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3.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4.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5.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20.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21.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drawings/drawing3.xml" ContentType="application/vnd.openxmlformats-officedocument.drawingml.chartshapes+xml"/>
  <Override PartName="/ppt/notesSlides/notesSlide22.xml" ContentType="application/vnd.openxmlformats-officedocument.presentationml.notesSlide+xml"/>
  <Override PartName="/ppt/charts/chart6.xml" ContentType="application/vnd.openxmlformats-officedocument.drawingml.chart+xml"/>
  <Override PartName="/ppt/notesSlides/notesSlide23.xml" ContentType="application/vnd.openxmlformats-officedocument.presentationml.notesSlide+xml"/>
  <Override PartName="/ppt/charts/chart7.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8.xml" ContentType="application/vnd.openxmlformats-officedocument.drawingml.chart+xml"/>
  <Override PartName="/ppt/drawings/drawing4.xml" ContentType="application/vnd.openxmlformats-officedocument.drawingml.chartshapes+xml"/>
  <Override PartName="/ppt/notesSlides/notesSlide28.xml" ContentType="application/vnd.openxmlformats-officedocument.presentationml.notesSlide+xml"/>
  <Override PartName="/ppt/charts/chart9.xml" ContentType="application/vnd.openxmlformats-officedocument.drawingml.chart+xml"/>
  <Override PartName="/ppt/notesSlides/notesSlide29.xml" ContentType="application/vnd.openxmlformats-officedocument.presentationml.notesSlide+xml"/>
  <Override PartName="/ppt/charts/chart10.xml" ContentType="application/vnd.openxmlformats-officedocument.drawingml.chart+xml"/>
  <Override PartName="/ppt/notesSlides/notesSlide30.xml" ContentType="application/vnd.openxmlformats-officedocument.presentationml.notesSlide+xml"/>
  <Override PartName="/ppt/charts/chart11.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3749" r:id="rId2"/>
    <p:sldMasterId id="2147483763" r:id="rId3"/>
    <p:sldMasterId id="2147483770" r:id="rId4"/>
    <p:sldMasterId id="2147483783" r:id="rId5"/>
    <p:sldMasterId id="2147483801" r:id="rId6"/>
    <p:sldMasterId id="2147483817" r:id="rId7"/>
    <p:sldMasterId id="2147483833" r:id="rId8"/>
    <p:sldMasterId id="2147483849" r:id="rId9"/>
    <p:sldMasterId id="2147483865" r:id="rId10"/>
    <p:sldMasterId id="2147483881" r:id="rId11"/>
    <p:sldMasterId id="2147483900" r:id="rId12"/>
    <p:sldMasterId id="2147483913" r:id="rId13"/>
    <p:sldMasterId id="2147483930" r:id="rId14"/>
    <p:sldMasterId id="2147483943" r:id="rId15"/>
    <p:sldMasterId id="2147483958" r:id="rId16"/>
  </p:sldMasterIdLst>
  <p:notesMasterIdLst>
    <p:notesMasterId r:id="rId118"/>
  </p:notesMasterIdLst>
  <p:handoutMasterIdLst>
    <p:handoutMasterId r:id="rId119"/>
  </p:handoutMasterIdLst>
  <p:sldIdLst>
    <p:sldId id="657" r:id="rId17"/>
    <p:sldId id="658" r:id="rId18"/>
    <p:sldId id="619" r:id="rId19"/>
    <p:sldId id="573" r:id="rId20"/>
    <p:sldId id="602" r:id="rId21"/>
    <p:sldId id="604" r:id="rId22"/>
    <p:sldId id="627" r:id="rId23"/>
    <p:sldId id="629" r:id="rId24"/>
    <p:sldId id="631" r:id="rId25"/>
    <p:sldId id="605" r:id="rId26"/>
    <p:sldId id="634" r:id="rId27"/>
    <p:sldId id="635" r:id="rId28"/>
    <p:sldId id="636" r:id="rId29"/>
    <p:sldId id="637" r:id="rId30"/>
    <p:sldId id="638" r:id="rId31"/>
    <p:sldId id="639" r:id="rId32"/>
    <p:sldId id="640" r:id="rId33"/>
    <p:sldId id="641" r:id="rId34"/>
    <p:sldId id="642" r:id="rId35"/>
    <p:sldId id="643" r:id="rId36"/>
    <p:sldId id="644" r:id="rId37"/>
    <p:sldId id="645" r:id="rId38"/>
    <p:sldId id="646" r:id="rId39"/>
    <p:sldId id="647" r:id="rId40"/>
    <p:sldId id="648" r:id="rId41"/>
    <p:sldId id="649" r:id="rId42"/>
    <p:sldId id="650" r:id="rId43"/>
    <p:sldId id="651" r:id="rId44"/>
    <p:sldId id="652" r:id="rId45"/>
    <p:sldId id="653" r:id="rId46"/>
    <p:sldId id="654" r:id="rId47"/>
    <p:sldId id="655" r:id="rId48"/>
    <p:sldId id="656" r:id="rId49"/>
    <p:sldId id="659" r:id="rId50"/>
    <p:sldId id="660" r:id="rId51"/>
    <p:sldId id="661" r:id="rId52"/>
    <p:sldId id="662" r:id="rId53"/>
    <p:sldId id="663" r:id="rId54"/>
    <p:sldId id="664" r:id="rId55"/>
    <p:sldId id="665" r:id="rId56"/>
    <p:sldId id="666" r:id="rId57"/>
    <p:sldId id="667" r:id="rId58"/>
    <p:sldId id="668" r:id="rId59"/>
    <p:sldId id="669" r:id="rId60"/>
    <p:sldId id="670" r:id="rId61"/>
    <p:sldId id="671" r:id="rId62"/>
    <p:sldId id="672" r:id="rId63"/>
    <p:sldId id="673" r:id="rId64"/>
    <p:sldId id="674" r:id="rId65"/>
    <p:sldId id="675" r:id="rId66"/>
    <p:sldId id="676" r:id="rId67"/>
    <p:sldId id="677" r:id="rId68"/>
    <p:sldId id="678" r:id="rId69"/>
    <p:sldId id="679" r:id="rId70"/>
    <p:sldId id="680" r:id="rId71"/>
    <p:sldId id="681" r:id="rId72"/>
    <p:sldId id="682" r:id="rId73"/>
    <p:sldId id="683" r:id="rId74"/>
    <p:sldId id="684" r:id="rId75"/>
    <p:sldId id="685" r:id="rId76"/>
    <p:sldId id="686" r:id="rId77"/>
    <p:sldId id="687" r:id="rId78"/>
    <p:sldId id="688" r:id="rId79"/>
    <p:sldId id="689" r:id="rId80"/>
    <p:sldId id="690" r:id="rId81"/>
    <p:sldId id="691" r:id="rId82"/>
    <p:sldId id="692" r:id="rId83"/>
    <p:sldId id="693" r:id="rId84"/>
    <p:sldId id="694" r:id="rId85"/>
    <p:sldId id="695" r:id="rId86"/>
    <p:sldId id="696" r:id="rId87"/>
    <p:sldId id="697" r:id="rId88"/>
    <p:sldId id="698" r:id="rId89"/>
    <p:sldId id="699" r:id="rId90"/>
    <p:sldId id="700" r:id="rId91"/>
    <p:sldId id="701" r:id="rId92"/>
    <p:sldId id="702" r:id="rId93"/>
    <p:sldId id="703" r:id="rId94"/>
    <p:sldId id="704" r:id="rId95"/>
    <p:sldId id="705" r:id="rId96"/>
    <p:sldId id="706" r:id="rId97"/>
    <p:sldId id="707" r:id="rId98"/>
    <p:sldId id="708" r:id="rId99"/>
    <p:sldId id="709" r:id="rId100"/>
    <p:sldId id="710" r:id="rId101"/>
    <p:sldId id="711" r:id="rId102"/>
    <p:sldId id="712" r:id="rId103"/>
    <p:sldId id="713" r:id="rId104"/>
    <p:sldId id="714" r:id="rId105"/>
    <p:sldId id="715" r:id="rId106"/>
    <p:sldId id="716" r:id="rId107"/>
    <p:sldId id="717" r:id="rId108"/>
    <p:sldId id="718" r:id="rId109"/>
    <p:sldId id="719" r:id="rId110"/>
    <p:sldId id="720" r:id="rId111"/>
    <p:sldId id="721" r:id="rId112"/>
    <p:sldId id="621" r:id="rId113"/>
    <p:sldId id="626" r:id="rId114"/>
    <p:sldId id="630" r:id="rId115"/>
    <p:sldId id="607" r:id="rId116"/>
    <p:sldId id="618" r:id="rId11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FF"/>
    <a:srgbClr val="0000F6"/>
    <a:srgbClr val="FFCC00"/>
    <a:srgbClr val="7A4650"/>
    <a:srgbClr val="9BBB59"/>
    <a:srgbClr val="007033"/>
    <a:srgbClr val="ECF2FE"/>
    <a:srgbClr val="CCDCFB"/>
    <a:srgbClr val="98B9F8"/>
    <a:srgbClr val="98FF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01" autoAdjust="0"/>
    <p:restoredTop sz="80803" autoAdjust="0"/>
  </p:normalViewPr>
  <p:slideViewPr>
    <p:cSldViewPr>
      <p:cViewPr varScale="1">
        <p:scale>
          <a:sx n="69" d="100"/>
          <a:sy n="69" d="100"/>
        </p:scale>
        <p:origin x="1310" y="72"/>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10" d="100"/>
        <a:sy n="110" d="100"/>
      </p:scale>
      <p:origin x="0" y="0"/>
    </p:cViewPr>
  </p:sorterViewPr>
  <p:notesViewPr>
    <p:cSldViewPr>
      <p:cViewPr>
        <p:scale>
          <a:sx n="80" d="100"/>
          <a:sy n="80" d="100"/>
        </p:scale>
        <p:origin x="-2794" y="60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13" Type="http://schemas.openxmlformats.org/officeDocument/2006/relationships/slide" Target="slides/slide97.xml"/><Relationship Id="rId11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slide" Target="slides/slide92.xml"/><Relationship Id="rId116" Type="http://schemas.openxmlformats.org/officeDocument/2006/relationships/slide" Target="slides/slide100.xml"/><Relationship Id="rId124"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slide" Target="slides/slide98.xml"/><Relationship Id="rId119"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5.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066367734126373E-2"/>
          <c:y val="3.2089273691958319E-2"/>
          <c:w val="0.90878057951618318"/>
          <c:h val="0.86384064315755571"/>
        </c:manualLayout>
      </c:layout>
      <c:barChart>
        <c:barDir val="col"/>
        <c:grouping val="clustered"/>
        <c:varyColors val="0"/>
        <c:ser>
          <c:idx val="0"/>
          <c:order val="0"/>
          <c:spPr>
            <a:solidFill>
              <a:srgbClr val="16743C"/>
            </a:solidFill>
            <a:ln>
              <a:solidFill>
                <a:schemeClr val="tx1"/>
              </a:solidFill>
            </a:ln>
            <a:effectLst/>
          </c:spPr>
          <c:invertIfNegative val="0"/>
          <c:val>
            <c:numRef>
              <c:f>Sheet1!$B$2:$B$12</c:f>
              <c:numCache>
                <c:formatCode>General</c:formatCode>
                <c:ptCount val="11"/>
                <c:pt idx="1">
                  <c:v>4</c:v>
                </c:pt>
                <c:pt idx="3">
                  <c:v>6</c:v>
                </c:pt>
                <c:pt idx="5">
                  <c:v>6</c:v>
                </c:pt>
                <c:pt idx="9">
                  <c:v>13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numRef>
                    <c:extLst>
                      <c:ext uri="{02D57815-91ED-43cb-92C2-25804820EDAC}">
                        <c15:formulaRef>
                          <c15:sqref>Sheet1!$A$2:$A$12</c15:sqref>
                        </c15:formulaRef>
                      </c:ext>
                    </c:extLst>
                    <c:numCache>
                      <c:formatCode>General</c:formatCode>
                      <c:ptCount val="11"/>
                      <c:pt idx="1">
                        <c:v>2010</c:v>
                      </c:pt>
                      <c:pt idx="3">
                        <c:v>2011</c:v>
                      </c:pt>
                      <c:pt idx="5">
                        <c:v>2012</c:v>
                      </c:pt>
                      <c:pt idx="9">
                        <c:v>2015</c:v>
                      </c:pt>
                    </c:numCache>
                  </c:numRef>
                </c15:cat>
              </c15:filteredCategoryTitle>
            </c:ext>
          </c:extLst>
        </c:ser>
        <c:dLbls>
          <c:showLegendKey val="0"/>
          <c:showVal val="0"/>
          <c:showCatName val="0"/>
          <c:showSerName val="0"/>
          <c:showPercent val="0"/>
          <c:showBubbleSize val="0"/>
        </c:dLbls>
        <c:gapWidth val="57"/>
        <c:overlap val="-27"/>
        <c:axId val="8285648"/>
        <c:axId val="8286040"/>
      </c:barChart>
      <c:lineChart>
        <c:grouping val="standard"/>
        <c:varyColors val="0"/>
        <c:ser>
          <c:idx val="1"/>
          <c:order val="1"/>
          <c:spPr>
            <a:ln w="44450" cap="flat">
              <a:solidFill>
                <a:schemeClr val="tx1"/>
              </a:solidFill>
              <a:prstDash val="dash"/>
              <a:round/>
            </a:ln>
            <a:effectLst/>
          </c:spPr>
          <c:marker>
            <c:symbol val="none"/>
          </c:marker>
          <c:val>
            <c:numRef>
              <c:f>Sheet1!$C$2:$C$12</c:f>
              <c:numCache>
                <c:formatCode>General</c:formatCode>
                <c:ptCount val="11"/>
                <c:pt idx="0">
                  <c:v>8</c:v>
                </c:pt>
                <c:pt idx="1">
                  <c:v>8</c:v>
                </c:pt>
                <c:pt idx="2">
                  <c:v>8</c:v>
                </c:pt>
                <c:pt idx="3">
                  <c:v>8</c:v>
                </c:pt>
                <c:pt idx="4">
                  <c:v>8</c:v>
                </c:pt>
                <c:pt idx="5">
                  <c:v>8</c:v>
                </c:pt>
                <c:pt idx="6">
                  <c:v>8</c:v>
                </c:pt>
                <c:pt idx="7">
                  <c:v>8</c:v>
                </c:pt>
                <c:pt idx="8">
                  <c:v>8</c:v>
                </c:pt>
                <c:pt idx="9">
                  <c:v>8</c:v>
                </c:pt>
                <c:pt idx="10">
                  <c:v>8</c:v>
                </c:pt>
              </c:numCache>
            </c:numRef>
          </c:val>
          <c:smooth val="0"/>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Target</c:v>
                      </c:pt>
                    </c:strCache>
                  </c:strRef>
                </c15:tx>
              </c15:filteredSeriesTitle>
            </c:ext>
            <c:ext xmlns:c15="http://schemas.microsoft.com/office/drawing/2012/chart" uri="{02D57815-91ED-43cb-92C2-25804820EDAC}">
              <c15:filteredCategoryTitle>
                <c15:cat>
                  <c:numRef>
                    <c:extLst>
                      <c:ext uri="{02D57815-91ED-43cb-92C2-25804820EDAC}">
                        <c15:formulaRef>
                          <c15:sqref>Sheet1!$A$2:$A$12</c15:sqref>
                        </c15:formulaRef>
                      </c:ext>
                    </c:extLst>
                    <c:numCache>
                      <c:formatCode>General</c:formatCode>
                      <c:ptCount val="11"/>
                      <c:pt idx="1">
                        <c:v>2010</c:v>
                      </c:pt>
                      <c:pt idx="3">
                        <c:v>2011</c:v>
                      </c:pt>
                      <c:pt idx="5">
                        <c:v>2012</c:v>
                      </c:pt>
                      <c:pt idx="9">
                        <c:v>2015</c:v>
                      </c:pt>
                    </c:numCache>
                  </c:numRef>
                </c15:cat>
              </c15:filteredCategoryTitle>
            </c:ext>
          </c:extLst>
        </c:ser>
        <c:dLbls>
          <c:showLegendKey val="0"/>
          <c:showVal val="0"/>
          <c:showCatName val="0"/>
          <c:showSerName val="0"/>
          <c:showPercent val="0"/>
          <c:showBubbleSize val="0"/>
        </c:dLbls>
        <c:marker val="1"/>
        <c:smooth val="0"/>
        <c:axId val="8285648"/>
        <c:axId val="8286040"/>
      </c:lineChart>
      <c:catAx>
        <c:axId val="82856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8286040"/>
        <c:crosses val="autoZero"/>
        <c:auto val="1"/>
        <c:lblAlgn val="ctr"/>
        <c:lblOffset val="100"/>
        <c:noMultiLvlLbl val="0"/>
      </c:catAx>
      <c:valAx>
        <c:axId val="8286040"/>
        <c:scaling>
          <c:orientation val="minMax"/>
          <c:max val="16"/>
        </c:scaling>
        <c:delete val="0"/>
        <c:axPos val="l"/>
        <c:majorGridlines>
          <c:spPr>
            <a:ln w="9525" cap="flat" cmpd="sng" algn="ctr">
              <a:solidFill>
                <a:schemeClr val="tx1">
                  <a:lumMod val="15000"/>
                  <a:lumOff val="85000"/>
                </a:schemeClr>
              </a:solidFill>
              <a:prstDash val="sysDash"/>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8285648"/>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sz="18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97721016580244"/>
          <c:y val="0"/>
          <c:w val="0.68633420822397195"/>
          <c:h val="0.87258568555038207"/>
        </c:manualLayout>
      </c:layout>
      <c:barChart>
        <c:barDir val="bar"/>
        <c:grouping val="clustered"/>
        <c:varyColors val="0"/>
        <c:ser>
          <c:idx val="0"/>
          <c:order val="0"/>
          <c:tx>
            <c:strRef>
              <c:f>Sheet1!$B$1</c:f>
              <c:strCache>
                <c:ptCount val="1"/>
                <c:pt idx="0">
                  <c:v>Series 1</c:v>
                </c:pt>
              </c:strCache>
            </c:strRef>
          </c:tx>
          <c:spPr>
            <a:solidFill>
              <a:schemeClr val="accent4">
                <a:lumMod val="20000"/>
                <a:lumOff val="80000"/>
              </a:schemeClr>
            </a:solidFill>
            <a:ln>
              <a:solidFill>
                <a:schemeClr val="tx1"/>
              </a:solidFill>
            </a:ln>
          </c:spPr>
          <c:invertIfNegative val="0"/>
          <c:dPt>
            <c:idx val="0"/>
            <c:invertIfNegative val="0"/>
            <c:bubble3D val="0"/>
          </c:dPt>
          <c:dPt>
            <c:idx val="1"/>
            <c:invertIfNegative val="0"/>
            <c:bubble3D val="0"/>
            <c:spPr>
              <a:solidFill>
                <a:schemeClr val="bg1">
                  <a:lumMod val="50000"/>
                </a:schemeClr>
              </a:solidFill>
              <a:ln>
                <a:solidFill>
                  <a:schemeClr val="tx1"/>
                </a:solidFill>
              </a:ln>
            </c:spPr>
          </c:dPt>
          <c:dPt>
            <c:idx val="2"/>
            <c:invertIfNegative val="0"/>
            <c:bubble3D val="0"/>
          </c:dPt>
          <c:dPt>
            <c:idx val="3"/>
            <c:invertIfNegative val="0"/>
            <c:bubble3D val="0"/>
            <c:spPr>
              <a:solidFill>
                <a:schemeClr val="accent5">
                  <a:lumMod val="75000"/>
                </a:schemeClr>
              </a:solidFill>
              <a:ln>
                <a:solidFill>
                  <a:schemeClr val="tx1"/>
                </a:solidFill>
              </a:ln>
            </c:spPr>
          </c:dPt>
          <c:dPt>
            <c:idx val="4"/>
            <c:invertIfNegative val="0"/>
            <c:bubble3D val="0"/>
            <c:spPr>
              <a:solidFill>
                <a:schemeClr val="accent5">
                  <a:lumMod val="40000"/>
                  <a:lumOff val="60000"/>
                </a:schemeClr>
              </a:solidFill>
              <a:ln>
                <a:solidFill>
                  <a:schemeClr val="tx1"/>
                </a:solidFill>
              </a:ln>
            </c:spPr>
          </c:dPt>
          <c:dPt>
            <c:idx val="6"/>
            <c:invertIfNegative val="0"/>
            <c:bubble3D val="0"/>
            <c:spPr>
              <a:solidFill>
                <a:srgbClr val="CC99FF"/>
              </a:solidFill>
              <a:ln>
                <a:solidFill>
                  <a:schemeClr val="tx2">
                    <a:lumMod val="75000"/>
                  </a:schemeClr>
                </a:solidFill>
              </a:ln>
            </c:spPr>
          </c:dPt>
          <c:dPt>
            <c:idx val="7"/>
            <c:invertIfNegative val="0"/>
            <c:bubble3D val="0"/>
            <c:spPr>
              <a:solidFill>
                <a:schemeClr val="accent4">
                  <a:lumMod val="50000"/>
                </a:schemeClr>
              </a:solidFill>
              <a:ln>
                <a:solidFill>
                  <a:schemeClr val="tx1"/>
                </a:solidFill>
              </a:ln>
            </c:spPr>
          </c:dPt>
          <c:dPt>
            <c:idx val="8"/>
            <c:invertIfNegative val="0"/>
            <c:bubble3D val="0"/>
            <c:spPr>
              <a:solidFill>
                <a:schemeClr val="accent4">
                  <a:lumMod val="75000"/>
                </a:schemeClr>
              </a:solidFill>
              <a:ln>
                <a:solidFill>
                  <a:schemeClr val="tx1"/>
                </a:solidFill>
              </a:ln>
            </c:spPr>
          </c:dPt>
          <c:dPt>
            <c:idx val="9"/>
            <c:invertIfNegative val="0"/>
            <c:bubble3D val="0"/>
            <c:spPr>
              <a:solidFill>
                <a:schemeClr val="accent4">
                  <a:lumMod val="60000"/>
                  <a:lumOff val="40000"/>
                </a:schemeClr>
              </a:solidFill>
              <a:ln>
                <a:solidFill>
                  <a:schemeClr val="tx1"/>
                </a:solidFill>
              </a:ln>
            </c:spPr>
          </c:dPt>
          <c:dPt>
            <c:idx val="10"/>
            <c:invertIfNegative val="0"/>
            <c:bubble3D val="0"/>
            <c:spPr>
              <a:solidFill>
                <a:schemeClr val="accent4">
                  <a:lumMod val="40000"/>
                  <a:lumOff val="60000"/>
                </a:schemeClr>
              </a:solidFill>
              <a:ln>
                <a:solidFill>
                  <a:schemeClr val="tx1"/>
                </a:solidFill>
              </a:ln>
            </c:spPr>
          </c:dPt>
          <c:dPt>
            <c:idx val="11"/>
            <c:invertIfNegative val="0"/>
            <c:bubble3D val="0"/>
          </c:dPt>
          <c:dPt>
            <c:idx val="12"/>
            <c:invertIfNegative val="0"/>
            <c:bubble3D val="0"/>
            <c:spPr>
              <a:solidFill>
                <a:srgbClr val="7030A0"/>
              </a:solidFill>
              <a:ln>
                <a:solidFill>
                  <a:schemeClr val="tx1"/>
                </a:solidFill>
              </a:ln>
            </c:spPr>
          </c:dPt>
          <c:dPt>
            <c:idx val="13"/>
            <c:invertIfNegative val="0"/>
            <c:bubble3D val="0"/>
            <c:spPr>
              <a:solidFill>
                <a:schemeClr val="tx2">
                  <a:lumMod val="50000"/>
                </a:schemeClr>
              </a:solidFill>
              <a:ln>
                <a:solidFill>
                  <a:schemeClr val="tx1"/>
                </a:solidFill>
              </a:ln>
            </c:spPr>
          </c:dPt>
          <c:dPt>
            <c:idx val="14"/>
            <c:invertIfNegative val="0"/>
            <c:bubble3D val="0"/>
            <c:spPr>
              <a:solidFill>
                <a:schemeClr val="tx2">
                  <a:lumMod val="75000"/>
                </a:schemeClr>
              </a:solidFill>
              <a:ln>
                <a:solidFill>
                  <a:schemeClr val="tx1"/>
                </a:solidFill>
              </a:ln>
            </c:spPr>
          </c:dPt>
          <c:dPt>
            <c:idx val="15"/>
            <c:invertIfNegative val="0"/>
            <c:bubble3D val="0"/>
            <c:spPr>
              <a:solidFill>
                <a:schemeClr val="tx2">
                  <a:lumMod val="60000"/>
                  <a:lumOff val="40000"/>
                </a:schemeClr>
              </a:solidFill>
              <a:ln>
                <a:solidFill>
                  <a:schemeClr val="tx1"/>
                </a:solidFill>
              </a:ln>
            </c:spPr>
          </c:dPt>
          <c:dPt>
            <c:idx val="16"/>
            <c:invertIfNegative val="0"/>
            <c:bubble3D val="0"/>
            <c:spPr>
              <a:solidFill>
                <a:schemeClr val="tx2">
                  <a:lumMod val="40000"/>
                  <a:lumOff val="60000"/>
                </a:schemeClr>
              </a:solidFill>
              <a:ln>
                <a:solidFill>
                  <a:schemeClr val="tx1"/>
                </a:solidFill>
              </a:ln>
            </c:spPr>
          </c:dPt>
          <c:dPt>
            <c:idx val="17"/>
            <c:invertIfNegative val="0"/>
            <c:bubble3D val="0"/>
            <c:spPr>
              <a:solidFill>
                <a:schemeClr val="tx2">
                  <a:lumMod val="20000"/>
                  <a:lumOff val="80000"/>
                </a:schemeClr>
              </a:solidFill>
              <a:ln>
                <a:solidFill>
                  <a:schemeClr val="tx1"/>
                </a:solidFill>
              </a:ln>
            </c:spPr>
          </c:dPt>
          <c:dPt>
            <c:idx val="18"/>
            <c:invertIfNegative val="0"/>
            <c:bubble3D val="0"/>
            <c:spPr>
              <a:solidFill>
                <a:schemeClr val="accent5">
                  <a:lumMod val="20000"/>
                  <a:lumOff val="80000"/>
                </a:schemeClr>
              </a:solidFill>
              <a:ln>
                <a:solidFill>
                  <a:schemeClr val="tx1"/>
                </a:solidFill>
              </a:ln>
            </c:spPr>
          </c:dPt>
          <c:errBars>
            <c:errBarType val="both"/>
            <c:errValType val="cust"/>
            <c:noEndCap val="0"/>
            <c:plus>
              <c:numRef>
                <c:f>Sheet1!$D$2:$D$22</c:f>
                <c:numCache>
                  <c:formatCode>General</c:formatCode>
                  <c:ptCount val="21"/>
                  <c:pt idx="1">
                    <c:v>0.68999999999999773</c:v>
                  </c:pt>
                  <c:pt idx="3">
                    <c:v>0.93999999999999773</c:v>
                  </c:pt>
                  <c:pt idx="4">
                    <c:v>0.87000000000000455</c:v>
                  </c:pt>
                  <c:pt idx="5">
                    <c:v>0</c:v>
                  </c:pt>
                  <c:pt idx="6">
                    <c:v>7.9099999999999966</c:v>
                  </c:pt>
                  <c:pt idx="7">
                    <c:v>2.0799999999999983</c:v>
                  </c:pt>
                  <c:pt idx="8">
                    <c:v>4.9399999999999977</c:v>
                  </c:pt>
                  <c:pt idx="9">
                    <c:v>1.5300000000000011</c:v>
                  </c:pt>
                  <c:pt idx="10">
                    <c:v>1.7400000000000091</c:v>
                  </c:pt>
                  <c:pt idx="11">
                    <c:v>0.90000000000000568</c:v>
                  </c:pt>
                  <c:pt idx="13">
                    <c:v>1.8835599999999999</c:v>
                  </c:pt>
                  <c:pt idx="14">
                    <c:v>1.3876799999999998</c:v>
                  </c:pt>
                  <c:pt idx="15">
                    <c:v>1.6032799999999998</c:v>
                  </c:pt>
                  <c:pt idx="16">
                    <c:v>2.0168399999999997</c:v>
                  </c:pt>
                  <c:pt idx="17">
                    <c:v>1.2347999999999999</c:v>
                  </c:pt>
                  <c:pt idx="18">
                    <c:v>1.4014</c:v>
                  </c:pt>
                  <c:pt idx="19">
                    <c:v>0</c:v>
                  </c:pt>
                </c:numCache>
              </c:numRef>
            </c:plus>
            <c:minus>
              <c:numRef>
                <c:f>Sheet1!$C$2:$C$22</c:f>
                <c:numCache>
                  <c:formatCode>General</c:formatCode>
                  <c:ptCount val="21"/>
                  <c:pt idx="1">
                    <c:v>0.68000000000000682</c:v>
                  </c:pt>
                  <c:pt idx="3">
                    <c:v>0.93999999999999773</c:v>
                  </c:pt>
                  <c:pt idx="4">
                    <c:v>0.85999999999999943</c:v>
                  </c:pt>
                  <c:pt idx="6">
                    <c:v>7.9600000000000009</c:v>
                  </c:pt>
                  <c:pt idx="7">
                    <c:v>2.1300000000000097</c:v>
                  </c:pt>
                  <c:pt idx="8">
                    <c:v>4.9399999999999977</c:v>
                  </c:pt>
                  <c:pt idx="9">
                    <c:v>1.5499999999999972</c:v>
                  </c:pt>
                  <c:pt idx="10">
                    <c:v>1.6699999999999875</c:v>
                  </c:pt>
                  <c:pt idx="11">
                    <c:v>0.8399999999999892</c:v>
                  </c:pt>
                  <c:pt idx="13">
                    <c:v>1.8835599999999999</c:v>
                  </c:pt>
                  <c:pt idx="14">
                    <c:v>1.3876799999999998</c:v>
                  </c:pt>
                  <c:pt idx="15">
                    <c:v>1.6032799999999998</c:v>
                  </c:pt>
                  <c:pt idx="16">
                    <c:v>2.0168399999999997</c:v>
                  </c:pt>
                  <c:pt idx="17">
                    <c:v>1.2347999999999999</c:v>
                  </c:pt>
                  <c:pt idx="18">
                    <c:v>1.4014</c:v>
                  </c:pt>
                </c:numCache>
              </c:numRef>
            </c:minus>
            <c:spPr>
              <a:ln w="9525"/>
            </c:spPr>
          </c:errBars>
          <c:cat>
            <c:strRef>
              <c:f>Sheet1!$A$2:$A$22</c:f>
              <c:strCache>
                <c:ptCount val="19"/>
                <c:pt idx="1">
                  <c:v>Total</c:v>
                </c:pt>
                <c:pt idx="3">
                  <c:v>Female</c:v>
                </c:pt>
                <c:pt idx="4">
                  <c:v>Male</c:v>
                </c:pt>
                <c:pt idx="6">
                  <c:v>American Indian</c:v>
                </c:pt>
                <c:pt idx="7">
                  <c:v>Asian</c:v>
                </c:pt>
                <c:pt idx="8">
                  <c:v>2 or more races</c:v>
                </c:pt>
                <c:pt idx="9">
                  <c:v>Hispanic</c:v>
                </c:pt>
                <c:pt idx="10">
                  <c:v>Black</c:v>
                </c:pt>
                <c:pt idx="11">
                  <c:v>White</c:v>
                </c:pt>
                <c:pt idx="13">
                  <c:v>&lt;High school</c:v>
                </c:pt>
                <c:pt idx="14">
                  <c:v>High school graduate</c:v>
                </c:pt>
                <c:pt idx="15">
                  <c:v>Some college</c:v>
                </c:pt>
                <c:pt idx="16">
                  <c:v>Associates degree</c:v>
                </c:pt>
                <c:pt idx="17">
                  <c:v>4-year college degree</c:v>
                </c:pt>
                <c:pt idx="18">
                  <c:v>Advanced degree</c:v>
                </c:pt>
              </c:strCache>
            </c:strRef>
          </c:cat>
          <c:val>
            <c:numRef>
              <c:f>Sheet1!$B$2:$B$22</c:f>
              <c:numCache>
                <c:formatCode>General</c:formatCode>
                <c:ptCount val="21"/>
                <c:pt idx="1">
                  <c:v>78.84</c:v>
                </c:pt>
                <c:pt idx="3">
                  <c:v>75.41</c:v>
                </c:pt>
                <c:pt idx="4">
                  <c:v>82.5</c:v>
                </c:pt>
                <c:pt idx="6">
                  <c:v>70.5</c:v>
                </c:pt>
                <c:pt idx="7">
                  <c:v>84.9</c:v>
                </c:pt>
                <c:pt idx="8">
                  <c:v>69.2</c:v>
                </c:pt>
                <c:pt idx="9">
                  <c:v>75</c:v>
                </c:pt>
                <c:pt idx="10">
                  <c:v>73.099999999999994</c:v>
                </c:pt>
                <c:pt idx="11">
                  <c:v>80.099999999999994</c:v>
                </c:pt>
                <c:pt idx="13">
                  <c:v>63.8</c:v>
                </c:pt>
                <c:pt idx="14">
                  <c:v>73.099999999999994</c:v>
                </c:pt>
                <c:pt idx="15">
                  <c:v>76.3</c:v>
                </c:pt>
                <c:pt idx="16">
                  <c:v>75.7</c:v>
                </c:pt>
                <c:pt idx="17">
                  <c:v>87.9</c:v>
                </c:pt>
                <c:pt idx="18">
                  <c:v>89.4</c:v>
                </c:pt>
              </c:numCache>
            </c:numRef>
          </c:val>
        </c:ser>
        <c:ser>
          <c:idx val="1"/>
          <c:order val="1"/>
          <c:tx>
            <c:strRef>
              <c:f>Sheet1!$G$1</c:f>
              <c:strCache>
                <c:ptCount val="1"/>
                <c:pt idx="0">
                  <c:v>Target</c:v>
                </c:pt>
              </c:strCache>
            </c:strRef>
          </c:tx>
          <c:spPr>
            <a:noFill/>
            <a:ln>
              <a:noFill/>
            </a:ln>
          </c:spPr>
          <c:invertIfNegative val="0"/>
          <c:dPt>
            <c:idx val="0"/>
            <c:invertIfNegative val="0"/>
            <c:bubble3D val="0"/>
          </c:dPt>
          <c:dPt>
            <c:idx val="17"/>
            <c:invertIfNegative val="0"/>
            <c:bubble3D val="0"/>
          </c:dPt>
          <c:trendline>
            <c:spPr>
              <a:ln w="44450">
                <a:solidFill>
                  <a:schemeClr val="tx1">
                    <a:shade val="95000"/>
                    <a:satMod val="105000"/>
                  </a:schemeClr>
                </a:solidFill>
                <a:prstDash val="dash"/>
              </a:ln>
            </c:spPr>
            <c:trendlineType val="linear"/>
            <c:dispRSqr val="0"/>
            <c:dispEq val="0"/>
          </c:trendline>
          <c:val>
            <c:numRef>
              <c:f>Sheet1!$G$2:$G$22</c:f>
              <c:numCache>
                <c:formatCode>General</c:formatCode>
                <c:ptCount val="21"/>
                <c:pt idx="0">
                  <c:v>79.8</c:v>
                </c:pt>
                <c:pt idx="20">
                  <c:v>79.8</c:v>
                </c:pt>
              </c:numCache>
            </c:numRef>
          </c:val>
        </c:ser>
        <c:dLbls>
          <c:showLegendKey val="0"/>
          <c:showVal val="0"/>
          <c:showCatName val="0"/>
          <c:showSerName val="0"/>
          <c:showPercent val="0"/>
          <c:showBubbleSize val="0"/>
        </c:dLbls>
        <c:gapWidth val="0"/>
        <c:overlap val="100"/>
        <c:axId val="205426664"/>
        <c:axId val="205427056"/>
      </c:barChart>
      <c:catAx>
        <c:axId val="205426664"/>
        <c:scaling>
          <c:orientation val="maxMin"/>
        </c:scaling>
        <c:delete val="0"/>
        <c:axPos val="l"/>
        <c:numFmt formatCode="General" sourceLinked="1"/>
        <c:majorTickMark val="none"/>
        <c:minorTickMark val="none"/>
        <c:tickLblPos val="nextTo"/>
        <c:spPr>
          <a:ln>
            <a:solidFill>
              <a:schemeClr val="tx1"/>
            </a:solidFill>
          </a:ln>
        </c:spPr>
        <c:txPr>
          <a:bodyPr/>
          <a:lstStyle/>
          <a:p>
            <a:pPr>
              <a:defRPr sz="1400"/>
            </a:pPr>
            <a:endParaRPr lang="en-US"/>
          </a:p>
        </c:txPr>
        <c:crossAx val="205427056"/>
        <c:crosses val="autoZero"/>
        <c:auto val="1"/>
        <c:lblAlgn val="ctr"/>
        <c:lblOffset val="9"/>
        <c:noMultiLvlLbl val="0"/>
      </c:catAx>
      <c:valAx>
        <c:axId val="205427056"/>
        <c:scaling>
          <c:orientation val="minMax"/>
          <c:max val="100"/>
          <c:min val="0"/>
        </c:scaling>
        <c:delete val="0"/>
        <c:axPos val="b"/>
        <c:majorGridlines>
          <c:spPr>
            <a:ln cmpd="sng">
              <a:solidFill>
                <a:schemeClr val="bg1">
                  <a:lumMod val="85000"/>
                </a:schemeClr>
              </a:solidFill>
              <a:prstDash val="sysDash"/>
            </a:ln>
          </c:spPr>
        </c:majorGridlines>
        <c:numFmt formatCode="General" sourceLinked="1"/>
        <c:majorTickMark val="in"/>
        <c:minorTickMark val="none"/>
        <c:tickLblPos val="high"/>
        <c:spPr>
          <a:ln>
            <a:solidFill>
              <a:schemeClr val="tx1"/>
            </a:solidFill>
          </a:ln>
        </c:spPr>
        <c:txPr>
          <a:bodyPr/>
          <a:lstStyle/>
          <a:p>
            <a:pPr>
              <a:defRPr sz="1400"/>
            </a:pPr>
            <a:endParaRPr lang="en-US"/>
          </a:p>
        </c:txPr>
        <c:crossAx val="205426664"/>
        <c:crosses val="max"/>
        <c:crossBetween val="between"/>
        <c:majorUnit val="10"/>
      </c:valAx>
      <c:spPr>
        <a:ln>
          <a:noFill/>
        </a:ln>
      </c:spPr>
    </c:plotArea>
    <c:plotVisOnly val="1"/>
    <c:dispBlanksAs val="gap"/>
    <c:showDLblsOverMax val="0"/>
  </c:chart>
  <c:txPr>
    <a:bodyPr/>
    <a:lstStyle/>
    <a:p>
      <a:pPr>
        <a:defRPr sz="1600" baseline="0">
          <a:latin typeface="Tahoma" panose="020B0604030504040204"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36203401404094"/>
          <c:y val="2.1320080285612262E-3"/>
          <c:w val="0.70936939451911596"/>
          <c:h val="0.88487127985881497"/>
        </c:manualLayout>
      </c:layout>
      <c:barChart>
        <c:barDir val="bar"/>
        <c:grouping val="clustered"/>
        <c:varyColors val="0"/>
        <c:ser>
          <c:idx val="0"/>
          <c:order val="0"/>
          <c:tx>
            <c:strRef>
              <c:f>Sheet1!$B$1</c:f>
              <c:strCache>
                <c:ptCount val="1"/>
                <c:pt idx="0">
                  <c:v>Series 1</c:v>
                </c:pt>
              </c:strCache>
            </c:strRef>
          </c:tx>
          <c:spPr>
            <a:solidFill>
              <a:schemeClr val="accent4">
                <a:lumMod val="20000"/>
                <a:lumOff val="80000"/>
              </a:schemeClr>
            </a:solidFill>
            <a:ln>
              <a:solidFill>
                <a:schemeClr val="tx1"/>
              </a:solidFill>
            </a:ln>
          </c:spPr>
          <c:invertIfNegative val="0"/>
          <c:dPt>
            <c:idx val="0"/>
            <c:invertIfNegative val="0"/>
            <c:bubble3D val="0"/>
          </c:dPt>
          <c:dPt>
            <c:idx val="1"/>
            <c:invertIfNegative val="0"/>
            <c:bubble3D val="0"/>
            <c:spPr>
              <a:solidFill>
                <a:schemeClr val="bg1">
                  <a:lumMod val="50000"/>
                </a:schemeClr>
              </a:solidFill>
              <a:ln>
                <a:solidFill>
                  <a:schemeClr val="tx1"/>
                </a:solidFill>
              </a:ln>
            </c:spPr>
          </c:dPt>
          <c:dPt>
            <c:idx val="2"/>
            <c:invertIfNegative val="0"/>
            <c:bubble3D val="0"/>
          </c:dPt>
          <c:dPt>
            <c:idx val="3"/>
            <c:invertIfNegative val="0"/>
            <c:bubble3D val="0"/>
            <c:spPr>
              <a:solidFill>
                <a:schemeClr val="accent5">
                  <a:lumMod val="75000"/>
                </a:schemeClr>
              </a:solidFill>
              <a:ln>
                <a:solidFill>
                  <a:schemeClr val="tx1"/>
                </a:solidFill>
              </a:ln>
            </c:spPr>
          </c:dPt>
          <c:dPt>
            <c:idx val="4"/>
            <c:invertIfNegative val="0"/>
            <c:bubble3D val="0"/>
            <c:spPr>
              <a:solidFill>
                <a:schemeClr val="accent5">
                  <a:lumMod val="40000"/>
                  <a:lumOff val="60000"/>
                </a:schemeClr>
              </a:solidFill>
              <a:ln>
                <a:solidFill>
                  <a:schemeClr val="tx1"/>
                </a:solidFill>
              </a:ln>
            </c:spPr>
          </c:dPt>
          <c:dPt>
            <c:idx val="6"/>
            <c:invertIfNegative val="0"/>
            <c:bubble3D val="0"/>
            <c:spPr>
              <a:solidFill>
                <a:srgbClr val="CC99FF"/>
              </a:solidFill>
              <a:ln>
                <a:solidFill>
                  <a:schemeClr val="tx1"/>
                </a:solidFill>
              </a:ln>
            </c:spPr>
          </c:dPt>
          <c:dPt>
            <c:idx val="7"/>
            <c:invertIfNegative val="0"/>
            <c:bubble3D val="0"/>
            <c:spPr>
              <a:solidFill>
                <a:schemeClr val="accent4">
                  <a:lumMod val="50000"/>
                </a:schemeClr>
              </a:solidFill>
              <a:ln>
                <a:solidFill>
                  <a:schemeClr val="tx1"/>
                </a:solidFill>
              </a:ln>
            </c:spPr>
          </c:dPt>
          <c:dPt>
            <c:idx val="8"/>
            <c:invertIfNegative val="0"/>
            <c:bubble3D val="0"/>
            <c:spPr>
              <a:solidFill>
                <a:schemeClr val="accent4">
                  <a:lumMod val="75000"/>
                </a:schemeClr>
              </a:solidFill>
              <a:ln>
                <a:solidFill>
                  <a:schemeClr val="tx1"/>
                </a:solidFill>
              </a:ln>
            </c:spPr>
          </c:dPt>
          <c:dPt>
            <c:idx val="9"/>
            <c:invertIfNegative val="0"/>
            <c:bubble3D val="0"/>
            <c:spPr>
              <a:solidFill>
                <a:schemeClr val="accent4">
                  <a:lumMod val="60000"/>
                  <a:lumOff val="40000"/>
                </a:schemeClr>
              </a:solidFill>
              <a:ln>
                <a:solidFill>
                  <a:schemeClr val="tx1"/>
                </a:solidFill>
              </a:ln>
            </c:spPr>
          </c:dPt>
          <c:dPt>
            <c:idx val="10"/>
            <c:invertIfNegative val="0"/>
            <c:bubble3D val="0"/>
            <c:spPr>
              <a:solidFill>
                <a:schemeClr val="accent4">
                  <a:lumMod val="40000"/>
                  <a:lumOff val="60000"/>
                </a:schemeClr>
              </a:solidFill>
              <a:ln>
                <a:solidFill>
                  <a:schemeClr val="tx1"/>
                </a:solidFill>
              </a:ln>
            </c:spPr>
          </c:dPt>
          <c:dPt>
            <c:idx val="11"/>
            <c:invertIfNegative val="0"/>
            <c:bubble3D val="0"/>
          </c:dPt>
          <c:dPt>
            <c:idx val="12"/>
            <c:invertIfNegative val="0"/>
            <c:bubble3D val="0"/>
            <c:spPr>
              <a:solidFill>
                <a:srgbClr val="7030A0"/>
              </a:solidFill>
              <a:ln>
                <a:solidFill>
                  <a:schemeClr val="tx1"/>
                </a:solidFill>
              </a:ln>
            </c:spPr>
          </c:dPt>
          <c:dPt>
            <c:idx val="13"/>
            <c:invertIfNegative val="0"/>
            <c:bubble3D val="0"/>
            <c:spPr>
              <a:solidFill>
                <a:schemeClr val="tx2">
                  <a:lumMod val="50000"/>
                </a:schemeClr>
              </a:solidFill>
              <a:ln>
                <a:solidFill>
                  <a:schemeClr val="tx1"/>
                </a:solidFill>
              </a:ln>
            </c:spPr>
          </c:dPt>
          <c:dPt>
            <c:idx val="14"/>
            <c:invertIfNegative val="0"/>
            <c:bubble3D val="0"/>
            <c:spPr>
              <a:solidFill>
                <a:schemeClr val="tx2">
                  <a:lumMod val="75000"/>
                </a:schemeClr>
              </a:solidFill>
              <a:ln>
                <a:solidFill>
                  <a:schemeClr val="tx1"/>
                </a:solidFill>
              </a:ln>
            </c:spPr>
          </c:dPt>
          <c:dPt>
            <c:idx val="15"/>
            <c:invertIfNegative val="0"/>
            <c:bubble3D val="0"/>
            <c:spPr>
              <a:solidFill>
                <a:schemeClr val="tx2">
                  <a:lumMod val="60000"/>
                  <a:lumOff val="40000"/>
                </a:schemeClr>
              </a:solidFill>
              <a:ln>
                <a:solidFill>
                  <a:schemeClr val="tx1"/>
                </a:solidFill>
              </a:ln>
            </c:spPr>
          </c:dPt>
          <c:dPt>
            <c:idx val="16"/>
            <c:invertIfNegative val="0"/>
            <c:bubble3D val="0"/>
            <c:spPr>
              <a:solidFill>
                <a:schemeClr val="tx2">
                  <a:lumMod val="40000"/>
                  <a:lumOff val="60000"/>
                </a:schemeClr>
              </a:solidFill>
              <a:ln>
                <a:solidFill>
                  <a:schemeClr val="tx1"/>
                </a:solidFill>
              </a:ln>
            </c:spPr>
          </c:dPt>
          <c:dPt>
            <c:idx val="17"/>
            <c:invertIfNegative val="0"/>
            <c:bubble3D val="0"/>
            <c:spPr>
              <a:solidFill>
                <a:schemeClr val="tx2">
                  <a:lumMod val="20000"/>
                  <a:lumOff val="80000"/>
                </a:schemeClr>
              </a:solidFill>
              <a:ln>
                <a:solidFill>
                  <a:schemeClr val="tx1"/>
                </a:solidFill>
              </a:ln>
            </c:spPr>
          </c:dPt>
          <c:dPt>
            <c:idx val="18"/>
            <c:invertIfNegative val="0"/>
            <c:bubble3D val="0"/>
            <c:spPr>
              <a:solidFill>
                <a:schemeClr val="accent5">
                  <a:lumMod val="20000"/>
                  <a:lumOff val="80000"/>
                </a:schemeClr>
              </a:solidFill>
              <a:ln>
                <a:solidFill>
                  <a:schemeClr val="tx1"/>
                </a:solidFill>
              </a:ln>
            </c:spPr>
          </c:dPt>
          <c:errBars>
            <c:errBarType val="both"/>
            <c:errValType val="cust"/>
            <c:noEndCap val="0"/>
            <c:plus>
              <c:numRef>
                <c:f>Sheet1!$D$2:$D$21</c:f>
                <c:numCache>
                  <c:formatCode>General</c:formatCode>
                  <c:ptCount val="20"/>
                  <c:pt idx="1">
                    <c:v>0.70000000000000284</c:v>
                  </c:pt>
                  <c:pt idx="3">
                    <c:v>0.79999999999999716</c:v>
                  </c:pt>
                  <c:pt idx="4">
                    <c:v>0.90000000000000568</c:v>
                  </c:pt>
                  <c:pt idx="5">
                    <c:v>0</c:v>
                  </c:pt>
                  <c:pt idx="6">
                    <c:v>7.3999999999999915</c:v>
                  </c:pt>
                  <c:pt idx="7">
                    <c:v>1.8999999999999915</c:v>
                  </c:pt>
                  <c:pt idx="8">
                    <c:v>5.7999999999999972</c:v>
                  </c:pt>
                  <c:pt idx="9">
                    <c:v>1.5</c:v>
                  </c:pt>
                  <c:pt idx="10">
                    <c:v>1.7000000000000028</c:v>
                  </c:pt>
                  <c:pt idx="11">
                    <c:v>0.80000000000001137</c:v>
                  </c:pt>
                  <c:pt idx="12">
                    <c:v>0</c:v>
                  </c:pt>
                  <c:pt idx="13">
                    <c:v>1.91492</c:v>
                  </c:pt>
                  <c:pt idx="14">
                    <c:v>1.3621999999999999</c:v>
                  </c:pt>
                  <c:pt idx="15">
                    <c:v>1.5797600000000001</c:v>
                  </c:pt>
                  <c:pt idx="16">
                    <c:v>1.8149600000000001</c:v>
                  </c:pt>
                  <c:pt idx="17">
                    <c:v>1.3269200000000001</c:v>
                  </c:pt>
                  <c:pt idx="18">
                    <c:v>1.3347600000000002</c:v>
                  </c:pt>
                </c:numCache>
              </c:numRef>
            </c:plus>
            <c:minus>
              <c:numRef>
                <c:f>Sheet1!$C$2:$C$21</c:f>
                <c:numCache>
                  <c:formatCode>General</c:formatCode>
                  <c:ptCount val="20"/>
                  <c:pt idx="1">
                    <c:v>0.69999999999998863</c:v>
                  </c:pt>
                  <c:pt idx="3">
                    <c:v>0.89999999999999147</c:v>
                  </c:pt>
                  <c:pt idx="4">
                    <c:v>0.89999999999999147</c:v>
                  </c:pt>
                  <c:pt idx="6">
                    <c:v>7.5000000000000071</c:v>
                  </c:pt>
                  <c:pt idx="7">
                    <c:v>1.9000000000000057</c:v>
                  </c:pt>
                  <c:pt idx="8">
                    <c:v>5.7999999999999972</c:v>
                  </c:pt>
                  <c:pt idx="9">
                    <c:v>1.5</c:v>
                  </c:pt>
                  <c:pt idx="10">
                    <c:v>1.7000000000000028</c:v>
                  </c:pt>
                  <c:pt idx="11">
                    <c:v>0.89999999999999147</c:v>
                  </c:pt>
                  <c:pt idx="13">
                    <c:v>1.91492</c:v>
                  </c:pt>
                  <c:pt idx="14">
                    <c:v>1.3621999999999999</c:v>
                  </c:pt>
                  <c:pt idx="15">
                    <c:v>1.5797600000000001</c:v>
                  </c:pt>
                  <c:pt idx="16">
                    <c:v>1.8149600000000001</c:v>
                  </c:pt>
                  <c:pt idx="17">
                    <c:v>1.3269200000000001</c:v>
                  </c:pt>
                  <c:pt idx="18">
                    <c:v>1.3347600000000002</c:v>
                  </c:pt>
                </c:numCache>
              </c:numRef>
            </c:minus>
            <c:spPr>
              <a:ln w="9525"/>
            </c:spPr>
          </c:errBars>
          <c:cat>
            <c:strRef>
              <c:f>Sheet1!$A$2:$A$21</c:f>
              <c:strCache>
                <c:ptCount val="19"/>
                <c:pt idx="1">
                  <c:v>Total</c:v>
                </c:pt>
                <c:pt idx="3">
                  <c:v>Female</c:v>
                </c:pt>
                <c:pt idx="4">
                  <c:v>Male</c:v>
                </c:pt>
                <c:pt idx="6">
                  <c:v>American Indian</c:v>
                </c:pt>
                <c:pt idx="7">
                  <c:v>Asian</c:v>
                </c:pt>
                <c:pt idx="8">
                  <c:v>2 or more races</c:v>
                </c:pt>
                <c:pt idx="9">
                  <c:v>Hispanic</c:v>
                </c:pt>
                <c:pt idx="10">
                  <c:v>Black</c:v>
                </c:pt>
                <c:pt idx="11">
                  <c:v>White</c:v>
                </c:pt>
                <c:pt idx="13">
                  <c:v>   &lt;High school</c:v>
                </c:pt>
                <c:pt idx="14">
                  <c:v>   High school</c:v>
                </c:pt>
                <c:pt idx="15">
                  <c:v>   Some college</c:v>
                </c:pt>
                <c:pt idx="16">
                  <c:v>   Associates degree</c:v>
                </c:pt>
                <c:pt idx="17">
                  <c:v>   4-year college degree</c:v>
                </c:pt>
                <c:pt idx="18">
                  <c:v>Advanced degree</c:v>
                </c:pt>
              </c:strCache>
            </c:strRef>
          </c:cat>
          <c:val>
            <c:numRef>
              <c:f>Sheet1!$B$2:$B$21</c:f>
              <c:numCache>
                <c:formatCode>0.0</c:formatCode>
                <c:ptCount val="20"/>
                <c:pt idx="1">
                  <c:v>79.099999999999994</c:v>
                </c:pt>
                <c:pt idx="3">
                  <c:v>77.3</c:v>
                </c:pt>
                <c:pt idx="4">
                  <c:v>81.099999999999994</c:v>
                </c:pt>
                <c:pt idx="6">
                  <c:v>71.400000000000006</c:v>
                </c:pt>
                <c:pt idx="7">
                  <c:v>85.2</c:v>
                </c:pt>
                <c:pt idx="8">
                  <c:v>67.3</c:v>
                </c:pt>
                <c:pt idx="9">
                  <c:v>76.8</c:v>
                </c:pt>
                <c:pt idx="10">
                  <c:v>72.7</c:v>
                </c:pt>
                <c:pt idx="11">
                  <c:v>80.099999999999994</c:v>
                </c:pt>
                <c:pt idx="13">
                  <c:v>65.2</c:v>
                </c:pt>
                <c:pt idx="14">
                  <c:v>74</c:v>
                </c:pt>
                <c:pt idx="15">
                  <c:v>78</c:v>
                </c:pt>
                <c:pt idx="16">
                  <c:v>80.099999999999994</c:v>
                </c:pt>
                <c:pt idx="17">
                  <c:v>86.6</c:v>
                </c:pt>
                <c:pt idx="18">
                  <c:v>90.5</c:v>
                </c:pt>
              </c:numCache>
            </c:numRef>
          </c:val>
        </c:ser>
        <c:ser>
          <c:idx val="1"/>
          <c:order val="1"/>
          <c:tx>
            <c:strRef>
              <c:f>Sheet1!$G$1</c:f>
              <c:strCache>
                <c:ptCount val="1"/>
                <c:pt idx="0">
                  <c:v>Target</c:v>
                </c:pt>
              </c:strCache>
            </c:strRef>
          </c:tx>
          <c:spPr>
            <a:noFill/>
            <a:ln>
              <a:noFill/>
            </a:ln>
          </c:spPr>
          <c:invertIfNegative val="0"/>
          <c:dPt>
            <c:idx val="0"/>
            <c:invertIfNegative val="0"/>
            <c:bubble3D val="0"/>
          </c:dPt>
          <c:dPt>
            <c:idx val="17"/>
            <c:invertIfNegative val="0"/>
            <c:bubble3D val="0"/>
          </c:dPt>
          <c:dPt>
            <c:idx val="18"/>
            <c:invertIfNegative val="0"/>
            <c:bubble3D val="0"/>
          </c:dPt>
          <c:trendline>
            <c:spPr>
              <a:ln w="44450">
                <a:solidFill>
                  <a:schemeClr val="tx1">
                    <a:shade val="95000"/>
                    <a:satMod val="105000"/>
                  </a:schemeClr>
                </a:solidFill>
                <a:prstDash val="dash"/>
              </a:ln>
            </c:spPr>
            <c:trendlineType val="linear"/>
            <c:dispRSqr val="0"/>
            <c:dispEq val="0"/>
          </c:trendline>
          <c:val>
            <c:numRef>
              <c:f>Sheet1!$G$2:$G$21</c:f>
              <c:numCache>
                <c:formatCode>General</c:formatCode>
                <c:ptCount val="20"/>
                <c:pt idx="0">
                  <c:v>80.099999999999994</c:v>
                </c:pt>
                <c:pt idx="8">
                  <c:v>80.099999999999994</c:v>
                </c:pt>
                <c:pt idx="19">
                  <c:v>80.099999999999994</c:v>
                </c:pt>
              </c:numCache>
            </c:numRef>
          </c:val>
        </c:ser>
        <c:dLbls>
          <c:showLegendKey val="0"/>
          <c:showVal val="0"/>
          <c:showCatName val="0"/>
          <c:showSerName val="0"/>
          <c:showPercent val="0"/>
          <c:showBubbleSize val="0"/>
        </c:dLbls>
        <c:gapWidth val="0"/>
        <c:overlap val="100"/>
        <c:axId val="205427840"/>
        <c:axId val="205428232"/>
      </c:barChart>
      <c:catAx>
        <c:axId val="205427840"/>
        <c:scaling>
          <c:orientation val="maxMin"/>
        </c:scaling>
        <c:delete val="0"/>
        <c:axPos val="l"/>
        <c:numFmt formatCode="General" sourceLinked="1"/>
        <c:majorTickMark val="none"/>
        <c:minorTickMark val="none"/>
        <c:tickLblPos val="nextTo"/>
        <c:spPr>
          <a:ln>
            <a:solidFill>
              <a:schemeClr val="tx1"/>
            </a:solidFill>
          </a:ln>
        </c:spPr>
        <c:txPr>
          <a:bodyPr/>
          <a:lstStyle/>
          <a:p>
            <a:pPr>
              <a:defRPr sz="1400"/>
            </a:pPr>
            <a:endParaRPr lang="en-US"/>
          </a:p>
        </c:txPr>
        <c:crossAx val="205428232"/>
        <c:crossesAt val="0"/>
        <c:auto val="1"/>
        <c:lblAlgn val="ctr"/>
        <c:lblOffset val="9"/>
        <c:noMultiLvlLbl val="0"/>
      </c:catAx>
      <c:valAx>
        <c:axId val="205428232"/>
        <c:scaling>
          <c:orientation val="minMax"/>
          <c:max val="100"/>
          <c:min val="0"/>
        </c:scaling>
        <c:delete val="0"/>
        <c:axPos val="b"/>
        <c:majorGridlines>
          <c:spPr>
            <a:ln cmpd="sng">
              <a:solidFill>
                <a:schemeClr val="bg1">
                  <a:lumMod val="85000"/>
                </a:schemeClr>
              </a:solidFill>
              <a:prstDash val="sysDash"/>
            </a:ln>
          </c:spPr>
        </c:majorGridlines>
        <c:numFmt formatCode="0" sourceLinked="0"/>
        <c:majorTickMark val="in"/>
        <c:minorTickMark val="none"/>
        <c:tickLblPos val="high"/>
        <c:spPr>
          <a:ln>
            <a:solidFill>
              <a:schemeClr val="tx1"/>
            </a:solidFill>
          </a:ln>
        </c:spPr>
        <c:txPr>
          <a:bodyPr/>
          <a:lstStyle/>
          <a:p>
            <a:pPr>
              <a:defRPr sz="1400"/>
            </a:pPr>
            <a:endParaRPr lang="en-US"/>
          </a:p>
        </c:txPr>
        <c:crossAx val="205427840"/>
        <c:crosses val="max"/>
        <c:crossBetween val="between"/>
        <c:majorUnit val="10"/>
      </c:valAx>
      <c:spPr>
        <a:ln>
          <a:noFill/>
        </a:ln>
      </c:spPr>
    </c:plotArea>
    <c:plotVisOnly val="1"/>
    <c:dispBlanksAs val="gap"/>
    <c:showDLblsOverMax val="0"/>
  </c:chart>
  <c:txPr>
    <a:bodyPr/>
    <a:lstStyle/>
    <a:p>
      <a:pPr>
        <a:defRPr sz="1600" baseline="0">
          <a:latin typeface="Tahoma" panose="020B060403050404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709127964944522E-2"/>
          <c:y val="3.5802725892105744E-2"/>
          <c:w val="0.90878057951618318"/>
          <c:h val="0.84774748036608483"/>
        </c:manualLayout>
      </c:layout>
      <c:barChart>
        <c:barDir val="col"/>
        <c:grouping val="clustered"/>
        <c:varyColors val="0"/>
        <c:ser>
          <c:idx val="0"/>
          <c:order val="0"/>
          <c:spPr>
            <a:solidFill>
              <a:schemeClr val="tx2">
                <a:lumMod val="60000"/>
                <a:lumOff val="40000"/>
              </a:schemeClr>
            </a:solidFill>
            <a:ln>
              <a:solidFill>
                <a:schemeClr val="tx1"/>
              </a:solidFill>
            </a:ln>
            <a:effectLst/>
          </c:spPr>
          <c:invertIfNegative val="0"/>
          <c:val>
            <c:numRef>
              <c:f>Sheet1!$B$2:$B$16</c:f>
              <c:numCache>
                <c:formatCode>General</c:formatCode>
                <c:ptCount val="15"/>
                <c:pt idx="1">
                  <c:v>16</c:v>
                </c:pt>
                <c:pt idx="5">
                  <c:v>18</c:v>
                </c:pt>
                <c:pt idx="7">
                  <c:v>18</c:v>
                </c:pt>
                <c:pt idx="9">
                  <c:v>18</c:v>
                </c:pt>
                <c:pt idx="11">
                  <c:v>18</c:v>
                </c:pt>
                <c:pt idx="13">
                  <c:v>19</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numRef>
                    <c:extLst>
                      <c:ext uri="{02D57815-91ED-43cb-92C2-25804820EDAC}">
                        <c15:formulaRef>
                          <c15:sqref>Sheet1!$A$2:$A$16</c15:sqref>
                        </c15:formulaRef>
                      </c:ext>
                    </c:extLst>
                    <c:numCache>
                      <c:formatCode>General</c:formatCode>
                      <c:ptCount val="15"/>
                      <c:pt idx="1">
                        <c:v>2010</c:v>
                      </c:pt>
                      <c:pt idx="5">
                        <c:v>2012</c:v>
                      </c:pt>
                      <c:pt idx="7">
                        <c:v>2013</c:v>
                      </c:pt>
                      <c:pt idx="9">
                        <c:v>2014</c:v>
                      </c:pt>
                      <c:pt idx="11">
                        <c:v>2015</c:v>
                      </c:pt>
                      <c:pt idx="13">
                        <c:v>2016</c:v>
                      </c:pt>
                    </c:numCache>
                  </c:numRef>
                </c15:cat>
              </c15:filteredCategoryTitle>
            </c:ext>
          </c:extLst>
        </c:ser>
        <c:dLbls>
          <c:showLegendKey val="0"/>
          <c:showVal val="0"/>
          <c:showCatName val="0"/>
          <c:showSerName val="0"/>
          <c:showPercent val="0"/>
          <c:showBubbleSize val="0"/>
        </c:dLbls>
        <c:gapWidth val="57"/>
        <c:overlap val="-27"/>
        <c:axId val="201977032"/>
        <c:axId val="201977424"/>
      </c:barChart>
      <c:lineChart>
        <c:grouping val="standard"/>
        <c:varyColors val="0"/>
        <c:ser>
          <c:idx val="1"/>
          <c:order val="1"/>
          <c:spPr>
            <a:ln w="44450" cap="flat">
              <a:solidFill>
                <a:schemeClr val="tx1"/>
              </a:solidFill>
              <a:prstDash val="dash"/>
              <a:round/>
            </a:ln>
            <a:effectLst/>
          </c:spPr>
          <c:marker>
            <c:symbol val="none"/>
          </c:marker>
          <c:val>
            <c:numRef>
              <c:f>Sheet1!$C$2:$C$16</c:f>
              <c:numCache>
                <c:formatCode>General</c:formatCode>
                <c:ptCount val="15"/>
                <c:pt idx="0">
                  <c:v>18</c:v>
                </c:pt>
                <c:pt idx="1">
                  <c:v>18</c:v>
                </c:pt>
                <c:pt idx="2">
                  <c:v>18</c:v>
                </c:pt>
                <c:pt idx="3">
                  <c:v>18</c:v>
                </c:pt>
                <c:pt idx="4">
                  <c:v>18</c:v>
                </c:pt>
                <c:pt idx="5">
                  <c:v>18</c:v>
                </c:pt>
                <c:pt idx="6">
                  <c:v>18</c:v>
                </c:pt>
                <c:pt idx="7">
                  <c:v>18</c:v>
                </c:pt>
                <c:pt idx="8">
                  <c:v>18</c:v>
                </c:pt>
                <c:pt idx="9">
                  <c:v>18</c:v>
                </c:pt>
                <c:pt idx="10">
                  <c:v>18</c:v>
                </c:pt>
                <c:pt idx="11">
                  <c:v>18</c:v>
                </c:pt>
                <c:pt idx="12">
                  <c:v>18</c:v>
                </c:pt>
                <c:pt idx="13">
                  <c:v>18</c:v>
                </c:pt>
                <c:pt idx="14">
                  <c:v>18</c:v>
                </c:pt>
              </c:numCache>
            </c:numRef>
          </c:val>
          <c:smooth val="0"/>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Target</c:v>
                      </c:pt>
                    </c:strCache>
                  </c:strRef>
                </c15:tx>
              </c15:filteredSeriesTitle>
            </c:ext>
            <c:ext xmlns:c15="http://schemas.microsoft.com/office/drawing/2012/chart" uri="{02D57815-91ED-43cb-92C2-25804820EDAC}">
              <c15:filteredCategoryTitle>
                <c15:cat>
                  <c:numRef>
                    <c:extLst>
                      <c:ext uri="{02D57815-91ED-43cb-92C2-25804820EDAC}">
                        <c15:formulaRef>
                          <c15:sqref>Sheet1!$A$2:$A$16</c15:sqref>
                        </c15:formulaRef>
                      </c:ext>
                    </c:extLst>
                    <c:numCache>
                      <c:formatCode>General</c:formatCode>
                      <c:ptCount val="15"/>
                      <c:pt idx="1">
                        <c:v>2010</c:v>
                      </c:pt>
                      <c:pt idx="5">
                        <c:v>2012</c:v>
                      </c:pt>
                      <c:pt idx="7">
                        <c:v>2013</c:v>
                      </c:pt>
                      <c:pt idx="9">
                        <c:v>2014</c:v>
                      </c:pt>
                      <c:pt idx="11">
                        <c:v>2015</c:v>
                      </c:pt>
                      <c:pt idx="13">
                        <c:v>2016</c:v>
                      </c:pt>
                    </c:numCache>
                  </c:numRef>
                </c15:cat>
              </c15:filteredCategoryTitle>
            </c:ext>
          </c:extLst>
        </c:ser>
        <c:dLbls>
          <c:showLegendKey val="0"/>
          <c:showVal val="0"/>
          <c:showCatName val="0"/>
          <c:showSerName val="0"/>
          <c:showPercent val="0"/>
          <c:showBubbleSize val="0"/>
        </c:dLbls>
        <c:marker val="1"/>
        <c:smooth val="0"/>
        <c:axId val="201977032"/>
        <c:axId val="201977424"/>
      </c:lineChart>
      <c:catAx>
        <c:axId val="2019770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201977424"/>
        <c:crosses val="autoZero"/>
        <c:auto val="1"/>
        <c:lblAlgn val="ctr"/>
        <c:lblOffset val="100"/>
        <c:noMultiLvlLbl val="0"/>
      </c:catAx>
      <c:valAx>
        <c:axId val="201977424"/>
        <c:scaling>
          <c:orientation val="minMax"/>
          <c:max val="20"/>
        </c:scaling>
        <c:delete val="0"/>
        <c:axPos val="l"/>
        <c:majorGridlines>
          <c:spPr>
            <a:ln w="9525" cap="flat" cmpd="sng" algn="ctr">
              <a:solidFill>
                <a:schemeClr val="tx1">
                  <a:lumMod val="15000"/>
                  <a:lumOff val="85000"/>
                </a:schemeClr>
              </a:solidFill>
              <a:prstDash val="sysDash"/>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201977032"/>
        <c:crosses val="autoZero"/>
        <c:crossBetween val="between"/>
        <c:majorUnit val="5"/>
      </c:valAx>
      <c:spPr>
        <a:noFill/>
        <a:ln>
          <a:noFill/>
        </a:ln>
        <a:effectLst/>
      </c:spPr>
    </c:plotArea>
    <c:plotVisOnly val="1"/>
    <c:dispBlanksAs val="gap"/>
    <c:showDLblsOverMax val="0"/>
  </c:chart>
  <c:spPr>
    <a:noFill/>
    <a:ln w="34925">
      <a:noFill/>
      <a:prstDash val="sysDash"/>
    </a:ln>
    <a:effectLst/>
  </c:spPr>
  <c:txPr>
    <a:bodyPr/>
    <a:lstStyle/>
    <a:p>
      <a:pPr>
        <a:defRPr sz="16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705237932214992E-2"/>
          <c:y val="2.2347831521059871E-2"/>
          <c:w val="0.94515340754819455"/>
          <c:h val="0.81541598966795814"/>
        </c:manualLayout>
      </c:layout>
      <c:barChart>
        <c:barDir val="col"/>
        <c:grouping val="clustered"/>
        <c:varyColors val="0"/>
        <c:ser>
          <c:idx val="0"/>
          <c:order val="0"/>
          <c:tx>
            <c:strRef>
              <c:f>Sheet1!$B$1</c:f>
              <c:strCache>
                <c:ptCount val="1"/>
                <c:pt idx="0">
                  <c:v>2009</c:v>
                </c:pt>
              </c:strCache>
            </c:strRef>
          </c:tx>
          <c:spPr>
            <a:solidFill>
              <a:srgbClr val="CCFFFF"/>
            </a:solidFill>
            <a:ln>
              <a:solidFill>
                <a:schemeClr val="tx1"/>
              </a:solidFill>
            </a:ln>
          </c:spPr>
          <c:invertIfNegative val="0"/>
          <c:errBars>
            <c:errBarType val="both"/>
            <c:errValType val="cust"/>
            <c:noEndCap val="0"/>
            <c:plus>
              <c:numRef>
                <c:f>Sheet1!$L$2:$L$17</c:f>
                <c:numCache>
                  <c:formatCode>General</c:formatCode>
                  <c:ptCount val="16"/>
                  <c:pt idx="0">
                    <c:v>3.4084400000000001</c:v>
                  </c:pt>
                  <c:pt idx="2">
                    <c:v>4.39236</c:v>
                  </c:pt>
                  <c:pt idx="3">
                    <c:v>5.2351599999999996</c:v>
                  </c:pt>
                  <c:pt idx="5">
                    <c:v>5.9584000000000001</c:v>
                  </c:pt>
                  <c:pt idx="6">
                    <c:v>5.7526000000000002</c:v>
                  </c:pt>
                  <c:pt idx="7">
                    <c:v>8.1869199999999989</c:v>
                  </c:pt>
                  <c:pt idx="8">
                    <c:v>10.478160000000001</c:v>
                  </c:pt>
                  <c:pt idx="9">
                    <c:v>9.8686000000000007</c:v>
                  </c:pt>
                  <c:pt idx="10">
                    <c:v>14.811720000000001</c:v>
                  </c:pt>
                  <c:pt idx="12">
                    <c:v>8.7102399999999989</c:v>
                  </c:pt>
                  <c:pt idx="13">
                    <c:v>7.1559599999999994</c:v>
                  </c:pt>
                  <c:pt idx="14">
                    <c:v>4.2492800000000006</c:v>
                  </c:pt>
                </c:numCache>
              </c:numRef>
            </c:plus>
            <c:minus>
              <c:numRef>
                <c:f>Sheet1!$L$2:$L$17</c:f>
                <c:numCache>
                  <c:formatCode>General</c:formatCode>
                  <c:ptCount val="16"/>
                  <c:pt idx="0">
                    <c:v>3.4084400000000001</c:v>
                  </c:pt>
                  <c:pt idx="2">
                    <c:v>4.39236</c:v>
                  </c:pt>
                  <c:pt idx="3">
                    <c:v>5.2351599999999996</c:v>
                  </c:pt>
                  <c:pt idx="5">
                    <c:v>5.9584000000000001</c:v>
                  </c:pt>
                  <c:pt idx="6">
                    <c:v>5.7526000000000002</c:v>
                  </c:pt>
                  <c:pt idx="7">
                    <c:v>8.1869199999999989</c:v>
                  </c:pt>
                  <c:pt idx="8">
                    <c:v>10.478160000000001</c:v>
                  </c:pt>
                  <c:pt idx="9">
                    <c:v>9.8686000000000007</c:v>
                  </c:pt>
                  <c:pt idx="10">
                    <c:v>14.811720000000001</c:v>
                  </c:pt>
                  <c:pt idx="12">
                    <c:v>8.7102399999999989</c:v>
                  </c:pt>
                  <c:pt idx="13">
                    <c:v>7.1559599999999994</c:v>
                  </c:pt>
                  <c:pt idx="14">
                    <c:v>4.2492800000000006</c:v>
                  </c:pt>
                </c:numCache>
              </c:numRef>
            </c:minus>
          </c:errBars>
          <c:cat>
            <c:strRef>
              <c:f>Sheet1!$A$2:$A$17</c:f>
              <c:strCache>
                <c:ptCount val="15"/>
                <c:pt idx="0">
                  <c:v>Total </c:v>
                </c:pt>
                <c:pt idx="2">
                  <c:v>Female</c:v>
                </c:pt>
                <c:pt idx="3">
                  <c:v>Male</c:v>
                </c:pt>
                <c:pt idx="5">
                  <c:v>&lt;High School</c:v>
                </c:pt>
                <c:pt idx="6">
                  <c:v>High School</c:v>
                </c:pt>
                <c:pt idx="7">
                  <c:v>Some College</c:v>
                </c:pt>
                <c:pt idx="8">
                  <c:v>Assoc. Degree</c:v>
                </c:pt>
                <c:pt idx="9">
                  <c:v>BA Degree</c:v>
                </c:pt>
                <c:pt idx="10">
                  <c:v>Adv. Degree</c:v>
                </c:pt>
                <c:pt idx="12">
                  <c:v>Hispanic</c:v>
                </c:pt>
                <c:pt idx="13">
                  <c:v>Black </c:v>
                </c:pt>
                <c:pt idx="14">
                  <c:v>White</c:v>
                </c:pt>
              </c:strCache>
            </c:strRef>
          </c:cat>
          <c:val>
            <c:numRef>
              <c:f>Sheet1!$B$2:$B$17</c:f>
              <c:numCache>
                <c:formatCode>General</c:formatCode>
                <c:ptCount val="16"/>
                <c:pt idx="0" formatCode="0.0">
                  <c:v>47.2</c:v>
                </c:pt>
                <c:pt idx="2" formatCode="0.0">
                  <c:v>53.5</c:v>
                </c:pt>
                <c:pt idx="3" formatCode="0.0">
                  <c:v>40.700000000000003</c:v>
                </c:pt>
                <c:pt idx="5" formatCode="0.0">
                  <c:v>56.6</c:v>
                </c:pt>
                <c:pt idx="6" formatCode="0.0">
                  <c:v>48.1</c:v>
                </c:pt>
                <c:pt idx="7" formatCode="0.0">
                  <c:v>48.7</c:v>
                </c:pt>
                <c:pt idx="8" formatCode="0.0">
                  <c:v>46.4</c:v>
                </c:pt>
                <c:pt idx="9" formatCode="0.0">
                  <c:v>36.9</c:v>
                </c:pt>
                <c:pt idx="10" formatCode="_(* #,##0.0_);_(* \(#,##0.0\);_(* &quot;-&quot;??_);_(@_)">
                  <c:v>36.299999999999997</c:v>
                </c:pt>
                <c:pt idx="12" formatCode="0.0">
                  <c:v>48.9</c:v>
                </c:pt>
                <c:pt idx="13" formatCode="0.0">
                  <c:v>42.2</c:v>
                </c:pt>
                <c:pt idx="14" formatCode="0.0">
                  <c:v>48.8</c:v>
                </c:pt>
              </c:numCache>
            </c:numRef>
          </c:val>
        </c:ser>
        <c:ser>
          <c:idx val="1"/>
          <c:order val="1"/>
          <c:tx>
            <c:strRef>
              <c:f>Sheet1!$C$1</c:f>
              <c:strCache>
                <c:ptCount val="1"/>
                <c:pt idx="0">
                  <c:v>2015</c:v>
                </c:pt>
              </c:strCache>
            </c:strRef>
          </c:tx>
          <c:spPr>
            <a:solidFill>
              <a:srgbClr val="008080"/>
            </a:solidFill>
            <a:ln>
              <a:solidFill>
                <a:schemeClr val="tx1"/>
              </a:solidFill>
            </a:ln>
          </c:spPr>
          <c:invertIfNegative val="0"/>
          <c:errBars>
            <c:errBarType val="both"/>
            <c:errValType val="cust"/>
            <c:noEndCap val="0"/>
            <c:plus>
              <c:numRef>
                <c:f>Sheet1!$N$2:$N$17</c:f>
                <c:numCache>
                  <c:formatCode>General</c:formatCode>
                  <c:ptCount val="16"/>
                  <c:pt idx="0">
                    <c:v>3.3986399999999999</c:v>
                  </c:pt>
                  <c:pt idx="2">
                    <c:v>5.0175999999999998</c:v>
                  </c:pt>
                  <c:pt idx="3">
                    <c:v>4.82944</c:v>
                  </c:pt>
                  <c:pt idx="5">
                    <c:v>7.3656800000000002</c:v>
                  </c:pt>
                  <c:pt idx="6">
                    <c:v>6.1583199999999998</c:v>
                  </c:pt>
                  <c:pt idx="7">
                    <c:v>6.7933599999999998</c:v>
                  </c:pt>
                  <c:pt idx="8">
                    <c:v>8.4789599999999989</c:v>
                  </c:pt>
                  <c:pt idx="9">
                    <c:v>9.6569199999999995</c:v>
                  </c:pt>
                  <c:pt idx="10">
                    <c:v>14.888159999999999</c:v>
                  </c:pt>
                  <c:pt idx="12">
                    <c:v>7.4029199999999999</c:v>
                  </c:pt>
                  <c:pt idx="13">
                    <c:v>7.8282400000000001</c:v>
                  </c:pt>
                  <c:pt idx="14">
                    <c:v>4.4766399999999997</c:v>
                  </c:pt>
                </c:numCache>
              </c:numRef>
            </c:plus>
            <c:minus>
              <c:numRef>
                <c:f>Sheet1!$N$2:$N$17</c:f>
                <c:numCache>
                  <c:formatCode>General</c:formatCode>
                  <c:ptCount val="16"/>
                  <c:pt idx="0">
                    <c:v>3.3986399999999999</c:v>
                  </c:pt>
                  <c:pt idx="2">
                    <c:v>5.0175999999999998</c:v>
                  </c:pt>
                  <c:pt idx="3">
                    <c:v>4.82944</c:v>
                  </c:pt>
                  <c:pt idx="5">
                    <c:v>7.3656800000000002</c:v>
                  </c:pt>
                  <c:pt idx="6">
                    <c:v>6.1583199999999998</c:v>
                  </c:pt>
                  <c:pt idx="7">
                    <c:v>6.7933599999999998</c:v>
                  </c:pt>
                  <c:pt idx="8">
                    <c:v>8.4789599999999989</c:v>
                  </c:pt>
                  <c:pt idx="9">
                    <c:v>9.6569199999999995</c:v>
                  </c:pt>
                  <c:pt idx="10">
                    <c:v>14.888159999999999</c:v>
                  </c:pt>
                  <c:pt idx="12">
                    <c:v>7.4029199999999999</c:v>
                  </c:pt>
                  <c:pt idx="13">
                    <c:v>7.8282400000000001</c:v>
                  </c:pt>
                  <c:pt idx="14">
                    <c:v>4.4766399999999997</c:v>
                  </c:pt>
                </c:numCache>
              </c:numRef>
            </c:minus>
          </c:errBars>
          <c:cat>
            <c:strRef>
              <c:f>Sheet1!$A$2:$A$17</c:f>
              <c:strCache>
                <c:ptCount val="15"/>
                <c:pt idx="0">
                  <c:v>Total </c:v>
                </c:pt>
                <c:pt idx="2">
                  <c:v>Female</c:v>
                </c:pt>
                <c:pt idx="3">
                  <c:v>Male</c:v>
                </c:pt>
                <c:pt idx="5">
                  <c:v>&lt;High School</c:v>
                </c:pt>
                <c:pt idx="6">
                  <c:v>High School</c:v>
                </c:pt>
                <c:pt idx="7">
                  <c:v>Some College</c:v>
                </c:pt>
                <c:pt idx="8">
                  <c:v>Assoc. Degree</c:v>
                </c:pt>
                <c:pt idx="9">
                  <c:v>BA Degree</c:v>
                </c:pt>
                <c:pt idx="10">
                  <c:v>Adv. Degree</c:v>
                </c:pt>
                <c:pt idx="12">
                  <c:v>Hispanic</c:v>
                </c:pt>
                <c:pt idx="13">
                  <c:v>Black </c:v>
                </c:pt>
                <c:pt idx="14">
                  <c:v>White</c:v>
                </c:pt>
              </c:strCache>
            </c:strRef>
          </c:cat>
          <c:val>
            <c:numRef>
              <c:f>Sheet1!$C$2:$C$17</c:f>
              <c:numCache>
                <c:formatCode>General</c:formatCode>
                <c:ptCount val="16"/>
                <c:pt idx="0" formatCode="0.0">
                  <c:v>45.639000000000003</c:v>
                </c:pt>
                <c:pt idx="2" formatCode="0.0">
                  <c:v>47.290999999999997</c:v>
                </c:pt>
                <c:pt idx="3" formatCode="0.0">
                  <c:v>43.77</c:v>
                </c:pt>
                <c:pt idx="5" formatCode="0.0">
                  <c:v>48.786999999999999</c:v>
                </c:pt>
                <c:pt idx="6" formatCode="0.0">
                  <c:v>44.1</c:v>
                </c:pt>
                <c:pt idx="7" formatCode="0.0">
                  <c:v>44.944000000000003</c:v>
                </c:pt>
                <c:pt idx="8" formatCode="0.0">
                  <c:v>56.44</c:v>
                </c:pt>
                <c:pt idx="9" formatCode="0.0">
                  <c:v>39.813000000000002</c:v>
                </c:pt>
                <c:pt idx="10" formatCode="_(* #,##0.0_);_(* \(#,##0.0\);_(* &quot;-&quot;??_);_(@_)">
                  <c:v>35.959000000000003</c:v>
                </c:pt>
                <c:pt idx="12" formatCode="0.0">
                  <c:v>43.524999999999999</c:v>
                </c:pt>
                <c:pt idx="13" formatCode="0.0">
                  <c:v>46.8</c:v>
                </c:pt>
                <c:pt idx="14" formatCode="0.0">
                  <c:v>45.970999999999997</c:v>
                </c:pt>
              </c:numCache>
            </c:numRef>
          </c:val>
        </c:ser>
        <c:dLbls>
          <c:showLegendKey val="0"/>
          <c:showVal val="0"/>
          <c:showCatName val="0"/>
          <c:showSerName val="0"/>
          <c:showPercent val="0"/>
          <c:showBubbleSize val="0"/>
        </c:dLbls>
        <c:gapWidth val="109"/>
        <c:axId val="201978208"/>
        <c:axId val="201978600"/>
      </c:barChart>
      <c:lineChart>
        <c:grouping val="standard"/>
        <c:varyColors val="0"/>
        <c:ser>
          <c:idx val="2"/>
          <c:order val="2"/>
          <c:tx>
            <c:strRef>
              <c:f>Sheet1!$D$1</c:f>
              <c:strCache>
                <c:ptCount val="1"/>
                <c:pt idx="0">
                  <c:v>target</c:v>
                </c:pt>
              </c:strCache>
            </c:strRef>
          </c:tx>
          <c:spPr>
            <a:ln w="44450" cap="rnd">
              <a:solidFill>
                <a:schemeClr val="tx1"/>
              </a:solidFill>
              <a:prstDash val="dash"/>
            </a:ln>
          </c:spPr>
          <c:marker>
            <c:symbol val="none"/>
          </c:marker>
          <c:dPt>
            <c:idx val="4"/>
            <c:bubble3D val="0"/>
            <c:spPr>
              <a:ln w="44450" cap="flat">
                <a:solidFill>
                  <a:schemeClr val="tx1"/>
                </a:solidFill>
                <a:prstDash val="sysDash"/>
              </a:ln>
            </c:spPr>
          </c:dPt>
          <c:dPt>
            <c:idx val="10"/>
            <c:bubble3D val="0"/>
            <c:spPr>
              <a:ln w="44450" cap="flat">
                <a:solidFill>
                  <a:schemeClr val="tx1"/>
                </a:solidFill>
                <a:prstDash val="sysDash"/>
              </a:ln>
            </c:spPr>
          </c:dPt>
          <c:cat>
            <c:strRef>
              <c:f>Sheet1!$A$2:$A$17</c:f>
              <c:strCache>
                <c:ptCount val="15"/>
                <c:pt idx="0">
                  <c:v>Total </c:v>
                </c:pt>
                <c:pt idx="2">
                  <c:v>Female</c:v>
                </c:pt>
                <c:pt idx="3">
                  <c:v>Male</c:v>
                </c:pt>
                <c:pt idx="5">
                  <c:v>&lt;High School</c:v>
                </c:pt>
                <c:pt idx="6">
                  <c:v>High School</c:v>
                </c:pt>
                <c:pt idx="7">
                  <c:v>Some College</c:v>
                </c:pt>
                <c:pt idx="8">
                  <c:v>Assoc. Degree</c:v>
                </c:pt>
                <c:pt idx="9">
                  <c:v>BA Degree</c:v>
                </c:pt>
                <c:pt idx="10">
                  <c:v>Adv. Degree</c:v>
                </c:pt>
                <c:pt idx="12">
                  <c:v>Hispanic</c:v>
                </c:pt>
                <c:pt idx="13">
                  <c:v>Black </c:v>
                </c:pt>
                <c:pt idx="14">
                  <c:v>White</c:v>
                </c:pt>
              </c:strCache>
            </c:strRef>
          </c:cat>
          <c:val>
            <c:numRef>
              <c:f>Sheet1!$D$2:$D$17</c:f>
              <c:numCache>
                <c:formatCode>General</c:formatCode>
                <c:ptCount val="16"/>
                <c:pt idx="0">
                  <c:v>44.6</c:v>
                </c:pt>
                <c:pt idx="1">
                  <c:v>44.6</c:v>
                </c:pt>
                <c:pt idx="2">
                  <c:v>44.6</c:v>
                </c:pt>
                <c:pt idx="3">
                  <c:v>44.6</c:v>
                </c:pt>
                <c:pt idx="4">
                  <c:v>44.6</c:v>
                </c:pt>
                <c:pt idx="5">
                  <c:v>44.6</c:v>
                </c:pt>
                <c:pt idx="6">
                  <c:v>44.6</c:v>
                </c:pt>
                <c:pt idx="7">
                  <c:v>44.6</c:v>
                </c:pt>
                <c:pt idx="8">
                  <c:v>44.6</c:v>
                </c:pt>
                <c:pt idx="9">
                  <c:v>44.6</c:v>
                </c:pt>
                <c:pt idx="10">
                  <c:v>44.6</c:v>
                </c:pt>
                <c:pt idx="11">
                  <c:v>44.6</c:v>
                </c:pt>
                <c:pt idx="12">
                  <c:v>44.6</c:v>
                </c:pt>
                <c:pt idx="13">
                  <c:v>44.6</c:v>
                </c:pt>
                <c:pt idx="14">
                  <c:v>44.6</c:v>
                </c:pt>
                <c:pt idx="15">
                  <c:v>44.6</c:v>
                </c:pt>
              </c:numCache>
            </c:numRef>
          </c:val>
          <c:smooth val="0"/>
        </c:ser>
        <c:dLbls>
          <c:showLegendKey val="0"/>
          <c:showVal val="0"/>
          <c:showCatName val="0"/>
          <c:showSerName val="0"/>
          <c:showPercent val="0"/>
          <c:showBubbleSize val="0"/>
        </c:dLbls>
        <c:marker val="1"/>
        <c:smooth val="0"/>
        <c:axId val="201978208"/>
        <c:axId val="201978600"/>
      </c:lineChart>
      <c:catAx>
        <c:axId val="201978208"/>
        <c:scaling>
          <c:orientation val="minMax"/>
        </c:scaling>
        <c:delete val="0"/>
        <c:axPos val="b"/>
        <c:numFmt formatCode="General" sourceLinked="0"/>
        <c:majorTickMark val="none"/>
        <c:minorTickMark val="none"/>
        <c:tickLblPos val="nextTo"/>
        <c:spPr>
          <a:ln>
            <a:solidFill>
              <a:schemeClr val="tx1"/>
            </a:solidFill>
          </a:ln>
        </c:spPr>
        <c:txPr>
          <a:bodyPr rot="0"/>
          <a:lstStyle/>
          <a:p>
            <a:pPr>
              <a:defRPr sz="1100">
                <a:latin typeface="Tahoma" panose="020B0604030504040204" pitchFamily="34" charset="0"/>
                <a:ea typeface="Tahoma" panose="020B0604030504040204" pitchFamily="34" charset="0"/>
                <a:cs typeface="Tahoma" panose="020B0604030504040204" pitchFamily="34" charset="0"/>
              </a:defRPr>
            </a:pPr>
            <a:endParaRPr lang="en-US"/>
          </a:p>
        </c:txPr>
        <c:crossAx val="201978600"/>
        <c:crosses val="autoZero"/>
        <c:auto val="1"/>
        <c:lblAlgn val="ctr"/>
        <c:lblOffset val="100"/>
        <c:tickLblSkip val="1"/>
        <c:noMultiLvlLbl val="0"/>
      </c:catAx>
      <c:valAx>
        <c:axId val="201978600"/>
        <c:scaling>
          <c:orientation val="minMax"/>
          <c:min val="0"/>
        </c:scaling>
        <c:delete val="0"/>
        <c:axPos val="l"/>
        <c:majorGridlines>
          <c:spPr>
            <a:ln w="9525">
              <a:solidFill>
                <a:schemeClr val="bg1">
                  <a:lumMod val="75000"/>
                </a:schemeClr>
              </a:solidFill>
              <a:prstDash val="sysDash"/>
            </a:ln>
          </c:spPr>
        </c:majorGridlines>
        <c:numFmt formatCode="#,##0" sourceLinked="0"/>
        <c:majorTickMark val="in"/>
        <c:minorTickMark val="none"/>
        <c:tickLblPos val="nextTo"/>
        <c:spPr>
          <a:ln>
            <a:solidFill>
              <a:schemeClr val="tx1"/>
            </a:solidFill>
          </a:ln>
        </c:spPr>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crossAx val="201978208"/>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5665038397978021E-2"/>
          <c:y val="7.9290313320209971E-2"/>
          <c:w val="0.89376385243511391"/>
          <c:h val="0.83547080052493461"/>
        </c:manualLayout>
      </c:layout>
      <c:lineChart>
        <c:grouping val="standard"/>
        <c:varyColors val="0"/>
        <c:ser>
          <c:idx val="0"/>
          <c:order val="0"/>
          <c:tx>
            <c:strRef>
              <c:f>Sheet1!$B$1</c:f>
              <c:strCache>
                <c:ptCount val="1"/>
                <c:pt idx="0">
                  <c:v>Total</c:v>
                </c:pt>
              </c:strCache>
            </c:strRef>
          </c:tx>
          <c:spPr>
            <a:ln w="63500">
              <a:solidFill>
                <a:srgbClr val="006600"/>
              </a:solidFill>
            </a:ln>
          </c:spPr>
          <c:marker>
            <c:symbol val="diamond"/>
            <c:size val="14"/>
            <c:spPr>
              <a:solidFill>
                <a:srgbClr val="006600"/>
              </a:solidFill>
              <a:ln>
                <a:noFill/>
              </a:ln>
            </c:spPr>
          </c:marker>
          <c:dPt>
            <c:idx val="13"/>
            <c:marker>
              <c:spPr>
                <a:solidFill>
                  <a:srgbClr val="006600"/>
                </a:solidFill>
                <a:ln w="38100">
                  <a:noFill/>
                </a:ln>
              </c:spPr>
            </c:marker>
            <c:bubble3D val="0"/>
          </c:dPt>
          <c:dPt>
            <c:idx val="14"/>
            <c:marker>
              <c:spPr>
                <a:solidFill>
                  <a:srgbClr val="006600"/>
                </a:solidFill>
                <a:ln w="38100">
                  <a:solidFill>
                    <a:srgbClr val="4F81BD"/>
                  </a:solidFill>
                </a:ln>
              </c:spPr>
            </c:marker>
            <c:bubble3D val="0"/>
          </c:dPt>
          <c:cat>
            <c:numRef>
              <c:f>Sheet1!$A$2:$A$9</c:f>
              <c:numCache>
                <c:formatCode>General</c:formatCode>
                <c:ptCount val="8"/>
                <c:pt idx="1">
                  <c:v>2007</c:v>
                </c:pt>
                <c:pt idx="2">
                  <c:v>2008</c:v>
                </c:pt>
                <c:pt idx="3">
                  <c:v>2009</c:v>
                </c:pt>
                <c:pt idx="4">
                  <c:v>2010</c:v>
                </c:pt>
                <c:pt idx="5">
                  <c:v>2011</c:v>
                </c:pt>
                <c:pt idx="6">
                  <c:v>2012</c:v>
                </c:pt>
                <c:pt idx="7">
                  <c:v>2013</c:v>
                </c:pt>
              </c:numCache>
            </c:numRef>
          </c:cat>
          <c:val>
            <c:numRef>
              <c:f>Sheet1!$B$2:$B$9</c:f>
              <c:numCache>
                <c:formatCode>General</c:formatCode>
                <c:ptCount val="8"/>
                <c:pt idx="1">
                  <c:v>91</c:v>
                </c:pt>
                <c:pt idx="2">
                  <c:v>91.9</c:v>
                </c:pt>
                <c:pt idx="3">
                  <c:v>93.3</c:v>
                </c:pt>
                <c:pt idx="4">
                  <c:v>94.1</c:v>
                </c:pt>
                <c:pt idx="5">
                  <c:v>94</c:v>
                </c:pt>
                <c:pt idx="6">
                  <c:v>94.8</c:v>
                </c:pt>
                <c:pt idx="7">
                  <c:v>95.6</c:v>
                </c:pt>
              </c:numCache>
            </c:numRef>
          </c:val>
          <c:smooth val="0"/>
        </c:ser>
        <c:ser>
          <c:idx val="1"/>
          <c:order val="1"/>
          <c:tx>
            <c:strRef>
              <c:f>Sheet1!$C$1</c:f>
              <c:strCache>
                <c:ptCount val="1"/>
                <c:pt idx="0">
                  <c:v>principal</c:v>
                </c:pt>
              </c:strCache>
            </c:strRef>
          </c:tx>
          <c:spPr>
            <a:ln w="44450" cap="flat">
              <a:solidFill>
                <a:sysClr val="windowText" lastClr="000000"/>
              </a:solidFill>
              <a:prstDash val="dash"/>
            </a:ln>
          </c:spPr>
          <c:marker>
            <c:spPr>
              <a:noFill/>
              <a:ln>
                <a:noFill/>
              </a:ln>
            </c:spPr>
          </c:marker>
          <c:cat>
            <c:numRef>
              <c:f>Sheet1!$A$2:$A$9</c:f>
              <c:numCache>
                <c:formatCode>General</c:formatCode>
                <c:ptCount val="8"/>
                <c:pt idx="1">
                  <c:v>2007</c:v>
                </c:pt>
                <c:pt idx="2">
                  <c:v>2008</c:v>
                </c:pt>
                <c:pt idx="3">
                  <c:v>2009</c:v>
                </c:pt>
                <c:pt idx="4">
                  <c:v>2010</c:v>
                </c:pt>
                <c:pt idx="5">
                  <c:v>2011</c:v>
                </c:pt>
                <c:pt idx="6">
                  <c:v>2012</c:v>
                </c:pt>
                <c:pt idx="7">
                  <c:v>2013</c:v>
                </c:pt>
              </c:numCache>
            </c:numRef>
          </c:cat>
          <c:val>
            <c:numRef>
              <c:f>Sheet1!$C$2:$C$9</c:f>
              <c:numCache>
                <c:formatCode>General</c:formatCode>
                <c:ptCount val="8"/>
                <c:pt idx="4">
                  <c:v>95</c:v>
                </c:pt>
                <c:pt idx="5">
                  <c:v>95</c:v>
                </c:pt>
                <c:pt idx="6">
                  <c:v>95</c:v>
                </c:pt>
                <c:pt idx="7">
                  <c:v>95</c:v>
                </c:pt>
              </c:numCache>
            </c:numRef>
          </c:val>
          <c:smooth val="0"/>
        </c:ser>
        <c:dLbls>
          <c:showLegendKey val="0"/>
          <c:showVal val="0"/>
          <c:showCatName val="0"/>
          <c:showSerName val="0"/>
          <c:showPercent val="0"/>
          <c:showBubbleSize val="0"/>
        </c:dLbls>
        <c:marker val="1"/>
        <c:smooth val="0"/>
        <c:axId val="201979776"/>
        <c:axId val="201980168"/>
      </c:lineChart>
      <c:catAx>
        <c:axId val="201979776"/>
        <c:scaling>
          <c:orientation val="minMax"/>
        </c:scaling>
        <c:delete val="0"/>
        <c:axPos val="b"/>
        <c:numFmt formatCode="General" sourceLinked="1"/>
        <c:majorTickMark val="in"/>
        <c:minorTickMark val="none"/>
        <c:tickLblPos val="nextTo"/>
        <c:spPr>
          <a:ln>
            <a:solidFill>
              <a:sysClr val="windowText" lastClr="000000">
                <a:lumMod val="50000"/>
                <a:lumOff val="50000"/>
              </a:sysClr>
            </a:solidFill>
          </a:ln>
        </c:spPr>
        <c:txPr>
          <a:bodyPr/>
          <a:lstStyle/>
          <a:p>
            <a:pPr>
              <a:defRPr sz="1800">
                <a:latin typeface="Tahoma" pitchFamily="34" charset="0"/>
                <a:ea typeface="Tahoma" pitchFamily="34" charset="0"/>
                <a:cs typeface="Tahoma" pitchFamily="34" charset="0"/>
              </a:defRPr>
            </a:pPr>
            <a:endParaRPr lang="en-US"/>
          </a:p>
        </c:txPr>
        <c:crossAx val="201980168"/>
        <c:crosses val="autoZero"/>
        <c:auto val="1"/>
        <c:lblAlgn val="ctr"/>
        <c:lblOffset val="100"/>
        <c:tickMarkSkip val="1"/>
        <c:noMultiLvlLbl val="0"/>
      </c:catAx>
      <c:valAx>
        <c:axId val="201980168"/>
        <c:scaling>
          <c:orientation val="minMax"/>
          <c:max val="100"/>
          <c:min val="80"/>
        </c:scaling>
        <c:delete val="0"/>
        <c:axPos val="l"/>
        <c:majorGridlines>
          <c:spPr>
            <a:ln>
              <a:solidFill>
                <a:sysClr val="window" lastClr="FFFFFF">
                  <a:lumMod val="85000"/>
                </a:sysClr>
              </a:solidFill>
              <a:prstDash val="sysDash"/>
            </a:ln>
          </c:spPr>
        </c:majorGridlines>
        <c:numFmt formatCode="General" sourceLinked="1"/>
        <c:majorTickMark val="in"/>
        <c:minorTickMark val="none"/>
        <c:tickLblPos val="nextTo"/>
        <c:spPr>
          <a:ln>
            <a:solidFill>
              <a:sysClr val="windowText" lastClr="000000">
                <a:lumMod val="50000"/>
                <a:lumOff val="50000"/>
              </a:sysClr>
            </a:solidFill>
          </a:ln>
        </c:spPr>
        <c:txPr>
          <a:bodyPr/>
          <a:lstStyle/>
          <a:p>
            <a:pPr>
              <a:defRPr sz="1800">
                <a:latin typeface="Tahoma" pitchFamily="34" charset="0"/>
                <a:ea typeface="Tahoma" pitchFamily="34" charset="0"/>
                <a:cs typeface="Tahoma" pitchFamily="34" charset="0"/>
              </a:defRPr>
            </a:pPr>
            <a:endParaRPr lang="en-US"/>
          </a:p>
        </c:txPr>
        <c:crossAx val="201979776"/>
        <c:crosses val="autoZero"/>
        <c:crossBetween val="midCat"/>
        <c:majorUnit val="5"/>
      </c:valAx>
      <c:spPr>
        <a:ln>
          <a:noFill/>
        </a:ln>
      </c:spPr>
    </c:plotArea>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186108680859338E-2"/>
          <c:y val="7.421884515230158E-2"/>
          <c:w val="0.89376385243511391"/>
          <c:h val="0.83547080052493461"/>
        </c:manualLayout>
      </c:layout>
      <c:lineChart>
        <c:grouping val="standard"/>
        <c:varyColors val="0"/>
        <c:ser>
          <c:idx val="0"/>
          <c:order val="0"/>
          <c:tx>
            <c:strRef>
              <c:f>Sheet1!$B$1</c:f>
              <c:strCache>
                <c:ptCount val="1"/>
                <c:pt idx="0">
                  <c:v>Total</c:v>
                </c:pt>
              </c:strCache>
            </c:strRef>
          </c:tx>
          <c:spPr>
            <a:ln w="63500">
              <a:solidFill>
                <a:srgbClr val="4F81BD">
                  <a:lumMod val="75000"/>
                </a:srgbClr>
              </a:solidFill>
            </a:ln>
          </c:spPr>
          <c:marker>
            <c:symbol val="diamond"/>
            <c:size val="14"/>
            <c:spPr>
              <a:solidFill>
                <a:srgbClr val="4F81BD">
                  <a:lumMod val="75000"/>
                </a:srgbClr>
              </a:solidFill>
              <a:ln>
                <a:noFill/>
              </a:ln>
            </c:spPr>
          </c:marker>
          <c:dPt>
            <c:idx val="13"/>
            <c:marker>
              <c:spPr>
                <a:solidFill>
                  <a:srgbClr val="4F81BD">
                    <a:lumMod val="75000"/>
                  </a:srgbClr>
                </a:solidFill>
                <a:ln w="38100">
                  <a:noFill/>
                </a:ln>
              </c:spPr>
            </c:marker>
            <c:bubble3D val="0"/>
          </c:dPt>
          <c:dPt>
            <c:idx val="14"/>
            <c:marker>
              <c:spPr>
                <a:solidFill>
                  <a:srgbClr val="4F81BD">
                    <a:lumMod val="75000"/>
                  </a:srgbClr>
                </a:solidFill>
                <a:ln w="38100">
                  <a:solidFill>
                    <a:srgbClr val="4F81BD"/>
                  </a:solidFill>
                </a:ln>
              </c:spPr>
            </c:marker>
            <c:bubble3D val="0"/>
          </c:dPt>
          <c:cat>
            <c:strRef>
              <c:f>Sheet1!$A$2:$A$9</c:f>
              <c:strCache>
                <c:ptCount val="8"/>
                <c:pt idx="1">
                  <c:v>2007-08</c:v>
                </c:pt>
                <c:pt idx="2">
                  <c:v>2008-09</c:v>
                </c:pt>
                <c:pt idx="3">
                  <c:v>2009-10</c:v>
                </c:pt>
                <c:pt idx="4">
                  <c:v>2010-11</c:v>
                </c:pt>
                <c:pt idx="5">
                  <c:v>2011-12</c:v>
                </c:pt>
                <c:pt idx="6">
                  <c:v>2012-13</c:v>
                </c:pt>
                <c:pt idx="7">
                  <c:v>2013-14</c:v>
                </c:pt>
              </c:strCache>
            </c:strRef>
          </c:cat>
          <c:val>
            <c:numRef>
              <c:f>Sheet1!$B$2:$B$9</c:f>
              <c:numCache>
                <c:formatCode>General</c:formatCode>
                <c:ptCount val="8"/>
                <c:pt idx="1">
                  <c:v>56.8</c:v>
                </c:pt>
                <c:pt idx="2">
                  <c:v>58.4</c:v>
                </c:pt>
                <c:pt idx="3">
                  <c:v>59.4</c:v>
                </c:pt>
                <c:pt idx="4">
                  <c:v>60.5</c:v>
                </c:pt>
                <c:pt idx="5">
                  <c:v>61.1</c:v>
                </c:pt>
                <c:pt idx="6">
                  <c:v>61.5</c:v>
                </c:pt>
                <c:pt idx="7">
                  <c:v>62.1</c:v>
                </c:pt>
              </c:numCache>
            </c:numRef>
          </c:val>
          <c:smooth val="0"/>
        </c:ser>
        <c:ser>
          <c:idx val="1"/>
          <c:order val="1"/>
          <c:tx>
            <c:strRef>
              <c:f>Sheet1!$C$1</c:f>
              <c:strCache>
                <c:ptCount val="1"/>
                <c:pt idx="0">
                  <c:v>principal</c:v>
                </c:pt>
              </c:strCache>
            </c:strRef>
          </c:tx>
          <c:spPr>
            <a:ln w="44450" cap="flat">
              <a:solidFill>
                <a:sysClr val="windowText" lastClr="000000"/>
              </a:solidFill>
              <a:prstDash val="dash"/>
            </a:ln>
          </c:spPr>
          <c:marker>
            <c:spPr>
              <a:noFill/>
              <a:ln>
                <a:noFill/>
              </a:ln>
            </c:spPr>
          </c:marker>
          <c:cat>
            <c:strRef>
              <c:f>Sheet1!$A$2:$A$9</c:f>
              <c:strCache>
                <c:ptCount val="8"/>
                <c:pt idx="1">
                  <c:v>2007-08</c:v>
                </c:pt>
                <c:pt idx="2">
                  <c:v>2008-09</c:v>
                </c:pt>
                <c:pt idx="3">
                  <c:v>2009-10</c:v>
                </c:pt>
                <c:pt idx="4">
                  <c:v>2010-11</c:v>
                </c:pt>
                <c:pt idx="5">
                  <c:v>2011-12</c:v>
                </c:pt>
                <c:pt idx="6">
                  <c:v>2012-13</c:v>
                </c:pt>
                <c:pt idx="7">
                  <c:v>2013-14</c:v>
                </c:pt>
              </c:strCache>
            </c:strRef>
          </c:cat>
          <c:val>
            <c:numRef>
              <c:f>Sheet1!$C$2:$C$9</c:f>
              <c:numCache>
                <c:formatCode>General</c:formatCode>
                <c:ptCount val="8"/>
                <c:pt idx="4">
                  <c:v>73.8</c:v>
                </c:pt>
                <c:pt idx="5">
                  <c:v>73.8</c:v>
                </c:pt>
                <c:pt idx="6">
                  <c:v>73.8</c:v>
                </c:pt>
                <c:pt idx="7">
                  <c:v>73.8</c:v>
                </c:pt>
              </c:numCache>
            </c:numRef>
          </c:val>
          <c:smooth val="0"/>
        </c:ser>
        <c:dLbls>
          <c:showLegendKey val="0"/>
          <c:showVal val="0"/>
          <c:showCatName val="0"/>
          <c:showSerName val="0"/>
          <c:showPercent val="0"/>
          <c:showBubbleSize val="0"/>
        </c:dLbls>
        <c:marker val="1"/>
        <c:smooth val="0"/>
        <c:axId val="202443176"/>
        <c:axId val="202443568"/>
      </c:lineChart>
      <c:catAx>
        <c:axId val="202443176"/>
        <c:scaling>
          <c:orientation val="minMax"/>
        </c:scaling>
        <c:delete val="0"/>
        <c:axPos val="b"/>
        <c:numFmt formatCode="General" sourceLinked="1"/>
        <c:majorTickMark val="in"/>
        <c:minorTickMark val="none"/>
        <c:tickLblPos val="nextTo"/>
        <c:spPr>
          <a:ln>
            <a:solidFill>
              <a:sysClr val="windowText" lastClr="000000">
                <a:lumMod val="50000"/>
                <a:lumOff val="50000"/>
              </a:sysClr>
            </a:solidFill>
          </a:ln>
        </c:spPr>
        <c:txPr>
          <a:bodyPr/>
          <a:lstStyle/>
          <a:p>
            <a:pPr>
              <a:defRPr sz="1800"/>
            </a:pPr>
            <a:endParaRPr lang="en-US"/>
          </a:p>
        </c:txPr>
        <c:crossAx val="202443568"/>
        <c:crosses val="autoZero"/>
        <c:auto val="1"/>
        <c:lblAlgn val="ctr"/>
        <c:lblOffset val="100"/>
        <c:tickMarkSkip val="1"/>
        <c:noMultiLvlLbl val="0"/>
      </c:catAx>
      <c:valAx>
        <c:axId val="202443568"/>
        <c:scaling>
          <c:orientation val="minMax"/>
          <c:max val="80"/>
          <c:min val="50"/>
        </c:scaling>
        <c:delete val="0"/>
        <c:axPos val="l"/>
        <c:majorGridlines>
          <c:spPr>
            <a:ln>
              <a:solidFill>
                <a:sysClr val="window" lastClr="FFFFFF">
                  <a:lumMod val="85000"/>
                </a:sysClr>
              </a:solidFill>
              <a:prstDash val="sysDash"/>
            </a:ln>
          </c:spPr>
        </c:majorGridlines>
        <c:numFmt formatCode="General" sourceLinked="1"/>
        <c:majorTickMark val="in"/>
        <c:minorTickMark val="in"/>
        <c:tickLblPos val="nextTo"/>
        <c:spPr>
          <a:solidFill>
            <a:sysClr val="window" lastClr="FFFFFF"/>
          </a:solidFill>
          <a:ln>
            <a:solidFill>
              <a:sysClr val="windowText" lastClr="000000">
                <a:lumMod val="50000"/>
                <a:lumOff val="50000"/>
              </a:sysClr>
            </a:solidFill>
          </a:ln>
        </c:spPr>
        <c:txPr>
          <a:bodyPr/>
          <a:lstStyle/>
          <a:p>
            <a:pPr>
              <a:defRPr sz="1800"/>
            </a:pPr>
            <a:endParaRPr lang="en-US"/>
          </a:p>
        </c:txPr>
        <c:crossAx val="202443176"/>
        <c:crosses val="autoZero"/>
        <c:crossBetween val="midCat"/>
        <c:majorUnit val="5"/>
        <c:minorUnit val="5"/>
      </c:valAx>
    </c:plotArea>
    <c:plotVisOnly val="1"/>
    <c:dispBlanksAs val="gap"/>
    <c:showDLblsOverMax val="0"/>
  </c:chart>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850165468446882E-2"/>
          <c:y val="2.3488706666266738E-2"/>
          <c:w val="0.90348674889090108"/>
          <c:h val="0.81541598966795814"/>
        </c:manualLayout>
      </c:layout>
      <c:barChart>
        <c:barDir val="col"/>
        <c:grouping val="clustered"/>
        <c:varyColors val="0"/>
        <c:ser>
          <c:idx val="0"/>
          <c:order val="0"/>
          <c:tx>
            <c:strRef>
              <c:f>Sheet1!$B$1</c:f>
              <c:strCache>
                <c:ptCount val="1"/>
                <c:pt idx="0">
                  <c:v>2009</c:v>
                </c:pt>
              </c:strCache>
            </c:strRef>
          </c:tx>
          <c:spPr>
            <a:solidFill>
              <a:schemeClr val="accent2">
                <a:lumMod val="20000"/>
                <a:lumOff val="80000"/>
              </a:schemeClr>
            </a:solidFill>
            <a:ln>
              <a:solidFill>
                <a:schemeClr val="tx1"/>
              </a:solidFill>
            </a:ln>
          </c:spPr>
          <c:invertIfNegative val="0"/>
          <c:errBars>
            <c:errBarType val="both"/>
            <c:errValType val="cust"/>
            <c:noEndCap val="0"/>
            <c:plus>
              <c:numRef>
                <c:f>Sheet1!$L$2:$L$17</c:f>
                <c:numCache>
                  <c:formatCode>General</c:formatCode>
                  <c:ptCount val="16"/>
                  <c:pt idx="0">
                    <c:v>0.76244000000000001</c:v>
                  </c:pt>
                  <c:pt idx="2">
                    <c:v>1.02312</c:v>
                  </c:pt>
                  <c:pt idx="3">
                    <c:v>1.0505599999999999</c:v>
                  </c:pt>
                  <c:pt idx="5">
                    <c:v>2.7263600000000001</c:v>
                  </c:pt>
                  <c:pt idx="6">
                    <c:v>1.43276</c:v>
                  </c:pt>
                  <c:pt idx="7">
                    <c:v>1.7600800000000001</c:v>
                  </c:pt>
                  <c:pt idx="8">
                    <c:v>2.2951600000000001</c:v>
                  </c:pt>
                  <c:pt idx="9">
                    <c:v>1.8835599999999999</c:v>
                  </c:pt>
                  <c:pt idx="10">
                    <c:v>1.96784</c:v>
                  </c:pt>
                  <c:pt idx="12">
                    <c:v>2.8635600000000001</c:v>
                  </c:pt>
                  <c:pt idx="13">
                    <c:v>2.8067199999999999</c:v>
                  </c:pt>
                  <c:pt idx="14">
                    <c:v>0.84279999999999999</c:v>
                  </c:pt>
                </c:numCache>
              </c:numRef>
            </c:plus>
            <c:minus>
              <c:numRef>
                <c:f>Sheet1!$L$2:$L$17</c:f>
                <c:numCache>
                  <c:formatCode>General</c:formatCode>
                  <c:ptCount val="16"/>
                  <c:pt idx="0">
                    <c:v>0.76244000000000001</c:v>
                  </c:pt>
                  <c:pt idx="2">
                    <c:v>1.02312</c:v>
                  </c:pt>
                  <c:pt idx="3">
                    <c:v>1.0505599999999999</c:v>
                  </c:pt>
                  <c:pt idx="5">
                    <c:v>2.7263600000000001</c:v>
                  </c:pt>
                  <c:pt idx="6">
                    <c:v>1.43276</c:v>
                  </c:pt>
                  <c:pt idx="7">
                    <c:v>1.7600800000000001</c:v>
                  </c:pt>
                  <c:pt idx="8">
                    <c:v>2.2951600000000001</c:v>
                  </c:pt>
                  <c:pt idx="9">
                    <c:v>1.8835599999999999</c:v>
                  </c:pt>
                  <c:pt idx="10">
                    <c:v>1.96784</c:v>
                  </c:pt>
                  <c:pt idx="12">
                    <c:v>2.8635600000000001</c:v>
                  </c:pt>
                  <c:pt idx="13">
                    <c:v>2.8067199999999999</c:v>
                  </c:pt>
                  <c:pt idx="14">
                    <c:v>0.84279999999999999</c:v>
                  </c:pt>
                </c:numCache>
              </c:numRef>
            </c:minus>
          </c:errBars>
          <c:cat>
            <c:strRef>
              <c:f>Sheet1!$A$2:$A$17</c:f>
              <c:strCache>
                <c:ptCount val="15"/>
                <c:pt idx="0">
                  <c:v>Total </c:v>
                </c:pt>
                <c:pt idx="2">
                  <c:v>Female</c:v>
                </c:pt>
                <c:pt idx="3">
                  <c:v>Male</c:v>
                </c:pt>
                <c:pt idx="5">
                  <c:v>&lt;High School</c:v>
                </c:pt>
                <c:pt idx="6">
                  <c:v>High School</c:v>
                </c:pt>
                <c:pt idx="7">
                  <c:v>Some College</c:v>
                </c:pt>
                <c:pt idx="8">
                  <c:v>Assoc. Degree</c:v>
                </c:pt>
                <c:pt idx="9">
                  <c:v>BA Degree</c:v>
                </c:pt>
                <c:pt idx="10">
                  <c:v>Adv. Degree</c:v>
                </c:pt>
                <c:pt idx="12">
                  <c:v>Hispanic</c:v>
                </c:pt>
                <c:pt idx="13">
                  <c:v>Black</c:v>
                </c:pt>
                <c:pt idx="14">
                  <c:v>White</c:v>
                </c:pt>
              </c:strCache>
            </c:strRef>
          </c:cat>
          <c:val>
            <c:numRef>
              <c:f>Sheet1!$B$2:$B$17</c:f>
              <c:numCache>
                <c:formatCode>General</c:formatCode>
                <c:ptCount val="16"/>
                <c:pt idx="0" formatCode="0.0">
                  <c:v>15.6</c:v>
                </c:pt>
                <c:pt idx="2">
                  <c:v>14.7</c:v>
                </c:pt>
                <c:pt idx="3">
                  <c:v>16.399999999999999</c:v>
                </c:pt>
                <c:pt idx="5">
                  <c:v>21.3</c:v>
                </c:pt>
                <c:pt idx="6">
                  <c:v>14.6</c:v>
                </c:pt>
                <c:pt idx="7">
                  <c:v>14.8</c:v>
                </c:pt>
                <c:pt idx="8">
                  <c:v>12.8</c:v>
                </c:pt>
                <c:pt idx="9">
                  <c:v>10.5</c:v>
                </c:pt>
                <c:pt idx="10">
                  <c:v>5.8</c:v>
                </c:pt>
                <c:pt idx="12">
                  <c:v>20.5</c:v>
                </c:pt>
                <c:pt idx="13">
                  <c:v>22.6</c:v>
                </c:pt>
                <c:pt idx="14">
                  <c:v>13.8</c:v>
                </c:pt>
              </c:numCache>
            </c:numRef>
          </c:val>
        </c:ser>
        <c:ser>
          <c:idx val="1"/>
          <c:order val="1"/>
          <c:tx>
            <c:strRef>
              <c:f>Sheet1!$C$1</c:f>
              <c:strCache>
                <c:ptCount val="1"/>
                <c:pt idx="0">
                  <c:v>2014</c:v>
                </c:pt>
              </c:strCache>
            </c:strRef>
          </c:tx>
          <c:spPr>
            <a:solidFill>
              <a:schemeClr val="accent2">
                <a:lumMod val="75000"/>
              </a:schemeClr>
            </a:solidFill>
            <a:ln>
              <a:solidFill>
                <a:schemeClr val="tx1"/>
              </a:solidFill>
            </a:ln>
          </c:spPr>
          <c:invertIfNegative val="0"/>
          <c:errBars>
            <c:errBarType val="both"/>
            <c:errValType val="cust"/>
            <c:noEndCap val="0"/>
            <c:plus>
              <c:numRef>
                <c:f>Sheet1!$N$2:$N$17</c:f>
                <c:numCache>
                  <c:formatCode>General</c:formatCode>
                  <c:ptCount val="16"/>
                  <c:pt idx="0">
                    <c:v>0.76636000000000004</c:v>
                  </c:pt>
                  <c:pt idx="2">
                    <c:v>1.06036</c:v>
                  </c:pt>
                  <c:pt idx="3">
                    <c:v>1.0309600000000001</c:v>
                  </c:pt>
                  <c:pt idx="5">
                    <c:v>2.9439199999999999</c:v>
                  </c:pt>
                  <c:pt idx="6">
                    <c:v>1.43472</c:v>
                  </c:pt>
                  <c:pt idx="7">
                    <c:v>1.72872</c:v>
                  </c:pt>
                  <c:pt idx="8">
                    <c:v>2.0893600000000001</c:v>
                  </c:pt>
                  <c:pt idx="9">
                    <c:v>1.86788</c:v>
                  </c:pt>
                  <c:pt idx="10">
                    <c:v>2.2343999999999999</c:v>
                  </c:pt>
                  <c:pt idx="12">
                    <c:v>2.4715599999999998</c:v>
                  </c:pt>
                  <c:pt idx="13">
                    <c:v>2.9811599999999996</c:v>
                  </c:pt>
                  <c:pt idx="14">
                    <c:v>0.85260000000000002</c:v>
                  </c:pt>
                </c:numCache>
              </c:numRef>
            </c:plus>
            <c:minus>
              <c:numRef>
                <c:f>Sheet1!$N$2:$N$17</c:f>
                <c:numCache>
                  <c:formatCode>General</c:formatCode>
                  <c:ptCount val="16"/>
                  <c:pt idx="0">
                    <c:v>0.76636000000000004</c:v>
                  </c:pt>
                  <c:pt idx="2">
                    <c:v>1.06036</c:v>
                  </c:pt>
                  <c:pt idx="3">
                    <c:v>1.0309600000000001</c:v>
                  </c:pt>
                  <c:pt idx="5">
                    <c:v>2.9439199999999999</c:v>
                  </c:pt>
                  <c:pt idx="6">
                    <c:v>1.43472</c:v>
                  </c:pt>
                  <c:pt idx="7">
                    <c:v>1.72872</c:v>
                  </c:pt>
                  <c:pt idx="8">
                    <c:v>2.0893600000000001</c:v>
                  </c:pt>
                  <c:pt idx="9">
                    <c:v>1.86788</c:v>
                  </c:pt>
                  <c:pt idx="10">
                    <c:v>2.2343999999999999</c:v>
                  </c:pt>
                  <c:pt idx="12">
                    <c:v>2.4715599999999998</c:v>
                  </c:pt>
                  <c:pt idx="13">
                    <c:v>2.9811599999999996</c:v>
                  </c:pt>
                  <c:pt idx="14">
                    <c:v>0.85260000000000002</c:v>
                  </c:pt>
                </c:numCache>
              </c:numRef>
            </c:minus>
          </c:errBars>
          <c:cat>
            <c:strRef>
              <c:f>Sheet1!$A$2:$A$17</c:f>
              <c:strCache>
                <c:ptCount val="15"/>
                <c:pt idx="0">
                  <c:v>Total </c:v>
                </c:pt>
                <c:pt idx="2">
                  <c:v>Female</c:v>
                </c:pt>
                <c:pt idx="3">
                  <c:v>Male</c:v>
                </c:pt>
                <c:pt idx="5">
                  <c:v>&lt;High School</c:v>
                </c:pt>
                <c:pt idx="6">
                  <c:v>High School</c:v>
                </c:pt>
                <c:pt idx="7">
                  <c:v>Some College</c:v>
                </c:pt>
                <c:pt idx="8">
                  <c:v>Assoc. Degree</c:v>
                </c:pt>
                <c:pt idx="9">
                  <c:v>BA Degree</c:v>
                </c:pt>
                <c:pt idx="10">
                  <c:v>Adv. Degree</c:v>
                </c:pt>
                <c:pt idx="12">
                  <c:v>Hispanic</c:v>
                </c:pt>
                <c:pt idx="13">
                  <c:v>Black</c:v>
                </c:pt>
                <c:pt idx="14">
                  <c:v>White</c:v>
                </c:pt>
              </c:strCache>
            </c:strRef>
          </c:cat>
          <c:val>
            <c:numRef>
              <c:f>Sheet1!$C$2:$C$17</c:f>
              <c:numCache>
                <c:formatCode>General</c:formatCode>
                <c:ptCount val="16"/>
                <c:pt idx="0" formatCode="0.0">
                  <c:v>14</c:v>
                </c:pt>
                <c:pt idx="2">
                  <c:v>13.8</c:v>
                </c:pt>
                <c:pt idx="3">
                  <c:v>14.1</c:v>
                </c:pt>
                <c:pt idx="5">
                  <c:v>18.600000000000001</c:v>
                </c:pt>
                <c:pt idx="6">
                  <c:v>12.6</c:v>
                </c:pt>
                <c:pt idx="7">
                  <c:v>12.1</c:v>
                </c:pt>
                <c:pt idx="8">
                  <c:v>10.5</c:v>
                </c:pt>
                <c:pt idx="9">
                  <c:v>10.1</c:v>
                </c:pt>
                <c:pt idx="10">
                  <c:v>6.7</c:v>
                </c:pt>
                <c:pt idx="12">
                  <c:v>16.8</c:v>
                </c:pt>
                <c:pt idx="13">
                  <c:v>23.1</c:v>
                </c:pt>
                <c:pt idx="14">
                  <c:v>11.9</c:v>
                </c:pt>
              </c:numCache>
            </c:numRef>
          </c:val>
        </c:ser>
        <c:dLbls>
          <c:showLegendKey val="0"/>
          <c:showVal val="0"/>
          <c:showCatName val="0"/>
          <c:showSerName val="0"/>
          <c:showPercent val="0"/>
          <c:showBubbleSize val="0"/>
        </c:dLbls>
        <c:gapWidth val="109"/>
        <c:axId val="202444744"/>
        <c:axId val="202445136"/>
      </c:barChart>
      <c:lineChart>
        <c:grouping val="standard"/>
        <c:varyColors val="0"/>
        <c:ser>
          <c:idx val="2"/>
          <c:order val="2"/>
          <c:tx>
            <c:strRef>
              <c:f>Sheet1!$D$1</c:f>
              <c:strCache>
                <c:ptCount val="1"/>
                <c:pt idx="0">
                  <c:v>target</c:v>
                </c:pt>
              </c:strCache>
            </c:strRef>
          </c:tx>
          <c:spPr>
            <a:ln w="44450" cap="flat">
              <a:solidFill>
                <a:schemeClr val="tx1"/>
              </a:solidFill>
              <a:prstDash val="dash"/>
            </a:ln>
          </c:spPr>
          <c:marker>
            <c:symbol val="none"/>
          </c:marker>
          <c:cat>
            <c:strRef>
              <c:f>Sheet1!$A$2:$A$17</c:f>
              <c:strCache>
                <c:ptCount val="15"/>
                <c:pt idx="0">
                  <c:v>Total </c:v>
                </c:pt>
                <c:pt idx="2">
                  <c:v>Female</c:v>
                </c:pt>
                <c:pt idx="3">
                  <c:v>Male</c:v>
                </c:pt>
                <c:pt idx="5">
                  <c:v>&lt;High School</c:v>
                </c:pt>
                <c:pt idx="6">
                  <c:v>High School</c:v>
                </c:pt>
                <c:pt idx="7">
                  <c:v>Some College</c:v>
                </c:pt>
                <c:pt idx="8">
                  <c:v>Assoc. Degree</c:v>
                </c:pt>
                <c:pt idx="9">
                  <c:v>BA Degree</c:v>
                </c:pt>
                <c:pt idx="10">
                  <c:v>Adv. Degree</c:v>
                </c:pt>
                <c:pt idx="12">
                  <c:v>Hispanic</c:v>
                </c:pt>
                <c:pt idx="13">
                  <c:v>Black</c:v>
                </c:pt>
                <c:pt idx="14">
                  <c:v>White</c:v>
                </c:pt>
              </c:strCache>
            </c:strRef>
          </c:cat>
          <c:val>
            <c:numRef>
              <c:f>Sheet1!$D$2:$D$17</c:f>
              <c:numCache>
                <c:formatCode>General</c:formatCode>
                <c:ptCount val="16"/>
                <c:pt idx="0">
                  <c:v>14</c:v>
                </c:pt>
                <c:pt idx="1">
                  <c:v>14</c:v>
                </c:pt>
                <c:pt idx="2">
                  <c:v>14</c:v>
                </c:pt>
                <c:pt idx="3">
                  <c:v>14</c:v>
                </c:pt>
                <c:pt idx="4">
                  <c:v>14</c:v>
                </c:pt>
                <c:pt idx="5">
                  <c:v>14</c:v>
                </c:pt>
                <c:pt idx="6">
                  <c:v>14</c:v>
                </c:pt>
                <c:pt idx="7">
                  <c:v>14</c:v>
                </c:pt>
                <c:pt idx="8">
                  <c:v>14</c:v>
                </c:pt>
                <c:pt idx="9">
                  <c:v>14</c:v>
                </c:pt>
                <c:pt idx="10">
                  <c:v>14</c:v>
                </c:pt>
                <c:pt idx="11">
                  <c:v>14</c:v>
                </c:pt>
                <c:pt idx="12">
                  <c:v>14</c:v>
                </c:pt>
                <c:pt idx="13">
                  <c:v>14</c:v>
                </c:pt>
                <c:pt idx="14">
                  <c:v>14</c:v>
                </c:pt>
                <c:pt idx="15">
                  <c:v>14</c:v>
                </c:pt>
              </c:numCache>
            </c:numRef>
          </c:val>
          <c:smooth val="0"/>
        </c:ser>
        <c:dLbls>
          <c:showLegendKey val="0"/>
          <c:showVal val="0"/>
          <c:showCatName val="0"/>
          <c:showSerName val="0"/>
          <c:showPercent val="0"/>
          <c:showBubbleSize val="0"/>
        </c:dLbls>
        <c:marker val="1"/>
        <c:smooth val="0"/>
        <c:axId val="202444744"/>
        <c:axId val="202445136"/>
      </c:lineChart>
      <c:catAx>
        <c:axId val="202444744"/>
        <c:scaling>
          <c:orientation val="minMax"/>
        </c:scaling>
        <c:delete val="0"/>
        <c:axPos val="b"/>
        <c:numFmt formatCode="General" sourceLinked="0"/>
        <c:majorTickMark val="none"/>
        <c:minorTickMark val="none"/>
        <c:tickLblPos val="nextTo"/>
        <c:spPr>
          <a:ln>
            <a:solidFill>
              <a:schemeClr val="tx1"/>
            </a:solidFill>
          </a:ln>
        </c:spPr>
        <c:txPr>
          <a:bodyPr rot="0"/>
          <a:lstStyle/>
          <a:p>
            <a:pPr>
              <a:defRPr sz="1050">
                <a:latin typeface="Tahoma" panose="020B0604030504040204" pitchFamily="34" charset="0"/>
                <a:ea typeface="Tahoma" panose="020B0604030504040204" pitchFamily="34" charset="0"/>
                <a:cs typeface="Tahoma" panose="020B0604030504040204" pitchFamily="34" charset="0"/>
              </a:defRPr>
            </a:pPr>
            <a:endParaRPr lang="en-US"/>
          </a:p>
        </c:txPr>
        <c:crossAx val="202445136"/>
        <c:crosses val="autoZero"/>
        <c:auto val="1"/>
        <c:lblAlgn val="ctr"/>
        <c:lblOffset val="100"/>
        <c:tickLblSkip val="1"/>
        <c:noMultiLvlLbl val="0"/>
      </c:catAx>
      <c:valAx>
        <c:axId val="202445136"/>
        <c:scaling>
          <c:orientation val="minMax"/>
          <c:min val="0"/>
        </c:scaling>
        <c:delete val="0"/>
        <c:axPos val="l"/>
        <c:majorGridlines>
          <c:spPr>
            <a:ln w="9525">
              <a:solidFill>
                <a:schemeClr val="bg1">
                  <a:lumMod val="75000"/>
                </a:schemeClr>
              </a:solidFill>
              <a:prstDash val="sysDash"/>
            </a:ln>
          </c:spPr>
        </c:majorGridlines>
        <c:numFmt formatCode="#,##0" sourceLinked="0"/>
        <c:majorTickMark val="in"/>
        <c:minorTickMark val="none"/>
        <c:tickLblPos val="nextTo"/>
        <c:spPr>
          <a:ln>
            <a:solidFill>
              <a:schemeClr val="tx1"/>
            </a:solidFill>
          </a:ln>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crossAx val="20244474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513251109098086E-2"/>
          <c:y val="2.199864665354332E-2"/>
          <c:w val="0.90348674889090108"/>
          <c:h val="0.88949003444881924"/>
        </c:manualLayout>
      </c:layout>
      <c:barChart>
        <c:barDir val="col"/>
        <c:grouping val="clustered"/>
        <c:varyColors val="0"/>
        <c:ser>
          <c:idx val="0"/>
          <c:order val="0"/>
          <c:tx>
            <c:strRef>
              <c:f>Sheet1!$B$1</c:f>
              <c:strCache>
                <c:ptCount val="1"/>
                <c:pt idx="0">
                  <c:v>2010</c:v>
                </c:pt>
              </c:strCache>
            </c:strRef>
          </c:tx>
          <c:spPr>
            <a:solidFill>
              <a:schemeClr val="tx2">
                <a:lumMod val="40000"/>
                <a:lumOff val="60000"/>
              </a:schemeClr>
            </a:solidFill>
            <a:ln>
              <a:solidFill>
                <a:schemeClr val="tx1"/>
              </a:solidFill>
            </a:ln>
          </c:spPr>
          <c:invertIfNegative val="0"/>
          <c:errBars>
            <c:errBarType val="both"/>
            <c:errValType val="cust"/>
            <c:noEndCap val="0"/>
            <c:plus>
              <c:numRef>
                <c:f>Sheet1!$L$2:$L$13</c:f>
                <c:numCache>
                  <c:formatCode>General</c:formatCode>
                  <c:ptCount val="12"/>
                  <c:pt idx="0">
                    <c:v>2.2246000000000001</c:v>
                  </c:pt>
                  <c:pt idx="2">
                    <c:v>3.1987199999999998</c:v>
                  </c:pt>
                  <c:pt idx="3">
                    <c:v>2.9321600000000001</c:v>
                  </c:pt>
                  <c:pt idx="5">
                    <c:v>5.2586799999999991</c:v>
                  </c:pt>
                  <c:pt idx="6">
                    <c:v>3.8513999999999999</c:v>
                  </c:pt>
                  <c:pt idx="7">
                    <c:v>3.12032</c:v>
                  </c:pt>
                  <c:pt idx="9">
                    <c:v>3.75732</c:v>
                  </c:pt>
                  <c:pt idx="10">
                    <c:v>2.66168</c:v>
                  </c:pt>
                  <c:pt idx="11">
                    <c:v>1.21912</c:v>
                  </c:pt>
                </c:numCache>
              </c:numRef>
            </c:plus>
            <c:minus>
              <c:numRef>
                <c:f>Sheet1!$L$2:$L$13</c:f>
                <c:numCache>
                  <c:formatCode>General</c:formatCode>
                  <c:ptCount val="12"/>
                  <c:pt idx="0">
                    <c:v>2.2246000000000001</c:v>
                  </c:pt>
                  <c:pt idx="2">
                    <c:v>3.1987199999999998</c:v>
                  </c:pt>
                  <c:pt idx="3">
                    <c:v>2.9321600000000001</c:v>
                  </c:pt>
                  <c:pt idx="5">
                    <c:v>5.2586799999999991</c:v>
                  </c:pt>
                  <c:pt idx="6">
                    <c:v>3.8513999999999999</c:v>
                  </c:pt>
                  <c:pt idx="7">
                    <c:v>3.12032</c:v>
                  </c:pt>
                  <c:pt idx="9">
                    <c:v>3.75732</c:v>
                  </c:pt>
                  <c:pt idx="10">
                    <c:v>2.66168</c:v>
                  </c:pt>
                  <c:pt idx="11">
                    <c:v>1.21912</c:v>
                  </c:pt>
                </c:numCache>
              </c:numRef>
            </c:minus>
          </c:errBars>
          <c:cat>
            <c:strRef>
              <c:f>Sheet1!$A$2:$A$13</c:f>
              <c:strCache>
                <c:ptCount val="12"/>
                <c:pt idx="0">
                  <c:v>Total</c:v>
                </c:pt>
                <c:pt idx="2">
                  <c:v>Female</c:v>
                </c:pt>
                <c:pt idx="3">
                  <c:v>Male</c:v>
                </c:pt>
                <c:pt idx="5">
                  <c:v>Hispanic </c:v>
                </c:pt>
                <c:pt idx="6">
                  <c:v>Black </c:v>
                </c:pt>
                <c:pt idx="7">
                  <c:v>White </c:v>
                </c:pt>
                <c:pt idx="9">
                  <c:v>18-44</c:v>
                </c:pt>
                <c:pt idx="10">
                  <c:v>45-64</c:v>
                </c:pt>
                <c:pt idx="11">
                  <c:v>65+</c:v>
                </c:pt>
              </c:strCache>
            </c:strRef>
          </c:cat>
          <c:val>
            <c:numRef>
              <c:f>Sheet1!$B$2:$B$13</c:f>
              <c:numCache>
                <c:formatCode>General</c:formatCode>
                <c:ptCount val="12"/>
                <c:pt idx="0" formatCode="_(* #,##0.0_);_(* \(#,##0.0\);_(* &quot;-&quot;??_);_(@_)">
                  <c:v>14.4</c:v>
                </c:pt>
                <c:pt idx="2" formatCode="_(* #,##0.0_);_(* \(#,##0.0\);_(* &quot;-&quot;??_);_(@_)">
                  <c:v>16.7</c:v>
                </c:pt>
                <c:pt idx="3" formatCode="_(* #,##0.0_);_(* \(#,##0.0\);_(* &quot;-&quot;??_);_(@_)">
                  <c:v>11.9</c:v>
                </c:pt>
                <c:pt idx="5" formatCode="_(* #,##0.0_);_(* \(#,##0.0\);_(* &quot;-&quot;??_);_(@_)">
                  <c:v>15.6</c:v>
                </c:pt>
                <c:pt idx="6" formatCode="_(* #,##0.0_);_(* \(#,##0.0\);_(* &quot;-&quot;??_);_(@_)">
                  <c:v>12.2</c:v>
                </c:pt>
                <c:pt idx="7" formatCode="_(* #,##0.0_);_(* \(#,##0.0\);_(* &quot;-&quot;??_);_(@_)">
                  <c:v>15.1</c:v>
                </c:pt>
                <c:pt idx="9" formatCode="_(* #,##0.0_);_(* \(#,##0.0\);_(* &quot;-&quot;??_);_(@_)">
                  <c:v>16.2</c:v>
                </c:pt>
                <c:pt idx="10" formatCode="_(* #,##0.0_);_(* \(#,##0.0\);_(* &quot;-&quot;??_);_(@_)">
                  <c:v>15.8</c:v>
                </c:pt>
                <c:pt idx="11" formatCode="_(* #,##0.0_);_(* \(#,##0.0\);_(* &quot;-&quot;??_);_(@_)">
                  <c:v>4.4000000000000004</c:v>
                </c:pt>
              </c:numCache>
            </c:numRef>
          </c:val>
        </c:ser>
        <c:ser>
          <c:idx val="1"/>
          <c:order val="1"/>
          <c:tx>
            <c:strRef>
              <c:f>Sheet1!$C$1</c:f>
              <c:strCache>
                <c:ptCount val="1"/>
                <c:pt idx="0">
                  <c:v>2015</c:v>
                </c:pt>
              </c:strCache>
            </c:strRef>
          </c:tx>
          <c:spPr>
            <a:solidFill>
              <a:schemeClr val="tx2">
                <a:lumMod val="75000"/>
              </a:schemeClr>
            </a:solidFill>
          </c:spPr>
          <c:invertIfNegative val="0"/>
          <c:errBars>
            <c:errBarType val="both"/>
            <c:errValType val="cust"/>
            <c:noEndCap val="0"/>
            <c:plus>
              <c:numRef>
                <c:f>Sheet1!$N$2:$N$13</c:f>
                <c:numCache>
                  <c:formatCode>General</c:formatCode>
                  <c:ptCount val="12"/>
                  <c:pt idx="0">
                    <c:v>2.4108000000000001</c:v>
                  </c:pt>
                  <c:pt idx="2">
                    <c:v>3.52996</c:v>
                  </c:pt>
                  <c:pt idx="3">
                    <c:v>3.2653599999999998</c:v>
                  </c:pt>
                  <c:pt idx="5">
                    <c:v>4.0571999999999999</c:v>
                  </c:pt>
                  <c:pt idx="6">
                    <c:v>6.8305999999999996</c:v>
                  </c:pt>
                  <c:pt idx="7">
                    <c:v>3.1928399999999999</c:v>
                  </c:pt>
                  <c:pt idx="9">
                    <c:v>4.1316800000000002</c:v>
                  </c:pt>
                  <c:pt idx="10">
                    <c:v>3.0928800000000001</c:v>
                  </c:pt>
                  <c:pt idx="11">
                    <c:v>1.36808</c:v>
                  </c:pt>
                </c:numCache>
              </c:numRef>
            </c:plus>
            <c:minus>
              <c:numRef>
                <c:f>Sheet1!$N$2:$N$13</c:f>
                <c:numCache>
                  <c:formatCode>General</c:formatCode>
                  <c:ptCount val="12"/>
                  <c:pt idx="0">
                    <c:v>2.4108000000000001</c:v>
                  </c:pt>
                  <c:pt idx="2">
                    <c:v>3.52996</c:v>
                  </c:pt>
                  <c:pt idx="3">
                    <c:v>3.2653599999999998</c:v>
                  </c:pt>
                  <c:pt idx="5">
                    <c:v>4.0571999999999999</c:v>
                  </c:pt>
                  <c:pt idx="6">
                    <c:v>6.8305999999999996</c:v>
                  </c:pt>
                  <c:pt idx="7">
                    <c:v>3.1928399999999999</c:v>
                  </c:pt>
                  <c:pt idx="9">
                    <c:v>4.1316800000000002</c:v>
                  </c:pt>
                  <c:pt idx="10">
                    <c:v>3.0928800000000001</c:v>
                  </c:pt>
                  <c:pt idx="11">
                    <c:v>1.36808</c:v>
                  </c:pt>
                </c:numCache>
              </c:numRef>
            </c:minus>
          </c:errBars>
          <c:cat>
            <c:strRef>
              <c:f>Sheet1!$A$2:$A$13</c:f>
              <c:strCache>
                <c:ptCount val="12"/>
                <c:pt idx="0">
                  <c:v>Total</c:v>
                </c:pt>
                <c:pt idx="2">
                  <c:v>Female</c:v>
                </c:pt>
                <c:pt idx="3">
                  <c:v>Male</c:v>
                </c:pt>
                <c:pt idx="5">
                  <c:v>Hispanic </c:v>
                </c:pt>
                <c:pt idx="6">
                  <c:v>Black </c:v>
                </c:pt>
                <c:pt idx="7">
                  <c:v>White </c:v>
                </c:pt>
                <c:pt idx="9">
                  <c:v>18-44</c:v>
                </c:pt>
                <c:pt idx="10">
                  <c:v>45-64</c:v>
                </c:pt>
                <c:pt idx="11">
                  <c:v>65+</c:v>
                </c:pt>
              </c:strCache>
            </c:strRef>
          </c:cat>
          <c:val>
            <c:numRef>
              <c:f>Sheet1!$C$2:$C$13</c:f>
              <c:numCache>
                <c:formatCode>General</c:formatCode>
                <c:ptCount val="12"/>
                <c:pt idx="0" formatCode="0.0">
                  <c:v>14.388999999999999</c:v>
                </c:pt>
                <c:pt idx="2" formatCode="0.0">
                  <c:v>17.187000000000001</c:v>
                </c:pt>
                <c:pt idx="3" formatCode="0.0">
                  <c:v>11.4</c:v>
                </c:pt>
                <c:pt idx="5" formatCode="0.0">
                  <c:v>10.943</c:v>
                </c:pt>
                <c:pt idx="6" formatCode="0.0">
                  <c:v>16.716999999999999</c:v>
                </c:pt>
                <c:pt idx="7" formatCode="0.0">
                  <c:v>15.227</c:v>
                </c:pt>
                <c:pt idx="9" formatCode="0.0">
                  <c:v>16.940000000000001</c:v>
                </c:pt>
                <c:pt idx="10" formatCode="0.0">
                  <c:v>15.4</c:v>
                </c:pt>
                <c:pt idx="11" formatCode="0.0">
                  <c:v>4.7</c:v>
                </c:pt>
              </c:numCache>
            </c:numRef>
          </c:val>
        </c:ser>
        <c:dLbls>
          <c:showLegendKey val="0"/>
          <c:showVal val="0"/>
          <c:showCatName val="0"/>
          <c:showSerName val="0"/>
          <c:showPercent val="0"/>
          <c:showBubbleSize val="0"/>
        </c:dLbls>
        <c:gapWidth val="109"/>
        <c:axId val="159362752"/>
        <c:axId val="159363928"/>
      </c:barChart>
      <c:lineChart>
        <c:grouping val="standard"/>
        <c:varyColors val="0"/>
        <c:ser>
          <c:idx val="2"/>
          <c:order val="2"/>
          <c:tx>
            <c:strRef>
              <c:f>Sheet1!$D$1</c:f>
              <c:strCache>
                <c:ptCount val="1"/>
                <c:pt idx="0">
                  <c:v>target</c:v>
                </c:pt>
              </c:strCache>
            </c:strRef>
          </c:tx>
          <c:spPr>
            <a:ln w="44450" cap="flat">
              <a:solidFill>
                <a:schemeClr val="tx1"/>
              </a:solidFill>
              <a:prstDash val="dash"/>
            </a:ln>
          </c:spPr>
          <c:marker>
            <c:symbol val="none"/>
          </c:marker>
          <c:cat>
            <c:strRef>
              <c:f>Sheet1!$A$2:$A$13</c:f>
              <c:strCache>
                <c:ptCount val="12"/>
                <c:pt idx="0">
                  <c:v>Total</c:v>
                </c:pt>
                <c:pt idx="2">
                  <c:v>Female</c:v>
                </c:pt>
                <c:pt idx="3">
                  <c:v>Male</c:v>
                </c:pt>
                <c:pt idx="5">
                  <c:v>Hispanic </c:v>
                </c:pt>
                <c:pt idx="6">
                  <c:v>Black </c:v>
                </c:pt>
                <c:pt idx="7">
                  <c:v>White </c:v>
                </c:pt>
                <c:pt idx="9">
                  <c:v>18-44</c:v>
                </c:pt>
                <c:pt idx="10">
                  <c:v>45-64</c:v>
                </c:pt>
                <c:pt idx="11">
                  <c:v>65+</c:v>
                </c:pt>
              </c:strCache>
            </c:strRef>
          </c:cat>
          <c:val>
            <c:numRef>
              <c:f>Sheet1!$D$2:$D$13</c:f>
              <c:numCache>
                <c:formatCode>General</c:formatCode>
                <c:ptCount val="12"/>
                <c:pt idx="0">
                  <c:v>13</c:v>
                </c:pt>
                <c:pt idx="1">
                  <c:v>13</c:v>
                </c:pt>
                <c:pt idx="2">
                  <c:v>13</c:v>
                </c:pt>
                <c:pt idx="3">
                  <c:v>13</c:v>
                </c:pt>
                <c:pt idx="4">
                  <c:v>13</c:v>
                </c:pt>
                <c:pt idx="5">
                  <c:v>13</c:v>
                </c:pt>
                <c:pt idx="6">
                  <c:v>13</c:v>
                </c:pt>
                <c:pt idx="7">
                  <c:v>13</c:v>
                </c:pt>
              </c:numCache>
            </c:numRef>
          </c:val>
          <c:smooth val="0"/>
        </c:ser>
        <c:dLbls>
          <c:showLegendKey val="0"/>
          <c:showVal val="0"/>
          <c:showCatName val="0"/>
          <c:showSerName val="0"/>
          <c:showPercent val="0"/>
          <c:showBubbleSize val="0"/>
        </c:dLbls>
        <c:marker val="1"/>
        <c:smooth val="0"/>
        <c:axId val="159362752"/>
        <c:axId val="159363928"/>
      </c:lineChart>
      <c:catAx>
        <c:axId val="159362752"/>
        <c:scaling>
          <c:orientation val="minMax"/>
        </c:scaling>
        <c:delete val="0"/>
        <c:axPos val="b"/>
        <c:numFmt formatCode="General" sourceLinked="0"/>
        <c:majorTickMark val="none"/>
        <c:minorTickMark val="none"/>
        <c:tickLblPos val="nextTo"/>
        <c:spPr>
          <a:ln>
            <a:solidFill>
              <a:schemeClr val="tx1"/>
            </a:solidFill>
          </a:ln>
        </c:spPr>
        <c:txPr>
          <a:bodyPr rot="0"/>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crossAx val="159363928"/>
        <c:crosses val="autoZero"/>
        <c:auto val="1"/>
        <c:lblAlgn val="ctr"/>
        <c:lblOffset val="100"/>
        <c:noMultiLvlLbl val="0"/>
      </c:catAx>
      <c:valAx>
        <c:axId val="159363928"/>
        <c:scaling>
          <c:orientation val="minMax"/>
          <c:max val="30"/>
          <c:min val="0"/>
        </c:scaling>
        <c:delete val="0"/>
        <c:axPos val="l"/>
        <c:majorGridlines>
          <c:spPr>
            <a:ln w="9525">
              <a:solidFill>
                <a:schemeClr val="bg1">
                  <a:lumMod val="75000"/>
                </a:schemeClr>
              </a:solidFill>
              <a:prstDash val="sysDash"/>
            </a:ln>
          </c:spPr>
        </c:majorGridlines>
        <c:numFmt formatCode="#,##0" sourceLinked="0"/>
        <c:majorTickMark val="in"/>
        <c:minorTickMark val="none"/>
        <c:tickLblPos val="nextTo"/>
        <c:spPr>
          <a:ln>
            <a:solidFill>
              <a:schemeClr val="tx1"/>
            </a:solidFill>
          </a:ln>
        </c:spPr>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crossAx val="1593627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78290527054592"/>
          <c:y val="0.14121001910711956"/>
          <c:w val="0.85409252669039137"/>
          <c:h val="0.79203539823008839"/>
        </c:manualLayout>
      </c:layout>
      <c:barChart>
        <c:barDir val="col"/>
        <c:grouping val="clustered"/>
        <c:varyColors val="0"/>
        <c:ser>
          <c:idx val="0"/>
          <c:order val="0"/>
          <c:spPr>
            <a:solidFill>
              <a:schemeClr val="tx2">
                <a:lumMod val="20000"/>
                <a:lumOff val="80000"/>
              </a:schemeClr>
            </a:solidFill>
            <a:ln>
              <a:solidFill>
                <a:srgbClr val="000000"/>
              </a:solidFill>
            </a:ln>
          </c:spPr>
          <c:invertIfNegative val="0"/>
          <c:dPt>
            <c:idx val="2"/>
            <c:invertIfNegative val="0"/>
            <c:bubble3D val="0"/>
            <c:spPr>
              <a:solidFill>
                <a:schemeClr val="accent1">
                  <a:lumMod val="75000"/>
                </a:schemeClr>
              </a:solidFill>
              <a:ln>
                <a:solidFill>
                  <a:srgbClr val="000000"/>
                </a:solidFill>
              </a:ln>
            </c:spPr>
          </c:dPt>
          <c:dPt>
            <c:idx val="3"/>
            <c:invertIfNegative val="0"/>
            <c:bubble3D val="0"/>
          </c:dPt>
          <c:dPt>
            <c:idx val="7"/>
            <c:invertIfNegative val="0"/>
            <c:bubble3D val="0"/>
            <c:spPr>
              <a:solidFill>
                <a:schemeClr val="accent1">
                  <a:lumMod val="75000"/>
                </a:schemeClr>
              </a:solidFill>
              <a:ln>
                <a:solidFill>
                  <a:srgbClr val="000000"/>
                </a:solidFill>
              </a:ln>
            </c:spPr>
          </c:dPt>
          <c:dPt>
            <c:idx val="8"/>
            <c:invertIfNegative val="0"/>
            <c:bubble3D val="0"/>
            <c:spPr>
              <a:solidFill>
                <a:schemeClr val="tx2">
                  <a:lumMod val="20000"/>
                  <a:lumOff val="80000"/>
                </a:schemeClr>
              </a:solidFill>
              <a:ln>
                <a:solidFill>
                  <a:schemeClr val="tx1"/>
                </a:solidFill>
              </a:ln>
            </c:spPr>
          </c:dPt>
          <c:errBars>
            <c:errBarType val="both"/>
            <c:errValType val="cust"/>
            <c:noEndCap val="0"/>
            <c:plus>
              <c:numRef>
                <c:f>Sheet1!$I$2:$I$10</c:f>
                <c:numCache>
                  <c:formatCode>General</c:formatCode>
                  <c:ptCount val="9"/>
                  <c:pt idx="1">
                    <c:v>0.80947999999999998</c:v>
                  </c:pt>
                  <c:pt idx="2">
                    <c:v>2.4989999999999997</c:v>
                  </c:pt>
                  <c:pt idx="3">
                    <c:v>0</c:v>
                  </c:pt>
                  <c:pt idx="5">
                    <c:v>0</c:v>
                  </c:pt>
                  <c:pt idx="6">
                    <c:v>0.80359999999999998</c:v>
                  </c:pt>
                  <c:pt idx="7">
                    <c:v>2.36572</c:v>
                  </c:pt>
                </c:numCache>
              </c:numRef>
            </c:plus>
            <c:minus>
              <c:numRef>
                <c:f>Sheet1!$I$2:$I$10</c:f>
                <c:numCache>
                  <c:formatCode>General</c:formatCode>
                  <c:ptCount val="9"/>
                  <c:pt idx="1">
                    <c:v>0.80947999999999998</c:v>
                  </c:pt>
                  <c:pt idx="2">
                    <c:v>2.4989999999999997</c:v>
                  </c:pt>
                  <c:pt idx="3">
                    <c:v>0</c:v>
                  </c:pt>
                  <c:pt idx="5">
                    <c:v>0</c:v>
                  </c:pt>
                  <c:pt idx="6">
                    <c:v>0.80359999999999998</c:v>
                  </c:pt>
                  <c:pt idx="7">
                    <c:v>2.36572</c:v>
                  </c:pt>
                </c:numCache>
              </c:numRef>
            </c:minus>
          </c:errBars>
          <c:val>
            <c:numRef>
              <c:f>Sheet1!$B$2:$B$10</c:f>
              <c:numCache>
                <c:formatCode>General</c:formatCode>
                <c:ptCount val="9"/>
                <c:pt idx="1">
                  <c:v>87.2</c:v>
                </c:pt>
                <c:pt idx="2">
                  <c:v>37.799999999999997</c:v>
                </c:pt>
                <c:pt idx="6">
                  <c:v>85.1</c:v>
                </c:pt>
                <c:pt idx="7">
                  <c:v>50.5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Estimate</c:v>
                      </c:pt>
                    </c:strCache>
                  </c:strRef>
                </c15:tx>
              </c15:filteredSeriesTitle>
            </c:ext>
          </c:extLst>
        </c:ser>
        <c:dLbls>
          <c:showLegendKey val="0"/>
          <c:showVal val="0"/>
          <c:showCatName val="0"/>
          <c:showSerName val="0"/>
          <c:showPercent val="0"/>
          <c:showBubbleSize val="0"/>
        </c:dLbls>
        <c:gapWidth val="0"/>
        <c:overlap val="2"/>
        <c:axId val="202445920"/>
        <c:axId val="202446312"/>
        <c:extLst/>
      </c:barChart>
      <c:lineChart>
        <c:grouping val="standard"/>
        <c:varyColors val="0"/>
        <c:ser>
          <c:idx val="3"/>
          <c:order val="1"/>
          <c:spPr>
            <a:ln w="34925" cap="flat">
              <a:solidFill>
                <a:schemeClr val="tx1"/>
              </a:solidFill>
              <a:prstDash val="dash"/>
            </a:ln>
          </c:spPr>
          <c:marker>
            <c:symbol val="none"/>
          </c:marker>
          <c:val>
            <c:numRef>
              <c:f>Sheet1!$E$2:$E$10</c:f>
              <c:numCache>
                <c:formatCode>General</c:formatCode>
                <c:ptCount val="9"/>
                <c:pt idx="0">
                  <c:v>79.8</c:v>
                </c:pt>
                <c:pt idx="1">
                  <c:v>79.8</c:v>
                </c:pt>
                <c:pt idx="2">
                  <c:v>79.900000000000006</c:v>
                </c:pt>
                <c:pt idx="3">
                  <c:v>79.8</c:v>
                </c:pt>
                <c:pt idx="5">
                  <c:v>80.099999999999994</c:v>
                </c:pt>
                <c:pt idx="6">
                  <c:v>80.099999999999994</c:v>
                </c:pt>
                <c:pt idx="7">
                  <c:v>80.099999999999994</c:v>
                </c:pt>
                <c:pt idx="8">
                  <c:v>80.099999999999994</c:v>
                </c:pt>
              </c:numCache>
            </c:numRef>
          </c:val>
          <c:smooth val="0"/>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Target</c:v>
                      </c:pt>
                    </c:strCache>
                  </c:strRef>
                </c15:tx>
              </c15:filteredSeriesTitle>
            </c:ext>
          </c:extLst>
        </c:ser>
        <c:dLbls>
          <c:showLegendKey val="0"/>
          <c:showVal val="0"/>
          <c:showCatName val="0"/>
          <c:showSerName val="0"/>
          <c:showPercent val="0"/>
          <c:showBubbleSize val="0"/>
        </c:dLbls>
        <c:marker val="1"/>
        <c:smooth val="0"/>
        <c:axId val="202445920"/>
        <c:axId val="202446312"/>
      </c:lineChart>
      <c:catAx>
        <c:axId val="202445920"/>
        <c:scaling>
          <c:orientation val="minMax"/>
        </c:scaling>
        <c:delete val="0"/>
        <c:axPos val="b"/>
        <c:numFmt formatCode="General" sourceLinked="1"/>
        <c:majorTickMark val="none"/>
        <c:minorTickMark val="none"/>
        <c:tickLblPos val="none"/>
        <c:spPr>
          <a:ln w="11391">
            <a:solidFill>
              <a:srgbClr val="000000"/>
            </a:solidFill>
            <a:prstDash val="solid"/>
          </a:ln>
        </c:spPr>
        <c:txPr>
          <a:bodyPr rot="0" vert="horz"/>
          <a:lstStyle/>
          <a:p>
            <a:pPr>
              <a:defRPr sz="1794" b="1" i="0" u="none" strike="noStrike" baseline="0">
                <a:solidFill>
                  <a:srgbClr val="333300"/>
                </a:solidFill>
                <a:latin typeface="Arial"/>
                <a:ea typeface="Arial"/>
                <a:cs typeface="Arial"/>
              </a:defRPr>
            </a:pPr>
            <a:endParaRPr lang="en-US"/>
          </a:p>
        </c:txPr>
        <c:crossAx val="202446312"/>
        <c:crossesAt val="0"/>
        <c:auto val="1"/>
        <c:lblAlgn val="ctr"/>
        <c:lblOffset val="100"/>
        <c:noMultiLvlLbl val="0"/>
      </c:catAx>
      <c:valAx>
        <c:axId val="202446312"/>
        <c:scaling>
          <c:orientation val="minMax"/>
          <c:max val="100"/>
          <c:min val="0"/>
        </c:scaling>
        <c:delete val="0"/>
        <c:axPos val="l"/>
        <c:majorGridlines>
          <c:spPr>
            <a:ln>
              <a:solidFill>
                <a:schemeClr val="bg1">
                  <a:lumMod val="85000"/>
                </a:schemeClr>
              </a:solidFill>
              <a:prstDash val="sysDash"/>
            </a:ln>
          </c:spPr>
        </c:majorGridlines>
        <c:numFmt formatCode="General" sourceLinked="1"/>
        <c:majorTickMark val="in"/>
        <c:minorTickMark val="in"/>
        <c:tickLblPos val="nextTo"/>
        <c:spPr>
          <a:ln w="11391">
            <a:solidFill>
              <a:srgbClr val="000000"/>
            </a:solidFill>
            <a:prstDash val="solid"/>
          </a:ln>
        </c:spPr>
        <c:txPr>
          <a:bodyPr rot="0" vert="horz"/>
          <a:lstStyle/>
          <a:p>
            <a:pPr>
              <a:defRPr sz="1600" b="0" i="0" u="none" strike="noStrike" baseline="0">
                <a:solidFill>
                  <a:srgbClr val="000000"/>
                </a:solidFill>
                <a:latin typeface="Tahoma"/>
                <a:ea typeface="Tahoma"/>
                <a:cs typeface="Tahoma"/>
              </a:defRPr>
            </a:pPr>
            <a:endParaRPr lang="en-US"/>
          </a:p>
        </c:txPr>
        <c:crossAx val="202445920"/>
        <c:crosses val="autoZero"/>
        <c:crossBetween val="between"/>
        <c:majorUnit val="20"/>
        <c:minorUnit val="10"/>
      </c:valAx>
      <c:spPr>
        <a:noFill/>
        <a:ln w="25400">
          <a:noFill/>
        </a:ln>
      </c:spPr>
    </c:plotArea>
    <c:plotVisOnly val="1"/>
    <c:dispBlanksAs val="gap"/>
    <c:showDLblsOverMax val="0"/>
  </c:chart>
  <c:spPr>
    <a:noFill/>
    <a:ln>
      <a:noFill/>
    </a:ln>
  </c:spPr>
  <c:txPr>
    <a:bodyPr/>
    <a:lstStyle/>
    <a:p>
      <a:pPr>
        <a:defRPr sz="1794"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265617029217371"/>
          <c:y val="2.1320080285612266E-3"/>
          <c:w val="0.74820529034312577"/>
          <c:h val="0.88487127985881497"/>
        </c:manualLayout>
      </c:layout>
      <c:barChart>
        <c:barDir val="bar"/>
        <c:grouping val="clustered"/>
        <c:varyColors val="0"/>
        <c:ser>
          <c:idx val="0"/>
          <c:order val="0"/>
          <c:tx>
            <c:strRef>
              <c:f>Sheet1!$B$1</c:f>
              <c:strCache>
                <c:ptCount val="1"/>
                <c:pt idx="0">
                  <c:v>Series 1</c:v>
                </c:pt>
              </c:strCache>
            </c:strRef>
          </c:tx>
          <c:spPr>
            <a:solidFill>
              <a:schemeClr val="accent4">
                <a:lumMod val="20000"/>
                <a:lumOff val="80000"/>
              </a:schemeClr>
            </a:solidFill>
            <a:ln>
              <a:solidFill>
                <a:schemeClr val="tx1"/>
              </a:solidFill>
            </a:ln>
          </c:spPr>
          <c:invertIfNegative val="0"/>
          <c:dPt>
            <c:idx val="0"/>
            <c:invertIfNegative val="0"/>
            <c:bubble3D val="0"/>
          </c:dPt>
          <c:dPt>
            <c:idx val="1"/>
            <c:invertIfNegative val="0"/>
            <c:bubble3D val="0"/>
            <c:spPr>
              <a:solidFill>
                <a:schemeClr val="accent2">
                  <a:lumMod val="50000"/>
                </a:schemeClr>
              </a:solidFill>
              <a:ln>
                <a:solidFill>
                  <a:schemeClr val="tx1"/>
                </a:solidFill>
              </a:ln>
            </c:spPr>
          </c:dPt>
          <c:dPt>
            <c:idx val="2"/>
            <c:invertIfNegative val="0"/>
            <c:bubble3D val="0"/>
            <c:spPr>
              <a:solidFill>
                <a:schemeClr val="accent2">
                  <a:lumMod val="75000"/>
                </a:schemeClr>
              </a:solidFill>
              <a:ln>
                <a:solidFill>
                  <a:schemeClr val="tx1"/>
                </a:solidFill>
              </a:ln>
            </c:spPr>
          </c:dPt>
          <c:dPt>
            <c:idx val="3"/>
            <c:invertIfNegative val="0"/>
            <c:bubble3D val="0"/>
            <c:spPr>
              <a:solidFill>
                <a:schemeClr val="accent2">
                  <a:lumMod val="60000"/>
                  <a:lumOff val="40000"/>
                </a:schemeClr>
              </a:solidFill>
              <a:ln>
                <a:solidFill>
                  <a:schemeClr val="tx1"/>
                </a:solidFill>
              </a:ln>
            </c:spPr>
          </c:dPt>
          <c:dPt>
            <c:idx val="4"/>
            <c:invertIfNegative val="0"/>
            <c:bubble3D val="0"/>
            <c:spPr>
              <a:solidFill>
                <a:schemeClr val="accent2">
                  <a:lumMod val="40000"/>
                  <a:lumOff val="60000"/>
                </a:schemeClr>
              </a:solidFill>
              <a:ln>
                <a:solidFill>
                  <a:schemeClr val="tx1"/>
                </a:solidFill>
              </a:ln>
            </c:spPr>
          </c:dPt>
          <c:dPt>
            <c:idx val="5"/>
            <c:invertIfNegative val="0"/>
            <c:bubble3D val="0"/>
            <c:spPr>
              <a:solidFill>
                <a:schemeClr val="accent2">
                  <a:lumMod val="20000"/>
                  <a:lumOff val="80000"/>
                </a:schemeClr>
              </a:solidFill>
              <a:ln>
                <a:solidFill>
                  <a:schemeClr val="tx1"/>
                </a:solidFill>
              </a:ln>
            </c:spPr>
          </c:dPt>
          <c:dPt>
            <c:idx val="6"/>
            <c:invertIfNegative val="0"/>
            <c:bubble3D val="0"/>
            <c:spPr>
              <a:solidFill>
                <a:schemeClr val="tx2">
                  <a:lumMod val="75000"/>
                </a:schemeClr>
              </a:solidFill>
              <a:ln>
                <a:solidFill>
                  <a:schemeClr val="tx1"/>
                </a:solidFill>
              </a:ln>
            </c:spPr>
          </c:dPt>
          <c:dPt>
            <c:idx val="7"/>
            <c:invertIfNegative val="0"/>
            <c:bubble3D val="0"/>
            <c:spPr>
              <a:solidFill>
                <a:schemeClr val="accent5">
                  <a:lumMod val="50000"/>
                </a:schemeClr>
              </a:solidFill>
              <a:ln>
                <a:solidFill>
                  <a:schemeClr val="tx1"/>
                </a:solidFill>
              </a:ln>
            </c:spPr>
          </c:dPt>
          <c:dPt>
            <c:idx val="8"/>
            <c:invertIfNegative val="0"/>
            <c:bubble3D val="0"/>
            <c:spPr>
              <a:solidFill>
                <a:schemeClr val="accent5">
                  <a:lumMod val="75000"/>
                </a:schemeClr>
              </a:solidFill>
              <a:ln>
                <a:solidFill>
                  <a:schemeClr val="tx1"/>
                </a:solidFill>
              </a:ln>
            </c:spPr>
          </c:dPt>
          <c:dPt>
            <c:idx val="9"/>
            <c:invertIfNegative val="0"/>
            <c:bubble3D val="0"/>
            <c:spPr>
              <a:solidFill>
                <a:schemeClr val="accent5">
                  <a:lumMod val="60000"/>
                  <a:lumOff val="40000"/>
                </a:schemeClr>
              </a:solidFill>
              <a:ln>
                <a:solidFill>
                  <a:schemeClr val="tx1"/>
                </a:solidFill>
              </a:ln>
            </c:spPr>
          </c:dPt>
          <c:dPt>
            <c:idx val="10"/>
            <c:invertIfNegative val="0"/>
            <c:bubble3D val="0"/>
            <c:spPr>
              <a:solidFill>
                <a:schemeClr val="accent5">
                  <a:lumMod val="40000"/>
                  <a:lumOff val="60000"/>
                </a:schemeClr>
              </a:solidFill>
              <a:ln>
                <a:solidFill>
                  <a:schemeClr val="tx1"/>
                </a:solidFill>
              </a:ln>
            </c:spPr>
          </c:dPt>
          <c:dPt>
            <c:idx val="11"/>
            <c:invertIfNegative val="0"/>
            <c:bubble3D val="0"/>
            <c:spPr>
              <a:solidFill>
                <a:schemeClr val="accent5">
                  <a:lumMod val="20000"/>
                  <a:lumOff val="80000"/>
                </a:schemeClr>
              </a:solidFill>
              <a:ln>
                <a:solidFill>
                  <a:schemeClr val="tx1"/>
                </a:solidFill>
              </a:ln>
            </c:spPr>
          </c:dPt>
          <c:dPt>
            <c:idx val="12"/>
            <c:invertIfNegative val="0"/>
            <c:bubble3D val="0"/>
            <c:spPr>
              <a:solidFill>
                <a:srgbClr val="7030A0"/>
              </a:solidFill>
              <a:ln>
                <a:solidFill>
                  <a:schemeClr val="tx1"/>
                </a:solidFill>
              </a:ln>
            </c:spPr>
          </c:dPt>
          <c:dPt>
            <c:idx val="13"/>
            <c:invertIfNegative val="0"/>
            <c:bubble3D val="0"/>
            <c:spPr>
              <a:solidFill>
                <a:srgbClr val="0070C0"/>
              </a:solidFill>
              <a:ln>
                <a:solidFill>
                  <a:schemeClr val="tx1"/>
                </a:solidFill>
              </a:ln>
            </c:spPr>
          </c:dPt>
          <c:dPt>
            <c:idx val="14"/>
            <c:invertIfNegative val="0"/>
            <c:bubble3D val="0"/>
            <c:spPr>
              <a:solidFill>
                <a:srgbClr val="00B050"/>
              </a:solidFill>
              <a:ln>
                <a:solidFill>
                  <a:schemeClr val="tx1"/>
                </a:solidFill>
              </a:ln>
            </c:spPr>
          </c:dPt>
          <c:dPt>
            <c:idx val="15"/>
            <c:invertIfNegative val="0"/>
            <c:bubble3D val="0"/>
            <c:spPr>
              <a:solidFill>
                <a:srgbClr val="FFC000"/>
              </a:solidFill>
              <a:ln>
                <a:solidFill>
                  <a:schemeClr val="tx1"/>
                </a:solidFill>
              </a:ln>
            </c:spPr>
          </c:dPt>
          <c:dPt>
            <c:idx val="16"/>
            <c:invertIfNegative val="0"/>
            <c:bubble3D val="0"/>
            <c:spPr>
              <a:solidFill>
                <a:schemeClr val="accent6">
                  <a:lumMod val="75000"/>
                </a:schemeClr>
              </a:solidFill>
              <a:ln>
                <a:solidFill>
                  <a:schemeClr val="tx1"/>
                </a:solidFill>
              </a:ln>
            </c:spPr>
          </c:dPt>
          <c:dPt>
            <c:idx val="17"/>
            <c:invertIfNegative val="0"/>
            <c:bubble3D val="0"/>
            <c:spPr>
              <a:solidFill>
                <a:srgbClr val="C00000"/>
              </a:solidFill>
              <a:ln>
                <a:solidFill>
                  <a:schemeClr val="tx1"/>
                </a:solidFill>
              </a:ln>
            </c:spPr>
          </c:dPt>
          <c:dPt>
            <c:idx val="18"/>
            <c:invertIfNegative val="0"/>
            <c:bubble3D val="0"/>
          </c:dPt>
          <c:errBars>
            <c:errBarType val="both"/>
            <c:errValType val="cust"/>
            <c:noEndCap val="0"/>
            <c:plus>
              <c:numRef>
                <c:f>Sheet1!$D$2:$D$14</c:f>
                <c:numCache>
                  <c:formatCode>General</c:formatCode>
                  <c:ptCount val="13"/>
                  <c:pt idx="1">
                    <c:v>0.79000000000000625</c:v>
                  </c:pt>
                  <c:pt idx="2">
                    <c:v>1.2099999999999937</c:v>
                  </c:pt>
                  <c:pt idx="3">
                    <c:v>2.0600000000000023</c:v>
                  </c:pt>
                  <c:pt idx="4">
                    <c:v>2.7199999999999989</c:v>
                  </c:pt>
                  <c:pt idx="5">
                    <c:v>4.990000000000002</c:v>
                  </c:pt>
                  <c:pt idx="7">
                    <c:v>0.89999999999999147</c:v>
                  </c:pt>
                  <c:pt idx="8">
                    <c:v>1.1000000000000085</c:v>
                  </c:pt>
                  <c:pt idx="9">
                    <c:v>1.7000000000000028</c:v>
                  </c:pt>
                  <c:pt idx="10">
                    <c:v>2.3999999999999915</c:v>
                  </c:pt>
                  <c:pt idx="11">
                    <c:v>4</c:v>
                  </c:pt>
                </c:numCache>
              </c:numRef>
            </c:plus>
            <c:minus>
              <c:numRef>
                <c:f>Sheet1!$C$2:$C$14</c:f>
                <c:numCache>
                  <c:formatCode>General</c:formatCode>
                  <c:ptCount val="13"/>
                  <c:pt idx="1">
                    <c:v>0.79000000000000625</c:v>
                  </c:pt>
                  <c:pt idx="2">
                    <c:v>1.2000000000000028</c:v>
                  </c:pt>
                  <c:pt idx="3">
                    <c:v>2.0599999999999881</c:v>
                  </c:pt>
                  <c:pt idx="4">
                    <c:v>2.7299999999999969</c:v>
                  </c:pt>
                  <c:pt idx="5">
                    <c:v>4.990000000000002</c:v>
                  </c:pt>
                  <c:pt idx="7">
                    <c:v>0.90000000000000568</c:v>
                  </c:pt>
                  <c:pt idx="8">
                    <c:v>1.0999999999999943</c:v>
                  </c:pt>
                  <c:pt idx="9">
                    <c:v>1.6999999999999886</c:v>
                  </c:pt>
                  <c:pt idx="10">
                    <c:v>2.2999999999999972</c:v>
                  </c:pt>
                  <c:pt idx="11">
                    <c:v>4.0999999999999943</c:v>
                  </c:pt>
                </c:numCache>
              </c:numRef>
            </c:minus>
            <c:spPr>
              <a:ln w="9525"/>
            </c:spPr>
          </c:errBars>
          <c:cat>
            <c:strRef>
              <c:f>Sheet1!$A$2:$A$14</c:f>
              <c:strCache>
                <c:ptCount val="12"/>
                <c:pt idx="1">
                  <c:v>18-44 years</c:v>
                </c:pt>
                <c:pt idx="2">
                  <c:v>45-64 years</c:v>
                </c:pt>
                <c:pt idx="3">
                  <c:v>65-74 years</c:v>
                </c:pt>
                <c:pt idx="4">
                  <c:v>75-84 years</c:v>
                </c:pt>
                <c:pt idx="5">
                  <c:v>85+ years</c:v>
                </c:pt>
                <c:pt idx="7">
                  <c:v>18-44 years</c:v>
                </c:pt>
                <c:pt idx="8">
                  <c:v>45-64 years</c:v>
                </c:pt>
                <c:pt idx="9">
                  <c:v>65-74 years</c:v>
                </c:pt>
                <c:pt idx="10">
                  <c:v>75-84 years</c:v>
                </c:pt>
                <c:pt idx="11">
                  <c:v>85+ years</c:v>
                </c:pt>
              </c:strCache>
            </c:strRef>
          </c:cat>
          <c:val>
            <c:numRef>
              <c:f>Sheet1!$B$2:$B$14</c:f>
              <c:numCache>
                <c:formatCode>General</c:formatCode>
                <c:ptCount val="13"/>
                <c:pt idx="1">
                  <c:v>86.61</c:v>
                </c:pt>
                <c:pt idx="2">
                  <c:v>73.75</c:v>
                </c:pt>
                <c:pt idx="3">
                  <c:v>68.319999999999993</c:v>
                </c:pt>
                <c:pt idx="4">
                  <c:v>62.41</c:v>
                </c:pt>
                <c:pt idx="5">
                  <c:v>50.35</c:v>
                </c:pt>
                <c:pt idx="7">
                  <c:v>81.2</c:v>
                </c:pt>
                <c:pt idx="8">
                  <c:v>76.099999999999994</c:v>
                </c:pt>
                <c:pt idx="9">
                  <c:v>80.099999999999994</c:v>
                </c:pt>
                <c:pt idx="10">
                  <c:v>77.7</c:v>
                </c:pt>
                <c:pt idx="11">
                  <c:v>71.5</c:v>
                </c:pt>
              </c:numCache>
            </c:numRef>
          </c:val>
        </c:ser>
        <c:ser>
          <c:idx val="1"/>
          <c:order val="1"/>
          <c:tx>
            <c:strRef>
              <c:f>Sheet1!#REF!</c:f>
              <c:strCache>
                <c:ptCount val="1"/>
                <c:pt idx="0">
                  <c:v>#REF!</c:v>
                </c:pt>
              </c:strCache>
            </c:strRef>
          </c:tx>
          <c:spPr>
            <a:solidFill>
              <a:srgbClr val="FF0000"/>
            </a:solidFill>
            <a:ln>
              <a:solidFill>
                <a:schemeClr val="tx1"/>
              </a:solidFill>
            </a:ln>
          </c:spPr>
          <c:invertIfNegative val="0"/>
          <c:dPt>
            <c:idx val="0"/>
            <c:invertIfNegative val="0"/>
            <c:bubble3D val="0"/>
            <c:spPr>
              <a:noFill/>
              <a:ln>
                <a:noFill/>
              </a:ln>
            </c:spPr>
          </c:dPt>
          <c:dPt>
            <c:idx val="17"/>
            <c:invertIfNegative val="0"/>
            <c:bubble3D val="0"/>
            <c:spPr>
              <a:solidFill>
                <a:srgbClr val="C00000"/>
              </a:solidFill>
              <a:ln>
                <a:solidFill>
                  <a:schemeClr val="tx1"/>
                </a:solidFill>
              </a:ln>
            </c:spPr>
          </c:dPt>
          <c:dPt>
            <c:idx val="18"/>
            <c:invertIfNegative val="0"/>
            <c:bubble3D val="0"/>
            <c:spPr>
              <a:noFill/>
              <a:ln>
                <a:noFill/>
              </a:ln>
            </c:spPr>
          </c:dPt>
          <c:trendline>
            <c:spPr>
              <a:ln w="38100">
                <a:solidFill>
                  <a:schemeClr val="tx1">
                    <a:shade val="95000"/>
                    <a:satMod val="105000"/>
                  </a:schemeClr>
                </a:solidFill>
                <a:prstDash val="sysDash"/>
              </a:ln>
            </c:spPr>
            <c:trendlineType val="linear"/>
            <c:dispRSqr val="0"/>
            <c:dispEq val="0"/>
          </c:trendline>
          <c:val>
            <c:numRef>
              <c:f>Sheet1!#REF!</c:f>
              <c:numCache>
                <c:formatCode>General</c:formatCode>
                <c:ptCount val="1"/>
                <c:pt idx="0">
                  <c:v>1</c:v>
                </c:pt>
              </c:numCache>
            </c:numRef>
          </c:val>
        </c:ser>
        <c:dLbls>
          <c:showLegendKey val="0"/>
          <c:showVal val="0"/>
          <c:showCatName val="0"/>
          <c:showSerName val="0"/>
          <c:showPercent val="0"/>
          <c:showBubbleSize val="0"/>
        </c:dLbls>
        <c:gapWidth val="0"/>
        <c:overlap val="100"/>
        <c:axId val="203489664"/>
        <c:axId val="203490056"/>
      </c:barChart>
      <c:catAx>
        <c:axId val="203489664"/>
        <c:scaling>
          <c:orientation val="maxMin"/>
        </c:scaling>
        <c:delete val="0"/>
        <c:axPos val="l"/>
        <c:numFmt formatCode="General" sourceLinked="1"/>
        <c:majorTickMark val="none"/>
        <c:minorTickMark val="none"/>
        <c:tickLblPos val="nextTo"/>
        <c:spPr>
          <a:ln>
            <a:solidFill>
              <a:schemeClr val="tx1"/>
            </a:solidFill>
          </a:ln>
        </c:spPr>
        <c:txPr>
          <a:bodyPr/>
          <a:lstStyle/>
          <a:p>
            <a:pPr>
              <a:defRPr sz="1400"/>
            </a:pPr>
            <a:endParaRPr lang="en-US"/>
          </a:p>
        </c:txPr>
        <c:crossAx val="203490056"/>
        <c:crosses val="autoZero"/>
        <c:auto val="1"/>
        <c:lblAlgn val="ctr"/>
        <c:lblOffset val="9"/>
        <c:noMultiLvlLbl val="0"/>
      </c:catAx>
      <c:valAx>
        <c:axId val="203490056"/>
        <c:scaling>
          <c:orientation val="minMax"/>
          <c:max val="100"/>
          <c:min val="0"/>
        </c:scaling>
        <c:delete val="0"/>
        <c:axPos val="b"/>
        <c:majorGridlines>
          <c:spPr>
            <a:ln cmpd="sng">
              <a:solidFill>
                <a:schemeClr val="bg1">
                  <a:lumMod val="85000"/>
                </a:schemeClr>
              </a:solidFill>
              <a:prstDash val="sysDash"/>
            </a:ln>
          </c:spPr>
        </c:majorGridlines>
        <c:numFmt formatCode="General" sourceLinked="1"/>
        <c:majorTickMark val="in"/>
        <c:minorTickMark val="none"/>
        <c:tickLblPos val="high"/>
        <c:spPr>
          <a:ln>
            <a:solidFill>
              <a:schemeClr val="tx1"/>
            </a:solidFill>
          </a:ln>
        </c:spPr>
        <c:txPr>
          <a:bodyPr/>
          <a:lstStyle/>
          <a:p>
            <a:pPr>
              <a:defRPr sz="1400"/>
            </a:pPr>
            <a:endParaRPr lang="en-US"/>
          </a:p>
        </c:txPr>
        <c:crossAx val="203489664"/>
        <c:crosses val="max"/>
        <c:crossBetween val="between"/>
        <c:majorUnit val="10"/>
      </c:valAx>
      <c:spPr>
        <a:ln>
          <a:noFill/>
        </a:ln>
      </c:spPr>
    </c:plotArea>
    <c:plotVisOnly val="1"/>
    <c:dispBlanksAs val="gap"/>
    <c:showDLblsOverMax val="0"/>
  </c:chart>
  <c:txPr>
    <a:bodyPr/>
    <a:lstStyle/>
    <a:p>
      <a:pPr>
        <a:defRPr sz="1600" baseline="0">
          <a:latin typeface="Tahoma" panose="020B060403050404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B076FB-4D5D-457A-B51B-EFD7A0A64A12}"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4C7B205B-2B72-4DCD-BEEB-B917EE35023E}">
      <dgm:prSet phldrT="[Text]"/>
      <dgm:spPr/>
      <dgm:t>
        <a:bodyPr/>
        <a:lstStyle/>
        <a:p>
          <a:endParaRPr lang="en-US" dirty="0"/>
        </a:p>
      </dgm:t>
    </dgm:pt>
    <dgm:pt modelId="{824E2EAA-C117-4FE4-9AFD-1DEF4634EECE}" type="sibTrans" cxnId="{4F4BE8F4-5E0C-4347-96E6-A564A4B26CE5}">
      <dgm:prSet/>
      <dgm:spPr/>
      <dgm:t>
        <a:bodyPr/>
        <a:lstStyle/>
        <a:p>
          <a:endParaRPr lang="en-US"/>
        </a:p>
      </dgm:t>
    </dgm:pt>
    <dgm:pt modelId="{8AE370E1-4D37-418E-B570-57D2DC502EF1}" type="parTrans" cxnId="{4F4BE8F4-5E0C-4347-96E6-A564A4B26CE5}">
      <dgm:prSet/>
      <dgm:spPr/>
      <dgm:t>
        <a:bodyPr/>
        <a:lstStyle/>
        <a:p>
          <a:endParaRPr lang="en-US"/>
        </a:p>
      </dgm:t>
    </dgm:pt>
    <dgm:pt modelId="{20E652B9-B83B-4AFA-A053-32F2F33FBC2B}">
      <dgm:prSet phldrT="[Text]"/>
      <dgm:spPr/>
      <dgm:t>
        <a:bodyPr/>
        <a:lstStyle/>
        <a:p>
          <a:endParaRPr lang="en-US" dirty="0"/>
        </a:p>
      </dgm:t>
    </dgm:pt>
    <dgm:pt modelId="{7135731C-2F1E-4C4E-BA26-B00272DF239E}" type="sibTrans" cxnId="{2D1FD463-3529-46E6-A354-636C38060AC2}">
      <dgm:prSet/>
      <dgm:spPr/>
      <dgm:t>
        <a:bodyPr/>
        <a:lstStyle/>
        <a:p>
          <a:endParaRPr lang="en-US"/>
        </a:p>
      </dgm:t>
    </dgm:pt>
    <dgm:pt modelId="{8A789613-870D-4054-A769-6CDD3352A7B9}" type="parTrans" cxnId="{2D1FD463-3529-46E6-A354-636C38060AC2}">
      <dgm:prSet/>
      <dgm:spPr/>
      <dgm:t>
        <a:bodyPr/>
        <a:lstStyle/>
        <a:p>
          <a:endParaRPr lang="en-US"/>
        </a:p>
      </dgm:t>
    </dgm:pt>
    <dgm:pt modelId="{C261BF04-4658-4409-AEDA-0C83964333E3}">
      <dgm:prSet phldrT="[Text]" custT="1"/>
      <dgm:spPr/>
      <dgm:t>
        <a:bodyPr/>
        <a:lstStyle/>
        <a:p>
          <a:r>
            <a:rPr lang="en-US" sz="2000" dirty="0" smtClean="0"/>
            <a:t>State Health Departments, Universities &amp; National Organizations</a:t>
          </a:r>
          <a:endParaRPr lang="en-US" sz="2000" dirty="0"/>
        </a:p>
      </dgm:t>
    </dgm:pt>
    <dgm:pt modelId="{C6F115CE-D4C6-472F-BD1E-AE11D7D91D46}" type="parTrans" cxnId="{4825130B-B74A-43C5-9471-10972BCA6277}">
      <dgm:prSet/>
      <dgm:spPr/>
      <dgm:t>
        <a:bodyPr/>
        <a:lstStyle/>
        <a:p>
          <a:endParaRPr lang="en-US"/>
        </a:p>
      </dgm:t>
    </dgm:pt>
    <dgm:pt modelId="{5D769C34-B893-4FD2-8BA5-95D594C6717B}" type="sibTrans" cxnId="{4825130B-B74A-43C5-9471-10972BCA6277}">
      <dgm:prSet/>
      <dgm:spPr/>
      <dgm:t>
        <a:bodyPr/>
        <a:lstStyle/>
        <a:p>
          <a:endParaRPr lang="en-US"/>
        </a:p>
      </dgm:t>
    </dgm:pt>
    <dgm:pt modelId="{7319D625-F6DF-4B97-8A70-37F0E888CBC9}">
      <dgm:prSet phldrT="[Text]" custT="1"/>
      <dgm:spPr/>
      <dgm:t>
        <a:bodyPr/>
        <a:lstStyle/>
        <a:p>
          <a:endParaRPr lang="en-US" sz="2000" dirty="0"/>
        </a:p>
      </dgm:t>
    </dgm:pt>
    <dgm:pt modelId="{554A5C45-8624-4683-85AC-2E81BFE7CF88}" type="parTrans" cxnId="{47CEA560-0631-4E25-AFE6-BEEE65026071}">
      <dgm:prSet/>
      <dgm:spPr/>
      <dgm:t>
        <a:bodyPr/>
        <a:lstStyle/>
        <a:p>
          <a:endParaRPr lang="en-US"/>
        </a:p>
      </dgm:t>
    </dgm:pt>
    <dgm:pt modelId="{5213874E-DEC1-496A-8618-93F152C29476}" type="sibTrans" cxnId="{47CEA560-0631-4E25-AFE6-BEEE65026071}">
      <dgm:prSet/>
      <dgm:spPr/>
      <dgm:t>
        <a:bodyPr/>
        <a:lstStyle/>
        <a:p>
          <a:endParaRPr lang="en-US"/>
        </a:p>
      </dgm:t>
    </dgm:pt>
    <dgm:pt modelId="{BEAB1777-6E9F-4FFE-81B7-D3D3CF14FD03}">
      <dgm:prSet phldrT="[Text]" custT="1"/>
      <dgm:spPr/>
      <dgm:t>
        <a:bodyPr/>
        <a:lstStyle/>
        <a:p>
          <a:endParaRPr lang="en-US" sz="2000" dirty="0"/>
        </a:p>
      </dgm:t>
    </dgm:pt>
    <dgm:pt modelId="{A193939F-7FD1-4FBD-8759-7C1A19460060}" type="parTrans" cxnId="{CDF1D15F-523C-471F-86D1-7B67957BB709}">
      <dgm:prSet/>
      <dgm:spPr/>
      <dgm:t>
        <a:bodyPr/>
        <a:lstStyle/>
        <a:p>
          <a:endParaRPr lang="en-US"/>
        </a:p>
      </dgm:t>
    </dgm:pt>
    <dgm:pt modelId="{5227F4A9-E259-40B8-8DA2-88E810F6EA44}" type="sibTrans" cxnId="{CDF1D15F-523C-471F-86D1-7B67957BB709}">
      <dgm:prSet/>
      <dgm:spPr/>
      <dgm:t>
        <a:bodyPr/>
        <a:lstStyle/>
        <a:p>
          <a:endParaRPr lang="en-US"/>
        </a:p>
      </dgm:t>
    </dgm:pt>
    <dgm:pt modelId="{C65C6E16-5CBE-499E-8A29-B0E9B4CAEF64}">
      <dgm:prSet phldrT="[Text]" custT="1"/>
      <dgm:spPr/>
      <dgm:t>
        <a:bodyPr/>
        <a:lstStyle/>
        <a:p>
          <a:r>
            <a:rPr lang="en-US" sz="2000" dirty="0" smtClean="0"/>
            <a:t>Universities &amp; Small Business</a:t>
          </a:r>
          <a:endParaRPr lang="en-US" sz="2000" dirty="0"/>
        </a:p>
      </dgm:t>
    </dgm:pt>
    <dgm:pt modelId="{B2C13DDF-C7D5-4C78-B999-EBD47B294BFE}" type="parTrans" cxnId="{8062ABCA-A684-412C-878A-B5828F888A46}">
      <dgm:prSet/>
      <dgm:spPr/>
      <dgm:t>
        <a:bodyPr/>
        <a:lstStyle/>
        <a:p>
          <a:endParaRPr lang="en-US"/>
        </a:p>
      </dgm:t>
    </dgm:pt>
    <dgm:pt modelId="{8452DE32-DC1B-4D7A-949B-220339D90823}" type="sibTrans" cxnId="{8062ABCA-A684-412C-878A-B5828F888A46}">
      <dgm:prSet/>
      <dgm:spPr/>
      <dgm:t>
        <a:bodyPr/>
        <a:lstStyle/>
        <a:p>
          <a:endParaRPr lang="en-US"/>
        </a:p>
      </dgm:t>
    </dgm:pt>
    <dgm:pt modelId="{7117684D-00D4-4500-8A81-258208CD799F}">
      <dgm:prSet phldrT="[Text]" custT="1"/>
      <dgm:spPr/>
      <dgm:t>
        <a:bodyPr/>
        <a:lstStyle/>
        <a:p>
          <a:r>
            <a:rPr lang="en-US" sz="2000" smtClean="0"/>
            <a:t>Translational Science</a:t>
          </a:r>
          <a:endParaRPr lang="en-US" sz="2000" dirty="0"/>
        </a:p>
      </dgm:t>
    </dgm:pt>
    <dgm:pt modelId="{1747C4F1-807C-440B-8B1C-1742987808CC}" type="parTrans" cxnId="{DA1B8E76-696C-4FA6-BE4A-2D14B43FB837}">
      <dgm:prSet/>
      <dgm:spPr/>
      <dgm:t>
        <a:bodyPr/>
        <a:lstStyle/>
        <a:p>
          <a:endParaRPr lang="en-US"/>
        </a:p>
      </dgm:t>
    </dgm:pt>
    <dgm:pt modelId="{9EFDECB6-DA91-4DA5-A3B8-A664E9895AC8}" type="sibTrans" cxnId="{DA1B8E76-696C-4FA6-BE4A-2D14B43FB837}">
      <dgm:prSet/>
      <dgm:spPr/>
      <dgm:t>
        <a:bodyPr/>
        <a:lstStyle/>
        <a:p>
          <a:endParaRPr lang="en-US"/>
        </a:p>
      </dgm:t>
    </dgm:pt>
    <dgm:pt modelId="{915A7489-F216-4E76-93EE-CEACE1A69469}">
      <dgm:prSet phldrT="[Text]" custT="1"/>
      <dgm:spPr/>
      <dgm:t>
        <a:bodyPr/>
        <a:lstStyle/>
        <a:p>
          <a:r>
            <a:rPr lang="en-US" sz="2000" dirty="0" smtClean="0"/>
            <a:t>Translational Science</a:t>
          </a:r>
          <a:endParaRPr lang="en-US" sz="2000" dirty="0"/>
        </a:p>
      </dgm:t>
    </dgm:pt>
    <dgm:pt modelId="{8B1ED978-793E-4538-84F1-986E6AC32101}" type="parTrans" cxnId="{5FCFB347-200A-418D-8B46-A379E08A57B9}">
      <dgm:prSet/>
      <dgm:spPr/>
      <dgm:t>
        <a:bodyPr/>
        <a:lstStyle/>
        <a:p>
          <a:endParaRPr lang="en-US"/>
        </a:p>
      </dgm:t>
    </dgm:pt>
    <dgm:pt modelId="{B93B36A6-EB49-4BD5-A840-4F7AC767352D}" type="sibTrans" cxnId="{5FCFB347-200A-418D-8B46-A379E08A57B9}">
      <dgm:prSet/>
      <dgm:spPr/>
      <dgm:t>
        <a:bodyPr/>
        <a:lstStyle/>
        <a:p>
          <a:endParaRPr lang="en-US"/>
        </a:p>
      </dgm:t>
    </dgm:pt>
    <dgm:pt modelId="{2758F97F-1158-4CF2-9DE6-33D76018424A}">
      <dgm:prSet phldrT="[Text]" custT="1"/>
      <dgm:spPr/>
      <dgm:t>
        <a:bodyPr/>
        <a:lstStyle/>
        <a:p>
          <a:r>
            <a:rPr lang="en-US" sz="2000" dirty="0" smtClean="0"/>
            <a:t>Translational Science</a:t>
          </a:r>
          <a:endParaRPr lang="en-US" sz="2000" dirty="0"/>
        </a:p>
      </dgm:t>
      <dgm:extLst>
        <a:ext uri="{E40237B7-FDA0-4F09-8148-C483321AD2D9}">
          <dgm14:cNvPr xmlns:dgm14="http://schemas.microsoft.com/office/drawing/2010/diagram" id="0" name="" title="Translational Science"/>
        </a:ext>
      </dgm:extLst>
    </dgm:pt>
    <dgm:pt modelId="{49ED4569-1345-489B-9F96-75B5A1A141E1}" type="parTrans" cxnId="{DDFEDD99-6A1B-4524-B3DA-F17C66475959}">
      <dgm:prSet/>
      <dgm:spPr/>
      <dgm:t>
        <a:bodyPr/>
        <a:lstStyle/>
        <a:p>
          <a:endParaRPr lang="en-US"/>
        </a:p>
      </dgm:t>
    </dgm:pt>
    <dgm:pt modelId="{AEB180E9-E89A-4E0A-BC28-E462C6778876}" type="sibTrans" cxnId="{DDFEDD99-6A1B-4524-B3DA-F17C66475959}">
      <dgm:prSet/>
      <dgm:spPr/>
      <dgm:t>
        <a:bodyPr/>
        <a:lstStyle/>
        <a:p>
          <a:endParaRPr lang="en-US"/>
        </a:p>
      </dgm:t>
    </dgm:pt>
    <dgm:pt modelId="{F9B58EEB-86AA-4ED0-9BA2-A23D3C59C67B}">
      <dgm:prSet phldrT="[Text]" custT="1"/>
      <dgm:spPr/>
      <dgm:t>
        <a:bodyPr/>
        <a:lstStyle/>
        <a:p>
          <a:endParaRPr lang="en-US" sz="2000" dirty="0"/>
        </a:p>
      </dgm:t>
    </dgm:pt>
    <dgm:pt modelId="{BCE0D491-E6A7-43DA-BD59-E450408CE3E3}" type="parTrans" cxnId="{3DD3689C-1B3D-4AEF-8F94-69927D875AAD}">
      <dgm:prSet/>
      <dgm:spPr/>
      <dgm:t>
        <a:bodyPr/>
        <a:lstStyle/>
        <a:p>
          <a:endParaRPr lang="en-US"/>
        </a:p>
      </dgm:t>
    </dgm:pt>
    <dgm:pt modelId="{49EF8DF6-85C3-466C-A6CD-34C153C1D41A}" type="sibTrans" cxnId="{3DD3689C-1B3D-4AEF-8F94-69927D875AAD}">
      <dgm:prSet/>
      <dgm:spPr/>
      <dgm:t>
        <a:bodyPr/>
        <a:lstStyle/>
        <a:p>
          <a:endParaRPr lang="en-US"/>
        </a:p>
      </dgm:t>
    </dgm:pt>
    <dgm:pt modelId="{BF321DE5-C5CF-4B3D-ADEA-1C1B40CE7026}">
      <dgm:prSet phldrT="[Text]" custT="1"/>
      <dgm:spPr/>
      <dgm:t>
        <a:bodyPr/>
        <a:lstStyle/>
        <a:p>
          <a:r>
            <a:rPr lang="en-US" sz="2000" dirty="0" smtClean="0"/>
            <a:t>University Research and Training Centers &amp; Community Independent Living Centers</a:t>
          </a:r>
          <a:endParaRPr lang="en-US" sz="2000" dirty="0"/>
        </a:p>
      </dgm:t>
    </dgm:pt>
    <dgm:pt modelId="{B8ABAF10-ABE0-460E-B674-B6D90C4D00EE}" type="sibTrans" cxnId="{BD667700-D136-4D8B-840B-7600E5958182}">
      <dgm:prSet/>
      <dgm:spPr/>
      <dgm:t>
        <a:bodyPr/>
        <a:lstStyle/>
        <a:p>
          <a:endParaRPr lang="en-US"/>
        </a:p>
      </dgm:t>
    </dgm:pt>
    <dgm:pt modelId="{63C4C68C-2336-42A7-97E4-A97D9F3624C2}" type="parTrans" cxnId="{BD667700-D136-4D8B-840B-7600E5958182}">
      <dgm:prSet/>
      <dgm:spPr/>
      <dgm:t>
        <a:bodyPr/>
        <a:lstStyle/>
        <a:p>
          <a:endParaRPr lang="en-US"/>
        </a:p>
      </dgm:t>
    </dgm:pt>
    <dgm:pt modelId="{654C20E8-4315-4C34-B017-329CE656E01D}">
      <dgm:prSet phldrT="[Text]" custT="1"/>
      <dgm:spPr/>
      <dgm:t>
        <a:bodyPr/>
        <a:lstStyle/>
        <a:p>
          <a:endParaRPr lang="en-US" sz="2000" dirty="0"/>
        </a:p>
      </dgm:t>
    </dgm:pt>
    <dgm:pt modelId="{2B5B4330-523B-4A90-AB36-DA032B38F70F}" type="sibTrans" cxnId="{660E6F7C-B125-44C0-B261-1984293085B6}">
      <dgm:prSet/>
      <dgm:spPr/>
      <dgm:t>
        <a:bodyPr/>
        <a:lstStyle/>
        <a:p>
          <a:endParaRPr lang="en-US"/>
        </a:p>
      </dgm:t>
    </dgm:pt>
    <dgm:pt modelId="{8296CB2C-7AEC-4EB5-B787-AED5C0091CDF}" type="parTrans" cxnId="{660E6F7C-B125-44C0-B261-1984293085B6}">
      <dgm:prSet/>
      <dgm:spPr/>
      <dgm:t>
        <a:bodyPr/>
        <a:lstStyle/>
        <a:p>
          <a:endParaRPr lang="en-US"/>
        </a:p>
      </dgm:t>
    </dgm:pt>
    <dgm:pt modelId="{7D9C9BF5-9F1D-4DF6-845D-D333B8D4B4B1}">
      <dgm:prSet phldrT="[Text]"/>
      <dgm:spPr/>
      <dgm:t>
        <a:bodyPr/>
        <a:lstStyle/>
        <a:p>
          <a:endParaRPr lang="en-US" dirty="0"/>
        </a:p>
      </dgm:t>
    </dgm:pt>
    <dgm:pt modelId="{CF5D3DEA-6EF6-4355-AF9F-A906557E0F7F}" type="sibTrans" cxnId="{81E29F9E-33A7-4BC9-800E-62EA3D380FCE}">
      <dgm:prSet/>
      <dgm:spPr/>
      <dgm:t>
        <a:bodyPr/>
        <a:lstStyle/>
        <a:p>
          <a:endParaRPr lang="en-US"/>
        </a:p>
      </dgm:t>
    </dgm:pt>
    <dgm:pt modelId="{E386CAB2-572A-48C1-A3A7-3FEAB3A58D54}" type="parTrans" cxnId="{81E29F9E-33A7-4BC9-800E-62EA3D380FCE}">
      <dgm:prSet/>
      <dgm:spPr/>
      <dgm:t>
        <a:bodyPr/>
        <a:lstStyle/>
        <a:p>
          <a:endParaRPr lang="en-US"/>
        </a:p>
      </dgm:t>
    </dgm:pt>
    <dgm:pt modelId="{DE902D75-DF40-4384-967C-144FF5EAFDA2}" type="pres">
      <dgm:prSet presAssocID="{81B076FB-4D5D-457A-B51B-EFD7A0A64A12}" presName="linearFlow" presStyleCnt="0">
        <dgm:presLayoutVars>
          <dgm:dir/>
          <dgm:animLvl val="lvl"/>
          <dgm:resizeHandles/>
        </dgm:presLayoutVars>
      </dgm:prSet>
      <dgm:spPr/>
      <dgm:t>
        <a:bodyPr/>
        <a:lstStyle/>
        <a:p>
          <a:endParaRPr lang="en-US"/>
        </a:p>
      </dgm:t>
    </dgm:pt>
    <dgm:pt modelId="{9A29139D-9ABB-411F-822D-B1995DC00725}" type="pres">
      <dgm:prSet presAssocID="{7D9C9BF5-9F1D-4DF6-845D-D333B8D4B4B1}" presName="compositeNode" presStyleCnt="0">
        <dgm:presLayoutVars>
          <dgm:bulletEnabled val="1"/>
        </dgm:presLayoutVars>
      </dgm:prSet>
      <dgm:spPr/>
    </dgm:pt>
    <dgm:pt modelId="{8F975A63-566F-4B35-81AE-BAE54638E997}" type="pres">
      <dgm:prSet presAssocID="{7D9C9BF5-9F1D-4DF6-845D-D333B8D4B4B1}" presName="image" presStyleLbl="fgImgPlace1" presStyleIdx="0" presStyleCnt="3" custScaleX="694464" custScaleY="209353" custLinFactX="30976" custLinFactNeighborX="100000" custLinFactNeighborY="-24275"/>
      <dgm:spPr>
        <a:blipFill rotWithShape="1">
          <a:blip xmlns:r="http://schemas.openxmlformats.org/officeDocument/2006/relationships" r:embed="rId1"/>
          <a:stretch>
            <a:fillRect/>
          </a:stretch>
        </a:blipFill>
      </dgm:spPr>
      <dgm:t>
        <a:bodyPr/>
        <a:lstStyle/>
        <a:p>
          <a:endParaRPr lang="en-US"/>
        </a:p>
      </dgm:t>
      <dgm:extLst>
        <a:ext uri="{E40237B7-FDA0-4F09-8148-C483321AD2D9}">
          <dgm14:cNvPr xmlns:dgm14="http://schemas.microsoft.com/office/drawing/2010/diagram" id="0" name="" title="NIH Box"/>
        </a:ext>
      </dgm:extLst>
    </dgm:pt>
    <dgm:pt modelId="{3127DAAE-A2F8-4801-879D-583BBC71E48E}" type="pres">
      <dgm:prSet presAssocID="{7D9C9BF5-9F1D-4DF6-845D-D333B8D4B4B1}" presName="childNode" presStyleLbl="node1" presStyleIdx="0" presStyleCnt="3" custScaleX="231876" custScaleY="70155" custLinFactNeighborX="2354" custLinFactNeighborY="6539">
        <dgm:presLayoutVars>
          <dgm:bulletEnabled val="1"/>
        </dgm:presLayoutVars>
      </dgm:prSet>
      <dgm:spPr/>
      <dgm:t>
        <a:bodyPr/>
        <a:lstStyle/>
        <a:p>
          <a:endParaRPr lang="en-US"/>
        </a:p>
      </dgm:t>
    </dgm:pt>
    <dgm:pt modelId="{D6415F89-2377-4E84-B454-23FF2376BA3C}" type="pres">
      <dgm:prSet presAssocID="{7D9C9BF5-9F1D-4DF6-845D-D333B8D4B4B1}" presName="parentNode" presStyleLbl="revTx" presStyleIdx="0" presStyleCnt="3" custLinFactX="-400000" custLinFactNeighborX="-464545" custLinFactNeighborY="-5734">
        <dgm:presLayoutVars>
          <dgm:chMax val="0"/>
          <dgm:bulletEnabled val="1"/>
        </dgm:presLayoutVars>
      </dgm:prSet>
      <dgm:spPr/>
      <dgm:t>
        <a:bodyPr/>
        <a:lstStyle/>
        <a:p>
          <a:endParaRPr lang="en-US"/>
        </a:p>
      </dgm:t>
    </dgm:pt>
    <dgm:pt modelId="{6B24303E-E2CC-4568-B459-7075849954A0}" type="pres">
      <dgm:prSet presAssocID="{CF5D3DEA-6EF6-4355-AF9F-A906557E0F7F}" presName="sibTrans" presStyleCnt="0"/>
      <dgm:spPr/>
    </dgm:pt>
    <dgm:pt modelId="{DB34E12D-C45B-4E7A-8085-E087A9D7F851}" type="pres">
      <dgm:prSet presAssocID="{20E652B9-B83B-4AFA-A053-32F2F33FBC2B}" presName="compositeNode" presStyleCnt="0">
        <dgm:presLayoutVars>
          <dgm:bulletEnabled val="1"/>
        </dgm:presLayoutVars>
      </dgm:prSet>
      <dgm:spPr/>
    </dgm:pt>
    <dgm:pt modelId="{3D970161-459D-442C-B002-63034847E0D4}" type="pres">
      <dgm:prSet presAssocID="{20E652B9-B83B-4AFA-A053-32F2F33FBC2B}" presName="image" presStyleLbl="fgImgPlace1" presStyleIdx="1" presStyleCnt="3" custScaleX="554696" custScaleY="218973" custLinFactNeighborX="60046" custLinFactNeighborY="-43299"/>
      <dgm:spPr>
        <a:blipFill rotWithShape="1">
          <a:blip xmlns:r="http://schemas.openxmlformats.org/officeDocument/2006/relationships" r:embed="rId2"/>
          <a:stretch>
            <a:fillRect/>
          </a:stretch>
        </a:blipFill>
      </dgm:spPr>
      <dgm:t>
        <a:bodyPr/>
        <a:lstStyle/>
        <a:p>
          <a:endParaRPr lang="en-US"/>
        </a:p>
      </dgm:t>
      <dgm:extLst>
        <a:ext uri="{E40237B7-FDA0-4F09-8148-C483321AD2D9}">
          <dgm14:cNvPr xmlns:dgm14="http://schemas.microsoft.com/office/drawing/2010/diagram" id="0" name="" title="NIDILRR logo with linked circle above"/>
        </a:ext>
      </dgm:extLst>
    </dgm:pt>
    <dgm:pt modelId="{F72AB2FF-6ACB-4635-A49A-612C9B20958A}" type="pres">
      <dgm:prSet presAssocID="{20E652B9-B83B-4AFA-A053-32F2F33FBC2B}" presName="childNode" presStyleLbl="node1" presStyleIdx="1" presStyleCnt="3" custScaleX="235928" custScaleY="78389" custLinFactNeighborX="-22578" custLinFactNeighborY="8177">
        <dgm:presLayoutVars>
          <dgm:bulletEnabled val="1"/>
        </dgm:presLayoutVars>
      </dgm:prSet>
      <dgm:spPr/>
      <dgm:t>
        <a:bodyPr/>
        <a:lstStyle/>
        <a:p>
          <a:endParaRPr lang="en-US"/>
        </a:p>
      </dgm:t>
    </dgm:pt>
    <dgm:pt modelId="{20DB8F8A-055F-49F4-86A5-3545E101487B}" type="pres">
      <dgm:prSet presAssocID="{20E652B9-B83B-4AFA-A053-32F2F33FBC2B}" presName="parentNode" presStyleLbl="revTx" presStyleIdx="1" presStyleCnt="3" custLinFactX="-200000" custLinFactNeighborX="-284388" custLinFactNeighborY="3813">
        <dgm:presLayoutVars>
          <dgm:chMax val="0"/>
          <dgm:bulletEnabled val="1"/>
        </dgm:presLayoutVars>
      </dgm:prSet>
      <dgm:spPr/>
      <dgm:t>
        <a:bodyPr/>
        <a:lstStyle/>
        <a:p>
          <a:endParaRPr lang="en-US"/>
        </a:p>
      </dgm:t>
    </dgm:pt>
    <dgm:pt modelId="{53273964-F08C-46E4-9B29-2732ACDAF563}" type="pres">
      <dgm:prSet presAssocID="{7135731C-2F1E-4C4E-BA26-B00272DF239E}" presName="sibTrans" presStyleCnt="0"/>
      <dgm:spPr/>
    </dgm:pt>
    <dgm:pt modelId="{EE2E119E-77AB-46F6-8397-BD917E6F9F29}" type="pres">
      <dgm:prSet presAssocID="{4C7B205B-2B72-4DCD-BEEB-B917EE35023E}" presName="compositeNode" presStyleCnt="0">
        <dgm:presLayoutVars>
          <dgm:bulletEnabled val="1"/>
        </dgm:presLayoutVars>
      </dgm:prSet>
      <dgm:spPr/>
    </dgm:pt>
    <dgm:pt modelId="{CFE170F7-3E0D-41BE-8399-7FCA821D3412}" type="pres">
      <dgm:prSet presAssocID="{4C7B205B-2B72-4DCD-BEEB-B917EE35023E}" presName="image" presStyleLbl="fgImgPlace1" presStyleIdx="2" presStyleCnt="3" custScaleX="569137" custScaleY="212207" custLinFactNeighborX="-38655" custLinFactNeighborY="-47267"/>
      <dgm:spPr>
        <a:blipFill rotWithShape="1">
          <a:blip xmlns:r="http://schemas.openxmlformats.org/officeDocument/2006/relationships" r:embed="rId3"/>
          <a:stretch>
            <a:fillRect/>
          </a:stretch>
        </a:blipFill>
      </dgm:spPr>
      <dgm:t>
        <a:bodyPr/>
        <a:lstStyle/>
        <a:p>
          <a:endParaRPr lang="en-US"/>
        </a:p>
      </dgm:t>
      <dgm:extLst>
        <a:ext uri="{E40237B7-FDA0-4F09-8148-C483321AD2D9}">
          <dgm14:cNvPr xmlns:dgm14="http://schemas.microsoft.com/office/drawing/2010/diagram" id="0" name="" descr="National Center on Birth Defects and Developmental Disabilities" title="CDC Box"/>
        </a:ext>
      </dgm:extLst>
    </dgm:pt>
    <dgm:pt modelId="{129E2CAE-6A27-4FB2-AC80-2EAE804E1715}" type="pres">
      <dgm:prSet presAssocID="{4C7B205B-2B72-4DCD-BEEB-B917EE35023E}" presName="childNode" presStyleLbl="node1" presStyleIdx="2" presStyleCnt="3" custScaleX="226506" custScaleY="81115" custLinFactNeighborX="-66528" custLinFactNeighborY="9092">
        <dgm:presLayoutVars>
          <dgm:bulletEnabled val="1"/>
        </dgm:presLayoutVars>
      </dgm:prSet>
      <dgm:spPr/>
      <dgm:t>
        <a:bodyPr/>
        <a:lstStyle/>
        <a:p>
          <a:endParaRPr lang="en-US"/>
        </a:p>
      </dgm:t>
    </dgm:pt>
    <dgm:pt modelId="{1095F7A3-2247-4D3F-AF87-187A2B6BFC8C}" type="pres">
      <dgm:prSet presAssocID="{4C7B205B-2B72-4DCD-BEEB-B917EE35023E}" presName="parentNode" presStyleLbl="revTx" presStyleIdx="2" presStyleCnt="3" custLinFactX="-45121" custLinFactNeighborX="-100000">
        <dgm:presLayoutVars>
          <dgm:chMax val="0"/>
          <dgm:bulletEnabled val="1"/>
        </dgm:presLayoutVars>
      </dgm:prSet>
      <dgm:spPr/>
      <dgm:t>
        <a:bodyPr/>
        <a:lstStyle/>
        <a:p>
          <a:endParaRPr lang="en-US"/>
        </a:p>
      </dgm:t>
    </dgm:pt>
  </dgm:ptLst>
  <dgm:cxnLst>
    <dgm:cxn modelId="{4825130B-B74A-43C5-9471-10972BCA6277}" srcId="{4C7B205B-2B72-4DCD-BEEB-B917EE35023E}" destId="{C261BF04-4658-4409-AEDA-0C83964333E3}" srcOrd="2" destOrd="0" parTransId="{C6F115CE-D4C6-472F-BD1E-AE11D7D91D46}" sibTransId="{5D769C34-B893-4FD2-8BA5-95D594C6717B}"/>
    <dgm:cxn modelId="{5FCFB347-200A-418D-8B46-A379E08A57B9}" srcId="{20E652B9-B83B-4AFA-A053-32F2F33FBC2B}" destId="{915A7489-F216-4E76-93EE-CEACE1A69469}" srcOrd="0" destOrd="0" parTransId="{8B1ED978-793E-4538-84F1-986E6AC32101}" sibTransId="{B93B36A6-EB49-4BD5-A840-4F7AC767352D}"/>
    <dgm:cxn modelId="{81E29F9E-33A7-4BC9-800E-62EA3D380FCE}" srcId="{81B076FB-4D5D-457A-B51B-EFD7A0A64A12}" destId="{7D9C9BF5-9F1D-4DF6-845D-D333B8D4B4B1}" srcOrd="0" destOrd="0" parTransId="{E386CAB2-572A-48C1-A3A7-3FEAB3A58D54}" sibTransId="{CF5D3DEA-6EF6-4355-AF9F-A906557E0F7F}"/>
    <dgm:cxn modelId="{C0676788-60F5-406C-A972-B0A6E7BC988B}" type="presOf" srcId="{7117684D-00D4-4500-8A81-258208CD799F}" destId="{3127DAAE-A2F8-4801-879D-583BBC71E48E}" srcOrd="0" destOrd="0" presId="urn:microsoft.com/office/officeart/2005/8/layout/hList2"/>
    <dgm:cxn modelId="{62EA03C6-53CD-4C80-8567-ADD6B284A666}" type="presOf" srcId="{20E652B9-B83B-4AFA-A053-32F2F33FBC2B}" destId="{20DB8F8A-055F-49F4-86A5-3545E101487B}" srcOrd="0" destOrd="0" presId="urn:microsoft.com/office/officeart/2005/8/layout/hList2"/>
    <dgm:cxn modelId="{660E6F7C-B125-44C0-B261-1984293085B6}" srcId="{7D9C9BF5-9F1D-4DF6-845D-D333B8D4B4B1}" destId="{654C20E8-4315-4C34-B017-329CE656E01D}" srcOrd="1" destOrd="0" parTransId="{8296CB2C-7AEC-4EB5-B787-AED5C0091CDF}" sibTransId="{2B5B4330-523B-4A90-AB36-DA032B38F70F}"/>
    <dgm:cxn modelId="{BD667700-D136-4D8B-840B-7600E5958182}" srcId="{20E652B9-B83B-4AFA-A053-32F2F33FBC2B}" destId="{BF321DE5-C5CF-4B3D-ADEA-1C1B40CE7026}" srcOrd="2" destOrd="0" parTransId="{63C4C68C-2336-42A7-97E4-A97D9F3624C2}" sibTransId="{B8ABAF10-ABE0-460E-B674-B6D90C4D00EE}"/>
    <dgm:cxn modelId="{B1C518D0-9D0A-40DE-8F05-1B95952C2932}" type="presOf" srcId="{C261BF04-4658-4409-AEDA-0C83964333E3}" destId="{129E2CAE-6A27-4FB2-AC80-2EAE804E1715}" srcOrd="0" destOrd="2" presId="urn:microsoft.com/office/officeart/2005/8/layout/hList2"/>
    <dgm:cxn modelId="{BAE26E03-F960-49DA-8B30-A068C269FF7E}" type="presOf" srcId="{4C7B205B-2B72-4DCD-BEEB-B917EE35023E}" destId="{1095F7A3-2247-4D3F-AF87-187A2B6BFC8C}" srcOrd="0" destOrd="0" presId="urn:microsoft.com/office/officeart/2005/8/layout/hList2"/>
    <dgm:cxn modelId="{C57C3991-080F-4857-BA91-5A379EB735F5}" type="presOf" srcId="{BF321DE5-C5CF-4B3D-ADEA-1C1B40CE7026}" destId="{F72AB2FF-6ACB-4635-A49A-612C9B20958A}" srcOrd="0" destOrd="2" presId="urn:microsoft.com/office/officeart/2005/8/layout/hList2"/>
    <dgm:cxn modelId="{1F27322D-9B9B-4CE3-BA26-5BACC1693DFE}" type="presOf" srcId="{7D9C9BF5-9F1D-4DF6-845D-D333B8D4B4B1}" destId="{D6415F89-2377-4E84-B454-23FF2376BA3C}" srcOrd="0" destOrd="0" presId="urn:microsoft.com/office/officeart/2005/8/layout/hList2"/>
    <dgm:cxn modelId="{07CE392A-A003-4F6E-A1CB-2E818E47412A}" type="presOf" srcId="{7319D625-F6DF-4B97-8A70-37F0E888CBC9}" destId="{129E2CAE-6A27-4FB2-AC80-2EAE804E1715}" srcOrd="0" destOrd="1" presId="urn:microsoft.com/office/officeart/2005/8/layout/hList2"/>
    <dgm:cxn modelId="{3DD3689C-1B3D-4AEF-8F94-69927D875AAD}" srcId="{7D9C9BF5-9F1D-4DF6-845D-D333B8D4B4B1}" destId="{F9B58EEB-86AA-4ED0-9BA2-A23D3C59C67B}" srcOrd="3" destOrd="0" parTransId="{BCE0D491-E6A7-43DA-BD59-E450408CE3E3}" sibTransId="{49EF8DF6-85C3-466C-A6CD-34C153C1D41A}"/>
    <dgm:cxn modelId="{DAD7E79C-31CA-4A5E-B859-95378063CD91}" type="presOf" srcId="{915A7489-F216-4E76-93EE-CEACE1A69469}" destId="{F72AB2FF-6ACB-4635-A49A-612C9B20958A}" srcOrd="0" destOrd="0" presId="urn:microsoft.com/office/officeart/2005/8/layout/hList2"/>
    <dgm:cxn modelId="{DA1B8E76-696C-4FA6-BE4A-2D14B43FB837}" srcId="{7D9C9BF5-9F1D-4DF6-845D-D333B8D4B4B1}" destId="{7117684D-00D4-4500-8A81-258208CD799F}" srcOrd="0" destOrd="0" parTransId="{1747C4F1-807C-440B-8B1C-1742987808CC}" sibTransId="{9EFDECB6-DA91-4DA5-A3B8-A664E9895AC8}"/>
    <dgm:cxn modelId="{CDF1D15F-523C-471F-86D1-7B67957BB709}" srcId="{20E652B9-B83B-4AFA-A053-32F2F33FBC2B}" destId="{BEAB1777-6E9F-4FFE-81B7-D3D3CF14FD03}" srcOrd="1" destOrd="0" parTransId="{A193939F-7FD1-4FBD-8759-7C1A19460060}" sibTransId="{5227F4A9-E259-40B8-8DA2-88E810F6EA44}"/>
    <dgm:cxn modelId="{98C1A04D-77F6-481E-BDA8-DAED15291146}" type="presOf" srcId="{BEAB1777-6E9F-4FFE-81B7-D3D3CF14FD03}" destId="{F72AB2FF-6ACB-4635-A49A-612C9B20958A}" srcOrd="0" destOrd="1" presId="urn:microsoft.com/office/officeart/2005/8/layout/hList2"/>
    <dgm:cxn modelId="{393B2D61-4A36-493E-8366-8F284FAE8D07}" type="presOf" srcId="{654C20E8-4315-4C34-B017-329CE656E01D}" destId="{3127DAAE-A2F8-4801-879D-583BBC71E48E}" srcOrd="0" destOrd="1" presId="urn:microsoft.com/office/officeart/2005/8/layout/hList2"/>
    <dgm:cxn modelId="{252A1960-B20D-419C-94F6-7F52AEC5E36D}" type="presOf" srcId="{C65C6E16-5CBE-499E-8A29-B0E9B4CAEF64}" destId="{3127DAAE-A2F8-4801-879D-583BBC71E48E}" srcOrd="0" destOrd="2" presId="urn:microsoft.com/office/officeart/2005/8/layout/hList2"/>
    <dgm:cxn modelId="{4F4BE8F4-5E0C-4347-96E6-A564A4B26CE5}" srcId="{81B076FB-4D5D-457A-B51B-EFD7A0A64A12}" destId="{4C7B205B-2B72-4DCD-BEEB-B917EE35023E}" srcOrd="2" destOrd="0" parTransId="{8AE370E1-4D37-418E-B570-57D2DC502EF1}" sibTransId="{824E2EAA-C117-4FE4-9AFD-1DEF4634EECE}"/>
    <dgm:cxn modelId="{DDFEDD99-6A1B-4524-B3DA-F17C66475959}" srcId="{4C7B205B-2B72-4DCD-BEEB-B917EE35023E}" destId="{2758F97F-1158-4CF2-9DE6-33D76018424A}" srcOrd="0" destOrd="0" parTransId="{49ED4569-1345-489B-9F96-75B5A1A141E1}" sibTransId="{AEB180E9-E89A-4E0A-BC28-E462C6778876}"/>
    <dgm:cxn modelId="{E01BDC04-6A2E-4CE8-82F8-3D0DC19D3164}" type="presOf" srcId="{F9B58EEB-86AA-4ED0-9BA2-A23D3C59C67B}" destId="{3127DAAE-A2F8-4801-879D-583BBC71E48E}" srcOrd="0" destOrd="3" presId="urn:microsoft.com/office/officeart/2005/8/layout/hList2"/>
    <dgm:cxn modelId="{47CEA560-0631-4E25-AFE6-BEEE65026071}" srcId="{4C7B205B-2B72-4DCD-BEEB-B917EE35023E}" destId="{7319D625-F6DF-4B97-8A70-37F0E888CBC9}" srcOrd="1" destOrd="0" parTransId="{554A5C45-8624-4683-85AC-2E81BFE7CF88}" sibTransId="{5213874E-DEC1-496A-8618-93F152C29476}"/>
    <dgm:cxn modelId="{B15E97AE-8275-46CD-AD95-E0E8E2D84701}" type="presOf" srcId="{2758F97F-1158-4CF2-9DE6-33D76018424A}" destId="{129E2CAE-6A27-4FB2-AC80-2EAE804E1715}" srcOrd="0" destOrd="0" presId="urn:microsoft.com/office/officeart/2005/8/layout/hList2"/>
    <dgm:cxn modelId="{8062ABCA-A684-412C-878A-B5828F888A46}" srcId="{7D9C9BF5-9F1D-4DF6-845D-D333B8D4B4B1}" destId="{C65C6E16-5CBE-499E-8A29-B0E9B4CAEF64}" srcOrd="2" destOrd="0" parTransId="{B2C13DDF-C7D5-4C78-B999-EBD47B294BFE}" sibTransId="{8452DE32-DC1B-4D7A-949B-220339D90823}"/>
    <dgm:cxn modelId="{2D1FD463-3529-46E6-A354-636C38060AC2}" srcId="{81B076FB-4D5D-457A-B51B-EFD7A0A64A12}" destId="{20E652B9-B83B-4AFA-A053-32F2F33FBC2B}" srcOrd="1" destOrd="0" parTransId="{8A789613-870D-4054-A769-6CDD3352A7B9}" sibTransId="{7135731C-2F1E-4C4E-BA26-B00272DF239E}"/>
    <dgm:cxn modelId="{DE8BB6B7-A8AD-44D9-93ED-382F566DB2E6}" type="presOf" srcId="{81B076FB-4D5D-457A-B51B-EFD7A0A64A12}" destId="{DE902D75-DF40-4384-967C-144FF5EAFDA2}" srcOrd="0" destOrd="0" presId="urn:microsoft.com/office/officeart/2005/8/layout/hList2"/>
    <dgm:cxn modelId="{EE9F280A-0B3F-4CFC-AC9E-BBECBDAAAA1D}" type="presParOf" srcId="{DE902D75-DF40-4384-967C-144FF5EAFDA2}" destId="{9A29139D-9ABB-411F-822D-B1995DC00725}" srcOrd="0" destOrd="0" presId="urn:microsoft.com/office/officeart/2005/8/layout/hList2"/>
    <dgm:cxn modelId="{AB825CCF-0BE5-43B2-8476-1A6671865AB2}" type="presParOf" srcId="{9A29139D-9ABB-411F-822D-B1995DC00725}" destId="{8F975A63-566F-4B35-81AE-BAE54638E997}" srcOrd="0" destOrd="0" presId="urn:microsoft.com/office/officeart/2005/8/layout/hList2"/>
    <dgm:cxn modelId="{B8CA547A-8366-494A-B675-65B2DCE345E6}" type="presParOf" srcId="{9A29139D-9ABB-411F-822D-B1995DC00725}" destId="{3127DAAE-A2F8-4801-879D-583BBC71E48E}" srcOrd="1" destOrd="0" presId="urn:microsoft.com/office/officeart/2005/8/layout/hList2"/>
    <dgm:cxn modelId="{E08607CD-3DBA-449A-B6FA-DD045673855B}" type="presParOf" srcId="{9A29139D-9ABB-411F-822D-B1995DC00725}" destId="{D6415F89-2377-4E84-B454-23FF2376BA3C}" srcOrd="2" destOrd="0" presId="urn:microsoft.com/office/officeart/2005/8/layout/hList2"/>
    <dgm:cxn modelId="{13E3DEA1-1C4A-4077-8508-89997B9752F5}" type="presParOf" srcId="{DE902D75-DF40-4384-967C-144FF5EAFDA2}" destId="{6B24303E-E2CC-4568-B459-7075849954A0}" srcOrd="1" destOrd="0" presId="urn:microsoft.com/office/officeart/2005/8/layout/hList2"/>
    <dgm:cxn modelId="{3FFAF9A3-5DF6-4E57-94C4-00B2A521DC35}" type="presParOf" srcId="{DE902D75-DF40-4384-967C-144FF5EAFDA2}" destId="{DB34E12D-C45B-4E7A-8085-E087A9D7F851}" srcOrd="2" destOrd="0" presId="urn:microsoft.com/office/officeart/2005/8/layout/hList2"/>
    <dgm:cxn modelId="{A3E2AF43-7C18-4A97-BA61-A403FAD345AB}" type="presParOf" srcId="{DB34E12D-C45B-4E7A-8085-E087A9D7F851}" destId="{3D970161-459D-442C-B002-63034847E0D4}" srcOrd="0" destOrd="0" presId="urn:microsoft.com/office/officeart/2005/8/layout/hList2"/>
    <dgm:cxn modelId="{EB4030B1-A303-4BA7-BD4E-B923052D4655}" type="presParOf" srcId="{DB34E12D-C45B-4E7A-8085-E087A9D7F851}" destId="{F72AB2FF-6ACB-4635-A49A-612C9B20958A}" srcOrd="1" destOrd="0" presId="urn:microsoft.com/office/officeart/2005/8/layout/hList2"/>
    <dgm:cxn modelId="{1E830C2A-8EE9-4B50-8CEF-4C747117053F}" type="presParOf" srcId="{DB34E12D-C45B-4E7A-8085-E087A9D7F851}" destId="{20DB8F8A-055F-49F4-86A5-3545E101487B}" srcOrd="2" destOrd="0" presId="urn:microsoft.com/office/officeart/2005/8/layout/hList2"/>
    <dgm:cxn modelId="{90207FB5-8278-4C2B-9C7B-C2FF2748D5BF}" type="presParOf" srcId="{DE902D75-DF40-4384-967C-144FF5EAFDA2}" destId="{53273964-F08C-46E4-9B29-2732ACDAF563}" srcOrd="3" destOrd="0" presId="urn:microsoft.com/office/officeart/2005/8/layout/hList2"/>
    <dgm:cxn modelId="{F010D882-7A5C-4FA4-8819-903A2861CBD2}" type="presParOf" srcId="{DE902D75-DF40-4384-967C-144FF5EAFDA2}" destId="{EE2E119E-77AB-46F6-8397-BD917E6F9F29}" srcOrd="4" destOrd="0" presId="urn:microsoft.com/office/officeart/2005/8/layout/hList2"/>
    <dgm:cxn modelId="{E8A0D744-4FD7-4600-A8D0-59793A440BEA}" type="presParOf" srcId="{EE2E119E-77AB-46F6-8397-BD917E6F9F29}" destId="{CFE170F7-3E0D-41BE-8399-7FCA821D3412}" srcOrd="0" destOrd="0" presId="urn:microsoft.com/office/officeart/2005/8/layout/hList2"/>
    <dgm:cxn modelId="{4825BA06-4A31-4A63-AD2D-C5CB20156C04}" type="presParOf" srcId="{EE2E119E-77AB-46F6-8397-BD917E6F9F29}" destId="{129E2CAE-6A27-4FB2-AC80-2EAE804E1715}" srcOrd="1" destOrd="0" presId="urn:microsoft.com/office/officeart/2005/8/layout/hList2"/>
    <dgm:cxn modelId="{025B2EFC-E12F-4091-BE1E-9BDD63B8237E}" type="presParOf" srcId="{EE2E119E-77AB-46F6-8397-BD917E6F9F29}" destId="{1095F7A3-2247-4D3F-AF87-187A2B6BFC8C}" srcOrd="2" destOrd="0" presId="urn:microsoft.com/office/officeart/2005/8/layout/hList2"/>
  </dgm:cxnLst>
  <dgm:bg>
    <a:solidFill>
      <a:schemeClr val="accent1">
        <a:lumMod val="60000"/>
        <a:lumOff val="4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B71A54-D8B9-4C39-9C80-44A47D66F3DB}" type="doc">
      <dgm:prSet loTypeId="urn:microsoft.com/office/officeart/2005/8/layout/pyramid1" loCatId="pyramid" qsTypeId="urn:microsoft.com/office/officeart/2005/8/quickstyle/simple5" qsCatId="simple" csTypeId="urn:microsoft.com/office/officeart/2005/8/colors/colorful2" csCatId="colorful" phldr="1"/>
      <dgm:spPr/>
    </dgm:pt>
    <dgm:pt modelId="{45284FD7-CF8C-4FD9-8360-E441731B3087}">
      <dgm:prSet phldrT="[Text]" custT="1"/>
      <dgm:spPr/>
      <dgm:t>
        <a:bodyPr/>
        <a:lstStyle/>
        <a:p>
          <a:endParaRPr lang="en-US" sz="2800" dirty="0" smtClean="0"/>
        </a:p>
        <a:p>
          <a:endParaRPr lang="en-US" sz="2400" dirty="0" smtClean="0"/>
        </a:p>
        <a:p>
          <a:r>
            <a:rPr lang="en-US" sz="1800" dirty="0" smtClean="0">
              <a:latin typeface="Tahoma" panose="020B0604030504040204" pitchFamily="34" charset="0"/>
              <a:ea typeface="Tahoma" panose="020B0604030504040204" pitchFamily="34" charset="0"/>
              <a:cs typeface="Tahoma" panose="020B0604030504040204" pitchFamily="34" charset="0"/>
            </a:rPr>
            <a:t>Better Health</a:t>
          </a:r>
        </a:p>
        <a:p>
          <a:r>
            <a:rPr lang="en-US" sz="1800" dirty="0" smtClean="0">
              <a:latin typeface="Tahoma" panose="020B0604030504040204" pitchFamily="34" charset="0"/>
              <a:ea typeface="Tahoma" panose="020B0604030504040204" pitchFamily="34" charset="0"/>
              <a:cs typeface="Tahoma" panose="020B0604030504040204" pitchFamily="34" charset="0"/>
            </a:rPr>
            <a:t>Reduced Disparities</a:t>
          </a:r>
          <a:endParaRPr lang="en-US" sz="1800" dirty="0">
            <a:latin typeface="Tahoma" panose="020B0604030504040204" pitchFamily="34" charset="0"/>
            <a:ea typeface="Tahoma" panose="020B0604030504040204" pitchFamily="34" charset="0"/>
            <a:cs typeface="Tahoma" panose="020B0604030504040204" pitchFamily="34" charset="0"/>
          </a:endParaRPr>
        </a:p>
      </dgm:t>
    </dgm:pt>
    <dgm:pt modelId="{77D15178-6F51-49A4-896F-F8FBBEC688BF}" type="parTrans" cxnId="{6FB981C5-6D22-4568-985C-98A6EBB23EE4}">
      <dgm:prSet/>
      <dgm:spPr/>
      <dgm:t>
        <a:bodyPr/>
        <a:lstStyle/>
        <a:p>
          <a:endParaRPr lang="en-US"/>
        </a:p>
      </dgm:t>
    </dgm:pt>
    <dgm:pt modelId="{108F0D73-0537-492D-A9C4-993CDDD49883}" type="sibTrans" cxnId="{6FB981C5-6D22-4568-985C-98A6EBB23EE4}">
      <dgm:prSet/>
      <dgm:spPr/>
      <dgm:t>
        <a:bodyPr/>
        <a:lstStyle/>
        <a:p>
          <a:endParaRPr lang="en-US"/>
        </a:p>
      </dgm:t>
    </dgm:pt>
    <dgm:pt modelId="{99EE6019-F922-4DEA-8E22-83A612CA4CA3}">
      <dgm:prSet phldrT="[Text]" custT="1"/>
      <dgm:spPr/>
      <dgm:t>
        <a:bodyPr/>
        <a:lstStyle/>
        <a:p>
          <a:r>
            <a:rPr lang="en-US" sz="2000" dirty="0" smtClean="0">
              <a:latin typeface="Tahoma" panose="020B0604030504040204" pitchFamily="34" charset="0"/>
              <a:ea typeface="Tahoma" panose="020B0604030504040204" pitchFamily="34" charset="0"/>
              <a:cs typeface="Tahoma" panose="020B0604030504040204" pitchFamily="34" charset="0"/>
            </a:rPr>
            <a:t>Inclusion &amp; Participation in Public Health Efforts</a:t>
          </a:r>
          <a:endParaRPr lang="en-US" sz="2000" dirty="0">
            <a:latin typeface="Tahoma" panose="020B0604030504040204" pitchFamily="34" charset="0"/>
            <a:ea typeface="Tahoma" panose="020B0604030504040204" pitchFamily="34" charset="0"/>
            <a:cs typeface="Tahoma" panose="020B0604030504040204" pitchFamily="34" charset="0"/>
          </a:endParaRPr>
        </a:p>
      </dgm:t>
    </dgm:pt>
    <dgm:pt modelId="{C7792D2B-C275-4F66-9B6A-FA6EB122D6FF}" type="parTrans" cxnId="{AAACA55F-A0F1-4A81-A305-1214AB6E1997}">
      <dgm:prSet/>
      <dgm:spPr/>
      <dgm:t>
        <a:bodyPr/>
        <a:lstStyle/>
        <a:p>
          <a:endParaRPr lang="en-US"/>
        </a:p>
      </dgm:t>
    </dgm:pt>
    <dgm:pt modelId="{70CEE715-FD37-494A-A133-816144E4A736}" type="sibTrans" cxnId="{AAACA55F-A0F1-4A81-A305-1214AB6E1997}">
      <dgm:prSet/>
      <dgm:spPr/>
      <dgm:t>
        <a:bodyPr/>
        <a:lstStyle/>
        <a:p>
          <a:endParaRPr lang="en-US"/>
        </a:p>
      </dgm:t>
    </dgm:pt>
    <dgm:pt modelId="{52749737-6461-4A4F-93A5-A61A24A831C8}">
      <dgm:prSet phldrT="[Text]" custT="1"/>
      <dgm:spPr/>
      <dgm:t>
        <a:bodyPr/>
        <a:lstStyle/>
        <a:p>
          <a:r>
            <a:rPr lang="en-US" sz="2200" dirty="0" smtClean="0">
              <a:latin typeface="Tahoma" panose="020B0604030504040204" pitchFamily="34" charset="0"/>
              <a:ea typeface="Tahoma" panose="020B0604030504040204" pitchFamily="34" charset="0"/>
              <a:cs typeface="Tahoma" panose="020B0604030504040204" pitchFamily="34" charset="0"/>
            </a:rPr>
            <a:t>Awareness</a:t>
          </a:r>
          <a:endParaRPr lang="en-US" sz="2200" dirty="0">
            <a:latin typeface="Tahoma" panose="020B0604030504040204" pitchFamily="34" charset="0"/>
            <a:ea typeface="Tahoma" panose="020B0604030504040204" pitchFamily="34" charset="0"/>
            <a:cs typeface="Tahoma" panose="020B0604030504040204" pitchFamily="34" charset="0"/>
          </a:endParaRPr>
        </a:p>
      </dgm:t>
    </dgm:pt>
    <dgm:pt modelId="{5A2B26EB-8F93-4BD6-A5CF-F38856F78347}" type="parTrans" cxnId="{B0CEF205-6C40-46A1-92A0-1656181CCA56}">
      <dgm:prSet/>
      <dgm:spPr/>
      <dgm:t>
        <a:bodyPr/>
        <a:lstStyle/>
        <a:p>
          <a:endParaRPr lang="en-US"/>
        </a:p>
      </dgm:t>
    </dgm:pt>
    <dgm:pt modelId="{FFBB6DDC-B7B3-4BD8-B7D7-4F10E6E80CA8}" type="sibTrans" cxnId="{B0CEF205-6C40-46A1-92A0-1656181CCA56}">
      <dgm:prSet/>
      <dgm:spPr/>
      <dgm:t>
        <a:bodyPr/>
        <a:lstStyle/>
        <a:p>
          <a:endParaRPr lang="en-US"/>
        </a:p>
      </dgm:t>
    </dgm:pt>
    <dgm:pt modelId="{8CFE6A58-BDEB-45E2-B6A0-7D1E73F1B552}">
      <dgm:prSet custT="1"/>
      <dgm:spPr/>
      <dgm:t>
        <a:bodyPr/>
        <a:lstStyle/>
        <a:p>
          <a:r>
            <a:rPr lang="en-US" sz="2000" dirty="0" smtClean="0">
              <a:latin typeface="Tahoma" panose="020B0604030504040204" pitchFamily="34" charset="0"/>
              <a:ea typeface="Tahoma" panose="020B0604030504040204" pitchFamily="34" charset="0"/>
              <a:cs typeface="Tahoma" panose="020B0604030504040204" pitchFamily="34" charset="0"/>
            </a:rPr>
            <a:t>Better quality of life  and well-being</a:t>
          </a:r>
          <a:endParaRPr lang="en-US" sz="2000" dirty="0">
            <a:latin typeface="Tahoma" panose="020B0604030504040204" pitchFamily="34" charset="0"/>
            <a:ea typeface="Tahoma" panose="020B0604030504040204" pitchFamily="34" charset="0"/>
            <a:cs typeface="Tahoma" panose="020B0604030504040204" pitchFamily="34" charset="0"/>
          </a:endParaRPr>
        </a:p>
      </dgm:t>
    </dgm:pt>
    <dgm:pt modelId="{82D51782-D522-47C5-A52D-1240ED058C89}" type="parTrans" cxnId="{BB728AD1-292E-4076-84A7-A04DF04B63A6}">
      <dgm:prSet/>
      <dgm:spPr/>
      <dgm:t>
        <a:bodyPr/>
        <a:lstStyle/>
        <a:p>
          <a:endParaRPr lang="en-US"/>
        </a:p>
      </dgm:t>
    </dgm:pt>
    <dgm:pt modelId="{000ABFA4-7598-459B-B91E-33B66998AB98}" type="sibTrans" cxnId="{BB728AD1-292E-4076-84A7-A04DF04B63A6}">
      <dgm:prSet/>
      <dgm:spPr/>
      <dgm:t>
        <a:bodyPr/>
        <a:lstStyle/>
        <a:p>
          <a:endParaRPr lang="en-US"/>
        </a:p>
      </dgm:t>
    </dgm:pt>
    <dgm:pt modelId="{37F8A3BF-EA3A-42D0-8E69-0BAA1141CB69}" type="pres">
      <dgm:prSet presAssocID="{99B71A54-D8B9-4C39-9C80-44A47D66F3DB}" presName="Name0" presStyleCnt="0">
        <dgm:presLayoutVars>
          <dgm:dir/>
          <dgm:animLvl val="lvl"/>
          <dgm:resizeHandles val="exact"/>
        </dgm:presLayoutVars>
      </dgm:prSet>
      <dgm:spPr/>
    </dgm:pt>
    <dgm:pt modelId="{77075EF0-23FA-4337-9510-8687C53DAC0A}" type="pres">
      <dgm:prSet presAssocID="{45284FD7-CF8C-4FD9-8360-E441731B3087}" presName="Name8" presStyleCnt="0"/>
      <dgm:spPr/>
    </dgm:pt>
    <dgm:pt modelId="{0CF72AB4-64A8-4247-BBE3-86D4324886C4}" type="pres">
      <dgm:prSet presAssocID="{45284FD7-CF8C-4FD9-8360-E441731B3087}" presName="level" presStyleLbl="node1" presStyleIdx="0" presStyleCnt="4" custScaleY="96499" custLinFactNeighborX="1131" custLinFactNeighborY="-3891">
        <dgm:presLayoutVars>
          <dgm:chMax val="1"/>
          <dgm:bulletEnabled val="1"/>
        </dgm:presLayoutVars>
      </dgm:prSet>
      <dgm:spPr/>
      <dgm:t>
        <a:bodyPr/>
        <a:lstStyle/>
        <a:p>
          <a:endParaRPr lang="en-US"/>
        </a:p>
      </dgm:t>
    </dgm:pt>
    <dgm:pt modelId="{37BA7B46-3061-49F2-A48E-6C164E668473}" type="pres">
      <dgm:prSet presAssocID="{45284FD7-CF8C-4FD9-8360-E441731B3087}" presName="levelTx" presStyleLbl="revTx" presStyleIdx="0" presStyleCnt="0">
        <dgm:presLayoutVars>
          <dgm:chMax val="1"/>
          <dgm:bulletEnabled val="1"/>
        </dgm:presLayoutVars>
      </dgm:prSet>
      <dgm:spPr/>
      <dgm:t>
        <a:bodyPr/>
        <a:lstStyle/>
        <a:p>
          <a:endParaRPr lang="en-US"/>
        </a:p>
      </dgm:t>
    </dgm:pt>
    <dgm:pt modelId="{593DD9BC-0A30-4D9F-8742-08C1E961C586}" type="pres">
      <dgm:prSet presAssocID="{8CFE6A58-BDEB-45E2-B6A0-7D1E73F1B552}" presName="Name8" presStyleCnt="0"/>
      <dgm:spPr/>
    </dgm:pt>
    <dgm:pt modelId="{F023479F-ADBC-4776-83F7-28A5B69937BC}" type="pres">
      <dgm:prSet presAssocID="{8CFE6A58-BDEB-45E2-B6A0-7D1E73F1B552}" presName="level" presStyleLbl="node1" presStyleIdx="1" presStyleCnt="4" custScaleY="39628">
        <dgm:presLayoutVars>
          <dgm:chMax val="1"/>
          <dgm:bulletEnabled val="1"/>
        </dgm:presLayoutVars>
      </dgm:prSet>
      <dgm:spPr/>
      <dgm:t>
        <a:bodyPr/>
        <a:lstStyle/>
        <a:p>
          <a:endParaRPr lang="en-US"/>
        </a:p>
      </dgm:t>
    </dgm:pt>
    <dgm:pt modelId="{8ED8CDF9-6FD0-47EC-AEB7-8D1CB51D3D9C}" type="pres">
      <dgm:prSet presAssocID="{8CFE6A58-BDEB-45E2-B6A0-7D1E73F1B552}" presName="levelTx" presStyleLbl="revTx" presStyleIdx="0" presStyleCnt="0">
        <dgm:presLayoutVars>
          <dgm:chMax val="1"/>
          <dgm:bulletEnabled val="1"/>
        </dgm:presLayoutVars>
      </dgm:prSet>
      <dgm:spPr/>
      <dgm:t>
        <a:bodyPr/>
        <a:lstStyle/>
        <a:p>
          <a:endParaRPr lang="en-US"/>
        </a:p>
      </dgm:t>
    </dgm:pt>
    <dgm:pt modelId="{5D7ECFE9-F4E9-4F61-B356-FF2662F7A3B5}" type="pres">
      <dgm:prSet presAssocID="{99EE6019-F922-4DEA-8E22-83A612CA4CA3}" presName="Name8" presStyleCnt="0"/>
      <dgm:spPr/>
    </dgm:pt>
    <dgm:pt modelId="{EA546126-B8AE-46EA-867C-D8AFDD973AF1}" type="pres">
      <dgm:prSet presAssocID="{99EE6019-F922-4DEA-8E22-83A612CA4CA3}" presName="level" presStyleLbl="node1" presStyleIdx="2" presStyleCnt="4" custScaleY="41310">
        <dgm:presLayoutVars>
          <dgm:chMax val="1"/>
          <dgm:bulletEnabled val="1"/>
        </dgm:presLayoutVars>
      </dgm:prSet>
      <dgm:spPr/>
      <dgm:t>
        <a:bodyPr/>
        <a:lstStyle/>
        <a:p>
          <a:endParaRPr lang="en-US"/>
        </a:p>
      </dgm:t>
    </dgm:pt>
    <dgm:pt modelId="{263ADFC5-6B52-47A9-AE1B-984E4472F474}" type="pres">
      <dgm:prSet presAssocID="{99EE6019-F922-4DEA-8E22-83A612CA4CA3}" presName="levelTx" presStyleLbl="revTx" presStyleIdx="0" presStyleCnt="0">
        <dgm:presLayoutVars>
          <dgm:chMax val="1"/>
          <dgm:bulletEnabled val="1"/>
        </dgm:presLayoutVars>
      </dgm:prSet>
      <dgm:spPr/>
      <dgm:t>
        <a:bodyPr/>
        <a:lstStyle/>
        <a:p>
          <a:endParaRPr lang="en-US"/>
        </a:p>
      </dgm:t>
    </dgm:pt>
    <dgm:pt modelId="{0466B358-ED59-4C9A-861D-A6B464D952A3}" type="pres">
      <dgm:prSet presAssocID="{52749737-6461-4A4F-93A5-A61A24A831C8}" presName="Name8" presStyleCnt="0"/>
      <dgm:spPr/>
    </dgm:pt>
    <dgm:pt modelId="{5FE7BFC2-5FE3-45B8-A049-2ED30CF22059}" type="pres">
      <dgm:prSet presAssocID="{52749737-6461-4A4F-93A5-A61A24A831C8}" presName="level" presStyleLbl="node1" presStyleIdx="3" presStyleCnt="4" custScaleY="44335">
        <dgm:presLayoutVars>
          <dgm:chMax val="1"/>
          <dgm:bulletEnabled val="1"/>
        </dgm:presLayoutVars>
      </dgm:prSet>
      <dgm:spPr/>
      <dgm:t>
        <a:bodyPr/>
        <a:lstStyle/>
        <a:p>
          <a:endParaRPr lang="en-US"/>
        </a:p>
      </dgm:t>
    </dgm:pt>
    <dgm:pt modelId="{28FC0ACD-6B01-43AC-8F90-12A8F978919F}" type="pres">
      <dgm:prSet presAssocID="{52749737-6461-4A4F-93A5-A61A24A831C8}" presName="levelTx" presStyleLbl="revTx" presStyleIdx="0" presStyleCnt="0">
        <dgm:presLayoutVars>
          <dgm:chMax val="1"/>
          <dgm:bulletEnabled val="1"/>
        </dgm:presLayoutVars>
      </dgm:prSet>
      <dgm:spPr/>
      <dgm:t>
        <a:bodyPr/>
        <a:lstStyle/>
        <a:p>
          <a:endParaRPr lang="en-US"/>
        </a:p>
      </dgm:t>
    </dgm:pt>
  </dgm:ptLst>
  <dgm:cxnLst>
    <dgm:cxn modelId="{48446E36-722E-467A-8CCC-64EEE9DF79FC}" type="presOf" srcId="{99B71A54-D8B9-4C39-9C80-44A47D66F3DB}" destId="{37F8A3BF-EA3A-42D0-8E69-0BAA1141CB69}" srcOrd="0" destOrd="0" presId="urn:microsoft.com/office/officeart/2005/8/layout/pyramid1"/>
    <dgm:cxn modelId="{6FB981C5-6D22-4568-985C-98A6EBB23EE4}" srcId="{99B71A54-D8B9-4C39-9C80-44A47D66F3DB}" destId="{45284FD7-CF8C-4FD9-8360-E441731B3087}" srcOrd="0" destOrd="0" parTransId="{77D15178-6F51-49A4-896F-F8FBBEC688BF}" sibTransId="{108F0D73-0537-492D-A9C4-993CDDD49883}"/>
    <dgm:cxn modelId="{B6BA9EDD-46BF-4B00-A1DD-F5A3A7F3AFB6}" type="presOf" srcId="{52749737-6461-4A4F-93A5-A61A24A831C8}" destId="{28FC0ACD-6B01-43AC-8F90-12A8F978919F}" srcOrd="1" destOrd="0" presId="urn:microsoft.com/office/officeart/2005/8/layout/pyramid1"/>
    <dgm:cxn modelId="{47801BCE-9EAD-4E86-AB20-0629CDE721EE}" type="presOf" srcId="{99EE6019-F922-4DEA-8E22-83A612CA4CA3}" destId="{263ADFC5-6B52-47A9-AE1B-984E4472F474}" srcOrd="1" destOrd="0" presId="urn:microsoft.com/office/officeart/2005/8/layout/pyramid1"/>
    <dgm:cxn modelId="{BB728AD1-292E-4076-84A7-A04DF04B63A6}" srcId="{99B71A54-D8B9-4C39-9C80-44A47D66F3DB}" destId="{8CFE6A58-BDEB-45E2-B6A0-7D1E73F1B552}" srcOrd="1" destOrd="0" parTransId="{82D51782-D522-47C5-A52D-1240ED058C89}" sibTransId="{000ABFA4-7598-459B-B91E-33B66998AB98}"/>
    <dgm:cxn modelId="{B0CEF205-6C40-46A1-92A0-1656181CCA56}" srcId="{99B71A54-D8B9-4C39-9C80-44A47D66F3DB}" destId="{52749737-6461-4A4F-93A5-A61A24A831C8}" srcOrd="3" destOrd="0" parTransId="{5A2B26EB-8F93-4BD6-A5CF-F38856F78347}" sibTransId="{FFBB6DDC-B7B3-4BD8-B7D7-4F10E6E80CA8}"/>
    <dgm:cxn modelId="{3520005E-E9B6-4594-BC8A-1B202460BDE0}" type="presOf" srcId="{45284FD7-CF8C-4FD9-8360-E441731B3087}" destId="{37BA7B46-3061-49F2-A48E-6C164E668473}" srcOrd="1" destOrd="0" presId="urn:microsoft.com/office/officeart/2005/8/layout/pyramid1"/>
    <dgm:cxn modelId="{E7DE54C9-5E52-4761-87BB-B44FEE771762}" type="presOf" srcId="{45284FD7-CF8C-4FD9-8360-E441731B3087}" destId="{0CF72AB4-64A8-4247-BBE3-86D4324886C4}" srcOrd="0" destOrd="0" presId="urn:microsoft.com/office/officeart/2005/8/layout/pyramid1"/>
    <dgm:cxn modelId="{55F49DB3-FAD3-4E50-86F5-9017CFB8BDC2}" type="presOf" srcId="{99EE6019-F922-4DEA-8E22-83A612CA4CA3}" destId="{EA546126-B8AE-46EA-867C-D8AFDD973AF1}" srcOrd="0" destOrd="0" presId="urn:microsoft.com/office/officeart/2005/8/layout/pyramid1"/>
    <dgm:cxn modelId="{7A59C53C-955C-494A-8D48-63FEC89F9D4A}" type="presOf" srcId="{8CFE6A58-BDEB-45E2-B6A0-7D1E73F1B552}" destId="{8ED8CDF9-6FD0-47EC-AEB7-8D1CB51D3D9C}" srcOrd="1" destOrd="0" presId="urn:microsoft.com/office/officeart/2005/8/layout/pyramid1"/>
    <dgm:cxn modelId="{AAACA55F-A0F1-4A81-A305-1214AB6E1997}" srcId="{99B71A54-D8B9-4C39-9C80-44A47D66F3DB}" destId="{99EE6019-F922-4DEA-8E22-83A612CA4CA3}" srcOrd="2" destOrd="0" parTransId="{C7792D2B-C275-4F66-9B6A-FA6EB122D6FF}" sibTransId="{70CEE715-FD37-494A-A133-816144E4A736}"/>
    <dgm:cxn modelId="{AC8A9E14-7EB0-4216-8EC5-E00011030C8A}" type="presOf" srcId="{52749737-6461-4A4F-93A5-A61A24A831C8}" destId="{5FE7BFC2-5FE3-45B8-A049-2ED30CF22059}" srcOrd="0" destOrd="0" presId="urn:microsoft.com/office/officeart/2005/8/layout/pyramid1"/>
    <dgm:cxn modelId="{427FE65B-CE66-4536-8D98-9F142961EA91}" type="presOf" srcId="{8CFE6A58-BDEB-45E2-B6A0-7D1E73F1B552}" destId="{F023479F-ADBC-4776-83F7-28A5B69937BC}" srcOrd="0" destOrd="0" presId="urn:microsoft.com/office/officeart/2005/8/layout/pyramid1"/>
    <dgm:cxn modelId="{4611E534-E154-4E41-BB36-C0A3524C6902}" type="presParOf" srcId="{37F8A3BF-EA3A-42D0-8E69-0BAA1141CB69}" destId="{77075EF0-23FA-4337-9510-8687C53DAC0A}" srcOrd="0" destOrd="0" presId="urn:microsoft.com/office/officeart/2005/8/layout/pyramid1"/>
    <dgm:cxn modelId="{AAF5F873-A2D8-45FD-AAB9-1DA59435EE26}" type="presParOf" srcId="{77075EF0-23FA-4337-9510-8687C53DAC0A}" destId="{0CF72AB4-64A8-4247-BBE3-86D4324886C4}" srcOrd="0" destOrd="0" presId="urn:microsoft.com/office/officeart/2005/8/layout/pyramid1"/>
    <dgm:cxn modelId="{6FD17E6E-C345-48A6-8896-28B787424DBE}" type="presParOf" srcId="{77075EF0-23FA-4337-9510-8687C53DAC0A}" destId="{37BA7B46-3061-49F2-A48E-6C164E668473}" srcOrd="1" destOrd="0" presId="urn:microsoft.com/office/officeart/2005/8/layout/pyramid1"/>
    <dgm:cxn modelId="{2C5E2E5B-16BC-4E19-AD20-857944C4CC41}" type="presParOf" srcId="{37F8A3BF-EA3A-42D0-8E69-0BAA1141CB69}" destId="{593DD9BC-0A30-4D9F-8742-08C1E961C586}" srcOrd="1" destOrd="0" presId="urn:microsoft.com/office/officeart/2005/8/layout/pyramid1"/>
    <dgm:cxn modelId="{7F9C48C5-2EF7-49D0-AB01-425C841D7B5D}" type="presParOf" srcId="{593DD9BC-0A30-4D9F-8742-08C1E961C586}" destId="{F023479F-ADBC-4776-83F7-28A5B69937BC}" srcOrd="0" destOrd="0" presId="urn:microsoft.com/office/officeart/2005/8/layout/pyramid1"/>
    <dgm:cxn modelId="{84AB0C94-23DC-4202-9CF3-4A6F265592C2}" type="presParOf" srcId="{593DD9BC-0A30-4D9F-8742-08C1E961C586}" destId="{8ED8CDF9-6FD0-47EC-AEB7-8D1CB51D3D9C}" srcOrd="1" destOrd="0" presId="urn:microsoft.com/office/officeart/2005/8/layout/pyramid1"/>
    <dgm:cxn modelId="{7339FF28-358E-4B77-9214-218083BAA4DF}" type="presParOf" srcId="{37F8A3BF-EA3A-42D0-8E69-0BAA1141CB69}" destId="{5D7ECFE9-F4E9-4F61-B356-FF2662F7A3B5}" srcOrd="2" destOrd="0" presId="urn:microsoft.com/office/officeart/2005/8/layout/pyramid1"/>
    <dgm:cxn modelId="{DEBE12BF-8C1B-4E71-89EC-226EA6A0EBF4}" type="presParOf" srcId="{5D7ECFE9-F4E9-4F61-B356-FF2662F7A3B5}" destId="{EA546126-B8AE-46EA-867C-D8AFDD973AF1}" srcOrd="0" destOrd="0" presId="urn:microsoft.com/office/officeart/2005/8/layout/pyramid1"/>
    <dgm:cxn modelId="{8CACFFC9-F236-411A-92C9-EE175133C198}" type="presParOf" srcId="{5D7ECFE9-F4E9-4F61-B356-FF2662F7A3B5}" destId="{263ADFC5-6B52-47A9-AE1B-984E4472F474}" srcOrd="1" destOrd="0" presId="urn:microsoft.com/office/officeart/2005/8/layout/pyramid1"/>
    <dgm:cxn modelId="{507A6C5A-6590-45A3-BB4A-F10D9D772CE1}" type="presParOf" srcId="{37F8A3BF-EA3A-42D0-8E69-0BAA1141CB69}" destId="{0466B358-ED59-4C9A-861D-A6B464D952A3}" srcOrd="3" destOrd="0" presId="urn:microsoft.com/office/officeart/2005/8/layout/pyramid1"/>
    <dgm:cxn modelId="{A8D1EBF1-1490-42E1-8F64-0AC5ECD8CE5D}" type="presParOf" srcId="{0466B358-ED59-4C9A-861D-A6B464D952A3}" destId="{5FE7BFC2-5FE3-45B8-A049-2ED30CF22059}" srcOrd="0" destOrd="0" presId="urn:microsoft.com/office/officeart/2005/8/layout/pyramid1"/>
    <dgm:cxn modelId="{4F0FBF11-A9BA-4388-9B5E-A5175BD82948}" type="presParOf" srcId="{0466B358-ED59-4C9A-861D-A6B464D952A3}" destId="{28FC0ACD-6B01-43AC-8F90-12A8F978919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15F89-2377-4E84-B454-23FF2376BA3C}">
      <dsp:nvSpPr>
        <dsp:cNvPr id="0" name=""/>
        <dsp:cNvSpPr/>
      </dsp:nvSpPr>
      <dsp:spPr>
        <a:xfrm rot="16200000">
          <a:off x="-1809142" y="2342544"/>
          <a:ext cx="3803904" cy="185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63705" bIns="0" numCol="1" spcCol="1270" anchor="t" anchorCtr="0">
          <a:noAutofit/>
        </a:bodyPr>
        <a:lstStyle/>
        <a:p>
          <a:pPr lvl="0" algn="r" defTabSz="622300">
            <a:lnSpc>
              <a:spcPct val="90000"/>
            </a:lnSpc>
            <a:spcBef>
              <a:spcPct val="0"/>
            </a:spcBef>
            <a:spcAft>
              <a:spcPct val="35000"/>
            </a:spcAft>
          </a:pPr>
          <a:endParaRPr lang="en-US" sz="1400" kern="1200" dirty="0"/>
        </a:p>
      </dsp:txBody>
      <dsp:txXfrm>
        <a:off x="-1809142" y="2342544"/>
        <a:ext cx="3803904" cy="185618"/>
      </dsp:txXfrm>
    </dsp:sp>
    <dsp:sp modelId="{3127DAAE-A2F8-4801-879D-583BBC71E48E}">
      <dsp:nvSpPr>
        <dsp:cNvPr id="0" name=""/>
        <dsp:cNvSpPr/>
      </dsp:nvSpPr>
      <dsp:spPr>
        <a:xfrm>
          <a:off x="329238" y="1567892"/>
          <a:ext cx="2143874" cy="26686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63705"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smtClean="0"/>
            <a:t>Translational Science</a:t>
          </a:r>
          <a:endParaRPr lang="en-US" sz="2000" kern="1200" dirty="0"/>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smtClean="0"/>
            <a:t>Universities &amp; Small Business</a:t>
          </a:r>
          <a:endParaRPr lang="en-US" sz="2000" kern="1200" dirty="0"/>
        </a:p>
        <a:p>
          <a:pPr marL="228600" lvl="1" indent="-228600" algn="l" defTabSz="889000">
            <a:lnSpc>
              <a:spcPct val="90000"/>
            </a:lnSpc>
            <a:spcBef>
              <a:spcPct val="0"/>
            </a:spcBef>
            <a:spcAft>
              <a:spcPct val="15000"/>
            </a:spcAft>
            <a:buChar char="••"/>
          </a:pPr>
          <a:endParaRPr lang="en-US" sz="2000" kern="1200" dirty="0"/>
        </a:p>
      </dsp:txBody>
      <dsp:txXfrm>
        <a:off x="329238" y="1567892"/>
        <a:ext cx="2143874" cy="2668628"/>
      </dsp:txXfrm>
    </dsp:sp>
    <dsp:sp modelId="{8F975A63-566F-4B35-81AE-BAE54638E997}">
      <dsp:nvSpPr>
        <dsp:cNvPr id="0" name=""/>
        <dsp:cNvSpPr/>
      </dsp:nvSpPr>
      <dsp:spPr>
        <a:xfrm>
          <a:off x="114299" y="213403"/>
          <a:ext cx="2578110" cy="777196"/>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DB8F8A-055F-49F4-86A5-3545E101487B}">
      <dsp:nvSpPr>
        <dsp:cNvPr id="0" name=""/>
        <dsp:cNvSpPr/>
      </dsp:nvSpPr>
      <dsp:spPr>
        <a:xfrm rot="16200000">
          <a:off x="822806" y="2723559"/>
          <a:ext cx="3803904" cy="185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63705" bIns="0" numCol="1" spcCol="1270" anchor="t" anchorCtr="0">
          <a:noAutofit/>
        </a:bodyPr>
        <a:lstStyle/>
        <a:p>
          <a:pPr lvl="0" algn="r" defTabSz="622300">
            <a:lnSpc>
              <a:spcPct val="90000"/>
            </a:lnSpc>
            <a:spcBef>
              <a:spcPct val="0"/>
            </a:spcBef>
            <a:spcAft>
              <a:spcPct val="35000"/>
            </a:spcAft>
          </a:pPr>
          <a:endParaRPr lang="en-US" sz="1400" kern="1200" dirty="0"/>
        </a:p>
      </dsp:txBody>
      <dsp:txXfrm>
        <a:off x="822806" y="2723559"/>
        <a:ext cx="3803904" cy="185618"/>
      </dsp:txXfrm>
    </dsp:sp>
    <dsp:sp modelId="{F72AB2FF-6ACB-4635-A49A-612C9B20958A}">
      <dsp:nvSpPr>
        <dsp:cNvPr id="0" name=""/>
        <dsp:cNvSpPr/>
      </dsp:nvSpPr>
      <dsp:spPr>
        <a:xfrm>
          <a:off x="2879550" y="1491450"/>
          <a:ext cx="2181338" cy="2981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63705"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Translational Science</a:t>
          </a:r>
          <a:endParaRPr lang="en-US" sz="2000" kern="1200" dirty="0"/>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smtClean="0"/>
            <a:t>University Research and Training Centers &amp; Community Independent Living Centers</a:t>
          </a:r>
          <a:endParaRPr lang="en-US" sz="2000" kern="1200" dirty="0"/>
        </a:p>
      </dsp:txBody>
      <dsp:txXfrm>
        <a:off x="2879550" y="1491450"/>
        <a:ext cx="2181338" cy="2981842"/>
      </dsp:txXfrm>
    </dsp:sp>
    <dsp:sp modelId="{3D970161-459D-442C-B002-63034847E0D4}">
      <dsp:nvSpPr>
        <dsp:cNvPr id="0" name=""/>
        <dsp:cNvSpPr/>
      </dsp:nvSpPr>
      <dsp:spPr>
        <a:xfrm>
          <a:off x="2909976" y="142779"/>
          <a:ext cx="2059238" cy="812909"/>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95F7A3-2247-4D3F-AF87-187A2B6BFC8C}">
      <dsp:nvSpPr>
        <dsp:cNvPr id="0" name=""/>
        <dsp:cNvSpPr/>
      </dsp:nvSpPr>
      <dsp:spPr>
        <a:xfrm rot="16200000">
          <a:off x="4297646" y="2565958"/>
          <a:ext cx="3803904" cy="185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63705" bIns="0" numCol="1" spcCol="1270" anchor="t" anchorCtr="0">
          <a:noAutofit/>
        </a:bodyPr>
        <a:lstStyle/>
        <a:p>
          <a:pPr lvl="0" algn="r" defTabSz="622300">
            <a:lnSpc>
              <a:spcPct val="90000"/>
            </a:lnSpc>
            <a:spcBef>
              <a:spcPct val="0"/>
            </a:spcBef>
            <a:spcAft>
              <a:spcPct val="35000"/>
            </a:spcAft>
          </a:pPr>
          <a:endParaRPr lang="en-US" sz="1400" kern="1200" dirty="0"/>
        </a:p>
      </dsp:txBody>
      <dsp:txXfrm>
        <a:off x="4297646" y="2565958"/>
        <a:ext cx="3803904" cy="185618"/>
      </dsp:txXfrm>
    </dsp:sp>
    <dsp:sp modelId="{129E2CAE-6A27-4FB2-AC80-2EAE804E1715}">
      <dsp:nvSpPr>
        <dsp:cNvPr id="0" name=""/>
        <dsp:cNvSpPr/>
      </dsp:nvSpPr>
      <dsp:spPr>
        <a:xfrm>
          <a:off x="5361852" y="1461850"/>
          <a:ext cx="2094224" cy="30855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63705"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Translational Science</a:t>
          </a:r>
          <a:endParaRPr lang="en-US" sz="2000" kern="1200" dirty="0"/>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smtClean="0"/>
            <a:t>State Health Departments, Universities &amp; National Organizations</a:t>
          </a:r>
          <a:endParaRPr lang="en-US" sz="2000" kern="1200" dirty="0"/>
        </a:p>
      </dsp:txBody>
      <dsp:txXfrm>
        <a:off x="5361852" y="1461850"/>
        <a:ext cx="2094224" cy="3085536"/>
      </dsp:txXfrm>
    </dsp:sp>
    <dsp:sp modelId="{CFE170F7-3E0D-41BE-8399-7FCA821D3412}">
      <dsp:nvSpPr>
        <dsp:cNvPr id="0" name=""/>
        <dsp:cNvSpPr/>
      </dsp:nvSpPr>
      <dsp:spPr>
        <a:xfrm>
          <a:off x="5361852" y="128048"/>
          <a:ext cx="2112849" cy="787791"/>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72AB4-64A8-4247-BBE3-86D4324886C4}">
      <dsp:nvSpPr>
        <dsp:cNvPr id="0" name=""/>
        <dsp:cNvSpPr/>
      </dsp:nvSpPr>
      <dsp:spPr>
        <a:xfrm>
          <a:off x="1905009" y="0"/>
          <a:ext cx="2884631" cy="1923087"/>
        </a:xfrm>
        <a:prstGeom prst="trapezoid">
          <a:avLst>
            <a:gd name="adj" fmla="val 75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dirty="0" smtClean="0"/>
        </a:p>
        <a:p>
          <a:pPr lvl="0" algn="ctr" defTabSz="1244600">
            <a:lnSpc>
              <a:spcPct val="90000"/>
            </a:lnSpc>
            <a:spcBef>
              <a:spcPct val="0"/>
            </a:spcBef>
            <a:spcAft>
              <a:spcPct val="35000"/>
            </a:spcAft>
          </a:pPr>
          <a:endParaRPr lang="en-US" sz="2400" kern="1200" dirty="0" smtClean="0"/>
        </a:p>
        <a:p>
          <a:pPr lvl="0" algn="ctr" defTabSz="1244600">
            <a:lnSpc>
              <a:spcPct val="90000"/>
            </a:lnSpc>
            <a:spcBef>
              <a:spcPct val="0"/>
            </a:spcBef>
            <a:spcAft>
              <a:spcPct val="35000"/>
            </a:spcAft>
          </a:pPr>
          <a:r>
            <a:rPr lang="en-US" sz="1800" kern="1200" dirty="0" smtClean="0">
              <a:latin typeface="Tahoma" panose="020B0604030504040204" pitchFamily="34" charset="0"/>
              <a:ea typeface="Tahoma" panose="020B0604030504040204" pitchFamily="34" charset="0"/>
              <a:cs typeface="Tahoma" panose="020B0604030504040204" pitchFamily="34" charset="0"/>
            </a:rPr>
            <a:t>Better Health</a:t>
          </a:r>
        </a:p>
        <a:p>
          <a:pPr lvl="0" algn="ctr" defTabSz="1244600">
            <a:lnSpc>
              <a:spcPct val="90000"/>
            </a:lnSpc>
            <a:spcBef>
              <a:spcPct val="0"/>
            </a:spcBef>
            <a:spcAft>
              <a:spcPct val="35000"/>
            </a:spcAft>
          </a:pPr>
          <a:r>
            <a:rPr lang="en-US" sz="1800" kern="1200" dirty="0" smtClean="0">
              <a:latin typeface="Tahoma" panose="020B0604030504040204" pitchFamily="34" charset="0"/>
              <a:ea typeface="Tahoma" panose="020B0604030504040204" pitchFamily="34" charset="0"/>
              <a:cs typeface="Tahoma" panose="020B0604030504040204" pitchFamily="34" charset="0"/>
            </a:rPr>
            <a:t>Reduced Disparities</a:t>
          </a:r>
          <a:endParaRPr lang="en-US" sz="1800" kern="1200" dirty="0">
            <a:latin typeface="Tahoma" panose="020B0604030504040204" pitchFamily="34" charset="0"/>
            <a:ea typeface="Tahoma" panose="020B0604030504040204" pitchFamily="34" charset="0"/>
            <a:cs typeface="Tahoma" panose="020B0604030504040204" pitchFamily="34" charset="0"/>
          </a:endParaRPr>
        </a:p>
      </dsp:txBody>
      <dsp:txXfrm>
        <a:off x="1905009" y="0"/>
        <a:ext cx="2884631" cy="1923087"/>
      </dsp:txXfrm>
    </dsp:sp>
    <dsp:sp modelId="{F023479F-ADBC-4776-83F7-28A5B69937BC}">
      <dsp:nvSpPr>
        <dsp:cNvPr id="0" name=""/>
        <dsp:cNvSpPr/>
      </dsp:nvSpPr>
      <dsp:spPr>
        <a:xfrm>
          <a:off x="1280087" y="1923087"/>
          <a:ext cx="4069225" cy="789729"/>
        </a:xfrm>
        <a:prstGeom prst="trapezoid">
          <a:avLst>
            <a:gd name="adj" fmla="val 75000"/>
          </a:avLst>
        </a:prstGeom>
        <a:gradFill rotWithShape="0">
          <a:gsLst>
            <a:gs pos="0">
              <a:schemeClr val="accent2">
                <a:hueOff val="-3707477"/>
                <a:satOff val="-11111"/>
                <a:lumOff val="20196"/>
                <a:alphaOff val="0"/>
                <a:shade val="51000"/>
                <a:satMod val="130000"/>
              </a:schemeClr>
            </a:gs>
            <a:gs pos="80000">
              <a:schemeClr val="accent2">
                <a:hueOff val="-3707477"/>
                <a:satOff val="-11111"/>
                <a:lumOff val="20196"/>
                <a:alphaOff val="0"/>
                <a:shade val="93000"/>
                <a:satMod val="130000"/>
              </a:schemeClr>
            </a:gs>
            <a:gs pos="100000">
              <a:schemeClr val="accent2">
                <a:hueOff val="-3707477"/>
                <a:satOff val="-11111"/>
                <a:lumOff val="2019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Tahoma" panose="020B0604030504040204" pitchFamily="34" charset="0"/>
              <a:ea typeface="Tahoma" panose="020B0604030504040204" pitchFamily="34" charset="0"/>
              <a:cs typeface="Tahoma" panose="020B0604030504040204" pitchFamily="34" charset="0"/>
            </a:rPr>
            <a:t>Better quality of life  and well-being</a:t>
          </a:r>
          <a:endParaRPr lang="en-US" sz="2000" kern="1200" dirty="0">
            <a:latin typeface="Tahoma" panose="020B0604030504040204" pitchFamily="34" charset="0"/>
            <a:ea typeface="Tahoma" panose="020B0604030504040204" pitchFamily="34" charset="0"/>
            <a:cs typeface="Tahoma" panose="020B0604030504040204" pitchFamily="34" charset="0"/>
          </a:endParaRPr>
        </a:p>
      </dsp:txBody>
      <dsp:txXfrm>
        <a:off x="1992201" y="1923087"/>
        <a:ext cx="2644996" cy="789729"/>
      </dsp:txXfrm>
    </dsp:sp>
    <dsp:sp modelId="{EA546126-B8AE-46EA-867C-D8AFDD973AF1}">
      <dsp:nvSpPr>
        <dsp:cNvPr id="0" name=""/>
        <dsp:cNvSpPr/>
      </dsp:nvSpPr>
      <dsp:spPr>
        <a:xfrm>
          <a:off x="662650" y="2712817"/>
          <a:ext cx="5304099" cy="823249"/>
        </a:xfrm>
        <a:prstGeom prst="trapezoid">
          <a:avLst>
            <a:gd name="adj" fmla="val 75000"/>
          </a:avLst>
        </a:prstGeom>
        <a:gradFill rotWithShape="0">
          <a:gsLst>
            <a:gs pos="0">
              <a:schemeClr val="accent2">
                <a:hueOff val="-7414954"/>
                <a:satOff val="-22222"/>
                <a:lumOff val="40392"/>
                <a:alphaOff val="0"/>
                <a:shade val="51000"/>
                <a:satMod val="130000"/>
              </a:schemeClr>
            </a:gs>
            <a:gs pos="80000">
              <a:schemeClr val="accent2">
                <a:hueOff val="-7414954"/>
                <a:satOff val="-22222"/>
                <a:lumOff val="40392"/>
                <a:alphaOff val="0"/>
                <a:shade val="93000"/>
                <a:satMod val="130000"/>
              </a:schemeClr>
            </a:gs>
            <a:gs pos="100000">
              <a:schemeClr val="accent2">
                <a:hueOff val="-7414954"/>
                <a:satOff val="-22222"/>
                <a:lumOff val="403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Tahoma" panose="020B0604030504040204" pitchFamily="34" charset="0"/>
              <a:ea typeface="Tahoma" panose="020B0604030504040204" pitchFamily="34" charset="0"/>
              <a:cs typeface="Tahoma" panose="020B0604030504040204" pitchFamily="34" charset="0"/>
            </a:rPr>
            <a:t>Inclusion &amp; Participation in Public Health Efforts</a:t>
          </a:r>
          <a:endParaRPr lang="en-US" sz="2000" kern="1200" dirty="0">
            <a:latin typeface="Tahoma" panose="020B0604030504040204" pitchFamily="34" charset="0"/>
            <a:ea typeface="Tahoma" panose="020B0604030504040204" pitchFamily="34" charset="0"/>
            <a:cs typeface="Tahoma" panose="020B0604030504040204" pitchFamily="34" charset="0"/>
          </a:endParaRPr>
        </a:p>
      </dsp:txBody>
      <dsp:txXfrm>
        <a:off x="1590867" y="2712817"/>
        <a:ext cx="3447664" cy="823249"/>
      </dsp:txXfrm>
    </dsp:sp>
    <dsp:sp modelId="{5FE7BFC2-5FE3-45B8-A049-2ED30CF22059}">
      <dsp:nvSpPr>
        <dsp:cNvPr id="0" name=""/>
        <dsp:cNvSpPr/>
      </dsp:nvSpPr>
      <dsp:spPr>
        <a:xfrm>
          <a:off x="0" y="3536066"/>
          <a:ext cx="6629400" cy="883533"/>
        </a:xfrm>
        <a:prstGeom prst="trapezoid">
          <a:avLst>
            <a:gd name="adj" fmla="val 75000"/>
          </a:avLst>
        </a:prstGeom>
        <a:gradFill rotWithShape="0">
          <a:gsLst>
            <a:gs pos="0">
              <a:schemeClr val="accent2">
                <a:hueOff val="-11122431"/>
                <a:satOff val="-33333"/>
                <a:lumOff val="60588"/>
                <a:alphaOff val="0"/>
                <a:shade val="51000"/>
                <a:satMod val="130000"/>
              </a:schemeClr>
            </a:gs>
            <a:gs pos="80000">
              <a:schemeClr val="accent2">
                <a:hueOff val="-11122431"/>
                <a:satOff val="-33333"/>
                <a:lumOff val="60588"/>
                <a:alphaOff val="0"/>
                <a:shade val="93000"/>
                <a:satMod val="130000"/>
              </a:schemeClr>
            </a:gs>
            <a:gs pos="100000">
              <a:schemeClr val="accent2">
                <a:hueOff val="-11122431"/>
                <a:satOff val="-33333"/>
                <a:lumOff val="6058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latin typeface="Tahoma" panose="020B0604030504040204" pitchFamily="34" charset="0"/>
              <a:ea typeface="Tahoma" panose="020B0604030504040204" pitchFamily="34" charset="0"/>
              <a:cs typeface="Tahoma" panose="020B0604030504040204" pitchFamily="34" charset="0"/>
            </a:rPr>
            <a:t>Awareness</a:t>
          </a:r>
          <a:endParaRPr lang="en-US" sz="2200" kern="1200" dirty="0">
            <a:latin typeface="Tahoma" panose="020B0604030504040204" pitchFamily="34" charset="0"/>
            <a:ea typeface="Tahoma" panose="020B0604030504040204" pitchFamily="34" charset="0"/>
            <a:cs typeface="Tahoma" panose="020B0604030504040204" pitchFamily="34" charset="0"/>
          </a:endParaRPr>
        </a:p>
      </dsp:txBody>
      <dsp:txXfrm>
        <a:off x="1160144" y="3536066"/>
        <a:ext cx="4309110" cy="883533"/>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8.png"/></Relationships>
</file>

<file path=ppt/drawings/drawing1.xml><?xml version="1.0" encoding="utf-8"?>
<c:userShapes xmlns:c="http://schemas.openxmlformats.org/drawingml/2006/chart">
  <cdr:relSizeAnchor xmlns:cdr="http://schemas.openxmlformats.org/drawingml/2006/chartDrawing">
    <cdr:from>
      <cdr:x>0.42593</cdr:x>
      <cdr:y>0.36243</cdr:y>
    </cdr:from>
    <cdr:to>
      <cdr:x>0.69873</cdr:x>
      <cdr:y>0.45626</cdr:y>
    </cdr:to>
    <cdr:sp macro="" textlink="">
      <cdr:nvSpPr>
        <cdr:cNvPr id="2" name="TextBox 1"/>
        <cdr:cNvSpPr txBox="1"/>
      </cdr:nvSpPr>
      <cdr:spPr>
        <a:xfrm xmlns:a="http://schemas.openxmlformats.org/drawingml/2006/main">
          <a:off x="3505200" y="1543060"/>
          <a:ext cx="2245034" cy="3994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smtClean="0">
              <a:latin typeface="Tahoma" panose="020B0604030504040204" pitchFamily="34" charset="0"/>
              <a:ea typeface="Tahoma" panose="020B0604030504040204" pitchFamily="34" charset="0"/>
              <a:cs typeface="Tahoma" panose="020B0604030504040204" pitchFamily="34" charset="0"/>
            </a:rPr>
            <a:t>HP2020 Target: 8</a:t>
          </a:r>
          <a:endParaRPr lang="en-US" sz="1800" b="1" dirty="0">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0.44808</cdr:x>
      <cdr:y>0.94096</cdr:y>
    </cdr:from>
    <cdr:to>
      <cdr:x>0.59291</cdr:x>
      <cdr:y>1</cdr:y>
    </cdr:to>
    <cdr:sp macro="" textlink="">
      <cdr:nvSpPr>
        <cdr:cNvPr id="3" name="TextBox 15"/>
        <cdr:cNvSpPr txBox="1"/>
      </cdr:nvSpPr>
      <cdr:spPr>
        <a:xfrm xmlns:a="http://schemas.openxmlformats.org/drawingml/2006/main">
          <a:off x="3960707" y="4371992"/>
          <a:ext cx="1280160" cy="2743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algn="ctr" fontAlgn="auto">
            <a:spcBef>
              <a:spcPts val="0"/>
            </a:spcBef>
            <a:spcAft>
              <a:spcPts val="0"/>
            </a:spcAft>
          </a:pPr>
          <a:r>
            <a:rPr lang="en-US" sz="1200" b="1" dirty="0" smtClean="0">
              <a:solidFill>
                <a:prstClr val="black"/>
              </a:solidFill>
              <a:latin typeface="Tahoma" pitchFamily="34" charset="0"/>
              <a:ea typeface="Tahoma" pitchFamily="34" charset="0"/>
              <a:cs typeface="Tahoma" pitchFamily="34" charset="0"/>
            </a:rPr>
            <a:t>Education</a:t>
          </a:r>
          <a:endParaRPr lang="en-US" sz="1200" b="1" dirty="0">
            <a:solidFill>
              <a:prstClr val="black"/>
            </a:solidFill>
            <a:latin typeface="Tahoma" pitchFamily="34" charset="0"/>
            <a:ea typeface="Tahoma" pitchFamily="34" charset="0"/>
            <a:cs typeface="Tahoma" pitchFamily="34" charset="0"/>
          </a:endParaRPr>
        </a:p>
      </cdr:txBody>
    </cdr:sp>
  </cdr:relSizeAnchor>
  <cdr:relSizeAnchor xmlns:cdr="http://schemas.openxmlformats.org/drawingml/2006/chartDrawing">
    <cdr:from>
      <cdr:x>0.35961</cdr:x>
      <cdr:y>0.93442</cdr:y>
    </cdr:from>
    <cdr:to>
      <cdr:x>0.69582</cdr:x>
      <cdr:y>0.93442</cdr:y>
    </cdr:to>
    <cdr:cxnSp macro="">
      <cdr:nvCxnSpPr>
        <cdr:cNvPr id="4" name="Straight Connector 3"/>
        <cdr:cNvCxnSpPr/>
      </cdr:nvCxnSpPr>
      <cdr:spPr>
        <a:xfrm xmlns:a="http://schemas.openxmlformats.org/drawingml/2006/main">
          <a:off x="3178705" y="4341594"/>
          <a:ext cx="2971827" cy="0"/>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0.049</cdr:x>
      <cdr:y>0.82507</cdr:y>
    </cdr:from>
    <cdr:to>
      <cdr:x>0.06481</cdr:x>
      <cdr:y>0.85938</cdr:y>
    </cdr:to>
    <cdr:sp macro="" textlink="">
      <cdr:nvSpPr>
        <cdr:cNvPr id="3" name="TextBox 2"/>
        <cdr:cNvSpPr txBox="1"/>
      </cdr:nvSpPr>
      <cdr:spPr>
        <a:xfrm xmlns:a="http://schemas.openxmlformats.org/drawingml/2006/main">
          <a:off x="403231" y="4023706"/>
          <a:ext cx="130169" cy="1672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0.83287</cdr:x>
      <cdr:y>0.04347</cdr:y>
    </cdr:from>
    <cdr:to>
      <cdr:x>1</cdr:x>
      <cdr:y>0.15712</cdr:y>
    </cdr:to>
    <cdr:sp macro="" textlink="">
      <cdr:nvSpPr>
        <cdr:cNvPr id="6" name="TextBox 31"/>
        <cdr:cNvSpPr txBox="1"/>
      </cdr:nvSpPr>
      <cdr:spPr>
        <a:xfrm xmlns:a="http://schemas.openxmlformats.org/drawingml/2006/main">
          <a:off x="7594608" y="200143"/>
          <a:ext cx="1523992" cy="52324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solidFill>
                <a:srgbClr val="FF0000"/>
              </a:solidFill>
              <a:latin typeface="Tahoma" pitchFamily="34" charset="0"/>
              <a:ea typeface="Tahoma" pitchFamily="34" charset="0"/>
              <a:cs typeface="Tahoma" pitchFamily="34" charset="0"/>
            </a:rPr>
            <a:t>Increase desired</a:t>
          </a:r>
          <a:endParaRPr lang="en-US" sz="1400" b="1" dirty="0">
            <a:solidFill>
              <a:srgbClr val="FF0000"/>
            </a:solidFill>
          </a:endParaRPr>
        </a:p>
      </cdr:txBody>
    </cdr:sp>
  </cdr:relSizeAnchor>
  <cdr:relSizeAnchor xmlns:cdr="http://schemas.openxmlformats.org/drawingml/2006/chartDrawing">
    <cdr:from>
      <cdr:x>0.91618</cdr:x>
      <cdr:y>0.15392</cdr:y>
    </cdr:from>
    <cdr:to>
      <cdr:x>0.91618</cdr:x>
      <cdr:y>0.26978</cdr:y>
    </cdr:to>
    <cdr:cxnSp macro="">
      <cdr:nvCxnSpPr>
        <cdr:cNvPr id="7" name="Straight Arrow Connector 6"/>
        <cdr:cNvCxnSpPr/>
      </cdr:nvCxnSpPr>
      <cdr:spPr>
        <a:xfrm xmlns:a="http://schemas.openxmlformats.org/drawingml/2006/main" flipV="1">
          <a:off x="8354291" y="708658"/>
          <a:ext cx="0" cy="533424"/>
        </a:xfrm>
        <a:prstGeom xmlns:a="http://schemas.openxmlformats.org/drawingml/2006/main" prst="straightConnector1">
          <a:avLst/>
        </a:prstGeom>
        <a:ln xmlns:a="http://schemas.openxmlformats.org/drawingml/2006/main" w="3810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7523" cy="464662"/>
          </a:xfrm>
          <a:prstGeom prst="rect">
            <a:avLst/>
          </a:prstGeom>
        </p:spPr>
        <p:txBody>
          <a:bodyPr vert="horz" lIns="91310" tIns="45655" rIns="91310" bIns="45655" rtlCol="0"/>
          <a:lstStyle>
            <a:lvl1pPr algn="l">
              <a:defRPr sz="1200"/>
            </a:lvl1pPr>
          </a:lstStyle>
          <a:p>
            <a:endParaRPr lang="en-US" dirty="0"/>
          </a:p>
        </p:txBody>
      </p:sp>
      <p:sp>
        <p:nvSpPr>
          <p:cNvPr id="3" name="Date Placeholder 2"/>
          <p:cNvSpPr>
            <a:spLocks noGrp="1"/>
          </p:cNvSpPr>
          <p:nvPr>
            <p:ph type="dt" sz="quarter" idx="1"/>
          </p:nvPr>
        </p:nvSpPr>
        <p:spPr>
          <a:xfrm>
            <a:off x="3971293" y="2"/>
            <a:ext cx="3037523" cy="464662"/>
          </a:xfrm>
          <a:prstGeom prst="rect">
            <a:avLst/>
          </a:prstGeom>
        </p:spPr>
        <p:txBody>
          <a:bodyPr vert="horz" lIns="91310" tIns="45655" rIns="91310" bIns="45655" rtlCol="0"/>
          <a:lstStyle>
            <a:lvl1pPr algn="r">
              <a:defRPr sz="1200"/>
            </a:lvl1pPr>
          </a:lstStyle>
          <a:p>
            <a:fld id="{ECD10EAC-DB9E-40D7-A573-D913662CFEAA}" type="datetimeFigureOut">
              <a:rPr lang="en-US" smtClean="0"/>
              <a:pPr/>
              <a:t>8/9/2016</a:t>
            </a:fld>
            <a:endParaRPr lang="en-US" dirty="0"/>
          </a:p>
        </p:txBody>
      </p:sp>
      <p:sp>
        <p:nvSpPr>
          <p:cNvPr id="4" name="Footer Placeholder 3"/>
          <p:cNvSpPr>
            <a:spLocks noGrp="1"/>
          </p:cNvSpPr>
          <p:nvPr>
            <p:ph type="ftr" sz="quarter" idx="2"/>
          </p:nvPr>
        </p:nvSpPr>
        <p:spPr>
          <a:xfrm>
            <a:off x="2" y="8830155"/>
            <a:ext cx="3037523" cy="464662"/>
          </a:xfrm>
          <a:prstGeom prst="rect">
            <a:avLst/>
          </a:prstGeom>
        </p:spPr>
        <p:txBody>
          <a:bodyPr vert="horz" lIns="91310" tIns="45655" rIns="91310" bIns="4565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293" y="8830155"/>
            <a:ext cx="3037523" cy="464662"/>
          </a:xfrm>
          <a:prstGeom prst="rect">
            <a:avLst/>
          </a:prstGeom>
        </p:spPr>
        <p:txBody>
          <a:bodyPr vert="horz" lIns="91310" tIns="45655" rIns="91310" bIns="45655" rtlCol="0" anchor="b"/>
          <a:lstStyle>
            <a:lvl1pPr algn="r">
              <a:defRPr sz="1200"/>
            </a:lvl1pPr>
          </a:lstStyle>
          <a:p>
            <a:fld id="{D8725424-288F-4529-B7F3-0BC2CA7E5022}" type="slidenum">
              <a:rPr lang="en-US" smtClean="0"/>
              <a:pPr/>
              <a:t>‹#›</a:t>
            </a:fld>
            <a:endParaRPr lang="en-US" dirty="0"/>
          </a:p>
        </p:txBody>
      </p:sp>
    </p:spTree>
    <p:extLst>
      <p:ext uri="{BB962C8B-B14F-4D97-AF65-F5344CB8AC3E}">
        <p14:creationId xmlns:p14="http://schemas.microsoft.com/office/powerpoint/2010/main" val="3584772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55" tIns="46578" rIns="93155" bIns="46578" rtlCol="0"/>
          <a:lstStyle>
            <a:lvl1pPr algn="r">
              <a:defRPr sz="1200"/>
            </a:lvl1pPr>
          </a:lstStyle>
          <a:p>
            <a:fld id="{3E9D2DD8-C521-4505-924B-8CA20FD78ED1}" type="datetimeFigureOut">
              <a:rPr lang="en-US" smtClean="0"/>
              <a:pPr/>
              <a:t>8/9/2016</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5" tIns="46578" rIns="93155" bIns="4657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5" tIns="46578" rIns="93155" bIns="46578" rtlCol="0" anchor="b"/>
          <a:lstStyle>
            <a:lvl1pPr algn="r">
              <a:defRPr sz="1200"/>
            </a:lvl1pPr>
          </a:lstStyle>
          <a:p>
            <a:fld id="{505CBE22-21B7-4090-A7D8-E04915029615}" type="slidenum">
              <a:rPr lang="en-US" smtClean="0"/>
              <a:pPr/>
              <a:t>‹#›</a:t>
            </a:fld>
            <a:endParaRPr lang="en-US" dirty="0"/>
          </a:p>
        </p:txBody>
      </p:sp>
    </p:spTree>
    <p:extLst>
      <p:ext uri="{BB962C8B-B14F-4D97-AF65-F5344CB8AC3E}">
        <p14:creationId xmlns:p14="http://schemas.microsoft.com/office/powerpoint/2010/main" val="1495459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ceholder 2"/>
          <p:cNvSpPr>
            <a:spLocks noGrp="1" noRot="1" noChangeAspect="1" noChangeArrowheads="1" noTextEdit="1"/>
          </p:cNvSpPr>
          <p:nvPr>
            <p:ph type="sldImg"/>
          </p:nvPr>
        </p:nvSpPr>
        <p:spPr bwMode="auto">
          <a:noFill/>
          <a:ln>
            <a:solidFill>
              <a:srgbClr val="000000"/>
            </a:solidFill>
            <a:miter lim="800000"/>
            <a:headEnd/>
            <a:tailEnd/>
          </a:ln>
        </p:spPr>
      </p:sp>
      <p:sp>
        <p:nvSpPr>
          <p:cNvPr id="20483" name="Placeholder 3"/>
          <p:cNvSpPr>
            <a:spLocks noGrp="1" noChangeArrowheads="1"/>
          </p:cNvSpPr>
          <p:nvPr>
            <p:ph type="body" idx="1"/>
          </p:nvPr>
        </p:nvSpPr>
        <p:spPr bwMode="auto">
          <a:noFill/>
        </p:spPr>
        <p:txBody>
          <a:bodyPr wrap="square" numCol="1" anchor="t" anchorCtr="0" compatLnSpc="1">
            <a:prstTxWarp prst="textNoShape">
              <a:avLst/>
            </a:prstTxWarp>
            <a:normAutofit/>
          </a:bodyPr>
          <a:lstStyle/>
          <a:p>
            <a:pPr algn="ctr">
              <a:spcBef>
                <a:spcPct val="0"/>
              </a:spcBef>
            </a:pPr>
            <a:endParaRPr lang="en-US" dirty="0"/>
          </a:p>
        </p:txBody>
      </p:sp>
      <p:sp>
        <p:nvSpPr>
          <p:cNvPr id="20484"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n-US" dirty="0" smtClean="0">
              <a:solidFill>
                <a:srgbClr val="000000"/>
              </a:solidFill>
            </a:endParaRPr>
          </a:p>
        </p:txBody>
      </p:sp>
      <p:sp>
        <p:nvSpPr>
          <p:cNvPr id="20485"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BDBBA1-C8DF-419C-BDF2-7E15F2EF540B}" type="slidenum">
              <a:rPr lang="en-US">
                <a:solidFill>
                  <a:srgbClr val="000000"/>
                </a:solidFill>
              </a:rPr>
              <a:pPr/>
              <a:t>1</a:t>
            </a:fld>
            <a:endParaRPr lang="en-US" dirty="0">
              <a:solidFill>
                <a:srgbClr val="000000"/>
              </a:solidFill>
            </a:endParaRPr>
          </a:p>
        </p:txBody>
      </p:sp>
    </p:spTree>
    <p:extLst>
      <p:ext uri="{BB962C8B-B14F-4D97-AF65-F5344CB8AC3E}">
        <p14:creationId xmlns:p14="http://schemas.microsoft.com/office/powerpoint/2010/main" val="1511434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10</a:t>
            </a:fld>
            <a:endParaRPr lang="en-US" dirty="0"/>
          </a:p>
        </p:txBody>
      </p:sp>
    </p:spTree>
    <p:extLst>
      <p:ext uri="{BB962C8B-B14F-4D97-AF65-F5344CB8AC3E}">
        <p14:creationId xmlns:p14="http://schemas.microsoft.com/office/powerpoint/2010/main" val="3827037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ceholder 2"/>
          <p:cNvSpPr>
            <a:spLocks noGrp="1" noRot="1" noChangeAspect="1" noChangeArrowheads="1" noTextEdit="1"/>
          </p:cNvSpPr>
          <p:nvPr>
            <p:ph type="sldImg"/>
          </p:nvPr>
        </p:nvSpPr>
        <p:spPr bwMode="auto">
          <a:noFill/>
          <a:ln>
            <a:solidFill>
              <a:srgbClr val="000000"/>
            </a:solidFill>
            <a:miter lim="800000"/>
            <a:headEnd/>
            <a:tailEnd/>
          </a:ln>
        </p:spPr>
      </p:sp>
      <p:sp>
        <p:nvSpPr>
          <p:cNvPr id="20483" name="Placeholder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latin typeface="Arial" pitchFamily="34" charset="0"/>
              <a:ea typeface="ＭＳ Ｐゴシック"/>
              <a:cs typeface="ＭＳ Ｐゴシック"/>
            </a:endParaRPr>
          </a:p>
        </p:txBody>
      </p:sp>
      <p:sp>
        <p:nvSpPr>
          <p:cNvPr id="20484"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n-US" dirty="0" smtClean="0">
              <a:solidFill>
                <a:srgbClr val="000000"/>
              </a:solidFill>
            </a:endParaRPr>
          </a:p>
        </p:txBody>
      </p:sp>
      <p:sp>
        <p:nvSpPr>
          <p:cNvPr id="20485"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BDBBA1-C8DF-419C-BDF2-7E15F2EF540B}" type="slidenum">
              <a:rPr lang="en-US">
                <a:solidFill>
                  <a:srgbClr val="000000"/>
                </a:solidFill>
              </a:rPr>
              <a:pPr/>
              <a:t>11</a:t>
            </a:fld>
            <a:endParaRPr lang="en-US" dirty="0">
              <a:solidFill>
                <a:srgbClr val="000000"/>
              </a:solidFill>
            </a:endParaRPr>
          </a:p>
        </p:txBody>
      </p:sp>
    </p:spTree>
    <p:extLst>
      <p:ext uri="{BB962C8B-B14F-4D97-AF65-F5344CB8AC3E}">
        <p14:creationId xmlns:p14="http://schemas.microsoft.com/office/powerpoint/2010/main" val="1096448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767183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415790"/>
            <a:ext cx="6248400" cy="4575810"/>
          </a:xfrm>
        </p:spPr>
        <p:txBody>
          <a:bodyPr>
            <a:noAutofit/>
          </a:bodyPr>
          <a:lstStyle/>
          <a:p>
            <a:pPr marL="0" lvl="1" defTabSz="914350">
              <a:defRP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893431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296997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436CF9-AF73-4B3B-B7AA-C80EBCE597CB}" type="slidenum">
              <a:rPr lang="en-US" altLang="en-US">
                <a:solidFill>
                  <a:srgbClr val="000000"/>
                </a:solidFill>
              </a:rPr>
              <a:pPr/>
              <a:t>15</a:t>
            </a:fld>
            <a:endParaRPr lang="en-US" altLang="en-US">
              <a:solidFill>
                <a:srgbClr val="000000"/>
              </a:solidFill>
            </a:endParaRPr>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xfrm>
            <a:off x="933450" y="4416425"/>
            <a:ext cx="5143500" cy="4183063"/>
          </a:xfrm>
        </p:spPr>
        <p:txBody>
          <a:bodyPr>
            <a:normAutofit/>
          </a:bodyPr>
          <a:lstStyle/>
          <a:p>
            <a:pPr marL="171450" indent="-171450">
              <a:buFont typeface="Arial" panose="020B0604020202020204" pitchFamily="34" charset="0"/>
              <a:buChar char="•"/>
            </a:pPr>
            <a:endParaRPr lang="en-US" altLang="en-US" dirty="0"/>
          </a:p>
        </p:txBody>
      </p:sp>
    </p:spTree>
    <p:extLst>
      <p:ext uri="{BB962C8B-B14F-4D97-AF65-F5344CB8AC3E}">
        <p14:creationId xmlns:p14="http://schemas.microsoft.com/office/powerpoint/2010/main" val="988473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343400"/>
            <a:ext cx="5607050" cy="4724400"/>
          </a:xfrm>
        </p:spPr>
        <p:txBody>
          <a:bodyPr>
            <a:normAutofit/>
          </a:bodyPr>
          <a:lstStyle/>
          <a:p>
            <a:pPr marL="171450" indent="-171450" defTabSz="914350">
              <a:spcBef>
                <a:spcPts val="0"/>
              </a:spcBef>
              <a:spcAft>
                <a:spcPts val="600"/>
              </a:spcAft>
              <a:buFont typeface="Arial" panose="020B0604020202020204" pitchFamily="34" charset="0"/>
              <a:buChar char="•"/>
              <a:defRPr/>
            </a:pPr>
            <a:endParaRPr lang="en-US" dirty="0"/>
          </a:p>
        </p:txBody>
      </p:sp>
    </p:spTree>
    <p:extLst>
      <p:ext uri="{BB962C8B-B14F-4D97-AF65-F5344CB8AC3E}">
        <p14:creationId xmlns:p14="http://schemas.microsoft.com/office/powerpoint/2010/main" val="2180294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381000"/>
            <a:ext cx="4645025" cy="3484563"/>
          </a:xfrm>
        </p:spPr>
      </p:sp>
      <p:sp>
        <p:nvSpPr>
          <p:cNvPr id="3" name="Notes Placeholder 2"/>
          <p:cNvSpPr>
            <a:spLocks noGrp="1"/>
          </p:cNvSpPr>
          <p:nvPr>
            <p:ph type="body" idx="1"/>
          </p:nvPr>
        </p:nvSpPr>
        <p:spPr>
          <a:xfrm>
            <a:off x="701040" y="3886200"/>
            <a:ext cx="5608320" cy="5257800"/>
          </a:xfrm>
        </p:spPr>
        <p:txBody>
          <a:bodyPr>
            <a:noAutofit/>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49148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6426"/>
            <a:ext cx="5607050" cy="4346574"/>
          </a:xfrm>
        </p:spPr>
        <p:txBody>
          <a:bodyPr>
            <a:normAutofit/>
          </a:bodyPr>
          <a:lstStyle/>
          <a:p>
            <a:pPr marL="171450" indent="-171450" defTabSz="914350">
              <a:buFont typeface="Arial" panose="020B0604020202020204" pitchFamily="34" charset="0"/>
              <a:buChar char="•"/>
              <a:defRPr/>
            </a:pPr>
            <a:endParaRPr lang="en-US" dirty="0"/>
          </a:p>
        </p:txBody>
      </p:sp>
    </p:spTree>
    <p:extLst>
      <p:ext uri="{BB962C8B-B14F-4D97-AF65-F5344CB8AC3E}">
        <p14:creationId xmlns:p14="http://schemas.microsoft.com/office/powerpoint/2010/main" val="1243403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425186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ceholder 2"/>
          <p:cNvSpPr>
            <a:spLocks noGrp="1" noRot="1" noChangeAspect="1" noChangeArrowheads="1" noTextEdit="1"/>
          </p:cNvSpPr>
          <p:nvPr>
            <p:ph type="sldImg"/>
          </p:nvPr>
        </p:nvSpPr>
        <p:spPr bwMode="auto">
          <a:noFill/>
          <a:ln>
            <a:solidFill>
              <a:srgbClr val="000000"/>
            </a:solidFill>
            <a:miter lim="800000"/>
            <a:headEnd/>
            <a:tailEnd/>
          </a:ln>
        </p:spPr>
      </p:sp>
      <p:sp>
        <p:nvSpPr>
          <p:cNvPr id="20483" name="Placeholder 3"/>
          <p:cNvSpPr>
            <a:spLocks noGrp="1" noChangeArrowheads="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endParaRPr lang="en-US" dirty="0"/>
          </a:p>
        </p:txBody>
      </p:sp>
      <p:sp>
        <p:nvSpPr>
          <p:cNvPr id="20484"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n-US" dirty="0" smtClean="0">
              <a:solidFill>
                <a:srgbClr val="000000"/>
              </a:solidFill>
            </a:endParaRPr>
          </a:p>
        </p:txBody>
      </p:sp>
      <p:sp>
        <p:nvSpPr>
          <p:cNvPr id="20485"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BDBBA1-C8DF-419C-BDF2-7E15F2EF540B}" type="slidenum">
              <a:rPr lang="en-US">
                <a:solidFill>
                  <a:srgbClr val="000000"/>
                </a:solidFill>
              </a:rPr>
              <a:pPr/>
              <a:t>2</a:t>
            </a:fld>
            <a:endParaRPr lang="en-US" dirty="0">
              <a:solidFill>
                <a:srgbClr val="000000"/>
              </a:solidFill>
            </a:endParaRPr>
          </a:p>
        </p:txBody>
      </p:sp>
    </p:spTree>
    <p:extLst>
      <p:ext uri="{BB962C8B-B14F-4D97-AF65-F5344CB8AC3E}">
        <p14:creationId xmlns:p14="http://schemas.microsoft.com/office/powerpoint/2010/main" val="2036578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171450" marR="0" indent="-171450" algn="l" defTabSz="914400" rtl="0" eaLnBrk="1" fontAlgn="auto" latinLnBrk="0" hangingPunct="1">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320500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171450" indent="-171450" eaLnBrk="1" fontAlgn="auto" hangingPunct="1">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601898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6426"/>
            <a:ext cx="5607050" cy="4413249"/>
          </a:xfrm>
        </p:spPr>
        <p:txBody>
          <a:bodyPr>
            <a:normAutofit/>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012096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271010"/>
          </a:xfrm>
        </p:spPr>
        <p:txBody>
          <a:bodyPr>
            <a:normAutofit/>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442287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724579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3359243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1994943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miter lim="800000"/>
            <a:headEnd/>
            <a:tailEnd/>
          </a:ln>
        </p:spPr>
        <p:txBody>
          <a:bodyPr/>
          <a:lstStyle/>
          <a:p>
            <a:fld id="{C5D336CE-E7A5-4EA1-954C-5BD5E92615C2}" type="slidenum">
              <a:rPr lang="en-US" altLang="en-US">
                <a:solidFill>
                  <a:prstClr val="black"/>
                </a:solidFill>
              </a:rPr>
              <a:pPr/>
              <a:t>27</a:t>
            </a:fld>
            <a:endParaRPr lang="en-US" altLang="en-US" dirty="0">
              <a:solidFill>
                <a:prstClr val="black"/>
              </a:solidFill>
            </a:endParaRPr>
          </a:p>
        </p:txBody>
      </p:sp>
      <p:sp>
        <p:nvSpPr>
          <p:cNvPr id="39939" name="Rectangle 2"/>
          <p:cNvSpPr>
            <a:spLocks noGrp="1" noRot="1" noChangeAspect="1" noChangeArrowheads="1" noTextEdit="1"/>
          </p:cNvSpPr>
          <p:nvPr>
            <p:ph type="sldImg"/>
          </p:nvPr>
        </p:nvSpPr>
        <p:spPr>
          <a:xfrm>
            <a:off x="1133475" y="685800"/>
            <a:ext cx="4687888" cy="3516313"/>
          </a:xfrm>
          <a:ln/>
        </p:spPr>
      </p:sp>
      <p:sp>
        <p:nvSpPr>
          <p:cNvPr id="39940" name="Rectangle 3"/>
          <p:cNvSpPr>
            <a:spLocks noGrp="1" noChangeArrowheads="1"/>
          </p:cNvSpPr>
          <p:nvPr>
            <p:ph type="body" idx="1"/>
          </p:nvPr>
        </p:nvSpPr>
        <p:spPr>
          <a:xfrm>
            <a:off x="466725" y="4343400"/>
            <a:ext cx="5999163" cy="4572000"/>
          </a:xfrm>
          <a:noFill/>
        </p:spPr>
        <p:txBody>
          <a:bodyPr lIns="91684" tIns="45846" rIns="91684" bIns="45846">
            <a:normAutofit/>
          </a:bodyPr>
          <a:lstStyle/>
          <a:p>
            <a:pPr>
              <a:spcBef>
                <a:spcPts val="600"/>
              </a:spcBef>
              <a:spcAft>
                <a:spcPts val="600"/>
              </a:spcAft>
            </a:pPr>
            <a:endParaRPr lang="en-US" altLang="en-US" dirty="0"/>
          </a:p>
        </p:txBody>
      </p:sp>
    </p:spTree>
    <p:extLst>
      <p:ext uri="{BB962C8B-B14F-4D97-AF65-F5344CB8AC3E}">
        <p14:creationId xmlns:p14="http://schemas.microsoft.com/office/powerpoint/2010/main" val="3729403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endParaRPr lang="en-US" dirty="0"/>
          </a:p>
        </p:txBody>
      </p:sp>
    </p:spTree>
    <p:extLst>
      <p:ext uri="{BB962C8B-B14F-4D97-AF65-F5344CB8AC3E}">
        <p14:creationId xmlns:p14="http://schemas.microsoft.com/office/powerpoint/2010/main" val="2903940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endParaRPr lang="en-US" dirty="0"/>
          </a:p>
        </p:txBody>
      </p:sp>
    </p:spTree>
    <p:extLst>
      <p:ext uri="{BB962C8B-B14F-4D97-AF65-F5344CB8AC3E}">
        <p14:creationId xmlns:p14="http://schemas.microsoft.com/office/powerpoint/2010/main" val="2057228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ceholder 2"/>
          <p:cNvSpPr>
            <a:spLocks noGrp="1" noRot="1" noChangeAspect="1" noChangeArrowheads="1" noTextEdit="1"/>
          </p:cNvSpPr>
          <p:nvPr>
            <p:ph type="sldImg"/>
          </p:nvPr>
        </p:nvSpPr>
        <p:spPr bwMode="auto">
          <a:noFill/>
          <a:ln>
            <a:solidFill>
              <a:srgbClr val="000000"/>
            </a:solidFill>
            <a:miter lim="800000"/>
            <a:headEnd/>
            <a:tailEnd/>
          </a:ln>
        </p:spPr>
      </p:sp>
      <p:sp>
        <p:nvSpPr>
          <p:cNvPr id="20483" name="Placeholder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0484"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n-US" dirty="0" smtClean="0">
              <a:solidFill>
                <a:srgbClr val="000000"/>
              </a:solidFill>
            </a:endParaRPr>
          </a:p>
        </p:txBody>
      </p:sp>
      <p:sp>
        <p:nvSpPr>
          <p:cNvPr id="20485"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BDBBA1-C8DF-419C-BDF2-7E15F2EF540B}" type="slidenum">
              <a:rPr lang="en-US">
                <a:solidFill>
                  <a:srgbClr val="000000"/>
                </a:solidFill>
              </a:rPr>
              <a:pPr/>
              <a:t>3</a:t>
            </a:fld>
            <a:endParaRPr lang="en-US" dirty="0">
              <a:solidFill>
                <a:srgbClr val="000000"/>
              </a:solidFill>
            </a:endParaRPr>
          </a:p>
        </p:txBody>
      </p:sp>
    </p:spTree>
    <p:extLst>
      <p:ext uri="{BB962C8B-B14F-4D97-AF65-F5344CB8AC3E}">
        <p14:creationId xmlns:p14="http://schemas.microsoft.com/office/powerpoint/2010/main" val="3110949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defTabSz="914350">
              <a:buFont typeface="Arial" panose="020B0604020202020204" pitchFamily="34" charset="0"/>
              <a:buNone/>
              <a:defRPr/>
            </a:pPr>
            <a:endParaRPr lang="en-US" dirty="0"/>
          </a:p>
        </p:txBody>
      </p:sp>
    </p:spTree>
    <p:extLst>
      <p:ext uri="{BB962C8B-B14F-4D97-AF65-F5344CB8AC3E}">
        <p14:creationId xmlns:p14="http://schemas.microsoft.com/office/powerpoint/2010/main" val="980822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2574560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4228732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381000"/>
            <a:ext cx="4645025" cy="3484563"/>
          </a:xfrm>
        </p:spPr>
      </p:sp>
      <p:sp>
        <p:nvSpPr>
          <p:cNvPr id="3" name="Notes Placeholder 2"/>
          <p:cNvSpPr>
            <a:spLocks noGrp="1"/>
          </p:cNvSpPr>
          <p:nvPr>
            <p:ph type="body" idx="1"/>
          </p:nvPr>
        </p:nvSpPr>
        <p:spPr>
          <a:xfrm>
            <a:off x="701040" y="3886200"/>
            <a:ext cx="5608320" cy="5257800"/>
          </a:xfrm>
        </p:spPr>
        <p:txBody>
          <a:bodyPr>
            <a:noAutofit/>
          </a:bodyPr>
          <a:lstStyle/>
          <a:p>
            <a:endParaRPr lang="en-US" dirty="0"/>
          </a:p>
        </p:txBody>
      </p:sp>
    </p:spTree>
    <p:extLst>
      <p:ext uri="{BB962C8B-B14F-4D97-AF65-F5344CB8AC3E}">
        <p14:creationId xmlns:p14="http://schemas.microsoft.com/office/powerpoint/2010/main" val="398168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17412" name="Footer Placeholder 3"/>
          <p:cNvSpPr>
            <a:spLocks noGrp="1"/>
          </p:cNvSpPr>
          <p:nvPr>
            <p:ph type="ftr" sz="quarter" idx="4"/>
          </p:nvPr>
        </p:nvSpPr>
        <p:spPr bwMode="auto">
          <a:xfrm>
            <a:off x="1" y="8829675"/>
            <a:ext cx="3038475" cy="465138"/>
          </a:xfrm>
          <a:prstGeom prst="rect">
            <a:avLst/>
          </a:prstGeom>
          <a:ln>
            <a:miter lim="800000"/>
            <a:headEnd/>
            <a:tailEnd/>
          </a:ln>
        </p:spPr>
        <p:txBody>
          <a:bodyPr wrap="square" numCol="1" anchorCtr="0" compatLnSpc="1">
            <a:prstTxWarp prst="textNoShape">
              <a:avLst/>
            </a:prstTxWarp>
          </a:bodyPr>
          <a:lstStyle/>
          <a:p>
            <a:pPr>
              <a:defRPr/>
            </a:pPr>
            <a:endParaRPr lang="en-US" dirty="0" smtClean="0">
              <a:solidFill>
                <a:prstClr val="black"/>
              </a:solidFill>
            </a:endParaRPr>
          </a:p>
        </p:txBody>
      </p:sp>
      <p:sp>
        <p:nvSpPr>
          <p:cNvPr id="17413"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0A97B9C-8324-484B-9209-105D7E1F2347}" type="slidenum">
              <a:rPr lang="en-US" smtClean="0">
                <a:solidFill>
                  <a:prstClr val="black"/>
                </a:solidFill>
              </a:rPr>
              <a:pPr>
                <a:defRPr/>
              </a:pPr>
              <a:t>34</a:t>
            </a:fld>
            <a:endParaRPr lang="en-US" dirty="0" smtClean="0">
              <a:solidFill>
                <a:prstClr val="black"/>
              </a:solidFill>
            </a:endParaRPr>
          </a:p>
        </p:txBody>
      </p:sp>
    </p:spTree>
    <p:extLst>
      <p:ext uri="{BB962C8B-B14F-4D97-AF65-F5344CB8AC3E}">
        <p14:creationId xmlns:p14="http://schemas.microsoft.com/office/powerpoint/2010/main" val="952940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4844092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17412" name="Footer Placeholder 3"/>
          <p:cNvSpPr>
            <a:spLocks noGrp="1"/>
          </p:cNvSpPr>
          <p:nvPr>
            <p:ph type="ftr" sz="quarter" idx="4"/>
          </p:nvPr>
        </p:nvSpPr>
        <p:spPr bwMode="auto">
          <a:xfrm>
            <a:off x="1" y="8829675"/>
            <a:ext cx="3038475" cy="465138"/>
          </a:xfrm>
          <a:prstGeom prst="rect">
            <a:avLst/>
          </a:prstGeom>
          <a:ln>
            <a:miter lim="800000"/>
            <a:headEnd/>
            <a:tailEnd/>
          </a:ln>
        </p:spPr>
        <p:txBody>
          <a:bodyPr wrap="square" numCol="1" anchorCtr="0" compatLnSpc="1">
            <a:prstTxWarp prst="textNoShape">
              <a:avLst/>
            </a:prstTxWarp>
          </a:bodyPr>
          <a:lstStyle/>
          <a:p>
            <a:pPr>
              <a:defRPr/>
            </a:pPr>
            <a:endParaRPr lang="en-US" dirty="0" smtClean="0">
              <a:solidFill>
                <a:prstClr val="black"/>
              </a:solidFill>
            </a:endParaRPr>
          </a:p>
        </p:txBody>
      </p:sp>
      <p:sp>
        <p:nvSpPr>
          <p:cNvPr id="17413"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0A97B9C-8324-484B-9209-105D7E1F2347}" type="slidenum">
              <a:rPr lang="en-US" smtClean="0">
                <a:solidFill>
                  <a:prstClr val="black"/>
                </a:solidFill>
              </a:rPr>
              <a:pPr>
                <a:defRPr/>
              </a:pPr>
              <a:t>36</a:t>
            </a:fld>
            <a:endParaRPr lang="en-US" dirty="0" smtClean="0">
              <a:solidFill>
                <a:prstClr val="black"/>
              </a:solidFill>
            </a:endParaRPr>
          </a:p>
        </p:txBody>
      </p:sp>
    </p:spTree>
    <p:extLst>
      <p:ext uri="{BB962C8B-B14F-4D97-AF65-F5344CB8AC3E}">
        <p14:creationId xmlns:p14="http://schemas.microsoft.com/office/powerpoint/2010/main" val="1900197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10DDE6-1E00-499E-A7DE-90519329482C}" type="slidenum">
              <a:rPr lang="en-US" altLang="en-US">
                <a:solidFill>
                  <a:srgbClr val="000000"/>
                </a:solidFill>
              </a:rPr>
              <a:pPr/>
              <a:t>37</a:t>
            </a:fld>
            <a:endParaRPr lang="en-US" altLang="en-US">
              <a:solidFill>
                <a:srgbClr val="000000"/>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xfrm>
            <a:off x="933450" y="4416425"/>
            <a:ext cx="5143500" cy="4183063"/>
          </a:xfrm>
        </p:spPr>
        <p:txBody>
          <a:bodyPr/>
          <a:lstStyle/>
          <a:p>
            <a:endParaRPr lang="en-US" altLang="en-US" dirty="0"/>
          </a:p>
        </p:txBody>
      </p:sp>
    </p:spTree>
    <p:extLst>
      <p:ext uri="{BB962C8B-B14F-4D97-AF65-F5344CB8AC3E}">
        <p14:creationId xmlns:p14="http://schemas.microsoft.com/office/powerpoint/2010/main" val="567880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587566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277965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4</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8/9/2016</a:t>
            </a:fld>
            <a:endParaRPr lang="en-US" dirty="0" smtClean="0">
              <a:solidFill>
                <a:prstClr val="black"/>
              </a:solidFill>
            </a:endParaRPr>
          </a:p>
        </p:txBody>
      </p:sp>
    </p:spTree>
    <p:extLst>
      <p:ext uri="{BB962C8B-B14F-4D97-AF65-F5344CB8AC3E}">
        <p14:creationId xmlns:p14="http://schemas.microsoft.com/office/powerpoint/2010/main" val="2173292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4106045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5210492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17412" name="Footer Placeholder 3"/>
          <p:cNvSpPr>
            <a:spLocks noGrp="1"/>
          </p:cNvSpPr>
          <p:nvPr>
            <p:ph type="ftr" sz="quarter" idx="4"/>
          </p:nvPr>
        </p:nvSpPr>
        <p:spPr bwMode="auto">
          <a:xfrm>
            <a:off x="1" y="8829675"/>
            <a:ext cx="3038475" cy="465138"/>
          </a:xfrm>
          <a:prstGeom prst="rect">
            <a:avLst/>
          </a:prstGeom>
          <a:ln>
            <a:miter lim="800000"/>
            <a:headEnd/>
            <a:tailEnd/>
          </a:ln>
        </p:spPr>
        <p:txBody>
          <a:bodyPr wrap="square" numCol="1" anchorCtr="0" compatLnSpc="1">
            <a:prstTxWarp prst="textNoShape">
              <a:avLst/>
            </a:prstTxWarp>
          </a:bodyPr>
          <a:lstStyle/>
          <a:p>
            <a:pPr>
              <a:defRPr/>
            </a:pPr>
            <a:endParaRPr lang="en-US" dirty="0" smtClean="0">
              <a:solidFill>
                <a:prstClr val="black"/>
              </a:solidFill>
            </a:endParaRPr>
          </a:p>
        </p:txBody>
      </p:sp>
      <p:sp>
        <p:nvSpPr>
          <p:cNvPr id="17413"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0A97B9C-8324-484B-9209-105D7E1F2347}" type="slidenum">
              <a:rPr lang="en-US" smtClean="0">
                <a:solidFill>
                  <a:prstClr val="black"/>
                </a:solidFill>
              </a:rPr>
              <a:pPr>
                <a:defRPr/>
              </a:pPr>
              <a:t>42</a:t>
            </a:fld>
            <a:endParaRPr lang="en-US" dirty="0" smtClean="0">
              <a:solidFill>
                <a:prstClr val="black"/>
              </a:solidFill>
            </a:endParaRPr>
          </a:p>
        </p:txBody>
      </p:sp>
    </p:spTree>
    <p:extLst>
      <p:ext uri="{BB962C8B-B14F-4D97-AF65-F5344CB8AC3E}">
        <p14:creationId xmlns:p14="http://schemas.microsoft.com/office/powerpoint/2010/main" val="1435065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10DDE6-1E00-499E-A7DE-90519329482C}" type="slidenum">
              <a:rPr lang="en-US" altLang="en-US">
                <a:solidFill>
                  <a:srgbClr val="000000"/>
                </a:solidFill>
              </a:rPr>
              <a:pPr/>
              <a:t>43</a:t>
            </a:fld>
            <a:endParaRPr lang="en-US" altLang="en-US">
              <a:solidFill>
                <a:srgbClr val="000000"/>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xfrm>
            <a:off x="933450" y="4416425"/>
            <a:ext cx="5143500" cy="4183063"/>
          </a:xfrm>
        </p:spPr>
        <p:txBody>
          <a:bodyPr/>
          <a:lstStyle/>
          <a:p>
            <a:endParaRPr lang="en-US" altLang="en-US" dirty="0"/>
          </a:p>
        </p:txBody>
      </p:sp>
    </p:spTree>
    <p:extLst>
      <p:ext uri="{BB962C8B-B14F-4D97-AF65-F5344CB8AC3E}">
        <p14:creationId xmlns:p14="http://schemas.microsoft.com/office/powerpoint/2010/main" val="8978683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10DDE6-1E00-499E-A7DE-90519329482C}" type="slidenum">
              <a:rPr lang="en-US" altLang="en-US">
                <a:solidFill>
                  <a:srgbClr val="000000"/>
                </a:solidFill>
              </a:rPr>
              <a:pPr/>
              <a:t>44</a:t>
            </a:fld>
            <a:endParaRPr lang="en-US" altLang="en-US">
              <a:solidFill>
                <a:srgbClr val="000000"/>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xfrm>
            <a:off x="933450" y="4416425"/>
            <a:ext cx="5143500" cy="4183063"/>
          </a:xfrm>
        </p:spPr>
        <p:txBody>
          <a:bodyPr/>
          <a:lstStyle/>
          <a:p>
            <a:endParaRPr lang="en-US" altLang="en-US" dirty="0"/>
          </a:p>
        </p:txBody>
      </p:sp>
    </p:spTree>
    <p:extLst>
      <p:ext uri="{BB962C8B-B14F-4D97-AF65-F5344CB8AC3E}">
        <p14:creationId xmlns:p14="http://schemas.microsoft.com/office/powerpoint/2010/main" val="3762013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29731448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5511879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020818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672224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17412" name="Footer Placeholder 3"/>
          <p:cNvSpPr>
            <a:spLocks noGrp="1"/>
          </p:cNvSpPr>
          <p:nvPr>
            <p:ph type="ftr" sz="quarter" idx="4"/>
          </p:nvPr>
        </p:nvSpPr>
        <p:spPr bwMode="auto">
          <a:xfrm>
            <a:off x="1" y="8829675"/>
            <a:ext cx="3038475" cy="465138"/>
          </a:xfrm>
          <a:prstGeom prst="rect">
            <a:avLst/>
          </a:prstGeom>
          <a:ln>
            <a:miter lim="800000"/>
            <a:headEnd/>
            <a:tailEnd/>
          </a:ln>
        </p:spPr>
        <p:txBody>
          <a:bodyPr wrap="square" numCol="1" anchorCtr="0" compatLnSpc="1">
            <a:prstTxWarp prst="textNoShape">
              <a:avLst/>
            </a:prstTxWarp>
          </a:bodyPr>
          <a:lstStyle/>
          <a:p>
            <a:pPr>
              <a:defRPr/>
            </a:pPr>
            <a:endParaRPr lang="en-US" dirty="0" smtClean="0">
              <a:solidFill>
                <a:prstClr val="black"/>
              </a:solidFill>
            </a:endParaRPr>
          </a:p>
        </p:txBody>
      </p:sp>
      <p:sp>
        <p:nvSpPr>
          <p:cNvPr id="17413"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0A97B9C-8324-484B-9209-105D7E1F2347}" type="slidenum">
              <a:rPr lang="en-US" smtClean="0">
                <a:solidFill>
                  <a:prstClr val="black"/>
                </a:solidFill>
              </a:rPr>
              <a:pPr>
                <a:defRPr/>
              </a:pPr>
              <a:t>49</a:t>
            </a:fld>
            <a:endParaRPr lang="en-US" dirty="0" smtClean="0">
              <a:solidFill>
                <a:prstClr val="black"/>
              </a:solidFill>
            </a:endParaRPr>
          </a:p>
        </p:txBody>
      </p:sp>
    </p:spTree>
    <p:extLst>
      <p:ext uri="{BB962C8B-B14F-4D97-AF65-F5344CB8AC3E}">
        <p14:creationId xmlns:p14="http://schemas.microsoft.com/office/powerpoint/2010/main" val="2555939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5</a:t>
            </a:fld>
            <a:endParaRPr lang="en-US" dirty="0"/>
          </a:p>
        </p:txBody>
      </p:sp>
    </p:spTree>
    <p:extLst>
      <p:ext uri="{BB962C8B-B14F-4D97-AF65-F5344CB8AC3E}">
        <p14:creationId xmlns:p14="http://schemas.microsoft.com/office/powerpoint/2010/main" val="28319195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10DDE6-1E00-499E-A7DE-90519329482C}" type="slidenum">
              <a:rPr lang="en-US" altLang="en-US">
                <a:solidFill>
                  <a:srgbClr val="000000"/>
                </a:solidFill>
              </a:rPr>
              <a:pPr/>
              <a:t>50</a:t>
            </a:fld>
            <a:endParaRPr lang="en-US" altLang="en-US">
              <a:solidFill>
                <a:srgbClr val="000000"/>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xfrm>
            <a:off x="933450" y="4416425"/>
            <a:ext cx="5143500" cy="4183063"/>
          </a:xfrm>
        </p:spPr>
        <p:txBody>
          <a:bodyPr/>
          <a:lstStyle/>
          <a:p>
            <a:endParaRPr lang="en-US" altLang="en-US" dirty="0"/>
          </a:p>
        </p:txBody>
      </p:sp>
    </p:spTree>
    <p:extLst>
      <p:ext uri="{BB962C8B-B14F-4D97-AF65-F5344CB8AC3E}">
        <p14:creationId xmlns:p14="http://schemas.microsoft.com/office/powerpoint/2010/main" val="515779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lgn="ctr" defTabSz="920750">
              <a:defRPr sz="2400">
                <a:solidFill>
                  <a:schemeClr val="tx1"/>
                </a:solidFill>
                <a:latin typeface="Times New Roman" panose="02020603050405020304" pitchFamily="18" charset="0"/>
              </a:defRPr>
            </a:lvl1pPr>
            <a:lvl2pPr marL="742950" indent="-285750" algn="ctr" defTabSz="920750">
              <a:defRPr sz="2400">
                <a:solidFill>
                  <a:schemeClr val="tx1"/>
                </a:solidFill>
                <a:latin typeface="Times New Roman" panose="02020603050405020304" pitchFamily="18" charset="0"/>
              </a:defRPr>
            </a:lvl2pPr>
            <a:lvl3pPr marL="1143000" indent="-228600" algn="ctr" defTabSz="920750">
              <a:defRPr sz="2400">
                <a:solidFill>
                  <a:schemeClr val="tx1"/>
                </a:solidFill>
                <a:latin typeface="Times New Roman" panose="02020603050405020304" pitchFamily="18" charset="0"/>
              </a:defRPr>
            </a:lvl3pPr>
            <a:lvl4pPr marL="1600200" indent="-228600" algn="ctr" defTabSz="920750">
              <a:defRPr sz="2400">
                <a:solidFill>
                  <a:schemeClr val="tx1"/>
                </a:solidFill>
                <a:latin typeface="Times New Roman" panose="02020603050405020304" pitchFamily="18" charset="0"/>
              </a:defRPr>
            </a:lvl4pPr>
            <a:lvl5pPr marL="2057400" indent="-228600" algn="ctr" defTabSz="920750">
              <a:defRPr sz="2400">
                <a:solidFill>
                  <a:schemeClr val="tx1"/>
                </a:solidFill>
                <a:latin typeface="Times New Roman" panose="02020603050405020304" pitchFamily="18" charset="0"/>
              </a:defRPr>
            </a:lvl5pPr>
            <a:lvl6pPr marL="2514600" indent="-228600" algn="ctr" defTabSz="9207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defTabSz="9207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defTabSz="9207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defTabSz="92075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17A42328-3586-4119-BFB0-4496E6899E4B}" type="slidenum">
              <a:rPr lang="en-US" altLang="en-US" sz="1200">
                <a:solidFill>
                  <a:prstClr val="black"/>
                </a:solidFill>
              </a:rPr>
              <a:pPr algn="r"/>
              <a:t>51</a:t>
            </a:fld>
            <a:endParaRPr lang="en-US" altLang="en-US" sz="1200">
              <a:solidFill>
                <a:prstClr val="black"/>
              </a:solidFill>
            </a:endParaRPr>
          </a:p>
        </p:txBody>
      </p:sp>
      <p:sp>
        <p:nvSpPr>
          <p:cNvPr id="7171" name="Rectangle 2"/>
          <p:cNvSpPr>
            <a:spLocks noGrp="1" noRot="1" noChangeAspect="1" noChangeArrowheads="1" noTextEdit="1"/>
          </p:cNvSpPr>
          <p:nvPr>
            <p:ph type="sldImg"/>
          </p:nvPr>
        </p:nvSpPr>
        <p:spPr>
          <a:xfrm>
            <a:off x="-1830388" y="1185863"/>
            <a:ext cx="10474326" cy="7856537"/>
          </a:xfrm>
          <a:ln/>
        </p:spPr>
      </p:sp>
      <p:sp>
        <p:nvSpPr>
          <p:cNvPr id="7172" name="Rectangle 3"/>
          <p:cNvSpPr>
            <a:spLocks noGrp="1" noChangeArrowheads="1"/>
          </p:cNvSpPr>
          <p:nvPr>
            <p:ph type="body" idx="1"/>
          </p:nvPr>
        </p:nvSpPr>
        <p:spPr>
          <a:xfrm>
            <a:off x="550863" y="330200"/>
            <a:ext cx="4052887" cy="217488"/>
          </a:xfrm>
          <a:noFill/>
        </p:spPr>
        <p:txBody>
          <a:bodyPr>
            <a:normAutofit fontScale="85000" lnSpcReduction="20000"/>
          </a:bodyPr>
          <a:lstStyle/>
          <a:p>
            <a:endParaRPr lang="en-US" dirty="0"/>
          </a:p>
        </p:txBody>
      </p:sp>
      <p:sp>
        <p:nvSpPr>
          <p:cNvPr id="7173" name="McK Separator"/>
          <p:cNvSpPr>
            <a:spLocks noChangeShapeType="1"/>
          </p:cNvSpPr>
          <p:nvPr/>
        </p:nvSpPr>
        <p:spPr bwMode="auto">
          <a:xfrm>
            <a:off x="563563" y="1404938"/>
            <a:ext cx="55959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Tree>
    <p:extLst>
      <p:ext uri="{BB962C8B-B14F-4D97-AF65-F5344CB8AC3E}">
        <p14:creationId xmlns:p14="http://schemas.microsoft.com/office/powerpoint/2010/main" val="1333113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DEED1-9F52-44CF-B5EE-6C50EB10F0F6}"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849953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15412172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13085757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5701229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10DDE6-1E00-499E-A7DE-90519329482C}" type="slidenum">
              <a:rPr lang="en-US" altLang="en-US">
                <a:solidFill>
                  <a:srgbClr val="000000"/>
                </a:solidFill>
              </a:rPr>
              <a:pPr/>
              <a:t>56</a:t>
            </a:fld>
            <a:endParaRPr lang="en-US" altLang="en-US">
              <a:solidFill>
                <a:srgbClr val="000000"/>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xfrm>
            <a:off x="933450" y="4416425"/>
            <a:ext cx="5143500" cy="4183063"/>
          </a:xfrm>
        </p:spPr>
        <p:txBody>
          <a:bodyPr>
            <a:noAutofit/>
          </a:bodyPr>
          <a:lstStyle/>
          <a:p>
            <a:endParaRPr lang="en-US" altLang="en-US" dirty="0"/>
          </a:p>
        </p:txBody>
      </p:sp>
    </p:spTree>
    <p:extLst>
      <p:ext uri="{BB962C8B-B14F-4D97-AF65-F5344CB8AC3E}">
        <p14:creationId xmlns:p14="http://schemas.microsoft.com/office/powerpoint/2010/main" val="21742275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10DDE6-1E00-499E-A7DE-90519329482C}" type="slidenum">
              <a:rPr lang="en-US" altLang="en-US">
                <a:solidFill>
                  <a:srgbClr val="000000"/>
                </a:solidFill>
              </a:rPr>
              <a:pPr/>
              <a:t>57</a:t>
            </a:fld>
            <a:endParaRPr lang="en-US" altLang="en-US">
              <a:solidFill>
                <a:srgbClr val="000000"/>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xfrm>
            <a:off x="933450" y="4416425"/>
            <a:ext cx="5143500" cy="4183063"/>
          </a:xfrm>
        </p:spPr>
        <p:txBody>
          <a:bodyPr/>
          <a:lstStyle/>
          <a:p>
            <a:endParaRPr lang="en-US" altLang="en-US" dirty="0"/>
          </a:p>
        </p:txBody>
      </p:sp>
    </p:spTree>
    <p:extLst>
      <p:ext uri="{BB962C8B-B14F-4D97-AF65-F5344CB8AC3E}">
        <p14:creationId xmlns:p14="http://schemas.microsoft.com/office/powerpoint/2010/main" val="5031207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ceholder 2"/>
          <p:cNvSpPr>
            <a:spLocks noGrp="1" noRot="1" noChangeAspect="1" noChangeArrowheads="1" noTextEdit="1"/>
          </p:cNvSpPr>
          <p:nvPr>
            <p:ph type="sldImg"/>
          </p:nvPr>
        </p:nvSpPr>
        <p:spPr bwMode="auto">
          <a:noFill/>
          <a:ln>
            <a:solidFill>
              <a:srgbClr val="000000"/>
            </a:solidFill>
            <a:miter lim="800000"/>
            <a:headEnd/>
            <a:tailEnd/>
          </a:ln>
        </p:spPr>
      </p:sp>
      <p:sp>
        <p:nvSpPr>
          <p:cNvPr id="20483" name="Placeholder 3"/>
          <p:cNvSpPr>
            <a:spLocks noGrp="1" noChangeArrowheads="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endParaRPr lang="en-US" dirty="0"/>
          </a:p>
        </p:txBody>
      </p:sp>
      <p:sp>
        <p:nvSpPr>
          <p:cNvPr id="20484"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n-US" dirty="0" smtClean="0">
              <a:solidFill>
                <a:srgbClr val="000000"/>
              </a:solidFill>
            </a:endParaRPr>
          </a:p>
        </p:txBody>
      </p:sp>
      <p:sp>
        <p:nvSpPr>
          <p:cNvPr id="20485"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BDBBA1-C8DF-419C-BDF2-7E15F2EF540B}" type="slidenum">
              <a:rPr lang="en-US">
                <a:solidFill>
                  <a:srgbClr val="000000"/>
                </a:solidFill>
              </a:rPr>
              <a:pPr/>
              <a:t>58</a:t>
            </a:fld>
            <a:endParaRPr lang="en-US" dirty="0">
              <a:solidFill>
                <a:srgbClr val="000000"/>
              </a:solidFill>
            </a:endParaRPr>
          </a:p>
        </p:txBody>
      </p:sp>
    </p:spTree>
    <p:extLst>
      <p:ext uri="{BB962C8B-B14F-4D97-AF65-F5344CB8AC3E}">
        <p14:creationId xmlns:p14="http://schemas.microsoft.com/office/powerpoint/2010/main" val="35945294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ceholder 2"/>
          <p:cNvSpPr>
            <a:spLocks noGrp="1" noRot="1" noChangeAspect="1" noChangeArrowheads="1" noTextEdit="1"/>
          </p:cNvSpPr>
          <p:nvPr>
            <p:ph type="sldImg"/>
          </p:nvPr>
        </p:nvSpPr>
        <p:spPr bwMode="auto">
          <a:noFill/>
          <a:ln>
            <a:solidFill>
              <a:srgbClr val="000000"/>
            </a:solidFill>
            <a:miter lim="800000"/>
            <a:headEnd/>
            <a:tailEnd/>
          </a:ln>
        </p:spPr>
      </p:sp>
      <p:sp>
        <p:nvSpPr>
          <p:cNvPr id="20483" name="Placeholder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latin typeface="Arial" pitchFamily="34" charset="0"/>
              <a:ea typeface="ＭＳ Ｐゴシック"/>
              <a:cs typeface="ＭＳ Ｐゴシック"/>
            </a:endParaRPr>
          </a:p>
        </p:txBody>
      </p:sp>
      <p:sp>
        <p:nvSpPr>
          <p:cNvPr id="20484"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n-US" dirty="0" smtClean="0">
              <a:solidFill>
                <a:srgbClr val="000000"/>
              </a:solidFill>
            </a:endParaRPr>
          </a:p>
        </p:txBody>
      </p:sp>
      <p:sp>
        <p:nvSpPr>
          <p:cNvPr id="20485"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BDBBA1-C8DF-419C-BDF2-7E15F2EF540B}" type="slidenum">
              <a:rPr lang="en-US">
                <a:solidFill>
                  <a:srgbClr val="000000"/>
                </a:solidFill>
              </a:rPr>
              <a:pPr/>
              <a:t>59</a:t>
            </a:fld>
            <a:endParaRPr lang="en-US" dirty="0">
              <a:solidFill>
                <a:srgbClr val="000000"/>
              </a:solidFill>
            </a:endParaRPr>
          </a:p>
        </p:txBody>
      </p:sp>
    </p:spTree>
    <p:extLst>
      <p:ext uri="{BB962C8B-B14F-4D97-AF65-F5344CB8AC3E}">
        <p14:creationId xmlns:p14="http://schemas.microsoft.com/office/powerpoint/2010/main" val="3533125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438275" y="696913"/>
            <a:ext cx="4137025" cy="3103562"/>
          </a:xfrm>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5397" indent="-290538" eaLnBrk="0" hangingPunct="0">
              <a:spcBef>
                <a:spcPct val="30000"/>
              </a:spcBef>
              <a:defRPr sz="1200">
                <a:solidFill>
                  <a:schemeClr val="tx1"/>
                </a:solidFill>
                <a:latin typeface="Arial" charset="0"/>
              </a:defRPr>
            </a:lvl2pPr>
            <a:lvl3pPr marL="1162150" indent="-232430" eaLnBrk="0" hangingPunct="0">
              <a:spcBef>
                <a:spcPct val="30000"/>
              </a:spcBef>
              <a:defRPr sz="1200">
                <a:solidFill>
                  <a:schemeClr val="tx1"/>
                </a:solidFill>
                <a:latin typeface="Arial" charset="0"/>
              </a:defRPr>
            </a:lvl3pPr>
            <a:lvl4pPr marL="1627008" indent="-232430" eaLnBrk="0" hangingPunct="0">
              <a:spcBef>
                <a:spcPct val="30000"/>
              </a:spcBef>
              <a:defRPr sz="1200">
                <a:solidFill>
                  <a:schemeClr val="tx1"/>
                </a:solidFill>
                <a:latin typeface="Arial" charset="0"/>
              </a:defRPr>
            </a:lvl4pPr>
            <a:lvl5pPr marL="2091870" indent="-232430" eaLnBrk="0" hangingPunct="0">
              <a:spcBef>
                <a:spcPct val="30000"/>
              </a:spcBef>
              <a:defRPr sz="1200">
                <a:solidFill>
                  <a:schemeClr val="tx1"/>
                </a:solidFill>
                <a:latin typeface="Arial" charset="0"/>
              </a:defRPr>
            </a:lvl5pPr>
            <a:lvl6pPr marL="2556729" indent="-232430" eaLnBrk="0" fontAlgn="base" hangingPunct="0">
              <a:spcBef>
                <a:spcPct val="30000"/>
              </a:spcBef>
              <a:spcAft>
                <a:spcPct val="0"/>
              </a:spcAft>
              <a:defRPr sz="1200">
                <a:solidFill>
                  <a:schemeClr val="tx1"/>
                </a:solidFill>
                <a:latin typeface="Arial" charset="0"/>
              </a:defRPr>
            </a:lvl6pPr>
            <a:lvl7pPr marL="3021588" indent="-232430" eaLnBrk="0" fontAlgn="base" hangingPunct="0">
              <a:spcBef>
                <a:spcPct val="30000"/>
              </a:spcBef>
              <a:spcAft>
                <a:spcPct val="0"/>
              </a:spcAft>
              <a:defRPr sz="1200">
                <a:solidFill>
                  <a:schemeClr val="tx1"/>
                </a:solidFill>
                <a:latin typeface="Arial" charset="0"/>
              </a:defRPr>
            </a:lvl7pPr>
            <a:lvl8pPr marL="3486449" indent="-232430" eaLnBrk="0" fontAlgn="base" hangingPunct="0">
              <a:spcBef>
                <a:spcPct val="30000"/>
              </a:spcBef>
              <a:spcAft>
                <a:spcPct val="0"/>
              </a:spcAft>
              <a:defRPr sz="1200">
                <a:solidFill>
                  <a:schemeClr val="tx1"/>
                </a:solidFill>
                <a:latin typeface="Arial" charset="0"/>
              </a:defRPr>
            </a:lvl8pPr>
            <a:lvl9pPr marL="3951308" indent="-23243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1F2BBFF-5B3A-4399-B93B-D4E8C5B072AF}" type="slidenum">
              <a:rPr lang="en-US" altLang="en-US" smtClean="0">
                <a:latin typeface="+mj-lt"/>
              </a:rPr>
              <a:pPr eaLnBrk="1" hangingPunct="1">
                <a:spcBef>
                  <a:spcPct val="0"/>
                </a:spcBef>
              </a:pPr>
              <a:t>6</a:t>
            </a:fld>
            <a:endParaRPr lang="en-US" altLang="en-US" dirty="0" smtClean="0">
              <a:latin typeface="+mj-lt"/>
            </a:endParaRPr>
          </a:p>
        </p:txBody>
      </p:sp>
    </p:spTree>
    <p:extLst>
      <p:ext uri="{BB962C8B-B14F-4D97-AF65-F5344CB8AC3E}">
        <p14:creationId xmlns:p14="http://schemas.microsoft.com/office/powerpoint/2010/main" val="15906636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6484594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D1EE8-13E5-4B91-A308-791D8FC85A9B}"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2987568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D1EE8-13E5-4B91-A308-791D8FC85A9B}"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5039207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11778699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30615580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19589687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1713187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10373309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1429718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1748374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381000"/>
            <a:ext cx="4645025" cy="3484563"/>
          </a:xfrm>
        </p:spPr>
      </p:sp>
      <p:sp>
        <p:nvSpPr>
          <p:cNvPr id="3" name="Notes Placeholder 2"/>
          <p:cNvSpPr>
            <a:spLocks noGrp="1"/>
          </p:cNvSpPr>
          <p:nvPr>
            <p:ph type="body" idx="1"/>
          </p:nvPr>
        </p:nvSpPr>
        <p:spPr>
          <a:xfrm>
            <a:off x="701040" y="3886200"/>
            <a:ext cx="5608320" cy="5257800"/>
          </a:xfrm>
        </p:spPr>
        <p:txBody>
          <a:bodyPr>
            <a:noAutofit/>
          </a:bodyPr>
          <a:lstStyle/>
          <a:p>
            <a:endParaRPr lang="en-US" dirty="0"/>
          </a:p>
        </p:txBody>
      </p:sp>
    </p:spTree>
    <p:extLst>
      <p:ext uri="{BB962C8B-B14F-4D97-AF65-F5344CB8AC3E}">
        <p14:creationId xmlns:p14="http://schemas.microsoft.com/office/powerpoint/2010/main" val="15596590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28621238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31887729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5333602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3581985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38274192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12310710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7482109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8260794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31754826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D715C-2749-4DFA-82D6-47C3BDD8E494}"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2462302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10DDE6-1E00-499E-A7DE-90519329482C}" type="slidenum">
              <a:rPr lang="en-US" altLang="en-US">
                <a:solidFill>
                  <a:srgbClr val="000000"/>
                </a:solidFill>
              </a:rPr>
              <a:pPr/>
              <a:t>8</a:t>
            </a:fld>
            <a:endParaRPr lang="en-US" altLang="en-US">
              <a:solidFill>
                <a:srgbClr val="000000"/>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xfrm>
            <a:off x="933450" y="4416425"/>
            <a:ext cx="5143500" cy="4183063"/>
          </a:xfrm>
        </p:spPr>
        <p:txBody>
          <a:bodyPr>
            <a:normAutofit/>
          </a:bodyPr>
          <a:lstStyle/>
          <a:p>
            <a:endParaRPr lang="en-US" altLang="en-US" dirty="0"/>
          </a:p>
        </p:txBody>
      </p:sp>
    </p:spTree>
    <p:extLst>
      <p:ext uri="{BB962C8B-B14F-4D97-AF65-F5344CB8AC3E}">
        <p14:creationId xmlns:p14="http://schemas.microsoft.com/office/powerpoint/2010/main" val="35255572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51DDF4-B6C2-4C71-9E32-6A816CA102DC}"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26477350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a:xfrm>
            <a:off x="701040" y="4473892"/>
            <a:ext cx="5608320" cy="4822508"/>
          </a:xfrm>
        </p:spPr>
        <p:txBody>
          <a:bodyPr>
            <a:normAutofit/>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251DDF4-B6C2-4C71-9E32-6A816CA102DC}"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1810040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a:xfrm>
            <a:off x="701040" y="4473892"/>
            <a:ext cx="5608320" cy="4977448"/>
          </a:xfrm>
        </p:spPr>
        <p:txBody>
          <a:bodyPr>
            <a:normAutofit/>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251DDF4-B6C2-4C71-9E32-6A816CA102DC}"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22523892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251DDF4-B6C2-4C71-9E32-6A816CA102DC}"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17817000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51DDF4-B6C2-4C71-9E32-6A816CA102DC}"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12657783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2560" y="8628105"/>
            <a:ext cx="3037840" cy="466433"/>
          </a:xfrm>
        </p:spPr>
        <p:txBody>
          <a:bodyPr/>
          <a:lstStyle/>
          <a:p>
            <a:r>
              <a:rPr lang="en-US" dirty="0" smtClean="0">
                <a:solidFill>
                  <a:prstClr val="black"/>
                </a:solidFill>
              </a:rPr>
              <a:t> </a:t>
            </a:r>
            <a:fld id="{3251DDF4-B6C2-4C71-9E32-6A816CA102DC}"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16581993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251DDF4-B6C2-4C71-9E32-6A816CA102DC}"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6000961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251DDF4-B6C2-4C71-9E32-6A816CA102DC}"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894128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51DDF4-B6C2-4C71-9E32-6A816CA102DC}"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6351923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D715C-2749-4DFA-82D6-47C3BDD8E494}"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277299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10DDE6-1E00-499E-A7DE-90519329482C}" type="slidenum">
              <a:rPr lang="en-US" altLang="en-US">
                <a:solidFill>
                  <a:srgbClr val="000000"/>
                </a:solidFill>
              </a:rPr>
              <a:pPr/>
              <a:t>9</a:t>
            </a:fld>
            <a:endParaRPr lang="en-US" altLang="en-US">
              <a:solidFill>
                <a:srgbClr val="000000"/>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xfrm>
            <a:off x="933450" y="4416425"/>
            <a:ext cx="5143500" cy="4183063"/>
          </a:xfrm>
        </p:spPr>
        <p:txBody>
          <a:bodyPr>
            <a:noAutofit/>
          </a:bodyPr>
          <a:lstStyle/>
          <a:p>
            <a:endParaRPr lang="en-US" altLang="en-US" dirty="0"/>
          </a:p>
        </p:txBody>
      </p:sp>
    </p:spTree>
    <p:extLst>
      <p:ext uri="{BB962C8B-B14F-4D97-AF65-F5344CB8AC3E}">
        <p14:creationId xmlns:p14="http://schemas.microsoft.com/office/powerpoint/2010/main" val="21275156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51DDF4-B6C2-4C71-9E32-6A816CA102DC}"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20206754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ceholder 2"/>
          <p:cNvSpPr>
            <a:spLocks noGrp="1" noRot="1" noChangeAspect="1" noChangeArrowheads="1" noTextEdit="1"/>
          </p:cNvSpPr>
          <p:nvPr>
            <p:ph type="sldImg"/>
          </p:nvPr>
        </p:nvSpPr>
        <p:spPr bwMode="auto">
          <a:noFill/>
          <a:ln>
            <a:solidFill>
              <a:srgbClr val="000000"/>
            </a:solidFill>
            <a:miter lim="800000"/>
            <a:headEnd/>
            <a:tailEnd/>
          </a:ln>
        </p:spPr>
      </p:sp>
      <p:sp>
        <p:nvSpPr>
          <p:cNvPr id="20483" name="Placeholder 3"/>
          <p:cNvSpPr>
            <a:spLocks noGrp="1" noChangeArrowheads="1"/>
          </p:cNvSpPr>
          <p:nvPr>
            <p:ph type="body" idx="1"/>
          </p:nvPr>
        </p:nvSpPr>
        <p:spPr bwMode="auto">
          <a:noFill/>
        </p:spPr>
        <p:txBody>
          <a:bodyPr wrap="square" numCol="1" anchor="t" anchorCtr="0" compatLnSpc="1">
            <a:prstTxWarp prst="textNoShape">
              <a:avLst/>
            </a:prstTxWarp>
          </a:bodyPr>
          <a:lstStyle/>
          <a:p>
            <a:pPr lvl="0"/>
            <a:endParaRPr lang="en-US" dirty="0"/>
          </a:p>
        </p:txBody>
      </p:sp>
      <p:sp>
        <p:nvSpPr>
          <p:cNvPr id="20484"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n-US" dirty="0" smtClean="0">
              <a:solidFill>
                <a:srgbClr val="000000"/>
              </a:solidFill>
            </a:endParaRPr>
          </a:p>
        </p:txBody>
      </p:sp>
      <p:sp>
        <p:nvSpPr>
          <p:cNvPr id="20485"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BDBBA1-C8DF-419C-BDF2-7E15F2EF540B}" type="slidenum">
              <a:rPr lang="en-US">
                <a:solidFill>
                  <a:srgbClr val="000000"/>
                </a:solidFill>
              </a:rPr>
              <a:pPr/>
              <a:t>97</a:t>
            </a:fld>
            <a:endParaRPr lang="en-US" dirty="0">
              <a:solidFill>
                <a:srgbClr val="000000"/>
              </a:solidFill>
            </a:endParaRPr>
          </a:p>
        </p:txBody>
      </p:sp>
    </p:spTree>
    <p:extLst>
      <p:ext uri="{BB962C8B-B14F-4D97-AF65-F5344CB8AC3E}">
        <p14:creationId xmlns:p14="http://schemas.microsoft.com/office/powerpoint/2010/main" val="31109496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5025" cy="34845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BE952B-63EC-4786-9FD5-07DEE7ED1281}" type="slidenum">
              <a:rPr lang="en-US" smtClean="0">
                <a:solidFill>
                  <a:prstClr val="black"/>
                </a:solidFill>
              </a:rPr>
              <a:pPr>
                <a:defRPr/>
              </a:pPr>
              <a:t>98</a:t>
            </a:fld>
            <a:endParaRPr lang="en-US" dirty="0">
              <a:solidFill>
                <a:prstClr val="black"/>
              </a:solidFill>
            </a:endParaRPr>
          </a:p>
        </p:txBody>
      </p:sp>
    </p:spTree>
    <p:extLst>
      <p:ext uri="{BB962C8B-B14F-4D97-AF65-F5344CB8AC3E}">
        <p14:creationId xmlns:p14="http://schemas.microsoft.com/office/powerpoint/2010/main" val="38811494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C1848-7B76-4953-99F7-6C79A0C568CD}"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39097177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100</a:t>
            </a:fld>
            <a:endParaRPr lang="en-US" dirty="0"/>
          </a:p>
        </p:txBody>
      </p:sp>
    </p:spTree>
    <p:extLst>
      <p:ext uri="{BB962C8B-B14F-4D97-AF65-F5344CB8AC3E}">
        <p14:creationId xmlns:p14="http://schemas.microsoft.com/office/powerpoint/2010/main" val="23897191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C2EB6C-5AFA-4749-883B-D9716F27D1D9}" type="slidenum">
              <a:rPr lang="en-US" smtClean="0">
                <a:solidFill>
                  <a:srgbClr val="000000"/>
                </a:solidFill>
              </a:rPr>
              <a:pPr fontAlgn="base">
                <a:spcBef>
                  <a:spcPct val="0"/>
                </a:spcBef>
                <a:spcAft>
                  <a:spcPct val="0"/>
                </a:spcAft>
                <a:defRPr/>
              </a:pPr>
              <a:t>101</a:t>
            </a:fld>
            <a:endParaRPr lang="en-US" dirty="0" smtClean="0">
              <a:solidFill>
                <a:srgbClr val="000000"/>
              </a:solidFill>
            </a:endParaRPr>
          </a:p>
        </p:txBody>
      </p:sp>
      <p:sp>
        <p:nvSpPr>
          <p:cNvPr id="2662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6629" name="Slide Number Placeholder 3"/>
          <p:cNvSpPr txBox="1">
            <a:spLocks noGrp="1"/>
          </p:cNvSpPr>
          <p:nvPr/>
        </p:nvSpPr>
        <p:spPr bwMode="auto">
          <a:xfrm>
            <a:off x="3973513" y="8831262"/>
            <a:ext cx="3036889"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92" tIns="47697" rIns="95392" bIns="4769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C3022CF3-1D8A-4D87-BAD9-54583893A211}" type="slidenum">
              <a:rPr lang="en-US" sz="1200">
                <a:solidFill>
                  <a:srgbClr val="000000"/>
                </a:solidFill>
                <a:latin typeface="+mj-lt"/>
              </a:rPr>
              <a:pPr algn="r" eaLnBrk="1" fontAlgn="base" hangingPunct="1">
                <a:spcBef>
                  <a:spcPct val="0"/>
                </a:spcBef>
                <a:spcAft>
                  <a:spcPct val="0"/>
                </a:spcAft>
              </a:pPr>
              <a:t>101</a:t>
            </a:fld>
            <a:endParaRPr lang="en-US" sz="1200" dirty="0">
              <a:solidFill>
                <a:srgbClr val="000000"/>
              </a:solidFill>
              <a:latin typeface="+mj-lt"/>
            </a:endParaRPr>
          </a:p>
        </p:txBody>
      </p:sp>
    </p:spTree>
    <p:extLst>
      <p:ext uri="{BB962C8B-B14F-4D97-AF65-F5344CB8AC3E}">
        <p14:creationId xmlns:p14="http://schemas.microsoft.com/office/powerpoint/2010/main" val="1794837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2.xml"/><Relationship Id="rId4" Type="http://schemas.openxmlformats.org/officeDocument/2006/relationships/image" Target="../media/image3.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6.xml"/><Relationship Id="rId4" Type="http://schemas.openxmlformats.org/officeDocument/2006/relationships/image" Target="../media/image16.jpe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4902183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
        <p:nvSpPr>
          <p:cNvPr id="10" name="Title 10"/>
          <p:cNvSpPr>
            <a:spLocks noGrp="1"/>
          </p:cNvSpPr>
          <p:nvPr>
            <p:ph type="title"/>
          </p:nvPr>
        </p:nvSpPr>
        <p:spPr>
          <a:xfrm>
            <a:off x="457200" y="0"/>
            <a:ext cx="8229600" cy="558140"/>
          </a:xfrm>
        </p:spPr>
        <p:txBody>
          <a:bodyPr>
            <a:normAutofit/>
          </a:bodyPr>
          <a:lstStyle>
            <a:lvl1pPr>
              <a:defRPr sz="3200" b="1">
                <a:solidFill>
                  <a:srgbClr val="003F72"/>
                </a:solidFill>
                <a:latin typeface="Arial Black" pitchFamily="34" charset="0"/>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496340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76800"/>
          </a:xfrm>
          <a:prstGeom prst="rect">
            <a:avLst/>
          </a:prstGeom>
        </p:spPr>
        <p:txBody>
          <a:bodyPr/>
          <a:lstStyle>
            <a:lvl1pPr>
              <a:defRPr>
                <a:solidFill>
                  <a:schemeClr val="tx1"/>
                </a:solidFill>
                <a:latin typeface="Tahoma" pitchFamily="34" charset="0"/>
                <a:ea typeface="Tahoma" pitchFamily="34" charset="0"/>
                <a:cs typeface="Tahoma" pitchFamily="34" charset="0"/>
              </a:defRPr>
            </a:lvl1pPr>
            <a:lvl2pPr>
              <a:defRPr>
                <a:solidFill>
                  <a:schemeClr val="tx1"/>
                </a:solidFill>
                <a:latin typeface="Tahoma" pitchFamily="34" charset="0"/>
                <a:ea typeface="Tahoma" pitchFamily="34" charset="0"/>
                <a:cs typeface="Tahoma" pitchFamily="34" charset="0"/>
              </a:defRPr>
            </a:lvl2pPr>
            <a:lvl3pPr>
              <a:defRPr>
                <a:solidFill>
                  <a:schemeClr val="tx1"/>
                </a:solidFill>
                <a:latin typeface="Tahoma" pitchFamily="34" charset="0"/>
                <a:ea typeface="Tahoma" pitchFamily="34" charset="0"/>
                <a:cs typeface="Tahoma" pitchFamily="34" charset="0"/>
              </a:defRPr>
            </a:lvl3pPr>
            <a:lvl4pPr>
              <a:defRPr>
                <a:solidFill>
                  <a:schemeClr val="tx1"/>
                </a:solidFill>
                <a:latin typeface="Tahoma" pitchFamily="34" charset="0"/>
                <a:ea typeface="Tahoma" pitchFamily="34" charset="0"/>
                <a:cs typeface="Tahoma" pitchFamily="34" charset="0"/>
              </a:defRPr>
            </a:lvl4pPr>
            <a:lvl5pPr>
              <a:defRPr>
                <a:solidFill>
                  <a:schemeClr val="tx1"/>
                </a:solidFill>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fld id="{F8ECAD15-DF40-4D57-8D99-2197AD37FB1A}" type="slidenum">
              <a:rPr lang="en-US" smtClean="0">
                <a:solidFill>
                  <a:prstClr val="black">
                    <a:tint val="75000"/>
                  </a:prstClr>
                </a:solidFill>
              </a:rPr>
              <a:pPr/>
              <a:t>‹#›</a:t>
            </a:fld>
            <a:endParaRPr lang="en-US">
              <a:solidFill>
                <a:prstClr val="black">
                  <a:tint val="75000"/>
                </a:prstClr>
              </a:solidFill>
            </a:endParaRPr>
          </a:p>
        </p:txBody>
      </p:sp>
      <p:sp>
        <p:nvSpPr>
          <p:cNvPr id="12" name="Title 10"/>
          <p:cNvSpPr>
            <a:spLocks noGrp="1"/>
          </p:cNvSpPr>
          <p:nvPr>
            <p:ph type="title"/>
          </p:nvPr>
        </p:nvSpPr>
        <p:spPr>
          <a:xfrm>
            <a:off x="0" y="76200"/>
            <a:ext cx="91440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0" name="Text Placeholder 12"/>
          <p:cNvSpPr>
            <a:spLocks noGrp="1"/>
          </p:cNvSpPr>
          <p:nvPr>
            <p:ph type="body" sz="quarter" idx="10" hasCustomPrompt="1"/>
          </p:nvPr>
        </p:nvSpPr>
        <p:spPr>
          <a:xfrm>
            <a:off x="0" y="6506629"/>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1" name="Text Placeholder 12"/>
          <p:cNvSpPr>
            <a:spLocks noGrp="1"/>
          </p:cNvSpPr>
          <p:nvPr>
            <p:ph type="body" sz="quarter" idx="13" hasCustomPrompt="1"/>
          </p:nvPr>
        </p:nvSpPr>
        <p:spPr>
          <a:xfrm>
            <a:off x="0" y="6162912"/>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spTree>
    <p:extLst>
      <p:ext uri="{BB962C8B-B14F-4D97-AF65-F5344CB8AC3E}">
        <p14:creationId xmlns:p14="http://schemas.microsoft.com/office/powerpoint/2010/main" val="14233372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28932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88163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6842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2461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66642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7033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233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55554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66293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73098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70271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42540407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16626652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
        <p:nvSpPr>
          <p:cNvPr id="10" name="Title 10"/>
          <p:cNvSpPr>
            <a:spLocks noGrp="1"/>
          </p:cNvSpPr>
          <p:nvPr>
            <p:ph type="title"/>
          </p:nvPr>
        </p:nvSpPr>
        <p:spPr>
          <a:xfrm>
            <a:off x="457200" y="0"/>
            <a:ext cx="8229600" cy="558140"/>
          </a:xfrm>
        </p:spPr>
        <p:txBody>
          <a:bodyPr>
            <a:normAutofit/>
          </a:bodyPr>
          <a:lstStyle>
            <a:lvl1pPr>
              <a:defRPr sz="3200" b="1">
                <a:solidFill>
                  <a:srgbClr val="003F72"/>
                </a:solidFill>
                <a:latin typeface="Arial Black" pitchFamily="34" charset="0"/>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113403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76800"/>
          </a:xfrm>
          <a:prstGeom prst="rect">
            <a:avLst/>
          </a:prstGeom>
        </p:spPr>
        <p:txBody>
          <a:bodyPr/>
          <a:lstStyle>
            <a:lvl1pPr>
              <a:defRPr>
                <a:solidFill>
                  <a:schemeClr val="tx1"/>
                </a:solidFill>
                <a:latin typeface="Tahoma" pitchFamily="34" charset="0"/>
                <a:ea typeface="Tahoma" pitchFamily="34" charset="0"/>
                <a:cs typeface="Tahoma" pitchFamily="34" charset="0"/>
              </a:defRPr>
            </a:lvl1pPr>
            <a:lvl2pPr>
              <a:defRPr>
                <a:solidFill>
                  <a:schemeClr val="tx1"/>
                </a:solidFill>
                <a:latin typeface="Tahoma" pitchFamily="34" charset="0"/>
                <a:ea typeface="Tahoma" pitchFamily="34" charset="0"/>
                <a:cs typeface="Tahoma" pitchFamily="34" charset="0"/>
              </a:defRPr>
            </a:lvl2pPr>
            <a:lvl3pPr>
              <a:defRPr>
                <a:solidFill>
                  <a:schemeClr val="tx1"/>
                </a:solidFill>
                <a:latin typeface="Tahoma" pitchFamily="34" charset="0"/>
                <a:ea typeface="Tahoma" pitchFamily="34" charset="0"/>
                <a:cs typeface="Tahoma" pitchFamily="34" charset="0"/>
              </a:defRPr>
            </a:lvl3pPr>
            <a:lvl4pPr>
              <a:defRPr>
                <a:solidFill>
                  <a:schemeClr val="tx1"/>
                </a:solidFill>
                <a:latin typeface="Tahoma" pitchFamily="34" charset="0"/>
                <a:ea typeface="Tahoma" pitchFamily="34" charset="0"/>
                <a:cs typeface="Tahoma" pitchFamily="34" charset="0"/>
              </a:defRPr>
            </a:lvl4pPr>
            <a:lvl5pPr>
              <a:defRPr>
                <a:solidFill>
                  <a:schemeClr val="tx1"/>
                </a:solidFill>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fld id="{F8ECAD15-DF40-4D57-8D99-2197AD37FB1A}" type="slidenum">
              <a:rPr lang="en-US" smtClean="0">
                <a:solidFill>
                  <a:prstClr val="black">
                    <a:tint val="75000"/>
                  </a:prstClr>
                </a:solidFill>
              </a:rPr>
              <a:pPr/>
              <a:t>‹#›</a:t>
            </a:fld>
            <a:endParaRPr lang="en-US">
              <a:solidFill>
                <a:prstClr val="black">
                  <a:tint val="75000"/>
                </a:prstClr>
              </a:solidFill>
            </a:endParaRPr>
          </a:p>
        </p:txBody>
      </p:sp>
      <p:sp>
        <p:nvSpPr>
          <p:cNvPr id="12" name="Title 10"/>
          <p:cNvSpPr>
            <a:spLocks noGrp="1"/>
          </p:cNvSpPr>
          <p:nvPr>
            <p:ph type="title"/>
          </p:nvPr>
        </p:nvSpPr>
        <p:spPr>
          <a:xfrm>
            <a:off x="0" y="76200"/>
            <a:ext cx="91440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0" name="Text Placeholder 12"/>
          <p:cNvSpPr>
            <a:spLocks noGrp="1"/>
          </p:cNvSpPr>
          <p:nvPr>
            <p:ph type="body" sz="quarter" idx="10" hasCustomPrompt="1"/>
          </p:nvPr>
        </p:nvSpPr>
        <p:spPr>
          <a:xfrm>
            <a:off x="0" y="6506629"/>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1" name="Text Placeholder 12"/>
          <p:cNvSpPr>
            <a:spLocks noGrp="1"/>
          </p:cNvSpPr>
          <p:nvPr>
            <p:ph type="body" sz="quarter" idx="13" hasCustomPrompt="1"/>
          </p:nvPr>
        </p:nvSpPr>
        <p:spPr>
          <a:xfrm>
            <a:off x="0" y="6162912"/>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spTree>
    <p:extLst>
      <p:ext uri="{BB962C8B-B14F-4D97-AF65-F5344CB8AC3E}">
        <p14:creationId xmlns:p14="http://schemas.microsoft.com/office/powerpoint/2010/main" val="1911616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93283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0556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6001"/>
            <a:ext cx="1055818" cy="562131"/>
          </a:xfrm>
          <a:prstGeom prst="rect">
            <a:avLst/>
          </a:prstGeom>
        </p:spPr>
      </p:pic>
      <p:sp>
        <p:nvSpPr>
          <p:cNvPr id="9" name="Text Placeholder 6"/>
          <p:cNvSpPr>
            <a:spLocks noGrp="1"/>
          </p:cNvSpPr>
          <p:nvPr>
            <p:ph type="body" sz="quarter" idx="15" hasCustomPrompt="1"/>
          </p:nvPr>
        </p:nvSpPr>
        <p:spPr>
          <a:xfrm>
            <a:off x="0" y="5423158"/>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8" y="6301343"/>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9545660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95892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27115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02971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23338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78999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26569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996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04791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32752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30991035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rotWithShape="1">
          <a:blip r:embed="rId4" cstate="print"/>
          <a:srcRect r="50000"/>
          <a:stretch/>
        </p:blipFill>
        <p:spPr bwMode="auto">
          <a:xfrm>
            <a:off x="6728619" y="6019800"/>
            <a:ext cx="738981"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30174" y="6202458"/>
            <a:ext cx="1461426" cy="350742"/>
          </a:xfrm>
          <a:prstGeom prst="rect">
            <a:avLst/>
          </a:prstGeom>
        </p:spPr>
      </p:pic>
    </p:spTree>
    <p:extLst>
      <p:ext uri="{BB962C8B-B14F-4D97-AF65-F5344CB8AC3E}">
        <p14:creationId xmlns:p14="http://schemas.microsoft.com/office/powerpoint/2010/main" val="127193845"/>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4383603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
        <p:nvSpPr>
          <p:cNvPr id="10" name="Title 10"/>
          <p:cNvSpPr>
            <a:spLocks noGrp="1"/>
          </p:cNvSpPr>
          <p:nvPr>
            <p:ph type="title"/>
          </p:nvPr>
        </p:nvSpPr>
        <p:spPr>
          <a:xfrm>
            <a:off x="457200" y="0"/>
            <a:ext cx="8229600" cy="558140"/>
          </a:xfrm>
        </p:spPr>
        <p:txBody>
          <a:bodyPr>
            <a:normAutofit/>
          </a:bodyPr>
          <a:lstStyle>
            <a:lvl1pPr>
              <a:defRPr sz="3200" b="1">
                <a:solidFill>
                  <a:srgbClr val="003F72"/>
                </a:solidFill>
                <a:latin typeface="Arial Black" pitchFamily="34" charset="0"/>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377314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76800"/>
          </a:xfrm>
          <a:prstGeom prst="rect">
            <a:avLst/>
          </a:prstGeom>
        </p:spPr>
        <p:txBody>
          <a:bodyPr/>
          <a:lstStyle>
            <a:lvl1pPr>
              <a:defRPr>
                <a:solidFill>
                  <a:schemeClr val="tx1"/>
                </a:solidFill>
                <a:latin typeface="Tahoma" pitchFamily="34" charset="0"/>
                <a:ea typeface="Tahoma" pitchFamily="34" charset="0"/>
                <a:cs typeface="Tahoma" pitchFamily="34" charset="0"/>
              </a:defRPr>
            </a:lvl1pPr>
            <a:lvl2pPr>
              <a:defRPr>
                <a:solidFill>
                  <a:schemeClr val="tx1"/>
                </a:solidFill>
                <a:latin typeface="Tahoma" pitchFamily="34" charset="0"/>
                <a:ea typeface="Tahoma" pitchFamily="34" charset="0"/>
                <a:cs typeface="Tahoma" pitchFamily="34" charset="0"/>
              </a:defRPr>
            </a:lvl2pPr>
            <a:lvl3pPr>
              <a:defRPr>
                <a:solidFill>
                  <a:schemeClr val="tx1"/>
                </a:solidFill>
                <a:latin typeface="Tahoma" pitchFamily="34" charset="0"/>
                <a:ea typeface="Tahoma" pitchFamily="34" charset="0"/>
                <a:cs typeface="Tahoma" pitchFamily="34" charset="0"/>
              </a:defRPr>
            </a:lvl3pPr>
            <a:lvl4pPr>
              <a:defRPr>
                <a:solidFill>
                  <a:schemeClr val="tx1"/>
                </a:solidFill>
                <a:latin typeface="Tahoma" pitchFamily="34" charset="0"/>
                <a:ea typeface="Tahoma" pitchFamily="34" charset="0"/>
                <a:cs typeface="Tahoma" pitchFamily="34" charset="0"/>
              </a:defRPr>
            </a:lvl4pPr>
            <a:lvl5pPr>
              <a:defRPr>
                <a:solidFill>
                  <a:schemeClr val="tx1"/>
                </a:solidFill>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fld id="{F8ECAD15-DF40-4D57-8D99-2197AD37FB1A}" type="slidenum">
              <a:rPr lang="en-US" smtClean="0">
                <a:solidFill>
                  <a:prstClr val="black">
                    <a:tint val="75000"/>
                  </a:prstClr>
                </a:solidFill>
              </a:rPr>
              <a:pPr/>
              <a:t>‹#›</a:t>
            </a:fld>
            <a:endParaRPr lang="en-US">
              <a:solidFill>
                <a:prstClr val="black">
                  <a:tint val="75000"/>
                </a:prstClr>
              </a:solidFill>
            </a:endParaRPr>
          </a:p>
        </p:txBody>
      </p:sp>
      <p:sp>
        <p:nvSpPr>
          <p:cNvPr id="12" name="Title 10"/>
          <p:cNvSpPr>
            <a:spLocks noGrp="1"/>
          </p:cNvSpPr>
          <p:nvPr>
            <p:ph type="title"/>
          </p:nvPr>
        </p:nvSpPr>
        <p:spPr>
          <a:xfrm>
            <a:off x="0" y="76200"/>
            <a:ext cx="91440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0" name="Text Placeholder 12"/>
          <p:cNvSpPr>
            <a:spLocks noGrp="1"/>
          </p:cNvSpPr>
          <p:nvPr>
            <p:ph type="body" sz="quarter" idx="10" hasCustomPrompt="1"/>
          </p:nvPr>
        </p:nvSpPr>
        <p:spPr>
          <a:xfrm>
            <a:off x="0" y="6506629"/>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1" name="Text Placeholder 12"/>
          <p:cNvSpPr>
            <a:spLocks noGrp="1"/>
          </p:cNvSpPr>
          <p:nvPr>
            <p:ph type="body" sz="quarter" idx="13" hasCustomPrompt="1"/>
          </p:nvPr>
        </p:nvSpPr>
        <p:spPr>
          <a:xfrm>
            <a:off x="0" y="6162912"/>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spTree>
    <p:extLst>
      <p:ext uri="{BB962C8B-B14F-4D97-AF65-F5344CB8AC3E}">
        <p14:creationId xmlns:p14="http://schemas.microsoft.com/office/powerpoint/2010/main" val="588374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9C771A-FD38-4123-8E02-FB38864B2A86}" type="datetime1">
              <a:rPr lang="en-US" smtClean="0">
                <a:solidFill>
                  <a:prstClr val="black">
                    <a:tint val="75000"/>
                  </a:prstClr>
                </a:solidFill>
              </a:rPr>
              <a:pPr/>
              <a:t>8/9/2016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02250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3ED904-38FC-42F0-96CD-A43EB6259E28}" type="datetime1">
              <a:rPr lang="en-US" smtClean="0">
                <a:solidFill>
                  <a:prstClr val="black">
                    <a:tint val="75000"/>
                  </a:prstClr>
                </a:solidFill>
              </a:rPr>
              <a:pPr/>
              <a:t>8/9/2016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97934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281E6D5-85AA-42EB-BACB-4B40237752EF}" type="datetime1">
              <a:rPr lang="en-US" smtClean="0">
                <a:solidFill>
                  <a:prstClr val="black">
                    <a:tint val="75000"/>
                  </a:prstClr>
                </a:solidFill>
              </a:rPr>
              <a:pPr/>
              <a:t>8/9/2016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22272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6C34D7-E24B-4755-8E79-DFDE128172CE}" type="datetime1">
              <a:rPr lang="en-US" smtClean="0">
                <a:solidFill>
                  <a:prstClr val="black">
                    <a:tint val="75000"/>
                  </a:prstClr>
                </a:solidFill>
              </a:rPr>
              <a:pPr/>
              <a:t>8/9/2016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47035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A98C7A-A399-4FD3-9782-0D2B2D087125}" type="datetime1">
              <a:rPr lang="en-US" smtClean="0">
                <a:solidFill>
                  <a:prstClr val="black">
                    <a:tint val="75000"/>
                  </a:prstClr>
                </a:solidFill>
              </a:rPr>
              <a:pPr/>
              <a:t>8/9/2016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00969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6CD4C121-8459-4CC7-8896-B2E46E618216}" type="datetime1">
              <a:rPr lang="en-US" smtClean="0">
                <a:solidFill>
                  <a:prstClr val="black">
                    <a:tint val="75000"/>
                  </a:prstClr>
                </a:solidFill>
              </a:rPr>
              <a:pPr/>
              <a:t>8/9/2016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88750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44D14B-347F-4DAE-9FCC-93566F7A4CE2}" type="datetime1">
              <a:rPr lang="en-US" smtClean="0">
                <a:solidFill>
                  <a:prstClr val="black">
                    <a:tint val="75000"/>
                  </a:prstClr>
                </a:solidFill>
              </a:rPr>
              <a:pPr/>
              <a:t>8/9/2016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3969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Tree>
    <p:extLst>
      <p:ext uri="{BB962C8B-B14F-4D97-AF65-F5344CB8AC3E}">
        <p14:creationId xmlns:p14="http://schemas.microsoft.com/office/powerpoint/2010/main" val="3277385763"/>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924050-7EE8-4EB5-819B-D54BAB31B8BE}" type="datetime1">
              <a:rPr lang="en-US" smtClean="0">
                <a:solidFill>
                  <a:prstClr val="black">
                    <a:tint val="75000"/>
                  </a:prstClr>
                </a:solidFill>
              </a:rPr>
              <a:pPr/>
              <a:t>8/9/2016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72512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C9DC7C-8805-4042-87F4-28FAE48F3736}" type="datetime1">
              <a:rPr lang="en-US" smtClean="0">
                <a:solidFill>
                  <a:prstClr val="black">
                    <a:tint val="75000"/>
                  </a:prstClr>
                </a:solidFill>
              </a:rPr>
              <a:pPr/>
              <a:t>8/9/2016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30420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4E279E-6F12-4AB8-8085-D0000A529A03}" type="datetime1">
              <a:rPr lang="en-US" smtClean="0">
                <a:solidFill>
                  <a:prstClr val="black">
                    <a:tint val="75000"/>
                  </a:prstClr>
                </a:solidFill>
              </a:rPr>
              <a:pPr/>
              <a:t>8/9/2016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37648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3CA2F8-E11D-4FF6-B0C5-90FF6C9EC36C}" type="datetime1">
              <a:rPr lang="en-US" smtClean="0">
                <a:solidFill>
                  <a:prstClr val="black">
                    <a:tint val="75000"/>
                  </a:prstClr>
                </a:solidFill>
              </a:rPr>
              <a:pPr/>
              <a:t>8/9/2016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87019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prstClr val="black"/>
              </a:solidFill>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mj-lt"/>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55269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7941814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32807189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76800"/>
          </a:xfrm>
          <a:prstGeom prst="rect">
            <a:avLst/>
          </a:prstGeom>
        </p:spPr>
        <p:txBody>
          <a:bodyPr/>
          <a:lstStyle>
            <a:lvl1pPr>
              <a:defRPr>
                <a:solidFill>
                  <a:schemeClr val="tx1"/>
                </a:solidFill>
                <a:latin typeface="Tahoma" pitchFamily="34" charset="0"/>
                <a:ea typeface="Tahoma" pitchFamily="34" charset="0"/>
                <a:cs typeface="Tahoma" pitchFamily="34" charset="0"/>
              </a:defRPr>
            </a:lvl1pPr>
            <a:lvl2pPr>
              <a:defRPr>
                <a:solidFill>
                  <a:schemeClr val="tx1"/>
                </a:solidFill>
                <a:latin typeface="Tahoma" pitchFamily="34" charset="0"/>
                <a:ea typeface="Tahoma" pitchFamily="34" charset="0"/>
                <a:cs typeface="Tahoma" pitchFamily="34" charset="0"/>
              </a:defRPr>
            </a:lvl2pPr>
            <a:lvl3pPr>
              <a:defRPr>
                <a:solidFill>
                  <a:schemeClr val="tx1"/>
                </a:solidFill>
                <a:latin typeface="Tahoma" pitchFamily="34" charset="0"/>
                <a:ea typeface="Tahoma" pitchFamily="34" charset="0"/>
                <a:cs typeface="Tahoma" pitchFamily="34" charset="0"/>
              </a:defRPr>
            </a:lvl3pPr>
            <a:lvl4pPr>
              <a:defRPr>
                <a:solidFill>
                  <a:schemeClr val="tx1"/>
                </a:solidFill>
                <a:latin typeface="Tahoma" pitchFamily="34" charset="0"/>
                <a:ea typeface="Tahoma" pitchFamily="34" charset="0"/>
                <a:cs typeface="Tahoma" pitchFamily="34" charset="0"/>
              </a:defRPr>
            </a:lvl4pPr>
            <a:lvl5pPr>
              <a:defRPr>
                <a:solidFill>
                  <a:schemeClr val="tx1"/>
                </a:solidFill>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fld id="{F8ECAD15-DF40-4D57-8D99-2197AD37FB1A}" type="slidenum">
              <a:rPr lang="en-US" smtClean="0">
                <a:solidFill>
                  <a:prstClr val="black">
                    <a:tint val="75000"/>
                  </a:prstClr>
                </a:solidFill>
              </a:rPr>
              <a:pPr/>
              <a:t>‹#›</a:t>
            </a:fld>
            <a:endParaRPr lang="en-US">
              <a:solidFill>
                <a:prstClr val="black">
                  <a:tint val="75000"/>
                </a:prstClr>
              </a:solidFill>
            </a:endParaRPr>
          </a:p>
        </p:txBody>
      </p:sp>
      <p:sp>
        <p:nvSpPr>
          <p:cNvPr id="12" name="Title 10"/>
          <p:cNvSpPr>
            <a:spLocks noGrp="1"/>
          </p:cNvSpPr>
          <p:nvPr>
            <p:ph type="title"/>
          </p:nvPr>
        </p:nvSpPr>
        <p:spPr>
          <a:xfrm>
            <a:off x="0" y="76200"/>
            <a:ext cx="91440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0" name="Text Placeholder 12"/>
          <p:cNvSpPr>
            <a:spLocks noGrp="1"/>
          </p:cNvSpPr>
          <p:nvPr>
            <p:ph type="body" sz="quarter" idx="10" hasCustomPrompt="1"/>
          </p:nvPr>
        </p:nvSpPr>
        <p:spPr>
          <a:xfrm>
            <a:off x="0" y="6506629"/>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1" name="Text Placeholder 12"/>
          <p:cNvSpPr>
            <a:spLocks noGrp="1"/>
          </p:cNvSpPr>
          <p:nvPr>
            <p:ph type="body" sz="quarter" idx="13" hasCustomPrompt="1"/>
          </p:nvPr>
        </p:nvSpPr>
        <p:spPr>
          <a:xfrm>
            <a:off x="0" y="6162912"/>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spTree>
    <p:extLst>
      <p:ext uri="{BB962C8B-B14F-4D97-AF65-F5344CB8AC3E}">
        <p14:creationId xmlns:p14="http://schemas.microsoft.com/office/powerpoint/2010/main" val="2627279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fld id="{B95AF003-ECFE-4D86-A676-D69772877966}" type="datetime1">
              <a:rPr lang="en-US" smtClean="0">
                <a:solidFill>
                  <a:prstClr val="black">
                    <a:tint val="75000"/>
                  </a:prstClr>
                </a:solidFill>
              </a:rPr>
              <a:pPr>
                <a:defRPr/>
              </a:pPr>
              <a:t>8/9/2016</a:t>
            </a:fld>
            <a:endParaRPr lang="en-US" dirty="0">
              <a:solidFill>
                <a:prstClr val="black">
                  <a:tint val="75000"/>
                </a:prstClr>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A4EBD27-DC53-4898-B72E-5655E4B22A6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08001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prstClr val="black"/>
              </a:solidFill>
            </a:endParaRPr>
          </a:p>
        </p:txBody>
      </p:sp>
      <p:pic>
        <p:nvPicPr>
          <p:cNvPr id="5"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3" cstate="print"/>
          <a:srcRect/>
          <a:stretch>
            <a:fillRect/>
          </a:stretch>
        </p:blipFill>
        <p:spPr bwMode="auto">
          <a:xfrm>
            <a:off x="7604125" y="6078002"/>
            <a:ext cx="1477963" cy="744538"/>
          </a:xfrm>
          <a:prstGeom prst="rect">
            <a:avLst/>
          </a:prstGeom>
          <a:noFill/>
          <a:ln w="9525">
            <a:noFill/>
            <a:miter lim="800000"/>
            <a:headEnd/>
            <a:tailEnd/>
          </a:ln>
        </p:spPr>
      </p:pic>
      <p:pic>
        <p:nvPicPr>
          <p:cNvPr id="7" name="Picture 33" descr="HP2020_logo.png"/>
          <p:cNvPicPr>
            <a:picLocks noChangeAspect="1"/>
          </p:cNvPicPr>
          <p:nvPr userDrawn="1"/>
        </p:nvPicPr>
        <p:blipFill>
          <a:blip r:embed="rId4" cstate="print"/>
          <a:srcRect/>
          <a:stretch>
            <a:fillRect/>
          </a:stretch>
        </p:blipFill>
        <p:spPr bwMode="auto">
          <a:xfrm>
            <a:off x="76200" y="6224334"/>
            <a:ext cx="1280160" cy="598206"/>
          </a:xfrm>
          <a:prstGeom prst="rect">
            <a:avLst/>
          </a:prstGeom>
          <a:noFill/>
          <a:ln w="9525">
            <a:noFill/>
            <a:miter lim="800000"/>
            <a:headEnd/>
            <a:tailEnd/>
          </a:ln>
        </p:spPr>
      </p:pic>
      <p:sp>
        <p:nvSpPr>
          <p:cNvPr id="2" name="Title 1"/>
          <p:cNvSpPr>
            <a:spLocks noGrp="1"/>
          </p:cNvSpPr>
          <p:nvPr>
            <p:ph type="title"/>
          </p:nvPr>
        </p:nvSpPr>
        <p:spPr>
          <a:xfrm>
            <a:off x="-2381" y="606426"/>
            <a:ext cx="9144000" cy="1554162"/>
          </a:xfrm>
          <a:prstGeom prst="rect">
            <a:avLst/>
          </a:prstGeom>
        </p:spPr>
        <p:txBody>
          <a:bodyPr/>
          <a:lstStyle>
            <a:lvl1pPr>
              <a:defRPr lang="en-US" sz="3200" b="1" kern="1200" dirty="0">
                <a:solidFill>
                  <a:srgbClr val="FADA63"/>
                </a:solidFill>
                <a:latin typeface="Tahoma" pitchFamily="34" charset="0"/>
                <a:ea typeface="Tahoma" pitchFamily="34" charset="0"/>
                <a:cs typeface="Tahoma" pitchFamily="34" charset="0"/>
              </a:defRPr>
            </a:lvl1pPr>
          </a:lstStyle>
          <a:p>
            <a:pPr marL="0" lvl="0" indent="0" algn="ctr" defTabSz="914400" rtl="0" eaLnBrk="1" latinLnBrk="0" hangingPunct="1">
              <a:spcBef>
                <a:spcPts val="0"/>
              </a:spcBef>
              <a:buFont typeface="Arial" pitchFamily="34" charset="0"/>
              <a:buNone/>
            </a:pPr>
            <a:r>
              <a:rPr lang="en-US" dirty="0" smtClean="0"/>
              <a:t>Click to edit Master title style</a:t>
            </a:r>
            <a:endParaRPr lang="en-US" dirty="0"/>
          </a:p>
        </p:txBody>
      </p:sp>
    </p:spTree>
    <p:extLst>
      <p:ext uri="{BB962C8B-B14F-4D97-AF65-F5344CB8AC3E}">
        <p14:creationId xmlns:p14="http://schemas.microsoft.com/office/powerpoint/2010/main" val="329769436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757380108"/>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
        <p:nvSpPr>
          <p:cNvPr id="10" name="Title 10"/>
          <p:cNvSpPr>
            <a:spLocks noGrp="1"/>
          </p:cNvSpPr>
          <p:nvPr>
            <p:ph type="title"/>
          </p:nvPr>
        </p:nvSpPr>
        <p:spPr>
          <a:xfrm>
            <a:off x="457200" y="0"/>
            <a:ext cx="8229600" cy="558140"/>
          </a:xfrm>
        </p:spPr>
        <p:txBody>
          <a:bodyPr>
            <a:normAutofit/>
          </a:bodyPr>
          <a:lstStyle>
            <a:lvl1pPr>
              <a:defRPr sz="3200" b="1">
                <a:solidFill>
                  <a:srgbClr val="003F72"/>
                </a:solidFill>
                <a:latin typeface="+mj-lt"/>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751629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67CB476-EE9E-4301-8253-92925F707B8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312017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2B76EA9-844C-444B-9638-E1AF1EB2C99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947386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61F9B5F-039C-425A-9BCA-42BEDC3116F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988948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E39B83A-F8FF-48EF-85FE-21241C7B07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606657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379EE61-D6C7-4CAE-835B-AC0CC2FCBF6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300914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C6CA6BD-6CA4-4825-8359-CBEA62F9FC2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650619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C39E43E-5BA8-4BBE-A758-69D037E91EB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5584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9B934A-D30A-459D-9C68-4B673A496ED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504912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2F72ABA-BBFD-4DED-876B-B0FDC3D9BCA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91622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993416571"/>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8DAC82-8F81-42DC-B7F9-071FCB7C56F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320430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07A7C-FF5E-4497-A56A-7275BFFFB92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254996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prstClr val="black"/>
              </a:solidFill>
            </a:endParaRPr>
          </a:p>
        </p:txBody>
      </p:sp>
      <p:pic>
        <p:nvPicPr>
          <p:cNvPr id="5"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3" cstate="print"/>
          <a:srcRect/>
          <a:stretch>
            <a:fillRect/>
          </a:stretch>
        </p:blipFill>
        <p:spPr bwMode="auto">
          <a:xfrm>
            <a:off x="7604125" y="6078002"/>
            <a:ext cx="1477963" cy="744538"/>
          </a:xfrm>
          <a:prstGeom prst="rect">
            <a:avLst/>
          </a:prstGeom>
          <a:noFill/>
          <a:ln w="9525">
            <a:noFill/>
            <a:miter lim="800000"/>
            <a:headEnd/>
            <a:tailEnd/>
          </a:ln>
        </p:spPr>
      </p:pic>
      <p:pic>
        <p:nvPicPr>
          <p:cNvPr id="7" name="Picture 33" descr="HP2020_logo.png"/>
          <p:cNvPicPr>
            <a:picLocks noChangeAspect="1"/>
          </p:cNvPicPr>
          <p:nvPr userDrawn="1"/>
        </p:nvPicPr>
        <p:blipFill>
          <a:blip r:embed="rId4" cstate="print"/>
          <a:srcRect/>
          <a:stretch>
            <a:fillRect/>
          </a:stretch>
        </p:blipFill>
        <p:spPr bwMode="auto">
          <a:xfrm>
            <a:off x="76200" y="6224334"/>
            <a:ext cx="1280160" cy="598206"/>
          </a:xfrm>
          <a:prstGeom prst="rect">
            <a:avLst/>
          </a:prstGeom>
          <a:noFill/>
          <a:ln w="9525">
            <a:noFill/>
            <a:miter lim="800000"/>
            <a:headEnd/>
            <a:tailEnd/>
          </a:ln>
        </p:spPr>
      </p:pic>
      <p:sp>
        <p:nvSpPr>
          <p:cNvPr id="2" name="Title 1"/>
          <p:cNvSpPr>
            <a:spLocks noGrp="1"/>
          </p:cNvSpPr>
          <p:nvPr>
            <p:ph type="title"/>
          </p:nvPr>
        </p:nvSpPr>
        <p:spPr>
          <a:xfrm>
            <a:off x="-2381" y="606426"/>
            <a:ext cx="9144000" cy="1554162"/>
          </a:xfrm>
          <a:prstGeom prst="rect">
            <a:avLst/>
          </a:prstGeom>
        </p:spPr>
        <p:txBody>
          <a:bodyPr/>
          <a:lstStyle>
            <a:lvl1pPr>
              <a:defRPr lang="en-US" sz="3200" b="1" kern="1200" dirty="0">
                <a:solidFill>
                  <a:srgbClr val="FADA63"/>
                </a:solidFill>
                <a:latin typeface="Tahoma" pitchFamily="34" charset="0"/>
                <a:ea typeface="Tahoma" pitchFamily="34" charset="0"/>
                <a:cs typeface="Tahoma" pitchFamily="34" charset="0"/>
              </a:defRPr>
            </a:lvl1pPr>
          </a:lstStyle>
          <a:p>
            <a:pPr marL="0" lvl="0" indent="0" algn="ctr" defTabSz="914400" rtl="0" eaLnBrk="1" latinLnBrk="0" hangingPunct="1">
              <a:spcBef>
                <a:spcPts val="0"/>
              </a:spcBef>
              <a:buFont typeface="Arial" pitchFamily="34" charset="0"/>
              <a:buNone/>
            </a:pPr>
            <a:r>
              <a:rPr lang="en-US" dirty="0" smtClean="0"/>
              <a:t>Click to edit Master title style</a:t>
            </a:r>
            <a:endParaRPr lang="en-US" dirty="0"/>
          </a:p>
        </p:txBody>
      </p:sp>
    </p:spTree>
    <p:extLst>
      <p:ext uri="{BB962C8B-B14F-4D97-AF65-F5344CB8AC3E}">
        <p14:creationId xmlns:p14="http://schemas.microsoft.com/office/powerpoint/2010/main" val="488703198"/>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624569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162450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97152"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400"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941952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67600" cy="10698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01576" y="1687514"/>
            <a:ext cx="358002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01576" y="2327275"/>
            <a:ext cx="3580024"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86400" y="1687514"/>
            <a:ext cx="3581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86400" y="2327275"/>
            <a:ext cx="3581400"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67441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3979988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64506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3687" y="152400"/>
            <a:ext cx="7275513" cy="1066800"/>
          </a:xfrm>
        </p:spPr>
        <p:txBody>
          <a:bodyPr anchor="b"/>
          <a:lstStyle>
            <a:lvl1pPr algn="l">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4724400" y="1676400"/>
            <a:ext cx="4114800" cy="444976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63687" y="1676400"/>
            <a:ext cx="3008313" cy="44497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740119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2872483623"/>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970712" cy="566738"/>
          </a:xfrm>
        </p:spPr>
        <p:txBody>
          <a:bodyPr anchor="b"/>
          <a:lstStyle>
            <a:lvl1pPr algn="l">
              <a:defRPr sz="2400" b="0">
                <a:solidFill>
                  <a:srgbClr val="003F7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69707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6970712"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736467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0056991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655762"/>
            <a:ext cx="2057400" cy="5049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1655762"/>
            <a:ext cx="5105400" cy="5049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950716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434480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775"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600200" y="1673225"/>
            <a:ext cx="7315200" cy="4879975"/>
          </a:xfrm>
        </p:spPr>
        <p:txBody>
          <a:bodyPr/>
          <a:lstStyle/>
          <a:p>
            <a:pPr lvl="0"/>
            <a:endParaRPr lang="en-US" noProof="0" dirty="0"/>
          </a:p>
        </p:txBody>
      </p:sp>
    </p:spTree>
    <p:extLst>
      <p:ext uri="{BB962C8B-B14F-4D97-AF65-F5344CB8AC3E}">
        <p14:creationId xmlns:p14="http://schemas.microsoft.com/office/powerpoint/2010/main" val="49758824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a typeface="ＭＳ Ｐゴシック" pitchFamily="-107" charset="-128"/>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7109968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27618952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7294607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5" name="Content Placeholder 13"/>
          <p:cNvSpPr>
            <a:spLocks noGrp="1"/>
          </p:cNvSpPr>
          <p:nvPr>
            <p:ph sz="quarter" idx="14"/>
          </p:nvPr>
        </p:nvSpPr>
        <p:spPr>
          <a:xfrm>
            <a:off x="1355725" y="1447800"/>
            <a:ext cx="7788275" cy="4724400"/>
          </a:xfrm>
          <a:prstGeom prst="rect">
            <a:avLst/>
          </a:prstGeom>
        </p:spPr>
        <p:txBody>
          <a:bodyPr/>
          <a:lstStyle>
            <a:lvl1pPr marL="342900" indent="-342900">
              <a:buClr>
                <a:srgbClr val="C00000"/>
              </a:buClr>
              <a:buSzPct val="120000"/>
              <a:buFont typeface="Wingdings" pitchFamily="2" charset="2"/>
              <a:buChar char="§"/>
              <a:defRPr>
                <a:latin typeface="Tahoma" pitchFamily="34" charset="0"/>
                <a:ea typeface="Tahoma" pitchFamily="34" charset="0"/>
                <a:cs typeface="Tahoma" pitchFamily="34" charset="0"/>
              </a:defRPr>
            </a:lvl1pPr>
            <a:lvl2pPr>
              <a:defRPr>
                <a:latin typeface="Tahoma" pitchFamily="34" charset="0"/>
                <a:ea typeface="Tahoma" pitchFamily="34" charset="0"/>
                <a:cs typeface="Tahoma" pitchFamily="34" charset="0"/>
              </a:defRPr>
            </a:lvl2pPr>
            <a:lvl3pPr marL="1143000" indent="-228600">
              <a:buFont typeface="Wingdings" pitchFamily="2" charset="2"/>
              <a:buChar char="v"/>
              <a:defRPr>
                <a:latin typeface="Tahoma" pitchFamily="34" charset="0"/>
                <a:ea typeface="Tahoma" pitchFamily="34" charset="0"/>
                <a:cs typeface="Tahoma" pitchFamily="34" charset="0"/>
              </a:defRPr>
            </a:lvl3pPr>
            <a:lvl4pPr marL="1600200" indent="-228600">
              <a:buFont typeface="Arial" pitchFamily="34" charset="0"/>
              <a:buChar char="•"/>
              <a:defRPr>
                <a:latin typeface="Tahoma" pitchFamily="34" charset="0"/>
                <a:ea typeface="Tahoma" pitchFamily="34" charset="0"/>
                <a:cs typeface="Tahoma" pitchFamily="34" charset="0"/>
              </a:defRPr>
            </a:lvl4pPr>
            <a:lvl5pPr>
              <a:defRPr>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5"/>
          </p:nvPr>
        </p:nvSpPr>
        <p:spPr>
          <a:xfrm>
            <a:off x="8534400" y="6492503"/>
            <a:ext cx="609600" cy="365125"/>
          </a:xfrm>
          <a:prstGeom prst="rect">
            <a:avLst/>
          </a:prstGeom>
        </p:spPr>
        <p:txBody>
          <a:bodyPr/>
          <a:lstStyle/>
          <a:p>
            <a:fld id="{F8ECAD15-DF40-4D57-8D99-2197AD37FB1A}" type="slidenum">
              <a:rPr lang="en-US" smtClean="0">
                <a:solidFill>
                  <a:srgbClr val="000000"/>
                </a:solidFill>
              </a:rPr>
              <a:pPr/>
              <a:t>‹#›</a:t>
            </a:fld>
            <a:endParaRPr lang="en-US">
              <a:solidFill>
                <a:srgbClr val="000000"/>
              </a:solidFill>
            </a:endParaRPr>
          </a:p>
        </p:txBody>
      </p:sp>
      <p:sp>
        <p:nvSpPr>
          <p:cNvPr id="21" name="Title 10"/>
          <p:cNvSpPr>
            <a:spLocks noGrp="1"/>
          </p:cNvSpPr>
          <p:nvPr>
            <p:ph type="title"/>
          </p:nvPr>
        </p:nvSpPr>
        <p:spPr>
          <a:xfrm>
            <a:off x="1371600" y="76200"/>
            <a:ext cx="77724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4" name="Text Placeholder 12"/>
          <p:cNvSpPr>
            <a:spLocks noGrp="1"/>
          </p:cNvSpPr>
          <p:nvPr>
            <p:ph type="body" sz="quarter" idx="10" hasCustomPrompt="1"/>
          </p:nvPr>
        </p:nvSpPr>
        <p:spPr>
          <a:xfrm>
            <a:off x="1356361" y="6507798"/>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6" name="Text Placeholder 12"/>
          <p:cNvSpPr>
            <a:spLocks noGrp="1"/>
          </p:cNvSpPr>
          <p:nvPr>
            <p:ph type="body" sz="quarter" idx="13" hasCustomPrompt="1"/>
          </p:nvPr>
        </p:nvSpPr>
        <p:spPr>
          <a:xfrm>
            <a:off x="1356361" y="6162912"/>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pic>
        <p:nvPicPr>
          <p:cNvPr id="17"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4092517066"/>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3F7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67CB476-EE9E-4301-8253-92925F707B8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8325861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761613017"/>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F7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2B76EA9-844C-444B-9638-E1AF1EB2C99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50919974"/>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61F9B5F-039C-425A-9BCA-42BEDC3116F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10409863"/>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F7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E39B83A-F8FF-48EF-85FE-21241C7B07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9561081"/>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F7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379EE61-D6C7-4CAE-835B-AC0CC2FCBF6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41150927"/>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F72"/>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C6CA6BD-6CA4-4825-8359-CBEA62F9FC2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8119098"/>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C39E43E-5BA8-4BBE-A758-69D037E91EB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7890409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3F7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9B934A-D30A-459D-9C68-4B673A496ED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8011286"/>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2F72ABA-BBFD-4DED-876B-B0FDC3D9BCA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731629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F7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8DAC82-8F81-42DC-B7F9-071FCB7C56F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87800929"/>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07A7C-FF5E-4497-A56A-7275BFFFB92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6961010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2"/>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922361786"/>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rotWithShape="1">
          <a:blip r:embed="rId4" cstate="print"/>
          <a:srcRect r="50000"/>
          <a:stretch/>
        </p:blipFill>
        <p:spPr bwMode="auto">
          <a:xfrm>
            <a:off x="6728619" y="6019800"/>
            <a:ext cx="738981"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30174" y="6202458"/>
            <a:ext cx="1461426" cy="350742"/>
          </a:xfrm>
          <a:prstGeom prst="rect">
            <a:avLst/>
          </a:prstGeom>
        </p:spPr>
      </p:pic>
    </p:spTree>
    <p:extLst>
      <p:ext uri="{BB962C8B-B14F-4D97-AF65-F5344CB8AC3E}">
        <p14:creationId xmlns:p14="http://schemas.microsoft.com/office/powerpoint/2010/main" val="4023788076"/>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44665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7549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08981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48749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1873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45619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99197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57016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775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2" y="1435107"/>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4102277211"/>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741009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513756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6188658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33889723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
        <p:nvSpPr>
          <p:cNvPr id="10" name="Title 10"/>
          <p:cNvSpPr>
            <a:spLocks noGrp="1"/>
          </p:cNvSpPr>
          <p:nvPr>
            <p:ph type="title"/>
          </p:nvPr>
        </p:nvSpPr>
        <p:spPr>
          <a:xfrm>
            <a:off x="457200" y="0"/>
            <a:ext cx="8229600" cy="558140"/>
          </a:xfrm>
        </p:spPr>
        <p:txBody>
          <a:bodyPr>
            <a:normAutofit/>
          </a:bodyPr>
          <a:lstStyle>
            <a:lvl1pPr>
              <a:defRPr sz="3200" b="1">
                <a:solidFill>
                  <a:srgbClr val="003F72"/>
                </a:solidFill>
                <a:latin typeface="Arial Black" pitchFamily="34" charset="0"/>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315404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5913C49-45AE-4926-BFC9-EBF79FA12E5C}" type="datetimeFigureOut">
              <a:rPr lang="en-US" smtClean="0">
                <a:solidFill>
                  <a:prstClr val="black">
                    <a:tint val="75000"/>
                  </a:prstClr>
                </a:solidFill>
              </a:rPr>
              <a:pPr/>
              <a:t>8/9/2016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584B31C-C8E6-4C46-847A-471BE8E4280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218833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13C49-45AE-4926-BFC9-EBF79FA12E5C}" type="datetimeFigureOut">
              <a:rPr lang="en-US" smtClean="0">
                <a:solidFill>
                  <a:prstClr val="black">
                    <a:tint val="75000"/>
                  </a:prstClr>
                </a:solidFill>
              </a:rPr>
              <a:pPr/>
              <a:t>8/9/2016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82262220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913C49-45AE-4926-BFC9-EBF79FA12E5C}" type="datetimeFigureOut">
              <a:rPr lang="en-US" smtClean="0">
                <a:solidFill>
                  <a:prstClr val="black">
                    <a:tint val="75000"/>
                  </a:prstClr>
                </a:solidFill>
              </a:rPr>
              <a:pPr/>
              <a:t>8/9/2016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584B31C-C8E6-4C46-847A-471BE8E4280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945413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913C49-45AE-4926-BFC9-EBF79FA12E5C}" type="datetimeFigureOut">
              <a:rPr lang="en-US" smtClean="0">
                <a:solidFill>
                  <a:prstClr val="black">
                    <a:tint val="75000"/>
                  </a:prstClr>
                </a:solidFill>
              </a:rPr>
              <a:pPr/>
              <a:t>8/9/2016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584B31C-C8E6-4C46-847A-471BE8E4280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167765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913C49-45AE-4926-BFC9-EBF79FA12E5C}" type="datetimeFigureOut">
              <a:rPr lang="en-US" smtClean="0">
                <a:solidFill>
                  <a:prstClr val="black">
                    <a:tint val="75000"/>
                  </a:prstClr>
                </a:solidFill>
              </a:rPr>
              <a:pPr/>
              <a:t>8/9/2016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B584B31C-C8E6-4C46-847A-471BE8E4280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814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55696039"/>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5913C49-45AE-4926-BFC9-EBF79FA12E5C}" type="datetimeFigureOut">
              <a:rPr lang="en-US" smtClean="0">
                <a:solidFill>
                  <a:prstClr val="black">
                    <a:tint val="75000"/>
                  </a:prstClr>
                </a:solidFill>
              </a:rPr>
              <a:pPr/>
              <a:t>8/9/2016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B584B31C-C8E6-4C46-847A-471BE8E4280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218029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13C49-45AE-4926-BFC9-EBF79FA12E5C}" type="datetimeFigureOut">
              <a:rPr lang="en-US" smtClean="0">
                <a:solidFill>
                  <a:prstClr val="black">
                    <a:tint val="75000"/>
                  </a:prstClr>
                </a:solidFill>
              </a:rPr>
              <a:pPr/>
              <a:t>8/9/2016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grpSp>
        <p:nvGrpSpPr>
          <p:cNvPr id="5" name="Group 4" descr="A set of 11 photos run the width of the top of the slide, serving as a banner. Each photo represents content within the Living Well Curriculum as presented on Slides #9 and #10. The photos are (left to righ):&#10;Arrows in a target, with many near the bulls eye; a graphic with a patter of questions marks; A cropped image showing the bottom of half of a women's laughing face; a rainy windowpane facing the outdoors; three hands clasping togeher in an iconic 'all in' gesture; a stack of three books; a man swiming laps in a pool; a cropped image of a produce showing tomatoes, and a green vegetable; an loud speaker; and a weathered organizer with tools such as wrenches and screwdrivers."/>
          <p:cNvGrpSpPr/>
          <p:nvPr userDrawn="1"/>
        </p:nvGrpSpPr>
        <p:grpSpPr>
          <a:xfrm>
            <a:off x="0" y="0"/>
            <a:ext cx="9026463" cy="1003591"/>
            <a:chOff x="16673" y="4119"/>
            <a:chExt cx="12035284" cy="1338121"/>
          </a:xfrm>
        </p:grpSpPr>
        <p:pic>
          <p:nvPicPr>
            <p:cNvPr id="6" name="Picture 1" descr="image00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6673" y="32952"/>
              <a:ext cx="6089322" cy="130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image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046573" y="4119"/>
              <a:ext cx="6005384" cy="132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descr="The Living Well with a Disability Logo is green with the words right of white box with an arc of green stretching from the lower left corner to the upper right corner. The green arc suggests a path into the future."/>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6774444" y="6225526"/>
            <a:ext cx="2144407" cy="454495"/>
          </a:xfrm>
          <a:prstGeom prst="rect">
            <a:avLst/>
          </a:prstGeom>
        </p:spPr>
      </p:pic>
    </p:spTree>
    <p:extLst>
      <p:ext uri="{BB962C8B-B14F-4D97-AF65-F5344CB8AC3E}">
        <p14:creationId xmlns:p14="http://schemas.microsoft.com/office/powerpoint/2010/main" val="9204413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13C49-45AE-4926-BFC9-EBF79FA12E5C}" type="datetimeFigureOut">
              <a:rPr lang="en-US" smtClean="0">
                <a:solidFill>
                  <a:prstClr val="black">
                    <a:tint val="75000"/>
                  </a:prstClr>
                </a:solidFill>
              </a:rPr>
              <a:pPr/>
              <a:t>8/9/2016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584B31C-C8E6-4C46-847A-471BE8E4280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8394082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13C49-45AE-4926-BFC9-EBF79FA12E5C}" type="datetimeFigureOut">
              <a:rPr lang="en-US" smtClean="0">
                <a:solidFill>
                  <a:prstClr val="black">
                    <a:tint val="75000"/>
                  </a:prstClr>
                </a:solidFill>
              </a:rPr>
              <a:pPr/>
              <a:t>8/9/2016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584B31C-C8E6-4C46-847A-471BE8E4280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9987069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13C49-45AE-4926-BFC9-EBF79FA12E5C}" type="datetimeFigureOut">
              <a:rPr lang="en-US" smtClean="0">
                <a:solidFill>
                  <a:prstClr val="black">
                    <a:tint val="75000"/>
                  </a:prstClr>
                </a:solidFill>
              </a:rPr>
              <a:pPr/>
              <a:t>8/9/2016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584B31C-C8E6-4C46-847A-471BE8E4280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260891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13C49-45AE-4926-BFC9-EBF79FA12E5C}" type="datetimeFigureOut">
              <a:rPr lang="en-US" smtClean="0">
                <a:solidFill>
                  <a:prstClr val="black">
                    <a:tint val="75000"/>
                  </a:prstClr>
                </a:solidFill>
              </a:rPr>
              <a:pPr/>
              <a:t>8/9/2016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584B31C-C8E6-4C46-847A-471BE8E4280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127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371600" y="4343465"/>
            <a:ext cx="6400800" cy="492443"/>
          </a:xfrm>
          <a:prstGeom prst="rect">
            <a:avLst/>
          </a:prstGeom>
        </p:spPr>
        <p:txBody>
          <a:bodyPr>
            <a:spAutoFit/>
          </a:bodyPr>
          <a:lstStyle/>
          <a:p>
            <a:pPr eaLnBrk="0" fontAlgn="base" hangingPunct="0">
              <a:spcBef>
                <a:spcPct val="0"/>
              </a:spcBef>
              <a:spcAft>
                <a:spcPct val="0"/>
              </a:spcAft>
              <a:defRPr/>
            </a:pPr>
            <a:r>
              <a:rPr lang="en-US" sz="1300" b="1" dirty="0">
                <a:solidFill>
                  <a:srgbClr val="FFFFFF"/>
                </a:solidFill>
                <a:latin typeface="Arial" pitchFamily="34" charset="0"/>
              </a:rPr>
              <a:t>For more information please contact Centers for Disease Control and Prevention</a:t>
            </a:r>
          </a:p>
        </p:txBody>
      </p:sp>
      <p:sp>
        <p:nvSpPr>
          <p:cNvPr id="6" name="Rectangle 5"/>
          <p:cNvSpPr/>
          <p:nvPr/>
        </p:nvSpPr>
        <p:spPr>
          <a:xfrm>
            <a:off x="1371600" y="4705350"/>
            <a:ext cx="5943600" cy="647700"/>
          </a:xfrm>
          <a:prstGeom prst="rect">
            <a:avLst/>
          </a:prstGeom>
        </p:spPr>
        <p:txBody>
          <a:bodyPr>
            <a:spAutoFit/>
          </a:bodyPr>
          <a:lstStyle/>
          <a:p>
            <a:pPr eaLnBrk="0" fontAlgn="base" hangingPunct="0">
              <a:spcBef>
                <a:spcPct val="0"/>
              </a:spcBef>
              <a:spcAft>
                <a:spcPct val="0"/>
              </a:spcAft>
              <a:defRPr/>
            </a:pPr>
            <a:r>
              <a:rPr lang="en-US" sz="1200" dirty="0">
                <a:solidFill>
                  <a:srgbClr val="FFFFFF"/>
                </a:solidFill>
                <a:latin typeface="Arial" pitchFamily="34" charset="0"/>
              </a:rPr>
              <a:t>1600 Clifton Road NE, Atlanta, GA 30333</a:t>
            </a:r>
          </a:p>
          <a:p>
            <a:pPr eaLnBrk="0" fontAlgn="base" hangingPunct="0">
              <a:spcBef>
                <a:spcPct val="0"/>
              </a:spcBef>
              <a:spcAft>
                <a:spcPct val="0"/>
              </a:spcAft>
              <a:defRPr/>
            </a:pPr>
            <a:r>
              <a:rPr lang="en-US" sz="1200" dirty="0">
                <a:solidFill>
                  <a:srgbClr val="FFFFFF"/>
                </a:solidFill>
                <a:latin typeface="Arial" pitchFamily="34" charset="0"/>
              </a:rPr>
              <a:t>Telephone, 1-800-CDC-INFO (232-4636)/TTY: 1-888-232-6348</a:t>
            </a:r>
          </a:p>
          <a:p>
            <a:pPr eaLnBrk="0" fontAlgn="base" hangingPunct="0">
              <a:spcBef>
                <a:spcPct val="0"/>
              </a:spcBef>
              <a:spcAft>
                <a:spcPct val="0"/>
              </a:spcAft>
              <a:defRPr/>
            </a:pPr>
            <a:r>
              <a:rPr lang="en-US" sz="1200" dirty="0">
                <a:solidFill>
                  <a:srgbClr val="FFFFFF"/>
                </a:solidFill>
                <a:latin typeface="Arial" pitchFamily="34" charset="0"/>
              </a:rPr>
              <a:t>E-mail: cdcinfo@cdc.gov 	Web: www.cdc.gov</a:t>
            </a:r>
          </a:p>
        </p:txBody>
      </p:sp>
      <p:sp>
        <p:nvSpPr>
          <p:cNvPr id="7" name="Rectangle 6"/>
          <p:cNvSpPr/>
          <p:nvPr/>
        </p:nvSpPr>
        <p:spPr>
          <a:xfrm>
            <a:off x="1371600" y="5421445"/>
            <a:ext cx="5943600" cy="369887"/>
          </a:xfrm>
          <a:prstGeom prst="rect">
            <a:avLst/>
          </a:prstGeom>
        </p:spPr>
        <p:txBody>
          <a:bodyPr>
            <a:spAutoFit/>
          </a:bodyPr>
          <a:lstStyle/>
          <a:p>
            <a:pPr eaLnBrk="0" fontAlgn="base" hangingPunct="0">
              <a:spcBef>
                <a:spcPct val="0"/>
              </a:spcBef>
              <a:spcAft>
                <a:spcPct val="0"/>
              </a:spcAft>
              <a:defRPr/>
            </a:pPr>
            <a:r>
              <a:rPr lang="en-US" sz="900" dirty="0">
                <a:solidFill>
                  <a:srgbClr val="FFFFFF"/>
                </a:solidFill>
                <a:latin typeface="Arial" pitchFamily="34" charset="0"/>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0"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
        <p:nvSpPr>
          <p:cNvPr id="12"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Tree>
    <p:extLst>
      <p:ext uri="{BB962C8B-B14F-4D97-AF65-F5344CB8AC3E}">
        <p14:creationId xmlns:p14="http://schemas.microsoft.com/office/powerpoint/2010/main" val="245020656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Tree>
    <p:extLst>
      <p:ext uri="{BB962C8B-B14F-4D97-AF65-F5344CB8AC3E}">
        <p14:creationId xmlns:p14="http://schemas.microsoft.com/office/powerpoint/2010/main" val="373320082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fontAlgn="base">
              <a:spcBef>
                <a:spcPct val="0"/>
              </a:spcBef>
              <a:spcAft>
                <a:spcPct val="0"/>
              </a:spcAft>
              <a:defRPr/>
            </a:pPr>
            <a:endParaRPr lang="en-US" dirty="0">
              <a:solidFill>
                <a:srgbClr val="FFC000"/>
              </a:solidFill>
              <a:latin typeface="Arial" pitchFamily="34" charset="0"/>
            </a:endParaRPr>
          </a:p>
        </p:txBody>
      </p:sp>
      <p:sp>
        <p:nvSpPr>
          <p:cNvPr id="3" name="Rectangle 4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base">
              <a:spcBef>
                <a:spcPct val="0"/>
              </a:spcBef>
              <a:spcAft>
                <a:spcPct val="0"/>
              </a:spcAft>
              <a:defRPr/>
            </a:pPr>
            <a:endParaRPr lang="en-US" dirty="0">
              <a:solidFill>
                <a:srgbClr val="FFC000"/>
              </a:solidFill>
              <a:latin typeface="Arial" pitchFamily="34" charset="0"/>
            </a:endParaRPr>
          </a:p>
        </p:txBody>
      </p:sp>
      <p:sp>
        <p:nvSpPr>
          <p:cNvPr id="4" name="Rectangle 4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fontAlgn="base">
              <a:spcBef>
                <a:spcPct val="0"/>
              </a:spcBef>
              <a:spcAft>
                <a:spcPct val="0"/>
              </a:spcAft>
              <a:defRPr/>
            </a:pPr>
            <a:fld id="{32ED5235-BD27-45F5-873B-2AE9014511E1}" type="slidenum">
              <a:rPr lang="en-US">
                <a:solidFill>
                  <a:srgbClr val="FFC000"/>
                </a:solidFill>
                <a:latin typeface="Arial" pitchFamily="34" charset="0"/>
              </a:rPr>
              <a:pPr fontAlgn="base">
                <a:spcBef>
                  <a:spcPct val="0"/>
                </a:spcBef>
                <a:spcAft>
                  <a:spcPct val="0"/>
                </a:spcAft>
                <a:defRPr/>
              </a:pPr>
              <a:t>‹#›</a:t>
            </a:fld>
            <a:endParaRPr lang="en-US" dirty="0">
              <a:solidFill>
                <a:srgbClr val="FFC000"/>
              </a:solidFill>
              <a:latin typeface="Arial" pitchFamily="34" charset="0"/>
            </a:endParaRPr>
          </a:p>
        </p:txBody>
      </p:sp>
    </p:spTree>
    <p:extLst>
      <p:ext uri="{BB962C8B-B14F-4D97-AF65-F5344CB8AC3E}">
        <p14:creationId xmlns:p14="http://schemas.microsoft.com/office/powerpoint/2010/main" val="3741660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1334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627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rotWithShape="1">
          <a:blip r:embed="rId4" cstate="print"/>
          <a:srcRect r="50000"/>
          <a:stretch/>
        </p:blipFill>
        <p:spPr bwMode="auto">
          <a:xfrm>
            <a:off x="6728619" y="6019800"/>
            <a:ext cx="738981"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30174" y="6202458"/>
            <a:ext cx="1461426" cy="350742"/>
          </a:xfrm>
          <a:prstGeom prst="rect">
            <a:avLst/>
          </a:prstGeom>
        </p:spPr>
      </p:pic>
    </p:spTree>
    <p:extLst>
      <p:ext uri="{BB962C8B-B14F-4D97-AF65-F5344CB8AC3E}">
        <p14:creationId xmlns:p14="http://schemas.microsoft.com/office/powerpoint/2010/main" val="378424143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1143000"/>
          </a:xfrm>
          <a:prstGeom prst="rect">
            <a:avLst/>
          </a:prstGeom>
        </p:spPr>
        <p:txBody>
          <a:bodyPr/>
          <a:lstStyle>
            <a:lvl1pPr algn="l" defTabSz="914400" rtl="0" eaLnBrk="1" latinLnBrk="0" hangingPunct="1">
              <a:spcBef>
                <a:spcPct val="0"/>
              </a:spcBef>
              <a:buNone/>
              <a:defRPr lang="en-US" sz="3200" b="1" kern="1200" dirty="0">
                <a:solidFill>
                  <a:srgbClr val="003F72"/>
                </a:solidFill>
                <a:latin typeface="+mj-lt"/>
                <a:ea typeface="Tahoma" pitchFamily="34" charset="0"/>
                <a:cs typeface="Tahoma"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1371600" y="1524000"/>
            <a:ext cx="7772400" cy="4114800"/>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fontAlgn="auto">
              <a:spcBef>
                <a:spcPts val="0"/>
              </a:spcBef>
              <a:spcAft>
                <a:spcPts val="0"/>
              </a:spcAft>
              <a:defRPr/>
            </a:pPr>
            <a:endParaRPr lang="en-US" dirty="0">
              <a:solidFill>
                <a:srgbClr val="000000"/>
              </a:solidFill>
              <a:latin typeface="Georgia"/>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auto">
              <a:spcBef>
                <a:spcPts val="0"/>
              </a:spcBef>
              <a:spcAft>
                <a:spcPts val="0"/>
              </a:spcAft>
              <a:defRPr/>
            </a:pPr>
            <a:endParaRPr lang="en-US" dirty="0">
              <a:solidFill>
                <a:srgbClr val="000000"/>
              </a:solidFill>
              <a:latin typeface="Georgia"/>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fontAlgn="auto">
              <a:spcBef>
                <a:spcPts val="0"/>
              </a:spcBef>
              <a:spcAft>
                <a:spcPts val="0"/>
              </a:spcAft>
              <a:defRPr/>
            </a:pPr>
            <a:fld id="{1A4EBD27-DC53-4898-B72E-5655E4B22A68}" type="slidenum">
              <a:rPr lang="en-US">
                <a:solidFill>
                  <a:srgbClr val="000000"/>
                </a:solidFill>
                <a:latin typeface="Georgia"/>
              </a:rPr>
              <a:pPr fontAlgn="auto">
                <a:spcBef>
                  <a:spcPts val="0"/>
                </a:spcBef>
                <a:spcAft>
                  <a:spcPts val="0"/>
                </a:spcAft>
                <a:defRPr/>
              </a:pPr>
              <a:t>‹#›</a:t>
            </a:fld>
            <a:endParaRPr lang="en-US" dirty="0">
              <a:solidFill>
                <a:srgbClr val="000000"/>
              </a:solidFill>
              <a:latin typeface="Georgia"/>
            </a:endParaRPr>
          </a:p>
        </p:txBody>
      </p:sp>
    </p:spTree>
    <p:extLst>
      <p:ext uri="{BB962C8B-B14F-4D97-AF65-F5344CB8AC3E}">
        <p14:creationId xmlns:p14="http://schemas.microsoft.com/office/powerpoint/2010/main" val="386937909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3F7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67CB476-EE9E-4301-8253-92925F707B8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14386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F7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2B76EA9-844C-444B-9638-E1AF1EB2C99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3469863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61F9B5F-039C-425A-9BCA-42BEDC3116F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4593578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F7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E39B83A-F8FF-48EF-85FE-21241C7B07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069071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F7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379EE61-D6C7-4CAE-835B-AC0CC2FCBF6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5388111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F72"/>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C6CA6BD-6CA4-4825-8359-CBEA62F9FC2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5000142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C39E43E-5BA8-4BBE-A758-69D037E91EB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960843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3F7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9B934A-D30A-459D-9C68-4B673A496ED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323172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2F72ABA-BBFD-4DED-876B-B0FDC3D9BCA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94381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F7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8DAC82-8F81-42DC-B7F9-071FCB7C56F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9778748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07A7C-FF5E-4497-A56A-7275BFFFB92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188250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rotWithShape="1">
          <a:blip r:embed="rId4" cstate="print"/>
          <a:srcRect r="50000"/>
          <a:stretch/>
        </p:blipFill>
        <p:spPr bwMode="auto">
          <a:xfrm>
            <a:off x="6728619" y="6019800"/>
            <a:ext cx="738981"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30174" y="6202458"/>
            <a:ext cx="1461426" cy="350742"/>
          </a:xfrm>
          <a:prstGeom prst="rect">
            <a:avLst/>
          </a:prstGeom>
        </p:spPr>
      </p:pic>
    </p:spTree>
    <p:extLst>
      <p:ext uri="{BB962C8B-B14F-4D97-AF65-F5344CB8AC3E}">
        <p14:creationId xmlns:p14="http://schemas.microsoft.com/office/powerpoint/2010/main" val="155360408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4144160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Tree>
    <p:extLst>
      <p:ext uri="{BB962C8B-B14F-4D97-AF65-F5344CB8AC3E}">
        <p14:creationId xmlns:p14="http://schemas.microsoft.com/office/powerpoint/2010/main" val="216417909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
        <p:nvSpPr>
          <p:cNvPr id="3" name="Content Placeholder 2"/>
          <p:cNvSpPr>
            <a:spLocks noGrp="1"/>
          </p:cNvSpPr>
          <p:nvPr>
            <p:ph sz="half" idx="1"/>
          </p:nvPr>
        </p:nvSpPr>
        <p:spPr>
          <a:xfrm>
            <a:off x="1597152"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400"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5600316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67600" cy="1069848"/>
          </a:xfrm>
        </p:spPr>
        <p:txBody>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
        <p:nvSpPr>
          <p:cNvPr id="3" name="Text Placeholder 2"/>
          <p:cNvSpPr>
            <a:spLocks noGrp="1"/>
          </p:cNvSpPr>
          <p:nvPr>
            <p:ph type="body" idx="1"/>
          </p:nvPr>
        </p:nvSpPr>
        <p:spPr>
          <a:xfrm>
            <a:off x="1601576" y="1687514"/>
            <a:ext cx="358002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01576" y="2327275"/>
            <a:ext cx="3580024"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86400" y="1687514"/>
            <a:ext cx="3581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86400" y="2327275"/>
            <a:ext cx="3581400"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963930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Tree>
    <p:extLst>
      <p:ext uri="{BB962C8B-B14F-4D97-AF65-F5344CB8AC3E}">
        <p14:creationId xmlns:p14="http://schemas.microsoft.com/office/powerpoint/2010/main" val="51113938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78139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3687" y="152400"/>
            <a:ext cx="7275513" cy="1066800"/>
          </a:xfrm>
        </p:spPr>
        <p:txBody>
          <a:bodyPr anchor="ctr"/>
          <a:lstStyle>
            <a:lvl1pPr algn="l">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
        <p:nvSpPr>
          <p:cNvPr id="3" name="Content Placeholder 2"/>
          <p:cNvSpPr>
            <a:spLocks noGrp="1"/>
          </p:cNvSpPr>
          <p:nvPr>
            <p:ph idx="1"/>
          </p:nvPr>
        </p:nvSpPr>
        <p:spPr>
          <a:xfrm>
            <a:off x="4724400" y="1676400"/>
            <a:ext cx="4114800" cy="444976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63687" y="1676400"/>
            <a:ext cx="3008313" cy="44497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39832155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970712" cy="566738"/>
          </a:xfrm>
        </p:spPr>
        <p:txBody>
          <a:bodyPr anchor="b"/>
          <a:lstStyle>
            <a:lvl1pPr algn="l">
              <a:defRPr sz="2400" b="0">
                <a:solidFill>
                  <a:srgbClr val="003F7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69707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6970712"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270891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635182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655762"/>
            <a:ext cx="2057400" cy="5049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1655762"/>
            <a:ext cx="5105400" cy="5049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5661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8246581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775" cy="1066800"/>
          </a:xfrm>
        </p:spPr>
        <p:txBody>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
        <p:nvSpPr>
          <p:cNvPr id="3" name="Table Placeholder 2"/>
          <p:cNvSpPr>
            <a:spLocks noGrp="1"/>
          </p:cNvSpPr>
          <p:nvPr>
            <p:ph type="tbl" idx="1"/>
          </p:nvPr>
        </p:nvSpPr>
        <p:spPr>
          <a:xfrm>
            <a:off x="1600200" y="1673225"/>
            <a:ext cx="7315200" cy="4879975"/>
          </a:xfrm>
        </p:spPr>
        <p:txBody>
          <a:bodyPr/>
          <a:lstStyle/>
          <a:p>
            <a:pPr lvl="0"/>
            <a:endParaRPr lang="en-US" noProof="0" dirty="0"/>
          </a:p>
        </p:txBody>
      </p:sp>
    </p:spTree>
    <p:extLst>
      <p:ext uri="{BB962C8B-B14F-4D97-AF65-F5344CB8AC3E}">
        <p14:creationId xmlns:p14="http://schemas.microsoft.com/office/powerpoint/2010/main" val="273947287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a typeface="ＭＳ Ｐゴシック" pitchFamily="-107" charset="-128"/>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mj-lt"/>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659201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371600" y="1479413"/>
            <a:ext cx="7763344" cy="3952666"/>
          </a:xfrm>
        </p:spPr>
        <p:txBody>
          <a:bodyPr/>
          <a:lstStyle/>
          <a:p>
            <a:endParaRPr lang="en-US" dirty="0"/>
          </a:p>
        </p:txBody>
      </p:sp>
      <p:sp>
        <p:nvSpPr>
          <p:cNvPr id="10" name="Title 9"/>
          <p:cNvSpPr>
            <a:spLocks noGrp="1"/>
          </p:cNvSpPr>
          <p:nvPr>
            <p:ph type="title"/>
          </p:nvPr>
        </p:nvSpPr>
        <p:spPr>
          <a:xfrm>
            <a:off x="1371600" y="71270"/>
            <a:ext cx="6400800" cy="1224129"/>
          </a:xfrm>
        </p:spPr>
        <p:txBody>
          <a:bodyPr>
            <a:noAutofit/>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40578084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447799"/>
            <a:ext cx="7772400" cy="396617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1371600" y="76200"/>
            <a:ext cx="7772400" cy="1219200"/>
          </a:xfrm>
        </p:spPr>
        <p:txBody>
          <a:bodyPr>
            <a:noAutofit/>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1876114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5" name="Content Placeholder 13"/>
          <p:cNvSpPr>
            <a:spLocks noGrp="1"/>
          </p:cNvSpPr>
          <p:nvPr>
            <p:ph sz="quarter" idx="14"/>
          </p:nvPr>
        </p:nvSpPr>
        <p:spPr>
          <a:xfrm>
            <a:off x="1355725" y="1447800"/>
            <a:ext cx="7788275" cy="4724400"/>
          </a:xfrm>
          <a:prstGeom prst="rect">
            <a:avLst/>
          </a:prstGeom>
        </p:spPr>
        <p:txBody>
          <a:bodyPr/>
          <a:lstStyle>
            <a:lvl1pPr marL="342900" indent="-342900">
              <a:buClr>
                <a:srgbClr val="C00000"/>
              </a:buClr>
              <a:buSzPct val="120000"/>
              <a:buFont typeface="Wingdings" pitchFamily="2" charset="2"/>
              <a:buChar char="§"/>
              <a:defRPr>
                <a:latin typeface="Tahoma" pitchFamily="34" charset="0"/>
                <a:ea typeface="Tahoma" pitchFamily="34" charset="0"/>
                <a:cs typeface="Tahoma" pitchFamily="34" charset="0"/>
              </a:defRPr>
            </a:lvl1pPr>
            <a:lvl2pPr>
              <a:defRPr>
                <a:latin typeface="Tahoma" pitchFamily="34" charset="0"/>
                <a:ea typeface="Tahoma" pitchFamily="34" charset="0"/>
                <a:cs typeface="Tahoma" pitchFamily="34" charset="0"/>
              </a:defRPr>
            </a:lvl2pPr>
            <a:lvl3pPr marL="1143000" indent="-228600">
              <a:buFont typeface="Wingdings" pitchFamily="2" charset="2"/>
              <a:buChar char="v"/>
              <a:defRPr>
                <a:latin typeface="Tahoma" pitchFamily="34" charset="0"/>
                <a:ea typeface="Tahoma" pitchFamily="34" charset="0"/>
                <a:cs typeface="Tahoma" pitchFamily="34" charset="0"/>
              </a:defRPr>
            </a:lvl3pPr>
            <a:lvl4pPr marL="1600200" indent="-228600">
              <a:buFont typeface="Arial" pitchFamily="34" charset="0"/>
              <a:buChar char="•"/>
              <a:defRPr>
                <a:latin typeface="Tahoma" pitchFamily="34" charset="0"/>
                <a:ea typeface="Tahoma" pitchFamily="34" charset="0"/>
                <a:cs typeface="Tahoma" pitchFamily="34" charset="0"/>
              </a:defRPr>
            </a:lvl4pPr>
            <a:lvl5pPr>
              <a:defRPr>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5"/>
          </p:nvPr>
        </p:nvSpPr>
        <p:spPr>
          <a:xfrm>
            <a:off x="8534400" y="6492503"/>
            <a:ext cx="609600" cy="365125"/>
          </a:xfrm>
          <a:prstGeom prst="rect">
            <a:avLst/>
          </a:prstGeom>
        </p:spPr>
        <p:txBody>
          <a:bodyPr/>
          <a:lstStyle/>
          <a:p>
            <a:fld id="{F8ECAD15-DF40-4D57-8D99-2197AD37FB1A}" type="slidenum">
              <a:rPr lang="en-US" smtClean="0">
                <a:solidFill>
                  <a:srgbClr val="000000"/>
                </a:solidFill>
                <a:latin typeface="Georgia"/>
              </a:rPr>
              <a:pPr/>
              <a:t>‹#›</a:t>
            </a:fld>
            <a:endParaRPr lang="en-US">
              <a:solidFill>
                <a:srgbClr val="000000"/>
              </a:solidFill>
              <a:latin typeface="Georgia"/>
            </a:endParaRPr>
          </a:p>
        </p:txBody>
      </p:sp>
      <p:sp>
        <p:nvSpPr>
          <p:cNvPr id="21" name="Title 10"/>
          <p:cNvSpPr>
            <a:spLocks noGrp="1"/>
          </p:cNvSpPr>
          <p:nvPr>
            <p:ph type="title"/>
          </p:nvPr>
        </p:nvSpPr>
        <p:spPr>
          <a:xfrm>
            <a:off x="1371600" y="76200"/>
            <a:ext cx="7772400" cy="1219200"/>
          </a:xfrm>
          <a:prstGeom prst="rect">
            <a:avLst/>
          </a:prstGeom>
        </p:spPr>
        <p:txBody>
          <a:bodyPr anchor="ctr" anchorCtr="1"/>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
        <p:nvSpPr>
          <p:cNvPr id="14" name="Text Placeholder 12"/>
          <p:cNvSpPr>
            <a:spLocks noGrp="1"/>
          </p:cNvSpPr>
          <p:nvPr>
            <p:ph type="body" sz="quarter" idx="10" hasCustomPrompt="1"/>
          </p:nvPr>
        </p:nvSpPr>
        <p:spPr>
          <a:xfrm>
            <a:off x="1356361" y="6507798"/>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6" name="Text Placeholder 12"/>
          <p:cNvSpPr>
            <a:spLocks noGrp="1"/>
          </p:cNvSpPr>
          <p:nvPr>
            <p:ph type="body" sz="quarter" idx="13" hasCustomPrompt="1"/>
          </p:nvPr>
        </p:nvSpPr>
        <p:spPr>
          <a:xfrm>
            <a:off x="1356361" y="6162912"/>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pic>
        <p:nvPicPr>
          <p:cNvPr id="17"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88563141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1143000"/>
          </a:xfrm>
          <a:prstGeom prst="rect">
            <a:avLst/>
          </a:prstGeom>
        </p:spPr>
        <p:txBody>
          <a:bodyPr/>
          <a:lstStyle>
            <a:lvl1pPr algn="l" defTabSz="914400" rtl="0" eaLnBrk="1" latinLnBrk="0" hangingPunct="1">
              <a:spcBef>
                <a:spcPct val="0"/>
              </a:spcBef>
              <a:buNone/>
              <a:defRPr lang="en-US" sz="3200" b="1" kern="1200" dirty="0">
                <a:solidFill>
                  <a:srgbClr val="003F72"/>
                </a:solidFill>
                <a:latin typeface="+mj-lt"/>
                <a:ea typeface="Tahoma" pitchFamily="34" charset="0"/>
                <a:cs typeface="Tahoma"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1371600" y="1524000"/>
            <a:ext cx="7772400" cy="4114800"/>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solidFill>
                <a:srgbClr val="000000"/>
              </a:solidFill>
              <a:latin typeface="Georgia"/>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srgbClr val="000000"/>
              </a:solidFill>
              <a:latin typeface="Georgia"/>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A4EBD27-DC53-4898-B72E-5655E4B22A68}" type="slidenum">
              <a:rPr lang="en-US">
                <a:solidFill>
                  <a:srgbClr val="000000"/>
                </a:solidFill>
                <a:latin typeface="Georgia"/>
              </a:rPr>
              <a:pPr>
                <a:defRPr/>
              </a:pPr>
              <a:t>‹#›</a:t>
            </a:fld>
            <a:endParaRPr lang="en-US" dirty="0">
              <a:solidFill>
                <a:srgbClr val="000000"/>
              </a:solidFill>
              <a:latin typeface="Georgia"/>
            </a:endParaRPr>
          </a:p>
        </p:txBody>
      </p:sp>
    </p:spTree>
    <p:extLst>
      <p:ext uri="{BB962C8B-B14F-4D97-AF65-F5344CB8AC3E}">
        <p14:creationId xmlns:p14="http://schemas.microsoft.com/office/powerpoint/2010/main" val="3329248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94946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6248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46007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37092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5124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47640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56147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25032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76849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52710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26860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35751010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13342296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
        <p:nvSpPr>
          <p:cNvPr id="10" name="Title 10"/>
          <p:cNvSpPr>
            <a:spLocks noGrp="1"/>
          </p:cNvSpPr>
          <p:nvPr>
            <p:ph type="title"/>
          </p:nvPr>
        </p:nvSpPr>
        <p:spPr>
          <a:xfrm>
            <a:off x="457200" y="0"/>
            <a:ext cx="8229600" cy="558140"/>
          </a:xfrm>
        </p:spPr>
        <p:txBody>
          <a:bodyPr>
            <a:normAutofit/>
          </a:bodyPr>
          <a:lstStyle>
            <a:lvl1pPr>
              <a:defRPr sz="3200" b="1">
                <a:solidFill>
                  <a:srgbClr val="003F72"/>
                </a:solidFill>
                <a:latin typeface="Arial Black" pitchFamily="34" charset="0"/>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381509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76800"/>
          </a:xfrm>
          <a:prstGeom prst="rect">
            <a:avLst/>
          </a:prstGeom>
        </p:spPr>
        <p:txBody>
          <a:bodyPr/>
          <a:lstStyle>
            <a:lvl1pPr>
              <a:defRPr>
                <a:solidFill>
                  <a:schemeClr val="tx1"/>
                </a:solidFill>
                <a:latin typeface="Tahoma" pitchFamily="34" charset="0"/>
                <a:ea typeface="Tahoma" pitchFamily="34" charset="0"/>
                <a:cs typeface="Tahoma" pitchFamily="34" charset="0"/>
              </a:defRPr>
            </a:lvl1pPr>
            <a:lvl2pPr>
              <a:defRPr>
                <a:solidFill>
                  <a:schemeClr val="tx1"/>
                </a:solidFill>
                <a:latin typeface="Tahoma" pitchFamily="34" charset="0"/>
                <a:ea typeface="Tahoma" pitchFamily="34" charset="0"/>
                <a:cs typeface="Tahoma" pitchFamily="34" charset="0"/>
              </a:defRPr>
            </a:lvl2pPr>
            <a:lvl3pPr>
              <a:defRPr>
                <a:solidFill>
                  <a:schemeClr val="tx1"/>
                </a:solidFill>
                <a:latin typeface="Tahoma" pitchFamily="34" charset="0"/>
                <a:ea typeface="Tahoma" pitchFamily="34" charset="0"/>
                <a:cs typeface="Tahoma" pitchFamily="34" charset="0"/>
              </a:defRPr>
            </a:lvl3pPr>
            <a:lvl4pPr>
              <a:defRPr>
                <a:solidFill>
                  <a:schemeClr val="tx1"/>
                </a:solidFill>
                <a:latin typeface="Tahoma" pitchFamily="34" charset="0"/>
                <a:ea typeface="Tahoma" pitchFamily="34" charset="0"/>
                <a:cs typeface="Tahoma" pitchFamily="34" charset="0"/>
              </a:defRPr>
            </a:lvl4pPr>
            <a:lvl5pPr>
              <a:defRPr>
                <a:solidFill>
                  <a:schemeClr val="tx1"/>
                </a:solidFill>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fld id="{F8ECAD15-DF40-4D57-8D99-2197AD37FB1A}" type="slidenum">
              <a:rPr lang="en-US" smtClean="0">
                <a:solidFill>
                  <a:prstClr val="black">
                    <a:tint val="75000"/>
                  </a:prstClr>
                </a:solidFill>
              </a:rPr>
              <a:pPr/>
              <a:t>‹#›</a:t>
            </a:fld>
            <a:endParaRPr lang="en-US">
              <a:solidFill>
                <a:prstClr val="black">
                  <a:tint val="75000"/>
                </a:prstClr>
              </a:solidFill>
            </a:endParaRPr>
          </a:p>
        </p:txBody>
      </p:sp>
      <p:sp>
        <p:nvSpPr>
          <p:cNvPr id="12" name="Title 10"/>
          <p:cNvSpPr>
            <a:spLocks noGrp="1"/>
          </p:cNvSpPr>
          <p:nvPr>
            <p:ph type="title"/>
          </p:nvPr>
        </p:nvSpPr>
        <p:spPr>
          <a:xfrm>
            <a:off x="0" y="76200"/>
            <a:ext cx="91440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0" name="Text Placeholder 12"/>
          <p:cNvSpPr>
            <a:spLocks noGrp="1"/>
          </p:cNvSpPr>
          <p:nvPr>
            <p:ph type="body" sz="quarter" idx="10" hasCustomPrompt="1"/>
          </p:nvPr>
        </p:nvSpPr>
        <p:spPr>
          <a:xfrm>
            <a:off x="0" y="6506629"/>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1" name="Text Placeholder 12"/>
          <p:cNvSpPr>
            <a:spLocks noGrp="1"/>
          </p:cNvSpPr>
          <p:nvPr>
            <p:ph type="body" sz="quarter" idx="13" hasCustomPrompt="1"/>
          </p:nvPr>
        </p:nvSpPr>
        <p:spPr>
          <a:xfrm>
            <a:off x="0" y="6162912"/>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spTree>
    <p:extLst>
      <p:ext uri="{BB962C8B-B14F-4D97-AF65-F5344CB8AC3E}">
        <p14:creationId xmlns:p14="http://schemas.microsoft.com/office/powerpoint/2010/main" val="24759186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388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90334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68931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04474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82358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00087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2674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07911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29961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9676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74460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30616015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17160349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
        <p:nvSpPr>
          <p:cNvPr id="10" name="Title 10"/>
          <p:cNvSpPr>
            <a:spLocks noGrp="1"/>
          </p:cNvSpPr>
          <p:nvPr>
            <p:ph type="title"/>
          </p:nvPr>
        </p:nvSpPr>
        <p:spPr>
          <a:xfrm>
            <a:off x="457200" y="0"/>
            <a:ext cx="8229600" cy="558140"/>
          </a:xfrm>
        </p:spPr>
        <p:txBody>
          <a:bodyPr>
            <a:normAutofit/>
          </a:bodyPr>
          <a:lstStyle>
            <a:lvl1pPr>
              <a:defRPr sz="3200" b="1">
                <a:solidFill>
                  <a:srgbClr val="003F72"/>
                </a:solidFill>
                <a:latin typeface="Arial Black" pitchFamily="34" charset="0"/>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035682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76800"/>
          </a:xfrm>
          <a:prstGeom prst="rect">
            <a:avLst/>
          </a:prstGeom>
        </p:spPr>
        <p:txBody>
          <a:bodyPr/>
          <a:lstStyle>
            <a:lvl1pPr>
              <a:defRPr>
                <a:solidFill>
                  <a:schemeClr val="tx1"/>
                </a:solidFill>
                <a:latin typeface="Tahoma" pitchFamily="34" charset="0"/>
                <a:ea typeface="Tahoma" pitchFamily="34" charset="0"/>
                <a:cs typeface="Tahoma" pitchFamily="34" charset="0"/>
              </a:defRPr>
            </a:lvl1pPr>
            <a:lvl2pPr>
              <a:defRPr>
                <a:solidFill>
                  <a:schemeClr val="tx1"/>
                </a:solidFill>
                <a:latin typeface="Tahoma" pitchFamily="34" charset="0"/>
                <a:ea typeface="Tahoma" pitchFamily="34" charset="0"/>
                <a:cs typeface="Tahoma" pitchFamily="34" charset="0"/>
              </a:defRPr>
            </a:lvl2pPr>
            <a:lvl3pPr>
              <a:defRPr>
                <a:solidFill>
                  <a:schemeClr val="tx1"/>
                </a:solidFill>
                <a:latin typeface="Tahoma" pitchFamily="34" charset="0"/>
                <a:ea typeface="Tahoma" pitchFamily="34" charset="0"/>
                <a:cs typeface="Tahoma" pitchFamily="34" charset="0"/>
              </a:defRPr>
            </a:lvl3pPr>
            <a:lvl4pPr>
              <a:defRPr>
                <a:solidFill>
                  <a:schemeClr val="tx1"/>
                </a:solidFill>
                <a:latin typeface="Tahoma" pitchFamily="34" charset="0"/>
                <a:ea typeface="Tahoma" pitchFamily="34" charset="0"/>
                <a:cs typeface="Tahoma" pitchFamily="34" charset="0"/>
              </a:defRPr>
            </a:lvl4pPr>
            <a:lvl5pPr>
              <a:defRPr>
                <a:solidFill>
                  <a:schemeClr val="tx1"/>
                </a:solidFill>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fld id="{F8ECAD15-DF40-4D57-8D99-2197AD37FB1A}" type="slidenum">
              <a:rPr lang="en-US" smtClean="0">
                <a:solidFill>
                  <a:prstClr val="black">
                    <a:tint val="75000"/>
                  </a:prstClr>
                </a:solidFill>
              </a:rPr>
              <a:pPr/>
              <a:t>‹#›</a:t>
            </a:fld>
            <a:endParaRPr lang="en-US">
              <a:solidFill>
                <a:prstClr val="black">
                  <a:tint val="75000"/>
                </a:prstClr>
              </a:solidFill>
            </a:endParaRPr>
          </a:p>
        </p:txBody>
      </p:sp>
      <p:sp>
        <p:nvSpPr>
          <p:cNvPr id="12" name="Title 10"/>
          <p:cNvSpPr>
            <a:spLocks noGrp="1"/>
          </p:cNvSpPr>
          <p:nvPr>
            <p:ph type="title"/>
          </p:nvPr>
        </p:nvSpPr>
        <p:spPr>
          <a:xfrm>
            <a:off x="0" y="76200"/>
            <a:ext cx="91440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0" name="Text Placeholder 12"/>
          <p:cNvSpPr>
            <a:spLocks noGrp="1"/>
          </p:cNvSpPr>
          <p:nvPr>
            <p:ph type="body" sz="quarter" idx="10" hasCustomPrompt="1"/>
          </p:nvPr>
        </p:nvSpPr>
        <p:spPr>
          <a:xfrm>
            <a:off x="0" y="6506629"/>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1" name="Text Placeholder 12"/>
          <p:cNvSpPr>
            <a:spLocks noGrp="1"/>
          </p:cNvSpPr>
          <p:nvPr>
            <p:ph type="body" sz="quarter" idx="13" hasCustomPrompt="1"/>
          </p:nvPr>
        </p:nvSpPr>
        <p:spPr>
          <a:xfrm>
            <a:off x="0" y="6162912"/>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spTree>
    <p:extLst>
      <p:ext uri="{BB962C8B-B14F-4D97-AF65-F5344CB8AC3E}">
        <p14:creationId xmlns:p14="http://schemas.microsoft.com/office/powerpoint/2010/main" val="8404492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25583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0077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46130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61869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2800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46839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4996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68141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6177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88982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97593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13835382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6" Type="http://schemas.openxmlformats.org/officeDocument/2006/relationships/theme" Target="../theme/theme10.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19" Type="http://schemas.openxmlformats.org/officeDocument/2006/relationships/theme" Target="../theme/theme1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2.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image" Target="../media/image12.pn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theme" Target="../theme/theme13.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19" Type="http://schemas.openxmlformats.org/officeDocument/2006/relationships/image" Target="../media/image3.png"/><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theme" Target="../theme/theme14.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theme" Target="../theme/theme1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14.jpe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image" Target="../media/image16.jpeg"/><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image" Target="../media/image15.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6.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1.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0.png"/><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image" Target="../media/image3.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image" Target="../media/image12.pn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theme" Target="../theme/theme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theme" Target="../theme/theme7.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6" Type="http://schemas.openxmlformats.org/officeDocument/2006/relationships/theme" Target="../theme/theme8.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theme" Target="../theme/theme9.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8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48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48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4" r:id="rId12"/>
    <p:sldLayoutId id="2147483767"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415008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ABEC0-E86F-4821-B0BC-B42DB35D1B01}" type="datetime1">
              <a:rPr lang="en-US" smtClean="0">
                <a:solidFill>
                  <a:prstClr val="black">
                    <a:tint val="75000"/>
                  </a:prstClr>
                </a:solidFill>
                <a:latin typeface="Calibri"/>
              </a:rPr>
              <a:pPr/>
              <a:t>8/9/2016</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04569834"/>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B0C919A-00E0-4F09-B35F-D3B3917CF8F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15243539"/>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12"/>
          <p:cNvSpPr>
            <a:spLocks noGrp="1"/>
          </p:cNvSpPr>
          <p:nvPr>
            <p:ph type="body" idx="1"/>
          </p:nvPr>
        </p:nvSpPr>
        <p:spPr bwMode="auto">
          <a:xfrm>
            <a:off x="1600200" y="1673225"/>
            <a:ext cx="7315200" cy="4879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2055" name="Picture 15" descr="map.png"/>
          <p:cNvPicPr>
            <a:picLocks noChangeAspect="1"/>
          </p:cNvPicPr>
          <p:nvPr/>
        </p:nvPicPr>
        <p:blipFill>
          <a:blip r:embed="rId18" cstate="print"/>
          <a:srcRect b="32175"/>
          <a:stretch>
            <a:fillRect/>
          </a:stretch>
        </p:blipFill>
        <p:spPr bwMode="auto">
          <a:xfrm>
            <a:off x="152400" y="304800"/>
            <a:ext cx="1111250" cy="725488"/>
          </a:xfrm>
          <a:prstGeom prst="rect">
            <a:avLst/>
          </a:prstGeom>
          <a:noFill/>
          <a:ln w="9525">
            <a:noFill/>
            <a:miter lim="800000"/>
            <a:headEnd/>
            <a:tailEnd/>
          </a:ln>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2057" name="Picture 33" descr="HP2020_logo.png"/>
          <p:cNvPicPr>
            <a:picLocks noChangeAspect="1"/>
          </p:cNvPicPr>
          <p:nvPr/>
        </p:nvPicPr>
        <p:blipFill>
          <a:blip r:embed="rId19" cstate="print"/>
          <a:srcRect/>
          <a:stretch>
            <a:fillRect/>
          </a:stretch>
        </p:blipFill>
        <p:spPr bwMode="auto">
          <a:xfrm>
            <a:off x="123825" y="6229350"/>
            <a:ext cx="1019175" cy="476250"/>
          </a:xfrm>
          <a:prstGeom prst="rect">
            <a:avLst/>
          </a:prstGeom>
          <a:noFill/>
          <a:ln w="9525">
            <a:noFill/>
            <a:miter lim="800000"/>
            <a:headEnd/>
            <a:tailEnd/>
          </a:ln>
        </p:spPr>
      </p:pic>
    </p:spTree>
    <p:extLst>
      <p:ext uri="{BB962C8B-B14F-4D97-AF65-F5344CB8AC3E}">
        <p14:creationId xmlns:p14="http://schemas.microsoft.com/office/powerpoint/2010/main" val="774564410"/>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 id="2147483929" r:id="rId16"/>
  </p:sldLayoutIdLst>
  <p:hf hd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B0C919A-00E0-4F09-B35F-D3B3917CF8F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04433852"/>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kern="1200">
          <a:solidFill>
            <a:srgbClr val="003F7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8585554"/>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13C49-45AE-4926-BFC9-EBF79FA12E5C}" type="datetimeFigureOut">
              <a:rPr lang="en-US" smtClean="0">
                <a:solidFill>
                  <a:prstClr val="black">
                    <a:tint val="75000"/>
                  </a:prstClr>
                </a:solidFill>
              </a:rPr>
              <a:pPr/>
              <a:t>8/9/2016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grpSp>
        <p:nvGrpSpPr>
          <p:cNvPr id="7" name="Group 6" descr="A set of 11 photos run the width of the top of the slide, serving as a banner. Each photo represents content within the Living Well Curriculum as presented on Slides #9 and #10. The photos are (left to righ):&#10;Arrows in a target, with many near the bulls eye; a graphic with a patter of questions marks; A cropped image showing the bottom of half of a women's laughing face; a rainy windowpane facing the outdoors; three hands clasping togeher in an iconic 'all in' gesture; a stack of three books; a man swiming laps in a pool; a cropped image of a produce showing tomatoes, and a green vegetable; an loud speaker; and a weathered organizer with tools such as wrenches and screwdrivers." title="Living Well With a Disability Slide Banner"/>
          <p:cNvGrpSpPr/>
          <p:nvPr userDrawn="1"/>
        </p:nvGrpSpPr>
        <p:grpSpPr>
          <a:xfrm>
            <a:off x="0" y="0"/>
            <a:ext cx="9026463" cy="1003591"/>
            <a:chOff x="16673" y="4119"/>
            <a:chExt cx="12035284" cy="1338121"/>
          </a:xfrm>
        </p:grpSpPr>
        <p:pic>
          <p:nvPicPr>
            <p:cNvPr id="8" name="Picture 1" descr="image001"/>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16673" y="32952"/>
              <a:ext cx="6089322" cy="130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descr="image001"/>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6046573" y="4119"/>
              <a:ext cx="6005384" cy="132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descr="The Living Well with a Disability Logo is green with the words right of white box with an arc of green stretching from the lower left corner to the upper right corner. The green arc suggests a path into the future." title="Living Well with a Disability Logo"/>
          <p:cNvPicPr>
            <a:picLocks noChangeAspect="1"/>
          </p:cNvPicPr>
          <p:nvPr userDrawn="1"/>
        </p:nvPicPr>
        <p:blipFill rotWithShape="1">
          <a:blip r:embed="rId15">
            <a:extLst>
              <a:ext uri="{28A0092B-C50C-407E-A947-70E740481C1C}">
                <a14:useLocalDpi xmlns:a14="http://schemas.microsoft.com/office/drawing/2010/main" val="0"/>
              </a:ext>
            </a:extLst>
          </a:blip>
          <a:srcRect/>
          <a:stretch/>
        </p:blipFill>
        <p:spPr>
          <a:xfrm>
            <a:off x="6774444" y="6225526"/>
            <a:ext cx="2144407" cy="454495"/>
          </a:xfrm>
          <a:prstGeom prst="rect">
            <a:avLst/>
          </a:prstGeom>
        </p:spPr>
      </p:pic>
    </p:spTree>
    <p:extLst>
      <p:ext uri="{BB962C8B-B14F-4D97-AF65-F5344CB8AC3E}">
        <p14:creationId xmlns:p14="http://schemas.microsoft.com/office/powerpoint/2010/main" val="3601245051"/>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13849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2"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a:defRPr>
      </a:lvl2pPr>
      <a:lvl3pPr algn="ctr" rtl="0" eaLnBrk="0" fontAlgn="base" hangingPunct="0">
        <a:spcBef>
          <a:spcPct val="0"/>
        </a:spcBef>
        <a:spcAft>
          <a:spcPct val="0"/>
        </a:spcAft>
        <a:defRPr sz="4400">
          <a:solidFill>
            <a:schemeClr val="tx1"/>
          </a:solidFill>
          <a:latin typeface="Myriad Web Pro"/>
        </a:defRPr>
      </a:lvl3pPr>
      <a:lvl4pPr algn="ctr" rtl="0" eaLnBrk="0" fontAlgn="base" hangingPunct="0">
        <a:spcBef>
          <a:spcPct val="0"/>
        </a:spcBef>
        <a:spcAft>
          <a:spcPct val="0"/>
        </a:spcAft>
        <a:defRPr sz="4400">
          <a:solidFill>
            <a:schemeClr val="tx1"/>
          </a:solidFill>
          <a:latin typeface="Myriad Web Pro"/>
        </a:defRPr>
      </a:lvl4pPr>
      <a:lvl5pPr algn="ctr" rtl="0" eaLnBrk="0" fontAlgn="base" hangingPunct="0">
        <a:spcBef>
          <a:spcPct val="0"/>
        </a:spcBef>
        <a:spcAft>
          <a:spcPct val="0"/>
        </a:spcAft>
        <a:defRPr sz="4400">
          <a:solidFill>
            <a:schemeClr val="tx1"/>
          </a:solidFill>
          <a:latin typeface="Myriad Web Pro"/>
        </a:defRPr>
      </a:lvl5pPr>
      <a:lvl6pPr marL="457200" algn="ctr" rtl="0" fontAlgn="base">
        <a:spcBef>
          <a:spcPct val="0"/>
        </a:spcBef>
        <a:spcAft>
          <a:spcPct val="0"/>
        </a:spcAft>
        <a:defRPr sz="4400">
          <a:solidFill>
            <a:schemeClr val="tx1"/>
          </a:solidFill>
          <a:latin typeface="Myriad Web Pro"/>
        </a:defRPr>
      </a:lvl6pPr>
      <a:lvl7pPr marL="914400" algn="ctr" rtl="0" fontAlgn="base">
        <a:spcBef>
          <a:spcPct val="0"/>
        </a:spcBef>
        <a:spcAft>
          <a:spcPct val="0"/>
        </a:spcAft>
        <a:defRPr sz="4400">
          <a:solidFill>
            <a:schemeClr val="tx1"/>
          </a:solidFill>
          <a:latin typeface="Myriad Web Pro"/>
        </a:defRPr>
      </a:lvl7pPr>
      <a:lvl8pPr marL="1371600" algn="ctr" rtl="0" fontAlgn="base">
        <a:spcBef>
          <a:spcPct val="0"/>
        </a:spcBef>
        <a:spcAft>
          <a:spcPct val="0"/>
        </a:spcAft>
        <a:defRPr sz="4400">
          <a:solidFill>
            <a:schemeClr val="tx1"/>
          </a:solidFill>
          <a:latin typeface="Myriad Web Pro"/>
        </a:defRPr>
      </a:lvl8pPr>
      <a:lvl9pPr marL="1828800" algn="ctr" rtl="0" fontAlgn="base">
        <a:spcBef>
          <a:spcPct val="0"/>
        </a:spcBef>
        <a:spcAft>
          <a:spcPct val="0"/>
        </a:spcAft>
        <a:defRPr sz="4400">
          <a:solidFill>
            <a:schemeClr val="tx1"/>
          </a:solidFill>
          <a:latin typeface="Myriad Web Pro"/>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21"/>
          <p:cNvSpPr>
            <a:spLocks noGrp="1"/>
          </p:cNvSpPr>
          <p:nvPr>
            <p:ph type="title"/>
          </p:nvPr>
        </p:nvSpPr>
        <p:spPr bwMode="auto">
          <a:xfrm>
            <a:off x="1600208" y="152400"/>
            <a:ext cx="7470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12"/>
          <p:cNvSpPr>
            <a:spLocks noGrp="1"/>
          </p:cNvSpPr>
          <p:nvPr>
            <p:ph type="body" idx="1"/>
          </p:nvPr>
        </p:nvSpPr>
        <p:spPr bwMode="auto">
          <a:xfrm>
            <a:off x="1600200" y="1673228"/>
            <a:ext cx="73152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3079" name="Picture 15" descr="map.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304800"/>
            <a:ext cx="11112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3081" name="Picture 33" descr="HP2020_logo.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827" y="6229350"/>
            <a:ext cx="101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4" r:id="rId1"/>
    <p:sldLayoutId id="2147483765" r:id="rId2"/>
    <p:sldLayoutId id="2147483768" r:id="rId3"/>
    <p:sldLayoutId id="2147483769" r:id="rId4"/>
  </p:sldLayoutIdLst>
  <p:hf hd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B0C919A-00E0-4F09-B35F-D3B3917CF8F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3674869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kern="1200">
          <a:solidFill>
            <a:srgbClr val="003F7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defTabSz="914400" rtl="0" eaLnBrk="1" fontAlgn="base" latinLnBrk="0" hangingPunct="1">
              <a:spcBef>
                <a:spcPct val="0"/>
              </a:spcBef>
              <a:spcAft>
                <a:spcPct val="0"/>
              </a:spcAft>
              <a:buNone/>
            </a:pPr>
            <a:r>
              <a:rPr lang="en-US" dirty="0" smtClean="0"/>
              <a:t>Click to edit Master title style</a:t>
            </a:r>
          </a:p>
        </p:txBody>
      </p:sp>
      <p:sp>
        <p:nvSpPr>
          <p:cNvPr id="2051" name="Text Placeholder 12"/>
          <p:cNvSpPr>
            <a:spLocks noGrp="1"/>
          </p:cNvSpPr>
          <p:nvPr>
            <p:ph type="body" idx="1"/>
          </p:nvPr>
        </p:nvSpPr>
        <p:spPr bwMode="auto">
          <a:xfrm>
            <a:off x="1600200" y="1673225"/>
            <a:ext cx="7315200" cy="4879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ea typeface="ＭＳ Ｐゴシック" charset="-128"/>
            </a:endParaRPr>
          </a:p>
        </p:txBody>
      </p:sp>
      <p:pic>
        <p:nvPicPr>
          <p:cNvPr id="2055" name="Picture 15" descr="map.png"/>
          <p:cNvPicPr>
            <a:picLocks noChangeAspect="1"/>
          </p:cNvPicPr>
          <p:nvPr/>
        </p:nvPicPr>
        <p:blipFill>
          <a:blip r:embed="rId19" cstate="print"/>
          <a:srcRect b="32175"/>
          <a:stretch>
            <a:fillRect/>
          </a:stretch>
        </p:blipFill>
        <p:spPr bwMode="auto">
          <a:xfrm>
            <a:off x="152400" y="304800"/>
            <a:ext cx="1111250" cy="725488"/>
          </a:xfrm>
          <a:prstGeom prst="rect">
            <a:avLst/>
          </a:prstGeom>
          <a:noFill/>
          <a:ln w="9525">
            <a:noFill/>
            <a:miter lim="800000"/>
            <a:headEnd/>
            <a:tailEnd/>
          </a:ln>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ea typeface="ＭＳ Ｐゴシック" pitchFamily="-107" charset="-128"/>
            </a:endParaRPr>
          </a:p>
        </p:txBody>
      </p:sp>
      <p:pic>
        <p:nvPicPr>
          <p:cNvPr id="2057" name="Picture 33" descr="HP2020_logo.png"/>
          <p:cNvPicPr>
            <a:picLocks noChangeAspect="1"/>
          </p:cNvPicPr>
          <p:nvPr/>
        </p:nvPicPr>
        <p:blipFill>
          <a:blip r:embed="rId20" cstate="print"/>
          <a:srcRect/>
          <a:stretch>
            <a:fillRect/>
          </a:stretch>
        </p:blipFill>
        <p:spPr bwMode="auto">
          <a:xfrm>
            <a:off x="123825" y="6229350"/>
            <a:ext cx="1019175" cy="476250"/>
          </a:xfrm>
          <a:prstGeom prst="rect">
            <a:avLst/>
          </a:prstGeom>
          <a:noFill/>
          <a:ln w="9525">
            <a:noFill/>
            <a:miter lim="800000"/>
            <a:headEnd/>
            <a:tailEnd/>
          </a:ln>
        </p:spPr>
      </p:pic>
    </p:spTree>
    <p:extLst>
      <p:ext uri="{BB962C8B-B14F-4D97-AF65-F5344CB8AC3E}">
        <p14:creationId xmlns:p14="http://schemas.microsoft.com/office/powerpoint/2010/main" val="63105298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Lst>
  <p:timing>
    <p:tnLst>
      <p:par>
        <p:cTn id="1" dur="indefinite" restart="never" nodeType="tmRoot"/>
      </p:par>
    </p:tnLst>
  </p:timing>
  <p:hf hdr="0" dt="0"/>
  <p:txStyles>
    <p:titleStyle>
      <a:lvl1pPr algn="l" rtl="0" eaLnBrk="0" fontAlgn="base" hangingPunct="0">
        <a:spcBef>
          <a:spcPct val="0"/>
        </a:spcBef>
        <a:spcAft>
          <a:spcPct val="0"/>
        </a:spcAft>
        <a:defRPr lang="en-US" sz="3200" b="1" kern="1200" dirty="0" smtClean="0">
          <a:solidFill>
            <a:srgbClr val="003F72"/>
          </a:solidFill>
          <a:latin typeface="+mj-lt"/>
          <a:ea typeface="Tahoma" pitchFamily="34" charset="0"/>
          <a:cs typeface="Tahoma" pitchFamily="34" charset="0"/>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mj-lt"/>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mj-lt"/>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mj-lt"/>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mj-lt"/>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mj-lt"/>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751434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884941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4061153"/>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263816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5.xml"/><Relationship Id="rId1" Type="http://schemas.openxmlformats.org/officeDocument/2006/relationships/slideLayout" Target="../slideLayouts/slideLayout2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0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117.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132.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1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7.xml"/><Relationship Id="rId1" Type="http://schemas.openxmlformats.org/officeDocument/2006/relationships/slideLayout" Target="../slideLayouts/slideLayout134.xml"/></Relationships>
</file>

<file path=ppt/slides/_rels/slide2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8.xml"/><Relationship Id="rId1" Type="http://schemas.openxmlformats.org/officeDocument/2006/relationships/slideLayout" Target="../slideLayouts/slideLayout139.xml"/></Relationships>
</file>

<file path=ppt/slides/_rels/slide2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9.xml"/><Relationship Id="rId1" Type="http://schemas.openxmlformats.org/officeDocument/2006/relationships/slideLayout" Target="../slideLayouts/slideLayout1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0.xml"/><Relationship Id="rId1" Type="http://schemas.openxmlformats.org/officeDocument/2006/relationships/slideLayout" Target="../slideLayouts/slideLayout13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16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165.xml"/></Relationships>
</file>

<file path=ppt/slides/_rels/slide3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65.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hyperlink" Target="https://www.nichd.nih.gov/about/org/ncmrr/Pages/supported.aspx" TargetMode="External"/><Relationship Id="rId4" Type="http://schemas.openxmlformats.org/officeDocument/2006/relationships/image" Target="../media/image26.png"/><Relationship Id="rId9"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165.xml"/><Relationship Id="rId4" Type="http://schemas.openxmlformats.org/officeDocument/2006/relationships/hyperlink" Target="http://www.socialnetneuro.com/#!network-video-clips/q6v3h"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65.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1.xml"/><Relationship Id="rId1" Type="http://schemas.openxmlformats.org/officeDocument/2006/relationships/slideLayout" Target="../slideLayouts/slideLayout164.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3.xml"/><Relationship Id="rId1" Type="http://schemas.openxmlformats.org/officeDocument/2006/relationships/slideLayout" Target="../slideLayouts/slideLayout163.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163.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164.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6.xml"/><Relationship Id="rId1" Type="http://schemas.openxmlformats.org/officeDocument/2006/relationships/slideLayout" Target="../slideLayouts/slideLayout164.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64.xml"/><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16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16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7.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163.xml"/><Relationship Id="rId4" Type="http://schemas.openxmlformats.org/officeDocument/2006/relationships/image" Target="../media/image45.jpeg"/></Relationships>
</file>

<file path=ppt/slides/_rels/slide5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3.xml"/><Relationship Id="rId1" Type="http://schemas.openxmlformats.org/officeDocument/2006/relationships/slideLayout" Target="../slideLayouts/slideLayout164.xml"/><Relationship Id="rId4" Type="http://schemas.openxmlformats.org/officeDocument/2006/relationships/image" Target="../media/image47.JPG"/></Relationships>
</file>

<file path=ppt/slides/_rels/slide5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164.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64.xml"/><Relationship Id="rId1" Type="http://schemas.openxmlformats.org/officeDocument/2006/relationships/vmlDrawing" Target="../drawings/vmlDrawing1.v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oleObject" Target="../embeddings/oleObject1.bin"/></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6.xml"/><Relationship Id="rId1" Type="http://schemas.openxmlformats.org/officeDocument/2006/relationships/slideLayout" Target="../slideLayouts/slideLayout16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7.xml.rels><?xml version="1.0" encoding="UTF-8" standalone="yes"?>
<Relationships xmlns="http://schemas.openxmlformats.org/package/2006/relationships"><Relationship Id="rId3" Type="http://schemas.openxmlformats.org/officeDocument/2006/relationships/hyperlink" Target="mailto:lsinclair@cdc.gov" TargetMode="External"/><Relationship Id="rId2" Type="http://schemas.openxmlformats.org/officeDocument/2006/relationships/notesSlide" Target="../notesSlides/notesSlide57.xml"/><Relationship Id="rId1" Type="http://schemas.openxmlformats.org/officeDocument/2006/relationships/slideLayout" Target="../slideLayouts/slideLayout163.xml"/><Relationship Id="rId4" Type="http://schemas.openxmlformats.org/officeDocument/2006/relationships/hyperlink" Target="mailto:mhfox@cdc.gov"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0.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19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9.xml"/><Relationship Id="rId1" Type="http://schemas.openxmlformats.org/officeDocument/2006/relationships/slideLayout" Target="../slideLayouts/slideLayout20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63" Type="http://schemas.openxmlformats.org/officeDocument/2006/relationships/tags" Target="../tags/tag63.xml"/><Relationship Id="rId68" Type="http://schemas.openxmlformats.org/officeDocument/2006/relationships/tags" Target="../tags/tag68.xml"/><Relationship Id="rId76" Type="http://schemas.openxmlformats.org/officeDocument/2006/relationships/tags" Target="../tags/tag76.xml"/><Relationship Id="rId84" Type="http://schemas.openxmlformats.org/officeDocument/2006/relationships/tags" Target="../tags/tag84.xml"/><Relationship Id="rId89" Type="http://schemas.openxmlformats.org/officeDocument/2006/relationships/tags" Target="../tags/tag89.xml"/><Relationship Id="rId97" Type="http://schemas.openxmlformats.org/officeDocument/2006/relationships/slideLayout" Target="../slideLayouts/slideLayout208.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66" Type="http://schemas.openxmlformats.org/officeDocument/2006/relationships/tags" Target="../tags/tag66.xml"/><Relationship Id="rId74" Type="http://schemas.openxmlformats.org/officeDocument/2006/relationships/tags" Target="../tags/tag74.xml"/><Relationship Id="rId79" Type="http://schemas.openxmlformats.org/officeDocument/2006/relationships/tags" Target="../tags/tag79.xml"/><Relationship Id="rId87" Type="http://schemas.openxmlformats.org/officeDocument/2006/relationships/tags" Target="../tags/tag87.xml"/><Relationship Id="rId5" Type="http://schemas.openxmlformats.org/officeDocument/2006/relationships/tags" Target="../tags/tag5.xml"/><Relationship Id="rId61" Type="http://schemas.openxmlformats.org/officeDocument/2006/relationships/tags" Target="../tags/tag61.xml"/><Relationship Id="rId82" Type="http://schemas.openxmlformats.org/officeDocument/2006/relationships/tags" Target="../tags/tag82.xml"/><Relationship Id="rId90" Type="http://schemas.openxmlformats.org/officeDocument/2006/relationships/tags" Target="../tags/tag90.xml"/><Relationship Id="rId95" Type="http://schemas.openxmlformats.org/officeDocument/2006/relationships/tags" Target="../tags/tag95.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77" Type="http://schemas.openxmlformats.org/officeDocument/2006/relationships/tags" Target="../tags/tag77.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80" Type="http://schemas.openxmlformats.org/officeDocument/2006/relationships/tags" Target="../tags/tag80.xml"/><Relationship Id="rId85" Type="http://schemas.openxmlformats.org/officeDocument/2006/relationships/tags" Target="../tags/tag85.xml"/><Relationship Id="rId93" Type="http://schemas.openxmlformats.org/officeDocument/2006/relationships/tags" Target="../tags/tag93.xml"/><Relationship Id="rId98" Type="http://schemas.openxmlformats.org/officeDocument/2006/relationships/image" Target="../media/image16.jpeg"/><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88" Type="http://schemas.openxmlformats.org/officeDocument/2006/relationships/tags" Target="../tags/tag88.xml"/><Relationship Id="rId91" Type="http://schemas.openxmlformats.org/officeDocument/2006/relationships/tags" Target="../tags/tag91.xml"/><Relationship Id="rId96" Type="http://schemas.openxmlformats.org/officeDocument/2006/relationships/tags" Target="../tags/tag96.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tags" Target="../tags/tag86.xml"/><Relationship Id="rId94" Type="http://schemas.openxmlformats.org/officeDocument/2006/relationships/tags" Target="../tags/tag94.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s>
</file>

<file path=ppt/slides/_rels/slide8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6.jpeg"/><Relationship Id="rId1" Type="http://schemas.openxmlformats.org/officeDocument/2006/relationships/slideLayout" Target="../slideLayouts/slideLayout20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0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0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2.xml"/><Relationship Id="rId1" Type="http://schemas.openxmlformats.org/officeDocument/2006/relationships/slideLayout" Target="../slideLayouts/slideLayout208.xm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3.xml"/><Relationship Id="rId1" Type="http://schemas.openxmlformats.org/officeDocument/2006/relationships/slideLayout" Target="../slideLayouts/slideLayout208.xml"/></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4.xml"/><Relationship Id="rId1" Type="http://schemas.openxmlformats.org/officeDocument/2006/relationships/slideLayout" Target="../slideLayouts/slideLayout208.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5.xml"/><Relationship Id="rId1" Type="http://schemas.openxmlformats.org/officeDocument/2006/relationships/slideLayout" Target="../slideLayouts/slideLayout208.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6.xml"/><Relationship Id="rId1" Type="http://schemas.openxmlformats.org/officeDocument/2006/relationships/slideLayout" Target="../slideLayouts/slideLayout20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7.xml"/><Relationship Id="rId1" Type="http://schemas.openxmlformats.org/officeDocument/2006/relationships/slideLayout" Target="../slideLayouts/slideLayout208.xml"/></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8.xml"/><Relationship Id="rId1" Type="http://schemas.openxmlformats.org/officeDocument/2006/relationships/slideLayout" Target="../slideLayouts/slideLayout208.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www.chronicdiseaseprevention.mt.gov/" TargetMode="External"/><Relationship Id="rId1" Type="http://schemas.openxmlformats.org/officeDocument/2006/relationships/slideLayout" Target="../slideLayouts/slideLayout208.xml"/><Relationship Id="rId4" Type="http://schemas.openxmlformats.org/officeDocument/2006/relationships/image" Target="../media/image70.png"/></Relationships>
</file>

<file path=ppt/slides/_rels/slide9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9.xml"/><Relationship Id="rId1" Type="http://schemas.openxmlformats.org/officeDocument/2006/relationships/slideLayout" Target="../slideLayouts/slideLayout20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95.xml.rels><?xml version="1.0" encoding="UTF-8" standalone="yes"?>
<Relationships xmlns="http://schemas.openxmlformats.org/package/2006/relationships"><Relationship Id="rId3" Type="http://schemas.openxmlformats.org/officeDocument/2006/relationships/hyperlink" Target="http://www.livingandworkingwell.org/" TargetMode="External"/><Relationship Id="rId2" Type="http://schemas.openxmlformats.org/officeDocument/2006/relationships/notesSlide" Target="../notesSlides/notesSlide90.xml"/><Relationship Id="rId1" Type="http://schemas.openxmlformats.org/officeDocument/2006/relationships/slideLayout" Target="../slideLayouts/slideLayout207.xml"/><Relationship Id="rId4" Type="http://schemas.openxmlformats.org/officeDocument/2006/relationships/hyperlink" Target="http://rtc.ruralinstitute.umt.edu/_rtcBlog/?page_id=5350"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7.xml"/></Relationships>
</file>

<file path=ppt/slides/_rels/slide98.xml.rels><?xml version="1.0" encoding="UTF-8" standalone="yes"?>
<Relationships xmlns="http://schemas.openxmlformats.org/package/2006/relationships"><Relationship Id="rId3" Type="http://schemas.openxmlformats.org/officeDocument/2006/relationships/hyperlink" Target="http://healthypeople.gov/2020/implement/MapSharingLibrary.aspx" TargetMode="External"/><Relationship Id="rId2" Type="http://schemas.openxmlformats.org/officeDocument/2006/relationships/notesSlide" Target="../notesSlides/notesSlide92.xml"/><Relationship Id="rId1" Type="http://schemas.openxmlformats.org/officeDocument/2006/relationships/slideLayout" Target="../slideLayouts/slideLayout25.xml"/><Relationship Id="rId4" Type="http://schemas.openxmlformats.org/officeDocument/2006/relationships/image" Target="../media/image71.png"/></Relationships>
</file>

<file path=ppt/slides/_rels/slide9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3.xml"/><Relationship Id="rId1" Type="http://schemas.openxmlformats.org/officeDocument/2006/relationships/slideLayout" Target="../slideLayouts/slideLayout25.xml"/><Relationship Id="rId4" Type="http://schemas.openxmlformats.org/officeDocument/2006/relationships/image" Target="../media/image7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1600200"/>
          </a:xfrm>
        </p:spPr>
        <p:txBody>
          <a:bodyPr>
            <a:noAutofit/>
          </a:bodyPr>
          <a:lstStyle/>
          <a:p>
            <a:r>
              <a:rPr lang="en-US" sz="4200" dirty="0" smtClean="0">
                <a:latin typeface="Tahoma" panose="020B0604030504040204" pitchFamily="34" charset="0"/>
                <a:ea typeface="Tahoma" panose="020B0604030504040204" pitchFamily="34" charset="0"/>
                <a:cs typeface="Tahoma" panose="020B0604030504040204" pitchFamily="34" charset="0"/>
              </a:rPr>
              <a:t>Healthy People 2020</a:t>
            </a:r>
            <a:br>
              <a:rPr lang="en-US" sz="4200" dirty="0" smtClean="0">
                <a:latin typeface="Tahoma" panose="020B0604030504040204" pitchFamily="34" charset="0"/>
                <a:ea typeface="Tahoma" panose="020B0604030504040204" pitchFamily="34" charset="0"/>
                <a:cs typeface="Tahoma" panose="020B0604030504040204" pitchFamily="34" charset="0"/>
              </a:rPr>
            </a:br>
            <a:r>
              <a:rPr lang="en-US" sz="4200" dirty="0" smtClean="0">
                <a:latin typeface="Tahoma" panose="020B0604030504040204" pitchFamily="34" charset="0"/>
                <a:ea typeface="Tahoma" panose="020B0604030504040204" pitchFamily="34" charset="0"/>
                <a:cs typeface="Tahoma" panose="020B0604030504040204" pitchFamily="34" charset="0"/>
              </a:rPr>
              <a:t>Progress Review</a:t>
            </a:r>
            <a:endParaRPr lang="en-US" sz="4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950737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Heath-Related Quality of Life and Well-Being 	 </a:t>
            </a:r>
            <a:endParaRPr lang="en-US" dirty="0"/>
          </a:p>
        </p:txBody>
      </p:sp>
      <p:sp>
        <p:nvSpPr>
          <p:cNvPr id="3" name="Content Placeholder 2"/>
          <p:cNvSpPr txBox="1">
            <a:spLocks/>
          </p:cNvSpPr>
          <p:nvPr/>
        </p:nvSpPr>
        <p:spPr>
          <a:xfrm>
            <a:off x="1600200" y="1676400"/>
            <a:ext cx="7086600" cy="4672584"/>
          </a:xfrm>
          <a:prstGeom prst="rect">
            <a:avLst/>
          </a:prstGeom>
        </p:spPr>
        <p:txBody>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r>
              <a:rPr lang="en-US" kern="0" dirty="0" smtClean="0">
                <a:latin typeface="Tahoma" panose="020B0604030504040204" pitchFamily="34" charset="0"/>
                <a:ea typeface="Tahoma" panose="020B0604030504040204" pitchFamily="34" charset="0"/>
                <a:cs typeface="Tahoma" panose="020B0604030504040204" pitchFamily="34" charset="0"/>
              </a:rPr>
              <a:t>Multi-dimensional and includes domains that relate to physical, mental, emotional, and social functioning. </a:t>
            </a:r>
          </a:p>
          <a:p>
            <a:r>
              <a:rPr lang="en-US" kern="0" dirty="0" smtClean="0">
                <a:latin typeface="Tahoma" panose="020B0604030504040204" pitchFamily="34" charset="0"/>
                <a:ea typeface="Tahoma" panose="020B0604030504040204" pitchFamily="34" charset="0"/>
                <a:cs typeface="Tahoma" panose="020B0604030504040204" pitchFamily="34" charset="0"/>
              </a:rPr>
              <a:t>Beyond direct measures of population health such as life expectancy and causes of death, and focuses on impact of health status on quality of life. </a:t>
            </a:r>
          </a:p>
          <a:p>
            <a:r>
              <a:rPr lang="en-US" kern="0" dirty="0" smtClean="0">
                <a:latin typeface="Tahoma" panose="020B0604030504040204" pitchFamily="34" charset="0"/>
                <a:ea typeface="Tahoma" panose="020B0604030504040204" pitchFamily="34" charset="0"/>
                <a:cs typeface="Tahoma" panose="020B0604030504040204" pitchFamily="34" charset="0"/>
              </a:rPr>
              <a:t>Well-being – positive aspects of a person’s life</a:t>
            </a:r>
          </a:p>
          <a:p>
            <a:pPr lvl="1"/>
            <a:r>
              <a:rPr lang="en-US" kern="0" dirty="0" smtClean="0">
                <a:latin typeface="Tahoma" panose="020B0604030504040204" pitchFamily="34" charset="0"/>
                <a:ea typeface="Tahoma" panose="020B0604030504040204" pitchFamily="34" charset="0"/>
                <a:cs typeface="Tahoma" panose="020B0604030504040204" pitchFamily="34" charset="0"/>
              </a:rPr>
              <a:t>Positive emotions</a:t>
            </a:r>
          </a:p>
          <a:p>
            <a:pPr lvl="1"/>
            <a:r>
              <a:rPr lang="en-US" kern="0" dirty="0" smtClean="0">
                <a:latin typeface="Tahoma" panose="020B0604030504040204" pitchFamily="34" charset="0"/>
                <a:ea typeface="Tahoma" panose="020B0604030504040204" pitchFamily="34" charset="0"/>
                <a:cs typeface="Tahoma" panose="020B0604030504040204" pitchFamily="34" charset="0"/>
              </a:rPr>
              <a:t>Life satisfaction </a:t>
            </a:r>
          </a:p>
        </p:txBody>
      </p:sp>
      <p:sp>
        <p:nvSpPr>
          <p:cNvPr id="4" name="Text Placeholder 4"/>
          <p:cNvSpPr txBox="1">
            <a:spLocks/>
          </p:cNvSpPr>
          <p:nvPr/>
        </p:nvSpPr>
        <p:spPr>
          <a:xfrm>
            <a:off x="1295400" y="6348984"/>
            <a:ext cx="7570788" cy="4328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SOURCES: https://www.healthypeople.gov/2020/topics-objectives/topic/health-related-quality-of-life-well-being</a:t>
            </a:r>
          </a:p>
        </p:txBody>
      </p:sp>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10</a:t>
            </a:fld>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24536914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latin typeface="Tahoma" panose="020B0604030504040204" pitchFamily="34" charset="0"/>
                <a:ea typeface="Tahoma" panose="020B0604030504040204" pitchFamily="34" charset="0"/>
                <a:cs typeface="Tahoma" panose="020B0604030504040204" pitchFamily="34" charset="0"/>
              </a:rPr>
              <a:t>Progress Review Planning Group</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txBox="1">
            <a:spLocks/>
          </p:cNvSpPr>
          <p:nvPr/>
        </p:nvSpPr>
        <p:spPr>
          <a:xfrm>
            <a:off x="1371600" y="1371600"/>
            <a:ext cx="7696200" cy="5334000"/>
          </a:xfrm>
          <a:prstGeom prst="rect">
            <a:avLst/>
          </a:prstGeom>
        </p:spPr>
        <p:txBody>
          <a:bodyPr numCol="2"/>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lvl="1" indent="-346075">
              <a:buClr>
                <a:srgbClr val="97233F"/>
              </a:buClr>
              <a:buFont typeface="Arial" pitchFamily="34" charset="0"/>
              <a:buChar char="■"/>
              <a:defRPr/>
            </a:pPr>
            <a:r>
              <a:rPr lang="en-US" sz="2100" dirty="0" smtClean="0">
                <a:solidFill>
                  <a:srgbClr val="000000"/>
                </a:solidFill>
              </a:rPr>
              <a:t>Julie Weeks </a:t>
            </a:r>
            <a:r>
              <a:rPr lang="en-US" sz="2100" dirty="0">
                <a:solidFill>
                  <a:srgbClr val="000000"/>
                </a:solidFill>
              </a:rPr>
              <a:t>(CDC/NCHS)</a:t>
            </a:r>
          </a:p>
          <a:p>
            <a:pPr marL="0" lvl="1" indent="-346075">
              <a:buClr>
                <a:srgbClr val="97233F"/>
              </a:buClr>
              <a:buFont typeface="Arial" pitchFamily="34" charset="0"/>
              <a:buChar char="■"/>
              <a:defRPr/>
            </a:pPr>
            <a:r>
              <a:rPr lang="en-US" sz="2100" dirty="0" smtClean="0">
                <a:solidFill>
                  <a:srgbClr val="000000"/>
                </a:solidFill>
              </a:rPr>
              <a:t>Althea Grant(CDC/ONDIEH)</a:t>
            </a:r>
          </a:p>
          <a:p>
            <a:pPr marL="0" lvl="1" indent="-346075">
              <a:buClr>
                <a:srgbClr val="97233F"/>
              </a:buClr>
              <a:buFont typeface="Arial" pitchFamily="34" charset="0"/>
              <a:buChar char="■"/>
              <a:defRPr/>
            </a:pPr>
            <a:r>
              <a:rPr lang="en-US" sz="2100" dirty="0" smtClean="0">
                <a:solidFill>
                  <a:srgbClr val="000000"/>
                </a:solidFill>
              </a:rPr>
              <a:t>Bill Riley (NIH/OD)</a:t>
            </a:r>
          </a:p>
          <a:p>
            <a:pPr marL="0" lvl="1" indent="-346075">
              <a:buClr>
                <a:srgbClr val="97233F"/>
              </a:buClr>
              <a:buFont typeface="Arial" pitchFamily="34" charset="0"/>
              <a:buChar char="■"/>
              <a:defRPr/>
            </a:pPr>
            <a:r>
              <a:rPr lang="en-US" sz="2100" dirty="0" smtClean="0">
                <a:solidFill>
                  <a:srgbClr val="000000"/>
                </a:solidFill>
              </a:rPr>
              <a:t>Mitch Loeb (CDC/NCHS)</a:t>
            </a:r>
          </a:p>
          <a:p>
            <a:pPr marL="0" lvl="1" indent="-346075">
              <a:buClr>
                <a:srgbClr val="97233F"/>
              </a:buClr>
              <a:buFont typeface="Arial" pitchFamily="34" charset="0"/>
              <a:buChar char="■"/>
              <a:defRPr/>
            </a:pPr>
            <a:r>
              <a:rPr lang="en-US" sz="2100" dirty="0" smtClean="0">
                <a:solidFill>
                  <a:srgbClr val="000000"/>
                </a:solidFill>
              </a:rPr>
              <a:t>Jennifer </a:t>
            </a:r>
            <a:r>
              <a:rPr lang="en-US" sz="2100" dirty="0" err="1" smtClean="0">
                <a:solidFill>
                  <a:srgbClr val="000000"/>
                </a:solidFill>
              </a:rPr>
              <a:t>Meunier</a:t>
            </a:r>
            <a:r>
              <a:rPr lang="en-US" sz="2100" dirty="0" smtClean="0">
                <a:solidFill>
                  <a:srgbClr val="000000"/>
                </a:solidFill>
              </a:rPr>
              <a:t>    </a:t>
            </a:r>
          </a:p>
          <a:p>
            <a:pPr marL="0" lvl="1" indent="0">
              <a:buClr>
                <a:srgbClr val="97233F"/>
              </a:buClr>
              <a:buNone/>
              <a:defRPr/>
            </a:pPr>
            <a:r>
              <a:rPr lang="en-US" sz="2100" dirty="0" smtClean="0">
                <a:solidFill>
                  <a:srgbClr val="000000"/>
                </a:solidFill>
              </a:rPr>
              <a:t>      (CDC/NCBDDD)</a:t>
            </a:r>
          </a:p>
          <a:p>
            <a:pPr marL="0" lvl="1" indent="-346075">
              <a:buClr>
                <a:srgbClr val="97233F"/>
              </a:buClr>
              <a:buFont typeface="Arial" pitchFamily="34" charset="0"/>
              <a:buChar char="■"/>
              <a:defRPr/>
            </a:pPr>
            <a:r>
              <a:rPr lang="en-US" sz="2100" dirty="0" smtClean="0">
                <a:solidFill>
                  <a:srgbClr val="000000"/>
                </a:solidFill>
              </a:rPr>
              <a:t>Amanda Dudley  </a:t>
            </a:r>
          </a:p>
          <a:p>
            <a:pPr marL="0" lvl="1" indent="0">
              <a:buClr>
                <a:srgbClr val="97233F"/>
              </a:buClr>
              <a:buNone/>
              <a:defRPr/>
            </a:pPr>
            <a:r>
              <a:rPr lang="en-US" sz="2100" dirty="0">
                <a:solidFill>
                  <a:srgbClr val="000000"/>
                </a:solidFill>
              </a:rPr>
              <a:t> </a:t>
            </a:r>
            <a:r>
              <a:rPr lang="en-US" sz="2100" dirty="0" smtClean="0">
                <a:solidFill>
                  <a:srgbClr val="000000"/>
                </a:solidFill>
              </a:rPr>
              <a:t>     (CDC/NCBDDD)</a:t>
            </a:r>
          </a:p>
          <a:p>
            <a:pPr marL="0" lvl="1" indent="-346075">
              <a:buClr>
                <a:srgbClr val="97233F"/>
              </a:buClr>
              <a:buFont typeface="Arial" pitchFamily="34" charset="0"/>
              <a:buChar char="■"/>
              <a:defRPr/>
            </a:pPr>
            <a:r>
              <a:rPr lang="en-US" sz="2100" dirty="0" smtClean="0">
                <a:solidFill>
                  <a:srgbClr val="000000"/>
                </a:solidFill>
              </a:rPr>
              <a:t>Michael Fox (CDC/NCBDDDD)</a:t>
            </a:r>
          </a:p>
          <a:p>
            <a:pPr marL="0" lvl="1" indent="-346075">
              <a:buClr>
                <a:srgbClr val="97233F"/>
              </a:buClr>
              <a:buFont typeface="Arial" pitchFamily="34" charset="0"/>
              <a:buChar char="■"/>
              <a:defRPr/>
            </a:pPr>
            <a:r>
              <a:rPr lang="en-US" sz="2100" dirty="0" smtClean="0">
                <a:solidFill>
                  <a:srgbClr val="000000"/>
                </a:solidFill>
              </a:rPr>
              <a:t>Lisa Sinclair (CDC/NCBDDD)</a:t>
            </a:r>
          </a:p>
          <a:p>
            <a:pPr marL="0" lvl="1" indent="-346075">
              <a:buClr>
                <a:srgbClr val="97233F"/>
              </a:buClr>
              <a:buFont typeface="Arial" pitchFamily="34" charset="0"/>
              <a:buChar char="■"/>
              <a:defRPr/>
            </a:pPr>
            <a:r>
              <a:rPr lang="en-US" sz="2100" dirty="0" smtClean="0">
                <a:solidFill>
                  <a:srgbClr val="000000"/>
                </a:solidFill>
              </a:rPr>
              <a:t>Louis Quatrano (NIH/NICHD) </a:t>
            </a:r>
          </a:p>
          <a:p>
            <a:pPr marL="0" lvl="1" indent="-346075">
              <a:buClr>
                <a:srgbClr val="97233F"/>
              </a:buClr>
              <a:buFont typeface="Arial" pitchFamily="34" charset="0"/>
              <a:buChar char="■"/>
              <a:defRPr/>
            </a:pPr>
            <a:r>
              <a:rPr lang="en-US" sz="2100" dirty="0" smtClean="0">
                <a:solidFill>
                  <a:srgbClr val="000000"/>
                </a:solidFill>
              </a:rPr>
              <a:t>Hugh Berry (ACL/NIDILRR)</a:t>
            </a:r>
          </a:p>
          <a:p>
            <a:pPr marL="0" lvl="1" indent="-346075">
              <a:buClr>
                <a:srgbClr val="97233F"/>
              </a:buClr>
              <a:buFont typeface="Arial" pitchFamily="34" charset="0"/>
              <a:buChar char="■"/>
              <a:defRPr/>
            </a:pPr>
            <a:r>
              <a:rPr lang="en-US" sz="2100" dirty="0" smtClean="0">
                <a:solidFill>
                  <a:srgbClr val="000000"/>
                </a:solidFill>
              </a:rPr>
              <a:t>Barbara </a:t>
            </a:r>
            <a:r>
              <a:rPr lang="en-US" sz="2100" dirty="0" err="1" smtClean="0">
                <a:solidFill>
                  <a:srgbClr val="000000"/>
                </a:solidFill>
              </a:rPr>
              <a:t>Disckind</a:t>
            </a:r>
            <a:r>
              <a:rPr lang="en-US" sz="2100" dirty="0" smtClean="0">
                <a:solidFill>
                  <a:srgbClr val="000000"/>
                </a:solidFill>
              </a:rPr>
              <a:t> (HHS/OWH)</a:t>
            </a:r>
          </a:p>
          <a:p>
            <a:pPr marL="0" lvl="1" indent="-346075">
              <a:buClr>
                <a:srgbClr val="97233F"/>
              </a:buClr>
              <a:buFont typeface="Arial" pitchFamily="34" charset="0"/>
              <a:buChar char="■"/>
              <a:defRPr/>
            </a:pPr>
            <a:r>
              <a:rPr lang="en-US" sz="2100" dirty="0" smtClean="0">
                <a:solidFill>
                  <a:srgbClr val="000000"/>
                </a:solidFill>
              </a:rPr>
              <a:t>Stan </a:t>
            </a:r>
            <a:r>
              <a:rPr lang="en-US" sz="2100" dirty="0">
                <a:solidFill>
                  <a:srgbClr val="000000"/>
                </a:solidFill>
              </a:rPr>
              <a:t>Lehman (CDC/OD</a:t>
            </a:r>
            <a:r>
              <a:rPr lang="en-US" sz="2100" dirty="0" smtClean="0">
                <a:solidFill>
                  <a:srgbClr val="000000"/>
                </a:solidFill>
              </a:rPr>
              <a:t>)</a:t>
            </a:r>
            <a:endParaRPr lang="en-US" sz="2100" dirty="0">
              <a:solidFill>
                <a:srgbClr val="000000"/>
              </a:solidFill>
            </a:endParaRPr>
          </a:p>
          <a:p>
            <a:pPr marL="0" lvl="1" indent="-346075">
              <a:buClr>
                <a:srgbClr val="97233F"/>
              </a:buClr>
              <a:buFont typeface="Arial" pitchFamily="34" charset="0"/>
              <a:buChar char="■"/>
              <a:defRPr/>
            </a:pPr>
            <a:r>
              <a:rPr lang="en-US" sz="2100" dirty="0" smtClean="0">
                <a:solidFill>
                  <a:srgbClr val="000000"/>
                </a:solidFill>
              </a:rPr>
              <a:t>Jennifer </a:t>
            </a:r>
            <a:r>
              <a:rPr lang="en-US" sz="2100" dirty="0" err="1" smtClean="0">
                <a:solidFill>
                  <a:srgbClr val="000000"/>
                </a:solidFill>
              </a:rPr>
              <a:t>Villani</a:t>
            </a:r>
            <a:r>
              <a:rPr lang="en-US" sz="2100" dirty="0" smtClean="0">
                <a:solidFill>
                  <a:srgbClr val="000000"/>
                </a:solidFill>
              </a:rPr>
              <a:t> (NIH/OD) </a:t>
            </a:r>
            <a:endParaRPr lang="en-US" sz="2100" dirty="0">
              <a:solidFill>
                <a:srgbClr val="000000"/>
              </a:solidFill>
            </a:endParaRPr>
          </a:p>
          <a:p>
            <a:pPr marL="0" lvl="1" indent="-346075">
              <a:buClr>
                <a:srgbClr val="97233F"/>
              </a:buClr>
              <a:buFont typeface="Arial" pitchFamily="34" charset="0"/>
              <a:buChar char="■"/>
              <a:defRPr/>
            </a:pPr>
            <a:r>
              <a:rPr lang="en-US" sz="2100" dirty="0" smtClean="0">
                <a:solidFill>
                  <a:srgbClr val="000000"/>
                </a:solidFill>
              </a:rPr>
              <a:t>Irma </a:t>
            </a:r>
            <a:r>
              <a:rPr lang="en-US" sz="2100" dirty="0" err="1" smtClean="0">
                <a:solidFill>
                  <a:srgbClr val="000000"/>
                </a:solidFill>
              </a:rPr>
              <a:t>Arispe</a:t>
            </a:r>
            <a:r>
              <a:rPr lang="en-US" sz="2100" dirty="0" smtClean="0">
                <a:solidFill>
                  <a:srgbClr val="000000"/>
                </a:solidFill>
              </a:rPr>
              <a:t> (CDC/NCHS) </a:t>
            </a:r>
          </a:p>
          <a:p>
            <a:pPr marL="0" lvl="1" indent="-346075">
              <a:buClr>
                <a:srgbClr val="97233F"/>
              </a:buClr>
              <a:buFont typeface="Arial" pitchFamily="34" charset="0"/>
              <a:buChar char="■"/>
              <a:defRPr/>
            </a:pPr>
            <a:r>
              <a:rPr lang="en-US" sz="2100" dirty="0" smtClean="0">
                <a:solidFill>
                  <a:srgbClr val="000000"/>
                </a:solidFill>
              </a:rPr>
              <a:t>David </a:t>
            </a:r>
            <a:r>
              <a:rPr lang="en-US" sz="2100" dirty="0">
                <a:solidFill>
                  <a:srgbClr val="000000"/>
                </a:solidFill>
              </a:rPr>
              <a:t>Huang (CDC/NCHS</a:t>
            </a:r>
            <a:r>
              <a:rPr lang="en-US" sz="2100" dirty="0" smtClean="0">
                <a:solidFill>
                  <a:srgbClr val="000000"/>
                </a:solidFill>
              </a:rPr>
              <a:t>)</a:t>
            </a:r>
            <a:endParaRPr lang="en-US" sz="2100" dirty="0">
              <a:solidFill>
                <a:srgbClr val="000000"/>
              </a:solidFill>
            </a:endParaRPr>
          </a:p>
          <a:p>
            <a:pPr marL="0" lvl="1" indent="-346075">
              <a:buClr>
                <a:srgbClr val="97233F"/>
              </a:buClr>
              <a:buFont typeface="Arial" pitchFamily="34" charset="0"/>
              <a:buChar char="■"/>
              <a:defRPr/>
            </a:pPr>
            <a:r>
              <a:rPr lang="en-US" sz="2100" dirty="0">
                <a:solidFill>
                  <a:srgbClr val="000000"/>
                </a:solidFill>
              </a:rPr>
              <a:t>Leda Gurley (CDC/NCHS</a:t>
            </a:r>
            <a:r>
              <a:rPr lang="en-US" sz="2100" dirty="0" smtClean="0">
                <a:solidFill>
                  <a:srgbClr val="000000"/>
                </a:solidFill>
              </a:rPr>
              <a:t>)</a:t>
            </a:r>
          </a:p>
          <a:p>
            <a:pPr marL="0" lvl="1" indent="-346075">
              <a:buClr>
                <a:srgbClr val="97233F"/>
              </a:buClr>
              <a:buFont typeface="Arial" pitchFamily="34" charset="0"/>
              <a:buChar char="■"/>
              <a:defRPr/>
            </a:pPr>
            <a:r>
              <a:rPr lang="en-US" sz="2100" dirty="0" smtClean="0">
                <a:solidFill>
                  <a:srgbClr val="000000"/>
                </a:solidFill>
              </a:rPr>
              <a:t>Beth Pathak </a:t>
            </a:r>
            <a:r>
              <a:rPr lang="en-US" sz="2100" dirty="0">
                <a:solidFill>
                  <a:srgbClr val="000000"/>
                </a:solidFill>
              </a:rPr>
              <a:t>(CDC/NCHS)</a:t>
            </a:r>
          </a:p>
          <a:p>
            <a:pPr marL="0" lvl="1" indent="-346075">
              <a:buClr>
                <a:srgbClr val="97233F"/>
              </a:buClr>
              <a:buFont typeface="Arial" pitchFamily="34" charset="0"/>
              <a:buChar char="■"/>
              <a:defRPr/>
            </a:pPr>
            <a:r>
              <a:rPr lang="en-US" sz="2100" dirty="0" smtClean="0">
                <a:solidFill>
                  <a:srgbClr val="000000"/>
                </a:solidFill>
              </a:rPr>
              <a:t>Asel </a:t>
            </a:r>
            <a:r>
              <a:rPr lang="en-US" sz="2100" dirty="0">
                <a:solidFill>
                  <a:srgbClr val="000000"/>
                </a:solidFill>
              </a:rPr>
              <a:t>Ryskulova (CDC/NCHS</a:t>
            </a:r>
            <a:r>
              <a:rPr lang="en-US" sz="2100" dirty="0" smtClean="0">
                <a:solidFill>
                  <a:srgbClr val="000000"/>
                </a:solidFill>
              </a:rPr>
              <a:t>)</a:t>
            </a:r>
          </a:p>
          <a:p>
            <a:pPr marL="0" lvl="1" indent="-346075">
              <a:buClr>
                <a:srgbClr val="97233F"/>
              </a:buClr>
              <a:buFont typeface="Arial" pitchFamily="34" charset="0"/>
              <a:buChar char="■"/>
              <a:defRPr/>
            </a:pPr>
            <a:r>
              <a:rPr lang="en-US" sz="2100" dirty="0" smtClean="0">
                <a:solidFill>
                  <a:srgbClr val="000000"/>
                </a:solidFill>
              </a:rPr>
              <a:t>Robin </a:t>
            </a:r>
            <a:r>
              <a:rPr lang="en-US" sz="2100" dirty="0" err="1" smtClean="0">
                <a:solidFill>
                  <a:srgbClr val="000000"/>
                </a:solidFill>
              </a:rPr>
              <a:t>Pendley</a:t>
            </a:r>
            <a:r>
              <a:rPr lang="en-US" sz="2100" dirty="0" smtClean="0">
                <a:solidFill>
                  <a:srgbClr val="000000"/>
                </a:solidFill>
              </a:rPr>
              <a:t> (CDC/NCHS) </a:t>
            </a:r>
          </a:p>
          <a:p>
            <a:pPr marL="0" lvl="1" indent="-346075">
              <a:buClr>
                <a:srgbClr val="97233F"/>
              </a:buClr>
              <a:buFont typeface="Arial" pitchFamily="34" charset="0"/>
              <a:buChar char="■"/>
              <a:defRPr/>
            </a:pPr>
            <a:r>
              <a:rPr lang="en-US" sz="2000" dirty="0"/>
              <a:t>Jim </a:t>
            </a:r>
            <a:r>
              <a:rPr lang="en-US" sz="2000" dirty="0" err="1"/>
              <a:t>Dahlhamer</a:t>
            </a:r>
            <a:r>
              <a:rPr lang="en-US" sz="2000" dirty="0"/>
              <a:t> (CDC/NCHS)</a:t>
            </a:r>
          </a:p>
          <a:p>
            <a:pPr marL="0" lvl="1" indent="-346075">
              <a:buClr>
                <a:srgbClr val="97233F"/>
              </a:buClr>
              <a:buFont typeface="Arial" pitchFamily="34" charset="0"/>
              <a:buChar char="■"/>
              <a:defRPr/>
            </a:pPr>
            <a:r>
              <a:rPr lang="en-US" sz="2100" dirty="0" smtClean="0">
                <a:solidFill>
                  <a:srgbClr val="000000"/>
                </a:solidFill>
              </a:rPr>
              <a:t>Carter </a:t>
            </a:r>
            <a:r>
              <a:rPr lang="en-US" sz="2100" dirty="0">
                <a:solidFill>
                  <a:srgbClr val="000000"/>
                </a:solidFill>
              </a:rPr>
              <a:t>Blakey (HHS/ODPHP)</a:t>
            </a:r>
          </a:p>
          <a:p>
            <a:pPr marL="0" lvl="1" indent="-346075">
              <a:buClr>
                <a:srgbClr val="97233F"/>
              </a:buClr>
              <a:buFont typeface="Arial" pitchFamily="34" charset="0"/>
              <a:buChar char="■"/>
              <a:defRPr/>
            </a:pPr>
            <a:r>
              <a:rPr lang="en-US" sz="2100" dirty="0">
                <a:solidFill>
                  <a:srgbClr val="000000"/>
                </a:solidFill>
              </a:rPr>
              <a:t>Angie McGowan (HHS/ODPHP)</a:t>
            </a:r>
          </a:p>
          <a:p>
            <a:pPr marL="0" lvl="1" indent="-346075">
              <a:buClr>
                <a:srgbClr val="97233F"/>
              </a:buClr>
              <a:buFont typeface="Arial" pitchFamily="34" charset="0"/>
              <a:buChar char="■"/>
              <a:defRPr/>
            </a:pPr>
            <a:r>
              <a:rPr lang="en-US" sz="2100" dirty="0">
                <a:solidFill>
                  <a:srgbClr val="000000"/>
                </a:solidFill>
              </a:rPr>
              <a:t>Tiffani Kigenyi ((HHS/ODPHP)</a:t>
            </a:r>
          </a:p>
          <a:p>
            <a:pPr marL="0" lvl="1" indent="-346075">
              <a:buClr>
                <a:srgbClr val="97233F"/>
              </a:buClr>
              <a:buFont typeface="Arial" pitchFamily="34" charset="0"/>
              <a:buChar char="■"/>
              <a:defRPr/>
            </a:pPr>
            <a:r>
              <a:rPr lang="en-US" sz="2100" dirty="0" smtClean="0">
                <a:solidFill>
                  <a:srgbClr val="000000"/>
                </a:solidFill>
              </a:rPr>
              <a:t>Theresa </a:t>
            </a:r>
            <a:r>
              <a:rPr lang="en-US" sz="2100" dirty="0">
                <a:solidFill>
                  <a:srgbClr val="000000"/>
                </a:solidFill>
              </a:rPr>
              <a:t>Devine (HHS/ODPHP</a:t>
            </a:r>
            <a:r>
              <a:rPr lang="en-US" sz="2100" dirty="0" smtClean="0">
                <a:solidFill>
                  <a:srgbClr val="000000"/>
                </a:solidFill>
              </a:rPr>
              <a:t>)</a:t>
            </a:r>
          </a:p>
          <a:p>
            <a:pPr marL="0" lvl="1" indent="-346075">
              <a:buClr>
                <a:srgbClr val="97233F"/>
              </a:buClr>
              <a:buFont typeface="Arial" pitchFamily="34" charset="0"/>
              <a:buChar char="■"/>
              <a:defRPr/>
            </a:pPr>
            <a:r>
              <a:rPr lang="en-US" sz="2100" dirty="0" err="1" smtClean="0">
                <a:solidFill>
                  <a:srgbClr val="000000"/>
                </a:solidFill>
              </a:rPr>
              <a:t>Caitie</a:t>
            </a:r>
            <a:r>
              <a:rPr lang="en-US" sz="2100" dirty="0" smtClean="0">
                <a:solidFill>
                  <a:srgbClr val="000000"/>
                </a:solidFill>
              </a:rPr>
              <a:t> Blood (HHS/ODPHP)</a:t>
            </a:r>
            <a:endParaRPr lang="en-US" sz="2100" dirty="0">
              <a:solidFill>
                <a:srgbClr val="000000"/>
              </a:solidFill>
            </a:endParaRPr>
          </a:p>
          <a:p>
            <a:pPr marL="0" lvl="1" indent="-346075">
              <a:buClr>
                <a:srgbClr val="97233F"/>
              </a:buClr>
              <a:buFont typeface="Arial" pitchFamily="34" charset="0"/>
              <a:buChar char="■"/>
              <a:defRPr/>
            </a:pPr>
            <a:r>
              <a:rPr lang="en-US" sz="2100" dirty="0">
                <a:solidFill>
                  <a:srgbClr val="000000"/>
                </a:solidFill>
              </a:rPr>
              <a:t>Yen Lin </a:t>
            </a:r>
            <a:r>
              <a:rPr lang="en-US" sz="2100" dirty="0" smtClean="0">
                <a:solidFill>
                  <a:srgbClr val="000000"/>
                </a:solidFill>
              </a:rPr>
              <a:t>(</a:t>
            </a:r>
            <a:r>
              <a:rPr lang="en-US" sz="2100" dirty="0">
                <a:solidFill>
                  <a:srgbClr val="000000"/>
                </a:solidFill>
              </a:rPr>
              <a:t>HHS/ODPHP</a:t>
            </a:r>
            <a:r>
              <a:rPr lang="en-US" sz="2100" dirty="0" smtClean="0">
                <a:solidFill>
                  <a:srgbClr val="000000"/>
                </a:solidFill>
              </a:rPr>
              <a:t>)</a:t>
            </a:r>
          </a:p>
        </p:txBody>
      </p:sp>
    </p:spTree>
    <p:extLst>
      <p:ext uri="{BB962C8B-B14F-4D97-AF65-F5344CB8AC3E}">
        <p14:creationId xmlns:p14="http://schemas.microsoft.com/office/powerpoint/2010/main" val="14014368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524000" y="152400"/>
            <a:ext cx="7546975" cy="1066800"/>
          </a:xfrm>
        </p:spPr>
        <p:txBody>
          <a:bodyPr/>
          <a:lstStyle/>
          <a:p>
            <a:pPr eaLnBrk="1" hangingPunct="1"/>
            <a:r>
              <a:rPr lang="en-US" sz="4000" b="1" dirty="0" smtClean="0">
                <a:latin typeface="Tahoma" panose="020B0604030504040204" pitchFamily="34" charset="0"/>
                <a:ea typeface="Tahoma" panose="020B0604030504040204" pitchFamily="34" charset="0"/>
                <a:cs typeface="Tahoma" panose="020B0604030504040204" pitchFamily="34" charset="0"/>
              </a:rPr>
              <a:t>Stay Connected</a:t>
            </a:r>
          </a:p>
        </p:txBody>
      </p:sp>
      <p:sp>
        <p:nvSpPr>
          <p:cNvPr id="34819" name="Content Placeholder 2"/>
          <p:cNvSpPr>
            <a:spLocks noGrp="1"/>
          </p:cNvSpPr>
          <p:nvPr>
            <p:ph type="body" idx="1"/>
          </p:nvPr>
        </p:nvSpPr>
        <p:spPr>
          <a:xfrm>
            <a:off x="1524000" y="1444625"/>
            <a:ext cx="7467600" cy="4879975"/>
          </a:xfrm>
        </p:spPr>
        <p:txBody>
          <a:bodyPr/>
          <a:lstStyle/>
          <a:p>
            <a:pPr marL="0" indent="0" algn="ctr" eaLnBrk="1" hangingPunct="1">
              <a:spcBef>
                <a:spcPts val="0"/>
              </a:spcBef>
              <a:buFont typeface="Arial" charset="0"/>
              <a:buNone/>
              <a:defRPr/>
            </a:pPr>
            <a:endParaRPr lang="en-US" b="1" cap="small" dirty="0" smtClean="0">
              <a:ea typeface="ＭＳ Ｐゴシック"/>
              <a:cs typeface="Arial" charset="0"/>
            </a:endParaRPr>
          </a:p>
          <a:p>
            <a:pPr marL="0" indent="0" algn="ctr" eaLnBrk="1" hangingPunct="1">
              <a:spcBef>
                <a:spcPts val="0"/>
              </a:spcBef>
              <a:buFont typeface="Arial" charset="0"/>
              <a:buNone/>
              <a:defRPr/>
            </a:pPr>
            <a:endParaRPr lang="en-US" b="1" cap="small" dirty="0" smtClean="0">
              <a:ea typeface="ＭＳ Ｐゴシック"/>
              <a:cs typeface="Arial" charset="0"/>
            </a:endParaRP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Web</a:t>
            </a:r>
            <a:r>
              <a:rPr lang="en-US" dirty="0" smtClean="0">
                <a:ea typeface="ＭＳ Ｐゴシック"/>
              </a:rPr>
              <a:t>	      healthypeople.gov</a:t>
            </a: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Email</a:t>
            </a:r>
            <a:r>
              <a:rPr lang="en-US" dirty="0" smtClean="0">
                <a:ea typeface="ＭＳ Ｐゴシック"/>
              </a:rPr>
              <a:t>	      healthypeople@hhs.gov</a:t>
            </a: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Twitter      </a:t>
            </a:r>
            <a:r>
              <a:rPr lang="en-US" dirty="0" smtClean="0">
                <a:ea typeface="ＭＳ Ｐゴシック"/>
              </a:rPr>
              <a:t>@gohealthypeople</a:t>
            </a:r>
          </a:p>
          <a:p>
            <a:pPr eaLnBrk="1" hangingPunct="1">
              <a:spcBef>
                <a:spcPts val="3000"/>
              </a:spcBef>
              <a:buFont typeface="Arial" pitchFamily="34" charset="0"/>
              <a:buNone/>
              <a:defRPr/>
            </a:pPr>
            <a:r>
              <a:rPr lang="en-US" dirty="0" smtClean="0">
                <a:ea typeface="ＭＳ Ｐゴシック"/>
              </a:rPr>
              <a:t>			</a:t>
            </a:r>
            <a:r>
              <a:rPr lang="en-US" cap="small" dirty="0" smtClean="0">
                <a:ea typeface="ＭＳ Ｐゴシック"/>
              </a:rPr>
              <a:t>LinkedIn</a:t>
            </a:r>
            <a:r>
              <a:rPr lang="en-US" dirty="0" smtClean="0">
                <a:ea typeface="ＭＳ Ｐゴシック"/>
              </a:rPr>
              <a:t>     Healthy People 2020</a:t>
            </a:r>
          </a:p>
          <a:p>
            <a:pPr eaLnBrk="1" hangingPunct="1">
              <a:spcBef>
                <a:spcPts val="3000"/>
              </a:spcBef>
              <a:buFont typeface="Arial" pitchFamily="34" charset="0"/>
              <a:buNone/>
              <a:defRPr/>
            </a:pPr>
            <a:r>
              <a:rPr lang="en-US" dirty="0" smtClean="0">
                <a:ea typeface="ＭＳ Ｐゴシック"/>
              </a:rPr>
              <a:t>			</a:t>
            </a:r>
            <a:r>
              <a:rPr lang="en-US" cap="small" dirty="0" smtClean="0">
                <a:ea typeface="ＭＳ Ｐゴシック"/>
              </a:rPr>
              <a:t>YouTube</a:t>
            </a:r>
            <a:r>
              <a:rPr lang="en-US" dirty="0" smtClean="0">
                <a:ea typeface="ＭＳ Ｐゴシック"/>
              </a:rPr>
              <a:t>    ODPHP (search “healthy people”)</a:t>
            </a:r>
          </a:p>
        </p:txBody>
      </p:sp>
      <p:sp>
        <p:nvSpPr>
          <p:cNvPr id="18" name="Content Placeholder 2"/>
          <p:cNvSpPr txBox="1">
            <a:spLocks/>
          </p:cNvSpPr>
          <p:nvPr/>
        </p:nvSpPr>
        <p:spPr bwMode="auto">
          <a:xfrm>
            <a:off x="1371600" y="1752600"/>
            <a:ext cx="7772400" cy="838200"/>
          </a:xfrm>
          <a:prstGeom prst="rect">
            <a:avLst/>
          </a:prstGeom>
          <a:noFill/>
          <a:ln w="9525">
            <a:noFill/>
            <a:miter lim="800000"/>
            <a:headEnd/>
            <a:tailEnd/>
          </a:ln>
        </p:spPr>
        <p:txBody>
          <a:bodyPr/>
          <a:lstStyle/>
          <a:p>
            <a:pPr algn="ctr">
              <a:buClr>
                <a:srgbClr val="97233F"/>
              </a:buClr>
              <a:buFont typeface="Arial" charset="0"/>
              <a:buNone/>
              <a:defRPr/>
            </a:pPr>
            <a:r>
              <a:rPr lang="en-US" sz="2800" b="1" kern="0" cap="small" dirty="0">
                <a:solidFill>
                  <a:srgbClr val="000000"/>
                </a:solidFill>
                <a:latin typeface="Calibri" pitchFamily="34" charset="0"/>
                <a:ea typeface="ＭＳ Ｐゴシック" pitchFamily="84" charset="-128"/>
                <a:cs typeface="Arial" charset="0"/>
              </a:rPr>
              <a:t>Join the Healthy People Listserv &amp; Consortium</a:t>
            </a:r>
            <a:endParaRPr lang="en-US" sz="2800" kern="0" dirty="0">
              <a:solidFill>
                <a:srgbClr val="000000"/>
              </a:solidFill>
              <a:latin typeface="Calibri" pitchFamily="34" charset="0"/>
              <a:ea typeface="ＭＳ Ｐゴシック" pitchFamily="84" charset="-128"/>
              <a:cs typeface="Arial" pitchFamily="34" charset="0"/>
            </a:endParaRPr>
          </a:p>
        </p:txBody>
      </p:sp>
      <p:pic>
        <p:nvPicPr>
          <p:cNvPr id="15371" name="Picture 3" descr="Web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2438400"/>
            <a:ext cx="6302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2" descr="Emai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3200400"/>
            <a:ext cx="60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Twitter logo"/>
          <p:cNvPicPr>
            <a:picLocks noChangeAspect="1" noChangeArrowheads="1"/>
          </p:cNvPicPr>
          <p:nvPr/>
        </p:nvPicPr>
        <p:blipFill>
          <a:blip r:embed="rId5" cstate="print"/>
          <a:srcRect/>
          <a:stretch>
            <a:fillRect/>
          </a:stretch>
        </p:blipFill>
        <p:spPr bwMode="auto">
          <a:xfrm>
            <a:off x="2590800" y="3962400"/>
            <a:ext cx="671513" cy="654404"/>
          </a:xfrm>
          <a:prstGeom prst="rect">
            <a:avLst/>
          </a:prstGeom>
          <a:noFill/>
          <a:ln w="9525">
            <a:noFill/>
            <a:miter lim="800000"/>
            <a:headEnd/>
            <a:tailEnd/>
          </a:ln>
        </p:spPr>
      </p:pic>
      <p:pic>
        <p:nvPicPr>
          <p:cNvPr id="2050" name="Picture 2" descr="LinkedIn logo and YouTube logo"/>
          <p:cNvPicPr>
            <a:picLocks noChangeAspect="1" noChangeArrowheads="1"/>
          </p:cNvPicPr>
          <p:nvPr/>
        </p:nvPicPr>
        <p:blipFill>
          <a:blip r:embed="rId6" cstate="print"/>
          <a:srcRect/>
          <a:stretch>
            <a:fillRect/>
          </a:stretch>
        </p:blipFill>
        <p:spPr bwMode="auto">
          <a:xfrm>
            <a:off x="2514600" y="4705349"/>
            <a:ext cx="762000" cy="1582615"/>
          </a:xfrm>
          <a:prstGeom prst="rect">
            <a:avLst/>
          </a:prstGeom>
          <a:noFill/>
          <a:ln w="9525">
            <a:noFill/>
            <a:miter lim="800000"/>
            <a:headEnd/>
            <a:tailEnd/>
          </a:ln>
        </p:spPr>
      </p:pic>
    </p:spTree>
    <p:extLst>
      <p:ext uri="{BB962C8B-B14F-4D97-AF65-F5344CB8AC3E}">
        <p14:creationId xmlns:p14="http://schemas.microsoft.com/office/powerpoint/2010/main" val="21000683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686800" cy="1600200"/>
          </a:xfrm>
        </p:spPr>
        <p:txBody>
          <a:bodyPr>
            <a:noAutofit/>
          </a:bodyPr>
          <a:lstStyle/>
          <a:p>
            <a:r>
              <a:rPr lang="en-US" sz="2800" dirty="0">
                <a:latin typeface="+mn-lt"/>
              </a:rPr>
              <a:t>Charles Rothwell, MBA, MS</a:t>
            </a:r>
            <a:br>
              <a:rPr lang="en-US" sz="2800" dirty="0">
                <a:latin typeface="+mn-lt"/>
              </a:rPr>
            </a:br>
            <a:r>
              <a:rPr lang="en-US" sz="2800" dirty="0">
                <a:latin typeface="+mn-lt"/>
              </a:rPr>
              <a:t>Director, National Center for Health Statistics</a:t>
            </a:r>
            <a:br>
              <a:rPr lang="en-US" sz="2800" dirty="0">
                <a:latin typeface="+mn-lt"/>
              </a:rPr>
            </a:br>
            <a:r>
              <a:rPr lang="en-US" sz="2800" dirty="0">
                <a:latin typeface="+mn-lt"/>
              </a:rPr>
              <a:t>Centers for Disease Control and Prevention</a:t>
            </a:r>
            <a:endParaRPr lang="en-US" sz="2800" dirty="0">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774079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78280" y="1767840"/>
            <a:ext cx="7589520" cy="4480560"/>
          </a:xfrm>
          <a:solidFill>
            <a:schemeClr val="bg1">
              <a:alpha val="70000"/>
            </a:schemeClr>
          </a:solidFill>
        </p:spPr>
        <p:txBody>
          <a:bodyPr/>
          <a:lstStyle/>
          <a:p>
            <a:pPr marL="346075" lvl="1" indent="-346075">
              <a:spcAft>
                <a:spcPts val="600"/>
              </a:spcAft>
              <a:buClr>
                <a:srgbClr val="97233F"/>
              </a:buClr>
              <a:buFont typeface="Arial" pitchFamily="34" charset="0"/>
              <a:buChar char="■"/>
            </a:pPr>
            <a:r>
              <a:rPr lang="en-US" dirty="0">
                <a:latin typeface="+mn-lt"/>
                <a:ea typeface="Tahoma" panose="020B0604030504040204" pitchFamily="34" charset="0"/>
                <a:cs typeface="Tahoma" panose="020B0604030504040204" pitchFamily="34" charset="0"/>
              </a:rPr>
              <a:t>Tracking the </a:t>
            </a:r>
            <a:r>
              <a:rPr lang="en-US" dirty="0" smtClean="0">
                <a:latin typeface="+mn-lt"/>
                <a:ea typeface="Tahoma" panose="020B0604030504040204" pitchFamily="34" charset="0"/>
                <a:cs typeface="Tahoma" panose="020B0604030504040204" pitchFamily="34" charset="0"/>
              </a:rPr>
              <a:t>Nation’s Progress </a:t>
            </a:r>
          </a:p>
          <a:p>
            <a:pPr marL="346075" lvl="1" indent="-346075">
              <a:spcAft>
                <a:spcPts val="600"/>
              </a:spcAft>
              <a:buClr>
                <a:srgbClr val="97233F"/>
              </a:buClr>
              <a:buFont typeface="Arial" pitchFamily="34" charset="0"/>
              <a:buChar char="■"/>
            </a:pPr>
            <a:endParaRPr lang="en-US" dirty="0">
              <a:latin typeface="+mn-lt"/>
              <a:ea typeface="Tahoma" panose="020B0604030504040204" pitchFamily="34" charset="0"/>
              <a:cs typeface="Tahoma" panose="020B0604030504040204" pitchFamily="34" charset="0"/>
            </a:endParaRPr>
          </a:p>
          <a:p>
            <a:pPr marL="346075" lvl="1" indent="-346075">
              <a:spcAft>
                <a:spcPts val="600"/>
              </a:spcAft>
              <a:buClr>
                <a:srgbClr val="97233F"/>
              </a:buClr>
              <a:buFont typeface="Arial" pitchFamily="34" charset="0"/>
              <a:buChar char="■"/>
            </a:pPr>
            <a:r>
              <a:rPr lang="en-US" dirty="0" smtClean="0">
                <a:latin typeface="+mn-lt"/>
                <a:ea typeface="Tahoma" panose="020B0604030504040204" pitchFamily="34" charset="0"/>
                <a:cs typeface="Tahoma" panose="020B0604030504040204" pitchFamily="34" charset="0"/>
              </a:rPr>
              <a:t>Disability and Health  </a:t>
            </a:r>
          </a:p>
          <a:p>
            <a:pPr marL="346075" lvl="1" indent="-346075">
              <a:spcAft>
                <a:spcPts val="600"/>
              </a:spcAft>
              <a:buClr>
                <a:srgbClr val="97233F"/>
              </a:buClr>
              <a:buFont typeface="Arial" pitchFamily="34" charset="0"/>
              <a:buChar char="■"/>
            </a:pPr>
            <a:endParaRPr lang="en-US" dirty="0" smtClean="0">
              <a:latin typeface="+mn-lt"/>
              <a:ea typeface="Tahoma" panose="020B0604030504040204" pitchFamily="34" charset="0"/>
              <a:cs typeface="Tahoma" panose="020B0604030504040204" pitchFamily="34" charset="0"/>
            </a:endParaRPr>
          </a:p>
          <a:p>
            <a:pPr marL="346075" lvl="1" indent="-346075">
              <a:spcAft>
                <a:spcPts val="600"/>
              </a:spcAft>
              <a:buClr>
                <a:srgbClr val="97233F"/>
              </a:buClr>
              <a:buFont typeface="Arial" pitchFamily="34" charset="0"/>
              <a:buChar char="■"/>
            </a:pPr>
            <a:r>
              <a:rPr lang="en-US" dirty="0" smtClean="0">
                <a:latin typeface="+mn-lt"/>
                <a:ea typeface="Tahoma" panose="020B0604030504040204" pitchFamily="34" charset="0"/>
                <a:cs typeface="Tahoma" panose="020B0604030504040204" pitchFamily="34" charset="0"/>
              </a:rPr>
              <a:t>Health-Related Quality of Life and Well-Being</a:t>
            </a:r>
            <a:endParaRPr lang="en-US" dirty="0">
              <a:latin typeface="+mn-lt"/>
              <a:ea typeface="Tahoma" panose="020B0604030504040204" pitchFamily="34" charset="0"/>
              <a:cs typeface="Tahoma" panose="020B0604030504040204" pitchFamily="34" charset="0"/>
            </a:endParaRPr>
          </a:p>
          <a:p>
            <a:pPr marL="0" indent="0">
              <a:spcBef>
                <a:spcPts val="600"/>
              </a:spcBef>
              <a:spcAft>
                <a:spcPts val="600"/>
              </a:spcAft>
              <a:buNone/>
            </a:pPr>
            <a:endParaRPr lang="en-US" dirty="0" smtClean="0">
              <a:latin typeface="+mn-lt"/>
            </a:endParaRPr>
          </a:p>
          <a:p>
            <a:pPr>
              <a:spcBef>
                <a:spcPts val="600"/>
              </a:spcBef>
              <a:spcAft>
                <a:spcPts val="600"/>
              </a:spcAft>
            </a:pPr>
            <a:endParaRPr lang="en-US" dirty="0" smtClean="0">
              <a:latin typeface="+mn-lt"/>
            </a:endParaRPr>
          </a:p>
          <a:p>
            <a:pPr marL="0" indent="0">
              <a:spcBef>
                <a:spcPts val="600"/>
              </a:spcBef>
              <a:spcAft>
                <a:spcPts val="600"/>
              </a:spcAft>
              <a:buNone/>
            </a:pPr>
            <a:endParaRPr lang="en-US" dirty="0" smtClean="0">
              <a:latin typeface="+mn-lt"/>
            </a:endParaRPr>
          </a:p>
          <a:p>
            <a:pPr>
              <a:spcBef>
                <a:spcPts val="600"/>
              </a:spcBef>
              <a:spcAft>
                <a:spcPts val="600"/>
              </a:spcAft>
            </a:pPr>
            <a:endParaRPr lang="en-US" dirty="0" smtClean="0">
              <a:latin typeface="+mn-lt"/>
            </a:endParaRPr>
          </a:p>
          <a:p>
            <a:pPr>
              <a:spcBef>
                <a:spcPts val="600"/>
              </a:spcBef>
              <a:spcAft>
                <a:spcPts val="600"/>
              </a:spcAft>
            </a:pPr>
            <a:endParaRPr lang="en-US" dirty="0">
              <a:latin typeface="+mn-lt"/>
            </a:endParaRPr>
          </a:p>
        </p:txBody>
      </p:sp>
      <p:sp>
        <p:nvSpPr>
          <p:cNvPr id="7" name="Title 6"/>
          <p:cNvSpPr>
            <a:spLocks noGrp="1"/>
          </p:cNvSpPr>
          <p:nvPr>
            <p:ph type="title"/>
          </p:nvPr>
        </p:nvSpPr>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Presentation Overview</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12</a:t>
            </a:fld>
            <a:endParaRPr lang="en-US" sz="1200" dirty="0">
              <a:solidFill>
                <a:srgbClr val="898989"/>
              </a:solidFill>
              <a:ea typeface="Tahoma" panose="020B0604030504040204" pitchFamily="34" charset="0"/>
              <a:cs typeface="Tahoma" panose="020B0604030504040204" pitchFamily="34" charset="0"/>
            </a:endParaRPr>
          </a:p>
        </p:txBody>
      </p:sp>
      <p:sp>
        <p:nvSpPr>
          <p:cNvPr id="5" name="Rectangle 4" descr="Upcoming sections of the data presentation&#10;"/>
          <p:cNvSpPr/>
          <p:nvPr/>
        </p:nvSpPr>
        <p:spPr>
          <a:xfrm>
            <a:off x="1222248" y="5943600"/>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Tree>
    <p:extLst>
      <p:ext uri="{BB962C8B-B14F-4D97-AF65-F5344CB8AC3E}">
        <p14:creationId xmlns:p14="http://schemas.microsoft.com/office/powerpoint/2010/main" val="3909870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Tahoma" panose="020B0604030504040204" pitchFamily="34" charset="0"/>
                <a:ea typeface="Tahoma" panose="020B0604030504040204" pitchFamily="34" charset="0"/>
                <a:cs typeface="Tahoma" panose="020B0604030504040204" pitchFamily="34" charset="0"/>
              </a:rPr>
              <a:t>Tracking the Nation’s Progress</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sz="half" idx="1"/>
          </p:nvPr>
        </p:nvSpPr>
        <p:spPr>
          <a:xfrm>
            <a:off x="1328341" y="1524000"/>
            <a:ext cx="7587059" cy="3749040"/>
          </a:xfrm>
        </p:spPr>
        <p:txBody>
          <a:bodyPr/>
          <a:lstStyle/>
          <a:p>
            <a:pPr marL="346075" lvl="1" indent="-346075">
              <a:spcBef>
                <a:spcPts val="0"/>
              </a:spcBef>
              <a:spcAft>
                <a:spcPts val="0"/>
              </a:spcAft>
              <a:buClr>
                <a:srgbClr val="97233F"/>
              </a:buClr>
              <a:buFont typeface="Arial" pitchFamily="34" charset="0"/>
              <a:buChar char="■"/>
            </a:pPr>
            <a:r>
              <a:rPr lang="en-US" sz="1800" dirty="0" smtClean="0">
                <a:latin typeface="Tahoma" panose="020B0604030504040204" pitchFamily="34" charset="0"/>
                <a:ea typeface="Tahoma" panose="020B0604030504040204" pitchFamily="34" charset="0"/>
                <a:cs typeface="Tahoma" panose="020B0604030504040204" pitchFamily="34" charset="0"/>
              </a:rPr>
              <a:t>21 HP2020 Measurable Disability and Health Objectives:</a:t>
            </a:r>
          </a:p>
          <a:p>
            <a:pPr marL="346075" lvl="1" indent="-346075">
              <a:spcBef>
                <a:spcPts val="0"/>
              </a:spcBef>
              <a:spcAft>
                <a:spcPts val="0"/>
              </a:spcAft>
              <a:buClr>
                <a:srgbClr val="97233F"/>
              </a:buClr>
              <a:buFont typeface="Arial" pitchFamily="34" charset="0"/>
              <a:buChar char="■"/>
            </a:pP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spcAft>
                <a:spcPts val="0"/>
              </a:spcAft>
              <a:buClr>
                <a:srgbClr val="97233F"/>
              </a:buClr>
              <a:buFont typeface="Arial" pitchFamily="34" charset="0"/>
              <a:buChar char="■"/>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spcAft>
                <a:spcPts val="0"/>
              </a:spcAft>
              <a:buClr>
                <a:srgbClr val="97233F"/>
              </a:buClr>
              <a:buFont typeface="Arial" pitchFamily="34" charset="0"/>
              <a:buChar char="■"/>
            </a:pP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spcAft>
                <a:spcPts val="0"/>
              </a:spcAft>
              <a:buClr>
                <a:srgbClr val="97233F"/>
              </a:buClr>
              <a:buFont typeface="Arial" pitchFamily="34" charset="0"/>
              <a:buChar char="■"/>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spcAft>
                <a:spcPts val="0"/>
              </a:spcAft>
              <a:buClr>
                <a:srgbClr val="97233F"/>
              </a:buClr>
              <a:buFont typeface="Arial" pitchFamily="34" charset="0"/>
              <a:buChar char="■"/>
            </a:pP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spcAft>
                <a:spcPts val="0"/>
              </a:spcAft>
              <a:buClr>
                <a:srgbClr val="97233F"/>
              </a:buClr>
              <a:buFont typeface="Arial" pitchFamily="34" charset="0"/>
              <a:buChar char="■"/>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spcAft>
                <a:spcPts val="0"/>
              </a:spcAft>
              <a:buClr>
                <a:srgbClr val="97233F"/>
              </a:buClr>
              <a:buFont typeface="Arial" pitchFamily="34" charset="0"/>
              <a:buChar char="■"/>
            </a:pP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spcAft>
                <a:spcPts val="0"/>
              </a:spcAft>
              <a:buClr>
                <a:srgbClr val="97233F"/>
              </a:buClr>
              <a:buFont typeface="Arial" pitchFamily="34" charset="0"/>
              <a:buChar char="■"/>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spcAft>
                <a:spcPts val="0"/>
              </a:spcAft>
              <a:buClr>
                <a:srgbClr val="97233F"/>
              </a:buClr>
              <a:buFont typeface="Arial" pitchFamily="34" charset="0"/>
              <a:buChar char="■"/>
            </a:pPr>
            <a:r>
              <a:rPr lang="en-US" sz="1800" dirty="0" smtClean="0">
                <a:latin typeface="Tahoma" panose="020B0604030504040204" pitchFamily="34" charset="0"/>
                <a:ea typeface="Tahoma" panose="020B0604030504040204" pitchFamily="34" charset="0"/>
                <a:cs typeface="Tahoma" panose="020B0604030504040204" pitchFamily="34" charset="0"/>
              </a:rPr>
              <a:t>2 </a:t>
            </a:r>
            <a:r>
              <a:rPr lang="en-US" sz="1800" dirty="0">
                <a:latin typeface="Tahoma" panose="020B0604030504040204" pitchFamily="34" charset="0"/>
                <a:ea typeface="Tahoma" panose="020B0604030504040204" pitchFamily="34" charset="0"/>
                <a:cs typeface="Tahoma" panose="020B0604030504040204" pitchFamily="34" charset="0"/>
              </a:rPr>
              <a:t>HP2020 Measurable </a:t>
            </a:r>
            <a:r>
              <a:rPr lang="en-US" sz="1800" dirty="0"/>
              <a:t>Health-Related Quality of Life and Well-Being</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smtClean="0">
                <a:latin typeface="Tahoma" panose="020B0604030504040204" pitchFamily="34" charset="0"/>
                <a:ea typeface="Tahoma" panose="020B0604030504040204" pitchFamily="34" charset="0"/>
                <a:cs typeface="Tahoma" panose="020B0604030504040204" pitchFamily="34" charset="0"/>
              </a:rPr>
              <a:t>Objectives:</a:t>
            </a:r>
            <a:endParaRPr lang="en-US" sz="2200" dirty="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spcAft>
                <a:spcPts val="0"/>
              </a:spcAft>
              <a:buClr>
                <a:srgbClr val="97233F"/>
              </a:buClr>
              <a:buFont typeface="Arial" pitchFamily="34" charset="0"/>
              <a:buChar char="■"/>
            </a:pP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marL="346075" lvl="1" indent="0">
              <a:spcBef>
                <a:spcPts val="0"/>
              </a:spcBef>
              <a:spcAft>
                <a:spcPts val="0"/>
              </a:spcAft>
              <a:buClr>
                <a:srgbClr val="008000"/>
              </a:buClr>
              <a:buSzPct val="150000"/>
              <a:buNone/>
            </a:pPr>
            <a:r>
              <a:rPr lang="en-US" dirty="0" smtClean="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ext Placeholder 16"/>
          <p:cNvSpPr txBox="1">
            <a:spLocks/>
          </p:cNvSpPr>
          <p:nvPr/>
        </p:nvSpPr>
        <p:spPr bwMode="auto">
          <a:xfrm>
            <a:off x="1524000" y="6029571"/>
            <a:ext cx="6858000" cy="6760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spcBef>
                <a:spcPts val="0"/>
              </a:spcBef>
              <a:buFont typeface="Arial" pitchFamily="34" charset="0"/>
              <a:buNone/>
            </a:pPr>
            <a:r>
              <a:rPr lang="en-US" sz="1200" kern="0" dirty="0" smtClean="0">
                <a:solidFill>
                  <a:srgbClr val="000000"/>
                </a:solidFill>
                <a:latin typeface="Tahoma"/>
                <a:ea typeface="Tahoma" pitchFamily="34" charset="0"/>
                <a:cs typeface="Tahoma" pitchFamily="34" charset="0"/>
              </a:rPr>
              <a:t>NOTES: Measurable objectives are defined as having at least one data point currently available and anticipated additional data points throughout the decade to track the progress. </a:t>
            </a:r>
            <a:endParaRPr lang="en-US" sz="1200" kern="0" dirty="0">
              <a:solidFill>
                <a:srgbClr val="000000"/>
              </a:solidFill>
              <a:latin typeface="Tahoma"/>
              <a:ea typeface="Tahoma" pitchFamily="34" charset="0"/>
              <a:cs typeface="Tahoma" pitchFamily="34" charset="0"/>
            </a:endParaRPr>
          </a:p>
        </p:txBody>
      </p:sp>
      <p:sp>
        <p:nvSpPr>
          <p:cNvPr id="11" name="Oval 10" descr="Green legend symbol representing objectives that met the target." title="HP2020 Measurable Disability and Health Objectives"/>
          <p:cNvSpPr/>
          <p:nvPr/>
        </p:nvSpPr>
        <p:spPr bwMode="auto">
          <a:xfrm>
            <a:off x="2133600" y="1987075"/>
            <a:ext cx="219980" cy="250615"/>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2" name="Oval 11" descr="Light green legend symbol representing objectives that are improving.&#10;&#10;Measurable Disability and Health Objectives" title="HP2020 Measurable Disability and Health Objectives"/>
          <p:cNvSpPr/>
          <p:nvPr/>
        </p:nvSpPr>
        <p:spPr bwMode="auto">
          <a:xfrm>
            <a:off x="2133600" y="2324349"/>
            <a:ext cx="228600" cy="228600"/>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3" name="Oval 12" descr="Yellow legend symbol representing objectives with little or no detectable change." title="Measurable Disability and Health Objectives"/>
          <p:cNvSpPr/>
          <p:nvPr/>
        </p:nvSpPr>
        <p:spPr bwMode="auto">
          <a:xfrm>
            <a:off x="2133600" y="2639608"/>
            <a:ext cx="228600" cy="228600"/>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4" name="Oval 13" descr="Red legend symbol representing objectives that are getting worse.  " title="Measurable Disability and Health Objectives"/>
          <p:cNvSpPr/>
          <p:nvPr/>
        </p:nvSpPr>
        <p:spPr bwMode="auto">
          <a:xfrm>
            <a:off x="2133600" y="2952210"/>
            <a:ext cx="228600" cy="228600"/>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5" name="Oval 14" descr="Gray legend symbol representing objectives that only have baseline data.  " title="Measurable Disability and Health Objectives"/>
          <p:cNvSpPr/>
          <p:nvPr/>
        </p:nvSpPr>
        <p:spPr bwMode="auto">
          <a:xfrm>
            <a:off x="2133600" y="3264769"/>
            <a:ext cx="228600" cy="228600"/>
          </a:xfrm>
          <a:prstGeom prst="ellipse">
            <a:avLst/>
          </a:prstGeom>
          <a:solidFill>
            <a:srgbClr val="BFBFB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1A4EBD27-DC53-4898-B72E-5655E4B22A68}" type="slidenum">
              <a:rPr lang="en-US" sz="1200" smtClean="0">
                <a:solidFill>
                  <a:srgbClr val="FFFFFF">
                    <a:lumMod val="65000"/>
                  </a:srgbClr>
                </a:solidFill>
                <a:ea typeface="Tahoma" panose="020B0604030504040204" pitchFamily="34" charset="0"/>
                <a:cs typeface="Tahoma" panose="020B0604030504040204" pitchFamily="34" charset="0"/>
              </a:rPr>
              <a:pPr algn="r" fontAlgn="base">
                <a:spcBef>
                  <a:spcPct val="0"/>
                </a:spcBef>
                <a:spcAft>
                  <a:spcPct val="0"/>
                </a:spcAft>
                <a:defRPr/>
              </a:pPr>
              <a:t>13</a:t>
            </a:fld>
            <a:endParaRPr lang="en-US" sz="1200" dirty="0">
              <a:solidFill>
                <a:srgbClr val="FFFFFF">
                  <a:lumMod val="65000"/>
                </a:srgbClr>
              </a:solidFill>
              <a:ea typeface="Tahoma" panose="020B0604030504040204" pitchFamily="34" charset="0"/>
              <a:cs typeface="Tahoma" panose="020B0604030504040204" pitchFamily="34" charset="0"/>
            </a:endParaRPr>
          </a:p>
        </p:txBody>
      </p:sp>
      <p:graphicFrame>
        <p:nvGraphicFramePr>
          <p:cNvPr id="17" name="Table 16" descr="Information on HP2020 Measurable Disability and Health Objectives." title="Tracking the Nation's Progress"/>
          <p:cNvGraphicFramePr>
            <a:graphicFrameLocks noGrp="1"/>
          </p:cNvGraphicFramePr>
          <p:nvPr>
            <p:extLst/>
          </p:nvPr>
        </p:nvGraphicFramePr>
        <p:xfrm>
          <a:off x="2438400" y="1676400"/>
          <a:ext cx="4876800" cy="1872136"/>
        </p:xfrm>
        <a:graphic>
          <a:graphicData uri="http://schemas.openxmlformats.org/drawingml/2006/table">
            <a:tbl>
              <a:tblPr firstRow="1">
                <a:tableStyleId>{5C22544A-7EE6-4342-B048-85BDC9FD1C3A}</a:tableStyleId>
              </a:tblPr>
              <a:tblGrid>
                <a:gridCol w="533400"/>
                <a:gridCol w="4343400"/>
              </a:tblGrid>
              <a:tr h="290669">
                <a:tc>
                  <a:txBody>
                    <a:bodyPr/>
                    <a:lstStyle/>
                    <a:p>
                      <a:pPr algn="r"/>
                      <a:endParaRPr lang="en-US" sz="1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800" b="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0" marB="0">
                    <a:noFill/>
                  </a:tcPr>
                </a:tc>
              </a:tr>
              <a:tr h="290669">
                <a:tc>
                  <a:txBody>
                    <a:bodyPr/>
                    <a:lstStyle/>
                    <a:p>
                      <a:pPr algn="r"/>
                      <a:r>
                        <a:rPr lang="en-US" sz="18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5</a:t>
                      </a:r>
                      <a:endParaRPr lang="en-US" sz="1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Target met</a:t>
                      </a:r>
                    </a:p>
                  </a:txBody>
                  <a:tcPr marT="0" marB="0">
                    <a:noFill/>
                  </a:tcPr>
                </a:tc>
              </a:tr>
              <a:tr h="313056">
                <a:tc>
                  <a:txBody>
                    <a:bodyPr/>
                    <a:lstStyle/>
                    <a:p>
                      <a:pPr algn="r"/>
                      <a:r>
                        <a:rPr lang="en-US"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ahoma" panose="020B0604030504040204" pitchFamily="34" charset="0"/>
                          <a:ea typeface="Tahoma" panose="020B0604030504040204" pitchFamily="34" charset="0"/>
                          <a:cs typeface="Tahoma" panose="020B0604030504040204" pitchFamily="34" charset="0"/>
                        </a:rPr>
                        <a:t>Improving</a:t>
                      </a:r>
                    </a:p>
                  </a:txBody>
                  <a:tcPr marT="0" marB="0">
                    <a:noFill/>
                  </a:tcPr>
                </a:tc>
              </a:tr>
              <a:tr h="325914">
                <a:tc>
                  <a:txBody>
                    <a:bodyPr/>
                    <a:lstStyle/>
                    <a:p>
                      <a:pPr algn="r"/>
                      <a:r>
                        <a:rPr lang="en-US"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7</a:t>
                      </a: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ahoma" panose="020B0604030504040204" pitchFamily="34" charset="0"/>
                          <a:ea typeface="Tahoma" panose="020B0604030504040204" pitchFamily="34" charset="0"/>
                          <a:cs typeface="Tahoma" panose="020B0604030504040204" pitchFamily="34" charset="0"/>
                        </a:rPr>
                        <a:t>Little or no detectable change</a:t>
                      </a:r>
                    </a:p>
                  </a:txBody>
                  <a:tcPr marT="0" marB="0">
                    <a:noFill/>
                  </a:tcPr>
                </a:tc>
              </a:tr>
              <a:tr h="325914">
                <a:tc>
                  <a:txBody>
                    <a:bodyPr/>
                    <a:lstStyle/>
                    <a:p>
                      <a:pPr algn="r"/>
                      <a:r>
                        <a:rPr lang="en-US"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3</a:t>
                      </a: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r>
                        <a:rPr lang="en-US" sz="1800" dirty="0" smtClean="0">
                          <a:latin typeface="Tahoma" panose="020B0604030504040204" pitchFamily="34" charset="0"/>
                          <a:ea typeface="Tahoma" panose="020B0604030504040204" pitchFamily="34" charset="0"/>
                          <a:cs typeface="Tahoma" panose="020B0604030504040204" pitchFamily="34" charset="0"/>
                        </a:rPr>
                        <a:t>Getting worse</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r h="325914">
                <a:tc>
                  <a:txBody>
                    <a:bodyPr/>
                    <a:lstStyle/>
                    <a:p>
                      <a:pPr algn="r"/>
                      <a:r>
                        <a:rPr lang="en-US"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4</a:t>
                      </a: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r>
                        <a:rPr lang="en-US" sz="1800" dirty="0" smtClean="0">
                          <a:latin typeface="Tahoma" panose="020B0604030504040204" pitchFamily="34" charset="0"/>
                          <a:ea typeface="Tahoma" panose="020B0604030504040204" pitchFamily="34" charset="0"/>
                          <a:cs typeface="Tahoma" panose="020B0604030504040204" pitchFamily="34" charset="0"/>
                        </a:rPr>
                        <a:t>Baseline data only</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bl>
          </a:graphicData>
        </a:graphic>
      </p:graphicFrame>
      <p:sp>
        <p:nvSpPr>
          <p:cNvPr id="18" name="Oval 17" descr="Gray legend symbol representing objectives that only have baseline data.  " title="Measurable Health-Related Quality of Life and Well-Being Objectives"/>
          <p:cNvSpPr/>
          <p:nvPr/>
        </p:nvSpPr>
        <p:spPr bwMode="auto">
          <a:xfrm>
            <a:off x="2145762" y="4800600"/>
            <a:ext cx="228600" cy="228600"/>
          </a:xfrm>
          <a:prstGeom prst="ellipse">
            <a:avLst/>
          </a:prstGeom>
          <a:solidFill>
            <a:srgbClr val="BFBFB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graphicFrame>
        <p:nvGraphicFramePr>
          <p:cNvPr id="19" name="Table 18" descr="Information on HP2020 Measurable Health-Related Quality of Life and Well-Being Objectives." title="Tracking the Nation's Progress"/>
          <p:cNvGraphicFramePr>
            <a:graphicFrameLocks noGrp="1"/>
          </p:cNvGraphicFramePr>
          <p:nvPr>
            <p:extLst/>
          </p:nvPr>
        </p:nvGraphicFramePr>
        <p:xfrm>
          <a:off x="2433126" y="4754880"/>
          <a:ext cx="4953000" cy="274320"/>
        </p:xfrm>
        <a:graphic>
          <a:graphicData uri="http://schemas.openxmlformats.org/drawingml/2006/table">
            <a:tbl>
              <a:tblPr firstRow="1" bandRow="1">
                <a:tableStyleId>{5C22544A-7EE6-4342-B048-85BDC9FD1C3A}</a:tableStyleId>
              </a:tblPr>
              <a:tblGrid>
                <a:gridCol w="533400"/>
                <a:gridCol w="4419600"/>
              </a:tblGrid>
              <a:tr h="228015">
                <a:tc>
                  <a:txBody>
                    <a:bodyPr/>
                    <a:lstStyle/>
                    <a:p>
                      <a:pPr algn="r"/>
                      <a:r>
                        <a:rPr lang="en-US" sz="18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en-US" sz="1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a:spcAft>
                          <a:spcPts val="1200"/>
                        </a:spcAft>
                      </a:pPr>
                      <a:r>
                        <a:rPr lang="en-US" sz="18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Baseline data only</a:t>
                      </a:r>
                      <a:endParaRPr lang="en-US" sz="1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0" marB="0">
                    <a:noFill/>
                  </a:tcPr>
                </a:tc>
              </a:tr>
            </a:tbl>
          </a:graphicData>
        </a:graphic>
      </p:graphicFrame>
    </p:spTree>
    <p:extLst>
      <p:ext uri="{BB962C8B-B14F-4D97-AF65-F5344CB8AC3E}">
        <p14:creationId xmlns:p14="http://schemas.microsoft.com/office/powerpoint/2010/main" val="18882650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02080" y="1652016"/>
            <a:ext cx="7589520" cy="4901184"/>
          </a:xfrm>
          <a:solidFill>
            <a:schemeClr val="bg1">
              <a:alpha val="70000"/>
            </a:schemeClr>
          </a:solidFill>
        </p:spPr>
        <p:txBody>
          <a:bodyPr/>
          <a:lstStyle/>
          <a:p>
            <a:pPr marL="346075" lvl="1" indent="-346075">
              <a:spcAft>
                <a:spcPts val="600"/>
              </a:spcAft>
              <a:buClr>
                <a:srgbClr val="97233F"/>
              </a:buClr>
              <a:buFont typeface="Arial" pitchFamily="34" charset="0"/>
              <a:buChar char="■"/>
            </a:pPr>
            <a:r>
              <a:rPr lang="en-US" dirty="0">
                <a:latin typeface="+mn-lt"/>
                <a:ea typeface="Tahoma" panose="020B0604030504040204" pitchFamily="34" charset="0"/>
                <a:cs typeface="Tahoma" panose="020B0604030504040204" pitchFamily="34" charset="0"/>
              </a:rPr>
              <a:t>Tracking the </a:t>
            </a:r>
            <a:r>
              <a:rPr lang="en-US" dirty="0" smtClean="0">
                <a:latin typeface="+mn-lt"/>
                <a:ea typeface="Tahoma" panose="020B0604030504040204" pitchFamily="34" charset="0"/>
                <a:cs typeface="Tahoma" panose="020B0604030504040204" pitchFamily="34" charset="0"/>
              </a:rPr>
              <a:t>Nation’s Progress </a:t>
            </a:r>
            <a:endParaRPr lang="en-US" dirty="0">
              <a:latin typeface="+mn-lt"/>
              <a:ea typeface="Tahoma" panose="020B0604030504040204" pitchFamily="34" charset="0"/>
              <a:cs typeface="Tahoma" panose="020B0604030504040204" pitchFamily="34" charset="0"/>
            </a:endParaRPr>
          </a:p>
          <a:p>
            <a:pPr marL="346075" lvl="1" indent="-346075">
              <a:spcAft>
                <a:spcPts val="600"/>
              </a:spcAft>
              <a:buClr>
                <a:srgbClr val="97233F"/>
              </a:buClr>
              <a:buFont typeface="Arial" pitchFamily="34" charset="0"/>
              <a:buChar char="■"/>
            </a:pPr>
            <a:r>
              <a:rPr lang="en-US" dirty="0" smtClean="0">
                <a:latin typeface="+mn-lt"/>
                <a:ea typeface="Tahoma" panose="020B0604030504040204" pitchFamily="34" charset="0"/>
                <a:cs typeface="Tahoma" panose="020B0604030504040204" pitchFamily="34" charset="0"/>
              </a:rPr>
              <a:t>Disability and Health  </a:t>
            </a:r>
          </a:p>
          <a:p>
            <a:pPr lvl="1">
              <a:spcAft>
                <a:spcPts val="600"/>
              </a:spcAft>
              <a:buClr>
                <a:srgbClr val="000000"/>
              </a:buClr>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Data Systems and Health Promotion Programs</a:t>
            </a:r>
          </a:p>
          <a:p>
            <a:pPr lvl="1">
              <a:spcAft>
                <a:spcPts val="600"/>
              </a:spcAft>
              <a:buClr>
                <a:srgbClr val="000000"/>
              </a:buClr>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Barriers to Primary Care </a:t>
            </a:r>
            <a:endParaRPr lang="en-US" dirty="0" smtClean="0">
              <a:latin typeface="Tahoma" panose="020B0604030504040204" pitchFamily="34" charset="0"/>
              <a:ea typeface="Tahoma" panose="020B0604030504040204" pitchFamily="34" charset="0"/>
              <a:cs typeface="Tahoma" panose="020B0604030504040204" pitchFamily="34" charset="0"/>
            </a:endParaRPr>
          </a:p>
          <a:p>
            <a:pPr lvl="1">
              <a:spcAft>
                <a:spcPts val="600"/>
              </a:spcAft>
              <a:buClr>
                <a:srgbClr val="000000"/>
              </a:buClr>
              <a:buFont typeface="Wingdings" panose="05000000000000000000" pitchFamily="2" charset="2"/>
              <a:buChar char="§"/>
            </a:pPr>
            <a:r>
              <a:rPr lang="en-US" dirty="0" smtClean="0">
                <a:latin typeface="Tahoma" panose="020B0604030504040204" pitchFamily="34" charset="0"/>
                <a:ea typeface="Tahoma" panose="020B0604030504040204" pitchFamily="34" charset="0"/>
                <a:cs typeface="Tahoma" panose="020B0604030504040204" pitchFamily="34" charset="0"/>
              </a:rPr>
              <a:t>Education </a:t>
            </a:r>
            <a:r>
              <a:rPr lang="en-US" dirty="0">
                <a:latin typeface="Tahoma" panose="020B0604030504040204" pitchFamily="34" charset="0"/>
                <a:ea typeface="Tahoma" panose="020B0604030504040204" pitchFamily="34" charset="0"/>
                <a:cs typeface="Tahoma" panose="020B0604030504040204" pitchFamily="34" charset="0"/>
              </a:rPr>
              <a:t>Systems</a:t>
            </a:r>
          </a:p>
          <a:p>
            <a:pPr lvl="1">
              <a:spcAft>
                <a:spcPts val="600"/>
              </a:spcAft>
              <a:buClr>
                <a:srgbClr val="000000"/>
              </a:buClr>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Unemployment</a:t>
            </a:r>
          </a:p>
          <a:p>
            <a:pPr lvl="1">
              <a:spcAft>
                <a:spcPts val="600"/>
              </a:spcAft>
              <a:buClr>
                <a:srgbClr val="000000"/>
              </a:buClr>
              <a:buFont typeface="Wingdings" panose="05000000000000000000" pitchFamily="2" charset="2"/>
              <a:buChar char="§"/>
            </a:pPr>
            <a:r>
              <a:rPr lang="en-US" dirty="0">
                <a:solidFill>
                  <a:srgbClr val="080808"/>
                </a:solidFill>
                <a:latin typeface="Tahoma" panose="020B0604030504040204" pitchFamily="34" charset="0"/>
                <a:ea typeface="Tahoma" panose="020B0604030504040204" pitchFamily="34" charset="0"/>
                <a:cs typeface="Tahoma" panose="020B0604030504040204" pitchFamily="34" charset="0"/>
              </a:rPr>
              <a:t>Serious Psychological </a:t>
            </a:r>
            <a:r>
              <a:rPr lang="en-US" dirty="0" smtClean="0">
                <a:solidFill>
                  <a:srgbClr val="080808"/>
                </a:solidFill>
                <a:latin typeface="Tahoma" panose="020B0604030504040204" pitchFamily="34" charset="0"/>
                <a:ea typeface="Tahoma" panose="020B0604030504040204" pitchFamily="34" charset="0"/>
                <a:cs typeface="Tahoma" panose="020B0604030504040204" pitchFamily="34" charset="0"/>
              </a:rPr>
              <a:t>Distress</a:t>
            </a:r>
          </a:p>
          <a:p>
            <a:pPr marL="346075" lvl="1" indent="-346075">
              <a:spcAft>
                <a:spcPts val="600"/>
              </a:spcAft>
              <a:buClr>
                <a:srgbClr val="97233F"/>
              </a:buClr>
              <a:buFont typeface="Arial" pitchFamily="34" charset="0"/>
              <a:buChar char="■"/>
            </a:pPr>
            <a:r>
              <a:rPr lang="en-US" dirty="0" smtClean="0">
                <a:solidFill>
                  <a:srgbClr val="080808"/>
                </a:solidFill>
                <a:latin typeface="Tahoma" panose="020B0604030504040204" pitchFamily="34" charset="0"/>
                <a:ea typeface="Tahoma" panose="020B0604030504040204" pitchFamily="34" charset="0"/>
                <a:cs typeface="Tahoma" panose="020B0604030504040204" pitchFamily="34" charset="0"/>
              </a:rPr>
              <a:t>Health-Related Quality of Life and Well-Being</a:t>
            </a:r>
            <a:endParaRPr lang="en-US" dirty="0">
              <a:solidFill>
                <a:srgbClr val="080808"/>
              </a:solidFill>
              <a:latin typeface="Tahoma" panose="020B0604030504040204" pitchFamily="34" charset="0"/>
              <a:ea typeface="Tahoma" panose="020B0604030504040204" pitchFamily="34" charset="0"/>
              <a:cs typeface="Tahoma" panose="020B0604030504040204" pitchFamily="34" charset="0"/>
            </a:endParaRPr>
          </a:p>
          <a:p>
            <a:pPr marL="0" indent="0">
              <a:spcBef>
                <a:spcPts val="600"/>
              </a:spcBef>
              <a:spcAft>
                <a:spcPts val="600"/>
              </a:spcAft>
              <a:buNone/>
            </a:pPr>
            <a:endParaRPr lang="en-US" dirty="0" smtClean="0">
              <a:latin typeface="+mn-lt"/>
            </a:endParaRPr>
          </a:p>
          <a:p>
            <a:pPr lvl="1">
              <a:spcAft>
                <a:spcPts val="600"/>
              </a:spcAft>
            </a:pPr>
            <a:endParaRPr lang="en-US" dirty="0">
              <a:latin typeface="+mn-lt"/>
            </a:endParaRPr>
          </a:p>
          <a:p>
            <a:pPr>
              <a:spcBef>
                <a:spcPts val="600"/>
              </a:spcBef>
              <a:spcAft>
                <a:spcPts val="600"/>
              </a:spcAft>
            </a:pPr>
            <a:endParaRPr lang="en-US" dirty="0" smtClean="0">
              <a:latin typeface="+mn-lt"/>
            </a:endParaRPr>
          </a:p>
          <a:p>
            <a:pPr>
              <a:spcBef>
                <a:spcPts val="600"/>
              </a:spcBef>
              <a:spcAft>
                <a:spcPts val="600"/>
              </a:spcAft>
            </a:pPr>
            <a:endParaRPr lang="en-US" dirty="0" smtClean="0">
              <a:latin typeface="+mn-lt"/>
            </a:endParaRPr>
          </a:p>
          <a:p>
            <a:pPr marL="0" indent="0">
              <a:spcBef>
                <a:spcPts val="600"/>
              </a:spcBef>
              <a:spcAft>
                <a:spcPts val="600"/>
              </a:spcAft>
              <a:buNone/>
            </a:pPr>
            <a:endParaRPr lang="en-US" dirty="0" smtClean="0">
              <a:latin typeface="+mn-lt"/>
            </a:endParaRPr>
          </a:p>
          <a:p>
            <a:pPr>
              <a:spcBef>
                <a:spcPts val="600"/>
              </a:spcBef>
              <a:spcAft>
                <a:spcPts val="600"/>
              </a:spcAft>
            </a:pPr>
            <a:endParaRPr lang="en-US" dirty="0" smtClean="0">
              <a:latin typeface="+mn-lt"/>
            </a:endParaRPr>
          </a:p>
          <a:p>
            <a:pPr>
              <a:spcBef>
                <a:spcPts val="600"/>
              </a:spcBef>
              <a:spcAft>
                <a:spcPts val="600"/>
              </a:spcAft>
            </a:pPr>
            <a:endParaRPr lang="en-US" dirty="0">
              <a:latin typeface="+mn-lt"/>
            </a:endParaRPr>
          </a:p>
        </p:txBody>
      </p:sp>
      <p:sp>
        <p:nvSpPr>
          <p:cNvPr id="7" name="Title 6"/>
          <p:cNvSpPr>
            <a:spLocks noGrp="1"/>
          </p:cNvSpPr>
          <p:nvPr>
            <p:ph type="title"/>
          </p:nvPr>
        </p:nvSpPr>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Presentation Overview</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14</a:t>
            </a:fld>
            <a:endParaRPr lang="en-US" sz="1200" dirty="0">
              <a:solidFill>
                <a:srgbClr val="898989"/>
              </a:solidFill>
              <a:ea typeface="Tahoma" panose="020B0604030504040204" pitchFamily="34" charset="0"/>
              <a:cs typeface="Tahoma" panose="020B0604030504040204" pitchFamily="34" charset="0"/>
            </a:endParaRPr>
          </a:p>
        </p:txBody>
      </p:sp>
      <p:sp>
        <p:nvSpPr>
          <p:cNvPr id="8" name="Rectangle 7" descr="Upcoming sections of the data presentation&#10;"/>
          <p:cNvSpPr/>
          <p:nvPr/>
        </p:nvSpPr>
        <p:spPr>
          <a:xfrm>
            <a:off x="1447800" y="1472184"/>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9" name="Rectangle 8" descr="Upcoming sections of the data presentation&#10;"/>
          <p:cNvSpPr/>
          <p:nvPr/>
        </p:nvSpPr>
        <p:spPr>
          <a:xfrm>
            <a:off x="1370978" y="5181600"/>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Tree>
    <p:extLst>
      <p:ext uri="{BB962C8B-B14F-4D97-AF65-F5344CB8AC3E}">
        <p14:creationId xmlns:p14="http://schemas.microsoft.com/office/powerpoint/2010/main" val="3738845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5" name="Rectangle 3"/>
          <p:cNvSpPr>
            <a:spLocks noGrp="1" noChangeArrowheads="1"/>
          </p:cNvSpPr>
          <p:nvPr>
            <p:ph type="body" idx="1"/>
          </p:nvPr>
        </p:nvSpPr>
        <p:spPr>
          <a:xfrm>
            <a:off x="1560739" y="1981200"/>
            <a:ext cx="7317922" cy="4114800"/>
          </a:xfrm>
        </p:spPr>
        <p:txBody>
          <a:bodyPr/>
          <a:lstStyle/>
          <a:p>
            <a:pPr lvl="0">
              <a:spcBef>
                <a:spcPts val="600"/>
              </a:spcBef>
              <a:spcAft>
                <a:spcPts val="600"/>
              </a:spcAft>
            </a:pPr>
            <a:r>
              <a:rPr lang="en-US" sz="1800" dirty="0">
                <a:latin typeface="+mn-lt"/>
              </a:rPr>
              <a:t>Is </a:t>
            </a:r>
            <a:r>
              <a:rPr lang="en-US" sz="1800" dirty="0" smtClean="0">
                <a:latin typeface="+mn-lt"/>
              </a:rPr>
              <a:t>this person </a:t>
            </a:r>
            <a:r>
              <a:rPr lang="en-US" sz="1800" dirty="0">
                <a:latin typeface="+mn-lt"/>
              </a:rPr>
              <a:t>deaf or does </a:t>
            </a:r>
            <a:r>
              <a:rPr lang="en-US" sz="1800" dirty="0" smtClean="0">
                <a:latin typeface="+mn-lt"/>
              </a:rPr>
              <a:t>he/she have </a:t>
            </a:r>
            <a:r>
              <a:rPr lang="en-US" sz="1800" dirty="0">
                <a:latin typeface="+mn-lt"/>
              </a:rPr>
              <a:t>serious difficulty hearing?</a:t>
            </a:r>
          </a:p>
          <a:p>
            <a:pPr lvl="0">
              <a:spcBef>
                <a:spcPts val="600"/>
              </a:spcBef>
              <a:spcAft>
                <a:spcPts val="600"/>
              </a:spcAft>
            </a:pPr>
            <a:r>
              <a:rPr lang="en-US" sz="1800" dirty="0">
                <a:latin typeface="+mn-lt"/>
              </a:rPr>
              <a:t>Is </a:t>
            </a:r>
            <a:r>
              <a:rPr lang="en-US" sz="1800" dirty="0" smtClean="0">
                <a:latin typeface="+mn-lt"/>
              </a:rPr>
              <a:t>this person </a:t>
            </a:r>
            <a:r>
              <a:rPr lang="en-US" sz="1800" dirty="0">
                <a:latin typeface="+mn-lt"/>
              </a:rPr>
              <a:t>blind or does </a:t>
            </a:r>
            <a:r>
              <a:rPr lang="en-US" sz="1800" dirty="0" smtClean="0">
                <a:latin typeface="+mn-lt"/>
              </a:rPr>
              <a:t>he/she </a:t>
            </a:r>
            <a:r>
              <a:rPr lang="en-US" sz="1800" dirty="0">
                <a:latin typeface="+mn-lt"/>
              </a:rPr>
              <a:t>have serious difficulty seeing even when wearing glasses?</a:t>
            </a:r>
          </a:p>
          <a:p>
            <a:pPr lvl="0">
              <a:spcBef>
                <a:spcPts val="600"/>
              </a:spcBef>
              <a:spcAft>
                <a:spcPts val="600"/>
              </a:spcAft>
            </a:pPr>
            <a:r>
              <a:rPr lang="en-US" sz="1800" dirty="0">
                <a:latin typeface="+mn-lt"/>
              </a:rPr>
              <a:t>Because of a physical, mental, or emotional condition, </a:t>
            </a:r>
            <a:r>
              <a:rPr lang="en-US" sz="1800" dirty="0" smtClean="0">
                <a:latin typeface="+mn-lt"/>
              </a:rPr>
              <a:t>does this person </a:t>
            </a:r>
            <a:r>
              <a:rPr lang="en-US" sz="1800" dirty="0">
                <a:latin typeface="+mn-lt"/>
              </a:rPr>
              <a:t>have serious difficulty concentrating, remembering, or making decisions?</a:t>
            </a:r>
          </a:p>
          <a:p>
            <a:pPr lvl="0">
              <a:spcBef>
                <a:spcPts val="600"/>
              </a:spcBef>
              <a:spcAft>
                <a:spcPts val="600"/>
              </a:spcAft>
            </a:pPr>
            <a:r>
              <a:rPr lang="en-US" sz="1800" dirty="0">
                <a:latin typeface="+mn-lt"/>
              </a:rPr>
              <a:t>Does </a:t>
            </a:r>
            <a:r>
              <a:rPr lang="en-US" sz="1800" dirty="0" smtClean="0">
                <a:latin typeface="+mn-lt"/>
              </a:rPr>
              <a:t>this person </a:t>
            </a:r>
            <a:r>
              <a:rPr lang="en-US" sz="1800" dirty="0">
                <a:latin typeface="+mn-lt"/>
              </a:rPr>
              <a:t>have serious difficulty walking or climbing stairs?</a:t>
            </a:r>
          </a:p>
          <a:p>
            <a:pPr lvl="0">
              <a:spcBef>
                <a:spcPts val="600"/>
              </a:spcBef>
              <a:spcAft>
                <a:spcPts val="600"/>
              </a:spcAft>
            </a:pPr>
            <a:r>
              <a:rPr lang="en-US" sz="1800" dirty="0">
                <a:latin typeface="+mn-lt"/>
              </a:rPr>
              <a:t>Does </a:t>
            </a:r>
            <a:r>
              <a:rPr lang="en-US" sz="1800" dirty="0" smtClean="0">
                <a:latin typeface="+mn-lt"/>
              </a:rPr>
              <a:t>this person </a:t>
            </a:r>
            <a:r>
              <a:rPr lang="en-US" sz="1800" dirty="0">
                <a:latin typeface="+mn-lt"/>
              </a:rPr>
              <a:t>have </a:t>
            </a:r>
            <a:r>
              <a:rPr lang="en-US" sz="1800" dirty="0" smtClean="0">
                <a:latin typeface="+mn-lt"/>
              </a:rPr>
              <a:t>difficulty </a:t>
            </a:r>
            <a:r>
              <a:rPr lang="en-US" sz="1800" dirty="0">
                <a:latin typeface="+mn-lt"/>
              </a:rPr>
              <a:t>dressing or bathing?</a:t>
            </a:r>
          </a:p>
          <a:p>
            <a:pPr lvl="0">
              <a:spcBef>
                <a:spcPts val="600"/>
              </a:spcBef>
              <a:spcAft>
                <a:spcPts val="600"/>
              </a:spcAft>
            </a:pPr>
            <a:r>
              <a:rPr lang="en-US" sz="1800" dirty="0">
                <a:latin typeface="+mn-lt"/>
              </a:rPr>
              <a:t>Because of a physical, mental, or emotional condition, does </a:t>
            </a:r>
            <a:r>
              <a:rPr lang="en-US" sz="1800" dirty="0" smtClean="0">
                <a:latin typeface="+mn-lt"/>
              </a:rPr>
              <a:t>this person have difficulty </a:t>
            </a:r>
            <a:r>
              <a:rPr lang="en-US" sz="1800" dirty="0">
                <a:latin typeface="+mn-lt"/>
              </a:rPr>
              <a:t>doing errands alone such as visiting a doctor’s office or shopping?</a:t>
            </a:r>
          </a:p>
        </p:txBody>
      </p:sp>
      <p:sp>
        <p:nvSpPr>
          <p:cNvPr id="4" name="Title 6"/>
          <p:cNvSpPr>
            <a:spLocks noGrp="1"/>
          </p:cNvSpPr>
          <p:nvPr>
            <p:ph type="title"/>
          </p:nvPr>
        </p:nvSpPr>
        <p:spPr>
          <a:xfrm>
            <a:off x="1371600" y="152400"/>
            <a:ext cx="7696200" cy="1143000"/>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Operational Definition</a:t>
            </a:r>
            <a:r>
              <a:rPr lang="en-US" dirty="0" smtClean="0">
                <a:latin typeface="Tahoma" panose="020B0604030504040204" pitchFamily="34" charset="0"/>
              </a:rPr>
              <a:t> –</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smtClean="0">
                <a:latin typeface="Tahoma" panose="020B0604030504040204" pitchFamily="34" charset="0"/>
                <a:ea typeface="Tahoma" panose="020B0604030504040204" pitchFamily="34" charset="0"/>
                <a:cs typeface="Tahoma" panose="020B0604030504040204" pitchFamily="34" charset="0"/>
              </a:rPr>
              <a:t>Adults </a:t>
            </a:r>
            <a:r>
              <a:rPr lang="en-US" b="1" dirty="0">
                <a:latin typeface="Tahoma" panose="020B0604030504040204" pitchFamily="34" charset="0"/>
                <a:ea typeface="Tahoma" panose="020B0604030504040204" pitchFamily="34" charset="0"/>
                <a:cs typeface="Tahoma" panose="020B0604030504040204" pitchFamily="34" charset="0"/>
              </a:rPr>
              <a:t>with Disabilities</a:t>
            </a:r>
          </a:p>
        </p:txBody>
      </p:sp>
      <p:sp>
        <p:nvSpPr>
          <p:cNvPr id="2" name="TextBox 1"/>
          <p:cNvSpPr txBox="1"/>
          <p:nvPr/>
        </p:nvSpPr>
        <p:spPr>
          <a:xfrm>
            <a:off x="1484539" y="6172200"/>
            <a:ext cx="7394122" cy="646331"/>
          </a:xfrm>
          <a:prstGeom prst="rect">
            <a:avLst/>
          </a:prstGeom>
          <a:noFill/>
        </p:spPr>
        <p:txBody>
          <a:bodyPr wrap="square" rtlCol="0">
            <a:spAutoFit/>
          </a:bodyPr>
          <a:lstStyle/>
          <a:p>
            <a:pPr fontAlgn="base">
              <a:spcBef>
                <a:spcPct val="0"/>
              </a:spcBef>
              <a:spcAft>
                <a:spcPct val="0"/>
              </a:spcAft>
            </a:pPr>
            <a:r>
              <a:rPr lang="en-US" sz="1200" dirty="0" smtClean="0">
                <a:solidFill>
                  <a:srgbClr val="000000"/>
                </a:solidFill>
                <a:ea typeface="Tahoma" panose="020B0604030504040204" pitchFamily="34" charset="0"/>
                <a:cs typeface="Tahoma" panose="020B0604030504040204" pitchFamily="34" charset="0"/>
              </a:rPr>
              <a:t>NOTES: The </a:t>
            </a:r>
            <a:r>
              <a:rPr lang="en-US" sz="1200" dirty="0">
                <a:solidFill>
                  <a:srgbClr val="000000"/>
                </a:solidFill>
                <a:ea typeface="Tahoma" panose="020B0604030504040204" pitchFamily="34" charset="0"/>
                <a:cs typeface="Tahoma" panose="020B0604030504040204" pitchFamily="34" charset="0"/>
              </a:rPr>
              <a:t>American Community Survey</a:t>
            </a:r>
            <a:r>
              <a:rPr lang="en-US" sz="1200" dirty="0" smtClean="0">
                <a:solidFill>
                  <a:srgbClr val="000000"/>
                </a:solidFill>
                <a:ea typeface="Tahoma" panose="020B0604030504040204" pitchFamily="34" charset="0"/>
                <a:cs typeface="Tahoma" panose="020B0604030504040204" pitchFamily="34" charset="0"/>
              </a:rPr>
              <a:t> (ACS), Census Bureau uses this </a:t>
            </a:r>
            <a:r>
              <a:rPr lang="en-US" sz="1200" dirty="0">
                <a:solidFill>
                  <a:srgbClr val="000000"/>
                </a:solidFill>
                <a:ea typeface="Tahoma" panose="020B0604030504040204" pitchFamily="34" charset="0"/>
                <a:cs typeface="Tahoma" panose="020B0604030504040204" pitchFamily="34" charset="0"/>
              </a:rPr>
              <a:t>set of six questions to identify </a:t>
            </a:r>
            <a:r>
              <a:rPr lang="en-US" sz="1200" dirty="0" smtClean="0">
                <a:solidFill>
                  <a:srgbClr val="000000"/>
                </a:solidFill>
                <a:ea typeface="Tahoma" panose="020B0604030504040204" pitchFamily="34" charset="0"/>
                <a:cs typeface="Tahoma" panose="020B0604030504040204" pitchFamily="34" charset="0"/>
              </a:rPr>
              <a:t>adults </a:t>
            </a:r>
            <a:r>
              <a:rPr lang="en-US" sz="1200" dirty="0">
                <a:solidFill>
                  <a:srgbClr val="000000"/>
                </a:solidFill>
                <a:ea typeface="Tahoma" panose="020B0604030504040204" pitchFamily="34" charset="0"/>
                <a:cs typeface="Tahoma" panose="020B0604030504040204" pitchFamily="34" charset="0"/>
              </a:rPr>
              <a:t>with disabilities. A response of “yes” to </a:t>
            </a:r>
            <a:r>
              <a:rPr lang="en-US" sz="1200">
                <a:solidFill>
                  <a:srgbClr val="000000"/>
                </a:solidFill>
                <a:ea typeface="Tahoma" panose="020B0604030504040204" pitchFamily="34" charset="0"/>
                <a:cs typeface="Tahoma" panose="020B0604030504040204" pitchFamily="34" charset="0"/>
              </a:rPr>
              <a:t>any </a:t>
            </a:r>
            <a:r>
              <a:rPr lang="en-US" sz="1200" smtClean="0">
                <a:solidFill>
                  <a:srgbClr val="000000"/>
                </a:solidFill>
                <a:ea typeface="Tahoma" panose="020B0604030504040204" pitchFamily="34" charset="0"/>
                <a:cs typeface="Tahoma" panose="020B0604030504040204" pitchFamily="34" charset="0"/>
              </a:rPr>
              <a:t>of </a:t>
            </a:r>
            <a:r>
              <a:rPr lang="en-US" sz="1200" dirty="0">
                <a:solidFill>
                  <a:srgbClr val="000000"/>
                </a:solidFill>
                <a:ea typeface="Tahoma" panose="020B0604030504040204" pitchFamily="34" charset="0"/>
                <a:cs typeface="Tahoma" panose="020B0604030504040204" pitchFamily="34" charset="0"/>
              </a:rPr>
              <a:t>the questions indicates that the </a:t>
            </a:r>
            <a:r>
              <a:rPr lang="en-US" sz="1200" dirty="0" smtClean="0">
                <a:solidFill>
                  <a:srgbClr val="000000"/>
                </a:solidFill>
                <a:ea typeface="Tahoma" panose="020B0604030504040204" pitchFamily="34" charset="0"/>
                <a:cs typeface="Tahoma" panose="020B0604030504040204" pitchFamily="34" charset="0"/>
              </a:rPr>
              <a:t>person </a:t>
            </a:r>
            <a:r>
              <a:rPr lang="en-US" sz="1200" dirty="0">
                <a:solidFill>
                  <a:srgbClr val="000000"/>
                </a:solidFill>
                <a:ea typeface="Tahoma" panose="020B0604030504040204" pitchFamily="34" charset="0"/>
                <a:cs typeface="Tahoma" panose="020B0604030504040204" pitchFamily="34" charset="0"/>
              </a:rPr>
              <a:t>has a disability.</a:t>
            </a:r>
          </a:p>
        </p:txBody>
      </p:sp>
      <p:sp>
        <p:nvSpPr>
          <p:cNvPr id="3" name="TextBox 2"/>
          <p:cNvSpPr txBox="1"/>
          <p:nvPr/>
        </p:nvSpPr>
        <p:spPr>
          <a:xfrm>
            <a:off x="1485442" y="1504890"/>
            <a:ext cx="6638356" cy="400110"/>
          </a:xfrm>
          <a:prstGeom prst="rect">
            <a:avLst/>
          </a:prstGeom>
          <a:noFill/>
        </p:spPr>
        <p:txBody>
          <a:bodyPr wrap="none" rtlCol="0">
            <a:spAutoFit/>
          </a:bodyPr>
          <a:lstStyle/>
          <a:p>
            <a:pPr fontAlgn="base">
              <a:spcBef>
                <a:spcPct val="0"/>
              </a:spcBef>
              <a:spcAft>
                <a:spcPct val="0"/>
              </a:spcAft>
            </a:pPr>
            <a:r>
              <a:rPr lang="en-US" sz="2000" b="1" dirty="0" smtClean="0">
                <a:solidFill>
                  <a:srgbClr val="000000">
                    <a:lumMod val="95000"/>
                    <a:lumOff val="5000"/>
                  </a:srgbClr>
                </a:solidFill>
                <a:cs typeface="Arial" panose="020B0604020202020204" pitchFamily="34" charset="0"/>
              </a:rPr>
              <a:t>American Community Survey </a:t>
            </a:r>
            <a:r>
              <a:rPr lang="en-US" sz="2000" b="1" dirty="0" smtClean="0">
                <a:solidFill>
                  <a:srgbClr val="000000"/>
                </a:solidFill>
                <a:cs typeface="Arial" panose="020B0604020202020204" pitchFamily="34" charset="0"/>
              </a:rPr>
              <a:t>Disability Questions:</a:t>
            </a:r>
            <a:endParaRPr lang="en-US" sz="2000" b="1" dirty="0">
              <a:solidFill>
                <a:srgbClr val="000000"/>
              </a:solidFill>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ea typeface="Tahoma" panose="020B0604030504040204" pitchFamily="34" charset="0"/>
                <a:cs typeface="Tahoma" panose="020B0604030504040204" pitchFamily="34" charset="0"/>
              </a:rPr>
              <a:t>15</a:t>
            </a:r>
            <a:endParaRPr lang="en-US" sz="1200" dirty="0">
              <a:solidFill>
                <a:srgbClr val="898989"/>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973570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8"/>
          <p:cNvSpPr txBox="1">
            <a:spLocks/>
          </p:cNvSpPr>
          <p:nvPr/>
        </p:nvSpPr>
        <p:spPr>
          <a:xfrm>
            <a:off x="7429500" y="6279922"/>
            <a:ext cx="1447800" cy="425678"/>
          </a:xfrm>
          <a:prstGeom prst="rect">
            <a:avLst/>
          </a:prstGeom>
          <a:ln w="19050">
            <a:solidFill>
              <a:srgbClr val="C00000"/>
            </a:solidFill>
          </a:ln>
        </p:spPr>
        <p:txBody>
          <a:bodyPr vert="horz" lIns="91440" tIns="45720" rIns="91440" bIns="45720" rtlCol="0" anchor="ctr">
            <a:noAutofit/>
          </a:bodyPr>
          <a:lstStyle>
            <a:lvl1pPr marL="0" indent="-342900" algn="l"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Obj. DH-1</a:t>
            </a:r>
          </a:p>
          <a:p>
            <a:pPr algn="ctr"/>
            <a:r>
              <a:rPr lang="en-US" sz="1200" b="0" dirty="0" smtClean="0">
                <a:solidFill>
                  <a:prstClr val="black"/>
                </a:solidFill>
                <a:latin typeface="Tahoma" panose="020B0604030504040204" pitchFamily="34" charset="0"/>
                <a:ea typeface="Tahoma" panose="020B0604030504040204" pitchFamily="34" charset="0"/>
                <a:cs typeface="Tahoma" panose="020B0604030504040204" pitchFamily="34" charset="0"/>
              </a:rPr>
              <a:t>Increase desired</a:t>
            </a:r>
          </a:p>
        </p:txBody>
      </p:sp>
      <p:sp>
        <p:nvSpPr>
          <p:cNvPr id="10" name="Title 1"/>
          <p:cNvSpPr>
            <a:spLocks noGrp="1"/>
          </p:cNvSpPr>
          <p:nvPr>
            <p:ph type="title" idx="4294967295"/>
          </p:nvPr>
        </p:nvSpPr>
        <p:spPr>
          <a:xfrm>
            <a:off x="-15596" y="184509"/>
            <a:ext cx="9122979" cy="806091"/>
          </a:xfrm>
        </p:spPr>
        <p:txBody>
          <a:bodyPr>
            <a:noAutofit/>
          </a:bodyPr>
          <a:lstStyle/>
          <a:p>
            <a:pPr>
              <a:tabLst>
                <a:tab pos="3206750" algn="l"/>
              </a:tabLst>
            </a:pPr>
            <a:r>
              <a:rPr lang="en-US" sz="28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Population-based Data Systems with </a:t>
            </a:r>
            <a:br>
              <a:rPr lang="en-US" sz="28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br>
            <a:r>
              <a:rPr lang="en-US" sz="28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American Community Survey </a:t>
            </a:r>
            <a:r>
              <a:rPr lang="en-US" sz="2800" b="1" dirty="0">
                <a:solidFill>
                  <a:srgbClr val="003F72"/>
                </a:solidFill>
                <a:latin typeface="Tahoma" panose="020B0604030504040204" pitchFamily="34" charset="0"/>
                <a:ea typeface="Tahoma" panose="020B0604030504040204" pitchFamily="34" charset="0"/>
                <a:cs typeface="Tahoma" panose="020B0604030504040204" pitchFamily="34" charset="0"/>
              </a:rPr>
              <a:t>D</a:t>
            </a:r>
            <a:r>
              <a:rPr lang="en-US" sz="28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isability Questions</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 Box 5"/>
          <p:cNvSpPr txBox="1">
            <a:spLocks noChangeArrowheads="1"/>
          </p:cNvSpPr>
          <p:nvPr/>
        </p:nvSpPr>
        <p:spPr bwMode="auto">
          <a:xfrm>
            <a:off x="38100" y="6071880"/>
            <a:ext cx="7391400" cy="638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ts val="300"/>
              </a:spcAft>
            </a:pP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NOTES: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Data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are for the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number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of Healthy People 2020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population-based data systems that include in their core the American Community Survey set of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six questions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that identify adults with disabilities.</a:t>
            </a:r>
            <a:endParaRPr lang="en-US" sz="1100" dirty="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1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1"/>
          <p:cNvSpPr txBox="1"/>
          <p:nvPr/>
        </p:nvSpPr>
        <p:spPr>
          <a:xfrm>
            <a:off x="38100" y="6400800"/>
            <a:ext cx="7962900" cy="43834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rgbClr val="000000"/>
                </a:solidFill>
                <a:latin typeface="Tahoma" pitchFamily="34" charset="0"/>
                <a:cs typeface="Tahoma" pitchFamily="34" charset="0"/>
              </a:rPr>
              <a:t>SOURCE: Periodic assessment of Healthy </a:t>
            </a:r>
            <a:r>
              <a:rPr lang="en-US" dirty="0" smtClean="0">
                <a:solidFill>
                  <a:srgbClr val="000000"/>
                </a:solidFill>
                <a:latin typeface="Tahoma" pitchFamily="34" charset="0"/>
                <a:cs typeface="Tahoma" pitchFamily="34" charset="0"/>
              </a:rPr>
              <a:t>People data sources by </a:t>
            </a:r>
            <a:r>
              <a:rPr lang="en-US" dirty="0">
                <a:solidFill>
                  <a:srgbClr val="000000"/>
                </a:solidFill>
                <a:latin typeface="Tahoma" pitchFamily="34" charset="0"/>
                <a:cs typeface="Tahoma" pitchFamily="34" charset="0"/>
              </a:rPr>
              <a:t>staff of the National </a:t>
            </a:r>
            <a:r>
              <a:rPr lang="en-US" dirty="0" smtClean="0">
                <a:solidFill>
                  <a:srgbClr val="000000"/>
                </a:solidFill>
                <a:latin typeface="Tahoma" pitchFamily="34" charset="0"/>
                <a:cs typeface="Tahoma" pitchFamily="34" charset="0"/>
              </a:rPr>
              <a:t>Center on </a:t>
            </a:r>
            <a:r>
              <a:rPr lang="en-US" dirty="0">
                <a:solidFill>
                  <a:srgbClr val="000000"/>
                </a:solidFill>
                <a:latin typeface="Tahoma" pitchFamily="34" charset="0"/>
                <a:cs typeface="Tahoma" pitchFamily="34" charset="0"/>
              </a:rPr>
              <a:t>Birth </a:t>
            </a:r>
            <a:r>
              <a:rPr lang="en-US" dirty="0" smtClean="0">
                <a:solidFill>
                  <a:srgbClr val="000000"/>
                </a:solidFill>
                <a:latin typeface="Tahoma" pitchFamily="34" charset="0"/>
                <a:cs typeface="Tahoma" pitchFamily="34" charset="0"/>
              </a:rPr>
              <a:t>Defects </a:t>
            </a:r>
            <a:r>
              <a:rPr lang="en-US" dirty="0">
                <a:solidFill>
                  <a:srgbClr val="000000"/>
                </a:solidFill>
                <a:latin typeface="Tahoma" pitchFamily="34" charset="0"/>
                <a:cs typeface="Tahoma" pitchFamily="34" charset="0"/>
              </a:rPr>
              <a:t>and Developmental Disabilities, CDC.</a:t>
            </a:r>
          </a:p>
        </p:txBody>
      </p:sp>
      <p:sp>
        <p:nvSpPr>
          <p:cNvPr id="13"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latin typeface="Tahoma" panose="020B0604030504040204" pitchFamily="34" charset="0"/>
                <a:ea typeface="Tahoma" panose="020B0604030504040204" pitchFamily="34" charset="0"/>
                <a:cs typeface="Tahoma" panose="020B0604030504040204" pitchFamily="34" charset="0"/>
              </a:rPr>
              <a:pPr algn="r">
                <a:defRPr/>
              </a:pPr>
              <a:t>16</a:t>
            </a:fld>
            <a:endParaRPr lang="en-US" sz="1200" dirty="0">
              <a:solidFill>
                <a:srgbClr val="898989"/>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381000" y="1414046"/>
            <a:ext cx="4503233" cy="369332"/>
          </a:xfrm>
          <a:prstGeom prst="rect">
            <a:avLst/>
          </a:prstGeom>
          <a:noFill/>
        </p:spPr>
        <p:txBody>
          <a:bodyPr wrap="square" rtlCol="0">
            <a:spAutoFit/>
          </a:bodyPr>
          <a:lstStyle/>
          <a:p>
            <a:r>
              <a:rPr lang="en-US" b="1" dirty="0" smtClean="0">
                <a:solidFill>
                  <a:prstClr val="black"/>
                </a:solidFill>
                <a:latin typeface="Tahoma" pitchFamily="34" charset="0"/>
                <a:ea typeface="Tahoma" pitchFamily="34" charset="0"/>
                <a:cs typeface="Tahoma" pitchFamily="34" charset="0"/>
              </a:rPr>
              <a:t>Number of Data Systems</a:t>
            </a:r>
            <a:endParaRPr lang="en-US" b="1" dirty="0">
              <a:solidFill>
                <a:prstClr val="black"/>
              </a:solidFill>
              <a:latin typeface="Tahoma" pitchFamily="34" charset="0"/>
              <a:ea typeface="Tahoma" pitchFamily="34" charset="0"/>
              <a:cs typeface="Tahoma" pitchFamily="34" charset="0"/>
            </a:endParaRPr>
          </a:p>
        </p:txBody>
      </p:sp>
      <p:graphicFrame>
        <p:nvGraphicFramePr>
          <p:cNvPr id="15" name="Chart 14" descr="The bar chart show information for population based data systems with american community survey disability questions." title="Population-based Data Systems "/>
          <p:cNvGraphicFramePr/>
          <p:nvPr>
            <p:extLst/>
          </p:nvPr>
        </p:nvGraphicFramePr>
        <p:xfrm>
          <a:off x="609600" y="1838470"/>
          <a:ext cx="8229600" cy="425753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31"/>
          <p:cNvSpPr txBox="1"/>
          <p:nvPr/>
        </p:nvSpPr>
        <p:spPr>
          <a:xfrm>
            <a:off x="6858000" y="2108199"/>
            <a:ext cx="1523992" cy="3693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spcBef>
                <a:spcPct val="0"/>
              </a:spcBef>
              <a:spcAft>
                <a:spcPct val="0"/>
              </a:spcAft>
            </a:pPr>
            <a:r>
              <a:rPr lang="en-US" sz="1800" b="1" dirty="0" smtClean="0">
                <a:solidFill>
                  <a:srgbClr val="FF0000"/>
                </a:solidFill>
                <a:latin typeface="Tahoma" pitchFamily="34" charset="0"/>
                <a:ea typeface="Tahoma" pitchFamily="34" charset="0"/>
                <a:cs typeface="Tahoma" pitchFamily="34" charset="0"/>
              </a:rPr>
              <a:t>Target Met</a:t>
            </a:r>
            <a:endParaRPr lang="en-US" sz="1800" b="1" dirty="0">
              <a:solidFill>
                <a:srgbClr val="FF0000"/>
              </a:solidFill>
            </a:endParaRPr>
          </a:p>
        </p:txBody>
      </p:sp>
    </p:spTree>
    <p:extLst>
      <p:ext uri="{BB962C8B-B14F-4D97-AF65-F5344CB8AC3E}">
        <p14:creationId xmlns:p14="http://schemas.microsoft.com/office/powerpoint/2010/main" val="368803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295400" y="61912"/>
            <a:ext cx="7848600" cy="1295400"/>
          </a:xfrm>
          <a:ln/>
        </p:spPr>
        <p:txBody>
          <a:bodyPr>
            <a:noAutofit/>
          </a:bodyPr>
          <a:lstStyle/>
          <a:p>
            <a:pPr algn="ctr" fontAlgn="auto">
              <a:spcAft>
                <a:spcPts val="0"/>
              </a:spcAft>
              <a:defRPr/>
            </a:pPr>
            <a:r>
              <a:rPr lang="en-US" sz="3000" dirty="0" smtClean="0">
                <a:latin typeface="Tahoma" panose="020B0604030504040204" pitchFamily="34" charset="0"/>
              </a:rPr>
              <a:t>Health Disparities by Disability Status</a:t>
            </a:r>
            <a:endParaRPr lang="en-US" sz="3000" b="1" dirty="0">
              <a:solidFill>
                <a:srgbClr val="FF0000"/>
              </a:solidFill>
              <a:latin typeface="Tahoma" pitchFamily="34" charset="0"/>
            </a:endParaRPr>
          </a:p>
        </p:txBody>
      </p:sp>
      <p:sp>
        <p:nvSpPr>
          <p:cNvPr id="6" name="Content Placeholder 3" descr="This table displays data on disability status by Health Care Access for Breast cancer screening and use of oral health care system in the past year.  It also show information base on the Health Behaviors of individuals for physical activity, healthy weight, and current cigarette smokers." title="Health Disparities by Disability Status"/>
          <p:cNvSpPr txBox="1">
            <a:spLocks/>
          </p:cNvSpPr>
          <p:nvPr/>
        </p:nvSpPr>
        <p:spPr bwMode="auto">
          <a:xfrm>
            <a:off x="1371600" y="1371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spcBef>
                <a:spcPts val="600"/>
              </a:spcBef>
              <a:spcAft>
                <a:spcPts val="600"/>
              </a:spcAft>
              <a:buFont typeface="Arial" pitchFamily="34" charset="0"/>
              <a:buNone/>
            </a:pPr>
            <a:endParaRPr lang="en-US" sz="1700" b="1" dirty="0">
              <a:solidFill>
                <a:srgbClr val="000000"/>
              </a:solidFill>
              <a:latin typeface="Tahoma"/>
            </a:endParaRPr>
          </a:p>
        </p:txBody>
      </p:sp>
      <p:sp>
        <p:nvSpPr>
          <p:cNvPr id="10"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17</a:t>
            </a:fld>
            <a:endParaRPr lang="en-US" sz="1200" dirty="0">
              <a:solidFill>
                <a:srgbClr val="898989"/>
              </a:solidFill>
              <a:ea typeface="Tahoma" panose="020B0604030504040204" pitchFamily="34" charset="0"/>
              <a:cs typeface="Tahoma" panose="020B0604030504040204" pitchFamily="34" charset="0"/>
            </a:endParaRPr>
          </a:p>
        </p:txBody>
      </p:sp>
      <p:sp>
        <p:nvSpPr>
          <p:cNvPr id="2" name="TextBox 1"/>
          <p:cNvSpPr txBox="1"/>
          <p:nvPr/>
        </p:nvSpPr>
        <p:spPr>
          <a:xfrm>
            <a:off x="1371600" y="6172200"/>
            <a:ext cx="5562601" cy="600164"/>
          </a:xfrm>
          <a:prstGeom prst="rect">
            <a:avLst/>
          </a:prstGeom>
          <a:noFill/>
        </p:spPr>
        <p:txBody>
          <a:bodyPr wrap="square" rtlCol="0">
            <a:spAutoFit/>
          </a:bodyPr>
          <a:lstStyle/>
          <a:p>
            <a:pPr fontAlgn="base">
              <a:spcBef>
                <a:spcPct val="0"/>
              </a:spcBef>
              <a:spcAft>
                <a:spcPct val="0"/>
              </a:spcAft>
            </a:pPr>
            <a:r>
              <a:rPr lang="en-US" sz="1100" dirty="0" smtClean="0">
                <a:solidFill>
                  <a:srgbClr val="000000"/>
                </a:solidFill>
              </a:rPr>
              <a:t>SOURCES: National </a:t>
            </a:r>
            <a:r>
              <a:rPr lang="en-US" sz="1100" dirty="0">
                <a:solidFill>
                  <a:srgbClr val="000000"/>
                </a:solidFill>
              </a:rPr>
              <a:t>Health Interview Survey (NHIS), </a:t>
            </a:r>
            <a:r>
              <a:rPr lang="en-US" sz="1100" dirty="0" smtClean="0">
                <a:solidFill>
                  <a:srgbClr val="000000"/>
                </a:solidFill>
              </a:rPr>
              <a:t>CDC/NCHS;</a:t>
            </a:r>
          </a:p>
          <a:p>
            <a:pPr fontAlgn="base">
              <a:spcBef>
                <a:spcPct val="0"/>
              </a:spcBef>
              <a:spcAft>
                <a:spcPct val="0"/>
              </a:spcAft>
            </a:pPr>
            <a:r>
              <a:rPr lang="en-US" sz="1100" dirty="0">
                <a:solidFill>
                  <a:prstClr val="black"/>
                </a:solidFill>
                <a:ea typeface="Tahoma" pitchFamily="34" charset="0"/>
                <a:cs typeface="Tahoma" pitchFamily="34" charset="0"/>
              </a:rPr>
              <a:t>Medical Expenditure Panel Survey (MEPS), </a:t>
            </a:r>
            <a:r>
              <a:rPr lang="en-US" sz="1100" dirty="0" smtClean="0">
                <a:solidFill>
                  <a:prstClr val="black"/>
                </a:solidFill>
                <a:ea typeface="Tahoma" pitchFamily="34" charset="0"/>
                <a:cs typeface="Tahoma" pitchFamily="34" charset="0"/>
              </a:rPr>
              <a:t>AHRQ;</a:t>
            </a:r>
            <a:endParaRPr lang="en-US" altLang="en-US" sz="1100" dirty="0">
              <a:solidFill>
                <a:prstClr val="black"/>
              </a:solidFill>
            </a:endParaRPr>
          </a:p>
          <a:p>
            <a:pPr fontAlgn="base">
              <a:spcBef>
                <a:spcPct val="0"/>
              </a:spcBef>
              <a:spcAft>
                <a:spcPct val="0"/>
              </a:spcAft>
            </a:pPr>
            <a:r>
              <a:rPr lang="en-US" sz="1100" dirty="0" smtClean="0">
                <a:solidFill>
                  <a:srgbClr val="000000"/>
                </a:solidFill>
              </a:rPr>
              <a:t>National Health and Nutrition Examination Survey (NHANES), CDC/NCHS.</a:t>
            </a:r>
          </a:p>
        </p:txBody>
      </p:sp>
      <p:sp>
        <p:nvSpPr>
          <p:cNvPr id="3" name="TextBox 2"/>
          <p:cNvSpPr txBox="1"/>
          <p:nvPr/>
        </p:nvSpPr>
        <p:spPr>
          <a:xfrm>
            <a:off x="6553200" y="6320135"/>
            <a:ext cx="2194560" cy="461665"/>
          </a:xfrm>
          <a:prstGeom prst="rect">
            <a:avLst/>
          </a:prstGeom>
          <a:noFill/>
          <a:ln w="19050">
            <a:solidFill>
              <a:srgbClr val="C00000"/>
            </a:solidFill>
          </a:ln>
        </p:spPr>
        <p:txBody>
          <a:bodyPr wrap="square" rtlCol="0">
            <a:spAutoFit/>
          </a:bodyPr>
          <a:lstStyle/>
          <a:p>
            <a:pPr algn="ctr" fontAlgn="base">
              <a:spcBef>
                <a:spcPct val="0"/>
              </a:spcBef>
              <a:spcAft>
                <a:spcPct val="0"/>
              </a:spcAft>
            </a:pPr>
            <a:r>
              <a:rPr lang="en-US" sz="1200" b="1" dirty="0" err="1" smtClean="0">
                <a:solidFill>
                  <a:srgbClr val="000000"/>
                </a:solidFill>
              </a:rPr>
              <a:t>Objs</a:t>
            </a:r>
            <a:r>
              <a:rPr lang="en-US" sz="1200" b="1" dirty="0" smtClean="0">
                <a:solidFill>
                  <a:srgbClr val="000000"/>
                </a:solidFill>
              </a:rPr>
              <a:t>. C-17, OH-7, PA-2.4, NWS-8 , </a:t>
            </a:r>
            <a:r>
              <a:rPr lang="en-US" sz="1200" b="1" dirty="0" smtClean="0">
                <a:solidFill>
                  <a:srgbClr val="000000"/>
                </a:solidFill>
                <a:ea typeface="Tahoma" panose="020B0604030504040204" pitchFamily="34" charset="0"/>
                <a:cs typeface="Tahoma" panose="020B0604030504040204" pitchFamily="34" charset="0"/>
              </a:rPr>
              <a:t>TU-1.1 </a:t>
            </a:r>
            <a:endParaRPr lang="en-US" sz="1200" b="1" dirty="0">
              <a:solidFill>
                <a:srgbClr val="000000"/>
              </a:solidFill>
              <a:ea typeface="Tahoma" panose="020B0604030504040204" pitchFamily="34" charset="0"/>
              <a:cs typeface="Tahoma" panose="020B0604030504040204" pitchFamily="34" charset="0"/>
            </a:endParaRPr>
          </a:p>
        </p:txBody>
      </p:sp>
      <p:graphicFrame>
        <p:nvGraphicFramePr>
          <p:cNvPr id="4" name="Table 3" descr="Health Care Access on breast cancer screening and use of the oral health care system in the past year." title="Health Care Access"/>
          <p:cNvGraphicFramePr>
            <a:graphicFrameLocks noGrp="1"/>
          </p:cNvGraphicFramePr>
          <p:nvPr>
            <p:extLst/>
          </p:nvPr>
        </p:nvGraphicFramePr>
        <p:xfrm>
          <a:off x="1447800" y="1409872"/>
          <a:ext cx="7639756" cy="4656998"/>
        </p:xfrm>
        <a:graphic>
          <a:graphicData uri="http://schemas.openxmlformats.org/drawingml/2006/table">
            <a:tbl>
              <a:tblPr firstRow="1" bandRow="1">
                <a:tableStyleId>{5C22544A-7EE6-4342-B048-85BDC9FD1C3A}</a:tableStyleId>
              </a:tblPr>
              <a:tblGrid>
                <a:gridCol w="4572000"/>
                <a:gridCol w="1419965"/>
                <a:gridCol w="1647791"/>
              </a:tblGrid>
              <a:tr h="9023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lt1"/>
                          </a:solidFill>
                          <a:latin typeface="+mn-lt"/>
                          <a:ea typeface="+mn-ea"/>
                          <a:cs typeface="+mn-cs"/>
                        </a:rPr>
                        <a:t>Health</a:t>
                      </a:r>
                      <a:r>
                        <a:rPr lang="en-US" sz="1800" b="1" kern="1200" baseline="0" dirty="0" smtClean="0">
                          <a:solidFill>
                            <a:schemeClr val="lt1"/>
                          </a:solidFill>
                          <a:latin typeface="+mn-lt"/>
                          <a:ea typeface="+mn-ea"/>
                          <a:cs typeface="+mn-cs"/>
                        </a:rPr>
                        <a:t> Care Access </a:t>
                      </a:r>
                      <a:endParaRPr lang="en-US" sz="1800" b="1" kern="1200" dirty="0" smtClean="0">
                        <a:solidFill>
                          <a:schemeClr val="lt1"/>
                        </a:solidFill>
                        <a:latin typeface="+mn-lt"/>
                        <a:ea typeface="+mn-ea"/>
                        <a:cs typeface="+mn-cs"/>
                      </a:endParaRPr>
                    </a:p>
                  </a:txBody>
                  <a:tcPr>
                    <a:solidFill>
                      <a:srgbClr val="003F72"/>
                    </a:solidFill>
                  </a:tcPr>
                </a:tc>
                <a:tc>
                  <a:txBody>
                    <a:bodyPr/>
                    <a:lstStyle/>
                    <a:p>
                      <a:r>
                        <a:rPr lang="en-US" dirty="0" smtClean="0"/>
                        <a:t>Disability</a:t>
                      </a:r>
                    </a:p>
                    <a:p>
                      <a:r>
                        <a:rPr lang="en-US" dirty="0" smtClean="0"/>
                        <a:t>%</a:t>
                      </a:r>
                      <a:r>
                        <a:rPr lang="en-US" baseline="0" dirty="0" smtClean="0"/>
                        <a:t> (SE)</a:t>
                      </a:r>
                      <a:endParaRPr lang="en-US" dirty="0"/>
                    </a:p>
                  </a:txBody>
                  <a:tcPr>
                    <a:solidFill>
                      <a:srgbClr val="003F72"/>
                    </a:solidFill>
                  </a:tcPr>
                </a:tc>
                <a:tc>
                  <a:txBody>
                    <a:bodyPr/>
                    <a:lstStyle/>
                    <a:p>
                      <a:pPr algn="ctr"/>
                      <a:r>
                        <a:rPr lang="en-US" dirty="0" smtClean="0"/>
                        <a:t>No disability </a:t>
                      </a:r>
                    </a:p>
                    <a:p>
                      <a:pPr algn="ctr"/>
                      <a:r>
                        <a:rPr lang="en-US" dirty="0" smtClean="0"/>
                        <a:t>%</a:t>
                      </a:r>
                      <a:r>
                        <a:rPr lang="en-US" baseline="0" dirty="0" smtClean="0"/>
                        <a:t> (SE)</a:t>
                      </a:r>
                      <a:endParaRPr lang="en-US" dirty="0"/>
                    </a:p>
                  </a:txBody>
                  <a:tcPr>
                    <a:solidFill>
                      <a:srgbClr val="003F72"/>
                    </a:solidFill>
                  </a:tcPr>
                </a:tc>
              </a:tr>
              <a:tr h="647528">
                <a:tc>
                  <a:txBody>
                    <a:bodyPr/>
                    <a:lstStyle/>
                    <a:p>
                      <a:r>
                        <a:rPr lang="en-US" sz="1800" kern="1200" dirty="0" smtClean="0">
                          <a:solidFill>
                            <a:schemeClr val="dk1"/>
                          </a:solidFill>
                          <a:latin typeface="+mn-lt"/>
                          <a:ea typeface="+mn-ea"/>
                          <a:cs typeface="+mn-cs"/>
                        </a:rPr>
                        <a:t>Breast cancer screening </a:t>
                      </a:r>
                    </a:p>
                    <a:p>
                      <a:r>
                        <a:rPr lang="en-US" sz="1800" kern="1200" baseline="0" dirty="0" smtClean="0">
                          <a:solidFill>
                            <a:schemeClr val="dk1"/>
                          </a:solidFill>
                          <a:latin typeface="+mn-lt"/>
                          <a:ea typeface="+mn-ea"/>
                          <a:cs typeface="+mn-cs"/>
                        </a:rPr>
                        <a:t>(women 50-74 years, NHIS 2015)</a:t>
                      </a:r>
                      <a:endParaRPr lang="en-US" sz="1800" kern="1200" baseline="0" dirty="0" smtClean="0">
                        <a:solidFill>
                          <a:srgbClr val="FF0000"/>
                        </a:solidFill>
                        <a:latin typeface="+mn-lt"/>
                        <a:ea typeface="+mn-ea"/>
                        <a:cs typeface="+mn-cs"/>
                      </a:endParaRPr>
                    </a:p>
                  </a:txBody>
                  <a:tcPr/>
                </a:tc>
                <a:tc>
                  <a:txBody>
                    <a:bodyPr/>
                    <a:lstStyle/>
                    <a:p>
                      <a:pPr algn="ctr"/>
                      <a:r>
                        <a:rPr lang="en-US" sz="1800" dirty="0" smtClean="0">
                          <a:latin typeface="+mn-lt"/>
                          <a:ea typeface="Tahoma" panose="020B0604030504040204" pitchFamily="34" charset="0"/>
                          <a:cs typeface="Tahoma" panose="020B0604030504040204" pitchFamily="34" charset="0"/>
                        </a:rPr>
                        <a:t>65.8% </a:t>
                      </a:r>
                      <a:r>
                        <a:rPr lang="en-US" sz="1600" dirty="0" smtClean="0">
                          <a:latin typeface="+mn-lt"/>
                          <a:ea typeface="Tahoma" panose="020B0604030504040204" pitchFamily="34" charset="0"/>
                          <a:cs typeface="Tahoma" panose="020B0604030504040204" pitchFamily="34" charset="0"/>
                        </a:rPr>
                        <a:t>(2.483)</a:t>
                      </a:r>
                      <a:endParaRPr lang="en-US" sz="1600" dirty="0">
                        <a:latin typeface="+mn-lt"/>
                        <a:ea typeface="Tahoma" panose="020B0604030504040204" pitchFamily="34" charset="0"/>
                        <a:cs typeface="Tahoma" panose="020B0604030504040204" pitchFamily="34" charset="0"/>
                      </a:endParaRPr>
                    </a:p>
                  </a:txBody>
                  <a:tcPr/>
                </a:tc>
                <a:tc>
                  <a:txBody>
                    <a:bodyPr/>
                    <a:lstStyle/>
                    <a:p>
                      <a:pPr algn="ctr"/>
                      <a:r>
                        <a:rPr lang="en-US" sz="1800" dirty="0" smtClean="0">
                          <a:latin typeface="+mn-lt"/>
                          <a:ea typeface="Tahoma" panose="020B0604030504040204" pitchFamily="34" charset="0"/>
                          <a:cs typeface="Tahoma" panose="020B0604030504040204" pitchFamily="34" charset="0"/>
                        </a:rPr>
                        <a:t>72.2% </a:t>
                      </a:r>
                    </a:p>
                    <a:p>
                      <a:pPr algn="ctr"/>
                      <a:r>
                        <a:rPr lang="en-US" sz="1600" dirty="0" smtClean="0">
                          <a:latin typeface="+mn-lt"/>
                          <a:ea typeface="Tahoma" panose="020B0604030504040204" pitchFamily="34" charset="0"/>
                          <a:cs typeface="Tahoma" panose="020B0604030504040204" pitchFamily="34" charset="0"/>
                        </a:rPr>
                        <a:t>(1.287)</a:t>
                      </a:r>
                      <a:endParaRPr lang="en-US" sz="1600" dirty="0">
                        <a:latin typeface="+mn-lt"/>
                        <a:ea typeface="Tahoma" panose="020B0604030504040204" pitchFamily="34" charset="0"/>
                        <a:cs typeface="Tahoma" panose="020B0604030504040204" pitchFamily="34" charset="0"/>
                      </a:endParaRPr>
                    </a:p>
                  </a:txBody>
                  <a:tcPr/>
                </a:tc>
              </a:tr>
              <a:tr h="685800">
                <a:tc>
                  <a:txBody>
                    <a:bodyPr/>
                    <a:lstStyle/>
                    <a:p>
                      <a:r>
                        <a:rPr lang="en-US" sz="1800" kern="1200" dirty="0" smtClean="0">
                          <a:solidFill>
                            <a:schemeClr val="dk1"/>
                          </a:solidFill>
                          <a:latin typeface="+mn-lt"/>
                          <a:ea typeface="+mn-ea"/>
                          <a:cs typeface="+mn-cs"/>
                        </a:rPr>
                        <a:t>Use</a:t>
                      </a:r>
                      <a:r>
                        <a:rPr lang="en-US" sz="1800" kern="1200" baseline="0" dirty="0" smtClean="0">
                          <a:solidFill>
                            <a:schemeClr val="dk1"/>
                          </a:solidFill>
                          <a:latin typeface="+mn-lt"/>
                          <a:ea typeface="+mn-ea"/>
                          <a:cs typeface="+mn-cs"/>
                        </a:rPr>
                        <a:t> of </a:t>
                      </a:r>
                      <a:r>
                        <a:rPr lang="en-US" sz="1800" kern="1200" dirty="0" smtClean="0">
                          <a:solidFill>
                            <a:schemeClr val="dk1"/>
                          </a:solidFill>
                          <a:latin typeface="+mn-lt"/>
                          <a:ea typeface="+mn-ea"/>
                          <a:cs typeface="+mn-cs"/>
                        </a:rPr>
                        <a:t>oral health care system in past year (2 years+, MEPS 2013)</a:t>
                      </a:r>
                      <a:endParaRPr lang="en-US" dirty="0"/>
                    </a:p>
                  </a:txBody>
                  <a:tcPr/>
                </a:tc>
                <a:tc>
                  <a:txBody>
                    <a:bodyPr/>
                    <a:lstStyle/>
                    <a:p>
                      <a:pPr algn="ctr"/>
                      <a:r>
                        <a:rPr lang="en-US" sz="1800" dirty="0" smtClean="0">
                          <a:latin typeface="+mn-lt"/>
                          <a:ea typeface="Tahoma" panose="020B0604030504040204" pitchFamily="34" charset="0"/>
                          <a:cs typeface="Tahoma" panose="020B0604030504040204" pitchFamily="34" charset="0"/>
                        </a:rPr>
                        <a:t>37.1%</a:t>
                      </a:r>
                    </a:p>
                    <a:p>
                      <a:pPr algn="ctr"/>
                      <a:r>
                        <a:rPr lang="en-US" sz="1600" dirty="0" smtClean="0">
                          <a:latin typeface="+mn-lt"/>
                          <a:ea typeface="Tahoma" panose="020B0604030504040204" pitchFamily="34" charset="0"/>
                          <a:cs typeface="Tahoma" panose="020B0604030504040204" pitchFamily="34" charset="0"/>
                        </a:rPr>
                        <a:t>(1.959)</a:t>
                      </a:r>
                      <a:endParaRPr lang="en-US" sz="1600" dirty="0">
                        <a:latin typeface="+mn-lt"/>
                        <a:ea typeface="Tahoma" panose="020B0604030504040204" pitchFamily="34" charset="0"/>
                        <a:cs typeface="Tahoma" panose="020B0604030504040204" pitchFamily="34" charset="0"/>
                      </a:endParaRPr>
                    </a:p>
                  </a:txBody>
                  <a:tcPr/>
                </a:tc>
                <a:tc>
                  <a:txBody>
                    <a:bodyPr/>
                    <a:lstStyle/>
                    <a:p>
                      <a:pPr algn="ctr"/>
                      <a:r>
                        <a:rPr lang="en-US" sz="1800" dirty="0" smtClean="0">
                          <a:latin typeface="+mn-lt"/>
                          <a:ea typeface="Tahoma" panose="020B0604030504040204" pitchFamily="34" charset="0"/>
                          <a:cs typeface="Tahoma" panose="020B0604030504040204" pitchFamily="34" charset="0"/>
                        </a:rPr>
                        <a:t>44.4%</a:t>
                      </a:r>
                    </a:p>
                    <a:p>
                      <a:pPr algn="ctr"/>
                      <a:r>
                        <a:rPr lang="en-US" sz="1600" dirty="0" smtClean="0">
                          <a:latin typeface="+mn-lt"/>
                          <a:ea typeface="Tahoma" panose="020B0604030504040204" pitchFamily="34" charset="0"/>
                          <a:cs typeface="Tahoma" panose="020B0604030504040204" pitchFamily="34" charset="0"/>
                        </a:rPr>
                        <a:t>(0.570)</a:t>
                      </a:r>
                      <a:endParaRPr lang="en-US" sz="1600" dirty="0">
                        <a:latin typeface="+mn-lt"/>
                        <a:ea typeface="Tahoma" panose="020B0604030504040204" pitchFamily="34" charset="0"/>
                        <a:cs typeface="Tahoma" panose="020B0604030504040204" pitchFamily="34" charset="0"/>
                      </a:endParaRPr>
                    </a:p>
                  </a:txBody>
                  <a:tcPr/>
                </a:tc>
              </a:tr>
              <a:tr h="381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bg1"/>
                          </a:solidFill>
                          <a:latin typeface="+mn-lt"/>
                          <a:ea typeface="+mn-ea"/>
                          <a:cs typeface="+mn-cs"/>
                        </a:rPr>
                        <a:t>Health Behaviors</a:t>
                      </a:r>
                    </a:p>
                  </a:txBody>
                  <a:tcPr>
                    <a:solidFill>
                      <a:srgbClr val="003F72"/>
                    </a:solidFill>
                  </a:tcPr>
                </a:tc>
                <a:tc>
                  <a:txBody>
                    <a:bodyPr/>
                    <a:lstStyle/>
                    <a:p>
                      <a:pPr algn="ctr"/>
                      <a:endParaRPr lang="en-US" sz="2000" dirty="0">
                        <a:solidFill>
                          <a:schemeClr val="bg1"/>
                        </a:solidFill>
                        <a:latin typeface="+mn-lt"/>
                        <a:ea typeface="Tahoma" panose="020B0604030504040204" pitchFamily="34" charset="0"/>
                        <a:cs typeface="Tahoma" panose="020B0604030504040204" pitchFamily="34" charset="0"/>
                      </a:endParaRPr>
                    </a:p>
                  </a:txBody>
                  <a:tcPr>
                    <a:solidFill>
                      <a:srgbClr val="003F72"/>
                    </a:solidFill>
                  </a:tcPr>
                </a:tc>
                <a:tc>
                  <a:txBody>
                    <a:bodyPr/>
                    <a:lstStyle/>
                    <a:p>
                      <a:pPr algn="ctr"/>
                      <a:endParaRPr lang="en-US" sz="2000" dirty="0">
                        <a:solidFill>
                          <a:schemeClr val="bg1"/>
                        </a:solidFill>
                        <a:latin typeface="+mn-lt"/>
                        <a:ea typeface="Tahoma" panose="020B0604030504040204" pitchFamily="34" charset="0"/>
                        <a:cs typeface="Tahoma" panose="020B0604030504040204" pitchFamily="34" charset="0"/>
                      </a:endParaRPr>
                    </a:p>
                  </a:txBody>
                  <a:tcPr>
                    <a:solidFill>
                      <a:srgbClr val="003F72"/>
                    </a:solidFill>
                  </a:tcPr>
                </a:tc>
              </a:tr>
              <a:tr h="699173">
                <a:tc>
                  <a:txBody>
                    <a:bodyPr/>
                    <a:lstStyle/>
                    <a:p>
                      <a:r>
                        <a:rPr lang="en-US" dirty="0" smtClean="0"/>
                        <a:t>Meeting physical</a:t>
                      </a:r>
                      <a:r>
                        <a:rPr lang="en-US" baseline="0" dirty="0" smtClean="0"/>
                        <a:t> activity guidelines </a:t>
                      </a:r>
                    </a:p>
                    <a:p>
                      <a:r>
                        <a:rPr lang="en-US" baseline="0" dirty="0" smtClean="0"/>
                        <a:t>(18 years+, NHIS 2015)</a:t>
                      </a:r>
                      <a:endParaRPr lang="en-US" dirty="0">
                        <a:solidFill>
                          <a:srgbClr val="FF0000"/>
                        </a:solidFill>
                      </a:endParaRPr>
                    </a:p>
                  </a:txBody>
                  <a:tcPr/>
                </a:tc>
                <a:tc>
                  <a:txBody>
                    <a:bodyPr/>
                    <a:lstStyle/>
                    <a:p>
                      <a:pPr algn="ctr"/>
                      <a:r>
                        <a:rPr lang="en-US" sz="1800" dirty="0" smtClean="0">
                          <a:latin typeface="+mn-lt"/>
                          <a:ea typeface="Tahoma" panose="020B0604030504040204" pitchFamily="34" charset="0"/>
                          <a:cs typeface="Tahoma" panose="020B0604030504040204" pitchFamily="34" charset="0"/>
                        </a:rPr>
                        <a:t>9.6%</a:t>
                      </a:r>
                      <a:r>
                        <a:rPr lang="en-US" sz="2000" dirty="0" smtClean="0">
                          <a:latin typeface="+mn-lt"/>
                          <a:ea typeface="Tahoma" panose="020B0604030504040204" pitchFamily="34" charset="0"/>
                          <a:cs typeface="Tahoma" panose="020B0604030504040204" pitchFamily="34" charset="0"/>
                        </a:rPr>
                        <a:t> </a:t>
                      </a:r>
                      <a:r>
                        <a:rPr lang="en-US" sz="1600" dirty="0" smtClean="0">
                          <a:latin typeface="+mn-lt"/>
                          <a:ea typeface="Tahoma" panose="020B0604030504040204" pitchFamily="34" charset="0"/>
                          <a:cs typeface="Tahoma" panose="020B0604030504040204" pitchFamily="34" charset="0"/>
                        </a:rPr>
                        <a:t>(1.010)</a:t>
                      </a:r>
                      <a:endParaRPr lang="en-US" sz="1600" dirty="0">
                        <a:latin typeface="+mn-lt"/>
                        <a:ea typeface="Tahoma" panose="020B0604030504040204" pitchFamily="34" charset="0"/>
                        <a:cs typeface="Tahoma" panose="020B0604030504040204" pitchFamily="34" charset="0"/>
                      </a:endParaRPr>
                    </a:p>
                  </a:txBody>
                  <a:tcPr/>
                </a:tc>
                <a:tc>
                  <a:txBody>
                    <a:bodyPr/>
                    <a:lstStyle/>
                    <a:p>
                      <a:pPr algn="ctr"/>
                      <a:r>
                        <a:rPr lang="en-US" sz="1800" dirty="0" smtClean="0">
                          <a:latin typeface="+mn-lt"/>
                          <a:ea typeface="Tahoma" panose="020B0604030504040204" pitchFamily="34" charset="0"/>
                          <a:cs typeface="Tahoma" panose="020B0604030504040204" pitchFamily="34" charset="0"/>
                        </a:rPr>
                        <a:t>23.6%</a:t>
                      </a:r>
                      <a:r>
                        <a:rPr lang="en-US" sz="2000" dirty="0" smtClean="0">
                          <a:latin typeface="+mn-lt"/>
                          <a:ea typeface="Tahoma" panose="020B0604030504040204" pitchFamily="34" charset="0"/>
                          <a:cs typeface="Tahoma" panose="020B0604030504040204" pitchFamily="34" charset="0"/>
                        </a:rPr>
                        <a:t> </a:t>
                      </a:r>
                    </a:p>
                    <a:p>
                      <a:pPr algn="ctr"/>
                      <a:r>
                        <a:rPr lang="en-US" sz="1600" dirty="0" smtClean="0">
                          <a:latin typeface="+mn-lt"/>
                          <a:ea typeface="Tahoma" panose="020B0604030504040204" pitchFamily="34" charset="0"/>
                          <a:cs typeface="Tahoma" panose="020B0604030504040204" pitchFamily="34" charset="0"/>
                        </a:rPr>
                        <a:t>(0.534)</a:t>
                      </a:r>
                      <a:endParaRPr lang="en-US" sz="1600" dirty="0">
                        <a:latin typeface="+mn-lt"/>
                        <a:ea typeface="Tahoma" panose="020B0604030504040204" pitchFamily="34" charset="0"/>
                        <a:cs typeface="Tahoma" panose="020B0604030504040204" pitchFamily="34" charset="0"/>
                      </a:endParaRPr>
                    </a:p>
                  </a:txBody>
                  <a:tcPr/>
                </a:tc>
              </a:tr>
              <a:tr h="676782">
                <a:tc>
                  <a:txBody>
                    <a:bodyPr/>
                    <a:lstStyle/>
                    <a:p>
                      <a:r>
                        <a:rPr lang="en-US" sz="1800" kern="1200" dirty="0" smtClean="0">
                          <a:solidFill>
                            <a:schemeClr val="dk1"/>
                          </a:solidFill>
                          <a:latin typeface="+mn-lt"/>
                          <a:ea typeface="+mn-ea"/>
                          <a:cs typeface="+mn-cs"/>
                        </a:rPr>
                        <a:t>Healthy weight </a:t>
                      </a:r>
                    </a:p>
                    <a:p>
                      <a:r>
                        <a:rPr lang="en-US" sz="1800" kern="1200" dirty="0" smtClean="0">
                          <a:solidFill>
                            <a:schemeClr val="dk1"/>
                          </a:solidFill>
                          <a:latin typeface="+mn-lt"/>
                          <a:ea typeface="+mn-ea"/>
                          <a:cs typeface="+mn-cs"/>
                        </a:rPr>
                        <a:t>(20 years+, NHANES 2013-14)</a:t>
                      </a:r>
                      <a:endParaRPr lang="en-US" dirty="0"/>
                    </a:p>
                  </a:txBody>
                  <a:tcPr/>
                </a:tc>
                <a:tc>
                  <a:txBody>
                    <a:bodyPr/>
                    <a:lstStyle/>
                    <a:p>
                      <a:pPr marL="0" lvl="1" indent="0" algn="ctr">
                        <a:spcAft>
                          <a:spcPts val="600"/>
                        </a:spcAft>
                        <a:buClr>
                          <a:srgbClr val="C00000"/>
                        </a:buClr>
                        <a:buNone/>
                      </a:pPr>
                      <a:r>
                        <a:rPr lang="en-US" sz="1800" kern="1200" dirty="0" smtClean="0">
                          <a:solidFill>
                            <a:schemeClr val="dk1"/>
                          </a:solidFill>
                          <a:latin typeface="+mn-lt"/>
                          <a:ea typeface="Tahoma" panose="020B0604030504040204" pitchFamily="34" charset="0"/>
                          <a:cs typeface="Tahoma" panose="020B0604030504040204" pitchFamily="34" charset="0"/>
                        </a:rPr>
                        <a:t>23.2%</a:t>
                      </a:r>
                    </a:p>
                    <a:p>
                      <a:pPr marL="0" lvl="1" indent="0" algn="ctr">
                        <a:spcAft>
                          <a:spcPts val="600"/>
                        </a:spcAft>
                        <a:buClr>
                          <a:srgbClr val="C00000"/>
                        </a:buClr>
                        <a:buNone/>
                      </a:pPr>
                      <a:r>
                        <a:rPr lang="en-US" sz="1600" kern="1200" dirty="0" smtClean="0">
                          <a:solidFill>
                            <a:schemeClr val="dk1"/>
                          </a:solidFill>
                          <a:latin typeface="+mn-lt"/>
                          <a:ea typeface="Tahoma" panose="020B0604030504040204" pitchFamily="34" charset="0"/>
                          <a:cs typeface="Tahoma" panose="020B0604030504040204" pitchFamily="34" charset="0"/>
                        </a:rPr>
                        <a:t>(1.886)</a:t>
                      </a:r>
                    </a:p>
                  </a:txBody>
                  <a:tcPr/>
                </a:tc>
                <a:tc>
                  <a:txBody>
                    <a:bodyPr/>
                    <a:lstStyle/>
                    <a:p>
                      <a:pPr algn="ctr"/>
                      <a:r>
                        <a:rPr lang="en-US" sz="1800" kern="1200" dirty="0" smtClean="0">
                          <a:solidFill>
                            <a:schemeClr val="dk1"/>
                          </a:solidFill>
                          <a:latin typeface="+mn-lt"/>
                          <a:ea typeface="Tahoma" panose="020B0604030504040204" pitchFamily="34" charset="0"/>
                          <a:cs typeface="Tahoma" panose="020B0604030504040204" pitchFamily="34" charset="0"/>
                        </a:rPr>
                        <a:t>29.5%</a:t>
                      </a:r>
                    </a:p>
                    <a:p>
                      <a:pPr algn="ctr"/>
                      <a:r>
                        <a:rPr lang="en-US" sz="1600" kern="1200" dirty="0" smtClean="0">
                          <a:solidFill>
                            <a:schemeClr val="dk1"/>
                          </a:solidFill>
                          <a:latin typeface="+mn-lt"/>
                          <a:ea typeface="Tahoma" panose="020B0604030504040204" pitchFamily="34" charset="0"/>
                          <a:cs typeface="Tahoma" panose="020B0604030504040204" pitchFamily="34" charset="0"/>
                        </a:rPr>
                        <a:t>(0.955)</a:t>
                      </a:r>
                      <a:endParaRPr lang="en-US" sz="1600" dirty="0">
                        <a:latin typeface="+mn-lt"/>
                        <a:ea typeface="Tahoma" panose="020B0604030504040204" pitchFamily="34" charset="0"/>
                        <a:cs typeface="Tahoma" panose="020B0604030504040204" pitchFamily="34" charset="0"/>
                      </a:endParaRPr>
                    </a:p>
                  </a:txBody>
                  <a:tcPr/>
                </a:tc>
              </a:tr>
              <a:tr h="631664">
                <a:tc>
                  <a:txBody>
                    <a:bodyPr/>
                    <a:lstStyle/>
                    <a:p>
                      <a:r>
                        <a:rPr lang="en-US" sz="1800" dirty="0" smtClean="0">
                          <a:latin typeface="Tahoma" panose="020B0604030504040204" pitchFamily="34" charset="0"/>
                          <a:ea typeface="Tahoma" panose="020B0604030504040204" pitchFamily="34" charset="0"/>
                          <a:cs typeface="Tahoma" panose="020B0604030504040204" pitchFamily="34" charset="0"/>
                        </a:rPr>
                        <a:t>Current cigarette smokers </a:t>
                      </a:r>
                    </a:p>
                    <a:p>
                      <a:r>
                        <a:rPr lang="en-US" baseline="0" dirty="0" smtClean="0"/>
                        <a:t>(18 years+, NHIS 2015)</a:t>
                      </a:r>
                      <a:endParaRPr lang="en-US" dirty="0">
                        <a:solidFill>
                          <a:srgbClr val="FF0000"/>
                        </a:solidFill>
                      </a:endParaRPr>
                    </a:p>
                  </a:txBody>
                  <a:tcPr/>
                </a:tc>
                <a:tc>
                  <a:txBody>
                    <a:bodyPr/>
                    <a:lstStyle/>
                    <a:p>
                      <a:pPr algn="ctr"/>
                      <a:r>
                        <a:rPr lang="en-US" sz="1800" dirty="0" smtClean="0">
                          <a:latin typeface="+mn-lt"/>
                          <a:ea typeface="Tahoma" panose="020B0604030504040204" pitchFamily="34" charset="0"/>
                          <a:cs typeface="Tahoma" panose="020B0604030504040204" pitchFamily="34" charset="0"/>
                        </a:rPr>
                        <a:t>28.0%</a:t>
                      </a:r>
                    </a:p>
                    <a:p>
                      <a:pPr algn="ctr"/>
                      <a:r>
                        <a:rPr lang="en-US" sz="1600" dirty="0" smtClean="0">
                          <a:latin typeface="+mn-lt"/>
                          <a:ea typeface="Tahoma" panose="020B0604030504040204" pitchFamily="34" charset="0"/>
                          <a:cs typeface="Tahoma" panose="020B0604030504040204" pitchFamily="34" charset="0"/>
                        </a:rPr>
                        <a:t>(1.547)</a:t>
                      </a:r>
                      <a:endParaRPr lang="en-US" sz="1600" dirty="0">
                        <a:latin typeface="+mn-lt"/>
                        <a:ea typeface="Tahoma" panose="020B0604030504040204" pitchFamily="34" charset="0"/>
                        <a:cs typeface="Tahoma" panose="020B0604030504040204" pitchFamily="34" charset="0"/>
                      </a:endParaRPr>
                    </a:p>
                  </a:txBody>
                  <a:tcPr/>
                </a:tc>
                <a:tc>
                  <a:txBody>
                    <a:bodyPr/>
                    <a:lstStyle/>
                    <a:p>
                      <a:pPr algn="ctr"/>
                      <a:r>
                        <a:rPr lang="en-US" sz="1800" dirty="0" smtClean="0">
                          <a:latin typeface="+mn-lt"/>
                          <a:ea typeface="Tahoma" panose="020B0604030504040204" pitchFamily="34" charset="0"/>
                          <a:cs typeface="Tahoma" panose="020B0604030504040204" pitchFamily="34" charset="0"/>
                        </a:rPr>
                        <a:t>13.7% </a:t>
                      </a:r>
                    </a:p>
                    <a:p>
                      <a:pPr algn="ctr"/>
                      <a:r>
                        <a:rPr lang="en-US" sz="1600" dirty="0" smtClean="0">
                          <a:latin typeface="+mn-lt"/>
                          <a:ea typeface="Tahoma" panose="020B0604030504040204" pitchFamily="34" charset="0"/>
                          <a:cs typeface="Tahoma" panose="020B0604030504040204" pitchFamily="34" charset="0"/>
                        </a:rPr>
                        <a:t>(0.409)</a:t>
                      </a:r>
                      <a:endParaRPr lang="en-US" sz="1600" dirty="0">
                        <a:latin typeface="+mn-lt"/>
                        <a:ea typeface="Tahoma" panose="020B0604030504040204" pitchFamily="34" charset="0"/>
                        <a:cs typeface="Tahoma" panose="020B0604030504040204" pitchFamily="34" charset="0"/>
                      </a:endParaRPr>
                    </a:p>
                  </a:txBody>
                  <a:tcPr/>
                </a:tc>
              </a:tr>
            </a:tbl>
          </a:graphicData>
        </a:graphic>
      </p:graphicFrame>
    </p:spTree>
    <p:extLst>
      <p:ext uri="{BB962C8B-B14F-4D97-AF65-F5344CB8AC3E}">
        <p14:creationId xmlns:p14="http://schemas.microsoft.com/office/powerpoint/2010/main" val="9291769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8"/>
          <p:cNvSpPr txBox="1">
            <a:spLocks/>
          </p:cNvSpPr>
          <p:nvPr/>
        </p:nvSpPr>
        <p:spPr>
          <a:xfrm>
            <a:off x="7254240" y="6172200"/>
            <a:ext cx="1737360" cy="457200"/>
          </a:xfrm>
          <a:prstGeom prst="rect">
            <a:avLst/>
          </a:prstGeom>
          <a:ln w="19050">
            <a:solidFill>
              <a:srgbClr val="C00000"/>
            </a:solidFill>
          </a:ln>
        </p:spPr>
        <p:txBody>
          <a:bodyPr vert="horz" lIns="91440" tIns="45720" rIns="91440" bIns="45720" rtlCol="0" anchor="ctr">
            <a:noAutofit/>
          </a:bodyPr>
          <a:lstStyle>
            <a:lvl1pPr marL="0" indent="-342900" algn="l"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Obj. DH-2.1</a:t>
            </a:r>
          </a:p>
          <a:p>
            <a:pPr algn="ctr"/>
            <a:r>
              <a:rPr lang="en-US" sz="1200" b="0" dirty="0" smtClean="0">
                <a:solidFill>
                  <a:prstClr val="black"/>
                </a:solidFill>
                <a:latin typeface="Tahoma" panose="020B0604030504040204" pitchFamily="34" charset="0"/>
                <a:ea typeface="Tahoma" panose="020B0604030504040204" pitchFamily="34" charset="0"/>
                <a:cs typeface="Tahoma" panose="020B0604030504040204" pitchFamily="34" charset="0"/>
              </a:rPr>
              <a:t>Increase desired </a:t>
            </a:r>
          </a:p>
        </p:txBody>
      </p:sp>
      <p:sp>
        <p:nvSpPr>
          <p:cNvPr id="10" name="Title 1"/>
          <p:cNvSpPr>
            <a:spLocks noGrp="1"/>
          </p:cNvSpPr>
          <p:nvPr>
            <p:ph type="title" idx="4294967295"/>
          </p:nvPr>
        </p:nvSpPr>
        <p:spPr>
          <a:xfrm>
            <a:off x="-15596" y="152400"/>
            <a:ext cx="9122979" cy="806091"/>
          </a:xfrm>
        </p:spPr>
        <p:txBody>
          <a:bodyPr>
            <a:noAutofit/>
          </a:bodyPr>
          <a:lstStyle/>
          <a:p>
            <a:pPr>
              <a:tabLst>
                <a:tab pos="3206750" algn="l"/>
              </a:tabLst>
            </a:pPr>
            <a:r>
              <a:rPr lang="en-US" sz="28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State Health Promotion Programs for Persons with Disabilities</a:t>
            </a:r>
            <a:endParaRPr lang="en-US" sz="28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 Box 5"/>
          <p:cNvSpPr txBox="1">
            <a:spLocks noChangeArrowheads="1"/>
          </p:cNvSpPr>
          <p:nvPr/>
        </p:nvSpPr>
        <p:spPr bwMode="auto">
          <a:xfrm>
            <a:off x="0" y="6046113"/>
            <a:ext cx="7124700"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NOTES: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Data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are for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the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number of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state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and the District of Columbia health departments that have at least one health promotion program aimed at improving the health and well-being of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persons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with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disabilities. </a:t>
            </a:r>
            <a:endParaRPr lang="en-US" sz="11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1"/>
          <p:cNvSpPr txBox="1"/>
          <p:nvPr/>
        </p:nvSpPr>
        <p:spPr>
          <a:xfrm>
            <a:off x="0" y="6400800"/>
            <a:ext cx="79248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rgbClr val="000000"/>
                </a:solidFill>
                <a:latin typeface="Tahoma" pitchFamily="34" charset="0"/>
                <a:cs typeface="Tahoma" pitchFamily="34" charset="0"/>
              </a:rPr>
              <a:t>SOURCE: </a:t>
            </a:r>
            <a:r>
              <a:rPr lang="en-US" dirty="0" smtClean="0">
                <a:solidFill>
                  <a:srgbClr val="000000"/>
                </a:solidFill>
                <a:latin typeface="Tahoma" pitchFamily="34" charset="0"/>
                <a:cs typeface="Tahoma" pitchFamily="34" charset="0"/>
              </a:rPr>
              <a:t>Periodic assessment by staff of the National Center on Birth Defects and Developmental Disabilities, CDC.</a:t>
            </a:r>
            <a:endParaRPr lang="en-US" dirty="0">
              <a:solidFill>
                <a:srgbClr val="000000"/>
              </a:solidFill>
              <a:latin typeface="Tahoma" pitchFamily="34" charset="0"/>
              <a:cs typeface="Tahoma" pitchFamily="34" charset="0"/>
            </a:endParaRPr>
          </a:p>
        </p:txBody>
      </p:sp>
      <p:sp>
        <p:nvSpPr>
          <p:cNvPr id="13"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latin typeface="Tahoma" panose="020B0604030504040204" pitchFamily="34" charset="0"/>
                <a:ea typeface="Tahoma" panose="020B0604030504040204" pitchFamily="34" charset="0"/>
                <a:cs typeface="Tahoma" panose="020B0604030504040204" pitchFamily="34" charset="0"/>
              </a:rPr>
              <a:pPr algn="r">
                <a:defRPr/>
              </a:pPr>
              <a:t>18</a:t>
            </a:fld>
            <a:endParaRPr lang="en-US" sz="1200" dirty="0">
              <a:solidFill>
                <a:srgbClr val="898989"/>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304800" y="1371600"/>
            <a:ext cx="4503233" cy="369332"/>
          </a:xfrm>
          <a:prstGeom prst="rect">
            <a:avLst/>
          </a:prstGeom>
          <a:noFill/>
        </p:spPr>
        <p:txBody>
          <a:bodyPr wrap="square" rtlCol="0">
            <a:spAutoFit/>
          </a:bodyPr>
          <a:lstStyle/>
          <a:p>
            <a:r>
              <a:rPr lang="en-US" b="1" dirty="0" smtClean="0">
                <a:solidFill>
                  <a:prstClr val="black"/>
                </a:solidFill>
                <a:latin typeface="Tahoma" pitchFamily="34" charset="0"/>
                <a:ea typeface="Tahoma" pitchFamily="34" charset="0"/>
                <a:cs typeface="Tahoma" pitchFamily="34" charset="0"/>
              </a:rPr>
              <a:t>Number of health departments</a:t>
            </a:r>
            <a:endParaRPr lang="en-US" b="1" dirty="0">
              <a:solidFill>
                <a:prstClr val="black"/>
              </a:solidFill>
              <a:latin typeface="Tahoma" pitchFamily="34" charset="0"/>
              <a:ea typeface="Tahoma" pitchFamily="34" charset="0"/>
              <a:cs typeface="Tahoma" pitchFamily="34" charset="0"/>
            </a:endParaRPr>
          </a:p>
        </p:txBody>
      </p:sp>
      <p:graphicFrame>
        <p:nvGraphicFramePr>
          <p:cNvPr id="16" name="Chart 15" descr="This bar chart shows data for 2010 and data for 2012-2016.  the target was met for 2012 - 2015 and was exceeded in the year 2016." title="State Health Promotion Programs for Persons with Disabilities"/>
          <p:cNvGraphicFramePr/>
          <p:nvPr>
            <p:extLst/>
          </p:nvPr>
        </p:nvGraphicFramePr>
        <p:xfrm>
          <a:off x="426720" y="1710154"/>
          <a:ext cx="7730836" cy="41351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31"/>
          <p:cNvSpPr txBox="1"/>
          <p:nvPr/>
        </p:nvSpPr>
        <p:spPr>
          <a:xfrm>
            <a:off x="6553200" y="1540240"/>
            <a:ext cx="1523992" cy="3693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spcBef>
                <a:spcPct val="0"/>
              </a:spcBef>
              <a:spcAft>
                <a:spcPct val="0"/>
              </a:spcAft>
            </a:pPr>
            <a:r>
              <a:rPr lang="en-US" sz="1800" b="1" dirty="0">
                <a:solidFill>
                  <a:srgbClr val="FF0000"/>
                </a:solidFill>
                <a:latin typeface="Tahoma" pitchFamily="34" charset="0"/>
                <a:ea typeface="Tahoma" pitchFamily="34" charset="0"/>
                <a:cs typeface="Tahoma" pitchFamily="34" charset="0"/>
              </a:rPr>
              <a:t>Target Met</a:t>
            </a:r>
            <a:endParaRPr lang="en-US" sz="1800" b="1" dirty="0">
              <a:solidFill>
                <a:srgbClr val="FF0000"/>
              </a:solidFill>
            </a:endParaRPr>
          </a:p>
        </p:txBody>
      </p:sp>
      <p:sp>
        <p:nvSpPr>
          <p:cNvPr id="2" name="TextBox 1"/>
          <p:cNvSpPr txBox="1"/>
          <p:nvPr/>
        </p:nvSpPr>
        <p:spPr>
          <a:xfrm>
            <a:off x="3657600" y="1828800"/>
            <a:ext cx="3200400" cy="369332"/>
          </a:xfrm>
          <a:prstGeom prst="rect">
            <a:avLst/>
          </a:prstGeom>
          <a:noFill/>
        </p:spPr>
        <p:txBody>
          <a:bodyPr wrap="square" rtlCol="0">
            <a:spAutoFit/>
          </a:bodyPr>
          <a:lstStyle/>
          <a:p>
            <a:pPr fontAlgn="base">
              <a:spcBef>
                <a:spcPct val="0"/>
              </a:spcBef>
              <a:spcAft>
                <a:spcPct val="0"/>
              </a:spcAft>
            </a:pP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HP2020 Target: 18</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34755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The chart show data for 2009 and 2015 by total, sex, education, and race." title="Barriers to Primary Care, Adults with Disabilities"/>
          <p:cNvGraphicFramePr>
            <a:graphicFrameLocks noGrp="1"/>
          </p:cNvGraphicFramePr>
          <p:nvPr>
            <p:ph idx="1"/>
            <p:extLst/>
          </p:nvPr>
        </p:nvGraphicFramePr>
        <p:xfrm>
          <a:off x="93133" y="1221006"/>
          <a:ext cx="8839200" cy="4646312"/>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4"/>
          </p:nvPr>
        </p:nvSpPr>
        <p:spPr>
          <a:xfrm>
            <a:off x="8686800" y="6477000"/>
            <a:ext cx="457200" cy="365125"/>
          </a:xfrm>
        </p:spPr>
        <p:txBody>
          <a:bodyPr/>
          <a:lstStyle/>
          <a:p>
            <a:fld id="{F8ECAD15-DF40-4D57-8D99-2197AD37FB1A}" type="slidenum">
              <a:rPr lang="en-US" smtClean="0">
                <a:solidFill>
                  <a:prstClr val="white">
                    <a:lumMod val="65000"/>
                  </a:prstClr>
                </a:solidFill>
                <a:latin typeface="Tahoma" panose="020B0604030504040204" pitchFamily="34" charset="0"/>
                <a:ea typeface="Tahoma" panose="020B0604030504040204" pitchFamily="34" charset="0"/>
                <a:cs typeface="Tahoma" panose="020B0604030504040204" pitchFamily="34" charset="0"/>
              </a:rPr>
              <a:pPr/>
              <a:t>19</a:t>
            </a:fld>
            <a:endParaRPr lang="en-US" dirty="0">
              <a:solidFill>
                <a:prstClr val="white">
                  <a:lumMod val="6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2"/>
          <p:cNvSpPr>
            <a:spLocks noGrp="1"/>
          </p:cNvSpPr>
          <p:nvPr>
            <p:ph type="title"/>
          </p:nvPr>
        </p:nvSpPr>
        <p:spPr>
          <a:xfrm>
            <a:off x="0" y="0"/>
            <a:ext cx="9144000" cy="822960"/>
          </a:xfrm>
          <a:prstGeom prst="rect">
            <a:avLst/>
          </a:prstGeom>
        </p:spPr>
        <p:txBody>
          <a:bodyPr>
            <a:noAutofit/>
          </a:bodyPr>
          <a:lstStyle/>
          <a:p>
            <a:r>
              <a:rPr lang="en-US" sz="2800" dirty="0"/>
              <a:t>Barriers to Primary </a:t>
            </a:r>
            <a:r>
              <a:rPr lang="en-US" sz="2800" dirty="0" smtClean="0"/>
              <a:t>Care, Adults with Disabilities</a:t>
            </a:r>
            <a:endParaRPr lang="en-US" sz="2800" dirty="0"/>
          </a:p>
        </p:txBody>
      </p:sp>
      <p:sp>
        <p:nvSpPr>
          <p:cNvPr id="9" name="Text Placeholder 7"/>
          <p:cNvSpPr>
            <a:spLocks noGrp="1"/>
          </p:cNvSpPr>
          <p:nvPr>
            <p:ph type="body" sz="quarter" idx="13"/>
          </p:nvPr>
        </p:nvSpPr>
        <p:spPr>
          <a:xfrm>
            <a:off x="29110" y="5877023"/>
            <a:ext cx="8657690" cy="762082"/>
          </a:xfrm>
        </p:spPr>
        <p:txBody>
          <a:bodyPr>
            <a:noAutofit/>
          </a:bodyPr>
          <a:lstStyle/>
          <a:p>
            <a:pPr>
              <a:spcAft>
                <a:spcPts val="600"/>
              </a:spcAft>
            </a:pPr>
            <a:r>
              <a:rPr lang="en-US" sz="1100" dirty="0" smtClean="0"/>
              <a:t>NOTES: </a:t>
            </a:r>
            <a:r>
              <a:rPr lang="en-US" sz="1100" dirty="0"/>
              <a:t>I = 95% confidence interval. </a:t>
            </a:r>
            <a:r>
              <a:rPr lang="en-US" sz="1100" dirty="0" smtClean="0"/>
              <a:t>Data </a:t>
            </a:r>
            <a:r>
              <a:rPr lang="en-US" sz="1100" dirty="0"/>
              <a:t>are for </a:t>
            </a:r>
            <a:r>
              <a:rPr lang="en-US" sz="1100" dirty="0" smtClean="0"/>
              <a:t>adults aged </a:t>
            </a:r>
            <a:r>
              <a:rPr lang="en-US" sz="1100" dirty="0"/>
              <a:t>18 years and older with disabilities who </a:t>
            </a:r>
            <a:r>
              <a:rPr lang="en-US" sz="1100" dirty="0" smtClean="0"/>
              <a:t>experienced </a:t>
            </a:r>
            <a:r>
              <a:rPr lang="en-US" sz="1100" dirty="0"/>
              <a:t>delays in receiving primary and periodic preventive care due to specific </a:t>
            </a:r>
            <a:r>
              <a:rPr lang="en-US" sz="1100" dirty="0" smtClean="0"/>
              <a:t>barriers. </a:t>
            </a:r>
            <a:r>
              <a:rPr lang="en-US" sz="1100" dirty="0"/>
              <a:t>Educational attainment data are for </a:t>
            </a:r>
            <a:r>
              <a:rPr lang="en-US" sz="1100" dirty="0" smtClean="0"/>
              <a:t>adults 25 </a:t>
            </a:r>
            <a:r>
              <a:rPr lang="en-US" sz="1100" dirty="0"/>
              <a:t>years and over. Respondents were asked to select one or more races. </a:t>
            </a:r>
            <a:r>
              <a:rPr lang="en-US" sz="1100" dirty="0" smtClean="0"/>
              <a:t>The </a:t>
            </a:r>
            <a:r>
              <a:rPr lang="en-US" sz="1100" dirty="0"/>
              <a:t>categories black </a:t>
            </a:r>
            <a:r>
              <a:rPr lang="en-US" sz="1100" dirty="0" smtClean="0"/>
              <a:t>and </a:t>
            </a:r>
            <a:r>
              <a:rPr lang="en-US" sz="1100" dirty="0"/>
              <a:t>white include persons who reported </a:t>
            </a:r>
            <a:r>
              <a:rPr lang="en-US" sz="1100" dirty="0" smtClean="0"/>
              <a:t>only </a:t>
            </a:r>
            <a:r>
              <a:rPr lang="en-US" sz="1100" dirty="0"/>
              <a:t>one </a:t>
            </a:r>
            <a:r>
              <a:rPr lang="en-US" sz="1100" dirty="0" smtClean="0"/>
              <a:t>racial </a:t>
            </a:r>
            <a:r>
              <a:rPr lang="en-US" sz="1100" dirty="0"/>
              <a:t>group and exclude persons of Hispanic origin. Persons </a:t>
            </a:r>
            <a:r>
              <a:rPr lang="en-US" sz="1100" dirty="0" smtClean="0"/>
              <a:t>of Hispanic </a:t>
            </a:r>
            <a:r>
              <a:rPr lang="en-US" sz="1100" dirty="0"/>
              <a:t>origin may be </a:t>
            </a:r>
            <a:r>
              <a:rPr lang="en-US" sz="1100" dirty="0" smtClean="0"/>
              <a:t>of </a:t>
            </a:r>
            <a:r>
              <a:rPr lang="en-US" sz="1100" dirty="0"/>
              <a:t>any race</a:t>
            </a:r>
            <a:r>
              <a:rPr lang="en-US" sz="1100" dirty="0" smtClean="0"/>
              <a:t>. </a:t>
            </a:r>
            <a:r>
              <a:rPr lang="en-US" sz="1100" dirty="0">
                <a:solidFill>
                  <a:prstClr val="black"/>
                </a:solidFill>
              </a:rPr>
              <a:t>Data are </a:t>
            </a:r>
            <a:r>
              <a:rPr lang="en-US" sz="1100" dirty="0" smtClean="0">
                <a:solidFill>
                  <a:prstClr val="black"/>
                </a:solidFill>
              </a:rPr>
              <a:t>age-adjusted </a:t>
            </a:r>
            <a:r>
              <a:rPr lang="en-US" sz="1100" dirty="0">
                <a:solidFill>
                  <a:prstClr val="black"/>
                </a:solidFill>
              </a:rPr>
              <a:t>to the 2000 standard population</a:t>
            </a:r>
            <a:r>
              <a:rPr lang="en-US" sz="1100" dirty="0">
                <a:solidFill>
                  <a:schemeClr val="tx1">
                    <a:lumMod val="95000"/>
                    <a:lumOff val="5000"/>
                  </a:schemeClr>
                </a:solidFill>
              </a:rPr>
              <a:t>. </a:t>
            </a:r>
            <a:endParaRPr lang="en-US" sz="1100" dirty="0" smtClean="0"/>
          </a:p>
          <a:p>
            <a:r>
              <a:rPr lang="en-US" sz="1100" dirty="0"/>
              <a:t>SOURCE: </a:t>
            </a:r>
            <a:r>
              <a:rPr lang="en-US" sz="1100" dirty="0" smtClean="0"/>
              <a:t>National Health Interview Survey (NHIS), CDC/NCHS.</a:t>
            </a:r>
            <a:endParaRPr lang="en-US" sz="1100" dirty="0"/>
          </a:p>
        </p:txBody>
      </p:sp>
      <p:sp>
        <p:nvSpPr>
          <p:cNvPr id="10" name="TextBox 9"/>
          <p:cNvSpPr txBox="1"/>
          <p:nvPr/>
        </p:nvSpPr>
        <p:spPr>
          <a:xfrm>
            <a:off x="7024274" y="6482667"/>
            <a:ext cx="1737360" cy="276999"/>
          </a:xfrm>
          <a:prstGeom prst="rect">
            <a:avLst/>
          </a:prstGeom>
          <a:noFill/>
          <a:ln w="19050">
            <a:solidFill>
              <a:srgbClr val="C00000"/>
            </a:solidFill>
          </a:ln>
        </p:spPr>
        <p:txBody>
          <a:bodyPr wrap="square" rtlCol="0">
            <a:spAutoFit/>
          </a:bodyPr>
          <a:lstStyle/>
          <a:p>
            <a:pPr algn="ctr"/>
            <a:r>
              <a:rPr lang="en-US" sz="1200" b="1" dirty="0" smtClean="0">
                <a:solidFill>
                  <a:prstClr val="black"/>
                </a:solidFill>
                <a:latin typeface="Tahoma" pitchFamily="34" charset="0"/>
                <a:ea typeface="Tahoma" pitchFamily="34" charset="0"/>
                <a:cs typeface="Tahoma" pitchFamily="34" charset="0"/>
              </a:rPr>
              <a:t>Obj. DH-4</a:t>
            </a:r>
          </a:p>
        </p:txBody>
      </p:sp>
      <p:sp>
        <p:nvSpPr>
          <p:cNvPr id="11" name="TextBox 10"/>
          <p:cNvSpPr txBox="1"/>
          <p:nvPr/>
        </p:nvSpPr>
        <p:spPr>
          <a:xfrm>
            <a:off x="0" y="880646"/>
            <a:ext cx="1129478" cy="338554"/>
          </a:xfrm>
          <a:prstGeom prst="rect">
            <a:avLst/>
          </a:prstGeom>
          <a:noFill/>
        </p:spPr>
        <p:txBody>
          <a:bodyPr wrap="square" rtlCol="0">
            <a:spAutoFit/>
          </a:bodyPr>
          <a:lstStyle/>
          <a:p>
            <a:r>
              <a:rPr lang="en-US" sz="1600" b="1" dirty="0" smtClean="0">
                <a:solidFill>
                  <a:prstClr val="black"/>
                </a:solidFill>
                <a:latin typeface="Tahoma" pitchFamily="34" charset="0"/>
                <a:ea typeface="Tahoma" pitchFamily="34" charset="0"/>
                <a:cs typeface="Tahoma" pitchFamily="34" charset="0"/>
              </a:rPr>
              <a:t>Percent</a:t>
            </a:r>
            <a:endParaRPr lang="en-US" sz="1600" b="1" dirty="0">
              <a:solidFill>
                <a:prstClr val="black"/>
              </a:solidFill>
              <a:latin typeface="Tahoma" pitchFamily="34" charset="0"/>
              <a:ea typeface="Tahoma" pitchFamily="34" charset="0"/>
              <a:cs typeface="Tahoma" pitchFamily="34" charset="0"/>
            </a:endParaRPr>
          </a:p>
        </p:txBody>
      </p:sp>
      <p:sp>
        <p:nvSpPr>
          <p:cNvPr id="12" name="Rectangle 17"/>
          <p:cNvSpPr>
            <a:spLocks noChangeArrowheads="1"/>
          </p:cNvSpPr>
          <p:nvPr/>
        </p:nvSpPr>
        <p:spPr bwMode="auto">
          <a:xfrm>
            <a:off x="3902552" y="1143302"/>
            <a:ext cx="927168" cy="209590"/>
          </a:xfrm>
          <a:prstGeom prst="rect">
            <a:avLst/>
          </a:prstGeom>
          <a:noFill/>
          <a:ln w="9525">
            <a:noFill/>
            <a:miter lim="800000"/>
            <a:headEnd/>
            <a:tailEnd/>
          </a:ln>
        </p:spPr>
        <p:txBody>
          <a:bodyPr wrap="square" lIns="0" tIns="0" rIns="0" bIns="0">
            <a:spAutoFit/>
          </a:bodyPr>
          <a:lstStyle/>
          <a:p>
            <a:pPr>
              <a:lnSpc>
                <a:spcPct val="85000"/>
              </a:lnSpc>
            </a:pPr>
            <a:r>
              <a:rPr lang="en-US" altLang="en-US" sz="1600" dirty="0" smtClean="0">
                <a:solidFill>
                  <a:prstClr val="black"/>
                </a:solidFill>
                <a:latin typeface="Tahoma" charset="0"/>
              </a:rPr>
              <a:t>2009</a:t>
            </a:r>
            <a:endParaRPr lang="en-US" altLang="en-US" sz="1600" dirty="0">
              <a:solidFill>
                <a:prstClr val="black"/>
              </a:solidFill>
              <a:latin typeface="Tahoma" charset="0"/>
            </a:endParaRPr>
          </a:p>
        </p:txBody>
      </p:sp>
      <p:sp>
        <p:nvSpPr>
          <p:cNvPr id="13" name="Rectangle 18" descr="The light blue legend box shows 2009 data in the bar chart." title="Barriers to Primary Car, Adults with Disabilities"/>
          <p:cNvSpPr>
            <a:spLocks noChangeArrowheads="1"/>
          </p:cNvSpPr>
          <p:nvPr/>
        </p:nvSpPr>
        <p:spPr bwMode="auto">
          <a:xfrm>
            <a:off x="3443084" y="1143302"/>
            <a:ext cx="195262" cy="185738"/>
          </a:xfrm>
          <a:prstGeom prst="rect">
            <a:avLst/>
          </a:prstGeom>
          <a:solidFill>
            <a:srgbClr val="CCFFFF"/>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4" name="Rectangle 19" descr="The blue/green legend box represents 2015 data in the bar chart." title="Barriers to Primary Care, Adults with Disabilities"/>
          <p:cNvSpPr>
            <a:spLocks noChangeArrowheads="1"/>
          </p:cNvSpPr>
          <p:nvPr/>
        </p:nvSpPr>
        <p:spPr bwMode="auto">
          <a:xfrm>
            <a:off x="5320937" y="1144213"/>
            <a:ext cx="195262" cy="185738"/>
          </a:xfrm>
          <a:prstGeom prst="rect">
            <a:avLst/>
          </a:prstGeom>
          <a:solidFill>
            <a:srgbClr val="008080"/>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5" name="Rectangle 20"/>
          <p:cNvSpPr>
            <a:spLocks noChangeArrowheads="1"/>
          </p:cNvSpPr>
          <p:nvPr/>
        </p:nvSpPr>
        <p:spPr bwMode="auto">
          <a:xfrm>
            <a:off x="5780405" y="1143302"/>
            <a:ext cx="878680" cy="209288"/>
          </a:xfrm>
          <a:prstGeom prst="rect">
            <a:avLst/>
          </a:prstGeom>
          <a:noFill/>
          <a:ln w="9525">
            <a:noFill/>
            <a:miter lim="800000"/>
            <a:headEnd/>
            <a:tailEnd/>
          </a:ln>
        </p:spPr>
        <p:txBody>
          <a:bodyPr wrap="square" lIns="0" tIns="0" rIns="0" bIns="0">
            <a:spAutoFit/>
          </a:bodyPr>
          <a:lstStyle/>
          <a:p>
            <a:pPr>
              <a:lnSpc>
                <a:spcPct val="85000"/>
              </a:lnSpc>
            </a:pPr>
            <a:r>
              <a:rPr lang="en-US" altLang="en-US" sz="1600" dirty="0" smtClean="0">
                <a:solidFill>
                  <a:prstClr val="black"/>
                </a:solidFill>
                <a:latin typeface="Tahoma" charset="0"/>
              </a:rPr>
              <a:t>2015</a:t>
            </a:r>
            <a:endParaRPr lang="en-US" altLang="en-US" sz="1600" dirty="0">
              <a:solidFill>
                <a:prstClr val="black"/>
              </a:solidFill>
              <a:latin typeface="Tahoma" charset="0"/>
            </a:endParaRPr>
          </a:p>
        </p:txBody>
      </p:sp>
      <p:sp>
        <p:nvSpPr>
          <p:cNvPr id="20" name="TextBox 19"/>
          <p:cNvSpPr txBox="1"/>
          <p:nvPr/>
        </p:nvSpPr>
        <p:spPr>
          <a:xfrm>
            <a:off x="4953000" y="1496303"/>
            <a:ext cx="2743200" cy="338554"/>
          </a:xfrm>
          <a:prstGeom prst="rect">
            <a:avLst/>
          </a:prstGeom>
          <a:noFill/>
        </p:spPr>
        <p:txBody>
          <a:bodyPr wrap="square" rtlCol="0">
            <a:spAutoFit/>
          </a:bodyPr>
          <a:lstStyle/>
          <a:p>
            <a:pPr algn="ctr"/>
            <a:r>
              <a:rPr lang="en-US" sz="1600" b="1" dirty="0" smtClean="0">
                <a:solidFill>
                  <a:prstClr val="black"/>
                </a:solidFill>
                <a:latin typeface="Tahoma" pitchFamily="34" charset="0"/>
                <a:ea typeface="Tahoma" pitchFamily="34" charset="0"/>
                <a:cs typeface="Tahoma" pitchFamily="34" charset="0"/>
              </a:rPr>
              <a:t>HP2020 Target: 44.6%</a:t>
            </a:r>
          </a:p>
        </p:txBody>
      </p:sp>
      <p:sp>
        <p:nvSpPr>
          <p:cNvPr id="17" name="TextBox 31"/>
          <p:cNvSpPr txBox="1"/>
          <p:nvPr/>
        </p:nvSpPr>
        <p:spPr>
          <a:xfrm>
            <a:off x="7658258" y="1320225"/>
            <a:ext cx="1523992" cy="58477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spcBef>
                <a:spcPct val="0"/>
              </a:spcBef>
              <a:spcAft>
                <a:spcPct val="0"/>
              </a:spcAft>
            </a:pPr>
            <a:r>
              <a:rPr lang="en-US" sz="1600" b="1" dirty="0" smtClean="0">
                <a:solidFill>
                  <a:srgbClr val="FF0000"/>
                </a:solidFill>
                <a:latin typeface="Tahoma" pitchFamily="34" charset="0"/>
                <a:ea typeface="Tahoma" pitchFamily="34" charset="0"/>
                <a:cs typeface="Tahoma" pitchFamily="34" charset="0"/>
              </a:rPr>
              <a:t>Decrease desired</a:t>
            </a:r>
            <a:endParaRPr lang="en-US" sz="1600" b="1" dirty="0">
              <a:solidFill>
                <a:srgbClr val="FF0000"/>
              </a:solidFill>
            </a:endParaRPr>
          </a:p>
        </p:txBody>
      </p:sp>
      <p:cxnSp>
        <p:nvCxnSpPr>
          <p:cNvPr id="16" name="Straight Arrow Connector 15" descr="Decrease desired arrow for Barriers to Primary Care&#10;"/>
          <p:cNvCxnSpPr/>
          <p:nvPr/>
        </p:nvCxnSpPr>
        <p:spPr>
          <a:xfrm>
            <a:off x="8458200" y="1905000"/>
            <a:ext cx="0"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8896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686800" cy="1600200"/>
          </a:xfrm>
        </p:spPr>
        <p:txBody>
          <a:bodyPr>
            <a:noAutofit/>
          </a:bodyPr>
          <a:lstStyle/>
          <a:p>
            <a:r>
              <a:rPr lang="en-US" dirty="0">
                <a:latin typeface="+mn-lt"/>
              </a:rPr>
              <a:t>Healthy People 2020 Progress Review: </a:t>
            </a:r>
            <a:br>
              <a:rPr lang="en-US" dirty="0">
                <a:latin typeface="+mn-lt"/>
              </a:rPr>
            </a:br>
            <a:r>
              <a:rPr lang="en-US" dirty="0" smtClean="0">
                <a:latin typeface="+mn-lt"/>
              </a:rPr>
              <a:t>Improving Health Outcomes through Inclusion </a:t>
            </a:r>
            <a:r>
              <a:rPr lang="en-US">
                <a:latin typeface="+mn-lt"/>
              </a:rPr>
              <a:t>and </a:t>
            </a:r>
            <a:r>
              <a:rPr lang="en-US" smtClean="0">
                <a:latin typeface="+mn-lt"/>
              </a:rPr>
              <a:t>Participation</a:t>
            </a:r>
            <a:endParaRPr lang="en-US" dirty="0">
              <a:latin typeface="+mn-lt"/>
              <a:ea typeface="Tahoma" panose="020B0604030504040204" pitchFamily="34" charset="0"/>
              <a:cs typeface="Tahoma" panose="020B0604030504040204" pitchFamily="34" charset="0"/>
            </a:endParaRPr>
          </a:p>
        </p:txBody>
      </p:sp>
      <p:sp>
        <p:nvSpPr>
          <p:cNvPr id="3" name="TextBox 2"/>
          <p:cNvSpPr txBox="1"/>
          <p:nvPr/>
        </p:nvSpPr>
        <p:spPr>
          <a:xfrm>
            <a:off x="3124200" y="6336268"/>
            <a:ext cx="2895600" cy="369332"/>
          </a:xfrm>
          <a:prstGeom prst="rect">
            <a:avLst/>
          </a:prstGeom>
          <a:noFill/>
        </p:spPr>
        <p:txBody>
          <a:bodyPr wrap="square" rtlCol="0">
            <a:spAutoFit/>
          </a:bodyPr>
          <a:lstStyle/>
          <a:p>
            <a:pPr algn="ctr" fontAlgn="base">
              <a:spcBef>
                <a:spcPct val="0"/>
              </a:spcBef>
              <a:spcAft>
                <a:spcPct val="0"/>
              </a:spcAft>
            </a:pPr>
            <a:r>
              <a:rPr lang="en-US" b="1" dirty="0" smtClean="0">
                <a:solidFill>
                  <a:srgbClr val="1F497D"/>
                </a:solidFill>
              </a:rPr>
              <a:t>August 11, 2016</a:t>
            </a:r>
            <a:endParaRPr lang="en-US" b="1" dirty="0">
              <a:solidFill>
                <a:srgbClr val="1F497D"/>
              </a:solidFill>
            </a:endParaRPr>
          </a:p>
        </p:txBody>
      </p:sp>
    </p:spTree>
    <p:extLst>
      <p:ext uri="{BB962C8B-B14F-4D97-AF65-F5344CB8AC3E}">
        <p14:creationId xmlns:p14="http://schemas.microsoft.com/office/powerpoint/2010/main" val="2327763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Placeholder 11" descr="This slide shows the trend in infant mortality from 2007 through 2013." title="Early Intervention Services, Children with Disabilities"/>
          <p:cNvGraphicFramePr>
            <a:graphicFrameLocks noGrp="1"/>
          </p:cNvGraphicFramePr>
          <p:nvPr>
            <p:ph idx="1"/>
            <p:extLst/>
          </p:nvPr>
        </p:nvGraphicFramePr>
        <p:xfrm>
          <a:off x="457200" y="1295400"/>
          <a:ext cx="82296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4"/>
          </p:nvPr>
        </p:nvSpPr>
        <p:spPr>
          <a:xfrm>
            <a:off x="6553200" y="6356350"/>
            <a:ext cx="2514600" cy="365125"/>
          </a:xfrm>
        </p:spPr>
        <p:txBody>
          <a:bodyPr/>
          <a:lstStyle/>
          <a:p>
            <a:fld id="{F8ECAD15-DF40-4D57-8D99-2197AD37FB1A}" type="slidenum">
              <a:rPr lang="en-US" smtClean="0">
                <a:solidFill>
                  <a:prstClr val="black">
                    <a:tint val="75000"/>
                  </a:prstClr>
                </a:solidFill>
                <a:latin typeface="Tahoma" panose="020B0604030504040204" pitchFamily="34" charset="0"/>
                <a:ea typeface="Tahoma" panose="020B0604030504040204" pitchFamily="34" charset="0"/>
                <a:cs typeface="Tahoma" panose="020B0604030504040204" pitchFamily="34" charset="0"/>
              </a:rPr>
              <a:pPr/>
              <a:t>20</a:t>
            </a:fld>
            <a:endParaRPr lang="en-US" dirty="0">
              <a:solidFill>
                <a:prstClr val="black">
                  <a:tint val="7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3" name="Title 2"/>
          <p:cNvSpPr>
            <a:spLocks noGrp="1"/>
          </p:cNvSpPr>
          <p:nvPr>
            <p:ph type="title"/>
          </p:nvPr>
        </p:nvSpPr>
        <p:spPr>
          <a:xfrm>
            <a:off x="0" y="55418"/>
            <a:ext cx="9144000" cy="1108364"/>
          </a:xfrm>
          <a:prstGeom prst="rect">
            <a:avLst/>
          </a:prstGeom>
        </p:spPr>
        <p:txBody>
          <a:bodyPr>
            <a:normAutofit/>
          </a:bodyPr>
          <a:lstStyle/>
          <a:p>
            <a:r>
              <a:rPr lang="en-US" sz="2800" dirty="0">
                <a:solidFill>
                  <a:srgbClr val="003F72"/>
                </a:solidFill>
              </a:rPr>
              <a:t>Early Intervention Services</a:t>
            </a:r>
            <a:r>
              <a:rPr lang="en-US" sz="2800" dirty="0" smtClean="0">
                <a:solidFill>
                  <a:srgbClr val="003F72"/>
                </a:solidFill>
              </a:rPr>
              <a:t>, Children </a:t>
            </a:r>
            <a:r>
              <a:rPr lang="en-US" sz="2800" dirty="0">
                <a:solidFill>
                  <a:srgbClr val="003F72"/>
                </a:solidFill>
              </a:rPr>
              <a:t>with </a:t>
            </a:r>
            <a:r>
              <a:rPr lang="en-US" sz="2800" dirty="0" smtClean="0">
                <a:solidFill>
                  <a:srgbClr val="003F72"/>
                </a:solidFill>
              </a:rPr>
              <a:t>Disabilities</a:t>
            </a:r>
            <a:endParaRPr lang="en-US" sz="2800" dirty="0"/>
          </a:p>
        </p:txBody>
      </p:sp>
      <p:sp>
        <p:nvSpPr>
          <p:cNvPr id="4" name="Text Placeholder 3"/>
          <p:cNvSpPr>
            <a:spLocks noGrp="1"/>
          </p:cNvSpPr>
          <p:nvPr>
            <p:ph type="body" sz="quarter" idx="10"/>
          </p:nvPr>
        </p:nvSpPr>
        <p:spPr>
          <a:xfrm>
            <a:off x="0" y="6589314"/>
            <a:ext cx="7315200" cy="344886"/>
          </a:xfrm>
          <a:prstGeom prst="rect">
            <a:avLst/>
          </a:prstGeom>
        </p:spPr>
        <p:txBody>
          <a:bodyPr/>
          <a:lstStyle/>
          <a:p>
            <a:r>
              <a:rPr lang="en-US" dirty="0">
                <a:solidFill>
                  <a:prstClr val="black"/>
                </a:solidFill>
              </a:rPr>
              <a:t>SOURCE:  Individuals with Disabilities Education Act data (IDEA data), ED/OSERS.</a:t>
            </a:r>
          </a:p>
        </p:txBody>
      </p:sp>
      <p:sp>
        <p:nvSpPr>
          <p:cNvPr id="5" name="Text Placeholder 4"/>
          <p:cNvSpPr>
            <a:spLocks noGrp="1"/>
          </p:cNvSpPr>
          <p:nvPr>
            <p:ph type="body" sz="quarter" idx="13"/>
          </p:nvPr>
        </p:nvSpPr>
        <p:spPr>
          <a:xfrm>
            <a:off x="0" y="6208314"/>
            <a:ext cx="6705600" cy="344886"/>
          </a:xfrm>
        </p:spPr>
        <p:txBody>
          <a:bodyPr>
            <a:noAutofit/>
          </a:bodyPr>
          <a:lstStyle/>
          <a:p>
            <a:pPr>
              <a:lnSpc>
                <a:spcPct val="90000"/>
              </a:lnSpc>
              <a:spcAft>
                <a:spcPts val="300"/>
              </a:spcAft>
            </a:pPr>
            <a:r>
              <a:rPr lang="en-US" dirty="0">
                <a:solidFill>
                  <a:prstClr val="black"/>
                </a:solidFill>
              </a:rPr>
              <a:t>NOTES: Data are for </a:t>
            </a:r>
            <a:r>
              <a:rPr lang="en-US" dirty="0" smtClean="0">
                <a:solidFill>
                  <a:prstClr val="black"/>
                </a:solidFill>
              </a:rPr>
              <a:t>children </a:t>
            </a:r>
            <a:r>
              <a:rPr lang="en-US" dirty="0" smtClean="0"/>
              <a:t>aged 2 years and under </a:t>
            </a:r>
            <a:r>
              <a:rPr lang="en-US" dirty="0" smtClean="0">
                <a:solidFill>
                  <a:prstClr val="black"/>
                </a:solidFill>
              </a:rPr>
              <a:t>with disabilities, </a:t>
            </a:r>
            <a:r>
              <a:rPr lang="en-US" dirty="0">
                <a:solidFill>
                  <a:prstClr val="black"/>
                </a:solidFill>
              </a:rPr>
              <a:t>who </a:t>
            </a:r>
            <a:r>
              <a:rPr lang="en-US" dirty="0" smtClean="0">
                <a:solidFill>
                  <a:prstClr val="black"/>
                </a:solidFill>
              </a:rPr>
              <a:t>received </a:t>
            </a:r>
            <a:r>
              <a:rPr lang="en-US" dirty="0">
                <a:solidFill>
                  <a:prstClr val="black"/>
                </a:solidFill>
              </a:rPr>
              <a:t>early intervention services in home or community-based </a:t>
            </a:r>
            <a:r>
              <a:rPr lang="en-US" dirty="0" smtClean="0">
                <a:solidFill>
                  <a:prstClr val="black"/>
                </a:solidFill>
              </a:rPr>
              <a:t>settings.</a:t>
            </a:r>
            <a:endParaRPr lang="en-US" dirty="0">
              <a:solidFill>
                <a:prstClr val="black"/>
              </a:solidFill>
            </a:endParaRPr>
          </a:p>
        </p:txBody>
      </p:sp>
      <p:sp>
        <p:nvSpPr>
          <p:cNvPr id="18" name="TextBox 17"/>
          <p:cNvSpPr txBox="1"/>
          <p:nvPr/>
        </p:nvSpPr>
        <p:spPr>
          <a:xfrm>
            <a:off x="228600" y="1185446"/>
            <a:ext cx="1371600" cy="369332"/>
          </a:xfrm>
          <a:prstGeom prst="rect">
            <a:avLst/>
          </a:prstGeom>
          <a:noFill/>
        </p:spPr>
        <p:txBody>
          <a:bodyPr wrap="square" rtlCol="0">
            <a:spAutoFit/>
          </a:bodyPr>
          <a:lstStyle/>
          <a:p>
            <a:r>
              <a:rPr lang="en-US" b="1" dirty="0">
                <a:solidFill>
                  <a:prstClr val="black"/>
                </a:solidFill>
                <a:latin typeface="Tahoma" pitchFamily="34" charset="0"/>
                <a:ea typeface="Tahoma" pitchFamily="34" charset="0"/>
                <a:cs typeface="Tahoma" pitchFamily="34" charset="0"/>
              </a:rPr>
              <a:t>Percent</a:t>
            </a:r>
          </a:p>
        </p:txBody>
      </p:sp>
      <p:sp>
        <p:nvSpPr>
          <p:cNvPr id="9" name="TextBox 1"/>
          <p:cNvSpPr txBox="1"/>
          <p:nvPr/>
        </p:nvSpPr>
        <p:spPr>
          <a:xfrm>
            <a:off x="5332810" y="2238501"/>
            <a:ext cx="3003470" cy="4822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HP2020 Target: 95.0%</a:t>
            </a:r>
            <a:endParaRPr lang="en-US" sz="1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useBgFill="1">
        <p:nvSpPr>
          <p:cNvPr id="10" name="Rectangle 9"/>
          <p:cNvSpPr/>
          <p:nvPr/>
        </p:nvSpPr>
        <p:spPr>
          <a:xfrm>
            <a:off x="533399" y="5257800"/>
            <a:ext cx="379020" cy="868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0</a:t>
            </a:r>
            <a:endParaRPr lang="en-US"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 Placeholder 8"/>
          <p:cNvSpPr txBox="1">
            <a:spLocks/>
          </p:cNvSpPr>
          <p:nvPr/>
        </p:nvSpPr>
        <p:spPr>
          <a:xfrm>
            <a:off x="6781800" y="6324600"/>
            <a:ext cx="1554480" cy="457200"/>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DH-20</a:t>
            </a:r>
          </a:p>
          <a:p>
            <a:pPr algn="ctr">
              <a:spcBef>
                <a:spcPts val="0"/>
              </a:spcBef>
            </a:pPr>
            <a:r>
              <a:rPr lang="en-US" sz="1200" b="0" dirty="0" smtClean="0">
                <a:solidFill>
                  <a:prstClr val="black"/>
                </a:solidFill>
                <a:latin typeface="Tahoma" pitchFamily="34" charset="0"/>
                <a:ea typeface="Tahoma" pitchFamily="34" charset="0"/>
                <a:cs typeface="Tahoma" pitchFamily="34" charset="0"/>
              </a:rPr>
              <a:t>Increase desired </a:t>
            </a:r>
            <a:endParaRPr lang="en-US" sz="1400" b="0" dirty="0" smtClean="0">
              <a:solidFill>
                <a:prstClr val="black"/>
              </a:solidFill>
              <a:latin typeface="Arial" pitchFamily="34" charset="0"/>
              <a:cs typeface="Arial" pitchFamily="34" charset="0"/>
            </a:endParaRPr>
          </a:p>
        </p:txBody>
      </p:sp>
      <p:grpSp>
        <p:nvGrpSpPr>
          <p:cNvPr id="12" name="Group 11" descr="Break int axis that represents 0 to 84 percent in the trend chart." title="Early Intervention Services, Children with Disabilities"/>
          <p:cNvGrpSpPr/>
          <p:nvPr/>
        </p:nvGrpSpPr>
        <p:grpSpPr>
          <a:xfrm>
            <a:off x="878863" y="5151175"/>
            <a:ext cx="223473" cy="396832"/>
            <a:chOff x="533400" y="5216106"/>
            <a:chExt cx="245820" cy="396832"/>
          </a:xfrm>
        </p:grpSpPr>
        <p:sp useBgFill="1">
          <p:nvSpPr>
            <p:cNvPr id="13" name="Rectangle 12"/>
            <p:cNvSpPr/>
            <p:nvPr/>
          </p:nvSpPr>
          <p:spPr>
            <a:xfrm>
              <a:off x="647683" y="5334008"/>
              <a:ext cx="120068" cy="2472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4" name="Straight Connector 13"/>
            <p:cNvCxnSpPr/>
            <p:nvPr/>
          </p:nvCxnSpPr>
          <p:spPr>
            <a:xfrm>
              <a:off x="550653" y="5216106"/>
              <a:ext cx="228567" cy="152417"/>
            </a:xfrm>
            <a:prstGeom prst="line">
              <a:avLst/>
            </a:prstGeom>
            <a:ln>
              <a:solidFill>
                <a:srgbClr val="7F7F7F"/>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533400" y="5460521"/>
              <a:ext cx="228567" cy="152417"/>
            </a:xfrm>
            <a:prstGeom prst="line">
              <a:avLst/>
            </a:prstGeom>
            <a:ln>
              <a:solidFill>
                <a:srgbClr val="7F7F7F"/>
              </a:solidFill>
            </a:ln>
          </p:spPr>
          <p:style>
            <a:lnRef idx="1">
              <a:schemeClr val="dk1"/>
            </a:lnRef>
            <a:fillRef idx="0">
              <a:schemeClr val="dk1"/>
            </a:fillRef>
            <a:effectRef idx="0">
              <a:schemeClr val="dk1"/>
            </a:effectRef>
            <a:fontRef idx="minor">
              <a:schemeClr val="tx1"/>
            </a:fontRef>
          </p:style>
        </p:cxnSp>
      </p:grpSp>
      <p:sp>
        <p:nvSpPr>
          <p:cNvPr id="17" name="TextBox 31"/>
          <p:cNvSpPr txBox="1"/>
          <p:nvPr/>
        </p:nvSpPr>
        <p:spPr>
          <a:xfrm>
            <a:off x="7233146" y="1823747"/>
            <a:ext cx="1523992" cy="3693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spcBef>
                <a:spcPct val="0"/>
              </a:spcBef>
              <a:spcAft>
                <a:spcPct val="0"/>
              </a:spcAft>
            </a:pPr>
            <a:r>
              <a:rPr lang="en-US" sz="1800" b="1" dirty="0" smtClean="0">
                <a:solidFill>
                  <a:srgbClr val="FF0000"/>
                </a:solidFill>
                <a:latin typeface="Tahoma" pitchFamily="34" charset="0"/>
                <a:ea typeface="Tahoma" pitchFamily="34" charset="0"/>
                <a:cs typeface="Tahoma" pitchFamily="34" charset="0"/>
              </a:rPr>
              <a:t>Target Met</a:t>
            </a:r>
            <a:endParaRPr lang="en-US" sz="1800" b="1" dirty="0">
              <a:solidFill>
                <a:srgbClr val="FF0000"/>
              </a:solidFill>
            </a:endParaRPr>
          </a:p>
        </p:txBody>
      </p:sp>
    </p:spTree>
    <p:extLst>
      <p:ext uri="{BB962C8B-B14F-4D97-AF65-F5344CB8AC3E}">
        <p14:creationId xmlns:p14="http://schemas.microsoft.com/office/powerpoint/2010/main" val="28413605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Placeholder 11" descr="This slide shows the trend in education programs for children and youth with disabilities for 2007 to 2014." title="Regular Education Programs, Children and Youth with Disabilities"/>
          <p:cNvGraphicFramePr>
            <a:graphicFrameLocks noGrp="1"/>
          </p:cNvGraphicFramePr>
          <p:nvPr>
            <p:ph idx="1"/>
            <p:extLst/>
          </p:nvPr>
        </p:nvGraphicFramePr>
        <p:xfrm>
          <a:off x="457200" y="1163782"/>
          <a:ext cx="8229600" cy="5008418"/>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4"/>
          </p:nvPr>
        </p:nvSpPr>
        <p:spPr>
          <a:xfrm>
            <a:off x="6553200" y="6356350"/>
            <a:ext cx="2438400" cy="365125"/>
          </a:xfrm>
        </p:spPr>
        <p:txBody>
          <a:bodyPr/>
          <a:lstStyle/>
          <a:p>
            <a:fld id="{F8ECAD15-DF40-4D57-8D99-2197AD37FB1A}" type="slidenum">
              <a:rPr lang="en-US" smtClean="0">
                <a:solidFill>
                  <a:prstClr val="black">
                    <a:tint val="75000"/>
                  </a:prstClr>
                </a:solidFill>
                <a:latin typeface="Tahoma" panose="020B0604030504040204" pitchFamily="34" charset="0"/>
                <a:ea typeface="Tahoma" panose="020B0604030504040204" pitchFamily="34" charset="0"/>
                <a:cs typeface="Tahoma" panose="020B0604030504040204" pitchFamily="34" charset="0"/>
              </a:rPr>
              <a:pPr/>
              <a:t>21</a:t>
            </a:fld>
            <a:endParaRPr lang="en-US" dirty="0">
              <a:solidFill>
                <a:prstClr val="black">
                  <a:tint val="7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3" name="Title 2"/>
          <p:cNvSpPr>
            <a:spLocks noGrp="1"/>
          </p:cNvSpPr>
          <p:nvPr>
            <p:ph type="title"/>
          </p:nvPr>
        </p:nvSpPr>
        <p:spPr>
          <a:xfrm>
            <a:off x="0" y="0"/>
            <a:ext cx="9144000" cy="1108364"/>
          </a:xfrm>
          <a:prstGeom prst="rect">
            <a:avLst/>
          </a:prstGeom>
        </p:spPr>
        <p:txBody>
          <a:bodyPr>
            <a:normAutofit/>
          </a:bodyPr>
          <a:lstStyle/>
          <a:p>
            <a:r>
              <a:rPr lang="en-US" sz="2800" dirty="0">
                <a:solidFill>
                  <a:srgbClr val="003F72"/>
                </a:solidFill>
              </a:rPr>
              <a:t>Regular Education Programs, </a:t>
            </a:r>
            <a:r>
              <a:rPr lang="en-US" sz="2800" dirty="0" smtClean="0">
                <a:solidFill>
                  <a:srgbClr val="003F72"/>
                </a:solidFill>
              </a:rPr>
              <a:t/>
            </a:r>
            <a:br>
              <a:rPr lang="en-US" sz="2800" dirty="0" smtClean="0">
                <a:solidFill>
                  <a:srgbClr val="003F72"/>
                </a:solidFill>
              </a:rPr>
            </a:br>
            <a:r>
              <a:rPr lang="en-US" sz="2800" dirty="0" smtClean="0">
                <a:solidFill>
                  <a:srgbClr val="003F72"/>
                </a:solidFill>
              </a:rPr>
              <a:t>Children </a:t>
            </a:r>
            <a:r>
              <a:rPr lang="en-US" sz="2800" dirty="0">
                <a:solidFill>
                  <a:srgbClr val="003F72"/>
                </a:solidFill>
              </a:rPr>
              <a:t>and Youth with </a:t>
            </a:r>
            <a:r>
              <a:rPr lang="en-US" sz="2800" dirty="0" smtClean="0">
                <a:solidFill>
                  <a:srgbClr val="003F72"/>
                </a:solidFill>
              </a:rPr>
              <a:t>Disabilities</a:t>
            </a:r>
            <a:endParaRPr lang="en-US" sz="2800" dirty="0"/>
          </a:p>
        </p:txBody>
      </p:sp>
      <p:sp>
        <p:nvSpPr>
          <p:cNvPr id="4" name="Text Placeholder 3"/>
          <p:cNvSpPr>
            <a:spLocks noGrp="1"/>
          </p:cNvSpPr>
          <p:nvPr>
            <p:ph type="body" sz="quarter" idx="10"/>
          </p:nvPr>
        </p:nvSpPr>
        <p:spPr>
          <a:xfrm>
            <a:off x="0" y="6589314"/>
            <a:ext cx="7315200" cy="344886"/>
          </a:xfrm>
          <a:prstGeom prst="rect">
            <a:avLst/>
          </a:prstGeom>
        </p:spPr>
        <p:txBody>
          <a:bodyPr/>
          <a:lstStyle/>
          <a:p>
            <a:r>
              <a:rPr lang="en-US" dirty="0">
                <a:solidFill>
                  <a:prstClr val="black"/>
                </a:solidFill>
              </a:rPr>
              <a:t>SOURCE:  Individuals with Disabilities Education Act data (IDEA data), ED/OSERS.</a:t>
            </a:r>
          </a:p>
        </p:txBody>
      </p:sp>
      <p:sp>
        <p:nvSpPr>
          <p:cNvPr id="5" name="Text Placeholder 4"/>
          <p:cNvSpPr>
            <a:spLocks noGrp="1"/>
          </p:cNvSpPr>
          <p:nvPr>
            <p:ph type="body" sz="quarter" idx="13"/>
          </p:nvPr>
        </p:nvSpPr>
        <p:spPr>
          <a:xfrm>
            <a:off x="0" y="6208314"/>
            <a:ext cx="6934200" cy="344886"/>
          </a:xfrm>
        </p:spPr>
        <p:txBody>
          <a:bodyPr>
            <a:noAutofit/>
          </a:bodyPr>
          <a:lstStyle/>
          <a:p>
            <a:pPr>
              <a:spcAft>
                <a:spcPts val="600"/>
              </a:spcAft>
            </a:pPr>
            <a:r>
              <a:rPr lang="en-US" dirty="0"/>
              <a:t>NOTES: </a:t>
            </a:r>
            <a:r>
              <a:rPr lang="en-US" dirty="0" smtClean="0"/>
              <a:t>Data </a:t>
            </a:r>
            <a:r>
              <a:rPr lang="en-US" dirty="0"/>
              <a:t>are for students aged 6 to 21 years with disabilities who spent at least </a:t>
            </a:r>
            <a:r>
              <a:rPr lang="en-US" dirty="0" smtClean="0"/>
              <a:t>80% of </a:t>
            </a:r>
            <a:r>
              <a:rPr lang="en-US" dirty="0"/>
              <a:t>the day in regular classrooms. </a:t>
            </a:r>
            <a:r>
              <a:rPr lang="en-US" dirty="0" smtClean="0"/>
              <a:t>Data are for school years.</a:t>
            </a:r>
            <a:endParaRPr lang="en-US" dirty="0"/>
          </a:p>
          <a:p>
            <a:pPr>
              <a:spcAft>
                <a:spcPts val="300"/>
              </a:spcAft>
            </a:pPr>
            <a:endParaRPr lang="en-US" dirty="0"/>
          </a:p>
        </p:txBody>
      </p:sp>
      <p:sp>
        <p:nvSpPr>
          <p:cNvPr id="18" name="TextBox 17"/>
          <p:cNvSpPr txBox="1"/>
          <p:nvPr/>
        </p:nvSpPr>
        <p:spPr>
          <a:xfrm>
            <a:off x="152400" y="1066800"/>
            <a:ext cx="1295400" cy="369332"/>
          </a:xfrm>
          <a:prstGeom prst="rect">
            <a:avLst/>
          </a:prstGeom>
          <a:noFill/>
        </p:spPr>
        <p:txBody>
          <a:bodyPr wrap="square" rtlCol="0">
            <a:spAutoFit/>
          </a:bodyPr>
          <a:lstStyle/>
          <a:p>
            <a:r>
              <a:rPr lang="en-US" b="1" dirty="0">
                <a:solidFill>
                  <a:prstClr val="black"/>
                </a:solidFill>
                <a:latin typeface="Tahoma" pitchFamily="34" charset="0"/>
                <a:ea typeface="Tahoma" pitchFamily="34" charset="0"/>
                <a:cs typeface="Tahoma" pitchFamily="34" charset="0"/>
              </a:rPr>
              <a:t>Percent</a:t>
            </a:r>
          </a:p>
        </p:txBody>
      </p:sp>
      <p:sp>
        <p:nvSpPr>
          <p:cNvPr id="9" name="TextBox 1"/>
          <p:cNvSpPr txBox="1"/>
          <p:nvPr/>
        </p:nvSpPr>
        <p:spPr>
          <a:xfrm>
            <a:off x="5181600" y="1905000"/>
            <a:ext cx="3429000" cy="53338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HP2020 Target: 73.8%</a:t>
            </a:r>
            <a:endParaRPr lang="en-US" sz="1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useBgFill="1">
        <p:nvSpPr>
          <p:cNvPr id="10" name="Rectangle 9" descr="Break in the axis representing 0 to 84 precent in the trend chart." title="Regular Education Programs, Children and Youth with Disabililties"/>
          <p:cNvSpPr/>
          <p:nvPr/>
        </p:nvSpPr>
        <p:spPr>
          <a:xfrm>
            <a:off x="266699" y="5598036"/>
            <a:ext cx="540839" cy="4134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2" name="Group 11" descr="Line break in table representing 0-54" title="Regular Education Programs, Children and Youth with Disabilities"/>
          <p:cNvGrpSpPr/>
          <p:nvPr/>
        </p:nvGrpSpPr>
        <p:grpSpPr>
          <a:xfrm>
            <a:off x="807538" y="5176023"/>
            <a:ext cx="223473" cy="396832"/>
            <a:chOff x="533398" y="5216106"/>
            <a:chExt cx="245822" cy="396832"/>
          </a:xfrm>
        </p:grpSpPr>
        <p:sp useBgFill="1">
          <p:nvSpPr>
            <p:cNvPr id="13" name="Rectangle 12"/>
            <p:cNvSpPr/>
            <p:nvPr/>
          </p:nvSpPr>
          <p:spPr>
            <a:xfrm>
              <a:off x="647683" y="5334008"/>
              <a:ext cx="120068" cy="2472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4" name="Straight Connector 13"/>
            <p:cNvCxnSpPr/>
            <p:nvPr/>
          </p:nvCxnSpPr>
          <p:spPr>
            <a:xfrm>
              <a:off x="550653" y="5216106"/>
              <a:ext cx="228567" cy="152417"/>
            </a:xfrm>
            <a:prstGeom prst="line">
              <a:avLst/>
            </a:prstGeom>
            <a:ln>
              <a:solidFill>
                <a:srgbClr val="7F7F7F"/>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533398" y="5460521"/>
              <a:ext cx="228566" cy="152417"/>
            </a:xfrm>
            <a:prstGeom prst="line">
              <a:avLst/>
            </a:prstGeom>
            <a:ln>
              <a:solidFill>
                <a:srgbClr val="7F7F7F"/>
              </a:solidFill>
            </a:ln>
          </p:spPr>
          <p:style>
            <a:lnRef idx="1">
              <a:schemeClr val="dk1"/>
            </a:lnRef>
            <a:fillRef idx="0">
              <a:schemeClr val="dk1"/>
            </a:fillRef>
            <a:effectRef idx="0">
              <a:schemeClr val="dk1"/>
            </a:effectRef>
            <a:fontRef idx="minor">
              <a:schemeClr val="tx1"/>
            </a:fontRef>
          </p:style>
        </p:cxnSp>
      </p:grpSp>
      <p:sp>
        <p:nvSpPr>
          <p:cNvPr id="17" name="Text Placeholder 8"/>
          <p:cNvSpPr txBox="1">
            <a:spLocks/>
          </p:cNvSpPr>
          <p:nvPr/>
        </p:nvSpPr>
        <p:spPr>
          <a:xfrm>
            <a:off x="7239000" y="6322959"/>
            <a:ext cx="1371600" cy="365760"/>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DH-14</a:t>
            </a: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19" name="TextBox 31"/>
          <p:cNvSpPr txBox="1"/>
          <p:nvPr/>
        </p:nvSpPr>
        <p:spPr>
          <a:xfrm>
            <a:off x="7620000" y="1472625"/>
            <a:ext cx="1523992" cy="58477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spcBef>
                <a:spcPct val="0"/>
              </a:spcBef>
              <a:spcAft>
                <a:spcPct val="0"/>
              </a:spcAft>
            </a:pPr>
            <a:r>
              <a:rPr lang="en-US" sz="1600" b="1" dirty="0" smtClean="0">
                <a:solidFill>
                  <a:srgbClr val="FF0000"/>
                </a:solidFill>
                <a:latin typeface="Tahoma" pitchFamily="34" charset="0"/>
                <a:ea typeface="Tahoma" pitchFamily="34" charset="0"/>
                <a:cs typeface="Tahoma" pitchFamily="34" charset="0"/>
              </a:rPr>
              <a:t>Increase desired</a:t>
            </a:r>
            <a:endParaRPr lang="en-US" sz="1600" b="1" dirty="0">
              <a:solidFill>
                <a:srgbClr val="FF0000"/>
              </a:solidFill>
            </a:endParaRPr>
          </a:p>
        </p:txBody>
      </p:sp>
      <p:cxnSp>
        <p:nvCxnSpPr>
          <p:cNvPr id="20" name="Straight Arrow Connector 19" descr="Increase desired." title="Regular Education Programs, Children and Youth with Disabilities"/>
          <p:cNvCxnSpPr/>
          <p:nvPr/>
        </p:nvCxnSpPr>
        <p:spPr>
          <a:xfrm flipV="1">
            <a:off x="8445492" y="2209776"/>
            <a:ext cx="0" cy="5334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33400" y="5598036"/>
            <a:ext cx="218886" cy="369332"/>
          </a:xfrm>
          <a:prstGeom prst="rect">
            <a:avLst/>
          </a:prstGeom>
          <a:noFill/>
        </p:spPr>
        <p:txBody>
          <a:bodyPr wrap="square" rtlCol="0">
            <a:spAutoFit/>
          </a:bodyPr>
          <a:lstStyle/>
          <a:p>
            <a:pPr fontAlgn="base">
              <a:spcBef>
                <a:spcPct val="0"/>
              </a:spcBef>
              <a:spcAft>
                <a:spcPct val="0"/>
              </a:spcAft>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0</a:t>
            </a:r>
          </a:p>
        </p:txBody>
      </p:sp>
      <p:sp>
        <p:nvSpPr>
          <p:cNvPr id="7" name="TextBox 6" descr="Break in axis representing 0 to 54 percent in trend chart." title="Regular Education Programs, Children and Youth with Disabilities"/>
          <p:cNvSpPr txBox="1"/>
          <p:nvPr/>
        </p:nvSpPr>
        <p:spPr>
          <a:xfrm>
            <a:off x="860431" y="5168955"/>
            <a:ext cx="56264" cy="369332"/>
          </a:xfrm>
          <a:prstGeom prst="rect">
            <a:avLst/>
          </a:prstGeom>
          <a:noFill/>
        </p:spPr>
        <p:txBody>
          <a:bodyPr wrap="square" rtlCol="0">
            <a:spAutoFit/>
          </a:bodyPr>
          <a:lstStyle/>
          <a:p>
            <a:pPr fontAlgn="base">
              <a:spcBef>
                <a:spcPct val="0"/>
              </a:spcBef>
              <a:spcAft>
                <a:spcPct val="0"/>
              </a:spcAft>
            </a:pPr>
            <a:endParaRPr lang="en-US" dirty="0">
              <a:solidFill>
                <a:prstClr val="black"/>
              </a:solidFill>
              <a:latin typeface="Arial" pitchFamily="34" charset="0"/>
            </a:endParaRPr>
          </a:p>
        </p:txBody>
      </p:sp>
      <p:sp>
        <p:nvSpPr>
          <p:cNvPr id="8" name="TextBox 7" descr="Break in axis representing 0 to 54 in the trend chapter for objective DH-14" title="Regular Education Programs, Children and Youth with Disabilities"/>
          <p:cNvSpPr txBox="1"/>
          <p:nvPr/>
        </p:nvSpPr>
        <p:spPr>
          <a:xfrm>
            <a:off x="860430" y="5262278"/>
            <a:ext cx="51003" cy="197780"/>
          </a:xfrm>
          <a:prstGeom prst="rect">
            <a:avLst/>
          </a:prstGeom>
          <a:solidFill>
            <a:schemeClr val="bg1"/>
          </a:solidFill>
        </p:spPr>
        <p:txBody>
          <a:bodyPr wrap="square" rtlCol="0">
            <a:spAutoFit/>
          </a:bodyPr>
          <a:lstStyle/>
          <a:p>
            <a:pPr fontAlgn="base">
              <a:spcBef>
                <a:spcPct val="0"/>
              </a:spcBef>
              <a:spcAft>
                <a:spcPct val="0"/>
              </a:spcAft>
            </a:pPr>
            <a:endParaRPr lang="en-US" dirty="0">
              <a:solidFill>
                <a:prstClr val="black"/>
              </a:solidFill>
              <a:latin typeface="Arial" pitchFamily="34" charset="0"/>
            </a:endParaRPr>
          </a:p>
        </p:txBody>
      </p:sp>
    </p:spTree>
    <p:extLst>
      <p:ext uri="{BB962C8B-B14F-4D97-AF65-F5344CB8AC3E}">
        <p14:creationId xmlns:p14="http://schemas.microsoft.com/office/powerpoint/2010/main" val="2581165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The bar chart show data for unemployed adults with disabilities for total, sex, education, and race" title="Unemployment, Adults with Disabilities"/>
          <p:cNvGraphicFramePr>
            <a:graphicFrameLocks noGrp="1"/>
          </p:cNvGraphicFramePr>
          <p:nvPr>
            <p:ph idx="1"/>
            <p:extLst/>
          </p:nvPr>
        </p:nvGraphicFramePr>
        <p:xfrm>
          <a:off x="152400" y="1398976"/>
          <a:ext cx="8763000" cy="4387653"/>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4"/>
          </p:nvPr>
        </p:nvSpPr>
        <p:spPr>
          <a:xfrm>
            <a:off x="8686800" y="6477000"/>
            <a:ext cx="457200" cy="365125"/>
          </a:xfrm>
        </p:spPr>
        <p:txBody>
          <a:bodyPr/>
          <a:lstStyle/>
          <a:p>
            <a:fld id="{F8ECAD15-DF40-4D57-8D99-2197AD37FB1A}" type="slidenum">
              <a:rPr lang="en-US" smtClean="0">
                <a:solidFill>
                  <a:prstClr val="white">
                    <a:lumMod val="65000"/>
                  </a:prstClr>
                </a:solidFill>
                <a:latin typeface="Tahoma" panose="020B0604030504040204" pitchFamily="34" charset="0"/>
                <a:ea typeface="Tahoma" panose="020B0604030504040204" pitchFamily="34" charset="0"/>
                <a:cs typeface="Tahoma" panose="020B0604030504040204" pitchFamily="34" charset="0"/>
              </a:rPr>
              <a:pPr/>
              <a:t>22</a:t>
            </a:fld>
            <a:endParaRPr lang="en-US" dirty="0">
              <a:solidFill>
                <a:prstClr val="white">
                  <a:lumMod val="6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2"/>
          <p:cNvSpPr>
            <a:spLocks noGrp="1"/>
          </p:cNvSpPr>
          <p:nvPr>
            <p:ph type="title"/>
          </p:nvPr>
        </p:nvSpPr>
        <p:spPr>
          <a:xfrm>
            <a:off x="0" y="0"/>
            <a:ext cx="9144000" cy="990600"/>
          </a:xfrm>
          <a:prstGeom prst="rect">
            <a:avLst/>
          </a:prstGeom>
        </p:spPr>
        <p:txBody>
          <a:bodyPr>
            <a:noAutofit/>
          </a:bodyPr>
          <a:lstStyle/>
          <a:p>
            <a:r>
              <a:rPr lang="en-US" sz="2800" dirty="0" smtClean="0"/>
              <a:t>Unemployment, Adults </a:t>
            </a:r>
            <a:r>
              <a:rPr lang="en-US" sz="2800" dirty="0"/>
              <a:t>with </a:t>
            </a:r>
            <a:r>
              <a:rPr lang="en-US" sz="2800" dirty="0" smtClean="0"/>
              <a:t>Disabilities</a:t>
            </a:r>
            <a:endParaRPr lang="en-US" sz="2800" dirty="0"/>
          </a:p>
        </p:txBody>
      </p:sp>
      <p:sp>
        <p:nvSpPr>
          <p:cNvPr id="9" name="Text Placeholder 7"/>
          <p:cNvSpPr>
            <a:spLocks noGrp="1"/>
          </p:cNvSpPr>
          <p:nvPr>
            <p:ph type="body" sz="quarter" idx="13"/>
          </p:nvPr>
        </p:nvSpPr>
        <p:spPr>
          <a:xfrm>
            <a:off x="0" y="5895200"/>
            <a:ext cx="7315200" cy="886600"/>
          </a:xfrm>
        </p:spPr>
        <p:txBody>
          <a:bodyPr>
            <a:noAutofit/>
          </a:bodyPr>
          <a:lstStyle/>
          <a:p>
            <a:pPr>
              <a:spcAft>
                <a:spcPts val="300"/>
              </a:spcAft>
            </a:pPr>
            <a:r>
              <a:rPr lang="en-US" sz="1100" dirty="0" smtClean="0"/>
              <a:t>NOTES: </a:t>
            </a:r>
            <a:r>
              <a:rPr lang="en-US" sz="1100" dirty="0"/>
              <a:t>I = 95% confidence interval. </a:t>
            </a:r>
            <a:r>
              <a:rPr lang="en-US" sz="1100" dirty="0" smtClean="0"/>
              <a:t>Data </a:t>
            </a:r>
            <a:r>
              <a:rPr lang="en-US" sz="1100" dirty="0"/>
              <a:t>are </a:t>
            </a:r>
            <a:r>
              <a:rPr lang="en-US" sz="1100" dirty="0" smtClean="0"/>
              <a:t>for persons aged 16 to 64 years with disabilities who want a job, are available to work, and are actively looking for work. Educational attainment data are for adults 25 to 64 years. Respondents were </a:t>
            </a:r>
            <a:r>
              <a:rPr lang="en-US" sz="1100" dirty="0"/>
              <a:t>asked to select one or more races. The categories black and white include persons who reported </a:t>
            </a:r>
            <a:r>
              <a:rPr lang="en-US" sz="1100" dirty="0" smtClean="0"/>
              <a:t>only </a:t>
            </a:r>
            <a:r>
              <a:rPr lang="en-US" sz="1100" dirty="0"/>
              <a:t>one </a:t>
            </a:r>
            <a:r>
              <a:rPr lang="en-US" sz="1100" dirty="0" smtClean="0"/>
              <a:t>racial </a:t>
            </a:r>
            <a:r>
              <a:rPr lang="en-US" sz="1100" dirty="0"/>
              <a:t>group and exclude persons of Hispanic origin. Persons of Hispanic origin may be of any race</a:t>
            </a:r>
            <a:r>
              <a:rPr lang="en-US" sz="1100" dirty="0" smtClean="0"/>
              <a:t>. </a:t>
            </a:r>
            <a:r>
              <a:rPr lang="en-US" sz="1100" dirty="0">
                <a:solidFill>
                  <a:prstClr val="black"/>
                </a:solidFill>
              </a:rPr>
              <a:t>Data </a:t>
            </a:r>
            <a:r>
              <a:rPr lang="en-US" sz="1100" dirty="0" smtClean="0">
                <a:solidFill>
                  <a:prstClr val="black"/>
                </a:solidFill>
              </a:rPr>
              <a:t>are age-adjusted </a:t>
            </a:r>
            <a:r>
              <a:rPr lang="en-US" sz="1100" dirty="0">
                <a:solidFill>
                  <a:prstClr val="black"/>
                </a:solidFill>
              </a:rPr>
              <a:t>to the 2000 standard population</a:t>
            </a:r>
            <a:r>
              <a:rPr lang="en-US" sz="1100" dirty="0">
                <a:solidFill>
                  <a:schemeClr val="tx1">
                    <a:lumMod val="95000"/>
                    <a:lumOff val="5000"/>
                  </a:schemeClr>
                </a:solidFill>
              </a:rPr>
              <a:t>. </a:t>
            </a:r>
            <a:endParaRPr lang="en-US" sz="1100" dirty="0" smtClean="0"/>
          </a:p>
          <a:p>
            <a:pPr>
              <a:spcAft>
                <a:spcPts val="300"/>
              </a:spcAft>
            </a:pPr>
            <a:r>
              <a:rPr lang="en-US" sz="1100" dirty="0"/>
              <a:t>SOURCE: </a:t>
            </a:r>
            <a:r>
              <a:rPr lang="en-US" sz="1100" dirty="0" smtClean="0"/>
              <a:t>Current </a:t>
            </a:r>
            <a:r>
              <a:rPr lang="en-US" sz="1100" dirty="0"/>
              <a:t>Population Survey (CPS), Census and DOL/BLS.</a:t>
            </a:r>
          </a:p>
        </p:txBody>
      </p:sp>
      <p:sp>
        <p:nvSpPr>
          <p:cNvPr id="10" name="TextBox 9"/>
          <p:cNvSpPr txBox="1"/>
          <p:nvPr/>
        </p:nvSpPr>
        <p:spPr>
          <a:xfrm>
            <a:off x="7315200" y="6096000"/>
            <a:ext cx="1554480" cy="457200"/>
          </a:xfrm>
          <a:prstGeom prst="rect">
            <a:avLst/>
          </a:prstGeom>
          <a:noFill/>
          <a:ln w="19050">
            <a:solidFill>
              <a:srgbClr val="C00000"/>
            </a:solidFill>
          </a:ln>
        </p:spPr>
        <p:txBody>
          <a:bodyPr wrap="square" rtlCol="0">
            <a:spAutoFit/>
          </a:bodyPr>
          <a:lstStyle/>
          <a:p>
            <a:pPr algn="ctr"/>
            <a:r>
              <a:rPr lang="en-US" sz="1200" b="1" dirty="0" smtClean="0">
                <a:solidFill>
                  <a:prstClr val="black"/>
                </a:solidFill>
                <a:latin typeface="Tahoma" pitchFamily="34" charset="0"/>
                <a:ea typeface="Tahoma" pitchFamily="34" charset="0"/>
                <a:cs typeface="Tahoma" pitchFamily="34" charset="0"/>
              </a:rPr>
              <a:t>Obj. DH-15</a:t>
            </a:r>
          </a:p>
          <a:p>
            <a:pPr algn="ctr"/>
            <a:r>
              <a:rPr lang="en-US" sz="1200" dirty="0" smtClean="0">
                <a:solidFill>
                  <a:prstClr val="black"/>
                </a:solidFill>
                <a:latin typeface="Tahoma" pitchFamily="34" charset="0"/>
                <a:ea typeface="Tahoma" pitchFamily="34" charset="0"/>
                <a:cs typeface="Tahoma" pitchFamily="34" charset="0"/>
              </a:rPr>
              <a:t>Decrease desired</a:t>
            </a:r>
          </a:p>
        </p:txBody>
      </p:sp>
      <p:sp>
        <p:nvSpPr>
          <p:cNvPr id="11" name="TextBox 10"/>
          <p:cNvSpPr txBox="1"/>
          <p:nvPr/>
        </p:nvSpPr>
        <p:spPr>
          <a:xfrm>
            <a:off x="0" y="1018400"/>
            <a:ext cx="1143000" cy="338554"/>
          </a:xfrm>
          <a:prstGeom prst="rect">
            <a:avLst/>
          </a:prstGeom>
          <a:noFill/>
        </p:spPr>
        <p:txBody>
          <a:bodyPr wrap="square" rtlCol="0">
            <a:spAutoFit/>
          </a:bodyPr>
          <a:lstStyle/>
          <a:p>
            <a:r>
              <a:rPr lang="en-US" sz="1600" b="1" dirty="0" smtClean="0">
                <a:solidFill>
                  <a:prstClr val="black"/>
                </a:solidFill>
                <a:latin typeface="Tahoma" pitchFamily="34" charset="0"/>
                <a:ea typeface="Tahoma" pitchFamily="34" charset="0"/>
                <a:cs typeface="Tahoma" pitchFamily="34" charset="0"/>
              </a:rPr>
              <a:t>Percent</a:t>
            </a:r>
            <a:endParaRPr lang="en-US" sz="1600" b="1" dirty="0">
              <a:solidFill>
                <a:prstClr val="black"/>
              </a:solidFill>
              <a:latin typeface="Tahoma" pitchFamily="34" charset="0"/>
              <a:ea typeface="Tahoma" pitchFamily="34" charset="0"/>
              <a:cs typeface="Tahoma" pitchFamily="34" charset="0"/>
            </a:endParaRPr>
          </a:p>
        </p:txBody>
      </p:sp>
      <p:sp>
        <p:nvSpPr>
          <p:cNvPr id="12" name="Rectangle 17"/>
          <p:cNvSpPr>
            <a:spLocks noChangeArrowheads="1"/>
          </p:cNvSpPr>
          <p:nvPr/>
        </p:nvSpPr>
        <p:spPr bwMode="auto">
          <a:xfrm>
            <a:off x="3709988" y="1338292"/>
            <a:ext cx="990600" cy="209288"/>
          </a:xfrm>
          <a:prstGeom prst="rect">
            <a:avLst/>
          </a:prstGeom>
          <a:noFill/>
          <a:ln w="9525">
            <a:noFill/>
            <a:miter lim="800000"/>
            <a:headEnd/>
            <a:tailEnd/>
          </a:ln>
        </p:spPr>
        <p:txBody>
          <a:bodyPr lIns="0" tIns="0" rIns="0" bIns="0">
            <a:spAutoFit/>
          </a:bodyPr>
          <a:lstStyle/>
          <a:p>
            <a:pPr>
              <a:lnSpc>
                <a:spcPct val="85000"/>
              </a:lnSpc>
            </a:pPr>
            <a:r>
              <a:rPr lang="en-US" altLang="en-US" sz="1600" dirty="0" smtClean="0">
                <a:solidFill>
                  <a:prstClr val="black"/>
                </a:solidFill>
                <a:latin typeface="Tahoma" charset="0"/>
              </a:rPr>
              <a:t>2009</a:t>
            </a:r>
            <a:endParaRPr lang="en-US" altLang="en-US" sz="1600" dirty="0">
              <a:solidFill>
                <a:prstClr val="black"/>
              </a:solidFill>
              <a:latin typeface="Tahoma" charset="0"/>
            </a:endParaRPr>
          </a:p>
        </p:txBody>
      </p:sp>
      <p:sp>
        <p:nvSpPr>
          <p:cNvPr id="13" name="Rectangle 18" descr="The pink legend box represents 2009 data in the bar chart" title="Unemployent, Adults with Disabilities"/>
          <p:cNvSpPr>
            <a:spLocks noChangeArrowheads="1"/>
          </p:cNvSpPr>
          <p:nvPr/>
        </p:nvSpPr>
        <p:spPr bwMode="auto">
          <a:xfrm>
            <a:off x="3214688" y="1314026"/>
            <a:ext cx="195262" cy="185738"/>
          </a:xfrm>
          <a:prstGeom prst="rect">
            <a:avLst/>
          </a:prstGeom>
          <a:solidFill>
            <a:schemeClr val="accent2">
              <a:lumMod val="20000"/>
              <a:lumOff val="80000"/>
            </a:schemeClr>
          </a:solidFill>
          <a:ln w="9525">
            <a:solidFill>
              <a:schemeClr val="tx1"/>
            </a:solidFill>
            <a:miter lim="800000"/>
            <a:headEnd/>
            <a:tailEnd/>
          </a:ln>
          <a:effectLst/>
        </p:spPr>
        <p:txBody>
          <a:bodyPr wrap="none" anchor="ctr"/>
          <a:lstStyle/>
          <a:p>
            <a:r>
              <a:rPr lang="en-US" dirty="0" smtClean="0">
                <a:solidFill>
                  <a:prstClr val="black"/>
                </a:solidFill>
              </a:rPr>
              <a:t>The </a:t>
            </a:r>
            <a:endParaRPr lang="en-US" dirty="0">
              <a:solidFill>
                <a:prstClr val="black"/>
              </a:solidFill>
            </a:endParaRPr>
          </a:p>
        </p:txBody>
      </p:sp>
      <p:sp>
        <p:nvSpPr>
          <p:cNvPr id="14" name="Rectangle 19" descr="The dark red legend box represents 2014 data in the bar chart" title="Unemployment, Adults with Disabilities"/>
          <p:cNvSpPr>
            <a:spLocks noChangeArrowheads="1"/>
          </p:cNvSpPr>
          <p:nvPr/>
        </p:nvSpPr>
        <p:spPr bwMode="auto">
          <a:xfrm>
            <a:off x="5143500" y="1305487"/>
            <a:ext cx="195262" cy="185738"/>
          </a:xfrm>
          <a:prstGeom prst="rect">
            <a:avLst/>
          </a:prstGeom>
          <a:solidFill>
            <a:schemeClr val="accent2">
              <a:lumMod val="75000"/>
            </a:schemeClr>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5" name="Rectangle 20"/>
          <p:cNvSpPr>
            <a:spLocks noChangeArrowheads="1"/>
          </p:cNvSpPr>
          <p:nvPr/>
        </p:nvSpPr>
        <p:spPr bwMode="auto">
          <a:xfrm>
            <a:off x="5524492" y="1318205"/>
            <a:ext cx="990600" cy="209288"/>
          </a:xfrm>
          <a:prstGeom prst="rect">
            <a:avLst/>
          </a:prstGeom>
          <a:noFill/>
          <a:ln w="9525">
            <a:noFill/>
            <a:miter lim="800000"/>
            <a:headEnd/>
            <a:tailEnd/>
          </a:ln>
        </p:spPr>
        <p:txBody>
          <a:bodyPr lIns="0" tIns="0" rIns="0" bIns="0">
            <a:spAutoFit/>
          </a:bodyPr>
          <a:lstStyle/>
          <a:p>
            <a:pPr>
              <a:lnSpc>
                <a:spcPct val="85000"/>
              </a:lnSpc>
            </a:pPr>
            <a:r>
              <a:rPr lang="en-US" altLang="en-US" sz="1600" dirty="0" smtClean="0">
                <a:solidFill>
                  <a:prstClr val="black"/>
                </a:solidFill>
                <a:latin typeface="Tahoma" charset="0"/>
              </a:rPr>
              <a:t>2014</a:t>
            </a:r>
            <a:endParaRPr lang="en-US" altLang="en-US" sz="1600" dirty="0">
              <a:solidFill>
                <a:prstClr val="black"/>
              </a:solidFill>
              <a:latin typeface="Tahoma" charset="0"/>
            </a:endParaRPr>
          </a:p>
        </p:txBody>
      </p:sp>
      <p:sp>
        <p:nvSpPr>
          <p:cNvPr id="20" name="TextBox 19"/>
          <p:cNvSpPr txBox="1"/>
          <p:nvPr/>
        </p:nvSpPr>
        <p:spPr>
          <a:xfrm>
            <a:off x="3810000" y="2286000"/>
            <a:ext cx="2667000" cy="338554"/>
          </a:xfrm>
          <a:prstGeom prst="rect">
            <a:avLst/>
          </a:prstGeom>
          <a:noFill/>
        </p:spPr>
        <p:txBody>
          <a:bodyPr wrap="square" rtlCol="0">
            <a:spAutoFit/>
          </a:bodyPr>
          <a:lstStyle/>
          <a:p>
            <a:r>
              <a:rPr lang="en-US" sz="1600" b="1" dirty="0" smtClean="0">
                <a:solidFill>
                  <a:prstClr val="black"/>
                </a:solidFill>
                <a:latin typeface="Tahoma" pitchFamily="34" charset="0"/>
                <a:ea typeface="Tahoma" pitchFamily="34" charset="0"/>
                <a:cs typeface="Tahoma" pitchFamily="34" charset="0"/>
              </a:rPr>
              <a:t>HP2020 Target: 14.0%</a:t>
            </a:r>
          </a:p>
        </p:txBody>
      </p:sp>
      <p:sp>
        <p:nvSpPr>
          <p:cNvPr id="16" name="TextBox 15"/>
          <p:cNvSpPr txBox="1"/>
          <p:nvPr/>
        </p:nvSpPr>
        <p:spPr>
          <a:xfrm>
            <a:off x="3048000" y="5590401"/>
            <a:ext cx="2786062" cy="276999"/>
          </a:xfrm>
          <a:prstGeom prst="rect">
            <a:avLst/>
          </a:prstGeom>
          <a:noFill/>
        </p:spPr>
        <p:txBody>
          <a:bodyPr wrap="square" rtlCol="0">
            <a:spAutoFit/>
          </a:bodyPr>
          <a:lstStyle/>
          <a:p>
            <a:pPr algn="ctr"/>
            <a:r>
              <a:rPr lang="en-US" sz="1200" b="1" dirty="0" smtClean="0">
                <a:solidFill>
                  <a:prstClr val="black"/>
                </a:solidFill>
                <a:latin typeface="Tahoma" pitchFamily="34" charset="0"/>
                <a:ea typeface="Tahoma" pitchFamily="34" charset="0"/>
                <a:cs typeface="Tahoma" pitchFamily="34" charset="0"/>
              </a:rPr>
              <a:t>Education</a:t>
            </a:r>
            <a:endParaRPr lang="en-US" sz="1200" b="1" dirty="0">
              <a:solidFill>
                <a:prstClr val="black"/>
              </a:solidFill>
              <a:latin typeface="Tahoma" pitchFamily="34" charset="0"/>
              <a:ea typeface="Tahoma" pitchFamily="34" charset="0"/>
              <a:cs typeface="Tahoma" pitchFamily="34" charset="0"/>
            </a:endParaRPr>
          </a:p>
        </p:txBody>
      </p:sp>
      <p:cxnSp>
        <p:nvCxnSpPr>
          <p:cNvPr id="18" name="Straight Connector 17" descr="Line in bar chart grouping the education levels" title="Unemployment, Adults with Disabilities"/>
          <p:cNvCxnSpPr/>
          <p:nvPr/>
        </p:nvCxnSpPr>
        <p:spPr>
          <a:xfrm>
            <a:off x="3178969" y="5562600"/>
            <a:ext cx="27860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31"/>
          <p:cNvSpPr txBox="1"/>
          <p:nvPr/>
        </p:nvSpPr>
        <p:spPr>
          <a:xfrm>
            <a:off x="6705600" y="1566446"/>
            <a:ext cx="1523992" cy="338554"/>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spcBef>
                <a:spcPct val="0"/>
              </a:spcBef>
              <a:spcAft>
                <a:spcPct val="0"/>
              </a:spcAft>
            </a:pPr>
            <a:r>
              <a:rPr lang="en-US" sz="1600" b="1" dirty="0" smtClean="0">
                <a:solidFill>
                  <a:srgbClr val="FF0000"/>
                </a:solidFill>
                <a:latin typeface="Tahoma" pitchFamily="34" charset="0"/>
                <a:ea typeface="Tahoma" pitchFamily="34" charset="0"/>
                <a:cs typeface="Tahoma" pitchFamily="34" charset="0"/>
              </a:rPr>
              <a:t>Target Met</a:t>
            </a:r>
            <a:endParaRPr lang="en-US" sz="1600" b="1" dirty="0">
              <a:solidFill>
                <a:srgbClr val="FF0000"/>
              </a:solidFill>
            </a:endParaRPr>
          </a:p>
        </p:txBody>
      </p:sp>
    </p:spTree>
    <p:extLst>
      <p:ext uri="{BB962C8B-B14F-4D97-AF65-F5344CB8AC3E}">
        <p14:creationId xmlns:p14="http://schemas.microsoft.com/office/powerpoint/2010/main" val="24455017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Bar chart showing 2010 and 2015 data for Serious Psychological Distress in Adults with Disabilities" title="Psychological Distress in Adults with Disabilities"/>
          <p:cNvGraphicFramePr>
            <a:graphicFrameLocks noGrp="1"/>
          </p:cNvGraphicFramePr>
          <p:nvPr>
            <p:ph idx="1"/>
            <p:extLst/>
          </p:nvPr>
        </p:nvGraphicFramePr>
        <p:xfrm>
          <a:off x="76200" y="1328861"/>
          <a:ext cx="8763000" cy="4513881"/>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4"/>
          </p:nvPr>
        </p:nvSpPr>
        <p:spPr>
          <a:xfrm>
            <a:off x="8686800" y="6477000"/>
            <a:ext cx="457200" cy="365125"/>
          </a:xfrm>
        </p:spPr>
        <p:txBody>
          <a:bodyPr/>
          <a:lstStyle/>
          <a:p>
            <a:fld id="{F8ECAD15-DF40-4D57-8D99-2197AD37FB1A}" type="slidenum">
              <a:rPr lang="en-US" smtClean="0">
                <a:solidFill>
                  <a:prstClr val="white">
                    <a:lumMod val="65000"/>
                  </a:prstClr>
                </a:solidFill>
                <a:latin typeface="Tahoma" panose="020B0604030504040204" pitchFamily="34" charset="0"/>
                <a:ea typeface="Tahoma" panose="020B0604030504040204" pitchFamily="34" charset="0"/>
                <a:cs typeface="Tahoma" panose="020B0604030504040204" pitchFamily="34" charset="0"/>
              </a:rPr>
              <a:pPr/>
              <a:t>23</a:t>
            </a:fld>
            <a:endParaRPr lang="en-US" dirty="0">
              <a:solidFill>
                <a:prstClr val="white">
                  <a:lumMod val="6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2"/>
          <p:cNvSpPr>
            <a:spLocks noGrp="1"/>
          </p:cNvSpPr>
          <p:nvPr>
            <p:ph type="title"/>
          </p:nvPr>
        </p:nvSpPr>
        <p:spPr>
          <a:xfrm>
            <a:off x="0" y="0"/>
            <a:ext cx="9144000" cy="990600"/>
          </a:xfrm>
          <a:prstGeom prst="rect">
            <a:avLst/>
          </a:prstGeom>
        </p:spPr>
        <p:txBody>
          <a:bodyPr>
            <a:noAutofit/>
          </a:bodyPr>
          <a:lstStyle/>
          <a:p>
            <a:r>
              <a:rPr lang="en-US" sz="2800" dirty="0" smtClean="0"/>
              <a:t>Serious </a:t>
            </a:r>
            <a:r>
              <a:rPr lang="en-US" sz="2800" dirty="0"/>
              <a:t>P</a:t>
            </a:r>
            <a:r>
              <a:rPr lang="en-US" sz="2800" dirty="0" smtClean="0"/>
              <a:t>sychological Distress,</a:t>
            </a:r>
            <a:br>
              <a:rPr lang="en-US" sz="2800" dirty="0" smtClean="0"/>
            </a:br>
            <a:r>
              <a:rPr lang="en-US" sz="2800" dirty="0" smtClean="0"/>
              <a:t>Adults </a:t>
            </a:r>
            <a:r>
              <a:rPr lang="en-US" sz="2800" dirty="0"/>
              <a:t>with </a:t>
            </a:r>
            <a:r>
              <a:rPr lang="en-US" sz="2800" dirty="0" smtClean="0"/>
              <a:t>Disabilities</a:t>
            </a:r>
            <a:endParaRPr lang="en-US" sz="2800" dirty="0"/>
          </a:p>
        </p:txBody>
      </p:sp>
      <p:sp>
        <p:nvSpPr>
          <p:cNvPr id="9" name="Text Placeholder 7"/>
          <p:cNvSpPr>
            <a:spLocks noGrp="1"/>
          </p:cNvSpPr>
          <p:nvPr>
            <p:ph type="body" sz="quarter" idx="13"/>
          </p:nvPr>
        </p:nvSpPr>
        <p:spPr>
          <a:xfrm>
            <a:off x="0" y="5917900"/>
            <a:ext cx="7229475" cy="649686"/>
          </a:xfrm>
        </p:spPr>
        <p:txBody>
          <a:bodyPr>
            <a:noAutofit/>
          </a:bodyPr>
          <a:lstStyle/>
          <a:p>
            <a:pPr>
              <a:spcAft>
                <a:spcPts val="600"/>
              </a:spcAft>
            </a:pPr>
            <a:r>
              <a:rPr lang="en-US" sz="1100" dirty="0"/>
              <a:t>NOTES: I = 95% confidence interval. Data are </a:t>
            </a:r>
            <a:r>
              <a:rPr lang="en-US" sz="1100" dirty="0" smtClean="0"/>
              <a:t>for adults aged </a:t>
            </a:r>
            <a:r>
              <a:rPr lang="en-US" sz="1100" dirty="0"/>
              <a:t>18 and older with disabilities who </a:t>
            </a:r>
            <a:r>
              <a:rPr lang="en-US" sz="1100" dirty="0" smtClean="0"/>
              <a:t>experienced </a:t>
            </a:r>
            <a:r>
              <a:rPr lang="en-US" sz="1100" dirty="0"/>
              <a:t>serious psychological </a:t>
            </a:r>
            <a:r>
              <a:rPr lang="en-US" sz="1100" dirty="0" smtClean="0"/>
              <a:t>distress in the past 30 days. Respondents </a:t>
            </a:r>
            <a:r>
              <a:rPr lang="en-US" sz="1100" dirty="0"/>
              <a:t>were asked to select one or more races. The </a:t>
            </a:r>
            <a:r>
              <a:rPr lang="en-US" sz="1100" dirty="0" smtClean="0"/>
              <a:t>categories </a:t>
            </a:r>
            <a:r>
              <a:rPr lang="en-US" sz="1100" dirty="0"/>
              <a:t>black and white include persons who reported only one racial group and exclude persons of Hispanic origin. Persons of Hispanic origin may be of any race</a:t>
            </a:r>
            <a:r>
              <a:rPr lang="en-US" sz="1100" dirty="0" smtClean="0"/>
              <a:t>. Except for age specific estimates, </a:t>
            </a:r>
            <a:r>
              <a:rPr lang="en-US" sz="1100" dirty="0"/>
              <a:t>d</a:t>
            </a:r>
            <a:r>
              <a:rPr lang="en-US" sz="1100" dirty="0" smtClean="0">
                <a:solidFill>
                  <a:prstClr val="black"/>
                </a:solidFill>
              </a:rPr>
              <a:t>ata </a:t>
            </a:r>
            <a:r>
              <a:rPr lang="en-US" sz="1100" dirty="0">
                <a:solidFill>
                  <a:prstClr val="black"/>
                </a:solidFill>
              </a:rPr>
              <a:t>are </a:t>
            </a:r>
            <a:r>
              <a:rPr lang="en-US" sz="1100" dirty="0" smtClean="0">
                <a:solidFill>
                  <a:prstClr val="black"/>
                </a:solidFill>
              </a:rPr>
              <a:t>age-adjusted </a:t>
            </a:r>
            <a:r>
              <a:rPr lang="en-US" sz="1100" dirty="0">
                <a:solidFill>
                  <a:prstClr val="black"/>
                </a:solidFill>
              </a:rPr>
              <a:t>to the 2000 standard population</a:t>
            </a:r>
            <a:r>
              <a:rPr lang="en-US" sz="1100" dirty="0">
                <a:solidFill>
                  <a:schemeClr val="tx1">
                    <a:lumMod val="95000"/>
                    <a:lumOff val="5000"/>
                  </a:schemeClr>
                </a:solidFill>
              </a:rPr>
              <a:t>. </a:t>
            </a:r>
            <a:endParaRPr lang="en-US" sz="1100" dirty="0"/>
          </a:p>
          <a:p>
            <a:r>
              <a:rPr lang="en-US" sz="1100" dirty="0" smtClean="0"/>
              <a:t>SOURCE</a:t>
            </a:r>
            <a:r>
              <a:rPr lang="en-US" sz="1100" dirty="0"/>
              <a:t>: National Health Interview Survey (NHIS), CDC/NCHS.</a:t>
            </a:r>
          </a:p>
        </p:txBody>
      </p:sp>
      <p:sp>
        <p:nvSpPr>
          <p:cNvPr id="10" name="TextBox 9"/>
          <p:cNvSpPr txBox="1"/>
          <p:nvPr/>
        </p:nvSpPr>
        <p:spPr>
          <a:xfrm>
            <a:off x="7467600" y="6352400"/>
            <a:ext cx="1371600" cy="365760"/>
          </a:xfrm>
          <a:prstGeom prst="rect">
            <a:avLst/>
          </a:prstGeom>
          <a:noFill/>
          <a:ln w="19050">
            <a:solidFill>
              <a:srgbClr val="C00000"/>
            </a:solidFill>
          </a:ln>
        </p:spPr>
        <p:txBody>
          <a:bodyPr wrap="square" rtlCol="0">
            <a:spAutoFit/>
          </a:bodyPr>
          <a:lstStyle/>
          <a:p>
            <a:pPr algn="ctr"/>
            <a:r>
              <a:rPr lang="en-US" sz="1200" b="1" dirty="0" smtClean="0">
                <a:solidFill>
                  <a:prstClr val="black"/>
                </a:solidFill>
                <a:latin typeface="Tahoma" pitchFamily="34" charset="0"/>
                <a:ea typeface="Tahoma" pitchFamily="34" charset="0"/>
                <a:cs typeface="Tahoma" pitchFamily="34" charset="0"/>
              </a:rPr>
              <a:t>Obj. DH-18</a:t>
            </a:r>
            <a:endParaRPr lang="en-US" sz="1200" b="1" dirty="0">
              <a:solidFill>
                <a:prstClr val="black"/>
              </a:solidFill>
              <a:latin typeface="Tahoma" pitchFamily="34" charset="0"/>
              <a:ea typeface="Tahoma" pitchFamily="34" charset="0"/>
              <a:cs typeface="Tahoma" pitchFamily="34" charset="0"/>
            </a:endParaRPr>
          </a:p>
        </p:txBody>
      </p:sp>
      <p:sp>
        <p:nvSpPr>
          <p:cNvPr id="12" name="Rectangle 17"/>
          <p:cNvSpPr>
            <a:spLocks noChangeArrowheads="1"/>
          </p:cNvSpPr>
          <p:nvPr/>
        </p:nvSpPr>
        <p:spPr bwMode="auto">
          <a:xfrm>
            <a:off x="3601995" y="1248022"/>
            <a:ext cx="990600" cy="209288"/>
          </a:xfrm>
          <a:prstGeom prst="rect">
            <a:avLst/>
          </a:prstGeom>
          <a:noFill/>
          <a:ln w="9525">
            <a:noFill/>
            <a:miter lim="800000"/>
            <a:headEnd/>
            <a:tailEnd/>
          </a:ln>
        </p:spPr>
        <p:txBody>
          <a:bodyPr lIns="0" tIns="0" rIns="0" bIns="0">
            <a:spAutoFit/>
          </a:bodyPr>
          <a:lstStyle/>
          <a:p>
            <a:pPr>
              <a:lnSpc>
                <a:spcPct val="85000"/>
              </a:lnSpc>
            </a:pPr>
            <a:r>
              <a:rPr lang="en-US" altLang="en-US" sz="1600" dirty="0" smtClean="0">
                <a:solidFill>
                  <a:prstClr val="black"/>
                </a:solidFill>
                <a:latin typeface="Tahoma" charset="0"/>
              </a:rPr>
              <a:t>2010</a:t>
            </a:r>
            <a:endParaRPr lang="en-US" altLang="en-US" sz="1600" dirty="0">
              <a:solidFill>
                <a:prstClr val="black"/>
              </a:solidFill>
              <a:latin typeface="Tahoma" charset="0"/>
            </a:endParaRPr>
          </a:p>
        </p:txBody>
      </p:sp>
      <p:sp>
        <p:nvSpPr>
          <p:cNvPr id="13" name="Rectangle 18" descr="The blue legend box represents 2010 data in the bar chart" title="Serious Psychological Distress, Adults with Disabilities"/>
          <p:cNvSpPr>
            <a:spLocks noChangeArrowheads="1"/>
          </p:cNvSpPr>
          <p:nvPr/>
        </p:nvSpPr>
        <p:spPr bwMode="auto">
          <a:xfrm>
            <a:off x="3238548" y="1245419"/>
            <a:ext cx="195262" cy="185738"/>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4" name="Rectangle 19" descr="The dark blue legend box represents 2015 data." title="Serious Psychological Distress, Adults with Disabillities"/>
          <p:cNvSpPr>
            <a:spLocks noChangeArrowheads="1"/>
          </p:cNvSpPr>
          <p:nvPr/>
        </p:nvSpPr>
        <p:spPr bwMode="auto">
          <a:xfrm>
            <a:off x="4858411" y="1233644"/>
            <a:ext cx="195262" cy="185738"/>
          </a:xfrm>
          <a:prstGeom prst="rect">
            <a:avLst/>
          </a:prstGeom>
          <a:solidFill>
            <a:schemeClr val="accent1">
              <a:lumMod val="50000"/>
            </a:schemeClr>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5" name="Rectangle 20"/>
          <p:cNvSpPr>
            <a:spLocks noChangeArrowheads="1"/>
          </p:cNvSpPr>
          <p:nvPr/>
        </p:nvSpPr>
        <p:spPr bwMode="auto">
          <a:xfrm>
            <a:off x="5227927" y="1233644"/>
            <a:ext cx="990600" cy="209288"/>
          </a:xfrm>
          <a:prstGeom prst="rect">
            <a:avLst/>
          </a:prstGeom>
          <a:noFill/>
          <a:ln w="9525">
            <a:noFill/>
            <a:miter lim="800000"/>
            <a:headEnd/>
            <a:tailEnd/>
          </a:ln>
        </p:spPr>
        <p:txBody>
          <a:bodyPr lIns="0" tIns="0" rIns="0" bIns="0">
            <a:spAutoFit/>
          </a:bodyPr>
          <a:lstStyle/>
          <a:p>
            <a:pPr>
              <a:lnSpc>
                <a:spcPct val="85000"/>
              </a:lnSpc>
            </a:pPr>
            <a:r>
              <a:rPr lang="en-US" altLang="en-US" sz="1600" dirty="0" smtClean="0">
                <a:solidFill>
                  <a:prstClr val="black"/>
                </a:solidFill>
                <a:latin typeface="Tahoma" charset="0"/>
              </a:rPr>
              <a:t>2015</a:t>
            </a:r>
            <a:endParaRPr lang="en-US" altLang="en-US" sz="1600" dirty="0">
              <a:solidFill>
                <a:prstClr val="black"/>
              </a:solidFill>
              <a:latin typeface="Tahoma" charset="0"/>
            </a:endParaRPr>
          </a:p>
        </p:txBody>
      </p:sp>
      <p:sp>
        <p:nvSpPr>
          <p:cNvPr id="20" name="TextBox 19"/>
          <p:cNvSpPr txBox="1"/>
          <p:nvPr/>
        </p:nvSpPr>
        <p:spPr>
          <a:xfrm>
            <a:off x="2420895" y="2286000"/>
            <a:ext cx="2807032" cy="338554"/>
          </a:xfrm>
          <a:prstGeom prst="rect">
            <a:avLst/>
          </a:prstGeom>
          <a:noFill/>
        </p:spPr>
        <p:txBody>
          <a:bodyPr wrap="square" rtlCol="0">
            <a:spAutoFit/>
          </a:bodyPr>
          <a:lstStyle/>
          <a:p>
            <a:r>
              <a:rPr lang="en-US" sz="1600" b="1" dirty="0" smtClean="0">
                <a:solidFill>
                  <a:prstClr val="black"/>
                </a:solidFill>
                <a:latin typeface="Tahoma" pitchFamily="34" charset="0"/>
                <a:ea typeface="Tahoma" pitchFamily="34" charset="0"/>
                <a:cs typeface="Tahoma" pitchFamily="34" charset="0"/>
              </a:rPr>
              <a:t>HP2020 Target: 13.0%</a:t>
            </a:r>
          </a:p>
        </p:txBody>
      </p:sp>
      <p:sp>
        <p:nvSpPr>
          <p:cNvPr id="16" name="TextBox 15"/>
          <p:cNvSpPr txBox="1"/>
          <p:nvPr/>
        </p:nvSpPr>
        <p:spPr>
          <a:xfrm>
            <a:off x="7229475" y="5863046"/>
            <a:ext cx="1447800" cy="307777"/>
          </a:xfrm>
          <a:prstGeom prst="rect">
            <a:avLst/>
          </a:prstGeom>
          <a:noFill/>
        </p:spPr>
        <p:txBody>
          <a:bodyPr wrap="square" rtlCol="0">
            <a:spAutoFit/>
          </a:bodyPr>
          <a:lstStyle/>
          <a:p>
            <a:pPr algn="ctr"/>
            <a:r>
              <a:rPr lang="en-US" sz="1400" b="1" dirty="0" smtClean="0">
                <a:solidFill>
                  <a:prstClr val="black"/>
                </a:solidFill>
                <a:latin typeface="Tahoma" pitchFamily="34" charset="0"/>
                <a:ea typeface="Tahoma" pitchFamily="34" charset="0"/>
                <a:cs typeface="Tahoma" pitchFamily="34" charset="0"/>
              </a:rPr>
              <a:t>Age (years)</a:t>
            </a:r>
            <a:endParaRPr lang="en-US" sz="1400" b="1" dirty="0">
              <a:solidFill>
                <a:prstClr val="black"/>
              </a:solidFill>
              <a:latin typeface="Tahoma" pitchFamily="34" charset="0"/>
              <a:ea typeface="Tahoma" pitchFamily="34" charset="0"/>
              <a:cs typeface="Tahoma" pitchFamily="34" charset="0"/>
            </a:endParaRPr>
          </a:p>
        </p:txBody>
      </p:sp>
      <p:cxnSp>
        <p:nvCxnSpPr>
          <p:cNvPr id="19" name="Straight Connector 18" descr="Line displaying age groups in the bar chart" title="Psychological Distress, Adults with Disabilities"/>
          <p:cNvCxnSpPr/>
          <p:nvPr/>
        </p:nvCxnSpPr>
        <p:spPr>
          <a:xfrm>
            <a:off x="7010400" y="5842742"/>
            <a:ext cx="1676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0520" y="990600"/>
            <a:ext cx="1554480" cy="338554"/>
          </a:xfrm>
          <a:prstGeom prst="rect">
            <a:avLst/>
          </a:prstGeom>
          <a:noFill/>
        </p:spPr>
        <p:txBody>
          <a:bodyPr wrap="square" rtlCol="0">
            <a:spAutoFit/>
          </a:bodyPr>
          <a:lstStyle/>
          <a:p>
            <a:r>
              <a:rPr lang="en-US" sz="1600" b="1" dirty="0" smtClean="0">
                <a:solidFill>
                  <a:prstClr val="black"/>
                </a:solidFill>
                <a:latin typeface="Tahoma" pitchFamily="34" charset="0"/>
                <a:ea typeface="Tahoma" pitchFamily="34" charset="0"/>
                <a:cs typeface="Tahoma" pitchFamily="34" charset="0"/>
              </a:rPr>
              <a:t>Percent</a:t>
            </a:r>
            <a:endParaRPr lang="en-US" sz="1600" b="1" dirty="0">
              <a:solidFill>
                <a:prstClr val="black"/>
              </a:solidFill>
              <a:latin typeface="Tahoma" pitchFamily="34" charset="0"/>
              <a:ea typeface="Tahoma" pitchFamily="34" charset="0"/>
              <a:cs typeface="Tahoma" pitchFamily="34" charset="0"/>
            </a:endParaRPr>
          </a:p>
        </p:txBody>
      </p:sp>
      <p:sp>
        <p:nvSpPr>
          <p:cNvPr id="18" name="TextBox 31"/>
          <p:cNvSpPr txBox="1"/>
          <p:nvPr/>
        </p:nvSpPr>
        <p:spPr>
          <a:xfrm>
            <a:off x="7467600" y="1447800"/>
            <a:ext cx="1523992" cy="58477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spcBef>
                <a:spcPct val="0"/>
              </a:spcBef>
              <a:spcAft>
                <a:spcPct val="0"/>
              </a:spcAft>
            </a:pPr>
            <a:r>
              <a:rPr lang="en-US" sz="1600" b="1" dirty="0" smtClean="0">
                <a:solidFill>
                  <a:srgbClr val="FF0000"/>
                </a:solidFill>
                <a:latin typeface="Tahoma" pitchFamily="34" charset="0"/>
                <a:ea typeface="Tahoma" pitchFamily="34" charset="0"/>
                <a:cs typeface="Tahoma" pitchFamily="34" charset="0"/>
              </a:rPr>
              <a:t>Decrease desired</a:t>
            </a:r>
            <a:endParaRPr lang="en-US" sz="1600" b="1" dirty="0">
              <a:solidFill>
                <a:srgbClr val="FF0000"/>
              </a:solidFill>
            </a:endParaRPr>
          </a:p>
        </p:txBody>
      </p:sp>
      <p:cxnSp>
        <p:nvCxnSpPr>
          <p:cNvPr id="21" name="Straight Arrow Connector 20" descr="Arrow showing the direction of desired increase for disabled adults with psychological distress" title="Psychological Distress, Adults with Disabilities"/>
          <p:cNvCxnSpPr/>
          <p:nvPr/>
        </p:nvCxnSpPr>
        <p:spPr>
          <a:xfrm>
            <a:off x="8229592" y="2057400"/>
            <a:ext cx="0"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7206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95400" y="1524000"/>
            <a:ext cx="7775448" cy="4901184"/>
          </a:xfrm>
        </p:spPr>
        <p:txBody>
          <a:bodyPr/>
          <a:lstStyle/>
          <a:p>
            <a:pPr marL="346075" lvl="1" indent="-346075">
              <a:spcBef>
                <a:spcPts val="1200"/>
              </a:spcBef>
              <a:spcAft>
                <a:spcPts val="1800"/>
              </a:spcAft>
              <a:buClr>
                <a:srgbClr val="97233F"/>
              </a:buClr>
              <a:buFont typeface="Arial" pitchFamily="34" charset="0"/>
              <a:buChar char="■"/>
            </a:pPr>
            <a:r>
              <a:rPr lang="en-US" dirty="0">
                <a:latin typeface="+mn-lt"/>
                <a:ea typeface="Tahoma" panose="020B0604030504040204" pitchFamily="34" charset="0"/>
                <a:cs typeface="Tahoma" panose="020B0604030504040204" pitchFamily="34" charset="0"/>
              </a:rPr>
              <a:t>Tracking the </a:t>
            </a:r>
            <a:r>
              <a:rPr lang="en-US" dirty="0" smtClean="0">
                <a:latin typeface="+mn-lt"/>
                <a:ea typeface="Tahoma" panose="020B0604030504040204" pitchFamily="34" charset="0"/>
                <a:cs typeface="Tahoma" panose="020B0604030504040204" pitchFamily="34" charset="0"/>
              </a:rPr>
              <a:t>Nation’s Progress </a:t>
            </a:r>
            <a:endParaRPr lang="en-US" dirty="0">
              <a:latin typeface="+mn-lt"/>
              <a:ea typeface="Tahoma" panose="020B0604030504040204" pitchFamily="34" charset="0"/>
              <a:cs typeface="Tahoma" panose="020B0604030504040204" pitchFamily="34" charset="0"/>
            </a:endParaRPr>
          </a:p>
          <a:p>
            <a:pPr marL="346075" lvl="1" indent="-346075">
              <a:spcBef>
                <a:spcPts val="1200"/>
              </a:spcBef>
              <a:spcAft>
                <a:spcPts val="1800"/>
              </a:spcAft>
              <a:buClr>
                <a:srgbClr val="97233F"/>
              </a:buClr>
              <a:buFont typeface="Arial" pitchFamily="34" charset="0"/>
              <a:buChar char="■"/>
            </a:pPr>
            <a:r>
              <a:rPr lang="en-US" dirty="0" smtClean="0">
                <a:latin typeface="+mn-lt"/>
                <a:ea typeface="Tahoma" panose="020B0604030504040204" pitchFamily="34" charset="0"/>
                <a:cs typeface="Tahoma" panose="020B0604030504040204" pitchFamily="34" charset="0"/>
              </a:rPr>
              <a:t>Disability and Health </a:t>
            </a:r>
          </a:p>
          <a:p>
            <a:pPr marL="346075" lvl="1" indent="-346075">
              <a:spcBef>
                <a:spcPts val="1200"/>
              </a:spcBef>
              <a:spcAft>
                <a:spcPts val="1800"/>
              </a:spcAft>
              <a:buClr>
                <a:srgbClr val="97233F"/>
              </a:buClr>
              <a:buFont typeface="Arial" pitchFamily="34" charset="0"/>
              <a:buChar char="■"/>
            </a:pPr>
            <a:r>
              <a:rPr lang="en-US" dirty="0" smtClean="0">
                <a:latin typeface="+mn-lt"/>
                <a:ea typeface="Tahoma" panose="020B0604030504040204" pitchFamily="34" charset="0"/>
                <a:cs typeface="Tahoma" panose="020B0604030504040204" pitchFamily="34" charset="0"/>
              </a:rPr>
              <a:t> </a:t>
            </a:r>
            <a:r>
              <a:rPr lang="en-US" dirty="0">
                <a:latin typeface="+mn-lt"/>
              </a:rPr>
              <a:t>Health-Related Quality of Life and </a:t>
            </a:r>
            <a:r>
              <a:rPr lang="en-US" dirty="0" smtClean="0">
                <a:latin typeface="+mn-lt"/>
              </a:rPr>
              <a:t>Well-Being</a:t>
            </a:r>
          </a:p>
          <a:p>
            <a:pPr lvl="1">
              <a:spcAft>
                <a:spcPts val="1200"/>
              </a:spcAft>
              <a:buClr>
                <a:srgbClr val="000000"/>
              </a:buClr>
              <a:buFont typeface="Wingdings" panose="05000000000000000000" pitchFamily="2" charset="2"/>
              <a:buChar char="§"/>
            </a:pPr>
            <a:r>
              <a:rPr lang="en-US" dirty="0" smtClean="0">
                <a:latin typeface="+mn-lt"/>
                <a:ea typeface="Tahoma" panose="020B0604030504040204" pitchFamily="34" charset="0"/>
                <a:cs typeface="Tahoma" panose="020B0604030504040204" pitchFamily="34" charset="0"/>
              </a:rPr>
              <a:t>Patient Reported Outcomes Measurement Information System (PROMIS)</a:t>
            </a:r>
            <a:endParaRPr lang="en-US" dirty="0">
              <a:latin typeface="+mn-lt"/>
              <a:ea typeface="Tahoma" panose="020B0604030504040204" pitchFamily="34" charset="0"/>
              <a:cs typeface="Tahoma" panose="020B0604030504040204" pitchFamily="34" charset="0"/>
            </a:endParaRPr>
          </a:p>
          <a:p>
            <a:pPr lvl="1">
              <a:spcAft>
                <a:spcPts val="1200"/>
              </a:spcAft>
              <a:buClr>
                <a:srgbClr val="000000"/>
              </a:buClr>
              <a:buFont typeface="Wingdings" panose="05000000000000000000" pitchFamily="2" charset="2"/>
              <a:buChar char="§"/>
            </a:pPr>
            <a:r>
              <a:rPr lang="en-US" dirty="0">
                <a:latin typeface="+mn-lt"/>
                <a:ea typeface="Tahoma" panose="020B0604030504040204" pitchFamily="34" charset="0"/>
                <a:cs typeface="Tahoma" panose="020B0604030504040204" pitchFamily="34" charset="0"/>
              </a:rPr>
              <a:t>Physical </a:t>
            </a:r>
            <a:r>
              <a:rPr lang="en-US" dirty="0" smtClean="0">
                <a:latin typeface="+mn-lt"/>
                <a:ea typeface="Tahoma" panose="020B0604030504040204" pitchFamily="34" charset="0"/>
                <a:cs typeface="Tahoma" panose="020B0604030504040204" pitchFamily="34" charset="0"/>
              </a:rPr>
              <a:t>Health</a:t>
            </a:r>
            <a:endParaRPr lang="en-US" dirty="0">
              <a:latin typeface="+mn-lt"/>
              <a:ea typeface="Tahoma" panose="020B0604030504040204" pitchFamily="34" charset="0"/>
              <a:cs typeface="Tahoma" panose="020B0604030504040204" pitchFamily="34" charset="0"/>
            </a:endParaRPr>
          </a:p>
          <a:p>
            <a:pPr lvl="1">
              <a:spcAft>
                <a:spcPts val="1200"/>
              </a:spcAft>
              <a:buClr>
                <a:srgbClr val="000000"/>
              </a:buClr>
              <a:buFont typeface="Wingdings" panose="05000000000000000000" pitchFamily="2" charset="2"/>
              <a:buChar char="§"/>
            </a:pPr>
            <a:r>
              <a:rPr lang="en-US" dirty="0">
                <a:latin typeface="+mn-lt"/>
                <a:ea typeface="Tahoma" panose="020B0604030504040204" pitchFamily="34" charset="0"/>
                <a:cs typeface="Tahoma" panose="020B0604030504040204" pitchFamily="34" charset="0"/>
              </a:rPr>
              <a:t>Mental </a:t>
            </a:r>
            <a:r>
              <a:rPr lang="en-US" dirty="0" smtClean="0">
                <a:latin typeface="+mn-lt"/>
                <a:ea typeface="Tahoma" panose="020B0604030504040204" pitchFamily="34" charset="0"/>
                <a:cs typeface="Tahoma" panose="020B0604030504040204" pitchFamily="34" charset="0"/>
              </a:rPr>
              <a:t>Health </a:t>
            </a:r>
            <a:endParaRPr lang="en-US" dirty="0">
              <a:latin typeface="+mn-lt"/>
              <a:ea typeface="Tahoma" panose="020B0604030504040204" pitchFamily="34" charset="0"/>
              <a:cs typeface="Tahoma" panose="020B0604030504040204" pitchFamily="34" charset="0"/>
            </a:endParaRPr>
          </a:p>
          <a:p>
            <a:pPr marL="0" indent="0">
              <a:spcBef>
                <a:spcPts val="600"/>
              </a:spcBef>
              <a:spcAft>
                <a:spcPts val="600"/>
              </a:spcAft>
              <a:buNone/>
            </a:pPr>
            <a:endParaRPr lang="en-US" dirty="0" smtClean="0">
              <a:latin typeface="+mn-lt"/>
            </a:endParaRPr>
          </a:p>
          <a:p>
            <a:pPr>
              <a:spcBef>
                <a:spcPts val="600"/>
              </a:spcBef>
              <a:spcAft>
                <a:spcPts val="600"/>
              </a:spcAft>
            </a:pPr>
            <a:endParaRPr lang="en-US" dirty="0" smtClean="0">
              <a:latin typeface="+mn-lt"/>
            </a:endParaRPr>
          </a:p>
          <a:p>
            <a:pPr marL="0" indent="0">
              <a:spcBef>
                <a:spcPts val="600"/>
              </a:spcBef>
              <a:spcAft>
                <a:spcPts val="600"/>
              </a:spcAft>
              <a:buNone/>
            </a:pPr>
            <a:endParaRPr lang="en-US" dirty="0" smtClean="0">
              <a:latin typeface="+mn-lt"/>
            </a:endParaRPr>
          </a:p>
          <a:p>
            <a:pPr>
              <a:spcBef>
                <a:spcPts val="600"/>
              </a:spcBef>
              <a:spcAft>
                <a:spcPts val="600"/>
              </a:spcAft>
            </a:pPr>
            <a:endParaRPr lang="en-US" dirty="0" smtClean="0">
              <a:latin typeface="+mn-lt"/>
            </a:endParaRPr>
          </a:p>
          <a:p>
            <a:pPr>
              <a:spcBef>
                <a:spcPts val="600"/>
              </a:spcBef>
              <a:spcAft>
                <a:spcPts val="600"/>
              </a:spcAft>
            </a:pPr>
            <a:endParaRPr lang="en-US" dirty="0">
              <a:latin typeface="+mn-lt"/>
            </a:endParaRPr>
          </a:p>
        </p:txBody>
      </p:sp>
      <p:sp>
        <p:nvSpPr>
          <p:cNvPr id="7" name="Title 6"/>
          <p:cNvSpPr>
            <a:spLocks noGrp="1"/>
          </p:cNvSpPr>
          <p:nvPr>
            <p:ph type="title"/>
          </p:nvPr>
        </p:nvSpPr>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Presentation Overview</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24</a:t>
            </a:fld>
            <a:endParaRPr lang="en-US" sz="1200" dirty="0">
              <a:solidFill>
                <a:srgbClr val="898989"/>
              </a:solidFill>
              <a:ea typeface="Tahoma" panose="020B0604030504040204" pitchFamily="34" charset="0"/>
              <a:cs typeface="Tahoma" panose="020B0604030504040204" pitchFamily="34" charset="0"/>
            </a:endParaRPr>
          </a:p>
        </p:txBody>
      </p:sp>
      <p:sp>
        <p:nvSpPr>
          <p:cNvPr id="8" name="Rectangle 7" descr="Upcoming sections of the data presentation&#10;"/>
          <p:cNvSpPr/>
          <p:nvPr/>
        </p:nvSpPr>
        <p:spPr>
          <a:xfrm>
            <a:off x="1371600" y="1447800"/>
            <a:ext cx="7315200" cy="13716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Tree>
    <p:extLst>
      <p:ext uri="{BB962C8B-B14F-4D97-AF65-F5344CB8AC3E}">
        <p14:creationId xmlns:p14="http://schemas.microsoft.com/office/powerpoint/2010/main" val="543258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082" y="152400"/>
            <a:ext cx="7708918" cy="1066800"/>
          </a:xfrm>
        </p:spPr>
        <p:txBody>
          <a:bodyPr/>
          <a:lstStyle/>
          <a:p>
            <a:r>
              <a:rPr lang="en-US" sz="3100" dirty="0" smtClean="0"/>
              <a:t>PROMIS Measures of Physical Health</a:t>
            </a:r>
            <a:endParaRPr lang="en-US" sz="3100" dirty="0"/>
          </a:p>
        </p:txBody>
      </p:sp>
      <p:sp>
        <p:nvSpPr>
          <p:cNvPr id="4" name="Text Placeholder 4"/>
          <p:cNvSpPr txBox="1">
            <a:spLocks/>
          </p:cNvSpPr>
          <p:nvPr/>
        </p:nvSpPr>
        <p:spPr>
          <a:xfrm>
            <a:off x="1382712" y="5863007"/>
            <a:ext cx="7570788" cy="432816"/>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spcAft>
                <a:spcPct val="0"/>
              </a:spcAft>
              <a:buFont typeface="Arial" pitchFamily="34" charset="0"/>
              <a:buNone/>
            </a:pPr>
            <a:r>
              <a:rPr lang="en-US" sz="1100" dirty="0" smtClean="0">
                <a:solidFill>
                  <a:srgbClr val="000000"/>
                </a:solidFill>
                <a:ea typeface="Tahoma" panose="020B0604030504040204" pitchFamily="34" charset="0"/>
                <a:cs typeface="Tahoma" panose="020B0604030504040204" pitchFamily="34" charset="0"/>
              </a:rPr>
              <a:t>NOTES: PROMIS physical health measures use 4 NHIS questions on physical health, responses are combined and the data are divided in 2 categories: good or better physical health vs. fair or poor physical health. </a:t>
            </a:r>
          </a:p>
          <a:p>
            <a:pPr marL="0" indent="0" fontAlgn="base">
              <a:spcAft>
                <a:spcPct val="0"/>
              </a:spcAft>
              <a:buFont typeface="Arial" pitchFamily="34" charset="0"/>
              <a:buNone/>
            </a:pPr>
            <a:r>
              <a:rPr lang="en-US" sz="1100" dirty="0" smtClean="0">
                <a:solidFill>
                  <a:srgbClr val="000000"/>
                </a:solidFill>
                <a:ea typeface="Tahoma" panose="020B0604030504040204" pitchFamily="34" charset="0"/>
                <a:cs typeface="Tahoma" panose="020B0604030504040204" pitchFamily="34" charset="0"/>
              </a:rPr>
              <a:t>SOURCE: Hays </a:t>
            </a:r>
            <a:r>
              <a:rPr lang="en-US" sz="1100" dirty="0">
                <a:solidFill>
                  <a:srgbClr val="000000"/>
                </a:solidFill>
                <a:ea typeface="Tahoma" panose="020B0604030504040204" pitchFamily="34" charset="0"/>
                <a:cs typeface="Tahoma" panose="020B0604030504040204" pitchFamily="34" charset="0"/>
              </a:rPr>
              <a:t>RD, </a:t>
            </a:r>
            <a:r>
              <a:rPr lang="en-US" sz="1100" dirty="0" err="1">
                <a:solidFill>
                  <a:srgbClr val="000000"/>
                </a:solidFill>
                <a:ea typeface="Tahoma" panose="020B0604030504040204" pitchFamily="34" charset="0"/>
                <a:cs typeface="Tahoma" panose="020B0604030504040204" pitchFamily="34" charset="0"/>
              </a:rPr>
              <a:t>Bjorner</a:t>
            </a:r>
            <a:r>
              <a:rPr lang="en-US" sz="1100" dirty="0">
                <a:solidFill>
                  <a:srgbClr val="000000"/>
                </a:solidFill>
                <a:ea typeface="Tahoma" panose="020B0604030504040204" pitchFamily="34" charset="0"/>
                <a:cs typeface="Tahoma" panose="020B0604030504040204" pitchFamily="34" charset="0"/>
              </a:rPr>
              <a:t> J, </a:t>
            </a:r>
            <a:r>
              <a:rPr lang="en-US" sz="1100" dirty="0" err="1">
                <a:solidFill>
                  <a:srgbClr val="000000"/>
                </a:solidFill>
                <a:ea typeface="Tahoma" panose="020B0604030504040204" pitchFamily="34" charset="0"/>
                <a:cs typeface="Tahoma" panose="020B0604030504040204" pitchFamily="34" charset="0"/>
              </a:rPr>
              <a:t>Revicki</a:t>
            </a:r>
            <a:r>
              <a:rPr lang="en-US" sz="1100" dirty="0">
                <a:solidFill>
                  <a:srgbClr val="000000"/>
                </a:solidFill>
                <a:ea typeface="Tahoma" panose="020B0604030504040204" pitchFamily="34" charset="0"/>
                <a:cs typeface="Tahoma" panose="020B0604030504040204" pitchFamily="34" charset="0"/>
              </a:rPr>
              <a:t> RA, Spritzer KL, Cella D. Development of physical and mental health summary scores from the Patient Reported Outcomes Measurement Information System (PROMIS) global items. Quality of Life Research 2009;18(7):873–80</a:t>
            </a:r>
            <a:r>
              <a:rPr lang="en-US" sz="1100" dirty="0" smtClean="0">
                <a:solidFill>
                  <a:srgbClr val="000000"/>
                </a:solidFill>
                <a:ea typeface="Tahoma" panose="020B0604030504040204" pitchFamily="34" charset="0"/>
                <a:cs typeface="Tahoma" panose="020B0604030504040204" pitchFamily="34" charset="0"/>
              </a:rPr>
              <a:t>. http://www.ncbi.nlm.nih.gov/pubmed/19543809.</a:t>
            </a:r>
            <a:endParaRPr lang="en-US" sz="1100" dirty="0">
              <a:solidFill>
                <a:srgbClr val="000000"/>
              </a:solidFill>
              <a:ea typeface="Tahoma" panose="020B0604030504040204" pitchFamily="34" charset="0"/>
              <a:cs typeface="Tahoma" panose="020B0604030504040204" pitchFamily="34" charset="0"/>
            </a:endParaRPr>
          </a:p>
        </p:txBody>
      </p:sp>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r>
              <a:rPr lang="en-US" sz="1200" dirty="0" smtClean="0">
                <a:solidFill>
                  <a:srgbClr val="898989"/>
                </a:solidFill>
              </a:rPr>
              <a:t>25</a:t>
            </a:r>
            <a:endParaRPr lang="en-US" sz="1200" dirty="0">
              <a:solidFill>
                <a:srgbClr val="898989"/>
              </a:solidFill>
            </a:endParaRPr>
          </a:p>
        </p:txBody>
      </p:sp>
      <p:graphicFrame>
        <p:nvGraphicFramePr>
          <p:cNvPr id="7" name="Table 6" descr="These are the four NHIS questions PROMIS uses to determine an individuals physical health. " title="PROMIS Measures of Physical Health"/>
          <p:cNvGraphicFramePr>
            <a:graphicFrameLocks noGrp="1"/>
          </p:cNvGraphicFramePr>
          <p:nvPr>
            <p:extLst/>
          </p:nvPr>
        </p:nvGraphicFramePr>
        <p:xfrm>
          <a:off x="1396159" y="1317005"/>
          <a:ext cx="7686694" cy="454152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843347"/>
                <a:gridCol w="3843347"/>
              </a:tblGrid>
              <a:tr h="2343913">
                <a:tc>
                  <a:txBody>
                    <a:bodyPr/>
                    <a:lstStyle/>
                    <a:p>
                      <a:pPr marL="117475" indent="0" algn="l"/>
                      <a:r>
                        <a:rPr lang="en-US"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1. In general, how would you rate your physical health?</a:t>
                      </a:r>
                    </a:p>
                    <a:p>
                      <a:pPr marL="228600" indent="0" algn="l">
                        <a:buNone/>
                      </a:pPr>
                      <a:r>
                        <a:rPr lang="en-US" sz="1400" b="0" dirty="0" smtClean="0">
                          <a:solidFill>
                            <a:schemeClr val="tx1"/>
                          </a:solidFill>
                        </a:rPr>
                        <a:t>Excellent             Fair</a:t>
                      </a:r>
                    </a:p>
                    <a:p>
                      <a:pPr marL="228600" indent="0" algn="l">
                        <a:buNone/>
                      </a:pPr>
                      <a:r>
                        <a:rPr lang="en-US" sz="1400" b="0" dirty="0" smtClean="0">
                          <a:solidFill>
                            <a:schemeClr val="tx1"/>
                          </a:solidFill>
                        </a:rPr>
                        <a:t>Very good</a:t>
                      </a:r>
                      <a:r>
                        <a:rPr lang="en-US" sz="1400" b="0" baseline="0" dirty="0" smtClean="0">
                          <a:solidFill>
                            <a:schemeClr val="tx1"/>
                          </a:solidFill>
                        </a:rPr>
                        <a:t>           Poor</a:t>
                      </a:r>
                      <a:endParaRPr lang="en-US" sz="1400" b="0" dirty="0" smtClean="0">
                        <a:solidFill>
                          <a:schemeClr val="tx1"/>
                        </a:solidFill>
                      </a:endParaRPr>
                    </a:p>
                    <a:p>
                      <a:pPr marL="228600" indent="0" algn="l">
                        <a:buNone/>
                      </a:pPr>
                      <a:r>
                        <a:rPr lang="en-US" sz="1400" b="0" dirty="0" smtClean="0">
                          <a:solidFill>
                            <a:schemeClr val="tx1"/>
                          </a:solidFill>
                        </a:rPr>
                        <a:t>Good</a:t>
                      </a:r>
                    </a:p>
                    <a:p>
                      <a:pPr marL="117475" indent="0" algn="l"/>
                      <a:endParaRPr lang="en-US" sz="18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17475" indent="0" algn="l"/>
                      <a:endParaRPr lang="en-US" sz="18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17475" indent="0" algn="l"/>
                      <a:endParaRPr lang="en-US" sz="18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17475" indent="0" algn="l"/>
                      <a:endPar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1400" b="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r>
                        <a:rPr lang="en-US"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2.  To what extent are you able to carry out your everyday physical activities such as walking, climbing stairs, carrying groceries, or moving a chair?</a:t>
                      </a:r>
                      <a:endPar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28600" indent="0" algn="l"/>
                      <a:r>
                        <a:rPr lang="en-US" sz="14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Completely                A little</a:t>
                      </a:r>
                    </a:p>
                    <a:p>
                      <a:pPr marL="228600" indent="0" algn="l"/>
                      <a:r>
                        <a:rPr lang="en-US" sz="14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Mostly                       Not at all     Moderately</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1910585">
                <a:tc>
                  <a:txBody>
                    <a:bodyPr/>
                    <a:lstStyle/>
                    <a:p>
                      <a:pPr marL="117475" indent="0" algn="l"/>
                      <a:endParaRPr lang="en-US" sz="18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17475" indent="0" algn="l"/>
                      <a:r>
                        <a:rPr lang="en-US" sz="1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3.  In the past 7 days, </a:t>
                      </a:r>
                    </a:p>
                    <a:p>
                      <a:pPr marL="117475" indent="0" algn="l"/>
                      <a:r>
                        <a:rPr lang="en-US" sz="1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how would you rate your fatigue on average?</a:t>
                      </a:r>
                      <a:endPar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28600" indent="0" algn="l"/>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None                    Severe</a:t>
                      </a:r>
                    </a:p>
                    <a:p>
                      <a:pPr marL="228600" indent="0" algn="l"/>
                      <a:r>
                        <a:rPr lang="en-US" sz="14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 Mild                      Very severe</a:t>
                      </a:r>
                    </a:p>
                    <a:p>
                      <a:pPr marL="228600" indent="0" algn="l"/>
                      <a:r>
                        <a:rPr lang="en-US" sz="14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 Moderate</a:t>
                      </a:r>
                    </a:p>
                    <a:p>
                      <a:pPr algn="l"/>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342900" indent="-342900" algn="l">
                        <a:buAutoNum type="arabicPeriod" startAt="4"/>
                      </a:pPr>
                      <a:r>
                        <a:rPr lang="en-US" sz="1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In the past 7 days, how would you rate your pain on average? </a:t>
                      </a:r>
                    </a:p>
                    <a:p>
                      <a:pPr marL="0" indent="0" algn="l">
                        <a:buNone/>
                      </a:pPr>
                      <a:endParaRPr lang="en-US" sz="18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20650" indent="0" algn="l"/>
                      <a:r>
                        <a:rPr lang="en-US" sz="14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Use a scale of 0-10 with 0 being no pain and 10 being the worst imaginable pain.</a:t>
                      </a:r>
                      <a:endPar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spTree>
    <p:extLst>
      <p:ext uri="{BB962C8B-B14F-4D97-AF65-F5344CB8AC3E}">
        <p14:creationId xmlns:p14="http://schemas.microsoft.com/office/powerpoint/2010/main" val="14207384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082" y="152400"/>
            <a:ext cx="7708918" cy="1066800"/>
          </a:xfrm>
        </p:spPr>
        <p:txBody>
          <a:bodyPr/>
          <a:lstStyle/>
          <a:p>
            <a:r>
              <a:rPr lang="en-US" sz="3100" dirty="0" smtClean="0"/>
              <a:t>PROMIS Measures of Mental Health</a:t>
            </a:r>
            <a:endParaRPr lang="en-US" sz="3100" dirty="0"/>
          </a:p>
        </p:txBody>
      </p:sp>
      <p:sp>
        <p:nvSpPr>
          <p:cNvPr id="4" name="Text Placeholder 4"/>
          <p:cNvSpPr txBox="1">
            <a:spLocks/>
          </p:cNvSpPr>
          <p:nvPr/>
        </p:nvSpPr>
        <p:spPr>
          <a:xfrm>
            <a:off x="1371600" y="5943600"/>
            <a:ext cx="7570788" cy="432816"/>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spcAft>
                <a:spcPct val="0"/>
              </a:spcAft>
              <a:buFont typeface="Arial" pitchFamily="34" charset="0"/>
              <a:buNone/>
            </a:pPr>
            <a:r>
              <a:rPr lang="en-US" sz="1100" dirty="0">
                <a:solidFill>
                  <a:srgbClr val="000000"/>
                </a:solidFill>
                <a:ea typeface="Tahoma" panose="020B0604030504040204" pitchFamily="34" charset="0"/>
                <a:cs typeface="Tahoma" panose="020B0604030504040204" pitchFamily="34" charset="0"/>
              </a:rPr>
              <a:t>NOTES: PROMIS </a:t>
            </a:r>
            <a:r>
              <a:rPr lang="en-US" sz="1100" dirty="0" smtClean="0">
                <a:solidFill>
                  <a:srgbClr val="000000"/>
                </a:solidFill>
                <a:ea typeface="Tahoma" panose="020B0604030504040204" pitchFamily="34" charset="0"/>
                <a:cs typeface="Tahoma" panose="020B0604030504040204" pitchFamily="34" charset="0"/>
              </a:rPr>
              <a:t>mental </a:t>
            </a:r>
            <a:r>
              <a:rPr lang="en-US" sz="1100" dirty="0">
                <a:solidFill>
                  <a:srgbClr val="000000"/>
                </a:solidFill>
                <a:ea typeface="Tahoma" panose="020B0604030504040204" pitchFamily="34" charset="0"/>
                <a:cs typeface="Tahoma" panose="020B0604030504040204" pitchFamily="34" charset="0"/>
              </a:rPr>
              <a:t>health measures use 4 NHIS questions on </a:t>
            </a:r>
            <a:r>
              <a:rPr lang="en-US" sz="1100" dirty="0" smtClean="0">
                <a:solidFill>
                  <a:srgbClr val="000000"/>
                </a:solidFill>
                <a:ea typeface="Tahoma" panose="020B0604030504040204" pitchFamily="34" charset="0"/>
                <a:cs typeface="Tahoma" panose="020B0604030504040204" pitchFamily="34" charset="0"/>
              </a:rPr>
              <a:t>mental </a:t>
            </a:r>
            <a:r>
              <a:rPr lang="en-US" sz="1100" dirty="0">
                <a:solidFill>
                  <a:srgbClr val="000000"/>
                </a:solidFill>
                <a:ea typeface="Tahoma" panose="020B0604030504040204" pitchFamily="34" charset="0"/>
                <a:cs typeface="Tahoma" panose="020B0604030504040204" pitchFamily="34" charset="0"/>
              </a:rPr>
              <a:t>health, responses are combined and </a:t>
            </a:r>
            <a:r>
              <a:rPr lang="en-US" sz="1100" dirty="0" smtClean="0">
                <a:solidFill>
                  <a:srgbClr val="000000"/>
                </a:solidFill>
                <a:ea typeface="Tahoma" panose="020B0604030504040204" pitchFamily="34" charset="0"/>
                <a:cs typeface="Tahoma" panose="020B0604030504040204" pitchFamily="34" charset="0"/>
              </a:rPr>
              <a:t>the data are divided </a:t>
            </a:r>
            <a:r>
              <a:rPr lang="en-US" sz="1100" dirty="0">
                <a:solidFill>
                  <a:srgbClr val="000000"/>
                </a:solidFill>
                <a:ea typeface="Tahoma" panose="020B0604030504040204" pitchFamily="34" charset="0"/>
                <a:cs typeface="Tahoma" panose="020B0604030504040204" pitchFamily="34" charset="0"/>
              </a:rPr>
              <a:t>in 2 categories: good or better </a:t>
            </a:r>
            <a:r>
              <a:rPr lang="en-US" sz="1100" dirty="0" smtClean="0">
                <a:solidFill>
                  <a:srgbClr val="000000"/>
                </a:solidFill>
                <a:ea typeface="Tahoma" panose="020B0604030504040204" pitchFamily="34" charset="0"/>
                <a:cs typeface="Tahoma" panose="020B0604030504040204" pitchFamily="34" charset="0"/>
              </a:rPr>
              <a:t>mental </a:t>
            </a:r>
            <a:r>
              <a:rPr lang="en-US" sz="1100" dirty="0">
                <a:solidFill>
                  <a:srgbClr val="000000"/>
                </a:solidFill>
                <a:ea typeface="Tahoma" panose="020B0604030504040204" pitchFamily="34" charset="0"/>
                <a:cs typeface="Tahoma" panose="020B0604030504040204" pitchFamily="34" charset="0"/>
              </a:rPr>
              <a:t>health vs. fair or poor </a:t>
            </a:r>
            <a:r>
              <a:rPr lang="en-US" sz="1100" dirty="0" smtClean="0">
                <a:solidFill>
                  <a:srgbClr val="000000"/>
                </a:solidFill>
                <a:ea typeface="Tahoma" panose="020B0604030504040204" pitchFamily="34" charset="0"/>
                <a:cs typeface="Tahoma" panose="020B0604030504040204" pitchFamily="34" charset="0"/>
              </a:rPr>
              <a:t>mental </a:t>
            </a:r>
            <a:r>
              <a:rPr lang="en-US" sz="1100" dirty="0">
                <a:solidFill>
                  <a:srgbClr val="000000"/>
                </a:solidFill>
                <a:ea typeface="Tahoma" panose="020B0604030504040204" pitchFamily="34" charset="0"/>
                <a:cs typeface="Tahoma" panose="020B0604030504040204" pitchFamily="34" charset="0"/>
              </a:rPr>
              <a:t>health. </a:t>
            </a:r>
          </a:p>
          <a:p>
            <a:pPr marL="0" indent="0" fontAlgn="base">
              <a:spcAft>
                <a:spcPct val="0"/>
              </a:spcAft>
              <a:buFont typeface="Arial" pitchFamily="34" charset="0"/>
              <a:buNone/>
            </a:pPr>
            <a:r>
              <a:rPr lang="en-US" sz="1100" dirty="0" smtClean="0">
                <a:solidFill>
                  <a:srgbClr val="000000"/>
                </a:solidFill>
                <a:ea typeface="Tahoma" panose="020B0604030504040204" pitchFamily="34" charset="0"/>
                <a:cs typeface="Tahoma" panose="020B0604030504040204" pitchFamily="34" charset="0"/>
              </a:rPr>
              <a:t>SOURCE: Hays </a:t>
            </a:r>
            <a:r>
              <a:rPr lang="en-US" sz="1100" dirty="0">
                <a:solidFill>
                  <a:srgbClr val="000000"/>
                </a:solidFill>
                <a:ea typeface="Tahoma" panose="020B0604030504040204" pitchFamily="34" charset="0"/>
                <a:cs typeface="Tahoma" panose="020B0604030504040204" pitchFamily="34" charset="0"/>
              </a:rPr>
              <a:t>RD, </a:t>
            </a:r>
            <a:r>
              <a:rPr lang="en-US" sz="1100" dirty="0" err="1">
                <a:solidFill>
                  <a:srgbClr val="000000"/>
                </a:solidFill>
                <a:ea typeface="Tahoma" panose="020B0604030504040204" pitchFamily="34" charset="0"/>
                <a:cs typeface="Tahoma" panose="020B0604030504040204" pitchFamily="34" charset="0"/>
              </a:rPr>
              <a:t>Bjorner</a:t>
            </a:r>
            <a:r>
              <a:rPr lang="en-US" sz="1100" dirty="0">
                <a:solidFill>
                  <a:srgbClr val="000000"/>
                </a:solidFill>
                <a:ea typeface="Tahoma" panose="020B0604030504040204" pitchFamily="34" charset="0"/>
                <a:cs typeface="Tahoma" panose="020B0604030504040204" pitchFamily="34" charset="0"/>
              </a:rPr>
              <a:t> J, </a:t>
            </a:r>
            <a:r>
              <a:rPr lang="en-US" sz="1100" dirty="0" err="1">
                <a:solidFill>
                  <a:srgbClr val="000000"/>
                </a:solidFill>
                <a:ea typeface="Tahoma" panose="020B0604030504040204" pitchFamily="34" charset="0"/>
                <a:cs typeface="Tahoma" panose="020B0604030504040204" pitchFamily="34" charset="0"/>
              </a:rPr>
              <a:t>Revicki</a:t>
            </a:r>
            <a:r>
              <a:rPr lang="en-US" sz="1100" dirty="0">
                <a:solidFill>
                  <a:srgbClr val="000000"/>
                </a:solidFill>
                <a:ea typeface="Tahoma" panose="020B0604030504040204" pitchFamily="34" charset="0"/>
                <a:cs typeface="Tahoma" panose="020B0604030504040204" pitchFamily="34" charset="0"/>
              </a:rPr>
              <a:t> RA, Spritzer KL, Cella D. Development of physical and mental health summary scores from the Patient Reported Outcomes Measurement Information System (PROMIS) global items. Quality of Life Research 2009;18(7):873–80</a:t>
            </a:r>
            <a:r>
              <a:rPr lang="en-US" sz="1100" dirty="0" smtClean="0">
                <a:solidFill>
                  <a:srgbClr val="000000"/>
                </a:solidFill>
                <a:ea typeface="Tahoma" panose="020B0604030504040204" pitchFamily="34" charset="0"/>
                <a:cs typeface="Tahoma" panose="020B0604030504040204" pitchFamily="34" charset="0"/>
              </a:rPr>
              <a:t>. http://www.ncbi.nlm.nih.gov/pubmed/19543809.</a:t>
            </a:r>
            <a:endParaRPr lang="en-US" sz="1100" dirty="0">
              <a:solidFill>
                <a:srgbClr val="000000"/>
              </a:solidFill>
              <a:ea typeface="Tahoma" panose="020B0604030504040204" pitchFamily="34" charset="0"/>
              <a:cs typeface="Tahoma" panose="020B0604030504040204" pitchFamily="34" charset="0"/>
            </a:endParaRPr>
          </a:p>
        </p:txBody>
      </p:sp>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r>
              <a:rPr lang="en-US" sz="1200" dirty="0" smtClean="0">
                <a:solidFill>
                  <a:srgbClr val="898989"/>
                </a:solidFill>
              </a:rPr>
              <a:t>26</a:t>
            </a:r>
            <a:endParaRPr lang="en-US" sz="1200" dirty="0">
              <a:solidFill>
                <a:srgbClr val="898989"/>
              </a:solidFill>
            </a:endParaRPr>
          </a:p>
        </p:txBody>
      </p:sp>
      <p:graphicFrame>
        <p:nvGraphicFramePr>
          <p:cNvPr id="7" name="Table 6" descr="These are the four NHIS questions PROMIS uses to determine an individuals mental health. " title="PROMIS Measures of Mental Health"/>
          <p:cNvGraphicFramePr>
            <a:graphicFrameLocks noGrp="1"/>
          </p:cNvGraphicFramePr>
          <p:nvPr>
            <p:extLst/>
          </p:nvPr>
        </p:nvGraphicFramePr>
        <p:xfrm>
          <a:off x="1371600" y="1319784"/>
          <a:ext cx="7696200" cy="45618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848100"/>
                <a:gridCol w="3848100"/>
              </a:tblGrid>
              <a:tr h="2184400">
                <a:tc>
                  <a:txBody>
                    <a:bodyPr/>
                    <a:lstStyle/>
                    <a:p>
                      <a:pPr marL="0" indent="0" algn="l">
                        <a:buNone/>
                      </a:pPr>
                      <a:endParaRPr lang="en-US" sz="1800" dirty="0" smtClean="0">
                        <a:solidFill>
                          <a:schemeClr val="tx1"/>
                        </a:solidFill>
                      </a:endParaRPr>
                    </a:p>
                    <a:p>
                      <a:pPr marL="0" indent="0" algn="l">
                        <a:buNone/>
                      </a:pPr>
                      <a:r>
                        <a:rPr lang="en-US" sz="1800" dirty="0" smtClean="0">
                          <a:solidFill>
                            <a:schemeClr val="tx1"/>
                          </a:solidFill>
                        </a:rPr>
                        <a:t>1. In general, would you say your quality of life is:</a:t>
                      </a:r>
                    </a:p>
                    <a:p>
                      <a:pPr marL="228600" indent="0" algn="l">
                        <a:buNone/>
                      </a:pPr>
                      <a:r>
                        <a:rPr lang="en-US" sz="1400" b="0" dirty="0" smtClean="0">
                          <a:solidFill>
                            <a:schemeClr val="tx1"/>
                          </a:solidFill>
                        </a:rPr>
                        <a:t>Excellent             Fair</a:t>
                      </a:r>
                    </a:p>
                    <a:p>
                      <a:pPr marL="228600" indent="0" algn="l">
                        <a:buNone/>
                      </a:pPr>
                      <a:r>
                        <a:rPr lang="en-US" sz="1400" b="0" dirty="0" smtClean="0">
                          <a:solidFill>
                            <a:schemeClr val="tx1"/>
                          </a:solidFill>
                        </a:rPr>
                        <a:t>Very good</a:t>
                      </a:r>
                      <a:r>
                        <a:rPr lang="en-US" sz="1400" b="0" baseline="0" dirty="0" smtClean="0">
                          <a:solidFill>
                            <a:schemeClr val="tx1"/>
                          </a:solidFill>
                        </a:rPr>
                        <a:t>           Poor</a:t>
                      </a:r>
                      <a:endParaRPr lang="en-US" sz="1400" b="0" dirty="0" smtClean="0">
                        <a:solidFill>
                          <a:schemeClr val="tx1"/>
                        </a:solidFill>
                      </a:endParaRPr>
                    </a:p>
                    <a:p>
                      <a:pPr marL="228600" indent="0" algn="l">
                        <a:buNone/>
                      </a:pPr>
                      <a:r>
                        <a:rPr lang="en-US" sz="1400" b="0" dirty="0" smtClean="0">
                          <a:solidFill>
                            <a:schemeClr val="tx1"/>
                          </a:solidFill>
                        </a:rPr>
                        <a:t>Good</a:t>
                      </a:r>
                    </a:p>
                    <a:p>
                      <a:pPr marL="0" indent="0" algn="l">
                        <a:buNone/>
                      </a:pPr>
                      <a:endParaRPr lang="en-US" sz="1800" dirty="0" smtClean="0">
                        <a:solidFill>
                          <a:schemeClr val="tx1"/>
                        </a:solidFill>
                      </a:endParaRPr>
                    </a:p>
                    <a:p>
                      <a:pPr marL="0" indent="0" algn="l">
                        <a:buNone/>
                      </a:pPr>
                      <a:endParaRPr lang="en-US" sz="180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117475" indent="0" algn="l"/>
                      <a:endParaRPr lang="en-US" sz="1800" dirty="0" smtClean="0">
                        <a:solidFill>
                          <a:schemeClr val="tx1"/>
                        </a:solidFill>
                      </a:endParaRPr>
                    </a:p>
                    <a:p>
                      <a:pPr marL="117475" indent="0" algn="l"/>
                      <a:r>
                        <a:rPr lang="en-US" sz="1800" dirty="0" smtClean="0">
                          <a:solidFill>
                            <a:schemeClr val="tx1"/>
                          </a:solidFill>
                        </a:rPr>
                        <a:t>2. In general, how would you rate your mental health, including your mood and your ability to think?</a:t>
                      </a:r>
                      <a:endParaRPr lang="en-US" sz="1200" dirty="0" smtClean="0">
                        <a:solidFill>
                          <a:schemeClr val="tx1"/>
                        </a:solidFill>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mn-lt"/>
                          <a:ea typeface="+mn-ea"/>
                          <a:cs typeface="+mn-cs"/>
                        </a:rPr>
                        <a:t>Excellent              Fair</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mn-lt"/>
                          <a:ea typeface="+mn-ea"/>
                          <a:cs typeface="+mn-cs"/>
                        </a:rPr>
                        <a:t>Very Good           Poor</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mn-lt"/>
                          <a:ea typeface="+mn-ea"/>
                          <a:cs typeface="+mn-cs"/>
                        </a:rPr>
                        <a:t>Good</a:t>
                      </a:r>
                      <a:endParaRPr lang="en-US" sz="1400" b="0" dirty="0" smtClean="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2265606">
                <a:tc>
                  <a:txBody>
                    <a:bodyPr/>
                    <a:lstStyle/>
                    <a:p>
                      <a:pPr marL="117475" indent="-117475" algn="l"/>
                      <a:r>
                        <a:rPr lang="en-US" sz="1800" b="1" dirty="0" smtClean="0">
                          <a:solidFill>
                            <a:schemeClr val="tx1"/>
                          </a:solidFill>
                        </a:rPr>
                        <a:t>3. In general, how would you rate your satisfaction with your social activities and relationships?</a:t>
                      </a:r>
                      <a:endParaRPr kumimoji="0" lang="en-US" sz="1200" b="1" i="0" u="none" strike="noStrike" kern="1200" cap="none" spc="0" normalizeH="0" baseline="0" noProof="0" dirty="0" smtClean="0">
                        <a:ln>
                          <a:noFill/>
                        </a:ln>
                        <a:solidFill>
                          <a:srgbClr val="000000"/>
                        </a:solidFill>
                        <a:effectLst/>
                        <a:uLnTx/>
                        <a:uFillTx/>
                        <a:latin typeface="+mn-lt"/>
                        <a:ea typeface="+mn-ea"/>
                        <a:cs typeface="+mn-cs"/>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mn-lt"/>
                          <a:ea typeface="+mn-ea"/>
                          <a:cs typeface="+mn-cs"/>
                        </a:rPr>
                        <a:t>Excellent              Fair</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mn-lt"/>
                          <a:ea typeface="+mn-ea"/>
                          <a:cs typeface="+mn-cs"/>
                        </a:rPr>
                        <a:t>Very Good            Poor</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mn-lt"/>
                          <a:ea typeface="+mn-ea"/>
                          <a:cs typeface="+mn-cs"/>
                        </a:rPr>
                        <a:t>Good</a:t>
                      </a:r>
                      <a:r>
                        <a:rPr lang="en-US" sz="1400" b="0" dirty="0" smtClean="0">
                          <a:solidFill>
                            <a:schemeClr val="tx1"/>
                          </a:solidFill>
                        </a:rPr>
                        <a:t>    </a:t>
                      </a:r>
                      <a:endParaRPr lang="en-US" sz="1200" b="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117475" indent="0" algn="l"/>
                      <a:endParaRPr lang="en-US" sz="1800" b="1" dirty="0" smtClean="0">
                        <a:solidFill>
                          <a:schemeClr val="tx1"/>
                        </a:solidFill>
                      </a:endParaRPr>
                    </a:p>
                    <a:p>
                      <a:pPr marL="117475" indent="0" algn="l"/>
                      <a:r>
                        <a:rPr lang="en-US" sz="1800" b="1" dirty="0" smtClean="0">
                          <a:solidFill>
                            <a:schemeClr val="tx1"/>
                          </a:solidFill>
                        </a:rPr>
                        <a:t>4. In the past 7 days, how often have you been bothered by emotional problems such as feeling anxious, depressed, or irritable?</a:t>
                      </a:r>
                      <a:endParaRPr lang="en-US" sz="1400" b="0" dirty="0" smtClean="0">
                        <a:solidFill>
                          <a:schemeClr val="tx1"/>
                        </a:solidFill>
                      </a:endParaRPr>
                    </a:p>
                    <a:p>
                      <a:pPr marL="228600" indent="0" algn="l"/>
                      <a:r>
                        <a:rPr lang="en-US" sz="1400" b="0" dirty="0" smtClean="0">
                          <a:solidFill>
                            <a:schemeClr val="tx1"/>
                          </a:solidFill>
                        </a:rPr>
                        <a:t>Never                     Often</a:t>
                      </a:r>
                    </a:p>
                    <a:p>
                      <a:pPr marL="228600" indent="0" algn="l"/>
                      <a:r>
                        <a:rPr lang="en-US" sz="1400" b="0" dirty="0" smtClean="0">
                          <a:solidFill>
                            <a:schemeClr val="tx1"/>
                          </a:solidFill>
                        </a:rPr>
                        <a:t>Rarely                     Always</a:t>
                      </a:r>
                    </a:p>
                    <a:p>
                      <a:pPr marL="228600" indent="0" algn="l"/>
                      <a:r>
                        <a:rPr lang="en-US" sz="1400" b="0" dirty="0" smtClean="0">
                          <a:solidFill>
                            <a:schemeClr val="tx1"/>
                          </a:solidFill>
                        </a:rPr>
                        <a:t>Sometimes</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Tree>
    <p:extLst>
      <p:ext uri="{BB962C8B-B14F-4D97-AF65-F5344CB8AC3E}">
        <p14:creationId xmlns:p14="http://schemas.microsoft.com/office/powerpoint/2010/main" val="10801989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descr="Data are shown for adults 18 and over who self-report good or better physical or mental health in the past month." title="Self-Reported Good or Better Health by Disability Status"/>
          <p:cNvGraphicFramePr>
            <a:graphicFrameLocks noChangeAspect="1"/>
          </p:cNvGraphicFramePr>
          <p:nvPr>
            <p:extLst/>
          </p:nvPr>
        </p:nvGraphicFramePr>
        <p:xfrm>
          <a:off x="-277091" y="1042552"/>
          <a:ext cx="9118600" cy="4604043"/>
        </p:xfrm>
        <a:graphic>
          <a:graphicData uri="http://schemas.openxmlformats.org/drawingml/2006/chart">
            <c:chart xmlns:c="http://schemas.openxmlformats.org/drawingml/2006/chart" xmlns:r="http://schemas.openxmlformats.org/officeDocument/2006/relationships" r:id="rId3"/>
          </a:graphicData>
        </a:graphic>
      </p:graphicFrame>
      <p:sp>
        <p:nvSpPr>
          <p:cNvPr id="16388" name="Rectangle 4"/>
          <p:cNvSpPr>
            <a:spLocks noChangeArrowheads="1"/>
          </p:cNvSpPr>
          <p:nvPr/>
        </p:nvSpPr>
        <p:spPr bwMode="auto">
          <a:xfrm>
            <a:off x="-13253" y="5867400"/>
            <a:ext cx="8926721" cy="1143000"/>
          </a:xfrm>
          <a:prstGeom prst="rect">
            <a:avLst/>
          </a:prstGeom>
          <a:noFill/>
          <a:ln w="9525">
            <a:noFill/>
            <a:miter lim="800000"/>
            <a:headEnd/>
            <a:tailEnd/>
          </a:ln>
          <a:effectLst/>
        </p:spPr>
        <p:txBody>
          <a:bodyPr wrap="none" anchor="ctr"/>
          <a:lstStyle/>
          <a:p>
            <a:pPr>
              <a:spcBef>
                <a:spcPct val="0"/>
              </a:spcBef>
              <a:buFont typeface="Arial" pitchFamily="34" charset="0"/>
              <a:buNone/>
            </a:pPr>
            <a:r>
              <a:rPr lang="en-US" altLang="en-US" sz="1100" dirty="0" smtClean="0">
                <a:solidFill>
                  <a:prstClr val="black"/>
                </a:solidFill>
                <a:ea typeface="Tahoma" panose="020B0604030504040204" pitchFamily="34" charset="0"/>
                <a:cs typeface="Tahoma" panose="020B0604030504040204" pitchFamily="34" charset="0"/>
              </a:rPr>
              <a:t>NOTES</a:t>
            </a:r>
            <a:r>
              <a:rPr lang="en-US" altLang="en-US" sz="1100" dirty="0">
                <a:solidFill>
                  <a:prstClr val="black"/>
                </a:solidFill>
                <a:ea typeface="Tahoma" panose="020B0604030504040204" pitchFamily="34" charset="0"/>
                <a:cs typeface="Tahoma" panose="020B0604030504040204" pitchFamily="34" charset="0"/>
              </a:rPr>
              <a:t>:  I = </a:t>
            </a:r>
            <a:r>
              <a:rPr lang="en-US" sz="1100" dirty="0">
                <a:solidFill>
                  <a:prstClr val="black"/>
                </a:solidFill>
                <a:ea typeface="Tahoma" panose="020B0604030504040204" pitchFamily="34" charset="0"/>
                <a:cs typeface="Tahoma" panose="020B0604030504040204" pitchFamily="34" charset="0"/>
              </a:rPr>
              <a:t>95% confidence interval. </a:t>
            </a:r>
            <a:r>
              <a:rPr lang="en-US" sz="1100" dirty="0" smtClean="0">
                <a:solidFill>
                  <a:prstClr val="black"/>
                </a:solidFill>
                <a:ea typeface="Tahoma" panose="020B0604030504040204" pitchFamily="34" charset="0"/>
                <a:cs typeface="Tahoma" panose="020B0604030504040204" pitchFamily="34" charset="0"/>
              </a:rPr>
              <a:t>Data </a:t>
            </a:r>
            <a:r>
              <a:rPr lang="en-US" sz="1100" dirty="0">
                <a:solidFill>
                  <a:prstClr val="black"/>
                </a:solidFill>
                <a:ea typeface="Tahoma" panose="020B0604030504040204" pitchFamily="34" charset="0"/>
                <a:cs typeface="Tahoma" panose="020B0604030504040204" pitchFamily="34" charset="0"/>
              </a:rPr>
              <a:t>are for </a:t>
            </a:r>
            <a:r>
              <a:rPr lang="en-US" sz="1100" dirty="0" smtClean="0">
                <a:solidFill>
                  <a:prstClr val="black"/>
                </a:solidFill>
                <a:ea typeface="Tahoma" panose="020B0604030504040204" pitchFamily="34" charset="0"/>
                <a:cs typeface="Tahoma" panose="020B0604030504040204" pitchFamily="34" charset="0"/>
              </a:rPr>
              <a:t>adults aged </a:t>
            </a:r>
            <a:r>
              <a:rPr lang="en-US" sz="1100" dirty="0">
                <a:solidFill>
                  <a:prstClr val="black"/>
                </a:solidFill>
                <a:ea typeface="Tahoma" panose="020B0604030504040204" pitchFamily="34" charset="0"/>
                <a:cs typeface="Tahoma" panose="020B0604030504040204" pitchFamily="34" charset="0"/>
              </a:rPr>
              <a:t>18 and over who </a:t>
            </a:r>
            <a:r>
              <a:rPr lang="en-US" sz="1100" dirty="0" smtClean="0">
                <a:solidFill>
                  <a:prstClr val="black"/>
                </a:solidFill>
                <a:ea typeface="Tahoma" panose="020B0604030504040204" pitchFamily="34" charset="0"/>
                <a:cs typeface="Tahoma" panose="020B0604030504040204" pitchFamily="34" charset="0"/>
              </a:rPr>
              <a:t>self-reported </a:t>
            </a:r>
            <a:r>
              <a:rPr lang="en-US" sz="1100" dirty="0">
                <a:solidFill>
                  <a:prstClr val="black"/>
                </a:solidFill>
                <a:ea typeface="Tahoma" panose="020B0604030504040204" pitchFamily="34" charset="0"/>
                <a:cs typeface="Tahoma" panose="020B0604030504040204" pitchFamily="34" charset="0"/>
              </a:rPr>
              <a:t>good </a:t>
            </a:r>
            <a:r>
              <a:rPr lang="en-US" sz="1100" dirty="0" smtClean="0">
                <a:solidFill>
                  <a:prstClr val="black"/>
                </a:solidFill>
                <a:ea typeface="Tahoma" panose="020B0604030504040204" pitchFamily="34" charset="0"/>
                <a:cs typeface="Tahoma" panose="020B0604030504040204" pitchFamily="34" charset="0"/>
              </a:rPr>
              <a:t>or </a:t>
            </a:r>
          </a:p>
          <a:p>
            <a:pPr>
              <a:spcBef>
                <a:spcPct val="0"/>
              </a:spcBef>
              <a:buFont typeface="Arial" pitchFamily="34" charset="0"/>
              <a:buNone/>
            </a:pPr>
            <a:r>
              <a:rPr lang="en-US" sz="1100" dirty="0" smtClean="0">
                <a:solidFill>
                  <a:prstClr val="black"/>
                </a:solidFill>
                <a:ea typeface="Tahoma" panose="020B0604030504040204" pitchFamily="34" charset="0"/>
                <a:cs typeface="Tahoma" panose="020B0604030504040204" pitchFamily="34" charset="0"/>
              </a:rPr>
              <a:t>better </a:t>
            </a:r>
            <a:r>
              <a:rPr lang="en-US" sz="1100" dirty="0">
                <a:solidFill>
                  <a:prstClr val="black"/>
                </a:solidFill>
                <a:ea typeface="Tahoma" panose="020B0604030504040204" pitchFamily="34" charset="0"/>
                <a:cs typeface="Tahoma" panose="020B0604030504040204" pitchFamily="34" charset="0"/>
              </a:rPr>
              <a:t>physical or </a:t>
            </a:r>
            <a:r>
              <a:rPr lang="en-US" sz="1100" dirty="0" smtClean="0">
                <a:solidFill>
                  <a:prstClr val="black"/>
                </a:solidFill>
                <a:ea typeface="Tahoma" panose="020B0604030504040204" pitchFamily="34" charset="0"/>
                <a:cs typeface="Tahoma" panose="020B0604030504040204" pitchFamily="34" charset="0"/>
              </a:rPr>
              <a:t>mental health in the past month (based on 8 PROMIS questions). Data are age </a:t>
            </a:r>
          </a:p>
          <a:p>
            <a:pPr>
              <a:spcBef>
                <a:spcPct val="0"/>
              </a:spcBef>
              <a:buFont typeface="Arial" pitchFamily="34" charset="0"/>
              <a:buNone/>
            </a:pPr>
            <a:r>
              <a:rPr lang="en-US" sz="1100" dirty="0" smtClean="0">
                <a:solidFill>
                  <a:prstClr val="black"/>
                </a:solidFill>
                <a:ea typeface="Tahoma" panose="020B0604030504040204" pitchFamily="34" charset="0"/>
                <a:cs typeface="Tahoma" panose="020B0604030504040204" pitchFamily="34" charset="0"/>
              </a:rPr>
              <a:t>adjusted to the 2000 standard population</a:t>
            </a:r>
            <a:r>
              <a:rPr lang="en-US" sz="1100" dirty="0" smtClean="0">
                <a:solidFill>
                  <a:prstClr val="black"/>
                </a:solidFill>
                <a:latin typeface="Arial" pitchFamily="34" charset="0"/>
                <a:ea typeface="Tahoma" panose="020B0604030504040204" pitchFamily="34" charset="0"/>
                <a:cs typeface="Tahoma" panose="020B0604030504040204" pitchFamily="34" charset="0"/>
              </a:rPr>
              <a:t>. </a:t>
            </a:r>
            <a:endParaRPr lang="en-US" sz="1100" dirty="0" smtClean="0">
              <a:solidFill>
                <a:prstClr val="black"/>
              </a:solidFill>
              <a:ea typeface="Tahoma" panose="020B0604030504040204" pitchFamily="34" charset="0"/>
              <a:cs typeface="Tahoma" panose="020B0604030504040204" pitchFamily="34" charset="0"/>
            </a:endParaRPr>
          </a:p>
          <a:p>
            <a:pPr>
              <a:spcBef>
                <a:spcPct val="0"/>
              </a:spcBef>
            </a:pPr>
            <a:r>
              <a:rPr lang="en-US" sz="1100" dirty="0" smtClean="0">
                <a:solidFill>
                  <a:prstClr val="black"/>
                </a:solidFill>
                <a:ea typeface="Tahoma" panose="020B0604030504040204" pitchFamily="34" charset="0"/>
                <a:cs typeface="Tahoma" panose="020B0604030504040204" pitchFamily="34" charset="0"/>
              </a:rPr>
              <a:t>SOURCE</a:t>
            </a:r>
            <a:r>
              <a:rPr lang="en-US" sz="1100" dirty="0">
                <a:solidFill>
                  <a:prstClr val="black"/>
                </a:solidFill>
                <a:ea typeface="Tahoma" panose="020B0604030504040204" pitchFamily="34" charset="0"/>
                <a:cs typeface="Tahoma" panose="020B0604030504040204" pitchFamily="34" charset="0"/>
              </a:rPr>
              <a:t>:</a:t>
            </a:r>
            <a:r>
              <a:rPr lang="en-US" sz="1100" dirty="0">
                <a:solidFill>
                  <a:prstClr val="black"/>
                </a:solidFill>
              </a:rPr>
              <a:t> National Health Interview Survey (NHIS), CDC/NCHS</a:t>
            </a:r>
            <a:r>
              <a:rPr lang="en-US" sz="1100" dirty="0" smtClean="0">
                <a:solidFill>
                  <a:prstClr val="black"/>
                </a:solidFill>
              </a:rPr>
              <a:t>.</a:t>
            </a:r>
            <a:endParaRPr lang="en-US" sz="1100" dirty="0">
              <a:solidFill>
                <a:prstClr val="black"/>
              </a:solidFill>
            </a:endParaRPr>
          </a:p>
        </p:txBody>
      </p:sp>
      <p:sp>
        <p:nvSpPr>
          <p:cNvPr id="16389" name="Text Box 5"/>
          <p:cNvSpPr txBox="1">
            <a:spLocks noChangeArrowheads="1"/>
          </p:cNvSpPr>
          <p:nvPr/>
        </p:nvSpPr>
        <p:spPr bwMode="auto">
          <a:xfrm>
            <a:off x="381000" y="1219200"/>
            <a:ext cx="1050288"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en-US" sz="1600" b="1" dirty="0">
                <a:solidFill>
                  <a:prstClr val="black"/>
                </a:solidFill>
                <a:ea typeface="Tahoma" pitchFamily="34" charset="0"/>
                <a:cs typeface="Tahoma" pitchFamily="34" charset="0"/>
              </a:rPr>
              <a:t>Percent</a:t>
            </a:r>
            <a:r>
              <a:rPr lang="en-US" altLang="en-US" dirty="0">
                <a:solidFill>
                  <a:prstClr val="black"/>
                </a:solidFill>
                <a:ea typeface="Tahoma" pitchFamily="34" charset="0"/>
                <a:cs typeface="Tahoma" pitchFamily="34" charset="0"/>
              </a:rPr>
              <a:t> </a:t>
            </a:r>
          </a:p>
        </p:txBody>
      </p:sp>
      <p:sp>
        <p:nvSpPr>
          <p:cNvPr id="16393" name="Text Box 9"/>
          <p:cNvSpPr txBox="1">
            <a:spLocks noChangeArrowheads="1"/>
          </p:cNvSpPr>
          <p:nvPr/>
        </p:nvSpPr>
        <p:spPr bwMode="auto">
          <a:xfrm>
            <a:off x="5486400" y="5399578"/>
            <a:ext cx="3048000" cy="369332"/>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dirty="0">
                <a:solidFill>
                  <a:prstClr val="black"/>
                </a:solidFill>
              </a:rPr>
              <a:t>Mental Health</a:t>
            </a:r>
          </a:p>
        </p:txBody>
      </p:sp>
      <p:sp>
        <p:nvSpPr>
          <p:cNvPr id="16397" name="Text Box 13"/>
          <p:cNvSpPr txBox="1">
            <a:spLocks noChangeArrowheads="1"/>
          </p:cNvSpPr>
          <p:nvPr/>
        </p:nvSpPr>
        <p:spPr bwMode="auto">
          <a:xfrm>
            <a:off x="2665931" y="1966657"/>
            <a:ext cx="2438128" cy="243143"/>
          </a:xfrm>
          <a:prstGeom prst="rect">
            <a:avLst/>
          </a:prstGeom>
          <a:noFill/>
          <a:ln w="9525" algn="ctr">
            <a:noFill/>
            <a:miter lim="800000"/>
            <a:headEnd/>
            <a:tailEnd/>
          </a:ln>
          <a:effectLst/>
        </p:spPr>
        <p:txBody>
          <a:bodyPr wrap="square">
            <a:spAutoFit/>
          </a:bodyPr>
          <a:lstStyle/>
          <a:p>
            <a:pPr marL="457200" indent="-457200" fontAlgn="base">
              <a:lnSpc>
                <a:spcPct val="70000"/>
              </a:lnSpc>
              <a:spcBef>
                <a:spcPct val="25000"/>
              </a:spcBef>
              <a:spcAft>
                <a:spcPct val="0"/>
              </a:spcAft>
              <a:buClr>
                <a:srgbClr val="FFFF66"/>
              </a:buClr>
            </a:pPr>
            <a:r>
              <a:rPr lang="en-US" altLang="en-US" sz="1400" b="1" dirty="0" smtClean="0">
                <a:solidFill>
                  <a:prstClr val="black"/>
                </a:solidFill>
              </a:rPr>
              <a:t>HP2020 Target: 79.8%</a:t>
            </a:r>
            <a:endParaRPr lang="en-US" altLang="en-US" sz="1400" b="1" dirty="0">
              <a:solidFill>
                <a:prstClr val="black"/>
              </a:solidFill>
            </a:endParaRPr>
          </a:p>
        </p:txBody>
      </p:sp>
      <p:sp>
        <p:nvSpPr>
          <p:cNvPr id="16399" name="Rectangle 17"/>
          <p:cNvSpPr>
            <a:spLocks noChangeArrowheads="1"/>
          </p:cNvSpPr>
          <p:nvPr/>
        </p:nvSpPr>
        <p:spPr bwMode="auto">
          <a:xfrm>
            <a:off x="2991482" y="1515245"/>
            <a:ext cx="2073437" cy="209288"/>
          </a:xfrm>
          <a:prstGeom prst="rect">
            <a:avLst/>
          </a:prstGeom>
          <a:noFill/>
          <a:ln w="9525">
            <a:noFill/>
            <a:miter lim="800000"/>
            <a:headEnd/>
            <a:tailEnd/>
          </a:ln>
        </p:spPr>
        <p:txBody>
          <a:bodyPr wrap="square" lIns="0" tIns="0" rIns="0" bIns="0">
            <a:spAutoFit/>
          </a:bodyPr>
          <a:lstStyle/>
          <a:p>
            <a:pPr fontAlgn="base">
              <a:lnSpc>
                <a:spcPct val="85000"/>
              </a:lnSpc>
              <a:spcBef>
                <a:spcPct val="0"/>
              </a:spcBef>
              <a:spcAft>
                <a:spcPct val="0"/>
              </a:spcAft>
            </a:pPr>
            <a:r>
              <a:rPr lang="en-US" altLang="en-US" sz="1600" dirty="0" smtClean="0">
                <a:solidFill>
                  <a:prstClr val="black"/>
                </a:solidFill>
              </a:rPr>
              <a:t>Without disability</a:t>
            </a:r>
            <a:endParaRPr lang="en-US" altLang="en-US" sz="1600" dirty="0">
              <a:solidFill>
                <a:prstClr val="black"/>
              </a:solidFill>
            </a:endParaRPr>
          </a:p>
        </p:txBody>
      </p:sp>
      <p:sp>
        <p:nvSpPr>
          <p:cNvPr id="16400" name="Rectangle 18" descr="The blue legend box represents data for persons without disability in the bar chart" title="Self-Reported Good or Better Health by Disability Status"/>
          <p:cNvSpPr>
            <a:spLocks noChangeArrowheads="1"/>
          </p:cNvSpPr>
          <p:nvPr/>
        </p:nvSpPr>
        <p:spPr bwMode="auto">
          <a:xfrm>
            <a:off x="2499875" y="1489550"/>
            <a:ext cx="195262" cy="185738"/>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fontAlgn="base">
              <a:spcBef>
                <a:spcPct val="0"/>
              </a:spcBef>
              <a:spcAft>
                <a:spcPct val="0"/>
              </a:spcAft>
            </a:pPr>
            <a:endParaRPr lang="en-US" dirty="0">
              <a:solidFill>
                <a:prstClr val="black"/>
              </a:solidFill>
              <a:latin typeface="Arial" pitchFamily="34" charset="0"/>
            </a:endParaRPr>
          </a:p>
        </p:txBody>
      </p:sp>
      <p:sp>
        <p:nvSpPr>
          <p:cNvPr id="16401" name="Rectangle 19" descr="The dark blue legend box represents dara for persons with disability in the bar chart" title="Self-reported Good or Better Health by Disability Status"/>
          <p:cNvSpPr>
            <a:spLocks noChangeArrowheads="1"/>
          </p:cNvSpPr>
          <p:nvPr/>
        </p:nvSpPr>
        <p:spPr bwMode="auto">
          <a:xfrm>
            <a:off x="5064919" y="1489550"/>
            <a:ext cx="195262" cy="185738"/>
          </a:xfrm>
          <a:prstGeom prst="rect">
            <a:avLst/>
          </a:prstGeom>
          <a:solidFill>
            <a:schemeClr val="accent1">
              <a:lumMod val="75000"/>
            </a:schemeClr>
          </a:solidFill>
          <a:ln w="9525">
            <a:solidFill>
              <a:schemeClr val="tx1"/>
            </a:solidFill>
            <a:miter lim="800000"/>
            <a:headEnd/>
            <a:tailEnd/>
          </a:ln>
          <a:effectLst/>
        </p:spPr>
        <p:txBody>
          <a:bodyPr wrap="none" anchor="ctr"/>
          <a:lstStyle/>
          <a:p>
            <a:pPr fontAlgn="base">
              <a:spcBef>
                <a:spcPct val="0"/>
              </a:spcBef>
              <a:spcAft>
                <a:spcPct val="0"/>
              </a:spcAft>
            </a:pPr>
            <a:endParaRPr lang="en-US" dirty="0">
              <a:solidFill>
                <a:prstClr val="black"/>
              </a:solidFill>
              <a:latin typeface="Arial" pitchFamily="34" charset="0"/>
            </a:endParaRPr>
          </a:p>
        </p:txBody>
      </p:sp>
      <p:sp>
        <p:nvSpPr>
          <p:cNvPr id="16402" name="Rectangle 20"/>
          <p:cNvSpPr>
            <a:spLocks noChangeArrowheads="1"/>
          </p:cNvSpPr>
          <p:nvPr/>
        </p:nvSpPr>
        <p:spPr bwMode="auto">
          <a:xfrm flipH="1">
            <a:off x="5503032" y="1521228"/>
            <a:ext cx="1790701" cy="209288"/>
          </a:xfrm>
          <a:prstGeom prst="rect">
            <a:avLst/>
          </a:prstGeom>
          <a:noFill/>
          <a:ln w="9525">
            <a:noFill/>
            <a:miter lim="800000"/>
            <a:headEnd/>
            <a:tailEnd/>
          </a:ln>
        </p:spPr>
        <p:txBody>
          <a:bodyPr wrap="square" lIns="0" tIns="0" rIns="0" bIns="0">
            <a:spAutoFit/>
          </a:bodyPr>
          <a:lstStyle/>
          <a:p>
            <a:pPr fontAlgn="base">
              <a:lnSpc>
                <a:spcPct val="85000"/>
              </a:lnSpc>
              <a:spcBef>
                <a:spcPct val="0"/>
              </a:spcBef>
              <a:spcAft>
                <a:spcPct val="0"/>
              </a:spcAft>
            </a:pPr>
            <a:r>
              <a:rPr lang="en-US" altLang="en-US" sz="1600" dirty="0" smtClean="0">
                <a:solidFill>
                  <a:prstClr val="black"/>
                </a:solidFill>
              </a:rPr>
              <a:t>With disability</a:t>
            </a:r>
            <a:endParaRPr lang="en-US" altLang="en-US" sz="1600" dirty="0">
              <a:solidFill>
                <a:prstClr val="black"/>
              </a:solidFill>
            </a:endParaRPr>
          </a:p>
        </p:txBody>
      </p:sp>
      <p:sp>
        <p:nvSpPr>
          <p:cNvPr id="17" name="Text Placeholder 8"/>
          <p:cNvSpPr txBox="1">
            <a:spLocks/>
          </p:cNvSpPr>
          <p:nvPr/>
        </p:nvSpPr>
        <p:spPr>
          <a:xfrm>
            <a:off x="6573939" y="6291858"/>
            <a:ext cx="2455949" cy="258338"/>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Bef>
                <a:spcPts val="0"/>
              </a:spcBef>
              <a:spcAft>
                <a:spcPct val="0"/>
              </a:spcAft>
            </a:pPr>
            <a:r>
              <a:rPr lang="en-US" sz="1100" dirty="0" err="1" smtClean="0">
                <a:solidFill>
                  <a:prstClr val="black"/>
                </a:solidFill>
                <a:ea typeface="Tahoma" pitchFamily="34" charset="0"/>
                <a:cs typeface="Tahoma" pitchFamily="34" charset="0"/>
              </a:rPr>
              <a:t>Objs</a:t>
            </a:r>
            <a:r>
              <a:rPr lang="en-US" sz="1100" dirty="0" smtClean="0">
                <a:solidFill>
                  <a:prstClr val="black"/>
                </a:solidFill>
                <a:ea typeface="Tahoma" pitchFamily="34" charset="0"/>
                <a:cs typeface="Tahoma" pitchFamily="34" charset="0"/>
              </a:rPr>
              <a:t>. </a:t>
            </a:r>
            <a:r>
              <a:rPr lang="en-US" sz="1100" dirty="0">
                <a:solidFill>
                  <a:prstClr val="black"/>
                </a:solidFill>
                <a:ea typeface="Tahoma" pitchFamily="34" charset="0"/>
                <a:cs typeface="Tahoma" pitchFamily="34" charset="0"/>
              </a:rPr>
              <a:t>HRQOL/WB-1.1 &amp; 1.2</a:t>
            </a:r>
          </a:p>
          <a:p>
            <a:pPr algn="ctr" fontAlgn="base">
              <a:spcBef>
                <a:spcPts val="0"/>
              </a:spcBef>
              <a:spcAft>
                <a:spcPct val="0"/>
              </a:spcAft>
            </a:pPr>
            <a:endParaRPr lang="en-US" sz="1100" dirty="0" smtClean="0">
              <a:solidFill>
                <a:prstClr val="black"/>
              </a:solidFill>
              <a:ea typeface="Tahoma" pitchFamily="34" charset="0"/>
              <a:cs typeface="Tahoma" pitchFamily="34" charset="0"/>
            </a:endParaRPr>
          </a:p>
        </p:txBody>
      </p:sp>
      <p:sp>
        <p:nvSpPr>
          <p:cNvPr id="21" name="Text Box 13"/>
          <p:cNvSpPr txBox="1">
            <a:spLocks noChangeArrowheads="1"/>
          </p:cNvSpPr>
          <p:nvPr/>
        </p:nvSpPr>
        <p:spPr bwMode="auto">
          <a:xfrm>
            <a:off x="5610630" y="1896351"/>
            <a:ext cx="2618970" cy="243143"/>
          </a:xfrm>
          <a:prstGeom prst="rect">
            <a:avLst/>
          </a:prstGeom>
          <a:noFill/>
          <a:ln w="9525" algn="ctr">
            <a:noFill/>
            <a:miter lim="800000"/>
            <a:headEnd/>
            <a:tailEnd/>
          </a:ln>
          <a:effectLst/>
        </p:spPr>
        <p:txBody>
          <a:bodyPr wrap="square">
            <a:spAutoFit/>
          </a:bodyPr>
          <a:lstStyle/>
          <a:p>
            <a:pPr marL="457200" indent="-457200" fontAlgn="base">
              <a:lnSpc>
                <a:spcPct val="70000"/>
              </a:lnSpc>
              <a:spcBef>
                <a:spcPct val="25000"/>
              </a:spcBef>
              <a:spcAft>
                <a:spcPct val="0"/>
              </a:spcAft>
              <a:buClr>
                <a:srgbClr val="FFFF66"/>
              </a:buClr>
            </a:pPr>
            <a:r>
              <a:rPr lang="en-US" altLang="en-US" sz="1400" b="1" dirty="0" smtClean="0">
                <a:solidFill>
                  <a:prstClr val="black"/>
                </a:solidFill>
              </a:rPr>
              <a:t>HP2020 Target</a:t>
            </a:r>
            <a:r>
              <a:rPr lang="en-US" altLang="en-US" sz="1400" b="1" dirty="0">
                <a:solidFill>
                  <a:prstClr val="black"/>
                </a:solidFill>
              </a:rPr>
              <a:t>: </a:t>
            </a:r>
            <a:r>
              <a:rPr lang="en-US" altLang="en-US" sz="1400" b="1" dirty="0" smtClean="0">
                <a:solidFill>
                  <a:prstClr val="black"/>
                </a:solidFill>
              </a:rPr>
              <a:t>80.1%</a:t>
            </a:r>
            <a:endParaRPr lang="en-US" altLang="en-US" sz="1400" b="1" dirty="0">
              <a:solidFill>
                <a:prstClr val="black"/>
              </a:solidFill>
            </a:endParaRPr>
          </a:p>
        </p:txBody>
      </p:sp>
      <p:sp>
        <p:nvSpPr>
          <p:cNvPr id="13" name="Title 12" descr="Data are for adults aged 18 and over who self-reported good or better physical or mental health in the past month (based on 8 PROMIS questions" title="Self-Reported Good or Better Health"/>
          <p:cNvSpPr>
            <a:spLocks noGrp="1"/>
          </p:cNvSpPr>
          <p:nvPr>
            <p:ph type="title"/>
          </p:nvPr>
        </p:nvSpPr>
        <p:spPr/>
        <p:txBody>
          <a:bodyPr>
            <a:noAutofit/>
          </a:bodyPr>
          <a:lstStyle/>
          <a:p>
            <a:r>
              <a:rPr lang="en-US" sz="3200" b="1" dirty="0">
                <a:solidFill>
                  <a:srgbClr val="003F72"/>
                </a:solidFill>
              </a:rPr>
              <a:t>Self-Reported Good or Better Health</a:t>
            </a:r>
            <a:br>
              <a:rPr lang="en-US" sz="3200" b="1" dirty="0">
                <a:solidFill>
                  <a:srgbClr val="003F72"/>
                </a:solidFill>
              </a:rPr>
            </a:br>
            <a:r>
              <a:rPr lang="en-US" sz="3200" b="1" dirty="0">
                <a:solidFill>
                  <a:srgbClr val="003F72"/>
                </a:solidFill>
              </a:rPr>
              <a:t>by Disability Status, </a:t>
            </a:r>
            <a:r>
              <a:rPr lang="en-US" sz="3200" b="1" dirty="0" smtClean="0">
                <a:solidFill>
                  <a:srgbClr val="003F72"/>
                </a:solidFill>
              </a:rPr>
              <a:t>2010</a:t>
            </a:r>
            <a:endParaRPr lang="en-US" sz="3200" dirty="0"/>
          </a:p>
        </p:txBody>
      </p:sp>
      <p:sp>
        <p:nvSpPr>
          <p:cNvPr id="26" name="Slide Number Placeholder 2"/>
          <p:cNvSpPr>
            <a:spLocks noGrp="1"/>
          </p:cNvSpPr>
          <p:nvPr>
            <p:ph type="sldNum" sz="quarter" idx="12"/>
          </p:nvPr>
        </p:nvSpPr>
        <p:spPr>
          <a:xfrm>
            <a:off x="6791019" y="6492875"/>
            <a:ext cx="2133600" cy="365125"/>
          </a:xfrm>
          <a:prstGeom prst="rect">
            <a:avLst/>
          </a:prstGeom>
        </p:spPr>
        <p:txBody>
          <a:bodyPr/>
          <a:lstStyle/>
          <a:p>
            <a:fld id="{F8ECAD15-DF40-4D57-8D99-2197AD37FB1A}" type="slidenum">
              <a:rPr lang="en-US" smtClean="0">
                <a:solidFill>
                  <a:prstClr val="black">
                    <a:tint val="75000"/>
                  </a:prstClr>
                </a:solidFill>
                <a:latin typeface="Tahoma" panose="020B0604030504040204" pitchFamily="34" charset="0"/>
                <a:ea typeface="Tahoma" panose="020B0604030504040204" pitchFamily="34" charset="0"/>
                <a:cs typeface="Tahoma" panose="020B0604030504040204" pitchFamily="34" charset="0"/>
              </a:rPr>
              <a:pPr/>
              <a:t>27</a:t>
            </a:fld>
            <a:endParaRPr lang="en-US" dirty="0">
              <a:solidFill>
                <a:prstClr val="black">
                  <a:tint val="7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 Box 9"/>
          <p:cNvSpPr txBox="1">
            <a:spLocks noChangeArrowheads="1"/>
          </p:cNvSpPr>
          <p:nvPr/>
        </p:nvSpPr>
        <p:spPr bwMode="auto">
          <a:xfrm>
            <a:off x="1352550" y="5399578"/>
            <a:ext cx="2609850" cy="369332"/>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dirty="0">
                <a:solidFill>
                  <a:prstClr val="black"/>
                </a:solidFill>
              </a:rPr>
              <a:t>Physical Health </a:t>
            </a:r>
          </a:p>
        </p:txBody>
      </p:sp>
      <p:sp>
        <p:nvSpPr>
          <p:cNvPr id="23" name="Title 2" descr="Self-Reported Good or Better Health&#10;by Disability Status, 2010" title="Self-Reported Good or Better Health"/>
          <p:cNvSpPr txBox="1">
            <a:spLocks/>
          </p:cNvSpPr>
          <p:nvPr/>
        </p:nvSpPr>
        <p:spPr>
          <a:xfrm>
            <a:off x="457200" y="0"/>
            <a:ext cx="8229600" cy="9906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solidFill>
                <a:prstClr val="black"/>
              </a:solidFill>
            </a:endParaRPr>
          </a:p>
        </p:txBody>
      </p:sp>
    </p:spTree>
    <p:extLst>
      <p:ext uri="{BB962C8B-B14F-4D97-AF65-F5344CB8AC3E}">
        <p14:creationId xmlns:p14="http://schemas.microsoft.com/office/powerpoint/2010/main" val="1820822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8"/>
          <p:cNvSpPr txBox="1">
            <a:spLocks/>
          </p:cNvSpPr>
          <p:nvPr/>
        </p:nvSpPr>
        <p:spPr>
          <a:xfrm>
            <a:off x="6629401" y="6187439"/>
            <a:ext cx="2438400" cy="365760"/>
          </a:xfrm>
          <a:prstGeom prst="rect">
            <a:avLst/>
          </a:prstGeom>
          <a:ln w="19050">
            <a:solidFill>
              <a:srgbClr val="C00000"/>
            </a:solidFill>
          </a:ln>
        </p:spPr>
        <p:txBody>
          <a:bodyPr vert="horz" lIns="91440" tIns="45720" rIns="91440" bIns="45720" rtlCol="0" anchor="ctr">
            <a:noAutofit/>
          </a:bodyPr>
          <a:lstStyle>
            <a:lvl1pPr marL="0" indent="-342900" algn="l"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Aft>
                <a:spcPct val="0"/>
              </a:spcAft>
            </a:pPr>
            <a:r>
              <a:rPr lang="en-US" sz="1200" dirty="0" err="1" smtClean="0">
                <a:solidFill>
                  <a:prstClr val="black"/>
                </a:solidFill>
                <a:ea typeface="Tahoma" panose="020B0604030504040204" pitchFamily="34" charset="0"/>
                <a:cs typeface="Tahoma" panose="020B0604030504040204" pitchFamily="34" charset="0"/>
              </a:rPr>
              <a:t>Objs</a:t>
            </a:r>
            <a:r>
              <a:rPr lang="en-US" sz="1200" dirty="0" smtClean="0">
                <a:solidFill>
                  <a:prstClr val="black"/>
                </a:solidFill>
                <a:ea typeface="Tahoma" panose="020B0604030504040204" pitchFamily="34" charset="0"/>
                <a:cs typeface="Tahoma" panose="020B0604030504040204" pitchFamily="34" charset="0"/>
              </a:rPr>
              <a:t>. HRQOL/WB-1.1 &amp; 1.2</a:t>
            </a:r>
          </a:p>
        </p:txBody>
      </p:sp>
      <p:graphicFrame>
        <p:nvGraphicFramePr>
          <p:cNvPr id="16" name="Chart Placeholder 15" descr="Major Depressive Episode, Adults, 2012"/>
          <p:cNvGraphicFramePr>
            <a:graphicFrameLocks noGrp="1"/>
          </p:cNvGraphicFramePr>
          <p:nvPr>
            <p:ph type="chart" sz="quarter" idx="4294967295"/>
            <p:extLst/>
          </p:nvPr>
        </p:nvGraphicFramePr>
        <p:xfrm>
          <a:off x="1255816" y="1153906"/>
          <a:ext cx="7888184" cy="4745833"/>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21021" y="76200"/>
            <a:ext cx="9122979" cy="838200"/>
          </a:xfrm>
        </p:spPr>
        <p:txBody>
          <a:bodyPr>
            <a:noAutofit/>
          </a:bodyPr>
          <a:lstStyle/>
          <a:p>
            <a:pPr>
              <a:tabLst>
                <a:tab pos="3206750" algn="l"/>
              </a:tabLst>
            </a:pPr>
            <a:r>
              <a:rPr lang="en-US" sz="28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Self-Reported Good or Better </a:t>
            </a:r>
            <a:br>
              <a:rPr lang="en-US" sz="28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br>
            <a:r>
              <a:rPr lang="en-US" sz="28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Physical and Mental Health, 2010</a:t>
            </a:r>
            <a:endParaRPr lang="en-US" sz="28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 Box 5"/>
          <p:cNvSpPr txBox="1">
            <a:spLocks noChangeArrowheads="1"/>
          </p:cNvSpPr>
          <p:nvPr/>
        </p:nvSpPr>
        <p:spPr bwMode="auto">
          <a:xfrm>
            <a:off x="0" y="6150114"/>
            <a:ext cx="6629401" cy="600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1100" dirty="0">
                <a:solidFill>
                  <a:prstClr val="black"/>
                </a:solidFill>
                <a:ea typeface="Tahoma" panose="020B0604030504040204" pitchFamily="34" charset="0"/>
                <a:cs typeface="Tahoma" panose="020B0604030504040204" pitchFamily="34" charset="0"/>
              </a:rPr>
              <a:t>NOTES: </a:t>
            </a:r>
            <a:r>
              <a:rPr lang="en-US" sz="1100" dirty="0" smtClean="0">
                <a:solidFill>
                  <a:prstClr val="black"/>
                </a:solidFill>
                <a:ea typeface="Tahoma" panose="020B0604030504040204" pitchFamily="34" charset="0"/>
                <a:cs typeface="Tahoma" panose="020B0604030504040204" pitchFamily="34" charset="0"/>
              </a:rPr>
              <a:t>   = </a:t>
            </a:r>
            <a:r>
              <a:rPr lang="en-US" sz="1100" dirty="0">
                <a:solidFill>
                  <a:prstClr val="black"/>
                </a:solidFill>
                <a:ea typeface="Tahoma" panose="020B0604030504040204" pitchFamily="34" charset="0"/>
                <a:cs typeface="Tahoma" panose="020B0604030504040204" pitchFamily="34" charset="0"/>
              </a:rPr>
              <a:t>95% confidence interval. Data are for </a:t>
            </a:r>
            <a:r>
              <a:rPr lang="en-US" sz="1100" dirty="0" smtClean="0">
                <a:solidFill>
                  <a:prstClr val="black"/>
                </a:solidFill>
                <a:ea typeface="Tahoma" panose="020B0604030504040204" pitchFamily="34" charset="0"/>
                <a:cs typeface="Tahoma" panose="020B0604030504040204" pitchFamily="34" charset="0"/>
              </a:rPr>
              <a:t>adults </a:t>
            </a:r>
            <a:r>
              <a:rPr lang="en-US" sz="1100" dirty="0">
                <a:solidFill>
                  <a:prstClr val="black"/>
                </a:solidFill>
                <a:ea typeface="Tahoma" panose="020B0604030504040204" pitchFamily="34" charset="0"/>
                <a:cs typeface="Tahoma" panose="020B0604030504040204" pitchFamily="34" charset="0"/>
              </a:rPr>
              <a:t>aged 18 and over who </a:t>
            </a:r>
            <a:r>
              <a:rPr lang="en-US" sz="1100" dirty="0" smtClean="0">
                <a:solidFill>
                  <a:prstClr val="black"/>
                </a:solidFill>
                <a:ea typeface="Tahoma" panose="020B0604030504040204" pitchFamily="34" charset="0"/>
                <a:cs typeface="Tahoma" panose="020B0604030504040204" pitchFamily="34" charset="0"/>
              </a:rPr>
              <a:t>self-reported good or better physical or mental health in the past month</a:t>
            </a:r>
            <a:r>
              <a:rPr lang="en-US" sz="1100" dirty="0">
                <a:solidFill>
                  <a:prstClr val="black"/>
                </a:solidFill>
                <a:ea typeface="Tahoma" panose="020B0604030504040204" pitchFamily="34" charset="0"/>
                <a:cs typeface="Tahoma" panose="020B0604030504040204" pitchFamily="34" charset="0"/>
              </a:rPr>
              <a:t> </a:t>
            </a:r>
            <a:r>
              <a:rPr lang="en-US" sz="1100" dirty="0" smtClean="0">
                <a:solidFill>
                  <a:prstClr val="black"/>
                </a:solidFill>
                <a:ea typeface="Tahoma" panose="020B0604030504040204" pitchFamily="34" charset="0"/>
                <a:cs typeface="Tahoma" panose="020B0604030504040204" pitchFamily="34" charset="0"/>
              </a:rPr>
              <a:t>(based on 8 PROMIS questions).</a:t>
            </a:r>
            <a:endParaRPr lang="en-US" sz="1100" dirty="0">
              <a:solidFill>
                <a:prstClr val="black"/>
              </a:solidFill>
              <a:ea typeface="Tahoma" panose="020B0604030504040204" pitchFamily="34" charset="0"/>
              <a:cs typeface="Tahoma" panose="020B0604030504040204" pitchFamily="34" charset="0"/>
            </a:endParaRPr>
          </a:p>
          <a:p>
            <a:pPr fontAlgn="base">
              <a:spcBef>
                <a:spcPct val="0"/>
              </a:spcBef>
              <a:spcAft>
                <a:spcPct val="0"/>
              </a:spcAft>
            </a:pPr>
            <a:r>
              <a:rPr lang="en-US" sz="1100" dirty="0">
                <a:solidFill>
                  <a:prstClr val="black"/>
                </a:solidFill>
                <a:ea typeface="Tahoma" panose="020B0604030504040204" pitchFamily="34" charset="0"/>
                <a:cs typeface="Tahoma" panose="020B0604030504040204" pitchFamily="34" charset="0"/>
              </a:rPr>
              <a:t> </a:t>
            </a:r>
            <a:endParaRPr lang="en-US" sz="1100" dirty="0">
              <a:solidFill>
                <a:srgbClr val="FF0000"/>
              </a:solidFill>
              <a:ea typeface="Tahoma" panose="020B0604030504040204" pitchFamily="34" charset="0"/>
              <a:cs typeface="Tahoma" panose="020B0604030504040204" pitchFamily="34" charset="0"/>
            </a:endParaRPr>
          </a:p>
        </p:txBody>
      </p:sp>
      <p:sp>
        <p:nvSpPr>
          <p:cNvPr id="8" name="TextBox 1"/>
          <p:cNvSpPr txBox="1"/>
          <p:nvPr/>
        </p:nvSpPr>
        <p:spPr>
          <a:xfrm>
            <a:off x="0" y="6553199"/>
            <a:ext cx="5562600" cy="29803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r>
              <a:rPr lang="en-US" dirty="0">
                <a:solidFill>
                  <a:srgbClr val="000000"/>
                </a:solidFill>
                <a:cs typeface="Tahoma" pitchFamily="34" charset="0"/>
              </a:rPr>
              <a:t>SOURCE: National </a:t>
            </a:r>
            <a:r>
              <a:rPr lang="en-US" dirty="0" smtClean="0">
                <a:solidFill>
                  <a:srgbClr val="000000"/>
                </a:solidFill>
                <a:cs typeface="Tahoma" pitchFamily="34" charset="0"/>
              </a:rPr>
              <a:t>Health Interview Survey </a:t>
            </a:r>
            <a:r>
              <a:rPr lang="en-US" dirty="0">
                <a:solidFill>
                  <a:srgbClr val="000000"/>
                </a:solidFill>
                <a:cs typeface="Tahoma" pitchFamily="34" charset="0"/>
              </a:rPr>
              <a:t>(</a:t>
            </a:r>
            <a:r>
              <a:rPr lang="en-US" dirty="0" smtClean="0">
                <a:solidFill>
                  <a:srgbClr val="000000"/>
                </a:solidFill>
                <a:cs typeface="Tahoma" pitchFamily="34" charset="0"/>
              </a:rPr>
              <a:t>NHIS), CDC/NCHS.</a:t>
            </a:r>
            <a:endParaRPr lang="en-US" dirty="0">
              <a:solidFill>
                <a:srgbClr val="000000"/>
              </a:solidFill>
              <a:cs typeface="Tahoma" pitchFamily="34" charset="0"/>
            </a:endParaRPr>
          </a:p>
        </p:txBody>
      </p:sp>
      <p:sp>
        <p:nvSpPr>
          <p:cNvPr id="2" name="TextBox 1"/>
          <p:cNvSpPr txBox="1"/>
          <p:nvPr/>
        </p:nvSpPr>
        <p:spPr>
          <a:xfrm>
            <a:off x="5094661" y="5715000"/>
            <a:ext cx="978153" cy="338554"/>
          </a:xfrm>
          <a:prstGeom prst="rect">
            <a:avLst/>
          </a:prstGeom>
          <a:noFill/>
        </p:spPr>
        <p:txBody>
          <a:bodyPr wrap="none" rtlCol="0">
            <a:spAutoFit/>
          </a:bodyPr>
          <a:lstStyle/>
          <a:p>
            <a:pPr fontAlgn="base">
              <a:spcBef>
                <a:spcPct val="0"/>
              </a:spcBef>
              <a:spcAft>
                <a:spcPct val="0"/>
              </a:spcAft>
            </a:pPr>
            <a:r>
              <a:rPr lang="en-US" sz="1600" b="1" dirty="0" smtClean="0">
                <a:solidFill>
                  <a:prstClr val="black"/>
                </a:solidFill>
                <a:ea typeface="Tahoma" panose="020B0604030504040204" pitchFamily="34" charset="0"/>
                <a:cs typeface="Tahoma" panose="020B0604030504040204" pitchFamily="34" charset="0"/>
              </a:rPr>
              <a:t>Percent</a:t>
            </a:r>
            <a:endParaRPr lang="en-US" sz="1600" b="1" dirty="0">
              <a:solidFill>
                <a:prstClr val="black"/>
              </a:solidFill>
              <a:ea typeface="Tahoma" panose="020B0604030504040204" pitchFamily="34" charset="0"/>
              <a:cs typeface="Tahoma" panose="020B0604030504040204" pitchFamily="34" charset="0"/>
            </a:endParaRPr>
          </a:p>
        </p:txBody>
      </p:sp>
      <p:sp>
        <p:nvSpPr>
          <p:cNvPr id="13"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1A4EBD27-DC53-4898-B72E-5655E4B22A68}" type="slidenum">
              <a:rPr lang="en-US" sz="1200" smtClean="0">
                <a:solidFill>
                  <a:srgbClr val="898989"/>
                </a:solidFill>
              </a:rPr>
              <a:pPr algn="r" fontAlgn="base">
                <a:spcBef>
                  <a:spcPct val="0"/>
                </a:spcBef>
                <a:spcAft>
                  <a:spcPct val="0"/>
                </a:spcAft>
                <a:defRPr/>
              </a:pPr>
              <a:t>28</a:t>
            </a:fld>
            <a:endParaRPr lang="en-US" sz="1200" dirty="0">
              <a:solidFill>
                <a:srgbClr val="898989"/>
              </a:solidFill>
            </a:endParaRPr>
          </a:p>
        </p:txBody>
      </p:sp>
      <p:sp>
        <p:nvSpPr>
          <p:cNvPr id="3" name="Left Bracket 2" descr="Bracket grouping physical health " title="Self-Reported Good or Better Physical Health"/>
          <p:cNvSpPr/>
          <p:nvPr/>
        </p:nvSpPr>
        <p:spPr>
          <a:xfrm>
            <a:off x="1273996" y="1484016"/>
            <a:ext cx="152400" cy="1600200"/>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
        <p:nvSpPr>
          <p:cNvPr id="11" name="Left Bracket 10" descr="Bracket grouping menteal health data for self-reported good or better mental health" title="Self-Reported Good or Better Mental Health"/>
          <p:cNvSpPr/>
          <p:nvPr/>
        </p:nvSpPr>
        <p:spPr>
          <a:xfrm>
            <a:off x="1273996" y="3414326"/>
            <a:ext cx="152400" cy="1585796"/>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
        <p:nvSpPr>
          <p:cNvPr id="4" name="TextBox 3"/>
          <p:cNvSpPr txBox="1"/>
          <p:nvPr/>
        </p:nvSpPr>
        <p:spPr>
          <a:xfrm>
            <a:off x="165181" y="1736766"/>
            <a:ext cx="899413" cy="584775"/>
          </a:xfrm>
          <a:prstGeom prst="rect">
            <a:avLst/>
          </a:prstGeom>
          <a:noFill/>
        </p:spPr>
        <p:txBody>
          <a:bodyPr wrap="none" rtlCol="0">
            <a:spAutoFit/>
          </a:bodyPr>
          <a:lstStyle/>
          <a:p>
            <a:pPr fontAlgn="base">
              <a:spcBef>
                <a:spcPct val="0"/>
              </a:spcBef>
              <a:spcAft>
                <a:spcPct val="0"/>
              </a:spcAft>
            </a:pPr>
            <a:r>
              <a:rPr lang="en-US" sz="1600" dirty="0" smtClean="0">
                <a:solidFill>
                  <a:prstClr val="black"/>
                </a:solidFill>
              </a:rPr>
              <a:t>Physical</a:t>
            </a:r>
          </a:p>
          <a:p>
            <a:pPr fontAlgn="base">
              <a:spcBef>
                <a:spcPct val="0"/>
              </a:spcBef>
              <a:spcAft>
                <a:spcPct val="0"/>
              </a:spcAft>
            </a:pPr>
            <a:r>
              <a:rPr lang="en-US" sz="1600" b="1" dirty="0" smtClean="0">
                <a:solidFill>
                  <a:prstClr val="black"/>
                </a:solidFill>
              </a:rPr>
              <a:t> </a:t>
            </a:r>
            <a:r>
              <a:rPr lang="en-US" sz="1600" dirty="0" smtClean="0">
                <a:solidFill>
                  <a:prstClr val="black"/>
                </a:solidFill>
              </a:rPr>
              <a:t>health</a:t>
            </a:r>
            <a:endParaRPr lang="en-US" sz="1600" dirty="0">
              <a:solidFill>
                <a:prstClr val="black"/>
              </a:solidFill>
            </a:endParaRPr>
          </a:p>
        </p:txBody>
      </p:sp>
      <p:sp>
        <p:nvSpPr>
          <p:cNvPr id="15" name="TextBox 14"/>
          <p:cNvSpPr txBox="1"/>
          <p:nvPr/>
        </p:nvSpPr>
        <p:spPr>
          <a:xfrm>
            <a:off x="230275" y="3733800"/>
            <a:ext cx="803810" cy="584775"/>
          </a:xfrm>
          <a:prstGeom prst="rect">
            <a:avLst/>
          </a:prstGeom>
          <a:noFill/>
        </p:spPr>
        <p:txBody>
          <a:bodyPr wrap="none" rtlCol="0">
            <a:spAutoFit/>
          </a:bodyPr>
          <a:lstStyle/>
          <a:p>
            <a:pPr fontAlgn="base">
              <a:spcBef>
                <a:spcPct val="0"/>
              </a:spcBef>
              <a:spcAft>
                <a:spcPct val="0"/>
              </a:spcAft>
            </a:pPr>
            <a:r>
              <a:rPr lang="en-US" sz="1600" dirty="0" smtClean="0">
                <a:solidFill>
                  <a:prstClr val="black"/>
                </a:solidFill>
              </a:rPr>
              <a:t>Mental</a:t>
            </a:r>
          </a:p>
          <a:p>
            <a:pPr fontAlgn="base">
              <a:spcBef>
                <a:spcPct val="0"/>
              </a:spcBef>
              <a:spcAft>
                <a:spcPct val="0"/>
              </a:spcAft>
            </a:pPr>
            <a:r>
              <a:rPr lang="en-US" sz="1600" b="1" dirty="0" smtClean="0">
                <a:solidFill>
                  <a:prstClr val="black"/>
                </a:solidFill>
              </a:rPr>
              <a:t> </a:t>
            </a:r>
            <a:r>
              <a:rPr lang="en-US" sz="1600" dirty="0" smtClean="0">
                <a:solidFill>
                  <a:prstClr val="black"/>
                </a:solidFill>
              </a:rPr>
              <a:t>health</a:t>
            </a:r>
            <a:endParaRPr lang="en-US" sz="1600" dirty="0">
              <a:solidFill>
                <a:prstClr val="black"/>
              </a:solidFill>
            </a:endParaRPr>
          </a:p>
        </p:txBody>
      </p:sp>
      <p:grpSp>
        <p:nvGrpSpPr>
          <p:cNvPr id="21" name="Group 20" descr="Increase Desired" title="Self-Reported Good or Better Physical and Mental Health"/>
          <p:cNvGrpSpPr/>
          <p:nvPr/>
        </p:nvGrpSpPr>
        <p:grpSpPr>
          <a:xfrm>
            <a:off x="7315200" y="2362200"/>
            <a:ext cx="1523992" cy="685824"/>
            <a:chOff x="7620000" y="1524000"/>
            <a:chExt cx="1523992" cy="685824"/>
          </a:xfrm>
        </p:grpSpPr>
        <p:sp>
          <p:nvSpPr>
            <p:cNvPr id="22" name="TextBox 31"/>
            <p:cNvSpPr txBox="1"/>
            <p:nvPr/>
          </p:nvSpPr>
          <p:spPr>
            <a:xfrm>
              <a:off x="7620000" y="1524000"/>
              <a:ext cx="1523992" cy="58477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spcBef>
                  <a:spcPct val="0"/>
                </a:spcBef>
                <a:spcAft>
                  <a:spcPct val="0"/>
                </a:spcAft>
              </a:pPr>
              <a:r>
                <a:rPr lang="en-US" sz="1600" b="1" dirty="0" smtClean="0">
                  <a:solidFill>
                    <a:srgbClr val="FF0000"/>
                  </a:solidFill>
                  <a:ea typeface="Tahoma" pitchFamily="34" charset="0"/>
                  <a:cs typeface="Tahoma" pitchFamily="34" charset="0"/>
                </a:rPr>
                <a:t>Increase desired</a:t>
              </a:r>
              <a:endParaRPr lang="en-US" sz="1600" b="1" dirty="0">
                <a:solidFill>
                  <a:srgbClr val="FF0000"/>
                </a:solidFill>
              </a:endParaRPr>
            </a:p>
          </p:txBody>
        </p:sp>
        <p:cxnSp>
          <p:nvCxnSpPr>
            <p:cNvPr id="23" name="Straight Arrow Connector 22"/>
            <p:cNvCxnSpPr/>
            <p:nvPr/>
          </p:nvCxnSpPr>
          <p:spPr>
            <a:xfrm flipV="1">
              <a:off x="8077200" y="2209800"/>
              <a:ext cx="640080" cy="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482102" y="6217679"/>
            <a:ext cx="353943" cy="375189"/>
          </a:xfrm>
          <a:prstGeom prst="rect">
            <a:avLst/>
          </a:prstGeom>
          <a:noFill/>
        </p:spPr>
        <p:txBody>
          <a:bodyPr vert="vert" wrap="square" rtlCol="0">
            <a:spAutoFit/>
          </a:bodyPr>
          <a:lstStyle/>
          <a:p>
            <a:r>
              <a:rPr lang="en-US" sz="1100" dirty="0">
                <a:solidFill>
                  <a:prstClr val="black"/>
                </a:solidFill>
                <a:ea typeface="Tahoma" panose="020B0604030504040204" pitchFamily="34" charset="0"/>
                <a:cs typeface="Tahoma" panose="020B0604030504040204" pitchFamily="34" charset="0"/>
              </a:rPr>
              <a:t>I</a:t>
            </a:r>
            <a:endParaRPr lang="en-US" sz="1100" dirty="0">
              <a:solidFill>
                <a:prstClr val="black"/>
              </a:solidFill>
              <a:latin typeface="Calibri"/>
            </a:endParaRPr>
          </a:p>
        </p:txBody>
      </p:sp>
    </p:spTree>
    <p:extLst>
      <p:ext uri="{BB962C8B-B14F-4D97-AF65-F5344CB8AC3E}">
        <p14:creationId xmlns:p14="http://schemas.microsoft.com/office/powerpoint/2010/main" val="2494731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8"/>
          <p:cNvSpPr txBox="1">
            <a:spLocks/>
          </p:cNvSpPr>
          <p:nvPr/>
        </p:nvSpPr>
        <p:spPr>
          <a:xfrm>
            <a:off x="7650660" y="6172065"/>
            <a:ext cx="1417139" cy="442095"/>
          </a:xfrm>
          <a:prstGeom prst="rect">
            <a:avLst/>
          </a:prstGeom>
          <a:ln w="19050">
            <a:solidFill>
              <a:srgbClr val="C00000"/>
            </a:solidFill>
          </a:ln>
        </p:spPr>
        <p:txBody>
          <a:bodyPr vert="horz" lIns="91440" tIns="45720" rIns="91440" bIns="45720" rtlCol="0" anchor="ctr">
            <a:noAutofit/>
          </a:bodyPr>
          <a:lstStyle>
            <a:lvl1pPr marL="0" indent="-342900" algn="l"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Aft>
                <a:spcPct val="0"/>
              </a:spcAft>
            </a:pPr>
            <a:r>
              <a:rPr lang="en-US" sz="1200" dirty="0" smtClean="0">
                <a:solidFill>
                  <a:prstClr val="black"/>
                </a:solidFill>
                <a:ea typeface="Tahoma" panose="020B0604030504040204" pitchFamily="34" charset="0"/>
                <a:cs typeface="Tahoma" panose="020B0604030504040204" pitchFamily="34" charset="0"/>
              </a:rPr>
              <a:t>Obj. HRQOL/WB-1.1</a:t>
            </a:r>
          </a:p>
        </p:txBody>
      </p:sp>
      <p:graphicFrame>
        <p:nvGraphicFramePr>
          <p:cNvPr id="16" name="Chart Placeholder 15" descr="Major Depressive Episode, Adults, 2012"/>
          <p:cNvGraphicFramePr>
            <a:graphicFrameLocks noGrp="1"/>
          </p:cNvGraphicFramePr>
          <p:nvPr>
            <p:ph type="chart" sz="quarter" idx="4294967295"/>
            <p:extLst/>
          </p:nvPr>
        </p:nvGraphicFramePr>
        <p:xfrm>
          <a:off x="-228600" y="1066800"/>
          <a:ext cx="9372600" cy="4838057"/>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21021" y="76200"/>
            <a:ext cx="9122979" cy="838200"/>
          </a:xfrm>
        </p:spPr>
        <p:txBody>
          <a:bodyPr>
            <a:noAutofit/>
          </a:bodyPr>
          <a:lstStyle/>
          <a:p>
            <a:pPr>
              <a:tabLst>
                <a:tab pos="3206750" algn="l"/>
              </a:tabLst>
            </a:pPr>
            <a:r>
              <a:rPr lang="en-US" sz="27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Self-Reported Good or Better Physical Health, 2010</a:t>
            </a:r>
            <a:endParaRPr lang="en-US" sz="27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 Box 5"/>
          <p:cNvSpPr txBox="1">
            <a:spLocks noChangeArrowheads="1"/>
          </p:cNvSpPr>
          <p:nvPr/>
        </p:nvSpPr>
        <p:spPr bwMode="auto">
          <a:xfrm>
            <a:off x="30661" y="5919281"/>
            <a:ext cx="7543798" cy="938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ts val="300"/>
              </a:spcAft>
            </a:pPr>
            <a:r>
              <a:rPr lang="en-US" sz="1050" dirty="0">
                <a:solidFill>
                  <a:prstClr val="black"/>
                </a:solidFill>
                <a:ea typeface="Tahoma" panose="020B0604030504040204" pitchFamily="34" charset="0"/>
                <a:cs typeface="Tahoma" panose="020B0604030504040204" pitchFamily="34" charset="0"/>
              </a:rPr>
              <a:t>NOTES: </a:t>
            </a:r>
            <a:r>
              <a:rPr lang="en-US" sz="1050" dirty="0" smtClean="0">
                <a:solidFill>
                  <a:prstClr val="black"/>
                </a:solidFill>
                <a:ea typeface="Tahoma" panose="020B0604030504040204" pitchFamily="34" charset="0"/>
                <a:cs typeface="Tahoma" panose="020B0604030504040204" pitchFamily="34" charset="0"/>
              </a:rPr>
              <a:t>    = </a:t>
            </a:r>
            <a:r>
              <a:rPr lang="en-US" sz="1050" dirty="0">
                <a:solidFill>
                  <a:prstClr val="black"/>
                </a:solidFill>
                <a:ea typeface="Tahoma" panose="020B0604030504040204" pitchFamily="34" charset="0"/>
                <a:cs typeface="Tahoma" panose="020B0604030504040204" pitchFamily="34" charset="0"/>
              </a:rPr>
              <a:t>95% confidence interval. Except for education, data are for </a:t>
            </a:r>
            <a:r>
              <a:rPr lang="en-US" sz="1050" dirty="0" smtClean="0">
                <a:solidFill>
                  <a:prstClr val="black"/>
                </a:solidFill>
                <a:ea typeface="Tahoma" panose="020B0604030504040204" pitchFamily="34" charset="0"/>
                <a:cs typeface="Tahoma" panose="020B0604030504040204" pitchFamily="34" charset="0"/>
              </a:rPr>
              <a:t>adults </a:t>
            </a:r>
            <a:r>
              <a:rPr lang="en-US" sz="1050" dirty="0">
                <a:solidFill>
                  <a:prstClr val="black"/>
                </a:solidFill>
                <a:ea typeface="Tahoma" panose="020B0604030504040204" pitchFamily="34" charset="0"/>
                <a:cs typeface="Tahoma" panose="020B0604030504040204" pitchFamily="34" charset="0"/>
              </a:rPr>
              <a:t>aged 18 and over who self-reported good or better </a:t>
            </a:r>
            <a:r>
              <a:rPr lang="en-US" sz="1050" dirty="0" smtClean="0">
                <a:solidFill>
                  <a:prstClr val="black"/>
                </a:solidFill>
                <a:ea typeface="Tahoma" panose="020B0604030504040204" pitchFamily="34" charset="0"/>
                <a:cs typeface="Tahoma" panose="020B0604030504040204" pitchFamily="34" charset="0"/>
              </a:rPr>
              <a:t>physical </a:t>
            </a:r>
            <a:r>
              <a:rPr lang="en-US" sz="1050" dirty="0">
                <a:solidFill>
                  <a:prstClr val="black"/>
                </a:solidFill>
                <a:ea typeface="Tahoma" panose="020B0604030504040204" pitchFamily="34" charset="0"/>
                <a:cs typeface="Tahoma" panose="020B0604030504040204" pitchFamily="34" charset="0"/>
              </a:rPr>
              <a:t>health in the past month. </a:t>
            </a:r>
            <a:r>
              <a:rPr lang="en-US" sz="1050" dirty="0">
                <a:solidFill>
                  <a:prstClr val="black"/>
                </a:solidFill>
              </a:rPr>
              <a:t>Respondents were asked to select one or more races. </a:t>
            </a:r>
            <a:r>
              <a:rPr lang="en-US" sz="1050" dirty="0" smtClean="0">
                <a:solidFill>
                  <a:prstClr val="black"/>
                </a:solidFill>
                <a:ea typeface="Tahoma" panose="020B0604030504040204" pitchFamily="34" charset="0"/>
                <a:cs typeface="Tahoma" panose="020B0604030504040204" pitchFamily="34" charset="0"/>
              </a:rPr>
              <a:t>American </a:t>
            </a:r>
            <a:r>
              <a:rPr lang="en-US" sz="1050" dirty="0">
                <a:solidFill>
                  <a:prstClr val="black"/>
                </a:solidFill>
                <a:ea typeface="Tahoma" panose="020B0604030504040204" pitchFamily="34" charset="0"/>
                <a:cs typeface="Tahoma" panose="020B0604030504040204" pitchFamily="34" charset="0"/>
              </a:rPr>
              <a:t>Indian includes Alaska Native. The categories black and white exclude persons of Hispanic origin. </a:t>
            </a:r>
            <a:r>
              <a:rPr lang="en-US" sz="1050" dirty="0" smtClean="0">
                <a:solidFill>
                  <a:prstClr val="black"/>
                </a:solidFill>
                <a:ea typeface="Tahoma" panose="020B0604030504040204" pitchFamily="34" charset="0"/>
                <a:cs typeface="Tahoma" panose="020B0604030504040204" pitchFamily="34" charset="0"/>
              </a:rPr>
              <a:t>Persons </a:t>
            </a:r>
            <a:r>
              <a:rPr lang="en-US" sz="1050" dirty="0">
                <a:solidFill>
                  <a:prstClr val="black"/>
                </a:solidFill>
                <a:ea typeface="Tahoma" panose="020B0604030504040204" pitchFamily="34" charset="0"/>
                <a:cs typeface="Tahoma" panose="020B0604030504040204" pitchFamily="34" charset="0"/>
              </a:rPr>
              <a:t>of Hispanic origin </a:t>
            </a:r>
            <a:r>
              <a:rPr lang="en-US" sz="1050" dirty="0" smtClean="0">
                <a:solidFill>
                  <a:prstClr val="black"/>
                </a:solidFill>
                <a:ea typeface="Tahoma" panose="020B0604030504040204" pitchFamily="34" charset="0"/>
                <a:cs typeface="Tahoma" panose="020B0604030504040204" pitchFamily="34" charset="0"/>
              </a:rPr>
              <a:t>may </a:t>
            </a:r>
            <a:r>
              <a:rPr lang="en-US" sz="1050" dirty="0">
                <a:solidFill>
                  <a:prstClr val="black"/>
                </a:solidFill>
                <a:ea typeface="Tahoma" panose="020B0604030504040204" pitchFamily="34" charset="0"/>
                <a:cs typeface="Tahoma" panose="020B0604030504040204" pitchFamily="34" charset="0"/>
              </a:rPr>
              <a:t>be </a:t>
            </a:r>
            <a:r>
              <a:rPr lang="en-US" sz="1050" dirty="0" smtClean="0">
                <a:solidFill>
                  <a:prstClr val="black"/>
                </a:solidFill>
                <a:ea typeface="Tahoma" panose="020B0604030504040204" pitchFamily="34" charset="0"/>
                <a:cs typeface="Tahoma" panose="020B0604030504040204" pitchFamily="34" charset="0"/>
              </a:rPr>
              <a:t>of any </a:t>
            </a:r>
            <a:r>
              <a:rPr lang="en-US" sz="1050" dirty="0">
                <a:solidFill>
                  <a:prstClr val="black"/>
                </a:solidFill>
                <a:ea typeface="Tahoma" panose="020B0604030504040204" pitchFamily="34" charset="0"/>
                <a:cs typeface="Tahoma" panose="020B0604030504040204" pitchFamily="34" charset="0"/>
              </a:rPr>
              <a:t>race. </a:t>
            </a:r>
            <a:r>
              <a:rPr lang="en-US" sz="1050" dirty="0" smtClean="0">
                <a:solidFill>
                  <a:prstClr val="black"/>
                </a:solidFill>
                <a:ea typeface="Tahoma" panose="020B0604030504040204" pitchFamily="34" charset="0"/>
                <a:cs typeface="Tahoma" panose="020B0604030504040204" pitchFamily="34" charset="0"/>
              </a:rPr>
              <a:t>Data are </a:t>
            </a:r>
            <a:r>
              <a:rPr lang="en-US" sz="1050" dirty="0">
                <a:solidFill>
                  <a:prstClr val="black"/>
                </a:solidFill>
                <a:ea typeface="Tahoma" panose="020B0604030504040204" pitchFamily="34" charset="0"/>
                <a:cs typeface="Tahoma" panose="020B0604030504040204" pitchFamily="34" charset="0"/>
              </a:rPr>
              <a:t>age-adjusted to </a:t>
            </a:r>
            <a:r>
              <a:rPr lang="en-US" sz="1050" dirty="0" smtClean="0">
                <a:solidFill>
                  <a:prstClr val="black"/>
                </a:solidFill>
                <a:ea typeface="Tahoma" panose="020B0604030504040204" pitchFamily="34" charset="0"/>
                <a:cs typeface="Tahoma" panose="020B0604030504040204" pitchFamily="34" charset="0"/>
              </a:rPr>
              <a:t>the </a:t>
            </a:r>
            <a:r>
              <a:rPr lang="en-US" sz="1050" dirty="0">
                <a:solidFill>
                  <a:prstClr val="black"/>
                </a:solidFill>
                <a:ea typeface="Tahoma" panose="020B0604030504040204" pitchFamily="34" charset="0"/>
                <a:cs typeface="Tahoma" panose="020B0604030504040204" pitchFamily="34" charset="0"/>
              </a:rPr>
              <a:t>2000 standard population. </a:t>
            </a:r>
            <a:r>
              <a:rPr lang="en-US" sz="1050" dirty="0" smtClean="0">
                <a:solidFill>
                  <a:prstClr val="black"/>
                </a:solidFill>
                <a:ea typeface="Tahoma" panose="020B0604030504040204" pitchFamily="34" charset="0"/>
                <a:cs typeface="Tahoma" panose="020B0604030504040204" pitchFamily="34" charset="0"/>
              </a:rPr>
              <a:t>Educational </a:t>
            </a:r>
            <a:r>
              <a:rPr lang="en-US" sz="1050" dirty="0">
                <a:solidFill>
                  <a:prstClr val="black"/>
                </a:solidFill>
                <a:ea typeface="Tahoma" panose="020B0604030504040204" pitchFamily="34" charset="0"/>
                <a:cs typeface="Tahoma" panose="020B0604030504040204" pitchFamily="34" charset="0"/>
              </a:rPr>
              <a:t>attainment data are for adults 25 years and over. </a:t>
            </a:r>
            <a:endParaRPr lang="en-US" sz="1050" dirty="0" smtClean="0">
              <a:solidFill>
                <a:prstClr val="black"/>
              </a:solidFill>
              <a:ea typeface="Tahoma" panose="020B0604030504040204" pitchFamily="34" charset="0"/>
              <a:cs typeface="Tahoma" panose="020B0604030504040204" pitchFamily="34" charset="0"/>
            </a:endParaRPr>
          </a:p>
          <a:p>
            <a:pPr fontAlgn="base">
              <a:spcBef>
                <a:spcPct val="0"/>
              </a:spcBef>
            </a:pPr>
            <a:r>
              <a:rPr lang="en-US" sz="1050" dirty="0" smtClean="0">
                <a:solidFill>
                  <a:srgbClr val="000000"/>
                </a:solidFill>
                <a:cs typeface="Tahoma" pitchFamily="34" charset="0"/>
              </a:rPr>
              <a:t>SOURCE</a:t>
            </a:r>
            <a:r>
              <a:rPr lang="en-US" sz="1050" dirty="0">
                <a:solidFill>
                  <a:srgbClr val="000000"/>
                </a:solidFill>
                <a:cs typeface="Tahoma" pitchFamily="34" charset="0"/>
              </a:rPr>
              <a:t>: National Health Interview Survey (NHIS), </a:t>
            </a:r>
            <a:r>
              <a:rPr lang="en-US" sz="1050" dirty="0" smtClean="0">
                <a:solidFill>
                  <a:srgbClr val="000000"/>
                </a:solidFill>
                <a:cs typeface="Tahoma" pitchFamily="34" charset="0"/>
              </a:rPr>
              <a:t>CDC/NCHS.</a:t>
            </a:r>
            <a:endParaRPr lang="en-US" sz="1050" dirty="0">
              <a:solidFill>
                <a:prstClr val="black"/>
              </a:solidFill>
              <a:ea typeface="Tahoma" panose="020B0604030504040204" pitchFamily="34" charset="0"/>
              <a:cs typeface="Tahoma" panose="020B0604030504040204" pitchFamily="34" charset="0"/>
            </a:endParaRPr>
          </a:p>
        </p:txBody>
      </p:sp>
      <p:sp>
        <p:nvSpPr>
          <p:cNvPr id="19" name="Text Placeholder 76"/>
          <p:cNvSpPr txBox="1">
            <a:spLocks/>
          </p:cNvSpPr>
          <p:nvPr/>
        </p:nvSpPr>
        <p:spPr>
          <a:xfrm>
            <a:off x="6096000" y="890873"/>
            <a:ext cx="2560320" cy="2743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lnSpc>
                <a:spcPct val="80000"/>
              </a:lnSpc>
              <a:spcAft>
                <a:spcPct val="0"/>
              </a:spcAft>
              <a:buFont typeface="Arial" pitchFamily="34" charset="0"/>
              <a:buNone/>
            </a:pPr>
            <a:r>
              <a:rPr lang="en-US" sz="1600" b="1" dirty="0" smtClean="0">
                <a:solidFill>
                  <a:prstClr val="black"/>
                </a:solidFill>
                <a:ea typeface="Tahoma" pitchFamily="34" charset="0"/>
                <a:cs typeface="Tahoma" pitchFamily="34" charset="0"/>
              </a:rPr>
              <a:t>HP2020 Target: 79.8%</a:t>
            </a:r>
            <a:endParaRPr lang="en-US" sz="1600" b="1" dirty="0">
              <a:solidFill>
                <a:prstClr val="black"/>
              </a:solidFill>
              <a:ea typeface="Tahoma" pitchFamily="34" charset="0"/>
              <a:cs typeface="Tahoma" pitchFamily="34" charset="0"/>
            </a:endParaRPr>
          </a:p>
        </p:txBody>
      </p:sp>
      <p:sp>
        <p:nvSpPr>
          <p:cNvPr id="2" name="TextBox 1"/>
          <p:cNvSpPr txBox="1"/>
          <p:nvPr/>
        </p:nvSpPr>
        <p:spPr>
          <a:xfrm>
            <a:off x="4800600" y="5605046"/>
            <a:ext cx="978153" cy="338554"/>
          </a:xfrm>
          <a:prstGeom prst="rect">
            <a:avLst/>
          </a:prstGeom>
          <a:noFill/>
        </p:spPr>
        <p:txBody>
          <a:bodyPr wrap="none" rtlCol="0">
            <a:spAutoFit/>
          </a:bodyPr>
          <a:lstStyle/>
          <a:p>
            <a:pPr fontAlgn="base">
              <a:spcBef>
                <a:spcPct val="0"/>
              </a:spcBef>
              <a:spcAft>
                <a:spcPct val="0"/>
              </a:spcAft>
            </a:pPr>
            <a:r>
              <a:rPr lang="en-US" sz="1600" b="1" dirty="0" smtClean="0">
                <a:solidFill>
                  <a:prstClr val="black"/>
                </a:solidFill>
                <a:ea typeface="Tahoma" panose="020B0604030504040204" pitchFamily="34" charset="0"/>
                <a:cs typeface="Tahoma" panose="020B0604030504040204" pitchFamily="34" charset="0"/>
              </a:rPr>
              <a:t>Percent</a:t>
            </a:r>
            <a:endParaRPr lang="en-US" sz="1600" b="1" dirty="0">
              <a:solidFill>
                <a:prstClr val="black"/>
              </a:solidFill>
              <a:ea typeface="Tahoma" panose="020B0604030504040204" pitchFamily="34" charset="0"/>
              <a:cs typeface="Tahoma" panose="020B0604030504040204" pitchFamily="34" charset="0"/>
            </a:endParaRPr>
          </a:p>
        </p:txBody>
      </p:sp>
      <p:sp>
        <p:nvSpPr>
          <p:cNvPr id="13"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1A4EBD27-DC53-4898-B72E-5655E4B22A68}" type="slidenum">
              <a:rPr lang="en-US" sz="1200" smtClean="0">
                <a:solidFill>
                  <a:srgbClr val="898989"/>
                </a:solidFill>
              </a:rPr>
              <a:pPr algn="r" fontAlgn="base">
                <a:spcBef>
                  <a:spcPct val="0"/>
                </a:spcBef>
                <a:spcAft>
                  <a:spcPct val="0"/>
                </a:spcAft>
                <a:defRPr/>
              </a:pPr>
              <a:t>29</a:t>
            </a:fld>
            <a:endParaRPr lang="en-US" sz="1200" dirty="0">
              <a:solidFill>
                <a:srgbClr val="898989"/>
              </a:solidFill>
            </a:endParaRPr>
          </a:p>
        </p:txBody>
      </p:sp>
      <p:grpSp>
        <p:nvGrpSpPr>
          <p:cNvPr id="3" name="Group 2" descr="The arrow shows the direction in which the target is desired to go &#10;&#10;" title="Self-Reported Good or Better Physicasl Health, 2010"/>
          <p:cNvGrpSpPr/>
          <p:nvPr/>
        </p:nvGrpSpPr>
        <p:grpSpPr>
          <a:xfrm>
            <a:off x="7315200" y="1600176"/>
            <a:ext cx="1523992" cy="685824"/>
            <a:chOff x="7620000" y="1524000"/>
            <a:chExt cx="1523992" cy="685824"/>
          </a:xfrm>
        </p:grpSpPr>
        <p:sp>
          <p:nvSpPr>
            <p:cNvPr id="11" name="TextBox 31"/>
            <p:cNvSpPr txBox="1"/>
            <p:nvPr/>
          </p:nvSpPr>
          <p:spPr>
            <a:xfrm>
              <a:off x="7620000" y="1524000"/>
              <a:ext cx="1523992" cy="58477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spcBef>
                  <a:spcPct val="0"/>
                </a:spcBef>
                <a:spcAft>
                  <a:spcPct val="0"/>
                </a:spcAft>
              </a:pPr>
              <a:r>
                <a:rPr lang="en-US" sz="1600" b="1" dirty="0" smtClean="0">
                  <a:solidFill>
                    <a:srgbClr val="FF0000"/>
                  </a:solidFill>
                  <a:ea typeface="Tahoma" pitchFamily="34" charset="0"/>
                  <a:cs typeface="Tahoma" pitchFamily="34" charset="0"/>
                </a:rPr>
                <a:t>Increase desired</a:t>
              </a:r>
              <a:endParaRPr lang="en-US" sz="1600" b="1" dirty="0">
                <a:solidFill>
                  <a:srgbClr val="FF0000"/>
                </a:solidFill>
              </a:endParaRPr>
            </a:p>
          </p:txBody>
        </p:sp>
        <p:cxnSp>
          <p:nvCxnSpPr>
            <p:cNvPr id="15" name="Straight Arrow Connector 14"/>
            <p:cNvCxnSpPr/>
            <p:nvPr/>
          </p:nvCxnSpPr>
          <p:spPr>
            <a:xfrm flipV="1">
              <a:off x="8077200" y="2209800"/>
              <a:ext cx="640080" cy="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533400" y="5947303"/>
            <a:ext cx="353943" cy="152400"/>
          </a:xfrm>
          <a:prstGeom prst="rect">
            <a:avLst/>
          </a:prstGeom>
          <a:noFill/>
        </p:spPr>
        <p:txBody>
          <a:bodyPr vert="vert" wrap="square" rtlCol="0">
            <a:spAutoFit/>
          </a:bodyPr>
          <a:lstStyle/>
          <a:p>
            <a:r>
              <a:rPr lang="en-US" sz="1100" dirty="0">
                <a:solidFill>
                  <a:prstClr val="black"/>
                </a:solidFill>
                <a:ea typeface="Tahoma" panose="020B0604030504040204" pitchFamily="34" charset="0"/>
                <a:cs typeface="Tahoma" panose="020B0604030504040204" pitchFamily="34" charset="0"/>
              </a:rPr>
              <a:t>I</a:t>
            </a:r>
            <a:endParaRPr lang="en-US" sz="1100" dirty="0">
              <a:solidFill>
                <a:prstClr val="black"/>
              </a:solidFill>
              <a:latin typeface="Calibri"/>
            </a:endParaRPr>
          </a:p>
        </p:txBody>
      </p:sp>
    </p:spTree>
    <p:extLst>
      <p:ext uri="{BB962C8B-B14F-4D97-AF65-F5344CB8AC3E}">
        <p14:creationId xmlns:p14="http://schemas.microsoft.com/office/powerpoint/2010/main" val="463287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228600" y="304800"/>
            <a:ext cx="8686800" cy="1600200"/>
          </a:xfrm>
        </p:spPr>
        <p:txBody>
          <a:bodyPr>
            <a:noAutofit/>
          </a:bodyPr>
          <a:lstStyle/>
          <a:p>
            <a:r>
              <a:rPr lang="en-US" sz="3600" dirty="0">
                <a:latin typeface="Tahoma" panose="020B0604030504040204" pitchFamily="34" charset="0"/>
                <a:ea typeface="Tahoma" panose="020B0604030504040204" pitchFamily="34" charset="0"/>
                <a:cs typeface="Tahoma" panose="020B0604030504040204" pitchFamily="34" charset="0"/>
              </a:rPr>
              <a:t>Karen B. </a:t>
            </a:r>
            <a:r>
              <a:rPr lang="en-US" sz="3600" dirty="0" err="1">
                <a:latin typeface="Tahoma" panose="020B0604030504040204" pitchFamily="34" charset="0"/>
                <a:ea typeface="Tahoma" panose="020B0604030504040204" pitchFamily="34" charset="0"/>
                <a:cs typeface="Tahoma" panose="020B0604030504040204" pitchFamily="34" charset="0"/>
              </a:rPr>
              <a:t>DeSalvo</a:t>
            </a:r>
            <a:r>
              <a:rPr lang="en-US" sz="3600" dirty="0">
                <a:latin typeface="Tahoma" panose="020B0604030504040204" pitchFamily="34" charset="0"/>
                <a:ea typeface="Tahoma" panose="020B0604030504040204" pitchFamily="34" charset="0"/>
                <a:cs typeface="Tahoma" panose="020B0604030504040204" pitchFamily="34" charset="0"/>
              </a:rPr>
              <a:t>, MD, MPH, MSc</a:t>
            </a:r>
            <a:br>
              <a:rPr lang="en-US" sz="3600"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Acting Assistant Secretary for Health</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U.S. Department of Health and Human Services</a:t>
            </a:r>
          </a:p>
        </p:txBody>
      </p:sp>
    </p:spTree>
    <p:extLst>
      <p:ext uri="{BB962C8B-B14F-4D97-AF65-F5344CB8AC3E}">
        <p14:creationId xmlns:p14="http://schemas.microsoft.com/office/powerpoint/2010/main" val="4185608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8"/>
          <p:cNvSpPr txBox="1">
            <a:spLocks/>
          </p:cNvSpPr>
          <p:nvPr/>
        </p:nvSpPr>
        <p:spPr>
          <a:xfrm>
            <a:off x="7513139" y="6019800"/>
            <a:ext cx="1478461" cy="533400"/>
          </a:xfrm>
          <a:prstGeom prst="rect">
            <a:avLst/>
          </a:prstGeom>
          <a:ln w="19050">
            <a:solidFill>
              <a:srgbClr val="C00000"/>
            </a:solidFill>
          </a:ln>
        </p:spPr>
        <p:txBody>
          <a:bodyPr vert="horz" lIns="91440" tIns="45720" rIns="91440" bIns="45720" rtlCol="0" anchor="ctr">
            <a:noAutofit/>
          </a:bodyPr>
          <a:lstStyle>
            <a:lvl1pPr marL="0" indent="-342900" algn="l"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Aft>
                <a:spcPct val="0"/>
              </a:spcAft>
            </a:pPr>
            <a:r>
              <a:rPr lang="en-US" sz="1200" dirty="0" smtClean="0">
                <a:solidFill>
                  <a:prstClr val="black"/>
                </a:solidFill>
                <a:ea typeface="Tahoma" panose="020B0604030504040204" pitchFamily="34" charset="0"/>
                <a:cs typeface="Tahoma" panose="020B0604030504040204" pitchFamily="34" charset="0"/>
              </a:rPr>
              <a:t>Obj. HRQOL/WB-1.2</a:t>
            </a:r>
          </a:p>
        </p:txBody>
      </p:sp>
      <p:graphicFrame>
        <p:nvGraphicFramePr>
          <p:cNvPr id="16" name="Chart Placeholder 15" descr="Major Depressive Episode, Adults, 2012"/>
          <p:cNvGraphicFramePr>
            <a:graphicFrameLocks noGrp="1"/>
          </p:cNvGraphicFramePr>
          <p:nvPr>
            <p:ph type="chart" sz="quarter" idx="4294967295"/>
            <p:extLst/>
          </p:nvPr>
        </p:nvGraphicFramePr>
        <p:xfrm>
          <a:off x="-265216" y="1317355"/>
          <a:ext cx="9372600" cy="4473845"/>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27296" y="76200"/>
            <a:ext cx="9116704" cy="843707"/>
          </a:xfrm>
        </p:spPr>
        <p:txBody>
          <a:bodyPr>
            <a:noAutofit/>
          </a:bodyPr>
          <a:lstStyle/>
          <a:p>
            <a:pPr>
              <a:tabLst>
                <a:tab pos="3206750" algn="l"/>
              </a:tabLst>
            </a:pPr>
            <a:r>
              <a:rPr lang="en-US" sz="27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Self-Reported Good or Better Mental Health, 2010</a:t>
            </a:r>
            <a:endParaRPr lang="en-US" sz="27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 Box 5"/>
          <p:cNvSpPr txBox="1">
            <a:spLocks noChangeArrowheads="1"/>
          </p:cNvSpPr>
          <p:nvPr/>
        </p:nvSpPr>
        <p:spPr bwMode="auto">
          <a:xfrm>
            <a:off x="-1" y="5943600"/>
            <a:ext cx="7513139" cy="938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ts val="300"/>
              </a:spcAft>
            </a:pPr>
            <a:r>
              <a:rPr lang="en-US" sz="1050" dirty="0">
                <a:solidFill>
                  <a:prstClr val="black"/>
                </a:solidFill>
                <a:ea typeface="Tahoma" panose="020B0604030504040204" pitchFamily="34" charset="0"/>
                <a:cs typeface="Tahoma" panose="020B0604030504040204" pitchFamily="34" charset="0"/>
              </a:rPr>
              <a:t>NOTES: </a:t>
            </a:r>
            <a:r>
              <a:rPr lang="en-US" sz="1050" dirty="0" smtClean="0">
                <a:solidFill>
                  <a:prstClr val="black"/>
                </a:solidFill>
                <a:ea typeface="Tahoma" panose="020B0604030504040204" pitchFamily="34" charset="0"/>
                <a:cs typeface="Tahoma" panose="020B0604030504040204" pitchFamily="34" charset="0"/>
              </a:rPr>
              <a:t>    = </a:t>
            </a:r>
            <a:r>
              <a:rPr lang="en-US" sz="1050" dirty="0">
                <a:solidFill>
                  <a:prstClr val="black"/>
                </a:solidFill>
                <a:ea typeface="Tahoma" panose="020B0604030504040204" pitchFamily="34" charset="0"/>
                <a:cs typeface="Tahoma" panose="020B0604030504040204" pitchFamily="34" charset="0"/>
              </a:rPr>
              <a:t>95% confidence interval. </a:t>
            </a:r>
            <a:r>
              <a:rPr lang="en-US" sz="1050" dirty="0" smtClean="0">
                <a:solidFill>
                  <a:prstClr val="black"/>
                </a:solidFill>
                <a:ea typeface="Tahoma" panose="020B0604030504040204" pitchFamily="34" charset="0"/>
                <a:cs typeface="Tahoma" panose="020B0604030504040204" pitchFamily="34" charset="0"/>
              </a:rPr>
              <a:t>Except for education, data </a:t>
            </a:r>
            <a:r>
              <a:rPr lang="en-US" sz="1050" dirty="0">
                <a:solidFill>
                  <a:prstClr val="black"/>
                </a:solidFill>
                <a:ea typeface="Tahoma" panose="020B0604030504040204" pitchFamily="34" charset="0"/>
                <a:cs typeface="Tahoma" panose="020B0604030504040204" pitchFamily="34" charset="0"/>
              </a:rPr>
              <a:t>are for </a:t>
            </a:r>
            <a:r>
              <a:rPr lang="en-US" sz="1050" dirty="0" smtClean="0">
                <a:solidFill>
                  <a:prstClr val="black"/>
                </a:solidFill>
                <a:ea typeface="Tahoma" panose="020B0604030504040204" pitchFamily="34" charset="0"/>
                <a:cs typeface="Tahoma" panose="020B0604030504040204" pitchFamily="34" charset="0"/>
              </a:rPr>
              <a:t>adults </a:t>
            </a:r>
            <a:r>
              <a:rPr lang="en-US" sz="1050" dirty="0">
                <a:solidFill>
                  <a:prstClr val="black"/>
                </a:solidFill>
                <a:ea typeface="Tahoma" panose="020B0604030504040204" pitchFamily="34" charset="0"/>
                <a:cs typeface="Tahoma" panose="020B0604030504040204" pitchFamily="34" charset="0"/>
              </a:rPr>
              <a:t>aged 18 and over who </a:t>
            </a:r>
            <a:r>
              <a:rPr lang="en-US" sz="1050" dirty="0" smtClean="0">
                <a:solidFill>
                  <a:prstClr val="black"/>
                </a:solidFill>
                <a:ea typeface="Tahoma" panose="020B0604030504040204" pitchFamily="34" charset="0"/>
                <a:cs typeface="Tahoma" panose="020B0604030504040204" pitchFamily="34" charset="0"/>
              </a:rPr>
              <a:t>self-reported good or better mental health in the past month. </a:t>
            </a:r>
            <a:r>
              <a:rPr lang="en-US" sz="1050" dirty="0">
                <a:solidFill>
                  <a:prstClr val="black"/>
                </a:solidFill>
              </a:rPr>
              <a:t>Respondents were asked to select one or more races. </a:t>
            </a:r>
            <a:r>
              <a:rPr lang="en-US" sz="1050" dirty="0" smtClean="0">
                <a:solidFill>
                  <a:prstClr val="black"/>
                </a:solidFill>
                <a:ea typeface="Tahoma" panose="020B0604030504040204" pitchFamily="34" charset="0"/>
                <a:cs typeface="Tahoma" panose="020B0604030504040204" pitchFamily="34" charset="0"/>
              </a:rPr>
              <a:t>American </a:t>
            </a:r>
            <a:r>
              <a:rPr lang="en-US" sz="1050" dirty="0">
                <a:solidFill>
                  <a:prstClr val="black"/>
                </a:solidFill>
                <a:ea typeface="Tahoma" panose="020B0604030504040204" pitchFamily="34" charset="0"/>
                <a:cs typeface="Tahoma" panose="020B0604030504040204" pitchFamily="34" charset="0"/>
              </a:rPr>
              <a:t>Indian includes Alaska Native. The categories black and white exclude persons of Hispanic origin. </a:t>
            </a:r>
            <a:r>
              <a:rPr lang="en-US" sz="1050" dirty="0" smtClean="0">
                <a:solidFill>
                  <a:prstClr val="black"/>
                </a:solidFill>
                <a:ea typeface="Tahoma" panose="020B0604030504040204" pitchFamily="34" charset="0"/>
                <a:cs typeface="Tahoma" panose="020B0604030504040204" pitchFamily="34" charset="0"/>
              </a:rPr>
              <a:t>Persons </a:t>
            </a:r>
            <a:r>
              <a:rPr lang="en-US" sz="1050" dirty="0">
                <a:solidFill>
                  <a:prstClr val="black"/>
                </a:solidFill>
                <a:ea typeface="Tahoma" panose="020B0604030504040204" pitchFamily="34" charset="0"/>
                <a:cs typeface="Tahoma" panose="020B0604030504040204" pitchFamily="34" charset="0"/>
              </a:rPr>
              <a:t>of Hispanic origin may be </a:t>
            </a:r>
            <a:r>
              <a:rPr lang="en-US" sz="1050" dirty="0" smtClean="0">
                <a:solidFill>
                  <a:prstClr val="black"/>
                </a:solidFill>
                <a:ea typeface="Tahoma" panose="020B0604030504040204" pitchFamily="34" charset="0"/>
                <a:cs typeface="Tahoma" panose="020B0604030504040204" pitchFamily="34" charset="0"/>
              </a:rPr>
              <a:t>of any </a:t>
            </a:r>
            <a:r>
              <a:rPr lang="en-US" sz="1050" dirty="0">
                <a:solidFill>
                  <a:prstClr val="black"/>
                </a:solidFill>
                <a:ea typeface="Tahoma" panose="020B0604030504040204" pitchFamily="34" charset="0"/>
                <a:cs typeface="Tahoma" panose="020B0604030504040204" pitchFamily="34" charset="0"/>
              </a:rPr>
              <a:t>race. Data are age-adjusted to the 2000 standard population</a:t>
            </a:r>
            <a:r>
              <a:rPr lang="en-US" sz="1050" dirty="0" smtClean="0">
                <a:solidFill>
                  <a:prstClr val="black"/>
                </a:solidFill>
                <a:ea typeface="Tahoma" panose="020B0604030504040204" pitchFamily="34" charset="0"/>
                <a:cs typeface="Tahoma" panose="020B0604030504040204" pitchFamily="34" charset="0"/>
              </a:rPr>
              <a:t>. Educational attainment data are for adults 25 years and over. </a:t>
            </a:r>
          </a:p>
          <a:p>
            <a:pPr fontAlgn="base">
              <a:spcBef>
                <a:spcPct val="0"/>
              </a:spcBef>
              <a:spcAft>
                <a:spcPct val="0"/>
              </a:spcAft>
            </a:pPr>
            <a:r>
              <a:rPr lang="en-US" sz="1050" dirty="0">
                <a:solidFill>
                  <a:srgbClr val="000000"/>
                </a:solidFill>
                <a:cs typeface="Tahoma" pitchFamily="34" charset="0"/>
              </a:rPr>
              <a:t>SOURCE: National Health Interview Survey (NHIS), CDC/NCHS</a:t>
            </a:r>
            <a:r>
              <a:rPr lang="en-US" sz="1050" dirty="0" smtClean="0">
                <a:solidFill>
                  <a:srgbClr val="000000"/>
                </a:solidFill>
                <a:cs typeface="Tahoma" pitchFamily="34" charset="0"/>
              </a:rPr>
              <a:t>.</a:t>
            </a:r>
            <a:endParaRPr lang="en-US" sz="1050" dirty="0">
              <a:solidFill>
                <a:srgbClr val="000000"/>
              </a:solidFill>
              <a:cs typeface="Tahoma" pitchFamily="34" charset="0"/>
            </a:endParaRPr>
          </a:p>
        </p:txBody>
      </p:sp>
      <p:sp>
        <p:nvSpPr>
          <p:cNvPr id="2" name="TextBox 1"/>
          <p:cNvSpPr txBox="1"/>
          <p:nvPr/>
        </p:nvSpPr>
        <p:spPr>
          <a:xfrm>
            <a:off x="4876800" y="5638800"/>
            <a:ext cx="978153" cy="338554"/>
          </a:xfrm>
          <a:prstGeom prst="rect">
            <a:avLst/>
          </a:prstGeom>
          <a:noFill/>
        </p:spPr>
        <p:txBody>
          <a:bodyPr wrap="none" rtlCol="0">
            <a:spAutoFit/>
          </a:bodyPr>
          <a:lstStyle/>
          <a:p>
            <a:pPr fontAlgn="base">
              <a:spcBef>
                <a:spcPct val="0"/>
              </a:spcBef>
              <a:spcAft>
                <a:spcPct val="0"/>
              </a:spcAft>
            </a:pPr>
            <a:r>
              <a:rPr lang="en-US" sz="1600" b="1" dirty="0" smtClean="0">
                <a:solidFill>
                  <a:prstClr val="black"/>
                </a:solidFill>
                <a:ea typeface="Tahoma" panose="020B0604030504040204" pitchFamily="34" charset="0"/>
                <a:cs typeface="Tahoma" panose="020B0604030504040204" pitchFamily="34" charset="0"/>
              </a:rPr>
              <a:t>Percent</a:t>
            </a:r>
            <a:endParaRPr lang="en-US" sz="1600" b="1" dirty="0">
              <a:solidFill>
                <a:prstClr val="black"/>
              </a:solidFill>
              <a:ea typeface="Tahoma" panose="020B0604030504040204" pitchFamily="34" charset="0"/>
              <a:cs typeface="Tahoma" panose="020B0604030504040204" pitchFamily="34" charset="0"/>
            </a:endParaRPr>
          </a:p>
        </p:txBody>
      </p:sp>
      <p:sp>
        <p:nvSpPr>
          <p:cNvPr id="13"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1A4EBD27-DC53-4898-B72E-5655E4B22A68}" type="slidenum">
              <a:rPr lang="en-US" sz="1200" smtClean="0">
                <a:solidFill>
                  <a:srgbClr val="898989"/>
                </a:solidFill>
              </a:rPr>
              <a:pPr algn="r" fontAlgn="base">
                <a:spcBef>
                  <a:spcPct val="0"/>
                </a:spcBef>
                <a:spcAft>
                  <a:spcPct val="0"/>
                </a:spcAft>
                <a:defRPr/>
              </a:pPr>
              <a:t>30</a:t>
            </a:fld>
            <a:endParaRPr lang="en-US" sz="1200" dirty="0">
              <a:solidFill>
                <a:srgbClr val="898989"/>
              </a:solidFill>
            </a:endParaRPr>
          </a:p>
        </p:txBody>
      </p:sp>
      <p:sp>
        <p:nvSpPr>
          <p:cNvPr id="11" name="Text Placeholder 76"/>
          <p:cNvSpPr txBox="1">
            <a:spLocks/>
          </p:cNvSpPr>
          <p:nvPr/>
        </p:nvSpPr>
        <p:spPr>
          <a:xfrm>
            <a:off x="6019800" y="1066800"/>
            <a:ext cx="2560320" cy="2583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lnSpc>
                <a:spcPct val="80000"/>
              </a:lnSpc>
              <a:spcAft>
                <a:spcPct val="0"/>
              </a:spcAft>
              <a:buFont typeface="Arial" pitchFamily="34" charset="0"/>
              <a:buNone/>
            </a:pPr>
            <a:r>
              <a:rPr lang="en-US" sz="1600" b="1" dirty="0" smtClean="0">
                <a:solidFill>
                  <a:prstClr val="black"/>
                </a:solidFill>
                <a:ea typeface="Tahoma" pitchFamily="34" charset="0"/>
                <a:cs typeface="Tahoma" pitchFamily="34" charset="0"/>
              </a:rPr>
              <a:t>HP2020 Target: 80.1%</a:t>
            </a:r>
            <a:endParaRPr lang="en-US" sz="1600" b="1" dirty="0">
              <a:solidFill>
                <a:prstClr val="black"/>
              </a:solidFill>
              <a:ea typeface="Tahoma" pitchFamily="34" charset="0"/>
              <a:cs typeface="Tahoma" pitchFamily="34" charset="0"/>
            </a:endParaRPr>
          </a:p>
        </p:txBody>
      </p:sp>
      <p:sp>
        <p:nvSpPr>
          <p:cNvPr id="15" name="TextBox 31"/>
          <p:cNvSpPr txBox="1"/>
          <p:nvPr/>
        </p:nvSpPr>
        <p:spPr>
          <a:xfrm>
            <a:off x="7315200" y="1676376"/>
            <a:ext cx="1523992" cy="58477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spcBef>
                <a:spcPct val="0"/>
              </a:spcBef>
              <a:spcAft>
                <a:spcPct val="0"/>
              </a:spcAft>
            </a:pPr>
            <a:r>
              <a:rPr lang="en-US" sz="1600" b="1" dirty="0" smtClean="0">
                <a:solidFill>
                  <a:srgbClr val="FF0000"/>
                </a:solidFill>
                <a:ea typeface="Tahoma" pitchFamily="34" charset="0"/>
                <a:cs typeface="Tahoma" pitchFamily="34" charset="0"/>
              </a:rPr>
              <a:t>Increase desired</a:t>
            </a:r>
            <a:endParaRPr lang="en-US" sz="1600" b="1" dirty="0">
              <a:solidFill>
                <a:srgbClr val="FF0000"/>
              </a:solidFill>
            </a:endParaRPr>
          </a:p>
        </p:txBody>
      </p:sp>
      <p:cxnSp>
        <p:nvCxnSpPr>
          <p:cNvPr id="17" name="Straight Arrow Connector 16" descr="Increase desired for self-reported health" title="Self-Reported Good or Better Mental Health, 2010"/>
          <p:cNvCxnSpPr/>
          <p:nvPr/>
        </p:nvCxnSpPr>
        <p:spPr>
          <a:xfrm flipV="1">
            <a:off x="7772400" y="2362176"/>
            <a:ext cx="640080" cy="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7200" y="6015549"/>
            <a:ext cx="353943" cy="237101"/>
          </a:xfrm>
          <a:prstGeom prst="rect">
            <a:avLst/>
          </a:prstGeom>
          <a:noFill/>
        </p:spPr>
        <p:txBody>
          <a:bodyPr vert="vert" wrap="square" rtlCol="0">
            <a:spAutoFit/>
          </a:bodyPr>
          <a:lstStyle/>
          <a:p>
            <a:r>
              <a:rPr lang="en-US" sz="1100" dirty="0">
                <a:solidFill>
                  <a:prstClr val="black"/>
                </a:solidFill>
                <a:ea typeface="Tahoma" panose="020B0604030504040204" pitchFamily="34" charset="0"/>
                <a:cs typeface="Tahoma" panose="020B0604030504040204" pitchFamily="34" charset="0"/>
              </a:rPr>
              <a:t>I</a:t>
            </a:r>
            <a:endParaRPr lang="en-US" sz="1100" dirty="0">
              <a:solidFill>
                <a:prstClr val="black"/>
              </a:solidFill>
              <a:latin typeface="Calibri"/>
            </a:endParaRPr>
          </a:p>
        </p:txBody>
      </p:sp>
    </p:spTree>
    <p:extLst>
      <p:ext uri="{BB962C8B-B14F-4D97-AF65-F5344CB8AC3E}">
        <p14:creationId xmlns:p14="http://schemas.microsoft.com/office/powerpoint/2010/main" val="127862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55" y="81149"/>
            <a:ext cx="7790145" cy="1221557"/>
          </a:xfrm>
        </p:spPr>
        <p:txBody>
          <a:bodyPr/>
          <a:lstStyle/>
          <a:p>
            <a:pPr algn="ctr"/>
            <a:r>
              <a:rPr lang="en-US" sz="3000" b="1" dirty="0">
                <a:latin typeface="Tahoma" panose="020B0604030504040204" pitchFamily="34" charset="0"/>
              </a:rPr>
              <a:t>Key </a:t>
            </a:r>
            <a:r>
              <a:rPr lang="en-US" sz="3000" b="1" dirty="0" smtClean="0">
                <a:latin typeface="Tahoma" panose="020B0604030504040204" pitchFamily="34" charset="0"/>
              </a:rPr>
              <a:t>Takeaways: </a:t>
            </a:r>
            <a:r>
              <a:rPr lang="en-US" sz="3000" dirty="0" smtClean="0">
                <a:latin typeface="Tahoma" panose="020B0604030504040204" pitchFamily="34" charset="0"/>
              </a:rPr>
              <a:t>Disability </a:t>
            </a:r>
            <a:r>
              <a:rPr lang="en-US" sz="3000" dirty="0">
                <a:latin typeface="Tahoma" panose="020B0604030504040204" pitchFamily="34" charset="0"/>
              </a:rPr>
              <a:t>and </a:t>
            </a:r>
            <a:r>
              <a:rPr lang="en-US" sz="3000" dirty="0" smtClean="0">
                <a:latin typeface="Tahoma" panose="020B0604030504040204" pitchFamily="34" charset="0"/>
              </a:rPr>
              <a:t>Health</a:t>
            </a:r>
            <a:endParaRPr lang="en-US" sz="3000" b="1" dirty="0">
              <a:latin typeface="Tahoma" panose="020B0604030504040204" pitchFamily="34" charset="0"/>
            </a:endParaRPr>
          </a:p>
        </p:txBody>
      </p:sp>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31</a:t>
            </a:fld>
            <a:endParaRPr lang="en-US" sz="1200" dirty="0">
              <a:solidFill>
                <a:srgbClr val="898989"/>
              </a:solidFill>
              <a:ea typeface="Tahoma" panose="020B0604030504040204" pitchFamily="34" charset="0"/>
              <a:cs typeface="Tahoma" panose="020B0604030504040204" pitchFamily="34" charset="0"/>
            </a:endParaRPr>
          </a:p>
        </p:txBody>
      </p:sp>
      <p:sp>
        <p:nvSpPr>
          <p:cNvPr id="6" name="Content Placeholder 5"/>
          <p:cNvSpPr>
            <a:spLocks noGrp="1"/>
          </p:cNvSpPr>
          <p:nvPr>
            <p:ph idx="1"/>
          </p:nvPr>
        </p:nvSpPr>
        <p:spPr>
          <a:xfrm>
            <a:off x="1353855" y="1524000"/>
            <a:ext cx="7637745" cy="5105400"/>
          </a:xfrm>
        </p:spPr>
        <p:txBody>
          <a:bodyPr/>
          <a:lstStyle/>
          <a:p>
            <a:pPr marL="0" indent="0">
              <a:spcBef>
                <a:spcPts val="600"/>
              </a:spcBef>
              <a:spcAft>
                <a:spcPts val="600"/>
              </a:spcAft>
              <a:buNone/>
            </a:pPr>
            <a:r>
              <a:rPr lang="en-US" sz="2200" b="1" dirty="0" smtClean="0">
                <a:latin typeface="+mn-lt"/>
              </a:rPr>
              <a:t>Improvements in Inclusion and Participation:</a:t>
            </a:r>
            <a:endParaRPr lang="en-US" sz="2200" b="1" dirty="0">
              <a:latin typeface="+mn-lt"/>
            </a:endParaRPr>
          </a:p>
          <a:p>
            <a:pPr>
              <a:spcBef>
                <a:spcPts val="600"/>
              </a:spcBef>
              <a:spcAft>
                <a:spcPts val="600"/>
              </a:spcAft>
            </a:pPr>
            <a:r>
              <a:rPr lang="en-US" sz="2200" dirty="0" smtClean="0">
                <a:latin typeface="+mn-lt"/>
              </a:rPr>
              <a:t>The number of Healthy People 2020 population-based data systems that include ACS disability questions (n=13) has increased.</a:t>
            </a:r>
          </a:p>
          <a:p>
            <a:pPr>
              <a:spcBef>
                <a:spcPts val="600"/>
              </a:spcBef>
              <a:spcAft>
                <a:spcPts val="600"/>
              </a:spcAft>
            </a:pPr>
            <a:r>
              <a:rPr lang="en-US" sz="2200" dirty="0" smtClean="0">
                <a:latin typeface="+mn-lt"/>
              </a:rPr>
              <a:t>The number of states (n=19) with support for disability and health promotion programs has increased.</a:t>
            </a:r>
          </a:p>
          <a:p>
            <a:pPr>
              <a:spcBef>
                <a:spcPts val="600"/>
              </a:spcBef>
              <a:spcAft>
                <a:spcPts val="600"/>
              </a:spcAft>
            </a:pPr>
            <a:r>
              <a:rPr lang="en-US" sz="2200" dirty="0" smtClean="0">
                <a:latin typeface="+mn-lt"/>
              </a:rPr>
              <a:t>Use of early intervention services in community settings by  </a:t>
            </a:r>
            <a:r>
              <a:rPr lang="en-US" sz="2200" dirty="0">
                <a:latin typeface="+mn-lt"/>
              </a:rPr>
              <a:t>children </a:t>
            </a:r>
            <a:r>
              <a:rPr lang="en-US" sz="2200" dirty="0" smtClean="0">
                <a:latin typeface="+mn-lt"/>
              </a:rPr>
              <a:t>aged 2 </a:t>
            </a:r>
            <a:r>
              <a:rPr lang="en-US" sz="2200" dirty="0">
                <a:latin typeface="+mn-lt"/>
              </a:rPr>
              <a:t>years </a:t>
            </a:r>
            <a:r>
              <a:rPr lang="en-US" sz="2200" dirty="0" smtClean="0">
                <a:latin typeface="+mn-lt"/>
              </a:rPr>
              <a:t>and under with disabilities has increased.</a:t>
            </a:r>
          </a:p>
          <a:p>
            <a:pPr>
              <a:spcBef>
                <a:spcPts val="600"/>
              </a:spcBef>
              <a:spcAft>
                <a:spcPts val="600"/>
              </a:spcAft>
            </a:pPr>
            <a:r>
              <a:rPr lang="en-US" sz="2200" dirty="0" smtClean="0">
                <a:latin typeface="+mn-lt"/>
              </a:rPr>
              <a:t>There has been an increase in the proportion of students aged 6 to 21 years with disabilities who spent at least 80% of their day in regular education classrooms. </a:t>
            </a:r>
          </a:p>
        </p:txBody>
      </p:sp>
    </p:spTree>
    <p:extLst>
      <p:ext uri="{BB962C8B-B14F-4D97-AF65-F5344CB8AC3E}">
        <p14:creationId xmlns:p14="http://schemas.microsoft.com/office/powerpoint/2010/main" val="30995790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55" y="81149"/>
            <a:ext cx="7790145" cy="1221557"/>
          </a:xfrm>
        </p:spPr>
        <p:txBody>
          <a:bodyPr/>
          <a:lstStyle/>
          <a:p>
            <a:pPr algn="ctr"/>
            <a:r>
              <a:rPr lang="en-US" sz="3000" b="1" dirty="0">
                <a:latin typeface="Tahoma" panose="020B0604030504040204" pitchFamily="34" charset="0"/>
              </a:rPr>
              <a:t>Key </a:t>
            </a:r>
            <a:r>
              <a:rPr lang="en-US" sz="3000" b="1" dirty="0" smtClean="0">
                <a:latin typeface="Tahoma" panose="020B0604030504040204" pitchFamily="34" charset="0"/>
              </a:rPr>
              <a:t>Takeaways: </a:t>
            </a:r>
            <a:r>
              <a:rPr lang="en-US" sz="3000" dirty="0" smtClean="0">
                <a:latin typeface="Tahoma" panose="020B0604030504040204" pitchFamily="34" charset="0"/>
              </a:rPr>
              <a:t>Disability </a:t>
            </a:r>
            <a:r>
              <a:rPr lang="en-US" sz="3000" dirty="0">
                <a:latin typeface="Tahoma" panose="020B0604030504040204" pitchFamily="34" charset="0"/>
              </a:rPr>
              <a:t>and </a:t>
            </a:r>
            <a:r>
              <a:rPr lang="en-US" sz="3000" dirty="0" smtClean="0">
                <a:latin typeface="Tahoma" panose="020B0604030504040204" pitchFamily="34" charset="0"/>
              </a:rPr>
              <a:t>Health</a:t>
            </a:r>
            <a:endParaRPr lang="en-US" sz="3000" b="1" dirty="0">
              <a:latin typeface="Tahoma" panose="020B0604030504040204" pitchFamily="34" charset="0"/>
            </a:endParaRPr>
          </a:p>
        </p:txBody>
      </p:sp>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32</a:t>
            </a:fld>
            <a:endParaRPr lang="en-US" sz="1200" dirty="0">
              <a:solidFill>
                <a:srgbClr val="898989"/>
              </a:solidFill>
              <a:ea typeface="Tahoma" panose="020B0604030504040204" pitchFamily="34" charset="0"/>
              <a:cs typeface="Tahoma" panose="020B0604030504040204" pitchFamily="34" charset="0"/>
            </a:endParaRPr>
          </a:p>
        </p:txBody>
      </p:sp>
      <p:sp>
        <p:nvSpPr>
          <p:cNvPr id="6" name="Content Placeholder 5"/>
          <p:cNvSpPr>
            <a:spLocks noGrp="1"/>
          </p:cNvSpPr>
          <p:nvPr>
            <p:ph idx="1"/>
          </p:nvPr>
        </p:nvSpPr>
        <p:spPr>
          <a:xfrm>
            <a:off x="1438927" y="1524000"/>
            <a:ext cx="7467600" cy="5029200"/>
          </a:xfrm>
        </p:spPr>
        <p:txBody>
          <a:bodyPr/>
          <a:lstStyle/>
          <a:p>
            <a:pPr marL="0" indent="0">
              <a:spcBef>
                <a:spcPts val="600"/>
              </a:spcBef>
              <a:spcAft>
                <a:spcPts val="1200"/>
              </a:spcAft>
              <a:buNone/>
            </a:pPr>
            <a:r>
              <a:rPr lang="en-US" sz="2200" b="1" dirty="0" smtClean="0">
                <a:latin typeface="+mn-lt"/>
              </a:rPr>
              <a:t>Opportunities for Improvement:</a:t>
            </a:r>
          </a:p>
          <a:p>
            <a:pPr>
              <a:spcBef>
                <a:spcPts val="600"/>
              </a:spcBef>
              <a:spcAft>
                <a:spcPts val="1200"/>
              </a:spcAft>
            </a:pPr>
            <a:r>
              <a:rPr lang="en-US" sz="2200" dirty="0" smtClean="0">
                <a:latin typeface="+mn-lt"/>
                <a:ea typeface="Tahoma" panose="020B0604030504040204" pitchFamily="34" charset="0"/>
                <a:cs typeface="Tahoma" panose="020B0604030504040204" pitchFamily="34" charset="0"/>
              </a:rPr>
              <a:t>Disparities </a:t>
            </a:r>
            <a:r>
              <a:rPr lang="en-US" sz="2200" dirty="0">
                <a:latin typeface="+mn-lt"/>
                <a:ea typeface="Tahoma" panose="020B0604030504040204" pitchFamily="34" charset="0"/>
                <a:cs typeface="Tahoma" panose="020B0604030504040204" pitchFamily="34" charset="0"/>
              </a:rPr>
              <a:t>persist </a:t>
            </a:r>
            <a:r>
              <a:rPr lang="en-US" sz="2200" dirty="0" smtClean="0">
                <a:latin typeface="+mn-lt"/>
                <a:ea typeface="Tahoma" panose="020B0604030504040204" pitchFamily="34" charset="0"/>
                <a:cs typeface="Tahoma" panose="020B0604030504040204" pitchFamily="34" charset="0"/>
              </a:rPr>
              <a:t>in unemployment </a:t>
            </a:r>
            <a:r>
              <a:rPr lang="en-US" sz="2200" dirty="0">
                <a:latin typeface="+mn-lt"/>
                <a:ea typeface="Tahoma" panose="020B0604030504040204" pitchFamily="34" charset="0"/>
                <a:cs typeface="Tahoma" panose="020B0604030504040204" pitchFamily="34" charset="0"/>
              </a:rPr>
              <a:t>of adults </a:t>
            </a:r>
            <a:r>
              <a:rPr lang="en-US" sz="2200" dirty="0" smtClean="0">
                <a:latin typeface="+mn-lt"/>
                <a:ea typeface="Tahoma" panose="020B0604030504040204" pitchFamily="34" charset="0"/>
                <a:cs typeface="Tahoma" panose="020B0604030504040204" pitchFamily="34" charset="0"/>
              </a:rPr>
              <a:t>with disabilities by race/ethnicity and educational attainment.</a:t>
            </a:r>
          </a:p>
          <a:p>
            <a:pPr>
              <a:spcBef>
                <a:spcPts val="600"/>
              </a:spcBef>
              <a:spcAft>
                <a:spcPts val="1200"/>
              </a:spcAft>
            </a:pPr>
            <a:r>
              <a:rPr lang="en-US" sz="2200" dirty="0" smtClean="0">
                <a:latin typeface="+mn-lt"/>
                <a:ea typeface="Tahoma" panose="020B0604030504040204" pitchFamily="34" charset="0"/>
                <a:cs typeface="Tahoma" panose="020B0604030504040204" pitchFamily="34" charset="0"/>
              </a:rPr>
              <a:t>Barriers to primary care and serious psychological distress have shown little or no change.</a:t>
            </a:r>
            <a:endParaRPr lang="en-US" sz="2200" dirty="0" smtClean="0">
              <a:latin typeface="+mn-lt"/>
            </a:endParaRPr>
          </a:p>
          <a:p>
            <a:pPr>
              <a:spcBef>
                <a:spcPts val="600"/>
              </a:spcBef>
              <a:spcAft>
                <a:spcPts val="1200"/>
              </a:spcAft>
            </a:pPr>
            <a:r>
              <a:rPr lang="en-US" sz="2200" dirty="0">
                <a:latin typeface="+mn-lt"/>
                <a:ea typeface="Tahoma" panose="020B0604030504040204" pitchFamily="34" charset="0"/>
                <a:cs typeface="Tahoma" panose="020B0604030504040204" pitchFamily="34" charset="0"/>
              </a:rPr>
              <a:t>So far in the decade, </a:t>
            </a:r>
            <a:r>
              <a:rPr lang="en-US" sz="2200" dirty="0" smtClean="0">
                <a:latin typeface="+mn-lt"/>
                <a:ea typeface="Tahoma" panose="020B0604030504040204" pitchFamily="34" charset="0"/>
                <a:cs typeface="Tahoma" panose="020B0604030504040204" pitchFamily="34" charset="0"/>
              </a:rPr>
              <a:t>7 </a:t>
            </a:r>
            <a:r>
              <a:rPr lang="en-US" sz="2200" dirty="0">
                <a:latin typeface="+mn-lt"/>
                <a:ea typeface="Tahoma" panose="020B0604030504040204" pitchFamily="34" charset="0"/>
                <a:cs typeface="Tahoma" panose="020B0604030504040204" pitchFamily="34" charset="0"/>
              </a:rPr>
              <a:t>out of </a:t>
            </a:r>
            <a:r>
              <a:rPr lang="en-US" sz="2200" dirty="0" smtClean="0">
                <a:latin typeface="+mn-lt"/>
                <a:ea typeface="Tahoma" panose="020B0604030504040204" pitchFamily="34" charset="0"/>
                <a:cs typeface="Tahoma" panose="020B0604030504040204" pitchFamily="34" charset="0"/>
              </a:rPr>
              <a:t>21 Healthy People 2020 Disability and Health objectives </a:t>
            </a:r>
            <a:r>
              <a:rPr lang="en-US" sz="2200" dirty="0">
                <a:latin typeface="+mn-lt"/>
                <a:ea typeface="Tahoma" panose="020B0604030504040204" pitchFamily="34" charset="0"/>
                <a:cs typeface="Tahoma" panose="020B0604030504040204" pitchFamily="34" charset="0"/>
              </a:rPr>
              <a:t>have </a:t>
            </a:r>
            <a:r>
              <a:rPr lang="en-US" sz="2200" dirty="0" smtClean="0">
                <a:latin typeface="+mn-lt"/>
                <a:ea typeface="Tahoma" panose="020B0604030504040204" pitchFamily="34" charset="0"/>
                <a:cs typeface="Tahoma" panose="020B0604030504040204" pitchFamily="34" charset="0"/>
              </a:rPr>
              <a:t>reached </a:t>
            </a:r>
            <a:r>
              <a:rPr lang="en-US" sz="2200" dirty="0">
                <a:latin typeface="+mn-lt"/>
                <a:ea typeface="Tahoma" panose="020B0604030504040204" pitchFamily="34" charset="0"/>
                <a:cs typeface="Tahoma" panose="020B0604030504040204" pitchFamily="34" charset="0"/>
              </a:rPr>
              <a:t>the targets or are </a:t>
            </a:r>
            <a:r>
              <a:rPr lang="en-US" sz="2200" dirty="0" smtClean="0">
                <a:latin typeface="+mn-lt"/>
                <a:ea typeface="Tahoma" panose="020B0604030504040204" pitchFamily="34" charset="0"/>
                <a:cs typeface="Tahoma" panose="020B0604030504040204" pitchFamily="34" charset="0"/>
              </a:rPr>
              <a:t>improving. </a:t>
            </a:r>
            <a:endParaRPr lang="en-US" sz="2200" dirty="0">
              <a:latin typeface="+mn-lt"/>
            </a:endParaRPr>
          </a:p>
        </p:txBody>
      </p:sp>
    </p:spTree>
    <p:extLst>
      <p:ext uri="{BB962C8B-B14F-4D97-AF65-F5344CB8AC3E}">
        <p14:creationId xmlns:p14="http://schemas.microsoft.com/office/powerpoint/2010/main" val="32752087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295400" y="0"/>
            <a:ext cx="7848600" cy="1295400"/>
          </a:xfrm>
          <a:ln/>
        </p:spPr>
        <p:txBody>
          <a:bodyPr>
            <a:noAutofit/>
          </a:bodyPr>
          <a:lstStyle/>
          <a:p>
            <a:pPr algn="ctr" fontAlgn="auto">
              <a:spcAft>
                <a:spcPts val="0"/>
              </a:spcAft>
              <a:defRPr/>
            </a:pPr>
            <a:r>
              <a:rPr lang="en-US" sz="2900" b="1" dirty="0" smtClean="0">
                <a:latin typeface="Tahoma" pitchFamily="34" charset="0"/>
              </a:rPr>
              <a:t>Key Takeaways</a:t>
            </a:r>
            <a:r>
              <a:rPr lang="en-US" sz="2900" dirty="0" smtClean="0">
                <a:latin typeface="Tahoma" panose="020B0604030504040204" pitchFamily="34" charset="0"/>
              </a:rPr>
              <a:t>: </a:t>
            </a:r>
            <a:r>
              <a:rPr lang="en-US" sz="2800" dirty="0" smtClean="0"/>
              <a:t>Health-Related </a:t>
            </a:r>
            <a:br>
              <a:rPr lang="en-US" sz="2800" dirty="0" smtClean="0"/>
            </a:br>
            <a:r>
              <a:rPr lang="en-US" sz="2800" dirty="0" smtClean="0"/>
              <a:t>Quality </a:t>
            </a:r>
            <a:r>
              <a:rPr lang="en-US" sz="2800" dirty="0"/>
              <a:t>of Life and Well-Being</a:t>
            </a:r>
            <a:r>
              <a:rPr lang="en-US" sz="2800" dirty="0">
                <a:latin typeface="Tahoma" panose="020B0604030504040204" pitchFamily="34" charset="0"/>
              </a:rPr>
              <a:t> </a:t>
            </a:r>
            <a:endParaRPr lang="en-US" sz="2900" b="1" dirty="0">
              <a:latin typeface="Tahoma" pitchFamily="34" charset="0"/>
            </a:endParaRPr>
          </a:p>
        </p:txBody>
      </p:sp>
      <p:sp>
        <p:nvSpPr>
          <p:cNvPr id="6" name="Content Placeholder 3"/>
          <p:cNvSpPr txBox="1">
            <a:spLocks/>
          </p:cNvSpPr>
          <p:nvPr/>
        </p:nvSpPr>
        <p:spPr bwMode="auto">
          <a:xfrm>
            <a:off x="1346530" y="1652016"/>
            <a:ext cx="7645069" cy="4824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a:spcBef>
                <a:spcPts val="600"/>
              </a:spcBef>
              <a:spcAft>
                <a:spcPts val="600"/>
              </a:spcAft>
            </a:pPr>
            <a:r>
              <a:rPr lang="en-US" sz="2200" dirty="0" smtClean="0">
                <a:solidFill>
                  <a:srgbClr val="000000"/>
                </a:solidFill>
                <a:latin typeface="Tahoma"/>
              </a:rPr>
              <a:t>Overall, more than 75% of adults reported good or better physical and mental health.</a:t>
            </a:r>
          </a:p>
          <a:p>
            <a:pPr>
              <a:spcBef>
                <a:spcPts val="600"/>
              </a:spcBef>
              <a:spcAft>
                <a:spcPts val="600"/>
              </a:spcAft>
            </a:pPr>
            <a:r>
              <a:rPr lang="en-US" sz="2200" dirty="0" smtClean="0">
                <a:solidFill>
                  <a:srgbClr val="000000"/>
                </a:solidFill>
                <a:latin typeface="Tahoma"/>
              </a:rPr>
              <a:t>The </a:t>
            </a:r>
            <a:r>
              <a:rPr lang="en-US" sz="2200" dirty="0">
                <a:solidFill>
                  <a:srgbClr val="000000"/>
                </a:solidFill>
                <a:latin typeface="Tahoma"/>
              </a:rPr>
              <a:t>largest disparity </a:t>
            </a:r>
            <a:r>
              <a:rPr lang="en-US" sz="2200" dirty="0" smtClean="0">
                <a:solidFill>
                  <a:srgbClr val="000000"/>
                </a:solidFill>
                <a:latin typeface="Tahoma"/>
              </a:rPr>
              <a:t>in health-related quality of life was by disability status.</a:t>
            </a:r>
          </a:p>
          <a:p>
            <a:pPr>
              <a:spcBef>
                <a:spcPts val="600"/>
              </a:spcBef>
              <a:spcAft>
                <a:spcPts val="600"/>
              </a:spcAft>
            </a:pPr>
            <a:r>
              <a:rPr lang="en-US" sz="2200" dirty="0">
                <a:solidFill>
                  <a:srgbClr val="000000"/>
                </a:solidFill>
                <a:latin typeface="Tahoma"/>
              </a:rPr>
              <a:t>Fewer than 40% of adults with disabilities reported good </a:t>
            </a:r>
            <a:r>
              <a:rPr lang="en-US" sz="2200" dirty="0" smtClean="0">
                <a:solidFill>
                  <a:srgbClr val="000000"/>
                </a:solidFill>
                <a:latin typeface="Tahoma"/>
              </a:rPr>
              <a:t>or better physical health and 50</a:t>
            </a:r>
            <a:r>
              <a:rPr lang="en-US" sz="2200" dirty="0">
                <a:solidFill>
                  <a:srgbClr val="000000"/>
                </a:solidFill>
                <a:latin typeface="Tahoma"/>
              </a:rPr>
              <a:t>% reported </a:t>
            </a:r>
            <a:r>
              <a:rPr lang="en-US" sz="2200" dirty="0" smtClean="0">
                <a:solidFill>
                  <a:srgbClr val="000000"/>
                </a:solidFill>
                <a:latin typeface="Tahoma"/>
              </a:rPr>
              <a:t>good</a:t>
            </a:r>
            <a:r>
              <a:rPr lang="en-US" sz="2200" dirty="0">
                <a:solidFill>
                  <a:srgbClr val="000000"/>
                </a:solidFill>
                <a:latin typeface="Tahoma"/>
              </a:rPr>
              <a:t> or better</a:t>
            </a:r>
            <a:r>
              <a:rPr lang="en-US" sz="2200" dirty="0" smtClean="0">
                <a:solidFill>
                  <a:srgbClr val="000000"/>
                </a:solidFill>
                <a:latin typeface="Tahoma"/>
              </a:rPr>
              <a:t> </a:t>
            </a:r>
            <a:r>
              <a:rPr lang="en-US" sz="2200" dirty="0">
                <a:solidFill>
                  <a:srgbClr val="000000"/>
                </a:solidFill>
                <a:latin typeface="Tahoma"/>
              </a:rPr>
              <a:t>mental health</a:t>
            </a:r>
            <a:r>
              <a:rPr lang="en-US" sz="2200" dirty="0" smtClean="0">
                <a:solidFill>
                  <a:srgbClr val="000000"/>
                </a:solidFill>
                <a:latin typeface="Tahoma"/>
              </a:rPr>
              <a:t>.</a:t>
            </a:r>
            <a:r>
              <a:rPr lang="en-US" sz="2200" dirty="0">
                <a:solidFill>
                  <a:srgbClr val="000000"/>
                </a:solidFill>
                <a:latin typeface="Tahoma"/>
                <a:ea typeface="Tahoma" panose="020B0604030504040204" pitchFamily="34" charset="0"/>
                <a:cs typeface="Tahoma" panose="020B0604030504040204" pitchFamily="34" charset="0"/>
              </a:rPr>
              <a:t> </a:t>
            </a:r>
            <a:endParaRPr lang="en-US" sz="2200" dirty="0" smtClean="0">
              <a:solidFill>
                <a:srgbClr val="000000"/>
              </a:solidFill>
              <a:latin typeface="Tahoma"/>
              <a:ea typeface="Tahoma" panose="020B0604030504040204" pitchFamily="34" charset="0"/>
              <a:cs typeface="Tahoma" panose="020B0604030504040204" pitchFamily="34" charset="0"/>
            </a:endParaRPr>
          </a:p>
          <a:p>
            <a:pPr>
              <a:spcBef>
                <a:spcPts val="600"/>
              </a:spcBef>
              <a:spcAft>
                <a:spcPts val="600"/>
              </a:spcAft>
            </a:pPr>
            <a:r>
              <a:rPr lang="en-US" sz="2200" dirty="0" smtClean="0">
                <a:solidFill>
                  <a:srgbClr val="000000"/>
                </a:solidFill>
                <a:latin typeface="Tahoma"/>
                <a:ea typeface="Tahoma" panose="020B0604030504040204" pitchFamily="34" charset="0"/>
                <a:cs typeface="Tahoma" panose="020B0604030504040204" pitchFamily="34" charset="0"/>
              </a:rPr>
              <a:t>Disparities </a:t>
            </a:r>
            <a:r>
              <a:rPr lang="en-US" sz="2200" dirty="0">
                <a:solidFill>
                  <a:srgbClr val="000000"/>
                </a:solidFill>
                <a:latin typeface="Tahoma"/>
              </a:rPr>
              <a:t>in health-related quality of life </a:t>
            </a:r>
            <a:r>
              <a:rPr lang="en-US" sz="2200" dirty="0">
                <a:solidFill>
                  <a:srgbClr val="000000"/>
                </a:solidFill>
                <a:latin typeface="Tahoma"/>
                <a:ea typeface="Tahoma" panose="020B0604030504040204" pitchFamily="34" charset="0"/>
                <a:cs typeface="Tahoma" panose="020B0604030504040204" pitchFamily="34" charset="0"/>
              </a:rPr>
              <a:t>exist by age, </a:t>
            </a:r>
            <a:r>
              <a:rPr lang="en-US" sz="2200" dirty="0" smtClean="0">
                <a:solidFill>
                  <a:srgbClr val="000000"/>
                </a:solidFill>
                <a:latin typeface="Tahoma"/>
                <a:ea typeface="Tahoma" panose="020B0604030504040204" pitchFamily="34" charset="0"/>
                <a:cs typeface="Tahoma" panose="020B0604030504040204" pitchFamily="34" charset="0"/>
              </a:rPr>
              <a:t>sex, race/ethnicity</a:t>
            </a:r>
            <a:r>
              <a:rPr lang="en-US" sz="2200" dirty="0">
                <a:solidFill>
                  <a:srgbClr val="000000"/>
                </a:solidFill>
                <a:latin typeface="Tahoma"/>
                <a:ea typeface="Tahoma" panose="020B0604030504040204" pitchFamily="34" charset="0"/>
                <a:cs typeface="Tahoma" panose="020B0604030504040204" pitchFamily="34" charset="0"/>
              </a:rPr>
              <a:t>, and education</a:t>
            </a:r>
            <a:r>
              <a:rPr lang="en-US" sz="2200" dirty="0" smtClean="0">
                <a:solidFill>
                  <a:srgbClr val="000000"/>
                </a:solidFill>
                <a:latin typeface="Tahoma"/>
              </a:rPr>
              <a:t>.</a:t>
            </a:r>
            <a:endParaRPr lang="en-US" sz="2200" dirty="0">
              <a:solidFill>
                <a:srgbClr val="000000"/>
              </a:solidFill>
              <a:latin typeface="Tahoma"/>
            </a:endParaRPr>
          </a:p>
          <a:p>
            <a:pPr marL="0" indent="0">
              <a:spcBef>
                <a:spcPts val="600"/>
              </a:spcBef>
              <a:spcAft>
                <a:spcPts val="600"/>
              </a:spcAft>
              <a:buFont typeface="Arial" pitchFamily="34" charset="0"/>
              <a:buNone/>
            </a:pPr>
            <a:endParaRPr lang="en-US" sz="2200" dirty="0" smtClean="0">
              <a:solidFill>
                <a:srgbClr val="000000"/>
              </a:solidFill>
              <a:latin typeface="Tahoma"/>
            </a:endParaRPr>
          </a:p>
        </p:txBody>
      </p:sp>
      <p:sp>
        <p:nvSpPr>
          <p:cNvPr id="10"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33</a:t>
            </a:fld>
            <a:endParaRPr lang="en-US" sz="1200" dirty="0">
              <a:solidFill>
                <a:srgbClr val="898989"/>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592543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81" y="381000"/>
            <a:ext cx="9144000" cy="1554162"/>
          </a:xfrm>
        </p:spPr>
        <p:txBody>
          <a:bodyPr>
            <a:noAutofit/>
          </a:bodyPr>
          <a:lstStyle/>
          <a:p>
            <a:pPr marL="0" indent="0">
              <a:buNone/>
            </a:pPr>
            <a:r>
              <a:rPr lang="en-US" sz="3600" dirty="0" smtClean="0"/>
              <a:t>Disability and Health Program Highlights Related to HP2020 Objectives </a:t>
            </a:r>
            <a:endParaRPr lang="en-US" sz="3600" dirty="0"/>
          </a:p>
        </p:txBody>
      </p:sp>
    </p:spTree>
    <p:extLst>
      <p:ext uri="{BB962C8B-B14F-4D97-AF65-F5344CB8AC3E}">
        <p14:creationId xmlns:p14="http://schemas.microsoft.com/office/powerpoint/2010/main" val="20003730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title="Disability and Health Programs"/>
          <p:cNvSpPr>
            <a:spLocks noGrp="1"/>
          </p:cNvSpPr>
          <p:nvPr>
            <p:ph type="title"/>
          </p:nvPr>
        </p:nvSpPr>
        <p:spPr>
          <a:xfrm>
            <a:off x="1444752" y="152400"/>
            <a:ext cx="7470648" cy="1066800"/>
          </a:xfrm>
        </p:spPr>
        <p:txBody>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Disability and Health Programs</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latin typeface="Calibri" panose="020F0502020204030204" pitchFamily="34" charset="0"/>
              </a:rPr>
              <a:pPr algn="r">
                <a:defRPr/>
              </a:pPr>
              <a:t>35</a:t>
            </a:fld>
            <a:endParaRPr lang="en-US" sz="1200" dirty="0">
              <a:solidFill>
                <a:srgbClr val="898989"/>
              </a:solidFill>
              <a:latin typeface="Calibri" panose="020F0502020204030204" pitchFamily="34" charset="0"/>
            </a:endParaRPr>
          </a:p>
        </p:txBody>
      </p:sp>
      <p:graphicFrame>
        <p:nvGraphicFramePr>
          <p:cNvPr id="3" name="Content Placeholder 2" descr="Boxes below images of NIH, NIDILRR, and CDC/DHDD&#10;" title="NIH/NIDILRR/CDC logos"/>
          <p:cNvGraphicFramePr>
            <a:graphicFrameLocks noGrp="1"/>
          </p:cNvGraphicFramePr>
          <p:nvPr>
            <p:ph idx="1"/>
            <p:extLst/>
          </p:nvPr>
        </p:nvGraphicFramePr>
        <p:xfrm>
          <a:off x="1330452" y="1600200"/>
          <a:ext cx="7699248"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Left-Right Arrow 10" title="Left Right arrow "/>
          <p:cNvSpPr/>
          <p:nvPr/>
        </p:nvSpPr>
        <p:spPr bwMode="auto">
          <a:xfrm>
            <a:off x="1444752" y="2743199"/>
            <a:ext cx="7400544" cy="304801"/>
          </a:xfrm>
          <a:prstGeom prst="leftRightArrow">
            <a:avLst/>
          </a:prstGeom>
          <a:solidFill>
            <a:srgbClr val="3965A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Tree>
    <p:extLst>
      <p:ext uri="{BB962C8B-B14F-4D97-AF65-F5344CB8AC3E}">
        <p14:creationId xmlns:p14="http://schemas.microsoft.com/office/powerpoint/2010/main" val="2214020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t>Alison Cernich, Ph.D., </a:t>
            </a:r>
            <a:r>
              <a:rPr lang="en-US" sz="3600" dirty="0" smtClean="0"/>
              <a:t>ABPP-Cn</a:t>
            </a:r>
            <a:r>
              <a:rPr lang="en-US" sz="3600" dirty="0"/>
              <a:t/>
            </a:r>
            <a:br>
              <a:rPr lang="en-US" sz="3600" dirty="0"/>
            </a:br>
            <a:r>
              <a:rPr lang="en-US" sz="3600" dirty="0"/>
              <a:t> </a:t>
            </a:r>
            <a:r>
              <a:rPr lang="en-US" sz="3600" dirty="0" smtClean="0"/>
              <a:t>Director, National </a:t>
            </a:r>
            <a:r>
              <a:rPr lang="en-US" sz="3600" dirty="0"/>
              <a:t>Center for Medical Rehabilitation </a:t>
            </a:r>
            <a:r>
              <a:rPr lang="en-US" sz="3600" dirty="0" smtClean="0"/>
              <a:t>Research, NICHD, NIH</a:t>
            </a:r>
            <a:endParaRPr lang="en-US" sz="3600" dirty="0"/>
          </a:p>
        </p:txBody>
      </p:sp>
    </p:spTree>
    <p:extLst>
      <p:ext uri="{BB962C8B-B14F-4D97-AF65-F5344CB8AC3E}">
        <p14:creationId xmlns:p14="http://schemas.microsoft.com/office/powerpoint/2010/main" val="39266290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9" name="Rectangle 3"/>
          <p:cNvSpPr>
            <a:spLocks noGrp="1" noChangeArrowheads="1"/>
          </p:cNvSpPr>
          <p:nvPr>
            <p:ph sz="half" idx="1"/>
          </p:nvPr>
        </p:nvSpPr>
        <p:spPr>
          <a:xfrm>
            <a:off x="1524000" y="2322731"/>
            <a:ext cx="3584448" cy="3544669"/>
          </a:xfrm>
        </p:spPr>
        <p:txBody>
          <a:bodyPr/>
          <a:lstStyle/>
          <a:p>
            <a:pPr marL="0" indent="0">
              <a:buNone/>
            </a:pPr>
            <a:r>
              <a:rPr lang="en-US" sz="2800" dirty="0" smtClean="0"/>
              <a:t>Enhance </a:t>
            </a:r>
            <a:r>
              <a:rPr lang="en-US" sz="2800" dirty="0"/>
              <a:t>the health, productivity, independence, and quality-of-life of </a:t>
            </a:r>
            <a:r>
              <a:rPr lang="en-US" sz="2800" dirty="0" smtClean="0"/>
              <a:t/>
            </a:r>
            <a:br>
              <a:rPr lang="en-US" sz="2800" dirty="0" smtClean="0"/>
            </a:br>
            <a:r>
              <a:rPr lang="en-US" sz="2800" dirty="0" smtClean="0"/>
              <a:t>people </a:t>
            </a:r>
            <a:r>
              <a:rPr lang="en-US" sz="2800" dirty="0"/>
              <a:t>with physical disabilities through </a:t>
            </a:r>
            <a:r>
              <a:rPr lang="en-US" sz="2800" dirty="0" smtClean="0"/>
              <a:t>basic</a:t>
            </a:r>
            <a:r>
              <a:rPr lang="en-US" sz="2800" dirty="0"/>
              <a:t>, translational, and clinical </a:t>
            </a:r>
            <a:r>
              <a:rPr lang="en-US" sz="2800" dirty="0" smtClean="0"/>
              <a:t>research.</a:t>
            </a:r>
          </a:p>
        </p:txBody>
      </p:sp>
      <p:pic>
        <p:nvPicPr>
          <p:cNvPr id="3" name="Content Placeholder 2" title="Circle of NCMRR Mission"/>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60021" y="1981200"/>
            <a:ext cx="4002275" cy="3581400"/>
          </a:xfrm>
        </p:spPr>
      </p:pic>
      <p:sp>
        <p:nvSpPr>
          <p:cNvPr id="6" name="Title 6"/>
          <p:cNvSpPr>
            <a:spLocks noGrp="1"/>
          </p:cNvSpPr>
          <p:nvPr>
            <p:ph type="title"/>
          </p:nvPr>
        </p:nvSpPr>
        <p:spPr/>
        <p:txBody>
          <a:bodyPr/>
          <a:lstStyle/>
          <a:p>
            <a:pPr algn="ctr"/>
            <a:r>
              <a:rPr lang="en-US" dirty="0"/>
              <a:t>National Center for Medical Rehabilitation </a:t>
            </a:r>
            <a:r>
              <a:rPr lang="en-US" dirty="0" smtClean="0"/>
              <a:t>Research</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1752600" y="1524000"/>
            <a:ext cx="1903085" cy="646331"/>
          </a:xfrm>
          <a:prstGeom prst="rect">
            <a:avLst/>
          </a:prstGeom>
          <a:noFill/>
        </p:spPr>
        <p:txBody>
          <a:bodyPr wrap="none" rtlCol="0">
            <a:spAutoFit/>
          </a:bodyPr>
          <a:lstStyle/>
          <a:p>
            <a:r>
              <a:rPr lang="en-US" sz="3600" b="1" dirty="0" smtClean="0">
                <a:solidFill>
                  <a:srgbClr val="000000">
                    <a:lumMod val="95000"/>
                    <a:lumOff val="5000"/>
                  </a:srgbClr>
                </a:solidFill>
                <a:latin typeface="Myriad Web Pro"/>
              </a:rPr>
              <a:t>Mission</a:t>
            </a:r>
            <a:endParaRPr lang="en-US" sz="3600" b="1" dirty="0">
              <a:solidFill>
                <a:srgbClr val="000000">
                  <a:lumMod val="95000"/>
                  <a:lumOff val="5000"/>
                </a:srgbClr>
              </a:solidFill>
              <a:latin typeface="Myriad Web Pro"/>
            </a:endParaRPr>
          </a:p>
        </p:txBody>
      </p:sp>
      <p:sp>
        <p:nvSpPr>
          <p:cNvPr id="2" name="Rectangle 1"/>
          <p:cNvSpPr/>
          <p:nvPr/>
        </p:nvSpPr>
        <p:spPr>
          <a:xfrm>
            <a:off x="8618667" y="6324600"/>
            <a:ext cx="346569" cy="276999"/>
          </a:xfrm>
          <a:prstGeom prst="rect">
            <a:avLst/>
          </a:prstGeom>
        </p:spPr>
        <p:txBody>
          <a:bodyPr wrap="none">
            <a:spAutoFit/>
          </a:bodyPr>
          <a:lstStyle/>
          <a:p>
            <a:pPr algn="r">
              <a:defRPr/>
            </a:pPr>
            <a:r>
              <a:rPr lang="en-US" sz="1200" dirty="0" smtClean="0">
                <a:solidFill>
                  <a:srgbClr val="898989"/>
                </a:solidFill>
                <a:ea typeface="Tahoma" panose="020B0604030504040204" pitchFamily="34" charset="0"/>
                <a:cs typeface="Tahoma" panose="020B0604030504040204" pitchFamily="34" charset="0"/>
              </a:rPr>
              <a:t>37</a:t>
            </a:r>
            <a:endParaRPr lang="en-US" sz="1200" dirty="0">
              <a:solidFill>
                <a:srgbClr val="898989"/>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577690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585" y="1403030"/>
            <a:ext cx="7470775" cy="489561"/>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Building Research Capacity</a:t>
            </a:r>
            <a:r>
              <a:rPr lang="en-US" dirty="0" smtClean="0"/>
              <a:t> </a:t>
            </a:r>
            <a:endParaRPr lang="en-US" dirty="0"/>
          </a:p>
        </p:txBody>
      </p:sp>
      <p:pic>
        <p:nvPicPr>
          <p:cNvPr id="4098" name="Picture 2" title="MR3 Network"/>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179050" y="3363343"/>
            <a:ext cx="3015961" cy="1155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title="Alliance for Regenerative Research"/>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1628209" y="3028037"/>
            <a:ext cx="2257332" cy="133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title="Center for Large Data Resear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4855367"/>
            <a:ext cx="222567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title="Neuromodulation for Rehabilit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1252" y="4782963"/>
            <a:ext cx="1798568" cy="1166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title="Translation of Rehabilitation Engineer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2055504"/>
            <a:ext cx="2964677" cy="788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title="National Center for Simula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0000" y="4953000"/>
            <a:ext cx="2764641" cy="116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title="Rehab Research for Advanced Clinical Trial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2035" y="2336966"/>
            <a:ext cx="298132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28209" y="6181399"/>
            <a:ext cx="7010400" cy="553998"/>
          </a:xfrm>
          <a:prstGeom prst="rect">
            <a:avLst/>
          </a:prstGeom>
          <a:noFill/>
        </p:spPr>
        <p:txBody>
          <a:bodyPr wrap="square" rtlCol="0">
            <a:spAutoFit/>
          </a:bodyPr>
          <a:lstStyle/>
          <a:p>
            <a:r>
              <a:rPr lang="en-US" sz="1400" dirty="0" smtClean="0">
                <a:solidFill>
                  <a:srgbClr val="00B0F0"/>
                </a:solidFill>
                <a:latin typeface="Arial" panose="020B0604020202020204" pitchFamily="34" charset="0"/>
              </a:rPr>
              <a:t>NCMRR-Supported Networks: </a:t>
            </a:r>
            <a:br>
              <a:rPr lang="en-US" sz="1400" dirty="0" smtClean="0">
                <a:solidFill>
                  <a:srgbClr val="00B0F0"/>
                </a:solidFill>
                <a:latin typeface="Arial" panose="020B0604020202020204" pitchFamily="34" charset="0"/>
              </a:rPr>
            </a:br>
            <a:r>
              <a:rPr lang="en-US" sz="1600" dirty="0" smtClean="0">
                <a:solidFill>
                  <a:srgbClr val="000000"/>
                </a:solidFill>
                <a:hlinkClick r:id="rId10"/>
              </a:rPr>
              <a:t>NCMRR-Supported Networks</a:t>
            </a:r>
            <a:r>
              <a:rPr lang="en-US" sz="1600" dirty="0" smtClean="0">
                <a:solidFill>
                  <a:srgbClr val="000000"/>
                </a:solidFill>
              </a:rPr>
              <a:t> </a:t>
            </a:r>
            <a:endParaRPr lang="en-US" sz="1600" dirty="0">
              <a:solidFill>
                <a:srgbClr val="000000"/>
              </a:solidFill>
            </a:endParaRPr>
          </a:p>
        </p:txBody>
      </p:sp>
      <p:sp>
        <p:nvSpPr>
          <p:cNvPr id="11" name="Title 6"/>
          <p:cNvSpPr txBox="1">
            <a:spLocks/>
          </p:cNvSpPr>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a:lstStyle>
          <a:p>
            <a:pPr algn="ctr"/>
            <a:r>
              <a:rPr lang="en-US" kern="0" smtClean="0"/>
              <a:t>National Center for Medical Rehabilitation Research</a:t>
            </a:r>
            <a:endParaRPr lang="en-US" b="1" kern="0"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8729215" y="6458398"/>
            <a:ext cx="341760" cy="276999"/>
          </a:xfrm>
          <a:prstGeom prst="rect">
            <a:avLst/>
          </a:prstGeom>
        </p:spPr>
        <p:txBody>
          <a:bodyPr wrap="none">
            <a:spAutoFit/>
          </a:bodyPr>
          <a:lstStyle/>
          <a:p>
            <a:pPr algn="r">
              <a:defRPr/>
            </a:pPr>
            <a:r>
              <a:rPr lang="en-US" sz="1200" dirty="0" smtClean="0">
                <a:solidFill>
                  <a:srgbClr val="898989"/>
                </a:solidFill>
                <a:latin typeface="Calibri" panose="020F0502020204030204" pitchFamily="34" charset="0"/>
                <a:ea typeface="Tahoma" panose="020B0604030504040204" pitchFamily="34" charset="0"/>
                <a:cs typeface="Tahoma" panose="020B0604030504040204" pitchFamily="34" charset="0"/>
              </a:rPr>
              <a:t>38</a:t>
            </a:r>
            <a:endParaRPr lang="en-US" sz="1200" dirty="0">
              <a:solidFill>
                <a:srgbClr val="898989"/>
              </a:solidFill>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1701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Translational Research on</a:t>
            </a:r>
            <a:br>
              <a:rPr lang="en-US" dirty="0" smtClean="0"/>
            </a:br>
            <a:r>
              <a:rPr lang="en-US" dirty="0" smtClean="0"/>
              <a:t>Social Emotional Support</a:t>
            </a:r>
            <a:endParaRPr lang="en-US" dirty="0"/>
          </a:p>
        </p:txBody>
      </p:sp>
      <p:pic>
        <p:nvPicPr>
          <p:cNvPr id="7" name="Content Placeholder 6" descr="Picture of partial geodesic dome" title="Social Networks and Stroke Recovery"/>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863437" y="2713547"/>
            <a:ext cx="3472150" cy="1736075"/>
          </a:xfrm>
        </p:spPr>
      </p:pic>
      <p:sp>
        <p:nvSpPr>
          <p:cNvPr id="6" name="Content Placeholder 5"/>
          <p:cNvSpPr>
            <a:spLocks noGrp="1"/>
          </p:cNvSpPr>
          <p:nvPr>
            <p:ph sz="half" idx="2"/>
          </p:nvPr>
        </p:nvSpPr>
        <p:spPr>
          <a:xfrm>
            <a:off x="4996150" y="2228542"/>
            <a:ext cx="3962400" cy="3598462"/>
          </a:xfrm>
        </p:spPr>
        <p:txBody>
          <a:bodyPr/>
          <a:lstStyle/>
          <a:p>
            <a:pPr lvl="1"/>
            <a:r>
              <a:rPr lang="en-US" dirty="0" smtClean="0"/>
              <a:t>Examine </a:t>
            </a:r>
            <a:r>
              <a:rPr lang="en-US" dirty="0"/>
              <a:t>stroke recovery in relationship to the social structures in which patients are embedded, and the influence of those social elements on functional </a:t>
            </a:r>
            <a:r>
              <a:rPr lang="en-US" dirty="0" smtClean="0"/>
              <a:t>outcomes</a:t>
            </a:r>
          </a:p>
          <a:p>
            <a:pPr lvl="1"/>
            <a:r>
              <a:rPr lang="en-US" dirty="0" smtClean="0"/>
              <a:t>Implement </a:t>
            </a:r>
            <a:r>
              <a:rPr lang="en-US" dirty="0"/>
              <a:t>a novel social network intervention and will assess its ability to improve stroke </a:t>
            </a:r>
            <a:r>
              <a:rPr lang="en-US" dirty="0" smtClean="0"/>
              <a:t>recovery</a:t>
            </a:r>
            <a:endParaRPr lang="en-US" dirty="0"/>
          </a:p>
          <a:p>
            <a:endParaRPr lang="en-US" dirty="0"/>
          </a:p>
        </p:txBody>
      </p:sp>
      <p:sp>
        <p:nvSpPr>
          <p:cNvPr id="4" name="TextBox 3"/>
          <p:cNvSpPr txBox="1"/>
          <p:nvPr/>
        </p:nvSpPr>
        <p:spPr>
          <a:xfrm>
            <a:off x="3987800" y="6367973"/>
            <a:ext cx="4727575" cy="369332"/>
          </a:xfrm>
          <a:prstGeom prst="rect">
            <a:avLst/>
          </a:prstGeom>
          <a:noFill/>
        </p:spPr>
        <p:txBody>
          <a:bodyPr wrap="square" rtlCol="0">
            <a:spAutoFit/>
          </a:bodyPr>
          <a:lstStyle/>
          <a:p>
            <a:r>
              <a:rPr lang="en-US" b="1" dirty="0">
                <a:solidFill>
                  <a:srgbClr val="0000FF"/>
                </a:solidFill>
                <a:latin typeface="Calibri" panose="020F0502020204030204" pitchFamily="34" charset="0"/>
              </a:rPr>
              <a:t>DH-17  </a:t>
            </a:r>
            <a:r>
              <a:rPr lang="en-US" b="1" dirty="0" smtClean="0">
                <a:solidFill>
                  <a:srgbClr val="0000FF"/>
                </a:solidFill>
                <a:latin typeface="Calibri" panose="020F0502020204030204" pitchFamily="34" charset="0"/>
              </a:rPr>
              <a:t>Sufficient </a:t>
            </a:r>
            <a:r>
              <a:rPr lang="en-US" b="1" dirty="0">
                <a:solidFill>
                  <a:srgbClr val="0000FF"/>
                </a:solidFill>
                <a:latin typeface="Calibri" panose="020F0502020204030204" pitchFamily="34" charset="0"/>
              </a:rPr>
              <a:t>social and emotional support</a:t>
            </a:r>
          </a:p>
        </p:txBody>
      </p:sp>
      <p:sp>
        <p:nvSpPr>
          <p:cNvPr id="9" name="TextBox 8"/>
          <p:cNvSpPr txBox="1"/>
          <p:nvPr/>
        </p:nvSpPr>
        <p:spPr>
          <a:xfrm>
            <a:off x="1600200" y="5791200"/>
            <a:ext cx="7010400" cy="307777"/>
          </a:xfrm>
          <a:prstGeom prst="rect">
            <a:avLst/>
          </a:prstGeom>
          <a:noFill/>
        </p:spPr>
        <p:txBody>
          <a:bodyPr wrap="square" rtlCol="0">
            <a:spAutoFit/>
          </a:bodyPr>
          <a:lstStyle/>
          <a:p>
            <a:r>
              <a:rPr lang="en-US" sz="1400" dirty="0" smtClean="0">
                <a:solidFill>
                  <a:srgbClr val="0070C0"/>
                </a:solidFill>
                <a:latin typeface="Arial" panose="020B0604020202020204" pitchFamily="34" charset="0"/>
              </a:rPr>
              <a:t>Network video: </a:t>
            </a:r>
            <a:r>
              <a:rPr lang="en-US" sz="1400" dirty="0" smtClean="0">
                <a:solidFill>
                  <a:srgbClr val="000000"/>
                </a:solidFill>
                <a:hlinkClick r:id="rId4"/>
              </a:rPr>
              <a:t>Stroke Recovery Network Video</a:t>
            </a:r>
            <a:r>
              <a:rPr lang="en-US" sz="1400" dirty="0" smtClean="0">
                <a:solidFill>
                  <a:srgbClr val="000000"/>
                </a:solidFill>
              </a:rPr>
              <a:t> </a:t>
            </a:r>
            <a:endParaRPr lang="en-US" sz="1400" dirty="0">
              <a:solidFill>
                <a:srgbClr val="000000"/>
              </a:solidFill>
            </a:endParaRPr>
          </a:p>
        </p:txBody>
      </p:sp>
      <p:sp>
        <p:nvSpPr>
          <p:cNvPr id="10" name="Content Placeholder 5"/>
          <p:cNvSpPr txBox="1">
            <a:spLocks/>
          </p:cNvSpPr>
          <p:nvPr/>
        </p:nvSpPr>
        <p:spPr bwMode="auto">
          <a:xfrm>
            <a:off x="1552575" y="1764387"/>
            <a:ext cx="7162800" cy="4039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0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0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0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0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0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18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18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18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1800">
                <a:solidFill>
                  <a:srgbClr val="A04DA3"/>
                </a:solidFill>
                <a:latin typeface="+mn-lt"/>
              </a:defRPr>
            </a:lvl9pPr>
          </a:lstStyle>
          <a:p>
            <a:r>
              <a:rPr lang="en-US" b="1" kern="0" dirty="0" smtClean="0">
                <a:solidFill>
                  <a:srgbClr val="000000"/>
                </a:solidFill>
              </a:rPr>
              <a:t>Impact of Social Network Structure on Stroke (K23HD074621)</a:t>
            </a:r>
            <a:endParaRPr lang="en-US" kern="0" dirty="0">
              <a:solidFill>
                <a:srgbClr val="000000"/>
              </a:solidFill>
            </a:endParaRPr>
          </a:p>
        </p:txBody>
      </p:sp>
      <p:sp>
        <p:nvSpPr>
          <p:cNvPr id="3" name="Rectangle 2"/>
          <p:cNvSpPr/>
          <p:nvPr/>
        </p:nvSpPr>
        <p:spPr>
          <a:xfrm>
            <a:off x="8650244" y="6528478"/>
            <a:ext cx="341760" cy="276999"/>
          </a:xfrm>
          <a:prstGeom prst="rect">
            <a:avLst/>
          </a:prstGeom>
        </p:spPr>
        <p:txBody>
          <a:bodyPr wrap="none">
            <a:spAutoFit/>
          </a:bodyPr>
          <a:lstStyle/>
          <a:p>
            <a:pPr lvl="0" algn="r">
              <a:defRPr/>
            </a:pPr>
            <a:r>
              <a:rPr lang="en-US" sz="1200" dirty="0" smtClean="0">
                <a:solidFill>
                  <a:srgbClr val="898989"/>
                </a:solidFill>
                <a:latin typeface="Calibri" panose="020F0502020204030204" pitchFamily="34" charset="0"/>
                <a:ea typeface="Tahoma" panose="020B0604030504040204" pitchFamily="34" charset="0"/>
                <a:cs typeface="Tahoma" panose="020B0604030504040204" pitchFamily="34" charset="0"/>
              </a:rPr>
              <a:t>39</a:t>
            </a:r>
            <a:endParaRPr lang="en-US" sz="1200" dirty="0">
              <a:solidFill>
                <a:srgbClr val="898989"/>
              </a:solidFill>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007222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8" y="152400"/>
            <a:ext cx="7470775" cy="1066800"/>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Progress Review Agenda and Presenters  </a:t>
            </a:r>
          </a:p>
        </p:txBody>
      </p:sp>
      <p:sp>
        <p:nvSpPr>
          <p:cNvPr id="2" name="Content Placeholder 1"/>
          <p:cNvSpPr>
            <a:spLocks noGrp="1"/>
          </p:cNvSpPr>
          <p:nvPr>
            <p:ph idx="1"/>
          </p:nvPr>
        </p:nvSpPr>
        <p:spPr>
          <a:xfrm>
            <a:off x="1447800" y="1371600"/>
            <a:ext cx="7696200" cy="5181600"/>
          </a:xfrm>
        </p:spPr>
        <p:txBody>
          <a:bodyPr>
            <a:noAutofit/>
          </a:bodyPr>
          <a:lstStyle/>
          <a:p>
            <a:pPr marL="0" indent="0">
              <a:spcBef>
                <a:spcPts val="0"/>
              </a:spcBef>
              <a:buNone/>
              <a:defRPr/>
            </a:pPr>
            <a:r>
              <a:rPr lang="en-US" sz="1900" b="1" dirty="0" smtClean="0">
                <a:latin typeface="Tahoma" panose="020B0604030504040204" pitchFamily="34" charset="0"/>
                <a:ea typeface="Tahoma" panose="020B0604030504040204" pitchFamily="34" charset="0"/>
                <a:cs typeface="Tahoma" panose="020B0604030504040204" pitchFamily="34" charset="0"/>
              </a:rPr>
              <a:t>Chair </a:t>
            </a:r>
            <a:endParaRPr lang="en-US" sz="1900" b="1" dirty="0">
              <a:latin typeface="Tahoma" panose="020B0604030504040204" pitchFamily="34" charset="0"/>
              <a:ea typeface="Tahoma" panose="020B0604030504040204" pitchFamily="34" charset="0"/>
              <a:cs typeface="Tahoma" panose="020B0604030504040204" pitchFamily="34" charset="0"/>
            </a:endParaRPr>
          </a:p>
          <a:p>
            <a:pPr>
              <a:spcBef>
                <a:spcPts val="0"/>
              </a:spcBef>
              <a:defRPr/>
            </a:pPr>
            <a:r>
              <a:rPr lang="en-US" sz="1900" dirty="0">
                <a:latin typeface="Tahoma" panose="020B0604030504040204" pitchFamily="34" charset="0"/>
                <a:ea typeface="Tahoma" panose="020B0604030504040204" pitchFamily="34" charset="0"/>
                <a:cs typeface="Tahoma" panose="020B0604030504040204" pitchFamily="34" charset="0"/>
              </a:rPr>
              <a:t>Karen B. </a:t>
            </a:r>
            <a:r>
              <a:rPr lang="en-US" sz="1900" dirty="0" err="1">
                <a:latin typeface="Tahoma" panose="020B0604030504040204" pitchFamily="34" charset="0"/>
                <a:ea typeface="Tahoma" panose="020B0604030504040204" pitchFamily="34" charset="0"/>
                <a:cs typeface="Tahoma" panose="020B0604030504040204" pitchFamily="34" charset="0"/>
              </a:rPr>
              <a:t>DeSalvo</a:t>
            </a:r>
            <a:r>
              <a:rPr lang="en-US" sz="1900" dirty="0">
                <a:latin typeface="Tahoma" panose="020B0604030504040204" pitchFamily="34" charset="0"/>
                <a:ea typeface="Tahoma" panose="020B0604030504040204" pitchFamily="34" charset="0"/>
                <a:cs typeface="Tahoma" panose="020B0604030504040204" pitchFamily="34" charset="0"/>
              </a:rPr>
              <a:t>, MD, MPH, MSc, Acting Assistant Secretary for </a:t>
            </a:r>
            <a:r>
              <a:rPr lang="en-US" sz="1900" dirty="0" smtClean="0">
                <a:latin typeface="Tahoma" panose="020B0604030504040204" pitchFamily="34" charset="0"/>
                <a:ea typeface="Tahoma" panose="020B0604030504040204" pitchFamily="34" charset="0"/>
                <a:cs typeface="Tahoma" panose="020B0604030504040204" pitchFamily="34" charset="0"/>
              </a:rPr>
              <a:t>Health, U.S</a:t>
            </a:r>
            <a:r>
              <a:rPr lang="en-US" sz="1900" dirty="0">
                <a:latin typeface="Tahoma" panose="020B0604030504040204" pitchFamily="34" charset="0"/>
                <a:ea typeface="Tahoma" panose="020B0604030504040204" pitchFamily="34" charset="0"/>
                <a:cs typeface="Tahoma" panose="020B0604030504040204" pitchFamily="34" charset="0"/>
              </a:rPr>
              <a:t>. Department of Health and Human Services</a:t>
            </a:r>
          </a:p>
          <a:p>
            <a:pPr marL="0" indent="0">
              <a:spcBef>
                <a:spcPts val="0"/>
              </a:spcBef>
              <a:buNone/>
              <a:defRPr/>
            </a:pPr>
            <a:r>
              <a:rPr lang="en-US" sz="1900" b="1" dirty="0" smtClean="0">
                <a:latin typeface="Tahoma" panose="020B0604030504040204" pitchFamily="34" charset="0"/>
                <a:ea typeface="Tahoma" panose="020B0604030504040204" pitchFamily="34" charset="0"/>
                <a:cs typeface="Tahoma" panose="020B0604030504040204" pitchFamily="34" charset="0"/>
              </a:rPr>
              <a:t> Presentations </a:t>
            </a:r>
          </a:p>
          <a:p>
            <a:pPr lvl="0">
              <a:spcBef>
                <a:spcPts val="0"/>
              </a:spcBef>
              <a:defRPr/>
            </a:pPr>
            <a:r>
              <a:rPr lang="en-US" sz="1900" dirty="0" smtClean="0">
                <a:latin typeface="Tahoma" panose="020B0604030504040204" pitchFamily="34" charset="0"/>
                <a:ea typeface="Tahoma" panose="020B0604030504040204" pitchFamily="34" charset="0"/>
                <a:cs typeface="Tahoma" panose="020B0604030504040204" pitchFamily="34" charset="0"/>
              </a:rPr>
              <a:t>Charles Rothwell, MBA, MS, Director, National Center for Health Statistics</a:t>
            </a:r>
          </a:p>
          <a:p>
            <a:pPr lvl="0">
              <a:spcBef>
                <a:spcPts val="0"/>
              </a:spcBef>
              <a:defRPr/>
            </a:pPr>
            <a:r>
              <a:rPr lang="en-US" sz="1900" dirty="0" smtClean="0">
                <a:latin typeface="Tahoma" panose="020B0604030504040204" pitchFamily="34" charset="0"/>
                <a:ea typeface="Tahoma" panose="020B0604030504040204" pitchFamily="34" charset="0"/>
                <a:cs typeface="Tahoma" panose="020B0604030504040204" pitchFamily="34" charset="0"/>
              </a:rPr>
              <a:t>Alison </a:t>
            </a:r>
            <a:r>
              <a:rPr lang="en-US" sz="1900" dirty="0" err="1" smtClean="0">
                <a:latin typeface="Tahoma" panose="020B0604030504040204" pitchFamily="34" charset="0"/>
                <a:ea typeface="Tahoma" panose="020B0604030504040204" pitchFamily="34" charset="0"/>
                <a:cs typeface="Tahoma" panose="020B0604030504040204" pitchFamily="34" charset="0"/>
              </a:rPr>
              <a:t>Cernich</a:t>
            </a:r>
            <a:r>
              <a:rPr lang="en-US" sz="1900" dirty="0" smtClean="0">
                <a:latin typeface="Tahoma" panose="020B0604030504040204" pitchFamily="34" charset="0"/>
                <a:ea typeface="Tahoma" panose="020B0604030504040204" pitchFamily="34" charset="0"/>
                <a:cs typeface="Tahoma" panose="020B0604030504040204" pitchFamily="34" charset="0"/>
              </a:rPr>
              <a:t>, PhD, Director, National Center for Medical Rehabilitation Research, NICHD, NIH </a:t>
            </a:r>
          </a:p>
          <a:p>
            <a:pPr lvl="0">
              <a:spcBef>
                <a:spcPts val="0"/>
              </a:spcBef>
              <a:defRPr/>
            </a:pPr>
            <a:r>
              <a:rPr lang="en-US" sz="1900" dirty="0" smtClean="0">
                <a:latin typeface="Tahoma" panose="020B0604030504040204" pitchFamily="34" charset="0"/>
                <a:ea typeface="Tahoma" panose="020B0604030504040204" pitchFamily="34" charset="0"/>
                <a:cs typeface="Tahoma" panose="020B0604030504040204" pitchFamily="34" charset="0"/>
              </a:rPr>
              <a:t>John Tschida, MPP, Director, National Institute on Disability, Independent Living, and Rehabilitation Research, ACL </a:t>
            </a:r>
          </a:p>
          <a:p>
            <a:pPr lvl="0">
              <a:spcBef>
                <a:spcPts val="0"/>
              </a:spcBef>
              <a:defRPr/>
            </a:pPr>
            <a:r>
              <a:rPr lang="en-US" sz="1900" dirty="0" smtClean="0">
                <a:latin typeface="Tahoma" panose="020B0604030504040204" pitchFamily="34" charset="0"/>
                <a:ea typeface="Tahoma" panose="020B0604030504040204" pitchFamily="34" charset="0"/>
                <a:cs typeface="Tahoma" panose="020B0604030504040204" pitchFamily="34" charset="0"/>
              </a:rPr>
              <a:t>Georgina </a:t>
            </a:r>
            <a:r>
              <a:rPr lang="en-US" sz="1900" dirty="0">
                <a:latin typeface="Tahoma" panose="020B0604030504040204" pitchFamily="34" charset="0"/>
                <a:ea typeface="Tahoma" panose="020B0604030504040204" pitchFamily="34" charset="0"/>
                <a:cs typeface="Tahoma" panose="020B0604030504040204" pitchFamily="34" charset="0"/>
              </a:rPr>
              <a:t>Peacock, MD, MPH, </a:t>
            </a:r>
            <a:r>
              <a:rPr lang="en-US" sz="1900" dirty="0" smtClean="0">
                <a:latin typeface="Tahoma" panose="020B0604030504040204" pitchFamily="34" charset="0"/>
                <a:ea typeface="Tahoma" panose="020B0604030504040204" pitchFamily="34" charset="0"/>
                <a:cs typeface="Tahoma" panose="020B0604030504040204" pitchFamily="34" charset="0"/>
              </a:rPr>
              <a:t>FAAP, Director</a:t>
            </a:r>
            <a:r>
              <a:rPr lang="en-US" sz="1900" dirty="0">
                <a:latin typeface="Tahoma" panose="020B0604030504040204" pitchFamily="34" charset="0"/>
                <a:ea typeface="Tahoma" panose="020B0604030504040204" pitchFamily="34" charset="0"/>
                <a:cs typeface="Tahoma" panose="020B0604030504040204" pitchFamily="34" charset="0"/>
              </a:rPr>
              <a:t>, Division of Human Development and </a:t>
            </a:r>
            <a:r>
              <a:rPr lang="en-US" sz="1900" dirty="0" smtClean="0">
                <a:latin typeface="Tahoma" panose="020B0604030504040204" pitchFamily="34" charset="0"/>
                <a:ea typeface="Tahoma" panose="020B0604030504040204" pitchFamily="34" charset="0"/>
                <a:cs typeface="Tahoma" panose="020B0604030504040204" pitchFamily="34" charset="0"/>
              </a:rPr>
              <a:t>Disabilities, National </a:t>
            </a:r>
            <a:r>
              <a:rPr lang="en-US" sz="1900" dirty="0">
                <a:latin typeface="Tahoma" panose="020B0604030504040204" pitchFamily="34" charset="0"/>
                <a:ea typeface="Tahoma" panose="020B0604030504040204" pitchFamily="34" charset="0"/>
                <a:cs typeface="Tahoma" panose="020B0604030504040204" pitchFamily="34" charset="0"/>
              </a:rPr>
              <a:t>Center on Birth Defects and Developmental </a:t>
            </a:r>
            <a:r>
              <a:rPr lang="en-US" sz="1900" dirty="0" smtClean="0">
                <a:latin typeface="Tahoma" panose="020B0604030504040204" pitchFamily="34" charset="0"/>
                <a:ea typeface="Tahoma" panose="020B0604030504040204" pitchFamily="34" charset="0"/>
                <a:cs typeface="Tahoma" panose="020B0604030504040204" pitchFamily="34" charset="0"/>
              </a:rPr>
              <a:t>Disabilities, CDC</a:t>
            </a:r>
          </a:p>
          <a:p>
            <a:pPr>
              <a:spcBef>
                <a:spcPts val="0"/>
              </a:spcBef>
              <a:defRPr/>
            </a:pPr>
            <a:r>
              <a:rPr lang="en-US" sz="1900" dirty="0" smtClean="0">
                <a:latin typeface="Tahoma" panose="020B0604030504040204" pitchFamily="34" charset="0"/>
                <a:ea typeface="Tahoma" panose="020B0604030504040204" pitchFamily="34" charset="0"/>
                <a:cs typeface="Tahoma" panose="020B0604030504040204" pitchFamily="34" charset="0"/>
              </a:rPr>
              <a:t>Jennifer </a:t>
            </a:r>
            <a:r>
              <a:rPr lang="en-US" sz="1900" dirty="0" err="1" smtClean="0">
                <a:latin typeface="Tahoma" panose="020B0604030504040204" pitchFamily="34" charset="0"/>
                <a:ea typeface="Tahoma" panose="020B0604030504040204" pitchFamily="34" charset="0"/>
                <a:cs typeface="Tahoma" panose="020B0604030504040204" pitchFamily="34" charset="0"/>
              </a:rPr>
              <a:t>Madans</a:t>
            </a:r>
            <a:r>
              <a:rPr lang="en-US" sz="1900" dirty="0" smtClean="0">
                <a:latin typeface="Tahoma" panose="020B0604030504040204" pitchFamily="34" charset="0"/>
                <a:ea typeface="Tahoma" panose="020B0604030504040204" pitchFamily="34" charset="0"/>
                <a:cs typeface="Tahoma" panose="020B0604030504040204" pitchFamily="34" charset="0"/>
              </a:rPr>
              <a:t>, PhD, Associate Director for Science, National Center for Health Statistics</a:t>
            </a:r>
          </a:p>
          <a:p>
            <a:pPr marL="0" indent="0">
              <a:spcBef>
                <a:spcPts val="0"/>
              </a:spcBef>
              <a:buNone/>
              <a:defRPr/>
            </a:pPr>
            <a:r>
              <a:rPr lang="en-US" sz="1900" b="1" dirty="0" smtClean="0">
                <a:latin typeface="Tahoma" panose="020B0604030504040204" pitchFamily="34" charset="0"/>
                <a:ea typeface="Tahoma" panose="020B0604030504040204" pitchFamily="34" charset="0"/>
                <a:cs typeface="Tahoma" panose="020B0604030504040204" pitchFamily="34" charset="0"/>
              </a:rPr>
              <a:t>Community </a:t>
            </a:r>
            <a:r>
              <a:rPr lang="en-US" sz="1900" b="1" dirty="0">
                <a:latin typeface="Tahoma" panose="020B0604030504040204" pitchFamily="34" charset="0"/>
                <a:ea typeface="Tahoma" panose="020B0604030504040204" pitchFamily="34" charset="0"/>
                <a:cs typeface="Tahoma" panose="020B0604030504040204" pitchFamily="34" charset="0"/>
              </a:rPr>
              <a:t>Highlight </a:t>
            </a:r>
          </a:p>
          <a:p>
            <a:pPr>
              <a:spcBef>
                <a:spcPts val="0"/>
              </a:spcBef>
              <a:defRPr/>
            </a:pPr>
            <a:r>
              <a:rPr lang="en-US" sz="1900" dirty="0" smtClean="0">
                <a:latin typeface="Tahoma" panose="020B0604030504040204" pitchFamily="34" charset="0"/>
                <a:ea typeface="Tahoma" panose="020B0604030504040204" pitchFamily="34" charset="0"/>
                <a:cs typeface="Tahoma" panose="020B0604030504040204" pitchFamily="34" charset="0"/>
              </a:rPr>
              <a:t>Meg Traci, PhD, Project Director, Assistant Research Professor,    The Montana Disability and Health Program </a:t>
            </a:r>
            <a:endParaRPr lang="en-US" sz="1900" dirty="0">
              <a:latin typeface="Tahoma" panose="020B0604030504040204" pitchFamily="34" charset="0"/>
              <a:ea typeface="Tahoma" panose="020B0604030504040204" pitchFamily="34" charset="0"/>
              <a:cs typeface="Tahoma" panose="020B0604030504040204" pitchFamily="34" charset="0"/>
            </a:endParaRPr>
          </a:p>
          <a:p>
            <a:pPr lvl="0">
              <a:spcBef>
                <a:spcPts val="0"/>
              </a:spcBef>
              <a:defRPr/>
            </a:pPr>
            <a:endParaRPr lang="en-US" sz="1600" dirty="0" smtClean="0"/>
          </a:p>
          <a:p>
            <a:pPr lvl="0">
              <a:spcBef>
                <a:spcPts val="0"/>
              </a:spcBef>
              <a:defRPr/>
            </a:pPr>
            <a:endParaRPr lang="en-US" sz="1600" dirty="0"/>
          </a:p>
          <a:p>
            <a:pPr>
              <a:spcBef>
                <a:spcPts val="0"/>
              </a:spcBef>
              <a:defRPr/>
            </a:pPr>
            <a:endParaRPr lang="en-US" sz="1600" dirty="0" smtClean="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Translational Research on Psychological Distress</a:t>
            </a:r>
            <a:endParaRPr lang="en-US" dirty="0"/>
          </a:p>
        </p:txBody>
      </p:sp>
      <p:sp>
        <p:nvSpPr>
          <p:cNvPr id="5" name="Content Placeholder 4"/>
          <p:cNvSpPr>
            <a:spLocks noGrp="1"/>
          </p:cNvSpPr>
          <p:nvPr>
            <p:ph sz="half" idx="1"/>
          </p:nvPr>
        </p:nvSpPr>
        <p:spPr>
          <a:xfrm>
            <a:off x="1447800" y="1905000"/>
            <a:ext cx="3452685" cy="3010242"/>
          </a:xfrm>
        </p:spPr>
        <p:txBody>
          <a:bodyPr/>
          <a:lstStyle/>
          <a:p>
            <a:pPr lvl="0"/>
            <a:r>
              <a:rPr lang="en-US" b="1" dirty="0">
                <a:solidFill>
                  <a:srgbClr val="000000"/>
                </a:solidFill>
              </a:rPr>
              <a:t>Anger Self-Management in Post-Acute Traumatic Brain (</a:t>
            </a:r>
            <a:r>
              <a:rPr lang="en-US" b="1" dirty="0" smtClean="0">
                <a:solidFill>
                  <a:srgbClr val="000000"/>
                </a:solidFill>
              </a:rPr>
              <a:t>R01HD061400)</a:t>
            </a:r>
            <a:endParaRPr lang="en-US" b="1" dirty="0">
              <a:solidFill>
                <a:srgbClr val="000000"/>
              </a:solidFill>
            </a:endParaRPr>
          </a:p>
          <a:p>
            <a:r>
              <a:rPr lang="en-US" b="1" dirty="0" smtClean="0"/>
              <a:t>Improving </a:t>
            </a:r>
            <a:r>
              <a:rPr lang="en-US" b="1" dirty="0"/>
              <a:t>Anxiety-Management and Rehabilitation Outcomes in Critical </a:t>
            </a:r>
            <a:r>
              <a:rPr lang="en-US" b="1" dirty="0" smtClean="0"/>
              <a:t>Care (K23HD074621)</a:t>
            </a:r>
            <a:endParaRPr lang="en-US" dirty="0"/>
          </a:p>
          <a:p>
            <a:pPr marL="0" indent="0">
              <a:buNone/>
            </a:pPr>
            <a:endParaRPr lang="en-US" sz="1800" dirty="0"/>
          </a:p>
          <a:p>
            <a:endParaRPr lang="en-US" dirty="0"/>
          </a:p>
        </p:txBody>
      </p:sp>
      <p:sp>
        <p:nvSpPr>
          <p:cNvPr id="4" name="TextBox 3"/>
          <p:cNvSpPr txBox="1"/>
          <p:nvPr/>
        </p:nvSpPr>
        <p:spPr>
          <a:xfrm>
            <a:off x="1789112" y="6178376"/>
            <a:ext cx="3546475" cy="369332"/>
          </a:xfrm>
          <a:prstGeom prst="rect">
            <a:avLst/>
          </a:prstGeom>
          <a:noFill/>
        </p:spPr>
        <p:txBody>
          <a:bodyPr wrap="square" rtlCol="0">
            <a:spAutoFit/>
          </a:bodyPr>
          <a:lstStyle/>
          <a:p>
            <a:r>
              <a:rPr lang="en-US" b="1" dirty="0" smtClean="0">
                <a:solidFill>
                  <a:srgbClr val="0000FF"/>
                </a:solidFill>
                <a:latin typeface="Calibri" panose="020F0502020204030204" pitchFamily="34" charset="0"/>
              </a:rPr>
              <a:t>DH-18  Psychological distress</a:t>
            </a:r>
            <a:endParaRPr lang="en-US" b="1" dirty="0">
              <a:solidFill>
                <a:srgbClr val="0000FF"/>
              </a:solidFill>
              <a:latin typeface="Calibri" panose="020F0502020204030204" pitchFamily="34" charset="0"/>
            </a:endParaRPr>
          </a:p>
        </p:txBody>
      </p:sp>
      <p:pic>
        <p:nvPicPr>
          <p:cNvPr id="5122" name="Picture 2" descr="Anger Self Management in Chronic Traumatic Brain Injury" title="Front Cover of Article in journal Contemporary Clinical Trial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53000" y="1371600"/>
            <a:ext cx="3903453"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839200" y="6581001"/>
            <a:ext cx="341760" cy="276999"/>
          </a:xfrm>
          <a:prstGeom prst="rect">
            <a:avLst/>
          </a:prstGeom>
        </p:spPr>
        <p:txBody>
          <a:bodyPr wrap="none">
            <a:spAutoFit/>
          </a:bodyPr>
          <a:lstStyle/>
          <a:p>
            <a:pPr lvl="0" algn="r">
              <a:defRPr/>
            </a:pPr>
            <a:r>
              <a:rPr lang="en-US" sz="1200" dirty="0" smtClean="0">
                <a:solidFill>
                  <a:srgbClr val="898989"/>
                </a:solidFill>
                <a:latin typeface="Calibri" panose="020F0502020204030204" pitchFamily="34" charset="0"/>
                <a:ea typeface="Tahoma" panose="020B0604030504040204" pitchFamily="34" charset="0"/>
                <a:cs typeface="Tahoma" panose="020B0604030504040204" pitchFamily="34" charset="0"/>
              </a:rPr>
              <a:t>40</a:t>
            </a:r>
            <a:endParaRPr lang="en-US" sz="1200" dirty="0">
              <a:solidFill>
                <a:srgbClr val="898989"/>
              </a:solidFill>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292935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Translational Research on</a:t>
            </a:r>
            <a:br>
              <a:rPr lang="en-US" dirty="0" smtClean="0"/>
            </a:br>
            <a:r>
              <a:rPr lang="en-US" dirty="0" smtClean="0"/>
              <a:t>Quality of Life</a:t>
            </a:r>
            <a:endParaRPr lang="en-US" dirty="0"/>
          </a:p>
        </p:txBody>
      </p:sp>
      <p:pic>
        <p:nvPicPr>
          <p:cNvPr id="5" name="Picture 4" descr="Spinal Cord Injury- Quality of Life (SCI-QOL)" title="Cover of article in Spinal Cord Injury Medici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600200"/>
            <a:ext cx="4191000" cy="4824002"/>
          </a:xfrm>
          <a:prstGeom prst="rect">
            <a:avLst/>
          </a:prstGeom>
        </p:spPr>
      </p:pic>
      <p:pic>
        <p:nvPicPr>
          <p:cNvPr id="3074" name="Picture 2" title="Neuro-Q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702" y="1600200"/>
            <a:ext cx="3001898"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4"/>
          <p:cNvSpPr txBox="1">
            <a:spLocks/>
          </p:cNvSpPr>
          <p:nvPr/>
        </p:nvSpPr>
        <p:spPr>
          <a:xfrm>
            <a:off x="1597153" y="2667000"/>
            <a:ext cx="2670048" cy="3886199"/>
          </a:xfrm>
          <a:prstGeom prst="rect">
            <a:avLst/>
          </a:prstGeom>
        </p:spPr>
        <p:txBody>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r>
              <a:rPr lang="en-US" b="1" kern="0" dirty="0" smtClean="0">
                <a:solidFill>
                  <a:srgbClr val="000000"/>
                </a:solidFill>
              </a:rPr>
              <a:t>Quality of Life for SCI Clinical Trials: Development of the SCI-QOL (R01HD054569)</a:t>
            </a:r>
          </a:p>
          <a:p>
            <a:pPr marL="0" indent="0">
              <a:buFont typeface="Arial" pitchFamily="34" charset="0"/>
              <a:buNone/>
            </a:pPr>
            <a:endParaRPr lang="en-US" sz="1800" kern="0" dirty="0" smtClean="0">
              <a:solidFill>
                <a:srgbClr val="000000"/>
              </a:solidFill>
            </a:endParaRPr>
          </a:p>
          <a:p>
            <a:endParaRPr lang="en-US" kern="0" dirty="0">
              <a:solidFill>
                <a:srgbClr val="000000"/>
              </a:solidFill>
            </a:endParaRPr>
          </a:p>
        </p:txBody>
      </p:sp>
      <p:sp>
        <p:nvSpPr>
          <p:cNvPr id="3" name="Rectangle 2"/>
          <p:cNvSpPr/>
          <p:nvPr/>
        </p:nvSpPr>
        <p:spPr>
          <a:xfrm>
            <a:off x="8729215" y="6553199"/>
            <a:ext cx="341760" cy="276999"/>
          </a:xfrm>
          <a:prstGeom prst="rect">
            <a:avLst/>
          </a:prstGeom>
        </p:spPr>
        <p:txBody>
          <a:bodyPr wrap="none">
            <a:spAutoFit/>
          </a:bodyPr>
          <a:lstStyle/>
          <a:p>
            <a:pPr lvl="0" algn="r">
              <a:defRPr/>
            </a:pPr>
            <a:r>
              <a:rPr lang="en-US" sz="1200" dirty="0" smtClean="0">
                <a:solidFill>
                  <a:srgbClr val="898989"/>
                </a:solidFill>
                <a:latin typeface="Calibri" panose="020F0502020204030204" pitchFamily="34" charset="0"/>
                <a:ea typeface="Tahoma" panose="020B0604030504040204" pitchFamily="34" charset="0"/>
                <a:cs typeface="Tahoma" panose="020B0604030504040204" pitchFamily="34" charset="0"/>
              </a:rPr>
              <a:t>41</a:t>
            </a:r>
            <a:endParaRPr lang="en-US" sz="1200" dirty="0">
              <a:solidFill>
                <a:srgbClr val="898989"/>
              </a:solidFill>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210410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554162"/>
          </a:xfrm>
        </p:spPr>
        <p:txBody>
          <a:bodyPr>
            <a:noAutofit/>
          </a:bodyPr>
          <a:lstStyle/>
          <a:p>
            <a:r>
              <a:rPr lang="en-US" sz="3600" dirty="0"/>
              <a:t>Mr. John Tschida</a:t>
            </a:r>
            <a:br>
              <a:rPr lang="en-US" sz="3600" dirty="0"/>
            </a:br>
            <a:r>
              <a:rPr lang="en-US" sz="2400" dirty="0"/>
              <a:t>Director, National Institute on Disability, Independent Living, and Rehabilitation Research, Administration for Community Living</a:t>
            </a:r>
          </a:p>
        </p:txBody>
      </p:sp>
    </p:spTree>
    <p:extLst>
      <p:ext uri="{BB962C8B-B14F-4D97-AF65-F5344CB8AC3E}">
        <p14:creationId xmlns:p14="http://schemas.microsoft.com/office/powerpoint/2010/main" val="14972690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9" name="Rectangle 3"/>
          <p:cNvSpPr>
            <a:spLocks noGrp="1" noChangeArrowheads="1"/>
          </p:cNvSpPr>
          <p:nvPr>
            <p:ph type="body" idx="1"/>
          </p:nvPr>
        </p:nvSpPr>
        <p:spPr>
          <a:xfrm>
            <a:off x="1447800" y="2151964"/>
            <a:ext cx="7162800" cy="4553635"/>
          </a:xfrm>
        </p:spPr>
        <p:txBody>
          <a:bodyPr wrap="square"/>
          <a:lstStyle/>
          <a:p>
            <a:pPr>
              <a:buFont typeface="Arial" panose="020B0604020202020204" pitchFamily="34" charset="0"/>
              <a:buChar char="•"/>
            </a:pPr>
            <a:r>
              <a:rPr lang="en-US" sz="2800" dirty="0" smtClean="0"/>
              <a:t>Generate </a:t>
            </a:r>
            <a:r>
              <a:rPr lang="en-US" sz="2800" dirty="0"/>
              <a:t>new knowledge and promote its effective use to improve the abilities of people with disabilities to perform activities of their choice in the community, and </a:t>
            </a:r>
          </a:p>
          <a:p>
            <a:pPr>
              <a:buFont typeface="Arial" panose="020B0604020202020204" pitchFamily="34" charset="0"/>
              <a:buChar char="•"/>
            </a:pPr>
            <a:r>
              <a:rPr lang="en-US" sz="2800" dirty="0"/>
              <a:t>Expand society’s capacity to provide full opportunities and accommodations for its citizens with disabilities. </a:t>
            </a:r>
            <a:endParaRPr lang="en-US" sz="2800" dirty="0" smtClean="0"/>
          </a:p>
        </p:txBody>
      </p:sp>
      <p:sp>
        <p:nvSpPr>
          <p:cNvPr id="4" name="Title 6"/>
          <p:cNvSpPr>
            <a:spLocks noGrp="1"/>
          </p:cNvSpPr>
          <p:nvPr>
            <p:ph type="title"/>
          </p:nvPr>
        </p:nvSpPr>
        <p:spPr>
          <a:xfrm>
            <a:off x="1447800" y="152400"/>
            <a:ext cx="7696200" cy="1143000"/>
          </a:xfrm>
        </p:spPr>
        <p:txBody>
          <a:bodyPr/>
          <a:lstStyle/>
          <a:p>
            <a:pPr algn="ctr"/>
            <a:r>
              <a:rPr lang="en-US" sz="2800" dirty="0"/>
              <a:t>National Institute on Disability, Independent Living, and Rehabilitation Research</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676400" y="1505633"/>
            <a:ext cx="1903085" cy="646331"/>
          </a:xfrm>
          <a:prstGeom prst="rect">
            <a:avLst/>
          </a:prstGeom>
          <a:noFill/>
        </p:spPr>
        <p:txBody>
          <a:bodyPr wrap="none" rtlCol="0">
            <a:spAutoFit/>
          </a:bodyPr>
          <a:lstStyle/>
          <a:p>
            <a:r>
              <a:rPr lang="en-US" sz="3600" b="1" dirty="0" smtClean="0">
                <a:solidFill>
                  <a:srgbClr val="000000">
                    <a:lumMod val="95000"/>
                    <a:lumOff val="5000"/>
                  </a:srgbClr>
                </a:solidFill>
                <a:latin typeface="Myriad Web Pro"/>
              </a:rPr>
              <a:t>Mission</a:t>
            </a:r>
            <a:endParaRPr lang="en-US" sz="3600" b="1" dirty="0">
              <a:solidFill>
                <a:srgbClr val="000000">
                  <a:lumMod val="95000"/>
                  <a:lumOff val="5000"/>
                </a:srgbClr>
              </a:solidFill>
              <a:latin typeface="Myriad Web Pro"/>
            </a:endParaRPr>
          </a:p>
        </p:txBody>
      </p:sp>
      <p:pic>
        <p:nvPicPr>
          <p:cNvPr id="2" name="Picture 1" descr="Image shows a stylized logo of persons appearing to dance in a circle.  The words,  &quot;Community Living&quot; are also included in the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750" y="5029200"/>
            <a:ext cx="2990850" cy="1492250"/>
          </a:xfrm>
          <a:prstGeom prst="rect">
            <a:avLst/>
          </a:prstGeom>
        </p:spPr>
      </p:pic>
      <p:sp>
        <p:nvSpPr>
          <p:cNvPr id="3" name="Rectangle 2"/>
          <p:cNvSpPr/>
          <p:nvPr/>
        </p:nvSpPr>
        <p:spPr>
          <a:xfrm>
            <a:off x="8802240" y="6567099"/>
            <a:ext cx="341760" cy="276999"/>
          </a:xfrm>
          <a:prstGeom prst="rect">
            <a:avLst/>
          </a:prstGeom>
        </p:spPr>
        <p:txBody>
          <a:bodyPr wrap="none">
            <a:spAutoFit/>
          </a:bodyPr>
          <a:lstStyle/>
          <a:p>
            <a:pPr lvl="0" algn="r">
              <a:defRPr/>
            </a:pPr>
            <a:r>
              <a:rPr lang="en-US" sz="1200" dirty="0" smtClean="0">
                <a:solidFill>
                  <a:srgbClr val="898989"/>
                </a:solidFill>
                <a:latin typeface="Calibri" panose="020F0502020204030204" pitchFamily="34" charset="0"/>
                <a:ea typeface="Tahoma" panose="020B0604030504040204" pitchFamily="34" charset="0"/>
                <a:cs typeface="Tahoma" panose="020B0604030504040204" pitchFamily="34" charset="0"/>
              </a:rPr>
              <a:t>43</a:t>
            </a:r>
            <a:endParaRPr lang="en-US" sz="1200" dirty="0">
              <a:solidFill>
                <a:srgbClr val="898989"/>
              </a:solidFill>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4072213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9" name="Rectangle 3" title="Overlap of People with Disabilities with Five Community Living Principles"/>
          <p:cNvSpPr>
            <a:spLocks noGrp="1" noChangeArrowheads="1"/>
          </p:cNvSpPr>
          <p:nvPr>
            <p:ph type="body" idx="1"/>
          </p:nvPr>
        </p:nvSpPr>
        <p:spPr>
          <a:xfrm>
            <a:off x="1600200" y="1600200"/>
            <a:ext cx="7013121" cy="5029200"/>
          </a:xfrm>
        </p:spPr>
        <p:txBody>
          <a:bodyPr/>
          <a:lstStyle/>
          <a:p>
            <a:pPr marL="0" indent="0">
              <a:lnSpc>
                <a:spcPct val="80000"/>
              </a:lnSpc>
              <a:buNone/>
            </a:pPr>
            <a:endParaRPr lang="en-US" altLang="en-US" sz="1800" dirty="0" smtClean="0"/>
          </a:p>
          <a:p>
            <a:pPr marL="0" indent="0">
              <a:lnSpc>
                <a:spcPct val="80000"/>
              </a:lnSpc>
              <a:buNone/>
            </a:pPr>
            <a:endParaRPr lang="en-US" altLang="en-US" sz="1800" dirty="0"/>
          </a:p>
        </p:txBody>
      </p:sp>
      <p:sp>
        <p:nvSpPr>
          <p:cNvPr id="4" name="Title 6"/>
          <p:cNvSpPr>
            <a:spLocks noGrp="1"/>
          </p:cNvSpPr>
          <p:nvPr>
            <p:ph type="title"/>
          </p:nvPr>
        </p:nvSpPr>
        <p:spPr>
          <a:xfrm>
            <a:off x="1447800" y="152400"/>
            <a:ext cx="7696200" cy="1143000"/>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Independent Living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descr="Image shows a symbolic representation of the five community living principl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9030" y="1905000"/>
            <a:ext cx="6272969" cy="3429000"/>
          </a:xfrm>
          <a:prstGeom prst="rect">
            <a:avLst/>
          </a:prstGeom>
        </p:spPr>
      </p:pic>
      <p:sp>
        <p:nvSpPr>
          <p:cNvPr id="5" name="Rectangle 4"/>
          <p:cNvSpPr/>
          <p:nvPr/>
        </p:nvSpPr>
        <p:spPr>
          <a:xfrm>
            <a:off x="8635623" y="6490900"/>
            <a:ext cx="341760" cy="276999"/>
          </a:xfrm>
          <a:prstGeom prst="rect">
            <a:avLst/>
          </a:prstGeom>
        </p:spPr>
        <p:txBody>
          <a:bodyPr wrap="none">
            <a:spAutoFit/>
          </a:bodyPr>
          <a:lstStyle/>
          <a:p>
            <a:pPr lvl="0" algn="r">
              <a:defRPr/>
            </a:pPr>
            <a:r>
              <a:rPr lang="en-US" sz="1200" dirty="0" smtClean="0">
                <a:solidFill>
                  <a:srgbClr val="898989"/>
                </a:solidFill>
                <a:latin typeface="Calibri" panose="020F0502020204030204" pitchFamily="34" charset="0"/>
                <a:ea typeface="Tahoma" panose="020B0604030504040204" pitchFamily="34" charset="0"/>
                <a:cs typeface="Tahoma" panose="020B0604030504040204" pitchFamily="34" charset="0"/>
              </a:rPr>
              <a:t>44</a:t>
            </a:r>
            <a:endParaRPr lang="en-US" sz="1200" dirty="0">
              <a:solidFill>
                <a:srgbClr val="898989"/>
              </a:solidFill>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5359340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9018" y="19567"/>
            <a:ext cx="7470775" cy="1066800"/>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Applied Science – Centers for Independent Living Centers (CILs)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4530356" y="6231489"/>
            <a:ext cx="4727575" cy="369332"/>
          </a:xfrm>
          <a:prstGeom prst="rect">
            <a:avLst/>
          </a:prstGeom>
          <a:noFill/>
        </p:spPr>
        <p:txBody>
          <a:bodyPr wrap="square" rtlCol="0">
            <a:spAutoFit/>
          </a:bodyPr>
          <a:lstStyle/>
          <a:p>
            <a:r>
              <a:rPr lang="en-US" b="1" dirty="0">
                <a:solidFill>
                  <a:srgbClr val="0000FF"/>
                </a:solidFill>
                <a:latin typeface="Calibri" panose="020F0502020204030204" pitchFamily="34" charset="0"/>
              </a:rPr>
              <a:t>DH-13 Participation in community activities</a:t>
            </a:r>
          </a:p>
        </p:txBody>
      </p:sp>
      <p:sp>
        <p:nvSpPr>
          <p:cNvPr id="3" name="Rectangle 2"/>
          <p:cNvSpPr/>
          <p:nvPr/>
        </p:nvSpPr>
        <p:spPr>
          <a:xfrm>
            <a:off x="1637371" y="1752600"/>
            <a:ext cx="7086600" cy="3908762"/>
          </a:xfrm>
          <a:prstGeom prst="rect">
            <a:avLst/>
          </a:prstGeom>
        </p:spPr>
        <p:txBody>
          <a:bodyPr wrap="square">
            <a:spAutoFit/>
          </a:bodyPr>
          <a:lstStyle/>
          <a:p>
            <a:pPr>
              <a:defRPr/>
            </a:pPr>
            <a:r>
              <a:rPr lang="en-US" sz="2800" dirty="0" smtClean="0">
                <a:solidFill>
                  <a:srgbClr val="000000"/>
                </a:solidFill>
                <a:latin typeface="Calibri" panose="020F0502020204030204" pitchFamily="34" charset="0"/>
              </a:rPr>
              <a:t>Core </a:t>
            </a:r>
            <a:r>
              <a:rPr lang="en-US" sz="2800" dirty="0">
                <a:solidFill>
                  <a:srgbClr val="000000"/>
                </a:solidFill>
                <a:latin typeface="Calibri" panose="020F0502020204030204" pitchFamily="34" charset="0"/>
              </a:rPr>
              <a:t>S</a:t>
            </a:r>
            <a:r>
              <a:rPr lang="en-US" sz="2800" dirty="0" smtClean="0">
                <a:solidFill>
                  <a:srgbClr val="000000"/>
                </a:solidFill>
                <a:latin typeface="Calibri" panose="020F0502020204030204" pitchFamily="34" charset="0"/>
              </a:rPr>
              <a:t>ervices</a:t>
            </a:r>
            <a:r>
              <a:rPr lang="en-US" sz="2800" dirty="0">
                <a:solidFill>
                  <a:srgbClr val="000000"/>
                </a:solidFill>
                <a:latin typeface="Calibri" panose="020F0502020204030204" pitchFamily="34" charset="0"/>
              </a:rPr>
              <a:t>: </a:t>
            </a:r>
            <a:r>
              <a:rPr lang="en-US" sz="2800" dirty="0" smtClean="0">
                <a:solidFill>
                  <a:srgbClr val="000000"/>
                </a:solidFill>
                <a:latin typeface="Calibri" panose="020F0502020204030204" pitchFamily="34" charset="0"/>
              </a:rPr>
              <a:t> </a:t>
            </a:r>
          </a:p>
          <a:p>
            <a:pPr>
              <a:defRPr/>
            </a:pPr>
            <a:r>
              <a:rPr lang="en-US" sz="2800" dirty="0" smtClean="0">
                <a:solidFill>
                  <a:srgbClr val="000000"/>
                </a:solidFill>
                <a:latin typeface="Calibri" panose="020F0502020204030204" pitchFamily="34" charset="0"/>
              </a:rPr>
              <a:t/>
            </a:r>
            <a:br>
              <a:rPr lang="en-US" sz="2800" dirty="0" smtClean="0">
                <a:solidFill>
                  <a:srgbClr val="000000"/>
                </a:solidFill>
                <a:latin typeface="Calibri" panose="020F0502020204030204" pitchFamily="34" charset="0"/>
              </a:rPr>
            </a:br>
            <a:r>
              <a:rPr lang="en-US" sz="2400" dirty="0" smtClean="0">
                <a:solidFill>
                  <a:srgbClr val="000000"/>
                </a:solidFill>
                <a:latin typeface="Calibri" panose="020F0502020204030204" pitchFamily="34" charset="0"/>
              </a:rPr>
              <a:t>1</a:t>
            </a:r>
            <a:r>
              <a:rPr lang="en-US" sz="2400" dirty="0">
                <a:solidFill>
                  <a:srgbClr val="000000"/>
                </a:solidFill>
                <a:latin typeface="Calibri" panose="020F0502020204030204" pitchFamily="34" charset="0"/>
              </a:rPr>
              <a:t>) Information and </a:t>
            </a:r>
            <a:r>
              <a:rPr lang="en-US" sz="2400" dirty="0" smtClean="0">
                <a:solidFill>
                  <a:srgbClr val="000000"/>
                </a:solidFill>
                <a:latin typeface="Calibri" panose="020F0502020204030204" pitchFamily="34" charset="0"/>
              </a:rPr>
              <a:t>referral. </a:t>
            </a:r>
            <a:br>
              <a:rPr lang="en-US" sz="2400" dirty="0" smtClean="0">
                <a:solidFill>
                  <a:srgbClr val="000000"/>
                </a:solidFill>
                <a:latin typeface="Calibri" panose="020F0502020204030204" pitchFamily="34" charset="0"/>
              </a:rPr>
            </a:br>
            <a:r>
              <a:rPr lang="en-US" sz="2400" dirty="0">
                <a:solidFill>
                  <a:srgbClr val="000000"/>
                </a:solidFill>
                <a:latin typeface="Calibri" panose="020F0502020204030204" pitchFamily="34" charset="0"/>
              </a:rPr>
              <a:t>2) Peer </a:t>
            </a:r>
            <a:r>
              <a:rPr lang="en-US" sz="2400" dirty="0" smtClean="0">
                <a:solidFill>
                  <a:srgbClr val="000000"/>
                </a:solidFill>
                <a:latin typeface="Calibri" panose="020F0502020204030204" pitchFamily="34" charset="0"/>
              </a:rPr>
              <a:t>counseling</a:t>
            </a:r>
            <a:r>
              <a:rPr lang="en-US" sz="2400" dirty="0">
                <a:solidFill>
                  <a:srgbClr val="000000"/>
                </a:solidFill>
                <a:latin typeface="Calibri" panose="020F0502020204030204" pitchFamily="34" charset="0"/>
              </a:rPr>
              <a:t>. </a:t>
            </a:r>
            <a:r>
              <a:rPr lang="en-US" sz="2400" dirty="0" smtClean="0">
                <a:solidFill>
                  <a:srgbClr val="000000"/>
                </a:solidFill>
                <a:latin typeface="Calibri" panose="020F0502020204030204" pitchFamily="34" charset="0"/>
              </a:rPr>
              <a:t/>
            </a:r>
            <a:br>
              <a:rPr lang="en-US" sz="2400" dirty="0" smtClean="0">
                <a:solidFill>
                  <a:srgbClr val="000000"/>
                </a:solidFill>
                <a:latin typeface="Calibri" panose="020F0502020204030204" pitchFamily="34" charset="0"/>
              </a:rPr>
            </a:br>
            <a:r>
              <a:rPr lang="en-US" sz="2400" dirty="0" smtClean="0">
                <a:solidFill>
                  <a:srgbClr val="000000"/>
                </a:solidFill>
                <a:latin typeface="Calibri" panose="020F0502020204030204" pitchFamily="34" charset="0"/>
              </a:rPr>
              <a:t>3</a:t>
            </a:r>
            <a:r>
              <a:rPr lang="en-US" sz="2400" dirty="0">
                <a:solidFill>
                  <a:srgbClr val="000000"/>
                </a:solidFill>
                <a:latin typeface="Calibri" panose="020F0502020204030204" pitchFamily="34" charset="0"/>
              </a:rPr>
              <a:t>) </a:t>
            </a:r>
            <a:r>
              <a:rPr lang="en-US" sz="2400" dirty="0" smtClean="0">
                <a:solidFill>
                  <a:srgbClr val="000000"/>
                </a:solidFill>
                <a:latin typeface="Calibri" panose="020F0502020204030204" pitchFamily="34" charset="0"/>
              </a:rPr>
              <a:t>Independent </a:t>
            </a:r>
            <a:r>
              <a:rPr lang="en-US" sz="2400" dirty="0">
                <a:solidFill>
                  <a:srgbClr val="000000"/>
                </a:solidFill>
                <a:latin typeface="Calibri" panose="020F0502020204030204" pitchFamily="34" charset="0"/>
              </a:rPr>
              <a:t>living skills training. </a:t>
            </a:r>
          </a:p>
          <a:p>
            <a:pPr>
              <a:defRPr/>
            </a:pPr>
            <a:r>
              <a:rPr lang="en-US" sz="2400" dirty="0" smtClean="0">
                <a:solidFill>
                  <a:srgbClr val="000000"/>
                </a:solidFill>
                <a:latin typeface="Calibri" panose="020F0502020204030204" pitchFamily="34" charset="0"/>
              </a:rPr>
              <a:t>4</a:t>
            </a:r>
            <a:r>
              <a:rPr lang="en-US" sz="2400" dirty="0">
                <a:solidFill>
                  <a:srgbClr val="000000"/>
                </a:solidFill>
                <a:latin typeface="Calibri" panose="020F0502020204030204" pitchFamily="34" charset="0"/>
              </a:rPr>
              <a:t>) Individual and systems </a:t>
            </a:r>
            <a:r>
              <a:rPr lang="en-US" sz="2400" dirty="0" smtClean="0">
                <a:solidFill>
                  <a:srgbClr val="000000"/>
                </a:solidFill>
                <a:latin typeface="Calibri" panose="020F0502020204030204" pitchFamily="34" charset="0"/>
              </a:rPr>
              <a:t>advocacy.</a:t>
            </a:r>
            <a:br>
              <a:rPr lang="en-US" sz="2400" dirty="0" smtClean="0">
                <a:solidFill>
                  <a:srgbClr val="000000"/>
                </a:solidFill>
                <a:latin typeface="Calibri" panose="020F0502020204030204" pitchFamily="34" charset="0"/>
              </a:rPr>
            </a:br>
            <a:r>
              <a:rPr lang="en-US" sz="2400" dirty="0" smtClean="0">
                <a:solidFill>
                  <a:srgbClr val="000000"/>
                </a:solidFill>
                <a:latin typeface="Calibri" panose="020F0502020204030204" pitchFamily="34" charset="0"/>
              </a:rPr>
              <a:t>5</a:t>
            </a:r>
            <a:r>
              <a:rPr lang="en-US" sz="2400" dirty="0">
                <a:solidFill>
                  <a:srgbClr val="000000"/>
                </a:solidFill>
                <a:latin typeface="Calibri" panose="020F0502020204030204" pitchFamily="34" charset="0"/>
              </a:rPr>
              <a:t>) </a:t>
            </a:r>
            <a:r>
              <a:rPr lang="en-US" sz="2400" dirty="0" smtClean="0">
                <a:solidFill>
                  <a:srgbClr val="000000"/>
                </a:solidFill>
                <a:latin typeface="Calibri" panose="020F0502020204030204" pitchFamily="34" charset="0"/>
              </a:rPr>
              <a:t>Assist those transitioning from institutional settings 	to community living; those </a:t>
            </a:r>
            <a:r>
              <a:rPr lang="en-US" sz="2400" dirty="0">
                <a:solidFill>
                  <a:srgbClr val="000000"/>
                </a:solidFill>
                <a:latin typeface="Calibri" panose="020F0502020204030204" pitchFamily="34" charset="0"/>
              </a:rPr>
              <a:t>at risk of entering </a:t>
            </a:r>
            <a:r>
              <a:rPr lang="en-US" sz="2400" dirty="0" smtClean="0">
                <a:solidFill>
                  <a:srgbClr val="000000"/>
                </a:solidFill>
                <a:latin typeface="Calibri" panose="020F0502020204030204" pitchFamily="34" charset="0"/>
              </a:rPr>
              <a:t>	institutions; and youth transitioning into 	adulthood.</a:t>
            </a:r>
            <a:endParaRPr lang="en-US" sz="2400" dirty="0">
              <a:solidFill>
                <a:srgbClr val="000000"/>
              </a:solidFill>
              <a:latin typeface="Calibri" panose="020F0502020204030204" pitchFamily="34" charset="0"/>
            </a:endParaRPr>
          </a:p>
        </p:txBody>
      </p:sp>
      <p:pic>
        <p:nvPicPr>
          <p:cNvPr id="6" name="Picture 5" descr="Image shows an independent living center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438400"/>
            <a:ext cx="3133006" cy="762000"/>
          </a:xfrm>
          <a:prstGeom prst="rect">
            <a:avLst/>
          </a:prstGeom>
        </p:spPr>
      </p:pic>
      <p:sp>
        <p:nvSpPr>
          <p:cNvPr id="5" name="Rectangle 4"/>
          <p:cNvSpPr/>
          <p:nvPr/>
        </p:nvSpPr>
        <p:spPr>
          <a:xfrm>
            <a:off x="8696389" y="6533914"/>
            <a:ext cx="341760" cy="276999"/>
          </a:xfrm>
          <a:prstGeom prst="rect">
            <a:avLst/>
          </a:prstGeom>
        </p:spPr>
        <p:txBody>
          <a:bodyPr wrap="none">
            <a:spAutoFit/>
          </a:bodyPr>
          <a:lstStyle/>
          <a:p>
            <a:pPr lvl="0" algn="r">
              <a:defRPr/>
            </a:pPr>
            <a:r>
              <a:rPr lang="en-US" sz="1200" dirty="0" smtClean="0">
                <a:solidFill>
                  <a:srgbClr val="898989"/>
                </a:solidFill>
                <a:latin typeface="Calibri" panose="020F0502020204030204" pitchFamily="34" charset="0"/>
                <a:ea typeface="Tahoma" panose="020B0604030504040204" pitchFamily="34" charset="0"/>
                <a:cs typeface="Tahoma" panose="020B0604030504040204" pitchFamily="34" charset="0"/>
              </a:rPr>
              <a:t>45</a:t>
            </a:r>
            <a:endParaRPr lang="en-US" sz="1200" dirty="0">
              <a:solidFill>
                <a:srgbClr val="898989"/>
              </a:solidFill>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414329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latin typeface="Tahoma" panose="020B0604030504040204" pitchFamily="34" charset="0"/>
                <a:ea typeface="Tahoma" panose="020B0604030504040204" pitchFamily="34" charset="0"/>
                <a:cs typeface="Tahoma" panose="020B0604030504040204" pitchFamily="34" charset="0"/>
              </a:rPr>
              <a:t>Applied Science – Rehabilitation Research and Training Centers (RRTCs)</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1524000" y="3037344"/>
            <a:ext cx="7467600" cy="2677656"/>
          </a:xfrm>
          <a:prstGeom prst="rect">
            <a:avLst/>
          </a:prstGeom>
        </p:spPr>
        <p:txBody>
          <a:bodyPr wrap="square">
            <a:spAutoFit/>
          </a:bodyPr>
          <a:lstStyle/>
          <a:p>
            <a:pPr>
              <a:defRPr/>
            </a:pPr>
            <a:r>
              <a:rPr lang="en-US" sz="2800" dirty="0" smtClean="0">
                <a:solidFill>
                  <a:srgbClr val="000000"/>
                </a:solidFill>
                <a:latin typeface="Calibri" panose="020F0502020204030204" pitchFamily="34" charset="0"/>
              </a:rPr>
              <a:t>Conduct </a:t>
            </a:r>
            <a:r>
              <a:rPr lang="en-US" sz="2800" dirty="0">
                <a:solidFill>
                  <a:srgbClr val="000000"/>
                </a:solidFill>
                <a:latin typeface="Calibri" panose="020F0502020204030204" pitchFamily="34" charset="0"/>
              </a:rPr>
              <a:t>coordinated and integrated </a:t>
            </a:r>
            <a:r>
              <a:rPr lang="en-US" sz="2800" dirty="0" smtClean="0">
                <a:solidFill>
                  <a:srgbClr val="000000"/>
                </a:solidFill>
                <a:latin typeface="Calibri" panose="020F0502020204030204" pitchFamily="34" charset="0"/>
              </a:rPr>
              <a:t>research to: </a:t>
            </a:r>
          </a:p>
          <a:p>
            <a:pPr marL="457200" indent="-457200">
              <a:buFont typeface="Arial" panose="020B0604020202020204" pitchFamily="34" charset="0"/>
              <a:buChar char="•"/>
              <a:defRPr/>
            </a:pPr>
            <a:r>
              <a:rPr lang="en-US" sz="2800" dirty="0" smtClean="0">
                <a:solidFill>
                  <a:srgbClr val="000000"/>
                </a:solidFill>
                <a:latin typeface="Calibri" panose="020F0502020204030204" pitchFamily="34" charset="0"/>
              </a:rPr>
              <a:t>Improve </a:t>
            </a:r>
            <a:r>
              <a:rPr lang="en-US" sz="2800" dirty="0">
                <a:solidFill>
                  <a:srgbClr val="000000"/>
                </a:solidFill>
                <a:latin typeface="Calibri" panose="020F0502020204030204" pitchFamily="34" charset="0"/>
              </a:rPr>
              <a:t>rehabilitation </a:t>
            </a:r>
            <a:r>
              <a:rPr lang="en-US" sz="2800" dirty="0" smtClean="0">
                <a:solidFill>
                  <a:srgbClr val="000000"/>
                </a:solidFill>
                <a:latin typeface="Calibri" panose="020F0502020204030204" pitchFamily="34" charset="0"/>
              </a:rPr>
              <a:t>approaches and </a:t>
            </a:r>
            <a:r>
              <a:rPr lang="en-US" sz="2800" dirty="0">
                <a:solidFill>
                  <a:srgbClr val="000000"/>
                </a:solidFill>
                <a:latin typeface="Calibri" panose="020F0502020204030204" pitchFamily="34" charset="0"/>
              </a:rPr>
              <a:t>service delivery </a:t>
            </a:r>
            <a:r>
              <a:rPr lang="en-US" sz="2800" dirty="0" smtClean="0">
                <a:solidFill>
                  <a:srgbClr val="000000"/>
                </a:solidFill>
                <a:latin typeface="Calibri" panose="020F0502020204030204" pitchFamily="34" charset="0"/>
              </a:rPr>
              <a:t>systems, </a:t>
            </a:r>
          </a:p>
          <a:p>
            <a:pPr marL="457200" indent="-457200">
              <a:buFont typeface="Arial" panose="020B0604020202020204" pitchFamily="34" charset="0"/>
              <a:buChar char="•"/>
              <a:defRPr/>
            </a:pPr>
            <a:r>
              <a:rPr lang="en-US" sz="2800" dirty="0" smtClean="0">
                <a:solidFill>
                  <a:srgbClr val="000000"/>
                </a:solidFill>
                <a:latin typeface="Calibri" panose="020F0502020204030204" pitchFamily="34" charset="0"/>
              </a:rPr>
              <a:t>Alleviate </a:t>
            </a:r>
            <a:r>
              <a:rPr lang="en-US" sz="2800" dirty="0">
                <a:solidFill>
                  <a:srgbClr val="000000"/>
                </a:solidFill>
                <a:latin typeface="Calibri" panose="020F0502020204030204" pitchFamily="34" charset="0"/>
              </a:rPr>
              <a:t>or stabilize disabling conditions, </a:t>
            </a:r>
            <a:r>
              <a:rPr lang="en-US" sz="2800" dirty="0" smtClean="0">
                <a:solidFill>
                  <a:srgbClr val="000000"/>
                </a:solidFill>
                <a:latin typeface="Calibri" panose="020F0502020204030204" pitchFamily="34" charset="0"/>
              </a:rPr>
              <a:t>or</a:t>
            </a:r>
          </a:p>
          <a:p>
            <a:pPr marL="457200" indent="-457200">
              <a:buFont typeface="Arial" panose="020B0604020202020204" pitchFamily="34" charset="0"/>
              <a:buChar char="•"/>
              <a:defRPr/>
            </a:pPr>
            <a:r>
              <a:rPr lang="en-US" sz="2800" dirty="0" smtClean="0">
                <a:solidFill>
                  <a:srgbClr val="000000"/>
                </a:solidFill>
                <a:latin typeface="Calibri" panose="020F0502020204030204" pitchFamily="34" charset="0"/>
              </a:rPr>
              <a:t>Promote </a:t>
            </a:r>
            <a:r>
              <a:rPr lang="en-US" sz="2800" dirty="0">
                <a:solidFill>
                  <a:srgbClr val="000000"/>
                </a:solidFill>
                <a:latin typeface="Calibri" panose="020F0502020204030204" pitchFamily="34" charset="0"/>
              </a:rPr>
              <a:t>maximum social and economic independence for persons with disabilities. </a:t>
            </a:r>
          </a:p>
        </p:txBody>
      </p:sp>
      <p:sp>
        <p:nvSpPr>
          <p:cNvPr id="6" name="TextBox 5"/>
          <p:cNvSpPr txBox="1"/>
          <p:nvPr/>
        </p:nvSpPr>
        <p:spPr>
          <a:xfrm>
            <a:off x="1600200" y="5840573"/>
            <a:ext cx="6384825" cy="307777"/>
          </a:xfrm>
          <a:prstGeom prst="rect">
            <a:avLst/>
          </a:prstGeom>
          <a:noFill/>
        </p:spPr>
        <p:txBody>
          <a:bodyPr wrap="none" rtlCol="0">
            <a:spAutoFit/>
          </a:bodyPr>
          <a:lstStyle/>
          <a:p>
            <a:r>
              <a:rPr lang="en-US" sz="1400" dirty="0">
                <a:solidFill>
                  <a:srgbClr val="000000"/>
                </a:solidFill>
                <a:latin typeface="Calibri" panose="020F0502020204030204" pitchFamily="34" charset="0"/>
              </a:rPr>
              <a:t>http://www.acl.gov/Programs/NIDILRR/Grant-Funding/Programs/rrtc/resources.aspx</a:t>
            </a:r>
          </a:p>
        </p:txBody>
      </p:sp>
      <p:pic>
        <p:nvPicPr>
          <p:cNvPr id="7" name="Picture 6" descr="Image includes RRTC and logo and persons working at a des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1425" y="1613616"/>
            <a:ext cx="5568950" cy="1289050"/>
          </a:xfrm>
          <a:prstGeom prst="rect">
            <a:avLst/>
          </a:prstGeom>
        </p:spPr>
      </p:pic>
      <p:sp>
        <p:nvSpPr>
          <p:cNvPr id="3" name="Rectangle 2"/>
          <p:cNvSpPr/>
          <p:nvPr/>
        </p:nvSpPr>
        <p:spPr>
          <a:xfrm>
            <a:off x="8731074" y="6477000"/>
            <a:ext cx="341760" cy="276999"/>
          </a:xfrm>
          <a:prstGeom prst="rect">
            <a:avLst/>
          </a:prstGeom>
        </p:spPr>
        <p:txBody>
          <a:bodyPr wrap="none">
            <a:spAutoFit/>
          </a:bodyPr>
          <a:lstStyle/>
          <a:p>
            <a:pPr lvl="0" algn="r">
              <a:defRPr/>
            </a:pPr>
            <a:r>
              <a:rPr lang="en-US" sz="1200" dirty="0" smtClean="0">
                <a:solidFill>
                  <a:srgbClr val="898989"/>
                </a:solidFill>
                <a:latin typeface="Calibri" panose="020F0502020204030204" pitchFamily="34" charset="0"/>
                <a:ea typeface="Tahoma" panose="020B0604030504040204" pitchFamily="34" charset="0"/>
                <a:cs typeface="Tahoma" panose="020B0604030504040204" pitchFamily="34" charset="0"/>
              </a:rPr>
              <a:t>46</a:t>
            </a:r>
            <a:endParaRPr lang="en-US" sz="1200" dirty="0">
              <a:solidFill>
                <a:srgbClr val="898989"/>
              </a:solidFill>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121491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39000" y="6390144"/>
            <a:ext cx="1752600" cy="276999"/>
          </a:xfrm>
          <a:prstGeom prst="rect">
            <a:avLst/>
          </a:prstGeom>
          <a:noFill/>
        </p:spPr>
        <p:txBody>
          <a:bodyPr wrap="square" rtlCol="0">
            <a:spAutoFit/>
          </a:bodyPr>
          <a:lstStyle/>
          <a:p>
            <a:pPr lvl="0" algn="r">
              <a:defRPr/>
            </a:pPr>
            <a:r>
              <a:rPr lang="en-US" sz="1200" dirty="0" smtClean="0">
                <a:solidFill>
                  <a:srgbClr val="898989"/>
                </a:solidFill>
                <a:latin typeface="Calibri" panose="020F0502020204030204" pitchFamily="34" charset="0"/>
                <a:ea typeface="Tahoma" panose="020B0604030504040204" pitchFamily="34" charset="0"/>
                <a:cs typeface="Tahoma" panose="020B0604030504040204" pitchFamily="34" charset="0"/>
              </a:rPr>
              <a:t>47</a:t>
            </a:r>
            <a:endParaRPr lang="en-US" sz="1200" dirty="0">
              <a:solidFill>
                <a:srgbClr val="898989"/>
              </a:solidFill>
              <a:latin typeface="Calibri" panose="020F0502020204030204" pitchFamily="34" charset="0"/>
              <a:ea typeface="Tahoma" panose="020B0604030504040204" pitchFamily="34" charset="0"/>
              <a:cs typeface="Tahoma" panose="020B0604030504040204" pitchFamily="34" charset="0"/>
            </a:endParaRPr>
          </a:p>
        </p:txBody>
      </p:sp>
      <p:sp>
        <p:nvSpPr>
          <p:cNvPr id="6" name="TextBox 5"/>
          <p:cNvSpPr txBox="1"/>
          <p:nvPr/>
        </p:nvSpPr>
        <p:spPr>
          <a:xfrm>
            <a:off x="5142614" y="2630269"/>
            <a:ext cx="3392147" cy="646331"/>
          </a:xfrm>
          <a:prstGeom prst="rect">
            <a:avLst/>
          </a:prstGeom>
          <a:noFill/>
        </p:spPr>
        <p:txBody>
          <a:bodyPr wrap="none" rtlCol="0">
            <a:spAutoFit/>
          </a:bodyPr>
          <a:lstStyle/>
          <a:p>
            <a:r>
              <a:rPr lang="en-US" sz="3600" b="1" dirty="0" err="1">
                <a:solidFill>
                  <a:srgbClr val="92D050"/>
                </a:solidFill>
                <a:latin typeface="Calibri" panose="020F0502020204030204" pitchFamily="34" charset="0"/>
              </a:rPr>
              <a:t>HealthMatters</a:t>
            </a:r>
            <a:r>
              <a:rPr lang="en-US" sz="3600" b="1" baseline="30000" dirty="0" err="1">
                <a:solidFill>
                  <a:srgbClr val="92D050"/>
                </a:solidFill>
                <a:latin typeface="Calibri" panose="020F0502020204030204" pitchFamily="34" charset="0"/>
              </a:rPr>
              <a:t>TM</a:t>
            </a:r>
            <a:endParaRPr lang="en-US" sz="3600" b="1" dirty="0">
              <a:solidFill>
                <a:srgbClr val="92D050"/>
              </a:solidFill>
            </a:endParaRPr>
          </a:p>
        </p:txBody>
      </p:sp>
      <p:pic>
        <p:nvPicPr>
          <p:cNvPr id="7" name="Picture 6" descr="Rehabilitation Research and Training Center on Developmental Disabilities and Health"/>
          <p:cNvPicPr>
            <a:picLocks noChangeAspect="1"/>
          </p:cNvPicPr>
          <p:nvPr/>
        </p:nvPicPr>
        <p:blipFill>
          <a:blip r:embed="rId3"/>
          <a:stretch>
            <a:fillRect/>
          </a:stretch>
        </p:blipFill>
        <p:spPr>
          <a:xfrm>
            <a:off x="2667000" y="1522059"/>
            <a:ext cx="5029200" cy="1144941"/>
          </a:xfrm>
          <a:prstGeom prst="rect">
            <a:avLst/>
          </a:prstGeom>
        </p:spPr>
      </p:pic>
      <p:sp>
        <p:nvSpPr>
          <p:cNvPr id="2" name="Rectangle 1"/>
          <p:cNvSpPr/>
          <p:nvPr/>
        </p:nvSpPr>
        <p:spPr>
          <a:xfrm>
            <a:off x="5105400" y="3189744"/>
            <a:ext cx="3911720" cy="2677656"/>
          </a:xfrm>
          <a:prstGeom prst="rect">
            <a:avLst/>
          </a:prstGeom>
        </p:spPr>
        <p:txBody>
          <a:bodyPr wrap="square">
            <a:spAutoFit/>
          </a:bodyPr>
          <a:lstStyle/>
          <a:p>
            <a:r>
              <a:rPr lang="en-US" sz="2800" dirty="0" smtClean="0">
                <a:solidFill>
                  <a:srgbClr val="000000"/>
                </a:solidFill>
                <a:latin typeface="Calibri" panose="020F0502020204030204" pitchFamily="34" charset="0"/>
              </a:rPr>
              <a:t>A community-based program </a:t>
            </a:r>
            <a:r>
              <a:rPr lang="en-US" sz="2800" dirty="0">
                <a:solidFill>
                  <a:srgbClr val="000000"/>
                </a:solidFill>
                <a:latin typeface="Calibri" panose="020F0502020204030204" pitchFamily="34" charset="0"/>
              </a:rPr>
              <a:t>to improve health of people with intellectual and developmental </a:t>
            </a:r>
            <a:r>
              <a:rPr lang="en-US" sz="2800" dirty="0" smtClean="0">
                <a:solidFill>
                  <a:srgbClr val="000000"/>
                </a:solidFill>
                <a:latin typeface="Calibri" panose="020F0502020204030204" pitchFamily="34" charset="0"/>
              </a:rPr>
              <a:t>disabilities.</a:t>
            </a:r>
            <a:endParaRPr lang="en-US" sz="2800" dirty="0">
              <a:solidFill>
                <a:srgbClr val="000000"/>
              </a:solidFill>
              <a:latin typeface="Calibri" panose="020F0502020204030204" pitchFamily="34" charset="0"/>
            </a:endParaRPr>
          </a:p>
        </p:txBody>
      </p:sp>
      <p:pic>
        <p:nvPicPr>
          <p:cNvPr id="4098" name="Picture 2" descr="Image shows a goupo six people crouched around a raised garden.  Inside the garden are assosrted vegetable plant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469" y="3025100"/>
            <a:ext cx="3002111" cy="276510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371600" y="152400"/>
            <a:ext cx="7620000" cy="1066800"/>
          </a:xfrm>
        </p:spPr>
        <p:txBody>
          <a:bodyPr/>
          <a:lstStyle/>
          <a:p>
            <a:pPr lvl="0" eaLnBrk="1" fontAlgn="auto" hangingPunct="1">
              <a:spcBef>
                <a:spcPts val="0"/>
              </a:spcBef>
              <a:spcAft>
                <a:spcPts val="0"/>
              </a:spcAft>
            </a:pPr>
            <a:r>
              <a:rPr lang="en-US" sz="3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Applied Science – </a:t>
            </a:r>
            <a:r>
              <a:rPr lang="en-US" sz="3600" b="1" kern="1200" dirty="0" err="1">
                <a:solidFill>
                  <a:schemeClr val="tx1"/>
                </a:solidFill>
                <a:latin typeface="Calibri" panose="020F0502020204030204" pitchFamily="34" charset="0"/>
                <a:ea typeface="+mn-ea"/>
                <a:cs typeface="+mn-cs"/>
              </a:rPr>
              <a:t>HealthMatters</a:t>
            </a:r>
            <a:r>
              <a:rPr lang="en-US" sz="3600" b="1" kern="1200" baseline="30000" dirty="0" err="1">
                <a:solidFill>
                  <a:schemeClr val="tx1"/>
                </a:solidFill>
                <a:latin typeface="Calibri" panose="020F0502020204030204" pitchFamily="34" charset="0"/>
                <a:ea typeface="+mn-ea"/>
                <a:cs typeface="+mn-cs"/>
              </a:rPr>
              <a:t>TM</a:t>
            </a:r>
            <a:endParaRPr lang="en-US" sz="3600" b="1" kern="1200" dirty="0">
              <a:solidFill>
                <a:schemeClr val="tx1"/>
              </a:solidFill>
              <a:latin typeface="Georgia"/>
              <a:ea typeface="+mn-ea"/>
              <a:cs typeface="+mn-cs"/>
            </a:endParaRPr>
          </a:p>
        </p:txBody>
      </p:sp>
    </p:spTree>
    <p:extLst>
      <p:ext uri="{BB962C8B-B14F-4D97-AF65-F5344CB8AC3E}">
        <p14:creationId xmlns:p14="http://schemas.microsoft.com/office/powerpoint/2010/main" val="22592685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0600" y="2438400"/>
            <a:ext cx="4179888" cy="3477875"/>
          </a:xfrm>
          <a:prstGeom prst="rect">
            <a:avLst/>
          </a:prstGeom>
          <a:noFill/>
        </p:spPr>
        <p:txBody>
          <a:bodyPr wrap="square" rtlCol="0">
            <a:spAutoFit/>
          </a:bodyPr>
          <a:lstStyle/>
          <a:p>
            <a:pPr>
              <a:defRPr/>
            </a:pPr>
            <a:r>
              <a:rPr lang="en-US" sz="3200" b="1" dirty="0" smtClean="0">
                <a:solidFill>
                  <a:srgbClr val="000000"/>
                </a:solidFill>
                <a:latin typeface="Calibri" panose="020F0502020204030204" pitchFamily="34" charset="0"/>
              </a:rPr>
              <a:t>SCALE-UP &amp; Replication </a:t>
            </a:r>
            <a:r>
              <a:rPr lang="en-US" sz="3200" dirty="0" smtClean="0">
                <a:solidFill>
                  <a:srgbClr val="000000"/>
                </a:solidFill>
                <a:latin typeface="Calibri" panose="020F0502020204030204" pitchFamily="34" charset="0"/>
              </a:rPr>
              <a:t>in four states:  </a:t>
            </a:r>
          </a:p>
          <a:p>
            <a:pPr marL="457200" indent="-457200">
              <a:buFont typeface="Arial" panose="020B0604020202020204" pitchFamily="34" charset="0"/>
              <a:buChar char="•"/>
              <a:defRPr/>
            </a:pPr>
            <a:r>
              <a:rPr lang="en-US" sz="3200" dirty="0" smtClean="0">
                <a:solidFill>
                  <a:srgbClr val="000000"/>
                </a:solidFill>
                <a:latin typeface="Calibri" panose="020F0502020204030204" pitchFamily="34" charset="0"/>
              </a:rPr>
              <a:t>Alaska</a:t>
            </a:r>
          </a:p>
          <a:p>
            <a:pPr marL="457200" indent="-457200">
              <a:buFont typeface="Arial" panose="020B0604020202020204" pitchFamily="34" charset="0"/>
              <a:buChar char="•"/>
              <a:defRPr/>
            </a:pPr>
            <a:r>
              <a:rPr lang="en-US" sz="3200" dirty="0" smtClean="0">
                <a:solidFill>
                  <a:srgbClr val="000000"/>
                </a:solidFill>
                <a:latin typeface="Calibri" panose="020F0502020204030204" pitchFamily="34" charset="0"/>
              </a:rPr>
              <a:t>Kentucky</a:t>
            </a:r>
          </a:p>
          <a:p>
            <a:pPr marL="457200" indent="-457200">
              <a:buFont typeface="Arial" panose="020B0604020202020204" pitchFamily="34" charset="0"/>
              <a:buChar char="•"/>
              <a:defRPr/>
            </a:pPr>
            <a:r>
              <a:rPr lang="en-US" sz="3200" dirty="0" smtClean="0">
                <a:solidFill>
                  <a:srgbClr val="000000"/>
                </a:solidFill>
                <a:latin typeface="Calibri" panose="020F0502020204030204" pitchFamily="34" charset="0"/>
              </a:rPr>
              <a:t>Missouri</a:t>
            </a:r>
          </a:p>
          <a:p>
            <a:pPr marL="457200" indent="-457200">
              <a:buFont typeface="Arial" panose="020B0604020202020204" pitchFamily="34" charset="0"/>
              <a:buChar char="•"/>
              <a:defRPr/>
            </a:pPr>
            <a:r>
              <a:rPr lang="en-US" sz="3200" dirty="0" smtClean="0">
                <a:solidFill>
                  <a:srgbClr val="000000"/>
                </a:solidFill>
                <a:latin typeface="Calibri" panose="020F0502020204030204" pitchFamily="34" charset="0"/>
              </a:rPr>
              <a:t>Illinois </a:t>
            </a:r>
          </a:p>
          <a:p>
            <a:endParaRPr lang="en-US" sz="2800" dirty="0">
              <a:solidFill>
                <a:srgbClr val="000000"/>
              </a:solidFill>
              <a:latin typeface="Calibri" panose="020F0502020204030204" pitchFamily="34" charset="0"/>
            </a:endParaRPr>
          </a:p>
        </p:txBody>
      </p:sp>
      <p:sp>
        <p:nvSpPr>
          <p:cNvPr id="3" name="TextBox 2"/>
          <p:cNvSpPr txBox="1"/>
          <p:nvPr/>
        </p:nvSpPr>
        <p:spPr>
          <a:xfrm>
            <a:off x="1560853" y="1715869"/>
            <a:ext cx="3392147" cy="646331"/>
          </a:xfrm>
          <a:prstGeom prst="rect">
            <a:avLst/>
          </a:prstGeom>
          <a:noFill/>
        </p:spPr>
        <p:txBody>
          <a:bodyPr wrap="none" rtlCol="0">
            <a:spAutoFit/>
          </a:bodyPr>
          <a:lstStyle/>
          <a:p>
            <a:r>
              <a:rPr lang="en-US" sz="3600" b="1" dirty="0" err="1">
                <a:solidFill>
                  <a:srgbClr val="92D050"/>
                </a:solidFill>
                <a:latin typeface="Calibri" panose="020F0502020204030204" pitchFamily="34" charset="0"/>
              </a:rPr>
              <a:t>HealthMatters</a:t>
            </a:r>
            <a:r>
              <a:rPr lang="en-US" sz="3600" b="1" baseline="30000" dirty="0" err="1">
                <a:solidFill>
                  <a:srgbClr val="92D050"/>
                </a:solidFill>
                <a:latin typeface="Calibri" panose="020F0502020204030204" pitchFamily="34" charset="0"/>
              </a:rPr>
              <a:t>TM</a:t>
            </a:r>
            <a:endParaRPr lang="en-US" sz="3600" b="1" dirty="0">
              <a:solidFill>
                <a:srgbClr val="92D050"/>
              </a:solidFill>
            </a:endParaRPr>
          </a:p>
        </p:txBody>
      </p:sp>
      <p:pic>
        <p:nvPicPr>
          <p:cNvPr id="5122" name="Picture 2" descr="Image shows a woman rolling dough with assistance from oth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5576" y="2971800"/>
            <a:ext cx="2871461" cy="210757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600200" y="152400"/>
            <a:ext cx="7470775" cy="1066800"/>
          </a:xfrm>
        </p:spPr>
        <p:txBody>
          <a:bodyPr/>
          <a:lstStyle/>
          <a:p>
            <a:pPr lvl="0" eaLnBrk="1" fontAlgn="auto" hangingPunct="1">
              <a:spcBef>
                <a:spcPts val="0"/>
              </a:spcBef>
              <a:spcAft>
                <a:spcPts val="0"/>
              </a:spcAft>
            </a:pPr>
            <a:r>
              <a:rPr lang="en-US" sz="28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Applied Science –  Scale Up &amp; Replication of </a:t>
            </a:r>
            <a:r>
              <a:rPr lang="en-US" sz="3600" b="1" kern="1200" dirty="0" err="1" smtClean="0">
                <a:solidFill>
                  <a:schemeClr val="tx2"/>
                </a:solidFill>
                <a:latin typeface="Calibri" panose="020F0502020204030204" pitchFamily="34" charset="0"/>
                <a:ea typeface="+mn-ea"/>
                <a:cs typeface="+mn-cs"/>
              </a:rPr>
              <a:t>HealthMatters</a:t>
            </a:r>
            <a:r>
              <a:rPr lang="en-US" sz="3600" b="1" kern="1200" baseline="30000" dirty="0" err="1" smtClean="0">
                <a:solidFill>
                  <a:schemeClr val="tx2"/>
                </a:solidFill>
                <a:latin typeface="Calibri" panose="020F0502020204030204" pitchFamily="34" charset="0"/>
                <a:ea typeface="+mn-ea"/>
                <a:cs typeface="+mn-cs"/>
              </a:rPr>
              <a:t>TM</a:t>
            </a:r>
            <a:endParaRPr lang="en-US" sz="3600" b="1" kern="1200" dirty="0">
              <a:solidFill>
                <a:schemeClr val="tx2"/>
              </a:solidFill>
              <a:latin typeface="Georgia"/>
              <a:ea typeface="+mn-ea"/>
              <a:cs typeface="+mn-cs"/>
            </a:endParaRPr>
          </a:p>
        </p:txBody>
      </p:sp>
      <p:sp>
        <p:nvSpPr>
          <p:cNvPr id="4" name="Rectangle 3"/>
          <p:cNvSpPr/>
          <p:nvPr/>
        </p:nvSpPr>
        <p:spPr>
          <a:xfrm>
            <a:off x="8638728" y="6400800"/>
            <a:ext cx="341760" cy="276999"/>
          </a:xfrm>
          <a:prstGeom prst="rect">
            <a:avLst/>
          </a:prstGeom>
        </p:spPr>
        <p:txBody>
          <a:bodyPr wrap="none">
            <a:spAutoFit/>
          </a:bodyPr>
          <a:lstStyle/>
          <a:p>
            <a:pPr lvl="0" algn="r">
              <a:defRPr/>
            </a:pPr>
            <a:r>
              <a:rPr lang="en-US" sz="1200" dirty="0" smtClean="0">
                <a:solidFill>
                  <a:srgbClr val="898989"/>
                </a:solidFill>
                <a:latin typeface="Calibri" panose="020F0502020204030204" pitchFamily="34" charset="0"/>
                <a:ea typeface="Tahoma" panose="020B0604030504040204" pitchFamily="34" charset="0"/>
                <a:cs typeface="Tahoma" panose="020B0604030504040204" pitchFamily="34" charset="0"/>
              </a:rPr>
              <a:t>48</a:t>
            </a:r>
            <a:endParaRPr lang="en-US" sz="1200" dirty="0">
              <a:solidFill>
                <a:srgbClr val="898989"/>
              </a:solidFill>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744363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554162"/>
          </a:xfrm>
        </p:spPr>
        <p:txBody>
          <a:bodyPr>
            <a:noAutofit/>
          </a:bodyPr>
          <a:lstStyle/>
          <a:p>
            <a:r>
              <a:rPr lang="en-US" sz="3600" dirty="0" smtClean="0">
                <a:latin typeface="Tahoma" pitchFamily="34" charset="0"/>
                <a:ea typeface="Tahoma" pitchFamily="34" charset="0"/>
                <a:cs typeface="Tahoma" pitchFamily="34" charset="0"/>
              </a:rPr>
              <a:t>Georgina Peacock, MD, MPH, FAAP</a:t>
            </a:r>
            <a:br>
              <a:rPr lang="en-US" sz="3600" dirty="0" smtClean="0">
                <a:latin typeface="Tahoma" pitchFamily="34" charset="0"/>
                <a:ea typeface="Tahoma" pitchFamily="34" charset="0"/>
                <a:cs typeface="Tahoma" pitchFamily="34" charset="0"/>
              </a:rPr>
            </a:br>
            <a:r>
              <a:rPr lang="en-US" sz="2000" dirty="0"/>
              <a:t>D</a:t>
            </a:r>
            <a:r>
              <a:rPr lang="en-US" sz="2000" dirty="0" smtClean="0">
                <a:latin typeface="Tahoma" pitchFamily="34" charset="0"/>
                <a:ea typeface="Tahoma" pitchFamily="34" charset="0"/>
                <a:cs typeface="Tahoma" pitchFamily="34" charset="0"/>
              </a:rPr>
              <a:t>irector, Division of Human Development and Disabilities</a:t>
            </a:r>
            <a:br>
              <a:rPr lang="en-US" sz="2000" dirty="0" smtClean="0">
                <a:latin typeface="Tahoma" pitchFamily="34" charset="0"/>
                <a:ea typeface="Tahoma" pitchFamily="34" charset="0"/>
                <a:cs typeface="Tahoma" pitchFamily="34" charset="0"/>
              </a:rPr>
            </a:br>
            <a:r>
              <a:rPr lang="en-US" sz="2000" dirty="0" smtClean="0">
                <a:latin typeface="Tahoma" pitchFamily="34" charset="0"/>
                <a:ea typeface="Tahoma" pitchFamily="34" charset="0"/>
                <a:cs typeface="Tahoma" pitchFamily="34" charset="0"/>
              </a:rPr>
              <a:t>National </a:t>
            </a:r>
            <a:r>
              <a:rPr lang="en-US" sz="2000" dirty="0">
                <a:latin typeface="Tahoma" pitchFamily="34" charset="0"/>
                <a:ea typeface="Tahoma" pitchFamily="34" charset="0"/>
                <a:cs typeface="Tahoma" pitchFamily="34" charset="0"/>
              </a:rPr>
              <a:t>Center </a:t>
            </a:r>
            <a:r>
              <a:rPr lang="en-US" sz="2000" dirty="0" smtClean="0">
                <a:latin typeface="Tahoma" pitchFamily="34" charset="0"/>
                <a:ea typeface="Tahoma" pitchFamily="34" charset="0"/>
                <a:cs typeface="Tahoma" pitchFamily="34" charset="0"/>
              </a:rPr>
              <a:t>on Birth Defects and Developmental Disabilities</a:t>
            </a:r>
            <a:r>
              <a:rPr lang="en-US" sz="2000" dirty="0">
                <a:latin typeface="Tahoma" pitchFamily="34" charset="0"/>
                <a:ea typeface="Tahoma" pitchFamily="34" charset="0"/>
                <a:cs typeface="Tahoma" pitchFamily="34" charset="0"/>
              </a:rPr>
              <a:t/>
            </a:r>
            <a:br>
              <a:rPr lang="en-US" sz="2000" dirty="0">
                <a:latin typeface="Tahoma" pitchFamily="34" charset="0"/>
                <a:ea typeface="Tahoma" pitchFamily="34" charset="0"/>
                <a:cs typeface="Tahoma" pitchFamily="34" charset="0"/>
              </a:rPr>
            </a:br>
            <a:r>
              <a:rPr lang="en-US" sz="2000" dirty="0">
                <a:latin typeface="Tahoma" pitchFamily="34" charset="0"/>
                <a:ea typeface="Tahoma" pitchFamily="34" charset="0"/>
                <a:cs typeface="Tahoma" pitchFamily="34" charset="0"/>
              </a:rPr>
              <a:t>Centers for Disease Control and Prevention</a:t>
            </a:r>
          </a:p>
        </p:txBody>
      </p:sp>
    </p:spTree>
    <p:extLst>
      <p:ext uri="{BB962C8B-B14F-4D97-AF65-F5344CB8AC3E}">
        <p14:creationId xmlns:p14="http://schemas.microsoft.com/office/powerpoint/2010/main" val="17101681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Healthy People at the Forefront of Public Health</a:t>
            </a:r>
          </a:p>
        </p:txBody>
      </p:sp>
      <p:sp>
        <p:nvSpPr>
          <p:cNvPr id="3" name="Content Placeholder 2"/>
          <p:cNvSpPr>
            <a:spLocks noGrp="1"/>
          </p:cNvSpPr>
          <p:nvPr>
            <p:ph idx="1"/>
          </p:nvPr>
        </p:nvSpPr>
        <p:spPr/>
        <p:txBody>
          <a:bodyPr/>
          <a:lstStyle/>
          <a:p>
            <a:endParaRPr lang="en-US"/>
          </a:p>
        </p:txBody>
      </p:sp>
      <p:pic>
        <p:nvPicPr>
          <p:cNvPr id="4" name="Picture 3" descr="Timeline of public health events that have shaped Healthy People objectives over the decade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95400"/>
            <a:ext cx="914961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598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1447800" y="152400"/>
            <a:ext cx="7696200" cy="1143000"/>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National Center on Birth Defects and Developmental Disabilities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1447800" y="4816891"/>
            <a:ext cx="7353300" cy="861774"/>
          </a:xfrm>
          <a:prstGeom prst="rect">
            <a:avLst/>
          </a:prstGeom>
        </p:spPr>
        <p:txBody>
          <a:bodyPr wrap="square">
            <a:spAutoFit/>
          </a:bodyPr>
          <a:lstStyle/>
          <a:p>
            <a:pPr algn="ctr"/>
            <a:r>
              <a:rPr lang="en-US" sz="2500" dirty="0" smtClean="0">
                <a:solidFill>
                  <a:srgbClr val="0039A6"/>
                </a:solidFill>
                <a:latin typeface="Myriad Web Pro"/>
              </a:rPr>
              <a:t>Promote </a:t>
            </a:r>
            <a:r>
              <a:rPr lang="en-US" sz="2500" dirty="0">
                <a:solidFill>
                  <a:srgbClr val="0039A6"/>
                </a:solidFill>
                <a:latin typeface="Myriad Web Pro"/>
              </a:rPr>
              <a:t>the health of babies, children and adults and enhance the potential for full, productive </a:t>
            </a:r>
            <a:r>
              <a:rPr lang="en-US" sz="2500" dirty="0" smtClean="0">
                <a:solidFill>
                  <a:srgbClr val="0039A6"/>
                </a:solidFill>
                <a:latin typeface="Myriad Web Pro"/>
              </a:rPr>
              <a:t>living. </a:t>
            </a:r>
            <a:endParaRPr lang="en-US" sz="2500" dirty="0">
              <a:solidFill>
                <a:srgbClr val="0039A6"/>
              </a:solidFill>
              <a:latin typeface="Myriad Web Pro"/>
            </a:endParaRPr>
          </a:p>
        </p:txBody>
      </p:sp>
      <p:sp>
        <p:nvSpPr>
          <p:cNvPr id="11" name="TextBox 10"/>
          <p:cNvSpPr txBox="1"/>
          <p:nvPr/>
        </p:nvSpPr>
        <p:spPr>
          <a:xfrm>
            <a:off x="3943185" y="4001869"/>
            <a:ext cx="1903085" cy="646331"/>
          </a:xfrm>
          <a:prstGeom prst="rect">
            <a:avLst/>
          </a:prstGeom>
          <a:noFill/>
        </p:spPr>
        <p:txBody>
          <a:bodyPr wrap="none" rtlCol="0">
            <a:spAutoFit/>
          </a:bodyPr>
          <a:lstStyle/>
          <a:p>
            <a:r>
              <a:rPr lang="en-US" sz="3600" b="1" dirty="0" smtClean="0">
                <a:solidFill>
                  <a:srgbClr val="000000">
                    <a:lumMod val="95000"/>
                    <a:lumOff val="5000"/>
                  </a:srgbClr>
                </a:solidFill>
                <a:latin typeface="Myriad Web Pro"/>
              </a:rPr>
              <a:t>Mission</a:t>
            </a:r>
            <a:endParaRPr lang="en-US" sz="3600" b="1" dirty="0">
              <a:solidFill>
                <a:srgbClr val="000000">
                  <a:lumMod val="95000"/>
                  <a:lumOff val="5000"/>
                </a:srgbClr>
              </a:solidFill>
              <a:latin typeface="Myriad Web Pro"/>
            </a:endParaRPr>
          </a:p>
        </p:txBody>
      </p:sp>
      <p:pic>
        <p:nvPicPr>
          <p:cNvPr id="28" name="Picture 2" title="Ellips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95914" y="1766837"/>
            <a:ext cx="7467601" cy="2116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ounded Rectangle 26" title="Emphasis on Improving Health"/>
          <p:cNvSpPr/>
          <p:nvPr/>
        </p:nvSpPr>
        <p:spPr>
          <a:xfrm>
            <a:off x="7162800" y="1739219"/>
            <a:ext cx="1804930" cy="2144591"/>
          </a:xfrm>
          <a:prstGeom prst="roundRect">
            <a:avLst/>
          </a:prstGeom>
          <a:noFill/>
          <a:ln w="95250" cap="flat" cmpd="sng" algn="ctr">
            <a:solidFill>
              <a:srgbClr val="0039A6"/>
            </a:solidFill>
            <a:prstDash val="solid"/>
          </a:ln>
          <a:effectLst/>
        </p:spPr>
        <p:txBody>
          <a:bodyPr rtlCol="0" anchor="ctr"/>
          <a:lstStyle/>
          <a:p>
            <a:pPr algn="ctr">
              <a:defRPr/>
            </a:pPr>
            <a:endParaRPr lang="en-US" sz="1013" kern="0" smtClean="0">
              <a:solidFill>
                <a:srgbClr val="0F56DC"/>
              </a:solidFill>
              <a:latin typeface="Myriad Web Pro"/>
            </a:endParaRPr>
          </a:p>
        </p:txBody>
      </p:sp>
      <p:sp>
        <p:nvSpPr>
          <p:cNvPr id="2" name="Rectangle 1"/>
          <p:cNvSpPr/>
          <p:nvPr/>
        </p:nvSpPr>
        <p:spPr>
          <a:xfrm>
            <a:off x="8692635" y="6473246"/>
            <a:ext cx="341760" cy="276999"/>
          </a:xfrm>
          <a:prstGeom prst="rect">
            <a:avLst/>
          </a:prstGeom>
        </p:spPr>
        <p:txBody>
          <a:bodyPr wrap="none">
            <a:spAutoFit/>
          </a:bodyPr>
          <a:lstStyle/>
          <a:p>
            <a:pPr lvl="0" algn="r">
              <a:defRPr/>
            </a:pPr>
            <a:r>
              <a:rPr lang="en-US" sz="1200" dirty="0" smtClean="0">
                <a:solidFill>
                  <a:srgbClr val="898989"/>
                </a:solidFill>
                <a:latin typeface="Calibri" panose="020F0502020204030204" pitchFamily="34" charset="0"/>
                <a:ea typeface="Tahoma" panose="020B0604030504040204" pitchFamily="34" charset="0"/>
                <a:cs typeface="Tahoma" panose="020B0604030504040204" pitchFamily="34" charset="0"/>
              </a:rPr>
              <a:t>50</a:t>
            </a:r>
            <a:endParaRPr lang="en-US" sz="1200" dirty="0">
              <a:solidFill>
                <a:srgbClr val="898989"/>
              </a:solidFill>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1814866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itle 1"/>
          <p:cNvSpPr>
            <a:spLocks noGrp="1"/>
          </p:cNvSpPr>
          <p:nvPr>
            <p:ph type="title"/>
          </p:nvPr>
        </p:nvSpPr>
        <p:spPr>
          <a:xfrm>
            <a:off x="1295400" y="152400"/>
            <a:ext cx="7772400" cy="1066800"/>
          </a:xfrm>
        </p:spPr>
        <p:txBody>
          <a:bodyPr/>
          <a:lstStyle/>
          <a:p>
            <a:pPr algn="ctr"/>
            <a:r>
              <a:rPr lang="en-US" dirty="0" smtClean="0"/>
              <a:t>Population Science </a:t>
            </a:r>
            <a:br>
              <a:rPr lang="en-US" dirty="0" smtClean="0"/>
            </a:br>
            <a:r>
              <a:rPr lang="en-US" dirty="0" smtClean="0"/>
              <a:t>Health Promotion in States</a:t>
            </a:r>
            <a:endParaRPr lang="en-US" dirty="0"/>
          </a:p>
        </p:txBody>
      </p:sp>
      <p:sp>
        <p:nvSpPr>
          <p:cNvPr id="227" name="TextBox 226"/>
          <p:cNvSpPr txBox="1"/>
          <p:nvPr/>
        </p:nvSpPr>
        <p:spPr>
          <a:xfrm>
            <a:off x="3352800" y="6336268"/>
            <a:ext cx="5458289" cy="369332"/>
          </a:xfrm>
          <a:prstGeom prst="rect">
            <a:avLst/>
          </a:prstGeom>
          <a:noFill/>
        </p:spPr>
        <p:txBody>
          <a:bodyPr wrap="none" rtlCol="0">
            <a:spAutoFit/>
          </a:bodyPr>
          <a:lstStyle/>
          <a:p>
            <a:r>
              <a:rPr lang="en-US" b="1" dirty="0" smtClean="0">
                <a:solidFill>
                  <a:srgbClr val="0F0AD4"/>
                </a:solidFill>
                <a:latin typeface="Calibri" panose="020F0502020204030204" pitchFamily="34" charset="0"/>
              </a:rPr>
              <a:t>DH-2.1 State Disability and Health Promotion Programs</a:t>
            </a:r>
            <a:endParaRPr lang="en-US" b="1" dirty="0">
              <a:solidFill>
                <a:srgbClr val="0F0AD4"/>
              </a:solidFill>
              <a:latin typeface="Calibri" panose="020F0502020204030204" pitchFamily="34" charset="0"/>
            </a:endParaRPr>
          </a:p>
        </p:txBody>
      </p:sp>
      <p:sp>
        <p:nvSpPr>
          <p:cNvPr id="2" name="TextBox 1"/>
          <p:cNvSpPr txBox="1"/>
          <p:nvPr/>
        </p:nvSpPr>
        <p:spPr>
          <a:xfrm>
            <a:off x="3241967" y="1447800"/>
            <a:ext cx="5791329" cy="461665"/>
          </a:xfrm>
          <a:prstGeom prst="rect">
            <a:avLst/>
          </a:prstGeom>
          <a:noFill/>
        </p:spPr>
        <p:txBody>
          <a:bodyPr wrap="none" rtlCol="0">
            <a:spAutoFit/>
          </a:bodyPr>
          <a:lstStyle/>
          <a:p>
            <a:r>
              <a:rPr lang="en-US" sz="2400" dirty="0" smtClean="0">
                <a:solidFill>
                  <a:srgbClr val="000000"/>
                </a:solidFill>
                <a:latin typeface="Calibri" panose="020F0502020204030204" pitchFamily="34" charset="0"/>
              </a:rPr>
              <a:t>19 state disability and health programs, 2016</a:t>
            </a:r>
            <a:endParaRPr lang="en-US" sz="2400" dirty="0">
              <a:solidFill>
                <a:srgbClr val="000000"/>
              </a:solidFill>
              <a:latin typeface="Calibri" panose="020F0502020204030204" pitchFamily="34" charset="0"/>
            </a:endParaRPr>
          </a:p>
        </p:txBody>
      </p:sp>
      <p:sp>
        <p:nvSpPr>
          <p:cNvPr id="3" name="Rectangle 2" descr="There are 19 funded states" title="Color indicating funded state"/>
          <p:cNvSpPr/>
          <p:nvPr/>
        </p:nvSpPr>
        <p:spPr bwMode="auto">
          <a:xfrm>
            <a:off x="2758153" y="1489651"/>
            <a:ext cx="442248" cy="326711"/>
          </a:xfrm>
          <a:prstGeom prst="rect">
            <a:avLst/>
          </a:prstGeom>
          <a:solidFill>
            <a:srgbClr val="62CCA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grpSp>
        <p:nvGrpSpPr>
          <p:cNvPr id="107" name="Group 106" title="Map of U.S. "/>
          <p:cNvGrpSpPr/>
          <p:nvPr/>
        </p:nvGrpSpPr>
        <p:grpSpPr>
          <a:xfrm>
            <a:off x="1524000" y="1963664"/>
            <a:ext cx="6817532" cy="4202736"/>
            <a:chOff x="455613" y="1028700"/>
            <a:chExt cx="8383587" cy="4841875"/>
          </a:xfrm>
        </p:grpSpPr>
        <p:sp>
          <p:nvSpPr>
            <p:cNvPr id="108" name="Freeform 2"/>
            <p:cNvSpPr>
              <a:spLocks/>
            </p:cNvSpPr>
            <p:nvPr/>
          </p:nvSpPr>
          <p:spPr bwMode="blackWhite">
            <a:xfrm>
              <a:off x="1028700" y="1028700"/>
              <a:ext cx="1006475" cy="723900"/>
            </a:xfrm>
            <a:custGeom>
              <a:avLst/>
              <a:gdLst>
                <a:gd name="T0" fmla="*/ 43367 w 557"/>
                <a:gd name="T1" fmla="*/ 50831 h 413"/>
                <a:gd name="T2" fmla="*/ 93962 w 557"/>
                <a:gd name="T3" fmla="*/ 94650 h 413"/>
                <a:gd name="T4" fmla="*/ 142750 w 557"/>
                <a:gd name="T5" fmla="*/ 113931 h 413"/>
                <a:gd name="T6" fmla="*/ 175275 w 557"/>
                <a:gd name="T7" fmla="*/ 126200 h 413"/>
                <a:gd name="T8" fmla="*/ 242132 w 557"/>
                <a:gd name="T9" fmla="*/ 155998 h 413"/>
                <a:gd name="T10" fmla="*/ 262009 w 557"/>
                <a:gd name="T11" fmla="*/ 178784 h 413"/>
                <a:gd name="T12" fmla="*/ 249360 w 557"/>
                <a:gd name="T13" fmla="*/ 210334 h 413"/>
                <a:gd name="T14" fmla="*/ 242132 w 557"/>
                <a:gd name="T15" fmla="*/ 210334 h 413"/>
                <a:gd name="T16" fmla="*/ 189730 w 557"/>
                <a:gd name="T17" fmla="*/ 278693 h 413"/>
                <a:gd name="T18" fmla="*/ 222256 w 557"/>
                <a:gd name="T19" fmla="*/ 240131 h 413"/>
                <a:gd name="T20" fmla="*/ 251167 w 557"/>
                <a:gd name="T21" fmla="*/ 247143 h 413"/>
                <a:gd name="T22" fmla="*/ 227677 w 557"/>
                <a:gd name="T23" fmla="*/ 320760 h 413"/>
                <a:gd name="T24" fmla="*/ 227677 w 557"/>
                <a:gd name="T25" fmla="*/ 304985 h 413"/>
                <a:gd name="T26" fmla="*/ 211414 w 557"/>
                <a:gd name="T27" fmla="*/ 308490 h 413"/>
                <a:gd name="T28" fmla="*/ 205993 w 557"/>
                <a:gd name="T29" fmla="*/ 287457 h 413"/>
                <a:gd name="T30" fmla="*/ 173468 w 557"/>
                <a:gd name="T31" fmla="*/ 324265 h 413"/>
                <a:gd name="T32" fmla="*/ 200572 w 557"/>
                <a:gd name="T33" fmla="*/ 329523 h 413"/>
                <a:gd name="T34" fmla="*/ 218642 w 557"/>
                <a:gd name="T35" fmla="*/ 336535 h 413"/>
                <a:gd name="T36" fmla="*/ 254781 w 557"/>
                <a:gd name="T37" fmla="*/ 319007 h 413"/>
                <a:gd name="T38" fmla="*/ 321638 w 557"/>
                <a:gd name="T39" fmla="*/ 187548 h 413"/>
                <a:gd name="T40" fmla="*/ 292727 w 557"/>
                <a:gd name="T41" fmla="*/ 150739 h 413"/>
                <a:gd name="T42" fmla="*/ 298148 w 557"/>
                <a:gd name="T43" fmla="*/ 78875 h 413"/>
                <a:gd name="T44" fmla="*/ 321638 w 557"/>
                <a:gd name="T45" fmla="*/ 56089 h 413"/>
                <a:gd name="T46" fmla="*/ 316217 w 557"/>
                <a:gd name="T47" fmla="*/ 3506 h 413"/>
                <a:gd name="T48" fmla="*/ 408372 w 557"/>
                <a:gd name="T49" fmla="*/ 31550 h 413"/>
                <a:gd name="T50" fmla="*/ 569191 w 557"/>
                <a:gd name="T51" fmla="*/ 73617 h 413"/>
                <a:gd name="T52" fmla="*/ 773378 w 557"/>
                <a:gd name="T53" fmla="*/ 124448 h 413"/>
                <a:gd name="T54" fmla="*/ 1004668 w 557"/>
                <a:gd name="T55" fmla="*/ 173526 h 413"/>
                <a:gd name="T56" fmla="*/ 995633 w 557"/>
                <a:gd name="T57" fmla="*/ 229615 h 413"/>
                <a:gd name="T58" fmla="*/ 963108 w 557"/>
                <a:gd name="T59" fmla="*/ 355815 h 413"/>
                <a:gd name="T60" fmla="*/ 932390 w 557"/>
                <a:gd name="T61" fmla="*/ 499544 h 413"/>
                <a:gd name="T62" fmla="*/ 908899 w 557"/>
                <a:gd name="T63" fmla="*/ 604711 h 413"/>
                <a:gd name="T64" fmla="*/ 903478 w 557"/>
                <a:gd name="T65" fmla="*/ 683586 h 413"/>
                <a:gd name="T66" fmla="*/ 634242 w 557"/>
                <a:gd name="T67" fmla="*/ 660800 h 413"/>
                <a:gd name="T68" fmla="*/ 587261 w 557"/>
                <a:gd name="T69" fmla="*/ 662553 h 413"/>
                <a:gd name="T70" fmla="*/ 542087 w 557"/>
                <a:gd name="T71" fmla="*/ 652036 h 413"/>
                <a:gd name="T72" fmla="*/ 493299 w 557"/>
                <a:gd name="T73" fmla="*/ 660800 h 413"/>
                <a:gd name="T74" fmla="*/ 415600 w 557"/>
                <a:gd name="T75" fmla="*/ 660800 h 413"/>
                <a:gd name="T76" fmla="*/ 374040 w 557"/>
                <a:gd name="T77" fmla="*/ 657294 h 413"/>
                <a:gd name="T78" fmla="*/ 319831 w 557"/>
                <a:gd name="T79" fmla="*/ 645025 h 413"/>
                <a:gd name="T80" fmla="*/ 254781 w 557"/>
                <a:gd name="T81" fmla="*/ 618733 h 413"/>
                <a:gd name="T82" fmla="*/ 205993 w 557"/>
                <a:gd name="T83" fmla="*/ 625744 h 413"/>
                <a:gd name="T84" fmla="*/ 157205 w 557"/>
                <a:gd name="T85" fmla="*/ 613475 h 413"/>
                <a:gd name="T86" fmla="*/ 135522 w 557"/>
                <a:gd name="T87" fmla="*/ 599452 h 413"/>
                <a:gd name="T88" fmla="*/ 131908 w 557"/>
                <a:gd name="T89" fmla="*/ 560891 h 413"/>
                <a:gd name="T90" fmla="*/ 124680 w 557"/>
                <a:gd name="T91" fmla="*/ 504802 h 413"/>
                <a:gd name="T92" fmla="*/ 92155 w 557"/>
                <a:gd name="T93" fmla="*/ 487274 h 413"/>
                <a:gd name="T94" fmla="*/ 81313 w 557"/>
                <a:gd name="T95" fmla="*/ 478510 h 413"/>
                <a:gd name="T96" fmla="*/ 57823 w 557"/>
                <a:gd name="T97" fmla="*/ 452218 h 413"/>
                <a:gd name="T98" fmla="*/ 16263 w 557"/>
                <a:gd name="T99" fmla="*/ 443454 h 413"/>
                <a:gd name="T100" fmla="*/ 0 w 557"/>
                <a:gd name="T101" fmla="*/ 434691 h 413"/>
                <a:gd name="T102" fmla="*/ 5421 w 557"/>
                <a:gd name="T103" fmla="*/ 399635 h 413"/>
                <a:gd name="T104" fmla="*/ 21683 w 557"/>
                <a:gd name="T105" fmla="*/ 378601 h 413"/>
                <a:gd name="T106" fmla="*/ 16263 w 557"/>
                <a:gd name="T107" fmla="*/ 408399 h 413"/>
                <a:gd name="T108" fmla="*/ 21683 w 557"/>
                <a:gd name="T109" fmla="*/ 418915 h 413"/>
                <a:gd name="T110" fmla="*/ 39753 w 557"/>
                <a:gd name="T111" fmla="*/ 371590 h 413"/>
                <a:gd name="T112" fmla="*/ 28911 w 557"/>
                <a:gd name="T113" fmla="*/ 331276 h 413"/>
                <a:gd name="T114" fmla="*/ 27104 w 557"/>
                <a:gd name="T115" fmla="*/ 315501 h 413"/>
                <a:gd name="T116" fmla="*/ 32525 w 557"/>
                <a:gd name="T117" fmla="*/ 266423 h 413"/>
                <a:gd name="T118" fmla="*/ 28911 w 557"/>
                <a:gd name="T119" fmla="*/ 199817 h 413"/>
                <a:gd name="T120" fmla="*/ 23490 w 557"/>
                <a:gd name="T121" fmla="*/ 141976 h 413"/>
                <a:gd name="T122" fmla="*/ 21683 w 557"/>
                <a:gd name="T123" fmla="*/ 77123 h 4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57" h="413">
                  <a:moveTo>
                    <a:pt x="18" y="33"/>
                  </a:moveTo>
                  <a:lnTo>
                    <a:pt x="19" y="30"/>
                  </a:lnTo>
                  <a:lnTo>
                    <a:pt x="18" y="23"/>
                  </a:lnTo>
                  <a:lnTo>
                    <a:pt x="18" y="24"/>
                  </a:lnTo>
                  <a:lnTo>
                    <a:pt x="19" y="24"/>
                  </a:lnTo>
                  <a:lnTo>
                    <a:pt x="21" y="27"/>
                  </a:lnTo>
                  <a:lnTo>
                    <a:pt x="24" y="29"/>
                  </a:lnTo>
                  <a:lnTo>
                    <a:pt x="27" y="32"/>
                  </a:lnTo>
                  <a:lnTo>
                    <a:pt x="31" y="35"/>
                  </a:lnTo>
                  <a:lnTo>
                    <a:pt x="33" y="38"/>
                  </a:lnTo>
                  <a:lnTo>
                    <a:pt x="37" y="42"/>
                  </a:lnTo>
                  <a:lnTo>
                    <a:pt x="42" y="47"/>
                  </a:lnTo>
                  <a:lnTo>
                    <a:pt x="48" y="50"/>
                  </a:lnTo>
                  <a:lnTo>
                    <a:pt x="52" y="54"/>
                  </a:lnTo>
                  <a:lnTo>
                    <a:pt x="57" y="57"/>
                  </a:lnTo>
                  <a:lnTo>
                    <a:pt x="63" y="60"/>
                  </a:lnTo>
                  <a:lnTo>
                    <a:pt x="66" y="63"/>
                  </a:lnTo>
                  <a:lnTo>
                    <a:pt x="72" y="63"/>
                  </a:lnTo>
                  <a:lnTo>
                    <a:pt x="76" y="65"/>
                  </a:lnTo>
                  <a:lnTo>
                    <a:pt x="79" y="65"/>
                  </a:lnTo>
                  <a:lnTo>
                    <a:pt x="81" y="66"/>
                  </a:lnTo>
                  <a:lnTo>
                    <a:pt x="82" y="66"/>
                  </a:lnTo>
                  <a:lnTo>
                    <a:pt x="85" y="66"/>
                  </a:lnTo>
                  <a:lnTo>
                    <a:pt x="87" y="68"/>
                  </a:lnTo>
                  <a:lnTo>
                    <a:pt x="88" y="68"/>
                  </a:lnTo>
                  <a:lnTo>
                    <a:pt x="97" y="72"/>
                  </a:lnTo>
                  <a:lnTo>
                    <a:pt x="104" y="80"/>
                  </a:lnTo>
                  <a:lnTo>
                    <a:pt x="120" y="80"/>
                  </a:lnTo>
                  <a:lnTo>
                    <a:pt x="121" y="89"/>
                  </a:lnTo>
                  <a:lnTo>
                    <a:pt x="130" y="89"/>
                  </a:lnTo>
                  <a:lnTo>
                    <a:pt x="130" y="98"/>
                  </a:lnTo>
                  <a:lnTo>
                    <a:pt x="135" y="98"/>
                  </a:lnTo>
                  <a:lnTo>
                    <a:pt x="134" y="89"/>
                  </a:lnTo>
                  <a:lnTo>
                    <a:pt x="137" y="87"/>
                  </a:lnTo>
                  <a:lnTo>
                    <a:pt x="145" y="87"/>
                  </a:lnTo>
                  <a:lnTo>
                    <a:pt x="141" y="95"/>
                  </a:lnTo>
                  <a:lnTo>
                    <a:pt x="142" y="96"/>
                  </a:lnTo>
                  <a:lnTo>
                    <a:pt x="142" y="98"/>
                  </a:lnTo>
                  <a:lnTo>
                    <a:pt x="144" y="99"/>
                  </a:lnTo>
                  <a:lnTo>
                    <a:pt x="145" y="102"/>
                  </a:lnTo>
                  <a:lnTo>
                    <a:pt x="147" y="105"/>
                  </a:lnTo>
                  <a:lnTo>
                    <a:pt x="147" y="110"/>
                  </a:lnTo>
                  <a:lnTo>
                    <a:pt x="145" y="113"/>
                  </a:lnTo>
                  <a:lnTo>
                    <a:pt x="144" y="114"/>
                  </a:lnTo>
                  <a:lnTo>
                    <a:pt x="142" y="116"/>
                  </a:lnTo>
                  <a:lnTo>
                    <a:pt x="141" y="117"/>
                  </a:lnTo>
                  <a:lnTo>
                    <a:pt x="138" y="120"/>
                  </a:lnTo>
                  <a:lnTo>
                    <a:pt x="135" y="123"/>
                  </a:lnTo>
                  <a:lnTo>
                    <a:pt x="134" y="126"/>
                  </a:lnTo>
                  <a:lnTo>
                    <a:pt x="131" y="128"/>
                  </a:lnTo>
                  <a:lnTo>
                    <a:pt x="130" y="129"/>
                  </a:lnTo>
                  <a:lnTo>
                    <a:pt x="130" y="131"/>
                  </a:lnTo>
                  <a:lnTo>
                    <a:pt x="126" y="126"/>
                  </a:lnTo>
                  <a:lnTo>
                    <a:pt x="134" y="120"/>
                  </a:lnTo>
                  <a:lnTo>
                    <a:pt x="132" y="116"/>
                  </a:lnTo>
                  <a:lnTo>
                    <a:pt x="109" y="143"/>
                  </a:lnTo>
                  <a:lnTo>
                    <a:pt x="96" y="152"/>
                  </a:lnTo>
                  <a:lnTo>
                    <a:pt x="96" y="161"/>
                  </a:lnTo>
                  <a:lnTo>
                    <a:pt x="102" y="162"/>
                  </a:lnTo>
                  <a:lnTo>
                    <a:pt x="104" y="161"/>
                  </a:lnTo>
                  <a:lnTo>
                    <a:pt x="105" y="159"/>
                  </a:lnTo>
                  <a:lnTo>
                    <a:pt x="106" y="157"/>
                  </a:lnTo>
                  <a:lnTo>
                    <a:pt x="106" y="158"/>
                  </a:lnTo>
                  <a:lnTo>
                    <a:pt x="104" y="157"/>
                  </a:lnTo>
                  <a:lnTo>
                    <a:pt x="102" y="155"/>
                  </a:lnTo>
                  <a:lnTo>
                    <a:pt x="101" y="155"/>
                  </a:lnTo>
                  <a:lnTo>
                    <a:pt x="123" y="137"/>
                  </a:lnTo>
                  <a:lnTo>
                    <a:pt x="129" y="137"/>
                  </a:lnTo>
                  <a:lnTo>
                    <a:pt x="151" y="114"/>
                  </a:lnTo>
                  <a:lnTo>
                    <a:pt x="154" y="122"/>
                  </a:lnTo>
                  <a:lnTo>
                    <a:pt x="153" y="129"/>
                  </a:lnTo>
                  <a:lnTo>
                    <a:pt x="145" y="135"/>
                  </a:lnTo>
                  <a:lnTo>
                    <a:pt x="142" y="134"/>
                  </a:lnTo>
                  <a:lnTo>
                    <a:pt x="139" y="141"/>
                  </a:lnTo>
                  <a:lnTo>
                    <a:pt x="137" y="150"/>
                  </a:lnTo>
                  <a:lnTo>
                    <a:pt x="139" y="152"/>
                  </a:lnTo>
                  <a:lnTo>
                    <a:pt x="132" y="177"/>
                  </a:lnTo>
                  <a:lnTo>
                    <a:pt x="131" y="177"/>
                  </a:lnTo>
                  <a:lnTo>
                    <a:pt x="130" y="179"/>
                  </a:lnTo>
                  <a:lnTo>
                    <a:pt x="127" y="182"/>
                  </a:lnTo>
                  <a:lnTo>
                    <a:pt x="126" y="183"/>
                  </a:lnTo>
                  <a:lnTo>
                    <a:pt x="124" y="183"/>
                  </a:lnTo>
                  <a:lnTo>
                    <a:pt x="124" y="182"/>
                  </a:lnTo>
                  <a:lnTo>
                    <a:pt x="126" y="179"/>
                  </a:lnTo>
                  <a:lnTo>
                    <a:pt x="126" y="177"/>
                  </a:lnTo>
                  <a:lnTo>
                    <a:pt x="126" y="176"/>
                  </a:lnTo>
                  <a:lnTo>
                    <a:pt x="126" y="174"/>
                  </a:lnTo>
                  <a:lnTo>
                    <a:pt x="126" y="173"/>
                  </a:lnTo>
                  <a:lnTo>
                    <a:pt x="132" y="164"/>
                  </a:lnTo>
                  <a:lnTo>
                    <a:pt x="121" y="174"/>
                  </a:lnTo>
                  <a:lnTo>
                    <a:pt x="117" y="182"/>
                  </a:lnTo>
                  <a:lnTo>
                    <a:pt x="115" y="179"/>
                  </a:lnTo>
                  <a:lnTo>
                    <a:pt x="115" y="177"/>
                  </a:lnTo>
                  <a:lnTo>
                    <a:pt x="117" y="176"/>
                  </a:lnTo>
                  <a:lnTo>
                    <a:pt x="117" y="173"/>
                  </a:lnTo>
                  <a:lnTo>
                    <a:pt x="118" y="170"/>
                  </a:lnTo>
                  <a:lnTo>
                    <a:pt x="120" y="168"/>
                  </a:lnTo>
                  <a:lnTo>
                    <a:pt x="120" y="165"/>
                  </a:lnTo>
                  <a:lnTo>
                    <a:pt x="118" y="164"/>
                  </a:lnTo>
                  <a:lnTo>
                    <a:pt x="117" y="162"/>
                  </a:lnTo>
                  <a:lnTo>
                    <a:pt x="114" y="164"/>
                  </a:lnTo>
                  <a:lnTo>
                    <a:pt x="109" y="165"/>
                  </a:lnTo>
                  <a:lnTo>
                    <a:pt x="105" y="170"/>
                  </a:lnTo>
                  <a:lnTo>
                    <a:pt x="101" y="173"/>
                  </a:lnTo>
                  <a:lnTo>
                    <a:pt x="97" y="177"/>
                  </a:lnTo>
                  <a:lnTo>
                    <a:pt x="94" y="182"/>
                  </a:lnTo>
                  <a:lnTo>
                    <a:pt x="94" y="183"/>
                  </a:lnTo>
                  <a:lnTo>
                    <a:pt x="96" y="185"/>
                  </a:lnTo>
                  <a:lnTo>
                    <a:pt x="101" y="186"/>
                  </a:lnTo>
                  <a:lnTo>
                    <a:pt x="104" y="186"/>
                  </a:lnTo>
                  <a:lnTo>
                    <a:pt x="106" y="188"/>
                  </a:lnTo>
                  <a:lnTo>
                    <a:pt x="109" y="188"/>
                  </a:lnTo>
                  <a:lnTo>
                    <a:pt x="111" y="188"/>
                  </a:lnTo>
                  <a:lnTo>
                    <a:pt x="111" y="190"/>
                  </a:lnTo>
                  <a:lnTo>
                    <a:pt x="112" y="191"/>
                  </a:lnTo>
                  <a:lnTo>
                    <a:pt x="117" y="194"/>
                  </a:lnTo>
                  <a:lnTo>
                    <a:pt x="118" y="194"/>
                  </a:lnTo>
                  <a:lnTo>
                    <a:pt x="121" y="192"/>
                  </a:lnTo>
                  <a:lnTo>
                    <a:pt x="126" y="190"/>
                  </a:lnTo>
                  <a:lnTo>
                    <a:pt x="129" y="189"/>
                  </a:lnTo>
                  <a:lnTo>
                    <a:pt x="131" y="186"/>
                  </a:lnTo>
                  <a:lnTo>
                    <a:pt x="134" y="183"/>
                  </a:lnTo>
                  <a:lnTo>
                    <a:pt x="137" y="182"/>
                  </a:lnTo>
                  <a:lnTo>
                    <a:pt x="137" y="180"/>
                  </a:lnTo>
                  <a:lnTo>
                    <a:pt x="141" y="182"/>
                  </a:lnTo>
                  <a:lnTo>
                    <a:pt x="148" y="176"/>
                  </a:lnTo>
                  <a:lnTo>
                    <a:pt x="153" y="174"/>
                  </a:lnTo>
                  <a:lnTo>
                    <a:pt x="151" y="155"/>
                  </a:lnTo>
                  <a:lnTo>
                    <a:pt x="157" y="150"/>
                  </a:lnTo>
                  <a:lnTo>
                    <a:pt x="153" y="144"/>
                  </a:lnTo>
                  <a:lnTo>
                    <a:pt x="162" y="126"/>
                  </a:lnTo>
                  <a:lnTo>
                    <a:pt x="178" y="107"/>
                  </a:lnTo>
                  <a:lnTo>
                    <a:pt x="171" y="87"/>
                  </a:lnTo>
                  <a:lnTo>
                    <a:pt x="167" y="87"/>
                  </a:lnTo>
                  <a:lnTo>
                    <a:pt x="165" y="94"/>
                  </a:lnTo>
                  <a:lnTo>
                    <a:pt x="170" y="98"/>
                  </a:lnTo>
                  <a:lnTo>
                    <a:pt x="168" y="102"/>
                  </a:lnTo>
                  <a:lnTo>
                    <a:pt x="160" y="93"/>
                  </a:lnTo>
                  <a:lnTo>
                    <a:pt x="162" y="86"/>
                  </a:lnTo>
                  <a:lnTo>
                    <a:pt x="165" y="81"/>
                  </a:lnTo>
                  <a:lnTo>
                    <a:pt x="174" y="81"/>
                  </a:lnTo>
                  <a:lnTo>
                    <a:pt x="168" y="69"/>
                  </a:lnTo>
                  <a:lnTo>
                    <a:pt x="164" y="62"/>
                  </a:lnTo>
                  <a:lnTo>
                    <a:pt x="160" y="57"/>
                  </a:lnTo>
                  <a:lnTo>
                    <a:pt x="163" y="53"/>
                  </a:lnTo>
                  <a:lnTo>
                    <a:pt x="165" y="45"/>
                  </a:lnTo>
                  <a:lnTo>
                    <a:pt x="168" y="50"/>
                  </a:lnTo>
                  <a:lnTo>
                    <a:pt x="168" y="60"/>
                  </a:lnTo>
                  <a:lnTo>
                    <a:pt x="174" y="56"/>
                  </a:lnTo>
                  <a:lnTo>
                    <a:pt x="173" y="54"/>
                  </a:lnTo>
                  <a:lnTo>
                    <a:pt x="181" y="47"/>
                  </a:lnTo>
                  <a:lnTo>
                    <a:pt x="175" y="39"/>
                  </a:lnTo>
                  <a:lnTo>
                    <a:pt x="178" y="32"/>
                  </a:lnTo>
                  <a:lnTo>
                    <a:pt x="174" y="27"/>
                  </a:lnTo>
                  <a:lnTo>
                    <a:pt x="167" y="27"/>
                  </a:lnTo>
                  <a:lnTo>
                    <a:pt x="167" y="0"/>
                  </a:lnTo>
                  <a:lnTo>
                    <a:pt x="168" y="0"/>
                  </a:lnTo>
                  <a:lnTo>
                    <a:pt x="171" y="0"/>
                  </a:lnTo>
                  <a:lnTo>
                    <a:pt x="175" y="2"/>
                  </a:lnTo>
                  <a:lnTo>
                    <a:pt x="180" y="3"/>
                  </a:lnTo>
                  <a:lnTo>
                    <a:pt x="186" y="5"/>
                  </a:lnTo>
                  <a:lnTo>
                    <a:pt x="192" y="6"/>
                  </a:lnTo>
                  <a:lnTo>
                    <a:pt x="198" y="9"/>
                  </a:lnTo>
                  <a:lnTo>
                    <a:pt x="207" y="12"/>
                  </a:lnTo>
                  <a:lnTo>
                    <a:pt x="216" y="14"/>
                  </a:lnTo>
                  <a:lnTo>
                    <a:pt x="226" y="18"/>
                  </a:lnTo>
                  <a:lnTo>
                    <a:pt x="237" y="21"/>
                  </a:lnTo>
                  <a:lnTo>
                    <a:pt x="249" y="24"/>
                  </a:lnTo>
                  <a:lnTo>
                    <a:pt x="261" y="27"/>
                  </a:lnTo>
                  <a:lnTo>
                    <a:pt x="273" y="31"/>
                  </a:lnTo>
                  <a:lnTo>
                    <a:pt x="286" y="33"/>
                  </a:lnTo>
                  <a:lnTo>
                    <a:pt x="300" y="38"/>
                  </a:lnTo>
                  <a:lnTo>
                    <a:pt x="315" y="42"/>
                  </a:lnTo>
                  <a:lnTo>
                    <a:pt x="329" y="45"/>
                  </a:lnTo>
                  <a:lnTo>
                    <a:pt x="345" y="50"/>
                  </a:lnTo>
                  <a:lnTo>
                    <a:pt x="360" y="54"/>
                  </a:lnTo>
                  <a:lnTo>
                    <a:pt x="377" y="59"/>
                  </a:lnTo>
                  <a:lnTo>
                    <a:pt x="393" y="63"/>
                  </a:lnTo>
                  <a:lnTo>
                    <a:pt x="411" y="66"/>
                  </a:lnTo>
                  <a:lnTo>
                    <a:pt x="428" y="71"/>
                  </a:lnTo>
                  <a:lnTo>
                    <a:pt x="446" y="75"/>
                  </a:lnTo>
                  <a:lnTo>
                    <a:pt x="464" y="80"/>
                  </a:lnTo>
                  <a:lnTo>
                    <a:pt x="482" y="84"/>
                  </a:lnTo>
                  <a:lnTo>
                    <a:pt x="500" y="89"/>
                  </a:lnTo>
                  <a:lnTo>
                    <a:pt x="519" y="92"/>
                  </a:lnTo>
                  <a:lnTo>
                    <a:pt x="537" y="95"/>
                  </a:lnTo>
                  <a:lnTo>
                    <a:pt x="556" y="99"/>
                  </a:lnTo>
                  <a:lnTo>
                    <a:pt x="556" y="102"/>
                  </a:lnTo>
                  <a:lnTo>
                    <a:pt x="556" y="105"/>
                  </a:lnTo>
                  <a:lnTo>
                    <a:pt x="555" y="110"/>
                  </a:lnTo>
                  <a:lnTo>
                    <a:pt x="553" y="116"/>
                  </a:lnTo>
                  <a:lnTo>
                    <a:pt x="552" y="123"/>
                  </a:lnTo>
                  <a:lnTo>
                    <a:pt x="551" y="131"/>
                  </a:lnTo>
                  <a:lnTo>
                    <a:pt x="548" y="140"/>
                  </a:lnTo>
                  <a:lnTo>
                    <a:pt x="546" y="149"/>
                  </a:lnTo>
                  <a:lnTo>
                    <a:pt x="543" y="158"/>
                  </a:lnTo>
                  <a:lnTo>
                    <a:pt x="542" y="168"/>
                  </a:lnTo>
                  <a:lnTo>
                    <a:pt x="539" y="180"/>
                  </a:lnTo>
                  <a:lnTo>
                    <a:pt x="536" y="191"/>
                  </a:lnTo>
                  <a:lnTo>
                    <a:pt x="533" y="203"/>
                  </a:lnTo>
                  <a:lnTo>
                    <a:pt x="531" y="216"/>
                  </a:lnTo>
                  <a:lnTo>
                    <a:pt x="528" y="227"/>
                  </a:lnTo>
                  <a:lnTo>
                    <a:pt x="525" y="240"/>
                  </a:lnTo>
                  <a:lnTo>
                    <a:pt x="523" y="252"/>
                  </a:lnTo>
                  <a:lnTo>
                    <a:pt x="520" y="263"/>
                  </a:lnTo>
                  <a:lnTo>
                    <a:pt x="519" y="275"/>
                  </a:lnTo>
                  <a:lnTo>
                    <a:pt x="516" y="285"/>
                  </a:lnTo>
                  <a:lnTo>
                    <a:pt x="513" y="296"/>
                  </a:lnTo>
                  <a:lnTo>
                    <a:pt x="512" y="306"/>
                  </a:lnTo>
                  <a:lnTo>
                    <a:pt x="509" y="316"/>
                  </a:lnTo>
                  <a:lnTo>
                    <a:pt x="507" y="324"/>
                  </a:lnTo>
                  <a:lnTo>
                    <a:pt x="506" y="332"/>
                  </a:lnTo>
                  <a:lnTo>
                    <a:pt x="504" y="339"/>
                  </a:lnTo>
                  <a:lnTo>
                    <a:pt x="503" y="345"/>
                  </a:lnTo>
                  <a:lnTo>
                    <a:pt x="501" y="350"/>
                  </a:lnTo>
                  <a:lnTo>
                    <a:pt x="500" y="353"/>
                  </a:lnTo>
                  <a:lnTo>
                    <a:pt x="500" y="354"/>
                  </a:lnTo>
                  <a:lnTo>
                    <a:pt x="500" y="356"/>
                  </a:lnTo>
                  <a:lnTo>
                    <a:pt x="495" y="371"/>
                  </a:lnTo>
                  <a:lnTo>
                    <a:pt x="500" y="380"/>
                  </a:lnTo>
                  <a:lnTo>
                    <a:pt x="500" y="390"/>
                  </a:lnTo>
                  <a:lnTo>
                    <a:pt x="497" y="402"/>
                  </a:lnTo>
                  <a:lnTo>
                    <a:pt x="498" y="412"/>
                  </a:lnTo>
                  <a:lnTo>
                    <a:pt x="357" y="377"/>
                  </a:lnTo>
                  <a:lnTo>
                    <a:pt x="355" y="377"/>
                  </a:lnTo>
                  <a:lnTo>
                    <a:pt x="354" y="377"/>
                  </a:lnTo>
                  <a:lnTo>
                    <a:pt x="351" y="377"/>
                  </a:lnTo>
                  <a:lnTo>
                    <a:pt x="348" y="377"/>
                  </a:lnTo>
                  <a:lnTo>
                    <a:pt x="345" y="378"/>
                  </a:lnTo>
                  <a:lnTo>
                    <a:pt x="341" y="378"/>
                  </a:lnTo>
                  <a:lnTo>
                    <a:pt x="338" y="378"/>
                  </a:lnTo>
                  <a:lnTo>
                    <a:pt x="333" y="378"/>
                  </a:lnTo>
                  <a:lnTo>
                    <a:pt x="329" y="378"/>
                  </a:lnTo>
                  <a:lnTo>
                    <a:pt x="325" y="378"/>
                  </a:lnTo>
                  <a:lnTo>
                    <a:pt x="321" y="377"/>
                  </a:lnTo>
                  <a:lnTo>
                    <a:pt x="316" y="377"/>
                  </a:lnTo>
                  <a:lnTo>
                    <a:pt x="312" y="375"/>
                  </a:lnTo>
                  <a:lnTo>
                    <a:pt x="308" y="374"/>
                  </a:lnTo>
                  <a:lnTo>
                    <a:pt x="303" y="372"/>
                  </a:lnTo>
                  <a:lnTo>
                    <a:pt x="302" y="372"/>
                  </a:lnTo>
                  <a:lnTo>
                    <a:pt x="300" y="372"/>
                  </a:lnTo>
                  <a:lnTo>
                    <a:pt x="299" y="372"/>
                  </a:lnTo>
                  <a:lnTo>
                    <a:pt x="297" y="374"/>
                  </a:lnTo>
                  <a:lnTo>
                    <a:pt x="294" y="375"/>
                  </a:lnTo>
                  <a:lnTo>
                    <a:pt x="294" y="377"/>
                  </a:lnTo>
                  <a:lnTo>
                    <a:pt x="292" y="377"/>
                  </a:lnTo>
                  <a:lnTo>
                    <a:pt x="273" y="377"/>
                  </a:lnTo>
                  <a:lnTo>
                    <a:pt x="272" y="377"/>
                  </a:lnTo>
                  <a:lnTo>
                    <a:pt x="267" y="377"/>
                  </a:lnTo>
                  <a:lnTo>
                    <a:pt x="261" y="378"/>
                  </a:lnTo>
                  <a:lnTo>
                    <a:pt x="252" y="379"/>
                  </a:lnTo>
                  <a:lnTo>
                    <a:pt x="244" y="379"/>
                  </a:lnTo>
                  <a:lnTo>
                    <a:pt x="236" y="379"/>
                  </a:lnTo>
                  <a:lnTo>
                    <a:pt x="230" y="377"/>
                  </a:lnTo>
                  <a:lnTo>
                    <a:pt x="225" y="374"/>
                  </a:lnTo>
                  <a:lnTo>
                    <a:pt x="222" y="374"/>
                  </a:lnTo>
                  <a:lnTo>
                    <a:pt x="219" y="374"/>
                  </a:lnTo>
                  <a:lnTo>
                    <a:pt x="214" y="374"/>
                  </a:lnTo>
                  <a:lnTo>
                    <a:pt x="210" y="374"/>
                  </a:lnTo>
                  <a:lnTo>
                    <a:pt x="207" y="375"/>
                  </a:lnTo>
                  <a:lnTo>
                    <a:pt x="204" y="375"/>
                  </a:lnTo>
                  <a:lnTo>
                    <a:pt x="197" y="374"/>
                  </a:lnTo>
                  <a:lnTo>
                    <a:pt x="186" y="377"/>
                  </a:lnTo>
                  <a:lnTo>
                    <a:pt x="186" y="375"/>
                  </a:lnTo>
                  <a:lnTo>
                    <a:pt x="181" y="372"/>
                  </a:lnTo>
                  <a:lnTo>
                    <a:pt x="177" y="368"/>
                  </a:lnTo>
                  <a:lnTo>
                    <a:pt x="170" y="363"/>
                  </a:lnTo>
                  <a:lnTo>
                    <a:pt x="164" y="359"/>
                  </a:lnTo>
                  <a:lnTo>
                    <a:pt x="157" y="356"/>
                  </a:lnTo>
                  <a:lnTo>
                    <a:pt x="150" y="353"/>
                  </a:lnTo>
                  <a:lnTo>
                    <a:pt x="144" y="353"/>
                  </a:lnTo>
                  <a:lnTo>
                    <a:pt x="142" y="353"/>
                  </a:lnTo>
                  <a:lnTo>
                    <a:pt x="141" y="353"/>
                  </a:lnTo>
                  <a:lnTo>
                    <a:pt x="138" y="354"/>
                  </a:lnTo>
                  <a:lnTo>
                    <a:pt x="135" y="354"/>
                  </a:lnTo>
                  <a:lnTo>
                    <a:pt x="132" y="356"/>
                  </a:lnTo>
                  <a:lnTo>
                    <a:pt x="129" y="356"/>
                  </a:lnTo>
                  <a:lnTo>
                    <a:pt x="123" y="357"/>
                  </a:lnTo>
                  <a:lnTo>
                    <a:pt x="118" y="357"/>
                  </a:lnTo>
                  <a:lnTo>
                    <a:pt x="114" y="357"/>
                  </a:lnTo>
                  <a:lnTo>
                    <a:pt x="108" y="357"/>
                  </a:lnTo>
                  <a:lnTo>
                    <a:pt x="104" y="357"/>
                  </a:lnTo>
                  <a:lnTo>
                    <a:pt x="99" y="357"/>
                  </a:lnTo>
                  <a:lnTo>
                    <a:pt x="96" y="356"/>
                  </a:lnTo>
                  <a:lnTo>
                    <a:pt x="91" y="354"/>
                  </a:lnTo>
                  <a:lnTo>
                    <a:pt x="88" y="353"/>
                  </a:lnTo>
                  <a:lnTo>
                    <a:pt x="87" y="350"/>
                  </a:lnTo>
                  <a:lnTo>
                    <a:pt x="85" y="348"/>
                  </a:lnTo>
                  <a:lnTo>
                    <a:pt x="84" y="348"/>
                  </a:lnTo>
                  <a:lnTo>
                    <a:pt x="82" y="348"/>
                  </a:lnTo>
                  <a:lnTo>
                    <a:pt x="79" y="345"/>
                  </a:lnTo>
                  <a:lnTo>
                    <a:pt x="78" y="344"/>
                  </a:lnTo>
                  <a:lnTo>
                    <a:pt x="76" y="342"/>
                  </a:lnTo>
                  <a:lnTo>
                    <a:pt x="75" y="342"/>
                  </a:lnTo>
                  <a:lnTo>
                    <a:pt x="71" y="332"/>
                  </a:lnTo>
                  <a:lnTo>
                    <a:pt x="71" y="330"/>
                  </a:lnTo>
                  <a:lnTo>
                    <a:pt x="72" y="327"/>
                  </a:lnTo>
                  <a:lnTo>
                    <a:pt x="72" y="324"/>
                  </a:lnTo>
                  <a:lnTo>
                    <a:pt x="73" y="320"/>
                  </a:lnTo>
                  <a:lnTo>
                    <a:pt x="73" y="316"/>
                  </a:lnTo>
                  <a:lnTo>
                    <a:pt x="73" y="312"/>
                  </a:lnTo>
                  <a:lnTo>
                    <a:pt x="73" y="308"/>
                  </a:lnTo>
                  <a:lnTo>
                    <a:pt x="73" y="302"/>
                  </a:lnTo>
                  <a:lnTo>
                    <a:pt x="72" y="297"/>
                  </a:lnTo>
                  <a:lnTo>
                    <a:pt x="72" y="293"/>
                  </a:lnTo>
                  <a:lnTo>
                    <a:pt x="69" y="288"/>
                  </a:lnTo>
                  <a:lnTo>
                    <a:pt x="66" y="285"/>
                  </a:lnTo>
                  <a:lnTo>
                    <a:pt x="64" y="282"/>
                  </a:lnTo>
                  <a:lnTo>
                    <a:pt x="60" y="279"/>
                  </a:lnTo>
                  <a:lnTo>
                    <a:pt x="54" y="278"/>
                  </a:lnTo>
                  <a:lnTo>
                    <a:pt x="52" y="278"/>
                  </a:lnTo>
                  <a:lnTo>
                    <a:pt x="51" y="278"/>
                  </a:lnTo>
                  <a:lnTo>
                    <a:pt x="48" y="276"/>
                  </a:lnTo>
                  <a:lnTo>
                    <a:pt x="46" y="276"/>
                  </a:lnTo>
                  <a:lnTo>
                    <a:pt x="45" y="276"/>
                  </a:lnTo>
                  <a:lnTo>
                    <a:pt x="43" y="276"/>
                  </a:lnTo>
                  <a:lnTo>
                    <a:pt x="43" y="275"/>
                  </a:lnTo>
                  <a:lnTo>
                    <a:pt x="45" y="273"/>
                  </a:lnTo>
                  <a:lnTo>
                    <a:pt x="45" y="272"/>
                  </a:lnTo>
                  <a:lnTo>
                    <a:pt x="43" y="269"/>
                  </a:lnTo>
                  <a:lnTo>
                    <a:pt x="43" y="266"/>
                  </a:lnTo>
                  <a:lnTo>
                    <a:pt x="40" y="263"/>
                  </a:lnTo>
                  <a:lnTo>
                    <a:pt x="37" y="261"/>
                  </a:lnTo>
                  <a:lnTo>
                    <a:pt x="33" y="260"/>
                  </a:lnTo>
                  <a:lnTo>
                    <a:pt x="32" y="258"/>
                  </a:lnTo>
                  <a:lnTo>
                    <a:pt x="31" y="257"/>
                  </a:lnTo>
                  <a:lnTo>
                    <a:pt x="28" y="255"/>
                  </a:lnTo>
                  <a:lnTo>
                    <a:pt x="27" y="254"/>
                  </a:lnTo>
                  <a:lnTo>
                    <a:pt x="19" y="255"/>
                  </a:lnTo>
                  <a:lnTo>
                    <a:pt x="18" y="253"/>
                  </a:lnTo>
                  <a:lnTo>
                    <a:pt x="15" y="255"/>
                  </a:lnTo>
                  <a:lnTo>
                    <a:pt x="9" y="253"/>
                  </a:lnTo>
                  <a:lnTo>
                    <a:pt x="4" y="246"/>
                  </a:lnTo>
                  <a:lnTo>
                    <a:pt x="4" y="248"/>
                  </a:lnTo>
                  <a:lnTo>
                    <a:pt x="2" y="248"/>
                  </a:lnTo>
                  <a:lnTo>
                    <a:pt x="0" y="249"/>
                  </a:lnTo>
                  <a:lnTo>
                    <a:pt x="0" y="248"/>
                  </a:lnTo>
                  <a:lnTo>
                    <a:pt x="0" y="246"/>
                  </a:lnTo>
                  <a:lnTo>
                    <a:pt x="0" y="245"/>
                  </a:lnTo>
                  <a:lnTo>
                    <a:pt x="0" y="243"/>
                  </a:lnTo>
                  <a:lnTo>
                    <a:pt x="0" y="240"/>
                  </a:lnTo>
                  <a:lnTo>
                    <a:pt x="2" y="237"/>
                  </a:lnTo>
                  <a:lnTo>
                    <a:pt x="2" y="234"/>
                  </a:lnTo>
                  <a:lnTo>
                    <a:pt x="3" y="228"/>
                  </a:lnTo>
                  <a:lnTo>
                    <a:pt x="4" y="224"/>
                  </a:lnTo>
                  <a:lnTo>
                    <a:pt x="6" y="220"/>
                  </a:lnTo>
                  <a:lnTo>
                    <a:pt x="7" y="216"/>
                  </a:lnTo>
                  <a:lnTo>
                    <a:pt x="9" y="213"/>
                  </a:lnTo>
                  <a:lnTo>
                    <a:pt x="12" y="213"/>
                  </a:lnTo>
                  <a:lnTo>
                    <a:pt x="12" y="216"/>
                  </a:lnTo>
                  <a:lnTo>
                    <a:pt x="12" y="218"/>
                  </a:lnTo>
                  <a:lnTo>
                    <a:pt x="10" y="220"/>
                  </a:lnTo>
                  <a:lnTo>
                    <a:pt x="10" y="222"/>
                  </a:lnTo>
                  <a:lnTo>
                    <a:pt x="9" y="225"/>
                  </a:lnTo>
                  <a:lnTo>
                    <a:pt x="9" y="228"/>
                  </a:lnTo>
                  <a:lnTo>
                    <a:pt x="9" y="233"/>
                  </a:lnTo>
                  <a:lnTo>
                    <a:pt x="7" y="236"/>
                  </a:lnTo>
                  <a:lnTo>
                    <a:pt x="6" y="237"/>
                  </a:lnTo>
                  <a:lnTo>
                    <a:pt x="6" y="240"/>
                  </a:lnTo>
                  <a:lnTo>
                    <a:pt x="7" y="240"/>
                  </a:lnTo>
                  <a:lnTo>
                    <a:pt x="10" y="240"/>
                  </a:lnTo>
                  <a:lnTo>
                    <a:pt x="12" y="239"/>
                  </a:lnTo>
                  <a:lnTo>
                    <a:pt x="13" y="239"/>
                  </a:lnTo>
                  <a:lnTo>
                    <a:pt x="13" y="234"/>
                  </a:lnTo>
                  <a:lnTo>
                    <a:pt x="18" y="228"/>
                  </a:lnTo>
                  <a:lnTo>
                    <a:pt x="21" y="224"/>
                  </a:lnTo>
                  <a:lnTo>
                    <a:pt x="21" y="215"/>
                  </a:lnTo>
                  <a:lnTo>
                    <a:pt x="22" y="212"/>
                  </a:lnTo>
                  <a:lnTo>
                    <a:pt x="28" y="210"/>
                  </a:lnTo>
                  <a:lnTo>
                    <a:pt x="25" y="203"/>
                  </a:lnTo>
                  <a:lnTo>
                    <a:pt x="21" y="206"/>
                  </a:lnTo>
                  <a:lnTo>
                    <a:pt x="12" y="206"/>
                  </a:lnTo>
                  <a:lnTo>
                    <a:pt x="13" y="185"/>
                  </a:lnTo>
                  <a:lnTo>
                    <a:pt x="15" y="185"/>
                  </a:lnTo>
                  <a:lnTo>
                    <a:pt x="16" y="189"/>
                  </a:lnTo>
                  <a:lnTo>
                    <a:pt x="22" y="186"/>
                  </a:lnTo>
                  <a:lnTo>
                    <a:pt x="35" y="188"/>
                  </a:lnTo>
                  <a:lnTo>
                    <a:pt x="35" y="183"/>
                  </a:lnTo>
                  <a:lnTo>
                    <a:pt x="25" y="179"/>
                  </a:lnTo>
                  <a:lnTo>
                    <a:pt x="25" y="173"/>
                  </a:lnTo>
                  <a:lnTo>
                    <a:pt x="18" y="171"/>
                  </a:lnTo>
                  <a:lnTo>
                    <a:pt x="15" y="180"/>
                  </a:lnTo>
                  <a:lnTo>
                    <a:pt x="13" y="179"/>
                  </a:lnTo>
                  <a:lnTo>
                    <a:pt x="13" y="168"/>
                  </a:lnTo>
                  <a:lnTo>
                    <a:pt x="15" y="167"/>
                  </a:lnTo>
                  <a:lnTo>
                    <a:pt x="15" y="164"/>
                  </a:lnTo>
                  <a:lnTo>
                    <a:pt x="16" y="159"/>
                  </a:lnTo>
                  <a:lnTo>
                    <a:pt x="16" y="156"/>
                  </a:lnTo>
                  <a:lnTo>
                    <a:pt x="18" y="152"/>
                  </a:lnTo>
                  <a:lnTo>
                    <a:pt x="18" y="146"/>
                  </a:lnTo>
                  <a:lnTo>
                    <a:pt x="18" y="141"/>
                  </a:lnTo>
                  <a:lnTo>
                    <a:pt x="16" y="138"/>
                  </a:lnTo>
                  <a:lnTo>
                    <a:pt x="16" y="135"/>
                  </a:lnTo>
                  <a:lnTo>
                    <a:pt x="16" y="129"/>
                  </a:lnTo>
                  <a:lnTo>
                    <a:pt x="16" y="123"/>
                  </a:lnTo>
                  <a:lnTo>
                    <a:pt x="16" y="114"/>
                  </a:lnTo>
                  <a:lnTo>
                    <a:pt x="18" y="105"/>
                  </a:lnTo>
                  <a:lnTo>
                    <a:pt x="18" y="96"/>
                  </a:lnTo>
                  <a:lnTo>
                    <a:pt x="18" y="92"/>
                  </a:lnTo>
                  <a:lnTo>
                    <a:pt x="18" y="90"/>
                  </a:lnTo>
                  <a:lnTo>
                    <a:pt x="18" y="89"/>
                  </a:lnTo>
                  <a:lnTo>
                    <a:pt x="16" y="86"/>
                  </a:lnTo>
                  <a:lnTo>
                    <a:pt x="13" y="81"/>
                  </a:lnTo>
                  <a:lnTo>
                    <a:pt x="10" y="77"/>
                  </a:lnTo>
                  <a:lnTo>
                    <a:pt x="9" y="69"/>
                  </a:lnTo>
                  <a:lnTo>
                    <a:pt x="7" y="63"/>
                  </a:lnTo>
                  <a:lnTo>
                    <a:pt x="9" y="54"/>
                  </a:lnTo>
                  <a:lnTo>
                    <a:pt x="12" y="45"/>
                  </a:lnTo>
                  <a:lnTo>
                    <a:pt x="12" y="44"/>
                  </a:lnTo>
                  <a:lnTo>
                    <a:pt x="13" y="42"/>
                  </a:lnTo>
                  <a:lnTo>
                    <a:pt x="15" y="39"/>
                  </a:lnTo>
                  <a:lnTo>
                    <a:pt x="16" y="38"/>
                  </a:lnTo>
                  <a:lnTo>
                    <a:pt x="16" y="35"/>
                  </a:lnTo>
                  <a:lnTo>
                    <a:pt x="18" y="35"/>
                  </a:lnTo>
                  <a:lnTo>
                    <a:pt x="18" y="33"/>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09" name="Freeform 3"/>
            <p:cNvSpPr>
              <a:spLocks/>
            </p:cNvSpPr>
            <p:nvPr/>
          </p:nvSpPr>
          <p:spPr bwMode="blackWhite">
            <a:xfrm>
              <a:off x="1028700" y="1028700"/>
              <a:ext cx="1006475" cy="723900"/>
            </a:xfrm>
            <a:custGeom>
              <a:avLst/>
              <a:gdLst>
                <a:gd name="T0" fmla="*/ 43367 w 557"/>
                <a:gd name="T1" fmla="*/ 50831 h 413"/>
                <a:gd name="T2" fmla="*/ 102997 w 557"/>
                <a:gd name="T3" fmla="*/ 99909 h 413"/>
                <a:gd name="T4" fmla="*/ 146364 w 557"/>
                <a:gd name="T5" fmla="*/ 115684 h 413"/>
                <a:gd name="T6" fmla="*/ 216835 w 557"/>
                <a:gd name="T7" fmla="*/ 140223 h 413"/>
                <a:gd name="T8" fmla="*/ 254781 w 557"/>
                <a:gd name="T9" fmla="*/ 166515 h 413"/>
                <a:gd name="T10" fmla="*/ 262009 w 557"/>
                <a:gd name="T11" fmla="*/ 198065 h 413"/>
                <a:gd name="T12" fmla="*/ 236711 w 557"/>
                <a:gd name="T13" fmla="*/ 224356 h 413"/>
                <a:gd name="T14" fmla="*/ 173468 w 557"/>
                <a:gd name="T15" fmla="*/ 282198 h 413"/>
                <a:gd name="T16" fmla="*/ 191537 w 557"/>
                <a:gd name="T17" fmla="*/ 276940 h 413"/>
                <a:gd name="T18" fmla="*/ 276464 w 557"/>
                <a:gd name="T19" fmla="*/ 226109 h 413"/>
                <a:gd name="T20" fmla="*/ 236711 w 557"/>
                <a:gd name="T21" fmla="*/ 310243 h 413"/>
                <a:gd name="T22" fmla="*/ 227677 w 557"/>
                <a:gd name="T23" fmla="*/ 313748 h 413"/>
                <a:gd name="T24" fmla="*/ 207800 w 557"/>
                <a:gd name="T25" fmla="*/ 313748 h 413"/>
                <a:gd name="T26" fmla="*/ 213221 w 557"/>
                <a:gd name="T27" fmla="*/ 287457 h 413"/>
                <a:gd name="T28" fmla="*/ 169854 w 557"/>
                <a:gd name="T29" fmla="*/ 319007 h 413"/>
                <a:gd name="T30" fmla="*/ 196958 w 557"/>
                <a:gd name="T31" fmla="*/ 329523 h 413"/>
                <a:gd name="T32" fmla="*/ 211414 w 557"/>
                <a:gd name="T33" fmla="*/ 340040 h 413"/>
                <a:gd name="T34" fmla="*/ 247553 w 557"/>
                <a:gd name="T35" fmla="*/ 319007 h 413"/>
                <a:gd name="T36" fmla="*/ 292727 w 557"/>
                <a:gd name="T37" fmla="*/ 220851 h 413"/>
                <a:gd name="T38" fmla="*/ 292727 w 557"/>
                <a:gd name="T39" fmla="*/ 150739 h 413"/>
                <a:gd name="T40" fmla="*/ 303569 w 557"/>
                <a:gd name="T41" fmla="*/ 87639 h 413"/>
                <a:gd name="T42" fmla="*/ 301762 w 557"/>
                <a:gd name="T43" fmla="*/ 47325 h 413"/>
                <a:gd name="T44" fmla="*/ 336094 w 557"/>
                <a:gd name="T45" fmla="*/ 8764 h 413"/>
                <a:gd name="T46" fmla="*/ 471616 w 557"/>
                <a:gd name="T47" fmla="*/ 47325 h 413"/>
                <a:gd name="T48" fmla="*/ 681223 w 557"/>
                <a:gd name="T49" fmla="*/ 103414 h 413"/>
                <a:gd name="T50" fmla="*/ 937811 w 557"/>
                <a:gd name="T51" fmla="*/ 161256 h 413"/>
                <a:gd name="T52" fmla="*/ 999247 w 557"/>
                <a:gd name="T53" fmla="*/ 203323 h 413"/>
                <a:gd name="T54" fmla="*/ 968529 w 557"/>
                <a:gd name="T55" fmla="*/ 334782 h 413"/>
                <a:gd name="T56" fmla="*/ 932390 w 557"/>
                <a:gd name="T57" fmla="*/ 499544 h 413"/>
                <a:gd name="T58" fmla="*/ 905285 w 557"/>
                <a:gd name="T59" fmla="*/ 613475 h 413"/>
                <a:gd name="T60" fmla="*/ 899865 w 557"/>
                <a:gd name="T61" fmla="*/ 722147 h 413"/>
                <a:gd name="T62" fmla="*/ 623400 w 557"/>
                <a:gd name="T63" fmla="*/ 662553 h 413"/>
                <a:gd name="T64" fmla="*/ 563771 w 557"/>
                <a:gd name="T65" fmla="*/ 657294 h 413"/>
                <a:gd name="T66" fmla="*/ 531245 w 557"/>
                <a:gd name="T67" fmla="*/ 657294 h 413"/>
                <a:gd name="T68" fmla="*/ 471616 w 557"/>
                <a:gd name="T69" fmla="*/ 662553 h 413"/>
                <a:gd name="T70" fmla="*/ 401144 w 557"/>
                <a:gd name="T71" fmla="*/ 655541 h 413"/>
                <a:gd name="T72" fmla="*/ 336094 w 557"/>
                <a:gd name="T73" fmla="*/ 660800 h 413"/>
                <a:gd name="T74" fmla="*/ 271044 w 557"/>
                <a:gd name="T75" fmla="*/ 618733 h 413"/>
                <a:gd name="T76" fmla="*/ 233097 w 557"/>
                <a:gd name="T77" fmla="*/ 623991 h 413"/>
                <a:gd name="T78" fmla="*/ 164433 w 557"/>
                <a:gd name="T79" fmla="*/ 620486 h 413"/>
                <a:gd name="T80" fmla="*/ 140943 w 557"/>
                <a:gd name="T81" fmla="*/ 602958 h 413"/>
                <a:gd name="T82" fmla="*/ 130101 w 557"/>
                <a:gd name="T83" fmla="*/ 573161 h 413"/>
                <a:gd name="T84" fmla="*/ 130101 w 557"/>
                <a:gd name="T85" fmla="*/ 513566 h 413"/>
                <a:gd name="T86" fmla="*/ 93962 w 557"/>
                <a:gd name="T87" fmla="*/ 487274 h 413"/>
                <a:gd name="T88" fmla="*/ 77699 w 557"/>
                <a:gd name="T89" fmla="*/ 482016 h 413"/>
                <a:gd name="T90" fmla="*/ 59630 w 557"/>
                <a:gd name="T91" fmla="*/ 455724 h 413"/>
                <a:gd name="T92" fmla="*/ 16263 w 557"/>
                <a:gd name="T93" fmla="*/ 443454 h 413"/>
                <a:gd name="T94" fmla="*/ 0 w 557"/>
                <a:gd name="T95" fmla="*/ 434691 h 413"/>
                <a:gd name="T96" fmla="*/ 5421 w 557"/>
                <a:gd name="T97" fmla="*/ 399635 h 413"/>
                <a:gd name="T98" fmla="*/ 21683 w 557"/>
                <a:gd name="T99" fmla="*/ 378601 h 413"/>
                <a:gd name="T100" fmla="*/ 16263 w 557"/>
                <a:gd name="T101" fmla="*/ 408399 h 413"/>
                <a:gd name="T102" fmla="*/ 21683 w 557"/>
                <a:gd name="T103" fmla="*/ 418915 h 413"/>
                <a:gd name="T104" fmla="*/ 39753 w 557"/>
                <a:gd name="T105" fmla="*/ 371590 h 413"/>
                <a:gd name="T106" fmla="*/ 39753 w 557"/>
                <a:gd name="T107" fmla="*/ 326018 h 413"/>
                <a:gd name="T108" fmla="*/ 23490 w 557"/>
                <a:gd name="T109" fmla="*/ 294468 h 413"/>
                <a:gd name="T110" fmla="*/ 32525 w 557"/>
                <a:gd name="T111" fmla="*/ 247143 h 413"/>
                <a:gd name="T112" fmla="*/ 32525 w 557"/>
                <a:gd name="T113" fmla="*/ 168267 h 413"/>
                <a:gd name="T114" fmla="*/ 16263 w 557"/>
                <a:gd name="T115" fmla="*/ 120942 h 413"/>
                <a:gd name="T116" fmla="*/ 27104 w 557"/>
                <a:gd name="T117" fmla="*/ 68359 h 4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57" h="413">
                  <a:moveTo>
                    <a:pt x="18" y="33"/>
                  </a:moveTo>
                  <a:lnTo>
                    <a:pt x="19" y="30"/>
                  </a:lnTo>
                  <a:lnTo>
                    <a:pt x="18" y="23"/>
                  </a:lnTo>
                  <a:lnTo>
                    <a:pt x="18" y="24"/>
                  </a:lnTo>
                  <a:lnTo>
                    <a:pt x="19" y="24"/>
                  </a:lnTo>
                  <a:lnTo>
                    <a:pt x="21" y="27"/>
                  </a:lnTo>
                  <a:lnTo>
                    <a:pt x="24" y="29"/>
                  </a:lnTo>
                  <a:lnTo>
                    <a:pt x="27" y="32"/>
                  </a:lnTo>
                  <a:lnTo>
                    <a:pt x="31" y="35"/>
                  </a:lnTo>
                  <a:lnTo>
                    <a:pt x="33" y="38"/>
                  </a:lnTo>
                  <a:lnTo>
                    <a:pt x="37" y="42"/>
                  </a:lnTo>
                  <a:lnTo>
                    <a:pt x="42" y="47"/>
                  </a:lnTo>
                  <a:lnTo>
                    <a:pt x="48" y="50"/>
                  </a:lnTo>
                  <a:lnTo>
                    <a:pt x="52" y="54"/>
                  </a:lnTo>
                  <a:lnTo>
                    <a:pt x="57" y="57"/>
                  </a:lnTo>
                  <a:lnTo>
                    <a:pt x="63" y="60"/>
                  </a:lnTo>
                  <a:lnTo>
                    <a:pt x="66" y="63"/>
                  </a:lnTo>
                  <a:lnTo>
                    <a:pt x="72" y="63"/>
                  </a:lnTo>
                  <a:lnTo>
                    <a:pt x="76" y="65"/>
                  </a:lnTo>
                  <a:lnTo>
                    <a:pt x="79" y="65"/>
                  </a:lnTo>
                  <a:lnTo>
                    <a:pt x="81" y="66"/>
                  </a:lnTo>
                  <a:lnTo>
                    <a:pt x="82" y="66"/>
                  </a:lnTo>
                  <a:lnTo>
                    <a:pt x="85" y="66"/>
                  </a:lnTo>
                  <a:lnTo>
                    <a:pt x="87" y="68"/>
                  </a:lnTo>
                  <a:lnTo>
                    <a:pt x="88" y="68"/>
                  </a:lnTo>
                  <a:lnTo>
                    <a:pt x="97" y="72"/>
                  </a:lnTo>
                  <a:lnTo>
                    <a:pt x="104" y="80"/>
                  </a:lnTo>
                  <a:lnTo>
                    <a:pt x="120" y="80"/>
                  </a:lnTo>
                  <a:lnTo>
                    <a:pt x="121" y="89"/>
                  </a:lnTo>
                  <a:lnTo>
                    <a:pt x="130" y="89"/>
                  </a:lnTo>
                  <a:lnTo>
                    <a:pt x="130" y="98"/>
                  </a:lnTo>
                  <a:lnTo>
                    <a:pt x="135" y="98"/>
                  </a:lnTo>
                  <a:lnTo>
                    <a:pt x="134" y="89"/>
                  </a:lnTo>
                  <a:lnTo>
                    <a:pt x="137" y="87"/>
                  </a:lnTo>
                  <a:lnTo>
                    <a:pt x="145" y="87"/>
                  </a:lnTo>
                  <a:lnTo>
                    <a:pt x="141" y="95"/>
                  </a:lnTo>
                  <a:lnTo>
                    <a:pt x="142" y="96"/>
                  </a:lnTo>
                  <a:lnTo>
                    <a:pt x="142" y="98"/>
                  </a:lnTo>
                  <a:lnTo>
                    <a:pt x="144" y="99"/>
                  </a:lnTo>
                  <a:lnTo>
                    <a:pt x="145" y="102"/>
                  </a:lnTo>
                  <a:lnTo>
                    <a:pt x="147" y="105"/>
                  </a:lnTo>
                  <a:lnTo>
                    <a:pt x="147" y="110"/>
                  </a:lnTo>
                  <a:lnTo>
                    <a:pt x="145" y="113"/>
                  </a:lnTo>
                  <a:lnTo>
                    <a:pt x="144" y="114"/>
                  </a:lnTo>
                  <a:lnTo>
                    <a:pt x="142" y="116"/>
                  </a:lnTo>
                  <a:lnTo>
                    <a:pt x="141" y="117"/>
                  </a:lnTo>
                  <a:lnTo>
                    <a:pt x="138" y="120"/>
                  </a:lnTo>
                  <a:lnTo>
                    <a:pt x="135" y="123"/>
                  </a:lnTo>
                  <a:lnTo>
                    <a:pt x="134" y="126"/>
                  </a:lnTo>
                  <a:lnTo>
                    <a:pt x="131" y="128"/>
                  </a:lnTo>
                  <a:lnTo>
                    <a:pt x="130" y="129"/>
                  </a:lnTo>
                  <a:lnTo>
                    <a:pt x="130" y="131"/>
                  </a:lnTo>
                  <a:lnTo>
                    <a:pt x="126" y="126"/>
                  </a:lnTo>
                  <a:lnTo>
                    <a:pt x="134" y="120"/>
                  </a:lnTo>
                  <a:lnTo>
                    <a:pt x="132" y="116"/>
                  </a:lnTo>
                  <a:lnTo>
                    <a:pt x="109" y="143"/>
                  </a:lnTo>
                  <a:lnTo>
                    <a:pt x="96" y="152"/>
                  </a:lnTo>
                  <a:lnTo>
                    <a:pt x="96" y="161"/>
                  </a:lnTo>
                  <a:lnTo>
                    <a:pt x="102" y="162"/>
                  </a:lnTo>
                  <a:lnTo>
                    <a:pt x="104" y="161"/>
                  </a:lnTo>
                  <a:lnTo>
                    <a:pt x="105" y="159"/>
                  </a:lnTo>
                  <a:lnTo>
                    <a:pt x="106" y="157"/>
                  </a:lnTo>
                  <a:lnTo>
                    <a:pt x="106" y="158"/>
                  </a:lnTo>
                  <a:lnTo>
                    <a:pt x="104" y="157"/>
                  </a:lnTo>
                  <a:lnTo>
                    <a:pt x="102" y="155"/>
                  </a:lnTo>
                  <a:lnTo>
                    <a:pt x="101" y="155"/>
                  </a:lnTo>
                  <a:lnTo>
                    <a:pt x="123" y="137"/>
                  </a:lnTo>
                  <a:lnTo>
                    <a:pt x="129" y="137"/>
                  </a:lnTo>
                  <a:lnTo>
                    <a:pt x="151" y="114"/>
                  </a:lnTo>
                  <a:lnTo>
                    <a:pt x="154" y="122"/>
                  </a:lnTo>
                  <a:lnTo>
                    <a:pt x="153" y="129"/>
                  </a:lnTo>
                  <a:lnTo>
                    <a:pt x="145" y="135"/>
                  </a:lnTo>
                  <a:lnTo>
                    <a:pt x="142" y="134"/>
                  </a:lnTo>
                  <a:lnTo>
                    <a:pt x="139" y="141"/>
                  </a:lnTo>
                  <a:lnTo>
                    <a:pt x="137" y="150"/>
                  </a:lnTo>
                  <a:lnTo>
                    <a:pt x="139" y="152"/>
                  </a:lnTo>
                  <a:lnTo>
                    <a:pt x="132" y="177"/>
                  </a:lnTo>
                  <a:lnTo>
                    <a:pt x="131" y="177"/>
                  </a:lnTo>
                  <a:lnTo>
                    <a:pt x="130" y="179"/>
                  </a:lnTo>
                  <a:lnTo>
                    <a:pt x="127" y="182"/>
                  </a:lnTo>
                  <a:lnTo>
                    <a:pt x="126" y="183"/>
                  </a:lnTo>
                  <a:lnTo>
                    <a:pt x="124" y="183"/>
                  </a:lnTo>
                  <a:lnTo>
                    <a:pt x="124" y="182"/>
                  </a:lnTo>
                  <a:lnTo>
                    <a:pt x="126" y="179"/>
                  </a:lnTo>
                  <a:lnTo>
                    <a:pt x="126" y="177"/>
                  </a:lnTo>
                  <a:lnTo>
                    <a:pt x="126" y="176"/>
                  </a:lnTo>
                  <a:lnTo>
                    <a:pt x="126" y="174"/>
                  </a:lnTo>
                  <a:lnTo>
                    <a:pt x="126" y="173"/>
                  </a:lnTo>
                  <a:lnTo>
                    <a:pt x="132" y="164"/>
                  </a:lnTo>
                  <a:lnTo>
                    <a:pt x="121" y="174"/>
                  </a:lnTo>
                  <a:lnTo>
                    <a:pt x="117" y="182"/>
                  </a:lnTo>
                  <a:lnTo>
                    <a:pt x="115" y="179"/>
                  </a:lnTo>
                  <a:lnTo>
                    <a:pt x="115" y="177"/>
                  </a:lnTo>
                  <a:lnTo>
                    <a:pt x="117" y="176"/>
                  </a:lnTo>
                  <a:lnTo>
                    <a:pt x="117" y="173"/>
                  </a:lnTo>
                  <a:lnTo>
                    <a:pt x="118" y="170"/>
                  </a:lnTo>
                  <a:lnTo>
                    <a:pt x="120" y="168"/>
                  </a:lnTo>
                  <a:lnTo>
                    <a:pt x="120" y="165"/>
                  </a:lnTo>
                  <a:lnTo>
                    <a:pt x="118" y="164"/>
                  </a:lnTo>
                  <a:lnTo>
                    <a:pt x="117" y="162"/>
                  </a:lnTo>
                  <a:lnTo>
                    <a:pt x="114" y="164"/>
                  </a:lnTo>
                  <a:lnTo>
                    <a:pt x="109" y="165"/>
                  </a:lnTo>
                  <a:lnTo>
                    <a:pt x="105" y="170"/>
                  </a:lnTo>
                  <a:lnTo>
                    <a:pt x="101" y="173"/>
                  </a:lnTo>
                  <a:lnTo>
                    <a:pt x="97" y="177"/>
                  </a:lnTo>
                  <a:lnTo>
                    <a:pt x="94" y="182"/>
                  </a:lnTo>
                  <a:lnTo>
                    <a:pt x="94" y="183"/>
                  </a:lnTo>
                  <a:lnTo>
                    <a:pt x="96" y="185"/>
                  </a:lnTo>
                  <a:lnTo>
                    <a:pt x="101" y="186"/>
                  </a:lnTo>
                  <a:lnTo>
                    <a:pt x="104" y="186"/>
                  </a:lnTo>
                  <a:lnTo>
                    <a:pt x="106" y="188"/>
                  </a:lnTo>
                  <a:lnTo>
                    <a:pt x="109" y="188"/>
                  </a:lnTo>
                  <a:lnTo>
                    <a:pt x="111" y="188"/>
                  </a:lnTo>
                  <a:lnTo>
                    <a:pt x="111" y="190"/>
                  </a:lnTo>
                  <a:lnTo>
                    <a:pt x="112" y="191"/>
                  </a:lnTo>
                  <a:lnTo>
                    <a:pt x="117" y="194"/>
                  </a:lnTo>
                  <a:lnTo>
                    <a:pt x="118" y="194"/>
                  </a:lnTo>
                  <a:lnTo>
                    <a:pt x="121" y="192"/>
                  </a:lnTo>
                  <a:lnTo>
                    <a:pt x="126" y="190"/>
                  </a:lnTo>
                  <a:lnTo>
                    <a:pt x="129" y="189"/>
                  </a:lnTo>
                  <a:lnTo>
                    <a:pt x="131" y="186"/>
                  </a:lnTo>
                  <a:lnTo>
                    <a:pt x="134" y="183"/>
                  </a:lnTo>
                  <a:lnTo>
                    <a:pt x="137" y="182"/>
                  </a:lnTo>
                  <a:lnTo>
                    <a:pt x="137" y="180"/>
                  </a:lnTo>
                  <a:lnTo>
                    <a:pt x="141" y="182"/>
                  </a:lnTo>
                  <a:lnTo>
                    <a:pt x="148" y="176"/>
                  </a:lnTo>
                  <a:lnTo>
                    <a:pt x="153" y="174"/>
                  </a:lnTo>
                  <a:lnTo>
                    <a:pt x="151" y="155"/>
                  </a:lnTo>
                  <a:lnTo>
                    <a:pt x="157" y="150"/>
                  </a:lnTo>
                  <a:lnTo>
                    <a:pt x="153" y="144"/>
                  </a:lnTo>
                  <a:lnTo>
                    <a:pt x="162" y="126"/>
                  </a:lnTo>
                  <a:lnTo>
                    <a:pt x="178" y="107"/>
                  </a:lnTo>
                  <a:lnTo>
                    <a:pt x="171" y="87"/>
                  </a:lnTo>
                  <a:lnTo>
                    <a:pt x="167" y="87"/>
                  </a:lnTo>
                  <a:lnTo>
                    <a:pt x="165" y="94"/>
                  </a:lnTo>
                  <a:lnTo>
                    <a:pt x="170" y="98"/>
                  </a:lnTo>
                  <a:lnTo>
                    <a:pt x="168" y="102"/>
                  </a:lnTo>
                  <a:lnTo>
                    <a:pt x="160" y="93"/>
                  </a:lnTo>
                  <a:lnTo>
                    <a:pt x="162" y="86"/>
                  </a:lnTo>
                  <a:lnTo>
                    <a:pt x="165" y="81"/>
                  </a:lnTo>
                  <a:lnTo>
                    <a:pt x="174" y="81"/>
                  </a:lnTo>
                  <a:lnTo>
                    <a:pt x="168" y="69"/>
                  </a:lnTo>
                  <a:lnTo>
                    <a:pt x="164" y="62"/>
                  </a:lnTo>
                  <a:lnTo>
                    <a:pt x="160" y="57"/>
                  </a:lnTo>
                  <a:lnTo>
                    <a:pt x="163" y="53"/>
                  </a:lnTo>
                  <a:lnTo>
                    <a:pt x="165" y="45"/>
                  </a:lnTo>
                  <a:lnTo>
                    <a:pt x="168" y="50"/>
                  </a:lnTo>
                  <a:lnTo>
                    <a:pt x="168" y="60"/>
                  </a:lnTo>
                  <a:lnTo>
                    <a:pt x="174" y="56"/>
                  </a:lnTo>
                  <a:lnTo>
                    <a:pt x="173" y="54"/>
                  </a:lnTo>
                  <a:lnTo>
                    <a:pt x="181" y="47"/>
                  </a:lnTo>
                  <a:lnTo>
                    <a:pt x="175" y="39"/>
                  </a:lnTo>
                  <a:lnTo>
                    <a:pt x="178" y="32"/>
                  </a:lnTo>
                  <a:lnTo>
                    <a:pt x="174" y="27"/>
                  </a:lnTo>
                  <a:lnTo>
                    <a:pt x="167" y="27"/>
                  </a:lnTo>
                  <a:lnTo>
                    <a:pt x="167" y="0"/>
                  </a:lnTo>
                  <a:lnTo>
                    <a:pt x="168" y="0"/>
                  </a:lnTo>
                  <a:lnTo>
                    <a:pt x="171" y="0"/>
                  </a:lnTo>
                  <a:lnTo>
                    <a:pt x="175" y="2"/>
                  </a:lnTo>
                  <a:lnTo>
                    <a:pt x="180" y="3"/>
                  </a:lnTo>
                  <a:lnTo>
                    <a:pt x="186" y="5"/>
                  </a:lnTo>
                  <a:lnTo>
                    <a:pt x="192" y="6"/>
                  </a:lnTo>
                  <a:lnTo>
                    <a:pt x="198" y="9"/>
                  </a:lnTo>
                  <a:lnTo>
                    <a:pt x="207" y="12"/>
                  </a:lnTo>
                  <a:lnTo>
                    <a:pt x="216" y="14"/>
                  </a:lnTo>
                  <a:lnTo>
                    <a:pt x="226" y="18"/>
                  </a:lnTo>
                  <a:lnTo>
                    <a:pt x="237" y="21"/>
                  </a:lnTo>
                  <a:lnTo>
                    <a:pt x="249" y="24"/>
                  </a:lnTo>
                  <a:lnTo>
                    <a:pt x="261" y="27"/>
                  </a:lnTo>
                  <a:lnTo>
                    <a:pt x="273" y="31"/>
                  </a:lnTo>
                  <a:lnTo>
                    <a:pt x="286" y="33"/>
                  </a:lnTo>
                  <a:lnTo>
                    <a:pt x="300" y="38"/>
                  </a:lnTo>
                  <a:lnTo>
                    <a:pt x="315" y="42"/>
                  </a:lnTo>
                  <a:lnTo>
                    <a:pt x="329" y="45"/>
                  </a:lnTo>
                  <a:lnTo>
                    <a:pt x="345" y="50"/>
                  </a:lnTo>
                  <a:lnTo>
                    <a:pt x="360" y="54"/>
                  </a:lnTo>
                  <a:lnTo>
                    <a:pt x="377" y="59"/>
                  </a:lnTo>
                  <a:lnTo>
                    <a:pt x="393" y="63"/>
                  </a:lnTo>
                  <a:lnTo>
                    <a:pt x="411" y="66"/>
                  </a:lnTo>
                  <a:lnTo>
                    <a:pt x="428" y="71"/>
                  </a:lnTo>
                  <a:lnTo>
                    <a:pt x="446" y="75"/>
                  </a:lnTo>
                  <a:lnTo>
                    <a:pt x="464" y="80"/>
                  </a:lnTo>
                  <a:lnTo>
                    <a:pt x="482" y="84"/>
                  </a:lnTo>
                  <a:lnTo>
                    <a:pt x="500" y="89"/>
                  </a:lnTo>
                  <a:lnTo>
                    <a:pt x="519" y="92"/>
                  </a:lnTo>
                  <a:lnTo>
                    <a:pt x="537" y="95"/>
                  </a:lnTo>
                  <a:lnTo>
                    <a:pt x="556" y="99"/>
                  </a:lnTo>
                  <a:lnTo>
                    <a:pt x="556" y="102"/>
                  </a:lnTo>
                  <a:lnTo>
                    <a:pt x="556" y="105"/>
                  </a:lnTo>
                  <a:lnTo>
                    <a:pt x="555" y="110"/>
                  </a:lnTo>
                  <a:lnTo>
                    <a:pt x="553" y="116"/>
                  </a:lnTo>
                  <a:lnTo>
                    <a:pt x="552" y="123"/>
                  </a:lnTo>
                  <a:lnTo>
                    <a:pt x="551" y="131"/>
                  </a:lnTo>
                  <a:lnTo>
                    <a:pt x="548" y="140"/>
                  </a:lnTo>
                  <a:lnTo>
                    <a:pt x="546" y="149"/>
                  </a:lnTo>
                  <a:lnTo>
                    <a:pt x="543" y="158"/>
                  </a:lnTo>
                  <a:lnTo>
                    <a:pt x="542" y="168"/>
                  </a:lnTo>
                  <a:lnTo>
                    <a:pt x="539" y="180"/>
                  </a:lnTo>
                  <a:lnTo>
                    <a:pt x="536" y="191"/>
                  </a:lnTo>
                  <a:lnTo>
                    <a:pt x="533" y="203"/>
                  </a:lnTo>
                  <a:lnTo>
                    <a:pt x="531" y="216"/>
                  </a:lnTo>
                  <a:lnTo>
                    <a:pt x="528" y="227"/>
                  </a:lnTo>
                  <a:lnTo>
                    <a:pt x="525" y="240"/>
                  </a:lnTo>
                  <a:lnTo>
                    <a:pt x="523" y="252"/>
                  </a:lnTo>
                  <a:lnTo>
                    <a:pt x="520" y="263"/>
                  </a:lnTo>
                  <a:lnTo>
                    <a:pt x="519" y="275"/>
                  </a:lnTo>
                  <a:lnTo>
                    <a:pt x="516" y="285"/>
                  </a:lnTo>
                  <a:lnTo>
                    <a:pt x="513" y="296"/>
                  </a:lnTo>
                  <a:lnTo>
                    <a:pt x="512" y="306"/>
                  </a:lnTo>
                  <a:lnTo>
                    <a:pt x="509" y="316"/>
                  </a:lnTo>
                  <a:lnTo>
                    <a:pt x="507" y="324"/>
                  </a:lnTo>
                  <a:lnTo>
                    <a:pt x="506" y="332"/>
                  </a:lnTo>
                  <a:lnTo>
                    <a:pt x="504" y="339"/>
                  </a:lnTo>
                  <a:lnTo>
                    <a:pt x="503" y="345"/>
                  </a:lnTo>
                  <a:lnTo>
                    <a:pt x="501" y="350"/>
                  </a:lnTo>
                  <a:lnTo>
                    <a:pt x="500" y="353"/>
                  </a:lnTo>
                  <a:lnTo>
                    <a:pt x="500" y="354"/>
                  </a:lnTo>
                  <a:lnTo>
                    <a:pt x="500" y="356"/>
                  </a:lnTo>
                  <a:lnTo>
                    <a:pt x="495" y="371"/>
                  </a:lnTo>
                  <a:lnTo>
                    <a:pt x="500" y="380"/>
                  </a:lnTo>
                  <a:lnTo>
                    <a:pt x="500" y="390"/>
                  </a:lnTo>
                  <a:lnTo>
                    <a:pt x="497" y="402"/>
                  </a:lnTo>
                  <a:lnTo>
                    <a:pt x="498" y="412"/>
                  </a:lnTo>
                  <a:lnTo>
                    <a:pt x="357" y="377"/>
                  </a:lnTo>
                  <a:lnTo>
                    <a:pt x="355" y="377"/>
                  </a:lnTo>
                  <a:lnTo>
                    <a:pt x="354" y="377"/>
                  </a:lnTo>
                  <a:lnTo>
                    <a:pt x="351" y="377"/>
                  </a:lnTo>
                  <a:lnTo>
                    <a:pt x="348" y="377"/>
                  </a:lnTo>
                  <a:lnTo>
                    <a:pt x="345" y="378"/>
                  </a:lnTo>
                  <a:lnTo>
                    <a:pt x="341" y="378"/>
                  </a:lnTo>
                  <a:lnTo>
                    <a:pt x="338" y="378"/>
                  </a:lnTo>
                  <a:lnTo>
                    <a:pt x="333" y="378"/>
                  </a:lnTo>
                  <a:lnTo>
                    <a:pt x="329" y="378"/>
                  </a:lnTo>
                  <a:lnTo>
                    <a:pt x="325" y="378"/>
                  </a:lnTo>
                  <a:lnTo>
                    <a:pt x="321" y="377"/>
                  </a:lnTo>
                  <a:lnTo>
                    <a:pt x="316" y="377"/>
                  </a:lnTo>
                  <a:lnTo>
                    <a:pt x="312" y="375"/>
                  </a:lnTo>
                  <a:lnTo>
                    <a:pt x="308" y="374"/>
                  </a:lnTo>
                  <a:lnTo>
                    <a:pt x="303" y="372"/>
                  </a:lnTo>
                  <a:lnTo>
                    <a:pt x="302" y="372"/>
                  </a:lnTo>
                  <a:lnTo>
                    <a:pt x="300" y="372"/>
                  </a:lnTo>
                  <a:lnTo>
                    <a:pt x="299" y="372"/>
                  </a:lnTo>
                  <a:lnTo>
                    <a:pt x="297" y="374"/>
                  </a:lnTo>
                  <a:lnTo>
                    <a:pt x="294" y="375"/>
                  </a:lnTo>
                  <a:lnTo>
                    <a:pt x="294" y="377"/>
                  </a:lnTo>
                  <a:lnTo>
                    <a:pt x="292" y="377"/>
                  </a:lnTo>
                  <a:lnTo>
                    <a:pt x="273" y="377"/>
                  </a:lnTo>
                  <a:lnTo>
                    <a:pt x="272" y="377"/>
                  </a:lnTo>
                  <a:lnTo>
                    <a:pt x="267" y="377"/>
                  </a:lnTo>
                  <a:lnTo>
                    <a:pt x="261" y="378"/>
                  </a:lnTo>
                  <a:lnTo>
                    <a:pt x="252" y="379"/>
                  </a:lnTo>
                  <a:lnTo>
                    <a:pt x="244" y="379"/>
                  </a:lnTo>
                  <a:lnTo>
                    <a:pt x="236" y="379"/>
                  </a:lnTo>
                  <a:lnTo>
                    <a:pt x="230" y="377"/>
                  </a:lnTo>
                  <a:lnTo>
                    <a:pt x="225" y="374"/>
                  </a:lnTo>
                  <a:lnTo>
                    <a:pt x="222" y="374"/>
                  </a:lnTo>
                  <a:lnTo>
                    <a:pt x="219" y="374"/>
                  </a:lnTo>
                  <a:lnTo>
                    <a:pt x="214" y="374"/>
                  </a:lnTo>
                  <a:lnTo>
                    <a:pt x="210" y="374"/>
                  </a:lnTo>
                  <a:lnTo>
                    <a:pt x="207" y="375"/>
                  </a:lnTo>
                  <a:lnTo>
                    <a:pt x="204" y="375"/>
                  </a:lnTo>
                  <a:lnTo>
                    <a:pt x="197" y="374"/>
                  </a:lnTo>
                  <a:lnTo>
                    <a:pt x="186" y="377"/>
                  </a:lnTo>
                  <a:lnTo>
                    <a:pt x="186" y="375"/>
                  </a:lnTo>
                  <a:lnTo>
                    <a:pt x="181" y="372"/>
                  </a:lnTo>
                  <a:lnTo>
                    <a:pt x="177" y="368"/>
                  </a:lnTo>
                  <a:lnTo>
                    <a:pt x="170" y="363"/>
                  </a:lnTo>
                  <a:lnTo>
                    <a:pt x="164" y="359"/>
                  </a:lnTo>
                  <a:lnTo>
                    <a:pt x="157" y="356"/>
                  </a:lnTo>
                  <a:lnTo>
                    <a:pt x="150" y="353"/>
                  </a:lnTo>
                  <a:lnTo>
                    <a:pt x="144" y="353"/>
                  </a:lnTo>
                  <a:lnTo>
                    <a:pt x="142" y="353"/>
                  </a:lnTo>
                  <a:lnTo>
                    <a:pt x="141" y="353"/>
                  </a:lnTo>
                  <a:lnTo>
                    <a:pt x="138" y="354"/>
                  </a:lnTo>
                  <a:lnTo>
                    <a:pt x="135" y="354"/>
                  </a:lnTo>
                  <a:lnTo>
                    <a:pt x="132" y="356"/>
                  </a:lnTo>
                  <a:lnTo>
                    <a:pt x="129" y="356"/>
                  </a:lnTo>
                  <a:lnTo>
                    <a:pt x="123" y="357"/>
                  </a:lnTo>
                  <a:lnTo>
                    <a:pt x="118" y="357"/>
                  </a:lnTo>
                  <a:lnTo>
                    <a:pt x="114" y="357"/>
                  </a:lnTo>
                  <a:lnTo>
                    <a:pt x="108" y="357"/>
                  </a:lnTo>
                  <a:lnTo>
                    <a:pt x="104" y="357"/>
                  </a:lnTo>
                  <a:lnTo>
                    <a:pt x="99" y="357"/>
                  </a:lnTo>
                  <a:lnTo>
                    <a:pt x="96" y="356"/>
                  </a:lnTo>
                  <a:lnTo>
                    <a:pt x="91" y="354"/>
                  </a:lnTo>
                  <a:lnTo>
                    <a:pt x="88" y="353"/>
                  </a:lnTo>
                  <a:lnTo>
                    <a:pt x="87" y="350"/>
                  </a:lnTo>
                  <a:lnTo>
                    <a:pt x="85" y="348"/>
                  </a:lnTo>
                  <a:lnTo>
                    <a:pt x="84" y="348"/>
                  </a:lnTo>
                  <a:lnTo>
                    <a:pt x="82" y="348"/>
                  </a:lnTo>
                  <a:lnTo>
                    <a:pt x="79" y="345"/>
                  </a:lnTo>
                  <a:lnTo>
                    <a:pt x="78" y="344"/>
                  </a:lnTo>
                  <a:lnTo>
                    <a:pt x="76" y="342"/>
                  </a:lnTo>
                  <a:lnTo>
                    <a:pt x="75" y="342"/>
                  </a:lnTo>
                  <a:lnTo>
                    <a:pt x="71" y="332"/>
                  </a:lnTo>
                  <a:lnTo>
                    <a:pt x="71" y="330"/>
                  </a:lnTo>
                  <a:lnTo>
                    <a:pt x="72" y="327"/>
                  </a:lnTo>
                  <a:lnTo>
                    <a:pt x="72" y="324"/>
                  </a:lnTo>
                  <a:lnTo>
                    <a:pt x="73" y="320"/>
                  </a:lnTo>
                  <a:lnTo>
                    <a:pt x="73" y="316"/>
                  </a:lnTo>
                  <a:lnTo>
                    <a:pt x="73" y="312"/>
                  </a:lnTo>
                  <a:lnTo>
                    <a:pt x="73" y="308"/>
                  </a:lnTo>
                  <a:lnTo>
                    <a:pt x="73" y="302"/>
                  </a:lnTo>
                  <a:lnTo>
                    <a:pt x="72" y="297"/>
                  </a:lnTo>
                  <a:lnTo>
                    <a:pt x="72" y="293"/>
                  </a:lnTo>
                  <a:lnTo>
                    <a:pt x="69" y="288"/>
                  </a:lnTo>
                  <a:lnTo>
                    <a:pt x="66" y="285"/>
                  </a:lnTo>
                  <a:lnTo>
                    <a:pt x="64" y="282"/>
                  </a:lnTo>
                  <a:lnTo>
                    <a:pt x="60" y="279"/>
                  </a:lnTo>
                  <a:lnTo>
                    <a:pt x="54" y="278"/>
                  </a:lnTo>
                  <a:lnTo>
                    <a:pt x="52" y="278"/>
                  </a:lnTo>
                  <a:lnTo>
                    <a:pt x="51" y="278"/>
                  </a:lnTo>
                  <a:lnTo>
                    <a:pt x="48" y="276"/>
                  </a:lnTo>
                  <a:lnTo>
                    <a:pt x="46" y="276"/>
                  </a:lnTo>
                  <a:lnTo>
                    <a:pt x="45" y="276"/>
                  </a:lnTo>
                  <a:lnTo>
                    <a:pt x="43" y="276"/>
                  </a:lnTo>
                  <a:lnTo>
                    <a:pt x="43" y="275"/>
                  </a:lnTo>
                  <a:lnTo>
                    <a:pt x="45" y="273"/>
                  </a:lnTo>
                  <a:lnTo>
                    <a:pt x="45" y="272"/>
                  </a:lnTo>
                  <a:lnTo>
                    <a:pt x="43" y="269"/>
                  </a:lnTo>
                  <a:lnTo>
                    <a:pt x="43" y="266"/>
                  </a:lnTo>
                  <a:lnTo>
                    <a:pt x="40" y="263"/>
                  </a:lnTo>
                  <a:lnTo>
                    <a:pt x="37" y="261"/>
                  </a:lnTo>
                  <a:lnTo>
                    <a:pt x="33" y="260"/>
                  </a:lnTo>
                  <a:lnTo>
                    <a:pt x="32" y="258"/>
                  </a:lnTo>
                  <a:lnTo>
                    <a:pt x="31" y="257"/>
                  </a:lnTo>
                  <a:lnTo>
                    <a:pt x="28" y="255"/>
                  </a:lnTo>
                  <a:lnTo>
                    <a:pt x="27" y="254"/>
                  </a:lnTo>
                  <a:lnTo>
                    <a:pt x="19" y="255"/>
                  </a:lnTo>
                  <a:lnTo>
                    <a:pt x="18" y="253"/>
                  </a:lnTo>
                  <a:lnTo>
                    <a:pt x="15" y="255"/>
                  </a:lnTo>
                  <a:lnTo>
                    <a:pt x="9" y="253"/>
                  </a:lnTo>
                  <a:lnTo>
                    <a:pt x="4" y="246"/>
                  </a:lnTo>
                  <a:lnTo>
                    <a:pt x="4" y="248"/>
                  </a:lnTo>
                  <a:lnTo>
                    <a:pt x="2" y="248"/>
                  </a:lnTo>
                  <a:lnTo>
                    <a:pt x="0" y="249"/>
                  </a:lnTo>
                  <a:lnTo>
                    <a:pt x="0" y="248"/>
                  </a:lnTo>
                  <a:lnTo>
                    <a:pt x="0" y="246"/>
                  </a:lnTo>
                  <a:lnTo>
                    <a:pt x="0" y="245"/>
                  </a:lnTo>
                  <a:lnTo>
                    <a:pt x="0" y="243"/>
                  </a:lnTo>
                  <a:lnTo>
                    <a:pt x="0" y="240"/>
                  </a:lnTo>
                  <a:lnTo>
                    <a:pt x="2" y="237"/>
                  </a:lnTo>
                  <a:lnTo>
                    <a:pt x="2" y="234"/>
                  </a:lnTo>
                  <a:lnTo>
                    <a:pt x="3" y="228"/>
                  </a:lnTo>
                  <a:lnTo>
                    <a:pt x="4" y="224"/>
                  </a:lnTo>
                  <a:lnTo>
                    <a:pt x="6" y="220"/>
                  </a:lnTo>
                  <a:lnTo>
                    <a:pt x="7" y="216"/>
                  </a:lnTo>
                  <a:lnTo>
                    <a:pt x="9" y="213"/>
                  </a:lnTo>
                  <a:lnTo>
                    <a:pt x="12" y="213"/>
                  </a:lnTo>
                  <a:lnTo>
                    <a:pt x="12" y="216"/>
                  </a:lnTo>
                  <a:lnTo>
                    <a:pt x="12" y="218"/>
                  </a:lnTo>
                  <a:lnTo>
                    <a:pt x="10" y="220"/>
                  </a:lnTo>
                  <a:lnTo>
                    <a:pt x="10" y="222"/>
                  </a:lnTo>
                  <a:lnTo>
                    <a:pt x="9" y="225"/>
                  </a:lnTo>
                  <a:lnTo>
                    <a:pt x="9" y="228"/>
                  </a:lnTo>
                  <a:lnTo>
                    <a:pt x="9" y="233"/>
                  </a:lnTo>
                  <a:lnTo>
                    <a:pt x="7" y="236"/>
                  </a:lnTo>
                  <a:lnTo>
                    <a:pt x="6" y="237"/>
                  </a:lnTo>
                  <a:lnTo>
                    <a:pt x="6" y="240"/>
                  </a:lnTo>
                  <a:lnTo>
                    <a:pt x="7" y="240"/>
                  </a:lnTo>
                  <a:lnTo>
                    <a:pt x="10" y="240"/>
                  </a:lnTo>
                  <a:lnTo>
                    <a:pt x="12" y="239"/>
                  </a:lnTo>
                  <a:lnTo>
                    <a:pt x="13" y="239"/>
                  </a:lnTo>
                  <a:lnTo>
                    <a:pt x="13" y="234"/>
                  </a:lnTo>
                  <a:lnTo>
                    <a:pt x="18" y="228"/>
                  </a:lnTo>
                  <a:lnTo>
                    <a:pt x="21" y="224"/>
                  </a:lnTo>
                  <a:lnTo>
                    <a:pt x="21" y="215"/>
                  </a:lnTo>
                  <a:lnTo>
                    <a:pt x="22" y="212"/>
                  </a:lnTo>
                  <a:lnTo>
                    <a:pt x="28" y="210"/>
                  </a:lnTo>
                  <a:lnTo>
                    <a:pt x="25" y="203"/>
                  </a:lnTo>
                  <a:lnTo>
                    <a:pt x="21" y="206"/>
                  </a:lnTo>
                  <a:lnTo>
                    <a:pt x="12" y="206"/>
                  </a:lnTo>
                  <a:lnTo>
                    <a:pt x="13" y="185"/>
                  </a:lnTo>
                  <a:lnTo>
                    <a:pt x="15" y="185"/>
                  </a:lnTo>
                  <a:lnTo>
                    <a:pt x="16" y="189"/>
                  </a:lnTo>
                  <a:lnTo>
                    <a:pt x="22" y="186"/>
                  </a:lnTo>
                  <a:lnTo>
                    <a:pt x="35" y="188"/>
                  </a:lnTo>
                  <a:lnTo>
                    <a:pt x="35" y="183"/>
                  </a:lnTo>
                  <a:lnTo>
                    <a:pt x="25" y="179"/>
                  </a:lnTo>
                  <a:lnTo>
                    <a:pt x="25" y="173"/>
                  </a:lnTo>
                  <a:lnTo>
                    <a:pt x="18" y="171"/>
                  </a:lnTo>
                  <a:lnTo>
                    <a:pt x="15" y="180"/>
                  </a:lnTo>
                  <a:lnTo>
                    <a:pt x="13" y="179"/>
                  </a:lnTo>
                  <a:lnTo>
                    <a:pt x="13" y="168"/>
                  </a:lnTo>
                  <a:lnTo>
                    <a:pt x="15" y="167"/>
                  </a:lnTo>
                  <a:lnTo>
                    <a:pt x="15" y="164"/>
                  </a:lnTo>
                  <a:lnTo>
                    <a:pt x="16" y="159"/>
                  </a:lnTo>
                  <a:lnTo>
                    <a:pt x="16" y="156"/>
                  </a:lnTo>
                  <a:lnTo>
                    <a:pt x="18" y="152"/>
                  </a:lnTo>
                  <a:lnTo>
                    <a:pt x="18" y="146"/>
                  </a:lnTo>
                  <a:lnTo>
                    <a:pt x="18" y="141"/>
                  </a:lnTo>
                  <a:lnTo>
                    <a:pt x="16" y="138"/>
                  </a:lnTo>
                  <a:lnTo>
                    <a:pt x="16" y="135"/>
                  </a:lnTo>
                  <a:lnTo>
                    <a:pt x="16" y="129"/>
                  </a:lnTo>
                  <a:lnTo>
                    <a:pt x="16" y="123"/>
                  </a:lnTo>
                  <a:lnTo>
                    <a:pt x="16" y="114"/>
                  </a:lnTo>
                  <a:lnTo>
                    <a:pt x="18" y="105"/>
                  </a:lnTo>
                  <a:lnTo>
                    <a:pt x="18" y="96"/>
                  </a:lnTo>
                  <a:lnTo>
                    <a:pt x="18" y="92"/>
                  </a:lnTo>
                  <a:lnTo>
                    <a:pt x="18" y="90"/>
                  </a:lnTo>
                  <a:lnTo>
                    <a:pt x="18" y="89"/>
                  </a:lnTo>
                  <a:lnTo>
                    <a:pt x="16" y="86"/>
                  </a:lnTo>
                  <a:lnTo>
                    <a:pt x="13" y="81"/>
                  </a:lnTo>
                  <a:lnTo>
                    <a:pt x="10" y="77"/>
                  </a:lnTo>
                  <a:lnTo>
                    <a:pt x="9" y="69"/>
                  </a:lnTo>
                  <a:lnTo>
                    <a:pt x="7" y="63"/>
                  </a:lnTo>
                  <a:lnTo>
                    <a:pt x="9" y="54"/>
                  </a:lnTo>
                  <a:lnTo>
                    <a:pt x="12" y="45"/>
                  </a:lnTo>
                  <a:lnTo>
                    <a:pt x="12" y="44"/>
                  </a:lnTo>
                  <a:lnTo>
                    <a:pt x="13" y="42"/>
                  </a:lnTo>
                  <a:lnTo>
                    <a:pt x="15" y="39"/>
                  </a:lnTo>
                  <a:lnTo>
                    <a:pt x="16" y="38"/>
                  </a:lnTo>
                  <a:lnTo>
                    <a:pt x="16" y="35"/>
                  </a:lnTo>
                  <a:lnTo>
                    <a:pt x="18" y="35"/>
                  </a:lnTo>
                  <a:lnTo>
                    <a:pt x="18" y="33"/>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10" name="Freeform 4"/>
            <p:cNvSpPr>
              <a:spLocks/>
            </p:cNvSpPr>
            <p:nvPr/>
          </p:nvSpPr>
          <p:spPr bwMode="blackWhite">
            <a:xfrm>
              <a:off x="762000" y="1476375"/>
              <a:ext cx="1211263" cy="989013"/>
            </a:xfrm>
            <a:custGeom>
              <a:avLst/>
              <a:gdLst>
                <a:gd name="T0" fmla="*/ 335760 w 671"/>
                <a:gd name="T1" fmla="*/ 19221 h 566"/>
                <a:gd name="T2" fmla="*/ 306877 w 671"/>
                <a:gd name="T3" fmla="*/ 15726 h 566"/>
                <a:gd name="T4" fmla="*/ 276190 w 671"/>
                <a:gd name="T5" fmla="*/ 0 h 566"/>
                <a:gd name="T6" fmla="*/ 263553 w 671"/>
                <a:gd name="T7" fmla="*/ 61158 h 566"/>
                <a:gd name="T8" fmla="*/ 203983 w 671"/>
                <a:gd name="T9" fmla="*/ 216674 h 566"/>
                <a:gd name="T10" fmla="*/ 157049 w 671"/>
                <a:gd name="T11" fmla="*/ 325011 h 566"/>
                <a:gd name="T12" fmla="*/ 126361 w 671"/>
                <a:gd name="T13" fmla="*/ 393159 h 566"/>
                <a:gd name="T14" fmla="*/ 84843 w 671"/>
                <a:gd name="T15" fmla="*/ 464801 h 566"/>
                <a:gd name="T16" fmla="*/ 61375 w 671"/>
                <a:gd name="T17" fmla="*/ 496254 h 566"/>
                <a:gd name="T18" fmla="*/ 55960 w 671"/>
                <a:gd name="T19" fmla="*/ 508485 h 566"/>
                <a:gd name="T20" fmla="*/ 19857 w 671"/>
                <a:gd name="T21" fmla="*/ 569644 h 566"/>
                <a:gd name="T22" fmla="*/ 18052 w 671"/>
                <a:gd name="T23" fmla="*/ 606338 h 566"/>
                <a:gd name="T24" fmla="*/ 18052 w 671"/>
                <a:gd name="T25" fmla="*/ 632549 h 566"/>
                <a:gd name="T26" fmla="*/ 1805 w 671"/>
                <a:gd name="T27" fmla="*/ 665749 h 566"/>
                <a:gd name="T28" fmla="*/ 0 w 671"/>
                <a:gd name="T29" fmla="*/ 700696 h 566"/>
                <a:gd name="T30" fmla="*/ 1805 w 671"/>
                <a:gd name="T31" fmla="*/ 718170 h 566"/>
                <a:gd name="T32" fmla="*/ 3610 w 671"/>
                <a:gd name="T33" fmla="*/ 728654 h 566"/>
                <a:gd name="T34" fmla="*/ 14441 w 671"/>
                <a:gd name="T35" fmla="*/ 742633 h 566"/>
                <a:gd name="T36" fmla="*/ 57765 w 671"/>
                <a:gd name="T37" fmla="*/ 754865 h 566"/>
                <a:gd name="T38" fmla="*/ 131777 w 671"/>
                <a:gd name="T39" fmla="*/ 774086 h 566"/>
                <a:gd name="T40" fmla="*/ 222035 w 671"/>
                <a:gd name="T41" fmla="*/ 800297 h 566"/>
                <a:gd name="T42" fmla="*/ 326734 w 671"/>
                <a:gd name="T43" fmla="*/ 826507 h 566"/>
                <a:gd name="T44" fmla="*/ 440459 w 671"/>
                <a:gd name="T45" fmla="*/ 854465 h 566"/>
                <a:gd name="T46" fmla="*/ 559600 w 671"/>
                <a:gd name="T47" fmla="*/ 884171 h 566"/>
                <a:gd name="T48" fmla="*/ 658884 w 671"/>
                <a:gd name="T49" fmla="*/ 910381 h 566"/>
                <a:gd name="T50" fmla="*/ 749142 w 671"/>
                <a:gd name="T51" fmla="*/ 931350 h 566"/>
                <a:gd name="T52" fmla="*/ 832179 w 671"/>
                <a:gd name="T53" fmla="*/ 952318 h 566"/>
                <a:gd name="T54" fmla="*/ 900775 w 671"/>
                <a:gd name="T55" fmla="*/ 968045 h 566"/>
                <a:gd name="T56" fmla="*/ 953125 w 671"/>
                <a:gd name="T57" fmla="*/ 980276 h 566"/>
                <a:gd name="T58" fmla="*/ 978397 w 671"/>
                <a:gd name="T59" fmla="*/ 987266 h 566"/>
                <a:gd name="T60" fmla="*/ 1050604 w 671"/>
                <a:gd name="T61" fmla="*/ 679728 h 566"/>
                <a:gd name="T62" fmla="*/ 1084902 w 671"/>
                <a:gd name="T63" fmla="*/ 587117 h 566"/>
                <a:gd name="T64" fmla="*/ 1057824 w 671"/>
                <a:gd name="T65" fmla="*/ 550422 h 566"/>
                <a:gd name="T66" fmla="*/ 1063240 w 671"/>
                <a:gd name="T67" fmla="*/ 539938 h 566"/>
                <a:gd name="T68" fmla="*/ 1115589 w 671"/>
                <a:gd name="T69" fmla="*/ 477033 h 566"/>
                <a:gd name="T70" fmla="*/ 1205848 w 671"/>
                <a:gd name="T71" fmla="*/ 351222 h 566"/>
                <a:gd name="T72" fmla="*/ 1166134 w 671"/>
                <a:gd name="T73" fmla="*/ 272590 h 566"/>
                <a:gd name="T74" fmla="*/ 900775 w 671"/>
                <a:gd name="T75" fmla="*/ 213179 h 566"/>
                <a:gd name="T76" fmla="*/ 868282 w 671"/>
                <a:gd name="T77" fmla="*/ 214927 h 566"/>
                <a:gd name="T78" fmla="*/ 830374 w 671"/>
                <a:gd name="T79" fmla="*/ 209685 h 566"/>
                <a:gd name="T80" fmla="*/ 806907 w 671"/>
                <a:gd name="T81" fmla="*/ 204443 h 566"/>
                <a:gd name="T82" fmla="*/ 794271 w 671"/>
                <a:gd name="T83" fmla="*/ 213179 h 566"/>
                <a:gd name="T84" fmla="*/ 722064 w 671"/>
                <a:gd name="T85" fmla="*/ 216674 h 566"/>
                <a:gd name="T86" fmla="*/ 673325 w 671"/>
                <a:gd name="T87" fmla="*/ 207937 h 566"/>
                <a:gd name="T88" fmla="*/ 640832 w 671"/>
                <a:gd name="T89" fmla="*/ 209685 h 566"/>
                <a:gd name="T90" fmla="*/ 602924 w 671"/>
                <a:gd name="T91" fmla="*/ 209685 h 566"/>
                <a:gd name="T92" fmla="*/ 550574 w 671"/>
                <a:gd name="T93" fmla="*/ 176485 h 566"/>
                <a:gd name="T94" fmla="*/ 518081 w 671"/>
                <a:gd name="T95" fmla="*/ 172990 h 566"/>
                <a:gd name="T96" fmla="*/ 480173 w 671"/>
                <a:gd name="T97" fmla="*/ 178232 h 566"/>
                <a:gd name="T98" fmla="*/ 440459 w 671"/>
                <a:gd name="T99" fmla="*/ 176485 h 566"/>
                <a:gd name="T100" fmla="*/ 418797 w 671"/>
                <a:gd name="T101" fmla="*/ 164253 h 566"/>
                <a:gd name="T102" fmla="*/ 402551 w 671"/>
                <a:gd name="T103" fmla="*/ 152021 h 566"/>
                <a:gd name="T104" fmla="*/ 398941 w 671"/>
                <a:gd name="T105" fmla="*/ 125811 h 566"/>
                <a:gd name="T106" fmla="*/ 400746 w 671"/>
                <a:gd name="T107" fmla="*/ 92611 h 566"/>
                <a:gd name="T108" fmla="*/ 388110 w 671"/>
                <a:gd name="T109" fmla="*/ 52421 h 566"/>
                <a:gd name="T110" fmla="*/ 361032 w 671"/>
                <a:gd name="T111" fmla="*/ 40190 h 566"/>
                <a:gd name="T112" fmla="*/ 348396 w 671"/>
                <a:gd name="T113" fmla="*/ 36695 h 5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71" h="566">
                  <a:moveTo>
                    <a:pt x="202" y="23"/>
                  </a:moveTo>
                  <a:lnTo>
                    <a:pt x="196" y="23"/>
                  </a:lnTo>
                  <a:lnTo>
                    <a:pt x="191" y="18"/>
                  </a:lnTo>
                  <a:lnTo>
                    <a:pt x="188" y="15"/>
                  </a:lnTo>
                  <a:lnTo>
                    <a:pt x="186" y="11"/>
                  </a:lnTo>
                  <a:lnTo>
                    <a:pt x="181" y="9"/>
                  </a:lnTo>
                  <a:lnTo>
                    <a:pt x="179" y="9"/>
                  </a:lnTo>
                  <a:lnTo>
                    <a:pt x="175" y="11"/>
                  </a:lnTo>
                  <a:lnTo>
                    <a:pt x="170" y="9"/>
                  </a:lnTo>
                  <a:lnTo>
                    <a:pt x="166" y="6"/>
                  </a:lnTo>
                  <a:lnTo>
                    <a:pt x="163" y="6"/>
                  </a:lnTo>
                  <a:lnTo>
                    <a:pt x="160" y="9"/>
                  </a:lnTo>
                  <a:lnTo>
                    <a:pt x="156" y="5"/>
                  </a:lnTo>
                  <a:lnTo>
                    <a:pt x="153" y="0"/>
                  </a:lnTo>
                  <a:lnTo>
                    <a:pt x="151" y="0"/>
                  </a:lnTo>
                  <a:lnTo>
                    <a:pt x="152" y="14"/>
                  </a:lnTo>
                  <a:lnTo>
                    <a:pt x="151" y="21"/>
                  </a:lnTo>
                  <a:lnTo>
                    <a:pt x="142" y="28"/>
                  </a:lnTo>
                  <a:lnTo>
                    <a:pt x="146" y="35"/>
                  </a:lnTo>
                  <a:lnTo>
                    <a:pt x="142" y="39"/>
                  </a:lnTo>
                  <a:lnTo>
                    <a:pt x="136" y="53"/>
                  </a:lnTo>
                  <a:lnTo>
                    <a:pt x="139" y="61"/>
                  </a:lnTo>
                  <a:lnTo>
                    <a:pt x="131" y="74"/>
                  </a:lnTo>
                  <a:lnTo>
                    <a:pt x="113" y="124"/>
                  </a:lnTo>
                  <a:lnTo>
                    <a:pt x="100" y="143"/>
                  </a:lnTo>
                  <a:lnTo>
                    <a:pt x="100" y="149"/>
                  </a:lnTo>
                  <a:lnTo>
                    <a:pt x="86" y="187"/>
                  </a:lnTo>
                  <a:lnTo>
                    <a:pt x="87" y="187"/>
                  </a:lnTo>
                  <a:lnTo>
                    <a:pt x="87" y="186"/>
                  </a:lnTo>
                  <a:lnTo>
                    <a:pt x="86" y="187"/>
                  </a:lnTo>
                  <a:lnTo>
                    <a:pt x="80" y="201"/>
                  </a:lnTo>
                  <a:lnTo>
                    <a:pt x="76" y="215"/>
                  </a:lnTo>
                  <a:lnTo>
                    <a:pt x="70" y="225"/>
                  </a:lnTo>
                  <a:lnTo>
                    <a:pt x="64" y="236"/>
                  </a:lnTo>
                  <a:lnTo>
                    <a:pt x="60" y="245"/>
                  </a:lnTo>
                  <a:lnTo>
                    <a:pt x="56" y="252"/>
                  </a:lnTo>
                  <a:lnTo>
                    <a:pt x="51" y="260"/>
                  </a:lnTo>
                  <a:lnTo>
                    <a:pt x="47" y="266"/>
                  </a:lnTo>
                  <a:lnTo>
                    <a:pt x="44" y="272"/>
                  </a:lnTo>
                  <a:lnTo>
                    <a:pt x="41" y="276"/>
                  </a:lnTo>
                  <a:lnTo>
                    <a:pt x="38" y="280"/>
                  </a:lnTo>
                  <a:lnTo>
                    <a:pt x="35" y="282"/>
                  </a:lnTo>
                  <a:lnTo>
                    <a:pt x="34" y="284"/>
                  </a:lnTo>
                  <a:lnTo>
                    <a:pt x="32" y="285"/>
                  </a:lnTo>
                  <a:lnTo>
                    <a:pt x="32" y="287"/>
                  </a:lnTo>
                  <a:lnTo>
                    <a:pt x="32" y="290"/>
                  </a:lnTo>
                  <a:lnTo>
                    <a:pt x="31" y="291"/>
                  </a:lnTo>
                  <a:lnTo>
                    <a:pt x="29" y="296"/>
                  </a:lnTo>
                  <a:lnTo>
                    <a:pt x="26" y="303"/>
                  </a:lnTo>
                  <a:lnTo>
                    <a:pt x="20" y="311"/>
                  </a:lnTo>
                  <a:lnTo>
                    <a:pt x="15" y="318"/>
                  </a:lnTo>
                  <a:lnTo>
                    <a:pt x="11" y="326"/>
                  </a:lnTo>
                  <a:lnTo>
                    <a:pt x="8" y="332"/>
                  </a:lnTo>
                  <a:lnTo>
                    <a:pt x="7" y="335"/>
                  </a:lnTo>
                  <a:lnTo>
                    <a:pt x="8" y="339"/>
                  </a:lnTo>
                  <a:lnTo>
                    <a:pt x="10" y="343"/>
                  </a:lnTo>
                  <a:lnTo>
                    <a:pt x="10" y="347"/>
                  </a:lnTo>
                  <a:lnTo>
                    <a:pt x="10" y="351"/>
                  </a:lnTo>
                  <a:lnTo>
                    <a:pt x="10" y="354"/>
                  </a:lnTo>
                  <a:lnTo>
                    <a:pt x="10" y="357"/>
                  </a:lnTo>
                  <a:lnTo>
                    <a:pt x="10" y="360"/>
                  </a:lnTo>
                  <a:lnTo>
                    <a:pt x="10" y="362"/>
                  </a:lnTo>
                  <a:lnTo>
                    <a:pt x="7" y="365"/>
                  </a:lnTo>
                  <a:lnTo>
                    <a:pt x="5" y="369"/>
                  </a:lnTo>
                  <a:lnTo>
                    <a:pt x="4" y="373"/>
                  </a:lnTo>
                  <a:lnTo>
                    <a:pt x="2" y="377"/>
                  </a:lnTo>
                  <a:lnTo>
                    <a:pt x="1" y="381"/>
                  </a:lnTo>
                  <a:lnTo>
                    <a:pt x="1" y="386"/>
                  </a:lnTo>
                  <a:lnTo>
                    <a:pt x="0" y="390"/>
                  </a:lnTo>
                  <a:lnTo>
                    <a:pt x="0" y="393"/>
                  </a:lnTo>
                  <a:lnTo>
                    <a:pt x="0" y="398"/>
                  </a:lnTo>
                  <a:lnTo>
                    <a:pt x="0" y="401"/>
                  </a:lnTo>
                  <a:lnTo>
                    <a:pt x="0" y="404"/>
                  </a:lnTo>
                  <a:lnTo>
                    <a:pt x="1" y="406"/>
                  </a:lnTo>
                  <a:lnTo>
                    <a:pt x="1" y="408"/>
                  </a:lnTo>
                  <a:lnTo>
                    <a:pt x="1" y="410"/>
                  </a:lnTo>
                  <a:lnTo>
                    <a:pt x="1" y="411"/>
                  </a:lnTo>
                  <a:lnTo>
                    <a:pt x="1" y="413"/>
                  </a:lnTo>
                  <a:lnTo>
                    <a:pt x="2" y="414"/>
                  </a:lnTo>
                  <a:lnTo>
                    <a:pt x="2" y="417"/>
                  </a:lnTo>
                  <a:lnTo>
                    <a:pt x="4" y="419"/>
                  </a:lnTo>
                  <a:lnTo>
                    <a:pt x="4" y="420"/>
                  </a:lnTo>
                  <a:lnTo>
                    <a:pt x="5" y="422"/>
                  </a:lnTo>
                  <a:lnTo>
                    <a:pt x="5" y="423"/>
                  </a:lnTo>
                  <a:lnTo>
                    <a:pt x="8" y="425"/>
                  </a:lnTo>
                  <a:lnTo>
                    <a:pt x="13" y="425"/>
                  </a:lnTo>
                  <a:lnTo>
                    <a:pt x="17" y="428"/>
                  </a:lnTo>
                  <a:lnTo>
                    <a:pt x="21" y="429"/>
                  </a:lnTo>
                  <a:lnTo>
                    <a:pt x="27" y="431"/>
                  </a:lnTo>
                  <a:lnTo>
                    <a:pt x="32" y="432"/>
                  </a:lnTo>
                  <a:lnTo>
                    <a:pt x="40" y="435"/>
                  </a:lnTo>
                  <a:lnTo>
                    <a:pt x="47" y="436"/>
                  </a:lnTo>
                  <a:lnTo>
                    <a:pt x="56" y="439"/>
                  </a:lnTo>
                  <a:lnTo>
                    <a:pt x="64" y="440"/>
                  </a:lnTo>
                  <a:lnTo>
                    <a:pt x="73" y="443"/>
                  </a:lnTo>
                  <a:lnTo>
                    <a:pt x="82" y="446"/>
                  </a:lnTo>
                  <a:lnTo>
                    <a:pt x="92" y="449"/>
                  </a:lnTo>
                  <a:lnTo>
                    <a:pt x="101" y="452"/>
                  </a:lnTo>
                  <a:lnTo>
                    <a:pt x="112" y="455"/>
                  </a:lnTo>
                  <a:lnTo>
                    <a:pt x="123" y="458"/>
                  </a:lnTo>
                  <a:lnTo>
                    <a:pt x="134" y="461"/>
                  </a:lnTo>
                  <a:lnTo>
                    <a:pt x="146" y="464"/>
                  </a:lnTo>
                  <a:lnTo>
                    <a:pt x="158" y="467"/>
                  </a:lnTo>
                  <a:lnTo>
                    <a:pt x="169" y="469"/>
                  </a:lnTo>
                  <a:lnTo>
                    <a:pt x="181" y="473"/>
                  </a:lnTo>
                  <a:lnTo>
                    <a:pt x="193" y="476"/>
                  </a:lnTo>
                  <a:lnTo>
                    <a:pt x="206" y="479"/>
                  </a:lnTo>
                  <a:lnTo>
                    <a:pt x="220" y="483"/>
                  </a:lnTo>
                  <a:lnTo>
                    <a:pt x="232" y="486"/>
                  </a:lnTo>
                  <a:lnTo>
                    <a:pt x="244" y="489"/>
                  </a:lnTo>
                  <a:lnTo>
                    <a:pt x="257" y="494"/>
                  </a:lnTo>
                  <a:lnTo>
                    <a:pt x="269" y="497"/>
                  </a:lnTo>
                  <a:lnTo>
                    <a:pt x="284" y="499"/>
                  </a:lnTo>
                  <a:lnTo>
                    <a:pt x="295" y="502"/>
                  </a:lnTo>
                  <a:lnTo>
                    <a:pt x="310" y="506"/>
                  </a:lnTo>
                  <a:lnTo>
                    <a:pt x="321" y="509"/>
                  </a:lnTo>
                  <a:lnTo>
                    <a:pt x="332" y="512"/>
                  </a:lnTo>
                  <a:lnTo>
                    <a:pt x="344" y="515"/>
                  </a:lnTo>
                  <a:lnTo>
                    <a:pt x="354" y="518"/>
                  </a:lnTo>
                  <a:lnTo>
                    <a:pt x="365" y="521"/>
                  </a:lnTo>
                  <a:lnTo>
                    <a:pt x="376" y="524"/>
                  </a:lnTo>
                  <a:lnTo>
                    <a:pt x="385" y="525"/>
                  </a:lnTo>
                  <a:lnTo>
                    <a:pt x="397" y="528"/>
                  </a:lnTo>
                  <a:lnTo>
                    <a:pt x="406" y="531"/>
                  </a:lnTo>
                  <a:lnTo>
                    <a:pt x="415" y="533"/>
                  </a:lnTo>
                  <a:lnTo>
                    <a:pt x="425" y="534"/>
                  </a:lnTo>
                  <a:lnTo>
                    <a:pt x="436" y="537"/>
                  </a:lnTo>
                  <a:lnTo>
                    <a:pt x="445" y="540"/>
                  </a:lnTo>
                  <a:lnTo>
                    <a:pt x="453" y="542"/>
                  </a:lnTo>
                  <a:lnTo>
                    <a:pt x="461" y="545"/>
                  </a:lnTo>
                  <a:lnTo>
                    <a:pt x="470" y="546"/>
                  </a:lnTo>
                  <a:lnTo>
                    <a:pt x="478" y="549"/>
                  </a:lnTo>
                  <a:lnTo>
                    <a:pt x="486" y="551"/>
                  </a:lnTo>
                  <a:lnTo>
                    <a:pt x="493" y="552"/>
                  </a:lnTo>
                  <a:lnTo>
                    <a:pt x="499" y="554"/>
                  </a:lnTo>
                  <a:lnTo>
                    <a:pt x="506" y="555"/>
                  </a:lnTo>
                  <a:lnTo>
                    <a:pt x="511" y="557"/>
                  </a:lnTo>
                  <a:lnTo>
                    <a:pt x="517" y="558"/>
                  </a:lnTo>
                  <a:lnTo>
                    <a:pt x="522" y="560"/>
                  </a:lnTo>
                  <a:lnTo>
                    <a:pt x="528" y="561"/>
                  </a:lnTo>
                  <a:lnTo>
                    <a:pt x="530" y="562"/>
                  </a:lnTo>
                  <a:lnTo>
                    <a:pt x="535" y="564"/>
                  </a:lnTo>
                  <a:lnTo>
                    <a:pt x="538" y="564"/>
                  </a:lnTo>
                  <a:lnTo>
                    <a:pt x="541" y="564"/>
                  </a:lnTo>
                  <a:lnTo>
                    <a:pt x="542" y="565"/>
                  </a:lnTo>
                  <a:lnTo>
                    <a:pt x="544" y="565"/>
                  </a:lnTo>
                  <a:lnTo>
                    <a:pt x="583" y="401"/>
                  </a:lnTo>
                  <a:lnTo>
                    <a:pt x="582" y="389"/>
                  </a:lnTo>
                  <a:lnTo>
                    <a:pt x="598" y="362"/>
                  </a:lnTo>
                  <a:lnTo>
                    <a:pt x="598" y="353"/>
                  </a:lnTo>
                  <a:lnTo>
                    <a:pt x="602" y="347"/>
                  </a:lnTo>
                  <a:lnTo>
                    <a:pt x="605" y="341"/>
                  </a:lnTo>
                  <a:lnTo>
                    <a:pt x="601" y="336"/>
                  </a:lnTo>
                  <a:lnTo>
                    <a:pt x="585" y="326"/>
                  </a:lnTo>
                  <a:lnTo>
                    <a:pt x="586" y="318"/>
                  </a:lnTo>
                  <a:lnTo>
                    <a:pt x="586" y="317"/>
                  </a:lnTo>
                  <a:lnTo>
                    <a:pt x="586" y="315"/>
                  </a:lnTo>
                  <a:lnTo>
                    <a:pt x="588" y="314"/>
                  </a:lnTo>
                  <a:lnTo>
                    <a:pt x="588" y="313"/>
                  </a:lnTo>
                  <a:lnTo>
                    <a:pt x="589" y="312"/>
                  </a:lnTo>
                  <a:lnTo>
                    <a:pt x="589" y="311"/>
                  </a:lnTo>
                  <a:lnTo>
                    <a:pt x="589" y="309"/>
                  </a:lnTo>
                  <a:lnTo>
                    <a:pt x="594" y="300"/>
                  </a:lnTo>
                  <a:lnTo>
                    <a:pt x="598" y="293"/>
                  </a:lnTo>
                  <a:lnTo>
                    <a:pt x="605" y="285"/>
                  </a:lnTo>
                  <a:lnTo>
                    <a:pt x="610" y="279"/>
                  </a:lnTo>
                  <a:lnTo>
                    <a:pt x="618" y="273"/>
                  </a:lnTo>
                  <a:lnTo>
                    <a:pt x="624" y="269"/>
                  </a:lnTo>
                  <a:lnTo>
                    <a:pt x="627" y="266"/>
                  </a:lnTo>
                  <a:lnTo>
                    <a:pt x="628" y="264"/>
                  </a:lnTo>
                  <a:lnTo>
                    <a:pt x="628" y="257"/>
                  </a:lnTo>
                  <a:lnTo>
                    <a:pt x="668" y="201"/>
                  </a:lnTo>
                  <a:lnTo>
                    <a:pt x="670" y="194"/>
                  </a:lnTo>
                  <a:lnTo>
                    <a:pt x="664" y="183"/>
                  </a:lnTo>
                  <a:lnTo>
                    <a:pt x="655" y="176"/>
                  </a:lnTo>
                  <a:lnTo>
                    <a:pt x="645" y="156"/>
                  </a:lnTo>
                  <a:lnTo>
                    <a:pt x="646" y="156"/>
                  </a:lnTo>
                  <a:lnTo>
                    <a:pt x="505" y="122"/>
                  </a:lnTo>
                  <a:lnTo>
                    <a:pt x="503" y="122"/>
                  </a:lnTo>
                  <a:lnTo>
                    <a:pt x="502" y="122"/>
                  </a:lnTo>
                  <a:lnTo>
                    <a:pt x="499" y="122"/>
                  </a:lnTo>
                  <a:lnTo>
                    <a:pt x="496" y="122"/>
                  </a:lnTo>
                  <a:lnTo>
                    <a:pt x="493" y="123"/>
                  </a:lnTo>
                  <a:lnTo>
                    <a:pt x="489" y="123"/>
                  </a:lnTo>
                  <a:lnTo>
                    <a:pt x="486" y="123"/>
                  </a:lnTo>
                  <a:lnTo>
                    <a:pt x="481" y="123"/>
                  </a:lnTo>
                  <a:lnTo>
                    <a:pt x="478" y="123"/>
                  </a:lnTo>
                  <a:lnTo>
                    <a:pt x="473" y="123"/>
                  </a:lnTo>
                  <a:lnTo>
                    <a:pt x="469" y="122"/>
                  </a:lnTo>
                  <a:lnTo>
                    <a:pt x="464" y="122"/>
                  </a:lnTo>
                  <a:lnTo>
                    <a:pt x="460" y="120"/>
                  </a:lnTo>
                  <a:lnTo>
                    <a:pt x="456" y="119"/>
                  </a:lnTo>
                  <a:lnTo>
                    <a:pt x="451" y="117"/>
                  </a:lnTo>
                  <a:lnTo>
                    <a:pt x="450" y="117"/>
                  </a:lnTo>
                  <a:lnTo>
                    <a:pt x="448" y="117"/>
                  </a:lnTo>
                  <a:lnTo>
                    <a:pt x="447" y="117"/>
                  </a:lnTo>
                  <a:lnTo>
                    <a:pt x="446" y="119"/>
                  </a:lnTo>
                  <a:lnTo>
                    <a:pt x="443" y="120"/>
                  </a:lnTo>
                  <a:lnTo>
                    <a:pt x="442" y="122"/>
                  </a:lnTo>
                  <a:lnTo>
                    <a:pt x="440" y="122"/>
                  </a:lnTo>
                  <a:lnTo>
                    <a:pt x="421" y="122"/>
                  </a:lnTo>
                  <a:lnTo>
                    <a:pt x="420" y="122"/>
                  </a:lnTo>
                  <a:lnTo>
                    <a:pt x="415" y="122"/>
                  </a:lnTo>
                  <a:lnTo>
                    <a:pt x="409" y="123"/>
                  </a:lnTo>
                  <a:lnTo>
                    <a:pt x="400" y="124"/>
                  </a:lnTo>
                  <a:lnTo>
                    <a:pt x="392" y="124"/>
                  </a:lnTo>
                  <a:lnTo>
                    <a:pt x="384" y="124"/>
                  </a:lnTo>
                  <a:lnTo>
                    <a:pt x="379" y="122"/>
                  </a:lnTo>
                  <a:lnTo>
                    <a:pt x="373" y="119"/>
                  </a:lnTo>
                  <a:lnTo>
                    <a:pt x="370" y="119"/>
                  </a:lnTo>
                  <a:lnTo>
                    <a:pt x="367" y="119"/>
                  </a:lnTo>
                  <a:lnTo>
                    <a:pt x="362" y="119"/>
                  </a:lnTo>
                  <a:lnTo>
                    <a:pt x="358" y="119"/>
                  </a:lnTo>
                  <a:lnTo>
                    <a:pt x="355" y="120"/>
                  </a:lnTo>
                  <a:lnTo>
                    <a:pt x="352" y="120"/>
                  </a:lnTo>
                  <a:lnTo>
                    <a:pt x="346" y="119"/>
                  </a:lnTo>
                  <a:lnTo>
                    <a:pt x="334" y="122"/>
                  </a:lnTo>
                  <a:lnTo>
                    <a:pt x="334" y="120"/>
                  </a:lnTo>
                  <a:lnTo>
                    <a:pt x="329" y="117"/>
                  </a:lnTo>
                  <a:lnTo>
                    <a:pt x="325" y="113"/>
                  </a:lnTo>
                  <a:lnTo>
                    <a:pt x="319" y="108"/>
                  </a:lnTo>
                  <a:lnTo>
                    <a:pt x="313" y="104"/>
                  </a:lnTo>
                  <a:lnTo>
                    <a:pt x="305" y="101"/>
                  </a:lnTo>
                  <a:lnTo>
                    <a:pt x="298" y="98"/>
                  </a:lnTo>
                  <a:lnTo>
                    <a:pt x="292" y="98"/>
                  </a:lnTo>
                  <a:lnTo>
                    <a:pt x="290" y="98"/>
                  </a:lnTo>
                  <a:lnTo>
                    <a:pt x="289" y="98"/>
                  </a:lnTo>
                  <a:lnTo>
                    <a:pt x="287" y="99"/>
                  </a:lnTo>
                  <a:lnTo>
                    <a:pt x="284" y="99"/>
                  </a:lnTo>
                  <a:lnTo>
                    <a:pt x="281" y="101"/>
                  </a:lnTo>
                  <a:lnTo>
                    <a:pt x="277" y="101"/>
                  </a:lnTo>
                  <a:lnTo>
                    <a:pt x="271" y="102"/>
                  </a:lnTo>
                  <a:lnTo>
                    <a:pt x="266" y="102"/>
                  </a:lnTo>
                  <a:lnTo>
                    <a:pt x="262" y="102"/>
                  </a:lnTo>
                  <a:lnTo>
                    <a:pt x="256" y="102"/>
                  </a:lnTo>
                  <a:lnTo>
                    <a:pt x="253" y="102"/>
                  </a:lnTo>
                  <a:lnTo>
                    <a:pt x="248" y="102"/>
                  </a:lnTo>
                  <a:lnTo>
                    <a:pt x="244" y="101"/>
                  </a:lnTo>
                  <a:lnTo>
                    <a:pt x="239" y="99"/>
                  </a:lnTo>
                  <a:lnTo>
                    <a:pt x="236" y="98"/>
                  </a:lnTo>
                  <a:lnTo>
                    <a:pt x="235" y="95"/>
                  </a:lnTo>
                  <a:lnTo>
                    <a:pt x="233" y="94"/>
                  </a:lnTo>
                  <a:lnTo>
                    <a:pt x="232" y="94"/>
                  </a:lnTo>
                  <a:lnTo>
                    <a:pt x="230" y="93"/>
                  </a:lnTo>
                  <a:lnTo>
                    <a:pt x="227" y="90"/>
                  </a:lnTo>
                  <a:lnTo>
                    <a:pt x="226" y="89"/>
                  </a:lnTo>
                  <a:lnTo>
                    <a:pt x="224" y="87"/>
                  </a:lnTo>
                  <a:lnTo>
                    <a:pt x="223" y="87"/>
                  </a:lnTo>
                  <a:lnTo>
                    <a:pt x="220" y="77"/>
                  </a:lnTo>
                  <a:lnTo>
                    <a:pt x="220" y="75"/>
                  </a:lnTo>
                  <a:lnTo>
                    <a:pt x="221" y="72"/>
                  </a:lnTo>
                  <a:lnTo>
                    <a:pt x="221" y="69"/>
                  </a:lnTo>
                  <a:lnTo>
                    <a:pt x="222" y="65"/>
                  </a:lnTo>
                  <a:lnTo>
                    <a:pt x="222" y="61"/>
                  </a:lnTo>
                  <a:lnTo>
                    <a:pt x="222" y="57"/>
                  </a:lnTo>
                  <a:lnTo>
                    <a:pt x="222" y="53"/>
                  </a:lnTo>
                  <a:lnTo>
                    <a:pt x="222" y="47"/>
                  </a:lnTo>
                  <a:lnTo>
                    <a:pt x="221" y="42"/>
                  </a:lnTo>
                  <a:lnTo>
                    <a:pt x="221" y="38"/>
                  </a:lnTo>
                  <a:lnTo>
                    <a:pt x="218" y="33"/>
                  </a:lnTo>
                  <a:lnTo>
                    <a:pt x="215" y="30"/>
                  </a:lnTo>
                  <a:lnTo>
                    <a:pt x="212" y="27"/>
                  </a:lnTo>
                  <a:lnTo>
                    <a:pt x="208" y="24"/>
                  </a:lnTo>
                  <a:lnTo>
                    <a:pt x="202" y="23"/>
                  </a:lnTo>
                  <a:lnTo>
                    <a:pt x="200" y="23"/>
                  </a:lnTo>
                  <a:lnTo>
                    <a:pt x="199" y="23"/>
                  </a:lnTo>
                  <a:lnTo>
                    <a:pt x="196" y="21"/>
                  </a:lnTo>
                  <a:lnTo>
                    <a:pt x="194" y="21"/>
                  </a:lnTo>
                  <a:lnTo>
                    <a:pt x="193" y="21"/>
                  </a:lnTo>
                  <a:lnTo>
                    <a:pt x="191" y="21"/>
                  </a:lnTo>
                  <a:lnTo>
                    <a:pt x="202" y="23"/>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11" name="Freeform 5"/>
            <p:cNvSpPr>
              <a:spLocks/>
            </p:cNvSpPr>
            <p:nvPr/>
          </p:nvSpPr>
          <p:spPr bwMode="blackWhite">
            <a:xfrm>
              <a:off x="762000" y="1476375"/>
              <a:ext cx="1211263" cy="989013"/>
            </a:xfrm>
            <a:custGeom>
              <a:avLst/>
              <a:gdLst>
                <a:gd name="T0" fmla="*/ 335760 w 671"/>
                <a:gd name="T1" fmla="*/ 19221 h 566"/>
                <a:gd name="T2" fmla="*/ 306877 w 671"/>
                <a:gd name="T3" fmla="*/ 15726 h 566"/>
                <a:gd name="T4" fmla="*/ 276190 w 671"/>
                <a:gd name="T5" fmla="*/ 0 h 566"/>
                <a:gd name="T6" fmla="*/ 263553 w 671"/>
                <a:gd name="T7" fmla="*/ 61158 h 566"/>
                <a:gd name="T8" fmla="*/ 203983 w 671"/>
                <a:gd name="T9" fmla="*/ 216674 h 566"/>
                <a:gd name="T10" fmla="*/ 157049 w 671"/>
                <a:gd name="T11" fmla="*/ 326759 h 566"/>
                <a:gd name="T12" fmla="*/ 144413 w 671"/>
                <a:gd name="T13" fmla="*/ 351222 h 566"/>
                <a:gd name="T14" fmla="*/ 101089 w 671"/>
                <a:gd name="T15" fmla="*/ 440338 h 566"/>
                <a:gd name="T16" fmla="*/ 68596 w 671"/>
                <a:gd name="T17" fmla="*/ 489264 h 566"/>
                <a:gd name="T18" fmla="*/ 57765 w 671"/>
                <a:gd name="T19" fmla="*/ 501496 h 566"/>
                <a:gd name="T20" fmla="*/ 46934 w 671"/>
                <a:gd name="T21" fmla="*/ 529454 h 566"/>
                <a:gd name="T22" fmla="*/ 12636 w 671"/>
                <a:gd name="T23" fmla="*/ 585370 h 566"/>
                <a:gd name="T24" fmla="*/ 18052 w 671"/>
                <a:gd name="T25" fmla="*/ 613328 h 566"/>
                <a:gd name="T26" fmla="*/ 18052 w 671"/>
                <a:gd name="T27" fmla="*/ 632549 h 566"/>
                <a:gd name="T28" fmla="*/ 1805 w 671"/>
                <a:gd name="T29" fmla="*/ 665749 h 566"/>
                <a:gd name="T30" fmla="*/ 0 w 671"/>
                <a:gd name="T31" fmla="*/ 700696 h 566"/>
                <a:gd name="T32" fmla="*/ 1805 w 671"/>
                <a:gd name="T33" fmla="*/ 718170 h 566"/>
                <a:gd name="T34" fmla="*/ 3610 w 671"/>
                <a:gd name="T35" fmla="*/ 723412 h 566"/>
                <a:gd name="T36" fmla="*/ 9026 w 671"/>
                <a:gd name="T37" fmla="*/ 739139 h 566"/>
                <a:gd name="T38" fmla="*/ 37908 w 671"/>
                <a:gd name="T39" fmla="*/ 749623 h 566"/>
                <a:gd name="T40" fmla="*/ 101089 w 671"/>
                <a:gd name="T41" fmla="*/ 767097 h 566"/>
                <a:gd name="T42" fmla="*/ 182321 w 671"/>
                <a:gd name="T43" fmla="*/ 789813 h 566"/>
                <a:gd name="T44" fmla="*/ 285215 w 671"/>
                <a:gd name="T45" fmla="*/ 816023 h 566"/>
                <a:gd name="T46" fmla="*/ 397135 w 671"/>
                <a:gd name="T47" fmla="*/ 843981 h 566"/>
                <a:gd name="T48" fmla="*/ 512666 w 671"/>
                <a:gd name="T49" fmla="*/ 871939 h 566"/>
                <a:gd name="T50" fmla="*/ 599313 w 671"/>
                <a:gd name="T51" fmla="*/ 894655 h 566"/>
                <a:gd name="T52" fmla="*/ 694987 w 671"/>
                <a:gd name="T53" fmla="*/ 917371 h 566"/>
                <a:gd name="T54" fmla="*/ 787050 w 671"/>
                <a:gd name="T55" fmla="*/ 938339 h 566"/>
                <a:gd name="T56" fmla="*/ 862867 w 671"/>
                <a:gd name="T57" fmla="*/ 959308 h 566"/>
                <a:gd name="T58" fmla="*/ 922437 w 671"/>
                <a:gd name="T59" fmla="*/ 973287 h 566"/>
                <a:gd name="T60" fmla="*/ 965761 w 671"/>
                <a:gd name="T61" fmla="*/ 985518 h 566"/>
                <a:gd name="T62" fmla="*/ 982008 w 671"/>
                <a:gd name="T63" fmla="*/ 987266 h 566"/>
                <a:gd name="T64" fmla="*/ 1079486 w 671"/>
                <a:gd name="T65" fmla="*/ 616823 h 566"/>
                <a:gd name="T66" fmla="*/ 1057824 w 671"/>
                <a:gd name="T67" fmla="*/ 555665 h 566"/>
                <a:gd name="T68" fmla="*/ 1061435 w 671"/>
                <a:gd name="T69" fmla="*/ 548675 h 566"/>
                <a:gd name="T70" fmla="*/ 1063240 w 671"/>
                <a:gd name="T71" fmla="*/ 539938 h 566"/>
                <a:gd name="T72" fmla="*/ 1115589 w 671"/>
                <a:gd name="T73" fmla="*/ 477033 h 566"/>
                <a:gd name="T74" fmla="*/ 1205848 w 671"/>
                <a:gd name="T75" fmla="*/ 351222 h 566"/>
                <a:gd name="T76" fmla="*/ 1166134 w 671"/>
                <a:gd name="T77" fmla="*/ 272590 h 566"/>
                <a:gd name="T78" fmla="*/ 906191 w 671"/>
                <a:gd name="T79" fmla="*/ 213179 h 566"/>
                <a:gd name="T80" fmla="*/ 877308 w 671"/>
                <a:gd name="T81" fmla="*/ 214927 h 566"/>
                <a:gd name="T82" fmla="*/ 837595 w 671"/>
                <a:gd name="T83" fmla="*/ 213179 h 566"/>
                <a:gd name="T84" fmla="*/ 812322 w 671"/>
                <a:gd name="T85" fmla="*/ 204443 h 566"/>
                <a:gd name="T86" fmla="*/ 797881 w 671"/>
                <a:gd name="T87" fmla="*/ 213179 h 566"/>
                <a:gd name="T88" fmla="*/ 758168 w 671"/>
                <a:gd name="T89" fmla="*/ 213179 h 566"/>
                <a:gd name="T90" fmla="*/ 693182 w 671"/>
                <a:gd name="T91" fmla="*/ 216674 h 566"/>
                <a:gd name="T92" fmla="*/ 667910 w 671"/>
                <a:gd name="T93" fmla="*/ 207937 h 566"/>
                <a:gd name="T94" fmla="*/ 635417 w 671"/>
                <a:gd name="T95" fmla="*/ 209685 h 566"/>
                <a:gd name="T96" fmla="*/ 602924 w 671"/>
                <a:gd name="T97" fmla="*/ 209685 h 566"/>
                <a:gd name="T98" fmla="*/ 550574 w 671"/>
                <a:gd name="T99" fmla="*/ 176485 h 566"/>
                <a:gd name="T100" fmla="*/ 521692 w 671"/>
                <a:gd name="T101" fmla="*/ 171243 h 566"/>
                <a:gd name="T102" fmla="*/ 489199 w 671"/>
                <a:gd name="T103" fmla="*/ 178232 h 566"/>
                <a:gd name="T104" fmla="*/ 447680 w 671"/>
                <a:gd name="T105" fmla="*/ 178232 h 566"/>
                <a:gd name="T106" fmla="*/ 424213 w 671"/>
                <a:gd name="T107" fmla="*/ 166000 h 566"/>
                <a:gd name="T108" fmla="*/ 407966 w 671"/>
                <a:gd name="T109" fmla="*/ 155516 h 566"/>
                <a:gd name="T110" fmla="*/ 397135 w 671"/>
                <a:gd name="T111" fmla="*/ 134548 h 566"/>
                <a:gd name="T112" fmla="*/ 400746 w 671"/>
                <a:gd name="T113" fmla="*/ 113579 h 566"/>
                <a:gd name="T114" fmla="*/ 398941 w 671"/>
                <a:gd name="T115" fmla="*/ 73390 h 566"/>
                <a:gd name="T116" fmla="*/ 375473 w 671"/>
                <a:gd name="T117" fmla="*/ 41937 h 566"/>
                <a:gd name="T118" fmla="*/ 359227 w 671"/>
                <a:gd name="T119" fmla="*/ 40190 h 566"/>
                <a:gd name="T120" fmla="*/ 344786 w 671"/>
                <a:gd name="T121" fmla="*/ 36695 h 5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71" h="566">
                  <a:moveTo>
                    <a:pt x="202" y="23"/>
                  </a:moveTo>
                  <a:lnTo>
                    <a:pt x="196" y="23"/>
                  </a:lnTo>
                  <a:lnTo>
                    <a:pt x="191" y="18"/>
                  </a:lnTo>
                  <a:lnTo>
                    <a:pt x="188" y="15"/>
                  </a:lnTo>
                  <a:lnTo>
                    <a:pt x="186" y="11"/>
                  </a:lnTo>
                  <a:lnTo>
                    <a:pt x="181" y="9"/>
                  </a:lnTo>
                  <a:lnTo>
                    <a:pt x="179" y="9"/>
                  </a:lnTo>
                  <a:lnTo>
                    <a:pt x="175" y="11"/>
                  </a:lnTo>
                  <a:lnTo>
                    <a:pt x="170" y="9"/>
                  </a:lnTo>
                  <a:lnTo>
                    <a:pt x="166" y="6"/>
                  </a:lnTo>
                  <a:lnTo>
                    <a:pt x="163" y="6"/>
                  </a:lnTo>
                  <a:lnTo>
                    <a:pt x="160" y="9"/>
                  </a:lnTo>
                  <a:lnTo>
                    <a:pt x="156" y="5"/>
                  </a:lnTo>
                  <a:lnTo>
                    <a:pt x="153" y="0"/>
                  </a:lnTo>
                  <a:lnTo>
                    <a:pt x="151" y="0"/>
                  </a:lnTo>
                  <a:lnTo>
                    <a:pt x="152" y="14"/>
                  </a:lnTo>
                  <a:lnTo>
                    <a:pt x="151" y="21"/>
                  </a:lnTo>
                  <a:lnTo>
                    <a:pt x="142" y="28"/>
                  </a:lnTo>
                  <a:lnTo>
                    <a:pt x="146" y="35"/>
                  </a:lnTo>
                  <a:lnTo>
                    <a:pt x="142" y="39"/>
                  </a:lnTo>
                  <a:lnTo>
                    <a:pt x="136" y="53"/>
                  </a:lnTo>
                  <a:lnTo>
                    <a:pt x="139" y="61"/>
                  </a:lnTo>
                  <a:lnTo>
                    <a:pt x="131" y="74"/>
                  </a:lnTo>
                  <a:lnTo>
                    <a:pt x="113" y="124"/>
                  </a:lnTo>
                  <a:lnTo>
                    <a:pt x="100" y="143"/>
                  </a:lnTo>
                  <a:lnTo>
                    <a:pt x="100" y="149"/>
                  </a:lnTo>
                  <a:lnTo>
                    <a:pt x="86" y="187"/>
                  </a:lnTo>
                  <a:lnTo>
                    <a:pt x="87" y="187"/>
                  </a:lnTo>
                  <a:lnTo>
                    <a:pt x="87" y="186"/>
                  </a:lnTo>
                  <a:lnTo>
                    <a:pt x="86" y="187"/>
                  </a:lnTo>
                  <a:lnTo>
                    <a:pt x="80" y="201"/>
                  </a:lnTo>
                  <a:lnTo>
                    <a:pt x="76" y="215"/>
                  </a:lnTo>
                  <a:lnTo>
                    <a:pt x="70" y="225"/>
                  </a:lnTo>
                  <a:lnTo>
                    <a:pt x="64" y="236"/>
                  </a:lnTo>
                  <a:lnTo>
                    <a:pt x="60" y="245"/>
                  </a:lnTo>
                  <a:lnTo>
                    <a:pt x="56" y="252"/>
                  </a:lnTo>
                  <a:lnTo>
                    <a:pt x="51" y="260"/>
                  </a:lnTo>
                  <a:lnTo>
                    <a:pt x="47" y="266"/>
                  </a:lnTo>
                  <a:lnTo>
                    <a:pt x="44" y="272"/>
                  </a:lnTo>
                  <a:lnTo>
                    <a:pt x="41" y="276"/>
                  </a:lnTo>
                  <a:lnTo>
                    <a:pt x="38" y="280"/>
                  </a:lnTo>
                  <a:lnTo>
                    <a:pt x="35" y="282"/>
                  </a:lnTo>
                  <a:lnTo>
                    <a:pt x="34" y="284"/>
                  </a:lnTo>
                  <a:lnTo>
                    <a:pt x="32" y="285"/>
                  </a:lnTo>
                  <a:lnTo>
                    <a:pt x="32" y="287"/>
                  </a:lnTo>
                  <a:lnTo>
                    <a:pt x="32" y="290"/>
                  </a:lnTo>
                  <a:lnTo>
                    <a:pt x="31" y="291"/>
                  </a:lnTo>
                  <a:lnTo>
                    <a:pt x="29" y="296"/>
                  </a:lnTo>
                  <a:lnTo>
                    <a:pt x="26" y="303"/>
                  </a:lnTo>
                  <a:lnTo>
                    <a:pt x="20" y="311"/>
                  </a:lnTo>
                  <a:lnTo>
                    <a:pt x="15" y="318"/>
                  </a:lnTo>
                  <a:lnTo>
                    <a:pt x="11" y="326"/>
                  </a:lnTo>
                  <a:lnTo>
                    <a:pt x="8" y="332"/>
                  </a:lnTo>
                  <a:lnTo>
                    <a:pt x="7" y="335"/>
                  </a:lnTo>
                  <a:lnTo>
                    <a:pt x="8" y="339"/>
                  </a:lnTo>
                  <a:lnTo>
                    <a:pt x="10" y="343"/>
                  </a:lnTo>
                  <a:lnTo>
                    <a:pt x="10" y="347"/>
                  </a:lnTo>
                  <a:lnTo>
                    <a:pt x="10" y="351"/>
                  </a:lnTo>
                  <a:lnTo>
                    <a:pt x="10" y="354"/>
                  </a:lnTo>
                  <a:lnTo>
                    <a:pt x="10" y="357"/>
                  </a:lnTo>
                  <a:lnTo>
                    <a:pt x="10" y="360"/>
                  </a:lnTo>
                  <a:lnTo>
                    <a:pt x="10" y="362"/>
                  </a:lnTo>
                  <a:lnTo>
                    <a:pt x="7" y="365"/>
                  </a:lnTo>
                  <a:lnTo>
                    <a:pt x="5" y="369"/>
                  </a:lnTo>
                  <a:lnTo>
                    <a:pt x="4" y="373"/>
                  </a:lnTo>
                  <a:lnTo>
                    <a:pt x="2" y="377"/>
                  </a:lnTo>
                  <a:lnTo>
                    <a:pt x="1" y="381"/>
                  </a:lnTo>
                  <a:lnTo>
                    <a:pt x="1" y="386"/>
                  </a:lnTo>
                  <a:lnTo>
                    <a:pt x="0" y="390"/>
                  </a:lnTo>
                  <a:lnTo>
                    <a:pt x="0" y="393"/>
                  </a:lnTo>
                  <a:lnTo>
                    <a:pt x="0" y="398"/>
                  </a:lnTo>
                  <a:lnTo>
                    <a:pt x="0" y="401"/>
                  </a:lnTo>
                  <a:lnTo>
                    <a:pt x="0" y="404"/>
                  </a:lnTo>
                  <a:lnTo>
                    <a:pt x="1" y="406"/>
                  </a:lnTo>
                  <a:lnTo>
                    <a:pt x="1" y="408"/>
                  </a:lnTo>
                  <a:lnTo>
                    <a:pt x="1" y="410"/>
                  </a:lnTo>
                  <a:lnTo>
                    <a:pt x="1" y="411"/>
                  </a:lnTo>
                  <a:lnTo>
                    <a:pt x="1" y="413"/>
                  </a:lnTo>
                  <a:lnTo>
                    <a:pt x="2" y="414"/>
                  </a:lnTo>
                  <a:lnTo>
                    <a:pt x="2" y="417"/>
                  </a:lnTo>
                  <a:lnTo>
                    <a:pt x="4" y="419"/>
                  </a:lnTo>
                  <a:lnTo>
                    <a:pt x="4" y="420"/>
                  </a:lnTo>
                  <a:lnTo>
                    <a:pt x="5" y="422"/>
                  </a:lnTo>
                  <a:lnTo>
                    <a:pt x="5" y="423"/>
                  </a:lnTo>
                  <a:lnTo>
                    <a:pt x="8" y="425"/>
                  </a:lnTo>
                  <a:lnTo>
                    <a:pt x="13" y="425"/>
                  </a:lnTo>
                  <a:lnTo>
                    <a:pt x="17" y="428"/>
                  </a:lnTo>
                  <a:lnTo>
                    <a:pt x="21" y="429"/>
                  </a:lnTo>
                  <a:lnTo>
                    <a:pt x="27" y="431"/>
                  </a:lnTo>
                  <a:lnTo>
                    <a:pt x="32" y="432"/>
                  </a:lnTo>
                  <a:lnTo>
                    <a:pt x="40" y="435"/>
                  </a:lnTo>
                  <a:lnTo>
                    <a:pt x="47" y="436"/>
                  </a:lnTo>
                  <a:lnTo>
                    <a:pt x="56" y="439"/>
                  </a:lnTo>
                  <a:lnTo>
                    <a:pt x="64" y="440"/>
                  </a:lnTo>
                  <a:lnTo>
                    <a:pt x="73" y="443"/>
                  </a:lnTo>
                  <a:lnTo>
                    <a:pt x="82" y="446"/>
                  </a:lnTo>
                  <a:lnTo>
                    <a:pt x="92" y="449"/>
                  </a:lnTo>
                  <a:lnTo>
                    <a:pt x="101" y="452"/>
                  </a:lnTo>
                  <a:lnTo>
                    <a:pt x="112" y="455"/>
                  </a:lnTo>
                  <a:lnTo>
                    <a:pt x="123" y="458"/>
                  </a:lnTo>
                  <a:lnTo>
                    <a:pt x="134" y="461"/>
                  </a:lnTo>
                  <a:lnTo>
                    <a:pt x="146" y="464"/>
                  </a:lnTo>
                  <a:lnTo>
                    <a:pt x="158" y="467"/>
                  </a:lnTo>
                  <a:lnTo>
                    <a:pt x="169" y="469"/>
                  </a:lnTo>
                  <a:lnTo>
                    <a:pt x="181" y="473"/>
                  </a:lnTo>
                  <a:lnTo>
                    <a:pt x="193" y="476"/>
                  </a:lnTo>
                  <a:lnTo>
                    <a:pt x="206" y="479"/>
                  </a:lnTo>
                  <a:lnTo>
                    <a:pt x="220" y="483"/>
                  </a:lnTo>
                  <a:lnTo>
                    <a:pt x="232" y="486"/>
                  </a:lnTo>
                  <a:lnTo>
                    <a:pt x="244" y="489"/>
                  </a:lnTo>
                  <a:lnTo>
                    <a:pt x="257" y="494"/>
                  </a:lnTo>
                  <a:lnTo>
                    <a:pt x="269" y="497"/>
                  </a:lnTo>
                  <a:lnTo>
                    <a:pt x="284" y="499"/>
                  </a:lnTo>
                  <a:lnTo>
                    <a:pt x="295" y="502"/>
                  </a:lnTo>
                  <a:lnTo>
                    <a:pt x="310" y="506"/>
                  </a:lnTo>
                  <a:lnTo>
                    <a:pt x="321" y="509"/>
                  </a:lnTo>
                  <a:lnTo>
                    <a:pt x="332" y="512"/>
                  </a:lnTo>
                  <a:lnTo>
                    <a:pt x="344" y="515"/>
                  </a:lnTo>
                  <a:lnTo>
                    <a:pt x="354" y="518"/>
                  </a:lnTo>
                  <a:lnTo>
                    <a:pt x="365" y="521"/>
                  </a:lnTo>
                  <a:lnTo>
                    <a:pt x="376" y="524"/>
                  </a:lnTo>
                  <a:lnTo>
                    <a:pt x="385" y="525"/>
                  </a:lnTo>
                  <a:lnTo>
                    <a:pt x="397" y="528"/>
                  </a:lnTo>
                  <a:lnTo>
                    <a:pt x="406" y="531"/>
                  </a:lnTo>
                  <a:lnTo>
                    <a:pt x="415" y="533"/>
                  </a:lnTo>
                  <a:lnTo>
                    <a:pt x="425" y="534"/>
                  </a:lnTo>
                  <a:lnTo>
                    <a:pt x="436" y="537"/>
                  </a:lnTo>
                  <a:lnTo>
                    <a:pt x="445" y="540"/>
                  </a:lnTo>
                  <a:lnTo>
                    <a:pt x="453" y="542"/>
                  </a:lnTo>
                  <a:lnTo>
                    <a:pt x="461" y="545"/>
                  </a:lnTo>
                  <a:lnTo>
                    <a:pt x="470" y="546"/>
                  </a:lnTo>
                  <a:lnTo>
                    <a:pt x="478" y="549"/>
                  </a:lnTo>
                  <a:lnTo>
                    <a:pt x="486" y="551"/>
                  </a:lnTo>
                  <a:lnTo>
                    <a:pt x="493" y="552"/>
                  </a:lnTo>
                  <a:lnTo>
                    <a:pt x="499" y="554"/>
                  </a:lnTo>
                  <a:lnTo>
                    <a:pt x="506" y="555"/>
                  </a:lnTo>
                  <a:lnTo>
                    <a:pt x="511" y="557"/>
                  </a:lnTo>
                  <a:lnTo>
                    <a:pt x="517" y="558"/>
                  </a:lnTo>
                  <a:lnTo>
                    <a:pt x="522" y="560"/>
                  </a:lnTo>
                  <a:lnTo>
                    <a:pt x="528" y="561"/>
                  </a:lnTo>
                  <a:lnTo>
                    <a:pt x="530" y="562"/>
                  </a:lnTo>
                  <a:lnTo>
                    <a:pt x="535" y="564"/>
                  </a:lnTo>
                  <a:lnTo>
                    <a:pt x="538" y="564"/>
                  </a:lnTo>
                  <a:lnTo>
                    <a:pt x="541" y="564"/>
                  </a:lnTo>
                  <a:lnTo>
                    <a:pt x="542" y="565"/>
                  </a:lnTo>
                  <a:lnTo>
                    <a:pt x="544" y="565"/>
                  </a:lnTo>
                  <a:lnTo>
                    <a:pt x="583" y="401"/>
                  </a:lnTo>
                  <a:lnTo>
                    <a:pt x="582" y="389"/>
                  </a:lnTo>
                  <a:lnTo>
                    <a:pt x="598" y="362"/>
                  </a:lnTo>
                  <a:lnTo>
                    <a:pt x="598" y="353"/>
                  </a:lnTo>
                  <a:lnTo>
                    <a:pt x="602" y="347"/>
                  </a:lnTo>
                  <a:lnTo>
                    <a:pt x="605" y="341"/>
                  </a:lnTo>
                  <a:lnTo>
                    <a:pt x="601" y="336"/>
                  </a:lnTo>
                  <a:lnTo>
                    <a:pt x="585" y="326"/>
                  </a:lnTo>
                  <a:lnTo>
                    <a:pt x="586" y="318"/>
                  </a:lnTo>
                  <a:lnTo>
                    <a:pt x="586" y="317"/>
                  </a:lnTo>
                  <a:lnTo>
                    <a:pt x="586" y="315"/>
                  </a:lnTo>
                  <a:lnTo>
                    <a:pt x="588" y="314"/>
                  </a:lnTo>
                  <a:lnTo>
                    <a:pt x="588" y="313"/>
                  </a:lnTo>
                  <a:lnTo>
                    <a:pt x="589" y="312"/>
                  </a:lnTo>
                  <a:lnTo>
                    <a:pt x="589" y="311"/>
                  </a:lnTo>
                  <a:lnTo>
                    <a:pt x="589" y="309"/>
                  </a:lnTo>
                  <a:lnTo>
                    <a:pt x="594" y="300"/>
                  </a:lnTo>
                  <a:lnTo>
                    <a:pt x="598" y="293"/>
                  </a:lnTo>
                  <a:lnTo>
                    <a:pt x="605" y="285"/>
                  </a:lnTo>
                  <a:lnTo>
                    <a:pt x="610" y="279"/>
                  </a:lnTo>
                  <a:lnTo>
                    <a:pt x="618" y="273"/>
                  </a:lnTo>
                  <a:lnTo>
                    <a:pt x="624" y="269"/>
                  </a:lnTo>
                  <a:lnTo>
                    <a:pt x="627" y="266"/>
                  </a:lnTo>
                  <a:lnTo>
                    <a:pt x="628" y="264"/>
                  </a:lnTo>
                  <a:lnTo>
                    <a:pt x="628" y="257"/>
                  </a:lnTo>
                  <a:lnTo>
                    <a:pt x="668" y="201"/>
                  </a:lnTo>
                  <a:lnTo>
                    <a:pt x="670" y="194"/>
                  </a:lnTo>
                  <a:lnTo>
                    <a:pt x="664" y="183"/>
                  </a:lnTo>
                  <a:lnTo>
                    <a:pt x="655" y="176"/>
                  </a:lnTo>
                  <a:lnTo>
                    <a:pt x="645" y="156"/>
                  </a:lnTo>
                  <a:lnTo>
                    <a:pt x="646" y="156"/>
                  </a:lnTo>
                  <a:lnTo>
                    <a:pt x="505" y="122"/>
                  </a:lnTo>
                  <a:lnTo>
                    <a:pt x="503" y="122"/>
                  </a:lnTo>
                  <a:lnTo>
                    <a:pt x="502" y="122"/>
                  </a:lnTo>
                  <a:lnTo>
                    <a:pt x="499" y="122"/>
                  </a:lnTo>
                  <a:lnTo>
                    <a:pt x="496" y="122"/>
                  </a:lnTo>
                  <a:lnTo>
                    <a:pt x="493" y="123"/>
                  </a:lnTo>
                  <a:lnTo>
                    <a:pt x="489" y="123"/>
                  </a:lnTo>
                  <a:lnTo>
                    <a:pt x="486" y="123"/>
                  </a:lnTo>
                  <a:lnTo>
                    <a:pt x="481" y="123"/>
                  </a:lnTo>
                  <a:lnTo>
                    <a:pt x="478" y="123"/>
                  </a:lnTo>
                  <a:lnTo>
                    <a:pt x="473" y="123"/>
                  </a:lnTo>
                  <a:lnTo>
                    <a:pt x="469" y="122"/>
                  </a:lnTo>
                  <a:lnTo>
                    <a:pt x="464" y="122"/>
                  </a:lnTo>
                  <a:lnTo>
                    <a:pt x="460" y="120"/>
                  </a:lnTo>
                  <a:lnTo>
                    <a:pt x="456" y="119"/>
                  </a:lnTo>
                  <a:lnTo>
                    <a:pt x="451" y="117"/>
                  </a:lnTo>
                  <a:lnTo>
                    <a:pt x="450" y="117"/>
                  </a:lnTo>
                  <a:lnTo>
                    <a:pt x="448" y="117"/>
                  </a:lnTo>
                  <a:lnTo>
                    <a:pt x="447" y="117"/>
                  </a:lnTo>
                  <a:lnTo>
                    <a:pt x="446" y="119"/>
                  </a:lnTo>
                  <a:lnTo>
                    <a:pt x="443" y="120"/>
                  </a:lnTo>
                  <a:lnTo>
                    <a:pt x="442" y="122"/>
                  </a:lnTo>
                  <a:lnTo>
                    <a:pt x="440" y="122"/>
                  </a:lnTo>
                  <a:lnTo>
                    <a:pt x="421" y="122"/>
                  </a:lnTo>
                  <a:lnTo>
                    <a:pt x="420" y="122"/>
                  </a:lnTo>
                  <a:lnTo>
                    <a:pt x="415" y="122"/>
                  </a:lnTo>
                  <a:lnTo>
                    <a:pt x="409" y="123"/>
                  </a:lnTo>
                  <a:lnTo>
                    <a:pt x="400" y="124"/>
                  </a:lnTo>
                  <a:lnTo>
                    <a:pt x="392" y="124"/>
                  </a:lnTo>
                  <a:lnTo>
                    <a:pt x="384" y="124"/>
                  </a:lnTo>
                  <a:lnTo>
                    <a:pt x="379" y="122"/>
                  </a:lnTo>
                  <a:lnTo>
                    <a:pt x="373" y="119"/>
                  </a:lnTo>
                  <a:lnTo>
                    <a:pt x="370" y="119"/>
                  </a:lnTo>
                  <a:lnTo>
                    <a:pt x="367" y="119"/>
                  </a:lnTo>
                  <a:lnTo>
                    <a:pt x="362" y="119"/>
                  </a:lnTo>
                  <a:lnTo>
                    <a:pt x="358" y="119"/>
                  </a:lnTo>
                  <a:lnTo>
                    <a:pt x="355" y="120"/>
                  </a:lnTo>
                  <a:lnTo>
                    <a:pt x="352" y="120"/>
                  </a:lnTo>
                  <a:lnTo>
                    <a:pt x="346" y="119"/>
                  </a:lnTo>
                  <a:lnTo>
                    <a:pt x="334" y="122"/>
                  </a:lnTo>
                  <a:lnTo>
                    <a:pt x="334" y="120"/>
                  </a:lnTo>
                  <a:lnTo>
                    <a:pt x="329" y="117"/>
                  </a:lnTo>
                  <a:lnTo>
                    <a:pt x="325" y="113"/>
                  </a:lnTo>
                  <a:lnTo>
                    <a:pt x="319" y="108"/>
                  </a:lnTo>
                  <a:lnTo>
                    <a:pt x="313" y="104"/>
                  </a:lnTo>
                  <a:lnTo>
                    <a:pt x="305" y="101"/>
                  </a:lnTo>
                  <a:lnTo>
                    <a:pt x="298" y="98"/>
                  </a:lnTo>
                  <a:lnTo>
                    <a:pt x="292" y="98"/>
                  </a:lnTo>
                  <a:lnTo>
                    <a:pt x="290" y="98"/>
                  </a:lnTo>
                  <a:lnTo>
                    <a:pt x="289" y="98"/>
                  </a:lnTo>
                  <a:lnTo>
                    <a:pt x="287" y="99"/>
                  </a:lnTo>
                  <a:lnTo>
                    <a:pt x="284" y="99"/>
                  </a:lnTo>
                  <a:lnTo>
                    <a:pt x="281" y="101"/>
                  </a:lnTo>
                  <a:lnTo>
                    <a:pt x="277" y="101"/>
                  </a:lnTo>
                  <a:lnTo>
                    <a:pt x="271" y="102"/>
                  </a:lnTo>
                  <a:lnTo>
                    <a:pt x="266" y="102"/>
                  </a:lnTo>
                  <a:lnTo>
                    <a:pt x="262" y="102"/>
                  </a:lnTo>
                  <a:lnTo>
                    <a:pt x="256" y="102"/>
                  </a:lnTo>
                  <a:lnTo>
                    <a:pt x="253" y="102"/>
                  </a:lnTo>
                  <a:lnTo>
                    <a:pt x="248" y="102"/>
                  </a:lnTo>
                  <a:lnTo>
                    <a:pt x="244" y="101"/>
                  </a:lnTo>
                  <a:lnTo>
                    <a:pt x="239" y="99"/>
                  </a:lnTo>
                  <a:lnTo>
                    <a:pt x="236" y="98"/>
                  </a:lnTo>
                  <a:lnTo>
                    <a:pt x="235" y="95"/>
                  </a:lnTo>
                  <a:lnTo>
                    <a:pt x="233" y="94"/>
                  </a:lnTo>
                  <a:lnTo>
                    <a:pt x="232" y="94"/>
                  </a:lnTo>
                  <a:lnTo>
                    <a:pt x="230" y="93"/>
                  </a:lnTo>
                  <a:lnTo>
                    <a:pt x="227" y="90"/>
                  </a:lnTo>
                  <a:lnTo>
                    <a:pt x="226" y="89"/>
                  </a:lnTo>
                  <a:lnTo>
                    <a:pt x="224" y="87"/>
                  </a:lnTo>
                  <a:lnTo>
                    <a:pt x="223" y="87"/>
                  </a:lnTo>
                  <a:lnTo>
                    <a:pt x="220" y="77"/>
                  </a:lnTo>
                  <a:lnTo>
                    <a:pt x="220" y="75"/>
                  </a:lnTo>
                  <a:lnTo>
                    <a:pt x="221" y="72"/>
                  </a:lnTo>
                  <a:lnTo>
                    <a:pt x="221" y="69"/>
                  </a:lnTo>
                  <a:lnTo>
                    <a:pt x="222" y="65"/>
                  </a:lnTo>
                  <a:lnTo>
                    <a:pt x="222" y="61"/>
                  </a:lnTo>
                  <a:lnTo>
                    <a:pt x="222" y="57"/>
                  </a:lnTo>
                  <a:lnTo>
                    <a:pt x="222" y="53"/>
                  </a:lnTo>
                  <a:lnTo>
                    <a:pt x="222" y="47"/>
                  </a:lnTo>
                  <a:lnTo>
                    <a:pt x="221" y="42"/>
                  </a:lnTo>
                  <a:lnTo>
                    <a:pt x="221" y="38"/>
                  </a:lnTo>
                  <a:lnTo>
                    <a:pt x="218" y="33"/>
                  </a:lnTo>
                  <a:lnTo>
                    <a:pt x="215" y="30"/>
                  </a:lnTo>
                  <a:lnTo>
                    <a:pt x="212" y="27"/>
                  </a:lnTo>
                  <a:lnTo>
                    <a:pt x="208" y="24"/>
                  </a:lnTo>
                  <a:lnTo>
                    <a:pt x="202" y="23"/>
                  </a:lnTo>
                  <a:lnTo>
                    <a:pt x="200" y="23"/>
                  </a:lnTo>
                  <a:lnTo>
                    <a:pt x="199" y="23"/>
                  </a:lnTo>
                  <a:lnTo>
                    <a:pt x="196" y="21"/>
                  </a:lnTo>
                  <a:lnTo>
                    <a:pt x="194" y="21"/>
                  </a:lnTo>
                  <a:lnTo>
                    <a:pt x="193" y="21"/>
                  </a:lnTo>
                  <a:lnTo>
                    <a:pt x="191" y="21"/>
                  </a:lnTo>
                  <a:lnTo>
                    <a:pt x="202" y="23"/>
                  </a:lnTo>
                </a:path>
              </a:pathLst>
            </a:custGeom>
            <a:solidFill>
              <a:srgbClr val="9DC5A6"/>
            </a:solidFill>
            <a:ln w="12700" cap="rnd" cmpd="sng">
              <a:solidFill>
                <a:schemeClr val="tx1"/>
              </a:solidFill>
              <a:prstDash val="solid"/>
              <a:round/>
              <a:headEnd type="none" w="sm" len="sm"/>
              <a:tailEnd type="none" w="sm" len="sm"/>
            </a:ln>
            <a:effectLst/>
          </p:spPr>
          <p:txBody>
            <a:bodyPr wrap="none" lIns="0" tIns="0" rIns="0" bIns="0">
              <a:spAutoFit/>
            </a:bodyPr>
            <a:lstStyle/>
            <a:p>
              <a:endParaRPr lang="en-US">
                <a:solidFill>
                  <a:srgbClr val="000000"/>
                </a:solidFill>
              </a:endParaRPr>
            </a:p>
          </p:txBody>
        </p:sp>
        <p:sp>
          <p:nvSpPr>
            <p:cNvPr id="112" name="Freeform 6"/>
            <p:cNvSpPr>
              <a:spLocks/>
            </p:cNvSpPr>
            <p:nvPr/>
          </p:nvSpPr>
          <p:spPr bwMode="blackWhite">
            <a:xfrm>
              <a:off x="657225" y="2217738"/>
              <a:ext cx="1208088" cy="2008187"/>
            </a:xfrm>
            <a:custGeom>
              <a:avLst/>
              <a:gdLst>
                <a:gd name="T0" fmla="*/ 176705 w 670"/>
                <a:gd name="T1" fmla="*/ 19259 h 1147"/>
                <a:gd name="T2" fmla="*/ 304727 w 670"/>
                <a:gd name="T3" fmla="*/ 54275 h 1147"/>
                <a:gd name="T4" fmla="*/ 476023 w 670"/>
                <a:gd name="T5" fmla="*/ 98046 h 1147"/>
                <a:gd name="T6" fmla="*/ 661744 w 670"/>
                <a:gd name="T7" fmla="*/ 145318 h 1147"/>
                <a:gd name="T8" fmla="*/ 1181041 w 670"/>
                <a:gd name="T9" fmla="*/ 1691289 h 1147"/>
                <a:gd name="T10" fmla="*/ 1150388 w 670"/>
                <a:gd name="T11" fmla="*/ 1770076 h 1147"/>
                <a:gd name="T12" fmla="*/ 1128751 w 670"/>
                <a:gd name="T13" fmla="*/ 1841859 h 1147"/>
                <a:gd name="T14" fmla="*/ 1094492 w 670"/>
                <a:gd name="T15" fmla="*/ 1883879 h 1147"/>
                <a:gd name="T16" fmla="*/ 1105310 w 670"/>
                <a:gd name="T17" fmla="*/ 1959164 h 1147"/>
                <a:gd name="T18" fmla="*/ 1060232 w 670"/>
                <a:gd name="T19" fmla="*/ 2006436 h 1147"/>
                <a:gd name="T20" fmla="*/ 667153 w 670"/>
                <a:gd name="T21" fmla="*/ 1910141 h 1147"/>
                <a:gd name="T22" fmla="*/ 679775 w 670"/>
                <a:gd name="T23" fmla="*/ 1875125 h 1147"/>
                <a:gd name="T24" fmla="*/ 647319 w 670"/>
                <a:gd name="T25" fmla="*/ 1791086 h 1147"/>
                <a:gd name="T26" fmla="*/ 582407 w 670"/>
                <a:gd name="T27" fmla="*/ 1707046 h 1147"/>
                <a:gd name="T28" fmla="*/ 549951 w 670"/>
                <a:gd name="T29" fmla="*/ 1707046 h 1147"/>
                <a:gd name="T30" fmla="*/ 535526 w 670"/>
                <a:gd name="T31" fmla="*/ 1691289 h 1147"/>
                <a:gd name="T32" fmla="*/ 522904 w 670"/>
                <a:gd name="T33" fmla="*/ 1642266 h 1147"/>
                <a:gd name="T34" fmla="*/ 459795 w 670"/>
                <a:gd name="T35" fmla="*/ 1621256 h 1147"/>
                <a:gd name="T36" fmla="*/ 411111 w 670"/>
                <a:gd name="T37" fmla="*/ 1552975 h 1147"/>
                <a:gd name="T38" fmla="*/ 369639 w 670"/>
                <a:gd name="T39" fmla="*/ 1531965 h 1147"/>
                <a:gd name="T40" fmla="*/ 319152 w 670"/>
                <a:gd name="T41" fmla="*/ 1507453 h 1147"/>
                <a:gd name="T42" fmla="*/ 254239 w 670"/>
                <a:gd name="T43" fmla="*/ 1489945 h 1147"/>
                <a:gd name="T44" fmla="*/ 250633 w 670"/>
                <a:gd name="T45" fmla="*/ 1447926 h 1147"/>
                <a:gd name="T46" fmla="*/ 265058 w 670"/>
                <a:gd name="T47" fmla="*/ 1363886 h 1147"/>
                <a:gd name="T48" fmla="*/ 238011 w 670"/>
                <a:gd name="T49" fmla="*/ 1344627 h 1147"/>
                <a:gd name="T50" fmla="*/ 247027 w 670"/>
                <a:gd name="T51" fmla="*/ 1311362 h 1147"/>
                <a:gd name="T52" fmla="*/ 221783 w 670"/>
                <a:gd name="T53" fmla="*/ 1274595 h 1147"/>
                <a:gd name="T54" fmla="*/ 171296 w 670"/>
                <a:gd name="T55" fmla="*/ 1164293 h 1147"/>
                <a:gd name="T56" fmla="*/ 146052 w 670"/>
                <a:gd name="T57" fmla="*/ 1122274 h 1147"/>
                <a:gd name="T58" fmla="*/ 138840 w 670"/>
                <a:gd name="T59" fmla="*/ 1103015 h 1147"/>
                <a:gd name="T60" fmla="*/ 151462 w 670"/>
                <a:gd name="T61" fmla="*/ 1053992 h 1147"/>
                <a:gd name="T62" fmla="*/ 178509 w 670"/>
                <a:gd name="T63" fmla="*/ 997966 h 1147"/>
                <a:gd name="T64" fmla="*/ 117203 w 670"/>
                <a:gd name="T65" fmla="*/ 945441 h 1147"/>
                <a:gd name="T66" fmla="*/ 117203 w 670"/>
                <a:gd name="T67" fmla="*/ 912176 h 1147"/>
                <a:gd name="T68" fmla="*/ 119006 w 670"/>
                <a:gd name="T69" fmla="*/ 877159 h 1147"/>
                <a:gd name="T70" fmla="*/ 128021 w 670"/>
                <a:gd name="T71" fmla="*/ 822884 h 1147"/>
                <a:gd name="T72" fmla="*/ 140643 w 670"/>
                <a:gd name="T73" fmla="*/ 836890 h 1147"/>
                <a:gd name="T74" fmla="*/ 155068 w 670"/>
                <a:gd name="T75" fmla="*/ 877159 h 1147"/>
                <a:gd name="T76" fmla="*/ 176705 w 670"/>
                <a:gd name="T77" fmla="*/ 882412 h 1147"/>
                <a:gd name="T78" fmla="*/ 167690 w 670"/>
                <a:gd name="T79" fmla="*/ 854399 h 1147"/>
                <a:gd name="T80" fmla="*/ 160477 w 670"/>
                <a:gd name="T81" fmla="*/ 833389 h 1147"/>
                <a:gd name="T82" fmla="*/ 160477 w 670"/>
                <a:gd name="T83" fmla="*/ 789618 h 1147"/>
                <a:gd name="T84" fmla="*/ 225390 w 670"/>
                <a:gd name="T85" fmla="*/ 777363 h 1147"/>
                <a:gd name="T86" fmla="*/ 167690 w 670"/>
                <a:gd name="T87" fmla="*/ 765107 h 1147"/>
                <a:gd name="T88" fmla="*/ 140643 w 670"/>
                <a:gd name="T89" fmla="*/ 775612 h 1147"/>
                <a:gd name="T90" fmla="*/ 97368 w 670"/>
                <a:gd name="T91" fmla="*/ 780864 h 1147"/>
                <a:gd name="T92" fmla="*/ 68518 w 670"/>
                <a:gd name="T93" fmla="*/ 759855 h 1147"/>
                <a:gd name="T94" fmla="*/ 75731 w 670"/>
                <a:gd name="T95" fmla="*/ 682819 h 1147"/>
                <a:gd name="T96" fmla="*/ 46881 w 670"/>
                <a:gd name="T97" fmla="*/ 639048 h 1147"/>
                <a:gd name="T98" fmla="*/ 27047 w 670"/>
                <a:gd name="T99" fmla="*/ 591776 h 1147"/>
                <a:gd name="T100" fmla="*/ 14425 w 670"/>
                <a:gd name="T101" fmla="*/ 560261 h 1147"/>
                <a:gd name="T102" fmla="*/ 27047 w 670"/>
                <a:gd name="T103" fmla="*/ 516491 h 1147"/>
                <a:gd name="T104" fmla="*/ 37865 w 670"/>
                <a:gd name="T105" fmla="*/ 453462 h 1147"/>
                <a:gd name="T106" fmla="*/ 46881 w 670"/>
                <a:gd name="T107" fmla="*/ 395685 h 1147"/>
                <a:gd name="T108" fmla="*/ 27047 w 670"/>
                <a:gd name="T109" fmla="*/ 360668 h 1147"/>
                <a:gd name="T110" fmla="*/ 19834 w 670"/>
                <a:gd name="T111" fmla="*/ 339658 h 1147"/>
                <a:gd name="T112" fmla="*/ 1803 w 670"/>
                <a:gd name="T113" fmla="*/ 276629 h 1147"/>
                <a:gd name="T114" fmla="*/ 64912 w 670"/>
                <a:gd name="T115" fmla="*/ 194341 h 1147"/>
                <a:gd name="T116" fmla="*/ 84746 w 670"/>
                <a:gd name="T117" fmla="*/ 136564 h 1147"/>
                <a:gd name="T118" fmla="*/ 108187 w 670"/>
                <a:gd name="T119" fmla="*/ 66531 h 1147"/>
                <a:gd name="T120" fmla="*/ 113596 w 670"/>
                <a:gd name="T121" fmla="*/ 0 h 11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70" h="1147">
                  <a:moveTo>
                    <a:pt x="63" y="0"/>
                  </a:moveTo>
                  <a:lnTo>
                    <a:pt x="66" y="1"/>
                  </a:lnTo>
                  <a:lnTo>
                    <a:pt x="70" y="1"/>
                  </a:lnTo>
                  <a:lnTo>
                    <a:pt x="74" y="4"/>
                  </a:lnTo>
                  <a:lnTo>
                    <a:pt x="78" y="5"/>
                  </a:lnTo>
                  <a:lnTo>
                    <a:pt x="84" y="7"/>
                  </a:lnTo>
                  <a:lnTo>
                    <a:pt x="90" y="8"/>
                  </a:lnTo>
                  <a:lnTo>
                    <a:pt x="98" y="11"/>
                  </a:lnTo>
                  <a:lnTo>
                    <a:pt x="104" y="12"/>
                  </a:lnTo>
                  <a:lnTo>
                    <a:pt x="113" y="15"/>
                  </a:lnTo>
                  <a:lnTo>
                    <a:pt x="122" y="17"/>
                  </a:lnTo>
                  <a:lnTo>
                    <a:pt x="131" y="20"/>
                  </a:lnTo>
                  <a:lnTo>
                    <a:pt x="139" y="23"/>
                  </a:lnTo>
                  <a:lnTo>
                    <a:pt x="149" y="26"/>
                  </a:lnTo>
                  <a:lnTo>
                    <a:pt x="159" y="29"/>
                  </a:lnTo>
                  <a:lnTo>
                    <a:pt x="169" y="31"/>
                  </a:lnTo>
                  <a:lnTo>
                    <a:pt x="180" y="34"/>
                  </a:lnTo>
                  <a:lnTo>
                    <a:pt x="192" y="37"/>
                  </a:lnTo>
                  <a:lnTo>
                    <a:pt x="203" y="40"/>
                  </a:lnTo>
                  <a:lnTo>
                    <a:pt x="215" y="43"/>
                  </a:lnTo>
                  <a:lnTo>
                    <a:pt x="227" y="45"/>
                  </a:lnTo>
                  <a:lnTo>
                    <a:pt x="238" y="50"/>
                  </a:lnTo>
                  <a:lnTo>
                    <a:pt x="251" y="53"/>
                  </a:lnTo>
                  <a:lnTo>
                    <a:pt x="264" y="56"/>
                  </a:lnTo>
                  <a:lnTo>
                    <a:pt x="277" y="60"/>
                  </a:lnTo>
                  <a:lnTo>
                    <a:pt x="290" y="63"/>
                  </a:lnTo>
                  <a:lnTo>
                    <a:pt x="301" y="65"/>
                  </a:lnTo>
                  <a:lnTo>
                    <a:pt x="315" y="70"/>
                  </a:lnTo>
                  <a:lnTo>
                    <a:pt x="327" y="73"/>
                  </a:lnTo>
                  <a:lnTo>
                    <a:pt x="341" y="75"/>
                  </a:lnTo>
                  <a:lnTo>
                    <a:pt x="353" y="78"/>
                  </a:lnTo>
                  <a:lnTo>
                    <a:pt x="367" y="83"/>
                  </a:lnTo>
                  <a:lnTo>
                    <a:pt x="379" y="86"/>
                  </a:lnTo>
                  <a:lnTo>
                    <a:pt x="380" y="84"/>
                  </a:lnTo>
                  <a:lnTo>
                    <a:pt x="300" y="393"/>
                  </a:lnTo>
                  <a:lnTo>
                    <a:pt x="638" y="905"/>
                  </a:lnTo>
                  <a:lnTo>
                    <a:pt x="641" y="918"/>
                  </a:lnTo>
                  <a:lnTo>
                    <a:pt x="646" y="929"/>
                  </a:lnTo>
                  <a:lnTo>
                    <a:pt x="656" y="951"/>
                  </a:lnTo>
                  <a:lnTo>
                    <a:pt x="655" y="966"/>
                  </a:lnTo>
                  <a:lnTo>
                    <a:pt x="669" y="986"/>
                  </a:lnTo>
                  <a:lnTo>
                    <a:pt x="669" y="993"/>
                  </a:lnTo>
                  <a:lnTo>
                    <a:pt x="663" y="1001"/>
                  </a:lnTo>
                  <a:lnTo>
                    <a:pt x="662" y="1002"/>
                  </a:lnTo>
                  <a:lnTo>
                    <a:pt x="657" y="1002"/>
                  </a:lnTo>
                  <a:lnTo>
                    <a:pt x="652" y="1004"/>
                  </a:lnTo>
                  <a:lnTo>
                    <a:pt x="646" y="1007"/>
                  </a:lnTo>
                  <a:lnTo>
                    <a:pt x="638" y="1011"/>
                  </a:lnTo>
                  <a:lnTo>
                    <a:pt x="633" y="1017"/>
                  </a:lnTo>
                  <a:lnTo>
                    <a:pt x="630" y="1023"/>
                  </a:lnTo>
                  <a:lnTo>
                    <a:pt x="629" y="1031"/>
                  </a:lnTo>
                  <a:lnTo>
                    <a:pt x="629" y="1032"/>
                  </a:lnTo>
                  <a:lnTo>
                    <a:pt x="629" y="1037"/>
                  </a:lnTo>
                  <a:lnTo>
                    <a:pt x="629" y="1041"/>
                  </a:lnTo>
                  <a:lnTo>
                    <a:pt x="627" y="1047"/>
                  </a:lnTo>
                  <a:lnTo>
                    <a:pt x="626" y="1052"/>
                  </a:lnTo>
                  <a:lnTo>
                    <a:pt x="624" y="1058"/>
                  </a:lnTo>
                  <a:lnTo>
                    <a:pt x="620" y="1062"/>
                  </a:lnTo>
                  <a:lnTo>
                    <a:pt x="616" y="1067"/>
                  </a:lnTo>
                  <a:lnTo>
                    <a:pt x="614" y="1068"/>
                  </a:lnTo>
                  <a:lnTo>
                    <a:pt x="613" y="1070"/>
                  </a:lnTo>
                  <a:lnTo>
                    <a:pt x="611" y="1071"/>
                  </a:lnTo>
                  <a:lnTo>
                    <a:pt x="608" y="1073"/>
                  </a:lnTo>
                  <a:lnTo>
                    <a:pt x="607" y="1076"/>
                  </a:lnTo>
                  <a:lnTo>
                    <a:pt x="604" y="1077"/>
                  </a:lnTo>
                  <a:lnTo>
                    <a:pt x="602" y="1079"/>
                  </a:lnTo>
                  <a:lnTo>
                    <a:pt x="600" y="1086"/>
                  </a:lnTo>
                  <a:lnTo>
                    <a:pt x="602" y="1097"/>
                  </a:lnTo>
                  <a:lnTo>
                    <a:pt x="597" y="1112"/>
                  </a:lnTo>
                  <a:lnTo>
                    <a:pt x="611" y="1118"/>
                  </a:lnTo>
                  <a:lnTo>
                    <a:pt x="613" y="1119"/>
                  </a:lnTo>
                  <a:lnTo>
                    <a:pt x="613" y="1122"/>
                  </a:lnTo>
                  <a:lnTo>
                    <a:pt x="613" y="1127"/>
                  </a:lnTo>
                  <a:lnTo>
                    <a:pt x="613" y="1131"/>
                  </a:lnTo>
                  <a:lnTo>
                    <a:pt x="611" y="1137"/>
                  </a:lnTo>
                  <a:lnTo>
                    <a:pt x="610" y="1142"/>
                  </a:lnTo>
                  <a:lnTo>
                    <a:pt x="605" y="1144"/>
                  </a:lnTo>
                  <a:lnTo>
                    <a:pt x="602" y="1146"/>
                  </a:lnTo>
                  <a:lnTo>
                    <a:pt x="588" y="1146"/>
                  </a:lnTo>
                  <a:lnTo>
                    <a:pt x="381" y="1121"/>
                  </a:lnTo>
                  <a:lnTo>
                    <a:pt x="377" y="1114"/>
                  </a:lnTo>
                  <a:lnTo>
                    <a:pt x="381" y="1114"/>
                  </a:lnTo>
                  <a:lnTo>
                    <a:pt x="381" y="1104"/>
                  </a:lnTo>
                  <a:lnTo>
                    <a:pt x="376" y="1100"/>
                  </a:lnTo>
                  <a:lnTo>
                    <a:pt x="370" y="1104"/>
                  </a:lnTo>
                  <a:lnTo>
                    <a:pt x="370" y="1091"/>
                  </a:lnTo>
                  <a:lnTo>
                    <a:pt x="370" y="1089"/>
                  </a:lnTo>
                  <a:lnTo>
                    <a:pt x="371" y="1088"/>
                  </a:lnTo>
                  <a:lnTo>
                    <a:pt x="373" y="1086"/>
                  </a:lnTo>
                  <a:lnTo>
                    <a:pt x="374" y="1085"/>
                  </a:lnTo>
                  <a:lnTo>
                    <a:pt x="374" y="1082"/>
                  </a:lnTo>
                  <a:lnTo>
                    <a:pt x="376" y="1080"/>
                  </a:lnTo>
                  <a:lnTo>
                    <a:pt x="377" y="1076"/>
                  </a:lnTo>
                  <a:lnTo>
                    <a:pt x="377" y="1071"/>
                  </a:lnTo>
                  <a:lnTo>
                    <a:pt x="377" y="1067"/>
                  </a:lnTo>
                  <a:lnTo>
                    <a:pt x="377" y="1061"/>
                  </a:lnTo>
                  <a:lnTo>
                    <a:pt x="374" y="1055"/>
                  </a:lnTo>
                  <a:lnTo>
                    <a:pt x="373" y="1049"/>
                  </a:lnTo>
                  <a:lnTo>
                    <a:pt x="370" y="1041"/>
                  </a:lnTo>
                  <a:lnTo>
                    <a:pt x="366" y="1034"/>
                  </a:lnTo>
                  <a:lnTo>
                    <a:pt x="360" y="1025"/>
                  </a:lnTo>
                  <a:lnTo>
                    <a:pt x="359" y="1023"/>
                  </a:lnTo>
                  <a:lnTo>
                    <a:pt x="357" y="1020"/>
                  </a:lnTo>
                  <a:lnTo>
                    <a:pt x="353" y="1018"/>
                  </a:lnTo>
                  <a:lnTo>
                    <a:pt x="350" y="1014"/>
                  </a:lnTo>
                  <a:lnTo>
                    <a:pt x="347" y="1010"/>
                  </a:lnTo>
                  <a:lnTo>
                    <a:pt x="344" y="1007"/>
                  </a:lnTo>
                  <a:lnTo>
                    <a:pt x="341" y="1004"/>
                  </a:lnTo>
                  <a:lnTo>
                    <a:pt x="340" y="1004"/>
                  </a:lnTo>
                  <a:lnTo>
                    <a:pt x="323" y="975"/>
                  </a:lnTo>
                  <a:lnTo>
                    <a:pt x="321" y="974"/>
                  </a:lnTo>
                  <a:lnTo>
                    <a:pt x="321" y="972"/>
                  </a:lnTo>
                  <a:lnTo>
                    <a:pt x="318" y="971"/>
                  </a:lnTo>
                  <a:lnTo>
                    <a:pt x="317" y="971"/>
                  </a:lnTo>
                  <a:lnTo>
                    <a:pt x="314" y="971"/>
                  </a:lnTo>
                  <a:lnTo>
                    <a:pt x="310" y="972"/>
                  </a:lnTo>
                  <a:lnTo>
                    <a:pt x="305" y="975"/>
                  </a:lnTo>
                  <a:lnTo>
                    <a:pt x="304" y="975"/>
                  </a:lnTo>
                  <a:lnTo>
                    <a:pt x="302" y="974"/>
                  </a:lnTo>
                  <a:lnTo>
                    <a:pt x="301" y="972"/>
                  </a:lnTo>
                  <a:lnTo>
                    <a:pt x="300" y="969"/>
                  </a:lnTo>
                  <a:lnTo>
                    <a:pt x="299" y="968"/>
                  </a:lnTo>
                  <a:lnTo>
                    <a:pt x="297" y="966"/>
                  </a:lnTo>
                  <a:lnTo>
                    <a:pt x="301" y="960"/>
                  </a:lnTo>
                  <a:lnTo>
                    <a:pt x="301" y="955"/>
                  </a:lnTo>
                  <a:lnTo>
                    <a:pt x="300" y="953"/>
                  </a:lnTo>
                  <a:lnTo>
                    <a:pt x="300" y="950"/>
                  </a:lnTo>
                  <a:lnTo>
                    <a:pt x="297" y="945"/>
                  </a:lnTo>
                  <a:lnTo>
                    <a:pt x="294" y="942"/>
                  </a:lnTo>
                  <a:lnTo>
                    <a:pt x="290" y="938"/>
                  </a:lnTo>
                  <a:lnTo>
                    <a:pt x="284" y="936"/>
                  </a:lnTo>
                  <a:lnTo>
                    <a:pt x="275" y="935"/>
                  </a:lnTo>
                  <a:lnTo>
                    <a:pt x="274" y="935"/>
                  </a:lnTo>
                  <a:lnTo>
                    <a:pt x="271" y="935"/>
                  </a:lnTo>
                  <a:lnTo>
                    <a:pt x="267" y="933"/>
                  </a:lnTo>
                  <a:lnTo>
                    <a:pt x="263" y="930"/>
                  </a:lnTo>
                  <a:lnTo>
                    <a:pt x="255" y="926"/>
                  </a:lnTo>
                  <a:lnTo>
                    <a:pt x="248" y="920"/>
                  </a:lnTo>
                  <a:lnTo>
                    <a:pt x="238" y="909"/>
                  </a:lnTo>
                  <a:lnTo>
                    <a:pt x="238" y="908"/>
                  </a:lnTo>
                  <a:lnTo>
                    <a:pt x="238" y="906"/>
                  </a:lnTo>
                  <a:lnTo>
                    <a:pt x="236" y="902"/>
                  </a:lnTo>
                  <a:lnTo>
                    <a:pt x="235" y="896"/>
                  </a:lnTo>
                  <a:lnTo>
                    <a:pt x="233" y="892"/>
                  </a:lnTo>
                  <a:lnTo>
                    <a:pt x="228" y="887"/>
                  </a:lnTo>
                  <a:lnTo>
                    <a:pt x="222" y="881"/>
                  </a:lnTo>
                  <a:lnTo>
                    <a:pt x="215" y="875"/>
                  </a:lnTo>
                  <a:lnTo>
                    <a:pt x="213" y="875"/>
                  </a:lnTo>
                  <a:lnTo>
                    <a:pt x="212" y="875"/>
                  </a:lnTo>
                  <a:lnTo>
                    <a:pt x="210" y="875"/>
                  </a:lnTo>
                  <a:lnTo>
                    <a:pt x="208" y="875"/>
                  </a:lnTo>
                  <a:lnTo>
                    <a:pt x="206" y="875"/>
                  </a:lnTo>
                  <a:lnTo>
                    <a:pt x="205" y="875"/>
                  </a:lnTo>
                  <a:lnTo>
                    <a:pt x="203" y="875"/>
                  </a:lnTo>
                  <a:lnTo>
                    <a:pt x="198" y="870"/>
                  </a:lnTo>
                  <a:lnTo>
                    <a:pt x="189" y="870"/>
                  </a:lnTo>
                  <a:lnTo>
                    <a:pt x="188" y="869"/>
                  </a:lnTo>
                  <a:lnTo>
                    <a:pt x="186" y="867"/>
                  </a:lnTo>
                  <a:lnTo>
                    <a:pt x="183" y="864"/>
                  </a:lnTo>
                  <a:lnTo>
                    <a:pt x="177" y="861"/>
                  </a:lnTo>
                  <a:lnTo>
                    <a:pt x="172" y="858"/>
                  </a:lnTo>
                  <a:lnTo>
                    <a:pt x="165" y="857"/>
                  </a:lnTo>
                  <a:lnTo>
                    <a:pt x="155" y="855"/>
                  </a:lnTo>
                  <a:lnTo>
                    <a:pt x="144" y="855"/>
                  </a:lnTo>
                  <a:lnTo>
                    <a:pt x="143" y="854"/>
                  </a:lnTo>
                  <a:lnTo>
                    <a:pt x="143" y="852"/>
                  </a:lnTo>
                  <a:lnTo>
                    <a:pt x="141" y="851"/>
                  </a:lnTo>
                  <a:lnTo>
                    <a:pt x="141" y="849"/>
                  </a:lnTo>
                  <a:lnTo>
                    <a:pt x="140" y="848"/>
                  </a:lnTo>
                  <a:lnTo>
                    <a:pt x="140" y="846"/>
                  </a:lnTo>
                  <a:lnTo>
                    <a:pt x="136" y="840"/>
                  </a:lnTo>
                  <a:lnTo>
                    <a:pt x="132" y="840"/>
                  </a:lnTo>
                  <a:lnTo>
                    <a:pt x="132" y="833"/>
                  </a:lnTo>
                  <a:lnTo>
                    <a:pt x="139" y="827"/>
                  </a:lnTo>
                  <a:lnTo>
                    <a:pt x="137" y="816"/>
                  </a:lnTo>
                  <a:lnTo>
                    <a:pt x="143" y="810"/>
                  </a:lnTo>
                  <a:lnTo>
                    <a:pt x="140" y="798"/>
                  </a:lnTo>
                  <a:lnTo>
                    <a:pt x="140" y="797"/>
                  </a:lnTo>
                  <a:lnTo>
                    <a:pt x="143" y="795"/>
                  </a:lnTo>
                  <a:lnTo>
                    <a:pt x="144" y="789"/>
                  </a:lnTo>
                  <a:lnTo>
                    <a:pt x="146" y="785"/>
                  </a:lnTo>
                  <a:lnTo>
                    <a:pt x="147" y="779"/>
                  </a:lnTo>
                  <a:lnTo>
                    <a:pt x="146" y="776"/>
                  </a:lnTo>
                  <a:lnTo>
                    <a:pt x="143" y="773"/>
                  </a:lnTo>
                  <a:lnTo>
                    <a:pt x="137" y="774"/>
                  </a:lnTo>
                  <a:lnTo>
                    <a:pt x="136" y="773"/>
                  </a:lnTo>
                  <a:lnTo>
                    <a:pt x="134" y="771"/>
                  </a:lnTo>
                  <a:lnTo>
                    <a:pt x="133" y="770"/>
                  </a:lnTo>
                  <a:lnTo>
                    <a:pt x="132" y="768"/>
                  </a:lnTo>
                  <a:lnTo>
                    <a:pt x="131" y="767"/>
                  </a:lnTo>
                  <a:lnTo>
                    <a:pt x="131" y="766"/>
                  </a:lnTo>
                  <a:lnTo>
                    <a:pt x="129" y="766"/>
                  </a:lnTo>
                  <a:lnTo>
                    <a:pt x="131" y="764"/>
                  </a:lnTo>
                  <a:lnTo>
                    <a:pt x="132" y="762"/>
                  </a:lnTo>
                  <a:lnTo>
                    <a:pt x="133" y="758"/>
                  </a:lnTo>
                  <a:lnTo>
                    <a:pt x="136" y="753"/>
                  </a:lnTo>
                  <a:lnTo>
                    <a:pt x="137" y="749"/>
                  </a:lnTo>
                  <a:lnTo>
                    <a:pt x="136" y="744"/>
                  </a:lnTo>
                  <a:lnTo>
                    <a:pt x="134" y="741"/>
                  </a:lnTo>
                  <a:lnTo>
                    <a:pt x="131" y="740"/>
                  </a:lnTo>
                  <a:lnTo>
                    <a:pt x="128" y="737"/>
                  </a:lnTo>
                  <a:lnTo>
                    <a:pt x="126" y="734"/>
                  </a:lnTo>
                  <a:lnTo>
                    <a:pt x="125" y="731"/>
                  </a:lnTo>
                  <a:lnTo>
                    <a:pt x="123" y="728"/>
                  </a:lnTo>
                  <a:lnTo>
                    <a:pt x="122" y="723"/>
                  </a:lnTo>
                  <a:lnTo>
                    <a:pt x="120" y="722"/>
                  </a:lnTo>
                  <a:lnTo>
                    <a:pt x="120" y="720"/>
                  </a:lnTo>
                  <a:lnTo>
                    <a:pt x="110" y="710"/>
                  </a:lnTo>
                  <a:lnTo>
                    <a:pt x="108" y="696"/>
                  </a:lnTo>
                  <a:lnTo>
                    <a:pt x="101" y="680"/>
                  </a:lnTo>
                  <a:lnTo>
                    <a:pt x="100" y="672"/>
                  </a:lnTo>
                  <a:lnTo>
                    <a:pt x="95" y="665"/>
                  </a:lnTo>
                  <a:lnTo>
                    <a:pt x="96" y="665"/>
                  </a:lnTo>
                  <a:lnTo>
                    <a:pt x="96" y="663"/>
                  </a:lnTo>
                  <a:lnTo>
                    <a:pt x="96" y="662"/>
                  </a:lnTo>
                  <a:lnTo>
                    <a:pt x="96" y="659"/>
                  </a:lnTo>
                  <a:lnTo>
                    <a:pt x="93" y="656"/>
                  </a:lnTo>
                  <a:lnTo>
                    <a:pt x="92" y="651"/>
                  </a:lnTo>
                  <a:lnTo>
                    <a:pt x="87" y="647"/>
                  </a:lnTo>
                  <a:lnTo>
                    <a:pt x="81" y="641"/>
                  </a:lnTo>
                  <a:lnTo>
                    <a:pt x="80" y="640"/>
                  </a:lnTo>
                  <a:lnTo>
                    <a:pt x="78" y="638"/>
                  </a:lnTo>
                  <a:lnTo>
                    <a:pt x="78" y="637"/>
                  </a:lnTo>
                  <a:lnTo>
                    <a:pt x="78" y="636"/>
                  </a:lnTo>
                  <a:lnTo>
                    <a:pt x="77" y="633"/>
                  </a:lnTo>
                  <a:lnTo>
                    <a:pt x="77" y="632"/>
                  </a:lnTo>
                  <a:lnTo>
                    <a:pt x="77" y="630"/>
                  </a:lnTo>
                  <a:lnTo>
                    <a:pt x="81" y="626"/>
                  </a:lnTo>
                  <a:lnTo>
                    <a:pt x="78" y="609"/>
                  </a:lnTo>
                  <a:lnTo>
                    <a:pt x="83" y="607"/>
                  </a:lnTo>
                  <a:lnTo>
                    <a:pt x="80" y="603"/>
                  </a:lnTo>
                  <a:lnTo>
                    <a:pt x="84" y="599"/>
                  </a:lnTo>
                  <a:lnTo>
                    <a:pt x="84" y="600"/>
                  </a:lnTo>
                  <a:lnTo>
                    <a:pt x="84" y="602"/>
                  </a:lnTo>
                  <a:lnTo>
                    <a:pt x="86" y="603"/>
                  </a:lnTo>
                  <a:lnTo>
                    <a:pt x="89" y="603"/>
                  </a:lnTo>
                  <a:lnTo>
                    <a:pt x="92" y="600"/>
                  </a:lnTo>
                  <a:lnTo>
                    <a:pt x="96" y="596"/>
                  </a:lnTo>
                  <a:lnTo>
                    <a:pt x="98" y="588"/>
                  </a:lnTo>
                  <a:lnTo>
                    <a:pt x="99" y="581"/>
                  </a:lnTo>
                  <a:lnTo>
                    <a:pt x="100" y="575"/>
                  </a:lnTo>
                  <a:lnTo>
                    <a:pt x="99" y="570"/>
                  </a:lnTo>
                  <a:lnTo>
                    <a:pt x="96" y="566"/>
                  </a:lnTo>
                  <a:lnTo>
                    <a:pt x="92" y="564"/>
                  </a:lnTo>
                  <a:lnTo>
                    <a:pt x="90" y="564"/>
                  </a:lnTo>
                  <a:lnTo>
                    <a:pt x="92" y="564"/>
                  </a:lnTo>
                  <a:lnTo>
                    <a:pt x="81" y="563"/>
                  </a:lnTo>
                  <a:lnTo>
                    <a:pt x="65" y="540"/>
                  </a:lnTo>
                  <a:lnTo>
                    <a:pt x="65" y="534"/>
                  </a:lnTo>
                  <a:lnTo>
                    <a:pt x="65" y="533"/>
                  </a:lnTo>
                  <a:lnTo>
                    <a:pt x="63" y="531"/>
                  </a:lnTo>
                  <a:lnTo>
                    <a:pt x="63" y="530"/>
                  </a:lnTo>
                  <a:lnTo>
                    <a:pt x="63" y="527"/>
                  </a:lnTo>
                  <a:lnTo>
                    <a:pt x="63" y="524"/>
                  </a:lnTo>
                  <a:lnTo>
                    <a:pt x="65" y="521"/>
                  </a:lnTo>
                  <a:lnTo>
                    <a:pt x="66" y="516"/>
                  </a:lnTo>
                  <a:lnTo>
                    <a:pt x="66" y="515"/>
                  </a:lnTo>
                  <a:lnTo>
                    <a:pt x="66" y="514"/>
                  </a:lnTo>
                  <a:lnTo>
                    <a:pt x="66" y="511"/>
                  </a:lnTo>
                  <a:lnTo>
                    <a:pt x="66" y="509"/>
                  </a:lnTo>
                  <a:lnTo>
                    <a:pt x="66" y="506"/>
                  </a:lnTo>
                  <a:lnTo>
                    <a:pt x="66" y="503"/>
                  </a:lnTo>
                  <a:lnTo>
                    <a:pt x="66" y="501"/>
                  </a:lnTo>
                  <a:lnTo>
                    <a:pt x="66" y="500"/>
                  </a:lnTo>
                  <a:lnTo>
                    <a:pt x="65" y="495"/>
                  </a:lnTo>
                  <a:lnTo>
                    <a:pt x="65" y="488"/>
                  </a:lnTo>
                  <a:lnTo>
                    <a:pt x="67" y="484"/>
                  </a:lnTo>
                  <a:lnTo>
                    <a:pt x="70" y="473"/>
                  </a:lnTo>
                  <a:lnTo>
                    <a:pt x="70" y="471"/>
                  </a:lnTo>
                  <a:lnTo>
                    <a:pt x="71" y="470"/>
                  </a:lnTo>
                  <a:lnTo>
                    <a:pt x="72" y="468"/>
                  </a:lnTo>
                  <a:lnTo>
                    <a:pt x="74" y="468"/>
                  </a:lnTo>
                  <a:lnTo>
                    <a:pt x="75" y="468"/>
                  </a:lnTo>
                  <a:lnTo>
                    <a:pt x="77" y="470"/>
                  </a:lnTo>
                  <a:lnTo>
                    <a:pt x="78" y="474"/>
                  </a:lnTo>
                  <a:lnTo>
                    <a:pt x="78" y="476"/>
                  </a:lnTo>
                  <a:lnTo>
                    <a:pt x="78" y="477"/>
                  </a:lnTo>
                  <a:lnTo>
                    <a:pt x="78" y="478"/>
                  </a:lnTo>
                  <a:lnTo>
                    <a:pt x="77" y="481"/>
                  </a:lnTo>
                  <a:lnTo>
                    <a:pt x="77" y="482"/>
                  </a:lnTo>
                  <a:lnTo>
                    <a:pt x="75" y="485"/>
                  </a:lnTo>
                  <a:lnTo>
                    <a:pt x="75" y="486"/>
                  </a:lnTo>
                  <a:lnTo>
                    <a:pt x="77" y="489"/>
                  </a:lnTo>
                  <a:lnTo>
                    <a:pt x="84" y="497"/>
                  </a:lnTo>
                  <a:lnTo>
                    <a:pt x="86" y="501"/>
                  </a:lnTo>
                  <a:lnTo>
                    <a:pt x="96" y="512"/>
                  </a:lnTo>
                  <a:lnTo>
                    <a:pt x="98" y="514"/>
                  </a:lnTo>
                  <a:lnTo>
                    <a:pt x="99" y="514"/>
                  </a:lnTo>
                  <a:lnTo>
                    <a:pt x="101" y="512"/>
                  </a:lnTo>
                  <a:lnTo>
                    <a:pt x="100" y="509"/>
                  </a:lnTo>
                  <a:lnTo>
                    <a:pt x="99" y="507"/>
                  </a:lnTo>
                  <a:lnTo>
                    <a:pt x="98" y="504"/>
                  </a:lnTo>
                  <a:lnTo>
                    <a:pt x="96" y="503"/>
                  </a:lnTo>
                  <a:lnTo>
                    <a:pt x="95" y="500"/>
                  </a:lnTo>
                  <a:lnTo>
                    <a:pt x="93" y="497"/>
                  </a:lnTo>
                  <a:lnTo>
                    <a:pt x="93" y="492"/>
                  </a:lnTo>
                  <a:lnTo>
                    <a:pt x="93" y="489"/>
                  </a:lnTo>
                  <a:lnTo>
                    <a:pt x="93" y="488"/>
                  </a:lnTo>
                  <a:lnTo>
                    <a:pt x="93" y="485"/>
                  </a:lnTo>
                  <a:lnTo>
                    <a:pt x="93" y="484"/>
                  </a:lnTo>
                  <a:lnTo>
                    <a:pt x="92" y="482"/>
                  </a:lnTo>
                  <a:lnTo>
                    <a:pt x="90" y="481"/>
                  </a:lnTo>
                  <a:lnTo>
                    <a:pt x="89" y="478"/>
                  </a:lnTo>
                  <a:lnTo>
                    <a:pt x="89" y="477"/>
                  </a:lnTo>
                  <a:lnTo>
                    <a:pt x="89" y="476"/>
                  </a:lnTo>
                  <a:lnTo>
                    <a:pt x="89" y="474"/>
                  </a:lnTo>
                  <a:lnTo>
                    <a:pt x="89" y="473"/>
                  </a:lnTo>
                  <a:lnTo>
                    <a:pt x="89" y="471"/>
                  </a:lnTo>
                  <a:lnTo>
                    <a:pt x="89" y="470"/>
                  </a:lnTo>
                  <a:lnTo>
                    <a:pt x="84" y="459"/>
                  </a:lnTo>
                  <a:lnTo>
                    <a:pt x="84" y="452"/>
                  </a:lnTo>
                  <a:lnTo>
                    <a:pt x="89" y="451"/>
                  </a:lnTo>
                  <a:lnTo>
                    <a:pt x="100" y="446"/>
                  </a:lnTo>
                  <a:lnTo>
                    <a:pt x="103" y="448"/>
                  </a:lnTo>
                  <a:lnTo>
                    <a:pt x="105" y="451"/>
                  </a:lnTo>
                  <a:lnTo>
                    <a:pt x="122" y="453"/>
                  </a:lnTo>
                  <a:lnTo>
                    <a:pt x="126" y="453"/>
                  </a:lnTo>
                  <a:lnTo>
                    <a:pt x="132" y="458"/>
                  </a:lnTo>
                  <a:lnTo>
                    <a:pt x="125" y="449"/>
                  </a:lnTo>
                  <a:lnTo>
                    <a:pt x="125" y="444"/>
                  </a:lnTo>
                  <a:lnTo>
                    <a:pt x="116" y="444"/>
                  </a:lnTo>
                  <a:lnTo>
                    <a:pt x="110" y="446"/>
                  </a:lnTo>
                  <a:lnTo>
                    <a:pt x="104" y="446"/>
                  </a:lnTo>
                  <a:lnTo>
                    <a:pt x="101" y="444"/>
                  </a:lnTo>
                  <a:lnTo>
                    <a:pt x="100" y="443"/>
                  </a:lnTo>
                  <a:lnTo>
                    <a:pt x="99" y="441"/>
                  </a:lnTo>
                  <a:lnTo>
                    <a:pt x="96" y="438"/>
                  </a:lnTo>
                  <a:lnTo>
                    <a:pt x="93" y="437"/>
                  </a:lnTo>
                  <a:lnTo>
                    <a:pt x="90" y="434"/>
                  </a:lnTo>
                  <a:lnTo>
                    <a:pt x="87" y="434"/>
                  </a:lnTo>
                  <a:lnTo>
                    <a:pt x="83" y="435"/>
                  </a:lnTo>
                  <a:lnTo>
                    <a:pt x="81" y="438"/>
                  </a:lnTo>
                  <a:lnTo>
                    <a:pt x="80" y="440"/>
                  </a:lnTo>
                  <a:lnTo>
                    <a:pt x="78" y="441"/>
                  </a:lnTo>
                  <a:lnTo>
                    <a:pt x="78" y="443"/>
                  </a:lnTo>
                  <a:lnTo>
                    <a:pt x="78" y="461"/>
                  </a:lnTo>
                  <a:lnTo>
                    <a:pt x="75" y="464"/>
                  </a:lnTo>
                  <a:lnTo>
                    <a:pt x="70" y="462"/>
                  </a:lnTo>
                  <a:lnTo>
                    <a:pt x="65" y="453"/>
                  </a:lnTo>
                  <a:lnTo>
                    <a:pt x="62" y="451"/>
                  </a:lnTo>
                  <a:lnTo>
                    <a:pt x="56" y="451"/>
                  </a:lnTo>
                  <a:lnTo>
                    <a:pt x="56" y="449"/>
                  </a:lnTo>
                  <a:lnTo>
                    <a:pt x="54" y="446"/>
                  </a:lnTo>
                  <a:lnTo>
                    <a:pt x="53" y="444"/>
                  </a:lnTo>
                  <a:lnTo>
                    <a:pt x="51" y="441"/>
                  </a:lnTo>
                  <a:lnTo>
                    <a:pt x="48" y="437"/>
                  </a:lnTo>
                  <a:lnTo>
                    <a:pt x="45" y="434"/>
                  </a:lnTo>
                  <a:lnTo>
                    <a:pt x="42" y="434"/>
                  </a:lnTo>
                  <a:lnTo>
                    <a:pt x="38" y="434"/>
                  </a:lnTo>
                  <a:lnTo>
                    <a:pt x="38" y="432"/>
                  </a:lnTo>
                  <a:lnTo>
                    <a:pt x="44" y="425"/>
                  </a:lnTo>
                  <a:lnTo>
                    <a:pt x="47" y="421"/>
                  </a:lnTo>
                  <a:lnTo>
                    <a:pt x="45" y="415"/>
                  </a:lnTo>
                  <a:lnTo>
                    <a:pt x="48" y="410"/>
                  </a:lnTo>
                  <a:lnTo>
                    <a:pt x="41" y="401"/>
                  </a:lnTo>
                  <a:lnTo>
                    <a:pt x="42" y="390"/>
                  </a:lnTo>
                  <a:lnTo>
                    <a:pt x="35" y="382"/>
                  </a:lnTo>
                  <a:lnTo>
                    <a:pt x="35" y="380"/>
                  </a:lnTo>
                  <a:lnTo>
                    <a:pt x="34" y="378"/>
                  </a:lnTo>
                  <a:lnTo>
                    <a:pt x="32" y="375"/>
                  </a:lnTo>
                  <a:lnTo>
                    <a:pt x="30" y="372"/>
                  </a:lnTo>
                  <a:lnTo>
                    <a:pt x="27" y="369"/>
                  </a:lnTo>
                  <a:lnTo>
                    <a:pt x="26" y="365"/>
                  </a:lnTo>
                  <a:lnTo>
                    <a:pt x="24" y="360"/>
                  </a:lnTo>
                  <a:lnTo>
                    <a:pt x="24" y="355"/>
                  </a:lnTo>
                  <a:lnTo>
                    <a:pt x="23" y="352"/>
                  </a:lnTo>
                  <a:lnTo>
                    <a:pt x="23" y="350"/>
                  </a:lnTo>
                  <a:lnTo>
                    <a:pt x="20" y="345"/>
                  </a:lnTo>
                  <a:lnTo>
                    <a:pt x="18" y="342"/>
                  </a:lnTo>
                  <a:lnTo>
                    <a:pt x="15" y="338"/>
                  </a:lnTo>
                  <a:lnTo>
                    <a:pt x="14" y="333"/>
                  </a:lnTo>
                  <a:lnTo>
                    <a:pt x="11" y="330"/>
                  </a:lnTo>
                  <a:lnTo>
                    <a:pt x="11" y="329"/>
                  </a:lnTo>
                  <a:lnTo>
                    <a:pt x="9" y="327"/>
                  </a:lnTo>
                  <a:lnTo>
                    <a:pt x="9" y="326"/>
                  </a:lnTo>
                  <a:lnTo>
                    <a:pt x="9" y="325"/>
                  </a:lnTo>
                  <a:lnTo>
                    <a:pt x="8" y="323"/>
                  </a:lnTo>
                  <a:lnTo>
                    <a:pt x="8" y="320"/>
                  </a:lnTo>
                  <a:lnTo>
                    <a:pt x="17" y="312"/>
                  </a:lnTo>
                  <a:lnTo>
                    <a:pt x="17" y="311"/>
                  </a:lnTo>
                  <a:lnTo>
                    <a:pt x="17" y="308"/>
                  </a:lnTo>
                  <a:lnTo>
                    <a:pt x="15" y="306"/>
                  </a:lnTo>
                  <a:lnTo>
                    <a:pt x="15" y="302"/>
                  </a:lnTo>
                  <a:lnTo>
                    <a:pt x="15" y="299"/>
                  </a:lnTo>
                  <a:lnTo>
                    <a:pt x="15" y="295"/>
                  </a:lnTo>
                  <a:lnTo>
                    <a:pt x="14" y="290"/>
                  </a:lnTo>
                  <a:lnTo>
                    <a:pt x="14" y="285"/>
                  </a:lnTo>
                  <a:lnTo>
                    <a:pt x="15" y="281"/>
                  </a:lnTo>
                  <a:lnTo>
                    <a:pt x="15" y="276"/>
                  </a:lnTo>
                  <a:lnTo>
                    <a:pt x="15" y="272"/>
                  </a:lnTo>
                  <a:lnTo>
                    <a:pt x="17" y="267"/>
                  </a:lnTo>
                  <a:lnTo>
                    <a:pt x="20" y="263"/>
                  </a:lnTo>
                  <a:lnTo>
                    <a:pt x="21" y="259"/>
                  </a:lnTo>
                  <a:lnTo>
                    <a:pt x="24" y="256"/>
                  </a:lnTo>
                  <a:lnTo>
                    <a:pt x="24" y="254"/>
                  </a:lnTo>
                  <a:lnTo>
                    <a:pt x="24" y="251"/>
                  </a:lnTo>
                  <a:lnTo>
                    <a:pt x="24" y="246"/>
                  </a:lnTo>
                  <a:lnTo>
                    <a:pt x="26" y="240"/>
                  </a:lnTo>
                  <a:lnTo>
                    <a:pt x="26" y="234"/>
                  </a:lnTo>
                  <a:lnTo>
                    <a:pt x="26" y="229"/>
                  </a:lnTo>
                  <a:lnTo>
                    <a:pt x="26" y="226"/>
                  </a:lnTo>
                  <a:lnTo>
                    <a:pt x="26" y="224"/>
                  </a:lnTo>
                  <a:lnTo>
                    <a:pt x="26" y="223"/>
                  </a:lnTo>
                  <a:lnTo>
                    <a:pt x="24" y="222"/>
                  </a:lnTo>
                  <a:lnTo>
                    <a:pt x="24" y="219"/>
                  </a:lnTo>
                  <a:lnTo>
                    <a:pt x="23" y="216"/>
                  </a:lnTo>
                  <a:lnTo>
                    <a:pt x="20" y="212"/>
                  </a:lnTo>
                  <a:lnTo>
                    <a:pt x="18" y="209"/>
                  </a:lnTo>
                  <a:lnTo>
                    <a:pt x="15" y="206"/>
                  </a:lnTo>
                  <a:lnTo>
                    <a:pt x="14" y="204"/>
                  </a:lnTo>
                  <a:lnTo>
                    <a:pt x="14" y="203"/>
                  </a:lnTo>
                  <a:lnTo>
                    <a:pt x="14" y="200"/>
                  </a:lnTo>
                  <a:lnTo>
                    <a:pt x="14" y="197"/>
                  </a:lnTo>
                  <a:lnTo>
                    <a:pt x="12" y="196"/>
                  </a:lnTo>
                  <a:lnTo>
                    <a:pt x="11" y="194"/>
                  </a:lnTo>
                  <a:lnTo>
                    <a:pt x="8" y="191"/>
                  </a:lnTo>
                  <a:lnTo>
                    <a:pt x="5" y="189"/>
                  </a:lnTo>
                  <a:lnTo>
                    <a:pt x="3" y="185"/>
                  </a:lnTo>
                  <a:lnTo>
                    <a:pt x="2" y="180"/>
                  </a:lnTo>
                  <a:lnTo>
                    <a:pt x="1" y="176"/>
                  </a:lnTo>
                  <a:lnTo>
                    <a:pt x="0" y="170"/>
                  </a:lnTo>
                  <a:lnTo>
                    <a:pt x="0" y="164"/>
                  </a:lnTo>
                  <a:lnTo>
                    <a:pt x="1" y="158"/>
                  </a:lnTo>
                  <a:lnTo>
                    <a:pt x="3" y="150"/>
                  </a:lnTo>
                  <a:lnTo>
                    <a:pt x="8" y="143"/>
                  </a:lnTo>
                  <a:lnTo>
                    <a:pt x="14" y="134"/>
                  </a:lnTo>
                  <a:lnTo>
                    <a:pt x="23" y="126"/>
                  </a:lnTo>
                  <a:lnTo>
                    <a:pt x="33" y="117"/>
                  </a:lnTo>
                  <a:lnTo>
                    <a:pt x="34" y="116"/>
                  </a:lnTo>
                  <a:lnTo>
                    <a:pt x="35" y="114"/>
                  </a:lnTo>
                  <a:lnTo>
                    <a:pt x="36" y="111"/>
                  </a:lnTo>
                  <a:lnTo>
                    <a:pt x="38" y="107"/>
                  </a:lnTo>
                  <a:lnTo>
                    <a:pt x="39" y="103"/>
                  </a:lnTo>
                  <a:lnTo>
                    <a:pt x="41" y="98"/>
                  </a:lnTo>
                  <a:lnTo>
                    <a:pt x="41" y="95"/>
                  </a:lnTo>
                  <a:lnTo>
                    <a:pt x="41" y="90"/>
                  </a:lnTo>
                  <a:lnTo>
                    <a:pt x="41" y="89"/>
                  </a:lnTo>
                  <a:lnTo>
                    <a:pt x="44" y="84"/>
                  </a:lnTo>
                  <a:lnTo>
                    <a:pt x="47" y="78"/>
                  </a:lnTo>
                  <a:lnTo>
                    <a:pt x="51" y="73"/>
                  </a:lnTo>
                  <a:lnTo>
                    <a:pt x="56" y="65"/>
                  </a:lnTo>
                  <a:lnTo>
                    <a:pt x="57" y="59"/>
                  </a:lnTo>
                  <a:lnTo>
                    <a:pt x="59" y="51"/>
                  </a:lnTo>
                  <a:lnTo>
                    <a:pt x="59" y="44"/>
                  </a:lnTo>
                  <a:lnTo>
                    <a:pt x="59" y="43"/>
                  </a:lnTo>
                  <a:lnTo>
                    <a:pt x="59" y="41"/>
                  </a:lnTo>
                  <a:lnTo>
                    <a:pt x="60" y="38"/>
                  </a:lnTo>
                  <a:lnTo>
                    <a:pt x="59" y="37"/>
                  </a:lnTo>
                  <a:lnTo>
                    <a:pt x="59" y="29"/>
                  </a:lnTo>
                  <a:lnTo>
                    <a:pt x="54" y="23"/>
                  </a:lnTo>
                  <a:lnTo>
                    <a:pt x="56" y="20"/>
                  </a:lnTo>
                  <a:lnTo>
                    <a:pt x="63" y="8"/>
                  </a:lnTo>
                  <a:lnTo>
                    <a:pt x="65" y="2"/>
                  </a:lnTo>
                  <a:lnTo>
                    <a:pt x="63" y="0"/>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13" name="Freeform 7"/>
            <p:cNvSpPr>
              <a:spLocks/>
            </p:cNvSpPr>
            <p:nvPr/>
          </p:nvSpPr>
          <p:spPr bwMode="blackWhite">
            <a:xfrm>
              <a:off x="657225" y="2217738"/>
              <a:ext cx="1208088" cy="2008187"/>
            </a:xfrm>
            <a:custGeom>
              <a:avLst/>
              <a:gdLst>
                <a:gd name="T0" fmla="*/ 176705 w 670"/>
                <a:gd name="T1" fmla="*/ 19259 h 1147"/>
                <a:gd name="T2" fmla="*/ 324561 w 670"/>
                <a:gd name="T3" fmla="*/ 59528 h 1147"/>
                <a:gd name="T4" fmla="*/ 522904 w 670"/>
                <a:gd name="T5" fmla="*/ 110301 h 1147"/>
                <a:gd name="T6" fmla="*/ 540935 w 670"/>
                <a:gd name="T7" fmla="*/ 688071 h 1147"/>
                <a:gd name="T8" fmla="*/ 1195466 w 670"/>
                <a:gd name="T9" fmla="*/ 1752568 h 1147"/>
                <a:gd name="T10" fmla="*/ 1134160 w 670"/>
                <a:gd name="T11" fmla="*/ 1805092 h 1147"/>
                <a:gd name="T12" fmla="*/ 1110720 w 670"/>
                <a:gd name="T13" fmla="*/ 1868122 h 1147"/>
                <a:gd name="T14" fmla="*/ 1081870 w 670"/>
                <a:gd name="T15" fmla="*/ 1901387 h 1147"/>
                <a:gd name="T16" fmla="*/ 1101704 w 670"/>
                <a:gd name="T17" fmla="*/ 1990679 h 1147"/>
                <a:gd name="T18" fmla="*/ 677972 w 670"/>
                <a:gd name="T19" fmla="*/ 1925899 h 1147"/>
                <a:gd name="T20" fmla="*/ 674366 w 670"/>
                <a:gd name="T21" fmla="*/ 1894384 h 1147"/>
                <a:gd name="T22" fmla="*/ 659941 w 670"/>
                <a:gd name="T23" fmla="*/ 1810345 h 1147"/>
                <a:gd name="T24" fmla="*/ 614863 w 670"/>
                <a:gd name="T25" fmla="*/ 1757820 h 1147"/>
                <a:gd name="T26" fmla="*/ 566179 w 670"/>
                <a:gd name="T27" fmla="*/ 1700043 h 1147"/>
                <a:gd name="T28" fmla="*/ 539132 w 670"/>
                <a:gd name="T29" fmla="*/ 1694791 h 1147"/>
                <a:gd name="T30" fmla="*/ 535526 w 670"/>
                <a:gd name="T31" fmla="*/ 1654522 h 1147"/>
                <a:gd name="T32" fmla="*/ 481432 w 670"/>
                <a:gd name="T33" fmla="*/ 1633512 h 1147"/>
                <a:gd name="T34" fmla="*/ 423732 w 670"/>
                <a:gd name="T35" fmla="*/ 1568732 h 1147"/>
                <a:gd name="T36" fmla="*/ 375048 w 670"/>
                <a:gd name="T37" fmla="*/ 1531965 h 1147"/>
                <a:gd name="T38" fmla="*/ 335380 w 670"/>
                <a:gd name="T39" fmla="*/ 1517958 h 1147"/>
                <a:gd name="T40" fmla="*/ 257846 w 670"/>
                <a:gd name="T41" fmla="*/ 1495198 h 1147"/>
                <a:gd name="T42" fmla="*/ 238011 w 670"/>
                <a:gd name="T43" fmla="*/ 1458430 h 1147"/>
                <a:gd name="T44" fmla="*/ 263255 w 670"/>
                <a:gd name="T45" fmla="*/ 1374391 h 1147"/>
                <a:gd name="T46" fmla="*/ 239814 w 670"/>
                <a:gd name="T47" fmla="*/ 1348129 h 1147"/>
                <a:gd name="T48" fmla="*/ 245224 w 670"/>
                <a:gd name="T49" fmla="*/ 1318365 h 1147"/>
                <a:gd name="T50" fmla="*/ 225390 w 670"/>
                <a:gd name="T51" fmla="*/ 1279847 h 1147"/>
                <a:gd name="T52" fmla="*/ 171296 w 670"/>
                <a:gd name="T53" fmla="*/ 1164293 h 1147"/>
                <a:gd name="T54" fmla="*/ 146052 w 670"/>
                <a:gd name="T55" fmla="*/ 1122274 h 1147"/>
                <a:gd name="T56" fmla="*/ 138840 w 670"/>
                <a:gd name="T57" fmla="*/ 1103015 h 1147"/>
                <a:gd name="T58" fmla="*/ 151462 w 670"/>
                <a:gd name="T59" fmla="*/ 1053992 h 1147"/>
                <a:gd name="T60" fmla="*/ 178509 w 670"/>
                <a:gd name="T61" fmla="*/ 997966 h 1147"/>
                <a:gd name="T62" fmla="*/ 117203 w 670"/>
                <a:gd name="T63" fmla="*/ 945441 h 1147"/>
                <a:gd name="T64" fmla="*/ 117203 w 670"/>
                <a:gd name="T65" fmla="*/ 912176 h 1147"/>
                <a:gd name="T66" fmla="*/ 119006 w 670"/>
                <a:gd name="T67" fmla="*/ 877159 h 1147"/>
                <a:gd name="T68" fmla="*/ 128021 w 670"/>
                <a:gd name="T69" fmla="*/ 822884 h 1147"/>
                <a:gd name="T70" fmla="*/ 140643 w 670"/>
                <a:gd name="T71" fmla="*/ 836890 h 1147"/>
                <a:gd name="T72" fmla="*/ 173099 w 670"/>
                <a:gd name="T73" fmla="*/ 896418 h 1147"/>
                <a:gd name="T74" fmla="*/ 176705 w 670"/>
                <a:gd name="T75" fmla="*/ 882412 h 1147"/>
                <a:gd name="T76" fmla="*/ 167690 w 670"/>
                <a:gd name="T77" fmla="*/ 854399 h 1147"/>
                <a:gd name="T78" fmla="*/ 160477 w 670"/>
                <a:gd name="T79" fmla="*/ 833389 h 1147"/>
                <a:gd name="T80" fmla="*/ 180312 w 670"/>
                <a:gd name="T81" fmla="*/ 780864 h 1147"/>
                <a:gd name="T82" fmla="*/ 198343 w 670"/>
                <a:gd name="T83" fmla="*/ 780864 h 1147"/>
                <a:gd name="T84" fmla="*/ 156871 w 670"/>
                <a:gd name="T85" fmla="*/ 759855 h 1147"/>
                <a:gd name="T86" fmla="*/ 135234 w 670"/>
                <a:gd name="T87" fmla="*/ 812379 h 1147"/>
                <a:gd name="T88" fmla="*/ 91959 w 670"/>
                <a:gd name="T89" fmla="*/ 772110 h 1147"/>
                <a:gd name="T90" fmla="*/ 68518 w 670"/>
                <a:gd name="T91" fmla="*/ 756353 h 1147"/>
                <a:gd name="T92" fmla="*/ 63109 w 670"/>
                <a:gd name="T93" fmla="*/ 665310 h 1147"/>
                <a:gd name="T94" fmla="*/ 43275 w 670"/>
                <a:gd name="T95" fmla="*/ 621540 h 1147"/>
                <a:gd name="T96" fmla="*/ 19834 w 670"/>
                <a:gd name="T97" fmla="*/ 577770 h 1147"/>
                <a:gd name="T98" fmla="*/ 30653 w 670"/>
                <a:gd name="T99" fmla="*/ 546255 h 1147"/>
                <a:gd name="T100" fmla="*/ 27047 w 670"/>
                <a:gd name="T101" fmla="*/ 491980 h 1147"/>
                <a:gd name="T102" fmla="*/ 43275 w 670"/>
                <a:gd name="T103" fmla="*/ 439455 h 1147"/>
                <a:gd name="T104" fmla="*/ 43275 w 670"/>
                <a:gd name="T105" fmla="*/ 388681 h 1147"/>
                <a:gd name="T106" fmla="*/ 25244 w 670"/>
                <a:gd name="T107" fmla="*/ 350163 h 1147"/>
                <a:gd name="T108" fmla="*/ 5409 w 670"/>
                <a:gd name="T109" fmla="*/ 323901 h 1147"/>
                <a:gd name="T110" fmla="*/ 41472 w 670"/>
                <a:gd name="T111" fmla="*/ 220603 h 1147"/>
                <a:gd name="T112" fmla="*/ 73928 w 670"/>
                <a:gd name="T113" fmla="*/ 166328 h 1147"/>
                <a:gd name="T114" fmla="*/ 106384 w 670"/>
                <a:gd name="T115" fmla="*/ 89292 h 1147"/>
                <a:gd name="T116" fmla="*/ 97368 w 670"/>
                <a:gd name="T117" fmla="*/ 40269 h 11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70" h="1147">
                  <a:moveTo>
                    <a:pt x="63" y="0"/>
                  </a:moveTo>
                  <a:lnTo>
                    <a:pt x="63" y="0"/>
                  </a:lnTo>
                  <a:lnTo>
                    <a:pt x="66" y="1"/>
                  </a:lnTo>
                  <a:lnTo>
                    <a:pt x="70" y="1"/>
                  </a:lnTo>
                  <a:lnTo>
                    <a:pt x="74" y="4"/>
                  </a:lnTo>
                  <a:lnTo>
                    <a:pt x="78" y="5"/>
                  </a:lnTo>
                  <a:lnTo>
                    <a:pt x="84" y="7"/>
                  </a:lnTo>
                  <a:lnTo>
                    <a:pt x="90" y="8"/>
                  </a:lnTo>
                  <a:lnTo>
                    <a:pt x="98" y="11"/>
                  </a:lnTo>
                  <a:lnTo>
                    <a:pt x="104" y="12"/>
                  </a:lnTo>
                  <a:lnTo>
                    <a:pt x="113" y="15"/>
                  </a:lnTo>
                  <a:lnTo>
                    <a:pt x="122" y="17"/>
                  </a:lnTo>
                  <a:lnTo>
                    <a:pt x="131" y="20"/>
                  </a:lnTo>
                  <a:lnTo>
                    <a:pt x="139" y="23"/>
                  </a:lnTo>
                  <a:lnTo>
                    <a:pt x="149" y="26"/>
                  </a:lnTo>
                  <a:lnTo>
                    <a:pt x="159" y="29"/>
                  </a:lnTo>
                  <a:lnTo>
                    <a:pt x="169" y="31"/>
                  </a:lnTo>
                  <a:lnTo>
                    <a:pt x="180" y="34"/>
                  </a:lnTo>
                  <a:lnTo>
                    <a:pt x="192" y="37"/>
                  </a:lnTo>
                  <a:lnTo>
                    <a:pt x="203" y="40"/>
                  </a:lnTo>
                  <a:lnTo>
                    <a:pt x="215" y="43"/>
                  </a:lnTo>
                  <a:lnTo>
                    <a:pt x="227" y="45"/>
                  </a:lnTo>
                  <a:lnTo>
                    <a:pt x="238" y="50"/>
                  </a:lnTo>
                  <a:lnTo>
                    <a:pt x="251" y="53"/>
                  </a:lnTo>
                  <a:lnTo>
                    <a:pt x="264" y="56"/>
                  </a:lnTo>
                  <a:lnTo>
                    <a:pt x="277" y="60"/>
                  </a:lnTo>
                  <a:lnTo>
                    <a:pt x="290" y="63"/>
                  </a:lnTo>
                  <a:lnTo>
                    <a:pt x="301" y="65"/>
                  </a:lnTo>
                  <a:lnTo>
                    <a:pt x="315" y="70"/>
                  </a:lnTo>
                  <a:lnTo>
                    <a:pt x="327" y="73"/>
                  </a:lnTo>
                  <a:lnTo>
                    <a:pt x="341" y="75"/>
                  </a:lnTo>
                  <a:lnTo>
                    <a:pt x="353" y="78"/>
                  </a:lnTo>
                  <a:lnTo>
                    <a:pt x="367" y="83"/>
                  </a:lnTo>
                  <a:lnTo>
                    <a:pt x="379" y="86"/>
                  </a:lnTo>
                  <a:lnTo>
                    <a:pt x="380" y="84"/>
                  </a:lnTo>
                  <a:lnTo>
                    <a:pt x="300" y="393"/>
                  </a:lnTo>
                  <a:lnTo>
                    <a:pt x="638" y="905"/>
                  </a:lnTo>
                  <a:lnTo>
                    <a:pt x="641" y="918"/>
                  </a:lnTo>
                  <a:lnTo>
                    <a:pt x="646" y="929"/>
                  </a:lnTo>
                  <a:lnTo>
                    <a:pt x="656" y="951"/>
                  </a:lnTo>
                  <a:lnTo>
                    <a:pt x="655" y="966"/>
                  </a:lnTo>
                  <a:lnTo>
                    <a:pt x="669" y="986"/>
                  </a:lnTo>
                  <a:lnTo>
                    <a:pt x="669" y="993"/>
                  </a:lnTo>
                  <a:lnTo>
                    <a:pt x="663" y="1001"/>
                  </a:lnTo>
                  <a:lnTo>
                    <a:pt x="662" y="1002"/>
                  </a:lnTo>
                  <a:lnTo>
                    <a:pt x="657" y="1002"/>
                  </a:lnTo>
                  <a:lnTo>
                    <a:pt x="652" y="1004"/>
                  </a:lnTo>
                  <a:lnTo>
                    <a:pt x="646" y="1007"/>
                  </a:lnTo>
                  <a:lnTo>
                    <a:pt x="638" y="1011"/>
                  </a:lnTo>
                  <a:lnTo>
                    <a:pt x="633" y="1017"/>
                  </a:lnTo>
                  <a:lnTo>
                    <a:pt x="630" y="1023"/>
                  </a:lnTo>
                  <a:lnTo>
                    <a:pt x="629" y="1031"/>
                  </a:lnTo>
                  <a:lnTo>
                    <a:pt x="629" y="1032"/>
                  </a:lnTo>
                  <a:lnTo>
                    <a:pt x="629" y="1037"/>
                  </a:lnTo>
                  <a:lnTo>
                    <a:pt x="629" y="1041"/>
                  </a:lnTo>
                  <a:lnTo>
                    <a:pt x="627" y="1047"/>
                  </a:lnTo>
                  <a:lnTo>
                    <a:pt x="626" y="1052"/>
                  </a:lnTo>
                  <a:lnTo>
                    <a:pt x="624" y="1058"/>
                  </a:lnTo>
                  <a:lnTo>
                    <a:pt x="620" y="1062"/>
                  </a:lnTo>
                  <a:lnTo>
                    <a:pt x="616" y="1067"/>
                  </a:lnTo>
                  <a:lnTo>
                    <a:pt x="614" y="1068"/>
                  </a:lnTo>
                  <a:lnTo>
                    <a:pt x="613" y="1070"/>
                  </a:lnTo>
                  <a:lnTo>
                    <a:pt x="611" y="1071"/>
                  </a:lnTo>
                  <a:lnTo>
                    <a:pt x="608" y="1073"/>
                  </a:lnTo>
                  <a:lnTo>
                    <a:pt x="607" y="1076"/>
                  </a:lnTo>
                  <a:lnTo>
                    <a:pt x="604" y="1077"/>
                  </a:lnTo>
                  <a:lnTo>
                    <a:pt x="602" y="1079"/>
                  </a:lnTo>
                  <a:lnTo>
                    <a:pt x="600" y="1086"/>
                  </a:lnTo>
                  <a:lnTo>
                    <a:pt x="602" y="1097"/>
                  </a:lnTo>
                  <a:lnTo>
                    <a:pt x="597" y="1112"/>
                  </a:lnTo>
                  <a:lnTo>
                    <a:pt x="611" y="1118"/>
                  </a:lnTo>
                  <a:lnTo>
                    <a:pt x="613" y="1119"/>
                  </a:lnTo>
                  <a:lnTo>
                    <a:pt x="613" y="1122"/>
                  </a:lnTo>
                  <a:lnTo>
                    <a:pt x="613" y="1127"/>
                  </a:lnTo>
                  <a:lnTo>
                    <a:pt x="613" y="1131"/>
                  </a:lnTo>
                  <a:lnTo>
                    <a:pt x="611" y="1137"/>
                  </a:lnTo>
                  <a:lnTo>
                    <a:pt x="610" y="1142"/>
                  </a:lnTo>
                  <a:lnTo>
                    <a:pt x="605" y="1144"/>
                  </a:lnTo>
                  <a:lnTo>
                    <a:pt x="602" y="1146"/>
                  </a:lnTo>
                  <a:lnTo>
                    <a:pt x="588" y="1146"/>
                  </a:lnTo>
                  <a:lnTo>
                    <a:pt x="381" y="1121"/>
                  </a:lnTo>
                  <a:lnTo>
                    <a:pt x="377" y="1114"/>
                  </a:lnTo>
                  <a:lnTo>
                    <a:pt x="381" y="1114"/>
                  </a:lnTo>
                  <a:lnTo>
                    <a:pt x="381" y="1104"/>
                  </a:lnTo>
                  <a:lnTo>
                    <a:pt x="376" y="1100"/>
                  </a:lnTo>
                  <a:lnTo>
                    <a:pt x="370" y="1104"/>
                  </a:lnTo>
                  <a:lnTo>
                    <a:pt x="370" y="1091"/>
                  </a:lnTo>
                  <a:lnTo>
                    <a:pt x="370" y="1089"/>
                  </a:lnTo>
                  <a:lnTo>
                    <a:pt x="371" y="1088"/>
                  </a:lnTo>
                  <a:lnTo>
                    <a:pt x="373" y="1086"/>
                  </a:lnTo>
                  <a:lnTo>
                    <a:pt x="374" y="1085"/>
                  </a:lnTo>
                  <a:lnTo>
                    <a:pt x="374" y="1082"/>
                  </a:lnTo>
                  <a:lnTo>
                    <a:pt x="376" y="1080"/>
                  </a:lnTo>
                  <a:lnTo>
                    <a:pt x="377" y="1076"/>
                  </a:lnTo>
                  <a:lnTo>
                    <a:pt x="377" y="1071"/>
                  </a:lnTo>
                  <a:lnTo>
                    <a:pt x="377" y="1067"/>
                  </a:lnTo>
                  <a:lnTo>
                    <a:pt x="377" y="1061"/>
                  </a:lnTo>
                  <a:lnTo>
                    <a:pt x="374" y="1055"/>
                  </a:lnTo>
                  <a:lnTo>
                    <a:pt x="373" y="1049"/>
                  </a:lnTo>
                  <a:lnTo>
                    <a:pt x="370" y="1041"/>
                  </a:lnTo>
                  <a:lnTo>
                    <a:pt x="366" y="1034"/>
                  </a:lnTo>
                  <a:lnTo>
                    <a:pt x="360" y="1025"/>
                  </a:lnTo>
                  <a:lnTo>
                    <a:pt x="359" y="1023"/>
                  </a:lnTo>
                  <a:lnTo>
                    <a:pt x="357" y="1020"/>
                  </a:lnTo>
                  <a:lnTo>
                    <a:pt x="353" y="1018"/>
                  </a:lnTo>
                  <a:lnTo>
                    <a:pt x="350" y="1014"/>
                  </a:lnTo>
                  <a:lnTo>
                    <a:pt x="347" y="1010"/>
                  </a:lnTo>
                  <a:lnTo>
                    <a:pt x="344" y="1007"/>
                  </a:lnTo>
                  <a:lnTo>
                    <a:pt x="341" y="1004"/>
                  </a:lnTo>
                  <a:lnTo>
                    <a:pt x="340" y="1004"/>
                  </a:lnTo>
                  <a:lnTo>
                    <a:pt x="323" y="975"/>
                  </a:lnTo>
                  <a:lnTo>
                    <a:pt x="321" y="974"/>
                  </a:lnTo>
                  <a:lnTo>
                    <a:pt x="321" y="972"/>
                  </a:lnTo>
                  <a:lnTo>
                    <a:pt x="318" y="971"/>
                  </a:lnTo>
                  <a:lnTo>
                    <a:pt x="317" y="971"/>
                  </a:lnTo>
                  <a:lnTo>
                    <a:pt x="314" y="971"/>
                  </a:lnTo>
                  <a:lnTo>
                    <a:pt x="310" y="972"/>
                  </a:lnTo>
                  <a:lnTo>
                    <a:pt x="305" y="975"/>
                  </a:lnTo>
                  <a:lnTo>
                    <a:pt x="304" y="975"/>
                  </a:lnTo>
                  <a:lnTo>
                    <a:pt x="302" y="974"/>
                  </a:lnTo>
                  <a:lnTo>
                    <a:pt x="301" y="972"/>
                  </a:lnTo>
                  <a:lnTo>
                    <a:pt x="300" y="969"/>
                  </a:lnTo>
                  <a:lnTo>
                    <a:pt x="299" y="968"/>
                  </a:lnTo>
                  <a:lnTo>
                    <a:pt x="297" y="966"/>
                  </a:lnTo>
                  <a:lnTo>
                    <a:pt x="301" y="960"/>
                  </a:lnTo>
                  <a:lnTo>
                    <a:pt x="301" y="955"/>
                  </a:lnTo>
                  <a:lnTo>
                    <a:pt x="300" y="953"/>
                  </a:lnTo>
                  <a:lnTo>
                    <a:pt x="300" y="950"/>
                  </a:lnTo>
                  <a:lnTo>
                    <a:pt x="297" y="945"/>
                  </a:lnTo>
                  <a:lnTo>
                    <a:pt x="294" y="942"/>
                  </a:lnTo>
                  <a:lnTo>
                    <a:pt x="290" y="938"/>
                  </a:lnTo>
                  <a:lnTo>
                    <a:pt x="284" y="936"/>
                  </a:lnTo>
                  <a:lnTo>
                    <a:pt x="275" y="935"/>
                  </a:lnTo>
                  <a:lnTo>
                    <a:pt x="274" y="935"/>
                  </a:lnTo>
                  <a:lnTo>
                    <a:pt x="271" y="935"/>
                  </a:lnTo>
                  <a:lnTo>
                    <a:pt x="267" y="933"/>
                  </a:lnTo>
                  <a:lnTo>
                    <a:pt x="263" y="930"/>
                  </a:lnTo>
                  <a:lnTo>
                    <a:pt x="255" y="926"/>
                  </a:lnTo>
                  <a:lnTo>
                    <a:pt x="248" y="920"/>
                  </a:lnTo>
                  <a:lnTo>
                    <a:pt x="238" y="909"/>
                  </a:lnTo>
                  <a:lnTo>
                    <a:pt x="238" y="908"/>
                  </a:lnTo>
                  <a:lnTo>
                    <a:pt x="238" y="906"/>
                  </a:lnTo>
                  <a:lnTo>
                    <a:pt x="236" y="902"/>
                  </a:lnTo>
                  <a:lnTo>
                    <a:pt x="235" y="896"/>
                  </a:lnTo>
                  <a:lnTo>
                    <a:pt x="233" y="892"/>
                  </a:lnTo>
                  <a:lnTo>
                    <a:pt x="228" y="887"/>
                  </a:lnTo>
                  <a:lnTo>
                    <a:pt x="222" y="881"/>
                  </a:lnTo>
                  <a:lnTo>
                    <a:pt x="215" y="875"/>
                  </a:lnTo>
                  <a:lnTo>
                    <a:pt x="213" y="875"/>
                  </a:lnTo>
                  <a:lnTo>
                    <a:pt x="212" y="875"/>
                  </a:lnTo>
                  <a:lnTo>
                    <a:pt x="210" y="875"/>
                  </a:lnTo>
                  <a:lnTo>
                    <a:pt x="208" y="875"/>
                  </a:lnTo>
                  <a:lnTo>
                    <a:pt x="206" y="875"/>
                  </a:lnTo>
                  <a:lnTo>
                    <a:pt x="205" y="875"/>
                  </a:lnTo>
                  <a:lnTo>
                    <a:pt x="203" y="875"/>
                  </a:lnTo>
                  <a:lnTo>
                    <a:pt x="198" y="870"/>
                  </a:lnTo>
                  <a:lnTo>
                    <a:pt x="189" y="870"/>
                  </a:lnTo>
                  <a:lnTo>
                    <a:pt x="188" y="869"/>
                  </a:lnTo>
                  <a:lnTo>
                    <a:pt x="186" y="867"/>
                  </a:lnTo>
                  <a:lnTo>
                    <a:pt x="183" y="864"/>
                  </a:lnTo>
                  <a:lnTo>
                    <a:pt x="177" y="861"/>
                  </a:lnTo>
                  <a:lnTo>
                    <a:pt x="172" y="858"/>
                  </a:lnTo>
                  <a:lnTo>
                    <a:pt x="165" y="857"/>
                  </a:lnTo>
                  <a:lnTo>
                    <a:pt x="155" y="855"/>
                  </a:lnTo>
                  <a:lnTo>
                    <a:pt x="144" y="855"/>
                  </a:lnTo>
                  <a:lnTo>
                    <a:pt x="143" y="854"/>
                  </a:lnTo>
                  <a:lnTo>
                    <a:pt x="143" y="852"/>
                  </a:lnTo>
                  <a:lnTo>
                    <a:pt x="141" y="851"/>
                  </a:lnTo>
                  <a:lnTo>
                    <a:pt x="141" y="849"/>
                  </a:lnTo>
                  <a:lnTo>
                    <a:pt x="140" y="848"/>
                  </a:lnTo>
                  <a:lnTo>
                    <a:pt x="140" y="846"/>
                  </a:lnTo>
                  <a:lnTo>
                    <a:pt x="136" y="840"/>
                  </a:lnTo>
                  <a:lnTo>
                    <a:pt x="132" y="840"/>
                  </a:lnTo>
                  <a:lnTo>
                    <a:pt x="132" y="833"/>
                  </a:lnTo>
                  <a:lnTo>
                    <a:pt x="139" y="827"/>
                  </a:lnTo>
                  <a:lnTo>
                    <a:pt x="137" y="816"/>
                  </a:lnTo>
                  <a:lnTo>
                    <a:pt x="143" y="810"/>
                  </a:lnTo>
                  <a:lnTo>
                    <a:pt x="140" y="798"/>
                  </a:lnTo>
                  <a:lnTo>
                    <a:pt x="140" y="797"/>
                  </a:lnTo>
                  <a:lnTo>
                    <a:pt x="143" y="795"/>
                  </a:lnTo>
                  <a:lnTo>
                    <a:pt x="144" y="789"/>
                  </a:lnTo>
                  <a:lnTo>
                    <a:pt x="146" y="785"/>
                  </a:lnTo>
                  <a:lnTo>
                    <a:pt x="147" y="779"/>
                  </a:lnTo>
                  <a:lnTo>
                    <a:pt x="146" y="776"/>
                  </a:lnTo>
                  <a:lnTo>
                    <a:pt x="143" y="773"/>
                  </a:lnTo>
                  <a:lnTo>
                    <a:pt x="137" y="774"/>
                  </a:lnTo>
                  <a:lnTo>
                    <a:pt x="136" y="773"/>
                  </a:lnTo>
                  <a:lnTo>
                    <a:pt x="134" y="771"/>
                  </a:lnTo>
                  <a:lnTo>
                    <a:pt x="133" y="770"/>
                  </a:lnTo>
                  <a:lnTo>
                    <a:pt x="132" y="768"/>
                  </a:lnTo>
                  <a:lnTo>
                    <a:pt x="131" y="767"/>
                  </a:lnTo>
                  <a:lnTo>
                    <a:pt x="131" y="766"/>
                  </a:lnTo>
                  <a:lnTo>
                    <a:pt x="129" y="766"/>
                  </a:lnTo>
                  <a:lnTo>
                    <a:pt x="131" y="764"/>
                  </a:lnTo>
                  <a:lnTo>
                    <a:pt x="132" y="762"/>
                  </a:lnTo>
                  <a:lnTo>
                    <a:pt x="133" y="758"/>
                  </a:lnTo>
                  <a:lnTo>
                    <a:pt x="136" y="753"/>
                  </a:lnTo>
                  <a:lnTo>
                    <a:pt x="137" y="749"/>
                  </a:lnTo>
                  <a:lnTo>
                    <a:pt x="136" y="744"/>
                  </a:lnTo>
                  <a:lnTo>
                    <a:pt x="134" y="741"/>
                  </a:lnTo>
                  <a:lnTo>
                    <a:pt x="131" y="740"/>
                  </a:lnTo>
                  <a:lnTo>
                    <a:pt x="128" y="737"/>
                  </a:lnTo>
                  <a:lnTo>
                    <a:pt x="126" y="734"/>
                  </a:lnTo>
                  <a:lnTo>
                    <a:pt x="125" y="731"/>
                  </a:lnTo>
                  <a:lnTo>
                    <a:pt x="123" y="728"/>
                  </a:lnTo>
                  <a:lnTo>
                    <a:pt x="122" y="723"/>
                  </a:lnTo>
                  <a:lnTo>
                    <a:pt x="120" y="722"/>
                  </a:lnTo>
                  <a:lnTo>
                    <a:pt x="120" y="720"/>
                  </a:lnTo>
                  <a:lnTo>
                    <a:pt x="110" y="710"/>
                  </a:lnTo>
                  <a:lnTo>
                    <a:pt x="108" y="696"/>
                  </a:lnTo>
                  <a:lnTo>
                    <a:pt x="101" y="680"/>
                  </a:lnTo>
                  <a:lnTo>
                    <a:pt x="100" y="672"/>
                  </a:lnTo>
                  <a:lnTo>
                    <a:pt x="95" y="665"/>
                  </a:lnTo>
                  <a:lnTo>
                    <a:pt x="96" y="665"/>
                  </a:lnTo>
                  <a:lnTo>
                    <a:pt x="96" y="663"/>
                  </a:lnTo>
                  <a:lnTo>
                    <a:pt x="96" y="662"/>
                  </a:lnTo>
                  <a:lnTo>
                    <a:pt x="96" y="659"/>
                  </a:lnTo>
                  <a:lnTo>
                    <a:pt x="93" y="656"/>
                  </a:lnTo>
                  <a:lnTo>
                    <a:pt x="92" y="651"/>
                  </a:lnTo>
                  <a:lnTo>
                    <a:pt x="87" y="647"/>
                  </a:lnTo>
                  <a:lnTo>
                    <a:pt x="81" y="641"/>
                  </a:lnTo>
                  <a:lnTo>
                    <a:pt x="80" y="640"/>
                  </a:lnTo>
                  <a:lnTo>
                    <a:pt x="78" y="638"/>
                  </a:lnTo>
                  <a:lnTo>
                    <a:pt x="78" y="637"/>
                  </a:lnTo>
                  <a:lnTo>
                    <a:pt x="78" y="636"/>
                  </a:lnTo>
                  <a:lnTo>
                    <a:pt x="77" y="633"/>
                  </a:lnTo>
                  <a:lnTo>
                    <a:pt x="77" y="632"/>
                  </a:lnTo>
                  <a:lnTo>
                    <a:pt x="77" y="630"/>
                  </a:lnTo>
                  <a:lnTo>
                    <a:pt x="81" y="626"/>
                  </a:lnTo>
                  <a:lnTo>
                    <a:pt x="78" y="609"/>
                  </a:lnTo>
                  <a:lnTo>
                    <a:pt x="83" y="607"/>
                  </a:lnTo>
                  <a:lnTo>
                    <a:pt x="80" y="603"/>
                  </a:lnTo>
                  <a:lnTo>
                    <a:pt x="84" y="599"/>
                  </a:lnTo>
                  <a:lnTo>
                    <a:pt x="84" y="600"/>
                  </a:lnTo>
                  <a:lnTo>
                    <a:pt x="84" y="602"/>
                  </a:lnTo>
                  <a:lnTo>
                    <a:pt x="86" y="603"/>
                  </a:lnTo>
                  <a:lnTo>
                    <a:pt x="89" y="603"/>
                  </a:lnTo>
                  <a:lnTo>
                    <a:pt x="92" y="600"/>
                  </a:lnTo>
                  <a:lnTo>
                    <a:pt x="96" y="596"/>
                  </a:lnTo>
                  <a:lnTo>
                    <a:pt x="98" y="588"/>
                  </a:lnTo>
                  <a:lnTo>
                    <a:pt x="99" y="581"/>
                  </a:lnTo>
                  <a:lnTo>
                    <a:pt x="100" y="575"/>
                  </a:lnTo>
                  <a:lnTo>
                    <a:pt x="99" y="570"/>
                  </a:lnTo>
                  <a:lnTo>
                    <a:pt x="96" y="566"/>
                  </a:lnTo>
                  <a:lnTo>
                    <a:pt x="92" y="564"/>
                  </a:lnTo>
                  <a:lnTo>
                    <a:pt x="90" y="564"/>
                  </a:lnTo>
                  <a:lnTo>
                    <a:pt x="92" y="564"/>
                  </a:lnTo>
                  <a:lnTo>
                    <a:pt x="81" y="563"/>
                  </a:lnTo>
                  <a:lnTo>
                    <a:pt x="65" y="540"/>
                  </a:lnTo>
                  <a:lnTo>
                    <a:pt x="65" y="534"/>
                  </a:lnTo>
                  <a:lnTo>
                    <a:pt x="65" y="533"/>
                  </a:lnTo>
                  <a:lnTo>
                    <a:pt x="63" y="531"/>
                  </a:lnTo>
                  <a:lnTo>
                    <a:pt x="63" y="530"/>
                  </a:lnTo>
                  <a:lnTo>
                    <a:pt x="63" y="527"/>
                  </a:lnTo>
                  <a:lnTo>
                    <a:pt x="63" y="524"/>
                  </a:lnTo>
                  <a:lnTo>
                    <a:pt x="65" y="521"/>
                  </a:lnTo>
                  <a:lnTo>
                    <a:pt x="66" y="516"/>
                  </a:lnTo>
                  <a:lnTo>
                    <a:pt x="66" y="515"/>
                  </a:lnTo>
                  <a:lnTo>
                    <a:pt x="66" y="514"/>
                  </a:lnTo>
                  <a:lnTo>
                    <a:pt x="66" y="511"/>
                  </a:lnTo>
                  <a:lnTo>
                    <a:pt x="66" y="509"/>
                  </a:lnTo>
                  <a:lnTo>
                    <a:pt x="66" y="506"/>
                  </a:lnTo>
                  <a:lnTo>
                    <a:pt x="66" y="503"/>
                  </a:lnTo>
                  <a:lnTo>
                    <a:pt x="66" y="501"/>
                  </a:lnTo>
                  <a:lnTo>
                    <a:pt x="66" y="500"/>
                  </a:lnTo>
                  <a:lnTo>
                    <a:pt x="65" y="495"/>
                  </a:lnTo>
                  <a:lnTo>
                    <a:pt x="65" y="488"/>
                  </a:lnTo>
                  <a:lnTo>
                    <a:pt x="67" y="484"/>
                  </a:lnTo>
                  <a:lnTo>
                    <a:pt x="70" y="473"/>
                  </a:lnTo>
                  <a:lnTo>
                    <a:pt x="70" y="471"/>
                  </a:lnTo>
                  <a:lnTo>
                    <a:pt x="71" y="470"/>
                  </a:lnTo>
                  <a:lnTo>
                    <a:pt x="72" y="468"/>
                  </a:lnTo>
                  <a:lnTo>
                    <a:pt x="74" y="468"/>
                  </a:lnTo>
                  <a:lnTo>
                    <a:pt x="75" y="468"/>
                  </a:lnTo>
                  <a:lnTo>
                    <a:pt x="77" y="470"/>
                  </a:lnTo>
                  <a:lnTo>
                    <a:pt x="78" y="474"/>
                  </a:lnTo>
                  <a:lnTo>
                    <a:pt x="78" y="476"/>
                  </a:lnTo>
                  <a:lnTo>
                    <a:pt x="78" y="477"/>
                  </a:lnTo>
                  <a:lnTo>
                    <a:pt x="78" y="478"/>
                  </a:lnTo>
                  <a:lnTo>
                    <a:pt x="77" y="481"/>
                  </a:lnTo>
                  <a:lnTo>
                    <a:pt x="77" y="482"/>
                  </a:lnTo>
                  <a:lnTo>
                    <a:pt x="75" y="485"/>
                  </a:lnTo>
                  <a:lnTo>
                    <a:pt x="75" y="486"/>
                  </a:lnTo>
                  <a:lnTo>
                    <a:pt x="77" y="489"/>
                  </a:lnTo>
                  <a:lnTo>
                    <a:pt x="84" y="497"/>
                  </a:lnTo>
                  <a:lnTo>
                    <a:pt x="86" y="501"/>
                  </a:lnTo>
                  <a:lnTo>
                    <a:pt x="96" y="512"/>
                  </a:lnTo>
                  <a:lnTo>
                    <a:pt x="98" y="514"/>
                  </a:lnTo>
                  <a:lnTo>
                    <a:pt x="99" y="514"/>
                  </a:lnTo>
                  <a:lnTo>
                    <a:pt x="101" y="512"/>
                  </a:lnTo>
                  <a:lnTo>
                    <a:pt x="100" y="509"/>
                  </a:lnTo>
                  <a:lnTo>
                    <a:pt x="99" y="507"/>
                  </a:lnTo>
                  <a:lnTo>
                    <a:pt x="98" y="504"/>
                  </a:lnTo>
                  <a:lnTo>
                    <a:pt x="96" y="503"/>
                  </a:lnTo>
                  <a:lnTo>
                    <a:pt x="95" y="500"/>
                  </a:lnTo>
                  <a:lnTo>
                    <a:pt x="93" y="497"/>
                  </a:lnTo>
                  <a:lnTo>
                    <a:pt x="93" y="492"/>
                  </a:lnTo>
                  <a:lnTo>
                    <a:pt x="93" y="489"/>
                  </a:lnTo>
                  <a:lnTo>
                    <a:pt x="93" y="488"/>
                  </a:lnTo>
                  <a:lnTo>
                    <a:pt x="93" y="485"/>
                  </a:lnTo>
                  <a:lnTo>
                    <a:pt x="93" y="484"/>
                  </a:lnTo>
                  <a:lnTo>
                    <a:pt x="92" y="482"/>
                  </a:lnTo>
                  <a:lnTo>
                    <a:pt x="90" y="481"/>
                  </a:lnTo>
                  <a:lnTo>
                    <a:pt x="89" y="478"/>
                  </a:lnTo>
                  <a:lnTo>
                    <a:pt x="89" y="477"/>
                  </a:lnTo>
                  <a:lnTo>
                    <a:pt x="89" y="476"/>
                  </a:lnTo>
                  <a:lnTo>
                    <a:pt x="89" y="474"/>
                  </a:lnTo>
                  <a:lnTo>
                    <a:pt x="89" y="473"/>
                  </a:lnTo>
                  <a:lnTo>
                    <a:pt x="89" y="471"/>
                  </a:lnTo>
                  <a:lnTo>
                    <a:pt x="89" y="470"/>
                  </a:lnTo>
                  <a:lnTo>
                    <a:pt x="84" y="459"/>
                  </a:lnTo>
                  <a:lnTo>
                    <a:pt x="84" y="452"/>
                  </a:lnTo>
                  <a:lnTo>
                    <a:pt x="89" y="451"/>
                  </a:lnTo>
                  <a:lnTo>
                    <a:pt x="100" y="446"/>
                  </a:lnTo>
                  <a:lnTo>
                    <a:pt x="103" y="448"/>
                  </a:lnTo>
                  <a:lnTo>
                    <a:pt x="105" y="451"/>
                  </a:lnTo>
                  <a:lnTo>
                    <a:pt x="122" y="453"/>
                  </a:lnTo>
                  <a:lnTo>
                    <a:pt x="126" y="453"/>
                  </a:lnTo>
                  <a:lnTo>
                    <a:pt x="132" y="458"/>
                  </a:lnTo>
                  <a:lnTo>
                    <a:pt x="125" y="449"/>
                  </a:lnTo>
                  <a:lnTo>
                    <a:pt x="125" y="444"/>
                  </a:lnTo>
                  <a:lnTo>
                    <a:pt x="116" y="444"/>
                  </a:lnTo>
                  <a:lnTo>
                    <a:pt x="110" y="446"/>
                  </a:lnTo>
                  <a:lnTo>
                    <a:pt x="104" y="446"/>
                  </a:lnTo>
                  <a:lnTo>
                    <a:pt x="101" y="444"/>
                  </a:lnTo>
                  <a:lnTo>
                    <a:pt x="100" y="443"/>
                  </a:lnTo>
                  <a:lnTo>
                    <a:pt x="99" y="441"/>
                  </a:lnTo>
                  <a:lnTo>
                    <a:pt x="96" y="438"/>
                  </a:lnTo>
                  <a:lnTo>
                    <a:pt x="93" y="437"/>
                  </a:lnTo>
                  <a:lnTo>
                    <a:pt x="90" y="434"/>
                  </a:lnTo>
                  <a:lnTo>
                    <a:pt x="87" y="434"/>
                  </a:lnTo>
                  <a:lnTo>
                    <a:pt x="83" y="435"/>
                  </a:lnTo>
                  <a:lnTo>
                    <a:pt x="81" y="438"/>
                  </a:lnTo>
                  <a:lnTo>
                    <a:pt x="80" y="440"/>
                  </a:lnTo>
                  <a:lnTo>
                    <a:pt x="78" y="441"/>
                  </a:lnTo>
                  <a:lnTo>
                    <a:pt x="78" y="443"/>
                  </a:lnTo>
                  <a:lnTo>
                    <a:pt x="78" y="461"/>
                  </a:lnTo>
                  <a:lnTo>
                    <a:pt x="75" y="464"/>
                  </a:lnTo>
                  <a:lnTo>
                    <a:pt x="70" y="462"/>
                  </a:lnTo>
                  <a:lnTo>
                    <a:pt x="65" y="453"/>
                  </a:lnTo>
                  <a:lnTo>
                    <a:pt x="62" y="451"/>
                  </a:lnTo>
                  <a:lnTo>
                    <a:pt x="56" y="451"/>
                  </a:lnTo>
                  <a:lnTo>
                    <a:pt x="56" y="449"/>
                  </a:lnTo>
                  <a:lnTo>
                    <a:pt x="54" y="446"/>
                  </a:lnTo>
                  <a:lnTo>
                    <a:pt x="53" y="444"/>
                  </a:lnTo>
                  <a:lnTo>
                    <a:pt x="51" y="441"/>
                  </a:lnTo>
                  <a:lnTo>
                    <a:pt x="48" y="437"/>
                  </a:lnTo>
                  <a:lnTo>
                    <a:pt x="45" y="434"/>
                  </a:lnTo>
                  <a:lnTo>
                    <a:pt x="42" y="434"/>
                  </a:lnTo>
                  <a:lnTo>
                    <a:pt x="38" y="434"/>
                  </a:lnTo>
                  <a:lnTo>
                    <a:pt x="38" y="432"/>
                  </a:lnTo>
                  <a:lnTo>
                    <a:pt x="44" y="425"/>
                  </a:lnTo>
                  <a:lnTo>
                    <a:pt x="47" y="421"/>
                  </a:lnTo>
                  <a:lnTo>
                    <a:pt x="45" y="415"/>
                  </a:lnTo>
                  <a:lnTo>
                    <a:pt x="48" y="410"/>
                  </a:lnTo>
                  <a:lnTo>
                    <a:pt x="41" y="401"/>
                  </a:lnTo>
                  <a:lnTo>
                    <a:pt x="42" y="390"/>
                  </a:lnTo>
                  <a:lnTo>
                    <a:pt x="35" y="382"/>
                  </a:lnTo>
                  <a:lnTo>
                    <a:pt x="35" y="380"/>
                  </a:lnTo>
                  <a:lnTo>
                    <a:pt x="34" y="378"/>
                  </a:lnTo>
                  <a:lnTo>
                    <a:pt x="32" y="375"/>
                  </a:lnTo>
                  <a:lnTo>
                    <a:pt x="30" y="372"/>
                  </a:lnTo>
                  <a:lnTo>
                    <a:pt x="27" y="369"/>
                  </a:lnTo>
                  <a:lnTo>
                    <a:pt x="26" y="365"/>
                  </a:lnTo>
                  <a:lnTo>
                    <a:pt x="24" y="360"/>
                  </a:lnTo>
                  <a:lnTo>
                    <a:pt x="24" y="355"/>
                  </a:lnTo>
                  <a:lnTo>
                    <a:pt x="23" y="352"/>
                  </a:lnTo>
                  <a:lnTo>
                    <a:pt x="23" y="350"/>
                  </a:lnTo>
                  <a:lnTo>
                    <a:pt x="20" y="345"/>
                  </a:lnTo>
                  <a:lnTo>
                    <a:pt x="18" y="342"/>
                  </a:lnTo>
                  <a:lnTo>
                    <a:pt x="15" y="338"/>
                  </a:lnTo>
                  <a:lnTo>
                    <a:pt x="14" y="333"/>
                  </a:lnTo>
                  <a:lnTo>
                    <a:pt x="11" y="330"/>
                  </a:lnTo>
                  <a:lnTo>
                    <a:pt x="11" y="329"/>
                  </a:lnTo>
                  <a:lnTo>
                    <a:pt x="9" y="327"/>
                  </a:lnTo>
                  <a:lnTo>
                    <a:pt x="9" y="326"/>
                  </a:lnTo>
                  <a:lnTo>
                    <a:pt x="9" y="325"/>
                  </a:lnTo>
                  <a:lnTo>
                    <a:pt x="8" y="323"/>
                  </a:lnTo>
                  <a:lnTo>
                    <a:pt x="8" y="320"/>
                  </a:lnTo>
                  <a:lnTo>
                    <a:pt x="17" y="312"/>
                  </a:lnTo>
                  <a:lnTo>
                    <a:pt x="17" y="311"/>
                  </a:lnTo>
                  <a:lnTo>
                    <a:pt x="17" y="308"/>
                  </a:lnTo>
                  <a:lnTo>
                    <a:pt x="15" y="306"/>
                  </a:lnTo>
                  <a:lnTo>
                    <a:pt x="15" y="302"/>
                  </a:lnTo>
                  <a:lnTo>
                    <a:pt x="15" y="299"/>
                  </a:lnTo>
                  <a:lnTo>
                    <a:pt x="15" y="295"/>
                  </a:lnTo>
                  <a:lnTo>
                    <a:pt x="14" y="290"/>
                  </a:lnTo>
                  <a:lnTo>
                    <a:pt x="14" y="285"/>
                  </a:lnTo>
                  <a:lnTo>
                    <a:pt x="15" y="281"/>
                  </a:lnTo>
                  <a:lnTo>
                    <a:pt x="15" y="276"/>
                  </a:lnTo>
                  <a:lnTo>
                    <a:pt x="15" y="272"/>
                  </a:lnTo>
                  <a:lnTo>
                    <a:pt x="17" y="267"/>
                  </a:lnTo>
                  <a:lnTo>
                    <a:pt x="20" y="263"/>
                  </a:lnTo>
                  <a:lnTo>
                    <a:pt x="21" y="259"/>
                  </a:lnTo>
                  <a:lnTo>
                    <a:pt x="24" y="256"/>
                  </a:lnTo>
                  <a:lnTo>
                    <a:pt x="24" y="254"/>
                  </a:lnTo>
                  <a:lnTo>
                    <a:pt x="24" y="251"/>
                  </a:lnTo>
                  <a:lnTo>
                    <a:pt x="24" y="246"/>
                  </a:lnTo>
                  <a:lnTo>
                    <a:pt x="26" y="240"/>
                  </a:lnTo>
                  <a:lnTo>
                    <a:pt x="26" y="234"/>
                  </a:lnTo>
                  <a:lnTo>
                    <a:pt x="26" y="229"/>
                  </a:lnTo>
                  <a:lnTo>
                    <a:pt x="26" y="226"/>
                  </a:lnTo>
                  <a:lnTo>
                    <a:pt x="26" y="224"/>
                  </a:lnTo>
                  <a:lnTo>
                    <a:pt x="26" y="223"/>
                  </a:lnTo>
                  <a:lnTo>
                    <a:pt x="24" y="222"/>
                  </a:lnTo>
                  <a:lnTo>
                    <a:pt x="24" y="219"/>
                  </a:lnTo>
                  <a:lnTo>
                    <a:pt x="23" y="216"/>
                  </a:lnTo>
                  <a:lnTo>
                    <a:pt x="20" y="212"/>
                  </a:lnTo>
                  <a:lnTo>
                    <a:pt x="18" y="209"/>
                  </a:lnTo>
                  <a:lnTo>
                    <a:pt x="15" y="206"/>
                  </a:lnTo>
                  <a:lnTo>
                    <a:pt x="14" y="204"/>
                  </a:lnTo>
                  <a:lnTo>
                    <a:pt x="14" y="203"/>
                  </a:lnTo>
                  <a:lnTo>
                    <a:pt x="14" y="200"/>
                  </a:lnTo>
                  <a:lnTo>
                    <a:pt x="14" y="197"/>
                  </a:lnTo>
                  <a:lnTo>
                    <a:pt x="12" y="196"/>
                  </a:lnTo>
                  <a:lnTo>
                    <a:pt x="11" y="194"/>
                  </a:lnTo>
                  <a:lnTo>
                    <a:pt x="8" y="191"/>
                  </a:lnTo>
                  <a:lnTo>
                    <a:pt x="5" y="189"/>
                  </a:lnTo>
                  <a:lnTo>
                    <a:pt x="3" y="185"/>
                  </a:lnTo>
                  <a:lnTo>
                    <a:pt x="2" y="180"/>
                  </a:lnTo>
                  <a:lnTo>
                    <a:pt x="1" y="176"/>
                  </a:lnTo>
                  <a:lnTo>
                    <a:pt x="0" y="170"/>
                  </a:lnTo>
                  <a:lnTo>
                    <a:pt x="0" y="164"/>
                  </a:lnTo>
                  <a:lnTo>
                    <a:pt x="1" y="158"/>
                  </a:lnTo>
                  <a:lnTo>
                    <a:pt x="3" y="150"/>
                  </a:lnTo>
                  <a:lnTo>
                    <a:pt x="8" y="143"/>
                  </a:lnTo>
                  <a:lnTo>
                    <a:pt x="14" y="134"/>
                  </a:lnTo>
                  <a:lnTo>
                    <a:pt x="23" y="126"/>
                  </a:lnTo>
                  <a:lnTo>
                    <a:pt x="33" y="117"/>
                  </a:lnTo>
                  <a:lnTo>
                    <a:pt x="34" y="116"/>
                  </a:lnTo>
                  <a:lnTo>
                    <a:pt x="35" y="114"/>
                  </a:lnTo>
                  <a:lnTo>
                    <a:pt x="36" y="111"/>
                  </a:lnTo>
                  <a:lnTo>
                    <a:pt x="38" y="107"/>
                  </a:lnTo>
                  <a:lnTo>
                    <a:pt x="39" y="103"/>
                  </a:lnTo>
                  <a:lnTo>
                    <a:pt x="41" y="98"/>
                  </a:lnTo>
                  <a:lnTo>
                    <a:pt x="41" y="95"/>
                  </a:lnTo>
                  <a:lnTo>
                    <a:pt x="41" y="90"/>
                  </a:lnTo>
                  <a:lnTo>
                    <a:pt x="41" y="89"/>
                  </a:lnTo>
                  <a:lnTo>
                    <a:pt x="44" y="84"/>
                  </a:lnTo>
                  <a:lnTo>
                    <a:pt x="47" y="78"/>
                  </a:lnTo>
                  <a:lnTo>
                    <a:pt x="51" y="73"/>
                  </a:lnTo>
                  <a:lnTo>
                    <a:pt x="56" y="65"/>
                  </a:lnTo>
                  <a:lnTo>
                    <a:pt x="57" y="59"/>
                  </a:lnTo>
                  <a:lnTo>
                    <a:pt x="59" y="51"/>
                  </a:lnTo>
                  <a:lnTo>
                    <a:pt x="59" y="44"/>
                  </a:lnTo>
                  <a:lnTo>
                    <a:pt x="59" y="43"/>
                  </a:lnTo>
                  <a:lnTo>
                    <a:pt x="59" y="41"/>
                  </a:lnTo>
                  <a:lnTo>
                    <a:pt x="60" y="38"/>
                  </a:lnTo>
                  <a:lnTo>
                    <a:pt x="59" y="37"/>
                  </a:lnTo>
                  <a:lnTo>
                    <a:pt x="59" y="29"/>
                  </a:lnTo>
                  <a:lnTo>
                    <a:pt x="54" y="23"/>
                  </a:lnTo>
                  <a:lnTo>
                    <a:pt x="56" y="20"/>
                  </a:lnTo>
                  <a:lnTo>
                    <a:pt x="63" y="8"/>
                  </a:lnTo>
                  <a:lnTo>
                    <a:pt x="65" y="2"/>
                  </a:lnTo>
                  <a:lnTo>
                    <a:pt x="63" y="0"/>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14" name="Freeform 8"/>
            <p:cNvSpPr>
              <a:spLocks/>
            </p:cNvSpPr>
            <p:nvPr/>
          </p:nvSpPr>
          <p:spPr bwMode="blackWhite">
            <a:xfrm>
              <a:off x="1198563" y="2365375"/>
              <a:ext cx="960437" cy="1439863"/>
            </a:xfrm>
            <a:custGeom>
              <a:avLst/>
              <a:gdLst>
                <a:gd name="T0" fmla="*/ 0 w 532"/>
                <a:gd name="T1" fmla="*/ 540605 h 823"/>
                <a:gd name="T2" fmla="*/ 142621 w 532"/>
                <a:gd name="T3" fmla="*/ 1750 h 823"/>
                <a:gd name="T4" fmla="*/ 182339 w 532"/>
                <a:gd name="T5" fmla="*/ 12247 h 823"/>
                <a:gd name="T6" fmla="*/ 222056 w 532"/>
                <a:gd name="T7" fmla="*/ 22744 h 823"/>
                <a:gd name="T8" fmla="*/ 258163 w 532"/>
                <a:gd name="T9" fmla="*/ 29742 h 823"/>
                <a:gd name="T10" fmla="*/ 296075 w 532"/>
                <a:gd name="T11" fmla="*/ 40239 h 823"/>
                <a:gd name="T12" fmla="*/ 330376 w 532"/>
                <a:gd name="T13" fmla="*/ 47237 h 823"/>
                <a:gd name="T14" fmla="*/ 364677 w 532"/>
                <a:gd name="T15" fmla="*/ 55985 h 823"/>
                <a:gd name="T16" fmla="*/ 395368 w 532"/>
                <a:gd name="T17" fmla="*/ 64733 h 823"/>
                <a:gd name="T18" fmla="*/ 424253 w 532"/>
                <a:gd name="T19" fmla="*/ 71731 h 823"/>
                <a:gd name="T20" fmla="*/ 453139 w 532"/>
                <a:gd name="T21" fmla="*/ 76979 h 823"/>
                <a:gd name="T22" fmla="*/ 476608 w 532"/>
                <a:gd name="T23" fmla="*/ 82228 h 823"/>
                <a:gd name="T24" fmla="*/ 496466 w 532"/>
                <a:gd name="T25" fmla="*/ 87476 h 823"/>
                <a:gd name="T26" fmla="*/ 516325 w 532"/>
                <a:gd name="T27" fmla="*/ 92725 h 823"/>
                <a:gd name="T28" fmla="*/ 528962 w 532"/>
                <a:gd name="T29" fmla="*/ 97974 h 823"/>
                <a:gd name="T30" fmla="*/ 537989 w 532"/>
                <a:gd name="T31" fmla="*/ 97974 h 823"/>
                <a:gd name="T32" fmla="*/ 545210 w 532"/>
                <a:gd name="T33" fmla="*/ 99723 h 823"/>
                <a:gd name="T34" fmla="*/ 545210 w 532"/>
                <a:gd name="T35" fmla="*/ 99723 h 823"/>
                <a:gd name="T36" fmla="*/ 958632 w 532"/>
                <a:gd name="T37" fmla="*/ 185450 h 823"/>
                <a:gd name="T38" fmla="*/ 751018 w 532"/>
                <a:gd name="T39" fmla="*/ 1231669 h 823"/>
                <a:gd name="T40" fmla="*/ 749213 w 532"/>
                <a:gd name="T41" fmla="*/ 1238667 h 823"/>
                <a:gd name="T42" fmla="*/ 740186 w 532"/>
                <a:gd name="T43" fmla="*/ 1259661 h 823"/>
                <a:gd name="T44" fmla="*/ 727549 w 532"/>
                <a:gd name="T45" fmla="*/ 1270159 h 823"/>
                <a:gd name="T46" fmla="*/ 709496 w 532"/>
                <a:gd name="T47" fmla="*/ 1264910 h 823"/>
                <a:gd name="T48" fmla="*/ 707690 w 532"/>
                <a:gd name="T49" fmla="*/ 1259661 h 823"/>
                <a:gd name="T50" fmla="*/ 707690 w 532"/>
                <a:gd name="T51" fmla="*/ 1254413 h 823"/>
                <a:gd name="T52" fmla="*/ 700469 w 532"/>
                <a:gd name="T53" fmla="*/ 1247415 h 823"/>
                <a:gd name="T54" fmla="*/ 686026 w 532"/>
                <a:gd name="T55" fmla="*/ 1243916 h 823"/>
                <a:gd name="T56" fmla="*/ 680610 w 532"/>
                <a:gd name="T57" fmla="*/ 1242166 h 823"/>
                <a:gd name="T58" fmla="*/ 678805 w 532"/>
                <a:gd name="T59" fmla="*/ 1236918 h 823"/>
                <a:gd name="T60" fmla="*/ 669778 w 532"/>
                <a:gd name="T61" fmla="*/ 1233418 h 823"/>
                <a:gd name="T62" fmla="*/ 664362 w 532"/>
                <a:gd name="T63" fmla="*/ 1238667 h 823"/>
                <a:gd name="T64" fmla="*/ 658946 w 532"/>
                <a:gd name="T65" fmla="*/ 1242166 h 823"/>
                <a:gd name="T66" fmla="*/ 649920 w 532"/>
                <a:gd name="T67" fmla="*/ 1242166 h 823"/>
                <a:gd name="T68" fmla="*/ 642698 w 532"/>
                <a:gd name="T69" fmla="*/ 1243916 h 823"/>
                <a:gd name="T70" fmla="*/ 640893 w 532"/>
                <a:gd name="T71" fmla="*/ 1249164 h 823"/>
                <a:gd name="T72" fmla="*/ 640893 w 532"/>
                <a:gd name="T73" fmla="*/ 1254413 h 823"/>
                <a:gd name="T74" fmla="*/ 642698 w 532"/>
                <a:gd name="T75" fmla="*/ 1264910 h 823"/>
                <a:gd name="T76" fmla="*/ 642698 w 532"/>
                <a:gd name="T77" fmla="*/ 1275407 h 823"/>
                <a:gd name="T78" fmla="*/ 642698 w 532"/>
                <a:gd name="T79" fmla="*/ 1294652 h 823"/>
                <a:gd name="T80" fmla="*/ 644504 w 532"/>
                <a:gd name="T81" fmla="*/ 1312147 h 823"/>
                <a:gd name="T82" fmla="*/ 642698 w 532"/>
                <a:gd name="T83" fmla="*/ 1327893 h 823"/>
                <a:gd name="T84" fmla="*/ 640893 w 532"/>
                <a:gd name="T85" fmla="*/ 1343639 h 823"/>
                <a:gd name="T86" fmla="*/ 635477 w 532"/>
                <a:gd name="T87" fmla="*/ 1357635 h 823"/>
                <a:gd name="T88" fmla="*/ 635477 w 532"/>
                <a:gd name="T89" fmla="*/ 1366383 h 823"/>
                <a:gd name="T90" fmla="*/ 635477 w 532"/>
                <a:gd name="T91" fmla="*/ 1383878 h 823"/>
                <a:gd name="T92" fmla="*/ 635477 w 532"/>
                <a:gd name="T93" fmla="*/ 1404872 h 823"/>
                <a:gd name="T94" fmla="*/ 631866 w 532"/>
                <a:gd name="T95" fmla="*/ 1422368 h 823"/>
                <a:gd name="T96" fmla="*/ 626450 w 532"/>
                <a:gd name="T97" fmla="*/ 1424117 h 823"/>
                <a:gd name="T98" fmla="*/ 621034 w 532"/>
                <a:gd name="T99" fmla="*/ 1429366 h 823"/>
                <a:gd name="T100" fmla="*/ 613813 w 532"/>
                <a:gd name="T101" fmla="*/ 1434614 h 823"/>
                <a:gd name="T102" fmla="*/ 610202 w 532"/>
                <a:gd name="T103" fmla="*/ 1438113 h 8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32" h="823">
                  <a:moveTo>
                    <a:pt x="338" y="822"/>
                  </a:moveTo>
                  <a:lnTo>
                    <a:pt x="0" y="309"/>
                  </a:lnTo>
                  <a:lnTo>
                    <a:pt x="80" y="0"/>
                  </a:lnTo>
                  <a:lnTo>
                    <a:pt x="79" y="1"/>
                  </a:lnTo>
                  <a:lnTo>
                    <a:pt x="90" y="4"/>
                  </a:lnTo>
                  <a:lnTo>
                    <a:pt x="101" y="7"/>
                  </a:lnTo>
                  <a:lnTo>
                    <a:pt x="112" y="10"/>
                  </a:lnTo>
                  <a:lnTo>
                    <a:pt x="123" y="13"/>
                  </a:lnTo>
                  <a:lnTo>
                    <a:pt x="133" y="16"/>
                  </a:lnTo>
                  <a:lnTo>
                    <a:pt x="143" y="17"/>
                  </a:lnTo>
                  <a:lnTo>
                    <a:pt x="155" y="20"/>
                  </a:lnTo>
                  <a:lnTo>
                    <a:pt x="164" y="23"/>
                  </a:lnTo>
                  <a:lnTo>
                    <a:pt x="173" y="26"/>
                  </a:lnTo>
                  <a:lnTo>
                    <a:pt x="183" y="27"/>
                  </a:lnTo>
                  <a:lnTo>
                    <a:pt x="194" y="30"/>
                  </a:lnTo>
                  <a:lnTo>
                    <a:pt x="202" y="32"/>
                  </a:lnTo>
                  <a:lnTo>
                    <a:pt x="211" y="34"/>
                  </a:lnTo>
                  <a:lnTo>
                    <a:pt x="219" y="37"/>
                  </a:lnTo>
                  <a:lnTo>
                    <a:pt x="228" y="38"/>
                  </a:lnTo>
                  <a:lnTo>
                    <a:pt x="235" y="41"/>
                  </a:lnTo>
                  <a:lnTo>
                    <a:pt x="244" y="43"/>
                  </a:lnTo>
                  <a:lnTo>
                    <a:pt x="251" y="44"/>
                  </a:lnTo>
                  <a:lnTo>
                    <a:pt x="257" y="46"/>
                  </a:lnTo>
                  <a:lnTo>
                    <a:pt x="264" y="47"/>
                  </a:lnTo>
                  <a:lnTo>
                    <a:pt x="269" y="49"/>
                  </a:lnTo>
                  <a:lnTo>
                    <a:pt x="275" y="50"/>
                  </a:lnTo>
                  <a:lnTo>
                    <a:pt x="280" y="52"/>
                  </a:lnTo>
                  <a:lnTo>
                    <a:pt x="286" y="53"/>
                  </a:lnTo>
                  <a:lnTo>
                    <a:pt x="288" y="54"/>
                  </a:lnTo>
                  <a:lnTo>
                    <a:pt x="293" y="56"/>
                  </a:lnTo>
                  <a:lnTo>
                    <a:pt x="296" y="56"/>
                  </a:lnTo>
                  <a:lnTo>
                    <a:pt x="298" y="56"/>
                  </a:lnTo>
                  <a:lnTo>
                    <a:pt x="299" y="57"/>
                  </a:lnTo>
                  <a:lnTo>
                    <a:pt x="302" y="57"/>
                  </a:lnTo>
                  <a:lnTo>
                    <a:pt x="531" y="106"/>
                  </a:lnTo>
                  <a:lnTo>
                    <a:pt x="431" y="627"/>
                  </a:lnTo>
                  <a:lnTo>
                    <a:pt x="416" y="704"/>
                  </a:lnTo>
                  <a:lnTo>
                    <a:pt x="416" y="705"/>
                  </a:lnTo>
                  <a:lnTo>
                    <a:pt x="415" y="708"/>
                  </a:lnTo>
                  <a:lnTo>
                    <a:pt x="413" y="714"/>
                  </a:lnTo>
                  <a:lnTo>
                    <a:pt x="410" y="720"/>
                  </a:lnTo>
                  <a:lnTo>
                    <a:pt x="407" y="723"/>
                  </a:lnTo>
                  <a:lnTo>
                    <a:pt x="403" y="726"/>
                  </a:lnTo>
                  <a:lnTo>
                    <a:pt x="398" y="726"/>
                  </a:lnTo>
                  <a:lnTo>
                    <a:pt x="393" y="723"/>
                  </a:lnTo>
                  <a:lnTo>
                    <a:pt x="393" y="721"/>
                  </a:lnTo>
                  <a:lnTo>
                    <a:pt x="392" y="720"/>
                  </a:lnTo>
                  <a:lnTo>
                    <a:pt x="392" y="718"/>
                  </a:lnTo>
                  <a:lnTo>
                    <a:pt x="392" y="717"/>
                  </a:lnTo>
                  <a:lnTo>
                    <a:pt x="390" y="715"/>
                  </a:lnTo>
                  <a:lnTo>
                    <a:pt x="388" y="713"/>
                  </a:lnTo>
                  <a:lnTo>
                    <a:pt x="385" y="713"/>
                  </a:lnTo>
                  <a:lnTo>
                    <a:pt x="380" y="711"/>
                  </a:lnTo>
                  <a:lnTo>
                    <a:pt x="379" y="711"/>
                  </a:lnTo>
                  <a:lnTo>
                    <a:pt x="377" y="710"/>
                  </a:lnTo>
                  <a:lnTo>
                    <a:pt x="377" y="708"/>
                  </a:lnTo>
                  <a:lnTo>
                    <a:pt x="376" y="707"/>
                  </a:lnTo>
                  <a:lnTo>
                    <a:pt x="373" y="705"/>
                  </a:lnTo>
                  <a:lnTo>
                    <a:pt x="371" y="705"/>
                  </a:lnTo>
                  <a:lnTo>
                    <a:pt x="370" y="705"/>
                  </a:lnTo>
                  <a:lnTo>
                    <a:pt x="368" y="708"/>
                  </a:lnTo>
                  <a:lnTo>
                    <a:pt x="367" y="708"/>
                  </a:lnTo>
                  <a:lnTo>
                    <a:pt x="365" y="710"/>
                  </a:lnTo>
                  <a:lnTo>
                    <a:pt x="363" y="710"/>
                  </a:lnTo>
                  <a:lnTo>
                    <a:pt x="360" y="710"/>
                  </a:lnTo>
                  <a:lnTo>
                    <a:pt x="359" y="710"/>
                  </a:lnTo>
                  <a:lnTo>
                    <a:pt x="356" y="711"/>
                  </a:lnTo>
                  <a:lnTo>
                    <a:pt x="356" y="713"/>
                  </a:lnTo>
                  <a:lnTo>
                    <a:pt x="355" y="714"/>
                  </a:lnTo>
                  <a:lnTo>
                    <a:pt x="355" y="715"/>
                  </a:lnTo>
                  <a:lnTo>
                    <a:pt x="355" y="717"/>
                  </a:lnTo>
                  <a:lnTo>
                    <a:pt x="356" y="720"/>
                  </a:lnTo>
                  <a:lnTo>
                    <a:pt x="356" y="723"/>
                  </a:lnTo>
                  <a:lnTo>
                    <a:pt x="356" y="725"/>
                  </a:lnTo>
                  <a:lnTo>
                    <a:pt x="356" y="729"/>
                  </a:lnTo>
                  <a:lnTo>
                    <a:pt x="356" y="734"/>
                  </a:lnTo>
                  <a:lnTo>
                    <a:pt x="356" y="740"/>
                  </a:lnTo>
                  <a:lnTo>
                    <a:pt x="357" y="744"/>
                  </a:lnTo>
                  <a:lnTo>
                    <a:pt x="357" y="750"/>
                  </a:lnTo>
                  <a:lnTo>
                    <a:pt x="356" y="754"/>
                  </a:lnTo>
                  <a:lnTo>
                    <a:pt x="356" y="759"/>
                  </a:lnTo>
                  <a:lnTo>
                    <a:pt x="356" y="764"/>
                  </a:lnTo>
                  <a:lnTo>
                    <a:pt x="355" y="768"/>
                  </a:lnTo>
                  <a:lnTo>
                    <a:pt x="353" y="773"/>
                  </a:lnTo>
                  <a:lnTo>
                    <a:pt x="352" y="776"/>
                  </a:lnTo>
                  <a:lnTo>
                    <a:pt x="352" y="778"/>
                  </a:lnTo>
                  <a:lnTo>
                    <a:pt x="352" y="781"/>
                  </a:lnTo>
                  <a:lnTo>
                    <a:pt x="352" y="786"/>
                  </a:lnTo>
                  <a:lnTo>
                    <a:pt x="352" y="791"/>
                  </a:lnTo>
                  <a:lnTo>
                    <a:pt x="352" y="797"/>
                  </a:lnTo>
                  <a:lnTo>
                    <a:pt x="352" y="803"/>
                  </a:lnTo>
                  <a:lnTo>
                    <a:pt x="352" y="809"/>
                  </a:lnTo>
                  <a:lnTo>
                    <a:pt x="350" y="813"/>
                  </a:lnTo>
                  <a:lnTo>
                    <a:pt x="349" y="813"/>
                  </a:lnTo>
                  <a:lnTo>
                    <a:pt x="347" y="814"/>
                  </a:lnTo>
                  <a:lnTo>
                    <a:pt x="346" y="816"/>
                  </a:lnTo>
                  <a:lnTo>
                    <a:pt x="344" y="817"/>
                  </a:lnTo>
                  <a:lnTo>
                    <a:pt x="341" y="819"/>
                  </a:lnTo>
                  <a:lnTo>
                    <a:pt x="340" y="820"/>
                  </a:lnTo>
                  <a:lnTo>
                    <a:pt x="338" y="822"/>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15" name="Freeform 9"/>
            <p:cNvSpPr>
              <a:spLocks/>
            </p:cNvSpPr>
            <p:nvPr/>
          </p:nvSpPr>
          <p:spPr bwMode="blackWhite">
            <a:xfrm>
              <a:off x="1198563" y="2365375"/>
              <a:ext cx="960437" cy="1439863"/>
            </a:xfrm>
            <a:custGeom>
              <a:avLst/>
              <a:gdLst>
                <a:gd name="T0" fmla="*/ 0 w 532"/>
                <a:gd name="T1" fmla="*/ 540605 h 823"/>
                <a:gd name="T2" fmla="*/ 142621 w 532"/>
                <a:gd name="T3" fmla="*/ 1750 h 823"/>
                <a:gd name="T4" fmla="*/ 162480 w 532"/>
                <a:gd name="T5" fmla="*/ 6998 h 823"/>
                <a:gd name="T6" fmla="*/ 202197 w 532"/>
                <a:gd name="T7" fmla="*/ 17495 h 823"/>
                <a:gd name="T8" fmla="*/ 240109 w 532"/>
                <a:gd name="T9" fmla="*/ 27992 h 823"/>
                <a:gd name="T10" fmla="*/ 279827 w 532"/>
                <a:gd name="T11" fmla="*/ 34991 h 823"/>
                <a:gd name="T12" fmla="*/ 312323 w 532"/>
                <a:gd name="T13" fmla="*/ 45488 h 823"/>
                <a:gd name="T14" fmla="*/ 350235 w 532"/>
                <a:gd name="T15" fmla="*/ 52486 h 823"/>
                <a:gd name="T16" fmla="*/ 380925 w 532"/>
                <a:gd name="T17" fmla="*/ 59484 h 823"/>
                <a:gd name="T18" fmla="*/ 411616 w 532"/>
                <a:gd name="T19" fmla="*/ 66482 h 823"/>
                <a:gd name="T20" fmla="*/ 440501 w 532"/>
                <a:gd name="T21" fmla="*/ 75230 h 823"/>
                <a:gd name="T22" fmla="*/ 463971 w 532"/>
                <a:gd name="T23" fmla="*/ 80478 h 823"/>
                <a:gd name="T24" fmla="*/ 485634 w 532"/>
                <a:gd name="T25" fmla="*/ 85727 h 823"/>
                <a:gd name="T26" fmla="*/ 505493 w 532"/>
                <a:gd name="T27" fmla="*/ 90976 h 823"/>
                <a:gd name="T28" fmla="*/ 519936 w 532"/>
                <a:gd name="T29" fmla="*/ 94475 h 823"/>
                <a:gd name="T30" fmla="*/ 534378 w 532"/>
                <a:gd name="T31" fmla="*/ 97974 h 823"/>
                <a:gd name="T32" fmla="*/ 539794 w 532"/>
                <a:gd name="T33" fmla="*/ 99723 h 823"/>
                <a:gd name="T34" fmla="*/ 545210 w 532"/>
                <a:gd name="T35" fmla="*/ 99723 h 823"/>
                <a:gd name="T36" fmla="*/ 545210 w 532"/>
                <a:gd name="T37" fmla="*/ 99723 h 823"/>
                <a:gd name="T38" fmla="*/ 778098 w 532"/>
                <a:gd name="T39" fmla="*/ 1096955 h 823"/>
                <a:gd name="T40" fmla="*/ 751018 w 532"/>
                <a:gd name="T41" fmla="*/ 1231669 h 823"/>
                <a:gd name="T42" fmla="*/ 749213 w 532"/>
                <a:gd name="T43" fmla="*/ 1238667 h 823"/>
                <a:gd name="T44" fmla="*/ 740186 w 532"/>
                <a:gd name="T45" fmla="*/ 1259661 h 823"/>
                <a:gd name="T46" fmla="*/ 727549 w 532"/>
                <a:gd name="T47" fmla="*/ 1270159 h 823"/>
                <a:gd name="T48" fmla="*/ 709496 w 532"/>
                <a:gd name="T49" fmla="*/ 1264910 h 823"/>
                <a:gd name="T50" fmla="*/ 709496 w 532"/>
                <a:gd name="T51" fmla="*/ 1261411 h 823"/>
                <a:gd name="T52" fmla="*/ 707690 w 532"/>
                <a:gd name="T53" fmla="*/ 1256162 h 823"/>
                <a:gd name="T54" fmla="*/ 704080 w 532"/>
                <a:gd name="T55" fmla="*/ 1250914 h 823"/>
                <a:gd name="T56" fmla="*/ 695053 w 532"/>
                <a:gd name="T57" fmla="*/ 1247415 h 823"/>
                <a:gd name="T58" fmla="*/ 686026 w 532"/>
                <a:gd name="T59" fmla="*/ 1243916 h 823"/>
                <a:gd name="T60" fmla="*/ 680610 w 532"/>
                <a:gd name="T61" fmla="*/ 1242166 h 823"/>
                <a:gd name="T62" fmla="*/ 678805 w 532"/>
                <a:gd name="T63" fmla="*/ 1236918 h 823"/>
                <a:gd name="T64" fmla="*/ 669778 w 532"/>
                <a:gd name="T65" fmla="*/ 1233418 h 823"/>
                <a:gd name="T66" fmla="*/ 664362 w 532"/>
                <a:gd name="T67" fmla="*/ 1238667 h 823"/>
                <a:gd name="T68" fmla="*/ 662557 w 532"/>
                <a:gd name="T69" fmla="*/ 1238667 h 823"/>
                <a:gd name="T70" fmla="*/ 655336 w 532"/>
                <a:gd name="T71" fmla="*/ 1242166 h 823"/>
                <a:gd name="T72" fmla="*/ 648114 w 532"/>
                <a:gd name="T73" fmla="*/ 1242166 h 823"/>
                <a:gd name="T74" fmla="*/ 642698 w 532"/>
                <a:gd name="T75" fmla="*/ 1247415 h 823"/>
                <a:gd name="T76" fmla="*/ 640893 w 532"/>
                <a:gd name="T77" fmla="*/ 1249164 h 823"/>
                <a:gd name="T78" fmla="*/ 640893 w 532"/>
                <a:gd name="T79" fmla="*/ 1254413 h 823"/>
                <a:gd name="T80" fmla="*/ 642698 w 532"/>
                <a:gd name="T81" fmla="*/ 1264910 h 823"/>
                <a:gd name="T82" fmla="*/ 642698 w 532"/>
                <a:gd name="T83" fmla="*/ 1275407 h 823"/>
                <a:gd name="T84" fmla="*/ 642698 w 532"/>
                <a:gd name="T85" fmla="*/ 1294652 h 823"/>
                <a:gd name="T86" fmla="*/ 644504 w 532"/>
                <a:gd name="T87" fmla="*/ 1312147 h 823"/>
                <a:gd name="T88" fmla="*/ 642698 w 532"/>
                <a:gd name="T89" fmla="*/ 1327893 h 823"/>
                <a:gd name="T90" fmla="*/ 640893 w 532"/>
                <a:gd name="T91" fmla="*/ 1343639 h 823"/>
                <a:gd name="T92" fmla="*/ 635477 w 532"/>
                <a:gd name="T93" fmla="*/ 1357635 h 823"/>
                <a:gd name="T94" fmla="*/ 635477 w 532"/>
                <a:gd name="T95" fmla="*/ 1361134 h 823"/>
                <a:gd name="T96" fmla="*/ 635477 w 532"/>
                <a:gd name="T97" fmla="*/ 1375130 h 823"/>
                <a:gd name="T98" fmla="*/ 635477 w 532"/>
                <a:gd name="T99" fmla="*/ 1394375 h 823"/>
                <a:gd name="T100" fmla="*/ 635477 w 532"/>
                <a:gd name="T101" fmla="*/ 1415370 h 823"/>
                <a:gd name="T102" fmla="*/ 631866 w 532"/>
                <a:gd name="T103" fmla="*/ 1422368 h 823"/>
                <a:gd name="T104" fmla="*/ 626450 w 532"/>
                <a:gd name="T105" fmla="*/ 1424117 h 823"/>
                <a:gd name="T106" fmla="*/ 621034 w 532"/>
                <a:gd name="T107" fmla="*/ 1429366 h 823"/>
                <a:gd name="T108" fmla="*/ 613813 w 532"/>
                <a:gd name="T109" fmla="*/ 1434614 h 823"/>
                <a:gd name="T110" fmla="*/ 610202 w 532"/>
                <a:gd name="T111" fmla="*/ 1438113 h 8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32" h="823">
                  <a:moveTo>
                    <a:pt x="338" y="822"/>
                  </a:moveTo>
                  <a:lnTo>
                    <a:pt x="0" y="309"/>
                  </a:lnTo>
                  <a:lnTo>
                    <a:pt x="80" y="0"/>
                  </a:lnTo>
                  <a:lnTo>
                    <a:pt x="79" y="1"/>
                  </a:lnTo>
                  <a:lnTo>
                    <a:pt x="90" y="4"/>
                  </a:lnTo>
                  <a:lnTo>
                    <a:pt x="101" y="7"/>
                  </a:lnTo>
                  <a:lnTo>
                    <a:pt x="112" y="10"/>
                  </a:lnTo>
                  <a:lnTo>
                    <a:pt x="123" y="13"/>
                  </a:lnTo>
                  <a:lnTo>
                    <a:pt x="133" y="16"/>
                  </a:lnTo>
                  <a:lnTo>
                    <a:pt x="143" y="17"/>
                  </a:lnTo>
                  <a:lnTo>
                    <a:pt x="155" y="20"/>
                  </a:lnTo>
                  <a:lnTo>
                    <a:pt x="164" y="23"/>
                  </a:lnTo>
                  <a:lnTo>
                    <a:pt x="173" y="26"/>
                  </a:lnTo>
                  <a:lnTo>
                    <a:pt x="183" y="27"/>
                  </a:lnTo>
                  <a:lnTo>
                    <a:pt x="194" y="30"/>
                  </a:lnTo>
                  <a:lnTo>
                    <a:pt x="202" y="32"/>
                  </a:lnTo>
                  <a:lnTo>
                    <a:pt x="211" y="34"/>
                  </a:lnTo>
                  <a:lnTo>
                    <a:pt x="219" y="37"/>
                  </a:lnTo>
                  <a:lnTo>
                    <a:pt x="228" y="38"/>
                  </a:lnTo>
                  <a:lnTo>
                    <a:pt x="235" y="41"/>
                  </a:lnTo>
                  <a:lnTo>
                    <a:pt x="244" y="43"/>
                  </a:lnTo>
                  <a:lnTo>
                    <a:pt x="251" y="44"/>
                  </a:lnTo>
                  <a:lnTo>
                    <a:pt x="257" y="46"/>
                  </a:lnTo>
                  <a:lnTo>
                    <a:pt x="264" y="47"/>
                  </a:lnTo>
                  <a:lnTo>
                    <a:pt x="269" y="49"/>
                  </a:lnTo>
                  <a:lnTo>
                    <a:pt x="275" y="50"/>
                  </a:lnTo>
                  <a:lnTo>
                    <a:pt x="280" y="52"/>
                  </a:lnTo>
                  <a:lnTo>
                    <a:pt x="286" y="53"/>
                  </a:lnTo>
                  <a:lnTo>
                    <a:pt x="288" y="54"/>
                  </a:lnTo>
                  <a:lnTo>
                    <a:pt x="293" y="56"/>
                  </a:lnTo>
                  <a:lnTo>
                    <a:pt x="296" y="56"/>
                  </a:lnTo>
                  <a:lnTo>
                    <a:pt x="298" y="56"/>
                  </a:lnTo>
                  <a:lnTo>
                    <a:pt x="299" y="57"/>
                  </a:lnTo>
                  <a:lnTo>
                    <a:pt x="302" y="57"/>
                  </a:lnTo>
                  <a:lnTo>
                    <a:pt x="531" y="106"/>
                  </a:lnTo>
                  <a:lnTo>
                    <a:pt x="431" y="627"/>
                  </a:lnTo>
                  <a:lnTo>
                    <a:pt x="416" y="704"/>
                  </a:lnTo>
                  <a:lnTo>
                    <a:pt x="416" y="705"/>
                  </a:lnTo>
                  <a:lnTo>
                    <a:pt x="415" y="708"/>
                  </a:lnTo>
                  <a:lnTo>
                    <a:pt x="413" y="714"/>
                  </a:lnTo>
                  <a:lnTo>
                    <a:pt x="410" y="720"/>
                  </a:lnTo>
                  <a:lnTo>
                    <a:pt x="407" y="723"/>
                  </a:lnTo>
                  <a:lnTo>
                    <a:pt x="403" y="726"/>
                  </a:lnTo>
                  <a:lnTo>
                    <a:pt x="398" y="726"/>
                  </a:lnTo>
                  <a:lnTo>
                    <a:pt x="393" y="723"/>
                  </a:lnTo>
                  <a:lnTo>
                    <a:pt x="393" y="721"/>
                  </a:lnTo>
                  <a:lnTo>
                    <a:pt x="392" y="720"/>
                  </a:lnTo>
                  <a:lnTo>
                    <a:pt x="392" y="718"/>
                  </a:lnTo>
                  <a:lnTo>
                    <a:pt x="392" y="717"/>
                  </a:lnTo>
                  <a:lnTo>
                    <a:pt x="390" y="715"/>
                  </a:lnTo>
                  <a:lnTo>
                    <a:pt x="388" y="713"/>
                  </a:lnTo>
                  <a:lnTo>
                    <a:pt x="385" y="713"/>
                  </a:lnTo>
                  <a:lnTo>
                    <a:pt x="380" y="711"/>
                  </a:lnTo>
                  <a:lnTo>
                    <a:pt x="379" y="711"/>
                  </a:lnTo>
                  <a:lnTo>
                    <a:pt x="377" y="710"/>
                  </a:lnTo>
                  <a:lnTo>
                    <a:pt x="377" y="708"/>
                  </a:lnTo>
                  <a:lnTo>
                    <a:pt x="376" y="707"/>
                  </a:lnTo>
                  <a:lnTo>
                    <a:pt x="373" y="705"/>
                  </a:lnTo>
                  <a:lnTo>
                    <a:pt x="371" y="705"/>
                  </a:lnTo>
                  <a:lnTo>
                    <a:pt x="370" y="705"/>
                  </a:lnTo>
                  <a:lnTo>
                    <a:pt x="368" y="708"/>
                  </a:lnTo>
                  <a:lnTo>
                    <a:pt x="367" y="708"/>
                  </a:lnTo>
                  <a:lnTo>
                    <a:pt x="365" y="710"/>
                  </a:lnTo>
                  <a:lnTo>
                    <a:pt x="363" y="710"/>
                  </a:lnTo>
                  <a:lnTo>
                    <a:pt x="360" y="710"/>
                  </a:lnTo>
                  <a:lnTo>
                    <a:pt x="359" y="710"/>
                  </a:lnTo>
                  <a:lnTo>
                    <a:pt x="356" y="711"/>
                  </a:lnTo>
                  <a:lnTo>
                    <a:pt x="356" y="713"/>
                  </a:lnTo>
                  <a:lnTo>
                    <a:pt x="355" y="714"/>
                  </a:lnTo>
                  <a:lnTo>
                    <a:pt x="355" y="715"/>
                  </a:lnTo>
                  <a:lnTo>
                    <a:pt x="355" y="717"/>
                  </a:lnTo>
                  <a:lnTo>
                    <a:pt x="356" y="720"/>
                  </a:lnTo>
                  <a:lnTo>
                    <a:pt x="356" y="723"/>
                  </a:lnTo>
                  <a:lnTo>
                    <a:pt x="356" y="725"/>
                  </a:lnTo>
                  <a:lnTo>
                    <a:pt x="356" y="729"/>
                  </a:lnTo>
                  <a:lnTo>
                    <a:pt x="356" y="734"/>
                  </a:lnTo>
                  <a:lnTo>
                    <a:pt x="356" y="740"/>
                  </a:lnTo>
                  <a:lnTo>
                    <a:pt x="357" y="744"/>
                  </a:lnTo>
                  <a:lnTo>
                    <a:pt x="357" y="750"/>
                  </a:lnTo>
                  <a:lnTo>
                    <a:pt x="356" y="754"/>
                  </a:lnTo>
                  <a:lnTo>
                    <a:pt x="356" y="759"/>
                  </a:lnTo>
                  <a:lnTo>
                    <a:pt x="356" y="764"/>
                  </a:lnTo>
                  <a:lnTo>
                    <a:pt x="355" y="768"/>
                  </a:lnTo>
                  <a:lnTo>
                    <a:pt x="353" y="773"/>
                  </a:lnTo>
                  <a:lnTo>
                    <a:pt x="352" y="776"/>
                  </a:lnTo>
                  <a:lnTo>
                    <a:pt x="352" y="778"/>
                  </a:lnTo>
                  <a:lnTo>
                    <a:pt x="352" y="781"/>
                  </a:lnTo>
                  <a:lnTo>
                    <a:pt x="352" y="786"/>
                  </a:lnTo>
                  <a:lnTo>
                    <a:pt x="352" y="791"/>
                  </a:lnTo>
                  <a:lnTo>
                    <a:pt x="352" y="797"/>
                  </a:lnTo>
                  <a:lnTo>
                    <a:pt x="352" y="803"/>
                  </a:lnTo>
                  <a:lnTo>
                    <a:pt x="352" y="809"/>
                  </a:lnTo>
                  <a:lnTo>
                    <a:pt x="350" y="813"/>
                  </a:lnTo>
                  <a:lnTo>
                    <a:pt x="349" y="813"/>
                  </a:lnTo>
                  <a:lnTo>
                    <a:pt x="347" y="814"/>
                  </a:lnTo>
                  <a:lnTo>
                    <a:pt x="346" y="816"/>
                  </a:lnTo>
                  <a:lnTo>
                    <a:pt x="344" y="817"/>
                  </a:lnTo>
                  <a:lnTo>
                    <a:pt x="341" y="819"/>
                  </a:lnTo>
                  <a:lnTo>
                    <a:pt x="340" y="820"/>
                  </a:lnTo>
                  <a:lnTo>
                    <a:pt x="338" y="822"/>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16" name="Freeform 10"/>
            <p:cNvSpPr>
              <a:spLocks/>
            </p:cNvSpPr>
            <p:nvPr/>
          </p:nvSpPr>
          <p:spPr bwMode="blackWhite">
            <a:xfrm>
              <a:off x="1976438" y="2552700"/>
              <a:ext cx="842962" cy="1035050"/>
            </a:xfrm>
            <a:custGeom>
              <a:avLst/>
              <a:gdLst>
                <a:gd name="T0" fmla="*/ 738492 w 468"/>
                <a:gd name="T1" fmla="*/ 1033299 h 591"/>
                <a:gd name="T2" fmla="*/ 841161 w 468"/>
                <a:gd name="T3" fmla="*/ 287222 h 591"/>
                <a:gd name="T4" fmla="*/ 565577 w 468"/>
                <a:gd name="T5" fmla="*/ 243438 h 591"/>
                <a:gd name="T6" fmla="*/ 592595 w 468"/>
                <a:gd name="T7" fmla="*/ 71805 h 591"/>
                <a:gd name="T8" fmla="*/ 178319 w 468"/>
                <a:gd name="T9" fmla="*/ 0 h 591"/>
                <a:gd name="T10" fmla="*/ 178319 w 468"/>
                <a:gd name="T11" fmla="*/ 0 h 591"/>
                <a:gd name="T12" fmla="*/ 0 w 468"/>
                <a:gd name="T13" fmla="*/ 912455 h 591"/>
                <a:gd name="T14" fmla="*/ 738492 w 468"/>
                <a:gd name="T15" fmla="*/ 1033299 h 5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8" h="591">
                  <a:moveTo>
                    <a:pt x="410" y="590"/>
                  </a:moveTo>
                  <a:lnTo>
                    <a:pt x="467" y="164"/>
                  </a:lnTo>
                  <a:lnTo>
                    <a:pt x="314" y="139"/>
                  </a:lnTo>
                  <a:lnTo>
                    <a:pt x="329" y="41"/>
                  </a:lnTo>
                  <a:lnTo>
                    <a:pt x="99" y="0"/>
                  </a:lnTo>
                  <a:lnTo>
                    <a:pt x="0" y="521"/>
                  </a:lnTo>
                  <a:lnTo>
                    <a:pt x="410" y="590"/>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17" name="Freeform 11"/>
            <p:cNvSpPr>
              <a:spLocks/>
            </p:cNvSpPr>
            <p:nvPr/>
          </p:nvSpPr>
          <p:spPr bwMode="blackWhite">
            <a:xfrm>
              <a:off x="1986143" y="2553060"/>
              <a:ext cx="842962" cy="1035050"/>
            </a:xfrm>
            <a:custGeom>
              <a:avLst/>
              <a:gdLst>
                <a:gd name="T0" fmla="*/ 738492 w 468"/>
                <a:gd name="T1" fmla="*/ 1033299 h 591"/>
                <a:gd name="T2" fmla="*/ 841161 w 468"/>
                <a:gd name="T3" fmla="*/ 287222 h 591"/>
                <a:gd name="T4" fmla="*/ 565577 w 468"/>
                <a:gd name="T5" fmla="*/ 243438 h 591"/>
                <a:gd name="T6" fmla="*/ 592595 w 468"/>
                <a:gd name="T7" fmla="*/ 71805 h 591"/>
                <a:gd name="T8" fmla="*/ 178319 w 468"/>
                <a:gd name="T9" fmla="*/ 0 h 591"/>
                <a:gd name="T10" fmla="*/ 178319 w 468"/>
                <a:gd name="T11" fmla="*/ 0 h 591"/>
                <a:gd name="T12" fmla="*/ 0 w 468"/>
                <a:gd name="T13" fmla="*/ 912455 h 591"/>
                <a:gd name="T14" fmla="*/ 738492 w 468"/>
                <a:gd name="T15" fmla="*/ 1033299 h 5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8" h="591">
                  <a:moveTo>
                    <a:pt x="410" y="590"/>
                  </a:moveTo>
                  <a:lnTo>
                    <a:pt x="467" y="164"/>
                  </a:lnTo>
                  <a:lnTo>
                    <a:pt x="314" y="139"/>
                  </a:lnTo>
                  <a:lnTo>
                    <a:pt x="329" y="41"/>
                  </a:lnTo>
                  <a:lnTo>
                    <a:pt x="99" y="0"/>
                  </a:lnTo>
                  <a:lnTo>
                    <a:pt x="0" y="521"/>
                  </a:lnTo>
                  <a:lnTo>
                    <a:pt x="410" y="590"/>
                  </a:lnTo>
                </a:path>
              </a:pathLst>
            </a:custGeom>
            <a:solidFill>
              <a:srgbClr val="9DC5A6"/>
            </a:solidFill>
            <a:ln w="12700" cap="rnd" cmpd="sng">
              <a:solidFill>
                <a:schemeClr val="tx1"/>
              </a:solidFill>
              <a:prstDash val="solid"/>
              <a:round/>
              <a:headEnd type="none" w="sm" len="sm"/>
              <a:tailEnd type="none" w="sm" len="sm"/>
            </a:ln>
            <a:effectLst/>
          </p:spPr>
          <p:txBody>
            <a:bodyPr wrap="none" lIns="0" tIns="0" rIns="0" bIns="0">
              <a:spAutoFit/>
            </a:bodyPr>
            <a:lstStyle/>
            <a:p>
              <a:endParaRPr lang="en-US">
                <a:solidFill>
                  <a:srgbClr val="000000"/>
                </a:solidFill>
              </a:endParaRPr>
            </a:p>
          </p:txBody>
        </p:sp>
        <p:sp>
          <p:nvSpPr>
            <p:cNvPr id="118" name="Freeform 12"/>
            <p:cNvSpPr>
              <a:spLocks/>
            </p:cNvSpPr>
            <p:nvPr/>
          </p:nvSpPr>
          <p:spPr bwMode="blackWhite">
            <a:xfrm>
              <a:off x="1697038" y="3463925"/>
              <a:ext cx="1022350" cy="1158875"/>
            </a:xfrm>
            <a:custGeom>
              <a:avLst/>
              <a:gdLst>
                <a:gd name="T0" fmla="*/ 43351 w 566"/>
                <a:gd name="T1" fmla="*/ 760895 h 661"/>
                <a:gd name="T2" fmla="*/ 59607 w 566"/>
                <a:gd name="T3" fmla="*/ 753882 h 661"/>
                <a:gd name="T4" fmla="*/ 63220 w 566"/>
                <a:gd name="T5" fmla="*/ 734597 h 661"/>
                <a:gd name="T6" fmla="*/ 63220 w 566"/>
                <a:gd name="T7" fmla="*/ 718818 h 661"/>
                <a:gd name="T8" fmla="*/ 59607 w 566"/>
                <a:gd name="T9" fmla="*/ 713558 h 661"/>
                <a:gd name="T10" fmla="*/ 43351 w 566"/>
                <a:gd name="T11" fmla="*/ 674988 h 661"/>
                <a:gd name="T12" fmla="*/ 45157 w 566"/>
                <a:gd name="T13" fmla="*/ 643430 h 661"/>
                <a:gd name="T14" fmla="*/ 48769 w 566"/>
                <a:gd name="T15" fmla="*/ 639923 h 661"/>
                <a:gd name="T16" fmla="*/ 55994 w 566"/>
                <a:gd name="T17" fmla="*/ 632911 h 661"/>
                <a:gd name="T18" fmla="*/ 63220 w 566"/>
                <a:gd name="T19" fmla="*/ 627651 h 661"/>
                <a:gd name="T20" fmla="*/ 68638 w 566"/>
                <a:gd name="T21" fmla="*/ 622391 h 661"/>
                <a:gd name="T22" fmla="*/ 83089 w 566"/>
                <a:gd name="T23" fmla="*/ 606612 h 661"/>
                <a:gd name="T24" fmla="*/ 88507 w 566"/>
                <a:gd name="T25" fmla="*/ 587327 h 661"/>
                <a:gd name="T26" fmla="*/ 92120 w 566"/>
                <a:gd name="T27" fmla="*/ 569795 h 661"/>
                <a:gd name="T28" fmla="*/ 92120 w 566"/>
                <a:gd name="T29" fmla="*/ 559276 h 661"/>
                <a:gd name="T30" fmla="*/ 99345 w 566"/>
                <a:gd name="T31" fmla="*/ 534731 h 661"/>
                <a:gd name="T32" fmla="*/ 122827 w 566"/>
                <a:gd name="T33" fmla="*/ 517198 h 661"/>
                <a:gd name="T34" fmla="*/ 142695 w 566"/>
                <a:gd name="T35" fmla="*/ 508432 h 661"/>
                <a:gd name="T36" fmla="*/ 153533 w 566"/>
                <a:gd name="T37" fmla="*/ 506679 h 661"/>
                <a:gd name="T38" fmla="*/ 164371 w 566"/>
                <a:gd name="T39" fmla="*/ 482134 h 661"/>
                <a:gd name="T40" fmla="*/ 140889 w 566"/>
                <a:gd name="T41" fmla="*/ 419018 h 661"/>
                <a:gd name="T42" fmla="*/ 115601 w 566"/>
                <a:gd name="T43" fmla="*/ 361162 h 661"/>
                <a:gd name="T44" fmla="*/ 110183 w 566"/>
                <a:gd name="T45" fmla="*/ 338370 h 661"/>
                <a:gd name="T46" fmla="*/ 115601 w 566"/>
                <a:gd name="T47" fmla="*/ 333111 h 661"/>
                <a:gd name="T48" fmla="*/ 122827 w 566"/>
                <a:gd name="T49" fmla="*/ 329604 h 661"/>
                <a:gd name="T50" fmla="*/ 128245 w 566"/>
                <a:gd name="T51" fmla="*/ 324345 h 661"/>
                <a:gd name="T52" fmla="*/ 133664 w 566"/>
                <a:gd name="T53" fmla="*/ 317332 h 661"/>
                <a:gd name="T54" fmla="*/ 133664 w 566"/>
                <a:gd name="T55" fmla="*/ 296293 h 661"/>
                <a:gd name="T56" fmla="*/ 133664 w 566"/>
                <a:gd name="T57" fmla="*/ 275255 h 661"/>
                <a:gd name="T58" fmla="*/ 133664 w 566"/>
                <a:gd name="T59" fmla="*/ 262982 h 661"/>
                <a:gd name="T60" fmla="*/ 135470 w 566"/>
                <a:gd name="T61" fmla="*/ 254216 h 661"/>
                <a:gd name="T62" fmla="*/ 140889 w 566"/>
                <a:gd name="T63" fmla="*/ 238437 h 661"/>
                <a:gd name="T64" fmla="*/ 140889 w 566"/>
                <a:gd name="T65" fmla="*/ 219152 h 661"/>
                <a:gd name="T66" fmla="*/ 142695 w 566"/>
                <a:gd name="T67" fmla="*/ 203373 h 661"/>
                <a:gd name="T68" fmla="*/ 140889 w 566"/>
                <a:gd name="T69" fmla="*/ 185841 h 661"/>
                <a:gd name="T70" fmla="*/ 140889 w 566"/>
                <a:gd name="T71" fmla="*/ 170062 h 661"/>
                <a:gd name="T72" fmla="*/ 140889 w 566"/>
                <a:gd name="T73" fmla="*/ 161296 h 661"/>
                <a:gd name="T74" fmla="*/ 139083 w 566"/>
                <a:gd name="T75" fmla="*/ 152530 h 661"/>
                <a:gd name="T76" fmla="*/ 140889 w 566"/>
                <a:gd name="T77" fmla="*/ 149023 h 661"/>
                <a:gd name="T78" fmla="*/ 146308 w 566"/>
                <a:gd name="T79" fmla="*/ 143764 h 661"/>
                <a:gd name="T80" fmla="*/ 153533 w 566"/>
                <a:gd name="T81" fmla="*/ 143764 h 661"/>
                <a:gd name="T82" fmla="*/ 162564 w 566"/>
                <a:gd name="T83" fmla="*/ 140257 h 661"/>
                <a:gd name="T84" fmla="*/ 167983 w 566"/>
                <a:gd name="T85" fmla="*/ 134998 h 661"/>
                <a:gd name="T86" fmla="*/ 173402 w 566"/>
                <a:gd name="T87" fmla="*/ 134998 h 661"/>
                <a:gd name="T88" fmla="*/ 178821 w 566"/>
                <a:gd name="T89" fmla="*/ 140257 h 661"/>
                <a:gd name="T90" fmla="*/ 182433 w 566"/>
                <a:gd name="T91" fmla="*/ 145517 h 661"/>
                <a:gd name="T92" fmla="*/ 193271 w 566"/>
                <a:gd name="T93" fmla="*/ 149023 h 661"/>
                <a:gd name="T94" fmla="*/ 202302 w 566"/>
                <a:gd name="T95" fmla="*/ 152530 h 661"/>
                <a:gd name="T96" fmla="*/ 205915 w 566"/>
                <a:gd name="T97" fmla="*/ 157789 h 661"/>
                <a:gd name="T98" fmla="*/ 207721 w 566"/>
                <a:gd name="T99" fmla="*/ 163049 h 661"/>
                <a:gd name="T100" fmla="*/ 218559 w 566"/>
                <a:gd name="T101" fmla="*/ 171815 h 661"/>
                <a:gd name="T102" fmla="*/ 234815 w 566"/>
                <a:gd name="T103" fmla="*/ 166555 h 661"/>
                <a:gd name="T104" fmla="*/ 243847 w 566"/>
                <a:gd name="T105" fmla="*/ 150776 h 661"/>
                <a:gd name="T106" fmla="*/ 249266 w 566"/>
                <a:gd name="T107" fmla="*/ 134998 h 661"/>
                <a:gd name="T108" fmla="*/ 276360 w 566"/>
                <a:gd name="T109" fmla="*/ 0 h 661"/>
                <a:gd name="T110" fmla="*/ 1020544 w 566"/>
                <a:gd name="T111" fmla="*/ 119219 h 661"/>
                <a:gd name="T112" fmla="*/ 552719 w 566"/>
                <a:gd name="T113" fmla="*/ 1116798 h 661"/>
                <a:gd name="T114" fmla="*/ 18063 w 566"/>
                <a:gd name="T115" fmla="*/ 760895 h 66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66" h="661">
                  <a:moveTo>
                    <a:pt x="10" y="434"/>
                  </a:moveTo>
                  <a:lnTo>
                    <a:pt x="24" y="434"/>
                  </a:lnTo>
                  <a:lnTo>
                    <a:pt x="28" y="432"/>
                  </a:lnTo>
                  <a:lnTo>
                    <a:pt x="33" y="430"/>
                  </a:lnTo>
                  <a:lnTo>
                    <a:pt x="33" y="425"/>
                  </a:lnTo>
                  <a:lnTo>
                    <a:pt x="35" y="419"/>
                  </a:lnTo>
                  <a:lnTo>
                    <a:pt x="35" y="415"/>
                  </a:lnTo>
                  <a:lnTo>
                    <a:pt x="35" y="410"/>
                  </a:lnTo>
                  <a:lnTo>
                    <a:pt x="35" y="408"/>
                  </a:lnTo>
                  <a:lnTo>
                    <a:pt x="33" y="407"/>
                  </a:lnTo>
                  <a:lnTo>
                    <a:pt x="19" y="400"/>
                  </a:lnTo>
                  <a:lnTo>
                    <a:pt x="24" y="385"/>
                  </a:lnTo>
                  <a:lnTo>
                    <a:pt x="22" y="375"/>
                  </a:lnTo>
                  <a:lnTo>
                    <a:pt x="25" y="367"/>
                  </a:lnTo>
                  <a:lnTo>
                    <a:pt x="27" y="365"/>
                  </a:lnTo>
                  <a:lnTo>
                    <a:pt x="30" y="364"/>
                  </a:lnTo>
                  <a:lnTo>
                    <a:pt x="31" y="361"/>
                  </a:lnTo>
                  <a:lnTo>
                    <a:pt x="33" y="359"/>
                  </a:lnTo>
                  <a:lnTo>
                    <a:pt x="35" y="358"/>
                  </a:lnTo>
                  <a:lnTo>
                    <a:pt x="36" y="356"/>
                  </a:lnTo>
                  <a:lnTo>
                    <a:pt x="38" y="355"/>
                  </a:lnTo>
                  <a:lnTo>
                    <a:pt x="42" y="350"/>
                  </a:lnTo>
                  <a:lnTo>
                    <a:pt x="46" y="346"/>
                  </a:lnTo>
                  <a:lnTo>
                    <a:pt x="48" y="341"/>
                  </a:lnTo>
                  <a:lnTo>
                    <a:pt x="49" y="335"/>
                  </a:lnTo>
                  <a:lnTo>
                    <a:pt x="51" y="329"/>
                  </a:lnTo>
                  <a:lnTo>
                    <a:pt x="51" y="325"/>
                  </a:lnTo>
                  <a:lnTo>
                    <a:pt x="51" y="320"/>
                  </a:lnTo>
                  <a:lnTo>
                    <a:pt x="51" y="319"/>
                  </a:lnTo>
                  <a:lnTo>
                    <a:pt x="52" y="312"/>
                  </a:lnTo>
                  <a:lnTo>
                    <a:pt x="55" y="305"/>
                  </a:lnTo>
                  <a:lnTo>
                    <a:pt x="61" y="299"/>
                  </a:lnTo>
                  <a:lnTo>
                    <a:pt x="68" y="295"/>
                  </a:lnTo>
                  <a:lnTo>
                    <a:pt x="74" y="292"/>
                  </a:lnTo>
                  <a:lnTo>
                    <a:pt x="79" y="290"/>
                  </a:lnTo>
                  <a:lnTo>
                    <a:pt x="84" y="290"/>
                  </a:lnTo>
                  <a:lnTo>
                    <a:pt x="85" y="289"/>
                  </a:lnTo>
                  <a:lnTo>
                    <a:pt x="91" y="282"/>
                  </a:lnTo>
                  <a:lnTo>
                    <a:pt x="91" y="275"/>
                  </a:lnTo>
                  <a:lnTo>
                    <a:pt x="77" y="254"/>
                  </a:lnTo>
                  <a:lnTo>
                    <a:pt x="78" y="239"/>
                  </a:lnTo>
                  <a:lnTo>
                    <a:pt x="68" y="218"/>
                  </a:lnTo>
                  <a:lnTo>
                    <a:pt x="64" y="206"/>
                  </a:lnTo>
                  <a:lnTo>
                    <a:pt x="61" y="193"/>
                  </a:lnTo>
                  <a:lnTo>
                    <a:pt x="63" y="191"/>
                  </a:lnTo>
                  <a:lnTo>
                    <a:pt x="64" y="190"/>
                  </a:lnTo>
                  <a:lnTo>
                    <a:pt x="66" y="188"/>
                  </a:lnTo>
                  <a:lnTo>
                    <a:pt x="68" y="188"/>
                  </a:lnTo>
                  <a:lnTo>
                    <a:pt x="69" y="186"/>
                  </a:lnTo>
                  <a:lnTo>
                    <a:pt x="71" y="185"/>
                  </a:lnTo>
                  <a:lnTo>
                    <a:pt x="72" y="185"/>
                  </a:lnTo>
                  <a:lnTo>
                    <a:pt x="74" y="181"/>
                  </a:lnTo>
                  <a:lnTo>
                    <a:pt x="74" y="175"/>
                  </a:lnTo>
                  <a:lnTo>
                    <a:pt x="74" y="169"/>
                  </a:lnTo>
                  <a:lnTo>
                    <a:pt x="74" y="163"/>
                  </a:lnTo>
                  <a:lnTo>
                    <a:pt x="74" y="157"/>
                  </a:lnTo>
                  <a:lnTo>
                    <a:pt x="74" y="153"/>
                  </a:lnTo>
                  <a:lnTo>
                    <a:pt x="74" y="150"/>
                  </a:lnTo>
                  <a:lnTo>
                    <a:pt x="74" y="148"/>
                  </a:lnTo>
                  <a:lnTo>
                    <a:pt x="75" y="145"/>
                  </a:lnTo>
                  <a:lnTo>
                    <a:pt x="77" y="140"/>
                  </a:lnTo>
                  <a:lnTo>
                    <a:pt x="78" y="136"/>
                  </a:lnTo>
                  <a:lnTo>
                    <a:pt x="78" y="131"/>
                  </a:lnTo>
                  <a:lnTo>
                    <a:pt x="78" y="125"/>
                  </a:lnTo>
                  <a:lnTo>
                    <a:pt x="79" y="122"/>
                  </a:lnTo>
                  <a:lnTo>
                    <a:pt x="79" y="116"/>
                  </a:lnTo>
                  <a:lnTo>
                    <a:pt x="78" y="112"/>
                  </a:lnTo>
                  <a:lnTo>
                    <a:pt x="78" y="106"/>
                  </a:lnTo>
                  <a:lnTo>
                    <a:pt x="78" y="101"/>
                  </a:lnTo>
                  <a:lnTo>
                    <a:pt x="78" y="97"/>
                  </a:lnTo>
                  <a:lnTo>
                    <a:pt x="78" y="94"/>
                  </a:lnTo>
                  <a:lnTo>
                    <a:pt x="78" y="92"/>
                  </a:lnTo>
                  <a:lnTo>
                    <a:pt x="77" y="89"/>
                  </a:lnTo>
                  <a:lnTo>
                    <a:pt x="77" y="87"/>
                  </a:lnTo>
                  <a:lnTo>
                    <a:pt x="77" y="86"/>
                  </a:lnTo>
                  <a:lnTo>
                    <a:pt x="78" y="85"/>
                  </a:lnTo>
                  <a:lnTo>
                    <a:pt x="78" y="83"/>
                  </a:lnTo>
                  <a:lnTo>
                    <a:pt x="81" y="82"/>
                  </a:lnTo>
                  <a:lnTo>
                    <a:pt x="82" y="82"/>
                  </a:lnTo>
                  <a:lnTo>
                    <a:pt x="85" y="82"/>
                  </a:lnTo>
                  <a:lnTo>
                    <a:pt x="88" y="82"/>
                  </a:lnTo>
                  <a:lnTo>
                    <a:pt x="90" y="80"/>
                  </a:lnTo>
                  <a:lnTo>
                    <a:pt x="91" y="80"/>
                  </a:lnTo>
                  <a:lnTo>
                    <a:pt x="93" y="77"/>
                  </a:lnTo>
                  <a:lnTo>
                    <a:pt x="94" y="77"/>
                  </a:lnTo>
                  <a:lnTo>
                    <a:pt x="96" y="77"/>
                  </a:lnTo>
                  <a:lnTo>
                    <a:pt x="99" y="79"/>
                  </a:lnTo>
                  <a:lnTo>
                    <a:pt x="99" y="80"/>
                  </a:lnTo>
                  <a:lnTo>
                    <a:pt x="99" y="82"/>
                  </a:lnTo>
                  <a:lnTo>
                    <a:pt x="101" y="83"/>
                  </a:lnTo>
                  <a:lnTo>
                    <a:pt x="102" y="83"/>
                  </a:lnTo>
                  <a:lnTo>
                    <a:pt x="107" y="85"/>
                  </a:lnTo>
                  <a:lnTo>
                    <a:pt x="110" y="85"/>
                  </a:lnTo>
                  <a:lnTo>
                    <a:pt x="112" y="87"/>
                  </a:lnTo>
                  <a:lnTo>
                    <a:pt x="114" y="89"/>
                  </a:lnTo>
                  <a:lnTo>
                    <a:pt x="114" y="90"/>
                  </a:lnTo>
                  <a:lnTo>
                    <a:pt x="114" y="92"/>
                  </a:lnTo>
                  <a:lnTo>
                    <a:pt x="115" y="93"/>
                  </a:lnTo>
                  <a:lnTo>
                    <a:pt x="115" y="94"/>
                  </a:lnTo>
                  <a:lnTo>
                    <a:pt x="121" y="98"/>
                  </a:lnTo>
                  <a:lnTo>
                    <a:pt x="126" y="98"/>
                  </a:lnTo>
                  <a:lnTo>
                    <a:pt x="130" y="95"/>
                  </a:lnTo>
                  <a:lnTo>
                    <a:pt x="132" y="92"/>
                  </a:lnTo>
                  <a:lnTo>
                    <a:pt x="135" y="86"/>
                  </a:lnTo>
                  <a:lnTo>
                    <a:pt x="137" y="80"/>
                  </a:lnTo>
                  <a:lnTo>
                    <a:pt x="138" y="77"/>
                  </a:lnTo>
                  <a:lnTo>
                    <a:pt x="138" y="76"/>
                  </a:lnTo>
                  <a:lnTo>
                    <a:pt x="153" y="0"/>
                  </a:lnTo>
                  <a:lnTo>
                    <a:pt x="565" y="68"/>
                  </a:lnTo>
                  <a:lnTo>
                    <a:pt x="483" y="660"/>
                  </a:lnTo>
                  <a:lnTo>
                    <a:pt x="306" y="637"/>
                  </a:lnTo>
                  <a:lnTo>
                    <a:pt x="0" y="458"/>
                  </a:lnTo>
                  <a:lnTo>
                    <a:pt x="10" y="434"/>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19" name="Freeform 13"/>
            <p:cNvSpPr>
              <a:spLocks/>
            </p:cNvSpPr>
            <p:nvPr/>
          </p:nvSpPr>
          <p:spPr bwMode="blackWhite">
            <a:xfrm>
              <a:off x="1697038" y="3463925"/>
              <a:ext cx="1022350" cy="1158875"/>
            </a:xfrm>
            <a:custGeom>
              <a:avLst/>
              <a:gdLst>
                <a:gd name="T0" fmla="*/ 43351 w 566"/>
                <a:gd name="T1" fmla="*/ 760895 h 661"/>
                <a:gd name="T2" fmla="*/ 50576 w 566"/>
                <a:gd name="T3" fmla="*/ 757389 h 661"/>
                <a:gd name="T4" fmla="*/ 59607 w 566"/>
                <a:gd name="T5" fmla="*/ 745116 h 661"/>
                <a:gd name="T6" fmla="*/ 63220 w 566"/>
                <a:gd name="T7" fmla="*/ 727584 h 661"/>
                <a:gd name="T8" fmla="*/ 63220 w 566"/>
                <a:gd name="T9" fmla="*/ 715312 h 661"/>
                <a:gd name="T10" fmla="*/ 34319 w 566"/>
                <a:gd name="T11" fmla="*/ 701286 h 661"/>
                <a:gd name="T12" fmla="*/ 39738 w 566"/>
                <a:gd name="T13" fmla="*/ 657456 h 661"/>
                <a:gd name="T14" fmla="*/ 45157 w 566"/>
                <a:gd name="T15" fmla="*/ 643430 h 661"/>
                <a:gd name="T16" fmla="*/ 48769 w 566"/>
                <a:gd name="T17" fmla="*/ 639923 h 661"/>
                <a:gd name="T18" fmla="*/ 55994 w 566"/>
                <a:gd name="T19" fmla="*/ 632911 h 661"/>
                <a:gd name="T20" fmla="*/ 63220 w 566"/>
                <a:gd name="T21" fmla="*/ 627651 h 661"/>
                <a:gd name="T22" fmla="*/ 68638 w 566"/>
                <a:gd name="T23" fmla="*/ 622391 h 661"/>
                <a:gd name="T24" fmla="*/ 75863 w 566"/>
                <a:gd name="T25" fmla="*/ 613625 h 661"/>
                <a:gd name="T26" fmla="*/ 86701 w 566"/>
                <a:gd name="T27" fmla="*/ 597846 h 661"/>
                <a:gd name="T28" fmla="*/ 92120 w 566"/>
                <a:gd name="T29" fmla="*/ 576808 h 661"/>
                <a:gd name="T30" fmla="*/ 92120 w 566"/>
                <a:gd name="T31" fmla="*/ 561029 h 661"/>
                <a:gd name="T32" fmla="*/ 92120 w 566"/>
                <a:gd name="T33" fmla="*/ 559276 h 661"/>
                <a:gd name="T34" fmla="*/ 99345 w 566"/>
                <a:gd name="T35" fmla="*/ 534731 h 661"/>
                <a:gd name="T36" fmla="*/ 122827 w 566"/>
                <a:gd name="T37" fmla="*/ 517198 h 661"/>
                <a:gd name="T38" fmla="*/ 142695 w 566"/>
                <a:gd name="T39" fmla="*/ 508432 h 661"/>
                <a:gd name="T40" fmla="*/ 153533 w 566"/>
                <a:gd name="T41" fmla="*/ 506679 h 661"/>
                <a:gd name="T42" fmla="*/ 164371 w 566"/>
                <a:gd name="T43" fmla="*/ 482134 h 661"/>
                <a:gd name="T44" fmla="*/ 140889 w 566"/>
                <a:gd name="T45" fmla="*/ 419018 h 661"/>
                <a:gd name="T46" fmla="*/ 115601 w 566"/>
                <a:gd name="T47" fmla="*/ 361162 h 661"/>
                <a:gd name="T48" fmla="*/ 110183 w 566"/>
                <a:gd name="T49" fmla="*/ 338370 h 661"/>
                <a:gd name="T50" fmla="*/ 113795 w 566"/>
                <a:gd name="T51" fmla="*/ 334864 h 661"/>
                <a:gd name="T52" fmla="*/ 119214 w 566"/>
                <a:gd name="T53" fmla="*/ 329604 h 661"/>
                <a:gd name="T54" fmla="*/ 124633 w 566"/>
                <a:gd name="T55" fmla="*/ 326098 h 661"/>
                <a:gd name="T56" fmla="*/ 130052 w 566"/>
                <a:gd name="T57" fmla="*/ 324345 h 661"/>
                <a:gd name="T58" fmla="*/ 133664 w 566"/>
                <a:gd name="T59" fmla="*/ 317332 h 661"/>
                <a:gd name="T60" fmla="*/ 133664 w 566"/>
                <a:gd name="T61" fmla="*/ 296293 h 661"/>
                <a:gd name="T62" fmla="*/ 133664 w 566"/>
                <a:gd name="T63" fmla="*/ 275255 h 661"/>
                <a:gd name="T64" fmla="*/ 133664 w 566"/>
                <a:gd name="T65" fmla="*/ 262982 h 661"/>
                <a:gd name="T66" fmla="*/ 133664 w 566"/>
                <a:gd name="T67" fmla="*/ 259476 h 661"/>
                <a:gd name="T68" fmla="*/ 139083 w 566"/>
                <a:gd name="T69" fmla="*/ 245450 h 661"/>
                <a:gd name="T70" fmla="*/ 140889 w 566"/>
                <a:gd name="T71" fmla="*/ 229671 h 661"/>
                <a:gd name="T72" fmla="*/ 142695 w 566"/>
                <a:gd name="T73" fmla="*/ 213892 h 661"/>
                <a:gd name="T74" fmla="*/ 140889 w 566"/>
                <a:gd name="T75" fmla="*/ 196360 h 661"/>
                <a:gd name="T76" fmla="*/ 140889 w 566"/>
                <a:gd name="T77" fmla="*/ 177075 h 661"/>
                <a:gd name="T78" fmla="*/ 140889 w 566"/>
                <a:gd name="T79" fmla="*/ 164802 h 661"/>
                <a:gd name="T80" fmla="*/ 139083 w 566"/>
                <a:gd name="T81" fmla="*/ 156036 h 661"/>
                <a:gd name="T82" fmla="*/ 139083 w 566"/>
                <a:gd name="T83" fmla="*/ 150776 h 661"/>
                <a:gd name="T84" fmla="*/ 140889 w 566"/>
                <a:gd name="T85" fmla="*/ 149023 h 661"/>
                <a:gd name="T86" fmla="*/ 146308 w 566"/>
                <a:gd name="T87" fmla="*/ 143764 h 661"/>
                <a:gd name="T88" fmla="*/ 153533 w 566"/>
                <a:gd name="T89" fmla="*/ 143764 h 661"/>
                <a:gd name="T90" fmla="*/ 162564 w 566"/>
                <a:gd name="T91" fmla="*/ 140257 h 661"/>
                <a:gd name="T92" fmla="*/ 164371 w 566"/>
                <a:gd name="T93" fmla="*/ 140257 h 661"/>
                <a:gd name="T94" fmla="*/ 169790 w 566"/>
                <a:gd name="T95" fmla="*/ 134998 h 661"/>
                <a:gd name="T96" fmla="*/ 178821 w 566"/>
                <a:gd name="T97" fmla="*/ 138504 h 661"/>
                <a:gd name="T98" fmla="*/ 178821 w 566"/>
                <a:gd name="T99" fmla="*/ 143764 h 661"/>
                <a:gd name="T100" fmla="*/ 184240 w 566"/>
                <a:gd name="T101" fmla="*/ 145517 h 661"/>
                <a:gd name="T102" fmla="*/ 193271 w 566"/>
                <a:gd name="T103" fmla="*/ 149023 h 661"/>
                <a:gd name="T104" fmla="*/ 202302 w 566"/>
                <a:gd name="T105" fmla="*/ 152530 h 661"/>
                <a:gd name="T106" fmla="*/ 205915 w 566"/>
                <a:gd name="T107" fmla="*/ 157789 h 661"/>
                <a:gd name="T108" fmla="*/ 207721 w 566"/>
                <a:gd name="T109" fmla="*/ 163049 h 661"/>
                <a:gd name="T110" fmla="*/ 207721 w 566"/>
                <a:gd name="T111" fmla="*/ 164802 h 661"/>
                <a:gd name="T112" fmla="*/ 227590 w 566"/>
                <a:gd name="T113" fmla="*/ 171815 h 661"/>
                <a:gd name="T114" fmla="*/ 238428 w 566"/>
                <a:gd name="T115" fmla="*/ 161296 h 661"/>
                <a:gd name="T116" fmla="*/ 247459 w 566"/>
                <a:gd name="T117" fmla="*/ 140257 h 661"/>
                <a:gd name="T118" fmla="*/ 249266 w 566"/>
                <a:gd name="T119" fmla="*/ 133244 h 661"/>
                <a:gd name="T120" fmla="*/ 1020544 w 566"/>
                <a:gd name="T121" fmla="*/ 119219 h 661"/>
                <a:gd name="T122" fmla="*/ 872429 w 566"/>
                <a:gd name="T123" fmla="*/ 1157122 h 661"/>
                <a:gd name="T124" fmla="*/ 0 w 566"/>
                <a:gd name="T125" fmla="*/ 802972 h 6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66" h="661">
                  <a:moveTo>
                    <a:pt x="10" y="434"/>
                  </a:moveTo>
                  <a:lnTo>
                    <a:pt x="24" y="434"/>
                  </a:lnTo>
                  <a:lnTo>
                    <a:pt x="28" y="432"/>
                  </a:lnTo>
                  <a:lnTo>
                    <a:pt x="33" y="430"/>
                  </a:lnTo>
                  <a:lnTo>
                    <a:pt x="33" y="425"/>
                  </a:lnTo>
                  <a:lnTo>
                    <a:pt x="35" y="419"/>
                  </a:lnTo>
                  <a:lnTo>
                    <a:pt x="35" y="415"/>
                  </a:lnTo>
                  <a:lnTo>
                    <a:pt x="35" y="410"/>
                  </a:lnTo>
                  <a:lnTo>
                    <a:pt x="35" y="408"/>
                  </a:lnTo>
                  <a:lnTo>
                    <a:pt x="33" y="407"/>
                  </a:lnTo>
                  <a:lnTo>
                    <a:pt x="19" y="400"/>
                  </a:lnTo>
                  <a:lnTo>
                    <a:pt x="24" y="385"/>
                  </a:lnTo>
                  <a:lnTo>
                    <a:pt x="22" y="375"/>
                  </a:lnTo>
                  <a:lnTo>
                    <a:pt x="25" y="367"/>
                  </a:lnTo>
                  <a:lnTo>
                    <a:pt x="27" y="365"/>
                  </a:lnTo>
                  <a:lnTo>
                    <a:pt x="30" y="364"/>
                  </a:lnTo>
                  <a:lnTo>
                    <a:pt x="31" y="361"/>
                  </a:lnTo>
                  <a:lnTo>
                    <a:pt x="33" y="359"/>
                  </a:lnTo>
                  <a:lnTo>
                    <a:pt x="35" y="358"/>
                  </a:lnTo>
                  <a:lnTo>
                    <a:pt x="36" y="356"/>
                  </a:lnTo>
                  <a:lnTo>
                    <a:pt x="38" y="355"/>
                  </a:lnTo>
                  <a:lnTo>
                    <a:pt x="42" y="350"/>
                  </a:lnTo>
                  <a:lnTo>
                    <a:pt x="46" y="346"/>
                  </a:lnTo>
                  <a:lnTo>
                    <a:pt x="48" y="341"/>
                  </a:lnTo>
                  <a:lnTo>
                    <a:pt x="49" y="335"/>
                  </a:lnTo>
                  <a:lnTo>
                    <a:pt x="51" y="329"/>
                  </a:lnTo>
                  <a:lnTo>
                    <a:pt x="51" y="325"/>
                  </a:lnTo>
                  <a:lnTo>
                    <a:pt x="51" y="320"/>
                  </a:lnTo>
                  <a:lnTo>
                    <a:pt x="51" y="319"/>
                  </a:lnTo>
                  <a:lnTo>
                    <a:pt x="52" y="312"/>
                  </a:lnTo>
                  <a:lnTo>
                    <a:pt x="55" y="305"/>
                  </a:lnTo>
                  <a:lnTo>
                    <a:pt x="61" y="299"/>
                  </a:lnTo>
                  <a:lnTo>
                    <a:pt x="68" y="295"/>
                  </a:lnTo>
                  <a:lnTo>
                    <a:pt x="74" y="292"/>
                  </a:lnTo>
                  <a:lnTo>
                    <a:pt x="79" y="290"/>
                  </a:lnTo>
                  <a:lnTo>
                    <a:pt x="84" y="290"/>
                  </a:lnTo>
                  <a:lnTo>
                    <a:pt x="85" y="289"/>
                  </a:lnTo>
                  <a:lnTo>
                    <a:pt x="91" y="282"/>
                  </a:lnTo>
                  <a:lnTo>
                    <a:pt x="91" y="275"/>
                  </a:lnTo>
                  <a:lnTo>
                    <a:pt x="77" y="254"/>
                  </a:lnTo>
                  <a:lnTo>
                    <a:pt x="78" y="239"/>
                  </a:lnTo>
                  <a:lnTo>
                    <a:pt x="68" y="218"/>
                  </a:lnTo>
                  <a:lnTo>
                    <a:pt x="64" y="206"/>
                  </a:lnTo>
                  <a:lnTo>
                    <a:pt x="61" y="193"/>
                  </a:lnTo>
                  <a:lnTo>
                    <a:pt x="63" y="191"/>
                  </a:lnTo>
                  <a:lnTo>
                    <a:pt x="64" y="190"/>
                  </a:lnTo>
                  <a:lnTo>
                    <a:pt x="66" y="188"/>
                  </a:lnTo>
                  <a:lnTo>
                    <a:pt x="68" y="188"/>
                  </a:lnTo>
                  <a:lnTo>
                    <a:pt x="69" y="186"/>
                  </a:lnTo>
                  <a:lnTo>
                    <a:pt x="71" y="185"/>
                  </a:lnTo>
                  <a:lnTo>
                    <a:pt x="72" y="185"/>
                  </a:lnTo>
                  <a:lnTo>
                    <a:pt x="74" y="181"/>
                  </a:lnTo>
                  <a:lnTo>
                    <a:pt x="74" y="175"/>
                  </a:lnTo>
                  <a:lnTo>
                    <a:pt x="74" y="169"/>
                  </a:lnTo>
                  <a:lnTo>
                    <a:pt x="74" y="163"/>
                  </a:lnTo>
                  <a:lnTo>
                    <a:pt x="74" y="157"/>
                  </a:lnTo>
                  <a:lnTo>
                    <a:pt x="74" y="153"/>
                  </a:lnTo>
                  <a:lnTo>
                    <a:pt x="74" y="150"/>
                  </a:lnTo>
                  <a:lnTo>
                    <a:pt x="74" y="148"/>
                  </a:lnTo>
                  <a:lnTo>
                    <a:pt x="75" y="145"/>
                  </a:lnTo>
                  <a:lnTo>
                    <a:pt x="77" y="140"/>
                  </a:lnTo>
                  <a:lnTo>
                    <a:pt x="78" y="136"/>
                  </a:lnTo>
                  <a:lnTo>
                    <a:pt x="78" y="131"/>
                  </a:lnTo>
                  <a:lnTo>
                    <a:pt x="78" y="125"/>
                  </a:lnTo>
                  <a:lnTo>
                    <a:pt x="79" y="122"/>
                  </a:lnTo>
                  <a:lnTo>
                    <a:pt x="79" y="116"/>
                  </a:lnTo>
                  <a:lnTo>
                    <a:pt x="78" y="112"/>
                  </a:lnTo>
                  <a:lnTo>
                    <a:pt x="78" y="106"/>
                  </a:lnTo>
                  <a:lnTo>
                    <a:pt x="78" y="101"/>
                  </a:lnTo>
                  <a:lnTo>
                    <a:pt x="78" y="97"/>
                  </a:lnTo>
                  <a:lnTo>
                    <a:pt x="78" y="94"/>
                  </a:lnTo>
                  <a:lnTo>
                    <a:pt x="78" y="92"/>
                  </a:lnTo>
                  <a:lnTo>
                    <a:pt x="77" y="89"/>
                  </a:lnTo>
                  <a:lnTo>
                    <a:pt x="77" y="87"/>
                  </a:lnTo>
                  <a:lnTo>
                    <a:pt x="77" y="86"/>
                  </a:lnTo>
                  <a:lnTo>
                    <a:pt x="78" y="85"/>
                  </a:lnTo>
                  <a:lnTo>
                    <a:pt x="78" y="83"/>
                  </a:lnTo>
                  <a:lnTo>
                    <a:pt x="81" y="82"/>
                  </a:lnTo>
                  <a:lnTo>
                    <a:pt x="82" y="82"/>
                  </a:lnTo>
                  <a:lnTo>
                    <a:pt x="85" y="82"/>
                  </a:lnTo>
                  <a:lnTo>
                    <a:pt x="88" y="82"/>
                  </a:lnTo>
                  <a:lnTo>
                    <a:pt x="90" y="80"/>
                  </a:lnTo>
                  <a:lnTo>
                    <a:pt x="91" y="80"/>
                  </a:lnTo>
                  <a:lnTo>
                    <a:pt x="93" y="77"/>
                  </a:lnTo>
                  <a:lnTo>
                    <a:pt x="94" y="77"/>
                  </a:lnTo>
                  <a:lnTo>
                    <a:pt x="96" y="77"/>
                  </a:lnTo>
                  <a:lnTo>
                    <a:pt x="99" y="79"/>
                  </a:lnTo>
                  <a:lnTo>
                    <a:pt x="99" y="80"/>
                  </a:lnTo>
                  <a:lnTo>
                    <a:pt x="99" y="82"/>
                  </a:lnTo>
                  <a:lnTo>
                    <a:pt x="101" y="83"/>
                  </a:lnTo>
                  <a:lnTo>
                    <a:pt x="102" y="83"/>
                  </a:lnTo>
                  <a:lnTo>
                    <a:pt x="107" y="85"/>
                  </a:lnTo>
                  <a:lnTo>
                    <a:pt x="110" y="85"/>
                  </a:lnTo>
                  <a:lnTo>
                    <a:pt x="112" y="87"/>
                  </a:lnTo>
                  <a:lnTo>
                    <a:pt x="114" y="89"/>
                  </a:lnTo>
                  <a:lnTo>
                    <a:pt x="114" y="90"/>
                  </a:lnTo>
                  <a:lnTo>
                    <a:pt x="114" y="92"/>
                  </a:lnTo>
                  <a:lnTo>
                    <a:pt x="115" y="93"/>
                  </a:lnTo>
                  <a:lnTo>
                    <a:pt x="115" y="94"/>
                  </a:lnTo>
                  <a:lnTo>
                    <a:pt x="121" y="98"/>
                  </a:lnTo>
                  <a:lnTo>
                    <a:pt x="126" y="98"/>
                  </a:lnTo>
                  <a:lnTo>
                    <a:pt x="130" y="95"/>
                  </a:lnTo>
                  <a:lnTo>
                    <a:pt x="132" y="92"/>
                  </a:lnTo>
                  <a:lnTo>
                    <a:pt x="135" y="86"/>
                  </a:lnTo>
                  <a:lnTo>
                    <a:pt x="137" y="80"/>
                  </a:lnTo>
                  <a:lnTo>
                    <a:pt x="138" y="77"/>
                  </a:lnTo>
                  <a:lnTo>
                    <a:pt x="138" y="76"/>
                  </a:lnTo>
                  <a:lnTo>
                    <a:pt x="153" y="0"/>
                  </a:lnTo>
                  <a:lnTo>
                    <a:pt x="565" y="68"/>
                  </a:lnTo>
                  <a:lnTo>
                    <a:pt x="483" y="660"/>
                  </a:lnTo>
                  <a:lnTo>
                    <a:pt x="306" y="637"/>
                  </a:lnTo>
                  <a:lnTo>
                    <a:pt x="0" y="458"/>
                  </a:lnTo>
                  <a:lnTo>
                    <a:pt x="10" y="434"/>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20" name="Freeform 14"/>
            <p:cNvSpPr>
              <a:spLocks/>
            </p:cNvSpPr>
            <p:nvPr/>
          </p:nvSpPr>
          <p:spPr bwMode="blackWhite">
            <a:xfrm>
              <a:off x="1744663" y="1204913"/>
              <a:ext cx="896937" cy="1423987"/>
            </a:xfrm>
            <a:custGeom>
              <a:avLst/>
              <a:gdLst>
                <a:gd name="T0" fmla="*/ 397034 w 497"/>
                <a:gd name="T1" fmla="*/ 287250 h 813"/>
                <a:gd name="T2" fmla="*/ 409667 w 497"/>
                <a:gd name="T3" fmla="*/ 329286 h 813"/>
                <a:gd name="T4" fmla="*/ 409667 w 497"/>
                <a:gd name="T5" fmla="*/ 339795 h 813"/>
                <a:gd name="T6" fmla="*/ 425910 w 497"/>
                <a:gd name="T7" fmla="*/ 350304 h 813"/>
                <a:gd name="T8" fmla="*/ 449371 w 497"/>
                <a:gd name="T9" fmla="*/ 387086 h 813"/>
                <a:gd name="T10" fmla="*/ 463808 w 497"/>
                <a:gd name="T11" fmla="*/ 430874 h 813"/>
                <a:gd name="T12" fmla="*/ 480051 w 497"/>
                <a:gd name="T13" fmla="*/ 451893 h 813"/>
                <a:gd name="T14" fmla="*/ 510731 w 497"/>
                <a:gd name="T15" fmla="*/ 488675 h 813"/>
                <a:gd name="T16" fmla="*/ 521559 w 497"/>
                <a:gd name="T17" fmla="*/ 541220 h 813"/>
                <a:gd name="T18" fmla="*/ 499903 w 497"/>
                <a:gd name="T19" fmla="*/ 592014 h 813"/>
                <a:gd name="T20" fmla="*/ 499903 w 497"/>
                <a:gd name="T21" fmla="*/ 628796 h 813"/>
                <a:gd name="T22" fmla="*/ 478246 w 497"/>
                <a:gd name="T23" fmla="*/ 656821 h 813"/>
                <a:gd name="T24" fmla="*/ 472832 w 497"/>
                <a:gd name="T25" fmla="*/ 684845 h 813"/>
                <a:gd name="T26" fmla="*/ 555848 w 497"/>
                <a:gd name="T27" fmla="*/ 672584 h 813"/>
                <a:gd name="T28" fmla="*/ 563067 w 497"/>
                <a:gd name="T29" fmla="*/ 670833 h 813"/>
                <a:gd name="T30" fmla="*/ 568481 w 497"/>
                <a:gd name="T31" fmla="*/ 739142 h 813"/>
                <a:gd name="T32" fmla="*/ 581114 w 497"/>
                <a:gd name="T33" fmla="*/ 777676 h 813"/>
                <a:gd name="T34" fmla="*/ 593747 w 497"/>
                <a:gd name="T35" fmla="*/ 810954 h 813"/>
                <a:gd name="T36" fmla="*/ 586528 w 497"/>
                <a:gd name="T37" fmla="*/ 828470 h 813"/>
                <a:gd name="T38" fmla="*/ 608185 w 497"/>
                <a:gd name="T39" fmla="*/ 849488 h 813"/>
                <a:gd name="T40" fmla="*/ 633450 w 497"/>
                <a:gd name="T41" fmla="*/ 882767 h 813"/>
                <a:gd name="T42" fmla="*/ 638865 w 497"/>
                <a:gd name="T43" fmla="*/ 928306 h 813"/>
                <a:gd name="T44" fmla="*/ 653302 w 497"/>
                <a:gd name="T45" fmla="*/ 944070 h 813"/>
                <a:gd name="T46" fmla="*/ 664130 w 497"/>
                <a:gd name="T47" fmla="*/ 923052 h 813"/>
                <a:gd name="T48" fmla="*/ 693006 w 497"/>
                <a:gd name="T49" fmla="*/ 924803 h 813"/>
                <a:gd name="T50" fmla="*/ 721881 w 497"/>
                <a:gd name="T51" fmla="*/ 933561 h 813"/>
                <a:gd name="T52" fmla="*/ 732709 w 497"/>
                <a:gd name="T53" fmla="*/ 917797 h 813"/>
                <a:gd name="T54" fmla="*/ 748951 w 497"/>
                <a:gd name="T55" fmla="*/ 923052 h 813"/>
                <a:gd name="T56" fmla="*/ 790460 w 497"/>
                <a:gd name="T57" fmla="*/ 924803 h 813"/>
                <a:gd name="T58" fmla="*/ 868062 w 497"/>
                <a:gd name="T59" fmla="*/ 907288 h 813"/>
                <a:gd name="T60" fmla="*/ 409667 w 497"/>
                <a:gd name="T61" fmla="*/ 1348672 h 813"/>
                <a:gd name="T62" fmla="*/ 395230 w 497"/>
                <a:gd name="T63" fmla="*/ 1345169 h 813"/>
                <a:gd name="T64" fmla="*/ 348308 w 497"/>
                <a:gd name="T65" fmla="*/ 1334659 h 813"/>
                <a:gd name="T66" fmla="*/ 279729 w 497"/>
                <a:gd name="T67" fmla="*/ 1318896 h 813"/>
                <a:gd name="T68" fmla="*/ 202127 w 497"/>
                <a:gd name="T69" fmla="*/ 1306635 h 813"/>
                <a:gd name="T70" fmla="*/ 115501 w 497"/>
                <a:gd name="T71" fmla="*/ 1285617 h 813"/>
                <a:gd name="T72" fmla="*/ 30680 w 497"/>
                <a:gd name="T73" fmla="*/ 1266350 h 813"/>
                <a:gd name="T74" fmla="*/ 95649 w 497"/>
                <a:gd name="T75" fmla="*/ 907288 h 813"/>
                <a:gd name="T76" fmla="*/ 72188 w 497"/>
                <a:gd name="T77" fmla="*/ 844233 h 813"/>
                <a:gd name="T78" fmla="*/ 77602 w 497"/>
                <a:gd name="T79" fmla="*/ 823215 h 813"/>
                <a:gd name="T80" fmla="*/ 88430 w 497"/>
                <a:gd name="T81" fmla="*/ 796942 h 813"/>
                <a:gd name="T82" fmla="*/ 142571 w 497"/>
                <a:gd name="T83" fmla="*/ 742645 h 813"/>
                <a:gd name="T84" fmla="*/ 223783 w 497"/>
                <a:gd name="T85" fmla="*/ 613033 h 813"/>
                <a:gd name="T86" fmla="*/ 185884 w 497"/>
                <a:gd name="T87" fmla="*/ 509693 h 813"/>
                <a:gd name="T88" fmla="*/ 185884 w 497"/>
                <a:gd name="T89" fmla="*/ 444886 h 813"/>
                <a:gd name="T90" fmla="*/ 198517 w 497"/>
                <a:gd name="T91" fmla="*/ 394092 h 813"/>
                <a:gd name="T92" fmla="*/ 220174 w 497"/>
                <a:gd name="T93" fmla="*/ 306516 h 813"/>
                <a:gd name="T94" fmla="*/ 241830 w 497"/>
                <a:gd name="T95" fmla="*/ 203176 h 813"/>
                <a:gd name="T96" fmla="*/ 263487 w 497"/>
                <a:gd name="T97" fmla="*/ 103340 h 813"/>
                <a:gd name="T98" fmla="*/ 279729 w 497"/>
                <a:gd name="T99" fmla="*/ 28024 h 813"/>
                <a:gd name="T100" fmla="*/ 285143 w 497"/>
                <a:gd name="T101" fmla="*/ 0 h 81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97" h="813">
                  <a:moveTo>
                    <a:pt x="224" y="14"/>
                  </a:moveTo>
                  <a:lnTo>
                    <a:pt x="203" y="118"/>
                  </a:lnTo>
                  <a:lnTo>
                    <a:pt x="211" y="133"/>
                  </a:lnTo>
                  <a:lnTo>
                    <a:pt x="220" y="156"/>
                  </a:lnTo>
                  <a:lnTo>
                    <a:pt x="220" y="164"/>
                  </a:lnTo>
                  <a:lnTo>
                    <a:pt x="215" y="169"/>
                  </a:lnTo>
                  <a:lnTo>
                    <a:pt x="222" y="175"/>
                  </a:lnTo>
                  <a:lnTo>
                    <a:pt x="217" y="179"/>
                  </a:lnTo>
                  <a:lnTo>
                    <a:pt x="217" y="185"/>
                  </a:lnTo>
                  <a:lnTo>
                    <a:pt x="227" y="188"/>
                  </a:lnTo>
                  <a:lnTo>
                    <a:pt x="227" y="189"/>
                  </a:lnTo>
                  <a:lnTo>
                    <a:pt x="227" y="191"/>
                  </a:lnTo>
                  <a:lnTo>
                    <a:pt x="227" y="192"/>
                  </a:lnTo>
                  <a:lnTo>
                    <a:pt x="227" y="194"/>
                  </a:lnTo>
                  <a:lnTo>
                    <a:pt x="227" y="196"/>
                  </a:lnTo>
                  <a:lnTo>
                    <a:pt x="229" y="197"/>
                  </a:lnTo>
                  <a:lnTo>
                    <a:pt x="233" y="199"/>
                  </a:lnTo>
                  <a:lnTo>
                    <a:pt x="236" y="200"/>
                  </a:lnTo>
                  <a:lnTo>
                    <a:pt x="239" y="203"/>
                  </a:lnTo>
                  <a:lnTo>
                    <a:pt x="242" y="206"/>
                  </a:lnTo>
                  <a:lnTo>
                    <a:pt x="245" y="211"/>
                  </a:lnTo>
                  <a:lnTo>
                    <a:pt x="248" y="216"/>
                  </a:lnTo>
                  <a:lnTo>
                    <a:pt x="249" y="221"/>
                  </a:lnTo>
                  <a:lnTo>
                    <a:pt x="252" y="227"/>
                  </a:lnTo>
                  <a:lnTo>
                    <a:pt x="253" y="232"/>
                  </a:lnTo>
                  <a:lnTo>
                    <a:pt x="255" y="236"/>
                  </a:lnTo>
                  <a:lnTo>
                    <a:pt x="256" y="242"/>
                  </a:lnTo>
                  <a:lnTo>
                    <a:pt x="257" y="246"/>
                  </a:lnTo>
                  <a:lnTo>
                    <a:pt x="257" y="249"/>
                  </a:lnTo>
                  <a:lnTo>
                    <a:pt x="259" y="252"/>
                  </a:lnTo>
                  <a:lnTo>
                    <a:pt x="259" y="254"/>
                  </a:lnTo>
                  <a:lnTo>
                    <a:pt x="259" y="255"/>
                  </a:lnTo>
                  <a:lnTo>
                    <a:pt x="266" y="258"/>
                  </a:lnTo>
                  <a:lnTo>
                    <a:pt x="266" y="268"/>
                  </a:lnTo>
                  <a:lnTo>
                    <a:pt x="277" y="268"/>
                  </a:lnTo>
                  <a:lnTo>
                    <a:pt x="278" y="279"/>
                  </a:lnTo>
                  <a:lnTo>
                    <a:pt x="283" y="279"/>
                  </a:lnTo>
                  <a:lnTo>
                    <a:pt x="299" y="279"/>
                  </a:lnTo>
                  <a:lnTo>
                    <a:pt x="299" y="281"/>
                  </a:lnTo>
                  <a:lnTo>
                    <a:pt x="289" y="299"/>
                  </a:lnTo>
                  <a:lnTo>
                    <a:pt x="289" y="309"/>
                  </a:lnTo>
                  <a:lnTo>
                    <a:pt x="282" y="318"/>
                  </a:lnTo>
                  <a:lnTo>
                    <a:pt x="283" y="318"/>
                  </a:lnTo>
                  <a:lnTo>
                    <a:pt x="283" y="325"/>
                  </a:lnTo>
                  <a:lnTo>
                    <a:pt x="278" y="329"/>
                  </a:lnTo>
                  <a:lnTo>
                    <a:pt x="277" y="338"/>
                  </a:lnTo>
                  <a:lnTo>
                    <a:pt x="279" y="354"/>
                  </a:lnTo>
                  <a:lnTo>
                    <a:pt x="279" y="356"/>
                  </a:lnTo>
                  <a:lnTo>
                    <a:pt x="278" y="357"/>
                  </a:lnTo>
                  <a:lnTo>
                    <a:pt x="277" y="359"/>
                  </a:lnTo>
                  <a:lnTo>
                    <a:pt x="271" y="361"/>
                  </a:lnTo>
                  <a:lnTo>
                    <a:pt x="268" y="364"/>
                  </a:lnTo>
                  <a:lnTo>
                    <a:pt x="266" y="367"/>
                  </a:lnTo>
                  <a:lnTo>
                    <a:pt x="265" y="371"/>
                  </a:lnTo>
                  <a:lnTo>
                    <a:pt x="265" y="375"/>
                  </a:lnTo>
                  <a:lnTo>
                    <a:pt x="266" y="378"/>
                  </a:lnTo>
                  <a:lnTo>
                    <a:pt x="266" y="381"/>
                  </a:lnTo>
                  <a:lnTo>
                    <a:pt x="266" y="383"/>
                  </a:lnTo>
                  <a:lnTo>
                    <a:pt x="262" y="384"/>
                  </a:lnTo>
                  <a:lnTo>
                    <a:pt x="262" y="391"/>
                  </a:lnTo>
                  <a:lnTo>
                    <a:pt x="269" y="394"/>
                  </a:lnTo>
                  <a:lnTo>
                    <a:pt x="277" y="401"/>
                  </a:lnTo>
                  <a:lnTo>
                    <a:pt x="289" y="397"/>
                  </a:lnTo>
                  <a:lnTo>
                    <a:pt x="302" y="386"/>
                  </a:lnTo>
                  <a:lnTo>
                    <a:pt x="308" y="384"/>
                  </a:lnTo>
                  <a:lnTo>
                    <a:pt x="310" y="383"/>
                  </a:lnTo>
                  <a:lnTo>
                    <a:pt x="310" y="381"/>
                  </a:lnTo>
                  <a:lnTo>
                    <a:pt x="312" y="383"/>
                  </a:lnTo>
                  <a:lnTo>
                    <a:pt x="313" y="386"/>
                  </a:lnTo>
                  <a:lnTo>
                    <a:pt x="315" y="392"/>
                  </a:lnTo>
                  <a:lnTo>
                    <a:pt x="315" y="401"/>
                  </a:lnTo>
                  <a:lnTo>
                    <a:pt x="315" y="413"/>
                  </a:lnTo>
                  <a:lnTo>
                    <a:pt x="315" y="422"/>
                  </a:lnTo>
                  <a:lnTo>
                    <a:pt x="316" y="428"/>
                  </a:lnTo>
                  <a:lnTo>
                    <a:pt x="318" y="434"/>
                  </a:lnTo>
                  <a:lnTo>
                    <a:pt x="319" y="440"/>
                  </a:lnTo>
                  <a:lnTo>
                    <a:pt x="321" y="443"/>
                  </a:lnTo>
                  <a:lnTo>
                    <a:pt x="322" y="444"/>
                  </a:lnTo>
                  <a:lnTo>
                    <a:pt x="324" y="446"/>
                  </a:lnTo>
                  <a:lnTo>
                    <a:pt x="326" y="453"/>
                  </a:lnTo>
                  <a:lnTo>
                    <a:pt x="328" y="457"/>
                  </a:lnTo>
                  <a:lnTo>
                    <a:pt x="329" y="461"/>
                  </a:lnTo>
                  <a:lnTo>
                    <a:pt x="329" y="463"/>
                  </a:lnTo>
                  <a:lnTo>
                    <a:pt x="328" y="466"/>
                  </a:lnTo>
                  <a:lnTo>
                    <a:pt x="328" y="467"/>
                  </a:lnTo>
                  <a:lnTo>
                    <a:pt x="326" y="468"/>
                  </a:lnTo>
                  <a:lnTo>
                    <a:pt x="325" y="473"/>
                  </a:lnTo>
                  <a:lnTo>
                    <a:pt x="326" y="476"/>
                  </a:lnTo>
                  <a:lnTo>
                    <a:pt x="328" y="479"/>
                  </a:lnTo>
                  <a:lnTo>
                    <a:pt x="331" y="482"/>
                  </a:lnTo>
                  <a:lnTo>
                    <a:pt x="334" y="483"/>
                  </a:lnTo>
                  <a:lnTo>
                    <a:pt x="337" y="485"/>
                  </a:lnTo>
                  <a:lnTo>
                    <a:pt x="338" y="485"/>
                  </a:lnTo>
                  <a:lnTo>
                    <a:pt x="340" y="485"/>
                  </a:lnTo>
                  <a:lnTo>
                    <a:pt x="349" y="500"/>
                  </a:lnTo>
                  <a:lnTo>
                    <a:pt x="349" y="501"/>
                  </a:lnTo>
                  <a:lnTo>
                    <a:pt x="351" y="504"/>
                  </a:lnTo>
                  <a:lnTo>
                    <a:pt x="351" y="510"/>
                  </a:lnTo>
                  <a:lnTo>
                    <a:pt x="351" y="516"/>
                  </a:lnTo>
                  <a:lnTo>
                    <a:pt x="352" y="521"/>
                  </a:lnTo>
                  <a:lnTo>
                    <a:pt x="352" y="526"/>
                  </a:lnTo>
                  <a:lnTo>
                    <a:pt x="354" y="530"/>
                  </a:lnTo>
                  <a:lnTo>
                    <a:pt x="354" y="531"/>
                  </a:lnTo>
                  <a:lnTo>
                    <a:pt x="357" y="536"/>
                  </a:lnTo>
                  <a:lnTo>
                    <a:pt x="360" y="539"/>
                  </a:lnTo>
                  <a:lnTo>
                    <a:pt x="361" y="539"/>
                  </a:lnTo>
                  <a:lnTo>
                    <a:pt x="362" y="539"/>
                  </a:lnTo>
                  <a:lnTo>
                    <a:pt x="364" y="536"/>
                  </a:lnTo>
                  <a:lnTo>
                    <a:pt x="365" y="534"/>
                  </a:lnTo>
                  <a:lnTo>
                    <a:pt x="365" y="533"/>
                  </a:lnTo>
                  <a:lnTo>
                    <a:pt x="365" y="531"/>
                  </a:lnTo>
                  <a:lnTo>
                    <a:pt x="368" y="527"/>
                  </a:lnTo>
                  <a:lnTo>
                    <a:pt x="372" y="526"/>
                  </a:lnTo>
                  <a:lnTo>
                    <a:pt x="375" y="526"/>
                  </a:lnTo>
                  <a:lnTo>
                    <a:pt x="378" y="526"/>
                  </a:lnTo>
                  <a:lnTo>
                    <a:pt x="382" y="527"/>
                  </a:lnTo>
                  <a:lnTo>
                    <a:pt x="384" y="528"/>
                  </a:lnTo>
                  <a:lnTo>
                    <a:pt x="387" y="530"/>
                  </a:lnTo>
                  <a:lnTo>
                    <a:pt x="388" y="531"/>
                  </a:lnTo>
                  <a:lnTo>
                    <a:pt x="393" y="534"/>
                  </a:lnTo>
                  <a:lnTo>
                    <a:pt x="397" y="534"/>
                  </a:lnTo>
                  <a:lnTo>
                    <a:pt x="400" y="533"/>
                  </a:lnTo>
                  <a:lnTo>
                    <a:pt x="403" y="531"/>
                  </a:lnTo>
                  <a:lnTo>
                    <a:pt x="403" y="528"/>
                  </a:lnTo>
                  <a:lnTo>
                    <a:pt x="405" y="527"/>
                  </a:lnTo>
                  <a:lnTo>
                    <a:pt x="405" y="524"/>
                  </a:lnTo>
                  <a:lnTo>
                    <a:pt x="406" y="524"/>
                  </a:lnTo>
                  <a:lnTo>
                    <a:pt x="409" y="523"/>
                  </a:lnTo>
                  <a:lnTo>
                    <a:pt x="411" y="523"/>
                  </a:lnTo>
                  <a:lnTo>
                    <a:pt x="412" y="524"/>
                  </a:lnTo>
                  <a:lnTo>
                    <a:pt x="414" y="526"/>
                  </a:lnTo>
                  <a:lnTo>
                    <a:pt x="415" y="527"/>
                  </a:lnTo>
                  <a:lnTo>
                    <a:pt x="415" y="528"/>
                  </a:lnTo>
                  <a:lnTo>
                    <a:pt x="417" y="530"/>
                  </a:lnTo>
                  <a:lnTo>
                    <a:pt x="417" y="531"/>
                  </a:lnTo>
                  <a:lnTo>
                    <a:pt x="421" y="531"/>
                  </a:lnTo>
                  <a:lnTo>
                    <a:pt x="438" y="528"/>
                  </a:lnTo>
                  <a:lnTo>
                    <a:pt x="444" y="533"/>
                  </a:lnTo>
                  <a:lnTo>
                    <a:pt x="454" y="533"/>
                  </a:lnTo>
                  <a:lnTo>
                    <a:pt x="466" y="531"/>
                  </a:lnTo>
                  <a:lnTo>
                    <a:pt x="472" y="518"/>
                  </a:lnTo>
                  <a:lnTo>
                    <a:pt x="481" y="518"/>
                  </a:lnTo>
                  <a:lnTo>
                    <a:pt x="487" y="534"/>
                  </a:lnTo>
                  <a:lnTo>
                    <a:pt x="496" y="548"/>
                  </a:lnTo>
                  <a:lnTo>
                    <a:pt x="457" y="812"/>
                  </a:lnTo>
                  <a:lnTo>
                    <a:pt x="227" y="770"/>
                  </a:lnTo>
                  <a:lnTo>
                    <a:pt x="226" y="770"/>
                  </a:lnTo>
                  <a:lnTo>
                    <a:pt x="224" y="770"/>
                  </a:lnTo>
                  <a:lnTo>
                    <a:pt x="222" y="768"/>
                  </a:lnTo>
                  <a:lnTo>
                    <a:pt x="219" y="768"/>
                  </a:lnTo>
                  <a:lnTo>
                    <a:pt x="215" y="767"/>
                  </a:lnTo>
                  <a:lnTo>
                    <a:pt x="211" y="765"/>
                  </a:lnTo>
                  <a:lnTo>
                    <a:pt x="205" y="765"/>
                  </a:lnTo>
                  <a:lnTo>
                    <a:pt x="199" y="764"/>
                  </a:lnTo>
                  <a:lnTo>
                    <a:pt x="193" y="762"/>
                  </a:lnTo>
                  <a:lnTo>
                    <a:pt x="186" y="761"/>
                  </a:lnTo>
                  <a:lnTo>
                    <a:pt x="179" y="759"/>
                  </a:lnTo>
                  <a:lnTo>
                    <a:pt x="172" y="758"/>
                  </a:lnTo>
                  <a:lnTo>
                    <a:pt x="163" y="756"/>
                  </a:lnTo>
                  <a:lnTo>
                    <a:pt x="155" y="753"/>
                  </a:lnTo>
                  <a:lnTo>
                    <a:pt x="148" y="752"/>
                  </a:lnTo>
                  <a:lnTo>
                    <a:pt x="139" y="750"/>
                  </a:lnTo>
                  <a:lnTo>
                    <a:pt x="130" y="748"/>
                  </a:lnTo>
                  <a:lnTo>
                    <a:pt x="120" y="747"/>
                  </a:lnTo>
                  <a:lnTo>
                    <a:pt x="112" y="746"/>
                  </a:lnTo>
                  <a:lnTo>
                    <a:pt x="101" y="743"/>
                  </a:lnTo>
                  <a:lnTo>
                    <a:pt x="93" y="741"/>
                  </a:lnTo>
                  <a:lnTo>
                    <a:pt x="83" y="738"/>
                  </a:lnTo>
                  <a:lnTo>
                    <a:pt x="73" y="737"/>
                  </a:lnTo>
                  <a:lnTo>
                    <a:pt x="64" y="734"/>
                  </a:lnTo>
                  <a:lnTo>
                    <a:pt x="54" y="732"/>
                  </a:lnTo>
                  <a:lnTo>
                    <a:pt x="44" y="729"/>
                  </a:lnTo>
                  <a:lnTo>
                    <a:pt x="35" y="728"/>
                  </a:lnTo>
                  <a:lnTo>
                    <a:pt x="27" y="726"/>
                  </a:lnTo>
                  <a:lnTo>
                    <a:pt x="17" y="723"/>
                  </a:lnTo>
                  <a:lnTo>
                    <a:pt x="8" y="722"/>
                  </a:lnTo>
                  <a:lnTo>
                    <a:pt x="0" y="720"/>
                  </a:lnTo>
                  <a:lnTo>
                    <a:pt x="38" y="556"/>
                  </a:lnTo>
                  <a:lnTo>
                    <a:pt x="37" y="545"/>
                  </a:lnTo>
                  <a:lnTo>
                    <a:pt x="53" y="518"/>
                  </a:lnTo>
                  <a:lnTo>
                    <a:pt x="53" y="509"/>
                  </a:lnTo>
                  <a:lnTo>
                    <a:pt x="57" y="503"/>
                  </a:lnTo>
                  <a:lnTo>
                    <a:pt x="60" y="496"/>
                  </a:lnTo>
                  <a:lnTo>
                    <a:pt x="56" y="491"/>
                  </a:lnTo>
                  <a:lnTo>
                    <a:pt x="40" y="482"/>
                  </a:lnTo>
                  <a:lnTo>
                    <a:pt x="41" y="474"/>
                  </a:lnTo>
                  <a:lnTo>
                    <a:pt x="41" y="473"/>
                  </a:lnTo>
                  <a:lnTo>
                    <a:pt x="41" y="471"/>
                  </a:lnTo>
                  <a:lnTo>
                    <a:pt x="43" y="470"/>
                  </a:lnTo>
                  <a:lnTo>
                    <a:pt x="43" y="468"/>
                  </a:lnTo>
                  <a:lnTo>
                    <a:pt x="44" y="467"/>
                  </a:lnTo>
                  <a:lnTo>
                    <a:pt x="44" y="466"/>
                  </a:lnTo>
                  <a:lnTo>
                    <a:pt x="44" y="464"/>
                  </a:lnTo>
                  <a:lnTo>
                    <a:pt x="49" y="455"/>
                  </a:lnTo>
                  <a:lnTo>
                    <a:pt x="53" y="449"/>
                  </a:lnTo>
                  <a:lnTo>
                    <a:pt x="60" y="441"/>
                  </a:lnTo>
                  <a:lnTo>
                    <a:pt x="65" y="434"/>
                  </a:lnTo>
                  <a:lnTo>
                    <a:pt x="73" y="428"/>
                  </a:lnTo>
                  <a:lnTo>
                    <a:pt x="79" y="424"/>
                  </a:lnTo>
                  <a:lnTo>
                    <a:pt x="82" y="422"/>
                  </a:lnTo>
                  <a:lnTo>
                    <a:pt x="83" y="420"/>
                  </a:lnTo>
                  <a:lnTo>
                    <a:pt x="83" y="413"/>
                  </a:lnTo>
                  <a:lnTo>
                    <a:pt x="123" y="357"/>
                  </a:lnTo>
                  <a:lnTo>
                    <a:pt x="124" y="350"/>
                  </a:lnTo>
                  <a:lnTo>
                    <a:pt x="119" y="338"/>
                  </a:lnTo>
                  <a:lnTo>
                    <a:pt x="110" y="331"/>
                  </a:lnTo>
                  <a:lnTo>
                    <a:pt x="100" y="311"/>
                  </a:lnTo>
                  <a:lnTo>
                    <a:pt x="100" y="302"/>
                  </a:lnTo>
                  <a:lnTo>
                    <a:pt x="103" y="291"/>
                  </a:lnTo>
                  <a:lnTo>
                    <a:pt x="103" y="281"/>
                  </a:lnTo>
                  <a:lnTo>
                    <a:pt x="98" y="271"/>
                  </a:lnTo>
                  <a:lnTo>
                    <a:pt x="103" y="257"/>
                  </a:lnTo>
                  <a:lnTo>
                    <a:pt x="103" y="255"/>
                  </a:lnTo>
                  <a:lnTo>
                    <a:pt x="103" y="254"/>
                  </a:lnTo>
                  <a:lnTo>
                    <a:pt x="104" y="251"/>
                  </a:lnTo>
                  <a:lnTo>
                    <a:pt x="106" y="245"/>
                  </a:lnTo>
                  <a:lnTo>
                    <a:pt x="107" y="239"/>
                  </a:lnTo>
                  <a:lnTo>
                    <a:pt x="109" y="232"/>
                  </a:lnTo>
                  <a:lnTo>
                    <a:pt x="110" y="225"/>
                  </a:lnTo>
                  <a:lnTo>
                    <a:pt x="112" y="216"/>
                  </a:lnTo>
                  <a:lnTo>
                    <a:pt x="115" y="206"/>
                  </a:lnTo>
                  <a:lnTo>
                    <a:pt x="116" y="196"/>
                  </a:lnTo>
                  <a:lnTo>
                    <a:pt x="119" y="186"/>
                  </a:lnTo>
                  <a:lnTo>
                    <a:pt x="122" y="175"/>
                  </a:lnTo>
                  <a:lnTo>
                    <a:pt x="123" y="163"/>
                  </a:lnTo>
                  <a:lnTo>
                    <a:pt x="125" y="152"/>
                  </a:lnTo>
                  <a:lnTo>
                    <a:pt x="128" y="140"/>
                  </a:lnTo>
                  <a:lnTo>
                    <a:pt x="131" y="128"/>
                  </a:lnTo>
                  <a:lnTo>
                    <a:pt x="134" y="116"/>
                  </a:lnTo>
                  <a:lnTo>
                    <a:pt x="136" y="103"/>
                  </a:lnTo>
                  <a:lnTo>
                    <a:pt x="139" y="92"/>
                  </a:lnTo>
                  <a:lnTo>
                    <a:pt x="142" y="80"/>
                  </a:lnTo>
                  <a:lnTo>
                    <a:pt x="145" y="68"/>
                  </a:lnTo>
                  <a:lnTo>
                    <a:pt x="146" y="59"/>
                  </a:lnTo>
                  <a:lnTo>
                    <a:pt x="149" y="49"/>
                  </a:lnTo>
                  <a:lnTo>
                    <a:pt x="151" y="40"/>
                  </a:lnTo>
                  <a:lnTo>
                    <a:pt x="154" y="32"/>
                  </a:lnTo>
                  <a:lnTo>
                    <a:pt x="155" y="23"/>
                  </a:lnTo>
                  <a:lnTo>
                    <a:pt x="155" y="16"/>
                  </a:lnTo>
                  <a:lnTo>
                    <a:pt x="157" y="10"/>
                  </a:lnTo>
                  <a:lnTo>
                    <a:pt x="158" y="5"/>
                  </a:lnTo>
                  <a:lnTo>
                    <a:pt x="158" y="2"/>
                  </a:lnTo>
                  <a:lnTo>
                    <a:pt x="158" y="0"/>
                  </a:lnTo>
                  <a:lnTo>
                    <a:pt x="224" y="14"/>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21" name="Freeform 16"/>
            <p:cNvSpPr>
              <a:spLocks/>
            </p:cNvSpPr>
            <p:nvPr/>
          </p:nvSpPr>
          <p:spPr bwMode="blackWhite">
            <a:xfrm>
              <a:off x="2544763" y="2073275"/>
              <a:ext cx="1047750" cy="844550"/>
            </a:xfrm>
            <a:custGeom>
              <a:avLst/>
              <a:gdLst>
                <a:gd name="T0" fmla="*/ 268700 w 581"/>
                <a:gd name="T1" fmla="*/ 765865 h 483"/>
                <a:gd name="T2" fmla="*/ 241650 w 581"/>
                <a:gd name="T3" fmla="*/ 760620 h 483"/>
                <a:gd name="T4" fmla="*/ 203779 w 581"/>
                <a:gd name="T5" fmla="*/ 751877 h 483"/>
                <a:gd name="T6" fmla="*/ 155089 w 581"/>
                <a:gd name="T7" fmla="*/ 744883 h 483"/>
                <a:gd name="T8" fmla="*/ 106398 w 581"/>
                <a:gd name="T9" fmla="*/ 736140 h 483"/>
                <a:gd name="T10" fmla="*/ 57707 w 581"/>
                <a:gd name="T11" fmla="*/ 730894 h 483"/>
                <a:gd name="T12" fmla="*/ 23444 w 581"/>
                <a:gd name="T13" fmla="*/ 725649 h 483"/>
                <a:gd name="T14" fmla="*/ 1803 w 581"/>
                <a:gd name="T15" fmla="*/ 722151 h 483"/>
                <a:gd name="T16" fmla="*/ 25247 w 581"/>
                <a:gd name="T17" fmla="*/ 550793 h 483"/>
                <a:gd name="T18" fmla="*/ 115415 w 581"/>
                <a:gd name="T19" fmla="*/ 0 h 483"/>
                <a:gd name="T20" fmla="*/ 185746 w 581"/>
                <a:gd name="T21" fmla="*/ 6994 h 483"/>
                <a:gd name="T22" fmla="*/ 261487 w 581"/>
                <a:gd name="T23" fmla="*/ 20983 h 483"/>
                <a:gd name="T24" fmla="*/ 337228 w 581"/>
                <a:gd name="T25" fmla="*/ 31474 h 483"/>
                <a:gd name="T26" fmla="*/ 412969 w 581"/>
                <a:gd name="T27" fmla="*/ 41965 h 483"/>
                <a:gd name="T28" fmla="*/ 494120 w 581"/>
                <a:gd name="T29" fmla="*/ 48959 h 483"/>
                <a:gd name="T30" fmla="*/ 569861 w 581"/>
                <a:gd name="T31" fmla="*/ 57702 h 483"/>
                <a:gd name="T32" fmla="*/ 643798 w 581"/>
                <a:gd name="T33" fmla="*/ 64696 h 483"/>
                <a:gd name="T34" fmla="*/ 715932 w 581"/>
                <a:gd name="T35" fmla="*/ 73439 h 483"/>
                <a:gd name="T36" fmla="*/ 786263 w 581"/>
                <a:gd name="T37" fmla="*/ 80433 h 483"/>
                <a:gd name="T38" fmla="*/ 847577 w 581"/>
                <a:gd name="T39" fmla="*/ 85679 h 483"/>
                <a:gd name="T40" fmla="*/ 901678 w 581"/>
                <a:gd name="T41" fmla="*/ 90925 h 483"/>
                <a:gd name="T42" fmla="*/ 952172 w 581"/>
                <a:gd name="T43" fmla="*/ 96170 h 483"/>
                <a:gd name="T44" fmla="*/ 990043 w 581"/>
                <a:gd name="T45" fmla="*/ 99667 h 483"/>
                <a:gd name="T46" fmla="*/ 1018896 w 581"/>
                <a:gd name="T47" fmla="*/ 101416 h 483"/>
                <a:gd name="T48" fmla="*/ 1040537 w 581"/>
                <a:gd name="T49" fmla="*/ 101416 h 483"/>
                <a:gd name="T50" fmla="*/ 1045947 w 581"/>
                <a:gd name="T51" fmla="*/ 104913 h 483"/>
                <a:gd name="T52" fmla="*/ 1011683 w 581"/>
                <a:gd name="T53" fmla="*/ 472109 h 483"/>
                <a:gd name="T54" fmla="*/ 977419 w 581"/>
                <a:gd name="T55" fmla="*/ 842801 h 483"/>
                <a:gd name="T56" fmla="*/ 962992 w 581"/>
                <a:gd name="T57" fmla="*/ 841053 h 483"/>
                <a:gd name="T58" fmla="*/ 932335 w 581"/>
                <a:gd name="T59" fmla="*/ 837556 h 483"/>
                <a:gd name="T60" fmla="*/ 894465 w 581"/>
                <a:gd name="T61" fmla="*/ 835807 h 483"/>
                <a:gd name="T62" fmla="*/ 847577 w 581"/>
                <a:gd name="T63" fmla="*/ 830562 h 483"/>
                <a:gd name="T64" fmla="*/ 793477 w 581"/>
                <a:gd name="T65" fmla="*/ 823567 h 483"/>
                <a:gd name="T66" fmla="*/ 733966 w 581"/>
                <a:gd name="T67" fmla="*/ 818322 h 483"/>
                <a:gd name="T68" fmla="*/ 669045 w 581"/>
                <a:gd name="T69" fmla="*/ 809579 h 483"/>
                <a:gd name="T70" fmla="*/ 604124 w 581"/>
                <a:gd name="T71" fmla="*/ 804333 h 483"/>
                <a:gd name="T72" fmla="*/ 542810 w 581"/>
                <a:gd name="T73" fmla="*/ 797339 h 483"/>
                <a:gd name="T74" fmla="*/ 479693 w 581"/>
                <a:gd name="T75" fmla="*/ 788596 h 483"/>
                <a:gd name="T76" fmla="*/ 423789 w 581"/>
                <a:gd name="T77" fmla="*/ 785099 h 483"/>
                <a:gd name="T78" fmla="*/ 375098 w 581"/>
                <a:gd name="T79" fmla="*/ 778105 h 483"/>
                <a:gd name="T80" fmla="*/ 331818 w 581"/>
                <a:gd name="T81" fmla="*/ 772859 h 483"/>
                <a:gd name="T82" fmla="*/ 299357 w 581"/>
                <a:gd name="T83" fmla="*/ 771111 h 483"/>
                <a:gd name="T84" fmla="*/ 279520 w 581"/>
                <a:gd name="T85" fmla="*/ 767614 h 4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81" h="483">
                  <a:moveTo>
                    <a:pt x="152" y="438"/>
                  </a:moveTo>
                  <a:lnTo>
                    <a:pt x="149" y="438"/>
                  </a:lnTo>
                  <a:lnTo>
                    <a:pt x="143" y="436"/>
                  </a:lnTo>
                  <a:lnTo>
                    <a:pt x="134" y="435"/>
                  </a:lnTo>
                  <a:lnTo>
                    <a:pt x="125" y="433"/>
                  </a:lnTo>
                  <a:lnTo>
                    <a:pt x="113" y="430"/>
                  </a:lnTo>
                  <a:lnTo>
                    <a:pt x="100" y="429"/>
                  </a:lnTo>
                  <a:lnTo>
                    <a:pt x="86" y="426"/>
                  </a:lnTo>
                  <a:lnTo>
                    <a:pt x="73" y="424"/>
                  </a:lnTo>
                  <a:lnTo>
                    <a:pt x="59" y="421"/>
                  </a:lnTo>
                  <a:lnTo>
                    <a:pt x="46" y="420"/>
                  </a:lnTo>
                  <a:lnTo>
                    <a:pt x="32" y="418"/>
                  </a:lnTo>
                  <a:lnTo>
                    <a:pt x="23" y="416"/>
                  </a:lnTo>
                  <a:lnTo>
                    <a:pt x="13" y="415"/>
                  </a:lnTo>
                  <a:lnTo>
                    <a:pt x="7" y="413"/>
                  </a:lnTo>
                  <a:lnTo>
                    <a:pt x="1" y="413"/>
                  </a:lnTo>
                  <a:lnTo>
                    <a:pt x="0" y="413"/>
                  </a:lnTo>
                  <a:lnTo>
                    <a:pt x="14" y="315"/>
                  </a:lnTo>
                  <a:lnTo>
                    <a:pt x="53" y="51"/>
                  </a:lnTo>
                  <a:lnTo>
                    <a:pt x="64" y="0"/>
                  </a:lnTo>
                  <a:lnTo>
                    <a:pt x="83" y="1"/>
                  </a:lnTo>
                  <a:lnTo>
                    <a:pt x="103" y="4"/>
                  </a:lnTo>
                  <a:lnTo>
                    <a:pt x="123" y="9"/>
                  </a:lnTo>
                  <a:lnTo>
                    <a:pt x="145" y="12"/>
                  </a:lnTo>
                  <a:lnTo>
                    <a:pt x="164" y="15"/>
                  </a:lnTo>
                  <a:lnTo>
                    <a:pt x="187" y="18"/>
                  </a:lnTo>
                  <a:lnTo>
                    <a:pt x="208" y="21"/>
                  </a:lnTo>
                  <a:lnTo>
                    <a:pt x="229" y="24"/>
                  </a:lnTo>
                  <a:lnTo>
                    <a:pt x="251" y="27"/>
                  </a:lnTo>
                  <a:lnTo>
                    <a:pt x="274" y="28"/>
                  </a:lnTo>
                  <a:lnTo>
                    <a:pt x="295" y="31"/>
                  </a:lnTo>
                  <a:lnTo>
                    <a:pt x="316" y="33"/>
                  </a:lnTo>
                  <a:lnTo>
                    <a:pt x="337" y="36"/>
                  </a:lnTo>
                  <a:lnTo>
                    <a:pt x="357" y="37"/>
                  </a:lnTo>
                  <a:lnTo>
                    <a:pt x="377" y="40"/>
                  </a:lnTo>
                  <a:lnTo>
                    <a:pt x="397" y="42"/>
                  </a:lnTo>
                  <a:lnTo>
                    <a:pt x="418" y="43"/>
                  </a:lnTo>
                  <a:lnTo>
                    <a:pt x="436" y="46"/>
                  </a:lnTo>
                  <a:lnTo>
                    <a:pt x="453" y="48"/>
                  </a:lnTo>
                  <a:lnTo>
                    <a:pt x="470" y="49"/>
                  </a:lnTo>
                  <a:lnTo>
                    <a:pt x="486" y="51"/>
                  </a:lnTo>
                  <a:lnTo>
                    <a:pt x="500" y="52"/>
                  </a:lnTo>
                  <a:lnTo>
                    <a:pt x="515" y="54"/>
                  </a:lnTo>
                  <a:lnTo>
                    <a:pt x="528" y="55"/>
                  </a:lnTo>
                  <a:lnTo>
                    <a:pt x="539" y="55"/>
                  </a:lnTo>
                  <a:lnTo>
                    <a:pt x="549" y="57"/>
                  </a:lnTo>
                  <a:lnTo>
                    <a:pt x="558" y="57"/>
                  </a:lnTo>
                  <a:lnTo>
                    <a:pt x="565" y="58"/>
                  </a:lnTo>
                  <a:lnTo>
                    <a:pt x="572" y="58"/>
                  </a:lnTo>
                  <a:lnTo>
                    <a:pt x="577" y="58"/>
                  </a:lnTo>
                  <a:lnTo>
                    <a:pt x="580" y="60"/>
                  </a:lnTo>
                  <a:lnTo>
                    <a:pt x="561" y="270"/>
                  </a:lnTo>
                  <a:lnTo>
                    <a:pt x="542" y="482"/>
                  </a:lnTo>
                  <a:lnTo>
                    <a:pt x="538" y="482"/>
                  </a:lnTo>
                  <a:lnTo>
                    <a:pt x="534" y="481"/>
                  </a:lnTo>
                  <a:lnTo>
                    <a:pt x="526" y="481"/>
                  </a:lnTo>
                  <a:lnTo>
                    <a:pt x="517" y="479"/>
                  </a:lnTo>
                  <a:lnTo>
                    <a:pt x="508" y="478"/>
                  </a:lnTo>
                  <a:lnTo>
                    <a:pt x="496" y="478"/>
                  </a:lnTo>
                  <a:lnTo>
                    <a:pt x="483" y="476"/>
                  </a:lnTo>
                  <a:lnTo>
                    <a:pt x="470" y="475"/>
                  </a:lnTo>
                  <a:lnTo>
                    <a:pt x="456" y="472"/>
                  </a:lnTo>
                  <a:lnTo>
                    <a:pt x="440" y="471"/>
                  </a:lnTo>
                  <a:lnTo>
                    <a:pt x="424" y="469"/>
                  </a:lnTo>
                  <a:lnTo>
                    <a:pt x="407" y="468"/>
                  </a:lnTo>
                  <a:lnTo>
                    <a:pt x="390" y="466"/>
                  </a:lnTo>
                  <a:lnTo>
                    <a:pt x="371" y="463"/>
                  </a:lnTo>
                  <a:lnTo>
                    <a:pt x="354" y="462"/>
                  </a:lnTo>
                  <a:lnTo>
                    <a:pt x="335" y="460"/>
                  </a:lnTo>
                  <a:lnTo>
                    <a:pt x="319" y="457"/>
                  </a:lnTo>
                  <a:lnTo>
                    <a:pt x="301" y="456"/>
                  </a:lnTo>
                  <a:lnTo>
                    <a:pt x="284" y="453"/>
                  </a:lnTo>
                  <a:lnTo>
                    <a:pt x="266" y="451"/>
                  </a:lnTo>
                  <a:lnTo>
                    <a:pt x="251" y="450"/>
                  </a:lnTo>
                  <a:lnTo>
                    <a:pt x="235" y="449"/>
                  </a:lnTo>
                  <a:lnTo>
                    <a:pt x="221" y="446"/>
                  </a:lnTo>
                  <a:lnTo>
                    <a:pt x="208" y="445"/>
                  </a:lnTo>
                  <a:lnTo>
                    <a:pt x="194" y="443"/>
                  </a:lnTo>
                  <a:lnTo>
                    <a:pt x="184" y="442"/>
                  </a:lnTo>
                  <a:lnTo>
                    <a:pt x="175" y="442"/>
                  </a:lnTo>
                  <a:lnTo>
                    <a:pt x="166" y="441"/>
                  </a:lnTo>
                  <a:lnTo>
                    <a:pt x="159" y="439"/>
                  </a:lnTo>
                  <a:lnTo>
                    <a:pt x="155" y="439"/>
                  </a:lnTo>
                  <a:lnTo>
                    <a:pt x="152" y="438"/>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22" name="Freeform 17"/>
            <p:cNvSpPr>
              <a:spLocks/>
            </p:cNvSpPr>
            <p:nvPr/>
          </p:nvSpPr>
          <p:spPr bwMode="blackWhite">
            <a:xfrm>
              <a:off x="2544763" y="2073275"/>
              <a:ext cx="1047750" cy="844550"/>
            </a:xfrm>
            <a:custGeom>
              <a:avLst/>
              <a:gdLst>
                <a:gd name="T0" fmla="*/ 274110 w 581"/>
                <a:gd name="T1" fmla="*/ 765865 h 483"/>
                <a:gd name="T2" fmla="*/ 257880 w 581"/>
                <a:gd name="T3" fmla="*/ 762368 h 483"/>
                <a:gd name="T4" fmla="*/ 225420 w 581"/>
                <a:gd name="T5" fmla="*/ 757122 h 483"/>
                <a:gd name="T6" fmla="*/ 180336 w 581"/>
                <a:gd name="T7" fmla="*/ 750128 h 483"/>
                <a:gd name="T8" fmla="*/ 131645 w 581"/>
                <a:gd name="T9" fmla="*/ 741386 h 483"/>
                <a:gd name="T10" fmla="*/ 82954 w 581"/>
                <a:gd name="T11" fmla="*/ 734391 h 483"/>
                <a:gd name="T12" fmla="*/ 41477 w 581"/>
                <a:gd name="T13" fmla="*/ 727397 h 483"/>
                <a:gd name="T14" fmla="*/ 12623 w 581"/>
                <a:gd name="T15" fmla="*/ 722151 h 483"/>
                <a:gd name="T16" fmla="*/ 0 w 581"/>
                <a:gd name="T17" fmla="*/ 722151 h 483"/>
                <a:gd name="T18" fmla="*/ 95578 w 581"/>
                <a:gd name="T19" fmla="*/ 89176 h 483"/>
                <a:gd name="T20" fmla="*/ 115415 w 581"/>
                <a:gd name="T21" fmla="*/ 0 h 483"/>
                <a:gd name="T22" fmla="*/ 185746 w 581"/>
                <a:gd name="T23" fmla="*/ 6994 h 483"/>
                <a:gd name="T24" fmla="*/ 261487 w 581"/>
                <a:gd name="T25" fmla="*/ 20983 h 483"/>
                <a:gd name="T26" fmla="*/ 337228 w 581"/>
                <a:gd name="T27" fmla="*/ 31474 h 483"/>
                <a:gd name="T28" fmla="*/ 412969 w 581"/>
                <a:gd name="T29" fmla="*/ 41965 h 483"/>
                <a:gd name="T30" fmla="*/ 494120 w 581"/>
                <a:gd name="T31" fmla="*/ 48959 h 483"/>
                <a:gd name="T32" fmla="*/ 569861 w 581"/>
                <a:gd name="T33" fmla="*/ 57702 h 483"/>
                <a:gd name="T34" fmla="*/ 643798 w 581"/>
                <a:gd name="T35" fmla="*/ 64696 h 483"/>
                <a:gd name="T36" fmla="*/ 715932 w 581"/>
                <a:gd name="T37" fmla="*/ 73439 h 483"/>
                <a:gd name="T38" fmla="*/ 786263 w 581"/>
                <a:gd name="T39" fmla="*/ 80433 h 483"/>
                <a:gd name="T40" fmla="*/ 847577 w 581"/>
                <a:gd name="T41" fmla="*/ 85679 h 483"/>
                <a:gd name="T42" fmla="*/ 901678 w 581"/>
                <a:gd name="T43" fmla="*/ 90925 h 483"/>
                <a:gd name="T44" fmla="*/ 952172 w 581"/>
                <a:gd name="T45" fmla="*/ 96170 h 483"/>
                <a:gd name="T46" fmla="*/ 990043 w 581"/>
                <a:gd name="T47" fmla="*/ 99667 h 483"/>
                <a:gd name="T48" fmla="*/ 1018896 w 581"/>
                <a:gd name="T49" fmla="*/ 101416 h 483"/>
                <a:gd name="T50" fmla="*/ 1040537 w 581"/>
                <a:gd name="T51" fmla="*/ 101416 h 483"/>
                <a:gd name="T52" fmla="*/ 1045947 w 581"/>
                <a:gd name="T53" fmla="*/ 104913 h 483"/>
                <a:gd name="T54" fmla="*/ 1011683 w 581"/>
                <a:gd name="T55" fmla="*/ 472109 h 483"/>
                <a:gd name="T56" fmla="*/ 977419 w 581"/>
                <a:gd name="T57" fmla="*/ 842801 h 483"/>
                <a:gd name="T58" fmla="*/ 970206 w 581"/>
                <a:gd name="T59" fmla="*/ 842801 h 483"/>
                <a:gd name="T60" fmla="*/ 948565 w 581"/>
                <a:gd name="T61" fmla="*/ 841053 h 483"/>
                <a:gd name="T62" fmla="*/ 916105 w 581"/>
                <a:gd name="T63" fmla="*/ 835807 h 483"/>
                <a:gd name="T64" fmla="*/ 871021 w 581"/>
                <a:gd name="T65" fmla="*/ 832310 h 483"/>
                <a:gd name="T66" fmla="*/ 822330 w 581"/>
                <a:gd name="T67" fmla="*/ 825316 h 483"/>
                <a:gd name="T68" fmla="*/ 764623 w 581"/>
                <a:gd name="T69" fmla="*/ 820070 h 483"/>
                <a:gd name="T70" fmla="*/ 703309 w 581"/>
                <a:gd name="T71" fmla="*/ 814825 h 483"/>
                <a:gd name="T72" fmla="*/ 638388 w 581"/>
                <a:gd name="T73" fmla="*/ 807830 h 483"/>
                <a:gd name="T74" fmla="*/ 575271 w 581"/>
                <a:gd name="T75" fmla="*/ 799088 h 483"/>
                <a:gd name="T76" fmla="*/ 512153 w 581"/>
                <a:gd name="T77" fmla="*/ 792093 h 483"/>
                <a:gd name="T78" fmla="*/ 452642 w 581"/>
                <a:gd name="T79" fmla="*/ 786848 h 483"/>
                <a:gd name="T80" fmla="*/ 398542 w 581"/>
                <a:gd name="T81" fmla="*/ 779854 h 483"/>
                <a:gd name="T82" fmla="*/ 349851 w 581"/>
                <a:gd name="T83" fmla="*/ 774608 h 483"/>
                <a:gd name="T84" fmla="*/ 315587 w 581"/>
                <a:gd name="T85" fmla="*/ 772859 h 483"/>
                <a:gd name="T86" fmla="*/ 286734 w 581"/>
                <a:gd name="T87" fmla="*/ 767614 h 483"/>
                <a:gd name="T88" fmla="*/ 274110 w 581"/>
                <a:gd name="T89" fmla="*/ 765865 h 48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81" h="483">
                  <a:moveTo>
                    <a:pt x="152" y="438"/>
                  </a:moveTo>
                  <a:lnTo>
                    <a:pt x="152" y="438"/>
                  </a:lnTo>
                  <a:lnTo>
                    <a:pt x="149" y="438"/>
                  </a:lnTo>
                  <a:lnTo>
                    <a:pt x="143" y="436"/>
                  </a:lnTo>
                  <a:lnTo>
                    <a:pt x="134" y="435"/>
                  </a:lnTo>
                  <a:lnTo>
                    <a:pt x="125" y="433"/>
                  </a:lnTo>
                  <a:lnTo>
                    <a:pt x="113" y="430"/>
                  </a:lnTo>
                  <a:lnTo>
                    <a:pt x="100" y="429"/>
                  </a:lnTo>
                  <a:lnTo>
                    <a:pt x="86" y="426"/>
                  </a:lnTo>
                  <a:lnTo>
                    <a:pt x="73" y="424"/>
                  </a:lnTo>
                  <a:lnTo>
                    <a:pt x="59" y="421"/>
                  </a:lnTo>
                  <a:lnTo>
                    <a:pt x="46" y="420"/>
                  </a:lnTo>
                  <a:lnTo>
                    <a:pt x="32" y="418"/>
                  </a:lnTo>
                  <a:lnTo>
                    <a:pt x="23" y="416"/>
                  </a:lnTo>
                  <a:lnTo>
                    <a:pt x="13" y="415"/>
                  </a:lnTo>
                  <a:lnTo>
                    <a:pt x="7" y="413"/>
                  </a:lnTo>
                  <a:lnTo>
                    <a:pt x="1" y="413"/>
                  </a:lnTo>
                  <a:lnTo>
                    <a:pt x="0" y="413"/>
                  </a:lnTo>
                  <a:lnTo>
                    <a:pt x="14" y="315"/>
                  </a:lnTo>
                  <a:lnTo>
                    <a:pt x="53" y="51"/>
                  </a:lnTo>
                  <a:lnTo>
                    <a:pt x="64" y="0"/>
                  </a:lnTo>
                  <a:lnTo>
                    <a:pt x="83" y="1"/>
                  </a:lnTo>
                  <a:lnTo>
                    <a:pt x="103" y="4"/>
                  </a:lnTo>
                  <a:lnTo>
                    <a:pt x="123" y="9"/>
                  </a:lnTo>
                  <a:lnTo>
                    <a:pt x="145" y="12"/>
                  </a:lnTo>
                  <a:lnTo>
                    <a:pt x="164" y="15"/>
                  </a:lnTo>
                  <a:lnTo>
                    <a:pt x="187" y="18"/>
                  </a:lnTo>
                  <a:lnTo>
                    <a:pt x="208" y="21"/>
                  </a:lnTo>
                  <a:lnTo>
                    <a:pt x="229" y="24"/>
                  </a:lnTo>
                  <a:lnTo>
                    <a:pt x="251" y="27"/>
                  </a:lnTo>
                  <a:lnTo>
                    <a:pt x="274" y="28"/>
                  </a:lnTo>
                  <a:lnTo>
                    <a:pt x="295" y="31"/>
                  </a:lnTo>
                  <a:lnTo>
                    <a:pt x="316" y="33"/>
                  </a:lnTo>
                  <a:lnTo>
                    <a:pt x="337" y="36"/>
                  </a:lnTo>
                  <a:lnTo>
                    <a:pt x="357" y="37"/>
                  </a:lnTo>
                  <a:lnTo>
                    <a:pt x="377" y="40"/>
                  </a:lnTo>
                  <a:lnTo>
                    <a:pt x="397" y="42"/>
                  </a:lnTo>
                  <a:lnTo>
                    <a:pt x="418" y="43"/>
                  </a:lnTo>
                  <a:lnTo>
                    <a:pt x="436" y="46"/>
                  </a:lnTo>
                  <a:lnTo>
                    <a:pt x="453" y="48"/>
                  </a:lnTo>
                  <a:lnTo>
                    <a:pt x="470" y="49"/>
                  </a:lnTo>
                  <a:lnTo>
                    <a:pt x="486" y="51"/>
                  </a:lnTo>
                  <a:lnTo>
                    <a:pt x="500" y="52"/>
                  </a:lnTo>
                  <a:lnTo>
                    <a:pt x="515" y="54"/>
                  </a:lnTo>
                  <a:lnTo>
                    <a:pt x="528" y="55"/>
                  </a:lnTo>
                  <a:lnTo>
                    <a:pt x="539" y="55"/>
                  </a:lnTo>
                  <a:lnTo>
                    <a:pt x="549" y="57"/>
                  </a:lnTo>
                  <a:lnTo>
                    <a:pt x="558" y="57"/>
                  </a:lnTo>
                  <a:lnTo>
                    <a:pt x="565" y="58"/>
                  </a:lnTo>
                  <a:lnTo>
                    <a:pt x="572" y="58"/>
                  </a:lnTo>
                  <a:lnTo>
                    <a:pt x="577" y="58"/>
                  </a:lnTo>
                  <a:lnTo>
                    <a:pt x="580" y="60"/>
                  </a:lnTo>
                  <a:lnTo>
                    <a:pt x="561" y="270"/>
                  </a:lnTo>
                  <a:lnTo>
                    <a:pt x="542" y="482"/>
                  </a:lnTo>
                  <a:lnTo>
                    <a:pt x="538" y="482"/>
                  </a:lnTo>
                  <a:lnTo>
                    <a:pt x="534" y="481"/>
                  </a:lnTo>
                  <a:lnTo>
                    <a:pt x="526" y="481"/>
                  </a:lnTo>
                  <a:lnTo>
                    <a:pt x="517" y="479"/>
                  </a:lnTo>
                  <a:lnTo>
                    <a:pt x="508" y="478"/>
                  </a:lnTo>
                  <a:lnTo>
                    <a:pt x="496" y="478"/>
                  </a:lnTo>
                  <a:lnTo>
                    <a:pt x="483" y="476"/>
                  </a:lnTo>
                  <a:lnTo>
                    <a:pt x="470" y="475"/>
                  </a:lnTo>
                  <a:lnTo>
                    <a:pt x="456" y="472"/>
                  </a:lnTo>
                  <a:lnTo>
                    <a:pt x="440" y="471"/>
                  </a:lnTo>
                  <a:lnTo>
                    <a:pt x="424" y="469"/>
                  </a:lnTo>
                  <a:lnTo>
                    <a:pt x="407" y="468"/>
                  </a:lnTo>
                  <a:lnTo>
                    <a:pt x="390" y="466"/>
                  </a:lnTo>
                  <a:lnTo>
                    <a:pt x="371" y="463"/>
                  </a:lnTo>
                  <a:lnTo>
                    <a:pt x="354" y="462"/>
                  </a:lnTo>
                  <a:lnTo>
                    <a:pt x="335" y="460"/>
                  </a:lnTo>
                  <a:lnTo>
                    <a:pt x="319" y="457"/>
                  </a:lnTo>
                  <a:lnTo>
                    <a:pt x="301" y="456"/>
                  </a:lnTo>
                  <a:lnTo>
                    <a:pt x="284" y="453"/>
                  </a:lnTo>
                  <a:lnTo>
                    <a:pt x="266" y="451"/>
                  </a:lnTo>
                  <a:lnTo>
                    <a:pt x="251" y="450"/>
                  </a:lnTo>
                  <a:lnTo>
                    <a:pt x="235" y="449"/>
                  </a:lnTo>
                  <a:lnTo>
                    <a:pt x="221" y="446"/>
                  </a:lnTo>
                  <a:lnTo>
                    <a:pt x="208" y="445"/>
                  </a:lnTo>
                  <a:lnTo>
                    <a:pt x="194" y="443"/>
                  </a:lnTo>
                  <a:lnTo>
                    <a:pt x="184" y="442"/>
                  </a:lnTo>
                  <a:lnTo>
                    <a:pt x="175" y="442"/>
                  </a:lnTo>
                  <a:lnTo>
                    <a:pt x="166" y="441"/>
                  </a:lnTo>
                  <a:lnTo>
                    <a:pt x="159" y="439"/>
                  </a:lnTo>
                  <a:lnTo>
                    <a:pt x="155" y="439"/>
                  </a:lnTo>
                  <a:lnTo>
                    <a:pt x="152" y="438"/>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23" name="Freeform 18"/>
            <p:cNvSpPr>
              <a:spLocks/>
            </p:cNvSpPr>
            <p:nvPr/>
          </p:nvSpPr>
          <p:spPr bwMode="blackWhite">
            <a:xfrm>
              <a:off x="2570163" y="3586163"/>
              <a:ext cx="1049337" cy="1060450"/>
            </a:xfrm>
            <a:custGeom>
              <a:avLst/>
              <a:gdLst>
                <a:gd name="T0" fmla="*/ 133650 w 581"/>
                <a:gd name="T1" fmla="*/ 1058700 h 606"/>
                <a:gd name="T2" fmla="*/ 144487 w 581"/>
                <a:gd name="T3" fmla="*/ 971204 h 606"/>
                <a:gd name="T4" fmla="*/ 408176 w 581"/>
                <a:gd name="T5" fmla="*/ 1006203 h 606"/>
                <a:gd name="T6" fmla="*/ 400951 w 581"/>
                <a:gd name="T7" fmla="*/ 985204 h 606"/>
                <a:gd name="T8" fmla="*/ 400951 w 581"/>
                <a:gd name="T9" fmla="*/ 958955 h 606"/>
                <a:gd name="T10" fmla="*/ 968063 w 581"/>
                <a:gd name="T11" fmla="*/ 1014952 h 606"/>
                <a:gd name="T12" fmla="*/ 1038500 w 581"/>
                <a:gd name="T13" fmla="*/ 176742 h 606"/>
                <a:gd name="T14" fmla="*/ 1047531 w 581"/>
                <a:gd name="T15" fmla="*/ 87496 h 606"/>
                <a:gd name="T16" fmla="*/ 1027664 w 581"/>
                <a:gd name="T17" fmla="*/ 87496 h 606"/>
                <a:gd name="T18" fmla="*/ 1005991 w 581"/>
                <a:gd name="T19" fmla="*/ 87496 h 606"/>
                <a:gd name="T20" fmla="*/ 984318 w 581"/>
                <a:gd name="T21" fmla="*/ 85746 h 606"/>
                <a:gd name="T22" fmla="*/ 955420 w 581"/>
                <a:gd name="T23" fmla="*/ 85746 h 606"/>
                <a:gd name="T24" fmla="*/ 928329 w 581"/>
                <a:gd name="T25" fmla="*/ 82246 h 606"/>
                <a:gd name="T26" fmla="*/ 895820 w 581"/>
                <a:gd name="T27" fmla="*/ 80496 h 606"/>
                <a:gd name="T28" fmla="*/ 865116 w 581"/>
                <a:gd name="T29" fmla="*/ 76996 h 606"/>
                <a:gd name="T30" fmla="*/ 830800 w 581"/>
                <a:gd name="T31" fmla="*/ 71747 h 606"/>
                <a:gd name="T32" fmla="*/ 794679 w 581"/>
                <a:gd name="T33" fmla="*/ 69997 h 606"/>
                <a:gd name="T34" fmla="*/ 756751 w 581"/>
                <a:gd name="T35" fmla="*/ 66497 h 606"/>
                <a:gd name="T36" fmla="*/ 718823 w 581"/>
                <a:gd name="T37" fmla="*/ 61247 h 606"/>
                <a:gd name="T38" fmla="*/ 684507 w 581"/>
                <a:gd name="T39" fmla="*/ 59497 h 606"/>
                <a:gd name="T40" fmla="*/ 642967 w 581"/>
                <a:gd name="T41" fmla="*/ 54247 h 606"/>
                <a:gd name="T42" fmla="*/ 605039 w 581"/>
                <a:gd name="T43" fmla="*/ 52498 h 606"/>
                <a:gd name="T44" fmla="*/ 567112 w 581"/>
                <a:gd name="T45" fmla="*/ 47248 h 606"/>
                <a:gd name="T46" fmla="*/ 529184 w 581"/>
                <a:gd name="T47" fmla="*/ 41998 h 606"/>
                <a:gd name="T48" fmla="*/ 491256 w 581"/>
                <a:gd name="T49" fmla="*/ 40248 h 606"/>
                <a:gd name="T50" fmla="*/ 455134 w 581"/>
                <a:gd name="T51" fmla="*/ 34998 h 606"/>
                <a:gd name="T52" fmla="*/ 419012 w 581"/>
                <a:gd name="T53" fmla="*/ 29749 h 606"/>
                <a:gd name="T54" fmla="*/ 384697 w 581"/>
                <a:gd name="T55" fmla="*/ 27999 h 606"/>
                <a:gd name="T56" fmla="*/ 350381 w 581"/>
                <a:gd name="T57" fmla="*/ 22749 h 606"/>
                <a:gd name="T58" fmla="*/ 319678 w 581"/>
                <a:gd name="T59" fmla="*/ 19249 h 606"/>
                <a:gd name="T60" fmla="*/ 290780 w 581"/>
                <a:gd name="T61" fmla="*/ 13999 h 606"/>
                <a:gd name="T62" fmla="*/ 260077 w 581"/>
                <a:gd name="T63" fmla="*/ 12249 h 606"/>
                <a:gd name="T64" fmla="*/ 236597 w 581"/>
                <a:gd name="T65" fmla="*/ 8750 h 606"/>
                <a:gd name="T66" fmla="*/ 214924 w 581"/>
                <a:gd name="T67" fmla="*/ 7000 h 606"/>
                <a:gd name="T68" fmla="*/ 193251 w 581"/>
                <a:gd name="T69" fmla="*/ 3500 h 606"/>
                <a:gd name="T70" fmla="*/ 176997 w 581"/>
                <a:gd name="T71" fmla="*/ 1750 h 606"/>
                <a:gd name="T72" fmla="*/ 166160 w 581"/>
                <a:gd name="T73" fmla="*/ 0 h 606"/>
                <a:gd name="T74" fmla="*/ 155324 w 581"/>
                <a:gd name="T75" fmla="*/ 0 h 606"/>
                <a:gd name="T76" fmla="*/ 149905 w 581"/>
                <a:gd name="T77" fmla="*/ 0 h 606"/>
                <a:gd name="T78" fmla="*/ 146293 w 581"/>
                <a:gd name="T79" fmla="*/ 0 h 606"/>
                <a:gd name="T80" fmla="*/ 146293 w 581"/>
                <a:gd name="T81" fmla="*/ 0 h 606"/>
                <a:gd name="T82" fmla="*/ 146293 w 581"/>
                <a:gd name="T83" fmla="*/ 0 h 606"/>
                <a:gd name="T84" fmla="*/ 0 w 581"/>
                <a:gd name="T85" fmla="*/ 1034201 h 606"/>
                <a:gd name="T86" fmla="*/ 133650 w 581"/>
                <a:gd name="T87" fmla="*/ 1058700 h 6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81" h="606">
                  <a:moveTo>
                    <a:pt x="74" y="605"/>
                  </a:moveTo>
                  <a:lnTo>
                    <a:pt x="80" y="555"/>
                  </a:lnTo>
                  <a:lnTo>
                    <a:pt x="226" y="575"/>
                  </a:lnTo>
                  <a:lnTo>
                    <a:pt x="222" y="563"/>
                  </a:lnTo>
                  <a:lnTo>
                    <a:pt x="222" y="548"/>
                  </a:lnTo>
                  <a:lnTo>
                    <a:pt x="536" y="580"/>
                  </a:lnTo>
                  <a:lnTo>
                    <a:pt x="575" y="101"/>
                  </a:lnTo>
                  <a:lnTo>
                    <a:pt x="580" y="50"/>
                  </a:lnTo>
                  <a:lnTo>
                    <a:pt x="569" y="50"/>
                  </a:lnTo>
                  <a:lnTo>
                    <a:pt x="557" y="50"/>
                  </a:lnTo>
                  <a:lnTo>
                    <a:pt x="545" y="49"/>
                  </a:lnTo>
                  <a:lnTo>
                    <a:pt x="529" y="49"/>
                  </a:lnTo>
                  <a:lnTo>
                    <a:pt x="514" y="47"/>
                  </a:lnTo>
                  <a:lnTo>
                    <a:pt x="496" y="46"/>
                  </a:lnTo>
                  <a:lnTo>
                    <a:pt x="479" y="44"/>
                  </a:lnTo>
                  <a:lnTo>
                    <a:pt x="460" y="41"/>
                  </a:lnTo>
                  <a:lnTo>
                    <a:pt x="440" y="40"/>
                  </a:lnTo>
                  <a:lnTo>
                    <a:pt x="419" y="38"/>
                  </a:lnTo>
                  <a:lnTo>
                    <a:pt x="398" y="35"/>
                  </a:lnTo>
                  <a:lnTo>
                    <a:pt x="379" y="34"/>
                  </a:lnTo>
                  <a:lnTo>
                    <a:pt x="356" y="31"/>
                  </a:lnTo>
                  <a:lnTo>
                    <a:pt x="335" y="30"/>
                  </a:lnTo>
                  <a:lnTo>
                    <a:pt x="314" y="27"/>
                  </a:lnTo>
                  <a:lnTo>
                    <a:pt x="293" y="24"/>
                  </a:lnTo>
                  <a:lnTo>
                    <a:pt x="272" y="23"/>
                  </a:lnTo>
                  <a:lnTo>
                    <a:pt x="252" y="20"/>
                  </a:lnTo>
                  <a:lnTo>
                    <a:pt x="232" y="17"/>
                  </a:lnTo>
                  <a:lnTo>
                    <a:pt x="213" y="16"/>
                  </a:lnTo>
                  <a:lnTo>
                    <a:pt x="194" y="13"/>
                  </a:lnTo>
                  <a:lnTo>
                    <a:pt x="177" y="11"/>
                  </a:lnTo>
                  <a:lnTo>
                    <a:pt x="161" y="8"/>
                  </a:lnTo>
                  <a:lnTo>
                    <a:pt x="144" y="7"/>
                  </a:lnTo>
                  <a:lnTo>
                    <a:pt x="131" y="5"/>
                  </a:lnTo>
                  <a:lnTo>
                    <a:pt x="119" y="4"/>
                  </a:lnTo>
                  <a:lnTo>
                    <a:pt x="107" y="2"/>
                  </a:lnTo>
                  <a:lnTo>
                    <a:pt x="98" y="1"/>
                  </a:lnTo>
                  <a:lnTo>
                    <a:pt x="92" y="0"/>
                  </a:lnTo>
                  <a:lnTo>
                    <a:pt x="86" y="0"/>
                  </a:lnTo>
                  <a:lnTo>
                    <a:pt x="83" y="0"/>
                  </a:lnTo>
                  <a:lnTo>
                    <a:pt x="81" y="0"/>
                  </a:lnTo>
                  <a:lnTo>
                    <a:pt x="0" y="591"/>
                  </a:lnTo>
                  <a:lnTo>
                    <a:pt x="74" y="605"/>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24" name="Freeform 19"/>
            <p:cNvSpPr>
              <a:spLocks/>
            </p:cNvSpPr>
            <p:nvPr/>
          </p:nvSpPr>
          <p:spPr bwMode="blackWhite">
            <a:xfrm>
              <a:off x="2570163" y="3586163"/>
              <a:ext cx="1049337" cy="1060450"/>
            </a:xfrm>
            <a:custGeom>
              <a:avLst/>
              <a:gdLst>
                <a:gd name="T0" fmla="*/ 133650 w 581"/>
                <a:gd name="T1" fmla="*/ 1058700 h 606"/>
                <a:gd name="T2" fmla="*/ 144487 w 581"/>
                <a:gd name="T3" fmla="*/ 971204 h 606"/>
                <a:gd name="T4" fmla="*/ 408176 w 581"/>
                <a:gd name="T5" fmla="*/ 1006203 h 606"/>
                <a:gd name="T6" fmla="*/ 400951 w 581"/>
                <a:gd name="T7" fmla="*/ 985204 h 606"/>
                <a:gd name="T8" fmla="*/ 400951 w 581"/>
                <a:gd name="T9" fmla="*/ 958955 h 606"/>
                <a:gd name="T10" fmla="*/ 968063 w 581"/>
                <a:gd name="T11" fmla="*/ 1014952 h 606"/>
                <a:gd name="T12" fmla="*/ 1038500 w 581"/>
                <a:gd name="T13" fmla="*/ 176742 h 606"/>
                <a:gd name="T14" fmla="*/ 1047531 w 581"/>
                <a:gd name="T15" fmla="*/ 87496 h 606"/>
                <a:gd name="T16" fmla="*/ 1047531 w 581"/>
                <a:gd name="T17" fmla="*/ 87496 h 606"/>
                <a:gd name="T18" fmla="*/ 1027664 w 581"/>
                <a:gd name="T19" fmla="*/ 87496 h 606"/>
                <a:gd name="T20" fmla="*/ 1005991 w 581"/>
                <a:gd name="T21" fmla="*/ 87496 h 606"/>
                <a:gd name="T22" fmla="*/ 984318 w 581"/>
                <a:gd name="T23" fmla="*/ 85746 h 606"/>
                <a:gd name="T24" fmla="*/ 955420 w 581"/>
                <a:gd name="T25" fmla="*/ 85746 h 606"/>
                <a:gd name="T26" fmla="*/ 928329 w 581"/>
                <a:gd name="T27" fmla="*/ 82246 h 606"/>
                <a:gd name="T28" fmla="*/ 895820 w 581"/>
                <a:gd name="T29" fmla="*/ 80496 h 606"/>
                <a:gd name="T30" fmla="*/ 865116 w 581"/>
                <a:gd name="T31" fmla="*/ 76996 h 606"/>
                <a:gd name="T32" fmla="*/ 830800 w 581"/>
                <a:gd name="T33" fmla="*/ 71747 h 606"/>
                <a:gd name="T34" fmla="*/ 794679 w 581"/>
                <a:gd name="T35" fmla="*/ 69997 h 606"/>
                <a:gd name="T36" fmla="*/ 756751 w 581"/>
                <a:gd name="T37" fmla="*/ 66497 h 606"/>
                <a:gd name="T38" fmla="*/ 718823 w 581"/>
                <a:gd name="T39" fmla="*/ 61247 h 606"/>
                <a:gd name="T40" fmla="*/ 684507 w 581"/>
                <a:gd name="T41" fmla="*/ 59497 h 606"/>
                <a:gd name="T42" fmla="*/ 642967 w 581"/>
                <a:gd name="T43" fmla="*/ 54247 h 606"/>
                <a:gd name="T44" fmla="*/ 605039 w 581"/>
                <a:gd name="T45" fmla="*/ 52498 h 606"/>
                <a:gd name="T46" fmla="*/ 567112 w 581"/>
                <a:gd name="T47" fmla="*/ 47248 h 606"/>
                <a:gd name="T48" fmla="*/ 529184 w 581"/>
                <a:gd name="T49" fmla="*/ 41998 h 606"/>
                <a:gd name="T50" fmla="*/ 491256 w 581"/>
                <a:gd name="T51" fmla="*/ 40248 h 606"/>
                <a:gd name="T52" fmla="*/ 455134 w 581"/>
                <a:gd name="T53" fmla="*/ 34998 h 606"/>
                <a:gd name="T54" fmla="*/ 419012 w 581"/>
                <a:gd name="T55" fmla="*/ 29749 h 606"/>
                <a:gd name="T56" fmla="*/ 384697 w 581"/>
                <a:gd name="T57" fmla="*/ 27999 h 606"/>
                <a:gd name="T58" fmla="*/ 350381 w 581"/>
                <a:gd name="T59" fmla="*/ 22749 h 606"/>
                <a:gd name="T60" fmla="*/ 319678 w 581"/>
                <a:gd name="T61" fmla="*/ 19249 h 606"/>
                <a:gd name="T62" fmla="*/ 290780 w 581"/>
                <a:gd name="T63" fmla="*/ 13999 h 606"/>
                <a:gd name="T64" fmla="*/ 260077 w 581"/>
                <a:gd name="T65" fmla="*/ 12249 h 606"/>
                <a:gd name="T66" fmla="*/ 236597 w 581"/>
                <a:gd name="T67" fmla="*/ 8750 h 606"/>
                <a:gd name="T68" fmla="*/ 214924 w 581"/>
                <a:gd name="T69" fmla="*/ 7000 h 606"/>
                <a:gd name="T70" fmla="*/ 193251 w 581"/>
                <a:gd name="T71" fmla="*/ 3500 h 606"/>
                <a:gd name="T72" fmla="*/ 176997 w 581"/>
                <a:gd name="T73" fmla="*/ 1750 h 606"/>
                <a:gd name="T74" fmla="*/ 166160 w 581"/>
                <a:gd name="T75" fmla="*/ 0 h 606"/>
                <a:gd name="T76" fmla="*/ 155324 w 581"/>
                <a:gd name="T77" fmla="*/ 0 h 606"/>
                <a:gd name="T78" fmla="*/ 149905 w 581"/>
                <a:gd name="T79" fmla="*/ 0 h 606"/>
                <a:gd name="T80" fmla="*/ 146293 w 581"/>
                <a:gd name="T81" fmla="*/ 0 h 606"/>
                <a:gd name="T82" fmla="*/ 146293 w 581"/>
                <a:gd name="T83" fmla="*/ 0 h 606"/>
                <a:gd name="T84" fmla="*/ 146293 w 581"/>
                <a:gd name="T85" fmla="*/ 0 h 606"/>
                <a:gd name="T86" fmla="*/ 0 w 581"/>
                <a:gd name="T87" fmla="*/ 1034201 h 606"/>
                <a:gd name="T88" fmla="*/ 133650 w 581"/>
                <a:gd name="T89" fmla="*/ 1058700 h 6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81" h="606">
                  <a:moveTo>
                    <a:pt x="74" y="605"/>
                  </a:moveTo>
                  <a:lnTo>
                    <a:pt x="80" y="555"/>
                  </a:lnTo>
                  <a:lnTo>
                    <a:pt x="226" y="575"/>
                  </a:lnTo>
                  <a:lnTo>
                    <a:pt x="222" y="563"/>
                  </a:lnTo>
                  <a:lnTo>
                    <a:pt x="222" y="548"/>
                  </a:lnTo>
                  <a:lnTo>
                    <a:pt x="536" y="580"/>
                  </a:lnTo>
                  <a:lnTo>
                    <a:pt x="575" y="101"/>
                  </a:lnTo>
                  <a:lnTo>
                    <a:pt x="580" y="50"/>
                  </a:lnTo>
                  <a:lnTo>
                    <a:pt x="569" y="50"/>
                  </a:lnTo>
                  <a:lnTo>
                    <a:pt x="557" y="50"/>
                  </a:lnTo>
                  <a:lnTo>
                    <a:pt x="545" y="49"/>
                  </a:lnTo>
                  <a:lnTo>
                    <a:pt x="529" y="49"/>
                  </a:lnTo>
                  <a:lnTo>
                    <a:pt x="514" y="47"/>
                  </a:lnTo>
                  <a:lnTo>
                    <a:pt x="496" y="46"/>
                  </a:lnTo>
                  <a:lnTo>
                    <a:pt x="479" y="44"/>
                  </a:lnTo>
                  <a:lnTo>
                    <a:pt x="460" y="41"/>
                  </a:lnTo>
                  <a:lnTo>
                    <a:pt x="440" y="40"/>
                  </a:lnTo>
                  <a:lnTo>
                    <a:pt x="419" y="38"/>
                  </a:lnTo>
                  <a:lnTo>
                    <a:pt x="398" y="35"/>
                  </a:lnTo>
                  <a:lnTo>
                    <a:pt x="379" y="34"/>
                  </a:lnTo>
                  <a:lnTo>
                    <a:pt x="356" y="31"/>
                  </a:lnTo>
                  <a:lnTo>
                    <a:pt x="335" y="30"/>
                  </a:lnTo>
                  <a:lnTo>
                    <a:pt x="314" y="27"/>
                  </a:lnTo>
                  <a:lnTo>
                    <a:pt x="293" y="24"/>
                  </a:lnTo>
                  <a:lnTo>
                    <a:pt x="272" y="23"/>
                  </a:lnTo>
                  <a:lnTo>
                    <a:pt x="252" y="20"/>
                  </a:lnTo>
                  <a:lnTo>
                    <a:pt x="232" y="17"/>
                  </a:lnTo>
                  <a:lnTo>
                    <a:pt x="213" y="16"/>
                  </a:lnTo>
                  <a:lnTo>
                    <a:pt x="194" y="13"/>
                  </a:lnTo>
                  <a:lnTo>
                    <a:pt x="177" y="11"/>
                  </a:lnTo>
                  <a:lnTo>
                    <a:pt x="161" y="8"/>
                  </a:lnTo>
                  <a:lnTo>
                    <a:pt x="144" y="7"/>
                  </a:lnTo>
                  <a:lnTo>
                    <a:pt x="131" y="5"/>
                  </a:lnTo>
                  <a:lnTo>
                    <a:pt x="119" y="4"/>
                  </a:lnTo>
                  <a:lnTo>
                    <a:pt x="107" y="2"/>
                  </a:lnTo>
                  <a:lnTo>
                    <a:pt x="98" y="1"/>
                  </a:lnTo>
                  <a:lnTo>
                    <a:pt x="92" y="0"/>
                  </a:lnTo>
                  <a:lnTo>
                    <a:pt x="86" y="0"/>
                  </a:lnTo>
                  <a:lnTo>
                    <a:pt x="83" y="0"/>
                  </a:lnTo>
                  <a:lnTo>
                    <a:pt x="81" y="0"/>
                  </a:lnTo>
                  <a:lnTo>
                    <a:pt x="0" y="591"/>
                  </a:lnTo>
                  <a:lnTo>
                    <a:pt x="74" y="605"/>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25" name="Freeform 20"/>
            <p:cNvSpPr>
              <a:spLocks/>
            </p:cNvSpPr>
            <p:nvPr/>
          </p:nvSpPr>
          <p:spPr bwMode="blackWhite">
            <a:xfrm>
              <a:off x="2112963" y="1228725"/>
              <a:ext cx="1541462" cy="952500"/>
            </a:xfrm>
            <a:custGeom>
              <a:avLst/>
              <a:gdLst>
                <a:gd name="T0" fmla="*/ 652642 w 855"/>
                <a:gd name="T1" fmla="*/ 861452 h 544"/>
                <a:gd name="T2" fmla="*/ 807690 w 855"/>
                <a:gd name="T3" fmla="*/ 882463 h 544"/>
                <a:gd name="T4" fmla="*/ 964541 w 855"/>
                <a:gd name="T5" fmla="*/ 898222 h 544"/>
                <a:gd name="T6" fmla="*/ 1112377 w 855"/>
                <a:gd name="T7" fmla="*/ 915731 h 544"/>
                <a:gd name="T8" fmla="*/ 1249396 w 855"/>
                <a:gd name="T9" fmla="*/ 929738 h 544"/>
                <a:gd name="T10" fmla="*/ 1361174 w 855"/>
                <a:gd name="T11" fmla="*/ 940244 h 544"/>
                <a:gd name="T12" fmla="*/ 1438698 w 855"/>
                <a:gd name="T13" fmla="*/ 945496 h 544"/>
                <a:gd name="T14" fmla="*/ 1478361 w 855"/>
                <a:gd name="T15" fmla="*/ 950749 h 544"/>
                <a:gd name="T16" fmla="*/ 1438698 w 855"/>
                <a:gd name="T17" fmla="*/ 208359 h 544"/>
                <a:gd name="T18" fmla="*/ 1213338 w 855"/>
                <a:gd name="T19" fmla="*/ 187348 h 544"/>
                <a:gd name="T20" fmla="*/ 966343 w 855"/>
                <a:gd name="T21" fmla="*/ 155832 h 544"/>
                <a:gd name="T22" fmla="*/ 717546 w 855"/>
                <a:gd name="T23" fmla="*/ 119063 h 544"/>
                <a:gd name="T24" fmla="*/ 484975 w 855"/>
                <a:gd name="T25" fmla="*/ 82293 h 544"/>
                <a:gd name="T26" fmla="*/ 286658 w 855"/>
                <a:gd name="T27" fmla="*/ 45524 h 544"/>
                <a:gd name="T28" fmla="*/ 133413 w 855"/>
                <a:gd name="T29" fmla="*/ 17509 h 544"/>
                <a:gd name="T30" fmla="*/ 52284 w 855"/>
                <a:gd name="T31" fmla="*/ 1751 h 544"/>
                <a:gd name="T32" fmla="*/ 0 w 855"/>
                <a:gd name="T33" fmla="*/ 180345 h 544"/>
                <a:gd name="T34" fmla="*/ 19832 w 855"/>
                <a:gd name="T35" fmla="*/ 271392 h 544"/>
                <a:gd name="T36" fmla="*/ 43269 w 855"/>
                <a:gd name="T37" fmla="*/ 302909 h 544"/>
                <a:gd name="T38" fmla="*/ 43269 w 855"/>
                <a:gd name="T39" fmla="*/ 313415 h 544"/>
                <a:gd name="T40" fmla="*/ 46875 w 855"/>
                <a:gd name="T41" fmla="*/ 320418 h 544"/>
                <a:gd name="T42" fmla="*/ 68509 w 855"/>
                <a:gd name="T43" fmla="*/ 336176 h 544"/>
                <a:gd name="T44" fmla="*/ 88341 w 855"/>
                <a:gd name="T45" fmla="*/ 371195 h 544"/>
                <a:gd name="T46" fmla="*/ 97355 w 855"/>
                <a:gd name="T47" fmla="*/ 406213 h 544"/>
                <a:gd name="T48" fmla="*/ 100961 w 855"/>
                <a:gd name="T49" fmla="*/ 420221 h 544"/>
                <a:gd name="T50" fmla="*/ 133413 w 855"/>
                <a:gd name="T51" fmla="*/ 463994 h 544"/>
                <a:gd name="T52" fmla="*/ 173076 w 855"/>
                <a:gd name="T53" fmla="*/ 467495 h 544"/>
                <a:gd name="T54" fmla="*/ 142427 w 855"/>
                <a:gd name="T55" fmla="*/ 532279 h 544"/>
                <a:gd name="T56" fmla="*/ 131610 w 855"/>
                <a:gd name="T57" fmla="*/ 567298 h 544"/>
                <a:gd name="T58" fmla="*/ 131610 w 855"/>
                <a:gd name="T59" fmla="*/ 604067 h 544"/>
                <a:gd name="T60" fmla="*/ 113581 w 855"/>
                <a:gd name="T61" fmla="*/ 618074 h 544"/>
                <a:gd name="T62" fmla="*/ 113581 w 855"/>
                <a:gd name="T63" fmla="*/ 642587 h 544"/>
                <a:gd name="T64" fmla="*/ 117187 w 855"/>
                <a:gd name="T65" fmla="*/ 665349 h 544"/>
                <a:gd name="T66" fmla="*/ 187499 w 855"/>
                <a:gd name="T67" fmla="*/ 647840 h 544"/>
                <a:gd name="T68" fmla="*/ 192908 w 855"/>
                <a:gd name="T69" fmla="*/ 642587 h 544"/>
                <a:gd name="T70" fmla="*/ 201923 w 855"/>
                <a:gd name="T71" fmla="*/ 677606 h 544"/>
                <a:gd name="T72" fmla="*/ 207331 w 855"/>
                <a:gd name="T73" fmla="*/ 735386 h 544"/>
                <a:gd name="T74" fmla="*/ 218148 w 855"/>
                <a:gd name="T75" fmla="*/ 756397 h 544"/>
                <a:gd name="T76" fmla="*/ 227163 w 855"/>
                <a:gd name="T77" fmla="*/ 786163 h 544"/>
                <a:gd name="T78" fmla="*/ 221754 w 855"/>
                <a:gd name="T79" fmla="*/ 794917 h 544"/>
                <a:gd name="T80" fmla="*/ 230769 w 855"/>
                <a:gd name="T81" fmla="*/ 819430 h 544"/>
                <a:gd name="T82" fmla="*/ 245192 w 855"/>
                <a:gd name="T83" fmla="*/ 824683 h 544"/>
                <a:gd name="T84" fmla="*/ 266826 w 855"/>
                <a:gd name="T85" fmla="*/ 868456 h 544"/>
                <a:gd name="T86" fmla="*/ 272235 w 855"/>
                <a:gd name="T87" fmla="*/ 903474 h 544"/>
                <a:gd name="T88" fmla="*/ 284855 w 855"/>
                <a:gd name="T89" fmla="*/ 919233 h 544"/>
                <a:gd name="T90" fmla="*/ 292066 w 855"/>
                <a:gd name="T91" fmla="*/ 908727 h 544"/>
                <a:gd name="T92" fmla="*/ 310095 w 855"/>
                <a:gd name="T93" fmla="*/ 896471 h 544"/>
                <a:gd name="T94" fmla="*/ 331730 w 855"/>
                <a:gd name="T95" fmla="*/ 903474 h 544"/>
                <a:gd name="T96" fmla="*/ 355167 w 855"/>
                <a:gd name="T97" fmla="*/ 908727 h 544"/>
                <a:gd name="T98" fmla="*/ 364182 w 855"/>
                <a:gd name="T99" fmla="*/ 892969 h 544"/>
                <a:gd name="T100" fmla="*/ 376802 w 855"/>
                <a:gd name="T101" fmla="*/ 892969 h 544"/>
                <a:gd name="T102" fmla="*/ 385816 w 855"/>
                <a:gd name="T103" fmla="*/ 903474 h 544"/>
                <a:gd name="T104" fmla="*/ 434494 w 855"/>
                <a:gd name="T105" fmla="*/ 908727 h 544"/>
                <a:gd name="T106" fmla="*/ 501201 w 855"/>
                <a:gd name="T107" fmla="*/ 882463 h 5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55" h="544">
                  <a:moveTo>
                    <a:pt x="304" y="482"/>
                  </a:moveTo>
                  <a:lnTo>
                    <a:pt x="323" y="484"/>
                  </a:lnTo>
                  <a:lnTo>
                    <a:pt x="343" y="487"/>
                  </a:lnTo>
                  <a:lnTo>
                    <a:pt x="362" y="492"/>
                  </a:lnTo>
                  <a:lnTo>
                    <a:pt x="385" y="495"/>
                  </a:lnTo>
                  <a:lnTo>
                    <a:pt x="404" y="498"/>
                  </a:lnTo>
                  <a:lnTo>
                    <a:pt x="427" y="501"/>
                  </a:lnTo>
                  <a:lnTo>
                    <a:pt x="448" y="504"/>
                  </a:lnTo>
                  <a:lnTo>
                    <a:pt x="469" y="507"/>
                  </a:lnTo>
                  <a:lnTo>
                    <a:pt x="491" y="509"/>
                  </a:lnTo>
                  <a:lnTo>
                    <a:pt x="514" y="510"/>
                  </a:lnTo>
                  <a:lnTo>
                    <a:pt x="535" y="513"/>
                  </a:lnTo>
                  <a:lnTo>
                    <a:pt x="556" y="516"/>
                  </a:lnTo>
                  <a:lnTo>
                    <a:pt x="577" y="519"/>
                  </a:lnTo>
                  <a:lnTo>
                    <a:pt x="597" y="520"/>
                  </a:lnTo>
                  <a:lnTo>
                    <a:pt x="617" y="523"/>
                  </a:lnTo>
                  <a:lnTo>
                    <a:pt x="637" y="525"/>
                  </a:lnTo>
                  <a:lnTo>
                    <a:pt x="657" y="526"/>
                  </a:lnTo>
                  <a:lnTo>
                    <a:pt x="676" y="529"/>
                  </a:lnTo>
                  <a:lnTo>
                    <a:pt x="693" y="531"/>
                  </a:lnTo>
                  <a:lnTo>
                    <a:pt x="710" y="532"/>
                  </a:lnTo>
                  <a:lnTo>
                    <a:pt x="726" y="534"/>
                  </a:lnTo>
                  <a:lnTo>
                    <a:pt x="740" y="535"/>
                  </a:lnTo>
                  <a:lnTo>
                    <a:pt x="755" y="537"/>
                  </a:lnTo>
                  <a:lnTo>
                    <a:pt x="768" y="538"/>
                  </a:lnTo>
                  <a:lnTo>
                    <a:pt x="779" y="538"/>
                  </a:lnTo>
                  <a:lnTo>
                    <a:pt x="789" y="540"/>
                  </a:lnTo>
                  <a:lnTo>
                    <a:pt x="798" y="540"/>
                  </a:lnTo>
                  <a:lnTo>
                    <a:pt x="805" y="541"/>
                  </a:lnTo>
                  <a:lnTo>
                    <a:pt x="812" y="541"/>
                  </a:lnTo>
                  <a:lnTo>
                    <a:pt x="817" y="541"/>
                  </a:lnTo>
                  <a:lnTo>
                    <a:pt x="820" y="543"/>
                  </a:lnTo>
                  <a:lnTo>
                    <a:pt x="854" y="122"/>
                  </a:lnTo>
                  <a:lnTo>
                    <a:pt x="826" y="120"/>
                  </a:lnTo>
                  <a:lnTo>
                    <a:pt x="798" y="119"/>
                  </a:lnTo>
                  <a:lnTo>
                    <a:pt x="768" y="117"/>
                  </a:lnTo>
                  <a:lnTo>
                    <a:pt x="738" y="114"/>
                  </a:lnTo>
                  <a:lnTo>
                    <a:pt x="706" y="110"/>
                  </a:lnTo>
                  <a:lnTo>
                    <a:pt x="673" y="107"/>
                  </a:lnTo>
                  <a:lnTo>
                    <a:pt x="640" y="103"/>
                  </a:lnTo>
                  <a:lnTo>
                    <a:pt x="605" y="99"/>
                  </a:lnTo>
                  <a:lnTo>
                    <a:pt x="571" y="95"/>
                  </a:lnTo>
                  <a:lnTo>
                    <a:pt x="536" y="89"/>
                  </a:lnTo>
                  <a:lnTo>
                    <a:pt x="502" y="84"/>
                  </a:lnTo>
                  <a:lnTo>
                    <a:pt x="467" y="78"/>
                  </a:lnTo>
                  <a:lnTo>
                    <a:pt x="433" y="74"/>
                  </a:lnTo>
                  <a:lnTo>
                    <a:pt x="398" y="68"/>
                  </a:lnTo>
                  <a:lnTo>
                    <a:pt x="365" y="63"/>
                  </a:lnTo>
                  <a:lnTo>
                    <a:pt x="332" y="57"/>
                  </a:lnTo>
                  <a:lnTo>
                    <a:pt x="301" y="51"/>
                  </a:lnTo>
                  <a:lnTo>
                    <a:pt x="269" y="47"/>
                  </a:lnTo>
                  <a:lnTo>
                    <a:pt x="239" y="41"/>
                  </a:lnTo>
                  <a:lnTo>
                    <a:pt x="211" y="35"/>
                  </a:lnTo>
                  <a:lnTo>
                    <a:pt x="184" y="32"/>
                  </a:lnTo>
                  <a:lnTo>
                    <a:pt x="159" y="26"/>
                  </a:lnTo>
                  <a:lnTo>
                    <a:pt x="134" y="21"/>
                  </a:lnTo>
                  <a:lnTo>
                    <a:pt x="113" y="17"/>
                  </a:lnTo>
                  <a:lnTo>
                    <a:pt x="92" y="14"/>
                  </a:lnTo>
                  <a:lnTo>
                    <a:pt x="74" y="10"/>
                  </a:lnTo>
                  <a:lnTo>
                    <a:pt x="59" y="7"/>
                  </a:lnTo>
                  <a:lnTo>
                    <a:pt x="46" y="4"/>
                  </a:lnTo>
                  <a:lnTo>
                    <a:pt x="35" y="2"/>
                  </a:lnTo>
                  <a:lnTo>
                    <a:pt x="29" y="1"/>
                  </a:lnTo>
                  <a:lnTo>
                    <a:pt x="23" y="0"/>
                  </a:lnTo>
                  <a:lnTo>
                    <a:pt x="21" y="0"/>
                  </a:lnTo>
                  <a:lnTo>
                    <a:pt x="0" y="103"/>
                  </a:lnTo>
                  <a:lnTo>
                    <a:pt x="7" y="119"/>
                  </a:lnTo>
                  <a:lnTo>
                    <a:pt x="17" y="141"/>
                  </a:lnTo>
                  <a:lnTo>
                    <a:pt x="17" y="150"/>
                  </a:lnTo>
                  <a:lnTo>
                    <a:pt x="11" y="155"/>
                  </a:lnTo>
                  <a:lnTo>
                    <a:pt x="19" y="161"/>
                  </a:lnTo>
                  <a:lnTo>
                    <a:pt x="13" y="165"/>
                  </a:lnTo>
                  <a:lnTo>
                    <a:pt x="13" y="170"/>
                  </a:lnTo>
                  <a:lnTo>
                    <a:pt x="24" y="173"/>
                  </a:lnTo>
                  <a:lnTo>
                    <a:pt x="24" y="174"/>
                  </a:lnTo>
                  <a:lnTo>
                    <a:pt x="24" y="176"/>
                  </a:lnTo>
                  <a:lnTo>
                    <a:pt x="24" y="177"/>
                  </a:lnTo>
                  <a:lnTo>
                    <a:pt x="24" y="179"/>
                  </a:lnTo>
                  <a:lnTo>
                    <a:pt x="24" y="180"/>
                  </a:lnTo>
                  <a:lnTo>
                    <a:pt x="24" y="182"/>
                  </a:lnTo>
                  <a:lnTo>
                    <a:pt x="26" y="183"/>
                  </a:lnTo>
                  <a:lnTo>
                    <a:pt x="30" y="185"/>
                  </a:lnTo>
                  <a:lnTo>
                    <a:pt x="32" y="186"/>
                  </a:lnTo>
                  <a:lnTo>
                    <a:pt x="35" y="189"/>
                  </a:lnTo>
                  <a:lnTo>
                    <a:pt x="38" y="192"/>
                  </a:lnTo>
                  <a:lnTo>
                    <a:pt x="41" y="197"/>
                  </a:lnTo>
                  <a:lnTo>
                    <a:pt x="44" y="202"/>
                  </a:lnTo>
                  <a:lnTo>
                    <a:pt x="46" y="206"/>
                  </a:lnTo>
                  <a:lnTo>
                    <a:pt x="49" y="212"/>
                  </a:lnTo>
                  <a:lnTo>
                    <a:pt x="50" y="218"/>
                  </a:lnTo>
                  <a:lnTo>
                    <a:pt x="52" y="222"/>
                  </a:lnTo>
                  <a:lnTo>
                    <a:pt x="53" y="228"/>
                  </a:lnTo>
                  <a:lnTo>
                    <a:pt x="54" y="232"/>
                  </a:lnTo>
                  <a:lnTo>
                    <a:pt x="54" y="235"/>
                  </a:lnTo>
                  <a:lnTo>
                    <a:pt x="56" y="237"/>
                  </a:lnTo>
                  <a:lnTo>
                    <a:pt x="56" y="239"/>
                  </a:lnTo>
                  <a:lnTo>
                    <a:pt x="56" y="240"/>
                  </a:lnTo>
                  <a:lnTo>
                    <a:pt x="63" y="243"/>
                  </a:lnTo>
                  <a:lnTo>
                    <a:pt x="63" y="254"/>
                  </a:lnTo>
                  <a:lnTo>
                    <a:pt x="73" y="254"/>
                  </a:lnTo>
                  <a:lnTo>
                    <a:pt x="74" y="265"/>
                  </a:lnTo>
                  <a:lnTo>
                    <a:pt x="80" y="265"/>
                  </a:lnTo>
                  <a:lnTo>
                    <a:pt x="96" y="265"/>
                  </a:lnTo>
                  <a:lnTo>
                    <a:pt x="96" y="267"/>
                  </a:lnTo>
                  <a:lnTo>
                    <a:pt x="86" y="285"/>
                  </a:lnTo>
                  <a:lnTo>
                    <a:pt x="86" y="295"/>
                  </a:lnTo>
                  <a:lnTo>
                    <a:pt x="79" y="304"/>
                  </a:lnTo>
                  <a:lnTo>
                    <a:pt x="80" y="304"/>
                  </a:lnTo>
                  <a:lnTo>
                    <a:pt x="80" y="311"/>
                  </a:lnTo>
                  <a:lnTo>
                    <a:pt x="74" y="315"/>
                  </a:lnTo>
                  <a:lnTo>
                    <a:pt x="73" y="324"/>
                  </a:lnTo>
                  <a:lnTo>
                    <a:pt x="76" y="339"/>
                  </a:lnTo>
                  <a:lnTo>
                    <a:pt x="76" y="341"/>
                  </a:lnTo>
                  <a:lnTo>
                    <a:pt x="74" y="342"/>
                  </a:lnTo>
                  <a:lnTo>
                    <a:pt x="73" y="345"/>
                  </a:lnTo>
                  <a:lnTo>
                    <a:pt x="67" y="347"/>
                  </a:lnTo>
                  <a:lnTo>
                    <a:pt x="65" y="350"/>
                  </a:lnTo>
                  <a:lnTo>
                    <a:pt x="63" y="353"/>
                  </a:lnTo>
                  <a:lnTo>
                    <a:pt x="62" y="357"/>
                  </a:lnTo>
                  <a:lnTo>
                    <a:pt x="62" y="361"/>
                  </a:lnTo>
                  <a:lnTo>
                    <a:pt x="63" y="364"/>
                  </a:lnTo>
                  <a:lnTo>
                    <a:pt x="63" y="367"/>
                  </a:lnTo>
                  <a:lnTo>
                    <a:pt x="63" y="369"/>
                  </a:lnTo>
                  <a:lnTo>
                    <a:pt x="59" y="370"/>
                  </a:lnTo>
                  <a:lnTo>
                    <a:pt x="59" y="377"/>
                  </a:lnTo>
                  <a:lnTo>
                    <a:pt x="65" y="380"/>
                  </a:lnTo>
                  <a:lnTo>
                    <a:pt x="73" y="387"/>
                  </a:lnTo>
                  <a:lnTo>
                    <a:pt x="86" y="383"/>
                  </a:lnTo>
                  <a:lnTo>
                    <a:pt x="98" y="372"/>
                  </a:lnTo>
                  <a:lnTo>
                    <a:pt x="104" y="370"/>
                  </a:lnTo>
                  <a:lnTo>
                    <a:pt x="106" y="369"/>
                  </a:lnTo>
                  <a:lnTo>
                    <a:pt x="106" y="367"/>
                  </a:lnTo>
                  <a:lnTo>
                    <a:pt x="107" y="367"/>
                  </a:lnTo>
                  <a:lnTo>
                    <a:pt x="109" y="369"/>
                  </a:lnTo>
                  <a:lnTo>
                    <a:pt x="110" y="372"/>
                  </a:lnTo>
                  <a:lnTo>
                    <a:pt x="112" y="378"/>
                  </a:lnTo>
                  <a:lnTo>
                    <a:pt x="112" y="387"/>
                  </a:lnTo>
                  <a:lnTo>
                    <a:pt x="112" y="399"/>
                  </a:lnTo>
                  <a:lnTo>
                    <a:pt x="112" y="407"/>
                  </a:lnTo>
                  <a:lnTo>
                    <a:pt x="113" y="414"/>
                  </a:lnTo>
                  <a:lnTo>
                    <a:pt x="115" y="420"/>
                  </a:lnTo>
                  <a:lnTo>
                    <a:pt x="116" y="426"/>
                  </a:lnTo>
                  <a:lnTo>
                    <a:pt x="118" y="429"/>
                  </a:lnTo>
                  <a:lnTo>
                    <a:pt x="119" y="430"/>
                  </a:lnTo>
                  <a:lnTo>
                    <a:pt x="121" y="432"/>
                  </a:lnTo>
                  <a:lnTo>
                    <a:pt x="123" y="439"/>
                  </a:lnTo>
                  <a:lnTo>
                    <a:pt x="125" y="443"/>
                  </a:lnTo>
                  <a:lnTo>
                    <a:pt x="126" y="447"/>
                  </a:lnTo>
                  <a:lnTo>
                    <a:pt x="126" y="449"/>
                  </a:lnTo>
                  <a:lnTo>
                    <a:pt x="125" y="452"/>
                  </a:lnTo>
                  <a:lnTo>
                    <a:pt x="125" y="453"/>
                  </a:lnTo>
                  <a:lnTo>
                    <a:pt x="123" y="454"/>
                  </a:lnTo>
                  <a:lnTo>
                    <a:pt x="122" y="459"/>
                  </a:lnTo>
                  <a:lnTo>
                    <a:pt x="123" y="462"/>
                  </a:lnTo>
                  <a:lnTo>
                    <a:pt x="125" y="465"/>
                  </a:lnTo>
                  <a:lnTo>
                    <a:pt x="128" y="468"/>
                  </a:lnTo>
                  <a:lnTo>
                    <a:pt x="131" y="469"/>
                  </a:lnTo>
                  <a:lnTo>
                    <a:pt x="133" y="471"/>
                  </a:lnTo>
                  <a:lnTo>
                    <a:pt x="134" y="471"/>
                  </a:lnTo>
                  <a:lnTo>
                    <a:pt x="136" y="471"/>
                  </a:lnTo>
                  <a:lnTo>
                    <a:pt x="146" y="486"/>
                  </a:lnTo>
                  <a:lnTo>
                    <a:pt x="146" y="487"/>
                  </a:lnTo>
                  <a:lnTo>
                    <a:pt x="148" y="490"/>
                  </a:lnTo>
                  <a:lnTo>
                    <a:pt x="148" y="496"/>
                  </a:lnTo>
                  <a:lnTo>
                    <a:pt x="148" y="502"/>
                  </a:lnTo>
                  <a:lnTo>
                    <a:pt x="149" y="508"/>
                  </a:lnTo>
                  <a:lnTo>
                    <a:pt x="149" y="512"/>
                  </a:lnTo>
                  <a:lnTo>
                    <a:pt x="151" y="516"/>
                  </a:lnTo>
                  <a:lnTo>
                    <a:pt x="151" y="517"/>
                  </a:lnTo>
                  <a:lnTo>
                    <a:pt x="154" y="522"/>
                  </a:lnTo>
                  <a:lnTo>
                    <a:pt x="157" y="525"/>
                  </a:lnTo>
                  <a:lnTo>
                    <a:pt x="158" y="525"/>
                  </a:lnTo>
                  <a:lnTo>
                    <a:pt x="159" y="525"/>
                  </a:lnTo>
                  <a:lnTo>
                    <a:pt x="161" y="522"/>
                  </a:lnTo>
                  <a:lnTo>
                    <a:pt x="162" y="520"/>
                  </a:lnTo>
                  <a:lnTo>
                    <a:pt x="162" y="519"/>
                  </a:lnTo>
                  <a:lnTo>
                    <a:pt x="162" y="517"/>
                  </a:lnTo>
                  <a:lnTo>
                    <a:pt x="164" y="513"/>
                  </a:lnTo>
                  <a:lnTo>
                    <a:pt x="169" y="512"/>
                  </a:lnTo>
                  <a:lnTo>
                    <a:pt x="172" y="512"/>
                  </a:lnTo>
                  <a:lnTo>
                    <a:pt x="175" y="512"/>
                  </a:lnTo>
                  <a:lnTo>
                    <a:pt x="179" y="513"/>
                  </a:lnTo>
                  <a:lnTo>
                    <a:pt x="181" y="514"/>
                  </a:lnTo>
                  <a:lnTo>
                    <a:pt x="184" y="516"/>
                  </a:lnTo>
                  <a:lnTo>
                    <a:pt x="185" y="517"/>
                  </a:lnTo>
                  <a:lnTo>
                    <a:pt x="190" y="520"/>
                  </a:lnTo>
                  <a:lnTo>
                    <a:pt x="194" y="520"/>
                  </a:lnTo>
                  <a:lnTo>
                    <a:pt x="197" y="519"/>
                  </a:lnTo>
                  <a:lnTo>
                    <a:pt x="199" y="517"/>
                  </a:lnTo>
                  <a:lnTo>
                    <a:pt x="200" y="514"/>
                  </a:lnTo>
                  <a:lnTo>
                    <a:pt x="202" y="513"/>
                  </a:lnTo>
                  <a:lnTo>
                    <a:pt x="202" y="510"/>
                  </a:lnTo>
                  <a:lnTo>
                    <a:pt x="203" y="510"/>
                  </a:lnTo>
                  <a:lnTo>
                    <a:pt x="206" y="509"/>
                  </a:lnTo>
                  <a:lnTo>
                    <a:pt x="208" y="509"/>
                  </a:lnTo>
                  <a:lnTo>
                    <a:pt x="209" y="510"/>
                  </a:lnTo>
                  <a:lnTo>
                    <a:pt x="211" y="512"/>
                  </a:lnTo>
                  <a:lnTo>
                    <a:pt x="212" y="513"/>
                  </a:lnTo>
                  <a:lnTo>
                    <a:pt x="212" y="514"/>
                  </a:lnTo>
                  <a:lnTo>
                    <a:pt x="214" y="516"/>
                  </a:lnTo>
                  <a:lnTo>
                    <a:pt x="214" y="517"/>
                  </a:lnTo>
                  <a:lnTo>
                    <a:pt x="218" y="517"/>
                  </a:lnTo>
                  <a:lnTo>
                    <a:pt x="235" y="514"/>
                  </a:lnTo>
                  <a:lnTo>
                    <a:pt x="241" y="519"/>
                  </a:lnTo>
                  <a:lnTo>
                    <a:pt x="251" y="519"/>
                  </a:lnTo>
                  <a:lnTo>
                    <a:pt x="263" y="517"/>
                  </a:lnTo>
                  <a:lnTo>
                    <a:pt x="269" y="504"/>
                  </a:lnTo>
                  <a:lnTo>
                    <a:pt x="278" y="504"/>
                  </a:lnTo>
                  <a:lnTo>
                    <a:pt x="284" y="520"/>
                  </a:lnTo>
                  <a:lnTo>
                    <a:pt x="293" y="534"/>
                  </a:lnTo>
                  <a:lnTo>
                    <a:pt x="304" y="482"/>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26" name="Freeform 21"/>
            <p:cNvSpPr>
              <a:spLocks/>
            </p:cNvSpPr>
            <p:nvPr/>
          </p:nvSpPr>
          <p:spPr bwMode="blackWhite">
            <a:xfrm>
              <a:off x="2112963" y="1228725"/>
              <a:ext cx="1541462" cy="952500"/>
            </a:xfrm>
            <a:custGeom>
              <a:avLst/>
              <a:gdLst>
                <a:gd name="T0" fmla="*/ 618388 w 855"/>
                <a:gd name="T1" fmla="*/ 852698 h 544"/>
                <a:gd name="T2" fmla="*/ 769830 w 855"/>
                <a:gd name="T3" fmla="*/ 877210 h 544"/>
                <a:gd name="T4" fmla="*/ 926680 w 855"/>
                <a:gd name="T5" fmla="*/ 892969 h 544"/>
                <a:gd name="T6" fmla="*/ 1076319 w 855"/>
                <a:gd name="T7" fmla="*/ 910478 h 544"/>
                <a:gd name="T8" fmla="*/ 1218747 w 855"/>
                <a:gd name="T9" fmla="*/ 926236 h 544"/>
                <a:gd name="T10" fmla="*/ 1334131 w 855"/>
                <a:gd name="T11" fmla="*/ 936742 h 544"/>
                <a:gd name="T12" fmla="*/ 1422472 w 855"/>
                <a:gd name="T13" fmla="*/ 945496 h 544"/>
                <a:gd name="T14" fmla="*/ 1472953 w 855"/>
                <a:gd name="T15" fmla="*/ 947247 h 544"/>
                <a:gd name="T16" fmla="*/ 1539659 w 855"/>
                <a:gd name="T17" fmla="*/ 213612 h 544"/>
                <a:gd name="T18" fmla="*/ 1330525 w 855"/>
                <a:gd name="T19" fmla="*/ 199605 h 544"/>
                <a:gd name="T20" fmla="*/ 1090742 w 855"/>
                <a:gd name="T21" fmla="*/ 173341 h 544"/>
                <a:gd name="T22" fmla="*/ 841945 w 855"/>
                <a:gd name="T23" fmla="*/ 136572 h 544"/>
                <a:gd name="T24" fmla="*/ 598556 w 855"/>
                <a:gd name="T25" fmla="*/ 99802 h 544"/>
                <a:gd name="T26" fmla="*/ 380408 w 855"/>
                <a:gd name="T27" fmla="*/ 61282 h 544"/>
                <a:gd name="T28" fmla="*/ 203725 w 855"/>
                <a:gd name="T29" fmla="*/ 29766 h 544"/>
                <a:gd name="T30" fmla="*/ 82932 w 855"/>
                <a:gd name="T31" fmla="*/ 7004 h 544"/>
                <a:gd name="T32" fmla="*/ 37860 w 855"/>
                <a:gd name="T33" fmla="*/ 0 h 544"/>
                <a:gd name="T34" fmla="*/ 30649 w 855"/>
                <a:gd name="T35" fmla="*/ 246880 h 544"/>
                <a:gd name="T36" fmla="*/ 23437 w 855"/>
                <a:gd name="T37" fmla="*/ 288902 h 544"/>
                <a:gd name="T38" fmla="*/ 43269 w 855"/>
                <a:gd name="T39" fmla="*/ 304660 h 544"/>
                <a:gd name="T40" fmla="*/ 43269 w 855"/>
                <a:gd name="T41" fmla="*/ 315165 h 544"/>
                <a:gd name="T42" fmla="*/ 46875 w 855"/>
                <a:gd name="T43" fmla="*/ 320418 h 544"/>
                <a:gd name="T44" fmla="*/ 68509 w 855"/>
                <a:gd name="T45" fmla="*/ 336176 h 544"/>
                <a:gd name="T46" fmla="*/ 88341 w 855"/>
                <a:gd name="T47" fmla="*/ 371195 h 544"/>
                <a:gd name="T48" fmla="*/ 97355 w 855"/>
                <a:gd name="T49" fmla="*/ 406213 h 544"/>
                <a:gd name="T50" fmla="*/ 100961 w 855"/>
                <a:gd name="T51" fmla="*/ 420221 h 544"/>
                <a:gd name="T52" fmla="*/ 133413 w 855"/>
                <a:gd name="T53" fmla="*/ 463994 h 544"/>
                <a:gd name="T54" fmla="*/ 173076 w 855"/>
                <a:gd name="T55" fmla="*/ 467495 h 544"/>
                <a:gd name="T56" fmla="*/ 142427 w 855"/>
                <a:gd name="T57" fmla="*/ 532279 h 544"/>
                <a:gd name="T58" fmla="*/ 131610 w 855"/>
                <a:gd name="T59" fmla="*/ 567298 h 544"/>
                <a:gd name="T60" fmla="*/ 133413 w 855"/>
                <a:gd name="T61" fmla="*/ 598814 h 544"/>
                <a:gd name="T62" fmla="*/ 120793 w 855"/>
                <a:gd name="T63" fmla="*/ 607569 h 544"/>
                <a:gd name="T64" fmla="*/ 111779 w 855"/>
                <a:gd name="T65" fmla="*/ 632082 h 544"/>
                <a:gd name="T66" fmla="*/ 106370 w 855"/>
                <a:gd name="T67" fmla="*/ 647840 h 544"/>
                <a:gd name="T68" fmla="*/ 155048 w 855"/>
                <a:gd name="T69" fmla="*/ 670602 h 544"/>
                <a:gd name="T70" fmla="*/ 187499 w 855"/>
                <a:gd name="T71" fmla="*/ 647840 h 544"/>
                <a:gd name="T72" fmla="*/ 196514 w 855"/>
                <a:gd name="T73" fmla="*/ 646089 h 544"/>
                <a:gd name="T74" fmla="*/ 201923 w 855"/>
                <a:gd name="T75" fmla="*/ 677606 h 544"/>
                <a:gd name="T76" fmla="*/ 207331 w 855"/>
                <a:gd name="T77" fmla="*/ 735386 h 544"/>
                <a:gd name="T78" fmla="*/ 218148 w 855"/>
                <a:gd name="T79" fmla="*/ 756397 h 544"/>
                <a:gd name="T80" fmla="*/ 227163 w 855"/>
                <a:gd name="T81" fmla="*/ 782661 h 544"/>
                <a:gd name="T82" fmla="*/ 225360 w 855"/>
                <a:gd name="T83" fmla="*/ 793166 h 544"/>
                <a:gd name="T84" fmla="*/ 221754 w 855"/>
                <a:gd name="T85" fmla="*/ 808925 h 544"/>
                <a:gd name="T86" fmla="*/ 239783 w 855"/>
                <a:gd name="T87" fmla="*/ 824683 h 544"/>
                <a:gd name="T88" fmla="*/ 263220 w 855"/>
                <a:gd name="T89" fmla="*/ 850947 h 544"/>
                <a:gd name="T90" fmla="*/ 266826 w 855"/>
                <a:gd name="T91" fmla="*/ 878961 h 544"/>
                <a:gd name="T92" fmla="*/ 272235 w 855"/>
                <a:gd name="T93" fmla="*/ 905225 h 544"/>
                <a:gd name="T94" fmla="*/ 284855 w 855"/>
                <a:gd name="T95" fmla="*/ 919233 h 544"/>
                <a:gd name="T96" fmla="*/ 292066 w 855"/>
                <a:gd name="T97" fmla="*/ 908727 h 544"/>
                <a:gd name="T98" fmla="*/ 304687 w 855"/>
                <a:gd name="T99" fmla="*/ 896471 h 544"/>
                <a:gd name="T100" fmla="*/ 326321 w 855"/>
                <a:gd name="T101" fmla="*/ 899972 h 544"/>
                <a:gd name="T102" fmla="*/ 342547 w 855"/>
                <a:gd name="T103" fmla="*/ 910478 h 544"/>
                <a:gd name="T104" fmla="*/ 360576 w 855"/>
                <a:gd name="T105" fmla="*/ 899972 h 544"/>
                <a:gd name="T106" fmla="*/ 365985 w 855"/>
                <a:gd name="T107" fmla="*/ 892969 h 544"/>
                <a:gd name="T108" fmla="*/ 380408 w 855"/>
                <a:gd name="T109" fmla="*/ 896471 h 544"/>
                <a:gd name="T110" fmla="*/ 385816 w 855"/>
                <a:gd name="T111" fmla="*/ 905225 h 544"/>
                <a:gd name="T112" fmla="*/ 452523 w 855"/>
                <a:gd name="T113" fmla="*/ 908727 h 544"/>
                <a:gd name="T114" fmla="*/ 512018 w 855"/>
                <a:gd name="T115" fmla="*/ 910478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55" h="544">
                  <a:moveTo>
                    <a:pt x="304" y="482"/>
                  </a:moveTo>
                  <a:lnTo>
                    <a:pt x="304" y="482"/>
                  </a:lnTo>
                  <a:lnTo>
                    <a:pt x="323" y="484"/>
                  </a:lnTo>
                  <a:lnTo>
                    <a:pt x="343" y="487"/>
                  </a:lnTo>
                  <a:lnTo>
                    <a:pt x="362" y="492"/>
                  </a:lnTo>
                  <a:lnTo>
                    <a:pt x="385" y="495"/>
                  </a:lnTo>
                  <a:lnTo>
                    <a:pt x="404" y="498"/>
                  </a:lnTo>
                  <a:lnTo>
                    <a:pt x="427" y="501"/>
                  </a:lnTo>
                  <a:lnTo>
                    <a:pt x="448" y="504"/>
                  </a:lnTo>
                  <a:lnTo>
                    <a:pt x="469" y="507"/>
                  </a:lnTo>
                  <a:lnTo>
                    <a:pt x="491" y="509"/>
                  </a:lnTo>
                  <a:lnTo>
                    <a:pt x="514" y="510"/>
                  </a:lnTo>
                  <a:lnTo>
                    <a:pt x="535" y="513"/>
                  </a:lnTo>
                  <a:lnTo>
                    <a:pt x="556" y="516"/>
                  </a:lnTo>
                  <a:lnTo>
                    <a:pt x="577" y="519"/>
                  </a:lnTo>
                  <a:lnTo>
                    <a:pt x="597" y="520"/>
                  </a:lnTo>
                  <a:lnTo>
                    <a:pt x="617" y="523"/>
                  </a:lnTo>
                  <a:lnTo>
                    <a:pt x="637" y="525"/>
                  </a:lnTo>
                  <a:lnTo>
                    <a:pt x="657" y="526"/>
                  </a:lnTo>
                  <a:lnTo>
                    <a:pt x="676" y="529"/>
                  </a:lnTo>
                  <a:lnTo>
                    <a:pt x="693" y="531"/>
                  </a:lnTo>
                  <a:lnTo>
                    <a:pt x="710" y="532"/>
                  </a:lnTo>
                  <a:lnTo>
                    <a:pt x="726" y="534"/>
                  </a:lnTo>
                  <a:lnTo>
                    <a:pt x="740" y="535"/>
                  </a:lnTo>
                  <a:lnTo>
                    <a:pt x="755" y="537"/>
                  </a:lnTo>
                  <a:lnTo>
                    <a:pt x="768" y="538"/>
                  </a:lnTo>
                  <a:lnTo>
                    <a:pt x="779" y="538"/>
                  </a:lnTo>
                  <a:lnTo>
                    <a:pt x="789" y="540"/>
                  </a:lnTo>
                  <a:lnTo>
                    <a:pt x="798" y="540"/>
                  </a:lnTo>
                  <a:lnTo>
                    <a:pt x="805" y="541"/>
                  </a:lnTo>
                  <a:lnTo>
                    <a:pt x="812" y="541"/>
                  </a:lnTo>
                  <a:lnTo>
                    <a:pt x="817" y="541"/>
                  </a:lnTo>
                  <a:lnTo>
                    <a:pt x="820" y="543"/>
                  </a:lnTo>
                  <a:lnTo>
                    <a:pt x="854" y="122"/>
                  </a:lnTo>
                  <a:lnTo>
                    <a:pt x="826" y="120"/>
                  </a:lnTo>
                  <a:lnTo>
                    <a:pt x="798" y="119"/>
                  </a:lnTo>
                  <a:lnTo>
                    <a:pt x="768" y="117"/>
                  </a:lnTo>
                  <a:lnTo>
                    <a:pt x="738" y="114"/>
                  </a:lnTo>
                  <a:lnTo>
                    <a:pt x="706" y="110"/>
                  </a:lnTo>
                  <a:lnTo>
                    <a:pt x="673" y="107"/>
                  </a:lnTo>
                  <a:lnTo>
                    <a:pt x="640" y="103"/>
                  </a:lnTo>
                  <a:lnTo>
                    <a:pt x="605" y="99"/>
                  </a:lnTo>
                  <a:lnTo>
                    <a:pt x="571" y="95"/>
                  </a:lnTo>
                  <a:lnTo>
                    <a:pt x="536" y="89"/>
                  </a:lnTo>
                  <a:lnTo>
                    <a:pt x="502" y="84"/>
                  </a:lnTo>
                  <a:lnTo>
                    <a:pt x="467" y="78"/>
                  </a:lnTo>
                  <a:lnTo>
                    <a:pt x="433" y="74"/>
                  </a:lnTo>
                  <a:lnTo>
                    <a:pt x="398" y="68"/>
                  </a:lnTo>
                  <a:lnTo>
                    <a:pt x="365" y="63"/>
                  </a:lnTo>
                  <a:lnTo>
                    <a:pt x="332" y="57"/>
                  </a:lnTo>
                  <a:lnTo>
                    <a:pt x="301" y="51"/>
                  </a:lnTo>
                  <a:lnTo>
                    <a:pt x="269" y="47"/>
                  </a:lnTo>
                  <a:lnTo>
                    <a:pt x="239" y="41"/>
                  </a:lnTo>
                  <a:lnTo>
                    <a:pt x="211" y="35"/>
                  </a:lnTo>
                  <a:lnTo>
                    <a:pt x="184" y="32"/>
                  </a:lnTo>
                  <a:lnTo>
                    <a:pt x="159" y="26"/>
                  </a:lnTo>
                  <a:lnTo>
                    <a:pt x="134" y="21"/>
                  </a:lnTo>
                  <a:lnTo>
                    <a:pt x="113" y="17"/>
                  </a:lnTo>
                  <a:lnTo>
                    <a:pt x="92" y="14"/>
                  </a:lnTo>
                  <a:lnTo>
                    <a:pt x="74" y="10"/>
                  </a:lnTo>
                  <a:lnTo>
                    <a:pt x="59" y="7"/>
                  </a:lnTo>
                  <a:lnTo>
                    <a:pt x="46" y="4"/>
                  </a:lnTo>
                  <a:lnTo>
                    <a:pt x="35" y="2"/>
                  </a:lnTo>
                  <a:lnTo>
                    <a:pt x="29" y="1"/>
                  </a:lnTo>
                  <a:lnTo>
                    <a:pt x="23" y="0"/>
                  </a:lnTo>
                  <a:lnTo>
                    <a:pt x="21" y="0"/>
                  </a:lnTo>
                  <a:lnTo>
                    <a:pt x="0" y="103"/>
                  </a:lnTo>
                  <a:lnTo>
                    <a:pt x="7" y="119"/>
                  </a:lnTo>
                  <a:lnTo>
                    <a:pt x="17" y="141"/>
                  </a:lnTo>
                  <a:lnTo>
                    <a:pt x="17" y="150"/>
                  </a:lnTo>
                  <a:lnTo>
                    <a:pt x="11" y="155"/>
                  </a:lnTo>
                  <a:lnTo>
                    <a:pt x="19" y="161"/>
                  </a:lnTo>
                  <a:lnTo>
                    <a:pt x="13" y="165"/>
                  </a:lnTo>
                  <a:lnTo>
                    <a:pt x="13" y="170"/>
                  </a:lnTo>
                  <a:lnTo>
                    <a:pt x="24" y="173"/>
                  </a:lnTo>
                  <a:lnTo>
                    <a:pt x="24" y="174"/>
                  </a:lnTo>
                  <a:lnTo>
                    <a:pt x="24" y="176"/>
                  </a:lnTo>
                  <a:lnTo>
                    <a:pt x="24" y="177"/>
                  </a:lnTo>
                  <a:lnTo>
                    <a:pt x="24" y="179"/>
                  </a:lnTo>
                  <a:lnTo>
                    <a:pt x="24" y="180"/>
                  </a:lnTo>
                  <a:lnTo>
                    <a:pt x="24" y="182"/>
                  </a:lnTo>
                  <a:lnTo>
                    <a:pt x="26" y="183"/>
                  </a:lnTo>
                  <a:lnTo>
                    <a:pt x="30" y="185"/>
                  </a:lnTo>
                  <a:lnTo>
                    <a:pt x="32" y="186"/>
                  </a:lnTo>
                  <a:lnTo>
                    <a:pt x="35" y="189"/>
                  </a:lnTo>
                  <a:lnTo>
                    <a:pt x="38" y="192"/>
                  </a:lnTo>
                  <a:lnTo>
                    <a:pt x="41" y="197"/>
                  </a:lnTo>
                  <a:lnTo>
                    <a:pt x="44" y="202"/>
                  </a:lnTo>
                  <a:lnTo>
                    <a:pt x="46" y="206"/>
                  </a:lnTo>
                  <a:lnTo>
                    <a:pt x="49" y="212"/>
                  </a:lnTo>
                  <a:lnTo>
                    <a:pt x="50" y="218"/>
                  </a:lnTo>
                  <a:lnTo>
                    <a:pt x="52" y="222"/>
                  </a:lnTo>
                  <a:lnTo>
                    <a:pt x="53" y="228"/>
                  </a:lnTo>
                  <a:lnTo>
                    <a:pt x="54" y="232"/>
                  </a:lnTo>
                  <a:lnTo>
                    <a:pt x="54" y="235"/>
                  </a:lnTo>
                  <a:lnTo>
                    <a:pt x="56" y="237"/>
                  </a:lnTo>
                  <a:lnTo>
                    <a:pt x="56" y="239"/>
                  </a:lnTo>
                  <a:lnTo>
                    <a:pt x="56" y="240"/>
                  </a:lnTo>
                  <a:lnTo>
                    <a:pt x="63" y="243"/>
                  </a:lnTo>
                  <a:lnTo>
                    <a:pt x="63" y="254"/>
                  </a:lnTo>
                  <a:lnTo>
                    <a:pt x="73" y="254"/>
                  </a:lnTo>
                  <a:lnTo>
                    <a:pt x="74" y="265"/>
                  </a:lnTo>
                  <a:lnTo>
                    <a:pt x="80" y="265"/>
                  </a:lnTo>
                  <a:lnTo>
                    <a:pt x="96" y="265"/>
                  </a:lnTo>
                  <a:lnTo>
                    <a:pt x="96" y="267"/>
                  </a:lnTo>
                  <a:lnTo>
                    <a:pt x="86" y="285"/>
                  </a:lnTo>
                  <a:lnTo>
                    <a:pt x="86" y="295"/>
                  </a:lnTo>
                  <a:lnTo>
                    <a:pt x="79" y="304"/>
                  </a:lnTo>
                  <a:lnTo>
                    <a:pt x="80" y="304"/>
                  </a:lnTo>
                  <a:lnTo>
                    <a:pt x="80" y="311"/>
                  </a:lnTo>
                  <a:lnTo>
                    <a:pt x="74" y="315"/>
                  </a:lnTo>
                  <a:lnTo>
                    <a:pt x="73" y="324"/>
                  </a:lnTo>
                  <a:lnTo>
                    <a:pt x="76" y="339"/>
                  </a:lnTo>
                  <a:lnTo>
                    <a:pt x="76" y="341"/>
                  </a:lnTo>
                  <a:lnTo>
                    <a:pt x="74" y="342"/>
                  </a:lnTo>
                  <a:lnTo>
                    <a:pt x="73" y="345"/>
                  </a:lnTo>
                  <a:lnTo>
                    <a:pt x="67" y="347"/>
                  </a:lnTo>
                  <a:lnTo>
                    <a:pt x="65" y="350"/>
                  </a:lnTo>
                  <a:lnTo>
                    <a:pt x="63" y="353"/>
                  </a:lnTo>
                  <a:lnTo>
                    <a:pt x="62" y="357"/>
                  </a:lnTo>
                  <a:lnTo>
                    <a:pt x="62" y="361"/>
                  </a:lnTo>
                  <a:lnTo>
                    <a:pt x="63" y="364"/>
                  </a:lnTo>
                  <a:lnTo>
                    <a:pt x="63" y="367"/>
                  </a:lnTo>
                  <a:lnTo>
                    <a:pt x="63" y="369"/>
                  </a:lnTo>
                  <a:lnTo>
                    <a:pt x="59" y="370"/>
                  </a:lnTo>
                  <a:lnTo>
                    <a:pt x="59" y="377"/>
                  </a:lnTo>
                  <a:lnTo>
                    <a:pt x="65" y="380"/>
                  </a:lnTo>
                  <a:lnTo>
                    <a:pt x="73" y="387"/>
                  </a:lnTo>
                  <a:lnTo>
                    <a:pt x="86" y="383"/>
                  </a:lnTo>
                  <a:lnTo>
                    <a:pt x="98" y="372"/>
                  </a:lnTo>
                  <a:lnTo>
                    <a:pt x="104" y="370"/>
                  </a:lnTo>
                  <a:lnTo>
                    <a:pt x="106" y="369"/>
                  </a:lnTo>
                  <a:lnTo>
                    <a:pt x="106" y="367"/>
                  </a:lnTo>
                  <a:lnTo>
                    <a:pt x="107" y="367"/>
                  </a:lnTo>
                  <a:lnTo>
                    <a:pt x="109" y="369"/>
                  </a:lnTo>
                  <a:lnTo>
                    <a:pt x="110" y="372"/>
                  </a:lnTo>
                  <a:lnTo>
                    <a:pt x="112" y="378"/>
                  </a:lnTo>
                  <a:lnTo>
                    <a:pt x="112" y="387"/>
                  </a:lnTo>
                  <a:lnTo>
                    <a:pt x="112" y="399"/>
                  </a:lnTo>
                  <a:lnTo>
                    <a:pt x="112" y="407"/>
                  </a:lnTo>
                  <a:lnTo>
                    <a:pt x="113" y="414"/>
                  </a:lnTo>
                  <a:lnTo>
                    <a:pt x="115" y="420"/>
                  </a:lnTo>
                  <a:lnTo>
                    <a:pt x="116" y="426"/>
                  </a:lnTo>
                  <a:lnTo>
                    <a:pt x="118" y="429"/>
                  </a:lnTo>
                  <a:lnTo>
                    <a:pt x="119" y="430"/>
                  </a:lnTo>
                  <a:lnTo>
                    <a:pt x="121" y="432"/>
                  </a:lnTo>
                  <a:lnTo>
                    <a:pt x="123" y="439"/>
                  </a:lnTo>
                  <a:lnTo>
                    <a:pt x="125" y="443"/>
                  </a:lnTo>
                  <a:lnTo>
                    <a:pt x="126" y="447"/>
                  </a:lnTo>
                  <a:lnTo>
                    <a:pt x="126" y="449"/>
                  </a:lnTo>
                  <a:lnTo>
                    <a:pt x="125" y="452"/>
                  </a:lnTo>
                  <a:lnTo>
                    <a:pt x="125" y="453"/>
                  </a:lnTo>
                  <a:lnTo>
                    <a:pt x="123" y="454"/>
                  </a:lnTo>
                  <a:lnTo>
                    <a:pt x="122" y="459"/>
                  </a:lnTo>
                  <a:lnTo>
                    <a:pt x="123" y="462"/>
                  </a:lnTo>
                  <a:lnTo>
                    <a:pt x="125" y="465"/>
                  </a:lnTo>
                  <a:lnTo>
                    <a:pt x="128" y="468"/>
                  </a:lnTo>
                  <a:lnTo>
                    <a:pt x="131" y="469"/>
                  </a:lnTo>
                  <a:lnTo>
                    <a:pt x="133" y="471"/>
                  </a:lnTo>
                  <a:lnTo>
                    <a:pt x="134" y="471"/>
                  </a:lnTo>
                  <a:lnTo>
                    <a:pt x="136" y="471"/>
                  </a:lnTo>
                  <a:lnTo>
                    <a:pt x="146" y="486"/>
                  </a:lnTo>
                  <a:lnTo>
                    <a:pt x="146" y="487"/>
                  </a:lnTo>
                  <a:lnTo>
                    <a:pt x="148" y="490"/>
                  </a:lnTo>
                  <a:lnTo>
                    <a:pt x="148" y="496"/>
                  </a:lnTo>
                  <a:lnTo>
                    <a:pt x="148" y="502"/>
                  </a:lnTo>
                  <a:lnTo>
                    <a:pt x="149" y="508"/>
                  </a:lnTo>
                  <a:lnTo>
                    <a:pt x="149" y="512"/>
                  </a:lnTo>
                  <a:lnTo>
                    <a:pt x="151" y="516"/>
                  </a:lnTo>
                  <a:lnTo>
                    <a:pt x="151" y="517"/>
                  </a:lnTo>
                  <a:lnTo>
                    <a:pt x="154" y="522"/>
                  </a:lnTo>
                  <a:lnTo>
                    <a:pt x="157" y="525"/>
                  </a:lnTo>
                  <a:lnTo>
                    <a:pt x="158" y="525"/>
                  </a:lnTo>
                  <a:lnTo>
                    <a:pt x="159" y="525"/>
                  </a:lnTo>
                  <a:lnTo>
                    <a:pt x="161" y="522"/>
                  </a:lnTo>
                  <a:lnTo>
                    <a:pt x="162" y="520"/>
                  </a:lnTo>
                  <a:lnTo>
                    <a:pt x="162" y="519"/>
                  </a:lnTo>
                  <a:lnTo>
                    <a:pt x="162" y="517"/>
                  </a:lnTo>
                  <a:lnTo>
                    <a:pt x="164" y="513"/>
                  </a:lnTo>
                  <a:lnTo>
                    <a:pt x="169" y="512"/>
                  </a:lnTo>
                  <a:lnTo>
                    <a:pt x="172" y="512"/>
                  </a:lnTo>
                  <a:lnTo>
                    <a:pt x="175" y="512"/>
                  </a:lnTo>
                  <a:lnTo>
                    <a:pt x="179" y="513"/>
                  </a:lnTo>
                  <a:lnTo>
                    <a:pt x="181" y="514"/>
                  </a:lnTo>
                  <a:lnTo>
                    <a:pt x="184" y="516"/>
                  </a:lnTo>
                  <a:lnTo>
                    <a:pt x="185" y="517"/>
                  </a:lnTo>
                  <a:lnTo>
                    <a:pt x="190" y="520"/>
                  </a:lnTo>
                  <a:lnTo>
                    <a:pt x="194" y="520"/>
                  </a:lnTo>
                  <a:lnTo>
                    <a:pt x="197" y="519"/>
                  </a:lnTo>
                  <a:lnTo>
                    <a:pt x="199" y="517"/>
                  </a:lnTo>
                  <a:lnTo>
                    <a:pt x="200" y="514"/>
                  </a:lnTo>
                  <a:lnTo>
                    <a:pt x="202" y="513"/>
                  </a:lnTo>
                  <a:lnTo>
                    <a:pt x="202" y="510"/>
                  </a:lnTo>
                  <a:lnTo>
                    <a:pt x="203" y="510"/>
                  </a:lnTo>
                  <a:lnTo>
                    <a:pt x="206" y="509"/>
                  </a:lnTo>
                  <a:lnTo>
                    <a:pt x="208" y="509"/>
                  </a:lnTo>
                  <a:lnTo>
                    <a:pt x="209" y="510"/>
                  </a:lnTo>
                  <a:lnTo>
                    <a:pt x="211" y="512"/>
                  </a:lnTo>
                  <a:lnTo>
                    <a:pt x="212" y="513"/>
                  </a:lnTo>
                  <a:lnTo>
                    <a:pt x="212" y="514"/>
                  </a:lnTo>
                  <a:lnTo>
                    <a:pt x="214" y="516"/>
                  </a:lnTo>
                  <a:lnTo>
                    <a:pt x="214" y="517"/>
                  </a:lnTo>
                  <a:lnTo>
                    <a:pt x="218" y="517"/>
                  </a:lnTo>
                  <a:lnTo>
                    <a:pt x="235" y="514"/>
                  </a:lnTo>
                  <a:lnTo>
                    <a:pt x="241" y="519"/>
                  </a:lnTo>
                  <a:lnTo>
                    <a:pt x="251" y="519"/>
                  </a:lnTo>
                  <a:lnTo>
                    <a:pt x="263" y="517"/>
                  </a:lnTo>
                  <a:lnTo>
                    <a:pt x="269" y="504"/>
                  </a:lnTo>
                  <a:lnTo>
                    <a:pt x="278" y="504"/>
                  </a:lnTo>
                  <a:lnTo>
                    <a:pt x="284" y="520"/>
                  </a:lnTo>
                  <a:lnTo>
                    <a:pt x="293" y="534"/>
                  </a:lnTo>
                  <a:lnTo>
                    <a:pt x="304" y="482"/>
                  </a:lnTo>
                </a:path>
              </a:pathLst>
            </a:custGeom>
            <a:solidFill>
              <a:srgbClr val="9DC5A6"/>
            </a:solidFill>
            <a:ln w="12700" cap="rnd" cmpd="sng">
              <a:solidFill>
                <a:schemeClr val="tx1"/>
              </a:solidFill>
              <a:prstDash val="solid"/>
              <a:round/>
              <a:headEnd type="none" w="sm" len="sm"/>
              <a:tailEnd type="none" w="sm" len="sm"/>
            </a:ln>
            <a:effectLst/>
          </p:spPr>
          <p:txBody>
            <a:bodyPr wrap="none" lIns="0" tIns="0" rIns="0" bIns="0">
              <a:spAutoFit/>
            </a:bodyPr>
            <a:lstStyle/>
            <a:p>
              <a:endParaRPr lang="en-US">
                <a:solidFill>
                  <a:srgbClr val="000000"/>
                </a:solidFill>
              </a:endParaRPr>
            </a:p>
          </p:txBody>
        </p:sp>
        <p:sp>
          <p:nvSpPr>
            <p:cNvPr id="127" name="Freeform 22"/>
            <p:cNvSpPr>
              <a:spLocks/>
            </p:cNvSpPr>
            <p:nvPr/>
          </p:nvSpPr>
          <p:spPr bwMode="blackWhite">
            <a:xfrm>
              <a:off x="2717800" y="2841625"/>
              <a:ext cx="1100138" cy="842963"/>
            </a:xfrm>
            <a:custGeom>
              <a:avLst/>
              <a:gdLst>
                <a:gd name="T0" fmla="*/ 878307 w 610"/>
                <a:gd name="T1" fmla="*/ 830721 h 482"/>
                <a:gd name="T2" fmla="*/ 835023 w 610"/>
                <a:gd name="T3" fmla="*/ 828972 h 482"/>
                <a:gd name="T4" fmla="*/ 779114 w 610"/>
                <a:gd name="T5" fmla="*/ 825474 h 482"/>
                <a:gd name="T6" fmla="*/ 715991 w 610"/>
                <a:gd name="T7" fmla="*/ 820227 h 482"/>
                <a:gd name="T8" fmla="*/ 645655 w 610"/>
                <a:gd name="T9" fmla="*/ 813232 h 482"/>
                <a:gd name="T10" fmla="*/ 571711 w 610"/>
                <a:gd name="T11" fmla="*/ 804488 h 482"/>
                <a:gd name="T12" fmla="*/ 495964 w 610"/>
                <a:gd name="T13" fmla="*/ 797492 h 482"/>
                <a:gd name="T14" fmla="*/ 418413 w 610"/>
                <a:gd name="T15" fmla="*/ 788748 h 482"/>
                <a:gd name="T16" fmla="*/ 344469 w 610"/>
                <a:gd name="T17" fmla="*/ 783501 h 482"/>
                <a:gd name="T18" fmla="*/ 272329 w 610"/>
                <a:gd name="T19" fmla="*/ 773008 h 482"/>
                <a:gd name="T20" fmla="*/ 203796 w 610"/>
                <a:gd name="T21" fmla="*/ 766012 h 482"/>
                <a:gd name="T22" fmla="*/ 142477 w 610"/>
                <a:gd name="T23" fmla="*/ 757268 h 482"/>
                <a:gd name="T24" fmla="*/ 90175 w 610"/>
                <a:gd name="T25" fmla="*/ 752021 h 482"/>
                <a:gd name="T26" fmla="*/ 46891 w 610"/>
                <a:gd name="T27" fmla="*/ 746774 h 482"/>
                <a:gd name="T28" fmla="*/ 18035 w 610"/>
                <a:gd name="T29" fmla="*/ 741528 h 482"/>
                <a:gd name="T30" fmla="*/ 1804 w 610"/>
                <a:gd name="T31" fmla="*/ 741528 h 482"/>
                <a:gd name="T32" fmla="*/ 100996 w 610"/>
                <a:gd name="T33" fmla="*/ 0 h 482"/>
                <a:gd name="T34" fmla="*/ 113621 w 610"/>
                <a:gd name="T35" fmla="*/ 0 h 482"/>
                <a:gd name="T36" fmla="*/ 142477 w 610"/>
                <a:gd name="T37" fmla="*/ 5247 h 482"/>
                <a:gd name="T38" fmla="*/ 176743 w 610"/>
                <a:gd name="T39" fmla="*/ 6996 h 482"/>
                <a:gd name="T40" fmla="*/ 225438 w 610"/>
                <a:gd name="T41" fmla="*/ 12242 h 482"/>
                <a:gd name="T42" fmla="*/ 279543 w 610"/>
                <a:gd name="T43" fmla="*/ 20987 h 482"/>
                <a:gd name="T44" fmla="*/ 339059 w 610"/>
                <a:gd name="T45" fmla="*/ 26233 h 482"/>
                <a:gd name="T46" fmla="*/ 402182 w 610"/>
                <a:gd name="T47" fmla="*/ 33229 h 482"/>
                <a:gd name="T48" fmla="*/ 465304 w 610"/>
                <a:gd name="T49" fmla="*/ 41973 h 482"/>
                <a:gd name="T50" fmla="*/ 530230 w 610"/>
                <a:gd name="T51" fmla="*/ 48969 h 482"/>
                <a:gd name="T52" fmla="*/ 591550 w 610"/>
                <a:gd name="T53" fmla="*/ 54215 h 482"/>
                <a:gd name="T54" fmla="*/ 649262 w 610"/>
                <a:gd name="T55" fmla="*/ 57713 h 482"/>
                <a:gd name="T56" fmla="*/ 697956 w 610"/>
                <a:gd name="T57" fmla="*/ 64709 h 482"/>
                <a:gd name="T58" fmla="*/ 743044 w 610"/>
                <a:gd name="T59" fmla="*/ 68207 h 482"/>
                <a:gd name="T60" fmla="*/ 775507 w 610"/>
                <a:gd name="T61" fmla="*/ 73453 h 482"/>
                <a:gd name="T62" fmla="*/ 797149 w 610"/>
                <a:gd name="T63" fmla="*/ 75202 h 482"/>
                <a:gd name="T64" fmla="*/ 804363 w 610"/>
                <a:gd name="T65" fmla="*/ 75202 h 482"/>
                <a:gd name="T66" fmla="*/ 1098334 w 610"/>
                <a:gd name="T67" fmla="*/ 94440 h 482"/>
                <a:gd name="T68" fmla="*/ 1044229 w 610"/>
                <a:gd name="T69" fmla="*/ 841214 h 4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10" h="482">
                  <a:moveTo>
                    <a:pt x="498" y="475"/>
                  </a:moveTo>
                  <a:lnTo>
                    <a:pt x="487" y="475"/>
                  </a:lnTo>
                  <a:lnTo>
                    <a:pt x="476" y="475"/>
                  </a:lnTo>
                  <a:lnTo>
                    <a:pt x="463" y="474"/>
                  </a:lnTo>
                  <a:lnTo>
                    <a:pt x="448" y="474"/>
                  </a:lnTo>
                  <a:lnTo>
                    <a:pt x="432" y="472"/>
                  </a:lnTo>
                  <a:lnTo>
                    <a:pt x="415" y="471"/>
                  </a:lnTo>
                  <a:lnTo>
                    <a:pt x="397" y="469"/>
                  </a:lnTo>
                  <a:lnTo>
                    <a:pt x="379" y="466"/>
                  </a:lnTo>
                  <a:lnTo>
                    <a:pt x="358" y="465"/>
                  </a:lnTo>
                  <a:lnTo>
                    <a:pt x="338" y="463"/>
                  </a:lnTo>
                  <a:lnTo>
                    <a:pt x="317" y="460"/>
                  </a:lnTo>
                  <a:lnTo>
                    <a:pt x="297" y="459"/>
                  </a:lnTo>
                  <a:lnTo>
                    <a:pt x="275" y="456"/>
                  </a:lnTo>
                  <a:lnTo>
                    <a:pt x="254" y="454"/>
                  </a:lnTo>
                  <a:lnTo>
                    <a:pt x="232" y="451"/>
                  </a:lnTo>
                  <a:lnTo>
                    <a:pt x="212" y="448"/>
                  </a:lnTo>
                  <a:lnTo>
                    <a:pt x="191" y="448"/>
                  </a:lnTo>
                  <a:lnTo>
                    <a:pt x="170" y="445"/>
                  </a:lnTo>
                  <a:lnTo>
                    <a:pt x="151" y="442"/>
                  </a:lnTo>
                  <a:lnTo>
                    <a:pt x="131" y="441"/>
                  </a:lnTo>
                  <a:lnTo>
                    <a:pt x="113" y="438"/>
                  </a:lnTo>
                  <a:lnTo>
                    <a:pt x="96" y="436"/>
                  </a:lnTo>
                  <a:lnTo>
                    <a:pt x="79" y="433"/>
                  </a:lnTo>
                  <a:lnTo>
                    <a:pt x="63" y="432"/>
                  </a:lnTo>
                  <a:lnTo>
                    <a:pt x="50" y="430"/>
                  </a:lnTo>
                  <a:lnTo>
                    <a:pt x="37" y="429"/>
                  </a:lnTo>
                  <a:lnTo>
                    <a:pt x="26" y="427"/>
                  </a:lnTo>
                  <a:lnTo>
                    <a:pt x="17" y="426"/>
                  </a:lnTo>
                  <a:lnTo>
                    <a:pt x="10" y="424"/>
                  </a:lnTo>
                  <a:lnTo>
                    <a:pt x="4" y="424"/>
                  </a:lnTo>
                  <a:lnTo>
                    <a:pt x="1" y="424"/>
                  </a:lnTo>
                  <a:lnTo>
                    <a:pt x="0" y="424"/>
                  </a:lnTo>
                  <a:lnTo>
                    <a:pt x="56" y="0"/>
                  </a:lnTo>
                  <a:lnTo>
                    <a:pt x="59" y="0"/>
                  </a:lnTo>
                  <a:lnTo>
                    <a:pt x="63" y="0"/>
                  </a:lnTo>
                  <a:lnTo>
                    <a:pt x="70" y="2"/>
                  </a:lnTo>
                  <a:lnTo>
                    <a:pt x="79" y="3"/>
                  </a:lnTo>
                  <a:lnTo>
                    <a:pt x="88" y="3"/>
                  </a:lnTo>
                  <a:lnTo>
                    <a:pt x="98" y="4"/>
                  </a:lnTo>
                  <a:lnTo>
                    <a:pt x="112" y="6"/>
                  </a:lnTo>
                  <a:lnTo>
                    <a:pt x="125" y="7"/>
                  </a:lnTo>
                  <a:lnTo>
                    <a:pt x="139" y="10"/>
                  </a:lnTo>
                  <a:lnTo>
                    <a:pt x="155" y="12"/>
                  </a:lnTo>
                  <a:lnTo>
                    <a:pt x="170" y="13"/>
                  </a:lnTo>
                  <a:lnTo>
                    <a:pt x="188" y="15"/>
                  </a:lnTo>
                  <a:lnTo>
                    <a:pt x="205" y="18"/>
                  </a:lnTo>
                  <a:lnTo>
                    <a:pt x="223" y="19"/>
                  </a:lnTo>
                  <a:lnTo>
                    <a:pt x="239" y="22"/>
                  </a:lnTo>
                  <a:lnTo>
                    <a:pt x="258" y="24"/>
                  </a:lnTo>
                  <a:lnTo>
                    <a:pt x="275" y="25"/>
                  </a:lnTo>
                  <a:lnTo>
                    <a:pt x="294" y="28"/>
                  </a:lnTo>
                  <a:lnTo>
                    <a:pt x="311" y="30"/>
                  </a:lnTo>
                  <a:lnTo>
                    <a:pt x="328" y="31"/>
                  </a:lnTo>
                  <a:lnTo>
                    <a:pt x="344" y="32"/>
                  </a:lnTo>
                  <a:lnTo>
                    <a:pt x="360" y="33"/>
                  </a:lnTo>
                  <a:lnTo>
                    <a:pt x="374" y="36"/>
                  </a:lnTo>
                  <a:lnTo>
                    <a:pt x="387" y="37"/>
                  </a:lnTo>
                  <a:lnTo>
                    <a:pt x="400" y="39"/>
                  </a:lnTo>
                  <a:lnTo>
                    <a:pt x="412" y="39"/>
                  </a:lnTo>
                  <a:lnTo>
                    <a:pt x="421" y="40"/>
                  </a:lnTo>
                  <a:lnTo>
                    <a:pt x="430" y="42"/>
                  </a:lnTo>
                  <a:lnTo>
                    <a:pt x="438" y="42"/>
                  </a:lnTo>
                  <a:lnTo>
                    <a:pt x="442" y="43"/>
                  </a:lnTo>
                  <a:lnTo>
                    <a:pt x="446" y="43"/>
                  </a:lnTo>
                  <a:lnTo>
                    <a:pt x="445" y="43"/>
                  </a:lnTo>
                  <a:lnTo>
                    <a:pt x="609" y="54"/>
                  </a:lnTo>
                  <a:lnTo>
                    <a:pt x="603" y="160"/>
                  </a:lnTo>
                  <a:lnTo>
                    <a:pt x="579" y="481"/>
                  </a:lnTo>
                  <a:lnTo>
                    <a:pt x="498" y="475"/>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28" name="Freeform 23"/>
            <p:cNvSpPr>
              <a:spLocks/>
            </p:cNvSpPr>
            <p:nvPr/>
          </p:nvSpPr>
          <p:spPr bwMode="blackWhite">
            <a:xfrm>
              <a:off x="2717800" y="2841625"/>
              <a:ext cx="1100138" cy="842963"/>
            </a:xfrm>
            <a:custGeom>
              <a:avLst/>
              <a:gdLst>
                <a:gd name="T0" fmla="*/ 898145 w 610"/>
                <a:gd name="T1" fmla="*/ 830721 h 482"/>
                <a:gd name="T2" fmla="*/ 858468 w 610"/>
                <a:gd name="T3" fmla="*/ 830721 h 482"/>
                <a:gd name="T4" fmla="*/ 807970 w 610"/>
                <a:gd name="T5" fmla="*/ 828972 h 482"/>
                <a:gd name="T6" fmla="*/ 748455 w 610"/>
                <a:gd name="T7" fmla="*/ 823725 h 482"/>
                <a:gd name="T8" fmla="*/ 683528 w 610"/>
                <a:gd name="T9" fmla="*/ 814981 h 482"/>
                <a:gd name="T10" fmla="*/ 609585 w 610"/>
                <a:gd name="T11" fmla="*/ 809734 h 482"/>
                <a:gd name="T12" fmla="*/ 535641 w 610"/>
                <a:gd name="T13" fmla="*/ 802739 h 482"/>
                <a:gd name="T14" fmla="*/ 458090 w 610"/>
                <a:gd name="T15" fmla="*/ 793994 h 482"/>
                <a:gd name="T16" fmla="*/ 382343 w 610"/>
                <a:gd name="T17" fmla="*/ 783501 h 482"/>
                <a:gd name="T18" fmla="*/ 306596 w 610"/>
                <a:gd name="T19" fmla="*/ 778254 h 482"/>
                <a:gd name="T20" fmla="*/ 236259 w 610"/>
                <a:gd name="T21" fmla="*/ 771259 h 482"/>
                <a:gd name="T22" fmla="*/ 173136 w 610"/>
                <a:gd name="T23" fmla="*/ 762514 h 482"/>
                <a:gd name="T24" fmla="*/ 113621 w 610"/>
                <a:gd name="T25" fmla="*/ 755519 h 482"/>
                <a:gd name="T26" fmla="*/ 66730 w 610"/>
                <a:gd name="T27" fmla="*/ 750272 h 482"/>
                <a:gd name="T28" fmla="*/ 30660 w 610"/>
                <a:gd name="T29" fmla="*/ 745025 h 482"/>
                <a:gd name="T30" fmla="*/ 7214 w 610"/>
                <a:gd name="T31" fmla="*/ 741528 h 482"/>
                <a:gd name="T32" fmla="*/ 0 w 610"/>
                <a:gd name="T33" fmla="*/ 741528 h 482"/>
                <a:gd name="T34" fmla="*/ 100996 w 610"/>
                <a:gd name="T35" fmla="*/ 0 h 482"/>
                <a:gd name="T36" fmla="*/ 113621 w 610"/>
                <a:gd name="T37" fmla="*/ 0 h 482"/>
                <a:gd name="T38" fmla="*/ 142477 w 610"/>
                <a:gd name="T39" fmla="*/ 5247 h 482"/>
                <a:gd name="T40" fmla="*/ 176743 w 610"/>
                <a:gd name="T41" fmla="*/ 6996 h 482"/>
                <a:gd name="T42" fmla="*/ 225438 w 610"/>
                <a:gd name="T43" fmla="*/ 12242 h 482"/>
                <a:gd name="T44" fmla="*/ 279543 w 610"/>
                <a:gd name="T45" fmla="*/ 20987 h 482"/>
                <a:gd name="T46" fmla="*/ 339059 w 610"/>
                <a:gd name="T47" fmla="*/ 26233 h 482"/>
                <a:gd name="T48" fmla="*/ 402182 w 610"/>
                <a:gd name="T49" fmla="*/ 33229 h 482"/>
                <a:gd name="T50" fmla="*/ 465304 w 610"/>
                <a:gd name="T51" fmla="*/ 41973 h 482"/>
                <a:gd name="T52" fmla="*/ 530230 w 610"/>
                <a:gd name="T53" fmla="*/ 48969 h 482"/>
                <a:gd name="T54" fmla="*/ 591550 w 610"/>
                <a:gd name="T55" fmla="*/ 54215 h 482"/>
                <a:gd name="T56" fmla="*/ 649262 w 610"/>
                <a:gd name="T57" fmla="*/ 57713 h 482"/>
                <a:gd name="T58" fmla="*/ 697956 w 610"/>
                <a:gd name="T59" fmla="*/ 64709 h 482"/>
                <a:gd name="T60" fmla="*/ 743044 w 610"/>
                <a:gd name="T61" fmla="*/ 68207 h 482"/>
                <a:gd name="T62" fmla="*/ 775507 w 610"/>
                <a:gd name="T63" fmla="*/ 73453 h 482"/>
                <a:gd name="T64" fmla="*/ 797149 w 610"/>
                <a:gd name="T65" fmla="*/ 75202 h 482"/>
                <a:gd name="T66" fmla="*/ 804363 w 610"/>
                <a:gd name="T67" fmla="*/ 75202 h 482"/>
                <a:gd name="T68" fmla="*/ 1098334 w 610"/>
                <a:gd name="T69" fmla="*/ 94440 h 482"/>
                <a:gd name="T70" fmla="*/ 1044229 w 610"/>
                <a:gd name="T71" fmla="*/ 841214 h 4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10" h="482">
                  <a:moveTo>
                    <a:pt x="498" y="475"/>
                  </a:moveTo>
                  <a:lnTo>
                    <a:pt x="498" y="475"/>
                  </a:lnTo>
                  <a:lnTo>
                    <a:pt x="487" y="475"/>
                  </a:lnTo>
                  <a:lnTo>
                    <a:pt x="476" y="475"/>
                  </a:lnTo>
                  <a:lnTo>
                    <a:pt x="463" y="474"/>
                  </a:lnTo>
                  <a:lnTo>
                    <a:pt x="448" y="474"/>
                  </a:lnTo>
                  <a:lnTo>
                    <a:pt x="432" y="472"/>
                  </a:lnTo>
                  <a:lnTo>
                    <a:pt x="415" y="471"/>
                  </a:lnTo>
                  <a:lnTo>
                    <a:pt x="397" y="469"/>
                  </a:lnTo>
                  <a:lnTo>
                    <a:pt x="379" y="466"/>
                  </a:lnTo>
                  <a:lnTo>
                    <a:pt x="358" y="465"/>
                  </a:lnTo>
                  <a:lnTo>
                    <a:pt x="338" y="463"/>
                  </a:lnTo>
                  <a:lnTo>
                    <a:pt x="317" y="460"/>
                  </a:lnTo>
                  <a:lnTo>
                    <a:pt x="297" y="459"/>
                  </a:lnTo>
                  <a:lnTo>
                    <a:pt x="275" y="456"/>
                  </a:lnTo>
                  <a:lnTo>
                    <a:pt x="254" y="454"/>
                  </a:lnTo>
                  <a:lnTo>
                    <a:pt x="232" y="451"/>
                  </a:lnTo>
                  <a:lnTo>
                    <a:pt x="212" y="448"/>
                  </a:lnTo>
                  <a:lnTo>
                    <a:pt x="191" y="448"/>
                  </a:lnTo>
                  <a:lnTo>
                    <a:pt x="170" y="445"/>
                  </a:lnTo>
                  <a:lnTo>
                    <a:pt x="151" y="442"/>
                  </a:lnTo>
                  <a:lnTo>
                    <a:pt x="131" y="441"/>
                  </a:lnTo>
                  <a:lnTo>
                    <a:pt x="113" y="438"/>
                  </a:lnTo>
                  <a:lnTo>
                    <a:pt x="96" y="436"/>
                  </a:lnTo>
                  <a:lnTo>
                    <a:pt x="79" y="433"/>
                  </a:lnTo>
                  <a:lnTo>
                    <a:pt x="63" y="432"/>
                  </a:lnTo>
                  <a:lnTo>
                    <a:pt x="50" y="430"/>
                  </a:lnTo>
                  <a:lnTo>
                    <a:pt x="37" y="429"/>
                  </a:lnTo>
                  <a:lnTo>
                    <a:pt x="26" y="427"/>
                  </a:lnTo>
                  <a:lnTo>
                    <a:pt x="17" y="426"/>
                  </a:lnTo>
                  <a:lnTo>
                    <a:pt x="10" y="424"/>
                  </a:lnTo>
                  <a:lnTo>
                    <a:pt x="4" y="424"/>
                  </a:lnTo>
                  <a:lnTo>
                    <a:pt x="1" y="424"/>
                  </a:lnTo>
                  <a:lnTo>
                    <a:pt x="0" y="424"/>
                  </a:lnTo>
                  <a:lnTo>
                    <a:pt x="56" y="0"/>
                  </a:lnTo>
                  <a:lnTo>
                    <a:pt x="59" y="0"/>
                  </a:lnTo>
                  <a:lnTo>
                    <a:pt x="63" y="0"/>
                  </a:lnTo>
                  <a:lnTo>
                    <a:pt x="70" y="2"/>
                  </a:lnTo>
                  <a:lnTo>
                    <a:pt x="79" y="3"/>
                  </a:lnTo>
                  <a:lnTo>
                    <a:pt x="88" y="3"/>
                  </a:lnTo>
                  <a:lnTo>
                    <a:pt x="98" y="4"/>
                  </a:lnTo>
                  <a:lnTo>
                    <a:pt x="112" y="6"/>
                  </a:lnTo>
                  <a:lnTo>
                    <a:pt x="125" y="7"/>
                  </a:lnTo>
                  <a:lnTo>
                    <a:pt x="139" y="10"/>
                  </a:lnTo>
                  <a:lnTo>
                    <a:pt x="155" y="12"/>
                  </a:lnTo>
                  <a:lnTo>
                    <a:pt x="170" y="13"/>
                  </a:lnTo>
                  <a:lnTo>
                    <a:pt x="188" y="15"/>
                  </a:lnTo>
                  <a:lnTo>
                    <a:pt x="205" y="18"/>
                  </a:lnTo>
                  <a:lnTo>
                    <a:pt x="223" y="19"/>
                  </a:lnTo>
                  <a:lnTo>
                    <a:pt x="239" y="22"/>
                  </a:lnTo>
                  <a:lnTo>
                    <a:pt x="258" y="24"/>
                  </a:lnTo>
                  <a:lnTo>
                    <a:pt x="275" y="25"/>
                  </a:lnTo>
                  <a:lnTo>
                    <a:pt x="294" y="28"/>
                  </a:lnTo>
                  <a:lnTo>
                    <a:pt x="311" y="30"/>
                  </a:lnTo>
                  <a:lnTo>
                    <a:pt x="328" y="31"/>
                  </a:lnTo>
                  <a:lnTo>
                    <a:pt x="344" y="32"/>
                  </a:lnTo>
                  <a:lnTo>
                    <a:pt x="360" y="33"/>
                  </a:lnTo>
                  <a:lnTo>
                    <a:pt x="374" y="36"/>
                  </a:lnTo>
                  <a:lnTo>
                    <a:pt x="387" y="37"/>
                  </a:lnTo>
                  <a:lnTo>
                    <a:pt x="400" y="39"/>
                  </a:lnTo>
                  <a:lnTo>
                    <a:pt x="412" y="39"/>
                  </a:lnTo>
                  <a:lnTo>
                    <a:pt x="421" y="40"/>
                  </a:lnTo>
                  <a:lnTo>
                    <a:pt x="430" y="42"/>
                  </a:lnTo>
                  <a:lnTo>
                    <a:pt x="438" y="42"/>
                  </a:lnTo>
                  <a:lnTo>
                    <a:pt x="442" y="43"/>
                  </a:lnTo>
                  <a:lnTo>
                    <a:pt x="446" y="43"/>
                  </a:lnTo>
                  <a:lnTo>
                    <a:pt x="445" y="43"/>
                  </a:lnTo>
                  <a:lnTo>
                    <a:pt x="609" y="54"/>
                  </a:lnTo>
                  <a:lnTo>
                    <a:pt x="603" y="160"/>
                  </a:lnTo>
                  <a:lnTo>
                    <a:pt x="579" y="481"/>
                  </a:lnTo>
                  <a:lnTo>
                    <a:pt x="498" y="475"/>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29" name="Freeform 24"/>
            <p:cNvSpPr>
              <a:spLocks/>
            </p:cNvSpPr>
            <p:nvPr/>
          </p:nvSpPr>
          <p:spPr bwMode="blackWhite">
            <a:xfrm>
              <a:off x="3605213" y="1444625"/>
              <a:ext cx="993775" cy="601663"/>
            </a:xfrm>
            <a:custGeom>
              <a:avLst/>
              <a:gdLst>
                <a:gd name="T0" fmla="*/ 0 w 550"/>
                <a:gd name="T1" fmla="*/ 550941 h 344"/>
                <a:gd name="T2" fmla="*/ 0 w 550"/>
                <a:gd name="T3" fmla="*/ 521208 h 344"/>
                <a:gd name="T4" fmla="*/ 3614 w 550"/>
                <a:gd name="T5" fmla="*/ 468737 h 344"/>
                <a:gd name="T6" fmla="*/ 9034 w 550"/>
                <a:gd name="T7" fmla="*/ 404024 h 344"/>
                <a:gd name="T8" fmla="*/ 14455 w 550"/>
                <a:gd name="T9" fmla="*/ 328816 h 344"/>
                <a:gd name="T10" fmla="*/ 21682 w 550"/>
                <a:gd name="T11" fmla="*/ 251859 h 344"/>
                <a:gd name="T12" fmla="*/ 27103 w 550"/>
                <a:gd name="T13" fmla="*/ 176651 h 344"/>
                <a:gd name="T14" fmla="*/ 34330 w 550"/>
                <a:gd name="T15" fmla="*/ 106690 h 344"/>
                <a:gd name="T16" fmla="*/ 39751 w 550"/>
                <a:gd name="T17" fmla="*/ 52471 h 344"/>
                <a:gd name="T18" fmla="*/ 43365 w 550"/>
                <a:gd name="T19" fmla="*/ 10494 h 344"/>
                <a:gd name="T20" fmla="*/ 45172 w 550"/>
                <a:gd name="T21" fmla="*/ 0 h 344"/>
                <a:gd name="T22" fmla="*/ 54206 w 550"/>
                <a:gd name="T23" fmla="*/ 3498 h 344"/>
                <a:gd name="T24" fmla="*/ 93957 w 550"/>
                <a:gd name="T25" fmla="*/ 3498 h 344"/>
                <a:gd name="T26" fmla="*/ 162618 w 550"/>
                <a:gd name="T27" fmla="*/ 8745 h 344"/>
                <a:gd name="T28" fmla="*/ 249347 w 550"/>
                <a:gd name="T29" fmla="*/ 10494 h 344"/>
                <a:gd name="T30" fmla="*/ 352338 w 550"/>
                <a:gd name="T31" fmla="*/ 15741 h 344"/>
                <a:gd name="T32" fmla="*/ 466171 w 550"/>
                <a:gd name="T33" fmla="*/ 20988 h 344"/>
                <a:gd name="T34" fmla="*/ 580003 w 550"/>
                <a:gd name="T35" fmla="*/ 26235 h 344"/>
                <a:gd name="T36" fmla="*/ 688415 w 550"/>
                <a:gd name="T37" fmla="*/ 31482 h 344"/>
                <a:gd name="T38" fmla="*/ 780565 w 550"/>
                <a:gd name="T39" fmla="*/ 33231 h 344"/>
                <a:gd name="T40" fmla="*/ 860067 w 550"/>
                <a:gd name="T41" fmla="*/ 36729 h 344"/>
                <a:gd name="T42" fmla="*/ 908852 w 550"/>
                <a:gd name="T43" fmla="*/ 36729 h 344"/>
                <a:gd name="T44" fmla="*/ 919694 w 550"/>
                <a:gd name="T45" fmla="*/ 96196 h 344"/>
                <a:gd name="T46" fmla="*/ 916080 w 550"/>
                <a:gd name="T47" fmla="*/ 124180 h 344"/>
                <a:gd name="T48" fmla="*/ 916080 w 550"/>
                <a:gd name="T49" fmla="*/ 162659 h 344"/>
                <a:gd name="T50" fmla="*/ 919694 w 550"/>
                <a:gd name="T51" fmla="*/ 204635 h 344"/>
                <a:gd name="T52" fmla="*/ 930535 w 550"/>
                <a:gd name="T53" fmla="*/ 241365 h 344"/>
                <a:gd name="T54" fmla="*/ 941376 w 550"/>
                <a:gd name="T55" fmla="*/ 262353 h 344"/>
                <a:gd name="T56" fmla="*/ 946797 w 550"/>
                <a:gd name="T57" fmla="*/ 286839 h 344"/>
                <a:gd name="T58" fmla="*/ 952217 w 550"/>
                <a:gd name="T59" fmla="*/ 328816 h 344"/>
                <a:gd name="T60" fmla="*/ 954024 w 550"/>
                <a:gd name="T61" fmla="*/ 356800 h 344"/>
                <a:gd name="T62" fmla="*/ 954024 w 550"/>
                <a:gd name="T63" fmla="*/ 386533 h 344"/>
                <a:gd name="T64" fmla="*/ 954024 w 550"/>
                <a:gd name="T65" fmla="*/ 404024 h 344"/>
                <a:gd name="T66" fmla="*/ 968479 w 550"/>
                <a:gd name="T67" fmla="*/ 501969 h 344"/>
                <a:gd name="T68" fmla="*/ 990161 w 550"/>
                <a:gd name="T69" fmla="*/ 598165 h 344"/>
                <a:gd name="T70" fmla="*/ 979320 w 550"/>
                <a:gd name="T71" fmla="*/ 599914 h 344"/>
                <a:gd name="T72" fmla="*/ 930535 w 550"/>
                <a:gd name="T73" fmla="*/ 598165 h 344"/>
                <a:gd name="T74" fmla="*/ 845612 w 550"/>
                <a:gd name="T75" fmla="*/ 594667 h 344"/>
                <a:gd name="T76" fmla="*/ 737200 w 550"/>
                <a:gd name="T77" fmla="*/ 592918 h 344"/>
                <a:gd name="T78" fmla="*/ 612527 w 550"/>
                <a:gd name="T79" fmla="*/ 587671 h 344"/>
                <a:gd name="T80" fmla="*/ 480626 w 550"/>
                <a:gd name="T81" fmla="*/ 584173 h 344"/>
                <a:gd name="T82" fmla="*/ 348725 w 550"/>
                <a:gd name="T83" fmla="*/ 578926 h 344"/>
                <a:gd name="T84" fmla="*/ 227665 w 550"/>
                <a:gd name="T85" fmla="*/ 575428 h 344"/>
                <a:gd name="T86" fmla="*/ 119253 w 550"/>
                <a:gd name="T87" fmla="*/ 570181 h 344"/>
                <a:gd name="T88" fmla="*/ 43365 w 550"/>
                <a:gd name="T89" fmla="*/ 564934 h 344"/>
                <a:gd name="T90" fmla="*/ 0 w 550"/>
                <a:gd name="T91" fmla="*/ 559687 h 3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50" h="344">
                  <a:moveTo>
                    <a:pt x="0" y="320"/>
                  </a:moveTo>
                  <a:lnTo>
                    <a:pt x="0" y="318"/>
                  </a:lnTo>
                  <a:lnTo>
                    <a:pt x="0" y="315"/>
                  </a:lnTo>
                  <a:lnTo>
                    <a:pt x="0" y="311"/>
                  </a:lnTo>
                  <a:lnTo>
                    <a:pt x="0" y="306"/>
                  </a:lnTo>
                  <a:lnTo>
                    <a:pt x="0" y="298"/>
                  </a:lnTo>
                  <a:lnTo>
                    <a:pt x="0" y="290"/>
                  </a:lnTo>
                  <a:lnTo>
                    <a:pt x="0" y="280"/>
                  </a:lnTo>
                  <a:lnTo>
                    <a:pt x="2" y="268"/>
                  </a:lnTo>
                  <a:lnTo>
                    <a:pt x="2" y="257"/>
                  </a:lnTo>
                  <a:lnTo>
                    <a:pt x="3" y="246"/>
                  </a:lnTo>
                  <a:lnTo>
                    <a:pt x="5" y="231"/>
                  </a:lnTo>
                  <a:lnTo>
                    <a:pt x="6" y="218"/>
                  </a:lnTo>
                  <a:lnTo>
                    <a:pt x="6" y="204"/>
                  </a:lnTo>
                  <a:lnTo>
                    <a:pt x="8" y="188"/>
                  </a:lnTo>
                  <a:lnTo>
                    <a:pt x="9" y="174"/>
                  </a:lnTo>
                  <a:lnTo>
                    <a:pt x="11" y="159"/>
                  </a:lnTo>
                  <a:lnTo>
                    <a:pt x="12" y="144"/>
                  </a:lnTo>
                  <a:lnTo>
                    <a:pt x="14" y="129"/>
                  </a:lnTo>
                  <a:lnTo>
                    <a:pt x="14" y="115"/>
                  </a:lnTo>
                  <a:lnTo>
                    <a:pt x="15" y="101"/>
                  </a:lnTo>
                  <a:lnTo>
                    <a:pt x="16" y="87"/>
                  </a:lnTo>
                  <a:lnTo>
                    <a:pt x="18" y="74"/>
                  </a:lnTo>
                  <a:lnTo>
                    <a:pt x="19" y="61"/>
                  </a:lnTo>
                  <a:lnTo>
                    <a:pt x="21" y="49"/>
                  </a:lnTo>
                  <a:lnTo>
                    <a:pt x="21" y="38"/>
                  </a:lnTo>
                  <a:lnTo>
                    <a:pt x="22" y="30"/>
                  </a:lnTo>
                  <a:lnTo>
                    <a:pt x="22" y="21"/>
                  </a:lnTo>
                  <a:lnTo>
                    <a:pt x="24" y="14"/>
                  </a:lnTo>
                  <a:lnTo>
                    <a:pt x="24" y="6"/>
                  </a:lnTo>
                  <a:lnTo>
                    <a:pt x="24" y="3"/>
                  </a:lnTo>
                  <a:lnTo>
                    <a:pt x="25" y="0"/>
                  </a:lnTo>
                  <a:lnTo>
                    <a:pt x="27" y="0"/>
                  </a:lnTo>
                  <a:lnTo>
                    <a:pt x="30" y="2"/>
                  </a:lnTo>
                  <a:lnTo>
                    <a:pt x="35" y="2"/>
                  </a:lnTo>
                  <a:lnTo>
                    <a:pt x="42" y="2"/>
                  </a:lnTo>
                  <a:lnTo>
                    <a:pt x="52" y="2"/>
                  </a:lnTo>
                  <a:lnTo>
                    <a:pt x="63" y="3"/>
                  </a:lnTo>
                  <a:lnTo>
                    <a:pt x="75" y="3"/>
                  </a:lnTo>
                  <a:lnTo>
                    <a:pt x="90" y="5"/>
                  </a:lnTo>
                  <a:lnTo>
                    <a:pt x="105" y="5"/>
                  </a:lnTo>
                  <a:lnTo>
                    <a:pt x="121" y="6"/>
                  </a:lnTo>
                  <a:lnTo>
                    <a:pt x="138" y="6"/>
                  </a:lnTo>
                  <a:lnTo>
                    <a:pt x="157" y="8"/>
                  </a:lnTo>
                  <a:lnTo>
                    <a:pt x="177" y="9"/>
                  </a:lnTo>
                  <a:lnTo>
                    <a:pt x="195" y="9"/>
                  </a:lnTo>
                  <a:lnTo>
                    <a:pt x="218" y="11"/>
                  </a:lnTo>
                  <a:lnTo>
                    <a:pt x="237" y="11"/>
                  </a:lnTo>
                  <a:lnTo>
                    <a:pt x="258" y="12"/>
                  </a:lnTo>
                  <a:lnTo>
                    <a:pt x="279" y="14"/>
                  </a:lnTo>
                  <a:lnTo>
                    <a:pt x="300" y="14"/>
                  </a:lnTo>
                  <a:lnTo>
                    <a:pt x="321" y="15"/>
                  </a:lnTo>
                  <a:lnTo>
                    <a:pt x="341" y="16"/>
                  </a:lnTo>
                  <a:lnTo>
                    <a:pt x="360" y="16"/>
                  </a:lnTo>
                  <a:lnTo>
                    <a:pt x="381" y="18"/>
                  </a:lnTo>
                  <a:lnTo>
                    <a:pt x="398" y="18"/>
                  </a:lnTo>
                  <a:lnTo>
                    <a:pt x="416" y="19"/>
                  </a:lnTo>
                  <a:lnTo>
                    <a:pt x="432" y="19"/>
                  </a:lnTo>
                  <a:lnTo>
                    <a:pt x="449" y="19"/>
                  </a:lnTo>
                  <a:lnTo>
                    <a:pt x="462" y="21"/>
                  </a:lnTo>
                  <a:lnTo>
                    <a:pt x="476" y="21"/>
                  </a:lnTo>
                  <a:lnTo>
                    <a:pt x="485" y="21"/>
                  </a:lnTo>
                  <a:lnTo>
                    <a:pt x="495" y="21"/>
                  </a:lnTo>
                  <a:lnTo>
                    <a:pt x="503" y="21"/>
                  </a:lnTo>
                  <a:lnTo>
                    <a:pt x="509" y="52"/>
                  </a:lnTo>
                  <a:lnTo>
                    <a:pt x="509" y="54"/>
                  </a:lnTo>
                  <a:lnTo>
                    <a:pt x="509" y="55"/>
                  </a:lnTo>
                  <a:lnTo>
                    <a:pt x="509" y="60"/>
                  </a:lnTo>
                  <a:lnTo>
                    <a:pt x="507" y="65"/>
                  </a:lnTo>
                  <a:lnTo>
                    <a:pt x="507" y="71"/>
                  </a:lnTo>
                  <a:lnTo>
                    <a:pt x="507" y="77"/>
                  </a:lnTo>
                  <a:lnTo>
                    <a:pt x="507" y="85"/>
                  </a:lnTo>
                  <a:lnTo>
                    <a:pt x="507" y="93"/>
                  </a:lnTo>
                  <a:lnTo>
                    <a:pt x="507" y="101"/>
                  </a:lnTo>
                  <a:lnTo>
                    <a:pt x="509" y="109"/>
                  </a:lnTo>
                  <a:lnTo>
                    <a:pt x="509" y="117"/>
                  </a:lnTo>
                  <a:lnTo>
                    <a:pt x="510" y="124"/>
                  </a:lnTo>
                  <a:lnTo>
                    <a:pt x="512" y="131"/>
                  </a:lnTo>
                  <a:lnTo>
                    <a:pt x="515" y="138"/>
                  </a:lnTo>
                  <a:lnTo>
                    <a:pt x="517" y="144"/>
                  </a:lnTo>
                  <a:lnTo>
                    <a:pt x="521" y="148"/>
                  </a:lnTo>
                  <a:lnTo>
                    <a:pt x="521" y="150"/>
                  </a:lnTo>
                  <a:lnTo>
                    <a:pt x="521" y="153"/>
                  </a:lnTo>
                  <a:lnTo>
                    <a:pt x="523" y="156"/>
                  </a:lnTo>
                  <a:lnTo>
                    <a:pt x="524" y="164"/>
                  </a:lnTo>
                  <a:lnTo>
                    <a:pt x="526" y="171"/>
                  </a:lnTo>
                  <a:lnTo>
                    <a:pt x="527" y="180"/>
                  </a:lnTo>
                  <a:lnTo>
                    <a:pt x="527" y="188"/>
                  </a:lnTo>
                  <a:lnTo>
                    <a:pt x="528" y="197"/>
                  </a:lnTo>
                  <a:lnTo>
                    <a:pt x="528" y="200"/>
                  </a:lnTo>
                  <a:lnTo>
                    <a:pt x="528" y="204"/>
                  </a:lnTo>
                  <a:lnTo>
                    <a:pt x="528" y="210"/>
                  </a:lnTo>
                  <a:lnTo>
                    <a:pt x="528" y="216"/>
                  </a:lnTo>
                  <a:lnTo>
                    <a:pt x="528" y="221"/>
                  </a:lnTo>
                  <a:lnTo>
                    <a:pt x="528" y="225"/>
                  </a:lnTo>
                  <a:lnTo>
                    <a:pt x="528" y="230"/>
                  </a:lnTo>
                  <a:lnTo>
                    <a:pt x="528" y="231"/>
                  </a:lnTo>
                  <a:lnTo>
                    <a:pt x="536" y="243"/>
                  </a:lnTo>
                  <a:lnTo>
                    <a:pt x="533" y="261"/>
                  </a:lnTo>
                  <a:lnTo>
                    <a:pt x="536" y="287"/>
                  </a:lnTo>
                  <a:lnTo>
                    <a:pt x="545" y="298"/>
                  </a:lnTo>
                  <a:lnTo>
                    <a:pt x="549" y="310"/>
                  </a:lnTo>
                  <a:lnTo>
                    <a:pt x="548" y="342"/>
                  </a:lnTo>
                  <a:lnTo>
                    <a:pt x="548" y="343"/>
                  </a:lnTo>
                  <a:lnTo>
                    <a:pt x="546" y="343"/>
                  </a:lnTo>
                  <a:lnTo>
                    <a:pt x="542" y="343"/>
                  </a:lnTo>
                  <a:lnTo>
                    <a:pt x="534" y="342"/>
                  </a:lnTo>
                  <a:lnTo>
                    <a:pt x="526" y="342"/>
                  </a:lnTo>
                  <a:lnTo>
                    <a:pt x="515" y="342"/>
                  </a:lnTo>
                  <a:lnTo>
                    <a:pt x="500" y="342"/>
                  </a:lnTo>
                  <a:lnTo>
                    <a:pt x="485" y="340"/>
                  </a:lnTo>
                  <a:lnTo>
                    <a:pt x="468" y="340"/>
                  </a:lnTo>
                  <a:lnTo>
                    <a:pt x="450" y="340"/>
                  </a:lnTo>
                  <a:lnTo>
                    <a:pt x="429" y="339"/>
                  </a:lnTo>
                  <a:lnTo>
                    <a:pt x="408" y="339"/>
                  </a:lnTo>
                  <a:lnTo>
                    <a:pt x="387" y="339"/>
                  </a:lnTo>
                  <a:lnTo>
                    <a:pt x="363" y="337"/>
                  </a:lnTo>
                  <a:lnTo>
                    <a:pt x="339" y="336"/>
                  </a:lnTo>
                  <a:lnTo>
                    <a:pt x="315" y="336"/>
                  </a:lnTo>
                  <a:lnTo>
                    <a:pt x="290" y="334"/>
                  </a:lnTo>
                  <a:lnTo>
                    <a:pt x="266" y="334"/>
                  </a:lnTo>
                  <a:lnTo>
                    <a:pt x="242" y="333"/>
                  </a:lnTo>
                  <a:lnTo>
                    <a:pt x="218" y="331"/>
                  </a:lnTo>
                  <a:lnTo>
                    <a:pt x="193" y="331"/>
                  </a:lnTo>
                  <a:lnTo>
                    <a:pt x="170" y="330"/>
                  </a:lnTo>
                  <a:lnTo>
                    <a:pt x="147" y="329"/>
                  </a:lnTo>
                  <a:lnTo>
                    <a:pt x="126" y="329"/>
                  </a:lnTo>
                  <a:lnTo>
                    <a:pt x="104" y="327"/>
                  </a:lnTo>
                  <a:lnTo>
                    <a:pt x="85" y="327"/>
                  </a:lnTo>
                  <a:lnTo>
                    <a:pt x="66" y="326"/>
                  </a:lnTo>
                  <a:lnTo>
                    <a:pt x="51" y="324"/>
                  </a:lnTo>
                  <a:lnTo>
                    <a:pt x="36" y="323"/>
                  </a:lnTo>
                  <a:lnTo>
                    <a:pt x="24" y="323"/>
                  </a:lnTo>
                  <a:lnTo>
                    <a:pt x="14" y="321"/>
                  </a:lnTo>
                  <a:lnTo>
                    <a:pt x="5" y="320"/>
                  </a:lnTo>
                  <a:lnTo>
                    <a:pt x="0" y="320"/>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30" name="Freeform 25"/>
            <p:cNvSpPr>
              <a:spLocks/>
            </p:cNvSpPr>
            <p:nvPr/>
          </p:nvSpPr>
          <p:spPr bwMode="blackWhite">
            <a:xfrm>
              <a:off x="3605213" y="1444625"/>
              <a:ext cx="993775" cy="601663"/>
            </a:xfrm>
            <a:custGeom>
              <a:avLst/>
              <a:gdLst>
                <a:gd name="T0" fmla="*/ 0 w 550"/>
                <a:gd name="T1" fmla="*/ 556188 h 344"/>
                <a:gd name="T2" fmla="*/ 0 w 550"/>
                <a:gd name="T3" fmla="*/ 535200 h 344"/>
                <a:gd name="T4" fmla="*/ 0 w 550"/>
                <a:gd name="T5" fmla="*/ 489726 h 344"/>
                <a:gd name="T6" fmla="*/ 5421 w 550"/>
                <a:gd name="T7" fmla="*/ 430259 h 344"/>
                <a:gd name="T8" fmla="*/ 10841 w 550"/>
                <a:gd name="T9" fmla="*/ 356800 h 344"/>
                <a:gd name="T10" fmla="*/ 19876 w 550"/>
                <a:gd name="T11" fmla="*/ 278094 h 344"/>
                <a:gd name="T12" fmla="*/ 25296 w 550"/>
                <a:gd name="T13" fmla="*/ 201137 h 344"/>
                <a:gd name="T14" fmla="*/ 32524 w 550"/>
                <a:gd name="T15" fmla="*/ 129428 h 344"/>
                <a:gd name="T16" fmla="*/ 37944 w 550"/>
                <a:gd name="T17" fmla="*/ 66463 h 344"/>
                <a:gd name="T18" fmla="*/ 43365 w 550"/>
                <a:gd name="T19" fmla="*/ 24486 h 344"/>
                <a:gd name="T20" fmla="*/ 45172 w 550"/>
                <a:gd name="T21" fmla="*/ 0 h 344"/>
                <a:gd name="T22" fmla="*/ 45172 w 550"/>
                <a:gd name="T23" fmla="*/ 0 h 344"/>
                <a:gd name="T24" fmla="*/ 63240 w 550"/>
                <a:gd name="T25" fmla="*/ 3498 h 344"/>
                <a:gd name="T26" fmla="*/ 113832 w 550"/>
                <a:gd name="T27" fmla="*/ 5247 h 344"/>
                <a:gd name="T28" fmla="*/ 189721 w 550"/>
                <a:gd name="T29" fmla="*/ 8745 h 344"/>
                <a:gd name="T30" fmla="*/ 283678 w 550"/>
                <a:gd name="T31" fmla="*/ 13992 h 344"/>
                <a:gd name="T32" fmla="*/ 393896 w 550"/>
                <a:gd name="T33" fmla="*/ 19239 h 344"/>
                <a:gd name="T34" fmla="*/ 504115 w 550"/>
                <a:gd name="T35" fmla="*/ 24486 h 344"/>
                <a:gd name="T36" fmla="*/ 616141 w 550"/>
                <a:gd name="T37" fmla="*/ 27984 h 344"/>
                <a:gd name="T38" fmla="*/ 719132 w 550"/>
                <a:gd name="T39" fmla="*/ 31482 h 344"/>
                <a:gd name="T40" fmla="*/ 811282 w 550"/>
                <a:gd name="T41" fmla="*/ 33231 h 344"/>
                <a:gd name="T42" fmla="*/ 876329 w 550"/>
                <a:gd name="T43" fmla="*/ 36729 h 344"/>
                <a:gd name="T44" fmla="*/ 919694 w 550"/>
                <a:gd name="T45" fmla="*/ 90949 h 344"/>
                <a:gd name="T46" fmla="*/ 919694 w 550"/>
                <a:gd name="T47" fmla="*/ 96196 h 344"/>
                <a:gd name="T48" fmla="*/ 916080 w 550"/>
                <a:gd name="T49" fmla="*/ 124180 h 344"/>
                <a:gd name="T50" fmla="*/ 916080 w 550"/>
                <a:gd name="T51" fmla="*/ 162659 h 344"/>
                <a:gd name="T52" fmla="*/ 919694 w 550"/>
                <a:gd name="T53" fmla="*/ 204635 h 344"/>
                <a:gd name="T54" fmla="*/ 930535 w 550"/>
                <a:gd name="T55" fmla="*/ 241365 h 344"/>
                <a:gd name="T56" fmla="*/ 941376 w 550"/>
                <a:gd name="T57" fmla="*/ 258855 h 344"/>
                <a:gd name="T58" fmla="*/ 944990 w 550"/>
                <a:gd name="T59" fmla="*/ 272847 h 344"/>
                <a:gd name="T60" fmla="*/ 952217 w 550"/>
                <a:gd name="T61" fmla="*/ 314824 h 344"/>
                <a:gd name="T62" fmla="*/ 954024 w 550"/>
                <a:gd name="T63" fmla="*/ 344557 h 344"/>
                <a:gd name="T64" fmla="*/ 954024 w 550"/>
                <a:gd name="T65" fmla="*/ 367294 h 344"/>
                <a:gd name="T66" fmla="*/ 954024 w 550"/>
                <a:gd name="T67" fmla="*/ 393530 h 344"/>
                <a:gd name="T68" fmla="*/ 968479 w 550"/>
                <a:gd name="T69" fmla="*/ 425012 h 344"/>
                <a:gd name="T70" fmla="*/ 984741 w 550"/>
                <a:gd name="T71" fmla="*/ 521208 h 344"/>
                <a:gd name="T72" fmla="*/ 990161 w 550"/>
                <a:gd name="T73" fmla="*/ 599914 h 344"/>
                <a:gd name="T74" fmla="*/ 979320 w 550"/>
                <a:gd name="T75" fmla="*/ 599914 h 344"/>
                <a:gd name="T76" fmla="*/ 930535 w 550"/>
                <a:gd name="T77" fmla="*/ 598165 h 344"/>
                <a:gd name="T78" fmla="*/ 845612 w 550"/>
                <a:gd name="T79" fmla="*/ 594667 h 344"/>
                <a:gd name="T80" fmla="*/ 737200 w 550"/>
                <a:gd name="T81" fmla="*/ 592918 h 344"/>
                <a:gd name="T82" fmla="*/ 612527 w 550"/>
                <a:gd name="T83" fmla="*/ 587671 h 344"/>
                <a:gd name="T84" fmla="*/ 480626 w 550"/>
                <a:gd name="T85" fmla="*/ 584173 h 344"/>
                <a:gd name="T86" fmla="*/ 348725 w 550"/>
                <a:gd name="T87" fmla="*/ 578926 h 344"/>
                <a:gd name="T88" fmla="*/ 227665 w 550"/>
                <a:gd name="T89" fmla="*/ 575428 h 344"/>
                <a:gd name="T90" fmla="*/ 119253 w 550"/>
                <a:gd name="T91" fmla="*/ 570181 h 344"/>
                <a:gd name="T92" fmla="*/ 43365 w 550"/>
                <a:gd name="T93" fmla="*/ 564934 h 344"/>
                <a:gd name="T94" fmla="*/ 0 w 550"/>
                <a:gd name="T95" fmla="*/ 559687 h 3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50" h="344">
                  <a:moveTo>
                    <a:pt x="0" y="320"/>
                  </a:moveTo>
                  <a:lnTo>
                    <a:pt x="0" y="320"/>
                  </a:lnTo>
                  <a:lnTo>
                    <a:pt x="0" y="318"/>
                  </a:lnTo>
                  <a:lnTo>
                    <a:pt x="0" y="315"/>
                  </a:lnTo>
                  <a:lnTo>
                    <a:pt x="0" y="311"/>
                  </a:lnTo>
                  <a:lnTo>
                    <a:pt x="0" y="306"/>
                  </a:lnTo>
                  <a:lnTo>
                    <a:pt x="0" y="298"/>
                  </a:lnTo>
                  <a:lnTo>
                    <a:pt x="0" y="290"/>
                  </a:lnTo>
                  <a:lnTo>
                    <a:pt x="0" y="280"/>
                  </a:lnTo>
                  <a:lnTo>
                    <a:pt x="2" y="268"/>
                  </a:lnTo>
                  <a:lnTo>
                    <a:pt x="2" y="257"/>
                  </a:lnTo>
                  <a:lnTo>
                    <a:pt x="3" y="246"/>
                  </a:lnTo>
                  <a:lnTo>
                    <a:pt x="5" y="231"/>
                  </a:lnTo>
                  <a:lnTo>
                    <a:pt x="6" y="218"/>
                  </a:lnTo>
                  <a:lnTo>
                    <a:pt x="6" y="204"/>
                  </a:lnTo>
                  <a:lnTo>
                    <a:pt x="8" y="188"/>
                  </a:lnTo>
                  <a:lnTo>
                    <a:pt x="9" y="174"/>
                  </a:lnTo>
                  <a:lnTo>
                    <a:pt x="11" y="159"/>
                  </a:lnTo>
                  <a:lnTo>
                    <a:pt x="12" y="144"/>
                  </a:lnTo>
                  <a:lnTo>
                    <a:pt x="14" y="129"/>
                  </a:lnTo>
                  <a:lnTo>
                    <a:pt x="14" y="115"/>
                  </a:lnTo>
                  <a:lnTo>
                    <a:pt x="15" y="101"/>
                  </a:lnTo>
                  <a:lnTo>
                    <a:pt x="16" y="87"/>
                  </a:lnTo>
                  <a:lnTo>
                    <a:pt x="18" y="74"/>
                  </a:lnTo>
                  <a:lnTo>
                    <a:pt x="19" y="61"/>
                  </a:lnTo>
                  <a:lnTo>
                    <a:pt x="21" y="49"/>
                  </a:lnTo>
                  <a:lnTo>
                    <a:pt x="21" y="38"/>
                  </a:lnTo>
                  <a:lnTo>
                    <a:pt x="22" y="30"/>
                  </a:lnTo>
                  <a:lnTo>
                    <a:pt x="22" y="21"/>
                  </a:lnTo>
                  <a:lnTo>
                    <a:pt x="24" y="14"/>
                  </a:lnTo>
                  <a:lnTo>
                    <a:pt x="24" y="6"/>
                  </a:lnTo>
                  <a:lnTo>
                    <a:pt x="24" y="3"/>
                  </a:lnTo>
                  <a:lnTo>
                    <a:pt x="25" y="0"/>
                  </a:lnTo>
                  <a:lnTo>
                    <a:pt x="27" y="0"/>
                  </a:lnTo>
                  <a:lnTo>
                    <a:pt x="30" y="2"/>
                  </a:lnTo>
                  <a:lnTo>
                    <a:pt x="35" y="2"/>
                  </a:lnTo>
                  <a:lnTo>
                    <a:pt x="42" y="2"/>
                  </a:lnTo>
                  <a:lnTo>
                    <a:pt x="52" y="2"/>
                  </a:lnTo>
                  <a:lnTo>
                    <a:pt x="63" y="3"/>
                  </a:lnTo>
                  <a:lnTo>
                    <a:pt x="75" y="3"/>
                  </a:lnTo>
                  <a:lnTo>
                    <a:pt x="90" y="5"/>
                  </a:lnTo>
                  <a:lnTo>
                    <a:pt x="105" y="5"/>
                  </a:lnTo>
                  <a:lnTo>
                    <a:pt x="121" y="6"/>
                  </a:lnTo>
                  <a:lnTo>
                    <a:pt x="138" y="6"/>
                  </a:lnTo>
                  <a:lnTo>
                    <a:pt x="157" y="8"/>
                  </a:lnTo>
                  <a:lnTo>
                    <a:pt x="177" y="9"/>
                  </a:lnTo>
                  <a:lnTo>
                    <a:pt x="195" y="9"/>
                  </a:lnTo>
                  <a:lnTo>
                    <a:pt x="218" y="11"/>
                  </a:lnTo>
                  <a:lnTo>
                    <a:pt x="237" y="11"/>
                  </a:lnTo>
                  <a:lnTo>
                    <a:pt x="258" y="12"/>
                  </a:lnTo>
                  <a:lnTo>
                    <a:pt x="279" y="14"/>
                  </a:lnTo>
                  <a:lnTo>
                    <a:pt x="300" y="14"/>
                  </a:lnTo>
                  <a:lnTo>
                    <a:pt x="321" y="15"/>
                  </a:lnTo>
                  <a:lnTo>
                    <a:pt x="341" y="16"/>
                  </a:lnTo>
                  <a:lnTo>
                    <a:pt x="360" y="16"/>
                  </a:lnTo>
                  <a:lnTo>
                    <a:pt x="381" y="18"/>
                  </a:lnTo>
                  <a:lnTo>
                    <a:pt x="398" y="18"/>
                  </a:lnTo>
                  <a:lnTo>
                    <a:pt x="416" y="19"/>
                  </a:lnTo>
                  <a:lnTo>
                    <a:pt x="432" y="19"/>
                  </a:lnTo>
                  <a:lnTo>
                    <a:pt x="449" y="19"/>
                  </a:lnTo>
                  <a:lnTo>
                    <a:pt x="462" y="21"/>
                  </a:lnTo>
                  <a:lnTo>
                    <a:pt x="476" y="21"/>
                  </a:lnTo>
                  <a:lnTo>
                    <a:pt x="485" y="21"/>
                  </a:lnTo>
                  <a:lnTo>
                    <a:pt x="495" y="21"/>
                  </a:lnTo>
                  <a:lnTo>
                    <a:pt x="503" y="21"/>
                  </a:lnTo>
                  <a:lnTo>
                    <a:pt x="509" y="52"/>
                  </a:lnTo>
                  <a:lnTo>
                    <a:pt x="509" y="54"/>
                  </a:lnTo>
                  <a:lnTo>
                    <a:pt x="509" y="55"/>
                  </a:lnTo>
                  <a:lnTo>
                    <a:pt x="509" y="60"/>
                  </a:lnTo>
                  <a:lnTo>
                    <a:pt x="507" y="65"/>
                  </a:lnTo>
                  <a:lnTo>
                    <a:pt x="507" y="71"/>
                  </a:lnTo>
                  <a:lnTo>
                    <a:pt x="507" y="77"/>
                  </a:lnTo>
                  <a:lnTo>
                    <a:pt x="507" y="85"/>
                  </a:lnTo>
                  <a:lnTo>
                    <a:pt x="507" y="93"/>
                  </a:lnTo>
                  <a:lnTo>
                    <a:pt x="507" y="101"/>
                  </a:lnTo>
                  <a:lnTo>
                    <a:pt x="509" y="109"/>
                  </a:lnTo>
                  <a:lnTo>
                    <a:pt x="509" y="117"/>
                  </a:lnTo>
                  <a:lnTo>
                    <a:pt x="510" y="124"/>
                  </a:lnTo>
                  <a:lnTo>
                    <a:pt x="512" y="131"/>
                  </a:lnTo>
                  <a:lnTo>
                    <a:pt x="515" y="138"/>
                  </a:lnTo>
                  <a:lnTo>
                    <a:pt x="517" y="144"/>
                  </a:lnTo>
                  <a:lnTo>
                    <a:pt x="521" y="148"/>
                  </a:lnTo>
                  <a:lnTo>
                    <a:pt x="521" y="150"/>
                  </a:lnTo>
                  <a:lnTo>
                    <a:pt x="521" y="153"/>
                  </a:lnTo>
                  <a:lnTo>
                    <a:pt x="523" y="156"/>
                  </a:lnTo>
                  <a:lnTo>
                    <a:pt x="524" y="164"/>
                  </a:lnTo>
                  <a:lnTo>
                    <a:pt x="526" y="171"/>
                  </a:lnTo>
                  <a:lnTo>
                    <a:pt x="527" y="180"/>
                  </a:lnTo>
                  <a:lnTo>
                    <a:pt x="527" y="188"/>
                  </a:lnTo>
                  <a:lnTo>
                    <a:pt x="528" y="197"/>
                  </a:lnTo>
                  <a:lnTo>
                    <a:pt x="528" y="200"/>
                  </a:lnTo>
                  <a:lnTo>
                    <a:pt x="528" y="204"/>
                  </a:lnTo>
                  <a:lnTo>
                    <a:pt x="528" y="210"/>
                  </a:lnTo>
                  <a:lnTo>
                    <a:pt x="528" y="216"/>
                  </a:lnTo>
                  <a:lnTo>
                    <a:pt x="528" y="221"/>
                  </a:lnTo>
                  <a:lnTo>
                    <a:pt x="528" y="225"/>
                  </a:lnTo>
                  <a:lnTo>
                    <a:pt x="528" y="230"/>
                  </a:lnTo>
                  <a:lnTo>
                    <a:pt x="528" y="231"/>
                  </a:lnTo>
                  <a:lnTo>
                    <a:pt x="536" y="243"/>
                  </a:lnTo>
                  <a:lnTo>
                    <a:pt x="533" y="261"/>
                  </a:lnTo>
                  <a:lnTo>
                    <a:pt x="536" y="287"/>
                  </a:lnTo>
                  <a:lnTo>
                    <a:pt x="545" y="298"/>
                  </a:lnTo>
                  <a:lnTo>
                    <a:pt x="549" y="310"/>
                  </a:lnTo>
                  <a:lnTo>
                    <a:pt x="548" y="342"/>
                  </a:lnTo>
                  <a:lnTo>
                    <a:pt x="548" y="343"/>
                  </a:lnTo>
                  <a:lnTo>
                    <a:pt x="546" y="343"/>
                  </a:lnTo>
                  <a:lnTo>
                    <a:pt x="542" y="343"/>
                  </a:lnTo>
                  <a:lnTo>
                    <a:pt x="534" y="342"/>
                  </a:lnTo>
                  <a:lnTo>
                    <a:pt x="526" y="342"/>
                  </a:lnTo>
                  <a:lnTo>
                    <a:pt x="515" y="342"/>
                  </a:lnTo>
                  <a:lnTo>
                    <a:pt x="500" y="342"/>
                  </a:lnTo>
                  <a:lnTo>
                    <a:pt x="485" y="340"/>
                  </a:lnTo>
                  <a:lnTo>
                    <a:pt x="468" y="340"/>
                  </a:lnTo>
                  <a:lnTo>
                    <a:pt x="450" y="340"/>
                  </a:lnTo>
                  <a:lnTo>
                    <a:pt x="429" y="339"/>
                  </a:lnTo>
                  <a:lnTo>
                    <a:pt x="408" y="339"/>
                  </a:lnTo>
                  <a:lnTo>
                    <a:pt x="387" y="339"/>
                  </a:lnTo>
                  <a:lnTo>
                    <a:pt x="363" y="337"/>
                  </a:lnTo>
                  <a:lnTo>
                    <a:pt x="339" y="336"/>
                  </a:lnTo>
                  <a:lnTo>
                    <a:pt x="315" y="336"/>
                  </a:lnTo>
                  <a:lnTo>
                    <a:pt x="290" y="334"/>
                  </a:lnTo>
                  <a:lnTo>
                    <a:pt x="266" y="334"/>
                  </a:lnTo>
                  <a:lnTo>
                    <a:pt x="242" y="333"/>
                  </a:lnTo>
                  <a:lnTo>
                    <a:pt x="218" y="331"/>
                  </a:lnTo>
                  <a:lnTo>
                    <a:pt x="193" y="331"/>
                  </a:lnTo>
                  <a:lnTo>
                    <a:pt x="170" y="330"/>
                  </a:lnTo>
                  <a:lnTo>
                    <a:pt x="147" y="329"/>
                  </a:lnTo>
                  <a:lnTo>
                    <a:pt x="126" y="329"/>
                  </a:lnTo>
                  <a:lnTo>
                    <a:pt x="104" y="327"/>
                  </a:lnTo>
                  <a:lnTo>
                    <a:pt x="85" y="327"/>
                  </a:lnTo>
                  <a:lnTo>
                    <a:pt x="66" y="326"/>
                  </a:lnTo>
                  <a:lnTo>
                    <a:pt x="51" y="324"/>
                  </a:lnTo>
                  <a:lnTo>
                    <a:pt x="36" y="323"/>
                  </a:lnTo>
                  <a:lnTo>
                    <a:pt x="24" y="323"/>
                  </a:lnTo>
                  <a:lnTo>
                    <a:pt x="14" y="321"/>
                  </a:lnTo>
                  <a:lnTo>
                    <a:pt x="5" y="320"/>
                  </a:lnTo>
                  <a:lnTo>
                    <a:pt x="0" y="320"/>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31" name="Freeform 26"/>
            <p:cNvSpPr>
              <a:spLocks/>
            </p:cNvSpPr>
            <p:nvPr/>
          </p:nvSpPr>
          <p:spPr bwMode="blackWhite">
            <a:xfrm>
              <a:off x="3557588" y="2006600"/>
              <a:ext cx="1057275" cy="706438"/>
            </a:xfrm>
            <a:custGeom>
              <a:avLst/>
              <a:gdLst>
                <a:gd name="T0" fmla="*/ 768599 w 586"/>
                <a:gd name="T1" fmla="*/ 583732 h 403"/>
                <a:gd name="T2" fmla="*/ 801075 w 586"/>
                <a:gd name="T3" fmla="*/ 603014 h 403"/>
                <a:gd name="T4" fmla="*/ 820922 w 586"/>
                <a:gd name="T5" fmla="*/ 615285 h 403"/>
                <a:gd name="T6" fmla="*/ 837160 w 586"/>
                <a:gd name="T7" fmla="*/ 622297 h 403"/>
                <a:gd name="T8" fmla="*/ 853398 w 586"/>
                <a:gd name="T9" fmla="*/ 610026 h 403"/>
                <a:gd name="T10" fmla="*/ 936392 w 586"/>
                <a:gd name="T11" fmla="*/ 604767 h 403"/>
                <a:gd name="T12" fmla="*/ 968868 w 586"/>
                <a:gd name="T13" fmla="*/ 622297 h 403"/>
                <a:gd name="T14" fmla="*/ 983302 w 586"/>
                <a:gd name="T15" fmla="*/ 627555 h 403"/>
                <a:gd name="T16" fmla="*/ 1010365 w 586"/>
                <a:gd name="T17" fmla="*/ 643332 h 403"/>
                <a:gd name="T18" fmla="*/ 1022995 w 586"/>
                <a:gd name="T19" fmla="*/ 666120 h 403"/>
                <a:gd name="T20" fmla="*/ 1032016 w 586"/>
                <a:gd name="T21" fmla="*/ 678391 h 403"/>
                <a:gd name="T22" fmla="*/ 1044645 w 586"/>
                <a:gd name="T23" fmla="*/ 694167 h 403"/>
                <a:gd name="T24" fmla="*/ 1055471 w 586"/>
                <a:gd name="T25" fmla="*/ 704685 h 403"/>
                <a:gd name="T26" fmla="*/ 1042841 w 586"/>
                <a:gd name="T27" fmla="*/ 650344 h 403"/>
                <a:gd name="T28" fmla="*/ 1053667 w 586"/>
                <a:gd name="T29" fmla="*/ 541661 h 403"/>
                <a:gd name="T30" fmla="*/ 1039233 w 586"/>
                <a:gd name="T31" fmla="*/ 520626 h 403"/>
                <a:gd name="T32" fmla="*/ 1033820 w 586"/>
                <a:gd name="T33" fmla="*/ 487320 h 403"/>
                <a:gd name="T34" fmla="*/ 1050058 w 586"/>
                <a:gd name="T35" fmla="*/ 147248 h 403"/>
                <a:gd name="T36" fmla="*/ 1032016 w 586"/>
                <a:gd name="T37" fmla="*/ 131471 h 403"/>
                <a:gd name="T38" fmla="*/ 1010365 w 586"/>
                <a:gd name="T39" fmla="*/ 115695 h 403"/>
                <a:gd name="T40" fmla="*/ 999540 w 586"/>
                <a:gd name="T41" fmla="*/ 106930 h 403"/>
                <a:gd name="T42" fmla="*/ 1004953 w 586"/>
                <a:gd name="T43" fmla="*/ 89400 h 403"/>
                <a:gd name="T44" fmla="*/ 1012169 w 586"/>
                <a:gd name="T45" fmla="*/ 78883 h 403"/>
                <a:gd name="T46" fmla="*/ 1037429 w 586"/>
                <a:gd name="T47" fmla="*/ 36812 h 403"/>
                <a:gd name="T48" fmla="*/ 1026603 w 586"/>
                <a:gd name="T49" fmla="*/ 38565 h 403"/>
                <a:gd name="T50" fmla="*/ 977889 w 586"/>
                <a:gd name="T51" fmla="*/ 36812 h 403"/>
                <a:gd name="T52" fmla="*/ 893091 w 586"/>
                <a:gd name="T53" fmla="*/ 33306 h 403"/>
                <a:gd name="T54" fmla="*/ 784837 w 586"/>
                <a:gd name="T55" fmla="*/ 31553 h 403"/>
                <a:gd name="T56" fmla="*/ 660346 w 586"/>
                <a:gd name="T57" fmla="*/ 26294 h 403"/>
                <a:gd name="T58" fmla="*/ 528638 w 586"/>
                <a:gd name="T59" fmla="*/ 22788 h 403"/>
                <a:gd name="T60" fmla="*/ 396929 w 586"/>
                <a:gd name="T61" fmla="*/ 17529 h 403"/>
                <a:gd name="T62" fmla="*/ 276046 w 586"/>
                <a:gd name="T63" fmla="*/ 14024 h 403"/>
                <a:gd name="T64" fmla="*/ 169597 w 586"/>
                <a:gd name="T65" fmla="*/ 8765 h 403"/>
                <a:gd name="T66" fmla="*/ 92015 w 586"/>
                <a:gd name="T67" fmla="*/ 3506 h 403"/>
                <a:gd name="T68" fmla="*/ 48714 w 586"/>
                <a:gd name="T69" fmla="*/ 0 h 403"/>
                <a:gd name="T70" fmla="*/ 0 w 586"/>
                <a:gd name="T71" fmla="*/ 541661 h 403"/>
                <a:gd name="T72" fmla="*/ 34280 w 586"/>
                <a:gd name="T73" fmla="*/ 545167 h 403"/>
                <a:gd name="T74" fmla="*/ 97428 w 586"/>
                <a:gd name="T75" fmla="*/ 550426 h 403"/>
                <a:gd name="T76" fmla="*/ 178618 w 586"/>
                <a:gd name="T77" fmla="*/ 552179 h 403"/>
                <a:gd name="T78" fmla="*/ 272438 w 586"/>
                <a:gd name="T79" fmla="*/ 557437 h 403"/>
                <a:gd name="T80" fmla="*/ 373474 w 586"/>
                <a:gd name="T81" fmla="*/ 562696 h 403"/>
                <a:gd name="T82" fmla="*/ 474511 w 586"/>
                <a:gd name="T83" fmla="*/ 567955 h 403"/>
                <a:gd name="T84" fmla="*/ 570135 w 586"/>
                <a:gd name="T85" fmla="*/ 569708 h 403"/>
                <a:gd name="T86" fmla="*/ 649520 w 586"/>
                <a:gd name="T87" fmla="*/ 573214 h 403"/>
                <a:gd name="T88" fmla="*/ 714473 w 586"/>
                <a:gd name="T89" fmla="*/ 574967 h 403"/>
                <a:gd name="T90" fmla="*/ 752361 w 586"/>
                <a:gd name="T91" fmla="*/ 578473 h 4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86" h="403">
                  <a:moveTo>
                    <a:pt x="421" y="330"/>
                  </a:moveTo>
                  <a:lnTo>
                    <a:pt x="422" y="330"/>
                  </a:lnTo>
                  <a:lnTo>
                    <a:pt x="426" y="333"/>
                  </a:lnTo>
                  <a:lnTo>
                    <a:pt x="432" y="336"/>
                  </a:lnTo>
                  <a:lnTo>
                    <a:pt x="438" y="340"/>
                  </a:lnTo>
                  <a:lnTo>
                    <a:pt x="444" y="344"/>
                  </a:lnTo>
                  <a:lnTo>
                    <a:pt x="450" y="347"/>
                  </a:lnTo>
                  <a:lnTo>
                    <a:pt x="454" y="350"/>
                  </a:lnTo>
                  <a:lnTo>
                    <a:pt x="455" y="351"/>
                  </a:lnTo>
                  <a:lnTo>
                    <a:pt x="458" y="354"/>
                  </a:lnTo>
                  <a:lnTo>
                    <a:pt x="461" y="355"/>
                  </a:lnTo>
                  <a:lnTo>
                    <a:pt x="464" y="355"/>
                  </a:lnTo>
                  <a:lnTo>
                    <a:pt x="467" y="353"/>
                  </a:lnTo>
                  <a:lnTo>
                    <a:pt x="470" y="351"/>
                  </a:lnTo>
                  <a:lnTo>
                    <a:pt x="473" y="348"/>
                  </a:lnTo>
                  <a:lnTo>
                    <a:pt x="474" y="347"/>
                  </a:lnTo>
                  <a:lnTo>
                    <a:pt x="474" y="345"/>
                  </a:lnTo>
                  <a:lnTo>
                    <a:pt x="519" y="345"/>
                  </a:lnTo>
                  <a:lnTo>
                    <a:pt x="528" y="354"/>
                  </a:lnTo>
                  <a:lnTo>
                    <a:pt x="537" y="354"/>
                  </a:lnTo>
                  <a:lnTo>
                    <a:pt x="537" y="355"/>
                  </a:lnTo>
                  <a:lnTo>
                    <a:pt x="540" y="357"/>
                  </a:lnTo>
                  <a:lnTo>
                    <a:pt x="543" y="358"/>
                  </a:lnTo>
                  <a:lnTo>
                    <a:pt x="545" y="358"/>
                  </a:lnTo>
                  <a:lnTo>
                    <a:pt x="552" y="360"/>
                  </a:lnTo>
                  <a:lnTo>
                    <a:pt x="555" y="363"/>
                  </a:lnTo>
                  <a:lnTo>
                    <a:pt x="560" y="367"/>
                  </a:lnTo>
                  <a:lnTo>
                    <a:pt x="563" y="371"/>
                  </a:lnTo>
                  <a:lnTo>
                    <a:pt x="566" y="375"/>
                  </a:lnTo>
                  <a:lnTo>
                    <a:pt x="567" y="380"/>
                  </a:lnTo>
                  <a:lnTo>
                    <a:pt x="569" y="383"/>
                  </a:lnTo>
                  <a:lnTo>
                    <a:pt x="570" y="384"/>
                  </a:lnTo>
                  <a:lnTo>
                    <a:pt x="572" y="387"/>
                  </a:lnTo>
                  <a:lnTo>
                    <a:pt x="575" y="388"/>
                  </a:lnTo>
                  <a:lnTo>
                    <a:pt x="578" y="393"/>
                  </a:lnTo>
                  <a:lnTo>
                    <a:pt x="579" y="396"/>
                  </a:lnTo>
                  <a:lnTo>
                    <a:pt x="582" y="397"/>
                  </a:lnTo>
                  <a:lnTo>
                    <a:pt x="584" y="400"/>
                  </a:lnTo>
                  <a:lnTo>
                    <a:pt x="585" y="402"/>
                  </a:lnTo>
                  <a:lnTo>
                    <a:pt x="585" y="388"/>
                  </a:lnTo>
                  <a:lnTo>
                    <a:pt x="578" y="371"/>
                  </a:lnTo>
                  <a:lnTo>
                    <a:pt x="570" y="361"/>
                  </a:lnTo>
                  <a:lnTo>
                    <a:pt x="572" y="354"/>
                  </a:lnTo>
                  <a:lnTo>
                    <a:pt x="584" y="309"/>
                  </a:lnTo>
                  <a:lnTo>
                    <a:pt x="572" y="309"/>
                  </a:lnTo>
                  <a:lnTo>
                    <a:pt x="573" y="301"/>
                  </a:lnTo>
                  <a:lnTo>
                    <a:pt x="576" y="297"/>
                  </a:lnTo>
                  <a:lnTo>
                    <a:pt x="575" y="290"/>
                  </a:lnTo>
                  <a:lnTo>
                    <a:pt x="572" y="282"/>
                  </a:lnTo>
                  <a:lnTo>
                    <a:pt x="573" y="278"/>
                  </a:lnTo>
                  <a:lnTo>
                    <a:pt x="584" y="278"/>
                  </a:lnTo>
                  <a:lnTo>
                    <a:pt x="584" y="85"/>
                  </a:lnTo>
                  <a:lnTo>
                    <a:pt x="582" y="84"/>
                  </a:lnTo>
                  <a:lnTo>
                    <a:pt x="581" y="82"/>
                  </a:lnTo>
                  <a:lnTo>
                    <a:pt x="576" y="79"/>
                  </a:lnTo>
                  <a:lnTo>
                    <a:pt x="572" y="75"/>
                  </a:lnTo>
                  <a:lnTo>
                    <a:pt x="567" y="72"/>
                  </a:lnTo>
                  <a:lnTo>
                    <a:pt x="563" y="69"/>
                  </a:lnTo>
                  <a:lnTo>
                    <a:pt x="560" y="66"/>
                  </a:lnTo>
                  <a:lnTo>
                    <a:pt x="558" y="66"/>
                  </a:lnTo>
                  <a:lnTo>
                    <a:pt x="555" y="63"/>
                  </a:lnTo>
                  <a:lnTo>
                    <a:pt x="554" y="61"/>
                  </a:lnTo>
                  <a:lnTo>
                    <a:pt x="554" y="57"/>
                  </a:lnTo>
                  <a:lnTo>
                    <a:pt x="555" y="54"/>
                  </a:lnTo>
                  <a:lnTo>
                    <a:pt x="557" y="51"/>
                  </a:lnTo>
                  <a:lnTo>
                    <a:pt x="558" y="48"/>
                  </a:lnTo>
                  <a:lnTo>
                    <a:pt x="560" y="46"/>
                  </a:lnTo>
                  <a:lnTo>
                    <a:pt x="561" y="45"/>
                  </a:lnTo>
                  <a:lnTo>
                    <a:pt x="575" y="30"/>
                  </a:lnTo>
                  <a:lnTo>
                    <a:pt x="573" y="22"/>
                  </a:lnTo>
                  <a:lnTo>
                    <a:pt x="575" y="21"/>
                  </a:lnTo>
                  <a:lnTo>
                    <a:pt x="575" y="22"/>
                  </a:lnTo>
                  <a:lnTo>
                    <a:pt x="573" y="22"/>
                  </a:lnTo>
                  <a:lnTo>
                    <a:pt x="569" y="22"/>
                  </a:lnTo>
                  <a:lnTo>
                    <a:pt x="561" y="21"/>
                  </a:lnTo>
                  <a:lnTo>
                    <a:pt x="553" y="21"/>
                  </a:lnTo>
                  <a:lnTo>
                    <a:pt x="542" y="21"/>
                  </a:lnTo>
                  <a:lnTo>
                    <a:pt x="527" y="21"/>
                  </a:lnTo>
                  <a:lnTo>
                    <a:pt x="513" y="19"/>
                  </a:lnTo>
                  <a:lnTo>
                    <a:pt x="495" y="19"/>
                  </a:lnTo>
                  <a:lnTo>
                    <a:pt x="477" y="19"/>
                  </a:lnTo>
                  <a:lnTo>
                    <a:pt x="456" y="18"/>
                  </a:lnTo>
                  <a:lnTo>
                    <a:pt x="435" y="18"/>
                  </a:lnTo>
                  <a:lnTo>
                    <a:pt x="414" y="18"/>
                  </a:lnTo>
                  <a:lnTo>
                    <a:pt x="390" y="16"/>
                  </a:lnTo>
                  <a:lnTo>
                    <a:pt x="366" y="15"/>
                  </a:lnTo>
                  <a:lnTo>
                    <a:pt x="342" y="15"/>
                  </a:lnTo>
                  <a:lnTo>
                    <a:pt x="318" y="13"/>
                  </a:lnTo>
                  <a:lnTo>
                    <a:pt x="293" y="13"/>
                  </a:lnTo>
                  <a:lnTo>
                    <a:pt x="269" y="12"/>
                  </a:lnTo>
                  <a:lnTo>
                    <a:pt x="245" y="10"/>
                  </a:lnTo>
                  <a:lnTo>
                    <a:pt x="220" y="10"/>
                  </a:lnTo>
                  <a:lnTo>
                    <a:pt x="197" y="9"/>
                  </a:lnTo>
                  <a:lnTo>
                    <a:pt x="174" y="8"/>
                  </a:lnTo>
                  <a:lnTo>
                    <a:pt x="153" y="8"/>
                  </a:lnTo>
                  <a:lnTo>
                    <a:pt x="131" y="6"/>
                  </a:lnTo>
                  <a:lnTo>
                    <a:pt x="112" y="6"/>
                  </a:lnTo>
                  <a:lnTo>
                    <a:pt x="94" y="5"/>
                  </a:lnTo>
                  <a:lnTo>
                    <a:pt x="78" y="3"/>
                  </a:lnTo>
                  <a:lnTo>
                    <a:pt x="64" y="2"/>
                  </a:lnTo>
                  <a:lnTo>
                    <a:pt x="51" y="2"/>
                  </a:lnTo>
                  <a:lnTo>
                    <a:pt x="41" y="0"/>
                  </a:lnTo>
                  <a:lnTo>
                    <a:pt x="32" y="0"/>
                  </a:lnTo>
                  <a:lnTo>
                    <a:pt x="27" y="0"/>
                  </a:lnTo>
                  <a:lnTo>
                    <a:pt x="18" y="99"/>
                  </a:lnTo>
                  <a:lnTo>
                    <a:pt x="18" y="98"/>
                  </a:lnTo>
                  <a:lnTo>
                    <a:pt x="0" y="309"/>
                  </a:lnTo>
                  <a:lnTo>
                    <a:pt x="5" y="309"/>
                  </a:lnTo>
                  <a:lnTo>
                    <a:pt x="10" y="309"/>
                  </a:lnTo>
                  <a:lnTo>
                    <a:pt x="19" y="311"/>
                  </a:lnTo>
                  <a:lnTo>
                    <a:pt x="30" y="311"/>
                  </a:lnTo>
                  <a:lnTo>
                    <a:pt x="41" y="312"/>
                  </a:lnTo>
                  <a:lnTo>
                    <a:pt x="54" y="314"/>
                  </a:lnTo>
                  <a:lnTo>
                    <a:pt x="68" y="314"/>
                  </a:lnTo>
                  <a:lnTo>
                    <a:pt x="82" y="315"/>
                  </a:lnTo>
                  <a:lnTo>
                    <a:pt x="99" y="315"/>
                  </a:lnTo>
                  <a:lnTo>
                    <a:pt x="115" y="317"/>
                  </a:lnTo>
                  <a:lnTo>
                    <a:pt x="132" y="318"/>
                  </a:lnTo>
                  <a:lnTo>
                    <a:pt x="151" y="318"/>
                  </a:lnTo>
                  <a:lnTo>
                    <a:pt x="170" y="320"/>
                  </a:lnTo>
                  <a:lnTo>
                    <a:pt x="189" y="320"/>
                  </a:lnTo>
                  <a:lnTo>
                    <a:pt x="207" y="321"/>
                  </a:lnTo>
                  <a:lnTo>
                    <a:pt x="226" y="321"/>
                  </a:lnTo>
                  <a:lnTo>
                    <a:pt x="245" y="322"/>
                  </a:lnTo>
                  <a:lnTo>
                    <a:pt x="263" y="324"/>
                  </a:lnTo>
                  <a:lnTo>
                    <a:pt x="282" y="324"/>
                  </a:lnTo>
                  <a:lnTo>
                    <a:pt x="299" y="325"/>
                  </a:lnTo>
                  <a:lnTo>
                    <a:pt x="316" y="325"/>
                  </a:lnTo>
                  <a:lnTo>
                    <a:pt x="332" y="325"/>
                  </a:lnTo>
                  <a:lnTo>
                    <a:pt x="347" y="327"/>
                  </a:lnTo>
                  <a:lnTo>
                    <a:pt x="360" y="327"/>
                  </a:lnTo>
                  <a:lnTo>
                    <a:pt x="375" y="328"/>
                  </a:lnTo>
                  <a:lnTo>
                    <a:pt x="387" y="328"/>
                  </a:lnTo>
                  <a:lnTo>
                    <a:pt x="396" y="328"/>
                  </a:lnTo>
                  <a:lnTo>
                    <a:pt x="405" y="328"/>
                  </a:lnTo>
                  <a:lnTo>
                    <a:pt x="413" y="328"/>
                  </a:lnTo>
                  <a:lnTo>
                    <a:pt x="417" y="330"/>
                  </a:lnTo>
                  <a:lnTo>
                    <a:pt x="420" y="330"/>
                  </a:lnTo>
                  <a:lnTo>
                    <a:pt x="421" y="330"/>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32" name="Freeform 27"/>
            <p:cNvSpPr>
              <a:spLocks/>
            </p:cNvSpPr>
            <p:nvPr/>
          </p:nvSpPr>
          <p:spPr bwMode="blackWhite">
            <a:xfrm>
              <a:off x="3557588" y="2006600"/>
              <a:ext cx="1057275" cy="706438"/>
            </a:xfrm>
            <a:custGeom>
              <a:avLst/>
              <a:gdLst>
                <a:gd name="T0" fmla="*/ 761382 w 586"/>
                <a:gd name="T1" fmla="*/ 578473 h 403"/>
                <a:gd name="T2" fmla="*/ 790250 w 586"/>
                <a:gd name="T3" fmla="*/ 596002 h 403"/>
                <a:gd name="T4" fmla="*/ 819117 w 586"/>
                <a:gd name="T5" fmla="*/ 613532 h 403"/>
                <a:gd name="T6" fmla="*/ 826334 w 586"/>
                <a:gd name="T7" fmla="*/ 620544 h 403"/>
                <a:gd name="T8" fmla="*/ 842572 w 586"/>
                <a:gd name="T9" fmla="*/ 618791 h 403"/>
                <a:gd name="T10" fmla="*/ 855202 w 586"/>
                <a:gd name="T11" fmla="*/ 608273 h 403"/>
                <a:gd name="T12" fmla="*/ 952630 w 586"/>
                <a:gd name="T13" fmla="*/ 620544 h 403"/>
                <a:gd name="T14" fmla="*/ 968868 w 586"/>
                <a:gd name="T15" fmla="*/ 622297 h 403"/>
                <a:gd name="T16" fmla="*/ 983302 w 586"/>
                <a:gd name="T17" fmla="*/ 627555 h 403"/>
                <a:gd name="T18" fmla="*/ 1001344 w 586"/>
                <a:gd name="T19" fmla="*/ 636320 h 403"/>
                <a:gd name="T20" fmla="*/ 1021191 w 586"/>
                <a:gd name="T21" fmla="*/ 657355 h 403"/>
                <a:gd name="T22" fmla="*/ 1028407 w 586"/>
                <a:gd name="T23" fmla="*/ 673132 h 403"/>
                <a:gd name="T24" fmla="*/ 1037429 w 586"/>
                <a:gd name="T25" fmla="*/ 680144 h 403"/>
                <a:gd name="T26" fmla="*/ 1050058 w 586"/>
                <a:gd name="T27" fmla="*/ 695920 h 403"/>
                <a:gd name="T28" fmla="*/ 1055471 w 586"/>
                <a:gd name="T29" fmla="*/ 704685 h 403"/>
                <a:gd name="T30" fmla="*/ 1028407 w 586"/>
                <a:gd name="T31" fmla="*/ 632814 h 403"/>
                <a:gd name="T32" fmla="*/ 1032016 w 586"/>
                <a:gd name="T33" fmla="*/ 541661 h 403"/>
                <a:gd name="T34" fmla="*/ 1037429 w 586"/>
                <a:gd name="T35" fmla="*/ 508355 h 403"/>
                <a:gd name="T36" fmla="*/ 1053667 w 586"/>
                <a:gd name="T37" fmla="*/ 487320 h 403"/>
                <a:gd name="T38" fmla="*/ 1050058 w 586"/>
                <a:gd name="T39" fmla="*/ 147248 h 403"/>
                <a:gd name="T40" fmla="*/ 1032016 w 586"/>
                <a:gd name="T41" fmla="*/ 131471 h 403"/>
                <a:gd name="T42" fmla="*/ 1010365 w 586"/>
                <a:gd name="T43" fmla="*/ 115695 h 403"/>
                <a:gd name="T44" fmla="*/ 1001344 w 586"/>
                <a:gd name="T45" fmla="*/ 110436 h 403"/>
                <a:gd name="T46" fmla="*/ 1001344 w 586"/>
                <a:gd name="T47" fmla="*/ 94659 h 403"/>
                <a:gd name="T48" fmla="*/ 1010365 w 586"/>
                <a:gd name="T49" fmla="*/ 80636 h 403"/>
                <a:gd name="T50" fmla="*/ 1033820 w 586"/>
                <a:gd name="T51" fmla="*/ 38565 h 403"/>
                <a:gd name="T52" fmla="*/ 1037429 w 586"/>
                <a:gd name="T53" fmla="*/ 38565 h 403"/>
                <a:gd name="T54" fmla="*/ 1012169 w 586"/>
                <a:gd name="T55" fmla="*/ 36812 h 403"/>
                <a:gd name="T56" fmla="*/ 950826 w 586"/>
                <a:gd name="T57" fmla="*/ 36812 h 403"/>
                <a:gd name="T58" fmla="*/ 860615 w 586"/>
                <a:gd name="T59" fmla="*/ 33306 h 403"/>
                <a:gd name="T60" fmla="*/ 746949 w 586"/>
                <a:gd name="T61" fmla="*/ 31553 h 403"/>
                <a:gd name="T62" fmla="*/ 617044 w 586"/>
                <a:gd name="T63" fmla="*/ 26294 h 403"/>
                <a:gd name="T64" fmla="*/ 485336 w 586"/>
                <a:gd name="T65" fmla="*/ 21035 h 403"/>
                <a:gd name="T66" fmla="*/ 355432 w 586"/>
                <a:gd name="T67" fmla="*/ 15777 h 403"/>
                <a:gd name="T68" fmla="*/ 236353 w 586"/>
                <a:gd name="T69" fmla="*/ 10518 h 403"/>
                <a:gd name="T70" fmla="*/ 140729 w 586"/>
                <a:gd name="T71" fmla="*/ 5259 h 403"/>
                <a:gd name="T72" fmla="*/ 73973 w 586"/>
                <a:gd name="T73" fmla="*/ 0 h 403"/>
                <a:gd name="T74" fmla="*/ 32476 w 586"/>
                <a:gd name="T75" fmla="*/ 173542 h 403"/>
                <a:gd name="T76" fmla="*/ 0 w 586"/>
                <a:gd name="T77" fmla="*/ 541661 h 403"/>
                <a:gd name="T78" fmla="*/ 34280 w 586"/>
                <a:gd name="T79" fmla="*/ 545167 h 403"/>
                <a:gd name="T80" fmla="*/ 97428 w 586"/>
                <a:gd name="T81" fmla="*/ 550426 h 403"/>
                <a:gd name="T82" fmla="*/ 178618 w 586"/>
                <a:gd name="T83" fmla="*/ 552179 h 403"/>
                <a:gd name="T84" fmla="*/ 272438 w 586"/>
                <a:gd name="T85" fmla="*/ 557437 h 403"/>
                <a:gd name="T86" fmla="*/ 373474 w 586"/>
                <a:gd name="T87" fmla="*/ 562696 h 403"/>
                <a:gd name="T88" fmla="*/ 474511 w 586"/>
                <a:gd name="T89" fmla="*/ 567955 h 403"/>
                <a:gd name="T90" fmla="*/ 570135 w 586"/>
                <a:gd name="T91" fmla="*/ 569708 h 403"/>
                <a:gd name="T92" fmla="*/ 649520 w 586"/>
                <a:gd name="T93" fmla="*/ 573214 h 403"/>
                <a:gd name="T94" fmla="*/ 714473 w 586"/>
                <a:gd name="T95" fmla="*/ 574967 h 403"/>
                <a:gd name="T96" fmla="*/ 752361 w 586"/>
                <a:gd name="T97" fmla="*/ 578473 h 4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6" h="403">
                  <a:moveTo>
                    <a:pt x="421" y="330"/>
                  </a:moveTo>
                  <a:lnTo>
                    <a:pt x="421" y="330"/>
                  </a:lnTo>
                  <a:lnTo>
                    <a:pt x="422" y="330"/>
                  </a:lnTo>
                  <a:lnTo>
                    <a:pt x="426" y="333"/>
                  </a:lnTo>
                  <a:lnTo>
                    <a:pt x="432" y="336"/>
                  </a:lnTo>
                  <a:lnTo>
                    <a:pt x="438" y="340"/>
                  </a:lnTo>
                  <a:lnTo>
                    <a:pt x="444" y="344"/>
                  </a:lnTo>
                  <a:lnTo>
                    <a:pt x="450" y="347"/>
                  </a:lnTo>
                  <a:lnTo>
                    <a:pt x="454" y="350"/>
                  </a:lnTo>
                  <a:lnTo>
                    <a:pt x="455" y="351"/>
                  </a:lnTo>
                  <a:lnTo>
                    <a:pt x="458" y="354"/>
                  </a:lnTo>
                  <a:lnTo>
                    <a:pt x="461" y="355"/>
                  </a:lnTo>
                  <a:lnTo>
                    <a:pt x="464" y="355"/>
                  </a:lnTo>
                  <a:lnTo>
                    <a:pt x="467" y="353"/>
                  </a:lnTo>
                  <a:lnTo>
                    <a:pt x="470" y="351"/>
                  </a:lnTo>
                  <a:lnTo>
                    <a:pt x="473" y="348"/>
                  </a:lnTo>
                  <a:lnTo>
                    <a:pt x="474" y="347"/>
                  </a:lnTo>
                  <a:lnTo>
                    <a:pt x="474" y="345"/>
                  </a:lnTo>
                  <a:lnTo>
                    <a:pt x="519" y="345"/>
                  </a:lnTo>
                  <a:lnTo>
                    <a:pt x="528" y="354"/>
                  </a:lnTo>
                  <a:lnTo>
                    <a:pt x="537" y="354"/>
                  </a:lnTo>
                  <a:lnTo>
                    <a:pt x="537" y="355"/>
                  </a:lnTo>
                  <a:lnTo>
                    <a:pt x="540" y="357"/>
                  </a:lnTo>
                  <a:lnTo>
                    <a:pt x="543" y="358"/>
                  </a:lnTo>
                  <a:lnTo>
                    <a:pt x="545" y="358"/>
                  </a:lnTo>
                  <a:lnTo>
                    <a:pt x="552" y="360"/>
                  </a:lnTo>
                  <a:lnTo>
                    <a:pt x="555" y="363"/>
                  </a:lnTo>
                  <a:lnTo>
                    <a:pt x="560" y="367"/>
                  </a:lnTo>
                  <a:lnTo>
                    <a:pt x="563" y="371"/>
                  </a:lnTo>
                  <a:lnTo>
                    <a:pt x="566" y="375"/>
                  </a:lnTo>
                  <a:lnTo>
                    <a:pt x="567" y="380"/>
                  </a:lnTo>
                  <a:lnTo>
                    <a:pt x="569" y="383"/>
                  </a:lnTo>
                  <a:lnTo>
                    <a:pt x="570" y="384"/>
                  </a:lnTo>
                  <a:lnTo>
                    <a:pt x="572" y="387"/>
                  </a:lnTo>
                  <a:lnTo>
                    <a:pt x="575" y="388"/>
                  </a:lnTo>
                  <a:lnTo>
                    <a:pt x="578" y="393"/>
                  </a:lnTo>
                  <a:lnTo>
                    <a:pt x="579" y="396"/>
                  </a:lnTo>
                  <a:lnTo>
                    <a:pt x="582" y="397"/>
                  </a:lnTo>
                  <a:lnTo>
                    <a:pt x="584" y="400"/>
                  </a:lnTo>
                  <a:lnTo>
                    <a:pt x="585" y="402"/>
                  </a:lnTo>
                  <a:lnTo>
                    <a:pt x="585" y="388"/>
                  </a:lnTo>
                  <a:lnTo>
                    <a:pt x="578" y="371"/>
                  </a:lnTo>
                  <a:lnTo>
                    <a:pt x="570" y="361"/>
                  </a:lnTo>
                  <a:lnTo>
                    <a:pt x="572" y="354"/>
                  </a:lnTo>
                  <a:lnTo>
                    <a:pt x="584" y="309"/>
                  </a:lnTo>
                  <a:lnTo>
                    <a:pt x="572" y="309"/>
                  </a:lnTo>
                  <a:lnTo>
                    <a:pt x="573" y="301"/>
                  </a:lnTo>
                  <a:lnTo>
                    <a:pt x="576" y="297"/>
                  </a:lnTo>
                  <a:lnTo>
                    <a:pt x="575" y="290"/>
                  </a:lnTo>
                  <a:lnTo>
                    <a:pt x="572" y="282"/>
                  </a:lnTo>
                  <a:lnTo>
                    <a:pt x="573" y="278"/>
                  </a:lnTo>
                  <a:lnTo>
                    <a:pt x="584" y="278"/>
                  </a:lnTo>
                  <a:lnTo>
                    <a:pt x="584" y="85"/>
                  </a:lnTo>
                  <a:lnTo>
                    <a:pt x="582" y="84"/>
                  </a:lnTo>
                  <a:lnTo>
                    <a:pt x="581" y="82"/>
                  </a:lnTo>
                  <a:lnTo>
                    <a:pt x="576" y="79"/>
                  </a:lnTo>
                  <a:lnTo>
                    <a:pt x="572" y="75"/>
                  </a:lnTo>
                  <a:lnTo>
                    <a:pt x="567" y="72"/>
                  </a:lnTo>
                  <a:lnTo>
                    <a:pt x="563" y="69"/>
                  </a:lnTo>
                  <a:lnTo>
                    <a:pt x="560" y="66"/>
                  </a:lnTo>
                  <a:lnTo>
                    <a:pt x="558" y="66"/>
                  </a:lnTo>
                  <a:lnTo>
                    <a:pt x="555" y="63"/>
                  </a:lnTo>
                  <a:lnTo>
                    <a:pt x="554" y="61"/>
                  </a:lnTo>
                  <a:lnTo>
                    <a:pt x="554" y="57"/>
                  </a:lnTo>
                  <a:lnTo>
                    <a:pt x="555" y="54"/>
                  </a:lnTo>
                  <a:lnTo>
                    <a:pt x="557" y="51"/>
                  </a:lnTo>
                  <a:lnTo>
                    <a:pt x="558" y="48"/>
                  </a:lnTo>
                  <a:lnTo>
                    <a:pt x="560" y="46"/>
                  </a:lnTo>
                  <a:lnTo>
                    <a:pt x="561" y="45"/>
                  </a:lnTo>
                  <a:lnTo>
                    <a:pt x="575" y="30"/>
                  </a:lnTo>
                  <a:lnTo>
                    <a:pt x="573" y="22"/>
                  </a:lnTo>
                  <a:lnTo>
                    <a:pt x="575" y="21"/>
                  </a:lnTo>
                  <a:lnTo>
                    <a:pt x="575" y="22"/>
                  </a:lnTo>
                  <a:lnTo>
                    <a:pt x="573" y="22"/>
                  </a:lnTo>
                  <a:lnTo>
                    <a:pt x="569" y="22"/>
                  </a:lnTo>
                  <a:lnTo>
                    <a:pt x="561" y="21"/>
                  </a:lnTo>
                  <a:lnTo>
                    <a:pt x="553" y="21"/>
                  </a:lnTo>
                  <a:lnTo>
                    <a:pt x="542" y="21"/>
                  </a:lnTo>
                  <a:lnTo>
                    <a:pt x="527" y="21"/>
                  </a:lnTo>
                  <a:lnTo>
                    <a:pt x="513" y="19"/>
                  </a:lnTo>
                  <a:lnTo>
                    <a:pt x="495" y="19"/>
                  </a:lnTo>
                  <a:lnTo>
                    <a:pt x="477" y="19"/>
                  </a:lnTo>
                  <a:lnTo>
                    <a:pt x="456" y="18"/>
                  </a:lnTo>
                  <a:lnTo>
                    <a:pt x="435" y="18"/>
                  </a:lnTo>
                  <a:lnTo>
                    <a:pt x="414" y="18"/>
                  </a:lnTo>
                  <a:lnTo>
                    <a:pt x="390" y="16"/>
                  </a:lnTo>
                  <a:lnTo>
                    <a:pt x="366" y="15"/>
                  </a:lnTo>
                  <a:lnTo>
                    <a:pt x="342" y="15"/>
                  </a:lnTo>
                  <a:lnTo>
                    <a:pt x="318" y="13"/>
                  </a:lnTo>
                  <a:lnTo>
                    <a:pt x="293" y="13"/>
                  </a:lnTo>
                  <a:lnTo>
                    <a:pt x="269" y="12"/>
                  </a:lnTo>
                  <a:lnTo>
                    <a:pt x="245" y="10"/>
                  </a:lnTo>
                  <a:lnTo>
                    <a:pt x="220" y="10"/>
                  </a:lnTo>
                  <a:lnTo>
                    <a:pt x="197" y="9"/>
                  </a:lnTo>
                  <a:lnTo>
                    <a:pt x="174" y="8"/>
                  </a:lnTo>
                  <a:lnTo>
                    <a:pt x="153" y="8"/>
                  </a:lnTo>
                  <a:lnTo>
                    <a:pt x="131" y="6"/>
                  </a:lnTo>
                  <a:lnTo>
                    <a:pt x="112" y="6"/>
                  </a:lnTo>
                  <a:lnTo>
                    <a:pt x="94" y="5"/>
                  </a:lnTo>
                  <a:lnTo>
                    <a:pt x="78" y="3"/>
                  </a:lnTo>
                  <a:lnTo>
                    <a:pt x="64" y="2"/>
                  </a:lnTo>
                  <a:lnTo>
                    <a:pt x="51" y="2"/>
                  </a:lnTo>
                  <a:lnTo>
                    <a:pt x="41" y="0"/>
                  </a:lnTo>
                  <a:lnTo>
                    <a:pt x="32" y="0"/>
                  </a:lnTo>
                  <a:lnTo>
                    <a:pt x="27" y="0"/>
                  </a:lnTo>
                  <a:lnTo>
                    <a:pt x="18" y="99"/>
                  </a:lnTo>
                  <a:lnTo>
                    <a:pt x="18" y="98"/>
                  </a:lnTo>
                  <a:lnTo>
                    <a:pt x="0" y="309"/>
                  </a:lnTo>
                  <a:lnTo>
                    <a:pt x="5" y="309"/>
                  </a:lnTo>
                  <a:lnTo>
                    <a:pt x="10" y="309"/>
                  </a:lnTo>
                  <a:lnTo>
                    <a:pt x="19" y="311"/>
                  </a:lnTo>
                  <a:lnTo>
                    <a:pt x="30" y="311"/>
                  </a:lnTo>
                  <a:lnTo>
                    <a:pt x="41" y="312"/>
                  </a:lnTo>
                  <a:lnTo>
                    <a:pt x="54" y="314"/>
                  </a:lnTo>
                  <a:lnTo>
                    <a:pt x="68" y="314"/>
                  </a:lnTo>
                  <a:lnTo>
                    <a:pt x="82" y="315"/>
                  </a:lnTo>
                  <a:lnTo>
                    <a:pt x="99" y="315"/>
                  </a:lnTo>
                  <a:lnTo>
                    <a:pt x="115" y="317"/>
                  </a:lnTo>
                  <a:lnTo>
                    <a:pt x="132" y="318"/>
                  </a:lnTo>
                  <a:lnTo>
                    <a:pt x="151" y="318"/>
                  </a:lnTo>
                  <a:lnTo>
                    <a:pt x="170" y="320"/>
                  </a:lnTo>
                  <a:lnTo>
                    <a:pt x="189" y="320"/>
                  </a:lnTo>
                  <a:lnTo>
                    <a:pt x="207" y="321"/>
                  </a:lnTo>
                  <a:lnTo>
                    <a:pt x="226" y="321"/>
                  </a:lnTo>
                  <a:lnTo>
                    <a:pt x="245" y="322"/>
                  </a:lnTo>
                  <a:lnTo>
                    <a:pt x="263" y="324"/>
                  </a:lnTo>
                  <a:lnTo>
                    <a:pt x="282" y="324"/>
                  </a:lnTo>
                  <a:lnTo>
                    <a:pt x="299" y="325"/>
                  </a:lnTo>
                  <a:lnTo>
                    <a:pt x="316" y="325"/>
                  </a:lnTo>
                  <a:lnTo>
                    <a:pt x="332" y="325"/>
                  </a:lnTo>
                  <a:lnTo>
                    <a:pt x="347" y="327"/>
                  </a:lnTo>
                  <a:lnTo>
                    <a:pt x="360" y="327"/>
                  </a:lnTo>
                  <a:lnTo>
                    <a:pt x="375" y="328"/>
                  </a:lnTo>
                  <a:lnTo>
                    <a:pt x="387" y="328"/>
                  </a:lnTo>
                  <a:lnTo>
                    <a:pt x="396" y="328"/>
                  </a:lnTo>
                  <a:lnTo>
                    <a:pt x="405" y="328"/>
                  </a:lnTo>
                  <a:lnTo>
                    <a:pt x="413" y="328"/>
                  </a:lnTo>
                  <a:lnTo>
                    <a:pt x="417" y="330"/>
                  </a:lnTo>
                  <a:lnTo>
                    <a:pt x="420" y="330"/>
                  </a:lnTo>
                  <a:lnTo>
                    <a:pt x="421" y="330"/>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33" name="Freeform 28"/>
            <p:cNvSpPr>
              <a:spLocks/>
            </p:cNvSpPr>
            <p:nvPr/>
          </p:nvSpPr>
          <p:spPr bwMode="blackWhite">
            <a:xfrm>
              <a:off x="3521075" y="2546350"/>
              <a:ext cx="1239838" cy="601663"/>
            </a:xfrm>
            <a:custGeom>
              <a:avLst/>
              <a:gdLst>
                <a:gd name="T0" fmla="*/ 1198330 w 687"/>
                <a:gd name="T1" fmla="*/ 538515 h 343"/>
                <a:gd name="T2" fmla="*/ 1191111 w 687"/>
                <a:gd name="T3" fmla="*/ 515711 h 343"/>
                <a:gd name="T4" fmla="*/ 1182087 w 687"/>
                <a:gd name="T5" fmla="*/ 498170 h 343"/>
                <a:gd name="T6" fmla="*/ 1178478 w 687"/>
                <a:gd name="T7" fmla="*/ 489399 h 343"/>
                <a:gd name="T8" fmla="*/ 1167649 w 687"/>
                <a:gd name="T9" fmla="*/ 470104 h 343"/>
                <a:gd name="T10" fmla="*/ 1165845 w 687"/>
                <a:gd name="T11" fmla="*/ 447300 h 343"/>
                <a:gd name="T12" fmla="*/ 1167649 w 687"/>
                <a:gd name="T13" fmla="*/ 422743 h 343"/>
                <a:gd name="T14" fmla="*/ 1167649 w 687"/>
                <a:gd name="T15" fmla="*/ 403447 h 343"/>
                <a:gd name="T16" fmla="*/ 1171259 w 687"/>
                <a:gd name="T17" fmla="*/ 389415 h 343"/>
                <a:gd name="T18" fmla="*/ 1158626 w 687"/>
                <a:gd name="T19" fmla="*/ 329774 h 343"/>
                <a:gd name="T20" fmla="*/ 1138774 w 687"/>
                <a:gd name="T21" fmla="*/ 310479 h 343"/>
                <a:gd name="T22" fmla="*/ 1133360 w 687"/>
                <a:gd name="T23" fmla="*/ 287676 h 343"/>
                <a:gd name="T24" fmla="*/ 1136969 w 687"/>
                <a:gd name="T25" fmla="*/ 273643 h 343"/>
                <a:gd name="T26" fmla="*/ 1131555 w 687"/>
                <a:gd name="T27" fmla="*/ 242068 h 343"/>
                <a:gd name="T28" fmla="*/ 1122532 w 687"/>
                <a:gd name="T29" fmla="*/ 226281 h 343"/>
                <a:gd name="T30" fmla="*/ 1108094 w 687"/>
                <a:gd name="T31" fmla="*/ 217511 h 343"/>
                <a:gd name="T32" fmla="*/ 1100875 w 687"/>
                <a:gd name="T33" fmla="*/ 196461 h 343"/>
                <a:gd name="T34" fmla="*/ 1099070 w 687"/>
                <a:gd name="T35" fmla="*/ 182428 h 343"/>
                <a:gd name="T36" fmla="*/ 1090047 w 687"/>
                <a:gd name="T37" fmla="*/ 163133 h 343"/>
                <a:gd name="T38" fmla="*/ 1084633 w 687"/>
                <a:gd name="T39" fmla="*/ 154363 h 343"/>
                <a:gd name="T40" fmla="*/ 1072000 w 687"/>
                <a:gd name="T41" fmla="*/ 138575 h 343"/>
                <a:gd name="T42" fmla="*/ 1062976 w 687"/>
                <a:gd name="T43" fmla="*/ 129805 h 343"/>
                <a:gd name="T44" fmla="*/ 1052148 w 687"/>
                <a:gd name="T45" fmla="*/ 108755 h 343"/>
                <a:gd name="T46" fmla="*/ 1030491 w 687"/>
                <a:gd name="T47" fmla="*/ 89460 h 343"/>
                <a:gd name="T48" fmla="*/ 1010639 w 687"/>
                <a:gd name="T49" fmla="*/ 84198 h 343"/>
                <a:gd name="T50" fmla="*/ 988983 w 687"/>
                <a:gd name="T51" fmla="*/ 78935 h 343"/>
                <a:gd name="T52" fmla="*/ 891528 w 687"/>
                <a:gd name="T53" fmla="*/ 66657 h 343"/>
                <a:gd name="T54" fmla="*/ 878895 w 687"/>
                <a:gd name="T55" fmla="*/ 77181 h 343"/>
                <a:gd name="T56" fmla="*/ 862653 w 687"/>
                <a:gd name="T57" fmla="*/ 78935 h 343"/>
                <a:gd name="T58" fmla="*/ 846411 w 687"/>
                <a:gd name="T59" fmla="*/ 66657 h 343"/>
                <a:gd name="T60" fmla="*/ 815730 w 687"/>
                <a:gd name="T61" fmla="*/ 47361 h 343"/>
                <a:gd name="T62" fmla="*/ 794074 w 687"/>
                <a:gd name="T63" fmla="*/ 36837 h 343"/>
                <a:gd name="T64" fmla="*/ 781441 w 687"/>
                <a:gd name="T65" fmla="*/ 33328 h 343"/>
                <a:gd name="T66" fmla="*/ 732714 w 687"/>
                <a:gd name="T67" fmla="*/ 33328 h 343"/>
                <a:gd name="T68" fmla="*/ 662330 w 687"/>
                <a:gd name="T69" fmla="*/ 31574 h 343"/>
                <a:gd name="T70" fmla="*/ 575704 w 687"/>
                <a:gd name="T71" fmla="*/ 28066 h 343"/>
                <a:gd name="T72" fmla="*/ 478249 w 687"/>
                <a:gd name="T73" fmla="*/ 22804 h 343"/>
                <a:gd name="T74" fmla="*/ 377185 w 687"/>
                <a:gd name="T75" fmla="*/ 19295 h 343"/>
                <a:gd name="T76" fmla="*/ 276121 w 687"/>
                <a:gd name="T77" fmla="*/ 15787 h 343"/>
                <a:gd name="T78" fmla="*/ 184081 w 687"/>
                <a:gd name="T79" fmla="*/ 10525 h 343"/>
                <a:gd name="T80" fmla="*/ 111892 w 687"/>
                <a:gd name="T81" fmla="*/ 5262 h 343"/>
                <a:gd name="T82" fmla="*/ 55946 w 687"/>
                <a:gd name="T83" fmla="*/ 0 h 343"/>
                <a:gd name="T84" fmla="*/ 0 w 687"/>
                <a:gd name="T85" fmla="*/ 370119 h 343"/>
                <a:gd name="T86" fmla="*/ 283340 w 687"/>
                <a:gd name="T87" fmla="*/ 573597 h 343"/>
                <a:gd name="T88" fmla="*/ 339286 w 687"/>
                <a:gd name="T89" fmla="*/ 580614 h 343"/>
                <a:gd name="T90" fmla="*/ 422303 w 687"/>
                <a:gd name="T91" fmla="*/ 585876 h 343"/>
                <a:gd name="T92" fmla="*/ 526976 w 687"/>
                <a:gd name="T93" fmla="*/ 589384 h 343"/>
                <a:gd name="T94" fmla="*/ 646087 w 687"/>
                <a:gd name="T95" fmla="*/ 591138 h 343"/>
                <a:gd name="T96" fmla="*/ 770613 w 687"/>
                <a:gd name="T97" fmla="*/ 594647 h 343"/>
                <a:gd name="T98" fmla="*/ 895138 w 687"/>
                <a:gd name="T99" fmla="*/ 596401 h 343"/>
                <a:gd name="T100" fmla="*/ 1008835 w 687"/>
                <a:gd name="T101" fmla="*/ 596401 h 343"/>
                <a:gd name="T102" fmla="*/ 1106289 w 687"/>
                <a:gd name="T103" fmla="*/ 599909 h 343"/>
                <a:gd name="T104" fmla="*/ 1182087 w 687"/>
                <a:gd name="T105" fmla="*/ 599909 h 343"/>
                <a:gd name="T106" fmla="*/ 1227205 w 687"/>
                <a:gd name="T107" fmla="*/ 599909 h 34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87" h="343">
                  <a:moveTo>
                    <a:pt x="686" y="342"/>
                  </a:moveTo>
                  <a:lnTo>
                    <a:pt x="676" y="317"/>
                  </a:lnTo>
                  <a:lnTo>
                    <a:pt x="664" y="307"/>
                  </a:lnTo>
                  <a:lnTo>
                    <a:pt x="661" y="297"/>
                  </a:lnTo>
                  <a:lnTo>
                    <a:pt x="661" y="296"/>
                  </a:lnTo>
                  <a:lnTo>
                    <a:pt x="660" y="294"/>
                  </a:lnTo>
                  <a:lnTo>
                    <a:pt x="658" y="291"/>
                  </a:lnTo>
                  <a:lnTo>
                    <a:pt x="657" y="288"/>
                  </a:lnTo>
                  <a:lnTo>
                    <a:pt x="655" y="284"/>
                  </a:lnTo>
                  <a:lnTo>
                    <a:pt x="654" y="281"/>
                  </a:lnTo>
                  <a:lnTo>
                    <a:pt x="653" y="279"/>
                  </a:lnTo>
                  <a:lnTo>
                    <a:pt x="650" y="276"/>
                  </a:lnTo>
                  <a:lnTo>
                    <a:pt x="649" y="273"/>
                  </a:lnTo>
                  <a:lnTo>
                    <a:pt x="647" y="268"/>
                  </a:lnTo>
                  <a:lnTo>
                    <a:pt x="647" y="264"/>
                  </a:lnTo>
                  <a:lnTo>
                    <a:pt x="646" y="260"/>
                  </a:lnTo>
                  <a:lnTo>
                    <a:pt x="646" y="255"/>
                  </a:lnTo>
                  <a:lnTo>
                    <a:pt x="646" y="251"/>
                  </a:lnTo>
                  <a:lnTo>
                    <a:pt x="646" y="246"/>
                  </a:lnTo>
                  <a:lnTo>
                    <a:pt x="647" y="241"/>
                  </a:lnTo>
                  <a:lnTo>
                    <a:pt x="647" y="237"/>
                  </a:lnTo>
                  <a:lnTo>
                    <a:pt x="647" y="233"/>
                  </a:lnTo>
                  <a:lnTo>
                    <a:pt x="647" y="230"/>
                  </a:lnTo>
                  <a:lnTo>
                    <a:pt x="649" y="227"/>
                  </a:lnTo>
                  <a:lnTo>
                    <a:pt x="649" y="224"/>
                  </a:lnTo>
                  <a:lnTo>
                    <a:pt x="649" y="222"/>
                  </a:lnTo>
                  <a:lnTo>
                    <a:pt x="643" y="216"/>
                  </a:lnTo>
                  <a:lnTo>
                    <a:pt x="642" y="188"/>
                  </a:lnTo>
                  <a:lnTo>
                    <a:pt x="639" y="184"/>
                  </a:lnTo>
                  <a:lnTo>
                    <a:pt x="634" y="181"/>
                  </a:lnTo>
                  <a:lnTo>
                    <a:pt x="631" y="177"/>
                  </a:lnTo>
                  <a:lnTo>
                    <a:pt x="628" y="172"/>
                  </a:lnTo>
                  <a:lnTo>
                    <a:pt x="628" y="168"/>
                  </a:lnTo>
                  <a:lnTo>
                    <a:pt x="628" y="164"/>
                  </a:lnTo>
                  <a:lnTo>
                    <a:pt x="628" y="161"/>
                  </a:lnTo>
                  <a:lnTo>
                    <a:pt x="628" y="158"/>
                  </a:lnTo>
                  <a:lnTo>
                    <a:pt x="630" y="156"/>
                  </a:lnTo>
                  <a:lnTo>
                    <a:pt x="628" y="150"/>
                  </a:lnTo>
                  <a:lnTo>
                    <a:pt x="628" y="142"/>
                  </a:lnTo>
                  <a:lnTo>
                    <a:pt x="627" y="138"/>
                  </a:lnTo>
                  <a:lnTo>
                    <a:pt x="624" y="134"/>
                  </a:lnTo>
                  <a:lnTo>
                    <a:pt x="623" y="131"/>
                  </a:lnTo>
                  <a:lnTo>
                    <a:pt x="622" y="129"/>
                  </a:lnTo>
                  <a:lnTo>
                    <a:pt x="620" y="128"/>
                  </a:lnTo>
                  <a:lnTo>
                    <a:pt x="619" y="126"/>
                  </a:lnTo>
                  <a:lnTo>
                    <a:pt x="614" y="124"/>
                  </a:lnTo>
                  <a:lnTo>
                    <a:pt x="613" y="121"/>
                  </a:lnTo>
                  <a:lnTo>
                    <a:pt x="610" y="117"/>
                  </a:lnTo>
                  <a:lnTo>
                    <a:pt x="610" y="112"/>
                  </a:lnTo>
                  <a:lnTo>
                    <a:pt x="609" y="109"/>
                  </a:lnTo>
                  <a:lnTo>
                    <a:pt x="609" y="105"/>
                  </a:lnTo>
                  <a:lnTo>
                    <a:pt x="609" y="104"/>
                  </a:lnTo>
                  <a:lnTo>
                    <a:pt x="604" y="93"/>
                  </a:lnTo>
                  <a:lnTo>
                    <a:pt x="603" y="91"/>
                  </a:lnTo>
                  <a:lnTo>
                    <a:pt x="601" y="88"/>
                  </a:lnTo>
                  <a:lnTo>
                    <a:pt x="598" y="87"/>
                  </a:lnTo>
                  <a:lnTo>
                    <a:pt x="597" y="84"/>
                  </a:lnTo>
                  <a:lnTo>
                    <a:pt x="594" y="79"/>
                  </a:lnTo>
                  <a:lnTo>
                    <a:pt x="592" y="78"/>
                  </a:lnTo>
                  <a:lnTo>
                    <a:pt x="590" y="75"/>
                  </a:lnTo>
                  <a:lnTo>
                    <a:pt x="589" y="74"/>
                  </a:lnTo>
                  <a:lnTo>
                    <a:pt x="587" y="71"/>
                  </a:lnTo>
                  <a:lnTo>
                    <a:pt x="586" y="66"/>
                  </a:lnTo>
                  <a:lnTo>
                    <a:pt x="583" y="62"/>
                  </a:lnTo>
                  <a:lnTo>
                    <a:pt x="580" y="58"/>
                  </a:lnTo>
                  <a:lnTo>
                    <a:pt x="575" y="54"/>
                  </a:lnTo>
                  <a:lnTo>
                    <a:pt x="571" y="51"/>
                  </a:lnTo>
                  <a:lnTo>
                    <a:pt x="564" y="49"/>
                  </a:lnTo>
                  <a:lnTo>
                    <a:pt x="562" y="49"/>
                  </a:lnTo>
                  <a:lnTo>
                    <a:pt x="560" y="48"/>
                  </a:lnTo>
                  <a:lnTo>
                    <a:pt x="557" y="46"/>
                  </a:lnTo>
                  <a:lnTo>
                    <a:pt x="557" y="45"/>
                  </a:lnTo>
                  <a:lnTo>
                    <a:pt x="548" y="45"/>
                  </a:lnTo>
                  <a:lnTo>
                    <a:pt x="538" y="36"/>
                  </a:lnTo>
                  <a:lnTo>
                    <a:pt x="494" y="36"/>
                  </a:lnTo>
                  <a:lnTo>
                    <a:pt x="494" y="38"/>
                  </a:lnTo>
                  <a:lnTo>
                    <a:pt x="493" y="39"/>
                  </a:lnTo>
                  <a:lnTo>
                    <a:pt x="490" y="42"/>
                  </a:lnTo>
                  <a:lnTo>
                    <a:pt x="487" y="44"/>
                  </a:lnTo>
                  <a:lnTo>
                    <a:pt x="484" y="46"/>
                  </a:lnTo>
                  <a:lnTo>
                    <a:pt x="481" y="46"/>
                  </a:lnTo>
                  <a:lnTo>
                    <a:pt x="478" y="45"/>
                  </a:lnTo>
                  <a:lnTo>
                    <a:pt x="475" y="42"/>
                  </a:lnTo>
                  <a:lnTo>
                    <a:pt x="473" y="41"/>
                  </a:lnTo>
                  <a:lnTo>
                    <a:pt x="469" y="38"/>
                  </a:lnTo>
                  <a:lnTo>
                    <a:pt x="464" y="35"/>
                  </a:lnTo>
                  <a:lnTo>
                    <a:pt x="458" y="31"/>
                  </a:lnTo>
                  <a:lnTo>
                    <a:pt x="452" y="27"/>
                  </a:lnTo>
                  <a:lnTo>
                    <a:pt x="446" y="24"/>
                  </a:lnTo>
                  <a:lnTo>
                    <a:pt x="442" y="21"/>
                  </a:lnTo>
                  <a:lnTo>
                    <a:pt x="440" y="21"/>
                  </a:lnTo>
                  <a:lnTo>
                    <a:pt x="439" y="21"/>
                  </a:lnTo>
                  <a:lnTo>
                    <a:pt x="436" y="21"/>
                  </a:lnTo>
                  <a:lnTo>
                    <a:pt x="433" y="19"/>
                  </a:lnTo>
                  <a:lnTo>
                    <a:pt x="425" y="19"/>
                  </a:lnTo>
                  <a:lnTo>
                    <a:pt x="416" y="19"/>
                  </a:lnTo>
                  <a:lnTo>
                    <a:pt x="406" y="19"/>
                  </a:lnTo>
                  <a:lnTo>
                    <a:pt x="395" y="19"/>
                  </a:lnTo>
                  <a:lnTo>
                    <a:pt x="380" y="18"/>
                  </a:lnTo>
                  <a:lnTo>
                    <a:pt x="367" y="18"/>
                  </a:lnTo>
                  <a:lnTo>
                    <a:pt x="352" y="16"/>
                  </a:lnTo>
                  <a:lnTo>
                    <a:pt x="336" y="16"/>
                  </a:lnTo>
                  <a:lnTo>
                    <a:pt x="319" y="16"/>
                  </a:lnTo>
                  <a:lnTo>
                    <a:pt x="302" y="15"/>
                  </a:lnTo>
                  <a:lnTo>
                    <a:pt x="283" y="15"/>
                  </a:lnTo>
                  <a:lnTo>
                    <a:pt x="265" y="13"/>
                  </a:lnTo>
                  <a:lnTo>
                    <a:pt x="246" y="12"/>
                  </a:lnTo>
                  <a:lnTo>
                    <a:pt x="227" y="12"/>
                  </a:lnTo>
                  <a:lnTo>
                    <a:pt x="209" y="11"/>
                  </a:lnTo>
                  <a:lnTo>
                    <a:pt x="190" y="11"/>
                  </a:lnTo>
                  <a:lnTo>
                    <a:pt x="171" y="9"/>
                  </a:lnTo>
                  <a:lnTo>
                    <a:pt x="153" y="9"/>
                  </a:lnTo>
                  <a:lnTo>
                    <a:pt x="135" y="8"/>
                  </a:lnTo>
                  <a:lnTo>
                    <a:pt x="120" y="6"/>
                  </a:lnTo>
                  <a:lnTo>
                    <a:pt x="102" y="6"/>
                  </a:lnTo>
                  <a:lnTo>
                    <a:pt x="89" y="5"/>
                  </a:lnTo>
                  <a:lnTo>
                    <a:pt x="74" y="5"/>
                  </a:lnTo>
                  <a:lnTo>
                    <a:pt x="62" y="3"/>
                  </a:lnTo>
                  <a:lnTo>
                    <a:pt x="50" y="2"/>
                  </a:lnTo>
                  <a:lnTo>
                    <a:pt x="39" y="2"/>
                  </a:lnTo>
                  <a:lnTo>
                    <a:pt x="31" y="0"/>
                  </a:lnTo>
                  <a:lnTo>
                    <a:pt x="26" y="0"/>
                  </a:lnTo>
                  <a:lnTo>
                    <a:pt x="20" y="0"/>
                  </a:lnTo>
                  <a:lnTo>
                    <a:pt x="0" y="211"/>
                  </a:lnTo>
                  <a:lnTo>
                    <a:pt x="163" y="221"/>
                  </a:lnTo>
                  <a:lnTo>
                    <a:pt x="157" y="327"/>
                  </a:lnTo>
                  <a:lnTo>
                    <a:pt x="165" y="328"/>
                  </a:lnTo>
                  <a:lnTo>
                    <a:pt x="176" y="330"/>
                  </a:lnTo>
                  <a:lnTo>
                    <a:pt x="188" y="331"/>
                  </a:lnTo>
                  <a:lnTo>
                    <a:pt x="201" y="331"/>
                  </a:lnTo>
                  <a:lnTo>
                    <a:pt x="218" y="333"/>
                  </a:lnTo>
                  <a:lnTo>
                    <a:pt x="234" y="334"/>
                  </a:lnTo>
                  <a:lnTo>
                    <a:pt x="251" y="334"/>
                  </a:lnTo>
                  <a:lnTo>
                    <a:pt x="272" y="336"/>
                  </a:lnTo>
                  <a:lnTo>
                    <a:pt x="292" y="336"/>
                  </a:lnTo>
                  <a:lnTo>
                    <a:pt x="313" y="337"/>
                  </a:lnTo>
                  <a:lnTo>
                    <a:pt x="335" y="337"/>
                  </a:lnTo>
                  <a:lnTo>
                    <a:pt x="358" y="337"/>
                  </a:lnTo>
                  <a:lnTo>
                    <a:pt x="380" y="339"/>
                  </a:lnTo>
                  <a:lnTo>
                    <a:pt x="404" y="339"/>
                  </a:lnTo>
                  <a:lnTo>
                    <a:pt x="427" y="339"/>
                  </a:lnTo>
                  <a:lnTo>
                    <a:pt x="449" y="339"/>
                  </a:lnTo>
                  <a:lnTo>
                    <a:pt x="472" y="340"/>
                  </a:lnTo>
                  <a:lnTo>
                    <a:pt x="496" y="340"/>
                  </a:lnTo>
                  <a:lnTo>
                    <a:pt x="517" y="340"/>
                  </a:lnTo>
                  <a:lnTo>
                    <a:pt x="538" y="340"/>
                  </a:lnTo>
                  <a:lnTo>
                    <a:pt x="559" y="340"/>
                  </a:lnTo>
                  <a:lnTo>
                    <a:pt x="578" y="340"/>
                  </a:lnTo>
                  <a:lnTo>
                    <a:pt x="595" y="342"/>
                  </a:lnTo>
                  <a:lnTo>
                    <a:pt x="613" y="342"/>
                  </a:lnTo>
                  <a:lnTo>
                    <a:pt x="628" y="342"/>
                  </a:lnTo>
                  <a:lnTo>
                    <a:pt x="643" y="342"/>
                  </a:lnTo>
                  <a:lnTo>
                    <a:pt x="655" y="342"/>
                  </a:lnTo>
                  <a:lnTo>
                    <a:pt x="666" y="342"/>
                  </a:lnTo>
                  <a:lnTo>
                    <a:pt x="675" y="342"/>
                  </a:lnTo>
                  <a:lnTo>
                    <a:pt x="680" y="342"/>
                  </a:lnTo>
                  <a:lnTo>
                    <a:pt x="685" y="342"/>
                  </a:lnTo>
                  <a:lnTo>
                    <a:pt x="686" y="342"/>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34" name="Freeform 29"/>
            <p:cNvSpPr>
              <a:spLocks/>
            </p:cNvSpPr>
            <p:nvPr/>
          </p:nvSpPr>
          <p:spPr bwMode="blackWhite">
            <a:xfrm>
              <a:off x="3521075" y="2546350"/>
              <a:ext cx="1239838" cy="601663"/>
            </a:xfrm>
            <a:custGeom>
              <a:avLst/>
              <a:gdLst>
                <a:gd name="T0" fmla="*/ 1198330 w 687"/>
                <a:gd name="T1" fmla="*/ 538515 h 343"/>
                <a:gd name="T2" fmla="*/ 1192915 w 687"/>
                <a:gd name="T3" fmla="*/ 519219 h 343"/>
                <a:gd name="T4" fmla="*/ 1185697 w 687"/>
                <a:gd name="T5" fmla="*/ 505186 h 343"/>
                <a:gd name="T6" fmla="*/ 1178478 w 687"/>
                <a:gd name="T7" fmla="*/ 489399 h 343"/>
                <a:gd name="T8" fmla="*/ 1173064 w 687"/>
                <a:gd name="T9" fmla="*/ 484137 h 343"/>
                <a:gd name="T10" fmla="*/ 1167649 w 687"/>
                <a:gd name="T11" fmla="*/ 463088 h 343"/>
                <a:gd name="T12" fmla="*/ 1165845 w 687"/>
                <a:gd name="T13" fmla="*/ 440284 h 343"/>
                <a:gd name="T14" fmla="*/ 1167649 w 687"/>
                <a:gd name="T15" fmla="*/ 415726 h 343"/>
                <a:gd name="T16" fmla="*/ 1171259 w 687"/>
                <a:gd name="T17" fmla="*/ 398185 h 343"/>
                <a:gd name="T18" fmla="*/ 1171259 w 687"/>
                <a:gd name="T19" fmla="*/ 389415 h 343"/>
                <a:gd name="T20" fmla="*/ 1153212 w 687"/>
                <a:gd name="T21" fmla="*/ 322758 h 343"/>
                <a:gd name="T22" fmla="*/ 1138774 w 687"/>
                <a:gd name="T23" fmla="*/ 310479 h 343"/>
                <a:gd name="T24" fmla="*/ 1133360 w 687"/>
                <a:gd name="T25" fmla="*/ 287676 h 343"/>
                <a:gd name="T26" fmla="*/ 1136969 w 687"/>
                <a:gd name="T27" fmla="*/ 273643 h 343"/>
                <a:gd name="T28" fmla="*/ 1133360 w 687"/>
                <a:gd name="T29" fmla="*/ 249085 h 343"/>
                <a:gd name="T30" fmla="*/ 1124336 w 687"/>
                <a:gd name="T31" fmla="*/ 229790 h 343"/>
                <a:gd name="T32" fmla="*/ 1117117 w 687"/>
                <a:gd name="T33" fmla="*/ 221019 h 343"/>
                <a:gd name="T34" fmla="*/ 1106289 w 687"/>
                <a:gd name="T35" fmla="*/ 212248 h 343"/>
                <a:gd name="T36" fmla="*/ 1099070 w 687"/>
                <a:gd name="T37" fmla="*/ 191199 h 343"/>
                <a:gd name="T38" fmla="*/ 1099070 w 687"/>
                <a:gd name="T39" fmla="*/ 182428 h 343"/>
                <a:gd name="T40" fmla="*/ 1090047 w 687"/>
                <a:gd name="T41" fmla="*/ 163133 h 343"/>
                <a:gd name="T42" fmla="*/ 1084633 w 687"/>
                <a:gd name="T43" fmla="*/ 154363 h 343"/>
                <a:gd name="T44" fmla="*/ 1072000 w 687"/>
                <a:gd name="T45" fmla="*/ 138575 h 343"/>
                <a:gd name="T46" fmla="*/ 1064781 w 687"/>
                <a:gd name="T47" fmla="*/ 131559 h 343"/>
                <a:gd name="T48" fmla="*/ 1057562 w 687"/>
                <a:gd name="T49" fmla="*/ 115772 h 343"/>
                <a:gd name="T50" fmla="*/ 1037710 w 687"/>
                <a:gd name="T51" fmla="*/ 94722 h 343"/>
                <a:gd name="T52" fmla="*/ 1017858 w 687"/>
                <a:gd name="T53" fmla="*/ 85952 h 343"/>
                <a:gd name="T54" fmla="*/ 1005225 w 687"/>
                <a:gd name="T55" fmla="*/ 80689 h 343"/>
                <a:gd name="T56" fmla="*/ 970936 w 687"/>
                <a:gd name="T57" fmla="*/ 63148 h 343"/>
                <a:gd name="T58" fmla="*/ 891528 w 687"/>
                <a:gd name="T59" fmla="*/ 66657 h 343"/>
                <a:gd name="T60" fmla="*/ 878895 w 687"/>
                <a:gd name="T61" fmla="*/ 77181 h 343"/>
                <a:gd name="T62" fmla="*/ 862653 w 687"/>
                <a:gd name="T63" fmla="*/ 78935 h 343"/>
                <a:gd name="T64" fmla="*/ 853629 w 687"/>
                <a:gd name="T65" fmla="*/ 71919 h 343"/>
                <a:gd name="T66" fmla="*/ 826559 w 687"/>
                <a:gd name="T67" fmla="*/ 54378 h 343"/>
                <a:gd name="T68" fmla="*/ 797683 w 687"/>
                <a:gd name="T69" fmla="*/ 36837 h 343"/>
                <a:gd name="T70" fmla="*/ 792269 w 687"/>
                <a:gd name="T71" fmla="*/ 36837 h 343"/>
                <a:gd name="T72" fmla="*/ 767003 w 687"/>
                <a:gd name="T73" fmla="*/ 33328 h 343"/>
                <a:gd name="T74" fmla="*/ 712862 w 687"/>
                <a:gd name="T75" fmla="*/ 33328 h 343"/>
                <a:gd name="T76" fmla="*/ 635259 w 687"/>
                <a:gd name="T77" fmla="*/ 28066 h 343"/>
                <a:gd name="T78" fmla="*/ 545023 w 687"/>
                <a:gd name="T79" fmla="*/ 26312 h 343"/>
                <a:gd name="T80" fmla="*/ 443959 w 687"/>
                <a:gd name="T81" fmla="*/ 21049 h 343"/>
                <a:gd name="T82" fmla="*/ 342896 w 687"/>
                <a:gd name="T83" fmla="*/ 19295 h 343"/>
                <a:gd name="T84" fmla="*/ 243636 w 687"/>
                <a:gd name="T85" fmla="*/ 14033 h 343"/>
                <a:gd name="T86" fmla="*/ 160619 w 687"/>
                <a:gd name="T87" fmla="*/ 8771 h 343"/>
                <a:gd name="T88" fmla="*/ 90236 w 687"/>
                <a:gd name="T89" fmla="*/ 3508 h 343"/>
                <a:gd name="T90" fmla="*/ 46923 w 687"/>
                <a:gd name="T91" fmla="*/ 0 h 343"/>
                <a:gd name="T92" fmla="*/ 0 w 687"/>
                <a:gd name="T93" fmla="*/ 370119 h 343"/>
                <a:gd name="T94" fmla="*/ 283340 w 687"/>
                <a:gd name="T95" fmla="*/ 573597 h 343"/>
                <a:gd name="T96" fmla="*/ 339286 w 687"/>
                <a:gd name="T97" fmla="*/ 580614 h 343"/>
                <a:gd name="T98" fmla="*/ 422303 w 687"/>
                <a:gd name="T99" fmla="*/ 585876 h 343"/>
                <a:gd name="T100" fmla="*/ 526976 w 687"/>
                <a:gd name="T101" fmla="*/ 589384 h 343"/>
                <a:gd name="T102" fmla="*/ 646087 w 687"/>
                <a:gd name="T103" fmla="*/ 591138 h 343"/>
                <a:gd name="T104" fmla="*/ 770613 w 687"/>
                <a:gd name="T105" fmla="*/ 594647 h 343"/>
                <a:gd name="T106" fmla="*/ 895138 w 687"/>
                <a:gd name="T107" fmla="*/ 596401 h 343"/>
                <a:gd name="T108" fmla="*/ 1008835 w 687"/>
                <a:gd name="T109" fmla="*/ 596401 h 343"/>
                <a:gd name="T110" fmla="*/ 1106289 w 687"/>
                <a:gd name="T111" fmla="*/ 599909 h 343"/>
                <a:gd name="T112" fmla="*/ 1182087 w 687"/>
                <a:gd name="T113" fmla="*/ 599909 h 343"/>
                <a:gd name="T114" fmla="*/ 1227205 w 687"/>
                <a:gd name="T115" fmla="*/ 599909 h 34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87" h="343">
                  <a:moveTo>
                    <a:pt x="686" y="342"/>
                  </a:moveTo>
                  <a:lnTo>
                    <a:pt x="676" y="317"/>
                  </a:lnTo>
                  <a:lnTo>
                    <a:pt x="664" y="307"/>
                  </a:lnTo>
                  <a:lnTo>
                    <a:pt x="661" y="297"/>
                  </a:lnTo>
                  <a:lnTo>
                    <a:pt x="661" y="296"/>
                  </a:lnTo>
                  <a:lnTo>
                    <a:pt x="660" y="294"/>
                  </a:lnTo>
                  <a:lnTo>
                    <a:pt x="658" y="291"/>
                  </a:lnTo>
                  <a:lnTo>
                    <a:pt x="657" y="288"/>
                  </a:lnTo>
                  <a:lnTo>
                    <a:pt x="655" y="284"/>
                  </a:lnTo>
                  <a:lnTo>
                    <a:pt x="654" y="281"/>
                  </a:lnTo>
                  <a:lnTo>
                    <a:pt x="653" y="279"/>
                  </a:lnTo>
                  <a:lnTo>
                    <a:pt x="650" y="276"/>
                  </a:lnTo>
                  <a:lnTo>
                    <a:pt x="649" y="273"/>
                  </a:lnTo>
                  <a:lnTo>
                    <a:pt x="647" y="268"/>
                  </a:lnTo>
                  <a:lnTo>
                    <a:pt x="647" y="264"/>
                  </a:lnTo>
                  <a:lnTo>
                    <a:pt x="646" y="260"/>
                  </a:lnTo>
                  <a:lnTo>
                    <a:pt x="646" y="255"/>
                  </a:lnTo>
                  <a:lnTo>
                    <a:pt x="646" y="251"/>
                  </a:lnTo>
                  <a:lnTo>
                    <a:pt x="646" y="246"/>
                  </a:lnTo>
                  <a:lnTo>
                    <a:pt x="647" y="241"/>
                  </a:lnTo>
                  <a:lnTo>
                    <a:pt x="647" y="237"/>
                  </a:lnTo>
                  <a:lnTo>
                    <a:pt x="647" y="233"/>
                  </a:lnTo>
                  <a:lnTo>
                    <a:pt x="647" y="230"/>
                  </a:lnTo>
                  <a:lnTo>
                    <a:pt x="649" y="227"/>
                  </a:lnTo>
                  <a:lnTo>
                    <a:pt x="649" y="224"/>
                  </a:lnTo>
                  <a:lnTo>
                    <a:pt x="649" y="222"/>
                  </a:lnTo>
                  <a:lnTo>
                    <a:pt x="643" y="216"/>
                  </a:lnTo>
                  <a:lnTo>
                    <a:pt x="642" y="188"/>
                  </a:lnTo>
                  <a:lnTo>
                    <a:pt x="639" y="184"/>
                  </a:lnTo>
                  <a:lnTo>
                    <a:pt x="634" y="181"/>
                  </a:lnTo>
                  <a:lnTo>
                    <a:pt x="631" y="177"/>
                  </a:lnTo>
                  <a:lnTo>
                    <a:pt x="628" y="172"/>
                  </a:lnTo>
                  <a:lnTo>
                    <a:pt x="628" y="168"/>
                  </a:lnTo>
                  <a:lnTo>
                    <a:pt x="628" y="164"/>
                  </a:lnTo>
                  <a:lnTo>
                    <a:pt x="628" y="161"/>
                  </a:lnTo>
                  <a:lnTo>
                    <a:pt x="628" y="158"/>
                  </a:lnTo>
                  <a:lnTo>
                    <a:pt x="630" y="156"/>
                  </a:lnTo>
                  <a:lnTo>
                    <a:pt x="628" y="150"/>
                  </a:lnTo>
                  <a:lnTo>
                    <a:pt x="628" y="142"/>
                  </a:lnTo>
                  <a:lnTo>
                    <a:pt x="627" y="138"/>
                  </a:lnTo>
                  <a:lnTo>
                    <a:pt x="624" y="134"/>
                  </a:lnTo>
                  <a:lnTo>
                    <a:pt x="623" y="131"/>
                  </a:lnTo>
                  <a:lnTo>
                    <a:pt x="622" y="129"/>
                  </a:lnTo>
                  <a:lnTo>
                    <a:pt x="620" y="128"/>
                  </a:lnTo>
                  <a:lnTo>
                    <a:pt x="619" y="126"/>
                  </a:lnTo>
                  <a:lnTo>
                    <a:pt x="614" y="124"/>
                  </a:lnTo>
                  <a:lnTo>
                    <a:pt x="613" y="121"/>
                  </a:lnTo>
                  <a:lnTo>
                    <a:pt x="610" y="117"/>
                  </a:lnTo>
                  <a:lnTo>
                    <a:pt x="610" y="112"/>
                  </a:lnTo>
                  <a:lnTo>
                    <a:pt x="609" y="109"/>
                  </a:lnTo>
                  <a:lnTo>
                    <a:pt x="609" y="105"/>
                  </a:lnTo>
                  <a:lnTo>
                    <a:pt x="609" y="104"/>
                  </a:lnTo>
                  <a:lnTo>
                    <a:pt x="604" y="93"/>
                  </a:lnTo>
                  <a:lnTo>
                    <a:pt x="603" y="91"/>
                  </a:lnTo>
                  <a:lnTo>
                    <a:pt x="601" y="88"/>
                  </a:lnTo>
                  <a:lnTo>
                    <a:pt x="598" y="87"/>
                  </a:lnTo>
                  <a:lnTo>
                    <a:pt x="597" y="84"/>
                  </a:lnTo>
                  <a:lnTo>
                    <a:pt x="594" y="79"/>
                  </a:lnTo>
                  <a:lnTo>
                    <a:pt x="592" y="78"/>
                  </a:lnTo>
                  <a:lnTo>
                    <a:pt x="590" y="75"/>
                  </a:lnTo>
                  <a:lnTo>
                    <a:pt x="589" y="74"/>
                  </a:lnTo>
                  <a:lnTo>
                    <a:pt x="587" y="71"/>
                  </a:lnTo>
                  <a:lnTo>
                    <a:pt x="586" y="66"/>
                  </a:lnTo>
                  <a:lnTo>
                    <a:pt x="583" y="62"/>
                  </a:lnTo>
                  <a:lnTo>
                    <a:pt x="580" y="58"/>
                  </a:lnTo>
                  <a:lnTo>
                    <a:pt x="575" y="54"/>
                  </a:lnTo>
                  <a:lnTo>
                    <a:pt x="571" y="51"/>
                  </a:lnTo>
                  <a:lnTo>
                    <a:pt x="564" y="49"/>
                  </a:lnTo>
                  <a:lnTo>
                    <a:pt x="562" y="49"/>
                  </a:lnTo>
                  <a:lnTo>
                    <a:pt x="560" y="48"/>
                  </a:lnTo>
                  <a:lnTo>
                    <a:pt x="557" y="46"/>
                  </a:lnTo>
                  <a:lnTo>
                    <a:pt x="557" y="45"/>
                  </a:lnTo>
                  <a:lnTo>
                    <a:pt x="548" y="45"/>
                  </a:lnTo>
                  <a:lnTo>
                    <a:pt x="538" y="36"/>
                  </a:lnTo>
                  <a:lnTo>
                    <a:pt x="494" y="36"/>
                  </a:lnTo>
                  <a:lnTo>
                    <a:pt x="494" y="38"/>
                  </a:lnTo>
                  <a:lnTo>
                    <a:pt x="493" y="39"/>
                  </a:lnTo>
                  <a:lnTo>
                    <a:pt x="490" y="42"/>
                  </a:lnTo>
                  <a:lnTo>
                    <a:pt x="487" y="44"/>
                  </a:lnTo>
                  <a:lnTo>
                    <a:pt x="484" y="46"/>
                  </a:lnTo>
                  <a:lnTo>
                    <a:pt x="481" y="46"/>
                  </a:lnTo>
                  <a:lnTo>
                    <a:pt x="478" y="45"/>
                  </a:lnTo>
                  <a:lnTo>
                    <a:pt x="475" y="42"/>
                  </a:lnTo>
                  <a:lnTo>
                    <a:pt x="473" y="41"/>
                  </a:lnTo>
                  <a:lnTo>
                    <a:pt x="469" y="38"/>
                  </a:lnTo>
                  <a:lnTo>
                    <a:pt x="464" y="35"/>
                  </a:lnTo>
                  <a:lnTo>
                    <a:pt x="458" y="31"/>
                  </a:lnTo>
                  <a:lnTo>
                    <a:pt x="452" y="27"/>
                  </a:lnTo>
                  <a:lnTo>
                    <a:pt x="446" y="24"/>
                  </a:lnTo>
                  <a:lnTo>
                    <a:pt x="442" y="21"/>
                  </a:lnTo>
                  <a:lnTo>
                    <a:pt x="440" y="21"/>
                  </a:lnTo>
                  <a:lnTo>
                    <a:pt x="439" y="21"/>
                  </a:lnTo>
                  <a:lnTo>
                    <a:pt x="436" y="21"/>
                  </a:lnTo>
                  <a:lnTo>
                    <a:pt x="433" y="19"/>
                  </a:lnTo>
                  <a:lnTo>
                    <a:pt x="425" y="19"/>
                  </a:lnTo>
                  <a:lnTo>
                    <a:pt x="416" y="19"/>
                  </a:lnTo>
                  <a:lnTo>
                    <a:pt x="406" y="19"/>
                  </a:lnTo>
                  <a:lnTo>
                    <a:pt x="395" y="19"/>
                  </a:lnTo>
                  <a:lnTo>
                    <a:pt x="380" y="18"/>
                  </a:lnTo>
                  <a:lnTo>
                    <a:pt x="367" y="18"/>
                  </a:lnTo>
                  <a:lnTo>
                    <a:pt x="352" y="16"/>
                  </a:lnTo>
                  <a:lnTo>
                    <a:pt x="336" y="16"/>
                  </a:lnTo>
                  <a:lnTo>
                    <a:pt x="319" y="16"/>
                  </a:lnTo>
                  <a:lnTo>
                    <a:pt x="302" y="15"/>
                  </a:lnTo>
                  <a:lnTo>
                    <a:pt x="283" y="15"/>
                  </a:lnTo>
                  <a:lnTo>
                    <a:pt x="265" y="13"/>
                  </a:lnTo>
                  <a:lnTo>
                    <a:pt x="246" y="12"/>
                  </a:lnTo>
                  <a:lnTo>
                    <a:pt x="227" y="12"/>
                  </a:lnTo>
                  <a:lnTo>
                    <a:pt x="209" y="11"/>
                  </a:lnTo>
                  <a:lnTo>
                    <a:pt x="190" y="11"/>
                  </a:lnTo>
                  <a:lnTo>
                    <a:pt x="171" y="9"/>
                  </a:lnTo>
                  <a:lnTo>
                    <a:pt x="153" y="9"/>
                  </a:lnTo>
                  <a:lnTo>
                    <a:pt x="135" y="8"/>
                  </a:lnTo>
                  <a:lnTo>
                    <a:pt x="120" y="6"/>
                  </a:lnTo>
                  <a:lnTo>
                    <a:pt x="102" y="6"/>
                  </a:lnTo>
                  <a:lnTo>
                    <a:pt x="89" y="5"/>
                  </a:lnTo>
                  <a:lnTo>
                    <a:pt x="74" y="5"/>
                  </a:lnTo>
                  <a:lnTo>
                    <a:pt x="62" y="3"/>
                  </a:lnTo>
                  <a:lnTo>
                    <a:pt x="50" y="2"/>
                  </a:lnTo>
                  <a:lnTo>
                    <a:pt x="39" y="2"/>
                  </a:lnTo>
                  <a:lnTo>
                    <a:pt x="31" y="0"/>
                  </a:lnTo>
                  <a:lnTo>
                    <a:pt x="26" y="0"/>
                  </a:lnTo>
                  <a:lnTo>
                    <a:pt x="20" y="0"/>
                  </a:lnTo>
                  <a:lnTo>
                    <a:pt x="0" y="211"/>
                  </a:lnTo>
                  <a:lnTo>
                    <a:pt x="163" y="221"/>
                  </a:lnTo>
                  <a:lnTo>
                    <a:pt x="157" y="327"/>
                  </a:lnTo>
                  <a:lnTo>
                    <a:pt x="165" y="328"/>
                  </a:lnTo>
                  <a:lnTo>
                    <a:pt x="176" y="330"/>
                  </a:lnTo>
                  <a:lnTo>
                    <a:pt x="188" y="331"/>
                  </a:lnTo>
                  <a:lnTo>
                    <a:pt x="201" y="331"/>
                  </a:lnTo>
                  <a:lnTo>
                    <a:pt x="218" y="333"/>
                  </a:lnTo>
                  <a:lnTo>
                    <a:pt x="234" y="334"/>
                  </a:lnTo>
                  <a:lnTo>
                    <a:pt x="251" y="334"/>
                  </a:lnTo>
                  <a:lnTo>
                    <a:pt x="272" y="336"/>
                  </a:lnTo>
                  <a:lnTo>
                    <a:pt x="292" y="336"/>
                  </a:lnTo>
                  <a:lnTo>
                    <a:pt x="313" y="337"/>
                  </a:lnTo>
                  <a:lnTo>
                    <a:pt x="335" y="337"/>
                  </a:lnTo>
                  <a:lnTo>
                    <a:pt x="358" y="337"/>
                  </a:lnTo>
                  <a:lnTo>
                    <a:pt x="380" y="339"/>
                  </a:lnTo>
                  <a:lnTo>
                    <a:pt x="404" y="339"/>
                  </a:lnTo>
                  <a:lnTo>
                    <a:pt x="427" y="339"/>
                  </a:lnTo>
                  <a:lnTo>
                    <a:pt x="449" y="339"/>
                  </a:lnTo>
                  <a:lnTo>
                    <a:pt x="472" y="340"/>
                  </a:lnTo>
                  <a:lnTo>
                    <a:pt x="496" y="340"/>
                  </a:lnTo>
                  <a:lnTo>
                    <a:pt x="517" y="340"/>
                  </a:lnTo>
                  <a:lnTo>
                    <a:pt x="538" y="340"/>
                  </a:lnTo>
                  <a:lnTo>
                    <a:pt x="559" y="340"/>
                  </a:lnTo>
                  <a:lnTo>
                    <a:pt x="578" y="340"/>
                  </a:lnTo>
                  <a:lnTo>
                    <a:pt x="595" y="342"/>
                  </a:lnTo>
                  <a:lnTo>
                    <a:pt x="613" y="342"/>
                  </a:lnTo>
                  <a:lnTo>
                    <a:pt x="628" y="342"/>
                  </a:lnTo>
                  <a:lnTo>
                    <a:pt x="643" y="342"/>
                  </a:lnTo>
                  <a:lnTo>
                    <a:pt x="655" y="342"/>
                  </a:lnTo>
                  <a:lnTo>
                    <a:pt x="666" y="342"/>
                  </a:lnTo>
                  <a:lnTo>
                    <a:pt x="675" y="342"/>
                  </a:lnTo>
                  <a:lnTo>
                    <a:pt x="680" y="342"/>
                  </a:lnTo>
                  <a:lnTo>
                    <a:pt x="685" y="342"/>
                  </a:lnTo>
                  <a:lnTo>
                    <a:pt x="686" y="342"/>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35" name="Freeform 30"/>
            <p:cNvSpPr>
              <a:spLocks/>
            </p:cNvSpPr>
            <p:nvPr/>
          </p:nvSpPr>
          <p:spPr bwMode="blackWhite">
            <a:xfrm>
              <a:off x="3763963" y="3121025"/>
              <a:ext cx="1112837" cy="582613"/>
            </a:xfrm>
            <a:custGeom>
              <a:avLst/>
              <a:gdLst>
                <a:gd name="T0" fmla="*/ 41483 w 617"/>
                <a:gd name="T1" fmla="*/ 0 h 333"/>
                <a:gd name="T2" fmla="*/ 73949 w 617"/>
                <a:gd name="T3" fmla="*/ 3499 h 333"/>
                <a:gd name="T4" fmla="*/ 119039 w 617"/>
                <a:gd name="T5" fmla="*/ 5249 h 333"/>
                <a:gd name="T6" fmla="*/ 178559 w 617"/>
                <a:gd name="T7" fmla="*/ 10498 h 333"/>
                <a:gd name="T8" fmla="*/ 247097 w 617"/>
                <a:gd name="T9" fmla="*/ 13997 h 333"/>
                <a:gd name="T10" fmla="*/ 322849 w 617"/>
                <a:gd name="T11" fmla="*/ 15746 h 333"/>
                <a:gd name="T12" fmla="*/ 402209 w 617"/>
                <a:gd name="T13" fmla="*/ 15746 h 333"/>
                <a:gd name="T14" fmla="*/ 485175 w 617"/>
                <a:gd name="T15" fmla="*/ 19245 h 333"/>
                <a:gd name="T16" fmla="*/ 566338 w 617"/>
                <a:gd name="T17" fmla="*/ 19245 h 333"/>
                <a:gd name="T18" fmla="*/ 651109 w 617"/>
                <a:gd name="T19" fmla="*/ 20995 h 333"/>
                <a:gd name="T20" fmla="*/ 726861 w 617"/>
                <a:gd name="T21" fmla="*/ 20995 h 333"/>
                <a:gd name="T22" fmla="*/ 799006 w 617"/>
                <a:gd name="T23" fmla="*/ 20995 h 333"/>
                <a:gd name="T24" fmla="*/ 862133 w 617"/>
                <a:gd name="T25" fmla="*/ 24494 h 333"/>
                <a:gd name="T26" fmla="*/ 916242 w 617"/>
                <a:gd name="T27" fmla="*/ 24494 h 333"/>
                <a:gd name="T28" fmla="*/ 957725 w 617"/>
                <a:gd name="T29" fmla="*/ 24494 h 333"/>
                <a:gd name="T30" fmla="*/ 982976 w 617"/>
                <a:gd name="T31" fmla="*/ 24494 h 333"/>
                <a:gd name="T32" fmla="*/ 993798 w 617"/>
                <a:gd name="T33" fmla="*/ 24494 h 333"/>
                <a:gd name="T34" fmla="*/ 1008227 w 617"/>
                <a:gd name="T35" fmla="*/ 31493 h 333"/>
                <a:gd name="T36" fmla="*/ 1042496 w 617"/>
                <a:gd name="T37" fmla="*/ 45489 h 333"/>
                <a:gd name="T38" fmla="*/ 1047906 w 617"/>
                <a:gd name="T39" fmla="*/ 47239 h 333"/>
                <a:gd name="T40" fmla="*/ 1056925 w 617"/>
                <a:gd name="T41" fmla="*/ 52488 h 333"/>
                <a:gd name="T42" fmla="*/ 1062335 w 617"/>
                <a:gd name="T43" fmla="*/ 57736 h 333"/>
                <a:gd name="T44" fmla="*/ 1055121 w 617"/>
                <a:gd name="T45" fmla="*/ 73483 h 333"/>
                <a:gd name="T46" fmla="*/ 1035281 w 617"/>
                <a:gd name="T47" fmla="*/ 113723 h 333"/>
                <a:gd name="T48" fmla="*/ 1060532 w 617"/>
                <a:gd name="T49" fmla="*/ 139967 h 333"/>
                <a:gd name="T50" fmla="*/ 1082175 w 617"/>
                <a:gd name="T51" fmla="*/ 176708 h 333"/>
                <a:gd name="T52" fmla="*/ 1111033 w 617"/>
                <a:gd name="T53" fmla="*/ 580863 h 333"/>
                <a:gd name="T54" fmla="*/ 1100212 w 617"/>
                <a:gd name="T55" fmla="*/ 580863 h 333"/>
                <a:gd name="T56" fmla="*/ 1071354 w 617"/>
                <a:gd name="T57" fmla="*/ 580863 h 333"/>
                <a:gd name="T58" fmla="*/ 1024459 w 617"/>
                <a:gd name="T59" fmla="*/ 580863 h 333"/>
                <a:gd name="T60" fmla="*/ 968547 w 617"/>
                <a:gd name="T61" fmla="*/ 580863 h 333"/>
                <a:gd name="T62" fmla="*/ 894598 w 617"/>
                <a:gd name="T63" fmla="*/ 580863 h 333"/>
                <a:gd name="T64" fmla="*/ 815239 w 617"/>
                <a:gd name="T65" fmla="*/ 580863 h 333"/>
                <a:gd name="T66" fmla="*/ 726861 w 617"/>
                <a:gd name="T67" fmla="*/ 577364 h 333"/>
                <a:gd name="T68" fmla="*/ 636680 w 617"/>
                <a:gd name="T69" fmla="*/ 577364 h 333"/>
                <a:gd name="T70" fmla="*/ 542891 w 617"/>
                <a:gd name="T71" fmla="*/ 575615 h 333"/>
                <a:gd name="T72" fmla="*/ 447299 w 617"/>
                <a:gd name="T73" fmla="*/ 575615 h 333"/>
                <a:gd name="T74" fmla="*/ 355314 w 617"/>
                <a:gd name="T75" fmla="*/ 572115 h 333"/>
                <a:gd name="T76" fmla="*/ 265133 w 617"/>
                <a:gd name="T77" fmla="*/ 570366 h 333"/>
                <a:gd name="T78" fmla="*/ 182166 w 617"/>
                <a:gd name="T79" fmla="*/ 566867 h 333"/>
                <a:gd name="T80" fmla="*/ 110021 w 617"/>
                <a:gd name="T81" fmla="*/ 565117 h 333"/>
                <a:gd name="T82" fmla="*/ 48698 w 617"/>
                <a:gd name="T83" fmla="*/ 561618 h 333"/>
                <a:gd name="T84" fmla="*/ 0 w 617"/>
                <a:gd name="T85" fmla="*/ 559868 h 3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17" h="333">
                  <a:moveTo>
                    <a:pt x="0" y="320"/>
                  </a:moveTo>
                  <a:lnTo>
                    <a:pt x="23" y="0"/>
                  </a:lnTo>
                  <a:lnTo>
                    <a:pt x="30" y="0"/>
                  </a:lnTo>
                  <a:lnTo>
                    <a:pt x="41" y="2"/>
                  </a:lnTo>
                  <a:lnTo>
                    <a:pt x="54" y="3"/>
                  </a:lnTo>
                  <a:lnTo>
                    <a:pt x="66" y="3"/>
                  </a:lnTo>
                  <a:lnTo>
                    <a:pt x="83" y="5"/>
                  </a:lnTo>
                  <a:lnTo>
                    <a:pt x="99" y="6"/>
                  </a:lnTo>
                  <a:lnTo>
                    <a:pt x="117" y="6"/>
                  </a:lnTo>
                  <a:lnTo>
                    <a:pt x="137" y="8"/>
                  </a:lnTo>
                  <a:lnTo>
                    <a:pt x="157" y="8"/>
                  </a:lnTo>
                  <a:lnTo>
                    <a:pt x="179" y="9"/>
                  </a:lnTo>
                  <a:lnTo>
                    <a:pt x="200" y="9"/>
                  </a:lnTo>
                  <a:lnTo>
                    <a:pt x="223" y="9"/>
                  </a:lnTo>
                  <a:lnTo>
                    <a:pt x="246" y="11"/>
                  </a:lnTo>
                  <a:lnTo>
                    <a:pt x="269" y="11"/>
                  </a:lnTo>
                  <a:lnTo>
                    <a:pt x="292" y="11"/>
                  </a:lnTo>
                  <a:lnTo>
                    <a:pt x="314" y="11"/>
                  </a:lnTo>
                  <a:lnTo>
                    <a:pt x="338" y="12"/>
                  </a:lnTo>
                  <a:lnTo>
                    <a:pt x="361" y="12"/>
                  </a:lnTo>
                  <a:lnTo>
                    <a:pt x="382" y="12"/>
                  </a:lnTo>
                  <a:lnTo>
                    <a:pt x="403" y="12"/>
                  </a:lnTo>
                  <a:lnTo>
                    <a:pt x="424" y="12"/>
                  </a:lnTo>
                  <a:lnTo>
                    <a:pt x="443" y="12"/>
                  </a:lnTo>
                  <a:lnTo>
                    <a:pt x="461" y="14"/>
                  </a:lnTo>
                  <a:lnTo>
                    <a:pt x="478" y="14"/>
                  </a:lnTo>
                  <a:lnTo>
                    <a:pt x="493" y="14"/>
                  </a:lnTo>
                  <a:lnTo>
                    <a:pt x="508" y="14"/>
                  </a:lnTo>
                  <a:lnTo>
                    <a:pt x="521" y="14"/>
                  </a:lnTo>
                  <a:lnTo>
                    <a:pt x="531" y="14"/>
                  </a:lnTo>
                  <a:lnTo>
                    <a:pt x="540" y="14"/>
                  </a:lnTo>
                  <a:lnTo>
                    <a:pt x="545" y="14"/>
                  </a:lnTo>
                  <a:lnTo>
                    <a:pt x="550" y="14"/>
                  </a:lnTo>
                  <a:lnTo>
                    <a:pt x="551" y="14"/>
                  </a:lnTo>
                  <a:lnTo>
                    <a:pt x="550" y="12"/>
                  </a:lnTo>
                  <a:lnTo>
                    <a:pt x="559" y="18"/>
                  </a:lnTo>
                  <a:lnTo>
                    <a:pt x="570" y="27"/>
                  </a:lnTo>
                  <a:lnTo>
                    <a:pt x="578" y="26"/>
                  </a:lnTo>
                  <a:lnTo>
                    <a:pt x="580" y="27"/>
                  </a:lnTo>
                  <a:lnTo>
                    <a:pt x="581" y="27"/>
                  </a:lnTo>
                  <a:lnTo>
                    <a:pt x="584" y="29"/>
                  </a:lnTo>
                  <a:lnTo>
                    <a:pt x="586" y="30"/>
                  </a:lnTo>
                  <a:lnTo>
                    <a:pt x="588" y="30"/>
                  </a:lnTo>
                  <a:lnTo>
                    <a:pt x="589" y="33"/>
                  </a:lnTo>
                  <a:lnTo>
                    <a:pt x="588" y="38"/>
                  </a:lnTo>
                  <a:lnTo>
                    <a:pt x="585" y="42"/>
                  </a:lnTo>
                  <a:lnTo>
                    <a:pt x="574" y="59"/>
                  </a:lnTo>
                  <a:lnTo>
                    <a:pt x="574" y="65"/>
                  </a:lnTo>
                  <a:lnTo>
                    <a:pt x="585" y="74"/>
                  </a:lnTo>
                  <a:lnTo>
                    <a:pt x="588" y="80"/>
                  </a:lnTo>
                  <a:lnTo>
                    <a:pt x="589" y="90"/>
                  </a:lnTo>
                  <a:lnTo>
                    <a:pt x="600" y="101"/>
                  </a:lnTo>
                  <a:lnTo>
                    <a:pt x="614" y="101"/>
                  </a:lnTo>
                  <a:lnTo>
                    <a:pt x="616" y="332"/>
                  </a:lnTo>
                  <a:lnTo>
                    <a:pt x="614" y="332"/>
                  </a:lnTo>
                  <a:lnTo>
                    <a:pt x="610" y="332"/>
                  </a:lnTo>
                  <a:lnTo>
                    <a:pt x="603" y="332"/>
                  </a:lnTo>
                  <a:lnTo>
                    <a:pt x="594" y="332"/>
                  </a:lnTo>
                  <a:lnTo>
                    <a:pt x="583" y="332"/>
                  </a:lnTo>
                  <a:lnTo>
                    <a:pt x="568" y="332"/>
                  </a:lnTo>
                  <a:lnTo>
                    <a:pt x="553" y="332"/>
                  </a:lnTo>
                  <a:lnTo>
                    <a:pt x="537" y="332"/>
                  </a:lnTo>
                  <a:lnTo>
                    <a:pt x="517" y="332"/>
                  </a:lnTo>
                  <a:lnTo>
                    <a:pt x="496" y="332"/>
                  </a:lnTo>
                  <a:lnTo>
                    <a:pt x="475" y="332"/>
                  </a:lnTo>
                  <a:lnTo>
                    <a:pt x="452" y="332"/>
                  </a:lnTo>
                  <a:lnTo>
                    <a:pt x="430" y="332"/>
                  </a:lnTo>
                  <a:lnTo>
                    <a:pt x="403" y="330"/>
                  </a:lnTo>
                  <a:lnTo>
                    <a:pt x="379" y="330"/>
                  </a:lnTo>
                  <a:lnTo>
                    <a:pt x="353" y="330"/>
                  </a:lnTo>
                  <a:lnTo>
                    <a:pt x="328" y="330"/>
                  </a:lnTo>
                  <a:lnTo>
                    <a:pt x="301" y="329"/>
                  </a:lnTo>
                  <a:lnTo>
                    <a:pt x="275" y="329"/>
                  </a:lnTo>
                  <a:lnTo>
                    <a:pt x="248" y="329"/>
                  </a:lnTo>
                  <a:lnTo>
                    <a:pt x="221" y="327"/>
                  </a:lnTo>
                  <a:lnTo>
                    <a:pt x="197" y="327"/>
                  </a:lnTo>
                  <a:lnTo>
                    <a:pt x="171" y="327"/>
                  </a:lnTo>
                  <a:lnTo>
                    <a:pt x="147" y="326"/>
                  </a:lnTo>
                  <a:lnTo>
                    <a:pt x="124" y="326"/>
                  </a:lnTo>
                  <a:lnTo>
                    <a:pt x="101" y="324"/>
                  </a:lnTo>
                  <a:lnTo>
                    <a:pt x="81" y="324"/>
                  </a:lnTo>
                  <a:lnTo>
                    <a:pt x="61" y="323"/>
                  </a:lnTo>
                  <a:lnTo>
                    <a:pt x="42" y="323"/>
                  </a:lnTo>
                  <a:lnTo>
                    <a:pt x="27" y="321"/>
                  </a:lnTo>
                  <a:lnTo>
                    <a:pt x="12" y="320"/>
                  </a:lnTo>
                  <a:lnTo>
                    <a:pt x="0" y="320"/>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36" name="Freeform 31"/>
            <p:cNvSpPr>
              <a:spLocks/>
            </p:cNvSpPr>
            <p:nvPr/>
          </p:nvSpPr>
          <p:spPr bwMode="blackWhite">
            <a:xfrm>
              <a:off x="3763963" y="3121025"/>
              <a:ext cx="1112837" cy="582613"/>
            </a:xfrm>
            <a:custGeom>
              <a:avLst/>
              <a:gdLst>
                <a:gd name="T0" fmla="*/ 41483 w 617"/>
                <a:gd name="T1" fmla="*/ 0 h 333"/>
                <a:gd name="T2" fmla="*/ 54109 w 617"/>
                <a:gd name="T3" fmla="*/ 0 h 333"/>
                <a:gd name="T4" fmla="*/ 97396 w 617"/>
                <a:gd name="T5" fmla="*/ 5249 h 333"/>
                <a:gd name="T6" fmla="*/ 149701 w 617"/>
                <a:gd name="T7" fmla="*/ 8748 h 333"/>
                <a:gd name="T8" fmla="*/ 211024 w 617"/>
                <a:gd name="T9" fmla="*/ 10498 h 333"/>
                <a:gd name="T10" fmla="*/ 283169 w 617"/>
                <a:gd name="T11" fmla="*/ 13997 h 333"/>
                <a:gd name="T12" fmla="*/ 360725 w 617"/>
                <a:gd name="T13" fmla="*/ 15746 h 333"/>
                <a:gd name="T14" fmla="*/ 443692 w 617"/>
                <a:gd name="T15" fmla="*/ 19245 h 333"/>
                <a:gd name="T16" fmla="*/ 526659 w 617"/>
                <a:gd name="T17" fmla="*/ 19245 h 333"/>
                <a:gd name="T18" fmla="*/ 609625 w 617"/>
                <a:gd name="T19" fmla="*/ 20995 h 333"/>
                <a:gd name="T20" fmla="*/ 688985 w 617"/>
                <a:gd name="T21" fmla="*/ 20995 h 333"/>
                <a:gd name="T22" fmla="*/ 764737 w 617"/>
                <a:gd name="T23" fmla="*/ 20995 h 333"/>
                <a:gd name="T24" fmla="*/ 831471 w 617"/>
                <a:gd name="T25" fmla="*/ 24494 h 333"/>
                <a:gd name="T26" fmla="*/ 889187 w 617"/>
                <a:gd name="T27" fmla="*/ 24494 h 333"/>
                <a:gd name="T28" fmla="*/ 939689 w 617"/>
                <a:gd name="T29" fmla="*/ 24494 h 333"/>
                <a:gd name="T30" fmla="*/ 973958 w 617"/>
                <a:gd name="T31" fmla="*/ 24494 h 333"/>
                <a:gd name="T32" fmla="*/ 991994 w 617"/>
                <a:gd name="T33" fmla="*/ 24494 h 333"/>
                <a:gd name="T34" fmla="*/ 991994 w 617"/>
                <a:gd name="T35" fmla="*/ 20995 h 333"/>
                <a:gd name="T36" fmla="*/ 1028067 w 617"/>
                <a:gd name="T37" fmla="*/ 47239 h 333"/>
                <a:gd name="T38" fmla="*/ 1042496 w 617"/>
                <a:gd name="T39" fmla="*/ 45489 h 333"/>
                <a:gd name="T40" fmla="*/ 1047906 w 617"/>
                <a:gd name="T41" fmla="*/ 47239 h 333"/>
                <a:gd name="T42" fmla="*/ 1056925 w 617"/>
                <a:gd name="T43" fmla="*/ 52488 h 333"/>
                <a:gd name="T44" fmla="*/ 1062335 w 617"/>
                <a:gd name="T45" fmla="*/ 57736 h 333"/>
                <a:gd name="T46" fmla="*/ 1055121 w 617"/>
                <a:gd name="T47" fmla="*/ 73483 h 333"/>
                <a:gd name="T48" fmla="*/ 1035281 w 617"/>
                <a:gd name="T49" fmla="*/ 113723 h 333"/>
                <a:gd name="T50" fmla="*/ 1060532 w 617"/>
                <a:gd name="T51" fmla="*/ 139967 h 333"/>
                <a:gd name="T52" fmla="*/ 1082175 w 617"/>
                <a:gd name="T53" fmla="*/ 176708 h 333"/>
                <a:gd name="T54" fmla="*/ 1111033 w 617"/>
                <a:gd name="T55" fmla="*/ 580863 h 333"/>
                <a:gd name="T56" fmla="*/ 1107426 w 617"/>
                <a:gd name="T57" fmla="*/ 580863 h 333"/>
                <a:gd name="T58" fmla="*/ 1087586 w 617"/>
                <a:gd name="T59" fmla="*/ 580863 h 333"/>
                <a:gd name="T60" fmla="*/ 1051514 w 617"/>
                <a:gd name="T61" fmla="*/ 580863 h 333"/>
                <a:gd name="T62" fmla="*/ 997405 w 617"/>
                <a:gd name="T63" fmla="*/ 580863 h 333"/>
                <a:gd name="T64" fmla="*/ 932474 w 617"/>
                <a:gd name="T65" fmla="*/ 580863 h 333"/>
                <a:gd name="T66" fmla="*/ 856722 w 617"/>
                <a:gd name="T67" fmla="*/ 580863 h 333"/>
                <a:gd name="T68" fmla="*/ 775559 w 617"/>
                <a:gd name="T69" fmla="*/ 580863 h 333"/>
                <a:gd name="T70" fmla="*/ 683574 w 617"/>
                <a:gd name="T71" fmla="*/ 577364 h 333"/>
                <a:gd name="T72" fmla="*/ 591589 w 617"/>
                <a:gd name="T73" fmla="*/ 577364 h 333"/>
                <a:gd name="T74" fmla="*/ 495997 w 617"/>
                <a:gd name="T75" fmla="*/ 575615 h 333"/>
                <a:gd name="T76" fmla="*/ 398601 w 617"/>
                <a:gd name="T77" fmla="*/ 572115 h 333"/>
                <a:gd name="T78" fmla="*/ 308420 w 617"/>
                <a:gd name="T79" fmla="*/ 572115 h 333"/>
                <a:gd name="T80" fmla="*/ 223650 w 617"/>
                <a:gd name="T81" fmla="*/ 570366 h 333"/>
                <a:gd name="T82" fmla="*/ 146094 w 617"/>
                <a:gd name="T83" fmla="*/ 566867 h 333"/>
                <a:gd name="T84" fmla="*/ 75752 w 617"/>
                <a:gd name="T85" fmla="*/ 565117 h 333"/>
                <a:gd name="T86" fmla="*/ 21644 w 617"/>
                <a:gd name="T87" fmla="*/ 559868 h 3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7" h="333">
                  <a:moveTo>
                    <a:pt x="0" y="320"/>
                  </a:moveTo>
                  <a:lnTo>
                    <a:pt x="23" y="0"/>
                  </a:lnTo>
                  <a:lnTo>
                    <a:pt x="30" y="0"/>
                  </a:lnTo>
                  <a:lnTo>
                    <a:pt x="41" y="2"/>
                  </a:lnTo>
                  <a:lnTo>
                    <a:pt x="54" y="3"/>
                  </a:lnTo>
                  <a:lnTo>
                    <a:pt x="66" y="3"/>
                  </a:lnTo>
                  <a:lnTo>
                    <a:pt x="83" y="5"/>
                  </a:lnTo>
                  <a:lnTo>
                    <a:pt x="99" y="6"/>
                  </a:lnTo>
                  <a:lnTo>
                    <a:pt x="117" y="6"/>
                  </a:lnTo>
                  <a:lnTo>
                    <a:pt x="137" y="8"/>
                  </a:lnTo>
                  <a:lnTo>
                    <a:pt x="157" y="8"/>
                  </a:lnTo>
                  <a:lnTo>
                    <a:pt x="179" y="9"/>
                  </a:lnTo>
                  <a:lnTo>
                    <a:pt x="200" y="9"/>
                  </a:lnTo>
                  <a:lnTo>
                    <a:pt x="223" y="9"/>
                  </a:lnTo>
                  <a:lnTo>
                    <a:pt x="246" y="11"/>
                  </a:lnTo>
                  <a:lnTo>
                    <a:pt x="269" y="11"/>
                  </a:lnTo>
                  <a:lnTo>
                    <a:pt x="292" y="11"/>
                  </a:lnTo>
                  <a:lnTo>
                    <a:pt x="314" y="11"/>
                  </a:lnTo>
                  <a:lnTo>
                    <a:pt x="338" y="12"/>
                  </a:lnTo>
                  <a:lnTo>
                    <a:pt x="361" y="12"/>
                  </a:lnTo>
                  <a:lnTo>
                    <a:pt x="382" y="12"/>
                  </a:lnTo>
                  <a:lnTo>
                    <a:pt x="403" y="12"/>
                  </a:lnTo>
                  <a:lnTo>
                    <a:pt x="424" y="12"/>
                  </a:lnTo>
                  <a:lnTo>
                    <a:pt x="443" y="12"/>
                  </a:lnTo>
                  <a:lnTo>
                    <a:pt x="461" y="14"/>
                  </a:lnTo>
                  <a:lnTo>
                    <a:pt x="478" y="14"/>
                  </a:lnTo>
                  <a:lnTo>
                    <a:pt x="493" y="14"/>
                  </a:lnTo>
                  <a:lnTo>
                    <a:pt x="508" y="14"/>
                  </a:lnTo>
                  <a:lnTo>
                    <a:pt x="521" y="14"/>
                  </a:lnTo>
                  <a:lnTo>
                    <a:pt x="531" y="14"/>
                  </a:lnTo>
                  <a:lnTo>
                    <a:pt x="540" y="14"/>
                  </a:lnTo>
                  <a:lnTo>
                    <a:pt x="545" y="14"/>
                  </a:lnTo>
                  <a:lnTo>
                    <a:pt x="550" y="14"/>
                  </a:lnTo>
                  <a:lnTo>
                    <a:pt x="551" y="14"/>
                  </a:lnTo>
                  <a:lnTo>
                    <a:pt x="550" y="12"/>
                  </a:lnTo>
                  <a:lnTo>
                    <a:pt x="559" y="18"/>
                  </a:lnTo>
                  <a:lnTo>
                    <a:pt x="570" y="27"/>
                  </a:lnTo>
                  <a:lnTo>
                    <a:pt x="578" y="26"/>
                  </a:lnTo>
                  <a:lnTo>
                    <a:pt x="580" y="27"/>
                  </a:lnTo>
                  <a:lnTo>
                    <a:pt x="581" y="27"/>
                  </a:lnTo>
                  <a:lnTo>
                    <a:pt x="584" y="29"/>
                  </a:lnTo>
                  <a:lnTo>
                    <a:pt x="586" y="30"/>
                  </a:lnTo>
                  <a:lnTo>
                    <a:pt x="588" y="30"/>
                  </a:lnTo>
                  <a:lnTo>
                    <a:pt x="589" y="33"/>
                  </a:lnTo>
                  <a:lnTo>
                    <a:pt x="588" y="38"/>
                  </a:lnTo>
                  <a:lnTo>
                    <a:pt x="585" y="42"/>
                  </a:lnTo>
                  <a:lnTo>
                    <a:pt x="574" y="59"/>
                  </a:lnTo>
                  <a:lnTo>
                    <a:pt x="574" y="65"/>
                  </a:lnTo>
                  <a:lnTo>
                    <a:pt x="585" y="74"/>
                  </a:lnTo>
                  <a:lnTo>
                    <a:pt x="588" y="80"/>
                  </a:lnTo>
                  <a:lnTo>
                    <a:pt x="589" y="90"/>
                  </a:lnTo>
                  <a:lnTo>
                    <a:pt x="600" y="101"/>
                  </a:lnTo>
                  <a:lnTo>
                    <a:pt x="614" y="101"/>
                  </a:lnTo>
                  <a:lnTo>
                    <a:pt x="616" y="332"/>
                  </a:lnTo>
                  <a:lnTo>
                    <a:pt x="614" y="332"/>
                  </a:lnTo>
                  <a:lnTo>
                    <a:pt x="610" y="332"/>
                  </a:lnTo>
                  <a:lnTo>
                    <a:pt x="603" y="332"/>
                  </a:lnTo>
                  <a:lnTo>
                    <a:pt x="594" y="332"/>
                  </a:lnTo>
                  <a:lnTo>
                    <a:pt x="583" y="332"/>
                  </a:lnTo>
                  <a:lnTo>
                    <a:pt x="568" y="332"/>
                  </a:lnTo>
                  <a:lnTo>
                    <a:pt x="553" y="332"/>
                  </a:lnTo>
                  <a:lnTo>
                    <a:pt x="537" y="332"/>
                  </a:lnTo>
                  <a:lnTo>
                    <a:pt x="517" y="332"/>
                  </a:lnTo>
                  <a:lnTo>
                    <a:pt x="496" y="332"/>
                  </a:lnTo>
                  <a:lnTo>
                    <a:pt x="475" y="332"/>
                  </a:lnTo>
                  <a:lnTo>
                    <a:pt x="452" y="332"/>
                  </a:lnTo>
                  <a:lnTo>
                    <a:pt x="430" y="332"/>
                  </a:lnTo>
                  <a:lnTo>
                    <a:pt x="403" y="330"/>
                  </a:lnTo>
                  <a:lnTo>
                    <a:pt x="379" y="330"/>
                  </a:lnTo>
                  <a:lnTo>
                    <a:pt x="353" y="330"/>
                  </a:lnTo>
                  <a:lnTo>
                    <a:pt x="328" y="330"/>
                  </a:lnTo>
                  <a:lnTo>
                    <a:pt x="301" y="329"/>
                  </a:lnTo>
                  <a:lnTo>
                    <a:pt x="275" y="329"/>
                  </a:lnTo>
                  <a:lnTo>
                    <a:pt x="248" y="329"/>
                  </a:lnTo>
                  <a:lnTo>
                    <a:pt x="221" y="327"/>
                  </a:lnTo>
                  <a:lnTo>
                    <a:pt x="197" y="327"/>
                  </a:lnTo>
                  <a:lnTo>
                    <a:pt x="171" y="327"/>
                  </a:lnTo>
                  <a:lnTo>
                    <a:pt x="147" y="326"/>
                  </a:lnTo>
                  <a:lnTo>
                    <a:pt x="124" y="326"/>
                  </a:lnTo>
                  <a:lnTo>
                    <a:pt x="101" y="324"/>
                  </a:lnTo>
                  <a:lnTo>
                    <a:pt x="81" y="324"/>
                  </a:lnTo>
                  <a:lnTo>
                    <a:pt x="61" y="323"/>
                  </a:lnTo>
                  <a:lnTo>
                    <a:pt x="42" y="323"/>
                  </a:lnTo>
                  <a:lnTo>
                    <a:pt x="27" y="321"/>
                  </a:lnTo>
                  <a:lnTo>
                    <a:pt x="12" y="320"/>
                  </a:lnTo>
                  <a:lnTo>
                    <a:pt x="0" y="320"/>
                  </a:lnTo>
                </a:path>
              </a:pathLst>
            </a:custGeom>
            <a:solidFill>
              <a:srgbClr val="9DC5A6"/>
            </a:solidFill>
            <a:ln w="12700" cap="rnd" cmpd="sng">
              <a:solidFill>
                <a:schemeClr val="tx1"/>
              </a:solidFill>
              <a:prstDash val="solid"/>
              <a:round/>
              <a:headEnd type="none" w="sm" len="sm"/>
              <a:tailEnd type="none" w="sm" len="sm"/>
            </a:ln>
            <a:effectLst/>
          </p:spPr>
          <p:txBody>
            <a:bodyPr wrap="none" lIns="0" tIns="0" rIns="0" bIns="0">
              <a:spAutoFit/>
            </a:bodyPr>
            <a:lstStyle/>
            <a:p>
              <a:endParaRPr lang="en-US">
                <a:solidFill>
                  <a:srgbClr val="000000"/>
                </a:solidFill>
              </a:endParaRPr>
            </a:p>
          </p:txBody>
        </p:sp>
        <p:sp>
          <p:nvSpPr>
            <p:cNvPr id="137" name="Freeform 32"/>
            <p:cNvSpPr>
              <a:spLocks/>
            </p:cNvSpPr>
            <p:nvPr/>
          </p:nvSpPr>
          <p:spPr bwMode="blackWhite">
            <a:xfrm>
              <a:off x="3606800" y="3673475"/>
              <a:ext cx="1304925" cy="655638"/>
            </a:xfrm>
            <a:custGeom>
              <a:avLst/>
              <a:gdLst>
                <a:gd name="T0" fmla="*/ 463853 w 723"/>
                <a:gd name="T1" fmla="*/ 475556 h 375"/>
                <a:gd name="T2" fmla="*/ 534243 w 723"/>
                <a:gd name="T3" fmla="*/ 512272 h 375"/>
                <a:gd name="T4" fmla="*/ 608243 w 723"/>
                <a:gd name="T5" fmla="*/ 543742 h 375"/>
                <a:gd name="T6" fmla="*/ 619072 w 723"/>
                <a:gd name="T7" fmla="*/ 548988 h 375"/>
                <a:gd name="T8" fmla="*/ 635316 w 723"/>
                <a:gd name="T9" fmla="*/ 555981 h 375"/>
                <a:gd name="T10" fmla="*/ 651560 w 723"/>
                <a:gd name="T11" fmla="*/ 550736 h 375"/>
                <a:gd name="T12" fmla="*/ 678633 w 723"/>
                <a:gd name="T13" fmla="*/ 555981 h 375"/>
                <a:gd name="T14" fmla="*/ 691267 w 723"/>
                <a:gd name="T15" fmla="*/ 571716 h 375"/>
                <a:gd name="T16" fmla="*/ 716536 w 723"/>
                <a:gd name="T17" fmla="*/ 564723 h 375"/>
                <a:gd name="T18" fmla="*/ 759853 w 723"/>
                <a:gd name="T19" fmla="*/ 580458 h 375"/>
                <a:gd name="T20" fmla="*/ 792340 w 723"/>
                <a:gd name="T21" fmla="*/ 592697 h 375"/>
                <a:gd name="T22" fmla="*/ 837462 w 723"/>
                <a:gd name="T23" fmla="*/ 606684 h 375"/>
                <a:gd name="T24" fmla="*/ 837462 w 723"/>
                <a:gd name="T25" fmla="*/ 613677 h 375"/>
                <a:gd name="T26" fmla="*/ 842877 w 723"/>
                <a:gd name="T27" fmla="*/ 622419 h 375"/>
                <a:gd name="T28" fmla="*/ 868145 w 723"/>
                <a:gd name="T29" fmla="*/ 606684 h 375"/>
                <a:gd name="T30" fmla="*/ 875365 w 723"/>
                <a:gd name="T31" fmla="*/ 597942 h 375"/>
                <a:gd name="T32" fmla="*/ 878974 w 723"/>
                <a:gd name="T33" fmla="*/ 608432 h 375"/>
                <a:gd name="T34" fmla="*/ 887999 w 723"/>
                <a:gd name="T35" fmla="*/ 638154 h 375"/>
                <a:gd name="T36" fmla="*/ 895218 w 723"/>
                <a:gd name="T37" fmla="*/ 629412 h 375"/>
                <a:gd name="T38" fmla="*/ 895218 w 723"/>
                <a:gd name="T39" fmla="*/ 618922 h 375"/>
                <a:gd name="T40" fmla="*/ 967413 w 723"/>
                <a:gd name="T41" fmla="*/ 601439 h 375"/>
                <a:gd name="T42" fmla="*/ 965608 w 723"/>
                <a:gd name="T43" fmla="*/ 603187 h 375"/>
                <a:gd name="T44" fmla="*/ 971023 w 723"/>
                <a:gd name="T45" fmla="*/ 617174 h 375"/>
                <a:gd name="T46" fmla="*/ 999901 w 723"/>
                <a:gd name="T47" fmla="*/ 632909 h 375"/>
                <a:gd name="T48" fmla="*/ 1016145 w 723"/>
                <a:gd name="T49" fmla="*/ 643399 h 375"/>
                <a:gd name="T50" fmla="*/ 1032389 w 723"/>
                <a:gd name="T51" fmla="*/ 634658 h 375"/>
                <a:gd name="T52" fmla="*/ 1066681 w 723"/>
                <a:gd name="T53" fmla="*/ 608432 h 375"/>
                <a:gd name="T54" fmla="*/ 1084730 w 723"/>
                <a:gd name="T55" fmla="*/ 613677 h 375"/>
                <a:gd name="T56" fmla="*/ 1091950 w 723"/>
                <a:gd name="T57" fmla="*/ 624167 h 375"/>
                <a:gd name="T58" fmla="*/ 1091950 w 723"/>
                <a:gd name="T59" fmla="*/ 624167 h 375"/>
                <a:gd name="T60" fmla="*/ 1097364 w 723"/>
                <a:gd name="T61" fmla="*/ 618922 h 375"/>
                <a:gd name="T62" fmla="*/ 1113608 w 723"/>
                <a:gd name="T63" fmla="*/ 601439 h 375"/>
                <a:gd name="T64" fmla="*/ 1117218 w 723"/>
                <a:gd name="T65" fmla="*/ 592697 h 375"/>
                <a:gd name="T66" fmla="*/ 1124437 w 723"/>
                <a:gd name="T67" fmla="*/ 601439 h 375"/>
                <a:gd name="T68" fmla="*/ 1149706 w 723"/>
                <a:gd name="T69" fmla="*/ 622419 h 375"/>
                <a:gd name="T70" fmla="*/ 1155120 w 723"/>
                <a:gd name="T71" fmla="*/ 627664 h 375"/>
                <a:gd name="T72" fmla="*/ 1165950 w 723"/>
                <a:gd name="T73" fmla="*/ 611929 h 375"/>
                <a:gd name="T74" fmla="*/ 1185803 w 723"/>
                <a:gd name="T75" fmla="*/ 599690 h 375"/>
                <a:gd name="T76" fmla="*/ 1203852 w 723"/>
                <a:gd name="T77" fmla="*/ 601439 h 375"/>
                <a:gd name="T78" fmla="*/ 1247169 w 723"/>
                <a:gd name="T79" fmla="*/ 639903 h 375"/>
                <a:gd name="T80" fmla="*/ 1303120 w 723"/>
                <a:gd name="T81" fmla="*/ 328693 h 375"/>
                <a:gd name="T82" fmla="*/ 1268827 w 723"/>
                <a:gd name="T83" fmla="*/ 29722 h 375"/>
                <a:gd name="T84" fmla="*/ 1245364 w 723"/>
                <a:gd name="T85" fmla="*/ 29722 h 375"/>
                <a:gd name="T86" fmla="*/ 1183998 w 723"/>
                <a:gd name="T87" fmla="*/ 29722 h 375"/>
                <a:gd name="T88" fmla="*/ 1090145 w 723"/>
                <a:gd name="T89" fmla="*/ 29722 h 375"/>
                <a:gd name="T90" fmla="*/ 972828 w 723"/>
                <a:gd name="T91" fmla="*/ 29722 h 375"/>
                <a:gd name="T92" fmla="*/ 841072 w 723"/>
                <a:gd name="T93" fmla="*/ 26226 h 375"/>
                <a:gd name="T94" fmla="*/ 700292 w 723"/>
                <a:gd name="T95" fmla="*/ 24477 h 375"/>
                <a:gd name="T96" fmla="*/ 555902 w 723"/>
                <a:gd name="T97" fmla="*/ 20980 h 375"/>
                <a:gd name="T98" fmla="*/ 420536 w 723"/>
                <a:gd name="T99" fmla="*/ 19232 h 375"/>
                <a:gd name="T100" fmla="*/ 301414 w 723"/>
                <a:gd name="T101" fmla="*/ 15735 h 375"/>
                <a:gd name="T102" fmla="*/ 203951 w 723"/>
                <a:gd name="T103" fmla="*/ 10490 h 375"/>
                <a:gd name="T104" fmla="*/ 7220 w 723"/>
                <a:gd name="T105" fmla="*/ 0 h 37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3" h="375">
                  <a:moveTo>
                    <a:pt x="257" y="66"/>
                  </a:moveTo>
                  <a:lnTo>
                    <a:pt x="250" y="270"/>
                  </a:lnTo>
                  <a:lnTo>
                    <a:pt x="257" y="272"/>
                  </a:lnTo>
                  <a:lnTo>
                    <a:pt x="277" y="291"/>
                  </a:lnTo>
                  <a:lnTo>
                    <a:pt x="284" y="285"/>
                  </a:lnTo>
                  <a:lnTo>
                    <a:pt x="296" y="293"/>
                  </a:lnTo>
                  <a:lnTo>
                    <a:pt x="304" y="282"/>
                  </a:lnTo>
                  <a:lnTo>
                    <a:pt x="322" y="311"/>
                  </a:lnTo>
                  <a:lnTo>
                    <a:pt x="337" y="311"/>
                  </a:lnTo>
                  <a:lnTo>
                    <a:pt x="338" y="311"/>
                  </a:lnTo>
                  <a:lnTo>
                    <a:pt x="340" y="312"/>
                  </a:lnTo>
                  <a:lnTo>
                    <a:pt x="343" y="314"/>
                  </a:lnTo>
                  <a:lnTo>
                    <a:pt x="346" y="315"/>
                  </a:lnTo>
                  <a:lnTo>
                    <a:pt x="349" y="317"/>
                  </a:lnTo>
                  <a:lnTo>
                    <a:pt x="352" y="318"/>
                  </a:lnTo>
                  <a:lnTo>
                    <a:pt x="355" y="320"/>
                  </a:lnTo>
                  <a:lnTo>
                    <a:pt x="356" y="320"/>
                  </a:lnTo>
                  <a:lnTo>
                    <a:pt x="361" y="315"/>
                  </a:lnTo>
                  <a:lnTo>
                    <a:pt x="365" y="314"/>
                  </a:lnTo>
                  <a:lnTo>
                    <a:pt x="371" y="315"/>
                  </a:lnTo>
                  <a:lnTo>
                    <a:pt x="376" y="318"/>
                  </a:lnTo>
                  <a:lnTo>
                    <a:pt x="379" y="321"/>
                  </a:lnTo>
                  <a:lnTo>
                    <a:pt x="382" y="326"/>
                  </a:lnTo>
                  <a:lnTo>
                    <a:pt x="383" y="327"/>
                  </a:lnTo>
                  <a:lnTo>
                    <a:pt x="385" y="329"/>
                  </a:lnTo>
                  <a:lnTo>
                    <a:pt x="389" y="320"/>
                  </a:lnTo>
                  <a:lnTo>
                    <a:pt x="397" y="323"/>
                  </a:lnTo>
                  <a:lnTo>
                    <a:pt x="410" y="318"/>
                  </a:lnTo>
                  <a:lnTo>
                    <a:pt x="410" y="330"/>
                  </a:lnTo>
                  <a:lnTo>
                    <a:pt x="421" y="332"/>
                  </a:lnTo>
                  <a:lnTo>
                    <a:pt x="424" y="343"/>
                  </a:lnTo>
                  <a:lnTo>
                    <a:pt x="433" y="347"/>
                  </a:lnTo>
                  <a:lnTo>
                    <a:pt x="439" y="339"/>
                  </a:lnTo>
                  <a:lnTo>
                    <a:pt x="449" y="336"/>
                  </a:lnTo>
                  <a:lnTo>
                    <a:pt x="458" y="344"/>
                  </a:lnTo>
                  <a:lnTo>
                    <a:pt x="464" y="347"/>
                  </a:lnTo>
                  <a:lnTo>
                    <a:pt x="464" y="348"/>
                  </a:lnTo>
                  <a:lnTo>
                    <a:pt x="464" y="350"/>
                  </a:lnTo>
                  <a:lnTo>
                    <a:pt x="464" y="351"/>
                  </a:lnTo>
                  <a:lnTo>
                    <a:pt x="464" y="353"/>
                  </a:lnTo>
                  <a:lnTo>
                    <a:pt x="466" y="354"/>
                  </a:lnTo>
                  <a:lnTo>
                    <a:pt x="467" y="356"/>
                  </a:lnTo>
                  <a:lnTo>
                    <a:pt x="470" y="354"/>
                  </a:lnTo>
                  <a:lnTo>
                    <a:pt x="476" y="351"/>
                  </a:lnTo>
                  <a:lnTo>
                    <a:pt x="481" y="347"/>
                  </a:lnTo>
                  <a:lnTo>
                    <a:pt x="484" y="344"/>
                  </a:lnTo>
                  <a:lnTo>
                    <a:pt x="485" y="343"/>
                  </a:lnTo>
                  <a:lnTo>
                    <a:pt x="485" y="342"/>
                  </a:lnTo>
                  <a:lnTo>
                    <a:pt x="485" y="344"/>
                  </a:lnTo>
                  <a:lnTo>
                    <a:pt x="487" y="348"/>
                  </a:lnTo>
                  <a:lnTo>
                    <a:pt x="488" y="354"/>
                  </a:lnTo>
                  <a:lnTo>
                    <a:pt x="491" y="362"/>
                  </a:lnTo>
                  <a:lnTo>
                    <a:pt x="492" y="365"/>
                  </a:lnTo>
                  <a:lnTo>
                    <a:pt x="494" y="365"/>
                  </a:lnTo>
                  <a:lnTo>
                    <a:pt x="494" y="363"/>
                  </a:lnTo>
                  <a:lnTo>
                    <a:pt x="496" y="360"/>
                  </a:lnTo>
                  <a:lnTo>
                    <a:pt x="496" y="359"/>
                  </a:lnTo>
                  <a:lnTo>
                    <a:pt x="496" y="356"/>
                  </a:lnTo>
                  <a:lnTo>
                    <a:pt x="496" y="354"/>
                  </a:lnTo>
                  <a:lnTo>
                    <a:pt x="511" y="343"/>
                  </a:lnTo>
                  <a:lnTo>
                    <a:pt x="523" y="351"/>
                  </a:lnTo>
                  <a:lnTo>
                    <a:pt x="536" y="344"/>
                  </a:lnTo>
                  <a:lnTo>
                    <a:pt x="535" y="345"/>
                  </a:lnTo>
                  <a:lnTo>
                    <a:pt x="535" y="348"/>
                  </a:lnTo>
                  <a:lnTo>
                    <a:pt x="536" y="350"/>
                  </a:lnTo>
                  <a:lnTo>
                    <a:pt x="538" y="353"/>
                  </a:lnTo>
                  <a:lnTo>
                    <a:pt x="542" y="356"/>
                  </a:lnTo>
                  <a:lnTo>
                    <a:pt x="548" y="359"/>
                  </a:lnTo>
                  <a:lnTo>
                    <a:pt x="554" y="362"/>
                  </a:lnTo>
                  <a:lnTo>
                    <a:pt x="558" y="365"/>
                  </a:lnTo>
                  <a:lnTo>
                    <a:pt x="561" y="366"/>
                  </a:lnTo>
                  <a:lnTo>
                    <a:pt x="563" y="368"/>
                  </a:lnTo>
                  <a:lnTo>
                    <a:pt x="565" y="368"/>
                  </a:lnTo>
                  <a:lnTo>
                    <a:pt x="568" y="366"/>
                  </a:lnTo>
                  <a:lnTo>
                    <a:pt x="572" y="363"/>
                  </a:lnTo>
                  <a:lnTo>
                    <a:pt x="578" y="357"/>
                  </a:lnTo>
                  <a:lnTo>
                    <a:pt x="586" y="351"/>
                  </a:lnTo>
                  <a:lnTo>
                    <a:pt x="591" y="348"/>
                  </a:lnTo>
                  <a:lnTo>
                    <a:pt x="595" y="348"/>
                  </a:lnTo>
                  <a:lnTo>
                    <a:pt x="599" y="350"/>
                  </a:lnTo>
                  <a:lnTo>
                    <a:pt x="601" y="351"/>
                  </a:lnTo>
                  <a:lnTo>
                    <a:pt x="604" y="354"/>
                  </a:lnTo>
                  <a:lnTo>
                    <a:pt x="605" y="356"/>
                  </a:lnTo>
                  <a:lnTo>
                    <a:pt x="605" y="357"/>
                  </a:lnTo>
                  <a:lnTo>
                    <a:pt x="607" y="357"/>
                  </a:lnTo>
                  <a:lnTo>
                    <a:pt x="607" y="356"/>
                  </a:lnTo>
                  <a:lnTo>
                    <a:pt x="608" y="354"/>
                  </a:lnTo>
                  <a:lnTo>
                    <a:pt x="611" y="351"/>
                  </a:lnTo>
                  <a:lnTo>
                    <a:pt x="614" y="347"/>
                  </a:lnTo>
                  <a:lnTo>
                    <a:pt x="617" y="344"/>
                  </a:lnTo>
                  <a:lnTo>
                    <a:pt x="617" y="342"/>
                  </a:lnTo>
                  <a:lnTo>
                    <a:pt x="617" y="339"/>
                  </a:lnTo>
                  <a:lnTo>
                    <a:pt x="619" y="339"/>
                  </a:lnTo>
                  <a:lnTo>
                    <a:pt x="620" y="342"/>
                  </a:lnTo>
                  <a:lnTo>
                    <a:pt x="623" y="344"/>
                  </a:lnTo>
                  <a:lnTo>
                    <a:pt x="628" y="347"/>
                  </a:lnTo>
                  <a:lnTo>
                    <a:pt x="632" y="351"/>
                  </a:lnTo>
                  <a:lnTo>
                    <a:pt x="637" y="356"/>
                  </a:lnTo>
                  <a:lnTo>
                    <a:pt x="638" y="357"/>
                  </a:lnTo>
                  <a:lnTo>
                    <a:pt x="640" y="359"/>
                  </a:lnTo>
                  <a:lnTo>
                    <a:pt x="641" y="357"/>
                  </a:lnTo>
                  <a:lnTo>
                    <a:pt x="643" y="354"/>
                  </a:lnTo>
                  <a:lnTo>
                    <a:pt x="646" y="350"/>
                  </a:lnTo>
                  <a:lnTo>
                    <a:pt x="650" y="345"/>
                  </a:lnTo>
                  <a:lnTo>
                    <a:pt x="655" y="343"/>
                  </a:lnTo>
                  <a:lnTo>
                    <a:pt x="657" y="343"/>
                  </a:lnTo>
                  <a:lnTo>
                    <a:pt x="661" y="343"/>
                  </a:lnTo>
                  <a:lnTo>
                    <a:pt x="664" y="344"/>
                  </a:lnTo>
                  <a:lnTo>
                    <a:pt x="667" y="344"/>
                  </a:lnTo>
                  <a:lnTo>
                    <a:pt x="668" y="345"/>
                  </a:lnTo>
                  <a:lnTo>
                    <a:pt x="691" y="366"/>
                  </a:lnTo>
                  <a:lnTo>
                    <a:pt x="704" y="368"/>
                  </a:lnTo>
                  <a:lnTo>
                    <a:pt x="721" y="374"/>
                  </a:lnTo>
                  <a:lnTo>
                    <a:pt x="722" y="188"/>
                  </a:lnTo>
                  <a:lnTo>
                    <a:pt x="704" y="71"/>
                  </a:lnTo>
                  <a:lnTo>
                    <a:pt x="703" y="17"/>
                  </a:lnTo>
                  <a:lnTo>
                    <a:pt x="701" y="17"/>
                  </a:lnTo>
                  <a:lnTo>
                    <a:pt x="697" y="17"/>
                  </a:lnTo>
                  <a:lnTo>
                    <a:pt x="690" y="17"/>
                  </a:lnTo>
                  <a:lnTo>
                    <a:pt x="682" y="17"/>
                  </a:lnTo>
                  <a:lnTo>
                    <a:pt x="670" y="17"/>
                  </a:lnTo>
                  <a:lnTo>
                    <a:pt x="656" y="17"/>
                  </a:lnTo>
                  <a:lnTo>
                    <a:pt x="640" y="17"/>
                  </a:lnTo>
                  <a:lnTo>
                    <a:pt x="624" y="17"/>
                  </a:lnTo>
                  <a:lnTo>
                    <a:pt x="604" y="17"/>
                  </a:lnTo>
                  <a:lnTo>
                    <a:pt x="584" y="17"/>
                  </a:lnTo>
                  <a:lnTo>
                    <a:pt x="562" y="17"/>
                  </a:lnTo>
                  <a:lnTo>
                    <a:pt x="539" y="17"/>
                  </a:lnTo>
                  <a:lnTo>
                    <a:pt x="517" y="17"/>
                  </a:lnTo>
                  <a:lnTo>
                    <a:pt x="491" y="15"/>
                  </a:lnTo>
                  <a:lnTo>
                    <a:pt x="466" y="15"/>
                  </a:lnTo>
                  <a:lnTo>
                    <a:pt x="440" y="15"/>
                  </a:lnTo>
                  <a:lnTo>
                    <a:pt x="415" y="15"/>
                  </a:lnTo>
                  <a:lnTo>
                    <a:pt x="388" y="14"/>
                  </a:lnTo>
                  <a:lnTo>
                    <a:pt x="361" y="14"/>
                  </a:lnTo>
                  <a:lnTo>
                    <a:pt x="335" y="14"/>
                  </a:lnTo>
                  <a:lnTo>
                    <a:pt x="308" y="12"/>
                  </a:lnTo>
                  <a:lnTo>
                    <a:pt x="284" y="12"/>
                  </a:lnTo>
                  <a:lnTo>
                    <a:pt x="258" y="12"/>
                  </a:lnTo>
                  <a:lnTo>
                    <a:pt x="233" y="11"/>
                  </a:lnTo>
                  <a:lnTo>
                    <a:pt x="211" y="11"/>
                  </a:lnTo>
                  <a:lnTo>
                    <a:pt x="188" y="9"/>
                  </a:lnTo>
                  <a:lnTo>
                    <a:pt x="167" y="9"/>
                  </a:lnTo>
                  <a:lnTo>
                    <a:pt x="148" y="8"/>
                  </a:lnTo>
                  <a:lnTo>
                    <a:pt x="129" y="8"/>
                  </a:lnTo>
                  <a:lnTo>
                    <a:pt x="113" y="6"/>
                  </a:lnTo>
                  <a:lnTo>
                    <a:pt x="98" y="5"/>
                  </a:lnTo>
                  <a:lnTo>
                    <a:pt x="86" y="5"/>
                  </a:lnTo>
                  <a:lnTo>
                    <a:pt x="4" y="0"/>
                  </a:lnTo>
                  <a:lnTo>
                    <a:pt x="0" y="51"/>
                  </a:lnTo>
                  <a:lnTo>
                    <a:pt x="257" y="66"/>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38" name="Freeform 33"/>
            <p:cNvSpPr>
              <a:spLocks/>
            </p:cNvSpPr>
            <p:nvPr/>
          </p:nvSpPr>
          <p:spPr bwMode="blackWhite">
            <a:xfrm>
              <a:off x="3606800" y="3673475"/>
              <a:ext cx="1304925" cy="655638"/>
            </a:xfrm>
            <a:custGeom>
              <a:avLst/>
              <a:gdLst>
                <a:gd name="T0" fmla="*/ 463853 w 723"/>
                <a:gd name="T1" fmla="*/ 475556 h 375"/>
                <a:gd name="T2" fmla="*/ 534243 w 723"/>
                <a:gd name="T3" fmla="*/ 512272 h 375"/>
                <a:gd name="T4" fmla="*/ 608243 w 723"/>
                <a:gd name="T5" fmla="*/ 543742 h 375"/>
                <a:gd name="T6" fmla="*/ 613658 w 723"/>
                <a:gd name="T7" fmla="*/ 545491 h 375"/>
                <a:gd name="T8" fmla="*/ 629902 w 723"/>
                <a:gd name="T9" fmla="*/ 554233 h 375"/>
                <a:gd name="T10" fmla="*/ 642536 w 723"/>
                <a:gd name="T11" fmla="*/ 559478 h 375"/>
                <a:gd name="T12" fmla="*/ 658780 w 723"/>
                <a:gd name="T13" fmla="*/ 548988 h 375"/>
                <a:gd name="T14" fmla="*/ 684048 w 723"/>
                <a:gd name="T15" fmla="*/ 561226 h 375"/>
                <a:gd name="T16" fmla="*/ 694877 w 723"/>
                <a:gd name="T17" fmla="*/ 575213 h 375"/>
                <a:gd name="T18" fmla="*/ 739999 w 723"/>
                <a:gd name="T19" fmla="*/ 555981 h 375"/>
                <a:gd name="T20" fmla="*/ 765267 w 723"/>
                <a:gd name="T21" fmla="*/ 599690 h 375"/>
                <a:gd name="T22" fmla="*/ 810389 w 723"/>
                <a:gd name="T23" fmla="*/ 587452 h 375"/>
                <a:gd name="T24" fmla="*/ 837462 w 723"/>
                <a:gd name="T25" fmla="*/ 606684 h 375"/>
                <a:gd name="T26" fmla="*/ 837462 w 723"/>
                <a:gd name="T27" fmla="*/ 613677 h 375"/>
                <a:gd name="T28" fmla="*/ 842877 w 723"/>
                <a:gd name="T29" fmla="*/ 622419 h 375"/>
                <a:gd name="T30" fmla="*/ 859121 w 723"/>
                <a:gd name="T31" fmla="*/ 613677 h 375"/>
                <a:gd name="T32" fmla="*/ 875365 w 723"/>
                <a:gd name="T33" fmla="*/ 599690 h 375"/>
                <a:gd name="T34" fmla="*/ 875365 w 723"/>
                <a:gd name="T35" fmla="*/ 601439 h 375"/>
                <a:gd name="T36" fmla="*/ 880779 w 723"/>
                <a:gd name="T37" fmla="*/ 618922 h 375"/>
                <a:gd name="T38" fmla="*/ 891609 w 723"/>
                <a:gd name="T39" fmla="*/ 638154 h 375"/>
                <a:gd name="T40" fmla="*/ 895218 w 723"/>
                <a:gd name="T41" fmla="*/ 627664 h 375"/>
                <a:gd name="T42" fmla="*/ 922291 w 723"/>
                <a:gd name="T43" fmla="*/ 599690 h 375"/>
                <a:gd name="T44" fmla="*/ 967413 w 723"/>
                <a:gd name="T45" fmla="*/ 601439 h 375"/>
                <a:gd name="T46" fmla="*/ 965608 w 723"/>
                <a:gd name="T47" fmla="*/ 603187 h 375"/>
                <a:gd name="T48" fmla="*/ 971023 w 723"/>
                <a:gd name="T49" fmla="*/ 617174 h 375"/>
                <a:gd name="T50" fmla="*/ 989072 w 723"/>
                <a:gd name="T51" fmla="*/ 627664 h 375"/>
                <a:gd name="T52" fmla="*/ 1012535 w 723"/>
                <a:gd name="T53" fmla="*/ 639903 h 375"/>
                <a:gd name="T54" fmla="*/ 1025169 w 723"/>
                <a:gd name="T55" fmla="*/ 639903 h 375"/>
                <a:gd name="T56" fmla="*/ 1043218 w 723"/>
                <a:gd name="T57" fmla="*/ 624167 h 375"/>
                <a:gd name="T58" fmla="*/ 1073901 w 723"/>
                <a:gd name="T59" fmla="*/ 608432 h 375"/>
                <a:gd name="T60" fmla="*/ 1090145 w 723"/>
                <a:gd name="T61" fmla="*/ 618922 h 375"/>
                <a:gd name="T62" fmla="*/ 1091950 w 723"/>
                <a:gd name="T63" fmla="*/ 624167 h 375"/>
                <a:gd name="T64" fmla="*/ 1091950 w 723"/>
                <a:gd name="T65" fmla="*/ 624167 h 375"/>
                <a:gd name="T66" fmla="*/ 1097364 w 723"/>
                <a:gd name="T67" fmla="*/ 618922 h 375"/>
                <a:gd name="T68" fmla="*/ 1108194 w 723"/>
                <a:gd name="T69" fmla="*/ 606684 h 375"/>
                <a:gd name="T70" fmla="*/ 1113608 w 723"/>
                <a:gd name="T71" fmla="*/ 592697 h 375"/>
                <a:gd name="T72" fmla="*/ 1119023 w 723"/>
                <a:gd name="T73" fmla="*/ 597942 h 375"/>
                <a:gd name="T74" fmla="*/ 1133462 w 723"/>
                <a:gd name="T75" fmla="*/ 606684 h 375"/>
                <a:gd name="T76" fmla="*/ 1151511 w 723"/>
                <a:gd name="T77" fmla="*/ 624167 h 375"/>
                <a:gd name="T78" fmla="*/ 1156925 w 723"/>
                <a:gd name="T79" fmla="*/ 624167 h 375"/>
                <a:gd name="T80" fmla="*/ 1165950 w 723"/>
                <a:gd name="T81" fmla="*/ 611929 h 375"/>
                <a:gd name="T82" fmla="*/ 1185803 w 723"/>
                <a:gd name="T83" fmla="*/ 599690 h 375"/>
                <a:gd name="T84" fmla="*/ 1203852 w 723"/>
                <a:gd name="T85" fmla="*/ 601439 h 375"/>
                <a:gd name="T86" fmla="*/ 1247169 w 723"/>
                <a:gd name="T87" fmla="*/ 639903 h 375"/>
                <a:gd name="T88" fmla="*/ 1303120 w 723"/>
                <a:gd name="T89" fmla="*/ 328693 h 375"/>
                <a:gd name="T90" fmla="*/ 1268827 w 723"/>
                <a:gd name="T91" fmla="*/ 29722 h 375"/>
                <a:gd name="T92" fmla="*/ 1257998 w 723"/>
                <a:gd name="T93" fmla="*/ 29722 h 375"/>
                <a:gd name="T94" fmla="*/ 1209267 w 723"/>
                <a:gd name="T95" fmla="*/ 29722 h 375"/>
                <a:gd name="T96" fmla="*/ 1126242 w 723"/>
                <a:gd name="T97" fmla="*/ 29722 h 375"/>
                <a:gd name="T98" fmla="*/ 1014340 w 723"/>
                <a:gd name="T99" fmla="*/ 29722 h 375"/>
                <a:gd name="T100" fmla="*/ 886194 w 723"/>
                <a:gd name="T101" fmla="*/ 26226 h 375"/>
                <a:gd name="T102" fmla="*/ 749023 w 723"/>
                <a:gd name="T103" fmla="*/ 26226 h 375"/>
                <a:gd name="T104" fmla="*/ 604633 w 723"/>
                <a:gd name="T105" fmla="*/ 24477 h 375"/>
                <a:gd name="T106" fmla="*/ 465658 w 723"/>
                <a:gd name="T107" fmla="*/ 20980 h 375"/>
                <a:gd name="T108" fmla="*/ 339317 w 723"/>
                <a:gd name="T109" fmla="*/ 15735 h 375"/>
                <a:gd name="T110" fmla="*/ 232829 w 723"/>
                <a:gd name="T111" fmla="*/ 13987 h 375"/>
                <a:gd name="T112" fmla="*/ 155219 w 723"/>
                <a:gd name="T113" fmla="*/ 8742 h 375"/>
                <a:gd name="T114" fmla="*/ 463853 w 723"/>
                <a:gd name="T115" fmla="*/ 115392 h 3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3" h="375">
                  <a:moveTo>
                    <a:pt x="257" y="66"/>
                  </a:moveTo>
                  <a:lnTo>
                    <a:pt x="250" y="270"/>
                  </a:lnTo>
                  <a:lnTo>
                    <a:pt x="257" y="272"/>
                  </a:lnTo>
                  <a:lnTo>
                    <a:pt x="277" y="291"/>
                  </a:lnTo>
                  <a:lnTo>
                    <a:pt x="284" y="285"/>
                  </a:lnTo>
                  <a:lnTo>
                    <a:pt x="296" y="293"/>
                  </a:lnTo>
                  <a:lnTo>
                    <a:pt x="304" y="282"/>
                  </a:lnTo>
                  <a:lnTo>
                    <a:pt x="322" y="311"/>
                  </a:lnTo>
                  <a:lnTo>
                    <a:pt x="337" y="311"/>
                  </a:lnTo>
                  <a:lnTo>
                    <a:pt x="338" y="311"/>
                  </a:lnTo>
                  <a:lnTo>
                    <a:pt x="340" y="312"/>
                  </a:lnTo>
                  <a:lnTo>
                    <a:pt x="343" y="314"/>
                  </a:lnTo>
                  <a:lnTo>
                    <a:pt x="346" y="315"/>
                  </a:lnTo>
                  <a:lnTo>
                    <a:pt x="349" y="317"/>
                  </a:lnTo>
                  <a:lnTo>
                    <a:pt x="352" y="318"/>
                  </a:lnTo>
                  <a:lnTo>
                    <a:pt x="355" y="320"/>
                  </a:lnTo>
                  <a:lnTo>
                    <a:pt x="356" y="320"/>
                  </a:lnTo>
                  <a:lnTo>
                    <a:pt x="361" y="315"/>
                  </a:lnTo>
                  <a:lnTo>
                    <a:pt x="365" y="314"/>
                  </a:lnTo>
                  <a:lnTo>
                    <a:pt x="371" y="315"/>
                  </a:lnTo>
                  <a:lnTo>
                    <a:pt x="376" y="318"/>
                  </a:lnTo>
                  <a:lnTo>
                    <a:pt x="379" y="321"/>
                  </a:lnTo>
                  <a:lnTo>
                    <a:pt x="382" y="326"/>
                  </a:lnTo>
                  <a:lnTo>
                    <a:pt x="383" y="327"/>
                  </a:lnTo>
                  <a:lnTo>
                    <a:pt x="385" y="329"/>
                  </a:lnTo>
                  <a:lnTo>
                    <a:pt x="389" y="320"/>
                  </a:lnTo>
                  <a:lnTo>
                    <a:pt x="397" y="323"/>
                  </a:lnTo>
                  <a:lnTo>
                    <a:pt x="410" y="318"/>
                  </a:lnTo>
                  <a:lnTo>
                    <a:pt x="410" y="330"/>
                  </a:lnTo>
                  <a:lnTo>
                    <a:pt x="421" y="332"/>
                  </a:lnTo>
                  <a:lnTo>
                    <a:pt x="424" y="343"/>
                  </a:lnTo>
                  <a:lnTo>
                    <a:pt x="433" y="347"/>
                  </a:lnTo>
                  <a:lnTo>
                    <a:pt x="439" y="339"/>
                  </a:lnTo>
                  <a:lnTo>
                    <a:pt x="449" y="336"/>
                  </a:lnTo>
                  <a:lnTo>
                    <a:pt x="458" y="344"/>
                  </a:lnTo>
                  <a:lnTo>
                    <a:pt x="464" y="347"/>
                  </a:lnTo>
                  <a:lnTo>
                    <a:pt x="464" y="348"/>
                  </a:lnTo>
                  <a:lnTo>
                    <a:pt x="464" y="350"/>
                  </a:lnTo>
                  <a:lnTo>
                    <a:pt x="464" y="351"/>
                  </a:lnTo>
                  <a:lnTo>
                    <a:pt x="464" y="353"/>
                  </a:lnTo>
                  <a:lnTo>
                    <a:pt x="466" y="354"/>
                  </a:lnTo>
                  <a:lnTo>
                    <a:pt x="467" y="356"/>
                  </a:lnTo>
                  <a:lnTo>
                    <a:pt x="470" y="354"/>
                  </a:lnTo>
                  <a:lnTo>
                    <a:pt x="476" y="351"/>
                  </a:lnTo>
                  <a:lnTo>
                    <a:pt x="481" y="347"/>
                  </a:lnTo>
                  <a:lnTo>
                    <a:pt x="484" y="344"/>
                  </a:lnTo>
                  <a:lnTo>
                    <a:pt x="485" y="343"/>
                  </a:lnTo>
                  <a:lnTo>
                    <a:pt x="485" y="342"/>
                  </a:lnTo>
                  <a:lnTo>
                    <a:pt x="485" y="344"/>
                  </a:lnTo>
                  <a:lnTo>
                    <a:pt x="487" y="348"/>
                  </a:lnTo>
                  <a:lnTo>
                    <a:pt x="488" y="354"/>
                  </a:lnTo>
                  <a:lnTo>
                    <a:pt x="491" y="362"/>
                  </a:lnTo>
                  <a:lnTo>
                    <a:pt x="492" y="365"/>
                  </a:lnTo>
                  <a:lnTo>
                    <a:pt x="494" y="365"/>
                  </a:lnTo>
                  <a:lnTo>
                    <a:pt x="494" y="363"/>
                  </a:lnTo>
                  <a:lnTo>
                    <a:pt x="496" y="360"/>
                  </a:lnTo>
                  <a:lnTo>
                    <a:pt x="496" y="359"/>
                  </a:lnTo>
                  <a:lnTo>
                    <a:pt x="496" y="356"/>
                  </a:lnTo>
                  <a:lnTo>
                    <a:pt x="496" y="354"/>
                  </a:lnTo>
                  <a:lnTo>
                    <a:pt x="511" y="343"/>
                  </a:lnTo>
                  <a:lnTo>
                    <a:pt x="523" y="351"/>
                  </a:lnTo>
                  <a:lnTo>
                    <a:pt x="536" y="344"/>
                  </a:lnTo>
                  <a:lnTo>
                    <a:pt x="535" y="345"/>
                  </a:lnTo>
                  <a:lnTo>
                    <a:pt x="535" y="348"/>
                  </a:lnTo>
                  <a:lnTo>
                    <a:pt x="536" y="350"/>
                  </a:lnTo>
                  <a:lnTo>
                    <a:pt x="538" y="353"/>
                  </a:lnTo>
                  <a:lnTo>
                    <a:pt x="542" y="356"/>
                  </a:lnTo>
                  <a:lnTo>
                    <a:pt x="548" y="359"/>
                  </a:lnTo>
                  <a:lnTo>
                    <a:pt x="554" y="362"/>
                  </a:lnTo>
                  <a:lnTo>
                    <a:pt x="558" y="365"/>
                  </a:lnTo>
                  <a:lnTo>
                    <a:pt x="561" y="366"/>
                  </a:lnTo>
                  <a:lnTo>
                    <a:pt x="563" y="368"/>
                  </a:lnTo>
                  <a:lnTo>
                    <a:pt x="565" y="368"/>
                  </a:lnTo>
                  <a:lnTo>
                    <a:pt x="568" y="366"/>
                  </a:lnTo>
                  <a:lnTo>
                    <a:pt x="572" y="363"/>
                  </a:lnTo>
                  <a:lnTo>
                    <a:pt x="578" y="357"/>
                  </a:lnTo>
                  <a:lnTo>
                    <a:pt x="586" y="351"/>
                  </a:lnTo>
                  <a:lnTo>
                    <a:pt x="591" y="348"/>
                  </a:lnTo>
                  <a:lnTo>
                    <a:pt x="595" y="348"/>
                  </a:lnTo>
                  <a:lnTo>
                    <a:pt x="599" y="350"/>
                  </a:lnTo>
                  <a:lnTo>
                    <a:pt x="601" y="351"/>
                  </a:lnTo>
                  <a:lnTo>
                    <a:pt x="604" y="354"/>
                  </a:lnTo>
                  <a:lnTo>
                    <a:pt x="605" y="356"/>
                  </a:lnTo>
                  <a:lnTo>
                    <a:pt x="605" y="357"/>
                  </a:lnTo>
                  <a:lnTo>
                    <a:pt x="607" y="357"/>
                  </a:lnTo>
                  <a:lnTo>
                    <a:pt x="607" y="356"/>
                  </a:lnTo>
                  <a:lnTo>
                    <a:pt x="608" y="354"/>
                  </a:lnTo>
                  <a:lnTo>
                    <a:pt x="611" y="351"/>
                  </a:lnTo>
                  <a:lnTo>
                    <a:pt x="614" y="347"/>
                  </a:lnTo>
                  <a:lnTo>
                    <a:pt x="617" y="344"/>
                  </a:lnTo>
                  <a:lnTo>
                    <a:pt x="617" y="342"/>
                  </a:lnTo>
                  <a:lnTo>
                    <a:pt x="617" y="339"/>
                  </a:lnTo>
                  <a:lnTo>
                    <a:pt x="619" y="339"/>
                  </a:lnTo>
                  <a:lnTo>
                    <a:pt x="620" y="342"/>
                  </a:lnTo>
                  <a:lnTo>
                    <a:pt x="623" y="344"/>
                  </a:lnTo>
                  <a:lnTo>
                    <a:pt x="628" y="347"/>
                  </a:lnTo>
                  <a:lnTo>
                    <a:pt x="632" y="351"/>
                  </a:lnTo>
                  <a:lnTo>
                    <a:pt x="637" y="356"/>
                  </a:lnTo>
                  <a:lnTo>
                    <a:pt x="638" y="357"/>
                  </a:lnTo>
                  <a:lnTo>
                    <a:pt x="640" y="359"/>
                  </a:lnTo>
                  <a:lnTo>
                    <a:pt x="641" y="357"/>
                  </a:lnTo>
                  <a:lnTo>
                    <a:pt x="643" y="354"/>
                  </a:lnTo>
                  <a:lnTo>
                    <a:pt x="646" y="350"/>
                  </a:lnTo>
                  <a:lnTo>
                    <a:pt x="650" y="345"/>
                  </a:lnTo>
                  <a:lnTo>
                    <a:pt x="655" y="343"/>
                  </a:lnTo>
                  <a:lnTo>
                    <a:pt x="657" y="343"/>
                  </a:lnTo>
                  <a:lnTo>
                    <a:pt x="661" y="343"/>
                  </a:lnTo>
                  <a:lnTo>
                    <a:pt x="664" y="344"/>
                  </a:lnTo>
                  <a:lnTo>
                    <a:pt x="667" y="344"/>
                  </a:lnTo>
                  <a:lnTo>
                    <a:pt x="668" y="345"/>
                  </a:lnTo>
                  <a:lnTo>
                    <a:pt x="691" y="366"/>
                  </a:lnTo>
                  <a:lnTo>
                    <a:pt x="704" y="368"/>
                  </a:lnTo>
                  <a:lnTo>
                    <a:pt x="721" y="374"/>
                  </a:lnTo>
                  <a:lnTo>
                    <a:pt x="722" y="188"/>
                  </a:lnTo>
                  <a:lnTo>
                    <a:pt x="704" y="71"/>
                  </a:lnTo>
                  <a:lnTo>
                    <a:pt x="703" y="17"/>
                  </a:lnTo>
                  <a:lnTo>
                    <a:pt x="701" y="17"/>
                  </a:lnTo>
                  <a:lnTo>
                    <a:pt x="697" y="17"/>
                  </a:lnTo>
                  <a:lnTo>
                    <a:pt x="690" y="17"/>
                  </a:lnTo>
                  <a:lnTo>
                    <a:pt x="682" y="17"/>
                  </a:lnTo>
                  <a:lnTo>
                    <a:pt x="670" y="17"/>
                  </a:lnTo>
                  <a:lnTo>
                    <a:pt x="656" y="17"/>
                  </a:lnTo>
                  <a:lnTo>
                    <a:pt x="640" y="17"/>
                  </a:lnTo>
                  <a:lnTo>
                    <a:pt x="624" y="17"/>
                  </a:lnTo>
                  <a:lnTo>
                    <a:pt x="604" y="17"/>
                  </a:lnTo>
                  <a:lnTo>
                    <a:pt x="584" y="17"/>
                  </a:lnTo>
                  <a:lnTo>
                    <a:pt x="562" y="17"/>
                  </a:lnTo>
                  <a:lnTo>
                    <a:pt x="539" y="17"/>
                  </a:lnTo>
                  <a:lnTo>
                    <a:pt x="517" y="17"/>
                  </a:lnTo>
                  <a:lnTo>
                    <a:pt x="491" y="15"/>
                  </a:lnTo>
                  <a:lnTo>
                    <a:pt x="466" y="15"/>
                  </a:lnTo>
                  <a:lnTo>
                    <a:pt x="440" y="15"/>
                  </a:lnTo>
                  <a:lnTo>
                    <a:pt x="415" y="15"/>
                  </a:lnTo>
                  <a:lnTo>
                    <a:pt x="388" y="14"/>
                  </a:lnTo>
                  <a:lnTo>
                    <a:pt x="361" y="14"/>
                  </a:lnTo>
                  <a:lnTo>
                    <a:pt x="335" y="14"/>
                  </a:lnTo>
                  <a:lnTo>
                    <a:pt x="308" y="12"/>
                  </a:lnTo>
                  <a:lnTo>
                    <a:pt x="284" y="12"/>
                  </a:lnTo>
                  <a:lnTo>
                    <a:pt x="258" y="12"/>
                  </a:lnTo>
                  <a:lnTo>
                    <a:pt x="233" y="11"/>
                  </a:lnTo>
                  <a:lnTo>
                    <a:pt x="211" y="11"/>
                  </a:lnTo>
                  <a:lnTo>
                    <a:pt x="188" y="9"/>
                  </a:lnTo>
                  <a:lnTo>
                    <a:pt x="167" y="9"/>
                  </a:lnTo>
                  <a:lnTo>
                    <a:pt x="148" y="8"/>
                  </a:lnTo>
                  <a:lnTo>
                    <a:pt x="129" y="8"/>
                  </a:lnTo>
                  <a:lnTo>
                    <a:pt x="113" y="6"/>
                  </a:lnTo>
                  <a:lnTo>
                    <a:pt x="98" y="5"/>
                  </a:lnTo>
                  <a:lnTo>
                    <a:pt x="86" y="5"/>
                  </a:lnTo>
                  <a:lnTo>
                    <a:pt x="4" y="0"/>
                  </a:lnTo>
                  <a:lnTo>
                    <a:pt x="0" y="51"/>
                  </a:lnTo>
                  <a:lnTo>
                    <a:pt x="257" y="66"/>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39" name="Freeform 34"/>
            <p:cNvSpPr>
              <a:spLocks/>
            </p:cNvSpPr>
            <p:nvPr/>
          </p:nvSpPr>
          <p:spPr bwMode="blackWhite">
            <a:xfrm>
              <a:off x="2970213" y="3762375"/>
              <a:ext cx="2098675" cy="2011363"/>
            </a:xfrm>
            <a:custGeom>
              <a:avLst/>
              <a:gdLst>
                <a:gd name="T0" fmla="*/ 1171144 w 1163"/>
                <a:gd name="T1" fmla="*/ 423629 h 1149"/>
                <a:gd name="T2" fmla="*/ 1279416 w 1163"/>
                <a:gd name="T3" fmla="*/ 470894 h 1149"/>
                <a:gd name="T4" fmla="*/ 1376861 w 1163"/>
                <a:gd name="T5" fmla="*/ 467392 h 1149"/>
                <a:gd name="T6" fmla="*/ 1474306 w 1163"/>
                <a:gd name="T7" fmla="*/ 525160 h 1149"/>
                <a:gd name="T8" fmla="*/ 1512201 w 1163"/>
                <a:gd name="T9" fmla="*/ 514657 h 1149"/>
                <a:gd name="T10" fmla="*/ 1559119 w 1163"/>
                <a:gd name="T11" fmla="*/ 512906 h 1149"/>
                <a:gd name="T12" fmla="*/ 1634909 w 1163"/>
                <a:gd name="T13" fmla="*/ 544416 h 1149"/>
                <a:gd name="T14" fmla="*/ 1717918 w 1163"/>
                <a:gd name="T15" fmla="*/ 523410 h 1149"/>
                <a:gd name="T16" fmla="*/ 1739572 w 1163"/>
                <a:gd name="T17" fmla="*/ 525160 h 1149"/>
                <a:gd name="T18" fmla="*/ 1786490 w 1163"/>
                <a:gd name="T19" fmla="*/ 533913 h 1149"/>
                <a:gd name="T20" fmla="*/ 1835213 w 1163"/>
                <a:gd name="T21" fmla="*/ 514657 h 1149"/>
                <a:gd name="T22" fmla="*/ 2006644 w 1163"/>
                <a:gd name="T23" fmla="*/ 675706 h 1149"/>
                <a:gd name="T24" fmla="*/ 2089652 w 1163"/>
                <a:gd name="T25" fmla="*/ 1024062 h 1149"/>
                <a:gd name="T26" fmla="*/ 2073412 w 1163"/>
                <a:gd name="T27" fmla="*/ 1116840 h 1149"/>
                <a:gd name="T28" fmla="*/ 2077021 w 1163"/>
                <a:gd name="T29" fmla="*/ 1188612 h 1149"/>
                <a:gd name="T30" fmla="*/ 2044539 w 1163"/>
                <a:gd name="T31" fmla="*/ 1284892 h 1149"/>
                <a:gd name="T32" fmla="*/ 2006644 w 1163"/>
                <a:gd name="T33" fmla="*/ 1304147 h 1149"/>
                <a:gd name="T34" fmla="*/ 1943485 w 1163"/>
                <a:gd name="T35" fmla="*/ 1323403 h 1149"/>
                <a:gd name="T36" fmla="*/ 1912808 w 1163"/>
                <a:gd name="T37" fmla="*/ 1326904 h 1149"/>
                <a:gd name="T38" fmla="*/ 1912808 w 1163"/>
                <a:gd name="T39" fmla="*/ 1298896 h 1149"/>
                <a:gd name="T40" fmla="*/ 1887544 w 1163"/>
                <a:gd name="T41" fmla="*/ 1291894 h 1149"/>
                <a:gd name="T42" fmla="*/ 1867694 w 1163"/>
                <a:gd name="T43" fmla="*/ 1297145 h 1149"/>
                <a:gd name="T44" fmla="*/ 1858672 w 1163"/>
                <a:gd name="T45" fmla="*/ 1319902 h 1149"/>
                <a:gd name="T46" fmla="*/ 1882131 w 1163"/>
                <a:gd name="T47" fmla="*/ 1361915 h 1149"/>
                <a:gd name="T48" fmla="*/ 1818972 w 1163"/>
                <a:gd name="T49" fmla="*/ 1437188 h 1149"/>
                <a:gd name="T50" fmla="*/ 1734159 w 1163"/>
                <a:gd name="T51" fmla="*/ 1487953 h 1149"/>
                <a:gd name="T52" fmla="*/ 1656564 w 1163"/>
                <a:gd name="T53" fmla="*/ 1533467 h 1149"/>
                <a:gd name="T54" fmla="*/ 1728745 w 1163"/>
                <a:gd name="T55" fmla="*/ 1486203 h 1149"/>
                <a:gd name="T56" fmla="*/ 1685436 w 1163"/>
                <a:gd name="T57" fmla="*/ 1496706 h 1149"/>
                <a:gd name="T58" fmla="*/ 1678218 w 1163"/>
                <a:gd name="T59" fmla="*/ 1480951 h 1149"/>
                <a:gd name="T60" fmla="*/ 1615059 w 1163"/>
                <a:gd name="T61" fmla="*/ 1487953 h 1149"/>
                <a:gd name="T62" fmla="*/ 1634909 w 1163"/>
                <a:gd name="T63" fmla="*/ 1524715 h 1149"/>
                <a:gd name="T64" fmla="*/ 1604232 w 1163"/>
                <a:gd name="T65" fmla="*/ 1549222 h 1149"/>
                <a:gd name="T66" fmla="*/ 1578969 w 1163"/>
                <a:gd name="T67" fmla="*/ 1522964 h 1149"/>
                <a:gd name="T68" fmla="*/ 1555510 w 1163"/>
                <a:gd name="T69" fmla="*/ 1566727 h 1149"/>
                <a:gd name="T70" fmla="*/ 1533855 w 1163"/>
                <a:gd name="T71" fmla="*/ 1603489 h 1149"/>
                <a:gd name="T72" fmla="*/ 1501374 w 1163"/>
                <a:gd name="T73" fmla="*/ 1634998 h 1149"/>
                <a:gd name="T74" fmla="*/ 1467088 w 1163"/>
                <a:gd name="T75" fmla="*/ 1738280 h 1149"/>
                <a:gd name="T76" fmla="*/ 1450847 w 1163"/>
                <a:gd name="T77" fmla="*/ 1717273 h 1149"/>
                <a:gd name="T78" fmla="*/ 1463478 w 1163"/>
                <a:gd name="T79" fmla="*/ 1776792 h 1149"/>
                <a:gd name="T80" fmla="*/ 1467088 w 1163"/>
                <a:gd name="T81" fmla="*/ 2007862 h 1149"/>
                <a:gd name="T82" fmla="*/ 1396711 w 1163"/>
                <a:gd name="T83" fmla="*/ 1964099 h 1149"/>
                <a:gd name="T84" fmla="*/ 1333552 w 1163"/>
                <a:gd name="T85" fmla="*/ 1965849 h 1149"/>
                <a:gd name="T86" fmla="*/ 1201821 w 1163"/>
                <a:gd name="T87" fmla="*/ 1902830 h 1149"/>
                <a:gd name="T88" fmla="*/ 1171144 w 1163"/>
                <a:gd name="T89" fmla="*/ 1876572 h 1149"/>
                <a:gd name="T90" fmla="*/ 1144076 w 1163"/>
                <a:gd name="T91" fmla="*/ 1797798 h 1149"/>
                <a:gd name="T92" fmla="*/ 1127835 w 1163"/>
                <a:gd name="T93" fmla="*/ 1743531 h 1149"/>
                <a:gd name="T94" fmla="*/ 1093549 w 1163"/>
                <a:gd name="T95" fmla="*/ 1668258 h 1149"/>
                <a:gd name="T96" fmla="*/ 1037608 w 1163"/>
                <a:gd name="T97" fmla="*/ 1603489 h 1149"/>
                <a:gd name="T98" fmla="*/ 996104 w 1163"/>
                <a:gd name="T99" fmla="*/ 1545721 h 1149"/>
                <a:gd name="T100" fmla="*/ 808432 w 1163"/>
                <a:gd name="T101" fmla="*/ 1269137 h 1149"/>
                <a:gd name="T102" fmla="*/ 721814 w 1163"/>
                <a:gd name="T103" fmla="*/ 1256883 h 1149"/>
                <a:gd name="T104" fmla="*/ 662265 w 1163"/>
                <a:gd name="T105" fmla="*/ 1241128 h 1149"/>
                <a:gd name="T106" fmla="*/ 631587 w 1163"/>
                <a:gd name="T107" fmla="*/ 1255133 h 1149"/>
                <a:gd name="T108" fmla="*/ 561211 w 1163"/>
                <a:gd name="T109" fmla="*/ 1337408 h 1149"/>
                <a:gd name="T110" fmla="*/ 532338 w 1163"/>
                <a:gd name="T111" fmla="*/ 1370668 h 1149"/>
                <a:gd name="T112" fmla="*/ 478202 w 1163"/>
                <a:gd name="T113" fmla="*/ 1381171 h 1149"/>
                <a:gd name="T114" fmla="*/ 396998 w 1163"/>
                <a:gd name="T115" fmla="*/ 1326904 h 1149"/>
                <a:gd name="T116" fmla="*/ 317598 w 1163"/>
                <a:gd name="T117" fmla="*/ 1265636 h 1149"/>
                <a:gd name="T118" fmla="*/ 279703 w 1163"/>
                <a:gd name="T119" fmla="*/ 1141348 h 1149"/>
                <a:gd name="T120" fmla="*/ 196694 w 1163"/>
                <a:gd name="T121" fmla="*/ 1024062 h 1149"/>
                <a:gd name="T122" fmla="*/ 7218 w 1163"/>
                <a:gd name="T123" fmla="*/ 829753 h 11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63" h="1149">
                  <a:moveTo>
                    <a:pt x="4" y="474"/>
                  </a:moveTo>
                  <a:lnTo>
                    <a:pt x="0" y="461"/>
                  </a:lnTo>
                  <a:lnTo>
                    <a:pt x="0" y="447"/>
                  </a:lnTo>
                  <a:lnTo>
                    <a:pt x="314" y="479"/>
                  </a:lnTo>
                  <a:lnTo>
                    <a:pt x="353" y="0"/>
                  </a:lnTo>
                  <a:lnTo>
                    <a:pt x="610" y="15"/>
                  </a:lnTo>
                  <a:lnTo>
                    <a:pt x="603" y="219"/>
                  </a:lnTo>
                  <a:lnTo>
                    <a:pt x="610" y="221"/>
                  </a:lnTo>
                  <a:lnTo>
                    <a:pt x="630" y="240"/>
                  </a:lnTo>
                  <a:lnTo>
                    <a:pt x="637" y="234"/>
                  </a:lnTo>
                  <a:lnTo>
                    <a:pt x="649" y="242"/>
                  </a:lnTo>
                  <a:lnTo>
                    <a:pt x="657" y="231"/>
                  </a:lnTo>
                  <a:lnTo>
                    <a:pt x="675" y="261"/>
                  </a:lnTo>
                  <a:lnTo>
                    <a:pt x="690" y="261"/>
                  </a:lnTo>
                  <a:lnTo>
                    <a:pt x="691" y="261"/>
                  </a:lnTo>
                  <a:lnTo>
                    <a:pt x="693" y="262"/>
                  </a:lnTo>
                  <a:lnTo>
                    <a:pt x="696" y="263"/>
                  </a:lnTo>
                  <a:lnTo>
                    <a:pt x="699" y="264"/>
                  </a:lnTo>
                  <a:lnTo>
                    <a:pt x="702" y="266"/>
                  </a:lnTo>
                  <a:lnTo>
                    <a:pt x="705" y="267"/>
                  </a:lnTo>
                  <a:lnTo>
                    <a:pt x="708" y="269"/>
                  </a:lnTo>
                  <a:lnTo>
                    <a:pt x="709" y="269"/>
                  </a:lnTo>
                  <a:lnTo>
                    <a:pt x="714" y="264"/>
                  </a:lnTo>
                  <a:lnTo>
                    <a:pt x="718" y="263"/>
                  </a:lnTo>
                  <a:lnTo>
                    <a:pt x="724" y="264"/>
                  </a:lnTo>
                  <a:lnTo>
                    <a:pt x="729" y="267"/>
                  </a:lnTo>
                  <a:lnTo>
                    <a:pt x="732" y="270"/>
                  </a:lnTo>
                  <a:lnTo>
                    <a:pt x="735" y="275"/>
                  </a:lnTo>
                  <a:lnTo>
                    <a:pt x="736" y="276"/>
                  </a:lnTo>
                  <a:lnTo>
                    <a:pt x="738" y="278"/>
                  </a:lnTo>
                  <a:lnTo>
                    <a:pt x="742" y="269"/>
                  </a:lnTo>
                  <a:lnTo>
                    <a:pt x="750" y="272"/>
                  </a:lnTo>
                  <a:lnTo>
                    <a:pt x="763" y="267"/>
                  </a:lnTo>
                  <a:lnTo>
                    <a:pt x="763" y="279"/>
                  </a:lnTo>
                  <a:lnTo>
                    <a:pt x="774" y="281"/>
                  </a:lnTo>
                  <a:lnTo>
                    <a:pt x="776" y="293"/>
                  </a:lnTo>
                  <a:lnTo>
                    <a:pt x="786" y="296"/>
                  </a:lnTo>
                  <a:lnTo>
                    <a:pt x="792" y="288"/>
                  </a:lnTo>
                  <a:lnTo>
                    <a:pt x="802" y="285"/>
                  </a:lnTo>
                  <a:lnTo>
                    <a:pt x="810" y="294"/>
                  </a:lnTo>
                  <a:lnTo>
                    <a:pt x="817" y="296"/>
                  </a:lnTo>
                  <a:lnTo>
                    <a:pt x="817" y="297"/>
                  </a:lnTo>
                  <a:lnTo>
                    <a:pt x="817" y="299"/>
                  </a:lnTo>
                  <a:lnTo>
                    <a:pt x="817" y="300"/>
                  </a:lnTo>
                  <a:lnTo>
                    <a:pt x="817" y="302"/>
                  </a:lnTo>
                  <a:lnTo>
                    <a:pt x="819" y="303"/>
                  </a:lnTo>
                  <a:lnTo>
                    <a:pt x="820" y="305"/>
                  </a:lnTo>
                  <a:lnTo>
                    <a:pt x="823" y="303"/>
                  </a:lnTo>
                  <a:lnTo>
                    <a:pt x="829" y="300"/>
                  </a:lnTo>
                  <a:lnTo>
                    <a:pt x="834" y="296"/>
                  </a:lnTo>
                  <a:lnTo>
                    <a:pt x="837" y="294"/>
                  </a:lnTo>
                  <a:lnTo>
                    <a:pt x="838" y="293"/>
                  </a:lnTo>
                  <a:lnTo>
                    <a:pt x="838" y="291"/>
                  </a:lnTo>
                  <a:lnTo>
                    <a:pt x="838" y="294"/>
                  </a:lnTo>
                  <a:lnTo>
                    <a:pt x="839" y="297"/>
                  </a:lnTo>
                  <a:lnTo>
                    <a:pt x="840" y="303"/>
                  </a:lnTo>
                  <a:lnTo>
                    <a:pt x="843" y="311"/>
                  </a:lnTo>
                  <a:lnTo>
                    <a:pt x="845" y="314"/>
                  </a:lnTo>
                  <a:lnTo>
                    <a:pt x="847" y="314"/>
                  </a:lnTo>
                  <a:lnTo>
                    <a:pt x="847" y="312"/>
                  </a:lnTo>
                  <a:lnTo>
                    <a:pt x="849" y="309"/>
                  </a:lnTo>
                  <a:lnTo>
                    <a:pt x="849" y="308"/>
                  </a:lnTo>
                  <a:lnTo>
                    <a:pt x="849" y="305"/>
                  </a:lnTo>
                  <a:lnTo>
                    <a:pt x="849" y="303"/>
                  </a:lnTo>
                  <a:lnTo>
                    <a:pt x="864" y="293"/>
                  </a:lnTo>
                  <a:lnTo>
                    <a:pt x="875" y="300"/>
                  </a:lnTo>
                  <a:lnTo>
                    <a:pt x="889" y="294"/>
                  </a:lnTo>
                  <a:lnTo>
                    <a:pt x="888" y="295"/>
                  </a:lnTo>
                  <a:lnTo>
                    <a:pt x="888" y="297"/>
                  </a:lnTo>
                  <a:lnTo>
                    <a:pt x="889" y="299"/>
                  </a:lnTo>
                  <a:lnTo>
                    <a:pt x="891" y="302"/>
                  </a:lnTo>
                  <a:lnTo>
                    <a:pt x="895" y="305"/>
                  </a:lnTo>
                  <a:lnTo>
                    <a:pt x="901" y="308"/>
                  </a:lnTo>
                  <a:lnTo>
                    <a:pt x="906" y="311"/>
                  </a:lnTo>
                  <a:lnTo>
                    <a:pt x="911" y="314"/>
                  </a:lnTo>
                  <a:lnTo>
                    <a:pt x="914" y="315"/>
                  </a:lnTo>
                  <a:lnTo>
                    <a:pt x="916" y="317"/>
                  </a:lnTo>
                  <a:lnTo>
                    <a:pt x="918" y="317"/>
                  </a:lnTo>
                  <a:lnTo>
                    <a:pt x="921" y="315"/>
                  </a:lnTo>
                  <a:lnTo>
                    <a:pt x="925" y="312"/>
                  </a:lnTo>
                  <a:lnTo>
                    <a:pt x="931" y="306"/>
                  </a:lnTo>
                  <a:lnTo>
                    <a:pt x="938" y="300"/>
                  </a:lnTo>
                  <a:lnTo>
                    <a:pt x="944" y="297"/>
                  </a:lnTo>
                  <a:lnTo>
                    <a:pt x="948" y="297"/>
                  </a:lnTo>
                  <a:lnTo>
                    <a:pt x="952" y="299"/>
                  </a:lnTo>
                  <a:lnTo>
                    <a:pt x="954" y="300"/>
                  </a:lnTo>
                  <a:lnTo>
                    <a:pt x="957" y="303"/>
                  </a:lnTo>
                  <a:lnTo>
                    <a:pt x="958" y="305"/>
                  </a:lnTo>
                  <a:lnTo>
                    <a:pt x="958" y="306"/>
                  </a:lnTo>
                  <a:lnTo>
                    <a:pt x="960" y="306"/>
                  </a:lnTo>
                  <a:lnTo>
                    <a:pt x="960" y="305"/>
                  </a:lnTo>
                  <a:lnTo>
                    <a:pt x="961" y="303"/>
                  </a:lnTo>
                  <a:lnTo>
                    <a:pt x="964" y="300"/>
                  </a:lnTo>
                  <a:lnTo>
                    <a:pt x="967" y="296"/>
                  </a:lnTo>
                  <a:lnTo>
                    <a:pt x="969" y="294"/>
                  </a:lnTo>
                  <a:lnTo>
                    <a:pt x="969" y="291"/>
                  </a:lnTo>
                  <a:lnTo>
                    <a:pt x="969" y="288"/>
                  </a:lnTo>
                  <a:lnTo>
                    <a:pt x="971" y="288"/>
                  </a:lnTo>
                  <a:lnTo>
                    <a:pt x="972" y="291"/>
                  </a:lnTo>
                  <a:lnTo>
                    <a:pt x="975" y="294"/>
                  </a:lnTo>
                  <a:lnTo>
                    <a:pt x="981" y="296"/>
                  </a:lnTo>
                  <a:lnTo>
                    <a:pt x="985" y="300"/>
                  </a:lnTo>
                  <a:lnTo>
                    <a:pt x="990" y="305"/>
                  </a:lnTo>
                  <a:lnTo>
                    <a:pt x="991" y="306"/>
                  </a:lnTo>
                  <a:lnTo>
                    <a:pt x="993" y="308"/>
                  </a:lnTo>
                  <a:lnTo>
                    <a:pt x="994" y="306"/>
                  </a:lnTo>
                  <a:lnTo>
                    <a:pt x="996" y="303"/>
                  </a:lnTo>
                  <a:lnTo>
                    <a:pt x="999" y="299"/>
                  </a:lnTo>
                  <a:lnTo>
                    <a:pt x="1002" y="295"/>
                  </a:lnTo>
                  <a:lnTo>
                    <a:pt x="1007" y="293"/>
                  </a:lnTo>
                  <a:lnTo>
                    <a:pt x="1010" y="293"/>
                  </a:lnTo>
                  <a:lnTo>
                    <a:pt x="1014" y="293"/>
                  </a:lnTo>
                  <a:lnTo>
                    <a:pt x="1017" y="294"/>
                  </a:lnTo>
                  <a:lnTo>
                    <a:pt x="1020" y="294"/>
                  </a:lnTo>
                  <a:lnTo>
                    <a:pt x="1021" y="295"/>
                  </a:lnTo>
                  <a:lnTo>
                    <a:pt x="1044" y="315"/>
                  </a:lnTo>
                  <a:lnTo>
                    <a:pt x="1057" y="317"/>
                  </a:lnTo>
                  <a:lnTo>
                    <a:pt x="1073" y="323"/>
                  </a:lnTo>
                  <a:lnTo>
                    <a:pt x="1071" y="320"/>
                  </a:lnTo>
                  <a:lnTo>
                    <a:pt x="1082" y="332"/>
                  </a:lnTo>
                  <a:lnTo>
                    <a:pt x="1103" y="329"/>
                  </a:lnTo>
                  <a:lnTo>
                    <a:pt x="1112" y="330"/>
                  </a:lnTo>
                  <a:lnTo>
                    <a:pt x="1112" y="386"/>
                  </a:lnTo>
                  <a:lnTo>
                    <a:pt x="1116" y="492"/>
                  </a:lnTo>
                  <a:lnTo>
                    <a:pt x="1136" y="517"/>
                  </a:lnTo>
                  <a:lnTo>
                    <a:pt x="1136" y="543"/>
                  </a:lnTo>
                  <a:lnTo>
                    <a:pt x="1148" y="555"/>
                  </a:lnTo>
                  <a:lnTo>
                    <a:pt x="1154" y="572"/>
                  </a:lnTo>
                  <a:lnTo>
                    <a:pt x="1154" y="573"/>
                  </a:lnTo>
                  <a:lnTo>
                    <a:pt x="1155" y="575"/>
                  </a:lnTo>
                  <a:lnTo>
                    <a:pt x="1156" y="577"/>
                  </a:lnTo>
                  <a:lnTo>
                    <a:pt x="1158" y="582"/>
                  </a:lnTo>
                  <a:lnTo>
                    <a:pt x="1158" y="585"/>
                  </a:lnTo>
                  <a:lnTo>
                    <a:pt x="1159" y="589"/>
                  </a:lnTo>
                  <a:lnTo>
                    <a:pt x="1161" y="593"/>
                  </a:lnTo>
                  <a:lnTo>
                    <a:pt x="1162" y="597"/>
                  </a:lnTo>
                  <a:lnTo>
                    <a:pt x="1162" y="602"/>
                  </a:lnTo>
                  <a:lnTo>
                    <a:pt x="1162" y="608"/>
                  </a:lnTo>
                  <a:lnTo>
                    <a:pt x="1162" y="612"/>
                  </a:lnTo>
                  <a:lnTo>
                    <a:pt x="1161" y="616"/>
                  </a:lnTo>
                  <a:lnTo>
                    <a:pt x="1159" y="622"/>
                  </a:lnTo>
                  <a:lnTo>
                    <a:pt x="1158" y="626"/>
                  </a:lnTo>
                  <a:lnTo>
                    <a:pt x="1155" y="630"/>
                  </a:lnTo>
                  <a:lnTo>
                    <a:pt x="1149" y="638"/>
                  </a:lnTo>
                  <a:lnTo>
                    <a:pt x="1146" y="643"/>
                  </a:lnTo>
                  <a:lnTo>
                    <a:pt x="1145" y="648"/>
                  </a:lnTo>
                  <a:lnTo>
                    <a:pt x="1145" y="651"/>
                  </a:lnTo>
                  <a:lnTo>
                    <a:pt x="1146" y="654"/>
                  </a:lnTo>
                  <a:lnTo>
                    <a:pt x="1148" y="655"/>
                  </a:lnTo>
                  <a:lnTo>
                    <a:pt x="1149" y="656"/>
                  </a:lnTo>
                  <a:lnTo>
                    <a:pt x="1146" y="675"/>
                  </a:lnTo>
                  <a:lnTo>
                    <a:pt x="1149" y="676"/>
                  </a:lnTo>
                  <a:lnTo>
                    <a:pt x="1151" y="679"/>
                  </a:lnTo>
                  <a:lnTo>
                    <a:pt x="1154" y="684"/>
                  </a:lnTo>
                  <a:lnTo>
                    <a:pt x="1155" y="688"/>
                  </a:lnTo>
                  <a:lnTo>
                    <a:pt x="1155" y="693"/>
                  </a:lnTo>
                  <a:lnTo>
                    <a:pt x="1152" y="701"/>
                  </a:lnTo>
                  <a:lnTo>
                    <a:pt x="1146" y="708"/>
                  </a:lnTo>
                  <a:lnTo>
                    <a:pt x="1145" y="709"/>
                  </a:lnTo>
                  <a:lnTo>
                    <a:pt x="1142" y="708"/>
                  </a:lnTo>
                  <a:lnTo>
                    <a:pt x="1140" y="708"/>
                  </a:lnTo>
                  <a:lnTo>
                    <a:pt x="1126" y="723"/>
                  </a:lnTo>
                  <a:lnTo>
                    <a:pt x="1133" y="734"/>
                  </a:lnTo>
                  <a:lnTo>
                    <a:pt x="1134" y="741"/>
                  </a:lnTo>
                  <a:lnTo>
                    <a:pt x="1133" y="741"/>
                  </a:lnTo>
                  <a:lnTo>
                    <a:pt x="1130" y="741"/>
                  </a:lnTo>
                  <a:lnTo>
                    <a:pt x="1129" y="741"/>
                  </a:lnTo>
                  <a:lnTo>
                    <a:pt x="1126" y="741"/>
                  </a:lnTo>
                  <a:lnTo>
                    <a:pt x="1122" y="742"/>
                  </a:lnTo>
                  <a:lnTo>
                    <a:pt x="1118" y="744"/>
                  </a:lnTo>
                  <a:lnTo>
                    <a:pt x="1112" y="745"/>
                  </a:lnTo>
                  <a:lnTo>
                    <a:pt x="1106" y="748"/>
                  </a:lnTo>
                  <a:lnTo>
                    <a:pt x="1097" y="753"/>
                  </a:lnTo>
                  <a:lnTo>
                    <a:pt x="1089" y="756"/>
                  </a:lnTo>
                  <a:lnTo>
                    <a:pt x="1079" y="761"/>
                  </a:lnTo>
                  <a:lnTo>
                    <a:pt x="1067" y="766"/>
                  </a:lnTo>
                  <a:lnTo>
                    <a:pt x="1056" y="774"/>
                  </a:lnTo>
                  <a:lnTo>
                    <a:pt x="1060" y="766"/>
                  </a:lnTo>
                  <a:lnTo>
                    <a:pt x="1065" y="764"/>
                  </a:lnTo>
                  <a:lnTo>
                    <a:pt x="1074" y="758"/>
                  </a:lnTo>
                  <a:lnTo>
                    <a:pt x="1076" y="758"/>
                  </a:lnTo>
                  <a:lnTo>
                    <a:pt x="1077" y="756"/>
                  </a:lnTo>
                  <a:lnTo>
                    <a:pt x="1077" y="755"/>
                  </a:lnTo>
                  <a:lnTo>
                    <a:pt x="1074" y="754"/>
                  </a:lnTo>
                  <a:lnTo>
                    <a:pt x="1073" y="754"/>
                  </a:lnTo>
                  <a:lnTo>
                    <a:pt x="1070" y="754"/>
                  </a:lnTo>
                  <a:lnTo>
                    <a:pt x="1068" y="754"/>
                  </a:lnTo>
                  <a:lnTo>
                    <a:pt x="1067" y="754"/>
                  </a:lnTo>
                  <a:lnTo>
                    <a:pt x="1065" y="755"/>
                  </a:lnTo>
                  <a:lnTo>
                    <a:pt x="1060" y="758"/>
                  </a:lnTo>
                  <a:lnTo>
                    <a:pt x="1059" y="758"/>
                  </a:lnTo>
                  <a:lnTo>
                    <a:pt x="1057" y="758"/>
                  </a:lnTo>
                  <a:lnTo>
                    <a:pt x="1056" y="758"/>
                  </a:lnTo>
                  <a:lnTo>
                    <a:pt x="1054" y="758"/>
                  </a:lnTo>
                  <a:lnTo>
                    <a:pt x="1053" y="756"/>
                  </a:lnTo>
                  <a:lnTo>
                    <a:pt x="1054" y="754"/>
                  </a:lnTo>
                  <a:lnTo>
                    <a:pt x="1056" y="751"/>
                  </a:lnTo>
                  <a:lnTo>
                    <a:pt x="1057" y="747"/>
                  </a:lnTo>
                  <a:lnTo>
                    <a:pt x="1059" y="744"/>
                  </a:lnTo>
                  <a:lnTo>
                    <a:pt x="1060" y="742"/>
                  </a:lnTo>
                  <a:lnTo>
                    <a:pt x="1062" y="741"/>
                  </a:lnTo>
                  <a:lnTo>
                    <a:pt x="1063" y="739"/>
                  </a:lnTo>
                  <a:lnTo>
                    <a:pt x="1063" y="738"/>
                  </a:lnTo>
                  <a:lnTo>
                    <a:pt x="1063" y="736"/>
                  </a:lnTo>
                  <a:lnTo>
                    <a:pt x="1062" y="735"/>
                  </a:lnTo>
                  <a:lnTo>
                    <a:pt x="1060" y="732"/>
                  </a:lnTo>
                  <a:lnTo>
                    <a:pt x="1059" y="732"/>
                  </a:lnTo>
                  <a:lnTo>
                    <a:pt x="1057" y="732"/>
                  </a:lnTo>
                  <a:lnTo>
                    <a:pt x="1053" y="735"/>
                  </a:lnTo>
                  <a:lnTo>
                    <a:pt x="1049" y="736"/>
                  </a:lnTo>
                  <a:lnTo>
                    <a:pt x="1046" y="738"/>
                  </a:lnTo>
                  <a:lnTo>
                    <a:pt x="1044" y="739"/>
                  </a:lnTo>
                  <a:lnTo>
                    <a:pt x="1044" y="741"/>
                  </a:lnTo>
                  <a:lnTo>
                    <a:pt x="1044" y="742"/>
                  </a:lnTo>
                  <a:lnTo>
                    <a:pt x="1044" y="744"/>
                  </a:lnTo>
                  <a:lnTo>
                    <a:pt x="1043" y="745"/>
                  </a:lnTo>
                  <a:lnTo>
                    <a:pt x="1041" y="745"/>
                  </a:lnTo>
                  <a:lnTo>
                    <a:pt x="1040" y="745"/>
                  </a:lnTo>
                  <a:lnTo>
                    <a:pt x="1037" y="744"/>
                  </a:lnTo>
                  <a:lnTo>
                    <a:pt x="1035" y="741"/>
                  </a:lnTo>
                  <a:lnTo>
                    <a:pt x="1032" y="739"/>
                  </a:lnTo>
                  <a:lnTo>
                    <a:pt x="1032" y="738"/>
                  </a:lnTo>
                  <a:lnTo>
                    <a:pt x="1030" y="736"/>
                  </a:lnTo>
                  <a:lnTo>
                    <a:pt x="1030" y="738"/>
                  </a:lnTo>
                  <a:lnTo>
                    <a:pt x="1032" y="741"/>
                  </a:lnTo>
                  <a:lnTo>
                    <a:pt x="1032" y="744"/>
                  </a:lnTo>
                  <a:lnTo>
                    <a:pt x="1032" y="747"/>
                  </a:lnTo>
                  <a:lnTo>
                    <a:pt x="1032" y="750"/>
                  </a:lnTo>
                  <a:lnTo>
                    <a:pt x="1032" y="751"/>
                  </a:lnTo>
                  <a:lnTo>
                    <a:pt x="1030" y="754"/>
                  </a:lnTo>
                  <a:lnTo>
                    <a:pt x="1030" y="755"/>
                  </a:lnTo>
                  <a:lnTo>
                    <a:pt x="1032" y="758"/>
                  </a:lnTo>
                  <a:lnTo>
                    <a:pt x="1034" y="761"/>
                  </a:lnTo>
                  <a:lnTo>
                    <a:pt x="1038" y="765"/>
                  </a:lnTo>
                  <a:lnTo>
                    <a:pt x="1043" y="768"/>
                  </a:lnTo>
                  <a:lnTo>
                    <a:pt x="1046" y="771"/>
                  </a:lnTo>
                  <a:lnTo>
                    <a:pt x="1047" y="774"/>
                  </a:lnTo>
                  <a:lnTo>
                    <a:pt x="1046" y="775"/>
                  </a:lnTo>
                  <a:lnTo>
                    <a:pt x="1046" y="777"/>
                  </a:lnTo>
                  <a:lnTo>
                    <a:pt x="1044" y="778"/>
                  </a:lnTo>
                  <a:lnTo>
                    <a:pt x="1043" y="778"/>
                  </a:lnTo>
                  <a:lnTo>
                    <a:pt x="1027" y="795"/>
                  </a:lnTo>
                  <a:lnTo>
                    <a:pt x="1018" y="794"/>
                  </a:lnTo>
                  <a:lnTo>
                    <a:pt x="1010" y="813"/>
                  </a:lnTo>
                  <a:lnTo>
                    <a:pt x="1018" y="811"/>
                  </a:lnTo>
                  <a:lnTo>
                    <a:pt x="1017" y="813"/>
                  </a:lnTo>
                  <a:lnTo>
                    <a:pt x="1016" y="814"/>
                  </a:lnTo>
                  <a:lnTo>
                    <a:pt x="1014" y="817"/>
                  </a:lnTo>
                  <a:lnTo>
                    <a:pt x="1011" y="819"/>
                  </a:lnTo>
                  <a:lnTo>
                    <a:pt x="1008" y="821"/>
                  </a:lnTo>
                  <a:lnTo>
                    <a:pt x="1004" y="824"/>
                  </a:lnTo>
                  <a:lnTo>
                    <a:pt x="1000" y="827"/>
                  </a:lnTo>
                  <a:lnTo>
                    <a:pt x="997" y="831"/>
                  </a:lnTo>
                  <a:lnTo>
                    <a:pt x="993" y="834"/>
                  </a:lnTo>
                  <a:lnTo>
                    <a:pt x="987" y="837"/>
                  </a:lnTo>
                  <a:lnTo>
                    <a:pt x="983" y="840"/>
                  </a:lnTo>
                  <a:lnTo>
                    <a:pt x="978" y="843"/>
                  </a:lnTo>
                  <a:lnTo>
                    <a:pt x="972" y="846"/>
                  </a:lnTo>
                  <a:lnTo>
                    <a:pt x="968" y="847"/>
                  </a:lnTo>
                  <a:lnTo>
                    <a:pt x="963" y="849"/>
                  </a:lnTo>
                  <a:lnTo>
                    <a:pt x="961" y="850"/>
                  </a:lnTo>
                  <a:lnTo>
                    <a:pt x="957" y="852"/>
                  </a:lnTo>
                  <a:lnTo>
                    <a:pt x="952" y="855"/>
                  </a:lnTo>
                  <a:lnTo>
                    <a:pt x="947" y="858"/>
                  </a:lnTo>
                  <a:lnTo>
                    <a:pt x="941" y="862"/>
                  </a:lnTo>
                  <a:lnTo>
                    <a:pt x="936" y="865"/>
                  </a:lnTo>
                  <a:lnTo>
                    <a:pt x="934" y="867"/>
                  </a:lnTo>
                  <a:lnTo>
                    <a:pt x="933" y="868"/>
                  </a:lnTo>
                  <a:lnTo>
                    <a:pt x="931" y="868"/>
                  </a:lnTo>
                  <a:lnTo>
                    <a:pt x="927" y="871"/>
                  </a:lnTo>
                  <a:lnTo>
                    <a:pt x="922" y="874"/>
                  </a:lnTo>
                  <a:lnTo>
                    <a:pt x="918" y="876"/>
                  </a:lnTo>
                  <a:lnTo>
                    <a:pt x="914" y="876"/>
                  </a:lnTo>
                  <a:lnTo>
                    <a:pt x="915" y="876"/>
                  </a:lnTo>
                  <a:lnTo>
                    <a:pt x="919" y="871"/>
                  </a:lnTo>
                  <a:lnTo>
                    <a:pt x="931" y="864"/>
                  </a:lnTo>
                  <a:lnTo>
                    <a:pt x="933" y="862"/>
                  </a:lnTo>
                  <a:lnTo>
                    <a:pt x="934" y="861"/>
                  </a:lnTo>
                  <a:lnTo>
                    <a:pt x="938" y="859"/>
                  </a:lnTo>
                  <a:lnTo>
                    <a:pt x="942" y="857"/>
                  </a:lnTo>
                  <a:lnTo>
                    <a:pt x="948" y="854"/>
                  </a:lnTo>
                  <a:lnTo>
                    <a:pt x="952" y="852"/>
                  </a:lnTo>
                  <a:lnTo>
                    <a:pt x="958" y="849"/>
                  </a:lnTo>
                  <a:lnTo>
                    <a:pt x="963" y="846"/>
                  </a:lnTo>
                  <a:lnTo>
                    <a:pt x="966" y="843"/>
                  </a:lnTo>
                  <a:lnTo>
                    <a:pt x="967" y="841"/>
                  </a:lnTo>
                  <a:lnTo>
                    <a:pt x="968" y="841"/>
                  </a:lnTo>
                  <a:lnTo>
                    <a:pt x="967" y="841"/>
                  </a:lnTo>
                  <a:lnTo>
                    <a:pt x="964" y="841"/>
                  </a:lnTo>
                  <a:lnTo>
                    <a:pt x="958" y="844"/>
                  </a:lnTo>
                  <a:lnTo>
                    <a:pt x="948" y="849"/>
                  </a:lnTo>
                  <a:lnTo>
                    <a:pt x="936" y="854"/>
                  </a:lnTo>
                  <a:lnTo>
                    <a:pt x="934" y="855"/>
                  </a:lnTo>
                  <a:lnTo>
                    <a:pt x="931" y="857"/>
                  </a:lnTo>
                  <a:lnTo>
                    <a:pt x="930" y="858"/>
                  </a:lnTo>
                  <a:lnTo>
                    <a:pt x="927" y="859"/>
                  </a:lnTo>
                  <a:lnTo>
                    <a:pt x="925" y="859"/>
                  </a:lnTo>
                  <a:lnTo>
                    <a:pt x="925" y="857"/>
                  </a:lnTo>
                  <a:lnTo>
                    <a:pt x="927" y="854"/>
                  </a:lnTo>
                  <a:lnTo>
                    <a:pt x="927" y="852"/>
                  </a:lnTo>
                  <a:lnTo>
                    <a:pt x="928" y="852"/>
                  </a:lnTo>
                  <a:lnTo>
                    <a:pt x="928" y="850"/>
                  </a:lnTo>
                  <a:lnTo>
                    <a:pt x="930" y="847"/>
                  </a:lnTo>
                  <a:lnTo>
                    <a:pt x="930" y="846"/>
                  </a:lnTo>
                  <a:lnTo>
                    <a:pt x="931" y="843"/>
                  </a:lnTo>
                  <a:lnTo>
                    <a:pt x="931" y="841"/>
                  </a:lnTo>
                  <a:lnTo>
                    <a:pt x="921" y="852"/>
                  </a:lnTo>
                  <a:lnTo>
                    <a:pt x="914" y="852"/>
                  </a:lnTo>
                  <a:lnTo>
                    <a:pt x="911" y="849"/>
                  </a:lnTo>
                  <a:lnTo>
                    <a:pt x="912" y="857"/>
                  </a:lnTo>
                  <a:lnTo>
                    <a:pt x="903" y="859"/>
                  </a:lnTo>
                  <a:lnTo>
                    <a:pt x="903" y="858"/>
                  </a:lnTo>
                  <a:lnTo>
                    <a:pt x="900" y="854"/>
                  </a:lnTo>
                  <a:lnTo>
                    <a:pt x="895" y="850"/>
                  </a:lnTo>
                  <a:lnTo>
                    <a:pt x="891" y="847"/>
                  </a:lnTo>
                  <a:lnTo>
                    <a:pt x="888" y="846"/>
                  </a:lnTo>
                  <a:lnTo>
                    <a:pt x="888" y="847"/>
                  </a:lnTo>
                  <a:lnTo>
                    <a:pt x="889" y="852"/>
                  </a:lnTo>
                  <a:lnTo>
                    <a:pt x="897" y="864"/>
                  </a:lnTo>
                  <a:lnTo>
                    <a:pt x="898" y="864"/>
                  </a:lnTo>
                  <a:lnTo>
                    <a:pt x="901" y="867"/>
                  </a:lnTo>
                  <a:lnTo>
                    <a:pt x="903" y="867"/>
                  </a:lnTo>
                  <a:lnTo>
                    <a:pt x="905" y="868"/>
                  </a:lnTo>
                  <a:lnTo>
                    <a:pt x="906" y="871"/>
                  </a:lnTo>
                  <a:lnTo>
                    <a:pt x="906" y="874"/>
                  </a:lnTo>
                  <a:lnTo>
                    <a:pt x="903" y="877"/>
                  </a:lnTo>
                  <a:lnTo>
                    <a:pt x="901" y="879"/>
                  </a:lnTo>
                  <a:lnTo>
                    <a:pt x="900" y="880"/>
                  </a:lnTo>
                  <a:lnTo>
                    <a:pt x="897" y="882"/>
                  </a:lnTo>
                  <a:lnTo>
                    <a:pt x="895" y="883"/>
                  </a:lnTo>
                  <a:lnTo>
                    <a:pt x="892" y="885"/>
                  </a:lnTo>
                  <a:lnTo>
                    <a:pt x="891" y="885"/>
                  </a:lnTo>
                  <a:lnTo>
                    <a:pt x="889" y="885"/>
                  </a:lnTo>
                  <a:lnTo>
                    <a:pt x="889" y="887"/>
                  </a:lnTo>
                  <a:lnTo>
                    <a:pt x="888" y="887"/>
                  </a:lnTo>
                  <a:lnTo>
                    <a:pt x="886" y="887"/>
                  </a:lnTo>
                  <a:lnTo>
                    <a:pt x="885" y="887"/>
                  </a:lnTo>
                  <a:lnTo>
                    <a:pt x="883" y="885"/>
                  </a:lnTo>
                  <a:lnTo>
                    <a:pt x="882" y="885"/>
                  </a:lnTo>
                  <a:lnTo>
                    <a:pt x="880" y="880"/>
                  </a:lnTo>
                  <a:lnTo>
                    <a:pt x="880" y="876"/>
                  </a:lnTo>
                  <a:lnTo>
                    <a:pt x="878" y="873"/>
                  </a:lnTo>
                  <a:lnTo>
                    <a:pt x="878" y="870"/>
                  </a:lnTo>
                  <a:lnTo>
                    <a:pt x="875" y="870"/>
                  </a:lnTo>
                  <a:lnTo>
                    <a:pt x="875" y="868"/>
                  </a:lnTo>
                  <a:lnTo>
                    <a:pt x="873" y="868"/>
                  </a:lnTo>
                  <a:lnTo>
                    <a:pt x="872" y="868"/>
                  </a:lnTo>
                  <a:lnTo>
                    <a:pt x="864" y="858"/>
                  </a:lnTo>
                  <a:lnTo>
                    <a:pt x="867" y="870"/>
                  </a:lnTo>
                  <a:lnTo>
                    <a:pt x="873" y="879"/>
                  </a:lnTo>
                  <a:lnTo>
                    <a:pt x="871" y="882"/>
                  </a:lnTo>
                  <a:lnTo>
                    <a:pt x="873" y="894"/>
                  </a:lnTo>
                  <a:lnTo>
                    <a:pt x="864" y="906"/>
                  </a:lnTo>
                  <a:lnTo>
                    <a:pt x="862" y="895"/>
                  </a:lnTo>
                  <a:lnTo>
                    <a:pt x="856" y="904"/>
                  </a:lnTo>
                  <a:lnTo>
                    <a:pt x="852" y="901"/>
                  </a:lnTo>
                  <a:lnTo>
                    <a:pt x="834" y="913"/>
                  </a:lnTo>
                  <a:lnTo>
                    <a:pt x="840" y="920"/>
                  </a:lnTo>
                  <a:lnTo>
                    <a:pt x="843" y="918"/>
                  </a:lnTo>
                  <a:lnTo>
                    <a:pt x="845" y="916"/>
                  </a:lnTo>
                  <a:lnTo>
                    <a:pt x="847" y="913"/>
                  </a:lnTo>
                  <a:lnTo>
                    <a:pt x="849" y="912"/>
                  </a:lnTo>
                  <a:lnTo>
                    <a:pt x="850" y="913"/>
                  </a:lnTo>
                  <a:lnTo>
                    <a:pt x="850" y="916"/>
                  </a:lnTo>
                  <a:lnTo>
                    <a:pt x="847" y="922"/>
                  </a:lnTo>
                  <a:lnTo>
                    <a:pt x="846" y="924"/>
                  </a:lnTo>
                  <a:lnTo>
                    <a:pt x="845" y="927"/>
                  </a:lnTo>
                  <a:lnTo>
                    <a:pt x="843" y="930"/>
                  </a:lnTo>
                  <a:lnTo>
                    <a:pt x="842" y="931"/>
                  </a:lnTo>
                  <a:lnTo>
                    <a:pt x="840" y="934"/>
                  </a:lnTo>
                  <a:lnTo>
                    <a:pt x="840" y="936"/>
                  </a:lnTo>
                  <a:lnTo>
                    <a:pt x="835" y="940"/>
                  </a:lnTo>
                  <a:lnTo>
                    <a:pt x="832" y="934"/>
                  </a:lnTo>
                  <a:lnTo>
                    <a:pt x="806" y="934"/>
                  </a:lnTo>
                  <a:lnTo>
                    <a:pt x="810" y="940"/>
                  </a:lnTo>
                  <a:lnTo>
                    <a:pt x="814" y="942"/>
                  </a:lnTo>
                  <a:lnTo>
                    <a:pt x="817" y="949"/>
                  </a:lnTo>
                  <a:lnTo>
                    <a:pt x="823" y="953"/>
                  </a:lnTo>
                  <a:lnTo>
                    <a:pt x="828" y="951"/>
                  </a:lnTo>
                  <a:lnTo>
                    <a:pt x="816" y="988"/>
                  </a:lnTo>
                  <a:lnTo>
                    <a:pt x="816" y="990"/>
                  </a:lnTo>
                  <a:lnTo>
                    <a:pt x="814" y="991"/>
                  </a:lnTo>
                  <a:lnTo>
                    <a:pt x="814" y="993"/>
                  </a:lnTo>
                  <a:lnTo>
                    <a:pt x="813" y="993"/>
                  </a:lnTo>
                  <a:lnTo>
                    <a:pt x="811" y="994"/>
                  </a:lnTo>
                  <a:lnTo>
                    <a:pt x="810" y="993"/>
                  </a:lnTo>
                  <a:lnTo>
                    <a:pt x="809" y="990"/>
                  </a:lnTo>
                  <a:lnTo>
                    <a:pt x="809" y="984"/>
                  </a:lnTo>
                  <a:lnTo>
                    <a:pt x="807" y="982"/>
                  </a:lnTo>
                  <a:lnTo>
                    <a:pt x="807" y="979"/>
                  </a:lnTo>
                  <a:lnTo>
                    <a:pt x="806" y="978"/>
                  </a:lnTo>
                  <a:lnTo>
                    <a:pt x="805" y="976"/>
                  </a:lnTo>
                  <a:lnTo>
                    <a:pt x="804" y="978"/>
                  </a:lnTo>
                  <a:lnTo>
                    <a:pt x="804" y="981"/>
                  </a:lnTo>
                  <a:lnTo>
                    <a:pt x="804" y="985"/>
                  </a:lnTo>
                  <a:lnTo>
                    <a:pt x="802" y="987"/>
                  </a:lnTo>
                  <a:lnTo>
                    <a:pt x="801" y="990"/>
                  </a:lnTo>
                  <a:lnTo>
                    <a:pt x="798" y="993"/>
                  </a:lnTo>
                  <a:lnTo>
                    <a:pt x="796" y="993"/>
                  </a:lnTo>
                  <a:lnTo>
                    <a:pt x="787" y="987"/>
                  </a:lnTo>
                  <a:lnTo>
                    <a:pt x="789" y="994"/>
                  </a:lnTo>
                  <a:lnTo>
                    <a:pt x="786" y="999"/>
                  </a:lnTo>
                  <a:lnTo>
                    <a:pt x="795" y="1003"/>
                  </a:lnTo>
                  <a:lnTo>
                    <a:pt x="810" y="1000"/>
                  </a:lnTo>
                  <a:lnTo>
                    <a:pt x="811" y="1015"/>
                  </a:lnTo>
                  <a:lnTo>
                    <a:pt x="804" y="1036"/>
                  </a:lnTo>
                  <a:lnTo>
                    <a:pt x="804" y="1045"/>
                  </a:lnTo>
                  <a:lnTo>
                    <a:pt x="814" y="1075"/>
                  </a:lnTo>
                  <a:lnTo>
                    <a:pt x="813" y="1093"/>
                  </a:lnTo>
                  <a:lnTo>
                    <a:pt x="822" y="1105"/>
                  </a:lnTo>
                  <a:lnTo>
                    <a:pt x="826" y="1122"/>
                  </a:lnTo>
                  <a:lnTo>
                    <a:pt x="832" y="1132"/>
                  </a:lnTo>
                  <a:lnTo>
                    <a:pt x="820" y="1141"/>
                  </a:lnTo>
                  <a:lnTo>
                    <a:pt x="814" y="1148"/>
                  </a:lnTo>
                  <a:lnTo>
                    <a:pt x="813" y="1147"/>
                  </a:lnTo>
                  <a:lnTo>
                    <a:pt x="811" y="1145"/>
                  </a:lnTo>
                  <a:lnTo>
                    <a:pt x="810" y="1144"/>
                  </a:lnTo>
                  <a:lnTo>
                    <a:pt x="807" y="1141"/>
                  </a:lnTo>
                  <a:lnTo>
                    <a:pt x="805" y="1138"/>
                  </a:lnTo>
                  <a:lnTo>
                    <a:pt x="802" y="1135"/>
                  </a:lnTo>
                  <a:lnTo>
                    <a:pt x="799" y="1134"/>
                  </a:lnTo>
                  <a:lnTo>
                    <a:pt x="795" y="1131"/>
                  </a:lnTo>
                  <a:lnTo>
                    <a:pt x="790" y="1128"/>
                  </a:lnTo>
                  <a:lnTo>
                    <a:pt x="784" y="1126"/>
                  </a:lnTo>
                  <a:lnTo>
                    <a:pt x="778" y="1123"/>
                  </a:lnTo>
                  <a:lnTo>
                    <a:pt x="774" y="1122"/>
                  </a:lnTo>
                  <a:lnTo>
                    <a:pt x="766" y="1122"/>
                  </a:lnTo>
                  <a:lnTo>
                    <a:pt x="759" y="1122"/>
                  </a:lnTo>
                  <a:lnTo>
                    <a:pt x="751" y="1122"/>
                  </a:lnTo>
                  <a:lnTo>
                    <a:pt x="750" y="1122"/>
                  </a:lnTo>
                  <a:lnTo>
                    <a:pt x="748" y="1122"/>
                  </a:lnTo>
                  <a:lnTo>
                    <a:pt x="747" y="1122"/>
                  </a:lnTo>
                  <a:lnTo>
                    <a:pt x="744" y="1122"/>
                  </a:lnTo>
                  <a:lnTo>
                    <a:pt x="742" y="1122"/>
                  </a:lnTo>
                  <a:lnTo>
                    <a:pt x="742" y="1123"/>
                  </a:lnTo>
                  <a:lnTo>
                    <a:pt x="741" y="1123"/>
                  </a:lnTo>
                  <a:lnTo>
                    <a:pt x="739" y="1123"/>
                  </a:lnTo>
                  <a:lnTo>
                    <a:pt x="709" y="1105"/>
                  </a:lnTo>
                  <a:lnTo>
                    <a:pt x="696" y="1105"/>
                  </a:lnTo>
                  <a:lnTo>
                    <a:pt x="696" y="1104"/>
                  </a:lnTo>
                  <a:lnTo>
                    <a:pt x="694" y="1102"/>
                  </a:lnTo>
                  <a:lnTo>
                    <a:pt x="694" y="1099"/>
                  </a:lnTo>
                  <a:lnTo>
                    <a:pt x="691" y="1096"/>
                  </a:lnTo>
                  <a:lnTo>
                    <a:pt x="687" y="1093"/>
                  </a:lnTo>
                  <a:lnTo>
                    <a:pt x="682" y="1090"/>
                  </a:lnTo>
                  <a:lnTo>
                    <a:pt x="676" y="1087"/>
                  </a:lnTo>
                  <a:lnTo>
                    <a:pt x="667" y="1087"/>
                  </a:lnTo>
                  <a:lnTo>
                    <a:pt x="666" y="1087"/>
                  </a:lnTo>
                  <a:lnTo>
                    <a:pt x="664" y="1087"/>
                  </a:lnTo>
                  <a:lnTo>
                    <a:pt x="661" y="1087"/>
                  </a:lnTo>
                  <a:lnTo>
                    <a:pt x="660" y="1087"/>
                  </a:lnTo>
                  <a:lnTo>
                    <a:pt x="658" y="1087"/>
                  </a:lnTo>
                  <a:lnTo>
                    <a:pt x="657" y="1087"/>
                  </a:lnTo>
                  <a:lnTo>
                    <a:pt x="655" y="1087"/>
                  </a:lnTo>
                  <a:lnTo>
                    <a:pt x="655" y="1075"/>
                  </a:lnTo>
                  <a:lnTo>
                    <a:pt x="649" y="1074"/>
                  </a:lnTo>
                  <a:lnTo>
                    <a:pt x="649" y="1072"/>
                  </a:lnTo>
                  <a:lnTo>
                    <a:pt x="649" y="1069"/>
                  </a:lnTo>
                  <a:lnTo>
                    <a:pt x="648" y="1065"/>
                  </a:lnTo>
                  <a:lnTo>
                    <a:pt x="646" y="1060"/>
                  </a:lnTo>
                  <a:lnTo>
                    <a:pt x="646" y="1056"/>
                  </a:lnTo>
                  <a:lnTo>
                    <a:pt x="645" y="1051"/>
                  </a:lnTo>
                  <a:lnTo>
                    <a:pt x="643" y="1048"/>
                  </a:lnTo>
                  <a:lnTo>
                    <a:pt x="641" y="1042"/>
                  </a:lnTo>
                  <a:lnTo>
                    <a:pt x="640" y="1038"/>
                  </a:lnTo>
                  <a:lnTo>
                    <a:pt x="639" y="1033"/>
                  </a:lnTo>
                  <a:lnTo>
                    <a:pt x="636" y="1030"/>
                  </a:lnTo>
                  <a:lnTo>
                    <a:pt x="634" y="1027"/>
                  </a:lnTo>
                  <a:lnTo>
                    <a:pt x="631" y="1024"/>
                  </a:lnTo>
                  <a:lnTo>
                    <a:pt x="630" y="1023"/>
                  </a:lnTo>
                  <a:lnTo>
                    <a:pt x="627" y="1023"/>
                  </a:lnTo>
                  <a:lnTo>
                    <a:pt x="625" y="1023"/>
                  </a:lnTo>
                  <a:lnTo>
                    <a:pt x="625" y="1020"/>
                  </a:lnTo>
                  <a:lnTo>
                    <a:pt x="625" y="1016"/>
                  </a:lnTo>
                  <a:lnTo>
                    <a:pt x="625" y="1011"/>
                  </a:lnTo>
                  <a:lnTo>
                    <a:pt x="625" y="1006"/>
                  </a:lnTo>
                  <a:lnTo>
                    <a:pt x="625" y="1000"/>
                  </a:lnTo>
                  <a:lnTo>
                    <a:pt x="625" y="997"/>
                  </a:lnTo>
                  <a:lnTo>
                    <a:pt x="625" y="996"/>
                  </a:lnTo>
                  <a:lnTo>
                    <a:pt x="616" y="987"/>
                  </a:lnTo>
                  <a:lnTo>
                    <a:pt x="616" y="985"/>
                  </a:lnTo>
                  <a:lnTo>
                    <a:pt x="616" y="984"/>
                  </a:lnTo>
                  <a:lnTo>
                    <a:pt x="618" y="978"/>
                  </a:lnTo>
                  <a:lnTo>
                    <a:pt x="618" y="972"/>
                  </a:lnTo>
                  <a:lnTo>
                    <a:pt x="616" y="966"/>
                  </a:lnTo>
                  <a:lnTo>
                    <a:pt x="615" y="960"/>
                  </a:lnTo>
                  <a:lnTo>
                    <a:pt x="613" y="955"/>
                  </a:lnTo>
                  <a:lnTo>
                    <a:pt x="610" y="954"/>
                  </a:lnTo>
                  <a:lnTo>
                    <a:pt x="608" y="954"/>
                  </a:lnTo>
                  <a:lnTo>
                    <a:pt x="606" y="953"/>
                  </a:lnTo>
                  <a:lnTo>
                    <a:pt x="603" y="951"/>
                  </a:lnTo>
                  <a:lnTo>
                    <a:pt x="600" y="951"/>
                  </a:lnTo>
                  <a:lnTo>
                    <a:pt x="598" y="948"/>
                  </a:lnTo>
                  <a:lnTo>
                    <a:pt x="595" y="945"/>
                  </a:lnTo>
                  <a:lnTo>
                    <a:pt x="592" y="942"/>
                  </a:lnTo>
                  <a:lnTo>
                    <a:pt x="589" y="937"/>
                  </a:lnTo>
                  <a:lnTo>
                    <a:pt x="586" y="934"/>
                  </a:lnTo>
                  <a:lnTo>
                    <a:pt x="583" y="930"/>
                  </a:lnTo>
                  <a:lnTo>
                    <a:pt x="581" y="924"/>
                  </a:lnTo>
                  <a:lnTo>
                    <a:pt x="578" y="920"/>
                  </a:lnTo>
                  <a:lnTo>
                    <a:pt x="575" y="916"/>
                  </a:lnTo>
                  <a:lnTo>
                    <a:pt x="572" y="910"/>
                  </a:lnTo>
                  <a:lnTo>
                    <a:pt x="570" y="906"/>
                  </a:lnTo>
                  <a:lnTo>
                    <a:pt x="567" y="900"/>
                  </a:lnTo>
                  <a:lnTo>
                    <a:pt x="565" y="898"/>
                  </a:lnTo>
                  <a:lnTo>
                    <a:pt x="564" y="897"/>
                  </a:lnTo>
                  <a:lnTo>
                    <a:pt x="561" y="894"/>
                  </a:lnTo>
                  <a:lnTo>
                    <a:pt x="559" y="890"/>
                  </a:lnTo>
                  <a:lnTo>
                    <a:pt x="556" y="887"/>
                  </a:lnTo>
                  <a:lnTo>
                    <a:pt x="553" y="885"/>
                  </a:lnTo>
                  <a:lnTo>
                    <a:pt x="552" y="885"/>
                  </a:lnTo>
                  <a:lnTo>
                    <a:pt x="552" y="883"/>
                  </a:lnTo>
                  <a:lnTo>
                    <a:pt x="516" y="804"/>
                  </a:lnTo>
                  <a:lnTo>
                    <a:pt x="512" y="792"/>
                  </a:lnTo>
                  <a:lnTo>
                    <a:pt x="501" y="775"/>
                  </a:lnTo>
                  <a:lnTo>
                    <a:pt x="478" y="755"/>
                  </a:lnTo>
                  <a:lnTo>
                    <a:pt x="476" y="754"/>
                  </a:lnTo>
                  <a:lnTo>
                    <a:pt x="475" y="750"/>
                  </a:lnTo>
                  <a:lnTo>
                    <a:pt x="469" y="745"/>
                  </a:lnTo>
                  <a:lnTo>
                    <a:pt x="465" y="739"/>
                  </a:lnTo>
                  <a:lnTo>
                    <a:pt x="459" y="734"/>
                  </a:lnTo>
                  <a:lnTo>
                    <a:pt x="453" y="729"/>
                  </a:lnTo>
                  <a:lnTo>
                    <a:pt x="448" y="725"/>
                  </a:lnTo>
                  <a:lnTo>
                    <a:pt x="442" y="723"/>
                  </a:lnTo>
                  <a:lnTo>
                    <a:pt x="440" y="723"/>
                  </a:lnTo>
                  <a:lnTo>
                    <a:pt x="436" y="723"/>
                  </a:lnTo>
                  <a:lnTo>
                    <a:pt x="433" y="722"/>
                  </a:lnTo>
                  <a:lnTo>
                    <a:pt x="429" y="722"/>
                  </a:lnTo>
                  <a:lnTo>
                    <a:pt x="424" y="722"/>
                  </a:lnTo>
                  <a:lnTo>
                    <a:pt x="420" y="721"/>
                  </a:lnTo>
                  <a:lnTo>
                    <a:pt x="415" y="721"/>
                  </a:lnTo>
                  <a:lnTo>
                    <a:pt x="410" y="720"/>
                  </a:lnTo>
                  <a:lnTo>
                    <a:pt x="404" y="720"/>
                  </a:lnTo>
                  <a:lnTo>
                    <a:pt x="400" y="718"/>
                  </a:lnTo>
                  <a:lnTo>
                    <a:pt x="396" y="717"/>
                  </a:lnTo>
                  <a:lnTo>
                    <a:pt x="390" y="715"/>
                  </a:lnTo>
                  <a:lnTo>
                    <a:pt x="387" y="715"/>
                  </a:lnTo>
                  <a:lnTo>
                    <a:pt x="383" y="712"/>
                  </a:lnTo>
                  <a:lnTo>
                    <a:pt x="380" y="711"/>
                  </a:lnTo>
                  <a:lnTo>
                    <a:pt x="377" y="709"/>
                  </a:lnTo>
                  <a:lnTo>
                    <a:pt x="374" y="708"/>
                  </a:lnTo>
                  <a:lnTo>
                    <a:pt x="373" y="706"/>
                  </a:lnTo>
                  <a:lnTo>
                    <a:pt x="371" y="706"/>
                  </a:lnTo>
                  <a:lnTo>
                    <a:pt x="368" y="708"/>
                  </a:lnTo>
                  <a:lnTo>
                    <a:pt x="367" y="709"/>
                  </a:lnTo>
                  <a:lnTo>
                    <a:pt x="366" y="711"/>
                  </a:lnTo>
                  <a:lnTo>
                    <a:pt x="363" y="714"/>
                  </a:lnTo>
                  <a:lnTo>
                    <a:pt x="361" y="717"/>
                  </a:lnTo>
                  <a:lnTo>
                    <a:pt x="358" y="718"/>
                  </a:lnTo>
                  <a:lnTo>
                    <a:pt x="355" y="720"/>
                  </a:lnTo>
                  <a:lnTo>
                    <a:pt x="353" y="720"/>
                  </a:lnTo>
                  <a:lnTo>
                    <a:pt x="352" y="718"/>
                  </a:lnTo>
                  <a:lnTo>
                    <a:pt x="350" y="717"/>
                  </a:lnTo>
                  <a:lnTo>
                    <a:pt x="349" y="715"/>
                  </a:lnTo>
                  <a:lnTo>
                    <a:pt x="346" y="715"/>
                  </a:lnTo>
                  <a:lnTo>
                    <a:pt x="343" y="717"/>
                  </a:lnTo>
                  <a:lnTo>
                    <a:pt x="337" y="718"/>
                  </a:lnTo>
                  <a:lnTo>
                    <a:pt x="331" y="722"/>
                  </a:lnTo>
                  <a:lnTo>
                    <a:pt x="327" y="731"/>
                  </a:lnTo>
                  <a:lnTo>
                    <a:pt x="322" y="741"/>
                  </a:lnTo>
                  <a:lnTo>
                    <a:pt x="317" y="755"/>
                  </a:lnTo>
                  <a:lnTo>
                    <a:pt x="311" y="764"/>
                  </a:lnTo>
                  <a:lnTo>
                    <a:pt x="311" y="765"/>
                  </a:lnTo>
                  <a:lnTo>
                    <a:pt x="310" y="765"/>
                  </a:lnTo>
                  <a:lnTo>
                    <a:pt x="310" y="766"/>
                  </a:lnTo>
                  <a:lnTo>
                    <a:pt x="308" y="769"/>
                  </a:lnTo>
                  <a:lnTo>
                    <a:pt x="305" y="772"/>
                  </a:lnTo>
                  <a:lnTo>
                    <a:pt x="302" y="775"/>
                  </a:lnTo>
                  <a:lnTo>
                    <a:pt x="301" y="775"/>
                  </a:lnTo>
                  <a:lnTo>
                    <a:pt x="301" y="777"/>
                  </a:lnTo>
                  <a:lnTo>
                    <a:pt x="298" y="778"/>
                  </a:lnTo>
                  <a:lnTo>
                    <a:pt x="297" y="781"/>
                  </a:lnTo>
                  <a:lnTo>
                    <a:pt x="295" y="783"/>
                  </a:lnTo>
                  <a:lnTo>
                    <a:pt x="294" y="784"/>
                  </a:lnTo>
                  <a:lnTo>
                    <a:pt x="292" y="786"/>
                  </a:lnTo>
                  <a:lnTo>
                    <a:pt x="292" y="788"/>
                  </a:lnTo>
                  <a:lnTo>
                    <a:pt x="291" y="789"/>
                  </a:lnTo>
                  <a:lnTo>
                    <a:pt x="290" y="792"/>
                  </a:lnTo>
                  <a:lnTo>
                    <a:pt x="287" y="794"/>
                  </a:lnTo>
                  <a:lnTo>
                    <a:pt x="283" y="794"/>
                  </a:lnTo>
                  <a:lnTo>
                    <a:pt x="275" y="794"/>
                  </a:lnTo>
                  <a:lnTo>
                    <a:pt x="265" y="789"/>
                  </a:lnTo>
                  <a:lnTo>
                    <a:pt x="263" y="788"/>
                  </a:lnTo>
                  <a:lnTo>
                    <a:pt x="261" y="786"/>
                  </a:lnTo>
                  <a:lnTo>
                    <a:pt x="257" y="783"/>
                  </a:lnTo>
                  <a:lnTo>
                    <a:pt x="251" y="778"/>
                  </a:lnTo>
                  <a:lnTo>
                    <a:pt x="244" y="772"/>
                  </a:lnTo>
                  <a:lnTo>
                    <a:pt x="236" y="768"/>
                  </a:lnTo>
                  <a:lnTo>
                    <a:pt x="229" y="764"/>
                  </a:lnTo>
                  <a:lnTo>
                    <a:pt x="223" y="758"/>
                  </a:lnTo>
                  <a:lnTo>
                    <a:pt x="221" y="758"/>
                  </a:lnTo>
                  <a:lnTo>
                    <a:pt x="220" y="758"/>
                  </a:lnTo>
                  <a:lnTo>
                    <a:pt x="217" y="758"/>
                  </a:lnTo>
                  <a:lnTo>
                    <a:pt x="212" y="756"/>
                  </a:lnTo>
                  <a:lnTo>
                    <a:pt x="208" y="754"/>
                  </a:lnTo>
                  <a:lnTo>
                    <a:pt x="202" y="750"/>
                  </a:lnTo>
                  <a:lnTo>
                    <a:pt x="197" y="745"/>
                  </a:lnTo>
                  <a:lnTo>
                    <a:pt x="193" y="736"/>
                  </a:lnTo>
                  <a:lnTo>
                    <a:pt x="190" y="734"/>
                  </a:lnTo>
                  <a:lnTo>
                    <a:pt x="187" y="732"/>
                  </a:lnTo>
                  <a:lnTo>
                    <a:pt x="184" y="731"/>
                  </a:lnTo>
                  <a:lnTo>
                    <a:pt x="181" y="728"/>
                  </a:lnTo>
                  <a:lnTo>
                    <a:pt x="176" y="723"/>
                  </a:lnTo>
                  <a:lnTo>
                    <a:pt x="172" y="717"/>
                  </a:lnTo>
                  <a:lnTo>
                    <a:pt x="164" y="706"/>
                  </a:lnTo>
                  <a:lnTo>
                    <a:pt x="158" y="693"/>
                  </a:lnTo>
                  <a:lnTo>
                    <a:pt x="158" y="690"/>
                  </a:lnTo>
                  <a:lnTo>
                    <a:pt x="157" y="685"/>
                  </a:lnTo>
                  <a:lnTo>
                    <a:pt x="157" y="678"/>
                  </a:lnTo>
                  <a:lnTo>
                    <a:pt x="157" y="671"/>
                  </a:lnTo>
                  <a:lnTo>
                    <a:pt x="155" y="663"/>
                  </a:lnTo>
                  <a:lnTo>
                    <a:pt x="155" y="657"/>
                  </a:lnTo>
                  <a:lnTo>
                    <a:pt x="155" y="654"/>
                  </a:lnTo>
                  <a:lnTo>
                    <a:pt x="155" y="652"/>
                  </a:lnTo>
                  <a:lnTo>
                    <a:pt x="145" y="638"/>
                  </a:lnTo>
                  <a:lnTo>
                    <a:pt x="145" y="636"/>
                  </a:lnTo>
                  <a:lnTo>
                    <a:pt x="145" y="635"/>
                  </a:lnTo>
                  <a:lnTo>
                    <a:pt x="145" y="632"/>
                  </a:lnTo>
                  <a:lnTo>
                    <a:pt x="143" y="627"/>
                  </a:lnTo>
                  <a:lnTo>
                    <a:pt x="140" y="621"/>
                  </a:lnTo>
                  <a:lnTo>
                    <a:pt x="134" y="612"/>
                  </a:lnTo>
                  <a:lnTo>
                    <a:pt x="126" y="602"/>
                  </a:lnTo>
                  <a:lnTo>
                    <a:pt x="113" y="589"/>
                  </a:lnTo>
                  <a:lnTo>
                    <a:pt x="112" y="588"/>
                  </a:lnTo>
                  <a:lnTo>
                    <a:pt x="109" y="585"/>
                  </a:lnTo>
                  <a:lnTo>
                    <a:pt x="104" y="580"/>
                  </a:lnTo>
                  <a:lnTo>
                    <a:pt x="100" y="576"/>
                  </a:lnTo>
                  <a:lnTo>
                    <a:pt x="96" y="573"/>
                  </a:lnTo>
                  <a:lnTo>
                    <a:pt x="92" y="569"/>
                  </a:lnTo>
                  <a:lnTo>
                    <a:pt x="89" y="567"/>
                  </a:lnTo>
                  <a:lnTo>
                    <a:pt x="88" y="566"/>
                  </a:lnTo>
                  <a:lnTo>
                    <a:pt x="77" y="549"/>
                  </a:lnTo>
                  <a:lnTo>
                    <a:pt x="50" y="516"/>
                  </a:lnTo>
                  <a:lnTo>
                    <a:pt x="35" y="513"/>
                  </a:lnTo>
                  <a:lnTo>
                    <a:pt x="16" y="476"/>
                  </a:lnTo>
                  <a:lnTo>
                    <a:pt x="4" y="474"/>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40" name="Freeform 35"/>
            <p:cNvSpPr>
              <a:spLocks/>
            </p:cNvSpPr>
            <p:nvPr/>
          </p:nvSpPr>
          <p:spPr bwMode="blackWhite">
            <a:xfrm>
              <a:off x="2970213" y="3762375"/>
              <a:ext cx="2098675" cy="2011363"/>
            </a:xfrm>
            <a:custGeom>
              <a:avLst/>
              <a:gdLst>
                <a:gd name="T0" fmla="*/ 1185580 w 1163"/>
                <a:gd name="T1" fmla="*/ 404373 h 1149"/>
                <a:gd name="T2" fmla="*/ 1279416 w 1163"/>
                <a:gd name="T3" fmla="*/ 470894 h 1149"/>
                <a:gd name="T4" fmla="*/ 1376861 w 1163"/>
                <a:gd name="T5" fmla="*/ 488399 h 1149"/>
                <a:gd name="T6" fmla="*/ 1474306 w 1163"/>
                <a:gd name="T7" fmla="*/ 528661 h 1149"/>
                <a:gd name="T8" fmla="*/ 1514005 w 1163"/>
                <a:gd name="T9" fmla="*/ 519908 h 1149"/>
                <a:gd name="T10" fmla="*/ 1578969 w 1163"/>
                <a:gd name="T11" fmla="*/ 525160 h 1149"/>
                <a:gd name="T12" fmla="*/ 1634909 w 1163"/>
                <a:gd name="T13" fmla="*/ 544416 h 1149"/>
                <a:gd name="T14" fmla="*/ 1717918 w 1163"/>
                <a:gd name="T15" fmla="*/ 523410 h 1149"/>
                <a:gd name="T16" fmla="*/ 1739572 w 1163"/>
                <a:gd name="T17" fmla="*/ 525160 h 1149"/>
                <a:gd name="T18" fmla="*/ 1777468 w 1163"/>
                <a:gd name="T19" fmla="*/ 525160 h 1149"/>
                <a:gd name="T20" fmla="*/ 1829799 w 1163"/>
                <a:gd name="T21" fmla="*/ 512906 h 1149"/>
                <a:gd name="T22" fmla="*/ 2006644 w 1163"/>
                <a:gd name="T23" fmla="*/ 675706 h 1149"/>
                <a:gd name="T24" fmla="*/ 2089652 w 1163"/>
                <a:gd name="T25" fmla="*/ 1024062 h 1149"/>
                <a:gd name="T26" fmla="*/ 2073412 w 1163"/>
                <a:gd name="T27" fmla="*/ 1116840 h 1149"/>
                <a:gd name="T28" fmla="*/ 2077021 w 1163"/>
                <a:gd name="T29" fmla="*/ 1188612 h 1149"/>
                <a:gd name="T30" fmla="*/ 2044539 w 1163"/>
                <a:gd name="T31" fmla="*/ 1284892 h 1149"/>
                <a:gd name="T32" fmla="*/ 2006644 w 1163"/>
                <a:gd name="T33" fmla="*/ 1304147 h 1149"/>
                <a:gd name="T34" fmla="*/ 1943485 w 1163"/>
                <a:gd name="T35" fmla="*/ 1323403 h 1149"/>
                <a:gd name="T36" fmla="*/ 1912808 w 1163"/>
                <a:gd name="T37" fmla="*/ 1326904 h 1149"/>
                <a:gd name="T38" fmla="*/ 1911003 w 1163"/>
                <a:gd name="T39" fmla="*/ 1302397 h 1149"/>
                <a:gd name="T40" fmla="*/ 1900176 w 1163"/>
                <a:gd name="T41" fmla="*/ 1286642 h 1149"/>
                <a:gd name="T42" fmla="*/ 1876717 w 1163"/>
                <a:gd name="T43" fmla="*/ 1304147 h 1149"/>
                <a:gd name="T44" fmla="*/ 1862281 w 1163"/>
                <a:gd name="T45" fmla="*/ 1307649 h 1149"/>
                <a:gd name="T46" fmla="*/ 1887544 w 1163"/>
                <a:gd name="T47" fmla="*/ 1356663 h 1149"/>
                <a:gd name="T48" fmla="*/ 1833408 w 1163"/>
                <a:gd name="T49" fmla="*/ 1424934 h 1149"/>
                <a:gd name="T50" fmla="*/ 1746791 w 1163"/>
                <a:gd name="T51" fmla="*/ 1482702 h 1149"/>
                <a:gd name="T52" fmla="*/ 1680023 w 1163"/>
                <a:gd name="T53" fmla="*/ 1519463 h 1149"/>
                <a:gd name="T54" fmla="*/ 1699873 w 1163"/>
                <a:gd name="T55" fmla="*/ 1500207 h 1149"/>
                <a:gd name="T56" fmla="*/ 1689045 w 1163"/>
                <a:gd name="T57" fmla="*/ 1494956 h 1149"/>
                <a:gd name="T58" fmla="*/ 1674609 w 1163"/>
                <a:gd name="T59" fmla="*/ 1491455 h 1149"/>
                <a:gd name="T60" fmla="*/ 1629496 w 1163"/>
                <a:gd name="T61" fmla="*/ 1503708 h 1149"/>
                <a:gd name="T62" fmla="*/ 1629496 w 1163"/>
                <a:gd name="T63" fmla="*/ 1517713 h 1149"/>
                <a:gd name="T64" fmla="*/ 1609646 w 1163"/>
                <a:gd name="T65" fmla="*/ 1549222 h 1149"/>
                <a:gd name="T66" fmla="*/ 1587991 w 1163"/>
                <a:gd name="T67" fmla="*/ 1540469 h 1149"/>
                <a:gd name="T68" fmla="*/ 1575360 w 1163"/>
                <a:gd name="T69" fmla="*/ 1538719 h 1149"/>
                <a:gd name="T70" fmla="*/ 1524833 w 1163"/>
                <a:gd name="T71" fmla="*/ 1603489 h 1149"/>
                <a:gd name="T72" fmla="*/ 1515810 w 1163"/>
                <a:gd name="T73" fmla="*/ 1634998 h 1149"/>
                <a:gd name="T74" fmla="*/ 1472501 w 1163"/>
                <a:gd name="T75" fmla="*/ 1729527 h 1149"/>
                <a:gd name="T76" fmla="*/ 1456260 w 1163"/>
                <a:gd name="T77" fmla="*/ 1713772 h 1149"/>
                <a:gd name="T78" fmla="*/ 1423779 w 1163"/>
                <a:gd name="T79" fmla="*/ 1740030 h 1149"/>
                <a:gd name="T80" fmla="*/ 1479719 w 1163"/>
                <a:gd name="T81" fmla="*/ 1997359 h 1149"/>
                <a:gd name="T82" fmla="*/ 1425583 w 1163"/>
                <a:gd name="T83" fmla="*/ 1974602 h 1149"/>
                <a:gd name="T84" fmla="*/ 1338965 w 1163"/>
                <a:gd name="T85" fmla="*/ 1964099 h 1149"/>
                <a:gd name="T86" fmla="*/ 1230693 w 1163"/>
                <a:gd name="T87" fmla="*/ 1908082 h 1149"/>
                <a:gd name="T88" fmla="*/ 1181971 w 1163"/>
                <a:gd name="T89" fmla="*/ 1881824 h 1149"/>
                <a:gd name="T90" fmla="*/ 1154903 w 1163"/>
                <a:gd name="T91" fmla="*/ 1817054 h 1149"/>
                <a:gd name="T92" fmla="*/ 1127835 w 1163"/>
                <a:gd name="T93" fmla="*/ 1761037 h 1149"/>
                <a:gd name="T94" fmla="*/ 1106180 w 1163"/>
                <a:gd name="T95" fmla="*/ 1671759 h 1149"/>
                <a:gd name="T96" fmla="*/ 1052044 w 1163"/>
                <a:gd name="T97" fmla="*/ 1627996 h 1149"/>
                <a:gd name="T98" fmla="*/ 1003322 w 1163"/>
                <a:gd name="T99" fmla="*/ 1552723 h 1149"/>
                <a:gd name="T100" fmla="*/ 839109 w 1163"/>
                <a:gd name="T101" fmla="*/ 1293644 h 1149"/>
                <a:gd name="T102" fmla="*/ 748882 w 1163"/>
                <a:gd name="T103" fmla="*/ 1262135 h 1149"/>
                <a:gd name="T104" fmla="*/ 673092 w 1163"/>
                <a:gd name="T105" fmla="*/ 1235877 h 1149"/>
                <a:gd name="T106" fmla="*/ 635197 w 1163"/>
                <a:gd name="T107" fmla="*/ 1256883 h 1149"/>
                <a:gd name="T108" fmla="*/ 572038 w 1163"/>
                <a:gd name="T109" fmla="*/ 1321653 h 1149"/>
                <a:gd name="T110" fmla="*/ 543165 w 1163"/>
                <a:gd name="T111" fmla="*/ 1356663 h 1149"/>
                <a:gd name="T112" fmla="*/ 523315 w 1163"/>
                <a:gd name="T113" fmla="*/ 1386423 h 1149"/>
                <a:gd name="T114" fmla="*/ 413239 w 1163"/>
                <a:gd name="T115" fmla="*/ 1337408 h 1149"/>
                <a:gd name="T116" fmla="*/ 348275 w 1163"/>
                <a:gd name="T117" fmla="*/ 1288393 h 1149"/>
                <a:gd name="T118" fmla="*/ 283312 w 1163"/>
                <a:gd name="T119" fmla="*/ 1186862 h 1149"/>
                <a:gd name="T120" fmla="*/ 252635 w 1163"/>
                <a:gd name="T121" fmla="*/ 1087081 h 1149"/>
                <a:gd name="T122" fmla="*/ 158799 w 1163"/>
                <a:gd name="T123" fmla="*/ 990802 h 11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63" h="1149">
                  <a:moveTo>
                    <a:pt x="4" y="474"/>
                  </a:moveTo>
                  <a:lnTo>
                    <a:pt x="0" y="461"/>
                  </a:lnTo>
                  <a:lnTo>
                    <a:pt x="0" y="447"/>
                  </a:lnTo>
                  <a:lnTo>
                    <a:pt x="314" y="479"/>
                  </a:lnTo>
                  <a:lnTo>
                    <a:pt x="353" y="0"/>
                  </a:lnTo>
                  <a:lnTo>
                    <a:pt x="610" y="15"/>
                  </a:lnTo>
                  <a:lnTo>
                    <a:pt x="603" y="219"/>
                  </a:lnTo>
                  <a:lnTo>
                    <a:pt x="610" y="221"/>
                  </a:lnTo>
                  <a:lnTo>
                    <a:pt x="630" y="240"/>
                  </a:lnTo>
                  <a:lnTo>
                    <a:pt x="637" y="234"/>
                  </a:lnTo>
                  <a:lnTo>
                    <a:pt x="649" y="242"/>
                  </a:lnTo>
                  <a:lnTo>
                    <a:pt x="657" y="231"/>
                  </a:lnTo>
                  <a:lnTo>
                    <a:pt x="675" y="261"/>
                  </a:lnTo>
                  <a:lnTo>
                    <a:pt x="690" y="261"/>
                  </a:lnTo>
                  <a:lnTo>
                    <a:pt x="691" y="261"/>
                  </a:lnTo>
                  <a:lnTo>
                    <a:pt x="693" y="262"/>
                  </a:lnTo>
                  <a:lnTo>
                    <a:pt x="696" y="263"/>
                  </a:lnTo>
                  <a:lnTo>
                    <a:pt x="699" y="264"/>
                  </a:lnTo>
                  <a:lnTo>
                    <a:pt x="702" y="266"/>
                  </a:lnTo>
                  <a:lnTo>
                    <a:pt x="705" y="267"/>
                  </a:lnTo>
                  <a:lnTo>
                    <a:pt x="708" y="269"/>
                  </a:lnTo>
                  <a:lnTo>
                    <a:pt x="709" y="269"/>
                  </a:lnTo>
                  <a:lnTo>
                    <a:pt x="714" y="264"/>
                  </a:lnTo>
                  <a:lnTo>
                    <a:pt x="718" y="263"/>
                  </a:lnTo>
                  <a:lnTo>
                    <a:pt x="724" y="264"/>
                  </a:lnTo>
                  <a:lnTo>
                    <a:pt x="729" y="267"/>
                  </a:lnTo>
                  <a:lnTo>
                    <a:pt x="732" y="270"/>
                  </a:lnTo>
                  <a:lnTo>
                    <a:pt x="735" y="275"/>
                  </a:lnTo>
                  <a:lnTo>
                    <a:pt x="736" y="276"/>
                  </a:lnTo>
                  <a:lnTo>
                    <a:pt x="738" y="278"/>
                  </a:lnTo>
                  <a:lnTo>
                    <a:pt x="742" y="269"/>
                  </a:lnTo>
                  <a:lnTo>
                    <a:pt x="750" y="272"/>
                  </a:lnTo>
                  <a:lnTo>
                    <a:pt x="763" y="267"/>
                  </a:lnTo>
                  <a:lnTo>
                    <a:pt x="763" y="279"/>
                  </a:lnTo>
                  <a:lnTo>
                    <a:pt x="774" y="281"/>
                  </a:lnTo>
                  <a:lnTo>
                    <a:pt x="776" y="293"/>
                  </a:lnTo>
                  <a:lnTo>
                    <a:pt x="786" y="296"/>
                  </a:lnTo>
                  <a:lnTo>
                    <a:pt x="792" y="288"/>
                  </a:lnTo>
                  <a:lnTo>
                    <a:pt x="802" y="285"/>
                  </a:lnTo>
                  <a:lnTo>
                    <a:pt x="810" y="294"/>
                  </a:lnTo>
                  <a:lnTo>
                    <a:pt x="817" y="296"/>
                  </a:lnTo>
                  <a:lnTo>
                    <a:pt x="817" y="297"/>
                  </a:lnTo>
                  <a:lnTo>
                    <a:pt x="817" y="299"/>
                  </a:lnTo>
                  <a:lnTo>
                    <a:pt x="817" y="300"/>
                  </a:lnTo>
                  <a:lnTo>
                    <a:pt x="817" y="302"/>
                  </a:lnTo>
                  <a:lnTo>
                    <a:pt x="819" y="303"/>
                  </a:lnTo>
                  <a:lnTo>
                    <a:pt x="820" y="305"/>
                  </a:lnTo>
                  <a:lnTo>
                    <a:pt x="823" y="303"/>
                  </a:lnTo>
                  <a:lnTo>
                    <a:pt x="829" y="300"/>
                  </a:lnTo>
                  <a:lnTo>
                    <a:pt x="834" y="296"/>
                  </a:lnTo>
                  <a:lnTo>
                    <a:pt x="837" y="294"/>
                  </a:lnTo>
                  <a:lnTo>
                    <a:pt x="838" y="293"/>
                  </a:lnTo>
                  <a:lnTo>
                    <a:pt x="838" y="291"/>
                  </a:lnTo>
                  <a:lnTo>
                    <a:pt x="838" y="294"/>
                  </a:lnTo>
                  <a:lnTo>
                    <a:pt x="839" y="297"/>
                  </a:lnTo>
                  <a:lnTo>
                    <a:pt x="840" y="303"/>
                  </a:lnTo>
                  <a:lnTo>
                    <a:pt x="843" y="311"/>
                  </a:lnTo>
                  <a:lnTo>
                    <a:pt x="845" y="314"/>
                  </a:lnTo>
                  <a:lnTo>
                    <a:pt x="847" y="314"/>
                  </a:lnTo>
                  <a:lnTo>
                    <a:pt x="847" y="312"/>
                  </a:lnTo>
                  <a:lnTo>
                    <a:pt x="849" y="309"/>
                  </a:lnTo>
                  <a:lnTo>
                    <a:pt x="849" y="308"/>
                  </a:lnTo>
                  <a:lnTo>
                    <a:pt x="849" y="305"/>
                  </a:lnTo>
                  <a:lnTo>
                    <a:pt x="849" y="303"/>
                  </a:lnTo>
                  <a:lnTo>
                    <a:pt x="864" y="293"/>
                  </a:lnTo>
                  <a:lnTo>
                    <a:pt x="875" y="300"/>
                  </a:lnTo>
                  <a:lnTo>
                    <a:pt x="889" y="294"/>
                  </a:lnTo>
                  <a:lnTo>
                    <a:pt x="888" y="295"/>
                  </a:lnTo>
                  <a:lnTo>
                    <a:pt x="888" y="297"/>
                  </a:lnTo>
                  <a:lnTo>
                    <a:pt x="889" y="299"/>
                  </a:lnTo>
                  <a:lnTo>
                    <a:pt x="891" y="302"/>
                  </a:lnTo>
                  <a:lnTo>
                    <a:pt x="895" y="305"/>
                  </a:lnTo>
                  <a:lnTo>
                    <a:pt x="901" y="308"/>
                  </a:lnTo>
                  <a:lnTo>
                    <a:pt x="906" y="311"/>
                  </a:lnTo>
                  <a:lnTo>
                    <a:pt x="911" y="314"/>
                  </a:lnTo>
                  <a:lnTo>
                    <a:pt x="914" y="315"/>
                  </a:lnTo>
                  <a:lnTo>
                    <a:pt x="916" y="317"/>
                  </a:lnTo>
                  <a:lnTo>
                    <a:pt x="918" y="317"/>
                  </a:lnTo>
                  <a:lnTo>
                    <a:pt x="921" y="315"/>
                  </a:lnTo>
                  <a:lnTo>
                    <a:pt x="925" y="312"/>
                  </a:lnTo>
                  <a:lnTo>
                    <a:pt x="931" y="306"/>
                  </a:lnTo>
                  <a:lnTo>
                    <a:pt x="938" y="300"/>
                  </a:lnTo>
                  <a:lnTo>
                    <a:pt x="944" y="297"/>
                  </a:lnTo>
                  <a:lnTo>
                    <a:pt x="948" y="297"/>
                  </a:lnTo>
                  <a:lnTo>
                    <a:pt x="952" y="299"/>
                  </a:lnTo>
                  <a:lnTo>
                    <a:pt x="954" y="300"/>
                  </a:lnTo>
                  <a:lnTo>
                    <a:pt x="957" y="303"/>
                  </a:lnTo>
                  <a:lnTo>
                    <a:pt x="958" y="305"/>
                  </a:lnTo>
                  <a:lnTo>
                    <a:pt x="958" y="306"/>
                  </a:lnTo>
                  <a:lnTo>
                    <a:pt x="960" y="306"/>
                  </a:lnTo>
                  <a:lnTo>
                    <a:pt x="960" y="305"/>
                  </a:lnTo>
                  <a:lnTo>
                    <a:pt x="961" y="303"/>
                  </a:lnTo>
                  <a:lnTo>
                    <a:pt x="964" y="300"/>
                  </a:lnTo>
                  <a:lnTo>
                    <a:pt x="967" y="296"/>
                  </a:lnTo>
                  <a:lnTo>
                    <a:pt x="969" y="294"/>
                  </a:lnTo>
                  <a:lnTo>
                    <a:pt x="969" y="291"/>
                  </a:lnTo>
                  <a:lnTo>
                    <a:pt x="969" y="288"/>
                  </a:lnTo>
                  <a:lnTo>
                    <a:pt x="971" y="288"/>
                  </a:lnTo>
                  <a:lnTo>
                    <a:pt x="972" y="291"/>
                  </a:lnTo>
                  <a:lnTo>
                    <a:pt x="975" y="294"/>
                  </a:lnTo>
                  <a:lnTo>
                    <a:pt x="981" y="296"/>
                  </a:lnTo>
                  <a:lnTo>
                    <a:pt x="985" y="300"/>
                  </a:lnTo>
                  <a:lnTo>
                    <a:pt x="990" y="305"/>
                  </a:lnTo>
                  <a:lnTo>
                    <a:pt x="991" y="306"/>
                  </a:lnTo>
                  <a:lnTo>
                    <a:pt x="993" y="308"/>
                  </a:lnTo>
                  <a:lnTo>
                    <a:pt x="994" y="306"/>
                  </a:lnTo>
                  <a:lnTo>
                    <a:pt x="996" y="303"/>
                  </a:lnTo>
                  <a:lnTo>
                    <a:pt x="999" y="299"/>
                  </a:lnTo>
                  <a:lnTo>
                    <a:pt x="1002" y="295"/>
                  </a:lnTo>
                  <a:lnTo>
                    <a:pt x="1007" y="293"/>
                  </a:lnTo>
                  <a:lnTo>
                    <a:pt x="1010" y="293"/>
                  </a:lnTo>
                  <a:lnTo>
                    <a:pt x="1014" y="293"/>
                  </a:lnTo>
                  <a:lnTo>
                    <a:pt x="1017" y="294"/>
                  </a:lnTo>
                  <a:lnTo>
                    <a:pt x="1020" y="294"/>
                  </a:lnTo>
                  <a:lnTo>
                    <a:pt x="1021" y="295"/>
                  </a:lnTo>
                  <a:lnTo>
                    <a:pt x="1044" y="315"/>
                  </a:lnTo>
                  <a:lnTo>
                    <a:pt x="1057" y="317"/>
                  </a:lnTo>
                  <a:lnTo>
                    <a:pt x="1073" y="323"/>
                  </a:lnTo>
                  <a:lnTo>
                    <a:pt x="1071" y="320"/>
                  </a:lnTo>
                  <a:lnTo>
                    <a:pt x="1082" y="332"/>
                  </a:lnTo>
                  <a:lnTo>
                    <a:pt x="1103" y="329"/>
                  </a:lnTo>
                  <a:lnTo>
                    <a:pt x="1112" y="330"/>
                  </a:lnTo>
                  <a:lnTo>
                    <a:pt x="1112" y="386"/>
                  </a:lnTo>
                  <a:lnTo>
                    <a:pt x="1116" y="492"/>
                  </a:lnTo>
                  <a:lnTo>
                    <a:pt x="1136" y="517"/>
                  </a:lnTo>
                  <a:lnTo>
                    <a:pt x="1136" y="543"/>
                  </a:lnTo>
                  <a:lnTo>
                    <a:pt x="1148" y="555"/>
                  </a:lnTo>
                  <a:lnTo>
                    <a:pt x="1154" y="572"/>
                  </a:lnTo>
                  <a:lnTo>
                    <a:pt x="1154" y="573"/>
                  </a:lnTo>
                  <a:lnTo>
                    <a:pt x="1155" y="575"/>
                  </a:lnTo>
                  <a:lnTo>
                    <a:pt x="1156" y="577"/>
                  </a:lnTo>
                  <a:lnTo>
                    <a:pt x="1158" y="582"/>
                  </a:lnTo>
                  <a:lnTo>
                    <a:pt x="1158" y="585"/>
                  </a:lnTo>
                  <a:lnTo>
                    <a:pt x="1159" y="589"/>
                  </a:lnTo>
                  <a:lnTo>
                    <a:pt x="1161" y="593"/>
                  </a:lnTo>
                  <a:lnTo>
                    <a:pt x="1162" y="597"/>
                  </a:lnTo>
                  <a:lnTo>
                    <a:pt x="1162" y="602"/>
                  </a:lnTo>
                  <a:lnTo>
                    <a:pt x="1162" y="608"/>
                  </a:lnTo>
                  <a:lnTo>
                    <a:pt x="1162" y="612"/>
                  </a:lnTo>
                  <a:lnTo>
                    <a:pt x="1161" y="616"/>
                  </a:lnTo>
                  <a:lnTo>
                    <a:pt x="1159" y="622"/>
                  </a:lnTo>
                  <a:lnTo>
                    <a:pt x="1158" y="626"/>
                  </a:lnTo>
                  <a:lnTo>
                    <a:pt x="1155" y="630"/>
                  </a:lnTo>
                  <a:lnTo>
                    <a:pt x="1149" y="638"/>
                  </a:lnTo>
                  <a:lnTo>
                    <a:pt x="1146" y="643"/>
                  </a:lnTo>
                  <a:lnTo>
                    <a:pt x="1145" y="648"/>
                  </a:lnTo>
                  <a:lnTo>
                    <a:pt x="1145" y="651"/>
                  </a:lnTo>
                  <a:lnTo>
                    <a:pt x="1146" y="654"/>
                  </a:lnTo>
                  <a:lnTo>
                    <a:pt x="1148" y="655"/>
                  </a:lnTo>
                  <a:lnTo>
                    <a:pt x="1149" y="656"/>
                  </a:lnTo>
                  <a:lnTo>
                    <a:pt x="1146" y="675"/>
                  </a:lnTo>
                  <a:lnTo>
                    <a:pt x="1149" y="676"/>
                  </a:lnTo>
                  <a:lnTo>
                    <a:pt x="1151" y="679"/>
                  </a:lnTo>
                  <a:lnTo>
                    <a:pt x="1154" y="684"/>
                  </a:lnTo>
                  <a:lnTo>
                    <a:pt x="1155" y="688"/>
                  </a:lnTo>
                  <a:lnTo>
                    <a:pt x="1155" y="693"/>
                  </a:lnTo>
                  <a:lnTo>
                    <a:pt x="1152" y="701"/>
                  </a:lnTo>
                  <a:lnTo>
                    <a:pt x="1146" y="708"/>
                  </a:lnTo>
                  <a:lnTo>
                    <a:pt x="1145" y="709"/>
                  </a:lnTo>
                  <a:lnTo>
                    <a:pt x="1142" y="708"/>
                  </a:lnTo>
                  <a:lnTo>
                    <a:pt x="1140" y="708"/>
                  </a:lnTo>
                  <a:lnTo>
                    <a:pt x="1126" y="723"/>
                  </a:lnTo>
                  <a:lnTo>
                    <a:pt x="1133" y="734"/>
                  </a:lnTo>
                  <a:lnTo>
                    <a:pt x="1134" y="741"/>
                  </a:lnTo>
                  <a:lnTo>
                    <a:pt x="1133" y="741"/>
                  </a:lnTo>
                  <a:lnTo>
                    <a:pt x="1130" y="741"/>
                  </a:lnTo>
                  <a:lnTo>
                    <a:pt x="1129" y="741"/>
                  </a:lnTo>
                  <a:lnTo>
                    <a:pt x="1126" y="741"/>
                  </a:lnTo>
                  <a:lnTo>
                    <a:pt x="1122" y="742"/>
                  </a:lnTo>
                  <a:lnTo>
                    <a:pt x="1118" y="744"/>
                  </a:lnTo>
                  <a:lnTo>
                    <a:pt x="1112" y="745"/>
                  </a:lnTo>
                  <a:lnTo>
                    <a:pt x="1106" y="748"/>
                  </a:lnTo>
                  <a:lnTo>
                    <a:pt x="1097" y="753"/>
                  </a:lnTo>
                  <a:lnTo>
                    <a:pt x="1089" y="756"/>
                  </a:lnTo>
                  <a:lnTo>
                    <a:pt x="1079" y="761"/>
                  </a:lnTo>
                  <a:lnTo>
                    <a:pt x="1067" y="766"/>
                  </a:lnTo>
                  <a:lnTo>
                    <a:pt x="1056" y="774"/>
                  </a:lnTo>
                  <a:lnTo>
                    <a:pt x="1060" y="766"/>
                  </a:lnTo>
                  <a:lnTo>
                    <a:pt x="1065" y="764"/>
                  </a:lnTo>
                  <a:lnTo>
                    <a:pt x="1074" y="758"/>
                  </a:lnTo>
                  <a:lnTo>
                    <a:pt x="1076" y="758"/>
                  </a:lnTo>
                  <a:lnTo>
                    <a:pt x="1077" y="756"/>
                  </a:lnTo>
                  <a:lnTo>
                    <a:pt x="1077" y="755"/>
                  </a:lnTo>
                  <a:lnTo>
                    <a:pt x="1074" y="754"/>
                  </a:lnTo>
                  <a:lnTo>
                    <a:pt x="1073" y="754"/>
                  </a:lnTo>
                  <a:lnTo>
                    <a:pt x="1070" y="754"/>
                  </a:lnTo>
                  <a:lnTo>
                    <a:pt x="1068" y="754"/>
                  </a:lnTo>
                  <a:lnTo>
                    <a:pt x="1067" y="754"/>
                  </a:lnTo>
                  <a:lnTo>
                    <a:pt x="1065" y="755"/>
                  </a:lnTo>
                  <a:lnTo>
                    <a:pt x="1060" y="758"/>
                  </a:lnTo>
                  <a:lnTo>
                    <a:pt x="1059" y="758"/>
                  </a:lnTo>
                  <a:lnTo>
                    <a:pt x="1057" y="758"/>
                  </a:lnTo>
                  <a:lnTo>
                    <a:pt x="1056" y="758"/>
                  </a:lnTo>
                  <a:lnTo>
                    <a:pt x="1054" y="758"/>
                  </a:lnTo>
                  <a:lnTo>
                    <a:pt x="1053" y="756"/>
                  </a:lnTo>
                  <a:lnTo>
                    <a:pt x="1054" y="754"/>
                  </a:lnTo>
                  <a:lnTo>
                    <a:pt x="1056" y="751"/>
                  </a:lnTo>
                  <a:lnTo>
                    <a:pt x="1057" y="747"/>
                  </a:lnTo>
                  <a:lnTo>
                    <a:pt x="1059" y="744"/>
                  </a:lnTo>
                  <a:lnTo>
                    <a:pt x="1060" y="742"/>
                  </a:lnTo>
                  <a:lnTo>
                    <a:pt x="1062" y="741"/>
                  </a:lnTo>
                  <a:lnTo>
                    <a:pt x="1063" y="739"/>
                  </a:lnTo>
                  <a:lnTo>
                    <a:pt x="1063" y="738"/>
                  </a:lnTo>
                  <a:lnTo>
                    <a:pt x="1063" y="736"/>
                  </a:lnTo>
                  <a:lnTo>
                    <a:pt x="1062" y="735"/>
                  </a:lnTo>
                  <a:lnTo>
                    <a:pt x="1060" y="732"/>
                  </a:lnTo>
                  <a:lnTo>
                    <a:pt x="1059" y="732"/>
                  </a:lnTo>
                  <a:lnTo>
                    <a:pt x="1057" y="732"/>
                  </a:lnTo>
                  <a:lnTo>
                    <a:pt x="1053" y="735"/>
                  </a:lnTo>
                  <a:lnTo>
                    <a:pt x="1049" y="736"/>
                  </a:lnTo>
                  <a:lnTo>
                    <a:pt x="1046" y="738"/>
                  </a:lnTo>
                  <a:lnTo>
                    <a:pt x="1044" y="739"/>
                  </a:lnTo>
                  <a:lnTo>
                    <a:pt x="1044" y="741"/>
                  </a:lnTo>
                  <a:lnTo>
                    <a:pt x="1044" y="742"/>
                  </a:lnTo>
                  <a:lnTo>
                    <a:pt x="1044" y="744"/>
                  </a:lnTo>
                  <a:lnTo>
                    <a:pt x="1043" y="745"/>
                  </a:lnTo>
                  <a:lnTo>
                    <a:pt x="1041" y="745"/>
                  </a:lnTo>
                  <a:lnTo>
                    <a:pt x="1040" y="745"/>
                  </a:lnTo>
                  <a:lnTo>
                    <a:pt x="1037" y="744"/>
                  </a:lnTo>
                  <a:lnTo>
                    <a:pt x="1035" y="741"/>
                  </a:lnTo>
                  <a:lnTo>
                    <a:pt x="1032" y="739"/>
                  </a:lnTo>
                  <a:lnTo>
                    <a:pt x="1032" y="738"/>
                  </a:lnTo>
                  <a:lnTo>
                    <a:pt x="1030" y="736"/>
                  </a:lnTo>
                  <a:lnTo>
                    <a:pt x="1030" y="738"/>
                  </a:lnTo>
                  <a:lnTo>
                    <a:pt x="1032" y="741"/>
                  </a:lnTo>
                  <a:lnTo>
                    <a:pt x="1032" y="744"/>
                  </a:lnTo>
                  <a:lnTo>
                    <a:pt x="1032" y="747"/>
                  </a:lnTo>
                  <a:lnTo>
                    <a:pt x="1032" y="750"/>
                  </a:lnTo>
                  <a:lnTo>
                    <a:pt x="1032" y="751"/>
                  </a:lnTo>
                  <a:lnTo>
                    <a:pt x="1030" y="754"/>
                  </a:lnTo>
                  <a:lnTo>
                    <a:pt x="1030" y="755"/>
                  </a:lnTo>
                  <a:lnTo>
                    <a:pt x="1032" y="758"/>
                  </a:lnTo>
                  <a:lnTo>
                    <a:pt x="1034" y="761"/>
                  </a:lnTo>
                  <a:lnTo>
                    <a:pt x="1038" y="765"/>
                  </a:lnTo>
                  <a:lnTo>
                    <a:pt x="1043" y="768"/>
                  </a:lnTo>
                  <a:lnTo>
                    <a:pt x="1046" y="771"/>
                  </a:lnTo>
                  <a:lnTo>
                    <a:pt x="1047" y="774"/>
                  </a:lnTo>
                  <a:lnTo>
                    <a:pt x="1046" y="775"/>
                  </a:lnTo>
                  <a:lnTo>
                    <a:pt x="1046" y="777"/>
                  </a:lnTo>
                  <a:lnTo>
                    <a:pt x="1044" y="778"/>
                  </a:lnTo>
                  <a:lnTo>
                    <a:pt x="1043" y="778"/>
                  </a:lnTo>
                  <a:lnTo>
                    <a:pt x="1027" y="795"/>
                  </a:lnTo>
                  <a:lnTo>
                    <a:pt x="1018" y="794"/>
                  </a:lnTo>
                  <a:lnTo>
                    <a:pt x="1010" y="813"/>
                  </a:lnTo>
                  <a:lnTo>
                    <a:pt x="1018" y="811"/>
                  </a:lnTo>
                  <a:lnTo>
                    <a:pt x="1017" y="813"/>
                  </a:lnTo>
                  <a:lnTo>
                    <a:pt x="1016" y="814"/>
                  </a:lnTo>
                  <a:lnTo>
                    <a:pt x="1014" y="817"/>
                  </a:lnTo>
                  <a:lnTo>
                    <a:pt x="1011" y="819"/>
                  </a:lnTo>
                  <a:lnTo>
                    <a:pt x="1008" y="821"/>
                  </a:lnTo>
                  <a:lnTo>
                    <a:pt x="1004" y="824"/>
                  </a:lnTo>
                  <a:lnTo>
                    <a:pt x="1000" y="827"/>
                  </a:lnTo>
                  <a:lnTo>
                    <a:pt x="997" y="831"/>
                  </a:lnTo>
                  <a:lnTo>
                    <a:pt x="993" y="834"/>
                  </a:lnTo>
                  <a:lnTo>
                    <a:pt x="987" y="837"/>
                  </a:lnTo>
                  <a:lnTo>
                    <a:pt x="983" y="840"/>
                  </a:lnTo>
                  <a:lnTo>
                    <a:pt x="978" y="843"/>
                  </a:lnTo>
                  <a:lnTo>
                    <a:pt x="972" y="846"/>
                  </a:lnTo>
                  <a:lnTo>
                    <a:pt x="968" y="847"/>
                  </a:lnTo>
                  <a:lnTo>
                    <a:pt x="963" y="849"/>
                  </a:lnTo>
                  <a:lnTo>
                    <a:pt x="961" y="850"/>
                  </a:lnTo>
                  <a:lnTo>
                    <a:pt x="957" y="852"/>
                  </a:lnTo>
                  <a:lnTo>
                    <a:pt x="952" y="855"/>
                  </a:lnTo>
                  <a:lnTo>
                    <a:pt x="947" y="858"/>
                  </a:lnTo>
                  <a:lnTo>
                    <a:pt x="941" y="862"/>
                  </a:lnTo>
                  <a:lnTo>
                    <a:pt x="936" y="865"/>
                  </a:lnTo>
                  <a:lnTo>
                    <a:pt x="934" y="867"/>
                  </a:lnTo>
                  <a:lnTo>
                    <a:pt x="933" y="868"/>
                  </a:lnTo>
                  <a:lnTo>
                    <a:pt x="931" y="868"/>
                  </a:lnTo>
                  <a:lnTo>
                    <a:pt x="927" y="871"/>
                  </a:lnTo>
                  <a:lnTo>
                    <a:pt x="922" y="874"/>
                  </a:lnTo>
                  <a:lnTo>
                    <a:pt x="918" y="876"/>
                  </a:lnTo>
                  <a:lnTo>
                    <a:pt x="914" y="876"/>
                  </a:lnTo>
                  <a:lnTo>
                    <a:pt x="915" y="876"/>
                  </a:lnTo>
                  <a:lnTo>
                    <a:pt x="919" y="871"/>
                  </a:lnTo>
                  <a:lnTo>
                    <a:pt x="931" y="864"/>
                  </a:lnTo>
                  <a:lnTo>
                    <a:pt x="933" y="862"/>
                  </a:lnTo>
                  <a:lnTo>
                    <a:pt x="934" y="861"/>
                  </a:lnTo>
                  <a:lnTo>
                    <a:pt x="938" y="859"/>
                  </a:lnTo>
                  <a:lnTo>
                    <a:pt x="942" y="857"/>
                  </a:lnTo>
                  <a:lnTo>
                    <a:pt x="948" y="854"/>
                  </a:lnTo>
                  <a:lnTo>
                    <a:pt x="952" y="852"/>
                  </a:lnTo>
                  <a:lnTo>
                    <a:pt x="958" y="849"/>
                  </a:lnTo>
                  <a:lnTo>
                    <a:pt x="963" y="846"/>
                  </a:lnTo>
                  <a:lnTo>
                    <a:pt x="966" y="843"/>
                  </a:lnTo>
                  <a:lnTo>
                    <a:pt x="967" y="841"/>
                  </a:lnTo>
                  <a:lnTo>
                    <a:pt x="968" y="841"/>
                  </a:lnTo>
                  <a:lnTo>
                    <a:pt x="967" y="841"/>
                  </a:lnTo>
                  <a:lnTo>
                    <a:pt x="964" y="841"/>
                  </a:lnTo>
                  <a:lnTo>
                    <a:pt x="958" y="844"/>
                  </a:lnTo>
                  <a:lnTo>
                    <a:pt x="948" y="849"/>
                  </a:lnTo>
                  <a:lnTo>
                    <a:pt x="936" y="854"/>
                  </a:lnTo>
                  <a:lnTo>
                    <a:pt x="934" y="855"/>
                  </a:lnTo>
                  <a:lnTo>
                    <a:pt x="931" y="857"/>
                  </a:lnTo>
                  <a:lnTo>
                    <a:pt x="930" y="858"/>
                  </a:lnTo>
                  <a:lnTo>
                    <a:pt x="927" y="859"/>
                  </a:lnTo>
                  <a:lnTo>
                    <a:pt x="925" y="859"/>
                  </a:lnTo>
                  <a:lnTo>
                    <a:pt x="925" y="857"/>
                  </a:lnTo>
                  <a:lnTo>
                    <a:pt x="927" y="854"/>
                  </a:lnTo>
                  <a:lnTo>
                    <a:pt x="927" y="852"/>
                  </a:lnTo>
                  <a:lnTo>
                    <a:pt x="928" y="852"/>
                  </a:lnTo>
                  <a:lnTo>
                    <a:pt x="928" y="850"/>
                  </a:lnTo>
                  <a:lnTo>
                    <a:pt x="930" y="847"/>
                  </a:lnTo>
                  <a:lnTo>
                    <a:pt x="930" y="846"/>
                  </a:lnTo>
                  <a:lnTo>
                    <a:pt x="931" y="843"/>
                  </a:lnTo>
                  <a:lnTo>
                    <a:pt x="931" y="841"/>
                  </a:lnTo>
                  <a:lnTo>
                    <a:pt x="921" y="852"/>
                  </a:lnTo>
                  <a:lnTo>
                    <a:pt x="914" y="852"/>
                  </a:lnTo>
                  <a:lnTo>
                    <a:pt x="911" y="849"/>
                  </a:lnTo>
                  <a:lnTo>
                    <a:pt x="912" y="857"/>
                  </a:lnTo>
                  <a:lnTo>
                    <a:pt x="903" y="859"/>
                  </a:lnTo>
                  <a:lnTo>
                    <a:pt x="903" y="858"/>
                  </a:lnTo>
                  <a:lnTo>
                    <a:pt x="900" y="854"/>
                  </a:lnTo>
                  <a:lnTo>
                    <a:pt x="895" y="850"/>
                  </a:lnTo>
                  <a:lnTo>
                    <a:pt x="891" y="847"/>
                  </a:lnTo>
                  <a:lnTo>
                    <a:pt x="888" y="846"/>
                  </a:lnTo>
                  <a:lnTo>
                    <a:pt x="888" y="847"/>
                  </a:lnTo>
                  <a:lnTo>
                    <a:pt x="889" y="852"/>
                  </a:lnTo>
                  <a:lnTo>
                    <a:pt x="897" y="864"/>
                  </a:lnTo>
                  <a:lnTo>
                    <a:pt x="898" y="864"/>
                  </a:lnTo>
                  <a:lnTo>
                    <a:pt x="901" y="867"/>
                  </a:lnTo>
                  <a:lnTo>
                    <a:pt x="903" y="867"/>
                  </a:lnTo>
                  <a:lnTo>
                    <a:pt x="905" y="868"/>
                  </a:lnTo>
                  <a:lnTo>
                    <a:pt x="906" y="871"/>
                  </a:lnTo>
                  <a:lnTo>
                    <a:pt x="906" y="874"/>
                  </a:lnTo>
                  <a:lnTo>
                    <a:pt x="903" y="877"/>
                  </a:lnTo>
                  <a:lnTo>
                    <a:pt x="901" y="879"/>
                  </a:lnTo>
                  <a:lnTo>
                    <a:pt x="900" y="880"/>
                  </a:lnTo>
                  <a:lnTo>
                    <a:pt x="897" y="882"/>
                  </a:lnTo>
                  <a:lnTo>
                    <a:pt x="895" y="883"/>
                  </a:lnTo>
                  <a:lnTo>
                    <a:pt x="892" y="885"/>
                  </a:lnTo>
                  <a:lnTo>
                    <a:pt x="891" y="885"/>
                  </a:lnTo>
                  <a:lnTo>
                    <a:pt x="889" y="885"/>
                  </a:lnTo>
                  <a:lnTo>
                    <a:pt x="889" y="887"/>
                  </a:lnTo>
                  <a:lnTo>
                    <a:pt x="888" y="887"/>
                  </a:lnTo>
                  <a:lnTo>
                    <a:pt x="886" y="887"/>
                  </a:lnTo>
                  <a:lnTo>
                    <a:pt x="885" y="887"/>
                  </a:lnTo>
                  <a:lnTo>
                    <a:pt x="883" y="885"/>
                  </a:lnTo>
                  <a:lnTo>
                    <a:pt x="882" y="885"/>
                  </a:lnTo>
                  <a:lnTo>
                    <a:pt x="880" y="880"/>
                  </a:lnTo>
                  <a:lnTo>
                    <a:pt x="880" y="876"/>
                  </a:lnTo>
                  <a:lnTo>
                    <a:pt x="878" y="873"/>
                  </a:lnTo>
                  <a:lnTo>
                    <a:pt x="878" y="870"/>
                  </a:lnTo>
                  <a:lnTo>
                    <a:pt x="875" y="870"/>
                  </a:lnTo>
                  <a:lnTo>
                    <a:pt x="875" y="868"/>
                  </a:lnTo>
                  <a:lnTo>
                    <a:pt x="873" y="868"/>
                  </a:lnTo>
                  <a:lnTo>
                    <a:pt x="872" y="868"/>
                  </a:lnTo>
                  <a:lnTo>
                    <a:pt x="864" y="858"/>
                  </a:lnTo>
                  <a:lnTo>
                    <a:pt x="867" y="870"/>
                  </a:lnTo>
                  <a:lnTo>
                    <a:pt x="873" y="879"/>
                  </a:lnTo>
                  <a:lnTo>
                    <a:pt x="871" y="882"/>
                  </a:lnTo>
                  <a:lnTo>
                    <a:pt x="873" y="894"/>
                  </a:lnTo>
                  <a:lnTo>
                    <a:pt x="864" y="906"/>
                  </a:lnTo>
                  <a:lnTo>
                    <a:pt x="862" y="895"/>
                  </a:lnTo>
                  <a:lnTo>
                    <a:pt x="856" y="904"/>
                  </a:lnTo>
                  <a:lnTo>
                    <a:pt x="852" y="901"/>
                  </a:lnTo>
                  <a:lnTo>
                    <a:pt x="834" y="913"/>
                  </a:lnTo>
                  <a:lnTo>
                    <a:pt x="840" y="920"/>
                  </a:lnTo>
                  <a:lnTo>
                    <a:pt x="843" y="918"/>
                  </a:lnTo>
                  <a:lnTo>
                    <a:pt x="845" y="916"/>
                  </a:lnTo>
                  <a:lnTo>
                    <a:pt x="847" y="913"/>
                  </a:lnTo>
                  <a:lnTo>
                    <a:pt x="849" y="912"/>
                  </a:lnTo>
                  <a:lnTo>
                    <a:pt x="850" y="913"/>
                  </a:lnTo>
                  <a:lnTo>
                    <a:pt x="850" y="916"/>
                  </a:lnTo>
                  <a:lnTo>
                    <a:pt x="847" y="922"/>
                  </a:lnTo>
                  <a:lnTo>
                    <a:pt x="846" y="924"/>
                  </a:lnTo>
                  <a:lnTo>
                    <a:pt x="845" y="927"/>
                  </a:lnTo>
                  <a:lnTo>
                    <a:pt x="843" y="930"/>
                  </a:lnTo>
                  <a:lnTo>
                    <a:pt x="842" y="931"/>
                  </a:lnTo>
                  <a:lnTo>
                    <a:pt x="840" y="934"/>
                  </a:lnTo>
                  <a:lnTo>
                    <a:pt x="840" y="936"/>
                  </a:lnTo>
                  <a:lnTo>
                    <a:pt x="835" y="940"/>
                  </a:lnTo>
                  <a:lnTo>
                    <a:pt x="832" y="934"/>
                  </a:lnTo>
                  <a:lnTo>
                    <a:pt x="806" y="934"/>
                  </a:lnTo>
                  <a:lnTo>
                    <a:pt x="810" y="940"/>
                  </a:lnTo>
                  <a:lnTo>
                    <a:pt x="814" y="942"/>
                  </a:lnTo>
                  <a:lnTo>
                    <a:pt x="817" y="949"/>
                  </a:lnTo>
                  <a:lnTo>
                    <a:pt x="823" y="953"/>
                  </a:lnTo>
                  <a:lnTo>
                    <a:pt x="828" y="951"/>
                  </a:lnTo>
                  <a:lnTo>
                    <a:pt x="816" y="988"/>
                  </a:lnTo>
                  <a:lnTo>
                    <a:pt x="816" y="990"/>
                  </a:lnTo>
                  <a:lnTo>
                    <a:pt x="814" y="991"/>
                  </a:lnTo>
                  <a:lnTo>
                    <a:pt x="814" y="993"/>
                  </a:lnTo>
                  <a:lnTo>
                    <a:pt x="813" y="993"/>
                  </a:lnTo>
                  <a:lnTo>
                    <a:pt x="811" y="994"/>
                  </a:lnTo>
                  <a:lnTo>
                    <a:pt x="810" y="993"/>
                  </a:lnTo>
                  <a:lnTo>
                    <a:pt x="809" y="990"/>
                  </a:lnTo>
                  <a:lnTo>
                    <a:pt x="809" y="984"/>
                  </a:lnTo>
                  <a:lnTo>
                    <a:pt x="807" y="982"/>
                  </a:lnTo>
                  <a:lnTo>
                    <a:pt x="807" y="979"/>
                  </a:lnTo>
                  <a:lnTo>
                    <a:pt x="806" y="978"/>
                  </a:lnTo>
                  <a:lnTo>
                    <a:pt x="805" y="976"/>
                  </a:lnTo>
                  <a:lnTo>
                    <a:pt x="804" y="978"/>
                  </a:lnTo>
                  <a:lnTo>
                    <a:pt x="804" y="981"/>
                  </a:lnTo>
                  <a:lnTo>
                    <a:pt x="804" y="985"/>
                  </a:lnTo>
                  <a:lnTo>
                    <a:pt x="802" y="987"/>
                  </a:lnTo>
                  <a:lnTo>
                    <a:pt x="801" y="990"/>
                  </a:lnTo>
                  <a:lnTo>
                    <a:pt x="798" y="993"/>
                  </a:lnTo>
                  <a:lnTo>
                    <a:pt x="796" y="993"/>
                  </a:lnTo>
                  <a:lnTo>
                    <a:pt x="787" y="987"/>
                  </a:lnTo>
                  <a:lnTo>
                    <a:pt x="789" y="994"/>
                  </a:lnTo>
                  <a:lnTo>
                    <a:pt x="786" y="999"/>
                  </a:lnTo>
                  <a:lnTo>
                    <a:pt x="795" y="1003"/>
                  </a:lnTo>
                  <a:lnTo>
                    <a:pt x="810" y="1000"/>
                  </a:lnTo>
                  <a:lnTo>
                    <a:pt x="811" y="1015"/>
                  </a:lnTo>
                  <a:lnTo>
                    <a:pt x="804" y="1036"/>
                  </a:lnTo>
                  <a:lnTo>
                    <a:pt x="804" y="1045"/>
                  </a:lnTo>
                  <a:lnTo>
                    <a:pt x="814" y="1075"/>
                  </a:lnTo>
                  <a:lnTo>
                    <a:pt x="813" y="1093"/>
                  </a:lnTo>
                  <a:lnTo>
                    <a:pt x="822" y="1105"/>
                  </a:lnTo>
                  <a:lnTo>
                    <a:pt x="826" y="1122"/>
                  </a:lnTo>
                  <a:lnTo>
                    <a:pt x="832" y="1132"/>
                  </a:lnTo>
                  <a:lnTo>
                    <a:pt x="820" y="1141"/>
                  </a:lnTo>
                  <a:lnTo>
                    <a:pt x="814" y="1148"/>
                  </a:lnTo>
                  <a:lnTo>
                    <a:pt x="813" y="1147"/>
                  </a:lnTo>
                  <a:lnTo>
                    <a:pt x="811" y="1145"/>
                  </a:lnTo>
                  <a:lnTo>
                    <a:pt x="810" y="1144"/>
                  </a:lnTo>
                  <a:lnTo>
                    <a:pt x="807" y="1141"/>
                  </a:lnTo>
                  <a:lnTo>
                    <a:pt x="805" y="1138"/>
                  </a:lnTo>
                  <a:lnTo>
                    <a:pt x="802" y="1135"/>
                  </a:lnTo>
                  <a:lnTo>
                    <a:pt x="799" y="1134"/>
                  </a:lnTo>
                  <a:lnTo>
                    <a:pt x="795" y="1131"/>
                  </a:lnTo>
                  <a:lnTo>
                    <a:pt x="790" y="1128"/>
                  </a:lnTo>
                  <a:lnTo>
                    <a:pt x="784" y="1126"/>
                  </a:lnTo>
                  <a:lnTo>
                    <a:pt x="778" y="1123"/>
                  </a:lnTo>
                  <a:lnTo>
                    <a:pt x="774" y="1122"/>
                  </a:lnTo>
                  <a:lnTo>
                    <a:pt x="766" y="1122"/>
                  </a:lnTo>
                  <a:lnTo>
                    <a:pt x="759" y="1122"/>
                  </a:lnTo>
                  <a:lnTo>
                    <a:pt x="751" y="1122"/>
                  </a:lnTo>
                  <a:lnTo>
                    <a:pt x="750" y="1122"/>
                  </a:lnTo>
                  <a:lnTo>
                    <a:pt x="748" y="1122"/>
                  </a:lnTo>
                  <a:lnTo>
                    <a:pt x="747" y="1122"/>
                  </a:lnTo>
                  <a:lnTo>
                    <a:pt x="744" y="1122"/>
                  </a:lnTo>
                  <a:lnTo>
                    <a:pt x="742" y="1122"/>
                  </a:lnTo>
                  <a:lnTo>
                    <a:pt x="742" y="1123"/>
                  </a:lnTo>
                  <a:lnTo>
                    <a:pt x="741" y="1123"/>
                  </a:lnTo>
                  <a:lnTo>
                    <a:pt x="739" y="1123"/>
                  </a:lnTo>
                  <a:lnTo>
                    <a:pt x="709" y="1105"/>
                  </a:lnTo>
                  <a:lnTo>
                    <a:pt x="696" y="1105"/>
                  </a:lnTo>
                  <a:lnTo>
                    <a:pt x="696" y="1104"/>
                  </a:lnTo>
                  <a:lnTo>
                    <a:pt x="694" y="1102"/>
                  </a:lnTo>
                  <a:lnTo>
                    <a:pt x="694" y="1099"/>
                  </a:lnTo>
                  <a:lnTo>
                    <a:pt x="691" y="1096"/>
                  </a:lnTo>
                  <a:lnTo>
                    <a:pt x="687" y="1093"/>
                  </a:lnTo>
                  <a:lnTo>
                    <a:pt x="682" y="1090"/>
                  </a:lnTo>
                  <a:lnTo>
                    <a:pt x="676" y="1087"/>
                  </a:lnTo>
                  <a:lnTo>
                    <a:pt x="667" y="1087"/>
                  </a:lnTo>
                  <a:lnTo>
                    <a:pt x="666" y="1087"/>
                  </a:lnTo>
                  <a:lnTo>
                    <a:pt x="664" y="1087"/>
                  </a:lnTo>
                  <a:lnTo>
                    <a:pt x="661" y="1087"/>
                  </a:lnTo>
                  <a:lnTo>
                    <a:pt x="660" y="1087"/>
                  </a:lnTo>
                  <a:lnTo>
                    <a:pt x="658" y="1087"/>
                  </a:lnTo>
                  <a:lnTo>
                    <a:pt x="657" y="1087"/>
                  </a:lnTo>
                  <a:lnTo>
                    <a:pt x="655" y="1087"/>
                  </a:lnTo>
                  <a:lnTo>
                    <a:pt x="655" y="1075"/>
                  </a:lnTo>
                  <a:lnTo>
                    <a:pt x="649" y="1074"/>
                  </a:lnTo>
                  <a:lnTo>
                    <a:pt x="649" y="1072"/>
                  </a:lnTo>
                  <a:lnTo>
                    <a:pt x="649" y="1069"/>
                  </a:lnTo>
                  <a:lnTo>
                    <a:pt x="648" y="1065"/>
                  </a:lnTo>
                  <a:lnTo>
                    <a:pt x="646" y="1060"/>
                  </a:lnTo>
                  <a:lnTo>
                    <a:pt x="646" y="1056"/>
                  </a:lnTo>
                  <a:lnTo>
                    <a:pt x="645" y="1051"/>
                  </a:lnTo>
                  <a:lnTo>
                    <a:pt x="643" y="1048"/>
                  </a:lnTo>
                  <a:lnTo>
                    <a:pt x="641" y="1042"/>
                  </a:lnTo>
                  <a:lnTo>
                    <a:pt x="640" y="1038"/>
                  </a:lnTo>
                  <a:lnTo>
                    <a:pt x="639" y="1033"/>
                  </a:lnTo>
                  <a:lnTo>
                    <a:pt x="636" y="1030"/>
                  </a:lnTo>
                  <a:lnTo>
                    <a:pt x="634" y="1027"/>
                  </a:lnTo>
                  <a:lnTo>
                    <a:pt x="631" y="1024"/>
                  </a:lnTo>
                  <a:lnTo>
                    <a:pt x="630" y="1023"/>
                  </a:lnTo>
                  <a:lnTo>
                    <a:pt x="627" y="1023"/>
                  </a:lnTo>
                  <a:lnTo>
                    <a:pt x="625" y="1023"/>
                  </a:lnTo>
                  <a:lnTo>
                    <a:pt x="625" y="1020"/>
                  </a:lnTo>
                  <a:lnTo>
                    <a:pt x="625" y="1016"/>
                  </a:lnTo>
                  <a:lnTo>
                    <a:pt x="625" y="1011"/>
                  </a:lnTo>
                  <a:lnTo>
                    <a:pt x="625" y="1006"/>
                  </a:lnTo>
                  <a:lnTo>
                    <a:pt x="625" y="1000"/>
                  </a:lnTo>
                  <a:lnTo>
                    <a:pt x="625" y="997"/>
                  </a:lnTo>
                  <a:lnTo>
                    <a:pt x="625" y="996"/>
                  </a:lnTo>
                  <a:lnTo>
                    <a:pt x="616" y="987"/>
                  </a:lnTo>
                  <a:lnTo>
                    <a:pt x="616" y="985"/>
                  </a:lnTo>
                  <a:lnTo>
                    <a:pt x="616" y="984"/>
                  </a:lnTo>
                  <a:lnTo>
                    <a:pt x="618" y="978"/>
                  </a:lnTo>
                  <a:lnTo>
                    <a:pt x="618" y="972"/>
                  </a:lnTo>
                  <a:lnTo>
                    <a:pt x="616" y="966"/>
                  </a:lnTo>
                  <a:lnTo>
                    <a:pt x="615" y="960"/>
                  </a:lnTo>
                  <a:lnTo>
                    <a:pt x="613" y="955"/>
                  </a:lnTo>
                  <a:lnTo>
                    <a:pt x="610" y="954"/>
                  </a:lnTo>
                  <a:lnTo>
                    <a:pt x="608" y="954"/>
                  </a:lnTo>
                  <a:lnTo>
                    <a:pt x="606" y="953"/>
                  </a:lnTo>
                  <a:lnTo>
                    <a:pt x="603" y="951"/>
                  </a:lnTo>
                  <a:lnTo>
                    <a:pt x="600" y="951"/>
                  </a:lnTo>
                  <a:lnTo>
                    <a:pt x="598" y="948"/>
                  </a:lnTo>
                  <a:lnTo>
                    <a:pt x="595" y="945"/>
                  </a:lnTo>
                  <a:lnTo>
                    <a:pt x="592" y="942"/>
                  </a:lnTo>
                  <a:lnTo>
                    <a:pt x="589" y="937"/>
                  </a:lnTo>
                  <a:lnTo>
                    <a:pt x="586" y="934"/>
                  </a:lnTo>
                  <a:lnTo>
                    <a:pt x="583" y="930"/>
                  </a:lnTo>
                  <a:lnTo>
                    <a:pt x="581" y="924"/>
                  </a:lnTo>
                  <a:lnTo>
                    <a:pt x="578" y="920"/>
                  </a:lnTo>
                  <a:lnTo>
                    <a:pt x="575" y="916"/>
                  </a:lnTo>
                  <a:lnTo>
                    <a:pt x="572" y="910"/>
                  </a:lnTo>
                  <a:lnTo>
                    <a:pt x="570" y="906"/>
                  </a:lnTo>
                  <a:lnTo>
                    <a:pt x="567" y="900"/>
                  </a:lnTo>
                  <a:lnTo>
                    <a:pt x="565" y="898"/>
                  </a:lnTo>
                  <a:lnTo>
                    <a:pt x="564" y="897"/>
                  </a:lnTo>
                  <a:lnTo>
                    <a:pt x="561" y="894"/>
                  </a:lnTo>
                  <a:lnTo>
                    <a:pt x="559" y="890"/>
                  </a:lnTo>
                  <a:lnTo>
                    <a:pt x="556" y="887"/>
                  </a:lnTo>
                  <a:lnTo>
                    <a:pt x="553" y="885"/>
                  </a:lnTo>
                  <a:lnTo>
                    <a:pt x="552" y="885"/>
                  </a:lnTo>
                  <a:lnTo>
                    <a:pt x="552" y="883"/>
                  </a:lnTo>
                  <a:lnTo>
                    <a:pt x="516" y="804"/>
                  </a:lnTo>
                  <a:lnTo>
                    <a:pt x="512" y="792"/>
                  </a:lnTo>
                  <a:lnTo>
                    <a:pt x="501" y="775"/>
                  </a:lnTo>
                  <a:lnTo>
                    <a:pt x="478" y="755"/>
                  </a:lnTo>
                  <a:lnTo>
                    <a:pt x="476" y="754"/>
                  </a:lnTo>
                  <a:lnTo>
                    <a:pt x="475" y="750"/>
                  </a:lnTo>
                  <a:lnTo>
                    <a:pt x="469" y="745"/>
                  </a:lnTo>
                  <a:lnTo>
                    <a:pt x="465" y="739"/>
                  </a:lnTo>
                  <a:lnTo>
                    <a:pt x="459" y="734"/>
                  </a:lnTo>
                  <a:lnTo>
                    <a:pt x="453" y="729"/>
                  </a:lnTo>
                  <a:lnTo>
                    <a:pt x="448" y="725"/>
                  </a:lnTo>
                  <a:lnTo>
                    <a:pt x="442" y="723"/>
                  </a:lnTo>
                  <a:lnTo>
                    <a:pt x="440" y="723"/>
                  </a:lnTo>
                  <a:lnTo>
                    <a:pt x="436" y="723"/>
                  </a:lnTo>
                  <a:lnTo>
                    <a:pt x="433" y="722"/>
                  </a:lnTo>
                  <a:lnTo>
                    <a:pt x="429" y="722"/>
                  </a:lnTo>
                  <a:lnTo>
                    <a:pt x="424" y="722"/>
                  </a:lnTo>
                  <a:lnTo>
                    <a:pt x="420" y="721"/>
                  </a:lnTo>
                  <a:lnTo>
                    <a:pt x="415" y="721"/>
                  </a:lnTo>
                  <a:lnTo>
                    <a:pt x="410" y="720"/>
                  </a:lnTo>
                  <a:lnTo>
                    <a:pt x="404" y="720"/>
                  </a:lnTo>
                  <a:lnTo>
                    <a:pt x="400" y="718"/>
                  </a:lnTo>
                  <a:lnTo>
                    <a:pt x="396" y="717"/>
                  </a:lnTo>
                  <a:lnTo>
                    <a:pt x="390" y="715"/>
                  </a:lnTo>
                  <a:lnTo>
                    <a:pt x="387" y="715"/>
                  </a:lnTo>
                  <a:lnTo>
                    <a:pt x="383" y="712"/>
                  </a:lnTo>
                  <a:lnTo>
                    <a:pt x="380" y="711"/>
                  </a:lnTo>
                  <a:lnTo>
                    <a:pt x="377" y="709"/>
                  </a:lnTo>
                  <a:lnTo>
                    <a:pt x="374" y="708"/>
                  </a:lnTo>
                  <a:lnTo>
                    <a:pt x="373" y="706"/>
                  </a:lnTo>
                  <a:lnTo>
                    <a:pt x="371" y="706"/>
                  </a:lnTo>
                  <a:lnTo>
                    <a:pt x="368" y="708"/>
                  </a:lnTo>
                  <a:lnTo>
                    <a:pt x="367" y="709"/>
                  </a:lnTo>
                  <a:lnTo>
                    <a:pt x="366" y="711"/>
                  </a:lnTo>
                  <a:lnTo>
                    <a:pt x="363" y="714"/>
                  </a:lnTo>
                  <a:lnTo>
                    <a:pt x="361" y="717"/>
                  </a:lnTo>
                  <a:lnTo>
                    <a:pt x="358" y="718"/>
                  </a:lnTo>
                  <a:lnTo>
                    <a:pt x="355" y="720"/>
                  </a:lnTo>
                  <a:lnTo>
                    <a:pt x="353" y="720"/>
                  </a:lnTo>
                  <a:lnTo>
                    <a:pt x="352" y="718"/>
                  </a:lnTo>
                  <a:lnTo>
                    <a:pt x="350" y="717"/>
                  </a:lnTo>
                  <a:lnTo>
                    <a:pt x="349" y="715"/>
                  </a:lnTo>
                  <a:lnTo>
                    <a:pt x="346" y="715"/>
                  </a:lnTo>
                  <a:lnTo>
                    <a:pt x="343" y="717"/>
                  </a:lnTo>
                  <a:lnTo>
                    <a:pt x="337" y="718"/>
                  </a:lnTo>
                  <a:lnTo>
                    <a:pt x="331" y="722"/>
                  </a:lnTo>
                  <a:lnTo>
                    <a:pt x="327" y="731"/>
                  </a:lnTo>
                  <a:lnTo>
                    <a:pt x="322" y="741"/>
                  </a:lnTo>
                  <a:lnTo>
                    <a:pt x="317" y="755"/>
                  </a:lnTo>
                  <a:lnTo>
                    <a:pt x="311" y="764"/>
                  </a:lnTo>
                  <a:lnTo>
                    <a:pt x="311" y="765"/>
                  </a:lnTo>
                  <a:lnTo>
                    <a:pt x="310" y="765"/>
                  </a:lnTo>
                  <a:lnTo>
                    <a:pt x="310" y="766"/>
                  </a:lnTo>
                  <a:lnTo>
                    <a:pt x="308" y="769"/>
                  </a:lnTo>
                  <a:lnTo>
                    <a:pt x="305" y="772"/>
                  </a:lnTo>
                  <a:lnTo>
                    <a:pt x="302" y="775"/>
                  </a:lnTo>
                  <a:lnTo>
                    <a:pt x="301" y="775"/>
                  </a:lnTo>
                  <a:lnTo>
                    <a:pt x="301" y="777"/>
                  </a:lnTo>
                  <a:lnTo>
                    <a:pt x="298" y="778"/>
                  </a:lnTo>
                  <a:lnTo>
                    <a:pt x="297" y="781"/>
                  </a:lnTo>
                  <a:lnTo>
                    <a:pt x="295" y="783"/>
                  </a:lnTo>
                  <a:lnTo>
                    <a:pt x="294" y="784"/>
                  </a:lnTo>
                  <a:lnTo>
                    <a:pt x="292" y="786"/>
                  </a:lnTo>
                  <a:lnTo>
                    <a:pt x="292" y="788"/>
                  </a:lnTo>
                  <a:lnTo>
                    <a:pt x="291" y="789"/>
                  </a:lnTo>
                  <a:lnTo>
                    <a:pt x="290" y="792"/>
                  </a:lnTo>
                  <a:lnTo>
                    <a:pt x="287" y="794"/>
                  </a:lnTo>
                  <a:lnTo>
                    <a:pt x="283" y="794"/>
                  </a:lnTo>
                  <a:lnTo>
                    <a:pt x="275" y="794"/>
                  </a:lnTo>
                  <a:lnTo>
                    <a:pt x="265" y="789"/>
                  </a:lnTo>
                  <a:lnTo>
                    <a:pt x="263" y="788"/>
                  </a:lnTo>
                  <a:lnTo>
                    <a:pt x="261" y="786"/>
                  </a:lnTo>
                  <a:lnTo>
                    <a:pt x="257" y="783"/>
                  </a:lnTo>
                  <a:lnTo>
                    <a:pt x="251" y="778"/>
                  </a:lnTo>
                  <a:lnTo>
                    <a:pt x="244" y="772"/>
                  </a:lnTo>
                  <a:lnTo>
                    <a:pt x="236" y="768"/>
                  </a:lnTo>
                  <a:lnTo>
                    <a:pt x="229" y="764"/>
                  </a:lnTo>
                  <a:lnTo>
                    <a:pt x="223" y="758"/>
                  </a:lnTo>
                  <a:lnTo>
                    <a:pt x="221" y="758"/>
                  </a:lnTo>
                  <a:lnTo>
                    <a:pt x="220" y="758"/>
                  </a:lnTo>
                  <a:lnTo>
                    <a:pt x="217" y="758"/>
                  </a:lnTo>
                  <a:lnTo>
                    <a:pt x="212" y="756"/>
                  </a:lnTo>
                  <a:lnTo>
                    <a:pt x="208" y="754"/>
                  </a:lnTo>
                  <a:lnTo>
                    <a:pt x="202" y="750"/>
                  </a:lnTo>
                  <a:lnTo>
                    <a:pt x="197" y="745"/>
                  </a:lnTo>
                  <a:lnTo>
                    <a:pt x="193" y="736"/>
                  </a:lnTo>
                  <a:lnTo>
                    <a:pt x="190" y="734"/>
                  </a:lnTo>
                  <a:lnTo>
                    <a:pt x="187" y="732"/>
                  </a:lnTo>
                  <a:lnTo>
                    <a:pt x="184" y="731"/>
                  </a:lnTo>
                  <a:lnTo>
                    <a:pt x="181" y="728"/>
                  </a:lnTo>
                  <a:lnTo>
                    <a:pt x="176" y="723"/>
                  </a:lnTo>
                  <a:lnTo>
                    <a:pt x="172" y="717"/>
                  </a:lnTo>
                  <a:lnTo>
                    <a:pt x="164" y="706"/>
                  </a:lnTo>
                  <a:lnTo>
                    <a:pt x="158" y="693"/>
                  </a:lnTo>
                  <a:lnTo>
                    <a:pt x="158" y="690"/>
                  </a:lnTo>
                  <a:lnTo>
                    <a:pt x="157" y="685"/>
                  </a:lnTo>
                  <a:lnTo>
                    <a:pt x="157" y="678"/>
                  </a:lnTo>
                  <a:lnTo>
                    <a:pt x="157" y="671"/>
                  </a:lnTo>
                  <a:lnTo>
                    <a:pt x="155" y="663"/>
                  </a:lnTo>
                  <a:lnTo>
                    <a:pt x="155" y="657"/>
                  </a:lnTo>
                  <a:lnTo>
                    <a:pt x="155" y="654"/>
                  </a:lnTo>
                  <a:lnTo>
                    <a:pt x="155" y="652"/>
                  </a:lnTo>
                  <a:lnTo>
                    <a:pt x="145" y="638"/>
                  </a:lnTo>
                  <a:lnTo>
                    <a:pt x="145" y="636"/>
                  </a:lnTo>
                  <a:lnTo>
                    <a:pt x="145" y="635"/>
                  </a:lnTo>
                  <a:lnTo>
                    <a:pt x="145" y="632"/>
                  </a:lnTo>
                  <a:lnTo>
                    <a:pt x="143" y="627"/>
                  </a:lnTo>
                  <a:lnTo>
                    <a:pt x="140" y="621"/>
                  </a:lnTo>
                  <a:lnTo>
                    <a:pt x="134" y="612"/>
                  </a:lnTo>
                  <a:lnTo>
                    <a:pt x="126" y="602"/>
                  </a:lnTo>
                  <a:lnTo>
                    <a:pt x="113" y="589"/>
                  </a:lnTo>
                  <a:lnTo>
                    <a:pt x="112" y="588"/>
                  </a:lnTo>
                  <a:lnTo>
                    <a:pt x="109" y="585"/>
                  </a:lnTo>
                  <a:lnTo>
                    <a:pt x="104" y="580"/>
                  </a:lnTo>
                  <a:lnTo>
                    <a:pt x="100" y="576"/>
                  </a:lnTo>
                  <a:lnTo>
                    <a:pt x="96" y="573"/>
                  </a:lnTo>
                  <a:lnTo>
                    <a:pt x="92" y="569"/>
                  </a:lnTo>
                  <a:lnTo>
                    <a:pt x="89" y="567"/>
                  </a:lnTo>
                  <a:lnTo>
                    <a:pt x="88" y="566"/>
                  </a:lnTo>
                  <a:lnTo>
                    <a:pt x="77" y="549"/>
                  </a:lnTo>
                  <a:lnTo>
                    <a:pt x="50" y="516"/>
                  </a:lnTo>
                  <a:lnTo>
                    <a:pt x="35" y="513"/>
                  </a:lnTo>
                  <a:lnTo>
                    <a:pt x="16" y="476"/>
                  </a:lnTo>
                  <a:lnTo>
                    <a:pt x="4" y="474"/>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41" name="Freeform 36"/>
            <p:cNvSpPr>
              <a:spLocks/>
            </p:cNvSpPr>
            <p:nvPr/>
          </p:nvSpPr>
          <p:spPr bwMode="blackWhite">
            <a:xfrm>
              <a:off x="4514850" y="1411288"/>
              <a:ext cx="981075" cy="1085850"/>
            </a:xfrm>
            <a:custGeom>
              <a:avLst/>
              <a:gdLst>
                <a:gd name="T0" fmla="*/ 793517 w 544"/>
                <a:gd name="T1" fmla="*/ 1010541 h 620"/>
                <a:gd name="T2" fmla="*/ 730396 w 544"/>
                <a:gd name="T3" fmla="*/ 954497 h 620"/>
                <a:gd name="T4" fmla="*/ 651044 w 544"/>
                <a:gd name="T5" fmla="*/ 889696 h 620"/>
                <a:gd name="T6" fmla="*/ 642027 w 544"/>
                <a:gd name="T7" fmla="*/ 873934 h 620"/>
                <a:gd name="T8" fmla="*/ 605958 w 544"/>
                <a:gd name="T9" fmla="*/ 868680 h 620"/>
                <a:gd name="T10" fmla="*/ 587924 w 544"/>
                <a:gd name="T11" fmla="*/ 821393 h 620"/>
                <a:gd name="T12" fmla="*/ 582513 w 544"/>
                <a:gd name="T13" fmla="*/ 786366 h 620"/>
                <a:gd name="T14" fmla="*/ 586120 w 544"/>
                <a:gd name="T15" fmla="*/ 728570 h 620"/>
                <a:gd name="T16" fmla="*/ 560872 w 544"/>
                <a:gd name="T17" fmla="*/ 662018 h 620"/>
                <a:gd name="T18" fmla="*/ 571693 w 544"/>
                <a:gd name="T19" fmla="*/ 653261 h 620"/>
                <a:gd name="T20" fmla="*/ 605958 w 544"/>
                <a:gd name="T21" fmla="*/ 612980 h 620"/>
                <a:gd name="T22" fmla="*/ 634813 w 544"/>
                <a:gd name="T23" fmla="*/ 490384 h 620"/>
                <a:gd name="T24" fmla="*/ 645634 w 544"/>
                <a:gd name="T25" fmla="*/ 474622 h 620"/>
                <a:gd name="T26" fmla="*/ 696130 w 544"/>
                <a:gd name="T27" fmla="*/ 432589 h 620"/>
                <a:gd name="T28" fmla="*/ 755644 w 544"/>
                <a:gd name="T29" fmla="*/ 378296 h 620"/>
                <a:gd name="T30" fmla="*/ 789910 w 544"/>
                <a:gd name="T31" fmla="*/ 338015 h 620"/>
                <a:gd name="T32" fmla="*/ 818765 w 544"/>
                <a:gd name="T33" fmla="*/ 304739 h 620"/>
                <a:gd name="T34" fmla="*/ 863851 w 544"/>
                <a:gd name="T35" fmla="*/ 280219 h 620"/>
                <a:gd name="T36" fmla="*/ 905330 w 544"/>
                <a:gd name="T37" fmla="*/ 267960 h 620"/>
                <a:gd name="T38" fmla="*/ 950416 w 544"/>
                <a:gd name="T39" fmla="*/ 241689 h 620"/>
                <a:gd name="T40" fmla="*/ 979272 w 544"/>
                <a:gd name="T41" fmla="*/ 222424 h 620"/>
                <a:gd name="T42" fmla="*/ 977468 w 544"/>
                <a:gd name="T43" fmla="*/ 220673 h 620"/>
                <a:gd name="T44" fmla="*/ 923365 w 544"/>
                <a:gd name="T45" fmla="*/ 224175 h 620"/>
                <a:gd name="T46" fmla="*/ 807944 w 544"/>
                <a:gd name="T47" fmla="*/ 211916 h 620"/>
                <a:gd name="T48" fmla="*/ 798927 w 544"/>
                <a:gd name="T49" fmla="*/ 190899 h 620"/>
                <a:gd name="T50" fmla="*/ 753841 w 544"/>
                <a:gd name="T51" fmla="*/ 220673 h 620"/>
                <a:gd name="T52" fmla="*/ 705148 w 544"/>
                <a:gd name="T53" fmla="*/ 220673 h 620"/>
                <a:gd name="T54" fmla="*/ 687113 w 544"/>
                <a:gd name="T55" fmla="*/ 201408 h 620"/>
                <a:gd name="T56" fmla="*/ 665472 w 544"/>
                <a:gd name="T57" fmla="*/ 196154 h 620"/>
                <a:gd name="T58" fmla="*/ 652848 w 544"/>
                <a:gd name="T59" fmla="*/ 175137 h 620"/>
                <a:gd name="T60" fmla="*/ 616779 w 544"/>
                <a:gd name="T61" fmla="*/ 194402 h 620"/>
                <a:gd name="T62" fmla="*/ 598744 w 544"/>
                <a:gd name="T63" fmla="*/ 169883 h 620"/>
                <a:gd name="T64" fmla="*/ 573496 w 544"/>
                <a:gd name="T65" fmla="*/ 147115 h 620"/>
                <a:gd name="T66" fmla="*/ 577103 w 544"/>
                <a:gd name="T67" fmla="*/ 143612 h 620"/>
                <a:gd name="T68" fmla="*/ 528410 w 544"/>
                <a:gd name="T69" fmla="*/ 136607 h 620"/>
                <a:gd name="T70" fmla="*/ 479717 w 544"/>
                <a:gd name="T71" fmla="*/ 131353 h 620"/>
                <a:gd name="T72" fmla="*/ 436434 w 544"/>
                <a:gd name="T73" fmla="*/ 154121 h 620"/>
                <a:gd name="T74" fmla="*/ 366100 w 544"/>
                <a:gd name="T75" fmla="*/ 120845 h 620"/>
                <a:gd name="T76" fmla="*/ 313800 w 544"/>
                <a:gd name="T77" fmla="*/ 106834 h 620"/>
                <a:gd name="T78" fmla="*/ 257893 w 544"/>
                <a:gd name="T79" fmla="*/ 54293 h 620"/>
                <a:gd name="T80" fmla="*/ 9017 w 544"/>
                <a:gd name="T81" fmla="*/ 127850 h 620"/>
                <a:gd name="T82" fmla="*/ 5410 w 544"/>
                <a:gd name="T83" fmla="*/ 194402 h 620"/>
                <a:gd name="T84" fmla="*/ 19838 w 544"/>
                <a:gd name="T85" fmla="*/ 274965 h 620"/>
                <a:gd name="T86" fmla="*/ 37872 w 544"/>
                <a:gd name="T87" fmla="*/ 320501 h 620"/>
                <a:gd name="T88" fmla="*/ 45086 w 544"/>
                <a:gd name="T89" fmla="*/ 390556 h 620"/>
                <a:gd name="T90" fmla="*/ 45086 w 544"/>
                <a:gd name="T91" fmla="*/ 437843 h 620"/>
                <a:gd name="T92" fmla="*/ 79352 w 544"/>
                <a:gd name="T93" fmla="*/ 630494 h 620"/>
                <a:gd name="T94" fmla="*/ 45086 w 544"/>
                <a:gd name="T95" fmla="*/ 688289 h 620"/>
                <a:gd name="T96" fmla="*/ 57710 w 544"/>
                <a:gd name="T97" fmla="*/ 716311 h 620"/>
                <a:gd name="T98" fmla="*/ 95583 w 544"/>
                <a:gd name="T99" fmla="*/ 742581 h 620"/>
                <a:gd name="T100" fmla="*/ 95583 w 544"/>
                <a:gd name="T101" fmla="*/ 852918 h 620"/>
                <a:gd name="T102" fmla="*/ 91976 w 544"/>
                <a:gd name="T103" fmla="*/ 1029806 h 620"/>
                <a:gd name="T104" fmla="*/ 100993 w 544"/>
                <a:gd name="T105" fmla="*/ 1080596 h 620"/>
                <a:gd name="T106" fmla="*/ 192969 w 544"/>
                <a:gd name="T107" fmla="*/ 1080596 h 620"/>
                <a:gd name="T108" fmla="*/ 357082 w 544"/>
                <a:gd name="T109" fmla="*/ 1078845 h 620"/>
                <a:gd name="T110" fmla="*/ 544641 w 544"/>
                <a:gd name="T111" fmla="*/ 1075342 h 620"/>
                <a:gd name="T112" fmla="*/ 710558 w 544"/>
                <a:gd name="T113" fmla="*/ 1073590 h 620"/>
                <a:gd name="T114" fmla="*/ 804337 w 544"/>
                <a:gd name="T115" fmla="*/ 1063082 h 62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44" h="620">
                  <a:moveTo>
                    <a:pt x="446" y="607"/>
                  </a:moveTo>
                  <a:lnTo>
                    <a:pt x="447" y="605"/>
                  </a:lnTo>
                  <a:lnTo>
                    <a:pt x="447" y="599"/>
                  </a:lnTo>
                  <a:lnTo>
                    <a:pt x="444" y="592"/>
                  </a:lnTo>
                  <a:lnTo>
                    <a:pt x="443" y="584"/>
                  </a:lnTo>
                  <a:lnTo>
                    <a:pt x="440" y="577"/>
                  </a:lnTo>
                  <a:lnTo>
                    <a:pt x="438" y="569"/>
                  </a:lnTo>
                  <a:lnTo>
                    <a:pt x="436" y="564"/>
                  </a:lnTo>
                  <a:lnTo>
                    <a:pt x="434" y="562"/>
                  </a:lnTo>
                  <a:lnTo>
                    <a:pt x="422" y="558"/>
                  </a:lnTo>
                  <a:lnTo>
                    <a:pt x="413" y="553"/>
                  </a:lnTo>
                  <a:lnTo>
                    <a:pt x="405" y="545"/>
                  </a:lnTo>
                  <a:lnTo>
                    <a:pt x="398" y="538"/>
                  </a:lnTo>
                  <a:lnTo>
                    <a:pt x="394" y="531"/>
                  </a:lnTo>
                  <a:lnTo>
                    <a:pt x="389" y="523"/>
                  </a:lnTo>
                  <a:lnTo>
                    <a:pt x="386" y="521"/>
                  </a:lnTo>
                  <a:lnTo>
                    <a:pt x="386" y="518"/>
                  </a:lnTo>
                  <a:lnTo>
                    <a:pt x="361" y="508"/>
                  </a:lnTo>
                  <a:lnTo>
                    <a:pt x="359" y="501"/>
                  </a:lnTo>
                  <a:lnTo>
                    <a:pt x="358" y="501"/>
                  </a:lnTo>
                  <a:lnTo>
                    <a:pt x="358" y="499"/>
                  </a:lnTo>
                  <a:lnTo>
                    <a:pt x="356" y="499"/>
                  </a:lnTo>
                  <a:lnTo>
                    <a:pt x="353" y="499"/>
                  </a:lnTo>
                  <a:lnTo>
                    <a:pt x="352" y="499"/>
                  </a:lnTo>
                  <a:lnTo>
                    <a:pt x="350" y="501"/>
                  </a:lnTo>
                  <a:lnTo>
                    <a:pt x="347" y="499"/>
                  </a:lnTo>
                  <a:lnTo>
                    <a:pt x="342" y="498"/>
                  </a:lnTo>
                  <a:lnTo>
                    <a:pt x="336" y="496"/>
                  </a:lnTo>
                  <a:lnTo>
                    <a:pt x="332" y="492"/>
                  </a:lnTo>
                  <a:lnTo>
                    <a:pt x="328" y="488"/>
                  </a:lnTo>
                  <a:lnTo>
                    <a:pt x="325" y="485"/>
                  </a:lnTo>
                  <a:lnTo>
                    <a:pt x="323" y="481"/>
                  </a:lnTo>
                  <a:lnTo>
                    <a:pt x="323" y="476"/>
                  </a:lnTo>
                  <a:lnTo>
                    <a:pt x="326" y="469"/>
                  </a:lnTo>
                  <a:lnTo>
                    <a:pt x="328" y="465"/>
                  </a:lnTo>
                  <a:lnTo>
                    <a:pt x="328" y="460"/>
                  </a:lnTo>
                  <a:lnTo>
                    <a:pt x="328" y="457"/>
                  </a:lnTo>
                  <a:lnTo>
                    <a:pt x="326" y="455"/>
                  </a:lnTo>
                  <a:lnTo>
                    <a:pt x="325" y="452"/>
                  </a:lnTo>
                  <a:lnTo>
                    <a:pt x="323" y="449"/>
                  </a:lnTo>
                  <a:lnTo>
                    <a:pt x="320" y="446"/>
                  </a:lnTo>
                  <a:lnTo>
                    <a:pt x="320" y="442"/>
                  </a:lnTo>
                  <a:lnTo>
                    <a:pt x="320" y="435"/>
                  </a:lnTo>
                  <a:lnTo>
                    <a:pt x="320" y="429"/>
                  </a:lnTo>
                  <a:lnTo>
                    <a:pt x="323" y="422"/>
                  </a:lnTo>
                  <a:lnTo>
                    <a:pt x="325" y="416"/>
                  </a:lnTo>
                  <a:lnTo>
                    <a:pt x="328" y="410"/>
                  </a:lnTo>
                  <a:lnTo>
                    <a:pt x="328" y="406"/>
                  </a:lnTo>
                  <a:lnTo>
                    <a:pt x="329" y="406"/>
                  </a:lnTo>
                  <a:lnTo>
                    <a:pt x="322" y="394"/>
                  </a:lnTo>
                  <a:lnTo>
                    <a:pt x="311" y="394"/>
                  </a:lnTo>
                  <a:lnTo>
                    <a:pt x="311" y="378"/>
                  </a:lnTo>
                  <a:lnTo>
                    <a:pt x="312" y="378"/>
                  </a:lnTo>
                  <a:lnTo>
                    <a:pt x="314" y="376"/>
                  </a:lnTo>
                  <a:lnTo>
                    <a:pt x="315" y="376"/>
                  </a:lnTo>
                  <a:lnTo>
                    <a:pt x="317" y="373"/>
                  </a:lnTo>
                  <a:lnTo>
                    <a:pt x="317" y="372"/>
                  </a:lnTo>
                  <a:lnTo>
                    <a:pt x="318" y="369"/>
                  </a:lnTo>
                  <a:lnTo>
                    <a:pt x="319" y="364"/>
                  </a:lnTo>
                  <a:lnTo>
                    <a:pt x="325" y="360"/>
                  </a:lnTo>
                  <a:lnTo>
                    <a:pt x="329" y="356"/>
                  </a:lnTo>
                  <a:lnTo>
                    <a:pt x="336" y="350"/>
                  </a:lnTo>
                  <a:lnTo>
                    <a:pt x="342" y="346"/>
                  </a:lnTo>
                  <a:lnTo>
                    <a:pt x="348" y="343"/>
                  </a:lnTo>
                  <a:lnTo>
                    <a:pt x="351" y="340"/>
                  </a:lnTo>
                  <a:lnTo>
                    <a:pt x="353" y="340"/>
                  </a:lnTo>
                  <a:lnTo>
                    <a:pt x="352" y="280"/>
                  </a:lnTo>
                  <a:lnTo>
                    <a:pt x="351" y="280"/>
                  </a:lnTo>
                  <a:lnTo>
                    <a:pt x="351" y="279"/>
                  </a:lnTo>
                  <a:lnTo>
                    <a:pt x="352" y="277"/>
                  </a:lnTo>
                  <a:lnTo>
                    <a:pt x="353" y="274"/>
                  </a:lnTo>
                  <a:lnTo>
                    <a:pt x="358" y="271"/>
                  </a:lnTo>
                  <a:lnTo>
                    <a:pt x="364" y="267"/>
                  </a:lnTo>
                  <a:lnTo>
                    <a:pt x="368" y="264"/>
                  </a:lnTo>
                  <a:lnTo>
                    <a:pt x="372" y="260"/>
                  </a:lnTo>
                  <a:lnTo>
                    <a:pt x="377" y="256"/>
                  </a:lnTo>
                  <a:lnTo>
                    <a:pt x="381" y="252"/>
                  </a:lnTo>
                  <a:lnTo>
                    <a:pt x="386" y="247"/>
                  </a:lnTo>
                  <a:lnTo>
                    <a:pt x="392" y="241"/>
                  </a:lnTo>
                  <a:lnTo>
                    <a:pt x="398" y="235"/>
                  </a:lnTo>
                  <a:lnTo>
                    <a:pt x="404" y="231"/>
                  </a:lnTo>
                  <a:lnTo>
                    <a:pt x="410" y="226"/>
                  </a:lnTo>
                  <a:lnTo>
                    <a:pt x="415" y="220"/>
                  </a:lnTo>
                  <a:lnTo>
                    <a:pt x="419" y="216"/>
                  </a:lnTo>
                  <a:lnTo>
                    <a:pt x="425" y="210"/>
                  </a:lnTo>
                  <a:lnTo>
                    <a:pt x="428" y="205"/>
                  </a:lnTo>
                  <a:lnTo>
                    <a:pt x="433" y="201"/>
                  </a:lnTo>
                  <a:lnTo>
                    <a:pt x="436" y="198"/>
                  </a:lnTo>
                  <a:lnTo>
                    <a:pt x="437" y="195"/>
                  </a:lnTo>
                  <a:lnTo>
                    <a:pt x="438" y="193"/>
                  </a:lnTo>
                  <a:lnTo>
                    <a:pt x="440" y="189"/>
                  </a:lnTo>
                  <a:lnTo>
                    <a:pt x="443" y="186"/>
                  </a:lnTo>
                  <a:lnTo>
                    <a:pt x="444" y="183"/>
                  </a:lnTo>
                  <a:lnTo>
                    <a:pt x="447" y="180"/>
                  </a:lnTo>
                  <a:lnTo>
                    <a:pt x="451" y="177"/>
                  </a:lnTo>
                  <a:lnTo>
                    <a:pt x="454" y="174"/>
                  </a:lnTo>
                  <a:lnTo>
                    <a:pt x="458" y="171"/>
                  </a:lnTo>
                  <a:lnTo>
                    <a:pt x="463" y="168"/>
                  </a:lnTo>
                  <a:lnTo>
                    <a:pt x="466" y="166"/>
                  </a:lnTo>
                  <a:lnTo>
                    <a:pt x="470" y="163"/>
                  </a:lnTo>
                  <a:lnTo>
                    <a:pt x="474" y="162"/>
                  </a:lnTo>
                  <a:lnTo>
                    <a:pt x="479" y="160"/>
                  </a:lnTo>
                  <a:lnTo>
                    <a:pt x="482" y="159"/>
                  </a:lnTo>
                  <a:lnTo>
                    <a:pt x="485" y="159"/>
                  </a:lnTo>
                  <a:lnTo>
                    <a:pt x="490" y="157"/>
                  </a:lnTo>
                  <a:lnTo>
                    <a:pt x="493" y="156"/>
                  </a:lnTo>
                  <a:lnTo>
                    <a:pt x="497" y="154"/>
                  </a:lnTo>
                  <a:lnTo>
                    <a:pt x="502" y="153"/>
                  </a:lnTo>
                  <a:lnTo>
                    <a:pt x="506" y="151"/>
                  </a:lnTo>
                  <a:lnTo>
                    <a:pt x="510" y="148"/>
                  </a:lnTo>
                  <a:lnTo>
                    <a:pt x="514" y="145"/>
                  </a:lnTo>
                  <a:lnTo>
                    <a:pt x="518" y="142"/>
                  </a:lnTo>
                  <a:lnTo>
                    <a:pt x="523" y="139"/>
                  </a:lnTo>
                  <a:lnTo>
                    <a:pt x="527" y="138"/>
                  </a:lnTo>
                  <a:lnTo>
                    <a:pt x="532" y="135"/>
                  </a:lnTo>
                  <a:lnTo>
                    <a:pt x="535" y="132"/>
                  </a:lnTo>
                  <a:lnTo>
                    <a:pt x="538" y="130"/>
                  </a:lnTo>
                  <a:lnTo>
                    <a:pt x="540" y="130"/>
                  </a:lnTo>
                  <a:lnTo>
                    <a:pt x="542" y="128"/>
                  </a:lnTo>
                  <a:lnTo>
                    <a:pt x="543" y="127"/>
                  </a:lnTo>
                  <a:lnTo>
                    <a:pt x="543" y="126"/>
                  </a:lnTo>
                  <a:lnTo>
                    <a:pt x="542" y="126"/>
                  </a:lnTo>
                  <a:lnTo>
                    <a:pt x="540" y="126"/>
                  </a:lnTo>
                  <a:lnTo>
                    <a:pt x="536" y="126"/>
                  </a:lnTo>
                  <a:lnTo>
                    <a:pt x="529" y="128"/>
                  </a:lnTo>
                  <a:lnTo>
                    <a:pt x="523" y="128"/>
                  </a:lnTo>
                  <a:lnTo>
                    <a:pt x="517" y="128"/>
                  </a:lnTo>
                  <a:lnTo>
                    <a:pt x="512" y="128"/>
                  </a:lnTo>
                  <a:lnTo>
                    <a:pt x="510" y="126"/>
                  </a:lnTo>
                  <a:lnTo>
                    <a:pt x="507" y="124"/>
                  </a:lnTo>
                  <a:lnTo>
                    <a:pt x="506" y="123"/>
                  </a:lnTo>
                  <a:lnTo>
                    <a:pt x="505" y="121"/>
                  </a:lnTo>
                  <a:lnTo>
                    <a:pt x="448" y="121"/>
                  </a:lnTo>
                  <a:lnTo>
                    <a:pt x="448" y="109"/>
                  </a:lnTo>
                  <a:lnTo>
                    <a:pt x="447" y="109"/>
                  </a:lnTo>
                  <a:lnTo>
                    <a:pt x="446" y="109"/>
                  </a:lnTo>
                  <a:lnTo>
                    <a:pt x="444" y="109"/>
                  </a:lnTo>
                  <a:lnTo>
                    <a:pt x="443" y="109"/>
                  </a:lnTo>
                  <a:lnTo>
                    <a:pt x="441" y="109"/>
                  </a:lnTo>
                  <a:lnTo>
                    <a:pt x="440" y="109"/>
                  </a:lnTo>
                  <a:lnTo>
                    <a:pt x="438" y="109"/>
                  </a:lnTo>
                  <a:lnTo>
                    <a:pt x="431" y="117"/>
                  </a:lnTo>
                  <a:lnTo>
                    <a:pt x="424" y="123"/>
                  </a:lnTo>
                  <a:lnTo>
                    <a:pt x="418" y="126"/>
                  </a:lnTo>
                  <a:lnTo>
                    <a:pt x="413" y="128"/>
                  </a:lnTo>
                  <a:lnTo>
                    <a:pt x="407" y="130"/>
                  </a:lnTo>
                  <a:lnTo>
                    <a:pt x="402" y="130"/>
                  </a:lnTo>
                  <a:lnTo>
                    <a:pt x="398" y="128"/>
                  </a:lnTo>
                  <a:lnTo>
                    <a:pt x="394" y="128"/>
                  </a:lnTo>
                  <a:lnTo>
                    <a:pt x="391" y="126"/>
                  </a:lnTo>
                  <a:lnTo>
                    <a:pt x="388" y="124"/>
                  </a:lnTo>
                  <a:lnTo>
                    <a:pt x="385" y="121"/>
                  </a:lnTo>
                  <a:lnTo>
                    <a:pt x="383" y="120"/>
                  </a:lnTo>
                  <a:lnTo>
                    <a:pt x="383" y="118"/>
                  </a:lnTo>
                  <a:lnTo>
                    <a:pt x="381" y="117"/>
                  </a:lnTo>
                  <a:lnTo>
                    <a:pt x="381" y="115"/>
                  </a:lnTo>
                  <a:lnTo>
                    <a:pt x="381" y="114"/>
                  </a:lnTo>
                  <a:lnTo>
                    <a:pt x="380" y="114"/>
                  </a:lnTo>
                  <a:lnTo>
                    <a:pt x="378" y="114"/>
                  </a:lnTo>
                  <a:lnTo>
                    <a:pt x="375" y="114"/>
                  </a:lnTo>
                  <a:lnTo>
                    <a:pt x="372" y="114"/>
                  </a:lnTo>
                  <a:lnTo>
                    <a:pt x="369" y="112"/>
                  </a:lnTo>
                  <a:lnTo>
                    <a:pt x="368" y="111"/>
                  </a:lnTo>
                  <a:lnTo>
                    <a:pt x="367" y="109"/>
                  </a:lnTo>
                  <a:lnTo>
                    <a:pt x="365" y="106"/>
                  </a:lnTo>
                  <a:lnTo>
                    <a:pt x="365" y="105"/>
                  </a:lnTo>
                  <a:lnTo>
                    <a:pt x="364" y="103"/>
                  </a:lnTo>
                  <a:lnTo>
                    <a:pt x="362" y="100"/>
                  </a:lnTo>
                  <a:lnTo>
                    <a:pt x="361" y="97"/>
                  </a:lnTo>
                  <a:lnTo>
                    <a:pt x="358" y="97"/>
                  </a:lnTo>
                  <a:lnTo>
                    <a:pt x="355" y="97"/>
                  </a:lnTo>
                  <a:lnTo>
                    <a:pt x="351" y="99"/>
                  </a:lnTo>
                  <a:lnTo>
                    <a:pt x="348" y="102"/>
                  </a:lnTo>
                  <a:lnTo>
                    <a:pt x="342" y="111"/>
                  </a:lnTo>
                  <a:lnTo>
                    <a:pt x="338" y="114"/>
                  </a:lnTo>
                  <a:lnTo>
                    <a:pt x="335" y="112"/>
                  </a:lnTo>
                  <a:lnTo>
                    <a:pt x="335" y="109"/>
                  </a:lnTo>
                  <a:lnTo>
                    <a:pt x="333" y="105"/>
                  </a:lnTo>
                  <a:lnTo>
                    <a:pt x="332" y="100"/>
                  </a:lnTo>
                  <a:lnTo>
                    <a:pt x="332" y="97"/>
                  </a:lnTo>
                  <a:lnTo>
                    <a:pt x="329" y="94"/>
                  </a:lnTo>
                  <a:lnTo>
                    <a:pt x="322" y="91"/>
                  </a:lnTo>
                  <a:lnTo>
                    <a:pt x="319" y="88"/>
                  </a:lnTo>
                  <a:lnTo>
                    <a:pt x="318" y="87"/>
                  </a:lnTo>
                  <a:lnTo>
                    <a:pt x="318" y="85"/>
                  </a:lnTo>
                  <a:lnTo>
                    <a:pt x="318" y="84"/>
                  </a:lnTo>
                  <a:lnTo>
                    <a:pt x="319" y="84"/>
                  </a:lnTo>
                  <a:lnTo>
                    <a:pt x="320" y="82"/>
                  </a:lnTo>
                  <a:lnTo>
                    <a:pt x="319" y="82"/>
                  </a:lnTo>
                  <a:lnTo>
                    <a:pt x="317" y="81"/>
                  </a:lnTo>
                  <a:lnTo>
                    <a:pt x="314" y="81"/>
                  </a:lnTo>
                  <a:lnTo>
                    <a:pt x="308" y="81"/>
                  </a:lnTo>
                  <a:lnTo>
                    <a:pt x="300" y="79"/>
                  </a:lnTo>
                  <a:lnTo>
                    <a:pt x="293" y="78"/>
                  </a:lnTo>
                  <a:lnTo>
                    <a:pt x="287" y="76"/>
                  </a:lnTo>
                  <a:lnTo>
                    <a:pt x="281" y="75"/>
                  </a:lnTo>
                  <a:lnTo>
                    <a:pt x="276" y="73"/>
                  </a:lnTo>
                  <a:lnTo>
                    <a:pt x="272" y="73"/>
                  </a:lnTo>
                  <a:lnTo>
                    <a:pt x="269" y="73"/>
                  </a:lnTo>
                  <a:lnTo>
                    <a:pt x="266" y="75"/>
                  </a:lnTo>
                  <a:lnTo>
                    <a:pt x="263" y="76"/>
                  </a:lnTo>
                  <a:lnTo>
                    <a:pt x="259" y="82"/>
                  </a:lnTo>
                  <a:lnTo>
                    <a:pt x="255" y="85"/>
                  </a:lnTo>
                  <a:lnTo>
                    <a:pt x="251" y="88"/>
                  </a:lnTo>
                  <a:lnTo>
                    <a:pt x="245" y="88"/>
                  </a:lnTo>
                  <a:lnTo>
                    <a:pt x="242" y="88"/>
                  </a:lnTo>
                  <a:lnTo>
                    <a:pt x="239" y="88"/>
                  </a:lnTo>
                  <a:lnTo>
                    <a:pt x="236" y="88"/>
                  </a:lnTo>
                  <a:lnTo>
                    <a:pt x="234" y="88"/>
                  </a:lnTo>
                  <a:lnTo>
                    <a:pt x="233" y="76"/>
                  </a:lnTo>
                  <a:lnTo>
                    <a:pt x="204" y="76"/>
                  </a:lnTo>
                  <a:lnTo>
                    <a:pt x="203" y="69"/>
                  </a:lnTo>
                  <a:lnTo>
                    <a:pt x="193" y="70"/>
                  </a:lnTo>
                  <a:lnTo>
                    <a:pt x="188" y="70"/>
                  </a:lnTo>
                  <a:lnTo>
                    <a:pt x="182" y="69"/>
                  </a:lnTo>
                  <a:lnTo>
                    <a:pt x="179" y="66"/>
                  </a:lnTo>
                  <a:lnTo>
                    <a:pt x="176" y="64"/>
                  </a:lnTo>
                  <a:lnTo>
                    <a:pt x="174" y="61"/>
                  </a:lnTo>
                  <a:lnTo>
                    <a:pt x="173" y="60"/>
                  </a:lnTo>
                  <a:lnTo>
                    <a:pt x="173" y="58"/>
                  </a:lnTo>
                  <a:lnTo>
                    <a:pt x="173" y="21"/>
                  </a:lnTo>
                  <a:lnTo>
                    <a:pt x="153" y="0"/>
                  </a:lnTo>
                  <a:lnTo>
                    <a:pt x="141" y="0"/>
                  </a:lnTo>
                  <a:lnTo>
                    <a:pt x="143" y="31"/>
                  </a:lnTo>
                  <a:lnTo>
                    <a:pt x="134" y="37"/>
                  </a:lnTo>
                  <a:lnTo>
                    <a:pt x="0" y="39"/>
                  </a:lnTo>
                  <a:lnTo>
                    <a:pt x="5" y="70"/>
                  </a:lnTo>
                  <a:lnTo>
                    <a:pt x="5" y="72"/>
                  </a:lnTo>
                  <a:lnTo>
                    <a:pt x="5" y="73"/>
                  </a:lnTo>
                  <a:lnTo>
                    <a:pt x="5" y="78"/>
                  </a:lnTo>
                  <a:lnTo>
                    <a:pt x="3" y="84"/>
                  </a:lnTo>
                  <a:lnTo>
                    <a:pt x="3" y="90"/>
                  </a:lnTo>
                  <a:lnTo>
                    <a:pt x="3" y="96"/>
                  </a:lnTo>
                  <a:lnTo>
                    <a:pt x="3" y="103"/>
                  </a:lnTo>
                  <a:lnTo>
                    <a:pt x="3" y="111"/>
                  </a:lnTo>
                  <a:lnTo>
                    <a:pt x="3" y="120"/>
                  </a:lnTo>
                  <a:lnTo>
                    <a:pt x="5" y="128"/>
                  </a:lnTo>
                  <a:lnTo>
                    <a:pt x="5" y="135"/>
                  </a:lnTo>
                  <a:lnTo>
                    <a:pt x="6" y="142"/>
                  </a:lnTo>
                  <a:lnTo>
                    <a:pt x="8" y="150"/>
                  </a:lnTo>
                  <a:lnTo>
                    <a:pt x="11" y="157"/>
                  </a:lnTo>
                  <a:lnTo>
                    <a:pt x="14" y="162"/>
                  </a:lnTo>
                  <a:lnTo>
                    <a:pt x="18" y="166"/>
                  </a:lnTo>
                  <a:lnTo>
                    <a:pt x="18" y="168"/>
                  </a:lnTo>
                  <a:lnTo>
                    <a:pt x="18" y="171"/>
                  </a:lnTo>
                  <a:lnTo>
                    <a:pt x="20" y="175"/>
                  </a:lnTo>
                  <a:lnTo>
                    <a:pt x="21" y="183"/>
                  </a:lnTo>
                  <a:lnTo>
                    <a:pt x="23" y="190"/>
                  </a:lnTo>
                  <a:lnTo>
                    <a:pt x="24" y="198"/>
                  </a:lnTo>
                  <a:lnTo>
                    <a:pt x="24" y="207"/>
                  </a:lnTo>
                  <a:lnTo>
                    <a:pt x="25" y="216"/>
                  </a:lnTo>
                  <a:lnTo>
                    <a:pt x="25" y="219"/>
                  </a:lnTo>
                  <a:lnTo>
                    <a:pt x="25" y="223"/>
                  </a:lnTo>
                  <a:lnTo>
                    <a:pt x="25" y="228"/>
                  </a:lnTo>
                  <a:lnTo>
                    <a:pt x="25" y="234"/>
                  </a:lnTo>
                  <a:lnTo>
                    <a:pt x="25" y="240"/>
                  </a:lnTo>
                  <a:lnTo>
                    <a:pt x="25" y="244"/>
                  </a:lnTo>
                  <a:lnTo>
                    <a:pt x="25" y="249"/>
                  </a:lnTo>
                  <a:lnTo>
                    <a:pt x="25" y="250"/>
                  </a:lnTo>
                  <a:lnTo>
                    <a:pt x="32" y="261"/>
                  </a:lnTo>
                  <a:lnTo>
                    <a:pt x="30" y="280"/>
                  </a:lnTo>
                  <a:lnTo>
                    <a:pt x="32" y="306"/>
                  </a:lnTo>
                  <a:lnTo>
                    <a:pt x="41" y="317"/>
                  </a:lnTo>
                  <a:lnTo>
                    <a:pt x="45" y="328"/>
                  </a:lnTo>
                  <a:lnTo>
                    <a:pt x="44" y="360"/>
                  </a:lnTo>
                  <a:lnTo>
                    <a:pt x="44" y="369"/>
                  </a:lnTo>
                  <a:lnTo>
                    <a:pt x="31" y="385"/>
                  </a:lnTo>
                  <a:lnTo>
                    <a:pt x="30" y="386"/>
                  </a:lnTo>
                  <a:lnTo>
                    <a:pt x="28" y="388"/>
                  </a:lnTo>
                  <a:lnTo>
                    <a:pt x="27" y="390"/>
                  </a:lnTo>
                  <a:lnTo>
                    <a:pt x="25" y="393"/>
                  </a:lnTo>
                  <a:lnTo>
                    <a:pt x="24" y="396"/>
                  </a:lnTo>
                  <a:lnTo>
                    <a:pt x="24" y="400"/>
                  </a:lnTo>
                  <a:lnTo>
                    <a:pt x="25" y="403"/>
                  </a:lnTo>
                  <a:lnTo>
                    <a:pt x="28" y="406"/>
                  </a:lnTo>
                  <a:lnTo>
                    <a:pt x="30" y="406"/>
                  </a:lnTo>
                  <a:lnTo>
                    <a:pt x="32" y="409"/>
                  </a:lnTo>
                  <a:lnTo>
                    <a:pt x="36" y="412"/>
                  </a:lnTo>
                  <a:lnTo>
                    <a:pt x="41" y="415"/>
                  </a:lnTo>
                  <a:lnTo>
                    <a:pt x="45" y="419"/>
                  </a:lnTo>
                  <a:lnTo>
                    <a:pt x="50" y="422"/>
                  </a:lnTo>
                  <a:lnTo>
                    <a:pt x="51" y="423"/>
                  </a:lnTo>
                  <a:lnTo>
                    <a:pt x="53" y="424"/>
                  </a:lnTo>
                  <a:lnTo>
                    <a:pt x="53" y="426"/>
                  </a:lnTo>
                  <a:lnTo>
                    <a:pt x="53" y="432"/>
                  </a:lnTo>
                  <a:lnTo>
                    <a:pt x="53" y="442"/>
                  </a:lnTo>
                  <a:lnTo>
                    <a:pt x="53" y="455"/>
                  </a:lnTo>
                  <a:lnTo>
                    <a:pt x="53" y="469"/>
                  </a:lnTo>
                  <a:lnTo>
                    <a:pt x="53" y="487"/>
                  </a:lnTo>
                  <a:lnTo>
                    <a:pt x="53" y="504"/>
                  </a:lnTo>
                  <a:lnTo>
                    <a:pt x="53" y="522"/>
                  </a:lnTo>
                  <a:lnTo>
                    <a:pt x="53" y="539"/>
                  </a:lnTo>
                  <a:lnTo>
                    <a:pt x="51" y="558"/>
                  </a:lnTo>
                  <a:lnTo>
                    <a:pt x="51" y="574"/>
                  </a:lnTo>
                  <a:lnTo>
                    <a:pt x="51" y="588"/>
                  </a:lnTo>
                  <a:lnTo>
                    <a:pt x="51" y="601"/>
                  </a:lnTo>
                  <a:lnTo>
                    <a:pt x="51" y="610"/>
                  </a:lnTo>
                  <a:lnTo>
                    <a:pt x="53" y="616"/>
                  </a:lnTo>
                  <a:lnTo>
                    <a:pt x="53" y="619"/>
                  </a:lnTo>
                  <a:lnTo>
                    <a:pt x="53" y="617"/>
                  </a:lnTo>
                  <a:lnTo>
                    <a:pt x="56" y="617"/>
                  </a:lnTo>
                  <a:lnTo>
                    <a:pt x="61" y="617"/>
                  </a:lnTo>
                  <a:lnTo>
                    <a:pt x="66" y="617"/>
                  </a:lnTo>
                  <a:lnTo>
                    <a:pt x="75" y="617"/>
                  </a:lnTo>
                  <a:lnTo>
                    <a:pt x="84" y="617"/>
                  </a:lnTo>
                  <a:lnTo>
                    <a:pt x="95" y="617"/>
                  </a:lnTo>
                  <a:lnTo>
                    <a:pt x="107" y="617"/>
                  </a:lnTo>
                  <a:lnTo>
                    <a:pt x="122" y="617"/>
                  </a:lnTo>
                  <a:lnTo>
                    <a:pt x="134" y="617"/>
                  </a:lnTo>
                  <a:lnTo>
                    <a:pt x="150" y="617"/>
                  </a:lnTo>
                  <a:lnTo>
                    <a:pt x="165" y="617"/>
                  </a:lnTo>
                  <a:lnTo>
                    <a:pt x="182" y="617"/>
                  </a:lnTo>
                  <a:lnTo>
                    <a:pt x="198" y="616"/>
                  </a:lnTo>
                  <a:lnTo>
                    <a:pt x="215" y="616"/>
                  </a:lnTo>
                  <a:lnTo>
                    <a:pt x="231" y="616"/>
                  </a:lnTo>
                  <a:lnTo>
                    <a:pt x="251" y="616"/>
                  </a:lnTo>
                  <a:lnTo>
                    <a:pt x="267" y="616"/>
                  </a:lnTo>
                  <a:lnTo>
                    <a:pt x="285" y="616"/>
                  </a:lnTo>
                  <a:lnTo>
                    <a:pt x="302" y="614"/>
                  </a:lnTo>
                  <a:lnTo>
                    <a:pt x="318" y="614"/>
                  </a:lnTo>
                  <a:lnTo>
                    <a:pt x="335" y="614"/>
                  </a:lnTo>
                  <a:lnTo>
                    <a:pt x="351" y="614"/>
                  </a:lnTo>
                  <a:lnTo>
                    <a:pt x="365" y="613"/>
                  </a:lnTo>
                  <a:lnTo>
                    <a:pt x="380" y="613"/>
                  </a:lnTo>
                  <a:lnTo>
                    <a:pt x="394" y="613"/>
                  </a:lnTo>
                  <a:lnTo>
                    <a:pt x="405" y="611"/>
                  </a:lnTo>
                  <a:lnTo>
                    <a:pt x="416" y="611"/>
                  </a:lnTo>
                  <a:lnTo>
                    <a:pt x="425" y="610"/>
                  </a:lnTo>
                  <a:lnTo>
                    <a:pt x="434" y="610"/>
                  </a:lnTo>
                  <a:lnTo>
                    <a:pt x="441" y="608"/>
                  </a:lnTo>
                  <a:lnTo>
                    <a:pt x="446" y="607"/>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42" name="Freeform 37"/>
            <p:cNvSpPr>
              <a:spLocks/>
            </p:cNvSpPr>
            <p:nvPr/>
          </p:nvSpPr>
          <p:spPr bwMode="blackWhite">
            <a:xfrm>
              <a:off x="4514850" y="1411288"/>
              <a:ext cx="981075" cy="1085850"/>
            </a:xfrm>
            <a:custGeom>
              <a:avLst/>
              <a:gdLst>
                <a:gd name="T0" fmla="*/ 798927 w 544"/>
                <a:gd name="T1" fmla="*/ 1022801 h 620"/>
                <a:gd name="T2" fmla="*/ 761055 w 544"/>
                <a:gd name="T3" fmla="*/ 977265 h 620"/>
                <a:gd name="T4" fmla="*/ 696130 w 544"/>
                <a:gd name="T5" fmla="*/ 912464 h 620"/>
                <a:gd name="T6" fmla="*/ 647437 w 544"/>
                <a:gd name="T7" fmla="*/ 877437 h 620"/>
                <a:gd name="T8" fmla="*/ 631206 w 544"/>
                <a:gd name="T9" fmla="*/ 877437 h 620"/>
                <a:gd name="T10" fmla="*/ 591531 w 544"/>
                <a:gd name="T11" fmla="*/ 854669 h 620"/>
                <a:gd name="T12" fmla="*/ 591531 w 544"/>
                <a:gd name="T13" fmla="*/ 814388 h 620"/>
                <a:gd name="T14" fmla="*/ 577103 w 544"/>
                <a:gd name="T15" fmla="*/ 781111 h 620"/>
                <a:gd name="T16" fmla="*/ 586120 w 544"/>
                <a:gd name="T17" fmla="*/ 728570 h 620"/>
                <a:gd name="T18" fmla="*/ 560872 w 544"/>
                <a:gd name="T19" fmla="*/ 662018 h 620"/>
                <a:gd name="T20" fmla="*/ 568086 w 544"/>
                <a:gd name="T21" fmla="*/ 658515 h 620"/>
                <a:gd name="T22" fmla="*/ 586120 w 544"/>
                <a:gd name="T23" fmla="*/ 630494 h 620"/>
                <a:gd name="T24" fmla="*/ 636617 w 544"/>
                <a:gd name="T25" fmla="*/ 595466 h 620"/>
                <a:gd name="T26" fmla="*/ 633010 w 544"/>
                <a:gd name="T27" fmla="*/ 488632 h 620"/>
                <a:gd name="T28" fmla="*/ 663668 w 544"/>
                <a:gd name="T29" fmla="*/ 462362 h 620"/>
                <a:gd name="T30" fmla="*/ 717772 w 544"/>
                <a:gd name="T31" fmla="*/ 411572 h 620"/>
                <a:gd name="T32" fmla="*/ 771875 w 544"/>
                <a:gd name="T33" fmla="*/ 359031 h 620"/>
                <a:gd name="T34" fmla="*/ 793517 w 544"/>
                <a:gd name="T35" fmla="*/ 331009 h 620"/>
                <a:gd name="T36" fmla="*/ 825979 w 544"/>
                <a:gd name="T37" fmla="*/ 299484 h 620"/>
                <a:gd name="T38" fmla="*/ 869261 w 544"/>
                <a:gd name="T39" fmla="*/ 278468 h 620"/>
                <a:gd name="T40" fmla="*/ 905330 w 544"/>
                <a:gd name="T41" fmla="*/ 267960 h 620"/>
                <a:gd name="T42" fmla="*/ 950416 w 544"/>
                <a:gd name="T43" fmla="*/ 241689 h 620"/>
                <a:gd name="T44" fmla="*/ 979272 w 544"/>
                <a:gd name="T45" fmla="*/ 222424 h 620"/>
                <a:gd name="T46" fmla="*/ 979272 w 544"/>
                <a:gd name="T47" fmla="*/ 220673 h 620"/>
                <a:gd name="T48" fmla="*/ 943203 w 544"/>
                <a:gd name="T49" fmla="*/ 224175 h 620"/>
                <a:gd name="T50" fmla="*/ 910741 w 544"/>
                <a:gd name="T51" fmla="*/ 211916 h 620"/>
                <a:gd name="T52" fmla="*/ 806141 w 544"/>
                <a:gd name="T53" fmla="*/ 190899 h 620"/>
                <a:gd name="T54" fmla="*/ 789910 w 544"/>
                <a:gd name="T55" fmla="*/ 190899 h 620"/>
                <a:gd name="T56" fmla="*/ 734003 w 544"/>
                <a:gd name="T57" fmla="*/ 227678 h 620"/>
                <a:gd name="T58" fmla="*/ 694327 w 544"/>
                <a:gd name="T59" fmla="*/ 211916 h 620"/>
                <a:gd name="T60" fmla="*/ 687113 w 544"/>
                <a:gd name="T61" fmla="*/ 199656 h 620"/>
                <a:gd name="T62" fmla="*/ 663668 w 544"/>
                <a:gd name="T63" fmla="*/ 194402 h 620"/>
                <a:gd name="T64" fmla="*/ 652848 w 544"/>
                <a:gd name="T65" fmla="*/ 175137 h 620"/>
                <a:gd name="T66" fmla="*/ 627599 w 544"/>
                <a:gd name="T67" fmla="*/ 178640 h 620"/>
                <a:gd name="T68" fmla="*/ 598744 w 544"/>
                <a:gd name="T69" fmla="*/ 175137 h 620"/>
                <a:gd name="T70" fmla="*/ 573496 w 544"/>
                <a:gd name="T71" fmla="*/ 152369 h 620"/>
                <a:gd name="T72" fmla="*/ 577103 w 544"/>
                <a:gd name="T73" fmla="*/ 143612 h 620"/>
                <a:gd name="T74" fmla="*/ 566282 w 544"/>
                <a:gd name="T75" fmla="*/ 141861 h 620"/>
                <a:gd name="T76" fmla="*/ 506769 w 544"/>
                <a:gd name="T77" fmla="*/ 131353 h 620"/>
                <a:gd name="T78" fmla="*/ 474306 w 544"/>
                <a:gd name="T79" fmla="*/ 133104 h 620"/>
                <a:gd name="T80" fmla="*/ 431024 w 544"/>
                <a:gd name="T81" fmla="*/ 154121 h 620"/>
                <a:gd name="T82" fmla="*/ 366100 w 544"/>
                <a:gd name="T83" fmla="*/ 120845 h 620"/>
                <a:gd name="T84" fmla="*/ 313800 w 544"/>
                <a:gd name="T85" fmla="*/ 106834 h 620"/>
                <a:gd name="T86" fmla="*/ 257893 w 544"/>
                <a:gd name="T87" fmla="*/ 54293 h 620"/>
                <a:gd name="T88" fmla="*/ 9017 w 544"/>
                <a:gd name="T89" fmla="*/ 126099 h 620"/>
                <a:gd name="T90" fmla="*/ 5410 w 544"/>
                <a:gd name="T91" fmla="*/ 180391 h 620"/>
                <a:gd name="T92" fmla="*/ 14428 w 544"/>
                <a:gd name="T93" fmla="*/ 262706 h 620"/>
                <a:gd name="T94" fmla="*/ 32462 w 544"/>
                <a:gd name="T95" fmla="*/ 299484 h 620"/>
                <a:gd name="T96" fmla="*/ 45086 w 544"/>
                <a:gd name="T97" fmla="*/ 378296 h 620"/>
                <a:gd name="T98" fmla="*/ 45086 w 544"/>
                <a:gd name="T99" fmla="*/ 420329 h 620"/>
                <a:gd name="T100" fmla="*/ 57710 w 544"/>
                <a:gd name="T101" fmla="*/ 535920 h 620"/>
                <a:gd name="T102" fmla="*/ 55907 w 544"/>
                <a:gd name="T103" fmla="*/ 674278 h 620"/>
                <a:gd name="T104" fmla="*/ 43283 w 544"/>
                <a:gd name="T105" fmla="*/ 700548 h 620"/>
                <a:gd name="T106" fmla="*/ 64924 w 544"/>
                <a:gd name="T107" fmla="*/ 721565 h 620"/>
                <a:gd name="T108" fmla="*/ 95583 w 544"/>
                <a:gd name="T109" fmla="*/ 742581 h 620"/>
                <a:gd name="T110" fmla="*/ 95583 w 544"/>
                <a:gd name="T111" fmla="*/ 852918 h 620"/>
                <a:gd name="T112" fmla="*/ 91976 w 544"/>
                <a:gd name="T113" fmla="*/ 1029806 h 620"/>
                <a:gd name="T114" fmla="*/ 95583 w 544"/>
                <a:gd name="T115" fmla="*/ 1080596 h 620"/>
                <a:gd name="T116" fmla="*/ 171327 w 544"/>
                <a:gd name="T117" fmla="*/ 1080596 h 620"/>
                <a:gd name="T118" fmla="*/ 328227 w 544"/>
                <a:gd name="T119" fmla="*/ 1080596 h 620"/>
                <a:gd name="T120" fmla="*/ 513982 w 544"/>
                <a:gd name="T121" fmla="*/ 1078845 h 620"/>
                <a:gd name="T122" fmla="*/ 685310 w 544"/>
                <a:gd name="T123" fmla="*/ 1073590 h 620"/>
                <a:gd name="T124" fmla="*/ 795320 w 544"/>
                <a:gd name="T125" fmla="*/ 1064834 h 6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44" h="620">
                  <a:moveTo>
                    <a:pt x="446" y="607"/>
                  </a:moveTo>
                  <a:lnTo>
                    <a:pt x="446" y="607"/>
                  </a:lnTo>
                  <a:lnTo>
                    <a:pt x="447" y="605"/>
                  </a:lnTo>
                  <a:lnTo>
                    <a:pt x="447" y="599"/>
                  </a:lnTo>
                  <a:lnTo>
                    <a:pt x="444" y="592"/>
                  </a:lnTo>
                  <a:lnTo>
                    <a:pt x="443" y="584"/>
                  </a:lnTo>
                  <a:lnTo>
                    <a:pt x="440" y="577"/>
                  </a:lnTo>
                  <a:lnTo>
                    <a:pt x="438" y="569"/>
                  </a:lnTo>
                  <a:lnTo>
                    <a:pt x="436" y="564"/>
                  </a:lnTo>
                  <a:lnTo>
                    <a:pt x="434" y="562"/>
                  </a:lnTo>
                  <a:lnTo>
                    <a:pt x="422" y="558"/>
                  </a:lnTo>
                  <a:lnTo>
                    <a:pt x="413" y="553"/>
                  </a:lnTo>
                  <a:lnTo>
                    <a:pt x="405" y="545"/>
                  </a:lnTo>
                  <a:lnTo>
                    <a:pt x="398" y="538"/>
                  </a:lnTo>
                  <a:lnTo>
                    <a:pt x="394" y="531"/>
                  </a:lnTo>
                  <a:lnTo>
                    <a:pt x="389" y="523"/>
                  </a:lnTo>
                  <a:lnTo>
                    <a:pt x="386" y="521"/>
                  </a:lnTo>
                  <a:lnTo>
                    <a:pt x="386" y="518"/>
                  </a:lnTo>
                  <a:lnTo>
                    <a:pt x="361" y="508"/>
                  </a:lnTo>
                  <a:lnTo>
                    <a:pt x="359" y="501"/>
                  </a:lnTo>
                  <a:lnTo>
                    <a:pt x="358" y="501"/>
                  </a:lnTo>
                  <a:lnTo>
                    <a:pt x="358" y="499"/>
                  </a:lnTo>
                  <a:lnTo>
                    <a:pt x="356" y="499"/>
                  </a:lnTo>
                  <a:lnTo>
                    <a:pt x="353" y="499"/>
                  </a:lnTo>
                  <a:lnTo>
                    <a:pt x="352" y="499"/>
                  </a:lnTo>
                  <a:lnTo>
                    <a:pt x="350" y="501"/>
                  </a:lnTo>
                  <a:lnTo>
                    <a:pt x="347" y="499"/>
                  </a:lnTo>
                  <a:lnTo>
                    <a:pt x="342" y="498"/>
                  </a:lnTo>
                  <a:lnTo>
                    <a:pt x="336" y="496"/>
                  </a:lnTo>
                  <a:lnTo>
                    <a:pt x="332" y="492"/>
                  </a:lnTo>
                  <a:lnTo>
                    <a:pt x="328" y="488"/>
                  </a:lnTo>
                  <a:lnTo>
                    <a:pt x="325" y="485"/>
                  </a:lnTo>
                  <a:lnTo>
                    <a:pt x="323" y="481"/>
                  </a:lnTo>
                  <a:lnTo>
                    <a:pt x="323" y="476"/>
                  </a:lnTo>
                  <a:lnTo>
                    <a:pt x="326" y="469"/>
                  </a:lnTo>
                  <a:lnTo>
                    <a:pt x="328" y="465"/>
                  </a:lnTo>
                  <a:lnTo>
                    <a:pt x="328" y="460"/>
                  </a:lnTo>
                  <a:lnTo>
                    <a:pt x="328" y="457"/>
                  </a:lnTo>
                  <a:lnTo>
                    <a:pt x="326" y="455"/>
                  </a:lnTo>
                  <a:lnTo>
                    <a:pt x="325" y="452"/>
                  </a:lnTo>
                  <a:lnTo>
                    <a:pt x="323" y="449"/>
                  </a:lnTo>
                  <a:lnTo>
                    <a:pt x="320" y="446"/>
                  </a:lnTo>
                  <a:lnTo>
                    <a:pt x="320" y="442"/>
                  </a:lnTo>
                  <a:lnTo>
                    <a:pt x="320" y="435"/>
                  </a:lnTo>
                  <a:lnTo>
                    <a:pt x="320" y="429"/>
                  </a:lnTo>
                  <a:lnTo>
                    <a:pt x="323" y="422"/>
                  </a:lnTo>
                  <a:lnTo>
                    <a:pt x="325" y="416"/>
                  </a:lnTo>
                  <a:lnTo>
                    <a:pt x="328" y="410"/>
                  </a:lnTo>
                  <a:lnTo>
                    <a:pt x="328" y="406"/>
                  </a:lnTo>
                  <a:lnTo>
                    <a:pt x="329" y="406"/>
                  </a:lnTo>
                  <a:lnTo>
                    <a:pt x="322" y="394"/>
                  </a:lnTo>
                  <a:lnTo>
                    <a:pt x="311" y="394"/>
                  </a:lnTo>
                  <a:lnTo>
                    <a:pt x="311" y="378"/>
                  </a:lnTo>
                  <a:lnTo>
                    <a:pt x="312" y="378"/>
                  </a:lnTo>
                  <a:lnTo>
                    <a:pt x="314" y="376"/>
                  </a:lnTo>
                  <a:lnTo>
                    <a:pt x="315" y="376"/>
                  </a:lnTo>
                  <a:lnTo>
                    <a:pt x="317" y="373"/>
                  </a:lnTo>
                  <a:lnTo>
                    <a:pt x="317" y="372"/>
                  </a:lnTo>
                  <a:lnTo>
                    <a:pt x="318" y="369"/>
                  </a:lnTo>
                  <a:lnTo>
                    <a:pt x="319" y="364"/>
                  </a:lnTo>
                  <a:lnTo>
                    <a:pt x="325" y="360"/>
                  </a:lnTo>
                  <a:lnTo>
                    <a:pt x="329" y="356"/>
                  </a:lnTo>
                  <a:lnTo>
                    <a:pt x="336" y="350"/>
                  </a:lnTo>
                  <a:lnTo>
                    <a:pt x="342" y="346"/>
                  </a:lnTo>
                  <a:lnTo>
                    <a:pt x="348" y="343"/>
                  </a:lnTo>
                  <a:lnTo>
                    <a:pt x="351" y="340"/>
                  </a:lnTo>
                  <a:lnTo>
                    <a:pt x="353" y="340"/>
                  </a:lnTo>
                  <a:lnTo>
                    <a:pt x="352" y="280"/>
                  </a:lnTo>
                  <a:lnTo>
                    <a:pt x="351" y="280"/>
                  </a:lnTo>
                  <a:lnTo>
                    <a:pt x="351" y="279"/>
                  </a:lnTo>
                  <a:lnTo>
                    <a:pt x="352" y="277"/>
                  </a:lnTo>
                  <a:lnTo>
                    <a:pt x="353" y="274"/>
                  </a:lnTo>
                  <a:lnTo>
                    <a:pt x="358" y="271"/>
                  </a:lnTo>
                  <a:lnTo>
                    <a:pt x="364" y="267"/>
                  </a:lnTo>
                  <a:lnTo>
                    <a:pt x="368" y="264"/>
                  </a:lnTo>
                  <a:lnTo>
                    <a:pt x="372" y="260"/>
                  </a:lnTo>
                  <a:lnTo>
                    <a:pt x="377" y="256"/>
                  </a:lnTo>
                  <a:lnTo>
                    <a:pt x="381" y="252"/>
                  </a:lnTo>
                  <a:lnTo>
                    <a:pt x="386" y="247"/>
                  </a:lnTo>
                  <a:lnTo>
                    <a:pt x="392" y="241"/>
                  </a:lnTo>
                  <a:lnTo>
                    <a:pt x="398" y="235"/>
                  </a:lnTo>
                  <a:lnTo>
                    <a:pt x="404" y="231"/>
                  </a:lnTo>
                  <a:lnTo>
                    <a:pt x="410" y="226"/>
                  </a:lnTo>
                  <a:lnTo>
                    <a:pt x="415" y="220"/>
                  </a:lnTo>
                  <a:lnTo>
                    <a:pt x="419" y="216"/>
                  </a:lnTo>
                  <a:lnTo>
                    <a:pt x="425" y="210"/>
                  </a:lnTo>
                  <a:lnTo>
                    <a:pt x="428" y="205"/>
                  </a:lnTo>
                  <a:lnTo>
                    <a:pt x="433" y="201"/>
                  </a:lnTo>
                  <a:lnTo>
                    <a:pt x="436" y="198"/>
                  </a:lnTo>
                  <a:lnTo>
                    <a:pt x="437" y="195"/>
                  </a:lnTo>
                  <a:lnTo>
                    <a:pt x="438" y="193"/>
                  </a:lnTo>
                  <a:lnTo>
                    <a:pt x="440" y="189"/>
                  </a:lnTo>
                  <a:lnTo>
                    <a:pt x="443" y="186"/>
                  </a:lnTo>
                  <a:lnTo>
                    <a:pt x="444" y="183"/>
                  </a:lnTo>
                  <a:lnTo>
                    <a:pt x="447" y="180"/>
                  </a:lnTo>
                  <a:lnTo>
                    <a:pt x="451" y="177"/>
                  </a:lnTo>
                  <a:lnTo>
                    <a:pt x="454" y="174"/>
                  </a:lnTo>
                  <a:lnTo>
                    <a:pt x="458" y="171"/>
                  </a:lnTo>
                  <a:lnTo>
                    <a:pt x="463" y="168"/>
                  </a:lnTo>
                  <a:lnTo>
                    <a:pt x="466" y="166"/>
                  </a:lnTo>
                  <a:lnTo>
                    <a:pt x="470" y="163"/>
                  </a:lnTo>
                  <a:lnTo>
                    <a:pt x="474" y="162"/>
                  </a:lnTo>
                  <a:lnTo>
                    <a:pt x="479" y="160"/>
                  </a:lnTo>
                  <a:lnTo>
                    <a:pt x="482" y="159"/>
                  </a:lnTo>
                  <a:lnTo>
                    <a:pt x="485" y="159"/>
                  </a:lnTo>
                  <a:lnTo>
                    <a:pt x="490" y="157"/>
                  </a:lnTo>
                  <a:lnTo>
                    <a:pt x="493" y="156"/>
                  </a:lnTo>
                  <a:lnTo>
                    <a:pt x="497" y="154"/>
                  </a:lnTo>
                  <a:lnTo>
                    <a:pt x="502" y="153"/>
                  </a:lnTo>
                  <a:lnTo>
                    <a:pt x="506" y="151"/>
                  </a:lnTo>
                  <a:lnTo>
                    <a:pt x="510" y="148"/>
                  </a:lnTo>
                  <a:lnTo>
                    <a:pt x="514" y="145"/>
                  </a:lnTo>
                  <a:lnTo>
                    <a:pt x="518" y="142"/>
                  </a:lnTo>
                  <a:lnTo>
                    <a:pt x="523" y="139"/>
                  </a:lnTo>
                  <a:lnTo>
                    <a:pt x="527" y="138"/>
                  </a:lnTo>
                  <a:lnTo>
                    <a:pt x="532" y="135"/>
                  </a:lnTo>
                  <a:lnTo>
                    <a:pt x="535" y="132"/>
                  </a:lnTo>
                  <a:lnTo>
                    <a:pt x="538" y="130"/>
                  </a:lnTo>
                  <a:lnTo>
                    <a:pt x="540" y="130"/>
                  </a:lnTo>
                  <a:lnTo>
                    <a:pt x="542" y="128"/>
                  </a:lnTo>
                  <a:lnTo>
                    <a:pt x="543" y="127"/>
                  </a:lnTo>
                  <a:lnTo>
                    <a:pt x="543" y="126"/>
                  </a:lnTo>
                  <a:lnTo>
                    <a:pt x="542" y="126"/>
                  </a:lnTo>
                  <a:lnTo>
                    <a:pt x="540" y="126"/>
                  </a:lnTo>
                  <a:lnTo>
                    <a:pt x="536" y="126"/>
                  </a:lnTo>
                  <a:lnTo>
                    <a:pt x="529" y="128"/>
                  </a:lnTo>
                  <a:lnTo>
                    <a:pt x="523" y="128"/>
                  </a:lnTo>
                  <a:lnTo>
                    <a:pt x="517" y="128"/>
                  </a:lnTo>
                  <a:lnTo>
                    <a:pt x="512" y="128"/>
                  </a:lnTo>
                  <a:lnTo>
                    <a:pt x="510" y="126"/>
                  </a:lnTo>
                  <a:lnTo>
                    <a:pt x="507" y="124"/>
                  </a:lnTo>
                  <a:lnTo>
                    <a:pt x="506" y="123"/>
                  </a:lnTo>
                  <a:lnTo>
                    <a:pt x="505" y="121"/>
                  </a:lnTo>
                  <a:lnTo>
                    <a:pt x="448" y="121"/>
                  </a:lnTo>
                  <a:lnTo>
                    <a:pt x="448" y="109"/>
                  </a:lnTo>
                  <a:lnTo>
                    <a:pt x="447" y="109"/>
                  </a:lnTo>
                  <a:lnTo>
                    <a:pt x="446" y="109"/>
                  </a:lnTo>
                  <a:lnTo>
                    <a:pt x="444" y="109"/>
                  </a:lnTo>
                  <a:lnTo>
                    <a:pt x="443" y="109"/>
                  </a:lnTo>
                  <a:lnTo>
                    <a:pt x="441" y="109"/>
                  </a:lnTo>
                  <a:lnTo>
                    <a:pt x="440" y="109"/>
                  </a:lnTo>
                  <a:lnTo>
                    <a:pt x="438" y="109"/>
                  </a:lnTo>
                  <a:lnTo>
                    <a:pt x="431" y="117"/>
                  </a:lnTo>
                  <a:lnTo>
                    <a:pt x="424" y="123"/>
                  </a:lnTo>
                  <a:lnTo>
                    <a:pt x="418" y="126"/>
                  </a:lnTo>
                  <a:lnTo>
                    <a:pt x="413" y="128"/>
                  </a:lnTo>
                  <a:lnTo>
                    <a:pt x="407" y="130"/>
                  </a:lnTo>
                  <a:lnTo>
                    <a:pt x="402" y="130"/>
                  </a:lnTo>
                  <a:lnTo>
                    <a:pt x="398" y="128"/>
                  </a:lnTo>
                  <a:lnTo>
                    <a:pt x="394" y="128"/>
                  </a:lnTo>
                  <a:lnTo>
                    <a:pt x="391" y="126"/>
                  </a:lnTo>
                  <a:lnTo>
                    <a:pt x="388" y="124"/>
                  </a:lnTo>
                  <a:lnTo>
                    <a:pt x="385" y="121"/>
                  </a:lnTo>
                  <a:lnTo>
                    <a:pt x="383" y="120"/>
                  </a:lnTo>
                  <a:lnTo>
                    <a:pt x="383" y="118"/>
                  </a:lnTo>
                  <a:lnTo>
                    <a:pt x="381" y="117"/>
                  </a:lnTo>
                  <a:lnTo>
                    <a:pt x="381" y="115"/>
                  </a:lnTo>
                  <a:lnTo>
                    <a:pt x="381" y="114"/>
                  </a:lnTo>
                  <a:lnTo>
                    <a:pt x="380" y="114"/>
                  </a:lnTo>
                  <a:lnTo>
                    <a:pt x="378" y="114"/>
                  </a:lnTo>
                  <a:lnTo>
                    <a:pt x="375" y="114"/>
                  </a:lnTo>
                  <a:lnTo>
                    <a:pt x="372" y="114"/>
                  </a:lnTo>
                  <a:lnTo>
                    <a:pt x="369" y="112"/>
                  </a:lnTo>
                  <a:lnTo>
                    <a:pt x="368" y="111"/>
                  </a:lnTo>
                  <a:lnTo>
                    <a:pt x="367" y="109"/>
                  </a:lnTo>
                  <a:lnTo>
                    <a:pt x="365" y="106"/>
                  </a:lnTo>
                  <a:lnTo>
                    <a:pt x="365" y="105"/>
                  </a:lnTo>
                  <a:lnTo>
                    <a:pt x="364" y="103"/>
                  </a:lnTo>
                  <a:lnTo>
                    <a:pt x="362" y="100"/>
                  </a:lnTo>
                  <a:lnTo>
                    <a:pt x="361" y="97"/>
                  </a:lnTo>
                  <a:lnTo>
                    <a:pt x="358" y="97"/>
                  </a:lnTo>
                  <a:lnTo>
                    <a:pt x="355" y="97"/>
                  </a:lnTo>
                  <a:lnTo>
                    <a:pt x="351" y="99"/>
                  </a:lnTo>
                  <a:lnTo>
                    <a:pt x="348" y="102"/>
                  </a:lnTo>
                  <a:lnTo>
                    <a:pt x="342" y="111"/>
                  </a:lnTo>
                  <a:lnTo>
                    <a:pt x="338" y="114"/>
                  </a:lnTo>
                  <a:lnTo>
                    <a:pt x="335" y="112"/>
                  </a:lnTo>
                  <a:lnTo>
                    <a:pt x="335" y="109"/>
                  </a:lnTo>
                  <a:lnTo>
                    <a:pt x="333" y="105"/>
                  </a:lnTo>
                  <a:lnTo>
                    <a:pt x="332" y="100"/>
                  </a:lnTo>
                  <a:lnTo>
                    <a:pt x="332" y="97"/>
                  </a:lnTo>
                  <a:lnTo>
                    <a:pt x="329" y="94"/>
                  </a:lnTo>
                  <a:lnTo>
                    <a:pt x="322" y="91"/>
                  </a:lnTo>
                  <a:lnTo>
                    <a:pt x="319" y="88"/>
                  </a:lnTo>
                  <a:lnTo>
                    <a:pt x="318" y="87"/>
                  </a:lnTo>
                  <a:lnTo>
                    <a:pt x="318" y="85"/>
                  </a:lnTo>
                  <a:lnTo>
                    <a:pt x="318" y="84"/>
                  </a:lnTo>
                  <a:lnTo>
                    <a:pt x="319" y="84"/>
                  </a:lnTo>
                  <a:lnTo>
                    <a:pt x="320" y="82"/>
                  </a:lnTo>
                  <a:lnTo>
                    <a:pt x="319" y="82"/>
                  </a:lnTo>
                  <a:lnTo>
                    <a:pt x="317" y="81"/>
                  </a:lnTo>
                  <a:lnTo>
                    <a:pt x="314" y="81"/>
                  </a:lnTo>
                  <a:lnTo>
                    <a:pt x="308" y="81"/>
                  </a:lnTo>
                  <a:lnTo>
                    <a:pt x="300" y="79"/>
                  </a:lnTo>
                  <a:lnTo>
                    <a:pt x="293" y="78"/>
                  </a:lnTo>
                  <a:lnTo>
                    <a:pt x="287" y="76"/>
                  </a:lnTo>
                  <a:lnTo>
                    <a:pt x="281" y="75"/>
                  </a:lnTo>
                  <a:lnTo>
                    <a:pt x="276" y="73"/>
                  </a:lnTo>
                  <a:lnTo>
                    <a:pt x="272" y="73"/>
                  </a:lnTo>
                  <a:lnTo>
                    <a:pt x="269" y="73"/>
                  </a:lnTo>
                  <a:lnTo>
                    <a:pt x="266" y="75"/>
                  </a:lnTo>
                  <a:lnTo>
                    <a:pt x="263" y="76"/>
                  </a:lnTo>
                  <a:lnTo>
                    <a:pt x="259" y="82"/>
                  </a:lnTo>
                  <a:lnTo>
                    <a:pt x="255" y="85"/>
                  </a:lnTo>
                  <a:lnTo>
                    <a:pt x="251" y="88"/>
                  </a:lnTo>
                  <a:lnTo>
                    <a:pt x="245" y="88"/>
                  </a:lnTo>
                  <a:lnTo>
                    <a:pt x="242" y="88"/>
                  </a:lnTo>
                  <a:lnTo>
                    <a:pt x="239" y="88"/>
                  </a:lnTo>
                  <a:lnTo>
                    <a:pt x="236" y="88"/>
                  </a:lnTo>
                  <a:lnTo>
                    <a:pt x="234" y="88"/>
                  </a:lnTo>
                  <a:lnTo>
                    <a:pt x="233" y="76"/>
                  </a:lnTo>
                  <a:lnTo>
                    <a:pt x="204" y="76"/>
                  </a:lnTo>
                  <a:lnTo>
                    <a:pt x="203" y="69"/>
                  </a:lnTo>
                  <a:lnTo>
                    <a:pt x="193" y="70"/>
                  </a:lnTo>
                  <a:lnTo>
                    <a:pt x="188" y="70"/>
                  </a:lnTo>
                  <a:lnTo>
                    <a:pt x="182" y="69"/>
                  </a:lnTo>
                  <a:lnTo>
                    <a:pt x="179" y="66"/>
                  </a:lnTo>
                  <a:lnTo>
                    <a:pt x="176" y="64"/>
                  </a:lnTo>
                  <a:lnTo>
                    <a:pt x="174" y="61"/>
                  </a:lnTo>
                  <a:lnTo>
                    <a:pt x="173" y="60"/>
                  </a:lnTo>
                  <a:lnTo>
                    <a:pt x="173" y="58"/>
                  </a:lnTo>
                  <a:lnTo>
                    <a:pt x="173" y="21"/>
                  </a:lnTo>
                  <a:lnTo>
                    <a:pt x="153" y="0"/>
                  </a:lnTo>
                  <a:lnTo>
                    <a:pt x="141" y="0"/>
                  </a:lnTo>
                  <a:lnTo>
                    <a:pt x="143" y="31"/>
                  </a:lnTo>
                  <a:lnTo>
                    <a:pt x="134" y="37"/>
                  </a:lnTo>
                  <a:lnTo>
                    <a:pt x="0" y="39"/>
                  </a:lnTo>
                  <a:lnTo>
                    <a:pt x="5" y="70"/>
                  </a:lnTo>
                  <a:lnTo>
                    <a:pt x="5" y="72"/>
                  </a:lnTo>
                  <a:lnTo>
                    <a:pt x="5" y="73"/>
                  </a:lnTo>
                  <a:lnTo>
                    <a:pt x="5" y="78"/>
                  </a:lnTo>
                  <a:lnTo>
                    <a:pt x="3" y="84"/>
                  </a:lnTo>
                  <a:lnTo>
                    <a:pt x="3" y="90"/>
                  </a:lnTo>
                  <a:lnTo>
                    <a:pt x="3" y="96"/>
                  </a:lnTo>
                  <a:lnTo>
                    <a:pt x="3" y="103"/>
                  </a:lnTo>
                  <a:lnTo>
                    <a:pt x="3" y="111"/>
                  </a:lnTo>
                  <a:lnTo>
                    <a:pt x="3" y="120"/>
                  </a:lnTo>
                  <a:lnTo>
                    <a:pt x="5" y="128"/>
                  </a:lnTo>
                  <a:lnTo>
                    <a:pt x="5" y="135"/>
                  </a:lnTo>
                  <a:lnTo>
                    <a:pt x="6" y="142"/>
                  </a:lnTo>
                  <a:lnTo>
                    <a:pt x="8" y="150"/>
                  </a:lnTo>
                  <a:lnTo>
                    <a:pt x="11" y="157"/>
                  </a:lnTo>
                  <a:lnTo>
                    <a:pt x="14" y="162"/>
                  </a:lnTo>
                  <a:lnTo>
                    <a:pt x="18" y="166"/>
                  </a:lnTo>
                  <a:lnTo>
                    <a:pt x="18" y="168"/>
                  </a:lnTo>
                  <a:lnTo>
                    <a:pt x="18" y="171"/>
                  </a:lnTo>
                  <a:lnTo>
                    <a:pt x="20" y="175"/>
                  </a:lnTo>
                  <a:lnTo>
                    <a:pt x="21" y="183"/>
                  </a:lnTo>
                  <a:lnTo>
                    <a:pt x="23" y="190"/>
                  </a:lnTo>
                  <a:lnTo>
                    <a:pt x="24" y="198"/>
                  </a:lnTo>
                  <a:lnTo>
                    <a:pt x="24" y="207"/>
                  </a:lnTo>
                  <a:lnTo>
                    <a:pt x="25" y="216"/>
                  </a:lnTo>
                  <a:lnTo>
                    <a:pt x="25" y="219"/>
                  </a:lnTo>
                  <a:lnTo>
                    <a:pt x="25" y="223"/>
                  </a:lnTo>
                  <a:lnTo>
                    <a:pt x="25" y="228"/>
                  </a:lnTo>
                  <a:lnTo>
                    <a:pt x="25" y="234"/>
                  </a:lnTo>
                  <a:lnTo>
                    <a:pt x="25" y="240"/>
                  </a:lnTo>
                  <a:lnTo>
                    <a:pt x="25" y="244"/>
                  </a:lnTo>
                  <a:lnTo>
                    <a:pt x="25" y="249"/>
                  </a:lnTo>
                  <a:lnTo>
                    <a:pt x="25" y="250"/>
                  </a:lnTo>
                  <a:lnTo>
                    <a:pt x="32" y="261"/>
                  </a:lnTo>
                  <a:lnTo>
                    <a:pt x="30" y="280"/>
                  </a:lnTo>
                  <a:lnTo>
                    <a:pt x="32" y="306"/>
                  </a:lnTo>
                  <a:lnTo>
                    <a:pt x="41" y="317"/>
                  </a:lnTo>
                  <a:lnTo>
                    <a:pt x="45" y="328"/>
                  </a:lnTo>
                  <a:lnTo>
                    <a:pt x="44" y="360"/>
                  </a:lnTo>
                  <a:lnTo>
                    <a:pt x="44" y="369"/>
                  </a:lnTo>
                  <a:lnTo>
                    <a:pt x="31" y="385"/>
                  </a:lnTo>
                  <a:lnTo>
                    <a:pt x="30" y="386"/>
                  </a:lnTo>
                  <a:lnTo>
                    <a:pt x="28" y="388"/>
                  </a:lnTo>
                  <a:lnTo>
                    <a:pt x="27" y="390"/>
                  </a:lnTo>
                  <a:lnTo>
                    <a:pt x="25" y="393"/>
                  </a:lnTo>
                  <a:lnTo>
                    <a:pt x="24" y="396"/>
                  </a:lnTo>
                  <a:lnTo>
                    <a:pt x="24" y="400"/>
                  </a:lnTo>
                  <a:lnTo>
                    <a:pt x="25" y="403"/>
                  </a:lnTo>
                  <a:lnTo>
                    <a:pt x="28" y="406"/>
                  </a:lnTo>
                  <a:lnTo>
                    <a:pt x="30" y="406"/>
                  </a:lnTo>
                  <a:lnTo>
                    <a:pt x="32" y="409"/>
                  </a:lnTo>
                  <a:lnTo>
                    <a:pt x="36" y="412"/>
                  </a:lnTo>
                  <a:lnTo>
                    <a:pt x="41" y="415"/>
                  </a:lnTo>
                  <a:lnTo>
                    <a:pt x="45" y="419"/>
                  </a:lnTo>
                  <a:lnTo>
                    <a:pt x="50" y="422"/>
                  </a:lnTo>
                  <a:lnTo>
                    <a:pt x="51" y="423"/>
                  </a:lnTo>
                  <a:lnTo>
                    <a:pt x="53" y="424"/>
                  </a:lnTo>
                  <a:lnTo>
                    <a:pt x="53" y="426"/>
                  </a:lnTo>
                  <a:lnTo>
                    <a:pt x="53" y="432"/>
                  </a:lnTo>
                  <a:lnTo>
                    <a:pt x="53" y="442"/>
                  </a:lnTo>
                  <a:lnTo>
                    <a:pt x="53" y="455"/>
                  </a:lnTo>
                  <a:lnTo>
                    <a:pt x="53" y="469"/>
                  </a:lnTo>
                  <a:lnTo>
                    <a:pt x="53" y="487"/>
                  </a:lnTo>
                  <a:lnTo>
                    <a:pt x="53" y="504"/>
                  </a:lnTo>
                  <a:lnTo>
                    <a:pt x="53" y="522"/>
                  </a:lnTo>
                  <a:lnTo>
                    <a:pt x="53" y="539"/>
                  </a:lnTo>
                  <a:lnTo>
                    <a:pt x="51" y="558"/>
                  </a:lnTo>
                  <a:lnTo>
                    <a:pt x="51" y="574"/>
                  </a:lnTo>
                  <a:lnTo>
                    <a:pt x="51" y="588"/>
                  </a:lnTo>
                  <a:lnTo>
                    <a:pt x="51" y="601"/>
                  </a:lnTo>
                  <a:lnTo>
                    <a:pt x="51" y="610"/>
                  </a:lnTo>
                  <a:lnTo>
                    <a:pt x="53" y="616"/>
                  </a:lnTo>
                  <a:lnTo>
                    <a:pt x="53" y="619"/>
                  </a:lnTo>
                  <a:lnTo>
                    <a:pt x="53" y="617"/>
                  </a:lnTo>
                  <a:lnTo>
                    <a:pt x="56" y="617"/>
                  </a:lnTo>
                  <a:lnTo>
                    <a:pt x="61" y="617"/>
                  </a:lnTo>
                  <a:lnTo>
                    <a:pt x="66" y="617"/>
                  </a:lnTo>
                  <a:lnTo>
                    <a:pt x="75" y="617"/>
                  </a:lnTo>
                  <a:lnTo>
                    <a:pt x="84" y="617"/>
                  </a:lnTo>
                  <a:lnTo>
                    <a:pt x="95" y="617"/>
                  </a:lnTo>
                  <a:lnTo>
                    <a:pt x="107" y="617"/>
                  </a:lnTo>
                  <a:lnTo>
                    <a:pt x="122" y="617"/>
                  </a:lnTo>
                  <a:lnTo>
                    <a:pt x="134" y="617"/>
                  </a:lnTo>
                  <a:lnTo>
                    <a:pt x="150" y="617"/>
                  </a:lnTo>
                  <a:lnTo>
                    <a:pt x="165" y="617"/>
                  </a:lnTo>
                  <a:lnTo>
                    <a:pt x="182" y="617"/>
                  </a:lnTo>
                  <a:lnTo>
                    <a:pt x="198" y="616"/>
                  </a:lnTo>
                  <a:lnTo>
                    <a:pt x="215" y="616"/>
                  </a:lnTo>
                  <a:lnTo>
                    <a:pt x="231" y="616"/>
                  </a:lnTo>
                  <a:lnTo>
                    <a:pt x="251" y="616"/>
                  </a:lnTo>
                  <a:lnTo>
                    <a:pt x="267" y="616"/>
                  </a:lnTo>
                  <a:lnTo>
                    <a:pt x="285" y="616"/>
                  </a:lnTo>
                  <a:lnTo>
                    <a:pt x="302" y="614"/>
                  </a:lnTo>
                  <a:lnTo>
                    <a:pt x="318" y="614"/>
                  </a:lnTo>
                  <a:lnTo>
                    <a:pt x="335" y="614"/>
                  </a:lnTo>
                  <a:lnTo>
                    <a:pt x="351" y="614"/>
                  </a:lnTo>
                  <a:lnTo>
                    <a:pt x="365" y="613"/>
                  </a:lnTo>
                  <a:lnTo>
                    <a:pt x="380" y="613"/>
                  </a:lnTo>
                  <a:lnTo>
                    <a:pt x="394" y="613"/>
                  </a:lnTo>
                  <a:lnTo>
                    <a:pt x="405" y="611"/>
                  </a:lnTo>
                  <a:lnTo>
                    <a:pt x="416" y="611"/>
                  </a:lnTo>
                  <a:lnTo>
                    <a:pt x="425" y="610"/>
                  </a:lnTo>
                  <a:lnTo>
                    <a:pt x="434" y="610"/>
                  </a:lnTo>
                  <a:lnTo>
                    <a:pt x="441" y="608"/>
                  </a:lnTo>
                  <a:lnTo>
                    <a:pt x="446" y="607"/>
                  </a:lnTo>
                </a:path>
              </a:pathLst>
            </a:custGeom>
            <a:solidFill>
              <a:srgbClr val="9DC5A6"/>
            </a:solidFill>
            <a:ln w="12700" cap="rnd" cmpd="sng">
              <a:solidFill>
                <a:schemeClr val="tx1"/>
              </a:solidFill>
              <a:prstDash val="solid"/>
              <a:round/>
              <a:headEnd type="none" w="sm" len="sm"/>
              <a:tailEnd type="none" w="sm" len="sm"/>
            </a:ln>
            <a:effectLst/>
          </p:spPr>
          <p:txBody>
            <a:bodyPr wrap="none" lIns="0" tIns="0" rIns="0" bIns="0">
              <a:spAutoFit/>
            </a:bodyPr>
            <a:lstStyle/>
            <a:p>
              <a:endParaRPr lang="en-US">
                <a:solidFill>
                  <a:srgbClr val="000000"/>
                </a:solidFill>
              </a:endParaRPr>
            </a:p>
          </p:txBody>
        </p:sp>
        <p:sp>
          <p:nvSpPr>
            <p:cNvPr id="143" name="Freeform 38"/>
            <p:cNvSpPr>
              <a:spLocks/>
            </p:cNvSpPr>
            <p:nvPr/>
          </p:nvSpPr>
          <p:spPr bwMode="blackWhite">
            <a:xfrm>
              <a:off x="4586288" y="2474913"/>
              <a:ext cx="901700" cy="590550"/>
            </a:xfrm>
            <a:custGeom>
              <a:avLst/>
              <a:gdLst>
                <a:gd name="T0" fmla="*/ 102794 w 500"/>
                <a:gd name="T1" fmla="*/ 541629 h 338"/>
                <a:gd name="T2" fmla="*/ 100990 w 500"/>
                <a:gd name="T3" fmla="*/ 513674 h 338"/>
                <a:gd name="T4" fmla="*/ 102794 w 500"/>
                <a:gd name="T5" fmla="*/ 480477 h 338"/>
                <a:gd name="T6" fmla="*/ 106401 w 500"/>
                <a:gd name="T7" fmla="*/ 463005 h 338"/>
                <a:gd name="T8" fmla="*/ 88367 w 500"/>
                <a:gd name="T9" fmla="*/ 394865 h 338"/>
                <a:gd name="T10" fmla="*/ 68529 w 500"/>
                <a:gd name="T11" fmla="*/ 366910 h 338"/>
                <a:gd name="T12" fmla="*/ 72136 w 500"/>
                <a:gd name="T13" fmla="*/ 347691 h 338"/>
                <a:gd name="T14" fmla="*/ 61316 w 500"/>
                <a:gd name="T15" fmla="*/ 307505 h 338"/>
                <a:gd name="T16" fmla="*/ 52299 w 500"/>
                <a:gd name="T17" fmla="*/ 293528 h 338"/>
                <a:gd name="T18" fmla="*/ 36068 w 500"/>
                <a:gd name="T19" fmla="*/ 269067 h 338"/>
                <a:gd name="T20" fmla="*/ 34265 w 500"/>
                <a:gd name="T21" fmla="*/ 255090 h 338"/>
                <a:gd name="T22" fmla="*/ 0 w 500"/>
                <a:gd name="T23" fmla="*/ 164236 h 338"/>
                <a:gd name="T24" fmla="*/ 3607 w 500"/>
                <a:gd name="T25" fmla="*/ 57657 h 338"/>
                <a:gd name="T26" fmla="*/ 3607 w 500"/>
                <a:gd name="T27" fmla="*/ 19219 h 338"/>
                <a:gd name="T28" fmla="*/ 37871 w 500"/>
                <a:gd name="T29" fmla="*/ 15725 h 338"/>
                <a:gd name="T30" fmla="*/ 100990 w 500"/>
                <a:gd name="T31" fmla="*/ 15725 h 338"/>
                <a:gd name="T32" fmla="*/ 198374 w 500"/>
                <a:gd name="T33" fmla="*/ 15725 h 338"/>
                <a:gd name="T34" fmla="*/ 315595 w 500"/>
                <a:gd name="T35" fmla="*/ 13978 h 338"/>
                <a:gd name="T36" fmla="*/ 441833 w 500"/>
                <a:gd name="T37" fmla="*/ 13978 h 338"/>
                <a:gd name="T38" fmla="*/ 560857 w 500"/>
                <a:gd name="T39" fmla="*/ 10483 h 338"/>
                <a:gd name="T40" fmla="*/ 658241 w 500"/>
                <a:gd name="T41" fmla="*/ 5242 h 338"/>
                <a:gd name="T42" fmla="*/ 723163 w 500"/>
                <a:gd name="T43" fmla="*/ 0 h 338"/>
                <a:gd name="T44" fmla="*/ 748411 w 500"/>
                <a:gd name="T45" fmla="*/ 31449 h 338"/>
                <a:gd name="T46" fmla="*/ 755625 w 500"/>
                <a:gd name="T47" fmla="*/ 41933 h 338"/>
                <a:gd name="T48" fmla="*/ 744804 w 500"/>
                <a:gd name="T49" fmla="*/ 76876 h 338"/>
                <a:gd name="T50" fmla="*/ 748411 w 500"/>
                <a:gd name="T51" fmla="*/ 101337 h 338"/>
                <a:gd name="T52" fmla="*/ 764642 w 500"/>
                <a:gd name="T53" fmla="*/ 124050 h 338"/>
                <a:gd name="T54" fmla="*/ 766445 w 500"/>
                <a:gd name="T55" fmla="*/ 141522 h 338"/>
                <a:gd name="T56" fmla="*/ 802513 w 500"/>
                <a:gd name="T57" fmla="*/ 153753 h 338"/>
                <a:gd name="T58" fmla="*/ 813333 w 500"/>
                <a:gd name="T59" fmla="*/ 158994 h 338"/>
                <a:gd name="T60" fmla="*/ 825957 w 500"/>
                <a:gd name="T61" fmla="*/ 183455 h 338"/>
                <a:gd name="T62" fmla="*/ 829564 w 500"/>
                <a:gd name="T63" fmla="*/ 192191 h 338"/>
                <a:gd name="T64" fmla="*/ 847598 w 500"/>
                <a:gd name="T65" fmla="*/ 204421 h 338"/>
                <a:gd name="T66" fmla="*/ 862025 w 500"/>
                <a:gd name="T67" fmla="*/ 221893 h 338"/>
                <a:gd name="T68" fmla="*/ 858418 w 500"/>
                <a:gd name="T69" fmla="*/ 230629 h 338"/>
                <a:gd name="T70" fmla="*/ 885469 w 500"/>
                <a:gd name="T71" fmla="*/ 244607 h 338"/>
                <a:gd name="T72" fmla="*/ 899897 w 500"/>
                <a:gd name="T73" fmla="*/ 279550 h 338"/>
                <a:gd name="T74" fmla="*/ 880059 w 500"/>
                <a:gd name="T75" fmla="*/ 316241 h 338"/>
                <a:gd name="T76" fmla="*/ 872846 w 500"/>
                <a:gd name="T77" fmla="*/ 331966 h 338"/>
                <a:gd name="T78" fmla="*/ 872846 w 500"/>
                <a:gd name="T79" fmla="*/ 354679 h 338"/>
                <a:gd name="T80" fmla="*/ 856615 w 500"/>
                <a:gd name="T81" fmla="*/ 365163 h 338"/>
                <a:gd name="T82" fmla="*/ 842188 w 500"/>
                <a:gd name="T83" fmla="*/ 366910 h 338"/>
                <a:gd name="T84" fmla="*/ 831367 w 500"/>
                <a:gd name="T85" fmla="*/ 377393 h 338"/>
                <a:gd name="T86" fmla="*/ 788086 w 500"/>
                <a:gd name="T87" fmla="*/ 387876 h 338"/>
                <a:gd name="T88" fmla="*/ 777265 w 500"/>
                <a:gd name="T89" fmla="*/ 417578 h 338"/>
                <a:gd name="T90" fmla="*/ 797103 w 500"/>
                <a:gd name="T91" fmla="*/ 457764 h 338"/>
                <a:gd name="T92" fmla="*/ 793496 w 500"/>
                <a:gd name="T93" fmla="*/ 480477 h 338"/>
                <a:gd name="T94" fmla="*/ 782676 w 500"/>
                <a:gd name="T95" fmla="*/ 497949 h 338"/>
                <a:gd name="T96" fmla="*/ 779069 w 500"/>
                <a:gd name="T97" fmla="*/ 510179 h 338"/>
                <a:gd name="T98" fmla="*/ 777265 w 500"/>
                <a:gd name="T99" fmla="*/ 520662 h 338"/>
                <a:gd name="T100" fmla="*/ 761035 w 500"/>
                <a:gd name="T101" fmla="*/ 532893 h 338"/>
                <a:gd name="T102" fmla="*/ 737591 w 500"/>
                <a:gd name="T103" fmla="*/ 545123 h 338"/>
                <a:gd name="T104" fmla="*/ 743001 w 500"/>
                <a:gd name="T105" fmla="*/ 562595 h 338"/>
                <a:gd name="T106" fmla="*/ 744804 w 500"/>
                <a:gd name="T107" fmla="*/ 573078 h 338"/>
                <a:gd name="T108" fmla="*/ 733984 w 500"/>
                <a:gd name="T109" fmla="*/ 587056 h 338"/>
                <a:gd name="T110" fmla="*/ 719557 w 500"/>
                <a:gd name="T111" fmla="*/ 576572 h 338"/>
                <a:gd name="T112" fmla="*/ 696112 w 500"/>
                <a:gd name="T113" fmla="*/ 546870 h 3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00" h="338">
                  <a:moveTo>
                    <a:pt x="63" y="321"/>
                  </a:moveTo>
                  <a:lnTo>
                    <a:pt x="60" y="318"/>
                  </a:lnTo>
                  <a:lnTo>
                    <a:pt x="59" y="315"/>
                  </a:lnTo>
                  <a:lnTo>
                    <a:pt x="57" y="310"/>
                  </a:lnTo>
                  <a:lnTo>
                    <a:pt x="57" y="306"/>
                  </a:lnTo>
                  <a:lnTo>
                    <a:pt x="56" y="303"/>
                  </a:lnTo>
                  <a:lnTo>
                    <a:pt x="56" y="298"/>
                  </a:lnTo>
                  <a:lnTo>
                    <a:pt x="56" y="294"/>
                  </a:lnTo>
                  <a:lnTo>
                    <a:pt x="56" y="288"/>
                  </a:lnTo>
                  <a:lnTo>
                    <a:pt x="57" y="283"/>
                  </a:lnTo>
                  <a:lnTo>
                    <a:pt x="57" y="279"/>
                  </a:lnTo>
                  <a:lnTo>
                    <a:pt x="57" y="275"/>
                  </a:lnTo>
                  <a:lnTo>
                    <a:pt x="57" y="272"/>
                  </a:lnTo>
                  <a:lnTo>
                    <a:pt x="59" y="269"/>
                  </a:lnTo>
                  <a:lnTo>
                    <a:pt x="59" y="267"/>
                  </a:lnTo>
                  <a:lnTo>
                    <a:pt x="59" y="265"/>
                  </a:lnTo>
                  <a:lnTo>
                    <a:pt x="53" y="258"/>
                  </a:lnTo>
                  <a:lnTo>
                    <a:pt x="52" y="231"/>
                  </a:lnTo>
                  <a:lnTo>
                    <a:pt x="49" y="226"/>
                  </a:lnTo>
                  <a:lnTo>
                    <a:pt x="44" y="223"/>
                  </a:lnTo>
                  <a:lnTo>
                    <a:pt x="41" y="219"/>
                  </a:lnTo>
                  <a:lnTo>
                    <a:pt x="38" y="214"/>
                  </a:lnTo>
                  <a:lnTo>
                    <a:pt x="38" y="210"/>
                  </a:lnTo>
                  <a:lnTo>
                    <a:pt x="38" y="206"/>
                  </a:lnTo>
                  <a:lnTo>
                    <a:pt x="38" y="203"/>
                  </a:lnTo>
                  <a:lnTo>
                    <a:pt x="38" y="201"/>
                  </a:lnTo>
                  <a:lnTo>
                    <a:pt x="40" y="199"/>
                  </a:lnTo>
                  <a:lnTo>
                    <a:pt x="38" y="192"/>
                  </a:lnTo>
                  <a:lnTo>
                    <a:pt x="38" y="184"/>
                  </a:lnTo>
                  <a:lnTo>
                    <a:pt x="37" y="180"/>
                  </a:lnTo>
                  <a:lnTo>
                    <a:pt x="34" y="176"/>
                  </a:lnTo>
                  <a:lnTo>
                    <a:pt x="33" y="173"/>
                  </a:lnTo>
                  <a:lnTo>
                    <a:pt x="32" y="171"/>
                  </a:lnTo>
                  <a:lnTo>
                    <a:pt x="30" y="170"/>
                  </a:lnTo>
                  <a:lnTo>
                    <a:pt x="29" y="168"/>
                  </a:lnTo>
                  <a:lnTo>
                    <a:pt x="24" y="166"/>
                  </a:lnTo>
                  <a:lnTo>
                    <a:pt x="23" y="163"/>
                  </a:lnTo>
                  <a:lnTo>
                    <a:pt x="20" y="159"/>
                  </a:lnTo>
                  <a:lnTo>
                    <a:pt x="20" y="154"/>
                  </a:lnTo>
                  <a:lnTo>
                    <a:pt x="19" y="151"/>
                  </a:lnTo>
                  <a:lnTo>
                    <a:pt x="19" y="147"/>
                  </a:lnTo>
                  <a:lnTo>
                    <a:pt x="19" y="146"/>
                  </a:lnTo>
                  <a:lnTo>
                    <a:pt x="14" y="134"/>
                  </a:lnTo>
                  <a:lnTo>
                    <a:pt x="14" y="121"/>
                  </a:lnTo>
                  <a:lnTo>
                    <a:pt x="7" y="104"/>
                  </a:lnTo>
                  <a:lnTo>
                    <a:pt x="0" y="94"/>
                  </a:lnTo>
                  <a:lnTo>
                    <a:pt x="1" y="87"/>
                  </a:lnTo>
                  <a:lnTo>
                    <a:pt x="13" y="41"/>
                  </a:lnTo>
                  <a:lnTo>
                    <a:pt x="1" y="41"/>
                  </a:lnTo>
                  <a:lnTo>
                    <a:pt x="2" y="33"/>
                  </a:lnTo>
                  <a:lnTo>
                    <a:pt x="5" y="30"/>
                  </a:lnTo>
                  <a:lnTo>
                    <a:pt x="4" y="23"/>
                  </a:lnTo>
                  <a:lnTo>
                    <a:pt x="1" y="15"/>
                  </a:lnTo>
                  <a:lnTo>
                    <a:pt x="2" y="11"/>
                  </a:lnTo>
                  <a:lnTo>
                    <a:pt x="13" y="11"/>
                  </a:lnTo>
                  <a:lnTo>
                    <a:pt x="13" y="9"/>
                  </a:lnTo>
                  <a:lnTo>
                    <a:pt x="16" y="9"/>
                  </a:lnTo>
                  <a:lnTo>
                    <a:pt x="21" y="9"/>
                  </a:lnTo>
                  <a:lnTo>
                    <a:pt x="27" y="9"/>
                  </a:lnTo>
                  <a:lnTo>
                    <a:pt x="35" y="9"/>
                  </a:lnTo>
                  <a:lnTo>
                    <a:pt x="44" y="9"/>
                  </a:lnTo>
                  <a:lnTo>
                    <a:pt x="56" y="9"/>
                  </a:lnTo>
                  <a:lnTo>
                    <a:pt x="67" y="9"/>
                  </a:lnTo>
                  <a:lnTo>
                    <a:pt x="82" y="9"/>
                  </a:lnTo>
                  <a:lnTo>
                    <a:pt x="95" y="9"/>
                  </a:lnTo>
                  <a:lnTo>
                    <a:pt x="110" y="9"/>
                  </a:lnTo>
                  <a:lnTo>
                    <a:pt x="126" y="9"/>
                  </a:lnTo>
                  <a:lnTo>
                    <a:pt x="142" y="9"/>
                  </a:lnTo>
                  <a:lnTo>
                    <a:pt x="159" y="8"/>
                  </a:lnTo>
                  <a:lnTo>
                    <a:pt x="175" y="8"/>
                  </a:lnTo>
                  <a:lnTo>
                    <a:pt x="192" y="8"/>
                  </a:lnTo>
                  <a:lnTo>
                    <a:pt x="211" y="8"/>
                  </a:lnTo>
                  <a:lnTo>
                    <a:pt x="228" y="8"/>
                  </a:lnTo>
                  <a:lnTo>
                    <a:pt x="245" y="8"/>
                  </a:lnTo>
                  <a:lnTo>
                    <a:pt x="263" y="6"/>
                  </a:lnTo>
                  <a:lnTo>
                    <a:pt x="278" y="6"/>
                  </a:lnTo>
                  <a:lnTo>
                    <a:pt x="296" y="6"/>
                  </a:lnTo>
                  <a:lnTo>
                    <a:pt x="311" y="6"/>
                  </a:lnTo>
                  <a:lnTo>
                    <a:pt x="326" y="5"/>
                  </a:lnTo>
                  <a:lnTo>
                    <a:pt x="340" y="5"/>
                  </a:lnTo>
                  <a:lnTo>
                    <a:pt x="355" y="5"/>
                  </a:lnTo>
                  <a:lnTo>
                    <a:pt x="365" y="3"/>
                  </a:lnTo>
                  <a:lnTo>
                    <a:pt x="377" y="3"/>
                  </a:lnTo>
                  <a:lnTo>
                    <a:pt x="386" y="2"/>
                  </a:lnTo>
                  <a:lnTo>
                    <a:pt x="395" y="2"/>
                  </a:lnTo>
                  <a:lnTo>
                    <a:pt x="401" y="0"/>
                  </a:lnTo>
                  <a:lnTo>
                    <a:pt x="406" y="0"/>
                  </a:lnTo>
                  <a:lnTo>
                    <a:pt x="413" y="18"/>
                  </a:lnTo>
                  <a:lnTo>
                    <a:pt x="415" y="18"/>
                  </a:lnTo>
                  <a:lnTo>
                    <a:pt x="415" y="20"/>
                  </a:lnTo>
                  <a:lnTo>
                    <a:pt x="416" y="20"/>
                  </a:lnTo>
                  <a:lnTo>
                    <a:pt x="418" y="21"/>
                  </a:lnTo>
                  <a:lnTo>
                    <a:pt x="419" y="24"/>
                  </a:lnTo>
                  <a:lnTo>
                    <a:pt x="419" y="28"/>
                  </a:lnTo>
                  <a:lnTo>
                    <a:pt x="418" y="33"/>
                  </a:lnTo>
                  <a:lnTo>
                    <a:pt x="415" y="39"/>
                  </a:lnTo>
                  <a:lnTo>
                    <a:pt x="413" y="44"/>
                  </a:lnTo>
                  <a:lnTo>
                    <a:pt x="412" y="47"/>
                  </a:lnTo>
                  <a:lnTo>
                    <a:pt x="413" y="51"/>
                  </a:lnTo>
                  <a:lnTo>
                    <a:pt x="413" y="54"/>
                  </a:lnTo>
                  <a:lnTo>
                    <a:pt x="415" y="58"/>
                  </a:lnTo>
                  <a:lnTo>
                    <a:pt x="416" y="61"/>
                  </a:lnTo>
                  <a:lnTo>
                    <a:pt x="419" y="64"/>
                  </a:lnTo>
                  <a:lnTo>
                    <a:pt x="421" y="68"/>
                  </a:lnTo>
                  <a:lnTo>
                    <a:pt x="424" y="71"/>
                  </a:lnTo>
                  <a:lnTo>
                    <a:pt x="425" y="75"/>
                  </a:lnTo>
                  <a:lnTo>
                    <a:pt x="425" y="77"/>
                  </a:lnTo>
                  <a:lnTo>
                    <a:pt x="425" y="80"/>
                  </a:lnTo>
                  <a:lnTo>
                    <a:pt x="425" y="81"/>
                  </a:lnTo>
                  <a:lnTo>
                    <a:pt x="425" y="83"/>
                  </a:lnTo>
                  <a:lnTo>
                    <a:pt x="445" y="88"/>
                  </a:lnTo>
                  <a:lnTo>
                    <a:pt x="446" y="90"/>
                  </a:lnTo>
                  <a:lnTo>
                    <a:pt x="449" y="90"/>
                  </a:lnTo>
                  <a:lnTo>
                    <a:pt x="451" y="91"/>
                  </a:lnTo>
                  <a:lnTo>
                    <a:pt x="454" y="94"/>
                  </a:lnTo>
                  <a:lnTo>
                    <a:pt x="455" y="97"/>
                  </a:lnTo>
                  <a:lnTo>
                    <a:pt x="457" y="101"/>
                  </a:lnTo>
                  <a:lnTo>
                    <a:pt x="458" y="105"/>
                  </a:lnTo>
                  <a:lnTo>
                    <a:pt x="458" y="107"/>
                  </a:lnTo>
                  <a:lnTo>
                    <a:pt x="458" y="108"/>
                  </a:lnTo>
                  <a:lnTo>
                    <a:pt x="460" y="110"/>
                  </a:lnTo>
                  <a:lnTo>
                    <a:pt x="463" y="111"/>
                  </a:lnTo>
                  <a:lnTo>
                    <a:pt x="464" y="113"/>
                  </a:lnTo>
                  <a:lnTo>
                    <a:pt x="467" y="114"/>
                  </a:lnTo>
                  <a:lnTo>
                    <a:pt x="470" y="117"/>
                  </a:lnTo>
                  <a:lnTo>
                    <a:pt x="475" y="120"/>
                  </a:lnTo>
                  <a:lnTo>
                    <a:pt x="478" y="123"/>
                  </a:lnTo>
                  <a:lnTo>
                    <a:pt x="478" y="126"/>
                  </a:lnTo>
                  <a:lnTo>
                    <a:pt x="478" y="127"/>
                  </a:lnTo>
                  <a:lnTo>
                    <a:pt x="478" y="129"/>
                  </a:lnTo>
                  <a:lnTo>
                    <a:pt x="476" y="130"/>
                  </a:lnTo>
                  <a:lnTo>
                    <a:pt x="476" y="132"/>
                  </a:lnTo>
                  <a:lnTo>
                    <a:pt x="485" y="137"/>
                  </a:lnTo>
                  <a:lnTo>
                    <a:pt x="487" y="137"/>
                  </a:lnTo>
                  <a:lnTo>
                    <a:pt x="488" y="138"/>
                  </a:lnTo>
                  <a:lnTo>
                    <a:pt x="491" y="140"/>
                  </a:lnTo>
                  <a:lnTo>
                    <a:pt x="496" y="143"/>
                  </a:lnTo>
                  <a:lnTo>
                    <a:pt x="497" y="147"/>
                  </a:lnTo>
                  <a:lnTo>
                    <a:pt x="499" y="153"/>
                  </a:lnTo>
                  <a:lnTo>
                    <a:pt x="499" y="160"/>
                  </a:lnTo>
                  <a:lnTo>
                    <a:pt x="497" y="170"/>
                  </a:lnTo>
                  <a:lnTo>
                    <a:pt x="494" y="177"/>
                  </a:lnTo>
                  <a:lnTo>
                    <a:pt x="491" y="180"/>
                  </a:lnTo>
                  <a:lnTo>
                    <a:pt x="488" y="181"/>
                  </a:lnTo>
                  <a:lnTo>
                    <a:pt x="487" y="180"/>
                  </a:lnTo>
                  <a:lnTo>
                    <a:pt x="485" y="181"/>
                  </a:lnTo>
                  <a:lnTo>
                    <a:pt x="485" y="183"/>
                  </a:lnTo>
                  <a:lnTo>
                    <a:pt x="484" y="190"/>
                  </a:lnTo>
                  <a:lnTo>
                    <a:pt x="484" y="202"/>
                  </a:lnTo>
                  <a:lnTo>
                    <a:pt x="484" y="203"/>
                  </a:lnTo>
                  <a:lnTo>
                    <a:pt x="482" y="204"/>
                  </a:lnTo>
                  <a:lnTo>
                    <a:pt x="481" y="206"/>
                  </a:lnTo>
                  <a:lnTo>
                    <a:pt x="478" y="207"/>
                  </a:lnTo>
                  <a:lnTo>
                    <a:pt x="475" y="209"/>
                  </a:lnTo>
                  <a:lnTo>
                    <a:pt x="469" y="209"/>
                  </a:lnTo>
                  <a:lnTo>
                    <a:pt x="467" y="209"/>
                  </a:lnTo>
                  <a:lnTo>
                    <a:pt x="467" y="210"/>
                  </a:lnTo>
                  <a:lnTo>
                    <a:pt x="467" y="212"/>
                  </a:lnTo>
                  <a:lnTo>
                    <a:pt x="466" y="213"/>
                  </a:lnTo>
                  <a:lnTo>
                    <a:pt x="465" y="214"/>
                  </a:lnTo>
                  <a:lnTo>
                    <a:pt x="461" y="216"/>
                  </a:lnTo>
                  <a:lnTo>
                    <a:pt x="455" y="217"/>
                  </a:lnTo>
                  <a:lnTo>
                    <a:pt x="449" y="217"/>
                  </a:lnTo>
                  <a:lnTo>
                    <a:pt x="443" y="219"/>
                  </a:lnTo>
                  <a:lnTo>
                    <a:pt x="437" y="222"/>
                  </a:lnTo>
                  <a:lnTo>
                    <a:pt x="433" y="225"/>
                  </a:lnTo>
                  <a:lnTo>
                    <a:pt x="431" y="228"/>
                  </a:lnTo>
                  <a:lnTo>
                    <a:pt x="431" y="234"/>
                  </a:lnTo>
                  <a:lnTo>
                    <a:pt x="431" y="239"/>
                  </a:lnTo>
                  <a:lnTo>
                    <a:pt x="433" y="246"/>
                  </a:lnTo>
                  <a:lnTo>
                    <a:pt x="436" y="253"/>
                  </a:lnTo>
                  <a:lnTo>
                    <a:pt x="440" y="258"/>
                  </a:lnTo>
                  <a:lnTo>
                    <a:pt x="442" y="262"/>
                  </a:lnTo>
                  <a:lnTo>
                    <a:pt x="443" y="265"/>
                  </a:lnTo>
                  <a:lnTo>
                    <a:pt x="445" y="269"/>
                  </a:lnTo>
                  <a:lnTo>
                    <a:pt x="443" y="272"/>
                  </a:lnTo>
                  <a:lnTo>
                    <a:pt x="440" y="275"/>
                  </a:lnTo>
                  <a:lnTo>
                    <a:pt x="436" y="280"/>
                  </a:lnTo>
                  <a:lnTo>
                    <a:pt x="436" y="283"/>
                  </a:lnTo>
                  <a:lnTo>
                    <a:pt x="434" y="285"/>
                  </a:lnTo>
                  <a:lnTo>
                    <a:pt x="433" y="288"/>
                  </a:lnTo>
                  <a:lnTo>
                    <a:pt x="433" y="289"/>
                  </a:lnTo>
                  <a:lnTo>
                    <a:pt x="432" y="291"/>
                  </a:lnTo>
                  <a:lnTo>
                    <a:pt x="432" y="292"/>
                  </a:lnTo>
                  <a:lnTo>
                    <a:pt x="432" y="294"/>
                  </a:lnTo>
                  <a:lnTo>
                    <a:pt x="431" y="295"/>
                  </a:lnTo>
                  <a:lnTo>
                    <a:pt x="431" y="298"/>
                  </a:lnTo>
                  <a:lnTo>
                    <a:pt x="431" y="300"/>
                  </a:lnTo>
                  <a:lnTo>
                    <a:pt x="430" y="303"/>
                  </a:lnTo>
                  <a:lnTo>
                    <a:pt x="427" y="303"/>
                  </a:lnTo>
                  <a:lnTo>
                    <a:pt x="422" y="305"/>
                  </a:lnTo>
                  <a:lnTo>
                    <a:pt x="418" y="306"/>
                  </a:lnTo>
                  <a:lnTo>
                    <a:pt x="413" y="307"/>
                  </a:lnTo>
                  <a:lnTo>
                    <a:pt x="410" y="309"/>
                  </a:lnTo>
                  <a:lnTo>
                    <a:pt x="409" y="312"/>
                  </a:lnTo>
                  <a:lnTo>
                    <a:pt x="409" y="315"/>
                  </a:lnTo>
                  <a:lnTo>
                    <a:pt x="409" y="318"/>
                  </a:lnTo>
                  <a:lnTo>
                    <a:pt x="410" y="319"/>
                  </a:lnTo>
                  <a:lnTo>
                    <a:pt x="412" y="322"/>
                  </a:lnTo>
                  <a:lnTo>
                    <a:pt x="413" y="324"/>
                  </a:lnTo>
                  <a:lnTo>
                    <a:pt x="413" y="325"/>
                  </a:lnTo>
                  <a:lnTo>
                    <a:pt x="413" y="328"/>
                  </a:lnTo>
                  <a:lnTo>
                    <a:pt x="412" y="330"/>
                  </a:lnTo>
                  <a:lnTo>
                    <a:pt x="410" y="333"/>
                  </a:lnTo>
                  <a:lnTo>
                    <a:pt x="409" y="334"/>
                  </a:lnTo>
                  <a:lnTo>
                    <a:pt x="407" y="336"/>
                  </a:lnTo>
                  <a:lnTo>
                    <a:pt x="406" y="337"/>
                  </a:lnTo>
                  <a:lnTo>
                    <a:pt x="404" y="337"/>
                  </a:lnTo>
                  <a:lnTo>
                    <a:pt x="403" y="334"/>
                  </a:lnTo>
                  <a:lnTo>
                    <a:pt x="399" y="330"/>
                  </a:lnTo>
                  <a:lnTo>
                    <a:pt x="395" y="325"/>
                  </a:lnTo>
                  <a:lnTo>
                    <a:pt x="392" y="321"/>
                  </a:lnTo>
                  <a:lnTo>
                    <a:pt x="388" y="316"/>
                  </a:lnTo>
                  <a:lnTo>
                    <a:pt x="386" y="313"/>
                  </a:lnTo>
                  <a:lnTo>
                    <a:pt x="385" y="312"/>
                  </a:lnTo>
                  <a:lnTo>
                    <a:pt x="63" y="321"/>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44" name="Freeform 39"/>
            <p:cNvSpPr>
              <a:spLocks/>
            </p:cNvSpPr>
            <p:nvPr/>
          </p:nvSpPr>
          <p:spPr bwMode="blackWhite">
            <a:xfrm>
              <a:off x="4586288" y="2474913"/>
              <a:ext cx="901700" cy="590550"/>
            </a:xfrm>
            <a:custGeom>
              <a:avLst/>
              <a:gdLst>
                <a:gd name="T0" fmla="*/ 106401 w 500"/>
                <a:gd name="T1" fmla="*/ 550365 h 338"/>
                <a:gd name="T2" fmla="*/ 100990 w 500"/>
                <a:gd name="T3" fmla="*/ 520662 h 338"/>
                <a:gd name="T4" fmla="*/ 102794 w 500"/>
                <a:gd name="T5" fmla="*/ 487466 h 338"/>
                <a:gd name="T6" fmla="*/ 106401 w 500"/>
                <a:gd name="T7" fmla="*/ 466500 h 338"/>
                <a:gd name="T8" fmla="*/ 93777 w 500"/>
                <a:gd name="T9" fmla="*/ 403601 h 338"/>
                <a:gd name="T10" fmla="*/ 73939 w 500"/>
                <a:gd name="T11" fmla="*/ 382634 h 338"/>
                <a:gd name="T12" fmla="*/ 68529 w 500"/>
                <a:gd name="T13" fmla="*/ 354679 h 338"/>
                <a:gd name="T14" fmla="*/ 68529 w 500"/>
                <a:gd name="T15" fmla="*/ 335460 h 338"/>
                <a:gd name="T16" fmla="*/ 59512 w 500"/>
                <a:gd name="T17" fmla="*/ 302264 h 338"/>
                <a:gd name="T18" fmla="*/ 52299 w 500"/>
                <a:gd name="T19" fmla="*/ 293528 h 338"/>
                <a:gd name="T20" fmla="*/ 36068 w 500"/>
                <a:gd name="T21" fmla="*/ 269067 h 338"/>
                <a:gd name="T22" fmla="*/ 34265 w 500"/>
                <a:gd name="T23" fmla="*/ 255090 h 338"/>
                <a:gd name="T24" fmla="*/ 0 w 500"/>
                <a:gd name="T25" fmla="*/ 164236 h 338"/>
                <a:gd name="T26" fmla="*/ 3607 w 500"/>
                <a:gd name="T27" fmla="*/ 57657 h 338"/>
                <a:gd name="T28" fmla="*/ 3607 w 500"/>
                <a:gd name="T29" fmla="*/ 19219 h 338"/>
                <a:gd name="T30" fmla="*/ 28854 w 500"/>
                <a:gd name="T31" fmla="*/ 15725 h 338"/>
                <a:gd name="T32" fmla="*/ 79350 w 500"/>
                <a:gd name="T33" fmla="*/ 15725 h 338"/>
                <a:gd name="T34" fmla="*/ 171323 w 500"/>
                <a:gd name="T35" fmla="*/ 15725 h 338"/>
                <a:gd name="T36" fmla="*/ 286741 w 500"/>
                <a:gd name="T37" fmla="*/ 13978 h 338"/>
                <a:gd name="T38" fmla="*/ 411175 w 500"/>
                <a:gd name="T39" fmla="*/ 13978 h 338"/>
                <a:gd name="T40" fmla="*/ 533806 w 500"/>
                <a:gd name="T41" fmla="*/ 10483 h 338"/>
                <a:gd name="T42" fmla="*/ 640207 w 500"/>
                <a:gd name="T43" fmla="*/ 8736 h 338"/>
                <a:gd name="T44" fmla="*/ 712343 w 500"/>
                <a:gd name="T45" fmla="*/ 3494 h 338"/>
                <a:gd name="T46" fmla="*/ 744804 w 500"/>
                <a:gd name="T47" fmla="*/ 31449 h 338"/>
                <a:gd name="T48" fmla="*/ 750214 w 500"/>
                <a:gd name="T49" fmla="*/ 34944 h 338"/>
                <a:gd name="T50" fmla="*/ 753821 w 500"/>
                <a:gd name="T51" fmla="*/ 57657 h 338"/>
                <a:gd name="T52" fmla="*/ 743001 w 500"/>
                <a:gd name="T53" fmla="*/ 82118 h 338"/>
                <a:gd name="T54" fmla="*/ 750214 w 500"/>
                <a:gd name="T55" fmla="*/ 106579 h 338"/>
                <a:gd name="T56" fmla="*/ 764642 w 500"/>
                <a:gd name="T57" fmla="*/ 124050 h 338"/>
                <a:gd name="T58" fmla="*/ 766445 w 500"/>
                <a:gd name="T59" fmla="*/ 141522 h 338"/>
                <a:gd name="T60" fmla="*/ 802513 w 500"/>
                <a:gd name="T61" fmla="*/ 153753 h 338"/>
                <a:gd name="T62" fmla="*/ 809727 w 500"/>
                <a:gd name="T63" fmla="*/ 157247 h 338"/>
                <a:gd name="T64" fmla="*/ 824154 w 500"/>
                <a:gd name="T65" fmla="*/ 176466 h 338"/>
                <a:gd name="T66" fmla="*/ 825957 w 500"/>
                <a:gd name="T67" fmla="*/ 188696 h 338"/>
                <a:gd name="T68" fmla="*/ 836778 w 500"/>
                <a:gd name="T69" fmla="*/ 197432 h 338"/>
                <a:gd name="T70" fmla="*/ 856615 w 500"/>
                <a:gd name="T71" fmla="*/ 209663 h 338"/>
                <a:gd name="T72" fmla="*/ 862025 w 500"/>
                <a:gd name="T73" fmla="*/ 225387 h 338"/>
                <a:gd name="T74" fmla="*/ 874649 w 500"/>
                <a:gd name="T75" fmla="*/ 239365 h 338"/>
                <a:gd name="T76" fmla="*/ 885469 w 500"/>
                <a:gd name="T77" fmla="*/ 244607 h 338"/>
                <a:gd name="T78" fmla="*/ 899897 w 500"/>
                <a:gd name="T79" fmla="*/ 279550 h 338"/>
                <a:gd name="T80" fmla="*/ 885469 w 500"/>
                <a:gd name="T81" fmla="*/ 314494 h 338"/>
                <a:gd name="T82" fmla="*/ 874649 w 500"/>
                <a:gd name="T83" fmla="*/ 319736 h 338"/>
                <a:gd name="T84" fmla="*/ 872846 w 500"/>
                <a:gd name="T85" fmla="*/ 352932 h 338"/>
                <a:gd name="T86" fmla="*/ 867435 w 500"/>
                <a:gd name="T87" fmla="*/ 359921 h 338"/>
                <a:gd name="T88" fmla="*/ 845795 w 500"/>
                <a:gd name="T89" fmla="*/ 365163 h 338"/>
                <a:gd name="T90" fmla="*/ 842188 w 500"/>
                <a:gd name="T91" fmla="*/ 370404 h 338"/>
                <a:gd name="T92" fmla="*/ 820547 w 500"/>
                <a:gd name="T93" fmla="*/ 379140 h 338"/>
                <a:gd name="T94" fmla="*/ 788086 w 500"/>
                <a:gd name="T95" fmla="*/ 387876 h 338"/>
                <a:gd name="T96" fmla="*/ 777265 w 500"/>
                <a:gd name="T97" fmla="*/ 417578 h 338"/>
                <a:gd name="T98" fmla="*/ 793496 w 500"/>
                <a:gd name="T99" fmla="*/ 450775 h 338"/>
                <a:gd name="T100" fmla="*/ 798906 w 500"/>
                <a:gd name="T101" fmla="*/ 475236 h 338"/>
                <a:gd name="T102" fmla="*/ 786282 w 500"/>
                <a:gd name="T103" fmla="*/ 489213 h 338"/>
                <a:gd name="T104" fmla="*/ 780872 w 500"/>
                <a:gd name="T105" fmla="*/ 504938 h 338"/>
                <a:gd name="T106" fmla="*/ 779069 w 500"/>
                <a:gd name="T107" fmla="*/ 513674 h 338"/>
                <a:gd name="T108" fmla="*/ 777265 w 500"/>
                <a:gd name="T109" fmla="*/ 524157 h 338"/>
                <a:gd name="T110" fmla="*/ 753821 w 500"/>
                <a:gd name="T111" fmla="*/ 534640 h 338"/>
                <a:gd name="T112" fmla="*/ 737591 w 500"/>
                <a:gd name="T113" fmla="*/ 545123 h 338"/>
                <a:gd name="T114" fmla="*/ 743001 w 500"/>
                <a:gd name="T115" fmla="*/ 562595 h 338"/>
                <a:gd name="T116" fmla="*/ 744804 w 500"/>
                <a:gd name="T117" fmla="*/ 567837 h 338"/>
                <a:gd name="T118" fmla="*/ 737591 w 500"/>
                <a:gd name="T119" fmla="*/ 583561 h 338"/>
                <a:gd name="T120" fmla="*/ 728574 w 500"/>
                <a:gd name="T121" fmla="*/ 588803 h 338"/>
                <a:gd name="T122" fmla="*/ 706933 w 500"/>
                <a:gd name="T123" fmla="*/ 560848 h 338"/>
                <a:gd name="T124" fmla="*/ 113614 w 500"/>
                <a:gd name="T125" fmla="*/ 560848 h 33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00" h="338">
                  <a:moveTo>
                    <a:pt x="63" y="321"/>
                  </a:moveTo>
                  <a:lnTo>
                    <a:pt x="63" y="321"/>
                  </a:lnTo>
                  <a:lnTo>
                    <a:pt x="60" y="318"/>
                  </a:lnTo>
                  <a:lnTo>
                    <a:pt x="59" y="315"/>
                  </a:lnTo>
                  <a:lnTo>
                    <a:pt x="57" y="310"/>
                  </a:lnTo>
                  <a:lnTo>
                    <a:pt x="57" y="306"/>
                  </a:lnTo>
                  <a:lnTo>
                    <a:pt x="56" y="303"/>
                  </a:lnTo>
                  <a:lnTo>
                    <a:pt x="56" y="298"/>
                  </a:lnTo>
                  <a:lnTo>
                    <a:pt x="56" y="294"/>
                  </a:lnTo>
                  <a:lnTo>
                    <a:pt x="56" y="288"/>
                  </a:lnTo>
                  <a:lnTo>
                    <a:pt x="57" y="283"/>
                  </a:lnTo>
                  <a:lnTo>
                    <a:pt x="57" y="279"/>
                  </a:lnTo>
                  <a:lnTo>
                    <a:pt x="57" y="275"/>
                  </a:lnTo>
                  <a:lnTo>
                    <a:pt x="57" y="272"/>
                  </a:lnTo>
                  <a:lnTo>
                    <a:pt x="59" y="269"/>
                  </a:lnTo>
                  <a:lnTo>
                    <a:pt x="59" y="267"/>
                  </a:lnTo>
                  <a:lnTo>
                    <a:pt x="59" y="265"/>
                  </a:lnTo>
                  <a:lnTo>
                    <a:pt x="53" y="258"/>
                  </a:lnTo>
                  <a:lnTo>
                    <a:pt x="52" y="231"/>
                  </a:lnTo>
                  <a:lnTo>
                    <a:pt x="49" y="226"/>
                  </a:lnTo>
                  <a:lnTo>
                    <a:pt x="44" y="223"/>
                  </a:lnTo>
                  <a:lnTo>
                    <a:pt x="41" y="219"/>
                  </a:lnTo>
                  <a:lnTo>
                    <a:pt x="38" y="214"/>
                  </a:lnTo>
                  <a:lnTo>
                    <a:pt x="38" y="210"/>
                  </a:lnTo>
                  <a:lnTo>
                    <a:pt x="38" y="206"/>
                  </a:lnTo>
                  <a:lnTo>
                    <a:pt x="38" y="203"/>
                  </a:lnTo>
                  <a:lnTo>
                    <a:pt x="38" y="201"/>
                  </a:lnTo>
                  <a:lnTo>
                    <a:pt x="40" y="199"/>
                  </a:lnTo>
                  <a:lnTo>
                    <a:pt x="38" y="192"/>
                  </a:lnTo>
                  <a:lnTo>
                    <a:pt x="38" y="184"/>
                  </a:lnTo>
                  <a:lnTo>
                    <a:pt x="37" y="180"/>
                  </a:lnTo>
                  <a:lnTo>
                    <a:pt x="34" y="176"/>
                  </a:lnTo>
                  <a:lnTo>
                    <a:pt x="33" y="173"/>
                  </a:lnTo>
                  <a:lnTo>
                    <a:pt x="32" y="171"/>
                  </a:lnTo>
                  <a:lnTo>
                    <a:pt x="30" y="170"/>
                  </a:lnTo>
                  <a:lnTo>
                    <a:pt x="29" y="168"/>
                  </a:lnTo>
                  <a:lnTo>
                    <a:pt x="24" y="166"/>
                  </a:lnTo>
                  <a:lnTo>
                    <a:pt x="23" y="163"/>
                  </a:lnTo>
                  <a:lnTo>
                    <a:pt x="20" y="159"/>
                  </a:lnTo>
                  <a:lnTo>
                    <a:pt x="20" y="154"/>
                  </a:lnTo>
                  <a:lnTo>
                    <a:pt x="19" y="151"/>
                  </a:lnTo>
                  <a:lnTo>
                    <a:pt x="19" y="147"/>
                  </a:lnTo>
                  <a:lnTo>
                    <a:pt x="19" y="146"/>
                  </a:lnTo>
                  <a:lnTo>
                    <a:pt x="14" y="134"/>
                  </a:lnTo>
                  <a:lnTo>
                    <a:pt x="14" y="121"/>
                  </a:lnTo>
                  <a:lnTo>
                    <a:pt x="7" y="104"/>
                  </a:lnTo>
                  <a:lnTo>
                    <a:pt x="0" y="94"/>
                  </a:lnTo>
                  <a:lnTo>
                    <a:pt x="1" y="87"/>
                  </a:lnTo>
                  <a:lnTo>
                    <a:pt x="13" y="41"/>
                  </a:lnTo>
                  <a:lnTo>
                    <a:pt x="1" y="41"/>
                  </a:lnTo>
                  <a:lnTo>
                    <a:pt x="2" y="33"/>
                  </a:lnTo>
                  <a:lnTo>
                    <a:pt x="5" y="30"/>
                  </a:lnTo>
                  <a:lnTo>
                    <a:pt x="4" y="23"/>
                  </a:lnTo>
                  <a:lnTo>
                    <a:pt x="1" y="15"/>
                  </a:lnTo>
                  <a:lnTo>
                    <a:pt x="2" y="11"/>
                  </a:lnTo>
                  <a:lnTo>
                    <a:pt x="13" y="11"/>
                  </a:lnTo>
                  <a:lnTo>
                    <a:pt x="13" y="9"/>
                  </a:lnTo>
                  <a:lnTo>
                    <a:pt x="16" y="9"/>
                  </a:lnTo>
                  <a:lnTo>
                    <a:pt x="21" y="9"/>
                  </a:lnTo>
                  <a:lnTo>
                    <a:pt x="27" y="9"/>
                  </a:lnTo>
                  <a:lnTo>
                    <a:pt x="35" y="9"/>
                  </a:lnTo>
                  <a:lnTo>
                    <a:pt x="44" y="9"/>
                  </a:lnTo>
                  <a:lnTo>
                    <a:pt x="56" y="9"/>
                  </a:lnTo>
                  <a:lnTo>
                    <a:pt x="67" y="9"/>
                  </a:lnTo>
                  <a:lnTo>
                    <a:pt x="82" y="9"/>
                  </a:lnTo>
                  <a:lnTo>
                    <a:pt x="95" y="9"/>
                  </a:lnTo>
                  <a:lnTo>
                    <a:pt x="110" y="9"/>
                  </a:lnTo>
                  <a:lnTo>
                    <a:pt x="126" y="9"/>
                  </a:lnTo>
                  <a:lnTo>
                    <a:pt x="142" y="9"/>
                  </a:lnTo>
                  <a:lnTo>
                    <a:pt x="159" y="8"/>
                  </a:lnTo>
                  <a:lnTo>
                    <a:pt x="175" y="8"/>
                  </a:lnTo>
                  <a:lnTo>
                    <a:pt x="192" y="8"/>
                  </a:lnTo>
                  <a:lnTo>
                    <a:pt x="211" y="8"/>
                  </a:lnTo>
                  <a:lnTo>
                    <a:pt x="228" y="8"/>
                  </a:lnTo>
                  <a:lnTo>
                    <a:pt x="245" y="8"/>
                  </a:lnTo>
                  <a:lnTo>
                    <a:pt x="263" y="6"/>
                  </a:lnTo>
                  <a:lnTo>
                    <a:pt x="278" y="6"/>
                  </a:lnTo>
                  <a:lnTo>
                    <a:pt x="296" y="6"/>
                  </a:lnTo>
                  <a:lnTo>
                    <a:pt x="311" y="6"/>
                  </a:lnTo>
                  <a:lnTo>
                    <a:pt x="326" y="5"/>
                  </a:lnTo>
                  <a:lnTo>
                    <a:pt x="340" y="5"/>
                  </a:lnTo>
                  <a:lnTo>
                    <a:pt x="355" y="5"/>
                  </a:lnTo>
                  <a:lnTo>
                    <a:pt x="365" y="3"/>
                  </a:lnTo>
                  <a:lnTo>
                    <a:pt x="377" y="3"/>
                  </a:lnTo>
                  <a:lnTo>
                    <a:pt x="386" y="2"/>
                  </a:lnTo>
                  <a:lnTo>
                    <a:pt x="395" y="2"/>
                  </a:lnTo>
                  <a:lnTo>
                    <a:pt x="401" y="0"/>
                  </a:lnTo>
                  <a:lnTo>
                    <a:pt x="406" y="0"/>
                  </a:lnTo>
                  <a:lnTo>
                    <a:pt x="413" y="18"/>
                  </a:lnTo>
                  <a:lnTo>
                    <a:pt x="415" y="18"/>
                  </a:lnTo>
                  <a:lnTo>
                    <a:pt x="415" y="20"/>
                  </a:lnTo>
                  <a:lnTo>
                    <a:pt x="416" y="20"/>
                  </a:lnTo>
                  <a:lnTo>
                    <a:pt x="418" y="21"/>
                  </a:lnTo>
                  <a:lnTo>
                    <a:pt x="419" y="24"/>
                  </a:lnTo>
                  <a:lnTo>
                    <a:pt x="419" y="28"/>
                  </a:lnTo>
                  <a:lnTo>
                    <a:pt x="418" y="33"/>
                  </a:lnTo>
                  <a:lnTo>
                    <a:pt x="415" y="39"/>
                  </a:lnTo>
                  <a:lnTo>
                    <a:pt x="413" y="44"/>
                  </a:lnTo>
                  <a:lnTo>
                    <a:pt x="412" y="47"/>
                  </a:lnTo>
                  <a:lnTo>
                    <a:pt x="413" y="51"/>
                  </a:lnTo>
                  <a:lnTo>
                    <a:pt x="413" y="54"/>
                  </a:lnTo>
                  <a:lnTo>
                    <a:pt x="415" y="58"/>
                  </a:lnTo>
                  <a:lnTo>
                    <a:pt x="416" y="61"/>
                  </a:lnTo>
                  <a:lnTo>
                    <a:pt x="419" y="64"/>
                  </a:lnTo>
                  <a:lnTo>
                    <a:pt x="421" y="68"/>
                  </a:lnTo>
                  <a:lnTo>
                    <a:pt x="424" y="71"/>
                  </a:lnTo>
                  <a:lnTo>
                    <a:pt x="425" y="75"/>
                  </a:lnTo>
                  <a:lnTo>
                    <a:pt x="425" y="77"/>
                  </a:lnTo>
                  <a:lnTo>
                    <a:pt x="425" y="80"/>
                  </a:lnTo>
                  <a:lnTo>
                    <a:pt x="425" y="81"/>
                  </a:lnTo>
                  <a:lnTo>
                    <a:pt x="425" y="83"/>
                  </a:lnTo>
                  <a:lnTo>
                    <a:pt x="445" y="88"/>
                  </a:lnTo>
                  <a:lnTo>
                    <a:pt x="446" y="90"/>
                  </a:lnTo>
                  <a:lnTo>
                    <a:pt x="449" y="90"/>
                  </a:lnTo>
                  <a:lnTo>
                    <a:pt x="451" y="91"/>
                  </a:lnTo>
                  <a:lnTo>
                    <a:pt x="454" y="94"/>
                  </a:lnTo>
                  <a:lnTo>
                    <a:pt x="455" y="97"/>
                  </a:lnTo>
                  <a:lnTo>
                    <a:pt x="457" y="101"/>
                  </a:lnTo>
                  <a:lnTo>
                    <a:pt x="458" y="105"/>
                  </a:lnTo>
                  <a:lnTo>
                    <a:pt x="458" y="107"/>
                  </a:lnTo>
                  <a:lnTo>
                    <a:pt x="458" y="108"/>
                  </a:lnTo>
                  <a:lnTo>
                    <a:pt x="460" y="110"/>
                  </a:lnTo>
                  <a:lnTo>
                    <a:pt x="463" y="111"/>
                  </a:lnTo>
                  <a:lnTo>
                    <a:pt x="464" y="113"/>
                  </a:lnTo>
                  <a:lnTo>
                    <a:pt x="467" y="114"/>
                  </a:lnTo>
                  <a:lnTo>
                    <a:pt x="470" y="117"/>
                  </a:lnTo>
                  <a:lnTo>
                    <a:pt x="475" y="120"/>
                  </a:lnTo>
                  <a:lnTo>
                    <a:pt x="478" y="123"/>
                  </a:lnTo>
                  <a:lnTo>
                    <a:pt x="478" y="126"/>
                  </a:lnTo>
                  <a:lnTo>
                    <a:pt x="478" y="127"/>
                  </a:lnTo>
                  <a:lnTo>
                    <a:pt x="478" y="129"/>
                  </a:lnTo>
                  <a:lnTo>
                    <a:pt x="476" y="130"/>
                  </a:lnTo>
                  <a:lnTo>
                    <a:pt x="476" y="132"/>
                  </a:lnTo>
                  <a:lnTo>
                    <a:pt x="485" y="137"/>
                  </a:lnTo>
                  <a:lnTo>
                    <a:pt x="487" y="137"/>
                  </a:lnTo>
                  <a:lnTo>
                    <a:pt x="488" y="138"/>
                  </a:lnTo>
                  <a:lnTo>
                    <a:pt x="491" y="140"/>
                  </a:lnTo>
                  <a:lnTo>
                    <a:pt x="496" y="143"/>
                  </a:lnTo>
                  <a:lnTo>
                    <a:pt x="497" y="147"/>
                  </a:lnTo>
                  <a:lnTo>
                    <a:pt x="499" y="153"/>
                  </a:lnTo>
                  <a:lnTo>
                    <a:pt x="499" y="160"/>
                  </a:lnTo>
                  <a:lnTo>
                    <a:pt x="497" y="170"/>
                  </a:lnTo>
                  <a:lnTo>
                    <a:pt x="494" y="177"/>
                  </a:lnTo>
                  <a:lnTo>
                    <a:pt x="491" y="180"/>
                  </a:lnTo>
                  <a:lnTo>
                    <a:pt x="488" y="181"/>
                  </a:lnTo>
                  <a:lnTo>
                    <a:pt x="487" y="180"/>
                  </a:lnTo>
                  <a:lnTo>
                    <a:pt x="485" y="181"/>
                  </a:lnTo>
                  <a:lnTo>
                    <a:pt x="485" y="183"/>
                  </a:lnTo>
                  <a:lnTo>
                    <a:pt x="484" y="190"/>
                  </a:lnTo>
                  <a:lnTo>
                    <a:pt x="484" y="202"/>
                  </a:lnTo>
                  <a:lnTo>
                    <a:pt x="484" y="203"/>
                  </a:lnTo>
                  <a:lnTo>
                    <a:pt x="482" y="204"/>
                  </a:lnTo>
                  <a:lnTo>
                    <a:pt x="481" y="206"/>
                  </a:lnTo>
                  <a:lnTo>
                    <a:pt x="478" y="207"/>
                  </a:lnTo>
                  <a:lnTo>
                    <a:pt x="475" y="209"/>
                  </a:lnTo>
                  <a:lnTo>
                    <a:pt x="469" y="209"/>
                  </a:lnTo>
                  <a:lnTo>
                    <a:pt x="467" y="209"/>
                  </a:lnTo>
                  <a:lnTo>
                    <a:pt x="467" y="210"/>
                  </a:lnTo>
                  <a:lnTo>
                    <a:pt x="467" y="212"/>
                  </a:lnTo>
                  <a:lnTo>
                    <a:pt x="466" y="213"/>
                  </a:lnTo>
                  <a:lnTo>
                    <a:pt x="465" y="214"/>
                  </a:lnTo>
                  <a:lnTo>
                    <a:pt x="461" y="216"/>
                  </a:lnTo>
                  <a:lnTo>
                    <a:pt x="455" y="217"/>
                  </a:lnTo>
                  <a:lnTo>
                    <a:pt x="449" y="217"/>
                  </a:lnTo>
                  <a:lnTo>
                    <a:pt x="443" y="219"/>
                  </a:lnTo>
                  <a:lnTo>
                    <a:pt x="437" y="222"/>
                  </a:lnTo>
                  <a:lnTo>
                    <a:pt x="433" y="225"/>
                  </a:lnTo>
                  <a:lnTo>
                    <a:pt x="431" y="228"/>
                  </a:lnTo>
                  <a:lnTo>
                    <a:pt x="431" y="234"/>
                  </a:lnTo>
                  <a:lnTo>
                    <a:pt x="431" y="239"/>
                  </a:lnTo>
                  <a:lnTo>
                    <a:pt x="433" y="246"/>
                  </a:lnTo>
                  <a:lnTo>
                    <a:pt x="436" y="253"/>
                  </a:lnTo>
                  <a:lnTo>
                    <a:pt x="440" y="258"/>
                  </a:lnTo>
                  <a:lnTo>
                    <a:pt x="442" y="262"/>
                  </a:lnTo>
                  <a:lnTo>
                    <a:pt x="443" y="265"/>
                  </a:lnTo>
                  <a:lnTo>
                    <a:pt x="445" y="269"/>
                  </a:lnTo>
                  <a:lnTo>
                    <a:pt x="443" y="272"/>
                  </a:lnTo>
                  <a:lnTo>
                    <a:pt x="440" y="275"/>
                  </a:lnTo>
                  <a:lnTo>
                    <a:pt x="436" y="280"/>
                  </a:lnTo>
                  <a:lnTo>
                    <a:pt x="436" y="283"/>
                  </a:lnTo>
                  <a:lnTo>
                    <a:pt x="434" y="285"/>
                  </a:lnTo>
                  <a:lnTo>
                    <a:pt x="433" y="288"/>
                  </a:lnTo>
                  <a:lnTo>
                    <a:pt x="433" y="289"/>
                  </a:lnTo>
                  <a:lnTo>
                    <a:pt x="432" y="291"/>
                  </a:lnTo>
                  <a:lnTo>
                    <a:pt x="432" y="292"/>
                  </a:lnTo>
                  <a:lnTo>
                    <a:pt x="432" y="294"/>
                  </a:lnTo>
                  <a:lnTo>
                    <a:pt x="431" y="295"/>
                  </a:lnTo>
                  <a:lnTo>
                    <a:pt x="431" y="298"/>
                  </a:lnTo>
                  <a:lnTo>
                    <a:pt x="431" y="300"/>
                  </a:lnTo>
                  <a:lnTo>
                    <a:pt x="430" y="303"/>
                  </a:lnTo>
                  <a:lnTo>
                    <a:pt x="427" y="303"/>
                  </a:lnTo>
                  <a:lnTo>
                    <a:pt x="422" y="305"/>
                  </a:lnTo>
                  <a:lnTo>
                    <a:pt x="418" y="306"/>
                  </a:lnTo>
                  <a:lnTo>
                    <a:pt x="413" y="307"/>
                  </a:lnTo>
                  <a:lnTo>
                    <a:pt x="410" y="309"/>
                  </a:lnTo>
                  <a:lnTo>
                    <a:pt x="409" y="312"/>
                  </a:lnTo>
                  <a:lnTo>
                    <a:pt x="409" y="315"/>
                  </a:lnTo>
                  <a:lnTo>
                    <a:pt x="409" y="318"/>
                  </a:lnTo>
                  <a:lnTo>
                    <a:pt x="410" y="319"/>
                  </a:lnTo>
                  <a:lnTo>
                    <a:pt x="412" y="322"/>
                  </a:lnTo>
                  <a:lnTo>
                    <a:pt x="413" y="324"/>
                  </a:lnTo>
                  <a:lnTo>
                    <a:pt x="413" y="325"/>
                  </a:lnTo>
                  <a:lnTo>
                    <a:pt x="413" y="328"/>
                  </a:lnTo>
                  <a:lnTo>
                    <a:pt x="412" y="330"/>
                  </a:lnTo>
                  <a:lnTo>
                    <a:pt x="410" y="333"/>
                  </a:lnTo>
                  <a:lnTo>
                    <a:pt x="409" y="334"/>
                  </a:lnTo>
                  <a:lnTo>
                    <a:pt x="407" y="336"/>
                  </a:lnTo>
                  <a:lnTo>
                    <a:pt x="406" y="337"/>
                  </a:lnTo>
                  <a:lnTo>
                    <a:pt x="404" y="337"/>
                  </a:lnTo>
                  <a:lnTo>
                    <a:pt x="403" y="334"/>
                  </a:lnTo>
                  <a:lnTo>
                    <a:pt x="399" y="330"/>
                  </a:lnTo>
                  <a:lnTo>
                    <a:pt x="395" y="325"/>
                  </a:lnTo>
                  <a:lnTo>
                    <a:pt x="392" y="321"/>
                  </a:lnTo>
                  <a:lnTo>
                    <a:pt x="388" y="316"/>
                  </a:lnTo>
                  <a:lnTo>
                    <a:pt x="386" y="313"/>
                  </a:lnTo>
                  <a:lnTo>
                    <a:pt x="385" y="312"/>
                  </a:lnTo>
                  <a:lnTo>
                    <a:pt x="63" y="321"/>
                  </a:lnTo>
                </a:path>
              </a:pathLst>
            </a:custGeom>
            <a:solidFill>
              <a:srgbClr val="9DC5A6"/>
            </a:solidFill>
            <a:ln w="12700" cap="rnd" cmpd="sng">
              <a:solidFill>
                <a:schemeClr val="tx1"/>
              </a:solidFill>
              <a:prstDash val="solid"/>
              <a:round/>
              <a:headEnd type="none" w="sm" len="sm"/>
              <a:tailEnd type="none" w="sm" len="sm"/>
            </a:ln>
            <a:effectLst/>
          </p:spPr>
          <p:txBody>
            <a:bodyPr wrap="none" lIns="0" tIns="0" rIns="0" bIns="0">
              <a:spAutoFit/>
            </a:bodyPr>
            <a:lstStyle/>
            <a:p>
              <a:endParaRPr lang="en-US">
                <a:solidFill>
                  <a:srgbClr val="000000"/>
                </a:solidFill>
              </a:endParaRPr>
            </a:p>
          </p:txBody>
        </p:sp>
        <p:sp>
          <p:nvSpPr>
            <p:cNvPr id="145" name="Freeform 40"/>
            <p:cNvSpPr>
              <a:spLocks/>
            </p:cNvSpPr>
            <p:nvPr/>
          </p:nvSpPr>
          <p:spPr bwMode="blackWhite">
            <a:xfrm>
              <a:off x="4699000" y="3021013"/>
              <a:ext cx="1016000" cy="847725"/>
            </a:xfrm>
            <a:custGeom>
              <a:avLst/>
              <a:gdLst>
                <a:gd name="T0" fmla="*/ 176853 w 563"/>
                <a:gd name="T1" fmla="*/ 767156 h 484"/>
                <a:gd name="T2" fmla="*/ 176853 w 563"/>
                <a:gd name="T3" fmla="*/ 735629 h 484"/>
                <a:gd name="T4" fmla="*/ 176853 w 563"/>
                <a:gd name="T5" fmla="*/ 704102 h 484"/>
                <a:gd name="T6" fmla="*/ 176853 w 563"/>
                <a:gd name="T7" fmla="*/ 683084 h 484"/>
                <a:gd name="T8" fmla="*/ 128128 w 563"/>
                <a:gd name="T9" fmla="*/ 257470 h 484"/>
                <a:gd name="T10" fmla="*/ 101059 w 563"/>
                <a:gd name="T11" fmla="*/ 203174 h 484"/>
                <a:gd name="T12" fmla="*/ 126323 w 563"/>
                <a:gd name="T13" fmla="*/ 154132 h 484"/>
                <a:gd name="T14" fmla="*/ 111886 w 563"/>
                <a:gd name="T15" fmla="*/ 147126 h 484"/>
                <a:gd name="T16" fmla="*/ 57748 w 563"/>
                <a:gd name="T17" fmla="*/ 120853 h 484"/>
                <a:gd name="T18" fmla="*/ 14437 w 563"/>
                <a:gd name="T19" fmla="*/ 47290 h 484"/>
                <a:gd name="T20" fmla="*/ 7218 w 563"/>
                <a:gd name="T21" fmla="*/ 31527 h 484"/>
                <a:gd name="T22" fmla="*/ 0 w 563"/>
                <a:gd name="T23" fmla="*/ 14012 h 484"/>
                <a:gd name="T24" fmla="*/ 593719 w 563"/>
                <a:gd name="T25" fmla="*/ 14012 h 484"/>
                <a:gd name="T26" fmla="*/ 615375 w 563"/>
                <a:gd name="T27" fmla="*/ 42036 h 484"/>
                <a:gd name="T28" fmla="*/ 615375 w 563"/>
                <a:gd name="T29" fmla="*/ 47290 h 484"/>
                <a:gd name="T30" fmla="*/ 609961 w 563"/>
                <a:gd name="T31" fmla="*/ 77066 h 484"/>
                <a:gd name="T32" fmla="*/ 620789 w 563"/>
                <a:gd name="T33" fmla="*/ 129611 h 484"/>
                <a:gd name="T34" fmla="*/ 662295 w 563"/>
                <a:gd name="T35" fmla="*/ 187410 h 484"/>
                <a:gd name="T36" fmla="*/ 714629 w 563"/>
                <a:gd name="T37" fmla="*/ 222440 h 484"/>
                <a:gd name="T38" fmla="*/ 734480 w 563"/>
                <a:gd name="T39" fmla="*/ 245210 h 484"/>
                <a:gd name="T40" fmla="*/ 745307 w 563"/>
                <a:gd name="T41" fmla="*/ 303009 h 484"/>
                <a:gd name="T42" fmla="*/ 766963 w 563"/>
                <a:gd name="T43" fmla="*/ 304761 h 484"/>
                <a:gd name="T44" fmla="*/ 788618 w 563"/>
                <a:gd name="T45" fmla="*/ 292500 h 484"/>
                <a:gd name="T46" fmla="*/ 821101 w 563"/>
                <a:gd name="T47" fmla="*/ 313518 h 484"/>
                <a:gd name="T48" fmla="*/ 821101 w 563"/>
                <a:gd name="T49" fmla="*/ 338039 h 484"/>
                <a:gd name="T50" fmla="*/ 810274 w 563"/>
                <a:gd name="T51" fmla="*/ 383578 h 484"/>
                <a:gd name="T52" fmla="*/ 803055 w 563"/>
                <a:gd name="T53" fmla="*/ 397590 h 484"/>
                <a:gd name="T54" fmla="*/ 808469 w 563"/>
                <a:gd name="T55" fmla="*/ 441377 h 484"/>
                <a:gd name="T56" fmla="*/ 853584 w 563"/>
                <a:gd name="T57" fmla="*/ 467650 h 484"/>
                <a:gd name="T58" fmla="*/ 864412 w 563"/>
                <a:gd name="T59" fmla="*/ 476407 h 484"/>
                <a:gd name="T60" fmla="*/ 891481 w 563"/>
                <a:gd name="T61" fmla="*/ 488668 h 484"/>
                <a:gd name="T62" fmla="*/ 951034 w 563"/>
                <a:gd name="T63" fmla="*/ 567485 h 484"/>
                <a:gd name="T64" fmla="*/ 963666 w 563"/>
                <a:gd name="T65" fmla="*/ 634042 h 484"/>
                <a:gd name="T66" fmla="*/ 972689 w 563"/>
                <a:gd name="T67" fmla="*/ 630539 h 484"/>
                <a:gd name="T68" fmla="*/ 981712 w 563"/>
                <a:gd name="T69" fmla="*/ 625285 h 484"/>
                <a:gd name="T70" fmla="*/ 997954 w 563"/>
                <a:gd name="T71" fmla="*/ 644551 h 484"/>
                <a:gd name="T72" fmla="*/ 1005172 w 563"/>
                <a:gd name="T73" fmla="*/ 721617 h 484"/>
                <a:gd name="T74" fmla="*/ 943815 w 563"/>
                <a:gd name="T75" fmla="*/ 788174 h 484"/>
                <a:gd name="T76" fmla="*/ 929378 w 563"/>
                <a:gd name="T77" fmla="*/ 788174 h 484"/>
                <a:gd name="T78" fmla="*/ 945620 w 563"/>
                <a:gd name="T79" fmla="*/ 807441 h 484"/>
                <a:gd name="T80" fmla="*/ 949229 w 563"/>
                <a:gd name="T81" fmla="*/ 814447 h 484"/>
                <a:gd name="T82" fmla="*/ 927574 w 563"/>
                <a:gd name="T83" fmla="*/ 840719 h 484"/>
                <a:gd name="T84" fmla="*/ 833734 w 563"/>
                <a:gd name="T85" fmla="*/ 831962 h 484"/>
                <a:gd name="T86" fmla="*/ 851780 w 563"/>
                <a:gd name="T87" fmla="*/ 796932 h 484"/>
                <a:gd name="T88" fmla="*/ 868021 w 563"/>
                <a:gd name="T89" fmla="*/ 767156 h 484"/>
                <a:gd name="T90" fmla="*/ 844561 w 563"/>
                <a:gd name="T91" fmla="*/ 746138 h 484"/>
                <a:gd name="T92" fmla="*/ 821101 w 563"/>
                <a:gd name="T93" fmla="*/ 749641 h 484"/>
                <a:gd name="T94" fmla="*/ 756135 w 563"/>
                <a:gd name="T95" fmla="*/ 751393 h 484"/>
                <a:gd name="T96" fmla="*/ 660490 w 563"/>
                <a:gd name="T97" fmla="*/ 756647 h 484"/>
                <a:gd name="T98" fmla="*/ 543190 w 563"/>
                <a:gd name="T99" fmla="*/ 761902 h 484"/>
                <a:gd name="T100" fmla="*/ 424085 w 563"/>
                <a:gd name="T101" fmla="*/ 767156 h 484"/>
                <a:gd name="T102" fmla="*/ 312199 w 563"/>
                <a:gd name="T103" fmla="*/ 772411 h 484"/>
                <a:gd name="T104" fmla="*/ 229187 w 563"/>
                <a:gd name="T105" fmla="*/ 774162 h 484"/>
                <a:gd name="T106" fmla="*/ 180462 w 563"/>
                <a:gd name="T107" fmla="*/ 777665 h 4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3" h="484">
                  <a:moveTo>
                    <a:pt x="99" y="444"/>
                  </a:moveTo>
                  <a:lnTo>
                    <a:pt x="99" y="442"/>
                  </a:lnTo>
                  <a:lnTo>
                    <a:pt x="98" y="441"/>
                  </a:lnTo>
                  <a:lnTo>
                    <a:pt x="98" y="438"/>
                  </a:lnTo>
                  <a:lnTo>
                    <a:pt x="98" y="435"/>
                  </a:lnTo>
                  <a:lnTo>
                    <a:pt x="98" y="431"/>
                  </a:lnTo>
                  <a:lnTo>
                    <a:pt x="98" y="426"/>
                  </a:lnTo>
                  <a:lnTo>
                    <a:pt x="98" y="420"/>
                  </a:lnTo>
                  <a:lnTo>
                    <a:pt x="98" y="417"/>
                  </a:lnTo>
                  <a:lnTo>
                    <a:pt x="98" y="412"/>
                  </a:lnTo>
                  <a:lnTo>
                    <a:pt x="98" y="406"/>
                  </a:lnTo>
                  <a:lnTo>
                    <a:pt x="98" y="402"/>
                  </a:lnTo>
                  <a:lnTo>
                    <a:pt x="98" y="398"/>
                  </a:lnTo>
                  <a:lnTo>
                    <a:pt x="98" y="395"/>
                  </a:lnTo>
                  <a:lnTo>
                    <a:pt x="98" y="392"/>
                  </a:lnTo>
                  <a:lnTo>
                    <a:pt x="98" y="390"/>
                  </a:lnTo>
                  <a:lnTo>
                    <a:pt x="98" y="389"/>
                  </a:lnTo>
                  <a:lnTo>
                    <a:pt x="96" y="159"/>
                  </a:lnTo>
                  <a:lnTo>
                    <a:pt x="82" y="159"/>
                  </a:lnTo>
                  <a:lnTo>
                    <a:pt x="71" y="147"/>
                  </a:lnTo>
                  <a:lnTo>
                    <a:pt x="70" y="137"/>
                  </a:lnTo>
                  <a:lnTo>
                    <a:pt x="67" y="131"/>
                  </a:lnTo>
                  <a:lnTo>
                    <a:pt x="56" y="123"/>
                  </a:lnTo>
                  <a:lnTo>
                    <a:pt x="56" y="116"/>
                  </a:lnTo>
                  <a:lnTo>
                    <a:pt x="67" y="99"/>
                  </a:lnTo>
                  <a:lnTo>
                    <a:pt x="70" y="96"/>
                  </a:lnTo>
                  <a:lnTo>
                    <a:pt x="71" y="91"/>
                  </a:lnTo>
                  <a:lnTo>
                    <a:pt x="70" y="88"/>
                  </a:lnTo>
                  <a:lnTo>
                    <a:pt x="68" y="87"/>
                  </a:lnTo>
                  <a:lnTo>
                    <a:pt x="66" y="86"/>
                  </a:lnTo>
                  <a:lnTo>
                    <a:pt x="63" y="84"/>
                  </a:lnTo>
                  <a:lnTo>
                    <a:pt x="62" y="84"/>
                  </a:lnTo>
                  <a:lnTo>
                    <a:pt x="60" y="83"/>
                  </a:lnTo>
                  <a:lnTo>
                    <a:pt x="52" y="84"/>
                  </a:lnTo>
                  <a:lnTo>
                    <a:pt x="41" y="75"/>
                  </a:lnTo>
                  <a:lnTo>
                    <a:pt x="32" y="69"/>
                  </a:lnTo>
                  <a:lnTo>
                    <a:pt x="33" y="71"/>
                  </a:lnTo>
                  <a:lnTo>
                    <a:pt x="23" y="47"/>
                  </a:lnTo>
                  <a:lnTo>
                    <a:pt x="11" y="36"/>
                  </a:lnTo>
                  <a:lnTo>
                    <a:pt x="8" y="27"/>
                  </a:lnTo>
                  <a:lnTo>
                    <a:pt x="8" y="26"/>
                  </a:lnTo>
                  <a:lnTo>
                    <a:pt x="7" y="24"/>
                  </a:lnTo>
                  <a:lnTo>
                    <a:pt x="5" y="21"/>
                  </a:lnTo>
                  <a:lnTo>
                    <a:pt x="4" y="18"/>
                  </a:lnTo>
                  <a:lnTo>
                    <a:pt x="2" y="14"/>
                  </a:lnTo>
                  <a:lnTo>
                    <a:pt x="1" y="11"/>
                  </a:lnTo>
                  <a:lnTo>
                    <a:pt x="0" y="8"/>
                  </a:lnTo>
                  <a:lnTo>
                    <a:pt x="322" y="0"/>
                  </a:lnTo>
                  <a:lnTo>
                    <a:pt x="323" y="0"/>
                  </a:lnTo>
                  <a:lnTo>
                    <a:pt x="325" y="3"/>
                  </a:lnTo>
                  <a:lnTo>
                    <a:pt x="329" y="8"/>
                  </a:lnTo>
                  <a:lnTo>
                    <a:pt x="331" y="12"/>
                  </a:lnTo>
                  <a:lnTo>
                    <a:pt x="335" y="17"/>
                  </a:lnTo>
                  <a:lnTo>
                    <a:pt x="340" y="21"/>
                  </a:lnTo>
                  <a:lnTo>
                    <a:pt x="341" y="24"/>
                  </a:lnTo>
                  <a:lnTo>
                    <a:pt x="343" y="24"/>
                  </a:lnTo>
                  <a:lnTo>
                    <a:pt x="341" y="26"/>
                  </a:lnTo>
                  <a:lnTo>
                    <a:pt x="341" y="27"/>
                  </a:lnTo>
                  <a:lnTo>
                    <a:pt x="341" y="30"/>
                  </a:lnTo>
                  <a:lnTo>
                    <a:pt x="340" y="33"/>
                  </a:lnTo>
                  <a:lnTo>
                    <a:pt x="340" y="38"/>
                  </a:lnTo>
                  <a:lnTo>
                    <a:pt x="338" y="44"/>
                  </a:lnTo>
                  <a:lnTo>
                    <a:pt x="340" y="51"/>
                  </a:lnTo>
                  <a:lnTo>
                    <a:pt x="340" y="58"/>
                  </a:lnTo>
                  <a:lnTo>
                    <a:pt x="341" y="65"/>
                  </a:lnTo>
                  <a:lnTo>
                    <a:pt x="344" y="74"/>
                  </a:lnTo>
                  <a:lnTo>
                    <a:pt x="349" y="81"/>
                  </a:lnTo>
                  <a:lnTo>
                    <a:pt x="353" y="90"/>
                  </a:lnTo>
                  <a:lnTo>
                    <a:pt x="361" y="98"/>
                  </a:lnTo>
                  <a:lnTo>
                    <a:pt x="367" y="107"/>
                  </a:lnTo>
                  <a:lnTo>
                    <a:pt x="377" y="116"/>
                  </a:lnTo>
                  <a:lnTo>
                    <a:pt x="389" y="124"/>
                  </a:lnTo>
                  <a:lnTo>
                    <a:pt x="392" y="126"/>
                  </a:lnTo>
                  <a:lnTo>
                    <a:pt x="396" y="127"/>
                  </a:lnTo>
                  <a:lnTo>
                    <a:pt x="399" y="128"/>
                  </a:lnTo>
                  <a:lnTo>
                    <a:pt x="402" y="131"/>
                  </a:lnTo>
                  <a:lnTo>
                    <a:pt x="404" y="134"/>
                  </a:lnTo>
                  <a:lnTo>
                    <a:pt x="407" y="140"/>
                  </a:lnTo>
                  <a:lnTo>
                    <a:pt x="409" y="149"/>
                  </a:lnTo>
                  <a:lnTo>
                    <a:pt x="410" y="160"/>
                  </a:lnTo>
                  <a:lnTo>
                    <a:pt x="410" y="167"/>
                  </a:lnTo>
                  <a:lnTo>
                    <a:pt x="413" y="173"/>
                  </a:lnTo>
                  <a:lnTo>
                    <a:pt x="415" y="176"/>
                  </a:lnTo>
                  <a:lnTo>
                    <a:pt x="418" y="177"/>
                  </a:lnTo>
                  <a:lnTo>
                    <a:pt x="421" y="177"/>
                  </a:lnTo>
                  <a:lnTo>
                    <a:pt x="425" y="174"/>
                  </a:lnTo>
                  <a:lnTo>
                    <a:pt x="428" y="171"/>
                  </a:lnTo>
                  <a:lnTo>
                    <a:pt x="430" y="168"/>
                  </a:lnTo>
                  <a:lnTo>
                    <a:pt x="433" y="167"/>
                  </a:lnTo>
                  <a:lnTo>
                    <a:pt x="437" y="167"/>
                  </a:lnTo>
                  <a:lnTo>
                    <a:pt x="442" y="168"/>
                  </a:lnTo>
                  <a:lnTo>
                    <a:pt x="448" y="171"/>
                  </a:lnTo>
                  <a:lnTo>
                    <a:pt x="452" y="174"/>
                  </a:lnTo>
                  <a:lnTo>
                    <a:pt x="455" y="179"/>
                  </a:lnTo>
                  <a:lnTo>
                    <a:pt x="458" y="182"/>
                  </a:lnTo>
                  <a:lnTo>
                    <a:pt x="458" y="184"/>
                  </a:lnTo>
                  <a:lnTo>
                    <a:pt x="458" y="187"/>
                  </a:lnTo>
                  <a:lnTo>
                    <a:pt x="455" y="193"/>
                  </a:lnTo>
                  <a:lnTo>
                    <a:pt x="454" y="198"/>
                  </a:lnTo>
                  <a:lnTo>
                    <a:pt x="452" y="206"/>
                  </a:lnTo>
                  <a:lnTo>
                    <a:pt x="451" y="213"/>
                  </a:lnTo>
                  <a:lnTo>
                    <a:pt x="449" y="219"/>
                  </a:lnTo>
                  <a:lnTo>
                    <a:pt x="448" y="222"/>
                  </a:lnTo>
                  <a:lnTo>
                    <a:pt x="448" y="223"/>
                  </a:lnTo>
                  <a:lnTo>
                    <a:pt x="446" y="225"/>
                  </a:lnTo>
                  <a:lnTo>
                    <a:pt x="445" y="227"/>
                  </a:lnTo>
                  <a:lnTo>
                    <a:pt x="443" y="233"/>
                  </a:lnTo>
                  <a:lnTo>
                    <a:pt x="443" y="239"/>
                  </a:lnTo>
                  <a:lnTo>
                    <a:pt x="445" y="245"/>
                  </a:lnTo>
                  <a:lnTo>
                    <a:pt x="448" y="252"/>
                  </a:lnTo>
                  <a:lnTo>
                    <a:pt x="457" y="258"/>
                  </a:lnTo>
                  <a:lnTo>
                    <a:pt x="468" y="264"/>
                  </a:lnTo>
                  <a:lnTo>
                    <a:pt x="470" y="266"/>
                  </a:lnTo>
                  <a:lnTo>
                    <a:pt x="473" y="267"/>
                  </a:lnTo>
                  <a:lnTo>
                    <a:pt x="476" y="269"/>
                  </a:lnTo>
                  <a:lnTo>
                    <a:pt x="478" y="270"/>
                  </a:lnTo>
                  <a:lnTo>
                    <a:pt x="479" y="272"/>
                  </a:lnTo>
                  <a:lnTo>
                    <a:pt x="479" y="279"/>
                  </a:lnTo>
                  <a:lnTo>
                    <a:pt x="494" y="279"/>
                  </a:lnTo>
                  <a:lnTo>
                    <a:pt x="506" y="291"/>
                  </a:lnTo>
                  <a:lnTo>
                    <a:pt x="520" y="296"/>
                  </a:lnTo>
                  <a:lnTo>
                    <a:pt x="521" y="315"/>
                  </a:lnTo>
                  <a:lnTo>
                    <a:pt x="527" y="324"/>
                  </a:lnTo>
                  <a:lnTo>
                    <a:pt x="523" y="339"/>
                  </a:lnTo>
                  <a:lnTo>
                    <a:pt x="523" y="346"/>
                  </a:lnTo>
                  <a:lnTo>
                    <a:pt x="531" y="354"/>
                  </a:lnTo>
                  <a:lnTo>
                    <a:pt x="534" y="362"/>
                  </a:lnTo>
                  <a:lnTo>
                    <a:pt x="539" y="366"/>
                  </a:lnTo>
                  <a:lnTo>
                    <a:pt x="539" y="363"/>
                  </a:lnTo>
                  <a:lnTo>
                    <a:pt x="539" y="360"/>
                  </a:lnTo>
                  <a:lnTo>
                    <a:pt x="539" y="357"/>
                  </a:lnTo>
                  <a:lnTo>
                    <a:pt x="539" y="356"/>
                  </a:lnTo>
                  <a:lnTo>
                    <a:pt x="541" y="356"/>
                  </a:lnTo>
                  <a:lnTo>
                    <a:pt x="544" y="357"/>
                  </a:lnTo>
                  <a:lnTo>
                    <a:pt x="545" y="362"/>
                  </a:lnTo>
                  <a:lnTo>
                    <a:pt x="547" y="363"/>
                  </a:lnTo>
                  <a:lnTo>
                    <a:pt x="550" y="366"/>
                  </a:lnTo>
                  <a:lnTo>
                    <a:pt x="553" y="368"/>
                  </a:lnTo>
                  <a:lnTo>
                    <a:pt x="554" y="369"/>
                  </a:lnTo>
                  <a:lnTo>
                    <a:pt x="562" y="375"/>
                  </a:lnTo>
                  <a:lnTo>
                    <a:pt x="557" y="382"/>
                  </a:lnTo>
                  <a:lnTo>
                    <a:pt x="557" y="412"/>
                  </a:lnTo>
                  <a:lnTo>
                    <a:pt x="541" y="414"/>
                  </a:lnTo>
                  <a:lnTo>
                    <a:pt x="526" y="425"/>
                  </a:lnTo>
                  <a:lnTo>
                    <a:pt x="524" y="450"/>
                  </a:lnTo>
                  <a:lnTo>
                    <a:pt x="523" y="450"/>
                  </a:lnTo>
                  <a:lnTo>
                    <a:pt x="521" y="450"/>
                  </a:lnTo>
                  <a:lnTo>
                    <a:pt x="520" y="450"/>
                  </a:lnTo>
                  <a:lnTo>
                    <a:pt x="517" y="450"/>
                  </a:lnTo>
                  <a:lnTo>
                    <a:pt x="515" y="450"/>
                  </a:lnTo>
                  <a:lnTo>
                    <a:pt x="515" y="452"/>
                  </a:lnTo>
                  <a:lnTo>
                    <a:pt x="517" y="455"/>
                  </a:lnTo>
                  <a:lnTo>
                    <a:pt x="520" y="458"/>
                  </a:lnTo>
                  <a:lnTo>
                    <a:pt x="524" y="461"/>
                  </a:lnTo>
                  <a:lnTo>
                    <a:pt x="526" y="464"/>
                  </a:lnTo>
                  <a:lnTo>
                    <a:pt x="526" y="465"/>
                  </a:lnTo>
                  <a:lnTo>
                    <a:pt x="524" y="465"/>
                  </a:lnTo>
                  <a:lnTo>
                    <a:pt x="523" y="465"/>
                  </a:lnTo>
                  <a:lnTo>
                    <a:pt x="514" y="480"/>
                  </a:lnTo>
                  <a:lnTo>
                    <a:pt x="460" y="483"/>
                  </a:lnTo>
                  <a:lnTo>
                    <a:pt x="460" y="481"/>
                  </a:lnTo>
                  <a:lnTo>
                    <a:pt x="461" y="478"/>
                  </a:lnTo>
                  <a:lnTo>
                    <a:pt x="462" y="475"/>
                  </a:lnTo>
                  <a:lnTo>
                    <a:pt x="463" y="469"/>
                  </a:lnTo>
                  <a:lnTo>
                    <a:pt x="466" y="465"/>
                  </a:lnTo>
                  <a:lnTo>
                    <a:pt x="469" y="459"/>
                  </a:lnTo>
                  <a:lnTo>
                    <a:pt x="472" y="455"/>
                  </a:lnTo>
                  <a:lnTo>
                    <a:pt x="478" y="450"/>
                  </a:lnTo>
                  <a:lnTo>
                    <a:pt x="481" y="447"/>
                  </a:lnTo>
                  <a:lnTo>
                    <a:pt x="482" y="442"/>
                  </a:lnTo>
                  <a:lnTo>
                    <a:pt x="481" y="438"/>
                  </a:lnTo>
                  <a:lnTo>
                    <a:pt x="478" y="434"/>
                  </a:lnTo>
                  <a:lnTo>
                    <a:pt x="475" y="431"/>
                  </a:lnTo>
                  <a:lnTo>
                    <a:pt x="470" y="428"/>
                  </a:lnTo>
                  <a:lnTo>
                    <a:pt x="468" y="426"/>
                  </a:lnTo>
                  <a:lnTo>
                    <a:pt x="465" y="426"/>
                  </a:lnTo>
                  <a:lnTo>
                    <a:pt x="463" y="428"/>
                  </a:lnTo>
                  <a:lnTo>
                    <a:pt x="461" y="428"/>
                  </a:lnTo>
                  <a:lnTo>
                    <a:pt x="455" y="428"/>
                  </a:lnTo>
                  <a:lnTo>
                    <a:pt x="448" y="428"/>
                  </a:lnTo>
                  <a:lnTo>
                    <a:pt x="440" y="429"/>
                  </a:lnTo>
                  <a:lnTo>
                    <a:pt x="430" y="429"/>
                  </a:lnTo>
                  <a:lnTo>
                    <a:pt x="419" y="429"/>
                  </a:lnTo>
                  <a:lnTo>
                    <a:pt x="407" y="431"/>
                  </a:lnTo>
                  <a:lnTo>
                    <a:pt x="395" y="431"/>
                  </a:lnTo>
                  <a:lnTo>
                    <a:pt x="380" y="432"/>
                  </a:lnTo>
                  <a:lnTo>
                    <a:pt x="366" y="432"/>
                  </a:lnTo>
                  <a:lnTo>
                    <a:pt x="350" y="432"/>
                  </a:lnTo>
                  <a:lnTo>
                    <a:pt x="334" y="434"/>
                  </a:lnTo>
                  <a:lnTo>
                    <a:pt x="319" y="434"/>
                  </a:lnTo>
                  <a:lnTo>
                    <a:pt x="301" y="435"/>
                  </a:lnTo>
                  <a:lnTo>
                    <a:pt x="286" y="435"/>
                  </a:lnTo>
                  <a:lnTo>
                    <a:pt x="268" y="436"/>
                  </a:lnTo>
                  <a:lnTo>
                    <a:pt x="251" y="436"/>
                  </a:lnTo>
                  <a:lnTo>
                    <a:pt x="235" y="438"/>
                  </a:lnTo>
                  <a:lnTo>
                    <a:pt x="220" y="438"/>
                  </a:lnTo>
                  <a:lnTo>
                    <a:pt x="203" y="439"/>
                  </a:lnTo>
                  <a:lnTo>
                    <a:pt x="188" y="439"/>
                  </a:lnTo>
                  <a:lnTo>
                    <a:pt x="173" y="441"/>
                  </a:lnTo>
                  <a:lnTo>
                    <a:pt x="161" y="441"/>
                  </a:lnTo>
                  <a:lnTo>
                    <a:pt x="148" y="441"/>
                  </a:lnTo>
                  <a:lnTo>
                    <a:pt x="137" y="442"/>
                  </a:lnTo>
                  <a:lnTo>
                    <a:pt x="127" y="442"/>
                  </a:lnTo>
                  <a:lnTo>
                    <a:pt x="118" y="442"/>
                  </a:lnTo>
                  <a:lnTo>
                    <a:pt x="110" y="442"/>
                  </a:lnTo>
                  <a:lnTo>
                    <a:pt x="104" y="442"/>
                  </a:lnTo>
                  <a:lnTo>
                    <a:pt x="100" y="444"/>
                  </a:lnTo>
                  <a:lnTo>
                    <a:pt x="99" y="444"/>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46" name="Freeform 41"/>
            <p:cNvSpPr>
              <a:spLocks/>
            </p:cNvSpPr>
            <p:nvPr/>
          </p:nvSpPr>
          <p:spPr bwMode="blackWhite">
            <a:xfrm>
              <a:off x="4699000" y="3021013"/>
              <a:ext cx="1016000" cy="847725"/>
            </a:xfrm>
            <a:custGeom>
              <a:avLst/>
              <a:gdLst>
                <a:gd name="T0" fmla="*/ 176853 w 563"/>
                <a:gd name="T1" fmla="*/ 772411 h 484"/>
                <a:gd name="T2" fmla="*/ 176853 w 563"/>
                <a:gd name="T3" fmla="*/ 746138 h 484"/>
                <a:gd name="T4" fmla="*/ 176853 w 563"/>
                <a:gd name="T5" fmla="*/ 711108 h 484"/>
                <a:gd name="T6" fmla="*/ 176853 w 563"/>
                <a:gd name="T7" fmla="*/ 686587 h 484"/>
                <a:gd name="T8" fmla="*/ 147979 w 563"/>
                <a:gd name="T9" fmla="*/ 278488 h 484"/>
                <a:gd name="T10" fmla="*/ 101059 w 563"/>
                <a:gd name="T11" fmla="*/ 215434 h 484"/>
                <a:gd name="T12" fmla="*/ 126323 w 563"/>
                <a:gd name="T13" fmla="*/ 168144 h 484"/>
                <a:gd name="T14" fmla="*/ 119105 w 563"/>
                <a:gd name="T15" fmla="*/ 150629 h 484"/>
                <a:gd name="T16" fmla="*/ 93840 w 563"/>
                <a:gd name="T17" fmla="*/ 147126 h 484"/>
                <a:gd name="T18" fmla="*/ 41506 w 563"/>
                <a:gd name="T19" fmla="*/ 82320 h 484"/>
                <a:gd name="T20" fmla="*/ 14437 w 563"/>
                <a:gd name="T21" fmla="*/ 45539 h 484"/>
                <a:gd name="T22" fmla="*/ 3609 w 563"/>
                <a:gd name="T23" fmla="*/ 24521 h 484"/>
                <a:gd name="T24" fmla="*/ 581087 w 563"/>
                <a:gd name="T25" fmla="*/ 0 h 484"/>
                <a:gd name="T26" fmla="*/ 593719 w 563"/>
                <a:gd name="T27" fmla="*/ 14012 h 484"/>
                <a:gd name="T28" fmla="*/ 615375 w 563"/>
                <a:gd name="T29" fmla="*/ 42036 h 484"/>
                <a:gd name="T30" fmla="*/ 615375 w 563"/>
                <a:gd name="T31" fmla="*/ 45539 h 484"/>
                <a:gd name="T32" fmla="*/ 613570 w 563"/>
                <a:gd name="T33" fmla="*/ 66557 h 484"/>
                <a:gd name="T34" fmla="*/ 615375 w 563"/>
                <a:gd name="T35" fmla="*/ 113847 h 484"/>
                <a:gd name="T36" fmla="*/ 651467 w 563"/>
                <a:gd name="T37" fmla="*/ 171647 h 484"/>
                <a:gd name="T38" fmla="*/ 701996 w 563"/>
                <a:gd name="T39" fmla="*/ 217186 h 484"/>
                <a:gd name="T40" fmla="*/ 725456 w 563"/>
                <a:gd name="T41" fmla="*/ 229446 h 484"/>
                <a:gd name="T42" fmla="*/ 739893 w 563"/>
                <a:gd name="T43" fmla="*/ 280240 h 484"/>
                <a:gd name="T44" fmla="*/ 748917 w 563"/>
                <a:gd name="T45" fmla="*/ 308264 h 484"/>
                <a:gd name="T46" fmla="*/ 772377 w 563"/>
                <a:gd name="T47" fmla="*/ 299506 h 484"/>
                <a:gd name="T48" fmla="*/ 788618 w 563"/>
                <a:gd name="T49" fmla="*/ 292500 h 484"/>
                <a:gd name="T50" fmla="*/ 821101 w 563"/>
                <a:gd name="T51" fmla="*/ 313518 h 484"/>
                <a:gd name="T52" fmla="*/ 826515 w 563"/>
                <a:gd name="T53" fmla="*/ 327530 h 484"/>
                <a:gd name="T54" fmla="*/ 813883 w 563"/>
                <a:gd name="T55" fmla="*/ 373069 h 484"/>
                <a:gd name="T56" fmla="*/ 808469 w 563"/>
                <a:gd name="T57" fmla="*/ 390584 h 484"/>
                <a:gd name="T58" fmla="*/ 799446 w 563"/>
                <a:gd name="T59" fmla="*/ 418608 h 484"/>
                <a:gd name="T60" fmla="*/ 844561 w 563"/>
                <a:gd name="T61" fmla="*/ 462395 h 484"/>
                <a:gd name="T62" fmla="*/ 858998 w 563"/>
                <a:gd name="T63" fmla="*/ 471153 h 484"/>
                <a:gd name="T64" fmla="*/ 864412 w 563"/>
                <a:gd name="T65" fmla="*/ 476407 h 484"/>
                <a:gd name="T66" fmla="*/ 913137 w 563"/>
                <a:gd name="T67" fmla="*/ 509686 h 484"/>
                <a:gd name="T68" fmla="*/ 943815 w 563"/>
                <a:gd name="T69" fmla="*/ 593758 h 484"/>
                <a:gd name="T70" fmla="*/ 972689 w 563"/>
                <a:gd name="T71" fmla="*/ 641048 h 484"/>
                <a:gd name="T72" fmla="*/ 972689 w 563"/>
                <a:gd name="T73" fmla="*/ 630539 h 484"/>
                <a:gd name="T74" fmla="*/ 981712 w 563"/>
                <a:gd name="T75" fmla="*/ 625285 h 484"/>
                <a:gd name="T76" fmla="*/ 992540 w 563"/>
                <a:gd name="T77" fmla="*/ 641048 h 484"/>
                <a:gd name="T78" fmla="*/ 1005172 w 563"/>
                <a:gd name="T79" fmla="*/ 669072 h 484"/>
                <a:gd name="T80" fmla="*/ 945620 w 563"/>
                <a:gd name="T81" fmla="*/ 788174 h 484"/>
                <a:gd name="T82" fmla="*/ 938401 w 563"/>
                <a:gd name="T83" fmla="*/ 788174 h 484"/>
                <a:gd name="T84" fmla="*/ 932988 w 563"/>
                <a:gd name="T85" fmla="*/ 796932 h 484"/>
                <a:gd name="T86" fmla="*/ 949229 w 563"/>
                <a:gd name="T87" fmla="*/ 812695 h 484"/>
                <a:gd name="T88" fmla="*/ 945620 w 563"/>
                <a:gd name="T89" fmla="*/ 814447 h 484"/>
                <a:gd name="T90" fmla="*/ 830124 w 563"/>
                <a:gd name="T91" fmla="*/ 845974 h 484"/>
                <a:gd name="T92" fmla="*/ 833734 w 563"/>
                <a:gd name="T93" fmla="*/ 831962 h 484"/>
                <a:gd name="T94" fmla="*/ 851780 w 563"/>
                <a:gd name="T95" fmla="*/ 796932 h 484"/>
                <a:gd name="T96" fmla="*/ 869826 w 563"/>
                <a:gd name="T97" fmla="*/ 774162 h 484"/>
                <a:gd name="T98" fmla="*/ 848171 w 563"/>
                <a:gd name="T99" fmla="*/ 749641 h 484"/>
                <a:gd name="T100" fmla="*/ 835538 w 563"/>
                <a:gd name="T101" fmla="*/ 749641 h 484"/>
                <a:gd name="T102" fmla="*/ 794032 w 563"/>
                <a:gd name="T103" fmla="*/ 751393 h 484"/>
                <a:gd name="T104" fmla="*/ 712824 w 563"/>
                <a:gd name="T105" fmla="*/ 754896 h 484"/>
                <a:gd name="T106" fmla="*/ 602742 w 563"/>
                <a:gd name="T107" fmla="*/ 760150 h 484"/>
                <a:gd name="T108" fmla="*/ 483638 w 563"/>
                <a:gd name="T109" fmla="*/ 763653 h 484"/>
                <a:gd name="T110" fmla="*/ 366337 w 563"/>
                <a:gd name="T111" fmla="*/ 768908 h 484"/>
                <a:gd name="T112" fmla="*/ 267083 w 563"/>
                <a:gd name="T113" fmla="*/ 772411 h 484"/>
                <a:gd name="T114" fmla="*/ 198508 w 563"/>
                <a:gd name="T115" fmla="*/ 774162 h 48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63" h="484">
                  <a:moveTo>
                    <a:pt x="99" y="444"/>
                  </a:moveTo>
                  <a:lnTo>
                    <a:pt x="99" y="444"/>
                  </a:lnTo>
                  <a:lnTo>
                    <a:pt x="99" y="442"/>
                  </a:lnTo>
                  <a:lnTo>
                    <a:pt x="98" y="441"/>
                  </a:lnTo>
                  <a:lnTo>
                    <a:pt x="98" y="438"/>
                  </a:lnTo>
                  <a:lnTo>
                    <a:pt x="98" y="435"/>
                  </a:lnTo>
                  <a:lnTo>
                    <a:pt x="98" y="431"/>
                  </a:lnTo>
                  <a:lnTo>
                    <a:pt x="98" y="426"/>
                  </a:lnTo>
                  <a:lnTo>
                    <a:pt x="98" y="420"/>
                  </a:lnTo>
                  <a:lnTo>
                    <a:pt x="98" y="417"/>
                  </a:lnTo>
                  <a:lnTo>
                    <a:pt x="98" y="412"/>
                  </a:lnTo>
                  <a:lnTo>
                    <a:pt x="98" y="406"/>
                  </a:lnTo>
                  <a:lnTo>
                    <a:pt x="98" y="402"/>
                  </a:lnTo>
                  <a:lnTo>
                    <a:pt x="98" y="398"/>
                  </a:lnTo>
                  <a:lnTo>
                    <a:pt x="98" y="395"/>
                  </a:lnTo>
                  <a:lnTo>
                    <a:pt x="98" y="392"/>
                  </a:lnTo>
                  <a:lnTo>
                    <a:pt x="98" y="390"/>
                  </a:lnTo>
                  <a:lnTo>
                    <a:pt x="98" y="389"/>
                  </a:lnTo>
                  <a:lnTo>
                    <a:pt x="96" y="159"/>
                  </a:lnTo>
                  <a:lnTo>
                    <a:pt x="82" y="159"/>
                  </a:lnTo>
                  <a:lnTo>
                    <a:pt x="71" y="147"/>
                  </a:lnTo>
                  <a:lnTo>
                    <a:pt x="70" y="137"/>
                  </a:lnTo>
                  <a:lnTo>
                    <a:pt x="67" y="131"/>
                  </a:lnTo>
                  <a:lnTo>
                    <a:pt x="56" y="123"/>
                  </a:lnTo>
                  <a:lnTo>
                    <a:pt x="56" y="116"/>
                  </a:lnTo>
                  <a:lnTo>
                    <a:pt x="67" y="99"/>
                  </a:lnTo>
                  <a:lnTo>
                    <a:pt x="70" y="96"/>
                  </a:lnTo>
                  <a:lnTo>
                    <a:pt x="71" y="91"/>
                  </a:lnTo>
                  <a:lnTo>
                    <a:pt x="70" y="88"/>
                  </a:lnTo>
                  <a:lnTo>
                    <a:pt x="68" y="87"/>
                  </a:lnTo>
                  <a:lnTo>
                    <a:pt x="66" y="86"/>
                  </a:lnTo>
                  <a:lnTo>
                    <a:pt x="63" y="84"/>
                  </a:lnTo>
                  <a:lnTo>
                    <a:pt x="62" y="84"/>
                  </a:lnTo>
                  <a:lnTo>
                    <a:pt x="60" y="83"/>
                  </a:lnTo>
                  <a:lnTo>
                    <a:pt x="52" y="84"/>
                  </a:lnTo>
                  <a:lnTo>
                    <a:pt x="41" y="75"/>
                  </a:lnTo>
                  <a:lnTo>
                    <a:pt x="32" y="69"/>
                  </a:lnTo>
                  <a:lnTo>
                    <a:pt x="33" y="71"/>
                  </a:lnTo>
                  <a:lnTo>
                    <a:pt x="23" y="47"/>
                  </a:lnTo>
                  <a:lnTo>
                    <a:pt x="11" y="36"/>
                  </a:lnTo>
                  <a:lnTo>
                    <a:pt x="8" y="27"/>
                  </a:lnTo>
                  <a:lnTo>
                    <a:pt x="8" y="26"/>
                  </a:lnTo>
                  <a:lnTo>
                    <a:pt x="7" y="24"/>
                  </a:lnTo>
                  <a:lnTo>
                    <a:pt x="5" y="21"/>
                  </a:lnTo>
                  <a:lnTo>
                    <a:pt x="4" y="18"/>
                  </a:lnTo>
                  <a:lnTo>
                    <a:pt x="2" y="14"/>
                  </a:lnTo>
                  <a:lnTo>
                    <a:pt x="1" y="11"/>
                  </a:lnTo>
                  <a:lnTo>
                    <a:pt x="0" y="8"/>
                  </a:lnTo>
                  <a:lnTo>
                    <a:pt x="322" y="0"/>
                  </a:lnTo>
                  <a:lnTo>
                    <a:pt x="323" y="0"/>
                  </a:lnTo>
                  <a:lnTo>
                    <a:pt x="325" y="3"/>
                  </a:lnTo>
                  <a:lnTo>
                    <a:pt x="329" y="8"/>
                  </a:lnTo>
                  <a:lnTo>
                    <a:pt x="331" y="12"/>
                  </a:lnTo>
                  <a:lnTo>
                    <a:pt x="335" y="17"/>
                  </a:lnTo>
                  <a:lnTo>
                    <a:pt x="340" y="21"/>
                  </a:lnTo>
                  <a:lnTo>
                    <a:pt x="341" y="24"/>
                  </a:lnTo>
                  <a:lnTo>
                    <a:pt x="343" y="24"/>
                  </a:lnTo>
                  <a:lnTo>
                    <a:pt x="341" y="26"/>
                  </a:lnTo>
                  <a:lnTo>
                    <a:pt x="341" y="27"/>
                  </a:lnTo>
                  <a:lnTo>
                    <a:pt x="341" y="30"/>
                  </a:lnTo>
                  <a:lnTo>
                    <a:pt x="340" y="33"/>
                  </a:lnTo>
                  <a:lnTo>
                    <a:pt x="340" y="38"/>
                  </a:lnTo>
                  <a:lnTo>
                    <a:pt x="338" y="44"/>
                  </a:lnTo>
                  <a:lnTo>
                    <a:pt x="340" y="51"/>
                  </a:lnTo>
                  <a:lnTo>
                    <a:pt x="340" y="58"/>
                  </a:lnTo>
                  <a:lnTo>
                    <a:pt x="341" y="65"/>
                  </a:lnTo>
                  <a:lnTo>
                    <a:pt x="344" y="74"/>
                  </a:lnTo>
                  <a:lnTo>
                    <a:pt x="349" y="81"/>
                  </a:lnTo>
                  <a:lnTo>
                    <a:pt x="353" y="90"/>
                  </a:lnTo>
                  <a:lnTo>
                    <a:pt x="361" y="98"/>
                  </a:lnTo>
                  <a:lnTo>
                    <a:pt x="367" y="107"/>
                  </a:lnTo>
                  <a:lnTo>
                    <a:pt x="377" y="116"/>
                  </a:lnTo>
                  <a:lnTo>
                    <a:pt x="389" y="124"/>
                  </a:lnTo>
                  <a:lnTo>
                    <a:pt x="392" y="126"/>
                  </a:lnTo>
                  <a:lnTo>
                    <a:pt x="396" y="127"/>
                  </a:lnTo>
                  <a:lnTo>
                    <a:pt x="399" y="128"/>
                  </a:lnTo>
                  <a:lnTo>
                    <a:pt x="402" y="131"/>
                  </a:lnTo>
                  <a:lnTo>
                    <a:pt x="404" y="134"/>
                  </a:lnTo>
                  <a:lnTo>
                    <a:pt x="407" y="140"/>
                  </a:lnTo>
                  <a:lnTo>
                    <a:pt x="409" y="149"/>
                  </a:lnTo>
                  <a:lnTo>
                    <a:pt x="410" y="160"/>
                  </a:lnTo>
                  <a:lnTo>
                    <a:pt x="410" y="167"/>
                  </a:lnTo>
                  <a:lnTo>
                    <a:pt x="413" y="173"/>
                  </a:lnTo>
                  <a:lnTo>
                    <a:pt x="415" y="176"/>
                  </a:lnTo>
                  <a:lnTo>
                    <a:pt x="418" y="177"/>
                  </a:lnTo>
                  <a:lnTo>
                    <a:pt x="421" y="177"/>
                  </a:lnTo>
                  <a:lnTo>
                    <a:pt x="425" y="174"/>
                  </a:lnTo>
                  <a:lnTo>
                    <a:pt x="428" y="171"/>
                  </a:lnTo>
                  <a:lnTo>
                    <a:pt x="430" y="168"/>
                  </a:lnTo>
                  <a:lnTo>
                    <a:pt x="433" y="167"/>
                  </a:lnTo>
                  <a:lnTo>
                    <a:pt x="437" y="167"/>
                  </a:lnTo>
                  <a:lnTo>
                    <a:pt x="442" y="168"/>
                  </a:lnTo>
                  <a:lnTo>
                    <a:pt x="448" y="171"/>
                  </a:lnTo>
                  <a:lnTo>
                    <a:pt x="452" y="174"/>
                  </a:lnTo>
                  <a:lnTo>
                    <a:pt x="455" y="179"/>
                  </a:lnTo>
                  <a:lnTo>
                    <a:pt x="458" y="182"/>
                  </a:lnTo>
                  <a:lnTo>
                    <a:pt x="458" y="184"/>
                  </a:lnTo>
                  <a:lnTo>
                    <a:pt x="458" y="187"/>
                  </a:lnTo>
                  <a:lnTo>
                    <a:pt x="455" y="193"/>
                  </a:lnTo>
                  <a:lnTo>
                    <a:pt x="454" y="198"/>
                  </a:lnTo>
                  <a:lnTo>
                    <a:pt x="452" y="206"/>
                  </a:lnTo>
                  <a:lnTo>
                    <a:pt x="451" y="213"/>
                  </a:lnTo>
                  <a:lnTo>
                    <a:pt x="449" y="219"/>
                  </a:lnTo>
                  <a:lnTo>
                    <a:pt x="448" y="222"/>
                  </a:lnTo>
                  <a:lnTo>
                    <a:pt x="448" y="223"/>
                  </a:lnTo>
                  <a:lnTo>
                    <a:pt x="446" y="225"/>
                  </a:lnTo>
                  <a:lnTo>
                    <a:pt x="445" y="227"/>
                  </a:lnTo>
                  <a:lnTo>
                    <a:pt x="443" y="233"/>
                  </a:lnTo>
                  <a:lnTo>
                    <a:pt x="443" y="239"/>
                  </a:lnTo>
                  <a:lnTo>
                    <a:pt x="445" y="245"/>
                  </a:lnTo>
                  <a:lnTo>
                    <a:pt x="448" y="252"/>
                  </a:lnTo>
                  <a:lnTo>
                    <a:pt x="457" y="258"/>
                  </a:lnTo>
                  <a:lnTo>
                    <a:pt x="468" y="264"/>
                  </a:lnTo>
                  <a:lnTo>
                    <a:pt x="470" y="266"/>
                  </a:lnTo>
                  <a:lnTo>
                    <a:pt x="473" y="267"/>
                  </a:lnTo>
                  <a:lnTo>
                    <a:pt x="476" y="269"/>
                  </a:lnTo>
                  <a:lnTo>
                    <a:pt x="478" y="270"/>
                  </a:lnTo>
                  <a:lnTo>
                    <a:pt x="479" y="272"/>
                  </a:lnTo>
                  <a:lnTo>
                    <a:pt x="479" y="279"/>
                  </a:lnTo>
                  <a:lnTo>
                    <a:pt x="494" y="279"/>
                  </a:lnTo>
                  <a:lnTo>
                    <a:pt x="506" y="291"/>
                  </a:lnTo>
                  <a:lnTo>
                    <a:pt x="520" y="296"/>
                  </a:lnTo>
                  <a:lnTo>
                    <a:pt x="521" y="315"/>
                  </a:lnTo>
                  <a:lnTo>
                    <a:pt x="527" y="324"/>
                  </a:lnTo>
                  <a:lnTo>
                    <a:pt x="523" y="339"/>
                  </a:lnTo>
                  <a:lnTo>
                    <a:pt x="523" y="346"/>
                  </a:lnTo>
                  <a:lnTo>
                    <a:pt x="531" y="354"/>
                  </a:lnTo>
                  <a:lnTo>
                    <a:pt x="534" y="362"/>
                  </a:lnTo>
                  <a:lnTo>
                    <a:pt x="539" y="366"/>
                  </a:lnTo>
                  <a:lnTo>
                    <a:pt x="539" y="363"/>
                  </a:lnTo>
                  <a:lnTo>
                    <a:pt x="539" y="360"/>
                  </a:lnTo>
                  <a:lnTo>
                    <a:pt x="539" y="357"/>
                  </a:lnTo>
                  <a:lnTo>
                    <a:pt x="539" y="356"/>
                  </a:lnTo>
                  <a:lnTo>
                    <a:pt x="541" y="356"/>
                  </a:lnTo>
                  <a:lnTo>
                    <a:pt x="544" y="357"/>
                  </a:lnTo>
                  <a:lnTo>
                    <a:pt x="545" y="362"/>
                  </a:lnTo>
                  <a:lnTo>
                    <a:pt x="547" y="363"/>
                  </a:lnTo>
                  <a:lnTo>
                    <a:pt x="550" y="366"/>
                  </a:lnTo>
                  <a:lnTo>
                    <a:pt x="553" y="368"/>
                  </a:lnTo>
                  <a:lnTo>
                    <a:pt x="554" y="369"/>
                  </a:lnTo>
                  <a:lnTo>
                    <a:pt x="562" y="375"/>
                  </a:lnTo>
                  <a:lnTo>
                    <a:pt x="557" y="382"/>
                  </a:lnTo>
                  <a:lnTo>
                    <a:pt x="557" y="412"/>
                  </a:lnTo>
                  <a:lnTo>
                    <a:pt x="541" y="414"/>
                  </a:lnTo>
                  <a:lnTo>
                    <a:pt x="526" y="425"/>
                  </a:lnTo>
                  <a:lnTo>
                    <a:pt x="524" y="450"/>
                  </a:lnTo>
                  <a:lnTo>
                    <a:pt x="523" y="450"/>
                  </a:lnTo>
                  <a:lnTo>
                    <a:pt x="521" y="450"/>
                  </a:lnTo>
                  <a:lnTo>
                    <a:pt x="520" y="450"/>
                  </a:lnTo>
                  <a:lnTo>
                    <a:pt x="517" y="450"/>
                  </a:lnTo>
                  <a:lnTo>
                    <a:pt x="515" y="450"/>
                  </a:lnTo>
                  <a:lnTo>
                    <a:pt x="515" y="452"/>
                  </a:lnTo>
                  <a:lnTo>
                    <a:pt x="517" y="455"/>
                  </a:lnTo>
                  <a:lnTo>
                    <a:pt x="520" y="458"/>
                  </a:lnTo>
                  <a:lnTo>
                    <a:pt x="524" y="461"/>
                  </a:lnTo>
                  <a:lnTo>
                    <a:pt x="526" y="464"/>
                  </a:lnTo>
                  <a:lnTo>
                    <a:pt x="526" y="465"/>
                  </a:lnTo>
                  <a:lnTo>
                    <a:pt x="524" y="465"/>
                  </a:lnTo>
                  <a:lnTo>
                    <a:pt x="523" y="465"/>
                  </a:lnTo>
                  <a:lnTo>
                    <a:pt x="514" y="480"/>
                  </a:lnTo>
                  <a:lnTo>
                    <a:pt x="460" y="483"/>
                  </a:lnTo>
                  <a:lnTo>
                    <a:pt x="460" y="481"/>
                  </a:lnTo>
                  <a:lnTo>
                    <a:pt x="461" y="478"/>
                  </a:lnTo>
                  <a:lnTo>
                    <a:pt x="462" y="475"/>
                  </a:lnTo>
                  <a:lnTo>
                    <a:pt x="463" y="469"/>
                  </a:lnTo>
                  <a:lnTo>
                    <a:pt x="466" y="465"/>
                  </a:lnTo>
                  <a:lnTo>
                    <a:pt x="469" y="459"/>
                  </a:lnTo>
                  <a:lnTo>
                    <a:pt x="472" y="455"/>
                  </a:lnTo>
                  <a:lnTo>
                    <a:pt x="478" y="450"/>
                  </a:lnTo>
                  <a:lnTo>
                    <a:pt x="481" y="447"/>
                  </a:lnTo>
                  <a:lnTo>
                    <a:pt x="482" y="442"/>
                  </a:lnTo>
                  <a:lnTo>
                    <a:pt x="481" y="438"/>
                  </a:lnTo>
                  <a:lnTo>
                    <a:pt x="478" y="434"/>
                  </a:lnTo>
                  <a:lnTo>
                    <a:pt x="475" y="431"/>
                  </a:lnTo>
                  <a:lnTo>
                    <a:pt x="470" y="428"/>
                  </a:lnTo>
                  <a:lnTo>
                    <a:pt x="468" y="426"/>
                  </a:lnTo>
                  <a:lnTo>
                    <a:pt x="465" y="426"/>
                  </a:lnTo>
                  <a:lnTo>
                    <a:pt x="463" y="428"/>
                  </a:lnTo>
                  <a:lnTo>
                    <a:pt x="461" y="428"/>
                  </a:lnTo>
                  <a:lnTo>
                    <a:pt x="455" y="428"/>
                  </a:lnTo>
                  <a:lnTo>
                    <a:pt x="448" y="428"/>
                  </a:lnTo>
                  <a:lnTo>
                    <a:pt x="440" y="429"/>
                  </a:lnTo>
                  <a:lnTo>
                    <a:pt x="430" y="429"/>
                  </a:lnTo>
                  <a:lnTo>
                    <a:pt x="419" y="429"/>
                  </a:lnTo>
                  <a:lnTo>
                    <a:pt x="407" y="431"/>
                  </a:lnTo>
                  <a:lnTo>
                    <a:pt x="395" y="431"/>
                  </a:lnTo>
                  <a:lnTo>
                    <a:pt x="380" y="432"/>
                  </a:lnTo>
                  <a:lnTo>
                    <a:pt x="366" y="432"/>
                  </a:lnTo>
                  <a:lnTo>
                    <a:pt x="350" y="432"/>
                  </a:lnTo>
                  <a:lnTo>
                    <a:pt x="334" y="434"/>
                  </a:lnTo>
                  <a:lnTo>
                    <a:pt x="319" y="434"/>
                  </a:lnTo>
                  <a:lnTo>
                    <a:pt x="301" y="435"/>
                  </a:lnTo>
                  <a:lnTo>
                    <a:pt x="286" y="435"/>
                  </a:lnTo>
                  <a:lnTo>
                    <a:pt x="268" y="436"/>
                  </a:lnTo>
                  <a:lnTo>
                    <a:pt x="251" y="436"/>
                  </a:lnTo>
                  <a:lnTo>
                    <a:pt x="235" y="438"/>
                  </a:lnTo>
                  <a:lnTo>
                    <a:pt x="220" y="438"/>
                  </a:lnTo>
                  <a:lnTo>
                    <a:pt x="203" y="439"/>
                  </a:lnTo>
                  <a:lnTo>
                    <a:pt x="188" y="439"/>
                  </a:lnTo>
                  <a:lnTo>
                    <a:pt x="173" y="441"/>
                  </a:lnTo>
                  <a:lnTo>
                    <a:pt x="161" y="441"/>
                  </a:lnTo>
                  <a:lnTo>
                    <a:pt x="148" y="441"/>
                  </a:lnTo>
                  <a:lnTo>
                    <a:pt x="137" y="442"/>
                  </a:lnTo>
                  <a:lnTo>
                    <a:pt x="127" y="442"/>
                  </a:lnTo>
                  <a:lnTo>
                    <a:pt x="118" y="442"/>
                  </a:lnTo>
                  <a:lnTo>
                    <a:pt x="110" y="442"/>
                  </a:lnTo>
                  <a:lnTo>
                    <a:pt x="104" y="442"/>
                  </a:lnTo>
                  <a:lnTo>
                    <a:pt x="100" y="444"/>
                  </a:lnTo>
                  <a:lnTo>
                    <a:pt x="99" y="444"/>
                  </a:lnTo>
                </a:path>
              </a:pathLst>
            </a:custGeom>
            <a:solidFill>
              <a:srgbClr val="9DC5A6"/>
            </a:solidFill>
            <a:ln w="12700" cap="rnd" cmpd="sng">
              <a:solidFill>
                <a:schemeClr val="tx1"/>
              </a:solidFill>
              <a:prstDash val="solid"/>
              <a:round/>
              <a:headEnd type="none" w="sm" len="sm"/>
              <a:tailEnd type="none" w="sm" len="sm"/>
            </a:ln>
            <a:effectLst/>
          </p:spPr>
          <p:txBody>
            <a:bodyPr wrap="none" lIns="0" tIns="0" rIns="0" bIns="0">
              <a:spAutoFit/>
            </a:bodyPr>
            <a:lstStyle/>
            <a:p>
              <a:endParaRPr lang="en-US">
                <a:solidFill>
                  <a:srgbClr val="000000"/>
                </a:solidFill>
              </a:endParaRPr>
            </a:p>
          </p:txBody>
        </p:sp>
        <p:sp>
          <p:nvSpPr>
            <p:cNvPr id="147" name="Freeform 42"/>
            <p:cNvSpPr>
              <a:spLocks/>
            </p:cNvSpPr>
            <p:nvPr/>
          </p:nvSpPr>
          <p:spPr bwMode="blackWhite">
            <a:xfrm>
              <a:off x="4876800" y="3767138"/>
              <a:ext cx="757238" cy="671512"/>
            </a:xfrm>
            <a:custGeom>
              <a:avLst/>
              <a:gdLst>
                <a:gd name="T0" fmla="*/ 554826 w 419"/>
                <a:gd name="T1" fmla="*/ 654025 h 384"/>
                <a:gd name="T2" fmla="*/ 556633 w 419"/>
                <a:gd name="T3" fmla="*/ 638286 h 384"/>
                <a:gd name="T4" fmla="*/ 560248 w 419"/>
                <a:gd name="T5" fmla="*/ 629543 h 384"/>
                <a:gd name="T6" fmla="*/ 567477 w 419"/>
                <a:gd name="T7" fmla="*/ 622548 h 384"/>
                <a:gd name="T8" fmla="*/ 565669 w 419"/>
                <a:gd name="T9" fmla="*/ 613804 h 384"/>
                <a:gd name="T10" fmla="*/ 554826 w 419"/>
                <a:gd name="T11" fmla="*/ 580578 h 384"/>
                <a:gd name="T12" fmla="*/ 543982 w 419"/>
                <a:gd name="T13" fmla="*/ 545604 h 384"/>
                <a:gd name="T14" fmla="*/ 549404 w 419"/>
                <a:gd name="T15" fmla="*/ 535111 h 384"/>
                <a:gd name="T16" fmla="*/ 565669 w 419"/>
                <a:gd name="T17" fmla="*/ 528116 h 384"/>
                <a:gd name="T18" fmla="*/ 565669 w 419"/>
                <a:gd name="T19" fmla="*/ 519373 h 384"/>
                <a:gd name="T20" fmla="*/ 556633 w 419"/>
                <a:gd name="T21" fmla="*/ 517624 h 384"/>
                <a:gd name="T22" fmla="*/ 556633 w 419"/>
                <a:gd name="T23" fmla="*/ 512378 h 384"/>
                <a:gd name="T24" fmla="*/ 565669 w 419"/>
                <a:gd name="T25" fmla="*/ 501885 h 384"/>
                <a:gd name="T26" fmla="*/ 567477 w 419"/>
                <a:gd name="T27" fmla="*/ 496639 h 384"/>
                <a:gd name="T28" fmla="*/ 562055 w 419"/>
                <a:gd name="T29" fmla="*/ 482649 h 384"/>
                <a:gd name="T30" fmla="*/ 565669 w 419"/>
                <a:gd name="T31" fmla="*/ 472157 h 384"/>
                <a:gd name="T32" fmla="*/ 578320 w 419"/>
                <a:gd name="T33" fmla="*/ 466911 h 384"/>
                <a:gd name="T34" fmla="*/ 581935 w 419"/>
                <a:gd name="T35" fmla="*/ 456418 h 384"/>
                <a:gd name="T36" fmla="*/ 580127 w 419"/>
                <a:gd name="T37" fmla="*/ 449423 h 384"/>
                <a:gd name="T38" fmla="*/ 592778 w 419"/>
                <a:gd name="T39" fmla="*/ 423192 h 384"/>
                <a:gd name="T40" fmla="*/ 637959 w 419"/>
                <a:gd name="T41" fmla="*/ 388218 h 384"/>
                <a:gd name="T42" fmla="*/ 675912 w 419"/>
                <a:gd name="T43" fmla="*/ 302530 h 384"/>
                <a:gd name="T44" fmla="*/ 679526 w 419"/>
                <a:gd name="T45" fmla="*/ 297284 h 384"/>
                <a:gd name="T46" fmla="*/ 681333 w 419"/>
                <a:gd name="T47" fmla="*/ 286792 h 384"/>
                <a:gd name="T48" fmla="*/ 674104 w 419"/>
                <a:gd name="T49" fmla="*/ 285043 h 384"/>
                <a:gd name="T50" fmla="*/ 675912 w 419"/>
                <a:gd name="T51" fmla="*/ 278048 h 384"/>
                <a:gd name="T52" fmla="*/ 690370 w 419"/>
                <a:gd name="T53" fmla="*/ 267556 h 384"/>
                <a:gd name="T54" fmla="*/ 701213 w 419"/>
                <a:gd name="T55" fmla="*/ 246571 h 384"/>
                <a:gd name="T56" fmla="*/ 699406 w 419"/>
                <a:gd name="T57" fmla="*/ 227335 h 384"/>
                <a:gd name="T58" fmla="*/ 695791 w 419"/>
                <a:gd name="T59" fmla="*/ 220340 h 384"/>
                <a:gd name="T60" fmla="*/ 704828 w 419"/>
                <a:gd name="T61" fmla="*/ 197606 h 384"/>
                <a:gd name="T62" fmla="*/ 715671 w 419"/>
                <a:gd name="T63" fmla="*/ 183617 h 384"/>
                <a:gd name="T64" fmla="*/ 722900 w 419"/>
                <a:gd name="T65" fmla="*/ 176622 h 384"/>
                <a:gd name="T66" fmla="*/ 733744 w 419"/>
                <a:gd name="T67" fmla="*/ 157386 h 384"/>
                <a:gd name="T68" fmla="*/ 721093 w 419"/>
                <a:gd name="T69" fmla="*/ 150391 h 384"/>
                <a:gd name="T70" fmla="*/ 717478 w 419"/>
                <a:gd name="T71" fmla="*/ 150391 h 384"/>
                <a:gd name="T72" fmla="*/ 726515 w 419"/>
                <a:gd name="T73" fmla="*/ 141647 h 384"/>
                <a:gd name="T74" fmla="*/ 735551 w 419"/>
                <a:gd name="T75" fmla="*/ 131155 h 384"/>
                <a:gd name="T76" fmla="*/ 751816 w 419"/>
                <a:gd name="T77" fmla="*/ 111919 h 384"/>
                <a:gd name="T78" fmla="*/ 755431 w 419"/>
                <a:gd name="T79" fmla="*/ 97929 h 384"/>
                <a:gd name="T80" fmla="*/ 750009 w 419"/>
                <a:gd name="T81" fmla="*/ 92683 h 384"/>
                <a:gd name="T82" fmla="*/ 650610 w 419"/>
                <a:gd name="T83" fmla="*/ 94431 h 384"/>
                <a:gd name="T84" fmla="*/ 657839 w 419"/>
                <a:gd name="T85" fmla="*/ 73447 h 384"/>
                <a:gd name="T86" fmla="*/ 674104 w 419"/>
                <a:gd name="T87" fmla="*/ 50713 h 384"/>
                <a:gd name="T88" fmla="*/ 692177 w 419"/>
                <a:gd name="T89" fmla="*/ 26231 h 384"/>
                <a:gd name="T90" fmla="*/ 679526 w 419"/>
                <a:gd name="T91" fmla="*/ 6995 h 384"/>
                <a:gd name="T92" fmla="*/ 661454 w 419"/>
                <a:gd name="T93" fmla="*/ 0 h 384"/>
                <a:gd name="T94" fmla="*/ 641574 w 419"/>
                <a:gd name="T95" fmla="*/ 1749 h 384"/>
                <a:gd name="T96" fmla="*/ 598200 w 419"/>
                <a:gd name="T97" fmla="*/ 3497 h 384"/>
                <a:gd name="T98" fmla="*/ 533139 w 419"/>
                <a:gd name="T99" fmla="*/ 6995 h 384"/>
                <a:gd name="T100" fmla="*/ 453620 w 419"/>
                <a:gd name="T101" fmla="*/ 8744 h 384"/>
                <a:gd name="T102" fmla="*/ 365065 w 419"/>
                <a:gd name="T103" fmla="*/ 13990 h 384"/>
                <a:gd name="T104" fmla="*/ 274702 w 419"/>
                <a:gd name="T105" fmla="*/ 15739 h 384"/>
                <a:gd name="T106" fmla="*/ 187954 w 419"/>
                <a:gd name="T107" fmla="*/ 20985 h 384"/>
                <a:gd name="T108" fmla="*/ 112050 w 419"/>
                <a:gd name="T109" fmla="*/ 24482 h 384"/>
                <a:gd name="T110" fmla="*/ 50603 w 419"/>
                <a:gd name="T111" fmla="*/ 26231 h 384"/>
                <a:gd name="T112" fmla="*/ 9036 w 419"/>
                <a:gd name="T113" fmla="*/ 26231 h 384"/>
                <a:gd name="T114" fmla="*/ 30723 w 419"/>
                <a:gd name="T115" fmla="*/ 234330 h 384"/>
                <a:gd name="T116" fmla="*/ 45181 w 419"/>
                <a:gd name="T117" fmla="*/ 575332 h 384"/>
                <a:gd name="T118" fmla="*/ 99399 w 419"/>
                <a:gd name="T119" fmla="*/ 669763 h 3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19" h="384">
                  <a:moveTo>
                    <a:pt x="307" y="375"/>
                  </a:moveTo>
                  <a:lnTo>
                    <a:pt x="307" y="375"/>
                  </a:lnTo>
                  <a:lnTo>
                    <a:pt x="307" y="374"/>
                  </a:lnTo>
                  <a:lnTo>
                    <a:pt x="307" y="371"/>
                  </a:lnTo>
                  <a:lnTo>
                    <a:pt x="307" y="368"/>
                  </a:lnTo>
                  <a:lnTo>
                    <a:pt x="308" y="365"/>
                  </a:lnTo>
                  <a:lnTo>
                    <a:pt x="308" y="362"/>
                  </a:lnTo>
                  <a:lnTo>
                    <a:pt x="310" y="360"/>
                  </a:lnTo>
                  <a:lnTo>
                    <a:pt x="313" y="359"/>
                  </a:lnTo>
                  <a:lnTo>
                    <a:pt x="314" y="357"/>
                  </a:lnTo>
                  <a:lnTo>
                    <a:pt x="314" y="356"/>
                  </a:lnTo>
                  <a:lnTo>
                    <a:pt x="314" y="354"/>
                  </a:lnTo>
                  <a:lnTo>
                    <a:pt x="313" y="352"/>
                  </a:lnTo>
                  <a:lnTo>
                    <a:pt x="313" y="351"/>
                  </a:lnTo>
                  <a:lnTo>
                    <a:pt x="311" y="350"/>
                  </a:lnTo>
                  <a:lnTo>
                    <a:pt x="307" y="332"/>
                  </a:lnTo>
                  <a:lnTo>
                    <a:pt x="305" y="326"/>
                  </a:lnTo>
                  <a:lnTo>
                    <a:pt x="298" y="319"/>
                  </a:lnTo>
                  <a:lnTo>
                    <a:pt x="301" y="312"/>
                  </a:lnTo>
                  <a:lnTo>
                    <a:pt x="301" y="308"/>
                  </a:lnTo>
                  <a:lnTo>
                    <a:pt x="303" y="306"/>
                  </a:lnTo>
                  <a:lnTo>
                    <a:pt x="304" y="306"/>
                  </a:lnTo>
                  <a:lnTo>
                    <a:pt x="307" y="305"/>
                  </a:lnTo>
                  <a:lnTo>
                    <a:pt x="308" y="305"/>
                  </a:lnTo>
                  <a:lnTo>
                    <a:pt x="313" y="302"/>
                  </a:lnTo>
                  <a:lnTo>
                    <a:pt x="314" y="300"/>
                  </a:lnTo>
                  <a:lnTo>
                    <a:pt x="314" y="299"/>
                  </a:lnTo>
                  <a:lnTo>
                    <a:pt x="313" y="297"/>
                  </a:lnTo>
                  <a:lnTo>
                    <a:pt x="311" y="296"/>
                  </a:lnTo>
                  <a:lnTo>
                    <a:pt x="310" y="296"/>
                  </a:lnTo>
                  <a:lnTo>
                    <a:pt x="308" y="296"/>
                  </a:lnTo>
                  <a:lnTo>
                    <a:pt x="307" y="296"/>
                  </a:lnTo>
                  <a:lnTo>
                    <a:pt x="307" y="294"/>
                  </a:lnTo>
                  <a:lnTo>
                    <a:pt x="308" y="293"/>
                  </a:lnTo>
                  <a:lnTo>
                    <a:pt x="310" y="291"/>
                  </a:lnTo>
                  <a:lnTo>
                    <a:pt x="311" y="290"/>
                  </a:lnTo>
                  <a:lnTo>
                    <a:pt x="313" y="287"/>
                  </a:lnTo>
                  <a:lnTo>
                    <a:pt x="314" y="287"/>
                  </a:lnTo>
                  <a:lnTo>
                    <a:pt x="314" y="285"/>
                  </a:lnTo>
                  <a:lnTo>
                    <a:pt x="314" y="284"/>
                  </a:lnTo>
                  <a:lnTo>
                    <a:pt x="313" y="281"/>
                  </a:lnTo>
                  <a:lnTo>
                    <a:pt x="311" y="279"/>
                  </a:lnTo>
                  <a:lnTo>
                    <a:pt x="311" y="276"/>
                  </a:lnTo>
                  <a:lnTo>
                    <a:pt x="311" y="273"/>
                  </a:lnTo>
                  <a:lnTo>
                    <a:pt x="311" y="272"/>
                  </a:lnTo>
                  <a:lnTo>
                    <a:pt x="313" y="270"/>
                  </a:lnTo>
                  <a:lnTo>
                    <a:pt x="314" y="269"/>
                  </a:lnTo>
                  <a:lnTo>
                    <a:pt x="316" y="269"/>
                  </a:lnTo>
                  <a:lnTo>
                    <a:pt x="320" y="267"/>
                  </a:lnTo>
                  <a:lnTo>
                    <a:pt x="322" y="266"/>
                  </a:lnTo>
                  <a:lnTo>
                    <a:pt x="322" y="263"/>
                  </a:lnTo>
                  <a:lnTo>
                    <a:pt x="322" y="261"/>
                  </a:lnTo>
                  <a:lnTo>
                    <a:pt x="322" y="260"/>
                  </a:lnTo>
                  <a:lnTo>
                    <a:pt x="321" y="258"/>
                  </a:lnTo>
                  <a:lnTo>
                    <a:pt x="321" y="257"/>
                  </a:lnTo>
                  <a:lnTo>
                    <a:pt x="320" y="257"/>
                  </a:lnTo>
                  <a:lnTo>
                    <a:pt x="333" y="251"/>
                  </a:lnTo>
                  <a:lnTo>
                    <a:pt x="328" y="242"/>
                  </a:lnTo>
                  <a:lnTo>
                    <a:pt x="341" y="228"/>
                  </a:lnTo>
                  <a:lnTo>
                    <a:pt x="346" y="228"/>
                  </a:lnTo>
                  <a:lnTo>
                    <a:pt x="353" y="222"/>
                  </a:lnTo>
                  <a:lnTo>
                    <a:pt x="353" y="195"/>
                  </a:lnTo>
                  <a:lnTo>
                    <a:pt x="361" y="183"/>
                  </a:lnTo>
                  <a:lnTo>
                    <a:pt x="374" y="173"/>
                  </a:lnTo>
                  <a:lnTo>
                    <a:pt x="374" y="171"/>
                  </a:lnTo>
                  <a:lnTo>
                    <a:pt x="376" y="170"/>
                  </a:lnTo>
                  <a:lnTo>
                    <a:pt x="376" y="167"/>
                  </a:lnTo>
                  <a:lnTo>
                    <a:pt x="376" y="165"/>
                  </a:lnTo>
                  <a:lnTo>
                    <a:pt x="377" y="164"/>
                  </a:lnTo>
                  <a:lnTo>
                    <a:pt x="377" y="163"/>
                  </a:lnTo>
                  <a:lnTo>
                    <a:pt x="373" y="163"/>
                  </a:lnTo>
                  <a:lnTo>
                    <a:pt x="371" y="161"/>
                  </a:lnTo>
                  <a:lnTo>
                    <a:pt x="371" y="160"/>
                  </a:lnTo>
                  <a:lnTo>
                    <a:pt x="374" y="159"/>
                  </a:lnTo>
                  <a:lnTo>
                    <a:pt x="377" y="156"/>
                  </a:lnTo>
                  <a:lnTo>
                    <a:pt x="379" y="155"/>
                  </a:lnTo>
                  <a:lnTo>
                    <a:pt x="382" y="153"/>
                  </a:lnTo>
                  <a:lnTo>
                    <a:pt x="383" y="153"/>
                  </a:lnTo>
                  <a:lnTo>
                    <a:pt x="387" y="147"/>
                  </a:lnTo>
                  <a:lnTo>
                    <a:pt x="388" y="141"/>
                  </a:lnTo>
                  <a:lnTo>
                    <a:pt x="390" y="137"/>
                  </a:lnTo>
                  <a:lnTo>
                    <a:pt x="388" y="133"/>
                  </a:lnTo>
                  <a:lnTo>
                    <a:pt x="387" y="130"/>
                  </a:lnTo>
                  <a:lnTo>
                    <a:pt x="385" y="128"/>
                  </a:lnTo>
                  <a:lnTo>
                    <a:pt x="385" y="126"/>
                  </a:lnTo>
                  <a:lnTo>
                    <a:pt x="388" y="116"/>
                  </a:lnTo>
                  <a:lnTo>
                    <a:pt x="388" y="114"/>
                  </a:lnTo>
                  <a:lnTo>
                    <a:pt x="390" y="113"/>
                  </a:lnTo>
                  <a:lnTo>
                    <a:pt x="391" y="111"/>
                  </a:lnTo>
                  <a:lnTo>
                    <a:pt x="393" y="108"/>
                  </a:lnTo>
                  <a:lnTo>
                    <a:pt x="396" y="105"/>
                  </a:lnTo>
                  <a:lnTo>
                    <a:pt x="397" y="102"/>
                  </a:lnTo>
                  <a:lnTo>
                    <a:pt x="399" y="101"/>
                  </a:lnTo>
                  <a:lnTo>
                    <a:pt x="400" y="101"/>
                  </a:lnTo>
                  <a:lnTo>
                    <a:pt x="405" y="95"/>
                  </a:lnTo>
                  <a:lnTo>
                    <a:pt x="406" y="92"/>
                  </a:lnTo>
                  <a:lnTo>
                    <a:pt x="406" y="90"/>
                  </a:lnTo>
                  <a:lnTo>
                    <a:pt x="405" y="87"/>
                  </a:lnTo>
                  <a:lnTo>
                    <a:pt x="402" y="87"/>
                  </a:lnTo>
                  <a:lnTo>
                    <a:pt x="399" y="86"/>
                  </a:lnTo>
                  <a:lnTo>
                    <a:pt x="397" y="86"/>
                  </a:lnTo>
                  <a:lnTo>
                    <a:pt x="399" y="84"/>
                  </a:lnTo>
                  <a:lnTo>
                    <a:pt x="400" y="83"/>
                  </a:lnTo>
                  <a:lnTo>
                    <a:pt x="402" y="81"/>
                  </a:lnTo>
                  <a:lnTo>
                    <a:pt x="405" y="78"/>
                  </a:lnTo>
                  <a:lnTo>
                    <a:pt x="406" y="77"/>
                  </a:lnTo>
                  <a:lnTo>
                    <a:pt x="407" y="75"/>
                  </a:lnTo>
                  <a:lnTo>
                    <a:pt x="409" y="74"/>
                  </a:lnTo>
                  <a:lnTo>
                    <a:pt x="413" y="68"/>
                  </a:lnTo>
                  <a:lnTo>
                    <a:pt x="416" y="64"/>
                  </a:lnTo>
                  <a:lnTo>
                    <a:pt x="418" y="62"/>
                  </a:lnTo>
                  <a:lnTo>
                    <a:pt x="418" y="59"/>
                  </a:lnTo>
                  <a:lnTo>
                    <a:pt x="418" y="56"/>
                  </a:lnTo>
                  <a:lnTo>
                    <a:pt x="416" y="54"/>
                  </a:lnTo>
                  <a:lnTo>
                    <a:pt x="415" y="53"/>
                  </a:lnTo>
                  <a:lnTo>
                    <a:pt x="360" y="56"/>
                  </a:lnTo>
                  <a:lnTo>
                    <a:pt x="360" y="54"/>
                  </a:lnTo>
                  <a:lnTo>
                    <a:pt x="361" y="51"/>
                  </a:lnTo>
                  <a:lnTo>
                    <a:pt x="363" y="48"/>
                  </a:lnTo>
                  <a:lnTo>
                    <a:pt x="364" y="42"/>
                  </a:lnTo>
                  <a:lnTo>
                    <a:pt x="367" y="38"/>
                  </a:lnTo>
                  <a:lnTo>
                    <a:pt x="370" y="32"/>
                  </a:lnTo>
                  <a:lnTo>
                    <a:pt x="373" y="29"/>
                  </a:lnTo>
                  <a:lnTo>
                    <a:pt x="379" y="24"/>
                  </a:lnTo>
                  <a:lnTo>
                    <a:pt x="382" y="20"/>
                  </a:lnTo>
                  <a:lnTo>
                    <a:pt x="383" y="15"/>
                  </a:lnTo>
                  <a:lnTo>
                    <a:pt x="382" y="11"/>
                  </a:lnTo>
                  <a:lnTo>
                    <a:pt x="379" y="7"/>
                  </a:lnTo>
                  <a:lnTo>
                    <a:pt x="376" y="4"/>
                  </a:lnTo>
                  <a:lnTo>
                    <a:pt x="371" y="1"/>
                  </a:lnTo>
                  <a:lnTo>
                    <a:pt x="369" y="0"/>
                  </a:lnTo>
                  <a:lnTo>
                    <a:pt x="366" y="0"/>
                  </a:lnTo>
                  <a:lnTo>
                    <a:pt x="364" y="1"/>
                  </a:lnTo>
                  <a:lnTo>
                    <a:pt x="361" y="1"/>
                  </a:lnTo>
                  <a:lnTo>
                    <a:pt x="355" y="1"/>
                  </a:lnTo>
                  <a:lnTo>
                    <a:pt x="349" y="1"/>
                  </a:lnTo>
                  <a:lnTo>
                    <a:pt x="341" y="2"/>
                  </a:lnTo>
                  <a:lnTo>
                    <a:pt x="331" y="2"/>
                  </a:lnTo>
                  <a:lnTo>
                    <a:pt x="320" y="2"/>
                  </a:lnTo>
                  <a:lnTo>
                    <a:pt x="308" y="4"/>
                  </a:lnTo>
                  <a:lnTo>
                    <a:pt x="295" y="4"/>
                  </a:lnTo>
                  <a:lnTo>
                    <a:pt x="281" y="5"/>
                  </a:lnTo>
                  <a:lnTo>
                    <a:pt x="267" y="5"/>
                  </a:lnTo>
                  <a:lnTo>
                    <a:pt x="251" y="5"/>
                  </a:lnTo>
                  <a:lnTo>
                    <a:pt x="235" y="7"/>
                  </a:lnTo>
                  <a:lnTo>
                    <a:pt x="220" y="7"/>
                  </a:lnTo>
                  <a:lnTo>
                    <a:pt x="202" y="8"/>
                  </a:lnTo>
                  <a:lnTo>
                    <a:pt x="187" y="8"/>
                  </a:lnTo>
                  <a:lnTo>
                    <a:pt x="169" y="9"/>
                  </a:lnTo>
                  <a:lnTo>
                    <a:pt x="152" y="9"/>
                  </a:lnTo>
                  <a:lnTo>
                    <a:pt x="136" y="11"/>
                  </a:lnTo>
                  <a:lnTo>
                    <a:pt x="121" y="11"/>
                  </a:lnTo>
                  <a:lnTo>
                    <a:pt x="104" y="12"/>
                  </a:lnTo>
                  <a:lnTo>
                    <a:pt x="89" y="12"/>
                  </a:lnTo>
                  <a:lnTo>
                    <a:pt x="74" y="14"/>
                  </a:lnTo>
                  <a:lnTo>
                    <a:pt x="62" y="14"/>
                  </a:lnTo>
                  <a:lnTo>
                    <a:pt x="49" y="14"/>
                  </a:lnTo>
                  <a:lnTo>
                    <a:pt x="38" y="15"/>
                  </a:lnTo>
                  <a:lnTo>
                    <a:pt x="28" y="15"/>
                  </a:lnTo>
                  <a:lnTo>
                    <a:pt x="19" y="15"/>
                  </a:lnTo>
                  <a:lnTo>
                    <a:pt x="11" y="15"/>
                  </a:lnTo>
                  <a:lnTo>
                    <a:pt x="5" y="15"/>
                  </a:lnTo>
                  <a:lnTo>
                    <a:pt x="1" y="17"/>
                  </a:lnTo>
                  <a:lnTo>
                    <a:pt x="0" y="17"/>
                  </a:lnTo>
                  <a:lnTo>
                    <a:pt x="17" y="134"/>
                  </a:lnTo>
                  <a:lnTo>
                    <a:pt x="16" y="319"/>
                  </a:lnTo>
                  <a:lnTo>
                    <a:pt x="14" y="317"/>
                  </a:lnTo>
                  <a:lnTo>
                    <a:pt x="25" y="329"/>
                  </a:lnTo>
                  <a:lnTo>
                    <a:pt x="46" y="326"/>
                  </a:lnTo>
                  <a:lnTo>
                    <a:pt x="55" y="327"/>
                  </a:lnTo>
                  <a:lnTo>
                    <a:pt x="55" y="383"/>
                  </a:lnTo>
                  <a:lnTo>
                    <a:pt x="307" y="375"/>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48" name="Freeform 43"/>
            <p:cNvSpPr>
              <a:spLocks/>
            </p:cNvSpPr>
            <p:nvPr/>
          </p:nvSpPr>
          <p:spPr bwMode="blackWhite">
            <a:xfrm>
              <a:off x="4876800" y="3767138"/>
              <a:ext cx="757238" cy="671512"/>
            </a:xfrm>
            <a:custGeom>
              <a:avLst/>
              <a:gdLst>
                <a:gd name="T0" fmla="*/ 554826 w 419"/>
                <a:gd name="T1" fmla="*/ 654025 h 384"/>
                <a:gd name="T2" fmla="*/ 556633 w 419"/>
                <a:gd name="T3" fmla="*/ 633040 h 384"/>
                <a:gd name="T4" fmla="*/ 565669 w 419"/>
                <a:gd name="T5" fmla="*/ 627794 h 384"/>
                <a:gd name="T6" fmla="*/ 565669 w 419"/>
                <a:gd name="T7" fmla="*/ 615553 h 384"/>
                <a:gd name="T8" fmla="*/ 554826 w 419"/>
                <a:gd name="T9" fmla="*/ 580578 h 384"/>
                <a:gd name="T10" fmla="*/ 543982 w 419"/>
                <a:gd name="T11" fmla="*/ 538609 h 384"/>
                <a:gd name="T12" fmla="*/ 554826 w 419"/>
                <a:gd name="T13" fmla="*/ 533362 h 384"/>
                <a:gd name="T14" fmla="*/ 567477 w 419"/>
                <a:gd name="T15" fmla="*/ 524619 h 384"/>
                <a:gd name="T16" fmla="*/ 560248 w 419"/>
                <a:gd name="T17" fmla="*/ 517624 h 384"/>
                <a:gd name="T18" fmla="*/ 554826 w 419"/>
                <a:gd name="T19" fmla="*/ 514126 h 384"/>
                <a:gd name="T20" fmla="*/ 565669 w 419"/>
                <a:gd name="T21" fmla="*/ 501885 h 384"/>
                <a:gd name="T22" fmla="*/ 567477 w 419"/>
                <a:gd name="T23" fmla="*/ 496639 h 384"/>
                <a:gd name="T24" fmla="*/ 562055 w 419"/>
                <a:gd name="T25" fmla="*/ 477403 h 384"/>
                <a:gd name="T26" fmla="*/ 571091 w 419"/>
                <a:gd name="T27" fmla="*/ 470408 h 384"/>
                <a:gd name="T28" fmla="*/ 581935 w 419"/>
                <a:gd name="T29" fmla="*/ 459916 h 384"/>
                <a:gd name="T30" fmla="*/ 580127 w 419"/>
                <a:gd name="T31" fmla="*/ 449423 h 384"/>
                <a:gd name="T32" fmla="*/ 616272 w 419"/>
                <a:gd name="T33" fmla="*/ 398710 h 384"/>
                <a:gd name="T34" fmla="*/ 652417 w 419"/>
                <a:gd name="T35" fmla="*/ 320017 h 384"/>
                <a:gd name="T36" fmla="*/ 675912 w 419"/>
                <a:gd name="T37" fmla="*/ 299033 h 384"/>
                <a:gd name="T38" fmla="*/ 681333 w 419"/>
                <a:gd name="T39" fmla="*/ 286792 h 384"/>
                <a:gd name="T40" fmla="*/ 674104 w 419"/>
                <a:gd name="T41" fmla="*/ 285043 h 384"/>
                <a:gd name="T42" fmla="*/ 681333 w 419"/>
                <a:gd name="T43" fmla="*/ 272802 h 384"/>
                <a:gd name="T44" fmla="*/ 692177 w 419"/>
                <a:gd name="T45" fmla="*/ 267556 h 384"/>
                <a:gd name="T46" fmla="*/ 701213 w 419"/>
                <a:gd name="T47" fmla="*/ 232581 h 384"/>
                <a:gd name="T48" fmla="*/ 695791 w 419"/>
                <a:gd name="T49" fmla="*/ 220340 h 384"/>
                <a:gd name="T50" fmla="*/ 704828 w 419"/>
                <a:gd name="T51" fmla="*/ 197606 h 384"/>
                <a:gd name="T52" fmla="*/ 717478 w 419"/>
                <a:gd name="T53" fmla="*/ 178370 h 384"/>
                <a:gd name="T54" fmla="*/ 731936 w 419"/>
                <a:gd name="T55" fmla="*/ 166129 h 384"/>
                <a:gd name="T56" fmla="*/ 726515 w 419"/>
                <a:gd name="T57" fmla="*/ 152139 h 384"/>
                <a:gd name="T58" fmla="*/ 717478 w 419"/>
                <a:gd name="T59" fmla="*/ 150391 h 384"/>
                <a:gd name="T60" fmla="*/ 726515 w 419"/>
                <a:gd name="T61" fmla="*/ 141647 h 384"/>
                <a:gd name="T62" fmla="*/ 739165 w 419"/>
                <a:gd name="T63" fmla="*/ 129406 h 384"/>
                <a:gd name="T64" fmla="*/ 755431 w 419"/>
                <a:gd name="T65" fmla="*/ 108421 h 384"/>
                <a:gd name="T66" fmla="*/ 750009 w 419"/>
                <a:gd name="T67" fmla="*/ 92683 h 384"/>
                <a:gd name="T68" fmla="*/ 650610 w 419"/>
                <a:gd name="T69" fmla="*/ 97929 h 384"/>
                <a:gd name="T70" fmla="*/ 657839 w 419"/>
                <a:gd name="T71" fmla="*/ 73447 h 384"/>
                <a:gd name="T72" fmla="*/ 684948 w 419"/>
                <a:gd name="T73" fmla="*/ 41970 h 384"/>
                <a:gd name="T74" fmla="*/ 690370 w 419"/>
                <a:gd name="T75" fmla="*/ 19236 h 384"/>
                <a:gd name="T76" fmla="*/ 666875 w 419"/>
                <a:gd name="T77" fmla="*/ 0 h 384"/>
                <a:gd name="T78" fmla="*/ 652417 w 419"/>
                <a:gd name="T79" fmla="*/ 1749 h 384"/>
                <a:gd name="T80" fmla="*/ 598200 w 419"/>
                <a:gd name="T81" fmla="*/ 3497 h 384"/>
                <a:gd name="T82" fmla="*/ 507837 w 419"/>
                <a:gd name="T83" fmla="*/ 8744 h 384"/>
                <a:gd name="T84" fmla="*/ 397595 w 419"/>
                <a:gd name="T85" fmla="*/ 12241 h 384"/>
                <a:gd name="T86" fmla="*/ 274702 w 419"/>
                <a:gd name="T87" fmla="*/ 15739 h 384"/>
                <a:gd name="T88" fmla="*/ 160845 w 419"/>
                <a:gd name="T89" fmla="*/ 20985 h 384"/>
                <a:gd name="T90" fmla="*/ 68676 w 419"/>
                <a:gd name="T91" fmla="*/ 26231 h 384"/>
                <a:gd name="T92" fmla="*/ 9036 w 419"/>
                <a:gd name="T93" fmla="*/ 26231 h 384"/>
                <a:gd name="T94" fmla="*/ 28916 w 419"/>
                <a:gd name="T95" fmla="*/ 557845 h 384"/>
                <a:gd name="T96" fmla="*/ 99399 w 419"/>
                <a:gd name="T97" fmla="*/ 571834 h 3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19" h="384">
                  <a:moveTo>
                    <a:pt x="307" y="375"/>
                  </a:moveTo>
                  <a:lnTo>
                    <a:pt x="307" y="375"/>
                  </a:lnTo>
                  <a:lnTo>
                    <a:pt x="307" y="374"/>
                  </a:lnTo>
                  <a:lnTo>
                    <a:pt x="307" y="371"/>
                  </a:lnTo>
                  <a:lnTo>
                    <a:pt x="307" y="368"/>
                  </a:lnTo>
                  <a:lnTo>
                    <a:pt x="308" y="365"/>
                  </a:lnTo>
                  <a:lnTo>
                    <a:pt x="308" y="362"/>
                  </a:lnTo>
                  <a:lnTo>
                    <a:pt x="310" y="360"/>
                  </a:lnTo>
                  <a:lnTo>
                    <a:pt x="313" y="359"/>
                  </a:lnTo>
                  <a:lnTo>
                    <a:pt x="314" y="357"/>
                  </a:lnTo>
                  <a:lnTo>
                    <a:pt x="314" y="356"/>
                  </a:lnTo>
                  <a:lnTo>
                    <a:pt x="314" y="354"/>
                  </a:lnTo>
                  <a:lnTo>
                    <a:pt x="313" y="352"/>
                  </a:lnTo>
                  <a:lnTo>
                    <a:pt x="313" y="351"/>
                  </a:lnTo>
                  <a:lnTo>
                    <a:pt x="311" y="350"/>
                  </a:lnTo>
                  <a:lnTo>
                    <a:pt x="307" y="332"/>
                  </a:lnTo>
                  <a:lnTo>
                    <a:pt x="305" y="326"/>
                  </a:lnTo>
                  <a:lnTo>
                    <a:pt x="298" y="319"/>
                  </a:lnTo>
                  <a:lnTo>
                    <a:pt x="301" y="312"/>
                  </a:lnTo>
                  <a:lnTo>
                    <a:pt x="301" y="308"/>
                  </a:lnTo>
                  <a:lnTo>
                    <a:pt x="303" y="306"/>
                  </a:lnTo>
                  <a:lnTo>
                    <a:pt x="304" y="306"/>
                  </a:lnTo>
                  <a:lnTo>
                    <a:pt x="307" y="305"/>
                  </a:lnTo>
                  <a:lnTo>
                    <a:pt x="308" y="305"/>
                  </a:lnTo>
                  <a:lnTo>
                    <a:pt x="313" y="302"/>
                  </a:lnTo>
                  <a:lnTo>
                    <a:pt x="314" y="300"/>
                  </a:lnTo>
                  <a:lnTo>
                    <a:pt x="314" y="299"/>
                  </a:lnTo>
                  <a:lnTo>
                    <a:pt x="313" y="297"/>
                  </a:lnTo>
                  <a:lnTo>
                    <a:pt x="311" y="296"/>
                  </a:lnTo>
                  <a:lnTo>
                    <a:pt x="310" y="296"/>
                  </a:lnTo>
                  <a:lnTo>
                    <a:pt x="308" y="296"/>
                  </a:lnTo>
                  <a:lnTo>
                    <a:pt x="307" y="296"/>
                  </a:lnTo>
                  <a:lnTo>
                    <a:pt x="307" y="294"/>
                  </a:lnTo>
                  <a:lnTo>
                    <a:pt x="308" y="293"/>
                  </a:lnTo>
                  <a:lnTo>
                    <a:pt x="310" y="291"/>
                  </a:lnTo>
                  <a:lnTo>
                    <a:pt x="311" y="290"/>
                  </a:lnTo>
                  <a:lnTo>
                    <a:pt x="313" y="287"/>
                  </a:lnTo>
                  <a:lnTo>
                    <a:pt x="314" y="287"/>
                  </a:lnTo>
                  <a:lnTo>
                    <a:pt x="314" y="285"/>
                  </a:lnTo>
                  <a:lnTo>
                    <a:pt x="314" y="284"/>
                  </a:lnTo>
                  <a:lnTo>
                    <a:pt x="313" y="281"/>
                  </a:lnTo>
                  <a:lnTo>
                    <a:pt x="311" y="279"/>
                  </a:lnTo>
                  <a:lnTo>
                    <a:pt x="311" y="276"/>
                  </a:lnTo>
                  <a:lnTo>
                    <a:pt x="311" y="273"/>
                  </a:lnTo>
                  <a:lnTo>
                    <a:pt x="311" y="272"/>
                  </a:lnTo>
                  <a:lnTo>
                    <a:pt x="313" y="270"/>
                  </a:lnTo>
                  <a:lnTo>
                    <a:pt x="314" y="269"/>
                  </a:lnTo>
                  <a:lnTo>
                    <a:pt x="316" y="269"/>
                  </a:lnTo>
                  <a:lnTo>
                    <a:pt x="320" y="267"/>
                  </a:lnTo>
                  <a:lnTo>
                    <a:pt x="322" y="266"/>
                  </a:lnTo>
                  <a:lnTo>
                    <a:pt x="322" y="263"/>
                  </a:lnTo>
                  <a:lnTo>
                    <a:pt x="322" y="261"/>
                  </a:lnTo>
                  <a:lnTo>
                    <a:pt x="322" y="260"/>
                  </a:lnTo>
                  <a:lnTo>
                    <a:pt x="321" y="258"/>
                  </a:lnTo>
                  <a:lnTo>
                    <a:pt x="321" y="257"/>
                  </a:lnTo>
                  <a:lnTo>
                    <a:pt x="320" y="257"/>
                  </a:lnTo>
                  <a:lnTo>
                    <a:pt x="333" y="251"/>
                  </a:lnTo>
                  <a:lnTo>
                    <a:pt x="328" y="242"/>
                  </a:lnTo>
                  <a:lnTo>
                    <a:pt x="341" y="228"/>
                  </a:lnTo>
                  <a:lnTo>
                    <a:pt x="346" y="228"/>
                  </a:lnTo>
                  <a:lnTo>
                    <a:pt x="353" y="222"/>
                  </a:lnTo>
                  <a:lnTo>
                    <a:pt x="353" y="195"/>
                  </a:lnTo>
                  <a:lnTo>
                    <a:pt x="361" y="183"/>
                  </a:lnTo>
                  <a:lnTo>
                    <a:pt x="374" y="173"/>
                  </a:lnTo>
                  <a:lnTo>
                    <a:pt x="374" y="171"/>
                  </a:lnTo>
                  <a:lnTo>
                    <a:pt x="376" y="170"/>
                  </a:lnTo>
                  <a:lnTo>
                    <a:pt x="376" y="167"/>
                  </a:lnTo>
                  <a:lnTo>
                    <a:pt x="376" y="165"/>
                  </a:lnTo>
                  <a:lnTo>
                    <a:pt x="377" y="164"/>
                  </a:lnTo>
                  <a:lnTo>
                    <a:pt x="377" y="163"/>
                  </a:lnTo>
                  <a:lnTo>
                    <a:pt x="373" y="163"/>
                  </a:lnTo>
                  <a:lnTo>
                    <a:pt x="371" y="161"/>
                  </a:lnTo>
                  <a:lnTo>
                    <a:pt x="371" y="160"/>
                  </a:lnTo>
                  <a:lnTo>
                    <a:pt x="374" y="159"/>
                  </a:lnTo>
                  <a:lnTo>
                    <a:pt x="377" y="156"/>
                  </a:lnTo>
                  <a:lnTo>
                    <a:pt x="379" y="155"/>
                  </a:lnTo>
                  <a:lnTo>
                    <a:pt x="382" y="153"/>
                  </a:lnTo>
                  <a:lnTo>
                    <a:pt x="383" y="153"/>
                  </a:lnTo>
                  <a:lnTo>
                    <a:pt x="387" y="147"/>
                  </a:lnTo>
                  <a:lnTo>
                    <a:pt x="388" y="141"/>
                  </a:lnTo>
                  <a:lnTo>
                    <a:pt x="390" y="137"/>
                  </a:lnTo>
                  <a:lnTo>
                    <a:pt x="388" y="133"/>
                  </a:lnTo>
                  <a:lnTo>
                    <a:pt x="387" y="130"/>
                  </a:lnTo>
                  <a:lnTo>
                    <a:pt x="385" y="128"/>
                  </a:lnTo>
                  <a:lnTo>
                    <a:pt x="385" y="126"/>
                  </a:lnTo>
                  <a:lnTo>
                    <a:pt x="388" y="116"/>
                  </a:lnTo>
                  <a:lnTo>
                    <a:pt x="388" y="114"/>
                  </a:lnTo>
                  <a:lnTo>
                    <a:pt x="390" y="113"/>
                  </a:lnTo>
                  <a:lnTo>
                    <a:pt x="391" y="111"/>
                  </a:lnTo>
                  <a:lnTo>
                    <a:pt x="393" y="108"/>
                  </a:lnTo>
                  <a:lnTo>
                    <a:pt x="396" y="105"/>
                  </a:lnTo>
                  <a:lnTo>
                    <a:pt x="397" y="102"/>
                  </a:lnTo>
                  <a:lnTo>
                    <a:pt x="399" y="101"/>
                  </a:lnTo>
                  <a:lnTo>
                    <a:pt x="400" y="101"/>
                  </a:lnTo>
                  <a:lnTo>
                    <a:pt x="405" y="95"/>
                  </a:lnTo>
                  <a:lnTo>
                    <a:pt x="406" y="92"/>
                  </a:lnTo>
                  <a:lnTo>
                    <a:pt x="406" y="90"/>
                  </a:lnTo>
                  <a:lnTo>
                    <a:pt x="405" y="87"/>
                  </a:lnTo>
                  <a:lnTo>
                    <a:pt x="402" y="87"/>
                  </a:lnTo>
                  <a:lnTo>
                    <a:pt x="399" y="86"/>
                  </a:lnTo>
                  <a:lnTo>
                    <a:pt x="397" y="86"/>
                  </a:lnTo>
                  <a:lnTo>
                    <a:pt x="399" y="84"/>
                  </a:lnTo>
                  <a:lnTo>
                    <a:pt x="400" y="83"/>
                  </a:lnTo>
                  <a:lnTo>
                    <a:pt x="402" y="81"/>
                  </a:lnTo>
                  <a:lnTo>
                    <a:pt x="405" y="78"/>
                  </a:lnTo>
                  <a:lnTo>
                    <a:pt x="406" y="77"/>
                  </a:lnTo>
                  <a:lnTo>
                    <a:pt x="407" y="75"/>
                  </a:lnTo>
                  <a:lnTo>
                    <a:pt x="409" y="74"/>
                  </a:lnTo>
                  <a:lnTo>
                    <a:pt x="413" y="68"/>
                  </a:lnTo>
                  <a:lnTo>
                    <a:pt x="416" y="64"/>
                  </a:lnTo>
                  <a:lnTo>
                    <a:pt x="418" y="62"/>
                  </a:lnTo>
                  <a:lnTo>
                    <a:pt x="418" y="59"/>
                  </a:lnTo>
                  <a:lnTo>
                    <a:pt x="418" y="56"/>
                  </a:lnTo>
                  <a:lnTo>
                    <a:pt x="416" y="54"/>
                  </a:lnTo>
                  <a:lnTo>
                    <a:pt x="415" y="53"/>
                  </a:lnTo>
                  <a:lnTo>
                    <a:pt x="360" y="56"/>
                  </a:lnTo>
                  <a:lnTo>
                    <a:pt x="360" y="54"/>
                  </a:lnTo>
                  <a:lnTo>
                    <a:pt x="361" y="51"/>
                  </a:lnTo>
                  <a:lnTo>
                    <a:pt x="363" y="48"/>
                  </a:lnTo>
                  <a:lnTo>
                    <a:pt x="364" y="42"/>
                  </a:lnTo>
                  <a:lnTo>
                    <a:pt x="367" y="38"/>
                  </a:lnTo>
                  <a:lnTo>
                    <a:pt x="370" y="32"/>
                  </a:lnTo>
                  <a:lnTo>
                    <a:pt x="373" y="29"/>
                  </a:lnTo>
                  <a:lnTo>
                    <a:pt x="379" y="24"/>
                  </a:lnTo>
                  <a:lnTo>
                    <a:pt x="382" y="20"/>
                  </a:lnTo>
                  <a:lnTo>
                    <a:pt x="383" y="15"/>
                  </a:lnTo>
                  <a:lnTo>
                    <a:pt x="382" y="11"/>
                  </a:lnTo>
                  <a:lnTo>
                    <a:pt x="379" y="7"/>
                  </a:lnTo>
                  <a:lnTo>
                    <a:pt x="376" y="4"/>
                  </a:lnTo>
                  <a:lnTo>
                    <a:pt x="371" y="1"/>
                  </a:lnTo>
                  <a:lnTo>
                    <a:pt x="369" y="0"/>
                  </a:lnTo>
                  <a:lnTo>
                    <a:pt x="366" y="0"/>
                  </a:lnTo>
                  <a:lnTo>
                    <a:pt x="364" y="1"/>
                  </a:lnTo>
                  <a:lnTo>
                    <a:pt x="361" y="1"/>
                  </a:lnTo>
                  <a:lnTo>
                    <a:pt x="355" y="1"/>
                  </a:lnTo>
                  <a:lnTo>
                    <a:pt x="349" y="1"/>
                  </a:lnTo>
                  <a:lnTo>
                    <a:pt x="341" y="2"/>
                  </a:lnTo>
                  <a:lnTo>
                    <a:pt x="331" y="2"/>
                  </a:lnTo>
                  <a:lnTo>
                    <a:pt x="320" y="2"/>
                  </a:lnTo>
                  <a:lnTo>
                    <a:pt x="308" y="4"/>
                  </a:lnTo>
                  <a:lnTo>
                    <a:pt x="295" y="4"/>
                  </a:lnTo>
                  <a:lnTo>
                    <a:pt x="281" y="5"/>
                  </a:lnTo>
                  <a:lnTo>
                    <a:pt x="267" y="5"/>
                  </a:lnTo>
                  <a:lnTo>
                    <a:pt x="251" y="5"/>
                  </a:lnTo>
                  <a:lnTo>
                    <a:pt x="235" y="7"/>
                  </a:lnTo>
                  <a:lnTo>
                    <a:pt x="220" y="7"/>
                  </a:lnTo>
                  <a:lnTo>
                    <a:pt x="202" y="8"/>
                  </a:lnTo>
                  <a:lnTo>
                    <a:pt x="187" y="8"/>
                  </a:lnTo>
                  <a:lnTo>
                    <a:pt x="169" y="9"/>
                  </a:lnTo>
                  <a:lnTo>
                    <a:pt x="152" y="9"/>
                  </a:lnTo>
                  <a:lnTo>
                    <a:pt x="136" y="11"/>
                  </a:lnTo>
                  <a:lnTo>
                    <a:pt x="121" y="11"/>
                  </a:lnTo>
                  <a:lnTo>
                    <a:pt x="104" y="12"/>
                  </a:lnTo>
                  <a:lnTo>
                    <a:pt x="89" y="12"/>
                  </a:lnTo>
                  <a:lnTo>
                    <a:pt x="74" y="14"/>
                  </a:lnTo>
                  <a:lnTo>
                    <a:pt x="62" y="14"/>
                  </a:lnTo>
                  <a:lnTo>
                    <a:pt x="49" y="14"/>
                  </a:lnTo>
                  <a:lnTo>
                    <a:pt x="38" y="15"/>
                  </a:lnTo>
                  <a:lnTo>
                    <a:pt x="28" y="15"/>
                  </a:lnTo>
                  <a:lnTo>
                    <a:pt x="19" y="15"/>
                  </a:lnTo>
                  <a:lnTo>
                    <a:pt x="11" y="15"/>
                  </a:lnTo>
                  <a:lnTo>
                    <a:pt x="5" y="15"/>
                  </a:lnTo>
                  <a:lnTo>
                    <a:pt x="1" y="17"/>
                  </a:lnTo>
                  <a:lnTo>
                    <a:pt x="0" y="17"/>
                  </a:lnTo>
                  <a:lnTo>
                    <a:pt x="17" y="134"/>
                  </a:lnTo>
                  <a:lnTo>
                    <a:pt x="16" y="319"/>
                  </a:lnTo>
                  <a:lnTo>
                    <a:pt x="14" y="317"/>
                  </a:lnTo>
                  <a:lnTo>
                    <a:pt x="25" y="329"/>
                  </a:lnTo>
                  <a:lnTo>
                    <a:pt x="46" y="326"/>
                  </a:lnTo>
                  <a:lnTo>
                    <a:pt x="55" y="327"/>
                  </a:lnTo>
                  <a:lnTo>
                    <a:pt x="55" y="383"/>
                  </a:lnTo>
                  <a:lnTo>
                    <a:pt x="307" y="375"/>
                  </a:lnTo>
                </a:path>
              </a:pathLst>
            </a:custGeom>
            <a:solidFill>
              <a:srgbClr val="9DC5A6"/>
            </a:solidFill>
            <a:ln w="12700" cap="rnd" cmpd="sng">
              <a:solidFill>
                <a:schemeClr val="tx1"/>
              </a:solidFill>
              <a:prstDash val="solid"/>
              <a:round/>
              <a:headEnd type="none" w="sm" len="sm"/>
              <a:tailEnd type="none" w="sm" len="sm"/>
            </a:ln>
            <a:effectLst/>
          </p:spPr>
          <p:txBody>
            <a:bodyPr wrap="none" lIns="0" tIns="0" rIns="0" bIns="0">
              <a:spAutoFit/>
            </a:bodyPr>
            <a:lstStyle/>
            <a:p>
              <a:endParaRPr lang="en-US">
                <a:solidFill>
                  <a:srgbClr val="000000"/>
                </a:solidFill>
              </a:endParaRPr>
            </a:p>
          </p:txBody>
        </p:sp>
        <p:sp>
          <p:nvSpPr>
            <p:cNvPr id="149" name="Freeform 44"/>
            <p:cNvSpPr>
              <a:spLocks/>
            </p:cNvSpPr>
            <p:nvPr/>
          </p:nvSpPr>
          <p:spPr bwMode="blackWhite">
            <a:xfrm>
              <a:off x="4979988" y="4425950"/>
              <a:ext cx="847725" cy="725488"/>
            </a:xfrm>
            <a:custGeom>
              <a:avLst/>
              <a:gdLst>
                <a:gd name="T0" fmla="*/ 59395 w 471"/>
                <a:gd name="T1" fmla="*/ 517457 h 415"/>
                <a:gd name="T2" fmla="*/ 59395 w 471"/>
                <a:gd name="T3" fmla="*/ 461515 h 415"/>
                <a:gd name="T4" fmla="*/ 88192 w 471"/>
                <a:gd name="T5" fmla="*/ 389841 h 415"/>
                <a:gd name="T6" fmla="*/ 73793 w 471"/>
                <a:gd name="T7" fmla="*/ 339144 h 415"/>
                <a:gd name="T8" fmla="*/ 451760 w 471"/>
                <a:gd name="T9" fmla="*/ 0 h 415"/>
                <a:gd name="T10" fmla="*/ 453560 w 471"/>
                <a:gd name="T11" fmla="*/ 15733 h 415"/>
                <a:gd name="T12" fmla="*/ 458959 w 471"/>
                <a:gd name="T13" fmla="*/ 64682 h 415"/>
                <a:gd name="T14" fmla="*/ 469758 w 471"/>
                <a:gd name="T15" fmla="*/ 97897 h 415"/>
                <a:gd name="T16" fmla="*/ 484157 w 471"/>
                <a:gd name="T17" fmla="*/ 113631 h 415"/>
                <a:gd name="T18" fmla="*/ 491357 w 471"/>
                <a:gd name="T19" fmla="*/ 136357 h 415"/>
                <a:gd name="T20" fmla="*/ 458959 w 471"/>
                <a:gd name="T21" fmla="*/ 152090 h 415"/>
                <a:gd name="T22" fmla="*/ 464359 w 471"/>
                <a:gd name="T23" fmla="*/ 183557 h 415"/>
                <a:gd name="T24" fmla="*/ 431962 w 471"/>
                <a:gd name="T25" fmla="*/ 262225 h 415"/>
                <a:gd name="T26" fmla="*/ 419363 w 471"/>
                <a:gd name="T27" fmla="*/ 286699 h 415"/>
                <a:gd name="T28" fmla="*/ 413963 w 471"/>
                <a:gd name="T29" fmla="*/ 309425 h 415"/>
                <a:gd name="T30" fmla="*/ 394165 w 471"/>
                <a:gd name="T31" fmla="*/ 339144 h 415"/>
                <a:gd name="T32" fmla="*/ 399565 w 471"/>
                <a:gd name="T33" fmla="*/ 360122 h 415"/>
                <a:gd name="T34" fmla="*/ 696538 w 471"/>
                <a:gd name="T35" fmla="*/ 395085 h 415"/>
                <a:gd name="T36" fmla="*/ 710937 w 471"/>
                <a:gd name="T37" fmla="*/ 444034 h 415"/>
                <a:gd name="T38" fmla="*/ 728936 w 471"/>
                <a:gd name="T39" fmla="*/ 505219 h 415"/>
                <a:gd name="T40" fmla="*/ 676740 w 471"/>
                <a:gd name="T41" fmla="*/ 496479 h 415"/>
                <a:gd name="T42" fmla="*/ 629944 w 471"/>
                <a:gd name="T43" fmla="*/ 485990 h 415"/>
                <a:gd name="T44" fmla="*/ 610146 w 471"/>
                <a:gd name="T45" fmla="*/ 510464 h 415"/>
                <a:gd name="T46" fmla="*/ 642543 w 471"/>
                <a:gd name="T47" fmla="*/ 538434 h 415"/>
                <a:gd name="T48" fmla="*/ 694739 w 471"/>
                <a:gd name="T49" fmla="*/ 519205 h 415"/>
                <a:gd name="T50" fmla="*/ 718136 w 471"/>
                <a:gd name="T51" fmla="*/ 534938 h 415"/>
                <a:gd name="T52" fmla="*/ 718136 w 471"/>
                <a:gd name="T53" fmla="*/ 554168 h 415"/>
                <a:gd name="T54" fmla="*/ 743334 w 471"/>
                <a:gd name="T55" fmla="*/ 548923 h 415"/>
                <a:gd name="T56" fmla="*/ 759533 w 471"/>
                <a:gd name="T57" fmla="*/ 527945 h 415"/>
                <a:gd name="T58" fmla="*/ 764932 w 471"/>
                <a:gd name="T59" fmla="*/ 538434 h 415"/>
                <a:gd name="T60" fmla="*/ 770332 w 471"/>
                <a:gd name="T61" fmla="*/ 582139 h 415"/>
                <a:gd name="T62" fmla="*/ 737935 w 471"/>
                <a:gd name="T63" fmla="*/ 629339 h 415"/>
                <a:gd name="T64" fmla="*/ 826127 w 471"/>
                <a:gd name="T65" fmla="*/ 673043 h 415"/>
                <a:gd name="T66" fmla="*/ 802729 w 471"/>
                <a:gd name="T67" fmla="*/ 711503 h 415"/>
                <a:gd name="T68" fmla="*/ 788330 w 471"/>
                <a:gd name="T69" fmla="*/ 695769 h 415"/>
                <a:gd name="T70" fmla="*/ 764932 w 471"/>
                <a:gd name="T71" fmla="*/ 674791 h 415"/>
                <a:gd name="T72" fmla="*/ 716337 w 471"/>
                <a:gd name="T73" fmla="*/ 667799 h 415"/>
                <a:gd name="T74" fmla="*/ 701938 w 471"/>
                <a:gd name="T75" fmla="*/ 638080 h 415"/>
                <a:gd name="T76" fmla="*/ 651542 w 471"/>
                <a:gd name="T77" fmla="*/ 627591 h 415"/>
                <a:gd name="T78" fmla="*/ 673140 w 471"/>
                <a:gd name="T79" fmla="*/ 666050 h 415"/>
                <a:gd name="T80" fmla="*/ 673140 w 471"/>
                <a:gd name="T81" fmla="*/ 687028 h 415"/>
                <a:gd name="T82" fmla="*/ 646143 w 471"/>
                <a:gd name="T83" fmla="*/ 713251 h 415"/>
                <a:gd name="T84" fmla="*/ 588548 w 471"/>
                <a:gd name="T85" fmla="*/ 692273 h 415"/>
                <a:gd name="T86" fmla="*/ 534553 w 471"/>
                <a:gd name="T87" fmla="*/ 706258 h 415"/>
                <a:gd name="T88" fmla="*/ 496756 w 471"/>
                <a:gd name="T89" fmla="*/ 695769 h 415"/>
                <a:gd name="T90" fmla="*/ 431962 w 471"/>
                <a:gd name="T91" fmla="*/ 648569 h 415"/>
                <a:gd name="T92" fmla="*/ 410364 w 471"/>
                <a:gd name="T93" fmla="*/ 615354 h 415"/>
                <a:gd name="T94" fmla="*/ 385166 w 471"/>
                <a:gd name="T95" fmla="*/ 611857 h 415"/>
                <a:gd name="T96" fmla="*/ 372567 w 471"/>
                <a:gd name="T97" fmla="*/ 596124 h 415"/>
                <a:gd name="T98" fmla="*/ 307773 w 471"/>
                <a:gd name="T99" fmla="*/ 650317 h 415"/>
                <a:gd name="T100" fmla="*/ 251978 w 471"/>
                <a:gd name="T101" fmla="*/ 645072 h 415"/>
                <a:gd name="T102" fmla="*/ 169185 w 471"/>
                <a:gd name="T103" fmla="*/ 615354 h 415"/>
                <a:gd name="T104" fmla="*/ 133188 w 471"/>
                <a:gd name="T105" fmla="*/ 611857 h 415"/>
                <a:gd name="T106" fmla="*/ 127789 w 471"/>
                <a:gd name="T107" fmla="*/ 603117 h 415"/>
                <a:gd name="T108" fmla="*/ 62994 w 471"/>
                <a:gd name="T109" fmla="*/ 620598 h 415"/>
                <a:gd name="T110" fmla="*/ 43196 w 471"/>
                <a:gd name="T111" fmla="*/ 611857 h 41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71" h="415">
                  <a:moveTo>
                    <a:pt x="33" y="329"/>
                  </a:moveTo>
                  <a:lnTo>
                    <a:pt x="39" y="322"/>
                  </a:lnTo>
                  <a:lnTo>
                    <a:pt x="42" y="315"/>
                  </a:lnTo>
                  <a:lnTo>
                    <a:pt x="42" y="309"/>
                  </a:lnTo>
                  <a:lnTo>
                    <a:pt x="41" y="305"/>
                  </a:lnTo>
                  <a:lnTo>
                    <a:pt x="38" y="300"/>
                  </a:lnTo>
                  <a:lnTo>
                    <a:pt x="36" y="297"/>
                  </a:lnTo>
                  <a:lnTo>
                    <a:pt x="33" y="296"/>
                  </a:lnTo>
                  <a:lnTo>
                    <a:pt x="36" y="278"/>
                  </a:lnTo>
                  <a:lnTo>
                    <a:pt x="35" y="276"/>
                  </a:lnTo>
                  <a:lnTo>
                    <a:pt x="33" y="275"/>
                  </a:lnTo>
                  <a:lnTo>
                    <a:pt x="32" y="272"/>
                  </a:lnTo>
                  <a:lnTo>
                    <a:pt x="32" y="269"/>
                  </a:lnTo>
                  <a:lnTo>
                    <a:pt x="33" y="264"/>
                  </a:lnTo>
                  <a:lnTo>
                    <a:pt x="36" y="259"/>
                  </a:lnTo>
                  <a:lnTo>
                    <a:pt x="42" y="252"/>
                  </a:lnTo>
                  <a:lnTo>
                    <a:pt x="45" y="248"/>
                  </a:lnTo>
                  <a:lnTo>
                    <a:pt x="46" y="243"/>
                  </a:lnTo>
                  <a:lnTo>
                    <a:pt x="48" y="237"/>
                  </a:lnTo>
                  <a:lnTo>
                    <a:pt x="49" y="233"/>
                  </a:lnTo>
                  <a:lnTo>
                    <a:pt x="49" y="229"/>
                  </a:lnTo>
                  <a:lnTo>
                    <a:pt x="49" y="223"/>
                  </a:lnTo>
                  <a:lnTo>
                    <a:pt x="49" y="219"/>
                  </a:lnTo>
                  <a:lnTo>
                    <a:pt x="48" y="215"/>
                  </a:lnTo>
                  <a:lnTo>
                    <a:pt x="46" y="210"/>
                  </a:lnTo>
                  <a:lnTo>
                    <a:pt x="45" y="206"/>
                  </a:lnTo>
                  <a:lnTo>
                    <a:pt x="45" y="203"/>
                  </a:lnTo>
                  <a:lnTo>
                    <a:pt x="43" y="198"/>
                  </a:lnTo>
                  <a:lnTo>
                    <a:pt x="42" y="196"/>
                  </a:lnTo>
                  <a:lnTo>
                    <a:pt x="41" y="194"/>
                  </a:lnTo>
                  <a:lnTo>
                    <a:pt x="41" y="193"/>
                  </a:lnTo>
                  <a:lnTo>
                    <a:pt x="35" y="176"/>
                  </a:lnTo>
                  <a:lnTo>
                    <a:pt x="24" y="164"/>
                  </a:lnTo>
                  <a:lnTo>
                    <a:pt x="24" y="138"/>
                  </a:lnTo>
                  <a:lnTo>
                    <a:pt x="3" y="113"/>
                  </a:lnTo>
                  <a:lnTo>
                    <a:pt x="0" y="7"/>
                  </a:lnTo>
                  <a:lnTo>
                    <a:pt x="251" y="0"/>
                  </a:lnTo>
                  <a:lnTo>
                    <a:pt x="250" y="0"/>
                  </a:lnTo>
                  <a:lnTo>
                    <a:pt x="250" y="1"/>
                  </a:lnTo>
                  <a:lnTo>
                    <a:pt x="250" y="2"/>
                  </a:lnTo>
                  <a:lnTo>
                    <a:pt x="250" y="4"/>
                  </a:lnTo>
                  <a:lnTo>
                    <a:pt x="250" y="7"/>
                  </a:lnTo>
                  <a:lnTo>
                    <a:pt x="250" y="8"/>
                  </a:lnTo>
                  <a:lnTo>
                    <a:pt x="251" y="9"/>
                  </a:lnTo>
                  <a:lnTo>
                    <a:pt x="252" y="9"/>
                  </a:lnTo>
                  <a:lnTo>
                    <a:pt x="254" y="8"/>
                  </a:lnTo>
                  <a:lnTo>
                    <a:pt x="255" y="8"/>
                  </a:lnTo>
                  <a:lnTo>
                    <a:pt x="257" y="11"/>
                  </a:lnTo>
                  <a:lnTo>
                    <a:pt x="257" y="12"/>
                  </a:lnTo>
                  <a:lnTo>
                    <a:pt x="258" y="14"/>
                  </a:lnTo>
                  <a:lnTo>
                    <a:pt x="257" y="24"/>
                  </a:lnTo>
                  <a:lnTo>
                    <a:pt x="263" y="29"/>
                  </a:lnTo>
                  <a:lnTo>
                    <a:pt x="255" y="37"/>
                  </a:lnTo>
                  <a:lnTo>
                    <a:pt x="257" y="41"/>
                  </a:lnTo>
                  <a:lnTo>
                    <a:pt x="267" y="40"/>
                  </a:lnTo>
                  <a:lnTo>
                    <a:pt x="267" y="50"/>
                  </a:lnTo>
                  <a:lnTo>
                    <a:pt x="266" y="50"/>
                  </a:lnTo>
                  <a:lnTo>
                    <a:pt x="266" y="51"/>
                  </a:lnTo>
                  <a:lnTo>
                    <a:pt x="264" y="53"/>
                  </a:lnTo>
                  <a:lnTo>
                    <a:pt x="263" y="54"/>
                  </a:lnTo>
                  <a:lnTo>
                    <a:pt x="261" y="56"/>
                  </a:lnTo>
                  <a:lnTo>
                    <a:pt x="263" y="57"/>
                  </a:lnTo>
                  <a:lnTo>
                    <a:pt x="264" y="59"/>
                  </a:lnTo>
                  <a:lnTo>
                    <a:pt x="270" y="59"/>
                  </a:lnTo>
                  <a:lnTo>
                    <a:pt x="270" y="60"/>
                  </a:lnTo>
                  <a:lnTo>
                    <a:pt x="270" y="62"/>
                  </a:lnTo>
                  <a:lnTo>
                    <a:pt x="269" y="63"/>
                  </a:lnTo>
                  <a:lnTo>
                    <a:pt x="269" y="65"/>
                  </a:lnTo>
                  <a:lnTo>
                    <a:pt x="270" y="67"/>
                  </a:lnTo>
                  <a:lnTo>
                    <a:pt x="273" y="68"/>
                  </a:lnTo>
                  <a:lnTo>
                    <a:pt x="278" y="68"/>
                  </a:lnTo>
                  <a:lnTo>
                    <a:pt x="276" y="71"/>
                  </a:lnTo>
                  <a:lnTo>
                    <a:pt x="275" y="72"/>
                  </a:lnTo>
                  <a:lnTo>
                    <a:pt x="275" y="75"/>
                  </a:lnTo>
                  <a:lnTo>
                    <a:pt x="273" y="78"/>
                  </a:lnTo>
                  <a:lnTo>
                    <a:pt x="272" y="81"/>
                  </a:lnTo>
                  <a:lnTo>
                    <a:pt x="270" y="83"/>
                  </a:lnTo>
                  <a:lnTo>
                    <a:pt x="270" y="84"/>
                  </a:lnTo>
                  <a:lnTo>
                    <a:pt x="269" y="84"/>
                  </a:lnTo>
                  <a:lnTo>
                    <a:pt x="266" y="84"/>
                  </a:lnTo>
                  <a:lnTo>
                    <a:pt x="261" y="86"/>
                  </a:lnTo>
                  <a:lnTo>
                    <a:pt x="258" y="86"/>
                  </a:lnTo>
                  <a:lnTo>
                    <a:pt x="255" y="87"/>
                  </a:lnTo>
                  <a:lnTo>
                    <a:pt x="255" y="89"/>
                  </a:lnTo>
                  <a:lnTo>
                    <a:pt x="258" y="90"/>
                  </a:lnTo>
                  <a:lnTo>
                    <a:pt x="264" y="93"/>
                  </a:lnTo>
                  <a:lnTo>
                    <a:pt x="264" y="95"/>
                  </a:lnTo>
                  <a:lnTo>
                    <a:pt x="263" y="100"/>
                  </a:lnTo>
                  <a:lnTo>
                    <a:pt x="260" y="103"/>
                  </a:lnTo>
                  <a:lnTo>
                    <a:pt x="258" y="105"/>
                  </a:lnTo>
                  <a:lnTo>
                    <a:pt x="255" y="108"/>
                  </a:lnTo>
                  <a:lnTo>
                    <a:pt x="255" y="111"/>
                  </a:lnTo>
                  <a:lnTo>
                    <a:pt x="254" y="113"/>
                  </a:lnTo>
                  <a:lnTo>
                    <a:pt x="252" y="123"/>
                  </a:lnTo>
                  <a:lnTo>
                    <a:pt x="246" y="123"/>
                  </a:lnTo>
                  <a:lnTo>
                    <a:pt x="240" y="146"/>
                  </a:lnTo>
                  <a:lnTo>
                    <a:pt x="233" y="150"/>
                  </a:lnTo>
                  <a:lnTo>
                    <a:pt x="240" y="150"/>
                  </a:lnTo>
                  <a:lnTo>
                    <a:pt x="240" y="152"/>
                  </a:lnTo>
                  <a:lnTo>
                    <a:pt x="239" y="152"/>
                  </a:lnTo>
                  <a:lnTo>
                    <a:pt x="236" y="155"/>
                  </a:lnTo>
                  <a:lnTo>
                    <a:pt x="234" y="156"/>
                  </a:lnTo>
                  <a:lnTo>
                    <a:pt x="231" y="159"/>
                  </a:lnTo>
                  <a:lnTo>
                    <a:pt x="231" y="160"/>
                  </a:lnTo>
                  <a:lnTo>
                    <a:pt x="231" y="163"/>
                  </a:lnTo>
                  <a:lnTo>
                    <a:pt x="233" y="164"/>
                  </a:lnTo>
                  <a:lnTo>
                    <a:pt x="233" y="166"/>
                  </a:lnTo>
                  <a:lnTo>
                    <a:pt x="231" y="167"/>
                  </a:lnTo>
                  <a:lnTo>
                    <a:pt x="230" y="168"/>
                  </a:lnTo>
                  <a:lnTo>
                    <a:pt x="227" y="171"/>
                  </a:lnTo>
                  <a:lnTo>
                    <a:pt x="227" y="174"/>
                  </a:lnTo>
                  <a:lnTo>
                    <a:pt x="225" y="176"/>
                  </a:lnTo>
                  <a:lnTo>
                    <a:pt x="227" y="177"/>
                  </a:lnTo>
                  <a:lnTo>
                    <a:pt x="230" y="177"/>
                  </a:lnTo>
                  <a:lnTo>
                    <a:pt x="231" y="179"/>
                  </a:lnTo>
                  <a:lnTo>
                    <a:pt x="231" y="182"/>
                  </a:lnTo>
                  <a:lnTo>
                    <a:pt x="230" y="183"/>
                  </a:lnTo>
                  <a:lnTo>
                    <a:pt x="225" y="188"/>
                  </a:lnTo>
                  <a:lnTo>
                    <a:pt x="222" y="189"/>
                  </a:lnTo>
                  <a:lnTo>
                    <a:pt x="219" y="191"/>
                  </a:lnTo>
                  <a:lnTo>
                    <a:pt x="219" y="194"/>
                  </a:lnTo>
                  <a:lnTo>
                    <a:pt x="219" y="196"/>
                  </a:lnTo>
                  <a:lnTo>
                    <a:pt x="219" y="197"/>
                  </a:lnTo>
                  <a:lnTo>
                    <a:pt x="221" y="198"/>
                  </a:lnTo>
                  <a:lnTo>
                    <a:pt x="222" y="198"/>
                  </a:lnTo>
                  <a:lnTo>
                    <a:pt x="224" y="200"/>
                  </a:lnTo>
                  <a:lnTo>
                    <a:pt x="222" y="201"/>
                  </a:lnTo>
                  <a:lnTo>
                    <a:pt x="222" y="204"/>
                  </a:lnTo>
                  <a:lnTo>
                    <a:pt x="222" y="206"/>
                  </a:lnTo>
                  <a:lnTo>
                    <a:pt x="221" y="209"/>
                  </a:lnTo>
                  <a:lnTo>
                    <a:pt x="221" y="212"/>
                  </a:lnTo>
                  <a:lnTo>
                    <a:pt x="221" y="213"/>
                  </a:lnTo>
                  <a:lnTo>
                    <a:pt x="221" y="215"/>
                  </a:lnTo>
                  <a:lnTo>
                    <a:pt x="390" y="203"/>
                  </a:lnTo>
                  <a:lnTo>
                    <a:pt x="390" y="223"/>
                  </a:lnTo>
                  <a:lnTo>
                    <a:pt x="389" y="223"/>
                  </a:lnTo>
                  <a:lnTo>
                    <a:pt x="387" y="226"/>
                  </a:lnTo>
                  <a:lnTo>
                    <a:pt x="386" y="230"/>
                  </a:lnTo>
                  <a:lnTo>
                    <a:pt x="384" y="233"/>
                  </a:lnTo>
                  <a:lnTo>
                    <a:pt x="383" y="239"/>
                  </a:lnTo>
                  <a:lnTo>
                    <a:pt x="383" y="243"/>
                  </a:lnTo>
                  <a:lnTo>
                    <a:pt x="386" y="248"/>
                  </a:lnTo>
                  <a:lnTo>
                    <a:pt x="390" y="251"/>
                  </a:lnTo>
                  <a:lnTo>
                    <a:pt x="392" y="252"/>
                  </a:lnTo>
                  <a:lnTo>
                    <a:pt x="395" y="254"/>
                  </a:lnTo>
                  <a:lnTo>
                    <a:pt x="398" y="259"/>
                  </a:lnTo>
                  <a:lnTo>
                    <a:pt x="402" y="264"/>
                  </a:lnTo>
                  <a:lnTo>
                    <a:pt x="405" y="270"/>
                  </a:lnTo>
                  <a:lnTo>
                    <a:pt x="407" y="276"/>
                  </a:lnTo>
                  <a:lnTo>
                    <a:pt x="407" y="284"/>
                  </a:lnTo>
                  <a:lnTo>
                    <a:pt x="407" y="289"/>
                  </a:lnTo>
                  <a:lnTo>
                    <a:pt x="405" y="289"/>
                  </a:lnTo>
                  <a:lnTo>
                    <a:pt x="404" y="289"/>
                  </a:lnTo>
                  <a:lnTo>
                    <a:pt x="401" y="289"/>
                  </a:lnTo>
                  <a:lnTo>
                    <a:pt x="399" y="289"/>
                  </a:lnTo>
                  <a:lnTo>
                    <a:pt x="398" y="289"/>
                  </a:lnTo>
                  <a:lnTo>
                    <a:pt x="396" y="289"/>
                  </a:lnTo>
                  <a:lnTo>
                    <a:pt x="395" y="289"/>
                  </a:lnTo>
                  <a:lnTo>
                    <a:pt x="380" y="282"/>
                  </a:lnTo>
                  <a:lnTo>
                    <a:pt x="376" y="284"/>
                  </a:lnTo>
                  <a:lnTo>
                    <a:pt x="375" y="282"/>
                  </a:lnTo>
                  <a:lnTo>
                    <a:pt x="374" y="281"/>
                  </a:lnTo>
                  <a:lnTo>
                    <a:pt x="372" y="278"/>
                  </a:lnTo>
                  <a:lnTo>
                    <a:pt x="369" y="275"/>
                  </a:lnTo>
                  <a:lnTo>
                    <a:pt x="365" y="272"/>
                  </a:lnTo>
                  <a:lnTo>
                    <a:pt x="360" y="272"/>
                  </a:lnTo>
                  <a:lnTo>
                    <a:pt x="356" y="273"/>
                  </a:lnTo>
                  <a:lnTo>
                    <a:pt x="350" y="278"/>
                  </a:lnTo>
                  <a:lnTo>
                    <a:pt x="349" y="279"/>
                  </a:lnTo>
                  <a:lnTo>
                    <a:pt x="347" y="281"/>
                  </a:lnTo>
                  <a:lnTo>
                    <a:pt x="346" y="284"/>
                  </a:lnTo>
                  <a:lnTo>
                    <a:pt x="344" y="286"/>
                  </a:lnTo>
                  <a:lnTo>
                    <a:pt x="342" y="287"/>
                  </a:lnTo>
                  <a:lnTo>
                    <a:pt x="341" y="290"/>
                  </a:lnTo>
                  <a:lnTo>
                    <a:pt x="341" y="292"/>
                  </a:lnTo>
                  <a:lnTo>
                    <a:pt x="339" y="292"/>
                  </a:lnTo>
                  <a:lnTo>
                    <a:pt x="339" y="293"/>
                  </a:lnTo>
                  <a:lnTo>
                    <a:pt x="338" y="294"/>
                  </a:lnTo>
                  <a:lnTo>
                    <a:pt x="336" y="297"/>
                  </a:lnTo>
                  <a:lnTo>
                    <a:pt x="336" y="300"/>
                  </a:lnTo>
                  <a:lnTo>
                    <a:pt x="338" y="303"/>
                  </a:lnTo>
                  <a:lnTo>
                    <a:pt x="341" y="305"/>
                  </a:lnTo>
                  <a:lnTo>
                    <a:pt x="347" y="308"/>
                  </a:lnTo>
                  <a:lnTo>
                    <a:pt x="357" y="308"/>
                  </a:lnTo>
                  <a:lnTo>
                    <a:pt x="360" y="309"/>
                  </a:lnTo>
                  <a:lnTo>
                    <a:pt x="362" y="309"/>
                  </a:lnTo>
                  <a:lnTo>
                    <a:pt x="366" y="309"/>
                  </a:lnTo>
                  <a:lnTo>
                    <a:pt x="369" y="308"/>
                  </a:lnTo>
                  <a:lnTo>
                    <a:pt x="375" y="306"/>
                  </a:lnTo>
                  <a:lnTo>
                    <a:pt x="380" y="303"/>
                  </a:lnTo>
                  <a:lnTo>
                    <a:pt x="386" y="297"/>
                  </a:lnTo>
                  <a:lnTo>
                    <a:pt x="387" y="297"/>
                  </a:lnTo>
                  <a:lnTo>
                    <a:pt x="390" y="297"/>
                  </a:lnTo>
                  <a:lnTo>
                    <a:pt x="392" y="300"/>
                  </a:lnTo>
                  <a:lnTo>
                    <a:pt x="393" y="300"/>
                  </a:lnTo>
                  <a:lnTo>
                    <a:pt x="401" y="293"/>
                  </a:lnTo>
                  <a:lnTo>
                    <a:pt x="407" y="297"/>
                  </a:lnTo>
                  <a:lnTo>
                    <a:pt x="401" y="306"/>
                  </a:lnTo>
                  <a:lnTo>
                    <a:pt x="399" y="306"/>
                  </a:lnTo>
                  <a:lnTo>
                    <a:pt x="396" y="308"/>
                  </a:lnTo>
                  <a:lnTo>
                    <a:pt x="393" y="309"/>
                  </a:lnTo>
                  <a:lnTo>
                    <a:pt x="390" y="311"/>
                  </a:lnTo>
                  <a:lnTo>
                    <a:pt x="389" y="312"/>
                  </a:lnTo>
                  <a:lnTo>
                    <a:pt x="387" y="315"/>
                  </a:lnTo>
                  <a:lnTo>
                    <a:pt x="390" y="315"/>
                  </a:lnTo>
                  <a:lnTo>
                    <a:pt x="398" y="317"/>
                  </a:lnTo>
                  <a:lnTo>
                    <a:pt x="399" y="317"/>
                  </a:lnTo>
                  <a:lnTo>
                    <a:pt x="401" y="318"/>
                  </a:lnTo>
                  <a:lnTo>
                    <a:pt x="405" y="319"/>
                  </a:lnTo>
                  <a:lnTo>
                    <a:pt x="409" y="320"/>
                  </a:lnTo>
                  <a:lnTo>
                    <a:pt x="412" y="322"/>
                  </a:lnTo>
                  <a:lnTo>
                    <a:pt x="415" y="320"/>
                  </a:lnTo>
                  <a:lnTo>
                    <a:pt x="415" y="319"/>
                  </a:lnTo>
                  <a:lnTo>
                    <a:pt x="413" y="315"/>
                  </a:lnTo>
                  <a:lnTo>
                    <a:pt x="413" y="314"/>
                  </a:lnTo>
                  <a:lnTo>
                    <a:pt x="415" y="312"/>
                  </a:lnTo>
                  <a:lnTo>
                    <a:pt x="416" y="311"/>
                  </a:lnTo>
                  <a:lnTo>
                    <a:pt x="418" y="308"/>
                  </a:lnTo>
                  <a:lnTo>
                    <a:pt x="419" y="306"/>
                  </a:lnTo>
                  <a:lnTo>
                    <a:pt x="419" y="305"/>
                  </a:lnTo>
                  <a:lnTo>
                    <a:pt x="420" y="303"/>
                  </a:lnTo>
                  <a:lnTo>
                    <a:pt x="422" y="302"/>
                  </a:lnTo>
                  <a:lnTo>
                    <a:pt x="425" y="302"/>
                  </a:lnTo>
                  <a:lnTo>
                    <a:pt x="426" y="302"/>
                  </a:lnTo>
                  <a:lnTo>
                    <a:pt x="428" y="302"/>
                  </a:lnTo>
                  <a:lnTo>
                    <a:pt x="426" y="303"/>
                  </a:lnTo>
                  <a:lnTo>
                    <a:pt x="425" y="305"/>
                  </a:lnTo>
                  <a:lnTo>
                    <a:pt x="425" y="308"/>
                  </a:lnTo>
                  <a:lnTo>
                    <a:pt x="426" y="309"/>
                  </a:lnTo>
                  <a:lnTo>
                    <a:pt x="428" y="312"/>
                  </a:lnTo>
                  <a:lnTo>
                    <a:pt x="429" y="312"/>
                  </a:lnTo>
                  <a:lnTo>
                    <a:pt x="428" y="323"/>
                  </a:lnTo>
                  <a:lnTo>
                    <a:pt x="431" y="327"/>
                  </a:lnTo>
                  <a:lnTo>
                    <a:pt x="442" y="327"/>
                  </a:lnTo>
                  <a:lnTo>
                    <a:pt x="440" y="333"/>
                  </a:lnTo>
                  <a:lnTo>
                    <a:pt x="428" y="333"/>
                  </a:lnTo>
                  <a:lnTo>
                    <a:pt x="422" y="338"/>
                  </a:lnTo>
                  <a:lnTo>
                    <a:pt x="410" y="338"/>
                  </a:lnTo>
                  <a:lnTo>
                    <a:pt x="410" y="352"/>
                  </a:lnTo>
                  <a:lnTo>
                    <a:pt x="410" y="353"/>
                  </a:lnTo>
                  <a:lnTo>
                    <a:pt x="410" y="356"/>
                  </a:lnTo>
                  <a:lnTo>
                    <a:pt x="410" y="357"/>
                  </a:lnTo>
                  <a:lnTo>
                    <a:pt x="410" y="360"/>
                  </a:lnTo>
                  <a:lnTo>
                    <a:pt x="412" y="362"/>
                  </a:lnTo>
                  <a:lnTo>
                    <a:pt x="413" y="363"/>
                  </a:lnTo>
                  <a:lnTo>
                    <a:pt x="418" y="365"/>
                  </a:lnTo>
                  <a:lnTo>
                    <a:pt x="422" y="369"/>
                  </a:lnTo>
                  <a:lnTo>
                    <a:pt x="426" y="374"/>
                  </a:lnTo>
                  <a:lnTo>
                    <a:pt x="437" y="374"/>
                  </a:lnTo>
                  <a:lnTo>
                    <a:pt x="442" y="380"/>
                  </a:lnTo>
                  <a:lnTo>
                    <a:pt x="459" y="385"/>
                  </a:lnTo>
                  <a:lnTo>
                    <a:pt x="458" y="390"/>
                  </a:lnTo>
                  <a:lnTo>
                    <a:pt x="470" y="390"/>
                  </a:lnTo>
                  <a:lnTo>
                    <a:pt x="468" y="401"/>
                  </a:lnTo>
                  <a:lnTo>
                    <a:pt x="458" y="405"/>
                  </a:lnTo>
                  <a:lnTo>
                    <a:pt x="456" y="411"/>
                  </a:lnTo>
                  <a:lnTo>
                    <a:pt x="449" y="404"/>
                  </a:lnTo>
                  <a:lnTo>
                    <a:pt x="448" y="404"/>
                  </a:lnTo>
                  <a:lnTo>
                    <a:pt x="446" y="407"/>
                  </a:lnTo>
                  <a:lnTo>
                    <a:pt x="443" y="410"/>
                  </a:lnTo>
                  <a:lnTo>
                    <a:pt x="440" y="413"/>
                  </a:lnTo>
                  <a:lnTo>
                    <a:pt x="439" y="414"/>
                  </a:lnTo>
                  <a:lnTo>
                    <a:pt x="438" y="414"/>
                  </a:lnTo>
                  <a:lnTo>
                    <a:pt x="438" y="411"/>
                  </a:lnTo>
                  <a:lnTo>
                    <a:pt x="440" y="404"/>
                  </a:lnTo>
                  <a:lnTo>
                    <a:pt x="440" y="401"/>
                  </a:lnTo>
                  <a:lnTo>
                    <a:pt x="438" y="398"/>
                  </a:lnTo>
                  <a:lnTo>
                    <a:pt x="435" y="396"/>
                  </a:lnTo>
                  <a:lnTo>
                    <a:pt x="434" y="395"/>
                  </a:lnTo>
                  <a:lnTo>
                    <a:pt x="434" y="393"/>
                  </a:lnTo>
                  <a:lnTo>
                    <a:pt x="434" y="392"/>
                  </a:lnTo>
                  <a:lnTo>
                    <a:pt x="432" y="390"/>
                  </a:lnTo>
                  <a:lnTo>
                    <a:pt x="429" y="389"/>
                  </a:lnTo>
                  <a:lnTo>
                    <a:pt x="425" y="386"/>
                  </a:lnTo>
                  <a:lnTo>
                    <a:pt x="418" y="385"/>
                  </a:lnTo>
                  <a:lnTo>
                    <a:pt x="409" y="383"/>
                  </a:lnTo>
                  <a:lnTo>
                    <a:pt x="407" y="383"/>
                  </a:lnTo>
                  <a:lnTo>
                    <a:pt x="404" y="383"/>
                  </a:lnTo>
                  <a:lnTo>
                    <a:pt x="402" y="382"/>
                  </a:lnTo>
                  <a:lnTo>
                    <a:pt x="399" y="382"/>
                  </a:lnTo>
                  <a:lnTo>
                    <a:pt x="398" y="382"/>
                  </a:lnTo>
                  <a:lnTo>
                    <a:pt x="396" y="381"/>
                  </a:lnTo>
                  <a:lnTo>
                    <a:pt x="396" y="378"/>
                  </a:lnTo>
                  <a:lnTo>
                    <a:pt x="395" y="374"/>
                  </a:lnTo>
                  <a:lnTo>
                    <a:pt x="393" y="371"/>
                  </a:lnTo>
                  <a:lnTo>
                    <a:pt x="392" y="368"/>
                  </a:lnTo>
                  <a:lnTo>
                    <a:pt x="390" y="365"/>
                  </a:lnTo>
                  <a:lnTo>
                    <a:pt x="387" y="365"/>
                  </a:lnTo>
                  <a:lnTo>
                    <a:pt x="383" y="368"/>
                  </a:lnTo>
                  <a:lnTo>
                    <a:pt x="382" y="368"/>
                  </a:lnTo>
                  <a:lnTo>
                    <a:pt x="377" y="365"/>
                  </a:lnTo>
                  <a:lnTo>
                    <a:pt x="372" y="362"/>
                  </a:lnTo>
                  <a:lnTo>
                    <a:pt x="368" y="359"/>
                  </a:lnTo>
                  <a:lnTo>
                    <a:pt x="363" y="357"/>
                  </a:lnTo>
                  <a:lnTo>
                    <a:pt x="362" y="359"/>
                  </a:lnTo>
                  <a:lnTo>
                    <a:pt x="366" y="363"/>
                  </a:lnTo>
                  <a:lnTo>
                    <a:pt x="375" y="372"/>
                  </a:lnTo>
                  <a:lnTo>
                    <a:pt x="375" y="375"/>
                  </a:lnTo>
                  <a:lnTo>
                    <a:pt x="375" y="377"/>
                  </a:lnTo>
                  <a:lnTo>
                    <a:pt x="376" y="380"/>
                  </a:lnTo>
                  <a:lnTo>
                    <a:pt x="376" y="381"/>
                  </a:lnTo>
                  <a:lnTo>
                    <a:pt x="375" y="381"/>
                  </a:lnTo>
                  <a:lnTo>
                    <a:pt x="374" y="381"/>
                  </a:lnTo>
                  <a:lnTo>
                    <a:pt x="371" y="380"/>
                  </a:lnTo>
                  <a:lnTo>
                    <a:pt x="368" y="381"/>
                  </a:lnTo>
                  <a:lnTo>
                    <a:pt x="366" y="381"/>
                  </a:lnTo>
                  <a:lnTo>
                    <a:pt x="365" y="382"/>
                  </a:lnTo>
                  <a:lnTo>
                    <a:pt x="366" y="385"/>
                  </a:lnTo>
                  <a:lnTo>
                    <a:pt x="369" y="389"/>
                  </a:lnTo>
                  <a:lnTo>
                    <a:pt x="371" y="390"/>
                  </a:lnTo>
                  <a:lnTo>
                    <a:pt x="374" y="393"/>
                  </a:lnTo>
                  <a:lnTo>
                    <a:pt x="376" y="396"/>
                  </a:lnTo>
                  <a:lnTo>
                    <a:pt x="376" y="398"/>
                  </a:lnTo>
                  <a:lnTo>
                    <a:pt x="365" y="410"/>
                  </a:lnTo>
                  <a:lnTo>
                    <a:pt x="363" y="410"/>
                  </a:lnTo>
                  <a:lnTo>
                    <a:pt x="362" y="410"/>
                  </a:lnTo>
                  <a:lnTo>
                    <a:pt x="359" y="408"/>
                  </a:lnTo>
                  <a:lnTo>
                    <a:pt x="359" y="407"/>
                  </a:lnTo>
                  <a:lnTo>
                    <a:pt x="357" y="404"/>
                  </a:lnTo>
                  <a:lnTo>
                    <a:pt x="357" y="399"/>
                  </a:lnTo>
                  <a:lnTo>
                    <a:pt x="347" y="387"/>
                  </a:lnTo>
                  <a:lnTo>
                    <a:pt x="339" y="383"/>
                  </a:lnTo>
                  <a:lnTo>
                    <a:pt x="332" y="390"/>
                  </a:lnTo>
                  <a:lnTo>
                    <a:pt x="326" y="387"/>
                  </a:lnTo>
                  <a:lnTo>
                    <a:pt x="327" y="396"/>
                  </a:lnTo>
                  <a:lnTo>
                    <a:pt x="312" y="410"/>
                  </a:lnTo>
                  <a:lnTo>
                    <a:pt x="309" y="411"/>
                  </a:lnTo>
                  <a:lnTo>
                    <a:pt x="306" y="411"/>
                  </a:lnTo>
                  <a:lnTo>
                    <a:pt x="303" y="411"/>
                  </a:lnTo>
                  <a:lnTo>
                    <a:pt x="300" y="410"/>
                  </a:lnTo>
                  <a:lnTo>
                    <a:pt x="297" y="407"/>
                  </a:lnTo>
                  <a:lnTo>
                    <a:pt x="297" y="404"/>
                  </a:lnTo>
                  <a:lnTo>
                    <a:pt x="300" y="398"/>
                  </a:lnTo>
                  <a:lnTo>
                    <a:pt x="300" y="396"/>
                  </a:lnTo>
                  <a:lnTo>
                    <a:pt x="303" y="395"/>
                  </a:lnTo>
                  <a:lnTo>
                    <a:pt x="305" y="393"/>
                  </a:lnTo>
                  <a:lnTo>
                    <a:pt x="306" y="393"/>
                  </a:lnTo>
                  <a:lnTo>
                    <a:pt x="291" y="395"/>
                  </a:lnTo>
                  <a:lnTo>
                    <a:pt x="288" y="404"/>
                  </a:lnTo>
                  <a:lnTo>
                    <a:pt x="276" y="398"/>
                  </a:lnTo>
                  <a:lnTo>
                    <a:pt x="279" y="390"/>
                  </a:lnTo>
                  <a:lnTo>
                    <a:pt x="260" y="372"/>
                  </a:lnTo>
                  <a:lnTo>
                    <a:pt x="254" y="372"/>
                  </a:lnTo>
                  <a:lnTo>
                    <a:pt x="245" y="368"/>
                  </a:lnTo>
                  <a:lnTo>
                    <a:pt x="243" y="369"/>
                  </a:lnTo>
                  <a:lnTo>
                    <a:pt x="242" y="369"/>
                  </a:lnTo>
                  <a:lnTo>
                    <a:pt x="240" y="371"/>
                  </a:lnTo>
                  <a:lnTo>
                    <a:pt x="237" y="371"/>
                  </a:lnTo>
                  <a:lnTo>
                    <a:pt x="237" y="369"/>
                  </a:lnTo>
                  <a:lnTo>
                    <a:pt x="236" y="368"/>
                  </a:lnTo>
                  <a:lnTo>
                    <a:pt x="234" y="365"/>
                  </a:lnTo>
                  <a:lnTo>
                    <a:pt x="234" y="357"/>
                  </a:lnTo>
                  <a:lnTo>
                    <a:pt x="228" y="355"/>
                  </a:lnTo>
                  <a:lnTo>
                    <a:pt x="228" y="353"/>
                  </a:lnTo>
                  <a:lnTo>
                    <a:pt x="228" y="352"/>
                  </a:lnTo>
                  <a:lnTo>
                    <a:pt x="227" y="350"/>
                  </a:lnTo>
                  <a:lnTo>
                    <a:pt x="227" y="348"/>
                  </a:lnTo>
                  <a:lnTo>
                    <a:pt x="225" y="345"/>
                  </a:lnTo>
                  <a:lnTo>
                    <a:pt x="222" y="344"/>
                  </a:lnTo>
                  <a:lnTo>
                    <a:pt x="219" y="345"/>
                  </a:lnTo>
                  <a:lnTo>
                    <a:pt x="216" y="348"/>
                  </a:lnTo>
                  <a:lnTo>
                    <a:pt x="214" y="350"/>
                  </a:lnTo>
                  <a:lnTo>
                    <a:pt x="213" y="350"/>
                  </a:lnTo>
                  <a:lnTo>
                    <a:pt x="212" y="352"/>
                  </a:lnTo>
                  <a:lnTo>
                    <a:pt x="209" y="352"/>
                  </a:lnTo>
                  <a:lnTo>
                    <a:pt x="207" y="350"/>
                  </a:lnTo>
                  <a:lnTo>
                    <a:pt x="206" y="348"/>
                  </a:lnTo>
                  <a:lnTo>
                    <a:pt x="206" y="342"/>
                  </a:lnTo>
                  <a:lnTo>
                    <a:pt x="207" y="341"/>
                  </a:lnTo>
                  <a:lnTo>
                    <a:pt x="207" y="339"/>
                  </a:lnTo>
                  <a:lnTo>
                    <a:pt x="207" y="338"/>
                  </a:lnTo>
                  <a:lnTo>
                    <a:pt x="195" y="339"/>
                  </a:lnTo>
                  <a:lnTo>
                    <a:pt x="181" y="348"/>
                  </a:lnTo>
                  <a:lnTo>
                    <a:pt x="177" y="350"/>
                  </a:lnTo>
                  <a:lnTo>
                    <a:pt x="189" y="362"/>
                  </a:lnTo>
                  <a:lnTo>
                    <a:pt x="188" y="368"/>
                  </a:lnTo>
                  <a:lnTo>
                    <a:pt x="171" y="372"/>
                  </a:lnTo>
                  <a:lnTo>
                    <a:pt x="168" y="372"/>
                  </a:lnTo>
                  <a:lnTo>
                    <a:pt x="165" y="372"/>
                  </a:lnTo>
                  <a:lnTo>
                    <a:pt x="162" y="372"/>
                  </a:lnTo>
                  <a:lnTo>
                    <a:pt x="156" y="372"/>
                  </a:lnTo>
                  <a:lnTo>
                    <a:pt x="151" y="371"/>
                  </a:lnTo>
                  <a:lnTo>
                    <a:pt x="145" y="371"/>
                  </a:lnTo>
                  <a:lnTo>
                    <a:pt x="140" y="369"/>
                  </a:lnTo>
                  <a:lnTo>
                    <a:pt x="134" y="368"/>
                  </a:lnTo>
                  <a:lnTo>
                    <a:pt x="126" y="366"/>
                  </a:lnTo>
                  <a:lnTo>
                    <a:pt x="120" y="365"/>
                  </a:lnTo>
                  <a:lnTo>
                    <a:pt x="114" y="363"/>
                  </a:lnTo>
                  <a:lnTo>
                    <a:pt x="108" y="360"/>
                  </a:lnTo>
                  <a:lnTo>
                    <a:pt x="102" y="357"/>
                  </a:lnTo>
                  <a:lnTo>
                    <a:pt x="98" y="355"/>
                  </a:lnTo>
                  <a:lnTo>
                    <a:pt x="94" y="352"/>
                  </a:lnTo>
                  <a:lnTo>
                    <a:pt x="91" y="352"/>
                  </a:lnTo>
                  <a:lnTo>
                    <a:pt x="88" y="352"/>
                  </a:lnTo>
                  <a:lnTo>
                    <a:pt x="84" y="350"/>
                  </a:lnTo>
                  <a:lnTo>
                    <a:pt x="79" y="350"/>
                  </a:lnTo>
                  <a:lnTo>
                    <a:pt x="76" y="350"/>
                  </a:lnTo>
                  <a:lnTo>
                    <a:pt x="75" y="350"/>
                  </a:lnTo>
                  <a:lnTo>
                    <a:pt x="74" y="350"/>
                  </a:lnTo>
                  <a:lnTo>
                    <a:pt x="75" y="344"/>
                  </a:lnTo>
                  <a:lnTo>
                    <a:pt x="82" y="338"/>
                  </a:lnTo>
                  <a:lnTo>
                    <a:pt x="74" y="322"/>
                  </a:lnTo>
                  <a:lnTo>
                    <a:pt x="68" y="330"/>
                  </a:lnTo>
                  <a:lnTo>
                    <a:pt x="71" y="335"/>
                  </a:lnTo>
                  <a:lnTo>
                    <a:pt x="68" y="338"/>
                  </a:lnTo>
                  <a:lnTo>
                    <a:pt x="63" y="342"/>
                  </a:lnTo>
                  <a:lnTo>
                    <a:pt x="71" y="345"/>
                  </a:lnTo>
                  <a:lnTo>
                    <a:pt x="68" y="352"/>
                  </a:lnTo>
                  <a:lnTo>
                    <a:pt x="63" y="352"/>
                  </a:lnTo>
                  <a:lnTo>
                    <a:pt x="60" y="352"/>
                  </a:lnTo>
                  <a:lnTo>
                    <a:pt x="54" y="352"/>
                  </a:lnTo>
                  <a:lnTo>
                    <a:pt x="46" y="352"/>
                  </a:lnTo>
                  <a:lnTo>
                    <a:pt x="41" y="353"/>
                  </a:lnTo>
                  <a:lnTo>
                    <a:pt x="35" y="355"/>
                  </a:lnTo>
                  <a:lnTo>
                    <a:pt x="30" y="357"/>
                  </a:lnTo>
                  <a:lnTo>
                    <a:pt x="28" y="357"/>
                  </a:lnTo>
                  <a:lnTo>
                    <a:pt x="27" y="356"/>
                  </a:lnTo>
                  <a:lnTo>
                    <a:pt x="27" y="355"/>
                  </a:lnTo>
                  <a:lnTo>
                    <a:pt x="25" y="352"/>
                  </a:lnTo>
                  <a:lnTo>
                    <a:pt x="24" y="350"/>
                  </a:lnTo>
                  <a:lnTo>
                    <a:pt x="22" y="350"/>
                  </a:lnTo>
                  <a:lnTo>
                    <a:pt x="32" y="338"/>
                  </a:lnTo>
                  <a:lnTo>
                    <a:pt x="33" y="329"/>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50" name="Freeform 45"/>
            <p:cNvSpPr>
              <a:spLocks/>
            </p:cNvSpPr>
            <p:nvPr/>
          </p:nvSpPr>
          <p:spPr bwMode="blackWhite">
            <a:xfrm>
              <a:off x="4979988" y="4425950"/>
              <a:ext cx="847725" cy="725488"/>
            </a:xfrm>
            <a:custGeom>
              <a:avLst/>
              <a:gdLst>
                <a:gd name="T0" fmla="*/ 64794 w 471"/>
                <a:gd name="T1" fmla="*/ 519205 h 415"/>
                <a:gd name="T2" fmla="*/ 57595 w 471"/>
                <a:gd name="T3" fmla="*/ 475501 h 415"/>
                <a:gd name="T4" fmla="*/ 86392 w 471"/>
                <a:gd name="T5" fmla="*/ 414315 h 415"/>
                <a:gd name="T6" fmla="*/ 80993 w 471"/>
                <a:gd name="T7" fmla="*/ 354877 h 415"/>
                <a:gd name="T8" fmla="*/ 43196 w 471"/>
                <a:gd name="T9" fmla="*/ 241247 h 415"/>
                <a:gd name="T10" fmla="*/ 449960 w 471"/>
                <a:gd name="T11" fmla="*/ 6993 h 415"/>
                <a:gd name="T12" fmla="*/ 462559 w 471"/>
                <a:gd name="T13" fmla="*/ 19230 h 415"/>
                <a:gd name="T14" fmla="*/ 480557 w 471"/>
                <a:gd name="T15" fmla="*/ 87408 h 415"/>
                <a:gd name="T16" fmla="*/ 475158 w 471"/>
                <a:gd name="T17" fmla="*/ 103142 h 415"/>
                <a:gd name="T18" fmla="*/ 485957 w 471"/>
                <a:gd name="T19" fmla="*/ 117127 h 415"/>
                <a:gd name="T20" fmla="*/ 491357 w 471"/>
                <a:gd name="T21" fmla="*/ 136357 h 415"/>
                <a:gd name="T22" fmla="*/ 464359 w 471"/>
                <a:gd name="T23" fmla="*/ 150342 h 415"/>
                <a:gd name="T24" fmla="*/ 473358 w 471"/>
                <a:gd name="T25" fmla="*/ 174816 h 415"/>
                <a:gd name="T26" fmla="*/ 431962 w 471"/>
                <a:gd name="T27" fmla="*/ 255232 h 415"/>
                <a:gd name="T28" fmla="*/ 415763 w 471"/>
                <a:gd name="T29" fmla="*/ 277958 h 415"/>
                <a:gd name="T30" fmla="*/ 408564 w 471"/>
                <a:gd name="T31" fmla="*/ 298936 h 415"/>
                <a:gd name="T32" fmla="*/ 413963 w 471"/>
                <a:gd name="T33" fmla="*/ 319914 h 415"/>
                <a:gd name="T34" fmla="*/ 394165 w 471"/>
                <a:gd name="T35" fmla="*/ 344388 h 415"/>
                <a:gd name="T36" fmla="*/ 397765 w 471"/>
                <a:gd name="T37" fmla="*/ 365366 h 415"/>
                <a:gd name="T38" fmla="*/ 696538 w 471"/>
                <a:gd name="T39" fmla="*/ 395085 h 415"/>
                <a:gd name="T40" fmla="*/ 705538 w 471"/>
                <a:gd name="T41" fmla="*/ 440537 h 415"/>
                <a:gd name="T42" fmla="*/ 732535 w 471"/>
                <a:gd name="T43" fmla="*/ 505219 h 415"/>
                <a:gd name="T44" fmla="*/ 710937 w 471"/>
                <a:gd name="T45" fmla="*/ 505219 h 415"/>
                <a:gd name="T46" fmla="*/ 656942 w 471"/>
                <a:gd name="T47" fmla="*/ 475501 h 415"/>
                <a:gd name="T48" fmla="*/ 619145 w 471"/>
                <a:gd name="T49" fmla="*/ 499975 h 415"/>
                <a:gd name="T50" fmla="*/ 604746 w 471"/>
                <a:gd name="T51" fmla="*/ 519205 h 415"/>
                <a:gd name="T52" fmla="*/ 647943 w 471"/>
                <a:gd name="T53" fmla="*/ 540183 h 415"/>
                <a:gd name="T54" fmla="*/ 696538 w 471"/>
                <a:gd name="T55" fmla="*/ 519205 h 415"/>
                <a:gd name="T56" fmla="*/ 718136 w 471"/>
                <a:gd name="T57" fmla="*/ 534938 h 415"/>
                <a:gd name="T58" fmla="*/ 716337 w 471"/>
                <a:gd name="T59" fmla="*/ 554168 h 415"/>
                <a:gd name="T60" fmla="*/ 743334 w 471"/>
                <a:gd name="T61" fmla="*/ 550672 h 415"/>
                <a:gd name="T62" fmla="*/ 755933 w 471"/>
                <a:gd name="T63" fmla="*/ 529694 h 415"/>
                <a:gd name="T64" fmla="*/ 770332 w 471"/>
                <a:gd name="T65" fmla="*/ 527945 h 415"/>
                <a:gd name="T66" fmla="*/ 770332 w 471"/>
                <a:gd name="T67" fmla="*/ 564657 h 415"/>
                <a:gd name="T68" fmla="*/ 737935 w 471"/>
                <a:gd name="T69" fmla="*/ 615354 h 415"/>
                <a:gd name="T70" fmla="*/ 752333 w 471"/>
                <a:gd name="T71" fmla="*/ 638080 h 415"/>
                <a:gd name="T72" fmla="*/ 842325 w 471"/>
                <a:gd name="T73" fmla="*/ 701014 h 415"/>
                <a:gd name="T74" fmla="*/ 791930 w 471"/>
                <a:gd name="T75" fmla="*/ 721992 h 415"/>
                <a:gd name="T76" fmla="*/ 782931 w 471"/>
                <a:gd name="T77" fmla="*/ 692273 h 415"/>
                <a:gd name="T78" fmla="*/ 764932 w 471"/>
                <a:gd name="T79" fmla="*/ 674791 h 415"/>
                <a:gd name="T80" fmla="*/ 718136 w 471"/>
                <a:gd name="T81" fmla="*/ 667799 h 415"/>
                <a:gd name="T82" fmla="*/ 707337 w 471"/>
                <a:gd name="T83" fmla="*/ 648569 h 415"/>
                <a:gd name="T84" fmla="*/ 669541 w 471"/>
                <a:gd name="T85" fmla="*/ 632835 h 415"/>
                <a:gd name="T86" fmla="*/ 674940 w 471"/>
                <a:gd name="T87" fmla="*/ 659058 h 415"/>
                <a:gd name="T88" fmla="*/ 658742 w 471"/>
                <a:gd name="T89" fmla="*/ 666050 h 415"/>
                <a:gd name="T90" fmla="*/ 676740 w 471"/>
                <a:gd name="T91" fmla="*/ 695769 h 415"/>
                <a:gd name="T92" fmla="*/ 646143 w 471"/>
                <a:gd name="T93" fmla="*/ 711503 h 415"/>
                <a:gd name="T94" fmla="*/ 561550 w 471"/>
                <a:gd name="T95" fmla="*/ 716747 h 415"/>
                <a:gd name="T96" fmla="*/ 534553 w 471"/>
                <a:gd name="T97" fmla="*/ 706258 h 415"/>
                <a:gd name="T98" fmla="*/ 518354 w 471"/>
                <a:gd name="T99" fmla="*/ 706258 h 415"/>
                <a:gd name="T100" fmla="*/ 437361 w 471"/>
                <a:gd name="T101" fmla="*/ 645072 h 415"/>
                <a:gd name="T102" fmla="*/ 410364 w 471"/>
                <a:gd name="T103" fmla="*/ 620598 h 415"/>
                <a:gd name="T104" fmla="*/ 394165 w 471"/>
                <a:gd name="T105" fmla="*/ 603117 h 415"/>
                <a:gd name="T106" fmla="*/ 372567 w 471"/>
                <a:gd name="T107" fmla="*/ 611857 h 415"/>
                <a:gd name="T108" fmla="*/ 350969 w 471"/>
                <a:gd name="T109" fmla="*/ 592628 h 415"/>
                <a:gd name="T110" fmla="*/ 302373 w 471"/>
                <a:gd name="T111" fmla="*/ 650317 h 415"/>
                <a:gd name="T112" fmla="*/ 226780 w 471"/>
                <a:gd name="T113" fmla="*/ 639828 h 415"/>
                <a:gd name="T114" fmla="*/ 169185 w 471"/>
                <a:gd name="T115" fmla="*/ 615354 h 415"/>
                <a:gd name="T116" fmla="*/ 134988 w 471"/>
                <a:gd name="T117" fmla="*/ 601368 h 415"/>
                <a:gd name="T118" fmla="*/ 122389 w 471"/>
                <a:gd name="T119" fmla="*/ 615354 h 415"/>
                <a:gd name="T120" fmla="*/ 62994 w 471"/>
                <a:gd name="T121" fmla="*/ 620598 h 415"/>
                <a:gd name="T122" fmla="*/ 43196 w 471"/>
                <a:gd name="T123" fmla="*/ 611857 h 4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71" h="415">
                  <a:moveTo>
                    <a:pt x="33" y="329"/>
                  </a:moveTo>
                  <a:lnTo>
                    <a:pt x="33" y="329"/>
                  </a:lnTo>
                  <a:lnTo>
                    <a:pt x="39" y="322"/>
                  </a:lnTo>
                  <a:lnTo>
                    <a:pt x="42" y="315"/>
                  </a:lnTo>
                  <a:lnTo>
                    <a:pt x="42" y="309"/>
                  </a:lnTo>
                  <a:lnTo>
                    <a:pt x="41" y="305"/>
                  </a:lnTo>
                  <a:lnTo>
                    <a:pt x="38" y="300"/>
                  </a:lnTo>
                  <a:lnTo>
                    <a:pt x="36" y="297"/>
                  </a:lnTo>
                  <a:lnTo>
                    <a:pt x="33" y="296"/>
                  </a:lnTo>
                  <a:lnTo>
                    <a:pt x="36" y="278"/>
                  </a:lnTo>
                  <a:lnTo>
                    <a:pt x="35" y="276"/>
                  </a:lnTo>
                  <a:lnTo>
                    <a:pt x="33" y="275"/>
                  </a:lnTo>
                  <a:lnTo>
                    <a:pt x="32" y="272"/>
                  </a:lnTo>
                  <a:lnTo>
                    <a:pt x="32" y="269"/>
                  </a:lnTo>
                  <a:lnTo>
                    <a:pt x="33" y="264"/>
                  </a:lnTo>
                  <a:lnTo>
                    <a:pt x="36" y="259"/>
                  </a:lnTo>
                  <a:lnTo>
                    <a:pt x="42" y="252"/>
                  </a:lnTo>
                  <a:lnTo>
                    <a:pt x="45" y="248"/>
                  </a:lnTo>
                  <a:lnTo>
                    <a:pt x="46" y="243"/>
                  </a:lnTo>
                  <a:lnTo>
                    <a:pt x="48" y="237"/>
                  </a:lnTo>
                  <a:lnTo>
                    <a:pt x="49" y="233"/>
                  </a:lnTo>
                  <a:lnTo>
                    <a:pt x="49" y="229"/>
                  </a:lnTo>
                  <a:lnTo>
                    <a:pt x="49" y="223"/>
                  </a:lnTo>
                  <a:lnTo>
                    <a:pt x="49" y="219"/>
                  </a:lnTo>
                  <a:lnTo>
                    <a:pt x="48" y="215"/>
                  </a:lnTo>
                  <a:lnTo>
                    <a:pt x="46" y="210"/>
                  </a:lnTo>
                  <a:lnTo>
                    <a:pt x="45" y="206"/>
                  </a:lnTo>
                  <a:lnTo>
                    <a:pt x="45" y="203"/>
                  </a:lnTo>
                  <a:lnTo>
                    <a:pt x="43" y="198"/>
                  </a:lnTo>
                  <a:lnTo>
                    <a:pt x="42" y="196"/>
                  </a:lnTo>
                  <a:lnTo>
                    <a:pt x="41" y="194"/>
                  </a:lnTo>
                  <a:lnTo>
                    <a:pt x="41" y="193"/>
                  </a:lnTo>
                  <a:lnTo>
                    <a:pt x="35" y="176"/>
                  </a:lnTo>
                  <a:lnTo>
                    <a:pt x="24" y="164"/>
                  </a:lnTo>
                  <a:lnTo>
                    <a:pt x="24" y="138"/>
                  </a:lnTo>
                  <a:lnTo>
                    <a:pt x="3" y="113"/>
                  </a:lnTo>
                  <a:lnTo>
                    <a:pt x="0" y="7"/>
                  </a:lnTo>
                  <a:lnTo>
                    <a:pt x="251" y="0"/>
                  </a:lnTo>
                  <a:lnTo>
                    <a:pt x="250" y="0"/>
                  </a:lnTo>
                  <a:lnTo>
                    <a:pt x="250" y="1"/>
                  </a:lnTo>
                  <a:lnTo>
                    <a:pt x="250" y="2"/>
                  </a:lnTo>
                  <a:lnTo>
                    <a:pt x="250" y="4"/>
                  </a:lnTo>
                  <a:lnTo>
                    <a:pt x="250" y="7"/>
                  </a:lnTo>
                  <a:lnTo>
                    <a:pt x="250" y="8"/>
                  </a:lnTo>
                  <a:lnTo>
                    <a:pt x="251" y="9"/>
                  </a:lnTo>
                  <a:lnTo>
                    <a:pt x="252" y="9"/>
                  </a:lnTo>
                  <a:lnTo>
                    <a:pt x="254" y="8"/>
                  </a:lnTo>
                  <a:lnTo>
                    <a:pt x="255" y="8"/>
                  </a:lnTo>
                  <a:lnTo>
                    <a:pt x="257" y="11"/>
                  </a:lnTo>
                  <a:lnTo>
                    <a:pt x="257" y="12"/>
                  </a:lnTo>
                  <a:lnTo>
                    <a:pt x="258" y="14"/>
                  </a:lnTo>
                  <a:lnTo>
                    <a:pt x="257" y="24"/>
                  </a:lnTo>
                  <a:lnTo>
                    <a:pt x="263" y="29"/>
                  </a:lnTo>
                  <a:lnTo>
                    <a:pt x="255" y="37"/>
                  </a:lnTo>
                  <a:lnTo>
                    <a:pt x="257" y="41"/>
                  </a:lnTo>
                  <a:lnTo>
                    <a:pt x="267" y="40"/>
                  </a:lnTo>
                  <a:lnTo>
                    <a:pt x="267" y="50"/>
                  </a:lnTo>
                  <a:lnTo>
                    <a:pt x="266" y="50"/>
                  </a:lnTo>
                  <a:lnTo>
                    <a:pt x="266" y="51"/>
                  </a:lnTo>
                  <a:lnTo>
                    <a:pt x="264" y="53"/>
                  </a:lnTo>
                  <a:lnTo>
                    <a:pt x="263" y="54"/>
                  </a:lnTo>
                  <a:lnTo>
                    <a:pt x="261" y="56"/>
                  </a:lnTo>
                  <a:lnTo>
                    <a:pt x="263" y="57"/>
                  </a:lnTo>
                  <a:lnTo>
                    <a:pt x="264" y="59"/>
                  </a:lnTo>
                  <a:lnTo>
                    <a:pt x="270" y="59"/>
                  </a:lnTo>
                  <a:lnTo>
                    <a:pt x="270" y="60"/>
                  </a:lnTo>
                  <a:lnTo>
                    <a:pt x="270" y="62"/>
                  </a:lnTo>
                  <a:lnTo>
                    <a:pt x="269" y="63"/>
                  </a:lnTo>
                  <a:lnTo>
                    <a:pt x="269" y="65"/>
                  </a:lnTo>
                  <a:lnTo>
                    <a:pt x="270" y="67"/>
                  </a:lnTo>
                  <a:lnTo>
                    <a:pt x="273" y="68"/>
                  </a:lnTo>
                  <a:lnTo>
                    <a:pt x="278" y="68"/>
                  </a:lnTo>
                  <a:lnTo>
                    <a:pt x="276" y="71"/>
                  </a:lnTo>
                  <a:lnTo>
                    <a:pt x="275" y="72"/>
                  </a:lnTo>
                  <a:lnTo>
                    <a:pt x="275" y="75"/>
                  </a:lnTo>
                  <a:lnTo>
                    <a:pt x="273" y="78"/>
                  </a:lnTo>
                  <a:lnTo>
                    <a:pt x="272" y="81"/>
                  </a:lnTo>
                  <a:lnTo>
                    <a:pt x="270" y="83"/>
                  </a:lnTo>
                  <a:lnTo>
                    <a:pt x="270" y="84"/>
                  </a:lnTo>
                  <a:lnTo>
                    <a:pt x="269" y="84"/>
                  </a:lnTo>
                  <a:lnTo>
                    <a:pt x="266" y="84"/>
                  </a:lnTo>
                  <a:lnTo>
                    <a:pt x="261" y="86"/>
                  </a:lnTo>
                  <a:lnTo>
                    <a:pt x="258" y="86"/>
                  </a:lnTo>
                  <a:lnTo>
                    <a:pt x="255" y="87"/>
                  </a:lnTo>
                  <a:lnTo>
                    <a:pt x="255" y="89"/>
                  </a:lnTo>
                  <a:lnTo>
                    <a:pt x="258" y="90"/>
                  </a:lnTo>
                  <a:lnTo>
                    <a:pt x="264" y="93"/>
                  </a:lnTo>
                  <a:lnTo>
                    <a:pt x="264" y="95"/>
                  </a:lnTo>
                  <a:lnTo>
                    <a:pt x="263" y="100"/>
                  </a:lnTo>
                  <a:lnTo>
                    <a:pt x="260" y="103"/>
                  </a:lnTo>
                  <a:lnTo>
                    <a:pt x="258" y="105"/>
                  </a:lnTo>
                  <a:lnTo>
                    <a:pt x="255" y="108"/>
                  </a:lnTo>
                  <a:lnTo>
                    <a:pt x="255" y="111"/>
                  </a:lnTo>
                  <a:lnTo>
                    <a:pt x="254" y="113"/>
                  </a:lnTo>
                  <a:lnTo>
                    <a:pt x="252" y="123"/>
                  </a:lnTo>
                  <a:lnTo>
                    <a:pt x="246" y="123"/>
                  </a:lnTo>
                  <a:lnTo>
                    <a:pt x="240" y="146"/>
                  </a:lnTo>
                  <a:lnTo>
                    <a:pt x="233" y="150"/>
                  </a:lnTo>
                  <a:lnTo>
                    <a:pt x="240" y="150"/>
                  </a:lnTo>
                  <a:lnTo>
                    <a:pt x="240" y="152"/>
                  </a:lnTo>
                  <a:lnTo>
                    <a:pt x="239" y="152"/>
                  </a:lnTo>
                  <a:lnTo>
                    <a:pt x="236" y="155"/>
                  </a:lnTo>
                  <a:lnTo>
                    <a:pt x="234" y="156"/>
                  </a:lnTo>
                  <a:lnTo>
                    <a:pt x="231" y="159"/>
                  </a:lnTo>
                  <a:lnTo>
                    <a:pt x="231" y="160"/>
                  </a:lnTo>
                  <a:lnTo>
                    <a:pt x="231" y="163"/>
                  </a:lnTo>
                  <a:lnTo>
                    <a:pt x="233" y="164"/>
                  </a:lnTo>
                  <a:lnTo>
                    <a:pt x="233" y="166"/>
                  </a:lnTo>
                  <a:lnTo>
                    <a:pt x="231" y="167"/>
                  </a:lnTo>
                  <a:lnTo>
                    <a:pt x="230" y="168"/>
                  </a:lnTo>
                  <a:lnTo>
                    <a:pt x="227" y="171"/>
                  </a:lnTo>
                  <a:lnTo>
                    <a:pt x="227" y="174"/>
                  </a:lnTo>
                  <a:lnTo>
                    <a:pt x="225" y="176"/>
                  </a:lnTo>
                  <a:lnTo>
                    <a:pt x="227" y="177"/>
                  </a:lnTo>
                  <a:lnTo>
                    <a:pt x="230" y="177"/>
                  </a:lnTo>
                  <a:lnTo>
                    <a:pt x="231" y="179"/>
                  </a:lnTo>
                  <a:lnTo>
                    <a:pt x="231" y="182"/>
                  </a:lnTo>
                  <a:lnTo>
                    <a:pt x="230" y="183"/>
                  </a:lnTo>
                  <a:lnTo>
                    <a:pt x="225" y="188"/>
                  </a:lnTo>
                  <a:lnTo>
                    <a:pt x="222" y="189"/>
                  </a:lnTo>
                  <a:lnTo>
                    <a:pt x="219" y="191"/>
                  </a:lnTo>
                  <a:lnTo>
                    <a:pt x="219" y="194"/>
                  </a:lnTo>
                  <a:lnTo>
                    <a:pt x="219" y="196"/>
                  </a:lnTo>
                  <a:lnTo>
                    <a:pt x="219" y="197"/>
                  </a:lnTo>
                  <a:lnTo>
                    <a:pt x="221" y="198"/>
                  </a:lnTo>
                  <a:lnTo>
                    <a:pt x="222" y="198"/>
                  </a:lnTo>
                  <a:lnTo>
                    <a:pt x="224" y="200"/>
                  </a:lnTo>
                  <a:lnTo>
                    <a:pt x="222" y="201"/>
                  </a:lnTo>
                  <a:lnTo>
                    <a:pt x="222" y="204"/>
                  </a:lnTo>
                  <a:lnTo>
                    <a:pt x="222" y="206"/>
                  </a:lnTo>
                  <a:lnTo>
                    <a:pt x="221" y="209"/>
                  </a:lnTo>
                  <a:lnTo>
                    <a:pt x="221" y="212"/>
                  </a:lnTo>
                  <a:lnTo>
                    <a:pt x="221" y="213"/>
                  </a:lnTo>
                  <a:lnTo>
                    <a:pt x="221" y="215"/>
                  </a:lnTo>
                  <a:lnTo>
                    <a:pt x="390" y="203"/>
                  </a:lnTo>
                  <a:lnTo>
                    <a:pt x="390" y="223"/>
                  </a:lnTo>
                  <a:lnTo>
                    <a:pt x="389" y="223"/>
                  </a:lnTo>
                  <a:lnTo>
                    <a:pt x="387" y="226"/>
                  </a:lnTo>
                  <a:lnTo>
                    <a:pt x="386" y="230"/>
                  </a:lnTo>
                  <a:lnTo>
                    <a:pt x="384" y="233"/>
                  </a:lnTo>
                  <a:lnTo>
                    <a:pt x="383" y="239"/>
                  </a:lnTo>
                  <a:lnTo>
                    <a:pt x="383" y="243"/>
                  </a:lnTo>
                  <a:lnTo>
                    <a:pt x="386" y="248"/>
                  </a:lnTo>
                  <a:lnTo>
                    <a:pt x="390" y="251"/>
                  </a:lnTo>
                  <a:lnTo>
                    <a:pt x="392" y="252"/>
                  </a:lnTo>
                  <a:lnTo>
                    <a:pt x="395" y="254"/>
                  </a:lnTo>
                  <a:lnTo>
                    <a:pt x="398" y="259"/>
                  </a:lnTo>
                  <a:lnTo>
                    <a:pt x="402" y="264"/>
                  </a:lnTo>
                  <a:lnTo>
                    <a:pt x="405" y="270"/>
                  </a:lnTo>
                  <a:lnTo>
                    <a:pt x="407" y="276"/>
                  </a:lnTo>
                  <a:lnTo>
                    <a:pt x="407" y="284"/>
                  </a:lnTo>
                  <a:lnTo>
                    <a:pt x="407" y="289"/>
                  </a:lnTo>
                  <a:lnTo>
                    <a:pt x="405" y="289"/>
                  </a:lnTo>
                  <a:lnTo>
                    <a:pt x="404" y="289"/>
                  </a:lnTo>
                  <a:lnTo>
                    <a:pt x="401" y="289"/>
                  </a:lnTo>
                  <a:lnTo>
                    <a:pt x="399" y="289"/>
                  </a:lnTo>
                  <a:lnTo>
                    <a:pt x="398" y="289"/>
                  </a:lnTo>
                  <a:lnTo>
                    <a:pt x="396" y="289"/>
                  </a:lnTo>
                  <a:lnTo>
                    <a:pt x="395" y="289"/>
                  </a:lnTo>
                  <a:lnTo>
                    <a:pt x="380" y="282"/>
                  </a:lnTo>
                  <a:lnTo>
                    <a:pt x="376" y="284"/>
                  </a:lnTo>
                  <a:lnTo>
                    <a:pt x="375" y="282"/>
                  </a:lnTo>
                  <a:lnTo>
                    <a:pt x="374" y="281"/>
                  </a:lnTo>
                  <a:lnTo>
                    <a:pt x="372" y="278"/>
                  </a:lnTo>
                  <a:lnTo>
                    <a:pt x="369" y="275"/>
                  </a:lnTo>
                  <a:lnTo>
                    <a:pt x="365" y="272"/>
                  </a:lnTo>
                  <a:lnTo>
                    <a:pt x="360" y="272"/>
                  </a:lnTo>
                  <a:lnTo>
                    <a:pt x="356" y="273"/>
                  </a:lnTo>
                  <a:lnTo>
                    <a:pt x="350" y="278"/>
                  </a:lnTo>
                  <a:lnTo>
                    <a:pt x="349" y="279"/>
                  </a:lnTo>
                  <a:lnTo>
                    <a:pt x="347" y="281"/>
                  </a:lnTo>
                  <a:lnTo>
                    <a:pt x="346" y="284"/>
                  </a:lnTo>
                  <a:lnTo>
                    <a:pt x="344" y="286"/>
                  </a:lnTo>
                  <a:lnTo>
                    <a:pt x="342" y="287"/>
                  </a:lnTo>
                  <a:lnTo>
                    <a:pt x="341" y="290"/>
                  </a:lnTo>
                  <a:lnTo>
                    <a:pt x="341" y="292"/>
                  </a:lnTo>
                  <a:lnTo>
                    <a:pt x="339" y="292"/>
                  </a:lnTo>
                  <a:lnTo>
                    <a:pt x="339" y="293"/>
                  </a:lnTo>
                  <a:lnTo>
                    <a:pt x="338" y="294"/>
                  </a:lnTo>
                  <a:lnTo>
                    <a:pt x="336" y="297"/>
                  </a:lnTo>
                  <a:lnTo>
                    <a:pt x="336" y="300"/>
                  </a:lnTo>
                  <a:lnTo>
                    <a:pt x="338" y="303"/>
                  </a:lnTo>
                  <a:lnTo>
                    <a:pt x="341" y="305"/>
                  </a:lnTo>
                  <a:lnTo>
                    <a:pt x="347" y="308"/>
                  </a:lnTo>
                  <a:lnTo>
                    <a:pt x="357" y="308"/>
                  </a:lnTo>
                  <a:lnTo>
                    <a:pt x="360" y="309"/>
                  </a:lnTo>
                  <a:lnTo>
                    <a:pt x="362" y="309"/>
                  </a:lnTo>
                  <a:lnTo>
                    <a:pt x="366" y="309"/>
                  </a:lnTo>
                  <a:lnTo>
                    <a:pt x="369" y="308"/>
                  </a:lnTo>
                  <a:lnTo>
                    <a:pt x="375" y="306"/>
                  </a:lnTo>
                  <a:lnTo>
                    <a:pt x="380" y="303"/>
                  </a:lnTo>
                  <a:lnTo>
                    <a:pt x="386" y="297"/>
                  </a:lnTo>
                  <a:lnTo>
                    <a:pt x="387" y="297"/>
                  </a:lnTo>
                  <a:lnTo>
                    <a:pt x="390" y="297"/>
                  </a:lnTo>
                  <a:lnTo>
                    <a:pt x="392" y="300"/>
                  </a:lnTo>
                  <a:lnTo>
                    <a:pt x="393" y="300"/>
                  </a:lnTo>
                  <a:lnTo>
                    <a:pt x="401" y="293"/>
                  </a:lnTo>
                  <a:lnTo>
                    <a:pt x="407" y="297"/>
                  </a:lnTo>
                  <a:lnTo>
                    <a:pt x="401" y="306"/>
                  </a:lnTo>
                  <a:lnTo>
                    <a:pt x="399" y="306"/>
                  </a:lnTo>
                  <a:lnTo>
                    <a:pt x="396" y="308"/>
                  </a:lnTo>
                  <a:lnTo>
                    <a:pt x="393" y="309"/>
                  </a:lnTo>
                  <a:lnTo>
                    <a:pt x="390" y="311"/>
                  </a:lnTo>
                  <a:lnTo>
                    <a:pt x="389" y="312"/>
                  </a:lnTo>
                  <a:lnTo>
                    <a:pt x="387" y="315"/>
                  </a:lnTo>
                  <a:lnTo>
                    <a:pt x="390" y="315"/>
                  </a:lnTo>
                  <a:lnTo>
                    <a:pt x="398" y="317"/>
                  </a:lnTo>
                  <a:lnTo>
                    <a:pt x="399" y="317"/>
                  </a:lnTo>
                  <a:lnTo>
                    <a:pt x="401" y="318"/>
                  </a:lnTo>
                  <a:lnTo>
                    <a:pt x="405" y="319"/>
                  </a:lnTo>
                  <a:lnTo>
                    <a:pt x="409" y="320"/>
                  </a:lnTo>
                  <a:lnTo>
                    <a:pt x="412" y="322"/>
                  </a:lnTo>
                  <a:lnTo>
                    <a:pt x="415" y="320"/>
                  </a:lnTo>
                  <a:lnTo>
                    <a:pt x="415" y="319"/>
                  </a:lnTo>
                  <a:lnTo>
                    <a:pt x="413" y="315"/>
                  </a:lnTo>
                  <a:lnTo>
                    <a:pt x="413" y="314"/>
                  </a:lnTo>
                  <a:lnTo>
                    <a:pt x="415" y="312"/>
                  </a:lnTo>
                  <a:lnTo>
                    <a:pt x="416" y="311"/>
                  </a:lnTo>
                  <a:lnTo>
                    <a:pt x="418" y="308"/>
                  </a:lnTo>
                  <a:lnTo>
                    <a:pt x="419" y="306"/>
                  </a:lnTo>
                  <a:lnTo>
                    <a:pt x="419" y="305"/>
                  </a:lnTo>
                  <a:lnTo>
                    <a:pt x="420" y="303"/>
                  </a:lnTo>
                  <a:lnTo>
                    <a:pt x="422" y="302"/>
                  </a:lnTo>
                  <a:lnTo>
                    <a:pt x="425" y="302"/>
                  </a:lnTo>
                  <a:lnTo>
                    <a:pt x="426" y="302"/>
                  </a:lnTo>
                  <a:lnTo>
                    <a:pt x="428" y="302"/>
                  </a:lnTo>
                  <a:lnTo>
                    <a:pt x="426" y="303"/>
                  </a:lnTo>
                  <a:lnTo>
                    <a:pt x="425" y="305"/>
                  </a:lnTo>
                  <a:lnTo>
                    <a:pt x="425" y="308"/>
                  </a:lnTo>
                  <a:lnTo>
                    <a:pt x="426" y="309"/>
                  </a:lnTo>
                  <a:lnTo>
                    <a:pt x="428" y="312"/>
                  </a:lnTo>
                  <a:lnTo>
                    <a:pt x="429" y="312"/>
                  </a:lnTo>
                  <a:lnTo>
                    <a:pt x="428" y="323"/>
                  </a:lnTo>
                  <a:lnTo>
                    <a:pt x="431" y="327"/>
                  </a:lnTo>
                  <a:lnTo>
                    <a:pt x="442" y="327"/>
                  </a:lnTo>
                  <a:lnTo>
                    <a:pt x="440" y="333"/>
                  </a:lnTo>
                  <a:lnTo>
                    <a:pt x="428" y="333"/>
                  </a:lnTo>
                  <a:lnTo>
                    <a:pt x="422" y="338"/>
                  </a:lnTo>
                  <a:lnTo>
                    <a:pt x="410" y="338"/>
                  </a:lnTo>
                  <a:lnTo>
                    <a:pt x="410" y="352"/>
                  </a:lnTo>
                  <a:lnTo>
                    <a:pt x="410" y="353"/>
                  </a:lnTo>
                  <a:lnTo>
                    <a:pt x="410" y="356"/>
                  </a:lnTo>
                  <a:lnTo>
                    <a:pt x="410" y="357"/>
                  </a:lnTo>
                  <a:lnTo>
                    <a:pt x="410" y="360"/>
                  </a:lnTo>
                  <a:lnTo>
                    <a:pt x="412" y="362"/>
                  </a:lnTo>
                  <a:lnTo>
                    <a:pt x="413" y="363"/>
                  </a:lnTo>
                  <a:lnTo>
                    <a:pt x="418" y="365"/>
                  </a:lnTo>
                  <a:lnTo>
                    <a:pt x="422" y="369"/>
                  </a:lnTo>
                  <a:lnTo>
                    <a:pt x="426" y="374"/>
                  </a:lnTo>
                  <a:lnTo>
                    <a:pt x="437" y="374"/>
                  </a:lnTo>
                  <a:lnTo>
                    <a:pt x="442" y="380"/>
                  </a:lnTo>
                  <a:lnTo>
                    <a:pt x="459" y="385"/>
                  </a:lnTo>
                  <a:lnTo>
                    <a:pt x="458" y="390"/>
                  </a:lnTo>
                  <a:lnTo>
                    <a:pt x="470" y="390"/>
                  </a:lnTo>
                  <a:lnTo>
                    <a:pt x="468" y="401"/>
                  </a:lnTo>
                  <a:lnTo>
                    <a:pt x="458" y="405"/>
                  </a:lnTo>
                  <a:lnTo>
                    <a:pt x="456" y="411"/>
                  </a:lnTo>
                  <a:lnTo>
                    <a:pt x="449" y="404"/>
                  </a:lnTo>
                  <a:lnTo>
                    <a:pt x="448" y="404"/>
                  </a:lnTo>
                  <a:lnTo>
                    <a:pt x="446" y="407"/>
                  </a:lnTo>
                  <a:lnTo>
                    <a:pt x="443" y="410"/>
                  </a:lnTo>
                  <a:lnTo>
                    <a:pt x="440" y="413"/>
                  </a:lnTo>
                  <a:lnTo>
                    <a:pt x="439" y="414"/>
                  </a:lnTo>
                  <a:lnTo>
                    <a:pt x="438" y="414"/>
                  </a:lnTo>
                  <a:lnTo>
                    <a:pt x="438" y="411"/>
                  </a:lnTo>
                  <a:lnTo>
                    <a:pt x="440" y="404"/>
                  </a:lnTo>
                  <a:lnTo>
                    <a:pt x="440" y="401"/>
                  </a:lnTo>
                  <a:lnTo>
                    <a:pt x="438" y="398"/>
                  </a:lnTo>
                  <a:lnTo>
                    <a:pt x="435" y="396"/>
                  </a:lnTo>
                  <a:lnTo>
                    <a:pt x="434" y="395"/>
                  </a:lnTo>
                  <a:lnTo>
                    <a:pt x="434" y="393"/>
                  </a:lnTo>
                  <a:lnTo>
                    <a:pt x="434" y="392"/>
                  </a:lnTo>
                  <a:lnTo>
                    <a:pt x="432" y="390"/>
                  </a:lnTo>
                  <a:lnTo>
                    <a:pt x="429" y="389"/>
                  </a:lnTo>
                  <a:lnTo>
                    <a:pt x="425" y="386"/>
                  </a:lnTo>
                  <a:lnTo>
                    <a:pt x="418" y="385"/>
                  </a:lnTo>
                  <a:lnTo>
                    <a:pt x="409" y="383"/>
                  </a:lnTo>
                  <a:lnTo>
                    <a:pt x="407" y="383"/>
                  </a:lnTo>
                  <a:lnTo>
                    <a:pt x="404" y="383"/>
                  </a:lnTo>
                  <a:lnTo>
                    <a:pt x="402" y="382"/>
                  </a:lnTo>
                  <a:lnTo>
                    <a:pt x="399" y="382"/>
                  </a:lnTo>
                  <a:lnTo>
                    <a:pt x="398" y="382"/>
                  </a:lnTo>
                  <a:lnTo>
                    <a:pt x="396" y="381"/>
                  </a:lnTo>
                  <a:lnTo>
                    <a:pt x="396" y="378"/>
                  </a:lnTo>
                  <a:lnTo>
                    <a:pt x="395" y="374"/>
                  </a:lnTo>
                  <a:lnTo>
                    <a:pt x="393" y="371"/>
                  </a:lnTo>
                  <a:lnTo>
                    <a:pt x="392" y="368"/>
                  </a:lnTo>
                  <a:lnTo>
                    <a:pt x="390" y="365"/>
                  </a:lnTo>
                  <a:lnTo>
                    <a:pt x="387" y="365"/>
                  </a:lnTo>
                  <a:lnTo>
                    <a:pt x="383" y="368"/>
                  </a:lnTo>
                  <a:lnTo>
                    <a:pt x="382" y="368"/>
                  </a:lnTo>
                  <a:lnTo>
                    <a:pt x="377" y="365"/>
                  </a:lnTo>
                  <a:lnTo>
                    <a:pt x="372" y="362"/>
                  </a:lnTo>
                  <a:lnTo>
                    <a:pt x="368" y="359"/>
                  </a:lnTo>
                  <a:lnTo>
                    <a:pt x="363" y="357"/>
                  </a:lnTo>
                  <a:lnTo>
                    <a:pt x="362" y="359"/>
                  </a:lnTo>
                  <a:lnTo>
                    <a:pt x="366" y="363"/>
                  </a:lnTo>
                  <a:lnTo>
                    <a:pt x="375" y="372"/>
                  </a:lnTo>
                  <a:lnTo>
                    <a:pt x="375" y="375"/>
                  </a:lnTo>
                  <a:lnTo>
                    <a:pt x="375" y="377"/>
                  </a:lnTo>
                  <a:lnTo>
                    <a:pt x="376" y="380"/>
                  </a:lnTo>
                  <a:lnTo>
                    <a:pt x="376" y="381"/>
                  </a:lnTo>
                  <a:lnTo>
                    <a:pt x="375" y="381"/>
                  </a:lnTo>
                  <a:lnTo>
                    <a:pt x="374" y="381"/>
                  </a:lnTo>
                  <a:lnTo>
                    <a:pt x="371" y="380"/>
                  </a:lnTo>
                  <a:lnTo>
                    <a:pt x="368" y="381"/>
                  </a:lnTo>
                  <a:lnTo>
                    <a:pt x="366" y="381"/>
                  </a:lnTo>
                  <a:lnTo>
                    <a:pt x="365" y="382"/>
                  </a:lnTo>
                  <a:lnTo>
                    <a:pt x="366" y="385"/>
                  </a:lnTo>
                  <a:lnTo>
                    <a:pt x="369" y="389"/>
                  </a:lnTo>
                  <a:lnTo>
                    <a:pt x="371" y="390"/>
                  </a:lnTo>
                  <a:lnTo>
                    <a:pt x="374" y="393"/>
                  </a:lnTo>
                  <a:lnTo>
                    <a:pt x="376" y="396"/>
                  </a:lnTo>
                  <a:lnTo>
                    <a:pt x="376" y="398"/>
                  </a:lnTo>
                  <a:lnTo>
                    <a:pt x="365" y="410"/>
                  </a:lnTo>
                  <a:lnTo>
                    <a:pt x="363" y="410"/>
                  </a:lnTo>
                  <a:lnTo>
                    <a:pt x="362" y="410"/>
                  </a:lnTo>
                  <a:lnTo>
                    <a:pt x="359" y="408"/>
                  </a:lnTo>
                  <a:lnTo>
                    <a:pt x="359" y="407"/>
                  </a:lnTo>
                  <a:lnTo>
                    <a:pt x="357" y="404"/>
                  </a:lnTo>
                  <a:lnTo>
                    <a:pt x="357" y="399"/>
                  </a:lnTo>
                  <a:lnTo>
                    <a:pt x="347" y="387"/>
                  </a:lnTo>
                  <a:lnTo>
                    <a:pt x="339" y="383"/>
                  </a:lnTo>
                  <a:lnTo>
                    <a:pt x="332" y="390"/>
                  </a:lnTo>
                  <a:lnTo>
                    <a:pt x="326" y="387"/>
                  </a:lnTo>
                  <a:lnTo>
                    <a:pt x="327" y="396"/>
                  </a:lnTo>
                  <a:lnTo>
                    <a:pt x="312" y="410"/>
                  </a:lnTo>
                  <a:lnTo>
                    <a:pt x="309" y="411"/>
                  </a:lnTo>
                  <a:lnTo>
                    <a:pt x="306" y="411"/>
                  </a:lnTo>
                  <a:lnTo>
                    <a:pt x="303" y="411"/>
                  </a:lnTo>
                  <a:lnTo>
                    <a:pt x="300" y="410"/>
                  </a:lnTo>
                  <a:lnTo>
                    <a:pt x="297" y="407"/>
                  </a:lnTo>
                  <a:lnTo>
                    <a:pt x="297" y="404"/>
                  </a:lnTo>
                  <a:lnTo>
                    <a:pt x="300" y="398"/>
                  </a:lnTo>
                  <a:lnTo>
                    <a:pt x="300" y="396"/>
                  </a:lnTo>
                  <a:lnTo>
                    <a:pt x="303" y="395"/>
                  </a:lnTo>
                  <a:lnTo>
                    <a:pt x="305" y="393"/>
                  </a:lnTo>
                  <a:lnTo>
                    <a:pt x="306" y="393"/>
                  </a:lnTo>
                  <a:lnTo>
                    <a:pt x="291" y="395"/>
                  </a:lnTo>
                  <a:lnTo>
                    <a:pt x="288" y="404"/>
                  </a:lnTo>
                  <a:lnTo>
                    <a:pt x="276" y="398"/>
                  </a:lnTo>
                  <a:lnTo>
                    <a:pt x="279" y="390"/>
                  </a:lnTo>
                  <a:lnTo>
                    <a:pt x="260" y="372"/>
                  </a:lnTo>
                  <a:lnTo>
                    <a:pt x="254" y="372"/>
                  </a:lnTo>
                  <a:lnTo>
                    <a:pt x="245" y="368"/>
                  </a:lnTo>
                  <a:lnTo>
                    <a:pt x="243" y="369"/>
                  </a:lnTo>
                  <a:lnTo>
                    <a:pt x="242" y="369"/>
                  </a:lnTo>
                  <a:lnTo>
                    <a:pt x="240" y="371"/>
                  </a:lnTo>
                  <a:lnTo>
                    <a:pt x="237" y="371"/>
                  </a:lnTo>
                  <a:lnTo>
                    <a:pt x="237" y="369"/>
                  </a:lnTo>
                  <a:lnTo>
                    <a:pt x="236" y="368"/>
                  </a:lnTo>
                  <a:lnTo>
                    <a:pt x="234" y="365"/>
                  </a:lnTo>
                  <a:lnTo>
                    <a:pt x="234" y="357"/>
                  </a:lnTo>
                  <a:lnTo>
                    <a:pt x="228" y="355"/>
                  </a:lnTo>
                  <a:lnTo>
                    <a:pt x="228" y="353"/>
                  </a:lnTo>
                  <a:lnTo>
                    <a:pt x="228" y="352"/>
                  </a:lnTo>
                  <a:lnTo>
                    <a:pt x="227" y="350"/>
                  </a:lnTo>
                  <a:lnTo>
                    <a:pt x="227" y="348"/>
                  </a:lnTo>
                  <a:lnTo>
                    <a:pt x="225" y="345"/>
                  </a:lnTo>
                  <a:lnTo>
                    <a:pt x="222" y="344"/>
                  </a:lnTo>
                  <a:lnTo>
                    <a:pt x="219" y="345"/>
                  </a:lnTo>
                  <a:lnTo>
                    <a:pt x="216" y="348"/>
                  </a:lnTo>
                  <a:lnTo>
                    <a:pt x="214" y="350"/>
                  </a:lnTo>
                  <a:lnTo>
                    <a:pt x="213" y="350"/>
                  </a:lnTo>
                  <a:lnTo>
                    <a:pt x="212" y="352"/>
                  </a:lnTo>
                  <a:lnTo>
                    <a:pt x="209" y="352"/>
                  </a:lnTo>
                  <a:lnTo>
                    <a:pt x="207" y="350"/>
                  </a:lnTo>
                  <a:lnTo>
                    <a:pt x="206" y="348"/>
                  </a:lnTo>
                  <a:lnTo>
                    <a:pt x="206" y="342"/>
                  </a:lnTo>
                  <a:lnTo>
                    <a:pt x="207" y="341"/>
                  </a:lnTo>
                  <a:lnTo>
                    <a:pt x="207" y="339"/>
                  </a:lnTo>
                  <a:lnTo>
                    <a:pt x="207" y="338"/>
                  </a:lnTo>
                  <a:lnTo>
                    <a:pt x="195" y="339"/>
                  </a:lnTo>
                  <a:lnTo>
                    <a:pt x="181" y="348"/>
                  </a:lnTo>
                  <a:lnTo>
                    <a:pt x="177" y="350"/>
                  </a:lnTo>
                  <a:lnTo>
                    <a:pt x="189" y="362"/>
                  </a:lnTo>
                  <a:lnTo>
                    <a:pt x="188" y="368"/>
                  </a:lnTo>
                  <a:lnTo>
                    <a:pt x="171" y="372"/>
                  </a:lnTo>
                  <a:lnTo>
                    <a:pt x="168" y="372"/>
                  </a:lnTo>
                  <a:lnTo>
                    <a:pt x="165" y="372"/>
                  </a:lnTo>
                  <a:lnTo>
                    <a:pt x="162" y="372"/>
                  </a:lnTo>
                  <a:lnTo>
                    <a:pt x="156" y="372"/>
                  </a:lnTo>
                  <a:lnTo>
                    <a:pt x="151" y="371"/>
                  </a:lnTo>
                  <a:lnTo>
                    <a:pt x="145" y="371"/>
                  </a:lnTo>
                  <a:lnTo>
                    <a:pt x="140" y="369"/>
                  </a:lnTo>
                  <a:lnTo>
                    <a:pt x="134" y="368"/>
                  </a:lnTo>
                  <a:lnTo>
                    <a:pt x="126" y="366"/>
                  </a:lnTo>
                  <a:lnTo>
                    <a:pt x="120" y="365"/>
                  </a:lnTo>
                  <a:lnTo>
                    <a:pt x="114" y="363"/>
                  </a:lnTo>
                  <a:lnTo>
                    <a:pt x="108" y="360"/>
                  </a:lnTo>
                  <a:lnTo>
                    <a:pt x="102" y="357"/>
                  </a:lnTo>
                  <a:lnTo>
                    <a:pt x="98" y="355"/>
                  </a:lnTo>
                  <a:lnTo>
                    <a:pt x="94" y="352"/>
                  </a:lnTo>
                  <a:lnTo>
                    <a:pt x="91" y="352"/>
                  </a:lnTo>
                  <a:lnTo>
                    <a:pt x="88" y="352"/>
                  </a:lnTo>
                  <a:lnTo>
                    <a:pt x="84" y="350"/>
                  </a:lnTo>
                  <a:lnTo>
                    <a:pt x="79" y="350"/>
                  </a:lnTo>
                  <a:lnTo>
                    <a:pt x="76" y="350"/>
                  </a:lnTo>
                  <a:lnTo>
                    <a:pt x="75" y="350"/>
                  </a:lnTo>
                  <a:lnTo>
                    <a:pt x="74" y="350"/>
                  </a:lnTo>
                  <a:lnTo>
                    <a:pt x="75" y="344"/>
                  </a:lnTo>
                  <a:lnTo>
                    <a:pt x="82" y="338"/>
                  </a:lnTo>
                  <a:lnTo>
                    <a:pt x="74" y="322"/>
                  </a:lnTo>
                  <a:lnTo>
                    <a:pt x="68" y="330"/>
                  </a:lnTo>
                  <a:lnTo>
                    <a:pt x="71" y="335"/>
                  </a:lnTo>
                  <a:lnTo>
                    <a:pt x="68" y="338"/>
                  </a:lnTo>
                  <a:lnTo>
                    <a:pt x="63" y="342"/>
                  </a:lnTo>
                  <a:lnTo>
                    <a:pt x="71" y="345"/>
                  </a:lnTo>
                  <a:lnTo>
                    <a:pt x="68" y="352"/>
                  </a:lnTo>
                  <a:lnTo>
                    <a:pt x="63" y="352"/>
                  </a:lnTo>
                  <a:lnTo>
                    <a:pt x="60" y="352"/>
                  </a:lnTo>
                  <a:lnTo>
                    <a:pt x="54" y="352"/>
                  </a:lnTo>
                  <a:lnTo>
                    <a:pt x="46" y="352"/>
                  </a:lnTo>
                  <a:lnTo>
                    <a:pt x="41" y="353"/>
                  </a:lnTo>
                  <a:lnTo>
                    <a:pt x="35" y="355"/>
                  </a:lnTo>
                  <a:lnTo>
                    <a:pt x="30" y="357"/>
                  </a:lnTo>
                  <a:lnTo>
                    <a:pt x="28" y="357"/>
                  </a:lnTo>
                  <a:lnTo>
                    <a:pt x="27" y="356"/>
                  </a:lnTo>
                  <a:lnTo>
                    <a:pt x="27" y="355"/>
                  </a:lnTo>
                  <a:lnTo>
                    <a:pt x="25" y="352"/>
                  </a:lnTo>
                  <a:lnTo>
                    <a:pt x="24" y="350"/>
                  </a:lnTo>
                  <a:lnTo>
                    <a:pt x="22" y="350"/>
                  </a:lnTo>
                  <a:lnTo>
                    <a:pt x="32" y="338"/>
                  </a:lnTo>
                  <a:lnTo>
                    <a:pt x="33" y="329"/>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51" name="Freeform 46"/>
            <p:cNvSpPr>
              <a:spLocks/>
            </p:cNvSpPr>
            <p:nvPr/>
          </p:nvSpPr>
          <p:spPr bwMode="blackWhite">
            <a:xfrm>
              <a:off x="5076825" y="1838325"/>
              <a:ext cx="796925" cy="822325"/>
            </a:xfrm>
            <a:custGeom>
              <a:avLst/>
              <a:gdLst>
                <a:gd name="T0" fmla="*/ 319131 w 442"/>
                <a:gd name="T1" fmla="*/ 792581 h 470"/>
                <a:gd name="T2" fmla="*/ 275859 w 442"/>
                <a:gd name="T3" fmla="*/ 780334 h 470"/>
                <a:gd name="T4" fmla="*/ 268647 w 442"/>
                <a:gd name="T5" fmla="*/ 755839 h 470"/>
                <a:gd name="T6" fmla="*/ 252420 w 442"/>
                <a:gd name="T7" fmla="*/ 717347 h 470"/>
                <a:gd name="T8" fmla="*/ 263238 w 442"/>
                <a:gd name="T9" fmla="*/ 671857 h 470"/>
                <a:gd name="T10" fmla="*/ 241602 w 442"/>
                <a:gd name="T11" fmla="*/ 635115 h 470"/>
                <a:gd name="T12" fmla="*/ 227178 w 442"/>
                <a:gd name="T13" fmla="*/ 568629 h 470"/>
                <a:gd name="T14" fmla="*/ 156861 w 442"/>
                <a:gd name="T15" fmla="*/ 514391 h 470"/>
                <a:gd name="T16" fmla="*/ 86544 w 442"/>
                <a:gd name="T17" fmla="*/ 449654 h 470"/>
                <a:gd name="T18" fmla="*/ 75726 w 442"/>
                <a:gd name="T19" fmla="*/ 446155 h 470"/>
                <a:gd name="T20" fmla="*/ 37863 w 442"/>
                <a:gd name="T21" fmla="*/ 435657 h 470"/>
                <a:gd name="T22" fmla="*/ 30651 w 442"/>
                <a:gd name="T23" fmla="*/ 386668 h 470"/>
                <a:gd name="T24" fmla="*/ 16227 w 442"/>
                <a:gd name="T25" fmla="*/ 353425 h 470"/>
                <a:gd name="T26" fmla="*/ 30651 w 442"/>
                <a:gd name="T27" fmla="*/ 290438 h 470"/>
                <a:gd name="T28" fmla="*/ 0 w 442"/>
                <a:gd name="T29" fmla="*/ 234450 h 470"/>
                <a:gd name="T30" fmla="*/ 9015 w 442"/>
                <a:gd name="T31" fmla="*/ 223952 h 470"/>
                <a:gd name="T32" fmla="*/ 55893 w 442"/>
                <a:gd name="T33" fmla="*/ 178462 h 470"/>
                <a:gd name="T34" fmla="*/ 70317 w 442"/>
                <a:gd name="T35" fmla="*/ 62987 h 470"/>
                <a:gd name="T36" fmla="*/ 95559 w 442"/>
                <a:gd name="T37" fmla="*/ 41991 h 470"/>
                <a:gd name="T38" fmla="*/ 124407 w 442"/>
                <a:gd name="T39" fmla="*/ 54238 h 470"/>
                <a:gd name="T40" fmla="*/ 160467 w 442"/>
                <a:gd name="T41" fmla="*/ 43741 h 470"/>
                <a:gd name="T42" fmla="*/ 189315 w 442"/>
                <a:gd name="T43" fmla="*/ 36742 h 470"/>
                <a:gd name="T44" fmla="*/ 214557 w 442"/>
                <a:gd name="T45" fmla="*/ 17496 h 470"/>
                <a:gd name="T46" fmla="*/ 247011 w 442"/>
                <a:gd name="T47" fmla="*/ 8748 h 470"/>
                <a:gd name="T48" fmla="*/ 275859 w 442"/>
                <a:gd name="T49" fmla="*/ 8748 h 470"/>
                <a:gd name="T50" fmla="*/ 263238 w 442"/>
                <a:gd name="T51" fmla="*/ 55988 h 470"/>
                <a:gd name="T52" fmla="*/ 270450 w 442"/>
                <a:gd name="T53" fmla="*/ 61237 h 470"/>
                <a:gd name="T54" fmla="*/ 286677 w 442"/>
                <a:gd name="T55" fmla="*/ 48990 h 470"/>
                <a:gd name="T56" fmla="*/ 329949 w 442"/>
                <a:gd name="T57" fmla="*/ 66486 h 470"/>
                <a:gd name="T58" fmla="*/ 362403 w 442"/>
                <a:gd name="T59" fmla="*/ 99729 h 470"/>
                <a:gd name="T60" fmla="*/ 378630 w 442"/>
                <a:gd name="T61" fmla="*/ 110227 h 470"/>
                <a:gd name="T62" fmla="*/ 407477 w 442"/>
                <a:gd name="T63" fmla="*/ 115475 h 470"/>
                <a:gd name="T64" fmla="*/ 481400 w 442"/>
                <a:gd name="T65" fmla="*/ 127723 h 470"/>
                <a:gd name="T66" fmla="*/ 540899 w 442"/>
                <a:gd name="T67" fmla="*/ 152218 h 470"/>
                <a:gd name="T68" fmla="*/ 622034 w 442"/>
                <a:gd name="T69" fmla="*/ 162715 h 470"/>
                <a:gd name="T70" fmla="*/ 650882 w 442"/>
                <a:gd name="T71" fmla="*/ 185461 h 470"/>
                <a:gd name="T72" fmla="*/ 676124 w 442"/>
                <a:gd name="T73" fmla="*/ 236200 h 470"/>
                <a:gd name="T74" fmla="*/ 668912 w 442"/>
                <a:gd name="T75" fmla="*/ 269443 h 470"/>
                <a:gd name="T76" fmla="*/ 695957 w 442"/>
                <a:gd name="T77" fmla="*/ 288689 h 470"/>
                <a:gd name="T78" fmla="*/ 715790 w 442"/>
                <a:gd name="T79" fmla="*/ 314933 h 470"/>
                <a:gd name="T80" fmla="*/ 683336 w 442"/>
                <a:gd name="T81" fmla="*/ 362173 h 470"/>
                <a:gd name="T82" fmla="*/ 665306 w 442"/>
                <a:gd name="T83" fmla="*/ 404164 h 470"/>
                <a:gd name="T84" fmla="*/ 685139 w 442"/>
                <a:gd name="T85" fmla="*/ 405914 h 470"/>
                <a:gd name="T86" fmla="*/ 706775 w 442"/>
                <a:gd name="T87" fmla="*/ 372671 h 470"/>
                <a:gd name="T88" fmla="*/ 748244 w 442"/>
                <a:gd name="T89" fmla="*/ 346426 h 470"/>
                <a:gd name="T90" fmla="*/ 753653 w 442"/>
                <a:gd name="T91" fmla="*/ 306185 h 470"/>
                <a:gd name="T92" fmla="*/ 780698 w 442"/>
                <a:gd name="T93" fmla="*/ 272942 h 470"/>
                <a:gd name="T94" fmla="*/ 789713 w 442"/>
                <a:gd name="T95" fmla="*/ 283440 h 470"/>
                <a:gd name="T96" fmla="*/ 775289 w 442"/>
                <a:gd name="T97" fmla="*/ 327180 h 470"/>
                <a:gd name="T98" fmla="*/ 769880 w 442"/>
                <a:gd name="T99" fmla="*/ 351675 h 470"/>
                <a:gd name="T100" fmla="*/ 750047 w 442"/>
                <a:gd name="T101" fmla="*/ 386668 h 470"/>
                <a:gd name="T102" fmla="*/ 739229 w 442"/>
                <a:gd name="T103" fmla="*/ 458402 h 470"/>
                <a:gd name="T104" fmla="*/ 733820 w 442"/>
                <a:gd name="T105" fmla="*/ 488146 h 470"/>
                <a:gd name="T106" fmla="*/ 719396 w 442"/>
                <a:gd name="T107" fmla="*/ 524888 h 470"/>
                <a:gd name="T108" fmla="*/ 724805 w 442"/>
                <a:gd name="T109" fmla="*/ 577377 h 470"/>
                <a:gd name="T110" fmla="*/ 712184 w 442"/>
                <a:gd name="T111" fmla="*/ 612370 h 470"/>
                <a:gd name="T112" fmla="*/ 706775 w 442"/>
                <a:gd name="T113" fmla="*/ 678856 h 470"/>
                <a:gd name="T114" fmla="*/ 723002 w 442"/>
                <a:gd name="T115" fmla="*/ 724346 h 470"/>
                <a:gd name="T116" fmla="*/ 730214 w 442"/>
                <a:gd name="T117" fmla="*/ 747091 h 4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2" h="470">
                  <a:moveTo>
                    <a:pt x="186" y="469"/>
                  </a:moveTo>
                  <a:lnTo>
                    <a:pt x="185" y="465"/>
                  </a:lnTo>
                  <a:lnTo>
                    <a:pt x="183" y="460"/>
                  </a:lnTo>
                  <a:lnTo>
                    <a:pt x="182" y="457"/>
                  </a:lnTo>
                  <a:lnTo>
                    <a:pt x="179" y="454"/>
                  </a:lnTo>
                  <a:lnTo>
                    <a:pt x="177" y="453"/>
                  </a:lnTo>
                  <a:lnTo>
                    <a:pt x="174" y="453"/>
                  </a:lnTo>
                  <a:lnTo>
                    <a:pt x="173" y="451"/>
                  </a:lnTo>
                  <a:lnTo>
                    <a:pt x="153" y="446"/>
                  </a:lnTo>
                  <a:lnTo>
                    <a:pt x="153" y="444"/>
                  </a:lnTo>
                  <a:lnTo>
                    <a:pt x="153" y="443"/>
                  </a:lnTo>
                  <a:lnTo>
                    <a:pt x="153" y="440"/>
                  </a:lnTo>
                  <a:lnTo>
                    <a:pt x="153" y="438"/>
                  </a:lnTo>
                  <a:lnTo>
                    <a:pt x="152" y="435"/>
                  </a:lnTo>
                  <a:lnTo>
                    <a:pt x="149" y="432"/>
                  </a:lnTo>
                  <a:lnTo>
                    <a:pt x="147" y="427"/>
                  </a:lnTo>
                  <a:lnTo>
                    <a:pt x="144" y="424"/>
                  </a:lnTo>
                  <a:lnTo>
                    <a:pt x="143" y="421"/>
                  </a:lnTo>
                  <a:lnTo>
                    <a:pt x="141" y="417"/>
                  </a:lnTo>
                  <a:lnTo>
                    <a:pt x="141" y="414"/>
                  </a:lnTo>
                  <a:lnTo>
                    <a:pt x="140" y="410"/>
                  </a:lnTo>
                  <a:lnTo>
                    <a:pt x="141" y="407"/>
                  </a:lnTo>
                  <a:lnTo>
                    <a:pt x="143" y="403"/>
                  </a:lnTo>
                  <a:lnTo>
                    <a:pt x="146" y="396"/>
                  </a:lnTo>
                  <a:lnTo>
                    <a:pt x="147" y="391"/>
                  </a:lnTo>
                  <a:lnTo>
                    <a:pt x="147" y="387"/>
                  </a:lnTo>
                  <a:lnTo>
                    <a:pt x="146" y="384"/>
                  </a:lnTo>
                  <a:lnTo>
                    <a:pt x="144" y="383"/>
                  </a:lnTo>
                  <a:lnTo>
                    <a:pt x="143" y="383"/>
                  </a:lnTo>
                  <a:lnTo>
                    <a:pt x="143" y="381"/>
                  </a:lnTo>
                  <a:lnTo>
                    <a:pt x="141" y="381"/>
                  </a:lnTo>
                  <a:lnTo>
                    <a:pt x="134" y="364"/>
                  </a:lnTo>
                  <a:lnTo>
                    <a:pt x="134" y="363"/>
                  </a:lnTo>
                  <a:lnTo>
                    <a:pt x="135" y="361"/>
                  </a:lnTo>
                  <a:lnTo>
                    <a:pt x="135" y="355"/>
                  </a:lnTo>
                  <a:lnTo>
                    <a:pt x="132" y="348"/>
                  </a:lnTo>
                  <a:lnTo>
                    <a:pt x="131" y="340"/>
                  </a:lnTo>
                  <a:lnTo>
                    <a:pt x="128" y="333"/>
                  </a:lnTo>
                  <a:lnTo>
                    <a:pt x="126" y="325"/>
                  </a:lnTo>
                  <a:lnTo>
                    <a:pt x="125" y="320"/>
                  </a:lnTo>
                  <a:lnTo>
                    <a:pt x="123" y="318"/>
                  </a:lnTo>
                  <a:lnTo>
                    <a:pt x="111" y="314"/>
                  </a:lnTo>
                  <a:lnTo>
                    <a:pt x="101" y="309"/>
                  </a:lnTo>
                  <a:lnTo>
                    <a:pt x="94" y="301"/>
                  </a:lnTo>
                  <a:lnTo>
                    <a:pt x="87" y="294"/>
                  </a:lnTo>
                  <a:lnTo>
                    <a:pt x="83" y="287"/>
                  </a:lnTo>
                  <a:lnTo>
                    <a:pt x="78" y="280"/>
                  </a:lnTo>
                  <a:lnTo>
                    <a:pt x="75" y="277"/>
                  </a:lnTo>
                  <a:lnTo>
                    <a:pt x="75" y="274"/>
                  </a:lnTo>
                  <a:lnTo>
                    <a:pt x="50" y="264"/>
                  </a:lnTo>
                  <a:lnTo>
                    <a:pt x="48" y="257"/>
                  </a:lnTo>
                  <a:lnTo>
                    <a:pt x="47" y="257"/>
                  </a:lnTo>
                  <a:lnTo>
                    <a:pt x="47" y="255"/>
                  </a:lnTo>
                  <a:lnTo>
                    <a:pt x="45" y="255"/>
                  </a:lnTo>
                  <a:lnTo>
                    <a:pt x="42" y="255"/>
                  </a:lnTo>
                  <a:lnTo>
                    <a:pt x="41" y="255"/>
                  </a:lnTo>
                  <a:lnTo>
                    <a:pt x="38" y="257"/>
                  </a:lnTo>
                  <a:lnTo>
                    <a:pt x="35" y="255"/>
                  </a:lnTo>
                  <a:lnTo>
                    <a:pt x="31" y="254"/>
                  </a:lnTo>
                  <a:lnTo>
                    <a:pt x="25" y="252"/>
                  </a:lnTo>
                  <a:lnTo>
                    <a:pt x="21" y="249"/>
                  </a:lnTo>
                  <a:lnTo>
                    <a:pt x="17" y="244"/>
                  </a:lnTo>
                  <a:lnTo>
                    <a:pt x="14" y="241"/>
                  </a:lnTo>
                  <a:lnTo>
                    <a:pt x="12" y="237"/>
                  </a:lnTo>
                  <a:lnTo>
                    <a:pt x="12" y="232"/>
                  </a:lnTo>
                  <a:lnTo>
                    <a:pt x="15" y="225"/>
                  </a:lnTo>
                  <a:lnTo>
                    <a:pt x="17" y="221"/>
                  </a:lnTo>
                  <a:lnTo>
                    <a:pt x="17" y="217"/>
                  </a:lnTo>
                  <a:lnTo>
                    <a:pt x="17" y="214"/>
                  </a:lnTo>
                  <a:lnTo>
                    <a:pt x="15" y="211"/>
                  </a:lnTo>
                  <a:lnTo>
                    <a:pt x="14" y="208"/>
                  </a:lnTo>
                  <a:lnTo>
                    <a:pt x="12" y="205"/>
                  </a:lnTo>
                  <a:lnTo>
                    <a:pt x="9" y="202"/>
                  </a:lnTo>
                  <a:lnTo>
                    <a:pt x="9" y="198"/>
                  </a:lnTo>
                  <a:lnTo>
                    <a:pt x="9" y="191"/>
                  </a:lnTo>
                  <a:lnTo>
                    <a:pt x="9" y="186"/>
                  </a:lnTo>
                  <a:lnTo>
                    <a:pt x="12" y="178"/>
                  </a:lnTo>
                  <a:lnTo>
                    <a:pt x="14" y="172"/>
                  </a:lnTo>
                  <a:lnTo>
                    <a:pt x="17" y="166"/>
                  </a:lnTo>
                  <a:lnTo>
                    <a:pt x="17" y="162"/>
                  </a:lnTo>
                  <a:lnTo>
                    <a:pt x="18" y="162"/>
                  </a:lnTo>
                  <a:lnTo>
                    <a:pt x="11" y="151"/>
                  </a:lnTo>
                  <a:lnTo>
                    <a:pt x="0" y="151"/>
                  </a:lnTo>
                  <a:lnTo>
                    <a:pt x="0" y="134"/>
                  </a:lnTo>
                  <a:lnTo>
                    <a:pt x="2" y="132"/>
                  </a:lnTo>
                  <a:lnTo>
                    <a:pt x="3" y="132"/>
                  </a:lnTo>
                  <a:lnTo>
                    <a:pt x="5" y="129"/>
                  </a:lnTo>
                  <a:lnTo>
                    <a:pt x="5" y="128"/>
                  </a:lnTo>
                  <a:lnTo>
                    <a:pt x="6" y="125"/>
                  </a:lnTo>
                  <a:lnTo>
                    <a:pt x="8" y="121"/>
                  </a:lnTo>
                  <a:lnTo>
                    <a:pt x="14" y="117"/>
                  </a:lnTo>
                  <a:lnTo>
                    <a:pt x="18" y="112"/>
                  </a:lnTo>
                  <a:lnTo>
                    <a:pt x="25" y="106"/>
                  </a:lnTo>
                  <a:lnTo>
                    <a:pt x="31" y="102"/>
                  </a:lnTo>
                  <a:lnTo>
                    <a:pt x="36" y="99"/>
                  </a:lnTo>
                  <a:lnTo>
                    <a:pt x="39" y="96"/>
                  </a:lnTo>
                  <a:lnTo>
                    <a:pt x="42" y="96"/>
                  </a:lnTo>
                  <a:lnTo>
                    <a:pt x="41" y="36"/>
                  </a:lnTo>
                  <a:lnTo>
                    <a:pt x="39" y="36"/>
                  </a:lnTo>
                  <a:lnTo>
                    <a:pt x="39" y="35"/>
                  </a:lnTo>
                  <a:lnTo>
                    <a:pt x="41" y="33"/>
                  </a:lnTo>
                  <a:lnTo>
                    <a:pt x="42" y="31"/>
                  </a:lnTo>
                  <a:lnTo>
                    <a:pt x="47" y="28"/>
                  </a:lnTo>
                  <a:lnTo>
                    <a:pt x="53" y="24"/>
                  </a:lnTo>
                  <a:lnTo>
                    <a:pt x="54" y="22"/>
                  </a:lnTo>
                  <a:lnTo>
                    <a:pt x="57" y="25"/>
                  </a:lnTo>
                  <a:lnTo>
                    <a:pt x="61" y="27"/>
                  </a:lnTo>
                  <a:lnTo>
                    <a:pt x="65" y="30"/>
                  </a:lnTo>
                  <a:lnTo>
                    <a:pt x="69" y="31"/>
                  </a:lnTo>
                  <a:lnTo>
                    <a:pt x="75" y="32"/>
                  </a:lnTo>
                  <a:lnTo>
                    <a:pt x="81" y="31"/>
                  </a:lnTo>
                  <a:lnTo>
                    <a:pt x="86" y="28"/>
                  </a:lnTo>
                  <a:lnTo>
                    <a:pt x="86" y="27"/>
                  </a:lnTo>
                  <a:lnTo>
                    <a:pt x="87" y="25"/>
                  </a:lnTo>
                  <a:lnTo>
                    <a:pt x="89" y="25"/>
                  </a:lnTo>
                  <a:lnTo>
                    <a:pt x="91" y="22"/>
                  </a:lnTo>
                  <a:lnTo>
                    <a:pt x="94" y="22"/>
                  </a:lnTo>
                  <a:lnTo>
                    <a:pt x="96" y="21"/>
                  </a:lnTo>
                  <a:lnTo>
                    <a:pt x="99" y="21"/>
                  </a:lnTo>
                  <a:lnTo>
                    <a:pt x="104" y="21"/>
                  </a:lnTo>
                  <a:lnTo>
                    <a:pt x="105" y="21"/>
                  </a:lnTo>
                  <a:lnTo>
                    <a:pt x="107" y="19"/>
                  </a:lnTo>
                  <a:lnTo>
                    <a:pt x="108" y="18"/>
                  </a:lnTo>
                  <a:lnTo>
                    <a:pt x="110" y="16"/>
                  </a:lnTo>
                  <a:lnTo>
                    <a:pt x="111" y="15"/>
                  </a:lnTo>
                  <a:lnTo>
                    <a:pt x="114" y="13"/>
                  </a:lnTo>
                  <a:lnTo>
                    <a:pt x="119" y="10"/>
                  </a:lnTo>
                  <a:lnTo>
                    <a:pt x="125" y="9"/>
                  </a:lnTo>
                  <a:lnTo>
                    <a:pt x="129" y="8"/>
                  </a:lnTo>
                  <a:lnTo>
                    <a:pt x="132" y="6"/>
                  </a:lnTo>
                  <a:lnTo>
                    <a:pt x="135" y="6"/>
                  </a:lnTo>
                  <a:lnTo>
                    <a:pt x="137" y="5"/>
                  </a:lnTo>
                  <a:lnTo>
                    <a:pt x="138" y="3"/>
                  </a:lnTo>
                  <a:lnTo>
                    <a:pt x="141" y="2"/>
                  </a:lnTo>
                  <a:lnTo>
                    <a:pt x="146" y="0"/>
                  </a:lnTo>
                  <a:lnTo>
                    <a:pt x="149" y="0"/>
                  </a:lnTo>
                  <a:lnTo>
                    <a:pt x="152" y="2"/>
                  </a:lnTo>
                  <a:lnTo>
                    <a:pt x="153" y="5"/>
                  </a:lnTo>
                  <a:lnTo>
                    <a:pt x="155" y="6"/>
                  </a:lnTo>
                  <a:lnTo>
                    <a:pt x="149" y="16"/>
                  </a:lnTo>
                  <a:lnTo>
                    <a:pt x="147" y="24"/>
                  </a:lnTo>
                  <a:lnTo>
                    <a:pt x="146" y="31"/>
                  </a:lnTo>
                  <a:lnTo>
                    <a:pt x="146" y="32"/>
                  </a:lnTo>
                  <a:lnTo>
                    <a:pt x="144" y="33"/>
                  </a:lnTo>
                  <a:lnTo>
                    <a:pt x="144" y="36"/>
                  </a:lnTo>
                  <a:lnTo>
                    <a:pt x="144" y="38"/>
                  </a:lnTo>
                  <a:lnTo>
                    <a:pt x="147" y="36"/>
                  </a:lnTo>
                  <a:lnTo>
                    <a:pt x="150" y="35"/>
                  </a:lnTo>
                  <a:lnTo>
                    <a:pt x="152" y="33"/>
                  </a:lnTo>
                  <a:lnTo>
                    <a:pt x="153" y="32"/>
                  </a:lnTo>
                  <a:lnTo>
                    <a:pt x="156" y="32"/>
                  </a:lnTo>
                  <a:lnTo>
                    <a:pt x="157" y="31"/>
                  </a:lnTo>
                  <a:lnTo>
                    <a:pt x="158" y="30"/>
                  </a:lnTo>
                  <a:lnTo>
                    <a:pt x="159" y="28"/>
                  </a:lnTo>
                  <a:lnTo>
                    <a:pt x="161" y="28"/>
                  </a:lnTo>
                  <a:lnTo>
                    <a:pt x="177" y="38"/>
                  </a:lnTo>
                  <a:lnTo>
                    <a:pt x="179" y="38"/>
                  </a:lnTo>
                  <a:lnTo>
                    <a:pt x="180" y="38"/>
                  </a:lnTo>
                  <a:lnTo>
                    <a:pt x="183" y="38"/>
                  </a:lnTo>
                  <a:lnTo>
                    <a:pt x="186" y="38"/>
                  </a:lnTo>
                  <a:lnTo>
                    <a:pt x="190" y="39"/>
                  </a:lnTo>
                  <a:lnTo>
                    <a:pt x="193" y="43"/>
                  </a:lnTo>
                  <a:lnTo>
                    <a:pt x="197" y="48"/>
                  </a:lnTo>
                  <a:lnTo>
                    <a:pt x="200" y="55"/>
                  </a:lnTo>
                  <a:lnTo>
                    <a:pt x="201" y="57"/>
                  </a:lnTo>
                  <a:lnTo>
                    <a:pt x="201" y="58"/>
                  </a:lnTo>
                  <a:lnTo>
                    <a:pt x="204" y="60"/>
                  </a:lnTo>
                  <a:lnTo>
                    <a:pt x="206" y="61"/>
                  </a:lnTo>
                  <a:lnTo>
                    <a:pt x="207" y="62"/>
                  </a:lnTo>
                  <a:lnTo>
                    <a:pt x="209" y="63"/>
                  </a:lnTo>
                  <a:lnTo>
                    <a:pt x="210" y="63"/>
                  </a:lnTo>
                  <a:lnTo>
                    <a:pt x="210" y="65"/>
                  </a:lnTo>
                  <a:lnTo>
                    <a:pt x="213" y="65"/>
                  </a:lnTo>
                  <a:lnTo>
                    <a:pt x="216" y="65"/>
                  </a:lnTo>
                  <a:lnTo>
                    <a:pt x="220" y="65"/>
                  </a:lnTo>
                  <a:lnTo>
                    <a:pt x="226" y="66"/>
                  </a:lnTo>
                  <a:lnTo>
                    <a:pt x="231" y="66"/>
                  </a:lnTo>
                  <a:lnTo>
                    <a:pt x="239" y="68"/>
                  </a:lnTo>
                  <a:lnTo>
                    <a:pt x="246" y="69"/>
                  </a:lnTo>
                  <a:lnTo>
                    <a:pt x="253" y="71"/>
                  </a:lnTo>
                  <a:lnTo>
                    <a:pt x="260" y="72"/>
                  </a:lnTo>
                  <a:lnTo>
                    <a:pt x="267" y="73"/>
                  </a:lnTo>
                  <a:lnTo>
                    <a:pt x="275" y="76"/>
                  </a:lnTo>
                  <a:lnTo>
                    <a:pt x="282" y="78"/>
                  </a:lnTo>
                  <a:lnTo>
                    <a:pt x="287" y="81"/>
                  </a:lnTo>
                  <a:lnTo>
                    <a:pt x="293" y="84"/>
                  </a:lnTo>
                  <a:lnTo>
                    <a:pt x="299" y="87"/>
                  </a:lnTo>
                  <a:lnTo>
                    <a:pt x="300" y="87"/>
                  </a:lnTo>
                  <a:lnTo>
                    <a:pt x="306" y="88"/>
                  </a:lnTo>
                  <a:lnTo>
                    <a:pt x="315" y="90"/>
                  </a:lnTo>
                  <a:lnTo>
                    <a:pt x="323" y="90"/>
                  </a:lnTo>
                  <a:lnTo>
                    <a:pt x="332" y="91"/>
                  </a:lnTo>
                  <a:lnTo>
                    <a:pt x="339" y="93"/>
                  </a:lnTo>
                  <a:lnTo>
                    <a:pt x="345" y="93"/>
                  </a:lnTo>
                  <a:lnTo>
                    <a:pt x="347" y="93"/>
                  </a:lnTo>
                  <a:lnTo>
                    <a:pt x="350" y="96"/>
                  </a:lnTo>
                  <a:lnTo>
                    <a:pt x="353" y="106"/>
                  </a:lnTo>
                  <a:lnTo>
                    <a:pt x="355" y="106"/>
                  </a:lnTo>
                  <a:lnTo>
                    <a:pt x="356" y="106"/>
                  </a:lnTo>
                  <a:lnTo>
                    <a:pt x="361" y="106"/>
                  </a:lnTo>
                  <a:lnTo>
                    <a:pt x="364" y="108"/>
                  </a:lnTo>
                  <a:lnTo>
                    <a:pt x="368" y="111"/>
                  </a:lnTo>
                  <a:lnTo>
                    <a:pt x="371" y="117"/>
                  </a:lnTo>
                  <a:lnTo>
                    <a:pt x="374" y="124"/>
                  </a:lnTo>
                  <a:lnTo>
                    <a:pt x="375" y="134"/>
                  </a:lnTo>
                  <a:lnTo>
                    <a:pt x="375" y="135"/>
                  </a:lnTo>
                  <a:lnTo>
                    <a:pt x="374" y="138"/>
                  </a:lnTo>
                  <a:lnTo>
                    <a:pt x="374" y="141"/>
                  </a:lnTo>
                  <a:lnTo>
                    <a:pt x="374" y="145"/>
                  </a:lnTo>
                  <a:lnTo>
                    <a:pt x="372" y="148"/>
                  </a:lnTo>
                  <a:lnTo>
                    <a:pt x="372" y="151"/>
                  </a:lnTo>
                  <a:lnTo>
                    <a:pt x="371" y="154"/>
                  </a:lnTo>
                  <a:lnTo>
                    <a:pt x="389" y="154"/>
                  </a:lnTo>
                  <a:lnTo>
                    <a:pt x="389" y="156"/>
                  </a:lnTo>
                  <a:lnTo>
                    <a:pt x="388" y="158"/>
                  </a:lnTo>
                  <a:lnTo>
                    <a:pt x="388" y="161"/>
                  </a:lnTo>
                  <a:lnTo>
                    <a:pt x="386" y="165"/>
                  </a:lnTo>
                  <a:lnTo>
                    <a:pt x="388" y="169"/>
                  </a:lnTo>
                  <a:lnTo>
                    <a:pt x="389" y="172"/>
                  </a:lnTo>
                  <a:lnTo>
                    <a:pt x="392" y="175"/>
                  </a:lnTo>
                  <a:lnTo>
                    <a:pt x="397" y="177"/>
                  </a:lnTo>
                  <a:lnTo>
                    <a:pt x="397" y="178"/>
                  </a:lnTo>
                  <a:lnTo>
                    <a:pt x="397" y="180"/>
                  </a:lnTo>
                  <a:lnTo>
                    <a:pt x="398" y="183"/>
                  </a:lnTo>
                  <a:lnTo>
                    <a:pt x="398" y="184"/>
                  </a:lnTo>
                  <a:lnTo>
                    <a:pt x="386" y="192"/>
                  </a:lnTo>
                  <a:lnTo>
                    <a:pt x="380" y="201"/>
                  </a:lnTo>
                  <a:lnTo>
                    <a:pt x="379" y="205"/>
                  </a:lnTo>
                  <a:lnTo>
                    <a:pt x="379" y="207"/>
                  </a:lnTo>
                  <a:lnTo>
                    <a:pt x="378" y="208"/>
                  </a:lnTo>
                  <a:lnTo>
                    <a:pt x="375" y="211"/>
                  </a:lnTo>
                  <a:lnTo>
                    <a:pt x="374" y="216"/>
                  </a:lnTo>
                  <a:lnTo>
                    <a:pt x="371" y="219"/>
                  </a:lnTo>
                  <a:lnTo>
                    <a:pt x="369" y="225"/>
                  </a:lnTo>
                  <a:lnTo>
                    <a:pt x="369" y="231"/>
                  </a:lnTo>
                  <a:lnTo>
                    <a:pt x="371" y="238"/>
                  </a:lnTo>
                  <a:lnTo>
                    <a:pt x="372" y="240"/>
                  </a:lnTo>
                  <a:lnTo>
                    <a:pt x="374" y="240"/>
                  </a:lnTo>
                  <a:lnTo>
                    <a:pt x="375" y="238"/>
                  </a:lnTo>
                  <a:lnTo>
                    <a:pt x="378" y="235"/>
                  </a:lnTo>
                  <a:lnTo>
                    <a:pt x="380" y="232"/>
                  </a:lnTo>
                  <a:lnTo>
                    <a:pt x="383" y="228"/>
                  </a:lnTo>
                  <a:lnTo>
                    <a:pt x="388" y="224"/>
                  </a:lnTo>
                  <a:lnTo>
                    <a:pt x="391" y="219"/>
                  </a:lnTo>
                  <a:lnTo>
                    <a:pt x="392" y="218"/>
                  </a:lnTo>
                  <a:lnTo>
                    <a:pt x="392" y="216"/>
                  </a:lnTo>
                  <a:lnTo>
                    <a:pt x="392" y="213"/>
                  </a:lnTo>
                  <a:lnTo>
                    <a:pt x="394" y="208"/>
                  </a:lnTo>
                  <a:lnTo>
                    <a:pt x="397" y="205"/>
                  </a:lnTo>
                  <a:lnTo>
                    <a:pt x="401" y="202"/>
                  </a:lnTo>
                  <a:lnTo>
                    <a:pt x="407" y="199"/>
                  </a:lnTo>
                  <a:lnTo>
                    <a:pt x="415" y="198"/>
                  </a:lnTo>
                  <a:lnTo>
                    <a:pt x="415" y="195"/>
                  </a:lnTo>
                  <a:lnTo>
                    <a:pt x="415" y="192"/>
                  </a:lnTo>
                  <a:lnTo>
                    <a:pt x="415" y="188"/>
                  </a:lnTo>
                  <a:lnTo>
                    <a:pt x="415" y="183"/>
                  </a:lnTo>
                  <a:lnTo>
                    <a:pt x="418" y="175"/>
                  </a:lnTo>
                  <a:lnTo>
                    <a:pt x="422" y="166"/>
                  </a:lnTo>
                  <a:lnTo>
                    <a:pt x="424" y="166"/>
                  </a:lnTo>
                  <a:lnTo>
                    <a:pt x="425" y="165"/>
                  </a:lnTo>
                  <a:lnTo>
                    <a:pt x="428" y="162"/>
                  </a:lnTo>
                  <a:lnTo>
                    <a:pt x="430" y="159"/>
                  </a:lnTo>
                  <a:lnTo>
                    <a:pt x="433" y="156"/>
                  </a:lnTo>
                  <a:lnTo>
                    <a:pt x="434" y="154"/>
                  </a:lnTo>
                  <a:lnTo>
                    <a:pt x="435" y="153"/>
                  </a:lnTo>
                  <a:lnTo>
                    <a:pt x="437" y="153"/>
                  </a:lnTo>
                  <a:lnTo>
                    <a:pt x="441" y="153"/>
                  </a:lnTo>
                  <a:lnTo>
                    <a:pt x="441" y="161"/>
                  </a:lnTo>
                  <a:lnTo>
                    <a:pt x="438" y="162"/>
                  </a:lnTo>
                  <a:lnTo>
                    <a:pt x="438" y="174"/>
                  </a:lnTo>
                  <a:lnTo>
                    <a:pt x="437" y="174"/>
                  </a:lnTo>
                  <a:lnTo>
                    <a:pt x="435" y="177"/>
                  </a:lnTo>
                  <a:lnTo>
                    <a:pt x="434" y="180"/>
                  </a:lnTo>
                  <a:lnTo>
                    <a:pt x="431" y="183"/>
                  </a:lnTo>
                  <a:lnTo>
                    <a:pt x="430" y="187"/>
                  </a:lnTo>
                  <a:lnTo>
                    <a:pt x="428" y="191"/>
                  </a:lnTo>
                  <a:lnTo>
                    <a:pt x="428" y="195"/>
                  </a:lnTo>
                  <a:lnTo>
                    <a:pt x="430" y="198"/>
                  </a:lnTo>
                  <a:lnTo>
                    <a:pt x="428" y="198"/>
                  </a:lnTo>
                  <a:lnTo>
                    <a:pt x="428" y="199"/>
                  </a:lnTo>
                  <a:lnTo>
                    <a:pt x="427" y="201"/>
                  </a:lnTo>
                  <a:lnTo>
                    <a:pt x="425" y="202"/>
                  </a:lnTo>
                  <a:lnTo>
                    <a:pt x="424" y="205"/>
                  </a:lnTo>
                  <a:lnTo>
                    <a:pt x="422" y="208"/>
                  </a:lnTo>
                  <a:lnTo>
                    <a:pt x="421" y="213"/>
                  </a:lnTo>
                  <a:lnTo>
                    <a:pt x="418" y="217"/>
                  </a:lnTo>
                  <a:lnTo>
                    <a:pt x="416" y="221"/>
                  </a:lnTo>
                  <a:lnTo>
                    <a:pt x="415" y="227"/>
                  </a:lnTo>
                  <a:lnTo>
                    <a:pt x="413" y="232"/>
                  </a:lnTo>
                  <a:lnTo>
                    <a:pt x="412" y="240"/>
                  </a:lnTo>
                  <a:lnTo>
                    <a:pt x="410" y="247"/>
                  </a:lnTo>
                  <a:lnTo>
                    <a:pt x="410" y="255"/>
                  </a:lnTo>
                  <a:lnTo>
                    <a:pt x="410" y="262"/>
                  </a:lnTo>
                  <a:lnTo>
                    <a:pt x="410" y="273"/>
                  </a:lnTo>
                  <a:lnTo>
                    <a:pt x="410" y="274"/>
                  </a:lnTo>
                  <a:lnTo>
                    <a:pt x="409" y="274"/>
                  </a:lnTo>
                  <a:lnTo>
                    <a:pt x="408" y="277"/>
                  </a:lnTo>
                  <a:lnTo>
                    <a:pt x="407" y="279"/>
                  </a:lnTo>
                  <a:lnTo>
                    <a:pt x="405" y="281"/>
                  </a:lnTo>
                  <a:lnTo>
                    <a:pt x="404" y="284"/>
                  </a:lnTo>
                  <a:lnTo>
                    <a:pt x="402" y="287"/>
                  </a:lnTo>
                  <a:lnTo>
                    <a:pt x="401" y="291"/>
                  </a:lnTo>
                  <a:lnTo>
                    <a:pt x="399" y="294"/>
                  </a:lnTo>
                  <a:lnTo>
                    <a:pt x="399" y="300"/>
                  </a:lnTo>
                  <a:lnTo>
                    <a:pt x="398" y="304"/>
                  </a:lnTo>
                  <a:lnTo>
                    <a:pt x="398" y="310"/>
                  </a:lnTo>
                  <a:lnTo>
                    <a:pt x="399" y="315"/>
                  </a:lnTo>
                  <a:lnTo>
                    <a:pt x="401" y="321"/>
                  </a:lnTo>
                  <a:lnTo>
                    <a:pt x="402" y="328"/>
                  </a:lnTo>
                  <a:lnTo>
                    <a:pt x="402" y="330"/>
                  </a:lnTo>
                  <a:lnTo>
                    <a:pt x="401" y="331"/>
                  </a:lnTo>
                  <a:lnTo>
                    <a:pt x="401" y="334"/>
                  </a:lnTo>
                  <a:lnTo>
                    <a:pt x="399" y="337"/>
                  </a:lnTo>
                  <a:lnTo>
                    <a:pt x="398" y="342"/>
                  </a:lnTo>
                  <a:lnTo>
                    <a:pt x="397" y="345"/>
                  </a:lnTo>
                  <a:lnTo>
                    <a:pt x="395" y="350"/>
                  </a:lnTo>
                  <a:lnTo>
                    <a:pt x="394" y="355"/>
                  </a:lnTo>
                  <a:lnTo>
                    <a:pt x="392" y="361"/>
                  </a:lnTo>
                  <a:lnTo>
                    <a:pt x="392" y="369"/>
                  </a:lnTo>
                  <a:lnTo>
                    <a:pt x="391" y="375"/>
                  </a:lnTo>
                  <a:lnTo>
                    <a:pt x="391" y="381"/>
                  </a:lnTo>
                  <a:lnTo>
                    <a:pt x="392" y="388"/>
                  </a:lnTo>
                  <a:lnTo>
                    <a:pt x="394" y="396"/>
                  </a:lnTo>
                  <a:lnTo>
                    <a:pt x="395" y="403"/>
                  </a:lnTo>
                  <a:lnTo>
                    <a:pt x="398" y="408"/>
                  </a:lnTo>
                  <a:lnTo>
                    <a:pt x="399" y="410"/>
                  </a:lnTo>
                  <a:lnTo>
                    <a:pt x="399" y="411"/>
                  </a:lnTo>
                  <a:lnTo>
                    <a:pt x="401" y="414"/>
                  </a:lnTo>
                  <a:lnTo>
                    <a:pt x="402" y="416"/>
                  </a:lnTo>
                  <a:lnTo>
                    <a:pt x="404" y="418"/>
                  </a:lnTo>
                  <a:lnTo>
                    <a:pt x="404" y="420"/>
                  </a:lnTo>
                  <a:lnTo>
                    <a:pt x="405" y="421"/>
                  </a:lnTo>
                  <a:lnTo>
                    <a:pt x="405" y="427"/>
                  </a:lnTo>
                  <a:lnTo>
                    <a:pt x="404" y="443"/>
                  </a:lnTo>
                  <a:lnTo>
                    <a:pt x="405" y="453"/>
                  </a:lnTo>
                  <a:lnTo>
                    <a:pt x="186" y="469"/>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52" name="Freeform 47"/>
            <p:cNvSpPr>
              <a:spLocks/>
            </p:cNvSpPr>
            <p:nvPr/>
          </p:nvSpPr>
          <p:spPr bwMode="blackWhite">
            <a:xfrm>
              <a:off x="5076825" y="1838325"/>
              <a:ext cx="796925" cy="822325"/>
            </a:xfrm>
            <a:custGeom>
              <a:avLst/>
              <a:gdLst>
                <a:gd name="T0" fmla="*/ 319131 w 442"/>
                <a:gd name="T1" fmla="*/ 792581 h 470"/>
                <a:gd name="T2" fmla="*/ 275859 w 442"/>
                <a:gd name="T3" fmla="*/ 780334 h 470"/>
                <a:gd name="T4" fmla="*/ 268647 w 442"/>
                <a:gd name="T5" fmla="*/ 755839 h 470"/>
                <a:gd name="T6" fmla="*/ 254223 w 442"/>
                <a:gd name="T7" fmla="*/ 712098 h 470"/>
                <a:gd name="T8" fmla="*/ 259632 w 442"/>
                <a:gd name="T9" fmla="*/ 670107 h 470"/>
                <a:gd name="T10" fmla="*/ 243405 w 442"/>
                <a:gd name="T11" fmla="*/ 631616 h 470"/>
                <a:gd name="T12" fmla="*/ 221769 w 442"/>
                <a:gd name="T13" fmla="*/ 556382 h 470"/>
                <a:gd name="T14" fmla="*/ 140634 w 442"/>
                <a:gd name="T15" fmla="*/ 489896 h 470"/>
                <a:gd name="T16" fmla="*/ 86544 w 442"/>
                <a:gd name="T17" fmla="*/ 449654 h 470"/>
                <a:gd name="T18" fmla="*/ 68514 w 442"/>
                <a:gd name="T19" fmla="*/ 449654 h 470"/>
                <a:gd name="T20" fmla="*/ 21636 w 442"/>
                <a:gd name="T21" fmla="*/ 414662 h 470"/>
                <a:gd name="T22" fmla="*/ 27045 w 442"/>
                <a:gd name="T23" fmla="*/ 369171 h 470"/>
                <a:gd name="T24" fmla="*/ 16227 w 442"/>
                <a:gd name="T25" fmla="*/ 325431 h 470"/>
                <a:gd name="T26" fmla="*/ 0 w 442"/>
                <a:gd name="T27" fmla="*/ 264194 h 470"/>
                <a:gd name="T28" fmla="*/ 5409 w 442"/>
                <a:gd name="T29" fmla="*/ 230951 h 470"/>
                <a:gd name="T30" fmla="*/ 32454 w 442"/>
                <a:gd name="T31" fmla="*/ 195958 h 470"/>
                <a:gd name="T32" fmla="*/ 73923 w 442"/>
                <a:gd name="T33" fmla="*/ 62987 h 470"/>
                <a:gd name="T34" fmla="*/ 84741 w 442"/>
                <a:gd name="T35" fmla="*/ 48990 h 470"/>
                <a:gd name="T36" fmla="*/ 117195 w 442"/>
                <a:gd name="T37" fmla="*/ 52489 h 470"/>
                <a:gd name="T38" fmla="*/ 156861 w 442"/>
                <a:gd name="T39" fmla="*/ 43741 h 470"/>
                <a:gd name="T40" fmla="*/ 187512 w 442"/>
                <a:gd name="T41" fmla="*/ 36742 h 470"/>
                <a:gd name="T42" fmla="*/ 214557 w 442"/>
                <a:gd name="T43" fmla="*/ 17496 h 470"/>
                <a:gd name="T44" fmla="*/ 247011 w 442"/>
                <a:gd name="T45" fmla="*/ 8748 h 470"/>
                <a:gd name="T46" fmla="*/ 275859 w 442"/>
                <a:gd name="T47" fmla="*/ 8748 h 470"/>
                <a:gd name="T48" fmla="*/ 263238 w 442"/>
                <a:gd name="T49" fmla="*/ 55988 h 470"/>
                <a:gd name="T50" fmla="*/ 270450 w 442"/>
                <a:gd name="T51" fmla="*/ 61237 h 470"/>
                <a:gd name="T52" fmla="*/ 290283 w 442"/>
                <a:gd name="T53" fmla="*/ 48990 h 470"/>
                <a:gd name="T54" fmla="*/ 335358 w 442"/>
                <a:gd name="T55" fmla="*/ 66486 h 470"/>
                <a:gd name="T56" fmla="*/ 362403 w 442"/>
                <a:gd name="T57" fmla="*/ 101478 h 470"/>
                <a:gd name="T58" fmla="*/ 378630 w 442"/>
                <a:gd name="T59" fmla="*/ 113726 h 470"/>
                <a:gd name="T60" fmla="*/ 430916 w 442"/>
                <a:gd name="T61" fmla="*/ 118975 h 470"/>
                <a:gd name="T62" fmla="*/ 517460 w 442"/>
                <a:gd name="T63" fmla="*/ 141720 h 470"/>
                <a:gd name="T64" fmla="*/ 582368 w 442"/>
                <a:gd name="T65" fmla="*/ 157466 h 470"/>
                <a:gd name="T66" fmla="*/ 636458 w 442"/>
                <a:gd name="T67" fmla="*/ 185461 h 470"/>
                <a:gd name="T68" fmla="*/ 674321 w 442"/>
                <a:gd name="T69" fmla="*/ 216954 h 470"/>
                <a:gd name="T70" fmla="*/ 670715 w 442"/>
                <a:gd name="T71" fmla="*/ 258945 h 470"/>
                <a:gd name="T72" fmla="*/ 699563 w 442"/>
                <a:gd name="T73" fmla="*/ 276441 h 470"/>
                <a:gd name="T74" fmla="*/ 715790 w 442"/>
                <a:gd name="T75" fmla="*/ 309684 h 470"/>
                <a:gd name="T76" fmla="*/ 683336 w 442"/>
                <a:gd name="T77" fmla="*/ 358674 h 470"/>
                <a:gd name="T78" fmla="*/ 665306 w 442"/>
                <a:gd name="T79" fmla="*/ 393666 h 470"/>
                <a:gd name="T80" fmla="*/ 681533 w 442"/>
                <a:gd name="T81" fmla="*/ 411163 h 470"/>
                <a:gd name="T82" fmla="*/ 706775 w 442"/>
                <a:gd name="T83" fmla="*/ 377920 h 470"/>
                <a:gd name="T84" fmla="*/ 748244 w 442"/>
                <a:gd name="T85" fmla="*/ 346426 h 470"/>
                <a:gd name="T86" fmla="*/ 753653 w 442"/>
                <a:gd name="T87" fmla="*/ 306185 h 470"/>
                <a:gd name="T88" fmla="*/ 780698 w 442"/>
                <a:gd name="T89" fmla="*/ 272942 h 470"/>
                <a:gd name="T90" fmla="*/ 789713 w 442"/>
                <a:gd name="T91" fmla="*/ 304435 h 470"/>
                <a:gd name="T92" fmla="*/ 771683 w 442"/>
                <a:gd name="T93" fmla="*/ 334179 h 470"/>
                <a:gd name="T94" fmla="*/ 766274 w 442"/>
                <a:gd name="T95" fmla="*/ 353425 h 470"/>
                <a:gd name="T96" fmla="*/ 744638 w 442"/>
                <a:gd name="T97" fmla="*/ 405914 h 470"/>
                <a:gd name="T98" fmla="*/ 739229 w 442"/>
                <a:gd name="T99" fmla="*/ 477648 h 470"/>
                <a:gd name="T100" fmla="*/ 724805 w 442"/>
                <a:gd name="T101" fmla="*/ 502143 h 470"/>
                <a:gd name="T102" fmla="*/ 723002 w 442"/>
                <a:gd name="T103" fmla="*/ 561630 h 470"/>
                <a:gd name="T104" fmla="*/ 717593 w 442"/>
                <a:gd name="T105" fmla="*/ 598373 h 470"/>
                <a:gd name="T106" fmla="*/ 704972 w 442"/>
                <a:gd name="T107" fmla="*/ 666608 h 470"/>
                <a:gd name="T108" fmla="*/ 719396 w 442"/>
                <a:gd name="T109" fmla="*/ 719097 h 470"/>
                <a:gd name="T110" fmla="*/ 730214 w 442"/>
                <a:gd name="T111" fmla="*/ 747091 h 4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2" h="470">
                  <a:moveTo>
                    <a:pt x="186" y="469"/>
                  </a:moveTo>
                  <a:lnTo>
                    <a:pt x="186" y="469"/>
                  </a:lnTo>
                  <a:lnTo>
                    <a:pt x="185" y="465"/>
                  </a:lnTo>
                  <a:lnTo>
                    <a:pt x="183" y="460"/>
                  </a:lnTo>
                  <a:lnTo>
                    <a:pt x="182" y="457"/>
                  </a:lnTo>
                  <a:lnTo>
                    <a:pt x="179" y="454"/>
                  </a:lnTo>
                  <a:lnTo>
                    <a:pt x="177" y="453"/>
                  </a:lnTo>
                  <a:lnTo>
                    <a:pt x="174" y="453"/>
                  </a:lnTo>
                  <a:lnTo>
                    <a:pt x="173" y="451"/>
                  </a:lnTo>
                  <a:lnTo>
                    <a:pt x="153" y="446"/>
                  </a:lnTo>
                  <a:lnTo>
                    <a:pt x="153" y="444"/>
                  </a:lnTo>
                  <a:lnTo>
                    <a:pt x="153" y="443"/>
                  </a:lnTo>
                  <a:lnTo>
                    <a:pt x="153" y="440"/>
                  </a:lnTo>
                  <a:lnTo>
                    <a:pt x="153" y="438"/>
                  </a:lnTo>
                  <a:lnTo>
                    <a:pt x="152" y="435"/>
                  </a:lnTo>
                  <a:lnTo>
                    <a:pt x="149" y="432"/>
                  </a:lnTo>
                  <a:lnTo>
                    <a:pt x="147" y="427"/>
                  </a:lnTo>
                  <a:lnTo>
                    <a:pt x="144" y="424"/>
                  </a:lnTo>
                  <a:lnTo>
                    <a:pt x="143" y="421"/>
                  </a:lnTo>
                  <a:lnTo>
                    <a:pt x="141" y="417"/>
                  </a:lnTo>
                  <a:lnTo>
                    <a:pt x="141" y="414"/>
                  </a:lnTo>
                  <a:lnTo>
                    <a:pt x="140" y="410"/>
                  </a:lnTo>
                  <a:lnTo>
                    <a:pt x="141" y="407"/>
                  </a:lnTo>
                  <a:lnTo>
                    <a:pt x="143" y="403"/>
                  </a:lnTo>
                  <a:lnTo>
                    <a:pt x="146" y="396"/>
                  </a:lnTo>
                  <a:lnTo>
                    <a:pt x="147" y="391"/>
                  </a:lnTo>
                  <a:lnTo>
                    <a:pt x="147" y="387"/>
                  </a:lnTo>
                  <a:lnTo>
                    <a:pt x="146" y="384"/>
                  </a:lnTo>
                  <a:lnTo>
                    <a:pt x="144" y="383"/>
                  </a:lnTo>
                  <a:lnTo>
                    <a:pt x="143" y="383"/>
                  </a:lnTo>
                  <a:lnTo>
                    <a:pt x="143" y="381"/>
                  </a:lnTo>
                  <a:lnTo>
                    <a:pt x="141" y="381"/>
                  </a:lnTo>
                  <a:lnTo>
                    <a:pt x="134" y="364"/>
                  </a:lnTo>
                  <a:lnTo>
                    <a:pt x="134" y="363"/>
                  </a:lnTo>
                  <a:lnTo>
                    <a:pt x="135" y="361"/>
                  </a:lnTo>
                  <a:lnTo>
                    <a:pt x="135" y="355"/>
                  </a:lnTo>
                  <a:lnTo>
                    <a:pt x="132" y="348"/>
                  </a:lnTo>
                  <a:lnTo>
                    <a:pt x="131" y="340"/>
                  </a:lnTo>
                  <a:lnTo>
                    <a:pt x="128" y="333"/>
                  </a:lnTo>
                  <a:lnTo>
                    <a:pt x="126" y="325"/>
                  </a:lnTo>
                  <a:lnTo>
                    <a:pt x="125" y="320"/>
                  </a:lnTo>
                  <a:lnTo>
                    <a:pt x="123" y="318"/>
                  </a:lnTo>
                  <a:lnTo>
                    <a:pt x="111" y="314"/>
                  </a:lnTo>
                  <a:lnTo>
                    <a:pt x="101" y="309"/>
                  </a:lnTo>
                  <a:lnTo>
                    <a:pt x="94" y="301"/>
                  </a:lnTo>
                  <a:lnTo>
                    <a:pt x="87" y="294"/>
                  </a:lnTo>
                  <a:lnTo>
                    <a:pt x="83" y="287"/>
                  </a:lnTo>
                  <a:lnTo>
                    <a:pt x="78" y="280"/>
                  </a:lnTo>
                  <a:lnTo>
                    <a:pt x="75" y="277"/>
                  </a:lnTo>
                  <a:lnTo>
                    <a:pt x="75" y="274"/>
                  </a:lnTo>
                  <a:lnTo>
                    <a:pt x="50" y="264"/>
                  </a:lnTo>
                  <a:lnTo>
                    <a:pt x="48" y="257"/>
                  </a:lnTo>
                  <a:lnTo>
                    <a:pt x="47" y="257"/>
                  </a:lnTo>
                  <a:lnTo>
                    <a:pt x="47" y="255"/>
                  </a:lnTo>
                  <a:lnTo>
                    <a:pt x="45" y="255"/>
                  </a:lnTo>
                  <a:lnTo>
                    <a:pt x="42" y="255"/>
                  </a:lnTo>
                  <a:lnTo>
                    <a:pt x="41" y="255"/>
                  </a:lnTo>
                  <a:lnTo>
                    <a:pt x="38" y="257"/>
                  </a:lnTo>
                  <a:lnTo>
                    <a:pt x="35" y="255"/>
                  </a:lnTo>
                  <a:lnTo>
                    <a:pt x="31" y="254"/>
                  </a:lnTo>
                  <a:lnTo>
                    <a:pt x="25" y="252"/>
                  </a:lnTo>
                  <a:lnTo>
                    <a:pt x="21" y="249"/>
                  </a:lnTo>
                  <a:lnTo>
                    <a:pt x="17" y="244"/>
                  </a:lnTo>
                  <a:lnTo>
                    <a:pt x="14" y="241"/>
                  </a:lnTo>
                  <a:lnTo>
                    <a:pt x="12" y="237"/>
                  </a:lnTo>
                  <a:lnTo>
                    <a:pt x="12" y="232"/>
                  </a:lnTo>
                  <a:lnTo>
                    <a:pt x="15" y="225"/>
                  </a:lnTo>
                  <a:lnTo>
                    <a:pt x="17" y="221"/>
                  </a:lnTo>
                  <a:lnTo>
                    <a:pt x="17" y="217"/>
                  </a:lnTo>
                  <a:lnTo>
                    <a:pt x="17" y="214"/>
                  </a:lnTo>
                  <a:lnTo>
                    <a:pt x="15" y="211"/>
                  </a:lnTo>
                  <a:lnTo>
                    <a:pt x="14" y="208"/>
                  </a:lnTo>
                  <a:lnTo>
                    <a:pt x="12" y="205"/>
                  </a:lnTo>
                  <a:lnTo>
                    <a:pt x="9" y="202"/>
                  </a:lnTo>
                  <a:lnTo>
                    <a:pt x="9" y="198"/>
                  </a:lnTo>
                  <a:lnTo>
                    <a:pt x="9" y="191"/>
                  </a:lnTo>
                  <a:lnTo>
                    <a:pt x="9" y="186"/>
                  </a:lnTo>
                  <a:lnTo>
                    <a:pt x="12" y="178"/>
                  </a:lnTo>
                  <a:lnTo>
                    <a:pt x="14" y="172"/>
                  </a:lnTo>
                  <a:lnTo>
                    <a:pt x="17" y="166"/>
                  </a:lnTo>
                  <a:lnTo>
                    <a:pt x="17" y="162"/>
                  </a:lnTo>
                  <a:lnTo>
                    <a:pt x="18" y="162"/>
                  </a:lnTo>
                  <a:lnTo>
                    <a:pt x="11" y="151"/>
                  </a:lnTo>
                  <a:lnTo>
                    <a:pt x="0" y="151"/>
                  </a:lnTo>
                  <a:lnTo>
                    <a:pt x="0" y="134"/>
                  </a:lnTo>
                  <a:lnTo>
                    <a:pt x="2" y="132"/>
                  </a:lnTo>
                  <a:lnTo>
                    <a:pt x="3" y="132"/>
                  </a:lnTo>
                  <a:lnTo>
                    <a:pt x="5" y="129"/>
                  </a:lnTo>
                  <a:lnTo>
                    <a:pt x="5" y="128"/>
                  </a:lnTo>
                  <a:lnTo>
                    <a:pt x="6" y="125"/>
                  </a:lnTo>
                  <a:lnTo>
                    <a:pt x="8" y="121"/>
                  </a:lnTo>
                  <a:lnTo>
                    <a:pt x="14" y="117"/>
                  </a:lnTo>
                  <a:lnTo>
                    <a:pt x="18" y="112"/>
                  </a:lnTo>
                  <a:lnTo>
                    <a:pt x="25" y="106"/>
                  </a:lnTo>
                  <a:lnTo>
                    <a:pt x="31" y="102"/>
                  </a:lnTo>
                  <a:lnTo>
                    <a:pt x="36" y="99"/>
                  </a:lnTo>
                  <a:lnTo>
                    <a:pt x="39" y="96"/>
                  </a:lnTo>
                  <a:lnTo>
                    <a:pt x="42" y="96"/>
                  </a:lnTo>
                  <a:lnTo>
                    <a:pt x="41" y="36"/>
                  </a:lnTo>
                  <a:lnTo>
                    <a:pt x="39" y="36"/>
                  </a:lnTo>
                  <a:lnTo>
                    <a:pt x="39" y="35"/>
                  </a:lnTo>
                  <a:lnTo>
                    <a:pt x="41" y="33"/>
                  </a:lnTo>
                  <a:lnTo>
                    <a:pt x="42" y="31"/>
                  </a:lnTo>
                  <a:lnTo>
                    <a:pt x="47" y="28"/>
                  </a:lnTo>
                  <a:lnTo>
                    <a:pt x="53" y="24"/>
                  </a:lnTo>
                  <a:lnTo>
                    <a:pt x="54" y="22"/>
                  </a:lnTo>
                  <a:lnTo>
                    <a:pt x="57" y="25"/>
                  </a:lnTo>
                  <a:lnTo>
                    <a:pt x="61" y="27"/>
                  </a:lnTo>
                  <a:lnTo>
                    <a:pt x="65" y="30"/>
                  </a:lnTo>
                  <a:lnTo>
                    <a:pt x="69" y="31"/>
                  </a:lnTo>
                  <a:lnTo>
                    <a:pt x="75" y="32"/>
                  </a:lnTo>
                  <a:lnTo>
                    <a:pt x="81" y="31"/>
                  </a:lnTo>
                  <a:lnTo>
                    <a:pt x="86" y="28"/>
                  </a:lnTo>
                  <a:lnTo>
                    <a:pt x="86" y="27"/>
                  </a:lnTo>
                  <a:lnTo>
                    <a:pt x="87" y="25"/>
                  </a:lnTo>
                  <a:lnTo>
                    <a:pt x="89" y="25"/>
                  </a:lnTo>
                  <a:lnTo>
                    <a:pt x="91" y="22"/>
                  </a:lnTo>
                  <a:lnTo>
                    <a:pt x="94" y="22"/>
                  </a:lnTo>
                  <a:lnTo>
                    <a:pt x="96" y="21"/>
                  </a:lnTo>
                  <a:lnTo>
                    <a:pt x="99" y="21"/>
                  </a:lnTo>
                  <a:lnTo>
                    <a:pt x="104" y="21"/>
                  </a:lnTo>
                  <a:lnTo>
                    <a:pt x="105" y="21"/>
                  </a:lnTo>
                  <a:lnTo>
                    <a:pt x="107" y="19"/>
                  </a:lnTo>
                  <a:lnTo>
                    <a:pt x="108" y="18"/>
                  </a:lnTo>
                  <a:lnTo>
                    <a:pt x="110" y="16"/>
                  </a:lnTo>
                  <a:lnTo>
                    <a:pt x="111" y="15"/>
                  </a:lnTo>
                  <a:lnTo>
                    <a:pt x="114" y="13"/>
                  </a:lnTo>
                  <a:lnTo>
                    <a:pt x="119" y="10"/>
                  </a:lnTo>
                  <a:lnTo>
                    <a:pt x="125" y="9"/>
                  </a:lnTo>
                  <a:lnTo>
                    <a:pt x="129" y="8"/>
                  </a:lnTo>
                  <a:lnTo>
                    <a:pt x="132" y="6"/>
                  </a:lnTo>
                  <a:lnTo>
                    <a:pt x="135" y="6"/>
                  </a:lnTo>
                  <a:lnTo>
                    <a:pt x="137" y="5"/>
                  </a:lnTo>
                  <a:lnTo>
                    <a:pt x="138" y="3"/>
                  </a:lnTo>
                  <a:lnTo>
                    <a:pt x="141" y="2"/>
                  </a:lnTo>
                  <a:lnTo>
                    <a:pt x="146" y="0"/>
                  </a:lnTo>
                  <a:lnTo>
                    <a:pt x="149" y="0"/>
                  </a:lnTo>
                  <a:lnTo>
                    <a:pt x="152" y="2"/>
                  </a:lnTo>
                  <a:lnTo>
                    <a:pt x="153" y="5"/>
                  </a:lnTo>
                  <a:lnTo>
                    <a:pt x="155" y="6"/>
                  </a:lnTo>
                  <a:lnTo>
                    <a:pt x="149" y="16"/>
                  </a:lnTo>
                  <a:lnTo>
                    <a:pt x="147" y="24"/>
                  </a:lnTo>
                  <a:lnTo>
                    <a:pt x="146" y="31"/>
                  </a:lnTo>
                  <a:lnTo>
                    <a:pt x="146" y="32"/>
                  </a:lnTo>
                  <a:lnTo>
                    <a:pt x="144" y="33"/>
                  </a:lnTo>
                  <a:lnTo>
                    <a:pt x="144" y="36"/>
                  </a:lnTo>
                  <a:lnTo>
                    <a:pt x="144" y="38"/>
                  </a:lnTo>
                  <a:lnTo>
                    <a:pt x="147" y="36"/>
                  </a:lnTo>
                  <a:lnTo>
                    <a:pt x="150" y="35"/>
                  </a:lnTo>
                  <a:lnTo>
                    <a:pt x="152" y="33"/>
                  </a:lnTo>
                  <a:lnTo>
                    <a:pt x="153" y="32"/>
                  </a:lnTo>
                  <a:lnTo>
                    <a:pt x="156" y="32"/>
                  </a:lnTo>
                  <a:lnTo>
                    <a:pt x="157" y="31"/>
                  </a:lnTo>
                  <a:lnTo>
                    <a:pt x="158" y="30"/>
                  </a:lnTo>
                  <a:lnTo>
                    <a:pt x="159" y="28"/>
                  </a:lnTo>
                  <a:lnTo>
                    <a:pt x="161" y="28"/>
                  </a:lnTo>
                  <a:lnTo>
                    <a:pt x="177" y="38"/>
                  </a:lnTo>
                  <a:lnTo>
                    <a:pt x="179" y="38"/>
                  </a:lnTo>
                  <a:lnTo>
                    <a:pt x="180" y="38"/>
                  </a:lnTo>
                  <a:lnTo>
                    <a:pt x="183" y="38"/>
                  </a:lnTo>
                  <a:lnTo>
                    <a:pt x="186" y="38"/>
                  </a:lnTo>
                  <a:lnTo>
                    <a:pt x="190" y="39"/>
                  </a:lnTo>
                  <a:lnTo>
                    <a:pt x="193" y="43"/>
                  </a:lnTo>
                  <a:lnTo>
                    <a:pt x="197" y="48"/>
                  </a:lnTo>
                  <a:lnTo>
                    <a:pt x="200" y="55"/>
                  </a:lnTo>
                  <a:lnTo>
                    <a:pt x="201" y="57"/>
                  </a:lnTo>
                  <a:lnTo>
                    <a:pt x="201" y="58"/>
                  </a:lnTo>
                  <a:lnTo>
                    <a:pt x="204" y="60"/>
                  </a:lnTo>
                  <a:lnTo>
                    <a:pt x="206" y="61"/>
                  </a:lnTo>
                  <a:lnTo>
                    <a:pt x="207" y="62"/>
                  </a:lnTo>
                  <a:lnTo>
                    <a:pt x="209" y="63"/>
                  </a:lnTo>
                  <a:lnTo>
                    <a:pt x="210" y="63"/>
                  </a:lnTo>
                  <a:lnTo>
                    <a:pt x="210" y="65"/>
                  </a:lnTo>
                  <a:lnTo>
                    <a:pt x="213" y="65"/>
                  </a:lnTo>
                  <a:lnTo>
                    <a:pt x="216" y="65"/>
                  </a:lnTo>
                  <a:lnTo>
                    <a:pt x="220" y="65"/>
                  </a:lnTo>
                  <a:lnTo>
                    <a:pt x="226" y="66"/>
                  </a:lnTo>
                  <a:lnTo>
                    <a:pt x="231" y="66"/>
                  </a:lnTo>
                  <a:lnTo>
                    <a:pt x="239" y="68"/>
                  </a:lnTo>
                  <a:lnTo>
                    <a:pt x="246" y="69"/>
                  </a:lnTo>
                  <a:lnTo>
                    <a:pt x="253" y="71"/>
                  </a:lnTo>
                  <a:lnTo>
                    <a:pt x="260" y="72"/>
                  </a:lnTo>
                  <a:lnTo>
                    <a:pt x="267" y="73"/>
                  </a:lnTo>
                  <a:lnTo>
                    <a:pt x="275" y="76"/>
                  </a:lnTo>
                  <a:lnTo>
                    <a:pt x="282" y="78"/>
                  </a:lnTo>
                  <a:lnTo>
                    <a:pt x="287" y="81"/>
                  </a:lnTo>
                  <a:lnTo>
                    <a:pt x="293" y="84"/>
                  </a:lnTo>
                  <a:lnTo>
                    <a:pt x="299" y="87"/>
                  </a:lnTo>
                  <a:lnTo>
                    <a:pt x="300" y="87"/>
                  </a:lnTo>
                  <a:lnTo>
                    <a:pt x="306" y="88"/>
                  </a:lnTo>
                  <a:lnTo>
                    <a:pt x="315" y="90"/>
                  </a:lnTo>
                  <a:lnTo>
                    <a:pt x="323" y="90"/>
                  </a:lnTo>
                  <a:lnTo>
                    <a:pt x="332" y="91"/>
                  </a:lnTo>
                  <a:lnTo>
                    <a:pt x="339" y="93"/>
                  </a:lnTo>
                  <a:lnTo>
                    <a:pt x="345" y="93"/>
                  </a:lnTo>
                  <a:lnTo>
                    <a:pt x="347" y="93"/>
                  </a:lnTo>
                  <a:lnTo>
                    <a:pt x="350" y="96"/>
                  </a:lnTo>
                  <a:lnTo>
                    <a:pt x="353" y="106"/>
                  </a:lnTo>
                  <a:lnTo>
                    <a:pt x="355" y="106"/>
                  </a:lnTo>
                  <a:lnTo>
                    <a:pt x="356" y="106"/>
                  </a:lnTo>
                  <a:lnTo>
                    <a:pt x="361" y="106"/>
                  </a:lnTo>
                  <a:lnTo>
                    <a:pt x="364" y="108"/>
                  </a:lnTo>
                  <a:lnTo>
                    <a:pt x="368" y="111"/>
                  </a:lnTo>
                  <a:lnTo>
                    <a:pt x="371" y="117"/>
                  </a:lnTo>
                  <a:lnTo>
                    <a:pt x="374" y="124"/>
                  </a:lnTo>
                  <a:lnTo>
                    <a:pt x="375" y="134"/>
                  </a:lnTo>
                  <a:lnTo>
                    <a:pt x="375" y="135"/>
                  </a:lnTo>
                  <a:lnTo>
                    <a:pt x="374" y="138"/>
                  </a:lnTo>
                  <a:lnTo>
                    <a:pt x="374" y="141"/>
                  </a:lnTo>
                  <a:lnTo>
                    <a:pt x="374" y="145"/>
                  </a:lnTo>
                  <a:lnTo>
                    <a:pt x="372" y="148"/>
                  </a:lnTo>
                  <a:lnTo>
                    <a:pt x="372" y="151"/>
                  </a:lnTo>
                  <a:lnTo>
                    <a:pt x="371" y="154"/>
                  </a:lnTo>
                  <a:lnTo>
                    <a:pt x="389" y="154"/>
                  </a:lnTo>
                  <a:lnTo>
                    <a:pt x="389" y="156"/>
                  </a:lnTo>
                  <a:lnTo>
                    <a:pt x="388" y="158"/>
                  </a:lnTo>
                  <a:lnTo>
                    <a:pt x="388" y="161"/>
                  </a:lnTo>
                  <a:lnTo>
                    <a:pt x="386" y="165"/>
                  </a:lnTo>
                  <a:lnTo>
                    <a:pt x="388" y="169"/>
                  </a:lnTo>
                  <a:lnTo>
                    <a:pt x="389" y="172"/>
                  </a:lnTo>
                  <a:lnTo>
                    <a:pt x="392" y="175"/>
                  </a:lnTo>
                  <a:lnTo>
                    <a:pt x="397" y="177"/>
                  </a:lnTo>
                  <a:lnTo>
                    <a:pt x="397" y="178"/>
                  </a:lnTo>
                  <a:lnTo>
                    <a:pt x="397" y="180"/>
                  </a:lnTo>
                  <a:lnTo>
                    <a:pt x="398" y="183"/>
                  </a:lnTo>
                  <a:lnTo>
                    <a:pt x="398" y="184"/>
                  </a:lnTo>
                  <a:lnTo>
                    <a:pt x="386" y="192"/>
                  </a:lnTo>
                  <a:lnTo>
                    <a:pt x="380" y="201"/>
                  </a:lnTo>
                  <a:lnTo>
                    <a:pt x="379" y="205"/>
                  </a:lnTo>
                  <a:lnTo>
                    <a:pt x="379" y="207"/>
                  </a:lnTo>
                  <a:lnTo>
                    <a:pt x="378" y="208"/>
                  </a:lnTo>
                  <a:lnTo>
                    <a:pt x="375" y="211"/>
                  </a:lnTo>
                  <a:lnTo>
                    <a:pt x="374" y="216"/>
                  </a:lnTo>
                  <a:lnTo>
                    <a:pt x="371" y="219"/>
                  </a:lnTo>
                  <a:lnTo>
                    <a:pt x="369" y="225"/>
                  </a:lnTo>
                  <a:lnTo>
                    <a:pt x="369" y="231"/>
                  </a:lnTo>
                  <a:lnTo>
                    <a:pt x="371" y="238"/>
                  </a:lnTo>
                  <a:lnTo>
                    <a:pt x="372" y="240"/>
                  </a:lnTo>
                  <a:lnTo>
                    <a:pt x="374" y="240"/>
                  </a:lnTo>
                  <a:lnTo>
                    <a:pt x="375" y="238"/>
                  </a:lnTo>
                  <a:lnTo>
                    <a:pt x="378" y="235"/>
                  </a:lnTo>
                  <a:lnTo>
                    <a:pt x="380" y="232"/>
                  </a:lnTo>
                  <a:lnTo>
                    <a:pt x="383" y="228"/>
                  </a:lnTo>
                  <a:lnTo>
                    <a:pt x="388" y="224"/>
                  </a:lnTo>
                  <a:lnTo>
                    <a:pt x="391" y="219"/>
                  </a:lnTo>
                  <a:lnTo>
                    <a:pt x="392" y="218"/>
                  </a:lnTo>
                  <a:lnTo>
                    <a:pt x="392" y="216"/>
                  </a:lnTo>
                  <a:lnTo>
                    <a:pt x="392" y="213"/>
                  </a:lnTo>
                  <a:lnTo>
                    <a:pt x="394" y="208"/>
                  </a:lnTo>
                  <a:lnTo>
                    <a:pt x="397" y="205"/>
                  </a:lnTo>
                  <a:lnTo>
                    <a:pt x="401" y="202"/>
                  </a:lnTo>
                  <a:lnTo>
                    <a:pt x="407" y="199"/>
                  </a:lnTo>
                  <a:lnTo>
                    <a:pt x="415" y="198"/>
                  </a:lnTo>
                  <a:lnTo>
                    <a:pt x="415" y="195"/>
                  </a:lnTo>
                  <a:lnTo>
                    <a:pt x="415" y="192"/>
                  </a:lnTo>
                  <a:lnTo>
                    <a:pt x="415" y="188"/>
                  </a:lnTo>
                  <a:lnTo>
                    <a:pt x="415" y="183"/>
                  </a:lnTo>
                  <a:lnTo>
                    <a:pt x="418" y="175"/>
                  </a:lnTo>
                  <a:lnTo>
                    <a:pt x="422" y="166"/>
                  </a:lnTo>
                  <a:lnTo>
                    <a:pt x="424" y="166"/>
                  </a:lnTo>
                  <a:lnTo>
                    <a:pt x="425" y="165"/>
                  </a:lnTo>
                  <a:lnTo>
                    <a:pt x="428" y="162"/>
                  </a:lnTo>
                  <a:lnTo>
                    <a:pt x="430" y="159"/>
                  </a:lnTo>
                  <a:lnTo>
                    <a:pt x="433" y="156"/>
                  </a:lnTo>
                  <a:lnTo>
                    <a:pt x="434" y="154"/>
                  </a:lnTo>
                  <a:lnTo>
                    <a:pt x="435" y="153"/>
                  </a:lnTo>
                  <a:lnTo>
                    <a:pt x="437" y="153"/>
                  </a:lnTo>
                  <a:lnTo>
                    <a:pt x="441" y="153"/>
                  </a:lnTo>
                  <a:lnTo>
                    <a:pt x="441" y="161"/>
                  </a:lnTo>
                  <a:lnTo>
                    <a:pt x="438" y="162"/>
                  </a:lnTo>
                  <a:lnTo>
                    <a:pt x="438" y="174"/>
                  </a:lnTo>
                  <a:lnTo>
                    <a:pt x="437" y="174"/>
                  </a:lnTo>
                  <a:lnTo>
                    <a:pt x="435" y="177"/>
                  </a:lnTo>
                  <a:lnTo>
                    <a:pt x="434" y="180"/>
                  </a:lnTo>
                  <a:lnTo>
                    <a:pt x="431" y="183"/>
                  </a:lnTo>
                  <a:lnTo>
                    <a:pt x="430" y="187"/>
                  </a:lnTo>
                  <a:lnTo>
                    <a:pt x="428" y="191"/>
                  </a:lnTo>
                  <a:lnTo>
                    <a:pt x="428" y="195"/>
                  </a:lnTo>
                  <a:lnTo>
                    <a:pt x="430" y="198"/>
                  </a:lnTo>
                  <a:lnTo>
                    <a:pt x="428" y="198"/>
                  </a:lnTo>
                  <a:lnTo>
                    <a:pt x="428" y="199"/>
                  </a:lnTo>
                  <a:lnTo>
                    <a:pt x="427" y="201"/>
                  </a:lnTo>
                  <a:lnTo>
                    <a:pt x="425" y="202"/>
                  </a:lnTo>
                  <a:lnTo>
                    <a:pt x="424" y="205"/>
                  </a:lnTo>
                  <a:lnTo>
                    <a:pt x="422" y="208"/>
                  </a:lnTo>
                  <a:lnTo>
                    <a:pt x="421" y="213"/>
                  </a:lnTo>
                  <a:lnTo>
                    <a:pt x="418" y="217"/>
                  </a:lnTo>
                  <a:lnTo>
                    <a:pt x="416" y="221"/>
                  </a:lnTo>
                  <a:lnTo>
                    <a:pt x="415" y="227"/>
                  </a:lnTo>
                  <a:lnTo>
                    <a:pt x="413" y="232"/>
                  </a:lnTo>
                  <a:lnTo>
                    <a:pt x="412" y="240"/>
                  </a:lnTo>
                  <a:lnTo>
                    <a:pt x="410" y="247"/>
                  </a:lnTo>
                  <a:lnTo>
                    <a:pt x="410" y="255"/>
                  </a:lnTo>
                  <a:lnTo>
                    <a:pt x="410" y="262"/>
                  </a:lnTo>
                  <a:lnTo>
                    <a:pt x="410" y="273"/>
                  </a:lnTo>
                  <a:lnTo>
                    <a:pt x="410" y="274"/>
                  </a:lnTo>
                  <a:lnTo>
                    <a:pt x="409" y="274"/>
                  </a:lnTo>
                  <a:lnTo>
                    <a:pt x="408" y="277"/>
                  </a:lnTo>
                  <a:lnTo>
                    <a:pt x="407" y="279"/>
                  </a:lnTo>
                  <a:lnTo>
                    <a:pt x="405" y="281"/>
                  </a:lnTo>
                  <a:lnTo>
                    <a:pt x="404" y="284"/>
                  </a:lnTo>
                  <a:lnTo>
                    <a:pt x="402" y="287"/>
                  </a:lnTo>
                  <a:lnTo>
                    <a:pt x="401" y="291"/>
                  </a:lnTo>
                  <a:lnTo>
                    <a:pt x="399" y="294"/>
                  </a:lnTo>
                  <a:lnTo>
                    <a:pt x="399" y="300"/>
                  </a:lnTo>
                  <a:lnTo>
                    <a:pt x="398" y="304"/>
                  </a:lnTo>
                  <a:lnTo>
                    <a:pt x="398" y="310"/>
                  </a:lnTo>
                  <a:lnTo>
                    <a:pt x="399" y="315"/>
                  </a:lnTo>
                  <a:lnTo>
                    <a:pt x="401" y="321"/>
                  </a:lnTo>
                  <a:lnTo>
                    <a:pt x="402" y="328"/>
                  </a:lnTo>
                  <a:lnTo>
                    <a:pt x="402" y="330"/>
                  </a:lnTo>
                  <a:lnTo>
                    <a:pt x="401" y="331"/>
                  </a:lnTo>
                  <a:lnTo>
                    <a:pt x="401" y="334"/>
                  </a:lnTo>
                  <a:lnTo>
                    <a:pt x="399" y="337"/>
                  </a:lnTo>
                  <a:lnTo>
                    <a:pt x="398" y="342"/>
                  </a:lnTo>
                  <a:lnTo>
                    <a:pt x="397" y="345"/>
                  </a:lnTo>
                  <a:lnTo>
                    <a:pt x="395" y="350"/>
                  </a:lnTo>
                  <a:lnTo>
                    <a:pt x="394" y="355"/>
                  </a:lnTo>
                  <a:lnTo>
                    <a:pt x="392" y="361"/>
                  </a:lnTo>
                  <a:lnTo>
                    <a:pt x="392" y="369"/>
                  </a:lnTo>
                  <a:lnTo>
                    <a:pt x="391" y="375"/>
                  </a:lnTo>
                  <a:lnTo>
                    <a:pt x="391" y="381"/>
                  </a:lnTo>
                  <a:lnTo>
                    <a:pt x="392" y="388"/>
                  </a:lnTo>
                  <a:lnTo>
                    <a:pt x="394" y="396"/>
                  </a:lnTo>
                  <a:lnTo>
                    <a:pt x="395" y="403"/>
                  </a:lnTo>
                  <a:lnTo>
                    <a:pt x="398" y="408"/>
                  </a:lnTo>
                  <a:lnTo>
                    <a:pt x="399" y="410"/>
                  </a:lnTo>
                  <a:lnTo>
                    <a:pt x="399" y="411"/>
                  </a:lnTo>
                  <a:lnTo>
                    <a:pt x="401" y="414"/>
                  </a:lnTo>
                  <a:lnTo>
                    <a:pt x="402" y="416"/>
                  </a:lnTo>
                  <a:lnTo>
                    <a:pt x="404" y="418"/>
                  </a:lnTo>
                  <a:lnTo>
                    <a:pt x="404" y="420"/>
                  </a:lnTo>
                  <a:lnTo>
                    <a:pt x="405" y="421"/>
                  </a:lnTo>
                  <a:lnTo>
                    <a:pt x="405" y="427"/>
                  </a:lnTo>
                  <a:lnTo>
                    <a:pt x="404" y="443"/>
                  </a:lnTo>
                  <a:lnTo>
                    <a:pt x="405" y="453"/>
                  </a:lnTo>
                  <a:lnTo>
                    <a:pt x="186" y="469"/>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53" name="Freeform 48"/>
            <p:cNvSpPr>
              <a:spLocks/>
            </p:cNvSpPr>
            <p:nvPr/>
          </p:nvSpPr>
          <p:spPr bwMode="blackWhite">
            <a:xfrm>
              <a:off x="5311775" y="2630488"/>
              <a:ext cx="603250" cy="1031875"/>
            </a:xfrm>
            <a:custGeom>
              <a:avLst/>
              <a:gdLst>
                <a:gd name="T0" fmla="*/ 433980 w 335"/>
                <a:gd name="T1" fmla="*/ 991717 h 591"/>
                <a:gd name="T2" fmla="*/ 491604 w 335"/>
                <a:gd name="T3" fmla="*/ 1009177 h 591"/>
                <a:gd name="T4" fmla="*/ 480799 w 335"/>
                <a:gd name="T5" fmla="*/ 974258 h 591"/>
                <a:gd name="T6" fmla="*/ 513213 w 335"/>
                <a:gd name="T7" fmla="*/ 939338 h 591"/>
                <a:gd name="T8" fmla="*/ 540224 w 335"/>
                <a:gd name="T9" fmla="*/ 921878 h 591"/>
                <a:gd name="T10" fmla="*/ 531220 w 335"/>
                <a:gd name="T11" fmla="*/ 892196 h 591"/>
                <a:gd name="T12" fmla="*/ 542025 w 335"/>
                <a:gd name="T13" fmla="*/ 872991 h 591"/>
                <a:gd name="T14" fmla="*/ 540224 w 335"/>
                <a:gd name="T15" fmla="*/ 839817 h 591"/>
                <a:gd name="T16" fmla="*/ 545626 w 335"/>
                <a:gd name="T17" fmla="*/ 813627 h 591"/>
                <a:gd name="T18" fmla="*/ 551028 w 335"/>
                <a:gd name="T19" fmla="*/ 783946 h 591"/>
                <a:gd name="T20" fmla="*/ 588844 w 335"/>
                <a:gd name="T21" fmla="*/ 721090 h 591"/>
                <a:gd name="T22" fmla="*/ 599649 w 335"/>
                <a:gd name="T23" fmla="*/ 700139 h 591"/>
                <a:gd name="T24" fmla="*/ 585243 w 335"/>
                <a:gd name="T25" fmla="*/ 632045 h 591"/>
                <a:gd name="T26" fmla="*/ 585243 w 335"/>
                <a:gd name="T27" fmla="*/ 574428 h 591"/>
                <a:gd name="T28" fmla="*/ 579840 w 335"/>
                <a:gd name="T29" fmla="*/ 522048 h 591"/>
                <a:gd name="T30" fmla="*/ 572637 w 335"/>
                <a:gd name="T31" fmla="*/ 420782 h 591"/>
                <a:gd name="T32" fmla="*/ 561833 w 335"/>
                <a:gd name="T33" fmla="*/ 296817 h 591"/>
                <a:gd name="T34" fmla="*/ 551028 w 335"/>
                <a:gd name="T35" fmla="*/ 195550 h 591"/>
                <a:gd name="T36" fmla="*/ 545626 w 335"/>
                <a:gd name="T37" fmla="*/ 143170 h 591"/>
                <a:gd name="T38" fmla="*/ 525818 w 335"/>
                <a:gd name="T39" fmla="*/ 103013 h 591"/>
                <a:gd name="T40" fmla="*/ 520416 w 335"/>
                <a:gd name="T41" fmla="*/ 80315 h 591"/>
                <a:gd name="T42" fmla="*/ 493404 w 335"/>
                <a:gd name="T43" fmla="*/ 38412 h 591"/>
                <a:gd name="T44" fmla="*/ 100842 w 335"/>
                <a:gd name="T45" fmla="*/ 29682 h 591"/>
                <a:gd name="T46" fmla="*/ 109846 w 335"/>
                <a:gd name="T47" fmla="*/ 43650 h 591"/>
                <a:gd name="T48" fmla="*/ 136857 w 335"/>
                <a:gd name="T49" fmla="*/ 66347 h 591"/>
                <a:gd name="T50" fmla="*/ 153063 w 335"/>
                <a:gd name="T51" fmla="*/ 85553 h 591"/>
                <a:gd name="T52" fmla="*/ 172872 w 335"/>
                <a:gd name="T53" fmla="*/ 123965 h 591"/>
                <a:gd name="T54" fmla="*/ 149462 w 335"/>
                <a:gd name="T55" fmla="*/ 162376 h 591"/>
                <a:gd name="T56" fmla="*/ 147661 w 335"/>
                <a:gd name="T57" fmla="*/ 200788 h 591"/>
                <a:gd name="T58" fmla="*/ 117049 w 335"/>
                <a:gd name="T59" fmla="*/ 211264 h 591"/>
                <a:gd name="T60" fmla="*/ 106244 w 335"/>
                <a:gd name="T61" fmla="*/ 221740 h 591"/>
                <a:gd name="T62" fmla="*/ 52222 w 335"/>
                <a:gd name="T63" fmla="*/ 242691 h 591"/>
                <a:gd name="T64" fmla="*/ 72030 w 335"/>
                <a:gd name="T65" fmla="*/ 302055 h 591"/>
                <a:gd name="T66" fmla="*/ 61225 w 335"/>
                <a:gd name="T67" fmla="*/ 333482 h 591"/>
                <a:gd name="T68" fmla="*/ 54022 w 335"/>
                <a:gd name="T69" fmla="*/ 354434 h 591"/>
                <a:gd name="T70" fmla="*/ 50421 w 335"/>
                <a:gd name="T71" fmla="*/ 373640 h 591"/>
                <a:gd name="T72" fmla="*/ 12605 w 335"/>
                <a:gd name="T73" fmla="*/ 389354 h 591"/>
                <a:gd name="T74" fmla="*/ 19808 w 335"/>
                <a:gd name="T75" fmla="*/ 410306 h 591"/>
                <a:gd name="T76" fmla="*/ 9004 w 335"/>
                <a:gd name="T77" fmla="*/ 431257 h 591"/>
                <a:gd name="T78" fmla="*/ 1801 w 335"/>
                <a:gd name="T79" fmla="*/ 448717 h 591"/>
                <a:gd name="T80" fmla="*/ 9004 w 335"/>
                <a:gd name="T81" fmla="*/ 520302 h 591"/>
                <a:gd name="T82" fmla="*/ 90037 w 335"/>
                <a:gd name="T83" fmla="*/ 605856 h 591"/>
                <a:gd name="T84" fmla="*/ 122451 w 335"/>
                <a:gd name="T85" fmla="*/ 635537 h 591"/>
                <a:gd name="T86" fmla="*/ 142259 w 335"/>
                <a:gd name="T87" fmla="*/ 700139 h 591"/>
                <a:gd name="T88" fmla="*/ 176473 w 335"/>
                <a:gd name="T89" fmla="*/ 682679 h 591"/>
                <a:gd name="T90" fmla="*/ 214289 w 335"/>
                <a:gd name="T91" fmla="*/ 710614 h 591"/>
                <a:gd name="T92" fmla="*/ 198082 w 335"/>
                <a:gd name="T93" fmla="*/ 771724 h 591"/>
                <a:gd name="T94" fmla="*/ 187278 w 335"/>
                <a:gd name="T95" fmla="*/ 808389 h 591"/>
                <a:gd name="T96" fmla="*/ 241300 w 335"/>
                <a:gd name="T97" fmla="*/ 857277 h 591"/>
                <a:gd name="T98" fmla="*/ 252104 w 335"/>
                <a:gd name="T99" fmla="*/ 866007 h 591"/>
                <a:gd name="T100" fmla="*/ 336740 w 335"/>
                <a:gd name="T101" fmla="*/ 956798 h 591"/>
                <a:gd name="T102" fmla="*/ 360149 w 335"/>
                <a:gd name="T103" fmla="*/ 1030129 h 591"/>
                <a:gd name="T104" fmla="*/ 369153 w 335"/>
                <a:gd name="T105" fmla="*/ 1014415 h 591"/>
                <a:gd name="T106" fmla="*/ 383559 w 335"/>
                <a:gd name="T107" fmla="*/ 1009177 h 5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35" h="591">
                  <a:moveTo>
                    <a:pt x="217" y="574"/>
                  </a:moveTo>
                  <a:lnTo>
                    <a:pt x="223" y="568"/>
                  </a:lnTo>
                  <a:lnTo>
                    <a:pt x="228" y="565"/>
                  </a:lnTo>
                  <a:lnTo>
                    <a:pt x="232" y="565"/>
                  </a:lnTo>
                  <a:lnTo>
                    <a:pt x="236" y="565"/>
                  </a:lnTo>
                  <a:lnTo>
                    <a:pt x="241" y="568"/>
                  </a:lnTo>
                  <a:lnTo>
                    <a:pt x="243" y="569"/>
                  </a:lnTo>
                  <a:lnTo>
                    <a:pt x="246" y="572"/>
                  </a:lnTo>
                  <a:lnTo>
                    <a:pt x="249" y="574"/>
                  </a:lnTo>
                  <a:lnTo>
                    <a:pt x="261" y="578"/>
                  </a:lnTo>
                  <a:lnTo>
                    <a:pt x="269" y="580"/>
                  </a:lnTo>
                  <a:lnTo>
                    <a:pt x="273" y="578"/>
                  </a:lnTo>
                  <a:lnTo>
                    <a:pt x="274" y="575"/>
                  </a:lnTo>
                  <a:lnTo>
                    <a:pt x="273" y="572"/>
                  </a:lnTo>
                  <a:lnTo>
                    <a:pt x="273" y="569"/>
                  </a:lnTo>
                  <a:lnTo>
                    <a:pt x="271" y="566"/>
                  </a:lnTo>
                  <a:lnTo>
                    <a:pt x="271" y="565"/>
                  </a:lnTo>
                  <a:lnTo>
                    <a:pt x="267" y="558"/>
                  </a:lnTo>
                  <a:lnTo>
                    <a:pt x="267" y="551"/>
                  </a:lnTo>
                  <a:lnTo>
                    <a:pt x="268" y="547"/>
                  </a:lnTo>
                  <a:lnTo>
                    <a:pt x="272" y="542"/>
                  </a:lnTo>
                  <a:lnTo>
                    <a:pt x="276" y="541"/>
                  </a:lnTo>
                  <a:lnTo>
                    <a:pt x="280" y="538"/>
                  </a:lnTo>
                  <a:lnTo>
                    <a:pt x="285" y="538"/>
                  </a:lnTo>
                  <a:lnTo>
                    <a:pt x="286" y="538"/>
                  </a:lnTo>
                  <a:lnTo>
                    <a:pt x="294" y="536"/>
                  </a:lnTo>
                  <a:lnTo>
                    <a:pt x="300" y="535"/>
                  </a:lnTo>
                  <a:lnTo>
                    <a:pt x="301" y="533"/>
                  </a:lnTo>
                  <a:lnTo>
                    <a:pt x="301" y="531"/>
                  </a:lnTo>
                  <a:lnTo>
                    <a:pt x="300" y="528"/>
                  </a:lnTo>
                  <a:lnTo>
                    <a:pt x="300" y="527"/>
                  </a:lnTo>
                  <a:lnTo>
                    <a:pt x="298" y="526"/>
                  </a:lnTo>
                  <a:lnTo>
                    <a:pt x="297" y="524"/>
                  </a:lnTo>
                  <a:lnTo>
                    <a:pt x="294" y="520"/>
                  </a:lnTo>
                  <a:lnTo>
                    <a:pt x="295" y="512"/>
                  </a:lnTo>
                  <a:lnTo>
                    <a:pt x="295" y="511"/>
                  </a:lnTo>
                  <a:lnTo>
                    <a:pt x="297" y="509"/>
                  </a:lnTo>
                  <a:lnTo>
                    <a:pt x="298" y="508"/>
                  </a:lnTo>
                  <a:lnTo>
                    <a:pt x="300" y="505"/>
                  </a:lnTo>
                  <a:lnTo>
                    <a:pt x="300" y="503"/>
                  </a:lnTo>
                  <a:lnTo>
                    <a:pt x="301" y="502"/>
                  </a:lnTo>
                  <a:lnTo>
                    <a:pt x="301" y="500"/>
                  </a:lnTo>
                  <a:lnTo>
                    <a:pt x="301" y="499"/>
                  </a:lnTo>
                  <a:lnTo>
                    <a:pt x="298" y="496"/>
                  </a:lnTo>
                  <a:lnTo>
                    <a:pt x="297" y="491"/>
                  </a:lnTo>
                  <a:lnTo>
                    <a:pt x="297" y="487"/>
                  </a:lnTo>
                  <a:lnTo>
                    <a:pt x="297" y="484"/>
                  </a:lnTo>
                  <a:lnTo>
                    <a:pt x="300" y="481"/>
                  </a:lnTo>
                  <a:lnTo>
                    <a:pt x="301" y="479"/>
                  </a:lnTo>
                  <a:lnTo>
                    <a:pt x="301" y="478"/>
                  </a:lnTo>
                  <a:lnTo>
                    <a:pt x="303" y="478"/>
                  </a:lnTo>
                  <a:lnTo>
                    <a:pt x="303" y="469"/>
                  </a:lnTo>
                  <a:lnTo>
                    <a:pt x="303" y="468"/>
                  </a:lnTo>
                  <a:lnTo>
                    <a:pt x="303" y="466"/>
                  </a:lnTo>
                  <a:lnTo>
                    <a:pt x="303" y="464"/>
                  </a:lnTo>
                  <a:lnTo>
                    <a:pt x="304" y="460"/>
                  </a:lnTo>
                  <a:lnTo>
                    <a:pt x="304" y="457"/>
                  </a:lnTo>
                  <a:lnTo>
                    <a:pt x="306" y="454"/>
                  </a:lnTo>
                  <a:lnTo>
                    <a:pt x="306" y="451"/>
                  </a:lnTo>
                  <a:lnTo>
                    <a:pt x="306" y="449"/>
                  </a:lnTo>
                  <a:lnTo>
                    <a:pt x="312" y="445"/>
                  </a:lnTo>
                  <a:lnTo>
                    <a:pt x="316" y="437"/>
                  </a:lnTo>
                  <a:lnTo>
                    <a:pt x="319" y="431"/>
                  </a:lnTo>
                  <a:lnTo>
                    <a:pt x="322" y="425"/>
                  </a:lnTo>
                  <a:lnTo>
                    <a:pt x="325" y="418"/>
                  </a:lnTo>
                  <a:lnTo>
                    <a:pt x="327" y="413"/>
                  </a:lnTo>
                  <a:lnTo>
                    <a:pt x="328" y="409"/>
                  </a:lnTo>
                  <a:lnTo>
                    <a:pt x="328" y="407"/>
                  </a:lnTo>
                  <a:lnTo>
                    <a:pt x="330" y="405"/>
                  </a:lnTo>
                  <a:lnTo>
                    <a:pt x="331" y="403"/>
                  </a:lnTo>
                  <a:lnTo>
                    <a:pt x="333" y="401"/>
                  </a:lnTo>
                  <a:lnTo>
                    <a:pt x="334" y="392"/>
                  </a:lnTo>
                  <a:lnTo>
                    <a:pt x="334" y="385"/>
                  </a:lnTo>
                  <a:lnTo>
                    <a:pt x="333" y="377"/>
                  </a:lnTo>
                  <a:lnTo>
                    <a:pt x="330" y="372"/>
                  </a:lnTo>
                  <a:lnTo>
                    <a:pt x="328" y="367"/>
                  </a:lnTo>
                  <a:lnTo>
                    <a:pt x="325" y="362"/>
                  </a:lnTo>
                  <a:lnTo>
                    <a:pt x="324" y="359"/>
                  </a:lnTo>
                  <a:lnTo>
                    <a:pt x="322" y="358"/>
                  </a:lnTo>
                  <a:lnTo>
                    <a:pt x="322" y="355"/>
                  </a:lnTo>
                  <a:lnTo>
                    <a:pt x="322" y="335"/>
                  </a:lnTo>
                  <a:lnTo>
                    <a:pt x="325" y="331"/>
                  </a:lnTo>
                  <a:lnTo>
                    <a:pt x="325" y="329"/>
                  </a:lnTo>
                  <a:lnTo>
                    <a:pt x="325" y="328"/>
                  </a:lnTo>
                  <a:lnTo>
                    <a:pt x="325" y="323"/>
                  </a:lnTo>
                  <a:lnTo>
                    <a:pt x="324" y="319"/>
                  </a:lnTo>
                  <a:lnTo>
                    <a:pt x="324" y="313"/>
                  </a:lnTo>
                  <a:lnTo>
                    <a:pt x="324" y="307"/>
                  </a:lnTo>
                  <a:lnTo>
                    <a:pt x="322" y="299"/>
                  </a:lnTo>
                  <a:lnTo>
                    <a:pt x="322" y="290"/>
                  </a:lnTo>
                  <a:lnTo>
                    <a:pt x="321" y="281"/>
                  </a:lnTo>
                  <a:lnTo>
                    <a:pt x="321" y="272"/>
                  </a:lnTo>
                  <a:lnTo>
                    <a:pt x="319" y="262"/>
                  </a:lnTo>
                  <a:lnTo>
                    <a:pt x="318" y="250"/>
                  </a:lnTo>
                  <a:lnTo>
                    <a:pt x="318" y="241"/>
                  </a:lnTo>
                  <a:lnTo>
                    <a:pt x="316" y="229"/>
                  </a:lnTo>
                  <a:lnTo>
                    <a:pt x="315" y="217"/>
                  </a:lnTo>
                  <a:lnTo>
                    <a:pt x="315" y="206"/>
                  </a:lnTo>
                  <a:lnTo>
                    <a:pt x="313" y="193"/>
                  </a:lnTo>
                  <a:lnTo>
                    <a:pt x="312" y="182"/>
                  </a:lnTo>
                  <a:lnTo>
                    <a:pt x="312" y="170"/>
                  </a:lnTo>
                  <a:lnTo>
                    <a:pt x="310" y="160"/>
                  </a:lnTo>
                  <a:lnTo>
                    <a:pt x="309" y="149"/>
                  </a:lnTo>
                  <a:lnTo>
                    <a:pt x="309" y="139"/>
                  </a:lnTo>
                  <a:lnTo>
                    <a:pt x="307" y="128"/>
                  </a:lnTo>
                  <a:lnTo>
                    <a:pt x="307" y="121"/>
                  </a:lnTo>
                  <a:lnTo>
                    <a:pt x="306" y="112"/>
                  </a:lnTo>
                  <a:lnTo>
                    <a:pt x="306" y="103"/>
                  </a:lnTo>
                  <a:lnTo>
                    <a:pt x="304" y="97"/>
                  </a:lnTo>
                  <a:lnTo>
                    <a:pt x="304" y="92"/>
                  </a:lnTo>
                  <a:lnTo>
                    <a:pt x="304" y="88"/>
                  </a:lnTo>
                  <a:lnTo>
                    <a:pt x="303" y="83"/>
                  </a:lnTo>
                  <a:lnTo>
                    <a:pt x="303" y="82"/>
                  </a:lnTo>
                  <a:lnTo>
                    <a:pt x="303" y="80"/>
                  </a:lnTo>
                  <a:lnTo>
                    <a:pt x="300" y="76"/>
                  </a:lnTo>
                  <a:lnTo>
                    <a:pt x="297" y="71"/>
                  </a:lnTo>
                  <a:lnTo>
                    <a:pt x="295" y="67"/>
                  </a:lnTo>
                  <a:lnTo>
                    <a:pt x="294" y="62"/>
                  </a:lnTo>
                  <a:lnTo>
                    <a:pt x="292" y="59"/>
                  </a:lnTo>
                  <a:lnTo>
                    <a:pt x="292" y="56"/>
                  </a:lnTo>
                  <a:lnTo>
                    <a:pt x="292" y="55"/>
                  </a:lnTo>
                  <a:lnTo>
                    <a:pt x="292" y="53"/>
                  </a:lnTo>
                  <a:lnTo>
                    <a:pt x="291" y="52"/>
                  </a:lnTo>
                  <a:lnTo>
                    <a:pt x="291" y="49"/>
                  </a:lnTo>
                  <a:lnTo>
                    <a:pt x="289" y="46"/>
                  </a:lnTo>
                  <a:lnTo>
                    <a:pt x="289" y="44"/>
                  </a:lnTo>
                  <a:lnTo>
                    <a:pt x="282" y="40"/>
                  </a:lnTo>
                  <a:lnTo>
                    <a:pt x="277" y="35"/>
                  </a:lnTo>
                  <a:lnTo>
                    <a:pt x="274" y="31"/>
                  </a:lnTo>
                  <a:lnTo>
                    <a:pt x="274" y="26"/>
                  </a:lnTo>
                  <a:lnTo>
                    <a:pt x="274" y="22"/>
                  </a:lnTo>
                  <a:lnTo>
                    <a:pt x="274" y="19"/>
                  </a:lnTo>
                  <a:lnTo>
                    <a:pt x="274" y="16"/>
                  </a:lnTo>
                  <a:lnTo>
                    <a:pt x="274" y="0"/>
                  </a:lnTo>
                  <a:lnTo>
                    <a:pt x="274" y="1"/>
                  </a:lnTo>
                  <a:lnTo>
                    <a:pt x="56" y="17"/>
                  </a:lnTo>
                  <a:lnTo>
                    <a:pt x="56" y="19"/>
                  </a:lnTo>
                  <a:lnTo>
                    <a:pt x="56" y="20"/>
                  </a:lnTo>
                  <a:lnTo>
                    <a:pt x="58" y="22"/>
                  </a:lnTo>
                  <a:lnTo>
                    <a:pt x="60" y="23"/>
                  </a:lnTo>
                  <a:lnTo>
                    <a:pt x="61" y="25"/>
                  </a:lnTo>
                  <a:lnTo>
                    <a:pt x="65" y="26"/>
                  </a:lnTo>
                  <a:lnTo>
                    <a:pt x="68" y="29"/>
                  </a:lnTo>
                  <a:lnTo>
                    <a:pt x="73" y="31"/>
                  </a:lnTo>
                  <a:lnTo>
                    <a:pt x="76" y="34"/>
                  </a:lnTo>
                  <a:lnTo>
                    <a:pt x="76" y="37"/>
                  </a:lnTo>
                  <a:lnTo>
                    <a:pt x="76" y="38"/>
                  </a:lnTo>
                  <a:lnTo>
                    <a:pt x="76" y="40"/>
                  </a:lnTo>
                  <a:lnTo>
                    <a:pt x="74" y="41"/>
                  </a:lnTo>
                  <a:lnTo>
                    <a:pt x="74" y="43"/>
                  </a:lnTo>
                  <a:lnTo>
                    <a:pt x="83" y="49"/>
                  </a:lnTo>
                  <a:lnTo>
                    <a:pt x="85" y="49"/>
                  </a:lnTo>
                  <a:lnTo>
                    <a:pt x="86" y="50"/>
                  </a:lnTo>
                  <a:lnTo>
                    <a:pt x="89" y="52"/>
                  </a:lnTo>
                  <a:lnTo>
                    <a:pt x="93" y="55"/>
                  </a:lnTo>
                  <a:lnTo>
                    <a:pt x="94" y="59"/>
                  </a:lnTo>
                  <a:lnTo>
                    <a:pt x="96" y="64"/>
                  </a:lnTo>
                  <a:lnTo>
                    <a:pt x="96" y="71"/>
                  </a:lnTo>
                  <a:lnTo>
                    <a:pt x="94" y="82"/>
                  </a:lnTo>
                  <a:lnTo>
                    <a:pt x="91" y="89"/>
                  </a:lnTo>
                  <a:lnTo>
                    <a:pt x="89" y="92"/>
                  </a:lnTo>
                  <a:lnTo>
                    <a:pt x="86" y="93"/>
                  </a:lnTo>
                  <a:lnTo>
                    <a:pt x="85" y="92"/>
                  </a:lnTo>
                  <a:lnTo>
                    <a:pt x="83" y="93"/>
                  </a:lnTo>
                  <a:lnTo>
                    <a:pt x="83" y="94"/>
                  </a:lnTo>
                  <a:lnTo>
                    <a:pt x="82" y="101"/>
                  </a:lnTo>
                  <a:lnTo>
                    <a:pt x="82" y="113"/>
                  </a:lnTo>
                  <a:lnTo>
                    <a:pt x="82" y="115"/>
                  </a:lnTo>
                  <a:lnTo>
                    <a:pt x="80" y="116"/>
                  </a:lnTo>
                  <a:lnTo>
                    <a:pt x="79" y="118"/>
                  </a:lnTo>
                  <a:lnTo>
                    <a:pt x="76" y="119"/>
                  </a:lnTo>
                  <a:lnTo>
                    <a:pt x="73" y="121"/>
                  </a:lnTo>
                  <a:lnTo>
                    <a:pt x="67" y="121"/>
                  </a:lnTo>
                  <a:lnTo>
                    <a:pt x="65" y="121"/>
                  </a:lnTo>
                  <a:lnTo>
                    <a:pt x="65" y="122"/>
                  </a:lnTo>
                  <a:lnTo>
                    <a:pt x="65" y="124"/>
                  </a:lnTo>
                  <a:lnTo>
                    <a:pt x="64" y="124"/>
                  </a:lnTo>
                  <a:lnTo>
                    <a:pt x="63" y="125"/>
                  </a:lnTo>
                  <a:lnTo>
                    <a:pt x="59" y="127"/>
                  </a:lnTo>
                  <a:lnTo>
                    <a:pt x="53" y="128"/>
                  </a:lnTo>
                  <a:lnTo>
                    <a:pt x="47" y="128"/>
                  </a:lnTo>
                  <a:lnTo>
                    <a:pt x="41" y="130"/>
                  </a:lnTo>
                  <a:lnTo>
                    <a:pt x="35" y="133"/>
                  </a:lnTo>
                  <a:lnTo>
                    <a:pt x="31" y="136"/>
                  </a:lnTo>
                  <a:lnTo>
                    <a:pt x="29" y="139"/>
                  </a:lnTo>
                  <a:lnTo>
                    <a:pt x="29" y="145"/>
                  </a:lnTo>
                  <a:lnTo>
                    <a:pt x="29" y="151"/>
                  </a:lnTo>
                  <a:lnTo>
                    <a:pt x="31" y="157"/>
                  </a:lnTo>
                  <a:lnTo>
                    <a:pt x="34" y="164"/>
                  </a:lnTo>
                  <a:lnTo>
                    <a:pt x="38" y="169"/>
                  </a:lnTo>
                  <a:lnTo>
                    <a:pt x="40" y="173"/>
                  </a:lnTo>
                  <a:lnTo>
                    <a:pt x="41" y="176"/>
                  </a:lnTo>
                  <a:lnTo>
                    <a:pt x="43" y="181"/>
                  </a:lnTo>
                  <a:lnTo>
                    <a:pt x="41" y="184"/>
                  </a:lnTo>
                  <a:lnTo>
                    <a:pt x="38" y="186"/>
                  </a:lnTo>
                  <a:lnTo>
                    <a:pt x="34" y="191"/>
                  </a:lnTo>
                  <a:lnTo>
                    <a:pt x="34" y="194"/>
                  </a:lnTo>
                  <a:lnTo>
                    <a:pt x="32" y="196"/>
                  </a:lnTo>
                  <a:lnTo>
                    <a:pt x="31" y="199"/>
                  </a:lnTo>
                  <a:lnTo>
                    <a:pt x="31" y="200"/>
                  </a:lnTo>
                  <a:lnTo>
                    <a:pt x="30" y="202"/>
                  </a:lnTo>
                  <a:lnTo>
                    <a:pt x="30" y="203"/>
                  </a:lnTo>
                  <a:lnTo>
                    <a:pt x="30" y="205"/>
                  </a:lnTo>
                  <a:lnTo>
                    <a:pt x="29" y="206"/>
                  </a:lnTo>
                  <a:lnTo>
                    <a:pt x="29" y="209"/>
                  </a:lnTo>
                  <a:lnTo>
                    <a:pt x="29" y="211"/>
                  </a:lnTo>
                  <a:lnTo>
                    <a:pt x="28" y="214"/>
                  </a:lnTo>
                  <a:lnTo>
                    <a:pt x="25" y="215"/>
                  </a:lnTo>
                  <a:lnTo>
                    <a:pt x="20" y="217"/>
                  </a:lnTo>
                  <a:lnTo>
                    <a:pt x="16" y="217"/>
                  </a:lnTo>
                  <a:lnTo>
                    <a:pt x="11" y="218"/>
                  </a:lnTo>
                  <a:lnTo>
                    <a:pt x="8" y="220"/>
                  </a:lnTo>
                  <a:lnTo>
                    <a:pt x="7" y="223"/>
                  </a:lnTo>
                  <a:lnTo>
                    <a:pt x="7" y="226"/>
                  </a:lnTo>
                  <a:lnTo>
                    <a:pt x="7" y="229"/>
                  </a:lnTo>
                  <a:lnTo>
                    <a:pt x="8" y="230"/>
                  </a:lnTo>
                  <a:lnTo>
                    <a:pt x="10" y="233"/>
                  </a:lnTo>
                  <a:lnTo>
                    <a:pt x="11" y="235"/>
                  </a:lnTo>
                  <a:lnTo>
                    <a:pt x="11" y="236"/>
                  </a:lnTo>
                  <a:lnTo>
                    <a:pt x="11" y="239"/>
                  </a:lnTo>
                  <a:lnTo>
                    <a:pt x="10" y="241"/>
                  </a:lnTo>
                  <a:lnTo>
                    <a:pt x="8" y="244"/>
                  </a:lnTo>
                  <a:lnTo>
                    <a:pt x="7" y="245"/>
                  </a:lnTo>
                  <a:lnTo>
                    <a:pt x="5" y="247"/>
                  </a:lnTo>
                  <a:lnTo>
                    <a:pt x="4" y="248"/>
                  </a:lnTo>
                  <a:lnTo>
                    <a:pt x="2" y="249"/>
                  </a:lnTo>
                  <a:lnTo>
                    <a:pt x="2" y="250"/>
                  </a:lnTo>
                  <a:lnTo>
                    <a:pt x="2" y="253"/>
                  </a:lnTo>
                  <a:lnTo>
                    <a:pt x="1" y="257"/>
                  </a:lnTo>
                  <a:lnTo>
                    <a:pt x="1" y="262"/>
                  </a:lnTo>
                  <a:lnTo>
                    <a:pt x="0" y="268"/>
                  </a:lnTo>
                  <a:lnTo>
                    <a:pt x="1" y="275"/>
                  </a:lnTo>
                  <a:lnTo>
                    <a:pt x="1" y="281"/>
                  </a:lnTo>
                  <a:lnTo>
                    <a:pt x="2" y="289"/>
                  </a:lnTo>
                  <a:lnTo>
                    <a:pt x="5" y="298"/>
                  </a:lnTo>
                  <a:lnTo>
                    <a:pt x="10" y="305"/>
                  </a:lnTo>
                  <a:lnTo>
                    <a:pt x="14" y="313"/>
                  </a:lnTo>
                  <a:lnTo>
                    <a:pt x="22" y="322"/>
                  </a:lnTo>
                  <a:lnTo>
                    <a:pt x="29" y="331"/>
                  </a:lnTo>
                  <a:lnTo>
                    <a:pt x="38" y="340"/>
                  </a:lnTo>
                  <a:lnTo>
                    <a:pt x="50" y="347"/>
                  </a:lnTo>
                  <a:lnTo>
                    <a:pt x="53" y="349"/>
                  </a:lnTo>
                  <a:lnTo>
                    <a:pt x="58" y="350"/>
                  </a:lnTo>
                  <a:lnTo>
                    <a:pt x="60" y="352"/>
                  </a:lnTo>
                  <a:lnTo>
                    <a:pt x="63" y="355"/>
                  </a:lnTo>
                  <a:lnTo>
                    <a:pt x="65" y="358"/>
                  </a:lnTo>
                  <a:lnTo>
                    <a:pt x="68" y="364"/>
                  </a:lnTo>
                  <a:lnTo>
                    <a:pt x="70" y="372"/>
                  </a:lnTo>
                  <a:lnTo>
                    <a:pt x="71" y="383"/>
                  </a:lnTo>
                  <a:lnTo>
                    <a:pt x="71" y="391"/>
                  </a:lnTo>
                  <a:lnTo>
                    <a:pt x="74" y="397"/>
                  </a:lnTo>
                  <a:lnTo>
                    <a:pt x="76" y="400"/>
                  </a:lnTo>
                  <a:lnTo>
                    <a:pt x="79" y="401"/>
                  </a:lnTo>
                  <a:lnTo>
                    <a:pt x="82" y="401"/>
                  </a:lnTo>
                  <a:lnTo>
                    <a:pt x="86" y="398"/>
                  </a:lnTo>
                  <a:lnTo>
                    <a:pt x="89" y="395"/>
                  </a:lnTo>
                  <a:lnTo>
                    <a:pt x="91" y="392"/>
                  </a:lnTo>
                  <a:lnTo>
                    <a:pt x="94" y="391"/>
                  </a:lnTo>
                  <a:lnTo>
                    <a:pt x="98" y="391"/>
                  </a:lnTo>
                  <a:lnTo>
                    <a:pt x="103" y="392"/>
                  </a:lnTo>
                  <a:lnTo>
                    <a:pt x="109" y="395"/>
                  </a:lnTo>
                  <a:lnTo>
                    <a:pt x="113" y="398"/>
                  </a:lnTo>
                  <a:lnTo>
                    <a:pt x="116" y="403"/>
                  </a:lnTo>
                  <a:lnTo>
                    <a:pt x="119" y="405"/>
                  </a:lnTo>
                  <a:lnTo>
                    <a:pt x="119" y="407"/>
                  </a:lnTo>
                  <a:lnTo>
                    <a:pt x="119" y="410"/>
                  </a:lnTo>
                  <a:lnTo>
                    <a:pt x="116" y="416"/>
                  </a:lnTo>
                  <a:lnTo>
                    <a:pt x="115" y="422"/>
                  </a:lnTo>
                  <a:lnTo>
                    <a:pt x="113" y="430"/>
                  </a:lnTo>
                  <a:lnTo>
                    <a:pt x="112" y="436"/>
                  </a:lnTo>
                  <a:lnTo>
                    <a:pt x="110" y="442"/>
                  </a:lnTo>
                  <a:lnTo>
                    <a:pt x="109" y="445"/>
                  </a:lnTo>
                  <a:lnTo>
                    <a:pt x="109" y="446"/>
                  </a:lnTo>
                  <a:lnTo>
                    <a:pt x="107" y="448"/>
                  </a:lnTo>
                  <a:lnTo>
                    <a:pt x="106" y="451"/>
                  </a:lnTo>
                  <a:lnTo>
                    <a:pt x="104" y="457"/>
                  </a:lnTo>
                  <a:lnTo>
                    <a:pt x="104" y="463"/>
                  </a:lnTo>
                  <a:lnTo>
                    <a:pt x="106" y="468"/>
                  </a:lnTo>
                  <a:lnTo>
                    <a:pt x="109" y="475"/>
                  </a:lnTo>
                  <a:lnTo>
                    <a:pt x="118" y="482"/>
                  </a:lnTo>
                  <a:lnTo>
                    <a:pt x="129" y="488"/>
                  </a:lnTo>
                  <a:lnTo>
                    <a:pt x="131" y="490"/>
                  </a:lnTo>
                  <a:lnTo>
                    <a:pt x="134" y="491"/>
                  </a:lnTo>
                  <a:lnTo>
                    <a:pt x="137" y="493"/>
                  </a:lnTo>
                  <a:lnTo>
                    <a:pt x="139" y="494"/>
                  </a:lnTo>
                  <a:lnTo>
                    <a:pt x="140" y="496"/>
                  </a:lnTo>
                  <a:lnTo>
                    <a:pt x="140" y="502"/>
                  </a:lnTo>
                  <a:lnTo>
                    <a:pt x="154" y="502"/>
                  </a:lnTo>
                  <a:lnTo>
                    <a:pt x="167" y="515"/>
                  </a:lnTo>
                  <a:lnTo>
                    <a:pt x="181" y="520"/>
                  </a:lnTo>
                  <a:lnTo>
                    <a:pt x="182" y="538"/>
                  </a:lnTo>
                  <a:lnTo>
                    <a:pt x="187" y="548"/>
                  </a:lnTo>
                  <a:lnTo>
                    <a:pt x="183" y="562"/>
                  </a:lnTo>
                  <a:lnTo>
                    <a:pt x="183" y="569"/>
                  </a:lnTo>
                  <a:lnTo>
                    <a:pt x="192" y="578"/>
                  </a:lnTo>
                  <a:lnTo>
                    <a:pt x="195" y="586"/>
                  </a:lnTo>
                  <a:lnTo>
                    <a:pt x="200" y="590"/>
                  </a:lnTo>
                  <a:lnTo>
                    <a:pt x="200" y="587"/>
                  </a:lnTo>
                  <a:lnTo>
                    <a:pt x="200" y="584"/>
                  </a:lnTo>
                  <a:lnTo>
                    <a:pt x="200" y="581"/>
                  </a:lnTo>
                  <a:lnTo>
                    <a:pt x="200" y="580"/>
                  </a:lnTo>
                  <a:lnTo>
                    <a:pt x="202" y="580"/>
                  </a:lnTo>
                  <a:lnTo>
                    <a:pt x="205" y="581"/>
                  </a:lnTo>
                  <a:lnTo>
                    <a:pt x="206" y="586"/>
                  </a:lnTo>
                  <a:lnTo>
                    <a:pt x="208" y="586"/>
                  </a:lnTo>
                  <a:lnTo>
                    <a:pt x="208" y="584"/>
                  </a:lnTo>
                  <a:lnTo>
                    <a:pt x="209" y="583"/>
                  </a:lnTo>
                  <a:lnTo>
                    <a:pt x="212" y="580"/>
                  </a:lnTo>
                  <a:lnTo>
                    <a:pt x="213" y="578"/>
                  </a:lnTo>
                  <a:lnTo>
                    <a:pt x="216" y="577"/>
                  </a:lnTo>
                  <a:lnTo>
                    <a:pt x="217" y="575"/>
                  </a:lnTo>
                  <a:lnTo>
                    <a:pt x="217" y="574"/>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54" name="Freeform 49"/>
            <p:cNvSpPr>
              <a:spLocks/>
            </p:cNvSpPr>
            <p:nvPr/>
          </p:nvSpPr>
          <p:spPr bwMode="blackWhite">
            <a:xfrm>
              <a:off x="5311775" y="2630488"/>
              <a:ext cx="603250" cy="1031875"/>
            </a:xfrm>
            <a:custGeom>
              <a:avLst/>
              <a:gdLst>
                <a:gd name="T0" fmla="*/ 424976 w 335"/>
                <a:gd name="T1" fmla="*/ 986479 h 591"/>
                <a:gd name="T2" fmla="*/ 469995 w 335"/>
                <a:gd name="T3" fmla="*/ 1009177 h 591"/>
                <a:gd name="T4" fmla="*/ 488002 w 335"/>
                <a:gd name="T5" fmla="*/ 988225 h 591"/>
                <a:gd name="T6" fmla="*/ 489803 w 335"/>
                <a:gd name="T7" fmla="*/ 946322 h 591"/>
                <a:gd name="T8" fmla="*/ 529419 w 335"/>
                <a:gd name="T9" fmla="*/ 935846 h 591"/>
                <a:gd name="T10" fmla="*/ 536622 w 335"/>
                <a:gd name="T11" fmla="*/ 918386 h 591"/>
                <a:gd name="T12" fmla="*/ 534822 w 335"/>
                <a:gd name="T13" fmla="*/ 888705 h 591"/>
                <a:gd name="T14" fmla="*/ 542025 w 335"/>
                <a:gd name="T15" fmla="*/ 871245 h 591"/>
                <a:gd name="T16" fmla="*/ 540224 w 335"/>
                <a:gd name="T17" fmla="*/ 839817 h 591"/>
                <a:gd name="T18" fmla="*/ 545626 w 335"/>
                <a:gd name="T19" fmla="*/ 817119 h 591"/>
                <a:gd name="T20" fmla="*/ 551028 w 335"/>
                <a:gd name="T21" fmla="*/ 787438 h 591"/>
                <a:gd name="T22" fmla="*/ 579840 w 335"/>
                <a:gd name="T23" fmla="*/ 742042 h 591"/>
                <a:gd name="T24" fmla="*/ 590645 w 335"/>
                <a:gd name="T25" fmla="*/ 710614 h 591"/>
                <a:gd name="T26" fmla="*/ 601449 w 335"/>
                <a:gd name="T27" fmla="*/ 672203 h 591"/>
                <a:gd name="T28" fmla="*/ 579840 w 335"/>
                <a:gd name="T29" fmla="*/ 625061 h 591"/>
                <a:gd name="T30" fmla="*/ 585243 w 335"/>
                <a:gd name="T31" fmla="*/ 572682 h 591"/>
                <a:gd name="T32" fmla="*/ 579840 w 335"/>
                <a:gd name="T33" fmla="*/ 506335 h 591"/>
                <a:gd name="T34" fmla="*/ 569036 w 335"/>
                <a:gd name="T35" fmla="*/ 399830 h 591"/>
                <a:gd name="T36" fmla="*/ 558231 w 335"/>
                <a:gd name="T37" fmla="*/ 279357 h 591"/>
                <a:gd name="T38" fmla="*/ 551028 w 335"/>
                <a:gd name="T39" fmla="*/ 179836 h 591"/>
                <a:gd name="T40" fmla="*/ 545626 w 335"/>
                <a:gd name="T41" fmla="*/ 139679 h 591"/>
                <a:gd name="T42" fmla="*/ 525818 w 335"/>
                <a:gd name="T43" fmla="*/ 103013 h 591"/>
                <a:gd name="T44" fmla="*/ 524017 w 335"/>
                <a:gd name="T45" fmla="*/ 85553 h 591"/>
                <a:gd name="T46" fmla="*/ 493404 w 335"/>
                <a:gd name="T47" fmla="*/ 54125 h 591"/>
                <a:gd name="T48" fmla="*/ 493404 w 335"/>
                <a:gd name="T49" fmla="*/ 0 h 591"/>
                <a:gd name="T50" fmla="*/ 104443 w 335"/>
                <a:gd name="T51" fmla="*/ 38412 h 591"/>
                <a:gd name="T52" fmla="*/ 122451 w 335"/>
                <a:gd name="T53" fmla="*/ 50633 h 591"/>
                <a:gd name="T54" fmla="*/ 133255 w 335"/>
                <a:gd name="T55" fmla="*/ 71585 h 591"/>
                <a:gd name="T56" fmla="*/ 154864 w 335"/>
                <a:gd name="T57" fmla="*/ 87299 h 591"/>
                <a:gd name="T58" fmla="*/ 169270 w 335"/>
                <a:gd name="T59" fmla="*/ 143170 h 591"/>
                <a:gd name="T60" fmla="*/ 149462 w 335"/>
                <a:gd name="T61" fmla="*/ 162376 h 591"/>
                <a:gd name="T62" fmla="*/ 147661 w 335"/>
                <a:gd name="T63" fmla="*/ 197296 h 591"/>
                <a:gd name="T64" fmla="*/ 120650 w 335"/>
                <a:gd name="T65" fmla="*/ 211264 h 591"/>
                <a:gd name="T66" fmla="*/ 115248 w 335"/>
                <a:gd name="T67" fmla="*/ 216502 h 591"/>
                <a:gd name="T68" fmla="*/ 73831 w 335"/>
                <a:gd name="T69" fmla="*/ 226978 h 591"/>
                <a:gd name="T70" fmla="*/ 55823 w 335"/>
                <a:gd name="T71" fmla="*/ 274119 h 591"/>
                <a:gd name="T72" fmla="*/ 77432 w 335"/>
                <a:gd name="T73" fmla="*/ 316023 h 591"/>
                <a:gd name="T74" fmla="*/ 61225 w 335"/>
                <a:gd name="T75" fmla="*/ 338720 h 591"/>
                <a:gd name="T76" fmla="*/ 54022 w 335"/>
                <a:gd name="T77" fmla="*/ 357926 h 591"/>
                <a:gd name="T78" fmla="*/ 50421 w 335"/>
                <a:gd name="T79" fmla="*/ 373640 h 591"/>
                <a:gd name="T80" fmla="*/ 14406 w 335"/>
                <a:gd name="T81" fmla="*/ 384116 h 591"/>
                <a:gd name="T82" fmla="*/ 19808 w 335"/>
                <a:gd name="T83" fmla="*/ 410306 h 591"/>
                <a:gd name="T84" fmla="*/ 14406 w 335"/>
                <a:gd name="T85" fmla="*/ 426019 h 591"/>
                <a:gd name="T86" fmla="*/ 3601 w 335"/>
                <a:gd name="T87" fmla="*/ 434749 h 591"/>
                <a:gd name="T88" fmla="*/ 1801 w 335"/>
                <a:gd name="T89" fmla="*/ 480145 h 591"/>
                <a:gd name="T90" fmla="*/ 39616 w 335"/>
                <a:gd name="T91" fmla="*/ 562206 h 591"/>
                <a:gd name="T92" fmla="*/ 104443 w 335"/>
                <a:gd name="T93" fmla="*/ 611093 h 591"/>
                <a:gd name="T94" fmla="*/ 127853 w 335"/>
                <a:gd name="T95" fmla="*/ 668711 h 591"/>
                <a:gd name="T96" fmla="*/ 147661 w 335"/>
                <a:gd name="T97" fmla="*/ 700139 h 591"/>
                <a:gd name="T98" fmla="*/ 176473 w 335"/>
                <a:gd name="T99" fmla="*/ 682679 h 591"/>
                <a:gd name="T100" fmla="*/ 214289 w 335"/>
                <a:gd name="T101" fmla="*/ 710614 h 591"/>
                <a:gd name="T102" fmla="*/ 201684 w 335"/>
                <a:gd name="T103" fmla="*/ 761248 h 591"/>
                <a:gd name="T104" fmla="*/ 190879 w 335"/>
                <a:gd name="T105" fmla="*/ 787438 h 591"/>
                <a:gd name="T106" fmla="*/ 232296 w 335"/>
                <a:gd name="T107" fmla="*/ 852039 h 591"/>
                <a:gd name="T108" fmla="*/ 250304 w 335"/>
                <a:gd name="T109" fmla="*/ 862515 h 591"/>
                <a:gd name="T110" fmla="*/ 300725 w 335"/>
                <a:gd name="T111" fmla="*/ 899180 h 591"/>
                <a:gd name="T112" fmla="*/ 345743 w 335"/>
                <a:gd name="T113" fmla="*/ 1009177 h 591"/>
                <a:gd name="T114" fmla="*/ 360149 w 335"/>
                <a:gd name="T115" fmla="*/ 1019653 h 591"/>
                <a:gd name="T116" fmla="*/ 370954 w 335"/>
                <a:gd name="T117" fmla="*/ 1023145 h 591"/>
                <a:gd name="T118" fmla="*/ 388961 w 335"/>
                <a:gd name="T119" fmla="*/ 1007431 h 59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5" h="591">
                  <a:moveTo>
                    <a:pt x="217" y="574"/>
                  </a:moveTo>
                  <a:lnTo>
                    <a:pt x="217" y="574"/>
                  </a:lnTo>
                  <a:lnTo>
                    <a:pt x="223" y="568"/>
                  </a:lnTo>
                  <a:lnTo>
                    <a:pt x="228" y="565"/>
                  </a:lnTo>
                  <a:lnTo>
                    <a:pt x="232" y="565"/>
                  </a:lnTo>
                  <a:lnTo>
                    <a:pt x="236" y="565"/>
                  </a:lnTo>
                  <a:lnTo>
                    <a:pt x="241" y="568"/>
                  </a:lnTo>
                  <a:lnTo>
                    <a:pt x="243" y="569"/>
                  </a:lnTo>
                  <a:lnTo>
                    <a:pt x="246" y="572"/>
                  </a:lnTo>
                  <a:lnTo>
                    <a:pt x="249" y="574"/>
                  </a:lnTo>
                  <a:lnTo>
                    <a:pt x="261" y="578"/>
                  </a:lnTo>
                  <a:lnTo>
                    <a:pt x="269" y="580"/>
                  </a:lnTo>
                  <a:lnTo>
                    <a:pt x="273" y="578"/>
                  </a:lnTo>
                  <a:lnTo>
                    <a:pt x="274" y="575"/>
                  </a:lnTo>
                  <a:lnTo>
                    <a:pt x="273" y="572"/>
                  </a:lnTo>
                  <a:lnTo>
                    <a:pt x="273" y="569"/>
                  </a:lnTo>
                  <a:lnTo>
                    <a:pt x="271" y="566"/>
                  </a:lnTo>
                  <a:lnTo>
                    <a:pt x="271" y="565"/>
                  </a:lnTo>
                  <a:lnTo>
                    <a:pt x="267" y="558"/>
                  </a:lnTo>
                  <a:lnTo>
                    <a:pt x="267" y="551"/>
                  </a:lnTo>
                  <a:lnTo>
                    <a:pt x="268" y="547"/>
                  </a:lnTo>
                  <a:lnTo>
                    <a:pt x="272" y="542"/>
                  </a:lnTo>
                  <a:lnTo>
                    <a:pt x="276" y="541"/>
                  </a:lnTo>
                  <a:lnTo>
                    <a:pt x="280" y="538"/>
                  </a:lnTo>
                  <a:lnTo>
                    <a:pt x="285" y="538"/>
                  </a:lnTo>
                  <a:lnTo>
                    <a:pt x="286" y="538"/>
                  </a:lnTo>
                  <a:lnTo>
                    <a:pt x="294" y="536"/>
                  </a:lnTo>
                  <a:lnTo>
                    <a:pt x="300" y="535"/>
                  </a:lnTo>
                  <a:lnTo>
                    <a:pt x="301" y="533"/>
                  </a:lnTo>
                  <a:lnTo>
                    <a:pt x="301" y="531"/>
                  </a:lnTo>
                  <a:lnTo>
                    <a:pt x="300" y="528"/>
                  </a:lnTo>
                  <a:lnTo>
                    <a:pt x="300" y="527"/>
                  </a:lnTo>
                  <a:lnTo>
                    <a:pt x="298" y="526"/>
                  </a:lnTo>
                  <a:lnTo>
                    <a:pt x="297" y="524"/>
                  </a:lnTo>
                  <a:lnTo>
                    <a:pt x="294" y="520"/>
                  </a:lnTo>
                  <a:lnTo>
                    <a:pt x="295" y="512"/>
                  </a:lnTo>
                  <a:lnTo>
                    <a:pt x="295" y="511"/>
                  </a:lnTo>
                  <a:lnTo>
                    <a:pt x="297" y="509"/>
                  </a:lnTo>
                  <a:lnTo>
                    <a:pt x="298" y="508"/>
                  </a:lnTo>
                  <a:lnTo>
                    <a:pt x="300" y="505"/>
                  </a:lnTo>
                  <a:lnTo>
                    <a:pt x="300" y="503"/>
                  </a:lnTo>
                  <a:lnTo>
                    <a:pt x="301" y="502"/>
                  </a:lnTo>
                  <a:lnTo>
                    <a:pt x="301" y="500"/>
                  </a:lnTo>
                  <a:lnTo>
                    <a:pt x="301" y="499"/>
                  </a:lnTo>
                  <a:lnTo>
                    <a:pt x="298" y="496"/>
                  </a:lnTo>
                  <a:lnTo>
                    <a:pt x="297" y="491"/>
                  </a:lnTo>
                  <a:lnTo>
                    <a:pt x="297" y="487"/>
                  </a:lnTo>
                  <a:lnTo>
                    <a:pt x="297" y="484"/>
                  </a:lnTo>
                  <a:lnTo>
                    <a:pt x="300" y="481"/>
                  </a:lnTo>
                  <a:lnTo>
                    <a:pt x="301" y="479"/>
                  </a:lnTo>
                  <a:lnTo>
                    <a:pt x="301" y="478"/>
                  </a:lnTo>
                  <a:lnTo>
                    <a:pt x="303" y="478"/>
                  </a:lnTo>
                  <a:lnTo>
                    <a:pt x="303" y="469"/>
                  </a:lnTo>
                  <a:lnTo>
                    <a:pt x="303" y="468"/>
                  </a:lnTo>
                  <a:lnTo>
                    <a:pt x="303" y="466"/>
                  </a:lnTo>
                  <a:lnTo>
                    <a:pt x="303" y="464"/>
                  </a:lnTo>
                  <a:lnTo>
                    <a:pt x="304" y="460"/>
                  </a:lnTo>
                  <a:lnTo>
                    <a:pt x="304" y="457"/>
                  </a:lnTo>
                  <a:lnTo>
                    <a:pt x="306" y="454"/>
                  </a:lnTo>
                  <a:lnTo>
                    <a:pt x="306" y="451"/>
                  </a:lnTo>
                  <a:lnTo>
                    <a:pt x="306" y="449"/>
                  </a:lnTo>
                  <a:lnTo>
                    <a:pt x="312" y="445"/>
                  </a:lnTo>
                  <a:lnTo>
                    <a:pt x="316" y="437"/>
                  </a:lnTo>
                  <a:lnTo>
                    <a:pt x="319" y="431"/>
                  </a:lnTo>
                  <a:lnTo>
                    <a:pt x="322" y="425"/>
                  </a:lnTo>
                  <a:lnTo>
                    <a:pt x="325" y="418"/>
                  </a:lnTo>
                  <a:lnTo>
                    <a:pt x="327" y="413"/>
                  </a:lnTo>
                  <a:lnTo>
                    <a:pt x="328" y="409"/>
                  </a:lnTo>
                  <a:lnTo>
                    <a:pt x="328" y="407"/>
                  </a:lnTo>
                  <a:lnTo>
                    <a:pt x="330" y="405"/>
                  </a:lnTo>
                  <a:lnTo>
                    <a:pt x="331" y="403"/>
                  </a:lnTo>
                  <a:lnTo>
                    <a:pt x="333" y="401"/>
                  </a:lnTo>
                  <a:lnTo>
                    <a:pt x="334" y="392"/>
                  </a:lnTo>
                  <a:lnTo>
                    <a:pt x="334" y="385"/>
                  </a:lnTo>
                  <a:lnTo>
                    <a:pt x="333" y="377"/>
                  </a:lnTo>
                  <a:lnTo>
                    <a:pt x="330" y="372"/>
                  </a:lnTo>
                  <a:lnTo>
                    <a:pt x="328" y="367"/>
                  </a:lnTo>
                  <a:lnTo>
                    <a:pt x="325" y="362"/>
                  </a:lnTo>
                  <a:lnTo>
                    <a:pt x="324" y="359"/>
                  </a:lnTo>
                  <a:lnTo>
                    <a:pt x="322" y="358"/>
                  </a:lnTo>
                  <a:lnTo>
                    <a:pt x="322" y="355"/>
                  </a:lnTo>
                  <a:lnTo>
                    <a:pt x="322" y="335"/>
                  </a:lnTo>
                  <a:lnTo>
                    <a:pt x="325" y="331"/>
                  </a:lnTo>
                  <a:lnTo>
                    <a:pt x="325" y="329"/>
                  </a:lnTo>
                  <a:lnTo>
                    <a:pt x="325" y="328"/>
                  </a:lnTo>
                  <a:lnTo>
                    <a:pt x="325" y="323"/>
                  </a:lnTo>
                  <a:lnTo>
                    <a:pt x="324" y="319"/>
                  </a:lnTo>
                  <a:lnTo>
                    <a:pt x="324" y="313"/>
                  </a:lnTo>
                  <a:lnTo>
                    <a:pt x="324" y="307"/>
                  </a:lnTo>
                  <a:lnTo>
                    <a:pt x="322" y="299"/>
                  </a:lnTo>
                  <a:lnTo>
                    <a:pt x="322" y="290"/>
                  </a:lnTo>
                  <a:lnTo>
                    <a:pt x="321" y="281"/>
                  </a:lnTo>
                  <a:lnTo>
                    <a:pt x="321" y="272"/>
                  </a:lnTo>
                  <a:lnTo>
                    <a:pt x="319" y="262"/>
                  </a:lnTo>
                  <a:lnTo>
                    <a:pt x="318" y="250"/>
                  </a:lnTo>
                  <a:lnTo>
                    <a:pt x="318" y="241"/>
                  </a:lnTo>
                  <a:lnTo>
                    <a:pt x="316" y="229"/>
                  </a:lnTo>
                  <a:lnTo>
                    <a:pt x="315" y="217"/>
                  </a:lnTo>
                  <a:lnTo>
                    <a:pt x="315" y="206"/>
                  </a:lnTo>
                  <a:lnTo>
                    <a:pt x="313" y="193"/>
                  </a:lnTo>
                  <a:lnTo>
                    <a:pt x="312" y="182"/>
                  </a:lnTo>
                  <a:lnTo>
                    <a:pt x="312" y="170"/>
                  </a:lnTo>
                  <a:lnTo>
                    <a:pt x="310" y="160"/>
                  </a:lnTo>
                  <a:lnTo>
                    <a:pt x="309" y="149"/>
                  </a:lnTo>
                  <a:lnTo>
                    <a:pt x="309" y="139"/>
                  </a:lnTo>
                  <a:lnTo>
                    <a:pt x="307" y="128"/>
                  </a:lnTo>
                  <a:lnTo>
                    <a:pt x="307" y="121"/>
                  </a:lnTo>
                  <a:lnTo>
                    <a:pt x="306" y="112"/>
                  </a:lnTo>
                  <a:lnTo>
                    <a:pt x="306" y="103"/>
                  </a:lnTo>
                  <a:lnTo>
                    <a:pt x="304" y="97"/>
                  </a:lnTo>
                  <a:lnTo>
                    <a:pt x="304" y="92"/>
                  </a:lnTo>
                  <a:lnTo>
                    <a:pt x="304" y="88"/>
                  </a:lnTo>
                  <a:lnTo>
                    <a:pt x="303" y="83"/>
                  </a:lnTo>
                  <a:lnTo>
                    <a:pt x="303" y="82"/>
                  </a:lnTo>
                  <a:lnTo>
                    <a:pt x="303" y="80"/>
                  </a:lnTo>
                  <a:lnTo>
                    <a:pt x="300" y="76"/>
                  </a:lnTo>
                  <a:lnTo>
                    <a:pt x="297" y="71"/>
                  </a:lnTo>
                  <a:lnTo>
                    <a:pt x="295" y="67"/>
                  </a:lnTo>
                  <a:lnTo>
                    <a:pt x="294" y="62"/>
                  </a:lnTo>
                  <a:lnTo>
                    <a:pt x="292" y="59"/>
                  </a:lnTo>
                  <a:lnTo>
                    <a:pt x="292" y="56"/>
                  </a:lnTo>
                  <a:lnTo>
                    <a:pt x="292" y="55"/>
                  </a:lnTo>
                  <a:lnTo>
                    <a:pt x="292" y="53"/>
                  </a:lnTo>
                  <a:lnTo>
                    <a:pt x="291" y="52"/>
                  </a:lnTo>
                  <a:lnTo>
                    <a:pt x="291" y="49"/>
                  </a:lnTo>
                  <a:lnTo>
                    <a:pt x="289" y="46"/>
                  </a:lnTo>
                  <a:lnTo>
                    <a:pt x="289" y="44"/>
                  </a:lnTo>
                  <a:lnTo>
                    <a:pt x="282" y="40"/>
                  </a:lnTo>
                  <a:lnTo>
                    <a:pt x="277" y="35"/>
                  </a:lnTo>
                  <a:lnTo>
                    <a:pt x="274" y="31"/>
                  </a:lnTo>
                  <a:lnTo>
                    <a:pt x="274" y="26"/>
                  </a:lnTo>
                  <a:lnTo>
                    <a:pt x="274" y="22"/>
                  </a:lnTo>
                  <a:lnTo>
                    <a:pt x="274" y="19"/>
                  </a:lnTo>
                  <a:lnTo>
                    <a:pt x="274" y="16"/>
                  </a:lnTo>
                  <a:lnTo>
                    <a:pt x="274" y="0"/>
                  </a:lnTo>
                  <a:lnTo>
                    <a:pt x="274" y="1"/>
                  </a:lnTo>
                  <a:lnTo>
                    <a:pt x="56" y="17"/>
                  </a:lnTo>
                  <a:lnTo>
                    <a:pt x="56" y="19"/>
                  </a:lnTo>
                  <a:lnTo>
                    <a:pt x="56" y="20"/>
                  </a:lnTo>
                  <a:lnTo>
                    <a:pt x="58" y="22"/>
                  </a:lnTo>
                  <a:lnTo>
                    <a:pt x="60" y="23"/>
                  </a:lnTo>
                  <a:lnTo>
                    <a:pt x="61" y="25"/>
                  </a:lnTo>
                  <a:lnTo>
                    <a:pt x="65" y="26"/>
                  </a:lnTo>
                  <a:lnTo>
                    <a:pt x="68" y="29"/>
                  </a:lnTo>
                  <a:lnTo>
                    <a:pt x="73" y="31"/>
                  </a:lnTo>
                  <a:lnTo>
                    <a:pt x="76" y="34"/>
                  </a:lnTo>
                  <a:lnTo>
                    <a:pt x="76" y="37"/>
                  </a:lnTo>
                  <a:lnTo>
                    <a:pt x="76" y="38"/>
                  </a:lnTo>
                  <a:lnTo>
                    <a:pt x="76" y="40"/>
                  </a:lnTo>
                  <a:lnTo>
                    <a:pt x="74" y="41"/>
                  </a:lnTo>
                  <a:lnTo>
                    <a:pt x="74" y="43"/>
                  </a:lnTo>
                  <a:lnTo>
                    <a:pt x="83" y="49"/>
                  </a:lnTo>
                  <a:lnTo>
                    <a:pt x="85" y="49"/>
                  </a:lnTo>
                  <a:lnTo>
                    <a:pt x="86" y="50"/>
                  </a:lnTo>
                  <a:lnTo>
                    <a:pt x="89" y="52"/>
                  </a:lnTo>
                  <a:lnTo>
                    <a:pt x="93" y="55"/>
                  </a:lnTo>
                  <a:lnTo>
                    <a:pt x="94" y="59"/>
                  </a:lnTo>
                  <a:lnTo>
                    <a:pt x="96" y="64"/>
                  </a:lnTo>
                  <a:lnTo>
                    <a:pt x="96" y="71"/>
                  </a:lnTo>
                  <a:lnTo>
                    <a:pt x="94" y="82"/>
                  </a:lnTo>
                  <a:lnTo>
                    <a:pt x="91" y="89"/>
                  </a:lnTo>
                  <a:lnTo>
                    <a:pt x="89" y="92"/>
                  </a:lnTo>
                  <a:lnTo>
                    <a:pt x="86" y="93"/>
                  </a:lnTo>
                  <a:lnTo>
                    <a:pt x="85" y="92"/>
                  </a:lnTo>
                  <a:lnTo>
                    <a:pt x="83" y="93"/>
                  </a:lnTo>
                  <a:lnTo>
                    <a:pt x="83" y="94"/>
                  </a:lnTo>
                  <a:lnTo>
                    <a:pt x="82" y="101"/>
                  </a:lnTo>
                  <a:lnTo>
                    <a:pt x="82" y="113"/>
                  </a:lnTo>
                  <a:lnTo>
                    <a:pt x="82" y="115"/>
                  </a:lnTo>
                  <a:lnTo>
                    <a:pt x="80" y="116"/>
                  </a:lnTo>
                  <a:lnTo>
                    <a:pt x="79" y="118"/>
                  </a:lnTo>
                  <a:lnTo>
                    <a:pt x="76" y="119"/>
                  </a:lnTo>
                  <a:lnTo>
                    <a:pt x="73" y="121"/>
                  </a:lnTo>
                  <a:lnTo>
                    <a:pt x="67" y="121"/>
                  </a:lnTo>
                  <a:lnTo>
                    <a:pt x="65" y="121"/>
                  </a:lnTo>
                  <a:lnTo>
                    <a:pt x="65" y="122"/>
                  </a:lnTo>
                  <a:lnTo>
                    <a:pt x="65" y="124"/>
                  </a:lnTo>
                  <a:lnTo>
                    <a:pt x="64" y="124"/>
                  </a:lnTo>
                  <a:lnTo>
                    <a:pt x="63" y="125"/>
                  </a:lnTo>
                  <a:lnTo>
                    <a:pt x="59" y="127"/>
                  </a:lnTo>
                  <a:lnTo>
                    <a:pt x="53" y="128"/>
                  </a:lnTo>
                  <a:lnTo>
                    <a:pt x="47" y="128"/>
                  </a:lnTo>
                  <a:lnTo>
                    <a:pt x="41" y="130"/>
                  </a:lnTo>
                  <a:lnTo>
                    <a:pt x="35" y="133"/>
                  </a:lnTo>
                  <a:lnTo>
                    <a:pt x="31" y="136"/>
                  </a:lnTo>
                  <a:lnTo>
                    <a:pt x="29" y="139"/>
                  </a:lnTo>
                  <a:lnTo>
                    <a:pt x="29" y="145"/>
                  </a:lnTo>
                  <a:lnTo>
                    <a:pt x="29" y="151"/>
                  </a:lnTo>
                  <a:lnTo>
                    <a:pt x="31" y="157"/>
                  </a:lnTo>
                  <a:lnTo>
                    <a:pt x="34" y="164"/>
                  </a:lnTo>
                  <a:lnTo>
                    <a:pt x="38" y="169"/>
                  </a:lnTo>
                  <a:lnTo>
                    <a:pt x="40" y="173"/>
                  </a:lnTo>
                  <a:lnTo>
                    <a:pt x="41" y="176"/>
                  </a:lnTo>
                  <a:lnTo>
                    <a:pt x="43" y="181"/>
                  </a:lnTo>
                  <a:lnTo>
                    <a:pt x="41" y="184"/>
                  </a:lnTo>
                  <a:lnTo>
                    <a:pt x="38" y="186"/>
                  </a:lnTo>
                  <a:lnTo>
                    <a:pt x="34" y="191"/>
                  </a:lnTo>
                  <a:lnTo>
                    <a:pt x="34" y="194"/>
                  </a:lnTo>
                  <a:lnTo>
                    <a:pt x="32" y="196"/>
                  </a:lnTo>
                  <a:lnTo>
                    <a:pt x="31" y="199"/>
                  </a:lnTo>
                  <a:lnTo>
                    <a:pt x="31" y="200"/>
                  </a:lnTo>
                  <a:lnTo>
                    <a:pt x="30" y="202"/>
                  </a:lnTo>
                  <a:lnTo>
                    <a:pt x="30" y="203"/>
                  </a:lnTo>
                  <a:lnTo>
                    <a:pt x="30" y="205"/>
                  </a:lnTo>
                  <a:lnTo>
                    <a:pt x="29" y="206"/>
                  </a:lnTo>
                  <a:lnTo>
                    <a:pt x="29" y="209"/>
                  </a:lnTo>
                  <a:lnTo>
                    <a:pt x="29" y="211"/>
                  </a:lnTo>
                  <a:lnTo>
                    <a:pt x="28" y="214"/>
                  </a:lnTo>
                  <a:lnTo>
                    <a:pt x="25" y="215"/>
                  </a:lnTo>
                  <a:lnTo>
                    <a:pt x="20" y="217"/>
                  </a:lnTo>
                  <a:lnTo>
                    <a:pt x="16" y="217"/>
                  </a:lnTo>
                  <a:lnTo>
                    <a:pt x="11" y="218"/>
                  </a:lnTo>
                  <a:lnTo>
                    <a:pt x="8" y="220"/>
                  </a:lnTo>
                  <a:lnTo>
                    <a:pt x="7" y="223"/>
                  </a:lnTo>
                  <a:lnTo>
                    <a:pt x="7" y="226"/>
                  </a:lnTo>
                  <a:lnTo>
                    <a:pt x="7" y="229"/>
                  </a:lnTo>
                  <a:lnTo>
                    <a:pt x="8" y="230"/>
                  </a:lnTo>
                  <a:lnTo>
                    <a:pt x="10" y="233"/>
                  </a:lnTo>
                  <a:lnTo>
                    <a:pt x="11" y="235"/>
                  </a:lnTo>
                  <a:lnTo>
                    <a:pt x="11" y="236"/>
                  </a:lnTo>
                  <a:lnTo>
                    <a:pt x="11" y="239"/>
                  </a:lnTo>
                  <a:lnTo>
                    <a:pt x="10" y="241"/>
                  </a:lnTo>
                  <a:lnTo>
                    <a:pt x="8" y="244"/>
                  </a:lnTo>
                  <a:lnTo>
                    <a:pt x="7" y="245"/>
                  </a:lnTo>
                  <a:lnTo>
                    <a:pt x="5" y="247"/>
                  </a:lnTo>
                  <a:lnTo>
                    <a:pt x="4" y="248"/>
                  </a:lnTo>
                  <a:lnTo>
                    <a:pt x="2" y="249"/>
                  </a:lnTo>
                  <a:lnTo>
                    <a:pt x="2" y="250"/>
                  </a:lnTo>
                  <a:lnTo>
                    <a:pt x="2" y="253"/>
                  </a:lnTo>
                  <a:lnTo>
                    <a:pt x="1" y="257"/>
                  </a:lnTo>
                  <a:lnTo>
                    <a:pt x="1" y="262"/>
                  </a:lnTo>
                  <a:lnTo>
                    <a:pt x="0" y="268"/>
                  </a:lnTo>
                  <a:lnTo>
                    <a:pt x="1" y="275"/>
                  </a:lnTo>
                  <a:lnTo>
                    <a:pt x="1" y="281"/>
                  </a:lnTo>
                  <a:lnTo>
                    <a:pt x="2" y="289"/>
                  </a:lnTo>
                  <a:lnTo>
                    <a:pt x="5" y="298"/>
                  </a:lnTo>
                  <a:lnTo>
                    <a:pt x="10" y="305"/>
                  </a:lnTo>
                  <a:lnTo>
                    <a:pt x="14" y="313"/>
                  </a:lnTo>
                  <a:lnTo>
                    <a:pt x="22" y="322"/>
                  </a:lnTo>
                  <a:lnTo>
                    <a:pt x="29" y="331"/>
                  </a:lnTo>
                  <a:lnTo>
                    <a:pt x="38" y="340"/>
                  </a:lnTo>
                  <a:lnTo>
                    <a:pt x="50" y="347"/>
                  </a:lnTo>
                  <a:lnTo>
                    <a:pt x="53" y="349"/>
                  </a:lnTo>
                  <a:lnTo>
                    <a:pt x="58" y="350"/>
                  </a:lnTo>
                  <a:lnTo>
                    <a:pt x="60" y="352"/>
                  </a:lnTo>
                  <a:lnTo>
                    <a:pt x="63" y="355"/>
                  </a:lnTo>
                  <a:lnTo>
                    <a:pt x="65" y="358"/>
                  </a:lnTo>
                  <a:lnTo>
                    <a:pt x="68" y="364"/>
                  </a:lnTo>
                  <a:lnTo>
                    <a:pt x="70" y="372"/>
                  </a:lnTo>
                  <a:lnTo>
                    <a:pt x="71" y="383"/>
                  </a:lnTo>
                  <a:lnTo>
                    <a:pt x="71" y="391"/>
                  </a:lnTo>
                  <a:lnTo>
                    <a:pt x="74" y="397"/>
                  </a:lnTo>
                  <a:lnTo>
                    <a:pt x="76" y="400"/>
                  </a:lnTo>
                  <a:lnTo>
                    <a:pt x="79" y="401"/>
                  </a:lnTo>
                  <a:lnTo>
                    <a:pt x="82" y="401"/>
                  </a:lnTo>
                  <a:lnTo>
                    <a:pt x="86" y="398"/>
                  </a:lnTo>
                  <a:lnTo>
                    <a:pt x="89" y="395"/>
                  </a:lnTo>
                  <a:lnTo>
                    <a:pt x="91" y="392"/>
                  </a:lnTo>
                  <a:lnTo>
                    <a:pt x="94" y="391"/>
                  </a:lnTo>
                  <a:lnTo>
                    <a:pt x="98" y="391"/>
                  </a:lnTo>
                  <a:lnTo>
                    <a:pt x="103" y="392"/>
                  </a:lnTo>
                  <a:lnTo>
                    <a:pt x="109" y="395"/>
                  </a:lnTo>
                  <a:lnTo>
                    <a:pt x="113" y="398"/>
                  </a:lnTo>
                  <a:lnTo>
                    <a:pt x="116" y="403"/>
                  </a:lnTo>
                  <a:lnTo>
                    <a:pt x="119" y="405"/>
                  </a:lnTo>
                  <a:lnTo>
                    <a:pt x="119" y="407"/>
                  </a:lnTo>
                  <a:lnTo>
                    <a:pt x="119" y="410"/>
                  </a:lnTo>
                  <a:lnTo>
                    <a:pt x="116" y="416"/>
                  </a:lnTo>
                  <a:lnTo>
                    <a:pt x="115" y="422"/>
                  </a:lnTo>
                  <a:lnTo>
                    <a:pt x="113" y="430"/>
                  </a:lnTo>
                  <a:lnTo>
                    <a:pt x="112" y="436"/>
                  </a:lnTo>
                  <a:lnTo>
                    <a:pt x="110" y="442"/>
                  </a:lnTo>
                  <a:lnTo>
                    <a:pt x="109" y="445"/>
                  </a:lnTo>
                  <a:lnTo>
                    <a:pt x="109" y="446"/>
                  </a:lnTo>
                  <a:lnTo>
                    <a:pt x="107" y="448"/>
                  </a:lnTo>
                  <a:lnTo>
                    <a:pt x="106" y="451"/>
                  </a:lnTo>
                  <a:lnTo>
                    <a:pt x="104" y="457"/>
                  </a:lnTo>
                  <a:lnTo>
                    <a:pt x="104" y="463"/>
                  </a:lnTo>
                  <a:lnTo>
                    <a:pt x="106" y="468"/>
                  </a:lnTo>
                  <a:lnTo>
                    <a:pt x="109" y="475"/>
                  </a:lnTo>
                  <a:lnTo>
                    <a:pt x="118" y="482"/>
                  </a:lnTo>
                  <a:lnTo>
                    <a:pt x="129" y="488"/>
                  </a:lnTo>
                  <a:lnTo>
                    <a:pt x="131" y="490"/>
                  </a:lnTo>
                  <a:lnTo>
                    <a:pt x="134" y="491"/>
                  </a:lnTo>
                  <a:lnTo>
                    <a:pt x="137" y="493"/>
                  </a:lnTo>
                  <a:lnTo>
                    <a:pt x="139" y="494"/>
                  </a:lnTo>
                  <a:lnTo>
                    <a:pt x="140" y="496"/>
                  </a:lnTo>
                  <a:lnTo>
                    <a:pt x="140" y="502"/>
                  </a:lnTo>
                  <a:lnTo>
                    <a:pt x="154" y="502"/>
                  </a:lnTo>
                  <a:lnTo>
                    <a:pt x="167" y="515"/>
                  </a:lnTo>
                  <a:lnTo>
                    <a:pt x="181" y="520"/>
                  </a:lnTo>
                  <a:lnTo>
                    <a:pt x="182" y="538"/>
                  </a:lnTo>
                  <a:lnTo>
                    <a:pt x="187" y="548"/>
                  </a:lnTo>
                  <a:lnTo>
                    <a:pt x="183" y="562"/>
                  </a:lnTo>
                  <a:lnTo>
                    <a:pt x="183" y="569"/>
                  </a:lnTo>
                  <a:lnTo>
                    <a:pt x="192" y="578"/>
                  </a:lnTo>
                  <a:lnTo>
                    <a:pt x="195" y="586"/>
                  </a:lnTo>
                  <a:lnTo>
                    <a:pt x="200" y="590"/>
                  </a:lnTo>
                  <a:lnTo>
                    <a:pt x="200" y="587"/>
                  </a:lnTo>
                  <a:lnTo>
                    <a:pt x="200" y="584"/>
                  </a:lnTo>
                  <a:lnTo>
                    <a:pt x="200" y="581"/>
                  </a:lnTo>
                  <a:lnTo>
                    <a:pt x="200" y="580"/>
                  </a:lnTo>
                  <a:lnTo>
                    <a:pt x="202" y="580"/>
                  </a:lnTo>
                  <a:lnTo>
                    <a:pt x="205" y="581"/>
                  </a:lnTo>
                  <a:lnTo>
                    <a:pt x="206" y="586"/>
                  </a:lnTo>
                  <a:lnTo>
                    <a:pt x="208" y="586"/>
                  </a:lnTo>
                  <a:lnTo>
                    <a:pt x="208" y="584"/>
                  </a:lnTo>
                  <a:lnTo>
                    <a:pt x="209" y="583"/>
                  </a:lnTo>
                  <a:lnTo>
                    <a:pt x="212" y="580"/>
                  </a:lnTo>
                  <a:lnTo>
                    <a:pt x="213" y="578"/>
                  </a:lnTo>
                  <a:lnTo>
                    <a:pt x="216" y="577"/>
                  </a:lnTo>
                  <a:lnTo>
                    <a:pt x="217" y="575"/>
                  </a:lnTo>
                  <a:lnTo>
                    <a:pt x="217" y="574"/>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55" name="Freeform 50"/>
            <p:cNvSpPr>
              <a:spLocks/>
            </p:cNvSpPr>
            <p:nvPr/>
          </p:nvSpPr>
          <p:spPr bwMode="blackWhite">
            <a:xfrm>
              <a:off x="5956300" y="1984375"/>
              <a:ext cx="579438" cy="771525"/>
            </a:xfrm>
            <a:custGeom>
              <a:avLst/>
              <a:gdLst>
                <a:gd name="T0" fmla="*/ 487378 w 321"/>
                <a:gd name="T1" fmla="*/ 678591 h 440"/>
                <a:gd name="T2" fmla="*/ 501819 w 321"/>
                <a:gd name="T3" fmla="*/ 624234 h 440"/>
                <a:gd name="T4" fmla="*/ 530700 w 321"/>
                <a:gd name="T5" fmla="*/ 585658 h 440"/>
                <a:gd name="T6" fmla="*/ 541531 w 321"/>
                <a:gd name="T7" fmla="*/ 555849 h 440"/>
                <a:gd name="T8" fmla="*/ 546946 w 321"/>
                <a:gd name="T9" fmla="*/ 533054 h 440"/>
                <a:gd name="T10" fmla="*/ 563192 w 321"/>
                <a:gd name="T11" fmla="*/ 541821 h 440"/>
                <a:gd name="T12" fmla="*/ 574023 w 321"/>
                <a:gd name="T13" fmla="*/ 533054 h 440"/>
                <a:gd name="T14" fmla="*/ 577633 w 321"/>
                <a:gd name="T15" fmla="*/ 468175 h 440"/>
                <a:gd name="T16" fmla="*/ 525285 w 321"/>
                <a:gd name="T17" fmla="*/ 317377 h 440"/>
                <a:gd name="T18" fmla="*/ 492793 w 321"/>
                <a:gd name="T19" fmla="*/ 278801 h 440"/>
                <a:gd name="T20" fmla="*/ 469327 w 321"/>
                <a:gd name="T21" fmla="*/ 292829 h 440"/>
                <a:gd name="T22" fmla="*/ 447665 w 321"/>
                <a:gd name="T23" fmla="*/ 305103 h 440"/>
                <a:gd name="T24" fmla="*/ 427809 w 321"/>
                <a:gd name="T25" fmla="*/ 340172 h 440"/>
                <a:gd name="T26" fmla="*/ 406148 w 321"/>
                <a:gd name="T27" fmla="*/ 369981 h 440"/>
                <a:gd name="T28" fmla="*/ 397123 w 321"/>
                <a:gd name="T29" fmla="*/ 384009 h 440"/>
                <a:gd name="T30" fmla="*/ 382682 w 321"/>
                <a:gd name="T31" fmla="*/ 380502 h 440"/>
                <a:gd name="T32" fmla="*/ 351995 w 321"/>
                <a:gd name="T33" fmla="*/ 355954 h 440"/>
                <a:gd name="T34" fmla="*/ 361021 w 321"/>
                <a:gd name="T35" fmla="*/ 317377 h 440"/>
                <a:gd name="T36" fmla="*/ 379072 w 321"/>
                <a:gd name="T37" fmla="*/ 308610 h 440"/>
                <a:gd name="T38" fmla="*/ 420589 w 321"/>
                <a:gd name="T39" fmla="*/ 224444 h 440"/>
                <a:gd name="T40" fmla="*/ 420589 w 321"/>
                <a:gd name="T41" fmla="*/ 173593 h 440"/>
                <a:gd name="T42" fmla="*/ 400733 w 321"/>
                <a:gd name="T43" fmla="*/ 135017 h 440"/>
                <a:gd name="T44" fmla="*/ 389902 w 321"/>
                <a:gd name="T45" fmla="*/ 108715 h 440"/>
                <a:gd name="T46" fmla="*/ 411563 w 321"/>
                <a:gd name="T47" fmla="*/ 110468 h 440"/>
                <a:gd name="T48" fmla="*/ 379072 w 321"/>
                <a:gd name="T49" fmla="*/ 57864 h 440"/>
                <a:gd name="T50" fmla="*/ 323113 w 321"/>
                <a:gd name="T51" fmla="*/ 42083 h 440"/>
                <a:gd name="T52" fmla="*/ 211197 w 321"/>
                <a:gd name="T53" fmla="*/ 0 h 440"/>
                <a:gd name="T54" fmla="*/ 173290 w 321"/>
                <a:gd name="T55" fmla="*/ 14028 h 440"/>
                <a:gd name="T56" fmla="*/ 162459 w 321"/>
                <a:gd name="T57" fmla="*/ 54357 h 440"/>
                <a:gd name="T58" fmla="*/ 182315 w 321"/>
                <a:gd name="T59" fmla="*/ 68385 h 440"/>
                <a:gd name="T60" fmla="*/ 164264 w 321"/>
                <a:gd name="T61" fmla="*/ 78906 h 440"/>
                <a:gd name="T62" fmla="*/ 129967 w 321"/>
                <a:gd name="T63" fmla="*/ 106961 h 440"/>
                <a:gd name="T64" fmla="*/ 135383 w 321"/>
                <a:gd name="T65" fmla="*/ 149045 h 440"/>
                <a:gd name="T66" fmla="*/ 124552 w 321"/>
                <a:gd name="T67" fmla="*/ 187621 h 440"/>
                <a:gd name="T68" fmla="*/ 110111 w 321"/>
                <a:gd name="T69" fmla="*/ 194635 h 440"/>
                <a:gd name="T70" fmla="*/ 108306 w 321"/>
                <a:gd name="T71" fmla="*/ 157812 h 440"/>
                <a:gd name="T72" fmla="*/ 99281 w 321"/>
                <a:gd name="T73" fmla="*/ 119236 h 440"/>
                <a:gd name="T74" fmla="*/ 92060 w 321"/>
                <a:gd name="T75" fmla="*/ 135017 h 440"/>
                <a:gd name="T76" fmla="*/ 75814 w 321"/>
                <a:gd name="T77" fmla="*/ 166579 h 440"/>
                <a:gd name="T78" fmla="*/ 57763 w 321"/>
                <a:gd name="T79" fmla="*/ 168333 h 440"/>
                <a:gd name="T80" fmla="*/ 48738 w 321"/>
                <a:gd name="T81" fmla="*/ 178854 h 440"/>
                <a:gd name="T82" fmla="*/ 45128 w 321"/>
                <a:gd name="T83" fmla="*/ 206909 h 440"/>
                <a:gd name="T84" fmla="*/ 25271 w 321"/>
                <a:gd name="T85" fmla="*/ 234964 h 440"/>
                <a:gd name="T86" fmla="*/ 28882 w 321"/>
                <a:gd name="T87" fmla="*/ 268280 h 440"/>
                <a:gd name="T88" fmla="*/ 14441 w 321"/>
                <a:gd name="T89" fmla="*/ 317377 h 440"/>
                <a:gd name="T90" fmla="*/ 3610 w 321"/>
                <a:gd name="T91" fmla="*/ 345433 h 440"/>
                <a:gd name="T92" fmla="*/ 14441 w 321"/>
                <a:gd name="T93" fmla="*/ 389269 h 440"/>
                <a:gd name="T94" fmla="*/ 3610 w 321"/>
                <a:gd name="T95" fmla="*/ 410311 h 440"/>
                <a:gd name="T96" fmla="*/ 25271 w 321"/>
                <a:gd name="T97" fmla="*/ 461162 h 440"/>
                <a:gd name="T98" fmla="*/ 45128 w 321"/>
                <a:gd name="T99" fmla="*/ 494477 h 440"/>
                <a:gd name="T100" fmla="*/ 64984 w 321"/>
                <a:gd name="T101" fmla="*/ 562863 h 440"/>
                <a:gd name="T102" fmla="*/ 63179 w 321"/>
                <a:gd name="T103" fmla="*/ 647029 h 440"/>
                <a:gd name="T104" fmla="*/ 39712 w 321"/>
                <a:gd name="T105" fmla="*/ 701386 h 440"/>
                <a:gd name="T106" fmla="*/ 34297 w 321"/>
                <a:gd name="T107" fmla="*/ 734702 h 440"/>
                <a:gd name="T108" fmla="*/ 3610 w 321"/>
                <a:gd name="T109" fmla="*/ 768018 h 440"/>
                <a:gd name="T110" fmla="*/ 463911 w 321"/>
                <a:gd name="T111" fmla="*/ 734702 h 4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1" h="440">
                  <a:moveTo>
                    <a:pt x="257" y="419"/>
                  </a:moveTo>
                  <a:lnTo>
                    <a:pt x="257" y="413"/>
                  </a:lnTo>
                  <a:lnTo>
                    <a:pt x="260" y="406"/>
                  </a:lnTo>
                  <a:lnTo>
                    <a:pt x="263" y="399"/>
                  </a:lnTo>
                  <a:lnTo>
                    <a:pt x="266" y="393"/>
                  </a:lnTo>
                  <a:lnTo>
                    <a:pt x="270" y="387"/>
                  </a:lnTo>
                  <a:lnTo>
                    <a:pt x="275" y="383"/>
                  </a:lnTo>
                  <a:lnTo>
                    <a:pt x="276" y="380"/>
                  </a:lnTo>
                  <a:lnTo>
                    <a:pt x="278" y="378"/>
                  </a:lnTo>
                  <a:lnTo>
                    <a:pt x="276" y="370"/>
                  </a:lnTo>
                  <a:lnTo>
                    <a:pt x="276" y="363"/>
                  </a:lnTo>
                  <a:lnTo>
                    <a:pt x="278" y="356"/>
                  </a:lnTo>
                  <a:lnTo>
                    <a:pt x="279" y="351"/>
                  </a:lnTo>
                  <a:lnTo>
                    <a:pt x="282" y="347"/>
                  </a:lnTo>
                  <a:lnTo>
                    <a:pt x="285" y="344"/>
                  </a:lnTo>
                  <a:lnTo>
                    <a:pt x="287" y="343"/>
                  </a:lnTo>
                  <a:lnTo>
                    <a:pt x="288" y="343"/>
                  </a:lnTo>
                  <a:lnTo>
                    <a:pt x="294" y="334"/>
                  </a:lnTo>
                  <a:lnTo>
                    <a:pt x="296" y="326"/>
                  </a:lnTo>
                  <a:lnTo>
                    <a:pt x="296" y="324"/>
                  </a:lnTo>
                  <a:lnTo>
                    <a:pt x="296" y="323"/>
                  </a:lnTo>
                  <a:lnTo>
                    <a:pt x="297" y="321"/>
                  </a:lnTo>
                  <a:lnTo>
                    <a:pt x="297" y="320"/>
                  </a:lnTo>
                  <a:lnTo>
                    <a:pt x="300" y="317"/>
                  </a:lnTo>
                  <a:lnTo>
                    <a:pt x="300" y="314"/>
                  </a:lnTo>
                  <a:lnTo>
                    <a:pt x="299" y="313"/>
                  </a:lnTo>
                  <a:lnTo>
                    <a:pt x="300" y="309"/>
                  </a:lnTo>
                  <a:lnTo>
                    <a:pt x="300" y="306"/>
                  </a:lnTo>
                  <a:lnTo>
                    <a:pt x="303" y="304"/>
                  </a:lnTo>
                  <a:lnTo>
                    <a:pt x="305" y="304"/>
                  </a:lnTo>
                  <a:lnTo>
                    <a:pt x="308" y="303"/>
                  </a:lnTo>
                  <a:lnTo>
                    <a:pt x="309" y="304"/>
                  </a:lnTo>
                  <a:lnTo>
                    <a:pt x="311" y="304"/>
                  </a:lnTo>
                  <a:lnTo>
                    <a:pt x="312" y="304"/>
                  </a:lnTo>
                  <a:lnTo>
                    <a:pt x="312" y="309"/>
                  </a:lnTo>
                  <a:lnTo>
                    <a:pt x="314" y="310"/>
                  </a:lnTo>
                  <a:lnTo>
                    <a:pt x="315" y="310"/>
                  </a:lnTo>
                  <a:lnTo>
                    <a:pt x="315" y="309"/>
                  </a:lnTo>
                  <a:lnTo>
                    <a:pt x="317" y="307"/>
                  </a:lnTo>
                  <a:lnTo>
                    <a:pt x="317" y="306"/>
                  </a:lnTo>
                  <a:lnTo>
                    <a:pt x="318" y="304"/>
                  </a:lnTo>
                  <a:lnTo>
                    <a:pt x="320" y="267"/>
                  </a:lnTo>
                  <a:lnTo>
                    <a:pt x="320" y="269"/>
                  </a:lnTo>
                  <a:lnTo>
                    <a:pt x="320" y="267"/>
                  </a:lnTo>
                  <a:lnTo>
                    <a:pt x="315" y="247"/>
                  </a:lnTo>
                  <a:lnTo>
                    <a:pt x="309" y="228"/>
                  </a:lnTo>
                  <a:lnTo>
                    <a:pt x="305" y="214"/>
                  </a:lnTo>
                  <a:lnTo>
                    <a:pt x="300" y="200"/>
                  </a:lnTo>
                  <a:lnTo>
                    <a:pt x="296" y="189"/>
                  </a:lnTo>
                  <a:lnTo>
                    <a:pt x="291" y="181"/>
                  </a:lnTo>
                  <a:lnTo>
                    <a:pt x="288" y="174"/>
                  </a:lnTo>
                  <a:lnTo>
                    <a:pt x="285" y="168"/>
                  </a:lnTo>
                  <a:lnTo>
                    <a:pt x="282" y="165"/>
                  </a:lnTo>
                  <a:lnTo>
                    <a:pt x="279" y="162"/>
                  </a:lnTo>
                  <a:lnTo>
                    <a:pt x="276" y="161"/>
                  </a:lnTo>
                  <a:lnTo>
                    <a:pt x="273" y="159"/>
                  </a:lnTo>
                  <a:lnTo>
                    <a:pt x="272" y="159"/>
                  </a:lnTo>
                  <a:lnTo>
                    <a:pt x="269" y="161"/>
                  </a:lnTo>
                  <a:lnTo>
                    <a:pt x="267" y="161"/>
                  </a:lnTo>
                  <a:lnTo>
                    <a:pt x="266" y="162"/>
                  </a:lnTo>
                  <a:lnTo>
                    <a:pt x="263" y="164"/>
                  </a:lnTo>
                  <a:lnTo>
                    <a:pt x="260" y="167"/>
                  </a:lnTo>
                  <a:lnTo>
                    <a:pt x="256" y="168"/>
                  </a:lnTo>
                  <a:lnTo>
                    <a:pt x="254" y="170"/>
                  </a:lnTo>
                  <a:lnTo>
                    <a:pt x="251" y="171"/>
                  </a:lnTo>
                  <a:lnTo>
                    <a:pt x="249" y="173"/>
                  </a:lnTo>
                  <a:lnTo>
                    <a:pt x="248" y="173"/>
                  </a:lnTo>
                  <a:lnTo>
                    <a:pt x="248" y="174"/>
                  </a:lnTo>
                  <a:lnTo>
                    <a:pt x="243" y="177"/>
                  </a:lnTo>
                  <a:lnTo>
                    <a:pt x="240" y="184"/>
                  </a:lnTo>
                  <a:lnTo>
                    <a:pt x="240" y="187"/>
                  </a:lnTo>
                  <a:lnTo>
                    <a:pt x="239" y="189"/>
                  </a:lnTo>
                  <a:lnTo>
                    <a:pt x="237" y="194"/>
                  </a:lnTo>
                  <a:lnTo>
                    <a:pt x="234" y="197"/>
                  </a:lnTo>
                  <a:lnTo>
                    <a:pt x="233" y="201"/>
                  </a:lnTo>
                  <a:lnTo>
                    <a:pt x="230" y="204"/>
                  </a:lnTo>
                  <a:lnTo>
                    <a:pt x="227" y="204"/>
                  </a:lnTo>
                  <a:lnTo>
                    <a:pt x="227" y="208"/>
                  </a:lnTo>
                  <a:lnTo>
                    <a:pt x="225" y="211"/>
                  </a:lnTo>
                  <a:lnTo>
                    <a:pt x="224" y="214"/>
                  </a:lnTo>
                  <a:lnTo>
                    <a:pt x="223" y="216"/>
                  </a:lnTo>
                  <a:lnTo>
                    <a:pt x="222" y="217"/>
                  </a:lnTo>
                  <a:lnTo>
                    <a:pt x="220" y="219"/>
                  </a:lnTo>
                  <a:lnTo>
                    <a:pt x="219" y="219"/>
                  </a:lnTo>
                  <a:lnTo>
                    <a:pt x="216" y="219"/>
                  </a:lnTo>
                  <a:lnTo>
                    <a:pt x="215" y="217"/>
                  </a:lnTo>
                  <a:lnTo>
                    <a:pt x="213" y="217"/>
                  </a:lnTo>
                  <a:lnTo>
                    <a:pt x="212" y="217"/>
                  </a:lnTo>
                  <a:lnTo>
                    <a:pt x="209" y="216"/>
                  </a:lnTo>
                  <a:lnTo>
                    <a:pt x="201" y="216"/>
                  </a:lnTo>
                  <a:lnTo>
                    <a:pt x="198" y="211"/>
                  </a:lnTo>
                  <a:lnTo>
                    <a:pt x="195" y="207"/>
                  </a:lnTo>
                  <a:lnTo>
                    <a:pt x="195" y="203"/>
                  </a:lnTo>
                  <a:lnTo>
                    <a:pt x="195" y="197"/>
                  </a:lnTo>
                  <a:lnTo>
                    <a:pt x="197" y="192"/>
                  </a:lnTo>
                  <a:lnTo>
                    <a:pt x="197" y="189"/>
                  </a:lnTo>
                  <a:lnTo>
                    <a:pt x="198" y="188"/>
                  </a:lnTo>
                  <a:lnTo>
                    <a:pt x="198" y="184"/>
                  </a:lnTo>
                  <a:lnTo>
                    <a:pt x="200" y="181"/>
                  </a:lnTo>
                  <a:lnTo>
                    <a:pt x="201" y="180"/>
                  </a:lnTo>
                  <a:lnTo>
                    <a:pt x="204" y="178"/>
                  </a:lnTo>
                  <a:lnTo>
                    <a:pt x="206" y="177"/>
                  </a:lnTo>
                  <a:lnTo>
                    <a:pt x="209" y="177"/>
                  </a:lnTo>
                  <a:lnTo>
                    <a:pt x="210" y="176"/>
                  </a:lnTo>
                  <a:lnTo>
                    <a:pt x="219" y="167"/>
                  </a:lnTo>
                  <a:lnTo>
                    <a:pt x="222" y="148"/>
                  </a:lnTo>
                  <a:lnTo>
                    <a:pt x="233" y="138"/>
                  </a:lnTo>
                  <a:lnTo>
                    <a:pt x="233" y="137"/>
                  </a:lnTo>
                  <a:lnTo>
                    <a:pt x="233" y="134"/>
                  </a:lnTo>
                  <a:lnTo>
                    <a:pt x="233" y="128"/>
                  </a:lnTo>
                  <a:lnTo>
                    <a:pt x="233" y="124"/>
                  </a:lnTo>
                  <a:lnTo>
                    <a:pt x="233" y="118"/>
                  </a:lnTo>
                  <a:lnTo>
                    <a:pt x="233" y="113"/>
                  </a:lnTo>
                  <a:lnTo>
                    <a:pt x="233" y="108"/>
                  </a:lnTo>
                  <a:lnTo>
                    <a:pt x="233" y="107"/>
                  </a:lnTo>
                  <a:lnTo>
                    <a:pt x="233" y="99"/>
                  </a:lnTo>
                  <a:lnTo>
                    <a:pt x="231" y="93"/>
                  </a:lnTo>
                  <a:lnTo>
                    <a:pt x="230" y="88"/>
                  </a:lnTo>
                  <a:lnTo>
                    <a:pt x="227" y="84"/>
                  </a:lnTo>
                  <a:lnTo>
                    <a:pt x="225" y="81"/>
                  </a:lnTo>
                  <a:lnTo>
                    <a:pt x="223" y="78"/>
                  </a:lnTo>
                  <a:lnTo>
                    <a:pt x="222" y="77"/>
                  </a:lnTo>
                  <a:lnTo>
                    <a:pt x="220" y="75"/>
                  </a:lnTo>
                  <a:lnTo>
                    <a:pt x="216" y="72"/>
                  </a:lnTo>
                  <a:lnTo>
                    <a:pt x="215" y="69"/>
                  </a:lnTo>
                  <a:lnTo>
                    <a:pt x="215" y="66"/>
                  </a:lnTo>
                  <a:lnTo>
                    <a:pt x="215" y="63"/>
                  </a:lnTo>
                  <a:lnTo>
                    <a:pt x="216" y="62"/>
                  </a:lnTo>
                  <a:lnTo>
                    <a:pt x="218" y="61"/>
                  </a:lnTo>
                  <a:lnTo>
                    <a:pt x="219" y="60"/>
                  </a:lnTo>
                  <a:lnTo>
                    <a:pt x="220" y="60"/>
                  </a:lnTo>
                  <a:lnTo>
                    <a:pt x="224" y="63"/>
                  </a:lnTo>
                  <a:lnTo>
                    <a:pt x="227" y="63"/>
                  </a:lnTo>
                  <a:lnTo>
                    <a:pt x="228" y="63"/>
                  </a:lnTo>
                  <a:lnTo>
                    <a:pt x="228" y="62"/>
                  </a:lnTo>
                  <a:lnTo>
                    <a:pt x="228" y="61"/>
                  </a:lnTo>
                  <a:lnTo>
                    <a:pt x="227" y="60"/>
                  </a:lnTo>
                  <a:lnTo>
                    <a:pt x="227" y="58"/>
                  </a:lnTo>
                  <a:lnTo>
                    <a:pt x="225" y="57"/>
                  </a:lnTo>
                  <a:lnTo>
                    <a:pt x="210" y="33"/>
                  </a:lnTo>
                  <a:lnTo>
                    <a:pt x="203" y="32"/>
                  </a:lnTo>
                  <a:lnTo>
                    <a:pt x="195" y="31"/>
                  </a:lnTo>
                  <a:lnTo>
                    <a:pt x="190" y="30"/>
                  </a:lnTo>
                  <a:lnTo>
                    <a:pt x="186" y="28"/>
                  </a:lnTo>
                  <a:lnTo>
                    <a:pt x="182" y="27"/>
                  </a:lnTo>
                  <a:lnTo>
                    <a:pt x="179" y="24"/>
                  </a:lnTo>
                  <a:lnTo>
                    <a:pt x="177" y="22"/>
                  </a:lnTo>
                  <a:lnTo>
                    <a:pt x="176" y="22"/>
                  </a:lnTo>
                  <a:lnTo>
                    <a:pt x="162" y="22"/>
                  </a:lnTo>
                  <a:lnTo>
                    <a:pt x="151" y="9"/>
                  </a:lnTo>
                  <a:lnTo>
                    <a:pt x="128" y="8"/>
                  </a:lnTo>
                  <a:lnTo>
                    <a:pt x="117" y="0"/>
                  </a:lnTo>
                  <a:lnTo>
                    <a:pt x="110" y="0"/>
                  </a:lnTo>
                  <a:lnTo>
                    <a:pt x="105" y="2"/>
                  </a:lnTo>
                  <a:lnTo>
                    <a:pt x="96" y="0"/>
                  </a:lnTo>
                  <a:lnTo>
                    <a:pt x="96" y="2"/>
                  </a:lnTo>
                  <a:lnTo>
                    <a:pt x="96" y="5"/>
                  </a:lnTo>
                  <a:lnTo>
                    <a:pt x="96" y="8"/>
                  </a:lnTo>
                  <a:lnTo>
                    <a:pt x="96" y="9"/>
                  </a:lnTo>
                  <a:lnTo>
                    <a:pt x="91" y="14"/>
                  </a:lnTo>
                  <a:lnTo>
                    <a:pt x="88" y="18"/>
                  </a:lnTo>
                  <a:lnTo>
                    <a:pt x="87" y="22"/>
                  </a:lnTo>
                  <a:lnTo>
                    <a:pt x="88" y="27"/>
                  </a:lnTo>
                  <a:lnTo>
                    <a:pt x="90" y="31"/>
                  </a:lnTo>
                  <a:lnTo>
                    <a:pt x="93" y="33"/>
                  </a:lnTo>
                  <a:lnTo>
                    <a:pt x="94" y="35"/>
                  </a:lnTo>
                  <a:lnTo>
                    <a:pt x="96" y="36"/>
                  </a:lnTo>
                  <a:lnTo>
                    <a:pt x="98" y="36"/>
                  </a:lnTo>
                  <a:lnTo>
                    <a:pt x="101" y="38"/>
                  </a:lnTo>
                  <a:lnTo>
                    <a:pt x="101" y="39"/>
                  </a:lnTo>
                  <a:lnTo>
                    <a:pt x="101" y="41"/>
                  </a:lnTo>
                  <a:lnTo>
                    <a:pt x="101" y="42"/>
                  </a:lnTo>
                  <a:lnTo>
                    <a:pt x="99" y="44"/>
                  </a:lnTo>
                  <a:lnTo>
                    <a:pt x="98" y="44"/>
                  </a:lnTo>
                  <a:lnTo>
                    <a:pt x="98" y="45"/>
                  </a:lnTo>
                  <a:lnTo>
                    <a:pt x="91" y="45"/>
                  </a:lnTo>
                  <a:lnTo>
                    <a:pt x="85" y="47"/>
                  </a:lnTo>
                  <a:lnTo>
                    <a:pt x="81" y="50"/>
                  </a:lnTo>
                  <a:lnTo>
                    <a:pt x="77" y="52"/>
                  </a:lnTo>
                  <a:lnTo>
                    <a:pt x="75" y="57"/>
                  </a:lnTo>
                  <a:lnTo>
                    <a:pt x="72" y="60"/>
                  </a:lnTo>
                  <a:lnTo>
                    <a:pt x="72" y="61"/>
                  </a:lnTo>
                  <a:lnTo>
                    <a:pt x="72" y="62"/>
                  </a:lnTo>
                  <a:lnTo>
                    <a:pt x="74" y="66"/>
                  </a:lnTo>
                  <a:lnTo>
                    <a:pt x="74" y="72"/>
                  </a:lnTo>
                  <a:lnTo>
                    <a:pt x="75" y="77"/>
                  </a:lnTo>
                  <a:lnTo>
                    <a:pt x="75" y="81"/>
                  </a:lnTo>
                  <a:lnTo>
                    <a:pt x="75" y="85"/>
                  </a:lnTo>
                  <a:lnTo>
                    <a:pt x="75" y="90"/>
                  </a:lnTo>
                  <a:lnTo>
                    <a:pt x="74" y="93"/>
                  </a:lnTo>
                  <a:lnTo>
                    <a:pt x="72" y="96"/>
                  </a:lnTo>
                  <a:lnTo>
                    <a:pt x="72" y="99"/>
                  </a:lnTo>
                  <a:lnTo>
                    <a:pt x="71" y="104"/>
                  </a:lnTo>
                  <a:lnTo>
                    <a:pt x="69" y="107"/>
                  </a:lnTo>
                  <a:lnTo>
                    <a:pt x="69" y="108"/>
                  </a:lnTo>
                  <a:lnTo>
                    <a:pt x="68" y="111"/>
                  </a:lnTo>
                  <a:lnTo>
                    <a:pt x="66" y="113"/>
                  </a:lnTo>
                  <a:lnTo>
                    <a:pt x="61" y="111"/>
                  </a:lnTo>
                  <a:lnTo>
                    <a:pt x="55" y="110"/>
                  </a:lnTo>
                  <a:lnTo>
                    <a:pt x="55" y="108"/>
                  </a:lnTo>
                  <a:lnTo>
                    <a:pt x="57" y="105"/>
                  </a:lnTo>
                  <a:lnTo>
                    <a:pt x="57" y="99"/>
                  </a:lnTo>
                  <a:lnTo>
                    <a:pt x="58" y="95"/>
                  </a:lnTo>
                  <a:lnTo>
                    <a:pt x="60" y="90"/>
                  </a:lnTo>
                  <a:lnTo>
                    <a:pt x="60" y="84"/>
                  </a:lnTo>
                  <a:lnTo>
                    <a:pt x="60" y="80"/>
                  </a:lnTo>
                  <a:lnTo>
                    <a:pt x="60" y="78"/>
                  </a:lnTo>
                  <a:lnTo>
                    <a:pt x="58" y="72"/>
                  </a:lnTo>
                  <a:lnTo>
                    <a:pt x="57" y="69"/>
                  </a:lnTo>
                  <a:lnTo>
                    <a:pt x="55" y="68"/>
                  </a:lnTo>
                  <a:lnTo>
                    <a:pt x="54" y="69"/>
                  </a:lnTo>
                  <a:lnTo>
                    <a:pt x="54" y="71"/>
                  </a:lnTo>
                  <a:lnTo>
                    <a:pt x="52" y="74"/>
                  </a:lnTo>
                  <a:lnTo>
                    <a:pt x="52" y="75"/>
                  </a:lnTo>
                  <a:lnTo>
                    <a:pt x="51" y="77"/>
                  </a:lnTo>
                  <a:lnTo>
                    <a:pt x="51" y="78"/>
                  </a:lnTo>
                  <a:lnTo>
                    <a:pt x="49" y="82"/>
                  </a:lnTo>
                  <a:lnTo>
                    <a:pt x="47" y="85"/>
                  </a:lnTo>
                  <a:lnTo>
                    <a:pt x="45" y="90"/>
                  </a:lnTo>
                  <a:lnTo>
                    <a:pt x="44" y="93"/>
                  </a:lnTo>
                  <a:lnTo>
                    <a:pt x="42" y="95"/>
                  </a:lnTo>
                  <a:lnTo>
                    <a:pt x="41" y="95"/>
                  </a:lnTo>
                  <a:lnTo>
                    <a:pt x="36" y="94"/>
                  </a:lnTo>
                  <a:lnTo>
                    <a:pt x="33" y="94"/>
                  </a:lnTo>
                  <a:lnTo>
                    <a:pt x="32" y="95"/>
                  </a:lnTo>
                  <a:lnTo>
                    <a:pt x="32" y="96"/>
                  </a:lnTo>
                  <a:lnTo>
                    <a:pt x="32" y="98"/>
                  </a:lnTo>
                  <a:lnTo>
                    <a:pt x="27" y="101"/>
                  </a:lnTo>
                  <a:lnTo>
                    <a:pt x="27" y="102"/>
                  </a:lnTo>
                  <a:lnTo>
                    <a:pt x="27" y="105"/>
                  </a:lnTo>
                  <a:lnTo>
                    <a:pt x="25" y="108"/>
                  </a:lnTo>
                  <a:lnTo>
                    <a:pt x="25" y="113"/>
                  </a:lnTo>
                  <a:lnTo>
                    <a:pt x="25" y="115"/>
                  </a:lnTo>
                  <a:lnTo>
                    <a:pt x="25" y="117"/>
                  </a:lnTo>
                  <a:lnTo>
                    <a:pt x="25" y="118"/>
                  </a:lnTo>
                  <a:lnTo>
                    <a:pt x="19" y="121"/>
                  </a:lnTo>
                  <a:lnTo>
                    <a:pt x="16" y="124"/>
                  </a:lnTo>
                  <a:lnTo>
                    <a:pt x="15" y="126"/>
                  </a:lnTo>
                  <a:lnTo>
                    <a:pt x="14" y="128"/>
                  </a:lnTo>
                  <a:lnTo>
                    <a:pt x="12" y="131"/>
                  </a:lnTo>
                  <a:lnTo>
                    <a:pt x="14" y="134"/>
                  </a:lnTo>
                  <a:lnTo>
                    <a:pt x="14" y="135"/>
                  </a:lnTo>
                  <a:lnTo>
                    <a:pt x="15" y="137"/>
                  </a:lnTo>
                  <a:lnTo>
                    <a:pt x="16" y="140"/>
                  </a:lnTo>
                  <a:lnTo>
                    <a:pt x="16" y="144"/>
                  </a:lnTo>
                  <a:lnTo>
                    <a:pt x="16" y="148"/>
                  </a:lnTo>
                  <a:lnTo>
                    <a:pt x="16" y="153"/>
                  </a:lnTo>
                  <a:lnTo>
                    <a:pt x="15" y="156"/>
                  </a:lnTo>
                  <a:lnTo>
                    <a:pt x="14" y="162"/>
                  </a:lnTo>
                  <a:lnTo>
                    <a:pt x="12" y="167"/>
                  </a:lnTo>
                  <a:lnTo>
                    <a:pt x="11" y="171"/>
                  </a:lnTo>
                  <a:lnTo>
                    <a:pt x="9" y="177"/>
                  </a:lnTo>
                  <a:lnTo>
                    <a:pt x="8" y="181"/>
                  </a:lnTo>
                  <a:lnTo>
                    <a:pt x="6" y="186"/>
                  </a:lnTo>
                  <a:lnTo>
                    <a:pt x="5" y="189"/>
                  </a:lnTo>
                  <a:lnTo>
                    <a:pt x="3" y="192"/>
                  </a:lnTo>
                  <a:lnTo>
                    <a:pt x="2" y="195"/>
                  </a:lnTo>
                  <a:lnTo>
                    <a:pt x="2" y="197"/>
                  </a:lnTo>
                  <a:lnTo>
                    <a:pt x="3" y="201"/>
                  </a:lnTo>
                  <a:lnTo>
                    <a:pt x="5" y="207"/>
                  </a:lnTo>
                  <a:lnTo>
                    <a:pt x="6" y="211"/>
                  </a:lnTo>
                  <a:lnTo>
                    <a:pt x="6" y="216"/>
                  </a:lnTo>
                  <a:lnTo>
                    <a:pt x="8" y="219"/>
                  </a:lnTo>
                  <a:lnTo>
                    <a:pt x="8" y="222"/>
                  </a:lnTo>
                  <a:lnTo>
                    <a:pt x="8" y="225"/>
                  </a:lnTo>
                  <a:lnTo>
                    <a:pt x="5" y="227"/>
                  </a:lnTo>
                  <a:lnTo>
                    <a:pt x="3" y="228"/>
                  </a:lnTo>
                  <a:lnTo>
                    <a:pt x="2" y="231"/>
                  </a:lnTo>
                  <a:lnTo>
                    <a:pt x="2" y="234"/>
                  </a:lnTo>
                  <a:lnTo>
                    <a:pt x="3" y="239"/>
                  </a:lnTo>
                  <a:lnTo>
                    <a:pt x="5" y="243"/>
                  </a:lnTo>
                  <a:lnTo>
                    <a:pt x="6" y="249"/>
                  </a:lnTo>
                  <a:lnTo>
                    <a:pt x="9" y="252"/>
                  </a:lnTo>
                  <a:lnTo>
                    <a:pt x="12" y="258"/>
                  </a:lnTo>
                  <a:lnTo>
                    <a:pt x="14" y="263"/>
                  </a:lnTo>
                  <a:lnTo>
                    <a:pt x="16" y="269"/>
                  </a:lnTo>
                  <a:lnTo>
                    <a:pt x="19" y="273"/>
                  </a:lnTo>
                  <a:lnTo>
                    <a:pt x="21" y="276"/>
                  </a:lnTo>
                  <a:lnTo>
                    <a:pt x="22" y="279"/>
                  </a:lnTo>
                  <a:lnTo>
                    <a:pt x="24" y="282"/>
                  </a:lnTo>
                  <a:lnTo>
                    <a:pt x="25" y="282"/>
                  </a:lnTo>
                  <a:lnTo>
                    <a:pt x="28" y="285"/>
                  </a:lnTo>
                  <a:lnTo>
                    <a:pt x="31" y="291"/>
                  </a:lnTo>
                  <a:lnTo>
                    <a:pt x="32" y="299"/>
                  </a:lnTo>
                  <a:lnTo>
                    <a:pt x="35" y="306"/>
                  </a:lnTo>
                  <a:lnTo>
                    <a:pt x="35" y="313"/>
                  </a:lnTo>
                  <a:lnTo>
                    <a:pt x="36" y="321"/>
                  </a:lnTo>
                  <a:lnTo>
                    <a:pt x="36" y="330"/>
                  </a:lnTo>
                  <a:lnTo>
                    <a:pt x="36" y="339"/>
                  </a:lnTo>
                  <a:lnTo>
                    <a:pt x="36" y="347"/>
                  </a:lnTo>
                  <a:lnTo>
                    <a:pt x="36" y="354"/>
                  </a:lnTo>
                  <a:lnTo>
                    <a:pt x="36" y="362"/>
                  </a:lnTo>
                  <a:lnTo>
                    <a:pt x="35" y="369"/>
                  </a:lnTo>
                  <a:lnTo>
                    <a:pt x="35" y="373"/>
                  </a:lnTo>
                  <a:lnTo>
                    <a:pt x="33" y="377"/>
                  </a:lnTo>
                  <a:lnTo>
                    <a:pt x="33" y="380"/>
                  </a:lnTo>
                  <a:lnTo>
                    <a:pt x="33" y="381"/>
                  </a:lnTo>
                  <a:lnTo>
                    <a:pt x="27" y="392"/>
                  </a:lnTo>
                  <a:lnTo>
                    <a:pt x="22" y="400"/>
                  </a:lnTo>
                  <a:lnTo>
                    <a:pt x="19" y="406"/>
                  </a:lnTo>
                  <a:lnTo>
                    <a:pt x="19" y="411"/>
                  </a:lnTo>
                  <a:lnTo>
                    <a:pt x="19" y="414"/>
                  </a:lnTo>
                  <a:lnTo>
                    <a:pt x="19" y="417"/>
                  </a:lnTo>
                  <a:lnTo>
                    <a:pt x="19" y="419"/>
                  </a:lnTo>
                  <a:lnTo>
                    <a:pt x="15" y="425"/>
                  </a:lnTo>
                  <a:lnTo>
                    <a:pt x="12" y="428"/>
                  </a:lnTo>
                  <a:lnTo>
                    <a:pt x="9" y="432"/>
                  </a:lnTo>
                  <a:lnTo>
                    <a:pt x="6" y="433"/>
                  </a:lnTo>
                  <a:lnTo>
                    <a:pt x="5" y="436"/>
                  </a:lnTo>
                  <a:lnTo>
                    <a:pt x="2" y="438"/>
                  </a:lnTo>
                  <a:lnTo>
                    <a:pt x="2" y="439"/>
                  </a:lnTo>
                  <a:lnTo>
                    <a:pt x="0" y="439"/>
                  </a:lnTo>
                  <a:lnTo>
                    <a:pt x="156" y="420"/>
                  </a:lnTo>
                  <a:lnTo>
                    <a:pt x="159" y="435"/>
                  </a:lnTo>
                  <a:lnTo>
                    <a:pt x="257" y="419"/>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56" name="Freeform 51"/>
            <p:cNvSpPr>
              <a:spLocks/>
            </p:cNvSpPr>
            <p:nvPr/>
          </p:nvSpPr>
          <p:spPr bwMode="blackWhite">
            <a:xfrm>
              <a:off x="5394325" y="1714500"/>
              <a:ext cx="863600" cy="436563"/>
            </a:xfrm>
            <a:custGeom>
              <a:avLst/>
              <a:gdLst>
                <a:gd name="T0" fmla="*/ 16226 w 479"/>
                <a:gd name="T1" fmla="*/ 191106 h 249"/>
                <a:gd name="T2" fmla="*/ 45073 w 479"/>
                <a:gd name="T3" fmla="*/ 224418 h 249"/>
                <a:gd name="T4" fmla="*/ 61299 w 479"/>
                <a:gd name="T5" fmla="*/ 238444 h 249"/>
                <a:gd name="T6" fmla="*/ 99161 w 479"/>
                <a:gd name="T7" fmla="*/ 240197 h 249"/>
                <a:gd name="T8" fmla="*/ 178489 w 479"/>
                <a:gd name="T9" fmla="*/ 257730 h 249"/>
                <a:gd name="T10" fmla="*/ 234380 w 479"/>
                <a:gd name="T11" fmla="*/ 277016 h 249"/>
                <a:gd name="T12" fmla="*/ 308300 w 479"/>
                <a:gd name="T13" fmla="*/ 285782 h 249"/>
                <a:gd name="T14" fmla="*/ 338949 w 479"/>
                <a:gd name="T15" fmla="*/ 313834 h 249"/>
                <a:gd name="T16" fmla="*/ 356979 w 479"/>
                <a:gd name="T17" fmla="*/ 366432 h 249"/>
                <a:gd name="T18" fmla="*/ 351570 w 479"/>
                <a:gd name="T19" fmla="*/ 392731 h 249"/>
                <a:gd name="T20" fmla="*/ 382220 w 479"/>
                <a:gd name="T21" fmla="*/ 420784 h 249"/>
                <a:gd name="T22" fmla="*/ 405658 w 479"/>
                <a:gd name="T23" fmla="*/ 415524 h 249"/>
                <a:gd name="T24" fmla="*/ 412869 w 479"/>
                <a:gd name="T25" fmla="*/ 392731 h 249"/>
                <a:gd name="T26" fmla="*/ 438110 w 479"/>
                <a:gd name="T27" fmla="*/ 345393 h 249"/>
                <a:gd name="T28" fmla="*/ 457942 w 479"/>
                <a:gd name="T29" fmla="*/ 319094 h 249"/>
                <a:gd name="T30" fmla="*/ 470563 w 479"/>
                <a:gd name="T31" fmla="*/ 277016 h 249"/>
                <a:gd name="T32" fmla="*/ 470563 w 479"/>
                <a:gd name="T33" fmla="*/ 301562 h 249"/>
                <a:gd name="T34" fmla="*/ 497607 w 479"/>
                <a:gd name="T35" fmla="*/ 285782 h 249"/>
                <a:gd name="T36" fmla="*/ 522848 w 479"/>
                <a:gd name="T37" fmla="*/ 291042 h 249"/>
                <a:gd name="T38" fmla="*/ 512030 w 479"/>
                <a:gd name="T39" fmla="*/ 319094 h 249"/>
                <a:gd name="T40" fmla="*/ 522848 w 479"/>
                <a:gd name="T41" fmla="*/ 313834 h 249"/>
                <a:gd name="T42" fmla="*/ 555300 w 479"/>
                <a:gd name="T43" fmla="*/ 285782 h 249"/>
                <a:gd name="T44" fmla="*/ 567921 w 479"/>
                <a:gd name="T45" fmla="*/ 255977 h 249"/>
                <a:gd name="T46" fmla="*/ 654461 w 479"/>
                <a:gd name="T47" fmla="*/ 222665 h 249"/>
                <a:gd name="T48" fmla="*/ 719366 w 479"/>
                <a:gd name="T49" fmla="*/ 233184 h 249"/>
                <a:gd name="T50" fmla="*/ 766242 w 479"/>
                <a:gd name="T51" fmla="*/ 261236 h 249"/>
                <a:gd name="T52" fmla="*/ 762636 w 479"/>
                <a:gd name="T53" fmla="*/ 233184 h 249"/>
                <a:gd name="T54" fmla="*/ 778863 w 479"/>
                <a:gd name="T55" fmla="*/ 219158 h 249"/>
                <a:gd name="T56" fmla="*/ 800498 w 479"/>
                <a:gd name="T57" fmla="*/ 224418 h 249"/>
                <a:gd name="T58" fmla="*/ 854585 w 479"/>
                <a:gd name="T59" fmla="*/ 213898 h 249"/>
                <a:gd name="T60" fmla="*/ 820330 w 479"/>
                <a:gd name="T61" fmla="*/ 182340 h 249"/>
                <a:gd name="T62" fmla="*/ 814921 w 479"/>
                <a:gd name="T63" fmla="*/ 147274 h 249"/>
                <a:gd name="T64" fmla="*/ 791483 w 479"/>
                <a:gd name="T65" fmla="*/ 142014 h 249"/>
                <a:gd name="T66" fmla="*/ 757228 w 479"/>
                <a:gd name="T67" fmla="*/ 145521 h 249"/>
                <a:gd name="T68" fmla="*/ 706746 w 479"/>
                <a:gd name="T69" fmla="*/ 108702 h 249"/>
                <a:gd name="T70" fmla="*/ 695928 w 479"/>
                <a:gd name="T71" fmla="*/ 94676 h 249"/>
                <a:gd name="T72" fmla="*/ 661673 w 479"/>
                <a:gd name="T73" fmla="*/ 108702 h 249"/>
                <a:gd name="T74" fmla="*/ 602176 w 479"/>
                <a:gd name="T75" fmla="*/ 119222 h 249"/>
                <a:gd name="T76" fmla="*/ 562512 w 479"/>
                <a:gd name="T77" fmla="*/ 122729 h 249"/>
                <a:gd name="T78" fmla="*/ 483183 w 479"/>
                <a:gd name="T79" fmla="*/ 171820 h 249"/>
                <a:gd name="T80" fmla="*/ 463351 w 479"/>
                <a:gd name="T81" fmla="*/ 163054 h 249"/>
                <a:gd name="T82" fmla="*/ 432701 w 479"/>
                <a:gd name="T83" fmla="*/ 170067 h 249"/>
                <a:gd name="T84" fmla="*/ 387628 w 479"/>
                <a:gd name="T85" fmla="*/ 147274 h 249"/>
                <a:gd name="T86" fmla="*/ 342555 w 479"/>
                <a:gd name="T87" fmla="*/ 105196 h 249"/>
                <a:gd name="T88" fmla="*/ 288468 w 479"/>
                <a:gd name="T89" fmla="*/ 117469 h 249"/>
                <a:gd name="T90" fmla="*/ 293876 w 479"/>
                <a:gd name="T91" fmla="*/ 99936 h 249"/>
                <a:gd name="T92" fmla="*/ 268635 w 479"/>
                <a:gd name="T93" fmla="*/ 117469 h 249"/>
                <a:gd name="T94" fmla="*/ 254212 w 479"/>
                <a:gd name="T95" fmla="*/ 94676 h 249"/>
                <a:gd name="T96" fmla="*/ 245197 w 479"/>
                <a:gd name="T97" fmla="*/ 89417 h 249"/>
                <a:gd name="T98" fmla="*/ 252409 w 479"/>
                <a:gd name="T99" fmla="*/ 75390 h 249"/>
                <a:gd name="T100" fmla="*/ 254212 w 479"/>
                <a:gd name="T101" fmla="*/ 75390 h 249"/>
                <a:gd name="T102" fmla="*/ 257818 w 479"/>
                <a:gd name="T103" fmla="*/ 87663 h 249"/>
                <a:gd name="T104" fmla="*/ 268635 w 479"/>
                <a:gd name="T105" fmla="*/ 80650 h 249"/>
                <a:gd name="T106" fmla="*/ 322723 w 479"/>
                <a:gd name="T107" fmla="*/ 12273 h 249"/>
                <a:gd name="T108" fmla="*/ 346161 w 479"/>
                <a:gd name="T109" fmla="*/ 3507 h 249"/>
                <a:gd name="T110" fmla="*/ 299285 w 479"/>
                <a:gd name="T111" fmla="*/ 1753 h 249"/>
                <a:gd name="T112" fmla="*/ 234380 w 479"/>
                <a:gd name="T113" fmla="*/ 50845 h 249"/>
                <a:gd name="T114" fmla="*/ 198322 w 479"/>
                <a:gd name="T115" fmla="*/ 82403 h 249"/>
                <a:gd name="T116" fmla="*/ 164066 w 479"/>
                <a:gd name="T117" fmla="*/ 108702 h 249"/>
                <a:gd name="T118" fmla="*/ 124402 w 479"/>
                <a:gd name="T119" fmla="*/ 133248 h 249"/>
                <a:gd name="T120" fmla="*/ 90146 w 479"/>
                <a:gd name="T121" fmla="*/ 138508 h 249"/>
                <a:gd name="T122" fmla="*/ 43270 w 479"/>
                <a:gd name="T123" fmla="*/ 171820 h 2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79" h="249">
                  <a:moveTo>
                    <a:pt x="0" y="109"/>
                  </a:moveTo>
                  <a:lnTo>
                    <a:pt x="0" y="109"/>
                  </a:lnTo>
                  <a:lnTo>
                    <a:pt x="2" y="109"/>
                  </a:lnTo>
                  <a:lnTo>
                    <a:pt x="3" y="109"/>
                  </a:lnTo>
                  <a:lnTo>
                    <a:pt x="6" y="109"/>
                  </a:lnTo>
                  <a:lnTo>
                    <a:pt x="9" y="109"/>
                  </a:lnTo>
                  <a:lnTo>
                    <a:pt x="14" y="110"/>
                  </a:lnTo>
                  <a:lnTo>
                    <a:pt x="17" y="114"/>
                  </a:lnTo>
                  <a:lnTo>
                    <a:pt x="21" y="119"/>
                  </a:lnTo>
                  <a:lnTo>
                    <a:pt x="24" y="125"/>
                  </a:lnTo>
                  <a:lnTo>
                    <a:pt x="25" y="127"/>
                  </a:lnTo>
                  <a:lnTo>
                    <a:pt x="25" y="128"/>
                  </a:lnTo>
                  <a:lnTo>
                    <a:pt x="28" y="130"/>
                  </a:lnTo>
                  <a:lnTo>
                    <a:pt x="30" y="131"/>
                  </a:lnTo>
                  <a:lnTo>
                    <a:pt x="31" y="133"/>
                  </a:lnTo>
                  <a:lnTo>
                    <a:pt x="33" y="134"/>
                  </a:lnTo>
                  <a:lnTo>
                    <a:pt x="34" y="134"/>
                  </a:lnTo>
                  <a:lnTo>
                    <a:pt x="34" y="136"/>
                  </a:lnTo>
                  <a:lnTo>
                    <a:pt x="36" y="136"/>
                  </a:lnTo>
                  <a:lnTo>
                    <a:pt x="39" y="136"/>
                  </a:lnTo>
                  <a:lnTo>
                    <a:pt x="44" y="136"/>
                  </a:lnTo>
                  <a:lnTo>
                    <a:pt x="50" y="137"/>
                  </a:lnTo>
                  <a:lnTo>
                    <a:pt x="55" y="137"/>
                  </a:lnTo>
                  <a:lnTo>
                    <a:pt x="63" y="139"/>
                  </a:lnTo>
                  <a:lnTo>
                    <a:pt x="69" y="140"/>
                  </a:lnTo>
                  <a:lnTo>
                    <a:pt x="77" y="142"/>
                  </a:lnTo>
                  <a:lnTo>
                    <a:pt x="84" y="143"/>
                  </a:lnTo>
                  <a:lnTo>
                    <a:pt x="91" y="144"/>
                  </a:lnTo>
                  <a:lnTo>
                    <a:pt x="99" y="147"/>
                  </a:lnTo>
                  <a:lnTo>
                    <a:pt x="105" y="149"/>
                  </a:lnTo>
                  <a:lnTo>
                    <a:pt x="111" y="152"/>
                  </a:lnTo>
                  <a:lnTo>
                    <a:pt x="117" y="155"/>
                  </a:lnTo>
                  <a:lnTo>
                    <a:pt x="123" y="157"/>
                  </a:lnTo>
                  <a:lnTo>
                    <a:pt x="124" y="157"/>
                  </a:lnTo>
                  <a:lnTo>
                    <a:pt x="130" y="158"/>
                  </a:lnTo>
                  <a:lnTo>
                    <a:pt x="138" y="160"/>
                  </a:lnTo>
                  <a:lnTo>
                    <a:pt x="147" y="160"/>
                  </a:lnTo>
                  <a:lnTo>
                    <a:pt x="156" y="161"/>
                  </a:lnTo>
                  <a:lnTo>
                    <a:pt x="163" y="163"/>
                  </a:lnTo>
                  <a:lnTo>
                    <a:pt x="169" y="163"/>
                  </a:lnTo>
                  <a:lnTo>
                    <a:pt x="171" y="163"/>
                  </a:lnTo>
                  <a:lnTo>
                    <a:pt x="174" y="167"/>
                  </a:lnTo>
                  <a:lnTo>
                    <a:pt x="177" y="177"/>
                  </a:lnTo>
                  <a:lnTo>
                    <a:pt x="179" y="177"/>
                  </a:lnTo>
                  <a:lnTo>
                    <a:pt x="180" y="177"/>
                  </a:lnTo>
                  <a:lnTo>
                    <a:pt x="185" y="177"/>
                  </a:lnTo>
                  <a:lnTo>
                    <a:pt x="188" y="179"/>
                  </a:lnTo>
                  <a:lnTo>
                    <a:pt x="192" y="182"/>
                  </a:lnTo>
                  <a:lnTo>
                    <a:pt x="195" y="187"/>
                  </a:lnTo>
                  <a:lnTo>
                    <a:pt x="198" y="194"/>
                  </a:lnTo>
                  <a:lnTo>
                    <a:pt x="199" y="205"/>
                  </a:lnTo>
                  <a:lnTo>
                    <a:pt x="199" y="206"/>
                  </a:lnTo>
                  <a:lnTo>
                    <a:pt x="198" y="209"/>
                  </a:lnTo>
                  <a:lnTo>
                    <a:pt x="198" y="212"/>
                  </a:lnTo>
                  <a:lnTo>
                    <a:pt x="198" y="216"/>
                  </a:lnTo>
                  <a:lnTo>
                    <a:pt x="196" y="218"/>
                  </a:lnTo>
                  <a:lnTo>
                    <a:pt x="196" y="221"/>
                  </a:lnTo>
                  <a:lnTo>
                    <a:pt x="195" y="224"/>
                  </a:lnTo>
                  <a:lnTo>
                    <a:pt x="213" y="224"/>
                  </a:lnTo>
                  <a:lnTo>
                    <a:pt x="213" y="226"/>
                  </a:lnTo>
                  <a:lnTo>
                    <a:pt x="212" y="227"/>
                  </a:lnTo>
                  <a:lnTo>
                    <a:pt x="212" y="232"/>
                  </a:lnTo>
                  <a:lnTo>
                    <a:pt x="212" y="236"/>
                  </a:lnTo>
                  <a:lnTo>
                    <a:pt x="212" y="240"/>
                  </a:lnTo>
                  <a:lnTo>
                    <a:pt x="213" y="243"/>
                  </a:lnTo>
                  <a:lnTo>
                    <a:pt x="216" y="246"/>
                  </a:lnTo>
                  <a:lnTo>
                    <a:pt x="221" y="248"/>
                  </a:lnTo>
                  <a:lnTo>
                    <a:pt x="225" y="236"/>
                  </a:lnTo>
                  <a:lnTo>
                    <a:pt x="225" y="237"/>
                  </a:lnTo>
                  <a:lnTo>
                    <a:pt x="225" y="236"/>
                  </a:lnTo>
                  <a:lnTo>
                    <a:pt x="225" y="235"/>
                  </a:lnTo>
                  <a:lnTo>
                    <a:pt x="226" y="232"/>
                  </a:lnTo>
                  <a:lnTo>
                    <a:pt x="228" y="229"/>
                  </a:lnTo>
                  <a:lnTo>
                    <a:pt x="229" y="224"/>
                  </a:lnTo>
                  <a:lnTo>
                    <a:pt x="232" y="220"/>
                  </a:lnTo>
                  <a:lnTo>
                    <a:pt x="234" y="216"/>
                  </a:lnTo>
                  <a:lnTo>
                    <a:pt x="237" y="212"/>
                  </a:lnTo>
                  <a:lnTo>
                    <a:pt x="239" y="207"/>
                  </a:lnTo>
                  <a:lnTo>
                    <a:pt x="242" y="202"/>
                  </a:lnTo>
                  <a:lnTo>
                    <a:pt x="243" y="197"/>
                  </a:lnTo>
                  <a:lnTo>
                    <a:pt x="246" y="193"/>
                  </a:lnTo>
                  <a:lnTo>
                    <a:pt x="248" y="190"/>
                  </a:lnTo>
                  <a:lnTo>
                    <a:pt x="251" y="186"/>
                  </a:lnTo>
                  <a:lnTo>
                    <a:pt x="252" y="185"/>
                  </a:lnTo>
                  <a:lnTo>
                    <a:pt x="252" y="183"/>
                  </a:lnTo>
                  <a:lnTo>
                    <a:pt x="254" y="182"/>
                  </a:lnTo>
                  <a:lnTo>
                    <a:pt x="254" y="175"/>
                  </a:lnTo>
                  <a:lnTo>
                    <a:pt x="255" y="167"/>
                  </a:lnTo>
                  <a:lnTo>
                    <a:pt x="257" y="163"/>
                  </a:lnTo>
                  <a:lnTo>
                    <a:pt x="258" y="161"/>
                  </a:lnTo>
                  <a:lnTo>
                    <a:pt x="259" y="158"/>
                  </a:lnTo>
                  <a:lnTo>
                    <a:pt x="261" y="158"/>
                  </a:lnTo>
                  <a:lnTo>
                    <a:pt x="262" y="158"/>
                  </a:lnTo>
                  <a:lnTo>
                    <a:pt x="261" y="161"/>
                  </a:lnTo>
                  <a:lnTo>
                    <a:pt x="261" y="164"/>
                  </a:lnTo>
                  <a:lnTo>
                    <a:pt x="261" y="167"/>
                  </a:lnTo>
                  <a:lnTo>
                    <a:pt x="261" y="172"/>
                  </a:lnTo>
                  <a:lnTo>
                    <a:pt x="261" y="175"/>
                  </a:lnTo>
                  <a:lnTo>
                    <a:pt x="261" y="177"/>
                  </a:lnTo>
                  <a:lnTo>
                    <a:pt x="262" y="180"/>
                  </a:lnTo>
                  <a:lnTo>
                    <a:pt x="276" y="170"/>
                  </a:lnTo>
                  <a:lnTo>
                    <a:pt x="276" y="163"/>
                  </a:lnTo>
                  <a:lnTo>
                    <a:pt x="284" y="161"/>
                  </a:lnTo>
                  <a:lnTo>
                    <a:pt x="288" y="157"/>
                  </a:lnTo>
                  <a:lnTo>
                    <a:pt x="292" y="161"/>
                  </a:lnTo>
                  <a:lnTo>
                    <a:pt x="291" y="161"/>
                  </a:lnTo>
                  <a:lnTo>
                    <a:pt x="291" y="163"/>
                  </a:lnTo>
                  <a:lnTo>
                    <a:pt x="290" y="166"/>
                  </a:lnTo>
                  <a:lnTo>
                    <a:pt x="288" y="167"/>
                  </a:lnTo>
                  <a:lnTo>
                    <a:pt x="287" y="170"/>
                  </a:lnTo>
                  <a:lnTo>
                    <a:pt x="284" y="173"/>
                  </a:lnTo>
                  <a:lnTo>
                    <a:pt x="284" y="176"/>
                  </a:lnTo>
                  <a:lnTo>
                    <a:pt x="284" y="177"/>
                  </a:lnTo>
                  <a:lnTo>
                    <a:pt x="284" y="182"/>
                  </a:lnTo>
                  <a:lnTo>
                    <a:pt x="284" y="185"/>
                  </a:lnTo>
                  <a:lnTo>
                    <a:pt x="285" y="185"/>
                  </a:lnTo>
                  <a:lnTo>
                    <a:pt x="287" y="183"/>
                  </a:lnTo>
                  <a:lnTo>
                    <a:pt x="288" y="182"/>
                  </a:lnTo>
                  <a:lnTo>
                    <a:pt x="290" y="180"/>
                  </a:lnTo>
                  <a:lnTo>
                    <a:pt x="290" y="179"/>
                  </a:lnTo>
                  <a:lnTo>
                    <a:pt x="291" y="177"/>
                  </a:lnTo>
                  <a:lnTo>
                    <a:pt x="300" y="167"/>
                  </a:lnTo>
                  <a:lnTo>
                    <a:pt x="301" y="167"/>
                  </a:lnTo>
                  <a:lnTo>
                    <a:pt x="304" y="166"/>
                  </a:lnTo>
                  <a:lnTo>
                    <a:pt x="307" y="163"/>
                  </a:lnTo>
                  <a:lnTo>
                    <a:pt x="308" y="163"/>
                  </a:lnTo>
                  <a:lnTo>
                    <a:pt x="307" y="158"/>
                  </a:lnTo>
                  <a:lnTo>
                    <a:pt x="307" y="155"/>
                  </a:lnTo>
                  <a:lnTo>
                    <a:pt x="308" y="152"/>
                  </a:lnTo>
                  <a:lnTo>
                    <a:pt x="309" y="149"/>
                  </a:lnTo>
                  <a:lnTo>
                    <a:pt x="312" y="147"/>
                  </a:lnTo>
                  <a:lnTo>
                    <a:pt x="315" y="146"/>
                  </a:lnTo>
                  <a:lnTo>
                    <a:pt x="317" y="146"/>
                  </a:lnTo>
                  <a:lnTo>
                    <a:pt x="318" y="144"/>
                  </a:lnTo>
                  <a:lnTo>
                    <a:pt x="339" y="146"/>
                  </a:lnTo>
                  <a:lnTo>
                    <a:pt x="339" y="142"/>
                  </a:lnTo>
                  <a:lnTo>
                    <a:pt x="353" y="142"/>
                  </a:lnTo>
                  <a:lnTo>
                    <a:pt x="363" y="127"/>
                  </a:lnTo>
                  <a:lnTo>
                    <a:pt x="396" y="130"/>
                  </a:lnTo>
                  <a:lnTo>
                    <a:pt x="399" y="133"/>
                  </a:lnTo>
                  <a:lnTo>
                    <a:pt x="402" y="134"/>
                  </a:lnTo>
                  <a:lnTo>
                    <a:pt x="406" y="137"/>
                  </a:lnTo>
                  <a:lnTo>
                    <a:pt x="411" y="142"/>
                  </a:lnTo>
                  <a:lnTo>
                    <a:pt x="417" y="144"/>
                  </a:lnTo>
                  <a:lnTo>
                    <a:pt x="422" y="147"/>
                  </a:lnTo>
                  <a:lnTo>
                    <a:pt x="425" y="149"/>
                  </a:lnTo>
                  <a:lnTo>
                    <a:pt x="426" y="147"/>
                  </a:lnTo>
                  <a:lnTo>
                    <a:pt x="426" y="146"/>
                  </a:lnTo>
                  <a:lnTo>
                    <a:pt x="425" y="144"/>
                  </a:lnTo>
                  <a:lnTo>
                    <a:pt x="425" y="140"/>
                  </a:lnTo>
                  <a:lnTo>
                    <a:pt x="423" y="137"/>
                  </a:lnTo>
                  <a:lnTo>
                    <a:pt x="423" y="133"/>
                  </a:lnTo>
                  <a:lnTo>
                    <a:pt x="425" y="130"/>
                  </a:lnTo>
                  <a:lnTo>
                    <a:pt x="425" y="128"/>
                  </a:lnTo>
                  <a:lnTo>
                    <a:pt x="428" y="127"/>
                  </a:lnTo>
                  <a:lnTo>
                    <a:pt x="429" y="125"/>
                  </a:lnTo>
                  <a:lnTo>
                    <a:pt x="430" y="125"/>
                  </a:lnTo>
                  <a:lnTo>
                    <a:pt x="432" y="125"/>
                  </a:lnTo>
                  <a:lnTo>
                    <a:pt x="432" y="128"/>
                  </a:lnTo>
                  <a:lnTo>
                    <a:pt x="435" y="130"/>
                  </a:lnTo>
                  <a:lnTo>
                    <a:pt x="438" y="130"/>
                  </a:lnTo>
                  <a:lnTo>
                    <a:pt x="441" y="130"/>
                  </a:lnTo>
                  <a:lnTo>
                    <a:pt x="444" y="128"/>
                  </a:lnTo>
                  <a:lnTo>
                    <a:pt x="447" y="127"/>
                  </a:lnTo>
                  <a:lnTo>
                    <a:pt x="450" y="127"/>
                  </a:lnTo>
                  <a:lnTo>
                    <a:pt x="450" y="125"/>
                  </a:lnTo>
                  <a:lnTo>
                    <a:pt x="477" y="125"/>
                  </a:lnTo>
                  <a:lnTo>
                    <a:pt x="478" y="122"/>
                  </a:lnTo>
                  <a:lnTo>
                    <a:pt x="474" y="122"/>
                  </a:lnTo>
                  <a:lnTo>
                    <a:pt x="466" y="109"/>
                  </a:lnTo>
                  <a:lnTo>
                    <a:pt x="455" y="109"/>
                  </a:lnTo>
                  <a:lnTo>
                    <a:pt x="455" y="107"/>
                  </a:lnTo>
                  <a:lnTo>
                    <a:pt x="455" y="106"/>
                  </a:lnTo>
                  <a:lnTo>
                    <a:pt x="455" y="104"/>
                  </a:lnTo>
                  <a:lnTo>
                    <a:pt x="453" y="101"/>
                  </a:lnTo>
                  <a:lnTo>
                    <a:pt x="453" y="100"/>
                  </a:lnTo>
                  <a:lnTo>
                    <a:pt x="453" y="98"/>
                  </a:lnTo>
                  <a:lnTo>
                    <a:pt x="453" y="97"/>
                  </a:lnTo>
                  <a:lnTo>
                    <a:pt x="453" y="89"/>
                  </a:lnTo>
                  <a:lnTo>
                    <a:pt x="452" y="84"/>
                  </a:lnTo>
                  <a:lnTo>
                    <a:pt x="449" y="81"/>
                  </a:lnTo>
                  <a:lnTo>
                    <a:pt x="446" y="80"/>
                  </a:lnTo>
                  <a:lnTo>
                    <a:pt x="443" y="80"/>
                  </a:lnTo>
                  <a:lnTo>
                    <a:pt x="441" y="80"/>
                  </a:lnTo>
                  <a:lnTo>
                    <a:pt x="439" y="81"/>
                  </a:lnTo>
                  <a:lnTo>
                    <a:pt x="435" y="86"/>
                  </a:lnTo>
                  <a:lnTo>
                    <a:pt x="430" y="86"/>
                  </a:lnTo>
                  <a:lnTo>
                    <a:pt x="428" y="86"/>
                  </a:lnTo>
                  <a:lnTo>
                    <a:pt x="425" y="86"/>
                  </a:lnTo>
                  <a:lnTo>
                    <a:pt x="423" y="84"/>
                  </a:lnTo>
                  <a:lnTo>
                    <a:pt x="420" y="83"/>
                  </a:lnTo>
                  <a:lnTo>
                    <a:pt x="420" y="81"/>
                  </a:lnTo>
                  <a:lnTo>
                    <a:pt x="420" y="80"/>
                  </a:lnTo>
                  <a:lnTo>
                    <a:pt x="414" y="86"/>
                  </a:lnTo>
                  <a:lnTo>
                    <a:pt x="396" y="84"/>
                  </a:lnTo>
                  <a:lnTo>
                    <a:pt x="394" y="80"/>
                  </a:lnTo>
                  <a:lnTo>
                    <a:pt x="392" y="62"/>
                  </a:lnTo>
                  <a:lnTo>
                    <a:pt x="394" y="57"/>
                  </a:lnTo>
                  <a:lnTo>
                    <a:pt x="393" y="51"/>
                  </a:lnTo>
                  <a:lnTo>
                    <a:pt x="392" y="53"/>
                  </a:lnTo>
                  <a:lnTo>
                    <a:pt x="389" y="53"/>
                  </a:lnTo>
                  <a:lnTo>
                    <a:pt x="386" y="54"/>
                  </a:lnTo>
                  <a:lnTo>
                    <a:pt x="383" y="56"/>
                  </a:lnTo>
                  <a:lnTo>
                    <a:pt x="380" y="56"/>
                  </a:lnTo>
                  <a:lnTo>
                    <a:pt x="378" y="57"/>
                  </a:lnTo>
                  <a:lnTo>
                    <a:pt x="373" y="60"/>
                  </a:lnTo>
                  <a:lnTo>
                    <a:pt x="367" y="62"/>
                  </a:lnTo>
                  <a:lnTo>
                    <a:pt x="361" y="62"/>
                  </a:lnTo>
                  <a:lnTo>
                    <a:pt x="356" y="65"/>
                  </a:lnTo>
                  <a:lnTo>
                    <a:pt x="350" y="65"/>
                  </a:lnTo>
                  <a:lnTo>
                    <a:pt x="344" y="67"/>
                  </a:lnTo>
                  <a:lnTo>
                    <a:pt x="340" y="68"/>
                  </a:lnTo>
                  <a:lnTo>
                    <a:pt x="334" y="68"/>
                  </a:lnTo>
                  <a:lnTo>
                    <a:pt x="330" y="70"/>
                  </a:lnTo>
                  <a:lnTo>
                    <a:pt x="324" y="70"/>
                  </a:lnTo>
                  <a:lnTo>
                    <a:pt x="321" y="70"/>
                  </a:lnTo>
                  <a:lnTo>
                    <a:pt x="317" y="70"/>
                  </a:lnTo>
                  <a:lnTo>
                    <a:pt x="314" y="70"/>
                  </a:lnTo>
                  <a:lnTo>
                    <a:pt x="312" y="70"/>
                  </a:lnTo>
                  <a:lnTo>
                    <a:pt x="311" y="70"/>
                  </a:lnTo>
                  <a:lnTo>
                    <a:pt x="279" y="100"/>
                  </a:lnTo>
                  <a:lnTo>
                    <a:pt x="273" y="98"/>
                  </a:lnTo>
                  <a:lnTo>
                    <a:pt x="268" y="98"/>
                  </a:lnTo>
                  <a:lnTo>
                    <a:pt x="267" y="98"/>
                  </a:lnTo>
                  <a:lnTo>
                    <a:pt x="264" y="98"/>
                  </a:lnTo>
                  <a:lnTo>
                    <a:pt x="261" y="98"/>
                  </a:lnTo>
                  <a:lnTo>
                    <a:pt x="259" y="98"/>
                  </a:lnTo>
                  <a:lnTo>
                    <a:pt x="258" y="94"/>
                  </a:lnTo>
                  <a:lnTo>
                    <a:pt x="257" y="93"/>
                  </a:lnTo>
                  <a:lnTo>
                    <a:pt x="254" y="92"/>
                  </a:lnTo>
                  <a:lnTo>
                    <a:pt x="251" y="93"/>
                  </a:lnTo>
                  <a:lnTo>
                    <a:pt x="246" y="94"/>
                  </a:lnTo>
                  <a:lnTo>
                    <a:pt x="243" y="95"/>
                  </a:lnTo>
                  <a:lnTo>
                    <a:pt x="242" y="97"/>
                  </a:lnTo>
                  <a:lnTo>
                    <a:pt x="240" y="97"/>
                  </a:lnTo>
                  <a:lnTo>
                    <a:pt x="225" y="97"/>
                  </a:lnTo>
                  <a:lnTo>
                    <a:pt x="222" y="92"/>
                  </a:lnTo>
                  <a:lnTo>
                    <a:pt x="222" y="90"/>
                  </a:lnTo>
                  <a:lnTo>
                    <a:pt x="221" y="89"/>
                  </a:lnTo>
                  <a:lnTo>
                    <a:pt x="218" y="86"/>
                  </a:lnTo>
                  <a:lnTo>
                    <a:pt x="215" y="84"/>
                  </a:lnTo>
                  <a:lnTo>
                    <a:pt x="213" y="81"/>
                  </a:lnTo>
                  <a:lnTo>
                    <a:pt x="210" y="79"/>
                  </a:lnTo>
                  <a:lnTo>
                    <a:pt x="207" y="76"/>
                  </a:lnTo>
                  <a:lnTo>
                    <a:pt x="206" y="74"/>
                  </a:lnTo>
                  <a:lnTo>
                    <a:pt x="199" y="65"/>
                  </a:lnTo>
                  <a:lnTo>
                    <a:pt x="190" y="60"/>
                  </a:lnTo>
                  <a:lnTo>
                    <a:pt x="183" y="59"/>
                  </a:lnTo>
                  <a:lnTo>
                    <a:pt x="176" y="59"/>
                  </a:lnTo>
                  <a:lnTo>
                    <a:pt x="169" y="62"/>
                  </a:lnTo>
                  <a:lnTo>
                    <a:pt x="165" y="64"/>
                  </a:lnTo>
                  <a:lnTo>
                    <a:pt x="162" y="65"/>
                  </a:lnTo>
                  <a:lnTo>
                    <a:pt x="160" y="67"/>
                  </a:lnTo>
                  <a:lnTo>
                    <a:pt x="160" y="65"/>
                  </a:lnTo>
                  <a:lnTo>
                    <a:pt x="162" y="62"/>
                  </a:lnTo>
                  <a:lnTo>
                    <a:pt x="163" y="60"/>
                  </a:lnTo>
                  <a:lnTo>
                    <a:pt x="163" y="57"/>
                  </a:lnTo>
                  <a:lnTo>
                    <a:pt x="163" y="56"/>
                  </a:lnTo>
                  <a:lnTo>
                    <a:pt x="159" y="57"/>
                  </a:lnTo>
                  <a:lnTo>
                    <a:pt x="154" y="59"/>
                  </a:lnTo>
                  <a:lnTo>
                    <a:pt x="152" y="62"/>
                  </a:lnTo>
                  <a:lnTo>
                    <a:pt x="149" y="67"/>
                  </a:lnTo>
                  <a:lnTo>
                    <a:pt x="146" y="71"/>
                  </a:lnTo>
                  <a:lnTo>
                    <a:pt x="144" y="74"/>
                  </a:lnTo>
                  <a:lnTo>
                    <a:pt x="143" y="77"/>
                  </a:lnTo>
                  <a:lnTo>
                    <a:pt x="141" y="54"/>
                  </a:lnTo>
                  <a:lnTo>
                    <a:pt x="141" y="56"/>
                  </a:lnTo>
                  <a:lnTo>
                    <a:pt x="140" y="56"/>
                  </a:lnTo>
                  <a:lnTo>
                    <a:pt x="138" y="56"/>
                  </a:lnTo>
                  <a:lnTo>
                    <a:pt x="137" y="54"/>
                  </a:lnTo>
                  <a:lnTo>
                    <a:pt x="137" y="53"/>
                  </a:lnTo>
                  <a:lnTo>
                    <a:pt x="136" y="51"/>
                  </a:lnTo>
                  <a:lnTo>
                    <a:pt x="137" y="47"/>
                  </a:lnTo>
                  <a:lnTo>
                    <a:pt x="137" y="44"/>
                  </a:lnTo>
                  <a:lnTo>
                    <a:pt x="138" y="41"/>
                  </a:lnTo>
                  <a:lnTo>
                    <a:pt x="140" y="41"/>
                  </a:lnTo>
                  <a:lnTo>
                    <a:pt x="140" y="43"/>
                  </a:lnTo>
                  <a:lnTo>
                    <a:pt x="141" y="44"/>
                  </a:lnTo>
                  <a:lnTo>
                    <a:pt x="141" y="46"/>
                  </a:lnTo>
                  <a:lnTo>
                    <a:pt x="141" y="44"/>
                  </a:lnTo>
                  <a:lnTo>
                    <a:pt x="141" y="43"/>
                  </a:lnTo>
                  <a:lnTo>
                    <a:pt x="141" y="41"/>
                  </a:lnTo>
                  <a:lnTo>
                    <a:pt x="140" y="40"/>
                  </a:lnTo>
                  <a:lnTo>
                    <a:pt x="141" y="41"/>
                  </a:lnTo>
                  <a:lnTo>
                    <a:pt x="141" y="46"/>
                  </a:lnTo>
                  <a:lnTo>
                    <a:pt x="143" y="50"/>
                  </a:lnTo>
                  <a:lnTo>
                    <a:pt x="144" y="51"/>
                  </a:lnTo>
                  <a:lnTo>
                    <a:pt x="146" y="51"/>
                  </a:lnTo>
                  <a:lnTo>
                    <a:pt x="147" y="51"/>
                  </a:lnTo>
                  <a:lnTo>
                    <a:pt x="147" y="49"/>
                  </a:lnTo>
                  <a:lnTo>
                    <a:pt x="149" y="47"/>
                  </a:lnTo>
                  <a:lnTo>
                    <a:pt x="149" y="46"/>
                  </a:lnTo>
                  <a:lnTo>
                    <a:pt x="156" y="38"/>
                  </a:lnTo>
                  <a:lnTo>
                    <a:pt x="157" y="31"/>
                  </a:lnTo>
                  <a:lnTo>
                    <a:pt x="174" y="16"/>
                  </a:lnTo>
                  <a:lnTo>
                    <a:pt x="180" y="7"/>
                  </a:lnTo>
                  <a:lnTo>
                    <a:pt x="179" y="7"/>
                  </a:lnTo>
                  <a:lnTo>
                    <a:pt x="179" y="8"/>
                  </a:lnTo>
                  <a:lnTo>
                    <a:pt x="180" y="8"/>
                  </a:lnTo>
                  <a:lnTo>
                    <a:pt x="188" y="5"/>
                  </a:lnTo>
                  <a:lnTo>
                    <a:pt x="190" y="4"/>
                  </a:lnTo>
                  <a:lnTo>
                    <a:pt x="192" y="2"/>
                  </a:lnTo>
                  <a:lnTo>
                    <a:pt x="189" y="1"/>
                  </a:lnTo>
                  <a:lnTo>
                    <a:pt x="185" y="1"/>
                  </a:lnTo>
                  <a:lnTo>
                    <a:pt x="182" y="0"/>
                  </a:lnTo>
                  <a:lnTo>
                    <a:pt x="177" y="0"/>
                  </a:lnTo>
                  <a:lnTo>
                    <a:pt x="176" y="0"/>
                  </a:lnTo>
                  <a:lnTo>
                    <a:pt x="166" y="1"/>
                  </a:lnTo>
                  <a:lnTo>
                    <a:pt x="156" y="4"/>
                  </a:lnTo>
                  <a:lnTo>
                    <a:pt x="149" y="10"/>
                  </a:lnTo>
                  <a:lnTo>
                    <a:pt x="141" y="16"/>
                  </a:lnTo>
                  <a:lnTo>
                    <a:pt x="137" y="21"/>
                  </a:lnTo>
                  <a:lnTo>
                    <a:pt x="133" y="26"/>
                  </a:lnTo>
                  <a:lnTo>
                    <a:pt x="130" y="29"/>
                  </a:lnTo>
                  <a:lnTo>
                    <a:pt x="130" y="30"/>
                  </a:lnTo>
                  <a:lnTo>
                    <a:pt x="123" y="31"/>
                  </a:lnTo>
                  <a:lnTo>
                    <a:pt x="119" y="34"/>
                  </a:lnTo>
                  <a:lnTo>
                    <a:pt x="114" y="38"/>
                  </a:lnTo>
                  <a:lnTo>
                    <a:pt x="111" y="43"/>
                  </a:lnTo>
                  <a:lnTo>
                    <a:pt x="110" y="47"/>
                  </a:lnTo>
                  <a:lnTo>
                    <a:pt x="107" y="51"/>
                  </a:lnTo>
                  <a:lnTo>
                    <a:pt x="105" y="54"/>
                  </a:lnTo>
                  <a:lnTo>
                    <a:pt x="102" y="56"/>
                  </a:lnTo>
                  <a:lnTo>
                    <a:pt x="100" y="57"/>
                  </a:lnTo>
                  <a:lnTo>
                    <a:pt x="96" y="59"/>
                  </a:lnTo>
                  <a:lnTo>
                    <a:pt x="91" y="62"/>
                  </a:lnTo>
                  <a:lnTo>
                    <a:pt x="87" y="65"/>
                  </a:lnTo>
                  <a:lnTo>
                    <a:pt x="83" y="68"/>
                  </a:lnTo>
                  <a:lnTo>
                    <a:pt x="80" y="71"/>
                  </a:lnTo>
                  <a:lnTo>
                    <a:pt x="77" y="74"/>
                  </a:lnTo>
                  <a:lnTo>
                    <a:pt x="77" y="76"/>
                  </a:lnTo>
                  <a:lnTo>
                    <a:pt x="69" y="76"/>
                  </a:lnTo>
                  <a:lnTo>
                    <a:pt x="61" y="76"/>
                  </a:lnTo>
                  <a:lnTo>
                    <a:pt x="61" y="77"/>
                  </a:lnTo>
                  <a:lnTo>
                    <a:pt x="58" y="77"/>
                  </a:lnTo>
                  <a:lnTo>
                    <a:pt x="55" y="77"/>
                  </a:lnTo>
                  <a:lnTo>
                    <a:pt x="54" y="79"/>
                  </a:lnTo>
                  <a:lnTo>
                    <a:pt x="50" y="79"/>
                  </a:lnTo>
                  <a:lnTo>
                    <a:pt x="47" y="80"/>
                  </a:lnTo>
                  <a:lnTo>
                    <a:pt x="45" y="81"/>
                  </a:lnTo>
                  <a:lnTo>
                    <a:pt x="44" y="81"/>
                  </a:lnTo>
                  <a:lnTo>
                    <a:pt x="38" y="89"/>
                  </a:lnTo>
                  <a:lnTo>
                    <a:pt x="31" y="94"/>
                  </a:lnTo>
                  <a:lnTo>
                    <a:pt x="24" y="98"/>
                  </a:lnTo>
                  <a:lnTo>
                    <a:pt x="17" y="101"/>
                  </a:lnTo>
                  <a:lnTo>
                    <a:pt x="9" y="104"/>
                  </a:lnTo>
                  <a:lnTo>
                    <a:pt x="5" y="107"/>
                  </a:lnTo>
                  <a:lnTo>
                    <a:pt x="0" y="107"/>
                  </a:lnTo>
                  <a:lnTo>
                    <a:pt x="0" y="109"/>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grpSp>
          <p:nvGrpSpPr>
            <p:cNvPr id="157" name="Group 52"/>
            <p:cNvGrpSpPr>
              <a:grpSpLocks/>
            </p:cNvGrpSpPr>
            <p:nvPr/>
          </p:nvGrpSpPr>
          <p:grpSpPr bwMode="auto">
            <a:xfrm>
              <a:off x="5394325" y="1714500"/>
              <a:ext cx="1141413" cy="1041400"/>
              <a:chOff x="3398" y="1080"/>
              <a:chExt cx="719" cy="656"/>
            </a:xfrm>
            <a:solidFill>
              <a:srgbClr val="9DC5A6"/>
            </a:solidFill>
          </p:grpSpPr>
          <p:sp>
            <p:nvSpPr>
              <p:cNvPr id="331" name="Freeform 53"/>
              <p:cNvSpPr>
                <a:spLocks/>
              </p:cNvSpPr>
              <p:nvPr/>
            </p:nvSpPr>
            <p:spPr bwMode="blackWhite">
              <a:xfrm>
                <a:off x="3752" y="1250"/>
                <a:ext cx="365" cy="486"/>
              </a:xfrm>
              <a:custGeom>
                <a:avLst/>
                <a:gdLst>
                  <a:gd name="T0" fmla="*/ 302 w 321"/>
                  <a:gd name="T1" fmla="*/ 434 h 440"/>
                  <a:gd name="T2" fmla="*/ 314 w 321"/>
                  <a:gd name="T3" fmla="*/ 409 h 440"/>
                  <a:gd name="T4" fmla="*/ 326 w 321"/>
                  <a:gd name="T5" fmla="*/ 379 h 440"/>
                  <a:gd name="T6" fmla="*/ 337 w 321"/>
                  <a:gd name="T7" fmla="*/ 357 h 440"/>
                  <a:gd name="T8" fmla="*/ 341 w 321"/>
                  <a:gd name="T9" fmla="*/ 347 h 440"/>
                  <a:gd name="T10" fmla="*/ 347 w 321"/>
                  <a:gd name="T11" fmla="*/ 336 h 440"/>
                  <a:gd name="T12" fmla="*/ 355 w 321"/>
                  <a:gd name="T13" fmla="*/ 341 h 440"/>
                  <a:gd name="T14" fmla="*/ 362 w 321"/>
                  <a:gd name="T15" fmla="*/ 336 h 440"/>
                  <a:gd name="T16" fmla="*/ 364 w 321"/>
                  <a:gd name="T17" fmla="*/ 297 h 440"/>
                  <a:gd name="T18" fmla="*/ 341 w 321"/>
                  <a:gd name="T19" fmla="*/ 221 h 440"/>
                  <a:gd name="T20" fmla="*/ 317 w 321"/>
                  <a:gd name="T21" fmla="*/ 179 h 440"/>
                  <a:gd name="T22" fmla="*/ 302 w 321"/>
                  <a:gd name="T23" fmla="*/ 179 h 440"/>
                  <a:gd name="T24" fmla="*/ 285 w 321"/>
                  <a:gd name="T25" fmla="*/ 189 h 440"/>
                  <a:gd name="T26" fmla="*/ 273 w 321"/>
                  <a:gd name="T27" fmla="*/ 203 h 440"/>
                  <a:gd name="T28" fmla="*/ 265 w 321"/>
                  <a:gd name="T29" fmla="*/ 222 h 440"/>
                  <a:gd name="T30" fmla="*/ 255 w 321"/>
                  <a:gd name="T31" fmla="*/ 236 h 440"/>
                  <a:gd name="T32" fmla="*/ 250 w 321"/>
                  <a:gd name="T33" fmla="*/ 242 h 440"/>
                  <a:gd name="T34" fmla="*/ 241 w 321"/>
                  <a:gd name="T35" fmla="*/ 240 h 440"/>
                  <a:gd name="T36" fmla="*/ 222 w 321"/>
                  <a:gd name="T37" fmla="*/ 229 h 440"/>
                  <a:gd name="T38" fmla="*/ 225 w 321"/>
                  <a:gd name="T39" fmla="*/ 208 h 440"/>
                  <a:gd name="T40" fmla="*/ 238 w 321"/>
                  <a:gd name="T41" fmla="*/ 196 h 440"/>
                  <a:gd name="T42" fmla="*/ 265 w 321"/>
                  <a:gd name="T43" fmla="*/ 152 h 440"/>
                  <a:gd name="T44" fmla="*/ 265 w 321"/>
                  <a:gd name="T45" fmla="*/ 125 h 440"/>
                  <a:gd name="T46" fmla="*/ 262 w 321"/>
                  <a:gd name="T47" fmla="*/ 97 h 440"/>
                  <a:gd name="T48" fmla="*/ 250 w 321"/>
                  <a:gd name="T49" fmla="*/ 83 h 440"/>
                  <a:gd name="T50" fmla="*/ 248 w 321"/>
                  <a:gd name="T51" fmla="*/ 67 h 440"/>
                  <a:gd name="T52" fmla="*/ 259 w 321"/>
                  <a:gd name="T53" fmla="*/ 70 h 440"/>
                  <a:gd name="T54" fmla="*/ 239 w 321"/>
                  <a:gd name="T55" fmla="*/ 36 h 440"/>
                  <a:gd name="T56" fmla="*/ 207 w 321"/>
                  <a:gd name="T57" fmla="*/ 30 h 440"/>
                  <a:gd name="T58" fmla="*/ 146 w 321"/>
                  <a:gd name="T59" fmla="*/ 9 h 440"/>
                  <a:gd name="T60" fmla="*/ 109 w 321"/>
                  <a:gd name="T61" fmla="*/ 2 h 440"/>
                  <a:gd name="T62" fmla="*/ 100 w 321"/>
                  <a:gd name="T63" fmla="*/ 20 h 440"/>
                  <a:gd name="T64" fmla="*/ 109 w 321"/>
                  <a:gd name="T65" fmla="*/ 40 h 440"/>
                  <a:gd name="T66" fmla="*/ 115 w 321"/>
                  <a:gd name="T67" fmla="*/ 46 h 440"/>
                  <a:gd name="T68" fmla="*/ 97 w 321"/>
                  <a:gd name="T69" fmla="*/ 52 h 440"/>
                  <a:gd name="T70" fmla="*/ 82 w 321"/>
                  <a:gd name="T71" fmla="*/ 68 h 440"/>
                  <a:gd name="T72" fmla="*/ 85 w 321"/>
                  <a:gd name="T73" fmla="*/ 94 h 440"/>
                  <a:gd name="T74" fmla="*/ 78 w 321"/>
                  <a:gd name="T75" fmla="*/ 118 h 440"/>
                  <a:gd name="T76" fmla="*/ 69 w 321"/>
                  <a:gd name="T77" fmla="*/ 123 h 440"/>
                  <a:gd name="T78" fmla="*/ 66 w 321"/>
                  <a:gd name="T79" fmla="*/ 105 h 440"/>
                  <a:gd name="T80" fmla="*/ 66 w 321"/>
                  <a:gd name="T81" fmla="*/ 80 h 440"/>
                  <a:gd name="T82" fmla="*/ 59 w 321"/>
                  <a:gd name="T83" fmla="*/ 83 h 440"/>
                  <a:gd name="T84" fmla="*/ 53 w 321"/>
                  <a:gd name="T85" fmla="*/ 94 h 440"/>
                  <a:gd name="T86" fmla="*/ 41 w 321"/>
                  <a:gd name="T87" fmla="*/ 104 h 440"/>
                  <a:gd name="T88" fmla="*/ 36 w 321"/>
                  <a:gd name="T89" fmla="*/ 108 h 440"/>
                  <a:gd name="T90" fmla="*/ 31 w 321"/>
                  <a:gd name="T91" fmla="*/ 116 h 440"/>
                  <a:gd name="T92" fmla="*/ 28 w 321"/>
                  <a:gd name="T93" fmla="*/ 130 h 440"/>
                  <a:gd name="T94" fmla="*/ 16 w 321"/>
                  <a:gd name="T95" fmla="*/ 148 h 440"/>
                  <a:gd name="T96" fmla="*/ 18 w 321"/>
                  <a:gd name="T97" fmla="*/ 163 h 440"/>
                  <a:gd name="T98" fmla="*/ 10 w 321"/>
                  <a:gd name="T99" fmla="*/ 196 h 440"/>
                  <a:gd name="T100" fmla="*/ 2 w 321"/>
                  <a:gd name="T101" fmla="*/ 218 h 440"/>
                  <a:gd name="T102" fmla="*/ 7 w 321"/>
                  <a:gd name="T103" fmla="*/ 239 h 440"/>
                  <a:gd name="T104" fmla="*/ 6 w 321"/>
                  <a:gd name="T105" fmla="*/ 251 h 440"/>
                  <a:gd name="T106" fmla="*/ 7 w 321"/>
                  <a:gd name="T107" fmla="*/ 275 h 440"/>
                  <a:gd name="T108" fmla="*/ 24 w 321"/>
                  <a:gd name="T109" fmla="*/ 305 h 440"/>
                  <a:gd name="T110" fmla="*/ 35 w 321"/>
                  <a:gd name="T111" fmla="*/ 321 h 440"/>
                  <a:gd name="T112" fmla="*/ 41 w 321"/>
                  <a:gd name="T113" fmla="*/ 374 h 440"/>
                  <a:gd name="T114" fmla="*/ 38 w 321"/>
                  <a:gd name="T115" fmla="*/ 416 h 440"/>
                  <a:gd name="T116" fmla="*/ 22 w 321"/>
                  <a:gd name="T117" fmla="*/ 448 h 440"/>
                  <a:gd name="T118" fmla="*/ 22 w 321"/>
                  <a:gd name="T119" fmla="*/ 463 h 440"/>
                  <a:gd name="T120" fmla="*/ 2 w 321"/>
                  <a:gd name="T121" fmla="*/ 484 h 440"/>
                  <a:gd name="T122" fmla="*/ 292 w 321"/>
                  <a:gd name="T123" fmla="*/ 463 h 44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21" h="440">
                    <a:moveTo>
                      <a:pt x="257" y="419"/>
                    </a:moveTo>
                    <a:lnTo>
                      <a:pt x="257" y="419"/>
                    </a:lnTo>
                    <a:lnTo>
                      <a:pt x="257" y="413"/>
                    </a:lnTo>
                    <a:lnTo>
                      <a:pt x="260" y="406"/>
                    </a:lnTo>
                    <a:lnTo>
                      <a:pt x="263" y="399"/>
                    </a:lnTo>
                    <a:lnTo>
                      <a:pt x="266" y="393"/>
                    </a:lnTo>
                    <a:lnTo>
                      <a:pt x="270" y="387"/>
                    </a:lnTo>
                    <a:lnTo>
                      <a:pt x="275" y="383"/>
                    </a:lnTo>
                    <a:lnTo>
                      <a:pt x="276" y="380"/>
                    </a:lnTo>
                    <a:lnTo>
                      <a:pt x="278" y="378"/>
                    </a:lnTo>
                    <a:lnTo>
                      <a:pt x="276" y="370"/>
                    </a:lnTo>
                    <a:lnTo>
                      <a:pt x="276" y="363"/>
                    </a:lnTo>
                    <a:lnTo>
                      <a:pt x="278" y="356"/>
                    </a:lnTo>
                    <a:lnTo>
                      <a:pt x="279" y="351"/>
                    </a:lnTo>
                    <a:lnTo>
                      <a:pt x="282" y="347"/>
                    </a:lnTo>
                    <a:lnTo>
                      <a:pt x="285" y="344"/>
                    </a:lnTo>
                    <a:lnTo>
                      <a:pt x="287" y="343"/>
                    </a:lnTo>
                    <a:lnTo>
                      <a:pt x="288" y="343"/>
                    </a:lnTo>
                    <a:lnTo>
                      <a:pt x="294" y="334"/>
                    </a:lnTo>
                    <a:lnTo>
                      <a:pt x="296" y="326"/>
                    </a:lnTo>
                    <a:lnTo>
                      <a:pt x="296" y="324"/>
                    </a:lnTo>
                    <a:lnTo>
                      <a:pt x="296" y="323"/>
                    </a:lnTo>
                    <a:lnTo>
                      <a:pt x="297" y="321"/>
                    </a:lnTo>
                    <a:lnTo>
                      <a:pt x="297" y="320"/>
                    </a:lnTo>
                    <a:lnTo>
                      <a:pt x="300" y="317"/>
                    </a:lnTo>
                    <a:lnTo>
                      <a:pt x="300" y="314"/>
                    </a:lnTo>
                    <a:lnTo>
                      <a:pt x="299" y="313"/>
                    </a:lnTo>
                    <a:lnTo>
                      <a:pt x="300" y="309"/>
                    </a:lnTo>
                    <a:lnTo>
                      <a:pt x="300" y="306"/>
                    </a:lnTo>
                    <a:lnTo>
                      <a:pt x="303" y="304"/>
                    </a:lnTo>
                    <a:lnTo>
                      <a:pt x="305" y="304"/>
                    </a:lnTo>
                    <a:lnTo>
                      <a:pt x="308" y="303"/>
                    </a:lnTo>
                    <a:lnTo>
                      <a:pt x="309" y="304"/>
                    </a:lnTo>
                    <a:lnTo>
                      <a:pt x="311" y="304"/>
                    </a:lnTo>
                    <a:lnTo>
                      <a:pt x="312" y="304"/>
                    </a:lnTo>
                    <a:lnTo>
                      <a:pt x="312" y="309"/>
                    </a:lnTo>
                    <a:lnTo>
                      <a:pt x="314" y="310"/>
                    </a:lnTo>
                    <a:lnTo>
                      <a:pt x="315" y="310"/>
                    </a:lnTo>
                    <a:lnTo>
                      <a:pt x="315" y="309"/>
                    </a:lnTo>
                    <a:lnTo>
                      <a:pt x="317" y="307"/>
                    </a:lnTo>
                    <a:lnTo>
                      <a:pt x="317" y="306"/>
                    </a:lnTo>
                    <a:lnTo>
                      <a:pt x="318" y="304"/>
                    </a:lnTo>
                    <a:lnTo>
                      <a:pt x="320" y="267"/>
                    </a:lnTo>
                    <a:lnTo>
                      <a:pt x="320" y="269"/>
                    </a:lnTo>
                    <a:lnTo>
                      <a:pt x="320" y="267"/>
                    </a:lnTo>
                    <a:lnTo>
                      <a:pt x="315" y="247"/>
                    </a:lnTo>
                    <a:lnTo>
                      <a:pt x="309" y="228"/>
                    </a:lnTo>
                    <a:lnTo>
                      <a:pt x="305" y="214"/>
                    </a:lnTo>
                    <a:lnTo>
                      <a:pt x="300" y="200"/>
                    </a:lnTo>
                    <a:lnTo>
                      <a:pt x="296" y="189"/>
                    </a:lnTo>
                    <a:lnTo>
                      <a:pt x="291" y="181"/>
                    </a:lnTo>
                    <a:lnTo>
                      <a:pt x="288" y="174"/>
                    </a:lnTo>
                    <a:lnTo>
                      <a:pt x="285" y="168"/>
                    </a:lnTo>
                    <a:lnTo>
                      <a:pt x="282" y="165"/>
                    </a:lnTo>
                    <a:lnTo>
                      <a:pt x="279" y="162"/>
                    </a:lnTo>
                    <a:lnTo>
                      <a:pt x="276" y="161"/>
                    </a:lnTo>
                    <a:lnTo>
                      <a:pt x="273" y="159"/>
                    </a:lnTo>
                    <a:lnTo>
                      <a:pt x="272" y="159"/>
                    </a:lnTo>
                    <a:lnTo>
                      <a:pt x="269" y="161"/>
                    </a:lnTo>
                    <a:lnTo>
                      <a:pt x="267" y="161"/>
                    </a:lnTo>
                    <a:lnTo>
                      <a:pt x="266" y="162"/>
                    </a:lnTo>
                    <a:lnTo>
                      <a:pt x="263" y="164"/>
                    </a:lnTo>
                    <a:lnTo>
                      <a:pt x="260" y="167"/>
                    </a:lnTo>
                    <a:lnTo>
                      <a:pt x="256" y="168"/>
                    </a:lnTo>
                    <a:lnTo>
                      <a:pt x="254" y="170"/>
                    </a:lnTo>
                    <a:lnTo>
                      <a:pt x="251" y="171"/>
                    </a:lnTo>
                    <a:lnTo>
                      <a:pt x="249" y="173"/>
                    </a:lnTo>
                    <a:lnTo>
                      <a:pt x="248" y="173"/>
                    </a:lnTo>
                    <a:lnTo>
                      <a:pt x="248" y="174"/>
                    </a:lnTo>
                    <a:lnTo>
                      <a:pt x="243" y="177"/>
                    </a:lnTo>
                    <a:lnTo>
                      <a:pt x="240" y="184"/>
                    </a:lnTo>
                    <a:lnTo>
                      <a:pt x="240" y="187"/>
                    </a:lnTo>
                    <a:lnTo>
                      <a:pt x="239" y="189"/>
                    </a:lnTo>
                    <a:lnTo>
                      <a:pt x="237" y="194"/>
                    </a:lnTo>
                    <a:lnTo>
                      <a:pt x="234" y="197"/>
                    </a:lnTo>
                    <a:lnTo>
                      <a:pt x="233" y="201"/>
                    </a:lnTo>
                    <a:lnTo>
                      <a:pt x="230" y="204"/>
                    </a:lnTo>
                    <a:lnTo>
                      <a:pt x="227" y="204"/>
                    </a:lnTo>
                    <a:lnTo>
                      <a:pt x="227" y="208"/>
                    </a:lnTo>
                    <a:lnTo>
                      <a:pt x="225" y="211"/>
                    </a:lnTo>
                    <a:lnTo>
                      <a:pt x="224" y="214"/>
                    </a:lnTo>
                    <a:lnTo>
                      <a:pt x="223" y="216"/>
                    </a:lnTo>
                    <a:lnTo>
                      <a:pt x="222" y="217"/>
                    </a:lnTo>
                    <a:lnTo>
                      <a:pt x="220" y="219"/>
                    </a:lnTo>
                    <a:lnTo>
                      <a:pt x="219" y="219"/>
                    </a:lnTo>
                    <a:lnTo>
                      <a:pt x="216" y="219"/>
                    </a:lnTo>
                    <a:lnTo>
                      <a:pt x="215" y="217"/>
                    </a:lnTo>
                    <a:lnTo>
                      <a:pt x="213" y="217"/>
                    </a:lnTo>
                    <a:lnTo>
                      <a:pt x="212" y="217"/>
                    </a:lnTo>
                    <a:lnTo>
                      <a:pt x="209" y="216"/>
                    </a:lnTo>
                    <a:lnTo>
                      <a:pt x="201" y="216"/>
                    </a:lnTo>
                    <a:lnTo>
                      <a:pt x="198" y="211"/>
                    </a:lnTo>
                    <a:lnTo>
                      <a:pt x="195" y="207"/>
                    </a:lnTo>
                    <a:lnTo>
                      <a:pt x="195" y="203"/>
                    </a:lnTo>
                    <a:lnTo>
                      <a:pt x="195" y="197"/>
                    </a:lnTo>
                    <a:lnTo>
                      <a:pt x="197" y="192"/>
                    </a:lnTo>
                    <a:lnTo>
                      <a:pt x="197" y="189"/>
                    </a:lnTo>
                    <a:lnTo>
                      <a:pt x="198" y="188"/>
                    </a:lnTo>
                    <a:lnTo>
                      <a:pt x="198" y="184"/>
                    </a:lnTo>
                    <a:lnTo>
                      <a:pt x="200" y="181"/>
                    </a:lnTo>
                    <a:lnTo>
                      <a:pt x="201" y="180"/>
                    </a:lnTo>
                    <a:lnTo>
                      <a:pt x="204" y="178"/>
                    </a:lnTo>
                    <a:lnTo>
                      <a:pt x="206" y="177"/>
                    </a:lnTo>
                    <a:lnTo>
                      <a:pt x="209" y="177"/>
                    </a:lnTo>
                    <a:lnTo>
                      <a:pt x="210" y="176"/>
                    </a:lnTo>
                    <a:lnTo>
                      <a:pt x="219" y="167"/>
                    </a:lnTo>
                    <a:lnTo>
                      <a:pt x="222" y="148"/>
                    </a:lnTo>
                    <a:lnTo>
                      <a:pt x="233" y="138"/>
                    </a:lnTo>
                    <a:lnTo>
                      <a:pt x="233" y="137"/>
                    </a:lnTo>
                    <a:lnTo>
                      <a:pt x="233" y="134"/>
                    </a:lnTo>
                    <a:lnTo>
                      <a:pt x="233" y="128"/>
                    </a:lnTo>
                    <a:lnTo>
                      <a:pt x="233" y="124"/>
                    </a:lnTo>
                    <a:lnTo>
                      <a:pt x="233" y="118"/>
                    </a:lnTo>
                    <a:lnTo>
                      <a:pt x="233" y="113"/>
                    </a:lnTo>
                    <a:lnTo>
                      <a:pt x="233" y="108"/>
                    </a:lnTo>
                    <a:lnTo>
                      <a:pt x="233" y="107"/>
                    </a:lnTo>
                    <a:lnTo>
                      <a:pt x="233" y="99"/>
                    </a:lnTo>
                    <a:lnTo>
                      <a:pt x="231" y="93"/>
                    </a:lnTo>
                    <a:lnTo>
                      <a:pt x="230" y="88"/>
                    </a:lnTo>
                    <a:lnTo>
                      <a:pt x="227" y="84"/>
                    </a:lnTo>
                    <a:lnTo>
                      <a:pt x="225" y="81"/>
                    </a:lnTo>
                    <a:lnTo>
                      <a:pt x="223" y="78"/>
                    </a:lnTo>
                    <a:lnTo>
                      <a:pt x="222" y="77"/>
                    </a:lnTo>
                    <a:lnTo>
                      <a:pt x="220" y="75"/>
                    </a:lnTo>
                    <a:lnTo>
                      <a:pt x="216" y="72"/>
                    </a:lnTo>
                    <a:lnTo>
                      <a:pt x="215" y="69"/>
                    </a:lnTo>
                    <a:lnTo>
                      <a:pt x="215" y="66"/>
                    </a:lnTo>
                    <a:lnTo>
                      <a:pt x="215" y="63"/>
                    </a:lnTo>
                    <a:lnTo>
                      <a:pt x="216" y="62"/>
                    </a:lnTo>
                    <a:lnTo>
                      <a:pt x="218" y="61"/>
                    </a:lnTo>
                    <a:lnTo>
                      <a:pt x="219" y="60"/>
                    </a:lnTo>
                    <a:lnTo>
                      <a:pt x="220" y="60"/>
                    </a:lnTo>
                    <a:lnTo>
                      <a:pt x="224" y="63"/>
                    </a:lnTo>
                    <a:lnTo>
                      <a:pt x="227" y="63"/>
                    </a:lnTo>
                    <a:lnTo>
                      <a:pt x="228" y="63"/>
                    </a:lnTo>
                    <a:lnTo>
                      <a:pt x="228" y="62"/>
                    </a:lnTo>
                    <a:lnTo>
                      <a:pt x="228" y="61"/>
                    </a:lnTo>
                    <a:lnTo>
                      <a:pt x="227" y="60"/>
                    </a:lnTo>
                    <a:lnTo>
                      <a:pt x="227" y="58"/>
                    </a:lnTo>
                    <a:lnTo>
                      <a:pt x="225" y="57"/>
                    </a:lnTo>
                    <a:lnTo>
                      <a:pt x="210" y="33"/>
                    </a:lnTo>
                    <a:lnTo>
                      <a:pt x="203" y="32"/>
                    </a:lnTo>
                    <a:lnTo>
                      <a:pt x="195" y="31"/>
                    </a:lnTo>
                    <a:lnTo>
                      <a:pt x="190" y="30"/>
                    </a:lnTo>
                    <a:lnTo>
                      <a:pt x="186" y="28"/>
                    </a:lnTo>
                    <a:lnTo>
                      <a:pt x="182" y="27"/>
                    </a:lnTo>
                    <a:lnTo>
                      <a:pt x="179" y="24"/>
                    </a:lnTo>
                    <a:lnTo>
                      <a:pt x="177" y="22"/>
                    </a:lnTo>
                    <a:lnTo>
                      <a:pt x="176" y="22"/>
                    </a:lnTo>
                    <a:lnTo>
                      <a:pt x="162" y="22"/>
                    </a:lnTo>
                    <a:lnTo>
                      <a:pt x="151" y="9"/>
                    </a:lnTo>
                    <a:lnTo>
                      <a:pt x="128" y="8"/>
                    </a:lnTo>
                    <a:lnTo>
                      <a:pt x="117" y="0"/>
                    </a:lnTo>
                    <a:lnTo>
                      <a:pt x="110" y="0"/>
                    </a:lnTo>
                    <a:lnTo>
                      <a:pt x="105" y="2"/>
                    </a:lnTo>
                    <a:lnTo>
                      <a:pt x="96" y="0"/>
                    </a:lnTo>
                    <a:lnTo>
                      <a:pt x="96" y="2"/>
                    </a:lnTo>
                    <a:lnTo>
                      <a:pt x="96" y="5"/>
                    </a:lnTo>
                    <a:lnTo>
                      <a:pt x="96" y="8"/>
                    </a:lnTo>
                    <a:lnTo>
                      <a:pt x="96" y="9"/>
                    </a:lnTo>
                    <a:lnTo>
                      <a:pt x="91" y="14"/>
                    </a:lnTo>
                    <a:lnTo>
                      <a:pt x="88" y="18"/>
                    </a:lnTo>
                    <a:lnTo>
                      <a:pt x="87" y="22"/>
                    </a:lnTo>
                    <a:lnTo>
                      <a:pt x="88" y="27"/>
                    </a:lnTo>
                    <a:lnTo>
                      <a:pt x="90" y="31"/>
                    </a:lnTo>
                    <a:lnTo>
                      <a:pt x="93" y="33"/>
                    </a:lnTo>
                    <a:lnTo>
                      <a:pt x="94" y="35"/>
                    </a:lnTo>
                    <a:lnTo>
                      <a:pt x="96" y="36"/>
                    </a:lnTo>
                    <a:lnTo>
                      <a:pt x="98" y="36"/>
                    </a:lnTo>
                    <a:lnTo>
                      <a:pt x="101" y="38"/>
                    </a:lnTo>
                    <a:lnTo>
                      <a:pt x="101" y="39"/>
                    </a:lnTo>
                    <a:lnTo>
                      <a:pt x="101" y="41"/>
                    </a:lnTo>
                    <a:lnTo>
                      <a:pt x="101" y="42"/>
                    </a:lnTo>
                    <a:lnTo>
                      <a:pt x="99" y="44"/>
                    </a:lnTo>
                    <a:lnTo>
                      <a:pt x="98" y="44"/>
                    </a:lnTo>
                    <a:lnTo>
                      <a:pt x="98" y="45"/>
                    </a:lnTo>
                    <a:lnTo>
                      <a:pt x="91" y="45"/>
                    </a:lnTo>
                    <a:lnTo>
                      <a:pt x="85" y="47"/>
                    </a:lnTo>
                    <a:lnTo>
                      <a:pt x="81" y="50"/>
                    </a:lnTo>
                    <a:lnTo>
                      <a:pt x="77" y="52"/>
                    </a:lnTo>
                    <a:lnTo>
                      <a:pt x="75" y="57"/>
                    </a:lnTo>
                    <a:lnTo>
                      <a:pt x="72" y="60"/>
                    </a:lnTo>
                    <a:lnTo>
                      <a:pt x="72" y="61"/>
                    </a:lnTo>
                    <a:lnTo>
                      <a:pt x="72" y="62"/>
                    </a:lnTo>
                    <a:lnTo>
                      <a:pt x="74" y="66"/>
                    </a:lnTo>
                    <a:lnTo>
                      <a:pt x="74" y="72"/>
                    </a:lnTo>
                    <a:lnTo>
                      <a:pt x="75" y="77"/>
                    </a:lnTo>
                    <a:lnTo>
                      <a:pt x="75" y="81"/>
                    </a:lnTo>
                    <a:lnTo>
                      <a:pt x="75" y="85"/>
                    </a:lnTo>
                    <a:lnTo>
                      <a:pt x="75" y="90"/>
                    </a:lnTo>
                    <a:lnTo>
                      <a:pt x="74" y="93"/>
                    </a:lnTo>
                    <a:lnTo>
                      <a:pt x="72" y="96"/>
                    </a:lnTo>
                    <a:lnTo>
                      <a:pt x="72" y="99"/>
                    </a:lnTo>
                    <a:lnTo>
                      <a:pt x="71" y="104"/>
                    </a:lnTo>
                    <a:lnTo>
                      <a:pt x="69" y="107"/>
                    </a:lnTo>
                    <a:lnTo>
                      <a:pt x="69" y="108"/>
                    </a:lnTo>
                    <a:lnTo>
                      <a:pt x="68" y="111"/>
                    </a:lnTo>
                    <a:lnTo>
                      <a:pt x="66" y="113"/>
                    </a:lnTo>
                    <a:lnTo>
                      <a:pt x="61" y="111"/>
                    </a:lnTo>
                    <a:lnTo>
                      <a:pt x="55" y="110"/>
                    </a:lnTo>
                    <a:lnTo>
                      <a:pt x="55" y="108"/>
                    </a:lnTo>
                    <a:lnTo>
                      <a:pt x="57" y="105"/>
                    </a:lnTo>
                    <a:lnTo>
                      <a:pt x="57" y="99"/>
                    </a:lnTo>
                    <a:lnTo>
                      <a:pt x="58" y="95"/>
                    </a:lnTo>
                    <a:lnTo>
                      <a:pt x="60" y="90"/>
                    </a:lnTo>
                    <a:lnTo>
                      <a:pt x="60" y="84"/>
                    </a:lnTo>
                    <a:lnTo>
                      <a:pt x="60" y="80"/>
                    </a:lnTo>
                    <a:lnTo>
                      <a:pt x="60" y="78"/>
                    </a:lnTo>
                    <a:lnTo>
                      <a:pt x="58" y="72"/>
                    </a:lnTo>
                    <a:lnTo>
                      <a:pt x="57" y="69"/>
                    </a:lnTo>
                    <a:lnTo>
                      <a:pt x="55" y="68"/>
                    </a:lnTo>
                    <a:lnTo>
                      <a:pt x="54" y="69"/>
                    </a:lnTo>
                    <a:lnTo>
                      <a:pt x="54" y="71"/>
                    </a:lnTo>
                    <a:lnTo>
                      <a:pt x="52" y="74"/>
                    </a:lnTo>
                    <a:lnTo>
                      <a:pt x="52" y="75"/>
                    </a:lnTo>
                    <a:lnTo>
                      <a:pt x="51" y="77"/>
                    </a:lnTo>
                    <a:lnTo>
                      <a:pt x="51" y="78"/>
                    </a:lnTo>
                    <a:lnTo>
                      <a:pt x="49" y="82"/>
                    </a:lnTo>
                    <a:lnTo>
                      <a:pt x="47" y="85"/>
                    </a:lnTo>
                    <a:lnTo>
                      <a:pt x="45" y="90"/>
                    </a:lnTo>
                    <a:lnTo>
                      <a:pt x="44" y="93"/>
                    </a:lnTo>
                    <a:lnTo>
                      <a:pt x="42" y="95"/>
                    </a:lnTo>
                    <a:lnTo>
                      <a:pt x="41" y="95"/>
                    </a:lnTo>
                    <a:lnTo>
                      <a:pt x="36" y="94"/>
                    </a:lnTo>
                    <a:lnTo>
                      <a:pt x="33" y="94"/>
                    </a:lnTo>
                    <a:lnTo>
                      <a:pt x="32" y="95"/>
                    </a:lnTo>
                    <a:lnTo>
                      <a:pt x="32" y="96"/>
                    </a:lnTo>
                    <a:lnTo>
                      <a:pt x="32" y="98"/>
                    </a:lnTo>
                    <a:lnTo>
                      <a:pt x="27" y="101"/>
                    </a:lnTo>
                    <a:lnTo>
                      <a:pt x="27" y="102"/>
                    </a:lnTo>
                    <a:lnTo>
                      <a:pt x="27" y="105"/>
                    </a:lnTo>
                    <a:lnTo>
                      <a:pt x="25" y="108"/>
                    </a:lnTo>
                    <a:lnTo>
                      <a:pt x="25" y="113"/>
                    </a:lnTo>
                    <a:lnTo>
                      <a:pt x="25" y="115"/>
                    </a:lnTo>
                    <a:lnTo>
                      <a:pt x="25" y="117"/>
                    </a:lnTo>
                    <a:lnTo>
                      <a:pt x="25" y="118"/>
                    </a:lnTo>
                    <a:lnTo>
                      <a:pt x="19" y="121"/>
                    </a:lnTo>
                    <a:lnTo>
                      <a:pt x="16" y="124"/>
                    </a:lnTo>
                    <a:lnTo>
                      <a:pt x="15" y="126"/>
                    </a:lnTo>
                    <a:lnTo>
                      <a:pt x="14" y="128"/>
                    </a:lnTo>
                    <a:lnTo>
                      <a:pt x="12" y="131"/>
                    </a:lnTo>
                    <a:lnTo>
                      <a:pt x="14" y="134"/>
                    </a:lnTo>
                    <a:lnTo>
                      <a:pt x="14" y="135"/>
                    </a:lnTo>
                    <a:lnTo>
                      <a:pt x="15" y="137"/>
                    </a:lnTo>
                    <a:lnTo>
                      <a:pt x="16" y="140"/>
                    </a:lnTo>
                    <a:lnTo>
                      <a:pt x="16" y="144"/>
                    </a:lnTo>
                    <a:lnTo>
                      <a:pt x="16" y="148"/>
                    </a:lnTo>
                    <a:lnTo>
                      <a:pt x="16" y="153"/>
                    </a:lnTo>
                    <a:lnTo>
                      <a:pt x="15" y="156"/>
                    </a:lnTo>
                    <a:lnTo>
                      <a:pt x="14" y="162"/>
                    </a:lnTo>
                    <a:lnTo>
                      <a:pt x="12" y="167"/>
                    </a:lnTo>
                    <a:lnTo>
                      <a:pt x="11" y="171"/>
                    </a:lnTo>
                    <a:lnTo>
                      <a:pt x="9" y="177"/>
                    </a:lnTo>
                    <a:lnTo>
                      <a:pt x="8" y="181"/>
                    </a:lnTo>
                    <a:lnTo>
                      <a:pt x="6" y="186"/>
                    </a:lnTo>
                    <a:lnTo>
                      <a:pt x="5" y="189"/>
                    </a:lnTo>
                    <a:lnTo>
                      <a:pt x="3" y="192"/>
                    </a:lnTo>
                    <a:lnTo>
                      <a:pt x="2" y="195"/>
                    </a:lnTo>
                    <a:lnTo>
                      <a:pt x="2" y="197"/>
                    </a:lnTo>
                    <a:lnTo>
                      <a:pt x="3" y="201"/>
                    </a:lnTo>
                    <a:lnTo>
                      <a:pt x="5" y="207"/>
                    </a:lnTo>
                    <a:lnTo>
                      <a:pt x="6" y="211"/>
                    </a:lnTo>
                    <a:lnTo>
                      <a:pt x="6" y="216"/>
                    </a:lnTo>
                    <a:lnTo>
                      <a:pt x="8" y="219"/>
                    </a:lnTo>
                    <a:lnTo>
                      <a:pt x="8" y="222"/>
                    </a:lnTo>
                    <a:lnTo>
                      <a:pt x="8" y="225"/>
                    </a:lnTo>
                    <a:lnTo>
                      <a:pt x="5" y="227"/>
                    </a:lnTo>
                    <a:lnTo>
                      <a:pt x="3" y="228"/>
                    </a:lnTo>
                    <a:lnTo>
                      <a:pt x="2" y="231"/>
                    </a:lnTo>
                    <a:lnTo>
                      <a:pt x="2" y="234"/>
                    </a:lnTo>
                    <a:lnTo>
                      <a:pt x="3" y="239"/>
                    </a:lnTo>
                    <a:lnTo>
                      <a:pt x="5" y="243"/>
                    </a:lnTo>
                    <a:lnTo>
                      <a:pt x="6" y="249"/>
                    </a:lnTo>
                    <a:lnTo>
                      <a:pt x="9" y="252"/>
                    </a:lnTo>
                    <a:lnTo>
                      <a:pt x="12" y="258"/>
                    </a:lnTo>
                    <a:lnTo>
                      <a:pt x="14" y="263"/>
                    </a:lnTo>
                    <a:lnTo>
                      <a:pt x="16" y="269"/>
                    </a:lnTo>
                    <a:lnTo>
                      <a:pt x="19" y="273"/>
                    </a:lnTo>
                    <a:lnTo>
                      <a:pt x="21" y="276"/>
                    </a:lnTo>
                    <a:lnTo>
                      <a:pt x="22" y="279"/>
                    </a:lnTo>
                    <a:lnTo>
                      <a:pt x="24" y="282"/>
                    </a:lnTo>
                    <a:lnTo>
                      <a:pt x="25" y="282"/>
                    </a:lnTo>
                    <a:lnTo>
                      <a:pt x="28" y="285"/>
                    </a:lnTo>
                    <a:lnTo>
                      <a:pt x="31" y="291"/>
                    </a:lnTo>
                    <a:lnTo>
                      <a:pt x="32" y="299"/>
                    </a:lnTo>
                    <a:lnTo>
                      <a:pt x="35" y="306"/>
                    </a:lnTo>
                    <a:lnTo>
                      <a:pt x="35" y="313"/>
                    </a:lnTo>
                    <a:lnTo>
                      <a:pt x="36" y="321"/>
                    </a:lnTo>
                    <a:lnTo>
                      <a:pt x="36" y="330"/>
                    </a:lnTo>
                    <a:lnTo>
                      <a:pt x="36" y="339"/>
                    </a:lnTo>
                    <a:lnTo>
                      <a:pt x="36" y="347"/>
                    </a:lnTo>
                    <a:lnTo>
                      <a:pt x="36" y="354"/>
                    </a:lnTo>
                    <a:lnTo>
                      <a:pt x="36" y="362"/>
                    </a:lnTo>
                    <a:lnTo>
                      <a:pt x="35" y="369"/>
                    </a:lnTo>
                    <a:lnTo>
                      <a:pt x="35" y="373"/>
                    </a:lnTo>
                    <a:lnTo>
                      <a:pt x="33" y="377"/>
                    </a:lnTo>
                    <a:lnTo>
                      <a:pt x="33" y="380"/>
                    </a:lnTo>
                    <a:lnTo>
                      <a:pt x="33" y="381"/>
                    </a:lnTo>
                    <a:lnTo>
                      <a:pt x="27" y="392"/>
                    </a:lnTo>
                    <a:lnTo>
                      <a:pt x="22" y="400"/>
                    </a:lnTo>
                    <a:lnTo>
                      <a:pt x="19" y="406"/>
                    </a:lnTo>
                    <a:lnTo>
                      <a:pt x="19" y="411"/>
                    </a:lnTo>
                    <a:lnTo>
                      <a:pt x="19" y="414"/>
                    </a:lnTo>
                    <a:lnTo>
                      <a:pt x="19" y="417"/>
                    </a:lnTo>
                    <a:lnTo>
                      <a:pt x="19" y="419"/>
                    </a:lnTo>
                    <a:lnTo>
                      <a:pt x="15" y="425"/>
                    </a:lnTo>
                    <a:lnTo>
                      <a:pt x="12" y="428"/>
                    </a:lnTo>
                    <a:lnTo>
                      <a:pt x="9" y="432"/>
                    </a:lnTo>
                    <a:lnTo>
                      <a:pt x="6" y="433"/>
                    </a:lnTo>
                    <a:lnTo>
                      <a:pt x="5" y="436"/>
                    </a:lnTo>
                    <a:lnTo>
                      <a:pt x="2" y="438"/>
                    </a:lnTo>
                    <a:lnTo>
                      <a:pt x="2" y="439"/>
                    </a:lnTo>
                    <a:lnTo>
                      <a:pt x="0" y="439"/>
                    </a:lnTo>
                    <a:lnTo>
                      <a:pt x="156" y="420"/>
                    </a:lnTo>
                    <a:lnTo>
                      <a:pt x="159" y="435"/>
                    </a:lnTo>
                    <a:lnTo>
                      <a:pt x="257" y="419"/>
                    </a:lnTo>
                  </a:path>
                </a:pathLst>
              </a:custGeom>
              <a:gr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32" name="Freeform 54"/>
              <p:cNvSpPr>
                <a:spLocks/>
              </p:cNvSpPr>
              <p:nvPr/>
            </p:nvSpPr>
            <p:spPr bwMode="blackWhite">
              <a:xfrm>
                <a:off x="3398" y="1080"/>
                <a:ext cx="544" cy="275"/>
              </a:xfrm>
              <a:custGeom>
                <a:avLst/>
                <a:gdLst>
                  <a:gd name="T0" fmla="*/ 10 w 479"/>
                  <a:gd name="T1" fmla="*/ 120 h 249"/>
                  <a:gd name="T2" fmla="*/ 28 w 479"/>
                  <a:gd name="T3" fmla="*/ 141 h 249"/>
                  <a:gd name="T4" fmla="*/ 39 w 479"/>
                  <a:gd name="T5" fmla="*/ 150 h 249"/>
                  <a:gd name="T6" fmla="*/ 72 w 479"/>
                  <a:gd name="T7" fmla="*/ 154 h 249"/>
                  <a:gd name="T8" fmla="*/ 126 w 479"/>
                  <a:gd name="T9" fmla="*/ 168 h 249"/>
                  <a:gd name="T10" fmla="*/ 167 w 479"/>
                  <a:gd name="T11" fmla="*/ 177 h 249"/>
                  <a:gd name="T12" fmla="*/ 201 w 479"/>
                  <a:gd name="T13" fmla="*/ 195 h 249"/>
                  <a:gd name="T14" fmla="*/ 225 w 479"/>
                  <a:gd name="T15" fmla="*/ 214 h 249"/>
                  <a:gd name="T16" fmla="*/ 223 w 479"/>
                  <a:gd name="T17" fmla="*/ 241 h 249"/>
                  <a:gd name="T18" fmla="*/ 241 w 479"/>
                  <a:gd name="T19" fmla="*/ 251 h 249"/>
                  <a:gd name="T20" fmla="*/ 256 w 479"/>
                  <a:gd name="T21" fmla="*/ 261 h 249"/>
                  <a:gd name="T22" fmla="*/ 256 w 479"/>
                  <a:gd name="T23" fmla="*/ 260 h 249"/>
                  <a:gd name="T24" fmla="*/ 271 w 479"/>
                  <a:gd name="T25" fmla="*/ 229 h 249"/>
                  <a:gd name="T26" fmla="*/ 286 w 479"/>
                  <a:gd name="T27" fmla="*/ 202 h 249"/>
                  <a:gd name="T28" fmla="*/ 294 w 479"/>
                  <a:gd name="T29" fmla="*/ 174 h 249"/>
                  <a:gd name="T30" fmla="*/ 296 w 479"/>
                  <a:gd name="T31" fmla="*/ 184 h 249"/>
                  <a:gd name="T32" fmla="*/ 313 w 479"/>
                  <a:gd name="T33" fmla="*/ 180 h 249"/>
                  <a:gd name="T34" fmla="*/ 329 w 479"/>
                  <a:gd name="T35" fmla="*/ 183 h 249"/>
                  <a:gd name="T36" fmla="*/ 323 w 479"/>
                  <a:gd name="T37" fmla="*/ 201 h 249"/>
                  <a:gd name="T38" fmla="*/ 330 w 479"/>
                  <a:gd name="T39" fmla="*/ 195 h 249"/>
                  <a:gd name="T40" fmla="*/ 350 w 479"/>
                  <a:gd name="T41" fmla="*/ 180 h 249"/>
                  <a:gd name="T42" fmla="*/ 360 w 479"/>
                  <a:gd name="T43" fmla="*/ 161 h 249"/>
                  <a:gd name="T44" fmla="*/ 450 w 479"/>
                  <a:gd name="T45" fmla="*/ 144 h 249"/>
                  <a:gd name="T46" fmla="*/ 461 w 479"/>
                  <a:gd name="T47" fmla="*/ 151 h 249"/>
                  <a:gd name="T48" fmla="*/ 484 w 479"/>
                  <a:gd name="T49" fmla="*/ 161 h 249"/>
                  <a:gd name="T50" fmla="*/ 483 w 479"/>
                  <a:gd name="T51" fmla="*/ 141 h 249"/>
                  <a:gd name="T52" fmla="*/ 491 w 479"/>
                  <a:gd name="T53" fmla="*/ 141 h 249"/>
                  <a:gd name="T54" fmla="*/ 511 w 479"/>
                  <a:gd name="T55" fmla="*/ 138 h 249"/>
                  <a:gd name="T56" fmla="*/ 517 w 479"/>
                  <a:gd name="T57" fmla="*/ 120 h 249"/>
                  <a:gd name="T58" fmla="*/ 514 w 479"/>
                  <a:gd name="T59" fmla="*/ 107 h 249"/>
                  <a:gd name="T60" fmla="*/ 501 w 479"/>
                  <a:gd name="T61" fmla="*/ 88 h 249"/>
                  <a:gd name="T62" fmla="*/ 483 w 479"/>
                  <a:gd name="T63" fmla="*/ 95 h 249"/>
                  <a:gd name="T64" fmla="*/ 447 w 479"/>
                  <a:gd name="T65" fmla="*/ 88 h 249"/>
                  <a:gd name="T66" fmla="*/ 442 w 479"/>
                  <a:gd name="T67" fmla="*/ 59 h 249"/>
                  <a:gd name="T68" fmla="*/ 424 w 479"/>
                  <a:gd name="T69" fmla="*/ 66 h 249"/>
                  <a:gd name="T70" fmla="*/ 379 w 479"/>
                  <a:gd name="T71" fmla="*/ 75 h 249"/>
                  <a:gd name="T72" fmla="*/ 353 w 479"/>
                  <a:gd name="T73" fmla="*/ 77 h 249"/>
                  <a:gd name="T74" fmla="*/ 303 w 479"/>
                  <a:gd name="T75" fmla="*/ 108 h 249"/>
                  <a:gd name="T76" fmla="*/ 288 w 479"/>
                  <a:gd name="T77" fmla="*/ 102 h 249"/>
                  <a:gd name="T78" fmla="*/ 252 w 479"/>
                  <a:gd name="T79" fmla="*/ 102 h 249"/>
                  <a:gd name="T80" fmla="*/ 238 w 479"/>
                  <a:gd name="T81" fmla="*/ 87 h 249"/>
                  <a:gd name="T82" fmla="*/ 200 w 479"/>
                  <a:gd name="T83" fmla="*/ 65 h 249"/>
                  <a:gd name="T84" fmla="*/ 182 w 479"/>
                  <a:gd name="T85" fmla="*/ 72 h 249"/>
                  <a:gd name="T86" fmla="*/ 185 w 479"/>
                  <a:gd name="T87" fmla="*/ 62 h 249"/>
                  <a:gd name="T88" fmla="*/ 162 w 479"/>
                  <a:gd name="T89" fmla="*/ 85 h 249"/>
                  <a:gd name="T90" fmla="*/ 157 w 479"/>
                  <a:gd name="T91" fmla="*/ 62 h 249"/>
                  <a:gd name="T92" fmla="*/ 157 w 479"/>
                  <a:gd name="T93" fmla="*/ 45 h 249"/>
                  <a:gd name="T94" fmla="*/ 160 w 479"/>
                  <a:gd name="T95" fmla="*/ 51 h 249"/>
                  <a:gd name="T96" fmla="*/ 160 w 479"/>
                  <a:gd name="T97" fmla="*/ 45 h 249"/>
                  <a:gd name="T98" fmla="*/ 167 w 479"/>
                  <a:gd name="T99" fmla="*/ 54 h 249"/>
                  <a:gd name="T100" fmla="*/ 204 w 479"/>
                  <a:gd name="T101" fmla="*/ 8 h 249"/>
                  <a:gd name="T102" fmla="*/ 214 w 479"/>
                  <a:gd name="T103" fmla="*/ 6 h 249"/>
                  <a:gd name="T104" fmla="*/ 200 w 479"/>
                  <a:gd name="T105" fmla="*/ 0 h 249"/>
                  <a:gd name="T106" fmla="*/ 151 w 479"/>
                  <a:gd name="T107" fmla="*/ 29 h 249"/>
                  <a:gd name="T108" fmla="*/ 126 w 479"/>
                  <a:gd name="T109" fmla="*/ 47 h 249"/>
                  <a:gd name="T110" fmla="*/ 109 w 479"/>
                  <a:gd name="T111" fmla="*/ 65 h 249"/>
                  <a:gd name="T112" fmla="*/ 78 w 479"/>
                  <a:gd name="T113" fmla="*/ 84 h 249"/>
                  <a:gd name="T114" fmla="*/ 57 w 479"/>
                  <a:gd name="T115" fmla="*/ 87 h 249"/>
                  <a:gd name="T116" fmla="*/ 27 w 479"/>
                  <a:gd name="T117" fmla="*/ 108 h 2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79" h="249">
                    <a:moveTo>
                      <a:pt x="0" y="109"/>
                    </a:moveTo>
                    <a:lnTo>
                      <a:pt x="0" y="109"/>
                    </a:lnTo>
                    <a:lnTo>
                      <a:pt x="2" y="109"/>
                    </a:lnTo>
                    <a:lnTo>
                      <a:pt x="3" y="109"/>
                    </a:lnTo>
                    <a:lnTo>
                      <a:pt x="6" y="109"/>
                    </a:lnTo>
                    <a:lnTo>
                      <a:pt x="9" y="109"/>
                    </a:lnTo>
                    <a:lnTo>
                      <a:pt x="14" y="110"/>
                    </a:lnTo>
                    <a:lnTo>
                      <a:pt x="17" y="114"/>
                    </a:lnTo>
                    <a:lnTo>
                      <a:pt x="21" y="119"/>
                    </a:lnTo>
                    <a:lnTo>
                      <a:pt x="24" y="125"/>
                    </a:lnTo>
                    <a:lnTo>
                      <a:pt x="25" y="127"/>
                    </a:lnTo>
                    <a:lnTo>
                      <a:pt x="25" y="128"/>
                    </a:lnTo>
                    <a:lnTo>
                      <a:pt x="28" y="130"/>
                    </a:lnTo>
                    <a:lnTo>
                      <a:pt x="30" y="131"/>
                    </a:lnTo>
                    <a:lnTo>
                      <a:pt x="31" y="133"/>
                    </a:lnTo>
                    <a:lnTo>
                      <a:pt x="33" y="134"/>
                    </a:lnTo>
                    <a:lnTo>
                      <a:pt x="34" y="134"/>
                    </a:lnTo>
                    <a:lnTo>
                      <a:pt x="34" y="136"/>
                    </a:lnTo>
                    <a:lnTo>
                      <a:pt x="36" y="136"/>
                    </a:lnTo>
                    <a:lnTo>
                      <a:pt x="39" y="136"/>
                    </a:lnTo>
                    <a:lnTo>
                      <a:pt x="44" y="136"/>
                    </a:lnTo>
                    <a:lnTo>
                      <a:pt x="50" y="137"/>
                    </a:lnTo>
                    <a:lnTo>
                      <a:pt x="55" y="137"/>
                    </a:lnTo>
                    <a:lnTo>
                      <a:pt x="63" y="139"/>
                    </a:lnTo>
                    <a:lnTo>
                      <a:pt x="69" y="140"/>
                    </a:lnTo>
                    <a:lnTo>
                      <a:pt x="77" y="142"/>
                    </a:lnTo>
                    <a:lnTo>
                      <a:pt x="84" y="143"/>
                    </a:lnTo>
                    <a:lnTo>
                      <a:pt x="91" y="144"/>
                    </a:lnTo>
                    <a:lnTo>
                      <a:pt x="99" y="147"/>
                    </a:lnTo>
                    <a:lnTo>
                      <a:pt x="105" y="149"/>
                    </a:lnTo>
                    <a:lnTo>
                      <a:pt x="111" y="152"/>
                    </a:lnTo>
                    <a:lnTo>
                      <a:pt x="117" y="155"/>
                    </a:lnTo>
                    <a:lnTo>
                      <a:pt x="123" y="157"/>
                    </a:lnTo>
                    <a:lnTo>
                      <a:pt x="124" y="157"/>
                    </a:lnTo>
                    <a:lnTo>
                      <a:pt x="130" y="158"/>
                    </a:lnTo>
                    <a:lnTo>
                      <a:pt x="138" y="160"/>
                    </a:lnTo>
                    <a:lnTo>
                      <a:pt x="147" y="160"/>
                    </a:lnTo>
                    <a:lnTo>
                      <a:pt x="156" y="161"/>
                    </a:lnTo>
                    <a:lnTo>
                      <a:pt x="163" y="163"/>
                    </a:lnTo>
                    <a:lnTo>
                      <a:pt x="169" y="163"/>
                    </a:lnTo>
                    <a:lnTo>
                      <a:pt x="171" y="163"/>
                    </a:lnTo>
                    <a:lnTo>
                      <a:pt x="174" y="167"/>
                    </a:lnTo>
                    <a:lnTo>
                      <a:pt x="177" y="177"/>
                    </a:lnTo>
                    <a:lnTo>
                      <a:pt x="179" y="177"/>
                    </a:lnTo>
                    <a:lnTo>
                      <a:pt x="180" y="177"/>
                    </a:lnTo>
                    <a:lnTo>
                      <a:pt x="185" y="177"/>
                    </a:lnTo>
                    <a:lnTo>
                      <a:pt x="188" y="179"/>
                    </a:lnTo>
                    <a:lnTo>
                      <a:pt x="192" y="182"/>
                    </a:lnTo>
                    <a:lnTo>
                      <a:pt x="195" y="187"/>
                    </a:lnTo>
                    <a:lnTo>
                      <a:pt x="198" y="194"/>
                    </a:lnTo>
                    <a:lnTo>
                      <a:pt x="199" y="205"/>
                    </a:lnTo>
                    <a:lnTo>
                      <a:pt x="199" y="206"/>
                    </a:lnTo>
                    <a:lnTo>
                      <a:pt x="198" y="209"/>
                    </a:lnTo>
                    <a:lnTo>
                      <a:pt x="198" y="212"/>
                    </a:lnTo>
                    <a:lnTo>
                      <a:pt x="198" y="216"/>
                    </a:lnTo>
                    <a:lnTo>
                      <a:pt x="196" y="218"/>
                    </a:lnTo>
                    <a:lnTo>
                      <a:pt x="196" y="221"/>
                    </a:lnTo>
                    <a:lnTo>
                      <a:pt x="195" y="224"/>
                    </a:lnTo>
                    <a:lnTo>
                      <a:pt x="213" y="224"/>
                    </a:lnTo>
                    <a:lnTo>
                      <a:pt x="213" y="226"/>
                    </a:lnTo>
                    <a:lnTo>
                      <a:pt x="212" y="227"/>
                    </a:lnTo>
                    <a:lnTo>
                      <a:pt x="212" y="232"/>
                    </a:lnTo>
                    <a:lnTo>
                      <a:pt x="212" y="236"/>
                    </a:lnTo>
                    <a:lnTo>
                      <a:pt x="212" y="240"/>
                    </a:lnTo>
                    <a:lnTo>
                      <a:pt x="213" y="243"/>
                    </a:lnTo>
                    <a:lnTo>
                      <a:pt x="216" y="246"/>
                    </a:lnTo>
                    <a:lnTo>
                      <a:pt x="221" y="248"/>
                    </a:lnTo>
                    <a:lnTo>
                      <a:pt x="225" y="236"/>
                    </a:lnTo>
                    <a:lnTo>
                      <a:pt x="225" y="237"/>
                    </a:lnTo>
                    <a:lnTo>
                      <a:pt x="225" y="236"/>
                    </a:lnTo>
                    <a:lnTo>
                      <a:pt x="225" y="235"/>
                    </a:lnTo>
                    <a:lnTo>
                      <a:pt x="226" y="232"/>
                    </a:lnTo>
                    <a:lnTo>
                      <a:pt x="228" y="229"/>
                    </a:lnTo>
                    <a:lnTo>
                      <a:pt x="229" y="224"/>
                    </a:lnTo>
                    <a:lnTo>
                      <a:pt x="232" y="220"/>
                    </a:lnTo>
                    <a:lnTo>
                      <a:pt x="234" y="216"/>
                    </a:lnTo>
                    <a:lnTo>
                      <a:pt x="237" y="212"/>
                    </a:lnTo>
                    <a:lnTo>
                      <a:pt x="239" y="207"/>
                    </a:lnTo>
                    <a:lnTo>
                      <a:pt x="242" y="202"/>
                    </a:lnTo>
                    <a:lnTo>
                      <a:pt x="243" y="197"/>
                    </a:lnTo>
                    <a:lnTo>
                      <a:pt x="246" y="193"/>
                    </a:lnTo>
                    <a:lnTo>
                      <a:pt x="248" y="190"/>
                    </a:lnTo>
                    <a:lnTo>
                      <a:pt x="251" y="186"/>
                    </a:lnTo>
                    <a:lnTo>
                      <a:pt x="252" y="185"/>
                    </a:lnTo>
                    <a:lnTo>
                      <a:pt x="252" y="183"/>
                    </a:lnTo>
                    <a:lnTo>
                      <a:pt x="254" y="182"/>
                    </a:lnTo>
                    <a:lnTo>
                      <a:pt x="254" y="175"/>
                    </a:lnTo>
                    <a:lnTo>
                      <a:pt x="255" y="167"/>
                    </a:lnTo>
                    <a:lnTo>
                      <a:pt x="257" y="163"/>
                    </a:lnTo>
                    <a:lnTo>
                      <a:pt x="258" y="161"/>
                    </a:lnTo>
                    <a:lnTo>
                      <a:pt x="259" y="158"/>
                    </a:lnTo>
                    <a:lnTo>
                      <a:pt x="261" y="158"/>
                    </a:lnTo>
                    <a:lnTo>
                      <a:pt x="262" y="158"/>
                    </a:lnTo>
                    <a:lnTo>
                      <a:pt x="261" y="161"/>
                    </a:lnTo>
                    <a:lnTo>
                      <a:pt x="261" y="164"/>
                    </a:lnTo>
                    <a:lnTo>
                      <a:pt x="261" y="167"/>
                    </a:lnTo>
                    <a:lnTo>
                      <a:pt x="261" y="172"/>
                    </a:lnTo>
                    <a:lnTo>
                      <a:pt x="261" y="175"/>
                    </a:lnTo>
                    <a:lnTo>
                      <a:pt x="261" y="177"/>
                    </a:lnTo>
                    <a:lnTo>
                      <a:pt x="262" y="180"/>
                    </a:lnTo>
                    <a:lnTo>
                      <a:pt x="276" y="170"/>
                    </a:lnTo>
                    <a:lnTo>
                      <a:pt x="276" y="163"/>
                    </a:lnTo>
                    <a:lnTo>
                      <a:pt x="284" y="161"/>
                    </a:lnTo>
                    <a:lnTo>
                      <a:pt x="288" y="157"/>
                    </a:lnTo>
                    <a:lnTo>
                      <a:pt x="292" y="161"/>
                    </a:lnTo>
                    <a:lnTo>
                      <a:pt x="291" y="161"/>
                    </a:lnTo>
                    <a:lnTo>
                      <a:pt x="291" y="163"/>
                    </a:lnTo>
                    <a:lnTo>
                      <a:pt x="290" y="166"/>
                    </a:lnTo>
                    <a:lnTo>
                      <a:pt x="288" y="167"/>
                    </a:lnTo>
                    <a:lnTo>
                      <a:pt x="287" y="170"/>
                    </a:lnTo>
                    <a:lnTo>
                      <a:pt x="284" y="173"/>
                    </a:lnTo>
                    <a:lnTo>
                      <a:pt x="284" y="176"/>
                    </a:lnTo>
                    <a:lnTo>
                      <a:pt x="284" y="177"/>
                    </a:lnTo>
                    <a:lnTo>
                      <a:pt x="284" y="182"/>
                    </a:lnTo>
                    <a:lnTo>
                      <a:pt x="284" y="185"/>
                    </a:lnTo>
                    <a:lnTo>
                      <a:pt x="285" y="185"/>
                    </a:lnTo>
                    <a:lnTo>
                      <a:pt x="287" y="183"/>
                    </a:lnTo>
                    <a:lnTo>
                      <a:pt x="288" y="182"/>
                    </a:lnTo>
                    <a:lnTo>
                      <a:pt x="290" y="180"/>
                    </a:lnTo>
                    <a:lnTo>
                      <a:pt x="290" y="179"/>
                    </a:lnTo>
                    <a:lnTo>
                      <a:pt x="291" y="177"/>
                    </a:lnTo>
                    <a:lnTo>
                      <a:pt x="300" y="167"/>
                    </a:lnTo>
                    <a:lnTo>
                      <a:pt x="301" y="167"/>
                    </a:lnTo>
                    <a:lnTo>
                      <a:pt x="304" y="166"/>
                    </a:lnTo>
                    <a:lnTo>
                      <a:pt x="307" y="163"/>
                    </a:lnTo>
                    <a:lnTo>
                      <a:pt x="308" y="163"/>
                    </a:lnTo>
                    <a:lnTo>
                      <a:pt x="307" y="158"/>
                    </a:lnTo>
                    <a:lnTo>
                      <a:pt x="307" y="155"/>
                    </a:lnTo>
                    <a:lnTo>
                      <a:pt x="308" y="152"/>
                    </a:lnTo>
                    <a:lnTo>
                      <a:pt x="309" y="149"/>
                    </a:lnTo>
                    <a:lnTo>
                      <a:pt x="312" y="147"/>
                    </a:lnTo>
                    <a:lnTo>
                      <a:pt x="315" y="146"/>
                    </a:lnTo>
                    <a:lnTo>
                      <a:pt x="317" y="146"/>
                    </a:lnTo>
                    <a:lnTo>
                      <a:pt x="318" y="144"/>
                    </a:lnTo>
                    <a:lnTo>
                      <a:pt x="339" y="146"/>
                    </a:lnTo>
                    <a:lnTo>
                      <a:pt x="339" y="142"/>
                    </a:lnTo>
                    <a:lnTo>
                      <a:pt x="353" y="142"/>
                    </a:lnTo>
                    <a:lnTo>
                      <a:pt x="363" y="127"/>
                    </a:lnTo>
                    <a:lnTo>
                      <a:pt x="396" y="130"/>
                    </a:lnTo>
                    <a:lnTo>
                      <a:pt x="399" y="133"/>
                    </a:lnTo>
                    <a:lnTo>
                      <a:pt x="402" y="134"/>
                    </a:lnTo>
                    <a:lnTo>
                      <a:pt x="406" y="137"/>
                    </a:lnTo>
                    <a:lnTo>
                      <a:pt x="411" y="142"/>
                    </a:lnTo>
                    <a:lnTo>
                      <a:pt x="417" y="144"/>
                    </a:lnTo>
                    <a:lnTo>
                      <a:pt x="422" y="147"/>
                    </a:lnTo>
                    <a:lnTo>
                      <a:pt x="425" y="149"/>
                    </a:lnTo>
                    <a:lnTo>
                      <a:pt x="426" y="147"/>
                    </a:lnTo>
                    <a:lnTo>
                      <a:pt x="426" y="146"/>
                    </a:lnTo>
                    <a:lnTo>
                      <a:pt x="425" y="144"/>
                    </a:lnTo>
                    <a:lnTo>
                      <a:pt x="425" y="140"/>
                    </a:lnTo>
                    <a:lnTo>
                      <a:pt x="423" y="137"/>
                    </a:lnTo>
                    <a:lnTo>
                      <a:pt x="423" y="133"/>
                    </a:lnTo>
                    <a:lnTo>
                      <a:pt x="425" y="130"/>
                    </a:lnTo>
                    <a:lnTo>
                      <a:pt x="425" y="128"/>
                    </a:lnTo>
                    <a:lnTo>
                      <a:pt x="428" y="127"/>
                    </a:lnTo>
                    <a:lnTo>
                      <a:pt x="429" y="125"/>
                    </a:lnTo>
                    <a:lnTo>
                      <a:pt x="430" y="125"/>
                    </a:lnTo>
                    <a:lnTo>
                      <a:pt x="432" y="125"/>
                    </a:lnTo>
                    <a:lnTo>
                      <a:pt x="432" y="128"/>
                    </a:lnTo>
                    <a:lnTo>
                      <a:pt x="435" y="130"/>
                    </a:lnTo>
                    <a:lnTo>
                      <a:pt x="438" y="130"/>
                    </a:lnTo>
                    <a:lnTo>
                      <a:pt x="441" y="130"/>
                    </a:lnTo>
                    <a:lnTo>
                      <a:pt x="444" y="128"/>
                    </a:lnTo>
                    <a:lnTo>
                      <a:pt x="447" y="127"/>
                    </a:lnTo>
                    <a:lnTo>
                      <a:pt x="450" y="127"/>
                    </a:lnTo>
                    <a:lnTo>
                      <a:pt x="450" y="125"/>
                    </a:lnTo>
                    <a:lnTo>
                      <a:pt x="477" y="125"/>
                    </a:lnTo>
                    <a:lnTo>
                      <a:pt x="478" y="122"/>
                    </a:lnTo>
                    <a:lnTo>
                      <a:pt x="474" y="122"/>
                    </a:lnTo>
                    <a:lnTo>
                      <a:pt x="466" y="109"/>
                    </a:lnTo>
                    <a:lnTo>
                      <a:pt x="455" y="109"/>
                    </a:lnTo>
                    <a:lnTo>
                      <a:pt x="455" y="107"/>
                    </a:lnTo>
                    <a:lnTo>
                      <a:pt x="455" y="106"/>
                    </a:lnTo>
                    <a:lnTo>
                      <a:pt x="455" y="104"/>
                    </a:lnTo>
                    <a:lnTo>
                      <a:pt x="453" y="101"/>
                    </a:lnTo>
                    <a:lnTo>
                      <a:pt x="453" y="100"/>
                    </a:lnTo>
                    <a:lnTo>
                      <a:pt x="453" y="98"/>
                    </a:lnTo>
                    <a:lnTo>
                      <a:pt x="453" y="97"/>
                    </a:lnTo>
                    <a:lnTo>
                      <a:pt x="453" y="89"/>
                    </a:lnTo>
                    <a:lnTo>
                      <a:pt x="452" y="84"/>
                    </a:lnTo>
                    <a:lnTo>
                      <a:pt x="449" y="81"/>
                    </a:lnTo>
                    <a:lnTo>
                      <a:pt x="446" y="80"/>
                    </a:lnTo>
                    <a:lnTo>
                      <a:pt x="443" y="80"/>
                    </a:lnTo>
                    <a:lnTo>
                      <a:pt x="441" y="80"/>
                    </a:lnTo>
                    <a:lnTo>
                      <a:pt x="439" y="81"/>
                    </a:lnTo>
                    <a:lnTo>
                      <a:pt x="435" y="86"/>
                    </a:lnTo>
                    <a:lnTo>
                      <a:pt x="430" y="86"/>
                    </a:lnTo>
                    <a:lnTo>
                      <a:pt x="428" y="86"/>
                    </a:lnTo>
                    <a:lnTo>
                      <a:pt x="425" y="86"/>
                    </a:lnTo>
                    <a:lnTo>
                      <a:pt x="423" y="84"/>
                    </a:lnTo>
                    <a:lnTo>
                      <a:pt x="420" y="83"/>
                    </a:lnTo>
                    <a:lnTo>
                      <a:pt x="420" y="81"/>
                    </a:lnTo>
                    <a:lnTo>
                      <a:pt x="420" y="80"/>
                    </a:lnTo>
                    <a:lnTo>
                      <a:pt x="414" y="86"/>
                    </a:lnTo>
                    <a:lnTo>
                      <a:pt x="396" y="84"/>
                    </a:lnTo>
                    <a:lnTo>
                      <a:pt x="394" y="80"/>
                    </a:lnTo>
                    <a:lnTo>
                      <a:pt x="392" y="62"/>
                    </a:lnTo>
                    <a:lnTo>
                      <a:pt x="394" y="57"/>
                    </a:lnTo>
                    <a:lnTo>
                      <a:pt x="393" y="51"/>
                    </a:lnTo>
                    <a:lnTo>
                      <a:pt x="392" y="53"/>
                    </a:lnTo>
                    <a:lnTo>
                      <a:pt x="389" y="53"/>
                    </a:lnTo>
                    <a:lnTo>
                      <a:pt x="386" y="54"/>
                    </a:lnTo>
                    <a:lnTo>
                      <a:pt x="383" y="56"/>
                    </a:lnTo>
                    <a:lnTo>
                      <a:pt x="380" y="56"/>
                    </a:lnTo>
                    <a:lnTo>
                      <a:pt x="378" y="57"/>
                    </a:lnTo>
                    <a:lnTo>
                      <a:pt x="373" y="60"/>
                    </a:lnTo>
                    <a:lnTo>
                      <a:pt x="367" y="62"/>
                    </a:lnTo>
                    <a:lnTo>
                      <a:pt x="361" y="62"/>
                    </a:lnTo>
                    <a:lnTo>
                      <a:pt x="356" y="65"/>
                    </a:lnTo>
                    <a:lnTo>
                      <a:pt x="350" y="65"/>
                    </a:lnTo>
                    <a:lnTo>
                      <a:pt x="344" y="67"/>
                    </a:lnTo>
                    <a:lnTo>
                      <a:pt x="340" y="68"/>
                    </a:lnTo>
                    <a:lnTo>
                      <a:pt x="334" y="68"/>
                    </a:lnTo>
                    <a:lnTo>
                      <a:pt x="330" y="70"/>
                    </a:lnTo>
                    <a:lnTo>
                      <a:pt x="324" y="70"/>
                    </a:lnTo>
                    <a:lnTo>
                      <a:pt x="321" y="70"/>
                    </a:lnTo>
                    <a:lnTo>
                      <a:pt x="317" y="70"/>
                    </a:lnTo>
                    <a:lnTo>
                      <a:pt x="314" y="70"/>
                    </a:lnTo>
                    <a:lnTo>
                      <a:pt x="312" y="70"/>
                    </a:lnTo>
                    <a:lnTo>
                      <a:pt x="311" y="70"/>
                    </a:lnTo>
                    <a:lnTo>
                      <a:pt x="279" y="100"/>
                    </a:lnTo>
                    <a:lnTo>
                      <a:pt x="273" y="98"/>
                    </a:lnTo>
                    <a:lnTo>
                      <a:pt x="268" y="98"/>
                    </a:lnTo>
                    <a:lnTo>
                      <a:pt x="267" y="98"/>
                    </a:lnTo>
                    <a:lnTo>
                      <a:pt x="264" y="98"/>
                    </a:lnTo>
                    <a:lnTo>
                      <a:pt x="261" y="98"/>
                    </a:lnTo>
                    <a:lnTo>
                      <a:pt x="259" y="98"/>
                    </a:lnTo>
                    <a:lnTo>
                      <a:pt x="258" y="94"/>
                    </a:lnTo>
                    <a:lnTo>
                      <a:pt x="257" y="93"/>
                    </a:lnTo>
                    <a:lnTo>
                      <a:pt x="254" y="92"/>
                    </a:lnTo>
                    <a:lnTo>
                      <a:pt x="251" y="93"/>
                    </a:lnTo>
                    <a:lnTo>
                      <a:pt x="246" y="94"/>
                    </a:lnTo>
                    <a:lnTo>
                      <a:pt x="243" y="95"/>
                    </a:lnTo>
                    <a:lnTo>
                      <a:pt x="242" y="97"/>
                    </a:lnTo>
                    <a:lnTo>
                      <a:pt x="240" y="97"/>
                    </a:lnTo>
                    <a:lnTo>
                      <a:pt x="225" y="97"/>
                    </a:lnTo>
                    <a:lnTo>
                      <a:pt x="222" y="92"/>
                    </a:lnTo>
                    <a:lnTo>
                      <a:pt x="222" y="90"/>
                    </a:lnTo>
                    <a:lnTo>
                      <a:pt x="221" y="89"/>
                    </a:lnTo>
                    <a:lnTo>
                      <a:pt x="218" y="86"/>
                    </a:lnTo>
                    <a:lnTo>
                      <a:pt x="215" y="84"/>
                    </a:lnTo>
                    <a:lnTo>
                      <a:pt x="213" y="81"/>
                    </a:lnTo>
                    <a:lnTo>
                      <a:pt x="210" y="79"/>
                    </a:lnTo>
                    <a:lnTo>
                      <a:pt x="207" y="76"/>
                    </a:lnTo>
                    <a:lnTo>
                      <a:pt x="206" y="74"/>
                    </a:lnTo>
                    <a:lnTo>
                      <a:pt x="199" y="65"/>
                    </a:lnTo>
                    <a:lnTo>
                      <a:pt x="190" y="60"/>
                    </a:lnTo>
                    <a:lnTo>
                      <a:pt x="183" y="59"/>
                    </a:lnTo>
                    <a:lnTo>
                      <a:pt x="176" y="59"/>
                    </a:lnTo>
                    <a:lnTo>
                      <a:pt x="169" y="62"/>
                    </a:lnTo>
                    <a:lnTo>
                      <a:pt x="165" y="64"/>
                    </a:lnTo>
                    <a:lnTo>
                      <a:pt x="162" y="65"/>
                    </a:lnTo>
                    <a:lnTo>
                      <a:pt x="160" y="67"/>
                    </a:lnTo>
                    <a:lnTo>
                      <a:pt x="160" y="65"/>
                    </a:lnTo>
                    <a:lnTo>
                      <a:pt x="162" y="62"/>
                    </a:lnTo>
                    <a:lnTo>
                      <a:pt x="163" y="60"/>
                    </a:lnTo>
                    <a:lnTo>
                      <a:pt x="163" y="57"/>
                    </a:lnTo>
                    <a:lnTo>
                      <a:pt x="163" y="56"/>
                    </a:lnTo>
                    <a:lnTo>
                      <a:pt x="159" y="57"/>
                    </a:lnTo>
                    <a:lnTo>
                      <a:pt x="154" y="59"/>
                    </a:lnTo>
                    <a:lnTo>
                      <a:pt x="152" y="62"/>
                    </a:lnTo>
                    <a:lnTo>
                      <a:pt x="149" y="67"/>
                    </a:lnTo>
                    <a:lnTo>
                      <a:pt x="146" y="71"/>
                    </a:lnTo>
                    <a:lnTo>
                      <a:pt x="144" y="74"/>
                    </a:lnTo>
                    <a:lnTo>
                      <a:pt x="143" y="77"/>
                    </a:lnTo>
                    <a:lnTo>
                      <a:pt x="141" y="54"/>
                    </a:lnTo>
                    <a:lnTo>
                      <a:pt x="141" y="56"/>
                    </a:lnTo>
                    <a:lnTo>
                      <a:pt x="140" y="56"/>
                    </a:lnTo>
                    <a:lnTo>
                      <a:pt x="138" y="56"/>
                    </a:lnTo>
                    <a:lnTo>
                      <a:pt x="137" y="54"/>
                    </a:lnTo>
                    <a:lnTo>
                      <a:pt x="137" y="53"/>
                    </a:lnTo>
                    <a:lnTo>
                      <a:pt x="136" y="51"/>
                    </a:lnTo>
                    <a:lnTo>
                      <a:pt x="137" y="47"/>
                    </a:lnTo>
                    <a:lnTo>
                      <a:pt x="137" y="44"/>
                    </a:lnTo>
                    <a:lnTo>
                      <a:pt x="138" y="41"/>
                    </a:lnTo>
                    <a:lnTo>
                      <a:pt x="140" y="41"/>
                    </a:lnTo>
                    <a:lnTo>
                      <a:pt x="140" y="43"/>
                    </a:lnTo>
                    <a:lnTo>
                      <a:pt x="141" y="44"/>
                    </a:lnTo>
                    <a:lnTo>
                      <a:pt x="141" y="46"/>
                    </a:lnTo>
                    <a:lnTo>
                      <a:pt x="141" y="44"/>
                    </a:lnTo>
                    <a:lnTo>
                      <a:pt x="141" y="43"/>
                    </a:lnTo>
                    <a:lnTo>
                      <a:pt x="141" y="41"/>
                    </a:lnTo>
                    <a:lnTo>
                      <a:pt x="140" y="40"/>
                    </a:lnTo>
                    <a:lnTo>
                      <a:pt x="141" y="41"/>
                    </a:lnTo>
                    <a:lnTo>
                      <a:pt x="141" y="46"/>
                    </a:lnTo>
                    <a:lnTo>
                      <a:pt x="143" y="50"/>
                    </a:lnTo>
                    <a:lnTo>
                      <a:pt x="144" y="51"/>
                    </a:lnTo>
                    <a:lnTo>
                      <a:pt x="146" y="51"/>
                    </a:lnTo>
                    <a:lnTo>
                      <a:pt x="147" y="51"/>
                    </a:lnTo>
                    <a:lnTo>
                      <a:pt x="147" y="49"/>
                    </a:lnTo>
                    <a:lnTo>
                      <a:pt x="149" y="47"/>
                    </a:lnTo>
                    <a:lnTo>
                      <a:pt x="149" y="46"/>
                    </a:lnTo>
                    <a:lnTo>
                      <a:pt x="156" y="38"/>
                    </a:lnTo>
                    <a:lnTo>
                      <a:pt x="157" y="31"/>
                    </a:lnTo>
                    <a:lnTo>
                      <a:pt x="174" y="16"/>
                    </a:lnTo>
                    <a:lnTo>
                      <a:pt x="180" y="7"/>
                    </a:lnTo>
                    <a:lnTo>
                      <a:pt x="179" y="7"/>
                    </a:lnTo>
                    <a:lnTo>
                      <a:pt x="179" y="8"/>
                    </a:lnTo>
                    <a:lnTo>
                      <a:pt x="180" y="8"/>
                    </a:lnTo>
                    <a:lnTo>
                      <a:pt x="188" y="5"/>
                    </a:lnTo>
                    <a:lnTo>
                      <a:pt x="190" y="4"/>
                    </a:lnTo>
                    <a:lnTo>
                      <a:pt x="192" y="2"/>
                    </a:lnTo>
                    <a:lnTo>
                      <a:pt x="189" y="1"/>
                    </a:lnTo>
                    <a:lnTo>
                      <a:pt x="185" y="1"/>
                    </a:lnTo>
                    <a:lnTo>
                      <a:pt x="182" y="0"/>
                    </a:lnTo>
                    <a:lnTo>
                      <a:pt x="177" y="0"/>
                    </a:lnTo>
                    <a:lnTo>
                      <a:pt x="176" y="0"/>
                    </a:lnTo>
                    <a:lnTo>
                      <a:pt x="166" y="1"/>
                    </a:lnTo>
                    <a:lnTo>
                      <a:pt x="156" y="4"/>
                    </a:lnTo>
                    <a:lnTo>
                      <a:pt x="149" y="10"/>
                    </a:lnTo>
                    <a:lnTo>
                      <a:pt x="141" y="16"/>
                    </a:lnTo>
                    <a:lnTo>
                      <a:pt x="137" y="21"/>
                    </a:lnTo>
                    <a:lnTo>
                      <a:pt x="133" y="26"/>
                    </a:lnTo>
                    <a:lnTo>
                      <a:pt x="130" y="29"/>
                    </a:lnTo>
                    <a:lnTo>
                      <a:pt x="130" y="30"/>
                    </a:lnTo>
                    <a:lnTo>
                      <a:pt x="123" y="31"/>
                    </a:lnTo>
                    <a:lnTo>
                      <a:pt x="119" y="34"/>
                    </a:lnTo>
                    <a:lnTo>
                      <a:pt x="114" y="38"/>
                    </a:lnTo>
                    <a:lnTo>
                      <a:pt x="111" y="43"/>
                    </a:lnTo>
                    <a:lnTo>
                      <a:pt x="110" y="47"/>
                    </a:lnTo>
                    <a:lnTo>
                      <a:pt x="107" y="51"/>
                    </a:lnTo>
                    <a:lnTo>
                      <a:pt x="105" y="54"/>
                    </a:lnTo>
                    <a:lnTo>
                      <a:pt x="102" y="56"/>
                    </a:lnTo>
                    <a:lnTo>
                      <a:pt x="100" y="57"/>
                    </a:lnTo>
                    <a:lnTo>
                      <a:pt x="96" y="59"/>
                    </a:lnTo>
                    <a:lnTo>
                      <a:pt x="91" y="62"/>
                    </a:lnTo>
                    <a:lnTo>
                      <a:pt x="87" y="65"/>
                    </a:lnTo>
                    <a:lnTo>
                      <a:pt x="83" y="68"/>
                    </a:lnTo>
                    <a:lnTo>
                      <a:pt x="80" y="71"/>
                    </a:lnTo>
                    <a:lnTo>
                      <a:pt x="77" y="74"/>
                    </a:lnTo>
                    <a:lnTo>
                      <a:pt x="77" y="76"/>
                    </a:lnTo>
                    <a:lnTo>
                      <a:pt x="69" y="76"/>
                    </a:lnTo>
                    <a:lnTo>
                      <a:pt x="61" y="76"/>
                    </a:lnTo>
                    <a:lnTo>
                      <a:pt x="61" y="77"/>
                    </a:lnTo>
                    <a:lnTo>
                      <a:pt x="58" y="77"/>
                    </a:lnTo>
                    <a:lnTo>
                      <a:pt x="55" y="77"/>
                    </a:lnTo>
                    <a:lnTo>
                      <a:pt x="54" y="79"/>
                    </a:lnTo>
                    <a:lnTo>
                      <a:pt x="50" y="79"/>
                    </a:lnTo>
                    <a:lnTo>
                      <a:pt x="47" y="80"/>
                    </a:lnTo>
                    <a:lnTo>
                      <a:pt x="45" y="81"/>
                    </a:lnTo>
                    <a:lnTo>
                      <a:pt x="44" y="81"/>
                    </a:lnTo>
                    <a:lnTo>
                      <a:pt x="38" y="89"/>
                    </a:lnTo>
                    <a:lnTo>
                      <a:pt x="31" y="94"/>
                    </a:lnTo>
                    <a:lnTo>
                      <a:pt x="24" y="98"/>
                    </a:lnTo>
                    <a:lnTo>
                      <a:pt x="17" y="101"/>
                    </a:lnTo>
                    <a:lnTo>
                      <a:pt x="9" y="104"/>
                    </a:lnTo>
                    <a:lnTo>
                      <a:pt x="5" y="107"/>
                    </a:lnTo>
                    <a:lnTo>
                      <a:pt x="0" y="107"/>
                    </a:lnTo>
                    <a:lnTo>
                      <a:pt x="0" y="109"/>
                    </a:lnTo>
                  </a:path>
                </a:pathLst>
              </a:custGeom>
              <a:gr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grpSp>
        <p:sp>
          <p:nvSpPr>
            <p:cNvPr id="158" name="Freeform 55"/>
            <p:cNvSpPr>
              <a:spLocks/>
            </p:cNvSpPr>
            <p:nvPr/>
          </p:nvSpPr>
          <p:spPr bwMode="blackWhite">
            <a:xfrm>
              <a:off x="6243638" y="2605088"/>
              <a:ext cx="631825" cy="696912"/>
            </a:xfrm>
            <a:custGeom>
              <a:avLst/>
              <a:gdLst>
                <a:gd name="T0" fmla="*/ 183607 w 351"/>
                <a:gd name="T1" fmla="*/ 112066 h 398"/>
                <a:gd name="T2" fmla="*/ 198008 w 351"/>
                <a:gd name="T3" fmla="*/ 106813 h 398"/>
                <a:gd name="T4" fmla="*/ 230409 w 351"/>
                <a:gd name="T5" fmla="*/ 115568 h 398"/>
                <a:gd name="T6" fmla="*/ 275411 w 351"/>
                <a:gd name="T7" fmla="*/ 115568 h 398"/>
                <a:gd name="T8" fmla="*/ 257410 w 351"/>
                <a:gd name="T9" fmla="*/ 147087 h 398"/>
                <a:gd name="T10" fmla="*/ 279011 w 351"/>
                <a:gd name="T11" fmla="*/ 147087 h 398"/>
                <a:gd name="T12" fmla="*/ 297012 w 351"/>
                <a:gd name="T13" fmla="*/ 136581 h 398"/>
                <a:gd name="T14" fmla="*/ 318613 w 351"/>
                <a:gd name="T15" fmla="*/ 143585 h 398"/>
                <a:gd name="T16" fmla="*/ 343814 w 351"/>
                <a:gd name="T17" fmla="*/ 133079 h 398"/>
                <a:gd name="T18" fmla="*/ 365414 w 351"/>
                <a:gd name="T19" fmla="*/ 126075 h 398"/>
                <a:gd name="T20" fmla="*/ 388815 w 351"/>
                <a:gd name="T21" fmla="*/ 115568 h 398"/>
                <a:gd name="T22" fmla="*/ 412216 w 351"/>
                <a:gd name="T23" fmla="*/ 112066 h 398"/>
                <a:gd name="T24" fmla="*/ 421217 w 351"/>
                <a:gd name="T25" fmla="*/ 112066 h 398"/>
                <a:gd name="T26" fmla="*/ 442818 w 351"/>
                <a:gd name="T27" fmla="*/ 91054 h 398"/>
                <a:gd name="T28" fmla="*/ 484219 w 351"/>
                <a:gd name="T29" fmla="*/ 54282 h 398"/>
                <a:gd name="T30" fmla="*/ 538221 w 351"/>
                <a:gd name="T31" fmla="*/ 15759 h 398"/>
                <a:gd name="T32" fmla="*/ 579623 w 351"/>
                <a:gd name="T33" fmla="*/ 0 h 398"/>
                <a:gd name="T34" fmla="*/ 615624 w 351"/>
                <a:gd name="T35" fmla="*/ 259153 h 398"/>
                <a:gd name="T36" fmla="*/ 624625 w 351"/>
                <a:gd name="T37" fmla="*/ 304680 h 398"/>
                <a:gd name="T38" fmla="*/ 615624 w 351"/>
                <a:gd name="T39" fmla="*/ 336199 h 398"/>
                <a:gd name="T40" fmla="*/ 608424 w 351"/>
                <a:gd name="T41" fmla="*/ 388730 h 398"/>
                <a:gd name="T42" fmla="*/ 608424 w 351"/>
                <a:gd name="T43" fmla="*/ 404489 h 398"/>
                <a:gd name="T44" fmla="*/ 608424 w 351"/>
                <a:gd name="T45" fmla="*/ 430755 h 398"/>
                <a:gd name="T46" fmla="*/ 590423 w 351"/>
                <a:gd name="T47" fmla="*/ 457020 h 398"/>
                <a:gd name="T48" fmla="*/ 565222 w 351"/>
                <a:gd name="T49" fmla="*/ 483286 h 398"/>
                <a:gd name="T50" fmla="*/ 556222 w 351"/>
                <a:gd name="T51" fmla="*/ 493792 h 398"/>
                <a:gd name="T52" fmla="*/ 536421 w 351"/>
                <a:gd name="T53" fmla="*/ 499045 h 398"/>
                <a:gd name="T54" fmla="*/ 496820 w 351"/>
                <a:gd name="T55" fmla="*/ 567335 h 398"/>
                <a:gd name="T56" fmla="*/ 491419 w 351"/>
                <a:gd name="T57" fmla="*/ 584846 h 398"/>
                <a:gd name="T58" fmla="*/ 473419 w 351"/>
                <a:gd name="T59" fmla="*/ 577842 h 398"/>
                <a:gd name="T60" fmla="*/ 460818 w 351"/>
                <a:gd name="T61" fmla="*/ 574340 h 398"/>
                <a:gd name="T62" fmla="*/ 451818 w 351"/>
                <a:gd name="T63" fmla="*/ 598854 h 398"/>
                <a:gd name="T64" fmla="*/ 446418 w 351"/>
                <a:gd name="T65" fmla="*/ 611111 h 398"/>
                <a:gd name="T66" fmla="*/ 441017 w 351"/>
                <a:gd name="T67" fmla="*/ 621617 h 398"/>
                <a:gd name="T68" fmla="*/ 435617 w 351"/>
                <a:gd name="T69" fmla="*/ 672398 h 398"/>
                <a:gd name="T70" fmla="*/ 401416 w 351"/>
                <a:gd name="T71" fmla="*/ 695161 h 398"/>
                <a:gd name="T72" fmla="*/ 387015 w 351"/>
                <a:gd name="T73" fmla="*/ 679402 h 398"/>
                <a:gd name="T74" fmla="*/ 360014 w 351"/>
                <a:gd name="T75" fmla="*/ 667144 h 398"/>
                <a:gd name="T76" fmla="*/ 352814 w 351"/>
                <a:gd name="T77" fmla="*/ 656638 h 398"/>
                <a:gd name="T78" fmla="*/ 327613 w 351"/>
                <a:gd name="T79" fmla="*/ 646132 h 398"/>
                <a:gd name="T80" fmla="*/ 300612 w 351"/>
                <a:gd name="T81" fmla="*/ 668895 h 398"/>
                <a:gd name="T82" fmla="*/ 270011 w 351"/>
                <a:gd name="T83" fmla="*/ 672398 h 398"/>
                <a:gd name="T84" fmla="*/ 257410 w 351"/>
                <a:gd name="T85" fmla="*/ 663642 h 398"/>
                <a:gd name="T86" fmla="*/ 237609 w 351"/>
                <a:gd name="T87" fmla="*/ 668895 h 398"/>
                <a:gd name="T88" fmla="*/ 219609 w 351"/>
                <a:gd name="T89" fmla="*/ 674149 h 398"/>
                <a:gd name="T90" fmla="*/ 149406 w 351"/>
                <a:gd name="T91" fmla="*/ 651385 h 398"/>
                <a:gd name="T92" fmla="*/ 135005 w 351"/>
                <a:gd name="T93" fmla="*/ 626871 h 398"/>
                <a:gd name="T94" fmla="*/ 90004 w 351"/>
                <a:gd name="T95" fmla="*/ 614613 h 398"/>
                <a:gd name="T96" fmla="*/ 63002 w 351"/>
                <a:gd name="T97" fmla="*/ 614613 h 398"/>
                <a:gd name="T98" fmla="*/ 0 w 351"/>
                <a:gd name="T99" fmla="*/ 141834 h 3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51" h="398">
                  <a:moveTo>
                    <a:pt x="0" y="81"/>
                  </a:moveTo>
                  <a:lnTo>
                    <a:pt x="98" y="66"/>
                  </a:lnTo>
                  <a:lnTo>
                    <a:pt x="99" y="66"/>
                  </a:lnTo>
                  <a:lnTo>
                    <a:pt x="102" y="64"/>
                  </a:lnTo>
                  <a:lnTo>
                    <a:pt x="105" y="63"/>
                  </a:lnTo>
                  <a:lnTo>
                    <a:pt x="107" y="61"/>
                  </a:lnTo>
                  <a:lnTo>
                    <a:pt x="108" y="61"/>
                  </a:lnTo>
                  <a:lnTo>
                    <a:pt x="110" y="61"/>
                  </a:lnTo>
                  <a:lnTo>
                    <a:pt x="114" y="61"/>
                  </a:lnTo>
                  <a:lnTo>
                    <a:pt x="119" y="61"/>
                  </a:lnTo>
                  <a:lnTo>
                    <a:pt x="123" y="63"/>
                  </a:lnTo>
                  <a:lnTo>
                    <a:pt x="128" y="66"/>
                  </a:lnTo>
                  <a:lnTo>
                    <a:pt x="134" y="68"/>
                  </a:lnTo>
                  <a:lnTo>
                    <a:pt x="138" y="72"/>
                  </a:lnTo>
                  <a:lnTo>
                    <a:pt x="147" y="72"/>
                  </a:lnTo>
                  <a:lnTo>
                    <a:pt x="153" y="66"/>
                  </a:lnTo>
                  <a:lnTo>
                    <a:pt x="161" y="71"/>
                  </a:lnTo>
                  <a:lnTo>
                    <a:pt x="150" y="76"/>
                  </a:lnTo>
                  <a:lnTo>
                    <a:pt x="143" y="84"/>
                  </a:lnTo>
                  <a:lnTo>
                    <a:pt x="144" y="84"/>
                  </a:lnTo>
                  <a:lnTo>
                    <a:pt x="147" y="84"/>
                  </a:lnTo>
                  <a:lnTo>
                    <a:pt x="150" y="84"/>
                  </a:lnTo>
                  <a:lnTo>
                    <a:pt x="155" y="84"/>
                  </a:lnTo>
                  <a:lnTo>
                    <a:pt x="158" y="82"/>
                  </a:lnTo>
                  <a:lnTo>
                    <a:pt x="161" y="79"/>
                  </a:lnTo>
                  <a:lnTo>
                    <a:pt x="165" y="76"/>
                  </a:lnTo>
                  <a:lnTo>
                    <a:pt x="165" y="78"/>
                  </a:lnTo>
                  <a:lnTo>
                    <a:pt x="167" y="78"/>
                  </a:lnTo>
                  <a:lnTo>
                    <a:pt x="170" y="79"/>
                  </a:lnTo>
                  <a:lnTo>
                    <a:pt x="174" y="81"/>
                  </a:lnTo>
                  <a:lnTo>
                    <a:pt x="177" y="82"/>
                  </a:lnTo>
                  <a:lnTo>
                    <a:pt x="182" y="82"/>
                  </a:lnTo>
                  <a:lnTo>
                    <a:pt x="186" y="81"/>
                  </a:lnTo>
                  <a:lnTo>
                    <a:pt x="191" y="76"/>
                  </a:lnTo>
                  <a:lnTo>
                    <a:pt x="194" y="76"/>
                  </a:lnTo>
                  <a:lnTo>
                    <a:pt x="196" y="75"/>
                  </a:lnTo>
                  <a:lnTo>
                    <a:pt x="200" y="74"/>
                  </a:lnTo>
                  <a:lnTo>
                    <a:pt x="203" y="72"/>
                  </a:lnTo>
                  <a:lnTo>
                    <a:pt x="207" y="71"/>
                  </a:lnTo>
                  <a:lnTo>
                    <a:pt x="212" y="68"/>
                  </a:lnTo>
                  <a:lnTo>
                    <a:pt x="215" y="66"/>
                  </a:lnTo>
                  <a:lnTo>
                    <a:pt x="216" y="66"/>
                  </a:lnTo>
                  <a:lnTo>
                    <a:pt x="219" y="66"/>
                  </a:lnTo>
                  <a:lnTo>
                    <a:pt x="222" y="66"/>
                  </a:lnTo>
                  <a:lnTo>
                    <a:pt x="224" y="64"/>
                  </a:lnTo>
                  <a:lnTo>
                    <a:pt x="229" y="64"/>
                  </a:lnTo>
                  <a:lnTo>
                    <a:pt x="232" y="64"/>
                  </a:lnTo>
                  <a:lnTo>
                    <a:pt x="233" y="64"/>
                  </a:lnTo>
                  <a:lnTo>
                    <a:pt x="234" y="64"/>
                  </a:lnTo>
                  <a:lnTo>
                    <a:pt x="236" y="63"/>
                  </a:lnTo>
                  <a:lnTo>
                    <a:pt x="239" y="60"/>
                  </a:lnTo>
                  <a:lnTo>
                    <a:pt x="242" y="57"/>
                  </a:lnTo>
                  <a:lnTo>
                    <a:pt x="246" y="52"/>
                  </a:lnTo>
                  <a:lnTo>
                    <a:pt x="252" y="46"/>
                  </a:lnTo>
                  <a:lnTo>
                    <a:pt x="256" y="42"/>
                  </a:lnTo>
                  <a:lnTo>
                    <a:pt x="263" y="36"/>
                  </a:lnTo>
                  <a:lnTo>
                    <a:pt x="269" y="31"/>
                  </a:lnTo>
                  <a:lnTo>
                    <a:pt x="276" y="27"/>
                  </a:lnTo>
                  <a:lnTo>
                    <a:pt x="284" y="21"/>
                  </a:lnTo>
                  <a:lnTo>
                    <a:pt x="292" y="15"/>
                  </a:lnTo>
                  <a:lnTo>
                    <a:pt x="299" y="9"/>
                  </a:lnTo>
                  <a:lnTo>
                    <a:pt x="308" y="5"/>
                  </a:lnTo>
                  <a:lnTo>
                    <a:pt x="315" y="2"/>
                  </a:lnTo>
                  <a:lnTo>
                    <a:pt x="323" y="0"/>
                  </a:lnTo>
                  <a:lnTo>
                    <a:pt x="322" y="0"/>
                  </a:lnTo>
                  <a:lnTo>
                    <a:pt x="350" y="139"/>
                  </a:lnTo>
                  <a:lnTo>
                    <a:pt x="339" y="142"/>
                  </a:lnTo>
                  <a:lnTo>
                    <a:pt x="341" y="144"/>
                  </a:lnTo>
                  <a:lnTo>
                    <a:pt x="342" y="148"/>
                  </a:lnTo>
                  <a:lnTo>
                    <a:pt x="344" y="153"/>
                  </a:lnTo>
                  <a:lnTo>
                    <a:pt x="345" y="160"/>
                  </a:lnTo>
                  <a:lnTo>
                    <a:pt x="347" y="167"/>
                  </a:lnTo>
                  <a:lnTo>
                    <a:pt x="347" y="174"/>
                  </a:lnTo>
                  <a:lnTo>
                    <a:pt x="347" y="180"/>
                  </a:lnTo>
                  <a:lnTo>
                    <a:pt x="344" y="184"/>
                  </a:lnTo>
                  <a:lnTo>
                    <a:pt x="342" y="187"/>
                  </a:lnTo>
                  <a:lnTo>
                    <a:pt x="342" y="192"/>
                  </a:lnTo>
                  <a:lnTo>
                    <a:pt x="341" y="198"/>
                  </a:lnTo>
                  <a:lnTo>
                    <a:pt x="339" y="207"/>
                  </a:lnTo>
                  <a:lnTo>
                    <a:pt x="339" y="216"/>
                  </a:lnTo>
                  <a:lnTo>
                    <a:pt x="338" y="222"/>
                  </a:lnTo>
                  <a:lnTo>
                    <a:pt x="338" y="228"/>
                  </a:lnTo>
                  <a:lnTo>
                    <a:pt x="338" y="229"/>
                  </a:lnTo>
                  <a:lnTo>
                    <a:pt x="338" y="231"/>
                  </a:lnTo>
                  <a:lnTo>
                    <a:pt x="339" y="234"/>
                  </a:lnTo>
                  <a:lnTo>
                    <a:pt x="339" y="237"/>
                  </a:lnTo>
                  <a:lnTo>
                    <a:pt x="339" y="241"/>
                  </a:lnTo>
                  <a:lnTo>
                    <a:pt x="338" y="246"/>
                  </a:lnTo>
                  <a:lnTo>
                    <a:pt x="335" y="250"/>
                  </a:lnTo>
                  <a:lnTo>
                    <a:pt x="331" y="256"/>
                  </a:lnTo>
                  <a:lnTo>
                    <a:pt x="329" y="258"/>
                  </a:lnTo>
                  <a:lnTo>
                    <a:pt x="328" y="261"/>
                  </a:lnTo>
                  <a:lnTo>
                    <a:pt x="323" y="264"/>
                  </a:lnTo>
                  <a:lnTo>
                    <a:pt x="320" y="267"/>
                  </a:lnTo>
                  <a:lnTo>
                    <a:pt x="318" y="271"/>
                  </a:lnTo>
                  <a:lnTo>
                    <a:pt x="314" y="276"/>
                  </a:lnTo>
                  <a:lnTo>
                    <a:pt x="312" y="279"/>
                  </a:lnTo>
                  <a:lnTo>
                    <a:pt x="311" y="279"/>
                  </a:lnTo>
                  <a:lnTo>
                    <a:pt x="311" y="280"/>
                  </a:lnTo>
                  <a:lnTo>
                    <a:pt x="309" y="282"/>
                  </a:lnTo>
                  <a:lnTo>
                    <a:pt x="306" y="283"/>
                  </a:lnTo>
                  <a:lnTo>
                    <a:pt x="303" y="283"/>
                  </a:lnTo>
                  <a:lnTo>
                    <a:pt x="300" y="285"/>
                  </a:lnTo>
                  <a:lnTo>
                    <a:pt x="298" y="285"/>
                  </a:lnTo>
                  <a:lnTo>
                    <a:pt x="296" y="283"/>
                  </a:lnTo>
                  <a:lnTo>
                    <a:pt x="296" y="282"/>
                  </a:lnTo>
                  <a:lnTo>
                    <a:pt x="278" y="300"/>
                  </a:lnTo>
                  <a:lnTo>
                    <a:pt x="276" y="324"/>
                  </a:lnTo>
                  <a:lnTo>
                    <a:pt x="275" y="324"/>
                  </a:lnTo>
                  <a:lnTo>
                    <a:pt x="275" y="328"/>
                  </a:lnTo>
                  <a:lnTo>
                    <a:pt x="275" y="330"/>
                  </a:lnTo>
                  <a:lnTo>
                    <a:pt x="273" y="334"/>
                  </a:lnTo>
                  <a:lnTo>
                    <a:pt x="270" y="337"/>
                  </a:lnTo>
                  <a:lnTo>
                    <a:pt x="269" y="339"/>
                  </a:lnTo>
                  <a:lnTo>
                    <a:pt x="266" y="337"/>
                  </a:lnTo>
                  <a:lnTo>
                    <a:pt x="263" y="330"/>
                  </a:lnTo>
                  <a:lnTo>
                    <a:pt x="262" y="329"/>
                  </a:lnTo>
                  <a:lnTo>
                    <a:pt x="260" y="328"/>
                  </a:lnTo>
                  <a:lnTo>
                    <a:pt x="259" y="328"/>
                  </a:lnTo>
                  <a:lnTo>
                    <a:pt x="256" y="328"/>
                  </a:lnTo>
                  <a:lnTo>
                    <a:pt x="254" y="328"/>
                  </a:lnTo>
                  <a:lnTo>
                    <a:pt x="252" y="330"/>
                  </a:lnTo>
                  <a:lnTo>
                    <a:pt x="252" y="334"/>
                  </a:lnTo>
                  <a:lnTo>
                    <a:pt x="251" y="342"/>
                  </a:lnTo>
                  <a:lnTo>
                    <a:pt x="251" y="345"/>
                  </a:lnTo>
                  <a:lnTo>
                    <a:pt x="249" y="346"/>
                  </a:lnTo>
                  <a:lnTo>
                    <a:pt x="248" y="349"/>
                  </a:lnTo>
                  <a:lnTo>
                    <a:pt x="246" y="352"/>
                  </a:lnTo>
                  <a:lnTo>
                    <a:pt x="246" y="354"/>
                  </a:lnTo>
                  <a:lnTo>
                    <a:pt x="245" y="355"/>
                  </a:lnTo>
                  <a:lnTo>
                    <a:pt x="248" y="373"/>
                  </a:lnTo>
                  <a:lnTo>
                    <a:pt x="246" y="375"/>
                  </a:lnTo>
                  <a:lnTo>
                    <a:pt x="245" y="378"/>
                  </a:lnTo>
                  <a:lnTo>
                    <a:pt x="242" y="384"/>
                  </a:lnTo>
                  <a:lnTo>
                    <a:pt x="237" y="388"/>
                  </a:lnTo>
                  <a:lnTo>
                    <a:pt x="233" y="392"/>
                  </a:lnTo>
                  <a:lnTo>
                    <a:pt x="229" y="395"/>
                  </a:lnTo>
                  <a:lnTo>
                    <a:pt x="223" y="397"/>
                  </a:lnTo>
                  <a:lnTo>
                    <a:pt x="221" y="394"/>
                  </a:lnTo>
                  <a:lnTo>
                    <a:pt x="219" y="392"/>
                  </a:lnTo>
                  <a:lnTo>
                    <a:pt x="218" y="391"/>
                  </a:lnTo>
                  <a:lnTo>
                    <a:pt x="215" y="388"/>
                  </a:lnTo>
                  <a:lnTo>
                    <a:pt x="212" y="385"/>
                  </a:lnTo>
                  <a:lnTo>
                    <a:pt x="207" y="382"/>
                  </a:lnTo>
                  <a:lnTo>
                    <a:pt x="204" y="381"/>
                  </a:lnTo>
                  <a:lnTo>
                    <a:pt x="200" y="381"/>
                  </a:lnTo>
                  <a:lnTo>
                    <a:pt x="197" y="384"/>
                  </a:lnTo>
                  <a:lnTo>
                    <a:pt x="196" y="382"/>
                  </a:lnTo>
                  <a:lnTo>
                    <a:pt x="196" y="379"/>
                  </a:lnTo>
                  <a:lnTo>
                    <a:pt x="196" y="375"/>
                  </a:lnTo>
                  <a:lnTo>
                    <a:pt x="194" y="370"/>
                  </a:lnTo>
                  <a:lnTo>
                    <a:pt x="191" y="367"/>
                  </a:lnTo>
                  <a:lnTo>
                    <a:pt x="188" y="366"/>
                  </a:lnTo>
                  <a:lnTo>
                    <a:pt x="182" y="369"/>
                  </a:lnTo>
                  <a:lnTo>
                    <a:pt x="173" y="376"/>
                  </a:lnTo>
                  <a:lnTo>
                    <a:pt x="171" y="378"/>
                  </a:lnTo>
                  <a:lnTo>
                    <a:pt x="170" y="379"/>
                  </a:lnTo>
                  <a:lnTo>
                    <a:pt x="167" y="382"/>
                  </a:lnTo>
                  <a:lnTo>
                    <a:pt x="164" y="384"/>
                  </a:lnTo>
                  <a:lnTo>
                    <a:pt x="160" y="385"/>
                  </a:lnTo>
                  <a:lnTo>
                    <a:pt x="156" y="387"/>
                  </a:lnTo>
                  <a:lnTo>
                    <a:pt x="150" y="384"/>
                  </a:lnTo>
                  <a:lnTo>
                    <a:pt x="146" y="381"/>
                  </a:lnTo>
                  <a:lnTo>
                    <a:pt x="144" y="379"/>
                  </a:lnTo>
                  <a:lnTo>
                    <a:pt x="143" y="379"/>
                  </a:lnTo>
                  <a:lnTo>
                    <a:pt x="141" y="378"/>
                  </a:lnTo>
                  <a:lnTo>
                    <a:pt x="138" y="379"/>
                  </a:lnTo>
                  <a:lnTo>
                    <a:pt x="135" y="379"/>
                  </a:lnTo>
                  <a:lnTo>
                    <a:pt x="132" y="382"/>
                  </a:lnTo>
                  <a:lnTo>
                    <a:pt x="128" y="387"/>
                  </a:lnTo>
                  <a:lnTo>
                    <a:pt x="127" y="387"/>
                  </a:lnTo>
                  <a:lnTo>
                    <a:pt x="125" y="385"/>
                  </a:lnTo>
                  <a:lnTo>
                    <a:pt x="122" y="385"/>
                  </a:lnTo>
                  <a:lnTo>
                    <a:pt x="120" y="385"/>
                  </a:lnTo>
                  <a:lnTo>
                    <a:pt x="108" y="375"/>
                  </a:lnTo>
                  <a:lnTo>
                    <a:pt x="83" y="373"/>
                  </a:lnTo>
                  <a:lnTo>
                    <a:pt x="83" y="372"/>
                  </a:lnTo>
                  <a:lnTo>
                    <a:pt x="83" y="369"/>
                  </a:lnTo>
                  <a:lnTo>
                    <a:pt x="81" y="366"/>
                  </a:lnTo>
                  <a:lnTo>
                    <a:pt x="80" y="362"/>
                  </a:lnTo>
                  <a:lnTo>
                    <a:pt x="75" y="358"/>
                  </a:lnTo>
                  <a:lnTo>
                    <a:pt x="69" y="354"/>
                  </a:lnTo>
                  <a:lnTo>
                    <a:pt x="61" y="352"/>
                  </a:lnTo>
                  <a:lnTo>
                    <a:pt x="51" y="351"/>
                  </a:lnTo>
                  <a:lnTo>
                    <a:pt x="50" y="351"/>
                  </a:lnTo>
                  <a:lnTo>
                    <a:pt x="47" y="351"/>
                  </a:lnTo>
                  <a:lnTo>
                    <a:pt x="44" y="351"/>
                  </a:lnTo>
                  <a:lnTo>
                    <a:pt x="39" y="351"/>
                  </a:lnTo>
                  <a:lnTo>
                    <a:pt x="35" y="351"/>
                  </a:lnTo>
                  <a:lnTo>
                    <a:pt x="32" y="351"/>
                  </a:lnTo>
                  <a:lnTo>
                    <a:pt x="31" y="351"/>
                  </a:lnTo>
                  <a:lnTo>
                    <a:pt x="30" y="351"/>
                  </a:lnTo>
                  <a:lnTo>
                    <a:pt x="0" y="81"/>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59" name="Freeform 56"/>
            <p:cNvSpPr>
              <a:spLocks/>
            </p:cNvSpPr>
            <p:nvPr/>
          </p:nvSpPr>
          <p:spPr bwMode="blackWhite">
            <a:xfrm>
              <a:off x="6243638" y="2605088"/>
              <a:ext cx="631825" cy="696912"/>
            </a:xfrm>
            <a:custGeom>
              <a:avLst/>
              <a:gdLst>
                <a:gd name="T0" fmla="*/ 178207 w 351"/>
                <a:gd name="T1" fmla="*/ 115568 h 398"/>
                <a:gd name="T2" fmla="*/ 192608 w 351"/>
                <a:gd name="T3" fmla="*/ 106813 h 398"/>
                <a:gd name="T4" fmla="*/ 214208 w 351"/>
                <a:gd name="T5" fmla="*/ 106813 h 398"/>
                <a:gd name="T6" fmla="*/ 248410 w 351"/>
                <a:gd name="T7" fmla="*/ 126075 h 398"/>
                <a:gd name="T8" fmla="*/ 270011 w 351"/>
                <a:gd name="T9" fmla="*/ 133079 h 398"/>
                <a:gd name="T10" fmla="*/ 259210 w 351"/>
                <a:gd name="T11" fmla="*/ 147087 h 398"/>
                <a:gd name="T12" fmla="*/ 284411 w 351"/>
                <a:gd name="T13" fmla="*/ 143585 h 398"/>
                <a:gd name="T14" fmla="*/ 297012 w 351"/>
                <a:gd name="T15" fmla="*/ 136581 h 398"/>
                <a:gd name="T16" fmla="*/ 318613 w 351"/>
                <a:gd name="T17" fmla="*/ 143585 h 398"/>
                <a:gd name="T18" fmla="*/ 343814 w 351"/>
                <a:gd name="T19" fmla="*/ 133079 h 398"/>
                <a:gd name="T20" fmla="*/ 360014 w 351"/>
                <a:gd name="T21" fmla="*/ 129577 h 398"/>
                <a:gd name="T22" fmla="*/ 387015 w 351"/>
                <a:gd name="T23" fmla="*/ 115568 h 398"/>
                <a:gd name="T24" fmla="*/ 399616 w 351"/>
                <a:gd name="T25" fmla="*/ 115568 h 398"/>
                <a:gd name="T26" fmla="*/ 419417 w 351"/>
                <a:gd name="T27" fmla="*/ 112066 h 398"/>
                <a:gd name="T28" fmla="*/ 424817 w 351"/>
                <a:gd name="T29" fmla="*/ 110315 h 398"/>
                <a:gd name="T30" fmla="*/ 453618 w 351"/>
                <a:gd name="T31" fmla="*/ 80548 h 398"/>
                <a:gd name="T32" fmla="*/ 496820 w 351"/>
                <a:gd name="T33" fmla="*/ 47278 h 398"/>
                <a:gd name="T34" fmla="*/ 554422 w 351"/>
                <a:gd name="T35" fmla="*/ 8755 h 398"/>
                <a:gd name="T36" fmla="*/ 630025 w 351"/>
                <a:gd name="T37" fmla="*/ 243394 h 398"/>
                <a:gd name="T38" fmla="*/ 615624 w 351"/>
                <a:gd name="T39" fmla="*/ 259153 h 398"/>
                <a:gd name="T40" fmla="*/ 624625 w 351"/>
                <a:gd name="T41" fmla="*/ 304680 h 398"/>
                <a:gd name="T42" fmla="*/ 615624 w 351"/>
                <a:gd name="T43" fmla="*/ 327444 h 398"/>
                <a:gd name="T44" fmla="*/ 610224 w 351"/>
                <a:gd name="T45" fmla="*/ 378224 h 398"/>
                <a:gd name="T46" fmla="*/ 608424 w 351"/>
                <a:gd name="T47" fmla="*/ 400987 h 398"/>
                <a:gd name="T48" fmla="*/ 610224 w 351"/>
                <a:gd name="T49" fmla="*/ 414995 h 398"/>
                <a:gd name="T50" fmla="*/ 595824 w 351"/>
                <a:gd name="T51" fmla="*/ 448265 h 398"/>
                <a:gd name="T52" fmla="*/ 581423 w 351"/>
                <a:gd name="T53" fmla="*/ 462273 h 398"/>
                <a:gd name="T54" fmla="*/ 561622 w 351"/>
                <a:gd name="T55" fmla="*/ 488539 h 398"/>
                <a:gd name="T56" fmla="*/ 556222 w 351"/>
                <a:gd name="T57" fmla="*/ 493792 h 398"/>
                <a:gd name="T58" fmla="*/ 536421 w 351"/>
                <a:gd name="T59" fmla="*/ 499045 h 398"/>
                <a:gd name="T60" fmla="*/ 496820 w 351"/>
                <a:gd name="T61" fmla="*/ 567335 h 398"/>
                <a:gd name="T62" fmla="*/ 495020 w 351"/>
                <a:gd name="T63" fmla="*/ 577842 h 398"/>
                <a:gd name="T64" fmla="*/ 478819 w 351"/>
                <a:gd name="T65" fmla="*/ 590099 h 398"/>
                <a:gd name="T66" fmla="*/ 468019 w 351"/>
                <a:gd name="T67" fmla="*/ 574340 h 398"/>
                <a:gd name="T68" fmla="*/ 453618 w 351"/>
                <a:gd name="T69" fmla="*/ 577842 h 398"/>
                <a:gd name="T70" fmla="*/ 451818 w 351"/>
                <a:gd name="T71" fmla="*/ 598854 h 398"/>
                <a:gd name="T72" fmla="*/ 442818 w 351"/>
                <a:gd name="T73" fmla="*/ 616364 h 398"/>
                <a:gd name="T74" fmla="*/ 446418 w 351"/>
                <a:gd name="T75" fmla="*/ 653136 h 398"/>
                <a:gd name="T76" fmla="*/ 435617 w 351"/>
                <a:gd name="T77" fmla="*/ 672398 h 398"/>
                <a:gd name="T78" fmla="*/ 401416 w 351"/>
                <a:gd name="T79" fmla="*/ 695161 h 398"/>
                <a:gd name="T80" fmla="*/ 392416 w 351"/>
                <a:gd name="T81" fmla="*/ 684655 h 398"/>
                <a:gd name="T82" fmla="*/ 367215 w 351"/>
                <a:gd name="T83" fmla="*/ 667144 h 398"/>
                <a:gd name="T84" fmla="*/ 352814 w 351"/>
                <a:gd name="T85" fmla="*/ 668895 h 398"/>
                <a:gd name="T86" fmla="*/ 343814 w 351"/>
                <a:gd name="T87" fmla="*/ 642630 h 398"/>
                <a:gd name="T88" fmla="*/ 311412 w 351"/>
                <a:gd name="T89" fmla="*/ 658389 h 398"/>
                <a:gd name="T90" fmla="*/ 295212 w 351"/>
                <a:gd name="T91" fmla="*/ 672398 h 398"/>
                <a:gd name="T92" fmla="*/ 262810 w 351"/>
                <a:gd name="T93" fmla="*/ 667144 h 398"/>
                <a:gd name="T94" fmla="*/ 257410 w 351"/>
                <a:gd name="T95" fmla="*/ 663642 h 398"/>
                <a:gd name="T96" fmla="*/ 237609 w 351"/>
                <a:gd name="T97" fmla="*/ 668895 h 398"/>
                <a:gd name="T98" fmla="*/ 225009 w 351"/>
                <a:gd name="T99" fmla="*/ 674149 h 398"/>
                <a:gd name="T100" fmla="*/ 149406 w 351"/>
                <a:gd name="T101" fmla="*/ 653136 h 398"/>
                <a:gd name="T102" fmla="*/ 145806 w 351"/>
                <a:gd name="T103" fmla="*/ 640879 h 398"/>
                <a:gd name="T104" fmla="*/ 109804 w 351"/>
                <a:gd name="T105" fmla="*/ 616364 h 398"/>
                <a:gd name="T106" fmla="*/ 84603 w 351"/>
                <a:gd name="T107" fmla="*/ 614613 h 398"/>
                <a:gd name="T108" fmla="*/ 57602 w 351"/>
                <a:gd name="T109" fmla="*/ 614613 h 3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1" h="398">
                  <a:moveTo>
                    <a:pt x="0" y="81"/>
                  </a:moveTo>
                  <a:lnTo>
                    <a:pt x="98" y="66"/>
                  </a:lnTo>
                  <a:lnTo>
                    <a:pt x="99" y="66"/>
                  </a:lnTo>
                  <a:lnTo>
                    <a:pt x="102" y="64"/>
                  </a:lnTo>
                  <a:lnTo>
                    <a:pt x="105" y="63"/>
                  </a:lnTo>
                  <a:lnTo>
                    <a:pt x="107" y="61"/>
                  </a:lnTo>
                  <a:lnTo>
                    <a:pt x="108" y="61"/>
                  </a:lnTo>
                  <a:lnTo>
                    <a:pt x="110" y="61"/>
                  </a:lnTo>
                  <a:lnTo>
                    <a:pt x="114" y="61"/>
                  </a:lnTo>
                  <a:lnTo>
                    <a:pt x="119" y="61"/>
                  </a:lnTo>
                  <a:lnTo>
                    <a:pt x="123" y="63"/>
                  </a:lnTo>
                  <a:lnTo>
                    <a:pt x="128" y="66"/>
                  </a:lnTo>
                  <a:lnTo>
                    <a:pt x="134" y="68"/>
                  </a:lnTo>
                  <a:lnTo>
                    <a:pt x="138" y="72"/>
                  </a:lnTo>
                  <a:lnTo>
                    <a:pt x="147" y="72"/>
                  </a:lnTo>
                  <a:lnTo>
                    <a:pt x="153" y="66"/>
                  </a:lnTo>
                  <a:lnTo>
                    <a:pt x="161" y="71"/>
                  </a:lnTo>
                  <a:lnTo>
                    <a:pt x="150" y="76"/>
                  </a:lnTo>
                  <a:lnTo>
                    <a:pt x="143" y="84"/>
                  </a:lnTo>
                  <a:lnTo>
                    <a:pt x="144" y="84"/>
                  </a:lnTo>
                  <a:lnTo>
                    <a:pt x="147" y="84"/>
                  </a:lnTo>
                  <a:lnTo>
                    <a:pt x="150" y="84"/>
                  </a:lnTo>
                  <a:lnTo>
                    <a:pt x="155" y="84"/>
                  </a:lnTo>
                  <a:lnTo>
                    <a:pt x="158" y="82"/>
                  </a:lnTo>
                  <a:lnTo>
                    <a:pt x="161" y="79"/>
                  </a:lnTo>
                  <a:lnTo>
                    <a:pt x="165" y="76"/>
                  </a:lnTo>
                  <a:lnTo>
                    <a:pt x="165" y="78"/>
                  </a:lnTo>
                  <a:lnTo>
                    <a:pt x="167" y="78"/>
                  </a:lnTo>
                  <a:lnTo>
                    <a:pt x="170" y="79"/>
                  </a:lnTo>
                  <a:lnTo>
                    <a:pt x="174" y="81"/>
                  </a:lnTo>
                  <a:lnTo>
                    <a:pt x="177" y="82"/>
                  </a:lnTo>
                  <a:lnTo>
                    <a:pt x="182" y="82"/>
                  </a:lnTo>
                  <a:lnTo>
                    <a:pt x="186" y="81"/>
                  </a:lnTo>
                  <a:lnTo>
                    <a:pt x="191" y="76"/>
                  </a:lnTo>
                  <a:lnTo>
                    <a:pt x="194" y="76"/>
                  </a:lnTo>
                  <a:lnTo>
                    <a:pt x="196" y="75"/>
                  </a:lnTo>
                  <a:lnTo>
                    <a:pt x="200" y="74"/>
                  </a:lnTo>
                  <a:lnTo>
                    <a:pt x="203" y="72"/>
                  </a:lnTo>
                  <a:lnTo>
                    <a:pt x="207" y="71"/>
                  </a:lnTo>
                  <a:lnTo>
                    <a:pt x="212" y="68"/>
                  </a:lnTo>
                  <a:lnTo>
                    <a:pt x="215" y="66"/>
                  </a:lnTo>
                  <a:lnTo>
                    <a:pt x="216" y="66"/>
                  </a:lnTo>
                  <a:lnTo>
                    <a:pt x="219" y="66"/>
                  </a:lnTo>
                  <a:lnTo>
                    <a:pt x="222" y="66"/>
                  </a:lnTo>
                  <a:lnTo>
                    <a:pt x="224" y="64"/>
                  </a:lnTo>
                  <a:lnTo>
                    <a:pt x="229" y="64"/>
                  </a:lnTo>
                  <a:lnTo>
                    <a:pt x="232" y="64"/>
                  </a:lnTo>
                  <a:lnTo>
                    <a:pt x="233" y="64"/>
                  </a:lnTo>
                  <a:lnTo>
                    <a:pt x="234" y="64"/>
                  </a:lnTo>
                  <a:lnTo>
                    <a:pt x="236" y="63"/>
                  </a:lnTo>
                  <a:lnTo>
                    <a:pt x="239" y="60"/>
                  </a:lnTo>
                  <a:lnTo>
                    <a:pt x="242" y="57"/>
                  </a:lnTo>
                  <a:lnTo>
                    <a:pt x="246" y="52"/>
                  </a:lnTo>
                  <a:lnTo>
                    <a:pt x="252" y="46"/>
                  </a:lnTo>
                  <a:lnTo>
                    <a:pt x="256" y="42"/>
                  </a:lnTo>
                  <a:lnTo>
                    <a:pt x="263" y="36"/>
                  </a:lnTo>
                  <a:lnTo>
                    <a:pt x="269" y="31"/>
                  </a:lnTo>
                  <a:lnTo>
                    <a:pt x="276" y="27"/>
                  </a:lnTo>
                  <a:lnTo>
                    <a:pt x="284" y="21"/>
                  </a:lnTo>
                  <a:lnTo>
                    <a:pt x="292" y="15"/>
                  </a:lnTo>
                  <a:lnTo>
                    <a:pt x="299" y="9"/>
                  </a:lnTo>
                  <a:lnTo>
                    <a:pt x="308" y="5"/>
                  </a:lnTo>
                  <a:lnTo>
                    <a:pt x="315" y="2"/>
                  </a:lnTo>
                  <a:lnTo>
                    <a:pt x="323" y="0"/>
                  </a:lnTo>
                  <a:lnTo>
                    <a:pt x="322" y="0"/>
                  </a:lnTo>
                  <a:lnTo>
                    <a:pt x="350" y="139"/>
                  </a:lnTo>
                  <a:lnTo>
                    <a:pt x="339" y="142"/>
                  </a:lnTo>
                  <a:lnTo>
                    <a:pt x="341" y="144"/>
                  </a:lnTo>
                  <a:lnTo>
                    <a:pt x="342" y="148"/>
                  </a:lnTo>
                  <a:lnTo>
                    <a:pt x="344" y="153"/>
                  </a:lnTo>
                  <a:lnTo>
                    <a:pt x="345" y="160"/>
                  </a:lnTo>
                  <a:lnTo>
                    <a:pt x="347" y="167"/>
                  </a:lnTo>
                  <a:lnTo>
                    <a:pt x="347" y="174"/>
                  </a:lnTo>
                  <a:lnTo>
                    <a:pt x="347" y="180"/>
                  </a:lnTo>
                  <a:lnTo>
                    <a:pt x="344" y="184"/>
                  </a:lnTo>
                  <a:lnTo>
                    <a:pt x="342" y="187"/>
                  </a:lnTo>
                  <a:lnTo>
                    <a:pt x="342" y="192"/>
                  </a:lnTo>
                  <a:lnTo>
                    <a:pt x="341" y="198"/>
                  </a:lnTo>
                  <a:lnTo>
                    <a:pt x="339" y="207"/>
                  </a:lnTo>
                  <a:lnTo>
                    <a:pt x="339" y="216"/>
                  </a:lnTo>
                  <a:lnTo>
                    <a:pt x="338" y="222"/>
                  </a:lnTo>
                  <a:lnTo>
                    <a:pt x="338" y="228"/>
                  </a:lnTo>
                  <a:lnTo>
                    <a:pt x="338" y="229"/>
                  </a:lnTo>
                  <a:lnTo>
                    <a:pt x="338" y="231"/>
                  </a:lnTo>
                  <a:lnTo>
                    <a:pt x="339" y="234"/>
                  </a:lnTo>
                  <a:lnTo>
                    <a:pt x="339" y="237"/>
                  </a:lnTo>
                  <a:lnTo>
                    <a:pt x="339" y="241"/>
                  </a:lnTo>
                  <a:lnTo>
                    <a:pt x="338" y="246"/>
                  </a:lnTo>
                  <a:lnTo>
                    <a:pt x="335" y="250"/>
                  </a:lnTo>
                  <a:lnTo>
                    <a:pt x="331" y="256"/>
                  </a:lnTo>
                  <a:lnTo>
                    <a:pt x="329" y="258"/>
                  </a:lnTo>
                  <a:lnTo>
                    <a:pt x="328" y="261"/>
                  </a:lnTo>
                  <a:lnTo>
                    <a:pt x="323" y="264"/>
                  </a:lnTo>
                  <a:lnTo>
                    <a:pt x="320" y="267"/>
                  </a:lnTo>
                  <a:lnTo>
                    <a:pt x="318" y="271"/>
                  </a:lnTo>
                  <a:lnTo>
                    <a:pt x="314" y="276"/>
                  </a:lnTo>
                  <a:lnTo>
                    <a:pt x="312" y="279"/>
                  </a:lnTo>
                  <a:lnTo>
                    <a:pt x="311" y="279"/>
                  </a:lnTo>
                  <a:lnTo>
                    <a:pt x="311" y="280"/>
                  </a:lnTo>
                  <a:lnTo>
                    <a:pt x="309" y="282"/>
                  </a:lnTo>
                  <a:lnTo>
                    <a:pt x="306" y="283"/>
                  </a:lnTo>
                  <a:lnTo>
                    <a:pt x="303" y="283"/>
                  </a:lnTo>
                  <a:lnTo>
                    <a:pt x="300" y="285"/>
                  </a:lnTo>
                  <a:lnTo>
                    <a:pt x="298" y="285"/>
                  </a:lnTo>
                  <a:lnTo>
                    <a:pt x="296" y="283"/>
                  </a:lnTo>
                  <a:lnTo>
                    <a:pt x="296" y="282"/>
                  </a:lnTo>
                  <a:lnTo>
                    <a:pt x="278" y="300"/>
                  </a:lnTo>
                  <a:lnTo>
                    <a:pt x="276" y="324"/>
                  </a:lnTo>
                  <a:lnTo>
                    <a:pt x="275" y="324"/>
                  </a:lnTo>
                  <a:lnTo>
                    <a:pt x="275" y="328"/>
                  </a:lnTo>
                  <a:lnTo>
                    <a:pt x="275" y="330"/>
                  </a:lnTo>
                  <a:lnTo>
                    <a:pt x="273" y="334"/>
                  </a:lnTo>
                  <a:lnTo>
                    <a:pt x="270" y="337"/>
                  </a:lnTo>
                  <a:lnTo>
                    <a:pt x="269" y="339"/>
                  </a:lnTo>
                  <a:lnTo>
                    <a:pt x="266" y="337"/>
                  </a:lnTo>
                  <a:lnTo>
                    <a:pt x="263" y="330"/>
                  </a:lnTo>
                  <a:lnTo>
                    <a:pt x="262" y="329"/>
                  </a:lnTo>
                  <a:lnTo>
                    <a:pt x="260" y="328"/>
                  </a:lnTo>
                  <a:lnTo>
                    <a:pt x="259" y="328"/>
                  </a:lnTo>
                  <a:lnTo>
                    <a:pt x="256" y="328"/>
                  </a:lnTo>
                  <a:lnTo>
                    <a:pt x="254" y="328"/>
                  </a:lnTo>
                  <a:lnTo>
                    <a:pt x="252" y="330"/>
                  </a:lnTo>
                  <a:lnTo>
                    <a:pt x="252" y="334"/>
                  </a:lnTo>
                  <a:lnTo>
                    <a:pt x="251" y="342"/>
                  </a:lnTo>
                  <a:lnTo>
                    <a:pt x="251" y="345"/>
                  </a:lnTo>
                  <a:lnTo>
                    <a:pt x="249" y="346"/>
                  </a:lnTo>
                  <a:lnTo>
                    <a:pt x="248" y="349"/>
                  </a:lnTo>
                  <a:lnTo>
                    <a:pt x="246" y="352"/>
                  </a:lnTo>
                  <a:lnTo>
                    <a:pt x="246" y="354"/>
                  </a:lnTo>
                  <a:lnTo>
                    <a:pt x="245" y="355"/>
                  </a:lnTo>
                  <a:lnTo>
                    <a:pt x="248" y="373"/>
                  </a:lnTo>
                  <a:lnTo>
                    <a:pt x="246" y="375"/>
                  </a:lnTo>
                  <a:lnTo>
                    <a:pt x="245" y="378"/>
                  </a:lnTo>
                  <a:lnTo>
                    <a:pt x="242" y="384"/>
                  </a:lnTo>
                  <a:lnTo>
                    <a:pt x="237" y="388"/>
                  </a:lnTo>
                  <a:lnTo>
                    <a:pt x="233" y="392"/>
                  </a:lnTo>
                  <a:lnTo>
                    <a:pt x="229" y="395"/>
                  </a:lnTo>
                  <a:lnTo>
                    <a:pt x="223" y="397"/>
                  </a:lnTo>
                  <a:lnTo>
                    <a:pt x="221" y="394"/>
                  </a:lnTo>
                  <a:lnTo>
                    <a:pt x="219" y="392"/>
                  </a:lnTo>
                  <a:lnTo>
                    <a:pt x="218" y="391"/>
                  </a:lnTo>
                  <a:lnTo>
                    <a:pt x="215" y="388"/>
                  </a:lnTo>
                  <a:lnTo>
                    <a:pt x="212" y="385"/>
                  </a:lnTo>
                  <a:lnTo>
                    <a:pt x="207" y="382"/>
                  </a:lnTo>
                  <a:lnTo>
                    <a:pt x="204" y="381"/>
                  </a:lnTo>
                  <a:lnTo>
                    <a:pt x="200" y="381"/>
                  </a:lnTo>
                  <a:lnTo>
                    <a:pt x="197" y="384"/>
                  </a:lnTo>
                  <a:lnTo>
                    <a:pt x="196" y="382"/>
                  </a:lnTo>
                  <a:lnTo>
                    <a:pt x="196" y="379"/>
                  </a:lnTo>
                  <a:lnTo>
                    <a:pt x="196" y="375"/>
                  </a:lnTo>
                  <a:lnTo>
                    <a:pt x="194" y="370"/>
                  </a:lnTo>
                  <a:lnTo>
                    <a:pt x="191" y="367"/>
                  </a:lnTo>
                  <a:lnTo>
                    <a:pt x="188" y="366"/>
                  </a:lnTo>
                  <a:lnTo>
                    <a:pt x="182" y="369"/>
                  </a:lnTo>
                  <a:lnTo>
                    <a:pt x="173" y="376"/>
                  </a:lnTo>
                  <a:lnTo>
                    <a:pt x="171" y="378"/>
                  </a:lnTo>
                  <a:lnTo>
                    <a:pt x="170" y="379"/>
                  </a:lnTo>
                  <a:lnTo>
                    <a:pt x="167" y="382"/>
                  </a:lnTo>
                  <a:lnTo>
                    <a:pt x="164" y="384"/>
                  </a:lnTo>
                  <a:lnTo>
                    <a:pt x="160" y="385"/>
                  </a:lnTo>
                  <a:lnTo>
                    <a:pt x="156" y="387"/>
                  </a:lnTo>
                  <a:lnTo>
                    <a:pt x="150" y="384"/>
                  </a:lnTo>
                  <a:lnTo>
                    <a:pt x="146" y="381"/>
                  </a:lnTo>
                  <a:lnTo>
                    <a:pt x="144" y="379"/>
                  </a:lnTo>
                  <a:lnTo>
                    <a:pt x="143" y="379"/>
                  </a:lnTo>
                  <a:lnTo>
                    <a:pt x="141" y="378"/>
                  </a:lnTo>
                  <a:lnTo>
                    <a:pt x="138" y="379"/>
                  </a:lnTo>
                  <a:lnTo>
                    <a:pt x="135" y="379"/>
                  </a:lnTo>
                  <a:lnTo>
                    <a:pt x="132" y="382"/>
                  </a:lnTo>
                  <a:lnTo>
                    <a:pt x="128" y="387"/>
                  </a:lnTo>
                  <a:lnTo>
                    <a:pt x="127" y="387"/>
                  </a:lnTo>
                  <a:lnTo>
                    <a:pt x="125" y="385"/>
                  </a:lnTo>
                  <a:lnTo>
                    <a:pt x="122" y="385"/>
                  </a:lnTo>
                  <a:lnTo>
                    <a:pt x="120" y="385"/>
                  </a:lnTo>
                  <a:lnTo>
                    <a:pt x="108" y="375"/>
                  </a:lnTo>
                  <a:lnTo>
                    <a:pt x="83" y="373"/>
                  </a:lnTo>
                  <a:lnTo>
                    <a:pt x="83" y="372"/>
                  </a:lnTo>
                  <a:lnTo>
                    <a:pt x="83" y="369"/>
                  </a:lnTo>
                  <a:lnTo>
                    <a:pt x="81" y="366"/>
                  </a:lnTo>
                  <a:lnTo>
                    <a:pt x="80" y="362"/>
                  </a:lnTo>
                  <a:lnTo>
                    <a:pt x="75" y="358"/>
                  </a:lnTo>
                  <a:lnTo>
                    <a:pt x="69" y="354"/>
                  </a:lnTo>
                  <a:lnTo>
                    <a:pt x="61" y="352"/>
                  </a:lnTo>
                  <a:lnTo>
                    <a:pt x="51" y="351"/>
                  </a:lnTo>
                  <a:lnTo>
                    <a:pt x="50" y="351"/>
                  </a:lnTo>
                  <a:lnTo>
                    <a:pt x="47" y="351"/>
                  </a:lnTo>
                  <a:lnTo>
                    <a:pt x="44" y="351"/>
                  </a:lnTo>
                  <a:lnTo>
                    <a:pt x="39" y="351"/>
                  </a:lnTo>
                  <a:lnTo>
                    <a:pt x="35" y="351"/>
                  </a:lnTo>
                  <a:lnTo>
                    <a:pt x="32" y="351"/>
                  </a:lnTo>
                  <a:lnTo>
                    <a:pt x="31" y="351"/>
                  </a:lnTo>
                  <a:lnTo>
                    <a:pt x="30" y="351"/>
                  </a:lnTo>
                  <a:lnTo>
                    <a:pt x="0" y="81"/>
                  </a:lnTo>
                </a:path>
              </a:pathLst>
            </a:custGeom>
            <a:solidFill>
              <a:srgbClr val="9DC5A6"/>
            </a:solidFill>
            <a:ln w="12700" cap="rnd" cmpd="sng">
              <a:solidFill>
                <a:schemeClr val="tx1"/>
              </a:solidFill>
              <a:prstDash val="solid"/>
              <a:round/>
              <a:headEnd type="none" w="sm" len="sm"/>
              <a:tailEnd type="none" w="sm" len="sm"/>
            </a:ln>
            <a:effectLst/>
          </p:spPr>
          <p:txBody>
            <a:bodyPr wrap="none" lIns="0" tIns="0" rIns="0" bIns="0">
              <a:spAutoFit/>
            </a:bodyPr>
            <a:lstStyle/>
            <a:p>
              <a:endParaRPr lang="en-US">
                <a:solidFill>
                  <a:srgbClr val="000000"/>
                </a:solidFill>
              </a:endParaRPr>
            </a:p>
          </p:txBody>
        </p:sp>
        <p:sp>
          <p:nvSpPr>
            <p:cNvPr id="160" name="Freeform 57"/>
            <p:cNvSpPr>
              <a:spLocks/>
            </p:cNvSpPr>
            <p:nvPr/>
          </p:nvSpPr>
          <p:spPr bwMode="blackWhite">
            <a:xfrm>
              <a:off x="6926263" y="1855788"/>
              <a:ext cx="904875" cy="793750"/>
            </a:xfrm>
            <a:custGeom>
              <a:avLst/>
              <a:gdLst>
                <a:gd name="T0" fmla="*/ 25236 w 502"/>
                <a:gd name="T1" fmla="*/ 720157 h 453"/>
                <a:gd name="T2" fmla="*/ 82917 w 502"/>
                <a:gd name="T3" fmla="*/ 707892 h 453"/>
                <a:gd name="T4" fmla="*/ 169439 w 502"/>
                <a:gd name="T5" fmla="*/ 692122 h 453"/>
                <a:gd name="T6" fmla="*/ 277591 w 502"/>
                <a:gd name="T7" fmla="*/ 672848 h 453"/>
                <a:gd name="T8" fmla="*/ 385744 w 502"/>
                <a:gd name="T9" fmla="*/ 653573 h 453"/>
                <a:gd name="T10" fmla="*/ 483081 w 502"/>
                <a:gd name="T11" fmla="*/ 632547 h 453"/>
                <a:gd name="T12" fmla="*/ 558787 w 502"/>
                <a:gd name="T13" fmla="*/ 618529 h 453"/>
                <a:gd name="T14" fmla="*/ 596641 w 502"/>
                <a:gd name="T15" fmla="*/ 609768 h 453"/>
                <a:gd name="T16" fmla="*/ 623679 w 502"/>
                <a:gd name="T17" fmla="*/ 613273 h 453"/>
                <a:gd name="T18" fmla="*/ 638099 w 502"/>
                <a:gd name="T19" fmla="*/ 629042 h 453"/>
                <a:gd name="T20" fmla="*/ 661532 w 502"/>
                <a:gd name="T21" fmla="*/ 639556 h 453"/>
                <a:gd name="T22" fmla="*/ 666940 w 502"/>
                <a:gd name="T23" fmla="*/ 655326 h 453"/>
                <a:gd name="T24" fmla="*/ 683163 w 502"/>
                <a:gd name="T25" fmla="*/ 679857 h 453"/>
                <a:gd name="T26" fmla="*/ 699385 w 502"/>
                <a:gd name="T27" fmla="*/ 692122 h 453"/>
                <a:gd name="T28" fmla="*/ 859812 w 502"/>
                <a:gd name="T29" fmla="*/ 791998 h 453"/>
                <a:gd name="T30" fmla="*/ 903072 w 502"/>
                <a:gd name="T31" fmla="*/ 692122 h 453"/>
                <a:gd name="T32" fmla="*/ 865219 w 502"/>
                <a:gd name="T33" fmla="*/ 411769 h 453"/>
                <a:gd name="T34" fmla="*/ 859812 w 502"/>
                <a:gd name="T35" fmla="*/ 388990 h 453"/>
                <a:gd name="T36" fmla="*/ 848996 w 502"/>
                <a:gd name="T37" fmla="*/ 343433 h 453"/>
                <a:gd name="T38" fmla="*/ 843589 w 502"/>
                <a:gd name="T39" fmla="*/ 297875 h 453"/>
                <a:gd name="T40" fmla="*/ 834576 w 502"/>
                <a:gd name="T41" fmla="*/ 273344 h 453"/>
                <a:gd name="T42" fmla="*/ 818353 w 502"/>
                <a:gd name="T43" fmla="*/ 250566 h 453"/>
                <a:gd name="T44" fmla="*/ 811143 w 502"/>
                <a:gd name="T45" fmla="*/ 261079 h 453"/>
                <a:gd name="T46" fmla="*/ 778697 w 502"/>
                <a:gd name="T47" fmla="*/ 108637 h 453"/>
                <a:gd name="T48" fmla="*/ 737239 w 502"/>
                <a:gd name="T49" fmla="*/ 3504 h 453"/>
                <a:gd name="T50" fmla="*/ 688570 w 502"/>
                <a:gd name="T51" fmla="*/ 17522 h 453"/>
                <a:gd name="T52" fmla="*/ 629086 w 502"/>
                <a:gd name="T53" fmla="*/ 29788 h 453"/>
                <a:gd name="T54" fmla="*/ 594838 w 502"/>
                <a:gd name="T55" fmla="*/ 40301 h 453"/>
                <a:gd name="T56" fmla="*/ 555182 w 502"/>
                <a:gd name="T57" fmla="*/ 56071 h 453"/>
                <a:gd name="T58" fmla="*/ 510119 w 502"/>
                <a:gd name="T59" fmla="*/ 98124 h 453"/>
                <a:gd name="T60" fmla="*/ 477673 w 502"/>
                <a:gd name="T61" fmla="*/ 145433 h 453"/>
                <a:gd name="T62" fmla="*/ 465055 w 502"/>
                <a:gd name="T63" fmla="*/ 171716 h 453"/>
                <a:gd name="T64" fmla="*/ 396559 w 502"/>
                <a:gd name="T65" fmla="*/ 255822 h 453"/>
                <a:gd name="T66" fmla="*/ 423597 w 502"/>
                <a:gd name="T67" fmla="*/ 292619 h 453"/>
                <a:gd name="T68" fmla="*/ 423597 w 502"/>
                <a:gd name="T69" fmla="*/ 308389 h 453"/>
                <a:gd name="T70" fmla="*/ 434412 w 502"/>
                <a:gd name="T71" fmla="*/ 339928 h 453"/>
                <a:gd name="T72" fmla="*/ 419992 w 502"/>
                <a:gd name="T73" fmla="*/ 355698 h 453"/>
                <a:gd name="T74" fmla="*/ 385744 w 502"/>
                <a:gd name="T75" fmla="*/ 388990 h 453"/>
                <a:gd name="T76" fmla="*/ 371323 w 502"/>
                <a:gd name="T77" fmla="*/ 406512 h 453"/>
                <a:gd name="T78" fmla="*/ 351495 w 502"/>
                <a:gd name="T79" fmla="*/ 418778 h 453"/>
                <a:gd name="T80" fmla="*/ 328062 w 502"/>
                <a:gd name="T81" fmla="*/ 422282 h 453"/>
                <a:gd name="T82" fmla="*/ 292011 w 502"/>
                <a:gd name="T83" fmla="*/ 432795 h 453"/>
                <a:gd name="T84" fmla="*/ 277591 w 502"/>
                <a:gd name="T85" fmla="*/ 441556 h 453"/>
                <a:gd name="T86" fmla="*/ 239738 w 502"/>
                <a:gd name="T87" fmla="*/ 434547 h 453"/>
                <a:gd name="T88" fmla="*/ 165834 w 502"/>
                <a:gd name="T89" fmla="*/ 439804 h 453"/>
                <a:gd name="T90" fmla="*/ 106350 w 502"/>
                <a:gd name="T91" fmla="*/ 453822 h 453"/>
                <a:gd name="T92" fmla="*/ 77509 w 502"/>
                <a:gd name="T93" fmla="*/ 471344 h 453"/>
                <a:gd name="T94" fmla="*/ 66694 w 502"/>
                <a:gd name="T95" fmla="*/ 485361 h 453"/>
                <a:gd name="T96" fmla="*/ 73904 w 502"/>
                <a:gd name="T97" fmla="*/ 508140 h 453"/>
                <a:gd name="T98" fmla="*/ 90127 w 502"/>
                <a:gd name="T99" fmla="*/ 523910 h 453"/>
                <a:gd name="T100" fmla="*/ 100942 w 502"/>
                <a:gd name="T101" fmla="*/ 537928 h 453"/>
                <a:gd name="T102" fmla="*/ 100942 w 502"/>
                <a:gd name="T103" fmla="*/ 562459 h 453"/>
                <a:gd name="T104" fmla="*/ 90127 w 502"/>
                <a:gd name="T105" fmla="*/ 574724 h 453"/>
                <a:gd name="T106" fmla="*/ 46866 w 502"/>
                <a:gd name="T107" fmla="*/ 632547 h 453"/>
                <a:gd name="T108" fmla="*/ 46866 w 502"/>
                <a:gd name="T109" fmla="*/ 629042 h 453"/>
                <a:gd name="T110" fmla="*/ 12618 w 502"/>
                <a:gd name="T111" fmla="*/ 667591 h 453"/>
                <a:gd name="T112" fmla="*/ 0 w 502"/>
                <a:gd name="T113" fmla="*/ 676352 h 4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02" h="453">
                  <a:moveTo>
                    <a:pt x="7" y="413"/>
                  </a:moveTo>
                  <a:lnTo>
                    <a:pt x="7" y="411"/>
                  </a:lnTo>
                  <a:lnTo>
                    <a:pt x="10" y="411"/>
                  </a:lnTo>
                  <a:lnTo>
                    <a:pt x="14" y="411"/>
                  </a:lnTo>
                  <a:lnTo>
                    <a:pt x="20" y="410"/>
                  </a:lnTo>
                  <a:lnTo>
                    <a:pt x="27" y="408"/>
                  </a:lnTo>
                  <a:lnTo>
                    <a:pt x="35" y="407"/>
                  </a:lnTo>
                  <a:lnTo>
                    <a:pt x="46" y="404"/>
                  </a:lnTo>
                  <a:lnTo>
                    <a:pt x="58" y="403"/>
                  </a:lnTo>
                  <a:lnTo>
                    <a:pt x="68" y="400"/>
                  </a:lnTo>
                  <a:lnTo>
                    <a:pt x="82" y="398"/>
                  </a:lnTo>
                  <a:lnTo>
                    <a:pt x="94" y="395"/>
                  </a:lnTo>
                  <a:lnTo>
                    <a:pt x="109" y="392"/>
                  </a:lnTo>
                  <a:lnTo>
                    <a:pt x="124" y="389"/>
                  </a:lnTo>
                  <a:lnTo>
                    <a:pt x="139" y="387"/>
                  </a:lnTo>
                  <a:lnTo>
                    <a:pt x="154" y="384"/>
                  </a:lnTo>
                  <a:lnTo>
                    <a:pt x="169" y="381"/>
                  </a:lnTo>
                  <a:lnTo>
                    <a:pt x="184" y="378"/>
                  </a:lnTo>
                  <a:lnTo>
                    <a:pt x="199" y="376"/>
                  </a:lnTo>
                  <a:lnTo>
                    <a:pt x="214" y="373"/>
                  </a:lnTo>
                  <a:lnTo>
                    <a:pt x="228" y="370"/>
                  </a:lnTo>
                  <a:lnTo>
                    <a:pt x="242" y="367"/>
                  </a:lnTo>
                  <a:lnTo>
                    <a:pt x="255" y="364"/>
                  </a:lnTo>
                  <a:lnTo>
                    <a:pt x="268" y="361"/>
                  </a:lnTo>
                  <a:lnTo>
                    <a:pt x="281" y="358"/>
                  </a:lnTo>
                  <a:lnTo>
                    <a:pt x="291" y="356"/>
                  </a:lnTo>
                  <a:lnTo>
                    <a:pt x="301" y="355"/>
                  </a:lnTo>
                  <a:lnTo>
                    <a:pt x="310" y="353"/>
                  </a:lnTo>
                  <a:lnTo>
                    <a:pt x="318" y="351"/>
                  </a:lnTo>
                  <a:lnTo>
                    <a:pt x="324" y="351"/>
                  </a:lnTo>
                  <a:lnTo>
                    <a:pt x="328" y="350"/>
                  </a:lnTo>
                  <a:lnTo>
                    <a:pt x="331" y="348"/>
                  </a:lnTo>
                  <a:lnTo>
                    <a:pt x="333" y="348"/>
                  </a:lnTo>
                  <a:lnTo>
                    <a:pt x="338" y="348"/>
                  </a:lnTo>
                  <a:lnTo>
                    <a:pt x="343" y="348"/>
                  </a:lnTo>
                  <a:lnTo>
                    <a:pt x="346" y="350"/>
                  </a:lnTo>
                  <a:lnTo>
                    <a:pt x="349" y="353"/>
                  </a:lnTo>
                  <a:lnTo>
                    <a:pt x="351" y="355"/>
                  </a:lnTo>
                  <a:lnTo>
                    <a:pt x="352" y="358"/>
                  </a:lnTo>
                  <a:lnTo>
                    <a:pt x="354" y="359"/>
                  </a:lnTo>
                  <a:lnTo>
                    <a:pt x="355" y="361"/>
                  </a:lnTo>
                  <a:lnTo>
                    <a:pt x="361" y="361"/>
                  </a:lnTo>
                  <a:lnTo>
                    <a:pt x="364" y="362"/>
                  </a:lnTo>
                  <a:lnTo>
                    <a:pt x="367" y="365"/>
                  </a:lnTo>
                  <a:lnTo>
                    <a:pt x="368" y="367"/>
                  </a:lnTo>
                  <a:lnTo>
                    <a:pt x="370" y="370"/>
                  </a:lnTo>
                  <a:lnTo>
                    <a:pt x="370" y="373"/>
                  </a:lnTo>
                  <a:lnTo>
                    <a:pt x="370" y="374"/>
                  </a:lnTo>
                  <a:lnTo>
                    <a:pt x="371" y="376"/>
                  </a:lnTo>
                  <a:lnTo>
                    <a:pt x="374" y="381"/>
                  </a:lnTo>
                  <a:lnTo>
                    <a:pt x="376" y="386"/>
                  </a:lnTo>
                  <a:lnTo>
                    <a:pt x="379" y="388"/>
                  </a:lnTo>
                  <a:lnTo>
                    <a:pt x="382" y="391"/>
                  </a:lnTo>
                  <a:lnTo>
                    <a:pt x="384" y="394"/>
                  </a:lnTo>
                  <a:lnTo>
                    <a:pt x="387" y="395"/>
                  </a:lnTo>
                  <a:lnTo>
                    <a:pt x="388" y="395"/>
                  </a:lnTo>
                  <a:lnTo>
                    <a:pt x="404" y="401"/>
                  </a:lnTo>
                  <a:lnTo>
                    <a:pt x="475" y="424"/>
                  </a:lnTo>
                  <a:lnTo>
                    <a:pt x="477" y="452"/>
                  </a:lnTo>
                  <a:lnTo>
                    <a:pt x="486" y="440"/>
                  </a:lnTo>
                  <a:lnTo>
                    <a:pt x="495" y="419"/>
                  </a:lnTo>
                  <a:lnTo>
                    <a:pt x="489" y="410"/>
                  </a:lnTo>
                  <a:lnTo>
                    <a:pt x="501" y="395"/>
                  </a:lnTo>
                  <a:lnTo>
                    <a:pt x="495" y="388"/>
                  </a:lnTo>
                  <a:lnTo>
                    <a:pt x="483" y="308"/>
                  </a:lnTo>
                  <a:lnTo>
                    <a:pt x="478" y="308"/>
                  </a:lnTo>
                  <a:lnTo>
                    <a:pt x="480" y="235"/>
                  </a:lnTo>
                  <a:lnTo>
                    <a:pt x="480" y="233"/>
                  </a:lnTo>
                  <a:lnTo>
                    <a:pt x="480" y="232"/>
                  </a:lnTo>
                  <a:lnTo>
                    <a:pt x="478" y="227"/>
                  </a:lnTo>
                  <a:lnTo>
                    <a:pt x="477" y="222"/>
                  </a:lnTo>
                  <a:lnTo>
                    <a:pt x="475" y="217"/>
                  </a:lnTo>
                  <a:lnTo>
                    <a:pt x="475" y="211"/>
                  </a:lnTo>
                  <a:lnTo>
                    <a:pt x="474" y="203"/>
                  </a:lnTo>
                  <a:lnTo>
                    <a:pt x="471" y="196"/>
                  </a:lnTo>
                  <a:lnTo>
                    <a:pt x="470" y="189"/>
                  </a:lnTo>
                  <a:lnTo>
                    <a:pt x="469" y="182"/>
                  </a:lnTo>
                  <a:lnTo>
                    <a:pt x="468" y="176"/>
                  </a:lnTo>
                  <a:lnTo>
                    <a:pt x="468" y="170"/>
                  </a:lnTo>
                  <a:lnTo>
                    <a:pt x="466" y="164"/>
                  </a:lnTo>
                  <a:lnTo>
                    <a:pt x="465" y="161"/>
                  </a:lnTo>
                  <a:lnTo>
                    <a:pt x="465" y="158"/>
                  </a:lnTo>
                  <a:lnTo>
                    <a:pt x="463" y="156"/>
                  </a:lnTo>
                  <a:lnTo>
                    <a:pt x="460" y="149"/>
                  </a:lnTo>
                  <a:lnTo>
                    <a:pt x="457" y="145"/>
                  </a:lnTo>
                  <a:lnTo>
                    <a:pt x="456" y="143"/>
                  </a:lnTo>
                  <a:lnTo>
                    <a:pt x="454" y="143"/>
                  </a:lnTo>
                  <a:lnTo>
                    <a:pt x="453" y="145"/>
                  </a:lnTo>
                  <a:lnTo>
                    <a:pt x="451" y="148"/>
                  </a:lnTo>
                  <a:lnTo>
                    <a:pt x="450" y="149"/>
                  </a:lnTo>
                  <a:lnTo>
                    <a:pt x="447" y="146"/>
                  </a:lnTo>
                  <a:lnTo>
                    <a:pt x="439" y="104"/>
                  </a:lnTo>
                  <a:lnTo>
                    <a:pt x="437" y="74"/>
                  </a:lnTo>
                  <a:lnTo>
                    <a:pt x="432" y="62"/>
                  </a:lnTo>
                  <a:lnTo>
                    <a:pt x="418" y="0"/>
                  </a:lnTo>
                  <a:lnTo>
                    <a:pt x="417" y="1"/>
                  </a:lnTo>
                  <a:lnTo>
                    <a:pt x="414" y="1"/>
                  </a:lnTo>
                  <a:lnTo>
                    <a:pt x="409" y="2"/>
                  </a:lnTo>
                  <a:lnTo>
                    <a:pt x="404" y="4"/>
                  </a:lnTo>
                  <a:lnTo>
                    <a:pt x="399" y="5"/>
                  </a:lnTo>
                  <a:lnTo>
                    <a:pt x="390" y="7"/>
                  </a:lnTo>
                  <a:lnTo>
                    <a:pt x="382" y="10"/>
                  </a:lnTo>
                  <a:lnTo>
                    <a:pt x="374" y="11"/>
                  </a:lnTo>
                  <a:lnTo>
                    <a:pt x="366" y="14"/>
                  </a:lnTo>
                  <a:lnTo>
                    <a:pt x="358" y="16"/>
                  </a:lnTo>
                  <a:lnTo>
                    <a:pt x="349" y="17"/>
                  </a:lnTo>
                  <a:lnTo>
                    <a:pt x="344" y="19"/>
                  </a:lnTo>
                  <a:lnTo>
                    <a:pt x="338" y="22"/>
                  </a:lnTo>
                  <a:lnTo>
                    <a:pt x="333" y="22"/>
                  </a:lnTo>
                  <a:lnTo>
                    <a:pt x="330" y="23"/>
                  </a:lnTo>
                  <a:lnTo>
                    <a:pt x="328" y="23"/>
                  </a:lnTo>
                  <a:lnTo>
                    <a:pt x="321" y="25"/>
                  </a:lnTo>
                  <a:lnTo>
                    <a:pt x="313" y="28"/>
                  </a:lnTo>
                  <a:lnTo>
                    <a:pt x="308" y="32"/>
                  </a:lnTo>
                  <a:lnTo>
                    <a:pt x="301" y="35"/>
                  </a:lnTo>
                  <a:lnTo>
                    <a:pt x="295" y="41"/>
                  </a:lnTo>
                  <a:lnTo>
                    <a:pt x="289" y="49"/>
                  </a:lnTo>
                  <a:lnTo>
                    <a:pt x="283" y="56"/>
                  </a:lnTo>
                  <a:lnTo>
                    <a:pt x="278" y="63"/>
                  </a:lnTo>
                  <a:lnTo>
                    <a:pt x="274" y="70"/>
                  </a:lnTo>
                  <a:lnTo>
                    <a:pt x="269" y="76"/>
                  </a:lnTo>
                  <a:lnTo>
                    <a:pt x="265" y="83"/>
                  </a:lnTo>
                  <a:lnTo>
                    <a:pt x="262" y="89"/>
                  </a:lnTo>
                  <a:lnTo>
                    <a:pt x="261" y="94"/>
                  </a:lnTo>
                  <a:lnTo>
                    <a:pt x="258" y="97"/>
                  </a:lnTo>
                  <a:lnTo>
                    <a:pt x="258" y="98"/>
                  </a:lnTo>
                  <a:lnTo>
                    <a:pt x="256" y="100"/>
                  </a:lnTo>
                  <a:lnTo>
                    <a:pt x="244" y="118"/>
                  </a:lnTo>
                  <a:lnTo>
                    <a:pt x="245" y="118"/>
                  </a:lnTo>
                  <a:lnTo>
                    <a:pt x="220" y="146"/>
                  </a:lnTo>
                  <a:lnTo>
                    <a:pt x="232" y="146"/>
                  </a:lnTo>
                  <a:lnTo>
                    <a:pt x="241" y="154"/>
                  </a:lnTo>
                  <a:lnTo>
                    <a:pt x="236" y="166"/>
                  </a:lnTo>
                  <a:lnTo>
                    <a:pt x="235" y="167"/>
                  </a:lnTo>
                  <a:lnTo>
                    <a:pt x="232" y="169"/>
                  </a:lnTo>
                  <a:lnTo>
                    <a:pt x="229" y="170"/>
                  </a:lnTo>
                  <a:lnTo>
                    <a:pt x="229" y="172"/>
                  </a:lnTo>
                  <a:lnTo>
                    <a:pt x="235" y="176"/>
                  </a:lnTo>
                  <a:lnTo>
                    <a:pt x="238" y="181"/>
                  </a:lnTo>
                  <a:lnTo>
                    <a:pt x="241" y="185"/>
                  </a:lnTo>
                  <a:lnTo>
                    <a:pt x="241" y="191"/>
                  </a:lnTo>
                  <a:lnTo>
                    <a:pt x="241" y="194"/>
                  </a:lnTo>
                  <a:lnTo>
                    <a:pt x="241" y="199"/>
                  </a:lnTo>
                  <a:lnTo>
                    <a:pt x="241" y="202"/>
                  </a:lnTo>
                  <a:lnTo>
                    <a:pt x="233" y="203"/>
                  </a:lnTo>
                  <a:lnTo>
                    <a:pt x="228" y="206"/>
                  </a:lnTo>
                  <a:lnTo>
                    <a:pt x="222" y="212"/>
                  </a:lnTo>
                  <a:lnTo>
                    <a:pt x="218" y="217"/>
                  </a:lnTo>
                  <a:lnTo>
                    <a:pt x="214" y="222"/>
                  </a:lnTo>
                  <a:lnTo>
                    <a:pt x="211" y="226"/>
                  </a:lnTo>
                  <a:lnTo>
                    <a:pt x="208" y="229"/>
                  </a:lnTo>
                  <a:lnTo>
                    <a:pt x="208" y="230"/>
                  </a:lnTo>
                  <a:lnTo>
                    <a:pt x="206" y="232"/>
                  </a:lnTo>
                  <a:lnTo>
                    <a:pt x="205" y="233"/>
                  </a:lnTo>
                  <a:lnTo>
                    <a:pt x="202" y="235"/>
                  </a:lnTo>
                  <a:lnTo>
                    <a:pt x="199" y="238"/>
                  </a:lnTo>
                  <a:lnTo>
                    <a:pt x="195" y="239"/>
                  </a:lnTo>
                  <a:lnTo>
                    <a:pt x="192" y="242"/>
                  </a:lnTo>
                  <a:lnTo>
                    <a:pt x="189" y="244"/>
                  </a:lnTo>
                  <a:lnTo>
                    <a:pt x="187" y="244"/>
                  </a:lnTo>
                  <a:lnTo>
                    <a:pt x="182" y="241"/>
                  </a:lnTo>
                  <a:lnTo>
                    <a:pt x="176" y="241"/>
                  </a:lnTo>
                  <a:lnTo>
                    <a:pt x="170" y="242"/>
                  </a:lnTo>
                  <a:lnTo>
                    <a:pt x="166" y="244"/>
                  </a:lnTo>
                  <a:lnTo>
                    <a:pt x="162" y="247"/>
                  </a:lnTo>
                  <a:lnTo>
                    <a:pt x="157" y="248"/>
                  </a:lnTo>
                  <a:lnTo>
                    <a:pt x="155" y="250"/>
                  </a:lnTo>
                  <a:lnTo>
                    <a:pt x="155" y="251"/>
                  </a:lnTo>
                  <a:lnTo>
                    <a:pt x="154" y="252"/>
                  </a:lnTo>
                  <a:lnTo>
                    <a:pt x="137" y="251"/>
                  </a:lnTo>
                  <a:lnTo>
                    <a:pt x="136" y="250"/>
                  </a:lnTo>
                  <a:lnTo>
                    <a:pt x="133" y="248"/>
                  </a:lnTo>
                  <a:lnTo>
                    <a:pt x="131" y="248"/>
                  </a:lnTo>
                  <a:lnTo>
                    <a:pt x="118" y="248"/>
                  </a:lnTo>
                  <a:lnTo>
                    <a:pt x="103" y="250"/>
                  </a:lnTo>
                  <a:lnTo>
                    <a:pt x="92" y="251"/>
                  </a:lnTo>
                  <a:lnTo>
                    <a:pt x="82" y="252"/>
                  </a:lnTo>
                  <a:lnTo>
                    <a:pt x="73" y="254"/>
                  </a:lnTo>
                  <a:lnTo>
                    <a:pt x="64" y="257"/>
                  </a:lnTo>
                  <a:lnTo>
                    <a:pt x="59" y="259"/>
                  </a:lnTo>
                  <a:lnTo>
                    <a:pt x="53" y="262"/>
                  </a:lnTo>
                  <a:lnTo>
                    <a:pt x="49" y="263"/>
                  </a:lnTo>
                  <a:lnTo>
                    <a:pt x="46" y="266"/>
                  </a:lnTo>
                  <a:lnTo>
                    <a:pt x="43" y="269"/>
                  </a:lnTo>
                  <a:lnTo>
                    <a:pt x="40" y="271"/>
                  </a:lnTo>
                  <a:lnTo>
                    <a:pt x="40" y="274"/>
                  </a:lnTo>
                  <a:lnTo>
                    <a:pt x="38" y="275"/>
                  </a:lnTo>
                  <a:lnTo>
                    <a:pt x="37" y="277"/>
                  </a:lnTo>
                  <a:lnTo>
                    <a:pt x="38" y="281"/>
                  </a:lnTo>
                  <a:lnTo>
                    <a:pt x="40" y="285"/>
                  </a:lnTo>
                  <a:lnTo>
                    <a:pt x="41" y="290"/>
                  </a:lnTo>
                  <a:lnTo>
                    <a:pt x="44" y="293"/>
                  </a:lnTo>
                  <a:lnTo>
                    <a:pt x="46" y="296"/>
                  </a:lnTo>
                  <a:lnTo>
                    <a:pt x="49" y="299"/>
                  </a:lnTo>
                  <a:lnTo>
                    <a:pt x="50" y="299"/>
                  </a:lnTo>
                  <a:lnTo>
                    <a:pt x="50" y="301"/>
                  </a:lnTo>
                  <a:lnTo>
                    <a:pt x="52" y="302"/>
                  </a:lnTo>
                  <a:lnTo>
                    <a:pt x="55" y="304"/>
                  </a:lnTo>
                  <a:lnTo>
                    <a:pt x="56" y="307"/>
                  </a:lnTo>
                  <a:lnTo>
                    <a:pt x="58" y="308"/>
                  </a:lnTo>
                  <a:lnTo>
                    <a:pt x="58" y="314"/>
                  </a:lnTo>
                  <a:lnTo>
                    <a:pt x="56" y="318"/>
                  </a:lnTo>
                  <a:lnTo>
                    <a:pt x="56" y="321"/>
                  </a:lnTo>
                  <a:lnTo>
                    <a:pt x="55" y="323"/>
                  </a:lnTo>
                  <a:lnTo>
                    <a:pt x="53" y="325"/>
                  </a:lnTo>
                  <a:lnTo>
                    <a:pt x="52" y="326"/>
                  </a:lnTo>
                  <a:lnTo>
                    <a:pt x="50" y="328"/>
                  </a:lnTo>
                  <a:lnTo>
                    <a:pt x="46" y="334"/>
                  </a:lnTo>
                  <a:lnTo>
                    <a:pt x="38" y="348"/>
                  </a:lnTo>
                  <a:lnTo>
                    <a:pt x="26" y="361"/>
                  </a:lnTo>
                  <a:lnTo>
                    <a:pt x="27" y="359"/>
                  </a:lnTo>
                  <a:lnTo>
                    <a:pt x="26" y="359"/>
                  </a:lnTo>
                  <a:lnTo>
                    <a:pt x="20" y="368"/>
                  </a:lnTo>
                  <a:lnTo>
                    <a:pt x="14" y="374"/>
                  </a:lnTo>
                  <a:lnTo>
                    <a:pt x="10" y="378"/>
                  </a:lnTo>
                  <a:lnTo>
                    <a:pt x="7" y="381"/>
                  </a:lnTo>
                  <a:lnTo>
                    <a:pt x="4" y="383"/>
                  </a:lnTo>
                  <a:lnTo>
                    <a:pt x="1" y="384"/>
                  </a:lnTo>
                  <a:lnTo>
                    <a:pt x="0" y="386"/>
                  </a:lnTo>
                  <a:lnTo>
                    <a:pt x="7" y="413"/>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61" name="Freeform 58"/>
            <p:cNvSpPr>
              <a:spLocks/>
            </p:cNvSpPr>
            <p:nvPr/>
          </p:nvSpPr>
          <p:spPr bwMode="blackWhite">
            <a:xfrm>
              <a:off x="6926263" y="1855788"/>
              <a:ext cx="904875" cy="793750"/>
            </a:xfrm>
            <a:custGeom>
              <a:avLst/>
              <a:gdLst>
                <a:gd name="T0" fmla="*/ 18025 w 502"/>
                <a:gd name="T1" fmla="*/ 720157 h 453"/>
                <a:gd name="T2" fmla="*/ 63089 w 502"/>
                <a:gd name="T3" fmla="*/ 713148 h 453"/>
                <a:gd name="T4" fmla="*/ 147808 w 502"/>
                <a:gd name="T5" fmla="*/ 697379 h 453"/>
                <a:gd name="T6" fmla="*/ 250553 w 502"/>
                <a:gd name="T7" fmla="*/ 678104 h 453"/>
                <a:gd name="T8" fmla="*/ 358705 w 502"/>
                <a:gd name="T9" fmla="*/ 658830 h 453"/>
                <a:gd name="T10" fmla="*/ 459648 w 502"/>
                <a:gd name="T11" fmla="*/ 637804 h 453"/>
                <a:gd name="T12" fmla="*/ 542564 w 502"/>
                <a:gd name="T13" fmla="*/ 622034 h 453"/>
                <a:gd name="T14" fmla="*/ 591233 w 502"/>
                <a:gd name="T15" fmla="*/ 613273 h 453"/>
                <a:gd name="T16" fmla="*/ 609258 w 502"/>
                <a:gd name="T17" fmla="*/ 609768 h 453"/>
                <a:gd name="T18" fmla="*/ 632691 w 502"/>
                <a:gd name="T19" fmla="*/ 622034 h 453"/>
                <a:gd name="T20" fmla="*/ 639902 w 502"/>
                <a:gd name="T21" fmla="*/ 632547 h 453"/>
                <a:gd name="T22" fmla="*/ 663335 w 502"/>
                <a:gd name="T23" fmla="*/ 643060 h 453"/>
                <a:gd name="T24" fmla="*/ 668742 w 502"/>
                <a:gd name="T25" fmla="*/ 658830 h 453"/>
                <a:gd name="T26" fmla="*/ 683163 w 502"/>
                <a:gd name="T27" fmla="*/ 679857 h 453"/>
                <a:gd name="T28" fmla="*/ 699385 w 502"/>
                <a:gd name="T29" fmla="*/ 692122 h 453"/>
                <a:gd name="T30" fmla="*/ 859812 w 502"/>
                <a:gd name="T31" fmla="*/ 791998 h 453"/>
                <a:gd name="T32" fmla="*/ 903072 w 502"/>
                <a:gd name="T33" fmla="*/ 692122 h 453"/>
                <a:gd name="T34" fmla="*/ 865219 w 502"/>
                <a:gd name="T35" fmla="*/ 411769 h 453"/>
                <a:gd name="T36" fmla="*/ 861614 w 502"/>
                <a:gd name="T37" fmla="*/ 397751 h 453"/>
                <a:gd name="T38" fmla="*/ 854404 w 502"/>
                <a:gd name="T39" fmla="*/ 355698 h 453"/>
                <a:gd name="T40" fmla="*/ 843589 w 502"/>
                <a:gd name="T41" fmla="*/ 308389 h 453"/>
                <a:gd name="T42" fmla="*/ 838181 w 502"/>
                <a:gd name="T43" fmla="*/ 276849 h 453"/>
                <a:gd name="T44" fmla="*/ 823761 w 502"/>
                <a:gd name="T45" fmla="*/ 254070 h 453"/>
                <a:gd name="T46" fmla="*/ 812945 w 502"/>
                <a:gd name="T47" fmla="*/ 259327 h 453"/>
                <a:gd name="T48" fmla="*/ 791315 w 502"/>
                <a:gd name="T49" fmla="*/ 182230 h 453"/>
                <a:gd name="T50" fmla="*/ 753462 w 502"/>
                <a:gd name="T51" fmla="*/ 0 h 453"/>
                <a:gd name="T52" fmla="*/ 728226 w 502"/>
                <a:gd name="T53" fmla="*/ 7009 h 453"/>
                <a:gd name="T54" fmla="*/ 674150 w 502"/>
                <a:gd name="T55" fmla="*/ 19274 h 453"/>
                <a:gd name="T56" fmla="*/ 620074 w 502"/>
                <a:gd name="T57" fmla="*/ 33292 h 453"/>
                <a:gd name="T58" fmla="*/ 591233 w 502"/>
                <a:gd name="T59" fmla="*/ 40301 h 453"/>
                <a:gd name="T60" fmla="*/ 555182 w 502"/>
                <a:gd name="T61" fmla="*/ 56071 h 453"/>
                <a:gd name="T62" fmla="*/ 510119 w 502"/>
                <a:gd name="T63" fmla="*/ 98124 h 453"/>
                <a:gd name="T64" fmla="*/ 477673 w 502"/>
                <a:gd name="T65" fmla="*/ 145433 h 453"/>
                <a:gd name="T66" fmla="*/ 465055 w 502"/>
                <a:gd name="T67" fmla="*/ 171716 h 453"/>
                <a:gd name="T68" fmla="*/ 396559 w 502"/>
                <a:gd name="T69" fmla="*/ 255822 h 453"/>
                <a:gd name="T70" fmla="*/ 425399 w 502"/>
                <a:gd name="T71" fmla="*/ 290866 h 453"/>
                <a:gd name="T72" fmla="*/ 412782 w 502"/>
                <a:gd name="T73" fmla="*/ 301380 h 453"/>
                <a:gd name="T74" fmla="*/ 434412 w 502"/>
                <a:gd name="T75" fmla="*/ 324158 h 453"/>
                <a:gd name="T76" fmla="*/ 434412 w 502"/>
                <a:gd name="T77" fmla="*/ 353946 h 453"/>
                <a:gd name="T78" fmla="*/ 410979 w 502"/>
                <a:gd name="T79" fmla="*/ 360955 h 453"/>
                <a:gd name="T80" fmla="*/ 380336 w 502"/>
                <a:gd name="T81" fmla="*/ 395999 h 453"/>
                <a:gd name="T82" fmla="*/ 371323 w 502"/>
                <a:gd name="T83" fmla="*/ 406512 h 453"/>
                <a:gd name="T84" fmla="*/ 351495 w 502"/>
                <a:gd name="T85" fmla="*/ 418778 h 453"/>
                <a:gd name="T86" fmla="*/ 337075 w 502"/>
                <a:gd name="T87" fmla="*/ 427539 h 453"/>
                <a:gd name="T88" fmla="*/ 299222 w 502"/>
                <a:gd name="T89" fmla="*/ 427539 h 453"/>
                <a:gd name="T90" fmla="*/ 279394 w 502"/>
                <a:gd name="T91" fmla="*/ 439804 h 453"/>
                <a:gd name="T92" fmla="*/ 246948 w 502"/>
                <a:gd name="T93" fmla="*/ 439804 h 453"/>
                <a:gd name="T94" fmla="*/ 236133 w 502"/>
                <a:gd name="T95" fmla="*/ 434547 h 453"/>
                <a:gd name="T96" fmla="*/ 147808 w 502"/>
                <a:gd name="T97" fmla="*/ 441556 h 453"/>
                <a:gd name="T98" fmla="*/ 95535 w 502"/>
                <a:gd name="T99" fmla="*/ 459078 h 453"/>
                <a:gd name="T100" fmla="*/ 72102 w 502"/>
                <a:gd name="T101" fmla="*/ 474848 h 453"/>
                <a:gd name="T102" fmla="*/ 66694 w 502"/>
                <a:gd name="T103" fmla="*/ 485361 h 453"/>
                <a:gd name="T104" fmla="*/ 73904 w 502"/>
                <a:gd name="T105" fmla="*/ 508140 h 453"/>
                <a:gd name="T106" fmla="*/ 90127 w 502"/>
                <a:gd name="T107" fmla="*/ 523910 h 453"/>
                <a:gd name="T108" fmla="*/ 99140 w 502"/>
                <a:gd name="T109" fmla="*/ 532671 h 453"/>
                <a:gd name="T110" fmla="*/ 104547 w 502"/>
                <a:gd name="T111" fmla="*/ 550193 h 453"/>
                <a:gd name="T112" fmla="*/ 95535 w 502"/>
                <a:gd name="T113" fmla="*/ 569467 h 453"/>
                <a:gd name="T114" fmla="*/ 82917 w 502"/>
                <a:gd name="T115" fmla="*/ 585237 h 453"/>
                <a:gd name="T116" fmla="*/ 46866 w 502"/>
                <a:gd name="T117" fmla="*/ 632547 h 453"/>
                <a:gd name="T118" fmla="*/ 46866 w 502"/>
                <a:gd name="T119" fmla="*/ 629042 h 453"/>
                <a:gd name="T120" fmla="*/ 12618 w 502"/>
                <a:gd name="T121" fmla="*/ 667591 h 453"/>
                <a:gd name="T122" fmla="*/ 0 w 502"/>
                <a:gd name="T123" fmla="*/ 676352 h 45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02" h="453">
                  <a:moveTo>
                    <a:pt x="7" y="413"/>
                  </a:moveTo>
                  <a:lnTo>
                    <a:pt x="7" y="413"/>
                  </a:lnTo>
                  <a:lnTo>
                    <a:pt x="7" y="411"/>
                  </a:lnTo>
                  <a:lnTo>
                    <a:pt x="10" y="411"/>
                  </a:lnTo>
                  <a:lnTo>
                    <a:pt x="14" y="411"/>
                  </a:lnTo>
                  <a:lnTo>
                    <a:pt x="20" y="410"/>
                  </a:lnTo>
                  <a:lnTo>
                    <a:pt x="27" y="408"/>
                  </a:lnTo>
                  <a:lnTo>
                    <a:pt x="35" y="407"/>
                  </a:lnTo>
                  <a:lnTo>
                    <a:pt x="46" y="404"/>
                  </a:lnTo>
                  <a:lnTo>
                    <a:pt x="58" y="403"/>
                  </a:lnTo>
                  <a:lnTo>
                    <a:pt x="68" y="400"/>
                  </a:lnTo>
                  <a:lnTo>
                    <a:pt x="82" y="398"/>
                  </a:lnTo>
                  <a:lnTo>
                    <a:pt x="94" y="395"/>
                  </a:lnTo>
                  <a:lnTo>
                    <a:pt x="109" y="392"/>
                  </a:lnTo>
                  <a:lnTo>
                    <a:pt x="124" y="389"/>
                  </a:lnTo>
                  <a:lnTo>
                    <a:pt x="139" y="387"/>
                  </a:lnTo>
                  <a:lnTo>
                    <a:pt x="154" y="384"/>
                  </a:lnTo>
                  <a:lnTo>
                    <a:pt x="169" y="381"/>
                  </a:lnTo>
                  <a:lnTo>
                    <a:pt x="184" y="378"/>
                  </a:lnTo>
                  <a:lnTo>
                    <a:pt x="199" y="376"/>
                  </a:lnTo>
                  <a:lnTo>
                    <a:pt x="214" y="373"/>
                  </a:lnTo>
                  <a:lnTo>
                    <a:pt x="228" y="370"/>
                  </a:lnTo>
                  <a:lnTo>
                    <a:pt x="242" y="367"/>
                  </a:lnTo>
                  <a:lnTo>
                    <a:pt x="255" y="364"/>
                  </a:lnTo>
                  <a:lnTo>
                    <a:pt x="268" y="361"/>
                  </a:lnTo>
                  <a:lnTo>
                    <a:pt x="281" y="358"/>
                  </a:lnTo>
                  <a:lnTo>
                    <a:pt x="291" y="356"/>
                  </a:lnTo>
                  <a:lnTo>
                    <a:pt x="301" y="355"/>
                  </a:lnTo>
                  <a:lnTo>
                    <a:pt x="310" y="353"/>
                  </a:lnTo>
                  <a:lnTo>
                    <a:pt x="318" y="351"/>
                  </a:lnTo>
                  <a:lnTo>
                    <a:pt x="324" y="351"/>
                  </a:lnTo>
                  <a:lnTo>
                    <a:pt x="328" y="350"/>
                  </a:lnTo>
                  <a:lnTo>
                    <a:pt x="331" y="348"/>
                  </a:lnTo>
                  <a:lnTo>
                    <a:pt x="333" y="348"/>
                  </a:lnTo>
                  <a:lnTo>
                    <a:pt x="338" y="348"/>
                  </a:lnTo>
                  <a:lnTo>
                    <a:pt x="343" y="348"/>
                  </a:lnTo>
                  <a:lnTo>
                    <a:pt x="346" y="350"/>
                  </a:lnTo>
                  <a:lnTo>
                    <a:pt x="349" y="353"/>
                  </a:lnTo>
                  <a:lnTo>
                    <a:pt x="351" y="355"/>
                  </a:lnTo>
                  <a:lnTo>
                    <a:pt x="352" y="358"/>
                  </a:lnTo>
                  <a:lnTo>
                    <a:pt x="354" y="359"/>
                  </a:lnTo>
                  <a:lnTo>
                    <a:pt x="355" y="361"/>
                  </a:lnTo>
                  <a:lnTo>
                    <a:pt x="361" y="361"/>
                  </a:lnTo>
                  <a:lnTo>
                    <a:pt x="364" y="362"/>
                  </a:lnTo>
                  <a:lnTo>
                    <a:pt x="367" y="365"/>
                  </a:lnTo>
                  <a:lnTo>
                    <a:pt x="368" y="367"/>
                  </a:lnTo>
                  <a:lnTo>
                    <a:pt x="370" y="370"/>
                  </a:lnTo>
                  <a:lnTo>
                    <a:pt x="370" y="373"/>
                  </a:lnTo>
                  <a:lnTo>
                    <a:pt x="370" y="374"/>
                  </a:lnTo>
                  <a:lnTo>
                    <a:pt x="371" y="376"/>
                  </a:lnTo>
                  <a:lnTo>
                    <a:pt x="374" y="381"/>
                  </a:lnTo>
                  <a:lnTo>
                    <a:pt x="376" y="386"/>
                  </a:lnTo>
                  <a:lnTo>
                    <a:pt x="379" y="388"/>
                  </a:lnTo>
                  <a:lnTo>
                    <a:pt x="382" y="391"/>
                  </a:lnTo>
                  <a:lnTo>
                    <a:pt x="384" y="394"/>
                  </a:lnTo>
                  <a:lnTo>
                    <a:pt x="387" y="395"/>
                  </a:lnTo>
                  <a:lnTo>
                    <a:pt x="388" y="395"/>
                  </a:lnTo>
                  <a:lnTo>
                    <a:pt x="404" y="401"/>
                  </a:lnTo>
                  <a:lnTo>
                    <a:pt x="475" y="424"/>
                  </a:lnTo>
                  <a:lnTo>
                    <a:pt x="477" y="452"/>
                  </a:lnTo>
                  <a:lnTo>
                    <a:pt x="486" y="440"/>
                  </a:lnTo>
                  <a:lnTo>
                    <a:pt x="495" y="419"/>
                  </a:lnTo>
                  <a:lnTo>
                    <a:pt x="489" y="410"/>
                  </a:lnTo>
                  <a:lnTo>
                    <a:pt x="501" y="395"/>
                  </a:lnTo>
                  <a:lnTo>
                    <a:pt x="495" y="388"/>
                  </a:lnTo>
                  <a:lnTo>
                    <a:pt x="483" y="308"/>
                  </a:lnTo>
                  <a:lnTo>
                    <a:pt x="478" y="308"/>
                  </a:lnTo>
                  <a:lnTo>
                    <a:pt x="480" y="235"/>
                  </a:lnTo>
                  <a:lnTo>
                    <a:pt x="480" y="233"/>
                  </a:lnTo>
                  <a:lnTo>
                    <a:pt x="480" y="232"/>
                  </a:lnTo>
                  <a:lnTo>
                    <a:pt x="478" y="227"/>
                  </a:lnTo>
                  <a:lnTo>
                    <a:pt x="477" y="222"/>
                  </a:lnTo>
                  <a:lnTo>
                    <a:pt x="475" y="217"/>
                  </a:lnTo>
                  <a:lnTo>
                    <a:pt x="475" y="211"/>
                  </a:lnTo>
                  <a:lnTo>
                    <a:pt x="474" y="203"/>
                  </a:lnTo>
                  <a:lnTo>
                    <a:pt x="471" y="196"/>
                  </a:lnTo>
                  <a:lnTo>
                    <a:pt x="470" y="189"/>
                  </a:lnTo>
                  <a:lnTo>
                    <a:pt x="469" y="182"/>
                  </a:lnTo>
                  <a:lnTo>
                    <a:pt x="468" y="176"/>
                  </a:lnTo>
                  <a:lnTo>
                    <a:pt x="468" y="170"/>
                  </a:lnTo>
                  <a:lnTo>
                    <a:pt x="466" y="164"/>
                  </a:lnTo>
                  <a:lnTo>
                    <a:pt x="465" y="161"/>
                  </a:lnTo>
                  <a:lnTo>
                    <a:pt x="465" y="158"/>
                  </a:lnTo>
                  <a:lnTo>
                    <a:pt x="463" y="156"/>
                  </a:lnTo>
                  <a:lnTo>
                    <a:pt x="460" y="149"/>
                  </a:lnTo>
                  <a:lnTo>
                    <a:pt x="457" y="145"/>
                  </a:lnTo>
                  <a:lnTo>
                    <a:pt x="456" y="143"/>
                  </a:lnTo>
                  <a:lnTo>
                    <a:pt x="454" y="143"/>
                  </a:lnTo>
                  <a:lnTo>
                    <a:pt x="453" y="145"/>
                  </a:lnTo>
                  <a:lnTo>
                    <a:pt x="451" y="148"/>
                  </a:lnTo>
                  <a:lnTo>
                    <a:pt x="450" y="149"/>
                  </a:lnTo>
                  <a:lnTo>
                    <a:pt x="447" y="146"/>
                  </a:lnTo>
                  <a:lnTo>
                    <a:pt x="439" y="104"/>
                  </a:lnTo>
                  <a:lnTo>
                    <a:pt x="437" y="74"/>
                  </a:lnTo>
                  <a:lnTo>
                    <a:pt x="432" y="62"/>
                  </a:lnTo>
                  <a:lnTo>
                    <a:pt x="418" y="0"/>
                  </a:lnTo>
                  <a:lnTo>
                    <a:pt x="417" y="1"/>
                  </a:lnTo>
                  <a:lnTo>
                    <a:pt x="414" y="1"/>
                  </a:lnTo>
                  <a:lnTo>
                    <a:pt x="409" y="2"/>
                  </a:lnTo>
                  <a:lnTo>
                    <a:pt x="404" y="4"/>
                  </a:lnTo>
                  <a:lnTo>
                    <a:pt x="399" y="5"/>
                  </a:lnTo>
                  <a:lnTo>
                    <a:pt x="390" y="7"/>
                  </a:lnTo>
                  <a:lnTo>
                    <a:pt x="382" y="10"/>
                  </a:lnTo>
                  <a:lnTo>
                    <a:pt x="374" y="11"/>
                  </a:lnTo>
                  <a:lnTo>
                    <a:pt x="366" y="14"/>
                  </a:lnTo>
                  <a:lnTo>
                    <a:pt x="358" y="16"/>
                  </a:lnTo>
                  <a:lnTo>
                    <a:pt x="349" y="17"/>
                  </a:lnTo>
                  <a:lnTo>
                    <a:pt x="344" y="19"/>
                  </a:lnTo>
                  <a:lnTo>
                    <a:pt x="338" y="22"/>
                  </a:lnTo>
                  <a:lnTo>
                    <a:pt x="333" y="22"/>
                  </a:lnTo>
                  <a:lnTo>
                    <a:pt x="330" y="23"/>
                  </a:lnTo>
                  <a:lnTo>
                    <a:pt x="328" y="23"/>
                  </a:lnTo>
                  <a:lnTo>
                    <a:pt x="321" y="25"/>
                  </a:lnTo>
                  <a:lnTo>
                    <a:pt x="313" y="28"/>
                  </a:lnTo>
                  <a:lnTo>
                    <a:pt x="308" y="32"/>
                  </a:lnTo>
                  <a:lnTo>
                    <a:pt x="301" y="35"/>
                  </a:lnTo>
                  <a:lnTo>
                    <a:pt x="295" y="41"/>
                  </a:lnTo>
                  <a:lnTo>
                    <a:pt x="289" y="49"/>
                  </a:lnTo>
                  <a:lnTo>
                    <a:pt x="283" y="56"/>
                  </a:lnTo>
                  <a:lnTo>
                    <a:pt x="278" y="63"/>
                  </a:lnTo>
                  <a:lnTo>
                    <a:pt x="274" y="70"/>
                  </a:lnTo>
                  <a:lnTo>
                    <a:pt x="269" y="76"/>
                  </a:lnTo>
                  <a:lnTo>
                    <a:pt x="265" y="83"/>
                  </a:lnTo>
                  <a:lnTo>
                    <a:pt x="262" y="89"/>
                  </a:lnTo>
                  <a:lnTo>
                    <a:pt x="261" y="94"/>
                  </a:lnTo>
                  <a:lnTo>
                    <a:pt x="258" y="97"/>
                  </a:lnTo>
                  <a:lnTo>
                    <a:pt x="258" y="98"/>
                  </a:lnTo>
                  <a:lnTo>
                    <a:pt x="256" y="100"/>
                  </a:lnTo>
                  <a:lnTo>
                    <a:pt x="244" y="118"/>
                  </a:lnTo>
                  <a:lnTo>
                    <a:pt x="245" y="118"/>
                  </a:lnTo>
                  <a:lnTo>
                    <a:pt x="220" y="146"/>
                  </a:lnTo>
                  <a:lnTo>
                    <a:pt x="232" y="146"/>
                  </a:lnTo>
                  <a:lnTo>
                    <a:pt x="241" y="154"/>
                  </a:lnTo>
                  <a:lnTo>
                    <a:pt x="236" y="166"/>
                  </a:lnTo>
                  <a:lnTo>
                    <a:pt x="235" y="167"/>
                  </a:lnTo>
                  <a:lnTo>
                    <a:pt x="232" y="169"/>
                  </a:lnTo>
                  <a:lnTo>
                    <a:pt x="229" y="170"/>
                  </a:lnTo>
                  <a:lnTo>
                    <a:pt x="229" y="172"/>
                  </a:lnTo>
                  <a:lnTo>
                    <a:pt x="235" y="176"/>
                  </a:lnTo>
                  <a:lnTo>
                    <a:pt x="238" y="181"/>
                  </a:lnTo>
                  <a:lnTo>
                    <a:pt x="241" y="185"/>
                  </a:lnTo>
                  <a:lnTo>
                    <a:pt x="241" y="191"/>
                  </a:lnTo>
                  <a:lnTo>
                    <a:pt x="241" y="194"/>
                  </a:lnTo>
                  <a:lnTo>
                    <a:pt x="241" y="199"/>
                  </a:lnTo>
                  <a:lnTo>
                    <a:pt x="241" y="202"/>
                  </a:lnTo>
                  <a:lnTo>
                    <a:pt x="233" y="203"/>
                  </a:lnTo>
                  <a:lnTo>
                    <a:pt x="228" y="206"/>
                  </a:lnTo>
                  <a:lnTo>
                    <a:pt x="222" y="212"/>
                  </a:lnTo>
                  <a:lnTo>
                    <a:pt x="218" y="217"/>
                  </a:lnTo>
                  <a:lnTo>
                    <a:pt x="214" y="222"/>
                  </a:lnTo>
                  <a:lnTo>
                    <a:pt x="211" y="226"/>
                  </a:lnTo>
                  <a:lnTo>
                    <a:pt x="208" y="229"/>
                  </a:lnTo>
                  <a:lnTo>
                    <a:pt x="208" y="230"/>
                  </a:lnTo>
                  <a:lnTo>
                    <a:pt x="206" y="232"/>
                  </a:lnTo>
                  <a:lnTo>
                    <a:pt x="205" y="233"/>
                  </a:lnTo>
                  <a:lnTo>
                    <a:pt x="202" y="235"/>
                  </a:lnTo>
                  <a:lnTo>
                    <a:pt x="199" y="238"/>
                  </a:lnTo>
                  <a:lnTo>
                    <a:pt x="195" y="239"/>
                  </a:lnTo>
                  <a:lnTo>
                    <a:pt x="192" y="242"/>
                  </a:lnTo>
                  <a:lnTo>
                    <a:pt x="189" y="244"/>
                  </a:lnTo>
                  <a:lnTo>
                    <a:pt x="187" y="244"/>
                  </a:lnTo>
                  <a:lnTo>
                    <a:pt x="182" y="241"/>
                  </a:lnTo>
                  <a:lnTo>
                    <a:pt x="176" y="241"/>
                  </a:lnTo>
                  <a:lnTo>
                    <a:pt x="170" y="242"/>
                  </a:lnTo>
                  <a:lnTo>
                    <a:pt x="166" y="244"/>
                  </a:lnTo>
                  <a:lnTo>
                    <a:pt x="162" y="247"/>
                  </a:lnTo>
                  <a:lnTo>
                    <a:pt x="157" y="248"/>
                  </a:lnTo>
                  <a:lnTo>
                    <a:pt x="155" y="250"/>
                  </a:lnTo>
                  <a:lnTo>
                    <a:pt x="155" y="251"/>
                  </a:lnTo>
                  <a:lnTo>
                    <a:pt x="154" y="252"/>
                  </a:lnTo>
                  <a:lnTo>
                    <a:pt x="137" y="251"/>
                  </a:lnTo>
                  <a:lnTo>
                    <a:pt x="136" y="250"/>
                  </a:lnTo>
                  <a:lnTo>
                    <a:pt x="133" y="248"/>
                  </a:lnTo>
                  <a:lnTo>
                    <a:pt x="131" y="248"/>
                  </a:lnTo>
                  <a:lnTo>
                    <a:pt x="118" y="248"/>
                  </a:lnTo>
                  <a:lnTo>
                    <a:pt x="103" y="250"/>
                  </a:lnTo>
                  <a:lnTo>
                    <a:pt x="92" y="251"/>
                  </a:lnTo>
                  <a:lnTo>
                    <a:pt x="82" y="252"/>
                  </a:lnTo>
                  <a:lnTo>
                    <a:pt x="73" y="254"/>
                  </a:lnTo>
                  <a:lnTo>
                    <a:pt x="64" y="257"/>
                  </a:lnTo>
                  <a:lnTo>
                    <a:pt x="59" y="259"/>
                  </a:lnTo>
                  <a:lnTo>
                    <a:pt x="53" y="262"/>
                  </a:lnTo>
                  <a:lnTo>
                    <a:pt x="49" y="263"/>
                  </a:lnTo>
                  <a:lnTo>
                    <a:pt x="46" y="266"/>
                  </a:lnTo>
                  <a:lnTo>
                    <a:pt x="43" y="269"/>
                  </a:lnTo>
                  <a:lnTo>
                    <a:pt x="40" y="271"/>
                  </a:lnTo>
                  <a:lnTo>
                    <a:pt x="40" y="274"/>
                  </a:lnTo>
                  <a:lnTo>
                    <a:pt x="38" y="275"/>
                  </a:lnTo>
                  <a:lnTo>
                    <a:pt x="37" y="277"/>
                  </a:lnTo>
                  <a:lnTo>
                    <a:pt x="38" y="281"/>
                  </a:lnTo>
                  <a:lnTo>
                    <a:pt x="40" y="285"/>
                  </a:lnTo>
                  <a:lnTo>
                    <a:pt x="41" y="290"/>
                  </a:lnTo>
                  <a:lnTo>
                    <a:pt x="44" y="293"/>
                  </a:lnTo>
                  <a:lnTo>
                    <a:pt x="46" y="296"/>
                  </a:lnTo>
                  <a:lnTo>
                    <a:pt x="49" y="299"/>
                  </a:lnTo>
                  <a:lnTo>
                    <a:pt x="50" y="299"/>
                  </a:lnTo>
                  <a:lnTo>
                    <a:pt x="50" y="301"/>
                  </a:lnTo>
                  <a:lnTo>
                    <a:pt x="52" y="302"/>
                  </a:lnTo>
                  <a:lnTo>
                    <a:pt x="55" y="304"/>
                  </a:lnTo>
                  <a:lnTo>
                    <a:pt x="56" y="307"/>
                  </a:lnTo>
                  <a:lnTo>
                    <a:pt x="58" y="308"/>
                  </a:lnTo>
                  <a:lnTo>
                    <a:pt x="58" y="314"/>
                  </a:lnTo>
                  <a:lnTo>
                    <a:pt x="56" y="318"/>
                  </a:lnTo>
                  <a:lnTo>
                    <a:pt x="56" y="321"/>
                  </a:lnTo>
                  <a:lnTo>
                    <a:pt x="55" y="323"/>
                  </a:lnTo>
                  <a:lnTo>
                    <a:pt x="53" y="325"/>
                  </a:lnTo>
                  <a:lnTo>
                    <a:pt x="52" y="326"/>
                  </a:lnTo>
                  <a:lnTo>
                    <a:pt x="50" y="328"/>
                  </a:lnTo>
                  <a:lnTo>
                    <a:pt x="46" y="334"/>
                  </a:lnTo>
                  <a:lnTo>
                    <a:pt x="38" y="348"/>
                  </a:lnTo>
                  <a:lnTo>
                    <a:pt x="26" y="361"/>
                  </a:lnTo>
                  <a:lnTo>
                    <a:pt x="27" y="359"/>
                  </a:lnTo>
                  <a:lnTo>
                    <a:pt x="26" y="359"/>
                  </a:lnTo>
                  <a:lnTo>
                    <a:pt x="20" y="368"/>
                  </a:lnTo>
                  <a:lnTo>
                    <a:pt x="14" y="374"/>
                  </a:lnTo>
                  <a:lnTo>
                    <a:pt x="10" y="378"/>
                  </a:lnTo>
                  <a:lnTo>
                    <a:pt x="7" y="381"/>
                  </a:lnTo>
                  <a:lnTo>
                    <a:pt x="4" y="383"/>
                  </a:lnTo>
                  <a:lnTo>
                    <a:pt x="1" y="384"/>
                  </a:lnTo>
                  <a:lnTo>
                    <a:pt x="0" y="386"/>
                  </a:lnTo>
                  <a:lnTo>
                    <a:pt x="7" y="413"/>
                  </a:lnTo>
                </a:path>
              </a:pathLst>
            </a:custGeom>
            <a:solidFill>
              <a:srgbClr val="9DC5A6"/>
            </a:solidFill>
            <a:ln w="12700" cap="rnd" cmpd="sng">
              <a:solidFill>
                <a:schemeClr val="tx1"/>
              </a:solidFill>
              <a:prstDash val="solid"/>
              <a:round/>
              <a:headEnd type="none" w="sm" len="sm"/>
              <a:tailEnd type="none" w="sm" len="sm"/>
            </a:ln>
            <a:effectLst/>
          </p:spPr>
          <p:txBody>
            <a:bodyPr wrap="none" lIns="0" tIns="0" rIns="0" bIns="0">
              <a:spAutoFit/>
            </a:bodyPr>
            <a:lstStyle/>
            <a:p>
              <a:endParaRPr lang="en-US">
                <a:solidFill>
                  <a:srgbClr val="000000"/>
                </a:solidFill>
              </a:endParaRPr>
            </a:p>
          </p:txBody>
        </p:sp>
        <p:sp>
          <p:nvSpPr>
            <p:cNvPr id="162" name="Freeform 59"/>
            <p:cNvSpPr>
              <a:spLocks/>
            </p:cNvSpPr>
            <p:nvPr/>
          </p:nvSpPr>
          <p:spPr bwMode="blackWhite">
            <a:xfrm>
              <a:off x="5851525" y="2722563"/>
              <a:ext cx="454025" cy="784225"/>
            </a:xfrm>
            <a:custGeom>
              <a:avLst/>
              <a:gdLst>
                <a:gd name="T0" fmla="*/ 0 w 253"/>
                <a:gd name="T1" fmla="*/ 759718 h 448"/>
                <a:gd name="T2" fmla="*/ 7178 w 253"/>
                <a:gd name="T3" fmla="*/ 743963 h 448"/>
                <a:gd name="T4" fmla="*/ 8973 w 253"/>
                <a:gd name="T5" fmla="*/ 724708 h 448"/>
                <a:gd name="T6" fmla="*/ 14357 w 253"/>
                <a:gd name="T7" fmla="*/ 701951 h 448"/>
                <a:gd name="T8" fmla="*/ 32302 w 253"/>
                <a:gd name="T9" fmla="*/ 672193 h 448"/>
                <a:gd name="T10" fmla="*/ 52042 w 253"/>
                <a:gd name="T11" fmla="*/ 630181 h 448"/>
                <a:gd name="T12" fmla="*/ 55632 w 253"/>
                <a:gd name="T13" fmla="*/ 616177 h 448"/>
                <a:gd name="T14" fmla="*/ 62810 w 253"/>
                <a:gd name="T15" fmla="*/ 581167 h 448"/>
                <a:gd name="T16" fmla="*/ 48453 w 253"/>
                <a:gd name="T17" fmla="*/ 540905 h 448"/>
                <a:gd name="T18" fmla="*/ 43070 w 253"/>
                <a:gd name="T19" fmla="*/ 493642 h 448"/>
                <a:gd name="T20" fmla="*/ 48453 w 253"/>
                <a:gd name="T21" fmla="*/ 472636 h 448"/>
                <a:gd name="T22" fmla="*/ 43070 w 253"/>
                <a:gd name="T23" fmla="*/ 430624 h 448"/>
                <a:gd name="T24" fmla="*/ 37686 w 253"/>
                <a:gd name="T25" fmla="*/ 365855 h 448"/>
                <a:gd name="T26" fmla="*/ 30508 w 253"/>
                <a:gd name="T27" fmla="*/ 287082 h 448"/>
                <a:gd name="T28" fmla="*/ 25124 w 253"/>
                <a:gd name="T29" fmla="*/ 204809 h 448"/>
                <a:gd name="T30" fmla="*/ 16151 w 253"/>
                <a:gd name="T31" fmla="*/ 131288 h 448"/>
                <a:gd name="T32" fmla="*/ 10767 w 253"/>
                <a:gd name="T33" fmla="*/ 77022 h 448"/>
                <a:gd name="T34" fmla="*/ 8973 w 253"/>
                <a:gd name="T35" fmla="*/ 50765 h 448"/>
                <a:gd name="T36" fmla="*/ 10767 w 253"/>
                <a:gd name="T37" fmla="*/ 52515 h 448"/>
                <a:gd name="T38" fmla="*/ 21535 w 253"/>
                <a:gd name="T39" fmla="*/ 61268 h 448"/>
                <a:gd name="T40" fmla="*/ 48453 w 253"/>
                <a:gd name="T41" fmla="*/ 64769 h 448"/>
                <a:gd name="T42" fmla="*/ 91523 w 253"/>
                <a:gd name="T43" fmla="*/ 42012 h 448"/>
                <a:gd name="T44" fmla="*/ 391215 w 253"/>
                <a:gd name="T45" fmla="*/ 24507 h 448"/>
                <a:gd name="T46" fmla="*/ 445052 w 253"/>
                <a:gd name="T47" fmla="*/ 497143 h 448"/>
                <a:gd name="T48" fmla="*/ 439668 w 253"/>
                <a:gd name="T49" fmla="*/ 518149 h 448"/>
                <a:gd name="T50" fmla="*/ 446847 w 253"/>
                <a:gd name="T51" fmla="*/ 540905 h 448"/>
                <a:gd name="T52" fmla="*/ 450436 w 253"/>
                <a:gd name="T53" fmla="*/ 556660 h 448"/>
                <a:gd name="T54" fmla="*/ 418134 w 253"/>
                <a:gd name="T55" fmla="*/ 560161 h 448"/>
                <a:gd name="T56" fmla="*/ 394804 w 253"/>
                <a:gd name="T57" fmla="*/ 567163 h 448"/>
                <a:gd name="T58" fmla="*/ 385832 w 253"/>
                <a:gd name="T59" fmla="*/ 567163 h 448"/>
                <a:gd name="T60" fmla="*/ 362502 w 253"/>
                <a:gd name="T61" fmla="*/ 582917 h 448"/>
                <a:gd name="T62" fmla="*/ 369680 w 253"/>
                <a:gd name="T63" fmla="*/ 607424 h 448"/>
                <a:gd name="T64" fmla="*/ 362502 w 253"/>
                <a:gd name="T65" fmla="*/ 617927 h 448"/>
                <a:gd name="T66" fmla="*/ 348146 w 253"/>
                <a:gd name="T67" fmla="*/ 633682 h 448"/>
                <a:gd name="T68" fmla="*/ 340967 w 253"/>
                <a:gd name="T69" fmla="*/ 649436 h 448"/>
                <a:gd name="T70" fmla="*/ 340967 w 253"/>
                <a:gd name="T71" fmla="*/ 654688 h 448"/>
                <a:gd name="T72" fmla="*/ 333789 w 253"/>
                <a:gd name="T73" fmla="*/ 659939 h 448"/>
                <a:gd name="T74" fmla="*/ 317638 w 253"/>
                <a:gd name="T75" fmla="*/ 666941 h 448"/>
                <a:gd name="T76" fmla="*/ 308665 w 253"/>
                <a:gd name="T77" fmla="*/ 696700 h 448"/>
                <a:gd name="T78" fmla="*/ 305076 w 253"/>
                <a:gd name="T79" fmla="*/ 708953 h 448"/>
                <a:gd name="T80" fmla="*/ 283541 w 253"/>
                <a:gd name="T81" fmla="*/ 717706 h 448"/>
                <a:gd name="T82" fmla="*/ 256623 w 253"/>
                <a:gd name="T83" fmla="*/ 698450 h 448"/>
                <a:gd name="T84" fmla="*/ 240472 w 253"/>
                <a:gd name="T85" fmla="*/ 686197 h 448"/>
                <a:gd name="T86" fmla="*/ 226115 w 253"/>
                <a:gd name="T87" fmla="*/ 724708 h 448"/>
                <a:gd name="T88" fmla="*/ 213553 w 253"/>
                <a:gd name="T89" fmla="*/ 754466 h 448"/>
                <a:gd name="T90" fmla="*/ 190224 w 253"/>
                <a:gd name="T91" fmla="*/ 735211 h 448"/>
                <a:gd name="T92" fmla="*/ 175867 w 253"/>
                <a:gd name="T93" fmla="*/ 728209 h 448"/>
                <a:gd name="T94" fmla="*/ 154333 w 253"/>
                <a:gd name="T95" fmla="*/ 754466 h 448"/>
                <a:gd name="T96" fmla="*/ 134592 w 253"/>
                <a:gd name="T97" fmla="*/ 770221 h 448"/>
                <a:gd name="T98" fmla="*/ 114852 w 253"/>
                <a:gd name="T99" fmla="*/ 754466 h 448"/>
                <a:gd name="T100" fmla="*/ 95112 w 253"/>
                <a:gd name="T101" fmla="*/ 745714 h 448"/>
                <a:gd name="T102" fmla="*/ 78961 w 253"/>
                <a:gd name="T103" fmla="*/ 749215 h 448"/>
                <a:gd name="T104" fmla="*/ 68193 w 253"/>
                <a:gd name="T105" fmla="*/ 745714 h 448"/>
                <a:gd name="T106" fmla="*/ 68193 w 253"/>
                <a:gd name="T107" fmla="*/ 764969 h 448"/>
                <a:gd name="T108" fmla="*/ 62810 w 253"/>
                <a:gd name="T109" fmla="*/ 771971 h 448"/>
                <a:gd name="T110" fmla="*/ 43070 w 253"/>
                <a:gd name="T111" fmla="*/ 761468 h 448"/>
                <a:gd name="T112" fmla="*/ 16151 w 253"/>
                <a:gd name="T113" fmla="*/ 759718 h 448"/>
                <a:gd name="T114" fmla="*/ 21535 w 253"/>
                <a:gd name="T115" fmla="*/ 771971 h 448"/>
                <a:gd name="T116" fmla="*/ 14357 w 253"/>
                <a:gd name="T117" fmla="*/ 782474 h 4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53" h="448">
                  <a:moveTo>
                    <a:pt x="5" y="447"/>
                  </a:moveTo>
                  <a:lnTo>
                    <a:pt x="1" y="443"/>
                  </a:lnTo>
                  <a:lnTo>
                    <a:pt x="0" y="438"/>
                  </a:lnTo>
                  <a:lnTo>
                    <a:pt x="0" y="434"/>
                  </a:lnTo>
                  <a:lnTo>
                    <a:pt x="0" y="431"/>
                  </a:lnTo>
                  <a:lnTo>
                    <a:pt x="1" y="428"/>
                  </a:lnTo>
                  <a:lnTo>
                    <a:pt x="2" y="426"/>
                  </a:lnTo>
                  <a:lnTo>
                    <a:pt x="4" y="425"/>
                  </a:lnTo>
                  <a:lnTo>
                    <a:pt x="5" y="416"/>
                  </a:lnTo>
                  <a:lnTo>
                    <a:pt x="5" y="415"/>
                  </a:lnTo>
                  <a:lnTo>
                    <a:pt x="5" y="414"/>
                  </a:lnTo>
                  <a:lnTo>
                    <a:pt x="5" y="411"/>
                  </a:lnTo>
                  <a:lnTo>
                    <a:pt x="6" y="407"/>
                  </a:lnTo>
                  <a:lnTo>
                    <a:pt x="6" y="404"/>
                  </a:lnTo>
                  <a:lnTo>
                    <a:pt x="8" y="401"/>
                  </a:lnTo>
                  <a:lnTo>
                    <a:pt x="8" y="398"/>
                  </a:lnTo>
                  <a:lnTo>
                    <a:pt x="8" y="396"/>
                  </a:lnTo>
                  <a:lnTo>
                    <a:pt x="14" y="392"/>
                  </a:lnTo>
                  <a:lnTo>
                    <a:pt x="18" y="384"/>
                  </a:lnTo>
                  <a:lnTo>
                    <a:pt x="21" y="378"/>
                  </a:lnTo>
                  <a:lnTo>
                    <a:pt x="24" y="372"/>
                  </a:lnTo>
                  <a:lnTo>
                    <a:pt x="27" y="365"/>
                  </a:lnTo>
                  <a:lnTo>
                    <a:pt x="29" y="360"/>
                  </a:lnTo>
                  <a:lnTo>
                    <a:pt x="30" y="356"/>
                  </a:lnTo>
                  <a:lnTo>
                    <a:pt x="30" y="354"/>
                  </a:lnTo>
                  <a:lnTo>
                    <a:pt x="31" y="352"/>
                  </a:lnTo>
                  <a:lnTo>
                    <a:pt x="32" y="350"/>
                  </a:lnTo>
                  <a:lnTo>
                    <a:pt x="34" y="348"/>
                  </a:lnTo>
                  <a:lnTo>
                    <a:pt x="35" y="339"/>
                  </a:lnTo>
                  <a:lnTo>
                    <a:pt x="35" y="332"/>
                  </a:lnTo>
                  <a:lnTo>
                    <a:pt x="34" y="324"/>
                  </a:lnTo>
                  <a:lnTo>
                    <a:pt x="31" y="319"/>
                  </a:lnTo>
                  <a:lnTo>
                    <a:pt x="30" y="314"/>
                  </a:lnTo>
                  <a:lnTo>
                    <a:pt x="27" y="309"/>
                  </a:lnTo>
                  <a:lnTo>
                    <a:pt x="26" y="306"/>
                  </a:lnTo>
                  <a:lnTo>
                    <a:pt x="24" y="305"/>
                  </a:lnTo>
                  <a:lnTo>
                    <a:pt x="24" y="302"/>
                  </a:lnTo>
                  <a:lnTo>
                    <a:pt x="24" y="282"/>
                  </a:lnTo>
                  <a:lnTo>
                    <a:pt x="27" y="278"/>
                  </a:lnTo>
                  <a:lnTo>
                    <a:pt x="27" y="276"/>
                  </a:lnTo>
                  <a:lnTo>
                    <a:pt x="27" y="275"/>
                  </a:lnTo>
                  <a:lnTo>
                    <a:pt x="27" y="270"/>
                  </a:lnTo>
                  <a:lnTo>
                    <a:pt x="26" y="266"/>
                  </a:lnTo>
                  <a:lnTo>
                    <a:pt x="26" y="260"/>
                  </a:lnTo>
                  <a:lnTo>
                    <a:pt x="26" y="254"/>
                  </a:lnTo>
                  <a:lnTo>
                    <a:pt x="24" y="246"/>
                  </a:lnTo>
                  <a:lnTo>
                    <a:pt x="24" y="237"/>
                  </a:lnTo>
                  <a:lnTo>
                    <a:pt x="23" y="228"/>
                  </a:lnTo>
                  <a:lnTo>
                    <a:pt x="23" y="219"/>
                  </a:lnTo>
                  <a:lnTo>
                    <a:pt x="21" y="209"/>
                  </a:lnTo>
                  <a:lnTo>
                    <a:pt x="20" y="197"/>
                  </a:lnTo>
                  <a:lnTo>
                    <a:pt x="20" y="188"/>
                  </a:lnTo>
                  <a:lnTo>
                    <a:pt x="18" y="176"/>
                  </a:lnTo>
                  <a:lnTo>
                    <a:pt x="17" y="164"/>
                  </a:lnTo>
                  <a:lnTo>
                    <a:pt x="17" y="153"/>
                  </a:lnTo>
                  <a:lnTo>
                    <a:pt x="15" y="140"/>
                  </a:lnTo>
                  <a:lnTo>
                    <a:pt x="14" y="128"/>
                  </a:lnTo>
                  <a:lnTo>
                    <a:pt x="14" y="117"/>
                  </a:lnTo>
                  <a:lnTo>
                    <a:pt x="12" y="107"/>
                  </a:lnTo>
                  <a:lnTo>
                    <a:pt x="11" y="95"/>
                  </a:lnTo>
                  <a:lnTo>
                    <a:pt x="11" y="86"/>
                  </a:lnTo>
                  <a:lnTo>
                    <a:pt x="9" y="75"/>
                  </a:lnTo>
                  <a:lnTo>
                    <a:pt x="9" y="67"/>
                  </a:lnTo>
                  <a:lnTo>
                    <a:pt x="8" y="59"/>
                  </a:lnTo>
                  <a:lnTo>
                    <a:pt x="8" y="50"/>
                  </a:lnTo>
                  <a:lnTo>
                    <a:pt x="6" y="44"/>
                  </a:lnTo>
                  <a:lnTo>
                    <a:pt x="6" y="38"/>
                  </a:lnTo>
                  <a:lnTo>
                    <a:pt x="6" y="34"/>
                  </a:lnTo>
                  <a:lnTo>
                    <a:pt x="5" y="30"/>
                  </a:lnTo>
                  <a:lnTo>
                    <a:pt x="5" y="29"/>
                  </a:lnTo>
                  <a:lnTo>
                    <a:pt x="5" y="27"/>
                  </a:lnTo>
                  <a:lnTo>
                    <a:pt x="5" y="29"/>
                  </a:lnTo>
                  <a:lnTo>
                    <a:pt x="6" y="30"/>
                  </a:lnTo>
                  <a:lnTo>
                    <a:pt x="8" y="31"/>
                  </a:lnTo>
                  <a:lnTo>
                    <a:pt x="9" y="32"/>
                  </a:lnTo>
                  <a:lnTo>
                    <a:pt x="11" y="34"/>
                  </a:lnTo>
                  <a:lnTo>
                    <a:pt x="12" y="35"/>
                  </a:lnTo>
                  <a:lnTo>
                    <a:pt x="15" y="37"/>
                  </a:lnTo>
                  <a:lnTo>
                    <a:pt x="18" y="37"/>
                  </a:lnTo>
                  <a:lnTo>
                    <a:pt x="23" y="37"/>
                  </a:lnTo>
                  <a:lnTo>
                    <a:pt x="27" y="37"/>
                  </a:lnTo>
                  <a:lnTo>
                    <a:pt x="31" y="35"/>
                  </a:lnTo>
                  <a:lnTo>
                    <a:pt x="38" y="32"/>
                  </a:lnTo>
                  <a:lnTo>
                    <a:pt x="44" y="30"/>
                  </a:lnTo>
                  <a:lnTo>
                    <a:pt x="51" y="24"/>
                  </a:lnTo>
                  <a:lnTo>
                    <a:pt x="60" y="18"/>
                  </a:lnTo>
                  <a:lnTo>
                    <a:pt x="59" y="18"/>
                  </a:lnTo>
                  <a:lnTo>
                    <a:pt x="215" y="0"/>
                  </a:lnTo>
                  <a:lnTo>
                    <a:pt x="218" y="14"/>
                  </a:lnTo>
                  <a:lnTo>
                    <a:pt x="248" y="284"/>
                  </a:lnTo>
                  <a:lnTo>
                    <a:pt x="249" y="282"/>
                  </a:lnTo>
                  <a:lnTo>
                    <a:pt x="248" y="282"/>
                  </a:lnTo>
                  <a:lnTo>
                    <a:pt x="248" y="284"/>
                  </a:lnTo>
                  <a:lnTo>
                    <a:pt x="246" y="285"/>
                  </a:lnTo>
                  <a:lnTo>
                    <a:pt x="246" y="287"/>
                  </a:lnTo>
                  <a:lnTo>
                    <a:pt x="245" y="291"/>
                  </a:lnTo>
                  <a:lnTo>
                    <a:pt x="245" y="296"/>
                  </a:lnTo>
                  <a:lnTo>
                    <a:pt x="245" y="300"/>
                  </a:lnTo>
                  <a:lnTo>
                    <a:pt x="246" y="306"/>
                  </a:lnTo>
                  <a:lnTo>
                    <a:pt x="248" y="308"/>
                  </a:lnTo>
                  <a:lnTo>
                    <a:pt x="249" y="309"/>
                  </a:lnTo>
                  <a:lnTo>
                    <a:pt x="251" y="312"/>
                  </a:lnTo>
                  <a:lnTo>
                    <a:pt x="252" y="314"/>
                  </a:lnTo>
                  <a:lnTo>
                    <a:pt x="252" y="317"/>
                  </a:lnTo>
                  <a:lnTo>
                    <a:pt x="251" y="318"/>
                  </a:lnTo>
                  <a:lnTo>
                    <a:pt x="245" y="319"/>
                  </a:lnTo>
                  <a:lnTo>
                    <a:pt x="238" y="320"/>
                  </a:lnTo>
                  <a:lnTo>
                    <a:pt x="236" y="320"/>
                  </a:lnTo>
                  <a:lnTo>
                    <a:pt x="233" y="320"/>
                  </a:lnTo>
                  <a:lnTo>
                    <a:pt x="230" y="321"/>
                  </a:lnTo>
                  <a:lnTo>
                    <a:pt x="226" y="323"/>
                  </a:lnTo>
                  <a:lnTo>
                    <a:pt x="223" y="323"/>
                  </a:lnTo>
                  <a:lnTo>
                    <a:pt x="220" y="324"/>
                  </a:lnTo>
                  <a:lnTo>
                    <a:pt x="219" y="324"/>
                  </a:lnTo>
                  <a:lnTo>
                    <a:pt x="218" y="324"/>
                  </a:lnTo>
                  <a:lnTo>
                    <a:pt x="215" y="324"/>
                  </a:lnTo>
                  <a:lnTo>
                    <a:pt x="212" y="326"/>
                  </a:lnTo>
                  <a:lnTo>
                    <a:pt x="208" y="327"/>
                  </a:lnTo>
                  <a:lnTo>
                    <a:pt x="205" y="329"/>
                  </a:lnTo>
                  <a:lnTo>
                    <a:pt x="202" y="333"/>
                  </a:lnTo>
                  <a:lnTo>
                    <a:pt x="203" y="338"/>
                  </a:lnTo>
                  <a:lnTo>
                    <a:pt x="206" y="345"/>
                  </a:lnTo>
                  <a:lnTo>
                    <a:pt x="206" y="347"/>
                  </a:lnTo>
                  <a:lnTo>
                    <a:pt x="206" y="348"/>
                  </a:lnTo>
                  <a:lnTo>
                    <a:pt x="205" y="350"/>
                  </a:lnTo>
                  <a:lnTo>
                    <a:pt x="203" y="352"/>
                  </a:lnTo>
                  <a:lnTo>
                    <a:pt x="202" y="353"/>
                  </a:lnTo>
                  <a:lnTo>
                    <a:pt x="199" y="356"/>
                  </a:lnTo>
                  <a:lnTo>
                    <a:pt x="196" y="359"/>
                  </a:lnTo>
                  <a:lnTo>
                    <a:pt x="196" y="360"/>
                  </a:lnTo>
                  <a:lnTo>
                    <a:pt x="194" y="362"/>
                  </a:lnTo>
                  <a:lnTo>
                    <a:pt x="193" y="363"/>
                  </a:lnTo>
                  <a:lnTo>
                    <a:pt x="193" y="366"/>
                  </a:lnTo>
                  <a:lnTo>
                    <a:pt x="191" y="368"/>
                  </a:lnTo>
                  <a:lnTo>
                    <a:pt x="190" y="371"/>
                  </a:lnTo>
                  <a:lnTo>
                    <a:pt x="190" y="372"/>
                  </a:lnTo>
                  <a:lnTo>
                    <a:pt x="190" y="374"/>
                  </a:lnTo>
                  <a:lnTo>
                    <a:pt x="189" y="374"/>
                  </a:lnTo>
                  <a:lnTo>
                    <a:pt x="189" y="375"/>
                  </a:lnTo>
                  <a:lnTo>
                    <a:pt x="188" y="377"/>
                  </a:lnTo>
                  <a:lnTo>
                    <a:pt x="186" y="377"/>
                  </a:lnTo>
                  <a:lnTo>
                    <a:pt x="183" y="378"/>
                  </a:lnTo>
                  <a:lnTo>
                    <a:pt x="179" y="378"/>
                  </a:lnTo>
                  <a:lnTo>
                    <a:pt x="177" y="381"/>
                  </a:lnTo>
                  <a:lnTo>
                    <a:pt x="176" y="384"/>
                  </a:lnTo>
                  <a:lnTo>
                    <a:pt x="175" y="389"/>
                  </a:lnTo>
                  <a:lnTo>
                    <a:pt x="173" y="395"/>
                  </a:lnTo>
                  <a:lnTo>
                    <a:pt x="172" y="398"/>
                  </a:lnTo>
                  <a:lnTo>
                    <a:pt x="172" y="401"/>
                  </a:lnTo>
                  <a:lnTo>
                    <a:pt x="172" y="402"/>
                  </a:lnTo>
                  <a:lnTo>
                    <a:pt x="172" y="404"/>
                  </a:lnTo>
                  <a:lnTo>
                    <a:pt x="170" y="405"/>
                  </a:lnTo>
                  <a:lnTo>
                    <a:pt x="169" y="407"/>
                  </a:lnTo>
                  <a:lnTo>
                    <a:pt x="167" y="408"/>
                  </a:lnTo>
                  <a:lnTo>
                    <a:pt x="163" y="410"/>
                  </a:lnTo>
                  <a:lnTo>
                    <a:pt x="158" y="410"/>
                  </a:lnTo>
                  <a:lnTo>
                    <a:pt x="152" y="408"/>
                  </a:lnTo>
                  <a:lnTo>
                    <a:pt x="143" y="404"/>
                  </a:lnTo>
                  <a:lnTo>
                    <a:pt x="143" y="402"/>
                  </a:lnTo>
                  <a:lnTo>
                    <a:pt x="143" y="399"/>
                  </a:lnTo>
                  <a:lnTo>
                    <a:pt x="141" y="396"/>
                  </a:lnTo>
                  <a:lnTo>
                    <a:pt x="140" y="393"/>
                  </a:lnTo>
                  <a:lnTo>
                    <a:pt x="137" y="392"/>
                  </a:lnTo>
                  <a:lnTo>
                    <a:pt x="134" y="392"/>
                  </a:lnTo>
                  <a:lnTo>
                    <a:pt x="131" y="398"/>
                  </a:lnTo>
                  <a:lnTo>
                    <a:pt x="127" y="407"/>
                  </a:lnTo>
                  <a:lnTo>
                    <a:pt x="127" y="410"/>
                  </a:lnTo>
                  <a:lnTo>
                    <a:pt x="126" y="414"/>
                  </a:lnTo>
                  <a:lnTo>
                    <a:pt x="126" y="419"/>
                  </a:lnTo>
                  <a:lnTo>
                    <a:pt x="125" y="425"/>
                  </a:lnTo>
                  <a:lnTo>
                    <a:pt x="122" y="428"/>
                  </a:lnTo>
                  <a:lnTo>
                    <a:pt x="119" y="431"/>
                  </a:lnTo>
                  <a:lnTo>
                    <a:pt x="113" y="429"/>
                  </a:lnTo>
                  <a:lnTo>
                    <a:pt x="107" y="423"/>
                  </a:lnTo>
                  <a:lnTo>
                    <a:pt x="106" y="422"/>
                  </a:lnTo>
                  <a:lnTo>
                    <a:pt x="106" y="420"/>
                  </a:lnTo>
                  <a:lnTo>
                    <a:pt x="106" y="419"/>
                  </a:lnTo>
                  <a:lnTo>
                    <a:pt x="104" y="416"/>
                  </a:lnTo>
                  <a:lnTo>
                    <a:pt x="103" y="416"/>
                  </a:lnTo>
                  <a:lnTo>
                    <a:pt x="98" y="416"/>
                  </a:lnTo>
                  <a:lnTo>
                    <a:pt x="94" y="420"/>
                  </a:lnTo>
                  <a:lnTo>
                    <a:pt x="87" y="426"/>
                  </a:lnTo>
                  <a:lnTo>
                    <a:pt x="87" y="428"/>
                  </a:lnTo>
                  <a:lnTo>
                    <a:pt x="86" y="431"/>
                  </a:lnTo>
                  <a:lnTo>
                    <a:pt x="84" y="434"/>
                  </a:lnTo>
                  <a:lnTo>
                    <a:pt x="83" y="437"/>
                  </a:lnTo>
                  <a:lnTo>
                    <a:pt x="80" y="440"/>
                  </a:lnTo>
                  <a:lnTo>
                    <a:pt x="75" y="440"/>
                  </a:lnTo>
                  <a:lnTo>
                    <a:pt x="71" y="438"/>
                  </a:lnTo>
                  <a:lnTo>
                    <a:pt x="65" y="434"/>
                  </a:lnTo>
                  <a:lnTo>
                    <a:pt x="65" y="432"/>
                  </a:lnTo>
                  <a:lnTo>
                    <a:pt x="64" y="431"/>
                  </a:lnTo>
                  <a:lnTo>
                    <a:pt x="62" y="429"/>
                  </a:lnTo>
                  <a:lnTo>
                    <a:pt x="59" y="428"/>
                  </a:lnTo>
                  <a:lnTo>
                    <a:pt x="56" y="426"/>
                  </a:lnTo>
                  <a:lnTo>
                    <a:pt x="53" y="426"/>
                  </a:lnTo>
                  <a:lnTo>
                    <a:pt x="48" y="426"/>
                  </a:lnTo>
                  <a:lnTo>
                    <a:pt x="45" y="429"/>
                  </a:lnTo>
                  <a:lnTo>
                    <a:pt x="44" y="428"/>
                  </a:lnTo>
                  <a:lnTo>
                    <a:pt x="42" y="426"/>
                  </a:lnTo>
                  <a:lnTo>
                    <a:pt x="41" y="426"/>
                  </a:lnTo>
                  <a:lnTo>
                    <a:pt x="39" y="426"/>
                  </a:lnTo>
                  <a:lnTo>
                    <a:pt x="38" y="426"/>
                  </a:lnTo>
                  <a:lnTo>
                    <a:pt x="38" y="431"/>
                  </a:lnTo>
                  <a:lnTo>
                    <a:pt x="38" y="435"/>
                  </a:lnTo>
                  <a:lnTo>
                    <a:pt x="38" y="437"/>
                  </a:lnTo>
                  <a:lnTo>
                    <a:pt x="38" y="438"/>
                  </a:lnTo>
                  <a:lnTo>
                    <a:pt x="37" y="440"/>
                  </a:lnTo>
                  <a:lnTo>
                    <a:pt x="37" y="441"/>
                  </a:lnTo>
                  <a:lnTo>
                    <a:pt x="35" y="441"/>
                  </a:lnTo>
                  <a:lnTo>
                    <a:pt x="32" y="440"/>
                  </a:lnTo>
                  <a:lnTo>
                    <a:pt x="30" y="437"/>
                  </a:lnTo>
                  <a:lnTo>
                    <a:pt x="29" y="437"/>
                  </a:lnTo>
                  <a:lnTo>
                    <a:pt x="24" y="435"/>
                  </a:lnTo>
                  <a:lnTo>
                    <a:pt x="20" y="434"/>
                  </a:lnTo>
                  <a:lnTo>
                    <a:pt x="15" y="434"/>
                  </a:lnTo>
                  <a:lnTo>
                    <a:pt x="12" y="434"/>
                  </a:lnTo>
                  <a:lnTo>
                    <a:pt x="9" y="434"/>
                  </a:lnTo>
                  <a:lnTo>
                    <a:pt x="9" y="437"/>
                  </a:lnTo>
                  <a:lnTo>
                    <a:pt x="12" y="440"/>
                  </a:lnTo>
                  <a:lnTo>
                    <a:pt x="12" y="441"/>
                  </a:lnTo>
                  <a:lnTo>
                    <a:pt x="11" y="444"/>
                  </a:lnTo>
                  <a:lnTo>
                    <a:pt x="11" y="446"/>
                  </a:lnTo>
                  <a:lnTo>
                    <a:pt x="9" y="446"/>
                  </a:lnTo>
                  <a:lnTo>
                    <a:pt x="8" y="447"/>
                  </a:lnTo>
                  <a:lnTo>
                    <a:pt x="6" y="447"/>
                  </a:lnTo>
                  <a:lnTo>
                    <a:pt x="5" y="447"/>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63" name="Freeform 60"/>
            <p:cNvSpPr>
              <a:spLocks/>
            </p:cNvSpPr>
            <p:nvPr/>
          </p:nvSpPr>
          <p:spPr bwMode="blackWhite">
            <a:xfrm>
              <a:off x="5851525" y="2722563"/>
              <a:ext cx="454025" cy="784225"/>
            </a:xfrm>
            <a:custGeom>
              <a:avLst/>
              <a:gdLst>
                <a:gd name="T0" fmla="*/ 0 w 253"/>
                <a:gd name="T1" fmla="*/ 759718 h 448"/>
                <a:gd name="T2" fmla="*/ 7178 w 253"/>
                <a:gd name="T3" fmla="*/ 743963 h 448"/>
                <a:gd name="T4" fmla="*/ 8973 w 253"/>
                <a:gd name="T5" fmla="*/ 719456 h 448"/>
                <a:gd name="T6" fmla="*/ 14357 w 253"/>
                <a:gd name="T7" fmla="*/ 693199 h 448"/>
                <a:gd name="T8" fmla="*/ 43070 w 253"/>
                <a:gd name="T9" fmla="*/ 651187 h 448"/>
                <a:gd name="T10" fmla="*/ 53837 w 253"/>
                <a:gd name="T11" fmla="*/ 619678 h 448"/>
                <a:gd name="T12" fmla="*/ 61015 w 253"/>
                <a:gd name="T13" fmla="*/ 609175 h 448"/>
                <a:gd name="T14" fmla="*/ 53837 w 253"/>
                <a:gd name="T15" fmla="*/ 549658 h 448"/>
                <a:gd name="T16" fmla="*/ 43070 w 253"/>
                <a:gd name="T17" fmla="*/ 493642 h 448"/>
                <a:gd name="T18" fmla="*/ 48453 w 253"/>
                <a:gd name="T19" fmla="*/ 472636 h 448"/>
                <a:gd name="T20" fmla="*/ 43070 w 253"/>
                <a:gd name="T21" fmla="*/ 414869 h 448"/>
                <a:gd name="T22" fmla="*/ 35891 w 253"/>
                <a:gd name="T23" fmla="*/ 329094 h 448"/>
                <a:gd name="T24" fmla="*/ 25124 w 253"/>
                <a:gd name="T25" fmla="*/ 224064 h 448"/>
                <a:gd name="T26" fmla="*/ 16151 w 253"/>
                <a:gd name="T27" fmla="*/ 131288 h 448"/>
                <a:gd name="T28" fmla="*/ 10767 w 253"/>
                <a:gd name="T29" fmla="*/ 66519 h 448"/>
                <a:gd name="T30" fmla="*/ 8973 w 253"/>
                <a:gd name="T31" fmla="*/ 47264 h 448"/>
                <a:gd name="T32" fmla="*/ 16151 w 253"/>
                <a:gd name="T33" fmla="*/ 56016 h 448"/>
                <a:gd name="T34" fmla="*/ 41275 w 253"/>
                <a:gd name="T35" fmla="*/ 64769 h 448"/>
                <a:gd name="T36" fmla="*/ 91523 w 253"/>
                <a:gd name="T37" fmla="*/ 42012 h 448"/>
                <a:gd name="T38" fmla="*/ 445052 w 253"/>
                <a:gd name="T39" fmla="*/ 497143 h 448"/>
                <a:gd name="T40" fmla="*/ 441463 w 253"/>
                <a:gd name="T41" fmla="*/ 498893 h 448"/>
                <a:gd name="T42" fmla="*/ 441463 w 253"/>
                <a:gd name="T43" fmla="*/ 535654 h 448"/>
                <a:gd name="T44" fmla="*/ 452230 w 253"/>
                <a:gd name="T45" fmla="*/ 549658 h 448"/>
                <a:gd name="T46" fmla="*/ 427107 w 253"/>
                <a:gd name="T47" fmla="*/ 560161 h 448"/>
                <a:gd name="T48" fmla="*/ 400188 w 253"/>
                <a:gd name="T49" fmla="*/ 565412 h 448"/>
                <a:gd name="T50" fmla="*/ 391215 w 253"/>
                <a:gd name="T51" fmla="*/ 567163 h 448"/>
                <a:gd name="T52" fmla="*/ 362502 w 253"/>
                <a:gd name="T53" fmla="*/ 582917 h 448"/>
                <a:gd name="T54" fmla="*/ 369680 w 253"/>
                <a:gd name="T55" fmla="*/ 607424 h 448"/>
                <a:gd name="T56" fmla="*/ 357118 w 253"/>
                <a:gd name="T57" fmla="*/ 623179 h 448"/>
                <a:gd name="T58" fmla="*/ 346351 w 253"/>
                <a:gd name="T59" fmla="*/ 635432 h 448"/>
                <a:gd name="T60" fmla="*/ 340967 w 253"/>
                <a:gd name="T61" fmla="*/ 651187 h 448"/>
                <a:gd name="T62" fmla="*/ 339173 w 253"/>
                <a:gd name="T63" fmla="*/ 656438 h 448"/>
                <a:gd name="T64" fmla="*/ 321227 w 253"/>
                <a:gd name="T65" fmla="*/ 661690 h 448"/>
                <a:gd name="T66" fmla="*/ 310460 w 253"/>
                <a:gd name="T67" fmla="*/ 691448 h 448"/>
                <a:gd name="T68" fmla="*/ 308665 w 253"/>
                <a:gd name="T69" fmla="*/ 707203 h 448"/>
                <a:gd name="T70" fmla="*/ 283541 w 253"/>
                <a:gd name="T71" fmla="*/ 717706 h 448"/>
                <a:gd name="T72" fmla="*/ 256623 w 253"/>
                <a:gd name="T73" fmla="*/ 698450 h 448"/>
                <a:gd name="T74" fmla="*/ 235088 w 253"/>
                <a:gd name="T75" fmla="*/ 696700 h 448"/>
                <a:gd name="T76" fmla="*/ 226115 w 253"/>
                <a:gd name="T77" fmla="*/ 733460 h 448"/>
                <a:gd name="T78" fmla="*/ 192018 w 253"/>
                <a:gd name="T79" fmla="*/ 740462 h 448"/>
                <a:gd name="T80" fmla="*/ 186635 w 253"/>
                <a:gd name="T81" fmla="*/ 728209 h 448"/>
                <a:gd name="T82" fmla="*/ 156127 w 253"/>
                <a:gd name="T83" fmla="*/ 745714 h 448"/>
                <a:gd name="T84" fmla="*/ 143565 w 253"/>
                <a:gd name="T85" fmla="*/ 770221 h 448"/>
                <a:gd name="T86" fmla="*/ 116647 w 253"/>
                <a:gd name="T87" fmla="*/ 756217 h 448"/>
                <a:gd name="T88" fmla="*/ 95112 w 253"/>
                <a:gd name="T89" fmla="*/ 745714 h 448"/>
                <a:gd name="T90" fmla="*/ 78961 w 253"/>
                <a:gd name="T91" fmla="*/ 749215 h 448"/>
                <a:gd name="T92" fmla="*/ 68193 w 253"/>
                <a:gd name="T93" fmla="*/ 754466 h 448"/>
                <a:gd name="T94" fmla="*/ 68193 w 253"/>
                <a:gd name="T95" fmla="*/ 766720 h 448"/>
                <a:gd name="T96" fmla="*/ 53837 w 253"/>
                <a:gd name="T97" fmla="*/ 764969 h 448"/>
                <a:gd name="T98" fmla="*/ 26918 w 253"/>
                <a:gd name="T99" fmla="*/ 759718 h 448"/>
                <a:gd name="T100" fmla="*/ 21535 w 253"/>
                <a:gd name="T101" fmla="*/ 770221 h 448"/>
                <a:gd name="T102" fmla="*/ 16151 w 253"/>
                <a:gd name="T103" fmla="*/ 780724 h 4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3" h="448">
                  <a:moveTo>
                    <a:pt x="5" y="447"/>
                  </a:moveTo>
                  <a:lnTo>
                    <a:pt x="5" y="447"/>
                  </a:lnTo>
                  <a:lnTo>
                    <a:pt x="1" y="443"/>
                  </a:lnTo>
                  <a:lnTo>
                    <a:pt x="0" y="438"/>
                  </a:lnTo>
                  <a:lnTo>
                    <a:pt x="0" y="434"/>
                  </a:lnTo>
                  <a:lnTo>
                    <a:pt x="0" y="431"/>
                  </a:lnTo>
                  <a:lnTo>
                    <a:pt x="1" y="428"/>
                  </a:lnTo>
                  <a:lnTo>
                    <a:pt x="2" y="426"/>
                  </a:lnTo>
                  <a:lnTo>
                    <a:pt x="4" y="425"/>
                  </a:lnTo>
                  <a:lnTo>
                    <a:pt x="5" y="416"/>
                  </a:lnTo>
                  <a:lnTo>
                    <a:pt x="5" y="415"/>
                  </a:lnTo>
                  <a:lnTo>
                    <a:pt x="5" y="414"/>
                  </a:lnTo>
                  <a:lnTo>
                    <a:pt x="5" y="411"/>
                  </a:lnTo>
                  <a:lnTo>
                    <a:pt x="6" y="407"/>
                  </a:lnTo>
                  <a:lnTo>
                    <a:pt x="6" y="404"/>
                  </a:lnTo>
                  <a:lnTo>
                    <a:pt x="8" y="401"/>
                  </a:lnTo>
                  <a:lnTo>
                    <a:pt x="8" y="398"/>
                  </a:lnTo>
                  <a:lnTo>
                    <a:pt x="8" y="396"/>
                  </a:lnTo>
                  <a:lnTo>
                    <a:pt x="14" y="392"/>
                  </a:lnTo>
                  <a:lnTo>
                    <a:pt x="18" y="384"/>
                  </a:lnTo>
                  <a:lnTo>
                    <a:pt x="21" y="378"/>
                  </a:lnTo>
                  <a:lnTo>
                    <a:pt x="24" y="372"/>
                  </a:lnTo>
                  <a:lnTo>
                    <a:pt x="27" y="365"/>
                  </a:lnTo>
                  <a:lnTo>
                    <a:pt x="29" y="360"/>
                  </a:lnTo>
                  <a:lnTo>
                    <a:pt x="30" y="356"/>
                  </a:lnTo>
                  <a:lnTo>
                    <a:pt x="30" y="354"/>
                  </a:lnTo>
                  <a:lnTo>
                    <a:pt x="31" y="352"/>
                  </a:lnTo>
                  <a:lnTo>
                    <a:pt x="32" y="350"/>
                  </a:lnTo>
                  <a:lnTo>
                    <a:pt x="34" y="348"/>
                  </a:lnTo>
                  <a:lnTo>
                    <a:pt x="35" y="339"/>
                  </a:lnTo>
                  <a:lnTo>
                    <a:pt x="35" y="332"/>
                  </a:lnTo>
                  <a:lnTo>
                    <a:pt x="34" y="324"/>
                  </a:lnTo>
                  <a:lnTo>
                    <a:pt x="31" y="319"/>
                  </a:lnTo>
                  <a:lnTo>
                    <a:pt x="30" y="314"/>
                  </a:lnTo>
                  <a:lnTo>
                    <a:pt x="27" y="309"/>
                  </a:lnTo>
                  <a:lnTo>
                    <a:pt x="26" y="306"/>
                  </a:lnTo>
                  <a:lnTo>
                    <a:pt x="24" y="305"/>
                  </a:lnTo>
                  <a:lnTo>
                    <a:pt x="24" y="302"/>
                  </a:lnTo>
                  <a:lnTo>
                    <a:pt x="24" y="282"/>
                  </a:lnTo>
                  <a:lnTo>
                    <a:pt x="27" y="278"/>
                  </a:lnTo>
                  <a:lnTo>
                    <a:pt x="27" y="276"/>
                  </a:lnTo>
                  <a:lnTo>
                    <a:pt x="27" y="275"/>
                  </a:lnTo>
                  <a:lnTo>
                    <a:pt x="27" y="270"/>
                  </a:lnTo>
                  <a:lnTo>
                    <a:pt x="26" y="266"/>
                  </a:lnTo>
                  <a:lnTo>
                    <a:pt x="26" y="260"/>
                  </a:lnTo>
                  <a:lnTo>
                    <a:pt x="26" y="254"/>
                  </a:lnTo>
                  <a:lnTo>
                    <a:pt x="24" y="246"/>
                  </a:lnTo>
                  <a:lnTo>
                    <a:pt x="24" y="237"/>
                  </a:lnTo>
                  <a:lnTo>
                    <a:pt x="23" y="228"/>
                  </a:lnTo>
                  <a:lnTo>
                    <a:pt x="23" y="219"/>
                  </a:lnTo>
                  <a:lnTo>
                    <a:pt x="21" y="209"/>
                  </a:lnTo>
                  <a:lnTo>
                    <a:pt x="20" y="197"/>
                  </a:lnTo>
                  <a:lnTo>
                    <a:pt x="20" y="188"/>
                  </a:lnTo>
                  <a:lnTo>
                    <a:pt x="18" y="176"/>
                  </a:lnTo>
                  <a:lnTo>
                    <a:pt x="17" y="164"/>
                  </a:lnTo>
                  <a:lnTo>
                    <a:pt x="17" y="153"/>
                  </a:lnTo>
                  <a:lnTo>
                    <a:pt x="15" y="140"/>
                  </a:lnTo>
                  <a:lnTo>
                    <a:pt x="14" y="128"/>
                  </a:lnTo>
                  <a:lnTo>
                    <a:pt x="14" y="117"/>
                  </a:lnTo>
                  <a:lnTo>
                    <a:pt x="12" y="107"/>
                  </a:lnTo>
                  <a:lnTo>
                    <a:pt x="11" y="95"/>
                  </a:lnTo>
                  <a:lnTo>
                    <a:pt x="11" y="86"/>
                  </a:lnTo>
                  <a:lnTo>
                    <a:pt x="9" y="75"/>
                  </a:lnTo>
                  <a:lnTo>
                    <a:pt x="9" y="67"/>
                  </a:lnTo>
                  <a:lnTo>
                    <a:pt x="8" y="59"/>
                  </a:lnTo>
                  <a:lnTo>
                    <a:pt x="8" y="50"/>
                  </a:lnTo>
                  <a:lnTo>
                    <a:pt x="6" y="44"/>
                  </a:lnTo>
                  <a:lnTo>
                    <a:pt x="6" y="38"/>
                  </a:lnTo>
                  <a:lnTo>
                    <a:pt x="6" y="34"/>
                  </a:lnTo>
                  <a:lnTo>
                    <a:pt x="5" y="30"/>
                  </a:lnTo>
                  <a:lnTo>
                    <a:pt x="5" y="29"/>
                  </a:lnTo>
                  <a:lnTo>
                    <a:pt x="5" y="27"/>
                  </a:lnTo>
                  <a:lnTo>
                    <a:pt x="5" y="29"/>
                  </a:lnTo>
                  <a:lnTo>
                    <a:pt x="6" y="30"/>
                  </a:lnTo>
                  <a:lnTo>
                    <a:pt x="8" y="31"/>
                  </a:lnTo>
                  <a:lnTo>
                    <a:pt x="9" y="32"/>
                  </a:lnTo>
                  <a:lnTo>
                    <a:pt x="11" y="34"/>
                  </a:lnTo>
                  <a:lnTo>
                    <a:pt x="12" y="35"/>
                  </a:lnTo>
                  <a:lnTo>
                    <a:pt x="15" y="37"/>
                  </a:lnTo>
                  <a:lnTo>
                    <a:pt x="18" y="37"/>
                  </a:lnTo>
                  <a:lnTo>
                    <a:pt x="23" y="37"/>
                  </a:lnTo>
                  <a:lnTo>
                    <a:pt x="27" y="37"/>
                  </a:lnTo>
                  <a:lnTo>
                    <a:pt x="31" y="35"/>
                  </a:lnTo>
                  <a:lnTo>
                    <a:pt x="38" y="32"/>
                  </a:lnTo>
                  <a:lnTo>
                    <a:pt x="44" y="30"/>
                  </a:lnTo>
                  <a:lnTo>
                    <a:pt x="51" y="24"/>
                  </a:lnTo>
                  <a:lnTo>
                    <a:pt x="60" y="18"/>
                  </a:lnTo>
                  <a:lnTo>
                    <a:pt x="59" y="18"/>
                  </a:lnTo>
                  <a:lnTo>
                    <a:pt x="215" y="0"/>
                  </a:lnTo>
                  <a:lnTo>
                    <a:pt x="218" y="14"/>
                  </a:lnTo>
                  <a:lnTo>
                    <a:pt x="248" y="284"/>
                  </a:lnTo>
                  <a:lnTo>
                    <a:pt x="249" y="282"/>
                  </a:lnTo>
                  <a:lnTo>
                    <a:pt x="248" y="282"/>
                  </a:lnTo>
                  <a:lnTo>
                    <a:pt x="248" y="284"/>
                  </a:lnTo>
                  <a:lnTo>
                    <a:pt x="246" y="285"/>
                  </a:lnTo>
                  <a:lnTo>
                    <a:pt x="246" y="287"/>
                  </a:lnTo>
                  <a:lnTo>
                    <a:pt x="245" y="291"/>
                  </a:lnTo>
                  <a:lnTo>
                    <a:pt x="245" y="296"/>
                  </a:lnTo>
                  <a:lnTo>
                    <a:pt x="245" y="300"/>
                  </a:lnTo>
                  <a:lnTo>
                    <a:pt x="246" y="306"/>
                  </a:lnTo>
                  <a:lnTo>
                    <a:pt x="248" y="308"/>
                  </a:lnTo>
                  <a:lnTo>
                    <a:pt x="249" y="309"/>
                  </a:lnTo>
                  <a:lnTo>
                    <a:pt x="251" y="312"/>
                  </a:lnTo>
                  <a:lnTo>
                    <a:pt x="252" y="314"/>
                  </a:lnTo>
                  <a:lnTo>
                    <a:pt x="252" y="317"/>
                  </a:lnTo>
                  <a:lnTo>
                    <a:pt x="251" y="318"/>
                  </a:lnTo>
                  <a:lnTo>
                    <a:pt x="245" y="319"/>
                  </a:lnTo>
                  <a:lnTo>
                    <a:pt x="238" y="320"/>
                  </a:lnTo>
                  <a:lnTo>
                    <a:pt x="236" y="320"/>
                  </a:lnTo>
                  <a:lnTo>
                    <a:pt x="233" y="320"/>
                  </a:lnTo>
                  <a:lnTo>
                    <a:pt x="230" y="321"/>
                  </a:lnTo>
                  <a:lnTo>
                    <a:pt x="226" y="323"/>
                  </a:lnTo>
                  <a:lnTo>
                    <a:pt x="223" y="323"/>
                  </a:lnTo>
                  <a:lnTo>
                    <a:pt x="220" y="324"/>
                  </a:lnTo>
                  <a:lnTo>
                    <a:pt x="219" y="324"/>
                  </a:lnTo>
                  <a:lnTo>
                    <a:pt x="218" y="324"/>
                  </a:lnTo>
                  <a:lnTo>
                    <a:pt x="215" y="324"/>
                  </a:lnTo>
                  <a:lnTo>
                    <a:pt x="212" y="326"/>
                  </a:lnTo>
                  <a:lnTo>
                    <a:pt x="208" y="327"/>
                  </a:lnTo>
                  <a:lnTo>
                    <a:pt x="205" y="329"/>
                  </a:lnTo>
                  <a:lnTo>
                    <a:pt x="202" y="333"/>
                  </a:lnTo>
                  <a:lnTo>
                    <a:pt x="203" y="338"/>
                  </a:lnTo>
                  <a:lnTo>
                    <a:pt x="206" y="345"/>
                  </a:lnTo>
                  <a:lnTo>
                    <a:pt x="206" y="347"/>
                  </a:lnTo>
                  <a:lnTo>
                    <a:pt x="206" y="348"/>
                  </a:lnTo>
                  <a:lnTo>
                    <a:pt x="205" y="350"/>
                  </a:lnTo>
                  <a:lnTo>
                    <a:pt x="203" y="352"/>
                  </a:lnTo>
                  <a:lnTo>
                    <a:pt x="202" y="353"/>
                  </a:lnTo>
                  <a:lnTo>
                    <a:pt x="199" y="356"/>
                  </a:lnTo>
                  <a:lnTo>
                    <a:pt x="196" y="359"/>
                  </a:lnTo>
                  <a:lnTo>
                    <a:pt x="196" y="360"/>
                  </a:lnTo>
                  <a:lnTo>
                    <a:pt x="194" y="362"/>
                  </a:lnTo>
                  <a:lnTo>
                    <a:pt x="193" y="363"/>
                  </a:lnTo>
                  <a:lnTo>
                    <a:pt x="193" y="366"/>
                  </a:lnTo>
                  <a:lnTo>
                    <a:pt x="191" y="368"/>
                  </a:lnTo>
                  <a:lnTo>
                    <a:pt x="190" y="371"/>
                  </a:lnTo>
                  <a:lnTo>
                    <a:pt x="190" y="372"/>
                  </a:lnTo>
                  <a:lnTo>
                    <a:pt x="190" y="374"/>
                  </a:lnTo>
                  <a:lnTo>
                    <a:pt x="189" y="374"/>
                  </a:lnTo>
                  <a:lnTo>
                    <a:pt x="189" y="375"/>
                  </a:lnTo>
                  <a:lnTo>
                    <a:pt x="188" y="377"/>
                  </a:lnTo>
                  <a:lnTo>
                    <a:pt x="186" y="377"/>
                  </a:lnTo>
                  <a:lnTo>
                    <a:pt x="183" y="378"/>
                  </a:lnTo>
                  <a:lnTo>
                    <a:pt x="179" y="378"/>
                  </a:lnTo>
                  <a:lnTo>
                    <a:pt x="177" y="381"/>
                  </a:lnTo>
                  <a:lnTo>
                    <a:pt x="176" y="384"/>
                  </a:lnTo>
                  <a:lnTo>
                    <a:pt x="175" y="389"/>
                  </a:lnTo>
                  <a:lnTo>
                    <a:pt x="173" y="395"/>
                  </a:lnTo>
                  <a:lnTo>
                    <a:pt x="172" y="398"/>
                  </a:lnTo>
                  <a:lnTo>
                    <a:pt x="172" y="401"/>
                  </a:lnTo>
                  <a:lnTo>
                    <a:pt x="172" y="402"/>
                  </a:lnTo>
                  <a:lnTo>
                    <a:pt x="172" y="404"/>
                  </a:lnTo>
                  <a:lnTo>
                    <a:pt x="170" y="405"/>
                  </a:lnTo>
                  <a:lnTo>
                    <a:pt x="169" y="407"/>
                  </a:lnTo>
                  <a:lnTo>
                    <a:pt x="167" y="408"/>
                  </a:lnTo>
                  <a:lnTo>
                    <a:pt x="163" y="410"/>
                  </a:lnTo>
                  <a:lnTo>
                    <a:pt x="158" y="410"/>
                  </a:lnTo>
                  <a:lnTo>
                    <a:pt x="152" y="408"/>
                  </a:lnTo>
                  <a:lnTo>
                    <a:pt x="143" y="404"/>
                  </a:lnTo>
                  <a:lnTo>
                    <a:pt x="143" y="402"/>
                  </a:lnTo>
                  <a:lnTo>
                    <a:pt x="143" y="399"/>
                  </a:lnTo>
                  <a:lnTo>
                    <a:pt x="141" y="396"/>
                  </a:lnTo>
                  <a:lnTo>
                    <a:pt x="140" y="393"/>
                  </a:lnTo>
                  <a:lnTo>
                    <a:pt x="137" y="392"/>
                  </a:lnTo>
                  <a:lnTo>
                    <a:pt x="134" y="392"/>
                  </a:lnTo>
                  <a:lnTo>
                    <a:pt x="131" y="398"/>
                  </a:lnTo>
                  <a:lnTo>
                    <a:pt x="127" y="407"/>
                  </a:lnTo>
                  <a:lnTo>
                    <a:pt x="127" y="410"/>
                  </a:lnTo>
                  <a:lnTo>
                    <a:pt x="126" y="414"/>
                  </a:lnTo>
                  <a:lnTo>
                    <a:pt x="126" y="419"/>
                  </a:lnTo>
                  <a:lnTo>
                    <a:pt x="125" y="425"/>
                  </a:lnTo>
                  <a:lnTo>
                    <a:pt x="122" y="428"/>
                  </a:lnTo>
                  <a:lnTo>
                    <a:pt x="119" y="431"/>
                  </a:lnTo>
                  <a:lnTo>
                    <a:pt x="113" y="429"/>
                  </a:lnTo>
                  <a:lnTo>
                    <a:pt x="107" y="423"/>
                  </a:lnTo>
                  <a:lnTo>
                    <a:pt x="106" y="422"/>
                  </a:lnTo>
                  <a:lnTo>
                    <a:pt x="106" y="420"/>
                  </a:lnTo>
                  <a:lnTo>
                    <a:pt x="106" y="419"/>
                  </a:lnTo>
                  <a:lnTo>
                    <a:pt x="104" y="416"/>
                  </a:lnTo>
                  <a:lnTo>
                    <a:pt x="103" y="416"/>
                  </a:lnTo>
                  <a:lnTo>
                    <a:pt x="98" y="416"/>
                  </a:lnTo>
                  <a:lnTo>
                    <a:pt x="94" y="420"/>
                  </a:lnTo>
                  <a:lnTo>
                    <a:pt x="87" y="426"/>
                  </a:lnTo>
                  <a:lnTo>
                    <a:pt x="87" y="428"/>
                  </a:lnTo>
                  <a:lnTo>
                    <a:pt x="86" y="431"/>
                  </a:lnTo>
                  <a:lnTo>
                    <a:pt x="84" y="434"/>
                  </a:lnTo>
                  <a:lnTo>
                    <a:pt x="83" y="437"/>
                  </a:lnTo>
                  <a:lnTo>
                    <a:pt x="80" y="440"/>
                  </a:lnTo>
                  <a:lnTo>
                    <a:pt x="75" y="440"/>
                  </a:lnTo>
                  <a:lnTo>
                    <a:pt x="71" y="438"/>
                  </a:lnTo>
                  <a:lnTo>
                    <a:pt x="65" y="434"/>
                  </a:lnTo>
                  <a:lnTo>
                    <a:pt x="65" y="432"/>
                  </a:lnTo>
                  <a:lnTo>
                    <a:pt x="64" y="431"/>
                  </a:lnTo>
                  <a:lnTo>
                    <a:pt x="62" y="429"/>
                  </a:lnTo>
                  <a:lnTo>
                    <a:pt x="59" y="428"/>
                  </a:lnTo>
                  <a:lnTo>
                    <a:pt x="56" y="426"/>
                  </a:lnTo>
                  <a:lnTo>
                    <a:pt x="53" y="426"/>
                  </a:lnTo>
                  <a:lnTo>
                    <a:pt x="48" y="426"/>
                  </a:lnTo>
                  <a:lnTo>
                    <a:pt x="45" y="429"/>
                  </a:lnTo>
                  <a:lnTo>
                    <a:pt x="44" y="428"/>
                  </a:lnTo>
                  <a:lnTo>
                    <a:pt x="42" y="426"/>
                  </a:lnTo>
                  <a:lnTo>
                    <a:pt x="41" y="426"/>
                  </a:lnTo>
                  <a:lnTo>
                    <a:pt x="39" y="426"/>
                  </a:lnTo>
                  <a:lnTo>
                    <a:pt x="38" y="426"/>
                  </a:lnTo>
                  <a:lnTo>
                    <a:pt x="38" y="431"/>
                  </a:lnTo>
                  <a:lnTo>
                    <a:pt x="38" y="435"/>
                  </a:lnTo>
                  <a:lnTo>
                    <a:pt x="38" y="437"/>
                  </a:lnTo>
                  <a:lnTo>
                    <a:pt x="38" y="438"/>
                  </a:lnTo>
                  <a:lnTo>
                    <a:pt x="37" y="440"/>
                  </a:lnTo>
                  <a:lnTo>
                    <a:pt x="37" y="441"/>
                  </a:lnTo>
                  <a:lnTo>
                    <a:pt x="35" y="441"/>
                  </a:lnTo>
                  <a:lnTo>
                    <a:pt x="32" y="440"/>
                  </a:lnTo>
                  <a:lnTo>
                    <a:pt x="30" y="437"/>
                  </a:lnTo>
                  <a:lnTo>
                    <a:pt x="29" y="437"/>
                  </a:lnTo>
                  <a:lnTo>
                    <a:pt x="24" y="435"/>
                  </a:lnTo>
                  <a:lnTo>
                    <a:pt x="20" y="434"/>
                  </a:lnTo>
                  <a:lnTo>
                    <a:pt x="15" y="434"/>
                  </a:lnTo>
                  <a:lnTo>
                    <a:pt x="12" y="434"/>
                  </a:lnTo>
                  <a:lnTo>
                    <a:pt x="9" y="434"/>
                  </a:lnTo>
                  <a:lnTo>
                    <a:pt x="9" y="437"/>
                  </a:lnTo>
                  <a:lnTo>
                    <a:pt x="12" y="440"/>
                  </a:lnTo>
                  <a:lnTo>
                    <a:pt x="12" y="441"/>
                  </a:lnTo>
                  <a:lnTo>
                    <a:pt x="11" y="444"/>
                  </a:lnTo>
                  <a:lnTo>
                    <a:pt x="11" y="446"/>
                  </a:lnTo>
                  <a:lnTo>
                    <a:pt x="9" y="446"/>
                  </a:lnTo>
                  <a:lnTo>
                    <a:pt x="8" y="447"/>
                  </a:lnTo>
                  <a:lnTo>
                    <a:pt x="6" y="447"/>
                  </a:lnTo>
                  <a:lnTo>
                    <a:pt x="5" y="447"/>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64" name="Freeform 61"/>
            <p:cNvSpPr>
              <a:spLocks/>
            </p:cNvSpPr>
            <p:nvPr/>
          </p:nvSpPr>
          <p:spPr bwMode="blackWhite">
            <a:xfrm>
              <a:off x="6826250" y="2463800"/>
              <a:ext cx="877888" cy="554038"/>
            </a:xfrm>
            <a:custGeom>
              <a:avLst/>
              <a:gdLst>
                <a:gd name="T0" fmla="*/ 749637 w 486"/>
                <a:gd name="T1" fmla="*/ 429555 h 316"/>
                <a:gd name="T2" fmla="*/ 764088 w 486"/>
                <a:gd name="T3" fmla="*/ 399749 h 316"/>
                <a:gd name="T4" fmla="*/ 789377 w 486"/>
                <a:gd name="T5" fmla="*/ 394489 h 316"/>
                <a:gd name="T6" fmla="*/ 798408 w 486"/>
                <a:gd name="T7" fmla="*/ 394489 h 316"/>
                <a:gd name="T8" fmla="*/ 816472 w 486"/>
                <a:gd name="T9" fmla="*/ 382216 h 316"/>
                <a:gd name="T10" fmla="*/ 830923 w 486"/>
                <a:gd name="T11" fmla="*/ 369943 h 316"/>
                <a:gd name="T12" fmla="*/ 838148 w 486"/>
                <a:gd name="T13" fmla="*/ 355917 h 316"/>
                <a:gd name="T14" fmla="*/ 854405 w 486"/>
                <a:gd name="T15" fmla="*/ 334877 h 316"/>
                <a:gd name="T16" fmla="*/ 868856 w 486"/>
                <a:gd name="T17" fmla="*/ 324358 h 316"/>
                <a:gd name="T18" fmla="*/ 876082 w 486"/>
                <a:gd name="T19" fmla="*/ 313838 h 316"/>
                <a:gd name="T20" fmla="*/ 870663 w 486"/>
                <a:gd name="T21" fmla="*/ 305072 h 316"/>
                <a:gd name="T22" fmla="*/ 865244 w 486"/>
                <a:gd name="T23" fmla="*/ 299812 h 316"/>
                <a:gd name="T24" fmla="*/ 843567 w 486"/>
                <a:gd name="T25" fmla="*/ 282279 h 316"/>
                <a:gd name="T26" fmla="*/ 820085 w 486"/>
                <a:gd name="T27" fmla="*/ 261239 h 316"/>
                <a:gd name="T28" fmla="*/ 792989 w 486"/>
                <a:gd name="T29" fmla="*/ 241953 h 316"/>
                <a:gd name="T30" fmla="*/ 792989 w 486"/>
                <a:gd name="T31" fmla="*/ 213901 h 316"/>
                <a:gd name="T32" fmla="*/ 800215 w 486"/>
                <a:gd name="T33" fmla="*/ 201628 h 316"/>
                <a:gd name="T34" fmla="*/ 820085 w 486"/>
                <a:gd name="T35" fmla="*/ 105197 h 316"/>
                <a:gd name="T36" fmla="*/ 800215 w 486"/>
                <a:gd name="T37" fmla="*/ 82404 h 316"/>
                <a:gd name="T38" fmla="*/ 792989 w 486"/>
                <a:gd name="T39" fmla="*/ 80651 h 316"/>
                <a:gd name="T40" fmla="*/ 778539 w 486"/>
                <a:gd name="T41" fmla="*/ 64872 h 316"/>
                <a:gd name="T42" fmla="*/ 765894 w 486"/>
                <a:gd name="T43" fmla="*/ 45585 h 316"/>
                <a:gd name="T44" fmla="*/ 764088 w 486"/>
                <a:gd name="T45" fmla="*/ 33312 h 316"/>
                <a:gd name="T46" fmla="*/ 751443 w 486"/>
                <a:gd name="T47" fmla="*/ 22793 h 316"/>
                <a:gd name="T48" fmla="*/ 735186 w 486"/>
                <a:gd name="T49" fmla="*/ 17533 h 316"/>
                <a:gd name="T50" fmla="*/ 724348 w 486"/>
                <a:gd name="T51" fmla="*/ 1753 h 316"/>
                <a:gd name="T52" fmla="*/ 700865 w 486"/>
                <a:gd name="T53" fmla="*/ 0 h 316"/>
                <a:gd name="T54" fmla="*/ 684608 w 486"/>
                <a:gd name="T55" fmla="*/ 3507 h 316"/>
                <a:gd name="T56" fmla="*/ 643062 w 486"/>
                <a:gd name="T57" fmla="*/ 12273 h 316"/>
                <a:gd name="T58" fmla="*/ 583452 w 486"/>
                <a:gd name="T59" fmla="*/ 22793 h 316"/>
                <a:gd name="T60" fmla="*/ 511198 w 486"/>
                <a:gd name="T61" fmla="*/ 38572 h 316"/>
                <a:gd name="T62" fmla="*/ 431719 w 486"/>
                <a:gd name="T63" fmla="*/ 52599 h 316"/>
                <a:gd name="T64" fmla="*/ 350433 w 486"/>
                <a:gd name="T65" fmla="*/ 66625 h 316"/>
                <a:gd name="T66" fmla="*/ 270953 w 486"/>
                <a:gd name="T67" fmla="*/ 82404 h 316"/>
                <a:gd name="T68" fmla="*/ 204118 w 486"/>
                <a:gd name="T69" fmla="*/ 96431 h 316"/>
                <a:gd name="T70" fmla="*/ 148121 w 486"/>
                <a:gd name="T71" fmla="*/ 105197 h 316"/>
                <a:gd name="T72" fmla="*/ 117413 w 486"/>
                <a:gd name="T73" fmla="*/ 110457 h 316"/>
                <a:gd name="T74" fmla="*/ 99349 w 486"/>
                <a:gd name="T75" fmla="*/ 64872 h 316"/>
                <a:gd name="T76" fmla="*/ 74061 w 486"/>
                <a:gd name="T77" fmla="*/ 82404 h 316"/>
                <a:gd name="T78" fmla="*/ 50578 w 486"/>
                <a:gd name="T79" fmla="*/ 101691 h 316"/>
                <a:gd name="T80" fmla="*/ 28902 w 486"/>
                <a:gd name="T81" fmla="*/ 115717 h 316"/>
                <a:gd name="T82" fmla="*/ 10838 w 486"/>
                <a:gd name="T83" fmla="*/ 127990 h 316"/>
                <a:gd name="T84" fmla="*/ 0 w 486"/>
                <a:gd name="T85" fmla="*/ 135003 h 316"/>
                <a:gd name="T86" fmla="*/ 48772 w 486"/>
                <a:gd name="T87" fmla="*/ 383969 h 3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86" h="316">
                  <a:moveTo>
                    <a:pt x="42" y="315"/>
                  </a:moveTo>
                  <a:lnTo>
                    <a:pt x="122" y="299"/>
                  </a:lnTo>
                  <a:lnTo>
                    <a:pt x="415" y="245"/>
                  </a:lnTo>
                  <a:lnTo>
                    <a:pt x="416" y="236"/>
                  </a:lnTo>
                  <a:lnTo>
                    <a:pt x="419" y="231"/>
                  </a:lnTo>
                  <a:lnTo>
                    <a:pt x="423" y="228"/>
                  </a:lnTo>
                  <a:lnTo>
                    <a:pt x="427" y="225"/>
                  </a:lnTo>
                  <a:lnTo>
                    <a:pt x="433" y="225"/>
                  </a:lnTo>
                  <a:lnTo>
                    <a:pt x="437" y="225"/>
                  </a:lnTo>
                  <a:lnTo>
                    <a:pt x="440" y="225"/>
                  </a:lnTo>
                  <a:lnTo>
                    <a:pt x="442" y="227"/>
                  </a:lnTo>
                  <a:lnTo>
                    <a:pt x="442" y="225"/>
                  </a:lnTo>
                  <a:lnTo>
                    <a:pt x="445" y="224"/>
                  </a:lnTo>
                  <a:lnTo>
                    <a:pt x="448" y="221"/>
                  </a:lnTo>
                  <a:lnTo>
                    <a:pt x="452" y="218"/>
                  </a:lnTo>
                  <a:lnTo>
                    <a:pt x="454" y="215"/>
                  </a:lnTo>
                  <a:lnTo>
                    <a:pt x="458" y="214"/>
                  </a:lnTo>
                  <a:lnTo>
                    <a:pt x="460" y="211"/>
                  </a:lnTo>
                  <a:lnTo>
                    <a:pt x="461" y="211"/>
                  </a:lnTo>
                  <a:lnTo>
                    <a:pt x="461" y="207"/>
                  </a:lnTo>
                  <a:lnTo>
                    <a:pt x="464" y="203"/>
                  </a:lnTo>
                  <a:lnTo>
                    <a:pt x="467" y="198"/>
                  </a:lnTo>
                  <a:lnTo>
                    <a:pt x="470" y="194"/>
                  </a:lnTo>
                  <a:lnTo>
                    <a:pt x="473" y="191"/>
                  </a:lnTo>
                  <a:lnTo>
                    <a:pt x="476" y="188"/>
                  </a:lnTo>
                  <a:lnTo>
                    <a:pt x="479" y="186"/>
                  </a:lnTo>
                  <a:lnTo>
                    <a:pt x="481" y="185"/>
                  </a:lnTo>
                  <a:lnTo>
                    <a:pt x="484" y="184"/>
                  </a:lnTo>
                  <a:lnTo>
                    <a:pt x="485" y="181"/>
                  </a:lnTo>
                  <a:lnTo>
                    <a:pt x="485" y="179"/>
                  </a:lnTo>
                  <a:lnTo>
                    <a:pt x="485" y="176"/>
                  </a:lnTo>
                  <a:lnTo>
                    <a:pt x="484" y="175"/>
                  </a:lnTo>
                  <a:lnTo>
                    <a:pt x="482" y="174"/>
                  </a:lnTo>
                  <a:lnTo>
                    <a:pt x="482" y="173"/>
                  </a:lnTo>
                  <a:lnTo>
                    <a:pt x="481" y="173"/>
                  </a:lnTo>
                  <a:lnTo>
                    <a:pt x="479" y="171"/>
                  </a:lnTo>
                  <a:lnTo>
                    <a:pt x="476" y="170"/>
                  </a:lnTo>
                  <a:lnTo>
                    <a:pt x="472" y="165"/>
                  </a:lnTo>
                  <a:lnTo>
                    <a:pt x="467" y="161"/>
                  </a:lnTo>
                  <a:lnTo>
                    <a:pt x="461" y="156"/>
                  </a:lnTo>
                  <a:lnTo>
                    <a:pt x="457" y="152"/>
                  </a:lnTo>
                  <a:lnTo>
                    <a:pt x="454" y="149"/>
                  </a:lnTo>
                  <a:lnTo>
                    <a:pt x="452" y="148"/>
                  </a:lnTo>
                  <a:lnTo>
                    <a:pt x="443" y="143"/>
                  </a:lnTo>
                  <a:lnTo>
                    <a:pt x="439" y="138"/>
                  </a:lnTo>
                  <a:lnTo>
                    <a:pt x="437" y="132"/>
                  </a:lnTo>
                  <a:lnTo>
                    <a:pt x="437" y="126"/>
                  </a:lnTo>
                  <a:lnTo>
                    <a:pt x="439" y="122"/>
                  </a:lnTo>
                  <a:lnTo>
                    <a:pt x="440" y="118"/>
                  </a:lnTo>
                  <a:lnTo>
                    <a:pt x="442" y="115"/>
                  </a:lnTo>
                  <a:lnTo>
                    <a:pt x="443" y="115"/>
                  </a:lnTo>
                  <a:lnTo>
                    <a:pt x="434" y="101"/>
                  </a:lnTo>
                  <a:lnTo>
                    <a:pt x="449" y="79"/>
                  </a:lnTo>
                  <a:lnTo>
                    <a:pt x="454" y="60"/>
                  </a:lnTo>
                  <a:lnTo>
                    <a:pt x="458" y="53"/>
                  </a:lnTo>
                  <a:lnTo>
                    <a:pt x="443" y="47"/>
                  </a:lnTo>
                  <a:lnTo>
                    <a:pt x="442" y="47"/>
                  </a:lnTo>
                  <a:lnTo>
                    <a:pt x="439" y="46"/>
                  </a:lnTo>
                  <a:lnTo>
                    <a:pt x="437" y="43"/>
                  </a:lnTo>
                  <a:lnTo>
                    <a:pt x="434" y="40"/>
                  </a:lnTo>
                  <a:lnTo>
                    <a:pt x="431" y="37"/>
                  </a:lnTo>
                  <a:lnTo>
                    <a:pt x="428" y="33"/>
                  </a:lnTo>
                  <a:lnTo>
                    <a:pt x="425" y="28"/>
                  </a:lnTo>
                  <a:lnTo>
                    <a:pt x="424" y="26"/>
                  </a:lnTo>
                  <a:lnTo>
                    <a:pt x="424" y="25"/>
                  </a:lnTo>
                  <a:lnTo>
                    <a:pt x="424" y="22"/>
                  </a:lnTo>
                  <a:lnTo>
                    <a:pt x="423" y="19"/>
                  </a:lnTo>
                  <a:lnTo>
                    <a:pt x="422" y="17"/>
                  </a:lnTo>
                  <a:lnTo>
                    <a:pt x="419" y="14"/>
                  </a:lnTo>
                  <a:lnTo>
                    <a:pt x="416" y="13"/>
                  </a:lnTo>
                  <a:lnTo>
                    <a:pt x="410" y="13"/>
                  </a:lnTo>
                  <a:lnTo>
                    <a:pt x="409" y="11"/>
                  </a:lnTo>
                  <a:lnTo>
                    <a:pt x="407" y="10"/>
                  </a:lnTo>
                  <a:lnTo>
                    <a:pt x="406" y="7"/>
                  </a:lnTo>
                  <a:lnTo>
                    <a:pt x="404" y="4"/>
                  </a:lnTo>
                  <a:lnTo>
                    <a:pt x="401" y="1"/>
                  </a:lnTo>
                  <a:lnTo>
                    <a:pt x="397" y="0"/>
                  </a:lnTo>
                  <a:lnTo>
                    <a:pt x="393" y="0"/>
                  </a:lnTo>
                  <a:lnTo>
                    <a:pt x="388" y="0"/>
                  </a:lnTo>
                  <a:lnTo>
                    <a:pt x="386" y="0"/>
                  </a:lnTo>
                  <a:lnTo>
                    <a:pt x="383" y="1"/>
                  </a:lnTo>
                  <a:lnTo>
                    <a:pt x="379" y="2"/>
                  </a:lnTo>
                  <a:lnTo>
                    <a:pt x="373" y="2"/>
                  </a:lnTo>
                  <a:lnTo>
                    <a:pt x="364" y="4"/>
                  </a:lnTo>
                  <a:lnTo>
                    <a:pt x="356" y="7"/>
                  </a:lnTo>
                  <a:lnTo>
                    <a:pt x="346" y="8"/>
                  </a:lnTo>
                  <a:lnTo>
                    <a:pt x="335" y="10"/>
                  </a:lnTo>
                  <a:lnTo>
                    <a:pt x="323" y="13"/>
                  </a:lnTo>
                  <a:lnTo>
                    <a:pt x="310" y="16"/>
                  </a:lnTo>
                  <a:lnTo>
                    <a:pt x="297" y="19"/>
                  </a:lnTo>
                  <a:lnTo>
                    <a:pt x="283" y="22"/>
                  </a:lnTo>
                  <a:lnTo>
                    <a:pt x="269" y="25"/>
                  </a:lnTo>
                  <a:lnTo>
                    <a:pt x="254" y="28"/>
                  </a:lnTo>
                  <a:lnTo>
                    <a:pt x="239" y="30"/>
                  </a:lnTo>
                  <a:lnTo>
                    <a:pt x="224" y="33"/>
                  </a:lnTo>
                  <a:lnTo>
                    <a:pt x="209" y="35"/>
                  </a:lnTo>
                  <a:lnTo>
                    <a:pt x="194" y="38"/>
                  </a:lnTo>
                  <a:lnTo>
                    <a:pt x="179" y="41"/>
                  </a:lnTo>
                  <a:lnTo>
                    <a:pt x="164" y="44"/>
                  </a:lnTo>
                  <a:lnTo>
                    <a:pt x="150" y="47"/>
                  </a:lnTo>
                  <a:lnTo>
                    <a:pt x="137" y="50"/>
                  </a:lnTo>
                  <a:lnTo>
                    <a:pt x="123" y="52"/>
                  </a:lnTo>
                  <a:lnTo>
                    <a:pt x="113" y="55"/>
                  </a:lnTo>
                  <a:lnTo>
                    <a:pt x="101" y="56"/>
                  </a:lnTo>
                  <a:lnTo>
                    <a:pt x="90" y="59"/>
                  </a:lnTo>
                  <a:lnTo>
                    <a:pt x="82" y="60"/>
                  </a:lnTo>
                  <a:lnTo>
                    <a:pt x="75" y="62"/>
                  </a:lnTo>
                  <a:lnTo>
                    <a:pt x="69" y="63"/>
                  </a:lnTo>
                  <a:lnTo>
                    <a:pt x="65" y="63"/>
                  </a:lnTo>
                  <a:lnTo>
                    <a:pt x="62" y="63"/>
                  </a:lnTo>
                  <a:lnTo>
                    <a:pt x="62" y="65"/>
                  </a:lnTo>
                  <a:lnTo>
                    <a:pt x="55" y="37"/>
                  </a:lnTo>
                  <a:lnTo>
                    <a:pt x="51" y="40"/>
                  </a:lnTo>
                  <a:lnTo>
                    <a:pt x="46" y="44"/>
                  </a:lnTo>
                  <a:lnTo>
                    <a:pt x="41" y="47"/>
                  </a:lnTo>
                  <a:lnTo>
                    <a:pt x="36" y="50"/>
                  </a:lnTo>
                  <a:lnTo>
                    <a:pt x="32" y="55"/>
                  </a:lnTo>
                  <a:lnTo>
                    <a:pt x="28" y="58"/>
                  </a:lnTo>
                  <a:lnTo>
                    <a:pt x="24" y="60"/>
                  </a:lnTo>
                  <a:lnTo>
                    <a:pt x="21" y="63"/>
                  </a:lnTo>
                  <a:lnTo>
                    <a:pt x="16" y="66"/>
                  </a:lnTo>
                  <a:lnTo>
                    <a:pt x="12" y="69"/>
                  </a:lnTo>
                  <a:lnTo>
                    <a:pt x="9" y="71"/>
                  </a:lnTo>
                  <a:lnTo>
                    <a:pt x="6" y="73"/>
                  </a:lnTo>
                  <a:lnTo>
                    <a:pt x="5" y="76"/>
                  </a:lnTo>
                  <a:lnTo>
                    <a:pt x="2" y="77"/>
                  </a:lnTo>
                  <a:lnTo>
                    <a:pt x="0" y="77"/>
                  </a:lnTo>
                  <a:lnTo>
                    <a:pt x="0" y="79"/>
                  </a:lnTo>
                  <a:lnTo>
                    <a:pt x="27" y="219"/>
                  </a:lnTo>
                  <a:lnTo>
                    <a:pt x="42" y="315"/>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65" name="Freeform 63"/>
            <p:cNvSpPr>
              <a:spLocks/>
            </p:cNvSpPr>
            <p:nvPr/>
          </p:nvSpPr>
          <p:spPr bwMode="blackWhite">
            <a:xfrm>
              <a:off x="7681913" y="1795463"/>
              <a:ext cx="252412" cy="474662"/>
            </a:xfrm>
            <a:custGeom>
              <a:avLst/>
              <a:gdLst>
                <a:gd name="T0" fmla="*/ 109980 w 140"/>
                <a:gd name="T1" fmla="*/ 467656 h 271"/>
                <a:gd name="T2" fmla="*/ 100965 w 140"/>
                <a:gd name="T3" fmla="*/ 439632 h 271"/>
                <a:gd name="T4" fmla="*/ 95556 w 140"/>
                <a:gd name="T5" fmla="*/ 404601 h 271"/>
                <a:gd name="T6" fmla="*/ 88344 w 140"/>
                <a:gd name="T7" fmla="*/ 367819 h 271"/>
                <a:gd name="T8" fmla="*/ 82935 w 140"/>
                <a:gd name="T9" fmla="*/ 341546 h 271"/>
                <a:gd name="T10" fmla="*/ 73921 w 140"/>
                <a:gd name="T11" fmla="*/ 320528 h 271"/>
                <a:gd name="T12" fmla="*/ 63103 w 140"/>
                <a:gd name="T13" fmla="*/ 310019 h 271"/>
                <a:gd name="T14" fmla="*/ 55891 w 140"/>
                <a:gd name="T15" fmla="*/ 320528 h 271"/>
                <a:gd name="T16" fmla="*/ 37862 w 140"/>
                <a:gd name="T17" fmla="*/ 241710 h 271"/>
                <a:gd name="T18" fmla="*/ 0 w 140"/>
                <a:gd name="T19" fmla="*/ 57800 h 271"/>
                <a:gd name="T20" fmla="*/ 239791 w 140"/>
                <a:gd name="T21" fmla="*/ 14012 h 271"/>
                <a:gd name="T22" fmla="*/ 241594 w 140"/>
                <a:gd name="T23" fmla="*/ 21018 h 271"/>
                <a:gd name="T24" fmla="*/ 241594 w 140"/>
                <a:gd name="T25" fmla="*/ 36782 h 271"/>
                <a:gd name="T26" fmla="*/ 234383 w 140"/>
                <a:gd name="T27" fmla="*/ 52546 h 271"/>
                <a:gd name="T28" fmla="*/ 239791 w 140"/>
                <a:gd name="T29" fmla="*/ 57800 h 271"/>
                <a:gd name="T30" fmla="*/ 247003 w 140"/>
                <a:gd name="T31" fmla="*/ 73564 h 271"/>
                <a:gd name="T32" fmla="*/ 250609 w 140"/>
                <a:gd name="T33" fmla="*/ 92831 h 271"/>
                <a:gd name="T34" fmla="*/ 241594 w 140"/>
                <a:gd name="T35" fmla="*/ 115600 h 271"/>
                <a:gd name="T36" fmla="*/ 216353 w 140"/>
                <a:gd name="T37" fmla="*/ 136619 h 271"/>
                <a:gd name="T38" fmla="*/ 216353 w 140"/>
                <a:gd name="T39" fmla="*/ 140122 h 271"/>
                <a:gd name="T40" fmla="*/ 205535 w 140"/>
                <a:gd name="T41" fmla="*/ 150631 h 271"/>
                <a:gd name="T42" fmla="*/ 207338 w 140"/>
                <a:gd name="T43" fmla="*/ 161140 h 271"/>
                <a:gd name="T44" fmla="*/ 207338 w 140"/>
                <a:gd name="T45" fmla="*/ 182158 h 271"/>
                <a:gd name="T46" fmla="*/ 207338 w 140"/>
                <a:gd name="T47" fmla="*/ 208431 h 271"/>
                <a:gd name="T48" fmla="*/ 205535 w 140"/>
                <a:gd name="T49" fmla="*/ 236455 h 271"/>
                <a:gd name="T50" fmla="*/ 200127 w 140"/>
                <a:gd name="T51" fmla="*/ 255722 h 271"/>
                <a:gd name="T52" fmla="*/ 198324 w 140"/>
                <a:gd name="T53" fmla="*/ 271486 h 271"/>
                <a:gd name="T54" fmla="*/ 196521 w 140"/>
                <a:gd name="T55" fmla="*/ 280243 h 271"/>
                <a:gd name="T56" fmla="*/ 191112 w 140"/>
                <a:gd name="T57" fmla="*/ 308268 h 271"/>
                <a:gd name="T58" fmla="*/ 198324 w 140"/>
                <a:gd name="T59" fmla="*/ 338043 h 271"/>
                <a:gd name="T60" fmla="*/ 200127 w 140"/>
                <a:gd name="T61" fmla="*/ 348553 h 271"/>
                <a:gd name="T62" fmla="*/ 200127 w 140"/>
                <a:gd name="T63" fmla="*/ 362565 h 271"/>
                <a:gd name="T64" fmla="*/ 200127 w 140"/>
                <a:gd name="T65" fmla="*/ 367819 h 271"/>
                <a:gd name="T66" fmla="*/ 205535 w 140"/>
                <a:gd name="T67" fmla="*/ 381831 h 271"/>
                <a:gd name="T68" fmla="*/ 205535 w 140"/>
                <a:gd name="T69" fmla="*/ 399347 h 271"/>
                <a:gd name="T70" fmla="*/ 200127 w 140"/>
                <a:gd name="T71" fmla="*/ 409856 h 271"/>
                <a:gd name="T72" fmla="*/ 200127 w 140"/>
                <a:gd name="T73" fmla="*/ 429122 h 271"/>
                <a:gd name="T74" fmla="*/ 212747 w 140"/>
                <a:gd name="T75" fmla="*/ 446638 h 271"/>
                <a:gd name="T76" fmla="*/ 201930 w 140"/>
                <a:gd name="T77" fmla="*/ 448389 h 271"/>
                <a:gd name="T78" fmla="*/ 180294 w 140"/>
                <a:gd name="T79" fmla="*/ 453644 h 271"/>
                <a:gd name="T80" fmla="*/ 151447 w 140"/>
                <a:gd name="T81" fmla="*/ 462401 h 271"/>
                <a:gd name="T82" fmla="*/ 126206 w 140"/>
                <a:gd name="T83" fmla="*/ 467656 h 271"/>
                <a:gd name="T84" fmla="*/ 109980 w 140"/>
                <a:gd name="T85" fmla="*/ 469407 h 2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0" h="271">
                  <a:moveTo>
                    <a:pt x="61" y="270"/>
                  </a:moveTo>
                  <a:lnTo>
                    <a:pt x="61" y="268"/>
                  </a:lnTo>
                  <a:lnTo>
                    <a:pt x="61" y="267"/>
                  </a:lnTo>
                  <a:lnTo>
                    <a:pt x="59" y="262"/>
                  </a:lnTo>
                  <a:lnTo>
                    <a:pt x="58" y="256"/>
                  </a:lnTo>
                  <a:lnTo>
                    <a:pt x="56" y="251"/>
                  </a:lnTo>
                  <a:lnTo>
                    <a:pt x="56" y="245"/>
                  </a:lnTo>
                  <a:lnTo>
                    <a:pt x="55" y="237"/>
                  </a:lnTo>
                  <a:lnTo>
                    <a:pt x="53" y="231"/>
                  </a:lnTo>
                  <a:lnTo>
                    <a:pt x="52" y="223"/>
                  </a:lnTo>
                  <a:lnTo>
                    <a:pt x="50" y="216"/>
                  </a:lnTo>
                  <a:lnTo>
                    <a:pt x="49" y="210"/>
                  </a:lnTo>
                  <a:lnTo>
                    <a:pt x="49" y="204"/>
                  </a:lnTo>
                  <a:lnTo>
                    <a:pt x="47" y="199"/>
                  </a:lnTo>
                  <a:lnTo>
                    <a:pt x="46" y="195"/>
                  </a:lnTo>
                  <a:lnTo>
                    <a:pt x="46" y="192"/>
                  </a:lnTo>
                  <a:lnTo>
                    <a:pt x="44" y="190"/>
                  </a:lnTo>
                  <a:lnTo>
                    <a:pt x="41" y="183"/>
                  </a:lnTo>
                  <a:lnTo>
                    <a:pt x="38" y="179"/>
                  </a:lnTo>
                  <a:lnTo>
                    <a:pt x="37" y="177"/>
                  </a:lnTo>
                  <a:lnTo>
                    <a:pt x="35" y="177"/>
                  </a:lnTo>
                  <a:lnTo>
                    <a:pt x="34" y="179"/>
                  </a:lnTo>
                  <a:lnTo>
                    <a:pt x="32" y="182"/>
                  </a:lnTo>
                  <a:lnTo>
                    <a:pt x="31" y="183"/>
                  </a:lnTo>
                  <a:lnTo>
                    <a:pt x="28" y="180"/>
                  </a:lnTo>
                  <a:lnTo>
                    <a:pt x="21" y="138"/>
                  </a:lnTo>
                  <a:lnTo>
                    <a:pt x="18" y="108"/>
                  </a:lnTo>
                  <a:lnTo>
                    <a:pt x="13" y="96"/>
                  </a:lnTo>
                  <a:lnTo>
                    <a:pt x="0" y="33"/>
                  </a:lnTo>
                  <a:lnTo>
                    <a:pt x="131" y="0"/>
                  </a:lnTo>
                  <a:lnTo>
                    <a:pt x="133" y="8"/>
                  </a:lnTo>
                  <a:lnTo>
                    <a:pt x="133" y="9"/>
                  </a:lnTo>
                  <a:lnTo>
                    <a:pt x="134" y="12"/>
                  </a:lnTo>
                  <a:lnTo>
                    <a:pt x="134" y="14"/>
                  </a:lnTo>
                  <a:lnTo>
                    <a:pt x="134" y="18"/>
                  </a:lnTo>
                  <a:lnTo>
                    <a:pt x="134" y="21"/>
                  </a:lnTo>
                  <a:lnTo>
                    <a:pt x="133" y="24"/>
                  </a:lnTo>
                  <a:lnTo>
                    <a:pt x="130" y="29"/>
                  </a:lnTo>
                  <a:lnTo>
                    <a:pt x="130" y="30"/>
                  </a:lnTo>
                  <a:lnTo>
                    <a:pt x="131" y="30"/>
                  </a:lnTo>
                  <a:lnTo>
                    <a:pt x="133" y="32"/>
                  </a:lnTo>
                  <a:lnTo>
                    <a:pt x="133" y="33"/>
                  </a:lnTo>
                  <a:lnTo>
                    <a:pt x="134" y="36"/>
                  </a:lnTo>
                  <a:lnTo>
                    <a:pt x="136" y="38"/>
                  </a:lnTo>
                  <a:lnTo>
                    <a:pt x="137" y="42"/>
                  </a:lnTo>
                  <a:lnTo>
                    <a:pt x="139" y="45"/>
                  </a:lnTo>
                  <a:lnTo>
                    <a:pt x="139" y="50"/>
                  </a:lnTo>
                  <a:lnTo>
                    <a:pt x="139" y="53"/>
                  </a:lnTo>
                  <a:lnTo>
                    <a:pt x="139" y="57"/>
                  </a:lnTo>
                  <a:lnTo>
                    <a:pt x="137" y="62"/>
                  </a:lnTo>
                  <a:lnTo>
                    <a:pt x="134" y="66"/>
                  </a:lnTo>
                  <a:lnTo>
                    <a:pt x="131" y="69"/>
                  </a:lnTo>
                  <a:lnTo>
                    <a:pt x="125" y="74"/>
                  </a:lnTo>
                  <a:lnTo>
                    <a:pt x="120" y="78"/>
                  </a:lnTo>
                  <a:lnTo>
                    <a:pt x="120" y="80"/>
                  </a:lnTo>
                  <a:lnTo>
                    <a:pt x="120" y="78"/>
                  </a:lnTo>
                  <a:lnTo>
                    <a:pt x="114" y="84"/>
                  </a:lnTo>
                  <a:lnTo>
                    <a:pt x="114" y="86"/>
                  </a:lnTo>
                  <a:lnTo>
                    <a:pt x="114" y="89"/>
                  </a:lnTo>
                  <a:lnTo>
                    <a:pt x="115" y="92"/>
                  </a:lnTo>
                  <a:lnTo>
                    <a:pt x="115" y="96"/>
                  </a:lnTo>
                  <a:lnTo>
                    <a:pt x="115" y="100"/>
                  </a:lnTo>
                  <a:lnTo>
                    <a:pt x="115" y="104"/>
                  </a:lnTo>
                  <a:lnTo>
                    <a:pt x="115" y="108"/>
                  </a:lnTo>
                  <a:lnTo>
                    <a:pt x="115" y="114"/>
                  </a:lnTo>
                  <a:lnTo>
                    <a:pt x="115" y="119"/>
                  </a:lnTo>
                  <a:lnTo>
                    <a:pt x="115" y="125"/>
                  </a:lnTo>
                  <a:lnTo>
                    <a:pt x="114" y="130"/>
                  </a:lnTo>
                  <a:lnTo>
                    <a:pt x="114" y="135"/>
                  </a:lnTo>
                  <a:lnTo>
                    <a:pt x="112" y="138"/>
                  </a:lnTo>
                  <a:lnTo>
                    <a:pt x="112" y="143"/>
                  </a:lnTo>
                  <a:lnTo>
                    <a:pt x="111" y="146"/>
                  </a:lnTo>
                  <a:lnTo>
                    <a:pt x="111" y="149"/>
                  </a:lnTo>
                  <a:lnTo>
                    <a:pt x="110" y="152"/>
                  </a:lnTo>
                  <a:lnTo>
                    <a:pt x="110" y="155"/>
                  </a:lnTo>
                  <a:lnTo>
                    <a:pt x="110" y="156"/>
                  </a:lnTo>
                  <a:lnTo>
                    <a:pt x="109" y="160"/>
                  </a:lnTo>
                  <a:lnTo>
                    <a:pt x="107" y="165"/>
                  </a:lnTo>
                  <a:lnTo>
                    <a:pt x="106" y="170"/>
                  </a:lnTo>
                  <a:lnTo>
                    <a:pt x="106" y="176"/>
                  </a:lnTo>
                  <a:lnTo>
                    <a:pt x="106" y="182"/>
                  </a:lnTo>
                  <a:lnTo>
                    <a:pt x="107" y="188"/>
                  </a:lnTo>
                  <a:lnTo>
                    <a:pt x="110" y="193"/>
                  </a:lnTo>
                  <a:lnTo>
                    <a:pt x="111" y="193"/>
                  </a:lnTo>
                  <a:lnTo>
                    <a:pt x="111" y="196"/>
                  </a:lnTo>
                  <a:lnTo>
                    <a:pt x="111" y="199"/>
                  </a:lnTo>
                  <a:lnTo>
                    <a:pt x="111" y="202"/>
                  </a:lnTo>
                  <a:lnTo>
                    <a:pt x="111" y="204"/>
                  </a:lnTo>
                  <a:lnTo>
                    <a:pt x="111" y="207"/>
                  </a:lnTo>
                  <a:lnTo>
                    <a:pt x="111" y="209"/>
                  </a:lnTo>
                  <a:lnTo>
                    <a:pt x="111" y="210"/>
                  </a:lnTo>
                  <a:lnTo>
                    <a:pt x="112" y="212"/>
                  </a:lnTo>
                  <a:lnTo>
                    <a:pt x="112" y="215"/>
                  </a:lnTo>
                  <a:lnTo>
                    <a:pt x="114" y="218"/>
                  </a:lnTo>
                  <a:lnTo>
                    <a:pt x="114" y="221"/>
                  </a:lnTo>
                  <a:lnTo>
                    <a:pt x="114" y="225"/>
                  </a:lnTo>
                  <a:lnTo>
                    <a:pt x="114" y="228"/>
                  </a:lnTo>
                  <a:lnTo>
                    <a:pt x="111" y="231"/>
                  </a:lnTo>
                  <a:lnTo>
                    <a:pt x="111" y="232"/>
                  </a:lnTo>
                  <a:lnTo>
                    <a:pt x="111" y="234"/>
                  </a:lnTo>
                  <a:lnTo>
                    <a:pt x="111" y="237"/>
                  </a:lnTo>
                  <a:lnTo>
                    <a:pt x="111" y="240"/>
                  </a:lnTo>
                  <a:lnTo>
                    <a:pt x="111" y="245"/>
                  </a:lnTo>
                  <a:lnTo>
                    <a:pt x="112" y="249"/>
                  </a:lnTo>
                  <a:lnTo>
                    <a:pt x="114" y="252"/>
                  </a:lnTo>
                  <a:lnTo>
                    <a:pt x="118" y="255"/>
                  </a:lnTo>
                  <a:lnTo>
                    <a:pt x="117" y="255"/>
                  </a:lnTo>
                  <a:lnTo>
                    <a:pt x="115" y="255"/>
                  </a:lnTo>
                  <a:lnTo>
                    <a:pt x="112" y="256"/>
                  </a:lnTo>
                  <a:lnTo>
                    <a:pt x="110" y="256"/>
                  </a:lnTo>
                  <a:lnTo>
                    <a:pt x="106" y="258"/>
                  </a:lnTo>
                  <a:lnTo>
                    <a:pt x="100" y="259"/>
                  </a:lnTo>
                  <a:lnTo>
                    <a:pt x="95" y="261"/>
                  </a:lnTo>
                  <a:lnTo>
                    <a:pt x="89" y="262"/>
                  </a:lnTo>
                  <a:lnTo>
                    <a:pt x="84" y="264"/>
                  </a:lnTo>
                  <a:lnTo>
                    <a:pt x="80" y="265"/>
                  </a:lnTo>
                  <a:lnTo>
                    <a:pt x="74" y="267"/>
                  </a:lnTo>
                  <a:lnTo>
                    <a:pt x="70" y="267"/>
                  </a:lnTo>
                  <a:lnTo>
                    <a:pt x="67" y="268"/>
                  </a:lnTo>
                  <a:lnTo>
                    <a:pt x="64" y="268"/>
                  </a:lnTo>
                  <a:lnTo>
                    <a:pt x="61" y="268"/>
                  </a:lnTo>
                  <a:lnTo>
                    <a:pt x="61" y="270"/>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66" name="Freeform 64"/>
            <p:cNvSpPr>
              <a:spLocks/>
            </p:cNvSpPr>
            <p:nvPr/>
          </p:nvSpPr>
          <p:spPr bwMode="blackWhite">
            <a:xfrm>
              <a:off x="7681913" y="1795463"/>
              <a:ext cx="252412" cy="474662"/>
            </a:xfrm>
            <a:custGeom>
              <a:avLst/>
              <a:gdLst>
                <a:gd name="T0" fmla="*/ 109980 w 140"/>
                <a:gd name="T1" fmla="*/ 469407 h 271"/>
                <a:gd name="T2" fmla="*/ 104571 w 140"/>
                <a:gd name="T3" fmla="*/ 448389 h 271"/>
                <a:gd name="T4" fmla="*/ 99162 w 140"/>
                <a:gd name="T5" fmla="*/ 415110 h 271"/>
                <a:gd name="T6" fmla="*/ 90147 w 140"/>
                <a:gd name="T7" fmla="*/ 378328 h 271"/>
                <a:gd name="T8" fmla="*/ 84738 w 140"/>
                <a:gd name="T9" fmla="*/ 348553 h 271"/>
                <a:gd name="T10" fmla="*/ 79329 w 140"/>
                <a:gd name="T11" fmla="*/ 332789 h 271"/>
                <a:gd name="T12" fmla="*/ 68512 w 140"/>
                <a:gd name="T13" fmla="*/ 313522 h 271"/>
                <a:gd name="T14" fmla="*/ 61300 w 140"/>
                <a:gd name="T15" fmla="*/ 313522 h 271"/>
                <a:gd name="T16" fmla="*/ 55891 w 140"/>
                <a:gd name="T17" fmla="*/ 320528 h 271"/>
                <a:gd name="T18" fmla="*/ 32453 w 140"/>
                <a:gd name="T19" fmla="*/ 189164 h 271"/>
                <a:gd name="T20" fmla="*/ 0 w 140"/>
                <a:gd name="T21" fmla="*/ 57800 h 271"/>
                <a:gd name="T22" fmla="*/ 239791 w 140"/>
                <a:gd name="T23" fmla="*/ 14012 h 271"/>
                <a:gd name="T24" fmla="*/ 241594 w 140"/>
                <a:gd name="T25" fmla="*/ 21018 h 271"/>
                <a:gd name="T26" fmla="*/ 241594 w 140"/>
                <a:gd name="T27" fmla="*/ 36782 h 271"/>
                <a:gd name="T28" fmla="*/ 234383 w 140"/>
                <a:gd name="T29" fmla="*/ 50794 h 271"/>
                <a:gd name="T30" fmla="*/ 239791 w 140"/>
                <a:gd name="T31" fmla="*/ 56049 h 271"/>
                <a:gd name="T32" fmla="*/ 245200 w 140"/>
                <a:gd name="T33" fmla="*/ 66558 h 271"/>
                <a:gd name="T34" fmla="*/ 250609 w 140"/>
                <a:gd name="T35" fmla="*/ 87576 h 271"/>
                <a:gd name="T36" fmla="*/ 247003 w 140"/>
                <a:gd name="T37" fmla="*/ 108594 h 271"/>
                <a:gd name="T38" fmla="*/ 225368 w 140"/>
                <a:gd name="T39" fmla="*/ 129613 h 271"/>
                <a:gd name="T40" fmla="*/ 216353 w 140"/>
                <a:gd name="T41" fmla="*/ 140122 h 271"/>
                <a:gd name="T42" fmla="*/ 216353 w 140"/>
                <a:gd name="T43" fmla="*/ 136619 h 271"/>
                <a:gd name="T44" fmla="*/ 205535 w 140"/>
                <a:gd name="T45" fmla="*/ 150631 h 271"/>
                <a:gd name="T46" fmla="*/ 207338 w 140"/>
                <a:gd name="T47" fmla="*/ 161140 h 271"/>
                <a:gd name="T48" fmla="*/ 207338 w 140"/>
                <a:gd name="T49" fmla="*/ 182158 h 271"/>
                <a:gd name="T50" fmla="*/ 207338 w 140"/>
                <a:gd name="T51" fmla="*/ 208431 h 271"/>
                <a:gd name="T52" fmla="*/ 205535 w 140"/>
                <a:gd name="T53" fmla="*/ 236455 h 271"/>
                <a:gd name="T54" fmla="*/ 200127 w 140"/>
                <a:gd name="T55" fmla="*/ 255722 h 271"/>
                <a:gd name="T56" fmla="*/ 198324 w 140"/>
                <a:gd name="T57" fmla="*/ 266231 h 271"/>
                <a:gd name="T58" fmla="*/ 198324 w 140"/>
                <a:gd name="T59" fmla="*/ 273237 h 271"/>
                <a:gd name="T60" fmla="*/ 192915 w 140"/>
                <a:gd name="T61" fmla="*/ 289001 h 271"/>
                <a:gd name="T62" fmla="*/ 191112 w 140"/>
                <a:gd name="T63" fmla="*/ 318777 h 271"/>
                <a:gd name="T64" fmla="*/ 198324 w 140"/>
                <a:gd name="T65" fmla="*/ 338043 h 271"/>
                <a:gd name="T66" fmla="*/ 200127 w 140"/>
                <a:gd name="T67" fmla="*/ 348553 h 271"/>
                <a:gd name="T68" fmla="*/ 200127 w 140"/>
                <a:gd name="T69" fmla="*/ 362565 h 271"/>
                <a:gd name="T70" fmla="*/ 200127 w 140"/>
                <a:gd name="T71" fmla="*/ 367819 h 271"/>
                <a:gd name="T72" fmla="*/ 201930 w 140"/>
                <a:gd name="T73" fmla="*/ 376577 h 271"/>
                <a:gd name="T74" fmla="*/ 205535 w 140"/>
                <a:gd name="T75" fmla="*/ 394092 h 271"/>
                <a:gd name="T76" fmla="*/ 200127 w 140"/>
                <a:gd name="T77" fmla="*/ 404601 h 271"/>
                <a:gd name="T78" fmla="*/ 200127 w 140"/>
                <a:gd name="T79" fmla="*/ 415110 h 271"/>
                <a:gd name="T80" fmla="*/ 201930 w 140"/>
                <a:gd name="T81" fmla="*/ 436129 h 271"/>
                <a:gd name="T82" fmla="*/ 212747 w 140"/>
                <a:gd name="T83" fmla="*/ 446638 h 271"/>
                <a:gd name="T84" fmla="*/ 201930 w 140"/>
                <a:gd name="T85" fmla="*/ 448389 h 271"/>
                <a:gd name="T86" fmla="*/ 180294 w 140"/>
                <a:gd name="T87" fmla="*/ 453644 h 271"/>
                <a:gd name="T88" fmla="*/ 151447 w 140"/>
                <a:gd name="T89" fmla="*/ 462401 h 271"/>
                <a:gd name="T90" fmla="*/ 126206 w 140"/>
                <a:gd name="T91" fmla="*/ 467656 h 271"/>
                <a:gd name="T92" fmla="*/ 109980 w 140"/>
                <a:gd name="T93" fmla="*/ 469407 h 27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0" h="271">
                  <a:moveTo>
                    <a:pt x="61" y="270"/>
                  </a:moveTo>
                  <a:lnTo>
                    <a:pt x="61" y="270"/>
                  </a:lnTo>
                  <a:lnTo>
                    <a:pt x="61" y="268"/>
                  </a:lnTo>
                  <a:lnTo>
                    <a:pt x="61" y="267"/>
                  </a:lnTo>
                  <a:lnTo>
                    <a:pt x="59" y="262"/>
                  </a:lnTo>
                  <a:lnTo>
                    <a:pt x="58" y="256"/>
                  </a:lnTo>
                  <a:lnTo>
                    <a:pt x="56" y="251"/>
                  </a:lnTo>
                  <a:lnTo>
                    <a:pt x="56" y="245"/>
                  </a:lnTo>
                  <a:lnTo>
                    <a:pt x="55" y="237"/>
                  </a:lnTo>
                  <a:lnTo>
                    <a:pt x="53" y="231"/>
                  </a:lnTo>
                  <a:lnTo>
                    <a:pt x="52" y="223"/>
                  </a:lnTo>
                  <a:lnTo>
                    <a:pt x="50" y="216"/>
                  </a:lnTo>
                  <a:lnTo>
                    <a:pt x="49" y="210"/>
                  </a:lnTo>
                  <a:lnTo>
                    <a:pt x="49" y="204"/>
                  </a:lnTo>
                  <a:lnTo>
                    <a:pt x="47" y="199"/>
                  </a:lnTo>
                  <a:lnTo>
                    <a:pt x="46" y="195"/>
                  </a:lnTo>
                  <a:lnTo>
                    <a:pt x="46" y="192"/>
                  </a:lnTo>
                  <a:lnTo>
                    <a:pt x="44" y="190"/>
                  </a:lnTo>
                  <a:lnTo>
                    <a:pt x="41" y="183"/>
                  </a:lnTo>
                  <a:lnTo>
                    <a:pt x="38" y="179"/>
                  </a:lnTo>
                  <a:lnTo>
                    <a:pt x="37" y="177"/>
                  </a:lnTo>
                  <a:lnTo>
                    <a:pt x="35" y="177"/>
                  </a:lnTo>
                  <a:lnTo>
                    <a:pt x="34" y="179"/>
                  </a:lnTo>
                  <a:lnTo>
                    <a:pt x="32" y="182"/>
                  </a:lnTo>
                  <a:lnTo>
                    <a:pt x="31" y="183"/>
                  </a:lnTo>
                  <a:lnTo>
                    <a:pt x="28" y="180"/>
                  </a:lnTo>
                  <a:lnTo>
                    <a:pt x="21" y="138"/>
                  </a:lnTo>
                  <a:lnTo>
                    <a:pt x="18" y="108"/>
                  </a:lnTo>
                  <a:lnTo>
                    <a:pt x="13" y="96"/>
                  </a:lnTo>
                  <a:lnTo>
                    <a:pt x="0" y="33"/>
                  </a:lnTo>
                  <a:lnTo>
                    <a:pt x="131" y="0"/>
                  </a:lnTo>
                  <a:lnTo>
                    <a:pt x="133" y="8"/>
                  </a:lnTo>
                  <a:lnTo>
                    <a:pt x="133" y="9"/>
                  </a:lnTo>
                  <a:lnTo>
                    <a:pt x="134" y="12"/>
                  </a:lnTo>
                  <a:lnTo>
                    <a:pt x="134" y="14"/>
                  </a:lnTo>
                  <a:lnTo>
                    <a:pt x="134" y="18"/>
                  </a:lnTo>
                  <a:lnTo>
                    <a:pt x="134" y="21"/>
                  </a:lnTo>
                  <a:lnTo>
                    <a:pt x="133" y="24"/>
                  </a:lnTo>
                  <a:lnTo>
                    <a:pt x="130" y="29"/>
                  </a:lnTo>
                  <a:lnTo>
                    <a:pt x="130" y="30"/>
                  </a:lnTo>
                  <a:lnTo>
                    <a:pt x="131" y="30"/>
                  </a:lnTo>
                  <a:lnTo>
                    <a:pt x="133" y="32"/>
                  </a:lnTo>
                  <a:lnTo>
                    <a:pt x="133" y="33"/>
                  </a:lnTo>
                  <a:lnTo>
                    <a:pt x="134" y="36"/>
                  </a:lnTo>
                  <a:lnTo>
                    <a:pt x="136" y="38"/>
                  </a:lnTo>
                  <a:lnTo>
                    <a:pt x="137" y="42"/>
                  </a:lnTo>
                  <a:lnTo>
                    <a:pt x="139" y="45"/>
                  </a:lnTo>
                  <a:lnTo>
                    <a:pt x="139" y="50"/>
                  </a:lnTo>
                  <a:lnTo>
                    <a:pt x="139" y="53"/>
                  </a:lnTo>
                  <a:lnTo>
                    <a:pt x="139" y="57"/>
                  </a:lnTo>
                  <a:lnTo>
                    <a:pt x="137" y="62"/>
                  </a:lnTo>
                  <a:lnTo>
                    <a:pt x="134" y="66"/>
                  </a:lnTo>
                  <a:lnTo>
                    <a:pt x="131" y="69"/>
                  </a:lnTo>
                  <a:lnTo>
                    <a:pt x="125" y="74"/>
                  </a:lnTo>
                  <a:lnTo>
                    <a:pt x="120" y="78"/>
                  </a:lnTo>
                  <a:lnTo>
                    <a:pt x="120" y="80"/>
                  </a:lnTo>
                  <a:lnTo>
                    <a:pt x="120" y="78"/>
                  </a:lnTo>
                  <a:lnTo>
                    <a:pt x="114" y="84"/>
                  </a:lnTo>
                  <a:lnTo>
                    <a:pt x="114" y="86"/>
                  </a:lnTo>
                  <a:lnTo>
                    <a:pt x="114" y="89"/>
                  </a:lnTo>
                  <a:lnTo>
                    <a:pt x="115" y="92"/>
                  </a:lnTo>
                  <a:lnTo>
                    <a:pt x="115" y="96"/>
                  </a:lnTo>
                  <a:lnTo>
                    <a:pt x="115" y="100"/>
                  </a:lnTo>
                  <a:lnTo>
                    <a:pt x="115" y="104"/>
                  </a:lnTo>
                  <a:lnTo>
                    <a:pt x="115" y="108"/>
                  </a:lnTo>
                  <a:lnTo>
                    <a:pt x="115" y="114"/>
                  </a:lnTo>
                  <a:lnTo>
                    <a:pt x="115" y="119"/>
                  </a:lnTo>
                  <a:lnTo>
                    <a:pt x="115" y="125"/>
                  </a:lnTo>
                  <a:lnTo>
                    <a:pt x="114" y="130"/>
                  </a:lnTo>
                  <a:lnTo>
                    <a:pt x="114" y="135"/>
                  </a:lnTo>
                  <a:lnTo>
                    <a:pt x="112" y="138"/>
                  </a:lnTo>
                  <a:lnTo>
                    <a:pt x="112" y="143"/>
                  </a:lnTo>
                  <a:lnTo>
                    <a:pt x="111" y="146"/>
                  </a:lnTo>
                  <a:lnTo>
                    <a:pt x="111" y="149"/>
                  </a:lnTo>
                  <a:lnTo>
                    <a:pt x="110" y="152"/>
                  </a:lnTo>
                  <a:lnTo>
                    <a:pt x="110" y="155"/>
                  </a:lnTo>
                  <a:lnTo>
                    <a:pt x="110" y="156"/>
                  </a:lnTo>
                  <a:lnTo>
                    <a:pt x="109" y="160"/>
                  </a:lnTo>
                  <a:lnTo>
                    <a:pt x="107" y="165"/>
                  </a:lnTo>
                  <a:lnTo>
                    <a:pt x="106" y="170"/>
                  </a:lnTo>
                  <a:lnTo>
                    <a:pt x="106" y="176"/>
                  </a:lnTo>
                  <a:lnTo>
                    <a:pt x="106" y="182"/>
                  </a:lnTo>
                  <a:lnTo>
                    <a:pt x="107" y="188"/>
                  </a:lnTo>
                  <a:lnTo>
                    <a:pt x="110" y="193"/>
                  </a:lnTo>
                  <a:lnTo>
                    <a:pt x="111" y="193"/>
                  </a:lnTo>
                  <a:lnTo>
                    <a:pt x="111" y="196"/>
                  </a:lnTo>
                  <a:lnTo>
                    <a:pt x="111" y="199"/>
                  </a:lnTo>
                  <a:lnTo>
                    <a:pt x="111" y="202"/>
                  </a:lnTo>
                  <a:lnTo>
                    <a:pt x="111" y="204"/>
                  </a:lnTo>
                  <a:lnTo>
                    <a:pt x="111" y="207"/>
                  </a:lnTo>
                  <a:lnTo>
                    <a:pt x="111" y="209"/>
                  </a:lnTo>
                  <a:lnTo>
                    <a:pt x="111" y="210"/>
                  </a:lnTo>
                  <a:lnTo>
                    <a:pt x="112" y="212"/>
                  </a:lnTo>
                  <a:lnTo>
                    <a:pt x="112" y="215"/>
                  </a:lnTo>
                  <a:lnTo>
                    <a:pt x="114" y="218"/>
                  </a:lnTo>
                  <a:lnTo>
                    <a:pt x="114" y="221"/>
                  </a:lnTo>
                  <a:lnTo>
                    <a:pt x="114" y="225"/>
                  </a:lnTo>
                  <a:lnTo>
                    <a:pt x="114" y="228"/>
                  </a:lnTo>
                  <a:lnTo>
                    <a:pt x="111" y="231"/>
                  </a:lnTo>
                  <a:lnTo>
                    <a:pt x="111" y="232"/>
                  </a:lnTo>
                  <a:lnTo>
                    <a:pt x="111" y="234"/>
                  </a:lnTo>
                  <a:lnTo>
                    <a:pt x="111" y="237"/>
                  </a:lnTo>
                  <a:lnTo>
                    <a:pt x="111" y="240"/>
                  </a:lnTo>
                  <a:lnTo>
                    <a:pt x="111" y="245"/>
                  </a:lnTo>
                  <a:lnTo>
                    <a:pt x="112" y="249"/>
                  </a:lnTo>
                  <a:lnTo>
                    <a:pt x="114" y="252"/>
                  </a:lnTo>
                  <a:lnTo>
                    <a:pt x="118" y="255"/>
                  </a:lnTo>
                  <a:lnTo>
                    <a:pt x="117" y="255"/>
                  </a:lnTo>
                  <a:lnTo>
                    <a:pt x="115" y="255"/>
                  </a:lnTo>
                  <a:lnTo>
                    <a:pt x="112" y="256"/>
                  </a:lnTo>
                  <a:lnTo>
                    <a:pt x="110" y="256"/>
                  </a:lnTo>
                  <a:lnTo>
                    <a:pt x="106" y="258"/>
                  </a:lnTo>
                  <a:lnTo>
                    <a:pt x="100" y="259"/>
                  </a:lnTo>
                  <a:lnTo>
                    <a:pt x="95" y="261"/>
                  </a:lnTo>
                  <a:lnTo>
                    <a:pt x="89" y="262"/>
                  </a:lnTo>
                  <a:lnTo>
                    <a:pt x="84" y="264"/>
                  </a:lnTo>
                  <a:lnTo>
                    <a:pt x="80" y="265"/>
                  </a:lnTo>
                  <a:lnTo>
                    <a:pt x="74" y="267"/>
                  </a:lnTo>
                  <a:lnTo>
                    <a:pt x="70" y="267"/>
                  </a:lnTo>
                  <a:lnTo>
                    <a:pt x="67" y="268"/>
                  </a:lnTo>
                  <a:lnTo>
                    <a:pt x="64" y="268"/>
                  </a:lnTo>
                  <a:lnTo>
                    <a:pt x="61" y="268"/>
                  </a:lnTo>
                  <a:lnTo>
                    <a:pt x="61" y="270"/>
                  </a:lnTo>
                </a:path>
              </a:pathLst>
            </a:custGeom>
            <a:solidFill>
              <a:srgbClr val="9DC5A6"/>
            </a:solidFill>
            <a:ln w="12700" cap="rnd" cmpd="sng">
              <a:solidFill>
                <a:schemeClr val="tx1"/>
              </a:solidFill>
              <a:prstDash val="solid"/>
              <a:round/>
              <a:headEnd type="none" w="sm" len="sm"/>
              <a:tailEnd type="none" w="sm" len="sm"/>
            </a:ln>
            <a:effectLst/>
          </p:spPr>
          <p:txBody>
            <a:bodyPr wrap="none" lIns="0" tIns="0" rIns="0" bIns="0">
              <a:spAutoFit/>
            </a:bodyPr>
            <a:lstStyle/>
            <a:p>
              <a:endParaRPr lang="en-US">
                <a:solidFill>
                  <a:srgbClr val="000000"/>
                </a:solidFill>
              </a:endParaRPr>
            </a:p>
          </p:txBody>
        </p:sp>
        <p:sp>
          <p:nvSpPr>
            <p:cNvPr id="167" name="Freeform 65"/>
            <p:cNvSpPr>
              <a:spLocks/>
            </p:cNvSpPr>
            <p:nvPr/>
          </p:nvSpPr>
          <p:spPr bwMode="blackWhite">
            <a:xfrm>
              <a:off x="5648325" y="3216275"/>
              <a:ext cx="1106488" cy="550863"/>
            </a:xfrm>
            <a:custGeom>
              <a:avLst/>
              <a:gdLst>
                <a:gd name="T0" fmla="*/ 963890 w 613"/>
                <a:gd name="T1" fmla="*/ 54212 h 315"/>
                <a:gd name="T2" fmla="*/ 940425 w 613"/>
                <a:gd name="T3" fmla="*/ 31478 h 315"/>
                <a:gd name="T4" fmla="*/ 891689 w 613"/>
                <a:gd name="T5" fmla="*/ 59458 h 315"/>
                <a:gd name="T6" fmla="*/ 853783 w 613"/>
                <a:gd name="T7" fmla="*/ 52463 h 315"/>
                <a:gd name="T8" fmla="*/ 819487 w 613"/>
                <a:gd name="T9" fmla="*/ 61207 h 315"/>
                <a:gd name="T10" fmla="*/ 741870 w 613"/>
                <a:gd name="T11" fmla="*/ 29729 h 315"/>
                <a:gd name="T12" fmla="*/ 680499 w 613"/>
                <a:gd name="T13" fmla="*/ 1749 h 315"/>
                <a:gd name="T14" fmla="*/ 649814 w 613"/>
                <a:gd name="T15" fmla="*/ 0 h 315"/>
                <a:gd name="T16" fmla="*/ 642593 w 613"/>
                <a:gd name="T17" fmla="*/ 31478 h 315"/>
                <a:gd name="T18" fmla="*/ 653424 w 613"/>
                <a:gd name="T19" fmla="*/ 61207 h 315"/>
                <a:gd name="T20" fmla="*/ 604688 w 613"/>
                <a:gd name="T21" fmla="*/ 71700 h 315"/>
                <a:gd name="T22" fmla="*/ 577612 w 613"/>
                <a:gd name="T23" fmla="*/ 78695 h 315"/>
                <a:gd name="T24" fmla="*/ 574002 w 613"/>
                <a:gd name="T25" fmla="*/ 113670 h 315"/>
                <a:gd name="T26" fmla="*/ 552341 w 613"/>
                <a:gd name="T27" fmla="*/ 139902 h 315"/>
                <a:gd name="T28" fmla="*/ 545121 w 613"/>
                <a:gd name="T29" fmla="*/ 157389 h 315"/>
                <a:gd name="T30" fmla="*/ 523461 w 613"/>
                <a:gd name="T31" fmla="*/ 166133 h 315"/>
                <a:gd name="T32" fmla="*/ 512631 w 613"/>
                <a:gd name="T33" fmla="*/ 208104 h 315"/>
                <a:gd name="T34" fmla="*/ 487360 w 613"/>
                <a:gd name="T35" fmla="*/ 222094 h 315"/>
                <a:gd name="T36" fmla="*/ 449454 w 613"/>
                <a:gd name="T37" fmla="*/ 192365 h 315"/>
                <a:gd name="T38" fmla="*/ 425989 w 613"/>
                <a:gd name="T39" fmla="*/ 250074 h 315"/>
                <a:gd name="T40" fmla="*/ 393498 w 613"/>
                <a:gd name="T41" fmla="*/ 239582 h 315"/>
                <a:gd name="T42" fmla="*/ 355592 w 613"/>
                <a:gd name="T43" fmla="*/ 260567 h 315"/>
                <a:gd name="T44" fmla="*/ 319492 w 613"/>
                <a:gd name="T45" fmla="*/ 262316 h 315"/>
                <a:gd name="T46" fmla="*/ 283391 w 613"/>
                <a:gd name="T47" fmla="*/ 257069 h 315"/>
                <a:gd name="T48" fmla="*/ 270756 w 613"/>
                <a:gd name="T49" fmla="*/ 260567 h 315"/>
                <a:gd name="T50" fmla="*/ 265341 w 613"/>
                <a:gd name="T51" fmla="*/ 276306 h 315"/>
                <a:gd name="T52" fmla="*/ 223825 w 613"/>
                <a:gd name="T53" fmla="*/ 265813 h 315"/>
                <a:gd name="T54" fmla="*/ 218410 w 613"/>
                <a:gd name="T55" fmla="*/ 285050 h 315"/>
                <a:gd name="T56" fmla="*/ 203969 w 613"/>
                <a:gd name="T57" fmla="*/ 293794 h 315"/>
                <a:gd name="T58" fmla="*/ 198554 w 613"/>
                <a:gd name="T59" fmla="*/ 328769 h 315"/>
                <a:gd name="T60" fmla="*/ 193139 w 613"/>
                <a:gd name="T61" fmla="*/ 351503 h 315"/>
                <a:gd name="T62" fmla="*/ 144403 w 613"/>
                <a:gd name="T63" fmla="*/ 377735 h 315"/>
                <a:gd name="T64" fmla="*/ 157038 w 613"/>
                <a:gd name="T65" fmla="*/ 424951 h 315"/>
                <a:gd name="T66" fmla="*/ 88447 w 613"/>
                <a:gd name="T67" fmla="*/ 402217 h 315"/>
                <a:gd name="T68" fmla="*/ 48736 w 613"/>
                <a:gd name="T69" fmla="*/ 424951 h 315"/>
                <a:gd name="T70" fmla="*/ 43321 w 613"/>
                <a:gd name="T71" fmla="*/ 444188 h 315"/>
                <a:gd name="T72" fmla="*/ 0 w 613"/>
                <a:gd name="T73" fmla="*/ 549114 h 315"/>
                <a:gd name="T74" fmla="*/ 238265 w 613"/>
                <a:gd name="T75" fmla="*/ 494902 h 315"/>
                <a:gd name="T76" fmla="*/ 297831 w 613"/>
                <a:gd name="T77" fmla="*/ 494902 h 315"/>
                <a:gd name="T78" fmla="*/ 415159 w 613"/>
                <a:gd name="T79" fmla="*/ 486158 h 315"/>
                <a:gd name="T80" fmla="*/ 595662 w 613"/>
                <a:gd name="T81" fmla="*/ 470420 h 315"/>
                <a:gd name="T82" fmla="*/ 765336 w 613"/>
                <a:gd name="T83" fmla="*/ 456429 h 315"/>
                <a:gd name="T84" fmla="*/ 850173 w 613"/>
                <a:gd name="T85" fmla="*/ 449434 h 315"/>
                <a:gd name="T86" fmla="*/ 879053 w 613"/>
                <a:gd name="T87" fmla="*/ 438942 h 315"/>
                <a:gd name="T88" fmla="*/ 933204 w 613"/>
                <a:gd name="T89" fmla="*/ 409213 h 315"/>
                <a:gd name="T90" fmla="*/ 953060 w 613"/>
                <a:gd name="T91" fmla="*/ 391725 h 315"/>
                <a:gd name="T92" fmla="*/ 985550 w 613"/>
                <a:gd name="T93" fmla="*/ 372488 h 315"/>
                <a:gd name="T94" fmla="*/ 994576 w 613"/>
                <a:gd name="T95" fmla="*/ 351503 h 315"/>
                <a:gd name="T96" fmla="*/ 1014431 w 613"/>
                <a:gd name="T97" fmla="*/ 318276 h 315"/>
                <a:gd name="T98" fmla="*/ 1068582 w 613"/>
                <a:gd name="T99" fmla="*/ 279803 h 315"/>
                <a:gd name="T100" fmla="*/ 1068582 w 613"/>
                <a:gd name="T101" fmla="*/ 276306 h 315"/>
                <a:gd name="T102" fmla="*/ 1083023 w 613"/>
                <a:gd name="T103" fmla="*/ 223843 h 315"/>
                <a:gd name="T104" fmla="*/ 1048727 w 613"/>
                <a:gd name="T105" fmla="*/ 202857 h 315"/>
                <a:gd name="T106" fmla="*/ 994576 w 613"/>
                <a:gd name="T107" fmla="*/ 129409 h 315"/>
                <a:gd name="T108" fmla="*/ 987356 w 613"/>
                <a:gd name="T109" fmla="*/ 82192 h 315"/>
                <a:gd name="T110" fmla="*/ 992771 w 613"/>
                <a:gd name="T111" fmla="*/ 76946 h 31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13" h="315">
                  <a:moveTo>
                    <a:pt x="550" y="44"/>
                  </a:moveTo>
                  <a:lnTo>
                    <a:pt x="548" y="42"/>
                  </a:lnTo>
                  <a:lnTo>
                    <a:pt x="547" y="41"/>
                  </a:lnTo>
                  <a:lnTo>
                    <a:pt x="545" y="38"/>
                  </a:lnTo>
                  <a:lnTo>
                    <a:pt x="542" y="35"/>
                  </a:lnTo>
                  <a:lnTo>
                    <a:pt x="537" y="32"/>
                  </a:lnTo>
                  <a:lnTo>
                    <a:pt x="534" y="31"/>
                  </a:lnTo>
                  <a:lnTo>
                    <a:pt x="530" y="31"/>
                  </a:lnTo>
                  <a:lnTo>
                    <a:pt x="527" y="34"/>
                  </a:lnTo>
                  <a:lnTo>
                    <a:pt x="526" y="32"/>
                  </a:lnTo>
                  <a:lnTo>
                    <a:pt x="526" y="30"/>
                  </a:lnTo>
                  <a:lnTo>
                    <a:pt x="526" y="26"/>
                  </a:lnTo>
                  <a:lnTo>
                    <a:pt x="524" y="21"/>
                  </a:lnTo>
                  <a:lnTo>
                    <a:pt x="521" y="18"/>
                  </a:lnTo>
                  <a:lnTo>
                    <a:pt x="517" y="17"/>
                  </a:lnTo>
                  <a:lnTo>
                    <a:pt x="512" y="20"/>
                  </a:lnTo>
                  <a:lnTo>
                    <a:pt x="503" y="27"/>
                  </a:lnTo>
                  <a:lnTo>
                    <a:pt x="501" y="29"/>
                  </a:lnTo>
                  <a:lnTo>
                    <a:pt x="500" y="30"/>
                  </a:lnTo>
                  <a:lnTo>
                    <a:pt x="497" y="32"/>
                  </a:lnTo>
                  <a:lnTo>
                    <a:pt x="494" y="34"/>
                  </a:lnTo>
                  <a:lnTo>
                    <a:pt x="490" y="35"/>
                  </a:lnTo>
                  <a:lnTo>
                    <a:pt x="485" y="37"/>
                  </a:lnTo>
                  <a:lnTo>
                    <a:pt x="480" y="34"/>
                  </a:lnTo>
                  <a:lnTo>
                    <a:pt x="476" y="31"/>
                  </a:lnTo>
                  <a:lnTo>
                    <a:pt x="474" y="30"/>
                  </a:lnTo>
                  <a:lnTo>
                    <a:pt x="473" y="30"/>
                  </a:lnTo>
                  <a:lnTo>
                    <a:pt x="471" y="29"/>
                  </a:lnTo>
                  <a:lnTo>
                    <a:pt x="468" y="30"/>
                  </a:lnTo>
                  <a:lnTo>
                    <a:pt x="465" y="30"/>
                  </a:lnTo>
                  <a:lnTo>
                    <a:pt x="462" y="32"/>
                  </a:lnTo>
                  <a:lnTo>
                    <a:pt x="458" y="37"/>
                  </a:lnTo>
                  <a:lnTo>
                    <a:pt x="457" y="37"/>
                  </a:lnTo>
                  <a:lnTo>
                    <a:pt x="454" y="35"/>
                  </a:lnTo>
                  <a:lnTo>
                    <a:pt x="451" y="35"/>
                  </a:lnTo>
                  <a:lnTo>
                    <a:pt x="450" y="35"/>
                  </a:lnTo>
                  <a:lnTo>
                    <a:pt x="438" y="26"/>
                  </a:lnTo>
                  <a:lnTo>
                    <a:pt x="413" y="24"/>
                  </a:lnTo>
                  <a:lnTo>
                    <a:pt x="413" y="23"/>
                  </a:lnTo>
                  <a:lnTo>
                    <a:pt x="413" y="20"/>
                  </a:lnTo>
                  <a:lnTo>
                    <a:pt x="411" y="17"/>
                  </a:lnTo>
                  <a:lnTo>
                    <a:pt x="410" y="12"/>
                  </a:lnTo>
                  <a:lnTo>
                    <a:pt x="405" y="8"/>
                  </a:lnTo>
                  <a:lnTo>
                    <a:pt x="399" y="4"/>
                  </a:lnTo>
                  <a:lnTo>
                    <a:pt x="390" y="2"/>
                  </a:lnTo>
                  <a:lnTo>
                    <a:pt x="381" y="1"/>
                  </a:lnTo>
                  <a:lnTo>
                    <a:pt x="380" y="1"/>
                  </a:lnTo>
                  <a:lnTo>
                    <a:pt x="377" y="1"/>
                  </a:lnTo>
                  <a:lnTo>
                    <a:pt x="374" y="1"/>
                  </a:lnTo>
                  <a:lnTo>
                    <a:pt x="369" y="1"/>
                  </a:lnTo>
                  <a:lnTo>
                    <a:pt x="365" y="1"/>
                  </a:lnTo>
                  <a:lnTo>
                    <a:pt x="362" y="1"/>
                  </a:lnTo>
                  <a:lnTo>
                    <a:pt x="360" y="1"/>
                  </a:lnTo>
                  <a:lnTo>
                    <a:pt x="359" y="1"/>
                  </a:lnTo>
                  <a:lnTo>
                    <a:pt x="360" y="0"/>
                  </a:lnTo>
                  <a:lnTo>
                    <a:pt x="359" y="0"/>
                  </a:lnTo>
                  <a:lnTo>
                    <a:pt x="359" y="1"/>
                  </a:lnTo>
                  <a:lnTo>
                    <a:pt x="357" y="2"/>
                  </a:lnTo>
                  <a:lnTo>
                    <a:pt x="357" y="5"/>
                  </a:lnTo>
                  <a:lnTo>
                    <a:pt x="356" y="9"/>
                  </a:lnTo>
                  <a:lnTo>
                    <a:pt x="356" y="14"/>
                  </a:lnTo>
                  <a:lnTo>
                    <a:pt x="356" y="18"/>
                  </a:lnTo>
                  <a:lnTo>
                    <a:pt x="357" y="24"/>
                  </a:lnTo>
                  <a:lnTo>
                    <a:pt x="359" y="26"/>
                  </a:lnTo>
                  <a:lnTo>
                    <a:pt x="360" y="27"/>
                  </a:lnTo>
                  <a:lnTo>
                    <a:pt x="362" y="30"/>
                  </a:lnTo>
                  <a:lnTo>
                    <a:pt x="363" y="31"/>
                  </a:lnTo>
                  <a:lnTo>
                    <a:pt x="363" y="34"/>
                  </a:lnTo>
                  <a:lnTo>
                    <a:pt x="362" y="35"/>
                  </a:lnTo>
                  <a:lnTo>
                    <a:pt x="356" y="37"/>
                  </a:lnTo>
                  <a:lnTo>
                    <a:pt x="350" y="38"/>
                  </a:lnTo>
                  <a:lnTo>
                    <a:pt x="348" y="38"/>
                  </a:lnTo>
                  <a:lnTo>
                    <a:pt x="345" y="38"/>
                  </a:lnTo>
                  <a:lnTo>
                    <a:pt x="342" y="39"/>
                  </a:lnTo>
                  <a:lnTo>
                    <a:pt x="338" y="41"/>
                  </a:lnTo>
                  <a:lnTo>
                    <a:pt x="335" y="41"/>
                  </a:lnTo>
                  <a:lnTo>
                    <a:pt x="332" y="42"/>
                  </a:lnTo>
                  <a:lnTo>
                    <a:pt x="330" y="42"/>
                  </a:lnTo>
                  <a:lnTo>
                    <a:pt x="329" y="42"/>
                  </a:lnTo>
                  <a:lnTo>
                    <a:pt x="326" y="42"/>
                  </a:lnTo>
                  <a:lnTo>
                    <a:pt x="323" y="44"/>
                  </a:lnTo>
                  <a:lnTo>
                    <a:pt x="320" y="45"/>
                  </a:lnTo>
                  <a:lnTo>
                    <a:pt x="317" y="47"/>
                  </a:lnTo>
                  <a:lnTo>
                    <a:pt x="314" y="51"/>
                  </a:lnTo>
                  <a:lnTo>
                    <a:pt x="315" y="56"/>
                  </a:lnTo>
                  <a:lnTo>
                    <a:pt x="318" y="62"/>
                  </a:lnTo>
                  <a:lnTo>
                    <a:pt x="318" y="64"/>
                  </a:lnTo>
                  <a:lnTo>
                    <a:pt x="318" y="65"/>
                  </a:lnTo>
                  <a:lnTo>
                    <a:pt x="317" y="67"/>
                  </a:lnTo>
                  <a:lnTo>
                    <a:pt x="315" y="70"/>
                  </a:lnTo>
                  <a:lnTo>
                    <a:pt x="314" y="71"/>
                  </a:lnTo>
                  <a:lnTo>
                    <a:pt x="311" y="74"/>
                  </a:lnTo>
                  <a:lnTo>
                    <a:pt x="308" y="77"/>
                  </a:lnTo>
                  <a:lnTo>
                    <a:pt x="308" y="78"/>
                  </a:lnTo>
                  <a:lnTo>
                    <a:pt x="306" y="80"/>
                  </a:lnTo>
                  <a:lnTo>
                    <a:pt x="305" y="81"/>
                  </a:lnTo>
                  <a:lnTo>
                    <a:pt x="305" y="84"/>
                  </a:lnTo>
                  <a:lnTo>
                    <a:pt x="303" y="86"/>
                  </a:lnTo>
                  <a:lnTo>
                    <a:pt x="302" y="89"/>
                  </a:lnTo>
                  <a:lnTo>
                    <a:pt x="302" y="90"/>
                  </a:lnTo>
                  <a:lnTo>
                    <a:pt x="302" y="92"/>
                  </a:lnTo>
                  <a:lnTo>
                    <a:pt x="300" y="92"/>
                  </a:lnTo>
                  <a:lnTo>
                    <a:pt x="300" y="93"/>
                  </a:lnTo>
                  <a:lnTo>
                    <a:pt x="299" y="94"/>
                  </a:lnTo>
                  <a:lnTo>
                    <a:pt x="297" y="94"/>
                  </a:lnTo>
                  <a:lnTo>
                    <a:pt x="294" y="95"/>
                  </a:lnTo>
                  <a:lnTo>
                    <a:pt x="290" y="95"/>
                  </a:lnTo>
                  <a:lnTo>
                    <a:pt x="289" y="98"/>
                  </a:lnTo>
                  <a:lnTo>
                    <a:pt x="288" y="102"/>
                  </a:lnTo>
                  <a:lnTo>
                    <a:pt x="287" y="107"/>
                  </a:lnTo>
                  <a:lnTo>
                    <a:pt x="285" y="113"/>
                  </a:lnTo>
                  <a:lnTo>
                    <a:pt x="284" y="116"/>
                  </a:lnTo>
                  <a:lnTo>
                    <a:pt x="284" y="119"/>
                  </a:lnTo>
                  <a:lnTo>
                    <a:pt x="284" y="120"/>
                  </a:lnTo>
                  <a:lnTo>
                    <a:pt x="284" y="122"/>
                  </a:lnTo>
                  <a:lnTo>
                    <a:pt x="282" y="123"/>
                  </a:lnTo>
                  <a:lnTo>
                    <a:pt x="281" y="125"/>
                  </a:lnTo>
                  <a:lnTo>
                    <a:pt x="279" y="125"/>
                  </a:lnTo>
                  <a:lnTo>
                    <a:pt x="275" y="127"/>
                  </a:lnTo>
                  <a:lnTo>
                    <a:pt x="270" y="127"/>
                  </a:lnTo>
                  <a:lnTo>
                    <a:pt x="263" y="125"/>
                  </a:lnTo>
                  <a:lnTo>
                    <a:pt x="255" y="122"/>
                  </a:lnTo>
                  <a:lnTo>
                    <a:pt x="255" y="120"/>
                  </a:lnTo>
                  <a:lnTo>
                    <a:pt x="255" y="117"/>
                  </a:lnTo>
                  <a:lnTo>
                    <a:pt x="253" y="114"/>
                  </a:lnTo>
                  <a:lnTo>
                    <a:pt x="252" y="111"/>
                  </a:lnTo>
                  <a:lnTo>
                    <a:pt x="249" y="110"/>
                  </a:lnTo>
                  <a:lnTo>
                    <a:pt x="246" y="110"/>
                  </a:lnTo>
                  <a:lnTo>
                    <a:pt x="243" y="116"/>
                  </a:lnTo>
                  <a:lnTo>
                    <a:pt x="239" y="125"/>
                  </a:lnTo>
                  <a:lnTo>
                    <a:pt x="239" y="127"/>
                  </a:lnTo>
                  <a:lnTo>
                    <a:pt x="237" y="131"/>
                  </a:lnTo>
                  <a:lnTo>
                    <a:pt x="237" y="137"/>
                  </a:lnTo>
                  <a:lnTo>
                    <a:pt x="236" y="143"/>
                  </a:lnTo>
                  <a:lnTo>
                    <a:pt x="233" y="146"/>
                  </a:lnTo>
                  <a:lnTo>
                    <a:pt x="230" y="149"/>
                  </a:lnTo>
                  <a:lnTo>
                    <a:pt x="225" y="147"/>
                  </a:lnTo>
                  <a:lnTo>
                    <a:pt x="219" y="141"/>
                  </a:lnTo>
                  <a:lnTo>
                    <a:pt x="218" y="140"/>
                  </a:lnTo>
                  <a:lnTo>
                    <a:pt x="218" y="138"/>
                  </a:lnTo>
                  <a:lnTo>
                    <a:pt x="218" y="137"/>
                  </a:lnTo>
                  <a:lnTo>
                    <a:pt x="216" y="134"/>
                  </a:lnTo>
                  <a:lnTo>
                    <a:pt x="215" y="134"/>
                  </a:lnTo>
                  <a:lnTo>
                    <a:pt x="210" y="134"/>
                  </a:lnTo>
                  <a:lnTo>
                    <a:pt x="206" y="138"/>
                  </a:lnTo>
                  <a:lnTo>
                    <a:pt x="198" y="144"/>
                  </a:lnTo>
                  <a:lnTo>
                    <a:pt x="198" y="146"/>
                  </a:lnTo>
                  <a:lnTo>
                    <a:pt x="197" y="149"/>
                  </a:lnTo>
                  <a:lnTo>
                    <a:pt x="195" y="152"/>
                  </a:lnTo>
                  <a:lnTo>
                    <a:pt x="194" y="155"/>
                  </a:lnTo>
                  <a:lnTo>
                    <a:pt x="192" y="157"/>
                  </a:lnTo>
                  <a:lnTo>
                    <a:pt x="187" y="157"/>
                  </a:lnTo>
                  <a:lnTo>
                    <a:pt x="183" y="156"/>
                  </a:lnTo>
                  <a:lnTo>
                    <a:pt x="177" y="152"/>
                  </a:lnTo>
                  <a:lnTo>
                    <a:pt x="177" y="150"/>
                  </a:lnTo>
                  <a:lnTo>
                    <a:pt x="176" y="149"/>
                  </a:lnTo>
                  <a:lnTo>
                    <a:pt x="173" y="147"/>
                  </a:lnTo>
                  <a:lnTo>
                    <a:pt x="170" y="146"/>
                  </a:lnTo>
                  <a:lnTo>
                    <a:pt x="167" y="144"/>
                  </a:lnTo>
                  <a:lnTo>
                    <a:pt x="164" y="144"/>
                  </a:lnTo>
                  <a:lnTo>
                    <a:pt x="160" y="144"/>
                  </a:lnTo>
                  <a:lnTo>
                    <a:pt x="157" y="147"/>
                  </a:lnTo>
                  <a:lnTo>
                    <a:pt x="156" y="146"/>
                  </a:lnTo>
                  <a:lnTo>
                    <a:pt x="154" y="144"/>
                  </a:lnTo>
                  <a:lnTo>
                    <a:pt x="153" y="144"/>
                  </a:lnTo>
                  <a:lnTo>
                    <a:pt x="151" y="144"/>
                  </a:lnTo>
                  <a:lnTo>
                    <a:pt x="150" y="144"/>
                  </a:lnTo>
                  <a:lnTo>
                    <a:pt x="150" y="149"/>
                  </a:lnTo>
                  <a:lnTo>
                    <a:pt x="150" y="153"/>
                  </a:lnTo>
                  <a:lnTo>
                    <a:pt x="150" y="155"/>
                  </a:lnTo>
                  <a:lnTo>
                    <a:pt x="150" y="156"/>
                  </a:lnTo>
                  <a:lnTo>
                    <a:pt x="149" y="157"/>
                  </a:lnTo>
                  <a:lnTo>
                    <a:pt x="149" y="158"/>
                  </a:lnTo>
                  <a:lnTo>
                    <a:pt x="147" y="158"/>
                  </a:lnTo>
                  <a:lnTo>
                    <a:pt x="144" y="157"/>
                  </a:lnTo>
                  <a:lnTo>
                    <a:pt x="141" y="155"/>
                  </a:lnTo>
                  <a:lnTo>
                    <a:pt x="140" y="155"/>
                  </a:lnTo>
                  <a:lnTo>
                    <a:pt x="135" y="153"/>
                  </a:lnTo>
                  <a:lnTo>
                    <a:pt x="131" y="152"/>
                  </a:lnTo>
                  <a:lnTo>
                    <a:pt x="127" y="152"/>
                  </a:lnTo>
                  <a:lnTo>
                    <a:pt x="124" y="152"/>
                  </a:lnTo>
                  <a:lnTo>
                    <a:pt x="121" y="152"/>
                  </a:lnTo>
                  <a:lnTo>
                    <a:pt x="121" y="155"/>
                  </a:lnTo>
                  <a:lnTo>
                    <a:pt x="124" y="157"/>
                  </a:lnTo>
                  <a:lnTo>
                    <a:pt x="124" y="158"/>
                  </a:lnTo>
                  <a:lnTo>
                    <a:pt x="123" y="158"/>
                  </a:lnTo>
                  <a:lnTo>
                    <a:pt x="123" y="161"/>
                  </a:lnTo>
                  <a:lnTo>
                    <a:pt x="121" y="163"/>
                  </a:lnTo>
                  <a:lnTo>
                    <a:pt x="120" y="163"/>
                  </a:lnTo>
                  <a:lnTo>
                    <a:pt x="118" y="164"/>
                  </a:lnTo>
                  <a:lnTo>
                    <a:pt x="117" y="164"/>
                  </a:lnTo>
                  <a:lnTo>
                    <a:pt x="114" y="164"/>
                  </a:lnTo>
                  <a:lnTo>
                    <a:pt x="114" y="165"/>
                  </a:lnTo>
                  <a:lnTo>
                    <a:pt x="114" y="167"/>
                  </a:lnTo>
                  <a:lnTo>
                    <a:pt x="113" y="168"/>
                  </a:lnTo>
                  <a:lnTo>
                    <a:pt x="113" y="170"/>
                  </a:lnTo>
                  <a:lnTo>
                    <a:pt x="111" y="173"/>
                  </a:lnTo>
                  <a:lnTo>
                    <a:pt x="110" y="174"/>
                  </a:lnTo>
                  <a:lnTo>
                    <a:pt x="108" y="176"/>
                  </a:lnTo>
                  <a:lnTo>
                    <a:pt x="108" y="177"/>
                  </a:lnTo>
                  <a:lnTo>
                    <a:pt x="107" y="185"/>
                  </a:lnTo>
                  <a:lnTo>
                    <a:pt x="110" y="188"/>
                  </a:lnTo>
                  <a:lnTo>
                    <a:pt x="111" y="190"/>
                  </a:lnTo>
                  <a:lnTo>
                    <a:pt x="113" y="191"/>
                  </a:lnTo>
                  <a:lnTo>
                    <a:pt x="113" y="193"/>
                  </a:lnTo>
                  <a:lnTo>
                    <a:pt x="114" y="196"/>
                  </a:lnTo>
                  <a:lnTo>
                    <a:pt x="114" y="198"/>
                  </a:lnTo>
                  <a:lnTo>
                    <a:pt x="113" y="200"/>
                  </a:lnTo>
                  <a:lnTo>
                    <a:pt x="107" y="201"/>
                  </a:lnTo>
                  <a:lnTo>
                    <a:pt x="99" y="203"/>
                  </a:lnTo>
                  <a:lnTo>
                    <a:pt x="98" y="203"/>
                  </a:lnTo>
                  <a:lnTo>
                    <a:pt x="94" y="203"/>
                  </a:lnTo>
                  <a:lnTo>
                    <a:pt x="90" y="206"/>
                  </a:lnTo>
                  <a:lnTo>
                    <a:pt x="85" y="207"/>
                  </a:lnTo>
                  <a:lnTo>
                    <a:pt x="81" y="212"/>
                  </a:lnTo>
                  <a:lnTo>
                    <a:pt x="80" y="216"/>
                  </a:lnTo>
                  <a:lnTo>
                    <a:pt x="80" y="223"/>
                  </a:lnTo>
                  <a:lnTo>
                    <a:pt x="84" y="230"/>
                  </a:lnTo>
                  <a:lnTo>
                    <a:pt x="84" y="231"/>
                  </a:lnTo>
                  <a:lnTo>
                    <a:pt x="87" y="234"/>
                  </a:lnTo>
                  <a:lnTo>
                    <a:pt x="87" y="237"/>
                  </a:lnTo>
                  <a:lnTo>
                    <a:pt x="88" y="240"/>
                  </a:lnTo>
                  <a:lnTo>
                    <a:pt x="87" y="243"/>
                  </a:lnTo>
                  <a:lnTo>
                    <a:pt x="82" y="245"/>
                  </a:lnTo>
                  <a:lnTo>
                    <a:pt x="74" y="243"/>
                  </a:lnTo>
                  <a:lnTo>
                    <a:pt x="63" y="239"/>
                  </a:lnTo>
                  <a:lnTo>
                    <a:pt x="60" y="237"/>
                  </a:lnTo>
                  <a:lnTo>
                    <a:pt x="57" y="234"/>
                  </a:lnTo>
                  <a:lnTo>
                    <a:pt x="54" y="233"/>
                  </a:lnTo>
                  <a:lnTo>
                    <a:pt x="49" y="230"/>
                  </a:lnTo>
                  <a:lnTo>
                    <a:pt x="45" y="230"/>
                  </a:lnTo>
                  <a:lnTo>
                    <a:pt x="41" y="230"/>
                  </a:lnTo>
                  <a:lnTo>
                    <a:pt x="36" y="233"/>
                  </a:lnTo>
                  <a:lnTo>
                    <a:pt x="31" y="239"/>
                  </a:lnTo>
                  <a:lnTo>
                    <a:pt x="31" y="240"/>
                  </a:lnTo>
                  <a:lnTo>
                    <a:pt x="30" y="242"/>
                  </a:lnTo>
                  <a:lnTo>
                    <a:pt x="27" y="243"/>
                  </a:lnTo>
                  <a:lnTo>
                    <a:pt x="25" y="245"/>
                  </a:lnTo>
                  <a:lnTo>
                    <a:pt x="22" y="248"/>
                  </a:lnTo>
                  <a:lnTo>
                    <a:pt x="21" y="249"/>
                  </a:lnTo>
                  <a:lnTo>
                    <a:pt x="21" y="251"/>
                  </a:lnTo>
                  <a:lnTo>
                    <a:pt x="19" y="251"/>
                  </a:lnTo>
                  <a:lnTo>
                    <a:pt x="21" y="251"/>
                  </a:lnTo>
                  <a:lnTo>
                    <a:pt x="24" y="254"/>
                  </a:lnTo>
                  <a:lnTo>
                    <a:pt x="27" y="256"/>
                  </a:lnTo>
                  <a:lnTo>
                    <a:pt x="28" y="257"/>
                  </a:lnTo>
                  <a:lnTo>
                    <a:pt x="35" y="263"/>
                  </a:lnTo>
                  <a:lnTo>
                    <a:pt x="31" y="270"/>
                  </a:lnTo>
                  <a:lnTo>
                    <a:pt x="31" y="300"/>
                  </a:lnTo>
                  <a:lnTo>
                    <a:pt x="15" y="302"/>
                  </a:lnTo>
                  <a:lnTo>
                    <a:pt x="0" y="314"/>
                  </a:lnTo>
                  <a:lnTo>
                    <a:pt x="0" y="312"/>
                  </a:lnTo>
                  <a:lnTo>
                    <a:pt x="124" y="302"/>
                  </a:lnTo>
                  <a:lnTo>
                    <a:pt x="124" y="282"/>
                  </a:lnTo>
                  <a:lnTo>
                    <a:pt x="126" y="283"/>
                  </a:lnTo>
                  <a:lnTo>
                    <a:pt x="128" y="283"/>
                  </a:lnTo>
                  <a:lnTo>
                    <a:pt x="132" y="283"/>
                  </a:lnTo>
                  <a:lnTo>
                    <a:pt x="138" y="283"/>
                  </a:lnTo>
                  <a:lnTo>
                    <a:pt x="144" y="284"/>
                  </a:lnTo>
                  <a:lnTo>
                    <a:pt x="150" y="284"/>
                  </a:lnTo>
                  <a:lnTo>
                    <a:pt x="157" y="284"/>
                  </a:lnTo>
                  <a:lnTo>
                    <a:pt x="159" y="284"/>
                  </a:lnTo>
                  <a:lnTo>
                    <a:pt x="161" y="284"/>
                  </a:lnTo>
                  <a:lnTo>
                    <a:pt x="165" y="283"/>
                  </a:lnTo>
                  <a:lnTo>
                    <a:pt x="171" y="283"/>
                  </a:lnTo>
                  <a:lnTo>
                    <a:pt x="179" y="282"/>
                  </a:lnTo>
                  <a:lnTo>
                    <a:pt x="187" y="282"/>
                  </a:lnTo>
                  <a:lnTo>
                    <a:pt x="195" y="281"/>
                  </a:lnTo>
                  <a:lnTo>
                    <a:pt x="207" y="281"/>
                  </a:lnTo>
                  <a:lnTo>
                    <a:pt x="219" y="279"/>
                  </a:lnTo>
                  <a:lnTo>
                    <a:pt x="230" y="278"/>
                  </a:lnTo>
                  <a:lnTo>
                    <a:pt x="243" y="278"/>
                  </a:lnTo>
                  <a:lnTo>
                    <a:pt x="257" y="276"/>
                  </a:lnTo>
                  <a:lnTo>
                    <a:pt x="272" y="275"/>
                  </a:lnTo>
                  <a:lnTo>
                    <a:pt x="287" y="273"/>
                  </a:lnTo>
                  <a:lnTo>
                    <a:pt x="300" y="272"/>
                  </a:lnTo>
                  <a:lnTo>
                    <a:pt x="315" y="270"/>
                  </a:lnTo>
                  <a:lnTo>
                    <a:pt x="330" y="269"/>
                  </a:lnTo>
                  <a:lnTo>
                    <a:pt x="345" y="269"/>
                  </a:lnTo>
                  <a:lnTo>
                    <a:pt x="359" y="267"/>
                  </a:lnTo>
                  <a:lnTo>
                    <a:pt x="372" y="266"/>
                  </a:lnTo>
                  <a:lnTo>
                    <a:pt x="386" y="264"/>
                  </a:lnTo>
                  <a:lnTo>
                    <a:pt x="399" y="263"/>
                  </a:lnTo>
                  <a:lnTo>
                    <a:pt x="413" y="261"/>
                  </a:lnTo>
                  <a:lnTo>
                    <a:pt x="424" y="261"/>
                  </a:lnTo>
                  <a:lnTo>
                    <a:pt x="434" y="260"/>
                  </a:lnTo>
                  <a:lnTo>
                    <a:pt x="444" y="259"/>
                  </a:lnTo>
                  <a:lnTo>
                    <a:pt x="452" y="259"/>
                  </a:lnTo>
                  <a:lnTo>
                    <a:pt x="459" y="259"/>
                  </a:lnTo>
                  <a:lnTo>
                    <a:pt x="464" y="257"/>
                  </a:lnTo>
                  <a:lnTo>
                    <a:pt x="468" y="257"/>
                  </a:lnTo>
                  <a:lnTo>
                    <a:pt x="471" y="257"/>
                  </a:lnTo>
                  <a:lnTo>
                    <a:pt x="473" y="257"/>
                  </a:lnTo>
                  <a:lnTo>
                    <a:pt x="474" y="256"/>
                  </a:lnTo>
                  <a:lnTo>
                    <a:pt x="477" y="254"/>
                  </a:lnTo>
                  <a:lnTo>
                    <a:pt x="480" y="253"/>
                  </a:lnTo>
                  <a:lnTo>
                    <a:pt x="483" y="251"/>
                  </a:lnTo>
                  <a:lnTo>
                    <a:pt x="487" y="251"/>
                  </a:lnTo>
                  <a:lnTo>
                    <a:pt x="491" y="248"/>
                  </a:lnTo>
                  <a:lnTo>
                    <a:pt x="495" y="246"/>
                  </a:lnTo>
                  <a:lnTo>
                    <a:pt x="500" y="243"/>
                  </a:lnTo>
                  <a:lnTo>
                    <a:pt x="504" y="242"/>
                  </a:lnTo>
                  <a:lnTo>
                    <a:pt x="509" y="239"/>
                  </a:lnTo>
                  <a:lnTo>
                    <a:pt x="513" y="237"/>
                  </a:lnTo>
                  <a:lnTo>
                    <a:pt x="517" y="234"/>
                  </a:lnTo>
                  <a:lnTo>
                    <a:pt x="520" y="233"/>
                  </a:lnTo>
                  <a:lnTo>
                    <a:pt x="523" y="231"/>
                  </a:lnTo>
                  <a:lnTo>
                    <a:pt x="524" y="231"/>
                  </a:lnTo>
                  <a:lnTo>
                    <a:pt x="526" y="230"/>
                  </a:lnTo>
                  <a:lnTo>
                    <a:pt x="526" y="228"/>
                  </a:lnTo>
                  <a:lnTo>
                    <a:pt x="527" y="227"/>
                  </a:lnTo>
                  <a:lnTo>
                    <a:pt x="528" y="224"/>
                  </a:lnTo>
                  <a:lnTo>
                    <a:pt x="530" y="223"/>
                  </a:lnTo>
                  <a:lnTo>
                    <a:pt x="533" y="220"/>
                  </a:lnTo>
                  <a:lnTo>
                    <a:pt x="537" y="219"/>
                  </a:lnTo>
                  <a:lnTo>
                    <a:pt x="542" y="216"/>
                  </a:lnTo>
                  <a:lnTo>
                    <a:pt x="545" y="216"/>
                  </a:lnTo>
                  <a:lnTo>
                    <a:pt x="545" y="215"/>
                  </a:lnTo>
                  <a:lnTo>
                    <a:pt x="546" y="213"/>
                  </a:lnTo>
                  <a:lnTo>
                    <a:pt x="547" y="213"/>
                  </a:lnTo>
                  <a:lnTo>
                    <a:pt x="547" y="210"/>
                  </a:lnTo>
                  <a:lnTo>
                    <a:pt x="547" y="209"/>
                  </a:lnTo>
                  <a:lnTo>
                    <a:pt x="548" y="207"/>
                  </a:lnTo>
                  <a:lnTo>
                    <a:pt x="548" y="206"/>
                  </a:lnTo>
                  <a:lnTo>
                    <a:pt x="550" y="203"/>
                  </a:lnTo>
                  <a:lnTo>
                    <a:pt x="551" y="201"/>
                  </a:lnTo>
                  <a:lnTo>
                    <a:pt x="553" y="200"/>
                  </a:lnTo>
                  <a:lnTo>
                    <a:pt x="554" y="198"/>
                  </a:lnTo>
                  <a:lnTo>
                    <a:pt x="556" y="196"/>
                  </a:lnTo>
                  <a:lnTo>
                    <a:pt x="557" y="193"/>
                  </a:lnTo>
                  <a:lnTo>
                    <a:pt x="559" y="190"/>
                  </a:lnTo>
                  <a:lnTo>
                    <a:pt x="560" y="188"/>
                  </a:lnTo>
                  <a:lnTo>
                    <a:pt x="562" y="182"/>
                  </a:lnTo>
                  <a:lnTo>
                    <a:pt x="564" y="179"/>
                  </a:lnTo>
                  <a:lnTo>
                    <a:pt x="569" y="176"/>
                  </a:lnTo>
                  <a:lnTo>
                    <a:pt x="573" y="173"/>
                  </a:lnTo>
                  <a:lnTo>
                    <a:pt x="579" y="170"/>
                  </a:lnTo>
                  <a:lnTo>
                    <a:pt x="583" y="167"/>
                  </a:lnTo>
                  <a:lnTo>
                    <a:pt x="587" y="164"/>
                  </a:lnTo>
                  <a:lnTo>
                    <a:pt x="592" y="160"/>
                  </a:lnTo>
                  <a:lnTo>
                    <a:pt x="593" y="156"/>
                  </a:lnTo>
                  <a:lnTo>
                    <a:pt x="595" y="155"/>
                  </a:lnTo>
                  <a:lnTo>
                    <a:pt x="596" y="155"/>
                  </a:lnTo>
                  <a:lnTo>
                    <a:pt x="595" y="156"/>
                  </a:lnTo>
                  <a:lnTo>
                    <a:pt x="593" y="157"/>
                  </a:lnTo>
                  <a:lnTo>
                    <a:pt x="593" y="158"/>
                  </a:lnTo>
                  <a:lnTo>
                    <a:pt x="592" y="158"/>
                  </a:lnTo>
                  <a:lnTo>
                    <a:pt x="592" y="160"/>
                  </a:lnTo>
                  <a:lnTo>
                    <a:pt x="612" y="133"/>
                  </a:lnTo>
                  <a:lnTo>
                    <a:pt x="602" y="133"/>
                  </a:lnTo>
                  <a:lnTo>
                    <a:pt x="602" y="131"/>
                  </a:lnTo>
                  <a:lnTo>
                    <a:pt x="600" y="130"/>
                  </a:lnTo>
                  <a:lnTo>
                    <a:pt x="600" y="128"/>
                  </a:lnTo>
                  <a:lnTo>
                    <a:pt x="599" y="127"/>
                  </a:lnTo>
                  <a:lnTo>
                    <a:pt x="596" y="127"/>
                  </a:lnTo>
                  <a:lnTo>
                    <a:pt x="593" y="125"/>
                  </a:lnTo>
                  <a:lnTo>
                    <a:pt x="589" y="125"/>
                  </a:lnTo>
                  <a:lnTo>
                    <a:pt x="586" y="120"/>
                  </a:lnTo>
                  <a:lnTo>
                    <a:pt x="581" y="116"/>
                  </a:lnTo>
                  <a:lnTo>
                    <a:pt x="578" y="108"/>
                  </a:lnTo>
                  <a:lnTo>
                    <a:pt x="572" y="101"/>
                  </a:lnTo>
                  <a:lnTo>
                    <a:pt x="566" y="93"/>
                  </a:lnTo>
                  <a:lnTo>
                    <a:pt x="559" y="86"/>
                  </a:lnTo>
                  <a:lnTo>
                    <a:pt x="551" y="77"/>
                  </a:lnTo>
                  <a:lnTo>
                    <a:pt x="551" y="74"/>
                  </a:lnTo>
                  <a:lnTo>
                    <a:pt x="551" y="71"/>
                  </a:lnTo>
                  <a:lnTo>
                    <a:pt x="553" y="67"/>
                  </a:lnTo>
                  <a:lnTo>
                    <a:pt x="553" y="64"/>
                  </a:lnTo>
                  <a:lnTo>
                    <a:pt x="553" y="60"/>
                  </a:lnTo>
                  <a:lnTo>
                    <a:pt x="551" y="54"/>
                  </a:lnTo>
                  <a:lnTo>
                    <a:pt x="550" y="50"/>
                  </a:lnTo>
                  <a:lnTo>
                    <a:pt x="547" y="47"/>
                  </a:lnTo>
                  <a:lnTo>
                    <a:pt x="547" y="44"/>
                  </a:lnTo>
                  <a:lnTo>
                    <a:pt x="547" y="42"/>
                  </a:lnTo>
                  <a:lnTo>
                    <a:pt x="548" y="42"/>
                  </a:lnTo>
                  <a:lnTo>
                    <a:pt x="548" y="44"/>
                  </a:lnTo>
                  <a:lnTo>
                    <a:pt x="550" y="44"/>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68" name="Freeform 66"/>
            <p:cNvSpPr>
              <a:spLocks/>
            </p:cNvSpPr>
            <p:nvPr/>
          </p:nvSpPr>
          <p:spPr bwMode="blackWhite">
            <a:xfrm>
              <a:off x="5648325" y="3216275"/>
              <a:ext cx="1106488" cy="550863"/>
            </a:xfrm>
            <a:custGeom>
              <a:avLst/>
              <a:gdLst>
                <a:gd name="T0" fmla="*/ 969305 w 613"/>
                <a:gd name="T1" fmla="*/ 55961 h 315"/>
                <a:gd name="T2" fmla="*/ 949450 w 613"/>
                <a:gd name="T3" fmla="*/ 45468 h 315"/>
                <a:gd name="T4" fmla="*/ 904324 w 613"/>
                <a:gd name="T5" fmla="*/ 50714 h 315"/>
                <a:gd name="T6" fmla="*/ 859198 w 613"/>
                <a:gd name="T7" fmla="*/ 54212 h 315"/>
                <a:gd name="T8" fmla="*/ 839342 w 613"/>
                <a:gd name="T9" fmla="*/ 52463 h 315"/>
                <a:gd name="T10" fmla="*/ 812267 w 613"/>
                <a:gd name="T11" fmla="*/ 61207 h 315"/>
                <a:gd name="T12" fmla="*/ 740065 w 613"/>
                <a:gd name="T13" fmla="*/ 20985 h 315"/>
                <a:gd name="T14" fmla="*/ 680499 w 613"/>
                <a:gd name="T15" fmla="*/ 1749 h 315"/>
                <a:gd name="T16" fmla="*/ 649814 w 613"/>
                <a:gd name="T17" fmla="*/ 0 h 315"/>
                <a:gd name="T18" fmla="*/ 642593 w 613"/>
                <a:gd name="T19" fmla="*/ 24483 h 315"/>
                <a:gd name="T20" fmla="*/ 655229 w 613"/>
                <a:gd name="T21" fmla="*/ 54212 h 315"/>
                <a:gd name="T22" fmla="*/ 622738 w 613"/>
                <a:gd name="T23" fmla="*/ 66453 h 315"/>
                <a:gd name="T24" fmla="*/ 595662 w 613"/>
                <a:gd name="T25" fmla="*/ 73448 h 315"/>
                <a:gd name="T26" fmla="*/ 568587 w 613"/>
                <a:gd name="T27" fmla="*/ 97931 h 315"/>
                <a:gd name="T28" fmla="*/ 568587 w 613"/>
                <a:gd name="T29" fmla="*/ 122414 h 315"/>
                <a:gd name="T30" fmla="*/ 550536 w 613"/>
                <a:gd name="T31" fmla="*/ 141650 h 315"/>
                <a:gd name="T32" fmla="*/ 545121 w 613"/>
                <a:gd name="T33" fmla="*/ 157389 h 315"/>
                <a:gd name="T34" fmla="*/ 523461 w 613"/>
                <a:gd name="T35" fmla="*/ 166133 h 315"/>
                <a:gd name="T36" fmla="*/ 512631 w 613"/>
                <a:gd name="T37" fmla="*/ 202857 h 315"/>
                <a:gd name="T38" fmla="*/ 503605 w 613"/>
                <a:gd name="T39" fmla="*/ 218596 h 315"/>
                <a:gd name="T40" fmla="*/ 460285 w 613"/>
                <a:gd name="T41" fmla="*/ 204606 h 315"/>
                <a:gd name="T42" fmla="*/ 431404 w 613"/>
                <a:gd name="T43" fmla="*/ 218596 h 315"/>
                <a:gd name="T44" fmla="*/ 406133 w 613"/>
                <a:gd name="T45" fmla="*/ 257069 h 315"/>
                <a:gd name="T46" fmla="*/ 388083 w 613"/>
                <a:gd name="T47" fmla="*/ 234335 h 315"/>
                <a:gd name="T48" fmla="*/ 351982 w 613"/>
                <a:gd name="T49" fmla="*/ 265813 h 315"/>
                <a:gd name="T50" fmla="*/ 319492 w 613"/>
                <a:gd name="T51" fmla="*/ 262316 h 315"/>
                <a:gd name="T52" fmla="*/ 283391 w 613"/>
                <a:gd name="T53" fmla="*/ 257069 h 315"/>
                <a:gd name="T54" fmla="*/ 270756 w 613"/>
                <a:gd name="T55" fmla="*/ 251823 h 315"/>
                <a:gd name="T56" fmla="*/ 268951 w 613"/>
                <a:gd name="T57" fmla="*/ 274557 h 315"/>
                <a:gd name="T58" fmla="*/ 243680 w 613"/>
                <a:gd name="T59" fmla="*/ 267562 h 315"/>
                <a:gd name="T60" fmla="*/ 223825 w 613"/>
                <a:gd name="T61" fmla="*/ 274557 h 315"/>
                <a:gd name="T62" fmla="*/ 211189 w 613"/>
                <a:gd name="T63" fmla="*/ 286799 h 315"/>
                <a:gd name="T64" fmla="*/ 200359 w 613"/>
                <a:gd name="T65" fmla="*/ 302537 h 315"/>
                <a:gd name="T66" fmla="*/ 200359 w 613"/>
                <a:gd name="T67" fmla="*/ 332267 h 315"/>
                <a:gd name="T68" fmla="*/ 178699 w 613"/>
                <a:gd name="T69" fmla="*/ 355001 h 315"/>
                <a:gd name="T70" fmla="*/ 144403 w 613"/>
                <a:gd name="T71" fmla="*/ 377735 h 315"/>
                <a:gd name="T72" fmla="*/ 158843 w 613"/>
                <a:gd name="T73" fmla="*/ 419705 h 315"/>
                <a:gd name="T74" fmla="*/ 102887 w 613"/>
                <a:gd name="T75" fmla="*/ 409213 h 315"/>
                <a:gd name="T76" fmla="*/ 55956 w 613"/>
                <a:gd name="T77" fmla="*/ 417956 h 315"/>
                <a:gd name="T78" fmla="*/ 37906 w 613"/>
                <a:gd name="T79" fmla="*/ 438942 h 315"/>
                <a:gd name="T80" fmla="*/ 63176 w 613"/>
                <a:gd name="T81" fmla="*/ 459927 h 315"/>
                <a:gd name="T82" fmla="*/ 223825 w 613"/>
                <a:gd name="T83" fmla="*/ 493154 h 315"/>
                <a:gd name="T84" fmla="*/ 259925 w 613"/>
                <a:gd name="T85" fmla="*/ 496651 h 315"/>
                <a:gd name="T86" fmla="*/ 308661 w 613"/>
                <a:gd name="T87" fmla="*/ 494902 h 315"/>
                <a:gd name="T88" fmla="*/ 438624 w 613"/>
                <a:gd name="T89" fmla="*/ 486158 h 315"/>
                <a:gd name="T90" fmla="*/ 622738 w 613"/>
                <a:gd name="T91" fmla="*/ 470420 h 315"/>
                <a:gd name="T92" fmla="*/ 783386 w 613"/>
                <a:gd name="T93" fmla="*/ 454681 h 315"/>
                <a:gd name="T94" fmla="*/ 853783 w 613"/>
                <a:gd name="T95" fmla="*/ 449434 h 315"/>
                <a:gd name="T96" fmla="*/ 879053 w 613"/>
                <a:gd name="T97" fmla="*/ 438942 h 315"/>
                <a:gd name="T98" fmla="*/ 933204 w 613"/>
                <a:gd name="T99" fmla="*/ 409213 h 315"/>
                <a:gd name="T100" fmla="*/ 951255 w 613"/>
                <a:gd name="T101" fmla="*/ 396971 h 315"/>
                <a:gd name="T102" fmla="*/ 983745 w 613"/>
                <a:gd name="T103" fmla="*/ 377735 h 315"/>
                <a:gd name="T104" fmla="*/ 989161 w 613"/>
                <a:gd name="T105" fmla="*/ 360247 h 315"/>
                <a:gd name="T106" fmla="*/ 1005406 w 613"/>
                <a:gd name="T107" fmla="*/ 337513 h 315"/>
                <a:gd name="T108" fmla="*/ 1034286 w 613"/>
                <a:gd name="T109" fmla="*/ 302537 h 315"/>
                <a:gd name="T110" fmla="*/ 1073997 w 613"/>
                <a:gd name="T111" fmla="*/ 271060 h 315"/>
                <a:gd name="T112" fmla="*/ 1104683 w 613"/>
                <a:gd name="T113" fmla="*/ 232587 h 315"/>
                <a:gd name="T114" fmla="*/ 1081217 w 613"/>
                <a:gd name="T115" fmla="*/ 222094 h 315"/>
                <a:gd name="T116" fmla="*/ 1048727 w 613"/>
                <a:gd name="T117" fmla="*/ 202857 h 315"/>
                <a:gd name="T118" fmla="*/ 994576 w 613"/>
                <a:gd name="T119" fmla="*/ 134655 h 315"/>
                <a:gd name="T120" fmla="*/ 992771 w 613"/>
                <a:gd name="T121" fmla="*/ 87439 h 315"/>
                <a:gd name="T122" fmla="*/ 989161 w 613"/>
                <a:gd name="T123" fmla="*/ 76946 h 3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13" h="315">
                  <a:moveTo>
                    <a:pt x="550" y="44"/>
                  </a:moveTo>
                  <a:lnTo>
                    <a:pt x="550" y="44"/>
                  </a:lnTo>
                  <a:lnTo>
                    <a:pt x="548" y="42"/>
                  </a:lnTo>
                  <a:lnTo>
                    <a:pt x="547" y="41"/>
                  </a:lnTo>
                  <a:lnTo>
                    <a:pt x="545" y="38"/>
                  </a:lnTo>
                  <a:lnTo>
                    <a:pt x="542" y="35"/>
                  </a:lnTo>
                  <a:lnTo>
                    <a:pt x="537" y="32"/>
                  </a:lnTo>
                  <a:lnTo>
                    <a:pt x="534" y="31"/>
                  </a:lnTo>
                  <a:lnTo>
                    <a:pt x="530" y="31"/>
                  </a:lnTo>
                  <a:lnTo>
                    <a:pt x="527" y="34"/>
                  </a:lnTo>
                  <a:lnTo>
                    <a:pt x="526" y="32"/>
                  </a:lnTo>
                  <a:lnTo>
                    <a:pt x="526" y="30"/>
                  </a:lnTo>
                  <a:lnTo>
                    <a:pt x="526" y="26"/>
                  </a:lnTo>
                  <a:lnTo>
                    <a:pt x="524" y="21"/>
                  </a:lnTo>
                  <a:lnTo>
                    <a:pt x="521" y="18"/>
                  </a:lnTo>
                  <a:lnTo>
                    <a:pt x="517" y="17"/>
                  </a:lnTo>
                  <a:lnTo>
                    <a:pt x="512" y="20"/>
                  </a:lnTo>
                  <a:lnTo>
                    <a:pt x="503" y="27"/>
                  </a:lnTo>
                  <a:lnTo>
                    <a:pt x="501" y="29"/>
                  </a:lnTo>
                  <a:lnTo>
                    <a:pt x="500" y="30"/>
                  </a:lnTo>
                  <a:lnTo>
                    <a:pt x="497" y="32"/>
                  </a:lnTo>
                  <a:lnTo>
                    <a:pt x="494" y="34"/>
                  </a:lnTo>
                  <a:lnTo>
                    <a:pt x="490" y="35"/>
                  </a:lnTo>
                  <a:lnTo>
                    <a:pt x="485" y="37"/>
                  </a:lnTo>
                  <a:lnTo>
                    <a:pt x="480" y="34"/>
                  </a:lnTo>
                  <a:lnTo>
                    <a:pt x="476" y="31"/>
                  </a:lnTo>
                  <a:lnTo>
                    <a:pt x="474" y="30"/>
                  </a:lnTo>
                  <a:lnTo>
                    <a:pt x="473" y="30"/>
                  </a:lnTo>
                  <a:lnTo>
                    <a:pt x="471" y="29"/>
                  </a:lnTo>
                  <a:lnTo>
                    <a:pt x="468" y="30"/>
                  </a:lnTo>
                  <a:lnTo>
                    <a:pt x="465" y="30"/>
                  </a:lnTo>
                  <a:lnTo>
                    <a:pt x="462" y="32"/>
                  </a:lnTo>
                  <a:lnTo>
                    <a:pt x="458" y="37"/>
                  </a:lnTo>
                  <a:lnTo>
                    <a:pt x="457" y="37"/>
                  </a:lnTo>
                  <a:lnTo>
                    <a:pt x="454" y="35"/>
                  </a:lnTo>
                  <a:lnTo>
                    <a:pt x="451" y="35"/>
                  </a:lnTo>
                  <a:lnTo>
                    <a:pt x="450" y="35"/>
                  </a:lnTo>
                  <a:lnTo>
                    <a:pt x="438" y="26"/>
                  </a:lnTo>
                  <a:lnTo>
                    <a:pt x="413" y="24"/>
                  </a:lnTo>
                  <a:lnTo>
                    <a:pt x="413" y="23"/>
                  </a:lnTo>
                  <a:lnTo>
                    <a:pt x="413" y="20"/>
                  </a:lnTo>
                  <a:lnTo>
                    <a:pt x="411" y="17"/>
                  </a:lnTo>
                  <a:lnTo>
                    <a:pt x="410" y="12"/>
                  </a:lnTo>
                  <a:lnTo>
                    <a:pt x="405" y="8"/>
                  </a:lnTo>
                  <a:lnTo>
                    <a:pt x="399" y="4"/>
                  </a:lnTo>
                  <a:lnTo>
                    <a:pt x="390" y="2"/>
                  </a:lnTo>
                  <a:lnTo>
                    <a:pt x="381" y="1"/>
                  </a:lnTo>
                  <a:lnTo>
                    <a:pt x="380" y="1"/>
                  </a:lnTo>
                  <a:lnTo>
                    <a:pt x="377" y="1"/>
                  </a:lnTo>
                  <a:lnTo>
                    <a:pt x="374" y="1"/>
                  </a:lnTo>
                  <a:lnTo>
                    <a:pt x="369" y="1"/>
                  </a:lnTo>
                  <a:lnTo>
                    <a:pt x="365" y="1"/>
                  </a:lnTo>
                  <a:lnTo>
                    <a:pt x="362" y="1"/>
                  </a:lnTo>
                  <a:lnTo>
                    <a:pt x="360" y="1"/>
                  </a:lnTo>
                  <a:lnTo>
                    <a:pt x="359" y="1"/>
                  </a:lnTo>
                  <a:lnTo>
                    <a:pt x="360" y="0"/>
                  </a:lnTo>
                  <a:lnTo>
                    <a:pt x="359" y="0"/>
                  </a:lnTo>
                  <a:lnTo>
                    <a:pt x="359" y="1"/>
                  </a:lnTo>
                  <a:lnTo>
                    <a:pt x="357" y="2"/>
                  </a:lnTo>
                  <a:lnTo>
                    <a:pt x="357" y="5"/>
                  </a:lnTo>
                  <a:lnTo>
                    <a:pt x="356" y="9"/>
                  </a:lnTo>
                  <a:lnTo>
                    <a:pt x="356" y="14"/>
                  </a:lnTo>
                  <a:lnTo>
                    <a:pt x="356" y="18"/>
                  </a:lnTo>
                  <a:lnTo>
                    <a:pt x="357" y="24"/>
                  </a:lnTo>
                  <a:lnTo>
                    <a:pt x="359" y="26"/>
                  </a:lnTo>
                  <a:lnTo>
                    <a:pt x="360" y="27"/>
                  </a:lnTo>
                  <a:lnTo>
                    <a:pt x="362" y="30"/>
                  </a:lnTo>
                  <a:lnTo>
                    <a:pt x="363" y="31"/>
                  </a:lnTo>
                  <a:lnTo>
                    <a:pt x="363" y="34"/>
                  </a:lnTo>
                  <a:lnTo>
                    <a:pt x="362" y="35"/>
                  </a:lnTo>
                  <a:lnTo>
                    <a:pt x="356" y="37"/>
                  </a:lnTo>
                  <a:lnTo>
                    <a:pt x="350" y="38"/>
                  </a:lnTo>
                  <a:lnTo>
                    <a:pt x="348" y="38"/>
                  </a:lnTo>
                  <a:lnTo>
                    <a:pt x="345" y="38"/>
                  </a:lnTo>
                  <a:lnTo>
                    <a:pt x="342" y="39"/>
                  </a:lnTo>
                  <a:lnTo>
                    <a:pt x="338" y="41"/>
                  </a:lnTo>
                  <a:lnTo>
                    <a:pt x="335" y="41"/>
                  </a:lnTo>
                  <a:lnTo>
                    <a:pt x="332" y="42"/>
                  </a:lnTo>
                  <a:lnTo>
                    <a:pt x="330" y="42"/>
                  </a:lnTo>
                  <a:lnTo>
                    <a:pt x="329" y="42"/>
                  </a:lnTo>
                  <a:lnTo>
                    <a:pt x="326" y="42"/>
                  </a:lnTo>
                  <a:lnTo>
                    <a:pt x="323" y="44"/>
                  </a:lnTo>
                  <a:lnTo>
                    <a:pt x="320" y="45"/>
                  </a:lnTo>
                  <a:lnTo>
                    <a:pt x="317" y="47"/>
                  </a:lnTo>
                  <a:lnTo>
                    <a:pt x="314" y="51"/>
                  </a:lnTo>
                  <a:lnTo>
                    <a:pt x="315" y="56"/>
                  </a:lnTo>
                  <a:lnTo>
                    <a:pt x="318" y="62"/>
                  </a:lnTo>
                  <a:lnTo>
                    <a:pt x="318" y="64"/>
                  </a:lnTo>
                  <a:lnTo>
                    <a:pt x="318" y="65"/>
                  </a:lnTo>
                  <a:lnTo>
                    <a:pt x="317" y="67"/>
                  </a:lnTo>
                  <a:lnTo>
                    <a:pt x="315" y="70"/>
                  </a:lnTo>
                  <a:lnTo>
                    <a:pt x="314" y="71"/>
                  </a:lnTo>
                  <a:lnTo>
                    <a:pt x="311" y="74"/>
                  </a:lnTo>
                  <a:lnTo>
                    <a:pt x="308" y="77"/>
                  </a:lnTo>
                  <a:lnTo>
                    <a:pt x="308" y="78"/>
                  </a:lnTo>
                  <a:lnTo>
                    <a:pt x="306" y="80"/>
                  </a:lnTo>
                  <a:lnTo>
                    <a:pt x="305" y="81"/>
                  </a:lnTo>
                  <a:lnTo>
                    <a:pt x="305" y="84"/>
                  </a:lnTo>
                  <a:lnTo>
                    <a:pt x="303" y="86"/>
                  </a:lnTo>
                  <a:lnTo>
                    <a:pt x="302" y="89"/>
                  </a:lnTo>
                  <a:lnTo>
                    <a:pt x="302" y="90"/>
                  </a:lnTo>
                  <a:lnTo>
                    <a:pt x="302" y="92"/>
                  </a:lnTo>
                  <a:lnTo>
                    <a:pt x="300" y="92"/>
                  </a:lnTo>
                  <a:lnTo>
                    <a:pt x="300" y="93"/>
                  </a:lnTo>
                  <a:lnTo>
                    <a:pt x="299" y="94"/>
                  </a:lnTo>
                  <a:lnTo>
                    <a:pt x="297" y="94"/>
                  </a:lnTo>
                  <a:lnTo>
                    <a:pt x="294" y="95"/>
                  </a:lnTo>
                  <a:lnTo>
                    <a:pt x="290" y="95"/>
                  </a:lnTo>
                  <a:lnTo>
                    <a:pt x="289" y="98"/>
                  </a:lnTo>
                  <a:lnTo>
                    <a:pt x="288" y="102"/>
                  </a:lnTo>
                  <a:lnTo>
                    <a:pt x="287" y="107"/>
                  </a:lnTo>
                  <a:lnTo>
                    <a:pt x="285" y="113"/>
                  </a:lnTo>
                  <a:lnTo>
                    <a:pt x="284" y="116"/>
                  </a:lnTo>
                  <a:lnTo>
                    <a:pt x="284" y="119"/>
                  </a:lnTo>
                  <a:lnTo>
                    <a:pt x="284" y="120"/>
                  </a:lnTo>
                  <a:lnTo>
                    <a:pt x="284" y="122"/>
                  </a:lnTo>
                  <a:lnTo>
                    <a:pt x="282" y="123"/>
                  </a:lnTo>
                  <a:lnTo>
                    <a:pt x="281" y="125"/>
                  </a:lnTo>
                  <a:lnTo>
                    <a:pt x="279" y="125"/>
                  </a:lnTo>
                  <a:lnTo>
                    <a:pt x="275" y="127"/>
                  </a:lnTo>
                  <a:lnTo>
                    <a:pt x="270" y="127"/>
                  </a:lnTo>
                  <a:lnTo>
                    <a:pt x="263" y="125"/>
                  </a:lnTo>
                  <a:lnTo>
                    <a:pt x="255" y="122"/>
                  </a:lnTo>
                  <a:lnTo>
                    <a:pt x="255" y="120"/>
                  </a:lnTo>
                  <a:lnTo>
                    <a:pt x="255" y="117"/>
                  </a:lnTo>
                  <a:lnTo>
                    <a:pt x="253" y="114"/>
                  </a:lnTo>
                  <a:lnTo>
                    <a:pt x="252" y="111"/>
                  </a:lnTo>
                  <a:lnTo>
                    <a:pt x="249" y="110"/>
                  </a:lnTo>
                  <a:lnTo>
                    <a:pt x="246" y="110"/>
                  </a:lnTo>
                  <a:lnTo>
                    <a:pt x="243" y="116"/>
                  </a:lnTo>
                  <a:lnTo>
                    <a:pt x="239" y="125"/>
                  </a:lnTo>
                  <a:lnTo>
                    <a:pt x="239" y="127"/>
                  </a:lnTo>
                  <a:lnTo>
                    <a:pt x="237" y="131"/>
                  </a:lnTo>
                  <a:lnTo>
                    <a:pt x="237" y="137"/>
                  </a:lnTo>
                  <a:lnTo>
                    <a:pt x="236" y="143"/>
                  </a:lnTo>
                  <a:lnTo>
                    <a:pt x="233" y="146"/>
                  </a:lnTo>
                  <a:lnTo>
                    <a:pt x="230" y="149"/>
                  </a:lnTo>
                  <a:lnTo>
                    <a:pt x="225" y="147"/>
                  </a:lnTo>
                  <a:lnTo>
                    <a:pt x="219" y="141"/>
                  </a:lnTo>
                  <a:lnTo>
                    <a:pt x="218" y="140"/>
                  </a:lnTo>
                  <a:lnTo>
                    <a:pt x="218" y="138"/>
                  </a:lnTo>
                  <a:lnTo>
                    <a:pt x="218" y="137"/>
                  </a:lnTo>
                  <a:lnTo>
                    <a:pt x="216" y="134"/>
                  </a:lnTo>
                  <a:lnTo>
                    <a:pt x="215" y="134"/>
                  </a:lnTo>
                  <a:lnTo>
                    <a:pt x="210" y="134"/>
                  </a:lnTo>
                  <a:lnTo>
                    <a:pt x="206" y="138"/>
                  </a:lnTo>
                  <a:lnTo>
                    <a:pt x="198" y="144"/>
                  </a:lnTo>
                  <a:lnTo>
                    <a:pt x="198" y="146"/>
                  </a:lnTo>
                  <a:lnTo>
                    <a:pt x="197" y="149"/>
                  </a:lnTo>
                  <a:lnTo>
                    <a:pt x="195" y="152"/>
                  </a:lnTo>
                  <a:lnTo>
                    <a:pt x="194" y="155"/>
                  </a:lnTo>
                  <a:lnTo>
                    <a:pt x="192" y="157"/>
                  </a:lnTo>
                  <a:lnTo>
                    <a:pt x="187" y="157"/>
                  </a:lnTo>
                  <a:lnTo>
                    <a:pt x="183" y="156"/>
                  </a:lnTo>
                  <a:lnTo>
                    <a:pt x="177" y="152"/>
                  </a:lnTo>
                  <a:lnTo>
                    <a:pt x="177" y="150"/>
                  </a:lnTo>
                  <a:lnTo>
                    <a:pt x="176" y="149"/>
                  </a:lnTo>
                  <a:lnTo>
                    <a:pt x="173" y="147"/>
                  </a:lnTo>
                  <a:lnTo>
                    <a:pt x="170" y="146"/>
                  </a:lnTo>
                  <a:lnTo>
                    <a:pt x="167" y="144"/>
                  </a:lnTo>
                  <a:lnTo>
                    <a:pt x="164" y="144"/>
                  </a:lnTo>
                  <a:lnTo>
                    <a:pt x="160" y="144"/>
                  </a:lnTo>
                  <a:lnTo>
                    <a:pt x="157" y="147"/>
                  </a:lnTo>
                  <a:lnTo>
                    <a:pt x="156" y="146"/>
                  </a:lnTo>
                  <a:lnTo>
                    <a:pt x="154" y="144"/>
                  </a:lnTo>
                  <a:lnTo>
                    <a:pt x="153" y="144"/>
                  </a:lnTo>
                  <a:lnTo>
                    <a:pt x="151" y="144"/>
                  </a:lnTo>
                  <a:lnTo>
                    <a:pt x="150" y="144"/>
                  </a:lnTo>
                  <a:lnTo>
                    <a:pt x="150" y="149"/>
                  </a:lnTo>
                  <a:lnTo>
                    <a:pt x="150" y="153"/>
                  </a:lnTo>
                  <a:lnTo>
                    <a:pt x="150" y="155"/>
                  </a:lnTo>
                  <a:lnTo>
                    <a:pt x="150" y="156"/>
                  </a:lnTo>
                  <a:lnTo>
                    <a:pt x="149" y="157"/>
                  </a:lnTo>
                  <a:lnTo>
                    <a:pt x="149" y="158"/>
                  </a:lnTo>
                  <a:lnTo>
                    <a:pt x="147" y="158"/>
                  </a:lnTo>
                  <a:lnTo>
                    <a:pt x="144" y="157"/>
                  </a:lnTo>
                  <a:lnTo>
                    <a:pt x="141" y="155"/>
                  </a:lnTo>
                  <a:lnTo>
                    <a:pt x="140" y="155"/>
                  </a:lnTo>
                  <a:lnTo>
                    <a:pt x="135" y="153"/>
                  </a:lnTo>
                  <a:lnTo>
                    <a:pt x="131" y="152"/>
                  </a:lnTo>
                  <a:lnTo>
                    <a:pt x="127" y="152"/>
                  </a:lnTo>
                  <a:lnTo>
                    <a:pt x="124" y="152"/>
                  </a:lnTo>
                  <a:lnTo>
                    <a:pt x="121" y="152"/>
                  </a:lnTo>
                  <a:lnTo>
                    <a:pt x="121" y="155"/>
                  </a:lnTo>
                  <a:lnTo>
                    <a:pt x="124" y="157"/>
                  </a:lnTo>
                  <a:lnTo>
                    <a:pt x="124" y="158"/>
                  </a:lnTo>
                  <a:lnTo>
                    <a:pt x="123" y="158"/>
                  </a:lnTo>
                  <a:lnTo>
                    <a:pt x="123" y="161"/>
                  </a:lnTo>
                  <a:lnTo>
                    <a:pt x="121" y="163"/>
                  </a:lnTo>
                  <a:lnTo>
                    <a:pt x="120" y="163"/>
                  </a:lnTo>
                  <a:lnTo>
                    <a:pt x="118" y="164"/>
                  </a:lnTo>
                  <a:lnTo>
                    <a:pt x="117" y="164"/>
                  </a:lnTo>
                  <a:lnTo>
                    <a:pt x="114" y="164"/>
                  </a:lnTo>
                  <a:lnTo>
                    <a:pt x="114" y="165"/>
                  </a:lnTo>
                  <a:lnTo>
                    <a:pt x="114" y="167"/>
                  </a:lnTo>
                  <a:lnTo>
                    <a:pt x="113" y="168"/>
                  </a:lnTo>
                  <a:lnTo>
                    <a:pt x="113" y="170"/>
                  </a:lnTo>
                  <a:lnTo>
                    <a:pt x="111" y="173"/>
                  </a:lnTo>
                  <a:lnTo>
                    <a:pt x="110" y="174"/>
                  </a:lnTo>
                  <a:lnTo>
                    <a:pt x="108" y="176"/>
                  </a:lnTo>
                  <a:lnTo>
                    <a:pt x="108" y="177"/>
                  </a:lnTo>
                  <a:lnTo>
                    <a:pt x="107" y="185"/>
                  </a:lnTo>
                  <a:lnTo>
                    <a:pt x="110" y="188"/>
                  </a:lnTo>
                  <a:lnTo>
                    <a:pt x="111" y="190"/>
                  </a:lnTo>
                  <a:lnTo>
                    <a:pt x="113" y="191"/>
                  </a:lnTo>
                  <a:lnTo>
                    <a:pt x="113" y="193"/>
                  </a:lnTo>
                  <a:lnTo>
                    <a:pt x="114" y="196"/>
                  </a:lnTo>
                  <a:lnTo>
                    <a:pt x="114" y="198"/>
                  </a:lnTo>
                  <a:lnTo>
                    <a:pt x="113" y="200"/>
                  </a:lnTo>
                  <a:lnTo>
                    <a:pt x="107" y="201"/>
                  </a:lnTo>
                  <a:lnTo>
                    <a:pt x="99" y="203"/>
                  </a:lnTo>
                  <a:lnTo>
                    <a:pt x="98" y="203"/>
                  </a:lnTo>
                  <a:lnTo>
                    <a:pt x="94" y="203"/>
                  </a:lnTo>
                  <a:lnTo>
                    <a:pt x="90" y="206"/>
                  </a:lnTo>
                  <a:lnTo>
                    <a:pt x="85" y="207"/>
                  </a:lnTo>
                  <a:lnTo>
                    <a:pt x="81" y="212"/>
                  </a:lnTo>
                  <a:lnTo>
                    <a:pt x="80" y="216"/>
                  </a:lnTo>
                  <a:lnTo>
                    <a:pt x="80" y="223"/>
                  </a:lnTo>
                  <a:lnTo>
                    <a:pt x="84" y="230"/>
                  </a:lnTo>
                  <a:lnTo>
                    <a:pt x="84" y="231"/>
                  </a:lnTo>
                  <a:lnTo>
                    <a:pt x="87" y="234"/>
                  </a:lnTo>
                  <a:lnTo>
                    <a:pt x="87" y="237"/>
                  </a:lnTo>
                  <a:lnTo>
                    <a:pt x="88" y="240"/>
                  </a:lnTo>
                  <a:lnTo>
                    <a:pt x="87" y="243"/>
                  </a:lnTo>
                  <a:lnTo>
                    <a:pt x="82" y="245"/>
                  </a:lnTo>
                  <a:lnTo>
                    <a:pt x="74" y="243"/>
                  </a:lnTo>
                  <a:lnTo>
                    <a:pt x="63" y="239"/>
                  </a:lnTo>
                  <a:lnTo>
                    <a:pt x="60" y="237"/>
                  </a:lnTo>
                  <a:lnTo>
                    <a:pt x="57" y="234"/>
                  </a:lnTo>
                  <a:lnTo>
                    <a:pt x="54" y="233"/>
                  </a:lnTo>
                  <a:lnTo>
                    <a:pt x="49" y="230"/>
                  </a:lnTo>
                  <a:lnTo>
                    <a:pt x="45" y="230"/>
                  </a:lnTo>
                  <a:lnTo>
                    <a:pt x="41" y="230"/>
                  </a:lnTo>
                  <a:lnTo>
                    <a:pt x="36" y="233"/>
                  </a:lnTo>
                  <a:lnTo>
                    <a:pt x="31" y="239"/>
                  </a:lnTo>
                  <a:lnTo>
                    <a:pt x="31" y="240"/>
                  </a:lnTo>
                  <a:lnTo>
                    <a:pt x="30" y="242"/>
                  </a:lnTo>
                  <a:lnTo>
                    <a:pt x="27" y="243"/>
                  </a:lnTo>
                  <a:lnTo>
                    <a:pt x="25" y="245"/>
                  </a:lnTo>
                  <a:lnTo>
                    <a:pt x="22" y="248"/>
                  </a:lnTo>
                  <a:lnTo>
                    <a:pt x="21" y="249"/>
                  </a:lnTo>
                  <a:lnTo>
                    <a:pt x="21" y="251"/>
                  </a:lnTo>
                  <a:lnTo>
                    <a:pt x="19" y="251"/>
                  </a:lnTo>
                  <a:lnTo>
                    <a:pt x="21" y="251"/>
                  </a:lnTo>
                  <a:lnTo>
                    <a:pt x="24" y="254"/>
                  </a:lnTo>
                  <a:lnTo>
                    <a:pt x="27" y="256"/>
                  </a:lnTo>
                  <a:lnTo>
                    <a:pt x="28" y="257"/>
                  </a:lnTo>
                  <a:lnTo>
                    <a:pt x="35" y="263"/>
                  </a:lnTo>
                  <a:lnTo>
                    <a:pt x="31" y="270"/>
                  </a:lnTo>
                  <a:lnTo>
                    <a:pt x="31" y="300"/>
                  </a:lnTo>
                  <a:lnTo>
                    <a:pt x="15" y="302"/>
                  </a:lnTo>
                  <a:lnTo>
                    <a:pt x="0" y="314"/>
                  </a:lnTo>
                  <a:lnTo>
                    <a:pt x="0" y="312"/>
                  </a:lnTo>
                  <a:lnTo>
                    <a:pt x="124" y="302"/>
                  </a:lnTo>
                  <a:lnTo>
                    <a:pt x="124" y="282"/>
                  </a:lnTo>
                  <a:lnTo>
                    <a:pt x="126" y="283"/>
                  </a:lnTo>
                  <a:lnTo>
                    <a:pt x="128" y="283"/>
                  </a:lnTo>
                  <a:lnTo>
                    <a:pt x="132" y="283"/>
                  </a:lnTo>
                  <a:lnTo>
                    <a:pt x="138" y="283"/>
                  </a:lnTo>
                  <a:lnTo>
                    <a:pt x="144" y="284"/>
                  </a:lnTo>
                  <a:lnTo>
                    <a:pt x="150" y="284"/>
                  </a:lnTo>
                  <a:lnTo>
                    <a:pt x="157" y="284"/>
                  </a:lnTo>
                  <a:lnTo>
                    <a:pt x="159" y="284"/>
                  </a:lnTo>
                  <a:lnTo>
                    <a:pt x="161" y="284"/>
                  </a:lnTo>
                  <a:lnTo>
                    <a:pt x="165" y="283"/>
                  </a:lnTo>
                  <a:lnTo>
                    <a:pt x="171" y="283"/>
                  </a:lnTo>
                  <a:lnTo>
                    <a:pt x="179" y="282"/>
                  </a:lnTo>
                  <a:lnTo>
                    <a:pt x="187" y="282"/>
                  </a:lnTo>
                  <a:lnTo>
                    <a:pt x="195" y="281"/>
                  </a:lnTo>
                  <a:lnTo>
                    <a:pt x="207" y="281"/>
                  </a:lnTo>
                  <a:lnTo>
                    <a:pt x="219" y="279"/>
                  </a:lnTo>
                  <a:lnTo>
                    <a:pt x="230" y="278"/>
                  </a:lnTo>
                  <a:lnTo>
                    <a:pt x="243" y="278"/>
                  </a:lnTo>
                  <a:lnTo>
                    <a:pt x="257" y="276"/>
                  </a:lnTo>
                  <a:lnTo>
                    <a:pt x="272" y="275"/>
                  </a:lnTo>
                  <a:lnTo>
                    <a:pt x="287" y="273"/>
                  </a:lnTo>
                  <a:lnTo>
                    <a:pt x="300" y="272"/>
                  </a:lnTo>
                  <a:lnTo>
                    <a:pt x="315" y="270"/>
                  </a:lnTo>
                  <a:lnTo>
                    <a:pt x="330" y="269"/>
                  </a:lnTo>
                  <a:lnTo>
                    <a:pt x="345" y="269"/>
                  </a:lnTo>
                  <a:lnTo>
                    <a:pt x="359" y="267"/>
                  </a:lnTo>
                  <a:lnTo>
                    <a:pt x="372" y="266"/>
                  </a:lnTo>
                  <a:lnTo>
                    <a:pt x="386" y="264"/>
                  </a:lnTo>
                  <a:lnTo>
                    <a:pt x="399" y="263"/>
                  </a:lnTo>
                  <a:lnTo>
                    <a:pt x="413" y="261"/>
                  </a:lnTo>
                  <a:lnTo>
                    <a:pt x="424" y="261"/>
                  </a:lnTo>
                  <a:lnTo>
                    <a:pt x="434" y="260"/>
                  </a:lnTo>
                  <a:lnTo>
                    <a:pt x="444" y="259"/>
                  </a:lnTo>
                  <a:lnTo>
                    <a:pt x="452" y="259"/>
                  </a:lnTo>
                  <a:lnTo>
                    <a:pt x="459" y="259"/>
                  </a:lnTo>
                  <a:lnTo>
                    <a:pt x="464" y="257"/>
                  </a:lnTo>
                  <a:lnTo>
                    <a:pt x="468" y="257"/>
                  </a:lnTo>
                  <a:lnTo>
                    <a:pt x="471" y="257"/>
                  </a:lnTo>
                  <a:lnTo>
                    <a:pt x="473" y="257"/>
                  </a:lnTo>
                  <a:lnTo>
                    <a:pt x="474" y="256"/>
                  </a:lnTo>
                  <a:lnTo>
                    <a:pt x="477" y="254"/>
                  </a:lnTo>
                  <a:lnTo>
                    <a:pt x="480" y="253"/>
                  </a:lnTo>
                  <a:lnTo>
                    <a:pt x="483" y="251"/>
                  </a:lnTo>
                  <a:lnTo>
                    <a:pt x="487" y="251"/>
                  </a:lnTo>
                  <a:lnTo>
                    <a:pt x="491" y="248"/>
                  </a:lnTo>
                  <a:lnTo>
                    <a:pt x="495" y="246"/>
                  </a:lnTo>
                  <a:lnTo>
                    <a:pt x="500" y="243"/>
                  </a:lnTo>
                  <a:lnTo>
                    <a:pt x="504" y="242"/>
                  </a:lnTo>
                  <a:lnTo>
                    <a:pt x="509" y="239"/>
                  </a:lnTo>
                  <a:lnTo>
                    <a:pt x="513" y="237"/>
                  </a:lnTo>
                  <a:lnTo>
                    <a:pt x="517" y="234"/>
                  </a:lnTo>
                  <a:lnTo>
                    <a:pt x="520" y="233"/>
                  </a:lnTo>
                  <a:lnTo>
                    <a:pt x="523" y="231"/>
                  </a:lnTo>
                  <a:lnTo>
                    <a:pt x="524" y="231"/>
                  </a:lnTo>
                  <a:lnTo>
                    <a:pt x="526" y="230"/>
                  </a:lnTo>
                  <a:lnTo>
                    <a:pt x="526" y="228"/>
                  </a:lnTo>
                  <a:lnTo>
                    <a:pt x="527" y="227"/>
                  </a:lnTo>
                  <a:lnTo>
                    <a:pt x="528" y="224"/>
                  </a:lnTo>
                  <a:lnTo>
                    <a:pt x="530" y="223"/>
                  </a:lnTo>
                  <a:lnTo>
                    <a:pt x="533" y="220"/>
                  </a:lnTo>
                  <a:lnTo>
                    <a:pt x="537" y="219"/>
                  </a:lnTo>
                  <a:lnTo>
                    <a:pt x="542" y="216"/>
                  </a:lnTo>
                  <a:lnTo>
                    <a:pt x="545" y="216"/>
                  </a:lnTo>
                  <a:lnTo>
                    <a:pt x="545" y="215"/>
                  </a:lnTo>
                  <a:lnTo>
                    <a:pt x="546" y="213"/>
                  </a:lnTo>
                  <a:lnTo>
                    <a:pt x="547" y="213"/>
                  </a:lnTo>
                  <a:lnTo>
                    <a:pt x="547" y="210"/>
                  </a:lnTo>
                  <a:lnTo>
                    <a:pt x="547" y="209"/>
                  </a:lnTo>
                  <a:lnTo>
                    <a:pt x="548" y="207"/>
                  </a:lnTo>
                  <a:lnTo>
                    <a:pt x="548" y="206"/>
                  </a:lnTo>
                  <a:lnTo>
                    <a:pt x="550" y="203"/>
                  </a:lnTo>
                  <a:lnTo>
                    <a:pt x="551" y="201"/>
                  </a:lnTo>
                  <a:lnTo>
                    <a:pt x="553" y="200"/>
                  </a:lnTo>
                  <a:lnTo>
                    <a:pt x="554" y="198"/>
                  </a:lnTo>
                  <a:lnTo>
                    <a:pt x="556" y="196"/>
                  </a:lnTo>
                  <a:lnTo>
                    <a:pt x="557" y="193"/>
                  </a:lnTo>
                  <a:lnTo>
                    <a:pt x="559" y="190"/>
                  </a:lnTo>
                  <a:lnTo>
                    <a:pt x="560" y="188"/>
                  </a:lnTo>
                  <a:lnTo>
                    <a:pt x="562" y="182"/>
                  </a:lnTo>
                  <a:lnTo>
                    <a:pt x="564" y="179"/>
                  </a:lnTo>
                  <a:lnTo>
                    <a:pt x="569" y="176"/>
                  </a:lnTo>
                  <a:lnTo>
                    <a:pt x="573" y="173"/>
                  </a:lnTo>
                  <a:lnTo>
                    <a:pt x="579" y="170"/>
                  </a:lnTo>
                  <a:lnTo>
                    <a:pt x="583" y="167"/>
                  </a:lnTo>
                  <a:lnTo>
                    <a:pt x="587" y="164"/>
                  </a:lnTo>
                  <a:lnTo>
                    <a:pt x="592" y="160"/>
                  </a:lnTo>
                  <a:lnTo>
                    <a:pt x="593" y="156"/>
                  </a:lnTo>
                  <a:lnTo>
                    <a:pt x="595" y="155"/>
                  </a:lnTo>
                  <a:lnTo>
                    <a:pt x="596" y="155"/>
                  </a:lnTo>
                  <a:lnTo>
                    <a:pt x="595" y="156"/>
                  </a:lnTo>
                  <a:lnTo>
                    <a:pt x="593" y="157"/>
                  </a:lnTo>
                  <a:lnTo>
                    <a:pt x="593" y="158"/>
                  </a:lnTo>
                  <a:lnTo>
                    <a:pt x="592" y="158"/>
                  </a:lnTo>
                  <a:lnTo>
                    <a:pt x="592" y="160"/>
                  </a:lnTo>
                  <a:lnTo>
                    <a:pt x="612" y="133"/>
                  </a:lnTo>
                  <a:lnTo>
                    <a:pt x="602" y="133"/>
                  </a:lnTo>
                  <a:lnTo>
                    <a:pt x="602" y="131"/>
                  </a:lnTo>
                  <a:lnTo>
                    <a:pt x="600" y="130"/>
                  </a:lnTo>
                  <a:lnTo>
                    <a:pt x="600" y="128"/>
                  </a:lnTo>
                  <a:lnTo>
                    <a:pt x="599" y="127"/>
                  </a:lnTo>
                  <a:lnTo>
                    <a:pt x="596" y="127"/>
                  </a:lnTo>
                  <a:lnTo>
                    <a:pt x="593" y="125"/>
                  </a:lnTo>
                  <a:lnTo>
                    <a:pt x="589" y="125"/>
                  </a:lnTo>
                  <a:lnTo>
                    <a:pt x="586" y="120"/>
                  </a:lnTo>
                  <a:lnTo>
                    <a:pt x="581" y="116"/>
                  </a:lnTo>
                  <a:lnTo>
                    <a:pt x="578" y="108"/>
                  </a:lnTo>
                  <a:lnTo>
                    <a:pt x="572" y="101"/>
                  </a:lnTo>
                  <a:lnTo>
                    <a:pt x="566" y="93"/>
                  </a:lnTo>
                  <a:lnTo>
                    <a:pt x="559" y="86"/>
                  </a:lnTo>
                  <a:lnTo>
                    <a:pt x="551" y="77"/>
                  </a:lnTo>
                  <a:lnTo>
                    <a:pt x="551" y="74"/>
                  </a:lnTo>
                  <a:lnTo>
                    <a:pt x="551" y="71"/>
                  </a:lnTo>
                  <a:lnTo>
                    <a:pt x="553" y="67"/>
                  </a:lnTo>
                  <a:lnTo>
                    <a:pt x="553" y="64"/>
                  </a:lnTo>
                  <a:lnTo>
                    <a:pt x="553" y="60"/>
                  </a:lnTo>
                  <a:lnTo>
                    <a:pt x="551" y="54"/>
                  </a:lnTo>
                  <a:lnTo>
                    <a:pt x="550" y="50"/>
                  </a:lnTo>
                  <a:lnTo>
                    <a:pt x="547" y="47"/>
                  </a:lnTo>
                  <a:lnTo>
                    <a:pt x="547" y="44"/>
                  </a:lnTo>
                  <a:lnTo>
                    <a:pt x="547" y="42"/>
                  </a:lnTo>
                  <a:lnTo>
                    <a:pt x="548" y="42"/>
                  </a:lnTo>
                  <a:lnTo>
                    <a:pt x="548" y="44"/>
                  </a:lnTo>
                  <a:lnTo>
                    <a:pt x="550" y="44"/>
                  </a:lnTo>
                </a:path>
              </a:pathLst>
            </a:custGeom>
            <a:solidFill>
              <a:srgbClr val="9DC5A6"/>
            </a:solidFill>
            <a:ln w="12700" cap="rnd" cmpd="sng">
              <a:solidFill>
                <a:schemeClr val="tx1"/>
              </a:solidFill>
              <a:prstDash val="solid"/>
              <a:round/>
              <a:headEnd type="none" w="sm" len="sm"/>
              <a:tailEnd type="none" w="sm" len="sm"/>
            </a:ln>
            <a:effectLst/>
          </p:spPr>
          <p:txBody>
            <a:bodyPr wrap="none" lIns="0" tIns="0" rIns="0" bIns="0">
              <a:spAutoFit/>
            </a:bodyPr>
            <a:lstStyle/>
            <a:p>
              <a:endParaRPr lang="en-US">
                <a:solidFill>
                  <a:srgbClr val="000000"/>
                </a:solidFill>
              </a:endParaRPr>
            </a:p>
          </p:txBody>
        </p:sp>
        <p:sp>
          <p:nvSpPr>
            <p:cNvPr id="169" name="Freeform 67"/>
            <p:cNvSpPr>
              <a:spLocks/>
            </p:cNvSpPr>
            <p:nvPr/>
          </p:nvSpPr>
          <p:spPr bwMode="blackWhite">
            <a:xfrm>
              <a:off x="6635750" y="2849563"/>
              <a:ext cx="685800" cy="654050"/>
            </a:xfrm>
            <a:custGeom>
              <a:avLst/>
              <a:gdLst>
                <a:gd name="T0" fmla="*/ 94094 w 379"/>
                <a:gd name="T1" fmla="*/ 594591 h 374"/>
                <a:gd name="T2" fmla="*/ 74189 w 379"/>
                <a:gd name="T3" fmla="*/ 585847 h 374"/>
                <a:gd name="T4" fmla="*/ 43428 w 379"/>
                <a:gd name="T5" fmla="*/ 542127 h 374"/>
                <a:gd name="T6" fmla="*/ 5428 w 379"/>
                <a:gd name="T7" fmla="*/ 494909 h 374"/>
                <a:gd name="T8" fmla="*/ 5428 w 379"/>
                <a:gd name="T9" fmla="*/ 459934 h 374"/>
                <a:gd name="T10" fmla="*/ 0 w 379"/>
                <a:gd name="T11" fmla="*/ 438948 h 374"/>
                <a:gd name="T12" fmla="*/ 9047 w 379"/>
                <a:gd name="T13" fmla="*/ 447692 h 374"/>
                <a:gd name="T14" fmla="*/ 48856 w 379"/>
                <a:gd name="T15" fmla="*/ 416214 h 374"/>
                <a:gd name="T16" fmla="*/ 50666 w 379"/>
                <a:gd name="T17" fmla="*/ 374243 h 374"/>
                <a:gd name="T18" fmla="*/ 57904 w 379"/>
                <a:gd name="T19" fmla="*/ 353257 h 374"/>
                <a:gd name="T20" fmla="*/ 68761 w 379"/>
                <a:gd name="T21" fmla="*/ 327025 h 374"/>
                <a:gd name="T22" fmla="*/ 86856 w 379"/>
                <a:gd name="T23" fmla="*/ 344513 h 374"/>
                <a:gd name="T24" fmla="*/ 103141 w 379"/>
                <a:gd name="T25" fmla="*/ 327025 h 374"/>
                <a:gd name="T26" fmla="*/ 141141 w 379"/>
                <a:gd name="T27" fmla="*/ 250078 h 374"/>
                <a:gd name="T28" fmla="*/ 164664 w 379"/>
                <a:gd name="T29" fmla="*/ 248329 h 374"/>
                <a:gd name="T30" fmla="*/ 179140 w 379"/>
                <a:gd name="T31" fmla="*/ 229092 h 374"/>
                <a:gd name="T32" fmla="*/ 204473 w 379"/>
                <a:gd name="T33" fmla="*/ 202860 h 374"/>
                <a:gd name="T34" fmla="*/ 218949 w 379"/>
                <a:gd name="T35" fmla="*/ 164387 h 374"/>
                <a:gd name="T36" fmla="*/ 217140 w 379"/>
                <a:gd name="T37" fmla="*/ 143401 h 374"/>
                <a:gd name="T38" fmla="*/ 224378 w 379"/>
                <a:gd name="T39" fmla="*/ 82193 h 374"/>
                <a:gd name="T40" fmla="*/ 227997 w 379"/>
                <a:gd name="T41" fmla="*/ 34976 h 374"/>
                <a:gd name="T42" fmla="*/ 237044 w 379"/>
                <a:gd name="T43" fmla="*/ 0 h 374"/>
                <a:gd name="T44" fmla="*/ 481327 w 379"/>
                <a:gd name="T45" fmla="*/ 180126 h 374"/>
                <a:gd name="T46" fmla="*/ 492184 w 379"/>
                <a:gd name="T47" fmla="*/ 180126 h 374"/>
                <a:gd name="T48" fmla="*/ 524755 w 379"/>
                <a:gd name="T49" fmla="*/ 148648 h 374"/>
                <a:gd name="T50" fmla="*/ 568183 w 379"/>
                <a:gd name="T51" fmla="*/ 139904 h 374"/>
                <a:gd name="T52" fmla="*/ 586278 w 379"/>
                <a:gd name="T53" fmla="*/ 117169 h 374"/>
                <a:gd name="T54" fmla="*/ 633325 w 379"/>
                <a:gd name="T55" fmla="*/ 122416 h 374"/>
                <a:gd name="T56" fmla="*/ 649610 w 379"/>
                <a:gd name="T57" fmla="*/ 122416 h 374"/>
                <a:gd name="T58" fmla="*/ 662277 w 379"/>
                <a:gd name="T59" fmla="*/ 138155 h 374"/>
                <a:gd name="T60" fmla="*/ 683991 w 379"/>
                <a:gd name="T61" fmla="*/ 169633 h 374"/>
                <a:gd name="T62" fmla="*/ 676753 w 379"/>
                <a:gd name="T63" fmla="*/ 192368 h 374"/>
                <a:gd name="T64" fmla="*/ 626087 w 379"/>
                <a:gd name="T65" fmla="*/ 181875 h 374"/>
                <a:gd name="T66" fmla="*/ 591706 w 379"/>
                <a:gd name="T67" fmla="*/ 166136 h 374"/>
                <a:gd name="T68" fmla="*/ 573611 w 379"/>
                <a:gd name="T69" fmla="*/ 223846 h 374"/>
                <a:gd name="T70" fmla="*/ 553707 w 379"/>
                <a:gd name="T71" fmla="*/ 265817 h 374"/>
                <a:gd name="T72" fmla="*/ 541040 w 379"/>
                <a:gd name="T73" fmla="*/ 279807 h 374"/>
                <a:gd name="T74" fmla="*/ 521136 w 379"/>
                <a:gd name="T75" fmla="*/ 295547 h 374"/>
                <a:gd name="T76" fmla="*/ 508469 w 379"/>
                <a:gd name="T77" fmla="*/ 292049 h 374"/>
                <a:gd name="T78" fmla="*/ 499422 w 379"/>
                <a:gd name="T79" fmla="*/ 325276 h 374"/>
                <a:gd name="T80" fmla="*/ 493993 w 379"/>
                <a:gd name="T81" fmla="*/ 339267 h 374"/>
                <a:gd name="T82" fmla="*/ 486755 w 379"/>
                <a:gd name="T83" fmla="*/ 365499 h 374"/>
                <a:gd name="T84" fmla="*/ 443327 w 379"/>
                <a:gd name="T85" fmla="*/ 358503 h 374"/>
                <a:gd name="T86" fmla="*/ 417994 w 379"/>
                <a:gd name="T87" fmla="*/ 360252 h 374"/>
                <a:gd name="T88" fmla="*/ 417994 w 379"/>
                <a:gd name="T89" fmla="*/ 395228 h 374"/>
                <a:gd name="T90" fmla="*/ 410756 w 379"/>
                <a:gd name="T91" fmla="*/ 407470 h 374"/>
                <a:gd name="T92" fmla="*/ 401709 w 379"/>
                <a:gd name="T93" fmla="*/ 433702 h 374"/>
                <a:gd name="T94" fmla="*/ 396280 w 379"/>
                <a:gd name="T95" fmla="*/ 470426 h 374"/>
                <a:gd name="T96" fmla="*/ 369138 w 379"/>
                <a:gd name="T97" fmla="*/ 505402 h 374"/>
                <a:gd name="T98" fmla="*/ 363709 w 379"/>
                <a:gd name="T99" fmla="*/ 528137 h 374"/>
                <a:gd name="T100" fmla="*/ 363709 w 379"/>
                <a:gd name="T101" fmla="*/ 542127 h 374"/>
                <a:gd name="T102" fmla="*/ 341995 w 379"/>
                <a:gd name="T103" fmla="*/ 585847 h 374"/>
                <a:gd name="T104" fmla="*/ 318472 w 379"/>
                <a:gd name="T105" fmla="*/ 585847 h 374"/>
                <a:gd name="T106" fmla="*/ 296758 w 379"/>
                <a:gd name="T107" fmla="*/ 598089 h 374"/>
                <a:gd name="T108" fmla="*/ 284091 w 379"/>
                <a:gd name="T109" fmla="*/ 612079 h 374"/>
                <a:gd name="T110" fmla="*/ 269615 w 379"/>
                <a:gd name="T111" fmla="*/ 622572 h 374"/>
                <a:gd name="T112" fmla="*/ 255139 w 379"/>
                <a:gd name="T113" fmla="*/ 631316 h 374"/>
                <a:gd name="T114" fmla="*/ 217140 w 379"/>
                <a:gd name="T115" fmla="*/ 633064 h 374"/>
                <a:gd name="T116" fmla="*/ 200854 w 379"/>
                <a:gd name="T117" fmla="*/ 641808 h 374"/>
                <a:gd name="T118" fmla="*/ 164664 w 379"/>
                <a:gd name="T119" fmla="*/ 648804 h 374"/>
                <a:gd name="T120" fmla="*/ 133903 w 379"/>
                <a:gd name="T121" fmla="*/ 633064 h 374"/>
                <a:gd name="T122" fmla="*/ 117617 w 379"/>
                <a:gd name="T123" fmla="*/ 599837 h 3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9" h="374">
                  <a:moveTo>
                    <a:pt x="63" y="342"/>
                  </a:moveTo>
                  <a:lnTo>
                    <a:pt x="54" y="342"/>
                  </a:lnTo>
                  <a:lnTo>
                    <a:pt x="54" y="341"/>
                  </a:lnTo>
                  <a:lnTo>
                    <a:pt x="52" y="340"/>
                  </a:lnTo>
                  <a:lnTo>
                    <a:pt x="52" y="338"/>
                  </a:lnTo>
                  <a:lnTo>
                    <a:pt x="51" y="337"/>
                  </a:lnTo>
                  <a:lnTo>
                    <a:pt x="48" y="337"/>
                  </a:lnTo>
                  <a:lnTo>
                    <a:pt x="45" y="335"/>
                  </a:lnTo>
                  <a:lnTo>
                    <a:pt x="41" y="335"/>
                  </a:lnTo>
                  <a:lnTo>
                    <a:pt x="41" y="334"/>
                  </a:lnTo>
                  <a:lnTo>
                    <a:pt x="38" y="329"/>
                  </a:lnTo>
                  <a:lnTo>
                    <a:pt x="33" y="325"/>
                  </a:lnTo>
                  <a:lnTo>
                    <a:pt x="30" y="317"/>
                  </a:lnTo>
                  <a:lnTo>
                    <a:pt x="24" y="310"/>
                  </a:lnTo>
                  <a:lnTo>
                    <a:pt x="18" y="302"/>
                  </a:lnTo>
                  <a:lnTo>
                    <a:pt x="11" y="295"/>
                  </a:lnTo>
                  <a:lnTo>
                    <a:pt x="3" y="286"/>
                  </a:lnTo>
                  <a:lnTo>
                    <a:pt x="3" y="283"/>
                  </a:lnTo>
                  <a:lnTo>
                    <a:pt x="3" y="280"/>
                  </a:lnTo>
                  <a:lnTo>
                    <a:pt x="5" y="277"/>
                  </a:lnTo>
                  <a:lnTo>
                    <a:pt x="5" y="274"/>
                  </a:lnTo>
                  <a:lnTo>
                    <a:pt x="5" y="269"/>
                  </a:lnTo>
                  <a:lnTo>
                    <a:pt x="3" y="263"/>
                  </a:lnTo>
                  <a:lnTo>
                    <a:pt x="2" y="259"/>
                  </a:lnTo>
                  <a:lnTo>
                    <a:pt x="0" y="256"/>
                  </a:lnTo>
                  <a:lnTo>
                    <a:pt x="0" y="253"/>
                  </a:lnTo>
                  <a:lnTo>
                    <a:pt x="0" y="251"/>
                  </a:lnTo>
                  <a:lnTo>
                    <a:pt x="0" y="253"/>
                  </a:lnTo>
                  <a:lnTo>
                    <a:pt x="2" y="253"/>
                  </a:lnTo>
                  <a:lnTo>
                    <a:pt x="5" y="256"/>
                  </a:lnTo>
                  <a:lnTo>
                    <a:pt x="11" y="254"/>
                  </a:lnTo>
                  <a:lnTo>
                    <a:pt x="15" y="251"/>
                  </a:lnTo>
                  <a:lnTo>
                    <a:pt x="19" y="248"/>
                  </a:lnTo>
                  <a:lnTo>
                    <a:pt x="24" y="244"/>
                  </a:lnTo>
                  <a:lnTo>
                    <a:pt x="27" y="238"/>
                  </a:lnTo>
                  <a:lnTo>
                    <a:pt x="28" y="235"/>
                  </a:lnTo>
                  <a:lnTo>
                    <a:pt x="30" y="233"/>
                  </a:lnTo>
                  <a:lnTo>
                    <a:pt x="27" y="215"/>
                  </a:lnTo>
                  <a:lnTo>
                    <a:pt x="28" y="214"/>
                  </a:lnTo>
                  <a:lnTo>
                    <a:pt x="28" y="212"/>
                  </a:lnTo>
                  <a:lnTo>
                    <a:pt x="30" y="209"/>
                  </a:lnTo>
                  <a:lnTo>
                    <a:pt x="31" y="206"/>
                  </a:lnTo>
                  <a:lnTo>
                    <a:pt x="32" y="205"/>
                  </a:lnTo>
                  <a:lnTo>
                    <a:pt x="32" y="202"/>
                  </a:lnTo>
                  <a:lnTo>
                    <a:pt x="33" y="194"/>
                  </a:lnTo>
                  <a:lnTo>
                    <a:pt x="33" y="190"/>
                  </a:lnTo>
                  <a:lnTo>
                    <a:pt x="36" y="187"/>
                  </a:lnTo>
                  <a:lnTo>
                    <a:pt x="38" y="187"/>
                  </a:lnTo>
                  <a:lnTo>
                    <a:pt x="41" y="187"/>
                  </a:lnTo>
                  <a:lnTo>
                    <a:pt x="42" y="187"/>
                  </a:lnTo>
                  <a:lnTo>
                    <a:pt x="44" y="188"/>
                  </a:lnTo>
                  <a:lnTo>
                    <a:pt x="45" y="190"/>
                  </a:lnTo>
                  <a:lnTo>
                    <a:pt x="48" y="197"/>
                  </a:lnTo>
                  <a:lnTo>
                    <a:pt x="51" y="199"/>
                  </a:lnTo>
                  <a:lnTo>
                    <a:pt x="52" y="197"/>
                  </a:lnTo>
                  <a:lnTo>
                    <a:pt x="55" y="194"/>
                  </a:lnTo>
                  <a:lnTo>
                    <a:pt x="57" y="190"/>
                  </a:lnTo>
                  <a:lnTo>
                    <a:pt x="57" y="187"/>
                  </a:lnTo>
                  <a:lnTo>
                    <a:pt x="57" y="184"/>
                  </a:lnTo>
                  <a:lnTo>
                    <a:pt x="58" y="184"/>
                  </a:lnTo>
                  <a:lnTo>
                    <a:pt x="60" y="160"/>
                  </a:lnTo>
                  <a:lnTo>
                    <a:pt x="78" y="142"/>
                  </a:lnTo>
                  <a:lnTo>
                    <a:pt x="78" y="143"/>
                  </a:lnTo>
                  <a:lnTo>
                    <a:pt x="80" y="145"/>
                  </a:lnTo>
                  <a:lnTo>
                    <a:pt x="82" y="145"/>
                  </a:lnTo>
                  <a:lnTo>
                    <a:pt x="85" y="143"/>
                  </a:lnTo>
                  <a:lnTo>
                    <a:pt x="88" y="143"/>
                  </a:lnTo>
                  <a:lnTo>
                    <a:pt x="91" y="142"/>
                  </a:lnTo>
                  <a:lnTo>
                    <a:pt x="93" y="140"/>
                  </a:lnTo>
                  <a:lnTo>
                    <a:pt x="93" y="139"/>
                  </a:lnTo>
                  <a:lnTo>
                    <a:pt x="94" y="139"/>
                  </a:lnTo>
                  <a:lnTo>
                    <a:pt x="95" y="136"/>
                  </a:lnTo>
                  <a:lnTo>
                    <a:pt x="99" y="131"/>
                  </a:lnTo>
                  <a:lnTo>
                    <a:pt x="102" y="127"/>
                  </a:lnTo>
                  <a:lnTo>
                    <a:pt x="105" y="124"/>
                  </a:lnTo>
                  <a:lnTo>
                    <a:pt x="110" y="121"/>
                  </a:lnTo>
                  <a:lnTo>
                    <a:pt x="111" y="118"/>
                  </a:lnTo>
                  <a:lnTo>
                    <a:pt x="113" y="116"/>
                  </a:lnTo>
                  <a:lnTo>
                    <a:pt x="117" y="110"/>
                  </a:lnTo>
                  <a:lnTo>
                    <a:pt x="120" y="106"/>
                  </a:lnTo>
                  <a:lnTo>
                    <a:pt x="121" y="101"/>
                  </a:lnTo>
                  <a:lnTo>
                    <a:pt x="121" y="97"/>
                  </a:lnTo>
                  <a:lnTo>
                    <a:pt x="121" y="94"/>
                  </a:lnTo>
                  <a:lnTo>
                    <a:pt x="120" y="92"/>
                  </a:lnTo>
                  <a:lnTo>
                    <a:pt x="120" y="91"/>
                  </a:lnTo>
                  <a:lnTo>
                    <a:pt x="120" y="89"/>
                  </a:lnTo>
                  <a:lnTo>
                    <a:pt x="120" y="88"/>
                  </a:lnTo>
                  <a:lnTo>
                    <a:pt x="120" y="82"/>
                  </a:lnTo>
                  <a:lnTo>
                    <a:pt x="121" y="76"/>
                  </a:lnTo>
                  <a:lnTo>
                    <a:pt x="121" y="67"/>
                  </a:lnTo>
                  <a:lnTo>
                    <a:pt x="123" y="59"/>
                  </a:lnTo>
                  <a:lnTo>
                    <a:pt x="124" y="52"/>
                  </a:lnTo>
                  <a:lnTo>
                    <a:pt x="124" y="47"/>
                  </a:lnTo>
                  <a:lnTo>
                    <a:pt x="126" y="44"/>
                  </a:lnTo>
                  <a:lnTo>
                    <a:pt x="128" y="40"/>
                  </a:lnTo>
                  <a:lnTo>
                    <a:pt x="128" y="34"/>
                  </a:lnTo>
                  <a:lnTo>
                    <a:pt x="128" y="28"/>
                  </a:lnTo>
                  <a:lnTo>
                    <a:pt x="126" y="20"/>
                  </a:lnTo>
                  <a:lnTo>
                    <a:pt x="126" y="13"/>
                  </a:lnTo>
                  <a:lnTo>
                    <a:pt x="124" y="8"/>
                  </a:lnTo>
                  <a:lnTo>
                    <a:pt x="123" y="4"/>
                  </a:lnTo>
                  <a:lnTo>
                    <a:pt x="121" y="2"/>
                  </a:lnTo>
                  <a:lnTo>
                    <a:pt x="131" y="0"/>
                  </a:lnTo>
                  <a:lnTo>
                    <a:pt x="147" y="94"/>
                  </a:lnTo>
                  <a:lnTo>
                    <a:pt x="227" y="79"/>
                  </a:lnTo>
                  <a:lnTo>
                    <a:pt x="236" y="130"/>
                  </a:lnTo>
                  <a:lnTo>
                    <a:pt x="266" y="103"/>
                  </a:lnTo>
                  <a:lnTo>
                    <a:pt x="266" y="104"/>
                  </a:lnTo>
                  <a:lnTo>
                    <a:pt x="267" y="104"/>
                  </a:lnTo>
                  <a:lnTo>
                    <a:pt x="269" y="104"/>
                  </a:lnTo>
                  <a:lnTo>
                    <a:pt x="272" y="103"/>
                  </a:lnTo>
                  <a:lnTo>
                    <a:pt x="276" y="98"/>
                  </a:lnTo>
                  <a:lnTo>
                    <a:pt x="281" y="93"/>
                  </a:lnTo>
                  <a:lnTo>
                    <a:pt x="286" y="83"/>
                  </a:lnTo>
                  <a:lnTo>
                    <a:pt x="287" y="83"/>
                  </a:lnTo>
                  <a:lnTo>
                    <a:pt x="290" y="85"/>
                  </a:lnTo>
                  <a:lnTo>
                    <a:pt x="294" y="86"/>
                  </a:lnTo>
                  <a:lnTo>
                    <a:pt x="299" y="86"/>
                  </a:lnTo>
                  <a:lnTo>
                    <a:pt x="303" y="86"/>
                  </a:lnTo>
                  <a:lnTo>
                    <a:pt x="309" y="85"/>
                  </a:lnTo>
                  <a:lnTo>
                    <a:pt x="314" y="80"/>
                  </a:lnTo>
                  <a:lnTo>
                    <a:pt x="317" y="74"/>
                  </a:lnTo>
                  <a:lnTo>
                    <a:pt x="319" y="73"/>
                  </a:lnTo>
                  <a:lnTo>
                    <a:pt x="319" y="71"/>
                  </a:lnTo>
                  <a:lnTo>
                    <a:pt x="322" y="68"/>
                  </a:lnTo>
                  <a:lnTo>
                    <a:pt x="324" y="67"/>
                  </a:lnTo>
                  <a:lnTo>
                    <a:pt x="329" y="65"/>
                  </a:lnTo>
                  <a:lnTo>
                    <a:pt x="333" y="65"/>
                  </a:lnTo>
                  <a:lnTo>
                    <a:pt x="341" y="67"/>
                  </a:lnTo>
                  <a:lnTo>
                    <a:pt x="349" y="70"/>
                  </a:lnTo>
                  <a:lnTo>
                    <a:pt x="350" y="70"/>
                  </a:lnTo>
                  <a:lnTo>
                    <a:pt x="352" y="70"/>
                  </a:lnTo>
                  <a:lnTo>
                    <a:pt x="353" y="70"/>
                  </a:lnTo>
                  <a:lnTo>
                    <a:pt x="355" y="70"/>
                  </a:lnTo>
                  <a:lnTo>
                    <a:pt x="357" y="70"/>
                  </a:lnTo>
                  <a:lnTo>
                    <a:pt x="359" y="70"/>
                  </a:lnTo>
                  <a:lnTo>
                    <a:pt x="360" y="70"/>
                  </a:lnTo>
                  <a:lnTo>
                    <a:pt x="362" y="76"/>
                  </a:lnTo>
                  <a:lnTo>
                    <a:pt x="363" y="77"/>
                  </a:lnTo>
                  <a:lnTo>
                    <a:pt x="366" y="79"/>
                  </a:lnTo>
                  <a:lnTo>
                    <a:pt x="369" y="82"/>
                  </a:lnTo>
                  <a:lnTo>
                    <a:pt x="374" y="85"/>
                  </a:lnTo>
                  <a:lnTo>
                    <a:pt x="377" y="89"/>
                  </a:lnTo>
                  <a:lnTo>
                    <a:pt x="378" y="93"/>
                  </a:lnTo>
                  <a:lnTo>
                    <a:pt x="378" y="97"/>
                  </a:lnTo>
                  <a:lnTo>
                    <a:pt x="375" y="101"/>
                  </a:lnTo>
                  <a:lnTo>
                    <a:pt x="375" y="103"/>
                  </a:lnTo>
                  <a:lnTo>
                    <a:pt x="375" y="106"/>
                  </a:lnTo>
                  <a:lnTo>
                    <a:pt x="375" y="109"/>
                  </a:lnTo>
                  <a:lnTo>
                    <a:pt x="374" y="110"/>
                  </a:lnTo>
                  <a:lnTo>
                    <a:pt x="371" y="112"/>
                  </a:lnTo>
                  <a:lnTo>
                    <a:pt x="366" y="113"/>
                  </a:lnTo>
                  <a:lnTo>
                    <a:pt x="359" y="110"/>
                  </a:lnTo>
                  <a:lnTo>
                    <a:pt x="347" y="106"/>
                  </a:lnTo>
                  <a:lnTo>
                    <a:pt x="346" y="104"/>
                  </a:lnTo>
                  <a:lnTo>
                    <a:pt x="344" y="103"/>
                  </a:lnTo>
                  <a:lnTo>
                    <a:pt x="339" y="101"/>
                  </a:lnTo>
                  <a:lnTo>
                    <a:pt x="335" y="100"/>
                  </a:lnTo>
                  <a:lnTo>
                    <a:pt x="332" y="97"/>
                  </a:lnTo>
                  <a:lnTo>
                    <a:pt x="327" y="95"/>
                  </a:lnTo>
                  <a:lnTo>
                    <a:pt x="324" y="94"/>
                  </a:lnTo>
                  <a:lnTo>
                    <a:pt x="322" y="124"/>
                  </a:lnTo>
                  <a:lnTo>
                    <a:pt x="317" y="127"/>
                  </a:lnTo>
                  <a:lnTo>
                    <a:pt x="317" y="128"/>
                  </a:lnTo>
                  <a:lnTo>
                    <a:pt x="316" y="133"/>
                  </a:lnTo>
                  <a:lnTo>
                    <a:pt x="315" y="137"/>
                  </a:lnTo>
                  <a:lnTo>
                    <a:pt x="312" y="143"/>
                  </a:lnTo>
                  <a:lnTo>
                    <a:pt x="309" y="149"/>
                  </a:lnTo>
                  <a:lnTo>
                    <a:pt x="306" y="152"/>
                  </a:lnTo>
                  <a:lnTo>
                    <a:pt x="303" y="155"/>
                  </a:lnTo>
                  <a:lnTo>
                    <a:pt x="300" y="154"/>
                  </a:lnTo>
                  <a:lnTo>
                    <a:pt x="300" y="155"/>
                  </a:lnTo>
                  <a:lnTo>
                    <a:pt x="300" y="157"/>
                  </a:lnTo>
                  <a:lnTo>
                    <a:pt x="299" y="160"/>
                  </a:lnTo>
                  <a:lnTo>
                    <a:pt x="297" y="164"/>
                  </a:lnTo>
                  <a:lnTo>
                    <a:pt x="296" y="169"/>
                  </a:lnTo>
                  <a:lnTo>
                    <a:pt x="293" y="172"/>
                  </a:lnTo>
                  <a:lnTo>
                    <a:pt x="291" y="172"/>
                  </a:lnTo>
                  <a:lnTo>
                    <a:pt x="288" y="169"/>
                  </a:lnTo>
                  <a:lnTo>
                    <a:pt x="287" y="169"/>
                  </a:lnTo>
                  <a:lnTo>
                    <a:pt x="286" y="167"/>
                  </a:lnTo>
                  <a:lnTo>
                    <a:pt x="284" y="166"/>
                  </a:lnTo>
                  <a:lnTo>
                    <a:pt x="282" y="166"/>
                  </a:lnTo>
                  <a:lnTo>
                    <a:pt x="281" y="167"/>
                  </a:lnTo>
                  <a:lnTo>
                    <a:pt x="278" y="169"/>
                  </a:lnTo>
                  <a:lnTo>
                    <a:pt x="276" y="175"/>
                  </a:lnTo>
                  <a:lnTo>
                    <a:pt x="276" y="184"/>
                  </a:lnTo>
                  <a:lnTo>
                    <a:pt x="276" y="185"/>
                  </a:lnTo>
                  <a:lnTo>
                    <a:pt x="276" y="186"/>
                  </a:lnTo>
                  <a:lnTo>
                    <a:pt x="275" y="188"/>
                  </a:lnTo>
                  <a:lnTo>
                    <a:pt x="275" y="190"/>
                  </a:lnTo>
                  <a:lnTo>
                    <a:pt x="273" y="191"/>
                  </a:lnTo>
                  <a:lnTo>
                    <a:pt x="273" y="193"/>
                  </a:lnTo>
                  <a:lnTo>
                    <a:pt x="273" y="194"/>
                  </a:lnTo>
                  <a:lnTo>
                    <a:pt x="273" y="196"/>
                  </a:lnTo>
                  <a:lnTo>
                    <a:pt x="272" y="199"/>
                  </a:lnTo>
                  <a:lnTo>
                    <a:pt x="270" y="205"/>
                  </a:lnTo>
                  <a:lnTo>
                    <a:pt x="269" y="209"/>
                  </a:lnTo>
                  <a:lnTo>
                    <a:pt x="264" y="212"/>
                  </a:lnTo>
                  <a:lnTo>
                    <a:pt x="260" y="214"/>
                  </a:lnTo>
                  <a:lnTo>
                    <a:pt x="254" y="212"/>
                  </a:lnTo>
                  <a:lnTo>
                    <a:pt x="246" y="206"/>
                  </a:lnTo>
                  <a:lnTo>
                    <a:pt x="245" y="205"/>
                  </a:lnTo>
                  <a:lnTo>
                    <a:pt x="242" y="203"/>
                  </a:lnTo>
                  <a:lnTo>
                    <a:pt x="239" y="202"/>
                  </a:lnTo>
                  <a:lnTo>
                    <a:pt x="236" y="202"/>
                  </a:lnTo>
                  <a:lnTo>
                    <a:pt x="233" y="203"/>
                  </a:lnTo>
                  <a:lnTo>
                    <a:pt x="231" y="206"/>
                  </a:lnTo>
                  <a:lnTo>
                    <a:pt x="231" y="212"/>
                  </a:lnTo>
                  <a:lnTo>
                    <a:pt x="233" y="220"/>
                  </a:lnTo>
                  <a:lnTo>
                    <a:pt x="233" y="221"/>
                  </a:lnTo>
                  <a:lnTo>
                    <a:pt x="233" y="224"/>
                  </a:lnTo>
                  <a:lnTo>
                    <a:pt x="231" y="226"/>
                  </a:lnTo>
                  <a:lnTo>
                    <a:pt x="230" y="227"/>
                  </a:lnTo>
                  <a:lnTo>
                    <a:pt x="230" y="230"/>
                  </a:lnTo>
                  <a:lnTo>
                    <a:pt x="228" y="232"/>
                  </a:lnTo>
                  <a:lnTo>
                    <a:pt x="228" y="233"/>
                  </a:lnTo>
                  <a:lnTo>
                    <a:pt x="227" y="233"/>
                  </a:lnTo>
                  <a:lnTo>
                    <a:pt x="225" y="244"/>
                  </a:lnTo>
                  <a:lnTo>
                    <a:pt x="224" y="245"/>
                  </a:lnTo>
                  <a:lnTo>
                    <a:pt x="222" y="247"/>
                  </a:lnTo>
                  <a:lnTo>
                    <a:pt x="222" y="248"/>
                  </a:lnTo>
                  <a:lnTo>
                    <a:pt x="221" y="250"/>
                  </a:lnTo>
                  <a:lnTo>
                    <a:pt x="220" y="254"/>
                  </a:lnTo>
                  <a:lnTo>
                    <a:pt x="219" y="260"/>
                  </a:lnTo>
                  <a:lnTo>
                    <a:pt x="219" y="266"/>
                  </a:lnTo>
                  <a:lnTo>
                    <a:pt x="219" y="269"/>
                  </a:lnTo>
                  <a:lnTo>
                    <a:pt x="216" y="272"/>
                  </a:lnTo>
                  <a:lnTo>
                    <a:pt x="213" y="277"/>
                  </a:lnTo>
                  <a:lnTo>
                    <a:pt x="210" y="280"/>
                  </a:lnTo>
                  <a:lnTo>
                    <a:pt x="207" y="284"/>
                  </a:lnTo>
                  <a:lnTo>
                    <a:pt x="204" y="289"/>
                  </a:lnTo>
                  <a:lnTo>
                    <a:pt x="203" y="293"/>
                  </a:lnTo>
                  <a:lnTo>
                    <a:pt x="201" y="298"/>
                  </a:lnTo>
                  <a:lnTo>
                    <a:pt x="201" y="299"/>
                  </a:lnTo>
                  <a:lnTo>
                    <a:pt x="201" y="301"/>
                  </a:lnTo>
                  <a:lnTo>
                    <a:pt x="201" y="302"/>
                  </a:lnTo>
                  <a:lnTo>
                    <a:pt x="201" y="305"/>
                  </a:lnTo>
                  <a:lnTo>
                    <a:pt x="201" y="307"/>
                  </a:lnTo>
                  <a:lnTo>
                    <a:pt x="201" y="308"/>
                  </a:lnTo>
                  <a:lnTo>
                    <a:pt x="201" y="310"/>
                  </a:lnTo>
                  <a:lnTo>
                    <a:pt x="206" y="311"/>
                  </a:lnTo>
                  <a:lnTo>
                    <a:pt x="200" y="319"/>
                  </a:lnTo>
                  <a:lnTo>
                    <a:pt x="204" y="325"/>
                  </a:lnTo>
                  <a:lnTo>
                    <a:pt x="189" y="335"/>
                  </a:lnTo>
                  <a:lnTo>
                    <a:pt x="186" y="334"/>
                  </a:lnTo>
                  <a:lnTo>
                    <a:pt x="183" y="334"/>
                  </a:lnTo>
                  <a:lnTo>
                    <a:pt x="179" y="334"/>
                  </a:lnTo>
                  <a:lnTo>
                    <a:pt x="176" y="335"/>
                  </a:lnTo>
                  <a:lnTo>
                    <a:pt x="171" y="340"/>
                  </a:lnTo>
                  <a:lnTo>
                    <a:pt x="170" y="344"/>
                  </a:lnTo>
                  <a:lnTo>
                    <a:pt x="168" y="343"/>
                  </a:lnTo>
                  <a:lnTo>
                    <a:pt x="167" y="342"/>
                  </a:lnTo>
                  <a:lnTo>
                    <a:pt x="164" y="342"/>
                  </a:lnTo>
                  <a:lnTo>
                    <a:pt x="159" y="341"/>
                  </a:lnTo>
                  <a:lnTo>
                    <a:pt x="157" y="341"/>
                  </a:lnTo>
                  <a:lnTo>
                    <a:pt x="156" y="342"/>
                  </a:lnTo>
                  <a:lnTo>
                    <a:pt x="156" y="344"/>
                  </a:lnTo>
                  <a:lnTo>
                    <a:pt x="157" y="350"/>
                  </a:lnTo>
                  <a:lnTo>
                    <a:pt x="157" y="352"/>
                  </a:lnTo>
                  <a:lnTo>
                    <a:pt x="156" y="353"/>
                  </a:lnTo>
                  <a:lnTo>
                    <a:pt x="154" y="353"/>
                  </a:lnTo>
                  <a:lnTo>
                    <a:pt x="151" y="355"/>
                  </a:lnTo>
                  <a:lnTo>
                    <a:pt x="149" y="356"/>
                  </a:lnTo>
                  <a:lnTo>
                    <a:pt x="147" y="358"/>
                  </a:lnTo>
                  <a:lnTo>
                    <a:pt x="146" y="358"/>
                  </a:lnTo>
                  <a:lnTo>
                    <a:pt x="144" y="359"/>
                  </a:lnTo>
                  <a:lnTo>
                    <a:pt x="141" y="361"/>
                  </a:lnTo>
                  <a:lnTo>
                    <a:pt x="137" y="362"/>
                  </a:lnTo>
                  <a:lnTo>
                    <a:pt x="131" y="364"/>
                  </a:lnTo>
                  <a:lnTo>
                    <a:pt x="126" y="364"/>
                  </a:lnTo>
                  <a:lnTo>
                    <a:pt x="123" y="364"/>
                  </a:lnTo>
                  <a:lnTo>
                    <a:pt x="120" y="362"/>
                  </a:lnTo>
                  <a:lnTo>
                    <a:pt x="118" y="358"/>
                  </a:lnTo>
                  <a:lnTo>
                    <a:pt x="117" y="361"/>
                  </a:lnTo>
                  <a:lnTo>
                    <a:pt x="114" y="364"/>
                  </a:lnTo>
                  <a:lnTo>
                    <a:pt x="111" y="367"/>
                  </a:lnTo>
                  <a:lnTo>
                    <a:pt x="107" y="371"/>
                  </a:lnTo>
                  <a:lnTo>
                    <a:pt x="102" y="373"/>
                  </a:lnTo>
                  <a:lnTo>
                    <a:pt x="98" y="373"/>
                  </a:lnTo>
                  <a:lnTo>
                    <a:pt x="93" y="371"/>
                  </a:lnTo>
                  <a:lnTo>
                    <a:pt x="91" y="371"/>
                  </a:lnTo>
                  <a:lnTo>
                    <a:pt x="88" y="371"/>
                  </a:lnTo>
                  <a:lnTo>
                    <a:pt x="85" y="370"/>
                  </a:lnTo>
                  <a:lnTo>
                    <a:pt x="82" y="368"/>
                  </a:lnTo>
                  <a:lnTo>
                    <a:pt x="78" y="367"/>
                  </a:lnTo>
                  <a:lnTo>
                    <a:pt x="74" y="362"/>
                  </a:lnTo>
                  <a:lnTo>
                    <a:pt x="69" y="358"/>
                  </a:lnTo>
                  <a:lnTo>
                    <a:pt x="66" y="352"/>
                  </a:lnTo>
                  <a:lnTo>
                    <a:pt x="65" y="349"/>
                  </a:lnTo>
                  <a:lnTo>
                    <a:pt x="65" y="346"/>
                  </a:lnTo>
                  <a:lnTo>
                    <a:pt x="65" y="343"/>
                  </a:lnTo>
                  <a:lnTo>
                    <a:pt x="63" y="342"/>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70" name="Freeform 68"/>
            <p:cNvSpPr>
              <a:spLocks/>
            </p:cNvSpPr>
            <p:nvPr/>
          </p:nvSpPr>
          <p:spPr bwMode="blackWhite">
            <a:xfrm>
              <a:off x="6635750" y="2849563"/>
              <a:ext cx="685800" cy="654050"/>
            </a:xfrm>
            <a:custGeom>
              <a:avLst/>
              <a:gdLst>
                <a:gd name="T0" fmla="*/ 94094 w 379"/>
                <a:gd name="T1" fmla="*/ 594591 h 374"/>
                <a:gd name="T2" fmla="*/ 74189 w 379"/>
                <a:gd name="T3" fmla="*/ 585847 h 374"/>
                <a:gd name="T4" fmla="*/ 32571 w 379"/>
                <a:gd name="T5" fmla="*/ 528137 h 374"/>
                <a:gd name="T6" fmla="*/ 5428 w 379"/>
                <a:gd name="T7" fmla="*/ 489663 h 374"/>
                <a:gd name="T8" fmla="*/ 3619 w 379"/>
                <a:gd name="T9" fmla="*/ 452938 h 374"/>
                <a:gd name="T10" fmla="*/ 0 w 379"/>
                <a:gd name="T11" fmla="*/ 442446 h 374"/>
                <a:gd name="T12" fmla="*/ 27142 w 379"/>
                <a:gd name="T13" fmla="*/ 438948 h 374"/>
                <a:gd name="T14" fmla="*/ 48856 w 379"/>
                <a:gd name="T15" fmla="*/ 375991 h 374"/>
                <a:gd name="T16" fmla="*/ 56094 w 379"/>
                <a:gd name="T17" fmla="*/ 360252 h 374"/>
                <a:gd name="T18" fmla="*/ 59713 w 379"/>
                <a:gd name="T19" fmla="*/ 332271 h 374"/>
                <a:gd name="T20" fmla="*/ 81427 w 379"/>
                <a:gd name="T21" fmla="*/ 332271 h 374"/>
                <a:gd name="T22" fmla="*/ 103141 w 379"/>
                <a:gd name="T23" fmla="*/ 332271 h 374"/>
                <a:gd name="T24" fmla="*/ 141141 w 379"/>
                <a:gd name="T25" fmla="*/ 248329 h 374"/>
                <a:gd name="T26" fmla="*/ 164664 w 379"/>
                <a:gd name="T27" fmla="*/ 248329 h 374"/>
                <a:gd name="T28" fmla="*/ 179140 w 379"/>
                <a:gd name="T29" fmla="*/ 229092 h 374"/>
                <a:gd name="T30" fmla="*/ 204473 w 379"/>
                <a:gd name="T31" fmla="*/ 202860 h 374"/>
                <a:gd name="T32" fmla="*/ 217140 w 379"/>
                <a:gd name="T33" fmla="*/ 160889 h 374"/>
                <a:gd name="T34" fmla="*/ 218949 w 379"/>
                <a:gd name="T35" fmla="*/ 132909 h 374"/>
                <a:gd name="T36" fmla="*/ 227997 w 379"/>
                <a:gd name="T37" fmla="*/ 76947 h 374"/>
                <a:gd name="T38" fmla="*/ 224378 w 379"/>
                <a:gd name="T39" fmla="*/ 13990 h 374"/>
                <a:gd name="T40" fmla="*/ 410756 w 379"/>
                <a:gd name="T41" fmla="*/ 138155 h 374"/>
                <a:gd name="T42" fmla="*/ 483136 w 379"/>
                <a:gd name="T43" fmla="*/ 181875 h 374"/>
                <a:gd name="T44" fmla="*/ 517517 w 379"/>
                <a:gd name="T45" fmla="*/ 145150 h 374"/>
                <a:gd name="T46" fmla="*/ 559135 w 379"/>
                <a:gd name="T47" fmla="*/ 148648 h 374"/>
                <a:gd name="T48" fmla="*/ 582659 w 379"/>
                <a:gd name="T49" fmla="*/ 118918 h 374"/>
                <a:gd name="T50" fmla="*/ 631515 w 379"/>
                <a:gd name="T51" fmla="*/ 122416 h 374"/>
                <a:gd name="T52" fmla="*/ 649610 w 379"/>
                <a:gd name="T53" fmla="*/ 122416 h 374"/>
                <a:gd name="T54" fmla="*/ 662277 w 379"/>
                <a:gd name="T55" fmla="*/ 138155 h 374"/>
                <a:gd name="T56" fmla="*/ 678562 w 379"/>
                <a:gd name="T57" fmla="*/ 176628 h 374"/>
                <a:gd name="T58" fmla="*/ 671324 w 379"/>
                <a:gd name="T59" fmla="*/ 195865 h 374"/>
                <a:gd name="T60" fmla="*/ 622468 w 379"/>
                <a:gd name="T61" fmla="*/ 180126 h 374"/>
                <a:gd name="T62" fmla="*/ 586278 w 379"/>
                <a:gd name="T63" fmla="*/ 164387 h 374"/>
                <a:gd name="T64" fmla="*/ 569992 w 379"/>
                <a:gd name="T65" fmla="*/ 239585 h 374"/>
                <a:gd name="T66" fmla="*/ 542850 w 379"/>
                <a:gd name="T67" fmla="*/ 269315 h 374"/>
                <a:gd name="T68" fmla="*/ 530183 w 379"/>
                <a:gd name="T69" fmla="*/ 300793 h 374"/>
                <a:gd name="T70" fmla="*/ 513898 w 379"/>
                <a:gd name="T71" fmla="*/ 290300 h 374"/>
                <a:gd name="T72" fmla="*/ 499422 w 379"/>
                <a:gd name="T73" fmla="*/ 321779 h 374"/>
                <a:gd name="T74" fmla="*/ 493993 w 379"/>
                <a:gd name="T75" fmla="*/ 337518 h 374"/>
                <a:gd name="T76" fmla="*/ 488565 w 379"/>
                <a:gd name="T77" fmla="*/ 358503 h 374"/>
                <a:gd name="T78" fmla="*/ 445137 w 379"/>
                <a:gd name="T79" fmla="*/ 360252 h 374"/>
                <a:gd name="T80" fmla="*/ 417994 w 379"/>
                <a:gd name="T81" fmla="*/ 360252 h 374"/>
                <a:gd name="T82" fmla="*/ 417994 w 379"/>
                <a:gd name="T83" fmla="*/ 395228 h 374"/>
                <a:gd name="T84" fmla="*/ 407137 w 379"/>
                <a:gd name="T85" fmla="*/ 426706 h 374"/>
                <a:gd name="T86" fmla="*/ 399899 w 379"/>
                <a:gd name="T87" fmla="*/ 437199 h 374"/>
                <a:gd name="T88" fmla="*/ 390852 w 379"/>
                <a:gd name="T89" fmla="*/ 475673 h 374"/>
                <a:gd name="T90" fmla="*/ 363709 w 379"/>
                <a:gd name="T91" fmla="*/ 521141 h 374"/>
                <a:gd name="T92" fmla="*/ 363709 w 379"/>
                <a:gd name="T93" fmla="*/ 536881 h 374"/>
                <a:gd name="T94" fmla="*/ 369138 w 379"/>
                <a:gd name="T95" fmla="*/ 568359 h 374"/>
                <a:gd name="T96" fmla="*/ 331138 w 379"/>
                <a:gd name="T97" fmla="*/ 584098 h 374"/>
                <a:gd name="T98" fmla="*/ 303996 w 379"/>
                <a:gd name="T99" fmla="*/ 599837 h 374"/>
                <a:gd name="T100" fmla="*/ 282282 w 379"/>
                <a:gd name="T101" fmla="*/ 601586 h 374"/>
                <a:gd name="T102" fmla="*/ 273234 w 379"/>
                <a:gd name="T103" fmla="*/ 620823 h 374"/>
                <a:gd name="T104" fmla="*/ 260568 w 379"/>
                <a:gd name="T105" fmla="*/ 627818 h 374"/>
                <a:gd name="T106" fmla="*/ 217140 w 379"/>
                <a:gd name="T107" fmla="*/ 633064 h 374"/>
                <a:gd name="T108" fmla="*/ 200854 w 379"/>
                <a:gd name="T109" fmla="*/ 641808 h 374"/>
                <a:gd name="T110" fmla="*/ 164664 w 379"/>
                <a:gd name="T111" fmla="*/ 648804 h 374"/>
                <a:gd name="T112" fmla="*/ 124855 w 379"/>
                <a:gd name="T113" fmla="*/ 626069 h 374"/>
                <a:gd name="T114" fmla="*/ 113998 w 379"/>
                <a:gd name="T115" fmla="*/ 598089 h 3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79" h="374">
                  <a:moveTo>
                    <a:pt x="63" y="342"/>
                  </a:moveTo>
                  <a:lnTo>
                    <a:pt x="54" y="342"/>
                  </a:lnTo>
                  <a:lnTo>
                    <a:pt x="54" y="341"/>
                  </a:lnTo>
                  <a:lnTo>
                    <a:pt x="52" y="340"/>
                  </a:lnTo>
                  <a:lnTo>
                    <a:pt x="52" y="338"/>
                  </a:lnTo>
                  <a:lnTo>
                    <a:pt x="51" y="337"/>
                  </a:lnTo>
                  <a:lnTo>
                    <a:pt x="48" y="337"/>
                  </a:lnTo>
                  <a:lnTo>
                    <a:pt x="45" y="335"/>
                  </a:lnTo>
                  <a:lnTo>
                    <a:pt x="41" y="335"/>
                  </a:lnTo>
                  <a:lnTo>
                    <a:pt x="41" y="334"/>
                  </a:lnTo>
                  <a:lnTo>
                    <a:pt x="38" y="329"/>
                  </a:lnTo>
                  <a:lnTo>
                    <a:pt x="33" y="325"/>
                  </a:lnTo>
                  <a:lnTo>
                    <a:pt x="30" y="317"/>
                  </a:lnTo>
                  <a:lnTo>
                    <a:pt x="24" y="310"/>
                  </a:lnTo>
                  <a:lnTo>
                    <a:pt x="18" y="302"/>
                  </a:lnTo>
                  <a:lnTo>
                    <a:pt x="11" y="295"/>
                  </a:lnTo>
                  <a:lnTo>
                    <a:pt x="3" y="286"/>
                  </a:lnTo>
                  <a:lnTo>
                    <a:pt x="3" y="283"/>
                  </a:lnTo>
                  <a:lnTo>
                    <a:pt x="3" y="280"/>
                  </a:lnTo>
                  <a:lnTo>
                    <a:pt x="5" y="277"/>
                  </a:lnTo>
                  <a:lnTo>
                    <a:pt x="5" y="274"/>
                  </a:lnTo>
                  <a:lnTo>
                    <a:pt x="5" y="269"/>
                  </a:lnTo>
                  <a:lnTo>
                    <a:pt x="3" y="263"/>
                  </a:lnTo>
                  <a:lnTo>
                    <a:pt x="2" y="259"/>
                  </a:lnTo>
                  <a:lnTo>
                    <a:pt x="0" y="256"/>
                  </a:lnTo>
                  <a:lnTo>
                    <a:pt x="0" y="253"/>
                  </a:lnTo>
                  <a:lnTo>
                    <a:pt x="0" y="251"/>
                  </a:lnTo>
                  <a:lnTo>
                    <a:pt x="0" y="253"/>
                  </a:lnTo>
                  <a:lnTo>
                    <a:pt x="2" y="253"/>
                  </a:lnTo>
                  <a:lnTo>
                    <a:pt x="5" y="256"/>
                  </a:lnTo>
                  <a:lnTo>
                    <a:pt x="11" y="254"/>
                  </a:lnTo>
                  <a:lnTo>
                    <a:pt x="15" y="251"/>
                  </a:lnTo>
                  <a:lnTo>
                    <a:pt x="19" y="248"/>
                  </a:lnTo>
                  <a:lnTo>
                    <a:pt x="24" y="244"/>
                  </a:lnTo>
                  <a:lnTo>
                    <a:pt x="27" y="238"/>
                  </a:lnTo>
                  <a:lnTo>
                    <a:pt x="28" y="235"/>
                  </a:lnTo>
                  <a:lnTo>
                    <a:pt x="30" y="233"/>
                  </a:lnTo>
                  <a:lnTo>
                    <a:pt x="27" y="215"/>
                  </a:lnTo>
                  <a:lnTo>
                    <a:pt x="28" y="214"/>
                  </a:lnTo>
                  <a:lnTo>
                    <a:pt x="28" y="212"/>
                  </a:lnTo>
                  <a:lnTo>
                    <a:pt x="30" y="209"/>
                  </a:lnTo>
                  <a:lnTo>
                    <a:pt x="31" y="206"/>
                  </a:lnTo>
                  <a:lnTo>
                    <a:pt x="32" y="205"/>
                  </a:lnTo>
                  <a:lnTo>
                    <a:pt x="32" y="202"/>
                  </a:lnTo>
                  <a:lnTo>
                    <a:pt x="33" y="194"/>
                  </a:lnTo>
                  <a:lnTo>
                    <a:pt x="33" y="190"/>
                  </a:lnTo>
                  <a:lnTo>
                    <a:pt x="36" y="187"/>
                  </a:lnTo>
                  <a:lnTo>
                    <a:pt x="38" y="187"/>
                  </a:lnTo>
                  <a:lnTo>
                    <a:pt x="41" y="187"/>
                  </a:lnTo>
                  <a:lnTo>
                    <a:pt x="42" y="187"/>
                  </a:lnTo>
                  <a:lnTo>
                    <a:pt x="44" y="188"/>
                  </a:lnTo>
                  <a:lnTo>
                    <a:pt x="45" y="190"/>
                  </a:lnTo>
                  <a:lnTo>
                    <a:pt x="48" y="197"/>
                  </a:lnTo>
                  <a:lnTo>
                    <a:pt x="51" y="199"/>
                  </a:lnTo>
                  <a:lnTo>
                    <a:pt x="52" y="197"/>
                  </a:lnTo>
                  <a:lnTo>
                    <a:pt x="55" y="194"/>
                  </a:lnTo>
                  <a:lnTo>
                    <a:pt x="57" y="190"/>
                  </a:lnTo>
                  <a:lnTo>
                    <a:pt x="57" y="187"/>
                  </a:lnTo>
                  <a:lnTo>
                    <a:pt x="57" y="184"/>
                  </a:lnTo>
                  <a:lnTo>
                    <a:pt x="58" y="184"/>
                  </a:lnTo>
                  <a:lnTo>
                    <a:pt x="60" y="160"/>
                  </a:lnTo>
                  <a:lnTo>
                    <a:pt x="78" y="142"/>
                  </a:lnTo>
                  <a:lnTo>
                    <a:pt x="78" y="143"/>
                  </a:lnTo>
                  <a:lnTo>
                    <a:pt x="80" y="145"/>
                  </a:lnTo>
                  <a:lnTo>
                    <a:pt x="82" y="145"/>
                  </a:lnTo>
                  <a:lnTo>
                    <a:pt x="85" y="143"/>
                  </a:lnTo>
                  <a:lnTo>
                    <a:pt x="88" y="143"/>
                  </a:lnTo>
                  <a:lnTo>
                    <a:pt x="91" y="142"/>
                  </a:lnTo>
                  <a:lnTo>
                    <a:pt x="93" y="140"/>
                  </a:lnTo>
                  <a:lnTo>
                    <a:pt x="93" y="139"/>
                  </a:lnTo>
                  <a:lnTo>
                    <a:pt x="94" y="139"/>
                  </a:lnTo>
                  <a:lnTo>
                    <a:pt x="95" y="136"/>
                  </a:lnTo>
                  <a:lnTo>
                    <a:pt x="99" y="131"/>
                  </a:lnTo>
                  <a:lnTo>
                    <a:pt x="102" y="127"/>
                  </a:lnTo>
                  <a:lnTo>
                    <a:pt x="105" y="124"/>
                  </a:lnTo>
                  <a:lnTo>
                    <a:pt x="110" y="121"/>
                  </a:lnTo>
                  <a:lnTo>
                    <a:pt x="111" y="118"/>
                  </a:lnTo>
                  <a:lnTo>
                    <a:pt x="113" y="116"/>
                  </a:lnTo>
                  <a:lnTo>
                    <a:pt x="117" y="110"/>
                  </a:lnTo>
                  <a:lnTo>
                    <a:pt x="120" y="106"/>
                  </a:lnTo>
                  <a:lnTo>
                    <a:pt x="121" y="101"/>
                  </a:lnTo>
                  <a:lnTo>
                    <a:pt x="121" y="97"/>
                  </a:lnTo>
                  <a:lnTo>
                    <a:pt x="121" y="94"/>
                  </a:lnTo>
                  <a:lnTo>
                    <a:pt x="120" y="92"/>
                  </a:lnTo>
                  <a:lnTo>
                    <a:pt x="120" y="91"/>
                  </a:lnTo>
                  <a:lnTo>
                    <a:pt x="120" y="89"/>
                  </a:lnTo>
                  <a:lnTo>
                    <a:pt x="120" y="88"/>
                  </a:lnTo>
                  <a:lnTo>
                    <a:pt x="120" y="82"/>
                  </a:lnTo>
                  <a:lnTo>
                    <a:pt x="121" y="76"/>
                  </a:lnTo>
                  <a:lnTo>
                    <a:pt x="121" y="67"/>
                  </a:lnTo>
                  <a:lnTo>
                    <a:pt x="123" y="59"/>
                  </a:lnTo>
                  <a:lnTo>
                    <a:pt x="124" y="52"/>
                  </a:lnTo>
                  <a:lnTo>
                    <a:pt x="124" y="47"/>
                  </a:lnTo>
                  <a:lnTo>
                    <a:pt x="126" y="44"/>
                  </a:lnTo>
                  <a:lnTo>
                    <a:pt x="128" y="40"/>
                  </a:lnTo>
                  <a:lnTo>
                    <a:pt x="128" y="34"/>
                  </a:lnTo>
                  <a:lnTo>
                    <a:pt x="128" y="28"/>
                  </a:lnTo>
                  <a:lnTo>
                    <a:pt x="126" y="20"/>
                  </a:lnTo>
                  <a:lnTo>
                    <a:pt x="126" y="13"/>
                  </a:lnTo>
                  <a:lnTo>
                    <a:pt x="124" y="8"/>
                  </a:lnTo>
                  <a:lnTo>
                    <a:pt x="123" y="4"/>
                  </a:lnTo>
                  <a:lnTo>
                    <a:pt x="121" y="2"/>
                  </a:lnTo>
                  <a:lnTo>
                    <a:pt x="131" y="0"/>
                  </a:lnTo>
                  <a:lnTo>
                    <a:pt x="147" y="94"/>
                  </a:lnTo>
                  <a:lnTo>
                    <a:pt x="227" y="79"/>
                  </a:lnTo>
                  <a:lnTo>
                    <a:pt x="236" y="130"/>
                  </a:lnTo>
                  <a:lnTo>
                    <a:pt x="266" y="103"/>
                  </a:lnTo>
                  <a:lnTo>
                    <a:pt x="266" y="104"/>
                  </a:lnTo>
                  <a:lnTo>
                    <a:pt x="267" y="104"/>
                  </a:lnTo>
                  <a:lnTo>
                    <a:pt x="269" y="104"/>
                  </a:lnTo>
                  <a:lnTo>
                    <a:pt x="272" y="103"/>
                  </a:lnTo>
                  <a:lnTo>
                    <a:pt x="276" y="98"/>
                  </a:lnTo>
                  <a:lnTo>
                    <a:pt x="281" y="93"/>
                  </a:lnTo>
                  <a:lnTo>
                    <a:pt x="286" y="83"/>
                  </a:lnTo>
                  <a:lnTo>
                    <a:pt x="287" y="83"/>
                  </a:lnTo>
                  <a:lnTo>
                    <a:pt x="290" y="85"/>
                  </a:lnTo>
                  <a:lnTo>
                    <a:pt x="294" y="86"/>
                  </a:lnTo>
                  <a:lnTo>
                    <a:pt x="299" y="86"/>
                  </a:lnTo>
                  <a:lnTo>
                    <a:pt x="303" y="86"/>
                  </a:lnTo>
                  <a:lnTo>
                    <a:pt x="309" y="85"/>
                  </a:lnTo>
                  <a:lnTo>
                    <a:pt x="314" y="80"/>
                  </a:lnTo>
                  <a:lnTo>
                    <a:pt x="317" y="74"/>
                  </a:lnTo>
                  <a:lnTo>
                    <a:pt x="319" y="73"/>
                  </a:lnTo>
                  <a:lnTo>
                    <a:pt x="319" y="71"/>
                  </a:lnTo>
                  <a:lnTo>
                    <a:pt x="322" y="68"/>
                  </a:lnTo>
                  <a:lnTo>
                    <a:pt x="324" y="67"/>
                  </a:lnTo>
                  <a:lnTo>
                    <a:pt x="329" y="65"/>
                  </a:lnTo>
                  <a:lnTo>
                    <a:pt x="333" y="65"/>
                  </a:lnTo>
                  <a:lnTo>
                    <a:pt x="341" y="67"/>
                  </a:lnTo>
                  <a:lnTo>
                    <a:pt x="349" y="70"/>
                  </a:lnTo>
                  <a:lnTo>
                    <a:pt x="350" y="70"/>
                  </a:lnTo>
                  <a:lnTo>
                    <a:pt x="352" y="70"/>
                  </a:lnTo>
                  <a:lnTo>
                    <a:pt x="353" y="70"/>
                  </a:lnTo>
                  <a:lnTo>
                    <a:pt x="355" y="70"/>
                  </a:lnTo>
                  <a:lnTo>
                    <a:pt x="357" y="70"/>
                  </a:lnTo>
                  <a:lnTo>
                    <a:pt x="359" y="70"/>
                  </a:lnTo>
                  <a:lnTo>
                    <a:pt x="360" y="70"/>
                  </a:lnTo>
                  <a:lnTo>
                    <a:pt x="362" y="76"/>
                  </a:lnTo>
                  <a:lnTo>
                    <a:pt x="363" y="77"/>
                  </a:lnTo>
                  <a:lnTo>
                    <a:pt x="366" y="79"/>
                  </a:lnTo>
                  <a:lnTo>
                    <a:pt x="369" y="82"/>
                  </a:lnTo>
                  <a:lnTo>
                    <a:pt x="374" y="85"/>
                  </a:lnTo>
                  <a:lnTo>
                    <a:pt x="377" y="89"/>
                  </a:lnTo>
                  <a:lnTo>
                    <a:pt x="378" y="93"/>
                  </a:lnTo>
                  <a:lnTo>
                    <a:pt x="378" y="97"/>
                  </a:lnTo>
                  <a:lnTo>
                    <a:pt x="375" y="101"/>
                  </a:lnTo>
                  <a:lnTo>
                    <a:pt x="375" y="103"/>
                  </a:lnTo>
                  <a:lnTo>
                    <a:pt x="375" y="106"/>
                  </a:lnTo>
                  <a:lnTo>
                    <a:pt x="375" y="109"/>
                  </a:lnTo>
                  <a:lnTo>
                    <a:pt x="374" y="110"/>
                  </a:lnTo>
                  <a:lnTo>
                    <a:pt x="371" y="112"/>
                  </a:lnTo>
                  <a:lnTo>
                    <a:pt x="366" y="113"/>
                  </a:lnTo>
                  <a:lnTo>
                    <a:pt x="359" y="110"/>
                  </a:lnTo>
                  <a:lnTo>
                    <a:pt x="347" y="106"/>
                  </a:lnTo>
                  <a:lnTo>
                    <a:pt x="346" y="104"/>
                  </a:lnTo>
                  <a:lnTo>
                    <a:pt x="344" y="103"/>
                  </a:lnTo>
                  <a:lnTo>
                    <a:pt x="339" y="101"/>
                  </a:lnTo>
                  <a:lnTo>
                    <a:pt x="335" y="100"/>
                  </a:lnTo>
                  <a:lnTo>
                    <a:pt x="332" y="97"/>
                  </a:lnTo>
                  <a:lnTo>
                    <a:pt x="327" y="95"/>
                  </a:lnTo>
                  <a:lnTo>
                    <a:pt x="324" y="94"/>
                  </a:lnTo>
                  <a:lnTo>
                    <a:pt x="322" y="124"/>
                  </a:lnTo>
                  <a:lnTo>
                    <a:pt x="317" y="127"/>
                  </a:lnTo>
                  <a:lnTo>
                    <a:pt x="317" y="128"/>
                  </a:lnTo>
                  <a:lnTo>
                    <a:pt x="316" y="133"/>
                  </a:lnTo>
                  <a:lnTo>
                    <a:pt x="315" y="137"/>
                  </a:lnTo>
                  <a:lnTo>
                    <a:pt x="312" y="143"/>
                  </a:lnTo>
                  <a:lnTo>
                    <a:pt x="309" y="149"/>
                  </a:lnTo>
                  <a:lnTo>
                    <a:pt x="306" y="152"/>
                  </a:lnTo>
                  <a:lnTo>
                    <a:pt x="303" y="155"/>
                  </a:lnTo>
                  <a:lnTo>
                    <a:pt x="300" y="154"/>
                  </a:lnTo>
                  <a:lnTo>
                    <a:pt x="300" y="155"/>
                  </a:lnTo>
                  <a:lnTo>
                    <a:pt x="300" y="157"/>
                  </a:lnTo>
                  <a:lnTo>
                    <a:pt x="299" y="160"/>
                  </a:lnTo>
                  <a:lnTo>
                    <a:pt x="297" y="164"/>
                  </a:lnTo>
                  <a:lnTo>
                    <a:pt x="296" y="169"/>
                  </a:lnTo>
                  <a:lnTo>
                    <a:pt x="293" y="172"/>
                  </a:lnTo>
                  <a:lnTo>
                    <a:pt x="291" y="172"/>
                  </a:lnTo>
                  <a:lnTo>
                    <a:pt x="288" y="169"/>
                  </a:lnTo>
                  <a:lnTo>
                    <a:pt x="287" y="169"/>
                  </a:lnTo>
                  <a:lnTo>
                    <a:pt x="286" y="167"/>
                  </a:lnTo>
                  <a:lnTo>
                    <a:pt x="284" y="166"/>
                  </a:lnTo>
                  <a:lnTo>
                    <a:pt x="282" y="166"/>
                  </a:lnTo>
                  <a:lnTo>
                    <a:pt x="281" y="167"/>
                  </a:lnTo>
                  <a:lnTo>
                    <a:pt x="278" y="169"/>
                  </a:lnTo>
                  <a:lnTo>
                    <a:pt x="276" y="175"/>
                  </a:lnTo>
                  <a:lnTo>
                    <a:pt x="276" y="184"/>
                  </a:lnTo>
                  <a:lnTo>
                    <a:pt x="276" y="185"/>
                  </a:lnTo>
                  <a:lnTo>
                    <a:pt x="276" y="186"/>
                  </a:lnTo>
                  <a:lnTo>
                    <a:pt x="275" y="188"/>
                  </a:lnTo>
                  <a:lnTo>
                    <a:pt x="275" y="190"/>
                  </a:lnTo>
                  <a:lnTo>
                    <a:pt x="273" y="191"/>
                  </a:lnTo>
                  <a:lnTo>
                    <a:pt x="273" y="193"/>
                  </a:lnTo>
                  <a:lnTo>
                    <a:pt x="273" y="194"/>
                  </a:lnTo>
                  <a:lnTo>
                    <a:pt x="273" y="196"/>
                  </a:lnTo>
                  <a:lnTo>
                    <a:pt x="272" y="199"/>
                  </a:lnTo>
                  <a:lnTo>
                    <a:pt x="270" y="205"/>
                  </a:lnTo>
                  <a:lnTo>
                    <a:pt x="269" y="209"/>
                  </a:lnTo>
                  <a:lnTo>
                    <a:pt x="264" y="212"/>
                  </a:lnTo>
                  <a:lnTo>
                    <a:pt x="260" y="214"/>
                  </a:lnTo>
                  <a:lnTo>
                    <a:pt x="254" y="212"/>
                  </a:lnTo>
                  <a:lnTo>
                    <a:pt x="246" y="206"/>
                  </a:lnTo>
                  <a:lnTo>
                    <a:pt x="245" y="205"/>
                  </a:lnTo>
                  <a:lnTo>
                    <a:pt x="242" y="203"/>
                  </a:lnTo>
                  <a:lnTo>
                    <a:pt x="239" y="202"/>
                  </a:lnTo>
                  <a:lnTo>
                    <a:pt x="236" y="202"/>
                  </a:lnTo>
                  <a:lnTo>
                    <a:pt x="233" y="203"/>
                  </a:lnTo>
                  <a:lnTo>
                    <a:pt x="231" y="206"/>
                  </a:lnTo>
                  <a:lnTo>
                    <a:pt x="231" y="212"/>
                  </a:lnTo>
                  <a:lnTo>
                    <a:pt x="233" y="220"/>
                  </a:lnTo>
                  <a:lnTo>
                    <a:pt x="233" y="221"/>
                  </a:lnTo>
                  <a:lnTo>
                    <a:pt x="233" y="224"/>
                  </a:lnTo>
                  <a:lnTo>
                    <a:pt x="231" y="226"/>
                  </a:lnTo>
                  <a:lnTo>
                    <a:pt x="230" y="227"/>
                  </a:lnTo>
                  <a:lnTo>
                    <a:pt x="230" y="230"/>
                  </a:lnTo>
                  <a:lnTo>
                    <a:pt x="228" y="232"/>
                  </a:lnTo>
                  <a:lnTo>
                    <a:pt x="228" y="233"/>
                  </a:lnTo>
                  <a:lnTo>
                    <a:pt x="227" y="233"/>
                  </a:lnTo>
                  <a:lnTo>
                    <a:pt x="225" y="244"/>
                  </a:lnTo>
                  <a:lnTo>
                    <a:pt x="224" y="245"/>
                  </a:lnTo>
                  <a:lnTo>
                    <a:pt x="222" y="247"/>
                  </a:lnTo>
                  <a:lnTo>
                    <a:pt x="222" y="248"/>
                  </a:lnTo>
                  <a:lnTo>
                    <a:pt x="221" y="250"/>
                  </a:lnTo>
                  <a:lnTo>
                    <a:pt x="220" y="254"/>
                  </a:lnTo>
                  <a:lnTo>
                    <a:pt x="219" y="260"/>
                  </a:lnTo>
                  <a:lnTo>
                    <a:pt x="219" y="266"/>
                  </a:lnTo>
                  <a:lnTo>
                    <a:pt x="219" y="269"/>
                  </a:lnTo>
                  <a:lnTo>
                    <a:pt x="216" y="272"/>
                  </a:lnTo>
                  <a:lnTo>
                    <a:pt x="213" y="277"/>
                  </a:lnTo>
                  <a:lnTo>
                    <a:pt x="210" y="280"/>
                  </a:lnTo>
                  <a:lnTo>
                    <a:pt x="207" y="284"/>
                  </a:lnTo>
                  <a:lnTo>
                    <a:pt x="204" y="289"/>
                  </a:lnTo>
                  <a:lnTo>
                    <a:pt x="203" y="293"/>
                  </a:lnTo>
                  <a:lnTo>
                    <a:pt x="201" y="298"/>
                  </a:lnTo>
                  <a:lnTo>
                    <a:pt x="201" y="299"/>
                  </a:lnTo>
                  <a:lnTo>
                    <a:pt x="201" y="301"/>
                  </a:lnTo>
                  <a:lnTo>
                    <a:pt x="201" y="302"/>
                  </a:lnTo>
                  <a:lnTo>
                    <a:pt x="201" y="305"/>
                  </a:lnTo>
                  <a:lnTo>
                    <a:pt x="201" y="307"/>
                  </a:lnTo>
                  <a:lnTo>
                    <a:pt x="201" y="308"/>
                  </a:lnTo>
                  <a:lnTo>
                    <a:pt x="201" y="310"/>
                  </a:lnTo>
                  <a:lnTo>
                    <a:pt x="206" y="311"/>
                  </a:lnTo>
                  <a:lnTo>
                    <a:pt x="200" y="319"/>
                  </a:lnTo>
                  <a:lnTo>
                    <a:pt x="204" y="325"/>
                  </a:lnTo>
                  <a:lnTo>
                    <a:pt x="189" y="335"/>
                  </a:lnTo>
                  <a:lnTo>
                    <a:pt x="186" y="334"/>
                  </a:lnTo>
                  <a:lnTo>
                    <a:pt x="183" y="334"/>
                  </a:lnTo>
                  <a:lnTo>
                    <a:pt x="179" y="334"/>
                  </a:lnTo>
                  <a:lnTo>
                    <a:pt x="176" y="335"/>
                  </a:lnTo>
                  <a:lnTo>
                    <a:pt x="171" y="340"/>
                  </a:lnTo>
                  <a:lnTo>
                    <a:pt x="170" y="344"/>
                  </a:lnTo>
                  <a:lnTo>
                    <a:pt x="168" y="343"/>
                  </a:lnTo>
                  <a:lnTo>
                    <a:pt x="167" y="342"/>
                  </a:lnTo>
                  <a:lnTo>
                    <a:pt x="164" y="342"/>
                  </a:lnTo>
                  <a:lnTo>
                    <a:pt x="159" y="341"/>
                  </a:lnTo>
                  <a:lnTo>
                    <a:pt x="157" y="341"/>
                  </a:lnTo>
                  <a:lnTo>
                    <a:pt x="156" y="342"/>
                  </a:lnTo>
                  <a:lnTo>
                    <a:pt x="156" y="344"/>
                  </a:lnTo>
                  <a:lnTo>
                    <a:pt x="157" y="350"/>
                  </a:lnTo>
                  <a:lnTo>
                    <a:pt x="157" y="352"/>
                  </a:lnTo>
                  <a:lnTo>
                    <a:pt x="156" y="353"/>
                  </a:lnTo>
                  <a:lnTo>
                    <a:pt x="154" y="353"/>
                  </a:lnTo>
                  <a:lnTo>
                    <a:pt x="151" y="355"/>
                  </a:lnTo>
                  <a:lnTo>
                    <a:pt x="149" y="356"/>
                  </a:lnTo>
                  <a:lnTo>
                    <a:pt x="147" y="358"/>
                  </a:lnTo>
                  <a:lnTo>
                    <a:pt x="146" y="358"/>
                  </a:lnTo>
                  <a:lnTo>
                    <a:pt x="144" y="359"/>
                  </a:lnTo>
                  <a:lnTo>
                    <a:pt x="141" y="361"/>
                  </a:lnTo>
                  <a:lnTo>
                    <a:pt x="137" y="362"/>
                  </a:lnTo>
                  <a:lnTo>
                    <a:pt x="131" y="364"/>
                  </a:lnTo>
                  <a:lnTo>
                    <a:pt x="126" y="364"/>
                  </a:lnTo>
                  <a:lnTo>
                    <a:pt x="123" y="364"/>
                  </a:lnTo>
                  <a:lnTo>
                    <a:pt x="120" y="362"/>
                  </a:lnTo>
                  <a:lnTo>
                    <a:pt x="118" y="358"/>
                  </a:lnTo>
                  <a:lnTo>
                    <a:pt x="117" y="361"/>
                  </a:lnTo>
                  <a:lnTo>
                    <a:pt x="114" y="364"/>
                  </a:lnTo>
                  <a:lnTo>
                    <a:pt x="111" y="367"/>
                  </a:lnTo>
                  <a:lnTo>
                    <a:pt x="107" y="371"/>
                  </a:lnTo>
                  <a:lnTo>
                    <a:pt x="102" y="373"/>
                  </a:lnTo>
                  <a:lnTo>
                    <a:pt x="98" y="373"/>
                  </a:lnTo>
                  <a:lnTo>
                    <a:pt x="93" y="371"/>
                  </a:lnTo>
                  <a:lnTo>
                    <a:pt x="91" y="371"/>
                  </a:lnTo>
                  <a:lnTo>
                    <a:pt x="88" y="371"/>
                  </a:lnTo>
                  <a:lnTo>
                    <a:pt x="85" y="370"/>
                  </a:lnTo>
                  <a:lnTo>
                    <a:pt x="82" y="368"/>
                  </a:lnTo>
                  <a:lnTo>
                    <a:pt x="78" y="367"/>
                  </a:lnTo>
                  <a:lnTo>
                    <a:pt x="74" y="362"/>
                  </a:lnTo>
                  <a:lnTo>
                    <a:pt x="69" y="358"/>
                  </a:lnTo>
                  <a:lnTo>
                    <a:pt x="66" y="352"/>
                  </a:lnTo>
                  <a:lnTo>
                    <a:pt x="65" y="349"/>
                  </a:lnTo>
                  <a:lnTo>
                    <a:pt x="65" y="346"/>
                  </a:lnTo>
                  <a:lnTo>
                    <a:pt x="65" y="343"/>
                  </a:lnTo>
                  <a:lnTo>
                    <a:pt x="63" y="342"/>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71" name="Freeform 69"/>
            <p:cNvSpPr>
              <a:spLocks/>
            </p:cNvSpPr>
            <p:nvPr/>
          </p:nvSpPr>
          <p:spPr bwMode="blackWhite">
            <a:xfrm>
              <a:off x="7874000" y="1738313"/>
              <a:ext cx="246063" cy="506412"/>
            </a:xfrm>
            <a:custGeom>
              <a:avLst/>
              <a:gdLst>
                <a:gd name="T0" fmla="*/ 189975 w 136"/>
                <a:gd name="T1" fmla="*/ 460852 h 289"/>
                <a:gd name="T2" fmla="*/ 195403 w 136"/>
                <a:gd name="T3" fmla="*/ 450339 h 289"/>
                <a:gd name="T4" fmla="*/ 215305 w 136"/>
                <a:gd name="T5" fmla="*/ 429311 h 289"/>
                <a:gd name="T6" fmla="*/ 233398 w 136"/>
                <a:gd name="T7" fmla="*/ 424054 h 289"/>
                <a:gd name="T8" fmla="*/ 237017 w 136"/>
                <a:gd name="T9" fmla="*/ 418797 h 289"/>
                <a:gd name="T10" fmla="*/ 238826 w 136"/>
                <a:gd name="T11" fmla="*/ 399522 h 289"/>
                <a:gd name="T12" fmla="*/ 244254 w 136"/>
                <a:gd name="T13" fmla="*/ 390761 h 289"/>
                <a:gd name="T14" fmla="*/ 237017 w 136"/>
                <a:gd name="T15" fmla="*/ 383752 h 289"/>
                <a:gd name="T16" fmla="*/ 226161 w 136"/>
                <a:gd name="T17" fmla="*/ 376742 h 289"/>
                <a:gd name="T18" fmla="*/ 217114 w 136"/>
                <a:gd name="T19" fmla="*/ 352210 h 289"/>
                <a:gd name="T20" fmla="*/ 208068 w 136"/>
                <a:gd name="T21" fmla="*/ 345201 h 289"/>
                <a:gd name="T22" fmla="*/ 193594 w 136"/>
                <a:gd name="T23" fmla="*/ 331183 h 289"/>
                <a:gd name="T24" fmla="*/ 70562 w 136"/>
                <a:gd name="T25" fmla="*/ 0 h 289"/>
                <a:gd name="T26" fmla="*/ 48851 w 136"/>
                <a:gd name="T27" fmla="*/ 10514 h 289"/>
                <a:gd name="T28" fmla="*/ 45232 w 136"/>
                <a:gd name="T29" fmla="*/ 19275 h 289"/>
                <a:gd name="T30" fmla="*/ 48851 w 136"/>
                <a:gd name="T31" fmla="*/ 36798 h 289"/>
                <a:gd name="T32" fmla="*/ 43423 w 136"/>
                <a:gd name="T33" fmla="*/ 56073 h 289"/>
                <a:gd name="T34" fmla="*/ 48851 w 136"/>
                <a:gd name="T35" fmla="*/ 71844 h 289"/>
                <a:gd name="T36" fmla="*/ 48851 w 136"/>
                <a:gd name="T37" fmla="*/ 82358 h 289"/>
                <a:gd name="T38" fmla="*/ 48851 w 136"/>
                <a:gd name="T39" fmla="*/ 99881 h 289"/>
                <a:gd name="T40" fmla="*/ 45232 w 136"/>
                <a:gd name="T41" fmla="*/ 110394 h 289"/>
                <a:gd name="T42" fmla="*/ 48851 w 136"/>
                <a:gd name="T43" fmla="*/ 120908 h 289"/>
                <a:gd name="T44" fmla="*/ 57897 w 136"/>
                <a:gd name="T45" fmla="*/ 136679 h 289"/>
                <a:gd name="T46" fmla="*/ 57897 w 136"/>
                <a:gd name="T47" fmla="*/ 157706 h 289"/>
                <a:gd name="T48" fmla="*/ 45232 w 136"/>
                <a:gd name="T49" fmla="*/ 178734 h 289"/>
                <a:gd name="T50" fmla="*/ 25330 w 136"/>
                <a:gd name="T51" fmla="*/ 198009 h 289"/>
                <a:gd name="T52" fmla="*/ 25330 w 136"/>
                <a:gd name="T53" fmla="*/ 194504 h 289"/>
                <a:gd name="T54" fmla="*/ 14474 w 136"/>
                <a:gd name="T55" fmla="*/ 208523 h 289"/>
                <a:gd name="T56" fmla="*/ 16284 w 136"/>
                <a:gd name="T57" fmla="*/ 224293 h 289"/>
                <a:gd name="T58" fmla="*/ 16284 w 136"/>
                <a:gd name="T59" fmla="*/ 247073 h 289"/>
                <a:gd name="T60" fmla="*/ 16284 w 136"/>
                <a:gd name="T61" fmla="*/ 276862 h 289"/>
                <a:gd name="T62" fmla="*/ 10856 w 136"/>
                <a:gd name="T63" fmla="*/ 299642 h 289"/>
                <a:gd name="T64" fmla="*/ 9046 w 136"/>
                <a:gd name="T65" fmla="*/ 318917 h 289"/>
                <a:gd name="T66" fmla="*/ 5428 w 136"/>
                <a:gd name="T67" fmla="*/ 331183 h 289"/>
                <a:gd name="T68" fmla="*/ 0 w 136"/>
                <a:gd name="T69" fmla="*/ 345201 h 289"/>
                <a:gd name="T70" fmla="*/ 0 w 136"/>
                <a:gd name="T71" fmla="*/ 376742 h 289"/>
                <a:gd name="T72" fmla="*/ 9046 w 136"/>
                <a:gd name="T73" fmla="*/ 394265 h 289"/>
                <a:gd name="T74" fmla="*/ 9046 w 136"/>
                <a:gd name="T75" fmla="*/ 410036 h 289"/>
                <a:gd name="T76" fmla="*/ 9046 w 136"/>
                <a:gd name="T77" fmla="*/ 424054 h 289"/>
                <a:gd name="T78" fmla="*/ 10856 w 136"/>
                <a:gd name="T79" fmla="*/ 429311 h 289"/>
                <a:gd name="T80" fmla="*/ 14474 w 136"/>
                <a:gd name="T81" fmla="*/ 445082 h 289"/>
                <a:gd name="T82" fmla="*/ 9046 w 136"/>
                <a:gd name="T83" fmla="*/ 460852 h 289"/>
                <a:gd name="T84" fmla="*/ 9046 w 136"/>
                <a:gd name="T85" fmla="*/ 473118 h 289"/>
                <a:gd name="T86" fmla="*/ 10856 w 136"/>
                <a:gd name="T87" fmla="*/ 494146 h 289"/>
                <a:gd name="T88" fmla="*/ 177310 w 136"/>
                <a:gd name="T89" fmla="*/ 471366 h 2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6" h="289">
                  <a:moveTo>
                    <a:pt x="98" y="269"/>
                  </a:moveTo>
                  <a:lnTo>
                    <a:pt x="104" y="263"/>
                  </a:lnTo>
                  <a:lnTo>
                    <a:pt x="105" y="263"/>
                  </a:lnTo>
                  <a:lnTo>
                    <a:pt x="105" y="260"/>
                  </a:lnTo>
                  <a:lnTo>
                    <a:pt x="107" y="258"/>
                  </a:lnTo>
                  <a:lnTo>
                    <a:pt x="108" y="257"/>
                  </a:lnTo>
                  <a:lnTo>
                    <a:pt x="110" y="252"/>
                  </a:lnTo>
                  <a:lnTo>
                    <a:pt x="115" y="248"/>
                  </a:lnTo>
                  <a:lnTo>
                    <a:pt x="119" y="245"/>
                  </a:lnTo>
                  <a:lnTo>
                    <a:pt x="123" y="242"/>
                  </a:lnTo>
                  <a:lnTo>
                    <a:pt x="126" y="242"/>
                  </a:lnTo>
                  <a:lnTo>
                    <a:pt x="129" y="242"/>
                  </a:lnTo>
                  <a:lnTo>
                    <a:pt x="131" y="242"/>
                  </a:lnTo>
                  <a:lnTo>
                    <a:pt x="132" y="242"/>
                  </a:lnTo>
                  <a:lnTo>
                    <a:pt x="131" y="239"/>
                  </a:lnTo>
                  <a:lnTo>
                    <a:pt x="131" y="236"/>
                  </a:lnTo>
                  <a:lnTo>
                    <a:pt x="132" y="231"/>
                  </a:lnTo>
                  <a:lnTo>
                    <a:pt x="132" y="228"/>
                  </a:lnTo>
                  <a:lnTo>
                    <a:pt x="134" y="227"/>
                  </a:lnTo>
                  <a:lnTo>
                    <a:pt x="134" y="224"/>
                  </a:lnTo>
                  <a:lnTo>
                    <a:pt x="135" y="223"/>
                  </a:lnTo>
                  <a:lnTo>
                    <a:pt x="132" y="221"/>
                  </a:lnTo>
                  <a:lnTo>
                    <a:pt x="131" y="219"/>
                  </a:lnTo>
                  <a:lnTo>
                    <a:pt x="129" y="218"/>
                  </a:lnTo>
                  <a:lnTo>
                    <a:pt x="126" y="216"/>
                  </a:lnTo>
                  <a:lnTo>
                    <a:pt x="125" y="215"/>
                  </a:lnTo>
                  <a:lnTo>
                    <a:pt x="125" y="209"/>
                  </a:lnTo>
                  <a:lnTo>
                    <a:pt x="123" y="204"/>
                  </a:lnTo>
                  <a:lnTo>
                    <a:pt x="120" y="201"/>
                  </a:lnTo>
                  <a:lnTo>
                    <a:pt x="119" y="198"/>
                  </a:lnTo>
                  <a:lnTo>
                    <a:pt x="116" y="197"/>
                  </a:lnTo>
                  <a:lnTo>
                    <a:pt x="115" y="197"/>
                  </a:lnTo>
                  <a:lnTo>
                    <a:pt x="112" y="195"/>
                  </a:lnTo>
                  <a:lnTo>
                    <a:pt x="107" y="189"/>
                  </a:lnTo>
                  <a:lnTo>
                    <a:pt x="51" y="3"/>
                  </a:lnTo>
                  <a:lnTo>
                    <a:pt x="45" y="1"/>
                  </a:lnTo>
                  <a:lnTo>
                    <a:pt x="39" y="0"/>
                  </a:lnTo>
                  <a:lnTo>
                    <a:pt x="35" y="1"/>
                  </a:lnTo>
                  <a:lnTo>
                    <a:pt x="30" y="3"/>
                  </a:lnTo>
                  <a:lnTo>
                    <a:pt x="27" y="6"/>
                  </a:lnTo>
                  <a:lnTo>
                    <a:pt x="27" y="8"/>
                  </a:lnTo>
                  <a:lnTo>
                    <a:pt x="25" y="11"/>
                  </a:lnTo>
                  <a:lnTo>
                    <a:pt x="27" y="12"/>
                  </a:lnTo>
                  <a:lnTo>
                    <a:pt x="30" y="20"/>
                  </a:lnTo>
                  <a:lnTo>
                    <a:pt x="27" y="21"/>
                  </a:lnTo>
                  <a:lnTo>
                    <a:pt x="27" y="27"/>
                  </a:lnTo>
                  <a:lnTo>
                    <a:pt x="24" y="29"/>
                  </a:lnTo>
                  <a:lnTo>
                    <a:pt x="24" y="32"/>
                  </a:lnTo>
                  <a:lnTo>
                    <a:pt x="25" y="32"/>
                  </a:lnTo>
                  <a:lnTo>
                    <a:pt x="27" y="41"/>
                  </a:lnTo>
                  <a:lnTo>
                    <a:pt x="27" y="42"/>
                  </a:lnTo>
                  <a:lnTo>
                    <a:pt x="27" y="45"/>
                  </a:lnTo>
                  <a:lnTo>
                    <a:pt x="27" y="47"/>
                  </a:lnTo>
                  <a:lnTo>
                    <a:pt x="27" y="51"/>
                  </a:lnTo>
                  <a:lnTo>
                    <a:pt x="27" y="54"/>
                  </a:lnTo>
                  <a:lnTo>
                    <a:pt x="27" y="57"/>
                  </a:lnTo>
                  <a:lnTo>
                    <a:pt x="24" y="62"/>
                  </a:lnTo>
                  <a:lnTo>
                    <a:pt x="24" y="63"/>
                  </a:lnTo>
                  <a:lnTo>
                    <a:pt x="25" y="63"/>
                  </a:lnTo>
                  <a:lnTo>
                    <a:pt x="27" y="64"/>
                  </a:lnTo>
                  <a:lnTo>
                    <a:pt x="27" y="66"/>
                  </a:lnTo>
                  <a:lnTo>
                    <a:pt x="27" y="69"/>
                  </a:lnTo>
                  <a:lnTo>
                    <a:pt x="29" y="71"/>
                  </a:lnTo>
                  <a:lnTo>
                    <a:pt x="30" y="75"/>
                  </a:lnTo>
                  <a:lnTo>
                    <a:pt x="32" y="78"/>
                  </a:lnTo>
                  <a:lnTo>
                    <a:pt x="32" y="83"/>
                  </a:lnTo>
                  <a:lnTo>
                    <a:pt x="32" y="86"/>
                  </a:lnTo>
                  <a:lnTo>
                    <a:pt x="32" y="90"/>
                  </a:lnTo>
                  <a:lnTo>
                    <a:pt x="30" y="95"/>
                  </a:lnTo>
                  <a:lnTo>
                    <a:pt x="27" y="98"/>
                  </a:lnTo>
                  <a:lnTo>
                    <a:pt x="25" y="102"/>
                  </a:lnTo>
                  <a:lnTo>
                    <a:pt x="19" y="107"/>
                  </a:lnTo>
                  <a:lnTo>
                    <a:pt x="14" y="111"/>
                  </a:lnTo>
                  <a:lnTo>
                    <a:pt x="14" y="113"/>
                  </a:lnTo>
                  <a:lnTo>
                    <a:pt x="14" y="111"/>
                  </a:lnTo>
                  <a:lnTo>
                    <a:pt x="8" y="117"/>
                  </a:lnTo>
                  <a:lnTo>
                    <a:pt x="8" y="119"/>
                  </a:lnTo>
                  <a:lnTo>
                    <a:pt x="8" y="122"/>
                  </a:lnTo>
                  <a:lnTo>
                    <a:pt x="9" y="125"/>
                  </a:lnTo>
                  <a:lnTo>
                    <a:pt x="9" y="128"/>
                  </a:lnTo>
                  <a:lnTo>
                    <a:pt x="9" y="132"/>
                  </a:lnTo>
                  <a:lnTo>
                    <a:pt x="9" y="137"/>
                  </a:lnTo>
                  <a:lnTo>
                    <a:pt x="9" y="141"/>
                  </a:lnTo>
                  <a:lnTo>
                    <a:pt x="9" y="147"/>
                  </a:lnTo>
                  <a:lnTo>
                    <a:pt x="9" y="152"/>
                  </a:lnTo>
                  <a:lnTo>
                    <a:pt x="9" y="158"/>
                  </a:lnTo>
                  <a:lnTo>
                    <a:pt x="8" y="162"/>
                  </a:lnTo>
                  <a:lnTo>
                    <a:pt x="8" y="167"/>
                  </a:lnTo>
                  <a:lnTo>
                    <a:pt x="6" y="171"/>
                  </a:lnTo>
                  <a:lnTo>
                    <a:pt x="6" y="176"/>
                  </a:lnTo>
                  <a:lnTo>
                    <a:pt x="5" y="179"/>
                  </a:lnTo>
                  <a:lnTo>
                    <a:pt x="5" y="182"/>
                  </a:lnTo>
                  <a:lnTo>
                    <a:pt x="3" y="185"/>
                  </a:lnTo>
                  <a:lnTo>
                    <a:pt x="3" y="188"/>
                  </a:lnTo>
                  <a:lnTo>
                    <a:pt x="3" y="189"/>
                  </a:lnTo>
                  <a:lnTo>
                    <a:pt x="2" y="192"/>
                  </a:lnTo>
                  <a:lnTo>
                    <a:pt x="0" y="197"/>
                  </a:lnTo>
                  <a:lnTo>
                    <a:pt x="0" y="203"/>
                  </a:lnTo>
                  <a:lnTo>
                    <a:pt x="0" y="209"/>
                  </a:lnTo>
                  <a:lnTo>
                    <a:pt x="0" y="215"/>
                  </a:lnTo>
                  <a:lnTo>
                    <a:pt x="0" y="221"/>
                  </a:lnTo>
                  <a:lnTo>
                    <a:pt x="3" y="225"/>
                  </a:lnTo>
                  <a:lnTo>
                    <a:pt x="5" y="225"/>
                  </a:lnTo>
                  <a:lnTo>
                    <a:pt x="5" y="228"/>
                  </a:lnTo>
                  <a:lnTo>
                    <a:pt x="5" y="231"/>
                  </a:lnTo>
                  <a:lnTo>
                    <a:pt x="5" y="234"/>
                  </a:lnTo>
                  <a:lnTo>
                    <a:pt x="5" y="237"/>
                  </a:lnTo>
                  <a:lnTo>
                    <a:pt x="5" y="240"/>
                  </a:lnTo>
                  <a:lnTo>
                    <a:pt x="5" y="242"/>
                  </a:lnTo>
                  <a:lnTo>
                    <a:pt x="5" y="243"/>
                  </a:lnTo>
                  <a:lnTo>
                    <a:pt x="6" y="245"/>
                  </a:lnTo>
                  <a:lnTo>
                    <a:pt x="6" y="248"/>
                  </a:lnTo>
                  <a:lnTo>
                    <a:pt x="8" y="251"/>
                  </a:lnTo>
                  <a:lnTo>
                    <a:pt x="8" y="254"/>
                  </a:lnTo>
                  <a:lnTo>
                    <a:pt x="8" y="257"/>
                  </a:lnTo>
                  <a:lnTo>
                    <a:pt x="8" y="260"/>
                  </a:lnTo>
                  <a:lnTo>
                    <a:pt x="5" y="263"/>
                  </a:lnTo>
                  <a:lnTo>
                    <a:pt x="5" y="264"/>
                  </a:lnTo>
                  <a:lnTo>
                    <a:pt x="5" y="266"/>
                  </a:lnTo>
                  <a:lnTo>
                    <a:pt x="5" y="270"/>
                  </a:lnTo>
                  <a:lnTo>
                    <a:pt x="5" y="273"/>
                  </a:lnTo>
                  <a:lnTo>
                    <a:pt x="5" y="278"/>
                  </a:lnTo>
                  <a:lnTo>
                    <a:pt x="6" y="282"/>
                  </a:lnTo>
                  <a:lnTo>
                    <a:pt x="8" y="285"/>
                  </a:lnTo>
                  <a:lnTo>
                    <a:pt x="12" y="288"/>
                  </a:lnTo>
                  <a:lnTo>
                    <a:pt x="98" y="269"/>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72" name="Freeform 70"/>
            <p:cNvSpPr>
              <a:spLocks/>
            </p:cNvSpPr>
            <p:nvPr/>
          </p:nvSpPr>
          <p:spPr bwMode="blackWhite">
            <a:xfrm>
              <a:off x="7874000" y="1738313"/>
              <a:ext cx="246063" cy="506412"/>
            </a:xfrm>
            <a:custGeom>
              <a:avLst/>
              <a:gdLst>
                <a:gd name="T0" fmla="*/ 188166 w 136"/>
                <a:gd name="T1" fmla="*/ 460852 h 289"/>
                <a:gd name="T2" fmla="*/ 193594 w 136"/>
                <a:gd name="T3" fmla="*/ 452091 h 289"/>
                <a:gd name="T4" fmla="*/ 199022 w 136"/>
                <a:gd name="T5" fmla="*/ 441577 h 289"/>
                <a:gd name="T6" fmla="*/ 222542 w 136"/>
                <a:gd name="T7" fmla="*/ 424054 h 289"/>
                <a:gd name="T8" fmla="*/ 237017 w 136"/>
                <a:gd name="T9" fmla="*/ 424054 h 289"/>
                <a:gd name="T10" fmla="*/ 237017 w 136"/>
                <a:gd name="T11" fmla="*/ 418797 h 289"/>
                <a:gd name="T12" fmla="*/ 238826 w 136"/>
                <a:gd name="T13" fmla="*/ 399522 h 289"/>
                <a:gd name="T14" fmla="*/ 244254 w 136"/>
                <a:gd name="T15" fmla="*/ 390761 h 289"/>
                <a:gd name="T16" fmla="*/ 238826 w 136"/>
                <a:gd name="T17" fmla="*/ 387256 h 289"/>
                <a:gd name="T18" fmla="*/ 227970 w 136"/>
                <a:gd name="T19" fmla="*/ 378495 h 289"/>
                <a:gd name="T20" fmla="*/ 226161 w 136"/>
                <a:gd name="T21" fmla="*/ 366229 h 289"/>
                <a:gd name="T22" fmla="*/ 215305 w 136"/>
                <a:gd name="T23" fmla="*/ 346954 h 289"/>
                <a:gd name="T24" fmla="*/ 202640 w 136"/>
                <a:gd name="T25" fmla="*/ 341697 h 289"/>
                <a:gd name="T26" fmla="*/ 92274 w 136"/>
                <a:gd name="T27" fmla="*/ 5257 h 289"/>
                <a:gd name="T28" fmla="*/ 70562 w 136"/>
                <a:gd name="T29" fmla="*/ 0 h 289"/>
                <a:gd name="T30" fmla="*/ 48851 w 136"/>
                <a:gd name="T31" fmla="*/ 10514 h 289"/>
                <a:gd name="T32" fmla="*/ 45232 w 136"/>
                <a:gd name="T33" fmla="*/ 19275 h 289"/>
                <a:gd name="T34" fmla="*/ 48851 w 136"/>
                <a:gd name="T35" fmla="*/ 36798 h 289"/>
                <a:gd name="T36" fmla="*/ 43423 w 136"/>
                <a:gd name="T37" fmla="*/ 56073 h 289"/>
                <a:gd name="T38" fmla="*/ 48851 w 136"/>
                <a:gd name="T39" fmla="*/ 71844 h 289"/>
                <a:gd name="T40" fmla="*/ 48851 w 136"/>
                <a:gd name="T41" fmla="*/ 78853 h 289"/>
                <a:gd name="T42" fmla="*/ 48851 w 136"/>
                <a:gd name="T43" fmla="*/ 94624 h 289"/>
                <a:gd name="T44" fmla="*/ 43423 w 136"/>
                <a:gd name="T45" fmla="*/ 108642 h 289"/>
                <a:gd name="T46" fmla="*/ 48851 w 136"/>
                <a:gd name="T47" fmla="*/ 112147 h 289"/>
                <a:gd name="T48" fmla="*/ 52469 w 136"/>
                <a:gd name="T49" fmla="*/ 124413 h 289"/>
                <a:gd name="T50" fmla="*/ 57897 w 136"/>
                <a:gd name="T51" fmla="*/ 145440 h 289"/>
                <a:gd name="T52" fmla="*/ 54279 w 136"/>
                <a:gd name="T53" fmla="*/ 166468 h 289"/>
                <a:gd name="T54" fmla="*/ 34376 w 136"/>
                <a:gd name="T55" fmla="*/ 187495 h 289"/>
                <a:gd name="T56" fmla="*/ 25330 w 136"/>
                <a:gd name="T57" fmla="*/ 198009 h 289"/>
                <a:gd name="T58" fmla="*/ 25330 w 136"/>
                <a:gd name="T59" fmla="*/ 194504 h 289"/>
                <a:gd name="T60" fmla="*/ 14474 w 136"/>
                <a:gd name="T61" fmla="*/ 208523 h 289"/>
                <a:gd name="T62" fmla="*/ 16284 w 136"/>
                <a:gd name="T63" fmla="*/ 219036 h 289"/>
                <a:gd name="T64" fmla="*/ 16284 w 136"/>
                <a:gd name="T65" fmla="*/ 240064 h 289"/>
                <a:gd name="T66" fmla="*/ 16284 w 136"/>
                <a:gd name="T67" fmla="*/ 266348 h 289"/>
                <a:gd name="T68" fmla="*/ 14474 w 136"/>
                <a:gd name="T69" fmla="*/ 292633 h 289"/>
                <a:gd name="T70" fmla="*/ 9046 w 136"/>
                <a:gd name="T71" fmla="*/ 313660 h 289"/>
                <a:gd name="T72" fmla="*/ 5428 w 136"/>
                <a:gd name="T73" fmla="*/ 324174 h 289"/>
                <a:gd name="T74" fmla="*/ 5428 w 136"/>
                <a:gd name="T75" fmla="*/ 331183 h 289"/>
                <a:gd name="T76" fmla="*/ 0 w 136"/>
                <a:gd name="T77" fmla="*/ 345201 h 289"/>
                <a:gd name="T78" fmla="*/ 0 w 136"/>
                <a:gd name="T79" fmla="*/ 376742 h 289"/>
                <a:gd name="T80" fmla="*/ 5428 w 136"/>
                <a:gd name="T81" fmla="*/ 394265 h 289"/>
                <a:gd name="T82" fmla="*/ 9046 w 136"/>
                <a:gd name="T83" fmla="*/ 404779 h 289"/>
                <a:gd name="T84" fmla="*/ 9046 w 136"/>
                <a:gd name="T85" fmla="*/ 420550 h 289"/>
                <a:gd name="T86" fmla="*/ 9046 w 136"/>
                <a:gd name="T87" fmla="*/ 425807 h 289"/>
                <a:gd name="T88" fmla="*/ 10856 w 136"/>
                <a:gd name="T89" fmla="*/ 434568 h 289"/>
                <a:gd name="T90" fmla="*/ 14474 w 136"/>
                <a:gd name="T91" fmla="*/ 450339 h 289"/>
                <a:gd name="T92" fmla="*/ 9046 w 136"/>
                <a:gd name="T93" fmla="*/ 460852 h 289"/>
                <a:gd name="T94" fmla="*/ 9046 w 136"/>
                <a:gd name="T95" fmla="*/ 473118 h 289"/>
                <a:gd name="T96" fmla="*/ 10856 w 136"/>
                <a:gd name="T97" fmla="*/ 494146 h 289"/>
                <a:gd name="T98" fmla="*/ 177310 w 136"/>
                <a:gd name="T99" fmla="*/ 471366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6" h="289">
                  <a:moveTo>
                    <a:pt x="98" y="269"/>
                  </a:moveTo>
                  <a:lnTo>
                    <a:pt x="104" y="263"/>
                  </a:lnTo>
                  <a:lnTo>
                    <a:pt x="105" y="263"/>
                  </a:lnTo>
                  <a:lnTo>
                    <a:pt x="105" y="260"/>
                  </a:lnTo>
                  <a:lnTo>
                    <a:pt x="107" y="258"/>
                  </a:lnTo>
                  <a:lnTo>
                    <a:pt x="108" y="257"/>
                  </a:lnTo>
                  <a:lnTo>
                    <a:pt x="110" y="252"/>
                  </a:lnTo>
                  <a:lnTo>
                    <a:pt x="115" y="248"/>
                  </a:lnTo>
                  <a:lnTo>
                    <a:pt x="119" y="245"/>
                  </a:lnTo>
                  <a:lnTo>
                    <a:pt x="123" y="242"/>
                  </a:lnTo>
                  <a:lnTo>
                    <a:pt x="126" y="242"/>
                  </a:lnTo>
                  <a:lnTo>
                    <a:pt x="129" y="242"/>
                  </a:lnTo>
                  <a:lnTo>
                    <a:pt x="131" y="242"/>
                  </a:lnTo>
                  <a:lnTo>
                    <a:pt x="132" y="242"/>
                  </a:lnTo>
                  <a:lnTo>
                    <a:pt x="131" y="239"/>
                  </a:lnTo>
                  <a:lnTo>
                    <a:pt x="131" y="236"/>
                  </a:lnTo>
                  <a:lnTo>
                    <a:pt x="132" y="231"/>
                  </a:lnTo>
                  <a:lnTo>
                    <a:pt x="132" y="228"/>
                  </a:lnTo>
                  <a:lnTo>
                    <a:pt x="134" y="227"/>
                  </a:lnTo>
                  <a:lnTo>
                    <a:pt x="134" y="224"/>
                  </a:lnTo>
                  <a:lnTo>
                    <a:pt x="135" y="223"/>
                  </a:lnTo>
                  <a:lnTo>
                    <a:pt x="132" y="221"/>
                  </a:lnTo>
                  <a:lnTo>
                    <a:pt x="131" y="219"/>
                  </a:lnTo>
                  <a:lnTo>
                    <a:pt x="129" y="218"/>
                  </a:lnTo>
                  <a:lnTo>
                    <a:pt x="126" y="216"/>
                  </a:lnTo>
                  <a:lnTo>
                    <a:pt x="125" y="215"/>
                  </a:lnTo>
                  <a:lnTo>
                    <a:pt x="125" y="209"/>
                  </a:lnTo>
                  <a:lnTo>
                    <a:pt x="123" y="204"/>
                  </a:lnTo>
                  <a:lnTo>
                    <a:pt x="120" y="201"/>
                  </a:lnTo>
                  <a:lnTo>
                    <a:pt x="119" y="198"/>
                  </a:lnTo>
                  <a:lnTo>
                    <a:pt x="116" y="197"/>
                  </a:lnTo>
                  <a:lnTo>
                    <a:pt x="115" y="197"/>
                  </a:lnTo>
                  <a:lnTo>
                    <a:pt x="112" y="195"/>
                  </a:lnTo>
                  <a:lnTo>
                    <a:pt x="107" y="189"/>
                  </a:lnTo>
                  <a:lnTo>
                    <a:pt x="51" y="3"/>
                  </a:lnTo>
                  <a:lnTo>
                    <a:pt x="45" y="1"/>
                  </a:lnTo>
                  <a:lnTo>
                    <a:pt x="39" y="0"/>
                  </a:lnTo>
                  <a:lnTo>
                    <a:pt x="35" y="1"/>
                  </a:lnTo>
                  <a:lnTo>
                    <a:pt x="30" y="3"/>
                  </a:lnTo>
                  <a:lnTo>
                    <a:pt x="27" y="6"/>
                  </a:lnTo>
                  <a:lnTo>
                    <a:pt x="27" y="8"/>
                  </a:lnTo>
                  <a:lnTo>
                    <a:pt x="25" y="11"/>
                  </a:lnTo>
                  <a:lnTo>
                    <a:pt x="27" y="12"/>
                  </a:lnTo>
                  <a:lnTo>
                    <a:pt x="30" y="20"/>
                  </a:lnTo>
                  <a:lnTo>
                    <a:pt x="27" y="21"/>
                  </a:lnTo>
                  <a:lnTo>
                    <a:pt x="27" y="27"/>
                  </a:lnTo>
                  <a:lnTo>
                    <a:pt x="24" y="29"/>
                  </a:lnTo>
                  <a:lnTo>
                    <a:pt x="24" y="32"/>
                  </a:lnTo>
                  <a:lnTo>
                    <a:pt x="25" y="32"/>
                  </a:lnTo>
                  <a:lnTo>
                    <a:pt x="27" y="41"/>
                  </a:lnTo>
                  <a:lnTo>
                    <a:pt x="27" y="42"/>
                  </a:lnTo>
                  <a:lnTo>
                    <a:pt x="27" y="45"/>
                  </a:lnTo>
                  <a:lnTo>
                    <a:pt x="27" y="47"/>
                  </a:lnTo>
                  <a:lnTo>
                    <a:pt x="27" y="51"/>
                  </a:lnTo>
                  <a:lnTo>
                    <a:pt x="27" y="54"/>
                  </a:lnTo>
                  <a:lnTo>
                    <a:pt x="27" y="57"/>
                  </a:lnTo>
                  <a:lnTo>
                    <a:pt x="24" y="62"/>
                  </a:lnTo>
                  <a:lnTo>
                    <a:pt x="24" y="63"/>
                  </a:lnTo>
                  <a:lnTo>
                    <a:pt x="25" y="63"/>
                  </a:lnTo>
                  <a:lnTo>
                    <a:pt x="27" y="64"/>
                  </a:lnTo>
                  <a:lnTo>
                    <a:pt x="27" y="66"/>
                  </a:lnTo>
                  <a:lnTo>
                    <a:pt x="27" y="69"/>
                  </a:lnTo>
                  <a:lnTo>
                    <a:pt x="29" y="71"/>
                  </a:lnTo>
                  <a:lnTo>
                    <a:pt x="30" y="75"/>
                  </a:lnTo>
                  <a:lnTo>
                    <a:pt x="32" y="78"/>
                  </a:lnTo>
                  <a:lnTo>
                    <a:pt x="32" y="83"/>
                  </a:lnTo>
                  <a:lnTo>
                    <a:pt x="32" y="86"/>
                  </a:lnTo>
                  <a:lnTo>
                    <a:pt x="32" y="90"/>
                  </a:lnTo>
                  <a:lnTo>
                    <a:pt x="30" y="95"/>
                  </a:lnTo>
                  <a:lnTo>
                    <a:pt x="27" y="98"/>
                  </a:lnTo>
                  <a:lnTo>
                    <a:pt x="25" y="102"/>
                  </a:lnTo>
                  <a:lnTo>
                    <a:pt x="19" y="107"/>
                  </a:lnTo>
                  <a:lnTo>
                    <a:pt x="14" y="111"/>
                  </a:lnTo>
                  <a:lnTo>
                    <a:pt x="14" y="113"/>
                  </a:lnTo>
                  <a:lnTo>
                    <a:pt x="14" y="111"/>
                  </a:lnTo>
                  <a:lnTo>
                    <a:pt x="8" y="117"/>
                  </a:lnTo>
                  <a:lnTo>
                    <a:pt x="8" y="119"/>
                  </a:lnTo>
                  <a:lnTo>
                    <a:pt x="8" y="122"/>
                  </a:lnTo>
                  <a:lnTo>
                    <a:pt x="9" y="125"/>
                  </a:lnTo>
                  <a:lnTo>
                    <a:pt x="9" y="128"/>
                  </a:lnTo>
                  <a:lnTo>
                    <a:pt x="9" y="132"/>
                  </a:lnTo>
                  <a:lnTo>
                    <a:pt x="9" y="137"/>
                  </a:lnTo>
                  <a:lnTo>
                    <a:pt x="9" y="141"/>
                  </a:lnTo>
                  <a:lnTo>
                    <a:pt x="9" y="147"/>
                  </a:lnTo>
                  <a:lnTo>
                    <a:pt x="9" y="152"/>
                  </a:lnTo>
                  <a:lnTo>
                    <a:pt x="9" y="158"/>
                  </a:lnTo>
                  <a:lnTo>
                    <a:pt x="8" y="162"/>
                  </a:lnTo>
                  <a:lnTo>
                    <a:pt x="8" y="167"/>
                  </a:lnTo>
                  <a:lnTo>
                    <a:pt x="6" y="171"/>
                  </a:lnTo>
                  <a:lnTo>
                    <a:pt x="6" y="176"/>
                  </a:lnTo>
                  <a:lnTo>
                    <a:pt x="5" y="179"/>
                  </a:lnTo>
                  <a:lnTo>
                    <a:pt x="5" y="182"/>
                  </a:lnTo>
                  <a:lnTo>
                    <a:pt x="3" y="185"/>
                  </a:lnTo>
                  <a:lnTo>
                    <a:pt x="3" y="188"/>
                  </a:lnTo>
                  <a:lnTo>
                    <a:pt x="3" y="189"/>
                  </a:lnTo>
                  <a:lnTo>
                    <a:pt x="2" y="192"/>
                  </a:lnTo>
                  <a:lnTo>
                    <a:pt x="0" y="197"/>
                  </a:lnTo>
                  <a:lnTo>
                    <a:pt x="0" y="203"/>
                  </a:lnTo>
                  <a:lnTo>
                    <a:pt x="0" y="209"/>
                  </a:lnTo>
                  <a:lnTo>
                    <a:pt x="0" y="215"/>
                  </a:lnTo>
                  <a:lnTo>
                    <a:pt x="0" y="221"/>
                  </a:lnTo>
                  <a:lnTo>
                    <a:pt x="3" y="225"/>
                  </a:lnTo>
                  <a:lnTo>
                    <a:pt x="5" y="225"/>
                  </a:lnTo>
                  <a:lnTo>
                    <a:pt x="5" y="228"/>
                  </a:lnTo>
                  <a:lnTo>
                    <a:pt x="5" y="231"/>
                  </a:lnTo>
                  <a:lnTo>
                    <a:pt x="5" y="234"/>
                  </a:lnTo>
                  <a:lnTo>
                    <a:pt x="5" y="237"/>
                  </a:lnTo>
                  <a:lnTo>
                    <a:pt x="5" y="240"/>
                  </a:lnTo>
                  <a:lnTo>
                    <a:pt x="5" y="242"/>
                  </a:lnTo>
                  <a:lnTo>
                    <a:pt x="5" y="243"/>
                  </a:lnTo>
                  <a:lnTo>
                    <a:pt x="6" y="245"/>
                  </a:lnTo>
                  <a:lnTo>
                    <a:pt x="6" y="248"/>
                  </a:lnTo>
                  <a:lnTo>
                    <a:pt x="8" y="251"/>
                  </a:lnTo>
                  <a:lnTo>
                    <a:pt x="8" y="254"/>
                  </a:lnTo>
                  <a:lnTo>
                    <a:pt x="8" y="257"/>
                  </a:lnTo>
                  <a:lnTo>
                    <a:pt x="8" y="260"/>
                  </a:lnTo>
                  <a:lnTo>
                    <a:pt x="5" y="263"/>
                  </a:lnTo>
                  <a:lnTo>
                    <a:pt x="5" y="264"/>
                  </a:lnTo>
                  <a:lnTo>
                    <a:pt x="5" y="266"/>
                  </a:lnTo>
                  <a:lnTo>
                    <a:pt x="5" y="270"/>
                  </a:lnTo>
                  <a:lnTo>
                    <a:pt x="5" y="273"/>
                  </a:lnTo>
                  <a:lnTo>
                    <a:pt x="5" y="278"/>
                  </a:lnTo>
                  <a:lnTo>
                    <a:pt x="6" y="282"/>
                  </a:lnTo>
                  <a:lnTo>
                    <a:pt x="8" y="285"/>
                  </a:lnTo>
                  <a:lnTo>
                    <a:pt x="12" y="288"/>
                  </a:lnTo>
                  <a:lnTo>
                    <a:pt x="98" y="269"/>
                  </a:lnTo>
                </a:path>
              </a:pathLst>
            </a:custGeom>
            <a:solidFill>
              <a:srgbClr val="9DC5A6"/>
            </a:solidFill>
            <a:ln w="12700" cap="rnd" cmpd="sng">
              <a:solidFill>
                <a:schemeClr val="tx1"/>
              </a:solidFill>
              <a:prstDash val="solid"/>
              <a:round/>
              <a:headEnd type="none" w="sm" len="sm"/>
              <a:tailEnd type="none" w="sm" len="sm"/>
            </a:ln>
            <a:effectLst/>
          </p:spPr>
          <p:txBody>
            <a:bodyPr wrap="none" lIns="0" tIns="0" rIns="0" bIns="0">
              <a:spAutoFit/>
            </a:bodyPr>
            <a:lstStyle/>
            <a:p>
              <a:endParaRPr lang="en-US">
                <a:solidFill>
                  <a:srgbClr val="000000"/>
                </a:solidFill>
              </a:endParaRPr>
            </a:p>
          </p:txBody>
        </p:sp>
        <p:sp>
          <p:nvSpPr>
            <p:cNvPr id="173" name="Freeform 71"/>
            <p:cNvSpPr>
              <a:spLocks/>
            </p:cNvSpPr>
            <p:nvPr/>
          </p:nvSpPr>
          <p:spPr bwMode="blackWhite">
            <a:xfrm>
              <a:off x="7962900" y="1266825"/>
              <a:ext cx="550863" cy="862013"/>
            </a:xfrm>
            <a:custGeom>
              <a:avLst/>
              <a:gdLst>
                <a:gd name="T0" fmla="*/ 137264 w 305"/>
                <a:gd name="T1" fmla="*/ 839236 h 492"/>
                <a:gd name="T2" fmla="*/ 113785 w 305"/>
                <a:gd name="T3" fmla="*/ 814707 h 492"/>
                <a:gd name="T4" fmla="*/ 0 w 305"/>
                <a:gd name="T5" fmla="*/ 471304 h 492"/>
                <a:gd name="T6" fmla="*/ 23479 w 305"/>
                <a:gd name="T7" fmla="*/ 460792 h 492"/>
                <a:gd name="T8" fmla="*/ 28898 w 305"/>
                <a:gd name="T9" fmla="*/ 460792 h 492"/>
                <a:gd name="T10" fmla="*/ 28898 w 305"/>
                <a:gd name="T11" fmla="*/ 436263 h 492"/>
                <a:gd name="T12" fmla="*/ 41540 w 305"/>
                <a:gd name="T13" fmla="*/ 429254 h 492"/>
                <a:gd name="T14" fmla="*/ 46959 w 305"/>
                <a:gd name="T15" fmla="*/ 383701 h 492"/>
                <a:gd name="T16" fmla="*/ 57795 w 305"/>
                <a:gd name="T17" fmla="*/ 371436 h 492"/>
                <a:gd name="T18" fmla="*/ 57795 w 305"/>
                <a:gd name="T19" fmla="*/ 353916 h 492"/>
                <a:gd name="T20" fmla="*/ 72244 w 305"/>
                <a:gd name="T21" fmla="*/ 329387 h 492"/>
                <a:gd name="T22" fmla="*/ 57795 w 305"/>
                <a:gd name="T23" fmla="*/ 292594 h 492"/>
                <a:gd name="T24" fmla="*/ 57795 w 305"/>
                <a:gd name="T25" fmla="*/ 250544 h 492"/>
                <a:gd name="T26" fmla="*/ 66826 w 305"/>
                <a:gd name="T27" fmla="*/ 227768 h 492"/>
                <a:gd name="T28" fmla="*/ 66826 w 305"/>
                <a:gd name="T29" fmla="*/ 185718 h 492"/>
                <a:gd name="T30" fmla="*/ 77663 w 305"/>
                <a:gd name="T31" fmla="*/ 145421 h 492"/>
                <a:gd name="T32" fmla="*/ 139070 w 305"/>
                <a:gd name="T33" fmla="*/ 17521 h 492"/>
                <a:gd name="T34" fmla="*/ 160744 w 305"/>
                <a:gd name="T35" fmla="*/ 50810 h 492"/>
                <a:gd name="T36" fmla="*/ 191447 w 305"/>
                <a:gd name="T37" fmla="*/ 42049 h 492"/>
                <a:gd name="T38" fmla="*/ 222151 w 305"/>
                <a:gd name="T39" fmla="*/ 17521 h 492"/>
                <a:gd name="T40" fmla="*/ 232988 w 305"/>
                <a:gd name="T41" fmla="*/ 3504 h 492"/>
                <a:gd name="T42" fmla="*/ 267304 w 305"/>
                <a:gd name="T43" fmla="*/ 8760 h 492"/>
                <a:gd name="T44" fmla="*/ 312457 w 305"/>
                <a:gd name="T45" fmla="*/ 33289 h 492"/>
                <a:gd name="T46" fmla="*/ 390119 w 305"/>
                <a:gd name="T47" fmla="*/ 262809 h 492"/>
                <a:gd name="T48" fmla="*/ 449721 w 305"/>
                <a:gd name="T49" fmla="*/ 315371 h 492"/>
                <a:gd name="T50" fmla="*/ 476813 w 305"/>
                <a:gd name="T51" fmla="*/ 350412 h 492"/>
                <a:gd name="T52" fmla="*/ 505710 w 305"/>
                <a:gd name="T53" fmla="*/ 360924 h 492"/>
                <a:gd name="T54" fmla="*/ 520159 w 305"/>
                <a:gd name="T55" fmla="*/ 394213 h 492"/>
                <a:gd name="T56" fmla="*/ 549057 w 305"/>
                <a:gd name="T57" fmla="*/ 397717 h 492"/>
                <a:gd name="T58" fmla="*/ 536414 w 305"/>
                <a:gd name="T59" fmla="*/ 429254 h 492"/>
                <a:gd name="T60" fmla="*/ 511129 w 305"/>
                <a:gd name="T61" fmla="*/ 434511 h 492"/>
                <a:gd name="T62" fmla="*/ 493068 w 305"/>
                <a:gd name="T63" fmla="*/ 455535 h 492"/>
                <a:gd name="T64" fmla="*/ 489455 w 305"/>
                <a:gd name="T65" fmla="*/ 474808 h 492"/>
                <a:gd name="T66" fmla="*/ 465976 w 305"/>
                <a:gd name="T67" fmla="*/ 483568 h 492"/>
                <a:gd name="T68" fmla="*/ 456945 w 305"/>
                <a:gd name="T69" fmla="*/ 478312 h 492"/>
                <a:gd name="T70" fmla="*/ 451527 w 305"/>
                <a:gd name="T71" fmla="*/ 488824 h 492"/>
                <a:gd name="T72" fmla="*/ 435272 w 305"/>
                <a:gd name="T73" fmla="*/ 529122 h 492"/>
                <a:gd name="T74" fmla="*/ 402762 w 305"/>
                <a:gd name="T75" fmla="*/ 497585 h 492"/>
                <a:gd name="T76" fmla="*/ 400956 w 305"/>
                <a:gd name="T77" fmla="*/ 516857 h 492"/>
                <a:gd name="T78" fmla="*/ 372058 w 305"/>
                <a:gd name="T79" fmla="*/ 536130 h 492"/>
                <a:gd name="T80" fmla="*/ 335936 w 305"/>
                <a:gd name="T81" fmla="*/ 536130 h 492"/>
                <a:gd name="T82" fmla="*/ 326906 w 305"/>
                <a:gd name="T83" fmla="*/ 523866 h 492"/>
                <a:gd name="T84" fmla="*/ 317875 w 305"/>
                <a:gd name="T85" fmla="*/ 551899 h 492"/>
                <a:gd name="T86" fmla="*/ 303426 w 305"/>
                <a:gd name="T87" fmla="*/ 646510 h 492"/>
                <a:gd name="T88" fmla="*/ 261886 w 305"/>
                <a:gd name="T89" fmla="*/ 667534 h 492"/>
                <a:gd name="T90" fmla="*/ 247437 w 305"/>
                <a:gd name="T91" fmla="*/ 665782 h 492"/>
                <a:gd name="T92" fmla="*/ 238406 w 305"/>
                <a:gd name="T93" fmla="*/ 665782 h 492"/>
                <a:gd name="T94" fmla="*/ 240212 w 305"/>
                <a:gd name="T95" fmla="*/ 704328 h 492"/>
                <a:gd name="T96" fmla="*/ 218539 w 305"/>
                <a:gd name="T97" fmla="*/ 683303 h 492"/>
                <a:gd name="T98" fmla="*/ 191447 w 305"/>
                <a:gd name="T99" fmla="*/ 704328 h 492"/>
                <a:gd name="T100" fmla="*/ 186029 w 305"/>
                <a:gd name="T101" fmla="*/ 749881 h 492"/>
                <a:gd name="T102" fmla="*/ 182417 w 305"/>
                <a:gd name="T103" fmla="*/ 783170 h 492"/>
                <a:gd name="T104" fmla="*/ 164356 w 305"/>
                <a:gd name="T105" fmla="*/ 802443 h 4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05" h="492">
                  <a:moveTo>
                    <a:pt x="83" y="491"/>
                  </a:moveTo>
                  <a:lnTo>
                    <a:pt x="82" y="489"/>
                  </a:lnTo>
                  <a:lnTo>
                    <a:pt x="80" y="488"/>
                  </a:lnTo>
                  <a:lnTo>
                    <a:pt x="77" y="486"/>
                  </a:lnTo>
                  <a:lnTo>
                    <a:pt x="76" y="485"/>
                  </a:lnTo>
                  <a:lnTo>
                    <a:pt x="76" y="479"/>
                  </a:lnTo>
                  <a:lnTo>
                    <a:pt x="74" y="474"/>
                  </a:lnTo>
                  <a:lnTo>
                    <a:pt x="71" y="471"/>
                  </a:lnTo>
                  <a:lnTo>
                    <a:pt x="70" y="468"/>
                  </a:lnTo>
                  <a:lnTo>
                    <a:pt x="67" y="467"/>
                  </a:lnTo>
                  <a:lnTo>
                    <a:pt x="66" y="467"/>
                  </a:lnTo>
                  <a:lnTo>
                    <a:pt x="63" y="465"/>
                  </a:lnTo>
                  <a:lnTo>
                    <a:pt x="58" y="458"/>
                  </a:lnTo>
                  <a:lnTo>
                    <a:pt x="1" y="273"/>
                  </a:lnTo>
                  <a:lnTo>
                    <a:pt x="0" y="273"/>
                  </a:lnTo>
                  <a:lnTo>
                    <a:pt x="0" y="272"/>
                  </a:lnTo>
                  <a:lnTo>
                    <a:pt x="0" y="269"/>
                  </a:lnTo>
                  <a:lnTo>
                    <a:pt x="0" y="266"/>
                  </a:lnTo>
                  <a:lnTo>
                    <a:pt x="1" y="263"/>
                  </a:lnTo>
                  <a:lnTo>
                    <a:pt x="2" y="261"/>
                  </a:lnTo>
                  <a:lnTo>
                    <a:pt x="5" y="260"/>
                  </a:lnTo>
                  <a:lnTo>
                    <a:pt x="8" y="261"/>
                  </a:lnTo>
                  <a:lnTo>
                    <a:pt x="13" y="263"/>
                  </a:lnTo>
                  <a:lnTo>
                    <a:pt x="13" y="265"/>
                  </a:lnTo>
                  <a:lnTo>
                    <a:pt x="14" y="265"/>
                  </a:lnTo>
                  <a:lnTo>
                    <a:pt x="14" y="266"/>
                  </a:lnTo>
                  <a:lnTo>
                    <a:pt x="16" y="266"/>
                  </a:lnTo>
                  <a:lnTo>
                    <a:pt x="16" y="265"/>
                  </a:lnTo>
                  <a:lnTo>
                    <a:pt x="16" y="263"/>
                  </a:lnTo>
                  <a:lnTo>
                    <a:pt x="17" y="260"/>
                  </a:lnTo>
                  <a:lnTo>
                    <a:pt x="17" y="255"/>
                  </a:lnTo>
                  <a:lnTo>
                    <a:pt x="17" y="254"/>
                  </a:lnTo>
                  <a:lnTo>
                    <a:pt x="16" y="252"/>
                  </a:lnTo>
                  <a:lnTo>
                    <a:pt x="16" y="251"/>
                  </a:lnTo>
                  <a:lnTo>
                    <a:pt x="16" y="249"/>
                  </a:lnTo>
                  <a:lnTo>
                    <a:pt x="16" y="248"/>
                  </a:lnTo>
                  <a:lnTo>
                    <a:pt x="17" y="246"/>
                  </a:lnTo>
                  <a:lnTo>
                    <a:pt x="20" y="248"/>
                  </a:lnTo>
                  <a:lnTo>
                    <a:pt x="26" y="249"/>
                  </a:lnTo>
                  <a:lnTo>
                    <a:pt x="25" y="248"/>
                  </a:lnTo>
                  <a:lnTo>
                    <a:pt x="23" y="245"/>
                  </a:lnTo>
                  <a:lnTo>
                    <a:pt x="22" y="241"/>
                  </a:lnTo>
                  <a:lnTo>
                    <a:pt x="20" y="236"/>
                  </a:lnTo>
                  <a:lnTo>
                    <a:pt x="19" y="232"/>
                  </a:lnTo>
                  <a:lnTo>
                    <a:pt x="20" y="227"/>
                  </a:lnTo>
                  <a:lnTo>
                    <a:pt x="22" y="222"/>
                  </a:lnTo>
                  <a:lnTo>
                    <a:pt x="26" y="219"/>
                  </a:lnTo>
                  <a:lnTo>
                    <a:pt x="28" y="218"/>
                  </a:lnTo>
                  <a:lnTo>
                    <a:pt x="29" y="216"/>
                  </a:lnTo>
                  <a:lnTo>
                    <a:pt x="30" y="215"/>
                  </a:lnTo>
                  <a:lnTo>
                    <a:pt x="31" y="213"/>
                  </a:lnTo>
                  <a:lnTo>
                    <a:pt x="32" y="212"/>
                  </a:lnTo>
                  <a:lnTo>
                    <a:pt x="32" y="210"/>
                  </a:lnTo>
                  <a:lnTo>
                    <a:pt x="34" y="210"/>
                  </a:lnTo>
                  <a:lnTo>
                    <a:pt x="34" y="209"/>
                  </a:lnTo>
                  <a:lnTo>
                    <a:pt x="32" y="208"/>
                  </a:lnTo>
                  <a:lnTo>
                    <a:pt x="32" y="205"/>
                  </a:lnTo>
                  <a:lnTo>
                    <a:pt x="32" y="202"/>
                  </a:lnTo>
                  <a:lnTo>
                    <a:pt x="34" y="199"/>
                  </a:lnTo>
                  <a:lnTo>
                    <a:pt x="35" y="195"/>
                  </a:lnTo>
                  <a:lnTo>
                    <a:pt x="37" y="192"/>
                  </a:lnTo>
                  <a:lnTo>
                    <a:pt x="41" y="189"/>
                  </a:lnTo>
                  <a:lnTo>
                    <a:pt x="40" y="189"/>
                  </a:lnTo>
                  <a:lnTo>
                    <a:pt x="40" y="188"/>
                  </a:lnTo>
                  <a:lnTo>
                    <a:pt x="40" y="185"/>
                  </a:lnTo>
                  <a:lnTo>
                    <a:pt x="38" y="182"/>
                  </a:lnTo>
                  <a:lnTo>
                    <a:pt x="37" y="179"/>
                  </a:lnTo>
                  <a:lnTo>
                    <a:pt x="35" y="176"/>
                  </a:lnTo>
                  <a:lnTo>
                    <a:pt x="34" y="172"/>
                  </a:lnTo>
                  <a:lnTo>
                    <a:pt x="32" y="167"/>
                  </a:lnTo>
                  <a:lnTo>
                    <a:pt x="32" y="163"/>
                  </a:lnTo>
                  <a:lnTo>
                    <a:pt x="31" y="159"/>
                  </a:lnTo>
                  <a:lnTo>
                    <a:pt x="31" y="155"/>
                  </a:lnTo>
                  <a:lnTo>
                    <a:pt x="31" y="150"/>
                  </a:lnTo>
                  <a:lnTo>
                    <a:pt x="32" y="146"/>
                  </a:lnTo>
                  <a:lnTo>
                    <a:pt x="32" y="143"/>
                  </a:lnTo>
                  <a:lnTo>
                    <a:pt x="35" y="139"/>
                  </a:lnTo>
                  <a:lnTo>
                    <a:pt x="38" y="136"/>
                  </a:lnTo>
                  <a:lnTo>
                    <a:pt x="38" y="134"/>
                  </a:lnTo>
                  <a:lnTo>
                    <a:pt x="37" y="133"/>
                  </a:lnTo>
                  <a:lnTo>
                    <a:pt x="37" y="130"/>
                  </a:lnTo>
                  <a:lnTo>
                    <a:pt x="37" y="126"/>
                  </a:lnTo>
                  <a:lnTo>
                    <a:pt x="37" y="123"/>
                  </a:lnTo>
                  <a:lnTo>
                    <a:pt x="37" y="119"/>
                  </a:lnTo>
                  <a:lnTo>
                    <a:pt x="37" y="115"/>
                  </a:lnTo>
                  <a:lnTo>
                    <a:pt x="37" y="110"/>
                  </a:lnTo>
                  <a:lnTo>
                    <a:pt x="37" y="106"/>
                  </a:lnTo>
                  <a:lnTo>
                    <a:pt x="37" y="101"/>
                  </a:lnTo>
                  <a:lnTo>
                    <a:pt x="37" y="98"/>
                  </a:lnTo>
                  <a:lnTo>
                    <a:pt x="38" y="93"/>
                  </a:lnTo>
                  <a:lnTo>
                    <a:pt x="40" y="89"/>
                  </a:lnTo>
                  <a:lnTo>
                    <a:pt x="41" y="86"/>
                  </a:lnTo>
                  <a:lnTo>
                    <a:pt x="43" y="83"/>
                  </a:lnTo>
                  <a:lnTo>
                    <a:pt x="66" y="13"/>
                  </a:lnTo>
                  <a:lnTo>
                    <a:pt x="67" y="11"/>
                  </a:lnTo>
                  <a:lnTo>
                    <a:pt x="68" y="11"/>
                  </a:lnTo>
                  <a:lnTo>
                    <a:pt x="71" y="10"/>
                  </a:lnTo>
                  <a:lnTo>
                    <a:pt x="74" y="8"/>
                  </a:lnTo>
                  <a:lnTo>
                    <a:pt x="77" y="10"/>
                  </a:lnTo>
                  <a:lnTo>
                    <a:pt x="80" y="11"/>
                  </a:lnTo>
                  <a:lnTo>
                    <a:pt x="83" y="16"/>
                  </a:lnTo>
                  <a:lnTo>
                    <a:pt x="86" y="24"/>
                  </a:lnTo>
                  <a:lnTo>
                    <a:pt x="86" y="26"/>
                  </a:lnTo>
                  <a:lnTo>
                    <a:pt x="88" y="27"/>
                  </a:lnTo>
                  <a:lnTo>
                    <a:pt x="89" y="29"/>
                  </a:lnTo>
                  <a:lnTo>
                    <a:pt x="91" y="30"/>
                  </a:lnTo>
                  <a:lnTo>
                    <a:pt x="93" y="32"/>
                  </a:lnTo>
                  <a:lnTo>
                    <a:pt x="97" y="32"/>
                  </a:lnTo>
                  <a:lnTo>
                    <a:pt x="100" y="29"/>
                  </a:lnTo>
                  <a:lnTo>
                    <a:pt x="106" y="26"/>
                  </a:lnTo>
                  <a:lnTo>
                    <a:pt x="106" y="24"/>
                  </a:lnTo>
                  <a:lnTo>
                    <a:pt x="109" y="23"/>
                  </a:lnTo>
                  <a:lnTo>
                    <a:pt x="112" y="20"/>
                  </a:lnTo>
                  <a:lnTo>
                    <a:pt x="115" y="17"/>
                  </a:lnTo>
                  <a:lnTo>
                    <a:pt x="118" y="14"/>
                  </a:lnTo>
                  <a:lnTo>
                    <a:pt x="121" y="11"/>
                  </a:lnTo>
                  <a:lnTo>
                    <a:pt x="123" y="10"/>
                  </a:lnTo>
                  <a:lnTo>
                    <a:pt x="129" y="8"/>
                  </a:lnTo>
                  <a:lnTo>
                    <a:pt x="129" y="7"/>
                  </a:lnTo>
                  <a:lnTo>
                    <a:pt x="129" y="4"/>
                  </a:lnTo>
                  <a:lnTo>
                    <a:pt x="129" y="2"/>
                  </a:lnTo>
                  <a:lnTo>
                    <a:pt x="130" y="1"/>
                  </a:lnTo>
                  <a:lnTo>
                    <a:pt x="133" y="0"/>
                  </a:lnTo>
                  <a:lnTo>
                    <a:pt x="137" y="1"/>
                  </a:lnTo>
                  <a:lnTo>
                    <a:pt x="143" y="2"/>
                  </a:lnTo>
                  <a:lnTo>
                    <a:pt x="145" y="4"/>
                  </a:lnTo>
                  <a:lnTo>
                    <a:pt x="148" y="5"/>
                  </a:lnTo>
                  <a:lnTo>
                    <a:pt x="152" y="8"/>
                  </a:lnTo>
                  <a:lnTo>
                    <a:pt x="157" y="11"/>
                  </a:lnTo>
                  <a:lnTo>
                    <a:pt x="163" y="13"/>
                  </a:lnTo>
                  <a:lnTo>
                    <a:pt x="168" y="16"/>
                  </a:lnTo>
                  <a:lnTo>
                    <a:pt x="172" y="17"/>
                  </a:lnTo>
                  <a:lnTo>
                    <a:pt x="173" y="19"/>
                  </a:lnTo>
                  <a:lnTo>
                    <a:pt x="181" y="26"/>
                  </a:lnTo>
                  <a:lnTo>
                    <a:pt x="214" y="139"/>
                  </a:lnTo>
                  <a:lnTo>
                    <a:pt x="214" y="140"/>
                  </a:lnTo>
                  <a:lnTo>
                    <a:pt x="214" y="143"/>
                  </a:lnTo>
                  <a:lnTo>
                    <a:pt x="214" y="146"/>
                  </a:lnTo>
                  <a:lnTo>
                    <a:pt x="216" y="150"/>
                  </a:lnTo>
                  <a:lnTo>
                    <a:pt x="220" y="156"/>
                  </a:lnTo>
                  <a:lnTo>
                    <a:pt x="225" y="159"/>
                  </a:lnTo>
                  <a:lnTo>
                    <a:pt x="234" y="162"/>
                  </a:lnTo>
                  <a:lnTo>
                    <a:pt x="244" y="163"/>
                  </a:lnTo>
                  <a:lnTo>
                    <a:pt x="249" y="166"/>
                  </a:lnTo>
                  <a:lnTo>
                    <a:pt x="249" y="180"/>
                  </a:lnTo>
                  <a:lnTo>
                    <a:pt x="256" y="188"/>
                  </a:lnTo>
                  <a:lnTo>
                    <a:pt x="258" y="191"/>
                  </a:lnTo>
                  <a:lnTo>
                    <a:pt x="259" y="194"/>
                  </a:lnTo>
                  <a:lnTo>
                    <a:pt x="261" y="197"/>
                  </a:lnTo>
                  <a:lnTo>
                    <a:pt x="264" y="200"/>
                  </a:lnTo>
                  <a:lnTo>
                    <a:pt x="267" y="202"/>
                  </a:lnTo>
                  <a:lnTo>
                    <a:pt x="270" y="202"/>
                  </a:lnTo>
                  <a:lnTo>
                    <a:pt x="273" y="200"/>
                  </a:lnTo>
                  <a:lnTo>
                    <a:pt x="276" y="203"/>
                  </a:lnTo>
                  <a:lnTo>
                    <a:pt x="280" y="206"/>
                  </a:lnTo>
                  <a:lnTo>
                    <a:pt x="285" y="209"/>
                  </a:lnTo>
                  <a:lnTo>
                    <a:pt x="288" y="212"/>
                  </a:lnTo>
                  <a:lnTo>
                    <a:pt x="292" y="215"/>
                  </a:lnTo>
                  <a:lnTo>
                    <a:pt x="295" y="218"/>
                  </a:lnTo>
                  <a:lnTo>
                    <a:pt x="288" y="225"/>
                  </a:lnTo>
                  <a:lnTo>
                    <a:pt x="294" y="233"/>
                  </a:lnTo>
                  <a:lnTo>
                    <a:pt x="297" y="230"/>
                  </a:lnTo>
                  <a:lnTo>
                    <a:pt x="300" y="229"/>
                  </a:lnTo>
                  <a:lnTo>
                    <a:pt x="303" y="227"/>
                  </a:lnTo>
                  <a:lnTo>
                    <a:pt x="304" y="227"/>
                  </a:lnTo>
                  <a:lnTo>
                    <a:pt x="304" y="228"/>
                  </a:lnTo>
                  <a:lnTo>
                    <a:pt x="304" y="232"/>
                  </a:lnTo>
                  <a:lnTo>
                    <a:pt x="300" y="241"/>
                  </a:lnTo>
                  <a:lnTo>
                    <a:pt x="298" y="243"/>
                  </a:lnTo>
                  <a:lnTo>
                    <a:pt x="297" y="245"/>
                  </a:lnTo>
                  <a:lnTo>
                    <a:pt x="294" y="248"/>
                  </a:lnTo>
                  <a:lnTo>
                    <a:pt x="292" y="251"/>
                  </a:lnTo>
                  <a:lnTo>
                    <a:pt x="291" y="252"/>
                  </a:lnTo>
                  <a:lnTo>
                    <a:pt x="289" y="254"/>
                  </a:lnTo>
                  <a:lnTo>
                    <a:pt x="289" y="255"/>
                  </a:lnTo>
                  <a:lnTo>
                    <a:pt x="283" y="248"/>
                  </a:lnTo>
                  <a:lnTo>
                    <a:pt x="279" y="252"/>
                  </a:lnTo>
                  <a:lnTo>
                    <a:pt x="282" y="260"/>
                  </a:lnTo>
                  <a:lnTo>
                    <a:pt x="276" y="261"/>
                  </a:lnTo>
                  <a:lnTo>
                    <a:pt x="274" y="261"/>
                  </a:lnTo>
                  <a:lnTo>
                    <a:pt x="273" y="260"/>
                  </a:lnTo>
                  <a:lnTo>
                    <a:pt x="270" y="260"/>
                  </a:lnTo>
                  <a:lnTo>
                    <a:pt x="270" y="261"/>
                  </a:lnTo>
                  <a:lnTo>
                    <a:pt x="270" y="263"/>
                  </a:lnTo>
                  <a:lnTo>
                    <a:pt x="271" y="268"/>
                  </a:lnTo>
                  <a:lnTo>
                    <a:pt x="271" y="271"/>
                  </a:lnTo>
                  <a:lnTo>
                    <a:pt x="270" y="272"/>
                  </a:lnTo>
                  <a:lnTo>
                    <a:pt x="268" y="273"/>
                  </a:lnTo>
                  <a:lnTo>
                    <a:pt x="265" y="275"/>
                  </a:lnTo>
                  <a:lnTo>
                    <a:pt x="262" y="276"/>
                  </a:lnTo>
                  <a:lnTo>
                    <a:pt x="259" y="276"/>
                  </a:lnTo>
                  <a:lnTo>
                    <a:pt x="258" y="276"/>
                  </a:lnTo>
                  <a:lnTo>
                    <a:pt x="255" y="275"/>
                  </a:lnTo>
                  <a:lnTo>
                    <a:pt x="252" y="272"/>
                  </a:lnTo>
                  <a:lnTo>
                    <a:pt x="253" y="273"/>
                  </a:lnTo>
                  <a:lnTo>
                    <a:pt x="253" y="272"/>
                  </a:lnTo>
                  <a:lnTo>
                    <a:pt x="252" y="272"/>
                  </a:lnTo>
                  <a:lnTo>
                    <a:pt x="252" y="273"/>
                  </a:lnTo>
                  <a:lnTo>
                    <a:pt x="250" y="276"/>
                  </a:lnTo>
                  <a:lnTo>
                    <a:pt x="250" y="279"/>
                  </a:lnTo>
                  <a:lnTo>
                    <a:pt x="250" y="287"/>
                  </a:lnTo>
                  <a:lnTo>
                    <a:pt x="249" y="288"/>
                  </a:lnTo>
                  <a:lnTo>
                    <a:pt x="247" y="293"/>
                  </a:lnTo>
                  <a:lnTo>
                    <a:pt x="244" y="294"/>
                  </a:lnTo>
                  <a:lnTo>
                    <a:pt x="244" y="295"/>
                  </a:lnTo>
                  <a:lnTo>
                    <a:pt x="241" y="302"/>
                  </a:lnTo>
                  <a:lnTo>
                    <a:pt x="235" y="295"/>
                  </a:lnTo>
                  <a:lnTo>
                    <a:pt x="235" y="290"/>
                  </a:lnTo>
                  <a:lnTo>
                    <a:pt x="226" y="285"/>
                  </a:lnTo>
                  <a:lnTo>
                    <a:pt x="226" y="284"/>
                  </a:lnTo>
                  <a:lnTo>
                    <a:pt x="225" y="284"/>
                  </a:lnTo>
                  <a:lnTo>
                    <a:pt x="223" y="284"/>
                  </a:lnTo>
                  <a:lnTo>
                    <a:pt x="222" y="284"/>
                  </a:lnTo>
                  <a:lnTo>
                    <a:pt x="220" y="285"/>
                  </a:lnTo>
                  <a:lnTo>
                    <a:pt x="220" y="287"/>
                  </a:lnTo>
                  <a:lnTo>
                    <a:pt x="220" y="290"/>
                  </a:lnTo>
                  <a:lnTo>
                    <a:pt x="222" y="294"/>
                  </a:lnTo>
                  <a:lnTo>
                    <a:pt x="222" y="295"/>
                  </a:lnTo>
                  <a:lnTo>
                    <a:pt x="220" y="296"/>
                  </a:lnTo>
                  <a:lnTo>
                    <a:pt x="217" y="299"/>
                  </a:lnTo>
                  <a:lnTo>
                    <a:pt x="214" y="301"/>
                  </a:lnTo>
                  <a:lnTo>
                    <a:pt x="211" y="304"/>
                  </a:lnTo>
                  <a:lnTo>
                    <a:pt x="208" y="305"/>
                  </a:lnTo>
                  <a:lnTo>
                    <a:pt x="206" y="306"/>
                  </a:lnTo>
                  <a:lnTo>
                    <a:pt x="205" y="306"/>
                  </a:lnTo>
                  <a:lnTo>
                    <a:pt x="206" y="318"/>
                  </a:lnTo>
                  <a:lnTo>
                    <a:pt x="189" y="318"/>
                  </a:lnTo>
                  <a:lnTo>
                    <a:pt x="195" y="308"/>
                  </a:lnTo>
                  <a:lnTo>
                    <a:pt x="186" y="308"/>
                  </a:lnTo>
                  <a:lnTo>
                    <a:pt x="186" y="306"/>
                  </a:lnTo>
                  <a:lnTo>
                    <a:pt x="186" y="304"/>
                  </a:lnTo>
                  <a:lnTo>
                    <a:pt x="184" y="299"/>
                  </a:lnTo>
                  <a:lnTo>
                    <a:pt x="184" y="296"/>
                  </a:lnTo>
                  <a:lnTo>
                    <a:pt x="183" y="295"/>
                  </a:lnTo>
                  <a:lnTo>
                    <a:pt x="182" y="295"/>
                  </a:lnTo>
                  <a:lnTo>
                    <a:pt x="181" y="299"/>
                  </a:lnTo>
                  <a:lnTo>
                    <a:pt x="178" y="308"/>
                  </a:lnTo>
                  <a:lnTo>
                    <a:pt x="178" y="309"/>
                  </a:lnTo>
                  <a:lnTo>
                    <a:pt x="178" y="311"/>
                  </a:lnTo>
                  <a:lnTo>
                    <a:pt x="178" y="314"/>
                  </a:lnTo>
                  <a:lnTo>
                    <a:pt x="176" y="315"/>
                  </a:lnTo>
                  <a:lnTo>
                    <a:pt x="176" y="318"/>
                  </a:lnTo>
                  <a:lnTo>
                    <a:pt x="176" y="320"/>
                  </a:lnTo>
                  <a:lnTo>
                    <a:pt x="178" y="348"/>
                  </a:lnTo>
                  <a:lnTo>
                    <a:pt x="173" y="357"/>
                  </a:lnTo>
                  <a:lnTo>
                    <a:pt x="168" y="369"/>
                  </a:lnTo>
                  <a:lnTo>
                    <a:pt x="163" y="362"/>
                  </a:lnTo>
                  <a:lnTo>
                    <a:pt x="154" y="365"/>
                  </a:lnTo>
                  <a:lnTo>
                    <a:pt x="152" y="381"/>
                  </a:lnTo>
                  <a:lnTo>
                    <a:pt x="145" y="380"/>
                  </a:lnTo>
                  <a:lnTo>
                    <a:pt x="145" y="381"/>
                  </a:lnTo>
                  <a:lnTo>
                    <a:pt x="145" y="384"/>
                  </a:lnTo>
                  <a:lnTo>
                    <a:pt x="143" y="384"/>
                  </a:lnTo>
                  <a:lnTo>
                    <a:pt x="143" y="386"/>
                  </a:lnTo>
                  <a:lnTo>
                    <a:pt x="142" y="386"/>
                  </a:lnTo>
                  <a:lnTo>
                    <a:pt x="140" y="384"/>
                  </a:lnTo>
                  <a:lnTo>
                    <a:pt x="137" y="380"/>
                  </a:lnTo>
                  <a:lnTo>
                    <a:pt x="137" y="378"/>
                  </a:lnTo>
                  <a:lnTo>
                    <a:pt x="136" y="378"/>
                  </a:lnTo>
                  <a:lnTo>
                    <a:pt x="136" y="377"/>
                  </a:lnTo>
                  <a:lnTo>
                    <a:pt x="135" y="377"/>
                  </a:lnTo>
                  <a:lnTo>
                    <a:pt x="133" y="378"/>
                  </a:lnTo>
                  <a:lnTo>
                    <a:pt x="132" y="380"/>
                  </a:lnTo>
                  <a:lnTo>
                    <a:pt x="132" y="384"/>
                  </a:lnTo>
                  <a:lnTo>
                    <a:pt x="130" y="392"/>
                  </a:lnTo>
                  <a:lnTo>
                    <a:pt x="132" y="392"/>
                  </a:lnTo>
                  <a:lnTo>
                    <a:pt x="132" y="395"/>
                  </a:lnTo>
                  <a:lnTo>
                    <a:pt x="132" y="399"/>
                  </a:lnTo>
                  <a:lnTo>
                    <a:pt x="133" y="402"/>
                  </a:lnTo>
                  <a:lnTo>
                    <a:pt x="132" y="404"/>
                  </a:lnTo>
                  <a:lnTo>
                    <a:pt x="130" y="402"/>
                  </a:lnTo>
                  <a:lnTo>
                    <a:pt x="129" y="397"/>
                  </a:lnTo>
                  <a:lnTo>
                    <a:pt x="124" y="387"/>
                  </a:lnTo>
                  <a:lnTo>
                    <a:pt x="121" y="390"/>
                  </a:lnTo>
                  <a:lnTo>
                    <a:pt x="119" y="392"/>
                  </a:lnTo>
                  <a:lnTo>
                    <a:pt x="116" y="394"/>
                  </a:lnTo>
                  <a:lnTo>
                    <a:pt x="112" y="397"/>
                  </a:lnTo>
                  <a:lnTo>
                    <a:pt x="109" y="399"/>
                  </a:lnTo>
                  <a:lnTo>
                    <a:pt x="107" y="402"/>
                  </a:lnTo>
                  <a:lnTo>
                    <a:pt x="106" y="402"/>
                  </a:lnTo>
                  <a:lnTo>
                    <a:pt x="103" y="422"/>
                  </a:lnTo>
                  <a:lnTo>
                    <a:pt x="107" y="423"/>
                  </a:lnTo>
                  <a:lnTo>
                    <a:pt x="107" y="428"/>
                  </a:lnTo>
                  <a:lnTo>
                    <a:pt x="104" y="428"/>
                  </a:lnTo>
                  <a:lnTo>
                    <a:pt x="103" y="428"/>
                  </a:lnTo>
                  <a:lnTo>
                    <a:pt x="100" y="430"/>
                  </a:lnTo>
                  <a:lnTo>
                    <a:pt x="99" y="432"/>
                  </a:lnTo>
                  <a:lnTo>
                    <a:pt x="97" y="435"/>
                  </a:lnTo>
                  <a:lnTo>
                    <a:pt x="99" y="440"/>
                  </a:lnTo>
                  <a:lnTo>
                    <a:pt x="101" y="447"/>
                  </a:lnTo>
                  <a:lnTo>
                    <a:pt x="100" y="449"/>
                  </a:lnTo>
                  <a:lnTo>
                    <a:pt x="99" y="452"/>
                  </a:lnTo>
                  <a:lnTo>
                    <a:pt x="96" y="455"/>
                  </a:lnTo>
                  <a:lnTo>
                    <a:pt x="93" y="456"/>
                  </a:lnTo>
                  <a:lnTo>
                    <a:pt x="91" y="458"/>
                  </a:lnTo>
                  <a:lnTo>
                    <a:pt x="91" y="460"/>
                  </a:lnTo>
                  <a:lnTo>
                    <a:pt x="91" y="479"/>
                  </a:lnTo>
                  <a:lnTo>
                    <a:pt x="83" y="491"/>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74" name="Freeform 72"/>
            <p:cNvSpPr>
              <a:spLocks/>
            </p:cNvSpPr>
            <p:nvPr/>
          </p:nvSpPr>
          <p:spPr bwMode="blackWhite">
            <a:xfrm>
              <a:off x="7962900" y="1266825"/>
              <a:ext cx="550863" cy="862013"/>
            </a:xfrm>
            <a:custGeom>
              <a:avLst/>
              <a:gdLst>
                <a:gd name="T0" fmla="*/ 137264 w 305"/>
                <a:gd name="T1" fmla="*/ 849749 h 492"/>
                <a:gd name="T2" fmla="*/ 121009 w 305"/>
                <a:gd name="T3" fmla="*/ 818212 h 492"/>
                <a:gd name="T4" fmla="*/ 0 w 305"/>
                <a:gd name="T5" fmla="*/ 478312 h 492"/>
                <a:gd name="T6" fmla="*/ 3612 w 305"/>
                <a:gd name="T7" fmla="*/ 457287 h 492"/>
                <a:gd name="T8" fmla="*/ 25286 w 305"/>
                <a:gd name="T9" fmla="*/ 464296 h 492"/>
                <a:gd name="T10" fmla="*/ 30704 w 305"/>
                <a:gd name="T11" fmla="*/ 446775 h 492"/>
                <a:gd name="T12" fmla="*/ 28898 w 305"/>
                <a:gd name="T13" fmla="*/ 434511 h 492"/>
                <a:gd name="T14" fmla="*/ 41540 w 305"/>
                <a:gd name="T15" fmla="*/ 429254 h 492"/>
                <a:gd name="T16" fmla="*/ 46959 w 305"/>
                <a:gd name="T17" fmla="*/ 383701 h 492"/>
                <a:gd name="T18" fmla="*/ 55989 w 305"/>
                <a:gd name="T19" fmla="*/ 373189 h 492"/>
                <a:gd name="T20" fmla="*/ 57795 w 305"/>
                <a:gd name="T21" fmla="*/ 364428 h 492"/>
                <a:gd name="T22" fmla="*/ 74050 w 305"/>
                <a:gd name="T23" fmla="*/ 331139 h 492"/>
                <a:gd name="T24" fmla="*/ 66826 w 305"/>
                <a:gd name="T25" fmla="*/ 313619 h 492"/>
                <a:gd name="T26" fmla="*/ 55989 w 305"/>
                <a:gd name="T27" fmla="*/ 271569 h 492"/>
                <a:gd name="T28" fmla="*/ 68632 w 305"/>
                <a:gd name="T29" fmla="*/ 238280 h 492"/>
                <a:gd name="T30" fmla="*/ 66826 w 305"/>
                <a:gd name="T31" fmla="*/ 215503 h 492"/>
                <a:gd name="T32" fmla="*/ 66826 w 305"/>
                <a:gd name="T33" fmla="*/ 171702 h 492"/>
                <a:gd name="T34" fmla="*/ 119203 w 305"/>
                <a:gd name="T35" fmla="*/ 22777 h 492"/>
                <a:gd name="T36" fmla="*/ 144489 w 305"/>
                <a:gd name="T37" fmla="*/ 19273 h 492"/>
                <a:gd name="T38" fmla="*/ 160744 w 305"/>
                <a:gd name="T39" fmla="*/ 50810 h 492"/>
                <a:gd name="T40" fmla="*/ 191447 w 305"/>
                <a:gd name="T41" fmla="*/ 45554 h 492"/>
                <a:gd name="T42" fmla="*/ 218539 w 305"/>
                <a:gd name="T43" fmla="*/ 19273 h 492"/>
                <a:gd name="T44" fmla="*/ 232988 w 305"/>
                <a:gd name="T45" fmla="*/ 12264 h 492"/>
                <a:gd name="T46" fmla="*/ 258273 w 305"/>
                <a:gd name="T47" fmla="*/ 3504 h 492"/>
                <a:gd name="T48" fmla="*/ 294396 w 305"/>
                <a:gd name="T49" fmla="*/ 22777 h 492"/>
                <a:gd name="T50" fmla="*/ 386507 w 305"/>
                <a:gd name="T51" fmla="*/ 243536 h 492"/>
                <a:gd name="T52" fmla="*/ 406374 w 305"/>
                <a:gd name="T53" fmla="*/ 278577 h 492"/>
                <a:gd name="T54" fmla="*/ 462364 w 305"/>
                <a:gd name="T55" fmla="*/ 329387 h 492"/>
                <a:gd name="T56" fmla="*/ 482231 w 305"/>
                <a:gd name="T57" fmla="*/ 353916 h 492"/>
                <a:gd name="T58" fmla="*/ 505710 w 305"/>
                <a:gd name="T59" fmla="*/ 360924 h 492"/>
                <a:gd name="T60" fmla="*/ 520159 w 305"/>
                <a:gd name="T61" fmla="*/ 394213 h 492"/>
                <a:gd name="T62" fmla="*/ 547251 w 305"/>
                <a:gd name="T63" fmla="*/ 397717 h 492"/>
                <a:gd name="T64" fmla="*/ 541832 w 305"/>
                <a:gd name="T65" fmla="*/ 422246 h 492"/>
                <a:gd name="T66" fmla="*/ 521965 w 305"/>
                <a:gd name="T67" fmla="*/ 445023 h 492"/>
                <a:gd name="T68" fmla="*/ 498486 w 305"/>
                <a:gd name="T69" fmla="*/ 457287 h 492"/>
                <a:gd name="T70" fmla="*/ 487649 w 305"/>
                <a:gd name="T71" fmla="*/ 457287 h 492"/>
                <a:gd name="T72" fmla="*/ 484037 w 305"/>
                <a:gd name="T73" fmla="*/ 478312 h 492"/>
                <a:gd name="T74" fmla="*/ 460558 w 305"/>
                <a:gd name="T75" fmla="*/ 481816 h 492"/>
                <a:gd name="T76" fmla="*/ 456945 w 305"/>
                <a:gd name="T77" fmla="*/ 478312 h 492"/>
                <a:gd name="T78" fmla="*/ 451527 w 305"/>
                <a:gd name="T79" fmla="*/ 488824 h 492"/>
                <a:gd name="T80" fmla="*/ 440690 w 305"/>
                <a:gd name="T81" fmla="*/ 516857 h 492"/>
                <a:gd name="T82" fmla="*/ 408180 w 305"/>
                <a:gd name="T83" fmla="*/ 497585 h 492"/>
                <a:gd name="T84" fmla="*/ 397344 w 305"/>
                <a:gd name="T85" fmla="*/ 508097 h 492"/>
                <a:gd name="T86" fmla="*/ 386507 w 305"/>
                <a:gd name="T87" fmla="*/ 527370 h 492"/>
                <a:gd name="T88" fmla="*/ 341354 w 305"/>
                <a:gd name="T89" fmla="*/ 557155 h 492"/>
                <a:gd name="T90" fmla="*/ 332324 w 305"/>
                <a:gd name="T91" fmla="*/ 523866 h 492"/>
                <a:gd name="T92" fmla="*/ 321487 w 305"/>
                <a:gd name="T93" fmla="*/ 539634 h 492"/>
                <a:gd name="T94" fmla="*/ 317875 w 305"/>
                <a:gd name="T95" fmla="*/ 557155 h 492"/>
                <a:gd name="T96" fmla="*/ 294396 w 305"/>
                <a:gd name="T97" fmla="*/ 634245 h 492"/>
                <a:gd name="T98" fmla="*/ 261886 w 305"/>
                <a:gd name="T99" fmla="*/ 667534 h 492"/>
                <a:gd name="T100" fmla="*/ 247437 w 305"/>
                <a:gd name="T101" fmla="*/ 665782 h 492"/>
                <a:gd name="T102" fmla="*/ 240212 w 305"/>
                <a:gd name="T103" fmla="*/ 662278 h 492"/>
                <a:gd name="T104" fmla="*/ 238406 w 305"/>
                <a:gd name="T105" fmla="*/ 692063 h 492"/>
                <a:gd name="T106" fmla="*/ 223957 w 305"/>
                <a:gd name="T107" fmla="*/ 678047 h 492"/>
                <a:gd name="T108" fmla="*/ 202284 w 305"/>
                <a:gd name="T109" fmla="*/ 695567 h 492"/>
                <a:gd name="T110" fmla="*/ 193254 w 305"/>
                <a:gd name="T111" fmla="*/ 749881 h 492"/>
                <a:gd name="T112" fmla="*/ 178805 w 305"/>
                <a:gd name="T113" fmla="*/ 756889 h 492"/>
                <a:gd name="T114" fmla="*/ 180611 w 305"/>
                <a:gd name="T115" fmla="*/ 786674 h 492"/>
                <a:gd name="T116" fmla="*/ 164356 w 305"/>
                <a:gd name="T117" fmla="*/ 805947 h 4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5" h="492">
                  <a:moveTo>
                    <a:pt x="83" y="491"/>
                  </a:moveTo>
                  <a:lnTo>
                    <a:pt x="83" y="491"/>
                  </a:lnTo>
                  <a:lnTo>
                    <a:pt x="82" y="489"/>
                  </a:lnTo>
                  <a:lnTo>
                    <a:pt x="80" y="488"/>
                  </a:lnTo>
                  <a:lnTo>
                    <a:pt x="77" y="486"/>
                  </a:lnTo>
                  <a:lnTo>
                    <a:pt x="76" y="485"/>
                  </a:lnTo>
                  <a:lnTo>
                    <a:pt x="76" y="479"/>
                  </a:lnTo>
                  <a:lnTo>
                    <a:pt x="74" y="474"/>
                  </a:lnTo>
                  <a:lnTo>
                    <a:pt x="71" y="471"/>
                  </a:lnTo>
                  <a:lnTo>
                    <a:pt x="70" y="468"/>
                  </a:lnTo>
                  <a:lnTo>
                    <a:pt x="67" y="467"/>
                  </a:lnTo>
                  <a:lnTo>
                    <a:pt x="66" y="467"/>
                  </a:lnTo>
                  <a:lnTo>
                    <a:pt x="63" y="465"/>
                  </a:lnTo>
                  <a:lnTo>
                    <a:pt x="58" y="458"/>
                  </a:lnTo>
                  <a:lnTo>
                    <a:pt x="1" y="273"/>
                  </a:lnTo>
                  <a:lnTo>
                    <a:pt x="0" y="273"/>
                  </a:lnTo>
                  <a:lnTo>
                    <a:pt x="0" y="272"/>
                  </a:lnTo>
                  <a:lnTo>
                    <a:pt x="0" y="269"/>
                  </a:lnTo>
                  <a:lnTo>
                    <a:pt x="0" y="266"/>
                  </a:lnTo>
                  <a:lnTo>
                    <a:pt x="1" y="263"/>
                  </a:lnTo>
                  <a:lnTo>
                    <a:pt x="2" y="261"/>
                  </a:lnTo>
                  <a:lnTo>
                    <a:pt x="5" y="260"/>
                  </a:lnTo>
                  <a:lnTo>
                    <a:pt x="8" y="261"/>
                  </a:lnTo>
                  <a:lnTo>
                    <a:pt x="13" y="263"/>
                  </a:lnTo>
                  <a:lnTo>
                    <a:pt x="13" y="265"/>
                  </a:lnTo>
                  <a:lnTo>
                    <a:pt x="14" y="265"/>
                  </a:lnTo>
                  <a:lnTo>
                    <a:pt x="14" y="266"/>
                  </a:lnTo>
                  <a:lnTo>
                    <a:pt x="16" y="266"/>
                  </a:lnTo>
                  <a:lnTo>
                    <a:pt x="16" y="265"/>
                  </a:lnTo>
                  <a:lnTo>
                    <a:pt x="16" y="263"/>
                  </a:lnTo>
                  <a:lnTo>
                    <a:pt x="17" y="260"/>
                  </a:lnTo>
                  <a:lnTo>
                    <a:pt x="17" y="255"/>
                  </a:lnTo>
                  <a:lnTo>
                    <a:pt x="17" y="254"/>
                  </a:lnTo>
                  <a:lnTo>
                    <a:pt x="16" y="252"/>
                  </a:lnTo>
                  <a:lnTo>
                    <a:pt x="16" y="251"/>
                  </a:lnTo>
                  <a:lnTo>
                    <a:pt x="16" y="249"/>
                  </a:lnTo>
                  <a:lnTo>
                    <a:pt x="16" y="248"/>
                  </a:lnTo>
                  <a:lnTo>
                    <a:pt x="17" y="246"/>
                  </a:lnTo>
                  <a:lnTo>
                    <a:pt x="20" y="248"/>
                  </a:lnTo>
                  <a:lnTo>
                    <a:pt x="26" y="249"/>
                  </a:lnTo>
                  <a:lnTo>
                    <a:pt x="25" y="248"/>
                  </a:lnTo>
                  <a:lnTo>
                    <a:pt x="23" y="245"/>
                  </a:lnTo>
                  <a:lnTo>
                    <a:pt x="22" y="241"/>
                  </a:lnTo>
                  <a:lnTo>
                    <a:pt x="20" y="236"/>
                  </a:lnTo>
                  <a:lnTo>
                    <a:pt x="19" y="232"/>
                  </a:lnTo>
                  <a:lnTo>
                    <a:pt x="20" y="227"/>
                  </a:lnTo>
                  <a:lnTo>
                    <a:pt x="22" y="222"/>
                  </a:lnTo>
                  <a:lnTo>
                    <a:pt x="26" y="219"/>
                  </a:lnTo>
                  <a:lnTo>
                    <a:pt x="28" y="218"/>
                  </a:lnTo>
                  <a:lnTo>
                    <a:pt x="29" y="216"/>
                  </a:lnTo>
                  <a:lnTo>
                    <a:pt x="30" y="215"/>
                  </a:lnTo>
                  <a:lnTo>
                    <a:pt x="31" y="213"/>
                  </a:lnTo>
                  <a:lnTo>
                    <a:pt x="32" y="212"/>
                  </a:lnTo>
                  <a:lnTo>
                    <a:pt x="32" y="210"/>
                  </a:lnTo>
                  <a:lnTo>
                    <a:pt x="34" y="210"/>
                  </a:lnTo>
                  <a:lnTo>
                    <a:pt x="34" y="209"/>
                  </a:lnTo>
                  <a:lnTo>
                    <a:pt x="32" y="208"/>
                  </a:lnTo>
                  <a:lnTo>
                    <a:pt x="32" y="205"/>
                  </a:lnTo>
                  <a:lnTo>
                    <a:pt x="32" y="202"/>
                  </a:lnTo>
                  <a:lnTo>
                    <a:pt x="34" y="199"/>
                  </a:lnTo>
                  <a:lnTo>
                    <a:pt x="35" y="195"/>
                  </a:lnTo>
                  <a:lnTo>
                    <a:pt x="37" y="192"/>
                  </a:lnTo>
                  <a:lnTo>
                    <a:pt x="41" y="189"/>
                  </a:lnTo>
                  <a:lnTo>
                    <a:pt x="40" y="189"/>
                  </a:lnTo>
                  <a:lnTo>
                    <a:pt x="40" y="188"/>
                  </a:lnTo>
                  <a:lnTo>
                    <a:pt x="40" y="185"/>
                  </a:lnTo>
                  <a:lnTo>
                    <a:pt x="38" y="182"/>
                  </a:lnTo>
                  <a:lnTo>
                    <a:pt x="37" y="179"/>
                  </a:lnTo>
                  <a:lnTo>
                    <a:pt x="35" y="176"/>
                  </a:lnTo>
                  <a:lnTo>
                    <a:pt x="34" y="172"/>
                  </a:lnTo>
                  <a:lnTo>
                    <a:pt x="32" y="167"/>
                  </a:lnTo>
                  <a:lnTo>
                    <a:pt x="32" y="163"/>
                  </a:lnTo>
                  <a:lnTo>
                    <a:pt x="31" y="159"/>
                  </a:lnTo>
                  <a:lnTo>
                    <a:pt x="31" y="155"/>
                  </a:lnTo>
                  <a:lnTo>
                    <a:pt x="31" y="150"/>
                  </a:lnTo>
                  <a:lnTo>
                    <a:pt x="32" y="146"/>
                  </a:lnTo>
                  <a:lnTo>
                    <a:pt x="32" y="143"/>
                  </a:lnTo>
                  <a:lnTo>
                    <a:pt x="35" y="139"/>
                  </a:lnTo>
                  <a:lnTo>
                    <a:pt x="38" y="136"/>
                  </a:lnTo>
                  <a:lnTo>
                    <a:pt x="38" y="134"/>
                  </a:lnTo>
                  <a:lnTo>
                    <a:pt x="37" y="133"/>
                  </a:lnTo>
                  <a:lnTo>
                    <a:pt x="37" y="130"/>
                  </a:lnTo>
                  <a:lnTo>
                    <a:pt x="37" y="126"/>
                  </a:lnTo>
                  <a:lnTo>
                    <a:pt x="37" y="123"/>
                  </a:lnTo>
                  <a:lnTo>
                    <a:pt x="37" y="119"/>
                  </a:lnTo>
                  <a:lnTo>
                    <a:pt x="37" y="115"/>
                  </a:lnTo>
                  <a:lnTo>
                    <a:pt x="37" y="110"/>
                  </a:lnTo>
                  <a:lnTo>
                    <a:pt x="37" y="106"/>
                  </a:lnTo>
                  <a:lnTo>
                    <a:pt x="37" y="101"/>
                  </a:lnTo>
                  <a:lnTo>
                    <a:pt x="37" y="98"/>
                  </a:lnTo>
                  <a:lnTo>
                    <a:pt x="38" y="93"/>
                  </a:lnTo>
                  <a:lnTo>
                    <a:pt x="40" y="89"/>
                  </a:lnTo>
                  <a:lnTo>
                    <a:pt x="41" y="86"/>
                  </a:lnTo>
                  <a:lnTo>
                    <a:pt x="43" y="83"/>
                  </a:lnTo>
                  <a:lnTo>
                    <a:pt x="66" y="13"/>
                  </a:lnTo>
                  <a:lnTo>
                    <a:pt x="67" y="11"/>
                  </a:lnTo>
                  <a:lnTo>
                    <a:pt x="68" y="11"/>
                  </a:lnTo>
                  <a:lnTo>
                    <a:pt x="71" y="10"/>
                  </a:lnTo>
                  <a:lnTo>
                    <a:pt x="74" y="8"/>
                  </a:lnTo>
                  <a:lnTo>
                    <a:pt x="77" y="10"/>
                  </a:lnTo>
                  <a:lnTo>
                    <a:pt x="80" y="11"/>
                  </a:lnTo>
                  <a:lnTo>
                    <a:pt x="83" y="16"/>
                  </a:lnTo>
                  <a:lnTo>
                    <a:pt x="86" y="24"/>
                  </a:lnTo>
                  <a:lnTo>
                    <a:pt x="86" y="26"/>
                  </a:lnTo>
                  <a:lnTo>
                    <a:pt x="88" y="27"/>
                  </a:lnTo>
                  <a:lnTo>
                    <a:pt x="89" y="29"/>
                  </a:lnTo>
                  <a:lnTo>
                    <a:pt x="91" y="30"/>
                  </a:lnTo>
                  <a:lnTo>
                    <a:pt x="93" y="32"/>
                  </a:lnTo>
                  <a:lnTo>
                    <a:pt x="97" y="32"/>
                  </a:lnTo>
                  <a:lnTo>
                    <a:pt x="100" y="29"/>
                  </a:lnTo>
                  <a:lnTo>
                    <a:pt x="106" y="26"/>
                  </a:lnTo>
                  <a:lnTo>
                    <a:pt x="106" y="24"/>
                  </a:lnTo>
                  <a:lnTo>
                    <a:pt x="109" y="23"/>
                  </a:lnTo>
                  <a:lnTo>
                    <a:pt x="112" y="20"/>
                  </a:lnTo>
                  <a:lnTo>
                    <a:pt x="115" y="17"/>
                  </a:lnTo>
                  <a:lnTo>
                    <a:pt x="118" y="14"/>
                  </a:lnTo>
                  <a:lnTo>
                    <a:pt x="121" y="11"/>
                  </a:lnTo>
                  <a:lnTo>
                    <a:pt x="123" y="10"/>
                  </a:lnTo>
                  <a:lnTo>
                    <a:pt x="129" y="8"/>
                  </a:lnTo>
                  <a:lnTo>
                    <a:pt x="129" y="7"/>
                  </a:lnTo>
                  <a:lnTo>
                    <a:pt x="129" y="4"/>
                  </a:lnTo>
                  <a:lnTo>
                    <a:pt x="129" y="2"/>
                  </a:lnTo>
                  <a:lnTo>
                    <a:pt x="130" y="1"/>
                  </a:lnTo>
                  <a:lnTo>
                    <a:pt x="133" y="0"/>
                  </a:lnTo>
                  <a:lnTo>
                    <a:pt x="137" y="1"/>
                  </a:lnTo>
                  <a:lnTo>
                    <a:pt x="143" y="2"/>
                  </a:lnTo>
                  <a:lnTo>
                    <a:pt x="145" y="4"/>
                  </a:lnTo>
                  <a:lnTo>
                    <a:pt x="148" y="5"/>
                  </a:lnTo>
                  <a:lnTo>
                    <a:pt x="152" y="8"/>
                  </a:lnTo>
                  <a:lnTo>
                    <a:pt x="157" y="11"/>
                  </a:lnTo>
                  <a:lnTo>
                    <a:pt x="163" y="13"/>
                  </a:lnTo>
                  <a:lnTo>
                    <a:pt x="168" y="16"/>
                  </a:lnTo>
                  <a:lnTo>
                    <a:pt x="172" y="17"/>
                  </a:lnTo>
                  <a:lnTo>
                    <a:pt x="173" y="19"/>
                  </a:lnTo>
                  <a:lnTo>
                    <a:pt x="181" y="26"/>
                  </a:lnTo>
                  <a:lnTo>
                    <a:pt x="214" y="139"/>
                  </a:lnTo>
                  <a:lnTo>
                    <a:pt x="214" y="140"/>
                  </a:lnTo>
                  <a:lnTo>
                    <a:pt x="214" y="143"/>
                  </a:lnTo>
                  <a:lnTo>
                    <a:pt x="214" y="146"/>
                  </a:lnTo>
                  <a:lnTo>
                    <a:pt x="216" y="150"/>
                  </a:lnTo>
                  <a:lnTo>
                    <a:pt x="220" y="156"/>
                  </a:lnTo>
                  <a:lnTo>
                    <a:pt x="225" y="159"/>
                  </a:lnTo>
                  <a:lnTo>
                    <a:pt x="234" y="162"/>
                  </a:lnTo>
                  <a:lnTo>
                    <a:pt x="244" y="163"/>
                  </a:lnTo>
                  <a:lnTo>
                    <a:pt x="249" y="166"/>
                  </a:lnTo>
                  <a:lnTo>
                    <a:pt x="249" y="180"/>
                  </a:lnTo>
                  <a:lnTo>
                    <a:pt x="256" y="188"/>
                  </a:lnTo>
                  <a:lnTo>
                    <a:pt x="258" y="191"/>
                  </a:lnTo>
                  <a:lnTo>
                    <a:pt x="259" y="194"/>
                  </a:lnTo>
                  <a:lnTo>
                    <a:pt x="261" y="197"/>
                  </a:lnTo>
                  <a:lnTo>
                    <a:pt x="264" y="200"/>
                  </a:lnTo>
                  <a:lnTo>
                    <a:pt x="267" y="202"/>
                  </a:lnTo>
                  <a:lnTo>
                    <a:pt x="270" y="202"/>
                  </a:lnTo>
                  <a:lnTo>
                    <a:pt x="273" y="200"/>
                  </a:lnTo>
                  <a:lnTo>
                    <a:pt x="276" y="203"/>
                  </a:lnTo>
                  <a:lnTo>
                    <a:pt x="280" y="206"/>
                  </a:lnTo>
                  <a:lnTo>
                    <a:pt x="285" y="209"/>
                  </a:lnTo>
                  <a:lnTo>
                    <a:pt x="288" y="212"/>
                  </a:lnTo>
                  <a:lnTo>
                    <a:pt x="292" y="215"/>
                  </a:lnTo>
                  <a:lnTo>
                    <a:pt x="295" y="218"/>
                  </a:lnTo>
                  <a:lnTo>
                    <a:pt x="288" y="225"/>
                  </a:lnTo>
                  <a:lnTo>
                    <a:pt x="294" y="233"/>
                  </a:lnTo>
                  <a:lnTo>
                    <a:pt x="297" y="230"/>
                  </a:lnTo>
                  <a:lnTo>
                    <a:pt x="300" y="229"/>
                  </a:lnTo>
                  <a:lnTo>
                    <a:pt x="303" y="227"/>
                  </a:lnTo>
                  <a:lnTo>
                    <a:pt x="304" y="227"/>
                  </a:lnTo>
                  <a:lnTo>
                    <a:pt x="304" y="228"/>
                  </a:lnTo>
                  <a:lnTo>
                    <a:pt x="304" y="232"/>
                  </a:lnTo>
                  <a:lnTo>
                    <a:pt x="300" y="241"/>
                  </a:lnTo>
                  <a:lnTo>
                    <a:pt x="298" y="243"/>
                  </a:lnTo>
                  <a:lnTo>
                    <a:pt x="297" y="245"/>
                  </a:lnTo>
                  <a:lnTo>
                    <a:pt x="294" y="248"/>
                  </a:lnTo>
                  <a:lnTo>
                    <a:pt x="292" y="251"/>
                  </a:lnTo>
                  <a:lnTo>
                    <a:pt x="291" y="252"/>
                  </a:lnTo>
                  <a:lnTo>
                    <a:pt x="289" y="254"/>
                  </a:lnTo>
                  <a:lnTo>
                    <a:pt x="289" y="255"/>
                  </a:lnTo>
                  <a:lnTo>
                    <a:pt x="283" y="248"/>
                  </a:lnTo>
                  <a:lnTo>
                    <a:pt x="279" y="252"/>
                  </a:lnTo>
                  <a:lnTo>
                    <a:pt x="282" y="260"/>
                  </a:lnTo>
                  <a:lnTo>
                    <a:pt x="276" y="261"/>
                  </a:lnTo>
                  <a:lnTo>
                    <a:pt x="274" y="261"/>
                  </a:lnTo>
                  <a:lnTo>
                    <a:pt x="273" y="260"/>
                  </a:lnTo>
                  <a:lnTo>
                    <a:pt x="270" y="260"/>
                  </a:lnTo>
                  <a:lnTo>
                    <a:pt x="270" y="261"/>
                  </a:lnTo>
                  <a:lnTo>
                    <a:pt x="270" y="263"/>
                  </a:lnTo>
                  <a:lnTo>
                    <a:pt x="271" y="268"/>
                  </a:lnTo>
                  <a:lnTo>
                    <a:pt x="271" y="271"/>
                  </a:lnTo>
                  <a:lnTo>
                    <a:pt x="270" y="272"/>
                  </a:lnTo>
                  <a:lnTo>
                    <a:pt x="268" y="273"/>
                  </a:lnTo>
                  <a:lnTo>
                    <a:pt x="265" y="275"/>
                  </a:lnTo>
                  <a:lnTo>
                    <a:pt x="262" y="276"/>
                  </a:lnTo>
                  <a:lnTo>
                    <a:pt x="259" y="276"/>
                  </a:lnTo>
                  <a:lnTo>
                    <a:pt x="258" y="276"/>
                  </a:lnTo>
                  <a:lnTo>
                    <a:pt x="255" y="275"/>
                  </a:lnTo>
                  <a:lnTo>
                    <a:pt x="252" y="272"/>
                  </a:lnTo>
                  <a:lnTo>
                    <a:pt x="253" y="273"/>
                  </a:lnTo>
                  <a:lnTo>
                    <a:pt x="253" y="272"/>
                  </a:lnTo>
                  <a:lnTo>
                    <a:pt x="252" y="272"/>
                  </a:lnTo>
                  <a:lnTo>
                    <a:pt x="252" y="273"/>
                  </a:lnTo>
                  <a:lnTo>
                    <a:pt x="250" y="276"/>
                  </a:lnTo>
                  <a:lnTo>
                    <a:pt x="250" y="279"/>
                  </a:lnTo>
                  <a:lnTo>
                    <a:pt x="250" y="287"/>
                  </a:lnTo>
                  <a:lnTo>
                    <a:pt x="249" y="288"/>
                  </a:lnTo>
                  <a:lnTo>
                    <a:pt x="247" y="293"/>
                  </a:lnTo>
                  <a:lnTo>
                    <a:pt x="244" y="294"/>
                  </a:lnTo>
                  <a:lnTo>
                    <a:pt x="244" y="295"/>
                  </a:lnTo>
                  <a:lnTo>
                    <a:pt x="241" y="302"/>
                  </a:lnTo>
                  <a:lnTo>
                    <a:pt x="235" y="295"/>
                  </a:lnTo>
                  <a:lnTo>
                    <a:pt x="235" y="290"/>
                  </a:lnTo>
                  <a:lnTo>
                    <a:pt x="226" y="285"/>
                  </a:lnTo>
                  <a:lnTo>
                    <a:pt x="226" y="284"/>
                  </a:lnTo>
                  <a:lnTo>
                    <a:pt x="225" y="284"/>
                  </a:lnTo>
                  <a:lnTo>
                    <a:pt x="223" y="284"/>
                  </a:lnTo>
                  <a:lnTo>
                    <a:pt x="222" y="284"/>
                  </a:lnTo>
                  <a:lnTo>
                    <a:pt x="220" y="285"/>
                  </a:lnTo>
                  <a:lnTo>
                    <a:pt x="220" y="287"/>
                  </a:lnTo>
                  <a:lnTo>
                    <a:pt x="220" y="290"/>
                  </a:lnTo>
                  <a:lnTo>
                    <a:pt x="222" y="294"/>
                  </a:lnTo>
                  <a:lnTo>
                    <a:pt x="222" y="295"/>
                  </a:lnTo>
                  <a:lnTo>
                    <a:pt x="220" y="296"/>
                  </a:lnTo>
                  <a:lnTo>
                    <a:pt x="217" y="299"/>
                  </a:lnTo>
                  <a:lnTo>
                    <a:pt x="214" y="301"/>
                  </a:lnTo>
                  <a:lnTo>
                    <a:pt x="211" y="304"/>
                  </a:lnTo>
                  <a:lnTo>
                    <a:pt x="208" y="305"/>
                  </a:lnTo>
                  <a:lnTo>
                    <a:pt x="206" y="306"/>
                  </a:lnTo>
                  <a:lnTo>
                    <a:pt x="205" y="306"/>
                  </a:lnTo>
                  <a:lnTo>
                    <a:pt x="206" y="318"/>
                  </a:lnTo>
                  <a:lnTo>
                    <a:pt x="189" y="318"/>
                  </a:lnTo>
                  <a:lnTo>
                    <a:pt x="195" y="308"/>
                  </a:lnTo>
                  <a:lnTo>
                    <a:pt x="186" y="308"/>
                  </a:lnTo>
                  <a:lnTo>
                    <a:pt x="186" y="306"/>
                  </a:lnTo>
                  <a:lnTo>
                    <a:pt x="186" y="304"/>
                  </a:lnTo>
                  <a:lnTo>
                    <a:pt x="184" y="299"/>
                  </a:lnTo>
                  <a:lnTo>
                    <a:pt x="184" y="296"/>
                  </a:lnTo>
                  <a:lnTo>
                    <a:pt x="183" y="295"/>
                  </a:lnTo>
                  <a:lnTo>
                    <a:pt x="182" y="295"/>
                  </a:lnTo>
                  <a:lnTo>
                    <a:pt x="181" y="299"/>
                  </a:lnTo>
                  <a:lnTo>
                    <a:pt x="178" y="308"/>
                  </a:lnTo>
                  <a:lnTo>
                    <a:pt x="178" y="309"/>
                  </a:lnTo>
                  <a:lnTo>
                    <a:pt x="178" y="311"/>
                  </a:lnTo>
                  <a:lnTo>
                    <a:pt x="178" y="314"/>
                  </a:lnTo>
                  <a:lnTo>
                    <a:pt x="176" y="315"/>
                  </a:lnTo>
                  <a:lnTo>
                    <a:pt x="176" y="318"/>
                  </a:lnTo>
                  <a:lnTo>
                    <a:pt x="176" y="320"/>
                  </a:lnTo>
                  <a:lnTo>
                    <a:pt x="178" y="348"/>
                  </a:lnTo>
                  <a:lnTo>
                    <a:pt x="173" y="357"/>
                  </a:lnTo>
                  <a:lnTo>
                    <a:pt x="168" y="369"/>
                  </a:lnTo>
                  <a:lnTo>
                    <a:pt x="163" y="362"/>
                  </a:lnTo>
                  <a:lnTo>
                    <a:pt x="154" y="365"/>
                  </a:lnTo>
                  <a:lnTo>
                    <a:pt x="152" y="381"/>
                  </a:lnTo>
                  <a:lnTo>
                    <a:pt x="145" y="380"/>
                  </a:lnTo>
                  <a:lnTo>
                    <a:pt x="145" y="381"/>
                  </a:lnTo>
                  <a:lnTo>
                    <a:pt x="145" y="384"/>
                  </a:lnTo>
                  <a:lnTo>
                    <a:pt x="143" y="384"/>
                  </a:lnTo>
                  <a:lnTo>
                    <a:pt x="143" y="386"/>
                  </a:lnTo>
                  <a:lnTo>
                    <a:pt x="142" y="386"/>
                  </a:lnTo>
                  <a:lnTo>
                    <a:pt x="140" y="384"/>
                  </a:lnTo>
                  <a:lnTo>
                    <a:pt x="137" y="380"/>
                  </a:lnTo>
                  <a:lnTo>
                    <a:pt x="137" y="378"/>
                  </a:lnTo>
                  <a:lnTo>
                    <a:pt x="136" y="378"/>
                  </a:lnTo>
                  <a:lnTo>
                    <a:pt x="136" y="377"/>
                  </a:lnTo>
                  <a:lnTo>
                    <a:pt x="135" y="377"/>
                  </a:lnTo>
                  <a:lnTo>
                    <a:pt x="133" y="378"/>
                  </a:lnTo>
                  <a:lnTo>
                    <a:pt x="132" y="380"/>
                  </a:lnTo>
                  <a:lnTo>
                    <a:pt x="132" y="384"/>
                  </a:lnTo>
                  <a:lnTo>
                    <a:pt x="130" y="392"/>
                  </a:lnTo>
                  <a:lnTo>
                    <a:pt x="132" y="392"/>
                  </a:lnTo>
                  <a:lnTo>
                    <a:pt x="132" y="395"/>
                  </a:lnTo>
                  <a:lnTo>
                    <a:pt x="132" y="399"/>
                  </a:lnTo>
                  <a:lnTo>
                    <a:pt x="133" y="402"/>
                  </a:lnTo>
                  <a:lnTo>
                    <a:pt x="132" y="404"/>
                  </a:lnTo>
                  <a:lnTo>
                    <a:pt x="130" y="402"/>
                  </a:lnTo>
                  <a:lnTo>
                    <a:pt x="129" y="397"/>
                  </a:lnTo>
                  <a:lnTo>
                    <a:pt x="124" y="387"/>
                  </a:lnTo>
                  <a:lnTo>
                    <a:pt x="121" y="390"/>
                  </a:lnTo>
                  <a:lnTo>
                    <a:pt x="119" y="392"/>
                  </a:lnTo>
                  <a:lnTo>
                    <a:pt x="116" y="394"/>
                  </a:lnTo>
                  <a:lnTo>
                    <a:pt x="112" y="397"/>
                  </a:lnTo>
                  <a:lnTo>
                    <a:pt x="109" y="399"/>
                  </a:lnTo>
                  <a:lnTo>
                    <a:pt x="107" y="402"/>
                  </a:lnTo>
                  <a:lnTo>
                    <a:pt x="106" y="402"/>
                  </a:lnTo>
                  <a:lnTo>
                    <a:pt x="103" y="422"/>
                  </a:lnTo>
                  <a:lnTo>
                    <a:pt x="107" y="423"/>
                  </a:lnTo>
                  <a:lnTo>
                    <a:pt x="107" y="428"/>
                  </a:lnTo>
                  <a:lnTo>
                    <a:pt x="104" y="428"/>
                  </a:lnTo>
                  <a:lnTo>
                    <a:pt x="103" y="428"/>
                  </a:lnTo>
                  <a:lnTo>
                    <a:pt x="100" y="430"/>
                  </a:lnTo>
                  <a:lnTo>
                    <a:pt x="99" y="432"/>
                  </a:lnTo>
                  <a:lnTo>
                    <a:pt x="97" y="435"/>
                  </a:lnTo>
                  <a:lnTo>
                    <a:pt x="99" y="440"/>
                  </a:lnTo>
                  <a:lnTo>
                    <a:pt x="101" y="447"/>
                  </a:lnTo>
                  <a:lnTo>
                    <a:pt x="100" y="449"/>
                  </a:lnTo>
                  <a:lnTo>
                    <a:pt x="99" y="452"/>
                  </a:lnTo>
                  <a:lnTo>
                    <a:pt x="96" y="455"/>
                  </a:lnTo>
                  <a:lnTo>
                    <a:pt x="93" y="456"/>
                  </a:lnTo>
                  <a:lnTo>
                    <a:pt x="91" y="458"/>
                  </a:lnTo>
                  <a:lnTo>
                    <a:pt x="91" y="460"/>
                  </a:lnTo>
                  <a:lnTo>
                    <a:pt x="91" y="479"/>
                  </a:lnTo>
                  <a:lnTo>
                    <a:pt x="83" y="491"/>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75" name="Freeform 73"/>
            <p:cNvSpPr>
              <a:spLocks/>
            </p:cNvSpPr>
            <p:nvPr/>
          </p:nvSpPr>
          <p:spPr bwMode="blackWhite">
            <a:xfrm>
              <a:off x="8356600" y="1789113"/>
              <a:ext cx="30163" cy="36512"/>
            </a:xfrm>
            <a:custGeom>
              <a:avLst/>
              <a:gdLst>
                <a:gd name="T0" fmla="*/ 14194 w 17"/>
                <a:gd name="T1" fmla="*/ 0 h 21"/>
                <a:gd name="T2" fmla="*/ 28389 w 17"/>
                <a:gd name="T3" fmla="*/ 10432 h 21"/>
                <a:gd name="T4" fmla="*/ 21292 w 17"/>
                <a:gd name="T5" fmla="*/ 22603 h 21"/>
                <a:gd name="T6" fmla="*/ 15969 w 17"/>
                <a:gd name="T7" fmla="*/ 24341 h 21"/>
                <a:gd name="T8" fmla="*/ 15969 w 17"/>
                <a:gd name="T9" fmla="*/ 24341 h 21"/>
                <a:gd name="T10" fmla="*/ 19517 w 17"/>
                <a:gd name="T11" fmla="*/ 27819 h 21"/>
                <a:gd name="T12" fmla="*/ 19517 w 17"/>
                <a:gd name="T13" fmla="*/ 29557 h 21"/>
                <a:gd name="T14" fmla="*/ 19517 w 17"/>
                <a:gd name="T15" fmla="*/ 34773 h 21"/>
                <a:gd name="T16" fmla="*/ 15969 w 17"/>
                <a:gd name="T17" fmla="*/ 34773 h 21"/>
                <a:gd name="T18" fmla="*/ 14194 w 17"/>
                <a:gd name="T19" fmla="*/ 34773 h 21"/>
                <a:gd name="T20" fmla="*/ 8871 w 17"/>
                <a:gd name="T21" fmla="*/ 33035 h 21"/>
                <a:gd name="T22" fmla="*/ 0 w 17"/>
                <a:gd name="T23" fmla="*/ 27819 h 21"/>
                <a:gd name="T24" fmla="*/ 0 w 17"/>
                <a:gd name="T25" fmla="*/ 24341 h 21"/>
                <a:gd name="T26" fmla="*/ 0 w 17"/>
                <a:gd name="T27" fmla="*/ 17387 h 21"/>
                <a:gd name="T28" fmla="*/ 0 w 17"/>
                <a:gd name="T29" fmla="*/ 13909 h 21"/>
                <a:gd name="T30" fmla="*/ 3549 w 17"/>
                <a:gd name="T31" fmla="*/ 12171 h 21"/>
                <a:gd name="T32" fmla="*/ 14194 w 17"/>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1">
                  <a:moveTo>
                    <a:pt x="8" y="0"/>
                  </a:moveTo>
                  <a:lnTo>
                    <a:pt x="16" y="6"/>
                  </a:lnTo>
                  <a:lnTo>
                    <a:pt x="12" y="13"/>
                  </a:lnTo>
                  <a:lnTo>
                    <a:pt x="9" y="14"/>
                  </a:lnTo>
                  <a:lnTo>
                    <a:pt x="11" y="16"/>
                  </a:lnTo>
                  <a:lnTo>
                    <a:pt x="11" y="17"/>
                  </a:lnTo>
                  <a:lnTo>
                    <a:pt x="11" y="20"/>
                  </a:lnTo>
                  <a:lnTo>
                    <a:pt x="9" y="20"/>
                  </a:lnTo>
                  <a:lnTo>
                    <a:pt x="8" y="20"/>
                  </a:lnTo>
                  <a:lnTo>
                    <a:pt x="5" y="19"/>
                  </a:lnTo>
                  <a:lnTo>
                    <a:pt x="0" y="16"/>
                  </a:lnTo>
                  <a:lnTo>
                    <a:pt x="0" y="14"/>
                  </a:lnTo>
                  <a:lnTo>
                    <a:pt x="0" y="10"/>
                  </a:lnTo>
                  <a:lnTo>
                    <a:pt x="0" y="8"/>
                  </a:lnTo>
                  <a:lnTo>
                    <a:pt x="2" y="7"/>
                  </a:lnTo>
                  <a:lnTo>
                    <a:pt x="8" y="0"/>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76" name="Freeform 74"/>
            <p:cNvSpPr>
              <a:spLocks/>
            </p:cNvSpPr>
            <p:nvPr/>
          </p:nvSpPr>
          <p:spPr bwMode="blackWhite">
            <a:xfrm>
              <a:off x="8356600" y="1789113"/>
              <a:ext cx="30163" cy="36512"/>
            </a:xfrm>
            <a:custGeom>
              <a:avLst/>
              <a:gdLst>
                <a:gd name="T0" fmla="*/ 14194 w 17"/>
                <a:gd name="T1" fmla="*/ 0 h 21"/>
                <a:gd name="T2" fmla="*/ 28389 w 17"/>
                <a:gd name="T3" fmla="*/ 10432 h 21"/>
                <a:gd name="T4" fmla="*/ 21292 w 17"/>
                <a:gd name="T5" fmla="*/ 22603 h 21"/>
                <a:gd name="T6" fmla="*/ 15969 w 17"/>
                <a:gd name="T7" fmla="*/ 24341 h 21"/>
                <a:gd name="T8" fmla="*/ 15969 w 17"/>
                <a:gd name="T9" fmla="*/ 24341 h 21"/>
                <a:gd name="T10" fmla="*/ 15969 w 17"/>
                <a:gd name="T11" fmla="*/ 24341 h 21"/>
                <a:gd name="T12" fmla="*/ 19517 w 17"/>
                <a:gd name="T13" fmla="*/ 27819 h 21"/>
                <a:gd name="T14" fmla="*/ 19517 w 17"/>
                <a:gd name="T15" fmla="*/ 29557 h 21"/>
                <a:gd name="T16" fmla="*/ 19517 w 17"/>
                <a:gd name="T17" fmla="*/ 34773 h 21"/>
                <a:gd name="T18" fmla="*/ 15969 w 17"/>
                <a:gd name="T19" fmla="*/ 34773 h 21"/>
                <a:gd name="T20" fmla="*/ 14194 w 17"/>
                <a:gd name="T21" fmla="*/ 34773 h 21"/>
                <a:gd name="T22" fmla="*/ 8871 w 17"/>
                <a:gd name="T23" fmla="*/ 33035 h 21"/>
                <a:gd name="T24" fmla="*/ 0 w 17"/>
                <a:gd name="T25" fmla="*/ 27819 h 21"/>
                <a:gd name="T26" fmla="*/ 0 w 17"/>
                <a:gd name="T27" fmla="*/ 27819 h 21"/>
                <a:gd name="T28" fmla="*/ 0 w 17"/>
                <a:gd name="T29" fmla="*/ 24341 h 21"/>
                <a:gd name="T30" fmla="*/ 0 w 17"/>
                <a:gd name="T31" fmla="*/ 17387 h 21"/>
                <a:gd name="T32" fmla="*/ 0 w 17"/>
                <a:gd name="T33" fmla="*/ 13909 h 21"/>
                <a:gd name="T34" fmla="*/ 3549 w 17"/>
                <a:gd name="T35" fmla="*/ 12171 h 21"/>
                <a:gd name="T36" fmla="*/ 14194 w 17"/>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 h="21">
                  <a:moveTo>
                    <a:pt x="8" y="0"/>
                  </a:moveTo>
                  <a:lnTo>
                    <a:pt x="16" y="6"/>
                  </a:lnTo>
                  <a:lnTo>
                    <a:pt x="12" y="13"/>
                  </a:lnTo>
                  <a:lnTo>
                    <a:pt x="9" y="14"/>
                  </a:lnTo>
                  <a:lnTo>
                    <a:pt x="11" y="16"/>
                  </a:lnTo>
                  <a:lnTo>
                    <a:pt x="11" y="17"/>
                  </a:lnTo>
                  <a:lnTo>
                    <a:pt x="11" y="20"/>
                  </a:lnTo>
                  <a:lnTo>
                    <a:pt x="9" y="20"/>
                  </a:lnTo>
                  <a:lnTo>
                    <a:pt x="8" y="20"/>
                  </a:lnTo>
                  <a:lnTo>
                    <a:pt x="5" y="19"/>
                  </a:lnTo>
                  <a:lnTo>
                    <a:pt x="0" y="16"/>
                  </a:lnTo>
                  <a:lnTo>
                    <a:pt x="0" y="14"/>
                  </a:lnTo>
                  <a:lnTo>
                    <a:pt x="0" y="10"/>
                  </a:lnTo>
                  <a:lnTo>
                    <a:pt x="0" y="8"/>
                  </a:lnTo>
                  <a:lnTo>
                    <a:pt x="2" y="7"/>
                  </a:lnTo>
                  <a:lnTo>
                    <a:pt x="8" y="0"/>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77" name="Freeform 75"/>
            <p:cNvSpPr>
              <a:spLocks/>
            </p:cNvSpPr>
            <p:nvPr/>
          </p:nvSpPr>
          <p:spPr bwMode="blackWhite">
            <a:xfrm>
              <a:off x="7789863" y="2163763"/>
              <a:ext cx="503237" cy="249237"/>
            </a:xfrm>
            <a:custGeom>
              <a:avLst/>
              <a:gdLst>
                <a:gd name="T0" fmla="*/ 1804 w 279"/>
                <a:gd name="T1" fmla="*/ 100046 h 142"/>
                <a:gd name="T2" fmla="*/ 25252 w 279"/>
                <a:gd name="T3" fmla="*/ 98291 h 142"/>
                <a:gd name="T4" fmla="*/ 63130 w 279"/>
                <a:gd name="T5" fmla="*/ 89515 h 142"/>
                <a:gd name="T6" fmla="*/ 95597 w 279"/>
                <a:gd name="T7" fmla="*/ 80739 h 142"/>
                <a:gd name="T8" fmla="*/ 261539 w 279"/>
                <a:gd name="T9" fmla="*/ 47390 h 142"/>
                <a:gd name="T10" fmla="*/ 277772 w 279"/>
                <a:gd name="T11" fmla="*/ 28083 h 142"/>
                <a:gd name="T12" fmla="*/ 299417 w 279"/>
                <a:gd name="T13" fmla="*/ 3510 h 142"/>
                <a:gd name="T14" fmla="*/ 321062 w 279"/>
                <a:gd name="T15" fmla="*/ 0 h 142"/>
                <a:gd name="T16" fmla="*/ 321062 w 279"/>
                <a:gd name="T17" fmla="*/ 0 h 142"/>
                <a:gd name="T18" fmla="*/ 328276 w 279"/>
                <a:gd name="T19" fmla="*/ 19307 h 142"/>
                <a:gd name="T20" fmla="*/ 346314 w 279"/>
                <a:gd name="T21" fmla="*/ 31593 h 142"/>
                <a:gd name="T22" fmla="*/ 353529 w 279"/>
                <a:gd name="T23" fmla="*/ 38614 h 142"/>
                <a:gd name="T24" fmla="*/ 335491 w 279"/>
                <a:gd name="T25" fmla="*/ 57921 h 142"/>
                <a:gd name="T26" fmla="*/ 331884 w 279"/>
                <a:gd name="T27" fmla="*/ 75473 h 142"/>
                <a:gd name="T28" fmla="*/ 326473 w 279"/>
                <a:gd name="T29" fmla="*/ 105311 h 142"/>
                <a:gd name="T30" fmla="*/ 369762 w 279"/>
                <a:gd name="T31" fmla="*/ 114087 h 142"/>
                <a:gd name="T32" fmla="*/ 387799 w 279"/>
                <a:gd name="T33" fmla="*/ 133394 h 142"/>
                <a:gd name="T34" fmla="*/ 395014 w 279"/>
                <a:gd name="T35" fmla="*/ 156212 h 142"/>
                <a:gd name="T36" fmla="*/ 407640 w 279"/>
                <a:gd name="T37" fmla="*/ 156212 h 142"/>
                <a:gd name="T38" fmla="*/ 407640 w 279"/>
                <a:gd name="T39" fmla="*/ 163233 h 142"/>
                <a:gd name="T40" fmla="*/ 425677 w 279"/>
                <a:gd name="T41" fmla="*/ 177274 h 142"/>
                <a:gd name="T42" fmla="*/ 465359 w 279"/>
                <a:gd name="T43" fmla="*/ 177274 h 142"/>
                <a:gd name="T44" fmla="*/ 485200 w 279"/>
                <a:gd name="T45" fmla="*/ 152702 h 142"/>
                <a:gd name="T46" fmla="*/ 476181 w 279"/>
                <a:gd name="T47" fmla="*/ 133394 h 142"/>
                <a:gd name="T48" fmla="*/ 454537 w 279"/>
                <a:gd name="T49" fmla="*/ 119353 h 142"/>
                <a:gd name="T50" fmla="*/ 445518 w 279"/>
                <a:gd name="T51" fmla="*/ 124619 h 142"/>
                <a:gd name="T52" fmla="*/ 445518 w 279"/>
                <a:gd name="T53" fmla="*/ 114087 h 142"/>
                <a:gd name="T54" fmla="*/ 472574 w 279"/>
                <a:gd name="T55" fmla="*/ 119353 h 142"/>
                <a:gd name="T56" fmla="*/ 501433 w 279"/>
                <a:gd name="T57" fmla="*/ 166743 h 142"/>
                <a:gd name="T58" fmla="*/ 501433 w 279"/>
                <a:gd name="T59" fmla="*/ 179029 h 142"/>
                <a:gd name="T60" fmla="*/ 501433 w 279"/>
                <a:gd name="T61" fmla="*/ 184295 h 142"/>
                <a:gd name="T62" fmla="*/ 490611 w 279"/>
                <a:gd name="T63" fmla="*/ 182540 h 142"/>
                <a:gd name="T64" fmla="*/ 470770 w 279"/>
                <a:gd name="T65" fmla="*/ 194826 h 142"/>
                <a:gd name="T66" fmla="*/ 450929 w 279"/>
                <a:gd name="T67" fmla="*/ 198336 h 142"/>
                <a:gd name="T68" fmla="*/ 436499 w 279"/>
                <a:gd name="T69" fmla="*/ 215888 h 142"/>
                <a:gd name="T70" fmla="*/ 416659 w 279"/>
                <a:gd name="T71" fmla="*/ 231685 h 142"/>
                <a:gd name="T72" fmla="*/ 411247 w 279"/>
                <a:gd name="T73" fmla="*/ 196581 h 142"/>
                <a:gd name="T74" fmla="*/ 395014 w 279"/>
                <a:gd name="T75" fmla="*/ 191316 h 142"/>
                <a:gd name="T76" fmla="*/ 391407 w 279"/>
                <a:gd name="T77" fmla="*/ 224664 h 142"/>
                <a:gd name="T78" fmla="*/ 391407 w 279"/>
                <a:gd name="T79" fmla="*/ 214133 h 142"/>
                <a:gd name="T80" fmla="*/ 375173 w 279"/>
                <a:gd name="T81" fmla="*/ 221154 h 142"/>
                <a:gd name="T82" fmla="*/ 375173 w 279"/>
                <a:gd name="T83" fmla="*/ 235195 h 142"/>
                <a:gd name="T84" fmla="*/ 353529 w 279"/>
                <a:gd name="T85" fmla="*/ 247482 h 142"/>
                <a:gd name="T86" fmla="*/ 348117 w 279"/>
                <a:gd name="T87" fmla="*/ 236951 h 142"/>
                <a:gd name="T88" fmla="*/ 346314 w 279"/>
                <a:gd name="T89" fmla="*/ 229930 h 142"/>
                <a:gd name="T90" fmla="*/ 304828 w 279"/>
                <a:gd name="T91" fmla="*/ 189561 h 142"/>
                <a:gd name="T92" fmla="*/ 234483 w 279"/>
                <a:gd name="T93" fmla="*/ 179029 h 142"/>
                <a:gd name="T94" fmla="*/ 101008 w 279"/>
                <a:gd name="T95" fmla="*/ 210623 h 1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79" h="142">
                  <a:moveTo>
                    <a:pt x="4" y="132"/>
                  </a:moveTo>
                  <a:lnTo>
                    <a:pt x="0" y="132"/>
                  </a:lnTo>
                  <a:lnTo>
                    <a:pt x="1" y="59"/>
                  </a:lnTo>
                  <a:lnTo>
                    <a:pt x="1" y="57"/>
                  </a:lnTo>
                  <a:lnTo>
                    <a:pt x="4" y="57"/>
                  </a:lnTo>
                  <a:lnTo>
                    <a:pt x="7" y="57"/>
                  </a:lnTo>
                  <a:lnTo>
                    <a:pt x="10" y="56"/>
                  </a:lnTo>
                  <a:lnTo>
                    <a:pt x="14" y="56"/>
                  </a:lnTo>
                  <a:lnTo>
                    <a:pt x="20" y="55"/>
                  </a:lnTo>
                  <a:lnTo>
                    <a:pt x="25" y="54"/>
                  </a:lnTo>
                  <a:lnTo>
                    <a:pt x="30" y="52"/>
                  </a:lnTo>
                  <a:lnTo>
                    <a:pt x="35" y="51"/>
                  </a:lnTo>
                  <a:lnTo>
                    <a:pt x="40" y="49"/>
                  </a:lnTo>
                  <a:lnTo>
                    <a:pt x="46" y="48"/>
                  </a:lnTo>
                  <a:lnTo>
                    <a:pt x="50" y="46"/>
                  </a:lnTo>
                  <a:lnTo>
                    <a:pt x="53" y="46"/>
                  </a:lnTo>
                  <a:lnTo>
                    <a:pt x="56" y="45"/>
                  </a:lnTo>
                  <a:lnTo>
                    <a:pt x="58" y="45"/>
                  </a:lnTo>
                  <a:lnTo>
                    <a:pt x="59" y="45"/>
                  </a:lnTo>
                  <a:lnTo>
                    <a:pt x="145" y="27"/>
                  </a:lnTo>
                  <a:lnTo>
                    <a:pt x="151" y="21"/>
                  </a:lnTo>
                  <a:lnTo>
                    <a:pt x="152" y="21"/>
                  </a:lnTo>
                  <a:lnTo>
                    <a:pt x="152" y="18"/>
                  </a:lnTo>
                  <a:lnTo>
                    <a:pt x="154" y="16"/>
                  </a:lnTo>
                  <a:lnTo>
                    <a:pt x="154" y="15"/>
                  </a:lnTo>
                  <a:lnTo>
                    <a:pt x="157" y="9"/>
                  </a:lnTo>
                  <a:lnTo>
                    <a:pt x="162" y="5"/>
                  </a:lnTo>
                  <a:lnTo>
                    <a:pt x="166" y="2"/>
                  </a:lnTo>
                  <a:lnTo>
                    <a:pt x="170" y="0"/>
                  </a:lnTo>
                  <a:lnTo>
                    <a:pt x="173" y="0"/>
                  </a:lnTo>
                  <a:lnTo>
                    <a:pt x="176" y="0"/>
                  </a:lnTo>
                  <a:lnTo>
                    <a:pt x="178" y="0"/>
                  </a:lnTo>
                  <a:lnTo>
                    <a:pt x="179" y="0"/>
                  </a:lnTo>
                  <a:lnTo>
                    <a:pt x="178" y="0"/>
                  </a:lnTo>
                  <a:lnTo>
                    <a:pt x="178" y="2"/>
                  </a:lnTo>
                  <a:lnTo>
                    <a:pt x="179" y="5"/>
                  </a:lnTo>
                  <a:lnTo>
                    <a:pt x="181" y="8"/>
                  </a:lnTo>
                  <a:lnTo>
                    <a:pt x="182" y="11"/>
                  </a:lnTo>
                  <a:lnTo>
                    <a:pt x="186" y="13"/>
                  </a:lnTo>
                  <a:lnTo>
                    <a:pt x="190" y="18"/>
                  </a:lnTo>
                  <a:lnTo>
                    <a:pt x="192" y="18"/>
                  </a:lnTo>
                  <a:lnTo>
                    <a:pt x="195" y="18"/>
                  </a:lnTo>
                  <a:lnTo>
                    <a:pt x="196" y="19"/>
                  </a:lnTo>
                  <a:lnTo>
                    <a:pt x="197" y="19"/>
                  </a:lnTo>
                  <a:lnTo>
                    <a:pt x="196" y="22"/>
                  </a:lnTo>
                  <a:lnTo>
                    <a:pt x="193" y="25"/>
                  </a:lnTo>
                  <a:lnTo>
                    <a:pt x="186" y="29"/>
                  </a:lnTo>
                  <a:lnTo>
                    <a:pt x="186" y="30"/>
                  </a:lnTo>
                  <a:lnTo>
                    <a:pt x="186" y="33"/>
                  </a:lnTo>
                  <a:lnTo>
                    <a:pt x="186" y="38"/>
                  </a:lnTo>
                  <a:lnTo>
                    <a:pt x="185" y="39"/>
                  </a:lnTo>
                  <a:lnTo>
                    <a:pt x="184" y="43"/>
                  </a:lnTo>
                  <a:lnTo>
                    <a:pt x="181" y="48"/>
                  </a:lnTo>
                  <a:lnTo>
                    <a:pt x="179" y="54"/>
                  </a:lnTo>
                  <a:lnTo>
                    <a:pt x="179" y="57"/>
                  </a:lnTo>
                  <a:lnTo>
                    <a:pt x="181" y="60"/>
                  </a:lnTo>
                  <a:lnTo>
                    <a:pt x="185" y="60"/>
                  </a:lnTo>
                  <a:lnTo>
                    <a:pt x="192" y="59"/>
                  </a:lnTo>
                  <a:lnTo>
                    <a:pt x="197" y="60"/>
                  </a:lnTo>
                  <a:lnTo>
                    <a:pt x="205" y="65"/>
                  </a:lnTo>
                  <a:lnTo>
                    <a:pt x="209" y="72"/>
                  </a:lnTo>
                  <a:lnTo>
                    <a:pt x="214" y="72"/>
                  </a:lnTo>
                  <a:lnTo>
                    <a:pt x="214" y="74"/>
                  </a:lnTo>
                  <a:lnTo>
                    <a:pt x="215" y="76"/>
                  </a:lnTo>
                  <a:lnTo>
                    <a:pt x="215" y="79"/>
                  </a:lnTo>
                  <a:lnTo>
                    <a:pt x="216" y="84"/>
                  </a:lnTo>
                  <a:lnTo>
                    <a:pt x="217" y="86"/>
                  </a:lnTo>
                  <a:lnTo>
                    <a:pt x="219" y="89"/>
                  </a:lnTo>
                  <a:lnTo>
                    <a:pt x="220" y="89"/>
                  </a:lnTo>
                  <a:lnTo>
                    <a:pt x="223" y="87"/>
                  </a:lnTo>
                  <a:lnTo>
                    <a:pt x="225" y="87"/>
                  </a:lnTo>
                  <a:lnTo>
                    <a:pt x="226" y="89"/>
                  </a:lnTo>
                  <a:lnTo>
                    <a:pt x="226" y="90"/>
                  </a:lnTo>
                  <a:lnTo>
                    <a:pt x="226" y="92"/>
                  </a:lnTo>
                  <a:lnTo>
                    <a:pt x="226" y="93"/>
                  </a:lnTo>
                  <a:lnTo>
                    <a:pt x="228" y="95"/>
                  </a:lnTo>
                  <a:lnTo>
                    <a:pt x="229" y="96"/>
                  </a:lnTo>
                  <a:lnTo>
                    <a:pt x="232" y="99"/>
                  </a:lnTo>
                  <a:lnTo>
                    <a:pt x="236" y="101"/>
                  </a:lnTo>
                  <a:lnTo>
                    <a:pt x="244" y="102"/>
                  </a:lnTo>
                  <a:lnTo>
                    <a:pt x="252" y="102"/>
                  </a:lnTo>
                  <a:lnTo>
                    <a:pt x="255" y="101"/>
                  </a:lnTo>
                  <a:lnTo>
                    <a:pt x="258" y="101"/>
                  </a:lnTo>
                  <a:lnTo>
                    <a:pt x="261" y="98"/>
                  </a:lnTo>
                  <a:lnTo>
                    <a:pt x="265" y="95"/>
                  </a:lnTo>
                  <a:lnTo>
                    <a:pt x="268" y="92"/>
                  </a:lnTo>
                  <a:lnTo>
                    <a:pt x="269" y="87"/>
                  </a:lnTo>
                  <a:lnTo>
                    <a:pt x="269" y="84"/>
                  </a:lnTo>
                  <a:lnTo>
                    <a:pt x="266" y="81"/>
                  </a:lnTo>
                  <a:lnTo>
                    <a:pt x="265" y="79"/>
                  </a:lnTo>
                  <a:lnTo>
                    <a:pt x="264" y="76"/>
                  </a:lnTo>
                  <a:lnTo>
                    <a:pt x="261" y="75"/>
                  </a:lnTo>
                  <a:lnTo>
                    <a:pt x="258" y="71"/>
                  </a:lnTo>
                  <a:lnTo>
                    <a:pt x="255" y="69"/>
                  </a:lnTo>
                  <a:lnTo>
                    <a:pt x="252" y="68"/>
                  </a:lnTo>
                  <a:lnTo>
                    <a:pt x="250" y="68"/>
                  </a:lnTo>
                  <a:lnTo>
                    <a:pt x="247" y="71"/>
                  </a:lnTo>
                  <a:lnTo>
                    <a:pt x="247" y="72"/>
                  </a:lnTo>
                  <a:lnTo>
                    <a:pt x="247" y="65"/>
                  </a:lnTo>
                  <a:lnTo>
                    <a:pt x="249" y="63"/>
                  </a:lnTo>
                  <a:lnTo>
                    <a:pt x="252" y="63"/>
                  </a:lnTo>
                  <a:lnTo>
                    <a:pt x="258" y="65"/>
                  </a:lnTo>
                  <a:lnTo>
                    <a:pt x="262" y="68"/>
                  </a:lnTo>
                  <a:lnTo>
                    <a:pt x="268" y="74"/>
                  </a:lnTo>
                  <a:lnTo>
                    <a:pt x="274" y="82"/>
                  </a:lnTo>
                  <a:lnTo>
                    <a:pt x="278" y="95"/>
                  </a:lnTo>
                  <a:lnTo>
                    <a:pt x="278" y="96"/>
                  </a:lnTo>
                  <a:lnTo>
                    <a:pt x="278" y="98"/>
                  </a:lnTo>
                  <a:lnTo>
                    <a:pt x="278" y="101"/>
                  </a:lnTo>
                  <a:lnTo>
                    <a:pt x="278" y="102"/>
                  </a:lnTo>
                  <a:lnTo>
                    <a:pt x="278" y="104"/>
                  </a:lnTo>
                  <a:lnTo>
                    <a:pt x="278" y="105"/>
                  </a:lnTo>
                  <a:lnTo>
                    <a:pt x="277" y="105"/>
                  </a:lnTo>
                  <a:lnTo>
                    <a:pt x="275" y="104"/>
                  </a:lnTo>
                  <a:lnTo>
                    <a:pt x="274" y="104"/>
                  </a:lnTo>
                  <a:lnTo>
                    <a:pt x="272" y="104"/>
                  </a:lnTo>
                  <a:lnTo>
                    <a:pt x="269" y="105"/>
                  </a:lnTo>
                  <a:lnTo>
                    <a:pt x="265" y="106"/>
                  </a:lnTo>
                  <a:lnTo>
                    <a:pt x="262" y="109"/>
                  </a:lnTo>
                  <a:lnTo>
                    <a:pt x="261" y="111"/>
                  </a:lnTo>
                  <a:lnTo>
                    <a:pt x="259" y="111"/>
                  </a:lnTo>
                  <a:lnTo>
                    <a:pt x="256" y="111"/>
                  </a:lnTo>
                  <a:lnTo>
                    <a:pt x="253" y="112"/>
                  </a:lnTo>
                  <a:lnTo>
                    <a:pt x="250" y="113"/>
                  </a:lnTo>
                  <a:lnTo>
                    <a:pt x="247" y="116"/>
                  </a:lnTo>
                  <a:lnTo>
                    <a:pt x="245" y="119"/>
                  </a:lnTo>
                  <a:lnTo>
                    <a:pt x="242" y="122"/>
                  </a:lnTo>
                  <a:lnTo>
                    <a:pt x="242" y="123"/>
                  </a:lnTo>
                  <a:lnTo>
                    <a:pt x="241" y="123"/>
                  </a:lnTo>
                  <a:lnTo>
                    <a:pt x="239" y="123"/>
                  </a:lnTo>
                  <a:lnTo>
                    <a:pt x="239" y="125"/>
                  </a:lnTo>
                  <a:lnTo>
                    <a:pt x="231" y="132"/>
                  </a:lnTo>
                  <a:lnTo>
                    <a:pt x="226" y="129"/>
                  </a:lnTo>
                  <a:lnTo>
                    <a:pt x="228" y="117"/>
                  </a:lnTo>
                  <a:lnTo>
                    <a:pt x="228" y="114"/>
                  </a:lnTo>
                  <a:lnTo>
                    <a:pt x="228" y="112"/>
                  </a:lnTo>
                  <a:lnTo>
                    <a:pt x="226" y="111"/>
                  </a:lnTo>
                  <a:lnTo>
                    <a:pt x="223" y="108"/>
                  </a:lnTo>
                  <a:lnTo>
                    <a:pt x="222" y="108"/>
                  </a:lnTo>
                  <a:lnTo>
                    <a:pt x="219" y="109"/>
                  </a:lnTo>
                  <a:lnTo>
                    <a:pt x="217" y="113"/>
                  </a:lnTo>
                  <a:lnTo>
                    <a:pt x="217" y="119"/>
                  </a:lnTo>
                  <a:lnTo>
                    <a:pt x="217" y="126"/>
                  </a:lnTo>
                  <a:lnTo>
                    <a:pt x="217" y="128"/>
                  </a:lnTo>
                  <a:lnTo>
                    <a:pt x="217" y="129"/>
                  </a:lnTo>
                  <a:lnTo>
                    <a:pt x="217" y="128"/>
                  </a:lnTo>
                  <a:lnTo>
                    <a:pt x="217" y="125"/>
                  </a:lnTo>
                  <a:lnTo>
                    <a:pt x="217" y="122"/>
                  </a:lnTo>
                  <a:lnTo>
                    <a:pt x="217" y="120"/>
                  </a:lnTo>
                  <a:lnTo>
                    <a:pt x="217" y="119"/>
                  </a:lnTo>
                  <a:lnTo>
                    <a:pt x="211" y="126"/>
                  </a:lnTo>
                  <a:lnTo>
                    <a:pt x="208" y="126"/>
                  </a:lnTo>
                  <a:lnTo>
                    <a:pt x="208" y="128"/>
                  </a:lnTo>
                  <a:lnTo>
                    <a:pt x="208" y="131"/>
                  </a:lnTo>
                  <a:lnTo>
                    <a:pt x="208" y="134"/>
                  </a:lnTo>
                  <a:lnTo>
                    <a:pt x="206" y="137"/>
                  </a:lnTo>
                  <a:lnTo>
                    <a:pt x="203" y="139"/>
                  </a:lnTo>
                  <a:lnTo>
                    <a:pt x="200" y="141"/>
                  </a:lnTo>
                  <a:lnTo>
                    <a:pt x="196" y="141"/>
                  </a:lnTo>
                  <a:lnTo>
                    <a:pt x="195" y="141"/>
                  </a:lnTo>
                  <a:lnTo>
                    <a:pt x="195" y="139"/>
                  </a:lnTo>
                  <a:lnTo>
                    <a:pt x="195" y="138"/>
                  </a:lnTo>
                  <a:lnTo>
                    <a:pt x="193" y="135"/>
                  </a:lnTo>
                  <a:lnTo>
                    <a:pt x="192" y="134"/>
                  </a:lnTo>
                  <a:lnTo>
                    <a:pt x="192" y="132"/>
                  </a:lnTo>
                  <a:lnTo>
                    <a:pt x="192" y="131"/>
                  </a:lnTo>
                  <a:lnTo>
                    <a:pt x="186" y="126"/>
                  </a:lnTo>
                  <a:lnTo>
                    <a:pt x="179" y="122"/>
                  </a:lnTo>
                  <a:lnTo>
                    <a:pt x="173" y="120"/>
                  </a:lnTo>
                  <a:lnTo>
                    <a:pt x="169" y="108"/>
                  </a:lnTo>
                  <a:lnTo>
                    <a:pt x="163" y="108"/>
                  </a:lnTo>
                  <a:lnTo>
                    <a:pt x="159" y="96"/>
                  </a:lnTo>
                  <a:lnTo>
                    <a:pt x="130" y="104"/>
                  </a:lnTo>
                  <a:lnTo>
                    <a:pt x="130" y="102"/>
                  </a:lnTo>
                  <a:lnTo>
                    <a:pt x="59" y="120"/>
                  </a:lnTo>
                  <a:lnTo>
                    <a:pt x="61" y="123"/>
                  </a:lnTo>
                  <a:lnTo>
                    <a:pt x="56" y="125"/>
                  </a:lnTo>
                  <a:lnTo>
                    <a:pt x="56" y="120"/>
                  </a:lnTo>
                  <a:lnTo>
                    <a:pt x="4" y="132"/>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78" name="Freeform 76"/>
            <p:cNvSpPr>
              <a:spLocks/>
            </p:cNvSpPr>
            <p:nvPr/>
          </p:nvSpPr>
          <p:spPr bwMode="blackWhite">
            <a:xfrm>
              <a:off x="7789863" y="2163763"/>
              <a:ext cx="503237" cy="249237"/>
            </a:xfrm>
            <a:custGeom>
              <a:avLst/>
              <a:gdLst>
                <a:gd name="T0" fmla="*/ 1804 w 279"/>
                <a:gd name="T1" fmla="*/ 103556 h 142"/>
                <a:gd name="T2" fmla="*/ 18037 w 279"/>
                <a:gd name="T3" fmla="*/ 98291 h 142"/>
                <a:gd name="T4" fmla="*/ 54112 w 279"/>
                <a:gd name="T5" fmla="*/ 91270 h 142"/>
                <a:gd name="T6" fmla="*/ 90186 w 279"/>
                <a:gd name="T7" fmla="*/ 80739 h 142"/>
                <a:gd name="T8" fmla="*/ 106419 w 279"/>
                <a:gd name="T9" fmla="*/ 78984 h 142"/>
                <a:gd name="T10" fmla="*/ 274165 w 279"/>
                <a:gd name="T11" fmla="*/ 36859 h 142"/>
                <a:gd name="T12" fmla="*/ 277772 w 279"/>
                <a:gd name="T13" fmla="*/ 26328 h 142"/>
                <a:gd name="T14" fmla="*/ 306632 w 279"/>
                <a:gd name="T15" fmla="*/ 0 h 142"/>
                <a:gd name="T16" fmla="*/ 322865 w 279"/>
                <a:gd name="T17" fmla="*/ 0 h 142"/>
                <a:gd name="T18" fmla="*/ 321062 w 279"/>
                <a:gd name="T19" fmla="*/ 0 h 142"/>
                <a:gd name="T20" fmla="*/ 328276 w 279"/>
                <a:gd name="T21" fmla="*/ 19307 h 142"/>
                <a:gd name="T22" fmla="*/ 342706 w 279"/>
                <a:gd name="T23" fmla="*/ 31593 h 142"/>
                <a:gd name="T24" fmla="*/ 355332 w 279"/>
                <a:gd name="T25" fmla="*/ 33349 h 142"/>
                <a:gd name="T26" fmla="*/ 335491 w 279"/>
                <a:gd name="T27" fmla="*/ 50901 h 142"/>
                <a:gd name="T28" fmla="*/ 335491 w 279"/>
                <a:gd name="T29" fmla="*/ 66697 h 142"/>
                <a:gd name="T30" fmla="*/ 326473 w 279"/>
                <a:gd name="T31" fmla="*/ 84249 h 142"/>
                <a:gd name="T32" fmla="*/ 333688 w 279"/>
                <a:gd name="T33" fmla="*/ 105311 h 142"/>
                <a:gd name="T34" fmla="*/ 376977 w 279"/>
                <a:gd name="T35" fmla="*/ 126374 h 142"/>
                <a:gd name="T36" fmla="*/ 387799 w 279"/>
                <a:gd name="T37" fmla="*/ 133394 h 142"/>
                <a:gd name="T38" fmla="*/ 395014 w 279"/>
                <a:gd name="T39" fmla="*/ 156212 h 142"/>
                <a:gd name="T40" fmla="*/ 405836 w 279"/>
                <a:gd name="T41" fmla="*/ 152702 h 142"/>
                <a:gd name="T42" fmla="*/ 407640 w 279"/>
                <a:gd name="T43" fmla="*/ 161477 h 142"/>
                <a:gd name="T44" fmla="*/ 413051 w 279"/>
                <a:gd name="T45" fmla="*/ 168498 h 142"/>
                <a:gd name="T46" fmla="*/ 454537 w 279"/>
                <a:gd name="T47" fmla="*/ 179029 h 142"/>
                <a:gd name="T48" fmla="*/ 470770 w 279"/>
                <a:gd name="T49" fmla="*/ 172009 h 142"/>
                <a:gd name="T50" fmla="*/ 485200 w 279"/>
                <a:gd name="T51" fmla="*/ 147436 h 142"/>
                <a:gd name="T52" fmla="*/ 476181 w 279"/>
                <a:gd name="T53" fmla="*/ 133394 h 142"/>
                <a:gd name="T54" fmla="*/ 454537 w 279"/>
                <a:gd name="T55" fmla="*/ 119353 h 142"/>
                <a:gd name="T56" fmla="*/ 445518 w 279"/>
                <a:gd name="T57" fmla="*/ 124619 h 142"/>
                <a:gd name="T58" fmla="*/ 445518 w 279"/>
                <a:gd name="T59" fmla="*/ 114087 h 142"/>
                <a:gd name="T60" fmla="*/ 454537 w 279"/>
                <a:gd name="T61" fmla="*/ 110577 h 142"/>
                <a:gd name="T62" fmla="*/ 494218 w 279"/>
                <a:gd name="T63" fmla="*/ 143926 h 142"/>
                <a:gd name="T64" fmla="*/ 501433 w 279"/>
                <a:gd name="T65" fmla="*/ 168498 h 142"/>
                <a:gd name="T66" fmla="*/ 501433 w 279"/>
                <a:gd name="T67" fmla="*/ 182540 h 142"/>
                <a:gd name="T68" fmla="*/ 501433 w 279"/>
                <a:gd name="T69" fmla="*/ 184295 h 142"/>
                <a:gd name="T70" fmla="*/ 490611 w 279"/>
                <a:gd name="T71" fmla="*/ 182540 h 142"/>
                <a:gd name="T72" fmla="*/ 472574 w 279"/>
                <a:gd name="T73" fmla="*/ 191316 h 142"/>
                <a:gd name="T74" fmla="*/ 456340 w 279"/>
                <a:gd name="T75" fmla="*/ 196581 h 142"/>
                <a:gd name="T76" fmla="*/ 436499 w 279"/>
                <a:gd name="T77" fmla="*/ 214133 h 142"/>
                <a:gd name="T78" fmla="*/ 431088 w 279"/>
                <a:gd name="T79" fmla="*/ 215888 h 142"/>
                <a:gd name="T80" fmla="*/ 411247 w 279"/>
                <a:gd name="T81" fmla="*/ 205357 h 142"/>
                <a:gd name="T82" fmla="*/ 407640 w 279"/>
                <a:gd name="T83" fmla="*/ 194826 h 142"/>
                <a:gd name="T84" fmla="*/ 391407 w 279"/>
                <a:gd name="T85" fmla="*/ 198336 h 142"/>
                <a:gd name="T86" fmla="*/ 391407 w 279"/>
                <a:gd name="T87" fmla="*/ 224664 h 142"/>
                <a:gd name="T88" fmla="*/ 391407 w 279"/>
                <a:gd name="T89" fmla="*/ 214133 h 142"/>
                <a:gd name="T90" fmla="*/ 375173 w 279"/>
                <a:gd name="T91" fmla="*/ 221154 h 142"/>
                <a:gd name="T92" fmla="*/ 375173 w 279"/>
                <a:gd name="T93" fmla="*/ 229930 h 142"/>
                <a:gd name="T94" fmla="*/ 360743 w 279"/>
                <a:gd name="T95" fmla="*/ 247482 h 142"/>
                <a:gd name="T96" fmla="*/ 351725 w 279"/>
                <a:gd name="T97" fmla="*/ 243971 h 142"/>
                <a:gd name="T98" fmla="*/ 346314 w 279"/>
                <a:gd name="T99" fmla="*/ 231685 h 142"/>
                <a:gd name="T100" fmla="*/ 322865 w 279"/>
                <a:gd name="T101" fmla="*/ 214133 h 142"/>
                <a:gd name="T102" fmla="*/ 286791 w 279"/>
                <a:gd name="T103" fmla="*/ 168498 h 142"/>
                <a:gd name="T104" fmla="*/ 110027 w 279"/>
                <a:gd name="T105" fmla="*/ 215888 h 1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79" h="142">
                  <a:moveTo>
                    <a:pt x="4" y="132"/>
                  </a:moveTo>
                  <a:lnTo>
                    <a:pt x="0" y="132"/>
                  </a:lnTo>
                  <a:lnTo>
                    <a:pt x="1" y="59"/>
                  </a:lnTo>
                  <a:lnTo>
                    <a:pt x="1" y="57"/>
                  </a:lnTo>
                  <a:lnTo>
                    <a:pt x="4" y="57"/>
                  </a:lnTo>
                  <a:lnTo>
                    <a:pt x="7" y="57"/>
                  </a:lnTo>
                  <a:lnTo>
                    <a:pt x="10" y="56"/>
                  </a:lnTo>
                  <a:lnTo>
                    <a:pt x="14" y="56"/>
                  </a:lnTo>
                  <a:lnTo>
                    <a:pt x="20" y="55"/>
                  </a:lnTo>
                  <a:lnTo>
                    <a:pt x="25" y="54"/>
                  </a:lnTo>
                  <a:lnTo>
                    <a:pt x="30" y="52"/>
                  </a:lnTo>
                  <a:lnTo>
                    <a:pt x="35" y="51"/>
                  </a:lnTo>
                  <a:lnTo>
                    <a:pt x="40" y="49"/>
                  </a:lnTo>
                  <a:lnTo>
                    <a:pt x="46" y="48"/>
                  </a:lnTo>
                  <a:lnTo>
                    <a:pt x="50" y="46"/>
                  </a:lnTo>
                  <a:lnTo>
                    <a:pt x="53" y="46"/>
                  </a:lnTo>
                  <a:lnTo>
                    <a:pt x="56" y="45"/>
                  </a:lnTo>
                  <a:lnTo>
                    <a:pt x="58" y="45"/>
                  </a:lnTo>
                  <a:lnTo>
                    <a:pt x="59" y="45"/>
                  </a:lnTo>
                  <a:lnTo>
                    <a:pt x="145" y="27"/>
                  </a:lnTo>
                  <a:lnTo>
                    <a:pt x="151" y="21"/>
                  </a:lnTo>
                  <a:lnTo>
                    <a:pt x="152" y="21"/>
                  </a:lnTo>
                  <a:lnTo>
                    <a:pt x="152" y="18"/>
                  </a:lnTo>
                  <a:lnTo>
                    <a:pt x="154" y="16"/>
                  </a:lnTo>
                  <a:lnTo>
                    <a:pt x="154" y="15"/>
                  </a:lnTo>
                  <a:lnTo>
                    <a:pt x="157" y="9"/>
                  </a:lnTo>
                  <a:lnTo>
                    <a:pt x="162" y="5"/>
                  </a:lnTo>
                  <a:lnTo>
                    <a:pt x="166" y="2"/>
                  </a:lnTo>
                  <a:lnTo>
                    <a:pt x="170" y="0"/>
                  </a:lnTo>
                  <a:lnTo>
                    <a:pt x="173" y="0"/>
                  </a:lnTo>
                  <a:lnTo>
                    <a:pt x="176" y="0"/>
                  </a:lnTo>
                  <a:lnTo>
                    <a:pt x="178" y="0"/>
                  </a:lnTo>
                  <a:lnTo>
                    <a:pt x="179" y="0"/>
                  </a:lnTo>
                  <a:lnTo>
                    <a:pt x="178" y="0"/>
                  </a:lnTo>
                  <a:lnTo>
                    <a:pt x="178" y="2"/>
                  </a:lnTo>
                  <a:lnTo>
                    <a:pt x="179" y="5"/>
                  </a:lnTo>
                  <a:lnTo>
                    <a:pt x="181" y="8"/>
                  </a:lnTo>
                  <a:lnTo>
                    <a:pt x="182" y="11"/>
                  </a:lnTo>
                  <a:lnTo>
                    <a:pt x="186" y="13"/>
                  </a:lnTo>
                  <a:lnTo>
                    <a:pt x="190" y="18"/>
                  </a:lnTo>
                  <a:lnTo>
                    <a:pt x="192" y="18"/>
                  </a:lnTo>
                  <a:lnTo>
                    <a:pt x="195" y="18"/>
                  </a:lnTo>
                  <a:lnTo>
                    <a:pt x="196" y="19"/>
                  </a:lnTo>
                  <a:lnTo>
                    <a:pt x="197" y="19"/>
                  </a:lnTo>
                  <a:lnTo>
                    <a:pt x="196" y="22"/>
                  </a:lnTo>
                  <a:lnTo>
                    <a:pt x="193" y="25"/>
                  </a:lnTo>
                  <a:lnTo>
                    <a:pt x="186" y="29"/>
                  </a:lnTo>
                  <a:lnTo>
                    <a:pt x="186" y="30"/>
                  </a:lnTo>
                  <a:lnTo>
                    <a:pt x="186" y="33"/>
                  </a:lnTo>
                  <a:lnTo>
                    <a:pt x="186" y="38"/>
                  </a:lnTo>
                  <a:lnTo>
                    <a:pt x="185" y="39"/>
                  </a:lnTo>
                  <a:lnTo>
                    <a:pt x="184" y="43"/>
                  </a:lnTo>
                  <a:lnTo>
                    <a:pt x="181" y="48"/>
                  </a:lnTo>
                  <a:lnTo>
                    <a:pt x="179" y="54"/>
                  </a:lnTo>
                  <a:lnTo>
                    <a:pt x="179" y="57"/>
                  </a:lnTo>
                  <a:lnTo>
                    <a:pt x="181" y="60"/>
                  </a:lnTo>
                  <a:lnTo>
                    <a:pt x="185" y="60"/>
                  </a:lnTo>
                  <a:lnTo>
                    <a:pt x="192" y="59"/>
                  </a:lnTo>
                  <a:lnTo>
                    <a:pt x="197" y="60"/>
                  </a:lnTo>
                  <a:lnTo>
                    <a:pt x="205" y="65"/>
                  </a:lnTo>
                  <a:lnTo>
                    <a:pt x="209" y="72"/>
                  </a:lnTo>
                  <a:lnTo>
                    <a:pt x="214" y="72"/>
                  </a:lnTo>
                  <a:lnTo>
                    <a:pt x="214" y="74"/>
                  </a:lnTo>
                  <a:lnTo>
                    <a:pt x="215" y="76"/>
                  </a:lnTo>
                  <a:lnTo>
                    <a:pt x="215" y="79"/>
                  </a:lnTo>
                  <a:lnTo>
                    <a:pt x="216" y="84"/>
                  </a:lnTo>
                  <a:lnTo>
                    <a:pt x="217" y="86"/>
                  </a:lnTo>
                  <a:lnTo>
                    <a:pt x="219" y="89"/>
                  </a:lnTo>
                  <a:lnTo>
                    <a:pt x="220" y="89"/>
                  </a:lnTo>
                  <a:lnTo>
                    <a:pt x="223" y="87"/>
                  </a:lnTo>
                  <a:lnTo>
                    <a:pt x="225" y="87"/>
                  </a:lnTo>
                  <a:lnTo>
                    <a:pt x="226" y="89"/>
                  </a:lnTo>
                  <a:lnTo>
                    <a:pt x="226" y="90"/>
                  </a:lnTo>
                  <a:lnTo>
                    <a:pt x="226" y="92"/>
                  </a:lnTo>
                  <a:lnTo>
                    <a:pt x="226" y="93"/>
                  </a:lnTo>
                  <a:lnTo>
                    <a:pt x="228" y="95"/>
                  </a:lnTo>
                  <a:lnTo>
                    <a:pt x="229" y="96"/>
                  </a:lnTo>
                  <a:lnTo>
                    <a:pt x="232" y="99"/>
                  </a:lnTo>
                  <a:lnTo>
                    <a:pt x="236" y="101"/>
                  </a:lnTo>
                  <a:lnTo>
                    <a:pt x="244" y="102"/>
                  </a:lnTo>
                  <a:lnTo>
                    <a:pt x="252" y="102"/>
                  </a:lnTo>
                  <a:lnTo>
                    <a:pt x="255" y="101"/>
                  </a:lnTo>
                  <a:lnTo>
                    <a:pt x="258" y="101"/>
                  </a:lnTo>
                  <a:lnTo>
                    <a:pt x="261" y="98"/>
                  </a:lnTo>
                  <a:lnTo>
                    <a:pt x="265" y="95"/>
                  </a:lnTo>
                  <a:lnTo>
                    <a:pt x="268" y="92"/>
                  </a:lnTo>
                  <a:lnTo>
                    <a:pt x="269" y="87"/>
                  </a:lnTo>
                  <a:lnTo>
                    <a:pt x="269" y="84"/>
                  </a:lnTo>
                  <a:lnTo>
                    <a:pt x="266" y="81"/>
                  </a:lnTo>
                  <a:lnTo>
                    <a:pt x="265" y="79"/>
                  </a:lnTo>
                  <a:lnTo>
                    <a:pt x="264" y="76"/>
                  </a:lnTo>
                  <a:lnTo>
                    <a:pt x="261" y="75"/>
                  </a:lnTo>
                  <a:lnTo>
                    <a:pt x="258" y="71"/>
                  </a:lnTo>
                  <a:lnTo>
                    <a:pt x="255" y="69"/>
                  </a:lnTo>
                  <a:lnTo>
                    <a:pt x="252" y="68"/>
                  </a:lnTo>
                  <a:lnTo>
                    <a:pt x="250" y="68"/>
                  </a:lnTo>
                  <a:lnTo>
                    <a:pt x="247" y="71"/>
                  </a:lnTo>
                  <a:lnTo>
                    <a:pt x="247" y="72"/>
                  </a:lnTo>
                  <a:lnTo>
                    <a:pt x="247" y="65"/>
                  </a:lnTo>
                  <a:lnTo>
                    <a:pt x="249" y="63"/>
                  </a:lnTo>
                  <a:lnTo>
                    <a:pt x="252" y="63"/>
                  </a:lnTo>
                  <a:lnTo>
                    <a:pt x="258" y="65"/>
                  </a:lnTo>
                  <a:lnTo>
                    <a:pt x="262" y="68"/>
                  </a:lnTo>
                  <a:lnTo>
                    <a:pt x="268" y="74"/>
                  </a:lnTo>
                  <a:lnTo>
                    <a:pt x="274" y="82"/>
                  </a:lnTo>
                  <a:lnTo>
                    <a:pt x="278" y="95"/>
                  </a:lnTo>
                  <a:lnTo>
                    <a:pt x="278" y="96"/>
                  </a:lnTo>
                  <a:lnTo>
                    <a:pt x="278" y="98"/>
                  </a:lnTo>
                  <a:lnTo>
                    <a:pt x="278" y="101"/>
                  </a:lnTo>
                  <a:lnTo>
                    <a:pt x="278" y="102"/>
                  </a:lnTo>
                  <a:lnTo>
                    <a:pt x="278" y="104"/>
                  </a:lnTo>
                  <a:lnTo>
                    <a:pt x="278" y="105"/>
                  </a:lnTo>
                  <a:lnTo>
                    <a:pt x="277" y="105"/>
                  </a:lnTo>
                  <a:lnTo>
                    <a:pt x="275" y="104"/>
                  </a:lnTo>
                  <a:lnTo>
                    <a:pt x="274" y="104"/>
                  </a:lnTo>
                  <a:lnTo>
                    <a:pt x="272" y="104"/>
                  </a:lnTo>
                  <a:lnTo>
                    <a:pt x="269" y="105"/>
                  </a:lnTo>
                  <a:lnTo>
                    <a:pt x="265" y="106"/>
                  </a:lnTo>
                  <a:lnTo>
                    <a:pt x="262" y="109"/>
                  </a:lnTo>
                  <a:lnTo>
                    <a:pt x="261" y="111"/>
                  </a:lnTo>
                  <a:lnTo>
                    <a:pt x="259" y="111"/>
                  </a:lnTo>
                  <a:lnTo>
                    <a:pt x="256" y="111"/>
                  </a:lnTo>
                  <a:lnTo>
                    <a:pt x="253" y="112"/>
                  </a:lnTo>
                  <a:lnTo>
                    <a:pt x="250" y="113"/>
                  </a:lnTo>
                  <a:lnTo>
                    <a:pt x="247" y="116"/>
                  </a:lnTo>
                  <a:lnTo>
                    <a:pt x="245" y="119"/>
                  </a:lnTo>
                  <a:lnTo>
                    <a:pt x="242" y="122"/>
                  </a:lnTo>
                  <a:lnTo>
                    <a:pt x="242" y="123"/>
                  </a:lnTo>
                  <a:lnTo>
                    <a:pt x="241" y="123"/>
                  </a:lnTo>
                  <a:lnTo>
                    <a:pt x="239" y="123"/>
                  </a:lnTo>
                  <a:lnTo>
                    <a:pt x="239" y="125"/>
                  </a:lnTo>
                  <a:lnTo>
                    <a:pt x="231" y="132"/>
                  </a:lnTo>
                  <a:lnTo>
                    <a:pt x="226" y="129"/>
                  </a:lnTo>
                  <a:lnTo>
                    <a:pt x="228" y="117"/>
                  </a:lnTo>
                  <a:lnTo>
                    <a:pt x="228" y="114"/>
                  </a:lnTo>
                  <a:lnTo>
                    <a:pt x="228" y="112"/>
                  </a:lnTo>
                  <a:lnTo>
                    <a:pt x="226" y="111"/>
                  </a:lnTo>
                  <a:lnTo>
                    <a:pt x="223" y="108"/>
                  </a:lnTo>
                  <a:lnTo>
                    <a:pt x="222" y="108"/>
                  </a:lnTo>
                  <a:lnTo>
                    <a:pt x="219" y="109"/>
                  </a:lnTo>
                  <a:lnTo>
                    <a:pt x="217" y="113"/>
                  </a:lnTo>
                  <a:lnTo>
                    <a:pt x="217" y="119"/>
                  </a:lnTo>
                  <a:lnTo>
                    <a:pt x="217" y="126"/>
                  </a:lnTo>
                  <a:lnTo>
                    <a:pt x="217" y="128"/>
                  </a:lnTo>
                  <a:lnTo>
                    <a:pt x="217" y="129"/>
                  </a:lnTo>
                  <a:lnTo>
                    <a:pt x="217" y="128"/>
                  </a:lnTo>
                  <a:lnTo>
                    <a:pt x="217" y="125"/>
                  </a:lnTo>
                  <a:lnTo>
                    <a:pt x="217" y="122"/>
                  </a:lnTo>
                  <a:lnTo>
                    <a:pt x="217" y="120"/>
                  </a:lnTo>
                  <a:lnTo>
                    <a:pt x="217" y="119"/>
                  </a:lnTo>
                  <a:lnTo>
                    <a:pt x="211" y="126"/>
                  </a:lnTo>
                  <a:lnTo>
                    <a:pt x="208" y="126"/>
                  </a:lnTo>
                  <a:lnTo>
                    <a:pt x="208" y="128"/>
                  </a:lnTo>
                  <a:lnTo>
                    <a:pt x="208" y="131"/>
                  </a:lnTo>
                  <a:lnTo>
                    <a:pt x="208" y="134"/>
                  </a:lnTo>
                  <a:lnTo>
                    <a:pt x="206" y="137"/>
                  </a:lnTo>
                  <a:lnTo>
                    <a:pt x="203" y="139"/>
                  </a:lnTo>
                  <a:lnTo>
                    <a:pt x="200" y="141"/>
                  </a:lnTo>
                  <a:lnTo>
                    <a:pt x="196" y="141"/>
                  </a:lnTo>
                  <a:lnTo>
                    <a:pt x="195" y="141"/>
                  </a:lnTo>
                  <a:lnTo>
                    <a:pt x="195" y="139"/>
                  </a:lnTo>
                  <a:lnTo>
                    <a:pt x="195" y="138"/>
                  </a:lnTo>
                  <a:lnTo>
                    <a:pt x="193" y="135"/>
                  </a:lnTo>
                  <a:lnTo>
                    <a:pt x="192" y="134"/>
                  </a:lnTo>
                  <a:lnTo>
                    <a:pt x="192" y="132"/>
                  </a:lnTo>
                  <a:lnTo>
                    <a:pt x="192" y="131"/>
                  </a:lnTo>
                  <a:lnTo>
                    <a:pt x="186" y="126"/>
                  </a:lnTo>
                  <a:lnTo>
                    <a:pt x="179" y="122"/>
                  </a:lnTo>
                  <a:lnTo>
                    <a:pt x="173" y="120"/>
                  </a:lnTo>
                  <a:lnTo>
                    <a:pt x="169" y="108"/>
                  </a:lnTo>
                  <a:lnTo>
                    <a:pt x="163" y="108"/>
                  </a:lnTo>
                  <a:lnTo>
                    <a:pt x="159" y="96"/>
                  </a:lnTo>
                  <a:lnTo>
                    <a:pt x="130" y="104"/>
                  </a:lnTo>
                  <a:lnTo>
                    <a:pt x="130" y="102"/>
                  </a:lnTo>
                  <a:lnTo>
                    <a:pt x="59" y="120"/>
                  </a:lnTo>
                  <a:lnTo>
                    <a:pt x="61" y="123"/>
                  </a:lnTo>
                  <a:lnTo>
                    <a:pt x="56" y="125"/>
                  </a:lnTo>
                  <a:lnTo>
                    <a:pt x="56" y="120"/>
                  </a:lnTo>
                  <a:lnTo>
                    <a:pt x="4" y="132"/>
                  </a:lnTo>
                </a:path>
              </a:pathLst>
            </a:custGeom>
            <a:solidFill>
              <a:srgbClr val="9DC5A6"/>
            </a:solidFill>
            <a:ln w="12700" cap="rnd" cmpd="sng">
              <a:solidFill>
                <a:schemeClr val="tx1"/>
              </a:solidFill>
              <a:prstDash val="solid"/>
              <a:round/>
              <a:headEnd type="none" w="sm" len="sm"/>
              <a:tailEnd type="none" w="sm" len="sm"/>
            </a:ln>
            <a:effectLst/>
          </p:spPr>
          <p:txBody>
            <a:bodyPr wrap="none" lIns="0" tIns="0" rIns="0" bIns="0">
              <a:spAutoFit/>
            </a:bodyPr>
            <a:lstStyle/>
            <a:p>
              <a:endParaRPr lang="en-US">
                <a:solidFill>
                  <a:srgbClr val="000000"/>
                </a:solidFill>
              </a:endParaRPr>
            </a:p>
          </p:txBody>
        </p:sp>
        <p:sp>
          <p:nvSpPr>
            <p:cNvPr id="179" name="Freeform 77"/>
            <p:cNvSpPr>
              <a:spLocks/>
            </p:cNvSpPr>
            <p:nvPr/>
          </p:nvSpPr>
          <p:spPr bwMode="blackWhite">
            <a:xfrm>
              <a:off x="8275638" y="2401888"/>
              <a:ext cx="39687" cy="30162"/>
            </a:xfrm>
            <a:custGeom>
              <a:avLst/>
              <a:gdLst>
                <a:gd name="T0" fmla="*/ 0 w 22"/>
                <a:gd name="T1" fmla="*/ 28388 h 17"/>
                <a:gd name="T2" fmla="*/ 0 w 22"/>
                <a:gd name="T3" fmla="*/ 28388 h 17"/>
                <a:gd name="T4" fmla="*/ 9020 w 22"/>
                <a:gd name="T5" fmla="*/ 28388 h 17"/>
                <a:gd name="T6" fmla="*/ 16236 w 22"/>
                <a:gd name="T7" fmla="*/ 28388 h 17"/>
                <a:gd name="T8" fmla="*/ 27059 w 22"/>
                <a:gd name="T9" fmla="*/ 23065 h 17"/>
                <a:gd name="T10" fmla="*/ 36079 w 22"/>
                <a:gd name="T11" fmla="*/ 21291 h 17"/>
                <a:gd name="T12" fmla="*/ 37883 w 22"/>
                <a:gd name="T13" fmla="*/ 15968 h 17"/>
                <a:gd name="T14" fmla="*/ 36079 w 22"/>
                <a:gd name="T15" fmla="*/ 10645 h 17"/>
                <a:gd name="T16" fmla="*/ 27059 w 22"/>
                <a:gd name="T17" fmla="*/ 3548 h 17"/>
                <a:gd name="T18" fmla="*/ 27059 w 22"/>
                <a:gd name="T19" fmla="*/ 0 h 17"/>
                <a:gd name="T20" fmla="*/ 25255 w 22"/>
                <a:gd name="T21" fmla="*/ 0 h 17"/>
                <a:gd name="T22" fmla="*/ 21647 w 22"/>
                <a:gd name="T23" fmla="*/ 5323 h 17"/>
                <a:gd name="T24" fmla="*/ 21647 w 22"/>
                <a:gd name="T25" fmla="*/ 12420 h 17"/>
                <a:gd name="T26" fmla="*/ 19844 w 22"/>
                <a:gd name="T27" fmla="*/ 12420 h 17"/>
                <a:gd name="T28" fmla="*/ 16236 w 22"/>
                <a:gd name="T29" fmla="*/ 12420 h 17"/>
                <a:gd name="T30" fmla="*/ 10824 w 22"/>
                <a:gd name="T31" fmla="*/ 12420 h 17"/>
                <a:gd name="T32" fmla="*/ 9020 w 22"/>
                <a:gd name="T33" fmla="*/ 12420 h 17"/>
                <a:gd name="T34" fmla="*/ 3608 w 22"/>
                <a:gd name="T35" fmla="*/ 15968 h 17"/>
                <a:gd name="T36" fmla="*/ 0 w 22"/>
                <a:gd name="T37" fmla="*/ 17742 h 17"/>
                <a:gd name="T38" fmla="*/ 0 w 22"/>
                <a:gd name="T39" fmla="*/ 21291 h 17"/>
                <a:gd name="T40" fmla="*/ 0 w 22"/>
                <a:gd name="T41" fmla="*/ 28388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 h="17">
                  <a:moveTo>
                    <a:pt x="0" y="16"/>
                  </a:moveTo>
                  <a:lnTo>
                    <a:pt x="0" y="16"/>
                  </a:lnTo>
                  <a:lnTo>
                    <a:pt x="5" y="16"/>
                  </a:lnTo>
                  <a:lnTo>
                    <a:pt x="9" y="16"/>
                  </a:lnTo>
                  <a:lnTo>
                    <a:pt x="15" y="13"/>
                  </a:lnTo>
                  <a:lnTo>
                    <a:pt x="20" y="12"/>
                  </a:lnTo>
                  <a:lnTo>
                    <a:pt x="21" y="9"/>
                  </a:lnTo>
                  <a:lnTo>
                    <a:pt x="20" y="6"/>
                  </a:lnTo>
                  <a:lnTo>
                    <a:pt x="15" y="2"/>
                  </a:lnTo>
                  <a:lnTo>
                    <a:pt x="15" y="0"/>
                  </a:lnTo>
                  <a:lnTo>
                    <a:pt x="14" y="0"/>
                  </a:lnTo>
                  <a:lnTo>
                    <a:pt x="12" y="3"/>
                  </a:lnTo>
                  <a:lnTo>
                    <a:pt x="12" y="7"/>
                  </a:lnTo>
                  <a:lnTo>
                    <a:pt x="11" y="7"/>
                  </a:lnTo>
                  <a:lnTo>
                    <a:pt x="9" y="7"/>
                  </a:lnTo>
                  <a:lnTo>
                    <a:pt x="6" y="7"/>
                  </a:lnTo>
                  <a:lnTo>
                    <a:pt x="5" y="7"/>
                  </a:lnTo>
                  <a:lnTo>
                    <a:pt x="2" y="9"/>
                  </a:lnTo>
                  <a:lnTo>
                    <a:pt x="0" y="10"/>
                  </a:lnTo>
                  <a:lnTo>
                    <a:pt x="0" y="12"/>
                  </a:lnTo>
                  <a:lnTo>
                    <a:pt x="0" y="16"/>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80" name="Freeform 78"/>
            <p:cNvSpPr>
              <a:spLocks/>
            </p:cNvSpPr>
            <p:nvPr/>
          </p:nvSpPr>
          <p:spPr bwMode="blackWhite">
            <a:xfrm>
              <a:off x="8275638" y="2401888"/>
              <a:ext cx="39687" cy="30162"/>
            </a:xfrm>
            <a:custGeom>
              <a:avLst/>
              <a:gdLst>
                <a:gd name="T0" fmla="*/ 0 w 22"/>
                <a:gd name="T1" fmla="*/ 28388 h 17"/>
                <a:gd name="T2" fmla="*/ 0 w 22"/>
                <a:gd name="T3" fmla="*/ 28388 h 17"/>
                <a:gd name="T4" fmla="*/ 0 w 22"/>
                <a:gd name="T5" fmla="*/ 28388 h 17"/>
                <a:gd name="T6" fmla="*/ 9020 w 22"/>
                <a:gd name="T7" fmla="*/ 28388 h 17"/>
                <a:gd name="T8" fmla="*/ 16236 w 22"/>
                <a:gd name="T9" fmla="*/ 28388 h 17"/>
                <a:gd name="T10" fmla="*/ 27059 w 22"/>
                <a:gd name="T11" fmla="*/ 23065 h 17"/>
                <a:gd name="T12" fmla="*/ 36079 w 22"/>
                <a:gd name="T13" fmla="*/ 21291 h 17"/>
                <a:gd name="T14" fmla="*/ 37883 w 22"/>
                <a:gd name="T15" fmla="*/ 15968 h 17"/>
                <a:gd name="T16" fmla="*/ 36079 w 22"/>
                <a:gd name="T17" fmla="*/ 10645 h 17"/>
                <a:gd name="T18" fmla="*/ 27059 w 22"/>
                <a:gd name="T19" fmla="*/ 3548 h 17"/>
                <a:gd name="T20" fmla="*/ 27059 w 22"/>
                <a:gd name="T21" fmla="*/ 3548 h 17"/>
                <a:gd name="T22" fmla="*/ 27059 w 22"/>
                <a:gd name="T23" fmla="*/ 0 h 17"/>
                <a:gd name="T24" fmla="*/ 25255 w 22"/>
                <a:gd name="T25" fmla="*/ 0 h 17"/>
                <a:gd name="T26" fmla="*/ 21647 w 22"/>
                <a:gd name="T27" fmla="*/ 5323 h 17"/>
                <a:gd name="T28" fmla="*/ 21647 w 22"/>
                <a:gd name="T29" fmla="*/ 12420 h 17"/>
                <a:gd name="T30" fmla="*/ 21647 w 22"/>
                <a:gd name="T31" fmla="*/ 12420 h 17"/>
                <a:gd name="T32" fmla="*/ 19844 w 22"/>
                <a:gd name="T33" fmla="*/ 12420 h 17"/>
                <a:gd name="T34" fmla="*/ 16236 w 22"/>
                <a:gd name="T35" fmla="*/ 12420 h 17"/>
                <a:gd name="T36" fmla="*/ 10824 w 22"/>
                <a:gd name="T37" fmla="*/ 12420 h 17"/>
                <a:gd name="T38" fmla="*/ 9020 w 22"/>
                <a:gd name="T39" fmla="*/ 12420 h 17"/>
                <a:gd name="T40" fmla="*/ 3608 w 22"/>
                <a:gd name="T41" fmla="*/ 15968 h 17"/>
                <a:gd name="T42" fmla="*/ 0 w 22"/>
                <a:gd name="T43" fmla="*/ 17742 h 17"/>
                <a:gd name="T44" fmla="*/ 0 w 22"/>
                <a:gd name="T45" fmla="*/ 21291 h 17"/>
                <a:gd name="T46" fmla="*/ 0 w 22"/>
                <a:gd name="T47" fmla="*/ 28388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 h="17">
                  <a:moveTo>
                    <a:pt x="0" y="16"/>
                  </a:moveTo>
                  <a:lnTo>
                    <a:pt x="0" y="16"/>
                  </a:lnTo>
                  <a:lnTo>
                    <a:pt x="5" y="16"/>
                  </a:lnTo>
                  <a:lnTo>
                    <a:pt x="9" y="16"/>
                  </a:lnTo>
                  <a:lnTo>
                    <a:pt x="15" y="13"/>
                  </a:lnTo>
                  <a:lnTo>
                    <a:pt x="20" y="12"/>
                  </a:lnTo>
                  <a:lnTo>
                    <a:pt x="21" y="9"/>
                  </a:lnTo>
                  <a:lnTo>
                    <a:pt x="20" y="6"/>
                  </a:lnTo>
                  <a:lnTo>
                    <a:pt x="15" y="2"/>
                  </a:lnTo>
                  <a:lnTo>
                    <a:pt x="15" y="0"/>
                  </a:lnTo>
                  <a:lnTo>
                    <a:pt x="14" y="0"/>
                  </a:lnTo>
                  <a:lnTo>
                    <a:pt x="12" y="3"/>
                  </a:lnTo>
                  <a:lnTo>
                    <a:pt x="12" y="7"/>
                  </a:lnTo>
                  <a:lnTo>
                    <a:pt x="11" y="7"/>
                  </a:lnTo>
                  <a:lnTo>
                    <a:pt x="9" y="7"/>
                  </a:lnTo>
                  <a:lnTo>
                    <a:pt x="6" y="7"/>
                  </a:lnTo>
                  <a:lnTo>
                    <a:pt x="5" y="7"/>
                  </a:lnTo>
                  <a:lnTo>
                    <a:pt x="2" y="9"/>
                  </a:lnTo>
                  <a:lnTo>
                    <a:pt x="0" y="10"/>
                  </a:lnTo>
                  <a:lnTo>
                    <a:pt x="0" y="12"/>
                  </a:lnTo>
                  <a:lnTo>
                    <a:pt x="0" y="16"/>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81" name="Freeform 79"/>
            <p:cNvSpPr>
              <a:spLocks/>
            </p:cNvSpPr>
            <p:nvPr/>
          </p:nvSpPr>
          <p:spPr bwMode="blackWhite">
            <a:xfrm>
              <a:off x="8193088" y="2405063"/>
              <a:ext cx="44450" cy="38100"/>
            </a:xfrm>
            <a:custGeom>
              <a:avLst/>
              <a:gdLst>
                <a:gd name="T0" fmla="*/ 0 w 25"/>
                <a:gd name="T1" fmla="*/ 25977 h 22"/>
                <a:gd name="T2" fmla="*/ 3556 w 25"/>
                <a:gd name="T3" fmla="*/ 36368 h 22"/>
                <a:gd name="T4" fmla="*/ 5334 w 25"/>
                <a:gd name="T5" fmla="*/ 36368 h 22"/>
                <a:gd name="T6" fmla="*/ 8890 w 25"/>
                <a:gd name="T7" fmla="*/ 32905 h 22"/>
                <a:gd name="T8" fmla="*/ 10668 w 25"/>
                <a:gd name="T9" fmla="*/ 27709 h 22"/>
                <a:gd name="T10" fmla="*/ 16002 w 25"/>
                <a:gd name="T11" fmla="*/ 25977 h 22"/>
                <a:gd name="T12" fmla="*/ 23114 w 25"/>
                <a:gd name="T13" fmla="*/ 20782 h 22"/>
                <a:gd name="T14" fmla="*/ 28448 w 25"/>
                <a:gd name="T15" fmla="*/ 15586 h 22"/>
                <a:gd name="T16" fmla="*/ 37338 w 25"/>
                <a:gd name="T17" fmla="*/ 15586 h 22"/>
                <a:gd name="T18" fmla="*/ 42672 w 25"/>
                <a:gd name="T19" fmla="*/ 12123 h 22"/>
                <a:gd name="T20" fmla="*/ 42672 w 25"/>
                <a:gd name="T21" fmla="*/ 10391 h 22"/>
                <a:gd name="T22" fmla="*/ 42672 w 25"/>
                <a:gd name="T23" fmla="*/ 5195 h 22"/>
                <a:gd name="T24" fmla="*/ 39116 w 25"/>
                <a:gd name="T25" fmla="*/ 1732 h 22"/>
                <a:gd name="T26" fmla="*/ 32004 w 25"/>
                <a:gd name="T27" fmla="*/ 1732 h 22"/>
                <a:gd name="T28" fmla="*/ 28448 w 25"/>
                <a:gd name="T29" fmla="*/ 1732 h 22"/>
                <a:gd name="T30" fmla="*/ 26670 w 25"/>
                <a:gd name="T31" fmla="*/ 0 h 22"/>
                <a:gd name="T32" fmla="*/ 21336 w 25"/>
                <a:gd name="T33" fmla="*/ 0 h 22"/>
                <a:gd name="T34" fmla="*/ 17780 w 25"/>
                <a:gd name="T35" fmla="*/ 0 h 22"/>
                <a:gd name="T36" fmla="*/ 14224 w 25"/>
                <a:gd name="T37" fmla="*/ 1732 h 22"/>
                <a:gd name="T38" fmla="*/ 14224 w 25"/>
                <a:gd name="T39" fmla="*/ 6927 h 22"/>
                <a:gd name="T40" fmla="*/ 10668 w 25"/>
                <a:gd name="T41" fmla="*/ 12123 h 22"/>
                <a:gd name="T42" fmla="*/ 10668 w 25"/>
                <a:gd name="T43" fmla="*/ 17318 h 22"/>
                <a:gd name="T44" fmla="*/ 3556 w 25"/>
                <a:gd name="T45" fmla="*/ 22514 h 22"/>
                <a:gd name="T46" fmla="*/ 0 w 25"/>
                <a:gd name="T47" fmla="*/ 25977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 h="22">
                  <a:moveTo>
                    <a:pt x="0" y="15"/>
                  </a:moveTo>
                  <a:lnTo>
                    <a:pt x="2" y="21"/>
                  </a:lnTo>
                  <a:lnTo>
                    <a:pt x="3" y="21"/>
                  </a:lnTo>
                  <a:lnTo>
                    <a:pt x="5" y="19"/>
                  </a:lnTo>
                  <a:lnTo>
                    <a:pt x="6" y="16"/>
                  </a:lnTo>
                  <a:lnTo>
                    <a:pt x="9" y="15"/>
                  </a:lnTo>
                  <a:lnTo>
                    <a:pt x="13" y="12"/>
                  </a:lnTo>
                  <a:lnTo>
                    <a:pt x="16" y="9"/>
                  </a:lnTo>
                  <a:lnTo>
                    <a:pt x="21" y="9"/>
                  </a:lnTo>
                  <a:lnTo>
                    <a:pt x="24" y="7"/>
                  </a:lnTo>
                  <a:lnTo>
                    <a:pt x="24" y="6"/>
                  </a:lnTo>
                  <a:lnTo>
                    <a:pt x="24" y="3"/>
                  </a:lnTo>
                  <a:lnTo>
                    <a:pt x="22" y="1"/>
                  </a:lnTo>
                  <a:lnTo>
                    <a:pt x="18" y="1"/>
                  </a:lnTo>
                  <a:lnTo>
                    <a:pt x="16" y="1"/>
                  </a:lnTo>
                  <a:lnTo>
                    <a:pt x="15" y="0"/>
                  </a:lnTo>
                  <a:lnTo>
                    <a:pt x="12" y="0"/>
                  </a:lnTo>
                  <a:lnTo>
                    <a:pt x="10" y="0"/>
                  </a:lnTo>
                  <a:lnTo>
                    <a:pt x="8" y="1"/>
                  </a:lnTo>
                  <a:lnTo>
                    <a:pt x="8" y="4"/>
                  </a:lnTo>
                  <a:lnTo>
                    <a:pt x="6" y="7"/>
                  </a:lnTo>
                  <a:lnTo>
                    <a:pt x="6" y="10"/>
                  </a:lnTo>
                  <a:lnTo>
                    <a:pt x="2" y="13"/>
                  </a:lnTo>
                  <a:lnTo>
                    <a:pt x="0" y="15"/>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82" name="Freeform 80"/>
            <p:cNvSpPr>
              <a:spLocks/>
            </p:cNvSpPr>
            <p:nvPr/>
          </p:nvSpPr>
          <p:spPr bwMode="blackWhite">
            <a:xfrm>
              <a:off x="8193088" y="2405063"/>
              <a:ext cx="44450" cy="38100"/>
            </a:xfrm>
            <a:custGeom>
              <a:avLst/>
              <a:gdLst>
                <a:gd name="T0" fmla="*/ 0 w 25"/>
                <a:gd name="T1" fmla="*/ 25977 h 22"/>
                <a:gd name="T2" fmla="*/ 3556 w 25"/>
                <a:gd name="T3" fmla="*/ 36368 h 22"/>
                <a:gd name="T4" fmla="*/ 3556 w 25"/>
                <a:gd name="T5" fmla="*/ 36368 h 22"/>
                <a:gd name="T6" fmla="*/ 5334 w 25"/>
                <a:gd name="T7" fmla="*/ 36368 h 22"/>
                <a:gd name="T8" fmla="*/ 8890 w 25"/>
                <a:gd name="T9" fmla="*/ 32905 h 22"/>
                <a:gd name="T10" fmla="*/ 10668 w 25"/>
                <a:gd name="T11" fmla="*/ 27709 h 22"/>
                <a:gd name="T12" fmla="*/ 16002 w 25"/>
                <a:gd name="T13" fmla="*/ 25977 h 22"/>
                <a:gd name="T14" fmla="*/ 23114 w 25"/>
                <a:gd name="T15" fmla="*/ 20782 h 22"/>
                <a:gd name="T16" fmla="*/ 28448 w 25"/>
                <a:gd name="T17" fmla="*/ 15586 h 22"/>
                <a:gd name="T18" fmla="*/ 37338 w 25"/>
                <a:gd name="T19" fmla="*/ 15586 h 22"/>
                <a:gd name="T20" fmla="*/ 42672 w 25"/>
                <a:gd name="T21" fmla="*/ 12123 h 22"/>
                <a:gd name="T22" fmla="*/ 42672 w 25"/>
                <a:gd name="T23" fmla="*/ 12123 h 22"/>
                <a:gd name="T24" fmla="*/ 42672 w 25"/>
                <a:gd name="T25" fmla="*/ 10391 h 22"/>
                <a:gd name="T26" fmla="*/ 42672 w 25"/>
                <a:gd name="T27" fmla="*/ 5195 h 22"/>
                <a:gd name="T28" fmla="*/ 39116 w 25"/>
                <a:gd name="T29" fmla="*/ 1732 h 22"/>
                <a:gd name="T30" fmla="*/ 32004 w 25"/>
                <a:gd name="T31" fmla="*/ 1732 h 22"/>
                <a:gd name="T32" fmla="*/ 32004 w 25"/>
                <a:gd name="T33" fmla="*/ 1732 h 22"/>
                <a:gd name="T34" fmla="*/ 28448 w 25"/>
                <a:gd name="T35" fmla="*/ 1732 h 22"/>
                <a:gd name="T36" fmla="*/ 26670 w 25"/>
                <a:gd name="T37" fmla="*/ 0 h 22"/>
                <a:gd name="T38" fmla="*/ 21336 w 25"/>
                <a:gd name="T39" fmla="*/ 0 h 22"/>
                <a:gd name="T40" fmla="*/ 17780 w 25"/>
                <a:gd name="T41" fmla="*/ 0 h 22"/>
                <a:gd name="T42" fmla="*/ 14224 w 25"/>
                <a:gd name="T43" fmla="*/ 1732 h 22"/>
                <a:gd name="T44" fmla="*/ 14224 w 25"/>
                <a:gd name="T45" fmla="*/ 6927 h 22"/>
                <a:gd name="T46" fmla="*/ 10668 w 25"/>
                <a:gd name="T47" fmla="*/ 12123 h 22"/>
                <a:gd name="T48" fmla="*/ 10668 w 25"/>
                <a:gd name="T49" fmla="*/ 17318 h 22"/>
                <a:gd name="T50" fmla="*/ 3556 w 25"/>
                <a:gd name="T51" fmla="*/ 22514 h 22"/>
                <a:gd name="T52" fmla="*/ 0 w 25"/>
                <a:gd name="T53" fmla="*/ 25977 h 2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5" h="22">
                  <a:moveTo>
                    <a:pt x="0" y="15"/>
                  </a:moveTo>
                  <a:lnTo>
                    <a:pt x="2" y="21"/>
                  </a:lnTo>
                  <a:lnTo>
                    <a:pt x="3" y="21"/>
                  </a:lnTo>
                  <a:lnTo>
                    <a:pt x="5" y="19"/>
                  </a:lnTo>
                  <a:lnTo>
                    <a:pt x="6" y="16"/>
                  </a:lnTo>
                  <a:lnTo>
                    <a:pt x="9" y="15"/>
                  </a:lnTo>
                  <a:lnTo>
                    <a:pt x="13" y="12"/>
                  </a:lnTo>
                  <a:lnTo>
                    <a:pt x="16" y="9"/>
                  </a:lnTo>
                  <a:lnTo>
                    <a:pt x="21" y="9"/>
                  </a:lnTo>
                  <a:lnTo>
                    <a:pt x="24" y="7"/>
                  </a:lnTo>
                  <a:lnTo>
                    <a:pt x="24" y="6"/>
                  </a:lnTo>
                  <a:lnTo>
                    <a:pt x="24" y="3"/>
                  </a:lnTo>
                  <a:lnTo>
                    <a:pt x="22" y="1"/>
                  </a:lnTo>
                  <a:lnTo>
                    <a:pt x="18" y="1"/>
                  </a:lnTo>
                  <a:lnTo>
                    <a:pt x="16" y="1"/>
                  </a:lnTo>
                  <a:lnTo>
                    <a:pt x="15" y="0"/>
                  </a:lnTo>
                  <a:lnTo>
                    <a:pt x="12" y="0"/>
                  </a:lnTo>
                  <a:lnTo>
                    <a:pt x="10" y="0"/>
                  </a:lnTo>
                  <a:lnTo>
                    <a:pt x="8" y="1"/>
                  </a:lnTo>
                  <a:lnTo>
                    <a:pt x="8" y="4"/>
                  </a:lnTo>
                  <a:lnTo>
                    <a:pt x="6" y="7"/>
                  </a:lnTo>
                  <a:lnTo>
                    <a:pt x="6" y="10"/>
                  </a:lnTo>
                  <a:lnTo>
                    <a:pt x="2" y="13"/>
                  </a:lnTo>
                  <a:lnTo>
                    <a:pt x="0" y="15"/>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83" name="Freeform 81"/>
            <p:cNvSpPr>
              <a:spLocks/>
            </p:cNvSpPr>
            <p:nvPr/>
          </p:nvSpPr>
          <p:spPr bwMode="blackWhite">
            <a:xfrm>
              <a:off x="8026400" y="2333625"/>
              <a:ext cx="120650" cy="142875"/>
            </a:xfrm>
            <a:custGeom>
              <a:avLst/>
              <a:gdLst>
                <a:gd name="T0" fmla="*/ 30613 w 67"/>
                <a:gd name="T1" fmla="*/ 118181 h 81"/>
                <a:gd name="T2" fmla="*/ 21609 w 67"/>
                <a:gd name="T3" fmla="*/ 123472 h 81"/>
                <a:gd name="T4" fmla="*/ 21609 w 67"/>
                <a:gd name="T5" fmla="*/ 123472 h 81"/>
                <a:gd name="T6" fmla="*/ 21609 w 67"/>
                <a:gd name="T7" fmla="*/ 125236 h 81"/>
                <a:gd name="T8" fmla="*/ 21609 w 67"/>
                <a:gd name="T9" fmla="*/ 127000 h 81"/>
                <a:gd name="T10" fmla="*/ 21609 w 67"/>
                <a:gd name="T11" fmla="*/ 130528 h 81"/>
                <a:gd name="T12" fmla="*/ 21609 w 67"/>
                <a:gd name="T13" fmla="*/ 132292 h 81"/>
                <a:gd name="T14" fmla="*/ 21609 w 67"/>
                <a:gd name="T15" fmla="*/ 137583 h 81"/>
                <a:gd name="T16" fmla="*/ 21609 w 67"/>
                <a:gd name="T17" fmla="*/ 137583 h 81"/>
                <a:gd name="T18" fmla="*/ 25210 w 67"/>
                <a:gd name="T19" fmla="*/ 141111 h 81"/>
                <a:gd name="T20" fmla="*/ 32413 w 67"/>
                <a:gd name="T21" fmla="*/ 141111 h 81"/>
                <a:gd name="T22" fmla="*/ 41417 w 67"/>
                <a:gd name="T23" fmla="*/ 137583 h 81"/>
                <a:gd name="T24" fmla="*/ 46819 w 67"/>
                <a:gd name="T25" fmla="*/ 132292 h 81"/>
                <a:gd name="T26" fmla="*/ 54022 w 67"/>
                <a:gd name="T27" fmla="*/ 127000 h 81"/>
                <a:gd name="T28" fmla="*/ 59425 w 67"/>
                <a:gd name="T29" fmla="*/ 123472 h 81"/>
                <a:gd name="T30" fmla="*/ 59425 w 67"/>
                <a:gd name="T31" fmla="*/ 118181 h 81"/>
                <a:gd name="T32" fmla="*/ 63026 w 67"/>
                <a:gd name="T33" fmla="*/ 114653 h 81"/>
                <a:gd name="T34" fmla="*/ 64827 w 67"/>
                <a:gd name="T35" fmla="*/ 112889 h 81"/>
                <a:gd name="T36" fmla="*/ 73831 w 67"/>
                <a:gd name="T37" fmla="*/ 112889 h 81"/>
                <a:gd name="T38" fmla="*/ 73831 w 67"/>
                <a:gd name="T39" fmla="*/ 93486 h 81"/>
                <a:gd name="T40" fmla="*/ 59425 w 67"/>
                <a:gd name="T41" fmla="*/ 45861 h 81"/>
                <a:gd name="T42" fmla="*/ 70229 w 67"/>
                <a:gd name="T43" fmla="*/ 42333 h 81"/>
                <a:gd name="T44" fmla="*/ 81034 w 67"/>
                <a:gd name="T45" fmla="*/ 51153 h 81"/>
                <a:gd name="T46" fmla="*/ 86436 w 67"/>
                <a:gd name="T47" fmla="*/ 51153 h 81"/>
                <a:gd name="T48" fmla="*/ 90037 w 67"/>
                <a:gd name="T49" fmla="*/ 51153 h 81"/>
                <a:gd name="T50" fmla="*/ 91838 w 67"/>
                <a:gd name="T51" fmla="*/ 54681 h 81"/>
                <a:gd name="T52" fmla="*/ 97240 w 67"/>
                <a:gd name="T53" fmla="*/ 56444 h 81"/>
                <a:gd name="T54" fmla="*/ 100842 w 67"/>
                <a:gd name="T55" fmla="*/ 61736 h 81"/>
                <a:gd name="T56" fmla="*/ 102643 w 67"/>
                <a:gd name="T57" fmla="*/ 77611 h 81"/>
                <a:gd name="T58" fmla="*/ 108045 w 67"/>
                <a:gd name="T59" fmla="*/ 84667 h 81"/>
                <a:gd name="T60" fmla="*/ 111646 w 67"/>
                <a:gd name="T61" fmla="*/ 89958 h 81"/>
                <a:gd name="T62" fmla="*/ 113447 w 67"/>
                <a:gd name="T63" fmla="*/ 88194 h 81"/>
                <a:gd name="T64" fmla="*/ 117049 w 67"/>
                <a:gd name="T65" fmla="*/ 84667 h 81"/>
                <a:gd name="T66" fmla="*/ 117049 w 67"/>
                <a:gd name="T67" fmla="*/ 79375 h 81"/>
                <a:gd name="T68" fmla="*/ 118849 w 67"/>
                <a:gd name="T69" fmla="*/ 77611 h 81"/>
                <a:gd name="T70" fmla="*/ 118849 w 67"/>
                <a:gd name="T71" fmla="*/ 74083 h 81"/>
                <a:gd name="T72" fmla="*/ 118849 w 67"/>
                <a:gd name="T73" fmla="*/ 77611 h 81"/>
                <a:gd name="T74" fmla="*/ 117049 w 67"/>
                <a:gd name="T75" fmla="*/ 77611 h 81"/>
                <a:gd name="T76" fmla="*/ 117049 w 67"/>
                <a:gd name="T77" fmla="*/ 74083 h 81"/>
                <a:gd name="T78" fmla="*/ 117049 w 67"/>
                <a:gd name="T79" fmla="*/ 72319 h 81"/>
                <a:gd name="T80" fmla="*/ 113447 w 67"/>
                <a:gd name="T81" fmla="*/ 67028 h 81"/>
                <a:gd name="T82" fmla="*/ 111646 w 67"/>
                <a:gd name="T83" fmla="*/ 65264 h 81"/>
                <a:gd name="T84" fmla="*/ 111646 w 67"/>
                <a:gd name="T85" fmla="*/ 61736 h 81"/>
                <a:gd name="T86" fmla="*/ 111646 w 67"/>
                <a:gd name="T87" fmla="*/ 59972 h 81"/>
                <a:gd name="T88" fmla="*/ 111646 w 67"/>
                <a:gd name="T89" fmla="*/ 59972 h 81"/>
                <a:gd name="T90" fmla="*/ 100842 w 67"/>
                <a:gd name="T91" fmla="*/ 51153 h 81"/>
                <a:gd name="T92" fmla="*/ 86436 w 67"/>
                <a:gd name="T93" fmla="*/ 45861 h 81"/>
                <a:gd name="T94" fmla="*/ 75631 w 67"/>
                <a:gd name="T95" fmla="*/ 42333 h 81"/>
                <a:gd name="T96" fmla="*/ 68428 w 67"/>
                <a:gd name="T97" fmla="*/ 19403 h 81"/>
                <a:gd name="T98" fmla="*/ 59425 w 67"/>
                <a:gd name="T99" fmla="*/ 19403 h 81"/>
                <a:gd name="T100" fmla="*/ 52222 w 67"/>
                <a:gd name="T101" fmla="*/ 0 h 81"/>
                <a:gd name="T102" fmla="*/ 0 w 67"/>
                <a:gd name="T103" fmla="*/ 12347 h 81"/>
                <a:gd name="T104" fmla="*/ 30613 w 67"/>
                <a:gd name="T105" fmla="*/ 118181 h 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7" h="81">
                  <a:moveTo>
                    <a:pt x="17" y="67"/>
                  </a:moveTo>
                  <a:lnTo>
                    <a:pt x="12" y="70"/>
                  </a:lnTo>
                  <a:lnTo>
                    <a:pt x="12" y="71"/>
                  </a:lnTo>
                  <a:lnTo>
                    <a:pt x="12" y="72"/>
                  </a:lnTo>
                  <a:lnTo>
                    <a:pt x="12" y="74"/>
                  </a:lnTo>
                  <a:lnTo>
                    <a:pt x="12" y="75"/>
                  </a:lnTo>
                  <a:lnTo>
                    <a:pt x="12" y="78"/>
                  </a:lnTo>
                  <a:lnTo>
                    <a:pt x="14" y="80"/>
                  </a:lnTo>
                  <a:lnTo>
                    <a:pt x="18" y="80"/>
                  </a:lnTo>
                  <a:lnTo>
                    <a:pt x="23" y="78"/>
                  </a:lnTo>
                  <a:lnTo>
                    <a:pt x="26" y="75"/>
                  </a:lnTo>
                  <a:lnTo>
                    <a:pt x="30" y="72"/>
                  </a:lnTo>
                  <a:lnTo>
                    <a:pt x="33" y="70"/>
                  </a:lnTo>
                  <a:lnTo>
                    <a:pt x="33" y="67"/>
                  </a:lnTo>
                  <a:lnTo>
                    <a:pt x="35" y="65"/>
                  </a:lnTo>
                  <a:lnTo>
                    <a:pt x="36" y="64"/>
                  </a:lnTo>
                  <a:lnTo>
                    <a:pt x="41" y="64"/>
                  </a:lnTo>
                  <a:lnTo>
                    <a:pt x="41" y="53"/>
                  </a:lnTo>
                  <a:lnTo>
                    <a:pt x="33" y="26"/>
                  </a:lnTo>
                  <a:lnTo>
                    <a:pt x="39" y="24"/>
                  </a:lnTo>
                  <a:lnTo>
                    <a:pt x="45" y="29"/>
                  </a:lnTo>
                  <a:lnTo>
                    <a:pt x="48" y="29"/>
                  </a:lnTo>
                  <a:lnTo>
                    <a:pt x="50" y="29"/>
                  </a:lnTo>
                  <a:lnTo>
                    <a:pt x="51" y="31"/>
                  </a:lnTo>
                  <a:lnTo>
                    <a:pt x="54" y="32"/>
                  </a:lnTo>
                  <a:lnTo>
                    <a:pt x="56" y="35"/>
                  </a:lnTo>
                  <a:lnTo>
                    <a:pt x="57" y="44"/>
                  </a:lnTo>
                  <a:lnTo>
                    <a:pt x="60" y="48"/>
                  </a:lnTo>
                  <a:lnTo>
                    <a:pt x="62" y="51"/>
                  </a:lnTo>
                  <a:lnTo>
                    <a:pt x="63" y="50"/>
                  </a:lnTo>
                  <a:lnTo>
                    <a:pt x="65" y="48"/>
                  </a:lnTo>
                  <a:lnTo>
                    <a:pt x="65" y="45"/>
                  </a:lnTo>
                  <a:lnTo>
                    <a:pt x="66" y="44"/>
                  </a:lnTo>
                  <a:lnTo>
                    <a:pt x="66" y="42"/>
                  </a:lnTo>
                  <a:lnTo>
                    <a:pt x="66" y="44"/>
                  </a:lnTo>
                  <a:lnTo>
                    <a:pt x="65" y="44"/>
                  </a:lnTo>
                  <a:lnTo>
                    <a:pt x="65" y="42"/>
                  </a:lnTo>
                  <a:lnTo>
                    <a:pt x="65" y="41"/>
                  </a:lnTo>
                  <a:lnTo>
                    <a:pt x="63" y="38"/>
                  </a:lnTo>
                  <a:lnTo>
                    <a:pt x="62" y="37"/>
                  </a:lnTo>
                  <a:lnTo>
                    <a:pt x="62" y="35"/>
                  </a:lnTo>
                  <a:lnTo>
                    <a:pt x="62" y="34"/>
                  </a:lnTo>
                  <a:lnTo>
                    <a:pt x="56" y="29"/>
                  </a:lnTo>
                  <a:lnTo>
                    <a:pt x="48" y="26"/>
                  </a:lnTo>
                  <a:lnTo>
                    <a:pt x="42" y="24"/>
                  </a:lnTo>
                  <a:lnTo>
                    <a:pt x="38" y="11"/>
                  </a:lnTo>
                  <a:lnTo>
                    <a:pt x="33" y="11"/>
                  </a:lnTo>
                  <a:lnTo>
                    <a:pt x="29" y="0"/>
                  </a:lnTo>
                  <a:lnTo>
                    <a:pt x="0" y="7"/>
                  </a:lnTo>
                  <a:lnTo>
                    <a:pt x="17" y="67"/>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84" name="Freeform 82"/>
            <p:cNvSpPr>
              <a:spLocks/>
            </p:cNvSpPr>
            <p:nvPr/>
          </p:nvSpPr>
          <p:spPr bwMode="blackWhite">
            <a:xfrm>
              <a:off x="8026400" y="2333625"/>
              <a:ext cx="120650" cy="142875"/>
            </a:xfrm>
            <a:custGeom>
              <a:avLst/>
              <a:gdLst>
                <a:gd name="T0" fmla="*/ 30613 w 67"/>
                <a:gd name="T1" fmla="*/ 118181 h 81"/>
                <a:gd name="T2" fmla="*/ 21609 w 67"/>
                <a:gd name="T3" fmla="*/ 123472 h 81"/>
                <a:gd name="T4" fmla="*/ 21609 w 67"/>
                <a:gd name="T5" fmla="*/ 123472 h 81"/>
                <a:gd name="T6" fmla="*/ 21609 w 67"/>
                <a:gd name="T7" fmla="*/ 123472 h 81"/>
                <a:gd name="T8" fmla="*/ 21609 w 67"/>
                <a:gd name="T9" fmla="*/ 125236 h 81"/>
                <a:gd name="T10" fmla="*/ 21609 w 67"/>
                <a:gd name="T11" fmla="*/ 127000 h 81"/>
                <a:gd name="T12" fmla="*/ 21609 w 67"/>
                <a:gd name="T13" fmla="*/ 130528 h 81"/>
                <a:gd name="T14" fmla="*/ 21609 w 67"/>
                <a:gd name="T15" fmla="*/ 132292 h 81"/>
                <a:gd name="T16" fmla="*/ 21609 w 67"/>
                <a:gd name="T17" fmla="*/ 137583 h 81"/>
                <a:gd name="T18" fmla="*/ 21609 w 67"/>
                <a:gd name="T19" fmla="*/ 137583 h 81"/>
                <a:gd name="T20" fmla="*/ 25210 w 67"/>
                <a:gd name="T21" fmla="*/ 141111 h 81"/>
                <a:gd name="T22" fmla="*/ 25210 w 67"/>
                <a:gd name="T23" fmla="*/ 141111 h 81"/>
                <a:gd name="T24" fmla="*/ 32413 w 67"/>
                <a:gd name="T25" fmla="*/ 141111 h 81"/>
                <a:gd name="T26" fmla="*/ 41417 w 67"/>
                <a:gd name="T27" fmla="*/ 137583 h 81"/>
                <a:gd name="T28" fmla="*/ 46819 w 67"/>
                <a:gd name="T29" fmla="*/ 132292 h 81"/>
                <a:gd name="T30" fmla="*/ 54022 w 67"/>
                <a:gd name="T31" fmla="*/ 127000 h 81"/>
                <a:gd name="T32" fmla="*/ 59425 w 67"/>
                <a:gd name="T33" fmla="*/ 123472 h 81"/>
                <a:gd name="T34" fmla="*/ 59425 w 67"/>
                <a:gd name="T35" fmla="*/ 118181 h 81"/>
                <a:gd name="T36" fmla="*/ 63026 w 67"/>
                <a:gd name="T37" fmla="*/ 114653 h 81"/>
                <a:gd name="T38" fmla="*/ 64827 w 67"/>
                <a:gd name="T39" fmla="*/ 112889 h 81"/>
                <a:gd name="T40" fmla="*/ 73831 w 67"/>
                <a:gd name="T41" fmla="*/ 112889 h 81"/>
                <a:gd name="T42" fmla="*/ 73831 w 67"/>
                <a:gd name="T43" fmla="*/ 93486 h 81"/>
                <a:gd name="T44" fmla="*/ 59425 w 67"/>
                <a:gd name="T45" fmla="*/ 45861 h 81"/>
                <a:gd name="T46" fmla="*/ 70229 w 67"/>
                <a:gd name="T47" fmla="*/ 42333 h 81"/>
                <a:gd name="T48" fmla="*/ 81034 w 67"/>
                <a:gd name="T49" fmla="*/ 51153 h 81"/>
                <a:gd name="T50" fmla="*/ 86436 w 67"/>
                <a:gd name="T51" fmla="*/ 51153 h 81"/>
                <a:gd name="T52" fmla="*/ 86436 w 67"/>
                <a:gd name="T53" fmla="*/ 51153 h 81"/>
                <a:gd name="T54" fmla="*/ 90037 w 67"/>
                <a:gd name="T55" fmla="*/ 51153 h 81"/>
                <a:gd name="T56" fmla="*/ 91838 w 67"/>
                <a:gd name="T57" fmla="*/ 54681 h 81"/>
                <a:gd name="T58" fmla="*/ 97240 w 67"/>
                <a:gd name="T59" fmla="*/ 56444 h 81"/>
                <a:gd name="T60" fmla="*/ 100842 w 67"/>
                <a:gd name="T61" fmla="*/ 61736 h 81"/>
                <a:gd name="T62" fmla="*/ 100842 w 67"/>
                <a:gd name="T63" fmla="*/ 61736 h 81"/>
                <a:gd name="T64" fmla="*/ 102643 w 67"/>
                <a:gd name="T65" fmla="*/ 77611 h 81"/>
                <a:gd name="T66" fmla="*/ 108045 w 67"/>
                <a:gd name="T67" fmla="*/ 84667 h 81"/>
                <a:gd name="T68" fmla="*/ 111646 w 67"/>
                <a:gd name="T69" fmla="*/ 89958 h 81"/>
                <a:gd name="T70" fmla="*/ 113447 w 67"/>
                <a:gd name="T71" fmla="*/ 88194 h 81"/>
                <a:gd name="T72" fmla="*/ 117049 w 67"/>
                <a:gd name="T73" fmla="*/ 84667 h 81"/>
                <a:gd name="T74" fmla="*/ 117049 w 67"/>
                <a:gd name="T75" fmla="*/ 79375 h 81"/>
                <a:gd name="T76" fmla="*/ 118849 w 67"/>
                <a:gd name="T77" fmla="*/ 77611 h 81"/>
                <a:gd name="T78" fmla="*/ 118849 w 67"/>
                <a:gd name="T79" fmla="*/ 74083 h 81"/>
                <a:gd name="T80" fmla="*/ 118849 w 67"/>
                <a:gd name="T81" fmla="*/ 77611 h 81"/>
                <a:gd name="T82" fmla="*/ 118849 w 67"/>
                <a:gd name="T83" fmla="*/ 77611 h 81"/>
                <a:gd name="T84" fmla="*/ 117049 w 67"/>
                <a:gd name="T85" fmla="*/ 77611 h 81"/>
                <a:gd name="T86" fmla="*/ 117049 w 67"/>
                <a:gd name="T87" fmla="*/ 74083 h 81"/>
                <a:gd name="T88" fmla="*/ 117049 w 67"/>
                <a:gd name="T89" fmla="*/ 72319 h 81"/>
                <a:gd name="T90" fmla="*/ 113447 w 67"/>
                <a:gd name="T91" fmla="*/ 67028 h 81"/>
                <a:gd name="T92" fmla="*/ 111646 w 67"/>
                <a:gd name="T93" fmla="*/ 65264 h 81"/>
                <a:gd name="T94" fmla="*/ 111646 w 67"/>
                <a:gd name="T95" fmla="*/ 61736 h 81"/>
                <a:gd name="T96" fmla="*/ 111646 w 67"/>
                <a:gd name="T97" fmla="*/ 59972 h 81"/>
                <a:gd name="T98" fmla="*/ 111646 w 67"/>
                <a:gd name="T99" fmla="*/ 59972 h 81"/>
                <a:gd name="T100" fmla="*/ 100842 w 67"/>
                <a:gd name="T101" fmla="*/ 51153 h 81"/>
                <a:gd name="T102" fmla="*/ 86436 w 67"/>
                <a:gd name="T103" fmla="*/ 45861 h 81"/>
                <a:gd name="T104" fmla="*/ 75631 w 67"/>
                <a:gd name="T105" fmla="*/ 42333 h 81"/>
                <a:gd name="T106" fmla="*/ 68428 w 67"/>
                <a:gd name="T107" fmla="*/ 19403 h 81"/>
                <a:gd name="T108" fmla="*/ 59425 w 67"/>
                <a:gd name="T109" fmla="*/ 19403 h 81"/>
                <a:gd name="T110" fmla="*/ 52222 w 67"/>
                <a:gd name="T111" fmla="*/ 0 h 81"/>
                <a:gd name="T112" fmla="*/ 0 w 67"/>
                <a:gd name="T113" fmla="*/ 12347 h 81"/>
                <a:gd name="T114" fmla="*/ 30613 w 67"/>
                <a:gd name="T115" fmla="*/ 118181 h 8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7" h="81">
                  <a:moveTo>
                    <a:pt x="17" y="67"/>
                  </a:moveTo>
                  <a:lnTo>
                    <a:pt x="12" y="70"/>
                  </a:lnTo>
                  <a:lnTo>
                    <a:pt x="12" y="71"/>
                  </a:lnTo>
                  <a:lnTo>
                    <a:pt x="12" y="72"/>
                  </a:lnTo>
                  <a:lnTo>
                    <a:pt x="12" y="74"/>
                  </a:lnTo>
                  <a:lnTo>
                    <a:pt x="12" y="75"/>
                  </a:lnTo>
                  <a:lnTo>
                    <a:pt x="12" y="78"/>
                  </a:lnTo>
                  <a:lnTo>
                    <a:pt x="14" y="80"/>
                  </a:lnTo>
                  <a:lnTo>
                    <a:pt x="18" y="80"/>
                  </a:lnTo>
                  <a:lnTo>
                    <a:pt x="23" y="78"/>
                  </a:lnTo>
                  <a:lnTo>
                    <a:pt x="26" y="75"/>
                  </a:lnTo>
                  <a:lnTo>
                    <a:pt x="30" y="72"/>
                  </a:lnTo>
                  <a:lnTo>
                    <a:pt x="33" y="70"/>
                  </a:lnTo>
                  <a:lnTo>
                    <a:pt x="33" y="67"/>
                  </a:lnTo>
                  <a:lnTo>
                    <a:pt x="35" y="65"/>
                  </a:lnTo>
                  <a:lnTo>
                    <a:pt x="36" y="64"/>
                  </a:lnTo>
                  <a:lnTo>
                    <a:pt x="41" y="64"/>
                  </a:lnTo>
                  <a:lnTo>
                    <a:pt x="41" y="53"/>
                  </a:lnTo>
                  <a:lnTo>
                    <a:pt x="33" y="26"/>
                  </a:lnTo>
                  <a:lnTo>
                    <a:pt x="39" y="24"/>
                  </a:lnTo>
                  <a:lnTo>
                    <a:pt x="45" y="29"/>
                  </a:lnTo>
                  <a:lnTo>
                    <a:pt x="48" y="29"/>
                  </a:lnTo>
                  <a:lnTo>
                    <a:pt x="50" y="29"/>
                  </a:lnTo>
                  <a:lnTo>
                    <a:pt x="51" y="31"/>
                  </a:lnTo>
                  <a:lnTo>
                    <a:pt x="54" y="32"/>
                  </a:lnTo>
                  <a:lnTo>
                    <a:pt x="56" y="35"/>
                  </a:lnTo>
                  <a:lnTo>
                    <a:pt x="57" y="44"/>
                  </a:lnTo>
                  <a:lnTo>
                    <a:pt x="60" y="48"/>
                  </a:lnTo>
                  <a:lnTo>
                    <a:pt x="62" y="51"/>
                  </a:lnTo>
                  <a:lnTo>
                    <a:pt x="63" y="50"/>
                  </a:lnTo>
                  <a:lnTo>
                    <a:pt x="65" y="48"/>
                  </a:lnTo>
                  <a:lnTo>
                    <a:pt x="65" y="45"/>
                  </a:lnTo>
                  <a:lnTo>
                    <a:pt x="66" y="44"/>
                  </a:lnTo>
                  <a:lnTo>
                    <a:pt x="66" y="42"/>
                  </a:lnTo>
                  <a:lnTo>
                    <a:pt x="66" y="44"/>
                  </a:lnTo>
                  <a:lnTo>
                    <a:pt x="65" y="44"/>
                  </a:lnTo>
                  <a:lnTo>
                    <a:pt x="65" y="42"/>
                  </a:lnTo>
                  <a:lnTo>
                    <a:pt x="65" y="41"/>
                  </a:lnTo>
                  <a:lnTo>
                    <a:pt x="63" y="38"/>
                  </a:lnTo>
                  <a:lnTo>
                    <a:pt x="62" y="37"/>
                  </a:lnTo>
                  <a:lnTo>
                    <a:pt x="62" y="35"/>
                  </a:lnTo>
                  <a:lnTo>
                    <a:pt x="62" y="34"/>
                  </a:lnTo>
                  <a:lnTo>
                    <a:pt x="56" y="29"/>
                  </a:lnTo>
                  <a:lnTo>
                    <a:pt x="48" y="26"/>
                  </a:lnTo>
                  <a:lnTo>
                    <a:pt x="42" y="24"/>
                  </a:lnTo>
                  <a:lnTo>
                    <a:pt x="38" y="11"/>
                  </a:lnTo>
                  <a:lnTo>
                    <a:pt x="33" y="11"/>
                  </a:lnTo>
                  <a:lnTo>
                    <a:pt x="29" y="0"/>
                  </a:lnTo>
                  <a:lnTo>
                    <a:pt x="0" y="7"/>
                  </a:lnTo>
                  <a:lnTo>
                    <a:pt x="17" y="67"/>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85" name="Freeform 83"/>
            <p:cNvSpPr>
              <a:spLocks/>
            </p:cNvSpPr>
            <p:nvPr/>
          </p:nvSpPr>
          <p:spPr bwMode="blackWhite">
            <a:xfrm>
              <a:off x="7799388" y="2344738"/>
              <a:ext cx="258762" cy="247650"/>
            </a:xfrm>
            <a:custGeom>
              <a:avLst/>
              <a:gdLst>
                <a:gd name="T0" fmla="*/ 240792 w 144"/>
                <a:gd name="T1" fmla="*/ 125569 h 142"/>
                <a:gd name="T2" fmla="*/ 237199 w 144"/>
                <a:gd name="T3" fmla="*/ 129057 h 142"/>
                <a:gd name="T4" fmla="*/ 231808 w 144"/>
                <a:gd name="T5" fmla="*/ 130801 h 142"/>
                <a:gd name="T6" fmla="*/ 224620 w 144"/>
                <a:gd name="T7" fmla="*/ 134289 h 142"/>
                <a:gd name="T8" fmla="*/ 213838 w 144"/>
                <a:gd name="T9" fmla="*/ 139521 h 142"/>
                <a:gd name="T10" fmla="*/ 204853 w 144"/>
                <a:gd name="T11" fmla="*/ 144753 h 142"/>
                <a:gd name="T12" fmla="*/ 197665 w 144"/>
                <a:gd name="T13" fmla="*/ 146497 h 142"/>
                <a:gd name="T14" fmla="*/ 188681 w 144"/>
                <a:gd name="T15" fmla="*/ 149985 h 142"/>
                <a:gd name="T16" fmla="*/ 186884 w 144"/>
                <a:gd name="T17" fmla="*/ 149985 h 142"/>
                <a:gd name="T18" fmla="*/ 170711 w 144"/>
                <a:gd name="T19" fmla="*/ 158705 h 142"/>
                <a:gd name="T20" fmla="*/ 154538 w 144"/>
                <a:gd name="T21" fmla="*/ 163937 h 142"/>
                <a:gd name="T22" fmla="*/ 143757 w 144"/>
                <a:gd name="T23" fmla="*/ 169169 h 142"/>
                <a:gd name="T24" fmla="*/ 129381 w 144"/>
                <a:gd name="T25" fmla="*/ 170913 h 142"/>
                <a:gd name="T26" fmla="*/ 118599 w 144"/>
                <a:gd name="T27" fmla="*/ 172657 h 142"/>
                <a:gd name="T28" fmla="*/ 111411 w 144"/>
                <a:gd name="T29" fmla="*/ 176145 h 142"/>
                <a:gd name="T30" fmla="*/ 107818 w 144"/>
                <a:gd name="T31" fmla="*/ 176145 h 142"/>
                <a:gd name="T32" fmla="*/ 106021 w 144"/>
                <a:gd name="T33" fmla="*/ 176145 h 142"/>
                <a:gd name="T34" fmla="*/ 64691 w 144"/>
                <a:gd name="T35" fmla="*/ 207538 h 142"/>
                <a:gd name="T36" fmla="*/ 62894 w 144"/>
                <a:gd name="T37" fmla="*/ 207538 h 142"/>
                <a:gd name="T38" fmla="*/ 30548 w 144"/>
                <a:gd name="T39" fmla="*/ 238930 h 142"/>
                <a:gd name="T40" fmla="*/ 19767 w 144"/>
                <a:gd name="T41" fmla="*/ 245906 h 142"/>
                <a:gd name="T42" fmla="*/ 19767 w 144"/>
                <a:gd name="T43" fmla="*/ 245906 h 142"/>
                <a:gd name="T44" fmla="*/ 8985 w 144"/>
                <a:gd name="T45" fmla="*/ 228466 h 142"/>
                <a:gd name="T46" fmla="*/ 30548 w 144"/>
                <a:gd name="T47" fmla="*/ 202306 h 142"/>
                <a:gd name="T48" fmla="*/ 19767 w 144"/>
                <a:gd name="T49" fmla="*/ 191842 h 142"/>
                <a:gd name="T50" fmla="*/ 0 w 144"/>
                <a:gd name="T51" fmla="*/ 50576 h 142"/>
                <a:gd name="T52" fmla="*/ 91645 w 144"/>
                <a:gd name="T53" fmla="*/ 31392 h 142"/>
                <a:gd name="T54" fmla="*/ 91645 w 144"/>
                <a:gd name="T55" fmla="*/ 40112 h 142"/>
                <a:gd name="T56" fmla="*/ 100630 w 144"/>
                <a:gd name="T57" fmla="*/ 36624 h 142"/>
                <a:gd name="T58" fmla="*/ 97036 w 144"/>
                <a:gd name="T59" fmla="*/ 31392 h 142"/>
                <a:gd name="T60" fmla="*/ 224620 w 144"/>
                <a:gd name="T61" fmla="*/ 0 h 142"/>
                <a:gd name="T62" fmla="*/ 224620 w 144"/>
                <a:gd name="T63" fmla="*/ 1744 h 142"/>
                <a:gd name="T64" fmla="*/ 256965 w 144"/>
                <a:gd name="T65" fmla="*/ 106385 h 142"/>
                <a:gd name="T66" fmla="*/ 247980 w 144"/>
                <a:gd name="T67" fmla="*/ 111617 h 142"/>
                <a:gd name="T68" fmla="*/ 247980 w 144"/>
                <a:gd name="T69" fmla="*/ 111617 h 142"/>
                <a:gd name="T70" fmla="*/ 247980 w 144"/>
                <a:gd name="T71" fmla="*/ 113361 h 142"/>
                <a:gd name="T72" fmla="*/ 247980 w 144"/>
                <a:gd name="T73" fmla="*/ 115105 h 142"/>
                <a:gd name="T74" fmla="*/ 247980 w 144"/>
                <a:gd name="T75" fmla="*/ 118593 h 142"/>
                <a:gd name="T76" fmla="*/ 247980 w 144"/>
                <a:gd name="T77" fmla="*/ 120337 h 142"/>
                <a:gd name="T78" fmla="*/ 247980 w 144"/>
                <a:gd name="T79" fmla="*/ 125569 h 142"/>
                <a:gd name="T80" fmla="*/ 247980 w 144"/>
                <a:gd name="T81" fmla="*/ 125569 h 142"/>
                <a:gd name="T82" fmla="*/ 251574 w 144"/>
                <a:gd name="T83" fmla="*/ 129057 h 142"/>
                <a:gd name="T84" fmla="*/ 240792 w 144"/>
                <a:gd name="T85" fmla="*/ 125569 h 1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 h="142">
                  <a:moveTo>
                    <a:pt x="134" y="72"/>
                  </a:moveTo>
                  <a:lnTo>
                    <a:pt x="132" y="74"/>
                  </a:lnTo>
                  <a:lnTo>
                    <a:pt x="129" y="75"/>
                  </a:lnTo>
                  <a:lnTo>
                    <a:pt x="125" y="77"/>
                  </a:lnTo>
                  <a:lnTo>
                    <a:pt x="119" y="80"/>
                  </a:lnTo>
                  <a:lnTo>
                    <a:pt x="114" y="83"/>
                  </a:lnTo>
                  <a:lnTo>
                    <a:pt x="110" y="84"/>
                  </a:lnTo>
                  <a:lnTo>
                    <a:pt x="105" y="86"/>
                  </a:lnTo>
                  <a:lnTo>
                    <a:pt x="104" y="86"/>
                  </a:lnTo>
                  <a:lnTo>
                    <a:pt x="95" y="91"/>
                  </a:lnTo>
                  <a:lnTo>
                    <a:pt x="86" y="94"/>
                  </a:lnTo>
                  <a:lnTo>
                    <a:pt x="80" y="97"/>
                  </a:lnTo>
                  <a:lnTo>
                    <a:pt x="72" y="98"/>
                  </a:lnTo>
                  <a:lnTo>
                    <a:pt x="66" y="99"/>
                  </a:lnTo>
                  <a:lnTo>
                    <a:pt x="62" y="101"/>
                  </a:lnTo>
                  <a:lnTo>
                    <a:pt x="60" y="101"/>
                  </a:lnTo>
                  <a:lnTo>
                    <a:pt x="59" y="101"/>
                  </a:lnTo>
                  <a:lnTo>
                    <a:pt x="36" y="119"/>
                  </a:lnTo>
                  <a:lnTo>
                    <a:pt x="35" y="119"/>
                  </a:lnTo>
                  <a:lnTo>
                    <a:pt x="17" y="137"/>
                  </a:lnTo>
                  <a:lnTo>
                    <a:pt x="11" y="141"/>
                  </a:lnTo>
                  <a:lnTo>
                    <a:pt x="5" y="131"/>
                  </a:lnTo>
                  <a:lnTo>
                    <a:pt x="17" y="116"/>
                  </a:lnTo>
                  <a:lnTo>
                    <a:pt x="11" y="110"/>
                  </a:lnTo>
                  <a:lnTo>
                    <a:pt x="0" y="29"/>
                  </a:lnTo>
                  <a:lnTo>
                    <a:pt x="51" y="18"/>
                  </a:lnTo>
                  <a:lnTo>
                    <a:pt x="51" y="23"/>
                  </a:lnTo>
                  <a:lnTo>
                    <a:pt x="56" y="21"/>
                  </a:lnTo>
                  <a:lnTo>
                    <a:pt x="54" y="18"/>
                  </a:lnTo>
                  <a:lnTo>
                    <a:pt x="125" y="0"/>
                  </a:lnTo>
                  <a:lnTo>
                    <a:pt x="125" y="1"/>
                  </a:lnTo>
                  <a:lnTo>
                    <a:pt x="143" y="61"/>
                  </a:lnTo>
                  <a:lnTo>
                    <a:pt x="138" y="64"/>
                  </a:lnTo>
                  <a:lnTo>
                    <a:pt x="138" y="65"/>
                  </a:lnTo>
                  <a:lnTo>
                    <a:pt x="138" y="66"/>
                  </a:lnTo>
                  <a:lnTo>
                    <a:pt x="138" y="68"/>
                  </a:lnTo>
                  <a:lnTo>
                    <a:pt x="138" y="69"/>
                  </a:lnTo>
                  <a:lnTo>
                    <a:pt x="138" y="72"/>
                  </a:lnTo>
                  <a:lnTo>
                    <a:pt x="140" y="74"/>
                  </a:lnTo>
                  <a:lnTo>
                    <a:pt x="134" y="72"/>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86" name="Freeform 84"/>
            <p:cNvSpPr>
              <a:spLocks/>
            </p:cNvSpPr>
            <p:nvPr/>
          </p:nvSpPr>
          <p:spPr bwMode="blackWhite">
            <a:xfrm>
              <a:off x="7799388" y="2344738"/>
              <a:ext cx="258762" cy="247650"/>
            </a:xfrm>
            <a:custGeom>
              <a:avLst/>
              <a:gdLst>
                <a:gd name="T0" fmla="*/ 240792 w 144"/>
                <a:gd name="T1" fmla="*/ 125569 h 142"/>
                <a:gd name="T2" fmla="*/ 240792 w 144"/>
                <a:gd name="T3" fmla="*/ 125569 h 142"/>
                <a:gd name="T4" fmla="*/ 237199 w 144"/>
                <a:gd name="T5" fmla="*/ 129057 h 142"/>
                <a:gd name="T6" fmla="*/ 231808 w 144"/>
                <a:gd name="T7" fmla="*/ 130801 h 142"/>
                <a:gd name="T8" fmla="*/ 224620 w 144"/>
                <a:gd name="T9" fmla="*/ 134289 h 142"/>
                <a:gd name="T10" fmla="*/ 213838 w 144"/>
                <a:gd name="T11" fmla="*/ 139521 h 142"/>
                <a:gd name="T12" fmla="*/ 204853 w 144"/>
                <a:gd name="T13" fmla="*/ 144753 h 142"/>
                <a:gd name="T14" fmla="*/ 197665 w 144"/>
                <a:gd name="T15" fmla="*/ 146497 h 142"/>
                <a:gd name="T16" fmla="*/ 188681 w 144"/>
                <a:gd name="T17" fmla="*/ 149985 h 142"/>
                <a:gd name="T18" fmla="*/ 186884 w 144"/>
                <a:gd name="T19" fmla="*/ 149985 h 142"/>
                <a:gd name="T20" fmla="*/ 186884 w 144"/>
                <a:gd name="T21" fmla="*/ 149985 h 142"/>
                <a:gd name="T22" fmla="*/ 170711 w 144"/>
                <a:gd name="T23" fmla="*/ 158705 h 142"/>
                <a:gd name="T24" fmla="*/ 154538 w 144"/>
                <a:gd name="T25" fmla="*/ 163937 h 142"/>
                <a:gd name="T26" fmla="*/ 143757 w 144"/>
                <a:gd name="T27" fmla="*/ 169169 h 142"/>
                <a:gd name="T28" fmla="*/ 129381 w 144"/>
                <a:gd name="T29" fmla="*/ 170913 h 142"/>
                <a:gd name="T30" fmla="*/ 118599 w 144"/>
                <a:gd name="T31" fmla="*/ 172657 h 142"/>
                <a:gd name="T32" fmla="*/ 111411 w 144"/>
                <a:gd name="T33" fmla="*/ 176145 h 142"/>
                <a:gd name="T34" fmla="*/ 107818 w 144"/>
                <a:gd name="T35" fmla="*/ 176145 h 142"/>
                <a:gd name="T36" fmla="*/ 106021 w 144"/>
                <a:gd name="T37" fmla="*/ 176145 h 142"/>
                <a:gd name="T38" fmla="*/ 64691 w 144"/>
                <a:gd name="T39" fmla="*/ 207538 h 142"/>
                <a:gd name="T40" fmla="*/ 62894 w 144"/>
                <a:gd name="T41" fmla="*/ 207538 h 142"/>
                <a:gd name="T42" fmla="*/ 30548 w 144"/>
                <a:gd name="T43" fmla="*/ 238930 h 142"/>
                <a:gd name="T44" fmla="*/ 19767 w 144"/>
                <a:gd name="T45" fmla="*/ 245906 h 142"/>
                <a:gd name="T46" fmla="*/ 19767 w 144"/>
                <a:gd name="T47" fmla="*/ 245906 h 142"/>
                <a:gd name="T48" fmla="*/ 8985 w 144"/>
                <a:gd name="T49" fmla="*/ 228466 h 142"/>
                <a:gd name="T50" fmla="*/ 30548 w 144"/>
                <a:gd name="T51" fmla="*/ 202306 h 142"/>
                <a:gd name="T52" fmla="*/ 19767 w 144"/>
                <a:gd name="T53" fmla="*/ 191842 h 142"/>
                <a:gd name="T54" fmla="*/ 0 w 144"/>
                <a:gd name="T55" fmla="*/ 50576 h 142"/>
                <a:gd name="T56" fmla="*/ 91645 w 144"/>
                <a:gd name="T57" fmla="*/ 31392 h 142"/>
                <a:gd name="T58" fmla="*/ 91645 w 144"/>
                <a:gd name="T59" fmla="*/ 40112 h 142"/>
                <a:gd name="T60" fmla="*/ 100630 w 144"/>
                <a:gd name="T61" fmla="*/ 36624 h 142"/>
                <a:gd name="T62" fmla="*/ 97036 w 144"/>
                <a:gd name="T63" fmla="*/ 31392 h 142"/>
                <a:gd name="T64" fmla="*/ 224620 w 144"/>
                <a:gd name="T65" fmla="*/ 0 h 142"/>
                <a:gd name="T66" fmla="*/ 224620 w 144"/>
                <a:gd name="T67" fmla="*/ 1744 h 142"/>
                <a:gd name="T68" fmla="*/ 256965 w 144"/>
                <a:gd name="T69" fmla="*/ 106385 h 142"/>
                <a:gd name="T70" fmla="*/ 247980 w 144"/>
                <a:gd name="T71" fmla="*/ 111617 h 142"/>
                <a:gd name="T72" fmla="*/ 247980 w 144"/>
                <a:gd name="T73" fmla="*/ 111617 h 142"/>
                <a:gd name="T74" fmla="*/ 247980 w 144"/>
                <a:gd name="T75" fmla="*/ 111617 h 142"/>
                <a:gd name="T76" fmla="*/ 247980 w 144"/>
                <a:gd name="T77" fmla="*/ 113361 h 142"/>
                <a:gd name="T78" fmla="*/ 247980 w 144"/>
                <a:gd name="T79" fmla="*/ 115105 h 142"/>
                <a:gd name="T80" fmla="*/ 247980 w 144"/>
                <a:gd name="T81" fmla="*/ 118593 h 142"/>
                <a:gd name="T82" fmla="*/ 247980 w 144"/>
                <a:gd name="T83" fmla="*/ 120337 h 142"/>
                <a:gd name="T84" fmla="*/ 247980 w 144"/>
                <a:gd name="T85" fmla="*/ 125569 h 142"/>
                <a:gd name="T86" fmla="*/ 247980 w 144"/>
                <a:gd name="T87" fmla="*/ 125569 h 142"/>
                <a:gd name="T88" fmla="*/ 251574 w 144"/>
                <a:gd name="T89" fmla="*/ 129057 h 142"/>
                <a:gd name="T90" fmla="*/ 240792 w 144"/>
                <a:gd name="T91" fmla="*/ 125569 h 14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2">
                  <a:moveTo>
                    <a:pt x="134" y="72"/>
                  </a:moveTo>
                  <a:lnTo>
                    <a:pt x="134" y="72"/>
                  </a:lnTo>
                  <a:lnTo>
                    <a:pt x="132" y="74"/>
                  </a:lnTo>
                  <a:lnTo>
                    <a:pt x="129" y="75"/>
                  </a:lnTo>
                  <a:lnTo>
                    <a:pt x="125" y="77"/>
                  </a:lnTo>
                  <a:lnTo>
                    <a:pt x="119" y="80"/>
                  </a:lnTo>
                  <a:lnTo>
                    <a:pt x="114" y="83"/>
                  </a:lnTo>
                  <a:lnTo>
                    <a:pt x="110" y="84"/>
                  </a:lnTo>
                  <a:lnTo>
                    <a:pt x="105" y="86"/>
                  </a:lnTo>
                  <a:lnTo>
                    <a:pt x="104" y="86"/>
                  </a:lnTo>
                  <a:lnTo>
                    <a:pt x="95" y="91"/>
                  </a:lnTo>
                  <a:lnTo>
                    <a:pt x="86" y="94"/>
                  </a:lnTo>
                  <a:lnTo>
                    <a:pt x="80" y="97"/>
                  </a:lnTo>
                  <a:lnTo>
                    <a:pt x="72" y="98"/>
                  </a:lnTo>
                  <a:lnTo>
                    <a:pt x="66" y="99"/>
                  </a:lnTo>
                  <a:lnTo>
                    <a:pt x="62" y="101"/>
                  </a:lnTo>
                  <a:lnTo>
                    <a:pt x="60" y="101"/>
                  </a:lnTo>
                  <a:lnTo>
                    <a:pt x="59" y="101"/>
                  </a:lnTo>
                  <a:lnTo>
                    <a:pt x="36" y="119"/>
                  </a:lnTo>
                  <a:lnTo>
                    <a:pt x="35" y="119"/>
                  </a:lnTo>
                  <a:lnTo>
                    <a:pt x="17" y="137"/>
                  </a:lnTo>
                  <a:lnTo>
                    <a:pt x="11" y="141"/>
                  </a:lnTo>
                  <a:lnTo>
                    <a:pt x="5" y="131"/>
                  </a:lnTo>
                  <a:lnTo>
                    <a:pt x="17" y="116"/>
                  </a:lnTo>
                  <a:lnTo>
                    <a:pt x="11" y="110"/>
                  </a:lnTo>
                  <a:lnTo>
                    <a:pt x="0" y="29"/>
                  </a:lnTo>
                  <a:lnTo>
                    <a:pt x="51" y="18"/>
                  </a:lnTo>
                  <a:lnTo>
                    <a:pt x="51" y="23"/>
                  </a:lnTo>
                  <a:lnTo>
                    <a:pt x="56" y="21"/>
                  </a:lnTo>
                  <a:lnTo>
                    <a:pt x="54" y="18"/>
                  </a:lnTo>
                  <a:lnTo>
                    <a:pt x="125" y="0"/>
                  </a:lnTo>
                  <a:lnTo>
                    <a:pt x="125" y="1"/>
                  </a:lnTo>
                  <a:lnTo>
                    <a:pt x="143" y="61"/>
                  </a:lnTo>
                  <a:lnTo>
                    <a:pt x="138" y="64"/>
                  </a:lnTo>
                  <a:lnTo>
                    <a:pt x="138" y="65"/>
                  </a:lnTo>
                  <a:lnTo>
                    <a:pt x="138" y="66"/>
                  </a:lnTo>
                  <a:lnTo>
                    <a:pt x="138" y="68"/>
                  </a:lnTo>
                  <a:lnTo>
                    <a:pt x="138" y="69"/>
                  </a:lnTo>
                  <a:lnTo>
                    <a:pt x="138" y="72"/>
                  </a:lnTo>
                  <a:lnTo>
                    <a:pt x="140" y="74"/>
                  </a:lnTo>
                  <a:lnTo>
                    <a:pt x="134" y="72"/>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87" name="Freeform 85"/>
            <p:cNvSpPr>
              <a:spLocks/>
            </p:cNvSpPr>
            <p:nvPr/>
          </p:nvSpPr>
          <p:spPr bwMode="blackWhite">
            <a:xfrm>
              <a:off x="7789863" y="2519363"/>
              <a:ext cx="273050" cy="161925"/>
            </a:xfrm>
            <a:custGeom>
              <a:avLst/>
              <a:gdLst>
                <a:gd name="T0" fmla="*/ 1796 w 152"/>
                <a:gd name="T1" fmla="*/ 160184 h 93"/>
                <a:gd name="T2" fmla="*/ 0 w 152"/>
                <a:gd name="T3" fmla="*/ 158443 h 93"/>
                <a:gd name="T4" fmla="*/ 0 w 152"/>
                <a:gd name="T5" fmla="*/ 149737 h 93"/>
                <a:gd name="T6" fmla="*/ 0 w 152"/>
                <a:gd name="T7" fmla="*/ 139290 h 93"/>
                <a:gd name="T8" fmla="*/ 3593 w 152"/>
                <a:gd name="T9" fmla="*/ 128844 h 93"/>
                <a:gd name="T10" fmla="*/ 12575 w 152"/>
                <a:gd name="T11" fmla="*/ 118397 h 93"/>
                <a:gd name="T12" fmla="*/ 17964 w 152"/>
                <a:gd name="T13" fmla="*/ 116656 h 93"/>
                <a:gd name="T14" fmla="*/ 30538 w 152"/>
                <a:gd name="T15" fmla="*/ 106209 h 93"/>
                <a:gd name="T16" fmla="*/ 35928 w 152"/>
                <a:gd name="T17" fmla="*/ 95762 h 93"/>
                <a:gd name="T18" fmla="*/ 39520 w 152"/>
                <a:gd name="T19" fmla="*/ 90539 h 93"/>
                <a:gd name="T20" fmla="*/ 41317 w 152"/>
                <a:gd name="T21" fmla="*/ 87056 h 93"/>
                <a:gd name="T22" fmla="*/ 55688 w 152"/>
                <a:gd name="T23" fmla="*/ 81833 h 93"/>
                <a:gd name="T24" fmla="*/ 61077 w 152"/>
                <a:gd name="T25" fmla="*/ 76610 h 93"/>
                <a:gd name="T26" fmla="*/ 95208 w 152"/>
                <a:gd name="T27" fmla="*/ 76610 h 93"/>
                <a:gd name="T28" fmla="*/ 98801 w 152"/>
                <a:gd name="T29" fmla="*/ 71386 h 93"/>
                <a:gd name="T30" fmla="*/ 104190 w 152"/>
                <a:gd name="T31" fmla="*/ 60940 h 93"/>
                <a:gd name="T32" fmla="*/ 114968 w 152"/>
                <a:gd name="T33" fmla="*/ 55716 h 93"/>
                <a:gd name="T34" fmla="*/ 125747 w 152"/>
                <a:gd name="T35" fmla="*/ 53975 h 93"/>
                <a:gd name="T36" fmla="*/ 159878 w 152"/>
                <a:gd name="T37" fmla="*/ 45269 h 93"/>
                <a:gd name="T38" fmla="*/ 174249 w 152"/>
                <a:gd name="T39" fmla="*/ 34823 h 93"/>
                <a:gd name="T40" fmla="*/ 201195 w 152"/>
                <a:gd name="T41" fmla="*/ 3482 h 93"/>
                <a:gd name="T42" fmla="*/ 208380 w 152"/>
                <a:gd name="T43" fmla="*/ 1741 h 93"/>
                <a:gd name="T44" fmla="*/ 197602 w 152"/>
                <a:gd name="T45" fmla="*/ 19152 h 93"/>
                <a:gd name="T46" fmla="*/ 192213 w 152"/>
                <a:gd name="T47" fmla="*/ 27858 h 93"/>
                <a:gd name="T48" fmla="*/ 185027 w 152"/>
                <a:gd name="T49" fmla="*/ 38305 h 93"/>
                <a:gd name="T50" fmla="*/ 174249 w 152"/>
                <a:gd name="T51" fmla="*/ 50493 h 93"/>
                <a:gd name="T52" fmla="*/ 174249 w 152"/>
                <a:gd name="T53" fmla="*/ 53975 h 93"/>
                <a:gd name="T54" fmla="*/ 185027 w 152"/>
                <a:gd name="T55" fmla="*/ 52234 h 93"/>
                <a:gd name="T56" fmla="*/ 185027 w 152"/>
                <a:gd name="T57" fmla="*/ 55716 h 93"/>
                <a:gd name="T58" fmla="*/ 185027 w 152"/>
                <a:gd name="T59" fmla="*/ 60940 h 93"/>
                <a:gd name="T60" fmla="*/ 185027 w 152"/>
                <a:gd name="T61" fmla="*/ 69645 h 93"/>
                <a:gd name="T62" fmla="*/ 195806 w 152"/>
                <a:gd name="T63" fmla="*/ 60940 h 93"/>
                <a:gd name="T64" fmla="*/ 195806 w 152"/>
                <a:gd name="T65" fmla="*/ 50493 h 93"/>
                <a:gd name="T66" fmla="*/ 206584 w 152"/>
                <a:gd name="T67" fmla="*/ 33081 h 93"/>
                <a:gd name="T68" fmla="*/ 222751 w 152"/>
                <a:gd name="T69" fmla="*/ 19152 h 93"/>
                <a:gd name="T70" fmla="*/ 240715 w 152"/>
                <a:gd name="T71" fmla="*/ 19152 h 93"/>
                <a:gd name="T72" fmla="*/ 249697 w 152"/>
                <a:gd name="T73" fmla="*/ 12188 h 93"/>
                <a:gd name="T74" fmla="*/ 265864 w 152"/>
                <a:gd name="T75" fmla="*/ 0 h 93"/>
                <a:gd name="T76" fmla="*/ 271254 w 152"/>
                <a:gd name="T77" fmla="*/ 3482 h 93"/>
                <a:gd name="T78" fmla="*/ 265864 w 152"/>
                <a:gd name="T79" fmla="*/ 12188 h 93"/>
                <a:gd name="T80" fmla="*/ 240715 w 152"/>
                <a:gd name="T81" fmla="*/ 33081 h 93"/>
                <a:gd name="T82" fmla="*/ 215566 w 152"/>
                <a:gd name="T83" fmla="*/ 52234 h 93"/>
                <a:gd name="T84" fmla="*/ 192213 w 152"/>
                <a:gd name="T85" fmla="*/ 69645 h 93"/>
                <a:gd name="T86" fmla="*/ 174249 w 152"/>
                <a:gd name="T87" fmla="*/ 85315 h 93"/>
                <a:gd name="T88" fmla="*/ 163471 w 152"/>
                <a:gd name="T89" fmla="*/ 92280 h 93"/>
                <a:gd name="T90" fmla="*/ 132932 w 152"/>
                <a:gd name="T91" fmla="*/ 111432 h 93"/>
                <a:gd name="T92" fmla="*/ 127543 w 152"/>
                <a:gd name="T93" fmla="*/ 111432 h 93"/>
                <a:gd name="T94" fmla="*/ 136525 w 152"/>
                <a:gd name="T95" fmla="*/ 102727 h 93"/>
                <a:gd name="T96" fmla="*/ 147303 w 152"/>
                <a:gd name="T97" fmla="*/ 85315 h 93"/>
                <a:gd name="T98" fmla="*/ 120358 w 152"/>
                <a:gd name="T99" fmla="*/ 100985 h 93"/>
                <a:gd name="T100" fmla="*/ 93412 w 152"/>
                <a:gd name="T101" fmla="*/ 111432 h 93"/>
                <a:gd name="T102" fmla="*/ 82634 w 152"/>
                <a:gd name="T103" fmla="*/ 118397 h 93"/>
                <a:gd name="T104" fmla="*/ 66466 w 152"/>
                <a:gd name="T105" fmla="*/ 132326 h 93"/>
                <a:gd name="T106" fmla="*/ 44910 w 152"/>
                <a:gd name="T107" fmla="*/ 147996 h 93"/>
                <a:gd name="T108" fmla="*/ 19760 w 152"/>
                <a:gd name="T109" fmla="*/ 160184 h 93"/>
                <a:gd name="T110" fmla="*/ 19760 w 152"/>
                <a:gd name="T111" fmla="*/ 154960 h 93"/>
                <a:gd name="T112" fmla="*/ 25149 w 152"/>
                <a:gd name="T113" fmla="*/ 149737 h 93"/>
                <a:gd name="T114" fmla="*/ 28742 w 152"/>
                <a:gd name="T115" fmla="*/ 139290 h 93"/>
                <a:gd name="T116" fmla="*/ 8982 w 152"/>
                <a:gd name="T117" fmla="*/ 154960 h 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52" h="93">
                  <a:moveTo>
                    <a:pt x="5" y="89"/>
                  </a:moveTo>
                  <a:lnTo>
                    <a:pt x="2" y="91"/>
                  </a:lnTo>
                  <a:lnTo>
                    <a:pt x="1" y="92"/>
                  </a:lnTo>
                  <a:lnTo>
                    <a:pt x="0" y="91"/>
                  </a:lnTo>
                  <a:lnTo>
                    <a:pt x="0" y="89"/>
                  </a:lnTo>
                  <a:lnTo>
                    <a:pt x="0" y="88"/>
                  </a:lnTo>
                  <a:lnTo>
                    <a:pt x="0" y="86"/>
                  </a:lnTo>
                  <a:lnTo>
                    <a:pt x="0" y="83"/>
                  </a:lnTo>
                  <a:lnTo>
                    <a:pt x="0" y="82"/>
                  </a:lnTo>
                  <a:lnTo>
                    <a:pt x="0" y="80"/>
                  </a:lnTo>
                  <a:lnTo>
                    <a:pt x="1" y="77"/>
                  </a:lnTo>
                  <a:lnTo>
                    <a:pt x="2" y="74"/>
                  </a:lnTo>
                  <a:lnTo>
                    <a:pt x="4" y="71"/>
                  </a:lnTo>
                  <a:lnTo>
                    <a:pt x="5" y="70"/>
                  </a:lnTo>
                  <a:lnTo>
                    <a:pt x="7" y="68"/>
                  </a:lnTo>
                  <a:lnTo>
                    <a:pt x="8" y="67"/>
                  </a:lnTo>
                  <a:lnTo>
                    <a:pt x="10" y="67"/>
                  </a:lnTo>
                  <a:lnTo>
                    <a:pt x="13" y="65"/>
                  </a:lnTo>
                  <a:lnTo>
                    <a:pt x="16" y="64"/>
                  </a:lnTo>
                  <a:lnTo>
                    <a:pt x="17" y="61"/>
                  </a:lnTo>
                  <a:lnTo>
                    <a:pt x="19" y="59"/>
                  </a:lnTo>
                  <a:lnTo>
                    <a:pt x="19" y="58"/>
                  </a:lnTo>
                  <a:lnTo>
                    <a:pt x="20" y="55"/>
                  </a:lnTo>
                  <a:lnTo>
                    <a:pt x="20" y="52"/>
                  </a:lnTo>
                  <a:lnTo>
                    <a:pt x="22" y="52"/>
                  </a:lnTo>
                  <a:lnTo>
                    <a:pt x="22" y="50"/>
                  </a:lnTo>
                  <a:lnTo>
                    <a:pt x="23" y="50"/>
                  </a:lnTo>
                  <a:lnTo>
                    <a:pt x="26" y="49"/>
                  </a:lnTo>
                  <a:lnTo>
                    <a:pt x="29" y="49"/>
                  </a:lnTo>
                  <a:lnTo>
                    <a:pt x="31" y="47"/>
                  </a:lnTo>
                  <a:lnTo>
                    <a:pt x="32" y="46"/>
                  </a:lnTo>
                  <a:lnTo>
                    <a:pt x="34" y="44"/>
                  </a:lnTo>
                  <a:lnTo>
                    <a:pt x="35" y="43"/>
                  </a:lnTo>
                  <a:lnTo>
                    <a:pt x="53" y="44"/>
                  </a:lnTo>
                  <a:lnTo>
                    <a:pt x="53" y="43"/>
                  </a:lnTo>
                  <a:lnTo>
                    <a:pt x="55" y="41"/>
                  </a:lnTo>
                  <a:lnTo>
                    <a:pt x="55" y="40"/>
                  </a:lnTo>
                  <a:lnTo>
                    <a:pt x="56" y="38"/>
                  </a:lnTo>
                  <a:lnTo>
                    <a:pt x="58" y="35"/>
                  </a:lnTo>
                  <a:lnTo>
                    <a:pt x="59" y="34"/>
                  </a:lnTo>
                  <a:lnTo>
                    <a:pt x="61" y="32"/>
                  </a:lnTo>
                  <a:lnTo>
                    <a:pt x="64" y="32"/>
                  </a:lnTo>
                  <a:lnTo>
                    <a:pt x="67" y="32"/>
                  </a:lnTo>
                  <a:lnTo>
                    <a:pt x="68" y="31"/>
                  </a:lnTo>
                  <a:lnTo>
                    <a:pt x="70" y="31"/>
                  </a:lnTo>
                  <a:lnTo>
                    <a:pt x="79" y="30"/>
                  </a:lnTo>
                  <a:lnTo>
                    <a:pt x="85" y="29"/>
                  </a:lnTo>
                  <a:lnTo>
                    <a:pt x="89" y="26"/>
                  </a:lnTo>
                  <a:lnTo>
                    <a:pt x="91" y="25"/>
                  </a:lnTo>
                  <a:lnTo>
                    <a:pt x="94" y="23"/>
                  </a:lnTo>
                  <a:lnTo>
                    <a:pt x="97" y="20"/>
                  </a:lnTo>
                  <a:lnTo>
                    <a:pt x="100" y="16"/>
                  </a:lnTo>
                  <a:lnTo>
                    <a:pt x="104" y="10"/>
                  </a:lnTo>
                  <a:lnTo>
                    <a:pt x="112" y="2"/>
                  </a:lnTo>
                  <a:lnTo>
                    <a:pt x="116" y="0"/>
                  </a:lnTo>
                  <a:lnTo>
                    <a:pt x="116" y="1"/>
                  </a:lnTo>
                  <a:lnTo>
                    <a:pt x="115" y="5"/>
                  </a:lnTo>
                  <a:lnTo>
                    <a:pt x="112" y="8"/>
                  </a:lnTo>
                  <a:lnTo>
                    <a:pt x="110" y="11"/>
                  </a:lnTo>
                  <a:lnTo>
                    <a:pt x="109" y="13"/>
                  </a:lnTo>
                  <a:lnTo>
                    <a:pt x="109" y="14"/>
                  </a:lnTo>
                  <a:lnTo>
                    <a:pt x="107" y="16"/>
                  </a:lnTo>
                  <a:lnTo>
                    <a:pt x="107" y="17"/>
                  </a:lnTo>
                  <a:lnTo>
                    <a:pt x="106" y="17"/>
                  </a:lnTo>
                  <a:lnTo>
                    <a:pt x="103" y="22"/>
                  </a:lnTo>
                  <a:lnTo>
                    <a:pt x="100" y="25"/>
                  </a:lnTo>
                  <a:lnTo>
                    <a:pt x="98" y="28"/>
                  </a:lnTo>
                  <a:lnTo>
                    <a:pt x="97" y="29"/>
                  </a:lnTo>
                  <a:lnTo>
                    <a:pt x="97" y="30"/>
                  </a:lnTo>
                  <a:lnTo>
                    <a:pt x="97" y="31"/>
                  </a:lnTo>
                  <a:lnTo>
                    <a:pt x="100" y="30"/>
                  </a:lnTo>
                  <a:lnTo>
                    <a:pt x="103" y="30"/>
                  </a:lnTo>
                  <a:lnTo>
                    <a:pt x="104" y="31"/>
                  </a:lnTo>
                  <a:lnTo>
                    <a:pt x="103" y="32"/>
                  </a:lnTo>
                  <a:lnTo>
                    <a:pt x="103" y="34"/>
                  </a:lnTo>
                  <a:lnTo>
                    <a:pt x="103" y="35"/>
                  </a:lnTo>
                  <a:lnTo>
                    <a:pt x="101" y="40"/>
                  </a:lnTo>
                  <a:lnTo>
                    <a:pt x="103" y="40"/>
                  </a:lnTo>
                  <a:lnTo>
                    <a:pt x="104" y="38"/>
                  </a:lnTo>
                  <a:lnTo>
                    <a:pt x="106" y="38"/>
                  </a:lnTo>
                  <a:lnTo>
                    <a:pt x="109" y="35"/>
                  </a:lnTo>
                  <a:lnTo>
                    <a:pt x="112" y="34"/>
                  </a:lnTo>
                  <a:lnTo>
                    <a:pt x="112" y="32"/>
                  </a:lnTo>
                  <a:lnTo>
                    <a:pt x="109" y="29"/>
                  </a:lnTo>
                  <a:lnTo>
                    <a:pt x="109" y="26"/>
                  </a:lnTo>
                  <a:lnTo>
                    <a:pt x="110" y="22"/>
                  </a:lnTo>
                  <a:lnTo>
                    <a:pt x="115" y="19"/>
                  </a:lnTo>
                  <a:lnTo>
                    <a:pt x="118" y="16"/>
                  </a:lnTo>
                  <a:lnTo>
                    <a:pt x="121" y="13"/>
                  </a:lnTo>
                  <a:lnTo>
                    <a:pt x="124" y="11"/>
                  </a:lnTo>
                  <a:lnTo>
                    <a:pt x="126" y="10"/>
                  </a:lnTo>
                  <a:lnTo>
                    <a:pt x="130" y="10"/>
                  </a:lnTo>
                  <a:lnTo>
                    <a:pt x="134" y="11"/>
                  </a:lnTo>
                  <a:lnTo>
                    <a:pt x="136" y="11"/>
                  </a:lnTo>
                  <a:lnTo>
                    <a:pt x="137" y="10"/>
                  </a:lnTo>
                  <a:lnTo>
                    <a:pt x="139" y="7"/>
                  </a:lnTo>
                  <a:lnTo>
                    <a:pt x="140" y="7"/>
                  </a:lnTo>
                  <a:lnTo>
                    <a:pt x="145" y="2"/>
                  </a:lnTo>
                  <a:lnTo>
                    <a:pt x="148" y="0"/>
                  </a:lnTo>
                  <a:lnTo>
                    <a:pt x="149" y="0"/>
                  </a:lnTo>
                  <a:lnTo>
                    <a:pt x="151" y="1"/>
                  </a:lnTo>
                  <a:lnTo>
                    <a:pt x="151" y="2"/>
                  </a:lnTo>
                  <a:lnTo>
                    <a:pt x="149" y="5"/>
                  </a:lnTo>
                  <a:lnTo>
                    <a:pt x="148" y="7"/>
                  </a:lnTo>
                  <a:lnTo>
                    <a:pt x="143" y="11"/>
                  </a:lnTo>
                  <a:lnTo>
                    <a:pt x="139" y="14"/>
                  </a:lnTo>
                  <a:lnTo>
                    <a:pt x="134" y="19"/>
                  </a:lnTo>
                  <a:lnTo>
                    <a:pt x="130" y="23"/>
                  </a:lnTo>
                  <a:lnTo>
                    <a:pt x="124" y="26"/>
                  </a:lnTo>
                  <a:lnTo>
                    <a:pt x="120" y="30"/>
                  </a:lnTo>
                  <a:lnTo>
                    <a:pt x="116" y="32"/>
                  </a:lnTo>
                  <a:lnTo>
                    <a:pt x="112" y="37"/>
                  </a:lnTo>
                  <a:lnTo>
                    <a:pt x="107" y="40"/>
                  </a:lnTo>
                  <a:lnTo>
                    <a:pt x="103" y="43"/>
                  </a:lnTo>
                  <a:lnTo>
                    <a:pt x="100" y="46"/>
                  </a:lnTo>
                  <a:lnTo>
                    <a:pt x="97" y="49"/>
                  </a:lnTo>
                  <a:lnTo>
                    <a:pt x="94" y="50"/>
                  </a:lnTo>
                  <a:lnTo>
                    <a:pt x="93" y="52"/>
                  </a:lnTo>
                  <a:lnTo>
                    <a:pt x="91" y="53"/>
                  </a:lnTo>
                  <a:lnTo>
                    <a:pt x="82" y="61"/>
                  </a:lnTo>
                  <a:lnTo>
                    <a:pt x="74" y="64"/>
                  </a:lnTo>
                  <a:lnTo>
                    <a:pt x="71" y="65"/>
                  </a:lnTo>
                  <a:lnTo>
                    <a:pt x="71" y="64"/>
                  </a:lnTo>
                  <a:lnTo>
                    <a:pt x="73" y="61"/>
                  </a:lnTo>
                  <a:lnTo>
                    <a:pt x="74" y="61"/>
                  </a:lnTo>
                  <a:lnTo>
                    <a:pt x="76" y="59"/>
                  </a:lnTo>
                  <a:lnTo>
                    <a:pt x="82" y="52"/>
                  </a:lnTo>
                  <a:lnTo>
                    <a:pt x="85" y="49"/>
                  </a:lnTo>
                  <a:lnTo>
                    <a:pt x="82" y="49"/>
                  </a:lnTo>
                  <a:lnTo>
                    <a:pt x="79" y="50"/>
                  </a:lnTo>
                  <a:lnTo>
                    <a:pt x="73" y="55"/>
                  </a:lnTo>
                  <a:lnTo>
                    <a:pt x="67" y="58"/>
                  </a:lnTo>
                  <a:lnTo>
                    <a:pt x="62" y="61"/>
                  </a:lnTo>
                  <a:lnTo>
                    <a:pt x="61" y="61"/>
                  </a:lnTo>
                  <a:lnTo>
                    <a:pt x="52" y="64"/>
                  </a:lnTo>
                  <a:lnTo>
                    <a:pt x="52" y="65"/>
                  </a:lnTo>
                  <a:lnTo>
                    <a:pt x="49" y="67"/>
                  </a:lnTo>
                  <a:lnTo>
                    <a:pt x="46" y="68"/>
                  </a:lnTo>
                  <a:lnTo>
                    <a:pt x="43" y="71"/>
                  </a:lnTo>
                  <a:lnTo>
                    <a:pt x="40" y="73"/>
                  </a:lnTo>
                  <a:lnTo>
                    <a:pt x="37" y="76"/>
                  </a:lnTo>
                  <a:lnTo>
                    <a:pt x="34" y="77"/>
                  </a:lnTo>
                  <a:lnTo>
                    <a:pt x="32" y="77"/>
                  </a:lnTo>
                  <a:lnTo>
                    <a:pt x="25" y="85"/>
                  </a:lnTo>
                  <a:lnTo>
                    <a:pt x="17" y="89"/>
                  </a:lnTo>
                  <a:lnTo>
                    <a:pt x="13" y="92"/>
                  </a:lnTo>
                  <a:lnTo>
                    <a:pt x="11" y="92"/>
                  </a:lnTo>
                  <a:lnTo>
                    <a:pt x="10" y="92"/>
                  </a:lnTo>
                  <a:lnTo>
                    <a:pt x="10" y="91"/>
                  </a:lnTo>
                  <a:lnTo>
                    <a:pt x="11" y="89"/>
                  </a:lnTo>
                  <a:lnTo>
                    <a:pt x="13" y="88"/>
                  </a:lnTo>
                  <a:lnTo>
                    <a:pt x="14" y="86"/>
                  </a:lnTo>
                  <a:lnTo>
                    <a:pt x="16" y="83"/>
                  </a:lnTo>
                  <a:lnTo>
                    <a:pt x="16" y="82"/>
                  </a:lnTo>
                  <a:lnTo>
                    <a:pt x="16" y="80"/>
                  </a:lnTo>
                  <a:lnTo>
                    <a:pt x="13" y="82"/>
                  </a:lnTo>
                  <a:lnTo>
                    <a:pt x="10" y="83"/>
                  </a:lnTo>
                  <a:lnTo>
                    <a:pt x="5" y="89"/>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88" name="Freeform 86"/>
            <p:cNvSpPr>
              <a:spLocks/>
            </p:cNvSpPr>
            <p:nvPr/>
          </p:nvSpPr>
          <p:spPr bwMode="blackWhite">
            <a:xfrm>
              <a:off x="7789863" y="2519363"/>
              <a:ext cx="273050" cy="161925"/>
            </a:xfrm>
            <a:custGeom>
              <a:avLst/>
              <a:gdLst>
                <a:gd name="T0" fmla="*/ 1796 w 152"/>
                <a:gd name="T1" fmla="*/ 160184 h 93"/>
                <a:gd name="T2" fmla="*/ 0 w 152"/>
                <a:gd name="T3" fmla="*/ 158443 h 93"/>
                <a:gd name="T4" fmla="*/ 0 w 152"/>
                <a:gd name="T5" fmla="*/ 144514 h 93"/>
                <a:gd name="T6" fmla="*/ 0 w 152"/>
                <a:gd name="T7" fmla="*/ 139290 h 93"/>
                <a:gd name="T8" fmla="*/ 8982 w 152"/>
                <a:gd name="T9" fmla="*/ 121879 h 93"/>
                <a:gd name="T10" fmla="*/ 17964 w 152"/>
                <a:gd name="T11" fmla="*/ 116656 h 93"/>
                <a:gd name="T12" fmla="*/ 30538 w 152"/>
                <a:gd name="T13" fmla="*/ 106209 h 93"/>
                <a:gd name="T14" fmla="*/ 35928 w 152"/>
                <a:gd name="T15" fmla="*/ 90539 h 93"/>
                <a:gd name="T16" fmla="*/ 39520 w 152"/>
                <a:gd name="T17" fmla="*/ 87056 h 93"/>
                <a:gd name="T18" fmla="*/ 46706 w 152"/>
                <a:gd name="T19" fmla="*/ 85315 h 93"/>
                <a:gd name="T20" fmla="*/ 61077 w 152"/>
                <a:gd name="T21" fmla="*/ 76610 h 93"/>
                <a:gd name="T22" fmla="*/ 95208 w 152"/>
                <a:gd name="T23" fmla="*/ 76610 h 93"/>
                <a:gd name="T24" fmla="*/ 98801 w 152"/>
                <a:gd name="T25" fmla="*/ 71386 h 93"/>
                <a:gd name="T26" fmla="*/ 104190 w 152"/>
                <a:gd name="T27" fmla="*/ 60940 h 93"/>
                <a:gd name="T28" fmla="*/ 120358 w 152"/>
                <a:gd name="T29" fmla="*/ 55716 h 93"/>
                <a:gd name="T30" fmla="*/ 141914 w 152"/>
                <a:gd name="T31" fmla="*/ 52234 h 93"/>
                <a:gd name="T32" fmla="*/ 168860 w 152"/>
                <a:gd name="T33" fmla="*/ 40046 h 93"/>
                <a:gd name="T34" fmla="*/ 186824 w 152"/>
                <a:gd name="T35" fmla="*/ 17411 h 93"/>
                <a:gd name="T36" fmla="*/ 208380 w 152"/>
                <a:gd name="T37" fmla="*/ 1741 h 93"/>
                <a:gd name="T38" fmla="*/ 195806 w 152"/>
                <a:gd name="T39" fmla="*/ 22635 h 93"/>
                <a:gd name="T40" fmla="*/ 192213 w 152"/>
                <a:gd name="T41" fmla="*/ 29599 h 93"/>
                <a:gd name="T42" fmla="*/ 179638 w 152"/>
                <a:gd name="T43" fmla="*/ 43528 h 93"/>
                <a:gd name="T44" fmla="*/ 174249 w 152"/>
                <a:gd name="T45" fmla="*/ 53975 h 93"/>
                <a:gd name="T46" fmla="*/ 179638 w 152"/>
                <a:gd name="T47" fmla="*/ 52234 h 93"/>
                <a:gd name="T48" fmla="*/ 185027 w 152"/>
                <a:gd name="T49" fmla="*/ 55716 h 93"/>
                <a:gd name="T50" fmla="*/ 185027 w 152"/>
                <a:gd name="T51" fmla="*/ 60940 h 93"/>
                <a:gd name="T52" fmla="*/ 186824 w 152"/>
                <a:gd name="T53" fmla="*/ 66163 h 93"/>
                <a:gd name="T54" fmla="*/ 201195 w 152"/>
                <a:gd name="T55" fmla="*/ 59198 h 93"/>
                <a:gd name="T56" fmla="*/ 195806 w 152"/>
                <a:gd name="T57" fmla="*/ 45269 h 93"/>
                <a:gd name="T58" fmla="*/ 217362 w 152"/>
                <a:gd name="T59" fmla="*/ 22635 h 93"/>
                <a:gd name="T60" fmla="*/ 240715 w 152"/>
                <a:gd name="T61" fmla="*/ 19152 h 93"/>
                <a:gd name="T62" fmla="*/ 249697 w 152"/>
                <a:gd name="T63" fmla="*/ 12188 h 93"/>
                <a:gd name="T64" fmla="*/ 265864 w 152"/>
                <a:gd name="T65" fmla="*/ 0 h 93"/>
                <a:gd name="T66" fmla="*/ 267661 w 152"/>
                <a:gd name="T67" fmla="*/ 8706 h 93"/>
                <a:gd name="T68" fmla="*/ 256883 w 152"/>
                <a:gd name="T69" fmla="*/ 19152 h 93"/>
                <a:gd name="T70" fmla="*/ 222751 w 152"/>
                <a:gd name="T71" fmla="*/ 45269 h 93"/>
                <a:gd name="T72" fmla="*/ 192213 w 152"/>
                <a:gd name="T73" fmla="*/ 69645 h 93"/>
                <a:gd name="T74" fmla="*/ 168860 w 152"/>
                <a:gd name="T75" fmla="*/ 87056 h 93"/>
                <a:gd name="T76" fmla="*/ 163471 w 152"/>
                <a:gd name="T77" fmla="*/ 92280 h 93"/>
                <a:gd name="T78" fmla="*/ 127543 w 152"/>
                <a:gd name="T79" fmla="*/ 113173 h 93"/>
                <a:gd name="T80" fmla="*/ 136525 w 152"/>
                <a:gd name="T81" fmla="*/ 102727 h 93"/>
                <a:gd name="T82" fmla="*/ 147303 w 152"/>
                <a:gd name="T83" fmla="*/ 85315 h 93"/>
                <a:gd name="T84" fmla="*/ 111376 w 152"/>
                <a:gd name="T85" fmla="*/ 106209 h 93"/>
                <a:gd name="T86" fmla="*/ 93412 w 152"/>
                <a:gd name="T87" fmla="*/ 113173 h 93"/>
                <a:gd name="T88" fmla="*/ 71855 w 152"/>
                <a:gd name="T89" fmla="*/ 127102 h 93"/>
                <a:gd name="T90" fmla="*/ 57484 w 152"/>
                <a:gd name="T91" fmla="*/ 134067 h 93"/>
                <a:gd name="T92" fmla="*/ 19760 w 152"/>
                <a:gd name="T93" fmla="*/ 160184 h 93"/>
                <a:gd name="T94" fmla="*/ 19760 w 152"/>
                <a:gd name="T95" fmla="*/ 154960 h 93"/>
                <a:gd name="T96" fmla="*/ 28742 w 152"/>
                <a:gd name="T97" fmla="*/ 144514 h 93"/>
                <a:gd name="T98" fmla="*/ 17964 w 152"/>
                <a:gd name="T99" fmla="*/ 144514 h 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2" h="93">
                  <a:moveTo>
                    <a:pt x="5" y="89"/>
                  </a:moveTo>
                  <a:lnTo>
                    <a:pt x="5" y="89"/>
                  </a:lnTo>
                  <a:lnTo>
                    <a:pt x="2" y="91"/>
                  </a:lnTo>
                  <a:lnTo>
                    <a:pt x="1" y="92"/>
                  </a:lnTo>
                  <a:lnTo>
                    <a:pt x="0" y="91"/>
                  </a:lnTo>
                  <a:lnTo>
                    <a:pt x="0" y="89"/>
                  </a:lnTo>
                  <a:lnTo>
                    <a:pt x="0" y="88"/>
                  </a:lnTo>
                  <a:lnTo>
                    <a:pt x="0" y="86"/>
                  </a:lnTo>
                  <a:lnTo>
                    <a:pt x="0" y="83"/>
                  </a:lnTo>
                  <a:lnTo>
                    <a:pt x="0" y="82"/>
                  </a:lnTo>
                  <a:lnTo>
                    <a:pt x="0" y="80"/>
                  </a:lnTo>
                  <a:lnTo>
                    <a:pt x="1" y="77"/>
                  </a:lnTo>
                  <a:lnTo>
                    <a:pt x="2" y="74"/>
                  </a:lnTo>
                  <a:lnTo>
                    <a:pt x="4" y="71"/>
                  </a:lnTo>
                  <a:lnTo>
                    <a:pt x="5" y="70"/>
                  </a:lnTo>
                  <a:lnTo>
                    <a:pt x="7" y="68"/>
                  </a:lnTo>
                  <a:lnTo>
                    <a:pt x="8" y="67"/>
                  </a:lnTo>
                  <a:lnTo>
                    <a:pt x="10" y="67"/>
                  </a:lnTo>
                  <a:lnTo>
                    <a:pt x="13" y="65"/>
                  </a:lnTo>
                  <a:lnTo>
                    <a:pt x="16" y="64"/>
                  </a:lnTo>
                  <a:lnTo>
                    <a:pt x="17" y="61"/>
                  </a:lnTo>
                  <a:lnTo>
                    <a:pt x="19" y="59"/>
                  </a:lnTo>
                  <a:lnTo>
                    <a:pt x="19" y="58"/>
                  </a:lnTo>
                  <a:lnTo>
                    <a:pt x="20" y="55"/>
                  </a:lnTo>
                  <a:lnTo>
                    <a:pt x="20" y="52"/>
                  </a:lnTo>
                  <a:lnTo>
                    <a:pt x="22" y="52"/>
                  </a:lnTo>
                  <a:lnTo>
                    <a:pt x="22" y="50"/>
                  </a:lnTo>
                  <a:lnTo>
                    <a:pt x="23" y="50"/>
                  </a:lnTo>
                  <a:lnTo>
                    <a:pt x="26" y="49"/>
                  </a:lnTo>
                  <a:lnTo>
                    <a:pt x="29" y="49"/>
                  </a:lnTo>
                  <a:lnTo>
                    <a:pt x="31" y="47"/>
                  </a:lnTo>
                  <a:lnTo>
                    <a:pt x="32" y="46"/>
                  </a:lnTo>
                  <a:lnTo>
                    <a:pt x="34" y="44"/>
                  </a:lnTo>
                  <a:lnTo>
                    <a:pt x="35" y="43"/>
                  </a:lnTo>
                  <a:lnTo>
                    <a:pt x="53" y="44"/>
                  </a:lnTo>
                  <a:lnTo>
                    <a:pt x="53" y="43"/>
                  </a:lnTo>
                  <a:lnTo>
                    <a:pt x="55" y="41"/>
                  </a:lnTo>
                  <a:lnTo>
                    <a:pt x="55" y="40"/>
                  </a:lnTo>
                  <a:lnTo>
                    <a:pt x="56" y="38"/>
                  </a:lnTo>
                  <a:lnTo>
                    <a:pt x="58" y="35"/>
                  </a:lnTo>
                  <a:lnTo>
                    <a:pt x="59" y="34"/>
                  </a:lnTo>
                  <a:lnTo>
                    <a:pt x="61" y="32"/>
                  </a:lnTo>
                  <a:lnTo>
                    <a:pt x="64" y="32"/>
                  </a:lnTo>
                  <a:lnTo>
                    <a:pt x="67" y="32"/>
                  </a:lnTo>
                  <a:lnTo>
                    <a:pt x="68" y="31"/>
                  </a:lnTo>
                  <a:lnTo>
                    <a:pt x="70" y="31"/>
                  </a:lnTo>
                  <a:lnTo>
                    <a:pt x="79" y="30"/>
                  </a:lnTo>
                  <a:lnTo>
                    <a:pt x="85" y="29"/>
                  </a:lnTo>
                  <a:lnTo>
                    <a:pt x="89" y="26"/>
                  </a:lnTo>
                  <a:lnTo>
                    <a:pt x="91" y="25"/>
                  </a:lnTo>
                  <a:lnTo>
                    <a:pt x="94" y="23"/>
                  </a:lnTo>
                  <a:lnTo>
                    <a:pt x="97" y="20"/>
                  </a:lnTo>
                  <a:lnTo>
                    <a:pt x="100" y="16"/>
                  </a:lnTo>
                  <a:lnTo>
                    <a:pt x="104" y="10"/>
                  </a:lnTo>
                  <a:lnTo>
                    <a:pt x="112" y="2"/>
                  </a:lnTo>
                  <a:lnTo>
                    <a:pt x="116" y="0"/>
                  </a:lnTo>
                  <a:lnTo>
                    <a:pt x="116" y="1"/>
                  </a:lnTo>
                  <a:lnTo>
                    <a:pt x="115" y="5"/>
                  </a:lnTo>
                  <a:lnTo>
                    <a:pt x="112" y="8"/>
                  </a:lnTo>
                  <a:lnTo>
                    <a:pt x="110" y="11"/>
                  </a:lnTo>
                  <a:lnTo>
                    <a:pt x="109" y="13"/>
                  </a:lnTo>
                  <a:lnTo>
                    <a:pt x="109" y="14"/>
                  </a:lnTo>
                  <a:lnTo>
                    <a:pt x="107" y="16"/>
                  </a:lnTo>
                  <a:lnTo>
                    <a:pt x="107" y="17"/>
                  </a:lnTo>
                  <a:lnTo>
                    <a:pt x="106" y="17"/>
                  </a:lnTo>
                  <a:lnTo>
                    <a:pt x="103" y="22"/>
                  </a:lnTo>
                  <a:lnTo>
                    <a:pt x="100" y="25"/>
                  </a:lnTo>
                  <a:lnTo>
                    <a:pt x="98" y="28"/>
                  </a:lnTo>
                  <a:lnTo>
                    <a:pt x="97" y="29"/>
                  </a:lnTo>
                  <a:lnTo>
                    <a:pt x="97" y="30"/>
                  </a:lnTo>
                  <a:lnTo>
                    <a:pt x="97" y="31"/>
                  </a:lnTo>
                  <a:lnTo>
                    <a:pt x="100" y="30"/>
                  </a:lnTo>
                  <a:lnTo>
                    <a:pt x="103" y="30"/>
                  </a:lnTo>
                  <a:lnTo>
                    <a:pt x="104" y="31"/>
                  </a:lnTo>
                  <a:lnTo>
                    <a:pt x="103" y="32"/>
                  </a:lnTo>
                  <a:lnTo>
                    <a:pt x="103" y="34"/>
                  </a:lnTo>
                  <a:lnTo>
                    <a:pt x="103" y="35"/>
                  </a:lnTo>
                  <a:lnTo>
                    <a:pt x="101" y="40"/>
                  </a:lnTo>
                  <a:lnTo>
                    <a:pt x="103" y="40"/>
                  </a:lnTo>
                  <a:lnTo>
                    <a:pt x="104" y="38"/>
                  </a:lnTo>
                  <a:lnTo>
                    <a:pt x="106" y="38"/>
                  </a:lnTo>
                  <a:lnTo>
                    <a:pt x="109" y="35"/>
                  </a:lnTo>
                  <a:lnTo>
                    <a:pt x="112" y="34"/>
                  </a:lnTo>
                  <a:lnTo>
                    <a:pt x="112" y="32"/>
                  </a:lnTo>
                  <a:lnTo>
                    <a:pt x="109" y="29"/>
                  </a:lnTo>
                  <a:lnTo>
                    <a:pt x="109" y="26"/>
                  </a:lnTo>
                  <a:lnTo>
                    <a:pt x="110" y="22"/>
                  </a:lnTo>
                  <a:lnTo>
                    <a:pt x="115" y="19"/>
                  </a:lnTo>
                  <a:lnTo>
                    <a:pt x="118" y="16"/>
                  </a:lnTo>
                  <a:lnTo>
                    <a:pt x="121" y="13"/>
                  </a:lnTo>
                  <a:lnTo>
                    <a:pt x="124" y="11"/>
                  </a:lnTo>
                  <a:lnTo>
                    <a:pt x="126" y="10"/>
                  </a:lnTo>
                  <a:lnTo>
                    <a:pt x="130" y="10"/>
                  </a:lnTo>
                  <a:lnTo>
                    <a:pt x="134" y="11"/>
                  </a:lnTo>
                  <a:lnTo>
                    <a:pt x="136" y="11"/>
                  </a:lnTo>
                  <a:lnTo>
                    <a:pt x="137" y="10"/>
                  </a:lnTo>
                  <a:lnTo>
                    <a:pt x="139" y="7"/>
                  </a:lnTo>
                  <a:lnTo>
                    <a:pt x="140" y="7"/>
                  </a:lnTo>
                  <a:lnTo>
                    <a:pt x="145" y="2"/>
                  </a:lnTo>
                  <a:lnTo>
                    <a:pt x="148" y="0"/>
                  </a:lnTo>
                  <a:lnTo>
                    <a:pt x="149" y="0"/>
                  </a:lnTo>
                  <a:lnTo>
                    <a:pt x="151" y="1"/>
                  </a:lnTo>
                  <a:lnTo>
                    <a:pt x="151" y="2"/>
                  </a:lnTo>
                  <a:lnTo>
                    <a:pt x="149" y="5"/>
                  </a:lnTo>
                  <a:lnTo>
                    <a:pt x="148" y="7"/>
                  </a:lnTo>
                  <a:lnTo>
                    <a:pt x="143" y="11"/>
                  </a:lnTo>
                  <a:lnTo>
                    <a:pt x="139" y="14"/>
                  </a:lnTo>
                  <a:lnTo>
                    <a:pt x="134" y="19"/>
                  </a:lnTo>
                  <a:lnTo>
                    <a:pt x="130" y="23"/>
                  </a:lnTo>
                  <a:lnTo>
                    <a:pt x="124" y="26"/>
                  </a:lnTo>
                  <a:lnTo>
                    <a:pt x="120" y="30"/>
                  </a:lnTo>
                  <a:lnTo>
                    <a:pt x="116" y="32"/>
                  </a:lnTo>
                  <a:lnTo>
                    <a:pt x="112" y="37"/>
                  </a:lnTo>
                  <a:lnTo>
                    <a:pt x="107" y="40"/>
                  </a:lnTo>
                  <a:lnTo>
                    <a:pt x="103" y="43"/>
                  </a:lnTo>
                  <a:lnTo>
                    <a:pt x="100" y="46"/>
                  </a:lnTo>
                  <a:lnTo>
                    <a:pt x="97" y="49"/>
                  </a:lnTo>
                  <a:lnTo>
                    <a:pt x="94" y="50"/>
                  </a:lnTo>
                  <a:lnTo>
                    <a:pt x="93" y="52"/>
                  </a:lnTo>
                  <a:lnTo>
                    <a:pt x="91" y="53"/>
                  </a:lnTo>
                  <a:lnTo>
                    <a:pt x="82" y="61"/>
                  </a:lnTo>
                  <a:lnTo>
                    <a:pt x="74" y="64"/>
                  </a:lnTo>
                  <a:lnTo>
                    <a:pt x="71" y="65"/>
                  </a:lnTo>
                  <a:lnTo>
                    <a:pt x="71" y="64"/>
                  </a:lnTo>
                  <a:lnTo>
                    <a:pt x="73" y="61"/>
                  </a:lnTo>
                  <a:lnTo>
                    <a:pt x="74" y="61"/>
                  </a:lnTo>
                  <a:lnTo>
                    <a:pt x="76" y="59"/>
                  </a:lnTo>
                  <a:lnTo>
                    <a:pt x="82" y="52"/>
                  </a:lnTo>
                  <a:lnTo>
                    <a:pt x="85" y="49"/>
                  </a:lnTo>
                  <a:lnTo>
                    <a:pt x="82" y="49"/>
                  </a:lnTo>
                  <a:lnTo>
                    <a:pt x="79" y="50"/>
                  </a:lnTo>
                  <a:lnTo>
                    <a:pt x="73" y="55"/>
                  </a:lnTo>
                  <a:lnTo>
                    <a:pt x="67" y="58"/>
                  </a:lnTo>
                  <a:lnTo>
                    <a:pt x="62" y="61"/>
                  </a:lnTo>
                  <a:lnTo>
                    <a:pt x="61" y="61"/>
                  </a:lnTo>
                  <a:lnTo>
                    <a:pt x="52" y="64"/>
                  </a:lnTo>
                  <a:lnTo>
                    <a:pt x="52" y="65"/>
                  </a:lnTo>
                  <a:lnTo>
                    <a:pt x="49" y="67"/>
                  </a:lnTo>
                  <a:lnTo>
                    <a:pt x="46" y="68"/>
                  </a:lnTo>
                  <a:lnTo>
                    <a:pt x="43" y="71"/>
                  </a:lnTo>
                  <a:lnTo>
                    <a:pt x="40" y="73"/>
                  </a:lnTo>
                  <a:lnTo>
                    <a:pt x="37" y="76"/>
                  </a:lnTo>
                  <a:lnTo>
                    <a:pt x="34" y="77"/>
                  </a:lnTo>
                  <a:lnTo>
                    <a:pt x="32" y="77"/>
                  </a:lnTo>
                  <a:lnTo>
                    <a:pt x="25" y="85"/>
                  </a:lnTo>
                  <a:lnTo>
                    <a:pt x="17" y="89"/>
                  </a:lnTo>
                  <a:lnTo>
                    <a:pt x="13" y="92"/>
                  </a:lnTo>
                  <a:lnTo>
                    <a:pt x="11" y="92"/>
                  </a:lnTo>
                  <a:lnTo>
                    <a:pt x="10" y="92"/>
                  </a:lnTo>
                  <a:lnTo>
                    <a:pt x="10" y="91"/>
                  </a:lnTo>
                  <a:lnTo>
                    <a:pt x="11" y="89"/>
                  </a:lnTo>
                  <a:lnTo>
                    <a:pt x="13" y="88"/>
                  </a:lnTo>
                  <a:lnTo>
                    <a:pt x="14" y="86"/>
                  </a:lnTo>
                  <a:lnTo>
                    <a:pt x="16" y="83"/>
                  </a:lnTo>
                  <a:lnTo>
                    <a:pt x="16" y="82"/>
                  </a:lnTo>
                  <a:lnTo>
                    <a:pt x="16" y="80"/>
                  </a:lnTo>
                  <a:lnTo>
                    <a:pt x="13" y="82"/>
                  </a:lnTo>
                  <a:lnTo>
                    <a:pt x="10" y="83"/>
                  </a:lnTo>
                  <a:lnTo>
                    <a:pt x="5" y="89"/>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89" name="Freeform 87"/>
            <p:cNvSpPr>
              <a:spLocks/>
            </p:cNvSpPr>
            <p:nvPr/>
          </p:nvSpPr>
          <p:spPr bwMode="blackWhite">
            <a:xfrm>
              <a:off x="7612063" y="2560638"/>
              <a:ext cx="201612" cy="444500"/>
            </a:xfrm>
            <a:custGeom>
              <a:avLst/>
              <a:gdLst>
                <a:gd name="T0" fmla="*/ 18001 w 112"/>
                <a:gd name="T1" fmla="*/ 296333 h 255"/>
                <a:gd name="T2" fmla="*/ 36002 w 112"/>
                <a:gd name="T3" fmla="*/ 280645 h 255"/>
                <a:gd name="T4" fmla="*/ 48603 w 112"/>
                <a:gd name="T5" fmla="*/ 275416 h 255"/>
                <a:gd name="T6" fmla="*/ 59404 w 112"/>
                <a:gd name="T7" fmla="*/ 251012 h 255"/>
                <a:gd name="T8" fmla="*/ 73804 w 112"/>
                <a:gd name="T9" fmla="*/ 233580 h 255"/>
                <a:gd name="T10" fmla="*/ 88205 w 112"/>
                <a:gd name="T11" fmla="*/ 226608 h 255"/>
                <a:gd name="T12" fmla="*/ 90005 w 112"/>
                <a:gd name="T13" fmla="*/ 214406 h 255"/>
                <a:gd name="T14" fmla="*/ 84605 w 112"/>
                <a:gd name="T15" fmla="*/ 207433 h 255"/>
                <a:gd name="T16" fmla="*/ 73804 w 112"/>
                <a:gd name="T17" fmla="*/ 202204 h 255"/>
                <a:gd name="T18" fmla="*/ 48603 w 112"/>
                <a:gd name="T19" fmla="*/ 177800 h 255"/>
                <a:gd name="T20" fmla="*/ 30602 w 112"/>
                <a:gd name="T21" fmla="*/ 165598 h 255"/>
                <a:gd name="T22" fmla="*/ 3600 w 112"/>
                <a:gd name="T23" fmla="*/ 135965 h 255"/>
                <a:gd name="T24" fmla="*/ 9001 w 112"/>
                <a:gd name="T25" fmla="*/ 111561 h 255"/>
                <a:gd name="T26" fmla="*/ 0 w 112"/>
                <a:gd name="T27" fmla="*/ 81927 h 255"/>
                <a:gd name="T28" fmla="*/ 43203 w 112"/>
                <a:gd name="T29" fmla="*/ 0 h 255"/>
                <a:gd name="T30" fmla="*/ 172810 w 112"/>
                <a:gd name="T31" fmla="*/ 87157 h 255"/>
                <a:gd name="T32" fmla="*/ 163810 w 112"/>
                <a:gd name="T33" fmla="*/ 111561 h 255"/>
                <a:gd name="T34" fmla="*/ 163810 w 112"/>
                <a:gd name="T35" fmla="*/ 125506 h 255"/>
                <a:gd name="T36" fmla="*/ 147609 w 112"/>
                <a:gd name="T37" fmla="*/ 139451 h 255"/>
                <a:gd name="T38" fmla="*/ 172810 w 112"/>
                <a:gd name="T39" fmla="*/ 149910 h 255"/>
                <a:gd name="T40" fmla="*/ 181811 w 112"/>
                <a:gd name="T41" fmla="*/ 146424 h 255"/>
                <a:gd name="T42" fmla="*/ 183611 w 112"/>
                <a:gd name="T43" fmla="*/ 141194 h 255"/>
                <a:gd name="T44" fmla="*/ 187211 w 112"/>
                <a:gd name="T45" fmla="*/ 139451 h 255"/>
                <a:gd name="T46" fmla="*/ 192611 w 112"/>
                <a:gd name="T47" fmla="*/ 144680 h 255"/>
                <a:gd name="T48" fmla="*/ 194412 w 112"/>
                <a:gd name="T49" fmla="*/ 156882 h 255"/>
                <a:gd name="T50" fmla="*/ 194412 w 112"/>
                <a:gd name="T51" fmla="*/ 186516 h 255"/>
                <a:gd name="T52" fmla="*/ 194412 w 112"/>
                <a:gd name="T53" fmla="*/ 207433 h 255"/>
                <a:gd name="T54" fmla="*/ 194412 w 112"/>
                <a:gd name="T55" fmla="*/ 214406 h 255"/>
                <a:gd name="T56" fmla="*/ 194412 w 112"/>
                <a:gd name="T57" fmla="*/ 221378 h 255"/>
                <a:gd name="T58" fmla="*/ 199812 w 112"/>
                <a:gd name="T59" fmla="*/ 235324 h 255"/>
                <a:gd name="T60" fmla="*/ 199812 w 112"/>
                <a:gd name="T61" fmla="*/ 254498 h 255"/>
                <a:gd name="T62" fmla="*/ 199812 w 112"/>
                <a:gd name="T63" fmla="*/ 270186 h 255"/>
                <a:gd name="T64" fmla="*/ 198012 w 112"/>
                <a:gd name="T65" fmla="*/ 266700 h 255"/>
                <a:gd name="T66" fmla="*/ 192611 w 112"/>
                <a:gd name="T67" fmla="*/ 238810 h 255"/>
                <a:gd name="T68" fmla="*/ 187211 w 112"/>
                <a:gd name="T69" fmla="*/ 221378 h 255"/>
                <a:gd name="T70" fmla="*/ 181811 w 112"/>
                <a:gd name="T71" fmla="*/ 221378 h 255"/>
                <a:gd name="T72" fmla="*/ 187211 w 112"/>
                <a:gd name="T73" fmla="*/ 245782 h 255"/>
                <a:gd name="T74" fmla="*/ 187211 w 112"/>
                <a:gd name="T75" fmla="*/ 256241 h 255"/>
                <a:gd name="T76" fmla="*/ 187211 w 112"/>
                <a:gd name="T77" fmla="*/ 275416 h 255"/>
                <a:gd name="T78" fmla="*/ 187211 w 112"/>
                <a:gd name="T79" fmla="*/ 278902 h 255"/>
                <a:gd name="T80" fmla="*/ 187211 w 112"/>
                <a:gd name="T81" fmla="*/ 284131 h 255"/>
                <a:gd name="T82" fmla="*/ 181811 w 112"/>
                <a:gd name="T83" fmla="*/ 296333 h 255"/>
                <a:gd name="T84" fmla="*/ 176411 w 112"/>
                <a:gd name="T85" fmla="*/ 306792 h 255"/>
                <a:gd name="T86" fmla="*/ 167410 w 112"/>
                <a:gd name="T87" fmla="*/ 322480 h 255"/>
                <a:gd name="T88" fmla="*/ 165610 w 112"/>
                <a:gd name="T89" fmla="*/ 338169 h 255"/>
                <a:gd name="T90" fmla="*/ 158409 w 112"/>
                <a:gd name="T91" fmla="*/ 350371 h 255"/>
                <a:gd name="T92" fmla="*/ 144009 w 112"/>
                <a:gd name="T93" fmla="*/ 366059 h 255"/>
                <a:gd name="T94" fmla="*/ 147609 w 112"/>
                <a:gd name="T95" fmla="*/ 376518 h 255"/>
                <a:gd name="T96" fmla="*/ 133208 w 112"/>
                <a:gd name="T97" fmla="*/ 427069 h 255"/>
                <a:gd name="T98" fmla="*/ 117007 w 112"/>
                <a:gd name="T99" fmla="*/ 442757 h 255"/>
                <a:gd name="T100" fmla="*/ 108006 w 112"/>
                <a:gd name="T101" fmla="*/ 434041 h 255"/>
                <a:gd name="T102" fmla="*/ 111607 w 112"/>
                <a:gd name="T103" fmla="*/ 418353 h 255"/>
                <a:gd name="T104" fmla="*/ 113407 w 112"/>
                <a:gd name="T105" fmla="*/ 406151 h 255"/>
                <a:gd name="T106" fmla="*/ 99006 w 112"/>
                <a:gd name="T107" fmla="*/ 397435 h 255"/>
                <a:gd name="T108" fmla="*/ 73804 w 112"/>
                <a:gd name="T109" fmla="*/ 407894 h 255"/>
                <a:gd name="T110" fmla="*/ 66604 w 112"/>
                <a:gd name="T111" fmla="*/ 397435 h 255"/>
                <a:gd name="T112" fmla="*/ 52203 w 112"/>
                <a:gd name="T113" fmla="*/ 390463 h 255"/>
                <a:gd name="T114" fmla="*/ 36002 w 112"/>
                <a:gd name="T115" fmla="*/ 385233 h 255"/>
                <a:gd name="T116" fmla="*/ 9001 w 112"/>
                <a:gd name="T117" fmla="*/ 364316 h 255"/>
                <a:gd name="T118" fmla="*/ 3600 w 112"/>
                <a:gd name="T119" fmla="*/ 348627 h 255"/>
                <a:gd name="T120" fmla="*/ 1800 w 112"/>
                <a:gd name="T121" fmla="*/ 332939 h 255"/>
                <a:gd name="T122" fmla="*/ 3600 w 112"/>
                <a:gd name="T123" fmla="*/ 322480 h 255"/>
                <a:gd name="T124" fmla="*/ 19801 w 112"/>
                <a:gd name="T125" fmla="*/ 301563 h 2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 h="255">
                  <a:moveTo>
                    <a:pt x="7" y="173"/>
                  </a:moveTo>
                  <a:lnTo>
                    <a:pt x="7" y="171"/>
                  </a:lnTo>
                  <a:lnTo>
                    <a:pt x="10" y="170"/>
                  </a:lnTo>
                  <a:lnTo>
                    <a:pt x="13" y="167"/>
                  </a:lnTo>
                  <a:lnTo>
                    <a:pt x="17" y="164"/>
                  </a:lnTo>
                  <a:lnTo>
                    <a:pt x="20" y="161"/>
                  </a:lnTo>
                  <a:lnTo>
                    <a:pt x="24" y="160"/>
                  </a:lnTo>
                  <a:lnTo>
                    <a:pt x="26" y="158"/>
                  </a:lnTo>
                  <a:lnTo>
                    <a:pt x="27" y="158"/>
                  </a:lnTo>
                  <a:lnTo>
                    <a:pt x="27" y="153"/>
                  </a:lnTo>
                  <a:lnTo>
                    <a:pt x="30" y="149"/>
                  </a:lnTo>
                  <a:lnTo>
                    <a:pt x="33" y="144"/>
                  </a:lnTo>
                  <a:lnTo>
                    <a:pt x="36" y="140"/>
                  </a:lnTo>
                  <a:lnTo>
                    <a:pt x="38" y="137"/>
                  </a:lnTo>
                  <a:lnTo>
                    <a:pt x="41" y="134"/>
                  </a:lnTo>
                  <a:lnTo>
                    <a:pt x="44" y="132"/>
                  </a:lnTo>
                  <a:lnTo>
                    <a:pt x="46" y="131"/>
                  </a:lnTo>
                  <a:lnTo>
                    <a:pt x="49" y="130"/>
                  </a:lnTo>
                  <a:lnTo>
                    <a:pt x="50" y="127"/>
                  </a:lnTo>
                  <a:lnTo>
                    <a:pt x="50" y="126"/>
                  </a:lnTo>
                  <a:lnTo>
                    <a:pt x="50" y="123"/>
                  </a:lnTo>
                  <a:lnTo>
                    <a:pt x="49" y="122"/>
                  </a:lnTo>
                  <a:lnTo>
                    <a:pt x="47" y="120"/>
                  </a:lnTo>
                  <a:lnTo>
                    <a:pt x="47" y="119"/>
                  </a:lnTo>
                  <a:lnTo>
                    <a:pt x="46" y="119"/>
                  </a:lnTo>
                  <a:lnTo>
                    <a:pt x="44" y="117"/>
                  </a:lnTo>
                  <a:lnTo>
                    <a:pt x="41" y="116"/>
                  </a:lnTo>
                  <a:lnTo>
                    <a:pt x="37" y="111"/>
                  </a:lnTo>
                  <a:lnTo>
                    <a:pt x="33" y="107"/>
                  </a:lnTo>
                  <a:lnTo>
                    <a:pt x="27" y="102"/>
                  </a:lnTo>
                  <a:lnTo>
                    <a:pt x="23" y="98"/>
                  </a:lnTo>
                  <a:lnTo>
                    <a:pt x="19" y="95"/>
                  </a:lnTo>
                  <a:lnTo>
                    <a:pt x="17" y="95"/>
                  </a:lnTo>
                  <a:lnTo>
                    <a:pt x="8" y="90"/>
                  </a:lnTo>
                  <a:lnTo>
                    <a:pt x="4" y="84"/>
                  </a:lnTo>
                  <a:lnTo>
                    <a:pt x="2" y="78"/>
                  </a:lnTo>
                  <a:lnTo>
                    <a:pt x="2" y="72"/>
                  </a:lnTo>
                  <a:lnTo>
                    <a:pt x="4" y="68"/>
                  </a:lnTo>
                  <a:lnTo>
                    <a:pt x="5" y="64"/>
                  </a:lnTo>
                  <a:lnTo>
                    <a:pt x="7" y="62"/>
                  </a:lnTo>
                  <a:lnTo>
                    <a:pt x="8" y="62"/>
                  </a:lnTo>
                  <a:lnTo>
                    <a:pt x="0" y="47"/>
                  </a:lnTo>
                  <a:lnTo>
                    <a:pt x="14" y="26"/>
                  </a:lnTo>
                  <a:lnTo>
                    <a:pt x="20" y="6"/>
                  </a:lnTo>
                  <a:lnTo>
                    <a:pt x="24" y="0"/>
                  </a:lnTo>
                  <a:lnTo>
                    <a:pt x="96" y="23"/>
                  </a:lnTo>
                  <a:lnTo>
                    <a:pt x="98" y="50"/>
                  </a:lnTo>
                  <a:lnTo>
                    <a:pt x="96" y="50"/>
                  </a:lnTo>
                  <a:lnTo>
                    <a:pt x="89" y="63"/>
                  </a:lnTo>
                  <a:lnTo>
                    <a:pt x="89" y="64"/>
                  </a:lnTo>
                  <a:lnTo>
                    <a:pt x="91" y="64"/>
                  </a:lnTo>
                  <a:lnTo>
                    <a:pt x="91" y="67"/>
                  </a:lnTo>
                  <a:lnTo>
                    <a:pt x="91" y="69"/>
                  </a:lnTo>
                  <a:lnTo>
                    <a:pt x="91" y="72"/>
                  </a:lnTo>
                  <a:lnTo>
                    <a:pt x="89" y="75"/>
                  </a:lnTo>
                  <a:lnTo>
                    <a:pt x="86" y="78"/>
                  </a:lnTo>
                  <a:lnTo>
                    <a:pt x="82" y="80"/>
                  </a:lnTo>
                  <a:lnTo>
                    <a:pt x="80" y="84"/>
                  </a:lnTo>
                  <a:lnTo>
                    <a:pt x="96" y="84"/>
                  </a:lnTo>
                  <a:lnTo>
                    <a:pt x="96" y="86"/>
                  </a:lnTo>
                  <a:lnTo>
                    <a:pt x="99" y="87"/>
                  </a:lnTo>
                  <a:lnTo>
                    <a:pt x="101" y="87"/>
                  </a:lnTo>
                  <a:lnTo>
                    <a:pt x="101" y="84"/>
                  </a:lnTo>
                  <a:lnTo>
                    <a:pt x="101" y="83"/>
                  </a:lnTo>
                  <a:lnTo>
                    <a:pt x="102" y="81"/>
                  </a:lnTo>
                  <a:lnTo>
                    <a:pt x="104" y="80"/>
                  </a:lnTo>
                  <a:lnTo>
                    <a:pt x="105" y="80"/>
                  </a:lnTo>
                  <a:lnTo>
                    <a:pt x="105" y="81"/>
                  </a:lnTo>
                  <a:lnTo>
                    <a:pt x="107" y="83"/>
                  </a:lnTo>
                  <a:lnTo>
                    <a:pt x="107" y="84"/>
                  </a:lnTo>
                  <a:lnTo>
                    <a:pt x="107" y="87"/>
                  </a:lnTo>
                  <a:lnTo>
                    <a:pt x="108" y="90"/>
                  </a:lnTo>
                  <a:lnTo>
                    <a:pt x="108" y="95"/>
                  </a:lnTo>
                  <a:lnTo>
                    <a:pt x="108" y="100"/>
                  </a:lnTo>
                  <a:lnTo>
                    <a:pt x="108" y="107"/>
                  </a:lnTo>
                  <a:lnTo>
                    <a:pt x="107" y="116"/>
                  </a:lnTo>
                  <a:lnTo>
                    <a:pt x="107" y="117"/>
                  </a:lnTo>
                  <a:lnTo>
                    <a:pt x="108" y="119"/>
                  </a:lnTo>
                  <a:lnTo>
                    <a:pt x="108" y="120"/>
                  </a:lnTo>
                  <a:lnTo>
                    <a:pt x="108" y="122"/>
                  </a:lnTo>
                  <a:lnTo>
                    <a:pt x="108" y="123"/>
                  </a:lnTo>
                  <a:lnTo>
                    <a:pt x="108" y="125"/>
                  </a:lnTo>
                  <a:lnTo>
                    <a:pt x="108" y="126"/>
                  </a:lnTo>
                  <a:lnTo>
                    <a:pt x="108" y="127"/>
                  </a:lnTo>
                  <a:lnTo>
                    <a:pt x="110" y="128"/>
                  </a:lnTo>
                  <a:lnTo>
                    <a:pt x="110" y="131"/>
                  </a:lnTo>
                  <a:lnTo>
                    <a:pt x="111" y="135"/>
                  </a:lnTo>
                  <a:lnTo>
                    <a:pt x="111" y="138"/>
                  </a:lnTo>
                  <a:lnTo>
                    <a:pt x="111" y="143"/>
                  </a:lnTo>
                  <a:lnTo>
                    <a:pt x="111" y="146"/>
                  </a:lnTo>
                  <a:lnTo>
                    <a:pt x="111" y="150"/>
                  </a:lnTo>
                  <a:lnTo>
                    <a:pt x="111" y="152"/>
                  </a:lnTo>
                  <a:lnTo>
                    <a:pt x="111" y="155"/>
                  </a:lnTo>
                  <a:lnTo>
                    <a:pt x="110" y="153"/>
                  </a:lnTo>
                  <a:lnTo>
                    <a:pt x="108" y="150"/>
                  </a:lnTo>
                  <a:lnTo>
                    <a:pt x="108" y="144"/>
                  </a:lnTo>
                  <a:lnTo>
                    <a:pt x="107" y="137"/>
                  </a:lnTo>
                  <a:lnTo>
                    <a:pt x="105" y="128"/>
                  </a:lnTo>
                  <a:lnTo>
                    <a:pt x="105" y="127"/>
                  </a:lnTo>
                  <a:lnTo>
                    <a:pt x="104" y="127"/>
                  </a:lnTo>
                  <a:lnTo>
                    <a:pt x="102" y="126"/>
                  </a:lnTo>
                  <a:lnTo>
                    <a:pt x="101" y="127"/>
                  </a:lnTo>
                  <a:lnTo>
                    <a:pt x="101" y="130"/>
                  </a:lnTo>
                  <a:lnTo>
                    <a:pt x="102" y="134"/>
                  </a:lnTo>
                  <a:lnTo>
                    <a:pt x="104" y="141"/>
                  </a:lnTo>
                  <a:lnTo>
                    <a:pt x="104" y="143"/>
                  </a:lnTo>
                  <a:lnTo>
                    <a:pt x="104" y="144"/>
                  </a:lnTo>
                  <a:lnTo>
                    <a:pt x="104" y="147"/>
                  </a:lnTo>
                  <a:lnTo>
                    <a:pt x="104" y="150"/>
                  </a:lnTo>
                  <a:lnTo>
                    <a:pt x="104" y="155"/>
                  </a:lnTo>
                  <a:lnTo>
                    <a:pt x="104" y="158"/>
                  </a:lnTo>
                  <a:lnTo>
                    <a:pt x="104" y="160"/>
                  </a:lnTo>
                  <a:lnTo>
                    <a:pt x="104" y="161"/>
                  </a:lnTo>
                  <a:lnTo>
                    <a:pt x="104" y="163"/>
                  </a:lnTo>
                  <a:lnTo>
                    <a:pt x="104" y="165"/>
                  </a:lnTo>
                  <a:lnTo>
                    <a:pt x="104" y="167"/>
                  </a:lnTo>
                  <a:lnTo>
                    <a:pt x="101" y="170"/>
                  </a:lnTo>
                  <a:lnTo>
                    <a:pt x="99" y="173"/>
                  </a:lnTo>
                  <a:lnTo>
                    <a:pt x="99" y="174"/>
                  </a:lnTo>
                  <a:lnTo>
                    <a:pt x="98" y="176"/>
                  </a:lnTo>
                  <a:lnTo>
                    <a:pt x="98" y="179"/>
                  </a:lnTo>
                  <a:lnTo>
                    <a:pt x="98" y="180"/>
                  </a:lnTo>
                  <a:lnTo>
                    <a:pt x="93" y="185"/>
                  </a:lnTo>
                  <a:lnTo>
                    <a:pt x="92" y="191"/>
                  </a:lnTo>
                  <a:lnTo>
                    <a:pt x="92" y="193"/>
                  </a:lnTo>
                  <a:lnTo>
                    <a:pt x="92" y="194"/>
                  </a:lnTo>
                  <a:lnTo>
                    <a:pt x="91" y="195"/>
                  </a:lnTo>
                  <a:lnTo>
                    <a:pt x="89" y="198"/>
                  </a:lnTo>
                  <a:lnTo>
                    <a:pt x="88" y="201"/>
                  </a:lnTo>
                  <a:lnTo>
                    <a:pt x="85" y="206"/>
                  </a:lnTo>
                  <a:lnTo>
                    <a:pt x="83" y="209"/>
                  </a:lnTo>
                  <a:lnTo>
                    <a:pt x="80" y="210"/>
                  </a:lnTo>
                  <a:lnTo>
                    <a:pt x="80" y="212"/>
                  </a:lnTo>
                  <a:lnTo>
                    <a:pt x="82" y="215"/>
                  </a:lnTo>
                  <a:lnTo>
                    <a:pt x="82" y="216"/>
                  </a:lnTo>
                  <a:lnTo>
                    <a:pt x="82" y="218"/>
                  </a:lnTo>
                  <a:lnTo>
                    <a:pt x="76" y="237"/>
                  </a:lnTo>
                  <a:lnTo>
                    <a:pt x="74" y="245"/>
                  </a:lnTo>
                  <a:lnTo>
                    <a:pt x="71" y="251"/>
                  </a:lnTo>
                  <a:lnTo>
                    <a:pt x="68" y="254"/>
                  </a:lnTo>
                  <a:lnTo>
                    <a:pt x="65" y="254"/>
                  </a:lnTo>
                  <a:lnTo>
                    <a:pt x="63" y="254"/>
                  </a:lnTo>
                  <a:lnTo>
                    <a:pt x="62" y="251"/>
                  </a:lnTo>
                  <a:lnTo>
                    <a:pt x="60" y="249"/>
                  </a:lnTo>
                  <a:lnTo>
                    <a:pt x="60" y="245"/>
                  </a:lnTo>
                  <a:lnTo>
                    <a:pt x="62" y="242"/>
                  </a:lnTo>
                  <a:lnTo>
                    <a:pt x="62" y="240"/>
                  </a:lnTo>
                  <a:lnTo>
                    <a:pt x="63" y="239"/>
                  </a:lnTo>
                  <a:lnTo>
                    <a:pt x="63" y="236"/>
                  </a:lnTo>
                  <a:lnTo>
                    <a:pt x="63" y="233"/>
                  </a:lnTo>
                  <a:lnTo>
                    <a:pt x="62" y="230"/>
                  </a:lnTo>
                  <a:lnTo>
                    <a:pt x="59" y="228"/>
                  </a:lnTo>
                  <a:lnTo>
                    <a:pt x="55" y="228"/>
                  </a:lnTo>
                  <a:lnTo>
                    <a:pt x="47" y="230"/>
                  </a:lnTo>
                  <a:lnTo>
                    <a:pt x="41" y="234"/>
                  </a:lnTo>
                  <a:lnTo>
                    <a:pt x="41" y="233"/>
                  </a:lnTo>
                  <a:lnTo>
                    <a:pt x="40" y="231"/>
                  </a:lnTo>
                  <a:lnTo>
                    <a:pt x="37" y="228"/>
                  </a:lnTo>
                  <a:lnTo>
                    <a:pt x="36" y="227"/>
                  </a:lnTo>
                  <a:lnTo>
                    <a:pt x="33" y="224"/>
                  </a:lnTo>
                  <a:lnTo>
                    <a:pt x="29" y="224"/>
                  </a:lnTo>
                  <a:lnTo>
                    <a:pt x="24" y="223"/>
                  </a:lnTo>
                  <a:lnTo>
                    <a:pt x="23" y="222"/>
                  </a:lnTo>
                  <a:lnTo>
                    <a:pt x="20" y="221"/>
                  </a:lnTo>
                  <a:lnTo>
                    <a:pt x="17" y="218"/>
                  </a:lnTo>
                  <a:lnTo>
                    <a:pt x="16" y="216"/>
                  </a:lnTo>
                  <a:lnTo>
                    <a:pt x="5" y="209"/>
                  </a:lnTo>
                  <a:lnTo>
                    <a:pt x="5" y="201"/>
                  </a:lnTo>
                  <a:lnTo>
                    <a:pt x="2" y="200"/>
                  </a:lnTo>
                  <a:lnTo>
                    <a:pt x="1" y="197"/>
                  </a:lnTo>
                  <a:lnTo>
                    <a:pt x="1" y="194"/>
                  </a:lnTo>
                  <a:lnTo>
                    <a:pt x="1" y="191"/>
                  </a:lnTo>
                  <a:lnTo>
                    <a:pt x="1" y="189"/>
                  </a:lnTo>
                  <a:lnTo>
                    <a:pt x="1" y="186"/>
                  </a:lnTo>
                  <a:lnTo>
                    <a:pt x="2" y="185"/>
                  </a:lnTo>
                  <a:lnTo>
                    <a:pt x="4" y="183"/>
                  </a:lnTo>
                  <a:lnTo>
                    <a:pt x="10" y="176"/>
                  </a:lnTo>
                  <a:lnTo>
                    <a:pt x="11" y="173"/>
                  </a:lnTo>
                  <a:lnTo>
                    <a:pt x="7" y="173"/>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90" name="Freeform 88"/>
            <p:cNvSpPr>
              <a:spLocks/>
            </p:cNvSpPr>
            <p:nvPr/>
          </p:nvSpPr>
          <p:spPr bwMode="blackWhite">
            <a:xfrm>
              <a:off x="7612063" y="2560638"/>
              <a:ext cx="201612" cy="444500"/>
            </a:xfrm>
            <a:custGeom>
              <a:avLst/>
              <a:gdLst>
                <a:gd name="T0" fmla="*/ 18001 w 112"/>
                <a:gd name="T1" fmla="*/ 296333 h 255"/>
                <a:gd name="T2" fmla="*/ 43203 w 112"/>
                <a:gd name="T3" fmla="*/ 278902 h 255"/>
                <a:gd name="T4" fmla="*/ 48603 w 112"/>
                <a:gd name="T5" fmla="*/ 266700 h 255"/>
                <a:gd name="T6" fmla="*/ 68404 w 112"/>
                <a:gd name="T7" fmla="*/ 238810 h 255"/>
                <a:gd name="T8" fmla="*/ 82805 w 112"/>
                <a:gd name="T9" fmla="*/ 228351 h 255"/>
                <a:gd name="T10" fmla="*/ 90005 w 112"/>
                <a:gd name="T11" fmla="*/ 214406 h 255"/>
                <a:gd name="T12" fmla="*/ 82805 w 112"/>
                <a:gd name="T13" fmla="*/ 207433 h 255"/>
                <a:gd name="T14" fmla="*/ 66604 w 112"/>
                <a:gd name="T15" fmla="*/ 193488 h 255"/>
                <a:gd name="T16" fmla="*/ 34202 w 112"/>
                <a:gd name="T17" fmla="*/ 165598 h 255"/>
                <a:gd name="T18" fmla="*/ 7200 w 112"/>
                <a:gd name="T19" fmla="*/ 146424 h 255"/>
                <a:gd name="T20" fmla="*/ 9001 w 112"/>
                <a:gd name="T21" fmla="*/ 111561 h 255"/>
                <a:gd name="T22" fmla="*/ 25202 w 112"/>
                <a:gd name="T23" fmla="*/ 45322 h 255"/>
                <a:gd name="T24" fmla="*/ 176411 w 112"/>
                <a:gd name="T25" fmla="*/ 87157 h 255"/>
                <a:gd name="T26" fmla="*/ 160210 w 112"/>
                <a:gd name="T27" fmla="*/ 111561 h 255"/>
                <a:gd name="T28" fmla="*/ 163810 w 112"/>
                <a:gd name="T29" fmla="*/ 125506 h 255"/>
                <a:gd name="T30" fmla="*/ 144009 w 112"/>
                <a:gd name="T31" fmla="*/ 146424 h 255"/>
                <a:gd name="T32" fmla="*/ 178211 w 112"/>
                <a:gd name="T33" fmla="*/ 151653 h 255"/>
                <a:gd name="T34" fmla="*/ 181811 w 112"/>
                <a:gd name="T35" fmla="*/ 144680 h 255"/>
                <a:gd name="T36" fmla="*/ 187211 w 112"/>
                <a:gd name="T37" fmla="*/ 139451 h 255"/>
                <a:gd name="T38" fmla="*/ 192611 w 112"/>
                <a:gd name="T39" fmla="*/ 144680 h 255"/>
                <a:gd name="T40" fmla="*/ 194412 w 112"/>
                <a:gd name="T41" fmla="*/ 165598 h 255"/>
                <a:gd name="T42" fmla="*/ 192611 w 112"/>
                <a:gd name="T43" fmla="*/ 202204 h 255"/>
                <a:gd name="T44" fmla="*/ 194412 w 112"/>
                <a:gd name="T45" fmla="*/ 212663 h 255"/>
                <a:gd name="T46" fmla="*/ 194412 w 112"/>
                <a:gd name="T47" fmla="*/ 221378 h 255"/>
                <a:gd name="T48" fmla="*/ 199812 w 112"/>
                <a:gd name="T49" fmla="*/ 235324 h 255"/>
                <a:gd name="T50" fmla="*/ 199812 w 112"/>
                <a:gd name="T51" fmla="*/ 261471 h 255"/>
                <a:gd name="T52" fmla="*/ 199812 w 112"/>
                <a:gd name="T53" fmla="*/ 270186 h 255"/>
                <a:gd name="T54" fmla="*/ 192611 w 112"/>
                <a:gd name="T55" fmla="*/ 238810 h 255"/>
                <a:gd name="T56" fmla="*/ 187211 w 112"/>
                <a:gd name="T57" fmla="*/ 221378 h 255"/>
                <a:gd name="T58" fmla="*/ 181811 w 112"/>
                <a:gd name="T59" fmla="*/ 226608 h 255"/>
                <a:gd name="T60" fmla="*/ 187211 w 112"/>
                <a:gd name="T61" fmla="*/ 249269 h 255"/>
                <a:gd name="T62" fmla="*/ 187211 w 112"/>
                <a:gd name="T63" fmla="*/ 270186 h 255"/>
                <a:gd name="T64" fmla="*/ 187211 w 112"/>
                <a:gd name="T65" fmla="*/ 278902 h 255"/>
                <a:gd name="T66" fmla="*/ 187211 w 112"/>
                <a:gd name="T67" fmla="*/ 284131 h 255"/>
                <a:gd name="T68" fmla="*/ 178211 w 112"/>
                <a:gd name="T69" fmla="*/ 301563 h 255"/>
                <a:gd name="T70" fmla="*/ 176411 w 112"/>
                <a:gd name="T71" fmla="*/ 312022 h 255"/>
                <a:gd name="T72" fmla="*/ 165610 w 112"/>
                <a:gd name="T73" fmla="*/ 332939 h 255"/>
                <a:gd name="T74" fmla="*/ 160210 w 112"/>
                <a:gd name="T75" fmla="*/ 345141 h 255"/>
                <a:gd name="T76" fmla="*/ 144009 w 112"/>
                <a:gd name="T77" fmla="*/ 366059 h 255"/>
                <a:gd name="T78" fmla="*/ 147609 w 112"/>
                <a:gd name="T79" fmla="*/ 376518 h 255"/>
                <a:gd name="T80" fmla="*/ 133208 w 112"/>
                <a:gd name="T81" fmla="*/ 427069 h 255"/>
                <a:gd name="T82" fmla="*/ 113407 w 112"/>
                <a:gd name="T83" fmla="*/ 442757 h 255"/>
                <a:gd name="T84" fmla="*/ 111607 w 112"/>
                <a:gd name="T85" fmla="*/ 421839 h 255"/>
                <a:gd name="T86" fmla="*/ 113407 w 112"/>
                <a:gd name="T87" fmla="*/ 411380 h 255"/>
                <a:gd name="T88" fmla="*/ 99006 w 112"/>
                <a:gd name="T89" fmla="*/ 397435 h 255"/>
                <a:gd name="T90" fmla="*/ 73804 w 112"/>
                <a:gd name="T91" fmla="*/ 407894 h 255"/>
                <a:gd name="T92" fmla="*/ 64804 w 112"/>
                <a:gd name="T93" fmla="*/ 395692 h 255"/>
                <a:gd name="T94" fmla="*/ 43203 w 112"/>
                <a:gd name="T95" fmla="*/ 388720 h 255"/>
                <a:gd name="T96" fmla="*/ 28802 w 112"/>
                <a:gd name="T97" fmla="*/ 376518 h 255"/>
                <a:gd name="T98" fmla="*/ 3600 w 112"/>
                <a:gd name="T99" fmla="*/ 348627 h 255"/>
                <a:gd name="T100" fmla="*/ 1800 w 112"/>
                <a:gd name="T101" fmla="*/ 332939 h 255"/>
                <a:gd name="T102" fmla="*/ 7200 w 112"/>
                <a:gd name="T103" fmla="*/ 318994 h 2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2" h="255">
                  <a:moveTo>
                    <a:pt x="7" y="173"/>
                  </a:moveTo>
                  <a:lnTo>
                    <a:pt x="7" y="173"/>
                  </a:lnTo>
                  <a:lnTo>
                    <a:pt x="7" y="171"/>
                  </a:lnTo>
                  <a:lnTo>
                    <a:pt x="10" y="170"/>
                  </a:lnTo>
                  <a:lnTo>
                    <a:pt x="13" y="167"/>
                  </a:lnTo>
                  <a:lnTo>
                    <a:pt x="17" y="164"/>
                  </a:lnTo>
                  <a:lnTo>
                    <a:pt x="20" y="161"/>
                  </a:lnTo>
                  <a:lnTo>
                    <a:pt x="24" y="160"/>
                  </a:lnTo>
                  <a:lnTo>
                    <a:pt x="26" y="158"/>
                  </a:lnTo>
                  <a:lnTo>
                    <a:pt x="27" y="158"/>
                  </a:lnTo>
                  <a:lnTo>
                    <a:pt x="27" y="153"/>
                  </a:lnTo>
                  <a:lnTo>
                    <a:pt x="30" y="149"/>
                  </a:lnTo>
                  <a:lnTo>
                    <a:pt x="33" y="144"/>
                  </a:lnTo>
                  <a:lnTo>
                    <a:pt x="36" y="140"/>
                  </a:lnTo>
                  <a:lnTo>
                    <a:pt x="38" y="137"/>
                  </a:lnTo>
                  <a:lnTo>
                    <a:pt x="41" y="134"/>
                  </a:lnTo>
                  <a:lnTo>
                    <a:pt x="44" y="132"/>
                  </a:lnTo>
                  <a:lnTo>
                    <a:pt x="46" y="131"/>
                  </a:lnTo>
                  <a:lnTo>
                    <a:pt x="49" y="130"/>
                  </a:lnTo>
                  <a:lnTo>
                    <a:pt x="50" y="127"/>
                  </a:lnTo>
                  <a:lnTo>
                    <a:pt x="50" y="126"/>
                  </a:lnTo>
                  <a:lnTo>
                    <a:pt x="50" y="123"/>
                  </a:lnTo>
                  <a:lnTo>
                    <a:pt x="49" y="122"/>
                  </a:lnTo>
                  <a:lnTo>
                    <a:pt x="47" y="120"/>
                  </a:lnTo>
                  <a:lnTo>
                    <a:pt x="47" y="119"/>
                  </a:lnTo>
                  <a:lnTo>
                    <a:pt x="46" y="119"/>
                  </a:lnTo>
                  <a:lnTo>
                    <a:pt x="44" y="117"/>
                  </a:lnTo>
                  <a:lnTo>
                    <a:pt x="41" y="116"/>
                  </a:lnTo>
                  <a:lnTo>
                    <a:pt x="37" y="111"/>
                  </a:lnTo>
                  <a:lnTo>
                    <a:pt x="33" y="107"/>
                  </a:lnTo>
                  <a:lnTo>
                    <a:pt x="27" y="102"/>
                  </a:lnTo>
                  <a:lnTo>
                    <a:pt x="23" y="98"/>
                  </a:lnTo>
                  <a:lnTo>
                    <a:pt x="19" y="95"/>
                  </a:lnTo>
                  <a:lnTo>
                    <a:pt x="17" y="95"/>
                  </a:lnTo>
                  <a:lnTo>
                    <a:pt x="8" y="90"/>
                  </a:lnTo>
                  <a:lnTo>
                    <a:pt x="4" y="84"/>
                  </a:lnTo>
                  <a:lnTo>
                    <a:pt x="2" y="78"/>
                  </a:lnTo>
                  <a:lnTo>
                    <a:pt x="2" y="72"/>
                  </a:lnTo>
                  <a:lnTo>
                    <a:pt x="4" y="68"/>
                  </a:lnTo>
                  <a:lnTo>
                    <a:pt x="5" y="64"/>
                  </a:lnTo>
                  <a:lnTo>
                    <a:pt x="7" y="62"/>
                  </a:lnTo>
                  <a:lnTo>
                    <a:pt x="8" y="62"/>
                  </a:lnTo>
                  <a:lnTo>
                    <a:pt x="0" y="47"/>
                  </a:lnTo>
                  <a:lnTo>
                    <a:pt x="14" y="26"/>
                  </a:lnTo>
                  <a:lnTo>
                    <a:pt x="20" y="6"/>
                  </a:lnTo>
                  <a:lnTo>
                    <a:pt x="24" y="0"/>
                  </a:lnTo>
                  <a:lnTo>
                    <a:pt x="96" y="23"/>
                  </a:lnTo>
                  <a:lnTo>
                    <a:pt x="98" y="50"/>
                  </a:lnTo>
                  <a:lnTo>
                    <a:pt x="96" y="50"/>
                  </a:lnTo>
                  <a:lnTo>
                    <a:pt x="89" y="63"/>
                  </a:lnTo>
                  <a:lnTo>
                    <a:pt x="89" y="64"/>
                  </a:lnTo>
                  <a:lnTo>
                    <a:pt x="91" y="64"/>
                  </a:lnTo>
                  <a:lnTo>
                    <a:pt x="91" y="67"/>
                  </a:lnTo>
                  <a:lnTo>
                    <a:pt x="91" y="69"/>
                  </a:lnTo>
                  <a:lnTo>
                    <a:pt x="91" y="72"/>
                  </a:lnTo>
                  <a:lnTo>
                    <a:pt x="89" y="75"/>
                  </a:lnTo>
                  <a:lnTo>
                    <a:pt x="86" y="78"/>
                  </a:lnTo>
                  <a:lnTo>
                    <a:pt x="82" y="80"/>
                  </a:lnTo>
                  <a:lnTo>
                    <a:pt x="80" y="84"/>
                  </a:lnTo>
                  <a:lnTo>
                    <a:pt x="96" y="84"/>
                  </a:lnTo>
                  <a:lnTo>
                    <a:pt x="96" y="86"/>
                  </a:lnTo>
                  <a:lnTo>
                    <a:pt x="99" y="87"/>
                  </a:lnTo>
                  <a:lnTo>
                    <a:pt x="101" y="87"/>
                  </a:lnTo>
                  <a:lnTo>
                    <a:pt x="101" y="84"/>
                  </a:lnTo>
                  <a:lnTo>
                    <a:pt x="101" y="83"/>
                  </a:lnTo>
                  <a:lnTo>
                    <a:pt x="102" y="81"/>
                  </a:lnTo>
                  <a:lnTo>
                    <a:pt x="104" y="80"/>
                  </a:lnTo>
                  <a:lnTo>
                    <a:pt x="105" y="80"/>
                  </a:lnTo>
                  <a:lnTo>
                    <a:pt x="105" y="81"/>
                  </a:lnTo>
                  <a:lnTo>
                    <a:pt x="107" y="83"/>
                  </a:lnTo>
                  <a:lnTo>
                    <a:pt x="107" y="84"/>
                  </a:lnTo>
                  <a:lnTo>
                    <a:pt x="107" y="87"/>
                  </a:lnTo>
                  <a:lnTo>
                    <a:pt x="108" y="90"/>
                  </a:lnTo>
                  <a:lnTo>
                    <a:pt x="108" y="95"/>
                  </a:lnTo>
                  <a:lnTo>
                    <a:pt x="108" y="100"/>
                  </a:lnTo>
                  <a:lnTo>
                    <a:pt x="108" y="107"/>
                  </a:lnTo>
                  <a:lnTo>
                    <a:pt x="107" y="116"/>
                  </a:lnTo>
                  <a:lnTo>
                    <a:pt x="107" y="117"/>
                  </a:lnTo>
                  <a:lnTo>
                    <a:pt x="108" y="119"/>
                  </a:lnTo>
                  <a:lnTo>
                    <a:pt x="108" y="120"/>
                  </a:lnTo>
                  <a:lnTo>
                    <a:pt x="108" y="122"/>
                  </a:lnTo>
                  <a:lnTo>
                    <a:pt x="108" y="123"/>
                  </a:lnTo>
                  <a:lnTo>
                    <a:pt x="108" y="125"/>
                  </a:lnTo>
                  <a:lnTo>
                    <a:pt x="108" y="126"/>
                  </a:lnTo>
                  <a:lnTo>
                    <a:pt x="108" y="127"/>
                  </a:lnTo>
                  <a:lnTo>
                    <a:pt x="110" y="128"/>
                  </a:lnTo>
                  <a:lnTo>
                    <a:pt x="110" y="131"/>
                  </a:lnTo>
                  <a:lnTo>
                    <a:pt x="111" y="135"/>
                  </a:lnTo>
                  <a:lnTo>
                    <a:pt x="111" y="138"/>
                  </a:lnTo>
                  <a:lnTo>
                    <a:pt x="111" y="143"/>
                  </a:lnTo>
                  <a:lnTo>
                    <a:pt x="111" y="146"/>
                  </a:lnTo>
                  <a:lnTo>
                    <a:pt x="111" y="150"/>
                  </a:lnTo>
                  <a:lnTo>
                    <a:pt x="111" y="152"/>
                  </a:lnTo>
                  <a:lnTo>
                    <a:pt x="111" y="155"/>
                  </a:lnTo>
                  <a:lnTo>
                    <a:pt x="110" y="153"/>
                  </a:lnTo>
                  <a:lnTo>
                    <a:pt x="108" y="150"/>
                  </a:lnTo>
                  <a:lnTo>
                    <a:pt x="108" y="144"/>
                  </a:lnTo>
                  <a:lnTo>
                    <a:pt x="107" y="137"/>
                  </a:lnTo>
                  <a:lnTo>
                    <a:pt x="105" y="128"/>
                  </a:lnTo>
                  <a:lnTo>
                    <a:pt x="105" y="127"/>
                  </a:lnTo>
                  <a:lnTo>
                    <a:pt x="104" y="127"/>
                  </a:lnTo>
                  <a:lnTo>
                    <a:pt x="102" y="126"/>
                  </a:lnTo>
                  <a:lnTo>
                    <a:pt x="101" y="127"/>
                  </a:lnTo>
                  <a:lnTo>
                    <a:pt x="101" y="130"/>
                  </a:lnTo>
                  <a:lnTo>
                    <a:pt x="102" y="134"/>
                  </a:lnTo>
                  <a:lnTo>
                    <a:pt x="104" y="141"/>
                  </a:lnTo>
                  <a:lnTo>
                    <a:pt x="104" y="143"/>
                  </a:lnTo>
                  <a:lnTo>
                    <a:pt x="104" y="144"/>
                  </a:lnTo>
                  <a:lnTo>
                    <a:pt x="104" y="147"/>
                  </a:lnTo>
                  <a:lnTo>
                    <a:pt x="104" y="150"/>
                  </a:lnTo>
                  <a:lnTo>
                    <a:pt x="104" y="155"/>
                  </a:lnTo>
                  <a:lnTo>
                    <a:pt x="104" y="158"/>
                  </a:lnTo>
                  <a:lnTo>
                    <a:pt x="104" y="160"/>
                  </a:lnTo>
                  <a:lnTo>
                    <a:pt x="104" y="161"/>
                  </a:lnTo>
                  <a:lnTo>
                    <a:pt x="104" y="163"/>
                  </a:lnTo>
                  <a:lnTo>
                    <a:pt x="104" y="165"/>
                  </a:lnTo>
                  <a:lnTo>
                    <a:pt x="104" y="167"/>
                  </a:lnTo>
                  <a:lnTo>
                    <a:pt x="101" y="170"/>
                  </a:lnTo>
                  <a:lnTo>
                    <a:pt x="99" y="173"/>
                  </a:lnTo>
                  <a:lnTo>
                    <a:pt x="99" y="174"/>
                  </a:lnTo>
                  <a:lnTo>
                    <a:pt x="98" y="176"/>
                  </a:lnTo>
                  <a:lnTo>
                    <a:pt x="98" y="179"/>
                  </a:lnTo>
                  <a:lnTo>
                    <a:pt x="98" y="180"/>
                  </a:lnTo>
                  <a:lnTo>
                    <a:pt x="93" y="185"/>
                  </a:lnTo>
                  <a:lnTo>
                    <a:pt x="92" y="191"/>
                  </a:lnTo>
                  <a:lnTo>
                    <a:pt x="92" y="193"/>
                  </a:lnTo>
                  <a:lnTo>
                    <a:pt x="92" y="194"/>
                  </a:lnTo>
                  <a:lnTo>
                    <a:pt x="91" y="195"/>
                  </a:lnTo>
                  <a:lnTo>
                    <a:pt x="89" y="198"/>
                  </a:lnTo>
                  <a:lnTo>
                    <a:pt x="88" y="201"/>
                  </a:lnTo>
                  <a:lnTo>
                    <a:pt x="85" y="206"/>
                  </a:lnTo>
                  <a:lnTo>
                    <a:pt x="83" y="209"/>
                  </a:lnTo>
                  <a:lnTo>
                    <a:pt x="80" y="210"/>
                  </a:lnTo>
                  <a:lnTo>
                    <a:pt x="80" y="212"/>
                  </a:lnTo>
                  <a:lnTo>
                    <a:pt x="82" y="215"/>
                  </a:lnTo>
                  <a:lnTo>
                    <a:pt x="82" y="216"/>
                  </a:lnTo>
                  <a:lnTo>
                    <a:pt x="82" y="218"/>
                  </a:lnTo>
                  <a:lnTo>
                    <a:pt x="76" y="237"/>
                  </a:lnTo>
                  <a:lnTo>
                    <a:pt x="74" y="245"/>
                  </a:lnTo>
                  <a:lnTo>
                    <a:pt x="71" y="251"/>
                  </a:lnTo>
                  <a:lnTo>
                    <a:pt x="68" y="254"/>
                  </a:lnTo>
                  <a:lnTo>
                    <a:pt x="65" y="254"/>
                  </a:lnTo>
                  <a:lnTo>
                    <a:pt x="63" y="254"/>
                  </a:lnTo>
                  <a:lnTo>
                    <a:pt x="62" y="251"/>
                  </a:lnTo>
                  <a:lnTo>
                    <a:pt x="60" y="249"/>
                  </a:lnTo>
                  <a:lnTo>
                    <a:pt x="60" y="245"/>
                  </a:lnTo>
                  <a:lnTo>
                    <a:pt x="62" y="242"/>
                  </a:lnTo>
                  <a:lnTo>
                    <a:pt x="62" y="240"/>
                  </a:lnTo>
                  <a:lnTo>
                    <a:pt x="63" y="239"/>
                  </a:lnTo>
                  <a:lnTo>
                    <a:pt x="63" y="236"/>
                  </a:lnTo>
                  <a:lnTo>
                    <a:pt x="63" y="233"/>
                  </a:lnTo>
                  <a:lnTo>
                    <a:pt x="62" y="230"/>
                  </a:lnTo>
                  <a:lnTo>
                    <a:pt x="59" y="228"/>
                  </a:lnTo>
                  <a:lnTo>
                    <a:pt x="55" y="228"/>
                  </a:lnTo>
                  <a:lnTo>
                    <a:pt x="47" y="230"/>
                  </a:lnTo>
                  <a:lnTo>
                    <a:pt x="41" y="234"/>
                  </a:lnTo>
                  <a:lnTo>
                    <a:pt x="41" y="233"/>
                  </a:lnTo>
                  <a:lnTo>
                    <a:pt x="40" y="231"/>
                  </a:lnTo>
                  <a:lnTo>
                    <a:pt x="37" y="228"/>
                  </a:lnTo>
                  <a:lnTo>
                    <a:pt x="36" y="227"/>
                  </a:lnTo>
                  <a:lnTo>
                    <a:pt x="33" y="224"/>
                  </a:lnTo>
                  <a:lnTo>
                    <a:pt x="29" y="224"/>
                  </a:lnTo>
                  <a:lnTo>
                    <a:pt x="24" y="223"/>
                  </a:lnTo>
                  <a:lnTo>
                    <a:pt x="23" y="222"/>
                  </a:lnTo>
                  <a:lnTo>
                    <a:pt x="20" y="221"/>
                  </a:lnTo>
                  <a:lnTo>
                    <a:pt x="17" y="218"/>
                  </a:lnTo>
                  <a:lnTo>
                    <a:pt x="16" y="216"/>
                  </a:lnTo>
                  <a:lnTo>
                    <a:pt x="5" y="209"/>
                  </a:lnTo>
                  <a:lnTo>
                    <a:pt x="5" y="201"/>
                  </a:lnTo>
                  <a:lnTo>
                    <a:pt x="2" y="200"/>
                  </a:lnTo>
                  <a:lnTo>
                    <a:pt x="1" y="197"/>
                  </a:lnTo>
                  <a:lnTo>
                    <a:pt x="1" y="194"/>
                  </a:lnTo>
                  <a:lnTo>
                    <a:pt x="1" y="191"/>
                  </a:lnTo>
                  <a:lnTo>
                    <a:pt x="1" y="189"/>
                  </a:lnTo>
                  <a:lnTo>
                    <a:pt x="1" y="186"/>
                  </a:lnTo>
                  <a:lnTo>
                    <a:pt x="2" y="185"/>
                  </a:lnTo>
                  <a:lnTo>
                    <a:pt x="4" y="183"/>
                  </a:lnTo>
                  <a:lnTo>
                    <a:pt x="10" y="176"/>
                  </a:lnTo>
                  <a:lnTo>
                    <a:pt x="11" y="173"/>
                  </a:lnTo>
                  <a:lnTo>
                    <a:pt x="7" y="173"/>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91" name="Freeform 89"/>
            <p:cNvSpPr>
              <a:spLocks/>
            </p:cNvSpPr>
            <p:nvPr/>
          </p:nvSpPr>
          <p:spPr bwMode="blackWhite">
            <a:xfrm>
              <a:off x="7577138" y="2857500"/>
              <a:ext cx="160337" cy="263525"/>
            </a:xfrm>
            <a:custGeom>
              <a:avLst/>
              <a:gdLst>
                <a:gd name="T0" fmla="*/ 34229 w 89"/>
                <a:gd name="T1" fmla="*/ 22839 h 150"/>
                <a:gd name="T2" fmla="*/ 28825 w 89"/>
                <a:gd name="T3" fmla="*/ 38650 h 150"/>
                <a:gd name="T4" fmla="*/ 28825 w 89"/>
                <a:gd name="T5" fmla="*/ 45678 h 150"/>
                <a:gd name="T6" fmla="*/ 32428 w 89"/>
                <a:gd name="T7" fmla="*/ 52705 h 150"/>
                <a:gd name="T8" fmla="*/ 34229 w 89"/>
                <a:gd name="T9" fmla="*/ 52705 h 150"/>
                <a:gd name="T10" fmla="*/ 37832 w 89"/>
                <a:gd name="T11" fmla="*/ 66760 h 150"/>
                <a:gd name="T12" fmla="*/ 43237 w 89"/>
                <a:gd name="T13" fmla="*/ 80814 h 150"/>
                <a:gd name="T14" fmla="*/ 50443 w 89"/>
                <a:gd name="T15" fmla="*/ 87842 h 150"/>
                <a:gd name="T16" fmla="*/ 54046 w 89"/>
                <a:gd name="T17" fmla="*/ 91355 h 150"/>
                <a:gd name="T18" fmla="*/ 57649 w 89"/>
                <a:gd name="T19" fmla="*/ 93112 h 150"/>
                <a:gd name="T20" fmla="*/ 70260 w 89"/>
                <a:gd name="T21" fmla="*/ 103653 h 150"/>
                <a:gd name="T22" fmla="*/ 73863 w 89"/>
                <a:gd name="T23" fmla="*/ 115951 h 150"/>
                <a:gd name="T24" fmla="*/ 73863 w 89"/>
                <a:gd name="T25" fmla="*/ 126492 h 150"/>
                <a:gd name="T26" fmla="*/ 73863 w 89"/>
                <a:gd name="T27" fmla="*/ 130006 h 150"/>
                <a:gd name="T28" fmla="*/ 81069 w 89"/>
                <a:gd name="T29" fmla="*/ 138790 h 150"/>
                <a:gd name="T30" fmla="*/ 88275 w 89"/>
                <a:gd name="T31" fmla="*/ 145817 h 150"/>
                <a:gd name="T32" fmla="*/ 93680 w 89"/>
                <a:gd name="T33" fmla="*/ 152845 h 150"/>
                <a:gd name="T34" fmla="*/ 93680 w 89"/>
                <a:gd name="T35" fmla="*/ 156358 h 150"/>
                <a:gd name="T36" fmla="*/ 97283 w 89"/>
                <a:gd name="T37" fmla="*/ 161629 h 150"/>
                <a:gd name="T38" fmla="*/ 99085 w 89"/>
                <a:gd name="T39" fmla="*/ 166899 h 150"/>
                <a:gd name="T40" fmla="*/ 111695 w 89"/>
                <a:gd name="T41" fmla="*/ 177440 h 150"/>
                <a:gd name="T42" fmla="*/ 124306 w 89"/>
                <a:gd name="T43" fmla="*/ 182711 h 150"/>
                <a:gd name="T44" fmla="*/ 133314 w 89"/>
                <a:gd name="T45" fmla="*/ 182711 h 150"/>
                <a:gd name="T46" fmla="*/ 135115 w 89"/>
                <a:gd name="T47" fmla="*/ 182711 h 150"/>
                <a:gd name="T48" fmla="*/ 140520 w 89"/>
                <a:gd name="T49" fmla="*/ 202036 h 150"/>
                <a:gd name="T50" fmla="*/ 129711 w 89"/>
                <a:gd name="T51" fmla="*/ 209063 h 150"/>
                <a:gd name="T52" fmla="*/ 129711 w 89"/>
                <a:gd name="T53" fmla="*/ 210820 h 150"/>
                <a:gd name="T54" fmla="*/ 127909 w 89"/>
                <a:gd name="T55" fmla="*/ 214334 h 150"/>
                <a:gd name="T56" fmla="*/ 122505 w 89"/>
                <a:gd name="T57" fmla="*/ 219604 h 150"/>
                <a:gd name="T58" fmla="*/ 127909 w 89"/>
                <a:gd name="T59" fmla="*/ 221361 h 150"/>
                <a:gd name="T60" fmla="*/ 135115 w 89"/>
                <a:gd name="T61" fmla="*/ 219604 h 150"/>
                <a:gd name="T62" fmla="*/ 140520 w 89"/>
                <a:gd name="T63" fmla="*/ 216091 h 150"/>
                <a:gd name="T64" fmla="*/ 151329 w 89"/>
                <a:gd name="T65" fmla="*/ 214334 h 150"/>
                <a:gd name="T66" fmla="*/ 153131 w 89"/>
                <a:gd name="T67" fmla="*/ 221361 h 150"/>
                <a:gd name="T68" fmla="*/ 158535 w 89"/>
                <a:gd name="T69" fmla="*/ 235416 h 150"/>
                <a:gd name="T70" fmla="*/ 59451 w 89"/>
                <a:gd name="T71" fmla="*/ 261768 h 150"/>
                <a:gd name="T72" fmla="*/ 0 w 89"/>
                <a:gd name="T73" fmla="*/ 33380 h 150"/>
                <a:gd name="T74" fmla="*/ 5405 w 89"/>
                <a:gd name="T75" fmla="*/ 8784 h 150"/>
                <a:gd name="T76" fmla="*/ 21618 w 89"/>
                <a:gd name="T77" fmla="*/ 0 h 150"/>
                <a:gd name="T78" fmla="*/ 39634 w 89"/>
                <a:gd name="T79" fmla="*/ 0 h 150"/>
                <a:gd name="T80" fmla="*/ 48642 w 89"/>
                <a:gd name="T81" fmla="*/ 1757 h 1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9" h="150">
                  <a:moveTo>
                    <a:pt x="22" y="5"/>
                  </a:moveTo>
                  <a:lnTo>
                    <a:pt x="19" y="13"/>
                  </a:lnTo>
                  <a:lnTo>
                    <a:pt x="16" y="19"/>
                  </a:lnTo>
                  <a:lnTo>
                    <a:pt x="16" y="22"/>
                  </a:lnTo>
                  <a:lnTo>
                    <a:pt x="16" y="24"/>
                  </a:lnTo>
                  <a:lnTo>
                    <a:pt x="16" y="26"/>
                  </a:lnTo>
                  <a:lnTo>
                    <a:pt x="18" y="29"/>
                  </a:lnTo>
                  <a:lnTo>
                    <a:pt x="18" y="30"/>
                  </a:lnTo>
                  <a:lnTo>
                    <a:pt x="19" y="30"/>
                  </a:lnTo>
                  <a:lnTo>
                    <a:pt x="19" y="32"/>
                  </a:lnTo>
                  <a:lnTo>
                    <a:pt x="21" y="38"/>
                  </a:lnTo>
                  <a:lnTo>
                    <a:pt x="22" y="41"/>
                  </a:lnTo>
                  <a:lnTo>
                    <a:pt x="24" y="46"/>
                  </a:lnTo>
                  <a:lnTo>
                    <a:pt x="25" y="47"/>
                  </a:lnTo>
                  <a:lnTo>
                    <a:pt x="28" y="50"/>
                  </a:lnTo>
                  <a:lnTo>
                    <a:pt x="29" y="52"/>
                  </a:lnTo>
                  <a:lnTo>
                    <a:pt x="30" y="52"/>
                  </a:lnTo>
                  <a:lnTo>
                    <a:pt x="32" y="53"/>
                  </a:lnTo>
                  <a:lnTo>
                    <a:pt x="36" y="56"/>
                  </a:lnTo>
                  <a:lnTo>
                    <a:pt x="39" y="59"/>
                  </a:lnTo>
                  <a:lnTo>
                    <a:pt x="41" y="62"/>
                  </a:lnTo>
                  <a:lnTo>
                    <a:pt x="41" y="66"/>
                  </a:lnTo>
                  <a:lnTo>
                    <a:pt x="41" y="69"/>
                  </a:lnTo>
                  <a:lnTo>
                    <a:pt x="41" y="72"/>
                  </a:lnTo>
                  <a:lnTo>
                    <a:pt x="41" y="74"/>
                  </a:lnTo>
                  <a:lnTo>
                    <a:pt x="42" y="77"/>
                  </a:lnTo>
                  <a:lnTo>
                    <a:pt x="45" y="79"/>
                  </a:lnTo>
                  <a:lnTo>
                    <a:pt x="46" y="82"/>
                  </a:lnTo>
                  <a:lnTo>
                    <a:pt x="49" y="83"/>
                  </a:lnTo>
                  <a:lnTo>
                    <a:pt x="51" y="86"/>
                  </a:lnTo>
                  <a:lnTo>
                    <a:pt x="52" y="87"/>
                  </a:lnTo>
                  <a:lnTo>
                    <a:pt x="52" y="89"/>
                  </a:lnTo>
                  <a:lnTo>
                    <a:pt x="54" y="89"/>
                  </a:lnTo>
                  <a:lnTo>
                    <a:pt x="54" y="92"/>
                  </a:lnTo>
                  <a:lnTo>
                    <a:pt x="55" y="93"/>
                  </a:lnTo>
                  <a:lnTo>
                    <a:pt x="55" y="95"/>
                  </a:lnTo>
                  <a:lnTo>
                    <a:pt x="59" y="98"/>
                  </a:lnTo>
                  <a:lnTo>
                    <a:pt x="62" y="101"/>
                  </a:lnTo>
                  <a:lnTo>
                    <a:pt x="66" y="102"/>
                  </a:lnTo>
                  <a:lnTo>
                    <a:pt x="69" y="104"/>
                  </a:lnTo>
                  <a:lnTo>
                    <a:pt x="72" y="104"/>
                  </a:lnTo>
                  <a:lnTo>
                    <a:pt x="74" y="104"/>
                  </a:lnTo>
                  <a:lnTo>
                    <a:pt x="75" y="104"/>
                  </a:lnTo>
                  <a:lnTo>
                    <a:pt x="78" y="107"/>
                  </a:lnTo>
                  <a:lnTo>
                    <a:pt x="78" y="115"/>
                  </a:lnTo>
                  <a:lnTo>
                    <a:pt x="72" y="115"/>
                  </a:lnTo>
                  <a:lnTo>
                    <a:pt x="72" y="119"/>
                  </a:lnTo>
                  <a:lnTo>
                    <a:pt x="72" y="120"/>
                  </a:lnTo>
                  <a:lnTo>
                    <a:pt x="71" y="120"/>
                  </a:lnTo>
                  <a:lnTo>
                    <a:pt x="71" y="122"/>
                  </a:lnTo>
                  <a:lnTo>
                    <a:pt x="69" y="123"/>
                  </a:lnTo>
                  <a:lnTo>
                    <a:pt x="68" y="125"/>
                  </a:lnTo>
                  <a:lnTo>
                    <a:pt x="69" y="126"/>
                  </a:lnTo>
                  <a:lnTo>
                    <a:pt x="71" y="126"/>
                  </a:lnTo>
                  <a:lnTo>
                    <a:pt x="74" y="126"/>
                  </a:lnTo>
                  <a:lnTo>
                    <a:pt x="75" y="125"/>
                  </a:lnTo>
                  <a:lnTo>
                    <a:pt x="76" y="125"/>
                  </a:lnTo>
                  <a:lnTo>
                    <a:pt x="78" y="123"/>
                  </a:lnTo>
                  <a:lnTo>
                    <a:pt x="82" y="122"/>
                  </a:lnTo>
                  <a:lnTo>
                    <a:pt x="84" y="122"/>
                  </a:lnTo>
                  <a:lnTo>
                    <a:pt x="85" y="125"/>
                  </a:lnTo>
                  <a:lnTo>
                    <a:pt x="85" y="126"/>
                  </a:lnTo>
                  <a:lnTo>
                    <a:pt x="85" y="131"/>
                  </a:lnTo>
                  <a:lnTo>
                    <a:pt x="88" y="134"/>
                  </a:lnTo>
                  <a:lnTo>
                    <a:pt x="87" y="138"/>
                  </a:lnTo>
                  <a:lnTo>
                    <a:pt x="33" y="149"/>
                  </a:lnTo>
                  <a:lnTo>
                    <a:pt x="0" y="17"/>
                  </a:lnTo>
                  <a:lnTo>
                    <a:pt x="0" y="19"/>
                  </a:lnTo>
                  <a:lnTo>
                    <a:pt x="0" y="10"/>
                  </a:lnTo>
                  <a:lnTo>
                    <a:pt x="3" y="5"/>
                  </a:lnTo>
                  <a:lnTo>
                    <a:pt x="7" y="2"/>
                  </a:lnTo>
                  <a:lnTo>
                    <a:pt x="12" y="0"/>
                  </a:lnTo>
                  <a:lnTo>
                    <a:pt x="18" y="0"/>
                  </a:lnTo>
                  <a:lnTo>
                    <a:pt x="22" y="0"/>
                  </a:lnTo>
                  <a:lnTo>
                    <a:pt x="25" y="0"/>
                  </a:lnTo>
                  <a:lnTo>
                    <a:pt x="27" y="1"/>
                  </a:lnTo>
                  <a:lnTo>
                    <a:pt x="22" y="5"/>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92" name="Freeform 90"/>
            <p:cNvSpPr>
              <a:spLocks/>
            </p:cNvSpPr>
            <p:nvPr/>
          </p:nvSpPr>
          <p:spPr bwMode="blackWhite">
            <a:xfrm>
              <a:off x="7577138" y="2857500"/>
              <a:ext cx="160337" cy="263525"/>
            </a:xfrm>
            <a:custGeom>
              <a:avLst/>
              <a:gdLst>
                <a:gd name="T0" fmla="*/ 34229 w 89"/>
                <a:gd name="T1" fmla="*/ 22839 h 150"/>
                <a:gd name="T2" fmla="*/ 28825 w 89"/>
                <a:gd name="T3" fmla="*/ 33380 h 150"/>
                <a:gd name="T4" fmla="*/ 28825 w 89"/>
                <a:gd name="T5" fmla="*/ 42164 h 150"/>
                <a:gd name="T6" fmla="*/ 32428 w 89"/>
                <a:gd name="T7" fmla="*/ 50948 h 150"/>
                <a:gd name="T8" fmla="*/ 32428 w 89"/>
                <a:gd name="T9" fmla="*/ 52705 h 150"/>
                <a:gd name="T10" fmla="*/ 34229 w 89"/>
                <a:gd name="T11" fmla="*/ 56219 h 150"/>
                <a:gd name="T12" fmla="*/ 37832 w 89"/>
                <a:gd name="T13" fmla="*/ 66760 h 150"/>
                <a:gd name="T14" fmla="*/ 43237 w 89"/>
                <a:gd name="T15" fmla="*/ 80814 h 150"/>
                <a:gd name="T16" fmla="*/ 50443 w 89"/>
                <a:gd name="T17" fmla="*/ 87842 h 150"/>
                <a:gd name="T18" fmla="*/ 54046 w 89"/>
                <a:gd name="T19" fmla="*/ 91355 h 150"/>
                <a:gd name="T20" fmla="*/ 57649 w 89"/>
                <a:gd name="T21" fmla="*/ 93112 h 150"/>
                <a:gd name="T22" fmla="*/ 64855 w 89"/>
                <a:gd name="T23" fmla="*/ 98383 h 150"/>
                <a:gd name="T24" fmla="*/ 73863 w 89"/>
                <a:gd name="T25" fmla="*/ 108924 h 150"/>
                <a:gd name="T26" fmla="*/ 73863 w 89"/>
                <a:gd name="T27" fmla="*/ 121222 h 150"/>
                <a:gd name="T28" fmla="*/ 73863 w 89"/>
                <a:gd name="T29" fmla="*/ 130006 h 150"/>
                <a:gd name="T30" fmla="*/ 73863 w 89"/>
                <a:gd name="T31" fmla="*/ 130006 h 150"/>
                <a:gd name="T32" fmla="*/ 81069 w 89"/>
                <a:gd name="T33" fmla="*/ 138790 h 150"/>
                <a:gd name="T34" fmla="*/ 88275 w 89"/>
                <a:gd name="T35" fmla="*/ 145817 h 150"/>
                <a:gd name="T36" fmla="*/ 93680 w 89"/>
                <a:gd name="T37" fmla="*/ 152845 h 150"/>
                <a:gd name="T38" fmla="*/ 93680 w 89"/>
                <a:gd name="T39" fmla="*/ 156358 h 150"/>
                <a:gd name="T40" fmla="*/ 97283 w 89"/>
                <a:gd name="T41" fmla="*/ 156358 h 150"/>
                <a:gd name="T42" fmla="*/ 99085 w 89"/>
                <a:gd name="T43" fmla="*/ 163386 h 150"/>
                <a:gd name="T44" fmla="*/ 99085 w 89"/>
                <a:gd name="T45" fmla="*/ 166899 h 150"/>
                <a:gd name="T46" fmla="*/ 111695 w 89"/>
                <a:gd name="T47" fmla="*/ 177440 h 150"/>
                <a:gd name="T48" fmla="*/ 124306 w 89"/>
                <a:gd name="T49" fmla="*/ 182711 h 150"/>
                <a:gd name="T50" fmla="*/ 133314 w 89"/>
                <a:gd name="T51" fmla="*/ 182711 h 150"/>
                <a:gd name="T52" fmla="*/ 135115 w 89"/>
                <a:gd name="T53" fmla="*/ 182711 h 150"/>
                <a:gd name="T54" fmla="*/ 140520 w 89"/>
                <a:gd name="T55" fmla="*/ 202036 h 150"/>
                <a:gd name="T56" fmla="*/ 129711 w 89"/>
                <a:gd name="T57" fmla="*/ 209063 h 150"/>
                <a:gd name="T58" fmla="*/ 129711 w 89"/>
                <a:gd name="T59" fmla="*/ 209063 h 150"/>
                <a:gd name="T60" fmla="*/ 127909 w 89"/>
                <a:gd name="T61" fmla="*/ 210820 h 150"/>
                <a:gd name="T62" fmla="*/ 127909 w 89"/>
                <a:gd name="T63" fmla="*/ 214334 h 150"/>
                <a:gd name="T64" fmla="*/ 122505 w 89"/>
                <a:gd name="T65" fmla="*/ 219604 h 150"/>
                <a:gd name="T66" fmla="*/ 127909 w 89"/>
                <a:gd name="T67" fmla="*/ 221361 h 150"/>
                <a:gd name="T68" fmla="*/ 135115 w 89"/>
                <a:gd name="T69" fmla="*/ 219604 h 150"/>
                <a:gd name="T70" fmla="*/ 140520 w 89"/>
                <a:gd name="T71" fmla="*/ 216091 h 150"/>
                <a:gd name="T72" fmla="*/ 147726 w 89"/>
                <a:gd name="T73" fmla="*/ 214334 h 150"/>
                <a:gd name="T74" fmla="*/ 153131 w 89"/>
                <a:gd name="T75" fmla="*/ 219604 h 150"/>
                <a:gd name="T76" fmla="*/ 153131 w 89"/>
                <a:gd name="T77" fmla="*/ 230145 h 150"/>
                <a:gd name="T78" fmla="*/ 156734 w 89"/>
                <a:gd name="T79" fmla="*/ 242443 h 150"/>
                <a:gd name="T80" fmla="*/ 0 w 89"/>
                <a:gd name="T81" fmla="*/ 29866 h 150"/>
                <a:gd name="T82" fmla="*/ 0 w 89"/>
                <a:gd name="T83" fmla="*/ 33380 h 150"/>
                <a:gd name="T84" fmla="*/ 5405 w 89"/>
                <a:gd name="T85" fmla="*/ 8784 h 150"/>
                <a:gd name="T86" fmla="*/ 21618 w 89"/>
                <a:gd name="T87" fmla="*/ 0 h 150"/>
                <a:gd name="T88" fmla="*/ 39634 w 89"/>
                <a:gd name="T89" fmla="*/ 0 h 150"/>
                <a:gd name="T90" fmla="*/ 48642 w 89"/>
                <a:gd name="T91" fmla="*/ 1757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9" h="150">
                  <a:moveTo>
                    <a:pt x="22" y="5"/>
                  </a:moveTo>
                  <a:lnTo>
                    <a:pt x="19" y="13"/>
                  </a:lnTo>
                  <a:lnTo>
                    <a:pt x="16" y="19"/>
                  </a:lnTo>
                  <a:lnTo>
                    <a:pt x="16" y="22"/>
                  </a:lnTo>
                  <a:lnTo>
                    <a:pt x="16" y="24"/>
                  </a:lnTo>
                  <a:lnTo>
                    <a:pt x="16" y="26"/>
                  </a:lnTo>
                  <a:lnTo>
                    <a:pt x="18" y="29"/>
                  </a:lnTo>
                  <a:lnTo>
                    <a:pt x="18" y="30"/>
                  </a:lnTo>
                  <a:lnTo>
                    <a:pt x="19" y="30"/>
                  </a:lnTo>
                  <a:lnTo>
                    <a:pt x="19" y="32"/>
                  </a:lnTo>
                  <a:lnTo>
                    <a:pt x="21" y="38"/>
                  </a:lnTo>
                  <a:lnTo>
                    <a:pt x="22" y="41"/>
                  </a:lnTo>
                  <a:lnTo>
                    <a:pt x="24" y="46"/>
                  </a:lnTo>
                  <a:lnTo>
                    <a:pt x="25" y="47"/>
                  </a:lnTo>
                  <a:lnTo>
                    <a:pt x="28" y="50"/>
                  </a:lnTo>
                  <a:lnTo>
                    <a:pt x="29" y="52"/>
                  </a:lnTo>
                  <a:lnTo>
                    <a:pt x="30" y="52"/>
                  </a:lnTo>
                  <a:lnTo>
                    <a:pt x="32" y="53"/>
                  </a:lnTo>
                  <a:lnTo>
                    <a:pt x="36" y="56"/>
                  </a:lnTo>
                  <a:lnTo>
                    <a:pt x="39" y="59"/>
                  </a:lnTo>
                  <a:lnTo>
                    <a:pt x="41" y="62"/>
                  </a:lnTo>
                  <a:lnTo>
                    <a:pt x="41" y="66"/>
                  </a:lnTo>
                  <a:lnTo>
                    <a:pt x="41" y="69"/>
                  </a:lnTo>
                  <a:lnTo>
                    <a:pt x="41" y="72"/>
                  </a:lnTo>
                  <a:lnTo>
                    <a:pt x="41" y="74"/>
                  </a:lnTo>
                  <a:lnTo>
                    <a:pt x="42" y="77"/>
                  </a:lnTo>
                  <a:lnTo>
                    <a:pt x="45" y="79"/>
                  </a:lnTo>
                  <a:lnTo>
                    <a:pt x="46" y="82"/>
                  </a:lnTo>
                  <a:lnTo>
                    <a:pt x="49" y="83"/>
                  </a:lnTo>
                  <a:lnTo>
                    <a:pt x="51" y="86"/>
                  </a:lnTo>
                  <a:lnTo>
                    <a:pt x="52" y="87"/>
                  </a:lnTo>
                  <a:lnTo>
                    <a:pt x="52" y="89"/>
                  </a:lnTo>
                  <a:lnTo>
                    <a:pt x="54" y="89"/>
                  </a:lnTo>
                  <a:lnTo>
                    <a:pt x="54" y="92"/>
                  </a:lnTo>
                  <a:lnTo>
                    <a:pt x="55" y="93"/>
                  </a:lnTo>
                  <a:lnTo>
                    <a:pt x="55" y="95"/>
                  </a:lnTo>
                  <a:lnTo>
                    <a:pt x="59" y="98"/>
                  </a:lnTo>
                  <a:lnTo>
                    <a:pt x="62" y="101"/>
                  </a:lnTo>
                  <a:lnTo>
                    <a:pt x="66" y="102"/>
                  </a:lnTo>
                  <a:lnTo>
                    <a:pt x="69" y="104"/>
                  </a:lnTo>
                  <a:lnTo>
                    <a:pt x="72" y="104"/>
                  </a:lnTo>
                  <a:lnTo>
                    <a:pt x="74" y="104"/>
                  </a:lnTo>
                  <a:lnTo>
                    <a:pt x="75" y="104"/>
                  </a:lnTo>
                  <a:lnTo>
                    <a:pt x="78" y="107"/>
                  </a:lnTo>
                  <a:lnTo>
                    <a:pt x="78" y="115"/>
                  </a:lnTo>
                  <a:lnTo>
                    <a:pt x="72" y="115"/>
                  </a:lnTo>
                  <a:lnTo>
                    <a:pt x="72" y="119"/>
                  </a:lnTo>
                  <a:lnTo>
                    <a:pt x="72" y="120"/>
                  </a:lnTo>
                  <a:lnTo>
                    <a:pt x="71" y="120"/>
                  </a:lnTo>
                  <a:lnTo>
                    <a:pt x="71" y="122"/>
                  </a:lnTo>
                  <a:lnTo>
                    <a:pt x="69" y="123"/>
                  </a:lnTo>
                  <a:lnTo>
                    <a:pt x="68" y="125"/>
                  </a:lnTo>
                  <a:lnTo>
                    <a:pt x="69" y="126"/>
                  </a:lnTo>
                  <a:lnTo>
                    <a:pt x="71" y="126"/>
                  </a:lnTo>
                  <a:lnTo>
                    <a:pt x="74" y="126"/>
                  </a:lnTo>
                  <a:lnTo>
                    <a:pt x="75" y="125"/>
                  </a:lnTo>
                  <a:lnTo>
                    <a:pt x="76" y="125"/>
                  </a:lnTo>
                  <a:lnTo>
                    <a:pt x="78" y="123"/>
                  </a:lnTo>
                  <a:lnTo>
                    <a:pt x="82" y="122"/>
                  </a:lnTo>
                  <a:lnTo>
                    <a:pt x="84" y="122"/>
                  </a:lnTo>
                  <a:lnTo>
                    <a:pt x="85" y="125"/>
                  </a:lnTo>
                  <a:lnTo>
                    <a:pt x="85" y="126"/>
                  </a:lnTo>
                  <a:lnTo>
                    <a:pt x="85" y="131"/>
                  </a:lnTo>
                  <a:lnTo>
                    <a:pt x="88" y="134"/>
                  </a:lnTo>
                  <a:lnTo>
                    <a:pt x="87" y="138"/>
                  </a:lnTo>
                  <a:lnTo>
                    <a:pt x="33" y="149"/>
                  </a:lnTo>
                  <a:lnTo>
                    <a:pt x="0" y="17"/>
                  </a:lnTo>
                  <a:lnTo>
                    <a:pt x="0" y="19"/>
                  </a:lnTo>
                  <a:lnTo>
                    <a:pt x="0" y="10"/>
                  </a:lnTo>
                  <a:lnTo>
                    <a:pt x="3" y="5"/>
                  </a:lnTo>
                  <a:lnTo>
                    <a:pt x="7" y="2"/>
                  </a:lnTo>
                  <a:lnTo>
                    <a:pt x="12" y="0"/>
                  </a:lnTo>
                  <a:lnTo>
                    <a:pt x="18" y="0"/>
                  </a:lnTo>
                  <a:lnTo>
                    <a:pt x="22" y="0"/>
                  </a:lnTo>
                  <a:lnTo>
                    <a:pt x="25" y="0"/>
                  </a:lnTo>
                  <a:lnTo>
                    <a:pt x="27" y="1"/>
                  </a:lnTo>
                  <a:lnTo>
                    <a:pt x="22" y="5"/>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93" name="Freeform 91"/>
            <p:cNvSpPr>
              <a:spLocks/>
            </p:cNvSpPr>
            <p:nvPr/>
          </p:nvSpPr>
          <p:spPr bwMode="blackWhite">
            <a:xfrm>
              <a:off x="5549900" y="3616325"/>
              <a:ext cx="1274763" cy="439738"/>
            </a:xfrm>
            <a:custGeom>
              <a:avLst/>
              <a:gdLst>
                <a:gd name="T0" fmla="*/ 1271157 w 707"/>
                <a:gd name="T1" fmla="*/ 0 h 251"/>
                <a:gd name="T2" fmla="*/ 1271157 w 707"/>
                <a:gd name="T3" fmla="*/ 17519 h 251"/>
                <a:gd name="T4" fmla="*/ 1271157 w 707"/>
                <a:gd name="T5" fmla="*/ 45551 h 251"/>
                <a:gd name="T6" fmla="*/ 1260339 w 707"/>
                <a:gd name="T7" fmla="*/ 54310 h 251"/>
                <a:gd name="T8" fmla="*/ 1238702 w 707"/>
                <a:gd name="T9" fmla="*/ 75334 h 251"/>
                <a:gd name="T10" fmla="*/ 1227883 w 707"/>
                <a:gd name="T11" fmla="*/ 98109 h 251"/>
                <a:gd name="T12" fmla="*/ 1208050 w 707"/>
                <a:gd name="T13" fmla="*/ 92853 h 251"/>
                <a:gd name="T14" fmla="*/ 1171989 w 707"/>
                <a:gd name="T15" fmla="*/ 122636 h 251"/>
                <a:gd name="T16" fmla="*/ 1152155 w 707"/>
                <a:gd name="T17" fmla="*/ 138404 h 251"/>
                <a:gd name="T18" fmla="*/ 1141337 w 707"/>
                <a:gd name="T19" fmla="*/ 124388 h 251"/>
                <a:gd name="T20" fmla="*/ 1125109 w 707"/>
                <a:gd name="T21" fmla="*/ 129644 h 251"/>
                <a:gd name="T22" fmla="*/ 1112488 w 707"/>
                <a:gd name="T23" fmla="*/ 148915 h 251"/>
                <a:gd name="T24" fmla="*/ 1101669 w 707"/>
                <a:gd name="T25" fmla="*/ 166435 h 251"/>
                <a:gd name="T26" fmla="*/ 1094457 w 707"/>
                <a:gd name="T27" fmla="*/ 180450 h 251"/>
                <a:gd name="T28" fmla="*/ 1067411 w 707"/>
                <a:gd name="T29" fmla="*/ 190962 h 251"/>
                <a:gd name="T30" fmla="*/ 1034956 w 707"/>
                <a:gd name="T31" fmla="*/ 217241 h 251"/>
                <a:gd name="T32" fmla="*/ 1016926 w 707"/>
                <a:gd name="T33" fmla="*/ 233009 h 251"/>
                <a:gd name="T34" fmla="*/ 979061 w 707"/>
                <a:gd name="T35" fmla="*/ 243520 h 251"/>
                <a:gd name="T36" fmla="*/ 957425 w 707"/>
                <a:gd name="T37" fmla="*/ 266296 h 251"/>
                <a:gd name="T38" fmla="*/ 952015 w 707"/>
                <a:gd name="T39" fmla="*/ 282063 h 251"/>
                <a:gd name="T40" fmla="*/ 932182 w 707"/>
                <a:gd name="T41" fmla="*/ 301334 h 251"/>
                <a:gd name="T42" fmla="*/ 915954 w 707"/>
                <a:gd name="T43" fmla="*/ 303086 h 251"/>
                <a:gd name="T44" fmla="*/ 719421 w 707"/>
                <a:gd name="T45" fmla="*/ 374916 h 251"/>
                <a:gd name="T46" fmla="*/ 9015 w 707"/>
                <a:gd name="T47" fmla="*/ 437986 h 251"/>
                <a:gd name="T48" fmla="*/ 0 w 707"/>
                <a:gd name="T49" fmla="*/ 432730 h 251"/>
                <a:gd name="T50" fmla="*/ 12621 w 707"/>
                <a:gd name="T51" fmla="*/ 422219 h 251"/>
                <a:gd name="T52" fmla="*/ 28849 w 707"/>
                <a:gd name="T53" fmla="*/ 408203 h 251"/>
                <a:gd name="T54" fmla="*/ 30652 w 707"/>
                <a:gd name="T55" fmla="*/ 383676 h 251"/>
                <a:gd name="T56" fmla="*/ 23440 w 707"/>
                <a:gd name="T57" fmla="*/ 371412 h 251"/>
                <a:gd name="T58" fmla="*/ 30652 w 707"/>
                <a:gd name="T59" fmla="*/ 350389 h 251"/>
                <a:gd name="T60" fmla="*/ 39667 w 707"/>
                <a:gd name="T61" fmla="*/ 339877 h 251"/>
                <a:gd name="T62" fmla="*/ 50486 w 707"/>
                <a:gd name="T63" fmla="*/ 327614 h 251"/>
                <a:gd name="T64" fmla="*/ 61304 w 707"/>
                <a:gd name="T65" fmla="*/ 311846 h 251"/>
                <a:gd name="T66" fmla="*/ 55895 w 707"/>
                <a:gd name="T67" fmla="*/ 303086 h 251"/>
                <a:gd name="T68" fmla="*/ 46880 w 707"/>
                <a:gd name="T69" fmla="*/ 301334 h 251"/>
                <a:gd name="T70" fmla="*/ 52289 w 707"/>
                <a:gd name="T71" fmla="*/ 296079 h 251"/>
                <a:gd name="T72" fmla="*/ 61304 w 707"/>
                <a:gd name="T73" fmla="*/ 285567 h 251"/>
                <a:gd name="T74" fmla="*/ 73925 w 707"/>
                <a:gd name="T75" fmla="*/ 271551 h 251"/>
                <a:gd name="T76" fmla="*/ 82941 w 707"/>
                <a:gd name="T77" fmla="*/ 254032 h 251"/>
                <a:gd name="T78" fmla="*/ 77532 w 707"/>
                <a:gd name="T79" fmla="*/ 243520 h 251"/>
                <a:gd name="T80" fmla="*/ 93759 w 707"/>
                <a:gd name="T81" fmla="*/ 218993 h 251"/>
                <a:gd name="T82" fmla="*/ 99168 w 707"/>
                <a:gd name="T83" fmla="*/ 218993 h 251"/>
                <a:gd name="T84" fmla="*/ 95562 w 707"/>
                <a:gd name="T85" fmla="*/ 211985 h 251"/>
                <a:gd name="T86" fmla="*/ 79335 w 707"/>
                <a:gd name="T87" fmla="*/ 196218 h 251"/>
                <a:gd name="T88" fmla="*/ 88350 w 707"/>
                <a:gd name="T89" fmla="*/ 190962 h 251"/>
                <a:gd name="T90" fmla="*/ 95562 w 707"/>
                <a:gd name="T91" fmla="*/ 190962 h 251"/>
                <a:gd name="T92" fmla="*/ 322748 w 707"/>
                <a:gd name="T93" fmla="*/ 127892 h 251"/>
                <a:gd name="T94" fmla="*/ 326354 w 707"/>
                <a:gd name="T95" fmla="*/ 96357 h 251"/>
                <a:gd name="T96" fmla="*/ 347990 w 707"/>
                <a:gd name="T97" fmla="*/ 96357 h 251"/>
                <a:gd name="T98" fmla="*/ 382249 w 707"/>
                <a:gd name="T99" fmla="*/ 98109 h 251"/>
                <a:gd name="T100" fmla="*/ 398476 w 707"/>
                <a:gd name="T101" fmla="*/ 96357 h 251"/>
                <a:gd name="T102" fmla="*/ 436340 w 707"/>
                <a:gd name="T103" fmla="*/ 92853 h 251"/>
                <a:gd name="T104" fmla="*/ 494038 w 707"/>
                <a:gd name="T105" fmla="*/ 87597 h 251"/>
                <a:gd name="T106" fmla="*/ 564358 w 707"/>
                <a:gd name="T107" fmla="*/ 82341 h 251"/>
                <a:gd name="T108" fmla="*/ 640086 w 707"/>
                <a:gd name="T109" fmla="*/ 75334 h 251"/>
                <a:gd name="T110" fmla="*/ 721224 w 707"/>
                <a:gd name="T111" fmla="*/ 70078 h 251"/>
                <a:gd name="T112" fmla="*/ 796952 w 707"/>
                <a:gd name="T113" fmla="*/ 61318 h 251"/>
                <a:gd name="T114" fmla="*/ 865469 w 707"/>
                <a:gd name="T115" fmla="*/ 56062 h 251"/>
                <a:gd name="T116" fmla="*/ 915954 w 707"/>
                <a:gd name="T117" fmla="*/ 54310 h 251"/>
                <a:gd name="T118" fmla="*/ 943000 w 707"/>
                <a:gd name="T119" fmla="*/ 50806 h 251"/>
                <a:gd name="T120" fmla="*/ 1227883 w 707"/>
                <a:gd name="T121" fmla="*/ 8760 h 2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07" h="251">
                  <a:moveTo>
                    <a:pt x="681" y="5"/>
                  </a:moveTo>
                  <a:lnTo>
                    <a:pt x="691" y="0"/>
                  </a:lnTo>
                  <a:lnTo>
                    <a:pt x="705" y="0"/>
                  </a:lnTo>
                  <a:lnTo>
                    <a:pt x="705" y="1"/>
                  </a:lnTo>
                  <a:lnTo>
                    <a:pt x="705" y="4"/>
                  </a:lnTo>
                  <a:lnTo>
                    <a:pt x="705" y="10"/>
                  </a:lnTo>
                  <a:lnTo>
                    <a:pt x="705" y="14"/>
                  </a:lnTo>
                  <a:lnTo>
                    <a:pt x="706" y="20"/>
                  </a:lnTo>
                  <a:lnTo>
                    <a:pt x="705" y="26"/>
                  </a:lnTo>
                  <a:lnTo>
                    <a:pt x="705" y="29"/>
                  </a:lnTo>
                  <a:lnTo>
                    <a:pt x="705" y="31"/>
                  </a:lnTo>
                  <a:lnTo>
                    <a:pt x="699" y="31"/>
                  </a:lnTo>
                  <a:lnTo>
                    <a:pt x="694" y="32"/>
                  </a:lnTo>
                  <a:lnTo>
                    <a:pt x="690" y="37"/>
                  </a:lnTo>
                  <a:lnTo>
                    <a:pt x="687" y="43"/>
                  </a:lnTo>
                  <a:lnTo>
                    <a:pt x="684" y="49"/>
                  </a:lnTo>
                  <a:lnTo>
                    <a:pt x="683" y="53"/>
                  </a:lnTo>
                  <a:lnTo>
                    <a:pt x="681" y="56"/>
                  </a:lnTo>
                  <a:lnTo>
                    <a:pt x="675" y="53"/>
                  </a:lnTo>
                  <a:lnTo>
                    <a:pt x="670" y="53"/>
                  </a:lnTo>
                  <a:lnTo>
                    <a:pt x="663" y="58"/>
                  </a:lnTo>
                  <a:lnTo>
                    <a:pt x="655" y="62"/>
                  </a:lnTo>
                  <a:lnTo>
                    <a:pt x="650" y="70"/>
                  </a:lnTo>
                  <a:lnTo>
                    <a:pt x="644" y="76"/>
                  </a:lnTo>
                  <a:lnTo>
                    <a:pt x="640" y="79"/>
                  </a:lnTo>
                  <a:lnTo>
                    <a:pt x="639" y="79"/>
                  </a:lnTo>
                  <a:lnTo>
                    <a:pt x="637" y="74"/>
                  </a:lnTo>
                  <a:lnTo>
                    <a:pt x="634" y="73"/>
                  </a:lnTo>
                  <a:lnTo>
                    <a:pt x="633" y="71"/>
                  </a:lnTo>
                  <a:lnTo>
                    <a:pt x="630" y="71"/>
                  </a:lnTo>
                  <a:lnTo>
                    <a:pt x="627" y="73"/>
                  </a:lnTo>
                  <a:lnTo>
                    <a:pt x="624" y="74"/>
                  </a:lnTo>
                  <a:lnTo>
                    <a:pt x="621" y="77"/>
                  </a:lnTo>
                  <a:lnTo>
                    <a:pt x="619" y="82"/>
                  </a:lnTo>
                  <a:lnTo>
                    <a:pt x="617" y="85"/>
                  </a:lnTo>
                  <a:lnTo>
                    <a:pt x="614" y="89"/>
                  </a:lnTo>
                  <a:lnTo>
                    <a:pt x="612" y="93"/>
                  </a:lnTo>
                  <a:lnTo>
                    <a:pt x="611" y="95"/>
                  </a:lnTo>
                  <a:lnTo>
                    <a:pt x="609" y="100"/>
                  </a:lnTo>
                  <a:lnTo>
                    <a:pt x="609" y="101"/>
                  </a:lnTo>
                  <a:lnTo>
                    <a:pt x="607" y="103"/>
                  </a:lnTo>
                  <a:lnTo>
                    <a:pt x="607" y="104"/>
                  </a:lnTo>
                  <a:lnTo>
                    <a:pt x="600" y="106"/>
                  </a:lnTo>
                  <a:lnTo>
                    <a:pt x="592" y="109"/>
                  </a:lnTo>
                  <a:lnTo>
                    <a:pt x="585" y="113"/>
                  </a:lnTo>
                  <a:lnTo>
                    <a:pt x="578" y="119"/>
                  </a:lnTo>
                  <a:lnTo>
                    <a:pt x="574" y="124"/>
                  </a:lnTo>
                  <a:lnTo>
                    <a:pt x="568" y="128"/>
                  </a:lnTo>
                  <a:lnTo>
                    <a:pt x="565" y="131"/>
                  </a:lnTo>
                  <a:lnTo>
                    <a:pt x="564" y="133"/>
                  </a:lnTo>
                  <a:lnTo>
                    <a:pt x="555" y="133"/>
                  </a:lnTo>
                  <a:lnTo>
                    <a:pt x="548" y="136"/>
                  </a:lnTo>
                  <a:lnTo>
                    <a:pt x="543" y="139"/>
                  </a:lnTo>
                  <a:lnTo>
                    <a:pt x="537" y="143"/>
                  </a:lnTo>
                  <a:lnTo>
                    <a:pt x="534" y="148"/>
                  </a:lnTo>
                  <a:lnTo>
                    <a:pt x="531" y="152"/>
                  </a:lnTo>
                  <a:lnTo>
                    <a:pt x="529" y="155"/>
                  </a:lnTo>
                  <a:lnTo>
                    <a:pt x="529" y="156"/>
                  </a:lnTo>
                  <a:lnTo>
                    <a:pt x="528" y="161"/>
                  </a:lnTo>
                  <a:lnTo>
                    <a:pt x="525" y="166"/>
                  </a:lnTo>
                  <a:lnTo>
                    <a:pt x="522" y="170"/>
                  </a:lnTo>
                  <a:lnTo>
                    <a:pt x="517" y="172"/>
                  </a:lnTo>
                  <a:lnTo>
                    <a:pt x="514" y="173"/>
                  </a:lnTo>
                  <a:lnTo>
                    <a:pt x="511" y="173"/>
                  </a:lnTo>
                  <a:lnTo>
                    <a:pt x="508" y="173"/>
                  </a:lnTo>
                  <a:lnTo>
                    <a:pt x="508" y="202"/>
                  </a:lnTo>
                  <a:lnTo>
                    <a:pt x="399" y="214"/>
                  </a:lnTo>
                  <a:lnTo>
                    <a:pt x="185" y="232"/>
                  </a:lnTo>
                  <a:lnTo>
                    <a:pt x="5" y="248"/>
                  </a:lnTo>
                  <a:lnTo>
                    <a:pt x="5" y="250"/>
                  </a:lnTo>
                  <a:lnTo>
                    <a:pt x="1" y="250"/>
                  </a:lnTo>
                  <a:lnTo>
                    <a:pt x="0" y="248"/>
                  </a:lnTo>
                  <a:lnTo>
                    <a:pt x="0" y="247"/>
                  </a:lnTo>
                  <a:lnTo>
                    <a:pt x="2" y="245"/>
                  </a:lnTo>
                  <a:lnTo>
                    <a:pt x="5" y="242"/>
                  </a:lnTo>
                  <a:lnTo>
                    <a:pt x="7" y="241"/>
                  </a:lnTo>
                  <a:lnTo>
                    <a:pt x="10" y="239"/>
                  </a:lnTo>
                  <a:lnTo>
                    <a:pt x="11" y="239"/>
                  </a:lnTo>
                  <a:lnTo>
                    <a:pt x="16" y="233"/>
                  </a:lnTo>
                  <a:lnTo>
                    <a:pt x="17" y="227"/>
                  </a:lnTo>
                  <a:lnTo>
                    <a:pt x="19" y="223"/>
                  </a:lnTo>
                  <a:lnTo>
                    <a:pt x="17" y="219"/>
                  </a:lnTo>
                  <a:lnTo>
                    <a:pt x="16" y="217"/>
                  </a:lnTo>
                  <a:lnTo>
                    <a:pt x="14" y="215"/>
                  </a:lnTo>
                  <a:lnTo>
                    <a:pt x="13" y="212"/>
                  </a:lnTo>
                  <a:lnTo>
                    <a:pt x="17" y="202"/>
                  </a:lnTo>
                  <a:lnTo>
                    <a:pt x="17" y="200"/>
                  </a:lnTo>
                  <a:lnTo>
                    <a:pt x="19" y="199"/>
                  </a:lnTo>
                  <a:lnTo>
                    <a:pt x="20" y="197"/>
                  </a:lnTo>
                  <a:lnTo>
                    <a:pt x="22" y="194"/>
                  </a:lnTo>
                  <a:lnTo>
                    <a:pt x="25" y="191"/>
                  </a:lnTo>
                  <a:lnTo>
                    <a:pt x="26" y="188"/>
                  </a:lnTo>
                  <a:lnTo>
                    <a:pt x="28" y="187"/>
                  </a:lnTo>
                  <a:lnTo>
                    <a:pt x="29" y="187"/>
                  </a:lnTo>
                  <a:lnTo>
                    <a:pt x="33" y="182"/>
                  </a:lnTo>
                  <a:lnTo>
                    <a:pt x="34" y="178"/>
                  </a:lnTo>
                  <a:lnTo>
                    <a:pt x="34" y="176"/>
                  </a:lnTo>
                  <a:lnTo>
                    <a:pt x="33" y="173"/>
                  </a:lnTo>
                  <a:lnTo>
                    <a:pt x="31" y="173"/>
                  </a:lnTo>
                  <a:lnTo>
                    <a:pt x="28" y="172"/>
                  </a:lnTo>
                  <a:lnTo>
                    <a:pt x="26" y="172"/>
                  </a:lnTo>
                  <a:lnTo>
                    <a:pt x="28" y="170"/>
                  </a:lnTo>
                  <a:lnTo>
                    <a:pt x="29" y="169"/>
                  </a:lnTo>
                  <a:lnTo>
                    <a:pt x="31" y="167"/>
                  </a:lnTo>
                  <a:lnTo>
                    <a:pt x="33" y="164"/>
                  </a:lnTo>
                  <a:lnTo>
                    <a:pt x="34" y="163"/>
                  </a:lnTo>
                  <a:lnTo>
                    <a:pt x="35" y="161"/>
                  </a:lnTo>
                  <a:lnTo>
                    <a:pt x="37" y="160"/>
                  </a:lnTo>
                  <a:lnTo>
                    <a:pt x="41" y="155"/>
                  </a:lnTo>
                  <a:lnTo>
                    <a:pt x="44" y="151"/>
                  </a:lnTo>
                  <a:lnTo>
                    <a:pt x="46" y="148"/>
                  </a:lnTo>
                  <a:lnTo>
                    <a:pt x="46" y="145"/>
                  </a:lnTo>
                  <a:lnTo>
                    <a:pt x="46" y="142"/>
                  </a:lnTo>
                  <a:lnTo>
                    <a:pt x="44" y="140"/>
                  </a:lnTo>
                  <a:lnTo>
                    <a:pt x="43" y="139"/>
                  </a:lnTo>
                  <a:lnTo>
                    <a:pt x="52" y="125"/>
                  </a:lnTo>
                  <a:lnTo>
                    <a:pt x="53" y="125"/>
                  </a:lnTo>
                  <a:lnTo>
                    <a:pt x="55" y="125"/>
                  </a:lnTo>
                  <a:lnTo>
                    <a:pt x="55" y="124"/>
                  </a:lnTo>
                  <a:lnTo>
                    <a:pt x="53" y="121"/>
                  </a:lnTo>
                  <a:lnTo>
                    <a:pt x="49" y="118"/>
                  </a:lnTo>
                  <a:lnTo>
                    <a:pt x="46" y="115"/>
                  </a:lnTo>
                  <a:lnTo>
                    <a:pt x="44" y="112"/>
                  </a:lnTo>
                  <a:lnTo>
                    <a:pt x="44" y="110"/>
                  </a:lnTo>
                  <a:lnTo>
                    <a:pt x="46" y="109"/>
                  </a:lnTo>
                  <a:lnTo>
                    <a:pt x="49" y="109"/>
                  </a:lnTo>
                  <a:lnTo>
                    <a:pt x="50" y="109"/>
                  </a:lnTo>
                  <a:lnTo>
                    <a:pt x="52" y="109"/>
                  </a:lnTo>
                  <a:lnTo>
                    <a:pt x="53" y="109"/>
                  </a:lnTo>
                  <a:lnTo>
                    <a:pt x="55" y="85"/>
                  </a:lnTo>
                  <a:lnTo>
                    <a:pt x="55" y="83"/>
                  </a:lnTo>
                  <a:lnTo>
                    <a:pt x="179" y="73"/>
                  </a:lnTo>
                  <a:lnTo>
                    <a:pt x="179" y="53"/>
                  </a:lnTo>
                  <a:lnTo>
                    <a:pt x="181" y="55"/>
                  </a:lnTo>
                  <a:lnTo>
                    <a:pt x="184" y="55"/>
                  </a:lnTo>
                  <a:lnTo>
                    <a:pt x="188" y="55"/>
                  </a:lnTo>
                  <a:lnTo>
                    <a:pt x="193" y="55"/>
                  </a:lnTo>
                  <a:lnTo>
                    <a:pt x="199" y="56"/>
                  </a:lnTo>
                  <a:lnTo>
                    <a:pt x="205" y="56"/>
                  </a:lnTo>
                  <a:lnTo>
                    <a:pt x="212" y="56"/>
                  </a:lnTo>
                  <a:lnTo>
                    <a:pt x="214" y="56"/>
                  </a:lnTo>
                  <a:lnTo>
                    <a:pt x="217" y="56"/>
                  </a:lnTo>
                  <a:lnTo>
                    <a:pt x="221" y="55"/>
                  </a:lnTo>
                  <a:lnTo>
                    <a:pt x="226" y="55"/>
                  </a:lnTo>
                  <a:lnTo>
                    <a:pt x="234" y="53"/>
                  </a:lnTo>
                  <a:lnTo>
                    <a:pt x="242" y="53"/>
                  </a:lnTo>
                  <a:lnTo>
                    <a:pt x="251" y="52"/>
                  </a:lnTo>
                  <a:lnTo>
                    <a:pt x="262" y="52"/>
                  </a:lnTo>
                  <a:lnTo>
                    <a:pt x="274" y="50"/>
                  </a:lnTo>
                  <a:lnTo>
                    <a:pt x="286" y="49"/>
                  </a:lnTo>
                  <a:lnTo>
                    <a:pt x="298" y="49"/>
                  </a:lnTo>
                  <a:lnTo>
                    <a:pt x="313" y="47"/>
                  </a:lnTo>
                  <a:lnTo>
                    <a:pt x="327" y="46"/>
                  </a:lnTo>
                  <a:lnTo>
                    <a:pt x="342" y="44"/>
                  </a:lnTo>
                  <a:lnTo>
                    <a:pt x="355" y="43"/>
                  </a:lnTo>
                  <a:lnTo>
                    <a:pt x="370" y="41"/>
                  </a:lnTo>
                  <a:lnTo>
                    <a:pt x="385" y="40"/>
                  </a:lnTo>
                  <a:lnTo>
                    <a:pt x="400" y="40"/>
                  </a:lnTo>
                  <a:lnTo>
                    <a:pt x="415" y="38"/>
                  </a:lnTo>
                  <a:lnTo>
                    <a:pt x="427" y="37"/>
                  </a:lnTo>
                  <a:lnTo>
                    <a:pt x="442" y="35"/>
                  </a:lnTo>
                  <a:lnTo>
                    <a:pt x="454" y="34"/>
                  </a:lnTo>
                  <a:lnTo>
                    <a:pt x="468" y="32"/>
                  </a:lnTo>
                  <a:lnTo>
                    <a:pt x="480" y="32"/>
                  </a:lnTo>
                  <a:lnTo>
                    <a:pt x="489" y="31"/>
                  </a:lnTo>
                  <a:lnTo>
                    <a:pt x="499" y="31"/>
                  </a:lnTo>
                  <a:lnTo>
                    <a:pt x="508" y="31"/>
                  </a:lnTo>
                  <a:lnTo>
                    <a:pt x="514" y="31"/>
                  </a:lnTo>
                  <a:lnTo>
                    <a:pt x="519" y="29"/>
                  </a:lnTo>
                  <a:lnTo>
                    <a:pt x="523" y="29"/>
                  </a:lnTo>
                  <a:lnTo>
                    <a:pt x="526" y="29"/>
                  </a:lnTo>
                  <a:lnTo>
                    <a:pt x="528" y="29"/>
                  </a:lnTo>
                  <a:lnTo>
                    <a:pt x="681" y="5"/>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94" name="Freeform 92"/>
            <p:cNvSpPr>
              <a:spLocks/>
            </p:cNvSpPr>
            <p:nvPr/>
          </p:nvSpPr>
          <p:spPr bwMode="blackWhite">
            <a:xfrm>
              <a:off x="5549900" y="3616325"/>
              <a:ext cx="1274763" cy="439738"/>
            </a:xfrm>
            <a:custGeom>
              <a:avLst/>
              <a:gdLst>
                <a:gd name="T0" fmla="*/ 1271157 w 707"/>
                <a:gd name="T1" fmla="*/ 0 h 251"/>
                <a:gd name="T2" fmla="*/ 1271157 w 707"/>
                <a:gd name="T3" fmla="*/ 24527 h 251"/>
                <a:gd name="T4" fmla="*/ 1271157 w 707"/>
                <a:gd name="T5" fmla="*/ 54310 h 251"/>
                <a:gd name="T6" fmla="*/ 1244111 w 707"/>
                <a:gd name="T7" fmla="*/ 64822 h 251"/>
                <a:gd name="T8" fmla="*/ 1227883 w 707"/>
                <a:gd name="T9" fmla="*/ 98109 h 251"/>
                <a:gd name="T10" fmla="*/ 1208050 w 707"/>
                <a:gd name="T11" fmla="*/ 92853 h 251"/>
                <a:gd name="T12" fmla="*/ 1161170 w 707"/>
                <a:gd name="T13" fmla="*/ 133148 h 251"/>
                <a:gd name="T14" fmla="*/ 1148549 w 707"/>
                <a:gd name="T15" fmla="*/ 129644 h 251"/>
                <a:gd name="T16" fmla="*/ 1130518 w 707"/>
                <a:gd name="T17" fmla="*/ 127892 h 251"/>
                <a:gd name="T18" fmla="*/ 1112488 w 707"/>
                <a:gd name="T19" fmla="*/ 148915 h 251"/>
                <a:gd name="T20" fmla="*/ 1098063 w 707"/>
                <a:gd name="T21" fmla="*/ 175194 h 251"/>
                <a:gd name="T22" fmla="*/ 1094457 w 707"/>
                <a:gd name="T23" fmla="*/ 182202 h 251"/>
                <a:gd name="T24" fmla="*/ 1042168 w 707"/>
                <a:gd name="T25" fmla="*/ 208481 h 251"/>
                <a:gd name="T26" fmla="*/ 1016926 w 707"/>
                <a:gd name="T27" fmla="*/ 233009 h 251"/>
                <a:gd name="T28" fmla="*/ 979061 w 707"/>
                <a:gd name="T29" fmla="*/ 243520 h 251"/>
                <a:gd name="T30" fmla="*/ 953818 w 707"/>
                <a:gd name="T31" fmla="*/ 271551 h 251"/>
                <a:gd name="T32" fmla="*/ 946606 w 707"/>
                <a:gd name="T33" fmla="*/ 290823 h 251"/>
                <a:gd name="T34" fmla="*/ 921363 w 707"/>
                <a:gd name="T35" fmla="*/ 303086 h 251"/>
                <a:gd name="T36" fmla="*/ 719421 w 707"/>
                <a:gd name="T37" fmla="*/ 374916 h 251"/>
                <a:gd name="T38" fmla="*/ 9015 w 707"/>
                <a:gd name="T39" fmla="*/ 437986 h 251"/>
                <a:gd name="T40" fmla="*/ 3606 w 707"/>
                <a:gd name="T41" fmla="*/ 429226 h 251"/>
                <a:gd name="T42" fmla="*/ 19834 w 707"/>
                <a:gd name="T43" fmla="*/ 418715 h 251"/>
                <a:gd name="T44" fmla="*/ 34258 w 707"/>
                <a:gd name="T45" fmla="*/ 390684 h 251"/>
                <a:gd name="T46" fmla="*/ 23440 w 707"/>
                <a:gd name="T47" fmla="*/ 371412 h 251"/>
                <a:gd name="T48" fmla="*/ 30652 w 707"/>
                <a:gd name="T49" fmla="*/ 350389 h 251"/>
                <a:gd name="T50" fmla="*/ 45076 w 707"/>
                <a:gd name="T51" fmla="*/ 334621 h 251"/>
                <a:gd name="T52" fmla="*/ 52289 w 707"/>
                <a:gd name="T53" fmla="*/ 327614 h 251"/>
                <a:gd name="T54" fmla="*/ 59501 w 707"/>
                <a:gd name="T55" fmla="*/ 303086 h 251"/>
                <a:gd name="T56" fmla="*/ 46880 w 707"/>
                <a:gd name="T57" fmla="*/ 301334 h 251"/>
                <a:gd name="T58" fmla="*/ 52289 w 707"/>
                <a:gd name="T59" fmla="*/ 296079 h 251"/>
                <a:gd name="T60" fmla="*/ 63107 w 707"/>
                <a:gd name="T61" fmla="*/ 282063 h 251"/>
                <a:gd name="T62" fmla="*/ 79335 w 707"/>
                <a:gd name="T63" fmla="*/ 264544 h 251"/>
                <a:gd name="T64" fmla="*/ 79335 w 707"/>
                <a:gd name="T65" fmla="*/ 245272 h 251"/>
                <a:gd name="T66" fmla="*/ 93759 w 707"/>
                <a:gd name="T67" fmla="*/ 218993 h 251"/>
                <a:gd name="T68" fmla="*/ 99168 w 707"/>
                <a:gd name="T69" fmla="*/ 218993 h 251"/>
                <a:gd name="T70" fmla="*/ 88350 w 707"/>
                <a:gd name="T71" fmla="*/ 206729 h 251"/>
                <a:gd name="T72" fmla="*/ 79335 w 707"/>
                <a:gd name="T73" fmla="*/ 192714 h 251"/>
                <a:gd name="T74" fmla="*/ 93759 w 707"/>
                <a:gd name="T75" fmla="*/ 190962 h 251"/>
                <a:gd name="T76" fmla="*/ 322748 w 707"/>
                <a:gd name="T77" fmla="*/ 127892 h 251"/>
                <a:gd name="T78" fmla="*/ 326354 w 707"/>
                <a:gd name="T79" fmla="*/ 96357 h 251"/>
                <a:gd name="T80" fmla="*/ 358809 w 707"/>
                <a:gd name="T81" fmla="*/ 98109 h 251"/>
                <a:gd name="T82" fmla="*/ 385855 w 707"/>
                <a:gd name="T83" fmla="*/ 98109 h 251"/>
                <a:gd name="T84" fmla="*/ 421916 w 707"/>
                <a:gd name="T85" fmla="*/ 92853 h 251"/>
                <a:gd name="T86" fmla="*/ 494038 w 707"/>
                <a:gd name="T87" fmla="*/ 87597 h 251"/>
                <a:gd name="T88" fmla="*/ 589600 w 707"/>
                <a:gd name="T89" fmla="*/ 80589 h 251"/>
                <a:gd name="T90" fmla="*/ 694178 w 707"/>
                <a:gd name="T91" fmla="*/ 70078 h 251"/>
                <a:gd name="T92" fmla="*/ 796952 w 707"/>
                <a:gd name="T93" fmla="*/ 61318 h 251"/>
                <a:gd name="T94" fmla="*/ 881696 w 707"/>
                <a:gd name="T95" fmla="*/ 54310 h 251"/>
                <a:gd name="T96" fmla="*/ 935788 w 707"/>
                <a:gd name="T97" fmla="*/ 50806 h 251"/>
                <a:gd name="T98" fmla="*/ 1227883 w 707"/>
                <a:gd name="T99" fmla="*/ 8760 h 2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07" h="251">
                  <a:moveTo>
                    <a:pt x="681" y="5"/>
                  </a:moveTo>
                  <a:lnTo>
                    <a:pt x="691" y="0"/>
                  </a:lnTo>
                  <a:lnTo>
                    <a:pt x="705" y="0"/>
                  </a:lnTo>
                  <a:lnTo>
                    <a:pt x="705" y="1"/>
                  </a:lnTo>
                  <a:lnTo>
                    <a:pt x="705" y="4"/>
                  </a:lnTo>
                  <a:lnTo>
                    <a:pt x="705" y="10"/>
                  </a:lnTo>
                  <a:lnTo>
                    <a:pt x="705" y="14"/>
                  </a:lnTo>
                  <a:lnTo>
                    <a:pt x="706" y="20"/>
                  </a:lnTo>
                  <a:lnTo>
                    <a:pt x="705" y="26"/>
                  </a:lnTo>
                  <a:lnTo>
                    <a:pt x="705" y="29"/>
                  </a:lnTo>
                  <a:lnTo>
                    <a:pt x="705" y="31"/>
                  </a:lnTo>
                  <a:lnTo>
                    <a:pt x="699" y="31"/>
                  </a:lnTo>
                  <a:lnTo>
                    <a:pt x="694" y="32"/>
                  </a:lnTo>
                  <a:lnTo>
                    <a:pt x="690" y="37"/>
                  </a:lnTo>
                  <a:lnTo>
                    <a:pt x="687" y="43"/>
                  </a:lnTo>
                  <a:lnTo>
                    <a:pt x="684" y="49"/>
                  </a:lnTo>
                  <a:lnTo>
                    <a:pt x="683" y="53"/>
                  </a:lnTo>
                  <a:lnTo>
                    <a:pt x="681" y="56"/>
                  </a:lnTo>
                  <a:lnTo>
                    <a:pt x="675" y="53"/>
                  </a:lnTo>
                  <a:lnTo>
                    <a:pt x="670" y="53"/>
                  </a:lnTo>
                  <a:lnTo>
                    <a:pt x="663" y="58"/>
                  </a:lnTo>
                  <a:lnTo>
                    <a:pt x="655" y="62"/>
                  </a:lnTo>
                  <a:lnTo>
                    <a:pt x="650" y="70"/>
                  </a:lnTo>
                  <a:lnTo>
                    <a:pt x="644" y="76"/>
                  </a:lnTo>
                  <a:lnTo>
                    <a:pt x="640" y="79"/>
                  </a:lnTo>
                  <a:lnTo>
                    <a:pt x="639" y="79"/>
                  </a:lnTo>
                  <a:lnTo>
                    <a:pt x="637" y="74"/>
                  </a:lnTo>
                  <a:lnTo>
                    <a:pt x="634" y="73"/>
                  </a:lnTo>
                  <a:lnTo>
                    <a:pt x="633" y="71"/>
                  </a:lnTo>
                  <a:lnTo>
                    <a:pt x="630" y="71"/>
                  </a:lnTo>
                  <a:lnTo>
                    <a:pt x="627" y="73"/>
                  </a:lnTo>
                  <a:lnTo>
                    <a:pt x="624" y="74"/>
                  </a:lnTo>
                  <a:lnTo>
                    <a:pt x="621" y="77"/>
                  </a:lnTo>
                  <a:lnTo>
                    <a:pt x="619" y="82"/>
                  </a:lnTo>
                  <a:lnTo>
                    <a:pt x="617" y="85"/>
                  </a:lnTo>
                  <a:lnTo>
                    <a:pt x="614" y="89"/>
                  </a:lnTo>
                  <a:lnTo>
                    <a:pt x="612" y="93"/>
                  </a:lnTo>
                  <a:lnTo>
                    <a:pt x="611" y="95"/>
                  </a:lnTo>
                  <a:lnTo>
                    <a:pt x="609" y="100"/>
                  </a:lnTo>
                  <a:lnTo>
                    <a:pt x="609" y="101"/>
                  </a:lnTo>
                  <a:lnTo>
                    <a:pt x="607" y="103"/>
                  </a:lnTo>
                  <a:lnTo>
                    <a:pt x="607" y="104"/>
                  </a:lnTo>
                  <a:lnTo>
                    <a:pt x="600" y="106"/>
                  </a:lnTo>
                  <a:lnTo>
                    <a:pt x="592" y="109"/>
                  </a:lnTo>
                  <a:lnTo>
                    <a:pt x="585" y="113"/>
                  </a:lnTo>
                  <a:lnTo>
                    <a:pt x="578" y="119"/>
                  </a:lnTo>
                  <a:lnTo>
                    <a:pt x="574" y="124"/>
                  </a:lnTo>
                  <a:lnTo>
                    <a:pt x="568" y="128"/>
                  </a:lnTo>
                  <a:lnTo>
                    <a:pt x="565" y="131"/>
                  </a:lnTo>
                  <a:lnTo>
                    <a:pt x="564" y="133"/>
                  </a:lnTo>
                  <a:lnTo>
                    <a:pt x="555" y="133"/>
                  </a:lnTo>
                  <a:lnTo>
                    <a:pt x="548" y="136"/>
                  </a:lnTo>
                  <a:lnTo>
                    <a:pt x="543" y="139"/>
                  </a:lnTo>
                  <a:lnTo>
                    <a:pt x="537" y="143"/>
                  </a:lnTo>
                  <a:lnTo>
                    <a:pt x="534" y="148"/>
                  </a:lnTo>
                  <a:lnTo>
                    <a:pt x="531" y="152"/>
                  </a:lnTo>
                  <a:lnTo>
                    <a:pt x="529" y="155"/>
                  </a:lnTo>
                  <a:lnTo>
                    <a:pt x="529" y="156"/>
                  </a:lnTo>
                  <a:lnTo>
                    <a:pt x="528" y="161"/>
                  </a:lnTo>
                  <a:lnTo>
                    <a:pt x="525" y="166"/>
                  </a:lnTo>
                  <a:lnTo>
                    <a:pt x="522" y="170"/>
                  </a:lnTo>
                  <a:lnTo>
                    <a:pt x="517" y="172"/>
                  </a:lnTo>
                  <a:lnTo>
                    <a:pt x="514" y="173"/>
                  </a:lnTo>
                  <a:lnTo>
                    <a:pt x="511" y="173"/>
                  </a:lnTo>
                  <a:lnTo>
                    <a:pt x="508" y="173"/>
                  </a:lnTo>
                  <a:lnTo>
                    <a:pt x="508" y="202"/>
                  </a:lnTo>
                  <a:lnTo>
                    <a:pt x="399" y="214"/>
                  </a:lnTo>
                  <a:lnTo>
                    <a:pt x="185" y="232"/>
                  </a:lnTo>
                  <a:lnTo>
                    <a:pt x="5" y="248"/>
                  </a:lnTo>
                  <a:lnTo>
                    <a:pt x="5" y="250"/>
                  </a:lnTo>
                  <a:lnTo>
                    <a:pt x="1" y="250"/>
                  </a:lnTo>
                  <a:lnTo>
                    <a:pt x="0" y="248"/>
                  </a:lnTo>
                  <a:lnTo>
                    <a:pt x="0" y="247"/>
                  </a:lnTo>
                  <a:lnTo>
                    <a:pt x="2" y="245"/>
                  </a:lnTo>
                  <a:lnTo>
                    <a:pt x="5" y="242"/>
                  </a:lnTo>
                  <a:lnTo>
                    <a:pt x="7" y="241"/>
                  </a:lnTo>
                  <a:lnTo>
                    <a:pt x="10" y="239"/>
                  </a:lnTo>
                  <a:lnTo>
                    <a:pt x="11" y="239"/>
                  </a:lnTo>
                  <a:lnTo>
                    <a:pt x="16" y="233"/>
                  </a:lnTo>
                  <a:lnTo>
                    <a:pt x="17" y="227"/>
                  </a:lnTo>
                  <a:lnTo>
                    <a:pt x="19" y="223"/>
                  </a:lnTo>
                  <a:lnTo>
                    <a:pt x="17" y="219"/>
                  </a:lnTo>
                  <a:lnTo>
                    <a:pt x="16" y="217"/>
                  </a:lnTo>
                  <a:lnTo>
                    <a:pt x="14" y="215"/>
                  </a:lnTo>
                  <a:lnTo>
                    <a:pt x="13" y="212"/>
                  </a:lnTo>
                  <a:lnTo>
                    <a:pt x="17" y="202"/>
                  </a:lnTo>
                  <a:lnTo>
                    <a:pt x="17" y="200"/>
                  </a:lnTo>
                  <a:lnTo>
                    <a:pt x="19" y="199"/>
                  </a:lnTo>
                  <a:lnTo>
                    <a:pt x="20" y="197"/>
                  </a:lnTo>
                  <a:lnTo>
                    <a:pt x="22" y="194"/>
                  </a:lnTo>
                  <a:lnTo>
                    <a:pt x="25" y="191"/>
                  </a:lnTo>
                  <a:lnTo>
                    <a:pt x="26" y="188"/>
                  </a:lnTo>
                  <a:lnTo>
                    <a:pt x="28" y="187"/>
                  </a:lnTo>
                  <a:lnTo>
                    <a:pt x="29" y="187"/>
                  </a:lnTo>
                  <a:lnTo>
                    <a:pt x="33" y="182"/>
                  </a:lnTo>
                  <a:lnTo>
                    <a:pt x="34" y="178"/>
                  </a:lnTo>
                  <a:lnTo>
                    <a:pt x="34" y="176"/>
                  </a:lnTo>
                  <a:lnTo>
                    <a:pt x="33" y="173"/>
                  </a:lnTo>
                  <a:lnTo>
                    <a:pt x="31" y="173"/>
                  </a:lnTo>
                  <a:lnTo>
                    <a:pt x="28" y="172"/>
                  </a:lnTo>
                  <a:lnTo>
                    <a:pt x="26" y="172"/>
                  </a:lnTo>
                  <a:lnTo>
                    <a:pt x="28" y="170"/>
                  </a:lnTo>
                  <a:lnTo>
                    <a:pt x="29" y="169"/>
                  </a:lnTo>
                  <a:lnTo>
                    <a:pt x="31" y="167"/>
                  </a:lnTo>
                  <a:lnTo>
                    <a:pt x="33" y="164"/>
                  </a:lnTo>
                  <a:lnTo>
                    <a:pt x="34" y="163"/>
                  </a:lnTo>
                  <a:lnTo>
                    <a:pt x="35" y="161"/>
                  </a:lnTo>
                  <a:lnTo>
                    <a:pt x="37" y="160"/>
                  </a:lnTo>
                  <a:lnTo>
                    <a:pt x="41" y="155"/>
                  </a:lnTo>
                  <a:lnTo>
                    <a:pt x="44" y="151"/>
                  </a:lnTo>
                  <a:lnTo>
                    <a:pt x="46" y="148"/>
                  </a:lnTo>
                  <a:lnTo>
                    <a:pt x="46" y="145"/>
                  </a:lnTo>
                  <a:lnTo>
                    <a:pt x="46" y="142"/>
                  </a:lnTo>
                  <a:lnTo>
                    <a:pt x="44" y="140"/>
                  </a:lnTo>
                  <a:lnTo>
                    <a:pt x="43" y="139"/>
                  </a:lnTo>
                  <a:lnTo>
                    <a:pt x="52" y="125"/>
                  </a:lnTo>
                  <a:lnTo>
                    <a:pt x="53" y="125"/>
                  </a:lnTo>
                  <a:lnTo>
                    <a:pt x="55" y="125"/>
                  </a:lnTo>
                  <a:lnTo>
                    <a:pt x="55" y="124"/>
                  </a:lnTo>
                  <a:lnTo>
                    <a:pt x="53" y="121"/>
                  </a:lnTo>
                  <a:lnTo>
                    <a:pt x="49" y="118"/>
                  </a:lnTo>
                  <a:lnTo>
                    <a:pt x="46" y="115"/>
                  </a:lnTo>
                  <a:lnTo>
                    <a:pt x="44" y="112"/>
                  </a:lnTo>
                  <a:lnTo>
                    <a:pt x="44" y="110"/>
                  </a:lnTo>
                  <a:lnTo>
                    <a:pt x="46" y="109"/>
                  </a:lnTo>
                  <a:lnTo>
                    <a:pt x="49" y="109"/>
                  </a:lnTo>
                  <a:lnTo>
                    <a:pt x="50" y="109"/>
                  </a:lnTo>
                  <a:lnTo>
                    <a:pt x="52" y="109"/>
                  </a:lnTo>
                  <a:lnTo>
                    <a:pt x="53" y="109"/>
                  </a:lnTo>
                  <a:lnTo>
                    <a:pt x="55" y="85"/>
                  </a:lnTo>
                  <a:lnTo>
                    <a:pt x="55" y="83"/>
                  </a:lnTo>
                  <a:lnTo>
                    <a:pt x="179" y="73"/>
                  </a:lnTo>
                  <a:lnTo>
                    <a:pt x="179" y="53"/>
                  </a:lnTo>
                  <a:lnTo>
                    <a:pt x="181" y="55"/>
                  </a:lnTo>
                  <a:lnTo>
                    <a:pt x="184" y="55"/>
                  </a:lnTo>
                  <a:lnTo>
                    <a:pt x="188" y="55"/>
                  </a:lnTo>
                  <a:lnTo>
                    <a:pt x="193" y="55"/>
                  </a:lnTo>
                  <a:lnTo>
                    <a:pt x="199" y="56"/>
                  </a:lnTo>
                  <a:lnTo>
                    <a:pt x="205" y="56"/>
                  </a:lnTo>
                  <a:lnTo>
                    <a:pt x="212" y="56"/>
                  </a:lnTo>
                  <a:lnTo>
                    <a:pt x="214" y="56"/>
                  </a:lnTo>
                  <a:lnTo>
                    <a:pt x="217" y="56"/>
                  </a:lnTo>
                  <a:lnTo>
                    <a:pt x="221" y="55"/>
                  </a:lnTo>
                  <a:lnTo>
                    <a:pt x="226" y="55"/>
                  </a:lnTo>
                  <a:lnTo>
                    <a:pt x="234" y="53"/>
                  </a:lnTo>
                  <a:lnTo>
                    <a:pt x="242" y="53"/>
                  </a:lnTo>
                  <a:lnTo>
                    <a:pt x="251" y="52"/>
                  </a:lnTo>
                  <a:lnTo>
                    <a:pt x="262" y="52"/>
                  </a:lnTo>
                  <a:lnTo>
                    <a:pt x="274" y="50"/>
                  </a:lnTo>
                  <a:lnTo>
                    <a:pt x="286" y="49"/>
                  </a:lnTo>
                  <a:lnTo>
                    <a:pt x="298" y="49"/>
                  </a:lnTo>
                  <a:lnTo>
                    <a:pt x="313" y="47"/>
                  </a:lnTo>
                  <a:lnTo>
                    <a:pt x="327" y="46"/>
                  </a:lnTo>
                  <a:lnTo>
                    <a:pt x="342" y="44"/>
                  </a:lnTo>
                  <a:lnTo>
                    <a:pt x="355" y="43"/>
                  </a:lnTo>
                  <a:lnTo>
                    <a:pt x="370" y="41"/>
                  </a:lnTo>
                  <a:lnTo>
                    <a:pt x="385" y="40"/>
                  </a:lnTo>
                  <a:lnTo>
                    <a:pt x="400" y="40"/>
                  </a:lnTo>
                  <a:lnTo>
                    <a:pt x="415" y="38"/>
                  </a:lnTo>
                  <a:lnTo>
                    <a:pt x="427" y="37"/>
                  </a:lnTo>
                  <a:lnTo>
                    <a:pt x="442" y="35"/>
                  </a:lnTo>
                  <a:lnTo>
                    <a:pt x="454" y="34"/>
                  </a:lnTo>
                  <a:lnTo>
                    <a:pt x="468" y="32"/>
                  </a:lnTo>
                  <a:lnTo>
                    <a:pt x="480" y="32"/>
                  </a:lnTo>
                  <a:lnTo>
                    <a:pt x="489" y="31"/>
                  </a:lnTo>
                  <a:lnTo>
                    <a:pt x="499" y="31"/>
                  </a:lnTo>
                  <a:lnTo>
                    <a:pt x="508" y="31"/>
                  </a:lnTo>
                  <a:lnTo>
                    <a:pt x="514" y="31"/>
                  </a:lnTo>
                  <a:lnTo>
                    <a:pt x="519" y="29"/>
                  </a:lnTo>
                  <a:lnTo>
                    <a:pt x="523" y="29"/>
                  </a:lnTo>
                  <a:lnTo>
                    <a:pt x="526" y="29"/>
                  </a:lnTo>
                  <a:lnTo>
                    <a:pt x="528" y="29"/>
                  </a:lnTo>
                  <a:lnTo>
                    <a:pt x="681" y="5"/>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95" name="Freeform 93"/>
            <p:cNvSpPr>
              <a:spLocks/>
            </p:cNvSpPr>
            <p:nvPr/>
          </p:nvSpPr>
          <p:spPr bwMode="blackWhite">
            <a:xfrm>
              <a:off x="5375275" y="4024313"/>
              <a:ext cx="538163" cy="909637"/>
            </a:xfrm>
            <a:custGeom>
              <a:avLst/>
              <a:gdLst>
                <a:gd name="T0" fmla="*/ 397773 w 299"/>
                <a:gd name="T1" fmla="*/ 878150 h 520"/>
                <a:gd name="T2" fmla="*/ 419371 w 299"/>
                <a:gd name="T3" fmla="*/ 871152 h 520"/>
                <a:gd name="T4" fmla="*/ 440970 w 299"/>
                <a:gd name="T5" fmla="*/ 865904 h 520"/>
                <a:gd name="T6" fmla="*/ 462568 w 299"/>
                <a:gd name="T7" fmla="*/ 857158 h 520"/>
                <a:gd name="T8" fmla="*/ 444569 w 299"/>
                <a:gd name="T9" fmla="*/ 853659 h 520"/>
                <a:gd name="T10" fmla="*/ 476967 w 299"/>
                <a:gd name="T11" fmla="*/ 853659 h 520"/>
                <a:gd name="T12" fmla="*/ 478767 w 299"/>
                <a:gd name="T13" fmla="*/ 862406 h 520"/>
                <a:gd name="T14" fmla="*/ 505765 w 299"/>
                <a:gd name="T15" fmla="*/ 853659 h 520"/>
                <a:gd name="T16" fmla="*/ 521964 w 299"/>
                <a:gd name="T17" fmla="*/ 865904 h 520"/>
                <a:gd name="T18" fmla="*/ 536363 w 299"/>
                <a:gd name="T19" fmla="*/ 855409 h 520"/>
                <a:gd name="T20" fmla="*/ 505765 w 299"/>
                <a:gd name="T21" fmla="*/ 0 h 520"/>
                <a:gd name="T22" fmla="*/ 183587 w 299"/>
                <a:gd name="T23" fmla="*/ 29738 h 520"/>
                <a:gd name="T24" fmla="*/ 181788 w 299"/>
                <a:gd name="T25" fmla="*/ 41983 h 520"/>
                <a:gd name="T26" fmla="*/ 140390 w 299"/>
                <a:gd name="T27" fmla="*/ 85716 h 520"/>
                <a:gd name="T28" fmla="*/ 97193 w 299"/>
                <a:gd name="T29" fmla="*/ 167933 h 520"/>
                <a:gd name="T30" fmla="*/ 84594 w 299"/>
                <a:gd name="T31" fmla="*/ 195922 h 520"/>
                <a:gd name="T32" fmla="*/ 86394 w 299"/>
                <a:gd name="T33" fmla="*/ 209916 h 520"/>
                <a:gd name="T34" fmla="*/ 68395 w 299"/>
                <a:gd name="T35" fmla="*/ 216913 h 520"/>
                <a:gd name="T36" fmla="*/ 64796 w 299"/>
                <a:gd name="T37" fmla="*/ 230908 h 520"/>
                <a:gd name="T38" fmla="*/ 70195 w 299"/>
                <a:gd name="T39" fmla="*/ 244902 h 520"/>
                <a:gd name="T40" fmla="*/ 59396 w 299"/>
                <a:gd name="T41" fmla="*/ 257147 h 520"/>
                <a:gd name="T42" fmla="*/ 62996 w 299"/>
                <a:gd name="T43" fmla="*/ 262395 h 520"/>
                <a:gd name="T44" fmla="*/ 70195 w 299"/>
                <a:gd name="T45" fmla="*/ 269392 h 520"/>
                <a:gd name="T46" fmla="*/ 52196 w 299"/>
                <a:gd name="T47" fmla="*/ 279888 h 520"/>
                <a:gd name="T48" fmla="*/ 43197 w 299"/>
                <a:gd name="T49" fmla="*/ 302629 h 520"/>
                <a:gd name="T50" fmla="*/ 64796 w 299"/>
                <a:gd name="T51" fmla="*/ 355108 h 520"/>
                <a:gd name="T52" fmla="*/ 70195 w 299"/>
                <a:gd name="T53" fmla="*/ 367353 h 520"/>
                <a:gd name="T54" fmla="*/ 62996 w 299"/>
                <a:gd name="T55" fmla="*/ 374351 h 520"/>
                <a:gd name="T56" fmla="*/ 57596 w 299"/>
                <a:gd name="T57" fmla="*/ 393593 h 520"/>
                <a:gd name="T58" fmla="*/ 53996 w 299"/>
                <a:gd name="T59" fmla="*/ 398841 h 520"/>
                <a:gd name="T60" fmla="*/ 53996 w 299"/>
                <a:gd name="T61" fmla="*/ 412835 h 520"/>
                <a:gd name="T62" fmla="*/ 62996 w 299"/>
                <a:gd name="T63" fmla="*/ 414585 h 520"/>
                <a:gd name="T64" fmla="*/ 70195 w 299"/>
                <a:gd name="T65" fmla="*/ 425080 h 520"/>
                <a:gd name="T66" fmla="*/ 68395 w 299"/>
                <a:gd name="T67" fmla="*/ 472312 h 520"/>
                <a:gd name="T68" fmla="*/ 84594 w 299"/>
                <a:gd name="T69" fmla="*/ 489805 h 520"/>
                <a:gd name="T70" fmla="*/ 79195 w 299"/>
                <a:gd name="T71" fmla="*/ 500300 h 520"/>
                <a:gd name="T72" fmla="*/ 91794 w 299"/>
                <a:gd name="T73" fmla="*/ 505548 h 520"/>
                <a:gd name="T74" fmla="*/ 91794 w 299"/>
                <a:gd name="T75" fmla="*/ 517793 h 520"/>
                <a:gd name="T76" fmla="*/ 102593 w 299"/>
                <a:gd name="T77" fmla="*/ 524791 h 520"/>
                <a:gd name="T78" fmla="*/ 95393 w 299"/>
                <a:gd name="T79" fmla="*/ 542284 h 520"/>
                <a:gd name="T80" fmla="*/ 84594 w 299"/>
                <a:gd name="T81" fmla="*/ 547532 h 520"/>
                <a:gd name="T82" fmla="*/ 64796 w 299"/>
                <a:gd name="T83" fmla="*/ 556278 h 520"/>
                <a:gd name="T84" fmla="*/ 80994 w 299"/>
                <a:gd name="T85" fmla="*/ 566774 h 520"/>
                <a:gd name="T86" fmla="*/ 64796 w 299"/>
                <a:gd name="T87" fmla="*/ 589515 h 520"/>
                <a:gd name="T88" fmla="*/ 48597 w 299"/>
                <a:gd name="T89" fmla="*/ 615754 h 520"/>
                <a:gd name="T90" fmla="*/ 37797 w 299"/>
                <a:gd name="T91" fmla="*/ 666484 h 520"/>
                <a:gd name="T92" fmla="*/ 21599 w 299"/>
                <a:gd name="T93" fmla="*/ 678729 h 520"/>
                <a:gd name="T94" fmla="*/ 25198 w 299"/>
                <a:gd name="T95" fmla="*/ 690974 h 520"/>
                <a:gd name="T96" fmla="*/ 14399 w 299"/>
                <a:gd name="T97" fmla="*/ 704969 h 520"/>
                <a:gd name="T98" fmla="*/ 21599 w 299"/>
                <a:gd name="T99" fmla="*/ 713715 h 520"/>
                <a:gd name="T100" fmla="*/ 5400 w 299"/>
                <a:gd name="T101" fmla="*/ 731208 h 520"/>
                <a:gd name="T102" fmla="*/ 0 w 299"/>
                <a:gd name="T103" fmla="*/ 743453 h 520"/>
                <a:gd name="T104" fmla="*/ 8999 w 299"/>
                <a:gd name="T105" fmla="*/ 750451 h 520"/>
                <a:gd name="T106" fmla="*/ 3600 w 299"/>
                <a:gd name="T107" fmla="*/ 766194 h 520"/>
                <a:gd name="T108" fmla="*/ 307779 w 299"/>
                <a:gd name="T109" fmla="*/ 755698 h 520"/>
                <a:gd name="T110" fmla="*/ 300579 w 299"/>
                <a:gd name="T111" fmla="*/ 802930 h 520"/>
                <a:gd name="T112" fmla="*/ 300579 w 299"/>
                <a:gd name="T113" fmla="*/ 834417 h 520"/>
                <a:gd name="T114" fmla="*/ 320378 w 299"/>
                <a:gd name="T115" fmla="*/ 853659 h 520"/>
                <a:gd name="T116" fmla="*/ 338377 w 299"/>
                <a:gd name="T117" fmla="*/ 897392 h 5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9" h="520">
                  <a:moveTo>
                    <a:pt x="203" y="516"/>
                  </a:moveTo>
                  <a:lnTo>
                    <a:pt x="212" y="507"/>
                  </a:lnTo>
                  <a:lnTo>
                    <a:pt x="212" y="499"/>
                  </a:lnTo>
                  <a:lnTo>
                    <a:pt x="221" y="502"/>
                  </a:lnTo>
                  <a:lnTo>
                    <a:pt x="224" y="501"/>
                  </a:lnTo>
                  <a:lnTo>
                    <a:pt x="229" y="499"/>
                  </a:lnTo>
                  <a:lnTo>
                    <a:pt x="233" y="498"/>
                  </a:lnTo>
                  <a:lnTo>
                    <a:pt x="237" y="496"/>
                  </a:lnTo>
                  <a:lnTo>
                    <a:pt x="239" y="495"/>
                  </a:lnTo>
                  <a:lnTo>
                    <a:pt x="242" y="495"/>
                  </a:lnTo>
                  <a:lnTo>
                    <a:pt x="245" y="495"/>
                  </a:lnTo>
                  <a:lnTo>
                    <a:pt x="254" y="493"/>
                  </a:lnTo>
                  <a:lnTo>
                    <a:pt x="259" y="493"/>
                  </a:lnTo>
                  <a:lnTo>
                    <a:pt x="259" y="492"/>
                  </a:lnTo>
                  <a:lnTo>
                    <a:pt x="257" y="490"/>
                  </a:lnTo>
                  <a:lnTo>
                    <a:pt x="254" y="489"/>
                  </a:lnTo>
                  <a:lnTo>
                    <a:pt x="250" y="488"/>
                  </a:lnTo>
                  <a:lnTo>
                    <a:pt x="247" y="488"/>
                  </a:lnTo>
                  <a:lnTo>
                    <a:pt x="254" y="486"/>
                  </a:lnTo>
                  <a:lnTo>
                    <a:pt x="259" y="486"/>
                  </a:lnTo>
                  <a:lnTo>
                    <a:pt x="263" y="486"/>
                  </a:lnTo>
                  <a:lnTo>
                    <a:pt x="265" y="488"/>
                  </a:lnTo>
                  <a:lnTo>
                    <a:pt x="266" y="489"/>
                  </a:lnTo>
                  <a:lnTo>
                    <a:pt x="266" y="492"/>
                  </a:lnTo>
                  <a:lnTo>
                    <a:pt x="266" y="493"/>
                  </a:lnTo>
                  <a:lnTo>
                    <a:pt x="272" y="495"/>
                  </a:lnTo>
                  <a:lnTo>
                    <a:pt x="280" y="486"/>
                  </a:lnTo>
                  <a:lnTo>
                    <a:pt x="281" y="488"/>
                  </a:lnTo>
                  <a:lnTo>
                    <a:pt x="283" y="489"/>
                  </a:lnTo>
                  <a:lnTo>
                    <a:pt x="283" y="490"/>
                  </a:lnTo>
                  <a:lnTo>
                    <a:pt x="287" y="493"/>
                  </a:lnTo>
                  <a:lnTo>
                    <a:pt x="290" y="495"/>
                  </a:lnTo>
                  <a:lnTo>
                    <a:pt x="293" y="495"/>
                  </a:lnTo>
                  <a:lnTo>
                    <a:pt x="295" y="493"/>
                  </a:lnTo>
                  <a:lnTo>
                    <a:pt x="296" y="492"/>
                  </a:lnTo>
                  <a:lnTo>
                    <a:pt x="298" y="489"/>
                  </a:lnTo>
                  <a:lnTo>
                    <a:pt x="298" y="488"/>
                  </a:lnTo>
                  <a:lnTo>
                    <a:pt x="277" y="332"/>
                  </a:lnTo>
                  <a:lnTo>
                    <a:pt x="281" y="0"/>
                  </a:lnTo>
                  <a:lnTo>
                    <a:pt x="102" y="15"/>
                  </a:lnTo>
                  <a:lnTo>
                    <a:pt x="102" y="17"/>
                  </a:lnTo>
                  <a:lnTo>
                    <a:pt x="102" y="18"/>
                  </a:lnTo>
                  <a:lnTo>
                    <a:pt x="101" y="21"/>
                  </a:lnTo>
                  <a:lnTo>
                    <a:pt x="101" y="22"/>
                  </a:lnTo>
                  <a:lnTo>
                    <a:pt x="101" y="24"/>
                  </a:lnTo>
                  <a:lnTo>
                    <a:pt x="99" y="25"/>
                  </a:lnTo>
                  <a:lnTo>
                    <a:pt x="99" y="27"/>
                  </a:lnTo>
                  <a:lnTo>
                    <a:pt x="87" y="36"/>
                  </a:lnTo>
                  <a:lnTo>
                    <a:pt x="78" y="49"/>
                  </a:lnTo>
                  <a:lnTo>
                    <a:pt x="78" y="75"/>
                  </a:lnTo>
                  <a:lnTo>
                    <a:pt x="71" y="82"/>
                  </a:lnTo>
                  <a:lnTo>
                    <a:pt x="66" y="82"/>
                  </a:lnTo>
                  <a:lnTo>
                    <a:pt x="54" y="96"/>
                  </a:lnTo>
                  <a:lnTo>
                    <a:pt x="59" y="104"/>
                  </a:lnTo>
                  <a:lnTo>
                    <a:pt x="45" y="111"/>
                  </a:lnTo>
                  <a:lnTo>
                    <a:pt x="47" y="111"/>
                  </a:lnTo>
                  <a:lnTo>
                    <a:pt x="47" y="112"/>
                  </a:lnTo>
                  <a:lnTo>
                    <a:pt x="48" y="114"/>
                  </a:lnTo>
                  <a:lnTo>
                    <a:pt x="48" y="115"/>
                  </a:lnTo>
                  <a:lnTo>
                    <a:pt x="48" y="117"/>
                  </a:lnTo>
                  <a:lnTo>
                    <a:pt x="48" y="120"/>
                  </a:lnTo>
                  <a:lnTo>
                    <a:pt x="45" y="121"/>
                  </a:lnTo>
                  <a:lnTo>
                    <a:pt x="41" y="123"/>
                  </a:lnTo>
                  <a:lnTo>
                    <a:pt x="39" y="123"/>
                  </a:lnTo>
                  <a:lnTo>
                    <a:pt x="38" y="124"/>
                  </a:lnTo>
                  <a:lnTo>
                    <a:pt x="36" y="126"/>
                  </a:lnTo>
                  <a:lnTo>
                    <a:pt x="36" y="127"/>
                  </a:lnTo>
                  <a:lnTo>
                    <a:pt x="36" y="129"/>
                  </a:lnTo>
                  <a:lnTo>
                    <a:pt x="36" y="132"/>
                  </a:lnTo>
                  <a:lnTo>
                    <a:pt x="38" y="134"/>
                  </a:lnTo>
                  <a:lnTo>
                    <a:pt x="39" y="137"/>
                  </a:lnTo>
                  <a:lnTo>
                    <a:pt x="39" y="138"/>
                  </a:lnTo>
                  <a:lnTo>
                    <a:pt x="39" y="140"/>
                  </a:lnTo>
                  <a:lnTo>
                    <a:pt x="38" y="141"/>
                  </a:lnTo>
                  <a:lnTo>
                    <a:pt x="36" y="144"/>
                  </a:lnTo>
                  <a:lnTo>
                    <a:pt x="35" y="145"/>
                  </a:lnTo>
                  <a:lnTo>
                    <a:pt x="33" y="147"/>
                  </a:lnTo>
                  <a:lnTo>
                    <a:pt x="32" y="148"/>
                  </a:lnTo>
                  <a:lnTo>
                    <a:pt x="32" y="150"/>
                  </a:lnTo>
                  <a:lnTo>
                    <a:pt x="33" y="150"/>
                  </a:lnTo>
                  <a:lnTo>
                    <a:pt x="35" y="150"/>
                  </a:lnTo>
                  <a:lnTo>
                    <a:pt x="36" y="150"/>
                  </a:lnTo>
                  <a:lnTo>
                    <a:pt x="38" y="151"/>
                  </a:lnTo>
                  <a:lnTo>
                    <a:pt x="39" y="153"/>
                  </a:lnTo>
                  <a:lnTo>
                    <a:pt x="39" y="154"/>
                  </a:lnTo>
                  <a:lnTo>
                    <a:pt x="38" y="156"/>
                  </a:lnTo>
                  <a:lnTo>
                    <a:pt x="33" y="159"/>
                  </a:lnTo>
                  <a:lnTo>
                    <a:pt x="32" y="159"/>
                  </a:lnTo>
                  <a:lnTo>
                    <a:pt x="29" y="160"/>
                  </a:lnTo>
                  <a:lnTo>
                    <a:pt x="27" y="162"/>
                  </a:lnTo>
                  <a:lnTo>
                    <a:pt x="27" y="165"/>
                  </a:lnTo>
                  <a:lnTo>
                    <a:pt x="24" y="173"/>
                  </a:lnTo>
                  <a:lnTo>
                    <a:pt x="30" y="180"/>
                  </a:lnTo>
                  <a:lnTo>
                    <a:pt x="32" y="186"/>
                  </a:lnTo>
                  <a:lnTo>
                    <a:pt x="36" y="203"/>
                  </a:lnTo>
                  <a:lnTo>
                    <a:pt x="38" y="204"/>
                  </a:lnTo>
                  <a:lnTo>
                    <a:pt x="38" y="206"/>
                  </a:lnTo>
                  <a:lnTo>
                    <a:pt x="39" y="208"/>
                  </a:lnTo>
                  <a:lnTo>
                    <a:pt x="39" y="210"/>
                  </a:lnTo>
                  <a:lnTo>
                    <a:pt x="39" y="211"/>
                  </a:lnTo>
                  <a:lnTo>
                    <a:pt x="38" y="213"/>
                  </a:lnTo>
                  <a:lnTo>
                    <a:pt x="35" y="214"/>
                  </a:lnTo>
                  <a:lnTo>
                    <a:pt x="33" y="216"/>
                  </a:lnTo>
                  <a:lnTo>
                    <a:pt x="33" y="219"/>
                  </a:lnTo>
                  <a:lnTo>
                    <a:pt x="32" y="222"/>
                  </a:lnTo>
                  <a:lnTo>
                    <a:pt x="32" y="225"/>
                  </a:lnTo>
                  <a:lnTo>
                    <a:pt x="32" y="227"/>
                  </a:lnTo>
                  <a:lnTo>
                    <a:pt x="32" y="228"/>
                  </a:lnTo>
                  <a:lnTo>
                    <a:pt x="30" y="228"/>
                  </a:lnTo>
                  <a:lnTo>
                    <a:pt x="30" y="230"/>
                  </a:lnTo>
                  <a:lnTo>
                    <a:pt x="30" y="231"/>
                  </a:lnTo>
                  <a:lnTo>
                    <a:pt x="30" y="233"/>
                  </a:lnTo>
                  <a:lnTo>
                    <a:pt x="30" y="236"/>
                  </a:lnTo>
                  <a:lnTo>
                    <a:pt x="30" y="237"/>
                  </a:lnTo>
                  <a:lnTo>
                    <a:pt x="32" y="238"/>
                  </a:lnTo>
                  <a:lnTo>
                    <a:pt x="33" y="238"/>
                  </a:lnTo>
                  <a:lnTo>
                    <a:pt x="35" y="237"/>
                  </a:lnTo>
                  <a:lnTo>
                    <a:pt x="36" y="237"/>
                  </a:lnTo>
                  <a:lnTo>
                    <a:pt x="38" y="240"/>
                  </a:lnTo>
                  <a:lnTo>
                    <a:pt x="38" y="241"/>
                  </a:lnTo>
                  <a:lnTo>
                    <a:pt x="39" y="243"/>
                  </a:lnTo>
                  <a:lnTo>
                    <a:pt x="38" y="253"/>
                  </a:lnTo>
                  <a:lnTo>
                    <a:pt x="44" y="258"/>
                  </a:lnTo>
                  <a:lnTo>
                    <a:pt x="36" y="266"/>
                  </a:lnTo>
                  <a:lnTo>
                    <a:pt x="38" y="270"/>
                  </a:lnTo>
                  <a:lnTo>
                    <a:pt x="48" y="269"/>
                  </a:lnTo>
                  <a:lnTo>
                    <a:pt x="48" y="279"/>
                  </a:lnTo>
                  <a:lnTo>
                    <a:pt x="47" y="279"/>
                  </a:lnTo>
                  <a:lnTo>
                    <a:pt x="47" y="280"/>
                  </a:lnTo>
                  <a:lnTo>
                    <a:pt x="45" y="282"/>
                  </a:lnTo>
                  <a:lnTo>
                    <a:pt x="44" y="283"/>
                  </a:lnTo>
                  <a:lnTo>
                    <a:pt x="42" y="285"/>
                  </a:lnTo>
                  <a:lnTo>
                    <a:pt x="44" y="286"/>
                  </a:lnTo>
                  <a:lnTo>
                    <a:pt x="45" y="288"/>
                  </a:lnTo>
                  <a:lnTo>
                    <a:pt x="51" y="288"/>
                  </a:lnTo>
                  <a:lnTo>
                    <a:pt x="51" y="289"/>
                  </a:lnTo>
                  <a:lnTo>
                    <a:pt x="51" y="291"/>
                  </a:lnTo>
                  <a:lnTo>
                    <a:pt x="50" y="291"/>
                  </a:lnTo>
                  <a:lnTo>
                    <a:pt x="50" y="294"/>
                  </a:lnTo>
                  <a:lnTo>
                    <a:pt x="51" y="296"/>
                  </a:lnTo>
                  <a:lnTo>
                    <a:pt x="54" y="297"/>
                  </a:lnTo>
                  <a:lnTo>
                    <a:pt x="59" y="297"/>
                  </a:lnTo>
                  <a:lnTo>
                    <a:pt x="57" y="300"/>
                  </a:lnTo>
                  <a:lnTo>
                    <a:pt x="56" y="301"/>
                  </a:lnTo>
                  <a:lnTo>
                    <a:pt x="56" y="304"/>
                  </a:lnTo>
                  <a:lnTo>
                    <a:pt x="54" y="307"/>
                  </a:lnTo>
                  <a:lnTo>
                    <a:pt x="53" y="310"/>
                  </a:lnTo>
                  <a:lnTo>
                    <a:pt x="51" y="312"/>
                  </a:lnTo>
                  <a:lnTo>
                    <a:pt x="51" y="313"/>
                  </a:lnTo>
                  <a:lnTo>
                    <a:pt x="50" y="313"/>
                  </a:lnTo>
                  <a:lnTo>
                    <a:pt x="47" y="313"/>
                  </a:lnTo>
                  <a:lnTo>
                    <a:pt x="42" y="315"/>
                  </a:lnTo>
                  <a:lnTo>
                    <a:pt x="39" y="315"/>
                  </a:lnTo>
                  <a:lnTo>
                    <a:pt x="36" y="316"/>
                  </a:lnTo>
                  <a:lnTo>
                    <a:pt x="36" y="318"/>
                  </a:lnTo>
                  <a:lnTo>
                    <a:pt x="39" y="319"/>
                  </a:lnTo>
                  <a:lnTo>
                    <a:pt x="45" y="322"/>
                  </a:lnTo>
                  <a:lnTo>
                    <a:pt x="45" y="324"/>
                  </a:lnTo>
                  <a:lnTo>
                    <a:pt x="44" y="329"/>
                  </a:lnTo>
                  <a:lnTo>
                    <a:pt x="41" y="332"/>
                  </a:lnTo>
                  <a:lnTo>
                    <a:pt x="39" y="334"/>
                  </a:lnTo>
                  <a:lnTo>
                    <a:pt x="36" y="337"/>
                  </a:lnTo>
                  <a:lnTo>
                    <a:pt x="36" y="340"/>
                  </a:lnTo>
                  <a:lnTo>
                    <a:pt x="35" y="342"/>
                  </a:lnTo>
                  <a:lnTo>
                    <a:pt x="33" y="352"/>
                  </a:lnTo>
                  <a:lnTo>
                    <a:pt x="27" y="352"/>
                  </a:lnTo>
                  <a:lnTo>
                    <a:pt x="21" y="375"/>
                  </a:lnTo>
                  <a:lnTo>
                    <a:pt x="14" y="379"/>
                  </a:lnTo>
                  <a:lnTo>
                    <a:pt x="21" y="379"/>
                  </a:lnTo>
                  <a:lnTo>
                    <a:pt x="21" y="381"/>
                  </a:lnTo>
                  <a:lnTo>
                    <a:pt x="20" y="381"/>
                  </a:lnTo>
                  <a:lnTo>
                    <a:pt x="17" y="384"/>
                  </a:lnTo>
                  <a:lnTo>
                    <a:pt x="15" y="385"/>
                  </a:lnTo>
                  <a:lnTo>
                    <a:pt x="12" y="388"/>
                  </a:lnTo>
                  <a:lnTo>
                    <a:pt x="12" y="389"/>
                  </a:lnTo>
                  <a:lnTo>
                    <a:pt x="12" y="392"/>
                  </a:lnTo>
                  <a:lnTo>
                    <a:pt x="14" y="393"/>
                  </a:lnTo>
                  <a:lnTo>
                    <a:pt x="14" y="395"/>
                  </a:lnTo>
                  <a:lnTo>
                    <a:pt x="12" y="396"/>
                  </a:lnTo>
                  <a:lnTo>
                    <a:pt x="11" y="397"/>
                  </a:lnTo>
                  <a:lnTo>
                    <a:pt x="8" y="400"/>
                  </a:lnTo>
                  <a:lnTo>
                    <a:pt x="8" y="403"/>
                  </a:lnTo>
                  <a:lnTo>
                    <a:pt x="6" y="405"/>
                  </a:lnTo>
                  <a:lnTo>
                    <a:pt x="8" y="406"/>
                  </a:lnTo>
                  <a:lnTo>
                    <a:pt x="11" y="406"/>
                  </a:lnTo>
                  <a:lnTo>
                    <a:pt x="12" y="408"/>
                  </a:lnTo>
                  <a:lnTo>
                    <a:pt x="12" y="411"/>
                  </a:lnTo>
                  <a:lnTo>
                    <a:pt x="11" y="412"/>
                  </a:lnTo>
                  <a:lnTo>
                    <a:pt x="6" y="417"/>
                  </a:lnTo>
                  <a:lnTo>
                    <a:pt x="3" y="418"/>
                  </a:lnTo>
                  <a:lnTo>
                    <a:pt x="0" y="420"/>
                  </a:lnTo>
                  <a:lnTo>
                    <a:pt x="0" y="421"/>
                  </a:lnTo>
                  <a:lnTo>
                    <a:pt x="0" y="423"/>
                  </a:lnTo>
                  <a:lnTo>
                    <a:pt x="0" y="425"/>
                  </a:lnTo>
                  <a:lnTo>
                    <a:pt x="0" y="426"/>
                  </a:lnTo>
                  <a:lnTo>
                    <a:pt x="2" y="427"/>
                  </a:lnTo>
                  <a:lnTo>
                    <a:pt x="3" y="427"/>
                  </a:lnTo>
                  <a:lnTo>
                    <a:pt x="5" y="429"/>
                  </a:lnTo>
                  <a:lnTo>
                    <a:pt x="3" y="430"/>
                  </a:lnTo>
                  <a:lnTo>
                    <a:pt x="3" y="433"/>
                  </a:lnTo>
                  <a:lnTo>
                    <a:pt x="3" y="435"/>
                  </a:lnTo>
                  <a:lnTo>
                    <a:pt x="2" y="438"/>
                  </a:lnTo>
                  <a:lnTo>
                    <a:pt x="2" y="441"/>
                  </a:lnTo>
                  <a:lnTo>
                    <a:pt x="2" y="442"/>
                  </a:lnTo>
                  <a:lnTo>
                    <a:pt x="2" y="444"/>
                  </a:lnTo>
                  <a:lnTo>
                    <a:pt x="171" y="432"/>
                  </a:lnTo>
                  <a:lnTo>
                    <a:pt x="171" y="453"/>
                  </a:lnTo>
                  <a:lnTo>
                    <a:pt x="170" y="453"/>
                  </a:lnTo>
                  <a:lnTo>
                    <a:pt x="168" y="455"/>
                  </a:lnTo>
                  <a:lnTo>
                    <a:pt x="167" y="459"/>
                  </a:lnTo>
                  <a:lnTo>
                    <a:pt x="165" y="462"/>
                  </a:lnTo>
                  <a:lnTo>
                    <a:pt x="164" y="468"/>
                  </a:lnTo>
                  <a:lnTo>
                    <a:pt x="164" y="472"/>
                  </a:lnTo>
                  <a:lnTo>
                    <a:pt x="167" y="477"/>
                  </a:lnTo>
                  <a:lnTo>
                    <a:pt x="171" y="480"/>
                  </a:lnTo>
                  <a:lnTo>
                    <a:pt x="173" y="481"/>
                  </a:lnTo>
                  <a:lnTo>
                    <a:pt x="176" y="484"/>
                  </a:lnTo>
                  <a:lnTo>
                    <a:pt x="178" y="488"/>
                  </a:lnTo>
                  <a:lnTo>
                    <a:pt x="182" y="493"/>
                  </a:lnTo>
                  <a:lnTo>
                    <a:pt x="185" y="499"/>
                  </a:lnTo>
                  <a:lnTo>
                    <a:pt x="188" y="505"/>
                  </a:lnTo>
                  <a:lnTo>
                    <a:pt x="188" y="513"/>
                  </a:lnTo>
                  <a:lnTo>
                    <a:pt x="187" y="519"/>
                  </a:lnTo>
                  <a:lnTo>
                    <a:pt x="203" y="516"/>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96" name="Freeform 94"/>
            <p:cNvSpPr>
              <a:spLocks/>
            </p:cNvSpPr>
            <p:nvPr/>
          </p:nvSpPr>
          <p:spPr bwMode="blackWhite">
            <a:xfrm>
              <a:off x="5375275" y="4024313"/>
              <a:ext cx="538163" cy="909637"/>
            </a:xfrm>
            <a:custGeom>
              <a:avLst/>
              <a:gdLst>
                <a:gd name="T0" fmla="*/ 397773 w 299"/>
                <a:gd name="T1" fmla="*/ 878150 h 520"/>
                <a:gd name="T2" fmla="*/ 426571 w 299"/>
                <a:gd name="T3" fmla="*/ 867654 h 520"/>
                <a:gd name="T4" fmla="*/ 457169 w 299"/>
                <a:gd name="T5" fmla="*/ 862406 h 520"/>
                <a:gd name="T6" fmla="*/ 449969 w 299"/>
                <a:gd name="T7" fmla="*/ 853659 h 520"/>
                <a:gd name="T8" fmla="*/ 466168 w 299"/>
                <a:gd name="T9" fmla="*/ 850161 h 520"/>
                <a:gd name="T10" fmla="*/ 478767 w 299"/>
                <a:gd name="T11" fmla="*/ 860657 h 520"/>
                <a:gd name="T12" fmla="*/ 503965 w 299"/>
                <a:gd name="T13" fmla="*/ 850161 h 520"/>
                <a:gd name="T14" fmla="*/ 516564 w 299"/>
                <a:gd name="T15" fmla="*/ 862406 h 520"/>
                <a:gd name="T16" fmla="*/ 536363 w 299"/>
                <a:gd name="T17" fmla="*/ 855409 h 520"/>
                <a:gd name="T18" fmla="*/ 505765 w 299"/>
                <a:gd name="T19" fmla="*/ 0 h 520"/>
                <a:gd name="T20" fmla="*/ 183587 w 299"/>
                <a:gd name="T21" fmla="*/ 31487 h 520"/>
                <a:gd name="T22" fmla="*/ 178188 w 299"/>
                <a:gd name="T23" fmla="*/ 47231 h 520"/>
                <a:gd name="T24" fmla="*/ 118792 w 299"/>
                <a:gd name="T25" fmla="*/ 143443 h 520"/>
                <a:gd name="T26" fmla="*/ 84594 w 299"/>
                <a:gd name="T27" fmla="*/ 194173 h 520"/>
                <a:gd name="T28" fmla="*/ 86394 w 299"/>
                <a:gd name="T29" fmla="*/ 209916 h 520"/>
                <a:gd name="T30" fmla="*/ 68395 w 299"/>
                <a:gd name="T31" fmla="*/ 216913 h 520"/>
                <a:gd name="T32" fmla="*/ 68395 w 299"/>
                <a:gd name="T33" fmla="*/ 234406 h 520"/>
                <a:gd name="T34" fmla="*/ 68395 w 299"/>
                <a:gd name="T35" fmla="*/ 246652 h 520"/>
                <a:gd name="T36" fmla="*/ 57596 w 299"/>
                <a:gd name="T37" fmla="*/ 262395 h 520"/>
                <a:gd name="T38" fmla="*/ 68395 w 299"/>
                <a:gd name="T39" fmla="*/ 264145 h 520"/>
                <a:gd name="T40" fmla="*/ 59396 w 299"/>
                <a:gd name="T41" fmla="*/ 278139 h 520"/>
                <a:gd name="T42" fmla="*/ 48597 w 299"/>
                <a:gd name="T43" fmla="*/ 288635 h 520"/>
                <a:gd name="T44" fmla="*/ 64796 w 299"/>
                <a:gd name="T45" fmla="*/ 355108 h 520"/>
                <a:gd name="T46" fmla="*/ 70195 w 299"/>
                <a:gd name="T47" fmla="*/ 367353 h 520"/>
                <a:gd name="T48" fmla="*/ 62996 w 299"/>
                <a:gd name="T49" fmla="*/ 374351 h 520"/>
                <a:gd name="T50" fmla="*/ 57596 w 299"/>
                <a:gd name="T51" fmla="*/ 397092 h 520"/>
                <a:gd name="T52" fmla="*/ 53996 w 299"/>
                <a:gd name="T53" fmla="*/ 402339 h 520"/>
                <a:gd name="T54" fmla="*/ 57596 w 299"/>
                <a:gd name="T55" fmla="*/ 416334 h 520"/>
                <a:gd name="T56" fmla="*/ 68395 w 299"/>
                <a:gd name="T57" fmla="*/ 419832 h 520"/>
                <a:gd name="T58" fmla="*/ 64796 w 299"/>
                <a:gd name="T59" fmla="*/ 465314 h 520"/>
                <a:gd name="T60" fmla="*/ 84594 w 299"/>
                <a:gd name="T61" fmla="*/ 488055 h 520"/>
                <a:gd name="T62" fmla="*/ 79195 w 299"/>
                <a:gd name="T63" fmla="*/ 500300 h 520"/>
                <a:gd name="T64" fmla="*/ 91794 w 299"/>
                <a:gd name="T65" fmla="*/ 505548 h 520"/>
                <a:gd name="T66" fmla="*/ 97193 w 299"/>
                <a:gd name="T67" fmla="*/ 519543 h 520"/>
                <a:gd name="T68" fmla="*/ 100793 w 299"/>
                <a:gd name="T69" fmla="*/ 526540 h 520"/>
                <a:gd name="T70" fmla="*/ 91794 w 299"/>
                <a:gd name="T71" fmla="*/ 547532 h 520"/>
                <a:gd name="T72" fmla="*/ 70195 w 299"/>
                <a:gd name="T73" fmla="*/ 551030 h 520"/>
                <a:gd name="T74" fmla="*/ 80994 w 299"/>
                <a:gd name="T75" fmla="*/ 563275 h 520"/>
                <a:gd name="T76" fmla="*/ 70195 w 299"/>
                <a:gd name="T77" fmla="*/ 584267 h 520"/>
                <a:gd name="T78" fmla="*/ 48597 w 299"/>
                <a:gd name="T79" fmla="*/ 615754 h 520"/>
                <a:gd name="T80" fmla="*/ 37797 w 299"/>
                <a:gd name="T81" fmla="*/ 666484 h 520"/>
                <a:gd name="T82" fmla="*/ 21599 w 299"/>
                <a:gd name="T83" fmla="*/ 680478 h 520"/>
                <a:gd name="T84" fmla="*/ 21599 w 299"/>
                <a:gd name="T85" fmla="*/ 692724 h 520"/>
                <a:gd name="T86" fmla="*/ 14399 w 299"/>
                <a:gd name="T87" fmla="*/ 710217 h 520"/>
                <a:gd name="T88" fmla="*/ 19799 w 299"/>
                <a:gd name="T89" fmla="*/ 720712 h 520"/>
                <a:gd name="T90" fmla="*/ 0 w 299"/>
                <a:gd name="T91" fmla="*/ 736456 h 520"/>
                <a:gd name="T92" fmla="*/ 5400 w 299"/>
                <a:gd name="T93" fmla="*/ 746952 h 520"/>
                <a:gd name="T94" fmla="*/ 5400 w 299"/>
                <a:gd name="T95" fmla="*/ 760946 h 520"/>
                <a:gd name="T96" fmla="*/ 307779 w 299"/>
                <a:gd name="T97" fmla="*/ 755698 h 520"/>
                <a:gd name="T98" fmla="*/ 300579 w 299"/>
                <a:gd name="T99" fmla="*/ 802930 h 520"/>
                <a:gd name="T100" fmla="*/ 307779 w 299"/>
                <a:gd name="T101" fmla="*/ 839665 h 520"/>
                <a:gd name="T102" fmla="*/ 327577 w 299"/>
                <a:gd name="T103" fmla="*/ 862406 h 520"/>
                <a:gd name="T104" fmla="*/ 365375 w 299"/>
                <a:gd name="T105" fmla="*/ 902640 h 52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9" h="520">
                  <a:moveTo>
                    <a:pt x="203" y="516"/>
                  </a:moveTo>
                  <a:lnTo>
                    <a:pt x="212" y="507"/>
                  </a:lnTo>
                  <a:lnTo>
                    <a:pt x="212" y="499"/>
                  </a:lnTo>
                  <a:lnTo>
                    <a:pt x="221" y="502"/>
                  </a:lnTo>
                  <a:lnTo>
                    <a:pt x="224" y="501"/>
                  </a:lnTo>
                  <a:lnTo>
                    <a:pt x="229" y="499"/>
                  </a:lnTo>
                  <a:lnTo>
                    <a:pt x="233" y="498"/>
                  </a:lnTo>
                  <a:lnTo>
                    <a:pt x="237" y="496"/>
                  </a:lnTo>
                  <a:lnTo>
                    <a:pt x="239" y="495"/>
                  </a:lnTo>
                  <a:lnTo>
                    <a:pt x="242" y="495"/>
                  </a:lnTo>
                  <a:lnTo>
                    <a:pt x="245" y="495"/>
                  </a:lnTo>
                  <a:lnTo>
                    <a:pt x="254" y="493"/>
                  </a:lnTo>
                  <a:lnTo>
                    <a:pt x="259" y="493"/>
                  </a:lnTo>
                  <a:lnTo>
                    <a:pt x="259" y="492"/>
                  </a:lnTo>
                  <a:lnTo>
                    <a:pt x="257" y="490"/>
                  </a:lnTo>
                  <a:lnTo>
                    <a:pt x="254" y="489"/>
                  </a:lnTo>
                  <a:lnTo>
                    <a:pt x="250" y="488"/>
                  </a:lnTo>
                  <a:lnTo>
                    <a:pt x="247" y="488"/>
                  </a:lnTo>
                  <a:lnTo>
                    <a:pt x="254" y="486"/>
                  </a:lnTo>
                  <a:lnTo>
                    <a:pt x="259" y="486"/>
                  </a:lnTo>
                  <a:lnTo>
                    <a:pt x="263" y="486"/>
                  </a:lnTo>
                  <a:lnTo>
                    <a:pt x="265" y="488"/>
                  </a:lnTo>
                  <a:lnTo>
                    <a:pt x="266" y="489"/>
                  </a:lnTo>
                  <a:lnTo>
                    <a:pt x="266" y="492"/>
                  </a:lnTo>
                  <a:lnTo>
                    <a:pt x="266" y="493"/>
                  </a:lnTo>
                  <a:lnTo>
                    <a:pt x="272" y="495"/>
                  </a:lnTo>
                  <a:lnTo>
                    <a:pt x="280" y="486"/>
                  </a:lnTo>
                  <a:lnTo>
                    <a:pt x="281" y="488"/>
                  </a:lnTo>
                  <a:lnTo>
                    <a:pt x="283" y="489"/>
                  </a:lnTo>
                  <a:lnTo>
                    <a:pt x="283" y="490"/>
                  </a:lnTo>
                  <a:lnTo>
                    <a:pt x="287" y="493"/>
                  </a:lnTo>
                  <a:lnTo>
                    <a:pt x="290" y="495"/>
                  </a:lnTo>
                  <a:lnTo>
                    <a:pt x="293" y="495"/>
                  </a:lnTo>
                  <a:lnTo>
                    <a:pt x="295" y="493"/>
                  </a:lnTo>
                  <a:lnTo>
                    <a:pt x="296" y="492"/>
                  </a:lnTo>
                  <a:lnTo>
                    <a:pt x="298" y="489"/>
                  </a:lnTo>
                  <a:lnTo>
                    <a:pt x="298" y="488"/>
                  </a:lnTo>
                  <a:lnTo>
                    <a:pt x="277" y="332"/>
                  </a:lnTo>
                  <a:lnTo>
                    <a:pt x="281" y="0"/>
                  </a:lnTo>
                  <a:lnTo>
                    <a:pt x="102" y="15"/>
                  </a:lnTo>
                  <a:lnTo>
                    <a:pt x="102" y="17"/>
                  </a:lnTo>
                  <a:lnTo>
                    <a:pt x="102" y="18"/>
                  </a:lnTo>
                  <a:lnTo>
                    <a:pt x="101" y="21"/>
                  </a:lnTo>
                  <a:lnTo>
                    <a:pt x="101" y="22"/>
                  </a:lnTo>
                  <a:lnTo>
                    <a:pt x="101" y="24"/>
                  </a:lnTo>
                  <a:lnTo>
                    <a:pt x="99" y="25"/>
                  </a:lnTo>
                  <a:lnTo>
                    <a:pt x="99" y="27"/>
                  </a:lnTo>
                  <a:lnTo>
                    <a:pt x="87" y="36"/>
                  </a:lnTo>
                  <a:lnTo>
                    <a:pt x="78" y="49"/>
                  </a:lnTo>
                  <a:lnTo>
                    <a:pt x="78" y="75"/>
                  </a:lnTo>
                  <a:lnTo>
                    <a:pt x="71" y="82"/>
                  </a:lnTo>
                  <a:lnTo>
                    <a:pt x="66" y="82"/>
                  </a:lnTo>
                  <a:lnTo>
                    <a:pt x="54" y="96"/>
                  </a:lnTo>
                  <a:lnTo>
                    <a:pt x="59" y="104"/>
                  </a:lnTo>
                  <a:lnTo>
                    <a:pt x="45" y="111"/>
                  </a:lnTo>
                  <a:lnTo>
                    <a:pt x="47" y="111"/>
                  </a:lnTo>
                  <a:lnTo>
                    <a:pt x="47" y="112"/>
                  </a:lnTo>
                  <a:lnTo>
                    <a:pt x="48" y="114"/>
                  </a:lnTo>
                  <a:lnTo>
                    <a:pt x="48" y="115"/>
                  </a:lnTo>
                  <a:lnTo>
                    <a:pt x="48" y="117"/>
                  </a:lnTo>
                  <a:lnTo>
                    <a:pt x="48" y="120"/>
                  </a:lnTo>
                  <a:lnTo>
                    <a:pt x="45" y="121"/>
                  </a:lnTo>
                  <a:lnTo>
                    <a:pt x="41" y="123"/>
                  </a:lnTo>
                  <a:lnTo>
                    <a:pt x="39" y="123"/>
                  </a:lnTo>
                  <a:lnTo>
                    <a:pt x="38" y="124"/>
                  </a:lnTo>
                  <a:lnTo>
                    <a:pt x="36" y="126"/>
                  </a:lnTo>
                  <a:lnTo>
                    <a:pt x="36" y="127"/>
                  </a:lnTo>
                  <a:lnTo>
                    <a:pt x="36" y="129"/>
                  </a:lnTo>
                  <a:lnTo>
                    <a:pt x="36" y="132"/>
                  </a:lnTo>
                  <a:lnTo>
                    <a:pt x="38" y="134"/>
                  </a:lnTo>
                  <a:lnTo>
                    <a:pt x="39" y="137"/>
                  </a:lnTo>
                  <a:lnTo>
                    <a:pt x="39" y="138"/>
                  </a:lnTo>
                  <a:lnTo>
                    <a:pt x="39" y="140"/>
                  </a:lnTo>
                  <a:lnTo>
                    <a:pt x="38" y="141"/>
                  </a:lnTo>
                  <a:lnTo>
                    <a:pt x="36" y="144"/>
                  </a:lnTo>
                  <a:lnTo>
                    <a:pt x="35" y="145"/>
                  </a:lnTo>
                  <a:lnTo>
                    <a:pt x="33" y="147"/>
                  </a:lnTo>
                  <a:lnTo>
                    <a:pt x="32" y="148"/>
                  </a:lnTo>
                  <a:lnTo>
                    <a:pt x="32" y="150"/>
                  </a:lnTo>
                  <a:lnTo>
                    <a:pt x="33" y="150"/>
                  </a:lnTo>
                  <a:lnTo>
                    <a:pt x="35" y="150"/>
                  </a:lnTo>
                  <a:lnTo>
                    <a:pt x="36" y="150"/>
                  </a:lnTo>
                  <a:lnTo>
                    <a:pt x="38" y="151"/>
                  </a:lnTo>
                  <a:lnTo>
                    <a:pt x="39" y="153"/>
                  </a:lnTo>
                  <a:lnTo>
                    <a:pt x="39" y="154"/>
                  </a:lnTo>
                  <a:lnTo>
                    <a:pt x="38" y="156"/>
                  </a:lnTo>
                  <a:lnTo>
                    <a:pt x="33" y="159"/>
                  </a:lnTo>
                  <a:lnTo>
                    <a:pt x="32" y="159"/>
                  </a:lnTo>
                  <a:lnTo>
                    <a:pt x="29" y="160"/>
                  </a:lnTo>
                  <a:lnTo>
                    <a:pt x="27" y="162"/>
                  </a:lnTo>
                  <a:lnTo>
                    <a:pt x="27" y="165"/>
                  </a:lnTo>
                  <a:lnTo>
                    <a:pt x="24" y="173"/>
                  </a:lnTo>
                  <a:lnTo>
                    <a:pt x="30" y="180"/>
                  </a:lnTo>
                  <a:lnTo>
                    <a:pt x="32" y="186"/>
                  </a:lnTo>
                  <a:lnTo>
                    <a:pt x="36" y="203"/>
                  </a:lnTo>
                  <a:lnTo>
                    <a:pt x="38" y="204"/>
                  </a:lnTo>
                  <a:lnTo>
                    <a:pt x="38" y="206"/>
                  </a:lnTo>
                  <a:lnTo>
                    <a:pt x="39" y="208"/>
                  </a:lnTo>
                  <a:lnTo>
                    <a:pt x="39" y="210"/>
                  </a:lnTo>
                  <a:lnTo>
                    <a:pt x="39" y="211"/>
                  </a:lnTo>
                  <a:lnTo>
                    <a:pt x="38" y="213"/>
                  </a:lnTo>
                  <a:lnTo>
                    <a:pt x="35" y="214"/>
                  </a:lnTo>
                  <a:lnTo>
                    <a:pt x="33" y="216"/>
                  </a:lnTo>
                  <a:lnTo>
                    <a:pt x="33" y="219"/>
                  </a:lnTo>
                  <a:lnTo>
                    <a:pt x="32" y="222"/>
                  </a:lnTo>
                  <a:lnTo>
                    <a:pt x="32" y="225"/>
                  </a:lnTo>
                  <a:lnTo>
                    <a:pt x="32" y="227"/>
                  </a:lnTo>
                  <a:lnTo>
                    <a:pt x="32" y="228"/>
                  </a:lnTo>
                  <a:lnTo>
                    <a:pt x="30" y="228"/>
                  </a:lnTo>
                  <a:lnTo>
                    <a:pt x="30" y="230"/>
                  </a:lnTo>
                  <a:lnTo>
                    <a:pt x="30" y="231"/>
                  </a:lnTo>
                  <a:lnTo>
                    <a:pt x="30" y="233"/>
                  </a:lnTo>
                  <a:lnTo>
                    <a:pt x="30" y="236"/>
                  </a:lnTo>
                  <a:lnTo>
                    <a:pt x="30" y="237"/>
                  </a:lnTo>
                  <a:lnTo>
                    <a:pt x="32" y="238"/>
                  </a:lnTo>
                  <a:lnTo>
                    <a:pt x="33" y="238"/>
                  </a:lnTo>
                  <a:lnTo>
                    <a:pt x="35" y="237"/>
                  </a:lnTo>
                  <a:lnTo>
                    <a:pt x="36" y="237"/>
                  </a:lnTo>
                  <a:lnTo>
                    <a:pt x="38" y="240"/>
                  </a:lnTo>
                  <a:lnTo>
                    <a:pt x="38" y="241"/>
                  </a:lnTo>
                  <a:lnTo>
                    <a:pt x="39" y="243"/>
                  </a:lnTo>
                  <a:lnTo>
                    <a:pt x="38" y="253"/>
                  </a:lnTo>
                  <a:lnTo>
                    <a:pt x="44" y="258"/>
                  </a:lnTo>
                  <a:lnTo>
                    <a:pt x="36" y="266"/>
                  </a:lnTo>
                  <a:lnTo>
                    <a:pt x="38" y="270"/>
                  </a:lnTo>
                  <a:lnTo>
                    <a:pt x="48" y="269"/>
                  </a:lnTo>
                  <a:lnTo>
                    <a:pt x="48" y="279"/>
                  </a:lnTo>
                  <a:lnTo>
                    <a:pt x="47" y="279"/>
                  </a:lnTo>
                  <a:lnTo>
                    <a:pt x="47" y="280"/>
                  </a:lnTo>
                  <a:lnTo>
                    <a:pt x="45" y="282"/>
                  </a:lnTo>
                  <a:lnTo>
                    <a:pt x="44" y="283"/>
                  </a:lnTo>
                  <a:lnTo>
                    <a:pt x="42" y="285"/>
                  </a:lnTo>
                  <a:lnTo>
                    <a:pt x="44" y="286"/>
                  </a:lnTo>
                  <a:lnTo>
                    <a:pt x="45" y="288"/>
                  </a:lnTo>
                  <a:lnTo>
                    <a:pt x="51" y="288"/>
                  </a:lnTo>
                  <a:lnTo>
                    <a:pt x="51" y="289"/>
                  </a:lnTo>
                  <a:lnTo>
                    <a:pt x="51" y="291"/>
                  </a:lnTo>
                  <a:lnTo>
                    <a:pt x="50" y="291"/>
                  </a:lnTo>
                  <a:lnTo>
                    <a:pt x="50" y="294"/>
                  </a:lnTo>
                  <a:lnTo>
                    <a:pt x="51" y="296"/>
                  </a:lnTo>
                  <a:lnTo>
                    <a:pt x="54" y="297"/>
                  </a:lnTo>
                  <a:lnTo>
                    <a:pt x="59" y="297"/>
                  </a:lnTo>
                  <a:lnTo>
                    <a:pt x="57" y="300"/>
                  </a:lnTo>
                  <a:lnTo>
                    <a:pt x="56" y="301"/>
                  </a:lnTo>
                  <a:lnTo>
                    <a:pt x="56" y="304"/>
                  </a:lnTo>
                  <a:lnTo>
                    <a:pt x="54" y="307"/>
                  </a:lnTo>
                  <a:lnTo>
                    <a:pt x="53" y="310"/>
                  </a:lnTo>
                  <a:lnTo>
                    <a:pt x="51" y="312"/>
                  </a:lnTo>
                  <a:lnTo>
                    <a:pt x="51" y="313"/>
                  </a:lnTo>
                  <a:lnTo>
                    <a:pt x="50" y="313"/>
                  </a:lnTo>
                  <a:lnTo>
                    <a:pt x="47" y="313"/>
                  </a:lnTo>
                  <a:lnTo>
                    <a:pt x="42" y="315"/>
                  </a:lnTo>
                  <a:lnTo>
                    <a:pt x="39" y="315"/>
                  </a:lnTo>
                  <a:lnTo>
                    <a:pt x="36" y="316"/>
                  </a:lnTo>
                  <a:lnTo>
                    <a:pt x="36" y="318"/>
                  </a:lnTo>
                  <a:lnTo>
                    <a:pt x="39" y="319"/>
                  </a:lnTo>
                  <a:lnTo>
                    <a:pt x="45" y="322"/>
                  </a:lnTo>
                  <a:lnTo>
                    <a:pt x="45" y="324"/>
                  </a:lnTo>
                  <a:lnTo>
                    <a:pt x="44" y="329"/>
                  </a:lnTo>
                  <a:lnTo>
                    <a:pt x="41" y="332"/>
                  </a:lnTo>
                  <a:lnTo>
                    <a:pt x="39" y="334"/>
                  </a:lnTo>
                  <a:lnTo>
                    <a:pt x="36" y="337"/>
                  </a:lnTo>
                  <a:lnTo>
                    <a:pt x="36" y="340"/>
                  </a:lnTo>
                  <a:lnTo>
                    <a:pt x="35" y="342"/>
                  </a:lnTo>
                  <a:lnTo>
                    <a:pt x="33" y="352"/>
                  </a:lnTo>
                  <a:lnTo>
                    <a:pt x="27" y="352"/>
                  </a:lnTo>
                  <a:lnTo>
                    <a:pt x="21" y="375"/>
                  </a:lnTo>
                  <a:lnTo>
                    <a:pt x="14" y="379"/>
                  </a:lnTo>
                  <a:lnTo>
                    <a:pt x="21" y="379"/>
                  </a:lnTo>
                  <a:lnTo>
                    <a:pt x="21" y="381"/>
                  </a:lnTo>
                  <a:lnTo>
                    <a:pt x="20" y="381"/>
                  </a:lnTo>
                  <a:lnTo>
                    <a:pt x="17" y="384"/>
                  </a:lnTo>
                  <a:lnTo>
                    <a:pt x="15" y="385"/>
                  </a:lnTo>
                  <a:lnTo>
                    <a:pt x="12" y="388"/>
                  </a:lnTo>
                  <a:lnTo>
                    <a:pt x="12" y="389"/>
                  </a:lnTo>
                  <a:lnTo>
                    <a:pt x="12" y="392"/>
                  </a:lnTo>
                  <a:lnTo>
                    <a:pt x="14" y="393"/>
                  </a:lnTo>
                  <a:lnTo>
                    <a:pt x="14" y="395"/>
                  </a:lnTo>
                  <a:lnTo>
                    <a:pt x="12" y="396"/>
                  </a:lnTo>
                  <a:lnTo>
                    <a:pt x="11" y="397"/>
                  </a:lnTo>
                  <a:lnTo>
                    <a:pt x="8" y="400"/>
                  </a:lnTo>
                  <a:lnTo>
                    <a:pt x="8" y="403"/>
                  </a:lnTo>
                  <a:lnTo>
                    <a:pt x="6" y="405"/>
                  </a:lnTo>
                  <a:lnTo>
                    <a:pt x="8" y="406"/>
                  </a:lnTo>
                  <a:lnTo>
                    <a:pt x="11" y="406"/>
                  </a:lnTo>
                  <a:lnTo>
                    <a:pt x="12" y="408"/>
                  </a:lnTo>
                  <a:lnTo>
                    <a:pt x="12" y="411"/>
                  </a:lnTo>
                  <a:lnTo>
                    <a:pt x="11" y="412"/>
                  </a:lnTo>
                  <a:lnTo>
                    <a:pt x="6" y="417"/>
                  </a:lnTo>
                  <a:lnTo>
                    <a:pt x="3" y="418"/>
                  </a:lnTo>
                  <a:lnTo>
                    <a:pt x="0" y="420"/>
                  </a:lnTo>
                  <a:lnTo>
                    <a:pt x="0" y="421"/>
                  </a:lnTo>
                  <a:lnTo>
                    <a:pt x="0" y="423"/>
                  </a:lnTo>
                  <a:lnTo>
                    <a:pt x="0" y="425"/>
                  </a:lnTo>
                  <a:lnTo>
                    <a:pt x="0" y="426"/>
                  </a:lnTo>
                  <a:lnTo>
                    <a:pt x="2" y="427"/>
                  </a:lnTo>
                  <a:lnTo>
                    <a:pt x="3" y="427"/>
                  </a:lnTo>
                  <a:lnTo>
                    <a:pt x="5" y="429"/>
                  </a:lnTo>
                  <a:lnTo>
                    <a:pt x="3" y="430"/>
                  </a:lnTo>
                  <a:lnTo>
                    <a:pt x="3" y="433"/>
                  </a:lnTo>
                  <a:lnTo>
                    <a:pt x="3" y="435"/>
                  </a:lnTo>
                  <a:lnTo>
                    <a:pt x="2" y="438"/>
                  </a:lnTo>
                  <a:lnTo>
                    <a:pt x="2" y="441"/>
                  </a:lnTo>
                  <a:lnTo>
                    <a:pt x="2" y="442"/>
                  </a:lnTo>
                  <a:lnTo>
                    <a:pt x="2" y="444"/>
                  </a:lnTo>
                  <a:lnTo>
                    <a:pt x="171" y="432"/>
                  </a:lnTo>
                  <a:lnTo>
                    <a:pt x="171" y="453"/>
                  </a:lnTo>
                  <a:lnTo>
                    <a:pt x="170" y="453"/>
                  </a:lnTo>
                  <a:lnTo>
                    <a:pt x="168" y="455"/>
                  </a:lnTo>
                  <a:lnTo>
                    <a:pt x="167" y="459"/>
                  </a:lnTo>
                  <a:lnTo>
                    <a:pt x="165" y="462"/>
                  </a:lnTo>
                  <a:lnTo>
                    <a:pt x="164" y="468"/>
                  </a:lnTo>
                  <a:lnTo>
                    <a:pt x="164" y="472"/>
                  </a:lnTo>
                  <a:lnTo>
                    <a:pt x="167" y="477"/>
                  </a:lnTo>
                  <a:lnTo>
                    <a:pt x="171" y="480"/>
                  </a:lnTo>
                  <a:lnTo>
                    <a:pt x="173" y="481"/>
                  </a:lnTo>
                  <a:lnTo>
                    <a:pt x="176" y="484"/>
                  </a:lnTo>
                  <a:lnTo>
                    <a:pt x="178" y="488"/>
                  </a:lnTo>
                  <a:lnTo>
                    <a:pt x="182" y="493"/>
                  </a:lnTo>
                  <a:lnTo>
                    <a:pt x="185" y="499"/>
                  </a:lnTo>
                  <a:lnTo>
                    <a:pt x="188" y="505"/>
                  </a:lnTo>
                  <a:lnTo>
                    <a:pt x="188" y="513"/>
                  </a:lnTo>
                  <a:lnTo>
                    <a:pt x="187" y="519"/>
                  </a:lnTo>
                  <a:lnTo>
                    <a:pt x="203" y="516"/>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97" name="Freeform 95"/>
            <p:cNvSpPr>
              <a:spLocks/>
            </p:cNvSpPr>
            <p:nvPr/>
          </p:nvSpPr>
          <p:spPr bwMode="blackWhite">
            <a:xfrm>
              <a:off x="5875338" y="3992563"/>
              <a:ext cx="579437" cy="912812"/>
            </a:xfrm>
            <a:custGeom>
              <a:avLst/>
              <a:gdLst>
                <a:gd name="T0" fmla="*/ 75814 w 321"/>
                <a:gd name="T1" fmla="*/ 898823 h 522"/>
                <a:gd name="T2" fmla="*/ 81229 w 321"/>
                <a:gd name="T3" fmla="*/ 876090 h 522"/>
                <a:gd name="T4" fmla="*/ 113721 w 321"/>
                <a:gd name="T5" fmla="*/ 809640 h 522"/>
                <a:gd name="T6" fmla="*/ 146213 w 321"/>
                <a:gd name="T7" fmla="*/ 895325 h 522"/>
                <a:gd name="T8" fmla="*/ 138993 w 321"/>
                <a:gd name="T9" fmla="*/ 898823 h 522"/>
                <a:gd name="T10" fmla="*/ 122747 w 321"/>
                <a:gd name="T11" fmla="*/ 904069 h 522"/>
                <a:gd name="T12" fmla="*/ 110111 w 321"/>
                <a:gd name="T13" fmla="*/ 909315 h 522"/>
                <a:gd name="T14" fmla="*/ 106501 w 321"/>
                <a:gd name="T15" fmla="*/ 911063 h 522"/>
                <a:gd name="T16" fmla="*/ 124552 w 321"/>
                <a:gd name="T17" fmla="*/ 909315 h 522"/>
                <a:gd name="T18" fmla="*/ 149823 w 321"/>
                <a:gd name="T19" fmla="*/ 904069 h 522"/>
                <a:gd name="T20" fmla="*/ 167874 w 321"/>
                <a:gd name="T21" fmla="*/ 898823 h 522"/>
                <a:gd name="T22" fmla="*/ 173290 w 321"/>
                <a:gd name="T23" fmla="*/ 898823 h 522"/>
                <a:gd name="T24" fmla="*/ 173290 w 321"/>
                <a:gd name="T25" fmla="*/ 893576 h 522"/>
                <a:gd name="T26" fmla="*/ 169679 w 321"/>
                <a:gd name="T27" fmla="*/ 888330 h 522"/>
                <a:gd name="T28" fmla="*/ 184120 w 321"/>
                <a:gd name="T29" fmla="*/ 872592 h 522"/>
                <a:gd name="T30" fmla="*/ 189535 w 321"/>
                <a:gd name="T31" fmla="*/ 865598 h 522"/>
                <a:gd name="T32" fmla="*/ 189535 w 321"/>
                <a:gd name="T33" fmla="*/ 860352 h 522"/>
                <a:gd name="T34" fmla="*/ 189535 w 321"/>
                <a:gd name="T35" fmla="*/ 860352 h 522"/>
                <a:gd name="T36" fmla="*/ 189535 w 321"/>
                <a:gd name="T37" fmla="*/ 856854 h 522"/>
                <a:gd name="T38" fmla="*/ 189535 w 321"/>
                <a:gd name="T39" fmla="*/ 853357 h 522"/>
                <a:gd name="T40" fmla="*/ 187730 w 321"/>
                <a:gd name="T41" fmla="*/ 846362 h 522"/>
                <a:gd name="T42" fmla="*/ 187730 w 321"/>
                <a:gd name="T43" fmla="*/ 842865 h 522"/>
                <a:gd name="T44" fmla="*/ 193146 w 321"/>
                <a:gd name="T45" fmla="*/ 825378 h 522"/>
                <a:gd name="T46" fmla="*/ 178705 w 321"/>
                <a:gd name="T47" fmla="*/ 809640 h 522"/>
                <a:gd name="T48" fmla="*/ 166069 w 321"/>
                <a:gd name="T49" fmla="*/ 797399 h 522"/>
                <a:gd name="T50" fmla="*/ 157044 w 321"/>
                <a:gd name="T51" fmla="*/ 795650 h 522"/>
                <a:gd name="T52" fmla="*/ 577632 w 321"/>
                <a:gd name="T53" fmla="*/ 723954 h 522"/>
                <a:gd name="T54" fmla="*/ 550555 w 321"/>
                <a:gd name="T55" fmla="*/ 673243 h 522"/>
                <a:gd name="T56" fmla="*/ 550555 w 321"/>
                <a:gd name="T57" fmla="*/ 657504 h 522"/>
                <a:gd name="T58" fmla="*/ 550555 w 321"/>
                <a:gd name="T59" fmla="*/ 636520 h 522"/>
                <a:gd name="T60" fmla="*/ 546945 w 321"/>
                <a:gd name="T61" fmla="*/ 622531 h 522"/>
                <a:gd name="T62" fmla="*/ 539725 w 321"/>
                <a:gd name="T63" fmla="*/ 610290 h 522"/>
                <a:gd name="T64" fmla="*/ 532504 w 321"/>
                <a:gd name="T65" fmla="*/ 589306 h 522"/>
                <a:gd name="T66" fmla="*/ 532504 w 321"/>
                <a:gd name="T67" fmla="*/ 568322 h 522"/>
                <a:gd name="T68" fmla="*/ 534310 w 321"/>
                <a:gd name="T69" fmla="*/ 557830 h 522"/>
                <a:gd name="T70" fmla="*/ 534310 w 321"/>
                <a:gd name="T71" fmla="*/ 542091 h 522"/>
                <a:gd name="T72" fmla="*/ 534310 w 321"/>
                <a:gd name="T73" fmla="*/ 524605 h 522"/>
                <a:gd name="T74" fmla="*/ 537920 w 321"/>
                <a:gd name="T75" fmla="*/ 514113 h 522"/>
                <a:gd name="T76" fmla="*/ 539725 w 321"/>
                <a:gd name="T77" fmla="*/ 510615 h 522"/>
                <a:gd name="T78" fmla="*/ 550555 w 321"/>
                <a:gd name="T79" fmla="*/ 498374 h 522"/>
                <a:gd name="T80" fmla="*/ 555971 w 321"/>
                <a:gd name="T81" fmla="*/ 484385 h 522"/>
                <a:gd name="T82" fmla="*/ 550555 w 321"/>
                <a:gd name="T83" fmla="*/ 477390 h 522"/>
                <a:gd name="T84" fmla="*/ 545140 w 321"/>
                <a:gd name="T85" fmla="*/ 473893 h 522"/>
                <a:gd name="T86" fmla="*/ 541530 w 321"/>
                <a:gd name="T87" fmla="*/ 463401 h 522"/>
                <a:gd name="T88" fmla="*/ 537920 w 321"/>
                <a:gd name="T89" fmla="*/ 449411 h 522"/>
                <a:gd name="T90" fmla="*/ 532504 w 321"/>
                <a:gd name="T91" fmla="*/ 440668 h 522"/>
                <a:gd name="T92" fmla="*/ 528894 w 321"/>
                <a:gd name="T93" fmla="*/ 437170 h 522"/>
                <a:gd name="T94" fmla="*/ 501818 w 321"/>
                <a:gd name="T95" fmla="*/ 379464 h 522"/>
                <a:gd name="T96" fmla="*/ 393512 w 321"/>
                <a:gd name="T97" fmla="*/ 0 h 522"/>
                <a:gd name="T98" fmla="*/ 0 w 321"/>
                <a:gd name="T99" fmla="*/ 613787 h 522"/>
                <a:gd name="T100" fmla="*/ 64984 w 321"/>
                <a:gd name="T101" fmla="*/ 886582 h 52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1" h="522">
                  <a:moveTo>
                    <a:pt x="36" y="507"/>
                  </a:moveTo>
                  <a:lnTo>
                    <a:pt x="42" y="514"/>
                  </a:lnTo>
                  <a:lnTo>
                    <a:pt x="48" y="508"/>
                  </a:lnTo>
                  <a:lnTo>
                    <a:pt x="45" y="501"/>
                  </a:lnTo>
                  <a:lnTo>
                    <a:pt x="51" y="465"/>
                  </a:lnTo>
                  <a:lnTo>
                    <a:pt x="63" y="463"/>
                  </a:lnTo>
                  <a:lnTo>
                    <a:pt x="61" y="496"/>
                  </a:lnTo>
                  <a:lnTo>
                    <a:pt x="81" y="512"/>
                  </a:lnTo>
                  <a:lnTo>
                    <a:pt x="80" y="512"/>
                  </a:lnTo>
                  <a:lnTo>
                    <a:pt x="77" y="514"/>
                  </a:lnTo>
                  <a:lnTo>
                    <a:pt x="72" y="515"/>
                  </a:lnTo>
                  <a:lnTo>
                    <a:pt x="68" y="517"/>
                  </a:lnTo>
                  <a:lnTo>
                    <a:pt x="64" y="518"/>
                  </a:lnTo>
                  <a:lnTo>
                    <a:pt x="61" y="520"/>
                  </a:lnTo>
                  <a:lnTo>
                    <a:pt x="59" y="521"/>
                  </a:lnTo>
                  <a:lnTo>
                    <a:pt x="64" y="521"/>
                  </a:lnTo>
                  <a:lnTo>
                    <a:pt x="69" y="520"/>
                  </a:lnTo>
                  <a:lnTo>
                    <a:pt x="77" y="518"/>
                  </a:lnTo>
                  <a:lnTo>
                    <a:pt x="83" y="517"/>
                  </a:lnTo>
                  <a:lnTo>
                    <a:pt x="89" y="515"/>
                  </a:lnTo>
                  <a:lnTo>
                    <a:pt x="93" y="514"/>
                  </a:lnTo>
                  <a:lnTo>
                    <a:pt x="96" y="514"/>
                  </a:lnTo>
                  <a:lnTo>
                    <a:pt x="96" y="512"/>
                  </a:lnTo>
                  <a:lnTo>
                    <a:pt x="96" y="511"/>
                  </a:lnTo>
                  <a:lnTo>
                    <a:pt x="94" y="509"/>
                  </a:lnTo>
                  <a:lnTo>
                    <a:pt x="94" y="508"/>
                  </a:lnTo>
                  <a:lnTo>
                    <a:pt x="98" y="504"/>
                  </a:lnTo>
                  <a:lnTo>
                    <a:pt x="102" y="499"/>
                  </a:lnTo>
                  <a:lnTo>
                    <a:pt x="104" y="496"/>
                  </a:lnTo>
                  <a:lnTo>
                    <a:pt x="105" y="495"/>
                  </a:lnTo>
                  <a:lnTo>
                    <a:pt x="105" y="493"/>
                  </a:lnTo>
                  <a:lnTo>
                    <a:pt x="105" y="492"/>
                  </a:lnTo>
                  <a:lnTo>
                    <a:pt x="105" y="490"/>
                  </a:lnTo>
                  <a:lnTo>
                    <a:pt x="105" y="489"/>
                  </a:lnTo>
                  <a:lnTo>
                    <a:pt x="105" y="488"/>
                  </a:lnTo>
                  <a:lnTo>
                    <a:pt x="104" y="485"/>
                  </a:lnTo>
                  <a:lnTo>
                    <a:pt x="104" y="484"/>
                  </a:lnTo>
                  <a:lnTo>
                    <a:pt x="104" y="482"/>
                  </a:lnTo>
                  <a:lnTo>
                    <a:pt x="107" y="478"/>
                  </a:lnTo>
                  <a:lnTo>
                    <a:pt x="107" y="472"/>
                  </a:lnTo>
                  <a:lnTo>
                    <a:pt x="104" y="468"/>
                  </a:lnTo>
                  <a:lnTo>
                    <a:pt x="99" y="463"/>
                  </a:lnTo>
                  <a:lnTo>
                    <a:pt x="96" y="460"/>
                  </a:lnTo>
                  <a:lnTo>
                    <a:pt x="92" y="456"/>
                  </a:lnTo>
                  <a:lnTo>
                    <a:pt x="89" y="455"/>
                  </a:lnTo>
                  <a:lnTo>
                    <a:pt x="87" y="455"/>
                  </a:lnTo>
                  <a:lnTo>
                    <a:pt x="86" y="436"/>
                  </a:lnTo>
                  <a:lnTo>
                    <a:pt x="320" y="414"/>
                  </a:lnTo>
                  <a:lnTo>
                    <a:pt x="305" y="386"/>
                  </a:lnTo>
                  <a:lnTo>
                    <a:pt x="305" y="385"/>
                  </a:lnTo>
                  <a:lnTo>
                    <a:pt x="305" y="381"/>
                  </a:lnTo>
                  <a:lnTo>
                    <a:pt x="305" y="376"/>
                  </a:lnTo>
                  <a:lnTo>
                    <a:pt x="305" y="370"/>
                  </a:lnTo>
                  <a:lnTo>
                    <a:pt x="305" y="364"/>
                  </a:lnTo>
                  <a:lnTo>
                    <a:pt x="303" y="358"/>
                  </a:lnTo>
                  <a:lnTo>
                    <a:pt x="303" y="356"/>
                  </a:lnTo>
                  <a:lnTo>
                    <a:pt x="303" y="353"/>
                  </a:lnTo>
                  <a:lnTo>
                    <a:pt x="299" y="349"/>
                  </a:lnTo>
                  <a:lnTo>
                    <a:pt x="296" y="343"/>
                  </a:lnTo>
                  <a:lnTo>
                    <a:pt x="295" y="337"/>
                  </a:lnTo>
                  <a:lnTo>
                    <a:pt x="295" y="330"/>
                  </a:lnTo>
                  <a:lnTo>
                    <a:pt x="295" y="325"/>
                  </a:lnTo>
                  <a:lnTo>
                    <a:pt x="295" y="322"/>
                  </a:lnTo>
                  <a:lnTo>
                    <a:pt x="296" y="319"/>
                  </a:lnTo>
                  <a:lnTo>
                    <a:pt x="296" y="316"/>
                  </a:lnTo>
                  <a:lnTo>
                    <a:pt x="296" y="310"/>
                  </a:lnTo>
                  <a:lnTo>
                    <a:pt x="296" y="304"/>
                  </a:lnTo>
                  <a:lnTo>
                    <a:pt x="296" y="300"/>
                  </a:lnTo>
                  <a:lnTo>
                    <a:pt x="298" y="295"/>
                  </a:lnTo>
                  <a:lnTo>
                    <a:pt x="298" y="294"/>
                  </a:lnTo>
                  <a:lnTo>
                    <a:pt x="298" y="292"/>
                  </a:lnTo>
                  <a:lnTo>
                    <a:pt x="299" y="292"/>
                  </a:lnTo>
                  <a:lnTo>
                    <a:pt x="299" y="290"/>
                  </a:lnTo>
                  <a:lnTo>
                    <a:pt x="305" y="285"/>
                  </a:lnTo>
                  <a:lnTo>
                    <a:pt x="308" y="280"/>
                  </a:lnTo>
                  <a:lnTo>
                    <a:pt x="308" y="277"/>
                  </a:lnTo>
                  <a:lnTo>
                    <a:pt x="308" y="274"/>
                  </a:lnTo>
                  <a:lnTo>
                    <a:pt x="305" y="273"/>
                  </a:lnTo>
                  <a:lnTo>
                    <a:pt x="303" y="273"/>
                  </a:lnTo>
                  <a:lnTo>
                    <a:pt x="302" y="271"/>
                  </a:lnTo>
                  <a:lnTo>
                    <a:pt x="300" y="270"/>
                  </a:lnTo>
                  <a:lnTo>
                    <a:pt x="300" y="265"/>
                  </a:lnTo>
                  <a:lnTo>
                    <a:pt x="300" y="260"/>
                  </a:lnTo>
                  <a:lnTo>
                    <a:pt x="298" y="257"/>
                  </a:lnTo>
                  <a:lnTo>
                    <a:pt x="296" y="255"/>
                  </a:lnTo>
                  <a:lnTo>
                    <a:pt x="295" y="252"/>
                  </a:lnTo>
                  <a:lnTo>
                    <a:pt x="293" y="250"/>
                  </a:lnTo>
                  <a:lnTo>
                    <a:pt x="292" y="249"/>
                  </a:lnTo>
                  <a:lnTo>
                    <a:pt x="278" y="217"/>
                  </a:lnTo>
                  <a:lnTo>
                    <a:pt x="216" y="0"/>
                  </a:lnTo>
                  <a:lnTo>
                    <a:pt x="218" y="0"/>
                  </a:lnTo>
                  <a:lnTo>
                    <a:pt x="3" y="18"/>
                  </a:lnTo>
                  <a:lnTo>
                    <a:pt x="0" y="351"/>
                  </a:lnTo>
                  <a:lnTo>
                    <a:pt x="20" y="507"/>
                  </a:lnTo>
                  <a:lnTo>
                    <a:pt x="36" y="507"/>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198" name="Freeform 96"/>
            <p:cNvSpPr>
              <a:spLocks/>
            </p:cNvSpPr>
            <p:nvPr/>
          </p:nvSpPr>
          <p:spPr bwMode="blackWhite">
            <a:xfrm>
              <a:off x="5875338" y="3992563"/>
              <a:ext cx="579437" cy="912812"/>
            </a:xfrm>
            <a:custGeom>
              <a:avLst/>
              <a:gdLst>
                <a:gd name="T0" fmla="*/ 75814 w 321"/>
                <a:gd name="T1" fmla="*/ 898823 h 522"/>
                <a:gd name="T2" fmla="*/ 81229 w 321"/>
                <a:gd name="T3" fmla="*/ 876090 h 522"/>
                <a:gd name="T4" fmla="*/ 113721 w 321"/>
                <a:gd name="T5" fmla="*/ 809640 h 522"/>
                <a:gd name="T6" fmla="*/ 146213 w 321"/>
                <a:gd name="T7" fmla="*/ 895325 h 522"/>
                <a:gd name="T8" fmla="*/ 144408 w 321"/>
                <a:gd name="T9" fmla="*/ 895325 h 522"/>
                <a:gd name="T10" fmla="*/ 129967 w 321"/>
                <a:gd name="T11" fmla="*/ 900571 h 522"/>
                <a:gd name="T12" fmla="*/ 115526 w 321"/>
                <a:gd name="T13" fmla="*/ 905817 h 522"/>
                <a:gd name="T14" fmla="*/ 106501 w 321"/>
                <a:gd name="T15" fmla="*/ 911063 h 522"/>
                <a:gd name="T16" fmla="*/ 106501 w 321"/>
                <a:gd name="T17" fmla="*/ 911063 h 522"/>
                <a:gd name="T18" fmla="*/ 124552 w 321"/>
                <a:gd name="T19" fmla="*/ 909315 h 522"/>
                <a:gd name="T20" fmla="*/ 149823 w 321"/>
                <a:gd name="T21" fmla="*/ 904069 h 522"/>
                <a:gd name="T22" fmla="*/ 167874 w 321"/>
                <a:gd name="T23" fmla="*/ 898823 h 522"/>
                <a:gd name="T24" fmla="*/ 173290 w 321"/>
                <a:gd name="T25" fmla="*/ 898823 h 522"/>
                <a:gd name="T26" fmla="*/ 173290 w 321"/>
                <a:gd name="T27" fmla="*/ 895325 h 522"/>
                <a:gd name="T28" fmla="*/ 169679 w 321"/>
                <a:gd name="T29" fmla="*/ 890079 h 522"/>
                <a:gd name="T30" fmla="*/ 169679 w 321"/>
                <a:gd name="T31" fmla="*/ 888330 h 522"/>
                <a:gd name="T32" fmla="*/ 184120 w 321"/>
                <a:gd name="T33" fmla="*/ 872592 h 522"/>
                <a:gd name="T34" fmla="*/ 189535 w 321"/>
                <a:gd name="T35" fmla="*/ 865598 h 522"/>
                <a:gd name="T36" fmla="*/ 189535 w 321"/>
                <a:gd name="T37" fmla="*/ 860352 h 522"/>
                <a:gd name="T38" fmla="*/ 189535 w 321"/>
                <a:gd name="T39" fmla="*/ 860352 h 522"/>
                <a:gd name="T40" fmla="*/ 189535 w 321"/>
                <a:gd name="T41" fmla="*/ 860352 h 522"/>
                <a:gd name="T42" fmla="*/ 189535 w 321"/>
                <a:gd name="T43" fmla="*/ 855105 h 522"/>
                <a:gd name="T44" fmla="*/ 187730 w 321"/>
                <a:gd name="T45" fmla="*/ 848111 h 522"/>
                <a:gd name="T46" fmla="*/ 187730 w 321"/>
                <a:gd name="T47" fmla="*/ 842865 h 522"/>
                <a:gd name="T48" fmla="*/ 187730 w 321"/>
                <a:gd name="T49" fmla="*/ 842865 h 522"/>
                <a:gd name="T50" fmla="*/ 193146 w 321"/>
                <a:gd name="T51" fmla="*/ 825378 h 522"/>
                <a:gd name="T52" fmla="*/ 178705 w 321"/>
                <a:gd name="T53" fmla="*/ 809640 h 522"/>
                <a:gd name="T54" fmla="*/ 166069 w 321"/>
                <a:gd name="T55" fmla="*/ 797399 h 522"/>
                <a:gd name="T56" fmla="*/ 157044 w 321"/>
                <a:gd name="T57" fmla="*/ 795650 h 522"/>
                <a:gd name="T58" fmla="*/ 577632 w 321"/>
                <a:gd name="T59" fmla="*/ 723954 h 522"/>
                <a:gd name="T60" fmla="*/ 550555 w 321"/>
                <a:gd name="T61" fmla="*/ 674991 h 522"/>
                <a:gd name="T62" fmla="*/ 550555 w 321"/>
                <a:gd name="T63" fmla="*/ 666248 h 522"/>
                <a:gd name="T64" fmla="*/ 550555 w 321"/>
                <a:gd name="T65" fmla="*/ 647012 h 522"/>
                <a:gd name="T66" fmla="*/ 546945 w 321"/>
                <a:gd name="T67" fmla="*/ 626028 h 522"/>
                <a:gd name="T68" fmla="*/ 546945 w 321"/>
                <a:gd name="T69" fmla="*/ 617285 h 522"/>
                <a:gd name="T70" fmla="*/ 539725 w 321"/>
                <a:gd name="T71" fmla="*/ 610290 h 522"/>
                <a:gd name="T72" fmla="*/ 532504 w 321"/>
                <a:gd name="T73" fmla="*/ 589306 h 522"/>
                <a:gd name="T74" fmla="*/ 532504 w 321"/>
                <a:gd name="T75" fmla="*/ 568322 h 522"/>
                <a:gd name="T76" fmla="*/ 534310 w 321"/>
                <a:gd name="T77" fmla="*/ 557830 h 522"/>
                <a:gd name="T78" fmla="*/ 534310 w 321"/>
                <a:gd name="T79" fmla="*/ 552584 h 522"/>
                <a:gd name="T80" fmla="*/ 534310 w 321"/>
                <a:gd name="T81" fmla="*/ 531599 h 522"/>
                <a:gd name="T82" fmla="*/ 537920 w 321"/>
                <a:gd name="T83" fmla="*/ 515861 h 522"/>
                <a:gd name="T84" fmla="*/ 537920 w 321"/>
                <a:gd name="T85" fmla="*/ 510615 h 522"/>
                <a:gd name="T86" fmla="*/ 539725 w 321"/>
                <a:gd name="T87" fmla="*/ 507118 h 522"/>
                <a:gd name="T88" fmla="*/ 550555 w 321"/>
                <a:gd name="T89" fmla="*/ 498374 h 522"/>
                <a:gd name="T90" fmla="*/ 555971 w 321"/>
                <a:gd name="T91" fmla="*/ 484385 h 522"/>
                <a:gd name="T92" fmla="*/ 550555 w 321"/>
                <a:gd name="T93" fmla="*/ 477390 h 522"/>
                <a:gd name="T94" fmla="*/ 545140 w 321"/>
                <a:gd name="T95" fmla="*/ 473893 h 522"/>
                <a:gd name="T96" fmla="*/ 541530 w 321"/>
                <a:gd name="T97" fmla="*/ 472144 h 522"/>
                <a:gd name="T98" fmla="*/ 541530 w 321"/>
                <a:gd name="T99" fmla="*/ 454657 h 522"/>
                <a:gd name="T100" fmla="*/ 534310 w 321"/>
                <a:gd name="T101" fmla="*/ 445914 h 522"/>
                <a:gd name="T102" fmla="*/ 528894 w 321"/>
                <a:gd name="T103" fmla="*/ 437170 h 522"/>
                <a:gd name="T104" fmla="*/ 527089 w 321"/>
                <a:gd name="T105" fmla="*/ 435422 h 522"/>
                <a:gd name="T106" fmla="*/ 389902 w 321"/>
                <a:gd name="T107" fmla="*/ 0 h 522"/>
                <a:gd name="T108" fmla="*/ 5415 w 321"/>
                <a:gd name="T109" fmla="*/ 31476 h 522"/>
                <a:gd name="T110" fmla="*/ 36102 w 321"/>
                <a:gd name="T111" fmla="*/ 886582 h 5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1" h="522">
                  <a:moveTo>
                    <a:pt x="36" y="507"/>
                  </a:moveTo>
                  <a:lnTo>
                    <a:pt x="42" y="514"/>
                  </a:lnTo>
                  <a:lnTo>
                    <a:pt x="48" y="508"/>
                  </a:lnTo>
                  <a:lnTo>
                    <a:pt x="45" y="501"/>
                  </a:lnTo>
                  <a:lnTo>
                    <a:pt x="51" y="465"/>
                  </a:lnTo>
                  <a:lnTo>
                    <a:pt x="63" y="463"/>
                  </a:lnTo>
                  <a:lnTo>
                    <a:pt x="61" y="496"/>
                  </a:lnTo>
                  <a:lnTo>
                    <a:pt x="81" y="512"/>
                  </a:lnTo>
                  <a:lnTo>
                    <a:pt x="80" y="512"/>
                  </a:lnTo>
                  <a:lnTo>
                    <a:pt x="77" y="514"/>
                  </a:lnTo>
                  <a:lnTo>
                    <a:pt x="72" y="515"/>
                  </a:lnTo>
                  <a:lnTo>
                    <a:pt x="68" y="517"/>
                  </a:lnTo>
                  <a:lnTo>
                    <a:pt x="64" y="518"/>
                  </a:lnTo>
                  <a:lnTo>
                    <a:pt x="61" y="520"/>
                  </a:lnTo>
                  <a:lnTo>
                    <a:pt x="59" y="521"/>
                  </a:lnTo>
                  <a:lnTo>
                    <a:pt x="64" y="521"/>
                  </a:lnTo>
                  <a:lnTo>
                    <a:pt x="69" y="520"/>
                  </a:lnTo>
                  <a:lnTo>
                    <a:pt x="77" y="518"/>
                  </a:lnTo>
                  <a:lnTo>
                    <a:pt x="83" y="517"/>
                  </a:lnTo>
                  <a:lnTo>
                    <a:pt x="89" y="515"/>
                  </a:lnTo>
                  <a:lnTo>
                    <a:pt x="93" y="514"/>
                  </a:lnTo>
                  <a:lnTo>
                    <a:pt x="96" y="514"/>
                  </a:lnTo>
                  <a:lnTo>
                    <a:pt x="96" y="512"/>
                  </a:lnTo>
                  <a:lnTo>
                    <a:pt x="96" y="511"/>
                  </a:lnTo>
                  <a:lnTo>
                    <a:pt x="94" y="509"/>
                  </a:lnTo>
                  <a:lnTo>
                    <a:pt x="94" y="508"/>
                  </a:lnTo>
                  <a:lnTo>
                    <a:pt x="98" y="504"/>
                  </a:lnTo>
                  <a:lnTo>
                    <a:pt x="102" y="499"/>
                  </a:lnTo>
                  <a:lnTo>
                    <a:pt x="104" y="496"/>
                  </a:lnTo>
                  <a:lnTo>
                    <a:pt x="105" y="495"/>
                  </a:lnTo>
                  <a:lnTo>
                    <a:pt x="105" y="493"/>
                  </a:lnTo>
                  <a:lnTo>
                    <a:pt x="105" y="492"/>
                  </a:lnTo>
                  <a:lnTo>
                    <a:pt x="105" y="490"/>
                  </a:lnTo>
                  <a:lnTo>
                    <a:pt x="105" y="489"/>
                  </a:lnTo>
                  <a:lnTo>
                    <a:pt x="105" y="488"/>
                  </a:lnTo>
                  <a:lnTo>
                    <a:pt x="104" y="485"/>
                  </a:lnTo>
                  <a:lnTo>
                    <a:pt x="104" y="484"/>
                  </a:lnTo>
                  <a:lnTo>
                    <a:pt x="104" y="482"/>
                  </a:lnTo>
                  <a:lnTo>
                    <a:pt x="107" y="478"/>
                  </a:lnTo>
                  <a:lnTo>
                    <a:pt x="107" y="472"/>
                  </a:lnTo>
                  <a:lnTo>
                    <a:pt x="104" y="468"/>
                  </a:lnTo>
                  <a:lnTo>
                    <a:pt x="99" y="463"/>
                  </a:lnTo>
                  <a:lnTo>
                    <a:pt x="96" y="460"/>
                  </a:lnTo>
                  <a:lnTo>
                    <a:pt x="92" y="456"/>
                  </a:lnTo>
                  <a:lnTo>
                    <a:pt x="89" y="455"/>
                  </a:lnTo>
                  <a:lnTo>
                    <a:pt x="87" y="455"/>
                  </a:lnTo>
                  <a:lnTo>
                    <a:pt x="86" y="436"/>
                  </a:lnTo>
                  <a:lnTo>
                    <a:pt x="320" y="414"/>
                  </a:lnTo>
                  <a:lnTo>
                    <a:pt x="305" y="386"/>
                  </a:lnTo>
                  <a:lnTo>
                    <a:pt x="305" y="385"/>
                  </a:lnTo>
                  <a:lnTo>
                    <a:pt x="305" y="381"/>
                  </a:lnTo>
                  <a:lnTo>
                    <a:pt x="305" y="376"/>
                  </a:lnTo>
                  <a:lnTo>
                    <a:pt x="305" y="370"/>
                  </a:lnTo>
                  <a:lnTo>
                    <a:pt x="305" y="364"/>
                  </a:lnTo>
                  <a:lnTo>
                    <a:pt x="303" y="358"/>
                  </a:lnTo>
                  <a:lnTo>
                    <a:pt x="303" y="356"/>
                  </a:lnTo>
                  <a:lnTo>
                    <a:pt x="303" y="353"/>
                  </a:lnTo>
                  <a:lnTo>
                    <a:pt x="299" y="349"/>
                  </a:lnTo>
                  <a:lnTo>
                    <a:pt x="296" y="343"/>
                  </a:lnTo>
                  <a:lnTo>
                    <a:pt x="295" y="337"/>
                  </a:lnTo>
                  <a:lnTo>
                    <a:pt x="295" y="330"/>
                  </a:lnTo>
                  <a:lnTo>
                    <a:pt x="295" y="325"/>
                  </a:lnTo>
                  <a:lnTo>
                    <a:pt x="295" y="322"/>
                  </a:lnTo>
                  <a:lnTo>
                    <a:pt x="296" y="319"/>
                  </a:lnTo>
                  <a:lnTo>
                    <a:pt x="296" y="316"/>
                  </a:lnTo>
                  <a:lnTo>
                    <a:pt x="296" y="310"/>
                  </a:lnTo>
                  <a:lnTo>
                    <a:pt x="296" y="304"/>
                  </a:lnTo>
                  <a:lnTo>
                    <a:pt x="296" y="300"/>
                  </a:lnTo>
                  <a:lnTo>
                    <a:pt x="298" y="295"/>
                  </a:lnTo>
                  <a:lnTo>
                    <a:pt x="298" y="294"/>
                  </a:lnTo>
                  <a:lnTo>
                    <a:pt x="298" y="292"/>
                  </a:lnTo>
                  <a:lnTo>
                    <a:pt x="299" y="292"/>
                  </a:lnTo>
                  <a:lnTo>
                    <a:pt x="299" y="290"/>
                  </a:lnTo>
                  <a:lnTo>
                    <a:pt x="305" y="285"/>
                  </a:lnTo>
                  <a:lnTo>
                    <a:pt x="308" y="280"/>
                  </a:lnTo>
                  <a:lnTo>
                    <a:pt x="308" y="277"/>
                  </a:lnTo>
                  <a:lnTo>
                    <a:pt x="308" y="274"/>
                  </a:lnTo>
                  <a:lnTo>
                    <a:pt x="305" y="273"/>
                  </a:lnTo>
                  <a:lnTo>
                    <a:pt x="303" y="273"/>
                  </a:lnTo>
                  <a:lnTo>
                    <a:pt x="302" y="271"/>
                  </a:lnTo>
                  <a:lnTo>
                    <a:pt x="300" y="270"/>
                  </a:lnTo>
                  <a:lnTo>
                    <a:pt x="300" y="265"/>
                  </a:lnTo>
                  <a:lnTo>
                    <a:pt x="300" y="260"/>
                  </a:lnTo>
                  <a:lnTo>
                    <a:pt x="298" y="257"/>
                  </a:lnTo>
                  <a:lnTo>
                    <a:pt x="296" y="255"/>
                  </a:lnTo>
                  <a:lnTo>
                    <a:pt x="295" y="252"/>
                  </a:lnTo>
                  <a:lnTo>
                    <a:pt x="293" y="250"/>
                  </a:lnTo>
                  <a:lnTo>
                    <a:pt x="292" y="249"/>
                  </a:lnTo>
                  <a:lnTo>
                    <a:pt x="278" y="217"/>
                  </a:lnTo>
                  <a:lnTo>
                    <a:pt x="216" y="0"/>
                  </a:lnTo>
                  <a:lnTo>
                    <a:pt x="218" y="0"/>
                  </a:lnTo>
                  <a:lnTo>
                    <a:pt x="3" y="18"/>
                  </a:lnTo>
                  <a:lnTo>
                    <a:pt x="0" y="351"/>
                  </a:lnTo>
                  <a:lnTo>
                    <a:pt x="20" y="507"/>
                  </a:lnTo>
                  <a:lnTo>
                    <a:pt x="36" y="507"/>
                  </a:lnTo>
                </a:path>
              </a:pathLst>
            </a:custGeom>
            <a:solidFill>
              <a:srgbClr val="9DC5A6"/>
            </a:solidFill>
            <a:ln w="12700" cap="rnd" cmpd="sng">
              <a:solidFill>
                <a:schemeClr val="tx1"/>
              </a:solidFill>
              <a:prstDash val="solid"/>
              <a:round/>
              <a:headEnd type="none" w="sm" len="sm"/>
              <a:tailEnd type="none" w="sm" len="sm"/>
            </a:ln>
            <a:effectLst/>
          </p:spPr>
          <p:txBody>
            <a:bodyPr wrap="none" lIns="0" tIns="0" rIns="0" bIns="0">
              <a:spAutoFit/>
            </a:bodyPr>
            <a:lstStyle/>
            <a:p>
              <a:endParaRPr lang="en-US">
                <a:solidFill>
                  <a:srgbClr val="000000"/>
                </a:solidFill>
              </a:endParaRPr>
            </a:p>
          </p:txBody>
        </p:sp>
        <p:sp>
          <p:nvSpPr>
            <p:cNvPr id="199" name="Freeform 97"/>
            <p:cNvSpPr>
              <a:spLocks/>
            </p:cNvSpPr>
            <p:nvPr/>
          </p:nvSpPr>
          <p:spPr bwMode="blackWhite">
            <a:xfrm>
              <a:off x="6030913" y="4679950"/>
              <a:ext cx="1363662" cy="1016000"/>
            </a:xfrm>
            <a:custGeom>
              <a:avLst/>
              <a:gdLst>
                <a:gd name="T0" fmla="*/ 979456 w 756"/>
                <a:gd name="T1" fmla="*/ 71821 h 580"/>
                <a:gd name="T2" fmla="*/ 979456 w 756"/>
                <a:gd name="T3" fmla="*/ 101600 h 580"/>
                <a:gd name="T4" fmla="*/ 1042588 w 756"/>
                <a:gd name="T5" fmla="*/ 164662 h 580"/>
                <a:gd name="T6" fmla="*/ 1096702 w 756"/>
                <a:gd name="T7" fmla="*/ 236483 h 580"/>
                <a:gd name="T8" fmla="*/ 1120151 w 756"/>
                <a:gd name="T9" fmla="*/ 280276 h 580"/>
                <a:gd name="T10" fmla="*/ 1102113 w 756"/>
                <a:gd name="T11" fmla="*/ 269766 h 580"/>
                <a:gd name="T12" fmla="*/ 1158030 w 756"/>
                <a:gd name="T13" fmla="*/ 346841 h 580"/>
                <a:gd name="T14" fmla="*/ 1183283 w 756"/>
                <a:gd name="T15" fmla="*/ 413407 h 580"/>
                <a:gd name="T16" fmla="*/ 1271669 w 756"/>
                <a:gd name="T17" fmla="*/ 562303 h 580"/>
                <a:gd name="T18" fmla="*/ 1307745 w 756"/>
                <a:gd name="T19" fmla="*/ 620110 h 580"/>
                <a:gd name="T20" fmla="*/ 1336605 w 756"/>
                <a:gd name="T21" fmla="*/ 667407 h 580"/>
                <a:gd name="T22" fmla="*/ 1358251 w 756"/>
                <a:gd name="T23" fmla="*/ 709448 h 580"/>
                <a:gd name="T24" fmla="*/ 1361858 w 756"/>
                <a:gd name="T25" fmla="*/ 835572 h 580"/>
                <a:gd name="T26" fmla="*/ 1340213 w 756"/>
                <a:gd name="T27" fmla="*/ 902138 h 580"/>
                <a:gd name="T28" fmla="*/ 1342017 w 756"/>
                <a:gd name="T29" fmla="*/ 951186 h 580"/>
                <a:gd name="T30" fmla="*/ 1287903 w 756"/>
                <a:gd name="T31" fmla="*/ 998483 h 580"/>
                <a:gd name="T32" fmla="*/ 1222967 w 756"/>
                <a:gd name="T33" fmla="*/ 1014248 h 580"/>
                <a:gd name="T34" fmla="*/ 1221163 w 756"/>
                <a:gd name="T35" fmla="*/ 989724 h 580"/>
                <a:gd name="T36" fmla="*/ 1233789 w 756"/>
                <a:gd name="T37" fmla="*/ 940676 h 580"/>
                <a:gd name="T38" fmla="*/ 1217555 w 756"/>
                <a:gd name="T39" fmla="*/ 966952 h 580"/>
                <a:gd name="T40" fmla="*/ 1145404 w 756"/>
                <a:gd name="T41" fmla="*/ 898634 h 580"/>
                <a:gd name="T42" fmla="*/ 1091290 w 756"/>
                <a:gd name="T43" fmla="*/ 884621 h 580"/>
                <a:gd name="T44" fmla="*/ 1064234 w 756"/>
                <a:gd name="T45" fmla="*/ 835572 h 580"/>
                <a:gd name="T46" fmla="*/ 1010120 w 756"/>
                <a:gd name="T47" fmla="*/ 735724 h 580"/>
                <a:gd name="T48" fmla="*/ 966829 w 756"/>
                <a:gd name="T49" fmla="*/ 698938 h 580"/>
                <a:gd name="T50" fmla="*/ 963222 w 756"/>
                <a:gd name="T51" fmla="*/ 726966 h 580"/>
                <a:gd name="T52" fmla="*/ 891070 w 756"/>
                <a:gd name="T53" fmla="*/ 628869 h 580"/>
                <a:gd name="T54" fmla="*/ 896482 w 756"/>
                <a:gd name="T55" fmla="*/ 604345 h 580"/>
                <a:gd name="T56" fmla="*/ 883855 w 756"/>
                <a:gd name="T57" fmla="*/ 530772 h 580"/>
                <a:gd name="T58" fmla="*/ 878444 w 756"/>
                <a:gd name="T59" fmla="*/ 590331 h 580"/>
                <a:gd name="T60" fmla="*/ 849583 w 756"/>
                <a:gd name="T61" fmla="*/ 553545 h 580"/>
                <a:gd name="T62" fmla="*/ 858602 w 756"/>
                <a:gd name="T63" fmla="*/ 467710 h 580"/>
                <a:gd name="T64" fmla="*/ 854994 w 756"/>
                <a:gd name="T65" fmla="*/ 394138 h 580"/>
                <a:gd name="T66" fmla="*/ 847779 w 756"/>
                <a:gd name="T67" fmla="*/ 366110 h 580"/>
                <a:gd name="T68" fmla="*/ 795470 w 756"/>
                <a:gd name="T69" fmla="*/ 327572 h 580"/>
                <a:gd name="T70" fmla="*/ 712495 w 756"/>
                <a:gd name="T71" fmla="*/ 264510 h 580"/>
                <a:gd name="T72" fmla="*/ 649363 w 756"/>
                <a:gd name="T73" fmla="*/ 204952 h 580"/>
                <a:gd name="T74" fmla="*/ 541136 w 756"/>
                <a:gd name="T75" fmla="*/ 194441 h 580"/>
                <a:gd name="T76" fmla="*/ 487022 w 756"/>
                <a:gd name="T77" fmla="*/ 241738 h 580"/>
                <a:gd name="T78" fmla="*/ 470788 w 756"/>
                <a:gd name="T79" fmla="*/ 246993 h 580"/>
                <a:gd name="T80" fmla="*/ 422086 w 756"/>
                <a:gd name="T81" fmla="*/ 268014 h 580"/>
                <a:gd name="T82" fmla="*/ 373384 w 756"/>
                <a:gd name="T83" fmla="*/ 264510 h 580"/>
                <a:gd name="T84" fmla="*/ 362561 w 756"/>
                <a:gd name="T85" fmla="*/ 210207 h 580"/>
                <a:gd name="T86" fmla="*/ 313859 w 756"/>
                <a:gd name="T87" fmla="*/ 183931 h 580"/>
                <a:gd name="T88" fmla="*/ 261549 w 756"/>
                <a:gd name="T89" fmla="*/ 173421 h 580"/>
                <a:gd name="T90" fmla="*/ 193005 w 756"/>
                <a:gd name="T91" fmla="*/ 168166 h 580"/>
                <a:gd name="T92" fmla="*/ 238100 w 756"/>
                <a:gd name="T93" fmla="*/ 162910 h 580"/>
                <a:gd name="T94" fmla="*/ 153322 w 756"/>
                <a:gd name="T95" fmla="*/ 168166 h 580"/>
                <a:gd name="T96" fmla="*/ 77563 w 756"/>
                <a:gd name="T97" fmla="*/ 183931 h 580"/>
                <a:gd name="T98" fmla="*/ 102816 w 756"/>
                <a:gd name="T99" fmla="*/ 154152 h 580"/>
                <a:gd name="T100" fmla="*/ 75759 w 756"/>
                <a:gd name="T101" fmla="*/ 168166 h 580"/>
                <a:gd name="T102" fmla="*/ 32468 w 756"/>
                <a:gd name="T103" fmla="*/ 201448 h 580"/>
                <a:gd name="T104" fmla="*/ 34272 w 756"/>
                <a:gd name="T105" fmla="*/ 171669 h 580"/>
                <a:gd name="T106" fmla="*/ 37880 w 756"/>
                <a:gd name="T107" fmla="*/ 136634 h 580"/>
                <a:gd name="T108" fmla="*/ 874836 w 756"/>
                <a:gd name="T109" fmla="*/ 54303 h 580"/>
                <a:gd name="T110" fmla="*/ 907304 w 756"/>
                <a:gd name="T111" fmla="*/ 43793 h 580"/>
                <a:gd name="T112" fmla="*/ 941576 w 756"/>
                <a:gd name="T113" fmla="*/ 5255 h 5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56" h="580">
                  <a:moveTo>
                    <a:pt x="551" y="11"/>
                  </a:moveTo>
                  <a:lnTo>
                    <a:pt x="551" y="27"/>
                  </a:lnTo>
                  <a:lnTo>
                    <a:pt x="555" y="27"/>
                  </a:lnTo>
                  <a:lnTo>
                    <a:pt x="556" y="35"/>
                  </a:lnTo>
                  <a:lnTo>
                    <a:pt x="555" y="35"/>
                  </a:lnTo>
                  <a:lnTo>
                    <a:pt x="554" y="36"/>
                  </a:lnTo>
                  <a:lnTo>
                    <a:pt x="552" y="36"/>
                  </a:lnTo>
                  <a:lnTo>
                    <a:pt x="549" y="38"/>
                  </a:lnTo>
                  <a:lnTo>
                    <a:pt x="545" y="38"/>
                  </a:lnTo>
                  <a:lnTo>
                    <a:pt x="543" y="41"/>
                  </a:lnTo>
                  <a:lnTo>
                    <a:pt x="540" y="44"/>
                  </a:lnTo>
                  <a:lnTo>
                    <a:pt x="539" y="48"/>
                  </a:lnTo>
                  <a:lnTo>
                    <a:pt x="539" y="52"/>
                  </a:lnTo>
                  <a:lnTo>
                    <a:pt x="539" y="57"/>
                  </a:lnTo>
                  <a:lnTo>
                    <a:pt x="539" y="58"/>
                  </a:lnTo>
                  <a:lnTo>
                    <a:pt x="539" y="60"/>
                  </a:lnTo>
                  <a:lnTo>
                    <a:pt x="540" y="60"/>
                  </a:lnTo>
                  <a:lnTo>
                    <a:pt x="543" y="60"/>
                  </a:lnTo>
                  <a:lnTo>
                    <a:pt x="543" y="58"/>
                  </a:lnTo>
                  <a:lnTo>
                    <a:pt x="545" y="51"/>
                  </a:lnTo>
                  <a:lnTo>
                    <a:pt x="546" y="45"/>
                  </a:lnTo>
                  <a:lnTo>
                    <a:pt x="549" y="42"/>
                  </a:lnTo>
                  <a:lnTo>
                    <a:pt x="552" y="39"/>
                  </a:lnTo>
                  <a:lnTo>
                    <a:pt x="556" y="39"/>
                  </a:lnTo>
                  <a:lnTo>
                    <a:pt x="558" y="39"/>
                  </a:lnTo>
                  <a:lnTo>
                    <a:pt x="560" y="39"/>
                  </a:lnTo>
                  <a:lnTo>
                    <a:pt x="561" y="41"/>
                  </a:lnTo>
                  <a:lnTo>
                    <a:pt x="579" y="80"/>
                  </a:lnTo>
                  <a:lnTo>
                    <a:pt x="578" y="94"/>
                  </a:lnTo>
                  <a:lnTo>
                    <a:pt x="587" y="111"/>
                  </a:lnTo>
                  <a:lnTo>
                    <a:pt x="590" y="107"/>
                  </a:lnTo>
                  <a:lnTo>
                    <a:pt x="591" y="108"/>
                  </a:lnTo>
                  <a:lnTo>
                    <a:pt x="593" y="111"/>
                  </a:lnTo>
                  <a:lnTo>
                    <a:pt x="596" y="115"/>
                  </a:lnTo>
                  <a:lnTo>
                    <a:pt x="599" y="121"/>
                  </a:lnTo>
                  <a:lnTo>
                    <a:pt x="602" y="126"/>
                  </a:lnTo>
                  <a:lnTo>
                    <a:pt x="605" y="129"/>
                  </a:lnTo>
                  <a:lnTo>
                    <a:pt x="606" y="134"/>
                  </a:lnTo>
                  <a:lnTo>
                    <a:pt x="608" y="135"/>
                  </a:lnTo>
                  <a:lnTo>
                    <a:pt x="615" y="147"/>
                  </a:lnTo>
                  <a:lnTo>
                    <a:pt x="621" y="156"/>
                  </a:lnTo>
                  <a:lnTo>
                    <a:pt x="624" y="161"/>
                  </a:lnTo>
                  <a:lnTo>
                    <a:pt x="627" y="165"/>
                  </a:lnTo>
                  <a:lnTo>
                    <a:pt x="627" y="168"/>
                  </a:lnTo>
                  <a:lnTo>
                    <a:pt x="624" y="165"/>
                  </a:lnTo>
                  <a:lnTo>
                    <a:pt x="623" y="162"/>
                  </a:lnTo>
                  <a:lnTo>
                    <a:pt x="621" y="160"/>
                  </a:lnTo>
                  <a:lnTo>
                    <a:pt x="618" y="157"/>
                  </a:lnTo>
                  <a:lnTo>
                    <a:pt x="615" y="153"/>
                  </a:lnTo>
                  <a:lnTo>
                    <a:pt x="612" y="150"/>
                  </a:lnTo>
                  <a:lnTo>
                    <a:pt x="611" y="147"/>
                  </a:lnTo>
                  <a:lnTo>
                    <a:pt x="609" y="146"/>
                  </a:lnTo>
                  <a:lnTo>
                    <a:pt x="605" y="147"/>
                  </a:lnTo>
                  <a:lnTo>
                    <a:pt x="606" y="147"/>
                  </a:lnTo>
                  <a:lnTo>
                    <a:pt x="608" y="150"/>
                  </a:lnTo>
                  <a:lnTo>
                    <a:pt x="611" y="154"/>
                  </a:lnTo>
                  <a:lnTo>
                    <a:pt x="614" y="159"/>
                  </a:lnTo>
                  <a:lnTo>
                    <a:pt x="618" y="164"/>
                  </a:lnTo>
                  <a:lnTo>
                    <a:pt x="621" y="168"/>
                  </a:lnTo>
                  <a:lnTo>
                    <a:pt x="623" y="171"/>
                  </a:lnTo>
                  <a:lnTo>
                    <a:pt x="623" y="173"/>
                  </a:lnTo>
                  <a:lnTo>
                    <a:pt x="633" y="183"/>
                  </a:lnTo>
                  <a:lnTo>
                    <a:pt x="639" y="190"/>
                  </a:lnTo>
                  <a:lnTo>
                    <a:pt x="644" y="195"/>
                  </a:lnTo>
                  <a:lnTo>
                    <a:pt x="644" y="198"/>
                  </a:lnTo>
                  <a:lnTo>
                    <a:pt x="642" y="198"/>
                  </a:lnTo>
                  <a:lnTo>
                    <a:pt x="641" y="198"/>
                  </a:lnTo>
                  <a:lnTo>
                    <a:pt x="639" y="198"/>
                  </a:lnTo>
                  <a:lnTo>
                    <a:pt x="638" y="198"/>
                  </a:lnTo>
                  <a:lnTo>
                    <a:pt x="639" y="198"/>
                  </a:lnTo>
                  <a:lnTo>
                    <a:pt x="644" y="211"/>
                  </a:lnTo>
                  <a:lnTo>
                    <a:pt x="650" y="225"/>
                  </a:lnTo>
                  <a:lnTo>
                    <a:pt x="656" y="236"/>
                  </a:lnTo>
                  <a:lnTo>
                    <a:pt x="660" y="247"/>
                  </a:lnTo>
                  <a:lnTo>
                    <a:pt x="666" y="257"/>
                  </a:lnTo>
                  <a:lnTo>
                    <a:pt x="672" y="269"/>
                  </a:lnTo>
                  <a:lnTo>
                    <a:pt x="678" y="277"/>
                  </a:lnTo>
                  <a:lnTo>
                    <a:pt x="683" y="286"/>
                  </a:lnTo>
                  <a:lnTo>
                    <a:pt x="689" y="294"/>
                  </a:lnTo>
                  <a:lnTo>
                    <a:pt x="692" y="302"/>
                  </a:lnTo>
                  <a:lnTo>
                    <a:pt x="696" y="309"/>
                  </a:lnTo>
                  <a:lnTo>
                    <a:pt x="701" y="316"/>
                  </a:lnTo>
                  <a:lnTo>
                    <a:pt x="705" y="321"/>
                  </a:lnTo>
                  <a:lnTo>
                    <a:pt x="708" y="326"/>
                  </a:lnTo>
                  <a:lnTo>
                    <a:pt x="710" y="330"/>
                  </a:lnTo>
                  <a:lnTo>
                    <a:pt x="711" y="333"/>
                  </a:lnTo>
                  <a:lnTo>
                    <a:pt x="714" y="336"/>
                  </a:lnTo>
                  <a:lnTo>
                    <a:pt x="717" y="340"/>
                  </a:lnTo>
                  <a:lnTo>
                    <a:pt x="720" y="343"/>
                  </a:lnTo>
                  <a:lnTo>
                    <a:pt x="722" y="348"/>
                  </a:lnTo>
                  <a:lnTo>
                    <a:pt x="722" y="351"/>
                  </a:lnTo>
                  <a:lnTo>
                    <a:pt x="724" y="353"/>
                  </a:lnTo>
                  <a:lnTo>
                    <a:pt x="725" y="354"/>
                  </a:lnTo>
                  <a:lnTo>
                    <a:pt x="726" y="354"/>
                  </a:lnTo>
                  <a:lnTo>
                    <a:pt x="731" y="359"/>
                  </a:lnTo>
                  <a:lnTo>
                    <a:pt x="735" y="362"/>
                  </a:lnTo>
                  <a:lnTo>
                    <a:pt x="737" y="365"/>
                  </a:lnTo>
                  <a:lnTo>
                    <a:pt x="738" y="367"/>
                  </a:lnTo>
                  <a:lnTo>
                    <a:pt x="738" y="370"/>
                  </a:lnTo>
                  <a:lnTo>
                    <a:pt x="737" y="373"/>
                  </a:lnTo>
                  <a:lnTo>
                    <a:pt x="737" y="375"/>
                  </a:lnTo>
                  <a:lnTo>
                    <a:pt x="737" y="376"/>
                  </a:lnTo>
                  <a:lnTo>
                    <a:pt x="741" y="381"/>
                  </a:lnTo>
                  <a:lnTo>
                    <a:pt x="744" y="384"/>
                  </a:lnTo>
                  <a:lnTo>
                    <a:pt x="746" y="386"/>
                  </a:lnTo>
                  <a:lnTo>
                    <a:pt x="746" y="389"/>
                  </a:lnTo>
                  <a:lnTo>
                    <a:pt x="746" y="390"/>
                  </a:lnTo>
                  <a:lnTo>
                    <a:pt x="746" y="392"/>
                  </a:lnTo>
                  <a:lnTo>
                    <a:pt x="744" y="392"/>
                  </a:lnTo>
                  <a:lnTo>
                    <a:pt x="753" y="400"/>
                  </a:lnTo>
                  <a:lnTo>
                    <a:pt x="753" y="402"/>
                  </a:lnTo>
                  <a:lnTo>
                    <a:pt x="753" y="405"/>
                  </a:lnTo>
                  <a:lnTo>
                    <a:pt x="755" y="409"/>
                  </a:lnTo>
                  <a:lnTo>
                    <a:pt x="755" y="415"/>
                  </a:lnTo>
                  <a:lnTo>
                    <a:pt x="755" y="420"/>
                  </a:lnTo>
                  <a:lnTo>
                    <a:pt x="755" y="429"/>
                  </a:lnTo>
                  <a:lnTo>
                    <a:pt x="755" y="438"/>
                  </a:lnTo>
                  <a:lnTo>
                    <a:pt x="755" y="445"/>
                  </a:lnTo>
                  <a:lnTo>
                    <a:pt x="755" y="453"/>
                  </a:lnTo>
                  <a:lnTo>
                    <a:pt x="755" y="462"/>
                  </a:lnTo>
                  <a:lnTo>
                    <a:pt x="755" y="469"/>
                  </a:lnTo>
                  <a:lnTo>
                    <a:pt x="755" y="477"/>
                  </a:lnTo>
                  <a:lnTo>
                    <a:pt x="755" y="482"/>
                  </a:lnTo>
                  <a:lnTo>
                    <a:pt x="755" y="486"/>
                  </a:lnTo>
                  <a:lnTo>
                    <a:pt x="755" y="491"/>
                  </a:lnTo>
                  <a:lnTo>
                    <a:pt x="752" y="495"/>
                  </a:lnTo>
                  <a:lnTo>
                    <a:pt x="749" y="498"/>
                  </a:lnTo>
                  <a:lnTo>
                    <a:pt x="747" y="502"/>
                  </a:lnTo>
                  <a:lnTo>
                    <a:pt x="746" y="507"/>
                  </a:lnTo>
                  <a:lnTo>
                    <a:pt x="744" y="511"/>
                  </a:lnTo>
                  <a:lnTo>
                    <a:pt x="743" y="515"/>
                  </a:lnTo>
                  <a:lnTo>
                    <a:pt x="743" y="519"/>
                  </a:lnTo>
                  <a:lnTo>
                    <a:pt x="743" y="523"/>
                  </a:lnTo>
                  <a:lnTo>
                    <a:pt x="743" y="526"/>
                  </a:lnTo>
                  <a:lnTo>
                    <a:pt x="743" y="531"/>
                  </a:lnTo>
                  <a:lnTo>
                    <a:pt x="743" y="534"/>
                  </a:lnTo>
                  <a:lnTo>
                    <a:pt x="743" y="537"/>
                  </a:lnTo>
                  <a:lnTo>
                    <a:pt x="743" y="540"/>
                  </a:lnTo>
                  <a:lnTo>
                    <a:pt x="743" y="541"/>
                  </a:lnTo>
                  <a:lnTo>
                    <a:pt x="744" y="543"/>
                  </a:lnTo>
                  <a:lnTo>
                    <a:pt x="743" y="549"/>
                  </a:lnTo>
                  <a:lnTo>
                    <a:pt x="741" y="555"/>
                  </a:lnTo>
                  <a:lnTo>
                    <a:pt x="738" y="558"/>
                  </a:lnTo>
                  <a:lnTo>
                    <a:pt x="735" y="559"/>
                  </a:lnTo>
                  <a:lnTo>
                    <a:pt x="732" y="561"/>
                  </a:lnTo>
                  <a:lnTo>
                    <a:pt x="729" y="561"/>
                  </a:lnTo>
                  <a:lnTo>
                    <a:pt x="726" y="561"/>
                  </a:lnTo>
                  <a:lnTo>
                    <a:pt x="725" y="561"/>
                  </a:lnTo>
                  <a:lnTo>
                    <a:pt x="720" y="565"/>
                  </a:lnTo>
                  <a:lnTo>
                    <a:pt x="714" y="570"/>
                  </a:lnTo>
                  <a:lnTo>
                    <a:pt x="710" y="571"/>
                  </a:lnTo>
                  <a:lnTo>
                    <a:pt x="707" y="571"/>
                  </a:lnTo>
                  <a:lnTo>
                    <a:pt x="704" y="571"/>
                  </a:lnTo>
                  <a:lnTo>
                    <a:pt x="701" y="570"/>
                  </a:lnTo>
                  <a:lnTo>
                    <a:pt x="699" y="570"/>
                  </a:lnTo>
                  <a:lnTo>
                    <a:pt x="692" y="576"/>
                  </a:lnTo>
                  <a:lnTo>
                    <a:pt x="687" y="579"/>
                  </a:lnTo>
                  <a:lnTo>
                    <a:pt x="683" y="579"/>
                  </a:lnTo>
                  <a:lnTo>
                    <a:pt x="678" y="579"/>
                  </a:lnTo>
                  <a:lnTo>
                    <a:pt x="675" y="579"/>
                  </a:lnTo>
                  <a:lnTo>
                    <a:pt x="672" y="576"/>
                  </a:lnTo>
                  <a:lnTo>
                    <a:pt x="671" y="576"/>
                  </a:lnTo>
                  <a:lnTo>
                    <a:pt x="671" y="574"/>
                  </a:lnTo>
                  <a:lnTo>
                    <a:pt x="666" y="567"/>
                  </a:lnTo>
                  <a:lnTo>
                    <a:pt x="666" y="564"/>
                  </a:lnTo>
                  <a:lnTo>
                    <a:pt x="668" y="561"/>
                  </a:lnTo>
                  <a:lnTo>
                    <a:pt x="669" y="562"/>
                  </a:lnTo>
                  <a:lnTo>
                    <a:pt x="674" y="564"/>
                  </a:lnTo>
                  <a:lnTo>
                    <a:pt x="677" y="565"/>
                  </a:lnTo>
                  <a:lnTo>
                    <a:pt x="680" y="567"/>
                  </a:lnTo>
                  <a:lnTo>
                    <a:pt x="680" y="568"/>
                  </a:lnTo>
                  <a:lnTo>
                    <a:pt x="695" y="562"/>
                  </a:lnTo>
                  <a:lnTo>
                    <a:pt x="687" y="552"/>
                  </a:lnTo>
                  <a:lnTo>
                    <a:pt x="689" y="551"/>
                  </a:lnTo>
                  <a:lnTo>
                    <a:pt x="689" y="549"/>
                  </a:lnTo>
                  <a:lnTo>
                    <a:pt x="691" y="548"/>
                  </a:lnTo>
                  <a:lnTo>
                    <a:pt x="687" y="541"/>
                  </a:lnTo>
                  <a:lnTo>
                    <a:pt x="684" y="537"/>
                  </a:lnTo>
                  <a:lnTo>
                    <a:pt x="681" y="535"/>
                  </a:lnTo>
                  <a:lnTo>
                    <a:pt x="680" y="534"/>
                  </a:lnTo>
                  <a:lnTo>
                    <a:pt x="678" y="535"/>
                  </a:lnTo>
                  <a:lnTo>
                    <a:pt x="677" y="537"/>
                  </a:lnTo>
                  <a:lnTo>
                    <a:pt x="677" y="538"/>
                  </a:lnTo>
                  <a:lnTo>
                    <a:pt x="677" y="540"/>
                  </a:lnTo>
                  <a:lnTo>
                    <a:pt x="680" y="546"/>
                  </a:lnTo>
                  <a:lnTo>
                    <a:pt x="680" y="549"/>
                  </a:lnTo>
                  <a:lnTo>
                    <a:pt x="678" y="551"/>
                  </a:lnTo>
                  <a:lnTo>
                    <a:pt x="675" y="552"/>
                  </a:lnTo>
                  <a:lnTo>
                    <a:pt x="672" y="552"/>
                  </a:lnTo>
                  <a:lnTo>
                    <a:pt x="669" y="552"/>
                  </a:lnTo>
                  <a:lnTo>
                    <a:pt x="668" y="551"/>
                  </a:lnTo>
                  <a:lnTo>
                    <a:pt x="666" y="551"/>
                  </a:lnTo>
                  <a:lnTo>
                    <a:pt x="660" y="541"/>
                  </a:lnTo>
                  <a:lnTo>
                    <a:pt x="656" y="532"/>
                  </a:lnTo>
                  <a:lnTo>
                    <a:pt x="651" y="525"/>
                  </a:lnTo>
                  <a:lnTo>
                    <a:pt x="647" y="519"/>
                  </a:lnTo>
                  <a:lnTo>
                    <a:pt x="641" y="515"/>
                  </a:lnTo>
                  <a:lnTo>
                    <a:pt x="635" y="513"/>
                  </a:lnTo>
                  <a:lnTo>
                    <a:pt x="630" y="510"/>
                  </a:lnTo>
                  <a:lnTo>
                    <a:pt x="626" y="507"/>
                  </a:lnTo>
                  <a:lnTo>
                    <a:pt x="623" y="505"/>
                  </a:lnTo>
                  <a:lnTo>
                    <a:pt x="618" y="505"/>
                  </a:lnTo>
                  <a:lnTo>
                    <a:pt x="614" y="505"/>
                  </a:lnTo>
                  <a:lnTo>
                    <a:pt x="611" y="505"/>
                  </a:lnTo>
                  <a:lnTo>
                    <a:pt x="609" y="505"/>
                  </a:lnTo>
                  <a:lnTo>
                    <a:pt x="606" y="505"/>
                  </a:lnTo>
                  <a:lnTo>
                    <a:pt x="605" y="505"/>
                  </a:lnTo>
                  <a:lnTo>
                    <a:pt x="605" y="507"/>
                  </a:lnTo>
                  <a:lnTo>
                    <a:pt x="603" y="505"/>
                  </a:lnTo>
                  <a:lnTo>
                    <a:pt x="602" y="502"/>
                  </a:lnTo>
                  <a:lnTo>
                    <a:pt x="599" y="501"/>
                  </a:lnTo>
                  <a:lnTo>
                    <a:pt x="597" y="498"/>
                  </a:lnTo>
                  <a:lnTo>
                    <a:pt x="596" y="495"/>
                  </a:lnTo>
                  <a:lnTo>
                    <a:pt x="594" y="493"/>
                  </a:lnTo>
                  <a:lnTo>
                    <a:pt x="593" y="491"/>
                  </a:lnTo>
                  <a:lnTo>
                    <a:pt x="590" y="477"/>
                  </a:lnTo>
                  <a:lnTo>
                    <a:pt x="587" y="465"/>
                  </a:lnTo>
                  <a:lnTo>
                    <a:pt x="582" y="458"/>
                  </a:lnTo>
                  <a:lnTo>
                    <a:pt x="579" y="453"/>
                  </a:lnTo>
                  <a:lnTo>
                    <a:pt x="576" y="452"/>
                  </a:lnTo>
                  <a:lnTo>
                    <a:pt x="573" y="452"/>
                  </a:lnTo>
                  <a:lnTo>
                    <a:pt x="572" y="452"/>
                  </a:lnTo>
                  <a:lnTo>
                    <a:pt x="564" y="445"/>
                  </a:lnTo>
                  <a:lnTo>
                    <a:pt x="560" y="435"/>
                  </a:lnTo>
                  <a:lnTo>
                    <a:pt x="560" y="420"/>
                  </a:lnTo>
                  <a:lnTo>
                    <a:pt x="554" y="411"/>
                  </a:lnTo>
                  <a:lnTo>
                    <a:pt x="560" y="399"/>
                  </a:lnTo>
                  <a:lnTo>
                    <a:pt x="548" y="406"/>
                  </a:lnTo>
                  <a:lnTo>
                    <a:pt x="548" y="405"/>
                  </a:lnTo>
                  <a:lnTo>
                    <a:pt x="546" y="405"/>
                  </a:lnTo>
                  <a:lnTo>
                    <a:pt x="543" y="403"/>
                  </a:lnTo>
                  <a:lnTo>
                    <a:pt x="542" y="402"/>
                  </a:lnTo>
                  <a:lnTo>
                    <a:pt x="539" y="400"/>
                  </a:lnTo>
                  <a:lnTo>
                    <a:pt x="537" y="400"/>
                  </a:lnTo>
                  <a:lnTo>
                    <a:pt x="536" y="399"/>
                  </a:lnTo>
                  <a:lnTo>
                    <a:pt x="536" y="400"/>
                  </a:lnTo>
                  <a:lnTo>
                    <a:pt x="540" y="408"/>
                  </a:lnTo>
                  <a:lnTo>
                    <a:pt x="545" y="414"/>
                  </a:lnTo>
                  <a:lnTo>
                    <a:pt x="546" y="418"/>
                  </a:lnTo>
                  <a:lnTo>
                    <a:pt x="546" y="420"/>
                  </a:lnTo>
                  <a:lnTo>
                    <a:pt x="545" y="420"/>
                  </a:lnTo>
                  <a:lnTo>
                    <a:pt x="543" y="420"/>
                  </a:lnTo>
                  <a:lnTo>
                    <a:pt x="540" y="419"/>
                  </a:lnTo>
                  <a:lnTo>
                    <a:pt x="539" y="418"/>
                  </a:lnTo>
                  <a:lnTo>
                    <a:pt x="534" y="415"/>
                  </a:lnTo>
                  <a:lnTo>
                    <a:pt x="531" y="412"/>
                  </a:lnTo>
                  <a:lnTo>
                    <a:pt x="527" y="409"/>
                  </a:lnTo>
                  <a:lnTo>
                    <a:pt x="525" y="406"/>
                  </a:lnTo>
                  <a:lnTo>
                    <a:pt x="522" y="403"/>
                  </a:lnTo>
                  <a:lnTo>
                    <a:pt x="519" y="400"/>
                  </a:lnTo>
                  <a:lnTo>
                    <a:pt x="518" y="399"/>
                  </a:lnTo>
                  <a:lnTo>
                    <a:pt x="515" y="386"/>
                  </a:lnTo>
                  <a:lnTo>
                    <a:pt x="492" y="359"/>
                  </a:lnTo>
                  <a:lnTo>
                    <a:pt x="494" y="359"/>
                  </a:lnTo>
                  <a:lnTo>
                    <a:pt x="495" y="357"/>
                  </a:lnTo>
                  <a:lnTo>
                    <a:pt x="497" y="357"/>
                  </a:lnTo>
                  <a:lnTo>
                    <a:pt x="498" y="356"/>
                  </a:lnTo>
                  <a:lnTo>
                    <a:pt x="500" y="356"/>
                  </a:lnTo>
                  <a:lnTo>
                    <a:pt x="501" y="354"/>
                  </a:lnTo>
                  <a:lnTo>
                    <a:pt x="503" y="354"/>
                  </a:lnTo>
                  <a:lnTo>
                    <a:pt x="498" y="353"/>
                  </a:lnTo>
                  <a:lnTo>
                    <a:pt x="497" y="349"/>
                  </a:lnTo>
                  <a:lnTo>
                    <a:pt x="497" y="345"/>
                  </a:lnTo>
                  <a:lnTo>
                    <a:pt x="497" y="339"/>
                  </a:lnTo>
                  <a:lnTo>
                    <a:pt x="498" y="333"/>
                  </a:lnTo>
                  <a:lnTo>
                    <a:pt x="500" y="327"/>
                  </a:lnTo>
                  <a:lnTo>
                    <a:pt x="500" y="323"/>
                  </a:lnTo>
                  <a:lnTo>
                    <a:pt x="500" y="321"/>
                  </a:lnTo>
                  <a:lnTo>
                    <a:pt x="497" y="313"/>
                  </a:lnTo>
                  <a:lnTo>
                    <a:pt x="495" y="307"/>
                  </a:lnTo>
                  <a:lnTo>
                    <a:pt x="492" y="304"/>
                  </a:lnTo>
                  <a:lnTo>
                    <a:pt x="492" y="303"/>
                  </a:lnTo>
                  <a:lnTo>
                    <a:pt x="490" y="303"/>
                  </a:lnTo>
                  <a:lnTo>
                    <a:pt x="489" y="304"/>
                  </a:lnTo>
                  <a:lnTo>
                    <a:pt x="489" y="307"/>
                  </a:lnTo>
                  <a:lnTo>
                    <a:pt x="487" y="310"/>
                  </a:lnTo>
                  <a:lnTo>
                    <a:pt x="487" y="315"/>
                  </a:lnTo>
                  <a:lnTo>
                    <a:pt x="487" y="319"/>
                  </a:lnTo>
                  <a:lnTo>
                    <a:pt x="487" y="323"/>
                  </a:lnTo>
                  <a:lnTo>
                    <a:pt x="487" y="327"/>
                  </a:lnTo>
                  <a:lnTo>
                    <a:pt x="487" y="332"/>
                  </a:lnTo>
                  <a:lnTo>
                    <a:pt x="487" y="334"/>
                  </a:lnTo>
                  <a:lnTo>
                    <a:pt x="487" y="337"/>
                  </a:lnTo>
                  <a:lnTo>
                    <a:pt x="485" y="336"/>
                  </a:lnTo>
                  <a:lnTo>
                    <a:pt x="482" y="333"/>
                  </a:lnTo>
                  <a:lnTo>
                    <a:pt x="479" y="330"/>
                  </a:lnTo>
                  <a:lnTo>
                    <a:pt x="474" y="327"/>
                  </a:lnTo>
                  <a:lnTo>
                    <a:pt x="473" y="324"/>
                  </a:lnTo>
                  <a:lnTo>
                    <a:pt x="470" y="323"/>
                  </a:lnTo>
                  <a:lnTo>
                    <a:pt x="470" y="321"/>
                  </a:lnTo>
                  <a:lnTo>
                    <a:pt x="471" y="316"/>
                  </a:lnTo>
                  <a:lnTo>
                    <a:pt x="473" y="309"/>
                  </a:lnTo>
                  <a:lnTo>
                    <a:pt x="473" y="303"/>
                  </a:lnTo>
                  <a:lnTo>
                    <a:pt x="473" y="297"/>
                  </a:lnTo>
                  <a:lnTo>
                    <a:pt x="471" y="291"/>
                  </a:lnTo>
                  <a:lnTo>
                    <a:pt x="471" y="288"/>
                  </a:lnTo>
                  <a:lnTo>
                    <a:pt x="470" y="285"/>
                  </a:lnTo>
                  <a:lnTo>
                    <a:pt x="470" y="283"/>
                  </a:lnTo>
                  <a:lnTo>
                    <a:pt x="473" y="277"/>
                  </a:lnTo>
                  <a:lnTo>
                    <a:pt x="474" y="273"/>
                  </a:lnTo>
                  <a:lnTo>
                    <a:pt x="476" y="267"/>
                  </a:lnTo>
                  <a:lnTo>
                    <a:pt x="476" y="263"/>
                  </a:lnTo>
                  <a:lnTo>
                    <a:pt x="477" y="257"/>
                  </a:lnTo>
                  <a:lnTo>
                    <a:pt x="477" y="253"/>
                  </a:lnTo>
                  <a:lnTo>
                    <a:pt x="477" y="247"/>
                  </a:lnTo>
                  <a:lnTo>
                    <a:pt x="477" y="243"/>
                  </a:lnTo>
                  <a:lnTo>
                    <a:pt x="476" y="239"/>
                  </a:lnTo>
                  <a:lnTo>
                    <a:pt x="476" y="234"/>
                  </a:lnTo>
                  <a:lnTo>
                    <a:pt x="474" y="231"/>
                  </a:lnTo>
                  <a:lnTo>
                    <a:pt x="474" y="227"/>
                  </a:lnTo>
                  <a:lnTo>
                    <a:pt x="474" y="225"/>
                  </a:lnTo>
                  <a:lnTo>
                    <a:pt x="473" y="223"/>
                  </a:lnTo>
                  <a:lnTo>
                    <a:pt x="473" y="222"/>
                  </a:lnTo>
                  <a:lnTo>
                    <a:pt x="473" y="220"/>
                  </a:lnTo>
                  <a:lnTo>
                    <a:pt x="473" y="217"/>
                  </a:lnTo>
                  <a:lnTo>
                    <a:pt x="473" y="216"/>
                  </a:lnTo>
                  <a:lnTo>
                    <a:pt x="471" y="213"/>
                  </a:lnTo>
                  <a:lnTo>
                    <a:pt x="471" y="210"/>
                  </a:lnTo>
                  <a:lnTo>
                    <a:pt x="470" y="209"/>
                  </a:lnTo>
                  <a:lnTo>
                    <a:pt x="467" y="207"/>
                  </a:lnTo>
                  <a:lnTo>
                    <a:pt x="464" y="204"/>
                  </a:lnTo>
                  <a:lnTo>
                    <a:pt x="461" y="201"/>
                  </a:lnTo>
                  <a:lnTo>
                    <a:pt x="459" y="195"/>
                  </a:lnTo>
                  <a:lnTo>
                    <a:pt x="456" y="192"/>
                  </a:lnTo>
                  <a:lnTo>
                    <a:pt x="453" y="189"/>
                  </a:lnTo>
                  <a:lnTo>
                    <a:pt x="452" y="186"/>
                  </a:lnTo>
                  <a:lnTo>
                    <a:pt x="452" y="184"/>
                  </a:lnTo>
                  <a:lnTo>
                    <a:pt x="441" y="187"/>
                  </a:lnTo>
                  <a:lnTo>
                    <a:pt x="435" y="187"/>
                  </a:lnTo>
                  <a:lnTo>
                    <a:pt x="431" y="187"/>
                  </a:lnTo>
                  <a:lnTo>
                    <a:pt x="429" y="186"/>
                  </a:lnTo>
                  <a:lnTo>
                    <a:pt x="428" y="183"/>
                  </a:lnTo>
                  <a:lnTo>
                    <a:pt x="428" y="181"/>
                  </a:lnTo>
                  <a:lnTo>
                    <a:pt x="429" y="181"/>
                  </a:lnTo>
                  <a:lnTo>
                    <a:pt x="429" y="180"/>
                  </a:lnTo>
                  <a:lnTo>
                    <a:pt x="421" y="174"/>
                  </a:lnTo>
                  <a:lnTo>
                    <a:pt x="410" y="161"/>
                  </a:lnTo>
                  <a:lnTo>
                    <a:pt x="395" y="151"/>
                  </a:lnTo>
                  <a:lnTo>
                    <a:pt x="393" y="151"/>
                  </a:lnTo>
                  <a:lnTo>
                    <a:pt x="393" y="148"/>
                  </a:lnTo>
                  <a:lnTo>
                    <a:pt x="388" y="146"/>
                  </a:lnTo>
                  <a:lnTo>
                    <a:pt x="385" y="141"/>
                  </a:lnTo>
                  <a:lnTo>
                    <a:pt x="381" y="137"/>
                  </a:lnTo>
                  <a:lnTo>
                    <a:pt x="378" y="132"/>
                  </a:lnTo>
                  <a:lnTo>
                    <a:pt x="377" y="129"/>
                  </a:lnTo>
                  <a:lnTo>
                    <a:pt x="375" y="128"/>
                  </a:lnTo>
                  <a:lnTo>
                    <a:pt x="366" y="121"/>
                  </a:lnTo>
                  <a:lnTo>
                    <a:pt x="360" y="117"/>
                  </a:lnTo>
                  <a:lnTo>
                    <a:pt x="354" y="111"/>
                  </a:lnTo>
                  <a:lnTo>
                    <a:pt x="348" y="108"/>
                  </a:lnTo>
                  <a:lnTo>
                    <a:pt x="342" y="105"/>
                  </a:lnTo>
                  <a:lnTo>
                    <a:pt x="338" y="104"/>
                  </a:lnTo>
                  <a:lnTo>
                    <a:pt x="335" y="104"/>
                  </a:lnTo>
                  <a:lnTo>
                    <a:pt x="333" y="102"/>
                  </a:lnTo>
                  <a:lnTo>
                    <a:pt x="319" y="102"/>
                  </a:lnTo>
                  <a:lnTo>
                    <a:pt x="311" y="102"/>
                  </a:lnTo>
                  <a:lnTo>
                    <a:pt x="305" y="107"/>
                  </a:lnTo>
                  <a:lnTo>
                    <a:pt x="300" y="111"/>
                  </a:lnTo>
                  <a:lnTo>
                    <a:pt x="300" y="117"/>
                  </a:lnTo>
                  <a:lnTo>
                    <a:pt x="300" y="121"/>
                  </a:lnTo>
                  <a:lnTo>
                    <a:pt x="302" y="124"/>
                  </a:lnTo>
                  <a:lnTo>
                    <a:pt x="302" y="126"/>
                  </a:lnTo>
                  <a:lnTo>
                    <a:pt x="296" y="124"/>
                  </a:lnTo>
                  <a:lnTo>
                    <a:pt x="289" y="126"/>
                  </a:lnTo>
                  <a:lnTo>
                    <a:pt x="283" y="128"/>
                  </a:lnTo>
                  <a:lnTo>
                    <a:pt x="279" y="131"/>
                  </a:lnTo>
                  <a:lnTo>
                    <a:pt x="275" y="135"/>
                  </a:lnTo>
                  <a:lnTo>
                    <a:pt x="270" y="138"/>
                  </a:lnTo>
                  <a:lnTo>
                    <a:pt x="267" y="141"/>
                  </a:lnTo>
                  <a:lnTo>
                    <a:pt x="267" y="143"/>
                  </a:lnTo>
                  <a:lnTo>
                    <a:pt x="262" y="148"/>
                  </a:lnTo>
                  <a:lnTo>
                    <a:pt x="259" y="150"/>
                  </a:lnTo>
                  <a:lnTo>
                    <a:pt x="258" y="150"/>
                  </a:lnTo>
                  <a:lnTo>
                    <a:pt x="258" y="148"/>
                  </a:lnTo>
                  <a:lnTo>
                    <a:pt x="258" y="147"/>
                  </a:lnTo>
                  <a:lnTo>
                    <a:pt x="259" y="144"/>
                  </a:lnTo>
                  <a:lnTo>
                    <a:pt x="261" y="143"/>
                  </a:lnTo>
                  <a:lnTo>
                    <a:pt x="261" y="141"/>
                  </a:lnTo>
                  <a:lnTo>
                    <a:pt x="259" y="141"/>
                  </a:lnTo>
                  <a:lnTo>
                    <a:pt x="259" y="143"/>
                  </a:lnTo>
                  <a:lnTo>
                    <a:pt x="256" y="146"/>
                  </a:lnTo>
                  <a:lnTo>
                    <a:pt x="253" y="147"/>
                  </a:lnTo>
                  <a:lnTo>
                    <a:pt x="252" y="150"/>
                  </a:lnTo>
                  <a:lnTo>
                    <a:pt x="249" y="151"/>
                  </a:lnTo>
                  <a:lnTo>
                    <a:pt x="247" y="153"/>
                  </a:lnTo>
                  <a:lnTo>
                    <a:pt x="246" y="154"/>
                  </a:lnTo>
                  <a:lnTo>
                    <a:pt x="240" y="153"/>
                  </a:lnTo>
                  <a:lnTo>
                    <a:pt x="234" y="153"/>
                  </a:lnTo>
                  <a:lnTo>
                    <a:pt x="229" y="154"/>
                  </a:lnTo>
                  <a:lnTo>
                    <a:pt x="225" y="157"/>
                  </a:lnTo>
                  <a:lnTo>
                    <a:pt x="220" y="159"/>
                  </a:lnTo>
                  <a:lnTo>
                    <a:pt x="217" y="160"/>
                  </a:lnTo>
                  <a:lnTo>
                    <a:pt x="214" y="161"/>
                  </a:lnTo>
                  <a:lnTo>
                    <a:pt x="209" y="156"/>
                  </a:lnTo>
                  <a:lnTo>
                    <a:pt x="206" y="151"/>
                  </a:lnTo>
                  <a:lnTo>
                    <a:pt x="207" y="151"/>
                  </a:lnTo>
                  <a:lnTo>
                    <a:pt x="210" y="153"/>
                  </a:lnTo>
                  <a:lnTo>
                    <a:pt x="213" y="156"/>
                  </a:lnTo>
                  <a:lnTo>
                    <a:pt x="216" y="157"/>
                  </a:lnTo>
                  <a:lnTo>
                    <a:pt x="217" y="157"/>
                  </a:lnTo>
                  <a:lnTo>
                    <a:pt x="217" y="148"/>
                  </a:lnTo>
                  <a:lnTo>
                    <a:pt x="209" y="137"/>
                  </a:lnTo>
                  <a:lnTo>
                    <a:pt x="184" y="118"/>
                  </a:lnTo>
                  <a:lnTo>
                    <a:pt x="196" y="120"/>
                  </a:lnTo>
                  <a:lnTo>
                    <a:pt x="201" y="121"/>
                  </a:lnTo>
                  <a:lnTo>
                    <a:pt x="201" y="120"/>
                  </a:lnTo>
                  <a:lnTo>
                    <a:pt x="198" y="118"/>
                  </a:lnTo>
                  <a:lnTo>
                    <a:pt x="195" y="115"/>
                  </a:lnTo>
                  <a:lnTo>
                    <a:pt x="189" y="114"/>
                  </a:lnTo>
                  <a:lnTo>
                    <a:pt x="184" y="111"/>
                  </a:lnTo>
                  <a:lnTo>
                    <a:pt x="183" y="111"/>
                  </a:lnTo>
                  <a:lnTo>
                    <a:pt x="189" y="98"/>
                  </a:lnTo>
                  <a:lnTo>
                    <a:pt x="173" y="101"/>
                  </a:lnTo>
                  <a:lnTo>
                    <a:pt x="173" y="102"/>
                  </a:lnTo>
                  <a:lnTo>
                    <a:pt x="174" y="105"/>
                  </a:lnTo>
                  <a:lnTo>
                    <a:pt x="174" y="107"/>
                  </a:lnTo>
                  <a:lnTo>
                    <a:pt x="174" y="110"/>
                  </a:lnTo>
                  <a:lnTo>
                    <a:pt x="176" y="113"/>
                  </a:lnTo>
                  <a:lnTo>
                    <a:pt x="176" y="114"/>
                  </a:lnTo>
                  <a:lnTo>
                    <a:pt x="170" y="110"/>
                  </a:lnTo>
                  <a:lnTo>
                    <a:pt x="163" y="107"/>
                  </a:lnTo>
                  <a:lnTo>
                    <a:pt x="157" y="104"/>
                  </a:lnTo>
                  <a:lnTo>
                    <a:pt x="151" y="102"/>
                  </a:lnTo>
                  <a:lnTo>
                    <a:pt x="145" y="99"/>
                  </a:lnTo>
                  <a:lnTo>
                    <a:pt x="138" y="98"/>
                  </a:lnTo>
                  <a:lnTo>
                    <a:pt x="134" y="96"/>
                  </a:lnTo>
                  <a:lnTo>
                    <a:pt x="129" y="96"/>
                  </a:lnTo>
                  <a:lnTo>
                    <a:pt x="124" y="96"/>
                  </a:lnTo>
                  <a:lnTo>
                    <a:pt x="120" y="96"/>
                  </a:lnTo>
                  <a:lnTo>
                    <a:pt x="115" y="96"/>
                  </a:lnTo>
                  <a:lnTo>
                    <a:pt x="112" y="96"/>
                  </a:lnTo>
                  <a:lnTo>
                    <a:pt x="109" y="96"/>
                  </a:lnTo>
                  <a:lnTo>
                    <a:pt x="108" y="96"/>
                  </a:lnTo>
                  <a:lnTo>
                    <a:pt x="107" y="96"/>
                  </a:lnTo>
                  <a:lnTo>
                    <a:pt x="108" y="96"/>
                  </a:lnTo>
                  <a:lnTo>
                    <a:pt x="109" y="94"/>
                  </a:lnTo>
                  <a:lnTo>
                    <a:pt x="112" y="94"/>
                  </a:lnTo>
                  <a:lnTo>
                    <a:pt x="115" y="94"/>
                  </a:lnTo>
                  <a:lnTo>
                    <a:pt x="118" y="93"/>
                  </a:lnTo>
                  <a:lnTo>
                    <a:pt x="120" y="93"/>
                  </a:lnTo>
                  <a:lnTo>
                    <a:pt x="121" y="93"/>
                  </a:lnTo>
                  <a:lnTo>
                    <a:pt x="132" y="93"/>
                  </a:lnTo>
                  <a:lnTo>
                    <a:pt x="138" y="91"/>
                  </a:lnTo>
                  <a:lnTo>
                    <a:pt x="137" y="88"/>
                  </a:lnTo>
                  <a:lnTo>
                    <a:pt x="131" y="88"/>
                  </a:lnTo>
                  <a:lnTo>
                    <a:pt x="126" y="87"/>
                  </a:lnTo>
                  <a:lnTo>
                    <a:pt x="123" y="85"/>
                  </a:lnTo>
                  <a:lnTo>
                    <a:pt x="120" y="85"/>
                  </a:lnTo>
                  <a:lnTo>
                    <a:pt x="94" y="91"/>
                  </a:lnTo>
                  <a:lnTo>
                    <a:pt x="85" y="96"/>
                  </a:lnTo>
                  <a:lnTo>
                    <a:pt x="82" y="96"/>
                  </a:lnTo>
                  <a:lnTo>
                    <a:pt x="79" y="96"/>
                  </a:lnTo>
                  <a:lnTo>
                    <a:pt x="75" y="96"/>
                  </a:lnTo>
                  <a:lnTo>
                    <a:pt x="72" y="96"/>
                  </a:lnTo>
                  <a:lnTo>
                    <a:pt x="68" y="96"/>
                  </a:lnTo>
                  <a:lnTo>
                    <a:pt x="66" y="98"/>
                  </a:lnTo>
                  <a:lnTo>
                    <a:pt x="65" y="98"/>
                  </a:lnTo>
                  <a:lnTo>
                    <a:pt x="54" y="102"/>
                  </a:lnTo>
                  <a:lnTo>
                    <a:pt x="46" y="105"/>
                  </a:lnTo>
                  <a:lnTo>
                    <a:pt x="43" y="105"/>
                  </a:lnTo>
                  <a:lnTo>
                    <a:pt x="45" y="104"/>
                  </a:lnTo>
                  <a:lnTo>
                    <a:pt x="48" y="102"/>
                  </a:lnTo>
                  <a:lnTo>
                    <a:pt x="52" y="99"/>
                  </a:lnTo>
                  <a:lnTo>
                    <a:pt x="55" y="98"/>
                  </a:lnTo>
                  <a:lnTo>
                    <a:pt x="57" y="96"/>
                  </a:lnTo>
                  <a:lnTo>
                    <a:pt x="61" y="93"/>
                  </a:lnTo>
                  <a:lnTo>
                    <a:pt x="63" y="90"/>
                  </a:lnTo>
                  <a:lnTo>
                    <a:pt x="63" y="88"/>
                  </a:lnTo>
                  <a:lnTo>
                    <a:pt x="60" y="88"/>
                  </a:lnTo>
                  <a:lnTo>
                    <a:pt x="57" y="88"/>
                  </a:lnTo>
                  <a:lnTo>
                    <a:pt x="54" y="90"/>
                  </a:lnTo>
                  <a:lnTo>
                    <a:pt x="51" y="90"/>
                  </a:lnTo>
                  <a:lnTo>
                    <a:pt x="49" y="90"/>
                  </a:lnTo>
                  <a:lnTo>
                    <a:pt x="42" y="84"/>
                  </a:lnTo>
                  <a:lnTo>
                    <a:pt x="38" y="81"/>
                  </a:lnTo>
                  <a:lnTo>
                    <a:pt x="36" y="83"/>
                  </a:lnTo>
                  <a:lnTo>
                    <a:pt x="36" y="85"/>
                  </a:lnTo>
                  <a:lnTo>
                    <a:pt x="38" y="88"/>
                  </a:lnTo>
                  <a:lnTo>
                    <a:pt x="40" y="93"/>
                  </a:lnTo>
                  <a:lnTo>
                    <a:pt x="42" y="96"/>
                  </a:lnTo>
                  <a:lnTo>
                    <a:pt x="36" y="102"/>
                  </a:lnTo>
                  <a:lnTo>
                    <a:pt x="31" y="110"/>
                  </a:lnTo>
                  <a:lnTo>
                    <a:pt x="30" y="111"/>
                  </a:lnTo>
                  <a:lnTo>
                    <a:pt x="27" y="111"/>
                  </a:lnTo>
                  <a:lnTo>
                    <a:pt x="24" y="113"/>
                  </a:lnTo>
                  <a:lnTo>
                    <a:pt x="22" y="114"/>
                  </a:lnTo>
                  <a:lnTo>
                    <a:pt x="19" y="115"/>
                  </a:lnTo>
                  <a:lnTo>
                    <a:pt x="18" y="115"/>
                  </a:lnTo>
                  <a:lnTo>
                    <a:pt x="22" y="110"/>
                  </a:lnTo>
                  <a:lnTo>
                    <a:pt x="24" y="107"/>
                  </a:lnTo>
                  <a:lnTo>
                    <a:pt x="25" y="102"/>
                  </a:lnTo>
                  <a:lnTo>
                    <a:pt x="24" y="101"/>
                  </a:lnTo>
                  <a:lnTo>
                    <a:pt x="22" y="98"/>
                  </a:lnTo>
                  <a:lnTo>
                    <a:pt x="21" y="98"/>
                  </a:lnTo>
                  <a:lnTo>
                    <a:pt x="19" y="96"/>
                  </a:lnTo>
                  <a:lnTo>
                    <a:pt x="19" y="98"/>
                  </a:lnTo>
                  <a:lnTo>
                    <a:pt x="19" y="96"/>
                  </a:lnTo>
                  <a:lnTo>
                    <a:pt x="19" y="94"/>
                  </a:lnTo>
                  <a:lnTo>
                    <a:pt x="18" y="91"/>
                  </a:lnTo>
                  <a:lnTo>
                    <a:pt x="18" y="90"/>
                  </a:lnTo>
                  <a:lnTo>
                    <a:pt x="18" y="88"/>
                  </a:lnTo>
                  <a:lnTo>
                    <a:pt x="21" y="84"/>
                  </a:lnTo>
                  <a:lnTo>
                    <a:pt x="21" y="78"/>
                  </a:lnTo>
                  <a:lnTo>
                    <a:pt x="18" y="74"/>
                  </a:lnTo>
                  <a:lnTo>
                    <a:pt x="13" y="69"/>
                  </a:lnTo>
                  <a:lnTo>
                    <a:pt x="9" y="66"/>
                  </a:lnTo>
                  <a:lnTo>
                    <a:pt x="5" y="63"/>
                  </a:lnTo>
                  <a:lnTo>
                    <a:pt x="2" y="61"/>
                  </a:lnTo>
                  <a:lnTo>
                    <a:pt x="0" y="61"/>
                  </a:lnTo>
                  <a:lnTo>
                    <a:pt x="0" y="42"/>
                  </a:lnTo>
                  <a:lnTo>
                    <a:pt x="233" y="20"/>
                  </a:lnTo>
                  <a:lnTo>
                    <a:pt x="247" y="47"/>
                  </a:lnTo>
                  <a:lnTo>
                    <a:pt x="485" y="31"/>
                  </a:lnTo>
                  <a:lnTo>
                    <a:pt x="492" y="50"/>
                  </a:lnTo>
                  <a:lnTo>
                    <a:pt x="506" y="50"/>
                  </a:lnTo>
                  <a:lnTo>
                    <a:pt x="506" y="48"/>
                  </a:lnTo>
                  <a:lnTo>
                    <a:pt x="504" y="45"/>
                  </a:lnTo>
                  <a:lnTo>
                    <a:pt x="504" y="42"/>
                  </a:lnTo>
                  <a:lnTo>
                    <a:pt x="504" y="38"/>
                  </a:lnTo>
                  <a:lnTo>
                    <a:pt x="503" y="33"/>
                  </a:lnTo>
                  <a:lnTo>
                    <a:pt x="503" y="30"/>
                  </a:lnTo>
                  <a:lnTo>
                    <a:pt x="503" y="27"/>
                  </a:lnTo>
                  <a:lnTo>
                    <a:pt x="503" y="25"/>
                  </a:lnTo>
                  <a:lnTo>
                    <a:pt x="498" y="18"/>
                  </a:lnTo>
                  <a:lnTo>
                    <a:pt x="498" y="11"/>
                  </a:lnTo>
                  <a:lnTo>
                    <a:pt x="498" y="6"/>
                  </a:lnTo>
                  <a:lnTo>
                    <a:pt x="501" y="3"/>
                  </a:lnTo>
                  <a:lnTo>
                    <a:pt x="504" y="0"/>
                  </a:lnTo>
                  <a:lnTo>
                    <a:pt x="506" y="0"/>
                  </a:lnTo>
                  <a:lnTo>
                    <a:pt x="509" y="0"/>
                  </a:lnTo>
                  <a:lnTo>
                    <a:pt x="510" y="0"/>
                  </a:lnTo>
                  <a:lnTo>
                    <a:pt x="515" y="2"/>
                  </a:lnTo>
                  <a:lnTo>
                    <a:pt x="522" y="3"/>
                  </a:lnTo>
                  <a:lnTo>
                    <a:pt x="527" y="5"/>
                  </a:lnTo>
                  <a:lnTo>
                    <a:pt x="533" y="6"/>
                  </a:lnTo>
                  <a:lnTo>
                    <a:pt x="539" y="6"/>
                  </a:lnTo>
                  <a:lnTo>
                    <a:pt x="542" y="6"/>
                  </a:lnTo>
                  <a:lnTo>
                    <a:pt x="545" y="6"/>
                  </a:lnTo>
                  <a:lnTo>
                    <a:pt x="546" y="6"/>
                  </a:lnTo>
                  <a:lnTo>
                    <a:pt x="551" y="11"/>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00" name="Freeform 98"/>
            <p:cNvSpPr>
              <a:spLocks/>
            </p:cNvSpPr>
            <p:nvPr/>
          </p:nvSpPr>
          <p:spPr bwMode="blackWhite">
            <a:xfrm>
              <a:off x="6030913" y="4670118"/>
              <a:ext cx="1363662" cy="1016000"/>
            </a:xfrm>
            <a:custGeom>
              <a:avLst/>
              <a:gdLst>
                <a:gd name="T0" fmla="*/ 990278 w 756"/>
                <a:gd name="T1" fmla="*/ 66566 h 580"/>
                <a:gd name="T2" fmla="*/ 972241 w 756"/>
                <a:gd name="T3" fmla="*/ 105103 h 580"/>
                <a:gd name="T4" fmla="*/ 1006512 w 756"/>
                <a:gd name="T5" fmla="*/ 68317 h 580"/>
                <a:gd name="T6" fmla="*/ 1075056 w 756"/>
                <a:gd name="T7" fmla="*/ 201448 h 580"/>
                <a:gd name="T8" fmla="*/ 1130974 w 756"/>
                <a:gd name="T9" fmla="*/ 289034 h 580"/>
                <a:gd name="T10" fmla="*/ 1102113 w 756"/>
                <a:gd name="T11" fmla="*/ 257503 h 580"/>
                <a:gd name="T12" fmla="*/ 1120151 w 756"/>
                <a:gd name="T13" fmla="*/ 294290 h 580"/>
                <a:gd name="T14" fmla="*/ 1152619 w 756"/>
                <a:gd name="T15" fmla="*/ 346841 h 580"/>
                <a:gd name="T16" fmla="*/ 1183283 w 756"/>
                <a:gd name="T17" fmla="*/ 413407 h 580"/>
                <a:gd name="T18" fmla="*/ 1271669 w 756"/>
                <a:gd name="T19" fmla="*/ 562303 h 580"/>
                <a:gd name="T20" fmla="*/ 1305941 w 756"/>
                <a:gd name="T21" fmla="*/ 618359 h 580"/>
                <a:gd name="T22" fmla="*/ 1329390 w 756"/>
                <a:gd name="T23" fmla="*/ 656897 h 580"/>
                <a:gd name="T24" fmla="*/ 1342017 w 756"/>
                <a:gd name="T25" fmla="*/ 686676 h 580"/>
                <a:gd name="T26" fmla="*/ 1361858 w 756"/>
                <a:gd name="T27" fmla="*/ 779517 h 580"/>
                <a:gd name="T28" fmla="*/ 1356447 w 756"/>
                <a:gd name="T29" fmla="*/ 867103 h 580"/>
                <a:gd name="T30" fmla="*/ 1340213 w 756"/>
                <a:gd name="T31" fmla="*/ 935421 h 580"/>
                <a:gd name="T32" fmla="*/ 1325783 w 756"/>
                <a:gd name="T33" fmla="*/ 979214 h 580"/>
                <a:gd name="T34" fmla="*/ 1269865 w 756"/>
                <a:gd name="T35" fmla="*/ 1000234 h 580"/>
                <a:gd name="T36" fmla="*/ 1212144 w 756"/>
                <a:gd name="T37" fmla="*/ 1008993 h 580"/>
                <a:gd name="T38" fmla="*/ 1226574 w 756"/>
                <a:gd name="T39" fmla="*/ 993228 h 580"/>
                <a:gd name="T40" fmla="*/ 1239201 w 756"/>
                <a:gd name="T41" fmla="*/ 947683 h 580"/>
                <a:gd name="T42" fmla="*/ 1226574 w 756"/>
                <a:gd name="T43" fmla="*/ 961697 h 580"/>
                <a:gd name="T44" fmla="*/ 1174265 w 756"/>
                <a:gd name="T45" fmla="*/ 919655 h 580"/>
                <a:gd name="T46" fmla="*/ 1098506 w 756"/>
                <a:gd name="T47" fmla="*/ 884621 h 580"/>
                <a:gd name="T48" fmla="*/ 1076860 w 756"/>
                <a:gd name="T49" fmla="*/ 872359 h 580"/>
                <a:gd name="T50" fmla="*/ 1033569 w 756"/>
                <a:gd name="T51" fmla="*/ 791779 h 580"/>
                <a:gd name="T52" fmla="*/ 988475 w 756"/>
                <a:gd name="T53" fmla="*/ 709448 h 580"/>
                <a:gd name="T54" fmla="*/ 983063 w 756"/>
                <a:gd name="T55" fmla="*/ 725214 h 580"/>
                <a:gd name="T56" fmla="*/ 946988 w 756"/>
                <a:gd name="T57" fmla="*/ 711200 h 580"/>
                <a:gd name="T58" fmla="*/ 896482 w 756"/>
                <a:gd name="T59" fmla="*/ 625366 h 580"/>
                <a:gd name="T60" fmla="*/ 896482 w 756"/>
                <a:gd name="T61" fmla="*/ 593834 h 580"/>
                <a:gd name="T62" fmla="*/ 883855 w 756"/>
                <a:gd name="T63" fmla="*/ 530772 h 580"/>
                <a:gd name="T64" fmla="*/ 878444 w 756"/>
                <a:gd name="T65" fmla="*/ 590331 h 580"/>
                <a:gd name="T66" fmla="*/ 847779 w 756"/>
                <a:gd name="T67" fmla="*/ 562303 h 580"/>
                <a:gd name="T68" fmla="*/ 847779 w 756"/>
                <a:gd name="T69" fmla="*/ 495738 h 580"/>
                <a:gd name="T70" fmla="*/ 858602 w 756"/>
                <a:gd name="T71" fmla="*/ 409903 h 580"/>
                <a:gd name="T72" fmla="*/ 853191 w 756"/>
                <a:gd name="T73" fmla="*/ 380124 h 580"/>
                <a:gd name="T74" fmla="*/ 827938 w 756"/>
                <a:gd name="T75" fmla="*/ 341586 h 580"/>
                <a:gd name="T76" fmla="*/ 772020 w 756"/>
                <a:gd name="T77" fmla="*/ 320566 h 580"/>
                <a:gd name="T78" fmla="*/ 699869 w 756"/>
                <a:gd name="T79" fmla="*/ 255752 h 580"/>
                <a:gd name="T80" fmla="*/ 627717 w 756"/>
                <a:gd name="T81" fmla="*/ 189186 h 580"/>
                <a:gd name="T82" fmla="*/ 541136 w 756"/>
                <a:gd name="T83" fmla="*/ 204952 h 580"/>
                <a:gd name="T84" fmla="*/ 487022 w 756"/>
                <a:gd name="T85" fmla="*/ 241738 h 580"/>
                <a:gd name="T86" fmla="*/ 470788 w 756"/>
                <a:gd name="T87" fmla="*/ 250497 h 580"/>
                <a:gd name="T88" fmla="*/ 443731 w 756"/>
                <a:gd name="T89" fmla="*/ 269766 h 580"/>
                <a:gd name="T90" fmla="*/ 386010 w 756"/>
                <a:gd name="T91" fmla="*/ 282028 h 580"/>
                <a:gd name="T92" fmla="*/ 376991 w 756"/>
                <a:gd name="T93" fmla="*/ 239986 h 580"/>
                <a:gd name="T94" fmla="*/ 330093 w 756"/>
                <a:gd name="T95" fmla="*/ 194441 h 580"/>
                <a:gd name="T96" fmla="*/ 317466 w 756"/>
                <a:gd name="T97" fmla="*/ 199697 h 580"/>
                <a:gd name="T98" fmla="*/ 232688 w 756"/>
                <a:gd name="T99" fmla="*/ 168166 h 580"/>
                <a:gd name="T100" fmla="*/ 193005 w 756"/>
                <a:gd name="T101" fmla="*/ 168166 h 580"/>
                <a:gd name="T102" fmla="*/ 248922 w 756"/>
                <a:gd name="T103" fmla="*/ 159407 h 580"/>
                <a:gd name="T104" fmla="*/ 153322 w 756"/>
                <a:gd name="T105" fmla="*/ 168166 h 580"/>
                <a:gd name="T106" fmla="*/ 82974 w 756"/>
                <a:gd name="T107" fmla="*/ 183931 h 580"/>
                <a:gd name="T108" fmla="*/ 113639 w 756"/>
                <a:gd name="T109" fmla="*/ 154152 h 580"/>
                <a:gd name="T110" fmla="*/ 64936 w 756"/>
                <a:gd name="T111" fmla="*/ 148897 h 580"/>
                <a:gd name="T112" fmla="*/ 48702 w 756"/>
                <a:gd name="T113" fmla="*/ 194441 h 580"/>
                <a:gd name="T114" fmla="*/ 43291 w 756"/>
                <a:gd name="T115" fmla="*/ 176924 h 580"/>
                <a:gd name="T116" fmla="*/ 34272 w 756"/>
                <a:gd name="T117" fmla="*/ 164662 h 580"/>
                <a:gd name="T118" fmla="*/ 16234 w 756"/>
                <a:gd name="T119" fmla="*/ 115614 h 580"/>
                <a:gd name="T120" fmla="*/ 912716 w 756"/>
                <a:gd name="T121" fmla="*/ 87586 h 580"/>
                <a:gd name="T122" fmla="*/ 898285 w 756"/>
                <a:gd name="T123" fmla="*/ 31531 h 580"/>
                <a:gd name="T124" fmla="*/ 941576 w 756"/>
                <a:gd name="T125" fmla="*/ 5255 h 5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56" h="580">
                  <a:moveTo>
                    <a:pt x="551" y="11"/>
                  </a:moveTo>
                  <a:lnTo>
                    <a:pt x="551" y="27"/>
                  </a:lnTo>
                  <a:lnTo>
                    <a:pt x="555" y="27"/>
                  </a:lnTo>
                  <a:lnTo>
                    <a:pt x="556" y="35"/>
                  </a:lnTo>
                  <a:lnTo>
                    <a:pt x="555" y="35"/>
                  </a:lnTo>
                  <a:lnTo>
                    <a:pt x="554" y="36"/>
                  </a:lnTo>
                  <a:lnTo>
                    <a:pt x="552" y="36"/>
                  </a:lnTo>
                  <a:lnTo>
                    <a:pt x="549" y="38"/>
                  </a:lnTo>
                  <a:lnTo>
                    <a:pt x="545" y="38"/>
                  </a:lnTo>
                  <a:lnTo>
                    <a:pt x="543" y="41"/>
                  </a:lnTo>
                  <a:lnTo>
                    <a:pt x="540" y="44"/>
                  </a:lnTo>
                  <a:lnTo>
                    <a:pt x="539" y="48"/>
                  </a:lnTo>
                  <a:lnTo>
                    <a:pt x="539" y="52"/>
                  </a:lnTo>
                  <a:lnTo>
                    <a:pt x="539" y="57"/>
                  </a:lnTo>
                  <a:lnTo>
                    <a:pt x="539" y="58"/>
                  </a:lnTo>
                  <a:lnTo>
                    <a:pt x="539" y="60"/>
                  </a:lnTo>
                  <a:lnTo>
                    <a:pt x="540" y="60"/>
                  </a:lnTo>
                  <a:lnTo>
                    <a:pt x="543" y="60"/>
                  </a:lnTo>
                  <a:lnTo>
                    <a:pt x="543" y="58"/>
                  </a:lnTo>
                  <a:lnTo>
                    <a:pt x="545" y="51"/>
                  </a:lnTo>
                  <a:lnTo>
                    <a:pt x="546" y="45"/>
                  </a:lnTo>
                  <a:lnTo>
                    <a:pt x="549" y="42"/>
                  </a:lnTo>
                  <a:lnTo>
                    <a:pt x="552" y="39"/>
                  </a:lnTo>
                  <a:lnTo>
                    <a:pt x="556" y="39"/>
                  </a:lnTo>
                  <a:lnTo>
                    <a:pt x="558" y="39"/>
                  </a:lnTo>
                  <a:lnTo>
                    <a:pt x="560" y="39"/>
                  </a:lnTo>
                  <a:lnTo>
                    <a:pt x="561" y="41"/>
                  </a:lnTo>
                  <a:lnTo>
                    <a:pt x="579" y="80"/>
                  </a:lnTo>
                  <a:lnTo>
                    <a:pt x="578" y="94"/>
                  </a:lnTo>
                  <a:lnTo>
                    <a:pt x="587" y="111"/>
                  </a:lnTo>
                  <a:lnTo>
                    <a:pt x="590" y="107"/>
                  </a:lnTo>
                  <a:lnTo>
                    <a:pt x="591" y="108"/>
                  </a:lnTo>
                  <a:lnTo>
                    <a:pt x="593" y="111"/>
                  </a:lnTo>
                  <a:lnTo>
                    <a:pt x="596" y="115"/>
                  </a:lnTo>
                  <a:lnTo>
                    <a:pt x="599" y="121"/>
                  </a:lnTo>
                  <a:lnTo>
                    <a:pt x="602" y="126"/>
                  </a:lnTo>
                  <a:lnTo>
                    <a:pt x="605" y="129"/>
                  </a:lnTo>
                  <a:lnTo>
                    <a:pt x="606" y="134"/>
                  </a:lnTo>
                  <a:lnTo>
                    <a:pt x="608" y="135"/>
                  </a:lnTo>
                  <a:lnTo>
                    <a:pt x="615" y="147"/>
                  </a:lnTo>
                  <a:lnTo>
                    <a:pt x="621" y="156"/>
                  </a:lnTo>
                  <a:lnTo>
                    <a:pt x="624" y="161"/>
                  </a:lnTo>
                  <a:lnTo>
                    <a:pt x="627" y="165"/>
                  </a:lnTo>
                  <a:lnTo>
                    <a:pt x="627" y="168"/>
                  </a:lnTo>
                  <a:lnTo>
                    <a:pt x="624" y="165"/>
                  </a:lnTo>
                  <a:lnTo>
                    <a:pt x="623" y="162"/>
                  </a:lnTo>
                  <a:lnTo>
                    <a:pt x="621" y="160"/>
                  </a:lnTo>
                  <a:lnTo>
                    <a:pt x="618" y="157"/>
                  </a:lnTo>
                  <a:lnTo>
                    <a:pt x="615" y="153"/>
                  </a:lnTo>
                  <a:lnTo>
                    <a:pt x="612" y="150"/>
                  </a:lnTo>
                  <a:lnTo>
                    <a:pt x="611" y="147"/>
                  </a:lnTo>
                  <a:lnTo>
                    <a:pt x="609" y="146"/>
                  </a:lnTo>
                  <a:lnTo>
                    <a:pt x="605" y="147"/>
                  </a:lnTo>
                  <a:lnTo>
                    <a:pt x="606" y="147"/>
                  </a:lnTo>
                  <a:lnTo>
                    <a:pt x="608" y="150"/>
                  </a:lnTo>
                  <a:lnTo>
                    <a:pt x="611" y="154"/>
                  </a:lnTo>
                  <a:lnTo>
                    <a:pt x="614" y="159"/>
                  </a:lnTo>
                  <a:lnTo>
                    <a:pt x="618" y="164"/>
                  </a:lnTo>
                  <a:lnTo>
                    <a:pt x="621" y="168"/>
                  </a:lnTo>
                  <a:lnTo>
                    <a:pt x="623" y="171"/>
                  </a:lnTo>
                  <a:lnTo>
                    <a:pt x="623" y="173"/>
                  </a:lnTo>
                  <a:lnTo>
                    <a:pt x="633" y="183"/>
                  </a:lnTo>
                  <a:lnTo>
                    <a:pt x="639" y="190"/>
                  </a:lnTo>
                  <a:lnTo>
                    <a:pt x="644" y="195"/>
                  </a:lnTo>
                  <a:lnTo>
                    <a:pt x="644" y="198"/>
                  </a:lnTo>
                  <a:lnTo>
                    <a:pt x="642" y="198"/>
                  </a:lnTo>
                  <a:lnTo>
                    <a:pt x="641" y="198"/>
                  </a:lnTo>
                  <a:lnTo>
                    <a:pt x="639" y="198"/>
                  </a:lnTo>
                  <a:lnTo>
                    <a:pt x="638" y="198"/>
                  </a:lnTo>
                  <a:lnTo>
                    <a:pt x="639" y="198"/>
                  </a:lnTo>
                  <a:lnTo>
                    <a:pt x="644" y="211"/>
                  </a:lnTo>
                  <a:lnTo>
                    <a:pt x="650" y="225"/>
                  </a:lnTo>
                  <a:lnTo>
                    <a:pt x="656" y="236"/>
                  </a:lnTo>
                  <a:lnTo>
                    <a:pt x="660" y="247"/>
                  </a:lnTo>
                  <a:lnTo>
                    <a:pt x="666" y="257"/>
                  </a:lnTo>
                  <a:lnTo>
                    <a:pt x="672" y="269"/>
                  </a:lnTo>
                  <a:lnTo>
                    <a:pt x="678" y="277"/>
                  </a:lnTo>
                  <a:lnTo>
                    <a:pt x="683" y="286"/>
                  </a:lnTo>
                  <a:lnTo>
                    <a:pt x="689" y="294"/>
                  </a:lnTo>
                  <a:lnTo>
                    <a:pt x="692" y="302"/>
                  </a:lnTo>
                  <a:lnTo>
                    <a:pt x="696" y="309"/>
                  </a:lnTo>
                  <a:lnTo>
                    <a:pt x="701" y="316"/>
                  </a:lnTo>
                  <a:lnTo>
                    <a:pt x="705" y="321"/>
                  </a:lnTo>
                  <a:lnTo>
                    <a:pt x="708" y="326"/>
                  </a:lnTo>
                  <a:lnTo>
                    <a:pt x="710" y="330"/>
                  </a:lnTo>
                  <a:lnTo>
                    <a:pt x="711" y="333"/>
                  </a:lnTo>
                  <a:lnTo>
                    <a:pt x="714" y="336"/>
                  </a:lnTo>
                  <a:lnTo>
                    <a:pt x="717" y="340"/>
                  </a:lnTo>
                  <a:lnTo>
                    <a:pt x="720" y="343"/>
                  </a:lnTo>
                  <a:lnTo>
                    <a:pt x="722" y="348"/>
                  </a:lnTo>
                  <a:lnTo>
                    <a:pt x="722" y="351"/>
                  </a:lnTo>
                  <a:lnTo>
                    <a:pt x="724" y="353"/>
                  </a:lnTo>
                  <a:lnTo>
                    <a:pt x="725" y="354"/>
                  </a:lnTo>
                  <a:lnTo>
                    <a:pt x="726" y="354"/>
                  </a:lnTo>
                  <a:lnTo>
                    <a:pt x="731" y="359"/>
                  </a:lnTo>
                  <a:lnTo>
                    <a:pt x="735" y="362"/>
                  </a:lnTo>
                  <a:lnTo>
                    <a:pt x="737" y="365"/>
                  </a:lnTo>
                  <a:lnTo>
                    <a:pt x="738" y="367"/>
                  </a:lnTo>
                  <a:lnTo>
                    <a:pt x="738" y="370"/>
                  </a:lnTo>
                  <a:lnTo>
                    <a:pt x="737" y="373"/>
                  </a:lnTo>
                  <a:lnTo>
                    <a:pt x="737" y="375"/>
                  </a:lnTo>
                  <a:lnTo>
                    <a:pt x="737" y="376"/>
                  </a:lnTo>
                  <a:lnTo>
                    <a:pt x="741" y="381"/>
                  </a:lnTo>
                  <a:lnTo>
                    <a:pt x="744" y="384"/>
                  </a:lnTo>
                  <a:lnTo>
                    <a:pt x="746" y="386"/>
                  </a:lnTo>
                  <a:lnTo>
                    <a:pt x="746" y="389"/>
                  </a:lnTo>
                  <a:lnTo>
                    <a:pt x="746" y="390"/>
                  </a:lnTo>
                  <a:lnTo>
                    <a:pt x="746" y="392"/>
                  </a:lnTo>
                  <a:lnTo>
                    <a:pt x="744" y="392"/>
                  </a:lnTo>
                  <a:lnTo>
                    <a:pt x="753" y="400"/>
                  </a:lnTo>
                  <a:lnTo>
                    <a:pt x="753" y="402"/>
                  </a:lnTo>
                  <a:lnTo>
                    <a:pt x="753" y="405"/>
                  </a:lnTo>
                  <a:lnTo>
                    <a:pt x="755" y="409"/>
                  </a:lnTo>
                  <a:lnTo>
                    <a:pt x="755" y="415"/>
                  </a:lnTo>
                  <a:lnTo>
                    <a:pt x="755" y="420"/>
                  </a:lnTo>
                  <a:lnTo>
                    <a:pt x="755" y="429"/>
                  </a:lnTo>
                  <a:lnTo>
                    <a:pt x="755" y="438"/>
                  </a:lnTo>
                  <a:lnTo>
                    <a:pt x="755" y="445"/>
                  </a:lnTo>
                  <a:lnTo>
                    <a:pt x="755" y="453"/>
                  </a:lnTo>
                  <a:lnTo>
                    <a:pt x="755" y="462"/>
                  </a:lnTo>
                  <a:lnTo>
                    <a:pt x="755" y="469"/>
                  </a:lnTo>
                  <a:lnTo>
                    <a:pt x="755" y="477"/>
                  </a:lnTo>
                  <a:lnTo>
                    <a:pt x="755" y="482"/>
                  </a:lnTo>
                  <a:lnTo>
                    <a:pt x="755" y="486"/>
                  </a:lnTo>
                  <a:lnTo>
                    <a:pt x="755" y="491"/>
                  </a:lnTo>
                  <a:lnTo>
                    <a:pt x="752" y="495"/>
                  </a:lnTo>
                  <a:lnTo>
                    <a:pt x="749" y="498"/>
                  </a:lnTo>
                  <a:lnTo>
                    <a:pt x="747" y="502"/>
                  </a:lnTo>
                  <a:lnTo>
                    <a:pt x="746" y="507"/>
                  </a:lnTo>
                  <a:lnTo>
                    <a:pt x="744" y="511"/>
                  </a:lnTo>
                  <a:lnTo>
                    <a:pt x="743" y="515"/>
                  </a:lnTo>
                  <a:lnTo>
                    <a:pt x="743" y="519"/>
                  </a:lnTo>
                  <a:lnTo>
                    <a:pt x="743" y="523"/>
                  </a:lnTo>
                  <a:lnTo>
                    <a:pt x="743" y="526"/>
                  </a:lnTo>
                  <a:lnTo>
                    <a:pt x="743" y="531"/>
                  </a:lnTo>
                  <a:lnTo>
                    <a:pt x="743" y="534"/>
                  </a:lnTo>
                  <a:lnTo>
                    <a:pt x="743" y="537"/>
                  </a:lnTo>
                  <a:lnTo>
                    <a:pt x="743" y="540"/>
                  </a:lnTo>
                  <a:lnTo>
                    <a:pt x="743" y="541"/>
                  </a:lnTo>
                  <a:lnTo>
                    <a:pt x="744" y="543"/>
                  </a:lnTo>
                  <a:lnTo>
                    <a:pt x="743" y="549"/>
                  </a:lnTo>
                  <a:lnTo>
                    <a:pt x="741" y="555"/>
                  </a:lnTo>
                  <a:lnTo>
                    <a:pt x="738" y="558"/>
                  </a:lnTo>
                  <a:lnTo>
                    <a:pt x="735" y="559"/>
                  </a:lnTo>
                  <a:lnTo>
                    <a:pt x="732" y="561"/>
                  </a:lnTo>
                  <a:lnTo>
                    <a:pt x="729" y="561"/>
                  </a:lnTo>
                  <a:lnTo>
                    <a:pt x="726" y="561"/>
                  </a:lnTo>
                  <a:lnTo>
                    <a:pt x="725" y="561"/>
                  </a:lnTo>
                  <a:lnTo>
                    <a:pt x="720" y="565"/>
                  </a:lnTo>
                  <a:lnTo>
                    <a:pt x="714" y="570"/>
                  </a:lnTo>
                  <a:lnTo>
                    <a:pt x="710" y="571"/>
                  </a:lnTo>
                  <a:lnTo>
                    <a:pt x="707" y="571"/>
                  </a:lnTo>
                  <a:lnTo>
                    <a:pt x="704" y="571"/>
                  </a:lnTo>
                  <a:lnTo>
                    <a:pt x="701" y="570"/>
                  </a:lnTo>
                  <a:lnTo>
                    <a:pt x="699" y="570"/>
                  </a:lnTo>
                  <a:lnTo>
                    <a:pt x="692" y="576"/>
                  </a:lnTo>
                  <a:lnTo>
                    <a:pt x="687" y="579"/>
                  </a:lnTo>
                  <a:lnTo>
                    <a:pt x="683" y="579"/>
                  </a:lnTo>
                  <a:lnTo>
                    <a:pt x="678" y="579"/>
                  </a:lnTo>
                  <a:lnTo>
                    <a:pt x="675" y="579"/>
                  </a:lnTo>
                  <a:lnTo>
                    <a:pt x="672" y="576"/>
                  </a:lnTo>
                  <a:lnTo>
                    <a:pt x="671" y="576"/>
                  </a:lnTo>
                  <a:lnTo>
                    <a:pt x="671" y="574"/>
                  </a:lnTo>
                  <a:lnTo>
                    <a:pt x="666" y="567"/>
                  </a:lnTo>
                  <a:lnTo>
                    <a:pt x="666" y="564"/>
                  </a:lnTo>
                  <a:lnTo>
                    <a:pt x="668" y="561"/>
                  </a:lnTo>
                  <a:lnTo>
                    <a:pt x="669" y="562"/>
                  </a:lnTo>
                  <a:lnTo>
                    <a:pt x="674" y="564"/>
                  </a:lnTo>
                  <a:lnTo>
                    <a:pt x="677" y="565"/>
                  </a:lnTo>
                  <a:lnTo>
                    <a:pt x="680" y="567"/>
                  </a:lnTo>
                  <a:lnTo>
                    <a:pt x="680" y="568"/>
                  </a:lnTo>
                  <a:lnTo>
                    <a:pt x="695" y="562"/>
                  </a:lnTo>
                  <a:lnTo>
                    <a:pt x="687" y="552"/>
                  </a:lnTo>
                  <a:lnTo>
                    <a:pt x="689" y="551"/>
                  </a:lnTo>
                  <a:lnTo>
                    <a:pt x="689" y="549"/>
                  </a:lnTo>
                  <a:lnTo>
                    <a:pt x="691" y="548"/>
                  </a:lnTo>
                  <a:lnTo>
                    <a:pt x="687" y="541"/>
                  </a:lnTo>
                  <a:lnTo>
                    <a:pt x="684" y="537"/>
                  </a:lnTo>
                  <a:lnTo>
                    <a:pt x="681" y="535"/>
                  </a:lnTo>
                  <a:lnTo>
                    <a:pt x="680" y="534"/>
                  </a:lnTo>
                  <a:lnTo>
                    <a:pt x="678" y="535"/>
                  </a:lnTo>
                  <a:lnTo>
                    <a:pt x="677" y="537"/>
                  </a:lnTo>
                  <a:lnTo>
                    <a:pt x="677" y="538"/>
                  </a:lnTo>
                  <a:lnTo>
                    <a:pt x="677" y="540"/>
                  </a:lnTo>
                  <a:lnTo>
                    <a:pt x="680" y="546"/>
                  </a:lnTo>
                  <a:lnTo>
                    <a:pt x="680" y="549"/>
                  </a:lnTo>
                  <a:lnTo>
                    <a:pt x="678" y="551"/>
                  </a:lnTo>
                  <a:lnTo>
                    <a:pt x="675" y="552"/>
                  </a:lnTo>
                  <a:lnTo>
                    <a:pt x="672" y="552"/>
                  </a:lnTo>
                  <a:lnTo>
                    <a:pt x="669" y="552"/>
                  </a:lnTo>
                  <a:lnTo>
                    <a:pt x="668" y="551"/>
                  </a:lnTo>
                  <a:lnTo>
                    <a:pt x="666" y="551"/>
                  </a:lnTo>
                  <a:lnTo>
                    <a:pt x="660" y="541"/>
                  </a:lnTo>
                  <a:lnTo>
                    <a:pt x="656" y="532"/>
                  </a:lnTo>
                  <a:lnTo>
                    <a:pt x="651" y="525"/>
                  </a:lnTo>
                  <a:lnTo>
                    <a:pt x="647" y="519"/>
                  </a:lnTo>
                  <a:lnTo>
                    <a:pt x="641" y="515"/>
                  </a:lnTo>
                  <a:lnTo>
                    <a:pt x="635" y="513"/>
                  </a:lnTo>
                  <a:lnTo>
                    <a:pt x="630" y="510"/>
                  </a:lnTo>
                  <a:lnTo>
                    <a:pt x="626" y="507"/>
                  </a:lnTo>
                  <a:lnTo>
                    <a:pt x="623" y="505"/>
                  </a:lnTo>
                  <a:lnTo>
                    <a:pt x="618" y="505"/>
                  </a:lnTo>
                  <a:lnTo>
                    <a:pt x="614" y="505"/>
                  </a:lnTo>
                  <a:lnTo>
                    <a:pt x="611" y="505"/>
                  </a:lnTo>
                  <a:lnTo>
                    <a:pt x="609" y="505"/>
                  </a:lnTo>
                  <a:lnTo>
                    <a:pt x="606" y="505"/>
                  </a:lnTo>
                  <a:lnTo>
                    <a:pt x="605" y="505"/>
                  </a:lnTo>
                  <a:lnTo>
                    <a:pt x="605" y="507"/>
                  </a:lnTo>
                  <a:lnTo>
                    <a:pt x="603" y="505"/>
                  </a:lnTo>
                  <a:lnTo>
                    <a:pt x="602" y="502"/>
                  </a:lnTo>
                  <a:lnTo>
                    <a:pt x="599" y="501"/>
                  </a:lnTo>
                  <a:lnTo>
                    <a:pt x="597" y="498"/>
                  </a:lnTo>
                  <a:lnTo>
                    <a:pt x="596" y="495"/>
                  </a:lnTo>
                  <a:lnTo>
                    <a:pt x="594" y="493"/>
                  </a:lnTo>
                  <a:lnTo>
                    <a:pt x="593" y="491"/>
                  </a:lnTo>
                  <a:lnTo>
                    <a:pt x="590" y="477"/>
                  </a:lnTo>
                  <a:lnTo>
                    <a:pt x="587" y="465"/>
                  </a:lnTo>
                  <a:lnTo>
                    <a:pt x="582" y="458"/>
                  </a:lnTo>
                  <a:lnTo>
                    <a:pt x="579" y="453"/>
                  </a:lnTo>
                  <a:lnTo>
                    <a:pt x="576" y="452"/>
                  </a:lnTo>
                  <a:lnTo>
                    <a:pt x="573" y="452"/>
                  </a:lnTo>
                  <a:lnTo>
                    <a:pt x="572" y="452"/>
                  </a:lnTo>
                  <a:lnTo>
                    <a:pt x="564" y="445"/>
                  </a:lnTo>
                  <a:lnTo>
                    <a:pt x="560" y="435"/>
                  </a:lnTo>
                  <a:lnTo>
                    <a:pt x="560" y="420"/>
                  </a:lnTo>
                  <a:lnTo>
                    <a:pt x="554" y="411"/>
                  </a:lnTo>
                  <a:lnTo>
                    <a:pt x="560" y="399"/>
                  </a:lnTo>
                  <a:lnTo>
                    <a:pt x="548" y="406"/>
                  </a:lnTo>
                  <a:lnTo>
                    <a:pt x="548" y="405"/>
                  </a:lnTo>
                  <a:lnTo>
                    <a:pt x="546" y="405"/>
                  </a:lnTo>
                  <a:lnTo>
                    <a:pt x="543" y="403"/>
                  </a:lnTo>
                  <a:lnTo>
                    <a:pt x="542" y="402"/>
                  </a:lnTo>
                  <a:lnTo>
                    <a:pt x="539" y="400"/>
                  </a:lnTo>
                  <a:lnTo>
                    <a:pt x="537" y="400"/>
                  </a:lnTo>
                  <a:lnTo>
                    <a:pt x="536" y="399"/>
                  </a:lnTo>
                  <a:lnTo>
                    <a:pt x="536" y="400"/>
                  </a:lnTo>
                  <a:lnTo>
                    <a:pt x="540" y="408"/>
                  </a:lnTo>
                  <a:lnTo>
                    <a:pt x="545" y="414"/>
                  </a:lnTo>
                  <a:lnTo>
                    <a:pt x="546" y="418"/>
                  </a:lnTo>
                  <a:lnTo>
                    <a:pt x="546" y="420"/>
                  </a:lnTo>
                  <a:lnTo>
                    <a:pt x="545" y="420"/>
                  </a:lnTo>
                  <a:lnTo>
                    <a:pt x="543" y="420"/>
                  </a:lnTo>
                  <a:lnTo>
                    <a:pt x="540" y="419"/>
                  </a:lnTo>
                  <a:lnTo>
                    <a:pt x="539" y="418"/>
                  </a:lnTo>
                  <a:lnTo>
                    <a:pt x="534" y="415"/>
                  </a:lnTo>
                  <a:lnTo>
                    <a:pt x="531" y="412"/>
                  </a:lnTo>
                  <a:lnTo>
                    <a:pt x="527" y="409"/>
                  </a:lnTo>
                  <a:lnTo>
                    <a:pt x="525" y="406"/>
                  </a:lnTo>
                  <a:lnTo>
                    <a:pt x="522" y="403"/>
                  </a:lnTo>
                  <a:lnTo>
                    <a:pt x="519" y="400"/>
                  </a:lnTo>
                  <a:lnTo>
                    <a:pt x="518" y="399"/>
                  </a:lnTo>
                  <a:lnTo>
                    <a:pt x="515" y="386"/>
                  </a:lnTo>
                  <a:lnTo>
                    <a:pt x="492" y="359"/>
                  </a:lnTo>
                  <a:lnTo>
                    <a:pt x="494" y="359"/>
                  </a:lnTo>
                  <a:lnTo>
                    <a:pt x="495" y="357"/>
                  </a:lnTo>
                  <a:lnTo>
                    <a:pt x="497" y="357"/>
                  </a:lnTo>
                  <a:lnTo>
                    <a:pt x="498" y="356"/>
                  </a:lnTo>
                  <a:lnTo>
                    <a:pt x="500" y="356"/>
                  </a:lnTo>
                  <a:lnTo>
                    <a:pt x="501" y="354"/>
                  </a:lnTo>
                  <a:lnTo>
                    <a:pt x="503" y="354"/>
                  </a:lnTo>
                  <a:lnTo>
                    <a:pt x="498" y="353"/>
                  </a:lnTo>
                  <a:lnTo>
                    <a:pt x="497" y="349"/>
                  </a:lnTo>
                  <a:lnTo>
                    <a:pt x="497" y="345"/>
                  </a:lnTo>
                  <a:lnTo>
                    <a:pt x="497" y="339"/>
                  </a:lnTo>
                  <a:lnTo>
                    <a:pt x="498" y="333"/>
                  </a:lnTo>
                  <a:lnTo>
                    <a:pt x="500" y="327"/>
                  </a:lnTo>
                  <a:lnTo>
                    <a:pt x="500" y="323"/>
                  </a:lnTo>
                  <a:lnTo>
                    <a:pt x="500" y="321"/>
                  </a:lnTo>
                  <a:lnTo>
                    <a:pt x="497" y="313"/>
                  </a:lnTo>
                  <a:lnTo>
                    <a:pt x="495" y="307"/>
                  </a:lnTo>
                  <a:lnTo>
                    <a:pt x="492" y="304"/>
                  </a:lnTo>
                  <a:lnTo>
                    <a:pt x="492" y="303"/>
                  </a:lnTo>
                  <a:lnTo>
                    <a:pt x="490" y="303"/>
                  </a:lnTo>
                  <a:lnTo>
                    <a:pt x="489" y="304"/>
                  </a:lnTo>
                  <a:lnTo>
                    <a:pt x="489" y="307"/>
                  </a:lnTo>
                  <a:lnTo>
                    <a:pt x="487" y="310"/>
                  </a:lnTo>
                  <a:lnTo>
                    <a:pt x="487" y="315"/>
                  </a:lnTo>
                  <a:lnTo>
                    <a:pt x="487" y="319"/>
                  </a:lnTo>
                  <a:lnTo>
                    <a:pt x="487" y="323"/>
                  </a:lnTo>
                  <a:lnTo>
                    <a:pt x="487" y="327"/>
                  </a:lnTo>
                  <a:lnTo>
                    <a:pt x="487" y="332"/>
                  </a:lnTo>
                  <a:lnTo>
                    <a:pt x="487" y="334"/>
                  </a:lnTo>
                  <a:lnTo>
                    <a:pt x="487" y="337"/>
                  </a:lnTo>
                  <a:lnTo>
                    <a:pt x="485" y="336"/>
                  </a:lnTo>
                  <a:lnTo>
                    <a:pt x="482" y="333"/>
                  </a:lnTo>
                  <a:lnTo>
                    <a:pt x="479" y="330"/>
                  </a:lnTo>
                  <a:lnTo>
                    <a:pt x="474" y="327"/>
                  </a:lnTo>
                  <a:lnTo>
                    <a:pt x="473" y="324"/>
                  </a:lnTo>
                  <a:lnTo>
                    <a:pt x="470" y="323"/>
                  </a:lnTo>
                  <a:lnTo>
                    <a:pt x="470" y="321"/>
                  </a:lnTo>
                  <a:lnTo>
                    <a:pt x="471" y="316"/>
                  </a:lnTo>
                  <a:lnTo>
                    <a:pt x="473" y="309"/>
                  </a:lnTo>
                  <a:lnTo>
                    <a:pt x="473" y="303"/>
                  </a:lnTo>
                  <a:lnTo>
                    <a:pt x="473" y="297"/>
                  </a:lnTo>
                  <a:lnTo>
                    <a:pt x="471" y="291"/>
                  </a:lnTo>
                  <a:lnTo>
                    <a:pt x="471" y="288"/>
                  </a:lnTo>
                  <a:lnTo>
                    <a:pt x="470" y="285"/>
                  </a:lnTo>
                  <a:lnTo>
                    <a:pt x="470" y="283"/>
                  </a:lnTo>
                  <a:lnTo>
                    <a:pt x="473" y="277"/>
                  </a:lnTo>
                  <a:lnTo>
                    <a:pt x="474" y="273"/>
                  </a:lnTo>
                  <a:lnTo>
                    <a:pt x="476" y="267"/>
                  </a:lnTo>
                  <a:lnTo>
                    <a:pt x="476" y="263"/>
                  </a:lnTo>
                  <a:lnTo>
                    <a:pt x="477" y="257"/>
                  </a:lnTo>
                  <a:lnTo>
                    <a:pt x="477" y="253"/>
                  </a:lnTo>
                  <a:lnTo>
                    <a:pt x="477" y="247"/>
                  </a:lnTo>
                  <a:lnTo>
                    <a:pt x="477" y="243"/>
                  </a:lnTo>
                  <a:lnTo>
                    <a:pt x="476" y="239"/>
                  </a:lnTo>
                  <a:lnTo>
                    <a:pt x="476" y="234"/>
                  </a:lnTo>
                  <a:lnTo>
                    <a:pt x="474" y="231"/>
                  </a:lnTo>
                  <a:lnTo>
                    <a:pt x="474" y="227"/>
                  </a:lnTo>
                  <a:lnTo>
                    <a:pt x="474" y="225"/>
                  </a:lnTo>
                  <a:lnTo>
                    <a:pt x="473" y="223"/>
                  </a:lnTo>
                  <a:lnTo>
                    <a:pt x="473" y="222"/>
                  </a:lnTo>
                  <a:lnTo>
                    <a:pt x="473" y="220"/>
                  </a:lnTo>
                  <a:lnTo>
                    <a:pt x="473" y="217"/>
                  </a:lnTo>
                  <a:lnTo>
                    <a:pt x="473" y="216"/>
                  </a:lnTo>
                  <a:lnTo>
                    <a:pt x="471" y="213"/>
                  </a:lnTo>
                  <a:lnTo>
                    <a:pt x="471" y="210"/>
                  </a:lnTo>
                  <a:lnTo>
                    <a:pt x="470" y="209"/>
                  </a:lnTo>
                  <a:lnTo>
                    <a:pt x="467" y="207"/>
                  </a:lnTo>
                  <a:lnTo>
                    <a:pt x="464" y="204"/>
                  </a:lnTo>
                  <a:lnTo>
                    <a:pt x="461" y="201"/>
                  </a:lnTo>
                  <a:lnTo>
                    <a:pt x="459" y="195"/>
                  </a:lnTo>
                  <a:lnTo>
                    <a:pt x="456" y="192"/>
                  </a:lnTo>
                  <a:lnTo>
                    <a:pt x="453" y="189"/>
                  </a:lnTo>
                  <a:lnTo>
                    <a:pt x="452" y="186"/>
                  </a:lnTo>
                  <a:lnTo>
                    <a:pt x="452" y="184"/>
                  </a:lnTo>
                  <a:lnTo>
                    <a:pt x="441" y="187"/>
                  </a:lnTo>
                  <a:lnTo>
                    <a:pt x="435" y="187"/>
                  </a:lnTo>
                  <a:lnTo>
                    <a:pt x="431" y="187"/>
                  </a:lnTo>
                  <a:lnTo>
                    <a:pt x="429" y="186"/>
                  </a:lnTo>
                  <a:lnTo>
                    <a:pt x="428" y="183"/>
                  </a:lnTo>
                  <a:lnTo>
                    <a:pt x="428" y="181"/>
                  </a:lnTo>
                  <a:lnTo>
                    <a:pt x="429" y="181"/>
                  </a:lnTo>
                  <a:lnTo>
                    <a:pt x="429" y="180"/>
                  </a:lnTo>
                  <a:lnTo>
                    <a:pt x="421" y="174"/>
                  </a:lnTo>
                  <a:lnTo>
                    <a:pt x="410" y="161"/>
                  </a:lnTo>
                  <a:lnTo>
                    <a:pt x="395" y="151"/>
                  </a:lnTo>
                  <a:lnTo>
                    <a:pt x="393" y="151"/>
                  </a:lnTo>
                  <a:lnTo>
                    <a:pt x="393" y="148"/>
                  </a:lnTo>
                  <a:lnTo>
                    <a:pt x="388" y="146"/>
                  </a:lnTo>
                  <a:lnTo>
                    <a:pt x="385" y="141"/>
                  </a:lnTo>
                  <a:lnTo>
                    <a:pt x="381" y="137"/>
                  </a:lnTo>
                  <a:lnTo>
                    <a:pt x="378" y="132"/>
                  </a:lnTo>
                  <a:lnTo>
                    <a:pt x="377" y="129"/>
                  </a:lnTo>
                  <a:lnTo>
                    <a:pt x="375" y="128"/>
                  </a:lnTo>
                  <a:lnTo>
                    <a:pt x="366" y="121"/>
                  </a:lnTo>
                  <a:lnTo>
                    <a:pt x="360" y="117"/>
                  </a:lnTo>
                  <a:lnTo>
                    <a:pt x="354" y="111"/>
                  </a:lnTo>
                  <a:lnTo>
                    <a:pt x="348" y="108"/>
                  </a:lnTo>
                  <a:lnTo>
                    <a:pt x="342" y="105"/>
                  </a:lnTo>
                  <a:lnTo>
                    <a:pt x="338" y="104"/>
                  </a:lnTo>
                  <a:lnTo>
                    <a:pt x="335" y="104"/>
                  </a:lnTo>
                  <a:lnTo>
                    <a:pt x="333" y="102"/>
                  </a:lnTo>
                  <a:lnTo>
                    <a:pt x="319" y="102"/>
                  </a:lnTo>
                  <a:lnTo>
                    <a:pt x="311" y="102"/>
                  </a:lnTo>
                  <a:lnTo>
                    <a:pt x="305" y="107"/>
                  </a:lnTo>
                  <a:lnTo>
                    <a:pt x="300" y="111"/>
                  </a:lnTo>
                  <a:lnTo>
                    <a:pt x="300" y="117"/>
                  </a:lnTo>
                  <a:lnTo>
                    <a:pt x="300" y="121"/>
                  </a:lnTo>
                  <a:lnTo>
                    <a:pt x="302" y="124"/>
                  </a:lnTo>
                  <a:lnTo>
                    <a:pt x="302" y="126"/>
                  </a:lnTo>
                  <a:lnTo>
                    <a:pt x="296" y="124"/>
                  </a:lnTo>
                  <a:lnTo>
                    <a:pt x="289" y="126"/>
                  </a:lnTo>
                  <a:lnTo>
                    <a:pt x="283" y="128"/>
                  </a:lnTo>
                  <a:lnTo>
                    <a:pt x="279" y="131"/>
                  </a:lnTo>
                  <a:lnTo>
                    <a:pt x="275" y="135"/>
                  </a:lnTo>
                  <a:lnTo>
                    <a:pt x="270" y="138"/>
                  </a:lnTo>
                  <a:lnTo>
                    <a:pt x="267" y="141"/>
                  </a:lnTo>
                  <a:lnTo>
                    <a:pt x="267" y="143"/>
                  </a:lnTo>
                  <a:lnTo>
                    <a:pt x="262" y="148"/>
                  </a:lnTo>
                  <a:lnTo>
                    <a:pt x="259" y="150"/>
                  </a:lnTo>
                  <a:lnTo>
                    <a:pt x="258" y="150"/>
                  </a:lnTo>
                  <a:lnTo>
                    <a:pt x="258" y="148"/>
                  </a:lnTo>
                  <a:lnTo>
                    <a:pt x="258" y="147"/>
                  </a:lnTo>
                  <a:lnTo>
                    <a:pt x="259" y="144"/>
                  </a:lnTo>
                  <a:lnTo>
                    <a:pt x="261" y="143"/>
                  </a:lnTo>
                  <a:lnTo>
                    <a:pt x="261" y="141"/>
                  </a:lnTo>
                  <a:lnTo>
                    <a:pt x="259" y="141"/>
                  </a:lnTo>
                  <a:lnTo>
                    <a:pt x="259" y="143"/>
                  </a:lnTo>
                  <a:lnTo>
                    <a:pt x="256" y="146"/>
                  </a:lnTo>
                  <a:lnTo>
                    <a:pt x="253" y="147"/>
                  </a:lnTo>
                  <a:lnTo>
                    <a:pt x="252" y="150"/>
                  </a:lnTo>
                  <a:lnTo>
                    <a:pt x="249" y="151"/>
                  </a:lnTo>
                  <a:lnTo>
                    <a:pt x="247" y="153"/>
                  </a:lnTo>
                  <a:lnTo>
                    <a:pt x="246" y="154"/>
                  </a:lnTo>
                  <a:lnTo>
                    <a:pt x="240" y="153"/>
                  </a:lnTo>
                  <a:lnTo>
                    <a:pt x="234" y="153"/>
                  </a:lnTo>
                  <a:lnTo>
                    <a:pt x="229" y="154"/>
                  </a:lnTo>
                  <a:lnTo>
                    <a:pt x="225" y="157"/>
                  </a:lnTo>
                  <a:lnTo>
                    <a:pt x="220" y="159"/>
                  </a:lnTo>
                  <a:lnTo>
                    <a:pt x="217" y="160"/>
                  </a:lnTo>
                  <a:lnTo>
                    <a:pt x="214" y="161"/>
                  </a:lnTo>
                  <a:lnTo>
                    <a:pt x="209" y="156"/>
                  </a:lnTo>
                  <a:lnTo>
                    <a:pt x="206" y="151"/>
                  </a:lnTo>
                  <a:lnTo>
                    <a:pt x="207" y="151"/>
                  </a:lnTo>
                  <a:lnTo>
                    <a:pt x="210" y="153"/>
                  </a:lnTo>
                  <a:lnTo>
                    <a:pt x="213" y="156"/>
                  </a:lnTo>
                  <a:lnTo>
                    <a:pt x="216" y="157"/>
                  </a:lnTo>
                  <a:lnTo>
                    <a:pt x="217" y="157"/>
                  </a:lnTo>
                  <a:lnTo>
                    <a:pt x="217" y="148"/>
                  </a:lnTo>
                  <a:lnTo>
                    <a:pt x="209" y="137"/>
                  </a:lnTo>
                  <a:lnTo>
                    <a:pt x="184" y="118"/>
                  </a:lnTo>
                  <a:lnTo>
                    <a:pt x="196" y="120"/>
                  </a:lnTo>
                  <a:lnTo>
                    <a:pt x="201" y="121"/>
                  </a:lnTo>
                  <a:lnTo>
                    <a:pt x="201" y="120"/>
                  </a:lnTo>
                  <a:lnTo>
                    <a:pt x="198" y="118"/>
                  </a:lnTo>
                  <a:lnTo>
                    <a:pt x="195" y="115"/>
                  </a:lnTo>
                  <a:lnTo>
                    <a:pt x="189" y="114"/>
                  </a:lnTo>
                  <a:lnTo>
                    <a:pt x="184" y="111"/>
                  </a:lnTo>
                  <a:lnTo>
                    <a:pt x="183" y="111"/>
                  </a:lnTo>
                  <a:lnTo>
                    <a:pt x="189" y="98"/>
                  </a:lnTo>
                  <a:lnTo>
                    <a:pt x="173" y="101"/>
                  </a:lnTo>
                  <a:lnTo>
                    <a:pt x="173" y="102"/>
                  </a:lnTo>
                  <a:lnTo>
                    <a:pt x="174" y="105"/>
                  </a:lnTo>
                  <a:lnTo>
                    <a:pt x="174" y="107"/>
                  </a:lnTo>
                  <a:lnTo>
                    <a:pt x="174" y="110"/>
                  </a:lnTo>
                  <a:lnTo>
                    <a:pt x="176" y="113"/>
                  </a:lnTo>
                  <a:lnTo>
                    <a:pt x="176" y="114"/>
                  </a:lnTo>
                  <a:lnTo>
                    <a:pt x="170" y="110"/>
                  </a:lnTo>
                  <a:lnTo>
                    <a:pt x="163" y="107"/>
                  </a:lnTo>
                  <a:lnTo>
                    <a:pt x="157" y="104"/>
                  </a:lnTo>
                  <a:lnTo>
                    <a:pt x="151" y="102"/>
                  </a:lnTo>
                  <a:lnTo>
                    <a:pt x="145" y="99"/>
                  </a:lnTo>
                  <a:lnTo>
                    <a:pt x="138" y="98"/>
                  </a:lnTo>
                  <a:lnTo>
                    <a:pt x="134" y="96"/>
                  </a:lnTo>
                  <a:lnTo>
                    <a:pt x="129" y="96"/>
                  </a:lnTo>
                  <a:lnTo>
                    <a:pt x="124" y="96"/>
                  </a:lnTo>
                  <a:lnTo>
                    <a:pt x="120" y="96"/>
                  </a:lnTo>
                  <a:lnTo>
                    <a:pt x="115" y="96"/>
                  </a:lnTo>
                  <a:lnTo>
                    <a:pt x="112" y="96"/>
                  </a:lnTo>
                  <a:lnTo>
                    <a:pt x="109" y="96"/>
                  </a:lnTo>
                  <a:lnTo>
                    <a:pt x="108" y="96"/>
                  </a:lnTo>
                  <a:lnTo>
                    <a:pt x="107" y="96"/>
                  </a:lnTo>
                  <a:lnTo>
                    <a:pt x="108" y="96"/>
                  </a:lnTo>
                  <a:lnTo>
                    <a:pt x="109" y="94"/>
                  </a:lnTo>
                  <a:lnTo>
                    <a:pt x="112" y="94"/>
                  </a:lnTo>
                  <a:lnTo>
                    <a:pt x="115" y="94"/>
                  </a:lnTo>
                  <a:lnTo>
                    <a:pt x="118" y="93"/>
                  </a:lnTo>
                  <a:lnTo>
                    <a:pt x="120" y="93"/>
                  </a:lnTo>
                  <a:lnTo>
                    <a:pt x="121" y="93"/>
                  </a:lnTo>
                  <a:lnTo>
                    <a:pt x="132" y="93"/>
                  </a:lnTo>
                  <a:lnTo>
                    <a:pt x="138" y="91"/>
                  </a:lnTo>
                  <a:lnTo>
                    <a:pt x="137" y="88"/>
                  </a:lnTo>
                  <a:lnTo>
                    <a:pt x="131" y="88"/>
                  </a:lnTo>
                  <a:lnTo>
                    <a:pt x="126" y="87"/>
                  </a:lnTo>
                  <a:lnTo>
                    <a:pt x="123" y="85"/>
                  </a:lnTo>
                  <a:lnTo>
                    <a:pt x="120" y="85"/>
                  </a:lnTo>
                  <a:lnTo>
                    <a:pt x="94" y="91"/>
                  </a:lnTo>
                  <a:lnTo>
                    <a:pt x="85" y="96"/>
                  </a:lnTo>
                  <a:lnTo>
                    <a:pt x="82" y="96"/>
                  </a:lnTo>
                  <a:lnTo>
                    <a:pt x="79" y="96"/>
                  </a:lnTo>
                  <a:lnTo>
                    <a:pt x="75" y="96"/>
                  </a:lnTo>
                  <a:lnTo>
                    <a:pt x="72" y="96"/>
                  </a:lnTo>
                  <a:lnTo>
                    <a:pt x="68" y="96"/>
                  </a:lnTo>
                  <a:lnTo>
                    <a:pt x="66" y="98"/>
                  </a:lnTo>
                  <a:lnTo>
                    <a:pt x="65" y="98"/>
                  </a:lnTo>
                  <a:lnTo>
                    <a:pt x="54" y="102"/>
                  </a:lnTo>
                  <a:lnTo>
                    <a:pt x="46" y="105"/>
                  </a:lnTo>
                  <a:lnTo>
                    <a:pt x="43" y="105"/>
                  </a:lnTo>
                  <a:lnTo>
                    <a:pt x="45" y="104"/>
                  </a:lnTo>
                  <a:lnTo>
                    <a:pt x="48" y="102"/>
                  </a:lnTo>
                  <a:lnTo>
                    <a:pt x="52" y="99"/>
                  </a:lnTo>
                  <a:lnTo>
                    <a:pt x="55" y="98"/>
                  </a:lnTo>
                  <a:lnTo>
                    <a:pt x="57" y="96"/>
                  </a:lnTo>
                  <a:lnTo>
                    <a:pt x="61" y="93"/>
                  </a:lnTo>
                  <a:lnTo>
                    <a:pt x="63" y="90"/>
                  </a:lnTo>
                  <a:lnTo>
                    <a:pt x="63" y="88"/>
                  </a:lnTo>
                  <a:lnTo>
                    <a:pt x="60" y="88"/>
                  </a:lnTo>
                  <a:lnTo>
                    <a:pt x="57" y="88"/>
                  </a:lnTo>
                  <a:lnTo>
                    <a:pt x="54" y="90"/>
                  </a:lnTo>
                  <a:lnTo>
                    <a:pt x="51" y="90"/>
                  </a:lnTo>
                  <a:lnTo>
                    <a:pt x="49" y="90"/>
                  </a:lnTo>
                  <a:lnTo>
                    <a:pt x="42" y="84"/>
                  </a:lnTo>
                  <a:lnTo>
                    <a:pt x="38" y="81"/>
                  </a:lnTo>
                  <a:lnTo>
                    <a:pt x="36" y="83"/>
                  </a:lnTo>
                  <a:lnTo>
                    <a:pt x="36" y="85"/>
                  </a:lnTo>
                  <a:lnTo>
                    <a:pt x="38" y="88"/>
                  </a:lnTo>
                  <a:lnTo>
                    <a:pt x="40" y="93"/>
                  </a:lnTo>
                  <a:lnTo>
                    <a:pt x="42" y="96"/>
                  </a:lnTo>
                  <a:lnTo>
                    <a:pt x="36" y="102"/>
                  </a:lnTo>
                  <a:lnTo>
                    <a:pt x="31" y="110"/>
                  </a:lnTo>
                  <a:lnTo>
                    <a:pt x="30" y="111"/>
                  </a:lnTo>
                  <a:lnTo>
                    <a:pt x="27" y="111"/>
                  </a:lnTo>
                  <a:lnTo>
                    <a:pt x="24" y="113"/>
                  </a:lnTo>
                  <a:lnTo>
                    <a:pt x="22" y="114"/>
                  </a:lnTo>
                  <a:lnTo>
                    <a:pt x="19" y="115"/>
                  </a:lnTo>
                  <a:lnTo>
                    <a:pt x="18" y="115"/>
                  </a:lnTo>
                  <a:lnTo>
                    <a:pt x="22" y="110"/>
                  </a:lnTo>
                  <a:lnTo>
                    <a:pt x="24" y="107"/>
                  </a:lnTo>
                  <a:lnTo>
                    <a:pt x="25" y="102"/>
                  </a:lnTo>
                  <a:lnTo>
                    <a:pt x="24" y="101"/>
                  </a:lnTo>
                  <a:lnTo>
                    <a:pt x="22" y="98"/>
                  </a:lnTo>
                  <a:lnTo>
                    <a:pt x="21" y="98"/>
                  </a:lnTo>
                  <a:lnTo>
                    <a:pt x="19" y="96"/>
                  </a:lnTo>
                  <a:lnTo>
                    <a:pt x="19" y="98"/>
                  </a:lnTo>
                  <a:lnTo>
                    <a:pt x="19" y="96"/>
                  </a:lnTo>
                  <a:lnTo>
                    <a:pt x="19" y="94"/>
                  </a:lnTo>
                  <a:lnTo>
                    <a:pt x="18" y="91"/>
                  </a:lnTo>
                  <a:lnTo>
                    <a:pt x="18" y="90"/>
                  </a:lnTo>
                  <a:lnTo>
                    <a:pt x="18" y="88"/>
                  </a:lnTo>
                  <a:lnTo>
                    <a:pt x="21" y="84"/>
                  </a:lnTo>
                  <a:lnTo>
                    <a:pt x="21" y="78"/>
                  </a:lnTo>
                  <a:lnTo>
                    <a:pt x="18" y="74"/>
                  </a:lnTo>
                  <a:lnTo>
                    <a:pt x="13" y="69"/>
                  </a:lnTo>
                  <a:lnTo>
                    <a:pt x="9" y="66"/>
                  </a:lnTo>
                  <a:lnTo>
                    <a:pt x="5" y="63"/>
                  </a:lnTo>
                  <a:lnTo>
                    <a:pt x="2" y="61"/>
                  </a:lnTo>
                  <a:lnTo>
                    <a:pt x="0" y="61"/>
                  </a:lnTo>
                  <a:lnTo>
                    <a:pt x="0" y="42"/>
                  </a:lnTo>
                  <a:lnTo>
                    <a:pt x="233" y="20"/>
                  </a:lnTo>
                  <a:lnTo>
                    <a:pt x="247" y="47"/>
                  </a:lnTo>
                  <a:lnTo>
                    <a:pt x="485" y="31"/>
                  </a:lnTo>
                  <a:lnTo>
                    <a:pt x="492" y="50"/>
                  </a:lnTo>
                  <a:lnTo>
                    <a:pt x="506" y="50"/>
                  </a:lnTo>
                  <a:lnTo>
                    <a:pt x="506" y="48"/>
                  </a:lnTo>
                  <a:lnTo>
                    <a:pt x="504" y="45"/>
                  </a:lnTo>
                  <a:lnTo>
                    <a:pt x="504" y="42"/>
                  </a:lnTo>
                  <a:lnTo>
                    <a:pt x="504" y="38"/>
                  </a:lnTo>
                  <a:lnTo>
                    <a:pt x="503" y="33"/>
                  </a:lnTo>
                  <a:lnTo>
                    <a:pt x="503" y="30"/>
                  </a:lnTo>
                  <a:lnTo>
                    <a:pt x="503" y="27"/>
                  </a:lnTo>
                  <a:lnTo>
                    <a:pt x="503" y="25"/>
                  </a:lnTo>
                  <a:lnTo>
                    <a:pt x="498" y="18"/>
                  </a:lnTo>
                  <a:lnTo>
                    <a:pt x="498" y="11"/>
                  </a:lnTo>
                  <a:lnTo>
                    <a:pt x="498" y="6"/>
                  </a:lnTo>
                  <a:lnTo>
                    <a:pt x="501" y="3"/>
                  </a:lnTo>
                  <a:lnTo>
                    <a:pt x="504" y="0"/>
                  </a:lnTo>
                  <a:lnTo>
                    <a:pt x="506" y="0"/>
                  </a:lnTo>
                  <a:lnTo>
                    <a:pt x="509" y="0"/>
                  </a:lnTo>
                  <a:lnTo>
                    <a:pt x="510" y="0"/>
                  </a:lnTo>
                  <a:lnTo>
                    <a:pt x="515" y="2"/>
                  </a:lnTo>
                  <a:lnTo>
                    <a:pt x="522" y="3"/>
                  </a:lnTo>
                  <a:lnTo>
                    <a:pt x="527" y="5"/>
                  </a:lnTo>
                  <a:lnTo>
                    <a:pt x="533" y="6"/>
                  </a:lnTo>
                  <a:lnTo>
                    <a:pt x="539" y="6"/>
                  </a:lnTo>
                  <a:lnTo>
                    <a:pt x="542" y="6"/>
                  </a:lnTo>
                  <a:lnTo>
                    <a:pt x="545" y="6"/>
                  </a:lnTo>
                  <a:lnTo>
                    <a:pt x="546" y="6"/>
                  </a:lnTo>
                  <a:lnTo>
                    <a:pt x="551" y="11"/>
                  </a:lnTo>
                </a:path>
              </a:pathLst>
            </a:custGeom>
            <a:solidFill>
              <a:srgbClr val="9DC5A6"/>
            </a:solidFill>
            <a:ln w="12700" cap="rnd" cmpd="sng">
              <a:solidFill>
                <a:schemeClr val="tx1"/>
              </a:solidFill>
              <a:prstDash val="solid"/>
              <a:round/>
              <a:headEnd type="none" w="sm" len="sm"/>
              <a:tailEnd type="none" w="sm" len="sm"/>
            </a:ln>
            <a:effectLst/>
          </p:spPr>
          <p:txBody>
            <a:bodyPr wrap="none" lIns="0" tIns="0" rIns="0" bIns="0">
              <a:spAutoFit/>
            </a:bodyPr>
            <a:lstStyle/>
            <a:p>
              <a:endParaRPr lang="en-US">
                <a:solidFill>
                  <a:srgbClr val="000000"/>
                </a:solidFill>
              </a:endParaRPr>
            </a:p>
          </p:txBody>
        </p:sp>
        <p:sp>
          <p:nvSpPr>
            <p:cNvPr id="201" name="Freeform 99"/>
            <p:cNvSpPr>
              <a:spLocks/>
            </p:cNvSpPr>
            <p:nvPr/>
          </p:nvSpPr>
          <p:spPr bwMode="blackWhite">
            <a:xfrm>
              <a:off x="7215188" y="5059363"/>
              <a:ext cx="30162" cy="55562"/>
            </a:xfrm>
            <a:custGeom>
              <a:avLst/>
              <a:gdLst>
                <a:gd name="T0" fmla="*/ 21291 w 17"/>
                <a:gd name="T1" fmla="*/ 13891 h 32"/>
                <a:gd name="T2" fmla="*/ 21291 w 17"/>
                <a:gd name="T3" fmla="*/ 10418 h 32"/>
                <a:gd name="T4" fmla="*/ 19517 w 17"/>
                <a:gd name="T5" fmla="*/ 8682 h 32"/>
                <a:gd name="T6" fmla="*/ 19517 w 17"/>
                <a:gd name="T7" fmla="*/ 3473 h 32"/>
                <a:gd name="T8" fmla="*/ 19517 w 17"/>
                <a:gd name="T9" fmla="*/ 0 h 32"/>
                <a:gd name="T10" fmla="*/ 14194 w 17"/>
                <a:gd name="T11" fmla="*/ 0 h 32"/>
                <a:gd name="T12" fmla="*/ 10645 w 17"/>
                <a:gd name="T13" fmla="*/ 0 h 32"/>
                <a:gd name="T14" fmla="*/ 1774 w 17"/>
                <a:gd name="T15" fmla="*/ 3473 h 32"/>
                <a:gd name="T16" fmla="*/ 0 w 17"/>
                <a:gd name="T17" fmla="*/ 13891 h 32"/>
                <a:gd name="T18" fmla="*/ 0 w 17"/>
                <a:gd name="T19" fmla="*/ 15627 h 32"/>
                <a:gd name="T20" fmla="*/ 0 w 17"/>
                <a:gd name="T21" fmla="*/ 19099 h 32"/>
                <a:gd name="T22" fmla="*/ 1774 w 17"/>
                <a:gd name="T23" fmla="*/ 20836 h 32"/>
                <a:gd name="T24" fmla="*/ 1774 w 17"/>
                <a:gd name="T25" fmla="*/ 26045 h 32"/>
                <a:gd name="T26" fmla="*/ 7097 w 17"/>
                <a:gd name="T27" fmla="*/ 29517 h 32"/>
                <a:gd name="T28" fmla="*/ 7097 w 17"/>
                <a:gd name="T29" fmla="*/ 31254 h 32"/>
                <a:gd name="T30" fmla="*/ 10645 w 17"/>
                <a:gd name="T31" fmla="*/ 34726 h 32"/>
                <a:gd name="T32" fmla="*/ 10645 w 17"/>
                <a:gd name="T33" fmla="*/ 36463 h 32"/>
                <a:gd name="T34" fmla="*/ 28388 w 17"/>
                <a:gd name="T35" fmla="*/ 53826 h 32"/>
                <a:gd name="T36" fmla="*/ 21291 w 17"/>
                <a:gd name="T37" fmla="*/ 13891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 h="32">
                  <a:moveTo>
                    <a:pt x="12" y="8"/>
                  </a:moveTo>
                  <a:lnTo>
                    <a:pt x="12" y="6"/>
                  </a:lnTo>
                  <a:lnTo>
                    <a:pt x="11" y="5"/>
                  </a:lnTo>
                  <a:lnTo>
                    <a:pt x="11" y="2"/>
                  </a:lnTo>
                  <a:lnTo>
                    <a:pt x="11" y="0"/>
                  </a:lnTo>
                  <a:lnTo>
                    <a:pt x="8" y="0"/>
                  </a:lnTo>
                  <a:lnTo>
                    <a:pt x="6" y="0"/>
                  </a:lnTo>
                  <a:lnTo>
                    <a:pt x="1" y="2"/>
                  </a:lnTo>
                  <a:lnTo>
                    <a:pt x="0" y="8"/>
                  </a:lnTo>
                  <a:lnTo>
                    <a:pt x="0" y="9"/>
                  </a:lnTo>
                  <a:lnTo>
                    <a:pt x="0" y="11"/>
                  </a:lnTo>
                  <a:lnTo>
                    <a:pt x="1" y="12"/>
                  </a:lnTo>
                  <a:lnTo>
                    <a:pt x="1" y="15"/>
                  </a:lnTo>
                  <a:lnTo>
                    <a:pt x="4" y="17"/>
                  </a:lnTo>
                  <a:lnTo>
                    <a:pt x="4" y="18"/>
                  </a:lnTo>
                  <a:lnTo>
                    <a:pt x="6" y="20"/>
                  </a:lnTo>
                  <a:lnTo>
                    <a:pt x="6" y="21"/>
                  </a:lnTo>
                  <a:lnTo>
                    <a:pt x="16" y="31"/>
                  </a:lnTo>
                  <a:lnTo>
                    <a:pt x="12" y="8"/>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02" name="Freeform 100"/>
            <p:cNvSpPr>
              <a:spLocks/>
            </p:cNvSpPr>
            <p:nvPr/>
          </p:nvSpPr>
          <p:spPr bwMode="blackWhite">
            <a:xfrm>
              <a:off x="7215188" y="5059363"/>
              <a:ext cx="30162" cy="55562"/>
            </a:xfrm>
            <a:custGeom>
              <a:avLst/>
              <a:gdLst>
                <a:gd name="T0" fmla="*/ 21291 w 17"/>
                <a:gd name="T1" fmla="*/ 13891 h 32"/>
                <a:gd name="T2" fmla="*/ 21291 w 17"/>
                <a:gd name="T3" fmla="*/ 13891 h 32"/>
                <a:gd name="T4" fmla="*/ 21291 w 17"/>
                <a:gd name="T5" fmla="*/ 10418 h 32"/>
                <a:gd name="T6" fmla="*/ 19517 w 17"/>
                <a:gd name="T7" fmla="*/ 8682 h 32"/>
                <a:gd name="T8" fmla="*/ 19517 w 17"/>
                <a:gd name="T9" fmla="*/ 3473 h 32"/>
                <a:gd name="T10" fmla="*/ 19517 w 17"/>
                <a:gd name="T11" fmla="*/ 0 h 32"/>
                <a:gd name="T12" fmla="*/ 14194 w 17"/>
                <a:gd name="T13" fmla="*/ 0 h 32"/>
                <a:gd name="T14" fmla="*/ 10645 w 17"/>
                <a:gd name="T15" fmla="*/ 0 h 32"/>
                <a:gd name="T16" fmla="*/ 1774 w 17"/>
                <a:gd name="T17" fmla="*/ 3473 h 32"/>
                <a:gd name="T18" fmla="*/ 0 w 17"/>
                <a:gd name="T19" fmla="*/ 13891 h 32"/>
                <a:gd name="T20" fmla="*/ 0 w 17"/>
                <a:gd name="T21" fmla="*/ 13891 h 32"/>
                <a:gd name="T22" fmla="*/ 0 w 17"/>
                <a:gd name="T23" fmla="*/ 15627 h 32"/>
                <a:gd name="T24" fmla="*/ 0 w 17"/>
                <a:gd name="T25" fmla="*/ 19099 h 32"/>
                <a:gd name="T26" fmla="*/ 1774 w 17"/>
                <a:gd name="T27" fmla="*/ 20836 h 32"/>
                <a:gd name="T28" fmla="*/ 1774 w 17"/>
                <a:gd name="T29" fmla="*/ 26045 h 32"/>
                <a:gd name="T30" fmla="*/ 7097 w 17"/>
                <a:gd name="T31" fmla="*/ 29517 h 32"/>
                <a:gd name="T32" fmla="*/ 7097 w 17"/>
                <a:gd name="T33" fmla="*/ 31254 h 32"/>
                <a:gd name="T34" fmla="*/ 10645 w 17"/>
                <a:gd name="T35" fmla="*/ 34726 h 32"/>
                <a:gd name="T36" fmla="*/ 10645 w 17"/>
                <a:gd name="T37" fmla="*/ 36463 h 32"/>
                <a:gd name="T38" fmla="*/ 28388 w 17"/>
                <a:gd name="T39" fmla="*/ 53826 h 32"/>
                <a:gd name="T40" fmla="*/ 21291 w 17"/>
                <a:gd name="T41" fmla="*/ 13891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32">
                  <a:moveTo>
                    <a:pt x="12" y="8"/>
                  </a:moveTo>
                  <a:lnTo>
                    <a:pt x="12" y="8"/>
                  </a:lnTo>
                  <a:lnTo>
                    <a:pt x="12" y="6"/>
                  </a:lnTo>
                  <a:lnTo>
                    <a:pt x="11" y="5"/>
                  </a:lnTo>
                  <a:lnTo>
                    <a:pt x="11" y="2"/>
                  </a:lnTo>
                  <a:lnTo>
                    <a:pt x="11" y="0"/>
                  </a:lnTo>
                  <a:lnTo>
                    <a:pt x="8" y="0"/>
                  </a:lnTo>
                  <a:lnTo>
                    <a:pt x="6" y="0"/>
                  </a:lnTo>
                  <a:lnTo>
                    <a:pt x="1" y="2"/>
                  </a:lnTo>
                  <a:lnTo>
                    <a:pt x="0" y="8"/>
                  </a:lnTo>
                  <a:lnTo>
                    <a:pt x="0" y="9"/>
                  </a:lnTo>
                  <a:lnTo>
                    <a:pt x="0" y="11"/>
                  </a:lnTo>
                  <a:lnTo>
                    <a:pt x="1" y="12"/>
                  </a:lnTo>
                  <a:lnTo>
                    <a:pt x="1" y="15"/>
                  </a:lnTo>
                  <a:lnTo>
                    <a:pt x="4" y="17"/>
                  </a:lnTo>
                  <a:lnTo>
                    <a:pt x="4" y="18"/>
                  </a:lnTo>
                  <a:lnTo>
                    <a:pt x="6" y="20"/>
                  </a:lnTo>
                  <a:lnTo>
                    <a:pt x="6" y="21"/>
                  </a:lnTo>
                  <a:lnTo>
                    <a:pt x="16" y="31"/>
                  </a:lnTo>
                  <a:lnTo>
                    <a:pt x="12" y="8"/>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03" name="Freeform 101"/>
            <p:cNvSpPr>
              <a:spLocks/>
            </p:cNvSpPr>
            <p:nvPr/>
          </p:nvSpPr>
          <p:spPr bwMode="blackWhite">
            <a:xfrm>
              <a:off x="7332663" y="5635625"/>
              <a:ext cx="57150" cy="92075"/>
            </a:xfrm>
            <a:custGeom>
              <a:avLst/>
              <a:gdLst>
                <a:gd name="T0" fmla="*/ 55306 w 31"/>
                <a:gd name="T1" fmla="*/ 0 h 52"/>
                <a:gd name="T2" fmla="*/ 55306 w 31"/>
                <a:gd name="T3" fmla="*/ 0 h 52"/>
                <a:gd name="T4" fmla="*/ 55306 w 31"/>
                <a:gd name="T5" fmla="*/ 0 h 52"/>
                <a:gd name="T6" fmla="*/ 55306 w 31"/>
                <a:gd name="T7" fmla="*/ 3541 h 52"/>
                <a:gd name="T8" fmla="*/ 55306 w 31"/>
                <a:gd name="T9" fmla="*/ 5312 h 52"/>
                <a:gd name="T10" fmla="*/ 51619 w 31"/>
                <a:gd name="T11" fmla="*/ 10624 h 52"/>
                <a:gd name="T12" fmla="*/ 51619 w 31"/>
                <a:gd name="T13" fmla="*/ 15936 h 52"/>
                <a:gd name="T14" fmla="*/ 49776 w 31"/>
                <a:gd name="T15" fmla="*/ 21248 h 52"/>
                <a:gd name="T16" fmla="*/ 46089 w 31"/>
                <a:gd name="T17" fmla="*/ 28331 h 52"/>
                <a:gd name="T18" fmla="*/ 44245 w 31"/>
                <a:gd name="T19" fmla="*/ 33643 h 52"/>
                <a:gd name="T20" fmla="*/ 40558 w 31"/>
                <a:gd name="T21" fmla="*/ 42496 h 52"/>
                <a:gd name="T22" fmla="*/ 35027 w 31"/>
                <a:gd name="T23" fmla="*/ 47808 h 52"/>
                <a:gd name="T24" fmla="*/ 29497 w 31"/>
                <a:gd name="T25" fmla="*/ 56662 h 52"/>
                <a:gd name="T26" fmla="*/ 23966 w 31"/>
                <a:gd name="T27" fmla="*/ 63744 h 52"/>
                <a:gd name="T28" fmla="*/ 16592 w 31"/>
                <a:gd name="T29" fmla="*/ 70827 h 52"/>
                <a:gd name="T30" fmla="*/ 7374 w 31"/>
                <a:gd name="T31" fmla="*/ 81451 h 52"/>
                <a:gd name="T32" fmla="*/ 0 w 31"/>
                <a:gd name="T33" fmla="*/ 90304 h 52"/>
                <a:gd name="T34" fmla="*/ 0 w 31"/>
                <a:gd name="T35" fmla="*/ 90304 h 52"/>
                <a:gd name="T36" fmla="*/ 0 w 31"/>
                <a:gd name="T37" fmla="*/ 86763 h 52"/>
                <a:gd name="T38" fmla="*/ 0 w 31"/>
                <a:gd name="T39" fmla="*/ 84992 h 52"/>
                <a:gd name="T40" fmla="*/ 0 w 31"/>
                <a:gd name="T41" fmla="*/ 81451 h 52"/>
                <a:gd name="T42" fmla="*/ 27653 w 31"/>
                <a:gd name="T43" fmla="*/ 51350 h 52"/>
                <a:gd name="T44" fmla="*/ 27653 w 31"/>
                <a:gd name="T45" fmla="*/ 38955 h 52"/>
                <a:gd name="T46" fmla="*/ 27653 w 31"/>
                <a:gd name="T47" fmla="*/ 37184 h 52"/>
                <a:gd name="T48" fmla="*/ 29497 w 31"/>
                <a:gd name="T49" fmla="*/ 37184 h 52"/>
                <a:gd name="T50" fmla="*/ 33184 w 31"/>
                <a:gd name="T51" fmla="*/ 33643 h 52"/>
                <a:gd name="T52" fmla="*/ 35027 w 31"/>
                <a:gd name="T53" fmla="*/ 31872 h 52"/>
                <a:gd name="T54" fmla="*/ 38715 w 31"/>
                <a:gd name="T55" fmla="*/ 26560 h 52"/>
                <a:gd name="T56" fmla="*/ 40558 w 31"/>
                <a:gd name="T57" fmla="*/ 21248 h 52"/>
                <a:gd name="T58" fmla="*/ 44245 w 31"/>
                <a:gd name="T59" fmla="*/ 15936 h 52"/>
                <a:gd name="T60" fmla="*/ 44245 w 31"/>
                <a:gd name="T61" fmla="*/ 5312 h 52"/>
                <a:gd name="T62" fmla="*/ 46089 w 31"/>
                <a:gd name="T63" fmla="*/ 3541 h 52"/>
                <a:gd name="T64" fmla="*/ 49776 w 31"/>
                <a:gd name="T65" fmla="*/ 0 h 52"/>
                <a:gd name="T66" fmla="*/ 51619 w 31"/>
                <a:gd name="T67" fmla="*/ 0 h 52"/>
                <a:gd name="T68" fmla="*/ 55306 w 31"/>
                <a:gd name="T69" fmla="*/ 0 h 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 h="52">
                  <a:moveTo>
                    <a:pt x="30" y="0"/>
                  </a:moveTo>
                  <a:lnTo>
                    <a:pt x="30" y="0"/>
                  </a:lnTo>
                  <a:lnTo>
                    <a:pt x="30" y="2"/>
                  </a:lnTo>
                  <a:lnTo>
                    <a:pt x="30" y="3"/>
                  </a:lnTo>
                  <a:lnTo>
                    <a:pt x="28" y="6"/>
                  </a:lnTo>
                  <a:lnTo>
                    <a:pt x="28" y="9"/>
                  </a:lnTo>
                  <a:lnTo>
                    <a:pt x="27" y="12"/>
                  </a:lnTo>
                  <a:lnTo>
                    <a:pt x="25" y="16"/>
                  </a:lnTo>
                  <a:lnTo>
                    <a:pt x="24" y="19"/>
                  </a:lnTo>
                  <a:lnTo>
                    <a:pt x="22" y="24"/>
                  </a:lnTo>
                  <a:lnTo>
                    <a:pt x="19" y="27"/>
                  </a:lnTo>
                  <a:lnTo>
                    <a:pt x="16" y="32"/>
                  </a:lnTo>
                  <a:lnTo>
                    <a:pt x="13" y="36"/>
                  </a:lnTo>
                  <a:lnTo>
                    <a:pt x="9" y="40"/>
                  </a:lnTo>
                  <a:lnTo>
                    <a:pt x="4" y="46"/>
                  </a:lnTo>
                  <a:lnTo>
                    <a:pt x="0" y="51"/>
                  </a:lnTo>
                  <a:lnTo>
                    <a:pt x="0" y="49"/>
                  </a:lnTo>
                  <a:lnTo>
                    <a:pt x="0" y="48"/>
                  </a:lnTo>
                  <a:lnTo>
                    <a:pt x="0" y="46"/>
                  </a:lnTo>
                  <a:lnTo>
                    <a:pt x="15" y="29"/>
                  </a:lnTo>
                  <a:lnTo>
                    <a:pt x="15" y="22"/>
                  </a:lnTo>
                  <a:lnTo>
                    <a:pt x="15" y="21"/>
                  </a:lnTo>
                  <a:lnTo>
                    <a:pt x="16" y="21"/>
                  </a:lnTo>
                  <a:lnTo>
                    <a:pt x="18" y="19"/>
                  </a:lnTo>
                  <a:lnTo>
                    <a:pt x="19" y="18"/>
                  </a:lnTo>
                  <a:lnTo>
                    <a:pt x="21" y="15"/>
                  </a:lnTo>
                  <a:lnTo>
                    <a:pt x="22" y="12"/>
                  </a:lnTo>
                  <a:lnTo>
                    <a:pt x="24" y="9"/>
                  </a:lnTo>
                  <a:lnTo>
                    <a:pt x="24" y="3"/>
                  </a:lnTo>
                  <a:lnTo>
                    <a:pt x="25" y="2"/>
                  </a:lnTo>
                  <a:lnTo>
                    <a:pt x="27" y="0"/>
                  </a:lnTo>
                  <a:lnTo>
                    <a:pt x="28" y="0"/>
                  </a:lnTo>
                  <a:lnTo>
                    <a:pt x="30" y="0"/>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04" name="Freeform 102"/>
            <p:cNvSpPr>
              <a:spLocks/>
            </p:cNvSpPr>
            <p:nvPr/>
          </p:nvSpPr>
          <p:spPr bwMode="blackWhite">
            <a:xfrm>
              <a:off x="7332663" y="5635625"/>
              <a:ext cx="57150" cy="92075"/>
            </a:xfrm>
            <a:custGeom>
              <a:avLst/>
              <a:gdLst>
                <a:gd name="T0" fmla="*/ 55306 w 31"/>
                <a:gd name="T1" fmla="*/ 0 h 52"/>
                <a:gd name="T2" fmla="*/ 55306 w 31"/>
                <a:gd name="T3" fmla="*/ 0 h 52"/>
                <a:gd name="T4" fmla="*/ 55306 w 31"/>
                <a:gd name="T5" fmla="*/ 0 h 52"/>
                <a:gd name="T6" fmla="*/ 55306 w 31"/>
                <a:gd name="T7" fmla="*/ 0 h 52"/>
                <a:gd name="T8" fmla="*/ 55306 w 31"/>
                <a:gd name="T9" fmla="*/ 3541 h 52"/>
                <a:gd name="T10" fmla="*/ 55306 w 31"/>
                <a:gd name="T11" fmla="*/ 5312 h 52"/>
                <a:gd name="T12" fmla="*/ 51619 w 31"/>
                <a:gd name="T13" fmla="*/ 10624 h 52"/>
                <a:gd name="T14" fmla="*/ 51619 w 31"/>
                <a:gd name="T15" fmla="*/ 15936 h 52"/>
                <a:gd name="T16" fmla="*/ 49776 w 31"/>
                <a:gd name="T17" fmla="*/ 21248 h 52"/>
                <a:gd name="T18" fmla="*/ 46089 w 31"/>
                <a:gd name="T19" fmla="*/ 28331 h 52"/>
                <a:gd name="T20" fmla="*/ 44245 w 31"/>
                <a:gd name="T21" fmla="*/ 33643 h 52"/>
                <a:gd name="T22" fmla="*/ 40558 w 31"/>
                <a:gd name="T23" fmla="*/ 42496 h 52"/>
                <a:gd name="T24" fmla="*/ 35027 w 31"/>
                <a:gd name="T25" fmla="*/ 47808 h 52"/>
                <a:gd name="T26" fmla="*/ 29497 w 31"/>
                <a:gd name="T27" fmla="*/ 56662 h 52"/>
                <a:gd name="T28" fmla="*/ 23966 w 31"/>
                <a:gd name="T29" fmla="*/ 63744 h 52"/>
                <a:gd name="T30" fmla="*/ 16592 w 31"/>
                <a:gd name="T31" fmla="*/ 70827 h 52"/>
                <a:gd name="T32" fmla="*/ 7374 w 31"/>
                <a:gd name="T33" fmla="*/ 81451 h 52"/>
                <a:gd name="T34" fmla="*/ 0 w 31"/>
                <a:gd name="T35" fmla="*/ 90304 h 52"/>
                <a:gd name="T36" fmla="*/ 0 w 31"/>
                <a:gd name="T37" fmla="*/ 90304 h 52"/>
                <a:gd name="T38" fmla="*/ 0 w 31"/>
                <a:gd name="T39" fmla="*/ 90304 h 52"/>
                <a:gd name="T40" fmla="*/ 0 w 31"/>
                <a:gd name="T41" fmla="*/ 86763 h 52"/>
                <a:gd name="T42" fmla="*/ 0 w 31"/>
                <a:gd name="T43" fmla="*/ 84992 h 52"/>
                <a:gd name="T44" fmla="*/ 0 w 31"/>
                <a:gd name="T45" fmla="*/ 81451 h 52"/>
                <a:gd name="T46" fmla="*/ 27653 w 31"/>
                <a:gd name="T47" fmla="*/ 51350 h 52"/>
                <a:gd name="T48" fmla="*/ 27653 w 31"/>
                <a:gd name="T49" fmla="*/ 38955 h 52"/>
                <a:gd name="T50" fmla="*/ 27653 w 31"/>
                <a:gd name="T51" fmla="*/ 38955 h 52"/>
                <a:gd name="T52" fmla="*/ 27653 w 31"/>
                <a:gd name="T53" fmla="*/ 37184 h 52"/>
                <a:gd name="T54" fmla="*/ 29497 w 31"/>
                <a:gd name="T55" fmla="*/ 37184 h 52"/>
                <a:gd name="T56" fmla="*/ 33184 w 31"/>
                <a:gd name="T57" fmla="*/ 33643 h 52"/>
                <a:gd name="T58" fmla="*/ 35027 w 31"/>
                <a:gd name="T59" fmla="*/ 31872 h 52"/>
                <a:gd name="T60" fmla="*/ 38715 w 31"/>
                <a:gd name="T61" fmla="*/ 26560 h 52"/>
                <a:gd name="T62" fmla="*/ 40558 w 31"/>
                <a:gd name="T63" fmla="*/ 21248 h 52"/>
                <a:gd name="T64" fmla="*/ 44245 w 31"/>
                <a:gd name="T65" fmla="*/ 15936 h 52"/>
                <a:gd name="T66" fmla="*/ 44245 w 31"/>
                <a:gd name="T67" fmla="*/ 5312 h 52"/>
                <a:gd name="T68" fmla="*/ 44245 w 31"/>
                <a:gd name="T69" fmla="*/ 5312 h 52"/>
                <a:gd name="T70" fmla="*/ 46089 w 31"/>
                <a:gd name="T71" fmla="*/ 3541 h 52"/>
                <a:gd name="T72" fmla="*/ 49776 w 31"/>
                <a:gd name="T73" fmla="*/ 0 h 52"/>
                <a:gd name="T74" fmla="*/ 51619 w 31"/>
                <a:gd name="T75" fmla="*/ 0 h 52"/>
                <a:gd name="T76" fmla="*/ 55306 w 31"/>
                <a:gd name="T77" fmla="*/ 0 h 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1" h="52">
                  <a:moveTo>
                    <a:pt x="30" y="0"/>
                  </a:moveTo>
                  <a:lnTo>
                    <a:pt x="30" y="0"/>
                  </a:lnTo>
                  <a:lnTo>
                    <a:pt x="30" y="2"/>
                  </a:lnTo>
                  <a:lnTo>
                    <a:pt x="30" y="3"/>
                  </a:lnTo>
                  <a:lnTo>
                    <a:pt x="28" y="6"/>
                  </a:lnTo>
                  <a:lnTo>
                    <a:pt x="28" y="9"/>
                  </a:lnTo>
                  <a:lnTo>
                    <a:pt x="27" y="12"/>
                  </a:lnTo>
                  <a:lnTo>
                    <a:pt x="25" y="16"/>
                  </a:lnTo>
                  <a:lnTo>
                    <a:pt x="24" y="19"/>
                  </a:lnTo>
                  <a:lnTo>
                    <a:pt x="22" y="24"/>
                  </a:lnTo>
                  <a:lnTo>
                    <a:pt x="19" y="27"/>
                  </a:lnTo>
                  <a:lnTo>
                    <a:pt x="16" y="32"/>
                  </a:lnTo>
                  <a:lnTo>
                    <a:pt x="13" y="36"/>
                  </a:lnTo>
                  <a:lnTo>
                    <a:pt x="9" y="40"/>
                  </a:lnTo>
                  <a:lnTo>
                    <a:pt x="4" y="46"/>
                  </a:lnTo>
                  <a:lnTo>
                    <a:pt x="0" y="51"/>
                  </a:lnTo>
                  <a:lnTo>
                    <a:pt x="0" y="49"/>
                  </a:lnTo>
                  <a:lnTo>
                    <a:pt x="0" y="48"/>
                  </a:lnTo>
                  <a:lnTo>
                    <a:pt x="0" y="46"/>
                  </a:lnTo>
                  <a:lnTo>
                    <a:pt x="15" y="29"/>
                  </a:lnTo>
                  <a:lnTo>
                    <a:pt x="15" y="22"/>
                  </a:lnTo>
                  <a:lnTo>
                    <a:pt x="15" y="21"/>
                  </a:lnTo>
                  <a:lnTo>
                    <a:pt x="16" y="21"/>
                  </a:lnTo>
                  <a:lnTo>
                    <a:pt x="18" y="19"/>
                  </a:lnTo>
                  <a:lnTo>
                    <a:pt x="19" y="18"/>
                  </a:lnTo>
                  <a:lnTo>
                    <a:pt x="21" y="15"/>
                  </a:lnTo>
                  <a:lnTo>
                    <a:pt x="22" y="12"/>
                  </a:lnTo>
                  <a:lnTo>
                    <a:pt x="24" y="9"/>
                  </a:lnTo>
                  <a:lnTo>
                    <a:pt x="24" y="3"/>
                  </a:lnTo>
                  <a:lnTo>
                    <a:pt x="25" y="2"/>
                  </a:lnTo>
                  <a:lnTo>
                    <a:pt x="27" y="0"/>
                  </a:lnTo>
                  <a:lnTo>
                    <a:pt x="28" y="0"/>
                  </a:lnTo>
                  <a:lnTo>
                    <a:pt x="30" y="0"/>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05" name="Freeform 103"/>
            <p:cNvSpPr>
              <a:spLocks/>
            </p:cNvSpPr>
            <p:nvPr/>
          </p:nvSpPr>
          <p:spPr bwMode="blackWhite">
            <a:xfrm>
              <a:off x="7389813" y="5599113"/>
              <a:ext cx="30162" cy="28575"/>
            </a:xfrm>
            <a:custGeom>
              <a:avLst/>
              <a:gdLst>
                <a:gd name="T0" fmla="*/ 0 w 17"/>
                <a:gd name="T1" fmla="*/ 13447 h 17"/>
                <a:gd name="T2" fmla="*/ 8871 w 17"/>
                <a:gd name="T3" fmla="*/ 6724 h 17"/>
                <a:gd name="T4" fmla="*/ 8871 w 17"/>
                <a:gd name="T5" fmla="*/ 3362 h 17"/>
                <a:gd name="T6" fmla="*/ 8871 w 17"/>
                <a:gd name="T7" fmla="*/ 0 h 17"/>
                <a:gd name="T8" fmla="*/ 14194 w 17"/>
                <a:gd name="T9" fmla="*/ 0 h 17"/>
                <a:gd name="T10" fmla="*/ 23065 w 17"/>
                <a:gd name="T11" fmla="*/ 0 h 17"/>
                <a:gd name="T12" fmla="*/ 28388 w 17"/>
                <a:gd name="T13" fmla="*/ 3362 h 17"/>
                <a:gd name="T14" fmla="*/ 28388 w 17"/>
                <a:gd name="T15" fmla="*/ 6724 h 17"/>
                <a:gd name="T16" fmla="*/ 28388 w 17"/>
                <a:gd name="T17" fmla="*/ 13447 h 17"/>
                <a:gd name="T18" fmla="*/ 28388 w 17"/>
                <a:gd name="T19" fmla="*/ 18490 h 17"/>
                <a:gd name="T20" fmla="*/ 28388 w 17"/>
                <a:gd name="T21" fmla="*/ 23532 h 17"/>
                <a:gd name="T22" fmla="*/ 23065 w 17"/>
                <a:gd name="T23" fmla="*/ 26894 h 17"/>
                <a:gd name="T24" fmla="*/ 14194 w 17"/>
                <a:gd name="T25" fmla="*/ 26894 h 17"/>
                <a:gd name="T26" fmla="*/ 8871 w 17"/>
                <a:gd name="T27" fmla="*/ 26894 h 17"/>
                <a:gd name="T28" fmla="*/ 8871 w 17"/>
                <a:gd name="T29" fmla="*/ 23532 h 17"/>
                <a:gd name="T30" fmla="*/ 8871 w 17"/>
                <a:gd name="T31" fmla="*/ 18490 h 17"/>
                <a:gd name="T32" fmla="*/ 0 w 17"/>
                <a:gd name="T33" fmla="*/ 13447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7">
                  <a:moveTo>
                    <a:pt x="0" y="8"/>
                  </a:moveTo>
                  <a:lnTo>
                    <a:pt x="5" y="4"/>
                  </a:lnTo>
                  <a:lnTo>
                    <a:pt x="5" y="2"/>
                  </a:lnTo>
                  <a:lnTo>
                    <a:pt x="5" y="0"/>
                  </a:lnTo>
                  <a:lnTo>
                    <a:pt x="8" y="0"/>
                  </a:lnTo>
                  <a:lnTo>
                    <a:pt x="13" y="0"/>
                  </a:lnTo>
                  <a:lnTo>
                    <a:pt x="16" y="2"/>
                  </a:lnTo>
                  <a:lnTo>
                    <a:pt x="16" y="4"/>
                  </a:lnTo>
                  <a:lnTo>
                    <a:pt x="16" y="8"/>
                  </a:lnTo>
                  <a:lnTo>
                    <a:pt x="16" y="11"/>
                  </a:lnTo>
                  <a:lnTo>
                    <a:pt x="16" y="14"/>
                  </a:lnTo>
                  <a:lnTo>
                    <a:pt x="13" y="16"/>
                  </a:lnTo>
                  <a:lnTo>
                    <a:pt x="8" y="16"/>
                  </a:lnTo>
                  <a:lnTo>
                    <a:pt x="5" y="16"/>
                  </a:lnTo>
                  <a:lnTo>
                    <a:pt x="5" y="14"/>
                  </a:lnTo>
                  <a:lnTo>
                    <a:pt x="5" y="11"/>
                  </a:lnTo>
                  <a:lnTo>
                    <a:pt x="0" y="8"/>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06" name="Freeform 104"/>
            <p:cNvSpPr>
              <a:spLocks/>
            </p:cNvSpPr>
            <p:nvPr/>
          </p:nvSpPr>
          <p:spPr bwMode="blackWhite">
            <a:xfrm>
              <a:off x="7389813" y="5599113"/>
              <a:ext cx="30162" cy="28575"/>
            </a:xfrm>
            <a:custGeom>
              <a:avLst/>
              <a:gdLst>
                <a:gd name="T0" fmla="*/ 0 w 17"/>
                <a:gd name="T1" fmla="*/ 13447 h 17"/>
                <a:gd name="T2" fmla="*/ 0 w 17"/>
                <a:gd name="T3" fmla="*/ 13447 h 17"/>
                <a:gd name="T4" fmla="*/ 8871 w 17"/>
                <a:gd name="T5" fmla="*/ 6724 h 17"/>
                <a:gd name="T6" fmla="*/ 8871 w 17"/>
                <a:gd name="T7" fmla="*/ 3362 h 17"/>
                <a:gd name="T8" fmla="*/ 8871 w 17"/>
                <a:gd name="T9" fmla="*/ 0 h 17"/>
                <a:gd name="T10" fmla="*/ 14194 w 17"/>
                <a:gd name="T11" fmla="*/ 0 h 17"/>
                <a:gd name="T12" fmla="*/ 14194 w 17"/>
                <a:gd name="T13" fmla="*/ 0 h 17"/>
                <a:gd name="T14" fmla="*/ 23065 w 17"/>
                <a:gd name="T15" fmla="*/ 0 h 17"/>
                <a:gd name="T16" fmla="*/ 28388 w 17"/>
                <a:gd name="T17" fmla="*/ 3362 h 17"/>
                <a:gd name="T18" fmla="*/ 28388 w 17"/>
                <a:gd name="T19" fmla="*/ 6724 h 17"/>
                <a:gd name="T20" fmla="*/ 28388 w 17"/>
                <a:gd name="T21" fmla="*/ 13447 h 17"/>
                <a:gd name="T22" fmla="*/ 28388 w 17"/>
                <a:gd name="T23" fmla="*/ 13447 h 17"/>
                <a:gd name="T24" fmla="*/ 28388 w 17"/>
                <a:gd name="T25" fmla="*/ 18490 h 17"/>
                <a:gd name="T26" fmla="*/ 28388 w 17"/>
                <a:gd name="T27" fmla="*/ 23532 h 17"/>
                <a:gd name="T28" fmla="*/ 23065 w 17"/>
                <a:gd name="T29" fmla="*/ 26894 h 17"/>
                <a:gd name="T30" fmla="*/ 14194 w 17"/>
                <a:gd name="T31" fmla="*/ 26894 h 17"/>
                <a:gd name="T32" fmla="*/ 14194 w 17"/>
                <a:gd name="T33" fmla="*/ 26894 h 17"/>
                <a:gd name="T34" fmla="*/ 8871 w 17"/>
                <a:gd name="T35" fmla="*/ 26894 h 17"/>
                <a:gd name="T36" fmla="*/ 8871 w 17"/>
                <a:gd name="T37" fmla="*/ 23532 h 17"/>
                <a:gd name="T38" fmla="*/ 8871 w 17"/>
                <a:gd name="T39" fmla="*/ 18490 h 17"/>
                <a:gd name="T40" fmla="*/ 0 w 17"/>
                <a:gd name="T41" fmla="*/ 13447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17">
                  <a:moveTo>
                    <a:pt x="0" y="8"/>
                  </a:moveTo>
                  <a:lnTo>
                    <a:pt x="0" y="8"/>
                  </a:lnTo>
                  <a:lnTo>
                    <a:pt x="5" y="4"/>
                  </a:lnTo>
                  <a:lnTo>
                    <a:pt x="5" y="2"/>
                  </a:lnTo>
                  <a:lnTo>
                    <a:pt x="5" y="0"/>
                  </a:lnTo>
                  <a:lnTo>
                    <a:pt x="8" y="0"/>
                  </a:lnTo>
                  <a:lnTo>
                    <a:pt x="13" y="0"/>
                  </a:lnTo>
                  <a:lnTo>
                    <a:pt x="16" y="2"/>
                  </a:lnTo>
                  <a:lnTo>
                    <a:pt x="16" y="4"/>
                  </a:lnTo>
                  <a:lnTo>
                    <a:pt x="16" y="8"/>
                  </a:lnTo>
                  <a:lnTo>
                    <a:pt x="16" y="11"/>
                  </a:lnTo>
                  <a:lnTo>
                    <a:pt x="16" y="14"/>
                  </a:lnTo>
                  <a:lnTo>
                    <a:pt x="13" y="16"/>
                  </a:lnTo>
                  <a:lnTo>
                    <a:pt x="8" y="16"/>
                  </a:lnTo>
                  <a:lnTo>
                    <a:pt x="5" y="16"/>
                  </a:lnTo>
                  <a:lnTo>
                    <a:pt x="5" y="14"/>
                  </a:lnTo>
                  <a:lnTo>
                    <a:pt x="5" y="11"/>
                  </a:lnTo>
                  <a:lnTo>
                    <a:pt x="0" y="8"/>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07" name="Freeform 105"/>
            <p:cNvSpPr>
              <a:spLocks/>
            </p:cNvSpPr>
            <p:nvPr/>
          </p:nvSpPr>
          <p:spPr bwMode="blackWhite">
            <a:xfrm>
              <a:off x="7394575" y="5559425"/>
              <a:ext cx="30163" cy="30163"/>
            </a:xfrm>
            <a:custGeom>
              <a:avLst/>
              <a:gdLst>
                <a:gd name="T0" fmla="*/ 0 w 17"/>
                <a:gd name="T1" fmla="*/ 14194 h 17"/>
                <a:gd name="T2" fmla="*/ 0 w 17"/>
                <a:gd name="T3" fmla="*/ 8871 h 17"/>
                <a:gd name="T4" fmla="*/ 0 w 17"/>
                <a:gd name="T5" fmla="*/ 5323 h 17"/>
                <a:gd name="T6" fmla="*/ 10646 w 17"/>
                <a:gd name="T7" fmla="*/ 5323 h 17"/>
                <a:gd name="T8" fmla="*/ 10646 w 17"/>
                <a:gd name="T9" fmla="*/ 0 h 17"/>
                <a:gd name="T10" fmla="*/ 15969 w 17"/>
                <a:gd name="T11" fmla="*/ 5323 h 17"/>
                <a:gd name="T12" fmla="*/ 15969 w 17"/>
                <a:gd name="T13" fmla="*/ 5323 h 17"/>
                <a:gd name="T14" fmla="*/ 15969 w 17"/>
                <a:gd name="T15" fmla="*/ 8871 h 17"/>
                <a:gd name="T16" fmla="*/ 28389 w 17"/>
                <a:gd name="T17" fmla="*/ 14194 h 17"/>
                <a:gd name="T18" fmla="*/ 15969 w 17"/>
                <a:gd name="T19" fmla="*/ 17743 h 17"/>
                <a:gd name="T20" fmla="*/ 15969 w 17"/>
                <a:gd name="T21" fmla="*/ 24840 h 17"/>
                <a:gd name="T22" fmla="*/ 15969 w 17"/>
                <a:gd name="T23" fmla="*/ 28389 h 17"/>
                <a:gd name="T24" fmla="*/ 10646 w 17"/>
                <a:gd name="T25" fmla="*/ 28389 h 17"/>
                <a:gd name="T26" fmla="*/ 10646 w 17"/>
                <a:gd name="T27" fmla="*/ 28389 h 17"/>
                <a:gd name="T28" fmla="*/ 0 w 17"/>
                <a:gd name="T29" fmla="*/ 24840 h 17"/>
                <a:gd name="T30" fmla="*/ 0 w 17"/>
                <a:gd name="T31" fmla="*/ 17743 h 17"/>
                <a:gd name="T32" fmla="*/ 0 w 17"/>
                <a:gd name="T33" fmla="*/ 14194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7">
                  <a:moveTo>
                    <a:pt x="0" y="8"/>
                  </a:moveTo>
                  <a:lnTo>
                    <a:pt x="0" y="5"/>
                  </a:lnTo>
                  <a:lnTo>
                    <a:pt x="0" y="3"/>
                  </a:lnTo>
                  <a:lnTo>
                    <a:pt x="6" y="3"/>
                  </a:lnTo>
                  <a:lnTo>
                    <a:pt x="6" y="0"/>
                  </a:lnTo>
                  <a:lnTo>
                    <a:pt x="9" y="3"/>
                  </a:lnTo>
                  <a:lnTo>
                    <a:pt x="9" y="5"/>
                  </a:lnTo>
                  <a:lnTo>
                    <a:pt x="16" y="8"/>
                  </a:lnTo>
                  <a:lnTo>
                    <a:pt x="9" y="10"/>
                  </a:lnTo>
                  <a:lnTo>
                    <a:pt x="9" y="14"/>
                  </a:lnTo>
                  <a:lnTo>
                    <a:pt x="9" y="16"/>
                  </a:lnTo>
                  <a:lnTo>
                    <a:pt x="6" y="16"/>
                  </a:lnTo>
                  <a:lnTo>
                    <a:pt x="0" y="14"/>
                  </a:lnTo>
                  <a:lnTo>
                    <a:pt x="0" y="10"/>
                  </a:lnTo>
                  <a:lnTo>
                    <a:pt x="0" y="8"/>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08" name="Freeform 106"/>
            <p:cNvSpPr>
              <a:spLocks/>
            </p:cNvSpPr>
            <p:nvPr/>
          </p:nvSpPr>
          <p:spPr bwMode="blackWhite">
            <a:xfrm>
              <a:off x="7394575" y="5559425"/>
              <a:ext cx="30163" cy="30163"/>
            </a:xfrm>
            <a:custGeom>
              <a:avLst/>
              <a:gdLst>
                <a:gd name="T0" fmla="*/ 0 w 17"/>
                <a:gd name="T1" fmla="*/ 14194 h 17"/>
                <a:gd name="T2" fmla="*/ 0 w 17"/>
                <a:gd name="T3" fmla="*/ 14194 h 17"/>
                <a:gd name="T4" fmla="*/ 0 w 17"/>
                <a:gd name="T5" fmla="*/ 8871 h 17"/>
                <a:gd name="T6" fmla="*/ 0 w 17"/>
                <a:gd name="T7" fmla="*/ 5323 h 17"/>
                <a:gd name="T8" fmla="*/ 10646 w 17"/>
                <a:gd name="T9" fmla="*/ 5323 h 17"/>
                <a:gd name="T10" fmla="*/ 10646 w 17"/>
                <a:gd name="T11" fmla="*/ 0 h 17"/>
                <a:gd name="T12" fmla="*/ 10646 w 17"/>
                <a:gd name="T13" fmla="*/ 0 h 17"/>
                <a:gd name="T14" fmla="*/ 15969 w 17"/>
                <a:gd name="T15" fmla="*/ 5323 h 17"/>
                <a:gd name="T16" fmla="*/ 15969 w 17"/>
                <a:gd name="T17" fmla="*/ 5323 h 17"/>
                <a:gd name="T18" fmla="*/ 15969 w 17"/>
                <a:gd name="T19" fmla="*/ 8871 h 17"/>
                <a:gd name="T20" fmla="*/ 28389 w 17"/>
                <a:gd name="T21" fmla="*/ 14194 h 17"/>
                <a:gd name="T22" fmla="*/ 28389 w 17"/>
                <a:gd name="T23" fmla="*/ 14194 h 17"/>
                <a:gd name="T24" fmla="*/ 15969 w 17"/>
                <a:gd name="T25" fmla="*/ 17743 h 17"/>
                <a:gd name="T26" fmla="*/ 15969 w 17"/>
                <a:gd name="T27" fmla="*/ 24840 h 17"/>
                <a:gd name="T28" fmla="*/ 15969 w 17"/>
                <a:gd name="T29" fmla="*/ 28389 h 17"/>
                <a:gd name="T30" fmla="*/ 10646 w 17"/>
                <a:gd name="T31" fmla="*/ 28389 h 17"/>
                <a:gd name="T32" fmla="*/ 10646 w 17"/>
                <a:gd name="T33" fmla="*/ 28389 h 17"/>
                <a:gd name="T34" fmla="*/ 10646 w 17"/>
                <a:gd name="T35" fmla="*/ 28389 h 17"/>
                <a:gd name="T36" fmla="*/ 0 w 17"/>
                <a:gd name="T37" fmla="*/ 24840 h 17"/>
                <a:gd name="T38" fmla="*/ 0 w 17"/>
                <a:gd name="T39" fmla="*/ 17743 h 17"/>
                <a:gd name="T40" fmla="*/ 0 w 17"/>
                <a:gd name="T41" fmla="*/ 14194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17">
                  <a:moveTo>
                    <a:pt x="0" y="8"/>
                  </a:moveTo>
                  <a:lnTo>
                    <a:pt x="0" y="8"/>
                  </a:lnTo>
                  <a:lnTo>
                    <a:pt x="0" y="5"/>
                  </a:lnTo>
                  <a:lnTo>
                    <a:pt x="0" y="3"/>
                  </a:lnTo>
                  <a:lnTo>
                    <a:pt x="6" y="3"/>
                  </a:lnTo>
                  <a:lnTo>
                    <a:pt x="6" y="0"/>
                  </a:lnTo>
                  <a:lnTo>
                    <a:pt x="9" y="3"/>
                  </a:lnTo>
                  <a:lnTo>
                    <a:pt x="9" y="5"/>
                  </a:lnTo>
                  <a:lnTo>
                    <a:pt x="16" y="8"/>
                  </a:lnTo>
                  <a:lnTo>
                    <a:pt x="9" y="10"/>
                  </a:lnTo>
                  <a:lnTo>
                    <a:pt x="9" y="14"/>
                  </a:lnTo>
                  <a:lnTo>
                    <a:pt x="9" y="16"/>
                  </a:lnTo>
                  <a:lnTo>
                    <a:pt x="6" y="16"/>
                  </a:lnTo>
                  <a:lnTo>
                    <a:pt x="0" y="14"/>
                  </a:lnTo>
                  <a:lnTo>
                    <a:pt x="0" y="10"/>
                  </a:lnTo>
                  <a:lnTo>
                    <a:pt x="0" y="8"/>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09" name="Freeform 107"/>
            <p:cNvSpPr>
              <a:spLocks/>
            </p:cNvSpPr>
            <p:nvPr/>
          </p:nvSpPr>
          <p:spPr bwMode="blackWhite">
            <a:xfrm>
              <a:off x="7205663" y="5775325"/>
              <a:ext cx="30162" cy="28575"/>
            </a:xfrm>
            <a:custGeom>
              <a:avLst/>
              <a:gdLst>
                <a:gd name="T0" fmla="*/ 0 w 17"/>
                <a:gd name="T1" fmla="*/ 11766 h 17"/>
                <a:gd name="T2" fmla="*/ 7097 w 17"/>
                <a:gd name="T3" fmla="*/ 8404 h 17"/>
                <a:gd name="T4" fmla="*/ 7097 w 17"/>
                <a:gd name="T5" fmla="*/ 0 h 17"/>
                <a:gd name="T6" fmla="*/ 10645 w 17"/>
                <a:gd name="T7" fmla="*/ 0 h 17"/>
                <a:gd name="T8" fmla="*/ 17742 w 17"/>
                <a:gd name="T9" fmla="*/ 0 h 17"/>
                <a:gd name="T10" fmla="*/ 17742 w 17"/>
                <a:gd name="T11" fmla="*/ 0 h 17"/>
                <a:gd name="T12" fmla="*/ 21291 w 17"/>
                <a:gd name="T13" fmla="*/ 0 h 17"/>
                <a:gd name="T14" fmla="*/ 28388 w 17"/>
                <a:gd name="T15" fmla="*/ 8404 h 17"/>
                <a:gd name="T16" fmla="*/ 28388 w 17"/>
                <a:gd name="T17" fmla="*/ 11766 h 17"/>
                <a:gd name="T18" fmla="*/ 28388 w 17"/>
                <a:gd name="T19" fmla="*/ 16809 h 17"/>
                <a:gd name="T20" fmla="*/ 21291 w 17"/>
                <a:gd name="T21" fmla="*/ 20171 h 17"/>
                <a:gd name="T22" fmla="*/ 17742 w 17"/>
                <a:gd name="T23" fmla="*/ 26894 h 17"/>
                <a:gd name="T24" fmla="*/ 17742 w 17"/>
                <a:gd name="T25" fmla="*/ 26894 h 17"/>
                <a:gd name="T26" fmla="*/ 10645 w 17"/>
                <a:gd name="T27" fmla="*/ 26894 h 17"/>
                <a:gd name="T28" fmla="*/ 7097 w 17"/>
                <a:gd name="T29" fmla="*/ 20171 h 17"/>
                <a:gd name="T30" fmla="*/ 7097 w 17"/>
                <a:gd name="T31" fmla="*/ 16809 h 17"/>
                <a:gd name="T32" fmla="*/ 0 w 17"/>
                <a:gd name="T33" fmla="*/ 11766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7">
                  <a:moveTo>
                    <a:pt x="0" y="7"/>
                  </a:moveTo>
                  <a:lnTo>
                    <a:pt x="4" y="5"/>
                  </a:lnTo>
                  <a:lnTo>
                    <a:pt x="4" y="0"/>
                  </a:lnTo>
                  <a:lnTo>
                    <a:pt x="6" y="0"/>
                  </a:lnTo>
                  <a:lnTo>
                    <a:pt x="10" y="0"/>
                  </a:lnTo>
                  <a:lnTo>
                    <a:pt x="12" y="0"/>
                  </a:lnTo>
                  <a:lnTo>
                    <a:pt x="16" y="5"/>
                  </a:lnTo>
                  <a:lnTo>
                    <a:pt x="16" y="7"/>
                  </a:lnTo>
                  <a:lnTo>
                    <a:pt x="16" y="10"/>
                  </a:lnTo>
                  <a:lnTo>
                    <a:pt x="12" y="12"/>
                  </a:lnTo>
                  <a:lnTo>
                    <a:pt x="10" y="16"/>
                  </a:lnTo>
                  <a:lnTo>
                    <a:pt x="6" y="16"/>
                  </a:lnTo>
                  <a:lnTo>
                    <a:pt x="4" y="12"/>
                  </a:lnTo>
                  <a:lnTo>
                    <a:pt x="4" y="10"/>
                  </a:lnTo>
                  <a:lnTo>
                    <a:pt x="0" y="7"/>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10" name="Freeform 108"/>
            <p:cNvSpPr>
              <a:spLocks/>
            </p:cNvSpPr>
            <p:nvPr/>
          </p:nvSpPr>
          <p:spPr bwMode="blackWhite">
            <a:xfrm>
              <a:off x="7205663" y="5775325"/>
              <a:ext cx="30162" cy="28575"/>
            </a:xfrm>
            <a:custGeom>
              <a:avLst/>
              <a:gdLst>
                <a:gd name="T0" fmla="*/ 0 w 17"/>
                <a:gd name="T1" fmla="*/ 11766 h 17"/>
                <a:gd name="T2" fmla="*/ 0 w 17"/>
                <a:gd name="T3" fmla="*/ 11766 h 17"/>
                <a:gd name="T4" fmla="*/ 7097 w 17"/>
                <a:gd name="T5" fmla="*/ 8404 h 17"/>
                <a:gd name="T6" fmla="*/ 7097 w 17"/>
                <a:gd name="T7" fmla="*/ 0 h 17"/>
                <a:gd name="T8" fmla="*/ 10645 w 17"/>
                <a:gd name="T9" fmla="*/ 0 h 17"/>
                <a:gd name="T10" fmla="*/ 17742 w 17"/>
                <a:gd name="T11" fmla="*/ 0 h 17"/>
                <a:gd name="T12" fmla="*/ 17742 w 17"/>
                <a:gd name="T13" fmla="*/ 0 h 17"/>
                <a:gd name="T14" fmla="*/ 17742 w 17"/>
                <a:gd name="T15" fmla="*/ 0 h 17"/>
                <a:gd name="T16" fmla="*/ 21291 w 17"/>
                <a:gd name="T17" fmla="*/ 0 h 17"/>
                <a:gd name="T18" fmla="*/ 28388 w 17"/>
                <a:gd name="T19" fmla="*/ 8404 h 17"/>
                <a:gd name="T20" fmla="*/ 28388 w 17"/>
                <a:gd name="T21" fmla="*/ 11766 h 17"/>
                <a:gd name="T22" fmla="*/ 28388 w 17"/>
                <a:gd name="T23" fmla="*/ 11766 h 17"/>
                <a:gd name="T24" fmla="*/ 28388 w 17"/>
                <a:gd name="T25" fmla="*/ 16809 h 17"/>
                <a:gd name="T26" fmla="*/ 21291 w 17"/>
                <a:gd name="T27" fmla="*/ 20171 h 17"/>
                <a:gd name="T28" fmla="*/ 17742 w 17"/>
                <a:gd name="T29" fmla="*/ 26894 h 17"/>
                <a:gd name="T30" fmla="*/ 17742 w 17"/>
                <a:gd name="T31" fmla="*/ 26894 h 17"/>
                <a:gd name="T32" fmla="*/ 17742 w 17"/>
                <a:gd name="T33" fmla="*/ 26894 h 17"/>
                <a:gd name="T34" fmla="*/ 10645 w 17"/>
                <a:gd name="T35" fmla="*/ 26894 h 17"/>
                <a:gd name="T36" fmla="*/ 7097 w 17"/>
                <a:gd name="T37" fmla="*/ 20171 h 17"/>
                <a:gd name="T38" fmla="*/ 7097 w 17"/>
                <a:gd name="T39" fmla="*/ 16809 h 17"/>
                <a:gd name="T40" fmla="*/ 0 w 17"/>
                <a:gd name="T41" fmla="*/ 11766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17">
                  <a:moveTo>
                    <a:pt x="0" y="7"/>
                  </a:moveTo>
                  <a:lnTo>
                    <a:pt x="0" y="7"/>
                  </a:lnTo>
                  <a:lnTo>
                    <a:pt x="4" y="5"/>
                  </a:lnTo>
                  <a:lnTo>
                    <a:pt x="4" y="0"/>
                  </a:lnTo>
                  <a:lnTo>
                    <a:pt x="6" y="0"/>
                  </a:lnTo>
                  <a:lnTo>
                    <a:pt x="10" y="0"/>
                  </a:lnTo>
                  <a:lnTo>
                    <a:pt x="12" y="0"/>
                  </a:lnTo>
                  <a:lnTo>
                    <a:pt x="16" y="5"/>
                  </a:lnTo>
                  <a:lnTo>
                    <a:pt x="16" y="7"/>
                  </a:lnTo>
                  <a:lnTo>
                    <a:pt x="16" y="10"/>
                  </a:lnTo>
                  <a:lnTo>
                    <a:pt x="12" y="12"/>
                  </a:lnTo>
                  <a:lnTo>
                    <a:pt x="10" y="16"/>
                  </a:lnTo>
                  <a:lnTo>
                    <a:pt x="6" y="16"/>
                  </a:lnTo>
                  <a:lnTo>
                    <a:pt x="4" y="12"/>
                  </a:lnTo>
                  <a:lnTo>
                    <a:pt x="4" y="10"/>
                  </a:lnTo>
                  <a:lnTo>
                    <a:pt x="0" y="7"/>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11" name="Freeform 109"/>
            <p:cNvSpPr>
              <a:spLocks/>
            </p:cNvSpPr>
            <p:nvPr/>
          </p:nvSpPr>
          <p:spPr bwMode="blackWhite">
            <a:xfrm>
              <a:off x="7191375" y="5781675"/>
              <a:ext cx="31750" cy="28575"/>
            </a:xfrm>
            <a:custGeom>
              <a:avLst/>
              <a:gdLst>
                <a:gd name="T0" fmla="*/ 0 w 17"/>
                <a:gd name="T1" fmla="*/ 10085 h 17"/>
                <a:gd name="T2" fmla="*/ 0 w 17"/>
                <a:gd name="T3" fmla="*/ 10085 h 17"/>
                <a:gd name="T4" fmla="*/ 0 w 17"/>
                <a:gd name="T5" fmla="*/ 6724 h 17"/>
                <a:gd name="T6" fmla="*/ 3735 w 17"/>
                <a:gd name="T7" fmla="*/ 0 h 17"/>
                <a:gd name="T8" fmla="*/ 14941 w 17"/>
                <a:gd name="T9" fmla="*/ 0 h 17"/>
                <a:gd name="T10" fmla="*/ 18676 w 17"/>
                <a:gd name="T11" fmla="*/ 0 h 17"/>
                <a:gd name="T12" fmla="*/ 18676 w 17"/>
                <a:gd name="T13" fmla="*/ 6724 h 17"/>
                <a:gd name="T14" fmla="*/ 29882 w 17"/>
                <a:gd name="T15" fmla="*/ 10085 h 17"/>
                <a:gd name="T16" fmla="*/ 29882 w 17"/>
                <a:gd name="T17" fmla="*/ 10085 h 17"/>
                <a:gd name="T18" fmla="*/ 29882 w 17"/>
                <a:gd name="T19" fmla="*/ 16809 h 17"/>
                <a:gd name="T20" fmla="*/ 18676 w 17"/>
                <a:gd name="T21" fmla="*/ 20171 h 17"/>
                <a:gd name="T22" fmla="*/ 18676 w 17"/>
                <a:gd name="T23" fmla="*/ 20171 h 17"/>
                <a:gd name="T24" fmla="*/ 14941 w 17"/>
                <a:gd name="T25" fmla="*/ 26894 h 17"/>
                <a:gd name="T26" fmla="*/ 3735 w 17"/>
                <a:gd name="T27" fmla="*/ 20171 h 17"/>
                <a:gd name="T28" fmla="*/ 0 w 17"/>
                <a:gd name="T29" fmla="*/ 20171 h 17"/>
                <a:gd name="T30" fmla="*/ 0 w 17"/>
                <a:gd name="T31" fmla="*/ 16809 h 17"/>
                <a:gd name="T32" fmla="*/ 0 w 17"/>
                <a:gd name="T33" fmla="*/ 10085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7">
                  <a:moveTo>
                    <a:pt x="0" y="6"/>
                  </a:moveTo>
                  <a:lnTo>
                    <a:pt x="0" y="6"/>
                  </a:lnTo>
                  <a:lnTo>
                    <a:pt x="0" y="4"/>
                  </a:lnTo>
                  <a:lnTo>
                    <a:pt x="2" y="0"/>
                  </a:lnTo>
                  <a:lnTo>
                    <a:pt x="8" y="0"/>
                  </a:lnTo>
                  <a:lnTo>
                    <a:pt x="10" y="0"/>
                  </a:lnTo>
                  <a:lnTo>
                    <a:pt x="10" y="4"/>
                  </a:lnTo>
                  <a:lnTo>
                    <a:pt x="16" y="6"/>
                  </a:lnTo>
                  <a:lnTo>
                    <a:pt x="16" y="10"/>
                  </a:lnTo>
                  <a:lnTo>
                    <a:pt x="10" y="12"/>
                  </a:lnTo>
                  <a:lnTo>
                    <a:pt x="8" y="16"/>
                  </a:lnTo>
                  <a:lnTo>
                    <a:pt x="2" y="12"/>
                  </a:lnTo>
                  <a:lnTo>
                    <a:pt x="0" y="12"/>
                  </a:lnTo>
                  <a:lnTo>
                    <a:pt x="0" y="10"/>
                  </a:lnTo>
                  <a:lnTo>
                    <a:pt x="0" y="6"/>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12" name="Freeform 110"/>
            <p:cNvSpPr>
              <a:spLocks/>
            </p:cNvSpPr>
            <p:nvPr/>
          </p:nvSpPr>
          <p:spPr bwMode="blackWhite">
            <a:xfrm>
              <a:off x="7191375" y="5781675"/>
              <a:ext cx="31750" cy="28575"/>
            </a:xfrm>
            <a:custGeom>
              <a:avLst/>
              <a:gdLst>
                <a:gd name="T0" fmla="*/ 0 w 17"/>
                <a:gd name="T1" fmla="*/ 10085 h 17"/>
                <a:gd name="T2" fmla="*/ 0 w 17"/>
                <a:gd name="T3" fmla="*/ 10085 h 17"/>
                <a:gd name="T4" fmla="*/ 0 w 17"/>
                <a:gd name="T5" fmla="*/ 10085 h 17"/>
                <a:gd name="T6" fmla="*/ 0 w 17"/>
                <a:gd name="T7" fmla="*/ 6724 h 17"/>
                <a:gd name="T8" fmla="*/ 3735 w 17"/>
                <a:gd name="T9" fmla="*/ 0 h 17"/>
                <a:gd name="T10" fmla="*/ 14941 w 17"/>
                <a:gd name="T11" fmla="*/ 0 h 17"/>
                <a:gd name="T12" fmla="*/ 14941 w 17"/>
                <a:gd name="T13" fmla="*/ 0 h 17"/>
                <a:gd name="T14" fmla="*/ 18676 w 17"/>
                <a:gd name="T15" fmla="*/ 0 h 17"/>
                <a:gd name="T16" fmla="*/ 18676 w 17"/>
                <a:gd name="T17" fmla="*/ 6724 h 17"/>
                <a:gd name="T18" fmla="*/ 29882 w 17"/>
                <a:gd name="T19" fmla="*/ 10085 h 17"/>
                <a:gd name="T20" fmla="*/ 29882 w 17"/>
                <a:gd name="T21" fmla="*/ 10085 h 17"/>
                <a:gd name="T22" fmla="*/ 29882 w 17"/>
                <a:gd name="T23" fmla="*/ 10085 h 17"/>
                <a:gd name="T24" fmla="*/ 29882 w 17"/>
                <a:gd name="T25" fmla="*/ 16809 h 17"/>
                <a:gd name="T26" fmla="*/ 18676 w 17"/>
                <a:gd name="T27" fmla="*/ 20171 h 17"/>
                <a:gd name="T28" fmla="*/ 18676 w 17"/>
                <a:gd name="T29" fmla="*/ 20171 h 17"/>
                <a:gd name="T30" fmla="*/ 14941 w 17"/>
                <a:gd name="T31" fmla="*/ 26894 h 17"/>
                <a:gd name="T32" fmla="*/ 14941 w 17"/>
                <a:gd name="T33" fmla="*/ 26894 h 17"/>
                <a:gd name="T34" fmla="*/ 3735 w 17"/>
                <a:gd name="T35" fmla="*/ 20171 h 17"/>
                <a:gd name="T36" fmla="*/ 0 w 17"/>
                <a:gd name="T37" fmla="*/ 20171 h 17"/>
                <a:gd name="T38" fmla="*/ 0 w 17"/>
                <a:gd name="T39" fmla="*/ 16809 h 17"/>
                <a:gd name="T40" fmla="*/ 0 w 17"/>
                <a:gd name="T41" fmla="*/ 10085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17">
                  <a:moveTo>
                    <a:pt x="0" y="6"/>
                  </a:moveTo>
                  <a:lnTo>
                    <a:pt x="0" y="6"/>
                  </a:lnTo>
                  <a:lnTo>
                    <a:pt x="0" y="4"/>
                  </a:lnTo>
                  <a:lnTo>
                    <a:pt x="2" y="0"/>
                  </a:lnTo>
                  <a:lnTo>
                    <a:pt x="8" y="0"/>
                  </a:lnTo>
                  <a:lnTo>
                    <a:pt x="10" y="0"/>
                  </a:lnTo>
                  <a:lnTo>
                    <a:pt x="10" y="4"/>
                  </a:lnTo>
                  <a:lnTo>
                    <a:pt x="16" y="6"/>
                  </a:lnTo>
                  <a:lnTo>
                    <a:pt x="16" y="10"/>
                  </a:lnTo>
                  <a:lnTo>
                    <a:pt x="10" y="12"/>
                  </a:lnTo>
                  <a:lnTo>
                    <a:pt x="8" y="16"/>
                  </a:lnTo>
                  <a:lnTo>
                    <a:pt x="2" y="12"/>
                  </a:lnTo>
                  <a:lnTo>
                    <a:pt x="0" y="12"/>
                  </a:lnTo>
                  <a:lnTo>
                    <a:pt x="0" y="10"/>
                  </a:lnTo>
                  <a:lnTo>
                    <a:pt x="0" y="6"/>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13" name="Freeform 111"/>
            <p:cNvSpPr>
              <a:spLocks/>
            </p:cNvSpPr>
            <p:nvPr/>
          </p:nvSpPr>
          <p:spPr bwMode="blackWhite">
            <a:xfrm>
              <a:off x="7181850" y="5789613"/>
              <a:ext cx="31750" cy="31750"/>
            </a:xfrm>
            <a:custGeom>
              <a:avLst/>
              <a:gdLst>
                <a:gd name="T0" fmla="*/ 0 w 17"/>
                <a:gd name="T1" fmla="*/ 11206 h 17"/>
                <a:gd name="T2" fmla="*/ 0 w 17"/>
                <a:gd name="T3" fmla="*/ 11206 h 17"/>
                <a:gd name="T4" fmla="*/ 0 w 17"/>
                <a:gd name="T5" fmla="*/ 0 h 17"/>
                <a:gd name="T6" fmla="*/ 9338 w 17"/>
                <a:gd name="T7" fmla="*/ 0 h 17"/>
                <a:gd name="T8" fmla="*/ 9338 w 17"/>
                <a:gd name="T9" fmla="*/ 0 h 17"/>
                <a:gd name="T10" fmla="*/ 9338 w 17"/>
                <a:gd name="T11" fmla="*/ 0 h 17"/>
                <a:gd name="T12" fmla="*/ 29882 w 17"/>
                <a:gd name="T13" fmla="*/ 0 h 17"/>
                <a:gd name="T14" fmla="*/ 29882 w 17"/>
                <a:gd name="T15" fmla="*/ 11206 h 17"/>
                <a:gd name="T16" fmla="*/ 29882 w 17"/>
                <a:gd name="T17" fmla="*/ 11206 h 17"/>
                <a:gd name="T18" fmla="*/ 29882 w 17"/>
                <a:gd name="T19" fmla="*/ 16809 h 17"/>
                <a:gd name="T20" fmla="*/ 29882 w 17"/>
                <a:gd name="T21" fmla="*/ 29882 h 17"/>
                <a:gd name="T22" fmla="*/ 9338 w 17"/>
                <a:gd name="T23" fmla="*/ 29882 h 17"/>
                <a:gd name="T24" fmla="*/ 9338 w 17"/>
                <a:gd name="T25" fmla="*/ 29882 h 17"/>
                <a:gd name="T26" fmla="*/ 9338 w 17"/>
                <a:gd name="T27" fmla="*/ 29882 h 17"/>
                <a:gd name="T28" fmla="*/ 0 w 17"/>
                <a:gd name="T29" fmla="*/ 29882 h 17"/>
                <a:gd name="T30" fmla="*/ 0 w 17"/>
                <a:gd name="T31" fmla="*/ 16809 h 17"/>
                <a:gd name="T32" fmla="*/ 0 w 17"/>
                <a:gd name="T33" fmla="*/ 11206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7">
                  <a:moveTo>
                    <a:pt x="0" y="6"/>
                  </a:moveTo>
                  <a:lnTo>
                    <a:pt x="0" y="6"/>
                  </a:lnTo>
                  <a:lnTo>
                    <a:pt x="0" y="0"/>
                  </a:lnTo>
                  <a:lnTo>
                    <a:pt x="5" y="0"/>
                  </a:lnTo>
                  <a:lnTo>
                    <a:pt x="16" y="0"/>
                  </a:lnTo>
                  <a:lnTo>
                    <a:pt x="16" y="6"/>
                  </a:lnTo>
                  <a:lnTo>
                    <a:pt x="16" y="9"/>
                  </a:lnTo>
                  <a:lnTo>
                    <a:pt x="16" y="16"/>
                  </a:lnTo>
                  <a:lnTo>
                    <a:pt x="5" y="16"/>
                  </a:lnTo>
                  <a:lnTo>
                    <a:pt x="0" y="16"/>
                  </a:lnTo>
                  <a:lnTo>
                    <a:pt x="0" y="9"/>
                  </a:lnTo>
                  <a:lnTo>
                    <a:pt x="0" y="6"/>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14" name="Freeform 112"/>
            <p:cNvSpPr>
              <a:spLocks/>
            </p:cNvSpPr>
            <p:nvPr/>
          </p:nvSpPr>
          <p:spPr bwMode="blackWhite">
            <a:xfrm>
              <a:off x="7181850" y="5789613"/>
              <a:ext cx="31750" cy="31750"/>
            </a:xfrm>
            <a:custGeom>
              <a:avLst/>
              <a:gdLst>
                <a:gd name="T0" fmla="*/ 0 w 17"/>
                <a:gd name="T1" fmla="*/ 11206 h 17"/>
                <a:gd name="T2" fmla="*/ 0 w 17"/>
                <a:gd name="T3" fmla="*/ 11206 h 17"/>
                <a:gd name="T4" fmla="*/ 0 w 17"/>
                <a:gd name="T5" fmla="*/ 11206 h 17"/>
                <a:gd name="T6" fmla="*/ 0 w 17"/>
                <a:gd name="T7" fmla="*/ 0 h 17"/>
                <a:gd name="T8" fmla="*/ 9338 w 17"/>
                <a:gd name="T9" fmla="*/ 0 h 17"/>
                <a:gd name="T10" fmla="*/ 9338 w 17"/>
                <a:gd name="T11" fmla="*/ 0 h 17"/>
                <a:gd name="T12" fmla="*/ 9338 w 17"/>
                <a:gd name="T13" fmla="*/ 0 h 17"/>
                <a:gd name="T14" fmla="*/ 9338 w 17"/>
                <a:gd name="T15" fmla="*/ 0 h 17"/>
                <a:gd name="T16" fmla="*/ 29882 w 17"/>
                <a:gd name="T17" fmla="*/ 0 h 17"/>
                <a:gd name="T18" fmla="*/ 29882 w 17"/>
                <a:gd name="T19" fmla="*/ 11206 h 17"/>
                <a:gd name="T20" fmla="*/ 29882 w 17"/>
                <a:gd name="T21" fmla="*/ 11206 h 17"/>
                <a:gd name="T22" fmla="*/ 29882 w 17"/>
                <a:gd name="T23" fmla="*/ 11206 h 17"/>
                <a:gd name="T24" fmla="*/ 29882 w 17"/>
                <a:gd name="T25" fmla="*/ 16809 h 17"/>
                <a:gd name="T26" fmla="*/ 29882 w 17"/>
                <a:gd name="T27" fmla="*/ 29882 h 17"/>
                <a:gd name="T28" fmla="*/ 9338 w 17"/>
                <a:gd name="T29" fmla="*/ 29882 h 17"/>
                <a:gd name="T30" fmla="*/ 9338 w 17"/>
                <a:gd name="T31" fmla="*/ 29882 h 17"/>
                <a:gd name="T32" fmla="*/ 9338 w 17"/>
                <a:gd name="T33" fmla="*/ 29882 h 17"/>
                <a:gd name="T34" fmla="*/ 9338 w 17"/>
                <a:gd name="T35" fmla="*/ 29882 h 17"/>
                <a:gd name="T36" fmla="*/ 0 w 17"/>
                <a:gd name="T37" fmla="*/ 29882 h 17"/>
                <a:gd name="T38" fmla="*/ 0 w 17"/>
                <a:gd name="T39" fmla="*/ 16809 h 17"/>
                <a:gd name="T40" fmla="*/ 0 w 17"/>
                <a:gd name="T41" fmla="*/ 11206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17">
                  <a:moveTo>
                    <a:pt x="0" y="6"/>
                  </a:moveTo>
                  <a:lnTo>
                    <a:pt x="0" y="6"/>
                  </a:lnTo>
                  <a:lnTo>
                    <a:pt x="0" y="0"/>
                  </a:lnTo>
                  <a:lnTo>
                    <a:pt x="5" y="0"/>
                  </a:lnTo>
                  <a:lnTo>
                    <a:pt x="16" y="0"/>
                  </a:lnTo>
                  <a:lnTo>
                    <a:pt x="16" y="6"/>
                  </a:lnTo>
                  <a:lnTo>
                    <a:pt x="16" y="9"/>
                  </a:lnTo>
                  <a:lnTo>
                    <a:pt x="16" y="16"/>
                  </a:lnTo>
                  <a:lnTo>
                    <a:pt x="5" y="16"/>
                  </a:lnTo>
                  <a:lnTo>
                    <a:pt x="0" y="16"/>
                  </a:lnTo>
                  <a:lnTo>
                    <a:pt x="0" y="9"/>
                  </a:lnTo>
                  <a:lnTo>
                    <a:pt x="0" y="6"/>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15" name="Freeform 113"/>
            <p:cNvSpPr>
              <a:spLocks/>
            </p:cNvSpPr>
            <p:nvPr/>
          </p:nvSpPr>
          <p:spPr bwMode="blackWhite">
            <a:xfrm>
              <a:off x="7169150" y="5799138"/>
              <a:ext cx="31750" cy="30162"/>
            </a:xfrm>
            <a:custGeom>
              <a:avLst/>
              <a:gdLst>
                <a:gd name="T0" fmla="*/ 0 w 17"/>
                <a:gd name="T1" fmla="*/ 21291 h 17"/>
                <a:gd name="T2" fmla="*/ 0 w 17"/>
                <a:gd name="T3" fmla="*/ 7097 h 17"/>
                <a:gd name="T4" fmla="*/ 11206 w 17"/>
                <a:gd name="T5" fmla="*/ 0 h 17"/>
                <a:gd name="T6" fmla="*/ 11206 w 17"/>
                <a:gd name="T7" fmla="*/ 0 h 17"/>
                <a:gd name="T8" fmla="*/ 16809 w 17"/>
                <a:gd name="T9" fmla="*/ 0 h 17"/>
                <a:gd name="T10" fmla="*/ 16809 w 17"/>
                <a:gd name="T11" fmla="*/ 0 h 17"/>
                <a:gd name="T12" fmla="*/ 29882 w 17"/>
                <a:gd name="T13" fmla="*/ 0 h 17"/>
                <a:gd name="T14" fmla="*/ 29882 w 17"/>
                <a:gd name="T15" fmla="*/ 7097 h 17"/>
                <a:gd name="T16" fmla="*/ 29882 w 17"/>
                <a:gd name="T17" fmla="*/ 21291 h 17"/>
                <a:gd name="T18" fmla="*/ 29882 w 17"/>
                <a:gd name="T19" fmla="*/ 21291 h 17"/>
                <a:gd name="T20" fmla="*/ 29882 w 17"/>
                <a:gd name="T21" fmla="*/ 28388 h 17"/>
                <a:gd name="T22" fmla="*/ 16809 w 17"/>
                <a:gd name="T23" fmla="*/ 28388 h 17"/>
                <a:gd name="T24" fmla="*/ 16809 w 17"/>
                <a:gd name="T25" fmla="*/ 28388 h 17"/>
                <a:gd name="T26" fmla="*/ 11206 w 17"/>
                <a:gd name="T27" fmla="*/ 28388 h 17"/>
                <a:gd name="T28" fmla="*/ 11206 w 17"/>
                <a:gd name="T29" fmla="*/ 28388 h 17"/>
                <a:gd name="T30" fmla="*/ 0 w 17"/>
                <a:gd name="T31" fmla="*/ 21291 h 17"/>
                <a:gd name="T32" fmla="*/ 0 w 17"/>
                <a:gd name="T33" fmla="*/ 2129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7">
                  <a:moveTo>
                    <a:pt x="0" y="12"/>
                  </a:moveTo>
                  <a:lnTo>
                    <a:pt x="0" y="4"/>
                  </a:lnTo>
                  <a:lnTo>
                    <a:pt x="6" y="0"/>
                  </a:lnTo>
                  <a:lnTo>
                    <a:pt x="9" y="0"/>
                  </a:lnTo>
                  <a:lnTo>
                    <a:pt x="16" y="0"/>
                  </a:lnTo>
                  <a:lnTo>
                    <a:pt x="16" y="4"/>
                  </a:lnTo>
                  <a:lnTo>
                    <a:pt x="16" y="12"/>
                  </a:lnTo>
                  <a:lnTo>
                    <a:pt x="16" y="16"/>
                  </a:lnTo>
                  <a:lnTo>
                    <a:pt x="9" y="16"/>
                  </a:lnTo>
                  <a:lnTo>
                    <a:pt x="6" y="16"/>
                  </a:lnTo>
                  <a:lnTo>
                    <a:pt x="0" y="12"/>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16" name="Freeform 114"/>
            <p:cNvSpPr>
              <a:spLocks/>
            </p:cNvSpPr>
            <p:nvPr/>
          </p:nvSpPr>
          <p:spPr bwMode="blackWhite">
            <a:xfrm>
              <a:off x="7169150" y="5799138"/>
              <a:ext cx="31750" cy="30162"/>
            </a:xfrm>
            <a:custGeom>
              <a:avLst/>
              <a:gdLst>
                <a:gd name="T0" fmla="*/ 0 w 17"/>
                <a:gd name="T1" fmla="*/ 21291 h 17"/>
                <a:gd name="T2" fmla="*/ 0 w 17"/>
                <a:gd name="T3" fmla="*/ 21291 h 17"/>
                <a:gd name="T4" fmla="*/ 0 w 17"/>
                <a:gd name="T5" fmla="*/ 7097 h 17"/>
                <a:gd name="T6" fmla="*/ 11206 w 17"/>
                <a:gd name="T7" fmla="*/ 0 h 17"/>
                <a:gd name="T8" fmla="*/ 11206 w 17"/>
                <a:gd name="T9" fmla="*/ 0 h 17"/>
                <a:gd name="T10" fmla="*/ 16809 w 17"/>
                <a:gd name="T11" fmla="*/ 0 h 17"/>
                <a:gd name="T12" fmla="*/ 16809 w 17"/>
                <a:gd name="T13" fmla="*/ 0 h 17"/>
                <a:gd name="T14" fmla="*/ 16809 w 17"/>
                <a:gd name="T15" fmla="*/ 0 h 17"/>
                <a:gd name="T16" fmla="*/ 29882 w 17"/>
                <a:gd name="T17" fmla="*/ 0 h 17"/>
                <a:gd name="T18" fmla="*/ 29882 w 17"/>
                <a:gd name="T19" fmla="*/ 7097 h 17"/>
                <a:gd name="T20" fmla="*/ 29882 w 17"/>
                <a:gd name="T21" fmla="*/ 21291 h 17"/>
                <a:gd name="T22" fmla="*/ 29882 w 17"/>
                <a:gd name="T23" fmla="*/ 21291 h 17"/>
                <a:gd name="T24" fmla="*/ 29882 w 17"/>
                <a:gd name="T25" fmla="*/ 21291 h 17"/>
                <a:gd name="T26" fmla="*/ 29882 w 17"/>
                <a:gd name="T27" fmla="*/ 28388 h 17"/>
                <a:gd name="T28" fmla="*/ 16809 w 17"/>
                <a:gd name="T29" fmla="*/ 28388 h 17"/>
                <a:gd name="T30" fmla="*/ 16809 w 17"/>
                <a:gd name="T31" fmla="*/ 28388 h 17"/>
                <a:gd name="T32" fmla="*/ 16809 w 17"/>
                <a:gd name="T33" fmla="*/ 28388 h 17"/>
                <a:gd name="T34" fmla="*/ 11206 w 17"/>
                <a:gd name="T35" fmla="*/ 28388 h 17"/>
                <a:gd name="T36" fmla="*/ 11206 w 17"/>
                <a:gd name="T37" fmla="*/ 28388 h 17"/>
                <a:gd name="T38" fmla="*/ 0 w 17"/>
                <a:gd name="T39" fmla="*/ 21291 h 17"/>
                <a:gd name="T40" fmla="*/ 0 w 17"/>
                <a:gd name="T41" fmla="*/ 21291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17">
                  <a:moveTo>
                    <a:pt x="0" y="12"/>
                  </a:moveTo>
                  <a:lnTo>
                    <a:pt x="0" y="12"/>
                  </a:lnTo>
                  <a:lnTo>
                    <a:pt x="0" y="4"/>
                  </a:lnTo>
                  <a:lnTo>
                    <a:pt x="6" y="0"/>
                  </a:lnTo>
                  <a:lnTo>
                    <a:pt x="9" y="0"/>
                  </a:lnTo>
                  <a:lnTo>
                    <a:pt x="16" y="0"/>
                  </a:lnTo>
                  <a:lnTo>
                    <a:pt x="16" y="4"/>
                  </a:lnTo>
                  <a:lnTo>
                    <a:pt x="16" y="12"/>
                  </a:lnTo>
                  <a:lnTo>
                    <a:pt x="16" y="16"/>
                  </a:lnTo>
                  <a:lnTo>
                    <a:pt x="9" y="16"/>
                  </a:lnTo>
                  <a:lnTo>
                    <a:pt x="6" y="16"/>
                  </a:lnTo>
                  <a:lnTo>
                    <a:pt x="0" y="12"/>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17" name="Freeform 115"/>
            <p:cNvSpPr>
              <a:spLocks/>
            </p:cNvSpPr>
            <p:nvPr/>
          </p:nvSpPr>
          <p:spPr bwMode="blackWhite">
            <a:xfrm>
              <a:off x="7158038" y="5808663"/>
              <a:ext cx="30162" cy="31750"/>
            </a:xfrm>
            <a:custGeom>
              <a:avLst/>
              <a:gdLst>
                <a:gd name="T0" fmla="*/ 0 w 17"/>
                <a:gd name="T1" fmla="*/ 9338 h 17"/>
                <a:gd name="T2" fmla="*/ 0 w 17"/>
                <a:gd name="T3" fmla="*/ 9338 h 17"/>
                <a:gd name="T4" fmla="*/ 0 w 17"/>
                <a:gd name="T5" fmla="*/ 0 h 17"/>
                <a:gd name="T6" fmla="*/ 10645 w 17"/>
                <a:gd name="T7" fmla="*/ 0 h 17"/>
                <a:gd name="T8" fmla="*/ 10645 w 17"/>
                <a:gd name="T9" fmla="*/ 0 h 17"/>
                <a:gd name="T10" fmla="*/ 15968 w 17"/>
                <a:gd name="T11" fmla="*/ 0 h 17"/>
                <a:gd name="T12" fmla="*/ 15968 w 17"/>
                <a:gd name="T13" fmla="*/ 0 h 17"/>
                <a:gd name="T14" fmla="*/ 28388 w 17"/>
                <a:gd name="T15" fmla="*/ 9338 h 17"/>
                <a:gd name="T16" fmla="*/ 28388 w 17"/>
                <a:gd name="T17" fmla="*/ 9338 h 17"/>
                <a:gd name="T18" fmla="*/ 28388 w 17"/>
                <a:gd name="T19" fmla="*/ 9338 h 17"/>
                <a:gd name="T20" fmla="*/ 15968 w 17"/>
                <a:gd name="T21" fmla="*/ 29882 h 17"/>
                <a:gd name="T22" fmla="*/ 15968 w 17"/>
                <a:gd name="T23" fmla="*/ 29882 h 17"/>
                <a:gd name="T24" fmla="*/ 10645 w 17"/>
                <a:gd name="T25" fmla="*/ 29882 h 17"/>
                <a:gd name="T26" fmla="*/ 10645 w 17"/>
                <a:gd name="T27" fmla="*/ 29882 h 17"/>
                <a:gd name="T28" fmla="*/ 0 w 17"/>
                <a:gd name="T29" fmla="*/ 29882 h 17"/>
                <a:gd name="T30" fmla="*/ 0 w 17"/>
                <a:gd name="T31" fmla="*/ 9338 h 17"/>
                <a:gd name="T32" fmla="*/ 0 w 17"/>
                <a:gd name="T33" fmla="*/ 9338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7">
                  <a:moveTo>
                    <a:pt x="0" y="5"/>
                  </a:moveTo>
                  <a:lnTo>
                    <a:pt x="0" y="5"/>
                  </a:lnTo>
                  <a:lnTo>
                    <a:pt x="0" y="0"/>
                  </a:lnTo>
                  <a:lnTo>
                    <a:pt x="6" y="0"/>
                  </a:lnTo>
                  <a:lnTo>
                    <a:pt x="9" y="0"/>
                  </a:lnTo>
                  <a:lnTo>
                    <a:pt x="16" y="5"/>
                  </a:lnTo>
                  <a:lnTo>
                    <a:pt x="9" y="16"/>
                  </a:lnTo>
                  <a:lnTo>
                    <a:pt x="6" y="16"/>
                  </a:lnTo>
                  <a:lnTo>
                    <a:pt x="0" y="16"/>
                  </a:lnTo>
                  <a:lnTo>
                    <a:pt x="0" y="5"/>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18" name="Freeform 116"/>
            <p:cNvSpPr>
              <a:spLocks/>
            </p:cNvSpPr>
            <p:nvPr/>
          </p:nvSpPr>
          <p:spPr bwMode="blackWhite">
            <a:xfrm>
              <a:off x="7158038" y="5808663"/>
              <a:ext cx="30162" cy="31750"/>
            </a:xfrm>
            <a:custGeom>
              <a:avLst/>
              <a:gdLst>
                <a:gd name="T0" fmla="*/ 0 w 17"/>
                <a:gd name="T1" fmla="*/ 9338 h 17"/>
                <a:gd name="T2" fmla="*/ 0 w 17"/>
                <a:gd name="T3" fmla="*/ 9338 h 17"/>
                <a:gd name="T4" fmla="*/ 0 w 17"/>
                <a:gd name="T5" fmla="*/ 9338 h 17"/>
                <a:gd name="T6" fmla="*/ 0 w 17"/>
                <a:gd name="T7" fmla="*/ 0 h 17"/>
                <a:gd name="T8" fmla="*/ 10645 w 17"/>
                <a:gd name="T9" fmla="*/ 0 h 17"/>
                <a:gd name="T10" fmla="*/ 10645 w 17"/>
                <a:gd name="T11" fmla="*/ 0 h 17"/>
                <a:gd name="T12" fmla="*/ 10645 w 17"/>
                <a:gd name="T13" fmla="*/ 0 h 17"/>
                <a:gd name="T14" fmla="*/ 15968 w 17"/>
                <a:gd name="T15" fmla="*/ 0 h 17"/>
                <a:gd name="T16" fmla="*/ 15968 w 17"/>
                <a:gd name="T17" fmla="*/ 0 h 17"/>
                <a:gd name="T18" fmla="*/ 28388 w 17"/>
                <a:gd name="T19" fmla="*/ 9338 h 17"/>
                <a:gd name="T20" fmla="*/ 28388 w 17"/>
                <a:gd name="T21" fmla="*/ 9338 h 17"/>
                <a:gd name="T22" fmla="*/ 28388 w 17"/>
                <a:gd name="T23" fmla="*/ 9338 h 17"/>
                <a:gd name="T24" fmla="*/ 28388 w 17"/>
                <a:gd name="T25" fmla="*/ 9338 h 17"/>
                <a:gd name="T26" fmla="*/ 15968 w 17"/>
                <a:gd name="T27" fmla="*/ 29882 h 17"/>
                <a:gd name="T28" fmla="*/ 15968 w 17"/>
                <a:gd name="T29" fmla="*/ 29882 h 17"/>
                <a:gd name="T30" fmla="*/ 10645 w 17"/>
                <a:gd name="T31" fmla="*/ 29882 h 17"/>
                <a:gd name="T32" fmla="*/ 10645 w 17"/>
                <a:gd name="T33" fmla="*/ 29882 h 17"/>
                <a:gd name="T34" fmla="*/ 10645 w 17"/>
                <a:gd name="T35" fmla="*/ 29882 h 17"/>
                <a:gd name="T36" fmla="*/ 0 w 17"/>
                <a:gd name="T37" fmla="*/ 29882 h 17"/>
                <a:gd name="T38" fmla="*/ 0 w 17"/>
                <a:gd name="T39" fmla="*/ 9338 h 17"/>
                <a:gd name="T40" fmla="*/ 0 w 17"/>
                <a:gd name="T41" fmla="*/ 9338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17">
                  <a:moveTo>
                    <a:pt x="0" y="5"/>
                  </a:moveTo>
                  <a:lnTo>
                    <a:pt x="0" y="5"/>
                  </a:lnTo>
                  <a:lnTo>
                    <a:pt x="0" y="0"/>
                  </a:lnTo>
                  <a:lnTo>
                    <a:pt x="6" y="0"/>
                  </a:lnTo>
                  <a:lnTo>
                    <a:pt x="9" y="0"/>
                  </a:lnTo>
                  <a:lnTo>
                    <a:pt x="16" y="5"/>
                  </a:lnTo>
                  <a:lnTo>
                    <a:pt x="9" y="16"/>
                  </a:lnTo>
                  <a:lnTo>
                    <a:pt x="6" y="16"/>
                  </a:lnTo>
                  <a:lnTo>
                    <a:pt x="0" y="16"/>
                  </a:lnTo>
                  <a:lnTo>
                    <a:pt x="0" y="5"/>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19" name="Freeform 117"/>
            <p:cNvSpPr>
              <a:spLocks/>
            </p:cNvSpPr>
            <p:nvPr/>
          </p:nvSpPr>
          <p:spPr bwMode="blackWhite">
            <a:xfrm>
              <a:off x="7318375" y="5724525"/>
              <a:ext cx="30163" cy="31750"/>
            </a:xfrm>
            <a:custGeom>
              <a:avLst/>
              <a:gdLst>
                <a:gd name="T0" fmla="*/ 0 w 17"/>
                <a:gd name="T1" fmla="*/ 7471 h 17"/>
                <a:gd name="T2" fmla="*/ 0 w 17"/>
                <a:gd name="T3" fmla="*/ 7471 h 17"/>
                <a:gd name="T4" fmla="*/ 0 w 17"/>
                <a:gd name="T5" fmla="*/ 0 h 17"/>
                <a:gd name="T6" fmla="*/ 17743 w 17"/>
                <a:gd name="T7" fmla="*/ 0 h 17"/>
                <a:gd name="T8" fmla="*/ 17743 w 17"/>
                <a:gd name="T9" fmla="*/ 0 h 17"/>
                <a:gd name="T10" fmla="*/ 17743 w 17"/>
                <a:gd name="T11" fmla="*/ 0 h 17"/>
                <a:gd name="T12" fmla="*/ 28389 w 17"/>
                <a:gd name="T13" fmla="*/ 0 h 17"/>
                <a:gd name="T14" fmla="*/ 28389 w 17"/>
                <a:gd name="T15" fmla="*/ 7471 h 17"/>
                <a:gd name="T16" fmla="*/ 28389 w 17"/>
                <a:gd name="T17" fmla="*/ 7471 h 17"/>
                <a:gd name="T18" fmla="*/ 28389 w 17"/>
                <a:gd name="T19" fmla="*/ 22412 h 17"/>
                <a:gd name="T20" fmla="*/ 28389 w 17"/>
                <a:gd name="T21" fmla="*/ 29882 h 17"/>
                <a:gd name="T22" fmla="*/ 17743 w 17"/>
                <a:gd name="T23" fmla="*/ 29882 h 17"/>
                <a:gd name="T24" fmla="*/ 17743 w 17"/>
                <a:gd name="T25" fmla="*/ 29882 h 17"/>
                <a:gd name="T26" fmla="*/ 17743 w 17"/>
                <a:gd name="T27" fmla="*/ 29882 h 17"/>
                <a:gd name="T28" fmla="*/ 0 w 17"/>
                <a:gd name="T29" fmla="*/ 29882 h 17"/>
                <a:gd name="T30" fmla="*/ 0 w 17"/>
                <a:gd name="T31" fmla="*/ 22412 h 17"/>
                <a:gd name="T32" fmla="*/ 0 w 17"/>
                <a:gd name="T33" fmla="*/ 747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7">
                  <a:moveTo>
                    <a:pt x="0" y="4"/>
                  </a:moveTo>
                  <a:lnTo>
                    <a:pt x="0" y="4"/>
                  </a:lnTo>
                  <a:lnTo>
                    <a:pt x="0" y="0"/>
                  </a:lnTo>
                  <a:lnTo>
                    <a:pt x="10" y="0"/>
                  </a:lnTo>
                  <a:lnTo>
                    <a:pt x="16" y="0"/>
                  </a:lnTo>
                  <a:lnTo>
                    <a:pt x="16" y="4"/>
                  </a:lnTo>
                  <a:lnTo>
                    <a:pt x="16" y="12"/>
                  </a:lnTo>
                  <a:lnTo>
                    <a:pt x="16" y="16"/>
                  </a:lnTo>
                  <a:lnTo>
                    <a:pt x="10" y="16"/>
                  </a:lnTo>
                  <a:lnTo>
                    <a:pt x="0" y="16"/>
                  </a:lnTo>
                  <a:lnTo>
                    <a:pt x="0" y="12"/>
                  </a:lnTo>
                  <a:lnTo>
                    <a:pt x="0" y="4"/>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20" name="Freeform 118"/>
            <p:cNvSpPr>
              <a:spLocks/>
            </p:cNvSpPr>
            <p:nvPr/>
          </p:nvSpPr>
          <p:spPr bwMode="blackWhite">
            <a:xfrm>
              <a:off x="7318375" y="5724525"/>
              <a:ext cx="30163" cy="31750"/>
            </a:xfrm>
            <a:custGeom>
              <a:avLst/>
              <a:gdLst>
                <a:gd name="T0" fmla="*/ 0 w 17"/>
                <a:gd name="T1" fmla="*/ 7471 h 17"/>
                <a:gd name="T2" fmla="*/ 0 w 17"/>
                <a:gd name="T3" fmla="*/ 7471 h 17"/>
                <a:gd name="T4" fmla="*/ 0 w 17"/>
                <a:gd name="T5" fmla="*/ 7471 h 17"/>
                <a:gd name="T6" fmla="*/ 0 w 17"/>
                <a:gd name="T7" fmla="*/ 0 h 17"/>
                <a:gd name="T8" fmla="*/ 17743 w 17"/>
                <a:gd name="T9" fmla="*/ 0 h 17"/>
                <a:gd name="T10" fmla="*/ 17743 w 17"/>
                <a:gd name="T11" fmla="*/ 0 h 17"/>
                <a:gd name="T12" fmla="*/ 17743 w 17"/>
                <a:gd name="T13" fmla="*/ 0 h 17"/>
                <a:gd name="T14" fmla="*/ 17743 w 17"/>
                <a:gd name="T15" fmla="*/ 0 h 17"/>
                <a:gd name="T16" fmla="*/ 28389 w 17"/>
                <a:gd name="T17" fmla="*/ 0 h 17"/>
                <a:gd name="T18" fmla="*/ 28389 w 17"/>
                <a:gd name="T19" fmla="*/ 7471 h 17"/>
                <a:gd name="T20" fmla="*/ 28389 w 17"/>
                <a:gd name="T21" fmla="*/ 7471 h 17"/>
                <a:gd name="T22" fmla="*/ 28389 w 17"/>
                <a:gd name="T23" fmla="*/ 7471 h 17"/>
                <a:gd name="T24" fmla="*/ 28389 w 17"/>
                <a:gd name="T25" fmla="*/ 22412 h 17"/>
                <a:gd name="T26" fmla="*/ 28389 w 17"/>
                <a:gd name="T27" fmla="*/ 29882 h 17"/>
                <a:gd name="T28" fmla="*/ 17743 w 17"/>
                <a:gd name="T29" fmla="*/ 29882 h 17"/>
                <a:gd name="T30" fmla="*/ 17743 w 17"/>
                <a:gd name="T31" fmla="*/ 29882 h 17"/>
                <a:gd name="T32" fmla="*/ 17743 w 17"/>
                <a:gd name="T33" fmla="*/ 29882 h 17"/>
                <a:gd name="T34" fmla="*/ 17743 w 17"/>
                <a:gd name="T35" fmla="*/ 29882 h 17"/>
                <a:gd name="T36" fmla="*/ 0 w 17"/>
                <a:gd name="T37" fmla="*/ 29882 h 17"/>
                <a:gd name="T38" fmla="*/ 0 w 17"/>
                <a:gd name="T39" fmla="*/ 22412 h 17"/>
                <a:gd name="T40" fmla="*/ 0 w 17"/>
                <a:gd name="T41" fmla="*/ 7471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17">
                  <a:moveTo>
                    <a:pt x="0" y="4"/>
                  </a:moveTo>
                  <a:lnTo>
                    <a:pt x="0" y="4"/>
                  </a:lnTo>
                  <a:lnTo>
                    <a:pt x="0" y="0"/>
                  </a:lnTo>
                  <a:lnTo>
                    <a:pt x="10" y="0"/>
                  </a:lnTo>
                  <a:lnTo>
                    <a:pt x="16" y="0"/>
                  </a:lnTo>
                  <a:lnTo>
                    <a:pt x="16" y="4"/>
                  </a:lnTo>
                  <a:lnTo>
                    <a:pt x="16" y="12"/>
                  </a:lnTo>
                  <a:lnTo>
                    <a:pt x="16" y="16"/>
                  </a:lnTo>
                  <a:lnTo>
                    <a:pt x="10" y="16"/>
                  </a:lnTo>
                  <a:lnTo>
                    <a:pt x="0" y="16"/>
                  </a:lnTo>
                  <a:lnTo>
                    <a:pt x="0" y="12"/>
                  </a:lnTo>
                  <a:lnTo>
                    <a:pt x="0" y="4"/>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21" name="Freeform 119"/>
            <p:cNvSpPr>
              <a:spLocks/>
            </p:cNvSpPr>
            <p:nvPr/>
          </p:nvSpPr>
          <p:spPr bwMode="blackWhite">
            <a:xfrm>
              <a:off x="7300913" y="5738813"/>
              <a:ext cx="30162" cy="28575"/>
            </a:xfrm>
            <a:custGeom>
              <a:avLst/>
              <a:gdLst>
                <a:gd name="T0" fmla="*/ 0 w 17"/>
                <a:gd name="T1" fmla="*/ 13447 h 17"/>
                <a:gd name="T2" fmla="*/ 0 w 17"/>
                <a:gd name="T3" fmla="*/ 8404 h 17"/>
                <a:gd name="T4" fmla="*/ 3548 w 17"/>
                <a:gd name="T5" fmla="*/ 8404 h 17"/>
                <a:gd name="T6" fmla="*/ 3548 w 17"/>
                <a:gd name="T7" fmla="*/ 0 h 17"/>
                <a:gd name="T8" fmla="*/ 10645 w 17"/>
                <a:gd name="T9" fmla="*/ 0 h 17"/>
                <a:gd name="T10" fmla="*/ 15968 w 17"/>
                <a:gd name="T11" fmla="*/ 0 h 17"/>
                <a:gd name="T12" fmla="*/ 23065 w 17"/>
                <a:gd name="T13" fmla="*/ 8404 h 17"/>
                <a:gd name="T14" fmla="*/ 23065 w 17"/>
                <a:gd name="T15" fmla="*/ 8404 h 17"/>
                <a:gd name="T16" fmla="*/ 28388 w 17"/>
                <a:gd name="T17" fmla="*/ 13447 h 17"/>
                <a:gd name="T18" fmla="*/ 23065 w 17"/>
                <a:gd name="T19" fmla="*/ 21851 h 17"/>
                <a:gd name="T20" fmla="*/ 23065 w 17"/>
                <a:gd name="T21" fmla="*/ 21851 h 17"/>
                <a:gd name="T22" fmla="*/ 15968 w 17"/>
                <a:gd name="T23" fmla="*/ 21851 h 17"/>
                <a:gd name="T24" fmla="*/ 10645 w 17"/>
                <a:gd name="T25" fmla="*/ 26894 h 17"/>
                <a:gd name="T26" fmla="*/ 3548 w 17"/>
                <a:gd name="T27" fmla="*/ 21851 h 17"/>
                <a:gd name="T28" fmla="*/ 3548 w 17"/>
                <a:gd name="T29" fmla="*/ 21851 h 17"/>
                <a:gd name="T30" fmla="*/ 0 w 17"/>
                <a:gd name="T31" fmla="*/ 21851 h 17"/>
                <a:gd name="T32" fmla="*/ 0 w 17"/>
                <a:gd name="T33" fmla="*/ 13447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7">
                  <a:moveTo>
                    <a:pt x="0" y="8"/>
                  </a:moveTo>
                  <a:lnTo>
                    <a:pt x="0" y="5"/>
                  </a:lnTo>
                  <a:lnTo>
                    <a:pt x="2" y="5"/>
                  </a:lnTo>
                  <a:lnTo>
                    <a:pt x="2" y="0"/>
                  </a:lnTo>
                  <a:lnTo>
                    <a:pt x="6" y="0"/>
                  </a:lnTo>
                  <a:lnTo>
                    <a:pt x="9" y="0"/>
                  </a:lnTo>
                  <a:lnTo>
                    <a:pt x="13" y="5"/>
                  </a:lnTo>
                  <a:lnTo>
                    <a:pt x="16" y="8"/>
                  </a:lnTo>
                  <a:lnTo>
                    <a:pt x="13" y="13"/>
                  </a:lnTo>
                  <a:lnTo>
                    <a:pt x="9" y="13"/>
                  </a:lnTo>
                  <a:lnTo>
                    <a:pt x="6" y="16"/>
                  </a:lnTo>
                  <a:lnTo>
                    <a:pt x="2" y="13"/>
                  </a:lnTo>
                  <a:lnTo>
                    <a:pt x="0" y="13"/>
                  </a:lnTo>
                  <a:lnTo>
                    <a:pt x="0" y="8"/>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22" name="Freeform 120"/>
            <p:cNvSpPr>
              <a:spLocks/>
            </p:cNvSpPr>
            <p:nvPr/>
          </p:nvSpPr>
          <p:spPr bwMode="blackWhite">
            <a:xfrm>
              <a:off x="7300913" y="5738813"/>
              <a:ext cx="30162" cy="28575"/>
            </a:xfrm>
            <a:custGeom>
              <a:avLst/>
              <a:gdLst>
                <a:gd name="T0" fmla="*/ 0 w 17"/>
                <a:gd name="T1" fmla="*/ 13447 h 17"/>
                <a:gd name="T2" fmla="*/ 0 w 17"/>
                <a:gd name="T3" fmla="*/ 13447 h 17"/>
                <a:gd name="T4" fmla="*/ 0 w 17"/>
                <a:gd name="T5" fmla="*/ 8404 h 17"/>
                <a:gd name="T6" fmla="*/ 3548 w 17"/>
                <a:gd name="T7" fmla="*/ 8404 h 17"/>
                <a:gd name="T8" fmla="*/ 3548 w 17"/>
                <a:gd name="T9" fmla="*/ 0 h 17"/>
                <a:gd name="T10" fmla="*/ 10645 w 17"/>
                <a:gd name="T11" fmla="*/ 0 h 17"/>
                <a:gd name="T12" fmla="*/ 10645 w 17"/>
                <a:gd name="T13" fmla="*/ 0 h 17"/>
                <a:gd name="T14" fmla="*/ 15968 w 17"/>
                <a:gd name="T15" fmla="*/ 0 h 17"/>
                <a:gd name="T16" fmla="*/ 23065 w 17"/>
                <a:gd name="T17" fmla="*/ 8404 h 17"/>
                <a:gd name="T18" fmla="*/ 23065 w 17"/>
                <a:gd name="T19" fmla="*/ 8404 h 17"/>
                <a:gd name="T20" fmla="*/ 28388 w 17"/>
                <a:gd name="T21" fmla="*/ 13447 h 17"/>
                <a:gd name="T22" fmla="*/ 28388 w 17"/>
                <a:gd name="T23" fmla="*/ 13447 h 17"/>
                <a:gd name="T24" fmla="*/ 23065 w 17"/>
                <a:gd name="T25" fmla="*/ 21851 h 17"/>
                <a:gd name="T26" fmla="*/ 23065 w 17"/>
                <a:gd name="T27" fmla="*/ 21851 h 17"/>
                <a:gd name="T28" fmla="*/ 15968 w 17"/>
                <a:gd name="T29" fmla="*/ 21851 h 17"/>
                <a:gd name="T30" fmla="*/ 10645 w 17"/>
                <a:gd name="T31" fmla="*/ 26894 h 17"/>
                <a:gd name="T32" fmla="*/ 10645 w 17"/>
                <a:gd name="T33" fmla="*/ 26894 h 17"/>
                <a:gd name="T34" fmla="*/ 3548 w 17"/>
                <a:gd name="T35" fmla="*/ 21851 h 17"/>
                <a:gd name="T36" fmla="*/ 3548 w 17"/>
                <a:gd name="T37" fmla="*/ 21851 h 17"/>
                <a:gd name="T38" fmla="*/ 0 w 17"/>
                <a:gd name="T39" fmla="*/ 21851 h 17"/>
                <a:gd name="T40" fmla="*/ 0 w 17"/>
                <a:gd name="T41" fmla="*/ 13447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17">
                  <a:moveTo>
                    <a:pt x="0" y="8"/>
                  </a:moveTo>
                  <a:lnTo>
                    <a:pt x="0" y="8"/>
                  </a:lnTo>
                  <a:lnTo>
                    <a:pt x="0" y="5"/>
                  </a:lnTo>
                  <a:lnTo>
                    <a:pt x="2" y="5"/>
                  </a:lnTo>
                  <a:lnTo>
                    <a:pt x="2" y="0"/>
                  </a:lnTo>
                  <a:lnTo>
                    <a:pt x="6" y="0"/>
                  </a:lnTo>
                  <a:lnTo>
                    <a:pt x="9" y="0"/>
                  </a:lnTo>
                  <a:lnTo>
                    <a:pt x="13" y="5"/>
                  </a:lnTo>
                  <a:lnTo>
                    <a:pt x="16" y="8"/>
                  </a:lnTo>
                  <a:lnTo>
                    <a:pt x="13" y="13"/>
                  </a:lnTo>
                  <a:lnTo>
                    <a:pt x="9" y="13"/>
                  </a:lnTo>
                  <a:lnTo>
                    <a:pt x="6" y="16"/>
                  </a:lnTo>
                  <a:lnTo>
                    <a:pt x="2" y="13"/>
                  </a:lnTo>
                  <a:lnTo>
                    <a:pt x="0" y="13"/>
                  </a:lnTo>
                  <a:lnTo>
                    <a:pt x="0" y="8"/>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23" name="Freeform 121"/>
            <p:cNvSpPr>
              <a:spLocks/>
            </p:cNvSpPr>
            <p:nvPr/>
          </p:nvSpPr>
          <p:spPr bwMode="blackWhite">
            <a:xfrm>
              <a:off x="7259638" y="5765800"/>
              <a:ext cx="31750" cy="30163"/>
            </a:xfrm>
            <a:custGeom>
              <a:avLst/>
              <a:gdLst>
                <a:gd name="T0" fmla="*/ 0 w 17"/>
                <a:gd name="T1" fmla="*/ 15969 h 17"/>
                <a:gd name="T2" fmla="*/ 0 w 17"/>
                <a:gd name="T3" fmla="*/ 10646 h 17"/>
                <a:gd name="T4" fmla="*/ 0 w 17"/>
                <a:gd name="T5" fmla="*/ 0 h 17"/>
                <a:gd name="T6" fmla="*/ 7471 w 17"/>
                <a:gd name="T7" fmla="*/ 0 h 17"/>
                <a:gd name="T8" fmla="*/ 11206 w 17"/>
                <a:gd name="T9" fmla="*/ 0 h 17"/>
                <a:gd name="T10" fmla="*/ 22412 w 17"/>
                <a:gd name="T11" fmla="*/ 0 h 17"/>
                <a:gd name="T12" fmla="*/ 22412 w 17"/>
                <a:gd name="T13" fmla="*/ 0 h 17"/>
                <a:gd name="T14" fmla="*/ 29882 w 17"/>
                <a:gd name="T15" fmla="*/ 10646 h 17"/>
                <a:gd name="T16" fmla="*/ 29882 w 17"/>
                <a:gd name="T17" fmla="*/ 15969 h 17"/>
                <a:gd name="T18" fmla="*/ 29882 w 17"/>
                <a:gd name="T19" fmla="*/ 15969 h 17"/>
                <a:gd name="T20" fmla="*/ 22412 w 17"/>
                <a:gd name="T21" fmla="*/ 28389 h 17"/>
                <a:gd name="T22" fmla="*/ 22412 w 17"/>
                <a:gd name="T23" fmla="*/ 28389 h 17"/>
                <a:gd name="T24" fmla="*/ 11206 w 17"/>
                <a:gd name="T25" fmla="*/ 28389 h 17"/>
                <a:gd name="T26" fmla="*/ 7471 w 17"/>
                <a:gd name="T27" fmla="*/ 28389 h 17"/>
                <a:gd name="T28" fmla="*/ 0 w 17"/>
                <a:gd name="T29" fmla="*/ 28389 h 17"/>
                <a:gd name="T30" fmla="*/ 0 w 17"/>
                <a:gd name="T31" fmla="*/ 15969 h 17"/>
                <a:gd name="T32" fmla="*/ 0 w 17"/>
                <a:gd name="T33" fmla="*/ 15969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7">
                  <a:moveTo>
                    <a:pt x="0" y="9"/>
                  </a:moveTo>
                  <a:lnTo>
                    <a:pt x="0" y="6"/>
                  </a:lnTo>
                  <a:lnTo>
                    <a:pt x="0" y="0"/>
                  </a:lnTo>
                  <a:lnTo>
                    <a:pt x="4" y="0"/>
                  </a:lnTo>
                  <a:lnTo>
                    <a:pt x="6" y="0"/>
                  </a:lnTo>
                  <a:lnTo>
                    <a:pt x="12" y="0"/>
                  </a:lnTo>
                  <a:lnTo>
                    <a:pt x="16" y="6"/>
                  </a:lnTo>
                  <a:lnTo>
                    <a:pt x="16" y="9"/>
                  </a:lnTo>
                  <a:lnTo>
                    <a:pt x="12" y="16"/>
                  </a:lnTo>
                  <a:lnTo>
                    <a:pt x="6" y="16"/>
                  </a:lnTo>
                  <a:lnTo>
                    <a:pt x="4" y="16"/>
                  </a:lnTo>
                  <a:lnTo>
                    <a:pt x="0" y="16"/>
                  </a:lnTo>
                  <a:lnTo>
                    <a:pt x="0" y="9"/>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26" name="Freeform 122"/>
            <p:cNvSpPr>
              <a:spLocks/>
            </p:cNvSpPr>
            <p:nvPr/>
          </p:nvSpPr>
          <p:spPr bwMode="blackWhite">
            <a:xfrm>
              <a:off x="7259638" y="5765800"/>
              <a:ext cx="31750" cy="30163"/>
            </a:xfrm>
            <a:custGeom>
              <a:avLst/>
              <a:gdLst>
                <a:gd name="T0" fmla="*/ 0 w 17"/>
                <a:gd name="T1" fmla="*/ 15969 h 17"/>
                <a:gd name="T2" fmla="*/ 0 w 17"/>
                <a:gd name="T3" fmla="*/ 15969 h 17"/>
                <a:gd name="T4" fmla="*/ 0 w 17"/>
                <a:gd name="T5" fmla="*/ 10646 h 17"/>
                <a:gd name="T6" fmla="*/ 0 w 17"/>
                <a:gd name="T7" fmla="*/ 0 h 17"/>
                <a:gd name="T8" fmla="*/ 7471 w 17"/>
                <a:gd name="T9" fmla="*/ 0 h 17"/>
                <a:gd name="T10" fmla="*/ 11206 w 17"/>
                <a:gd name="T11" fmla="*/ 0 h 17"/>
                <a:gd name="T12" fmla="*/ 11206 w 17"/>
                <a:gd name="T13" fmla="*/ 0 h 17"/>
                <a:gd name="T14" fmla="*/ 22412 w 17"/>
                <a:gd name="T15" fmla="*/ 0 h 17"/>
                <a:gd name="T16" fmla="*/ 22412 w 17"/>
                <a:gd name="T17" fmla="*/ 0 h 17"/>
                <a:gd name="T18" fmla="*/ 29882 w 17"/>
                <a:gd name="T19" fmla="*/ 10646 h 17"/>
                <a:gd name="T20" fmla="*/ 29882 w 17"/>
                <a:gd name="T21" fmla="*/ 15969 h 17"/>
                <a:gd name="T22" fmla="*/ 29882 w 17"/>
                <a:gd name="T23" fmla="*/ 15969 h 17"/>
                <a:gd name="T24" fmla="*/ 29882 w 17"/>
                <a:gd name="T25" fmla="*/ 15969 h 17"/>
                <a:gd name="T26" fmla="*/ 22412 w 17"/>
                <a:gd name="T27" fmla="*/ 28389 h 17"/>
                <a:gd name="T28" fmla="*/ 22412 w 17"/>
                <a:gd name="T29" fmla="*/ 28389 h 17"/>
                <a:gd name="T30" fmla="*/ 11206 w 17"/>
                <a:gd name="T31" fmla="*/ 28389 h 17"/>
                <a:gd name="T32" fmla="*/ 11206 w 17"/>
                <a:gd name="T33" fmla="*/ 28389 h 17"/>
                <a:gd name="T34" fmla="*/ 7471 w 17"/>
                <a:gd name="T35" fmla="*/ 28389 h 17"/>
                <a:gd name="T36" fmla="*/ 0 w 17"/>
                <a:gd name="T37" fmla="*/ 28389 h 17"/>
                <a:gd name="T38" fmla="*/ 0 w 17"/>
                <a:gd name="T39" fmla="*/ 15969 h 17"/>
                <a:gd name="T40" fmla="*/ 0 w 17"/>
                <a:gd name="T41" fmla="*/ 15969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17">
                  <a:moveTo>
                    <a:pt x="0" y="9"/>
                  </a:moveTo>
                  <a:lnTo>
                    <a:pt x="0" y="9"/>
                  </a:lnTo>
                  <a:lnTo>
                    <a:pt x="0" y="6"/>
                  </a:lnTo>
                  <a:lnTo>
                    <a:pt x="0" y="0"/>
                  </a:lnTo>
                  <a:lnTo>
                    <a:pt x="4" y="0"/>
                  </a:lnTo>
                  <a:lnTo>
                    <a:pt x="6" y="0"/>
                  </a:lnTo>
                  <a:lnTo>
                    <a:pt x="12" y="0"/>
                  </a:lnTo>
                  <a:lnTo>
                    <a:pt x="16" y="6"/>
                  </a:lnTo>
                  <a:lnTo>
                    <a:pt x="16" y="9"/>
                  </a:lnTo>
                  <a:lnTo>
                    <a:pt x="12" y="16"/>
                  </a:lnTo>
                  <a:lnTo>
                    <a:pt x="6" y="16"/>
                  </a:lnTo>
                  <a:lnTo>
                    <a:pt x="4" y="16"/>
                  </a:lnTo>
                  <a:lnTo>
                    <a:pt x="0" y="16"/>
                  </a:lnTo>
                  <a:lnTo>
                    <a:pt x="0" y="9"/>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28" name="Freeform 123"/>
            <p:cNvSpPr>
              <a:spLocks/>
            </p:cNvSpPr>
            <p:nvPr/>
          </p:nvSpPr>
          <p:spPr bwMode="blackWhite">
            <a:xfrm>
              <a:off x="6626225" y="3868738"/>
              <a:ext cx="754063" cy="557212"/>
            </a:xfrm>
            <a:custGeom>
              <a:avLst/>
              <a:gdLst>
                <a:gd name="T0" fmla="*/ 405895 w 418"/>
                <a:gd name="T1" fmla="*/ 550203 h 318"/>
                <a:gd name="T2" fmla="*/ 405895 w 418"/>
                <a:gd name="T3" fmla="*/ 541442 h 318"/>
                <a:gd name="T4" fmla="*/ 405895 w 418"/>
                <a:gd name="T5" fmla="*/ 536185 h 318"/>
                <a:gd name="T6" fmla="*/ 389659 w 418"/>
                <a:gd name="T7" fmla="*/ 488875 h 318"/>
                <a:gd name="T8" fmla="*/ 357188 w 418"/>
                <a:gd name="T9" fmla="*/ 462591 h 318"/>
                <a:gd name="T10" fmla="*/ 346364 w 418"/>
                <a:gd name="T11" fmla="*/ 434555 h 318"/>
                <a:gd name="T12" fmla="*/ 322912 w 418"/>
                <a:gd name="T13" fmla="*/ 397758 h 318"/>
                <a:gd name="T14" fmla="*/ 295852 w 418"/>
                <a:gd name="T15" fmla="*/ 387245 h 318"/>
                <a:gd name="T16" fmla="*/ 288637 w 418"/>
                <a:gd name="T17" fmla="*/ 383740 h 318"/>
                <a:gd name="T18" fmla="*/ 265185 w 418"/>
                <a:gd name="T19" fmla="*/ 362713 h 318"/>
                <a:gd name="T20" fmla="*/ 252557 w 418"/>
                <a:gd name="T21" fmla="*/ 345191 h 318"/>
                <a:gd name="T22" fmla="*/ 232713 w 418"/>
                <a:gd name="T23" fmla="*/ 315403 h 318"/>
                <a:gd name="T24" fmla="*/ 216477 w 418"/>
                <a:gd name="T25" fmla="*/ 310146 h 318"/>
                <a:gd name="T26" fmla="*/ 209262 w 418"/>
                <a:gd name="T27" fmla="*/ 308394 h 318"/>
                <a:gd name="T28" fmla="*/ 198438 w 418"/>
                <a:gd name="T29" fmla="*/ 296128 h 318"/>
                <a:gd name="T30" fmla="*/ 182202 w 418"/>
                <a:gd name="T31" fmla="*/ 273349 h 318"/>
                <a:gd name="T32" fmla="*/ 169574 w 418"/>
                <a:gd name="T33" fmla="*/ 271597 h 318"/>
                <a:gd name="T34" fmla="*/ 155142 w 418"/>
                <a:gd name="T35" fmla="*/ 268093 h 318"/>
                <a:gd name="T36" fmla="*/ 135298 w 418"/>
                <a:gd name="T37" fmla="*/ 250570 h 318"/>
                <a:gd name="T38" fmla="*/ 124475 w 418"/>
                <a:gd name="T39" fmla="*/ 233048 h 318"/>
                <a:gd name="T40" fmla="*/ 108239 w 418"/>
                <a:gd name="T41" fmla="*/ 215525 h 318"/>
                <a:gd name="T42" fmla="*/ 86591 w 418"/>
                <a:gd name="T43" fmla="*/ 185737 h 318"/>
                <a:gd name="T44" fmla="*/ 79375 w 418"/>
                <a:gd name="T45" fmla="*/ 166463 h 318"/>
                <a:gd name="T46" fmla="*/ 70355 w 418"/>
                <a:gd name="T47" fmla="*/ 166463 h 318"/>
                <a:gd name="T48" fmla="*/ 48707 w 418"/>
                <a:gd name="T49" fmla="*/ 161206 h 318"/>
                <a:gd name="T50" fmla="*/ 30668 w 418"/>
                <a:gd name="T51" fmla="*/ 152445 h 318"/>
                <a:gd name="T52" fmla="*/ 25256 w 418"/>
                <a:gd name="T53" fmla="*/ 147188 h 318"/>
                <a:gd name="T54" fmla="*/ 0 w 418"/>
                <a:gd name="T55" fmla="*/ 124409 h 318"/>
                <a:gd name="T56" fmla="*/ 19844 w 418"/>
                <a:gd name="T57" fmla="*/ 84107 h 318"/>
                <a:gd name="T58" fmla="*/ 30668 w 418"/>
                <a:gd name="T59" fmla="*/ 77099 h 318"/>
                <a:gd name="T60" fmla="*/ 36080 w 418"/>
                <a:gd name="T61" fmla="*/ 71842 h 318"/>
                <a:gd name="T62" fmla="*/ 54119 w 418"/>
                <a:gd name="T63" fmla="*/ 56072 h 318"/>
                <a:gd name="T64" fmla="*/ 79375 w 418"/>
                <a:gd name="T65" fmla="*/ 42054 h 318"/>
                <a:gd name="T66" fmla="*/ 115455 w 418"/>
                <a:gd name="T67" fmla="*/ 24531 h 318"/>
                <a:gd name="T68" fmla="*/ 158750 w 418"/>
                <a:gd name="T69" fmla="*/ 14018 h 318"/>
                <a:gd name="T70" fmla="*/ 317500 w 418"/>
                <a:gd name="T71" fmla="*/ 1752 h 318"/>
                <a:gd name="T72" fmla="*/ 339148 w 418"/>
                <a:gd name="T73" fmla="*/ 0 h 318"/>
                <a:gd name="T74" fmla="*/ 368012 w 418"/>
                <a:gd name="T75" fmla="*/ 17522 h 318"/>
                <a:gd name="T76" fmla="*/ 552017 w 418"/>
                <a:gd name="T77" fmla="*/ 29788 h 318"/>
                <a:gd name="T78" fmla="*/ 750455 w 418"/>
                <a:gd name="T79" fmla="*/ 169967 h 318"/>
                <a:gd name="T80" fmla="*/ 739631 w 418"/>
                <a:gd name="T81" fmla="*/ 180481 h 318"/>
                <a:gd name="T82" fmla="*/ 719787 w 418"/>
                <a:gd name="T83" fmla="*/ 198003 h 318"/>
                <a:gd name="T84" fmla="*/ 699944 w 418"/>
                <a:gd name="T85" fmla="*/ 222534 h 318"/>
                <a:gd name="T86" fmla="*/ 681904 w 418"/>
                <a:gd name="T87" fmla="*/ 257579 h 318"/>
                <a:gd name="T88" fmla="*/ 671080 w 418"/>
                <a:gd name="T89" fmla="*/ 282110 h 318"/>
                <a:gd name="T90" fmla="*/ 663864 w 418"/>
                <a:gd name="T91" fmla="*/ 276854 h 318"/>
                <a:gd name="T92" fmla="*/ 658452 w 418"/>
                <a:gd name="T93" fmla="*/ 282110 h 318"/>
                <a:gd name="T94" fmla="*/ 660256 w 418"/>
                <a:gd name="T95" fmla="*/ 296128 h 318"/>
                <a:gd name="T96" fmla="*/ 674688 w 418"/>
                <a:gd name="T97" fmla="*/ 299633 h 318"/>
                <a:gd name="T98" fmla="*/ 676492 w 418"/>
                <a:gd name="T99" fmla="*/ 310146 h 318"/>
                <a:gd name="T100" fmla="*/ 665668 w 418"/>
                <a:gd name="T101" fmla="*/ 329421 h 318"/>
                <a:gd name="T102" fmla="*/ 653040 w 418"/>
                <a:gd name="T103" fmla="*/ 332925 h 318"/>
                <a:gd name="T104" fmla="*/ 631392 w 418"/>
                <a:gd name="T105" fmla="*/ 348696 h 318"/>
                <a:gd name="T106" fmla="*/ 606137 w 418"/>
                <a:gd name="T107" fmla="*/ 383740 h 318"/>
                <a:gd name="T108" fmla="*/ 600725 w 418"/>
                <a:gd name="T109" fmla="*/ 387245 h 318"/>
                <a:gd name="T110" fmla="*/ 593509 w 418"/>
                <a:gd name="T111" fmla="*/ 397758 h 318"/>
                <a:gd name="T112" fmla="*/ 573665 w 418"/>
                <a:gd name="T113" fmla="*/ 403015 h 318"/>
                <a:gd name="T114" fmla="*/ 546605 w 418"/>
                <a:gd name="T115" fmla="*/ 443316 h 318"/>
                <a:gd name="T116" fmla="*/ 539390 w 418"/>
                <a:gd name="T117" fmla="*/ 450325 h 318"/>
                <a:gd name="T118" fmla="*/ 487074 w 418"/>
                <a:gd name="T119" fmla="*/ 466096 h 318"/>
                <a:gd name="T120" fmla="*/ 443779 w 418"/>
                <a:gd name="T121" fmla="*/ 499388 h 318"/>
                <a:gd name="T122" fmla="*/ 427543 w 418"/>
                <a:gd name="T123" fmla="*/ 551955 h 3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18" h="318">
                  <a:moveTo>
                    <a:pt x="227" y="317"/>
                  </a:moveTo>
                  <a:lnTo>
                    <a:pt x="227" y="315"/>
                  </a:lnTo>
                  <a:lnTo>
                    <a:pt x="225" y="314"/>
                  </a:lnTo>
                  <a:lnTo>
                    <a:pt x="225" y="312"/>
                  </a:lnTo>
                  <a:lnTo>
                    <a:pt x="225" y="311"/>
                  </a:lnTo>
                  <a:lnTo>
                    <a:pt x="225" y="309"/>
                  </a:lnTo>
                  <a:lnTo>
                    <a:pt x="225" y="308"/>
                  </a:lnTo>
                  <a:lnTo>
                    <a:pt x="225" y="306"/>
                  </a:lnTo>
                  <a:lnTo>
                    <a:pt x="224" y="295"/>
                  </a:lnTo>
                  <a:lnTo>
                    <a:pt x="221" y="286"/>
                  </a:lnTo>
                  <a:lnTo>
                    <a:pt x="216" y="279"/>
                  </a:lnTo>
                  <a:lnTo>
                    <a:pt x="210" y="272"/>
                  </a:lnTo>
                  <a:lnTo>
                    <a:pt x="204" y="267"/>
                  </a:lnTo>
                  <a:lnTo>
                    <a:pt x="198" y="264"/>
                  </a:lnTo>
                  <a:lnTo>
                    <a:pt x="195" y="262"/>
                  </a:lnTo>
                  <a:lnTo>
                    <a:pt x="194" y="260"/>
                  </a:lnTo>
                  <a:lnTo>
                    <a:pt x="192" y="248"/>
                  </a:lnTo>
                  <a:lnTo>
                    <a:pt x="191" y="239"/>
                  </a:lnTo>
                  <a:lnTo>
                    <a:pt x="185" y="232"/>
                  </a:lnTo>
                  <a:lnTo>
                    <a:pt x="179" y="227"/>
                  </a:lnTo>
                  <a:lnTo>
                    <a:pt x="173" y="224"/>
                  </a:lnTo>
                  <a:lnTo>
                    <a:pt x="168" y="223"/>
                  </a:lnTo>
                  <a:lnTo>
                    <a:pt x="164" y="221"/>
                  </a:lnTo>
                  <a:lnTo>
                    <a:pt x="162" y="221"/>
                  </a:lnTo>
                  <a:lnTo>
                    <a:pt x="160" y="219"/>
                  </a:lnTo>
                  <a:lnTo>
                    <a:pt x="156" y="215"/>
                  </a:lnTo>
                  <a:lnTo>
                    <a:pt x="152" y="212"/>
                  </a:lnTo>
                  <a:lnTo>
                    <a:pt x="147" y="207"/>
                  </a:lnTo>
                  <a:lnTo>
                    <a:pt x="144" y="203"/>
                  </a:lnTo>
                  <a:lnTo>
                    <a:pt x="141" y="200"/>
                  </a:lnTo>
                  <a:lnTo>
                    <a:pt x="140" y="197"/>
                  </a:lnTo>
                  <a:lnTo>
                    <a:pt x="137" y="190"/>
                  </a:lnTo>
                  <a:lnTo>
                    <a:pt x="132" y="185"/>
                  </a:lnTo>
                  <a:lnTo>
                    <a:pt x="129" y="180"/>
                  </a:lnTo>
                  <a:lnTo>
                    <a:pt x="126" y="179"/>
                  </a:lnTo>
                  <a:lnTo>
                    <a:pt x="123" y="177"/>
                  </a:lnTo>
                  <a:lnTo>
                    <a:pt x="120" y="177"/>
                  </a:lnTo>
                  <a:lnTo>
                    <a:pt x="117" y="177"/>
                  </a:lnTo>
                  <a:lnTo>
                    <a:pt x="116" y="176"/>
                  </a:lnTo>
                  <a:lnTo>
                    <a:pt x="114" y="173"/>
                  </a:lnTo>
                  <a:lnTo>
                    <a:pt x="111" y="171"/>
                  </a:lnTo>
                  <a:lnTo>
                    <a:pt x="110" y="169"/>
                  </a:lnTo>
                  <a:lnTo>
                    <a:pt x="107" y="163"/>
                  </a:lnTo>
                  <a:lnTo>
                    <a:pt x="104" y="158"/>
                  </a:lnTo>
                  <a:lnTo>
                    <a:pt x="101" y="156"/>
                  </a:lnTo>
                  <a:lnTo>
                    <a:pt x="98" y="155"/>
                  </a:lnTo>
                  <a:lnTo>
                    <a:pt x="96" y="153"/>
                  </a:lnTo>
                  <a:lnTo>
                    <a:pt x="94" y="155"/>
                  </a:lnTo>
                  <a:lnTo>
                    <a:pt x="91" y="155"/>
                  </a:lnTo>
                  <a:lnTo>
                    <a:pt x="86" y="153"/>
                  </a:lnTo>
                  <a:lnTo>
                    <a:pt x="81" y="152"/>
                  </a:lnTo>
                  <a:lnTo>
                    <a:pt x="78" y="147"/>
                  </a:lnTo>
                  <a:lnTo>
                    <a:pt x="75" y="143"/>
                  </a:lnTo>
                  <a:lnTo>
                    <a:pt x="72" y="138"/>
                  </a:lnTo>
                  <a:lnTo>
                    <a:pt x="71" y="136"/>
                  </a:lnTo>
                  <a:lnTo>
                    <a:pt x="69" y="133"/>
                  </a:lnTo>
                  <a:lnTo>
                    <a:pt x="69" y="131"/>
                  </a:lnTo>
                  <a:lnTo>
                    <a:pt x="65" y="128"/>
                  </a:lnTo>
                  <a:lnTo>
                    <a:pt x="60" y="123"/>
                  </a:lnTo>
                  <a:lnTo>
                    <a:pt x="55" y="117"/>
                  </a:lnTo>
                  <a:lnTo>
                    <a:pt x="51" y="111"/>
                  </a:lnTo>
                  <a:lnTo>
                    <a:pt x="48" y="106"/>
                  </a:lnTo>
                  <a:lnTo>
                    <a:pt x="47" y="100"/>
                  </a:lnTo>
                  <a:lnTo>
                    <a:pt x="44" y="97"/>
                  </a:lnTo>
                  <a:lnTo>
                    <a:pt x="44" y="95"/>
                  </a:lnTo>
                  <a:lnTo>
                    <a:pt x="41" y="95"/>
                  </a:lnTo>
                  <a:lnTo>
                    <a:pt x="39" y="95"/>
                  </a:lnTo>
                  <a:lnTo>
                    <a:pt x="38" y="93"/>
                  </a:lnTo>
                  <a:lnTo>
                    <a:pt x="32" y="93"/>
                  </a:lnTo>
                  <a:lnTo>
                    <a:pt x="27" y="92"/>
                  </a:lnTo>
                  <a:lnTo>
                    <a:pt x="22" y="90"/>
                  </a:lnTo>
                  <a:lnTo>
                    <a:pt x="20" y="89"/>
                  </a:lnTo>
                  <a:lnTo>
                    <a:pt x="17" y="87"/>
                  </a:lnTo>
                  <a:lnTo>
                    <a:pt x="15" y="86"/>
                  </a:lnTo>
                  <a:lnTo>
                    <a:pt x="14" y="84"/>
                  </a:lnTo>
                  <a:lnTo>
                    <a:pt x="3" y="83"/>
                  </a:lnTo>
                  <a:lnTo>
                    <a:pt x="0" y="78"/>
                  </a:lnTo>
                  <a:lnTo>
                    <a:pt x="0" y="71"/>
                  </a:lnTo>
                  <a:lnTo>
                    <a:pt x="0" y="63"/>
                  </a:lnTo>
                  <a:lnTo>
                    <a:pt x="5" y="56"/>
                  </a:lnTo>
                  <a:lnTo>
                    <a:pt x="11" y="48"/>
                  </a:lnTo>
                  <a:lnTo>
                    <a:pt x="14" y="44"/>
                  </a:lnTo>
                  <a:lnTo>
                    <a:pt x="15" y="43"/>
                  </a:lnTo>
                  <a:lnTo>
                    <a:pt x="17" y="44"/>
                  </a:lnTo>
                  <a:lnTo>
                    <a:pt x="18" y="43"/>
                  </a:lnTo>
                  <a:lnTo>
                    <a:pt x="20" y="41"/>
                  </a:lnTo>
                  <a:lnTo>
                    <a:pt x="22" y="38"/>
                  </a:lnTo>
                  <a:lnTo>
                    <a:pt x="25" y="35"/>
                  </a:lnTo>
                  <a:lnTo>
                    <a:pt x="30" y="32"/>
                  </a:lnTo>
                  <a:lnTo>
                    <a:pt x="33" y="30"/>
                  </a:lnTo>
                  <a:lnTo>
                    <a:pt x="39" y="27"/>
                  </a:lnTo>
                  <a:lnTo>
                    <a:pt x="44" y="24"/>
                  </a:lnTo>
                  <a:lnTo>
                    <a:pt x="51" y="20"/>
                  </a:lnTo>
                  <a:lnTo>
                    <a:pt x="57" y="17"/>
                  </a:lnTo>
                  <a:lnTo>
                    <a:pt x="64" y="14"/>
                  </a:lnTo>
                  <a:lnTo>
                    <a:pt x="71" y="13"/>
                  </a:lnTo>
                  <a:lnTo>
                    <a:pt x="80" y="11"/>
                  </a:lnTo>
                  <a:lnTo>
                    <a:pt x="88" y="8"/>
                  </a:lnTo>
                  <a:lnTo>
                    <a:pt x="96" y="8"/>
                  </a:lnTo>
                  <a:lnTo>
                    <a:pt x="174" y="1"/>
                  </a:lnTo>
                  <a:lnTo>
                    <a:pt x="176" y="1"/>
                  </a:lnTo>
                  <a:lnTo>
                    <a:pt x="177" y="0"/>
                  </a:lnTo>
                  <a:lnTo>
                    <a:pt x="182" y="0"/>
                  </a:lnTo>
                  <a:lnTo>
                    <a:pt x="188" y="0"/>
                  </a:lnTo>
                  <a:lnTo>
                    <a:pt x="192" y="1"/>
                  </a:lnTo>
                  <a:lnTo>
                    <a:pt x="198" y="4"/>
                  </a:lnTo>
                  <a:lnTo>
                    <a:pt x="204" y="10"/>
                  </a:lnTo>
                  <a:lnTo>
                    <a:pt x="212" y="20"/>
                  </a:lnTo>
                  <a:lnTo>
                    <a:pt x="215" y="31"/>
                  </a:lnTo>
                  <a:lnTo>
                    <a:pt x="306" y="17"/>
                  </a:lnTo>
                  <a:lnTo>
                    <a:pt x="417" y="97"/>
                  </a:lnTo>
                  <a:lnTo>
                    <a:pt x="416" y="97"/>
                  </a:lnTo>
                  <a:lnTo>
                    <a:pt x="414" y="100"/>
                  </a:lnTo>
                  <a:lnTo>
                    <a:pt x="411" y="101"/>
                  </a:lnTo>
                  <a:lnTo>
                    <a:pt x="410" y="103"/>
                  </a:lnTo>
                  <a:lnTo>
                    <a:pt x="407" y="106"/>
                  </a:lnTo>
                  <a:lnTo>
                    <a:pt x="402" y="110"/>
                  </a:lnTo>
                  <a:lnTo>
                    <a:pt x="399" y="113"/>
                  </a:lnTo>
                  <a:lnTo>
                    <a:pt x="395" y="119"/>
                  </a:lnTo>
                  <a:lnTo>
                    <a:pt x="392" y="123"/>
                  </a:lnTo>
                  <a:lnTo>
                    <a:pt x="388" y="127"/>
                  </a:lnTo>
                  <a:lnTo>
                    <a:pt x="385" y="134"/>
                  </a:lnTo>
                  <a:lnTo>
                    <a:pt x="381" y="140"/>
                  </a:lnTo>
                  <a:lnTo>
                    <a:pt x="378" y="147"/>
                  </a:lnTo>
                  <a:lnTo>
                    <a:pt x="375" y="155"/>
                  </a:lnTo>
                  <a:lnTo>
                    <a:pt x="372" y="161"/>
                  </a:lnTo>
                  <a:lnTo>
                    <a:pt x="369" y="160"/>
                  </a:lnTo>
                  <a:lnTo>
                    <a:pt x="368" y="158"/>
                  </a:lnTo>
                  <a:lnTo>
                    <a:pt x="366" y="158"/>
                  </a:lnTo>
                  <a:lnTo>
                    <a:pt x="365" y="161"/>
                  </a:lnTo>
                  <a:lnTo>
                    <a:pt x="365" y="164"/>
                  </a:lnTo>
                  <a:lnTo>
                    <a:pt x="365" y="167"/>
                  </a:lnTo>
                  <a:lnTo>
                    <a:pt x="366" y="169"/>
                  </a:lnTo>
                  <a:lnTo>
                    <a:pt x="368" y="170"/>
                  </a:lnTo>
                  <a:lnTo>
                    <a:pt x="372" y="171"/>
                  </a:lnTo>
                  <a:lnTo>
                    <a:pt x="374" y="171"/>
                  </a:lnTo>
                  <a:lnTo>
                    <a:pt x="374" y="173"/>
                  </a:lnTo>
                  <a:lnTo>
                    <a:pt x="375" y="174"/>
                  </a:lnTo>
                  <a:lnTo>
                    <a:pt x="375" y="177"/>
                  </a:lnTo>
                  <a:lnTo>
                    <a:pt x="375" y="180"/>
                  </a:lnTo>
                  <a:lnTo>
                    <a:pt x="372" y="183"/>
                  </a:lnTo>
                  <a:lnTo>
                    <a:pt x="369" y="188"/>
                  </a:lnTo>
                  <a:lnTo>
                    <a:pt x="365" y="190"/>
                  </a:lnTo>
                  <a:lnTo>
                    <a:pt x="363" y="190"/>
                  </a:lnTo>
                  <a:lnTo>
                    <a:pt x="362" y="190"/>
                  </a:lnTo>
                  <a:lnTo>
                    <a:pt x="358" y="193"/>
                  </a:lnTo>
                  <a:lnTo>
                    <a:pt x="353" y="194"/>
                  </a:lnTo>
                  <a:lnTo>
                    <a:pt x="350" y="199"/>
                  </a:lnTo>
                  <a:lnTo>
                    <a:pt x="345" y="203"/>
                  </a:lnTo>
                  <a:lnTo>
                    <a:pt x="341" y="210"/>
                  </a:lnTo>
                  <a:lnTo>
                    <a:pt x="336" y="219"/>
                  </a:lnTo>
                  <a:lnTo>
                    <a:pt x="335" y="221"/>
                  </a:lnTo>
                  <a:lnTo>
                    <a:pt x="333" y="221"/>
                  </a:lnTo>
                  <a:lnTo>
                    <a:pt x="332" y="224"/>
                  </a:lnTo>
                  <a:lnTo>
                    <a:pt x="330" y="226"/>
                  </a:lnTo>
                  <a:lnTo>
                    <a:pt x="329" y="227"/>
                  </a:lnTo>
                  <a:lnTo>
                    <a:pt x="328" y="229"/>
                  </a:lnTo>
                  <a:lnTo>
                    <a:pt x="318" y="230"/>
                  </a:lnTo>
                  <a:lnTo>
                    <a:pt x="318" y="234"/>
                  </a:lnTo>
                  <a:lnTo>
                    <a:pt x="325" y="236"/>
                  </a:lnTo>
                  <a:lnTo>
                    <a:pt x="303" y="253"/>
                  </a:lnTo>
                  <a:lnTo>
                    <a:pt x="299" y="246"/>
                  </a:lnTo>
                  <a:lnTo>
                    <a:pt x="294" y="253"/>
                  </a:lnTo>
                  <a:lnTo>
                    <a:pt x="299" y="257"/>
                  </a:lnTo>
                  <a:lnTo>
                    <a:pt x="290" y="267"/>
                  </a:lnTo>
                  <a:lnTo>
                    <a:pt x="284" y="266"/>
                  </a:lnTo>
                  <a:lnTo>
                    <a:pt x="270" y="266"/>
                  </a:lnTo>
                  <a:lnTo>
                    <a:pt x="257" y="267"/>
                  </a:lnTo>
                  <a:lnTo>
                    <a:pt x="251" y="270"/>
                  </a:lnTo>
                  <a:lnTo>
                    <a:pt x="246" y="285"/>
                  </a:lnTo>
                  <a:lnTo>
                    <a:pt x="256" y="295"/>
                  </a:lnTo>
                  <a:lnTo>
                    <a:pt x="245" y="317"/>
                  </a:lnTo>
                  <a:lnTo>
                    <a:pt x="237" y="315"/>
                  </a:lnTo>
                  <a:lnTo>
                    <a:pt x="227" y="317"/>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29" name="Freeform 124"/>
            <p:cNvSpPr>
              <a:spLocks/>
            </p:cNvSpPr>
            <p:nvPr/>
          </p:nvSpPr>
          <p:spPr bwMode="blackWhite">
            <a:xfrm>
              <a:off x="6626225" y="3868738"/>
              <a:ext cx="754063" cy="557212"/>
            </a:xfrm>
            <a:custGeom>
              <a:avLst/>
              <a:gdLst>
                <a:gd name="T0" fmla="*/ 405895 w 418"/>
                <a:gd name="T1" fmla="*/ 550203 h 318"/>
                <a:gd name="T2" fmla="*/ 405895 w 418"/>
                <a:gd name="T3" fmla="*/ 539690 h 318"/>
                <a:gd name="T4" fmla="*/ 404091 w 418"/>
                <a:gd name="T5" fmla="*/ 516911 h 318"/>
                <a:gd name="T6" fmla="*/ 368012 w 418"/>
                <a:gd name="T7" fmla="*/ 467848 h 318"/>
                <a:gd name="T8" fmla="*/ 349972 w 418"/>
                <a:gd name="T9" fmla="*/ 455582 h 318"/>
                <a:gd name="T10" fmla="*/ 322912 w 418"/>
                <a:gd name="T11" fmla="*/ 397758 h 318"/>
                <a:gd name="T12" fmla="*/ 292245 w 418"/>
                <a:gd name="T13" fmla="*/ 387245 h 318"/>
                <a:gd name="T14" fmla="*/ 281421 w 418"/>
                <a:gd name="T15" fmla="*/ 376731 h 318"/>
                <a:gd name="T16" fmla="*/ 254361 w 418"/>
                <a:gd name="T17" fmla="*/ 350448 h 318"/>
                <a:gd name="T18" fmla="*/ 238125 w 418"/>
                <a:gd name="T19" fmla="*/ 324164 h 318"/>
                <a:gd name="T20" fmla="*/ 216477 w 418"/>
                <a:gd name="T21" fmla="*/ 310146 h 318"/>
                <a:gd name="T22" fmla="*/ 209262 w 418"/>
                <a:gd name="T23" fmla="*/ 308394 h 318"/>
                <a:gd name="T24" fmla="*/ 198438 w 418"/>
                <a:gd name="T25" fmla="*/ 296128 h 318"/>
                <a:gd name="T26" fmla="*/ 176790 w 418"/>
                <a:gd name="T27" fmla="*/ 271597 h 318"/>
                <a:gd name="T28" fmla="*/ 164162 w 418"/>
                <a:gd name="T29" fmla="*/ 271597 h 318"/>
                <a:gd name="T30" fmla="*/ 140710 w 418"/>
                <a:gd name="T31" fmla="*/ 257579 h 318"/>
                <a:gd name="T32" fmla="*/ 124475 w 418"/>
                <a:gd name="T33" fmla="*/ 233048 h 318"/>
                <a:gd name="T34" fmla="*/ 108239 w 418"/>
                <a:gd name="T35" fmla="*/ 215525 h 318"/>
                <a:gd name="T36" fmla="*/ 84787 w 418"/>
                <a:gd name="T37" fmla="*/ 175224 h 318"/>
                <a:gd name="T38" fmla="*/ 79375 w 418"/>
                <a:gd name="T39" fmla="*/ 166463 h 318"/>
                <a:gd name="T40" fmla="*/ 68551 w 418"/>
                <a:gd name="T41" fmla="*/ 162958 h 318"/>
                <a:gd name="T42" fmla="*/ 36080 w 418"/>
                <a:gd name="T43" fmla="*/ 155949 h 318"/>
                <a:gd name="T44" fmla="*/ 25256 w 418"/>
                <a:gd name="T45" fmla="*/ 147188 h 318"/>
                <a:gd name="T46" fmla="*/ 0 w 418"/>
                <a:gd name="T47" fmla="*/ 124409 h 318"/>
                <a:gd name="T48" fmla="*/ 25256 w 418"/>
                <a:gd name="T49" fmla="*/ 77099 h 318"/>
                <a:gd name="T50" fmla="*/ 30668 w 418"/>
                <a:gd name="T51" fmla="*/ 77099 h 318"/>
                <a:gd name="T52" fmla="*/ 45099 w 418"/>
                <a:gd name="T53" fmla="*/ 61328 h 318"/>
                <a:gd name="T54" fmla="*/ 79375 w 418"/>
                <a:gd name="T55" fmla="*/ 42054 h 318"/>
                <a:gd name="T56" fmla="*/ 128082 w 418"/>
                <a:gd name="T57" fmla="*/ 22779 h 318"/>
                <a:gd name="T58" fmla="*/ 313892 w 418"/>
                <a:gd name="T59" fmla="*/ 1752 h 318"/>
                <a:gd name="T60" fmla="*/ 328324 w 418"/>
                <a:gd name="T61" fmla="*/ 0 h 318"/>
                <a:gd name="T62" fmla="*/ 368012 w 418"/>
                <a:gd name="T63" fmla="*/ 17522 h 318"/>
                <a:gd name="T64" fmla="*/ 752259 w 418"/>
                <a:gd name="T65" fmla="*/ 169967 h 318"/>
                <a:gd name="T66" fmla="*/ 746847 w 418"/>
                <a:gd name="T67" fmla="*/ 175224 h 318"/>
                <a:gd name="T68" fmla="*/ 725199 w 418"/>
                <a:gd name="T69" fmla="*/ 192746 h 318"/>
                <a:gd name="T70" fmla="*/ 699944 w 418"/>
                <a:gd name="T71" fmla="*/ 222534 h 318"/>
                <a:gd name="T72" fmla="*/ 676492 w 418"/>
                <a:gd name="T73" fmla="*/ 271597 h 318"/>
                <a:gd name="T74" fmla="*/ 665668 w 418"/>
                <a:gd name="T75" fmla="*/ 280358 h 318"/>
                <a:gd name="T76" fmla="*/ 660256 w 418"/>
                <a:gd name="T77" fmla="*/ 276854 h 318"/>
                <a:gd name="T78" fmla="*/ 658452 w 418"/>
                <a:gd name="T79" fmla="*/ 292624 h 318"/>
                <a:gd name="T80" fmla="*/ 671080 w 418"/>
                <a:gd name="T81" fmla="*/ 299633 h 318"/>
                <a:gd name="T82" fmla="*/ 676492 w 418"/>
                <a:gd name="T83" fmla="*/ 310146 h 318"/>
                <a:gd name="T84" fmla="*/ 658452 w 418"/>
                <a:gd name="T85" fmla="*/ 332925 h 318"/>
                <a:gd name="T86" fmla="*/ 645824 w 418"/>
                <a:gd name="T87" fmla="*/ 338182 h 318"/>
                <a:gd name="T88" fmla="*/ 615157 w 418"/>
                <a:gd name="T89" fmla="*/ 367970 h 318"/>
                <a:gd name="T90" fmla="*/ 604333 w 418"/>
                <a:gd name="T91" fmla="*/ 387245 h 318"/>
                <a:gd name="T92" fmla="*/ 593509 w 418"/>
                <a:gd name="T93" fmla="*/ 397758 h 318"/>
                <a:gd name="T94" fmla="*/ 573665 w 418"/>
                <a:gd name="T95" fmla="*/ 410024 h 318"/>
                <a:gd name="T96" fmla="*/ 530370 w 418"/>
                <a:gd name="T97" fmla="*/ 443316 h 318"/>
                <a:gd name="T98" fmla="*/ 487074 w 418"/>
                <a:gd name="T99" fmla="*/ 466096 h 318"/>
                <a:gd name="T100" fmla="*/ 461818 w 418"/>
                <a:gd name="T101" fmla="*/ 516911 h 31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18" h="318">
                  <a:moveTo>
                    <a:pt x="227" y="317"/>
                  </a:moveTo>
                  <a:lnTo>
                    <a:pt x="227" y="317"/>
                  </a:lnTo>
                  <a:lnTo>
                    <a:pt x="227" y="315"/>
                  </a:lnTo>
                  <a:lnTo>
                    <a:pt x="225" y="314"/>
                  </a:lnTo>
                  <a:lnTo>
                    <a:pt x="225" y="312"/>
                  </a:lnTo>
                  <a:lnTo>
                    <a:pt x="225" y="311"/>
                  </a:lnTo>
                  <a:lnTo>
                    <a:pt x="225" y="309"/>
                  </a:lnTo>
                  <a:lnTo>
                    <a:pt x="225" y="308"/>
                  </a:lnTo>
                  <a:lnTo>
                    <a:pt x="225" y="306"/>
                  </a:lnTo>
                  <a:lnTo>
                    <a:pt x="224" y="295"/>
                  </a:lnTo>
                  <a:lnTo>
                    <a:pt x="221" y="286"/>
                  </a:lnTo>
                  <a:lnTo>
                    <a:pt x="216" y="279"/>
                  </a:lnTo>
                  <a:lnTo>
                    <a:pt x="210" y="272"/>
                  </a:lnTo>
                  <a:lnTo>
                    <a:pt x="204" y="267"/>
                  </a:lnTo>
                  <a:lnTo>
                    <a:pt x="198" y="264"/>
                  </a:lnTo>
                  <a:lnTo>
                    <a:pt x="195" y="262"/>
                  </a:lnTo>
                  <a:lnTo>
                    <a:pt x="194" y="260"/>
                  </a:lnTo>
                  <a:lnTo>
                    <a:pt x="192" y="248"/>
                  </a:lnTo>
                  <a:lnTo>
                    <a:pt x="191" y="239"/>
                  </a:lnTo>
                  <a:lnTo>
                    <a:pt x="185" y="232"/>
                  </a:lnTo>
                  <a:lnTo>
                    <a:pt x="179" y="227"/>
                  </a:lnTo>
                  <a:lnTo>
                    <a:pt x="173" y="224"/>
                  </a:lnTo>
                  <a:lnTo>
                    <a:pt x="168" y="223"/>
                  </a:lnTo>
                  <a:lnTo>
                    <a:pt x="164" y="221"/>
                  </a:lnTo>
                  <a:lnTo>
                    <a:pt x="162" y="221"/>
                  </a:lnTo>
                  <a:lnTo>
                    <a:pt x="160" y="219"/>
                  </a:lnTo>
                  <a:lnTo>
                    <a:pt x="156" y="215"/>
                  </a:lnTo>
                  <a:lnTo>
                    <a:pt x="152" y="212"/>
                  </a:lnTo>
                  <a:lnTo>
                    <a:pt x="147" y="207"/>
                  </a:lnTo>
                  <a:lnTo>
                    <a:pt x="144" y="203"/>
                  </a:lnTo>
                  <a:lnTo>
                    <a:pt x="141" y="200"/>
                  </a:lnTo>
                  <a:lnTo>
                    <a:pt x="140" y="197"/>
                  </a:lnTo>
                  <a:lnTo>
                    <a:pt x="137" y="190"/>
                  </a:lnTo>
                  <a:lnTo>
                    <a:pt x="132" y="185"/>
                  </a:lnTo>
                  <a:lnTo>
                    <a:pt x="129" y="180"/>
                  </a:lnTo>
                  <a:lnTo>
                    <a:pt x="126" y="179"/>
                  </a:lnTo>
                  <a:lnTo>
                    <a:pt x="123" y="177"/>
                  </a:lnTo>
                  <a:lnTo>
                    <a:pt x="120" y="177"/>
                  </a:lnTo>
                  <a:lnTo>
                    <a:pt x="117" y="177"/>
                  </a:lnTo>
                  <a:lnTo>
                    <a:pt x="116" y="176"/>
                  </a:lnTo>
                  <a:lnTo>
                    <a:pt x="114" y="173"/>
                  </a:lnTo>
                  <a:lnTo>
                    <a:pt x="111" y="171"/>
                  </a:lnTo>
                  <a:lnTo>
                    <a:pt x="110" y="169"/>
                  </a:lnTo>
                  <a:lnTo>
                    <a:pt x="107" y="163"/>
                  </a:lnTo>
                  <a:lnTo>
                    <a:pt x="104" y="158"/>
                  </a:lnTo>
                  <a:lnTo>
                    <a:pt x="101" y="156"/>
                  </a:lnTo>
                  <a:lnTo>
                    <a:pt x="98" y="155"/>
                  </a:lnTo>
                  <a:lnTo>
                    <a:pt x="96" y="153"/>
                  </a:lnTo>
                  <a:lnTo>
                    <a:pt x="94" y="155"/>
                  </a:lnTo>
                  <a:lnTo>
                    <a:pt x="91" y="155"/>
                  </a:lnTo>
                  <a:lnTo>
                    <a:pt x="86" y="153"/>
                  </a:lnTo>
                  <a:lnTo>
                    <a:pt x="81" y="152"/>
                  </a:lnTo>
                  <a:lnTo>
                    <a:pt x="78" y="147"/>
                  </a:lnTo>
                  <a:lnTo>
                    <a:pt x="75" y="143"/>
                  </a:lnTo>
                  <a:lnTo>
                    <a:pt x="72" y="138"/>
                  </a:lnTo>
                  <a:lnTo>
                    <a:pt x="71" y="136"/>
                  </a:lnTo>
                  <a:lnTo>
                    <a:pt x="69" y="133"/>
                  </a:lnTo>
                  <a:lnTo>
                    <a:pt x="69" y="131"/>
                  </a:lnTo>
                  <a:lnTo>
                    <a:pt x="65" y="128"/>
                  </a:lnTo>
                  <a:lnTo>
                    <a:pt x="60" y="123"/>
                  </a:lnTo>
                  <a:lnTo>
                    <a:pt x="55" y="117"/>
                  </a:lnTo>
                  <a:lnTo>
                    <a:pt x="51" y="111"/>
                  </a:lnTo>
                  <a:lnTo>
                    <a:pt x="48" y="106"/>
                  </a:lnTo>
                  <a:lnTo>
                    <a:pt x="47" y="100"/>
                  </a:lnTo>
                  <a:lnTo>
                    <a:pt x="44" y="97"/>
                  </a:lnTo>
                  <a:lnTo>
                    <a:pt x="44" y="95"/>
                  </a:lnTo>
                  <a:lnTo>
                    <a:pt x="41" y="95"/>
                  </a:lnTo>
                  <a:lnTo>
                    <a:pt x="39" y="95"/>
                  </a:lnTo>
                  <a:lnTo>
                    <a:pt x="38" y="93"/>
                  </a:lnTo>
                  <a:lnTo>
                    <a:pt x="32" y="93"/>
                  </a:lnTo>
                  <a:lnTo>
                    <a:pt x="27" y="92"/>
                  </a:lnTo>
                  <a:lnTo>
                    <a:pt x="22" y="90"/>
                  </a:lnTo>
                  <a:lnTo>
                    <a:pt x="20" y="89"/>
                  </a:lnTo>
                  <a:lnTo>
                    <a:pt x="17" y="87"/>
                  </a:lnTo>
                  <a:lnTo>
                    <a:pt x="15" y="86"/>
                  </a:lnTo>
                  <a:lnTo>
                    <a:pt x="14" y="84"/>
                  </a:lnTo>
                  <a:lnTo>
                    <a:pt x="3" y="83"/>
                  </a:lnTo>
                  <a:lnTo>
                    <a:pt x="0" y="78"/>
                  </a:lnTo>
                  <a:lnTo>
                    <a:pt x="0" y="71"/>
                  </a:lnTo>
                  <a:lnTo>
                    <a:pt x="0" y="63"/>
                  </a:lnTo>
                  <a:lnTo>
                    <a:pt x="5" y="56"/>
                  </a:lnTo>
                  <a:lnTo>
                    <a:pt x="11" y="48"/>
                  </a:lnTo>
                  <a:lnTo>
                    <a:pt x="14" y="44"/>
                  </a:lnTo>
                  <a:lnTo>
                    <a:pt x="15" y="43"/>
                  </a:lnTo>
                  <a:lnTo>
                    <a:pt x="17" y="44"/>
                  </a:lnTo>
                  <a:lnTo>
                    <a:pt x="18" y="43"/>
                  </a:lnTo>
                  <a:lnTo>
                    <a:pt x="20" y="41"/>
                  </a:lnTo>
                  <a:lnTo>
                    <a:pt x="22" y="38"/>
                  </a:lnTo>
                  <a:lnTo>
                    <a:pt x="25" y="35"/>
                  </a:lnTo>
                  <a:lnTo>
                    <a:pt x="30" y="32"/>
                  </a:lnTo>
                  <a:lnTo>
                    <a:pt x="33" y="30"/>
                  </a:lnTo>
                  <a:lnTo>
                    <a:pt x="39" y="27"/>
                  </a:lnTo>
                  <a:lnTo>
                    <a:pt x="44" y="24"/>
                  </a:lnTo>
                  <a:lnTo>
                    <a:pt x="51" y="20"/>
                  </a:lnTo>
                  <a:lnTo>
                    <a:pt x="57" y="17"/>
                  </a:lnTo>
                  <a:lnTo>
                    <a:pt x="64" y="14"/>
                  </a:lnTo>
                  <a:lnTo>
                    <a:pt x="71" y="13"/>
                  </a:lnTo>
                  <a:lnTo>
                    <a:pt x="80" y="11"/>
                  </a:lnTo>
                  <a:lnTo>
                    <a:pt x="88" y="8"/>
                  </a:lnTo>
                  <a:lnTo>
                    <a:pt x="96" y="8"/>
                  </a:lnTo>
                  <a:lnTo>
                    <a:pt x="174" y="1"/>
                  </a:lnTo>
                  <a:lnTo>
                    <a:pt x="176" y="1"/>
                  </a:lnTo>
                  <a:lnTo>
                    <a:pt x="177" y="0"/>
                  </a:lnTo>
                  <a:lnTo>
                    <a:pt x="182" y="0"/>
                  </a:lnTo>
                  <a:lnTo>
                    <a:pt x="188" y="0"/>
                  </a:lnTo>
                  <a:lnTo>
                    <a:pt x="192" y="1"/>
                  </a:lnTo>
                  <a:lnTo>
                    <a:pt x="198" y="4"/>
                  </a:lnTo>
                  <a:lnTo>
                    <a:pt x="204" y="10"/>
                  </a:lnTo>
                  <a:lnTo>
                    <a:pt x="212" y="20"/>
                  </a:lnTo>
                  <a:lnTo>
                    <a:pt x="215" y="31"/>
                  </a:lnTo>
                  <a:lnTo>
                    <a:pt x="306" y="17"/>
                  </a:lnTo>
                  <a:lnTo>
                    <a:pt x="417" y="97"/>
                  </a:lnTo>
                  <a:lnTo>
                    <a:pt x="416" y="97"/>
                  </a:lnTo>
                  <a:lnTo>
                    <a:pt x="414" y="100"/>
                  </a:lnTo>
                  <a:lnTo>
                    <a:pt x="411" y="101"/>
                  </a:lnTo>
                  <a:lnTo>
                    <a:pt x="410" y="103"/>
                  </a:lnTo>
                  <a:lnTo>
                    <a:pt x="407" y="106"/>
                  </a:lnTo>
                  <a:lnTo>
                    <a:pt x="402" y="110"/>
                  </a:lnTo>
                  <a:lnTo>
                    <a:pt x="399" y="113"/>
                  </a:lnTo>
                  <a:lnTo>
                    <a:pt x="395" y="119"/>
                  </a:lnTo>
                  <a:lnTo>
                    <a:pt x="392" y="123"/>
                  </a:lnTo>
                  <a:lnTo>
                    <a:pt x="388" y="127"/>
                  </a:lnTo>
                  <a:lnTo>
                    <a:pt x="385" y="134"/>
                  </a:lnTo>
                  <a:lnTo>
                    <a:pt x="381" y="140"/>
                  </a:lnTo>
                  <a:lnTo>
                    <a:pt x="378" y="147"/>
                  </a:lnTo>
                  <a:lnTo>
                    <a:pt x="375" y="155"/>
                  </a:lnTo>
                  <a:lnTo>
                    <a:pt x="372" y="161"/>
                  </a:lnTo>
                  <a:lnTo>
                    <a:pt x="369" y="160"/>
                  </a:lnTo>
                  <a:lnTo>
                    <a:pt x="368" y="158"/>
                  </a:lnTo>
                  <a:lnTo>
                    <a:pt x="366" y="158"/>
                  </a:lnTo>
                  <a:lnTo>
                    <a:pt x="365" y="161"/>
                  </a:lnTo>
                  <a:lnTo>
                    <a:pt x="365" y="164"/>
                  </a:lnTo>
                  <a:lnTo>
                    <a:pt x="365" y="167"/>
                  </a:lnTo>
                  <a:lnTo>
                    <a:pt x="366" y="169"/>
                  </a:lnTo>
                  <a:lnTo>
                    <a:pt x="368" y="170"/>
                  </a:lnTo>
                  <a:lnTo>
                    <a:pt x="372" y="171"/>
                  </a:lnTo>
                  <a:lnTo>
                    <a:pt x="374" y="171"/>
                  </a:lnTo>
                  <a:lnTo>
                    <a:pt x="374" y="173"/>
                  </a:lnTo>
                  <a:lnTo>
                    <a:pt x="375" y="174"/>
                  </a:lnTo>
                  <a:lnTo>
                    <a:pt x="375" y="177"/>
                  </a:lnTo>
                  <a:lnTo>
                    <a:pt x="375" y="180"/>
                  </a:lnTo>
                  <a:lnTo>
                    <a:pt x="372" y="183"/>
                  </a:lnTo>
                  <a:lnTo>
                    <a:pt x="369" y="188"/>
                  </a:lnTo>
                  <a:lnTo>
                    <a:pt x="365" y="190"/>
                  </a:lnTo>
                  <a:lnTo>
                    <a:pt x="363" y="190"/>
                  </a:lnTo>
                  <a:lnTo>
                    <a:pt x="362" y="190"/>
                  </a:lnTo>
                  <a:lnTo>
                    <a:pt x="358" y="193"/>
                  </a:lnTo>
                  <a:lnTo>
                    <a:pt x="353" y="194"/>
                  </a:lnTo>
                  <a:lnTo>
                    <a:pt x="350" y="199"/>
                  </a:lnTo>
                  <a:lnTo>
                    <a:pt x="345" y="203"/>
                  </a:lnTo>
                  <a:lnTo>
                    <a:pt x="341" y="210"/>
                  </a:lnTo>
                  <a:lnTo>
                    <a:pt x="336" y="219"/>
                  </a:lnTo>
                  <a:lnTo>
                    <a:pt x="335" y="221"/>
                  </a:lnTo>
                  <a:lnTo>
                    <a:pt x="333" y="221"/>
                  </a:lnTo>
                  <a:lnTo>
                    <a:pt x="332" y="224"/>
                  </a:lnTo>
                  <a:lnTo>
                    <a:pt x="330" y="226"/>
                  </a:lnTo>
                  <a:lnTo>
                    <a:pt x="329" y="227"/>
                  </a:lnTo>
                  <a:lnTo>
                    <a:pt x="328" y="229"/>
                  </a:lnTo>
                  <a:lnTo>
                    <a:pt x="318" y="230"/>
                  </a:lnTo>
                  <a:lnTo>
                    <a:pt x="318" y="234"/>
                  </a:lnTo>
                  <a:lnTo>
                    <a:pt x="325" y="236"/>
                  </a:lnTo>
                  <a:lnTo>
                    <a:pt x="303" y="253"/>
                  </a:lnTo>
                  <a:lnTo>
                    <a:pt x="299" y="246"/>
                  </a:lnTo>
                  <a:lnTo>
                    <a:pt x="294" y="253"/>
                  </a:lnTo>
                  <a:lnTo>
                    <a:pt x="299" y="257"/>
                  </a:lnTo>
                  <a:lnTo>
                    <a:pt x="290" y="267"/>
                  </a:lnTo>
                  <a:lnTo>
                    <a:pt x="284" y="266"/>
                  </a:lnTo>
                  <a:lnTo>
                    <a:pt x="270" y="266"/>
                  </a:lnTo>
                  <a:lnTo>
                    <a:pt x="257" y="267"/>
                  </a:lnTo>
                  <a:lnTo>
                    <a:pt x="251" y="270"/>
                  </a:lnTo>
                  <a:lnTo>
                    <a:pt x="246" y="285"/>
                  </a:lnTo>
                  <a:lnTo>
                    <a:pt x="256" y="295"/>
                  </a:lnTo>
                  <a:lnTo>
                    <a:pt x="245" y="317"/>
                  </a:lnTo>
                  <a:lnTo>
                    <a:pt x="237" y="315"/>
                  </a:lnTo>
                  <a:lnTo>
                    <a:pt x="227" y="317"/>
                  </a:lnTo>
                </a:path>
              </a:pathLst>
            </a:custGeom>
            <a:solidFill>
              <a:srgbClr val="9DC5A6"/>
            </a:solidFill>
            <a:ln w="12700" cap="rnd" cmpd="sng">
              <a:solidFill>
                <a:schemeClr val="tx1"/>
              </a:solidFill>
              <a:prstDash val="solid"/>
              <a:round/>
              <a:headEnd type="none" w="sm" len="sm"/>
              <a:tailEnd type="none" w="sm" len="sm"/>
            </a:ln>
            <a:effectLst/>
          </p:spPr>
          <p:txBody>
            <a:bodyPr wrap="none" lIns="0" tIns="0" rIns="0" bIns="0">
              <a:spAutoFit/>
            </a:bodyPr>
            <a:lstStyle/>
            <a:p>
              <a:endParaRPr lang="en-US">
                <a:solidFill>
                  <a:srgbClr val="000000"/>
                </a:solidFill>
              </a:endParaRPr>
            </a:p>
          </p:txBody>
        </p:sp>
        <p:sp>
          <p:nvSpPr>
            <p:cNvPr id="230" name="Freeform 125"/>
            <p:cNvSpPr>
              <a:spLocks/>
            </p:cNvSpPr>
            <p:nvPr/>
          </p:nvSpPr>
          <p:spPr bwMode="blackWhite">
            <a:xfrm>
              <a:off x="7091363" y="4387850"/>
              <a:ext cx="31750" cy="28575"/>
            </a:xfrm>
            <a:custGeom>
              <a:avLst/>
              <a:gdLst>
                <a:gd name="T0" fmla="*/ 3735 w 17"/>
                <a:gd name="T1" fmla="*/ 6724 h 17"/>
                <a:gd name="T2" fmla="*/ 7471 w 17"/>
                <a:gd name="T3" fmla="*/ 1681 h 17"/>
                <a:gd name="T4" fmla="*/ 14941 w 17"/>
                <a:gd name="T5" fmla="*/ 0 h 17"/>
                <a:gd name="T6" fmla="*/ 16809 w 17"/>
                <a:gd name="T7" fmla="*/ 0 h 17"/>
                <a:gd name="T8" fmla="*/ 24279 w 17"/>
                <a:gd name="T9" fmla="*/ 0 h 17"/>
                <a:gd name="T10" fmla="*/ 29882 w 17"/>
                <a:gd name="T11" fmla="*/ 0 h 17"/>
                <a:gd name="T12" fmla="*/ 29882 w 17"/>
                <a:gd name="T13" fmla="*/ 1681 h 17"/>
                <a:gd name="T14" fmla="*/ 29882 w 17"/>
                <a:gd name="T15" fmla="*/ 5043 h 17"/>
                <a:gd name="T16" fmla="*/ 29882 w 17"/>
                <a:gd name="T17" fmla="*/ 6724 h 17"/>
                <a:gd name="T18" fmla="*/ 29882 w 17"/>
                <a:gd name="T19" fmla="*/ 6724 h 17"/>
                <a:gd name="T20" fmla="*/ 29882 w 17"/>
                <a:gd name="T21" fmla="*/ 11766 h 17"/>
                <a:gd name="T22" fmla="*/ 29882 w 17"/>
                <a:gd name="T23" fmla="*/ 11766 h 17"/>
                <a:gd name="T24" fmla="*/ 24279 w 17"/>
                <a:gd name="T25" fmla="*/ 15128 h 17"/>
                <a:gd name="T26" fmla="*/ 22412 w 17"/>
                <a:gd name="T27" fmla="*/ 20171 h 17"/>
                <a:gd name="T28" fmla="*/ 14941 w 17"/>
                <a:gd name="T29" fmla="*/ 21851 h 17"/>
                <a:gd name="T30" fmla="*/ 9338 w 17"/>
                <a:gd name="T31" fmla="*/ 26894 h 17"/>
                <a:gd name="T32" fmla="*/ 3735 w 17"/>
                <a:gd name="T33" fmla="*/ 26894 h 17"/>
                <a:gd name="T34" fmla="*/ 3735 w 17"/>
                <a:gd name="T35" fmla="*/ 21851 h 17"/>
                <a:gd name="T36" fmla="*/ 0 w 17"/>
                <a:gd name="T37" fmla="*/ 20171 h 17"/>
                <a:gd name="T38" fmla="*/ 0 w 17"/>
                <a:gd name="T39" fmla="*/ 20171 h 17"/>
                <a:gd name="T40" fmla="*/ 0 w 17"/>
                <a:gd name="T41" fmla="*/ 16809 h 17"/>
                <a:gd name="T42" fmla="*/ 0 w 17"/>
                <a:gd name="T43" fmla="*/ 15128 h 17"/>
                <a:gd name="T44" fmla="*/ 0 w 17"/>
                <a:gd name="T45" fmla="*/ 11766 h 17"/>
                <a:gd name="T46" fmla="*/ 0 w 17"/>
                <a:gd name="T47" fmla="*/ 10085 h 17"/>
                <a:gd name="T48" fmla="*/ 3735 w 17"/>
                <a:gd name="T49" fmla="*/ 6724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 h="17">
                  <a:moveTo>
                    <a:pt x="2" y="4"/>
                  </a:moveTo>
                  <a:lnTo>
                    <a:pt x="4" y="1"/>
                  </a:lnTo>
                  <a:lnTo>
                    <a:pt x="8" y="0"/>
                  </a:lnTo>
                  <a:lnTo>
                    <a:pt x="9" y="0"/>
                  </a:lnTo>
                  <a:lnTo>
                    <a:pt x="13" y="0"/>
                  </a:lnTo>
                  <a:lnTo>
                    <a:pt x="16" y="0"/>
                  </a:lnTo>
                  <a:lnTo>
                    <a:pt x="16" y="1"/>
                  </a:lnTo>
                  <a:lnTo>
                    <a:pt x="16" y="3"/>
                  </a:lnTo>
                  <a:lnTo>
                    <a:pt x="16" y="4"/>
                  </a:lnTo>
                  <a:lnTo>
                    <a:pt x="16" y="7"/>
                  </a:lnTo>
                  <a:lnTo>
                    <a:pt x="13" y="9"/>
                  </a:lnTo>
                  <a:lnTo>
                    <a:pt x="12" y="12"/>
                  </a:lnTo>
                  <a:lnTo>
                    <a:pt x="8" y="13"/>
                  </a:lnTo>
                  <a:lnTo>
                    <a:pt x="5" y="16"/>
                  </a:lnTo>
                  <a:lnTo>
                    <a:pt x="2" y="16"/>
                  </a:lnTo>
                  <a:lnTo>
                    <a:pt x="2" y="13"/>
                  </a:lnTo>
                  <a:lnTo>
                    <a:pt x="0" y="12"/>
                  </a:lnTo>
                  <a:lnTo>
                    <a:pt x="0" y="10"/>
                  </a:lnTo>
                  <a:lnTo>
                    <a:pt x="0" y="9"/>
                  </a:lnTo>
                  <a:lnTo>
                    <a:pt x="0" y="7"/>
                  </a:lnTo>
                  <a:lnTo>
                    <a:pt x="0" y="6"/>
                  </a:lnTo>
                  <a:lnTo>
                    <a:pt x="2" y="4"/>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31" name="Freeform 126"/>
            <p:cNvSpPr>
              <a:spLocks/>
            </p:cNvSpPr>
            <p:nvPr/>
          </p:nvSpPr>
          <p:spPr bwMode="blackWhite">
            <a:xfrm>
              <a:off x="7091363" y="4387850"/>
              <a:ext cx="31750" cy="28575"/>
            </a:xfrm>
            <a:custGeom>
              <a:avLst/>
              <a:gdLst>
                <a:gd name="T0" fmla="*/ 3735 w 17"/>
                <a:gd name="T1" fmla="*/ 6724 h 17"/>
                <a:gd name="T2" fmla="*/ 3735 w 17"/>
                <a:gd name="T3" fmla="*/ 6724 h 17"/>
                <a:gd name="T4" fmla="*/ 7471 w 17"/>
                <a:gd name="T5" fmla="*/ 1681 h 17"/>
                <a:gd name="T6" fmla="*/ 14941 w 17"/>
                <a:gd name="T7" fmla="*/ 0 h 17"/>
                <a:gd name="T8" fmla="*/ 16809 w 17"/>
                <a:gd name="T9" fmla="*/ 0 h 17"/>
                <a:gd name="T10" fmla="*/ 24279 w 17"/>
                <a:gd name="T11" fmla="*/ 0 h 17"/>
                <a:gd name="T12" fmla="*/ 24279 w 17"/>
                <a:gd name="T13" fmla="*/ 0 h 17"/>
                <a:gd name="T14" fmla="*/ 29882 w 17"/>
                <a:gd name="T15" fmla="*/ 0 h 17"/>
                <a:gd name="T16" fmla="*/ 29882 w 17"/>
                <a:gd name="T17" fmla="*/ 1681 h 17"/>
                <a:gd name="T18" fmla="*/ 29882 w 17"/>
                <a:gd name="T19" fmla="*/ 5043 h 17"/>
                <a:gd name="T20" fmla="*/ 29882 w 17"/>
                <a:gd name="T21" fmla="*/ 6724 h 17"/>
                <a:gd name="T22" fmla="*/ 29882 w 17"/>
                <a:gd name="T23" fmla="*/ 6724 h 17"/>
                <a:gd name="T24" fmla="*/ 29882 w 17"/>
                <a:gd name="T25" fmla="*/ 11766 h 17"/>
                <a:gd name="T26" fmla="*/ 29882 w 17"/>
                <a:gd name="T27" fmla="*/ 11766 h 17"/>
                <a:gd name="T28" fmla="*/ 24279 w 17"/>
                <a:gd name="T29" fmla="*/ 15128 h 17"/>
                <a:gd name="T30" fmla="*/ 24279 w 17"/>
                <a:gd name="T31" fmla="*/ 15128 h 17"/>
                <a:gd name="T32" fmla="*/ 22412 w 17"/>
                <a:gd name="T33" fmla="*/ 20171 h 17"/>
                <a:gd name="T34" fmla="*/ 14941 w 17"/>
                <a:gd name="T35" fmla="*/ 21851 h 17"/>
                <a:gd name="T36" fmla="*/ 9338 w 17"/>
                <a:gd name="T37" fmla="*/ 26894 h 17"/>
                <a:gd name="T38" fmla="*/ 3735 w 17"/>
                <a:gd name="T39" fmla="*/ 26894 h 17"/>
                <a:gd name="T40" fmla="*/ 3735 w 17"/>
                <a:gd name="T41" fmla="*/ 26894 h 17"/>
                <a:gd name="T42" fmla="*/ 3735 w 17"/>
                <a:gd name="T43" fmla="*/ 21851 h 17"/>
                <a:gd name="T44" fmla="*/ 0 w 17"/>
                <a:gd name="T45" fmla="*/ 20171 h 17"/>
                <a:gd name="T46" fmla="*/ 0 w 17"/>
                <a:gd name="T47" fmla="*/ 20171 h 17"/>
                <a:gd name="T48" fmla="*/ 0 w 17"/>
                <a:gd name="T49" fmla="*/ 16809 h 17"/>
                <a:gd name="T50" fmla="*/ 0 w 17"/>
                <a:gd name="T51" fmla="*/ 15128 h 17"/>
                <a:gd name="T52" fmla="*/ 0 w 17"/>
                <a:gd name="T53" fmla="*/ 11766 h 17"/>
                <a:gd name="T54" fmla="*/ 0 w 17"/>
                <a:gd name="T55" fmla="*/ 10085 h 17"/>
                <a:gd name="T56" fmla="*/ 3735 w 17"/>
                <a:gd name="T57" fmla="*/ 6724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7" h="17">
                  <a:moveTo>
                    <a:pt x="2" y="4"/>
                  </a:moveTo>
                  <a:lnTo>
                    <a:pt x="2" y="4"/>
                  </a:lnTo>
                  <a:lnTo>
                    <a:pt x="4" y="1"/>
                  </a:lnTo>
                  <a:lnTo>
                    <a:pt x="8" y="0"/>
                  </a:lnTo>
                  <a:lnTo>
                    <a:pt x="9" y="0"/>
                  </a:lnTo>
                  <a:lnTo>
                    <a:pt x="13" y="0"/>
                  </a:lnTo>
                  <a:lnTo>
                    <a:pt x="16" y="0"/>
                  </a:lnTo>
                  <a:lnTo>
                    <a:pt x="16" y="1"/>
                  </a:lnTo>
                  <a:lnTo>
                    <a:pt x="16" y="3"/>
                  </a:lnTo>
                  <a:lnTo>
                    <a:pt x="16" y="4"/>
                  </a:lnTo>
                  <a:lnTo>
                    <a:pt x="16" y="7"/>
                  </a:lnTo>
                  <a:lnTo>
                    <a:pt x="13" y="9"/>
                  </a:lnTo>
                  <a:lnTo>
                    <a:pt x="12" y="12"/>
                  </a:lnTo>
                  <a:lnTo>
                    <a:pt x="8" y="13"/>
                  </a:lnTo>
                  <a:lnTo>
                    <a:pt x="5" y="16"/>
                  </a:lnTo>
                  <a:lnTo>
                    <a:pt x="2" y="16"/>
                  </a:lnTo>
                  <a:lnTo>
                    <a:pt x="2" y="13"/>
                  </a:lnTo>
                  <a:lnTo>
                    <a:pt x="0" y="12"/>
                  </a:lnTo>
                  <a:lnTo>
                    <a:pt x="0" y="10"/>
                  </a:lnTo>
                  <a:lnTo>
                    <a:pt x="0" y="9"/>
                  </a:lnTo>
                  <a:lnTo>
                    <a:pt x="0" y="7"/>
                  </a:lnTo>
                  <a:lnTo>
                    <a:pt x="0" y="6"/>
                  </a:lnTo>
                  <a:lnTo>
                    <a:pt x="2" y="4"/>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32" name="Freeform 127"/>
            <p:cNvSpPr>
              <a:spLocks/>
            </p:cNvSpPr>
            <p:nvPr/>
          </p:nvSpPr>
          <p:spPr bwMode="blackWhite">
            <a:xfrm>
              <a:off x="6465888" y="3476625"/>
              <a:ext cx="1276350" cy="563563"/>
            </a:xfrm>
            <a:custGeom>
              <a:avLst/>
              <a:gdLst>
                <a:gd name="T0" fmla="*/ 991515 w 708"/>
                <a:gd name="T1" fmla="*/ 535560 h 322"/>
                <a:gd name="T2" fmla="*/ 1004134 w 708"/>
                <a:gd name="T3" fmla="*/ 504056 h 322"/>
                <a:gd name="T4" fmla="*/ 1013148 w 708"/>
                <a:gd name="T5" fmla="*/ 500556 h 322"/>
                <a:gd name="T6" fmla="*/ 1045597 w 708"/>
                <a:gd name="T7" fmla="*/ 432298 h 322"/>
                <a:gd name="T8" fmla="*/ 1069033 w 708"/>
                <a:gd name="T9" fmla="*/ 407796 h 322"/>
                <a:gd name="T10" fmla="*/ 1090666 w 708"/>
                <a:gd name="T11" fmla="*/ 388543 h 322"/>
                <a:gd name="T12" fmla="*/ 1157368 w 708"/>
                <a:gd name="T13" fmla="*/ 351789 h 322"/>
                <a:gd name="T14" fmla="*/ 1173593 w 708"/>
                <a:gd name="T15" fmla="*/ 341288 h 322"/>
                <a:gd name="T16" fmla="*/ 1191621 w 708"/>
                <a:gd name="T17" fmla="*/ 339538 h 322"/>
                <a:gd name="T18" fmla="*/ 1209648 w 708"/>
                <a:gd name="T19" fmla="*/ 316785 h 322"/>
                <a:gd name="T20" fmla="*/ 1213254 w 708"/>
                <a:gd name="T21" fmla="*/ 283532 h 322"/>
                <a:gd name="T22" fmla="*/ 1198832 w 708"/>
                <a:gd name="T23" fmla="*/ 294033 h 322"/>
                <a:gd name="T24" fmla="*/ 1191621 w 708"/>
                <a:gd name="T25" fmla="*/ 283532 h 322"/>
                <a:gd name="T26" fmla="*/ 1108694 w 708"/>
                <a:gd name="T27" fmla="*/ 292283 h 322"/>
                <a:gd name="T28" fmla="*/ 1157368 w 708"/>
                <a:gd name="T29" fmla="*/ 294033 h 322"/>
                <a:gd name="T30" fmla="*/ 1173593 w 708"/>
                <a:gd name="T31" fmla="*/ 259029 h 322"/>
                <a:gd name="T32" fmla="*/ 1128524 w 708"/>
                <a:gd name="T33" fmla="*/ 229276 h 322"/>
                <a:gd name="T34" fmla="*/ 1110497 w 708"/>
                <a:gd name="T35" fmla="*/ 220525 h 322"/>
                <a:gd name="T36" fmla="*/ 1142946 w 708"/>
                <a:gd name="T37" fmla="*/ 220525 h 322"/>
                <a:gd name="T38" fmla="*/ 1173593 w 708"/>
                <a:gd name="T39" fmla="*/ 211774 h 322"/>
                <a:gd name="T40" fmla="*/ 1197029 w 708"/>
                <a:gd name="T41" fmla="*/ 217024 h 322"/>
                <a:gd name="T42" fmla="*/ 1227676 w 708"/>
                <a:gd name="T43" fmla="*/ 217024 h 322"/>
                <a:gd name="T44" fmla="*/ 1263731 w 708"/>
                <a:gd name="T45" fmla="*/ 162768 h 322"/>
                <a:gd name="T46" fmla="*/ 1274547 w 708"/>
                <a:gd name="T47" fmla="*/ 154017 h 322"/>
                <a:gd name="T48" fmla="*/ 1258322 w 708"/>
                <a:gd name="T49" fmla="*/ 99761 h 322"/>
                <a:gd name="T50" fmla="*/ 1234887 w 708"/>
                <a:gd name="T51" fmla="*/ 131265 h 322"/>
                <a:gd name="T52" fmla="*/ 1229478 w 708"/>
                <a:gd name="T53" fmla="*/ 148767 h 322"/>
                <a:gd name="T54" fmla="*/ 1222267 w 708"/>
                <a:gd name="T55" fmla="*/ 115513 h 322"/>
                <a:gd name="T56" fmla="*/ 1188015 w 708"/>
                <a:gd name="T57" fmla="*/ 112013 h 322"/>
                <a:gd name="T58" fmla="*/ 1150157 w 708"/>
                <a:gd name="T59" fmla="*/ 120764 h 322"/>
                <a:gd name="T60" fmla="*/ 1105088 w 708"/>
                <a:gd name="T61" fmla="*/ 141766 h 322"/>
                <a:gd name="T62" fmla="*/ 1115905 w 708"/>
                <a:gd name="T63" fmla="*/ 89260 h 322"/>
                <a:gd name="T64" fmla="*/ 1162776 w 708"/>
                <a:gd name="T65" fmla="*/ 99761 h 322"/>
                <a:gd name="T66" fmla="*/ 1157368 w 708"/>
                <a:gd name="T67" fmla="*/ 77009 h 322"/>
                <a:gd name="T68" fmla="*/ 1204240 w 708"/>
                <a:gd name="T69" fmla="*/ 71758 h 322"/>
                <a:gd name="T70" fmla="*/ 1197029 w 708"/>
                <a:gd name="T71" fmla="*/ 52506 h 322"/>
                <a:gd name="T72" fmla="*/ 1224070 w 708"/>
                <a:gd name="T73" fmla="*/ 56006 h 322"/>
                <a:gd name="T74" fmla="*/ 1234887 w 708"/>
                <a:gd name="T75" fmla="*/ 52506 h 322"/>
                <a:gd name="T76" fmla="*/ 1056414 w 708"/>
                <a:gd name="T77" fmla="*/ 28003 h 322"/>
                <a:gd name="T78" fmla="*/ 776987 w 708"/>
                <a:gd name="T79" fmla="*/ 82259 h 322"/>
                <a:gd name="T80" fmla="*/ 558854 w 708"/>
                <a:gd name="T81" fmla="*/ 115513 h 322"/>
                <a:gd name="T82" fmla="*/ 412831 w 708"/>
                <a:gd name="T83" fmla="*/ 134765 h 322"/>
                <a:gd name="T84" fmla="*/ 349734 w 708"/>
                <a:gd name="T85" fmla="*/ 138265 h 322"/>
                <a:gd name="T86" fmla="*/ 355143 w 708"/>
                <a:gd name="T87" fmla="*/ 173269 h 322"/>
                <a:gd name="T88" fmla="*/ 322693 w 708"/>
                <a:gd name="T89" fmla="*/ 215274 h 322"/>
                <a:gd name="T90" fmla="*/ 279427 w 708"/>
                <a:gd name="T91" fmla="*/ 239777 h 322"/>
                <a:gd name="T92" fmla="*/ 227147 w 708"/>
                <a:gd name="T93" fmla="*/ 267780 h 322"/>
                <a:gd name="T94" fmla="*/ 196500 w 708"/>
                <a:gd name="T95" fmla="*/ 287032 h 322"/>
                <a:gd name="T96" fmla="*/ 176670 w 708"/>
                <a:gd name="T97" fmla="*/ 322036 h 322"/>
                <a:gd name="T98" fmla="*/ 102757 w 708"/>
                <a:gd name="T99" fmla="*/ 369291 h 322"/>
                <a:gd name="T100" fmla="*/ 41463 w 708"/>
                <a:gd name="T101" fmla="*/ 404295 h 322"/>
                <a:gd name="T102" fmla="*/ 10817 w 708"/>
                <a:gd name="T103" fmla="*/ 442800 h 322"/>
                <a:gd name="T104" fmla="*/ 191092 w 708"/>
                <a:gd name="T105" fmla="*/ 467302 h 322"/>
                <a:gd name="T106" fmla="*/ 230753 w 708"/>
                <a:gd name="T107" fmla="*/ 437549 h 322"/>
                <a:gd name="T108" fmla="*/ 319088 w 708"/>
                <a:gd name="T109" fmla="*/ 404295 h 322"/>
                <a:gd name="T110" fmla="*/ 508377 w 708"/>
                <a:gd name="T111" fmla="*/ 392044 h 322"/>
                <a:gd name="T112" fmla="*/ 912194 w 708"/>
                <a:gd name="T113" fmla="*/ 561813 h 3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08" h="322">
                  <a:moveTo>
                    <a:pt x="512" y="319"/>
                  </a:moveTo>
                  <a:lnTo>
                    <a:pt x="523" y="312"/>
                  </a:lnTo>
                  <a:lnTo>
                    <a:pt x="532" y="306"/>
                  </a:lnTo>
                  <a:lnTo>
                    <a:pt x="539" y="304"/>
                  </a:lnTo>
                  <a:lnTo>
                    <a:pt x="545" y="304"/>
                  </a:lnTo>
                  <a:lnTo>
                    <a:pt x="549" y="304"/>
                  </a:lnTo>
                  <a:lnTo>
                    <a:pt x="550" y="306"/>
                  </a:lnTo>
                  <a:lnTo>
                    <a:pt x="553" y="307"/>
                  </a:lnTo>
                  <a:lnTo>
                    <a:pt x="553" y="309"/>
                  </a:lnTo>
                  <a:lnTo>
                    <a:pt x="553" y="282"/>
                  </a:lnTo>
                  <a:lnTo>
                    <a:pt x="556" y="282"/>
                  </a:lnTo>
                  <a:lnTo>
                    <a:pt x="557" y="283"/>
                  </a:lnTo>
                  <a:lnTo>
                    <a:pt x="557" y="286"/>
                  </a:lnTo>
                  <a:lnTo>
                    <a:pt x="557" y="288"/>
                  </a:lnTo>
                  <a:lnTo>
                    <a:pt x="559" y="291"/>
                  </a:lnTo>
                  <a:lnTo>
                    <a:pt x="560" y="294"/>
                  </a:lnTo>
                  <a:lnTo>
                    <a:pt x="560" y="297"/>
                  </a:lnTo>
                  <a:lnTo>
                    <a:pt x="560" y="299"/>
                  </a:lnTo>
                  <a:lnTo>
                    <a:pt x="562" y="291"/>
                  </a:lnTo>
                  <a:lnTo>
                    <a:pt x="562" y="286"/>
                  </a:lnTo>
                  <a:lnTo>
                    <a:pt x="565" y="279"/>
                  </a:lnTo>
                  <a:lnTo>
                    <a:pt x="566" y="273"/>
                  </a:lnTo>
                  <a:lnTo>
                    <a:pt x="569" y="267"/>
                  </a:lnTo>
                  <a:lnTo>
                    <a:pt x="572" y="261"/>
                  </a:lnTo>
                  <a:lnTo>
                    <a:pt x="575" y="256"/>
                  </a:lnTo>
                  <a:lnTo>
                    <a:pt x="578" y="252"/>
                  </a:lnTo>
                  <a:lnTo>
                    <a:pt x="580" y="247"/>
                  </a:lnTo>
                  <a:lnTo>
                    <a:pt x="583" y="244"/>
                  </a:lnTo>
                  <a:lnTo>
                    <a:pt x="586" y="241"/>
                  </a:lnTo>
                  <a:lnTo>
                    <a:pt x="589" y="238"/>
                  </a:lnTo>
                  <a:lnTo>
                    <a:pt x="590" y="236"/>
                  </a:lnTo>
                  <a:lnTo>
                    <a:pt x="592" y="234"/>
                  </a:lnTo>
                  <a:lnTo>
                    <a:pt x="593" y="234"/>
                  </a:lnTo>
                  <a:lnTo>
                    <a:pt x="593" y="233"/>
                  </a:lnTo>
                  <a:lnTo>
                    <a:pt x="589" y="225"/>
                  </a:lnTo>
                  <a:lnTo>
                    <a:pt x="595" y="222"/>
                  </a:lnTo>
                  <a:lnTo>
                    <a:pt x="595" y="223"/>
                  </a:lnTo>
                  <a:lnTo>
                    <a:pt x="596" y="225"/>
                  </a:lnTo>
                  <a:lnTo>
                    <a:pt x="598" y="228"/>
                  </a:lnTo>
                  <a:lnTo>
                    <a:pt x="599" y="228"/>
                  </a:lnTo>
                  <a:lnTo>
                    <a:pt x="605" y="222"/>
                  </a:lnTo>
                  <a:lnTo>
                    <a:pt x="610" y="214"/>
                  </a:lnTo>
                  <a:lnTo>
                    <a:pt x="618" y="210"/>
                  </a:lnTo>
                  <a:lnTo>
                    <a:pt x="625" y="205"/>
                  </a:lnTo>
                  <a:lnTo>
                    <a:pt x="631" y="204"/>
                  </a:lnTo>
                  <a:lnTo>
                    <a:pt x="637" y="203"/>
                  </a:lnTo>
                  <a:lnTo>
                    <a:pt x="641" y="201"/>
                  </a:lnTo>
                  <a:lnTo>
                    <a:pt x="642" y="201"/>
                  </a:lnTo>
                  <a:lnTo>
                    <a:pt x="642" y="195"/>
                  </a:lnTo>
                  <a:lnTo>
                    <a:pt x="643" y="194"/>
                  </a:lnTo>
                  <a:lnTo>
                    <a:pt x="645" y="192"/>
                  </a:lnTo>
                  <a:lnTo>
                    <a:pt x="646" y="192"/>
                  </a:lnTo>
                  <a:lnTo>
                    <a:pt x="648" y="194"/>
                  </a:lnTo>
                  <a:lnTo>
                    <a:pt x="649" y="194"/>
                  </a:lnTo>
                  <a:lnTo>
                    <a:pt x="651" y="195"/>
                  </a:lnTo>
                  <a:lnTo>
                    <a:pt x="651" y="197"/>
                  </a:lnTo>
                  <a:lnTo>
                    <a:pt x="652" y="194"/>
                  </a:lnTo>
                  <a:lnTo>
                    <a:pt x="654" y="192"/>
                  </a:lnTo>
                  <a:lnTo>
                    <a:pt x="655" y="192"/>
                  </a:lnTo>
                  <a:lnTo>
                    <a:pt x="657" y="192"/>
                  </a:lnTo>
                  <a:lnTo>
                    <a:pt x="659" y="192"/>
                  </a:lnTo>
                  <a:lnTo>
                    <a:pt x="661" y="194"/>
                  </a:lnTo>
                  <a:lnTo>
                    <a:pt x="662" y="194"/>
                  </a:lnTo>
                  <a:lnTo>
                    <a:pt x="664" y="194"/>
                  </a:lnTo>
                  <a:lnTo>
                    <a:pt x="665" y="192"/>
                  </a:lnTo>
                  <a:lnTo>
                    <a:pt x="667" y="189"/>
                  </a:lnTo>
                  <a:lnTo>
                    <a:pt x="670" y="184"/>
                  </a:lnTo>
                  <a:lnTo>
                    <a:pt x="671" y="181"/>
                  </a:lnTo>
                  <a:lnTo>
                    <a:pt x="674" y="177"/>
                  </a:lnTo>
                  <a:lnTo>
                    <a:pt x="675" y="175"/>
                  </a:lnTo>
                  <a:lnTo>
                    <a:pt x="675" y="173"/>
                  </a:lnTo>
                  <a:lnTo>
                    <a:pt x="675" y="165"/>
                  </a:lnTo>
                  <a:lnTo>
                    <a:pt x="674" y="162"/>
                  </a:lnTo>
                  <a:lnTo>
                    <a:pt x="674" y="161"/>
                  </a:lnTo>
                  <a:lnTo>
                    <a:pt x="673" y="162"/>
                  </a:lnTo>
                  <a:lnTo>
                    <a:pt x="671" y="164"/>
                  </a:lnTo>
                  <a:lnTo>
                    <a:pt x="670" y="167"/>
                  </a:lnTo>
                  <a:lnTo>
                    <a:pt x="670" y="168"/>
                  </a:lnTo>
                  <a:lnTo>
                    <a:pt x="670" y="170"/>
                  </a:lnTo>
                  <a:lnTo>
                    <a:pt x="668" y="170"/>
                  </a:lnTo>
                  <a:lnTo>
                    <a:pt x="667" y="168"/>
                  </a:lnTo>
                  <a:lnTo>
                    <a:pt x="665" y="168"/>
                  </a:lnTo>
                  <a:lnTo>
                    <a:pt x="665" y="167"/>
                  </a:lnTo>
                  <a:lnTo>
                    <a:pt x="664" y="161"/>
                  </a:lnTo>
                  <a:lnTo>
                    <a:pt x="664" y="159"/>
                  </a:lnTo>
                  <a:lnTo>
                    <a:pt x="664" y="157"/>
                  </a:lnTo>
                  <a:lnTo>
                    <a:pt x="662" y="159"/>
                  </a:lnTo>
                  <a:lnTo>
                    <a:pt x="661" y="160"/>
                  </a:lnTo>
                  <a:lnTo>
                    <a:pt x="661" y="162"/>
                  </a:lnTo>
                  <a:lnTo>
                    <a:pt x="661" y="164"/>
                  </a:lnTo>
                  <a:lnTo>
                    <a:pt x="661" y="165"/>
                  </a:lnTo>
                  <a:lnTo>
                    <a:pt x="654" y="167"/>
                  </a:lnTo>
                  <a:lnTo>
                    <a:pt x="638" y="181"/>
                  </a:lnTo>
                  <a:lnTo>
                    <a:pt x="628" y="180"/>
                  </a:lnTo>
                  <a:lnTo>
                    <a:pt x="613" y="167"/>
                  </a:lnTo>
                  <a:lnTo>
                    <a:pt x="615" y="167"/>
                  </a:lnTo>
                  <a:lnTo>
                    <a:pt x="618" y="168"/>
                  </a:lnTo>
                  <a:lnTo>
                    <a:pt x="621" y="168"/>
                  </a:lnTo>
                  <a:lnTo>
                    <a:pt x="623" y="170"/>
                  </a:lnTo>
                  <a:lnTo>
                    <a:pt x="628" y="173"/>
                  </a:lnTo>
                  <a:lnTo>
                    <a:pt x="634" y="173"/>
                  </a:lnTo>
                  <a:lnTo>
                    <a:pt x="638" y="171"/>
                  </a:lnTo>
                  <a:lnTo>
                    <a:pt x="642" y="168"/>
                  </a:lnTo>
                  <a:lnTo>
                    <a:pt x="646" y="164"/>
                  </a:lnTo>
                  <a:lnTo>
                    <a:pt x="649" y="161"/>
                  </a:lnTo>
                  <a:lnTo>
                    <a:pt x="652" y="159"/>
                  </a:lnTo>
                  <a:lnTo>
                    <a:pt x="652" y="157"/>
                  </a:lnTo>
                  <a:lnTo>
                    <a:pt x="643" y="154"/>
                  </a:lnTo>
                  <a:lnTo>
                    <a:pt x="642" y="150"/>
                  </a:lnTo>
                  <a:lnTo>
                    <a:pt x="651" y="148"/>
                  </a:lnTo>
                  <a:lnTo>
                    <a:pt x="654" y="138"/>
                  </a:lnTo>
                  <a:lnTo>
                    <a:pt x="652" y="138"/>
                  </a:lnTo>
                  <a:lnTo>
                    <a:pt x="651" y="138"/>
                  </a:lnTo>
                  <a:lnTo>
                    <a:pt x="649" y="138"/>
                  </a:lnTo>
                  <a:lnTo>
                    <a:pt x="646" y="137"/>
                  </a:lnTo>
                  <a:lnTo>
                    <a:pt x="635" y="134"/>
                  </a:lnTo>
                  <a:lnTo>
                    <a:pt x="626" y="131"/>
                  </a:lnTo>
                  <a:lnTo>
                    <a:pt x="619" y="129"/>
                  </a:lnTo>
                  <a:lnTo>
                    <a:pt x="616" y="128"/>
                  </a:lnTo>
                  <a:lnTo>
                    <a:pt x="613" y="127"/>
                  </a:lnTo>
                  <a:lnTo>
                    <a:pt x="612" y="127"/>
                  </a:lnTo>
                  <a:lnTo>
                    <a:pt x="613" y="126"/>
                  </a:lnTo>
                  <a:lnTo>
                    <a:pt x="615" y="126"/>
                  </a:lnTo>
                  <a:lnTo>
                    <a:pt x="616" y="126"/>
                  </a:lnTo>
                  <a:lnTo>
                    <a:pt x="619" y="124"/>
                  </a:lnTo>
                  <a:lnTo>
                    <a:pt x="623" y="126"/>
                  </a:lnTo>
                  <a:lnTo>
                    <a:pt x="626" y="126"/>
                  </a:lnTo>
                  <a:lnTo>
                    <a:pt x="629" y="126"/>
                  </a:lnTo>
                  <a:lnTo>
                    <a:pt x="631" y="126"/>
                  </a:lnTo>
                  <a:lnTo>
                    <a:pt x="632" y="126"/>
                  </a:lnTo>
                  <a:lnTo>
                    <a:pt x="634" y="126"/>
                  </a:lnTo>
                  <a:lnTo>
                    <a:pt x="632" y="117"/>
                  </a:lnTo>
                  <a:lnTo>
                    <a:pt x="640" y="114"/>
                  </a:lnTo>
                  <a:lnTo>
                    <a:pt x="643" y="121"/>
                  </a:lnTo>
                  <a:lnTo>
                    <a:pt x="645" y="121"/>
                  </a:lnTo>
                  <a:lnTo>
                    <a:pt x="648" y="121"/>
                  </a:lnTo>
                  <a:lnTo>
                    <a:pt x="649" y="123"/>
                  </a:lnTo>
                  <a:lnTo>
                    <a:pt x="651" y="121"/>
                  </a:lnTo>
                  <a:lnTo>
                    <a:pt x="652" y="117"/>
                  </a:lnTo>
                  <a:lnTo>
                    <a:pt x="654" y="114"/>
                  </a:lnTo>
                  <a:lnTo>
                    <a:pt x="655" y="115"/>
                  </a:lnTo>
                  <a:lnTo>
                    <a:pt x="658" y="117"/>
                  </a:lnTo>
                  <a:lnTo>
                    <a:pt x="659" y="120"/>
                  </a:lnTo>
                  <a:lnTo>
                    <a:pt x="662" y="123"/>
                  </a:lnTo>
                  <a:lnTo>
                    <a:pt x="664" y="124"/>
                  </a:lnTo>
                  <a:lnTo>
                    <a:pt x="664" y="126"/>
                  </a:lnTo>
                  <a:lnTo>
                    <a:pt x="665" y="126"/>
                  </a:lnTo>
                  <a:lnTo>
                    <a:pt x="667" y="126"/>
                  </a:lnTo>
                  <a:lnTo>
                    <a:pt x="671" y="126"/>
                  </a:lnTo>
                  <a:lnTo>
                    <a:pt x="674" y="126"/>
                  </a:lnTo>
                  <a:lnTo>
                    <a:pt x="678" y="126"/>
                  </a:lnTo>
                  <a:lnTo>
                    <a:pt x="681" y="124"/>
                  </a:lnTo>
                  <a:lnTo>
                    <a:pt x="684" y="124"/>
                  </a:lnTo>
                  <a:lnTo>
                    <a:pt x="685" y="124"/>
                  </a:lnTo>
                  <a:lnTo>
                    <a:pt x="690" y="110"/>
                  </a:lnTo>
                  <a:lnTo>
                    <a:pt x="694" y="101"/>
                  </a:lnTo>
                  <a:lnTo>
                    <a:pt x="698" y="96"/>
                  </a:lnTo>
                  <a:lnTo>
                    <a:pt x="700" y="93"/>
                  </a:lnTo>
                  <a:lnTo>
                    <a:pt x="701" y="93"/>
                  </a:lnTo>
                  <a:lnTo>
                    <a:pt x="703" y="94"/>
                  </a:lnTo>
                  <a:lnTo>
                    <a:pt x="704" y="96"/>
                  </a:lnTo>
                  <a:lnTo>
                    <a:pt x="704" y="94"/>
                  </a:lnTo>
                  <a:lnTo>
                    <a:pt x="706" y="93"/>
                  </a:lnTo>
                  <a:lnTo>
                    <a:pt x="707" y="90"/>
                  </a:lnTo>
                  <a:lnTo>
                    <a:pt x="707" y="88"/>
                  </a:lnTo>
                  <a:lnTo>
                    <a:pt x="707" y="81"/>
                  </a:lnTo>
                  <a:lnTo>
                    <a:pt x="706" y="74"/>
                  </a:lnTo>
                  <a:lnTo>
                    <a:pt x="704" y="68"/>
                  </a:lnTo>
                  <a:lnTo>
                    <a:pt x="703" y="64"/>
                  </a:lnTo>
                  <a:lnTo>
                    <a:pt x="701" y="61"/>
                  </a:lnTo>
                  <a:lnTo>
                    <a:pt x="700" y="58"/>
                  </a:lnTo>
                  <a:lnTo>
                    <a:pt x="698" y="57"/>
                  </a:lnTo>
                  <a:lnTo>
                    <a:pt x="692" y="61"/>
                  </a:lnTo>
                  <a:lnTo>
                    <a:pt x="691" y="61"/>
                  </a:lnTo>
                  <a:lnTo>
                    <a:pt x="690" y="63"/>
                  </a:lnTo>
                  <a:lnTo>
                    <a:pt x="687" y="64"/>
                  </a:lnTo>
                  <a:lnTo>
                    <a:pt x="685" y="66"/>
                  </a:lnTo>
                  <a:lnTo>
                    <a:pt x="685" y="75"/>
                  </a:lnTo>
                  <a:lnTo>
                    <a:pt x="685" y="81"/>
                  </a:lnTo>
                  <a:lnTo>
                    <a:pt x="684" y="85"/>
                  </a:lnTo>
                  <a:lnTo>
                    <a:pt x="684" y="88"/>
                  </a:lnTo>
                  <a:lnTo>
                    <a:pt x="684" y="90"/>
                  </a:lnTo>
                  <a:lnTo>
                    <a:pt x="682" y="88"/>
                  </a:lnTo>
                  <a:lnTo>
                    <a:pt x="682" y="85"/>
                  </a:lnTo>
                  <a:lnTo>
                    <a:pt x="681" y="82"/>
                  </a:lnTo>
                  <a:lnTo>
                    <a:pt x="679" y="79"/>
                  </a:lnTo>
                  <a:lnTo>
                    <a:pt x="679" y="77"/>
                  </a:lnTo>
                  <a:lnTo>
                    <a:pt x="679" y="74"/>
                  </a:lnTo>
                  <a:lnTo>
                    <a:pt x="678" y="71"/>
                  </a:lnTo>
                  <a:lnTo>
                    <a:pt x="678" y="68"/>
                  </a:lnTo>
                  <a:lnTo>
                    <a:pt x="678" y="66"/>
                  </a:lnTo>
                  <a:lnTo>
                    <a:pt x="678" y="65"/>
                  </a:lnTo>
                  <a:lnTo>
                    <a:pt x="676" y="60"/>
                  </a:lnTo>
                  <a:lnTo>
                    <a:pt x="675" y="57"/>
                  </a:lnTo>
                  <a:lnTo>
                    <a:pt x="671" y="57"/>
                  </a:lnTo>
                  <a:lnTo>
                    <a:pt x="668" y="58"/>
                  </a:lnTo>
                  <a:lnTo>
                    <a:pt x="664" y="61"/>
                  </a:lnTo>
                  <a:lnTo>
                    <a:pt x="659" y="64"/>
                  </a:lnTo>
                  <a:lnTo>
                    <a:pt x="658" y="65"/>
                  </a:lnTo>
                  <a:lnTo>
                    <a:pt x="657" y="66"/>
                  </a:lnTo>
                  <a:lnTo>
                    <a:pt x="646" y="66"/>
                  </a:lnTo>
                  <a:lnTo>
                    <a:pt x="645" y="68"/>
                  </a:lnTo>
                  <a:lnTo>
                    <a:pt x="643" y="68"/>
                  </a:lnTo>
                  <a:lnTo>
                    <a:pt x="641" y="69"/>
                  </a:lnTo>
                  <a:lnTo>
                    <a:pt x="638" y="69"/>
                  </a:lnTo>
                  <a:lnTo>
                    <a:pt x="635" y="71"/>
                  </a:lnTo>
                  <a:lnTo>
                    <a:pt x="631" y="72"/>
                  </a:lnTo>
                  <a:lnTo>
                    <a:pt x="629" y="74"/>
                  </a:lnTo>
                  <a:lnTo>
                    <a:pt x="628" y="74"/>
                  </a:lnTo>
                  <a:lnTo>
                    <a:pt x="619" y="79"/>
                  </a:lnTo>
                  <a:lnTo>
                    <a:pt x="615" y="81"/>
                  </a:lnTo>
                  <a:lnTo>
                    <a:pt x="613" y="81"/>
                  </a:lnTo>
                  <a:lnTo>
                    <a:pt x="613" y="79"/>
                  </a:lnTo>
                  <a:lnTo>
                    <a:pt x="615" y="77"/>
                  </a:lnTo>
                  <a:lnTo>
                    <a:pt x="618" y="74"/>
                  </a:lnTo>
                  <a:lnTo>
                    <a:pt x="619" y="71"/>
                  </a:lnTo>
                  <a:lnTo>
                    <a:pt x="621" y="71"/>
                  </a:lnTo>
                  <a:lnTo>
                    <a:pt x="613" y="55"/>
                  </a:lnTo>
                  <a:lnTo>
                    <a:pt x="619" y="51"/>
                  </a:lnTo>
                  <a:lnTo>
                    <a:pt x="623" y="60"/>
                  </a:lnTo>
                  <a:lnTo>
                    <a:pt x="634" y="65"/>
                  </a:lnTo>
                  <a:lnTo>
                    <a:pt x="637" y="64"/>
                  </a:lnTo>
                  <a:lnTo>
                    <a:pt x="640" y="61"/>
                  </a:lnTo>
                  <a:lnTo>
                    <a:pt x="642" y="60"/>
                  </a:lnTo>
                  <a:lnTo>
                    <a:pt x="645" y="57"/>
                  </a:lnTo>
                  <a:lnTo>
                    <a:pt x="646" y="55"/>
                  </a:lnTo>
                  <a:lnTo>
                    <a:pt x="648" y="54"/>
                  </a:lnTo>
                  <a:lnTo>
                    <a:pt x="648" y="52"/>
                  </a:lnTo>
                  <a:lnTo>
                    <a:pt x="641" y="47"/>
                  </a:lnTo>
                  <a:lnTo>
                    <a:pt x="638" y="44"/>
                  </a:lnTo>
                  <a:lnTo>
                    <a:pt x="640" y="44"/>
                  </a:lnTo>
                  <a:lnTo>
                    <a:pt x="642" y="44"/>
                  </a:lnTo>
                  <a:lnTo>
                    <a:pt x="646" y="45"/>
                  </a:lnTo>
                  <a:lnTo>
                    <a:pt x="651" y="47"/>
                  </a:lnTo>
                  <a:lnTo>
                    <a:pt x="654" y="48"/>
                  </a:lnTo>
                  <a:lnTo>
                    <a:pt x="657" y="49"/>
                  </a:lnTo>
                  <a:lnTo>
                    <a:pt x="668" y="44"/>
                  </a:lnTo>
                  <a:lnTo>
                    <a:pt x="668" y="42"/>
                  </a:lnTo>
                  <a:lnTo>
                    <a:pt x="668" y="41"/>
                  </a:lnTo>
                  <a:lnTo>
                    <a:pt x="667" y="39"/>
                  </a:lnTo>
                  <a:lnTo>
                    <a:pt x="667" y="38"/>
                  </a:lnTo>
                  <a:lnTo>
                    <a:pt x="661" y="32"/>
                  </a:lnTo>
                  <a:lnTo>
                    <a:pt x="658" y="28"/>
                  </a:lnTo>
                  <a:lnTo>
                    <a:pt x="661" y="28"/>
                  </a:lnTo>
                  <a:lnTo>
                    <a:pt x="664" y="30"/>
                  </a:lnTo>
                  <a:lnTo>
                    <a:pt x="667" y="31"/>
                  </a:lnTo>
                  <a:lnTo>
                    <a:pt x="670" y="32"/>
                  </a:lnTo>
                  <a:lnTo>
                    <a:pt x="670" y="33"/>
                  </a:lnTo>
                  <a:lnTo>
                    <a:pt x="671" y="33"/>
                  </a:lnTo>
                  <a:lnTo>
                    <a:pt x="674" y="32"/>
                  </a:lnTo>
                  <a:lnTo>
                    <a:pt x="678" y="32"/>
                  </a:lnTo>
                  <a:lnTo>
                    <a:pt x="679" y="32"/>
                  </a:lnTo>
                  <a:lnTo>
                    <a:pt x="687" y="39"/>
                  </a:lnTo>
                  <a:lnTo>
                    <a:pt x="691" y="42"/>
                  </a:lnTo>
                  <a:lnTo>
                    <a:pt x="692" y="42"/>
                  </a:lnTo>
                  <a:lnTo>
                    <a:pt x="692" y="39"/>
                  </a:lnTo>
                  <a:lnTo>
                    <a:pt x="690" y="36"/>
                  </a:lnTo>
                  <a:lnTo>
                    <a:pt x="687" y="32"/>
                  </a:lnTo>
                  <a:lnTo>
                    <a:pt x="685" y="30"/>
                  </a:lnTo>
                  <a:lnTo>
                    <a:pt x="684" y="28"/>
                  </a:lnTo>
                  <a:lnTo>
                    <a:pt x="678" y="14"/>
                  </a:lnTo>
                  <a:lnTo>
                    <a:pt x="670" y="12"/>
                  </a:lnTo>
                  <a:lnTo>
                    <a:pt x="661" y="0"/>
                  </a:lnTo>
                  <a:lnTo>
                    <a:pt x="635" y="6"/>
                  </a:lnTo>
                  <a:lnTo>
                    <a:pt x="610" y="12"/>
                  </a:lnTo>
                  <a:lnTo>
                    <a:pt x="586" y="16"/>
                  </a:lnTo>
                  <a:lnTo>
                    <a:pt x="562" y="22"/>
                  </a:lnTo>
                  <a:lnTo>
                    <a:pt x="539" y="27"/>
                  </a:lnTo>
                  <a:lnTo>
                    <a:pt x="516" y="32"/>
                  </a:lnTo>
                  <a:lnTo>
                    <a:pt x="494" y="36"/>
                  </a:lnTo>
                  <a:lnTo>
                    <a:pt x="473" y="39"/>
                  </a:lnTo>
                  <a:lnTo>
                    <a:pt x="451" y="44"/>
                  </a:lnTo>
                  <a:lnTo>
                    <a:pt x="431" y="47"/>
                  </a:lnTo>
                  <a:lnTo>
                    <a:pt x="412" y="51"/>
                  </a:lnTo>
                  <a:lnTo>
                    <a:pt x="392" y="54"/>
                  </a:lnTo>
                  <a:lnTo>
                    <a:pt x="376" y="57"/>
                  </a:lnTo>
                  <a:lnTo>
                    <a:pt x="358" y="60"/>
                  </a:lnTo>
                  <a:lnTo>
                    <a:pt x="341" y="63"/>
                  </a:lnTo>
                  <a:lnTo>
                    <a:pt x="325" y="64"/>
                  </a:lnTo>
                  <a:lnTo>
                    <a:pt x="310" y="66"/>
                  </a:lnTo>
                  <a:lnTo>
                    <a:pt x="295" y="68"/>
                  </a:lnTo>
                  <a:lnTo>
                    <a:pt x="282" y="69"/>
                  </a:lnTo>
                  <a:lnTo>
                    <a:pt x="269" y="71"/>
                  </a:lnTo>
                  <a:lnTo>
                    <a:pt x="257" y="72"/>
                  </a:lnTo>
                  <a:lnTo>
                    <a:pt x="248" y="74"/>
                  </a:lnTo>
                  <a:lnTo>
                    <a:pt x="238" y="75"/>
                  </a:lnTo>
                  <a:lnTo>
                    <a:pt x="229" y="77"/>
                  </a:lnTo>
                  <a:lnTo>
                    <a:pt x="221" y="77"/>
                  </a:lnTo>
                  <a:lnTo>
                    <a:pt x="213" y="78"/>
                  </a:lnTo>
                  <a:lnTo>
                    <a:pt x="208" y="78"/>
                  </a:lnTo>
                  <a:lnTo>
                    <a:pt x="203" y="79"/>
                  </a:lnTo>
                  <a:lnTo>
                    <a:pt x="199" y="79"/>
                  </a:lnTo>
                  <a:lnTo>
                    <a:pt x="196" y="79"/>
                  </a:lnTo>
                  <a:lnTo>
                    <a:pt x="194" y="79"/>
                  </a:lnTo>
                  <a:lnTo>
                    <a:pt x="196" y="79"/>
                  </a:lnTo>
                  <a:lnTo>
                    <a:pt x="196" y="81"/>
                  </a:lnTo>
                  <a:lnTo>
                    <a:pt x="196" y="84"/>
                  </a:lnTo>
                  <a:lnTo>
                    <a:pt x="196" y="90"/>
                  </a:lnTo>
                  <a:lnTo>
                    <a:pt x="196" y="94"/>
                  </a:lnTo>
                  <a:lnTo>
                    <a:pt x="197" y="99"/>
                  </a:lnTo>
                  <a:lnTo>
                    <a:pt x="196" y="105"/>
                  </a:lnTo>
                  <a:lnTo>
                    <a:pt x="196" y="108"/>
                  </a:lnTo>
                  <a:lnTo>
                    <a:pt x="196" y="110"/>
                  </a:lnTo>
                  <a:lnTo>
                    <a:pt x="191" y="110"/>
                  </a:lnTo>
                  <a:lnTo>
                    <a:pt x="186" y="112"/>
                  </a:lnTo>
                  <a:lnTo>
                    <a:pt x="182" y="117"/>
                  </a:lnTo>
                  <a:lnTo>
                    <a:pt x="179" y="123"/>
                  </a:lnTo>
                  <a:lnTo>
                    <a:pt x="176" y="128"/>
                  </a:lnTo>
                  <a:lnTo>
                    <a:pt x="175" y="132"/>
                  </a:lnTo>
                  <a:lnTo>
                    <a:pt x="173" y="135"/>
                  </a:lnTo>
                  <a:lnTo>
                    <a:pt x="167" y="132"/>
                  </a:lnTo>
                  <a:lnTo>
                    <a:pt x="161" y="132"/>
                  </a:lnTo>
                  <a:lnTo>
                    <a:pt x="155" y="137"/>
                  </a:lnTo>
                  <a:lnTo>
                    <a:pt x="147" y="142"/>
                  </a:lnTo>
                  <a:lnTo>
                    <a:pt x="142" y="150"/>
                  </a:lnTo>
                  <a:lnTo>
                    <a:pt x="136" y="156"/>
                  </a:lnTo>
                  <a:lnTo>
                    <a:pt x="131" y="159"/>
                  </a:lnTo>
                  <a:lnTo>
                    <a:pt x="130" y="159"/>
                  </a:lnTo>
                  <a:lnTo>
                    <a:pt x="128" y="154"/>
                  </a:lnTo>
                  <a:lnTo>
                    <a:pt x="126" y="153"/>
                  </a:lnTo>
                  <a:lnTo>
                    <a:pt x="125" y="151"/>
                  </a:lnTo>
                  <a:lnTo>
                    <a:pt x="122" y="151"/>
                  </a:lnTo>
                  <a:lnTo>
                    <a:pt x="119" y="153"/>
                  </a:lnTo>
                  <a:lnTo>
                    <a:pt x="116" y="154"/>
                  </a:lnTo>
                  <a:lnTo>
                    <a:pt x="113" y="157"/>
                  </a:lnTo>
                  <a:lnTo>
                    <a:pt x="111" y="161"/>
                  </a:lnTo>
                  <a:lnTo>
                    <a:pt x="109" y="164"/>
                  </a:lnTo>
                  <a:lnTo>
                    <a:pt x="106" y="168"/>
                  </a:lnTo>
                  <a:lnTo>
                    <a:pt x="104" y="173"/>
                  </a:lnTo>
                  <a:lnTo>
                    <a:pt x="103" y="175"/>
                  </a:lnTo>
                  <a:lnTo>
                    <a:pt x="100" y="180"/>
                  </a:lnTo>
                  <a:lnTo>
                    <a:pt x="100" y="181"/>
                  </a:lnTo>
                  <a:lnTo>
                    <a:pt x="98" y="183"/>
                  </a:lnTo>
                  <a:lnTo>
                    <a:pt x="98" y="184"/>
                  </a:lnTo>
                  <a:lnTo>
                    <a:pt x="92" y="186"/>
                  </a:lnTo>
                  <a:lnTo>
                    <a:pt x="84" y="189"/>
                  </a:lnTo>
                  <a:lnTo>
                    <a:pt x="77" y="192"/>
                  </a:lnTo>
                  <a:lnTo>
                    <a:pt x="70" y="198"/>
                  </a:lnTo>
                  <a:lnTo>
                    <a:pt x="65" y="203"/>
                  </a:lnTo>
                  <a:lnTo>
                    <a:pt x="60" y="208"/>
                  </a:lnTo>
                  <a:lnTo>
                    <a:pt x="57" y="211"/>
                  </a:lnTo>
                  <a:lnTo>
                    <a:pt x="56" y="213"/>
                  </a:lnTo>
                  <a:lnTo>
                    <a:pt x="47" y="213"/>
                  </a:lnTo>
                  <a:lnTo>
                    <a:pt x="40" y="216"/>
                  </a:lnTo>
                  <a:lnTo>
                    <a:pt x="34" y="219"/>
                  </a:lnTo>
                  <a:lnTo>
                    <a:pt x="29" y="223"/>
                  </a:lnTo>
                  <a:lnTo>
                    <a:pt x="26" y="227"/>
                  </a:lnTo>
                  <a:lnTo>
                    <a:pt x="23" y="231"/>
                  </a:lnTo>
                  <a:lnTo>
                    <a:pt x="21" y="234"/>
                  </a:lnTo>
                  <a:lnTo>
                    <a:pt x="21" y="236"/>
                  </a:lnTo>
                  <a:lnTo>
                    <a:pt x="20" y="241"/>
                  </a:lnTo>
                  <a:lnTo>
                    <a:pt x="17" y="246"/>
                  </a:lnTo>
                  <a:lnTo>
                    <a:pt x="14" y="250"/>
                  </a:lnTo>
                  <a:lnTo>
                    <a:pt x="9" y="252"/>
                  </a:lnTo>
                  <a:lnTo>
                    <a:pt x="6" y="253"/>
                  </a:lnTo>
                  <a:lnTo>
                    <a:pt x="2" y="253"/>
                  </a:lnTo>
                  <a:lnTo>
                    <a:pt x="0" y="253"/>
                  </a:lnTo>
                  <a:lnTo>
                    <a:pt x="0" y="282"/>
                  </a:lnTo>
                  <a:lnTo>
                    <a:pt x="104" y="266"/>
                  </a:lnTo>
                  <a:lnTo>
                    <a:pt x="106" y="267"/>
                  </a:lnTo>
                  <a:lnTo>
                    <a:pt x="107" y="266"/>
                  </a:lnTo>
                  <a:lnTo>
                    <a:pt x="109" y="264"/>
                  </a:lnTo>
                  <a:lnTo>
                    <a:pt x="111" y="261"/>
                  </a:lnTo>
                  <a:lnTo>
                    <a:pt x="114" y="258"/>
                  </a:lnTo>
                  <a:lnTo>
                    <a:pt x="119" y="256"/>
                  </a:lnTo>
                  <a:lnTo>
                    <a:pt x="123" y="253"/>
                  </a:lnTo>
                  <a:lnTo>
                    <a:pt x="128" y="250"/>
                  </a:lnTo>
                  <a:lnTo>
                    <a:pt x="133" y="247"/>
                  </a:lnTo>
                  <a:lnTo>
                    <a:pt x="140" y="243"/>
                  </a:lnTo>
                  <a:lnTo>
                    <a:pt x="146" y="240"/>
                  </a:lnTo>
                  <a:lnTo>
                    <a:pt x="153" y="237"/>
                  </a:lnTo>
                  <a:lnTo>
                    <a:pt x="160" y="236"/>
                  </a:lnTo>
                  <a:lnTo>
                    <a:pt x="169" y="234"/>
                  </a:lnTo>
                  <a:lnTo>
                    <a:pt x="177" y="231"/>
                  </a:lnTo>
                  <a:lnTo>
                    <a:pt x="185" y="231"/>
                  </a:lnTo>
                  <a:lnTo>
                    <a:pt x="263" y="224"/>
                  </a:lnTo>
                  <a:lnTo>
                    <a:pt x="265" y="224"/>
                  </a:lnTo>
                  <a:lnTo>
                    <a:pt x="266" y="223"/>
                  </a:lnTo>
                  <a:lnTo>
                    <a:pt x="271" y="223"/>
                  </a:lnTo>
                  <a:lnTo>
                    <a:pt x="277" y="223"/>
                  </a:lnTo>
                  <a:lnTo>
                    <a:pt x="282" y="224"/>
                  </a:lnTo>
                  <a:lnTo>
                    <a:pt x="288" y="227"/>
                  </a:lnTo>
                  <a:lnTo>
                    <a:pt x="293" y="233"/>
                  </a:lnTo>
                  <a:lnTo>
                    <a:pt x="301" y="243"/>
                  </a:lnTo>
                  <a:lnTo>
                    <a:pt x="304" y="255"/>
                  </a:lnTo>
                  <a:lnTo>
                    <a:pt x="395" y="240"/>
                  </a:lnTo>
                  <a:lnTo>
                    <a:pt x="506" y="321"/>
                  </a:lnTo>
                  <a:lnTo>
                    <a:pt x="509" y="321"/>
                  </a:lnTo>
                  <a:lnTo>
                    <a:pt x="511" y="321"/>
                  </a:lnTo>
                  <a:lnTo>
                    <a:pt x="512" y="319"/>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33" name="Freeform 128"/>
            <p:cNvSpPr>
              <a:spLocks/>
            </p:cNvSpPr>
            <p:nvPr/>
          </p:nvSpPr>
          <p:spPr bwMode="blackWhite">
            <a:xfrm>
              <a:off x="6465888" y="3476625"/>
              <a:ext cx="1276350" cy="563563"/>
            </a:xfrm>
            <a:custGeom>
              <a:avLst/>
              <a:gdLst>
                <a:gd name="T0" fmla="*/ 989712 w 708"/>
                <a:gd name="T1" fmla="*/ 532059 h 322"/>
                <a:gd name="T2" fmla="*/ 1004134 w 708"/>
                <a:gd name="T3" fmla="*/ 495305 h 322"/>
                <a:gd name="T4" fmla="*/ 1009542 w 708"/>
                <a:gd name="T5" fmla="*/ 523309 h 322"/>
                <a:gd name="T6" fmla="*/ 1031175 w 708"/>
                <a:gd name="T7" fmla="*/ 456801 h 322"/>
                <a:gd name="T8" fmla="*/ 1063625 w 708"/>
                <a:gd name="T9" fmla="*/ 413046 h 322"/>
                <a:gd name="T10" fmla="*/ 1072639 w 708"/>
                <a:gd name="T11" fmla="*/ 390294 h 322"/>
                <a:gd name="T12" fmla="*/ 1114102 w 708"/>
                <a:gd name="T13" fmla="*/ 367541 h 322"/>
                <a:gd name="T14" fmla="*/ 1157368 w 708"/>
                <a:gd name="T15" fmla="*/ 341288 h 322"/>
                <a:gd name="T16" fmla="*/ 1173593 w 708"/>
                <a:gd name="T17" fmla="*/ 344789 h 322"/>
                <a:gd name="T18" fmla="*/ 1191621 w 708"/>
                <a:gd name="T19" fmla="*/ 339538 h 322"/>
                <a:gd name="T20" fmla="*/ 1207845 w 708"/>
                <a:gd name="T21" fmla="*/ 322036 h 322"/>
                <a:gd name="T22" fmla="*/ 1215056 w 708"/>
                <a:gd name="T23" fmla="*/ 283532 h 322"/>
                <a:gd name="T24" fmla="*/ 1207845 w 708"/>
                <a:gd name="T25" fmla="*/ 297533 h 322"/>
                <a:gd name="T26" fmla="*/ 1197029 w 708"/>
                <a:gd name="T27" fmla="*/ 278281 h 322"/>
                <a:gd name="T28" fmla="*/ 1179001 w 708"/>
                <a:gd name="T29" fmla="*/ 292283 h 322"/>
                <a:gd name="T30" fmla="*/ 1119510 w 708"/>
                <a:gd name="T31" fmla="*/ 294033 h 322"/>
                <a:gd name="T32" fmla="*/ 1164579 w 708"/>
                <a:gd name="T33" fmla="*/ 287032 h 322"/>
                <a:gd name="T34" fmla="*/ 1179001 w 708"/>
                <a:gd name="T35" fmla="*/ 241527 h 322"/>
                <a:gd name="T36" fmla="*/ 1144749 w 708"/>
                <a:gd name="T37" fmla="*/ 234526 h 322"/>
                <a:gd name="T38" fmla="*/ 1108694 w 708"/>
                <a:gd name="T39" fmla="*/ 220525 h 322"/>
                <a:gd name="T40" fmla="*/ 1139341 w 708"/>
                <a:gd name="T41" fmla="*/ 220525 h 322"/>
                <a:gd name="T42" fmla="*/ 1168185 w 708"/>
                <a:gd name="T43" fmla="*/ 211774 h 322"/>
                <a:gd name="T44" fmla="*/ 1186212 w 708"/>
                <a:gd name="T45" fmla="*/ 204773 h 322"/>
                <a:gd name="T46" fmla="*/ 1202437 w 708"/>
                <a:gd name="T47" fmla="*/ 220525 h 322"/>
                <a:gd name="T48" fmla="*/ 1234887 w 708"/>
                <a:gd name="T49" fmla="*/ 217024 h 322"/>
                <a:gd name="T50" fmla="*/ 1269139 w 708"/>
                <a:gd name="T51" fmla="*/ 168019 h 322"/>
                <a:gd name="T52" fmla="*/ 1274547 w 708"/>
                <a:gd name="T53" fmla="*/ 154017 h 322"/>
                <a:gd name="T54" fmla="*/ 1258322 w 708"/>
                <a:gd name="T55" fmla="*/ 99761 h 322"/>
                <a:gd name="T56" fmla="*/ 1234887 w 708"/>
                <a:gd name="T57" fmla="*/ 115513 h 322"/>
                <a:gd name="T58" fmla="*/ 1229478 w 708"/>
                <a:gd name="T59" fmla="*/ 154017 h 322"/>
                <a:gd name="T60" fmla="*/ 1222267 w 708"/>
                <a:gd name="T61" fmla="*/ 124264 h 322"/>
                <a:gd name="T62" fmla="*/ 1209648 w 708"/>
                <a:gd name="T63" fmla="*/ 99761 h 322"/>
                <a:gd name="T64" fmla="*/ 1164579 w 708"/>
                <a:gd name="T65" fmla="*/ 115513 h 322"/>
                <a:gd name="T66" fmla="*/ 1133932 w 708"/>
                <a:gd name="T67" fmla="*/ 129514 h 322"/>
                <a:gd name="T68" fmla="*/ 1108694 w 708"/>
                <a:gd name="T69" fmla="*/ 134765 h 322"/>
                <a:gd name="T70" fmla="*/ 1142946 w 708"/>
                <a:gd name="T71" fmla="*/ 113763 h 322"/>
                <a:gd name="T72" fmla="*/ 1164579 w 708"/>
                <a:gd name="T73" fmla="*/ 96261 h 322"/>
                <a:gd name="T74" fmla="*/ 1157368 w 708"/>
                <a:gd name="T75" fmla="*/ 77009 h 322"/>
                <a:gd name="T76" fmla="*/ 1204240 w 708"/>
                <a:gd name="T77" fmla="*/ 73508 h 322"/>
                <a:gd name="T78" fmla="*/ 1186212 w 708"/>
                <a:gd name="T79" fmla="*/ 49005 h 322"/>
                <a:gd name="T80" fmla="*/ 1209648 w 708"/>
                <a:gd name="T81" fmla="*/ 57756 h 322"/>
                <a:gd name="T82" fmla="*/ 1247506 w 708"/>
                <a:gd name="T83" fmla="*/ 73508 h 322"/>
                <a:gd name="T84" fmla="*/ 1207845 w 708"/>
                <a:gd name="T85" fmla="*/ 21002 h 322"/>
                <a:gd name="T86" fmla="*/ 971685 w 708"/>
                <a:gd name="T87" fmla="*/ 47255 h 322"/>
                <a:gd name="T88" fmla="*/ 706680 w 708"/>
                <a:gd name="T89" fmla="*/ 94511 h 322"/>
                <a:gd name="T90" fmla="*/ 508377 w 708"/>
                <a:gd name="T91" fmla="*/ 120764 h 322"/>
                <a:gd name="T92" fmla="*/ 383987 w 708"/>
                <a:gd name="T93" fmla="*/ 136515 h 322"/>
                <a:gd name="T94" fmla="*/ 353340 w 708"/>
                <a:gd name="T95" fmla="*/ 138265 h 322"/>
                <a:gd name="T96" fmla="*/ 353340 w 708"/>
                <a:gd name="T97" fmla="*/ 183771 h 322"/>
                <a:gd name="T98" fmla="*/ 322693 w 708"/>
                <a:gd name="T99" fmla="*/ 215274 h 322"/>
                <a:gd name="T100" fmla="*/ 290243 w 708"/>
                <a:gd name="T101" fmla="*/ 231026 h 322"/>
                <a:gd name="T102" fmla="*/ 234358 w 708"/>
                <a:gd name="T103" fmla="*/ 278281 h 322"/>
                <a:gd name="T104" fmla="*/ 203711 w 708"/>
                <a:gd name="T105" fmla="*/ 274781 h 322"/>
                <a:gd name="T106" fmla="*/ 180275 w 708"/>
                <a:gd name="T107" fmla="*/ 316785 h 322"/>
                <a:gd name="T108" fmla="*/ 126193 w 708"/>
                <a:gd name="T109" fmla="*/ 346539 h 322"/>
                <a:gd name="T110" fmla="*/ 72110 w 708"/>
                <a:gd name="T111" fmla="*/ 378042 h 322"/>
                <a:gd name="T112" fmla="*/ 37858 w 708"/>
                <a:gd name="T113" fmla="*/ 413046 h 322"/>
                <a:gd name="T114" fmla="*/ 0 w 708"/>
                <a:gd name="T115" fmla="*/ 442800 h 322"/>
                <a:gd name="T116" fmla="*/ 192895 w 708"/>
                <a:gd name="T117" fmla="*/ 465552 h 322"/>
                <a:gd name="T118" fmla="*/ 239766 w 708"/>
                <a:gd name="T119" fmla="*/ 432298 h 322"/>
                <a:gd name="T120" fmla="*/ 333510 w 708"/>
                <a:gd name="T121" fmla="*/ 404295 h 322"/>
                <a:gd name="T122" fmla="*/ 508377 w 708"/>
                <a:gd name="T123" fmla="*/ 392044 h 322"/>
                <a:gd name="T124" fmla="*/ 912194 w 708"/>
                <a:gd name="T125" fmla="*/ 561813 h 3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08" h="322">
                  <a:moveTo>
                    <a:pt x="512" y="319"/>
                  </a:moveTo>
                  <a:lnTo>
                    <a:pt x="512" y="319"/>
                  </a:lnTo>
                  <a:lnTo>
                    <a:pt x="523" y="312"/>
                  </a:lnTo>
                  <a:lnTo>
                    <a:pt x="532" y="306"/>
                  </a:lnTo>
                  <a:lnTo>
                    <a:pt x="539" y="304"/>
                  </a:lnTo>
                  <a:lnTo>
                    <a:pt x="545" y="304"/>
                  </a:lnTo>
                  <a:lnTo>
                    <a:pt x="549" y="304"/>
                  </a:lnTo>
                  <a:lnTo>
                    <a:pt x="550" y="306"/>
                  </a:lnTo>
                  <a:lnTo>
                    <a:pt x="553" y="307"/>
                  </a:lnTo>
                  <a:lnTo>
                    <a:pt x="553" y="309"/>
                  </a:lnTo>
                  <a:lnTo>
                    <a:pt x="553" y="282"/>
                  </a:lnTo>
                  <a:lnTo>
                    <a:pt x="556" y="282"/>
                  </a:lnTo>
                  <a:lnTo>
                    <a:pt x="557" y="283"/>
                  </a:lnTo>
                  <a:lnTo>
                    <a:pt x="557" y="286"/>
                  </a:lnTo>
                  <a:lnTo>
                    <a:pt x="557" y="288"/>
                  </a:lnTo>
                  <a:lnTo>
                    <a:pt x="559" y="291"/>
                  </a:lnTo>
                  <a:lnTo>
                    <a:pt x="560" y="294"/>
                  </a:lnTo>
                  <a:lnTo>
                    <a:pt x="560" y="297"/>
                  </a:lnTo>
                  <a:lnTo>
                    <a:pt x="560" y="299"/>
                  </a:lnTo>
                  <a:lnTo>
                    <a:pt x="562" y="291"/>
                  </a:lnTo>
                  <a:lnTo>
                    <a:pt x="562" y="286"/>
                  </a:lnTo>
                  <a:lnTo>
                    <a:pt x="565" y="279"/>
                  </a:lnTo>
                  <a:lnTo>
                    <a:pt x="566" y="273"/>
                  </a:lnTo>
                  <a:lnTo>
                    <a:pt x="569" y="267"/>
                  </a:lnTo>
                  <a:lnTo>
                    <a:pt x="572" y="261"/>
                  </a:lnTo>
                  <a:lnTo>
                    <a:pt x="575" y="256"/>
                  </a:lnTo>
                  <a:lnTo>
                    <a:pt x="578" y="252"/>
                  </a:lnTo>
                  <a:lnTo>
                    <a:pt x="580" y="247"/>
                  </a:lnTo>
                  <a:lnTo>
                    <a:pt x="583" y="244"/>
                  </a:lnTo>
                  <a:lnTo>
                    <a:pt x="586" y="241"/>
                  </a:lnTo>
                  <a:lnTo>
                    <a:pt x="589" y="238"/>
                  </a:lnTo>
                  <a:lnTo>
                    <a:pt x="590" y="236"/>
                  </a:lnTo>
                  <a:lnTo>
                    <a:pt x="592" y="234"/>
                  </a:lnTo>
                  <a:lnTo>
                    <a:pt x="593" y="234"/>
                  </a:lnTo>
                  <a:lnTo>
                    <a:pt x="593" y="233"/>
                  </a:lnTo>
                  <a:lnTo>
                    <a:pt x="589" y="225"/>
                  </a:lnTo>
                  <a:lnTo>
                    <a:pt x="595" y="222"/>
                  </a:lnTo>
                  <a:lnTo>
                    <a:pt x="595" y="223"/>
                  </a:lnTo>
                  <a:lnTo>
                    <a:pt x="596" y="225"/>
                  </a:lnTo>
                  <a:lnTo>
                    <a:pt x="598" y="228"/>
                  </a:lnTo>
                  <a:lnTo>
                    <a:pt x="599" y="228"/>
                  </a:lnTo>
                  <a:lnTo>
                    <a:pt x="605" y="222"/>
                  </a:lnTo>
                  <a:lnTo>
                    <a:pt x="610" y="214"/>
                  </a:lnTo>
                  <a:lnTo>
                    <a:pt x="618" y="210"/>
                  </a:lnTo>
                  <a:lnTo>
                    <a:pt x="625" y="205"/>
                  </a:lnTo>
                  <a:lnTo>
                    <a:pt x="631" y="204"/>
                  </a:lnTo>
                  <a:lnTo>
                    <a:pt x="637" y="203"/>
                  </a:lnTo>
                  <a:lnTo>
                    <a:pt x="641" y="201"/>
                  </a:lnTo>
                  <a:lnTo>
                    <a:pt x="642" y="201"/>
                  </a:lnTo>
                  <a:lnTo>
                    <a:pt x="642" y="195"/>
                  </a:lnTo>
                  <a:lnTo>
                    <a:pt x="643" y="194"/>
                  </a:lnTo>
                  <a:lnTo>
                    <a:pt x="645" y="192"/>
                  </a:lnTo>
                  <a:lnTo>
                    <a:pt x="646" y="192"/>
                  </a:lnTo>
                  <a:lnTo>
                    <a:pt x="648" y="194"/>
                  </a:lnTo>
                  <a:lnTo>
                    <a:pt x="649" y="194"/>
                  </a:lnTo>
                  <a:lnTo>
                    <a:pt x="651" y="195"/>
                  </a:lnTo>
                  <a:lnTo>
                    <a:pt x="651" y="197"/>
                  </a:lnTo>
                  <a:lnTo>
                    <a:pt x="652" y="194"/>
                  </a:lnTo>
                  <a:lnTo>
                    <a:pt x="654" y="192"/>
                  </a:lnTo>
                  <a:lnTo>
                    <a:pt x="655" y="192"/>
                  </a:lnTo>
                  <a:lnTo>
                    <a:pt x="657" y="192"/>
                  </a:lnTo>
                  <a:lnTo>
                    <a:pt x="659" y="192"/>
                  </a:lnTo>
                  <a:lnTo>
                    <a:pt x="661" y="194"/>
                  </a:lnTo>
                  <a:lnTo>
                    <a:pt x="662" y="194"/>
                  </a:lnTo>
                  <a:lnTo>
                    <a:pt x="664" y="194"/>
                  </a:lnTo>
                  <a:lnTo>
                    <a:pt x="665" y="192"/>
                  </a:lnTo>
                  <a:lnTo>
                    <a:pt x="667" y="189"/>
                  </a:lnTo>
                  <a:lnTo>
                    <a:pt x="670" y="184"/>
                  </a:lnTo>
                  <a:lnTo>
                    <a:pt x="671" y="181"/>
                  </a:lnTo>
                  <a:lnTo>
                    <a:pt x="674" y="177"/>
                  </a:lnTo>
                  <a:lnTo>
                    <a:pt x="675" y="175"/>
                  </a:lnTo>
                  <a:lnTo>
                    <a:pt x="675" y="173"/>
                  </a:lnTo>
                  <a:lnTo>
                    <a:pt x="675" y="165"/>
                  </a:lnTo>
                  <a:lnTo>
                    <a:pt x="674" y="162"/>
                  </a:lnTo>
                  <a:lnTo>
                    <a:pt x="674" y="161"/>
                  </a:lnTo>
                  <a:lnTo>
                    <a:pt x="673" y="162"/>
                  </a:lnTo>
                  <a:lnTo>
                    <a:pt x="671" y="164"/>
                  </a:lnTo>
                  <a:lnTo>
                    <a:pt x="670" y="167"/>
                  </a:lnTo>
                  <a:lnTo>
                    <a:pt x="670" y="168"/>
                  </a:lnTo>
                  <a:lnTo>
                    <a:pt x="670" y="170"/>
                  </a:lnTo>
                  <a:lnTo>
                    <a:pt x="668" y="170"/>
                  </a:lnTo>
                  <a:lnTo>
                    <a:pt x="667" y="168"/>
                  </a:lnTo>
                  <a:lnTo>
                    <a:pt x="665" y="168"/>
                  </a:lnTo>
                  <a:lnTo>
                    <a:pt x="665" y="167"/>
                  </a:lnTo>
                  <a:lnTo>
                    <a:pt x="664" y="161"/>
                  </a:lnTo>
                  <a:lnTo>
                    <a:pt x="664" y="159"/>
                  </a:lnTo>
                  <a:lnTo>
                    <a:pt x="664" y="157"/>
                  </a:lnTo>
                  <a:lnTo>
                    <a:pt x="662" y="159"/>
                  </a:lnTo>
                  <a:lnTo>
                    <a:pt x="661" y="160"/>
                  </a:lnTo>
                  <a:lnTo>
                    <a:pt x="661" y="162"/>
                  </a:lnTo>
                  <a:lnTo>
                    <a:pt x="661" y="164"/>
                  </a:lnTo>
                  <a:lnTo>
                    <a:pt x="661" y="165"/>
                  </a:lnTo>
                  <a:lnTo>
                    <a:pt x="654" y="167"/>
                  </a:lnTo>
                  <a:lnTo>
                    <a:pt x="638" y="181"/>
                  </a:lnTo>
                  <a:lnTo>
                    <a:pt x="628" y="180"/>
                  </a:lnTo>
                  <a:lnTo>
                    <a:pt x="613" y="167"/>
                  </a:lnTo>
                  <a:lnTo>
                    <a:pt x="615" y="167"/>
                  </a:lnTo>
                  <a:lnTo>
                    <a:pt x="618" y="168"/>
                  </a:lnTo>
                  <a:lnTo>
                    <a:pt x="621" y="168"/>
                  </a:lnTo>
                  <a:lnTo>
                    <a:pt x="623" y="170"/>
                  </a:lnTo>
                  <a:lnTo>
                    <a:pt x="628" y="173"/>
                  </a:lnTo>
                  <a:lnTo>
                    <a:pt x="634" y="173"/>
                  </a:lnTo>
                  <a:lnTo>
                    <a:pt x="638" y="171"/>
                  </a:lnTo>
                  <a:lnTo>
                    <a:pt x="642" y="168"/>
                  </a:lnTo>
                  <a:lnTo>
                    <a:pt x="646" y="164"/>
                  </a:lnTo>
                  <a:lnTo>
                    <a:pt x="649" y="161"/>
                  </a:lnTo>
                  <a:lnTo>
                    <a:pt x="652" y="159"/>
                  </a:lnTo>
                  <a:lnTo>
                    <a:pt x="652" y="157"/>
                  </a:lnTo>
                  <a:lnTo>
                    <a:pt x="643" y="154"/>
                  </a:lnTo>
                  <a:lnTo>
                    <a:pt x="642" y="150"/>
                  </a:lnTo>
                  <a:lnTo>
                    <a:pt x="651" y="148"/>
                  </a:lnTo>
                  <a:lnTo>
                    <a:pt x="654" y="138"/>
                  </a:lnTo>
                  <a:lnTo>
                    <a:pt x="652" y="138"/>
                  </a:lnTo>
                  <a:lnTo>
                    <a:pt x="651" y="138"/>
                  </a:lnTo>
                  <a:lnTo>
                    <a:pt x="649" y="138"/>
                  </a:lnTo>
                  <a:lnTo>
                    <a:pt x="646" y="137"/>
                  </a:lnTo>
                  <a:lnTo>
                    <a:pt x="635" y="134"/>
                  </a:lnTo>
                  <a:lnTo>
                    <a:pt x="626" y="131"/>
                  </a:lnTo>
                  <a:lnTo>
                    <a:pt x="619" y="129"/>
                  </a:lnTo>
                  <a:lnTo>
                    <a:pt x="616" y="128"/>
                  </a:lnTo>
                  <a:lnTo>
                    <a:pt x="613" y="127"/>
                  </a:lnTo>
                  <a:lnTo>
                    <a:pt x="612" y="127"/>
                  </a:lnTo>
                  <a:lnTo>
                    <a:pt x="613" y="126"/>
                  </a:lnTo>
                  <a:lnTo>
                    <a:pt x="615" y="126"/>
                  </a:lnTo>
                  <a:lnTo>
                    <a:pt x="616" y="126"/>
                  </a:lnTo>
                  <a:lnTo>
                    <a:pt x="619" y="124"/>
                  </a:lnTo>
                  <a:lnTo>
                    <a:pt x="623" y="126"/>
                  </a:lnTo>
                  <a:lnTo>
                    <a:pt x="626" y="126"/>
                  </a:lnTo>
                  <a:lnTo>
                    <a:pt x="629" y="126"/>
                  </a:lnTo>
                  <a:lnTo>
                    <a:pt x="631" y="126"/>
                  </a:lnTo>
                  <a:lnTo>
                    <a:pt x="632" y="126"/>
                  </a:lnTo>
                  <a:lnTo>
                    <a:pt x="634" y="126"/>
                  </a:lnTo>
                  <a:lnTo>
                    <a:pt x="632" y="117"/>
                  </a:lnTo>
                  <a:lnTo>
                    <a:pt x="640" y="114"/>
                  </a:lnTo>
                  <a:lnTo>
                    <a:pt x="643" y="121"/>
                  </a:lnTo>
                  <a:lnTo>
                    <a:pt x="645" y="121"/>
                  </a:lnTo>
                  <a:lnTo>
                    <a:pt x="648" y="121"/>
                  </a:lnTo>
                  <a:lnTo>
                    <a:pt x="649" y="123"/>
                  </a:lnTo>
                  <a:lnTo>
                    <a:pt x="651" y="121"/>
                  </a:lnTo>
                  <a:lnTo>
                    <a:pt x="652" y="117"/>
                  </a:lnTo>
                  <a:lnTo>
                    <a:pt x="654" y="114"/>
                  </a:lnTo>
                  <a:lnTo>
                    <a:pt x="655" y="115"/>
                  </a:lnTo>
                  <a:lnTo>
                    <a:pt x="658" y="117"/>
                  </a:lnTo>
                  <a:lnTo>
                    <a:pt x="659" y="120"/>
                  </a:lnTo>
                  <a:lnTo>
                    <a:pt x="662" y="123"/>
                  </a:lnTo>
                  <a:lnTo>
                    <a:pt x="664" y="124"/>
                  </a:lnTo>
                  <a:lnTo>
                    <a:pt x="664" y="126"/>
                  </a:lnTo>
                  <a:lnTo>
                    <a:pt x="665" y="126"/>
                  </a:lnTo>
                  <a:lnTo>
                    <a:pt x="667" y="126"/>
                  </a:lnTo>
                  <a:lnTo>
                    <a:pt x="671" y="126"/>
                  </a:lnTo>
                  <a:lnTo>
                    <a:pt x="674" y="126"/>
                  </a:lnTo>
                  <a:lnTo>
                    <a:pt x="678" y="126"/>
                  </a:lnTo>
                  <a:lnTo>
                    <a:pt x="681" y="124"/>
                  </a:lnTo>
                  <a:lnTo>
                    <a:pt x="684" y="124"/>
                  </a:lnTo>
                  <a:lnTo>
                    <a:pt x="685" y="124"/>
                  </a:lnTo>
                  <a:lnTo>
                    <a:pt x="690" y="110"/>
                  </a:lnTo>
                  <a:lnTo>
                    <a:pt x="694" y="101"/>
                  </a:lnTo>
                  <a:lnTo>
                    <a:pt x="698" y="96"/>
                  </a:lnTo>
                  <a:lnTo>
                    <a:pt x="700" y="93"/>
                  </a:lnTo>
                  <a:lnTo>
                    <a:pt x="701" y="93"/>
                  </a:lnTo>
                  <a:lnTo>
                    <a:pt x="703" y="94"/>
                  </a:lnTo>
                  <a:lnTo>
                    <a:pt x="704" y="96"/>
                  </a:lnTo>
                  <a:lnTo>
                    <a:pt x="704" y="94"/>
                  </a:lnTo>
                  <a:lnTo>
                    <a:pt x="706" y="93"/>
                  </a:lnTo>
                  <a:lnTo>
                    <a:pt x="707" y="90"/>
                  </a:lnTo>
                  <a:lnTo>
                    <a:pt x="707" y="88"/>
                  </a:lnTo>
                  <a:lnTo>
                    <a:pt x="707" y="81"/>
                  </a:lnTo>
                  <a:lnTo>
                    <a:pt x="706" y="74"/>
                  </a:lnTo>
                  <a:lnTo>
                    <a:pt x="704" y="68"/>
                  </a:lnTo>
                  <a:lnTo>
                    <a:pt x="703" y="64"/>
                  </a:lnTo>
                  <a:lnTo>
                    <a:pt x="701" y="61"/>
                  </a:lnTo>
                  <a:lnTo>
                    <a:pt x="700" y="58"/>
                  </a:lnTo>
                  <a:lnTo>
                    <a:pt x="698" y="57"/>
                  </a:lnTo>
                  <a:lnTo>
                    <a:pt x="692" y="61"/>
                  </a:lnTo>
                  <a:lnTo>
                    <a:pt x="691" y="61"/>
                  </a:lnTo>
                  <a:lnTo>
                    <a:pt x="690" y="63"/>
                  </a:lnTo>
                  <a:lnTo>
                    <a:pt x="687" y="64"/>
                  </a:lnTo>
                  <a:lnTo>
                    <a:pt x="685" y="66"/>
                  </a:lnTo>
                  <a:lnTo>
                    <a:pt x="685" y="75"/>
                  </a:lnTo>
                  <a:lnTo>
                    <a:pt x="685" y="81"/>
                  </a:lnTo>
                  <a:lnTo>
                    <a:pt x="684" y="85"/>
                  </a:lnTo>
                  <a:lnTo>
                    <a:pt x="684" y="88"/>
                  </a:lnTo>
                  <a:lnTo>
                    <a:pt x="684" y="90"/>
                  </a:lnTo>
                  <a:lnTo>
                    <a:pt x="682" y="88"/>
                  </a:lnTo>
                  <a:lnTo>
                    <a:pt x="682" y="85"/>
                  </a:lnTo>
                  <a:lnTo>
                    <a:pt x="681" y="82"/>
                  </a:lnTo>
                  <a:lnTo>
                    <a:pt x="679" y="79"/>
                  </a:lnTo>
                  <a:lnTo>
                    <a:pt x="679" y="77"/>
                  </a:lnTo>
                  <a:lnTo>
                    <a:pt x="679" y="74"/>
                  </a:lnTo>
                  <a:lnTo>
                    <a:pt x="678" y="71"/>
                  </a:lnTo>
                  <a:lnTo>
                    <a:pt x="678" y="68"/>
                  </a:lnTo>
                  <a:lnTo>
                    <a:pt x="678" y="66"/>
                  </a:lnTo>
                  <a:lnTo>
                    <a:pt x="678" y="65"/>
                  </a:lnTo>
                  <a:lnTo>
                    <a:pt x="676" y="60"/>
                  </a:lnTo>
                  <a:lnTo>
                    <a:pt x="675" y="57"/>
                  </a:lnTo>
                  <a:lnTo>
                    <a:pt x="671" y="57"/>
                  </a:lnTo>
                  <a:lnTo>
                    <a:pt x="668" y="58"/>
                  </a:lnTo>
                  <a:lnTo>
                    <a:pt x="664" y="61"/>
                  </a:lnTo>
                  <a:lnTo>
                    <a:pt x="659" y="64"/>
                  </a:lnTo>
                  <a:lnTo>
                    <a:pt x="658" y="65"/>
                  </a:lnTo>
                  <a:lnTo>
                    <a:pt x="657" y="66"/>
                  </a:lnTo>
                  <a:lnTo>
                    <a:pt x="646" y="66"/>
                  </a:lnTo>
                  <a:lnTo>
                    <a:pt x="645" y="68"/>
                  </a:lnTo>
                  <a:lnTo>
                    <a:pt x="643" y="68"/>
                  </a:lnTo>
                  <a:lnTo>
                    <a:pt x="641" y="69"/>
                  </a:lnTo>
                  <a:lnTo>
                    <a:pt x="638" y="69"/>
                  </a:lnTo>
                  <a:lnTo>
                    <a:pt x="635" y="71"/>
                  </a:lnTo>
                  <a:lnTo>
                    <a:pt x="631" y="72"/>
                  </a:lnTo>
                  <a:lnTo>
                    <a:pt x="629" y="74"/>
                  </a:lnTo>
                  <a:lnTo>
                    <a:pt x="628" y="74"/>
                  </a:lnTo>
                  <a:lnTo>
                    <a:pt x="619" y="79"/>
                  </a:lnTo>
                  <a:lnTo>
                    <a:pt x="615" y="81"/>
                  </a:lnTo>
                  <a:lnTo>
                    <a:pt x="613" y="81"/>
                  </a:lnTo>
                  <a:lnTo>
                    <a:pt x="613" y="79"/>
                  </a:lnTo>
                  <a:lnTo>
                    <a:pt x="615" y="77"/>
                  </a:lnTo>
                  <a:lnTo>
                    <a:pt x="618" y="74"/>
                  </a:lnTo>
                  <a:lnTo>
                    <a:pt x="619" y="71"/>
                  </a:lnTo>
                  <a:lnTo>
                    <a:pt x="621" y="71"/>
                  </a:lnTo>
                  <a:lnTo>
                    <a:pt x="613" y="55"/>
                  </a:lnTo>
                  <a:lnTo>
                    <a:pt x="619" y="51"/>
                  </a:lnTo>
                  <a:lnTo>
                    <a:pt x="623" y="60"/>
                  </a:lnTo>
                  <a:lnTo>
                    <a:pt x="634" y="65"/>
                  </a:lnTo>
                  <a:lnTo>
                    <a:pt x="637" y="64"/>
                  </a:lnTo>
                  <a:lnTo>
                    <a:pt x="640" y="61"/>
                  </a:lnTo>
                  <a:lnTo>
                    <a:pt x="642" y="60"/>
                  </a:lnTo>
                  <a:lnTo>
                    <a:pt x="645" y="57"/>
                  </a:lnTo>
                  <a:lnTo>
                    <a:pt x="646" y="55"/>
                  </a:lnTo>
                  <a:lnTo>
                    <a:pt x="648" y="54"/>
                  </a:lnTo>
                  <a:lnTo>
                    <a:pt x="648" y="52"/>
                  </a:lnTo>
                  <a:lnTo>
                    <a:pt x="641" y="47"/>
                  </a:lnTo>
                  <a:lnTo>
                    <a:pt x="638" y="44"/>
                  </a:lnTo>
                  <a:lnTo>
                    <a:pt x="640" y="44"/>
                  </a:lnTo>
                  <a:lnTo>
                    <a:pt x="642" y="44"/>
                  </a:lnTo>
                  <a:lnTo>
                    <a:pt x="646" y="45"/>
                  </a:lnTo>
                  <a:lnTo>
                    <a:pt x="651" y="47"/>
                  </a:lnTo>
                  <a:lnTo>
                    <a:pt x="654" y="48"/>
                  </a:lnTo>
                  <a:lnTo>
                    <a:pt x="657" y="49"/>
                  </a:lnTo>
                  <a:lnTo>
                    <a:pt x="668" y="44"/>
                  </a:lnTo>
                  <a:lnTo>
                    <a:pt x="668" y="42"/>
                  </a:lnTo>
                  <a:lnTo>
                    <a:pt x="668" y="41"/>
                  </a:lnTo>
                  <a:lnTo>
                    <a:pt x="667" y="39"/>
                  </a:lnTo>
                  <a:lnTo>
                    <a:pt x="667" y="38"/>
                  </a:lnTo>
                  <a:lnTo>
                    <a:pt x="661" y="32"/>
                  </a:lnTo>
                  <a:lnTo>
                    <a:pt x="658" y="28"/>
                  </a:lnTo>
                  <a:lnTo>
                    <a:pt x="661" y="28"/>
                  </a:lnTo>
                  <a:lnTo>
                    <a:pt x="664" y="30"/>
                  </a:lnTo>
                  <a:lnTo>
                    <a:pt x="667" y="31"/>
                  </a:lnTo>
                  <a:lnTo>
                    <a:pt x="670" y="32"/>
                  </a:lnTo>
                  <a:lnTo>
                    <a:pt x="670" y="33"/>
                  </a:lnTo>
                  <a:lnTo>
                    <a:pt x="671" y="33"/>
                  </a:lnTo>
                  <a:lnTo>
                    <a:pt x="674" y="32"/>
                  </a:lnTo>
                  <a:lnTo>
                    <a:pt x="678" y="32"/>
                  </a:lnTo>
                  <a:lnTo>
                    <a:pt x="679" y="32"/>
                  </a:lnTo>
                  <a:lnTo>
                    <a:pt x="687" y="39"/>
                  </a:lnTo>
                  <a:lnTo>
                    <a:pt x="691" y="42"/>
                  </a:lnTo>
                  <a:lnTo>
                    <a:pt x="692" y="42"/>
                  </a:lnTo>
                  <a:lnTo>
                    <a:pt x="692" y="39"/>
                  </a:lnTo>
                  <a:lnTo>
                    <a:pt x="690" y="36"/>
                  </a:lnTo>
                  <a:lnTo>
                    <a:pt x="687" y="32"/>
                  </a:lnTo>
                  <a:lnTo>
                    <a:pt x="685" y="30"/>
                  </a:lnTo>
                  <a:lnTo>
                    <a:pt x="684" y="28"/>
                  </a:lnTo>
                  <a:lnTo>
                    <a:pt x="678" y="14"/>
                  </a:lnTo>
                  <a:lnTo>
                    <a:pt x="670" y="12"/>
                  </a:lnTo>
                  <a:lnTo>
                    <a:pt x="661" y="0"/>
                  </a:lnTo>
                  <a:lnTo>
                    <a:pt x="635" y="6"/>
                  </a:lnTo>
                  <a:lnTo>
                    <a:pt x="610" y="12"/>
                  </a:lnTo>
                  <a:lnTo>
                    <a:pt x="586" y="16"/>
                  </a:lnTo>
                  <a:lnTo>
                    <a:pt x="562" y="22"/>
                  </a:lnTo>
                  <a:lnTo>
                    <a:pt x="539" y="27"/>
                  </a:lnTo>
                  <a:lnTo>
                    <a:pt x="516" y="32"/>
                  </a:lnTo>
                  <a:lnTo>
                    <a:pt x="494" y="36"/>
                  </a:lnTo>
                  <a:lnTo>
                    <a:pt x="473" y="39"/>
                  </a:lnTo>
                  <a:lnTo>
                    <a:pt x="451" y="44"/>
                  </a:lnTo>
                  <a:lnTo>
                    <a:pt x="431" y="47"/>
                  </a:lnTo>
                  <a:lnTo>
                    <a:pt x="412" y="51"/>
                  </a:lnTo>
                  <a:lnTo>
                    <a:pt x="392" y="54"/>
                  </a:lnTo>
                  <a:lnTo>
                    <a:pt x="376" y="57"/>
                  </a:lnTo>
                  <a:lnTo>
                    <a:pt x="358" y="60"/>
                  </a:lnTo>
                  <a:lnTo>
                    <a:pt x="341" y="63"/>
                  </a:lnTo>
                  <a:lnTo>
                    <a:pt x="325" y="64"/>
                  </a:lnTo>
                  <a:lnTo>
                    <a:pt x="310" y="66"/>
                  </a:lnTo>
                  <a:lnTo>
                    <a:pt x="295" y="68"/>
                  </a:lnTo>
                  <a:lnTo>
                    <a:pt x="282" y="69"/>
                  </a:lnTo>
                  <a:lnTo>
                    <a:pt x="269" y="71"/>
                  </a:lnTo>
                  <a:lnTo>
                    <a:pt x="257" y="72"/>
                  </a:lnTo>
                  <a:lnTo>
                    <a:pt x="248" y="74"/>
                  </a:lnTo>
                  <a:lnTo>
                    <a:pt x="238" y="75"/>
                  </a:lnTo>
                  <a:lnTo>
                    <a:pt x="229" y="77"/>
                  </a:lnTo>
                  <a:lnTo>
                    <a:pt x="221" y="77"/>
                  </a:lnTo>
                  <a:lnTo>
                    <a:pt x="213" y="78"/>
                  </a:lnTo>
                  <a:lnTo>
                    <a:pt x="208" y="78"/>
                  </a:lnTo>
                  <a:lnTo>
                    <a:pt x="203" y="79"/>
                  </a:lnTo>
                  <a:lnTo>
                    <a:pt x="199" y="79"/>
                  </a:lnTo>
                  <a:lnTo>
                    <a:pt x="196" y="79"/>
                  </a:lnTo>
                  <a:lnTo>
                    <a:pt x="194" y="79"/>
                  </a:lnTo>
                  <a:lnTo>
                    <a:pt x="196" y="79"/>
                  </a:lnTo>
                  <a:lnTo>
                    <a:pt x="196" y="81"/>
                  </a:lnTo>
                  <a:lnTo>
                    <a:pt x="196" y="84"/>
                  </a:lnTo>
                  <a:lnTo>
                    <a:pt x="196" y="90"/>
                  </a:lnTo>
                  <a:lnTo>
                    <a:pt x="196" y="94"/>
                  </a:lnTo>
                  <a:lnTo>
                    <a:pt x="197" y="99"/>
                  </a:lnTo>
                  <a:lnTo>
                    <a:pt x="196" y="105"/>
                  </a:lnTo>
                  <a:lnTo>
                    <a:pt x="196" y="108"/>
                  </a:lnTo>
                  <a:lnTo>
                    <a:pt x="196" y="110"/>
                  </a:lnTo>
                  <a:lnTo>
                    <a:pt x="191" y="110"/>
                  </a:lnTo>
                  <a:lnTo>
                    <a:pt x="186" y="112"/>
                  </a:lnTo>
                  <a:lnTo>
                    <a:pt x="182" y="117"/>
                  </a:lnTo>
                  <a:lnTo>
                    <a:pt x="179" y="123"/>
                  </a:lnTo>
                  <a:lnTo>
                    <a:pt x="176" y="128"/>
                  </a:lnTo>
                  <a:lnTo>
                    <a:pt x="175" y="132"/>
                  </a:lnTo>
                  <a:lnTo>
                    <a:pt x="173" y="135"/>
                  </a:lnTo>
                  <a:lnTo>
                    <a:pt x="167" y="132"/>
                  </a:lnTo>
                  <a:lnTo>
                    <a:pt x="161" y="132"/>
                  </a:lnTo>
                  <a:lnTo>
                    <a:pt x="155" y="137"/>
                  </a:lnTo>
                  <a:lnTo>
                    <a:pt x="147" y="142"/>
                  </a:lnTo>
                  <a:lnTo>
                    <a:pt x="142" y="150"/>
                  </a:lnTo>
                  <a:lnTo>
                    <a:pt x="136" y="156"/>
                  </a:lnTo>
                  <a:lnTo>
                    <a:pt x="131" y="159"/>
                  </a:lnTo>
                  <a:lnTo>
                    <a:pt x="130" y="159"/>
                  </a:lnTo>
                  <a:lnTo>
                    <a:pt x="128" y="154"/>
                  </a:lnTo>
                  <a:lnTo>
                    <a:pt x="126" y="153"/>
                  </a:lnTo>
                  <a:lnTo>
                    <a:pt x="125" y="151"/>
                  </a:lnTo>
                  <a:lnTo>
                    <a:pt x="122" y="151"/>
                  </a:lnTo>
                  <a:lnTo>
                    <a:pt x="119" y="153"/>
                  </a:lnTo>
                  <a:lnTo>
                    <a:pt x="116" y="154"/>
                  </a:lnTo>
                  <a:lnTo>
                    <a:pt x="113" y="157"/>
                  </a:lnTo>
                  <a:lnTo>
                    <a:pt x="111" y="161"/>
                  </a:lnTo>
                  <a:lnTo>
                    <a:pt x="109" y="164"/>
                  </a:lnTo>
                  <a:lnTo>
                    <a:pt x="106" y="168"/>
                  </a:lnTo>
                  <a:lnTo>
                    <a:pt x="104" y="173"/>
                  </a:lnTo>
                  <a:lnTo>
                    <a:pt x="103" y="175"/>
                  </a:lnTo>
                  <a:lnTo>
                    <a:pt x="100" y="180"/>
                  </a:lnTo>
                  <a:lnTo>
                    <a:pt x="100" y="181"/>
                  </a:lnTo>
                  <a:lnTo>
                    <a:pt x="98" y="183"/>
                  </a:lnTo>
                  <a:lnTo>
                    <a:pt x="98" y="184"/>
                  </a:lnTo>
                  <a:lnTo>
                    <a:pt x="92" y="186"/>
                  </a:lnTo>
                  <a:lnTo>
                    <a:pt x="84" y="189"/>
                  </a:lnTo>
                  <a:lnTo>
                    <a:pt x="77" y="192"/>
                  </a:lnTo>
                  <a:lnTo>
                    <a:pt x="70" y="198"/>
                  </a:lnTo>
                  <a:lnTo>
                    <a:pt x="65" y="203"/>
                  </a:lnTo>
                  <a:lnTo>
                    <a:pt x="60" y="208"/>
                  </a:lnTo>
                  <a:lnTo>
                    <a:pt x="57" y="211"/>
                  </a:lnTo>
                  <a:lnTo>
                    <a:pt x="56" y="213"/>
                  </a:lnTo>
                  <a:lnTo>
                    <a:pt x="47" y="213"/>
                  </a:lnTo>
                  <a:lnTo>
                    <a:pt x="40" y="216"/>
                  </a:lnTo>
                  <a:lnTo>
                    <a:pt x="34" y="219"/>
                  </a:lnTo>
                  <a:lnTo>
                    <a:pt x="29" y="223"/>
                  </a:lnTo>
                  <a:lnTo>
                    <a:pt x="26" y="227"/>
                  </a:lnTo>
                  <a:lnTo>
                    <a:pt x="23" y="231"/>
                  </a:lnTo>
                  <a:lnTo>
                    <a:pt x="21" y="234"/>
                  </a:lnTo>
                  <a:lnTo>
                    <a:pt x="21" y="236"/>
                  </a:lnTo>
                  <a:lnTo>
                    <a:pt x="20" y="241"/>
                  </a:lnTo>
                  <a:lnTo>
                    <a:pt x="17" y="246"/>
                  </a:lnTo>
                  <a:lnTo>
                    <a:pt x="14" y="250"/>
                  </a:lnTo>
                  <a:lnTo>
                    <a:pt x="9" y="252"/>
                  </a:lnTo>
                  <a:lnTo>
                    <a:pt x="6" y="253"/>
                  </a:lnTo>
                  <a:lnTo>
                    <a:pt x="2" y="253"/>
                  </a:lnTo>
                  <a:lnTo>
                    <a:pt x="0" y="253"/>
                  </a:lnTo>
                  <a:lnTo>
                    <a:pt x="0" y="282"/>
                  </a:lnTo>
                  <a:lnTo>
                    <a:pt x="104" y="266"/>
                  </a:lnTo>
                  <a:lnTo>
                    <a:pt x="106" y="267"/>
                  </a:lnTo>
                  <a:lnTo>
                    <a:pt x="107" y="266"/>
                  </a:lnTo>
                  <a:lnTo>
                    <a:pt x="109" y="264"/>
                  </a:lnTo>
                  <a:lnTo>
                    <a:pt x="111" y="261"/>
                  </a:lnTo>
                  <a:lnTo>
                    <a:pt x="114" y="258"/>
                  </a:lnTo>
                  <a:lnTo>
                    <a:pt x="119" y="256"/>
                  </a:lnTo>
                  <a:lnTo>
                    <a:pt x="123" y="253"/>
                  </a:lnTo>
                  <a:lnTo>
                    <a:pt x="128" y="250"/>
                  </a:lnTo>
                  <a:lnTo>
                    <a:pt x="133" y="247"/>
                  </a:lnTo>
                  <a:lnTo>
                    <a:pt x="140" y="243"/>
                  </a:lnTo>
                  <a:lnTo>
                    <a:pt x="146" y="240"/>
                  </a:lnTo>
                  <a:lnTo>
                    <a:pt x="153" y="237"/>
                  </a:lnTo>
                  <a:lnTo>
                    <a:pt x="160" y="236"/>
                  </a:lnTo>
                  <a:lnTo>
                    <a:pt x="169" y="234"/>
                  </a:lnTo>
                  <a:lnTo>
                    <a:pt x="177" y="231"/>
                  </a:lnTo>
                  <a:lnTo>
                    <a:pt x="185" y="231"/>
                  </a:lnTo>
                  <a:lnTo>
                    <a:pt x="263" y="224"/>
                  </a:lnTo>
                  <a:lnTo>
                    <a:pt x="265" y="224"/>
                  </a:lnTo>
                  <a:lnTo>
                    <a:pt x="266" y="223"/>
                  </a:lnTo>
                  <a:lnTo>
                    <a:pt x="271" y="223"/>
                  </a:lnTo>
                  <a:lnTo>
                    <a:pt x="277" y="223"/>
                  </a:lnTo>
                  <a:lnTo>
                    <a:pt x="282" y="224"/>
                  </a:lnTo>
                  <a:lnTo>
                    <a:pt x="288" y="227"/>
                  </a:lnTo>
                  <a:lnTo>
                    <a:pt x="293" y="233"/>
                  </a:lnTo>
                  <a:lnTo>
                    <a:pt x="301" y="243"/>
                  </a:lnTo>
                  <a:lnTo>
                    <a:pt x="304" y="255"/>
                  </a:lnTo>
                  <a:lnTo>
                    <a:pt x="395" y="240"/>
                  </a:lnTo>
                  <a:lnTo>
                    <a:pt x="506" y="321"/>
                  </a:lnTo>
                  <a:lnTo>
                    <a:pt x="509" y="321"/>
                  </a:lnTo>
                  <a:lnTo>
                    <a:pt x="511" y="321"/>
                  </a:lnTo>
                  <a:lnTo>
                    <a:pt x="512" y="319"/>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34" name="Freeform 129"/>
            <p:cNvSpPr>
              <a:spLocks/>
            </p:cNvSpPr>
            <p:nvPr/>
          </p:nvSpPr>
          <p:spPr bwMode="blackWhite">
            <a:xfrm>
              <a:off x="7664450" y="3746500"/>
              <a:ext cx="61913" cy="85725"/>
            </a:xfrm>
            <a:custGeom>
              <a:avLst/>
              <a:gdLst>
                <a:gd name="T0" fmla="*/ 0 w 34"/>
                <a:gd name="T1" fmla="*/ 83976 h 49"/>
                <a:gd name="T2" fmla="*/ 1821 w 34"/>
                <a:gd name="T3" fmla="*/ 78727 h 49"/>
                <a:gd name="T4" fmla="*/ 3642 w 34"/>
                <a:gd name="T5" fmla="*/ 73479 h 49"/>
                <a:gd name="T6" fmla="*/ 9105 w 34"/>
                <a:gd name="T7" fmla="*/ 62982 h 49"/>
                <a:gd name="T8" fmla="*/ 14568 w 34"/>
                <a:gd name="T9" fmla="*/ 50735 h 49"/>
                <a:gd name="T10" fmla="*/ 23673 w 34"/>
                <a:gd name="T11" fmla="*/ 36739 h 49"/>
                <a:gd name="T12" fmla="*/ 30957 w 34"/>
                <a:gd name="T13" fmla="*/ 20994 h 49"/>
                <a:gd name="T14" fmla="*/ 41882 w 34"/>
                <a:gd name="T15" fmla="*/ 8747 h 49"/>
                <a:gd name="T16" fmla="*/ 49166 w 34"/>
                <a:gd name="T17" fmla="*/ 0 h 49"/>
                <a:gd name="T18" fmla="*/ 60092 w 34"/>
                <a:gd name="T19" fmla="*/ 0 h 49"/>
                <a:gd name="T20" fmla="*/ 60092 w 34"/>
                <a:gd name="T21" fmla="*/ 0 h 49"/>
                <a:gd name="T22" fmla="*/ 54629 w 34"/>
                <a:gd name="T23" fmla="*/ 5248 h 49"/>
                <a:gd name="T24" fmla="*/ 49166 w 34"/>
                <a:gd name="T25" fmla="*/ 10497 h 49"/>
                <a:gd name="T26" fmla="*/ 45524 w 34"/>
                <a:gd name="T27" fmla="*/ 19244 h 49"/>
                <a:gd name="T28" fmla="*/ 36419 w 34"/>
                <a:gd name="T29" fmla="*/ 31491 h 49"/>
                <a:gd name="T30" fmla="*/ 29136 w 34"/>
                <a:gd name="T31" fmla="*/ 41988 h 49"/>
                <a:gd name="T32" fmla="*/ 18210 w 34"/>
                <a:gd name="T33" fmla="*/ 57733 h 49"/>
                <a:gd name="T34" fmla="*/ 9105 w 34"/>
                <a:gd name="T35" fmla="*/ 78727 h 49"/>
                <a:gd name="T36" fmla="*/ 7284 w 34"/>
                <a:gd name="T37" fmla="*/ 78727 h 49"/>
                <a:gd name="T38" fmla="*/ 3642 w 34"/>
                <a:gd name="T39" fmla="*/ 82226 h 49"/>
                <a:gd name="T40" fmla="*/ 1821 w 34"/>
                <a:gd name="T41" fmla="*/ 82226 h 49"/>
                <a:gd name="T42" fmla="*/ 0 w 34"/>
                <a:gd name="T43" fmla="*/ 83976 h 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 h="49">
                  <a:moveTo>
                    <a:pt x="0" y="48"/>
                  </a:moveTo>
                  <a:lnTo>
                    <a:pt x="1" y="45"/>
                  </a:lnTo>
                  <a:lnTo>
                    <a:pt x="2" y="42"/>
                  </a:lnTo>
                  <a:lnTo>
                    <a:pt x="5" y="36"/>
                  </a:lnTo>
                  <a:lnTo>
                    <a:pt x="8" y="29"/>
                  </a:lnTo>
                  <a:lnTo>
                    <a:pt x="13" y="21"/>
                  </a:lnTo>
                  <a:lnTo>
                    <a:pt x="17" y="12"/>
                  </a:lnTo>
                  <a:lnTo>
                    <a:pt x="23" y="5"/>
                  </a:lnTo>
                  <a:lnTo>
                    <a:pt x="27" y="0"/>
                  </a:lnTo>
                  <a:lnTo>
                    <a:pt x="33" y="0"/>
                  </a:lnTo>
                  <a:lnTo>
                    <a:pt x="30" y="3"/>
                  </a:lnTo>
                  <a:lnTo>
                    <a:pt x="27" y="6"/>
                  </a:lnTo>
                  <a:lnTo>
                    <a:pt x="25" y="11"/>
                  </a:lnTo>
                  <a:lnTo>
                    <a:pt x="20" y="18"/>
                  </a:lnTo>
                  <a:lnTo>
                    <a:pt x="16" y="24"/>
                  </a:lnTo>
                  <a:lnTo>
                    <a:pt x="10" y="33"/>
                  </a:lnTo>
                  <a:lnTo>
                    <a:pt x="5" y="45"/>
                  </a:lnTo>
                  <a:lnTo>
                    <a:pt x="4" y="45"/>
                  </a:lnTo>
                  <a:lnTo>
                    <a:pt x="2" y="47"/>
                  </a:lnTo>
                  <a:lnTo>
                    <a:pt x="1" y="47"/>
                  </a:lnTo>
                  <a:lnTo>
                    <a:pt x="0" y="48"/>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35" name="Freeform 130"/>
            <p:cNvSpPr>
              <a:spLocks/>
            </p:cNvSpPr>
            <p:nvPr/>
          </p:nvSpPr>
          <p:spPr bwMode="blackWhite">
            <a:xfrm>
              <a:off x="7664450" y="3746500"/>
              <a:ext cx="61913" cy="85725"/>
            </a:xfrm>
            <a:custGeom>
              <a:avLst/>
              <a:gdLst>
                <a:gd name="T0" fmla="*/ 0 w 34"/>
                <a:gd name="T1" fmla="*/ 83976 h 49"/>
                <a:gd name="T2" fmla="*/ 0 w 34"/>
                <a:gd name="T3" fmla="*/ 83976 h 49"/>
                <a:gd name="T4" fmla="*/ 1821 w 34"/>
                <a:gd name="T5" fmla="*/ 78727 h 49"/>
                <a:gd name="T6" fmla="*/ 3642 w 34"/>
                <a:gd name="T7" fmla="*/ 73479 h 49"/>
                <a:gd name="T8" fmla="*/ 9105 w 34"/>
                <a:gd name="T9" fmla="*/ 62982 h 49"/>
                <a:gd name="T10" fmla="*/ 14568 w 34"/>
                <a:gd name="T11" fmla="*/ 50735 h 49"/>
                <a:gd name="T12" fmla="*/ 23673 w 34"/>
                <a:gd name="T13" fmla="*/ 36739 h 49"/>
                <a:gd name="T14" fmla="*/ 30957 w 34"/>
                <a:gd name="T15" fmla="*/ 20994 h 49"/>
                <a:gd name="T16" fmla="*/ 41882 w 34"/>
                <a:gd name="T17" fmla="*/ 8747 h 49"/>
                <a:gd name="T18" fmla="*/ 49166 w 34"/>
                <a:gd name="T19" fmla="*/ 0 h 49"/>
                <a:gd name="T20" fmla="*/ 60092 w 34"/>
                <a:gd name="T21" fmla="*/ 0 h 49"/>
                <a:gd name="T22" fmla="*/ 60092 w 34"/>
                <a:gd name="T23" fmla="*/ 0 h 49"/>
                <a:gd name="T24" fmla="*/ 60092 w 34"/>
                <a:gd name="T25" fmla="*/ 0 h 49"/>
                <a:gd name="T26" fmla="*/ 54629 w 34"/>
                <a:gd name="T27" fmla="*/ 5248 h 49"/>
                <a:gd name="T28" fmla="*/ 49166 w 34"/>
                <a:gd name="T29" fmla="*/ 10497 h 49"/>
                <a:gd name="T30" fmla="*/ 45524 w 34"/>
                <a:gd name="T31" fmla="*/ 19244 h 49"/>
                <a:gd name="T32" fmla="*/ 36419 w 34"/>
                <a:gd name="T33" fmla="*/ 31491 h 49"/>
                <a:gd name="T34" fmla="*/ 29136 w 34"/>
                <a:gd name="T35" fmla="*/ 41988 h 49"/>
                <a:gd name="T36" fmla="*/ 18210 w 34"/>
                <a:gd name="T37" fmla="*/ 57733 h 49"/>
                <a:gd name="T38" fmla="*/ 9105 w 34"/>
                <a:gd name="T39" fmla="*/ 78727 h 49"/>
                <a:gd name="T40" fmla="*/ 9105 w 34"/>
                <a:gd name="T41" fmla="*/ 78727 h 49"/>
                <a:gd name="T42" fmla="*/ 7284 w 34"/>
                <a:gd name="T43" fmla="*/ 78727 h 49"/>
                <a:gd name="T44" fmla="*/ 3642 w 34"/>
                <a:gd name="T45" fmla="*/ 82226 h 49"/>
                <a:gd name="T46" fmla="*/ 1821 w 34"/>
                <a:gd name="T47" fmla="*/ 82226 h 49"/>
                <a:gd name="T48" fmla="*/ 0 w 34"/>
                <a:gd name="T49" fmla="*/ 83976 h 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9">
                  <a:moveTo>
                    <a:pt x="0" y="48"/>
                  </a:moveTo>
                  <a:lnTo>
                    <a:pt x="0" y="48"/>
                  </a:lnTo>
                  <a:lnTo>
                    <a:pt x="1" y="45"/>
                  </a:lnTo>
                  <a:lnTo>
                    <a:pt x="2" y="42"/>
                  </a:lnTo>
                  <a:lnTo>
                    <a:pt x="5" y="36"/>
                  </a:lnTo>
                  <a:lnTo>
                    <a:pt x="8" y="29"/>
                  </a:lnTo>
                  <a:lnTo>
                    <a:pt x="13" y="21"/>
                  </a:lnTo>
                  <a:lnTo>
                    <a:pt x="17" y="12"/>
                  </a:lnTo>
                  <a:lnTo>
                    <a:pt x="23" y="5"/>
                  </a:lnTo>
                  <a:lnTo>
                    <a:pt x="27" y="0"/>
                  </a:lnTo>
                  <a:lnTo>
                    <a:pt x="33" y="0"/>
                  </a:lnTo>
                  <a:lnTo>
                    <a:pt x="30" y="3"/>
                  </a:lnTo>
                  <a:lnTo>
                    <a:pt x="27" y="6"/>
                  </a:lnTo>
                  <a:lnTo>
                    <a:pt x="25" y="11"/>
                  </a:lnTo>
                  <a:lnTo>
                    <a:pt x="20" y="18"/>
                  </a:lnTo>
                  <a:lnTo>
                    <a:pt x="16" y="24"/>
                  </a:lnTo>
                  <a:lnTo>
                    <a:pt x="10" y="33"/>
                  </a:lnTo>
                  <a:lnTo>
                    <a:pt x="5" y="45"/>
                  </a:lnTo>
                  <a:lnTo>
                    <a:pt x="4" y="45"/>
                  </a:lnTo>
                  <a:lnTo>
                    <a:pt x="2" y="47"/>
                  </a:lnTo>
                  <a:lnTo>
                    <a:pt x="1" y="47"/>
                  </a:lnTo>
                  <a:lnTo>
                    <a:pt x="0" y="48"/>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36" name="Freeform 131"/>
            <p:cNvSpPr>
              <a:spLocks/>
            </p:cNvSpPr>
            <p:nvPr/>
          </p:nvSpPr>
          <p:spPr bwMode="blackWhite">
            <a:xfrm>
              <a:off x="7688263" y="3473450"/>
              <a:ext cx="84137" cy="120650"/>
            </a:xfrm>
            <a:custGeom>
              <a:avLst/>
              <a:gdLst>
                <a:gd name="T0" fmla="*/ 7161 w 47"/>
                <a:gd name="T1" fmla="*/ 0 h 69"/>
                <a:gd name="T2" fmla="*/ 7161 w 47"/>
                <a:gd name="T3" fmla="*/ 0 h 69"/>
                <a:gd name="T4" fmla="*/ 7161 w 47"/>
                <a:gd name="T5" fmla="*/ 0 h 69"/>
                <a:gd name="T6" fmla="*/ 8951 w 47"/>
                <a:gd name="T7" fmla="*/ 3497 h 69"/>
                <a:gd name="T8" fmla="*/ 8951 w 47"/>
                <a:gd name="T9" fmla="*/ 8743 h 69"/>
                <a:gd name="T10" fmla="*/ 12531 w 47"/>
                <a:gd name="T11" fmla="*/ 13988 h 69"/>
                <a:gd name="T12" fmla="*/ 14321 w 47"/>
                <a:gd name="T13" fmla="*/ 19234 h 69"/>
                <a:gd name="T14" fmla="*/ 19692 w 47"/>
                <a:gd name="T15" fmla="*/ 26228 h 69"/>
                <a:gd name="T16" fmla="*/ 23272 w 47"/>
                <a:gd name="T17" fmla="*/ 31474 h 69"/>
                <a:gd name="T18" fmla="*/ 25062 w 47"/>
                <a:gd name="T19" fmla="*/ 38468 h 69"/>
                <a:gd name="T20" fmla="*/ 30433 w 47"/>
                <a:gd name="T21" fmla="*/ 45462 h 69"/>
                <a:gd name="T22" fmla="*/ 35803 w 47"/>
                <a:gd name="T23" fmla="*/ 52457 h 69"/>
                <a:gd name="T24" fmla="*/ 37593 w 47"/>
                <a:gd name="T25" fmla="*/ 61199 h 69"/>
                <a:gd name="T26" fmla="*/ 41173 w 47"/>
                <a:gd name="T27" fmla="*/ 68193 h 69"/>
                <a:gd name="T28" fmla="*/ 46544 w 47"/>
                <a:gd name="T29" fmla="*/ 73439 h 69"/>
                <a:gd name="T30" fmla="*/ 51914 w 47"/>
                <a:gd name="T31" fmla="*/ 80433 h 69"/>
                <a:gd name="T32" fmla="*/ 57285 w 47"/>
                <a:gd name="T33" fmla="*/ 85679 h 69"/>
                <a:gd name="T34" fmla="*/ 60865 w 47"/>
                <a:gd name="T35" fmla="*/ 89176 h 69"/>
                <a:gd name="T36" fmla="*/ 66236 w 47"/>
                <a:gd name="T37" fmla="*/ 94422 h 69"/>
                <a:gd name="T38" fmla="*/ 71606 w 47"/>
                <a:gd name="T39" fmla="*/ 104913 h 69"/>
                <a:gd name="T40" fmla="*/ 78767 w 47"/>
                <a:gd name="T41" fmla="*/ 113656 h 69"/>
                <a:gd name="T42" fmla="*/ 82347 w 47"/>
                <a:gd name="T43" fmla="*/ 118901 h 69"/>
                <a:gd name="T44" fmla="*/ 78767 w 47"/>
                <a:gd name="T45" fmla="*/ 118901 h 69"/>
                <a:gd name="T46" fmla="*/ 68026 w 47"/>
                <a:gd name="T47" fmla="*/ 110159 h 69"/>
                <a:gd name="T48" fmla="*/ 50124 w 47"/>
                <a:gd name="T49" fmla="*/ 92673 h 69"/>
                <a:gd name="T50" fmla="*/ 50124 w 47"/>
                <a:gd name="T51" fmla="*/ 92673 h 69"/>
                <a:gd name="T52" fmla="*/ 46544 w 47"/>
                <a:gd name="T53" fmla="*/ 89176 h 69"/>
                <a:gd name="T54" fmla="*/ 44754 w 47"/>
                <a:gd name="T55" fmla="*/ 85679 h 69"/>
                <a:gd name="T56" fmla="*/ 41173 w 47"/>
                <a:gd name="T57" fmla="*/ 80433 h 69"/>
                <a:gd name="T58" fmla="*/ 37593 w 47"/>
                <a:gd name="T59" fmla="*/ 76936 h 69"/>
                <a:gd name="T60" fmla="*/ 32223 w 47"/>
                <a:gd name="T61" fmla="*/ 68193 h 69"/>
                <a:gd name="T62" fmla="*/ 26852 w 47"/>
                <a:gd name="T63" fmla="*/ 61199 h 69"/>
                <a:gd name="T64" fmla="*/ 23272 w 47"/>
                <a:gd name="T65" fmla="*/ 52457 h 69"/>
                <a:gd name="T66" fmla="*/ 17901 w 47"/>
                <a:gd name="T67" fmla="*/ 45462 h 69"/>
                <a:gd name="T68" fmla="*/ 14321 w 47"/>
                <a:gd name="T69" fmla="*/ 38468 h 69"/>
                <a:gd name="T70" fmla="*/ 8951 w 47"/>
                <a:gd name="T71" fmla="*/ 31474 h 69"/>
                <a:gd name="T72" fmla="*/ 7161 w 47"/>
                <a:gd name="T73" fmla="*/ 26228 h 69"/>
                <a:gd name="T74" fmla="*/ 1790 w 47"/>
                <a:gd name="T75" fmla="*/ 19234 h 69"/>
                <a:gd name="T76" fmla="*/ 1790 w 47"/>
                <a:gd name="T77" fmla="*/ 13988 h 69"/>
                <a:gd name="T78" fmla="*/ 0 w 47"/>
                <a:gd name="T79" fmla="*/ 8743 h 69"/>
                <a:gd name="T80" fmla="*/ 0 w 47"/>
                <a:gd name="T81" fmla="*/ 3497 h 69"/>
                <a:gd name="T82" fmla="*/ 0 w 47"/>
                <a:gd name="T83" fmla="*/ 0 h 69"/>
                <a:gd name="T84" fmla="*/ 1790 w 47"/>
                <a:gd name="T85" fmla="*/ 0 h 69"/>
                <a:gd name="T86" fmla="*/ 3580 w 47"/>
                <a:gd name="T87" fmla="*/ 0 h 69"/>
                <a:gd name="T88" fmla="*/ 7161 w 47"/>
                <a:gd name="T89" fmla="*/ 0 h 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7" h="69">
                  <a:moveTo>
                    <a:pt x="4" y="0"/>
                  </a:moveTo>
                  <a:lnTo>
                    <a:pt x="4" y="0"/>
                  </a:lnTo>
                  <a:lnTo>
                    <a:pt x="5" y="2"/>
                  </a:lnTo>
                  <a:lnTo>
                    <a:pt x="5" y="5"/>
                  </a:lnTo>
                  <a:lnTo>
                    <a:pt x="7" y="8"/>
                  </a:lnTo>
                  <a:lnTo>
                    <a:pt x="8" y="11"/>
                  </a:lnTo>
                  <a:lnTo>
                    <a:pt x="11" y="15"/>
                  </a:lnTo>
                  <a:lnTo>
                    <a:pt x="13" y="18"/>
                  </a:lnTo>
                  <a:lnTo>
                    <a:pt x="14" y="22"/>
                  </a:lnTo>
                  <a:lnTo>
                    <a:pt x="17" y="26"/>
                  </a:lnTo>
                  <a:lnTo>
                    <a:pt x="20" y="30"/>
                  </a:lnTo>
                  <a:lnTo>
                    <a:pt x="21" y="35"/>
                  </a:lnTo>
                  <a:lnTo>
                    <a:pt x="23" y="39"/>
                  </a:lnTo>
                  <a:lnTo>
                    <a:pt x="26" y="42"/>
                  </a:lnTo>
                  <a:lnTo>
                    <a:pt x="29" y="46"/>
                  </a:lnTo>
                  <a:lnTo>
                    <a:pt x="32" y="49"/>
                  </a:lnTo>
                  <a:lnTo>
                    <a:pt x="34" y="51"/>
                  </a:lnTo>
                  <a:lnTo>
                    <a:pt x="37" y="54"/>
                  </a:lnTo>
                  <a:lnTo>
                    <a:pt x="40" y="60"/>
                  </a:lnTo>
                  <a:lnTo>
                    <a:pt x="44" y="65"/>
                  </a:lnTo>
                  <a:lnTo>
                    <a:pt x="46" y="68"/>
                  </a:lnTo>
                  <a:lnTo>
                    <a:pt x="44" y="68"/>
                  </a:lnTo>
                  <a:lnTo>
                    <a:pt x="38" y="63"/>
                  </a:lnTo>
                  <a:lnTo>
                    <a:pt x="28" y="53"/>
                  </a:lnTo>
                  <a:lnTo>
                    <a:pt x="26" y="51"/>
                  </a:lnTo>
                  <a:lnTo>
                    <a:pt x="25" y="49"/>
                  </a:lnTo>
                  <a:lnTo>
                    <a:pt x="23" y="46"/>
                  </a:lnTo>
                  <a:lnTo>
                    <a:pt x="21" y="44"/>
                  </a:lnTo>
                  <a:lnTo>
                    <a:pt x="18" y="39"/>
                  </a:lnTo>
                  <a:lnTo>
                    <a:pt x="15" y="35"/>
                  </a:lnTo>
                  <a:lnTo>
                    <a:pt x="13" y="30"/>
                  </a:lnTo>
                  <a:lnTo>
                    <a:pt x="10" y="26"/>
                  </a:lnTo>
                  <a:lnTo>
                    <a:pt x="8" y="22"/>
                  </a:lnTo>
                  <a:lnTo>
                    <a:pt x="5" y="18"/>
                  </a:lnTo>
                  <a:lnTo>
                    <a:pt x="4" y="15"/>
                  </a:lnTo>
                  <a:lnTo>
                    <a:pt x="1" y="11"/>
                  </a:lnTo>
                  <a:lnTo>
                    <a:pt x="1" y="8"/>
                  </a:lnTo>
                  <a:lnTo>
                    <a:pt x="0" y="5"/>
                  </a:lnTo>
                  <a:lnTo>
                    <a:pt x="0" y="2"/>
                  </a:lnTo>
                  <a:lnTo>
                    <a:pt x="0" y="0"/>
                  </a:lnTo>
                  <a:lnTo>
                    <a:pt x="1" y="0"/>
                  </a:lnTo>
                  <a:lnTo>
                    <a:pt x="2" y="0"/>
                  </a:lnTo>
                  <a:lnTo>
                    <a:pt x="4" y="0"/>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37" name="Freeform 132"/>
            <p:cNvSpPr>
              <a:spLocks/>
            </p:cNvSpPr>
            <p:nvPr/>
          </p:nvSpPr>
          <p:spPr bwMode="blackWhite">
            <a:xfrm>
              <a:off x="7688263" y="3473450"/>
              <a:ext cx="84137" cy="120650"/>
            </a:xfrm>
            <a:custGeom>
              <a:avLst/>
              <a:gdLst>
                <a:gd name="T0" fmla="*/ 7161 w 47"/>
                <a:gd name="T1" fmla="*/ 0 h 69"/>
                <a:gd name="T2" fmla="*/ 7161 w 47"/>
                <a:gd name="T3" fmla="*/ 0 h 69"/>
                <a:gd name="T4" fmla="*/ 7161 w 47"/>
                <a:gd name="T5" fmla="*/ 0 h 69"/>
                <a:gd name="T6" fmla="*/ 7161 w 47"/>
                <a:gd name="T7" fmla="*/ 0 h 69"/>
                <a:gd name="T8" fmla="*/ 8951 w 47"/>
                <a:gd name="T9" fmla="*/ 3497 h 69"/>
                <a:gd name="T10" fmla="*/ 8951 w 47"/>
                <a:gd name="T11" fmla="*/ 8743 h 69"/>
                <a:gd name="T12" fmla="*/ 12531 w 47"/>
                <a:gd name="T13" fmla="*/ 13988 h 69"/>
                <a:gd name="T14" fmla="*/ 14321 w 47"/>
                <a:gd name="T15" fmla="*/ 19234 h 69"/>
                <a:gd name="T16" fmla="*/ 19692 w 47"/>
                <a:gd name="T17" fmla="*/ 26228 h 69"/>
                <a:gd name="T18" fmla="*/ 23272 w 47"/>
                <a:gd name="T19" fmla="*/ 31474 h 69"/>
                <a:gd name="T20" fmla="*/ 25062 w 47"/>
                <a:gd name="T21" fmla="*/ 38468 h 69"/>
                <a:gd name="T22" fmla="*/ 30433 w 47"/>
                <a:gd name="T23" fmla="*/ 45462 h 69"/>
                <a:gd name="T24" fmla="*/ 35803 w 47"/>
                <a:gd name="T25" fmla="*/ 52457 h 69"/>
                <a:gd name="T26" fmla="*/ 37593 w 47"/>
                <a:gd name="T27" fmla="*/ 61199 h 69"/>
                <a:gd name="T28" fmla="*/ 41173 w 47"/>
                <a:gd name="T29" fmla="*/ 68193 h 69"/>
                <a:gd name="T30" fmla="*/ 46544 w 47"/>
                <a:gd name="T31" fmla="*/ 73439 h 69"/>
                <a:gd name="T32" fmla="*/ 51914 w 47"/>
                <a:gd name="T33" fmla="*/ 80433 h 69"/>
                <a:gd name="T34" fmla="*/ 57285 w 47"/>
                <a:gd name="T35" fmla="*/ 85679 h 69"/>
                <a:gd name="T36" fmla="*/ 57285 w 47"/>
                <a:gd name="T37" fmla="*/ 85679 h 69"/>
                <a:gd name="T38" fmla="*/ 60865 w 47"/>
                <a:gd name="T39" fmla="*/ 89176 h 69"/>
                <a:gd name="T40" fmla="*/ 66236 w 47"/>
                <a:gd name="T41" fmla="*/ 94422 h 69"/>
                <a:gd name="T42" fmla="*/ 71606 w 47"/>
                <a:gd name="T43" fmla="*/ 104913 h 69"/>
                <a:gd name="T44" fmla="*/ 78767 w 47"/>
                <a:gd name="T45" fmla="*/ 113656 h 69"/>
                <a:gd name="T46" fmla="*/ 82347 w 47"/>
                <a:gd name="T47" fmla="*/ 118901 h 69"/>
                <a:gd name="T48" fmla="*/ 78767 w 47"/>
                <a:gd name="T49" fmla="*/ 118901 h 69"/>
                <a:gd name="T50" fmla="*/ 68026 w 47"/>
                <a:gd name="T51" fmla="*/ 110159 h 69"/>
                <a:gd name="T52" fmla="*/ 50124 w 47"/>
                <a:gd name="T53" fmla="*/ 92673 h 69"/>
                <a:gd name="T54" fmla="*/ 50124 w 47"/>
                <a:gd name="T55" fmla="*/ 92673 h 69"/>
                <a:gd name="T56" fmla="*/ 50124 w 47"/>
                <a:gd name="T57" fmla="*/ 92673 h 69"/>
                <a:gd name="T58" fmla="*/ 46544 w 47"/>
                <a:gd name="T59" fmla="*/ 89176 h 69"/>
                <a:gd name="T60" fmla="*/ 44754 w 47"/>
                <a:gd name="T61" fmla="*/ 85679 h 69"/>
                <a:gd name="T62" fmla="*/ 41173 w 47"/>
                <a:gd name="T63" fmla="*/ 80433 h 69"/>
                <a:gd name="T64" fmla="*/ 37593 w 47"/>
                <a:gd name="T65" fmla="*/ 76936 h 69"/>
                <a:gd name="T66" fmla="*/ 32223 w 47"/>
                <a:gd name="T67" fmla="*/ 68193 h 69"/>
                <a:gd name="T68" fmla="*/ 26852 w 47"/>
                <a:gd name="T69" fmla="*/ 61199 h 69"/>
                <a:gd name="T70" fmla="*/ 23272 w 47"/>
                <a:gd name="T71" fmla="*/ 52457 h 69"/>
                <a:gd name="T72" fmla="*/ 17901 w 47"/>
                <a:gd name="T73" fmla="*/ 45462 h 69"/>
                <a:gd name="T74" fmla="*/ 14321 w 47"/>
                <a:gd name="T75" fmla="*/ 38468 h 69"/>
                <a:gd name="T76" fmla="*/ 8951 w 47"/>
                <a:gd name="T77" fmla="*/ 31474 h 69"/>
                <a:gd name="T78" fmla="*/ 7161 w 47"/>
                <a:gd name="T79" fmla="*/ 26228 h 69"/>
                <a:gd name="T80" fmla="*/ 1790 w 47"/>
                <a:gd name="T81" fmla="*/ 19234 h 69"/>
                <a:gd name="T82" fmla="*/ 1790 w 47"/>
                <a:gd name="T83" fmla="*/ 13988 h 69"/>
                <a:gd name="T84" fmla="*/ 0 w 47"/>
                <a:gd name="T85" fmla="*/ 8743 h 69"/>
                <a:gd name="T86" fmla="*/ 0 w 47"/>
                <a:gd name="T87" fmla="*/ 3497 h 69"/>
                <a:gd name="T88" fmla="*/ 0 w 47"/>
                <a:gd name="T89" fmla="*/ 3497 h 69"/>
                <a:gd name="T90" fmla="*/ 0 w 47"/>
                <a:gd name="T91" fmla="*/ 0 h 69"/>
                <a:gd name="T92" fmla="*/ 1790 w 47"/>
                <a:gd name="T93" fmla="*/ 0 h 69"/>
                <a:gd name="T94" fmla="*/ 3580 w 47"/>
                <a:gd name="T95" fmla="*/ 0 h 69"/>
                <a:gd name="T96" fmla="*/ 7161 w 47"/>
                <a:gd name="T97" fmla="*/ 0 h 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7" h="69">
                  <a:moveTo>
                    <a:pt x="4" y="0"/>
                  </a:moveTo>
                  <a:lnTo>
                    <a:pt x="4" y="0"/>
                  </a:lnTo>
                  <a:lnTo>
                    <a:pt x="5" y="2"/>
                  </a:lnTo>
                  <a:lnTo>
                    <a:pt x="5" y="5"/>
                  </a:lnTo>
                  <a:lnTo>
                    <a:pt x="7" y="8"/>
                  </a:lnTo>
                  <a:lnTo>
                    <a:pt x="8" y="11"/>
                  </a:lnTo>
                  <a:lnTo>
                    <a:pt x="11" y="15"/>
                  </a:lnTo>
                  <a:lnTo>
                    <a:pt x="13" y="18"/>
                  </a:lnTo>
                  <a:lnTo>
                    <a:pt x="14" y="22"/>
                  </a:lnTo>
                  <a:lnTo>
                    <a:pt x="17" y="26"/>
                  </a:lnTo>
                  <a:lnTo>
                    <a:pt x="20" y="30"/>
                  </a:lnTo>
                  <a:lnTo>
                    <a:pt x="21" y="35"/>
                  </a:lnTo>
                  <a:lnTo>
                    <a:pt x="23" y="39"/>
                  </a:lnTo>
                  <a:lnTo>
                    <a:pt x="26" y="42"/>
                  </a:lnTo>
                  <a:lnTo>
                    <a:pt x="29" y="46"/>
                  </a:lnTo>
                  <a:lnTo>
                    <a:pt x="32" y="49"/>
                  </a:lnTo>
                  <a:lnTo>
                    <a:pt x="34" y="51"/>
                  </a:lnTo>
                  <a:lnTo>
                    <a:pt x="37" y="54"/>
                  </a:lnTo>
                  <a:lnTo>
                    <a:pt x="40" y="60"/>
                  </a:lnTo>
                  <a:lnTo>
                    <a:pt x="44" y="65"/>
                  </a:lnTo>
                  <a:lnTo>
                    <a:pt x="46" y="68"/>
                  </a:lnTo>
                  <a:lnTo>
                    <a:pt x="44" y="68"/>
                  </a:lnTo>
                  <a:lnTo>
                    <a:pt x="38" y="63"/>
                  </a:lnTo>
                  <a:lnTo>
                    <a:pt x="28" y="53"/>
                  </a:lnTo>
                  <a:lnTo>
                    <a:pt x="26" y="51"/>
                  </a:lnTo>
                  <a:lnTo>
                    <a:pt x="25" y="49"/>
                  </a:lnTo>
                  <a:lnTo>
                    <a:pt x="23" y="46"/>
                  </a:lnTo>
                  <a:lnTo>
                    <a:pt x="21" y="44"/>
                  </a:lnTo>
                  <a:lnTo>
                    <a:pt x="18" y="39"/>
                  </a:lnTo>
                  <a:lnTo>
                    <a:pt x="15" y="35"/>
                  </a:lnTo>
                  <a:lnTo>
                    <a:pt x="13" y="30"/>
                  </a:lnTo>
                  <a:lnTo>
                    <a:pt x="10" y="26"/>
                  </a:lnTo>
                  <a:lnTo>
                    <a:pt x="8" y="22"/>
                  </a:lnTo>
                  <a:lnTo>
                    <a:pt x="5" y="18"/>
                  </a:lnTo>
                  <a:lnTo>
                    <a:pt x="4" y="15"/>
                  </a:lnTo>
                  <a:lnTo>
                    <a:pt x="1" y="11"/>
                  </a:lnTo>
                  <a:lnTo>
                    <a:pt x="1" y="8"/>
                  </a:lnTo>
                  <a:lnTo>
                    <a:pt x="0" y="5"/>
                  </a:lnTo>
                  <a:lnTo>
                    <a:pt x="0" y="2"/>
                  </a:lnTo>
                  <a:lnTo>
                    <a:pt x="0" y="0"/>
                  </a:lnTo>
                  <a:lnTo>
                    <a:pt x="1" y="0"/>
                  </a:lnTo>
                  <a:lnTo>
                    <a:pt x="2" y="0"/>
                  </a:lnTo>
                  <a:lnTo>
                    <a:pt x="4" y="0"/>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38" name="Freeform 133"/>
            <p:cNvSpPr>
              <a:spLocks/>
            </p:cNvSpPr>
            <p:nvPr/>
          </p:nvSpPr>
          <p:spPr bwMode="blackWhite">
            <a:xfrm>
              <a:off x="7766050" y="3598863"/>
              <a:ext cx="31750" cy="111125"/>
            </a:xfrm>
            <a:custGeom>
              <a:avLst/>
              <a:gdLst>
                <a:gd name="T0" fmla="*/ 12347 w 18"/>
                <a:gd name="T1" fmla="*/ 0 h 63"/>
                <a:gd name="T2" fmla="*/ 28222 w 18"/>
                <a:gd name="T3" fmla="*/ 26458 h 63"/>
                <a:gd name="T4" fmla="*/ 29986 w 18"/>
                <a:gd name="T5" fmla="*/ 100542 h 63"/>
                <a:gd name="T6" fmla="*/ 5292 w 18"/>
                <a:gd name="T7" fmla="*/ 109361 h 63"/>
                <a:gd name="T8" fmla="*/ 0 w 18"/>
                <a:gd name="T9" fmla="*/ 105833 h 63"/>
                <a:gd name="T10" fmla="*/ 22931 w 18"/>
                <a:gd name="T11" fmla="*/ 82903 h 63"/>
                <a:gd name="T12" fmla="*/ 19403 w 18"/>
                <a:gd name="T13" fmla="*/ 31750 h 63"/>
                <a:gd name="T14" fmla="*/ 5292 w 18"/>
                <a:gd name="T15" fmla="*/ 3528 h 63"/>
                <a:gd name="T16" fmla="*/ 12347 w 18"/>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63">
                  <a:moveTo>
                    <a:pt x="7" y="0"/>
                  </a:moveTo>
                  <a:lnTo>
                    <a:pt x="16" y="15"/>
                  </a:lnTo>
                  <a:lnTo>
                    <a:pt x="17" y="57"/>
                  </a:lnTo>
                  <a:lnTo>
                    <a:pt x="3" y="62"/>
                  </a:lnTo>
                  <a:lnTo>
                    <a:pt x="0" y="60"/>
                  </a:lnTo>
                  <a:lnTo>
                    <a:pt x="13" y="47"/>
                  </a:lnTo>
                  <a:lnTo>
                    <a:pt x="11" y="18"/>
                  </a:lnTo>
                  <a:lnTo>
                    <a:pt x="3" y="2"/>
                  </a:lnTo>
                  <a:lnTo>
                    <a:pt x="7" y="0"/>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39" name="Freeform 134"/>
            <p:cNvSpPr>
              <a:spLocks/>
            </p:cNvSpPr>
            <p:nvPr/>
          </p:nvSpPr>
          <p:spPr bwMode="blackWhite">
            <a:xfrm>
              <a:off x="7766050" y="3598863"/>
              <a:ext cx="31750" cy="111125"/>
            </a:xfrm>
            <a:custGeom>
              <a:avLst/>
              <a:gdLst>
                <a:gd name="T0" fmla="*/ 12347 w 18"/>
                <a:gd name="T1" fmla="*/ 0 h 63"/>
                <a:gd name="T2" fmla="*/ 28222 w 18"/>
                <a:gd name="T3" fmla="*/ 26458 h 63"/>
                <a:gd name="T4" fmla="*/ 29986 w 18"/>
                <a:gd name="T5" fmla="*/ 100542 h 63"/>
                <a:gd name="T6" fmla="*/ 5292 w 18"/>
                <a:gd name="T7" fmla="*/ 109361 h 63"/>
                <a:gd name="T8" fmla="*/ 0 w 18"/>
                <a:gd name="T9" fmla="*/ 105833 h 63"/>
                <a:gd name="T10" fmla="*/ 22931 w 18"/>
                <a:gd name="T11" fmla="*/ 82903 h 63"/>
                <a:gd name="T12" fmla="*/ 19403 w 18"/>
                <a:gd name="T13" fmla="*/ 31750 h 63"/>
                <a:gd name="T14" fmla="*/ 5292 w 18"/>
                <a:gd name="T15" fmla="*/ 3528 h 63"/>
                <a:gd name="T16" fmla="*/ 12347 w 18"/>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63">
                  <a:moveTo>
                    <a:pt x="7" y="0"/>
                  </a:moveTo>
                  <a:lnTo>
                    <a:pt x="16" y="15"/>
                  </a:lnTo>
                  <a:lnTo>
                    <a:pt x="17" y="57"/>
                  </a:lnTo>
                  <a:lnTo>
                    <a:pt x="3" y="62"/>
                  </a:lnTo>
                  <a:lnTo>
                    <a:pt x="0" y="60"/>
                  </a:lnTo>
                  <a:lnTo>
                    <a:pt x="13" y="47"/>
                  </a:lnTo>
                  <a:lnTo>
                    <a:pt x="11" y="18"/>
                  </a:lnTo>
                  <a:lnTo>
                    <a:pt x="3" y="2"/>
                  </a:lnTo>
                  <a:lnTo>
                    <a:pt x="7" y="0"/>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40" name="Freeform 135"/>
            <p:cNvSpPr>
              <a:spLocks/>
            </p:cNvSpPr>
            <p:nvPr/>
          </p:nvSpPr>
          <p:spPr bwMode="blackWhite">
            <a:xfrm>
              <a:off x="7639050" y="3192463"/>
              <a:ext cx="65088" cy="177800"/>
            </a:xfrm>
            <a:custGeom>
              <a:avLst/>
              <a:gdLst>
                <a:gd name="T0" fmla="*/ 12656 w 36"/>
                <a:gd name="T1" fmla="*/ 24404 h 102"/>
                <a:gd name="T2" fmla="*/ 16272 w 36"/>
                <a:gd name="T3" fmla="*/ 19175 h 102"/>
                <a:gd name="T4" fmla="*/ 19888 w 36"/>
                <a:gd name="T5" fmla="*/ 17431 h 102"/>
                <a:gd name="T6" fmla="*/ 25312 w 36"/>
                <a:gd name="T7" fmla="*/ 12202 h 102"/>
                <a:gd name="T8" fmla="*/ 30736 w 36"/>
                <a:gd name="T9" fmla="*/ 8716 h 102"/>
                <a:gd name="T10" fmla="*/ 36160 w 36"/>
                <a:gd name="T11" fmla="*/ 3486 h 102"/>
                <a:gd name="T12" fmla="*/ 41584 w 36"/>
                <a:gd name="T13" fmla="*/ 1743 h 102"/>
                <a:gd name="T14" fmla="*/ 48816 w 36"/>
                <a:gd name="T15" fmla="*/ 0 h 102"/>
                <a:gd name="T16" fmla="*/ 59664 w 36"/>
                <a:gd name="T17" fmla="*/ 0 h 102"/>
                <a:gd name="T18" fmla="*/ 59664 w 36"/>
                <a:gd name="T19" fmla="*/ 0 h 102"/>
                <a:gd name="T20" fmla="*/ 59664 w 36"/>
                <a:gd name="T21" fmla="*/ 1743 h 102"/>
                <a:gd name="T22" fmla="*/ 59664 w 36"/>
                <a:gd name="T23" fmla="*/ 6973 h 102"/>
                <a:gd name="T24" fmla="*/ 63280 w 36"/>
                <a:gd name="T25" fmla="*/ 8716 h 102"/>
                <a:gd name="T26" fmla="*/ 63280 w 36"/>
                <a:gd name="T27" fmla="*/ 13945 h 102"/>
                <a:gd name="T28" fmla="*/ 63280 w 36"/>
                <a:gd name="T29" fmla="*/ 17431 h 102"/>
                <a:gd name="T30" fmla="*/ 63280 w 36"/>
                <a:gd name="T31" fmla="*/ 19175 h 102"/>
                <a:gd name="T32" fmla="*/ 63280 w 36"/>
                <a:gd name="T33" fmla="*/ 22661 h 102"/>
                <a:gd name="T34" fmla="*/ 54240 w 36"/>
                <a:gd name="T35" fmla="*/ 34863 h 102"/>
                <a:gd name="T36" fmla="*/ 52432 w 36"/>
                <a:gd name="T37" fmla="*/ 43578 h 102"/>
                <a:gd name="T38" fmla="*/ 54240 w 36"/>
                <a:gd name="T39" fmla="*/ 54037 h 102"/>
                <a:gd name="T40" fmla="*/ 48816 w 36"/>
                <a:gd name="T41" fmla="*/ 71469 h 102"/>
                <a:gd name="T42" fmla="*/ 41584 w 36"/>
                <a:gd name="T43" fmla="*/ 85414 h 102"/>
                <a:gd name="T44" fmla="*/ 37968 w 36"/>
                <a:gd name="T45" fmla="*/ 92386 h 102"/>
                <a:gd name="T46" fmla="*/ 21696 w 36"/>
                <a:gd name="T47" fmla="*/ 106331 h 102"/>
                <a:gd name="T48" fmla="*/ 21696 w 36"/>
                <a:gd name="T49" fmla="*/ 118533 h 102"/>
                <a:gd name="T50" fmla="*/ 12656 w 36"/>
                <a:gd name="T51" fmla="*/ 135965 h 102"/>
                <a:gd name="T52" fmla="*/ 12656 w 36"/>
                <a:gd name="T53" fmla="*/ 142937 h 102"/>
                <a:gd name="T54" fmla="*/ 12656 w 36"/>
                <a:gd name="T55" fmla="*/ 146424 h 102"/>
                <a:gd name="T56" fmla="*/ 12656 w 36"/>
                <a:gd name="T57" fmla="*/ 153396 h 102"/>
                <a:gd name="T58" fmla="*/ 12656 w 36"/>
                <a:gd name="T59" fmla="*/ 160369 h 102"/>
                <a:gd name="T60" fmla="*/ 12656 w 36"/>
                <a:gd name="T61" fmla="*/ 170827 h 102"/>
                <a:gd name="T62" fmla="*/ 12656 w 36"/>
                <a:gd name="T63" fmla="*/ 176057 h 102"/>
                <a:gd name="T64" fmla="*/ 9040 w 36"/>
                <a:gd name="T65" fmla="*/ 176057 h 102"/>
                <a:gd name="T66" fmla="*/ 7232 w 36"/>
                <a:gd name="T67" fmla="*/ 169084 h 102"/>
                <a:gd name="T68" fmla="*/ 1808 w 36"/>
                <a:gd name="T69" fmla="*/ 148167 h 102"/>
                <a:gd name="T70" fmla="*/ 1808 w 36"/>
                <a:gd name="T71" fmla="*/ 142937 h 102"/>
                <a:gd name="T72" fmla="*/ 0 w 36"/>
                <a:gd name="T73" fmla="*/ 137708 h 102"/>
                <a:gd name="T74" fmla="*/ 0 w 36"/>
                <a:gd name="T75" fmla="*/ 128992 h 102"/>
                <a:gd name="T76" fmla="*/ 0 w 36"/>
                <a:gd name="T77" fmla="*/ 122020 h 102"/>
                <a:gd name="T78" fmla="*/ 0 w 36"/>
                <a:gd name="T79" fmla="*/ 113304 h 102"/>
                <a:gd name="T80" fmla="*/ 0 w 36"/>
                <a:gd name="T81" fmla="*/ 106331 h 102"/>
                <a:gd name="T82" fmla="*/ 0 w 36"/>
                <a:gd name="T83" fmla="*/ 101102 h 102"/>
                <a:gd name="T84" fmla="*/ 0 w 36"/>
                <a:gd name="T85" fmla="*/ 97616 h 102"/>
                <a:gd name="T86" fmla="*/ 1808 w 36"/>
                <a:gd name="T87" fmla="*/ 81927 h 102"/>
                <a:gd name="T88" fmla="*/ 12656 w 36"/>
                <a:gd name="T89" fmla="*/ 76698 h 102"/>
                <a:gd name="T90" fmla="*/ 12656 w 36"/>
                <a:gd name="T91" fmla="*/ 59267 h 102"/>
                <a:gd name="T92" fmla="*/ 21696 w 36"/>
                <a:gd name="T93" fmla="*/ 43578 h 102"/>
                <a:gd name="T94" fmla="*/ 25312 w 36"/>
                <a:gd name="T95" fmla="*/ 40092 h 102"/>
                <a:gd name="T96" fmla="*/ 25312 w 36"/>
                <a:gd name="T97" fmla="*/ 34863 h 102"/>
                <a:gd name="T98" fmla="*/ 25312 w 36"/>
                <a:gd name="T99" fmla="*/ 29633 h 102"/>
                <a:gd name="T100" fmla="*/ 19888 w 36"/>
                <a:gd name="T101" fmla="*/ 29633 h 102"/>
                <a:gd name="T102" fmla="*/ 16272 w 36"/>
                <a:gd name="T103" fmla="*/ 27890 h 102"/>
                <a:gd name="T104" fmla="*/ 12656 w 36"/>
                <a:gd name="T105" fmla="*/ 24404 h 102"/>
                <a:gd name="T106" fmla="*/ 12656 w 36"/>
                <a:gd name="T107" fmla="*/ 24404 h 102"/>
                <a:gd name="T108" fmla="*/ 12656 w 36"/>
                <a:gd name="T109" fmla="*/ 24404 h 1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6" h="102">
                  <a:moveTo>
                    <a:pt x="7" y="14"/>
                  </a:moveTo>
                  <a:lnTo>
                    <a:pt x="9" y="11"/>
                  </a:lnTo>
                  <a:lnTo>
                    <a:pt x="11" y="10"/>
                  </a:lnTo>
                  <a:lnTo>
                    <a:pt x="14" y="7"/>
                  </a:lnTo>
                  <a:lnTo>
                    <a:pt x="17" y="5"/>
                  </a:lnTo>
                  <a:lnTo>
                    <a:pt x="20" y="2"/>
                  </a:lnTo>
                  <a:lnTo>
                    <a:pt x="23" y="1"/>
                  </a:lnTo>
                  <a:lnTo>
                    <a:pt x="27" y="0"/>
                  </a:lnTo>
                  <a:lnTo>
                    <a:pt x="33" y="0"/>
                  </a:lnTo>
                  <a:lnTo>
                    <a:pt x="33" y="1"/>
                  </a:lnTo>
                  <a:lnTo>
                    <a:pt x="33" y="4"/>
                  </a:lnTo>
                  <a:lnTo>
                    <a:pt x="35" y="5"/>
                  </a:lnTo>
                  <a:lnTo>
                    <a:pt x="35" y="8"/>
                  </a:lnTo>
                  <a:lnTo>
                    <a:pt x="35" y="10"/>
                  </a:lnTo>
                  <a:lnTo>
                    <a:pt x="35" y="11"/>
                  </a:lnTo>
                  <a:lnTo>
                    <a:pt x="35" y="13"/>
                  </a:lnTo>
                  <a:lnTo>
                    <a:pt x="30" y="20"/>
                  </a:lnTo>
                  <a:lnTo>
                    <a:pt x="29" y="25"/>
                  </a:lnTo>
                  <a:lnTo>
                    <a:pt x="30" y="31"/>
                  </a:lnTo>
                  <a:lnTo>
                    <a:pt x="27" y="41"/>
                  </a:lnTo>
                  <a:lnTo>
                    <a:pt x="23" y="49"/>
                  </a:lnTo>
                  <a:lnTo>
                    <a:pt x="21" y="53"/>
                  </a:lnTo>
                  <a:lnTo>
                    <a:pt x="12" y="61"/>
                  </a:lnTo>
                  <a:lnTo>
                    <a:pt x="12" y="68"/>
                  </a:lnTo>
                  <a:lnTo>
                    <a:pt x="7" y="78"/>
                  </a:lnTo>
                  <a:lnTo>
                    <a:pt x="7" y="82"/>
                  </a:lnTo>
                  <a:lnTo>
                    <a:pt x="7" y="84"/>
                  </a:lnTo>
                  <a:lnTo>
                    <a:pt x="7" y="88"/>
                  </a:lnTo>
                  <a:lnTo>
                    <a:pt x="7" y="92"/>
                  </a:lnTo>
                  <a:lnTo>
                    <a:pt x="7" y="98"/>
                  </a:lnTo>
                  <a:lnTo>
                    <a:pt x="7" y="101"/>
                  </a:lnTo>
                  <a:lnTo>
                    <a:pt x="5" y="101"/>
                  </a:lnTo>
                  <a:lnTo>
                    <a:pt x="4" y="97"/>
                  </a:lnTo>
                  <a:lnTo>
                    <a:pt x="1" y="85"/>
                  </a:lnTo>
                  <a:lnTo>
                    <a:pt x="1" y="82"/>
                  </a:lnTo>
                  <a:lnTo>
                    <a:pt x="0" y="79"/>
                  </a:lnTo>
                  <a:lnTo>
                    <a:pt x="0" y="74"/>
                  </a:lnTo>
                  <a:lnTo>
                    <a:pt x="0" y="70"/>
                  </a:lnTo>
                  <a:lnTo>
                    <a:pt x="0" y="65"/>
                  </a:lnTo>
                  <a:lnTo>
                    <a:pt x="0" y="61"/>
                  </a:lnTo>
                  <a:lnTo>
                    <a:pt x="0" y="58"/>
                  </a:lnTo>
                  <a:lnTo>
                    <a:pt x="0" y="56"/>
                  </a:lnTo>
                  <a:lnTo>
                    <a:pt x="1" y="47"/>
                  </a:lnTo>
                  <a:lnTo>
                    <a:pt x="7" y="44"/>
                  </a:lnTo>
                  <a:lnTo>
                    <a:pt x="7" y="34"/>
                  </a:lnTo>
                  <a:lnTo>
                    <a:pt x="12" y="25"/>
                  </a:lnTo>
                  <a:lnTo>
                    <a:pt x="14" y="23"/>
                  </a:lnTo>
                  <a:lnTo>
                    <a:pt x="14" y="20"/>
                  </a:lnTo>
                  <a:lnTo>
                    <a:pt x="14" y="17"/>
                  </a:lnTo>
                  <a:lnTo>
                    <a:pt x="11" y="17"/>
                  </a:lnTo>
                  <a:lnTo>
                    <a:pt x="9" y="16"/>
                  </a:lnTo>
                  <a:lnTo>
                    <a:pt x="7" y="14"/>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41" name="Freeform 136"/>
            <p:cNvSpPr>
              <a:spLocks/>
            </p:cNvSpPr>
            <p:nvPr/>
          </p:nvSpPr>
          <p:spPr bwMode="blackWhite">
            <a:xfrm>
              <a:off x="6502400" y="3016250"/>
              <a:ext cx="1190625" cy="654050"/>
            </a:xfrm>
            <a:custGeom>
              <a:avLst/>
              <a:gdLst>
                <a:gd name="T0" fmla="*/ 1167173 w 660"/>
                <a:gd name="T1" fmla="*/ 440125 h 373"/>
                <a:gd name="T2" fmla="*/ 1183409 w 660"/>
                <a:gd name="T3" fmla="*/ 455906 h 373"/>
                <a:gd name="T4" fmla="*/ 1132898 w 660"/>
                <a:gd name="T5" fmla="*/ 394534 h 373"/>
                <a:gd name="T6" fmla="*/ 1107642 w 660"/>
                <a:gd name="T7" fmla="*/ 389274 h 373"/>
                <a:gd name="T8" fmla="*/ 1109446 w 660"/>
                <a:gd name="T9" fmla="*/ 408562 h 373"/>
                <a:gd name="T10" fmla="*/ 1096818 w 660"/>
                <a:gd name="T11" fmla="*/ 410316 h 373"/>
                <a:gd name="T12" fmla="*/ 1013835 w 660"/>
                <a:gd name="T13" fmla="*/ 368232 h 373"/>
                <a:gd name="T14" fmla="*/ 1104034 w 660"/>
                <a:gd name="T15" fmla="*/ 373492 h 373"/>
                <a:gd name="T16" fmla="*/ 1069759 w 660"/>
                <a:gd name="T17" fmla="*/ 345437 h 373"/>
                <a:gd name="T18" fmla="*/ 1075170 w 660"/>
                <a:gd name="T19" fmla="*/ 292832 h 373"/>
                <a:gd name="T20" fmla="*/ 1044503 w 660"/>
                <a:gd name="T21" fmla="*/ 270037 h 373"/>
                <a:gd name="T22" fmla="*/ 1058935 w 660"/>
                <a:gd name="T23" fmla="*/ 215679 h 373"/>
                <a:gd name="T24" fmla="*/ 1010227 w 660"/>
                <a:gd name="T25" fmla="*/ 187623 h 373"/>
                <a:gd name="T26" fmla="*/ 947088 w 660"/>
                <a:gd name="T27" fmla="*/ 163074 h 373"/>
                <a:gd name="T28" fmla="*/ 929048 w 660"/>
                <a:gd name="T29" fmla="*/ 163074 h 373"/>
                <a:gd name="T30" fmla="*/ 901989 w 660"/>
                <a:gd name="T31" fmla="*/ 163074 h 373"/>
                <a:gd name="T32" fmla="*/ 901989 w 660"/>
                <a:gd name="T33" fmla="*/ 115730 h 373"/>
                <a:gd name="T34" fmla="*/ 929048 w 660"/>
                <a:gd name="T35" fmla="*/ 82414 h 373"/>
                <a:gd name="T36" fmla="*/ 885753 w 660"/>
                <a:gd name="T37" fmla="*/ 42084 h 373"/>
                <a:gd name="T38" fmla="*/ 847869 w 660"/>
                <a:gd name="T39" fmla="*/ 19288 h 373"/>
                <a:gd name="T40" fmla="*/ 828026 w 660"/>
                <a:gd name="T41" fmla="*/ 3507 h 373"/>
                <a:gd name="T42" fmla="*/ 811790 w 660"/>
                <a:gd name="T43" fmla="*/ 14028 h 373"/>
                <a:gd name="T44" fmla="*/ 782926 w 660"/>
                <a:gd name="T45" fmla="*/ 26302 h 373"/>
                <a:gd name="T46" fmla="*/ 734219 w 660"/>
                <a:gd name="T47" fmla="*/ 3507 h 373"/>
                <a:gd name="T48" fmla="*/ 708963 w 660"/>
                <a:gd name="T49" fmla="*/ 57865 h 373"/>
                <a:gd name="T50" fmla="*/ 681903 w 660"/>
                <a:gd name="T51" fmla="*/ 105209 h 373"/>
                <a:gd name="T52" fmla="*/ 669276 w 660"/>
                <a:gd name="T53" fmla="*/ 129758 h 373"/>
                <a:gd name="T54" fmla="*/ 649432 w 660"/>
                <a:gd name="T55" fmla="*/ 124497 h 373"/>
                <a:gd name="T56" fmla="*/ 633196 w 660"/>
                <a:gd name="T57" fmla="*/ 157814 h 373"/>
                <a:gd name="T58" fmla="*/ 627784 w 660"/>
                <a:gd name="T59" fmla="*/ 173595 h 373"/>
                <a:gd name="T60" fmla="*/ 611548 w 660"/>
                <a:gd name="T61" fmla="*/ 205158 h 373"/>
                <a:gd name="T62" fmla="*/ 566449 w 660"/>
                <a:gd name="T63" fmla="*/ 187623 h 373"/>
                <a:gd name="T64" fmla="*/ 555625 w 660"/>
                <a:gd name="T65" fmla="*/ 220939 h 373"/>
                <a:gd name="T66" fmla="*/ 546605 w 660"/>
                <a:gd name="T67" fmla="*/ 241981 h 373"/>
                <a:gd name="T68" fmla="*/ 535781 w 660"/>
                <a:gd name="T69" fmla="*/ 268283 h 373"/>
                <a:gd name="T70" fmla="*/ 524957 w 660"/>
                <a:gd name="T71" fmla="*/ 310367 h 373"/>
                <a:gd name="T72" fmla="*/ 497898 w 660"/>
                <a:gd name="T73" fmla="*/ 355958 h 373"/>
                <a:gd name="T74" fmla="*/ 497898 w 660"/>
                <a:gd name="T75" fmla="*/ 373492 h 373"/>
                <a:gd name="T76" fmla="*/ 476250 w 660"/>
                <a:gd name="T77" fmla="*/ 420836 h 373"/>
                <a:gd name="T78" fmla="*/ 452798 w 660"/>
                <a:gd name="T79" fmla="*/ 420836 h 373"/>
                <a:gd name="T80" fmla="*/ 422131 w 660"/>
                <a:gd name="T81" fmla="*/ 431357 h 373"/>
                <a:gd name="T82" fmla="*/ 414915 w 660"/>
                <a:gd name="T83" fmla="*/ 452399 h 373"/>
                <a:gd name="T84" fmla="*/ 398679 w 660"/>
                <a:gd name="T85" fmla="*/ 461167 h 373"/>
                <a:gd name="T86" fmla="*/ 355384 w 660"/>
                <a:gd name="T87" fmla="*/ 471688 h 373"/>
                <a:gd name="T88" fmla="*/ 335540 w 660"/>
                <a:gd name="T89" fmla="*/ 476948 h 373"/>
                <a:gd name="T90" fmla="*/ 294048 w 660"/>
                <a:gd name="T91" fmla="*/ 483962 h 373"/>
                <a:gd name="T92" fmla="*/ 254361 w 660"/>
                <a:gd name="T93" fmla="*/ 450646 h 373"/>
                <a:gd name="T94" fmla="*/ 214673 w 660"/>
                <a:gd name="T95" fmla="*/ 478701 h 373"/>
                <a:gd name="T96" fmla="*/ 216477 w 660"/>
                <a:gd name="T97" fmla="*/ 473441 h 373"/>
                <a:gd name="T98" fmla="*/ 173182 w 660"/>
                <a:gd name="T99" fmla="*/ 508511 h 373"/>
                <a:gd name="T100" fmla="*/ 149730 w 660"/>
                <a:gd name="T101" fmla="*/ 543580 h 373"/>
                <a:gd name="T102" fmla="*/ 135298 w 660"/>
                <a:gd name="T103" fmla="*/ 562869 h 373"/>
                <a:gd name="T104" fmla="*/ 128082 w 660"/>
                <a:gd name="T105" fmla="*/ 578650 h 373"/>
                <a:gd name="T106" fmla="*/ 97415 w 660"/>
                <a:gd name="T107" fmla="*/ 597938 h 373"/>
                <a:gd name="T108" fmla="*/ 79375 w 660"/>
                <a:gd name="T109" fmla="*/ 610213 h 373"/>
                <a:gd name="T110" fmla="*/ 32472 w 660"/>
                <a:gd name="T111" fmla="*/ 634762 h 373"/>
                <a:gd name="T112" fmla="*/ 0 w 660"/>
                <a:gd name="T113" fmla="*/ 652297 h 373"/>
                <a:gd name="T114" fmla="*/ 319304 w 660"/>
                <a:gd name="T115" fmla="*/ 599692 h 373"/>
                <a:gd name="T116" fmla="*/ 378835 w 660"/>
                <a:gd name="T117" fmla="*/ 597938 h 373"/>
                <a:gd name="T118" fmla="*/ 497898 w 660"/>
                <a:gd name="T119" fmla="*/ 582157 h 373"/>
                <a:gd name="T120" fmla="*/ 674688 w 660"/>
                <a:gd name="T121" fmla="*/ 555855 h 373"/>
                <a:gd name="T122" fmla="*/ 894773 w 660"/>
                <a:gd name="T123" fmla="*/ 519032 h 373"/>
                <a:gd name="T124" fmla="*/ 1156349 w 660"/>
                <a:gd name="T125" fmla="*/ 461167 h 3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60" h="373">
                  <a:moveTo>
                    <a:pt x="645" y="261"/>
                  </a:moveTo>
                  <a:lnTo>
                    <a:pt x="647" y="261"/>
                  </a:lnTo>
                  <a:lnTo>
                    <a:pt x="648" y="263"/>
                  </a:lnTo>
                  <a:lnTo>
                    <a:pt x="650" y="263"/>
                  </a:lnTo>
                  <a:lnTo>
                    <a:pt x="650" y="261"/>
                  </a:lnTo>
                  <a:lnTo>
                    <a:pt x="647" y="251"/>
                  </a:lnTo>
                  <a:lnTo>
                    <a:pt x="647" y="248"/>
                  </a:lnTo>
                  <a:lnTo>
                    <a:pt x="648" y="248"/>
                  </a:lnTo>
                  <a:lnTo>
                    <a:pt x="651" y="251"/>
                  </a:lnTo>
                  <a:lnTo>
                    <a:pt x="653" y="257"/>
                  </a:lnTo>
                  <a:lnTo>
                    <a:pt x="656" y="260"/>
                  </a:lnTo>
                  <a:lnTo>
                    <a:pt x="656" y="261"/>
                  </a:lnTo>
                  <a:lnTo>
                    <a:pt x="659" y="257"/>
                  </a:lnTo>
                  <a:lnTo>
                    <a:pt x="642" y="222"/>
                  </a:lnTo>
                  <a:lnTo>
                    <a:pt x="635" y="221"/>
                  </a:lnTo>
                  <a:lnTo>
                    <a:pt x="629" y="225"/>
                  </a:lnTo>
                  <a:lnTo>
                    <a:pt x="628" y="225"/>
                  </a:lnTo>
                  <a:lnTo>
                    <a:pt x="626" y="225"/>
                  </a:lnTo>
                  <a:lnTo>
                    <a:pt x="624" y="225"/>
                  </a:lnTo>
                  <a:lnTo>
                    <a:pt x="623" y="225"/>
                  </a:lnTo>
                  <a:lnTo>
                    <a:pt x="618" y="222"/>
                  </a:lnTo>
                  <a:lnTo>
                    <a:pt x="615" y="221"/>
                  </a:lnTo>
                  <a:lnTo>
                    <a:pt x="614" y="222"/>
                  </a:lnTo>
                  <a:lnTo>
                    <a:pt x="612" y="224"/>
                  </a:lnTo>
                  <a:lnTo>
                    <a:pt x="612" y="225"/>
                  </a:lnTo>
                  <a:lnTo>
                    <a:pt x="612" y="227"/>
                  </a:lnTo>
                  <a:lnTo>
                    <a:pt x="612" y="228"/>
                  </a:lnTo>
                  <a:lnTo>
                    <a:pt x="612" y="230"/>
                  </a:lnTo>
                  <a:lnTo>
                    <a:pt x="615" y="233"/>
                  </a:lnTo>
                  <a:lnTo>
                    <a:pt x="617" y="236"/>
                  </a:lnTo>
                  <a:lnTo>
                    <a:pt x="615" y="236"/>
                  </a:lnTo>
                  <a:lnTo>
                    <a:pt x="614" y="236"/>
                  </a:lnTo>
                  <a:lnTo>
                    <a:pt x="612" y="236"/>
                  </a:lnTo>
                  <a:lnTo>
                    <a:pt x="609" y="234"/>
                  </a:lnTo>
                  <a:lnTo>
                    <a:pt x="608" y="234"/>
                  </a:lnTo>
                  <a:lnTo>
                    <a:pt x="608" y="233"/>
                  </a:lnTo>
                  <a:lnTo>
                    <a:pt x="599" y="233"/>
                  </a:lnTo>
                  <a:lnTo>
                    <a:pt x="593" y="227"/>
                  </a:lnTo>
                  <a:lnTo>
                    <a:pt x="587" y="224"/>
                  </a:lnTo>
                  <a:lnTo>
                    <a:pt x="578" y="212"/>
                  </a:lnTo>
                  <a:lnTo>
                    <a:pt x="562" y="210"/>
                  </a:lnTo>
                  <a:lnTo>
                    <a:pt x="552" y="209"/>
                  </a:lnTo>
                  <a:lnTo>
                    <a:pt x="536" y="203"/>
                  </a:lnTo>
                  <a:lnTo>
                    <a:pt x="549" y="201"/>
                  </a:lnTo>
                  <a:lnTo>
                    <a:pt x="581" y="206"/>
                  </a:lnTo>
                  <a:lnTo>
                    <a:pt x="602" y="224"/>
                  </a:lnTo>
                  <a:lnTo>
                    <a:pt x="612" y="213"/>
                  </a:lnTo>
                  <a:lnTo>
                    <a:pt x="596" y="201"/>
                  </a:lnTo>
                  <a:lnTo>
                    <a:pt x="579" y="194"/>
                  </a:lnTo>
                  <a:lnTo>
                    <a:pt x="562" y="179"/>
                  </a:lnTo>
                  <a:lnTo>
                    <a:pt x="568" y="180"/>
                  </a:lnTo>
                  <a:lnTo>
                    <a:pt x="585" y="192"/>
                  </a:lnTo>
                  <a:lnTo>
                    <a:pt x="593" y="197"/>
                  </a:lnTo>
                  <a:lnTo>
                    <a:pt x="599" y="192"/>
                  </a:lnTo>
                  <a:lnTo>
                    <a:pt x="593" y="186"/>
                  </a:lnTo>
                  <a:lnTo>
                    <a:pt x="593" y="179"/>
                  </a:lnTo>
                  <a:lnTo>
                    <a:pt x="606" y="186"/>
                  </a:lnTo>
                  <a:lnTo>
                    <a:pt x="606" y="174"/>
                  </a:lnTo>
                  <a:lnTo>
                    <a:pt x="596" y="167"/>
                  </a:lnTo>
                  <a:lnTo>
                    <a:pt x="593" y="159"/>
                  </a:lnTo>
                  <a:lnTo>
                    <a:pt x="578" y="158"/>
                  </a:lnTo>
                  <a:lnTo>
                    <a:pt x="557" y="143"/>
                  </a:lnTo>
                  <a:lnTo>
                    <a:pt x="542" y="126"/>
                  </a:lnTo>
                  <a:lnTo>
                    <a:pt x="560" y="141"/>
                  </a:lnTo>
                  <a:lnTo>
                    <a:pt x="579" y="154"/>
                  </a:lnTo>
                  <a:lnTo>
                    <a:pt x="593" y="155"/>
                  </a:lnTo>
                  <a:lnTo>
                    <a:pt x="593" y="137"/>
                  </a:lnTo>
                  <a:lnTo>
                    <a:pt x="599" y="129"/>
                  </a:lnTo>
                  <a:lnTo>
                    <a:pt x="599" y="125"/>
                  </a:lnTo>
                  <a:lnTo>
                    <a:pt x="593" y="125"/>
                  </a:lnTo>
                  <a:lnTo>
                    <a:pt x="587" y="123"/>
                  </a:lnTo>
                  <a:lnTo>
                    <a:pt x="581" y="120"/>
                  </a:lnTo>
                  <a:lnTo>
                    <a:pt x="573" y="117"/>
                  </a:lnTo>
                  <a:lnTo>
                    <a:pt x="569" y="113"/>
                  </a:lnTo>
                  <a:lnTo>
                    <a:pt x="563" y="110"/>
                  </a:lnTo>
                  <a:lnTo>
                    <a:pt x="560" y="108"/>
                  </a:lnTo>
                  <a:lnTo>
                    <a:pt x="560" y="107"/>
                  </a:lnTo>
                  <a:lnTo>
                    <a:pt x="549" y="107"/>
                  </a:lnTo>
                  <a:lnTo>
                    <a:pt x="540" y="104"/>
                  </a:lnTo>
                  <a:lnTo>
                    <a:pt x="533" y="102"/>
                  </a:lnTo>
                  <a:lnTo>
                    <a:pt x="529" y="99"/>
                  </a:lnTo>
                  <a:lnTo>
                    <a:pt x="527" y="96"/>
                  </a:lnTo>
                  <a:lnTo>
                    <a:pt x="525" y="93"/>
                  </a:lnTo>
                  <a:lnTo>
                    <a:pt x="524" y="93"/>
                  </a:lnTo>
                  <a:lnTo>
                    <a:pt x="521" y="93"/>
                  </a:lnTo>
                  <a:lnTo>
                    <a:pt x="518" y="93"/>
                  </a:lnTo>
                  <a:lnTo>
                    <a:pt x="515" y="93"/>
                  </a:lnTo>
                  <a:lnTo>
                    <a:pt x="512" y="95"/>
                  </a:lnTo>
                  <a:lnTo>
                    <a:pt x="509" y="95"/>
                  </a:lnTo>
                  <a:lnTo>
                    <a:pt x="506" y="96"/>
                  </a:lnTo>
                  <a:lnTo>
                    <a:pt x="501" y="95"/>
                  </a:lnTo>
                  <a:lnTo>
                    <a:pt x="500" y="93"/>
                  </a:lnTo>
                  <a:lnTo>
                    <a:pt x="499" y="87"/>
                  </a:lnTo>
                  <a:lnTo>
                    <a:pt x="499" y="83"/>
                  </a:lnTo>
                  <a:lnTo>
                    <a:pt x="499" y="77"/>
                  </a:lnTo>
                  <a:lnTo>
                    <a:pt x="499" y="72"/>
                  </a:lnTo>
                  <a:lnTo>
                    <a:pt x="500" y="68"/>
                  </a:lnTo>
                  <a:lnTo>
                    <a:pt x="500" y="66"/>
                  </a:lnTo>
                  <a:lnTo>
                    <a:pt x="501" y="66"/>
                  </a:lnTo>
                  <a:lnTo>
                    <a:pt x="503" y="65"/>
                  </a:lnTo>
                  <a:lnTo>
                    <a:pt x="506" y="63"/>
                  </a:lnTo>
                  <a:lnTo>
                    <a:pt x="507" y="62"/>
                  </a:lnTo>
                  <a:lnTo>
                    <a:pt x="513" y="54"/>
                  </a:lnTo>
                  <a:lnTo>
                    <a:pt x="515" y="47"/>
                  </a:lnTo>
                  <a:lnTo>
                    <a:pt x="513" y="39"/>
                  </a:lnTo>
                  <a:lnTo>
                    <a:pt x="509" y="33"/>
                  </a:lnTo>
                  <a:lnTo>
                    <a:pt x="503" y="30"/>
                  </a:lnTo>
                  <a:lnTo>
                    <a:pt x="497" y="27"/>
                  </a:lnTo>
                  <a:lnTo>
                    <a:pt x="494" y="26"/>
                  </a:lnTo>
                  <a:lnTo>
                    <a:pt x="491" y="24"/>
                  </a:lnTo>
                  <a:lnTo>
                    <a:pt x="480" y="24"/>
                  </a:lnTo>
                  <a:lnTo>
                    <a:pt x="474" y="21"/>
                  </a:lnTo>
                  <a:lnTo>
                    <a:pt x="470" y="20"/>
                  </a:lnTo>
                  <a:lnTo>
                    <a:pt x="470" y="15"/>
                  </a:lnTo>
                  <a:lnTo>
                    <a:pt x="470" y="12"/>
                  </a:lnTo>
                  <a:lnTo>
                    <a:pt x="470" y="11"/>
                  </a:lnTo>
                  <a:lnTo>
                    <a:pt x="471" y="8"/>
                  </a:lnTo>
                  <a:lnTo>
                    <a:pt x="471" y="6"/>
                  </a:lnTo>
                  <a:lnTo>
                    <a:pt x="468" y="3"/>
                  </a:lnTo>
                  <a:lnTo>
                    <a:pt x="465" y="0"/>
                  </a:lnTo>
                  <a:lnTo>
                    <a:pt x="461" y="0"/>
                  </a:lnTo>
                  <a:lnTo>
                    <a:pt x="459" y="2"/>
                  </a:lnTo>
                  <a:lnTo>
                    <a:pt x="455" y="3"/>
                  </a:lnTo>
                  <a:lnTo>
                    <a:pt x="452" y="3"/>
                  </a:lnTo>
                  <a:lnTo>
                    <a:pt x="450" y="5"/>
                  </a:lnTo>
                  <a:lnTo>
                    <a:pt x="449" y="6"/>
                  </a:lnTo>
                  <a:lnTo>
                    <a:pt x="450" y="6"/>
                  </a:lnTo>
                  <a:lnTo>
                    <a:pt x="450" y="8"/>
                  </a:lnTo>
                  <a:lnTo>
                    <a:pt x="450" y="11"/>
                  </a:lnTo>
                  <a:lnTo>
                    <a:pt x="450" y="14"/>
                  </a:lnTo>
                  <a:lnTo>
                    <a:pt x="449" y="15"/>
                  </a:lnTo>
                  <a:lnTo>
                    <a:pt x="446" y="17"/>
                  </a:lnTo>
                  <a:lnTo>
                    <a:pt x="441" y="18"/>
                  </a:lnTo>
                  <a:lnTo>
                    <a:pt x="434" y="15"/>
                  </a:lnTo>
                  <a:lnTo>
                    <a:pt x="423" y="11"/>
                  </a:lnTo>
                  <a:lnTo>
                    <a:pt x="422" y="9"/>
                  </a:lnTo>
                  <a:lnTo>
                    <a:pt x="419" y="8"/>
                  </a:lnTo>
                  <a:lnTo>
                    <a:pt x="414" y="6"/>
                  </a:lnTo>
                  <a:lnTo>
                    <a:pt x="410" y="5"/>
                  </a:lnTo>
                  <a:lnTo>
                    <a:pt x="407" y="2"/>
                  </a:lnTo>
                  <a:lnTo>
                    <a:pt x="402" y="0"/>
                  </a:lnTo>
                  <a:lnTo>
                    <a:pt x="399" y="0"/>
                  </a:lnTo>
                  <a:lnTo>
                    <a:pt x="397" y="29"/>
                  </a:lnTo>
                  <a:lnTo>
                    <a:pt x="393" y="32"/>
                  </a:lnTo>
                  <a:lnTo>
                    <a:pt x="393" y="33"/>
                  </a:lnTo>
                  <a:lnTo>
                    <a:pt x="392" y="38"/>
                  </a:lnTo>
                  <a:lnTo>
                    <a:pt x="390" y="42"/>
                  </a:lnTo>
                  <a:lnTo>
                    <a:pt x="387" y="48"/>
                  </a:lnTo>
                  <a:lnTo>
                    <a:pt x="384" y="54"/>
                  </a:lnTo>
                  <a:lnTo>
                    <a:pt x="381" y="57"/>
                  </a:lnTo>
                  <a:lnTo>
                    <a:pt x="378" y="60"/>
                  </a:lnTo>
                  <a:lnTo>
                    <a:pt x="375" y="59"/>
                  </a:lnTo>
                  <a:lnTo>
                    <a:pt x="375" y="60"/>
                  </a:lnTo>
                  <a:lnTo>
                    <a:pt x="375" y="62"/>
                  </a:lnTo>
                  <a:lnTo>
                    <a:pt x="374" y="65"/>
                  </a:lnTo>
                  <a:lnTo>
                    <a:pt x="372" y="69"/>
                  </a:lnTo>
                  <a:lnTo>
                    <a:pt x="371" y="74"/>
                  </a:lnTo>
                  <a:lnTo>
                    <a:pt x="368" y="77"/>
                  </a:lnTo>
                  <a:lnTo>
                    <a:pt x="366" y="77"/>
                  </a:lnTo>
                  <a:lnTo>
                    <a:pt x="363" y="74"/>
                  </a:lnTo>
                  <a:lnTo>
                    <a:pt x="362" y="74"/>
                  </a:lnTo>
                  <a:lnTo>
                    <a:pt x="362" y="72"/>
                  </a:lnTo>
                  <a:lnTo>
                    <a:pt x="360" y="71"/>
                  </a:lnTo>
                  <a:lnTo>
                    <a:pt x="357" y="71"/>
                  </a:lnTo>
                  <a:lnTo>
                    <a:pt x="356" y="72"/>
                  </a:lnTo>
                  <a:lnTo>
                    <a:pt x="353" y="74"/>
                  </a:lnTo>
                  <a:lnTo>
                    <a:pt x="351" y="80"/>
                  </a:lnTo>
                  <a:lnTo>
                    <a:pt x="351" y="89"/>
                  </a:lnTo>
                  <a:lnTo>
                    <a:pt x="351" y="90"/>
                  </a:lnTo>
                  <a:lnTo>
                    <a:pt x="351" y="91"/>
                  </a:lnTo>
                  <a:lnTo>
                    <a:pt x="350" y="93"/>
                  </a:lnTo>
                  <a:lnTo>
                    <a:pt x="350" y="95"/>
                  </a:lnTo>
                  <a:lnTo>
                    <a:pt x="348" y="96"/>
                  </a:lnTo>
                  <a:lnTo>
                    <a:pt x="348" y="98"/>
                  </a:lnTo>
                  <a:lnTo>
                    <a:pt x="348" y="99"/>
                  </a:lnTo>
                  <a:lnTo>
                    <a:pt x="348" y="101"/>
                  </a:lnTo>
                  <a:lnTo>
                    <a:pt x="347" y="104"/>
                  </a:lnTo>
                  <a:lnTo>
                    <a:pt x="345" y="110"/>
                  </a:lnTo>
                  <a:lnTo>
                    <a:pt x="344" y="114"/>
                  </a:lnTo>
                  <a:lnTo>
                    <a:pt x="339" y="117"/>
                  </a:lnTo>
                  <a:lnTo>
                    <a:pt x="335" y="119"/>
                  </a:lnTo>
                  <a:lnTo>
                    <a:pt x="329" y="117"/>
                  </a:lnTo>
                  <a:lnTo>
                    <a:pt x="321" y="111"/>
                  </a:lnTo>
                  <a:lnTo>
                    <a:pt x="320" y="110"/>
                  </a:lnTo>
                  <a:lnTo>
                    <a:pt x="317" y="108"/>
                  </a:lnTo>
                  <a:lnTo>
                    <a:pt x="314" y="107"/>
                  </a:lnTo>
                  <a:lnTo>
                    <a:pt x="311" y="107"/>
                  </a:lnTo>
                  <a:lnTo>
                    <a:pt x="308" y="108"/>
                  </a:lnTo>
                  <a:lnTo>
                    <a:pt x="306" y="111"/>
                  </a:lnTo>
                  <a:lnTo>
                    <a:pt x="306" y="117"/>
                  </a:lnTo>
                  <a:lnTo>
                    <a:pt x="308" y="125"/>
                  </a:lnTo>
                  <a:lnTo>
                    <a:pt x="308" y="126"/>
                  </a:lnTo>
                  <a:lnTo>
                    <a:pt x="308" y="129"/>
                  </a:lnTo>
                  <a:lnTo>
                    <a:pt x="306" y="131"/>
                  </a:lnTo>
                  <a:lnTo>
                    <a:pt x="305" y="132"/>
                  </a:lnTo>
                  <a:lnTo>
                    <a:pt x="305" y="135"/>
                  </a:lnTo>
                  <a:lnTo>
                    <a:pt x="303" y="137"/>
                  </a:lnTo>
                  <a:lnTo>
                    <a:pt x="303" y="138"/>
                  </a:lnTo>
                  <a:lnTo>
                    <a:pt x="302" y="138"/>
                  </a:lnTo>
                  <a:lnTo>
                    <a:pt x="300" y="149"/>
                  </a:lnTo>
                  <a:lnTo>
                    <a:pt x="299" y="150"/>
                  </a:lnTo>
                  <a:lnTo>
                    <a:pt x="297" y="152"/>
                  </a:lnTo>
                  <a:lnTo>
                    <a:pt x="297" y="153"/>
                  </a:lnTo>
                  <a:lnTo>
                    <a:pt x="296" y="155"/>
                  </a:lnTo>
                  <a:lnTo>
                    <a:pt x="295" y="159"/>
                  </a:lnTo>
                  <a:lnTo>
                    <a:pt x="294" y="165"/>
                  </a:lnTo>
                  <a:lnTo>
                    <a:pt x="294" y="171"/>
                  </a:lnTo>
                  <a:lnTo>
                    <a:pt x="294" y="174"/>
                  </a:lnTo>
                  <a:lnTo>
                    <a:pt x="291" y="177"/>
                  </a:lnTo>
                  <a:lnTo>
                    <a:pt x="288" y="182"/>
                  </a:lnTo>
                  <a:lnTo>
                    <a:pt x="285" y="186"/>
                  </a:lnTo>
                  <a:lnTo>
                    <a:pt x="282" y="189"/>
                  </a:lnTo>
                  <a:lnTo>
                    <a:pt x="279" y="194"/>
                  </a:lnTo>
                  <a:lnTo>
                    <a:pt x="278" y="198"/>
                  </a:lnTo>
                  <a:lnTo>
                    <a:pt x="276" y="203"/>
                  </a:lnTo>
                  <a:lnTo>
                    <a:pt x="276" y="204"/>
                  </a:lnTo>
                  <a:lnTo>
                    <a:pt x="276" y="206"/>
                  </a:lnTo>
                  <a:lnTo>
                    <a:pt x="276" y="207"/>
                  </a:lnTo>
                  <a:lnTo>
                    <a:pt x="276" y="210"/>
                  </a:lnTo>
                  <a:lnTo>
                    <a:pt x="276" y="212"/>
                  </a:lnTo>
                  <a:lnTo>
                    <a:pt x="276" y="213"/>
                  </a:lnTo>
                  <a:lnTo>
                    <a:pt x="276" y="215"/>
                  </a:lnTo>
                  <a:lnTo>
                    <a:pt x="281" y="217"/>
                  </a:lnTo>
                  <a:lnTo>
                    <a:pt x="275" y="224"/>
                  </a:lnTo>
                  <a:lnTo>
                    <a:pt x="279" y="230"/>
                  </a:lnTo>
                  <a:lnTo>
                    <a:pt x="264" y="240"/>
                  </a:lnTo>
                  <a:lnTo>
                    <a:pt x="263" y="240"/>
                  </a:lnTo>
                  <a:lnTo>
                    <a:pt x="261" y="239"/>
                  </a:lnTo>
                  <a:lnTo>
                    <a:pt x="258" y="239"/>
                  </a:lnTo>
                  <a:lnTo>
                    <a:pt x="254" y="239"/>
                  </a:lnTo>
                  <a:lnTo>
                    <a:pt x="251" y="240"/>
                  </a:lnTo>
                  <a:lnTo>
                    <a:pt x="246" y="245"/>
                  </a:lnTo>
                  <a:lnTo>
                    <a:pt x="245" y="249"/>
                  </a:lnTo>
                  <a:lnTo>
                    <a:pt x="243" y="248"/>
                  </a:lnTo>
                  <a:lnTo>
                    <a:pt x="242" y="248"/>
                  </a:lnTo>
                  <a:lnTo>
                    <a:pt x="239" y="248"/>
                  </a:lnTo>
                  <a:lnTo>
                    <a:pt x="234" y="246"/>
                  </a:lnTo>
                  <a:lnTo>
                    <a:pt x="231" y="246"/>
                  </a:lnTo>
                  <a:lnTo>
                    <a:pt x="230" y="248"/>
                  </a:lnTo>
                  <a:lnTo>
                    <a:pt x="230" y="249"/>
                  </a:lnTo>
                  <a:lnTo>
                    <a:pt x="231" y="255"/>
                  </a:lnTo>
                  <a:lnTo>
                    <a:pt x="231" y="257"/>
                  </a:lnTo>
                  <a:lnTo>
                    <a:pt x="230" y="258"/>
                  </a:lnTo>
                  <a:lnTo>
                    <a:pt x="229" y="258"/>
                  </a:lnTo>
                  <a:lnTo>
                    <a:pt x="226" y="260"/>
                  </a:lnTo>
                  <a:lnTo>
                    <a:pt x="224" y="261"/>
                  </a:lnTo>
                  <a:lnTo>
                    <a:pt x="222" y="263"/>
                  </a:lnTo>
                  <a:lnTo>
                    <a:pt x="221" y="263"/>
                  </a:lnTo>
                  <a:lnTo>
                    <a:pt x="219" y="264"/>
                  </a:lnTo>
                  <a:lnTo>
                    <a:pt x="216" y="266"/>
                  </a:lnTo>
                  <a:lnTo>
                    <a:pt x="212" y="267"/>
                  </a:lnTo>
                  <a:lnTo>
                    <a:pt x="206" y="269"/>
                  </a:lnTo>
                  <a:lnTo>
                    <a:pt x="201" y="269"/>
                  </a:lnTo>
                  <a:lnTo>
                    <a:pt x="197" y="269"/>
                  </a:lnTo>
                  <a:lnTo>
                    <a:pt x="195" y="267"/>
                  </a:lnTo>
                  <a:lnTo>
                    <a:pt x="193" y="263"/>
                  </a:lnTo>
                  <a:lnTo>
                    <a:pt x="192" y="266"/>
                  </a:lnTo>
                  <a:lnTo>
                    <a:pt x="189" y="269"/>
                  </a:lnTo>
                  <a:lnTo>
                    <a:pt x="186" y="272"/>
                  </a:lnTo>
                  <a:lnTo>
                    <a:pt x="182" y="276"/>
                  </a:lnTo>
                  <a:lnTo>
                    <a:pt x="177" y="278"/>
                  </a:lnTo>
                  <a:lnTo>
                    <a:pt x="173" y="278"/>
                  </a:lnTo>
                  <a:lnTo>
                    <a:pt x="167" y="276"/>
                  </a:lnTo>
                  <a:lnTo>
                    <a:pt x="165" y="276"/>
                  </a:lnTo>
                  <a:lnTo>
                    <a:pt x="163" y="276"/>
                  </a:lnTo>
                  <a:lnTo>
                    <a:pt x="160" y="275"/>
                  </a:lnTo>
                  <a:lnTo>
                    <a:pt x="157" y="273"/>
                  </a:lnTo>
                  <a:lnTo>
                    <a:pt x="153" y="272"/>
                  </a:lnTo>
                  <a:lnTo>
                    <a:pt x="149" y="267"/>
                  </a:lnTo>
                  <a:lnTo>
                    <a:pt x="144" y="263"/>
                  </a:lnTo>
                  <a:lnTo>
                    <a:pt x="141" y="257"/>
                  </a:lnTo>
                  <a:lnTo>
                    <a:pt x="140" y="254"/>
                  </a:lnTo>
                  <a:lnTo>
                    <a:pt x="140" y="251"/>
                  </a:lnTo>
                  <a:lnTo>
                    <a:pt x="140" y="248"/>
                  </a:lnTo>
                  <a:lnTo>
                    <a:pt x="138" y="248"/>
                  </a:lnTo>
                  <a:lnTo>
                    <a:pt x="119" y="275"/>
                  </a:lnTo>
                  <a:lnTo>
                    <a:pt x="119" y="273"/>
                  </a:lnTo>
                  <a:lnTo>
                    <a:pt x="120" y="273"/>
                  </a:lnTo>
                  <a:lnTo>
                    <a:pt x="120" y="272"/>
                  </a:lnTo>
                  <a:lnTo>
                    <a:pt x="122" y="270"/>
                  </a:lnTo>
                  <a:lnTo>
                    <a:pt x="123" y="269"/>
                  </a:lnTo>
                  <a:lnTo>
                    <a:pt x="122" y="269"/>
                  </a:lnTo>
                  <a:lnTo>
                    <a:pt x="120" y="270"/>
                  </a:lnTo>
                  <a:lnTo>
                    <a:pt x="119" y="275"/>
                  </a:lnTo>
                  <a:lnTo>
                    <a:pt x="114" y="279"/>
                  </a:lnTo>
                  <a:lnTo>
                    <a:pt x="110" y="281"/>
                  </a:lnTo>
                  <a:lnTo>
                    <a:pt x="105" y="284"/>
                  </a:lnTo>
                  <a:lnTo>
                    <a:pt x="99" y="287"/>
                  </a:lnTo>
                  <a:lnTo>
                    <a:pt x="96" y="290"/>
                  </a:lnTo>
                  <a:lnTo>
                    <a:pt x="91" y="293"/>
                  </a:lnTo>
                  <a:lnTo>
                    <a:pt x="89" y="296"/>
                  </a:lnTo>
                  <a:lnTo>
                    <a:pt x="87" y="302"/>
                  </a:lnTo>
                  <a:lnTo>
                    <a:pt x="86" y="305"/>
                  </a:lnTo>
                  <a:lnTo>
                    <a:pt x="84" y="308"/>
                  </a:lnTo>
                  <a:lnTo>
                    <a:pt x="83" y="310"/>
                  </a:lnTo>
                  <a:lnTo>
                    <a:pt x="81" y="312"/>
                  </a:lnTo>
                  <a:lnTo>
                    <a:pt x="80" y="314"/>
                  </a:lnTo>
                  <a:lnTo>
                    <a:pt x="78" y="315"/>
                  </a:lnTo>
                  <a:lnTo>
                    <a:pt x="77" y="317"/>
                  </a:lnTo>
                  <a:lnTo>
                    <a:pt x="75" y="320"/>
                  </a:lnTo>
                  <a:lnTo>
                    <a:pt x="75" y="321"/>
                  </a:lnTo>
                  <a:lnTo>
                    <a:pt x="74" y="323"/>
                  </a:lnTo>
                  <a:lnTo>
                    <a:pt x="74" y="324"/>
                  </a:lnTo>
                  <a:lnTo>
                    <a:pt x="74" y="327"/>
                  </a:lnTo>
                  <a:lnTo>
                    <a:pt x="72" y="327"/>
                  </a:lnTo>
                  <a:lnTo>
                    <a:pt x="71" y="329"/>
                  </a:lnTo>
                  <a:lnTo>
                    <a:pt x="71" y="330"/>
                  </a:lnTo>
                  <a:lnTo>
                    <a:pt x="68" y="330"/>
                  </a:lnTo>
                  <a:lnTo>
                    <a:pt x="64" y="333"/>
                  </a:lnTo>
                  <a:lnTo>
                    <a:pt x="60" y="335"/>
                  </a:lnTo>
                  <a:lnTo>
                    <a:pt x="57" y="338"/>
                  </a:lnTo>
                  <a:lnTo>
                    <a:pt x="55" y="339"/>
                  </a:lnTo>
                  <a:lnTo>
                    <a:pt x="54" y="341"/>
                  </a:lnTo>
                  <a:lnTo>
                    <a:pt x="53" y="342"/>
                  </a:lnTo>
                  <a:lnTo>
                    <a:pt x="53" y="344"/>
                  </a:lnTo>
                  <a:lnTo>
                    <a:pt x="51" y="345"/>
                  </a:lnTo>
                  <a:lnTo>
                    <a:pt x="50" y="345"/>
                  </a:lnTo>
                  <a:lnTo>
                    <a:pt x="47" y="347"/>
                  </a:lnTo>
                  <a:lnTo>
                    <a:pt x="44" y="348"/>
                  </a:lnTo>
                  <a:lnTo>
                    <a:pt x="39" y="351"/>
                  </a:lnTo>
                  <a:lnTo>
                    <a:pt x="35" y="353"/>
                  </a:lnTo>
                  <a:lnTo>
                    <a:pt x="31" y="356"/>
                  </a:lnTo>
                  <a:lnTo>
                    <a:pt x="27" y="357"/>
                  </a:lnTo>
                  <a:lnTo>
                    <a:pt x="22" y="360"/>
                  </a:lnTo>
                  <a:lnTo>
                    <a:pt x="18" y="362"/>
                  </a:lnTo>
                  <a:lnTo>
                    <a:pt x="14" y="365"/>
                  </a:lnTo>
                  <a:lnTo>
                    <a:pt x="9" y="366"/>
                  </a:lnTo>
                  <a:lnTo>
                    <a:pt x="6" y="368"/>
                  </a:lnTo>
                  <a:lnTo>
                    <a:pt x="3" y="369"/>
                  </a:lnTo>
                  <a:lnTo>
                    <a:pt x="0" y="371"/>
                  </a:lnTo>
                  <a:lnTo>
                    <a:pt x="0" y="372"/>
                  </a:lnTo>
                  <a:lnTo>
                    <a:pt x="153" y="348"/>
                  </a:lnTo>
                  <a:lnTo>
                    <a:pt x="163" y="342"/>
                  </a:lnTo>
                  <a:lnTo>
                    <a:pt x="176" y="342"/>
                  </a:lnTo>
                  <a:lnTo>
                    <a:pt x="177" y="342"/>
                  </a:lnTo>
                  <a:lnTo>
                    <a:pt x="180" y="342"/>
                  </a:lnTo>
                  <a:lnTo>
                    <a:pt x="185" y="342"/>
                  </a:lnTo>
                  <a:lnTo>
                    <a:pt x="189" y="341"/>
                  </a:lnTo>
                  <a:lnTo>
                    <a:pt x="195" y="341"/>
                  </a:lnTo>
                  <a:lnTo>
                    <a:pt x="201" y="341"/>
                  </a:lnTo>
                  <a:lnTo>
                    <a:pt x="210" y="341"/>
                  </a:lnTo>
                  <a:lnTo>
                    <a:pt x="219" y="339"/>
                  </a:lnTo>
                  <a:lnTo>
                    <a:pt x="229" y="338"/>
                  </a:lnTo>
                  <a:lnTo>
                    <a:pt x="239" y="336"/>
                  </a:lnTo>
                  <a:lnTo>
                    <a:pt x="251" y="335"/>
                  </a:lnTo>
                  <a:lnTo>
                    <a:pt x="263" y="333"/>
                  </a:lnTo>
                  <a:lnTo>
                    <a:pt x="276" y="332"/>
                  </a:lnTo>
                  <a:lnTo>
                    <a:pt x="291" y="330"/>
                  </a:lnTo>
                  <a:lnTo>
                    <a:pt x="305" y="327"/>
                  </a:lnTo>
                  <a:lnTo>
                    <a:pt x="321" y="326"/>
                  </a:lnTo>
                  <a:lnTo>
                    <a:pt x="338" y="323"/>
                  </a:lnTo>
                  <a:lnTo>
                    <a:pt x="356" y="320"/>
                  </a:lnTo>
                  <a:lnTo>
                    <a:pt x="374" y="317"/>
                  </a:lnTo>
                  <a:lnTo>
                    <a:pt x="393" y="314"/>
                  </a:lnTo>
                  <a:lnTo>
                    <a:pt x="411" y="310"/>
                  </a:lnTo>
                  <a:lnTo>
                    <a:pt x="431" y="308"/>
                  </a:lnTo>
                  <a:lnTo>
                    <a:pt x="453" y="303"/>
                  </a:lnTo>
                  <a:lnTo>
                    <a:pt x="474" y="300"/>
                  </a:lnTo>
                  <a:lnTo>
                    <a:pt x="496" y="296"/>
                  </a:lnTo>
                  <a:lnTo>
                    <a:pt x="519" y="290"/>
                  </a:lnTo>
                  <a:lnTo>
                    <a:pt x="542" y="285"/>
                  </a:lnTo>
                  <a:lnTo>
                    <a:pt x="566" y="279"/>
                  </a:lnTo>
                  <a:lnTo>
                    <a:pt x="591" y="276"/>
                  </a:lnTo>
                  <a:lnTo>
                    <a:pt x="615" y="270"/>
                  </a:lnTo>
                  <a:lnTo>
                    <a:pt x="641" y="263"/>
                  </a:lnTo>
                  <a:lnTo>
                    <a:pt x="645" y="261"/>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grpSp>
          <p:nvGrpSpPr>
            <p:cNvPr id="242" name="Group 137"/>
            <p:cNvGrpSpPr>
              <a:grpSpLocks/>
            </p:cNvGrpSpPr>
            <p:nvPr/>
          </p:nvGrpSpPr>
          <p:grpSpPr bwMode="auto">
            <a:xfrm>
              <a:off x="6502400" y="3016250"/>
              <a:ext cx="1201738" cy="654050"/>
              <a:chOff x="4014" y="1988"/>
              <a:chExt cx="742" cy="403"/>
            </a:xfrm>
          </p:grpSpPr>
          <p:sp>
            <p:nvSpPr>
              <p:cNvPr id="329" name="Freeform 138"/>
              <p:cNvSpPr>
                <a:spLocks/>
              </p:cNvSpPr>
              <p:nvPr/>
            </p:nvSpPr>
            <p:spPr bwMode="blackWhite">
              <a:xfrm>
                <a:off x="4716" y="2096"/>
                <a:ext cx="40" cy="110"/>
              </a:xfrm>
              <a:custGeom>
                <a:avLst/>
                <a:gdLst>
                  <a:gd name="T0" fmla="*/ 8 w 36"/>
                  <a:gd name="T1" fmla="*/ 15 h 102"/>
                  <a:gd name="T2" fmla="*/ 8 w 36"/>
                  <a:gd name="T3" fmla="*/ 15 h 102"/>
                  <a:gd name="T4" fmla="*/ 10 w 36"/>
                  <a:gd name="T5" fmla="*/ 12 h 102"/>
                  <a:gd name="T6" fmla="*/ 12 w 36"/>
                  <a:gd name="T7" fmla="*/ 11 h 102"/>
                  <a:gd name="T8" fmla="*/ 16 w 36"/>
                  <a:gd name="T9" fmla="*/ 8 h 102"/>
                  <a:gd name="T10" fmla="*/ 19 w 36"/>
                  <a:gd name="T11" fmla="*/ 5 h 102"/>
                  <a:gd name="T12" fmla="*/ 22 w 36"/>
                  <a:gd name="T13" fmla="*/ 2 h 102"/>
                  <a:gd name="T14" fmla="*/ 26 w 36"/>
                  <a:gd name="T15" fmla="*/ 1 h 102"/>
                  <a:gd name="T16" fmla="*/ 30 w 36"/>
                  <a:gd name="T17" fmla="*/ 0 h 102"/>
                  <a:gd name="T18" fmla="*/ 37 w 36"/>
                  <a:gd name="T19" fmla="*/ 0 h 102"/>
                  <a:gd name="T20" fmla="*/ 37 w 36"/>
                  <a:gd name="T21" fmla="*/ 0 h 102"/>
                  <a:gd name="T22" fmla="*/ 37 w 36"/>
                  <a:gd name="T23" fmla="*/ 0 h 102"/>
                  <a:gd name="T24" fmla="*/ 37 w 36"/>
                  <a:gd name="T25" fmla="*/ 1 h 102"/>
                  <a:gd name="T26" fmla="*/ 37 w 36"/>
                  <a:gd name="T27" fmla="*/ 4 h 102"/>
                  <a:gd name="T28" fmla="*/ 39 w 36"/>
                  <a:gd name="T29" fmla="*/ 5 h 102"/>
                  <a:gd name="T30" fmla="*/ 39 w 36"/>
                  <a:gd name="T31" fmla="*/ 9 h 102"/>
                  <a:gd name="T32" fmla="*/ 39 w 36"/>
                  <a:gd name="T33" fmla="*/ 11 h 102"/>
                  <a:gd name="T34" fmla="*/ 39 w 36"/>
                  <a:gd name="T35" fmla="*/ 12 h 102"/>
                  <a:gd name="T36" fmla="*/ 39 w 36"/>
                  <a:gd name="T37" fmla="*/ 14 h 102"/>
                  <a:gd name="T38" fmla="*/ 33 w 36"/>
                  <a:gd name="T39" fmla="*/ 22 h 102"/>
                  <a:gd name="T40" fmla="*/ 32 w 36"/>
                  <a:gd name="T41" fmla="*/ 27 h 102"/>
                  <a:gd name="T42" fmla="*/ 33 w 36"/>
                  <a:gd name="T43" fmla="*/ 33 h 102"/>
                  <a:gd name="T44" fmla="*/ 30 w 36"/>
                  <a:gd name="T45" fmla="*/ 44 h 102"/>
                  <a:gd name="T46" fmla="*/ 26 w 36"/>
                  <a:gd name="T47" fmla="*/ 53 h 102"/>
                  <a:gd name="T48" fmla="*/ 23 w 36"/>
                  <a:gd name="T49" fmla="*/ 57 h 102"/>
                  <a:gd name="T50" fmla="*/ 13 w 36"/>
                  <a:gd name="T51" fmla="*/ 66 h 102"/>
                  <a:gd name="T52" fmla="*/ 13 w 36"/>
                  <a:gd name="T53" fmla="*/ 73 h 102"/>
                  <a:gd name="T54" fmla="*/ 8 w 36"/>
                  <a:gd name="T55" fmla="*/ 84 h 102"/>
                  <a:gd name="T56" fmla="*/ 8 w 36"/>
                  <a:gd name="T57" fmla="*/ 88 h 102"/>
                  <a:gd name="T58" fmla="*/ 8 w 36"/>
                  <a:gd name="T59" fmla="*/ 88 h 102"/>
                  <a:gd name="T60" fmla="*/ 8 w 36"/>
                  <a:gd name="T61" fmla="*/ 91 h 102"/>
                  <a:gd name="T62" fmla="*/ 8 w 36"/>
                  <a:gd name="T63" fmla="*/ 95 h 102"/>
                  <a:gd name="T64" fmla="*/ 8 w 36"/>
                  <a:gd name="T65" fmla="*/ 99 h 102"/>
                  <a:gd name="T66" fmla="*/ 8 w 36"/>
                  <a:gd name="T67" fmla="*/ 106 h 102"/>
                  <a:gd name="T68" fmla="*/ 8 w 36"/>
                  <a:gd name="T69" fmla="*/ 109 h 102"/>
                  <a:gd name="T70" fmla="*/ 6 w 36"/>
                  <a:gd name="T71" fmla="*/ 109 h 102"/>
                  <a:gd name="T72" fmla="*/ 4 w 36"/>
                  <a:gd name="T73" fmla="*/ 105 h 102"/>
                  <a:gd name="T74" fmla="*/ 1 w 36"/>
                  <a:gd name="T75" fmla="*/ 92 h 102"/>
                  <a:gd name="T76" fmla="*/ 1 w 36"/>
                  <a:gd name="T77" fmla="*/ 92 h 102"/>
                  <a:gd name="T78" fmla="*/ 1 w 36"/>
                  <a:gd name="T79" fmla="*/ 88 h 102"/>
                  <a:gd name="T80" fmla="*/ 0 w 36"/>
                  <a:gd name="T81" fmla="*/ 85 h 102"/>
                  <a:gd name="T82" fmla="*/ 0 w 36"/>
                  <a:gd name="T83" fmla="*/ 80 h 102"/>
                  <a:gd name="T84" fmla="*/ 0 w 36"/>
                  <a:gd name="T85" fmla="*/ 75 h 102"/>
                  <a:gd name="T86" fmla="*/ 0 w 36"/>
                  <a:gd name="T87" fmla="*/ 70 h 102"/>
                  <a:gd name="T88" fmla="*/ 0 w 36"/>
                  <a:gd name="T89" fmla="*/ 66 h 102"/>
                  <a:gd name="T90" fmla="*/ 0 w 36"/>
                  <a:gd name="T91" fmla="*/ 63 h 102"/>
                  <a:gd name="T92" fmla="*/ 0 w 36"/>
                  <a:gd name="T93" fmla="*/ 60 h 102"/>
                  <a:gd name="T94" fmla="*/ 1 w 36"/>
                  <a:gd name="T95" fmla="*/ 51 h 102"/>
                  <a:gd name="T96" fmla="*/ 8 w 36"/>
                  <a:gd name="T97" fmla="*/ 47 h 102"/>
                  <a:gd name="T98" fmla="*/ 8 w 36"/>
                  <a:gd name="T99" fmla="*/ 37 h 102"/>
                  <a:gd name="T100" fmla="*/ 13 w 36"/>
                  <a:gd name="T101" fmla="*/ 27 h 102"/>
                  <a:gd name="T102" fmla="*/ 13 w 36"/>
                  <a:gd name="T103" fmla="*/ 27 h 102"/>
                  <a:gd name="T104" fmla="*/ 16 w 36"/>
                  <a:gd name="T105" fmla="*/ 25 h 102"/>
                  <a:gd name="T106" fmla="*/ 16 w 36"/>
                  <a:gd name="T107" fmla="*/ 22 h 102"/>
                  <a:gd name="T108" fmla="*/ 16 w 36"/>
                  <a:gd name="T109" fmla="*/ 18 h 102"/>
                  <a:gd name="T110" fmla="*/ 12 w 36"/>
                  <a:gd name="T111" fmla="*/ 18 h 102"/>
                  <a:gd name="T112" fmla="*/ 10 w 36"/>
                  <a:gd name="T113" fmla="*/ 17 h 102"/>
                  <a:gd name="T114" fmla="*/ 8 w 36"/>
                  <a:gd name="T115" fmla="*/ 15 h 102"/>
                  <a:gd name="T116" fmla="*/ 8 w 36"/>
                  <a:gd name="T117" fmla="*/ 15 h 102"/>
                  <a:gd name="T118" fmla="*/ 8 w 36"/>
                  <a:gd name="T119" fmla="*/ 15 h 1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6" h="102">
                    <a:moveTo>
                      <a:pt x="7" y="14"/>
                    </a:moveTo>
                    <a:lnTo>
                      <a:pt x="7" y="14"/>
                    </a:lnTo>
                    <a:lnTo>
                      <a:pt x="9" y="11"/>
                    </a:lnTo>
                    <a:lnTo>
                      <a:pt x="11" y="10"/>
                    </a:lnTo>
                    <a:lnTo>
                      <a:pt x="14" y="7"/>
                    </a:lnTo>
                    <a:lnTo>
                      <a:pt x="17" y="5"/>
                    </a:lnTo>
                    <a:lnTo>
                      <a:pt x="20" y="2"/>
                    </a:lnTo>
                    <a:lnTo>
                      <a:pt x="23" y="1"/>
                    </a:lnTo>
                    <a:lnTo>
                      <a:pt x="27" y="0"/>
                    </a:lnTo>
                    <a:lnTo>
                      <a:pt x="33" y="0"/>
                    </a:lnTo>
                    <a:lnTo>
                      <a:pt x="33" y="1"/>
                    </a:lnTo>
                    <a:lnTo>
                      <a:pt x="33" y="4"/>
                    </a:lnTo>
                    <a:lnTo>
                      <a:pt x="35" y="5"/>
                    </a:lnTo>
                    <a:lnTo>
                      <a:pt x="35" y="8"/>
                    </a:lnTo>
                    <a:lnTo>
                      <a:pt x="35" y="10"/>
                    </a:lnTo>
                    <a:lnTo>
                      <a:pt x="35" y="11"/>
                    </a:lnTo>
                    <a:lnTo>
                      <a:pt x="35" y="13"/>
                    </a:lnTo>
                    <a:lnTo>
                      <a:pt x="30" y="20"/>
                    </a:lnTo>
                    <a:lnTo>
                      <a:pt x="29" y="25"/>
                    </a:lnTo>
                    <a:lnTo>
                      <a:pt x="30" y="31"/>
                    </a:lnTo>
                    <a:lnTo>
                      <a:pt x="27" y="41"/>
                    </a:lnTo>
                    <a:lnTo>
                      <a:pt x="23" y="49"/>
                    </a:lnTo>
                    <a:lnTo>
                      <a:pt x="21" y="53"/>
                    </a:lnTo>
                    <a:lnTo>
                      <a:pt x="12" y="61"/>
                    </a:lnTo>
                    <a:lnTo>
                      <a:pt x="12" y="68"/>
                    </a:lnTo>
                    <a:lnTo>
                      <a:pt x="7" y="78"/>
                    </a:lnTo>
                    <a:lnTo>
                      <a:pt x="7" y="82"/>
                    </a:lnTo>
                    <a:lnTo>
                      <a:pt x="7" y="84"/>
                    </a:lnTo>
                    <a:lnTo>
                      <a:pt x="7" y="88"/>
                    </a:lnTo>
                    <a:lnTo>
                      <a:pt x="7" y="92"/>
                    </a:lnTo>
                    <a:lnTo>
                      <a:pt x="7" y="98"/>
                    </a:lnTo>
                    <a:lnTo>
                      <a:pt x="7" y="101"/>
                    </a:lnTo>
                    <a:lnTo>
                      <a:pt x="5" y="101"/>
                    </a:lnTo>
                    <a:lnTo>
                      <a:pt x="4" y="97"/>
                    </a:lnTo>
                    <a:lnTo>
                      <a:pt x="1" y="85"/>
                    </a:lnTo>
                    <a:lnTo>
                      <a:pt x="1" y="82"/>
                    </a:lnTo>
                    <a:lnTo>
                      <a:pt x="0" y="79"/>
                    </a:lnTo>
                    <a:lnTo>
                      <a:pt x="0" y="74"/>
                    </a:lnTo>
                    <a:lnTo>
                      <a:pt x="0" y="70"/>
                    </a:lnTo>
                    <a:lnTo>
                      <a:pt x="0" y="65"/>
                    </a:lnTo>
                    <a:lnTo>
                      <a:pt x="0" y="61"/>
                    </a:lnTo>
                    <a:lnTo>
                      <a:pt x="0" y="58"/>
                    </a:lnTo>
                    <a:lnTo>
                      <a:pt x="0" y="56"/>
                    </a:lnTo>
                    <a:lnTo>
                      <a:pt x="1" y="47"/>
                    </a:lnTo>
                    <a:lnTo>
                      <a:pt x="7" y="44"/>
                    </a:lnTo>
                    <a:lnTo>
                      <a:pt x="7" y="34"/>
                    </a:lnTo>
                    <a:lnTo>
                      <a:pt x="12" y="25"/>
                    </a:lnTo>
                    <a:lnTo>
                      <a:pt x="14" y="23"/>
                    </a:lnTo>
                    <a:lnTo>
                      <a:pt x="14" y="20"/>
                    </a:lnTo>
                    <a:lnTo>
                      <a:pt x="14" y="17"/>
                    </a:lnTo>
                    <a:lnTo>
                      <a:pt x="11" y="17"/>
                    </a:lnTo>
                    <a:lnTo>
                      <a:pt x="9" y="16"/>
                    </a:lnTo>
                    <a:lnTo>
                      <a:pt x="7" y="14"/>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30" name="Freeform 139"/>
              <p:cNvSpPr>
                <a:spLocks/>
              </p:cNvSpPr>
              <p:nvPr/>
            </p:nvSpPr>
            <p:spPr bwMode="blackWhite">
              <a:xfrm>
                <a:off x="4014" y="1988"/>
                <a:ext cx="735" cy="403"/>
              </a:xfrm>
              <a:custGeom>
                <a:avLst/>
                <a:gdLst>
                  <a:gd name="T0" fmla="*/ 724 w 660"/>
                  <a:gd name="T1" fmla="*/ 282 h 373"/>
                  <a:gd name="T2" fmla="*/ 731 w 660"/>
                  <a:gd name="T3" fmla="*/ 281 h 373"/>
                  <a:gd name="T4" fmla="*/ 699 w 660"/>
                  <a:gd name="T5" fmla="*/ 243 h 373"/>
                  <a:gd name="T6" fmla="*/ 684 w 660"/>
                  <a:gd name="T7" fmla="*/ 240 h 373"/>
                  <a:gd name="T8" fmla="*/ 685 w 660"/>
                  <a:gd name="T9" fmla="*/ 252 h 373"/>
                  <a:gd name="T10" fmla="*/ 677 w 660"/>
                  <a:gd name="T11" fmla="*/ 252 h 373"/>
                  <a:gd name="T12" fmla="*/ 597 w 660"/>
                  <a:gd name="T13" fmla="*/ 219 h 373"/>
                  <a:gd name="T14" fmla="*/ 626 w 660"/>
                  <a:gd name="T15" fmla="*/ 193 h 373"/>
                  <a:gd name="T16" fmla="*/ 675 w 660"/>
                  <a:gd name="T17" fmla="*/ 201 h 373"/>
                  <a:gd name="T18" fmla="*/ 624 w 660"/>
                  <a:gd name="T19" fmla="*/ 152 h 373"/>
                  <a:gd name="T20" fmla="*/ 660 w 660"/>
                  <a:gd name="T21" fmla="*/ 135 h 373"/>
                  <a:gd name="T22" fmla="*/ 624 w 660"/>
                  <a:gd name="T23" fmla="*/ 116 h 373"/>
                  <a:gd name="T24" fmla="*/ 585 w 660"/>
                  <a:gd name="T25" fmla="*/ 100 h 373"/>
                  <a:gd name="T26" fmla="*/ 574 w 660"/>
                  <a:gd name="T27" fmla="*/ 100 h 373"/>
                  <a:gd name="T28" fmla="*/ 557 w 660"/>
                  <a:gd name="T29" fmla="*/ 100 h 373"/>
                  <a:gd name="T30" fmla="*/ 557 w 660"/>
                  <a:gd name="T31" fmla="*/ 71 h 373"/>
                  <a:gd name="T32" fmla="*/ 574 w 660"/>
                  <a:gd name="T33" fmla="*/ 51 h 373"/>
                  <a:gd name="T34" fmla="*/ 547 w 660"/>
                  <a:gd name="T35" fmla="*/ 26 h 373"/>
                  <a:gd name="T36" fmla="*/ 525 w 660"/>
                  <a:gd name="T37" fmla="*/ 9 h 373"/>
                  <a:gd name="T38" fmla="*/ 507 w 660"/>
                  <a:gd name="T39" fmla="*/ 3 h 373"/>
                  <a:gd name="T40" fmla="*/ 501 w 660"/>
                  <a:gd name="T41" fmla="*/ 12 h 373"/>
                  <a:gd name="T42" fmla="*/ 471 w 660"/>
                  <a:gd name="T43" fmla="*/ 12 h 373"/>
                  <a:gd name="T44" fmla="*/ 444 w 660"/>
                  <a:gd name="T45" fmla="*/ 0 h 373"/>
                  <a:gd name="T46" fmla="*/ 434 w 660"/>
                  <a:gd name="T47" fmla="*/ 45 h 373"/>
                  <a:gd name="T48" fmla="*/ 418 w 660"/>
                  <a:gd name="T49" fmla="*/ 65 h 373"/>
                  <a:gd name="T50" fmla="*/ 404 w 660"/>
                  <a:gd name="T51" fmla="*/ 80 h 373"/>
                  <a:gd name="T52" fmla="*/ 393 w 660"/>
                  <a:gd name="T53" fmla="*/ 80 h 373"/>
                  <a:gd name="T54" fmla="*/ 390 w 660"/>
                  <a:gd name="T55" fmla="*/ 103 h 373"/>
                  <a:gd name="T56" fmla="*/ 386 w 660"/>
                  <a:gd name="T57" fmla="*/ 112 h 373"/>
                  <a:gd name="T58" fmla="*/ 357 w 660"/>
                  <a:gd name="T59" fmla="*/ 120 h 373"/>
                  <a:gd name="T60" fmla="*/ 341 w 660"/>
                  <a:gd name="T61" fmla="*/ 126 h 373"/>
                  <a:gd name="T62" fmla="*/ 340 w 660"/>
                  <a:gd name="T63" fmla="*/ 146 h 373"/>
                  <a:gd name="T64" fmla="*/ 333 w 660"/>
                  <a:gd name="T65" fmla="*/ 162 h 373"/>
                  <a:gd name="T66" fmla="*/ 327 w 660"/>
                  <a:gd name="T67" fmla="*/ 185 h 373"/>
                  <a:gd name="T68" fmla="*/ 310 w 660"/>
                  <a:gd name="T69" fmla="*/ 214 h 373"/>
                  <a:gd name="T70" fmla="*/ 307 w 660"/>
                  <a:gd name="T71" fmla="*/ 229 h 373"/>
                  <a:gd name="T72" fmla="*/ 294 w 660"/>
                  <a:gd name="T73" fmla="*/ 259 h 373"/>
                  <a:gd name="T74" fmla="*/ 280 w 660"/>
                  <a:gd name="T75" fmla="*/ 259 h 373"/>
                  <a:gd name="T76" fmla="*/ 261 w 660"/>
                  <a:gd name="T77" fmla="*/ 266 h 373"/>
                  <a:gd name="T78" fmla="*/ 256 w 660"/>
                  <a:gd name="T79" fmla="*/ 279 h 373"/>
                  <a:gd name="T80" fmla="*/ 246 w 660"/>
                  <a:gd name="T81" fmla="*/ 284 h 373"/>
                  <a:gd name="T82" fmla="*/ 217 w 660"/>
                  <a:gd name="T83" fmla="*/ 288 h 373"/>
                  <a:gd name="T84" fmla="*/ 203 w 660"/>
                  <a:gd name="T85" fmla="*/ 298 h 373"/>
                  <a:gd name="T86" fmla="*/ 178 w 660"/>
                  <a:gd name="T87" fmla="*/ 297 h 373"/>
                  <a:gd name="T88" fmla="*/ 156 w 660"/>
                  <a:gd name="T89" fmla="*/ 274 h 373"/>
                  <a:gd name="T90" fmla="*/ 134 w 660"/>
                  <a:gd name="T91" fmla="*/ 295 h 373"/>
                  <a:gd name="T92" fmla="*/ 133 w 660"/>
                  <a:gd name="T93" fmla="*/ 297 h 373"/>
                  <a:gd name="T94" fmla="*/ 99 w 660"/>
                  <a:gd name="T95" fmla="*/ 320 h 373"/>
                  <a:gd name="T96" fmla="*/ 89 w 660"/>
                  <a:gd name="T97" fmla="*/ 339 h 373"/>
                  <a:gd name="T98" fmla="*/ 82 w 660"/>
                  <a:gd name="T99" fmla="*/ 350 h 373"/>
                  <a:gd name="T100" fmla="*/ 71 w 660"/>
                  <a:gd name="T101" fmla="*/ 360 h 373"/>
                  <a:gd name="T102" fmla="*/ 57 w 660"/>
                  <a:gd name="T103" fmla="*/ 373 h 373"/>
                  <a:gd name="T104" fmla="*/ 35 w 660"/>
                  <a:gd name="T105" fmla="*/ 385 h 373"/>
                  <a:gd name="T106" fmla="*/ 3 w 660"/>
                  <a:gd name="T107" fmla="*/ 399 h 373"/>
                  <a:gd name="T108" fmla="*/ 196 w 660"/>
                  <a:gd name="T109" fmla="*/ 370 h 373"/>
                  <a:gd name="T110" fmla="*/ 224 w 660"/>
                  <a:gd name="T111" fmla="*/ 368 h 373"/>
                  <a:gd name="T112" fmla="*/ 307 w 660"/>
                  <a:gd name="T113" fmla="*/ 359 h 373"/>
                  <a:gd name="T114" fmla="*/ 438 w 660"/>
                  <a:gd name="T115" fmla="*/ 339 h 373"/>
                  <a:gd name="T116" fmla="*/ 604 w 660"/>
                  <a:gd name="T117" fmla="*/ 308 h 3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60" h="373">
                    <a:moveTo>
                      <a:pt x="645" y="261"/>
                    </a:moveTo>
                    <a:lnTo>
                      <a:pt x="645" y="261"/>
                    </a:lnTo>
                    <a:lnTo>
                      <a:pt x="647" y="261"/>
                    </a:lnTo>
                    <a:lnTo>
                      <a:pt x="648" y="263"/>
                    </a:lnTo>
                    <a:lnTo>
                      <a:pt x="650" y="263"/>
                    </a:lnTo>
                    <a:lnTo>
                      <a:pt x="650" y="261"/>
                    </a:lnTo>
                    <a:lnTo>
                      <a:pt x="647" y="251"/>
                    </a:lnTo>
                    <a:lnTo>
                      <a:pt x="647" y="248"/>
                    </a:lnTo>
                    <a:lnTo>
                      <a:pt x="648" y="248"/>
                    </a:lnTo>
                    <a:lnTo>
                      <a:pt x="651" y="251"/>
                    </a:lnTo>
                    <a:lnTo>
                      <a:pt x="653" y="257"/>
                    </a:lnTo>
                    <a:lnTo>
                      <a:pt x="656" y="260"/>
                    </a:lnTo>
                    <a:lnTo>
                      <a:pt x="656" y="261"/>
                    </a:lnTo>
                    <a:lnTo>
                      <a:pt x="659" y="257"/>
                    </a:lnTo>
                    <a:lnTo>
                      <a:pt x="642" y="222"/>
                    </a:lnTo>
                    <a:lnTo>
                      <a:pt x="635" y="221"/>
                    </a:lnTo>
                    <a:lnTo>
                      <a:pt x="629" y="225"/>
                    </a:lnTo>
                    <a:lnTo>
                      <a:pt x="628" y="225"/>
                    </a:lnTo>
                    <a:lnTo>
                      <a:pt x="626" y="225"/>
                    </a:lnTo>
                    <a:lnTo>
                      <a:pt x="624" y="225"/>
                    </a:lnTo>
                    <a:lnTo>
                      <a:pt x="623" y="225"/>
                    </a:lnTo>
                    <a:lnTo>
                      <a:pt x="618" y="222"/>
                    </a:lnTo>
                    <a:lnTo>
                      <a:pt x="615" y="221"/>
                    </a:lnTo>
                    <a:lnTo>
                      <a:pt x="614" y="222"/>
                    </a:lnTo>
                    <a:lnTo>
                      <a:pt x="612" y="224"/>
                    </a:lnTo>
                    <a:lnTo>
                      <a:pt x="612" y="225"/>
                    </a:lnTo>
                    <a:lnTo>
                      <a:pt x="612" y="227"/>
                    </a:lnTo>
                    <a:lnTo>
                      <a:pt x="612" y="228"/>
                    </a:lnTo>
                    <a:lnTo>
                      <a:pt x="612" y="230"/>
                    </a:lnTo>
                    <a:lnTo>
                      <a:pt x="615" y="233"/>
                    </a:lnTo>
                    <a:lnTo>
                      <a:pt x="617" y="236"/>
                    </a:lnTo>
                    <a:lnTo>
                      <a:pt x="615" y="236"/>
                    </a:lnTo>
                    <a:lnTo>
                      <a:pt x="614" y="236"/>
                    </a:lnTo>
                    <a:lnTo>
                      <a:pt x="612" y="236"/>
                    </a:lnTo>
                    <a:lnTo>
                      <a:pt x="609" y="234"/>
                    </a:lnTo>
                    <a:lnTo>
                      <a:pt x="608" y="234"/>
                    </a:lnTo>
                    <a:lnTo>
                      <a:pt x="608" y="233"/>
                    </a:lnTo>
                    <a:lnTo>
                      <a:pt x="599" y="233"/>
                    </a:lnTo>
                    <a:lnTo>
                      <a:pt x="593" y="227"/>
                    </a:lnTo>
                    <a:lnTo>
                      <a:pt x="587" y="224"/>
                    </a:lnTo>
                    <a:lnTo>
                      <a:pt x="578" y="212"/>
                    </a:lnTo>
                    <a:lnTo>
                      <a:pt x="562" y="210"/>
                    </a:lnTo>
                    <a:lnTo>
                      <a:pt x="552" y="209"/>
                    </a:lnTo>
                    <a:lnTo>
                      <a:pt x="536" y="203"/>
                    </a:lnTo>
                    <a:lnTo>
                      <a:pt x="549" y="201"/>
                    </a:lnTo>
                    <a:lnTo>
                      <a:pt x="581" y="206"/>
                    </a:lnTo>
                    <a:lnTo>
                      <a:pt x="602" y="224"/>
                    </a:lnTo>
                    <a:lnTo>
                      <a:pt x="612" y="213"/>
                    </a:lnTo>
                    <a:lnTo>
                      <a:pt x="596" y="201"/>
                    </a:lnTo>
                    <a:lnTo>
                      <a:pt x="579" y="194"/>
                    </a:lnTo>
                    <a:lnTo>
                      <a:pt x="562" y="179"/>
                    </a:lnTo>
                    <a:lnTo>
                      <a:pt x="568" y="180"/>
                    </a:lnTo>
                    <a:lnTo>
                      <a:pt x="585" y="192"/>
                    </a:lnTo>
                    <a:lnTo>
                      <a:pt x="593" y="197"/>
                    </a:lnTo>
                    <a:lnTo>
                      <a:pt x="599" y="192"/>
                    </a:lnTo>
                    <a:lnTo>
                      <a:pt x="593" y="186"/>
                    </a:lnTo>
                    <a:lnTo>
                      <a:pt x="593" y="179"/>
                    </a:lnTo>
                    <a:lnTo>
                      <a:pt x="606" y="186"/>
                    </a:lnTo>
                    <a:lnTo>
                      <a:pt x="606" y="174"/>
                    </a:lnTo>
                    <a:lnTo>
                      <a:pt x="596" y="167"/>
                    </a:lnTo>
                    <a:lnTo>
                      <a:pt x="593" y="159"/>
                    </a:lnTo>
                    <a:lnTo>
                      <a:pt x="578" y="158"/>
                    </a:lnTo>
                    <a:lnTo>
                      <a:pt x="557" y="143"/>
                    </a:lnTo>
                    <a:lnTo>
                      <a:pt x="542" y="126"/>
                    </a:lnTo>
                    <a:lnTo>
                      <a:pt x="560" y="141"/>
                    </a:lnTo>
                    <a:lnTo>
                      <a:pt x="579" y="154"/>
                    </a:lnTo>
                    <a:lnTo>
                      <a:pt x="593" y="155"/>
                    </a:lnTo>
                    <a:lnTo>
                      <a:pt x="593" y="137"/>
                    </a:lnTo>
                    <a:lnTo>
                      <a:pt x="599" y="129"/>
                    </a:lnTo>
                    <a:lnTo>
                      <a:pt x="599" y="125"/>
                    </a:lnTo>
                    <a:lnTo>
                      <a:pt x="593" y="125"/>
                    </a:lnTo>
                    <a:lnTo>
                      <a:pt x="587" y="123"/>
                    </a:lnTo>
                    <a:lnTo>
                      <a:pt x="581" y="120"/>
                    </a:lnTo>
                    <a:lnTo>
                      <a:pt x="573" y="117"/>
                    </a:lnTo>
                    <a:lnTo>
                      <a:pt x="569" y="113"/>
                    </a:lnTo>
                    <a:lnTo>
                      <a:pt x="563" y="110"/>
                    </a:lnTo>
                    <a:lnTo>
                      <a:pt x="560" y="108"/>
                    </a:lnTo>
                    <a:lnTo>
                      <a:pt x="560" y="107"/>
                    </a:lnTo>
                    <a:lnTo>
                      <a:pt x="549" y="107"/>
                    </a:lnTo>
                    <a:lnTo>
                      <a:pt x="540" y="104"/>
                    </a:lnTo>
                    <a:lnTo>
                      <a:pt x="533" y="102"/>
                    </a:lnTo>
                    <a:lnTo>
                      <a:pt x="529" y="99"/>
                    </a:lnTo>
                    <a:lnTo>
                      <a:pt x="527" y="96"/>
                    </a:lnTo>
                    <a:lnTo>
                      <a:pt x="525" y="93"/>
                    </a:lnTo>
                    <a:lnTo>
                      <a:pt x="524" y="93"/>
                    </a:lnTo>
                    <a:lnTo>
                      <a:pt x="521" y="93"/>
                    </a:lnTo>
                    <a:lnTo>
                      <a:pt x="518" y="93"/>
                    </a:lnTo>
                    <a:lnTo>
                      <a:pt x="515" y="93"/>
                    </a:lnTo>
                    <a:lnTo>
                      <a:pt x="512" y="95"/>
                    </a:lnTo>
                    <a:lnTo>
                      <a:pt x="509" y="95"/>
                    </a:lnTo>
                    <a:lnTo>
                      <a:pt x="506" y="96"/>
                    </a:lnTo>
                    <a:lnTo>
                      <a:pt x="501" y="95"/>
                    </a:lnTo>
                    <a:lnTo>
                      <a:pt x="500" y="93"/>
                    </a:lnTo>
                    <a:lnTo>
                      <a:pt x="499" y="87"/>
                    </a:lnTo>
                    <a:lnTo>
                      <a:pt x="499" y="83"/>
                    </a:lnTo>
                    <a:lnTo>
                      <a:pt x="499" y="77"/>
                    </a:lnTo>
                    <a:lnTo>
                      <a:pt x="499" y="72"/>
                    </a:lnTo>
                    <a:lnTo>
                      <a:pt x="500" y="68"/>
                    </a:lnTo>
                    <a:lnTo>
                      <a:pt x="500" y="66"/>
                    </a:lnTo>
                    <a:lnTo>
                      <a:pt x="501" y="66"/>
                    </a:lnTo>
                    <a:lnTo>
                      <a:pt x="503" y="65"/>
                    </a:lnTo>
                    <a:lnTo>
                      <a:pt x="506" y="63"/>
                    </a:lnTo>
                    <a:lnTo>
                      <a:pt x="507" y="62"/>
                    </a:lnTo>
                    <a:lnTo>
                      <a:pt x="513" y="54"/>
                    </a:lnTo>
                    <a:lnTo>
                      <a:pt x="515" y="47"/>
                    </a:lnTo>
                    <a:lnTo>
                      <a:pt x="513" y="39"/>
                    </a:lnTo>
                    <a:lnTo>
                      <a:pt x="509" y="33"/>
                    </a:lnTo>
                    <a:lnTo>
                      <a:pt x="503" y="30"/>
                    </a:lnTo>
                    <a:lnTo>
                      <a:pt x="497" y="27"/>
                    </a:lnTo>
                    <a:lnTo>
                      <a:pt x="494" y="26"/>
                    </a:lnTo>
                    <a:lnTo>
                      <a:pt x="491" y="24"/>
                    </a:lnTo>
                    <a:lnTo>
                      <a:pt x="480" y="24"/>
                    </a:lnTo>
                    <a:lnTo>
                      <a:pt x="474" y="21"/>
                    </a:lnTo>
                    <a:lnTo>
                      <a:pt x="470" y="20"/>
                    </a:lnTo>
                    <a:lnTo>
                      <a:pt x="470" y="15"/>
                    </a:lnTo>
                    <a:lnTo>
                      <a:pt x="470" y="12"/>
                    </a:lnTo>
                    <a:lnTo>
                      <a:pt x="470" y="11"/>
                    </a:lnTo>
                    <a:lnTo>
                      <a:pt x="471" y="8"/>
                    </a:lnTo>
                    <a:lnTo>
                      <a:pt x="471" y="6"/>
                    </a:lnTo>
                    <a:lnTo>
                      <a:pt x="468" y="3"/>
                    </a:lnTo>
                    <a:lnTo>
                      <a:pt x="465" y="0"/>
                    </a:lnTo>
                    <a:lnTo>
                      <a:pt x="461" y="0"/>
                    </a:lnTo>
                    <a:lnTo>
                      <a:pt x="459" y="2"/>
                    </a:lnTo>
                    <a:lnTo>
                      <a:pt x="455" y="3"/>
                    </a:lnTo>
                    <a:lnTo>
                      <a:pt x="452" y="3"/>
                    </a:lnTo>
                    <a:lnTo>
                      <a:pt x="450" y="5"/>
                    </a:lnTo>
                    <a:lnTo>
                      <a:pt x="449" y="6"/>
                    </a:lnTo>
                    <a:lnTo>
                      <a:pt x="450" y="6"/>
                    </a:lnTo>
                    <a:lnTo>
                      <a:pt x="450" y="8"/>
                    </a:lnTo>
                    <a:lnTo>
                      <a:pt x="450" y="11"/>
                    </a:lnTo>
                    <a:lnTo>
                      <a:pt x="450" y="14"/>
                    </a:lnTo>
                    <a:lnTo>
                      <a:pt x="449" y="15"/>
                    </a:lnTo>
                    <a:lnTo>
                      <a:pt x="446" y="17"/>
                    </a:lnTo>
                    <a:lnTo>
                      <a:pt x="441" y="18"/>
                    </a:lnTo>
                    <a:lnTo>
                      <a:pt x="434" y="15"/>
                    </a:lnTo>
                    <a:lnTo>
                      <a:pt x="423" y="11"/>
                    </a:lnTo>
                    <a:lnTo>
                      <a:pt x="422" y="9"/>
                    </a:lnTo>
                    <a:lnTo>
                      <a:pt x="419" y="8"/>
                    </a:lnTo>
                    <a:lnTo>
                      <a:pt x="414" y="6"/>
                    </a:lnTo>
                    <a:lnTo>
                      <a:pt x="410" y="5"/>
                    </a:lnTo>
                    <a:lnTo>
                      <a:pt x="407" y="2"/>
                    </a:lnTo>
                    <a:lnTo>
                      <a:pt x="402" y="0"/>
                    </a:lnTo>
                    <a:lnTo>
                      <a:pt x="399" y="0"/>
                    </a:lnTo>
                    <a:lnTo>
                      <a:pt x="397" y="29"/>
                    </a:lnTo>
                    <a:lnTo>
                      <a:pt x="393" y="32"/>
                    </a:lnTo>
                    <a:lnTo>
                      <a:pt x="393" y="33"/>
                    </a:lnTo>
                    <a:lnTo>
                      <a:pt x="392" y="38"/>
                    </a:lnTo>
                    <a:lnTo>
                      <a:pt x="390" y="42"/>
                    </a:lnTo>
                    <a:lnTo>
                      <a:pt x="387" y="48"/>
                    </a:lnTo>
                    <a:lnTo>
                      <a:pt x="384" y="54"/>
                    </a:lnTo>
                    <a:lnTo>
                      <a:pt x="381" y="57"/>
                    </a:lnTo>
                    <a:lnTo>
                      <a:pt x="378" y="60"/>
                    </a:lnTo>
                    <a:lnTo>
                      <a:pt x="375" y="59"/>
                    </a:lnTo>
                    <a:lnTo>
                      <a:pt x="375" y="60"/>
                    </a:lnTo>
                    <a:lnTo>
                      <a:pt x="375" y="62"/>
                    </a:lnTo>
                    <a:lnTo>
                      <a:pt x="374" y="65"/>
                    </a:lnTo>
                    <a:lnTo>
                      <a:pt x="372" y="69"/>
                    </a:lnTo>
                    <a:lnTo>
                      <a:pt x="371" y="74"/>
                    </a:lnTo>
                    <a:lnTo>
                      <a:pt x="368" y="77"/>
                    </a:lnTo>
                    <a:lnTo>
                      <a:pt x="366" y="77"/>
                    </a:lnTo>
                    <a:lnTo>
                      <a:pt x="363" y="74"/>
                    </a:lnTo>
                    <a:lnTo>
                      <a:pt x="362" y="74"/>
                    </a:lnTo>
                    <a:lnTo>
                      <a:pt x="362" y="72"/>
                    </a:lnTo>
                    <a:lnTo>
                      <a:pt x="360" y="71"/>
                    </a:lnTo>
                    <a:lnTo>
                      <a:pt x="357" y="71"/>
                    </a:lnTo>
                    <a:lnTo>
                      <a:pt x="356" y="72"/>
                    </a:lnTo>
                    <a:lnTo>
                      <a:pt x="353" y="74"/>
                    </a:lnTo>
                    <a:lnTo>
                      <a:pt x="351" y="80"/>
                    </a:lnTo>
                    <a:lnTo>
                      <a:pt x="351" y="89"/>
                    </a:lnTo>
                    <a:lnTo>
                      <a:pt x="351" y="90"/>
                    </a:lnTo>
                    <a:lnTo>
                      <a:pt x="351" y="91"/>
                    </a:lnTo>
                    <a:lnTo>
                      <a:pt x="350" y="93"/>
                    </a:lnTo>
                    <a:lnTo>
                      <a:pt x="350" y="95"/>
                    </a:lnTo>
                    <a:lnTo>
                      <a:pt x="348" y="96"/>
                    </a:lnTo>
                    <a:lnTo>
                      <a:pt x="348" y="98"/>
                    </a:lnTo>
                    <a:lnTo>
                      <a:pt x="348" y="99"/>
                    </a:lnTo>
                    <a:lnTo>
                      <a:pt x="348" y="101"/>
                    </a:lnTo>
                    <a:lnTo>
                      <a:pt x="347" y="104"/>
                    </a:lnTo>
                    <a:lnTo>
                      <a:pt x="345" y="110"/>
                    </a:lnTo>
                    <a:lnTo>
                      <a:pt x="344" y="114"/>
                    </a:lnTo>
                    <a:lnTo>
                      <a:pt x="339" y="117"/>
                    </a:lnTo>
                    <a:lnTo>
                      <a:pt x="335" y="119"/>
                    </a:lnTo>
                    <a:lnTo>
                      <a:pt x="329" y="117"/>
                    </a:lnTo>
                    <a:lnTo>
                      <a:pt x="321" y="111"/>
                    </a:lnTo>
                    <a:lnTo>
                      <a:pt x="320" y="110"/>
                    </a:lnTo>
                    <a:lnTo>
                      <a:pt x="317" y="108"/>
                    </a:lnTo>
                    <a:lnTo>
                      <a:pt x="314" y="107"/>
                    </a:lnTo>
                    <a:lnTo>
                      <a:pt x="311" y="107"/>
                    </a:lnTo>
                    <a:lnTo>
                      <a:pt x="308" y="108"/>
                    </a:lnTo>
                    <a:lnTo>
                      <a:pt x="306" y="111"/>
                    </a:lnTo>
                    <a:lnTo>
                      <a:pt x="306" y="117"/>
                    </a:lnTo>
                    <a:lnTo>
                      <a:pt x="308" y="125"/>
                    </a:lnTo>
                    <a:lnTo>
                      <a:pt x="308" y="126"/>
                    </a:lnTo>
                    <a:lnTo>
                      <a:pt x="308" y="129"/>
                    </a:lnTo>
                    <a:lnTo>
                      <a:pt x="306" y="131"/>
                    </a:lnTo>
                    <a:lnTo>
                      <a:pt x="305" y="132"/>
                    </a:lnTo>
                    <a:lnTo>
                      <a:pt x="305" y="135"/>
                    </a:lnTo>
                    <a:lnTo>
                      <a:pt x="303" y="137"/>
                    </a:lnTo>
                    <a:lnTo>
                      <a:pt x="303" y="138"/>
                    </a:lnTo>
                    <a:lnTo>
                      <a:pt x="302" y="138"/>
                    </a:lnTo>
                    <a:lnTo>
                      <a:pt x="300" y="149"/>
                    </a:lnTo>
                    <a:lnTo>
                      <a:pt x="299" y="150"/>
                    </a:lnTo>
                    <a:lnTo>
                      <a:pt x="297" y="152"/>
                    </a:lnTo>
                    <a:lnTo>
                      <a:pt x="297" y="153"/>
                    </a:lnTo>
                    <a:lnTo>
                      <a:pt x="296" y="155"/>
                    </a:lnTo>
                    <a:lnTo>
                      <a:pt x="295" y="159"/>
                    </a:lnTo>
                    <a:lnTo>
                      <a:pt x="294" y="165"/>
                    </a:lnTo>
                    <a:lnTo>
                      <a:pt x="294" y="171"/>
                    </a:lnTo>
                    <a:lnTo>
                      <a:pt x="294" y="174"/>
                    </a:lnTo>
                    <a:lnTo>
                      <a:pt x="291" y="177"/>
                    </a:lnTo>
                    <a:lnTo>
                      <a:pt x="288" y="182"/>
                    </a:lnTo>
                    <a:lnTo>
                      <a:pt x="285" y="186"/>
                    </a:lnTo>
                    <a:lnTo>
                      <a:pt x="282" y="189"/>
                    </a:lnTo>
                    <a:lnTo>
                      <a:pt x="279" y="194"/>
                    </a:lnTo>
                    <a:lnTo>
                      <a:pt x="278" y="198"/>
                    </a:lnTo>
                    <a:lnTo>
                      <a:pt x="276" y="203"/>
                    </a:lnTo>
                    <a:lnTo>
                      <a:pt x="276" y="204"/>
                    </a:lnTo>
                    <a:lnTo>
                      <a:pt x="276" y="206"/>
                    </a:lnTo>
                    <a:lnTo>
                      <a:pt x="276" y="207"/>
                    </a:lnTo>
                    <a:lnTo>
                      <a:pt x="276" y="210"/>
                    </a:lnTo>
                    <a:lnTo>
                      <a:pt x="276" y="212"/>
                    </a:lnTo>
                    <a:lnTo>
                      <a:pt x="276" y="213"/>
                    </a:lnTo>
                    <a:lnTo>
                      <a:pt x="276" y="215"/>
                    </a:lnTo>
                    <a:lnTo>
                      <a:pt x="281" y="217"/>
                    </a:lnTo>
                    <a:lnTo>
                      <a:pt x="275" y="224"/>
                    </a:lnTo>
                    <a:lnTo>
                      <a:pt x="279" y="230"/>
                    </a:lnTo>
                    <a:lnTo>
                      <a:pt x="264" y="240"/>
                    </a:lnTo>
                    <a:lnTo>
                      <a:pt x="263" y="240"/>
                    </a:lnTo>
                    <a:lnTo>
                      <a:pt x="261" y="239"/>
                    </a:lnTo>
                    <a:lnTo>
                      <a:pt x="258" y="239"/>
                    </a:lnTo>
                    <a:lnTo>
                      <a:pt x="254" y="239"/>
                    </a:lnTo>
                    <a:lnTo>
                      <a:pt x="251" y="240"/>
                    </a:lnTo>
                    <a:lnTo>
                      <a:pt x="246" y="245"/>
                    </a:lnTo>
                    <a:lnTo>
                      <a:pt x="245" y="249"/>
                    </a:lnTo>
                    <a:lnTo>
                      <a:pt x="243" y="248"/>
                    </a:lnTo>
                    <a:lnTo>
                      <a:pt x="242" y="248"/>
                    </a:lnTo>
                    <a:lnTo>
                      <a:pt x="239" y="248"/>
                    </a:lnTo>
                    <a:lnTo>
                      <a:pt x="234" y="246"/>
                    </a:lnTo>
                    <a:lnTo>
                      <a:pt x="231" y="246"/>
                    </a:lnTo>
                    <a:lnTo>
                      <a:pt x="230" y="248"/>
                    </a:lnTo>
                    <a:lnTo>
                      <a:pt x="230" y="249"/>
                    </a:lnTo>
                    <a:lnTo>
                      <a:pt x="231" y="255"/>
                    </a:lnTo>
                    <a:lnTo>
                      <a:pt x="231" y="257"/>
                    </a:lnTo>
                    <a:lnTo>
                      <a:pt x="230" y="258"/>
                    </a:lnTo>
                    <a:lnTo>
                      <a:pt x="229" y="258"/>
                    </a:lnTo>
                    <a:lnTo>
                      <a:pt x="226" y="260"/>
                    </a:lnTo>
                    <a:lnTo>
                      <a:pt x="224" y="261"/>
                    </a:lnTo>
                    <a:lnTo>
                      <a:pt x="222" y="263"/>
                    </a:lnTo>
                    <a:lnTo>
                      <a:pt x="221" y="263"/>
                    </a:lnTo>
                    <a:lnTo>
                      <a:pt x="219" y="264"/>
                    </a:lnTo>
                    <a:lnTo>
                      <a:pt x="216" y="266"/>
                    </a:lnTo>
                    <a:lnTo>
                      <a:pt x="212" y="267"/>
                    </a:lnTo>
                    <a:lnTo>
                      <a:pt x="206" y="269"/>
                    </a:lnTo>
                    <a:lnTo>
                      <a:pt x="201" y="269"/>
                    </a:lnTo>
                    <a:lnTo>
                      <a:pt x="197" y="269"/>
                    </a:lnTo>
                    <a:lnTo>
                      <a:pt x="195" y="267"/>
                    </a:lnTo>
                    <a:lnTo>
                      <a:pt x="193" y="263"/>
                    </a:lnTo>
                    <a:lnTo>
                      <a:pt x="192" y="266"/>
                    </a:lnTo>
                    <a:lnTo>
                      <a:pt x="189" y="269"/>
                    </a:lnTo>
                    <a:lnTo>
                      <a:pt x="186" y="272"/>
                    </a:lnTo>
                    <a:lnTo>
                      <a:pt x="182" y="276"/>
                    </a:lnTo>
                    <a:lnTo>
                      <a:pt x="177" y="278"/>
                    </a:lnTo>
                    <a:lnTo>
                      <a:pt x="173" y="278"/>
                    </a:lnTo>
                    <a:lnTo>
                      <a:pt x="167" y="276"/>
                    </a:lnTo>
                    <a:lnTo>
                      <a:pt x="165" y="276"/>
                    </a:lnTo>
                    <a:lnTo>
                      <a:pt x="163" y="276"/>
                    </a:lnTo>
                    <a:lnTo>
                      <a:pt x="160" y="275"/>
                    </a:lnTo>
                    <a:lnTo>
                      <a:pt x="157" y="273"/>
                    </a:lnTo>
                    <a:lnTo>
                      <a:pt x="153" y="272"/>
                    </a:lnTo>
                    <a:lnTo>
                      <a:pt x="149" y="267"/>
                    </a:lnTo>
                    <a:lnTo>
                      <a:pt x="144" y="263"/>
                    </a:lnTo>
                    <a:lnTo>
                      <a:pt x="141" y="257"/>
                    </a:lnTo>
                    <a:lnTo>
                      <a:pt x="140" y="254"/>
                    </a:lnTo>
                    <a:lnTo>
                      <a:pt x="140" y="251"/>
                    </a:lnTo>
                    <a:lnTo>
                      <a:pt x="140" y="248"/>
                    </a:lnTo>
                    <a:lnTo>
                      <a:pt x="138" y="248"/>
                    </a:lnTo>
                    <a:lnTo>
                      <a:pt x="119" y="275"/>
                    </a:lnTo>
                    <a:lnTo>
                      <a:pt x="119" y="273"/>
                    </a:lnTo>
                    <a:lnTo>
                      <a:pt x="120" y="273"/>
                    </a:lnTo>
                    <a:lnTo>
                      <a:pt x="120" y="272"/>
                    </a:lnTo>
                    <a:lnTo>
                      <a:pt x="122" y="270"/>
                    </a:lnTo>
                    <a:lnTo>
                      <a:pt x="123" y="269"/>
                    </a:lnTo>
                    <a:lnTo>
                      <a:pt x="122" y="269"/>
                    </a:lnTo>
                    <a:lnTo>
                      <a:pt x="120" y="270"/>
                    </a:lnTo>
                    <a:lnTo>
                      <a:pt x="119" y="275"/>
                    </a:lnTo>
                    <a:lnTo>
                      <a:pt x="114" y="279"/>
                    </a:lnTo>
                    <a:lnTo>
                      <a:pt x="110" y="281"/>
                    </a:lnTo>
                    <a:lnTo>
                      <a:pt x="105" y="284"/>
                    </a:lnTo>
                    <a:lnTo>
                      <a:pt x="99" y="287"/>
                    </a:lnTo>
                    <a:lnTo>
                      <a:pt x="96" y="290"/>
                    </a:lnTo>
                    <a:lnTo>
                      <a:pt x="91" y="293"/>
                    </a:lnTo>
                    <a:lnTo>
                      <a:pt x="89" y="296"/>
                    </a:lnTo>
                    <a:lnTo>
                      <a:pt x="87" y="302"/>
                    </a:lnTo>
                    <a:lnTo>
                      <a:pt x="86" y="305"/>
                    </a:lnTo>
                    <a:lnTo>
                      <a:pt x="84" y="308"/>
                    </a:lnTo>
                    <a:lnTo>
                      <a:pt x="83" y="310"/>
                    </a:lnTo>
                    <a:lnTo>
                      <a:pt x="81" y="312"/>
                    </a:lnTo>
                    <a:lnTo>
                      <a:pt x="80" y="314"/>
                    </a:lnTo>
                    <a:lnTo>
                      <a:pt x="78" y="315"/>
                    </a:lnTo>
                    <a:lnTo>
                      <a:pt x="77" y="317"/>
                    </a:lnTo>
                    <a:lnTo>
                      <a:pt x="75" y="320"/>
                    </a:lnTo>
                    <a:lnTo>
                      <a:pt x="75" y="321"/>
                    </a:lnTo>
                    <a:lnTo>
                      <a:pt x="74" y="323"/>
                    </a:lnTo>
                    <a:lnTo>
                      <a:pt x="74" y="324"/>
                    </a:lnTo>
                    <a:lnTo>
                      <a:pt x="74" y="327"/>
                    </a:lnTo>
                    <a:lnTo>
                      <a:pt x="72" y="327"/>
                    </a:lnTo>
                    <a:lnTo>
                      <a:pt x="71" y="329"/>
                    </a:lnTo>
                    <a:lnTo>
                      <a:pt x="71" y="330"/>
                    </a:lnTo>
                    <a:lnTo>
                      <a:pt x="68" y="330"/>
                    </a:lnTo>
                    <a:lnTo>
                      <a:pt x="64" y="333"/>
                    </a:lnTo>
                    <a:lnTo>
                      <a:pt x="60" y="335"/>
                    </a:lnTo>
                    <a:lnTo>
                      <a:pt x="57" y="338"/>
                    </a:lnTo>
                    <a:lnTo>
                      <a:pt x="55" y="339"/>
                    </a:lnTo>
                    <a:lnTo>
                      <a:pt x="54" y="341"/>
                    </a:lnTo>
                    <a:lnTo>
                      <a:pt x="53" y="342"/>
                    </a:lnTo>
                    <a:lnTo>
                      <a:pt x="53" y="344"/>
                    </a:lnTo>
                    <a:lnTo>
                      <a:pt x="51" y="345"/>
                    </a:lnTo>
                    <a:lnTo>
                      <a:pt x="50" y="345"/>
                    </a:lnTo>
                    <a:lnTo>
                      <a:pt x="47" y="347"/>
                    </a:lnTo>
                    <a:lnTo>
                      <a:pt x="44" y="348"/>
                    </a:lnTo>
                    <a:lnTo>
                      <a:pt x="39" y="351"/>
                    </a:lnTo>
                    <a:lnTo>
                      <a:pt x="35" y="353"/>
                    </a:lnTo>
                    <a:lnTo>
                      <a:pt x="31" y="356"/>
                    </a:lnTo>
                    <a:lnTo>
                      <a:pt x="27" y="357"/>
                    </a:lnTo>
                    <a:lnTo>
                      <a:pt x="22" y="360"/>
                    </a:lnTo>
                    <a:lnTo>
                      <a:pt x="18" y="362"/>
                    </a:lnTo>
                    <a:lnTo>
                      <a:pt x="14" y="365"/>
                    </a:lnTo>
                    <a:lnTo>
                      <a:pt x="9" y="366"/>
                    </a:lnTo>
                    <a:lnTo>
                      <a:pt x="6" y="368"/>
                    </a:lnTo>
                    <a:lnTo>
                      <a:pt x="3" y="369"/>
                    </a:lnTo>
                    <a:lnTo>
                      <a:pt x="0" y="371"/>
                    </a:lnTo>
                    <a:lnTo>
                      <a:pt x="0" y="372"/>
                    </a:lnTo>
                    <a:lnTo>
                      <a:pt x="153" y="348"/>
                    </a:lnTo>
                    <a:lnTo>
                      <a:pt x="163" y="342"/>
                    </a:lnTo>
                    <a:lnTo>
                      <a:pt x="176" y="342"/>
                    </a:lnTo>
                    <a:lnTo>
                      <a:pt x="177" y="342"/>
                    </a:lnTo>
                    <a:lnTo>
                      <a:pt x="180" y="342"/>
                    </a:lnTo>
                    <a:lnTo>
                      <a:pt x="185" y="342"/>
                    </a:lnTo>
                    <a:lnTo>
                      <a:pt x="189" y="341"/>
                    </a:lnTo>
                    <a:lnTo>
                      <a:pt x="195" y="341"/>
                    </a:lnTo>
                    <a:lnTo>
                      <a:pt x="201" y="341"/>
                    </a:lnTo>
                    <a:lnTo>
                      <a:pt x="210" y="341"/>
                    </a:lnTo>
                    <a:lnTo>
                      <a:pt x="219" y="339"/>
                    </a:lnTo>
                    <a:lnTo>
                      <a:pt x="229" y="338"/>
                    </a:lnTo>
                    <a:lnTo>
                      <a:pt x="239" y="336"/>
                    </a:lnTo>
                    <a:lnTo>
                      <a:pt x="251" y="335"/>
                    </a:lnTo>
                    <a:lnTo>
                      <a:pt x="263" y="333"/>
                    </a:lnTo>
                    <a:lnTo>
                      <a:pt x="276" y="332"/>
                    </a:lnTo>
                    <a:lnTo>
                      <a:pt x="291" y="330"/>
                    </a:lnTo>
                    <a:lnTo>
                      <a:pt x="305" y="327"/>
                    </a:lnTo>
                    <a:lnTo>
                      <a:pt x="321" y="326"/>
                    </a:lnTo>
                    <a:lnTo>
                      <a:pt x="338" y="323"/>
                    </a:lnTo>
                    <a:lnTo>
                      <a:pt x="356" y="320"/>
                    </a:lnTo>
                    <a:lnTo>
                      <a:pt x="374" y="317"/>
                    </a:lnTo>
                    <a:lnTo>
                      <a:pt x="393" y="314"/>
                    </a:lnTo>
                    <a:lnTo>
                      <a:pt x="411" y="310"/>
                    </a:lnTo>
                    <a:lnTo>
                      <a:pt x="431" y="308"/>
                    </a:lnTo>
                    <a:lnTo>
                      <a:pt x="453" y="303"/>
                    </a:lnTo>
                    <a:lnTo>
                      <a:pt x="474" y="300"/>
                    </a:lnTo>
                    <a:lnTo>
                      <a:pt x="496" y="296"/>
                    </a:lnTo>
                    <a:lnTo>
                      <a:pt x="519" y="290"/>
                    </a:lnTo>
                    <a:lnTo>
                      <a:pt x="542" y="285"/>
                    </a:lnTo>
                    <a:lnTo>
                      <a:pt x="566" y="279"/>
                    </a:lnTo>
                    <a:lnTo>
                      <a:pt x="591" y="276"/>
                    </a:lnTo>
                    <a:lnTo>
                      <a:pt x="615" y="270"/>
                    </a:lnTo>
                    <a:lnTo>
                      <a:pt x="641" y="263"/>
                    </a:lnTo>
                    <a:lnTo>
                      <a:pt x="645" y="261"/>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grpSp>
        <p:sp>
          <p:nvSpPr>
            <p:cNvPr id="243" name="Freeform 140"/>
            <p:cNvSpPr>
              <a:spLocks/>
            </p:cNvSpPr>
            <p:nvPr/>
          </p:nvSpPr>
          <p:spPr bwMode="blackWhite">
            <a:xfrm>
              <a:off x="7048500" y="2890838"/>
              <a:ext cx="687388" cy="331787"/>
            </a:xfrm>
            <a:custGeom>
              <a:avLst/>
              <a:gdLst>
                <a:gd name="T0" fmla="*/ 378875 w 381"/>
                <a:gd name="T1" fmla="*/ 228758 h 190"/>
                <a:gd name="T2" fmla="*/ 362638 w 381"/>
                <a:gd name="T3" fmla="*/ 279400 h 190"/>
                <a:gd name="T4" fmla="*/ 384288 w 381"/>
                <a:gd name="T5" fmla="*/ 274161 h 190"/>
                <a:gd name="T6" fmla="*/ 402329 w 381"/>
                <a:gd name="T7" fmla="*/ 275907 h 190"/>
                <a:gd name="T8" fmla="*/ 433000 w 381"/>
                <a:gd name="T9" fmla="*/ 296862 h 190"/>
                <a:gd name="T10" fmla="*/ 503363 w 381"/>
                <a:gd name="T11" fmla="*/ 317817 h 190"/>
                <a:gd name="T12" fmla="*/ 456454 w 381"/>
                <a:gd name="T13" fmla="*/ 265430 h 190"/>
                <a:gd name="T14" fmla="*/ 469084 w 381"/>
                <a:gd name="T15" fmla="*/ 261937 h 190"/>
                <a:gd name="T16" fmla="*/ 481713 w 381"/>
                <a:gd name="T17" fmla="*/ 254952 h 190"/>
                <a:gd name="T18" fmla="*/ 456454 w 381"/>
                <a:gd name="T19" fmla="*/ 209550 h 190"/>
                <a:gd name="T20" fmla="*/ 456454 w 381"/>
                <a:gd name="T21" fmla="*/ 164147 h 190"/>
                <a:gd name="T22" fmla="*/ 443825 w 381"/>
                <a:gd name="T23" fmla="*/ 118745 h 190"/>
                <a:gd name="T24" fmla="*/ 458259 w 381"/>
                <a:gd name="T25" fmla="*/ 97790 h 190"/>
                <a:gd name="T26" fmla="*/ 458259 w 381"/>
                <a:gd name="T27" fmla="*/ 76835 h 190"/>
                <a:gd name="T28" fmla="*/ 469084 w 381"/>
                <a:gd name="T29" fmla="*/ 89059 h 190"/>
                <a:gd name="T30" fmla="*/ 490734 w 381"/>
                <a:gd name="T31" fmla="*/ 61119 h 190"/>
                <a:gd name="T32" fmla="*/ 487125 w 381"/>
                <a:gd name="T33" fmla="*/ 41910 h 190"/>
                <a:gd name="T34" fmla="*/ 506971 w 381"/>
                <a:gd name="T35" fmla="*/ 40164 h 190"/>
                <a:gd name="T36" fmla="*/ 514188 w 381"/>
                <a:gd name="T37" fmla="*/ 47149 h 190"/>
                <a:gd name="T38" fmla="*/ 506971 w 381"/>
                <a:gd name="T39" fmla="*/ 64611 h 190"/>
                <a:gd name="T40" fmla="*/ 481713 w 381"/>
                <a:gd name="T41" fmla="*/ 108267 h 190"/>
                <a:gd name="T42" fmla="*/ 497950 w 381"/>
                <a:gd name="T43" fmla="*/ 120491 h 190"/>
                <a:gd name="T44" fmla="*/ 512384 w 381"/>
                <a:gd name="T45" fmla="*/ 111760 h 190"/>
                <a:gd name="T46" fmla="*/ 497950 w 381"/>
                <a:gd name="T47" fmla="*/ 134461 h 190"/>
                <a:gd name="T48" fmla="*/ 496146 w 381"/>
                <a:gd name="T49" fmla="*/ 162401 h 190"/>
                <a:gd name="T50" fmla="*/ 487125 w 381"/>
                <a:gd name="T51" fmla="*/ 186848 h 190"/>
                <a:gd name="T52" fmla="*/ 517796 w 381"/>
                <a:gd name="T53" fmla="*/ 214788 h 190"/>
                <a:gd name="T54" fmla="*/ 496146 w 381"/>
                <a:gd name="T55" fmla="*/ 221773 h 190"/>
                <a:gd name="T56" fmla="*/ 512384 w 381"/>
                <a:gd name="T57" fmla="*/ 230505 h 190"/>
                <a:gd name="T58" fmla="*/ 514188 w 381"/>
                <a:gd name="T59" fmla="*/ 260191 h 190"/>
                <a:gd name="T60" fmla="*/ 532230 w 381"/>
                <a:gd name="T61" fmla="*/ 270668 h 190"/>
                <a:gd name="T62" fmla="*/ 550271 w 381"/>
                <a:gd name="T63" fmla="*/ 274161 h 190"/>
                <a:gd name="T64" fmla="*/ 541250 w 381"/>
                <a:gd name="T65" fmla="*/ 260191 h 190"/>
                <a:gd name="T66" fmla="*/ 555684 w 381"/>
                <a:gd name="T67" fmla="*/ 261937 h 190"/>
                <a:gd name="T68" fmla="*/ 568313 w 381"/>
                <a:gd name="T69" fmla="*/ 267176 h 190"/>
                <a:gd name="T70" fmla="*/ 562900 w 381"/>
                <a:gd name="T71" fmla="*/ 291623 h 190"/>
                <a:gd name="T72" fmla="*/ 582746 w 381"/>
                <a:gd name="T73" fmla="*/ 286385 h 190"/>
                <a:gd name="T74" fmla="*/ 580942 w 381"/>
                <a:gd name="T75" fmla="*/ 312578 h 190"/>
                <a:gd name="T76" fmla="*/ 591767 w 381"/>
                <a:gd name="T77" fmla="*/ 330041 h 190"/>
                <a:gd name="T78" fmla="*/ 626046 w 381"/>
                <a:gd name="T79" fmla="*/ 303847 h 190"/>
                <a:gd name="T80" fmla="*/ 671150 w 381"/>
                <a:gd name="T81" fmla="*/ 214788 h 190"/>
                <a:gd name="T82" fmla="*/ 674759 w 381"/>
                <a:gd name="T83" fmla="*/ 254952 h 190"/>
                <a:gd name="T84" fmla="*/ 663934 w 381"/>
                <a:gd name="T85" fmla="*/ 298608 h 190"/>
                <a:gd name="T86" fmla="*/ 662130 w 381"/>
                <a:gd name="T87" fmla="*/ 317817 h 190"/>
                <a:gd name="T88" fmla="*/ 665738 w 381"/>
                <a:gd name="T89" fmla="*/ 314325 h 190"/>
                <a:gd name="T90" fmla="*/ 681975 w 381"/>
                <a:gd name="T91" fmla="*/ 265430 h 190"/>
                <a:gd name="T92" fmla="*/ 685584 w 381"/>
                <a:gd name="T93" fmla="*/ 213042 h 190"/>
                <a:gd name="T94" fmla="*/ 0 w 381"/>
                <a:gd name="T95" fmla="*/ 97790 h 190"/>
                <a:gd name="T96" fmla="*/ 79383 w 381"/>
                <a:gd name="T97" fmla="*/ 139700 h 190"/>
                <a:gd name="T98" fmla="*/ 128096 w 381"/>
                <a:gd name="T99" fmla="*/ 110014 h 190"/>
                <a:gd name="T100" fmla="*/ 171396 w 381"/>
                <a:gd name="T101" fmla="*/ 78581 h 190"/>
                <a:gd name="T102" fmla="*/ 225521 w 381"/>
                <a:gd name="T103" fmla="*/ 82074 h 190"/>
                <a:gd name="T104" fmla="*/ 241759 w 381"/>
                <a:gd name="T105" fmla="*/ 92551 h 190"/>
                <a:gd name="T106" fmla="*/ 268821 w 381"/>
                <a:gd name="T107" fmla="*/ 129222 h 190"/>
                <a:gd name="T108" fmla="*/ 292275 w 381"/>
                <a:gd name="T109" fmla="*/ 125730 h 190"/>
                <a:gd name="T110" fmla="*/ 301296 w 381"/>
                <a:gd name="T111" fmla="*/ 160655 h 190"/>
                <a:gd name="T112" fmla="*/ 348204 w 381"/>
                <a:gd name="T113" fmla="*/ 169386 h 1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81" h="190">
                  <a:moveTo>
                    <a:pt x="209" y="97"/>
                  </a:moveTo>
                  <a:lnTo>
                    <a:pt x="221" y="104"/>
                  </a:lnTo>
                  <a:lnTo>
                    <a:pt x="213" y="116"/>
                  </a:lnTo>
                  <a:lnTo>
                    <a:pt x="213" y="123"/>
                  </a:lnTo>
                  <a:lnTo>
                    <a:pt x="213" y="125"/>
                  </a:lnTo>
                  <a:lnTo>
                    <a:pt x="212" y="127"/>
                  </a:lnTo>
                  <a:lnTo>
                    <a:pt x="210" y="131"/>
                  </a:lnTo>
                  <a:lnTo>
                    <a:pt x="207" y="137"/>
                  </a:lnTo>
                  <a:lnTo>
                    <a:pt x="206" y="143"/>
                  </a:lnTo>
                  <a:lnTo>
                    <a:pt x="203" y="149"/>
                  </a:lnTo>
                  <a:lnTo>
                    <a:pt x="201" y="152"/>
                  </a:lnTo>
                  <a:lnTo>
                    <a:pt x="201" y="153"/>
                  </a:lnTo>
                  <a:lnTo>
                    <a:pt x="200" y="157"/>
                  </a:lnTo>
                  <a:lnTo>
                    <a:pt x="201" y="160"/>
                  </a:lnTo>
                  <a:lnTo>
                    <a:pt x="203" y="162"/>
                  </a:lnTo>
                  <a:lnTo>
                    <a:pt x="204" y="162"/>
                  </a:lnTo>
                  <a:lnTo>
                    <a:pt x="206" y="162"/>
                  </a:lnTo>
                  <a:lnTo>
                    <a:pt x="209" y="162"/>
                  </a:lnTo>
                  <a:lnTo>
                    <a:pt x="210" y="161"/>
                  </a:lnTo>
                  <a:lnTo>
                    <a:pt x="212" y="161"/>
                  </a:lnTo>
                  <a:lnTo>
                    <a:pt x="213" y="157"/>
                  </a:lnTo>
                  <a:lnTo>
                    <a:pt x="216" y="155"/>
                  </a:lnTo>
                  <a:lnTo>
                    <a:pt x="218" y="155"/>
                  </a:lnTo>
                  <a:lnTo>
                    <a:pt x="219" y="155"/>
                  </a:lnTo>
                  <a:lnTo>
                    <a:pt x="221" y="156"/>
                  </a:lnTo>
                  <a:lnTo>
                    <a:pt x="221" y="157"/>
                  </a:lnTo>
                  <a:lnTo>
                    <a:pt x="223" y="158"/>
                  </a:lnTo>
                  <a:lnTo>
                    <a:pt x="231" y="170"/>
                  </a:lnTo>
                  <a:lnTo>
                    <a:pt x="234" y="170"/>
                  </a:lnTo>
                  <a:lnTo>
                    <a:pt x="234" y="162"/>
                  </a:lnTo>
                  <a:lnTo>
                    <a:pt x="239" y="162"/>
                  </a:lnTo>
                  <a:lnTo>
                    <a:pt x="239" y="164"/>
                  </a:lnTo>
                  <a:lnTo>
                    <a:pt x="240" y="167"/>
                  </a:lnTo>
                  <a:lnTo>
                    <a:pt x="240" y="170"/>
                  </a:lnTo>
                  <a:lnTo>
                    <a:pt x="242" y="170"/>
                  </a:lnTo>
                  <a:lnTo>
                    <a:pt x="252" y="170"/>
                  </a:lnTo>
                  <a:lnTo>
                    <a:pt x="260" y="171"/>
                  </a:lnTo>
                  <a:lnTo>
                    <a:pt x="267" y="173"/>
                  </a:lnTo>
                  <a:lnTo>
                    <a:pt x="272" y="176"/>
                  </a:lnTo>
                  <a:lnTo>
                    <a:pt x="276" y="179"/>
                  </a:lnTo>
                  <a:lnTo>
                    <a:pt x="279" y="182"/>
                  </a:lnTo>
                  <a:lnTo>
                    <a:pt x="281" y="183"/>
                  </a:lnTo>
                  <a:lnTo>
                    <a:pt x="281" y="185"/>
                  </a:lnTo>
                  <a:lnTo>
                    <a:pt x="284" y="177"/>
                  </a:lnTo>
                  <a:lnTo>
                    <a:pt x="276" y="168"/>
                  </a:lnTo>
                  <a:lnTo>
                    <a:pt x="275" y="161"/>
                  </a:lnTo>
                  <a:lnTo>
                    <a:pt x="265" y="158"/>
                  </a:lnTo>
                  <a:lnTo>
                    <a:pt x="253" y="152"/>
                  </a:lnTo>
                  <a:lnTo>
                    <a:pt x="245" y="144"/>
                  </a:lnTo>
                  <a:lnTo>
                    <a:pt x="246" y="141"/>
                  </a:lnTo>
                  <a:lnTo>
                    <a:pt x="253" y="147"/>
                  </a:lnTo>
                  <a:lnTo>
                    <a:pt x="254" y="147"/>
                  </a:lnTo>
                  <a:lnTo>
                    <a:pt x="256" y="149"/>
                  </a:lnTo>
                  <a:lnTo>
                    <a:pt x="259" y="149"/>
                  </a:lnTo>
                  <a:lnTo>
                    <a:pt x="260" y="150"/>
                  </a:lnTo>
                  <a:lnTo>
                    <a:pt x="267" y="155"/>
                  </a:lnTo>
                  <a:lnTo>
                    <a:pt x="272" y="156"/>
                  </a:lnTo>
                  <a:lnTo>
                    <a:pt x="273" y="155"/>
                  </a:lnTo>
                  <a:lnTo>
                    <a:pt x="273" y="153"/>
                  </a:lnTo>
                  <a:lnTo>
                    <a:pt x="272" y="150"/>
                  </a:lnTo>
                  <a:lnTo>
                    <a:pt x="269" y="149"/>
                  </a:lnTo>
                  <a:lnTo>
                    <a:pt x="267" y="146"/>
                  </a:lnTo>
                  <a:lnTo>
                    <a:pt x="266" y="146"/>
                  </a:lnTo>
                  <a:lnTo>
                    <a:pt x="263" y="141"/>
                  </a:lnTo>
                  <a:lnTo>
                    <a:pt x="260" y="138"/>
                  </a:lnTo>
                  <a:lnTo>
                    <a:pt x="257" y="134"/>
                  </a:lnTo>
                  <a:lnTo>
                    <a:pt x="256" y="130"/>
                  </a:lnTo>
                  <a:lnTo>
                    <a:pt x="253" y="126"/>
                  </a:lnTo>
                  <a:lnTo>
                    <a:pt x="253" y="120"/>
                  </a:lnTo>
                  <a:lnTo>
                    <a:pt x="252" y="116"/>
                  </a:lnTo>
                  <a:lnTo>
                    <a:pt x="252" y="111"/>
                  </a:lnTo>
                  <a:lnTo>
                    <a:pt x="252" y="107"/>
                  </a:lnTo>
                  <a:lnTo>
                    <a:pt x="252" y="102"/>
                  </a:lnTo>
                  <a:lnTo>
                    <a:pt x="252" y="100"/>
                  </a:lnTo>
                  <a:lnTo>
                    <a:pt x="253" y="97"/>
                  </a:lnTo>
                  <a:lnTo>
                    <a:pt x="253" y="94"/>
                  </a:lnTo>
                  <a:lnTo>
                    <a:pt x="253" y="92"/>
                  </a:lnTo>
                  <a:lnTo>
                    <a:pt x="253" y="90"/>
                  </a:lnTo>
                  <a:lnTo>
                    <a:pt x="253" y="83"/>
                  </a:lnTo>
                  <a:lnTo>
                    <a:pt x="251" y="78"/>
                  </a:lnTo>
                  <a:lnTo>
                    <a:pt x="249" y="72"/>
                  </a:lnTo>
                  <a:lnTo>
                    <a:pt x="246" y="68"/>
                  </a:lnTo>
                  <a:lnTo>
                    <a:pt x="243" y="65"/>
                  </a:lnTo>
                  <a:lnTo>
                    <a:pt x="242" y="63"/>
                  </a:lnTo>
                  <a:lnTo>
                    <a:pt x="240" y="62"/>
                  </a:lnTo>
                  <a:lnTo>
                    <a:pt x="239" y="62"/>
                  </a:lnTo>
                  <a:lnTo>
                    <a:pt x="251" y="62"/>
                  </a:lnTo>
                  <a:lnTo>
                    <a:pt x="254" y="57"/>
                  </a:lnTo>
                  <a:lnTo>
                    <a:pt x="254" y="56"/>
                  </a:lnTo>
                  <a:lnTo>
                    <a:pt x="254" y="54"/>
                  </a:lnTo>
                  <a:lnTo>
                    <a:pt x="254" y="51"/>
                  </a:lnTo>
                  <a:lnTo>
                    <a:pt x="254" y="50"/>
                  </a:lnTo>
                  <a:lnTo>
                    <a:pt x="253" y="47"/>
                  </a:lnTo>
                  <a:lnTo>
                    <a:pt x="252" y="44"/>
                  </a:lnTo>
                  <a:lnTo>
                    <a:pt x="253" y="44"/>
                  </a:lnTo>
                  <a:lnTo>
                    <a:pt x="254" y="44"/>
                  </a:lnTo>
                  <a:lnTo>
                    <a:pt x="256" y="44"/>
                  </a:lnTo>
                  <a:lnTo>
                    <a:pt x="256" y="45"/>
                  </a:lnTo>
                  <a:lnTo>
                    <a:pt x="257" y="47"/>
                  </a:lnTo>
                  <a:lnTo>
                    <a:pt x="259" y="50"/>
                  </a:lnTo>
                  <a:lnTo>
                    <a:pt x="259" y="51"/>
                  </a:lnTo>
                  <a:lnTo>
                    <a:pt x="260" y="51"/>
                  </a:lnTo>
                  <a:lnTo>
                    <a:pt x="262" y="50"/>
                  </a:lnTo>
                  <a:lnTo>
                    <a:pt x="262" y="48"/>
                  </a:lnTo>
                  <a:lnTo>
                    <a:pt x="263" y="47"/>
                  </a:lnTo>
                  <a:lnTo>
                    <a:pt x="272" y="35"/>
                  </a:lnTo>
                  <a:lnTo>
                    <a:pt x="270" y="34"/>
                  </a:lnTo>
                  <a:lnTo>
                    <a:pt x="270" y="32"/>
                  </a:lnTo>
                  <a:lnTo>
                    <a:pt x="270" y="30"/>
                  </a:lnTo>
                  <a:lnTo>
                    <a:pt x="270" y="29"/>
                  </a:lnTo>
                  <a:lnTo>
                    <a:pt x="270" y="27"/>
                  </a:lnTo>
                  <a:lnTo>
                    <a:pt x="270" y="24"/>
                  </a:lnTo>
                  <a:lnTo>
                    <a:pt x="275" y="20"/>
                  </a:lnTo>
                  <a:lnTo>
                    <a:pt x="278" y="18"/>
                  </a:lnTo>
                  <a:lnTo>
                    <a:pt x="279" y="17"/>
                  </a:lnTo>
                  <a:lnTo>
                    <a:pt x="281" y="18"/>
                  </a:lnTo>
                  <a:lnTo>
                    <a:pt x="281" y="20"/>
                  </a:lnTo>
                  <a:lnTo>
                    <a:pt x="281" y="21"/>
                  </a:lnTo>
                  <a:lnTo>
                    <a:pt x="281" y="23"/>
                  </a:lnTo>
                  <a:lnTo>
                    <a:pt x="279" y="23"/>
                  </a:lnTo>
                  <a:lnTo>
                    <a:pt x="279" y="27"/>
                  </a:lnTo>
                  <a:lnTo>
                    <a:pt x="279" y="30"/>
                  </a:lnTo>
                  <a:lnTo>
                    <a:pt x="282" y="30"/>
                  </a:lnTo>
                  <a:lnTo>
                    <a:pt x="284" y="29"/>
                  </a:lnTo>
                  <a:lnTo>
                    <a:pt x="285" y="27"/>
                  </a:lnTo>
                  <a:lnTo>
                    <a:pt x="286" y="26"/>
                  </a:lnTo>
                  <a:lnTo>
                    <a:pt x="287" y="26"/>
                  </a:lnTo>
                  <a:lnTo>
                    <a:pt x="286" y="29"/>
                  </a:lnTo>
                  <a:lnTo>
                    <a:pt x="286" y="31"/>
                  </a:lnTo>
                  <a:lnTo>
                    <a:pt x="285" y="32"/>
                  </a:lnTo>
                  <a:lnTo>
                    <a:pt x="282" y="35"/>
                  </a:lnTo>
                  <a:lnTo>
                    <a:pt x="281" y="37"/>
                  </a:lnTo>
                  <a:lnTo>
                    <a:pt x="279" y="38"/>
                  </a:lnTo>
                  <a:lnTo>
                    <a:pt x="279" y="39"/>
                  </a:lnTo>
                  <a:lnTo>
                    <a:pt x="278" y="39"/>
                  </a:lnTo>
                  <a:lnTo>
                    <a:pt x="273" y="44"/>
                  </a:lnTo>
                  <a:lnTo>
                    <a:pt x="270" y="50"/>
                  </a:lnTo>
                  <a:lnTo>
                    <a:pt x="267" y="56"/>
                  </a:lnTo>
                  <a:lnTo>
                    <a:pt x="267" y="62"/>
                  </a:lnTo>
                  <a:lnTo>
                    <a:pt x="267" y="67"/>
                  </a:lnTo>
                  <a:lnTo>
                    <a:pt x="267" y="71"/>
                  </a:lnTo>
                  <a:lnTo>
                    <a:pt x="269" y="74"/>
                  </a:lnTo>
                  <a:lnTo>
                    <a:pt x="269" y="75"/>
                  </a:lnTo>
                  <a:lnTo>
                    <a:pt x="272" y="74"/>
                  </a:lnTo>
                  <a:lnTo>
                    <a:pt x="273" y="72"/>
                  </a:lnTo>
                  <a:lnTo>
                    <a:pt x="276" y="69"/>
                  </a:lnTo>
                  <a:lnTo>
                    <a:pt x="278" y="67"/>
                  </a:lnTo>
                  <a:lnTo>
                    <a:pt x="279" y="64"/>
                  </a:lnTo>
                  <a:lnTo>
                    <a:pt x="281" y="62"/>
                  </a:lnTo>
                  <a:lnTo>
                    <a:pt x="282" y="60"/>
                  </a:lnTo>
                  <a:lnTo>
                    <a:pt x="282" y="59"/>
                  </a:lnTo>
                  <a:lnTo>
                    <a:pt x="284" y="62"/>
                  </a:lnTo>
                  <a:lnTo>
                    <a:pt x="284" y="64"/>
                  </a:lnTo>
                  <a:lnTo>
                    <a:pt x="282" y="67"/>
                  </a:lnTo>
                  <a:lnTo>
                    <a:pt x="281" y="69"/>
                  </a:lnTo>
                  <a:lnTo>
                    <a:pt x="279" y="72"/>
                  </a:lnTo>
                  <a:lnTo>
                    <a:pt x="278" y="74"/>
                  </a:lnTo>
                  <a:lnTo>
                    <a:pt x="278" y="75"/>
                  </a:lnTo>
                  <a:lnTo>
                    <a:pt x="276" y="75"/>
                  </a:lnTo>
                  <a:lnTo>
                    <a:pt x="276" y="77"/>
                  </a:lnTo>
                  <a:lnTo>
                    <a:pt x="276" y="78"/>
                  </a:lnTo>
                  <a:lnTo>
                    <a:pt x="276" y="81"/>
                  </a:lnTo>
                  <a:lnTo>
                    <a:pt x="276" y="84"/>
                  </a:lnTo>
                  <a:lnTo>
                    <a:pt x="276" y="87"/>
                  </a:lnTo>
                  <a:lnTo>
                    <a:pt x="276" y="90"/>
                  </a:lnTo>
                  <a:lnTo>
                    <a:pt x="275" y="93"/>
                  </a:lnTo>
                  <a:lnTo>
                    <a:pt x="270" y="98"/>
                  </a:lnTo>
                  <a:lnTo>
                    <a:pt x="269" y="101"/>
                  </a:lnTo>
                  <a:lnTo>
                    <a:pt x="267" y="104"/>
                  </a:lnTo>
                  <a:lnTo>
                    <a:pt x="267" y="105"/>
                  </a:lnTo>
                  <a:lnTo>
                    <a:pt x="269" y="107"/>
                  </a:lnTo>
                  <a:lnTo>
                    <a:pt x="270" y="107"/>
                  </a:lnTo>
                  <a:lnTo>
                    <a:pt x="279" y="111"/>
                  </a:lnTo>
                  <a:lnTo>
                    <a:pt x="285" y="116"/>
                  </a:lnTo>
                  <a:lnTo>
                    <a:pt x="287" y="119"/>
                  </a:lnTo>
                  <a:lnTo>
                    <a:pt x="289" y="120"/>
                  </a:lnTo>
                  <a:lnTo>
                    <a:pt x="289" y="122"/>
                  </a:lnTo>
                  <a:lnTo>
                    <a:pt x="287" y="123"/>
                  </a:lnTo>
                  <a:lnTo>
                    <a:pt x="286" y="123"/>
                  </a:lnTo>
                  <a:lnTo>
                    <a:pt x="285" y="123"/>
                  </a:lnTo>
                  <a:lnTo>
                    <a:pt x="281" y="123"/>
                  </a:lnTo>
                  <a:lnTo>
                    <a:pt x="278" y="125"/>
                  </a:lnTo>
                  <a:lnTo>
                    <a:pt x="275" y="125"/>
                  </a:lnTo>
                  <a:lnTo>
                    <a:pt x="275" y="126"/>
                  </a:lnTo>
                  <a:lnTo>
                    <a:pt x="275" y="127"/>
                  </a:lnTo>
                  <a:lnTo>
                    <a:pt x="275" y="128"/>
                  </a:lnTo>
                  <a:lnTo>
                    <a:pt x="276" y="128"/>
                  </a:lnTo>
                  <a:lnTo>
                    <a:pt x="282" y="128"/>
                  </a:lnTo>
                  <a:lnTo>
                    <a:pt x="285" y="130"/>
                  </a:lnTo>
                  <a:lnTo>
                    <a:pt x="285" y="131"/>
                  </a:lnTo>
                  <a:lnTo>
                    <a:pt x="284" y="132"/>
                  </a:lnTo>
                  <a:lnTo>
                    <a:pt x="281" y="134"/>
                  </a:lnTo>
                  <a:lnTo>
                    <a:pt x="278" y="135"/>
                  </a:lnTo>
                  <a:lnTo>
                    <a:pt x="276" y="135"/>
                  </a:lnTo>
                  <a:lnTo>
                    <a:pt x="275" y="137"/>
                  </a:lnTo>
                  <a:lnTo>
                    <a:pt x="275" y="140"/>
                  </a:lnTo>
                  <a:lnTo>
                    <a:pt x="284" y="150"/>
                  </a:lnTo>
                  <a:lnTo>
                    <a:pt x="285" y="149"/>
                  </a:lnTo>
                  <a:lnTo>
                    <a:pt x="286" y="149"/>
                  </a:lnTo>
                  <a:lnTo>
                    <a:pt x="287" y="147"/>
                  </a:lnTo>
                  <a:lnTo>
                    <a:pt x="289" y="149"/>
                  </a:lnTo>
                  <a:lnTo>
                    <a:pt x="292" y="150"/>
                  </a:lnTo>
                  <a:lnTo>
                    <a:pt x="293" y="153"/>
                  </a:lnTo>
                  <a:lnTo>
                    <a:pt x="295" y="155"/>
                  </a:lnTo>
                  <a:lnTo>
                    <a:pt x="295" y="156"/>
                  </a:lnTo>
                  <a:lnTo>
                    <a:pt x="296" y="157"/>
                  </a:lnTo>
                  <a:lnTo>
                    <a:pt x="298" y="158"/>
                  </a:lnTo>
                  <a:lnTo>
                    <a:pt x="300" y="158"/>
                  </a:lnTo>
                  <a:lnTo>
                    <a:pt x="303" y="157"/>
                  </a:lnTo>
                  <a:lnTo>
                    <a:pt x="305" y="157"/>
                  </a:lnTo>
                  <a:lnTo>
                    <a:pt x="303" y="156"/>
                  </a:lnTo>
                  <a:lnTo>
                    <a:pt x="303" y="155"/>
                  </a:lnTo>
                  <a:lnTo>
                    <a:pt x="302" y="152"/>
                  </a:lnTo>
                  <a:lnTo>
                    <a:pt x="300" y="149"/>
                  </a:lnTo>
                  <a:lnTo>
                    <a:pt x="302" y="147"/>
                  </a:lnTo>
                  <a:lnTo>
                    <a:pt x="303" y="146"/>
                  </a:lnTo>
                  <a:lnTo>
                    <a:pt x="305" y="144"/>
                  </a:lnTo>
                  <a:lnTo>
                    <a:pt x="306" y="144"/>
                  </a:lnTo>
                  <a:lnTo>
                    <a:pt x="308" y="144"/>
                  </a:lnTo>
                  <a:lnTo>
                    <a:pt x="308" y="150"/>
                  </a:lnTo>
                  <a:lnTo>
                    <a:pt x="308" y="155"/>
                  </a:lnTo>
                  <a:lnTo>
                    <a:pt x="309" y="156"/>
                  </a:lnTo>
                  <a:lnTo>
                    <a:pt x="311" y="157"/>
                  </a:lnTo>
                  <a:lnTo>
                    <a:pt x="312" y="156"/>
                  </a:lnTo>
                  <a:lnTo>
                    <a:pt x="314" y="155"/>
                  </a:lnTo>
                  <a:lnTo>
                    <a:pt x="315" y="155"/>
                  </a:lnTo>
                  <a:lnTo>
                    <a:pt x="315" y="153"/>
                  </a:lnTo>
                  <a:lnTo>
                    <a:pt x="316" y="153"/>
                  </a:lnTo>
                  <a:lnTo>
                    <a:pt x="317" y="155"/>
                  </a:lnTo>
                  <a:lnTo>
                    <a:pt x="319" y="156"/>
                  </a:lnTo>
                  <a:lnTo>
                    <a:pt x="314" y="161"/>
                  </a:lnTo>
                  <a:lnTo>
                    <a:pt x="312" y="164"/>
                  </a:lnTo>
                  <a:lnTo>
                    <a:pt x="312" y="167"/>
                  </a:lnTo>
                  <a:lnTo>
                    <a:pt x="315" y="167"/>
                  </a:lnTo>
                  <a:lnTo>
                    <a:pt x="317" y="165"/>
                  </a:lnTo>
                  <a:lnTo>
                    <a:pt x="320" y="164"/>
                  </a:lnTo>
                  <a:lnTo>
                    <a:pt x="323" y="162"/>
                  </a:lnTo>
                  <a:lnTo>
                    <a:pt x="323" y="164"/>
                  </a:lnTo>
                  <a:lnTo>
                    <a:pt x="323" y="167"/>
                  </a:lnTo>
                  <a:lnTo>
                    <a:pt x="323" y="168"/>
                  </a:lnTo>
                  <a:lnTo>
                    <a:pt x="323" y="171"/>
                  </a:lnTo>
                  <a:lnTo>
                    <a:pt x="323" y="173"/>
                  </a:lnTo>
                  <a:lnTo>
                    <a:pt x="323" y="174"/>
                  </a:lnTo>
                  <a:lnTo>
                    <a:pt x="322" y="179"/>
                  </a:lnTo>
                  <a:lnTo>
                    <a:pt x="322" y="182"/>
                  </a:lnTo>
                  <a:lnTo>
                    <a:pt x="322" y="185"/>
                  </a:lnTo>
                  <a:lnTo>
                    <a:pt x="323" y="186"/>
                  </a:lnTo>
                  <a:lnTo>
                    <a:pt x="325" y="188"/>
                  </a:lnTo>
                  <a:lnTo>
                    <a:pt x="326" y="189"/>
                  </a:lnTo>
                  <a:lnTo>
                    <a:pt x="328" y="189"/>
                  </a:lnTo>
                  <a:lnTo>
                    <a:pt x="334" y="186"/>
                  </a:lnTo>
                  <a:lnTo>
                    <a:pt x="336" y="183"/>
                  </a:lnTo>
                  <a:lnTo>
                    <a:pt x="338" y="182"/>
                  </a:lnTo>
                  <a:lnTo>
                    <a:pt x="341" y="179"/>
                  </a:lnTo>
                  <a:lnTo>
                    <a:pt x="344" y="177"/>
                  </a:lnTo>
                  <a:lnTo>
                    <a:pt x="347" y="174"/>
                  </a:lnTo>
                  <a:lnTo>
                    <a:pt x="349" y="173"/>
                  </a:lnTo>
                  <a:lnTo>
                    <a:pt x="353" y="171"/>
                  </a:lnTo>
                  <a:lnTo>
                    <a:pt x="359" y="171"/>
                  </a:lnTo>
                  <a:lnTo>
                    <a:pt x="364" y="167"/>
                  </a:lnTo>
                  <a:lnTo>
                    <a:pt x="365" y="144"/>
                  </a:lnTo>
                  <a:lnTo>
                    <a:pt x="369" y="144"/>
                  </a:lnTo>
                  <a:lnTo>
                    <a:pt x="372" y="123"/>
                  </a:lnTo>
                  <a:lnTo>
                    <a:pt x="374" y="122"/>
                  </a:lnTo>
                  <a:lnTo>
                    <a:pt x="375" y="122"/>
                  </a:lnTo>
                  <a:lnTo>
                    <a:pt x="375" y="123"/>
                  </a:lnTo>
                  <a:lnTo>
                    <a:pt x="375" y="131"/>
                  </a:lnTo>
                  <a:lnTo>
                    <a:pt x="374" y="138"/>
                  </a:lnTo>
                  <a:lnTo>
                    <a:pt x="374" y="146"/>
                  </a:lnTo>
                  <a:lnTo>
                    <a:pt x="372" y="152"/>
                  </a:lnTo>
                  <a:lnTo>
                    <a:pt x="371" y="156"/>
                  </a:lnTo>
                  <a:lnTo>
                    <a:pt x="371" y="160"/>
                  </a:lnTo>
                  <a:lnTo>
                    <a:pt x="369" y="164"/>
                  </a:lnTo>
                  <a:lnTo>
                    <a:pt x="369" y="167"/>
                  </a:lnTo>
                  <a:lnTo>
                    <a:pt x="368" y="170"/>
                  </a:lnTo>
                  <a:lnTo>
                    <a:pt x="368" y="171"/>
                  </a:lnTo>
                  <a:lnTo>
                    <a:pt x="368" y="173"/>
                  </a:lnTo>
                  <a:lnTo>
                    <a:pt x="367" y="174"/>
                  </a:lnTo>
                  <a:lnTo>
                    <a:pt x="367" y="176"/>
                  </a:lnTo>
                  <a:lnTo>
                    <a:pt x="367" y="177"/>
                  </a:lnTo>
                  <a:lnTo>
                    <a:pt x="367" y="182"/>
                  </a:lnTo>
                  <a:lnTo>
                    <a:pt x="367" y="183"/>
                  </a:lnTo>
                  <a:lnTo>
                    <a:pt x="367" y="185"/>
                  </a:lnTo>
                  <a:lnTo>
                    <a:pt x="368" y="183"/>
                  </a:lnTo>
                  <a:lnTo>
                    <a:pt x="368" y="182"/>
                  </a:lnTo>
                  <a:lnTo>
                    <a:pt x="369" y="182"/>
                  </a:lnTo>
                  <a:lnTo>
                    <a:pt x="369" y="180"/>
                  </a:lnTo>
                  <a:lnTo>
                    <a:pt x="371" y="179"/>
                  </a:lnTo>
                  <a:lnTo>
                    <a:pt x="372" y="174"/>
                  </a:lnTo>
                  <a:lnTo>
                    <a:pt x="374" y="171"/>
                  </a:lnTo>
                  <a:lnTo>
                    <a:pt x="375" y="167"/>
                  </a:lnTo>
                  <a:lnTo>
                    <a:pt x="375" y="161"/>
                  </a:lnTo>
                  <a:lnTo>
                    <a:pt x="377" y="157"/>
                  </a:lnTo>
                  <a:lnTo>
                    <a:pt x="378" y="152"/>
                  </a:lnTo>
                  <a:lnTo>
                    <a:pt x="378" y="146"/>
                  </a:lnTo>
                  <a:lnTo>
                    <a:pt x="378" y="141"/>
                  </a:lnTo>
                  <a:lnTo>
                    <a:pt x="378" y="135"/>
                  </a:lnTo>
                  <a:lnTo>
                    <a:pt x="378" y="131"/>
                  </a:lnTo>
                  <a:lnTo>
                    <a:pt x="380" y="127"/>
                  </a:lnTo>
                  <a:lnTo>
                    <a:pt x="380" y="125"/>
                  </a:lnTo>
                  <a:lnTo>
                    <a:pt x="380" y="122"/>
                  </a:lnTo>
                  <a:lnTo>
                    <a:pt x="380" y="120"/>
                  </a:lnTo>
                  <a:lnTo>
                    <a:pt x="326" y="130"/>
                  </a:lnTo>
                  <a:lnTo>
                    <a:pt x="292" y="0"/>
                  </a:lnTo>
                  <a:lnTo>
                    <a:pt x="0" y="56"/>
                  </a:lnTo>
                  <a:lnTo>
                    <a:pt x="8" y="107"/>
                  </a:lnTo>
                  <a:lnTo>
                    <a:pt x="38" y="80"/>
                  </a:lnTo>
                  <a:lnTo>
                    <a:pt x="38" y="81"/>
                  </a:lnTo>
                  <a:lnTo>
                    <a:pt x="39" y="81"/>
                  </a:lnTo>
                  <a:lnTo>
                    <a:pt x="41" y="81"/>
                  </a:lnTo>
                  <a:lnTo>
                    <a:pt x="44" y="80"/>
                  </a:lnTo>
                  <a:lnTo>
                    <a:pt x="48" y="75"/>
                  </a:lnTo>
                  <a:lnTo>
                    <a:pt x="53" y="69"/>
                  </a:lnTo>
                  <a:lnTo>
                    <a:pt x="59" y="60"/>
                  </a:lnTo>
                  <a:lnTo>
                    <a:pt x="60" y="60"/>
                  </a:lnTo>
                  <a:lnTo>
                    <a:pt x="63" y="62"/>
                  </a:lnTo>
                  <a:lnTo>
                    <a:pt x="66" y="63"/>
                  </a:lnTo>
                  <a:lnTo>
                    <a:pt x="71" y="63"/>
                  </a:lnTo>
                  <a:lnTo>
                    <a:pt x="75" y="63"/>
                  </a:lnTo>
                  <a:lnTo>
                    <a:pt x="81" y="62"/>
                  </a:lnTo>
                  <a:lnTo>
                    <a:pt x="86" y="57"/>
                  </a:lnTo>
                  <a:lnTo>
                    <a:pt x="90" y="51"/>
                  </a:lnTo>
                  <a:lnTo>
                    <a:pt x="92" y="50"/>
                  </a:lnTo>
                  <a:lnTo>
                    <a:pt x="92" y="48"/>
                  </a:lnTo>
                  <a:lnTo>
                    <a:pt x="95" y="45"/>
                  </a:lnTo>
                  <a:lnTo>
                    <a:pt x="96" y="44"/>
                  </a:lnTo>
                  <a:lnTo>
                    <a:pt x="101" y="42"/>
                  </a:lnTo>
                  <a:lnTo>
                    <a:pt x="105" y="42"/>
                  </a:lnTo>
                  <a:lnTo>
                    <a:pt x="113" y="44"/>
                  </a:lnTo>
                  <a:lnTo>
                    <a:pt x="122" y="47"/>
                  </a:lnTo>
                  <a:lnTo>
                    <a:pt x="123" y="47"/>
                  </a:lnTo>
                  <a:lnTo>
                    <a:pt x="125" y="47"/>
                  </a:lnTo>
                  <a:lnTo>
                    <a:pt x="126" y="47"/>
                  </a:lnTo>
                  <a:lnTo>
                    <a:pt x="127" y="47"/>
                  </a:lnTo>
                  <a:lnTo>
                    <a:pt x="129" y="47"/>
                  </a:lnTo>
                  <a:lnTo>
                    <a:pt x="131" y="47"/>
                  </a:lnTo>
                  <a:lnTo>
                    <a:pt x="132" y="47"/>
                  </a:lnTo>
                  <a:lnTo>
                    <a:pt x="134" y="53"/>
                  </a:lnTo>
                  <a:lnTo>
                    <a:pt x="135" y="54"/>
                  </a:lnTo>
                  <a:lnTo>
                    <a:pt x="138" y="56"/>
                  </a:lnTo>
                  <a:lnTo>
                    <a:pt x="141" y="59"/>
                  </a:lnTo>
                  <a:lnTo>
                    <a:pt x="144" y="62"/>
                  </a:lnTo>
                  <a:lnTo>
                    <a:pt x="147" y="65"/>
                  </a:lnTo>
                  <a:lnTo>
                    <a:pt x="149" y="69"/>
                  </a:lnTo>
                  <a:lnTo>
                    <a:pt x="149" y="74"/>
                  </a:lnTo>
                  <a:lnTo>
                    <a:pt x="146" y="78"/>
                  </a:lnTo>
                  <a:lnTo>
                    <a:pt x="147" y="77"/>
                  </a:lnTo>
                  <a:lnTo>
                    <a:pt x="149" y="75"/>
                  </a:lnTo>
                  <a:lnTo>
                    <a:pt x="152" y="75"/>
                  </a:lnTo>
                  <a:lnTo>
                    <a:pt x="156" y="74"/>
                  </a:lnTo>
                  <a:lnTo>
                    <a:pt x="158" y="72"/>
                  </a:lnTo>
                  <a:lnTo>
                    <a:pt x="162" y="72"/>
                  </a:lnTo>
                  <a:lnTo>
                    <a:pt x="165" y="75"/>
                  </a:lnTo>
                  <a:lnTo>
                    <a:pt x="168" y="78"/>
                  </a:lnTo>
                  <a:lnTo>
                    <a:pt x="168" y="80"/>
                  </a:lnTo>
                  <a:lnTo>
                    <a:pt x="167" y="83"/>
                  </a:lnTo>
                  <a:lnTo>
                    <a:pt x="167" y="84"/>
                  </a:lnTo>
                  <a:lnTo>
                    <a:pt x="167" y="87"/>
                  </a:lnTo>
                  <a:lnTo>
                    <a:pt x="167" y="92"/>
                  </a:lnTo>
                  <a:lnTo>
                    <a:pt x="171" y="93"/>
                  </a:lnTo>
                  <a:lnTo>
                    <a:pt x="177" y="95"/>
                  </a:lnTo>
                  <a:lnTo>
                    <a:pt x="188" y="95"/>
                  </a:lnTo>
                  <a:lnTo>
                    <a:pt x="189" y="95"/>
                  </a:lnTo>
                  <a:lnTo>
                    <a:pt x="191" y="97"/>
                  </a:lnTo>
                  <a:lnTo>
                    <a:pt x="193" y="97"/>
                  </a:lnTo>
                  <a:lnTo>
                    <a:pt x="194" y="98"/>
                  </a:lnTo>
                  <a:lnTo>
                    <a:pt x="197" y="100"/>
                  </a:lnTo>
                  <a:lnTo>
                    <a:pt x="200" y="101"/>
                  </a:lnTo>
                  <a:lnTo>
                    <a:pt x="203" y="102"/>
                  </a:lnTo>
                  <a:lnTo>
                    <a:pt x="209" y="97"/>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44" name="Freeform 141"/>
            <p:cNvSpPr>
              <a:spLocks/>
            </p:cNvSpPr>
            <p:nvPr/>
          </p:nvSpPr>
          <p:spPr bwMode="blackWhite">
            <a:xfrm>
              <a:off x="7048500" y="2890838"/>
              <a:ext cx="687388" cy="331787"/>
            </a:xfrm>
            <a:custGeom>
              <a:avLst/>
              <a:gdLst>
                <a:gd name="T0" fmla="*/ 378875 w 381"/>
                <a:gd name="T1" fmla="*/ 228758 h 190"/>
                <a:gd name="T2" fmla="*/ 362638 w 381"/>
                <a:gd name="T3" fmla="*/ 279400 h 190"/>
                <a:gd name="T4" fmla="*/ 384288 w 381"/>
                <a:gd name="T5" fmla="*/ 274161 h 190"/>
                <a:gd name="T6" fmla="*/ 416763 w 381"/>
                <a:gd name="T7" fmla="*/ 296862 h 190"/>
                <a:gd name="T8" fmla="*/ 436609 w 381"/>
                <a:gd name="T9" fmla="*/ 296862 h 190"/>
                <a:gd name="T10" fmla="*/ 506971 w 381"/>
                <a:gd name="T11" fmla="*/ 319563 h 190"/>
                <a:gd name="T12" fmla="*/ 443825 w 381"/>
                <a:gd name="T13" fmla="*/ 246221 h 190"/>
                <a:gd name="T14" fmla="*/ 481713 w 381"/>
                <a:gd name="T15" fmla="*/ 270668 h 190"/>
                <a:gd name="T16" fmla="*/ 479909 w 381"/>
                <a:gd name="T17" fmla="*/ 254952 h 190"/>
                <a:gd name="T18" fmla="*/ 454650 w 381"/>
                <a:gd name="T19" fmla="*/ 193833 h 190"/>
                <a:gd name="T20" fmla="*/ 456454 w 381"/>
                <a:gd name="T21" fmla="*/ 157162 h 190"/>
                <a:gd name="T22" fmla="*/ 433000 w 381"/>
                <a:gd name="T23" fmla="*/ 108267 h 190"/>
                <a:gd name="T24" fmla="*/ 458259 w 381"/>
                <a:gd name="T25" fmla="*/ 87312 h 190"/>
                <a:gd name="T26" fmla="*/ 463671 w 381"/>
                <a:gd name="T27" fmla="*/ 82074 h 190"/>
                <a:gd name="T28" fmla="*/ 472692 w 381"/>
                <a:gd name="T29" fmla="*/ 83820 h 190"/>
                <a:gd name="T30" fmla="*/ 487125 w 381"/>
                <a:gd name="T31" fmla="*/ 52387 h 190"/>
                <a:gd name="T32" fmla="*/ 503363 w 381"/>
                <a:gd name="T33" fmla="*/ 29686 h 190"/>
                <a:gd name="T34" fmla="*/ 503363 w 381"/>
                <a:gd name="T35" fmla="*/ 52387 h 190"/>
                <a:gd name="T36" fmla="*/ 515992 w 381"/>
                <a:gd name="T37" fmla="*/ 50641 h 190"/>
                <a:gd name="T38" fmla="*/ 501559 w 381"/>
                <a:gd name="T39" fmla="*/ 68104 h 190"/>
                <a:gd name="T40" fmla="*/ 485321 w 381"/>
                <a:gd name="T41" fmla="*/ 130969 h 190"/>
                <a:gd name="T42" fmla="*/ 508775 w 381"/>
                <a:gd name="T43" fmla="*/ 104775 h 190"/>
                <a:gd name="T44" fmla="*/ 501559 w 381"/>
                <a:gd name="T45" fmla="*/ 129222 h 190"/>
                <a:gd name="T46" fmla="*/ 497950 w 381"/>
                <a:gd name="T47" fmla="*/ 151924 h 190"/>
                <a:gd name="T48" fmla="*/ 481713 w 381"/>
                <a:gd name="T49" fmla="*/ 183356 h 190"/>
                <a:gd name="T50" fmla="*/ 517796 w 381"/>
                <a:gd name="T51" fmla="*/ 207803 h 190"/>
                <a:gd name="T52" fmla="*/ 501559 w 381"/>
                <a:gd name="T53" fmla="*/ 218281 h 190"/>
                <a:gd name="T54" fmla="*/ 508775 w 381"/>
                <a:gd name="T55" fmla="*/ 223520 h 190"/>
                <a:gd name="T56" fmla="*/ 496146 w 381"/>
                <a:gd name="T57" fmla="*/ 244475 h 190"/>
                <a:gd name="T58" fmla="*/ 521405 w 381"/>
                <a:gd name="T59" fmla="*/ 260191 h 190"/>
                <a:gd name="T60" fmla="*/ 537642 w 381"/>
                <a:gd name="T61" fmla="*/ 275907 h 190"/>
                <a:gd name="T62" fmla="*/ 546663 w 381"/>
                <a:gd name="T63" fmla="*/ 270668 h 190"/>
                <a:gd name="T64" fmla="*/ 552075 w 381"/>
                <a:gd name="T65" fmla="*/ 251460 h 190"/>
                <a:gd name="T66" fmla="*/ 566509 w 381"/>
                <a:gd name="T67" fmla="*/ 270668 h 190"/>
                <a:gd name="T68" fmla="*/ 575530 w 381"/>
                <a:gd name="T69" fmla="*/ 272415 h 190"/>
                <a:gd name="T70" fmla="*/ 582746 w 381"/>
                <a:gd name="T71" fmla="*/ 282892 h 190"/>
                <a:gd name="T72" fmla="*/ 582746 w 381"/>
                <a:gd name="T73" fmla="*/ 303847 h 190"/>
                <a:gd name="T74" fmla="*/ 588159 w 381"/>
                <a:gd name="T75" fmla="*/ 330041 h 190"/>
                <a:gd name="T76" fmla="*/ 615221 w 381"/>
                <a:gd name="T77" fmla="*/ 312578 h 190"/>
                <a:gd name="T78" fmla="*/ 665738 w 381"/>
                <a:gd name="T79" fmla="*/ 251460 h 190"/>
                <a:gd name="T80" fmla="*/ 676563 w 381"/>
                <a:gd name="T81" fmla="*/ 228758 h 190"/>
                <a:gd name="T82" fmla="*/ 663934 w 381"/>
                <a:gd name="T83" fmla="*/ 296862 h 190"/>
                <a:gd name="T84" fmla="*/ 662130 w 381"/>
                <a:gd name="T85" fmla="*/ 309086 h 190"/>
                <a:gd name="T86" fmla="*/ 665738 w 381"/>
                <a:gd name="T87" fmla="*/ 314325 h 190"/>
                <a:gd name="T88" fmla="*/ 681975 w 381"/>
                <a:gd name="T89" fmla="*/ 265430 h 190"/>
                <a:gd name="T90" fmla="*/ 685584 w 381"/>
                <a:gd name="T91" fmla="*/ 209550 h 190"/>
                <a:gd name="T92" fmla="*/ 68558 w 381"/>
                <a:gd name="T93" fmla="*/ 139700 h 190"/>
                <a:gd name="T94" fmla="*/ 95621 w 381"/>
                <a:gd name="T95" fmla="*/ 120491 h 190"/>
                <a:gd name="T96" fmla="*/ 146138 w 381"/>
                <a:gd name="T97" fmla="*/ 108267 h 190"/>
                <a:gd name="T98" fmla="*/ 182221 w 381"/>
                <a:gd name="T99" fmla="*/ 73342 h 190"/>
                <a:gd name="T100" fmla="*/ 229129 w 381"/>
                <a:gd name="T101" fmla="*/ 82074 h 190"/>
                <a:gd name="T102" fmla="*/ 248975 w 381"/>
                <a:gd name="T103" fmla="*/ 97790 h 190"/>
                <a:gd name="T104" fmla="*/ 265213 w 381"/>
                <a:gd name="T105" fmla="*/ 134461 h 190"/>
                <a:gd name="T106" fmla="*/ 303100 w 381"/>
                <a:gd name="T107" fmla="*/ 136207 h 190"/>
                <a:gd name="T108" fmla="*/ 339184 w 381"/>
                <a:gd name="T109" fmla="*/ 165894 h 190"/>
                <a:gd name="T110" fmla="*/ 360834 w 381"/>
                <a:gd name="T111" fmla="*/ 176371 h 19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81" h="190">
                  <a:moveTo>
                    <a:pt x="209" y="97"/>
                  </a:moveTo>
                  <a:lnTo>
                    <a:pt x="221" y="104"/>
                  </a:lnTo>
                  <a:lnTo>
                    <a:pt x="213" y="116"/>
                  </a:lnTo>
                  <a:lnTo>
                    <a:pt x="213" y="123"/>
                  </a:lnTo>
                  <a:lnTo>
                    <a:pt x="213" y="125"/>
                  </a:lnTo>
                  <a:lnTo>
                    <a:pt x="212" y="127"/>
                  </a:lnTo>
                  <a:lnTo>
                    <a:pt x="210" y="131"/>
                  </a:lnTo>
                  <a:lnTo>
                    <a:pt x="207" y="137"/>
                  </a:lnTo>
                  <a:lnTo>
                    <a:pt x="206" y="143"/>
                  </a:lnTo>
                  <a:lnTo>
                    <a:pt x="203" y="149"/>
                  </a:lnTo>
                  <a:lnTo>
                    <a:pt x="201" y="152"/>
                  </a:lnTo>
                  <a:lnTo>
                    <a:pt x="201" y="153"/>
                  </a:lnTo>
                  <a:lnTo>
                    <a:pt x="200" y="157"/>
                  </a:lnTo>
                  <a:lnTo>
                    <a:pt x="201" y="160"/>
                  </a:lnTo>
                  <a:lnTo>
                    <a:pt x="203" y="162"/>
                  </a:lnTo>
                  <a:lnTo>
                    <a:pt x="204" y="162"/>
                  </a:lnTo>
                  <a:lnTo>
                    <a:pt x="206" y="162"/>
                  </a:lnTo>
                  <a:lnTo>
                    <a:pt x="209" y="162"/>
                  </a:lnTo>
                  <a:lnTo>
                    <a:pt x="210" y="161"/>
                  </a:lnTo>
                  <a:lnTo>
                    <a:pt x="212" y="161"/>
                  </a:lnTo>
                  <a:lnTo>
                    <a:pt x="213" y="157"/>
                  </a:lnTo>
                  <a:lnTo>
                    <a:pt x="216" y="155"/>
                  </a:lnTo>
                  <a:lnTo>
                    <a:pt x="218" y="155"/>
                  </a:lnTo>
                  <a:lnTo>
                    <a:pt x="219" y="155"/>
                  </a:lnTo>
                  <a:lnTo>
                    <a:pt x="221" y="156"/>
                  </a:lnTo>
                  <a:lnTo>
                    <a:pt x="221" y="157"/>
                  </a:lnTo>
                  <a:lnTo>
                    <a:pt x="223" y="158"/>
                  </a:lnTo>
                  <a:lnTo>
                    <a:pt x="231" y="170"/>
                  </a:lnTo>
                  <a:lnTo>
                    <a:pt x="234" y="170"/>
                  </a:lnTo>
                  <a:lnTo>
                    <a:pt x="234" y="162"/>
                  </a:lnTo>
                  <a:lnTo>
                    <a:pt x="239" y="162"/>
                  </a:lnTo>
                  <a:lnTo>
                    <a:pt x="239" y="164"/>
                  </a:lnTo>
                  <a:lnTo>
                    <a:pt x="240" y="167"/>
                  </a:lnTo>
                  <a:lnTo>
                    <a:pt x="240" y="170"/>
                  </a:lnTo>
                  <a:lnTo>
                    <a:pt x="242" y="170"/>
                  </a:lnTo>
                  <a:lnTo>
                    <a:pt x="252" y="170"/>
                  </a:lnTo>
                  <a:lnTo>
                    <a:pt x="260" y="171"/>
                  </a:lnTo>
                  <a:lnTo>
                    <a:pt x="267" y="173"/>
                  </a:lnTo>
                  <a:lnTo>
                    <a:pt x="272" y="176"/>
                  </a:lnTo>
                  <a:lnTo>
                    <a:pt x="276" y="179"/>
                  </a:lnTo>
                  <a:lnTo>
                    <a:pt x="279" y="182"/>
                  </a:lnTo>
                  <a:lnTo>
                    <a:pt x="281" y="183"/>
                  </a:lnTo>
                  <a:lnTo>
                    <a:pt x="281" y="185"/>
                  </a:lnTo>
                  <a:lnTo>
                    <a:pt x="284" y="177"/>
                  </a:lnTo>
                  <a:lnTo>
                    <a:pt x="276" y="168"/>
                  </a:lnTo>
                  <a:lnTo>
                    <a:pt x="275" y="161"/>
                  </a:lnTo>
                  <a:lnTo>
                    <a:pt x="265" y="158"/>
                  </a:lnTo>
                  <a:lnTo>
                    <a:pt x="253" y="152"/>
                  </a:lnTo>
                  <a:lnTo>
                    <a:pt x="245" y="144"/>
                  </a:lnTo>
                  <a:lnTo>
                    <a:pt x="246" y="141"/>
                  </a:lnTo>
                  <a:lnTo>
                    <a:pt x="253" y="147"/>
                  </a:lnTo>
                  <a:lnTo>
                    <a:pt x="254" y="147"/>
                  </a:lnTo>
                  <a:lnTo>
                    <a:pt x="256" y="149"/>
                  </a:lnTo>
                  <a:lnTo>
                    <a:pt x="259" y="149"/>
                  </a:lnTo>
                  <a:lnTo>
                    <a:pt x="260" y="150"/>
                  </a:lnTo>
                  <a:lnTo>
                    <a:pt x="267" y="155"/>
                  </a:lnTo>
                  <a:lnTo>
                    <a:pt x="272" y="156"/>
                  </a:lnTo>
                  <a:lnTo>
                    <a:pt x="273" y="155"/>
                  </a:lnTo>
                  <a:lnTo>
                    <a:pt x="273" y="153"/>
                  </a:lnTo>
                  <a:lnTo>
                    <a:pt x="272" y="150"/>
                  </a:lnTo>
                  <a:lnTo>
                    <a:pt x="269" y="149"/>
                  </a:lnTo>
                  <a:lnTo>
                    <a:pt x="267" y="146"/>
                  </a:lnTo>
                  <a:lnTo>
                    <a:pt x="266" y="146"/>
                  </a:lnTo>
                  <a:lnTo>
                    <a:pt x="263" y="141"/>
                  </a:lnTo>
                  <a:lnTo>
                    <a:pt x="260" y="138"/>
                  </a:lnTo>
                  <a:lnTo>
                    <a:pt x="257" y="134"/>
                  </a:lnTo>
                  <a:lnTo>
                    <a:pt x="256" y="130"/>
                  </a:lnTo>
                  <a:lnTo>
                    <a:pt x="253" y="126"/>
                  </a:lnTo>
                  <a:lnTo>
                    <a:pt x="253" y="120"/>
                  </a:lnTo>
                  <a:lnTo>
                    <a:pt x="252" y="116"/>
                  </a:lnTo>
                  <a:lnTo>
                    <a:pt x="252" y="111"/>
                  </a:lnTo>
                  <a:lnTo>
                    <a:pt x="252" y="107"/>
                  </a:lnTo>
                  <a:lnTo>
                    <a:pt x="252" y="102"/>
                  </a:lnTo>
                  <a:lnTo>
                    <a:pt x="252" y="100"/>
                  </a:lnTo>
                  <a:lnTo>
                    <a:pt x="253" y="97"/>
                  </a:lnTo>
                  <a:lnTo>
                    <a:pt x="253" y="94"/>
                  </a:lnTo>
                  <a:lnTo>
                    <a:pt x="253" y="92"/>
                  </a:lnTo>
                  <a:lnTo>
                    <a:pt x="253" y="90"/>
                  </a:lnTo>
                  <a:lnTo>
                    <a:pt x="253" y="83"/>
                  </a:lnTo>
                  <a:lnTo>
                    <a:pt x="251" y="78"/>
                  </a:lnTo>
                  <a:lnTo>
                    <a:pt x="249" y="72"/>
                  </a:lnTo>
                  <a:lnTo>
                    <a:pt x="246" y="68"/>
                  </a:lnTo>
                  <a:lnTo>
                    <a:pt x="243" y="65"/>
                  </a:lnTo>
                  <a:lnTo>
                    <a:pt x="242" y="63"/>
                  </a:lnTo>
                  <a:lnTo>
                    <a:pt x="240" y="62"/>
                  </a:lnTo>
                  <a:lnTo>
                    <a:pt x="239" y="62"/>
                  </a:lnTo>
                  <a:lnTo>
                    <a:pt x="251" y="62"/>
                  </a:lnTo>
                  <a:lnTo>
                    <a:pt x="254" y="57"/>
                  </a:lnTo>
                  <a:lnTo>
                    <a:pt x="254" y="56"/>
                  </a:lnTo>
                  <a:lnTo>
                    <a:pt x="254" y="54"/>
                  </a:lnTo>
                  <a:lnTo>
                    <a:pt x="254" y="51"/>
                  </a:lnTo>
                  <a:lnTo>
                    <a:pt x="254" y="50"/>
                  </a:lnTo>
                  <a:lnTo>
                    <a:pt x="253" y="47"/>
                  </a:lnTo>
                  <a:lnTo>
                    <a:pt x="252" y="44"/>
                  </a:lnTo>
                  <a:lnTo>
                    <a:pt x="253" y="44"/>
                  </a:lnTo>
                  <a:lnTo>
                    <a:pt x="254" y="44"/>
                  </a:lnTo>
                  <a:lnTo>
                    <a:pt x="256" y="44"/>
                  </a:lnTo>
                  <a:lnTo>
                    <a:pt x="256" y="45"/>
                  </a:lnTo>
                  <a:lnTo>
                    <a:pt x="257" y="47"/>
                  </a:lnTo>
                  <a:lnTo>
                    <a:pt x="259" y="50"/>
                  </a:lnTo>
                  <a:lnTo>
                    <a:pt x="259" y="51"/>
                  </a:lnTo>
                  <a:lnTo>
                    <a:pt x="260" y="51"/>
                  </a:lnTo>
                  <a:lnTo>
                    <a:pt x="262" y="50"/>
                  </a:lnTo>
                  <a:lnTo>
                    <a:pt x="262" y="48"/>
                  </a:lnTo>
                  <a:lnTo>
                    <a:pt x="263" y="47"/>
                  </a:lnTo>
                  <a:lnTo>
                    <a:pt x="272" y="35"/>
                  </a:lnTo>
                  <a:lnTo>
                    <a:pt x="270" y="34"/>
                  </a:lnTo>
                  <a:lnTo>
                    <a:pt x="270" y="32"/>
                  </a:lnTo>
                  <a:lnTo>
                    <a:pt x="270" y="30"/>
                  </a:lnTo>
                  <a:lnTo>
                    <a:pt x="270" y="29"/>
                  </a:lnTo>
                  <a:lnTo>
                    <a:pt x="270" y="27"/>
                  </a:lnTo>
                  <a:lnTo>
                    <a:pt x="270" y="24"/>
                  </a:lnTo>
                  <a:lnTo>
                    <a:pt x="275" y="20"/>
                  </a:lnTo>
                  <a:lnTo>
                    <a:pt x="278" y="18"/>
                  </a:lnTo>
                  <a:lnTo>
                    <a:pt x="279" y="17"/>
                  </a:lnTo>
                  <a:lnTo>
                    <a:pt x="281" y="18"/>
                  </a:lnTo>
                  <a:lnTo>
                    <a:pt x="281" y="20"/>
                  </a:lnTo>
                  <a:lnTo>
                    <a:pt x="281" y="21"/>
                  </a:lnTo>
                  <a:lnTo>
                    <a:pt x="281" y="23"/>
                  </a:lnTo>
                  <a:lnTo>
                    <a:pt x="279" y="23"/>
                  </a:lnTo>
                  <a:lnTo>
                    <a:pt x="279" y="27"/>
                  </a:lnTo>
                  <a:lnTo>
                    <a:pt x="279" y="30"/>
                  </a:lnTo>
                  <a:lnTo>
                    <a:pt x="282" y="30"/>
                  </a:lnTo>
                  <a:lnTo>
                    <a:pt x="284" y="29"/>
                  </a:lnTo>
                  <a:lnTo>
                    <a:pt x="285" y="27"/>
                  </a:lnTo>
                  <a:lnTo>
                    <a:pt x="286" y="26"/>
                  </a:lnTo>
                  <a:lnTo>
                    <a:pt x="287" y="26"/>
                  </a:lnTo>
                  <a:lnTo>
                    <a:pt x="286" y="29"/>
                  </a:lnTo>
                  <a:lnTo>
                    <a:pt x="286" y="31"/>
                  </a:lnTo>
                  <a:lnTo>
                    <a:pt x="285" y="32"/>
                  </a:lnTo>
                  <a:lnTo>
                    <a:pt x="282" y="35"/>
                  </a:lnTo>
                  <a:lnTo>
                    <a:pt x="281" y="37"/>
                  </a:lnTo>
                  <a:lnTo>
                    <a:pt x="279" y="38"/>
                  </a:lnTo>
                  <a:lnTo>
                    <a:pt x="279" y="39"/>
                  </a:lnTo>
                  <a:lnTo>
                    <a:pt x="278" y="39"/>
                  </a:lnTo>
                  <a:lnTo>
                    <a:pt x="273" y="44"/>
                  </a:lnTo>
                  <a:lnTo>
                    <a:pt x="270" y="50"/>
                  </a:lnTo>
                  <a:lnTo>
                    <a:pt x="267" y="56"/>
                  </a:lnTo>
                  <a:lnTo>
                    <a:pt x="267" y="62"/>
                  </a:lnTo>
                  <a:lnTo>
                    <a:pt x="267" y="67"/>
                  </a:lnTo>
                  <a:lnTo>
                    <a:pt x="267" y="71"/>
                  </a:lnTo>
                  <a:lnTo>
                    <a:pt x="269" y="74"/>
                  </a:lnTo>
                  <a:lnTo>
                    <a:pt x="269" y="75"/>
                  </a:lnTo>
                  <a:lnTo>
                    <a:pt x="272" y="74"/>
                  </a:lnTo>
                  <a:lnTo>
                    <a:pt x="273" y="72"/>
                  </a:lnTo>
                  <a:lnTo>
                    <a:pt x="276" y="69"/>
                  </a:lnTo>
                  <a:lnTo>
                    <a:pt x="278" y="67"/>
                  </a:lnTo>
                  <a:lnTo>
                    <a:pt x="279" y="64"/>
                  </a:lnTo>
                  <a:lnTo>
                    <a:pt x="281" y="62"/>
                  </a:lnTo>
                  <a:lnTo>
                    <a:pt x="282" y="60"/>
                  </a:lnTo>
                  <a:lnTo>
                    <a:pt x="282" y="59"/>
                  </a:lnTo>
                  <a:lnTo>
                    <a:pt x="284" y="62"/>
                  </a:lnTo>
                  <a:lnTo>
                    <a:pt x="284" y="64"/>
                  </a:lnTo>
                  <a:lnTo>
                    <a:pt x="282" y="67"/>
                  </a:lnTo>
                  <a:lnTo>
                    <a:pt x="281" y="69"/>
                  </a:lnTo>
                  <a:lnTo>
                    <a:pt x="279" y="72"/>
                  </a:lnTo>
                  <a:lnTo>
                    <a:pt x="278" y="74"/>
                  </a:lnTo>
                  <a:lnTo>
                    <a:pt x="278" y="75"/>
                  </a:lnTo>
                  <a:lnTo>
                    <a:pt x="276" y="75"/>
                  </a:lnTo>
                  <a:lnTo>
                    <a:pt x="276" y="77"/>
                  </a:lnTo>
                  <a:lnTo>
                    <a:pt x="276" y="78"/>
                  </a:lnTo>
                  <a:lnTo>
                    <a:pt x="276" y="81"/>
                  </a:lnTo>
                  <a:lnTo>
                    <a:pt x="276" y="84"/>
                  </a:lnTo>
                  <a:lnTo>
                    <a:pt x="276" y="87"/>
                  </a:lnTo>
                  <a:lnTo>
                    <a:pt x="276" y="90"/>
                  </a:lnTo>
                  <a:lnTo>
                    <a:pt x="275" y="93"/>
                  </a:lnTo>
                  <a:lnTo>
                    <a:pt x="270" y="98"/>
                  </a:lnTo>
                  <a:lnTo>
                    <a:pt x="269" y="101"/>
                  </a:lnTo>
                  <a:lnTo>
                    <a:pt x="267" y="104"/>
                  </a:lnTo>
                  <a:lnTo>
                    <a:pt x="267" y="105"/>
                  </a:lnTo>
                  <a:lnTo>
                    <a:pt x="269" y="107"/>
                  </a:lnTo>
                  <a:lnTo>
                    <a:pt x="270" y="107"/>
                  </a:lnTo>
                  <a:lnTo>
                    <a:pt x="279" y="111"/>
                  </a:lnTo>
                  <a:lnTo>
                    <a:pt x="285" y="116"/>
                  </a:lnTo>
                  <a:lnTo>
                    <a:pt x="287" y="119"/>
                  </a:lnTo>
                  <a:lnTo>
                    <a:pt x="289" y="120"/>
                  </a:lnTo>
                  <a:lnTo>
                    <a:pt x="289" y="122"/>
                  </a:lnTo>
                  <a:lnTo>
                    <a:pt x="287" y="123"/>
                  </a:lnTo>
                  <a:lnTo>
                    <a:pt x="286" y="123"/>
                  </a:lnTo>
                  <a:lnTo>
                    <a:pt x="285" y="123"/>
                  </a:lnTo>
                  <a:lnTo>
                    <a:pt x="281" y="123"/>
                  </a:lnTo>
                  <a:lnTo>
                    <a:pt x="278" y="125"/>
                  </a:lnTo>
                  <a:lnTo>
                    <a:pt x="275" y="125"/>
                  </a:lnTo>
                  <a:lnTo>
                    <a:pt x="275" y="126"/>
                  </a:lnTo>
                  <a:lnTo>
                    <a:pt x="275" y="127"/>
                  </a:lnTo>
                  <a:lnTo>
                    <a:pt x="275" y="128"/>
                  </a:lnTo>
                  <a:lnTo>
                    <a:pt x="276" y="128"/>
                  </a:lnTo>
                  <a:lnTo>
                    <a:pt x="282" y="128"/>
                  </a:lnTo>
                  <a:lnTo>
                    <a:pt x="285" y="130"/>
                  </a:lnTo>
                  <a:lnTo>
                    <a:pt x="285" y="131"/>
                  </a:lnTo>
                  <a:lnTo>
                    <a:pt x="284" y="132"/>
                  </a:lnTo>
                  <a:lnTo>
                    <a:pt x="281" y="134"/>
                  </a:lnTo>
                  <a:lnTo>
                    <a:pt x="278" y="135"/>
                  </a:lnTo>
                  <a:lnTo>
                    <a:pt x="276" y="135"/>
                  </a:lnTo>
                  <a:lnTo>
                    <a:pt x="275" y="137"/>
                  </a:lnTo>
                  <a:lnTo>
                    <a:pt x="275" y="140"/>
                  </a:lnTo>
                  <a:lnTo>
                    <a:pt x="284" y="150"/>
                  </a:lnTo>
                  <a:lnTo>
                    <a:pt x="285" y="149"/>
                  </a:lnTo>
                  <a:lnTo>
                    <a:pt x="286" y="149"/>
                  </a:lnTo>
                  <a:lnTo>
                    <a:pt x="287" y="147"/>
                  </a:lnTo>
                  <a:lnTo>
                    <a:pt x="289" y="149"/>
                  </a:lnTo>
                  <a:lnTo>
                    <a:pt x="292" y="150"/>
                  </a:lnTo>
                  <a:lnTo>
                    <a:pt x="293" y="153"/>
                  </a:lnTo>
                  <a:lnTo>
                    <a:pt x="295" y="155"/>
                  </a:lnTo>
                  <a:lnTo>
                    <a:pt x="295" y="156"/>
                  </a:lnTo>
                  <a:lnTo>
                    <a:pt x="296" y="157"/>
                  </a:lnTo>
                  <a:lnTo>
                    <a:pt x="298" y="158"/>
                  </a:lnTo>
                  <a:lnTo>
                    <a:pt x="300" y="158"/>
                  </a:lnTo>
                  <a:lnTo>
                    <a:pt x="303" y="157"/>
                  </a:lnTo>
                  <a:lnTo>
                    <a:pt x="305" y="157"/>
                  </a:lnTo>
                  <a:lnTo>
                    <a:pt x="303" y="156"/>
                  </a:lnTo>
                  <a:lnTo>
                    <a:pt x="303" y="155"/>
                  </a:lnTo>
                  <a:lnTo>
                    <a:pt x="302" y="152"/>
                  </a:lnTo>
                  <a:lnTo>
                    <a:pt x="300" y="149"/>
                  </a:lnTo>
                  <a:lnTo>
                    <a:pt x="302" y="147"/>
                  </a:lnTo>
                  <a:lnTo>
                    <a:pt x="303" y="146"/>
                  </a:lnTo>
                  <a:lnTo>
                    <a:pt x="305" y="144"/>
                  </a:lnTo>
                  <a:lnTo>
                    <a:pt x="306" y="144"/>
                  </a:lnTo>
                  <a:lnTo>
                    <a:pt x="308" y="144"/>
                  </a:lnTo>
                  <a:lnTo>
                    <a:pt x="308" y="150"/>
                  </a:lnTo>
                  <a:lnTo>
                    <a:pt x="308" y="155"/>
                  </a:lnTo>
                  <a:lnTo>
                    <a:pt x="309" y="156"/>
                  </a:lnTo>
                  <a:lnTo>
                    <a:pt x="311" y="157"/>
                  </a:lnTo>
                  <a:lnTo>
                    <a:pt x="312" y="156"/>
                  </a:lnTo>
                  <a:lnTo>
                    <a:pt x="314" y="155"/>
                  </a:lnTo>
                  <a:lnTo>
                    <a:pt x="315" y="155"/>
                  </a:lnTo>
                  <a:lnTo>
                    <a:pt x="315" y="153"/>
                  </a:lnTo>
                  <a:lnTo>
                    <a:pt x="316" y="153"/>
                  </a:lnTo>
                  <a:lnTo>
                    <a:pt x="317" y="155"/>
                  </a:lnTo>
                  <a:lnTo>
                    <a:pt x="319" y="156"/>
                  </a:lnTo>
                  <a:lnTo>
                    <a:pt x="314" y="161"/>
                  </a:lnTo>
                  <a:lnTo>
                    <a:pt x="312" y="164"/>
                  </a:lnTo>
                  <a:lnTo>
                    <a:pt x="312" y="167"/>
                  </a:lnTo>
                  <a:lnTo>
                    <a:pt x="315" y="167"/>
                  </a:lnTo>
                  <a:lnTo>
                    <a:pt x="317" y="165"/>
                  </a:lnTo>
                  <a:lnTo>
                    <a:pt x="320" y="164"/>
                  </a:lnTo>
                  <a:lnTo>
                    <a:pt x="323" y="162"/>
                  </a:lnTo>
                  <a:lnTo>
                    <a:pt x="323" y="164"/>
                  </a:lnTo>
                  <a:lnTo>
                    <a:pt x="323" y="167"/>
                  </a:lnTo>
                  <a:lnTo>
                    <a:pt x="323" y="168"/>
                  </a:lnTo>
                  <a:lnTo>
                    <a:pt x="323" y="171"/>
                  </a:lnTo>
                  <a:lnTo>
                    <a:pt x="323" y="173"/>
                  </a:lnTo>
                  <a:lnTo>
                    <a:pt x="323" y="174"/>
                  </a:lnTo>
                  <a:lnTo>
                    <a:pt x="322" y="179"/>
                  </a:lnTo>
                  <a:lnTo>
                    <a:pt x="322" y="182"/>
                  </a:lnTo>
                  <a:lnTo>
                    <a:pt x="322" y="185"/>
                  </a:lnTo>
                  <a:lnTo>
                    <a:pt x="323" y="186"/>
                  </a:lnTo>
                  <a:lnTo>
                    <a:pt x="325" y="188"/>
                  </a:lnTo>
                  <a:lnTo>
                    <a:pt x="326" y="189"/>
                  </a:lnTo>
                  <a:lnTo>
                    <a:pt x="328" y="189"/>
                  </a:lnTo>
                  <a:lnTo>
                    <a:pt x="334" y="186"/>
                  </a:lnTo>
                  <a:lnTo>
                    <a:pt x="336" y="183"/>
                  </a:lnTo>
                  <a:lnTo>
                    <a:pt x="338" y="182"/>
                  </a:lnTo>
                  <a:lnTo>
                    <a:pt x="341" y="179"/>
                  </a:lnTo>
                  <a:lnTo>
                    <a:pt x="344" y="177"/>
                  </a:lnTo>
                  <a:lnTo>
                    <a:pt x="347" y="174"/>
                  </a:lnTo>
                  <a:lnTo>
                    <a:pt x="349" y="173"/>
                  </a:lnTo>
                  <a:lnTo>
                    <a:pt x="353" y="171"/>
                  </a:lnTo>
                  <a:lnTo>
                    <a:pt x="359" y="171"/>
                  </a:lnTo>
                  <a:lnTo>
                    <a:pt x="364" y="167"/>
                  </a:lnTo>
                  <a:lnTo>
                    <a:pt x="365" y="144"/>
                  </a:lnTo>
                  <a:lnTo>
                    <a:pt x="369" y="144"/>
                  </a:lnTo>
                  <a:lnTo>
                    <a:pt x="372" y="123"/>
                  </a:lnTo>
                  <a:lnTo>
                    <a:pt x="374" y="122"/>
                  </a:lnTo>
                  <a:lnTo>
                    <a:pt x="375" y="122"/>
                  </a:lnTo>
                  <a:lnTo>
                    <a:pt x="375" y="123"/>
                  </a:lnTo>
                  <a:lnTo>
                    <a:pt x="375" y="131"/>
                  </a:lnTo>
                  <a:lnTo>
                    <a:pt x="374" y="138"/>
                  </a:lnTo>
                  <a:lnTo>
                    <a:pt x="374" y="146"/>
                  </a:lnTo>
                  <a:lnTo>
                    <a:pt x="372" y="152"/>
                  </a:lnTo>
                  <a:lnTo>
                    <a:pt x="371" y="156"/>
                  </a:lnTo>
                  <a:lnTo>
                    <a:pt x="371" y="160"/>
                  </a:lnTo>
                  <a:lnTo>
                    <a:pt x="369" y="164"/>
                  </a:lnTo>
                  <a:lnTo>
                    <a:pt x="369" y="167"/>
                  </a:lnTo>
                  <a:lnTo>
                    <a:pt x="368" y="170"/>
                  </a:lnTo>
                  <a:lnTo>
                    <a:pt x="368" y="171"/>
                  </a:lnTo>
                  <a:lnTo>
                    <a:pt x="368" y="173"/>
                  </a:lnTo>
                  <a:lnTo>
                    <a:pt x="367" y="174"/>
                  </a:lnTo>
                  <a:lnTo>
                    <a:pt x="367" y="176"/>
                  </a:lnTo>
                  <a:lnTo>
                    <a:pt x="367" y="177"/>
                  </a:lnTo>
                  <a:lnTo>
                    <a:pt x="367" y="182"/>
                  </a:lnTo>
                  <a:lnTo>
                    <a:pt x="367" y="183"/>
                  </a:lnTo>
                  <a:lnTo>
                    <a:pt x="367" y="185"/>
                  </a:lnTo>
                  <a:lnTo>
                    <a:pt x="368" y="183"/>
                  </a:lnTo>
                  <a:lnTo>
                    <a:pt x="368" y="182"/>
                  </a:lnTo>
                  <a:lnTo>
                    <a:pt x="369" y="182"/>
                  </a:lnTo>
                  <a:lnTo>
                    <a:pt x="369" y="180"/>
                  </a:lnTo>
                  <a:lnTo>
                    <a:pt x="371" y="179"/>
                  </a:lnTo>
                  <a:lnTo>
                    <a:pt x="372" y="174"/>
                  </a:lnTo>
                  <a:lnTo>
                    <a:pt x="374" y="171"/>
                  </a:lnTo>
                  <a:lnTo>
                    <a:pt x="375" y="167"/>
                  </a:lnTo>
                  <a:lnTo>
                    <a:pt x="375" y="161"/>
                  </a:lnTo>
                  <a:lnTo>
                    <a:pt x="377" y="157"/>
                  </a:lnTo>
                  <a:lnTo>
                    <a:pt x="378" y="152"/>
                  </a:lnTo>
                  <a:lnTo>
                    <a:pt x="378" y="146"/>
                  </a:lnTo>
                  <a:lnTo>
                    <a:pt x="378" y="141"/>
                  </a:lnTo>
                  <a:lnTo>
                    <a:pt x="378" y="135"/>
                  </a:lnTo>
                  <a:lnTo>
                    <a:pt x="378" y="131"/>
                  </a:lnTo>
                  <a:lnTo>
                    <a:pt x="380" y="127"/>
                  </a:lnTo>
                  <a:lnTo>
                    <a:pt x="380" y="125"/>
                  </a:lnTo>
                  <a:lnTo>
                    <a:pt x="380" y="122"/>
                  </a:lnTo>
                  <a:lnTo>
                    <a:pt x="380" y="120"/>
                  </a:lnTo>
                  <a:lnTo>
                    <a:pt x="326" y="130"/>
                  </a:lnTo>
                  <a:lnTo>
                    <a:pt x="292" y="0"/>
                  </a:lnTo>
                  <a:lnTo>
                    <a:pt x="0" y="56"/>
                  </a:lnTo>
                  <a:lnTo>
                    <a:pt x="8" y="107"/>
                  </a:lnTo>
                  <a:lnTo>
                    <a:pt x="38" y="80"/>
                  </a:lnTo>
                  <a:lnTo>
                    <a:pt x="38" y="81"/>
                  </a:lnTo>
                  <a:lnTo>
                    <a:pt x="39" y="81"/>
                  </a:lnTo>
                  <a:lnTo>
                    <a:pt x="41" y="81"/>
                  </a:lnTo>
                  <a:lnTo>
                    <a:pt x="44" y="80"/>
                  </a:lnTo>
                  <a:lnTo>
                    <a:pt x="48" y="75"/>
                  </a:lnTo>
                  <a:lnTo>
                    <a:pt x="53" y="69"/>
                  </a:lnTo>
                  <a:lnTo>
                    <a:pt x="59" y="60"/>
                  </a:lnTo>
                  <a:lnTo>
                    <a:pt x="60" y="60"/>
                  </a:lnTo>
                  <a:lnTo>
                    <a:pt x="63" y="62"/>
                  </a:lnTo>
                  <a:lnTo>
                    <a:pt x="66" y="63"/>
                  </a:lnTo>
                  <a:lnTo>
                    <a:pt x="71" y="63"/>
                  </a:lnTo>
                  <a:lnTo>
                    <a:pt x="75" y="63"/>
                  </a:lnTo>
                  <a:lnTo>
                    <a:pt x="81" y="62"/>
                  </a:lnTo>
                  <a:lnTo>
                    <a:pt x="86" y="57"/>
                  </a:lnTo>
                  <a:lnTo>
                    <a:pt x="90" y="51"/>
                  </a:lnTo>
                  <a:lnTo>
                    <a:pt x="92" y="50"/>
                  </a:lnTo>
                  <a:lnTo>
                    <a:pt x="92" y="48"/>
                  </a:lnTo>
                  <a:lnTo>
                    <a:pt x="95" y="45"/>
                  </a:lnTo>
                  <a:lnTo>
                    <a:pt x="96" y="44"/>
                  </a:lnTo>
                  <a:lnTo>
                    <a:pt x="101" y="42"/>
                  </a:lnTo>
                  <a:lnTo>
                    <a:pt x="105" y="42"/>
                  </a:lnTo>
                  <a:lnTo>
                    <a:pt x="113" y="44"/>
                  </a:lnTo>
                  <a:lnTo>
                    <a:pt x="122" y="47"/>
                  </a:lnTo>
                  <a:lnTo>
                    <a:pt x="123" y="47"/>
                  </a:lnTo>
                  <a:lnTo>
                    <a:pt x="125" y="47"/>
                  </a:lnTo>
                  <a:lnTo>
                    <a:pt x="126" y="47"/>
                  </a:lnTo>
                  <a:lnTo>
                    <a:pt x="127" y="47"/>
                  </a:lnTo>
                  <a:lnTo>
                    <a:pt x="129" y="47"/>
                  </a:lnTo>
                  <a:lnTo>
                    <a:pt x="131" y="47"/>
                  </a:lnTo>
                  <a:lnTo>
                    <a:pt x="132" y="47"/>
                  </a:lnTo>
                  <a:lnTo>
                    <a:pt x="134" y="53"/>
                  </a:lnTo>
                  <a:lnTo>
                    <a:pt x="135" y="54"/>
                  </a:lnTo>
                  <a:lnTo>
                    <a:pt x="138" y="56"/>
                  </a:lnTo>
                  <a:lnTo>
                    <a:pt x="141" y="59"/>
                  </a:lnTo>
                  <a:lnTo>
                    <a:pt x="144" y="62"/>
                  </a:lnTo>
                  <a:lnTo>
                    <a:pt x="147" y="65"/>
                  </a:lnTo>
                  <a:lnTo>
                    <a:pt x="149" y="69"/>
                  </a:lnTo>
                  <a:lnTo>
                    <a:pt x="149" y="74"/>
                  </a:lnTo>
                  <a:lnTo>
                    <a:pt x="146" y="78"/>
                  </a:lnTo>
                  <a:lnTo>
                    <a:pt x="147" y="77"/>
                  </a:lnTo>
                  <a:lnTo>
                    <a:pt x="149" y="75"/>
                  </a:lnTo>
                  <a:lnTo>
                    <a:pt x="152" y="75"/>
                  </a:lnTo>
                  <a:lnTo>
                    <a:pt x="156" y="74"/>
                  </a:lnTo>
                  <a:lnTo>
                    <a:pt x="158" y="72"/>
                  </a:lnTo>
                  <a:lnTo>
                    <a:pt x="162" y="72"/>
                  </a:lnTo>
                  <a:lnTo>
                    <a:pt x="165" y="75"/>
                  </a:lnTo>
                  <a:lnTo>
                    <a:pt x="168" y="78"/>
                  </a:lnTo>
                  <a:lnTo>
                    <a:pt x="168" y="80"/>
                  </a:lnTo>
                  <a:lnTo>
                    <a:pt x="167" y="83"/>
                  </a:lnTo>
                  <a:lnTo>
                    <a:pt x="167" y="84"/>
                  </a:lnTo>
                  <a:lnTo>
                    <a:pt x="167" y="87"/>
                  </a:lnTo>
                  <a:lnTo>
                    <a:pt x="167" y="92"/>
                  </a:lnTo>
                  <a:lnTo>
                    <a:pt x="171" y="93"/>
                  </a:lnTo>
                  <a:lnTo>
                    <a:pt x="177" y="95"/>
                  </a:lnTo>
                  <a:lnTo>
                    <a:pt x="188" y="95"/>
                  </a:lnTo>
                  <a:lnTo>
                    <a:pt x="189" y="95"/>
                  </a:lnTo>
                  <a:lnTo>
                    <a:pt x="191" y="97"/>
                  </a:lnTo>
                  <a:lnTo>
                    <a:pt x="193" y="97"/>
                  </a:lnTo>
                  <a:lnTo>
                    <a:pt x="194" y="98"/>
                  </a:lnTo>
                  <a:lnTo>
                    <a:pt x="197" y="100"/>
                  </a:lnTo>
                  <a:lnTo>
                    <a:pt x="200" y="101"/>
                  </a:lnTo>
                  <a:lnTo>
                    <a:pt x="203" y="102"/>
                  </a:lnTo>
                  <a:lnTo>
                    <a:pt x="209" y="97"/>
                  </a:lnTo>
                </a:path>
              </a:pathLst>
            </a:custGeom>
            <a:solidFill>
              <a:srgbClr val="7FA18F"/>
            </a:solidFill>
            <a:ln w="12700" cap="rnd" cmpd="sng">
              <a:solidFill>
                <a:schemeClr val="tx1"/>
              </a:solidFill>
              <a:prstDash val="solid"/>
              <a:round/>
              <a:headEnd type="none" w="sm" len="sm"/>
              <a:tailEnd type="none" w="sm" len="sm"/>
            </a:ln>
            <a:effectLst/>
            <a:extLst/>
          </p:spPr>
          <p:txBody>
            <a:bodyPr wrap="none" lIns="0" tIns="0" rIns="0" bIns="0">
              <a:spAutoFit/>
            </a:bodyPr>
            <a:lstStyle/>
            <a:p>
              <a:endParaRPr lang="en-US">
                <a:solidFill>
                  <a:srgbClr val="000000"/>
                </a:solidFill>
              </a:endParaRPr>
            </a:p>
          </p:txBody>
        </p:sp>
        <p:sp>
          <p:nvSpPr>
            <p:cNvPr id="245" name="Freeform 142"/>
            <p:cNvSpPr>
              <a:spLocks/>
            </p:cNvSpPr>
            <p:nvPr/>
          </p:nvSpPr>
          <p:spPr bwMode="blackWhite">
            <a:xfrm>
              <a:off x="7412038" y="3062288"/>
              <a:ext cx="38100" cy="36512"/>
            </a:xfrm>
            <a:custGeom>
              <a:avLst/>
              <a:gdLst>
                <a:gd name="T0" fmla="*/ 0 w 20"/>
                <a:gd name="T1" fmla="*/ 6639 h 22"/>
                <a:gd name="T2" fmla="*/ 13335 w 20"/>
                <a:gd name="T3" fmla="*/ 0 h 22"/>
                <a:gd name="T4" fmla="*/ 36195 w 20"/>
                <a:gd name="T5" fmla="*/ 11617 h 22"/>
                <a:gd name="T6" fmla="*/ 19050 w 20"/>
                <a:gd name="T7" fmla="*/ 34852 h 22"/>
                <a:gd name="T8" fmla="*/ 19050 w 20"/>
                <a:gd name="T9" fmla="*/ 31533 h 22"/>
                <a:gd name="T10" fmla="*/ 19050 w 20"/>
                <a:gd name="T11" fmla="*/ 29873 h 22"/>
                <a:gd name="T12" fmla="*/ 19050 w 20"/>
                <a:gd name="T13" fmla="*/ 26554 h 22"/>
                <a:gd name="T14" fmla="*/ 19050 w 20"/>
                <a:gd name="T15" fmla="*/ 24895 h 22"/>
                <a:gd name="T16" fmla="*/ 15240 w 20"/>
                <a:gd name="T17" fmla="*/ 21575 h 22"/>
                <a:gd name="T18" fmla="*/ 13335 w 20"/>
                <a:gd name="T19" fmla="*/ 16596 h 22"/>
                <a:gd name="T20" fmla="*/ 9525 w 20"/>
                <a:gd name="T21" fmla="*/ 14937 h 22"/>
                <a:gd name="T22" fmla="*/ 1905 w 20"/>
                <a:gd name="T23" fmla="*/ 9958 h 22"/>
                <a:gd name="T24" fmla="*/ 1905 w 20"/>
                <a:gd name="T25" fmla="*/ 9958 h 22"/>
                <a:gd name="T26" fmla="*/ 0 w 20"/>
                <a:gd name="T27" fmla="*/ 9958 h 22"/>
                <a:gd name="T28" fmla="*/ 0 w 20"/>
                <a:gd name="T29" fmla="*/ 6639 h 22"/>
                <a:gd name="T30" fmla="*/ 0 w 20"/>
                <a:gd name="T31" fmla="*/ 6639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 h="22">
                  <a:moveTo>
                    <a:pt x="0" y="4"/>
                  </a:moveTo>
                  <a:lnTo>
                    <a:pt x="7" y="0"/>
                  </a:lnTo>
                  <a:lnTo>
                    <a:pt x="19" y="7"/>
                  </a:lnTo>
                  <a:lnTo>
                    <a:pt x="10" y="21"/>
                  </a:lnTo>
                  <a:lnTo>
                    <a:pt x="10" y="19"/>
                  </a:lnTo>
                  <a:lnTo>
                    <a:pt x="10" y="18"/>
                  </a:lnTo>
                  <a:lnTo>
                    <a:pt x="10" y="16"/>
                  </a:lnTo>
                  <a:lnTo>
                    <a:pt x="10" y="15"/>
                  </a:lnTo>
                  <a:lnTo>
                    <a:pt x="8" y="13"/>
                  </a:lnTo>
                  <a:lnTo>
                    <a:pt x="7" y="10"/>
                  </a:lnTo>
                  <a:lnTo>
                    <a:pt x="5" y="9"/>
                  </a:lnTo>
                  <a:lnTo>
                    <a:pt x="1" y="6"/>
                  </a:lnTo>
                  <a:lnTo>
                    <a:pt x="0" y="6"/>
                  </a:lnTo>
                  <a:lnTo>
                    <a:pt x="0" y="4"/>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46" name="Freeform 143"/>
            <p:cNvSpPr>
              <a:spLocks/>
            </p:cNvSpPr>
            <p:nvPr/>
          </p:nvSpPr>
          <p:spPr bwMode="blackWhite">
            <a:xfrm>
              <a:off x="7412038" y="3062288"/>
              <a:ext cx="38100" cy="36512"/>
            </a:xfrm>
            <a:custGeom>
              <a:avLst/>
              <a:gdLst>
                <a:gd name="T0" fmla="*/ 0 w 20"/>
                <a:gd name="T1" fmla="*/ 6639 h 22"/>
                <a:gd name="T2" fmla="*/ 13335 w 20"/>
                <a:gd name="T3" fmla="*/ 0 h 22"/>
                <a:gd name="T4" fmla="*/ 36195 w 20"/>
                <a:gd name="T5" fmla="*/ 11617 h 22"/>
                <a:gd name="T6" fmla="*/ 19050 w 20"/>
                <a:gd name="T7" fmla="*/ 34852 h 22"/>
                <a:gd name="T8" fmla="*/ 19050 w 20"/>
                <a:gd name="T9" fmla="*/ 34852 h 22"/>
                <a:gd name="T10" fmla="*/ 19050 w 20"/>
                <a:gd name="T11" fmla="*/ 31533 h 22"/>
                <a:gd name="T12" fmla="*/ 19050 w 20"/>
                <a:gd name="T13" fmla="*/ 29873 h 22"/>
                <a:gd name="T14" fmla="*/ 19050 w 20"/>
                <a:gd name="T15" fmla="*/ 26554 h 22"/>
                <a:gd name="T16" fmla="*/ 19050 w 20"/>
                <a:gd name="T17" fmla="*/ 24895 h 22"/>
                <a:gd name="T18" fmla="*/ 15240 w 20"/>
                <a:gd name="T19" fmla="*/ 21575 h 22"/>
                <a:gd name="T20" fmla="*/ 13335 w 20"/>
                <a:gd name="T21" fmla="*/ 16596 h 22"/>
                <a:gd name="T22" fmla="*/ 9525 w 20"/>
                <a:gd name="T23" fmla="*/ 14937 h 22"/>
                <a:gd name="T24" fmla="*/ 1905 w 20"/>
                <a:gd name="T25" fmla="*/ 9958 h 22"/>
                <a:gd name="T26" fmla="*/ 1905 w 20"/>
                <a:gd name="T27" fmla="*/ 9958 h 22"/>
                <a:gd name="T28" fmla="*/ 1905 w 20"/>
                <a:gd name="T29" fmla="*/ 9958 h 22"/>
                <a:gd name="T30" fmla="*/ 0 w 20"/>
                <a:gd name="T31" fmla="*/ 9958 h 22"/>
                <a:gd name="T32" fmla="*/ 0 w 20"/>
                <a:gd name="T33" fmla="*/ 6639 h 22"/>
                <a:gd name="T34" fmla="*/ 0 w 20"/>
                <a:gd name="T35" fmla="*/ 6639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22">
                  <a:moveTo>
                    <a:pt x="0" y="4"/>
                  </a:moveTo>
                  <a:lnTo>
                    <a:pt x="7" y="0"/>
                  </a:lnTo>
                  <a:lnTo>
                    <a:pt x="19" y="7"/>
                  </a:lnTo>
                  <a:lnTo>
                    <a:pt x="10" y="21"/>
                  </a:lnTo>
                  <a:lnTo>
                    <a:pt x="10" y="19"/>
                  </a:lnTo>
                  <a:lnTo>
                    <a:pt x="10" y="18"/>
                  </a:lnTo>
                  <a:lnTo>
                    <a:pt x="10" y="16"/>
                  </a:lnTo>
                  <a:lnTo>
                    <a:pt x="10" y="15"/>
                  </a:lnTo>
                  <a:lnTo>
                    <a:pt x="8" y="13"/>
                  </a:lnTo>
                  <a:lnTo>
                    <a:pt x="7" y="10"/>
                  </a:lnTo>
                  <a:lnTo>
                    <a:pt x="5" y="9"/>
                  </a:lnTo>
                  <a:lnTo>
                    <a:pt x="1" y="6"/>
                  </a:lnTo>
                  <a:lnTo>
                    <a:pt x="0" y="6"/>
                  </a:lnTo>
                  <a:lnTo>
                    <a:pt x="0" y="4"/>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47" name="Freeform 144"/>
            <p:cNvSpPr>
              <a:spLocks/>
            </p:cNvSpPr>
            <p:nvPr/>
          </p:nvSpPr>
          <p:spPr bwMode="blackWhite">
            <a:xfrm>
              <a:off x="6265863" y="3943350"/>
              <a:ext cx="792162" cy="828675"/>
            </a:xfrm>
            <a:custGeom>
              <a:avLst/>
              <a:gdLst>
                <a:gd name="T0" fmla="*/ 750659 w 439"/>
                <a:gd name="T1" fmla="*/ 721806 h 473"/>
                <a:gd name="T2" fmla="*/ 750659 w 439"/>
                <a:gd name="T3" fmla="*/ 686767 h 473"/>
                <a:gd name="T4" fmla="*/ 745246 w 439"/>
                <a:gd name="T5" fmla="*/ 692022 h 473"/>
                <a:gd name="T6" fmla="*/ 743441 w 439"/>
                <a:gd name="T7" fmla="*/ 686767 h 473"/>
                <a:gd name="T8" fmla="*/ 734419 w 439"/>
                <a:gd name="T9" fmla="*/ 656983 h 473"/>
                <a:gd name="T10" fmla="*/ 748855 w 439"/>
                <a:gd name="T11" fmla="*/ 665743 h 473"/>
                <a:gd name="T12" fmla="*/ 743441 w 439"/>
                <a:gd name="T13" fmla="*/ 628952 h 473"/>
                <a:gd name="T14" fmla="*/ 756073 w 439"/>
                <a:gd name="T15" fmla="*/ 632456 h 473"/>
                <a:gd name="T16" fmla="*/ 761486 w 439"/>
                <a:gd name="T17" fmla="*/ 618440 h 473"/>
                <a:gd name="T18" fmla="*/ 761486 w 439"/>
                <a:gd name="T19" fmla="*/ 590409 h 473"/>
                <a:gd name="T20" fmla="*/ 772313 w 439"/>
                <a:gd name="T21" fmla="*/ 590409 h 473"/>
                <a:gd name="T22" fmla="*/ 777726 w 439"/>
                <a:gd name="T23" fmla="*/ 579897 h 473"/>
                <a:gd name="T24" fmla="*/ 765095 w 439"/>
                <a:gd name="T25" fmla="*/ 571138 h 473"/>
                <a:gd name="T26" fmla="*/ 765095 w 439"/>
                <a:gd name="T27" fmla="*/ 560626 h 473"/>
                <a:gd name="T28" fmla="*/ 766899 w 439"/>
                <a:gd name="T29" fmla="*/ 548362 h 473"/>
                <a:gd name="T30" fmla="*/ 774117 w 439"/>
                <a:gd name="T31" fmla="*/ 523835 h 473"/>
                <a:gd name="T32" fmla="*/ 779531 w 439"/>
                <a:gd name="T33" fmla="*/ 508067 h 473"/>
                <a:gd name="T34" fmla="*/ 768704 w 439"/>
                <a:gd name="T35" fmla="*/ 478284 h 473"/>
                <a:gd name="T36" fmla="*/ 768704 w 439"/>
                <a:gd name="T37" fmla="*/ 471276 h 473"/>
                <a:gd name="T38" fmla="*/ 768704 w 439"/>
                <a:gd name="T39" fmla="*/ 460764 h 473"/>
                <a:gd name="T40" fmla="*/ 750659 w 439"/>
                <a:gd name="T41" fmla="*/ 413462 h 473"/>
                <a:gd name="T42" fmla="*/ 714570 w 439"/>
                <a:gd name="T43" fmla="*/ 383678 h 473"/>
                <a:gd name="T44" fmla="*/ 694721 w 439"/>
                <a:gd name="T45" fmla="*/ 331120 h 473"/>
                <a:gd name="T46" fmla="*/ 658631 w 439"/>
                <a:gd name="T47" fmla="*/ 311848 h 473"/>
                <a:gd name="T48" fmla="*/ 642391 w 439"/>
                <a:gd name="T49" fmla="*/ 299584 h 473"/>
                <a:gd name="T50" fmla="*/ 615324 w 439"/>
                <a:gd name="T51" fmla="*/ 275057 h 473"/>
                <a:gd name="T52" fmla="*/ 595475 w 439"/>
                <a:gd name="T53" fmla="*/ 238266 h 473"/>
                <a:gd name="T54" fmla="*/ 572017 w 439"/>
                <a:gd name="T55" fmla="*/ 234762 h 473"/>
                <a:gd name="T56" fmla="*/ 561190 w 439"/>
                <a:gd name="T57" fmla="*/ 224250 h 473"/>
                <a:gd name="T58" fmla="*/ 544950 w 439"/>
                <a:gd name="T59" fmla="*/ 196219 h 473"/>
                <a:gd name="T60" fmla="*/ 525101 w 439"/>
                <a:gd name="T61" fmla="*/ 194467 h 473"/>
                <a:gd name="T62" fmla="*/ 501642 w 439"/>
                <a:gd name="T63" fmla="*/ 180451 h 473"/>
                <a:gd name="T64" fmla="*/ 485402 w 439"/>
                <a:gd name="T65" fmla="*/ 157676 h 473"/>
                <a:gd name="T66" fmla="*/ 460140 w 439"/>
                <a:gd name="T67" fmla="*/ 127893 h 473"/>
                <a:gd name="T68" fmla="*/ 440290 w 439"/>
                <a:gd name="T69" fmla="*/ 94606 h 473"/>
                <a:gd name="T70" fmla="*/ 431268 w 439"/>
                <a:gd name="T71" fmla="*/ 89350 h 473"/>
                <a:gd name="T72" fmla="*/ 400592 w 439"/>
                <a:gd name="T73" fmla="*/ 80590 h 473"/>
                <a:gd name="T74" fmla="*/ 386156 w 439"/>
                <a:gd name="T75" fmla="*/ 70078 h 473"/>
                <a:gd name="T76" fmla="*/ 360894 w 439"/>
                <a:gd name="T77" fmla="*/ 49055 h 473"/>
                <a:gd name="T78" fmla="*/ 386156 w 439"/>
                <a:gd name="T79" fmla="*/ 0 h 473"/>
                <a:gd name="T80" fmla="*/ 111877 w 439"/>
                <a:gd name="T81" fmla="*/ 427477 h 473"/>
                <a:gd name="T82" fmla="*/ 142553 w 439"/>
                <a:gd name="T83" fmla="*/ 488796 h 473"/>
                <a:gd name="T84" fmla="*/ 151575 w 439"/>
                <a:gd name="T85" fmla="*/ 513323 h 473"/>
                <a:gd name="T86" fmla="*/ 160598 w 439"/>
                <a:gd name="T87" fmla="*/ 527339 h 473"/>
                <a:gd name="T88" fmla="*/ 160598 w 439"/>
                <a:gd name="T89" fmla="*/ 546610 h 473"/>
                <a:gd name="T90" fmla="*/ 147966 w 439"/>
                <a:gd name="T91" fmla="*/ 564130 h 473"/>
                <a:gd name="T92" fmla="*/ 144358 w 439"/>
                <a:gd name="T93" fmla="*/ 590409 h 473"/>
                <a:gd name="T94" fmla="*/ 142553 w 439"/>
                <a:gd name="T95" fmla="*/ 618440 h 473"/>
                <a:gd name="T96" fmla="*/ 149771 w 439"/>
                <a:gd name="T97" fmla="*/ 658735 h 473"/>
                <a:gd name="T98" fmla="*/ 160598 w 439"/>
                <a:gd name="T99" fmla="*/ 686767 h 473"/>
                <a:gd name="T100" fmla="*/ 160598 w 439"/>
                <a:gd name="T101" fmla="*/ 721806 h 473"/>
                <a:gd name="T102" fmla="*/ 640587 w 439"/>
                <a:gd name="T103" fmla="*/ 791884 h 473"/>
                <a:gd name="T104" fmla="*/ 674871 w 439"/>
                <a:gd name="T105" fmla="*/ 818163 h 473"/>
                <a:gd name="T106" fmla="*/ 673067 w 439"/>
                <a:gd name="T107" fmla="*/ 790132 h 473"/>
                <a:gd name="T108" fmla="*/ 665849 w 439"/>
                <a:gd name="T109" fmla="*/ 758597 h 473"/>
                <a:gd name="T110" fmla="*/ 678480 w 439"/>
                <a:gd name="T111" fmla="*/ 737573 h 473"/>
                <a:gd name="T112" fmla="*/ 707352 w 439"/>
                <a:gd name="T113" fmla="*/ 744581 h 473"/>
                <a:gd name="T114" fmla="*/ 743441 w 439"/>
                <a:gd name="T115" fmla="*/ 749837 h 4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39" h="473">
                  <a:moveTo>
                    <a:pt x="418" y="421"/>
                  </a:moveTo>
                  <a:lnTo>
                    <a:pt x="413" y="416"/>
                  </a:lnTo>
                  <a:lnTo>
                    <a:pt x="412" y="413"/>
                  </a:lnTo>
                  <a:lnTo>
                    <a:pt x="416" y="412"/>
                  </a:lnTo>
                  <a:lnTo>
                    <a:pt x="418" y="401"/>
                  </a:lnTo>
                  <a:lnTo>
                    <a:pt x="415" y="401"/>
                  </a:lnTo>
                  <a:lnTo>
                    <a:pt x="415" y="398"/>
                  </a:lnTo>
                  <a:lnTo>
                    <a:pt x="416" y="392"/>
                  </a:lnTo>
                  <a:lnTo>
                    <a:pt x="412" y="391"/>
                  </a:lnTo>
                  <a:lnTo>
                    <a:pt x="413" y="392"/>
                  </a:lnTo>
                  <a:lnTo>
                    <a:pt x="413" y="394"/>
                  </a:lnTo>
                  <a:lnTo>
                    <a:pt x="413" y="395"/>
                  </a:lnTo>
                  <a:lnTo>
                    <a:pt x="413" y="397"/>
                  </a:lnTo>
                  <a:lnTo>
                    <a:pt x="413" y="395"/>
                  </a:lnTo>
                  <a:lnTo>
                    <a:pt x="412" y="392"/>
                  </a:lnTo>
                  <a:lnTo>
                    <a:pt x="409" y="386"/>
                  </a:lnTo>
                  <a:lnTo>
                    <a:pt x="407" y="379"/>
                  </a:lnTo>
                  <a:lnTo>
                    <a:pt x="407" y="376"/>
                  </a:lnTo>
                  <a:lnTo>
                    <a:pt x="407" y="375"/>
                  </a:lnTo>
                  <a:lnTo>
                    <a:pt x="409" y="375"/>
                  </a:lnTo>
                  <a:lnTo>
                    <a:pt x="412" y="376"/>
                  </a:lnTo>
                  <a:lnTo>
                    <a:pt x="413" y="379"/>
                  </a:lnTo>
                  <a:lnTo>
                    <a:pt x="415" y="380"/>
                  </a:lnTo>
                  <a:lnTo>
                    <a:pt x="415" y="365"/>
                  </a:lnTo>
                  <a:lnTo>
                    <a:pt x="412" y="359"/>
                  </a:lnTo>
                  <a:lnTo>
                    <a:pt x="413" y="361"/>
                  </a:lnTo>
                  <a:lnTo>
                    <a:pt x="415" y="361"/>
                  </a:lnTo>
                  <a:lnTo>
                    <a:pt x="416" y="361"/>
                  </a:lnTo>
                  <a:lnTo>
                    <a:pt x="419" y="361"/>
                  </a:lnTo>
                  <a:lnTo>
                    <a:pt x="421" y="361"/>
                  </a:lnTo>
                  <a:lnTo>
                    <a:pt x="422" y="361"/>
                  </a:lnTo>
                  <a:lnTo>
                    <a:pt x="422" y="353"/>
                  </a:lnTo>
                  <a:lnTo>
                    <a:pt x="422" y="347"/>
                  </a:lnTo>
                  <a:lnTo>
                    <a:pt x="422" y="343"/>
                  </a:lnTo>
                  <a:lnTo>
                    <a:pt x="422" y="340"/>
                  </a:lnTo>
                  <a:lnTo>
                    <a:pt x="422" y="337"/>
                  </a:lnTo>
                  <a:lnTo>
                    <a:pt x="424" y="337"/>
                  </a:lnTo>
                  <a:lnTo>
                    <a:pt x="428" y="337"/>
                  </a:lnTo>
                  <a:lnTo>
                    <a:pt x="429" y="335"/>
                  </a:lnTo>
                  <a:lnTo>
                    <a:pt x="431" y="334"/>
                  </a:lnTo>
                  <a:lnTo>
                    <a:pt x="431" y="332"/>
                  </a:lnTo>
                  <a:lnTo>
                    <a:pt x="431" y="331"/>
                  </a:lnTo>
                  <a:lnTo>
                    <a:pt x="429" y="331"/>
                  </a:lnTo>
                  <a:lnTo>
                    <a:pt x="429" y="329"/>
                  </a:lnTo>
                  <a:lnTo>
                    <a:pt x="428" y="329"/>
                  </a:lnTo>
                  <a:lnTo>
                    <a:pt x="424" y="326"/>
                  </a:lnTo>
                  <a:lnTo>
                    <a:pt x="422" y="325"/>
                  </a:lnTo>
                  <a:lnTo>
                    <a:pt x="421" y="323"/>
                  </a:lnTo>
                  <a:lnTo>
                    <a:pt x="422" y="322"/>
                  </a:lnTo>
                  <a:lnTo>
                    <a:pt x="424" y="320"/>
                  </a:lnTo>
                  <a:lnTo>
                    <a:pt x="425" y="320"/>
                  </a:lnTo>
                  <a:lnTo>
                    <a:pt x="426" y="320"/>
                  </a:lnTo>
                  <a:lnTo>
                    <a:pt x="428" y="319"/>
                  </a:lnTo>
                  <a:lnTo>
                    <a:pt x="425" y="313"/>
                  </a:lnTo>
                  <a:lnTo>
                    <a:pt x="425" y="307"/>
                  </a:lnTo>
                  <a:lnTo>
                    <a:pt x="426" y="304"/>
                  </a:lnTo>
                  <a:lnTo>
                    <a:pt x="428" y="301"/>
                  </a:lnTo>
                  <a:lnTo>
                    <a:pt x="429" y="299"/>
                  </a:lnTo>
                  <a:lnTo>
                    <a:pt x="431" y="298"/>
                  </a:lnTo>
                  <a:lnTo>
                    <a:pt x="432" y="298"/>
                  </a:lnTo>
                  <a:lnTo>
                    <a:pt x="432" y="296"/>
                  </a:lnTo>
                  <a:lnTo>
                    <a:pt x="432" y="290"/>
                  </a:lnTo>
                  <a:lnTo>
                    <a:pt x="438" y="286"/>
                  </a:lnTo>
                  <a:lnTo>
                    <a:pt x="437" y="279"/>
                  </a:lnTo>
                  <a:lnTo>
                    <a:pt x="429" y="277"/>
                  </a:lnTo>
                  <a:lnTo>
                    <a:pt x="426" y="273"/>
                  </a:lnTo>
                  <a:lnTo>
                    <a:pt x="428" y="273"/>
                  </a:lnTo>
                  <a:lnTo>
                    <a:pt x="428" y="271"/>
                  </a:lnTo>
                  <a:lnTo>
                    <a:pt x="426" y="270"/>
                  </a:lnTo>
                  <a:lnTo>
                    <a:pt x="426" y="269"/>
                  </a:lnTo>
                  <a:lnTo>
                    <a:pt x="426" y="268"/>
                  </a:lnTo>
                  <a:lnTo>
                    <a:pt x="426" y="266"/>
                  </a:lnTo>
                  <a:lnTo>
                    <a:pt x="426" y="265"/>
                  </a:lnTo>
                  <a:lnTo>
                    <a:pt x="426" y="263"/>
                  </a:lnTo>
                  <a:lnTo>
                    <a:pt x="425" y="252"/>
                  </a:lnTo>
                  <a:lnTo>
                    <a:pt x="421" y="243"/>
                  </a:lnTo>
                  <a:lnTo>
                    <a:pt x="416" y="236"/>
                  </a:lnTo>
                  <a:lnTo>
                    <a:pt x="410" y="229"/>
                  </a:lnTo>
                  <a:lnTo>
                    <a:pt x="404" y="224"/>
                  </a:lnTo>
                  <a:lnTo>
                    <a:pt x="399" y="221"/>
                  </a:lnTo>
                  <a:lnTo>
                    <a:pt x="396" y="219"/>
                  </a:lnTo>
                  <a:lnTo>
                    <a:pt x="395" y="217"/>
                  </a:lnTo>
                  <a:lnTo>
                    <a:pt x="393" y="204"/>
                  </a:lnTo>
                  <a:lnTo>
                    <a:pt x="391" y="196"/>
                  </a:lnTo>
                  <a:lnTo>
                    <a:pt x="385" y="189"/>
                  </a:lnTo>
                  <a:lnTo>
                    <a:pt x="379" y="184"/>
                  </a:lnTo>
                  <a:lnTo>
                    <a:pt x="373" y="181"/>
                  </a:lnTo>
                  <a:lnTo>
                    <a:pt x="369" y="180"/>
                  </a:lnTo>
                  <a:lnTo>
                    <a:pt x="365" y="178"/>
                  </a:lnTo>
                  <a:lnTo>
                    <a:pt x="363" y="178"/>
                  </a:lnTo>
                  <a:lnTo>
                    <a:pt x="363" y="177"/>
                  </a:lnTo>
                  <a:lnTo>
                    <a:pt x="360" y="175"/>
                  </a:lnTo>
                  <a:lnTo>
                    <a:pt x="356" y="171"/>
                  </a:lnTo>
                  <a:lnTo>
                    <a:pt x="352" y="168"/>
                  </a:lnTo>
                  <a:lnTo>
                    <a:pt x="347" y="164"/>
                  </a:lnTo>
                  <a:lnTo>
                    <a:pt x="344" y="160"/>
                  </a:lnTo>
                  <a:lnTo>
                    <a:pt x="341" y="157"/>
                  </a:lnTo>
                  <a:lnTo>
                    <a:pt x="340" y="154"/>
                  </a:lnTo>
                  <a:lnTo>
                    <a:pt x="337" y="147"/>
                  </a:lnTo>
                  <a:lnTo>
                    <a:pt x="333" y="141"/>
                  </a:lnTo>
                  <a:lnTo>
                    <a:pt x="330" y="136"/>
                  </a:lnTo>
                  <a:lnTo>
                    <a:pt x="326" y="135"/>
                  </a:lnTo>
                  <a:lnTo>
                    <a:pt x="323" y="134"/>
                  </a:lnTo>
                  <a:lnTo>
                    <a:pt x="320" y="134"/>
                  </a:lnTo>
                  <a:lnTo>
                    <a:pt x="317" y="134"/>
                  </a:lnTo>
                  <a:lnTo>
                    <a:pt x="316" y="133"/>
                  </a:lnTo>
                  <a:lnTo>
                    <a:pt x="314" y="130"/>
                  </a:lnTo>
                  <a:lnTo>
                    <a:pt x="311" y="128"/>
                  </a:lnTo>
                  <a:lnTo>
                    <a:pt x="310" y="126"/>
                  </a:lnTo>
                  <a:lnTo>
                    <a:pt x="307" y="120"/>
                  </a:lnTo>
                  <a:lnTo>
                    <a:pt x="304" y="115"/>
                  </a:lnTo>
                  <a:lnTo>
                    <a:pt x="302" y="112"/>
                  </a:lnTo>
                  <a:lnTo>
                    <a:pt x="299" y="111"/>
                  </a:lnTo>
                  <a:lnTo>
                    <a:pt x="296" y="109"/>
                  </a:lnTo>
                  <a:lnTo>
                    <a:pt x="294" y="111"/>
                  </a:lnTo>
                  <a:lnTo>
                    <a:pt x="291" y="111"/>
                  </a:lnTo>
                  <a:lnTo>
                    <a:pt x="286" y="109"/>
                  </a:lnTo>
                  <a:lnTo>
                    <a:pt x="281" y="108"/>
                  </a:lnTo>
                  <a:lnTo>
                    <a:pt x="278" y="103"/>
                  </a:lnTo>
                  <a:lnTo>
                    <a:pt x="275" y="100"/>
                  </a:lnTo>
                  <a:lnTo>
                    <a:pt x="272" y="95"/>
                  </a:lnTo>
                  <a:lnTo>
                    <a:pt x="271" y="93"/>
                  </a:lnTo>
                  <a:lnTo>
                    <a:pt x="269" y="90"/>
                  </a:lnTo>
                  <a:lnTo>
                    <a:pt x="269" y="88"/>
                  </a:lnTo>
                  <a:lnTo>
                    <a:pt x="266" y="85"/>
                  </a:lnTo>
                  <a:lnTo>
                    <a:pt x="260" y="79"/>
                  </a:lnTo>
                  <a:lnTo>
                    <a:pt x="255" y="73"/>
                  </a:lnTo>
                  <a:lnTo>
                    <a:pt x="251" y="67"/>
                  </a:lnTo>
                  <a:lnTo>
                    <a:pt x="248" y="63"/>
                  </a:lnTo>
                  <a:lnTo>
                    <a:pt x="247" y="57"/>
                  </a:lnTo>
                  <a:lnTo>
                    <a:pt x="244" y="54"/>
                  </a:lnTo>
                  <a:lnTo>
                    <a:pt x="244" y="52"/>
                  </a:lnTo>
                  <a:lnTo>
                    <a:pt x="244" y="51"/>
                  </a:lnTo>
                  <a:lnTo>
                    <a:pt x="241" y="51"/>
                  </a:lnTo>
                  <a:lnTo>
                    <a:pt x="239" y="51"/>
                  </a:lnTo>
                  <a:lnTo>
                    <a:pt x="238" y="49"/>
                  </a:lnTo>
                  <a:lnTo>
                    <a:pt x="233" y="49"/>
                  </a:lnTo>
                  <a:lnTo>
                    <a:pt x="227" y="48"/>
                  </a:lnTo>
                  <a:lnTo>
                    <a:pt x="222" y="46"/>
                  </a:lnTo>
                  <a:lnTo>
                    <a:pt x="220" y="45"/>
                  </a:lnTo>
                  <a:lnTo>
                    <a:pt x="217" y="43"/>
                  </a:lnTo>
                  <a:lnTo>
                    <a:pt x="215" y="42"/>
                  </a:lnTo>
                  <a:lnTo>
                    <a:pt x="214" y="40"/>
                  </a:lnTo>
                  <a:lnTo>
                    <a:pt x="203" y="39"/>
                  </a:lnTo>
                  <a:lnTo>
                    <a:pt x="200" y="34"/>
                  </a:lnTo>
                  <a:lnTo>
                    <a:pt x="200" y="28"/>
                  </a:lnTo>
                  <a:lnTo>
                    <a:pt x="201" y="19"/>
                  </a:lnTo>
                  <a:lnTo>
                    <a:pt x="205" y="12"/>
                  </a:lnTo>
                  <a:lnTo>
                    <a:pt x="211" y="4"/>
                  </a:lnTo>
                  <a:lnTo>
                    <a:pt x="214" y="0"/>
                  </a:lnTo>
                  <a:lnTo>
                    <a:pt x="215" y="0"/>
                  </a:lnTo>
                  <a:lnTo>
                    <a:pt x="110" y="15"/>
                  </a:lnTo>
                  <a:lnTo>
                    <a:pt x="0" y="27"/>
                  </a:lnTo>
                  <a:lnTo>
                    <a:pt x="62" y="244"/>
                  </a:lnTo>
                  <a:lnTo>
                    <a:pt x="76" y="276"/>
                  </a:lnTo>
                  <a:lnTo>
                    <a:pt x="77" y="277"/>
                  </a:lnTo>
                  <a:lnTo>
                    <a:pt x="79" y="279"/>
                  </a:lnTo>
                  <a:lnTo>
                    <a:pt x="80" y="282"/>
                  </a:lnTo>
                  <a:lnTo>
                    <a:pt x="82" y="284"/>
                  </a:lnTo>
                  <a:lnTo>
                    <a:pt x="84" y="287"/>
                  </a:lnTo>
                  <a:lnTo>
                    <a:pt x="84" y="293"/>
                  </a:lnTo>
                  <a:lnTo>
                    <a:pt x="84" y="298"/>
                  </a:lnTo>
                  <a:lnTo>
                    <a:pt x="86" y="299"/>
                  </a:lnTo>
                  <a:lnTo>
                    <a:pt x="87" y="301"/>
                  </a:lnTo>
                  <a:lnTo>
                    <a:pt x="89" y="301"/>
                  </a:lnTo>
                  <a:lnTo>
                    <a:pt x="92" y="302"/>
                  </a:lnTo>
                  <a:lnTo>
                    <a:pt x="92" y="304"/>
                  </a:lnTo>
                  <a:lnTo>
                    <a:pt x="92" y="307"/>
                  </a:lnTo>
                  <a:lnTo>
                    <a:pt x="89" y="312"/>
                  </a:lnTo>
                  <a:lnTo>
                    <a:pt x="83" y="317"/>
                  </a:lnTo>
                  <a:lnTo>
                    <a:pt x="83" y="319"/>
                  </a:lnTo>
                  <a:lnTo>
                    <a:pt x="82" y="319"/>
                  </a:lnTo>
                  <a:lnTo>
                    <a:pt x="82" y="322"/>
                  </a:lnTo>
                  <a:lnTo>
                    <a:pt x="82" y="323"/>
                  </a:lnTo>
                  <a:lnTo>
                    <a:pt x="80" y="328"/>
                  </a:lnTo>
                  <a:lnTo>
                    <a:pt x="80" y="332"/>
                  </a:lnTo>
                  <a:lnTo>
                    <a:pt x="80" y="337"/>
                  </a:lnTo>
                  <a:lnTo>
                    <a:pt x="80" y="343"/>
                  </a:lnTo>
                  <a:lnTo>
                    <a:pt x="80" y="346"/>
                  </a:lnTo>
                  <a:lnTo>
                    <a:pt x="79" y="349"/>
                  </a:lnTo>
                  <a:lnTo>
                    <a:pt x="79" y="353"/>
                  </a:lnTo>
                  <a:lnTo>
                    <a:pt x="79" y="358"/>
                  </a:lnTo>
                  <a:lnTo>
                    <a:pt x="79" y="365"/>
                  </a:lnTo>
                  <a:lnTo>
                    <a:pt x="80" y="370"/>
                  </a:lnTo>
                  <a:lnTo>
                    <a:pt x="83" y="376"/>
                  </a:lnTo>
                  <a:lnTo>
                    <a:pt x="87" y="380"/>
                  </a:lnTo>
                  <a:lnTo>
                    <a:pt x="87" y="383"/>
                  </a:lnTo>
                  <a:lnTo>
                    <a:pt x="87" y="386"/>
                  </a:lnTo>
                  <a:lnTo>
                    <a:pt x="89" y="392"/>
                  </a:lnTo>
                  <a:lnTo>
                    <a:pt x="89" y="398"/>
                  </a:lnTo>
                  <a:lnTo>
                    <a:pt x="89" y="404"/>
                  </a:lnTo>
                  <a:lnTo>
                    <a:pt x="89" y="408"/>
                  </a:lnTo>
                  <a:lnTo>
                    <a:pt x="89" y="412"/>
                  </a:lnTo>
                  <a:lnTo>
                    <a:pt x="89" y="413"/>
                  </a:lnTo>
                  <a:lnTo>
                    <a:pt x="103" y="441"/>
                  </a:lnTo>
                  <a:lnTo>
                    <a:pt x="117" y="469"/>
                  </a:lnTo>
                  <a:lnTo>
                    <a:pt x="355" y="452"/>
                  </a:lnTo>
                  <a:lnTo>
                    <a:pt x="363" y="472"/>
                  </a:lnTo>
                  <a:lnTo>
                    <a:pt x="376" y="472"/>
                  </a:lnTo>
                  <a:lnTo>
                    <a:pt x="376" y="470"/>
                  </a:lnTo>
                  <a:lnTo>
                    <a:pt x="374" y="467"/>
                  </a:lnTo>
                  <a:lnTo>
                    <a:pt x="374" y="464"/>
                  </a:lnTo>
                  <a:lnTo>
                    <a:pt x="374" y="460"/>
                  </a:lnTo>
                  <a:lnTo>
                    <a:pt x="373" y="455"/>
                  </a:lnTo>
                  <a:lnTo>
                    <a:pt x="373" y="451"/>
                  </a:lnTo>
                  <a:lnTo>
                    <a:pt x="373" y="448"/>
                  </a:lnTo>
                  <a:lnTo>
                    <a:pt x="373" y="446"/>
                  </a:lnTo>
                  <a:lnTo>
                    <a:pt x="369" y="439"/>
                  </a:lnTo>
                  <a:lnTo>
                    <a:pt x="369" y="433"/>
                  </a:lnTo>
                  <a:lnTo>
                    <a:pt x="369" y="428"/>
                  </a:lnTo>
                  <a:lnTo>
                    <a:pt x="371" y="425"/>
                  </a:lnTo>
                  <a:lnTo>
                    <a:pt x="374" y="422"/>
                  </a:lnTo>
                  <a:lnTo>
                    <a:pt x="376" y="421"/>
                  </a:lnTo>
                  <a:lnTo>
                    <a:pt x="379" y="421"/>
                  </a:lnTo>
                  <a:lnTo>
                    <a:pt x="380" y="421"/>
                  </a:lnTo>
                  <a:lnTo>
                    <a:pt x="385" y="424"/>
                  </a:lnTo>
                  <a:lnTo>
                    <a:pt x="392" y="425"/>
                  </a:lnTo>
                  <a:lnTo>
                    <a:pt x="398" y="427"/>
                  </a:lnTo>
                  <a:lnTo>
                    <a:pt x="404" y="428"/>
                  </a:lnTo>
                  <a:lnTo>
                    <a:pt x="409" y="428"/>
                  </a:lnTo>
                  <a:lnTo>
                    <a:pt x="412" y="428"/>
                  </a:lnTo>
                  <a:lnTo>
                    <a:pt x="415" y="428"/>
                  </a:lnTo>
                  <a:lnTo>
                    <a:pt x="416" y="428"/>
                  </a:lnTo>
                  <a:lnTo>
                    <a:pt x="418" y="421"/>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48" name="Freeform 145"/>
            <p:cNvSpPr>
              <a:spLocks/>
            </p:cNvSpPr>
            <p:nvPr/>
          </p:nvSpPr>
          <p:spPr bwMode="blackWhite">
            <a:xfrm>
              <a:off x="6265863" y="3943350"/>
              <a:ext cx="792162" cy="828675"/>
            </a:xfrm>
            <a:custGeom>
              <a:avLst/>
              <a:gdLst>
                <a:gd name="T0" fmla="*/ 754268 w 439"/>
                <a:gd name="T1" fmla="*/ 702534 h 473"/>
                <a:gd name="T2" fmla="*/ 743441 w 439"/>
                <a:gd name="T3" fmla="*/ 685015 h 473"/>
                <a:gd name="T4" fmla="*/ 745246 w 439"/>
                <a:gd name="T5" fmla="*/ 695526 h 473"/>
                <a:gd name="T6" fmla="*/ 734419 w 439"/>
                <a:gd name="T7" fmla="*/ 663991 h 473"/>
                <a:gd name="T8" fmla="*/ 745246 w 439"/>
                <a:gd name="T9" fmla="*/ 663991 h 473"/>
                <a:gd name="T10" fmla="*/ 743441 w 439"/>
                <a:gd name="T11" fmla="*/ 628952 h 473"/>
                <a:gd name="T12" fmla="*/ 756073 w 439"/>
                <a:gd name="T13" fmla="*/ 632456 h 473"/>
                <a:gd name="T14" fmla="*/ 761486 w 439"/>
                <a:gd name="T15" fmla="*/ 618440 h 473"/>
                <a:gd name="T16" fmla="*/ 765095 w 439"/>
                <a:gd name="T17" fmla="*/ 590409 h 473"/>
                <a:gd name="T18" fmla="*/ 774117 w 439"/>
                <a:gd name="T19" fmla="*/ 586905 h 473"/>
                <a:gd name="T20" fmla="*/ 774117 w 439"/>
                <a:gd name="T21" fmla="*/ 576393 h 473"/>
                <a:gd name="T22" fmla="*/ 759682 w 439"/>
                <a:gd name="T23" fmla="*/ 565882 h 473"/>
                <a:gd name="T24" fmla="*/ 772313 w 439"/>
                <a:gd name="T25" fmla="*/ 558874 h 473"/>
                <a:gd name="T26" fmla="*/ 772313 w 439"/>
                <a:gd name="T27" fmla="*/ 527339 h 473"/>
                <a:gd name="T28" fmla="*/ 779531 w 439"/>
                <a:gd name="T29" fmla="*/ 508067 h 473"/>
                <a:gd name="T30" fmla="*/ 772313 w 439"/>
                <a:gd name="T31" fmla="*/ 478284 h 473"/>
                <a:gd name="T32" fmla="*/ 768704 w 439"/>
                <a:gd name="T33" fmla="*/ 469524 h 473"/>
                <a:gd name="T34" fmla="*/ 768704 w 439"/>
                <a:gd name="T35" fmla="*/ 460764 h 473"/>
                <a:gd name="T36" fmla="*/ 729006 w 439"/>
                <a:gd name="T37" fmla="*/ 392438 h 473"/>
                <a:gd name="T38" fmla="*/ 709156 w 439"/>
                <a:gd name="T39" fmla="*/ 357399 h 473"/>
                <a:gd name="T40" fmla="*/ 665849 w 439"/>
                <a:gd name="T41" fmla="*/ 315352 h 473"/>
                <a:gd name="T42" fmla="*/ 649609 w 439"/>
                <a:gd name="T43" fmla="*/ 306592 h 473"/>
                <a:gd name="T44" fmla="*/ 615324 w 439"/>
                <a:gd name="T45" fmla="*/ 275057 h 473"/>
                <a:gd name="T46" fmla="*/ 595475 w 439"/>
                <a:gd name="T47" fmla="*/ 238266 h 473"/>
                <a:gd name="T48" fmla="*/ 572017 w 439"/>
                <a:gd name="T49" fmla="*/ 234762 h 473"/>
                <a:gd name="T50" fmla="*/ 559385 w 439"/>
                <a:gd name="T51" fmla="*/ 220746 h 473"/>
                <a:gd name="T52" fmla="*/ 539536 w 439"/>
                <a:gd name="T53" fmla="*/ 194467 h 473"/>
                <a:gd name="T54" fmla="*/ 525101 w 439"/>
                <a:gd name="T55" fmla="*/ 194467 h 473"/>
                <a:gd name="T56" fmla="*/ 490816 w 439"/>
                <a:gd name="T57" fmla="*/ 166436 h 473"/>
                <a:gd name="T58" fmla="*/ 479989 w 439"/>
                <a:gd name="T59" fmla="*/ 148916 h 473"/>
                <a:gd name="T60" fmla="*/ 445704 w 439"/>
                <a:gd name="T61" fmla="*/ 99861 h 473"/>
                <a:gd name="T62" fmla="*/ 434877 w 439"/>
                <a:gd name="T63" fmla="*/ 89350 h 473"/>
                <a:gd name="T64" fmla="*/ 409615 w 439"/>
                <a:gd name="T65" fmla="*/ 84094 h 473"/>
                <a:gd name="T66" fmla="*/ 386156 w 439"/>
                <a:gd name="T67" fmla="*/ 70078 h 473"/>
                <a:gd name="T68" fmla="*/ 360894 w 439"/>
                <a:gd name="T69" fmla="*/ 49055 h 473"/>
                <a:gd name="T70" fmla="*/ 387961 w 439"/>
                <a:gd name="T71" fmla="*/ 0 h 473"/>
                <a:gd name="T72" fmla="*/ 137140 w 439"/>
                <a:gd name="T73" fmla="*/ 483540 h 473"/>
                <a:gd name="T74" fmla="*/ 147966 w 439"/>
                <a:gd name="T75" fmla="*/ 497555 h 473"/>
                <a:gd name="T76" fmla="*/ 155184 w 439"/>
                <a:gd name="T77" fmla="*/ 523835 h 473"/>
                <a:gd name="T78" fmla="*/ 166011 w 439"/>
                <a:gd name="T79" fmla="*/ 537850 h 473"/>
                <a:gd name="T80" fmla="*/ 147966 w 439"/>
                <a:gd name="T81" fmla="*/ 558874 h 473"/>
                <a:gd name="T82" fmla="*/ 144358 w 439"/>
                <a:gd name="T83" fmla="*/ 590409 h 473"/>
                <a:gd name="T84" fmla="*/ 142553 w 439"/>
                <a:gd name="T85" fmla="*/ 618440 h 473"/>
                <a:gd name="T86" fmla="*/ 156989 w 439"/>
                <a:gd name="T87" fmla="*/ 665743 h 473"/>
                <a:gd name="T88" fmla="*/ 160598 w 439"/>
                <a:gd name="T89" fmla="*/ 697278 h 473"/>
                <a:gd name="T90" fmla="*/ 185860 w 439"/>
                <a:gd name="T91" fmla="*/ 772612 h 473"/>
                <a:gd name="T92" fmla="*/ 678480 w 439"/>
                <a:gd name="T93" fmla="*/ 826923 h 473"/>
                <a:gd name="T94" fmla="*/ 673067 w 439"/>
                <a:gd name="T95" fmla="*/ 797140 h 473"/>
                <a:gd name="T96" fmla="*/ 665849 w 439"/>
                <a:gd name="T97" fmla="*/ 769109 h 473"/>
                <a:gd name="T98" fmla="*/ 678480 w 439"/>
                <a:gd name="T99" fmla="*/ 737573 h 473"/>
                <a:gd name="T100" fmla="*/ 707352 w 439"/>
                <a:gd name="T101" fmla="*/ 744581 h 473"/>
                <a:gd name="T102" fmla="*/ 748855 w 439"/>
                <a:gd name="T103" fmla="*/ 749837 h 4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39" h="473">
                  <a:moveTo>
                    <a:pt x="418" y="421"/>
                  </a:moveTo>
                  <a:lnTo>
                    <a:pt x="413" y="416"/>
                  </a:lnTo>
                  <a:lnTo>
                    <a:pt x="412" y="413"/>
                  </a:lnTo>
                  <a:lnTo>
                    <a:pt x="416" y="412"/>
                  </a:lnTo>
                  <a:lnTo>
                    <a:pt x="418" y="401"/>
                  </a:lnTo>
                  <a:lnTo>
                    <a:pt x="415" y="401"/>
                  </a:lnTo>
                  <a:lnTo>
                    <a:pt x="415" y="398"/>
                  </a:lnTo>
                  <a:lnTo>
                    <a:pt x="416" y="392"/>
                  </a:lnTo>
                  <a:lnTo>
                    <a:pt x="412" y="391"/>
                  </a:lnTo>
                  <a:lnTo>
                    <a:pt x="413" y="392"/>
                  </a:lnTo>
                  <a:lnTo>
                    <a:pt x="413" y="394"/>
                  </a:lnTo>
                  <a:lnTo>
                    <a:pt x="413" y="395"/>
                  </a:lnTo>
                  <a:lnTo>
                    <a:pt x="413" y="397"/>
                  </a:lnTo>
                  <a:lnTo>
                    <a:pt x="413" y="395"/>
                  </a:lnTo>
                  <a:lnTo>
                    <a:pt x="412" y="392"/>
                  </a:lnTo>
                  <a:lnTo>
                    <a:pt x="409" y="386"/>
                  </a:lnTo>
                  <a:lnTo>
                    <a:pt x="407" y="379"/>
                  </a:lnTo>
                  <a:lnTo>
                    <a:pt x="407" y="376"/>
                  </a:lnTo>
                  <a:lnTo>
                    <a:pt x="407" y="375"/>
                  </a:lnTo>
                  <a:lnTo>
                    <a:pt x="409" y="375"/>
                  </a:lnTo>
                  <a:lnTo>
                    <a:pt x="412" y="376"/>
                  </a:lnTo>
                  <a:lnTo>
                    <a:pt x="413" y="379"/>
                  </a:lnTo>
                  <a:lnTo>
                    <a:pt x="415" y="380"/>
                  </a:lnTo>
                  <a:lnTo>
                    <a:pt x="415" y="365"/>
                  </a:lnTo>
                  <a:lnTo>
                    <a:pt x="412" y="359"/>
                  </a:lnTo>
                  <a:lnTo>
                    <a:pt x="413" y="361"/>
                  </a:lnTo>
                  <a:lnTo>
                    <a:pt x="415" y="361"/>
                  </a:lnTo>
                  <a:lnTo>
                    <a:pt x="416" y="361"/>
                  </a:lnTo>
                  <a:lnTo>
                    <a:pt x="419" y="361"/>
                  </a:lnTo>
                  <a:lnTo>
                    <a:pt x="421" y="361"/>
                  </a:lnTo>
                  <a:lnTo>
                    <a:pt x="422" y="361"/>
                  </a:lnTo>
                  <a:lnTo>
                    <a:pt x="422" y="353"/>
                  </a:lnTo>
                  <a:lnTo>
                    <a:pt x="422" y="347"/>
                  </a:lnTo>
                  <a:lnTo>
                    <a:pt x="422" y="343"/>
                  </a:lnTo>
                  <a:lnTo>
                    <a:pt x="422" y="340"/>
                  </a:lnTo>
                  <a:lnTo>
                    <a:pt x="422" y="337"/>
                  </a:lnTo>
                  <a:lnTo>
                    <a:pt x="424" y="337"/>
                  </a:lnTo>
                  <a:lnTo>
                    <a:pt x="428" y="337"/>
                  </a:lnTo>
                  <a:lnTo>
                    <a:pt x="429" y="335"/>
                  </a:lnTo>
                  <a:lnTo>
                    <a:pt x="431" y="334"/>
                  </a:lnTo>
                  <a:lnTo>
                    <a:pt x="431" y="332"/>
                  </a:lnTo>
                  <a:lnTo>
                    <a:pt x="431" y="331"/>
                  </a:lnTo>
                  <a:lnTo>
                    <a:pt x="429" y="331"/>
                  </a:lnTo>
                  <a:lnTo>
                    <a:pt x="429" y="329"/>
                  </a:lnTo>
                  <a:lnTo>
                    <a:pt x="428" y="329"/>
                  </a:lnTo>
                  <a:lnTo>
                    <a:pt x="424" y="326"/>
                  </a:lnTo>
                  <a:lnTo>
                    <a:pt x="422" y="325"/>
                  </a:lnTo>
                  <a:lnTo>
                    <a:pt x="421" y="323"/>
                  </a:lnTo>
                  <a:lnTo>
                    <a:pt x="422" y="322"/>
                  </a:lnTo>
                  <a:lnTo>
                    <a:pt x="424" y="320"/>
                  </a:lnTo>
                  <a:lnTo>
                    <a:pt x="425" y="320"/>
                  </a:lnTo>
                  <a:lnTo>
                    <a:pt x="426" y="320"/>
                  </a:lnTo>
                  <a:lnTo>
                    <a:pt x="428" y="319"/>
                  </a:lnTo>
                  <a:lnTo>
                    <a:pt x="425" y="313"/>
                  </a:lnTo>
                  <a:lnTo>
                    <a:pt x="425" y="307"/>
                  </a:lnTo>
                  <a:lnTo>
                    <a:pt x="426" y="304"/>
                  </a:lnTo>
                  <a:lnTo>
                    <a:pt x="428" y="301"/>
                  </a:lnTo>
                  <a:lnTo>
                    <a:pt x="429" y="299"/>
                  </a:lnTo>
                  <a:lnTo>
                    <a:pt x="431" y="298"/>
                  </a:lnTo>
                  <a:lnTo>
                    <a:pt x="432" y="298"/>
                  </a:lnTo>
                  <a:lnTo>
                    <a:pt x="432" y="296"/>
                  </a:lnTo>
                  <a:lnTo>
                    <a:pt x="432" y="290"/>
                  </a:lnTo>
                  <a:lnTo>
                    <a:pt x="438" y="286"/>
                  </a:lnTo>
                  <a:lnTo>
                    <a:pt x="437" y="279"/>
                  </a:lnTo>
                  <a:lnTo>
                    <a:pt x="429" y="277"/>
                  </a:lnTo>
                  <a:lnTo>
                    <a:pt x="426" y="273"/>
                  </a:lnTo>
                  <a:lnTo>
                    <a:pt x="428" y="273"/>
                  </a:lnTo>
                  <a:lnTo>
                    <a:pt x="428" y="271"/>
                  </a:lnTo>
                  <a:lnTo>
                    <a:pt x="426" y="270"/>
                  </a:lnTo>
                  <a:lnTo>
                    <a:pt x="426" y="269"/>
                  </a:lnTo>
                  <a:lnTo>
                    <a:pt x="426" y="268"/>
                  </a:lnTo>
                  <a:lnTo>
                    <a:pt x="426" y="266"/>
                  </a:lnTo>
                  <a:lnTo>
                    <a:pt x="426" y="265"/>
                  </a:lnTo>
                  <a:lnTo>
                    <a:pt x="426" y="263"/>
                  </a:lnTo>
                  <a:lnTo>
                    <a:pt x="425" y="252"/>
                  </a:lnTo>
                  <a:lnTo>
                    <a:pt x="421" y="243"/>
                  </a:lnTo>
                  <a:lnTo>
                    <a:pt x="416" y="236"/>
                  </a:lnTo>
                  <a:lnTo>
                    <a:pt x="410" y="229"/>
                  </a:lnTo>
                  <a:lnTo>
                    <a:pt x="404" y="224"/>
                  </a:lnTo>
                  <a:lnTo>
                    <a:pt x="399" y="221"/>
                  </a:lnTo>
                  <a:lnTo>
                    <a:pt x="396" y="219"/>
                  </a:lnTo>
                  <a:lnTo>
                    <a:pt x="395" y="217"/>
                  </a:lnTo>
                  <a:lnTo>
                    <a:pt x="393" y="204"/>
                  </a:lnTo>
                  <a:lnTo>
                    <a:pt x="391" y="196"/>
                  </a:lnTo>
                  <a:lnTo>
                    <a:pt x="385" y="189"/>
                  </a:lnTo>
                  <a:lnTo>
                    <a:pt x="379" y="184"/>
                  </a:lnTo>
                  <a:lnTo>
                    <a:pt x="373" y="181"/>
                  </a:lnTo>
                  <a:lnTo>
                    <a:pt x="369" y="180"/>
                  </a:lnTo>
                  <a:lnTo>
                    <a:pt x="365" y="178"/>
                  </a:lnTo>
                  <a:lnTo>
                    <a:pt x="363" y="178"/>
                  </a:lnTo>
                  <a:lnTo>
                    <a:pt x="363" y="177"/>
                  </a:lnTo>
                  <a:lnTo>
                    <a:pt x="360" y="175"/>
                  </a:lnTo>
                  <a:lnTo>
                    <a:pt x="356" y="171"/>
                  </a:lnTo>
                  <a:lnTo>
                    <a:pt x="352" y="168"/>
                  </a:lnTo>
                  <a:lnTo>
                    <a:pt x="347" y="164"/>
                  </a:lnTo>
                  <a:lnTo>
                    <a:pt x="344" y="160"/>
                  </a:lnTo>
                  <a:lnTo>
                    <a:pt x="341" y="157"/>
                  </a:lnTo>
                  <a:lnTo>
                    <a:pt x="340" y="154"/>
                  </a:lnTo>
                  <a:lnTo>
                    <a:pt x="337" y="147"/>
                  </a:lnTo>
                  <a:lnTo>
                    <a:pt x="333" y="141"/>
                  </a:lnTo>
                  <a:lnTo>
                    <a:pt x="330" y="136"/>
                  </a:lnTo>
                  <a:lnTo>
                    <a:pt x="326" y="135"/>
                  </a:lnTo>
                  <a:lnTo>
                    <a:pt x="323" y="134"/>
                  </a:lnTo>
                  <a:lnTo>
                    <a:pt x="320" y="134"/>
                  </a:lnTo>
                  <a:lnTo>
                    <a:pt x="317" y="134"/>
                  </a:lnTo>
                  <a:lnTo>
                    <a:pt x="316" y="133"/>
                  </a:lnTo>
                  <a:lnTo>
                    <a:pt x="314" y="130"/>
                  </a:lnTo>
                  <a:lnTo>
                    <a:pt x="311" y="128"/>
                  </a:lnTo>
                  <a:lnTo>
                    <a:pt x="310" y="126"/>
                  </a:lnTo>
                  <a:lnTo>
                    <a:pt x="307" y="120"/>
                  </a:lnTo>
                  <a:lnTo>
                    <a:pt x="304" y="115"/>
                  </a:lnTo>
                  <a:lnTo>
                    <a:pt x="302" y="112"/>
                  </a:lnTo>
                  <a:lnTo>
                    <a:pt x="299" y="111"/>
                  </a:lnTo>
                  <a:lnTo>
                    <a:pt x="296" y="109"/>
                  </a:lnTo>
                  <a:lnTo>
                    <a:pt x="294" y="111"/>
                  </a:lnTo>
                  <a:lnTo>
                    <a:pt x="291" y="111"/>
                  </a:lnTo>
                  <a:lnTo>
                    <a:pt x="286" y="109"/>
                  </a:lnTo>
                  <a:lnTo>
                    <a:pt x="281" y="108"/>
                  </a:lnTo>
                  <a:lnTo>
                    <a:pt x="278" y="103"/>
                  </a:lnTo>
                  <a:lnTo>
                    <a:pt x="275" y="100"/>
                  </a:lnTo>
                  <a:lnTo>
                    <a:pt x="272" y="95"/>
                  </a:lnTo>
                  <a:lnTo>
                    <a:pt x="271" y="93"/>
                  </a:lnTo>
                  <a:lnTo>
                    <a:pt x="269" y="90"/>
                  </a:lnTo>
                  <a:lnTo>
                    <a:pt x="269" y="88"/>
                  </a:lnTo>
                  <a:lnTo>
                    <a:pt x="266" y="85"/>
                  </a:lnTo>
                  <a:lnTo>
                    <a:pt x="260" y="79"/>
                  </a:lnTo>
                  <a:lnTo>
                    <a:pt x="255" y="73"/>
                  </a:lnTo>
                  <a:lnTo>
                    <a:pt x="251" y="67"/>
                  </a:lnTo>
                  <a:lnTo>
                    <a:pt x="248" y="63"/>
                  </a:lnTo>
                  <a:lnTo>
                    <a:pt x="247" y="57"/>
                  </a:lnTo>
                  <a:lnTo>
                    <a:pt x="244" y="54"/>
                  </a:lnTo>
                  <a:lnTo>
                    <a:pt x="244" y="52"/>
                  </a:lnTo>
                  <a:lnTo>
                    <a:pt x="244" y="51"/>
                  </a:lnTo>
                  <a:lnTo>
                    <a:pt x="241" y="51"/>
                  </a:lnTo>
                  <a:lnTo>
                    <a:pt x="239" y="51"/>
                  </a:lnTo>
                  <a:lnTo>
                    <a:pt x="238" y="49"/>
                  </a:lnTo>
                  <a:lnTo>
                    <a:pt x="233" y="49"/>
                  </a:lnTo>
                  <a:lnTo>
                    <a:pt x="227" y="48"/>
                  </a:lnTo>
                  <a:lnTo>
                    <a:pt x="222" y="46"/>
                  </a:lnTo>
                  <a:lnTo>
                    <a:pt x="220" y="45"/>
                  </a:lnTo>
                  <a:lnTo>
                    <a:pt x="217" y="43"/>
                  </a:lnTo>
                  <a:lnTo>
                    <a:pt x="215" y="42"/>
                  </a:lnTo>
                  <a:lnTo>
                    <a:pt x="214" y="40"/>
                  </a:lnTo>
                  <a:lnTo>
                    <a:pt x="203" y="39"/>
                  </a:lnTo>
                  <a:lnTo>
                    <a:pt x="200" y="34"/>
                  </a:lnTo>
                  <a:lnTo>
                    <a:pt x="200" y="28"/>
                  </a:lnTo>
                  <a:lnTo>
                    <a:pt x="201" y="19"/>
                  </a:lnTo>
                  <a:lnTo>
                    <a:pt x="205" y="12"/>
                  </a:lnTo>
                  <a:lnTo>
                    <a:pt x="211" y="4"/>
                  </a:lnTo>
                  <a:lnTo>
                    <a:pt x="214" y="0"/>
                  </a:lnTo>
                  <a:lnTo>
                    <a:pt x="215" y="0"/>
                  </a:lnTo>
                  <a:lnTo>
                    <a:pt x="110" y="15"/>
                  </a:lnTo>
                  <a:lnTo>
                    <a:pt x="0" y="27"/>
                  </a:lnTo>
                  <a:lnTo>
                    <a:pt x="62" y="244"/>
                  </a:lnTo>
                  <a:lnTo>
                    <a:pt x="76" y="276"/>
                  </a:lnTo>
                  <a:lnTo>
                    <a:pt x="77" y="277"/>
                  </a:lnTo>
                  <a:lnTo>
                    <a:pt x="79" y="279"/>
                  </a:lnTo>
                  <a:lnTo>
                    <a:pt x="80" y="282"/>
                  </a:lnTo>
                  <a:lnTo>
                    <a:pt x="82" y="284"/>
                  </a:lnTo>
                  <a:lnTo>
                    <a:pt x="84" y="287"/>
                  </a:lnTo>
                  <a:lnTo>
                    <a:pt x="84" y="293"/>
                  </a:lnTo>
                  <a:lnTo>
                    <a:pt x="84" y="298"/>
                  </a:lnTo>
                  <a:lnTo>
                    <a:pt x="86" y="299"/>
                  </a:lnTo>
                  <a:lnTo>
                    <a:pt x="87" y="301"/>
                  </a:lnTo>
                  <a:lnTo>
                    <a:pt x="89" y="301"/>
                  </a:lnTo>
                  <a:lnTo>
                    <a:pt x="92" y="302"/>
                  </a:lnTo>
                  <a:lnTo>
                    <a:pt x="92" y="304"/>
                  </a:lnTo>
                  <a:lnTo>
                    <a:pt x="92" y="307"/>
                  </a:lnTo>
                  <a:lnTo>
                    <a:pt x="89" y="312"/>
                  </a:lnTo>
                  <a:lnTo>
                    <a:pt x="83" y="317"/>
                  </a:lnTo>
                  <a:lnTo>
                    <a:pt x="83" y="319"/>
                  </a:lnTo>
                  <a:lnTo>
                    <a:pt x="82" y="319"/>
                  </a:lnTo>
                  <a:lnTo>
                    <a:pt x="82" y="322"/>
                  </a:lnTo>
                  <a:lnTo>
                    <a:pt x="82" y="323"/>
                  </a:lnTo>
                  <a:lnTo>
                    <a:pt x="80" y="328"/>
                  </a:lnTo>
                  <a:lnTo>
                    <a:pt x="80" y="332"/>
                  </a:lnTo>
                  <a:lnTo>
                    <a:pt x="80" y="337"/>
                  </a:lnTo>
                  <a:lnTo>
                    <a:pt x="80" y="343"/>
                  </a:lnTo>
                  <a:lnTo>
                    <a:pt x="80" y="346"/>
                  </a:lnTo>
                  <a:lnTo>
                    <a:pt x="79" y="349"/>
                  </a:lnTo>
                  <a:lnTo>
                    <a:pt x="79" y="353"/>
                  </a:lnTo>
                  <a:lnTo>
                    <a:pt x="79" y="358"/>
                  </a:lnTo>
                  <a:lnTo>
                    <a:pt x="79" y="365"/>
                  </a:lnTo>
                  <a:lnTo>
                    <a:pt x="80" y="370"/>
                  </a:lnTo>
                  <a:lnTo>
                    <a:pt x="83" y="376"/>
                  </a:lnTo>
                  <a:lnTo>
                    <a:pt x="87" y="380"/>
                  </a:lnTo>
                  <a:lnTo>
                    <a:pt x="87" y="383"/>
                  </a:lnTo>
                  <a:lnTo>
                    <a:pt x="87" y="386"/>
                  </a:lnTo>
                  <a:lnTo>
                    <a:pt x="89" y="392"/>
                  </a:lnTo>
                  <a:lnTo>
                    <a:pt x="89" y="398"/>
                  </a:lnTo>
                  <a:lnTo>
                    <a:pt x="89" y="404"/>
                  </a:lnTo>
                  <a:lnTo>
                    <a:pt x="89" y="408"/>
                  </a:lnTo>
                  <a:lnTo>
                    <a:pt x="89" y="412"/>
                  </a:lnTo>
                  <a:lnTo>
                    <a:pt x="89" y="413"/>
                  </a:lnTo>
                  <a:lnTo>
                    <a:pt x="103" y="441"/>
                  </a:lnTo>
                  <a:lnTo>
                    <a:pt x="117" y="469"/>
                  </a:lnTo>
                  <a:lnTo>
                    <a:pt x="355" y="452"/>
                  </a:lnTo>
                  <a:lnTo>
                    <a:pt x="363" y="472"/>
                  </a:lnTo>
                  <a:lnTo>
                    <a:pt x="376" y="472"/>
                  </a:lnTo>
                  <a:lnTo>
                    <a:pt x="376" y="470"/>
                  </a:lnTo>
                  <a:lnTo>
                    <a:pt x="374" y="467"/>
                  </a:lnTo>
                  <a:lnTo>
                    <a:pt x="374" y="464"/>
                  </a:lnTo>
                  <a:lnTo>
                    <a:pt x="374" y="460"/>
                  </a:lnTo>
                  <a:lnTo>
                    <a:pt x="373" y="455"/>
                  </a:lnTo>
                  <a:lnTo>
                    <a:pt x="373" y="451"/>
                  </a:lnTo>
                  <a:lnTo>
                    <a:pt x="373" y="448"/>
                  </a:lnTo>
                  <a:lnTo>
                    <a:pt x="373" y="446"/>
                  </a:lnTo>
                  <a:lnTo>
                    <a:pt x="369" y="439"/>
                  </a:lnTo>
                  <a:lnTo>
                    <a:pt x="369" y="433"/>
                  </a:lnTo>
                  <a:lnTo>
                    <a:pt x="369" y="428"/>
                  </a:lnTo>
                  <a:lnTo>
                    <a:pt x="371" y="425"/>
                  </a:lnTo>
                  <a:lnTo>
                    <a:pt x="374" y="422"/>
                  </a:lnTo>
                  <a:lnTo>
                    <a:pt x="376" y="421"/>
                  </a:lnTo>
                  <a:lnTo>
                    <a:pt x="379" y="421"/>
                  </a:lnTo>
                  <a:lnTo>
                    <a:pt x="380" y="421"/>
                  </a:lnTo>
                  <a:lnTo>
                    <a:pt x="385" y="424"/>
                  </a:lnTo>
                  <a:lnTo>
                    <a:pt x="392" y="425"/>
                  </a:lnTo>
                  <a:lnTo>
                    <a:pt x="398" y="427"/>
                  </a:lnTo>
                  <a:lnTo>
                    <a:pt x="404" y="428"/>
                  </a:lnTo>
                  <a:lnTo>
                    <a:pt x="409" y="428"/>
                  </a:lnTo>
                  <a:lnTo>
                    <a:pt x="412" y="428"/>
                  </a:lnTo>
                  <a:lnTo>
                    <a:pt x="415" y="428"/>
                  </a:lnTo>
                  <a:lnTo>
                    <a:pt x="416" y="428"/>
                  </a:lnTo>
                  <a:lnTo>
                    <a:pt x="418" y="421"/>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grpSp>
          <p:nvGrpSpPr>
            <p:cNvPr id="249" name="Group 146"/>
            <p:cNvGrpSpPr>
              <a:grpSpLocks/>
            </p:cNvGrpSpPr>
            <p:nvPr/>
          </p:nvGrpSpPr>
          <p:grpSpPr bwMode="auto">
            <a:xfrm>
              <a:off x="455613" y="4608513"/>
              <a:ext cx="1906587" cy="1262062"/>
              <a:chOff x="287" y="2903"/>
              <a:chExt cx="1201" cy="795"/>
            </a:xfrm>
          </p:grpSpPr>
          <p:sp>
            <p:nvSpPr>
              <p:cNvPr id="291" name="Freeform 147"/>
              <p:cNvSpPr>
                <a:spLocks/>
              </p:cNvSpPr>
              <p:nvPr/>
            </p:nvSpPr>
            <p:spPr bwMode="blackWhite">
              <a:xfrm>
                <a:off x="633" y="2903"/>
                <a:ext cx="855" cy="690"/>
              </a:xfrm>
              <a:custGeom>
                <a:avLst/>
                <a:gdLst>
                  <a:gd name="T0" fmla="*/ 852 w 753"/>
                  <a:gd name="T1" fmla="*/ 500 h 626"/>
                  <a:gd name="T2" fmla="*/ 806 w 753"/>
                  <a:gd name="T3" fmla="*/ 474 h 626"/>
                  <a:gd name="T4" fmla="*/ 597 w 753"/>
                  <a:gd name="T5" fmla="*/ 405 h 626"/>
                  <a:gd name="T6" fmla="*/ 543 w 753"/>
                  <a:gd name="T7" fmla="*/ 405 h 626"/>
                  <a:gd name="T8" fmla="*/ 363 w 753"/>
                  <a:gd name="T9" fmla="*/ 25 h 626"/>
                  <a:gd name="T10" fmla="*/ 302 w 753"/>
                  <a:gd name="T11" fmla="*/ 24 h 626"/>
                  <a:gd name="T12" fmla="*/ 270 w 753"/>
                  <a:gd name="T13" fmla="*/ 25 h 626"/>
                  <a:gd name="T14" fmla="*/ 230 w 753"/>
                  <a:gd name="T15" fmla="*/ 13 h 626"/>
                  <a:gd name="T16" fmla="*/ 170 w 753"/>
                  <a:gd name="T17" fmla="*/ 15 h 626"/>
                  <a:gd name="T18" fmla="*/ 136 w 753"/>
                  <a:gd name="T19" fmla="*/ 34 h 626"/>
                  <a:gd name="T20" fmla="*/ 93 w 753"/>
                  <a:gd name="T21" fmla="*/ 69 h 626"/>
                  <a:gd name="T22" fmla="*/ 48 w 753"/>
                  <a:gd name="T23" fmla="*/ 127 h 626"/>
                  <a:gd name="T24" fmla="*/ 98 w 753"/>
                  <a:gd name="T25" fmla="*/ 175 h 626"/>
                  <a:gd name="T26" fmla="*/ 98 w 753"/>
                  <a:gd name="T27" fmla="*/ 186 h 626"/>
                  <a:gd name="T28" fmla="*/ 42 w 753"/>
                  <a:gd name="T29" fmla="*/ 204 h 626"/>
                  <a:gd name="T30" fmla="*/ 14 w 753"/>
                  <a:gd name="T31" fmla="*/ 213 h 626"/>
                  <a:gd name="T32" fmla="*/ 10 w 753"/>
                  <a:gd name="T33" fmla="*/ 250 h 626"/>
                  <a:gd name="T34" fmla="*/ 44 w 753"/>
                  <a:gd name="T35" fmla="*/ 279 h 626"/>
                  <a:gd name="T36" fmla="*/ 121 w 753"/>
                  <a:gd name="T37" fmla="*/ 267 h 626"/>
                  <a:gd name="T38" fmla="*/ 125 w 753"/>
                  <a:gd name="T39" fmla="*/ 312 h 626"/>
                  <a:gd name="T40" fmla="*/ 81 w 753"/>
                  <a:gd name="T41" fmla="*/ 343 h 626"/>
                  <a:gd name="T42" fmla="*/ 48 w 753"/>
                  <a:gd name="T43" fmla="*/ 354 h 626"/>
                  <a:gd name="T44" fmla="*/ 32 w 753"/>
                  <a:gd name="T45" fmla="*/ 376 h 626"/>
                  <a:gd name="T46" fmla="*/ 14 w 753"/>
                  <a:gd name="T47" fmla="*/ 405 h 626"/>
                  <a:gd name="T48" fmla="*/ 32 w 753"/>
                  <a:gd name="T49" fmla="*/ 423 h 626"/>
                  <a:gd name="T50" fmla="*/ 44 w 753"/>
                  <a:gd name="T51" fmla="*/ 462 h 626"/>
                  <a:gd name="T52" fmla="*/ 82 w 753"/>
                  <a:gd name="T53" fmla="*/ 477 h 626"/>
                  <a:gd name="T54" fmla="*/ 94 w 753"/>
                  <a:gd name="T55" fmla="*/ 474 h 626"/>
                  <a:gd name="T56" fmla="*/ 103 w 753"/>
                  <a:gd name="T57" fmla="*/ 510 h 626"/>
                  <a:gd name="T58" fmla="*/ 121 w 753"/>
                  <a:gd name="T59" fmla="*/ 517 h 626"/>
                  <a:gd name="T60" fmla="*/ 143 w 753"/>
                  <a:gd name="T61" fmla="*/ 516 h 626"/>
                  <a:gd name="T62" fmla="*/ 161 w 753"/>
                  <a:gd name="T63" fmla="*/ 537 h 626"/>
                  <a:gd name="T64" fmla="*/ 199 w 753"/>
                  <a:gd name="T65" fmla="*/ 521 h 626"/>
                  <a:gd name="T66" fmla="*/ 199 w 753"/>
                  <a:gd name="T67" fmla="*/ 537 h 626"/>
                  <a:gd name="T68" fmla="*/ 175 w 753"/>
                  <a:gd name="T69" fmla="*/ 596 h 626"/>
                  <a:gd name="T70" fmla="*/ 137 w 753"/>
                  <a:gd name="T71" fmla="*/ 626 h 626"/>
                  <a:gd name="T72" fmla="*/ 121 w 753"/>
                  <a:gd name="T73" fmla="*/ 655 h 626"/>
                  <a:gd name="T74" fmla="*/ 98 w 753"/>
                  <a:gd name="T75" fmla="*/ 647 h 626"/>
                  <a:gd name="T76" fmla="*/ 82 w 753"/>
                  <a:gd name="T77" fmla="*/ 678 h 626"/>
                  <a:gd name="T78" fmla="*/ 106 w 753"/>
                  <a:gd name="T79" fmla="*/ 666 h 626"/>
                  <a:gd name="T80" fmla="*/ 152 w 753"/>
                  <a:gd name="T81" fmla="*/ 660 h 626"/>
                  <a:gd name="T82" fmla="*/ 177 w 753"/>
                  <a:gd name="T83" fmla="*/ 630 h 626"/>
                  <a:gd name="T84" fmla="*/ 226 w 753"/>
                  <a:gd name="T85" fmla="*/ 580 h 626"/>
                  <a:gd name="T86" fmla="*/ 286 w 753"/>
                  <a:gd name="T87" fmla="*/ 516 h 626"/>
                  <a:gd name="T88" fmla="*/ 274 w 753"/>
                  <a:gd name="T89" fmla="*/ 489 h 626"/>
                  <a:gd name="T90" fmla="*/ 344 w 753"/>
                  <a:gd name="T91" fmla="*/ 402 h 626"/>
                  <a:gd name="T92" fmla="*/ 329 w 753"/>
                  <a:gd name="T93" fmla="*/ 453 h 626"/>
                  <a:gd name="T94" fmla="*/ 329 w 753"/>
                  <a:gd name="T95" fmla="*/ 483 h 626"/>
                  <a:gd name="T96" fmla="*/ 371 w 753"/>
                  <a:gd name="T97" fmla="*/ 456 h 626"/>
                  <a:gd name="T98" fmla="*/ 387 w 753"/>
                  <a:gd name="T99" fmla="*/ 435 h 626"/>
                  <a:gd name="T100" fmla="*/ 447 w 753"/>
                  <a:gd name="T101" fmla="*/ 423 h 626"/>
                  <a:gd name="T102" fmla="*/ 559 w 753"/>
                  <a:gd name="T103" fmla="*/ 420 h 626"/>
                  <a:gd name="T104" fmla="*/ 586 w 753"/>
                  <a:gd name="T105" fmla="*/ 425 h 626"/>
                  <a:gd name="T106" fmla="*/ 656 w 753"/>
                  <a:gd name="T107" fmla="*/ 448 h 626"/>
                  <a:gd name="T108" fmla="*/ 665 w 753"/>
                  <a:gd name="T109" fmla="*/ 423 h 626"/>
                  <a:gd name="T110" fmla="*/ 674 w 753"/>
                  <a:gd name="T111" fmla="*/ 402 h 626"/>
                  <a:gd name="T112" fmla="*/ 740 w 753"/>
                  <a:gd name="T113" fmla="*/ 456 h 626"/>
                  <a:gd name="T114" fmla="*/ 798 w 753"/>
                  <a:gd name="T115" fmla="*/ 489 h 626"/>
                  <a:gd name="T116" fmla="*/ 818 w 753"/>
                  <a:gd name="T117" fmla="*/ 489 h 626"/>
                  <a:gd name="T118" fmla="*/ 849 w 753"/>
                  <a:gd name="T119" fmla="*/ 531 h 6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53" h="626">
                    <a:moveTo>
                      <a:pt x="748" y="482"/>
                    </a:moveTo>
                    <a:lnTo>
                      <a:pt x="748" y="482"/>
                    </a:lnTo>
                    <a:lnTo>
                      <a:pt x="748" y="479"/>
                    </a:lnTo>
                    <a:lnTo>
                      <a:pt x="750" y="477"/>
                    </a:lnTo>
                    <a:lnTo>
                      <a:pt x="750" y="474"/>
                    </a:lnTo>
                    <a:lnTo>
                      <a:pt x="752" y="469"/>
                    </a:lnTo>
                    <a:lnTo>
                      <a:pt x="752" y="468"/>
                    </a:lnTo>
                    <a:lnTo>
                      <a:pt x="752" y="463"/>
                    </a:lnTo>
                    <a:lnTo>
                      <a:pt x="752" y="458"/>
                    </a:lnTo>
                    <a:lnTo>
                      <a:pt x="750" y="454"/>
                    </a:lnTo>
                    <a:lnTo>
                      <a:pt x="748" y="449"/>
                    </a:lnTo>
                    <a:lnTo>
                      <a:pt x="744" y="443"/>
                    </a:lnTo>
                    <a:lnTo>
                      <a:pt x="739" y="438"/>
                    </a:lnTo>
                    <a:lnTo>
                      <a:pt x="736" y="435"/>
                    </a:lnTo>
                    <a:lnTo>
                      <a:pt x="731" y="435"/>
                    </a:lnTo>
                    <a:lnTo>
                      <a:pt x="726" y="433"/>
                    </a:lnTo>
                    <a:lnTo>
                      <a:pt x="721" y="433"/>
                    </a:lnTo>
                    <a:lnTo>
                      <a:pt x="717" y="433"/>
                    </a:lnTo>
                    <a:lnTo>
                      <a:pt x="712" y="430"/>
                    </a:lnTo>
                    <a:lnTo>
                      <a:pt x="710" y="430"/>
                    </a:lnTo>
                    <a:lnTo>
                      <a:pt x="698" y="428"/>
                    </a:lnTo>
                    <a:lnTo>
                      <a:pt x="624" y="375"/>
                    </a:lnTo>
                    <a:lnTo>
                      <a:pt x="600" y="357"/>
                    </a:lnTo>
                    <a:lnTo>
                      <a:pt x="582" y="346"/>
                    </a:lnTo>
                    <a:lnTo>
                      <a:pt x="570" y="362"/>
                    </a:lnTo>
                    <a:lnTo>
                      <a:pt x="570" y="375"/>
                    </a:lnTo>
                    <a:lnTo>
                      <a:pt x="556" y="386"/>
                    </a:lnTo>
                    <a:lnTo>
                      <a:pt x="526" y="367"/>
                    </a:lnTo>
                    <a:lnTo>
                      <a:pt x="524" y="365"/>
                    </a:lnTo>
                    <a:lnTo>
                      <a:pt x="521" y="360"/>
                    </a:lnTo>
                    <a:lnTo>
                      <a:pt x="516" y="357"/>
                    </a:lnTo>
                    <a:lnTo>
                      <a:pt x="510" y="356"/>
                    </a:lnTo>
                    <a:lnTo>
                      <a:pt x="505" y="356"/>
                    </a:lnTo>
                    <a:lnTo>
                      <a:pt x="497" y="357"/>
                    </a:lnTo>
                    <a:lnTo>
                      <a:pt x="491" y="362"/>
                    </a:lnTo>
                    <a:lnTo>
                      <a:pt x="488" y="365"/>
                    </a:lnTo>
                    <a:lnTo>
                      <a:pt x="483" y="365"/>
                    </a:lnTo>
                    <a:lnTo>
                      <a:pt x="478" y="367"/>
                    </a:lnTo>
                    <a:lnTo>
                      <a:pt x="477" y="367"/>
                    </a:lnTo>
                    <a:lnTo>
                      <a:pt x="374" y="23"/>
                    </a:lnTo>
                    <a:lnTo>
                      <a:pt x="371" y="23"/>
                    </a:lnTo>
                    <a:lnTo>
                      <a:pt x="366" y="22"/>
                    </a:lnTo>
                    <a:lnTo>
                      <a:pt x="360" y="18"/>
                    </a:lnTo>
                    <a:lnTo>
                      <a:pt x="353" y="17"/>
                    </a:lnTo>
                    <a:lnTo>
                      <a:pt x="344" y="14"/>
                    </a:lnTo>
                    <a:lnTo>
                      <a:pt x="336" y="17"/>
                    </a:lnTo>
                    <a:lnTo>
                      <a:pt x="327" y="18"/>
                    </a:lnTo>
                    <a:lnTo>
                      <a:pt x="320" y="23"/>
                    </a:lnTo>
                    <a:lnTo>
                      <a:pt x="317" y="23"/>
                    </a:lnTo>
                    <a:lnTo>
                      <a:pt x="311" y="23"/>
                    </a:lnTo>
                    <a:lnTo>
                      <a:pt x="301" y="23"/>
                    </a:lnTo>
                    <a:lnTo>
                      <a:pt x="292" y="23"/>
                    </a:lnTo>
                    <a:lnTo>
                      <a:pt x="282" y="23"/>
                    </a:lnTo>
                    <a:lnTo>
                      <a:pt x="276" y="23"/>
                    </a:lnTo>
                    <a:lnTo>
                      <a:pt x="268" y="22"/>
                    </a:lnTo>
                    <a:lnTo>
                      <a:pt x="266" y="22"/>
                    </a:lnTo>
                    <a:lnTo>
                      <a:pt x="263" y="22"/>
                    </a:lnTo>
                    <a:lnTo>
                      <a:pt x="262" y="22"/>
                    </a:lnTo>
                    <a:lnTo>
                      <a:pt x="259" y="22"/>
                    </a:lnTo>
                    <a:lnTo>
                      <a:pt x="254" y="22"/>
                    </a:lnTo>
                    <a:lnTo>
                      <a:pt x="252" y="22"/>
                    </a:lnTo>
                    <a:lnTo>
                      <a:pt x="249" y="22"/>
                    </a:lnTo>
                    <a:lnTo>
                      <a:pt x="248" y="22"/>
                    </a:lnTo>
                    <a:lnTo>
                      <a:pt x="243" y="23"/>
                    </a:lnTo>
                    <a:lnTo>
                      <a:pt x="238" y="23"/>
                    </a:lnTo>
                    <a:lnTo>
                      <a:pt x="233" y="23"/>
                    </a:lnTo>
                    <a:lnTo>
                      <a:pt x="229" y="22"/>
                    </a:lnTo>
                    <a:lnTo>
                      <a:pt x="224" y="17"/>
                    </a:lnTo>
                    <a:lnTo>
                      <a:pt x="218" y="9"/>
                    </a:lnTo>
                    <a:lnTo>
                      <a:pt x="214" y="9"/>
                    </a:lnTo>
                    <a:lnTo>
                      <a:pt x="213" y="12"/>
                    </a:lnTo>
                    <a:lnTo>
                      <a:pt x="210" y="12"/>
                    </a:lnTo>
                    <a:lnTo>
                      <a:pt x="205" y="12"/>
                    </a:lnTo>
                    <a:lnTo>
                      <a:pt x="203" y="12"/>
                    </a:lnTo>
                    <a:lnTo>
                      <a:pt x="200" y="14"/>
                    </a:lnTo>
                    <a:lnTo>
                      <a:pt x="189" y="3"/>
                    </a:lnTo>
                    <a:lnTo>
                      <a:pt x="180" y="9"/>
                    </a:lnTo>
                    <a:lnTo>
                      <a:pt x="178" y="0"/>
                    </a:lnTo>
                    <a:lnTo>
                      <a:pt x="161" y="0"/>
                    </a:lnTo>
                    <a:lnTo>
                      <a:pt x="151" y="12"/>
                    </a:lnTo>
                    <a:lnTo>
                      <a:pt x="150" y="14"/>
                    </a:lnTo>
                    <a:lnTo>
                      <a:pt x="150" y="17"/>
                    </a:lnTo>
                    <a:lnTo>
                      <a:pt x="146" y="17"/>
                    </a:lnTo>
                    <a:lnTo>
                      <a:pt x="142" y="18"/>
                    </a:lnTo>
                    <a:lnTo>
                      <a:pt x="137" y="18"/>
                    </a:lnTo>
                    <a:lnTo>
                      <a:pt x="131" y="18"/>
                    </a:lnTo>
                    <a:lnTo>
                      <a:pt x="129" y="22"/>
                    </a:lnTo>
                    <a:lnTo>
                      <a:pt x="126" y="23"/>
                    </a:lnTo>
                    <a:lnTo>
                      <a:pt x="124" y="26"/>
                    </a:lnTo>
                    <a:lnTo>
                      <a:pt x="120" y="31"/>
                    </a:lnTo>
                    <a:lnTo>
                      <a:pt x="116" y="33"/>
                    </a:lnTo>
                    <a:lnTo>
                      <a:pt x="115" y="36"/>
                    </a:lnTo>
                    <a:lnTo>
                      <a:pt x="112" y="36"/>
                    </a:lnTo>
                    <a:lnTo>
                      <a:pt x="107" y="36"/>
                    </a:lnTo>
                    <a:lnTo>
                      <a:pt x="102" y="41"/>
                    </a:lnTo>
                    <a:lnTo>
                      <a:pt x="96" y="45"/>
                    </a:lnTo>
                    <a:lnTo>
                      <a:pt x="88" y="52"/>
                    </a:lnTo>
                    <a:lnTo>
                      <a:pt x="82" y="63"/>
                    </a:lnTo>
                    <a:lnTo>
                      <a:pt x="75" y="77"/>
                    </a:lnTo>
                    <a:lnTo>
                      <a:pt x="72" y="80"/>
                    </a:lnTo>
                    <a:lnTo>
                      <a:pt x="71" y="85"/>
                    </a:lnTo>
                    <a:lnTo>
                      <a:pt x="66" y="87"/>
                    </a:lnTo>
                    <a:lnTo>
                      <a:pt x="66" y="90"/>
                    </a:lnTo>
                    <a:lnTo>
                      <a:pt x="42" y="90"/>
                    </a:lnTo>
                    <a:lnTo>
                      <a:pt x="30" y="107"/>
                    </a:lnTo>
                    <a:lnTo>
                      <a:pt x="30" y="110"/>
                    </a:lnTo>
                    <a:lnTo>
                      <a:pt x="34" y="112"/>
                    </a:lnTo>
                    <a:lnTo>
                      <a:pt x="42" y="115"/>
                    </a:lnTo>
                    <a:lnTo>
                      <a:pt x="48" y="120"/>
                    </a:lnTo>
                    <a:lnTo>
                      <a:pt x="58" y="126"/>
                    </a:lnTo>
                    <a:lnTo>
                      <a:pt x="63" y="134"/>
                    </a:lnTo>
                    <a:lnTo>
                      <a:pt x="67" y="145"/>
                    </a:lnTo>
                    <a:lnTo>
                      <a:pt x="71" y="156"/>
                    </a:lnTo>
                    <a:lnTo>
                      <a:pt x="75" y="159"/>
                    </a:lnTo>
                    <a:lnTo>
                      <a:pt x="77" y="159"/>
                    </a:lnTo>
                    <a:lnTo>
                      <a:pt x="82" y="159"/>
                    </a:lnTo>
                    <a:lnTo>
                      <a:pt x="86" y="159"/>
                    </a:lnTo>
                    <a:lnTo>
                      <a:pt x="91" y="159"/>
                    </a:lnTo>
                    <a:lnTo>
                      <a:pt x="93" y="161"/>
                    </a:lnTo>
                    <a:lnTo>
                      <a:pt x="97" y="178"/>
                    </a:lnTo>
                    <a:lnTo>
                      <a:pt x="112" y="178"/>
                    </a:lnTo>
                    <a:lnTo>
                      <a:pt x="110" y="183"/>
                    </a:lnTo>
                    <a:lnTo>
                      <a:pt x="93" y="183"/>
                    </a:lnTo>
                    <a:lnTo>
                      <a:pt x="86" y="169"/>
                    </a:lnTo>
                    <a:lnTo>
                      <a:pt x="82" y="174"/>
                    </a:lnTo>
                    <a:lnTo>
                      <a:pt x="93" y="188"/>
                    </a:lnTo>
                    <a:lnTo>
                      <a:pt x="105" y="189"/>
                    </a:lnTo>
                    <a:lnTo>
                      <a:pt x="93" y="199"/>
                    </a:lnTo>
                    <a:lnTo>
                      <a:pt x="63" y="193"/>
                    </a:lnTo>
                    <a:lnTo>
                      <a:pt x="63" y="175"/>
                    </a:lnTo>
                    <a:lnTo>
                      <a:pt x="37" y="183"/>
                    </a:lnTo>
                    <a:lnTo>
                      <a:pt x="37" y="185"/>
                    </a:lnTo>
                    <a:lnTo>
                      <a:pt x="37" y="189"/>
                    </a:lnTo>
                    <a:lnTo>
                      <a:pt x="37" y="193"/>
                    </a:lnTo>
                    <a:lnTo>
                      <a:pt x="37" y="194"/>
                    </a:lnTo>
                    <a:lnTo>
                      <a:pt x="34" y="194"/>
                    </a:lnTo>
                    <a:lnTo>
                      <a:pt x="30" y="193"/>
                    </a:lnTo>
                    <a:lnTo>
                      <a:pt x="25" y="188"/>
                    </a:lnTo>
                    <a:lnTo>
                      <a:pt x="22" y="189"/>
                    </a:lnTo>
                    <a:lnTo>
                      <a:pt x="17" y="189"/>
                    </a:lnTo>
                    <a:lnTo>
                      <a:pt x="12" y="193"/>
                    </a:lnTo>
                    <a:lnTo>
                      <a:pt x="7" y="197"/>
                    </a:lnTo>
                    <a:lnTo>
                      <a:pt x="3" y="199"/>
                    </a:lnTo>
                    <a:lnTo>
                      <a:pt x="0" y="204"/>
                    </a:lnTo>
                    <a:lnTo>
                      <a:pt x="0" y="208"/>
                    </a:lnTo>
                    <a:lnTo>
                      <a:pt x="0" y="210"/>
                    </a:lnTo>
                    <a:lnTo>
                      <a:pt x="0" y="213"/>
                    </a:lnTo>
                    <a:lnTo>
                      <a:pt x="3" y="215"/>
                    </a:lnTo>
                    <a:lnTo>
                      <a:pt x="4" y="219"/>
                    </a:lnTo>
                    <a:lnTo>
                      <a:pt x="7" y="223"/>
                    </a:lnTo>
                    <a:lnTo>
                      <a:pt x="9" y="227"/>
                    </a:lnTo>
                    <a:lnTo>
                      <a:pt x="12" y="227"/>
                    </a:lnTo>
                    <a:lnTo>
                      <a:pt x="12" y="229"/>
                    </a:lnTo>
                    <a:lnTo>
                      <a:pt x="18" y="237"/>
                    </a:lnTo>
                    <a:lnTo>
                      <a:pt x="18" y="238"/>
                    </a:lnTo>
                    <a:lnTo>
                      <a:pt x="18" y="242"/>
                    </a:lnTo>
                    <a:lnTo>
                      <a:pt x="22" y="246"/>
                    </a:lnTo>
                    <a:lnTo>
                      <a:pt x="23" y="248"/>
                    </a:lnTo>
                    <a:lnTo>
                      <a:pt x="30" y="250"/>
                    </a:lnTo>
                    <a:lnTo>
                      <a:pt x="39" y="253"/>
                    </a:lnTo>
                    <a:lnTo>
                      <a:pt x="53" y="253"/>
                    </a:lnTo>
                    <a:lnTo>
                      <a:pt x="56" y="253"/>
                    </a:lnTo>
                    <a:lnTo>
                      <a:pt x="61" y="254"/>
                    </a:lnTo>
                    <a:lnTo>
                      <a:pt x="66" y="257"/>
                    </a:lnTo>
                    <a:lnTo>
                      <a:pt x="67" y="257"/>
                    </a:lnTo>
                    <a:lnTo>
                      <a:pt x="82" y="257"/>
                    </a:lnTo>
                    <a:lnTo>
                      <a:pt x="97" y="243"/>
                    </a:lnTo>
                    <a:lnTo>
                      <a:pt x="102" y="243"/>
                    </a:lnTo>
                    <a:lnTo>
                      <a:pt x="107" y="242"/>
                    </a:lnTo>
                    <a:lnTo>
                      <a:pt x="112" y="242"/>
                    </a:lnTo>
                    <a:lnTo>
                      <a:pt x="115" y="243"/>
                    </a:lnTo>
                    <a:lnTo>
                      <a:pt x="115" y="246"/>
                    </a:lnTo>
                    <a:lnTo>
                      <a:pt x="112" y="250"/>
                    </a:lnTo>
                    <a:lnTo>
                      <a:pt x="102" y="254"/>
                    </a:lnTo>
                    <a:lnTo>
                      <a:pt x="102" y="257"/>
                    </a:lnTo>
                    <a:lnTo>
                      <a:pt x="105" y="262"/>
                    </a:lnTo>
                    <a:lnTo>
                      <a:pt x="107" y="268"/>
                    </a:lnTo>
                    <a:lnTo>
                      <a:pt x="110" y="276"/>
                    </a:lnTo>
                    <a:lnTo>
                      <a:pt x="110" y="283"/>
                    </a:lnTo>
                    <a:lnTo>
                      <a:pt x="107" y="287"/>
                    </a:lnTo>
                    <a:lnTo>
                      <a:pt x="97" y="292"/>
                    </a:lnTo>
                    <a:lnTo>
                      <a:pt x="86" y="292"/>
                    </a:lnTo>
                    <a:lnTo>
                      <a:pt x="83" y="295"/>
                    </a:lnTo>
                    <a:lnTo>
                      <a:pt x="82" y="295"/>
                    </a:lnTo>
                    <a:lnTo>
                      <a:pt x="78" y="300"/>
                    </a:lnTo>
                    <a:lnTo>
                      <a:pt x="77" y="302"/>
                    </a:lnTo>
                    <a:lnTo>
                      <a:pt x="75" y="303"/>
                    </a:lnTo>
                    <a:lnTo>
                      <a:pt x="72" y="308"/>
                    </a:lnTo>
                    <a:lnTo>
                      <a:pt x="71" y="311"/>
                    </a:lnTo>
                    <a:lnTo>
                      <a:pt x="71" y="308"/>
                    </a:lnTo>
                    <a:lnTo>
                      <a:pt x="66" y="306"/>
                    </a:lnTo>
                    <a:lnTo>
                      <a:pt x="61" y="303"/>
                    </a:lnTo>
                    <a:lnTo>
                      <a:pt x="56" y="303"/>
                    </a:lnTo>
                    <a:lnTo>
                      <a:pt x="48" y="303"/>
                    </a:lnTo>
                    <a:lnTo>
                      <a:pt x="47" y="303"/>
                    </a:lnTo>
                    <a:lnTo>
                      <a:pt x="42" y="308"/>
                    </a:lnTo>
                    <a:lnTo>
                      <a:pt x="42" y="318"/>
                    </a:lnTo>
                    <a:lnTo>
                      <a:pt x="42" y="321"/>
                    </a:lnTo>
                    <a:lnTo>
                      <a:pt x="42" y="322"/>
                    </a:lnTo>
                    <a:lnTo>
                      <a:pt x="42" y="325"/>
                    </a:lnTo>
                    <a:lnTo>
                      <a:pt x="39" y="327"/>
                    </a:lnTo>
                    <a:lnTo>
                      <a:pt x="39" y="330"/>
                    </a:lnTo>
                    <a:lnTo>
                      <a:pt x="37" y="335"/>
                    </a:lnTo>
                    <a:lnTo>
                      <a:pt x="34" y="335"/>
                    </a:lnTo>
                    <a:lnTo>
                      <a:pt x="30" y="335"/>
                    </a:lnTo>
                    <a:lnTo>
                      <a:pt x="30" y="337"/>
                    </a:lnTo>
                    <a:lnTo>
                      <a:pt x="28" y="337"/>
                    </a:lnTo>
                    <a:lnTo>
                      <a:pt x="28" y="341"/>
                    </a:lnTo>
                    <a:lnTo>
                      <a:pt x="25" y="344"/>
                    </a:lnTo>
                    <a:lnTo>
                      <a:pt x="23" y="346"/>
                    </a:lnTo>
                    <a:lnTo>
                      <a:pt x="23" y="351"/>
                    </a:lnTo>
                    <a:lnTo>
                      <a:pt x="23" y="352"/>
                    </a:lnTo>
                    <a:lnTo>
                      <a:pt x="22" y="352"/>
                    </a:lnTo>
                    <a:lnTo>
                      <a:pt x="18" y="356"/>
                    </a:lnTo>
                    <a:lnTo>
                      <a:pt x="17" y="360"/>
                    </a:lnTo>
                    <a:lnTo>
                      <a:pt x="14" y="362"/>
                    </a:lnTo>
                    <a:lnTo>
                      <a:pt x="12" y="367"/>
                    </a:lnTo>
                    <a:lnTo>
                      <a:pt x="14" y="367"/>
                    </a:lnTo>
                    <a:lnTo>
                      <a:pt x="17" y="367"/>
                    </a:lnTo>
                    <a:lnTo>
                      <a:pt x="25" y="365"/>
                    </a:lnTo>
                    <a:lnTo>
                      <a:pt x="25" y="370"/>
                    </a:lnTo>
                    <a:lnTo>
                      <a:pt x="23" y="375"/>
                    </a:lnTo>
                    <a:lnTo>
                      <a:pt x="23" y="376"/>
                    </a:lnTo>
                    <a:lnTo>
                      <a:pt x="25" y="379"/>
                    </a:lnTo>
                    <a:lnTo>
                      <a:pt x="28" y="384"/>
                    </a:lnTo>
                    <a:lnTo>
                      <a:pt x="33" y="386"/>
                    </a:lnTo>
                    <a:lnTo>
                      <a:pt x="37" y="390"/>
                    </a:lnTo>
                    <a:lnTo>
                      <a:pt x="42" y="395"/>
                    </a:lnTo>
                    <a:lnTo>
                      <a:pt x="48" y="398"/>
                    </a:lnTo>
                    <a:lnTo>
                      <a:pt x="56" y="398"/>
                    </a:lnTo>
                    <a:lnTo>
                      <a:pt x="53" y="400"/>
                    </a:lnTo>
                    <a:lnTo>
                      <a:pt x="52" y="403"/>
                    </a:lnTo>
                    <a:lnTo>
                      <a:pt x="47" y="406"/>
                    </a:lnTo>
                    <a:lnTo>
                      <a:pt x="42" y="414"/>
                    </a:lnTo>
                    <a:lnTo>
                      <a:pt x="39" y="419"/>
                    </a:lnTo>
                    <a:lnTo>
                      <a:pt x="37" y="424"/>
                    </a:lnTo>
                    <a:lnTo>
                      <a:pt x="39" y="425"/>
                    </a:lnTo>
                    <a:lnTo>
                      <a:pt x="44" y="428"/>
                    </a:lnTo>
                    <a:lnTo>
                      <a:pt x="47" y="428"/>
                    </a:lnTo>
                    <a:lnTo>
                      <a:pt x="48" y="433"/>
                    </a:lnTo>
                    <a:lnTo>
                      <a:pt x="52" y="438"/>
                    </a:lnTo>
                    <a:lnTo>
                      <a:pt x="56" y="439"/>
                    </a:lnTo>
                    <a:lnTo>
                      <a:pt x="61" y="443"/>
                    </a:lnTo>
                    <a:lnTo>
                      <a:pt x="66" y="439"/>
                    </a:lnTo>
                    <a:lnTo>
                      <a:pt x="72" y="433"/>
                    </a:lnTo>
                    <a:lnTo>
                      <a:pt x="77" y="420"/>
                    </a:lnTo>
                    <a:lnTo>
                      <a:pt x="78" y="419"/>
                    </a:lnTo>
                    <a:lnTo>
                      <a:pt x="82" y="414"/>
                    </a:lnTo>
                    <a:lnTo>
                      <a:pt x="82" y="411"/>
                    </a:lnTo>
                    <a:lnTo>
                      <a:pt x="82" y="414"/>
                    </a:lnTo>
                    <a:lnTo>
                      <a:pt x="82" y="416"/>
                    </a:lnTo>
                    <a:lnTo>
                      <a:pt x="82" y="420"/>
                    </a:lnTo>
                    <a:lnTo>
                      <a:pt x="82" y="425"/>
                    </a:lnTo>
                    <a:lnTo>
                      <a:pt x="83" y="430"/>
                    </a:lnTo>
                    <a:lnTo>
                      <a:pt x="86" y="435"/>
                    </a:lnTo>
                    <a:lnTo>
                      <a:pt x="88" y="439"/>
                    </a:lnTo>
                    <a:lnTo>
                      <a:pt x="93" y="444"/>
                    </a:lnTo>
                    <a:lnTo>
                      <a:pt x="96" y="444"/>
                    </a:lnTo>
                    <a:lnTo>
                      <a:pt x="96" y="447"/>
                    </a:lnTo>
                    <a:lnTo>
                      <a:pt x="96" y="452"/>
                    </a:lnTo>
                    <a:lnTo>
                      <a:pt x="93" y="454"/>
                    </a:lnTo>
                    <a:lnTo>
                      <a:pt x="93" y="458"/>
                    </a:lnTo>
                    <a:lnTo>
                      <a:pt x="91" y="460"/>
                    </a:lnTo>
                    <a:lnTo>
                      <a:pt x="91" y="463"/>
                    </a:lnTo>
                    <a:lnTo>
                      <a:pt x="88" y="477"/>
                    </a:lnTo>
                    <a:lnTo>
                      <a:pt x="88" y="479"/>
                    </a:lnTo>
                    <a:lnTo>
                      <a:pt x="91" y="484"/>
                    </a:lnTo>
                    <a:lnTo>
                      <a:pt x="91" y="487"/>
                    </a:lnTo>
                    <a:lnTo>
                      <a:pt x="93" y="487"/>
                    </a:lnTo>
                    <a:lnTo>
                      <a:pt x="96" y="487"/>
                    </a:lnTo>
                    <a:lnTo>
                      <a:pt x="101" y="482"/>
                    </a:lnTo>
                    <a:lnTo>
                      <a:pt x="107" y="469"/>
                    </a:lnTo>
                    <a:lnTo>
                      <a:pt x="110" y="469"/>
                    </a:lnTo>
                    <a:lnTo>
                      <a:pt x="110" y="468"/>
                    </a:lnTo>
                    <a:lnTo>
                      <a:pt x="110" y="463"/>
                    </a:lnTo>
                    <a:lnTo>
                      <a:pt x="112" y="460"/>
                    </a:lnTo>
                    <a:lnTo>
                      <a:pt x="115" y="463"/>
                    </a:lnTo>
                    <a:lnTo>
                      <a:pt x="120" y="465"/>
                    </a:lnTo>
                    <a:lnTo>
                      <a:pt x="124" y="469"/>
                    </a:lnTo>
                    <a:lnTo>
                      <a:pt x="126" y="469"/>
                    </a:lnTo>
                    <a:lnTo>
                      <a:pt x="126" y="468"/>
                    </a:lnTo>
                    <a:lnTo>
                      <a:pt x="126" y="465"/>
                    </a:lnTo>
                    <a:lnTo>
                      <a:pt x="129" y="463"/>
                    </a:lnTo>
                    <a:lnTo>
                      <a:pt x="129" y="460"/>
                    </a:lnTo>
                    <a:lnTo>
                      <a:pt x="131" y="463"/>
                    </a:lnTo>
                    <a:lnTo>
                      <a:pt x="134" y="465"/>
                    </a:lnTo>
                    <a:lnTo>
                      <a:pt x="135" y="474"/>
                    </a:lnTo>
                    <a:lnTo>
                      <a:pt x="137" y="477"/>
                    </a:lnTo>
                    <a:lnTo>
                      <a:pt x="137" y="479"/>
                    </a:lnTo>
                    <a:lnTo>
                      <a:pt x="140" y="484"/>
                    </a:lnTo>
                    <a:lnTo>
                      <a:pt x="142" y="487"/>
                    </a:lnTo>
                    <a:lnTo>
                      <a:pt x="145" y="488"/>
                    </a:lnTo>
                    <a:lnTo>
                      <a:pt x="146" y="487"/>
                    </a:lnTo>
                    <a:lnTo>
                      <a:pt x="150" y="484"/>
                    </a:lnTo>
                    <a:lnTo>
                      <a:pt x="150" y="474"/>
                    </a:lnTo>
                    <a:lnTo>
                      <a:pt x="151" y="474"/>
                    </a:lnTo>
                    <a:lnTo>
                      <a:pt x="156" y="477"/>
                    </a:lnTo>
                    <a:lnTo>
                      <a:pt x="161" y="477"/>
                    </a:lnTo>
                    <a:lnTo>
                      <a:pt x="169" y="477"/>
                    </a:lnTo>
                    <a:lnTo>
                      <a:pt x="175" y="473"/>
                    </a:lnTo>
                    <a:lnTo>
                      <a:pt x="183" y="465"/>
                    </a:lnTo>
                    <a:lnTo>
                      <a:pt x="191" y="454"/>
                    </a:lnTo>
                    <a:lnTo>
                      <a:pt x="189" y="458"/>
                    </a:lnTo>
                    <a:lnTo>
                      <a:pt x="188" y="463"/>
                    </a:lnTo>
                    <a:lnTo>
                      <a:pt x="184" y="469"/>
                    </a:lnTo>
                    <a:lnTo>
                      <a:pt x="180" y="474"/>
                    </a:lnTo>
                    <a:lnTo>
                      <a:pt x="180" y="479"/>
                    </a:lnTo>
                    <a:lnTo>
                      <a:pt x="178" y="484"/>
                    </a:lnTo>
                    <a:lnTo>
                      <a:pt x="175" y="487"/>
                    </a:lnTo>
                    <a:lnTo>
                      <a:pt x="175" y="493"/>
                    </a:lnTo>
                    <a:lnTo>
                      <a:pt x="173" y="503"/>
                    </a:lnTo>
                    <a:lnTo>
                      <a:pt x="173" y="512"/>
                    </a:lnTo>
                    <a:lnTo>
                      <a:pt x="169" y="522"/>
                    </a:lnTo>
                    <a:lnTo>
                      <a:pt x="165" y="528"/>
                    </a:lnTo>
                    <a:lnTo>
                      <a:pt x="161" y="536"/>
                    </a:lnTo>
                    <a:lnTo>
                      <a:pt x="154" y="537"/>
                    </a:lnTo>
                    <a:lnTo>
                      <a:pt x="154" y="541"/>
                    </a:lnTo>
                    <a:lnTo>
                      <a:pt x="156" y="541"/>
                    </a:lnTo>
                    <a:lnTo>
                      <a:pt x="156" y="542"/>
                    </a:lnTo>
                    <a:lnTo>
                      <a:pt x="154" y="547"/>
                    </a:lnTo>
                    <a:lnTo>
                      <a:pt x="151" y="550"/>
                    </a:lnTo>
                    <a:lnTo>
                      <a:pt x="146" y="555"/>
                    </a:lnTo>
                    <a:lnTo>
                      <a:pt x="137" y="558"/>
                    </a:lnTo>
                    <a:lnTo>
                      <a:pt x="134" y="561"/>
                    </a:lnTo>
                    <a:lnTo>
                      <a:pt x="126" y="563"/>
                    </a:lnTo>
                    <a:lnTo>
                      <a:pt x="121" y="568"/>
                    </a:lnTo>
                    <a:lnTo>
                      <a:pt x="116" y="571"/>
                    </a:lnTo>
                    <a:lnTo>
                      <a:pt x="115" y="577"/>
                    </a:lnTo>
                    <a:lnTo>
                      <a:pt x="115" y="582"/>
                    </a:lnTo>
                    <a:lnTo>
                      <a:pt x="116" y="587"/>
                    </a:lnTo>
                    <a:lnTo>
                      <a:pt x="116" y="590"/>
                    </a:lnTo>
                    <a:lnTo>
                      <a:pt x="116" y="591"/>
                    </a:lnTo>
                    <a:lnTo>
                      <a:pt x="115" y="594"/>
                    </a:lnTo>
                    <a:lnTo>
                      <a:pt x="112" y="594"/>
                    </a:lnTo>
                    <a:lnTo>
                      <a:pt x="110" y="596"/>
                    </a:lnTo>
                    <a:lnTo>
                      <a:pt x="107" y="594"/>
                    </a:lnTo>
                    <a:lnTo>
                      <a:pt x="105" y="591"/>
                    </a:lnTo>
                    <a:lnTo>
                      <a:pt x="105" y="585"/>
                    </a:lnTo>
                    <a:lnTo>
                      <a:pt x="102" y="585"/>
                    </a:lnTo>
                    <a:lnTo>
                      <a:pt x="97" y="585"/>
                    </a:lnTo>
                    <a:lnTo>
                      <a:pt x="96" y="585"/>
                    </a:lnTo>
                    <a:lnTo>
                      <a:pt x="93" y="587"/>
                    </a:lnTo>
                    <a:lnTo>
                      <a:pt x="88" y="587"/>
                    </a:lnTo>
                    <a:lnTo>
                      <a:pt x="86" y="587"/>
                    </a:lnTo>
                    <a:lnTo>
                      <a:pt x="63" y="610"/>
                    </a:lnTo>
                    <a:lnTo>
                      <a:pt x="61" y="610"/>
                    </a:lnTo>
                    <a:lnTo>
                      <a:pt x="61" y="612"/>
                    </a:lnTo>
                    <a:lnTo>
                      <a:pt x="58" y="617"/>
                    </a:lnTo>
                    <a:lnTo>
                      <a:pt x="56" y="620"/>
                    </a:lnTo>
                    <a:lnTo>
                      <a:pt x="56" y="625"/>
                    </a:lnTo>
                    <a:lnTo>
                      <a:pt x="58" y="625"/>
                    </a:lnTo>
                    <a:lnTo>
                      <a:pt x="61" y="621"/>
                    </a:lnTo>
                    <a:lnTo>
                      <a:pt x="71" y="617"/>
                    </a:lnTo>
                    <a:lnTo>
                      <a:pt x="72" y="615"/>
                    </a:lnTo>
                    <a:lnTo>
                      <a:pt x="77" y="612"/>
                    </a:lnTo>
                    <a:lnTo>
                      <a:pt x="78" y="609"/>
                    </a:lnTo>
                    <a:lnTo>
                      <a:pt x="83" y="606"/>
                    </a:lnTo>
                    <a:lnTo>
                      <a:pt x="88" y="601"/>
                    </a:lnTo>
                    <a:lnTo>
                      <a:pt x="91" y="599"/>
                    </a:lnTo>
                    <a:lnTo>
                      <a:pt x="93" y="596"/>
                    </a:lnTo>
                    <a:lnTo>
                      <a:pt x="93" y="599"/>
                    </a:lnTo>
                    <a:lnTo>
                      <a:pt x="93" y="604"/>
                    </a:lnTo>
                    <a:lnTo>
                      <a:pt x="93" y="606"/>
                    </a:lnTo>
                    <a:lnTo>
                      <a:pt x="96" y="609"/>
                    </a:lnTo>
                    <a:lnTo>
                      <a:pt x="101" y="609"/>
                    </a:lnTo>
                    <a:lnTo>
                      <a:pt x="107" y="606"/>
                    </a:lnTo>
                    <a:lnTo>
                      <a:pt x="120" y="599"/>
                    </a:lnTo>
                    <a:lnTo>
                      <a:pt x="121" y="594"/>
                    </a:lnTo>
                    <a:lnTo>
                      <a:pt x="124" y="591"/>
                    </a:lnTo>
                    <a:lnTo>
                      <a:pt x="126" y="591"/>
                    </a:lnTo>
                    <a:lnTo>
                      <a:pt x="131" y="599"/>
                    </a:lnTo>
                    <a:lnTo>
                      <a:pt x="134" y="599"/>
                    </a:lnTo>
                    <a:lnTo>
                      <a:pt x="134" y="596"/>
                    </a:lnTo>
                    <a:lnTo>
                      <a:pt x="134" y="594"/>
                    </a:lnTo>
                    <a:lnTo>
                      <a:pt x="135" y="590"/>
                    </a:lnTo>
                    <a:lnTo>
                      <a:pt x="140" y="585"/>
                    </a:lnTo>
                    <a:lnTo>
                      <a:pt x="145" y="582"/>
                    </a:lnTo>
                    <a:lnTo>
                      <a:pt x="151" y="580"/>
                    </a:lnTo>
                    <a:lnTo>
                      <a:pt x="161" y="580"/>
                    </a:lnTo>
                    <a:lnTo>
                      <a:pt x="161" y="577"/>
                    </a:lnTo>
                    <a:lnTo>
                      <a:pt x="159" y="577"/>
                    </a:lnTo>
                    <a:lnTo>
                      <a:pt x="156" y="572"/>
                    </a:lnTo>
                    <a:lnTo>
                      <a:pt x="156" y="571"/>
                    </a:lnTo>
                    <a:lnTo>
                      <a:pt x="159" y="563"/>
                    </a:lnTo>
                    <a:lnTo>
                      <a:pt x="165" y="558"/>
                    </a:lnTo>
                    <a:lnTo>
                      <a:pt x="175" y="550"/>
                    </a:lnTo>
                    <a:lnTo>
                      <a:pt x="191" y="541"/>
                    </a:lnTo>
                    <a:lnTo>
                      <a:pt x="194" y="541"/>
                    </a:lnTo>
                    <a:lnTo>
                      <a:pt x="191" y="537"/>
                    </a:lnTo>
                    <a:lnTo>
                      <a:pt x="191" y="536"/>
                    </a:lnTo>
                    <a:lnTo>
                      <a:pt x="194" y="531"/>
                    </a:lnTo>
                    <a:lnTo>
                      <a:pt x="199" y="526"/>
                    </a:lnTo>
                    <a:lnTo>
                      <a:pt x="208" y="517"/>
                    </a:lnTo>
                    <a:lnTo>
                      <a:pt x="222" y="506"/>
                    </a:lnTo>
                    <a:lnTo>
                      <a:pt x="241" y="488"/>
                    </a:lnTo>
                    <a:lnTo>
                      <a:pt x="243" y="487"/>
                    </a:lnTo>
                    <a:lnTo>
                      <a:pt x="246" y="479"/>
                    </a:lnTo>
                    <a:lnTo>
                      <a:pt x="246" y="474"/>
                    </a:lnTo>
                    <a:lnTo>
                      <a:pt x="248" y="473"/>
                    </a:lnTo>
                    <a:lnTo>
                      <a:pt x="249" y="469"/>
                    </a:lnTo>
                    <a:lnTo>
                      <a:pt x="252" y="468"/>
                    </a:lnTo>
                    <a:lnTo>
                      <a:pt x="252" y="465"/>
                    </a:lnTo>
                    <a:lnTo>
                      <a:pt x="254" y="463"/>
                    </a:lnTo>
                    <a:lnTo>
                      <a:pt x="252" y="458"/>
                    </a:lnTo>
                    <a:lnTo>
                      <a:pt x="249" y="455"/>
                    </a:lnTo>
                    <a:lnTo>
                      <a:pt x="241" y="455"/>
                    </a:lnTo>
                    <a:lnTo>
                      <a:pt x="238" y="455"/>
                    </a:lnTo>
                    <a:lnTo>
                      <a:pt x="238" y="454"/>
                    </a:lnTo>
                    <a:lnTo>
                      <a:pt x="238" y="452"/>
                    </a:lnTo>
                    <a:lnTo>
                      <a:pt x="241" y="444"/>
                    </a:lnTo>
                    <a:lnTo>
                      <a:pt x="246" y="438"/>
                    </a:lnTo>
                    <a:lnTo>
                      <a:pt x="252" y="428"/>
                    </a:lnTo>
                    <a:lnTo>
                      <a:pt x="263" y="416"/>
                    </a:lnTo>
                    <a:lnTo>
                      <a:pt x="266" y="411"/>
                    </a:lnTo>
                    <a:lnTo>
                      <a:pt x="268" y="405"/>
                    </a:lnTo>
                    <a:lnTo>
                      <a:pt x="271" y="393"/>
                    </a:lnTo>
                    <a:lnTo>
                      <a:pt x="276" y="381"/>
                    </a:lnTo>
                    <a:lnTo>
                      <a:pt x="282" y="370"/>
                    </a:lnTo>
                    <a:lnTo>
                      <a:pt x="292" y="365"/>
                    </a:lnTo>
                    <a:lnTo>
                      <a:pt x="303" y="365"/>
                    </a:lnTo>
                    <a:lnTo>
                      <a:pt x="317" y="375"/>
                    </a:lnTo>
                    <a:lnTo>
                      <a:pt x="315" y="375"/>
                    </a:lnTo>
                    <a:lnTo>
                      <a:pt x="311" y="375"/>
                    </a:lnTo>
                    <a:lnTo>
                      <a:pt x="303" y="376"/>
                    </a:lnTo>
                    <a:lnTo>
                      <a:pt x="295" y="376"/>
                    </a:lnTo>
                    <a:lnTo>
                      <a:pt x="290" y="381"/>
                    </a:lnTo>
                    <a:lnTo>
                      <a:pt x="285" y="389"/>
                    </a:lnTo>
                    <a:lnTo>
                      <a:pt x="285" y="398"/>
                    </a:lnTo>
                    <a:lnTo>
                      <a:pt x="290" y="409"/>
                    </a:lnTo>
                    <a:lnTo>
                      <a:pt x="290" y="411"/>
                    </a:lnTo>
                    <a:lnTo>
                      <a:pt x="287" y="416"/>
                    </a:lnTo>
                    <a:lnTo>
                      <a:pt x="282" y="420"/>
                    </a:lnTo>
                    <a:lnTo>
                      <a:pt x="281" y="425"/>
                    </a:lnTo>
                    <a:lnTo>
                      <a:pt x="281" y="428"/>
                    </a:lnTo>
                    <a:lnTo>
                      <a:pt x="282" y="430"/>
                    </a:lnTo>
                    <a:lnTo>
                      <a:pt x="287" y="428"/>
                    </a:lnTo>
                    <a:lnTo>
                      <a:pt x="297" y="424"/>
                    </a:lnTo>
                    <a:lnTo>
                      <a:pt x="295" y="425"/>
                    </a:lnTo>
                    <a:lnTo>
                      <a:pt x="292" y="430"/>
                    </a:lnTo>
                    <a:lnTo>
                      <a:pt x="290" y="438"/>
                    </a:lnTo>
                    <a:lnTo>
                      <a:pt x="287" y="443"/>
                    </a:lnTo>
                    <a:lnTo>
                      <a:pt x="287" y="447"/>
                    </a:lnTo>
                    <a:lnTo>
                      <a:pt x="290" y="444"/>
                    </a:lnTo>
                    <a:lnTo>
                      <a:pt x="300" y="439"/>
                    </a:lnTo>
                    <a:lnTo>
                      <a:pt x="312" y="425"/>
                    </a:lnTo>
                    <a:lnTo>
                      <a:pt x="312" y="424"/>
                    </a:lnTo>
                    <a:lnTo>
                      <a:pt x="317" y="420"/>
                    </a:lnTo>
                    <a:lnTo>
                      <a:pt x="320" y="419"/>
                    </a:lnTo>
                    <a:lnTo>
                      <a:pt x="322" y="416"/>
                    </a:lnTo>
                    <a:lnTo>
                      <a:pt x="327" y="414"/>
                    </a:lnTo>
                    <a:lnTo>
                      <a:pt x="330" y="411"/>
                    </a:lnTo>
                    <a:lnTo>
                      <a:pt x="331" y="409"/>
                    </a:lnTo>
                    <a:lnTo>
                      <a:pt x="334" y="409"/>
                    </a:lnTo>
                    <a:lnTo>
                      <a:pt x="336" y="409"/>
                    </a:lnTo>
                    <a:lnTo>
                      <a:pt x="339" y="406"/>
                    </a:lnTo>
                    <a:lnTo>
                      <a:pt x="341" y="405"/>
                    </a:lnTo>
                    <a:lnTo>
                      <a:pt x="344" y="400"/>
                    </a:lnTo>
                    <a:lnTo>
                      <a:pt x="341" y="395"/>
                    </a:lnTo>
                    <a:lnTo>
                      <a:pt x="339" y="389"/>
                    </a:lnTo>
                    <a:lnTo>
                      <a:pt x="339" y="386"/>
                    </a:lnTo>
                    <a:lnTo>
                      <a:pt x="336" y="381"/>
                    </a:lnTo>
                    <a:lnTo>
                      <a:pt x="334" y="376"/>
                    </a:lnTo>
                    <a:lnTo>
                      <a:pt x="331" y="375"/>
                    </a:lnTo>
                    <a:lnTo>
                      <a:pt x="345" y="365"/>
                    </a:lnTo>
                    <a:lnTo>
                      <a:pt x="353" y="370"/>
                    </a:lnTo>
                    <a:lnTo>
                      <a:pt x="366" y="362"/>
                    </a:lnTo>
                    <a:lnTo>
                      <a:pt x="388" y="375"/>
                    </a:lnTo>
                    <a:lnTo>
                      <a:pt x="394" y="384"/>
                    </a:lnTo>
                    <a:lnTo>
                      <a:pt x="404" y="371"/>
                    </a:lnTo>
                    <a:lnTo>
                      <a:pt x="418" y="395"/>
                    </a:lnTo>
                    <a:lnTo>
                      <a:pt x="420" y="393"/>
                    </a:lnTo>
                    <a:lnTo>
                      <a:pt x="428" y="389"/>
                    </a:lnTo>
                    <a:lnTo>
                      <a:pt x="434" y="384"/>
                    </a:lnTo>
                    <a:lnTo>
                      <a:pt x="447" y="381"/>
                    </a:lnTo>
                    <a:lnTo>
                      <a:pt x="461" y="379"/>
                    </a:lnTo>
                    <a:lnTo>
                      <a:pt x="473" y="379"/>
                    </a:lnTo>
                    <a:lnTo>
                      <a:pt x="492" y="381"/>
                    </a:lnTo>
                    <a:lnTo>
                      <a:pt x="496" y="381"/>
                    </a:lnTo>
                    <a:lnTo>
                      <a:pt x="497" y="379"/>
                    </a:lnTo>
                    <a:lnTo>
                      <a:pt x="500" y="376"/>
                    </a:lnTo>
                    <a:lnTo>
                      <a:pt x="502" y="375"/>
                    </a:lnTo>
                    <a:lnTo>
                      <a:pt x="505" y="375"/>
                    </a:lnTo>
                    <a:lnTo>
                      <a:pt x="510" y="375"/>
                    </a:lnTo>
                    <a:lnTo>
                      <a:pt x="511" y="379"/>
                    </a:lnTo>
                    <a:lnTo>
                      <a:pt x="511" y="384"/>
                    </a:lnTo>
                    <a:lnTo>
                      <a:pt x="511" y="386"/>
                    </a:lnTo>
                    <a:lnTo>
                      <a:pt x="516" y="386"/>
                    </a:lnTo>
                    <a:lnTo>
                      <a:pt x="521" y="389"/>
                    </a:lnTo>
                    <a:lnTo>
                      <a:pt x="526" y="389"/>
                    </a:lnTo>
                    <a:lnTo>
                      <a:pt x="530" y="389"/>
                    </a:lnTo>
                    <a:lnTo>
                      <a:pt x="535" y="390"/>
                    </a:lnTo>
                    <a:lnTo>
                      <a:pt x="537" y="390"/>
                    </a:lnTo>
                    <a:lnTo>
                      <a:pt x="540" y="390"/>
                    </a:lnTo>
                    <a:lnTo>
                      <a:pt x="568" y="406"/>
                    </a:lnTo>
                    <a:lnTo>
                      <a:pt x="570" y="406"/>
                    </a:lnTo>
                    <a:lnTo>
                      <a:pt x="573" y="406"/>
                    </a:lnTo>
                    <a:lnTo>
                      <a:pt x="578" y="406"/>
                    </a:lnTo>
                    <a:lnTo>
                      <a:pt x="582" y="406"/>
                    </a:lnTo>
                    <a:lnTo>
                      <a:pt x="586" y="406"/>
                    </a:lnTo>
                    <a:lnTo>
                      <a:pt x="586" y="403"/>
                    </a:lnTo>
                    <a:lnTo>
                      <a:pt x="584" y="398"/>
                    </a:lnTo>
                    <a:lnTo>
                      <a:pt x="575" y="386"/>
                    </a:lnTo>
                    <a:lnTo>
                      <a:pt x="578" y="386"/>
                    </a:lnTo>
                    <a:lnTo>
                      <a:pt x="579" y="384"/>
                    </a:lnTo>
                    <a:lnTo>
                      <a:pt x="584" y="381"/>
                    </a:lnTo>
                    <a:lnTo>
                      <a:pt x="586" y="384"/>
                    </a:lnTo>
                    <a:lnTo>
                      <a:pt x="590" y="386"/>
                    </a:lnTo>
                    <a:lnTo>
                      <a:pt x="595" y="390"/>
                    </a:lnTo>
                    <a:lnTo>
                      <a:pt x="600" y="395"/>
                    </a:lnTo>
                    <a:lnTo>
                      <a:pt x="605" y="398"/>
                    </a:lnTo>
                    <a:lnTo>
                      <a:pt x="605" y="395"/>
                    </a:lnTo>
                    <a:lnTo>
                      <a:pt x="600" y="389"/>
                    </a:lnTo>
                    <a:lnTo>
                      <a:pt x="594" y="375"/>
                    </a:lnTo>
                    <a:lnTo>
                      <a:pt x="590" y="371"/>
                    </a:lnTo>
                    <a:lnTo>
                      <a:pt x="594" y="367"/>
                    </a:lnTo>
                    <a:lnTo>
                      <a:pt x="594" y="365"/>
                    </a:lnTo>
                    <a:lnTo>
                      <a:pt x="595" y="365"/>
                    </a:lnTo>
                    <a:lnTo>
                      <a:pt x="614" y="390"/>
                    </a:lnTo>
                    <a:lnTo>
                      <a:pt x="628" y="386"/>
                    </a:lnTo>
                    <a:lnTo>
                      <a:pt x="628" y="389"/>
                    </a:lnTo>
                    <a:lnTo>
                      <a:pt x="631" y="389"/>
                    </a:lnTo>
                    <a:lnTo>
                      <a:pt x="636" y="390"/>
                    </a:lnTo>
                    <a:lnTo>
                      <a:pt x="638" y="395"/>
                    </a:lnTo>
                    <a:lnTo>
                      <a:pt x="642" y="400"/>
                    </a:lnTo>
                    <a:lnTo>
                      <a:pt x="647" y="406"/>
                    </a:lnTo>
                    <a:lnTo>
                      <a:pt x="652" y="414"/>
                    </a:lnTo>
                    <a:lnTo>
                      <a:pt x="657" y="420"/>
                    </a:lnTo>
                    <a:lnTo>
                      <a:pt x="661" y="430"/>
                    </a:lnTo>
                    <a:lnTo>
                      <a:pt x="666" y="433"/>
                    </a:lnTo>
                    <a:lnTo>
                      <a:pt x="668" y="433"/>
                    </a:lnTo>
                    <a:lnTo>
                      <a:pt x="671" y="430"/>
                    </a:lnTo>
                    <a:lnTo>
                      <a:pt x="673" y="428"/>
                    </a:lnTo>
                    <a:lnTo>
                      <a:pt x="673" y="425"/>
                    </a:lnTo>
                    <a:lnTo>
                      <a:pt x="673" y="424"/>
                    </a:lnTo>
                    <a:lnTo>
                      <a:pt x="703" y="444"/>
                    </a:lnTo>
                    <a:lnTo>
                      <a:pt x="701" y="449"/>
                    </a:lnTo>
                    <a:lnTo>
                      <a:pt x="701" y="452"/>
                    </a:lnTo>
                    <a:lnTo>
                      <a:pt x="701" y="455"/>
                    </a:lnTo>
                    <a:lnTo>
                      <a:pt x="701" y="458"/>
                    </a:lnTo>
                    <a:lnTo>
                      <a:pt x="703" y="458"/>
                    </a:lnTo>
                    <a:lnTo>
                      <a:pt x="710" y="454"/>
                    </a:lnTo>
                    <a:lnTo>
                      <a:pt x="717" y="447"/>
                    </a:lnTo>
                    <a:lnTo>
                      <a:pt x="720" y="444"/>
                    </a:lnTo>
                    <a:lnTo>
                      <a:pt x="721" y="444"/>
                    </a:lnTo>
                    <a:lnTo>
                      <a:pt x="725" y="447"/>
                    </a:lnTo>
                    <a:lnTo>
                      <a:pt x="729" y="449"/>
                    </a:lnTo>
                    <a:lnTo>
                      <a:pt x="734" y="455"/>
                    </a:lnTo>
                    <a:lnTo>
                      <a:pt x="739" y="468"/>
                    </a:lnTo>
                    <a:lnTo>
                      <a:pt x="740" y="469"/>
                    </a:lnTo>
                    <a:lnTo>
                      <a:pt x="744" y="474"/>
                    </a:lnTo>
                    <a:lnTo>
                      <a:pt x="745" y="479"/>
                    </a:lnTo>
                    <a:lnTo>
                      <a:pt x="748" y="482"/>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92" name="Freeform 148"/>
              <p:cNvSpPr>
                <a:spLocks/>
              </p:cNvSpPr>
              <p:nvPr/>
            </p:nvSpPr>
            <p:spPr bwMode="blackWhite">
              <a:xfrm>
                <a:off x="633" y="2903"/>
                <a:ext cx="855" cy="690"/>
              </a:xfrm>
              <a:custGeom>
                <a:avLst/>
                <a:gdLst>
                  <a:gd name="T0" fmla="*/ 854 w 753"/>
                  <a:gd name="T1" fmla="*/ 505 h 626"/>
                  <a:gd name="T2" fmla="*/ 808 w 753"/>
                  <a:gd name="T3" fmla="*/ 474 h 626"/>
                  <a:gd name="T4" fmla="*/ 597 w 753"/>
                  <a:gd name="T5" fmla="*/ 405 h 626"/>
                  <a:gd name="T6" fmla="*/ 548 w 753"/>
                  <a:gd name="T7" fmla="*/ 402 h 626"/>
                  <a:gd name="T8" fmla="*/ 371 w 753"/>
                  <a:gd name="T9" fmla="*/ 20 h 626"/>
                  <a:gd name="T10" fmla="*/ 304 w 753"/>
                  <a:gd name="T11" fmla="*/ 24 h 626"/>
                  <a:gd name="T12" fmla="*/ 282 w 753"/>
                  <a:gd name="T13" fmla="*/ 24 h 626"/>
                  <a:gd name="T14" fmla="*/ 238 w 753"/>
                  <a:gd name="T15" fmla="*/ 13 h 626"/>
                  <a:gd name="T16" fmla="*/ 171 w 753"/>
                  <a:gd name="T17" fmla="*/ 13 h 626"/>
                  <a:gd name="T18" fmla="*/ 143 w 753"/>
                  <a:gd name="T19" fmla="*/ 25 h 626"/>
                  <a:gd name="T20" fmla="*/ 109 w 753"/>
                  <a:gd name="T21" fmla="*/ 50 h 626"/>
                  <a:gd name="T22" fmla="*/ 34 w 753"/>
                  <a:gd name="T23" fmla="*/ 118 h 626"/>
                  <a:gd name="T24" fmla="*/ 85 w 753"/>
                  <a:gd name="T25" fmla="*/ 175 h 626"/>
                  <a:gd name="T26" fmla="*/ 106 w 753"/>
                  <a:gd name="T27" fmla="*/ 202 h 626"/>
                  <a:gd name="T28" fmla="*/ 42 w 753"/>
                  <a:gd name="T29" fmla="*/ 202 h 626"/>
                  <a:gd name="T30" fmla="*/ 25 w 753"/>
                  <a:gd name="T31" fmla="*/ 208 h 626"/>
                  <a:gd name="T32" fmla="*/ 5 w 753"/>
                  <a:gd name="T33" fmla="*/ 241 h 626"/>
                  <a:gd name="T34" fmla="*/ 26 w 753"/>
                  <a:gd name="T35" fmla="*/ 273 h 626"/>
                  <a:gd name="T36" fmla="*/ 110 w 753"/>
                  <a:gd name="T37" fmla="*/ 268 h 626"/>
                  <a:gd name="T38" fmla="*/ 119 w 753"/>
                  <a:gd name="T39" fmla="*/ 289 h 626"/>
                  <a:gd name="T40" fmla="*/ 87 w 753"/>
                  <a:gd name="T41" fmla="*/ 333 h 626"/>
                  <a:gd name="T42" fmla="*/ 53 w 753"/>
                  <a:gd name="T43" fmla="*/ 334 h 626"/>
                  <a:gd name="T44" fmla="*/ 34 w 753"/>
                  <a:gd name="T45" fmla="*/ 369 h 626"/>
                  <a:gd name="T46" fmla="*/ 25 w 753"/>
                  <a:gd name="T47" fmla="*/ 388 h 626"/>
                  <a:gd name="T48" fmla="*/ 26 w 753"/>
                  <a:gd name="T49" fmla="*/ 413 h 626"/>
                  <a:gd name="T50" fmla="*/ 64 w 753"/>
                  <a:gd name="T51" fmla="*/ 439 h 626"/>
                  <a:gd name="T52" fmla="*/ 55 w 753"/>
                  <a:gd name="T53" fmla="*/ 477 h 626"/>
                  <a:gd name="T54" fmla="*/ 93 w 753"/>
                  <a:gd name="T55" fmla="*/ 453 h 626"/>
                  <a:gd name="T56" fmla="*/ 109 w 753"/>
                  <a:gd name="T57" fmla="*/ 489 h 626"/>
                  <a:gd name="T58" fmla="*/ 100 w 753"/>
                  <a:gd name="T59" fmla="*/ 528 h 626"/>
                  <a:gd name="T60" fmla="*/ 125 w 753"/>
                  <a:gd name="T61" fmla="*/ 510 h 626"/>
                  <a:gd name="T62" fmla="*/ 149 w 753"/>
                  <a:gd name="T63" fmla="*/ 510 h 626"/>
                  <a:gd name="T64" fmla="*/ 170 w 753"/>
                  <a:gd name="T65" fmla="*/ 522 h 626"/>
                  <a:gd name="T66" fmla="*/ 217 w 753"/>
                  <a:gd name="T67" fmla="*/ 500 h 626"/>
                  <a:gd name="T68" fmla="*/ 196 w 753"/>
                  <a:gd name="T69" fmla="*/ 554 h 626"/>
                  <a:gd name="T70" fmla="*/ 175 w 753"/>
                  <a:gd name="T71" fmla="*/ 603 h 626"/>
                  <a:gd name="T72" fmla="*/ 131 w 753"/>
                  <a:gd name="T73" fmla="*/ 642 h 626"/>
                  <a:gd name="T74" fmla="*/ 119 w 753"/>
                  <a:gd name="T75" fmla="*/ 645 h 626"/>
                  <a:gd name="T76" fmla="*/ 69 w 753"/>
                  <a:gd name="T77" fmla="*/ 672 h 626"/>
                  <a:gd name="T78" fmla="*/ 89 w 753"/>
                  <a:gd name="T79" fmla="*/ 671 h 626"/>
                  <a:gd name="T80" fmla="*/ 109 w 753"/>
                  <a:gd name="T81" fmla="*/ 671 h 626"/>
                  <a:gd name="T82" fmla="*/ 152 w 753"/>
                  <a:gd name="T83" fmla="*/ 657 h 626"/>
                  <a:gd name="T84" fmla="*/ 177 w 753"/>
                  <a:gd name="T85" fmla="*/ 629 h 626"/>
                  <a:gd name="T86" fmla="*/ 236 w 753"/>
                  <a:gd name="T87" fmla="*/ 570 h 626"/>
                  <a:gd name="T88" fmla="*/ 286 w 753"/>
                  <a:gd name="T89" fmla="*/ 516 h 626"/>
                  <a:gd name="T90" fmla="*/ 274 w 753"/>
                  <a:gd name="T91" fmla="*/ 489 h 626"/>
                  <a:gd name="T92" fmla="*/ 344 w 753"/>
                  <a:gd name="T93" fmla="*/ 402 h 626"/>
                  <a:gd name="T94" fmla="*/ 329 w 753"/>
                  <a:gd name="T95" fmla="*/ 451 h 626"/>
                  <a:gd name="T96" fmla="*/ 332 w 753"/>
                  <a:gd name="T97" fmla="*/ 474 h 626"/>
                  <a:gd name="T98" fmla="*/ 366 w 753"/>
                  <a:gd name="T99" fmla="*/ 459 h 626"/>
                  <a:gd name="T100" fmla="*/ 391 w 753"/>
                  <a:gd name="T101" fmla="*/ 441 h 626"/>
                  <a:gd name="T102" fmla="*/ 441 w 753"/>
                  <a:gd name="T103" fmla="*/ 413 h 626"/>
                  <a:gd name="T104" fmla="*/ 537 w 753"/>
                  <a:gd name="T105" fmla="*/ 418 h 626"/>
                  <a:gd name="T106" fmla="*/ 580 w 753"/>
                  <a:gd name="T107" fmla="*/ 423 h 626"/>
                  <a:gd name="T108" fmla="*/ 647 w 753"/>
                  <a:gd name="T109" fmla="*/ 448 h 626"/>
                  <a:gd name="T110" fmla="*/ 663 w 753"/>
                  <a:gd name="T111" fmla="*/ 420 h 626"/>
                  <a:gd name="T112" fmla="*/ 674 w 753"/>
                  <a:gd name="T113" fmla="*/ 413 h 626"/>
                  <a:gd name="T114" fmla="*/ 724 w 753"/>
                  <a:gd name="T115" fmla="*/ 435 h 626"/>
                  <a:gd name="T116" fmla="*/ 764 w 753"/>
                  <a:gd name="T117" fmla="*/ 472 h 626"/>
                  <a:gd name="T118" fmla="*/ 806 w 753"/>
                  <a:gd name="T119" fmla="*/ 500 h 626"/>
                  <a:gd name="T120" fmla="*/ 839 w 753"/>
                  <a:gd name="T121" fmla="*/ 516 h 6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53" h="626">
                    <a:moveTo>
                      <a:pt x="748" y="482"/>
                    </a:moveTo>
                    <a:lnTo>
                      <a:pt x="748" y="482"/>
                    </a:lnTo>
                    <a:lnTo>
                      <a:pt x="748" y="479"/>
                    </a:lnTo>
                    <a:lnTo>
                      <a:pt x="750" y="477"/>
                    </a:lnTo>
                    <a:lnTo>
                      <a:pt x="750" y="474"/>
                    </a:lnTo>
                    <a:lnTo>
                      <a:pt x="752" y="469"/>
                    </a:lnTo>
                    <a:lnTo>
                      <a:pt x="752" y="468"/>
                    </a:lnTo>
                    <a:lnTo>
                      <a:pt x="752" y="463"/>
                    </a:lnTo>
                    <a:lnTo>
                      <a:pt x="752" y="458"/>
                    </a:lnTo>
                    <a:lnTo>
                      <a:pt x="750" y="454"/>
                    </a:lnTo>
                    <a:lnTo>
                      <a:pt x="748" y="449"/>
                    </a:lnTo>
                    <a:lnTo>
                      <a:pt x="744" y="443"/>
                    </a:lnTo>
                    <a:lnTo>
                      <a:pt x="739" y="438"/>
                    </a:lnTo>
                    <a:lnTo>
                      <a:pt x="736" y="435"/>
                    </a:lnTo>
                    <a:lnTo>
                      <a:pt x="731" y="435"/>
                    </a:lnTo>
                    <a:lnTo>
                      <a:pt x="726" y="433"/>
                    </a:lnTo>
                    <a:lnTo>
                      <a:pt x="721" y="433"/>
                    </a:lnTo>
                    <a:lnTo>
                      <a:pt x="717" y="433"/>
                    </a:lnTo>
                    <a:lnTo>
                      <a:pt x="712" y="430"/>
                    </a:lnTo>
                    <a:lnTo>
                      <a:pt x="710" y="430"/>
                    </a:lnTo>
                    <a:lnTo>
                      <a:pt x="698" y="428"/>
                    </a:lnTo>
                    <a:lnTo>
                      <a:pt x="624" y="375"/>
                    </a:lnTo>
                    <a:lnTo>
                      <a:pt x="600" y="357"/>
                    </a:lnTo>
                    <a:lnTo>
                      <a:pt x="582" y="346"/>
                    </a:lnTo>
                    <a:lnTo>
                      <a:pt x="570" y="362"/>
                    </a:lnTo>
                    <a:lnTo>
                      <a:pt x="570" y="375"/>
                    </a:lnTo>
                    <a:lnTo>
                      <a:pt x="556" y="386"/>
                    </a:lnTo>
                    <a:lnTo>
                      <a:pt x="526" y="367"/>
                    </a:lnTo>
                    <a:lnTo>
                      <a:pt x="524" y="365"/>
                    </a:lnTo>
                    <a:lnTo>
                      <a:pt x="521" y="360"/>
                    </a:lnTo>
                    <a:lnTo>
                      <a:pt x="516" y="357"/>
                    </a:lnTo>
                    <a:lnTo>
                      <a:pt x="510" y="356"/>
                    </a:lnTo>
                    <a:lnTo>
                      <a:pt x="505" y="356"/>
                    </a:lnTo>
                    <a:lnTo>
                      <a:pt x="497" y="357"/>
                    </a:lnTo>
                    <a:lnTo>
                      <a:pt x="491" y="362"/>
                    </a:lnTo>
                    <a:lnTo>
                      <a:pt x="488" y="365"/>
                    </a:lnTo>
                    <a:lnTo>
                      <a:pt x="483" y="365"/>
                    </a:lnTo>
                    <a:lnTo>
                      <a:pt x="478" y="367"/>
                    </a:lnTo>
                    <a:lnTo>
                      <a:pt x="477" y="367"/>
                    </a:lnTo>
                    <a:lnTo>
                      <a:pt x="374" y="23"/>
                    </a:lnTo>
                    <a:lnTo>
                      <a:pt x="371" y="23"/>
                    </a:lnTo>
                    <a:lnTo>
                      <a:pt x="366" y="22"/>
                    </a:lnTo>
                    <a:lnTo>
                      <a:pt x="360" y="18"/>
                    </a:lnTo>
                    <a:lnTo>
                      <a:pt x="353" y="17"/>
                    </a:lnTo>
                    <a:lnTo>
                      <a:pt x="344" y="14"/>
                    </a:lnTo>
                    <a:lnTo>
                      <a:pt x="336" y="17"/>
                    </a:lnTo>
                    <a:lnTo>
                      <a:pt x="327" y="18"/>
                    </a:lnTo>
                    <a:lnTo>
                      <a:pt x="320" y="23"/>
                    </a:lnTo>
                    <a:lnTo>
                      <a:pt x="317" y="23"/>
                    </a:lnTo>
                    <a:lnTo>
                      <a:pt x="311" y="23"/>
                    </a:lnTo>
                    <a:lnTo>
                      <a:pt x="301" y="23"/>
                    </a:lnTo>
                    <a:lnTo>
                      <a:pt x="292" y="23"/>
                    </a:lnTo>
                    <a:lnTo>
                      <a:pt x="282" y="23"/>
                    </a:lnTo>
                    <a:lnTo>
                      <a:pt x="276" y="23"/>
                    </a:lnTo>
                    <a:lnTo>
                      <a:pt x="268" y="22"/>
                    </a:lnTo>
                    <a:lnTo>
                      <a:pt x="266" y="22"/>
                    </a:lnTo>
                    <a:lnTo>
                      <a:pt x="263" y="22"/>
                    </a:lnTo>
                    <a:lnTo>
                      <a:pt x="262" y="22"/>
                    </a:lnTo>
                    <a:lnTo>
                      <a:pt x="259" y="22"/>
                    </a:lnTo>
                    <a:lnTo>
                      <a:pt x="254" y="22"/>
                    </a:lnTo>
                    <a:lnTo>
                      <a:pt x="252" y="22"/>
                    </a:lnTo>
                    <a:lnTo>
                      <a:pt x="249" y="22"/>
                    </a:lnTo>
                    <a:lnTo>
                      <a:pt x="248" y="22"/>
                    </a:lnTo>
                    <a:lnTo>
                      <a:pt x="243" y="23"/>
                    </a:lnTo>
                    <a:lnTo>
                      <a:pt x="238" y="23"/>
                    </a:lnTo>
                    <a:lnTo>
                      <a:pt x="233" y="23"/>
                    </a:lnTo>
                    <a:lnTo>
                      <a:pt x="229" y="22"/>
                    </a:lnTo>
                    <a:lnTo>
                      <a:pt x="224" y="17"/>
                    </a:lnTo>
                    <a:lnTo>
                      <a:pt x="218" y="9"/>
                    </a:lnTo>
                    <a:lnTo>
                      <a:pt x="214" y="9"/>
                    </a:lnTo>
                    <a:lnTo>
                      <a:pt x="213" y="12"/>
                    </a:lnTo>
                    <a:lnTo>
                      <a:pt x="210" y="12"/>
                    </a:lnTo>
                    <a:lnTo>
                      <a:pt x="205" y="12"/>
                    </a:lnTo>
                    <a:lnTo>
                      <a:pt x="203" y="12"/>
                    </a:lnTo>
                    <a:lnTo>
                      <a:pt x="200" y="14"/>
                    </a:lnTo>
                    <a:lnTo>
                      <a:pt x="189" y="3"/>
                    </a:lnTo>
                    <a:lnTo>
                      <a:pt x="180" y="9"/>
                    </a:lnTo>
                    <a:lnTo>
                      <a:pt x="178" y="0"/>
                    </a:lnTo>
                    <a:lnTo>
                      <a:pt x="161" y="0"/>
                    </a:lnTo>
                    <a:lnTo>
                      <a:pt x="151" y="12"/>
                    </a:lnTo>
                    <a:lnTo>
                      <a:pt x="150" y="14"/>
                    </a:lnTo>
                    <a:lnTo>
                      <a:pt x="150" y="17"/>
                    </a:lnTo>
                    <a:lnTo>
                      <a:pt x="146" y="17"/>
                    </a:lnTo>
                    <a:lnTo>
                      <a:pt x="142" y="18"/>
                    </a:lnTo>
                    <a:lnTo>
                      <a:pt x="137" y="18"/>
                    </a:lnTo>
                    <a:lnTo>
                      <a:pt x="131" y="18"/>
                    </a:lnTo>
                    <a:lnTo>
                      <a:pt x="129" y="22"/>
                    </a:lnTo>
                    <a:lnTo>
                      <a:pt x="126" y="23"/>
                    </a:lnTo>
                    <a:lnTo>
                      <a:pt x="124" y="26"/>
                    </a:lnTo>
                    <a:lnTo>
                      <a:pt x="120" y="31"/>
                    </a:lnTo>
                    <a:lnTo>
                      <a:pt x="116" y="33"/>
                    </a:lnTo>
                    <a:lnTo>
                      <a:pt x="115" y="36"/>
                    </a:lnTo>
                    <a:lnTo>
                      <a:pt x="112" y="36"/>
                    </a:lnTo>
                    <a:lnTo>
                      <a:pt x="107" y="36"/>
                    </a:lnTo>
                    <a:lnTo>
                      <a:pt x="102" y="41"/>
                    </a:lnTo>
                    <a:lnTo>
                      <a:pt x="96" y="45"/>
                    </a:lnTo>
                    <a:lnTo>
                      <a:pt x="88" y="52"/>
                    </a:lnTo>
                    <a:lnTo>
                      <a:pt x="82" y="63"/>
                    </a:lnTo>
                    <a:lnTo>
                      <a:pt x="75" y="77"/>
                    </a:lnTo>
                    <a:lnTo>
                      <a:pt x="72" y="80"/>
                    </a:lnTo>
                    <a:lnTo>
                      <a:pt x="71" y="85"/>
                    </a:lnTo>
                    <a:lnTo>
                      <a:pt x="66" y="87"/>
                    </a:lnTo>
                    <a:lnTo>
                      <a:pt x="66" y="90"/>
                    </a:lnTo>
                    <a:lnTo>
                      <a:pt x="42" y="90"/>
                    </a:lnTo>
                    <a:lnTo>
                      <a:pt x="30" y="107"/>
                    </a:lnTo>
                    <a:lnTo>
                      <a:pt x="30" y="110"/>
                    </a:lnTo>
                    <a:lnTo>
                      <a:pt x="34" y="112"/>
                    </a:lnTo>
                    <a:lnTo>
                      <a:pt x="42" y="115"/>
                    </a:lnTo>
                    <a:lnTo>
                      <a:pt x="48" y="120"/>
                    </a:lnTo>
                    <a:lnTo>
                      <a:pt x="58" y="126"/>
                    </a:lnTo>
                    <a:lnTo>
                      <a:pt x="63" y="134"/>
                    </a:lnTo>
                    <a:lnTo>
                      <a:pt x="67" y="145"/>
                    </a:lnTo>
                    <a:lnTo>
                      <a:pt x="71" y="156"/>
                    </a:lnTo>
                    <a:lnTo>
                      <a:pt x="75" y="159"/>
                    </a:lnTo>
                    <a:lnTo>
                      <a:pt x="77" y="159"/>
                    </a:lnTo>
                    <a:lnTo>
                      <a:pt x="82" y="159"/>
                    </a:lnTo>
                    <a:lnTo>
                      <a:pt x="86" y="159"/>
                    </a:lnTo>
                    <a:lnTo>
                      <a:pt x="91" y="159"/>
                    </a:lnTo>
                    <a:lnTo>
                      <a:pt x="93" y="161"/>
                    </a:lnTo>
                    <a:lnTo>
                      <a:pt x="97" y="178"/>
                    </a:lnTo>
                    <a:lnTo>
                      <a:pt x="112" y="178"/>
                    </a:lnTo>
                    <a:lnTo>
                      <a:pt x="110" y="183"/>
                    </a:lnTo>
                    <a:lnTo>
                      <a:pt x="93" y="183"/>
                    </a:lnTo>
                    <a:lnTo>
                      <a:pt x="86" y="169"/>
                    </a:lnTo>
                    <a:lnTo>
                      <a:pt x="82" y="174"/>
                    </a:lnTo>
                    <a:lnTo>
                      <a:pt x="93" y="188"/>
                    </a:lnTo>
                    <a:lnTo>
                      <a:pt x="105" y="189"/>
                    </a:lnTo>
                    <a:lnTo>
                      <a:pt x="93" y="199"/>
                    </a:lnTo>
                    <a:lnTo>
                      <a:pt x="63" y="193"/>
                    </a:lnTo>
                    <a:lnTo>
                      <a:pt x="63" y="175"/>
                    </a:lnTo>
                    <a:lnTo>
                      <a:pt x="37" y="183"/>
                    </a:lnTo>
                    <a:lnTo>
                      <a:pt x="37" y="185"/>
                    </a:lnTo>
                    <a:lnTo>
                      <a:pt x="37" y="189"/>
                    </a:lnTo>
                    <a:lnTo>
                      <a:pt x="37" y="193"/>
                    </a:lnTo>
                    <a:lnTo>
                      <a:pt x="37" y="194"/>
                    </a:lnTo>
                    <a:lnTo>
                      <a:pt x="34" y="194"/>
                    </a:lnTo>
                    <a:lnTo>
                      <a:pt x="30" y="193"/>
                    </a:lnTo>
                    <a:lnTo>
                      <a:pt x="25" y="188"/>
                    </a:lnTo>
                    <a:lnTo>
                      <a:pt x="22" y="189"/>
                    </a:lnTo>
                    <a:lnTo>
                      <a:pt x="17" y="189"/>
                    </a:lnTo>
                    <a:lnTo>
                      <a:pt x="12" y="193"/>
                    </a:lnTo>
                    <a:lnTo>
                      <a:pt x="7" y="197"/>
                    </a:lnTo>
                    <a:lnTo>
                      <a:pt x="3" y="199"/>
                    </a:lnTo>
                    <a:lnTo>
                      <a:pt x="0" y="204"/>
                    </a:lnTo>
                    <a:lnTo>
                      <a:pt x="0" y="208"/>
                    </a:lnTo>
                    <a:lnTo>
                      <a:pt x="0" y="210"/>
                    </a:lnTo>
                    <a:lnTo>
                      <a:pt x="0" y="213"/>
                    </a:lnTo>
                    <a:lnTo>
                      <a:pt x="3" y="215"/>
                    </a:lnTo>
                    <a:lnTo>
                      <a:pt x="4" y="219"/>
                    </a:lnTo>
                    <a:lnTo>
                      <a:pt x="7" y="223"/>
                    </a:lnTo>
                    <a:lnTo>
                      <a:pt x="9" y="227"/>
                    </a:lnTo>
                    <a:lnTo>
                      <a:pt x="12" y="227"/>
                    </a:lnTo>
                    <a:lnTo>
                      <a:pt x="12" y="229"/>
                    </a:lnTo>
                    <a:lnTo>
                      <a:pt x="18" y="237"/>
                    </a:lnTo>
                    <a:lnTo>
                      <a:pt x="18" y="238"/>
                    </a:lnTo>
                    <a:lnTo>
                      <a:pt x="18" y="242"/>
                    </a:lnTo>
                    <a:lnTo>
                      <a:pt x="22" y="246"/>
                    </a:lnTo>
                    <a:lnTo>
                      <a:pt x="23" y="248"/>
                    </a:lnTo>
                    <a:lnTo>
                      <a:pt x="30" y="250"/>
                    </a:lnTo>
                    <a:lnTo>
                      <a:pt x="39" y="253"/>
                    </a:lnTo>
                    <a:lnTo>
                      <a:pt x="53" y="253"/>
                    </a:lnTo>
                    <a:lnTo>
                      <a:pt x="56" y="253"/>
                    </a:lnTo>
                    <a:lnTo>
                      <a:pt x="61" y="254"/>
                    </a:lnTo>
                    <a:lnTo>
                      <a:pt x="66" y="257"/>
                    </a:lnTo>
                    <a:lnTo>
                      <a:pt x="67" y="257"/>
                    </a:lnTo>
                    <a:lnTo>
                      <a:pt x="82" y="257"/>
                    </a:lnTo>
                    <a:lnTo>
                      <a:pt x="97" y="243"/>
                    </a:lnTo>
                    <a:lnTo>
                      <a:pt x="102" y="243"/>
                    </a:lnTo>
                    <a:lnTo>
                      <a:pt x="107" y="242"/>
                    </a:lnTo>
                    <a:lnTo>
                      <a:pt x="112" y="242"/>
                    </a:lnTo>
                    <a:lnTo>
                      <a:pt x="115" y="243"/>
                    </a:lnTo>
                    <a:lnTo>
                      <a:pt x="115" y="246"/>
                    </a:lnTo>
                    <a:lnTo>
                      <a:pt x="112" y="250"/>
                    </a:lnTo>
                    <a:lnTo>
                      <a:pt x="102" y="254"/>
                    </a:lnTo>
                    <a:lnTo>
                      <a:pt x="102" y="257"/>
                    </a:lnTo>
                    <a:lnTo>
                      <a:pt x="105" y="262"/>
                    </a:lnTo>
                    <a:lnTo>
                      <a:pt x="107" y="268"/>
                    </a:lnTo>
                    <a:lnTo>
                      <a:pt x="110" y="276"/>
                    </a:lnTo>
                    <a:lnTo>
                      <a:pt x="110" y="283"/>
                    </a:lnTo>
                    <a:lnTo>
                      <a:pt x="107" y="287"/>
                    </a:lnTo>
                    <a:lnTo>
                      <a:pt x="97" y="292"/>
                    </a:lnTo>
                    <a:lnTo>
                      <a:pt x="86" y="292"/>
                    </a:lnTo>
                    <a:lnTo>
                      <a:pt x="83" y="295"/>
                    </a:lnTo>
                    <a:lnTo>
                      <a:pt x="82" y="295"/>
                    </a:lnTo>
                    <a:lnTo>
                      <a:pt x="78" y="300"/>
                    </a:lnTo>
                    <a:lnTo>
                      <a:pt x="77" y="302"/>
                    </a:lnTo>
                    <a:lnTo>
                      <a:pt x="75" y="303"/>
                    </a:lnTo>
                    <a:lnTo>
                      <a:pt x="72" y="308"/>
                    </a:lnTo>
                    <a:lnTo>
                      <a:pt x="71" y="311"/>
                    </a:lnTo>
                    <a:lnTo>
                      <a:pt x="71" y="308"/>
                    </a:lnTo>
                    <a:lnTo>
                      <a:pt x="66" y="306"/>
                    </a:lnTo>
                    <a:lnTo>
                      <a:pt x="61" y="303"/>
                    </a:lnTo>
                    <a:lnTo>
                      <a:pt x="56" y="303"/>
                    </a:lnTo>
                    <a:lnTo>
                      <a:pt x="48" y="303"/>
                    </a:lnTo>
                    <a:lnTo>
                      <a:pt x="47" y="303"/>
                    </a:lnTo>
                    <a:lnTo>
                      <a:pt x="42" y="308"/>
                    </a:lnTo>
                    <a:lnTo>
                      <a:pt x="42" y="318"/>
                    </a:lnTo>
                    <a:lnTo>
                      <a:pt x="42" y="321"/>
                    </a:lnTo>
                    <a:lnTo>
                      <a:pt x="42" y="322"/>
                    </a:lnTo>
                    <a:lnTo>
                      <a:pt x="42" y="325"/>
                    </a:lnTo>
                    <a:lnTo>
                      <a:pt x="39" y="327"/>
                    </a:lnTo>
                    <a:lnTo>
                      <a:pt x="39" y="330"/>
                    </a:lnTo>
                    <a:lnTo>
                      <a:pt x="37" y="335"/>
                    </a:lnTo>
                    <a:lnTo>
                      <a:pt x="34" y="335"/>
                    </a:lnTo>
                    <a:lnTo>
                      <a:pt x="30" y="335"/>
                    </a:lnTo>
                    <a:lnTo>
                      <a:pt x="30" y="337"/>
                    </a:lnTo>
                    <a:lnTo>
                      <a:pt x="28" y="337"/>
                    </a:lnTo>
                    <a:lnTo>
                      <a:pt x="28" y="341"/>
                    </a:lnTo>
                    <a:lnTo>
                      <a:pt x="25" y="344"/>
                    </a:lnTo>
                    <a:lnTo>
                      <a:pt x="23" y="346"/>
                    </a:lnTo>
                    <a:lnTo>
                      <a:pt x="23" y="351"/>
                    </a:lnTo>
                    <a:lnTo>
                      <a:pt x="23" y="352"/>
                    </a:lnTo>
                    <a:lnTo>
                      <a:pt x="22" y="352"/>
                    </a:lnTo>
                    <a:lnTo>
                      <a:pt x="18" y="356"/>
                    </a:lnTo>
                    <a:lnTo>
                      <a:pt x="17" y="360"/>
                    </a:lnTo>
                    <a:lnTo>
                      <a:pt x="14" y="362"/>
                    </a:lnTo>
                    <a:lnTo>
                      <a:pt x="12" y="367"/>
                    </a:lnTo>
                    <a:lnTo>
                      <a:pt x="14" y="367"/>
                    </a:lnTo>
                    <a:lnTo>
                      <a:pt x="17" y="367"/>
                    </a:lnTo>
                    <a:lnTo>
                      <a:pt x="25" y="365"/>
                    </a:lnTo>
                    <a:lnTo>
                      <a:pt x="25" y="370"/>
                    </a:lnTo>
                    <a:lnTo>
                      <a:pt x="23" y="375"/>
                    </a:lnTo>
                    <a:lnTo>
                      <a:pt x="23" y="376"/>
                    </a:lnTo>
                    <a:lnTo>
                      <a:pt x="25" y="379"/>
                    </a:lnTo>
                    <a:lnTo>
                      <a:pt x="28" y="384"/>
                    </a:lnTo>
                    <a:lnTo>
                      <a:pt x="33" y="386"/>
                    </a:lnTo>
                    <a:lnTo>
                      <a:pt x="37" y="390"/>
                    </a:lnTo>
                    <a:lnTo>
                      <a:pt x="42" y="395"/>
                    </a:lnTo>
                    <a:lnTo>
                      <a:pt x="48" y="398"/>
                    </a:lnTo>
                    <a:lnTo>
                      <a:pt x="56" y="398"/>
                    </a:lnTo>
                    <a:lnTo>
                      <a:pt x="53" y="400"/>
                    </a:lnTo>
                    <a:lnTo>
                      <a:pt x="52" y="403"/>
                    </a:lnTo>
                    <a:lnTo>
                      <a:pt x="47" y="406"/>
                    </a:lnTo>
                    <a:lnTo>
                      <a:pt x="42" y="414"/>
                    </a:lnTo>
                    <a:lnTo>
                      <a:pt x="39" y="419"/>
                    </a:lnTo>
                    <a:lnTo>
                      <a:pt x="37" y="424"/>
                    </a:lnTo>
                    <a:lnTo>
                      <a:pt x="39" y="425"/>
                    </a:lnTo>
                    <a:lnTo>
                      <a:pt x="44" y="428"/>
                    </a:lnTo>
                    <a:lnTo>
                      <a:pt x="47" y="428"/>
                    </a:lnTo>
                    <a:lnTo>
                      <a:pt x="48" y="433"/>
                    </a:lnTo>
                    <a:lnTo>
                      <a:pt x="52" y="438"/>
                    </a:lnTo>
                    <a:lnTo>
                      <a:pt x="56" y="439"/>
                    </a:lnTo>
                    <a:lnTo>
                      <a:pt x="61" y="443"/>
                    </a:lnTo>
                    <a:lnTo>
                      <a:pt x="66" y="439"/>
                    </a:lnTo>
                    <a:lnTo>
                      <a:pt x="72" y="433"/>
                    </a:lnTo>
                    <a:lnTo>
                      <a:pt x="77" y="420"/>
                    </a:lnTo>
                    <a:lnTo>
                      <a:pt x="78" y="419"/>
                    </a:lnTo>
                    <a:lnTo>
                      <a:pt x="82" y="414"/>
                    </a:lnTo>
                    <a:lnTo>
                      <a:pt x="82" y="411"/>
                    </a:lnTo>
                    <a:lnTo>
                      <a:pt x="82" y="414"/>
                    </a:lnTo>
                    <a:lnTo>
                      <a:pt x="82" y="416"/>
                    </a:lnTo>
                    <a:lnTo>
                      <a:pt x="82" y="420"/>
                    </a:lnTo>
                    <a:lnTo>
                      <a:pt x="82" y="425"/>
                    </a:lnTo>
                    <a:lnTo>
                      <a:pt x="83" y="430"/>
                    </a:lnTo>
                    <a:lnTo>
                      <a:pt x="86" y="435"/>
                    </a:lnTo>
                    <a:lnTo>
                      <a:pt x="88" y="439"/>
                    </a:lnTo>
                    <a:lnTo>
                      <a:pt x="93" y="444"/>
                    </a:lnTo>
                    <a:lnTo>
                      <a:pt x="96" y="444"/>
                    </a:lnTo>
                    <a:lnTo>
                      <a:pt x="96" y="447"/>
                    </a:lnTo>
                    <a:lnTo>
                      <a:pt x="96" y="452"/>
                    </a:lnTo>
                    <a:lnTo>
                      <a:pt x="93" y="454"/>
                    </a:lnTo>
                    <a:lnTo>
                      <a:pt x="93" y="458"/>
                    </a:lnTo>
                    <a:lnTo>
                      <a:pt x="91" y="460"/>
                    </a:lnTo>
                    <a:lnTo>
                      <a:pt x="91" y="463"/>
                    </a:lnTo>
                    <a:lnTo>
                      <a:pt x="88" y="477"/>
                    </a:lnTo>
                    <a:lnTo>
                      <a:pt x="88" y="479"/>
                    </a:lnTo>
                    <a:lnTo>
                      <a:pt x="91" y="484"/>
                    </a:lnTo>
                    <a:lnTo>
                      <a:pt x="91" y="487"/>
                    </a:lnTo>
                    <a:lnTo>
                      <a:pt x="93" y="487"/>
                    </a:lnTo>
                    <a:lnTo>
                      <a:pt x="96" y="487"/>
                    </a:lnTo>
                    <a:lnTo>
                      <a:pt x="101" y="482"/>
                    </a:lnTo>
                    <a:lnTo>
                      <a:pt x="107" y="469"/>
                    </a:lnTo>
                    <a:lnTo>
                      <a:pt x="110" y="469"/>
                    </a:lnTo>
                    <a:lnTo>
                      <a:pt x="110" y="468"/>
                    </a:lnTo>
                    <a:lnTo>
                      <a:pt x="110" y="463"/>
                    </a:lnTo>
                    <a:lnTo>
                      <a:pt x="112" y="460"/>
                    </a:lnTo>
                    <a:lnTo>
                      <a:pt x="115" y="463"/>
                    </a:lnTo>
                    <a:lnTo>
                      <a:pt x="120" y="465"/>
                    </a:lnTo>
                    <a:lnTo>
                      <a:pt x="124" y="469"/>
                    </a:lnTo>
                    <a:lnTo>
                      <a:pt x="126" y="469"/>
                    </a:lnTo>
                    <a:lnTo>
                      <a:pt x="126" y="468"/>
                    </a:lnTo>
                    <a:lnTo>
                      <a:pt x="126" y="465"/>
                    </a:lnTo>
                    <a:lnTo>
                      <a:pt x="129" y="463"/>
                    </a:lnTo>
                    <a:lnTo>
                      <a:pt x="129" y="460"/>
                    </a:lnTo>
                    <a:lnTo>
                      <a:pt x="131" y="463"/>
                    </a:lnTo>
                    <a:lnTo>
                      <a:pt x="134" y="465"/>
                    </a:lnTo>
                    <a:lnTo>
                      <a:pt x="135" y="474"/>
                    </a:lnTo>
                    <a:lnTo>
                      <a:pt x="137" y="477"/>
                    </a:lnTo>
                    <a:lnTo>
                      <a:pt x="137" y="479"/>
                    </a:lnTo>
                    <a:lnTo>
                      <a:pt x="140" y="484"/>
                    </a:lnTo>
                    <a:lnTo>
                      <a:pt x="142" y="487"/>
                    </a:lnTo>
                    <a:lnTo>
                      <a:pt x="145" y="488"/>
                    </a:lnTo>
                    <a:lnTo>
                      <a:pt x="146" y="487"/>
                    </a:lnTo>
                    <a:lnTo>
                      <a:pt x="150" y="484"/>
                    </a:lnTo>
                    <a:lnTo>
                      <a:pt x="150" y="474"/>
                    </a:lnTo>
                    <a:lnTo>
                      <a:pt x="151" y="474"/>
                    </a:lnTo>
                    <a:lnTo>
                      <a:pt x="156" y="477"/>
                    </a:lnTo>
                    <a:lnTo>
                      <a:pt x="161" y="477"/>
                    </a:lnTo>
                    <a:lnTo>
                      <a:pt x="169" y="477"/>
                    </a:lnTo>
                    <a:lnTo>
                      <a:pt x="175" y="473"/>
                    </a:lnTo>
                    <a:lnTo>
                      <a:pt x="183" y="465"/>
                    </a:lnTo>
                    <a:lnTo>
                      <a:pt x="191" y="454"/>
                    </a:lnTo>
                    <a:lnTo>
                      <a:pt x="189" y="458"/>
                    </a:lnTo>
                    <a:lnTo>
                      <a:pt x="188" y="463"/>
                    </a:lnTo>
                    <a:lnTo>
                      <a:pt x="184" y="469"/>
                    </a:lnTo>
                    <a:lnTo>
                      <a:pt x="180" y="474"/>
                    </a:lnTo>
                    <a:lnTo>
                      <a:pt x="180" y="479"/>
                    </a:lnTo>
                    <a:lnTo>
                      <a:pt x="178" y="484"/>
                    </a:lnTo>
                    <a:lnTo>
                      <a:pt x="175" y="487"/>
                    </a:lnTo>
                    <a:lnTo>
                      <a:pt x="175" y="493"/>
                    </a:lnTo>
                    <a:lnTo>
                      <a:pt x="173" y="503"/>
                    </a:lnTo>
                    <a:lnTo>
                      <a:pt x="173" y="512"/>
                    </a:lnTo>
                    <a:lnTo>
                      <a:pt x="169" y="522"/>
                    </a:lnTo>
                    <a:lnTo>
                      <a:pt x="165" y="528"/>
                    </a:lnTo>
                    <a:lnTo>
                      <a:pt x="161" y="536"/>
                    </a:lnTo>
                    <a:lnTo>
                      <a:pt x="154" y="537"/>
                    </a:lnTo>
                    <a:lnTo>
                      <a:pt x="154" y="541"/>
                    </a:lnTo>
                    <a:lnTo>
                      <a:pt x="156" y="541"/>
                    </a:lnTo>
                    <a:lnTo>
                      <a:pt x="156" y="542"/>
                    </a:lnTo>
                    <a:lnTo>
                      <a:pt x="154" y="547"/>
                    </a:lnTo>
                    <a:lnTo>
                      <a:pt x="151" y="550"/>
                    </a:lnTo>
                    <a:lnTo>
                      <a:pt x="146" y="555"/>
                    </a:lnTo>
                    <a:lnTo>
                      <a:pt x="137" y="558"/>
                    </a:lnTo>
                    <a:lnTo>
                      <a:pt x="134" y="561"/>
                    </a:lnTo>
                    <a:lnTo>
                      <a:pt x="126" y="563"/>
                    </a:lnTo>
                    <a:lnTo>
                      <a:pt x="121" y="568"/>
                    </a:lnTo>
                    <a:lnTo>
                      <a:pt x="116" y="571"/>
                    </a:lnTo>
                    <a:lnTo>
                      <a:pt x="115" y="577"/>
                    </a:lnTo>
                    <a:lnTo>
                      <a:pt x="115" y="582"/>
                    </a:lnTo>
                    <a:lnTo>
                      <a:pt x="116" y="587"/>
                    </a:lnTo>
                    <a:lnTo>
                      <a:pt x="116" y="590"/>
                    </a:lnTo>
                    <a:lnTo>
                      <a:pt x="116" y="591"/>
                    </a:lnTo>
                    <a:lnTo>
                      <a:pt x="115" y="594"/>
                    </a:lnTo>
                    <a:lnTo>
                      <a:pt x="112" y="594"/>
                    </a:lnTo>
                    <a:lnTo>
                      <a:pt x="110" y="596"/>
                    </a:lnTo>
                    <a:lnTo>
                      <a:pt x="107" y="594"/>
                    </a:lnTo>
                    <a:lnTo>
                      <a:pt x="105" y="591"/>
                    </a:lnTo>
                    <a:lnTo>
                      <a:pt x="105" y="585"/>
                    </a:lnTo>
                    <a:lnTo>
                      <a:pt x="102" y="585"/>
                    </a:lnTo>
                    <a:lnTo>
                      <a:pt x="97" y="585"/>
                    </a:lnTo>
                    <a:lnTo>
                      <a:pt x="96" y="585"/>
                    </a:lnTo>
                    <a:lnTo>
                      <a:pt x="93" y="587"/>
                    </a:lnTo>
                    <a:lnTo>
                      <a:pt x="88" y="587"/>
                    </a:lnTo>
                    <a:lnTo>
                      <a:pt x="86" y="587"/>
                    </a:lnTo>
                    <a:lnTo>
                      <a:pt x="63" y="610"/>
                    </a:lnTo>
                    <a:lnTo>
                      <a:pt x="61" y="610"/>
                    </a:lnTo>
                    <a:lnTo>
                      <a:pt x="61" y="612"/>
                    </a:lnTo>
                    <a:lnTo>
                      <a:pt x="58" y="617"/>
                    </a:lnTo>
                    <a:lnTo>
                      <a:pt x="56" y="620"/>
                    </a:lnTo>
                    <a:lnTo>
                      <a:pt x="56" y="625"/>
                    </a:lnTo>
                    <a:lnTo>
                      <a:pt x="58" y="625"/>
                    </a:lnTo>
                    <a:lnTo>
                      <a:pt x="61" y="621"/>
                    </a:lnTo>
                    <a:lnTo>
                      <a:pt x="71" y="617"/>
                    </a:lnTo>
                    <a:lnTo>
                      <a:pt x="72" y="615"/>
                    </a:lnTo>
                    <a:lnTo>
                      <a:pt x="77" y="612"/>
                    </a:lnTo>
                    <a:lnTo>
                      <a:pt x="78" y="609"/>
                    </a:lnTo>
                    <a:lnTo>
                      <a:pt x="83" y="606"/>
                    </a:lnTo>
                    <a:lnTo>
                      <a:pt x="88" y="601"/>
                    </a:lnTo>
                    <a:lnTo>
                      <a:pt x="91" y="599"/>
                    </a:lnTo>
                    <a:lnTo>
                      <a:pt x="93" y="596"/>
                    </a:lnTo>
                    <a:lnTo>
                      <a:pt x="93" y="599"/>
                    </a:lnTo>
                    <a:lnTo>
                      <a:pt x="93" y="604"/>
                    </a:lnTo>
                    <a:lnTo>
                      <a:pt x="93" y="606"/>
                    </a:lnTo>
                    <a:lnTo>
                      <a:pt x="96" y="609"/>
                    </a:lnTo>
                    <a:lnTo>
                      <a:pt x="101" y="609"/>
                    </a:lnTo>
                    <a:lnTo>
                      <a:pt x="107" y="606"/>
                    </a:lnTo>
                    <a:lnTo>
                      <a:pt x="120" y="599"/>
                    </a:lnTo>
                    <a:lnTo>
                      <a:pt x="121" y="594"/>
                    </a:lnTo>
                    <a:lnTo>
                      <a:pt x="124" y="591"/>
                    </a:lnTo>
                    <a:lnTo>
                      <a:pt x="126" y="591"/>
                    </a:lnTo>
                    <a:lnTo>
                      <a:pt x="131" y="599"/>
                    </a:lnTo>
                    <a:lnTo>
                      <a:pt x="134" y="599"/>
                    </a:lnTo>
                    <a:lnTo>
                      <a:pt x="134" y="596"/>
                    </a:lnTo>
                    <a:lnTo>
                      <a:pt x="134" y="594"/>
                    </a:lnTo>
                    <a:lnTo>
                      <a:pt x="135" y="590"/>
                    </a:lnTo>
                    <a:lnTo>
                      <a:pt x="140" y="585"/>
                    </a:lnTo>
                    <a:lnTo>
                      <a:pt x="145" y="582"/>
                    </a:lnTo>
                    <a:lnTo>
                      <a:pt x="151" y="580"/>
                    </a:lnTo>
                    <a:lnTo>
                      <a:pt x="161" y="580"/>
                    </a:lnTo>
                    <a:lnTo>
                      <a:pt x="161" y="577"/>
                    </a:lnTo>
                    <a:lnTo>
                      <a:pt x="159" y="577"/>
                    </a:lnTo>
                    <a:lnTo>
                      <a:pt x="156" y="572"/>
                    </a:lnTo>
                    <a:lnTo>
                      <a:pt x="156" y="571"/>
                    </a:lnTo>
                    <a:lnTo>
                      <a:pt x="159" y="563"/>
                    </a:lnTo>
                    <a:lnTo>
                      <a:pt x="165" y="558"/>
                    </a:lnTo>
                    <a:lnTo>
                      <a:pt x="175" y="550"/>
                    </a:lnTo>
                    <a:lnTo>
                      <a:pt x="191" y="541"/>
                    </a:lnTo>
                    <a:lnTo>
                      <a:pt x="194" y="541"/>
                    </a:lnTo>
                    <a:lnTo>
                      <a:pt x="191" y="537"/>
                    </a:lnTo>
                    <a:lnTo>
                      <a:pt x="191" y="536"/>
                    </a:lnTo>
                    <a:lnTo>
                      <a:pt x="194" y="531"/>
                    </a:lnTo>
                    <a:lnTo>
                      <a:pt x="199" y="526"/>
                    </a:lnTo>
                    <a:lnTo>
                      <a:pt x="208" y="517"/>
                    </a:lnTo>
                    <a:lnTo>
                      <a:pt x="222" y="506"/>
                    </a:lnTo>
                    <a:lnTo>
                      <a:pt x="241" y="488"/>
                    </a:lnTo>
                    <a:lnTo>
                      <a:pt x="243" y="487"/>
                    </a:lnTo>
                    <a:lnTo>
                      <a:pt x="246" y="479"/>
                    </a:lnTo>
                    <a:lnTo>
                      <a:pt x="246" y="474"/>
                    </a:lnTo>
                    <a:lnTo>
                      <a:pt x="248" y="473"/>
                    </a:lnTo>
                    <a:lnTo>
                      <a:pt x="249" y="469"/>
                    </a:lnTo>
                    <a:lnTo>
                      <a:pt x="252" y="468"/>
                    </a:lnTo>
                    <a:lnTo>
                      <a:pt x="252" y="465"/>
                    </a:lnTo>
                    <a:lnTo>
                      <a:pt x="254" y="463"/>
                    </a:lnTo>
                    <a:lnTo>
                      <a:pt x="252" y="458"/>
                    </a:lnTo>
                    <a:lnTo>
                      <a:pt x="249" y="455"/>
                    </a:lnTo>
                    <a:lnTo>
                      <a:pt x="241" y="455"/>
                    </a:lnTo>
                    <a:lnTo>
                      <a:pt x="238" y="455"/>
                    </a:lnTo>
                    <a:lnTo>
                      <a:pt x="238" y="454"/>
                    </a:lnTo>
                    <a:lnTo>
                      <a:pt x="238" y="452"/>
                    </a:lnTo>
                    <a:lnTo>
                      <a:pt x="241" y="444"/>
                    </a:lnTo>
                    <a:lnTo>
                      <a:pt x="246" y="438"/>
                    </a:lnTo>
                    <a:lnTo>
                      <a:pt x="252" y="428"/>
                    </a:lnTo>
                    <a:lnTo>
                      <a:pt x="263" y="416"/>
                    </a:lnTo>
                    <a:lnTo>
                      <a:pt x="266" y="411"/>
                    </a:lnTo>
                    <a:lnTo>
                      <a:pt x="268" y="405"/>
                    </a:lnTo>
                    <a:lnTo>
                      <a:pt x="271" y="393"/>
                    </a:lnTo>
                    <a:lnTo>
                      <a:pt x="276" y="381"/>
                    </a:lnTo>
                    <a:lnTo>
                      <a:pt x="282" y="370"/>
                    </a:lnTo>
                    <a:lnTo>
                      <a:pt x="292" y="365"/>
                    </a:lnTo>
                    <a:lnTo>
                      <a:pt x="303" y="365"/>
                    </a:lnTo>
                    <a:lnTo>
                      <a:pt x="317" y="375"/>
                    </a:lnTo>
                    <a:lnTo>
                      <a:pt x="315" y="375"/>
                    </a:lnTo>
                    <a:lnTo>
                      <a:pt x="311" y="375"/>
                    </a:lnTo>
                    <a:lnTo>
                      <a:pt x="303" y="376"/>
                    </a:lnTo>
                    <a:lnTo>
                      <a:pt x="295" y="376"/>
                    </a:lnTo>
                    <a:lnTo>
                      <a:pt x="290" y="381"/>
                    </a:lnTo>
                    <a:lnTo>
                      <a:pt x="285" y="389"/>
                    </a:lnTo>
                    <a:lnTo>
                      <a:pt x="285" y="398"/>
                    </a:lnTo>
                    <a:lnTo>
                      <a:pt x="290" y="409"/>
                    </a:lnTo>
                    <a:lnTo>
                      <a:pt x="290" y="411"/>
                    </a:lnTo>
                    <a:lnTo>
                      <a:pt x="287" y="416"/>
                    </a:lnTo>
                    <a:lnTo>
                      <a:pt x="282" y="420"/>
                    </a:lnTo>
                    <a:lnTo>
                      <a:pt x="281" y="425"/>
                    </a:lnTo>
                    <a:lnTo>
                      <a:pt x="281" y="428"/>
                    </a:lnTo>
                    <a:lnTo>
                      <a:pt x="282" y="430"/>
                    </a:lnTo>
                    <a:lnTo>
                      <a:pt x="287" y="428"/>
                    </a:lnTo>
                    <a:lnTo>
                      <a:pt x="297" y="424"/>
                    </a:lnTo>
                    <a:lnTo>
                      <a:pt x="295" y="425"/>
                    </a:lnTo>
                    <a:lnTo>
                      <a:pt x="292" y="430"/>
                    </a:lnTo>
                    <a:lnTo>
                      <a:pt x="290" y="438"/>
                    </a:lnTo>
                    <a:lnTo>
                      <a:pt x="287" y="443"/>
                    </a:lnTo>
                    <a:lnTo>
                      <a:pt x="287" y="447"/>
                    </a:lnTo>
                    <a:lnTo>
                      <a:pt x="290" y="444"/>
                    </a:lnTo>
                    <a:lnTo>
                      <a:pt x="300" y="439"/>
                    </a:lnTo>
                    <a:lnTo>
                      <a:pt x="312" y="425"/>
                    </a:lnTo>
                    <a:lnTo>
                      <a:pt x="312" y="424"/>
                    </a:lnTo>
                    <a:lnTo>
                      <a:pt x="317" y="420"/>
                    </a:lnTo>
                    <a:lnTo>
                      <a:pt x="320" y="419"/>
                    </a:lnTo>
                    <a:lnTo>
                      <a:pt x="322" y="416"/>
                    </a:lnTo>
                    <a:lnTo>
                      <a:pt x="327" y="414"/>
                    </a:lnTo>
                    <a:lnTo>
                      <a:pt x="330" y="411"/>
                    </a:lnTo>
                    <a:lnTo>
                      <a:pt x="331" y="409"/>
                    </a:lnTo>
                    <a:lnTo>
                      <a:pt x="334" y="409"/>
                    </a:lnTo>
                    <a:lnTo>
                      <a:pt x="336" y="409"/>
                    </a:lnTo>
                    <a:lnTo>
                      <a:pt x="339" y="406"/>
                    </a:lnTo>
                    <a:lnTo>
                      <a:pt x="341" y="405"/>
                    </a:lnTo>
                    <a:lnTo>
                      <a:pt x="344" y="400"/>
                    </a:lnTo>
                    <a:lnTo>
                      <a:pt x="341" y="395"/>
                    </a:lnTo>
                    <a:lnTo>
                      <a:pt x="339" y="389"/>
                    </a:lnTo>
                    <a:lnTo>
                      <a:pt x="339" y="386"/>
                    </a:lnTo>
                    <a:lnTo>
                      <a:pt x="336" y="381"/>
                    </a:lnTo>
                    <a:lnTo>
                      <a:pt x="334" y="376"/>
                    </a:lnTo>
                    <a:lnTo>
                      <a:pt x="331" y="375"/>
                    </a:lnTo>
                    <a:lnTo>
                      <a:pt x="345" y="365"/>
                    </a:lnTo>
                    <a:lnTo>
                      <a:pt x="353" y="370"/>
                    </a:lnTo>
                    <a:lnTo>
                      <a:pt x="366" y="362"/>
                    </a:lnTo>
                    <a:lnTo>
                      <a:pt x="388" y="375"/>
                    </a:lnTo>
                    <a:lnTo>
                      <a:pt x="394" y="384"/>
                    </a:lnTo>
                    <a:lnTo>
                      <a:pt x="404" y="371"/>
                    </a:lnTo>
                    <a:lnTo>
                      <a:pt x="418" y="395"/>
                    </a:lnTo>
                    <a:lnTo>
                      <a:pt x="420" y="393"/>
                    </a:lnTo>
                    <a:lnTo>
                      <a:pt x="428" y="389"/>
                    </a:lnTo>
                    <a:lnTo>
                      <a:pt x="434" y="384"/>
                    </a:lnTo>
                    <a:lnTo>
                      <a:pt x="447" y="381"/>
                    </a:lnTo>
                    <a:lnTo>
                      <a:pt x="461" y="379"/>
                    </a:lnTo>
                    <a:lnTo>
                      <a:pt x="473" y="379"/>
                    </a:lnTo>
                    <a:lnTo>
                      <a:pt x="492" y="381"/>
                    </a:lnTo>
                    <a:lnTo>
                      <a:pt x="496" y="381"/>
                    </a:lnTo>
                    <a:lnTo>
                      <a:pt x="497" y="379"/>
                    </a:lnTo>
                    <a:lnTo>
                      <a:pt x="500" y="376"/>
                    </a:lnTo>
                    <a:lnTo>
                      <a:pt x="502" y="375"/>
                    </a:lnTo>
                    <a:lnTo>
                      <a:pt x="505" y="375"/>
                    </a:lnTo>
                    <a:lnTo>
                      <a:pt x="510" y="375"/>
                    </a:lnTo>
                    <a:lnTo>
                      <a:pt x="511" y="379"/>
                    </a:lnTo>
                    <a:lnTo>
                      <a:pt x="511" y="384"/>
                    </a:lnTo>
                    <a:lnTo>
                      <a:pt x="511" y="386"/>
                    </a:lnTo>
                    <a:lnTo>
                      <a:pt x="516" y="386"/>
                    </a:lnTo>
                    <a:lnTo>
                      <a:pt x="521" y="389"/>
                    </a:lnTo>
                    <a:lnTo>
                      <a:pt x="526" y="389"/>
                    </a:lnTo>
                    <a:lnTo>
                      <a:pt x="530" y="389"/>
                    </a:lnTo>
                    <a:lnTo>
                      <a:pt x="535" y="390"/>
                    </a:lnTo>
                    <a:lnTo>
                      <a:pt x="537" y="390"/>
                    </a:lnTo>
                    <a:lnTo>
                      <a:pt x="540" y="390"/>
                    </a:lnTo>
                    <a:lnTo>
                      <a:pt x="568" y="406"/>
                    </a:lnTo>
                    <a:lnTo>
                      <a:pt x="570" y="406"/>
                    </a:lnTo>
                    <a:lnTo>
                      <a:pt x="573" y="406"/>
                    </a:lnTo>
                    <a:lnTo>
                      <a:pt x="578" y="406"/>
                    </a:lnTo>
                    <a:lnTo>
                      <a:pt x="582" y="406"/>
                    </a:lnTo>
                    <a:lnTo>
                      <a:pt x="586" y="406"/>
                    </a:lnTo>
                    <a:lnTo>
                      <a:pt x="586" y="403"/>
                    </a:lnTo>
                    <a:lnTo>
                      <a:pt x="584" y="398"/>
                    </a:lnTo>
                    <a:lnTo>
                      <a:pt x="575" y="386"/>
                    </a:lnTo>
                    <a:lnTo>
                      <a:pt x="578" y="386"/>
                    </a:lnTo>
                    <a:lnTo>
                      <a:pt x="579" y="384"/>
                    </a:lnTo>
                    <a:lnTo>
                      <a:pt x="584" y="381"/>
                    </a:lnTo>
                    <a:lnTo>
                      <a:pt x="586" y="384"/>
                    </a:lnTo>
                    <a:lnTo>
                      <a:pt x="590" y="386"/>
                    </a:lnTo>
                    <a:lnTo>
                      <a:pt x="595" y="390"/>
                    </a:lnTo>
                    <a:lnTo>
                      <a:pt x="600" y="395"/>
                    </a:lnTo>
                    <a:lnTo>
                      <a:pt x="605" y="398"/>
                    </a:lnTo>
                    <a:lnTo>
                      <a:pt x="605" y="395"/>
                    </a:lnTo>
                    <a:lnTo>
                      <a:pt x="600" y="389"/>
                    </a:lnTo>
                    <a:lnTo>
                      <a:pt x="594" y="375"/>
                    </a:lnTo>
                    <a:lnTo>
                      <a:pt x="590" y="371"/>
                    </a:lnTo>
                    <a:lnTo>
                      <a:pt x="594" y="367"/>
                    </a:lnTo>
                    <a:lnTo>
                      <a:pt x="594" y="365"/>
                    </a:lnTo>
                    <a:lnTo>
                      <a:pt x="595" y="365"/>
                    </a:lnTo>
                    <a:lnTo>
                      <a:pt x="614" y="390"/>
                    </a:lnTo>
                    <a:lnTo>
                      <a:pt x="628" y="386"/>
                    </a:lnTo>
                    <a:lnTo>
                      <a:pt x="628" y="389"/>
                    </a:lnTo>
                    <a:lnTo>
                      <a:pt x="631" y="389"/>
                    </a:lnTo>
                    <a:lnTo>
                      <a:pt x="636" y="390"/>
                    </a:lnTo>
                    <a:lnTo>
                      <a:pt x="638" y="395"/>
                    </a:lnTo>
                    <a:lnTo>
                      <a:pt x="642" y="400"/>
                    </a:lnTo>
                    <a:lnTo>
                      <a:pt x="647" y="406"/>
                    </a:lnTo>
                    <a:lnTo>
                      <a:pt x="652" y="414"/>
                    </a:lnTo>
                    <a:lnTo>
                      <a:pt x="657" y="420"/>
                    </a:lnTo>
                    <a:lnTo>
                      <a:pt x="661" y="430"/>
                    </a:lnTo>
                    <a:lnTo>
                      <a:pt x="666" y="433"/>
                    </a:lnTo>
                    <a:lnTo>
                      <a:pt x="668" y="433"/>
                    </a:lnTo>
                    <a:lnTo>
                      <a:pt x="671" y="430"/>
                    </a:lnTo>
                    <a:lnTo>
                      <a:pt x="673" y="428"/>
                    </a:lnTo>
                    <a:lnTo>
                      <a:pt x="673" y="425"/>
                    </a:lnTo>
                    <a:lnTo>
                      <a:pt x="673" y="424"/>
                    </a:lnTo>
                    <a:lnTo>
                      <a:pt x="703" y="444"/>
                    </a:lnTo>
                    <a:lnTo>
                      <a:pt x="701" y="449"/>
                    </a:lnTo>
                    <a:lnTo>
                      <a:pt x="701" y="452"/>
                    </a:lnTo>
                    <a:lnTo>
                      <a:pt x="701" y="455"/>
                    </a:lnTo>
                    <a:lnTo>
                      <a:pt x="701" y="458"/>
                    </a:lnTo>
                    <a:lnTo>
                      <a:pt x="703" y="458"/>
                    </a:lnTo>
                    <a:lnTo>
                      <a:pt x="710" y="454"/>
                    </a:lnTo>
                    <a:lnTo>
                      <a:pt x="717" y="447"/>
                    </a:lnTo>
                    <a:lnTo>
                      <a:pt x="720" y="444"/>
                    </a:lnTo>
                    <a:lnTo>
                      <a:pt x="721" y="444"/>
                    </a:lnTo>
                    <a:lnTo>
                      <a:pt x="725" y="447"/>
                    </a:lnTo>
                    <a:lnTo>
                      <a:pt x="729" y="449"/>
                    </a:lnTo>
                    <a:lnTo>
                      <a:pt x="734" y="455"/>
                    </a:lnTo>
                    <a:lnTo>
                      <a:pt x="739" y="468"/>
                    </a:lnTo>
                    <a:lnTo>
                      <a:pt x="740" y="469"/>
                    </a:lnTo>
                    <a:lnTo>
                      <a:pt x="744" y="474"/>
                    </a:lnTo>
                    <a:lnTo>
                      <a:pt x="745" y="479"/>
                    </a:lnTo>
                    <a:lnTo>
                      <a:pt x="748" y="482"/>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93" name="Freeform 149"/>
              <p:cNvSpPr>
                <a:spLocks/>
              </p:cNvSpPr>
              <p:nvPr/>
            </p:nvSpPr>
            <p:spPr bwMode="blackWhite">
              <a:xfrm>
                <a:off x="1302" y="3350"/>
                <a:ext cx="45" cy="34"/>
              </a:xfrm>
              <a:custGeom>
                <a:avLst/>
                <a:gdLst>
                  <a:gd name="T0" fmla="*/ 0 w 40"/>
                  <a:gd name="T1" fmla="*/ 15 h 31"/>
                  <a:gd name="T2" fmla="*/ 0 w 40"/>
                  <a:gd name="T3" fmla="*/ 10 h 31"/>
                  <a:gd name="T4" fmla="*/ 1 w 40"/>
                  <a:gd name="T5" fmla="*/ 4 h 31"/>
                  <a:gd name="T6" fmla="*/ 21 w 40"/>
                  <a:gd name="T7" fmla="*/ 0 h 31"/>
                  <a:gd name="T8" fmla="*/ 44 w 40"/>
                  <a:gd name="T9" fmla="*/ 20 h 31"/>
                  <a:gd name="T10" fmla="*/ 34 w 40"/>
                  <a:gd name="T11" fmla="*/ 22 h 31"/>
                  <a:gd name="T12" fmla="*/ 34 w 40"/>
                  <a:gd name="T13" fmla="*/ 22 h 31"/>
                  <a:gd name="T14" fmla="*/ 27 w 40"/>
                  <a:gd name="T15" fmla="*/ 15 h 31"/>
                  <a:gd name="T16" fmla="*/ 18 w 40"/>
                  <a:gd name="T17" fmla="*/ 20 h 31"/>
                  <a:gd name="T18" fmla="*/ 27 w 40"/>
                  <a:gd name="T19" fmla="*/ 27 h 31"/>
                  <a:gd name="T20" fmla="*/ 21 w 40"/>
                  <a:gd name="T21" fmla="*/ 33 h 31"/>
                  <a:gd name="T22" fmla="*/ 0 w 40"/>
                  <a:gd name="T23" fmla="*/ 15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 h="31">
                    <a:moveTo>
                      <a:pt x="0" y="14"/>
                    </a:moveTo>
                    <a:lnTo>
                      <a:pt x="0" y="9"/>
                    </a:lnTo>
                    <a:lnTo>
                      <a:pt x="1" y="4"/>
                    </a:lnTo>
                    <a:lnTo>
                      <a:pt x="19" y="0"/>
                    </a:lnTo>
                    <a:lnTo>
                      <a:pt x="39" y="18"/>
                    </a:lnTo>
                    <a:lnTo>
                      <a:pt x="30" y="20"/>
                    </a:lnTo>
                    <a:lnTo>
                      <a:pt x="24" y="14"/>
                    </a:lnTo>
                    <a:lnTo>
                      <a:pt x="16" y="18"/>
                    </a:lnTo>
                    <a:lnTo>
                      <a:pt x="24" y="25"/>
                    </a:lnTo>
                    <a:lnTo>
                      <a:pt x="19" y="30"/>
                    </a:lnTo>
                    <a:lnTo>
                      <a:pt x="0" y="14"/>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94" name="Freeform 150"/>
              <p:cNvSpPr>
                <a:spLocks/>
              </p:cNvSpPr>
              <p:nvPr/>
            </p:nvSpPr>
            <p:spPr bwMode="blackWhite">
              <a:xfrm>
                <a:off x="1302" y="3350"/>
                <a:ext cx="45" cy="34"/>
              </a:xfrm>
              <a:custGeom>
                <a:avLst/>
                <a:gdLst>
                  <a:gd name="T0" fmla="*/ 0 w 40"/>
                  <a:gd name="T1" fmla="*/ 15 h 31"/>
                  <a:gd name="T2" fmla="*/ 0 w 40"/>
                  <a:gd name="T3" fmla="*/ 10 h 31"/>
                  <a:gd name="T4" fmla="*/ 1 w 40"/>
                  <a:gd name="T5" fmla="*/ 4 h 31"/>
                  <a:gd name="T6" fmla="*/ 21 w 40"/>
                  <a:gd name="T7" fmla="*/ 0 h 31"/>
                  <a:gd name="T8" fmla="*/ 44 w 40"/>
                  <a:gd name="T9" fmla="*/ 20 h 31"/>
                  <a:gd name="T10" fmla="*/ 34 w 40"/>
                  <a:gd name="T11" fmla="*/ 22 h 31"/>
                  <a:gd name="T12" fmla="*/ 34 w 40"/>
                  <a:gd name="T13" fmla="*/ 22 h 31"/>
                  <a:gd name="T14" fmla="*/ 27 w 40"/>
                  <a:gd name="T15" fmla="*/ 15 h 31"/>
                  <a:gd name="T16" fmla="*/ 18 w 40"/>
                  <a:gd name="T17" fmla="*/ 20 h 31"/>
                  <a:gd name="T18" fmla="*/ 27 w 40"/>
                  <a:gd name="T19" fmla="*/ 27 h 31"/>
                  <a:gd name="T20" fmla="*/ 21 w 40"/>
                  <a:gd name="T21" fmla="*/ 33 h 31"/>
                  <a:gd name="T22" fmla="*/ 0 w 40"/>
                  <a:gd name="T23" fmla="*/ 15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 h="31">
                    <a:moveTo>
                      <a:pt x="0" y="14"/>
                    </a:moveTo>
                    <a:lnTo>
                      <a:pt x="0" y="9"/>
                    </a:lnTo>
                    <a:lnTo>
                      <a:pt x="1" y="4"/>
                    </a:lnTo>
                    <a:lnTo>
                      <a:pt x="19" y="0"/>
                    </a:lnTo>
                    <a:lnTo>
                      <a:pt x="39" y="18"/>
                    </a:lnTo>
                    <a:lnTo>
                      <a:pt x="30" y="20"/>
                    </a:lnTo>
                    <a:lnTo>
                      <a:pt x="24" y="14"/>
                    </a:lnTo>
                    <a:lnTo>
                      <a:pt x="16" y="18"/>
                    </a:lnTo>
                    <a:lnTo>
                      <a:pt x="24" y="25"/>
                    </a:lnTo>
                    <a:lnTo>
                      <a:pt x="19" y="30"/>
                    </a:lnTo>
                    <a:lnTo>
                      <a:pt x="0" y="14"/>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95" name="Freeform 151"/>
              <p:cNvSpPr>
                <a:spLocks/>
              </p:cNvSpPr>
              <p:nvPr/>
            </p:nvSpPr>
            <p:spPr bwMode="blackWhite">
              <a:xfrm>
                <a:off x="1336" y="3382"/>
                <a:ext cx="34" cy="35"/>
              </a:xfrm>
              <a:custGeom>
                <a:avLst/>
                <a:gdLst>
                  <a:gd name="T0" fmla="*/ 9 w 30"/>
                  <a:gd name="T1" fmla="*/ 0 h 32"/>
                  <a:gd name="T2" fmla="*/ 0 w 30"/>
                  <a:gd name="T3" fmla="*/ 4 h 32"/>
                  <a:gd name="T4" fmla="*/ 16 w 30"/>
                  <a:gd name="T5" fmla="*/ 23 h 32"/>
                  <a:gd name="T6" fmla="*/ 33 w 30"/>
                  <a:gd name="T7" fmla="*/ 34 h 32"/>
                  <a:gd name="T8" fmla="*/ 22 w 30"/>
                  <a:gd name="T9" fmla="*/ 10 h 32"/>
                  <a:gd name="T10" fmla="*/ 9 w 30"/>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2">
                    <a:moveTo>
                      <a:pt x="8" y="0"/>
                    </a:moveTo>
                    <a:lnTo>
                      <a:pt x="0" y="4"/>
                    </a:lnTo>
                    <a:lnTo>
                      <a:pt x="14" y="21"/>
                    </a:lnTo>
                    <a:lnTo>
                      <a:pt x="29" y="31"/>
                    </a:lnTo>
                    <a:lnTo>
                      <a:pt x="19" y="9"/>
                    </a:lnTo>
                    <a:lnTo>
                      <a:pt x="8" y="0"/>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96" name="Freeform 152"/>
              <p:cNvSpPr>
                <a:spLocks/>
              </p:cNvSpPr>
              <p:nvPr/>
            </p:nvSpPr>
            <p:spPr bwMode="blackWhite">
              <a:xfrm>
                <a:off x="1336" y="3382"/>
                <a:ext cx="34" cy="35"/>
              </a:xfrm>
              <a:custGeom>
                <a:avLst/>
                <a:gdLst>
                  <a:gd name="T0" fmla="*/ 9 w 30"/>
                  <a:gd name="T1" fmla="*/ 0 h 32"/>
                  <a:gd name="T2" fmla="*/ 0 w 30"/>
                  <a:gd name="T3" fmla="*/ 4 h 32"/>
                  <a:gd name="T4" fmla="*/ 16 w 30"/>
                  <a:gd name="T5" fmla="*/ 23 h 32"/>
                  <a:gd name="T6" fmla="*/ 33 w 30"/>
                  <a:gd name="T7" fmla="*/ 34 h 32"/>
                  <a:gd name="T8" fmla="*/ 22 w 30"/>
                  <a:gd name="T9" fmla="*/ 10 h 32"/>
                  <a:gd name="T10" fmla="*/ 9 w 30"/>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2">
                    <a:moveTo>
                      <a:pt x="8" y="0"/>
                    </a:moveTo>
                    <a:lnTo>
                      <a:pt x="0" y="4"/>
                    </a:lnTo>
                    <a:lnTo>
                      <a:pt x="14" y="21"/>
                    </a:lnTo>
                    <a:lnTo>
                      <a:pt x="29" y="31"/>
                    </a:lnTo>
                    <a:lnTo>
                      <a:pt x="19" y="9"/>
                    </a:lnTo>
                    <a:lnTo>
                      <a:pt x="8" y="0"/>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97" name="Freeform 153"/>
              <p:cNvSpPr>
                <a:spLocks/>
              </p:cNvSpPr>
              <p:nvPr/>
            </p:nvSpPr>
            <p:spPr bwMode="blackWhite">
              <a:xfrm>
                <a:off x="1336" y="3343"/>
                <a:ext cx="30" cy="36"/>
              </a:xfrm>
              <a:custGeom>
                <a:avLst/>
                <a:gdLst>
                  <a:gd name="T0" fmla="*/ 5 w 26"/>
                  <a:gd name="T1" fmla="*/ 0 h 33"/>
                  <a:gd name="T2" fmla="*/ 29 w 26"/>
                  <a:gd name="T3" fmla="*/ 22 h 33"/>
                  <a:gd name="T4" fmla="*/ 27 w 26"/>
                  <a:gd name="T5" fmla="*/ 35 h 33"/>
                  <a:gd name="T6" fmla="*/ 16 w 26"/>
                  <a:gd name="T7" fmla="*/ 33 h 33"/>
                  <a:gd name="T8" fmla="*/ 16 w 26"/>
                  <a:gd name="T9" fmla="*/ 22 h 33"/>
                  <a:gd name="T10" fmla="*/ 0 w 26"/>
                  <a:gd name="T11" fmla="*/ 1 h 33"/>
                  <a:gd name="T12" fmla="*/ 5 w 26"/>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33">
                    <a:moveTo>
                      <a:pt x="4" y="0"/>
                    </a:moveTo>
                    <a:lnTo>
                      <a:pt x="25" y="20"/>
                    </a:lnTo>
                    <a:lnTo>
                      <a:pt x="23" y="32"/>
                    </a:lnTo>
                    <a:lnTo>
                      <a:pt x="14" y="30"/>
                    </a:lnTo>
                    <a:lnTo>
                      <a:pt x="14" y="20"/>
                    </a:lnTo>
                    <a:lnTo>
                      <a:pt x="0" y="1"/>
                    </a:lnTo>
                    <a:lnTo>
                      <a:pt x="4" y="0"/>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98" name="Freeform 154"/>
              <p:cNvSpPr>
                <a:spLocks/>
              </p:cNvSpPr>
              <p:nvPr/>
            </p:nvSpPr>
            <p:spPr bwMode="blackWhite">
              <a:xfrm>
                <a:off x="1336" y="3343"/>
                <a:ext cx="30" cy="36"/>
              </a:xfrm>
              <a:custGeom>
                <a:avLst/>
                <a:gdLst>
                  <a:gd name="T0" fmla="*/ 5 w 26"/>
                  <a:gd name="T1" fmla="*/ 0 h 33"/>
                  <a:gd name="T2" fmla="*/ 29 w 26"/>
                  <a:gd name="T3" fmla="*/ 22 h 33"/>
                  <a:gd name="T4" fmla="*/ 27 w 26"/>
                  <a:gd name="T5" fmla="*/ 35 h 33"/>
                  <a:gd name="T6" fmla="*/ 16 w 26"/>
                  <a:gd name="T7" fmla="*/ 33 h 33"/>
                  <a:gd name="T8" fmla="*/ 16 w 26"/>
                  <a:gd name="T9" fmla="*/ 22 h 33"/>
                  <a:gd name="T10" fmla="*/ 0 w 26"/>
                  <a:gd name="T11" fmla="*/ 1 h 33"/>
                  <a:gd name="T12" fmla="*/ 5 w 26"/>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33">
                    <a:moveTo>
                      <a:pt x="4" y="0"/>
                    </a:moveTo>
                    <a:lnTo>
                      <a:pt x="25" y="20"/>
                    </a:lnTo>
                    <a:lnTo>
                      <a:pt x="23" y="32"/>
                    </a:lnTo>
                    <a:lnTo>
                      <a:pt x="14" y="30"/>
                    </a:lnTo>
                    <a:lnTo>
                      <a:pt x="14" y="20"/>
                    </a:lnTo>
                    <a:lnTo>
                      <a:pt x="0" y="1"/>
                    </a:lnTo>
                    <a:lnTo>
                      <a:pt x="4" y="0"/>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99" name="Freeform 155"/>
              <p:cNvSpPr>
                <a:spLocks/>
              </p:cNvSpPr>
              <p:nvPr/>
            </p:nvSpPr>
            <p:spPr bwMode="blackWhite">
              <a:xfrm>
                <a:off x="1409" y="3415"/>
                <a:ext cx="44" cy="39"/>
              </a:xfrm>
              <a:custGeom>
                <a:avLst/>
                <a:gdLst>
                  <a:gd name="T0" fmla="*/ 3 w 39"/>
                  <a:gd name="T1" fmla="*/ 0 h 36"/>
                  <a:gd name="T2" fmla="*/ 16 w 39"/>
                  <a:gd name="T3" fmla="*/ 1 h 36"/>
                  <a:gd name="T4" fmla="*/ 43 w 39"/>
                  <a:gd name="T5" fmla="*/ 30 h 36"/>
                  <a:gd name="T6" fmla="*/ 37 w 39"/>
                  <a:gd name="T7" fmla="*/ 38 h 36"/>
                  <a:gd name="T8" fmla="*/ 21 w 39"/>
                  <a:gd name="T9" fmla="*/ 25 h 36"/>
                  <a:gd name="T10" fmla="*/ 10 w 39"/>
                  <a:gd name="T11" fmla="*/ 22 h 36"/>
                  <a:gd name="T12" fmla="*/ 0 w 39"/>
                  <a:gd name="T13" fmla="*/ 10 h 36"/>
                  <a:gd name="T14" fmla="*/ 3 w 39"/>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36">
                    <a:moveTo>
                      <a:pt x="3" y="0"/>
                    </a:moveTo>
                    <a:lnTo>
                      <a:pt x="14" y="1"/>
                    </a:lnTo>
                    <a:lnTo>
                      <a:pt x="38" y="28"/>
                    </a:lnTo>
                    <a:lnTo>
                      <a:pt x="33" y="35"/>
                    </a:lnTo>
                    <a:lnTo>
                      <a:pt x="19" y="23"/>
                    </a:lnTo>
                    <a:lnTo>
                      <a:pt x="9" y="20"/>
                    </a:lnTo>
                    <a:lnTo>
                      <a:pt x="0" y="9"/>
                    </a:lnTo>
                    <a:lnTo>
                      <a:pt x="3" y="0"/>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00" name="Freeform 156"/>
              <p:cNvSpPr>
                <a:spLocks/>
              </p:cNvSpPr>
              <p:nvPr/>
            </p:nvSpPr>
            <p:spPr bwMode="blackWhite">
              <a:xfrm>
                <a:off x="1409" y="3415"/>
                <a:ext cx="44" cy="39"/>
              </a:xfrm>
              <a:custGeom>
                <a:avLst/>
                <a:gdLst>
                  <a:gd name="T0" fmla="*/ 3 w 39"/>
                  <a:gd name="T1" fmla="*/ 0 h 36"/>
                  <a:gd name="T2" fmla="*/ 16 w 39"/>
                  <a:gd name="T3" fmla="*/ 1 h 36"/>
                  <a:gd name="T4" fmla="*/ 43 w 39"/>
                  <a:gd name="T5" fmla="*/ 30 h 36"/>
                  <a:gd name="T6" fmla="*/ 37 w 39"/>
                  <a:gd name="T7" fmla="*/ 38 h 36"/>
                  <a:gd name="T8" fmla="*/ 21 w 39"/>
                  <a:gd name="T9" fmla="*/ 25 h 36"/>
                  <a:gd name="T10" fmla="*/ 10 w 39"/>
                  <a:gd name="T11" fmla="*/ 22 h 36"/>
                  <a:gd name="T12" fmla="*/ 0 w 39"/>
                  <a:gd name="T13" fmla="*/ 10 h 36"/>
                  <a:gd name="T14" fmla="*/ 3 w 39"/>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36">
                    <a:moveTo>
                      <a:pt x="3" y="0"/>
                    </a:moveTo>
                    <a:lnTo>
                      <a:pt x="14" y="1"/>
                    </a:lnTo>
                    <a:lnTo>
                      <a:pt x="38" y="28"/>
                    </a:lnTo>
                    <a:lnTo>
                      <a:pt x="33" y="35"/>
                    </a:lnTo>
                    <a:lnTo>
                      <a:pt x="19" y="23"/>
                    </a:lnTo>
                    <a:lnTo>
                      <a:pt x="9" y="20"/>
                    </a:lnTo>
                    <a:lnTo>
                      <a:pt x="0" y="9"/>
                    </a:lnTo>
                    <a:lnTo>
                      <a:pt x="3" y="0"/>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01" name="Freeform 157"/>
              <p:cNvSpPr>
                <a:spLocks/>
              </p:cNvSpPr>
              <p:nvPr/>
            </p:nvSpPr>
            <p:spPr bwMode="blackWhite">
              <a:xfrm>
                <a:off x="1443" y="3479"/>
                <a:ext cx="42" cy="33"/>
              </a:xfrm>
              <a:custGeom>
                <a:avLst/>
                <a:gdLst>
                  <a:gd name="T0" fmla="*/ 0 w 37"/>
                  <a:gd name="T1" fmla="*/ 1 h 30"/>
                  <a:gd name="T2" fmla="*/ 19 w 37"/>
                  <a:gd name="T3" fmla="*/ 1 h 30"/>
                  <a:gd name="T4" fmla="*/ 19 w 37"/>
                  <a:gd name="T5" fmla="*/ 18 h 30"/>
                  <a:gd name="T6" fmla="*/ 30 w 37"/>
                  <a:gd name="T7" fmla="*/ 15 h 30"/>
                  <a:gd name="T8" fmla="*/ 26 w 37"/>
                  <a:gd name="T9" fmla="*/ 0 h 30"/>
                  <a:gd name="T10" fmla="*/ 30 w 37"/>
                  <a:gd name="T11" fmla="*/ 0 h 30"/>
                  <a:gd name="T12" fmla="*/ 32 w 37"/>
                  <a:gd name="T13" fmla="*/ 1 h 30"/>
                  <a:gd name="T14" fmla="*/ 35 w 37"/>
                  <a:gd name="T15" fmla="*/ 4 h 30"/>
                  <a:gd name="T16" fmla="*/ 36 w 37"/>
                  <a:gd name="T17" fmla="*/ 7 h 30"/>
                  <a:gd name="T18" fmla="*/ 41 w 37"/>
                  <a:gd name="T19" fmla="*/ 12 h 30"/>
                  <a:gd name="T20" fmla="*/ 41 w 37"/>
                  <a:gd name="T21" fmla="*/ 18 h 30"/>
                  <a:gd name="T22" fmla="*/ 36 w 37"/>
                  <a:gd name="T23" fmla="*/ 22 h 30"/>
                  <a:gd name="T24" fmla="*/ 35 w 37"/>
                  <a:gd name="T25" fmla="*/ 32 h 30"/>
                  <a:gd name="T26" fmla="*/ 32 w 37"/>
                  <a:gd name="T27" fmla="*/ 32 h 30"/>
                  <a:gd name="T28" fmla="*/ 30 w 37"/>
                  <a:gd name="T29" fmla="*/ 32 h 30"/>
                  <a:gd name="T30" fmla="*/ 26 w 37"/>
                  <a:gd name="T31" fmla="*/ 32 h 30"/>
                  <a:gd name="T32" fmla="*/ 20 w 37"/>
                  <a:gd name="T33" fmla="*/ 28 h 30"/>
                  <a:gd name="T34" fmla="*/ 19 w 37"/>
                  <a:gd name="T35" fmla="*/ 28 h 30"/>
                  <a:gd name="T36" fmla="*/ 16 w 37"/>
                  <a:gd name="T37" fmla="*/ 28 h 30"/>
                  <a:gd name="T38" fmla="*/ 14 w 37"/>
                  <a:gd name="T39" fmla="*/ 28 h 30"/>
                  <a:gd name="T40" fmla="*/ 14 w 37"/>
                  <a:gd name="T41" fmla="*/ 28 h 30"/>
                  <a:gd name="T42" fmla="*/ 3 w 37"/>
                  <a:gd name="T43" fmla="*/ 15 h 30"/>
                  <a:gd name="T44" fmla="*/ 0 w 37"/>
                  <a:gd name="T45" fmla="*/ 1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7" h="30">
                    <a:moveTo>
                      <a:pt x="0" y="1"/>
                    </a:moveTo>
                    <a:lnTo>
                      <a:pt x="17" y="1"/>
                    </a:lnTo>
                    <a:lnTo>
                      <a:pt x="17" y="16"/>
                    </a:lnTo>
                    <a:lnTo>
                      <a:pt x="26" y="14"/>
                    </a:lnTo>
                    <a:lnTo>
                      <a:pt x="23" y="0"/>
                    </a:lnTo>
                    <a:lnTo>
                      <a:pt x="26" y="0"/>
                    </a:lnTo>
                    <a:lnTo>
                      <a:pt x="28" y="1"/>
                    </a:lnTo>
                    <a:lnTo>
                      <a:pt x="31" y="4"/>
                    </a:lnTo>
                    <a:lnTo>
                      <a:pt x="32" y="6"/>
                    </a:lnTo>
                    <a:lnTo>
                      <a:pt x="36" y="11"/>
                    </a:lnTo>
                    <a:lnTo>
                      <a:pt x="36" y="16"/>
                    </a:lnTo>
                    <a:lnTo>
                      <a:pt x="32" y="20"/>
                    </a:lnTo>
                    <a:lnTo>
                      <a:pt x="31" y="29"/>
                    </a:lnTo>
                    <a:lnTo>
                      <a:pt x="28" y="29"/>
                    </a:lnTo>
                    <a:lnTo>
                      <a:pt x="26" y="29"/>
                    </a:lnTo>
                    <a:lnTo>
                      <a:pt x="23" y="29"/>
                    </a:lnTo>
                    <a:lnTo>
                      <a:pt x="18" y="25"/>
                    </a:lnTo>
                    <a:lnTo>
                      <a:pt x="17" y="25"/>
                    </a:lnTo>
                    <a:lnTo>
                      <a:pt x="14" y="25"/>
                    </a:lnTo>
                    <a:lnTo>
                      <a:pt x="12" y="25"/>
                    </a:lnTo>
                    <a:lnTo>
                      <a:pt x="3" y="14"/>
                    </a:lnTo>
                    <a:lnTo>
                      <a:pt x="0" y="1"/>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02" name="Freeform 158"/>
              <p:cNvSpPr>
                <a:spLocks/>
              </p:cNvSpPr>
              <p:nvPr/>
            </p:nvSpPr>
            <p:spPr bwMode="blackWhite">
              <a:xfrm>
                <a:off x="1443" y="3479"/>
                <a:ext cx="42" cy="33"/>
              </a:xfrm>
              <a:custGeom>
                <a:avLst/>
                <a:gdLst>
                  <a:gd name="T0" fmla="*/ 0 w 37"/>
                  <a:gd name="T1" fmla="*/ 1 h 30"/>
                  <a:gd name="T2" fmla="*/ 19 w 37"/>
                  <a:gd name="T3" fmla="*/ 1 h 30"/>
                  <a:gd name="T4" fmla="*/ 19 w 37"/>
                  <a:gd name="T5" fmla="*/ 18 h 30"/>
                  <a:gd name="T6" fmla="*/ 30 w 37"/>
                  <a:gd name="T7" fmla="*/ 15 h 30"/>
                  <a:gd name="T8" fmla="*/ 26 w 37"/>
                  <a:gd name="T9" fmla="*/ 0 h 30"/>
                  <a:gd name="T10" fmla="*/ 26 w 37"/>
                  <a:gd name="T11" fmla="*/ 0 h 30"/>
                  <a:gd name="T12" fmla="*/ 30 w 37"/>
                  <a:gd name="T13" fmla="*/ 0 h 30"/>
                  <a:gd name="T14" fmla="*/ 32 w 37"/>
                  <a:gd name="T15" fmla="*/ 1 h 30"/>
                  <a:gd name="T16" fmla="*/ 35 w 37"/>
                  <a:gd name="T17" fmla="*/ 4 h 30"/>
                  <a:gd name="T18" fmla="*/ 36 w 37"/>
                  <a:gd name="T19" fmla="*/ 7 h 30"/>
                  <a:gd name="T20" fmla="*/ 41 w 37"/>
                  <a:gd name="T21" fmla="*/ 12 h 30"/>
                  <a:gd name="T22" fmla="*/ 41 w 37"/>
                  <a:gd name="T23" fmla="*/ 18 h 30"/>
                  <a:gd name="T24" fmla="*/ 36 w 37"/>
                  <a:gd name="T25" fmla="*/ 22 h 30"/>
                  <a:gd name="T26" fmla="*/ 35 w 37"/>
                  <a:gd name="T27" fmla="*/ 32 h 30"/>
                  <a:gd name="T28" fmla="*/ 35 w 37"/>
                  <a:gd name="T29" fmla="*/ 32 h 30"/>
                  <a:gd name="T30" fmla="*/ 32 w 37"/>
                  <a:gd name="T31" fmla="*/ 32 h 30"/>
                  <a:gd name="T32" fmla="*/ 30 w 37"/>
                  <a:gd name="T33" fmla="*/ 32 h 30"/>
                  <a:gd name="T34" fmla="*/ 26 w 37"/>
                  <a:gd name="T35" fmla="*/ 32 h 30"/>
                  <a:gd name="T36" fmla="*/ 20 w 37"/>
                  <a:gd name="T37" fmla="*/ 28 h 30"/>
                  <a:gd name="T38" fmla="*/ 19 w 37"/>
                  <a:gd name="T39" fmla="*/ 28 h 30"/>
                  <a:gd name="T40" fmla="*/ 16 w 37"/>
                  <a:gd name="T41" fmla="*/ 28 h 30"/>
                  <a:gd name="T42" fmla="*/ 14 w 37"/>
                  <a:gd name="T43" fmla="*/ 28 h 30"/>
                  <a:gd name="T44" fmla="*/ 14 w 37"/>
                  <a:gd name="T45" fmla="*/ 28 h 30"/>
                  <a:gd name="T46" fmla="*/ 3 w 37"/>
                  <a:gd name="T47" fmla="*/ 15 h 30"/>
                  <a:gd name="T48" fmla="*/ 0 w 37"/>
                  <a:gd name="T49" fmla="*/ 1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30">
                    <a:moveTo>
                      <a:pt x="0" y="1"/>
                    </a:moveTo>
                    <a:lnTo>
                      <a:pt x="17" y="1"/>
                    </a:lnTo>
                    <a:lnTo>
                      <a:pt x="17" y="16"/>
                    </a:lnTo>
                    <a:lnTo>
                      <a:pt x="26" y="14"/>
                    </a:lnTo>
                    <a:lnTo>
                      <a:pt x="23" y="0"/>
                    </a:lnTo>
                    <a:lnTo>
                      <a:pt x="26" y="0"/>
                    </a:lnTo>
                    <a:lnTo>
                      <a:pt x="28" y="1"/>
                    </a:lnTo>
                    <a:lnTo>
                      <a:pt x="31" y="4"/>
                    </a:lnTo>
                    <a:lnTo>
                      <a:pt x="32" y="6"/>
                    </a:lnTo>
                    <a:lnTo>
                      <a:pt x="36" y="11"/>
                    </a:lnTo>
                    <a:lnTo>
                      <a:pt x="36" y="16"/>
                    </a:lnTo>
                    <a:lnTo>
                      <a:pt x="32" y="20"/>
                    </a:lnTo>
                    <a:lnTo>
                      <a:pt x="31" y="29"/>
                    </a:lnTo>
                    <a:lnTo>
                      <a:pt x="28" y="29"/>
                    </a:lnTo>
                    <a:lnTo>
                      <a:pt x="26" y="29"/>
                    </a:lnTo>
                    <a:lnTo>
                      <a:pt x="23" y="29"/>
                    </a:lnTo>
                    <a:lnTo>
                      <a:pt x="18" y="25"/>
                    </a:lnTo>
                    <a:lnTo>
                      <a:pt x="17" y="25"/>
                    </a:lnTo>
                    <a:lnTo>
                      <a:pt x="14" y="25"/>
                    </a:lnTo>
                    <a:lnTo>
                      <a:pt x="12" y="25"/>
                    </a:lnTo>
                    <a:lnTo>
                      <a:pt x="3" y="14"/>
                    </a:lnTo>
                    <a:lnTo>
                      <a:pt x="0" y="1"/>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03" name="Freeform 159"/>
              <p:cNvSpPr>
                <a:spLocks/>
              </p:cNvSpPr>
              <p:nvPr/>
            </p:nvSpPr>
            <p:spPr bwMode="blackWhite">
              <a:xfrm>
                <a:off x="1364" y="3387"/>
                <a:ext cx="32" cy="29"/>
              </a:xfrm>
              <a:custGeom>
                <a:avLst/>
                <a:gdLst>
                  <a:gd name="T0" fmla="*/ 0 w 28"/>
                  <a:gd name="T1" fmla="*/ 12 h 26"/>
                  <a:gd name="T2" fmla="*/ 0 w 28"/>
                  <a:gd name="T3" fmla="*/ 9 h 26"/>
                  <a:gd name="T4" fmla="*/ 0 w 28"/>
                  <a:gd name="T5" fmla="*/ 2 h 26"/>
                  <a:gd name="T6" fmla="*/ 7 w 28"/>
                  <a:gd name="T7" fmla="*/ 0 h 26"/>
                  <a:gd name="T8" fmla="*/ 11 w 28"/>
                  <a:gd name="T9" fmla="*/ 0 h 26"/>
                  <a:gd name="T10" fmla="*/ 18 w 28"/>
                  <a:gd name="T11" fmla="*/ 0 h 26"/>
                  <a:gd name="T12" fmla="*/ 23 w 28"/>
                  <a:gd name="T13" fmla="*/ 2 h 26"/>
                  <a:gd name="T14" fmla="*/ 23 w 28"/>
                  <a:gd name="T15" fmla="*/ 9 h 26"/>
                  <a:gd name="T16" fmla="*/ 31 w 28"/>
                  <a:gd name="T17" fmla="*/ 12 h 26"/>
                  <a:gd name="T18" fmla="*/ 23 w 28"/>
                  <a:gd name="T19" fmla="*/ 18 h 26"/>
                  <a:gd name="T20" fmla="*/ 23 w 28"/>
                  <a:gd name="T21" fmla="*/ 21 h 26"/>
                  <a:gd name="T22" fmla="*/ 18 w 28"/>
                  <a:gd name="T23" fmla="*/ 28 h 26"/>
                  <a:gd name="T24" fmla="*/ 11 w 28"/>
                  <a:gd name="T25" fmla="*/ 28 h 26"/>
                  <a:gd name="T26" fmla="*/ 7 w 28"/>
                  <a:gd name="T27" fmla="*/ 28 h 26"/>
                  <a:gd name="T28" fmla="*/ 0 w 28"/>
                  <a:gd name="T29" fmla="*/ 21 h 26"/>
                  <a:gd name="T30" fmla="*/ 0 w 28"/>
                  <a:gd name="T31" fmla="*/ 18 h 26"/>
                  <a:gd name="T32" fmla="*/ 0 w 28"/>
                  <a:gd name="T33" fmla="*/ 12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26">
                    <a:moveTo>
                      <a:pt x="0" y="11"/>
                    </a:moveTo>
                    <a:lnTo>
                      <a:pt x="0" y="8"/>
                    </a:lnTo>
                    <a:lnTo>
                      <a:pt x="0" y="2"/>
                    </a:lnTo>
                    <a:lnTo>
                      <a:pt x="6" y="0"/>
                    </a:lnTo>
                    <a:lnTo>
                      <a:pt x="10" y="0"/>
                    </a:lnTo>
                    <a:lnTo>
                      <a:pt x="16" y="0"/>
                    </a:lnTo>
                    <a:lnTo>
                      <a:pt x="20" y="2"/>
                    </a:lnTo>
                    <a:lnTo>
                      <a:pt x="20" y="8"/>
                    </a:lnTo>
                    <a:lnTo>
                      <a:pt x="27" y="11"/>
                    </a:lnTo>
                    <a:lnTo>
                      <a:pt x="20" y="16"/>
                    </a:lnTo>
                    <a:lnTo>
                      <a:pt x="20" y="19"/>
                    </a:lnTo>
                    <a:lnTo>
                      <a:pt x="16" y="25"/>
                    </a:lnTo>
                    <a:lnTo>
                      <a:pt x="10" y="25"/>
                    </a:lnTo>
                    <a:lnTo>
                      <a:pt x="6" y="25"/>
                    </a:lnTo>
                    <a:lnTo>
                      <a:pt x="0" y="19"/>
                    </a:lnTo>
                    <a:lnTo>
                      <a:pt x="0" y="16"/>
                    </a:lnTo>
                    <a:lnTo>
                      <a:pt x="0" y="11"/>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04" name="Freeform 160"/>
              <p:cNvSpPr>
                <a:spLocks/>
              </p:cNvSpPr>
              <p:nvPr/>
            </p:nvSpPr>
            <p:spPr bwMode="blackWhite">
              <a:xfrm>
                <a:off x="1364" y="3387"/>
                <a:ext cx="32" cy="29"/>
              </a:xfrm>
              <a:custGeom>
                <a:avLst/>
                <a:gdLst>
                  <a:gd name="T0" fmla="*/ 0 w 28"/>
                  <a:gd name="T1" fmla="*/ 12 h 26"/>
                  <a:gd name="T2" fmla="*/ 0 w 28"/>
                  <a:gd name="T3" fmla="*/ 12 h 26"/>
                  <a:gd name="T4" fmla="*/ 0 w 28"/>
                  <a:gd name="T5" fmla="*/ 9 h 26"/>
                  <a:gd name="T6" fmla="*/ 0 w 28"/>
                  <a:gd name="T7" fmla="*/ 2 h 26"/>
                  <a:gd name="T8" fmla="*/ 7 w 28"/>
                  <a:gd name="T9" fmla="*/ 0 h 26"/>
                  <a:gd name="T10" fmla="*/ 11 w 28"/>
                  <a:gd name="T11" fmla="*/ 0 h 26"/>
                  <a:gd name="T12" fmla="*/ 11 w 28"/>
                  <a:gd name="T13" fmla="*/ 0 h 26"/>
                  <a:gd name="T14" fmla="*/ 18 w 28"/>
                  <a:gd name="T15" fmla="*/ 0 h 26"/>
                  <a:gd name="T16" fmla="*/ 23 w 28"/>
                  <a:gd name="T17" fmla="*/ 2 h 26"/>
                  <a:gd name="T18" fmla="*/ 23 w 28"/>
                  <a:gd name="T19" fmla="*/ 9 h 26"/>
                  <a:gd name="T20" fmla="*/ 31 w 28"/>
                  <a:gd name="T21" fmla="*/ 12 h 26"/>
                  <a:gd name="T22" fmla="*/ 31 w 28"/>
                  <a:gd name="T23" fmla="*/ 12 h 26"/>
                  <a:gd name="T24" fmla="*/ 23 w 28"/>
                  <a:gd name="T25" fmla="*/ 18 h 26"/>
                  <a:gd name="T26" fmla="*/ 23 w 28"/>
                  <a:gd name="T27" fmla="*/ 21 h 26"/>
                  <a:gd name="T28" fmla="*/ 18 w 28"/>
                  <a:gd name="T29" fmla="*/ 28 h 26"/>
                  <a:gd name="T30" fmla="*/ 11 w 28"/>
                  <a:gd name="T31" fmla="*/ 28 h 26"/>
                  <a:gd name="T32" fmla="*/ 11 w 28"/>
                  <a:gd name="T33" fmla="*/ 28 h 26"/>
                  <a:gd name="T34" fmla="*/ 7 w 28"/>
                  <a:gd name="T35" fmla="*/ 28 h 26"/>
                  <a:gd name="T36" fmla="*/ 0 w 28"/>
                  <a:gd name="T37" fmla="*/ 21 h 26"/>
                  <a:gd name="T38" fmla="*/ 0 w 28"/>
                  <a:gd name="T39" fmla="*/ 18 h 26"/>
                  <a:gd name="T40" fmla="*/ 0 w 28"/>
                  <a:gd name="T41" fmla="*/ 12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 h="26">
                    <a:moveTo>
                      <a:pt x="0" y="11"/>
                    </a:moveTo>
                    <a:lnTo>
                      <a:pt x="0" y="11"/>
                    </a:lnTo>
                    <a:lnTo>
                      <a:pt x="0" y="8"/>
                    </a:lnTo>
                    <a:lnTo>
                      <a:pt x="0" y="2"/>
                    </a:lnTo>
                    <a:lnTo>
                      <a:pt x="6" y="0"/>
                    </a:lnTo>
                    <a:lnTo>
                      <a:pt x="10" y="0"/>
                    </a:lnTo>
                    <a:lnTo>
                      <a:pt x="16" y="0"/>
                    </a:lnTo>
                    <a:lnTo>
                      <a:pt x="20" y="2"/>
                    </a:lnTo>
                    <a:lnTo>
                      <a:pt x="20" y="8"/>
                    </a:lnTo>
                    <a:lnTo>
                      <a:pt x="27" y="11"/>
                    </a:lnTo>
                    <a:lnTo>
                      <a:pt x="20" y="16"/>
                    </a:lnTo>
                    <a:lnTo>
                      <a:pt x="20" y="19"/>
                    </a:lnTo>
                    <a:lnTo>
                      <a:pt x="16" y="25"/>
                    </a:lnTo>
                    <a:lnTo>
                      <a:pt x="10" y="25"/>
                    </a:lnTo>
                    <a:lnTo>
                      <a:pt x="6" y="25"/>
                    </a:lnTo>
                    <a:lnTo>
                      <a:pt x="0" y="19"/>
                    </a:lnTo>
                    <a:lnTo>
                      <a:pt x="0" y="16"/>
                    </a:lnTo>
                    <a:lnTo>
                      <a:pt x="0" y="11"/>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05" name="Freeform 161"/>
              <p:cNvSpPr>
                <a:spLocks/>
              </p:cNvSpPr>
              <p:nvPr/>
            </p:nvSpPr>
            <p:spPr bwMode="blackWhite">
              <a:xfrm>
                <a:off x="1385" y="3387"/>
                <a:ext cx="31" cy="29"/>
              </a:xfrm>
              <a:custGeom>
                <a:avLst/>
                <a:gdLst>
                  <a:gd name="T0" fmla="*/ 0 w 27"/>
                  <a:gd name="T1" fmla="*/ 12 h 26"/>
                  <a:gd name="T2" fmla="*/ 0 w 27"/>
                  <a:gd name="T3" fmla="*/ 2 h 26"/>
                  <a:gd name="T4" fmla="*/ 2 w 27"/>
                  <a:gd name="T5" fmla="*/ 0 h 26"/>
                  <a:gd name="T6" fmla="*/ 9 w 27"/>
                  <a:gd name="T7" fmla="*/ 0 h 26"/>
                  <a:gd name="T8" fmla="*/ 13 w 27"/>
                  <a:gd name="T9" fmla="*/ 0 h 26"/>
                  <a:gd name="T10" fmla="*/ 20 w 27"/>
                  <a:gd name="T11" fmla="*/ 0 h 26"/>
                  <a:gd name="T12" fmla="*/ 23 w 27"/>
                  <a:gd name="T13" fmla="*/ 0 h 26"/>
                  <a:gd name="T14" fmla="*/ 23 w 27"/>
                  <a:gd name="T15" fmla="*/ 2 h 26"/>
                  <a:gd name="T16" fmla="*/ 30 w 27"/>
                  <a:gd name="T17" fmla="*/ 12 h 26"/>
                  <a:gd name="T18" fmla="*/ 23 w 27"/>
                  <a:gd name="T19" fmla="*/ 18 h 26"/>
                  <a:gd name="T20" fmla="*/ 23 w 27"/>
                  <a:gd name="T21" fmla="*/ 21 h 26"/>
                  <a:gd name="T22" fmla="*/ 20 w 27"/>
                  <a:gd name="T23" fmla="*/ 28 h 26"/>
                  <a:gd name="T24" fmla="*/ 13 w 27"/>
                  <a:gd name="T25" fmla="*/ 28 h 26"/>
                  <a:gd name="T26" fmla="*/ 9 w 27"/>
                  <a:gd name="T27" fmla="*/ 28 h 26"/>
                  <a:gd name="T28" fmla="*/ 2 w 27"/>
                  <a:gd name="T29" fmla="*/ 21 h 26"/>
                  <a:gd name="T30" fmla="*/ 0 w 27"/>
                  <a:gd name="T31" fmla="*/ 18 h 26"/>
                  <a:gd name="T32" fmla="*/ 0 w 27"/>
                  <a:gd name="T33" fmla="*/ 12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26">
                    <a:moveTo>
                      <a:pt x="0" y="11"/>
                    </a:moveTo>
                    <a:lnTo>
                      <a:pt x="0" y="2"/>
                    </a:lnTo>
                    <a:lnTo>
                      <a:pt x="2" y="0"/>
                    </a:lnTo>
                    <a:lnTo>
                      <a:pt x="8" y="0"/>
                    </a:lnTo>
                    <a:lnTo>
                      <a:pt x="11" y="0"/>
                    </a:lnTo>
                    <a:lnTo>
                      <a:pt x="17" y="0"/>
                    </a:lnTo>
                    <a:lnTo>
                      <a:pt x="20" y="0"/>
                    </a:lnTo>
                    <a:lnTo>
                      <a:pt x="20" y="2"/>
                    </a:lnTo>
                    <a:lnTo>
                      <a:pt x="26" y="11"/>
                    </a:lnTo>
                    <a:lnTo>
                      <a:pt x="20" y="16"/>
                    </a:lnTo>
                    <a:lnTo>
                      <a:pt x="20" y="19"/>
                    </a:lnTo>
                    <a:lnTo>
                      <a:pt x="17" y="25"/>
                    </a:lnTo>
                    <a:lnTo>
                      <a:pt x="11" y="25"/>
                    </a:lnTo>
                    <a:lnTo>
                      <a:pt x="8" y="25"/>
                    </a:lnTo>
                    <a:lnTo>
                      <a:pt x="2" y="19"/>
                    </a:lnTo>
                    <a:lnTo>
                      <a:pt x="0" y="16"/>
                    </a:lnTo>
                    <a:lnTo>
                      <a:pt x="0" y="11"/>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06" name="Freeform 162"/>
              <p:cNvSpPr>
                <a:spLocks/>
              </p:cNvSpPr>
              <p:nvPr/>
            </p:nvSpPr>
            <p:spPr bwMode="blackWhite">
              <a:xfrm>
                <a:off x="1385" y="3387"/>
                <a:ext cx="31" cy="29"/>
              </a:xfrm>
              <a:custGeom>
                <a:avLst/>
                <a:gdLst>
                  <a:gd name="T0" fmla="*/ 0 w 27"/>
                  <a:gd name="T1" fmla="*/ 12 h 26"/>
                  <a:gd name="T2" fmla="*/ 0 w 27"/>
                  <a:gd name="T3" fmla="*/ 12 h 26"/>
                  <a:gd name="T4" fmla="*/ 0 w 27"/>
                  <a:gd name="T5" fmla="*/ 2 h 26"/>
                  <a:gd name="T6" fmla="*/ 2 w 27"/>
                  <a:gd name="T7" fmla="*/ 0 h 26"/>
                  <a:gd name="T8" fmla="*/ 9 w 27"/>
                  <a:gd name="T9" fmla="*/ 0 h 26"/>
                  <a:gd name="T10" fmla="*/ 13 w 27"/>
                  <a:gd name="T11" fmla="*/ 0 h 26"/>
                  <a:gd name="T12" fmla="*/ 13 w 27"/>
                  <a:gd name="T13" fmla="*/ 0 h 26"/>
                  <a:gd name="T14" fmla="*/ 20 w 27"/>
                  <a:gd name="T15" fmla="*/ 0 h 26"/>
                  <a:gd name="T16" fmla="*/ 23 w 27"/>
                  <a:gd name="T17" fmla="*/ 0 h 26"/>
                  <a:gd name="T18" fmla="*/ 23 w 27"/>
                  <a:gd name="T19" fmla="*/ 2 h 26"/>
                  <a:gd name="T20" fmla="*/ 30 w 27"/>
                  <a:gd name="T21" fmla="*/ 12 h 26"/>
                  <a:gd name="T22" fmla="*/ 30 w 27"/>
                  <a:gd name="T23" fmla="*/ 12 h 26"/>
                  <a:gd name="T24" fmla="*/ 23 w 27"/>
                  <a:gd name="T25" fmla="*/ 18 h 26"/>
                  <a:gd name="T26" fmla="*/ 23 w 27"/>
                  <a:gd name="T27" fmla="*/ 21 h 26"/>
                  <a:gd name="T28" fmla="*/ 20 w 27"/>
                  <a:gd name="T29" fmla="*/ 28 h 26"/>
                  <a:gd name="T30" fmla="*/ 13 w 27"/>
                  <a:gd name="T31" fmla="*/ 28 h 26"/>
                  <a:gd name="T32" fmla="*/ 13 w 27"/>
                  <a:gd name="T33" fmla="*/ 28 h 26"/>
                  <a:gd name="T34" fmla="*/ 9 w 27"/>
                  <a:gd name="T35" fmla="*/ 28 h 26"/>
                  <a:gd name="T36" fmla="*/ 2 w 27"/>
                  <a:gd name="T37" fmla="*/ 21 h 26"/>
                  <a:gd name="T38" fmla="*/ 0 w 27"/>
                  <a:gd name="T39" fmla="*/ 18 h 26"/>
                  <a:gd name="T40" fmla="*/ 0 w 27"/>
                  <a:gd name="T41" fmla="*/ 12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 h="26">
                    <a:moveTo>
                      <a:pt x="0" y="11"/>
                    </a:moveTo>
                    <a:lnTo>
                      <a:pt x="0" y="11"/>
                    </a:lnTo>
                    <a:lnTo>
                      <a:pt x="0" y="2"/>
                    </a:lnTo>
                    <a:lnTo>
                      <a:pt x="2" y="0"/>
                    </a:lnTo>
                    <a:lnTo>
                      <a:pt x="8" y="0"/>
                    </a:lnTo>
                    <a:lnTo>
                      <a:pt x="11" y="0"/>
                    </a:lnTo>
                    <a:lnTo>
                      <a:pt x="17" y="0"/>
                    </a:lnTo>
                    <a:lnTo>
                      <a:pt x="20" y="0"/>
                    </a:lnTo>
                    <a:lnTo>
                      <a:pt x="20" y="2"/>
                    </a:lnTo>
                    <a:lnTo>
                      <a:pt x="26" y="11"/>
                    </a:lnTo>
                    <a:lnTo>
                      <a:pt x="20" y="16"/>
                    </a:lnTo>
                    <a:lnTo>
                      <a:pt x="20" y="19"/>
                    </a:lnTo>
                    <a:lnTo>
                      <a:pt x="17" y="25"/>
                    </a:lnTo>
                    <a:lnTo>
                      <a:pt x="11" y="25"/>
                    </a:lnTo>
                    <a:lnTo>
                      <a:pt x="8" y="25"/>
                    </a:lnTo>
                    <a:lnTo>
                      <a:pt x="2" y="19"/>
                    </a:lnTo>
                    <a:lnTo>
                      <a:pt x="0" y="16"/>
                    </a:lnTo>
                    <a:lnTo>
                      <a:pt x="0" y="11"/>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07" name="Freeform 163"/>
              <p:cNvSpPr>
                <a:spLocks/>
              </p:cNvSpPr>
              <p:nvPr/>
            </p:nvSpPr>
            <p:spPr bwMode="blackWhite">
              <a:xfrm>
                <a:off x="897" y="3453"/>
                <a:ext cx="58" cy="44"/>
              </a:xfrm>
              <a:custGeom>
                <a:avLst/>
                <a:gdLst>
                  <a:gd name="T0" fmla="*/ 51 w 51"/>
                  <a:gd name="T1" fmla="*/ 0 h 40"/>
                  <a:gd name="T2" fmla="*/ 34 w 51"/>
                  <a:gd name="T3" fmla="*/ 3 h 40"/>
                  <a:gd name="T4" fmla="*/ 23 w 51"/>
                  <a:gd name="T5" fmla="*/ 8 h 40"/>
                  <a:gd name="T6" fmla="*/ 27 w 51"/>
                  <a:gd name="T7" fmla="*/ 17 h 40"/>
                  <a:gd name="T8" fmla="*/ 18 w 51"/>
                  <a:gd name="T9" fmla="*/ 25 h 40"/>
                  <a:gd name="T10" fmla="*/ 9 w 51"/>
                  <a:gd name="T11" fmla="*/ 11 h 40"/>
                  <a:gd name="T12" fmla="*/ 0 w 51"/>
                  <a:gd name="T13" fmla="*/ 26 h 40"/>
                  <a:gd name="T14" fmla="*/ 9 w 51"/>
                  <a:gd name="T15" fmla="*/ 43 h 40"/>
                  <a:gd name="T16" fmla="*/ 28 w 51"/>
                  <a:gd name="T17" fmla="*/ 32 h 40"/>
                  <a:gd name="T18" fmla="*/ 43 w 51"/>
                  <a:gd name="T19" fmla="*/ 17 h 40"/>
                  <a:gd name="T20" fmla="*/ 57 w 51"/>
                  <a:gd name="T21" fmla="*/ 17 h 40"/>
                  <a:gd name="T22" fmla="*/ 55 w 51"/>
                  <a:gd name="T23" fmla="*/ 8 h 40"/>
                  <a:gd name="T24" fmla="*/ 51 w 51"/>
                  <a:gd name="T25" fmla="*/ 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 h="40">
                    <a:moveTo>
                      <a:pt x="45" y="0"/>
                    </a:moveTo>
                    <a:lnTo>
                      <a:pt x="30" y="3"/>
                    </a:lnTo>
                    <a:lnTo>
                      <a:pt x="20" y="7"/>
                    </a:lnTo>
                    <a:lnTo>
                      <a:pt x="24" y="15"/>
                    </a:lnTo>
                    <a:lnTo>
                      <a:pt x="16" y="23"/>
                    </a:lnTo>
                    <a:lnTo>
                      <a:pt x="8" y="10"/>
                    </a:lnTo>
                    <a:lnTo>
                      <a:pt x="0" y="24"/>
                    </a:lnTo>
                    <a:lnTo>
                      <a:pt x="8" y="39"/>
                    </a:lnTo>
                    <a:lnTo>
                      <a:pt x="25" y="29"/>
                    </a:lnTo>
                    <a:lnTo>
                      <a:pt x="38" y="15"/>
                    </a:lnTo>
                    <a:lnTo>
                      <a:pt x="50" y="15"/>
                    </a:lnTo>
                    <a:lnTo>
                      <a:pt x="48" y="7"/>
                    </a:lnTo>
                    <a:lnTo>
                      <a:pt x="45" y="0"/>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08" name="Freeform 164"/>
              <p:cNvSpPr>
                <a:spLocks/>
              </p:cNvSpPr>
              <p:nvPr/>
            </p:nvSpPr>
            <p:spPr bwMode="blackWhite">
              <a:xfrm>
                <a:off x="897" y="3453"/>
                <a:ext cx="58" cy="44"/>
              </a:xfrm>
              <a:custGeom>
                <a:avLst/>
                <a:gdLst>
                  <a:gd name="T0" fmla="*/ 51 w 51"/>
                  <a:gd name="T1" fmla="*/ 0 h 40"/>
                  <a:gd name="T2" fmla="*/ 34 w 51"/>
                  <a:gd name="T3" fmla="*/ 3 h 40"/>
                  <a:gd name="T4" fmla="*/ 23 w 51"/>
                  <a:gd name="T5" fmla="*/ 8 h 40"/>
                  <a:gd name="T6" fmla="*/ 27 w 51"/>
                  <a:gd name="T7" fmla="*/ 17 h 40"/>
                  <a:gd name="T8" fmla="*/ 18 w 51"/>
                  <a:gd name="T9" fmla="*/ 25 h 40"/>
                  <a:gd name="T10" fmla="*/ 9 w 51"/>
                  <a:gd name="T11" fmla="*/ 11 h 40"/>
                  <a:gd name="T12" fmla="*/ 0 w 51"/>
                  <a:gd name="T13" fmla="*/ 26 h 40"/>
                  <a:gd name="T14" fmla="*/ 9 w 51"/>
                  <a:gd name="T15" fmla="*/ 43 h 40"/>
                  <a:gd name="T16" fmla="*/ 28 w 51"/>
                  <a:gd name="T17" fmla="*/ 32 h 40"/>
                  <a:gd name="T18" fmla="*/ 43 w 51"/>
                  <a:gd name="T19" fmla="*/ 17 h 40"/>
                  <a:gd name="T20" fmla="*/ 57 w 51"/>
                  <a:gd name="T21" fmla="*/ 17 h 40"/>
                  <a:gd name="T22" fmla="*/ 55 w 51"/>
                  <a:gd name="T23" fmla="*/ 8 h 40"/>
                  <a:gd name="T24" fmla="*/ 51 w 51"/>
                  <a:gd name="T25" fmla="*/ 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 h="40">
                    <a:moveTo>
                      <a:pt x="45" y="0"/>
                    </a:moveTo>
                    <a:lnTo>
                      <a:pt x="30" y="3"/>
                    </a:lnTo>
                    <a:lnTo>
                      <a:pt x="20" y="7"/>
                    </a:lnTo>
                    <a:lnTo>
                      <a:pt x="24" y="15"/>
                    </a:lnTo>
                    <a:lnTo>
                      <a:pt x="16" y="23"/>
                    </a:lnTo>
                    <a:lnTo>
                      <a:pt x="8" y="10"/>
                    </a:lnTo>
                    <a:lnTo>
                      <a:pt x="0" y="24"/>
                    </a:lnTo>
                    <a:lnTo>
                      <a:pt x="8" y="39"/>
                    </a:lnTo>
                    <a:lnTo>
                      <a:pt x="25" y="29"/>
                    </a:lnTo>
                    <a:lnTo>
                      <a:pt x="38" y="15"/>
                    </a:lnTo>
                    <a:lnTo>
                      <a:pt x="50" y="15"/>
                    </a:lnTo>
                    <a:lnTo>
                      <a:pt x="48" y="7"/>
                    </a:lnTo>
                    <a:lnTo>
                      <a:pt x="45" y="0"/>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09" name="Freeform 165"/>
              <p:cNvSpPr>
                <a:spLocks/>
              </p:cNvSpPr>
              <p:nvPr/>
            </p:nvSpPr>
            <p:spPr bwMode="blackWhite">
              <a:xfrm>
                <a:off x="581" y="3624"/>
                <a:ext cx="34" cy="29"/>
              </a:xfrm>
              <a:custGeom>
                <a:avLst/>
                <a:gdLst>
                  <a:gd name="T0" fmla="*/ 14 w 30"/>
                  <a:gd name="T1" fmla="*/ 6 h 26"/>
                  <a:gd name="T2" fmla="*/ 23 w 30"/>
                  <a:gd name="T3" fmla="*/ 0 h 26"/>
                  <a:gd name="T4" fmla="*/ 33 w 30"/>
                  <a:gd name="T5" fmla="*/ 15 h 26"/>
                  <a:gd name="T6" fmla="*/ 10 w 30"/>
                  <a:gd name="T7" fmla="*/ 28 h 26"/>
                  <a:gd name="T8" fmla="*/ 0 w 30"/>
                  <a:gd name="T9" fmla="*/ 28 h 26"/>
                  <a:gd name="T10" fmla="*/ 9 w 30"/>
                  <a:gd name="T11" fmla="*/ 17 h 26"/>
                  <a:gd name="T12" fmla="*/ 22 w 30"/>
                  <a:gd name="T13" fmla="*/ 15 h 26"/>
                  <a:gd name="T14" fmla="*/ 14 w 30"/>
                  <a:gd name="T15" fmla="*/ 6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26">
                    <a:moveTo>
                      <a:pt x="12" y="5"/>
                    </a:moveTo>
                    <a:lnTo>
                      <a:pt x="20" y="0"/>
                    </a:lnTo>
                    <a:lnTo>
                      <a:pt x="29" y="13"/>
                    </a:lnTo>
                    <a:lnTo>
                      <a:pt x="9" y="25"/>
                    </a:lnTo>
                    <a:lnTo>
                      <a:pt x="0" y="25"/>
                    </a:lnTo>
                    <a:lnTo>
                      <a:pt x="8" y="15"/>
                    </a:lnTo>
                    <a:lnTo>
                      <a:pt x="19" y="13"/>
                    </a:lnTo>
                    <a:lnTo>
                      <a:pt x="12" y="5"/>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10" name="Freeform 166"/>
              <p:cNvSpPr>
                <a:spLocks/>
              </p:cNvSpPr>
              <p:nvPr/>
            </p:nvSpPr>
            <p:spPr bwMode="blackWhite">
              <a:xfrm>
                <a:off x="581" y="3624"/>
                <a:ext cx="34" cy="29"/>
              </a:xfrm>
              <a:custGeom>
                <a:avLst/>
                <a:gdLst>
                  <a:gd name="T0" fmla="*/ 14 w 30"/>
                  <a:gd name="T1" fmla="*/ 6 h 26"/>
                  <a:gd name="T2" fmla="*/ 23 w 30"/>
                  <a:gd name="T3" fmla="*/ 0 h 26"/>
                  <a:gd name="T4" fmla="*/ 33 w 30"/>
                  <a:gd name="T5" fmla="*/ 15 h 26"/>
                  <a:gd name="T6" fmla="*/ 10 w 30"/>
                  <a:gd name="T7" fmla="*/ 28 h 26"/>
                  <a:gd name="T8" fmla="*/ 0 w 30"/>
                  <a:gd name="T9" fmla="*/ 28 h 26"/>
                  <a:gd name="T10" fmla="*/ 9 w 30"/>
                  <a:gd name="T11" fmla="*/ 17 h 26"/>
                  <a:gd name="T12" fmla="*/ 22 w 30"/>
                  <a:gd name="T13" fmla="*/ 15 h 26"/>
                  <a:gd name="T14" fmla="*/ 14 w 30"/>
                  <a:gd name="T15" fmla="*/ 6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26">
                    <a:moveTo>
                      <a:pt x="12" y="5"/>
                    </a:moveTo>
                    <a:lnTo>
                      <a:pt x="20" y="0"/>
                    </a:lnTo>
                    <a:lnTo>
                      <a:pt x="29" y="13"/>
                    </a:lnTo>
                    <a:lnTo>
                      <a:pt x="9" y="25"/>
                    </a:lnTo>
                    <a:lnTo>
                      <a:pt x="0" y="25"/>
                    </a:lnTo>
                    <a:lnTo>
                      <a:pt x="8" y="15"/>
                    </a:lnTo>
                    <a:lnTo>
                      <a:pt x="19" y="13"/>
                    </a:lnTo>
                    <a:lnTo>
                      <a:pt x="12" y="5"/>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11" name="Freeform 167"/>
              <p:cNvSpPr>
                <a:spLocks/>
              </p:cNvSpPr>
              <p:nvPr/>
            </p:nvSpPr>
            <p:spPr bwMode="blackWhite">
              <a:xfrm>
                <a:off x="538" y="3633"/>
                <a:ext cx="40" cy="30"/>
              </a:xfrm>
              <a:custGeom>
                <a:avLst/>
                <a:gdLst>
                  <a:gd name="T0" fmla="*/ 0 w 35"/>
                  <a:gd name="T1" fmla="*/ 29 h 27"/>
                  <a:gd name="T2" fmla="*/ 0 w 35"/>
                  <a:gd name="T3" fmla="*/ 24 h 27"/>
                  <a:gd name="T4" fmla="*/ 0 w 35"/>
                  <a:gd name="T5" fmla="*/ 24 h 27"/>
                  <a:gd name="T6" fmla="*/ 3 w 35"/>
                  <a:gd name="T7" fmla="*/ 23 h 27"/>
                  <a:gd name="T8" fmla="*/ 3 w 35"/>
                  <a:gd name="T9" fmla="*/ 20 h 27"/>
                  <a:gd name="T10" fmla="*/ 5 w 35"/>
                  <a:gd name="T11" fmla="*/ 18 h 27"/>
                  <a:gd name="T12" fmla="*/ 9 w 35"/>
                  <a:gd name="T13" fmla="*/ 14 h 27"/>
                  <a:gd name="T14" fmla="*/ 10 w 35"/>
                  <a:gd name="T15" fmla="*/ 13 h 27"/>
                  <a:gd name="T16" fmla="*/ 14 w 35"/>
                  <a:gd name="T17" fmla="*/ 8 h 27"/>
                  <a:gd name="T18" fmla="*/ 19 w 35"/>
                  <a:gd name="T19" fmla="*/ 4 h 27"/>
                  <a:gd name="T20" fmla="*/ 22 w 35"/>
                  <a:gd name="T21" fmla="*/ 4 h 27"/>
                  <a:gd name="T22" fmla="*/ 25 w 35"/>
                  <a:gd name="T23" fmla="*/ 3 h 27"/>
                  <a:gd name="T24" fmla="*/ 31 w 35"/>
                  <a:gd name="T25" fmla="*/ 0 h 27"/>
                  <a:gd name="T26" fmla="*/ 31 w 35"/>
                  <a:gd name="T27" fmla="*/ 0 h 27"/>
                  <a:gd name="T28" fmla="*/ 33 w 35"/>
                  <a:gd name="T29" fmla="*/ 0 h 27"/>
                  <a:gd name="T30" fmla="*/ 37 w 35"/>
                  <a:gd name="T31" fmla="*/ 0 h 27"/>
                  <a:gd name="T32" fmla="*/ 37 w 35"/>
                  <a:gd name="T33" fmla="*/ 0 h 27"/>
                  <a:gd name="T34" fmla="*/ 39 w 35"/>
                  <a:gd name="T35" fmla="*/ 3 h 27"/>
                  <a:gd name="T36" fmla="*/ 37 w 35"/>
                  <a:gd name="T37" fmla="*/ 4 h 27"/>
                  <a:gd name="T38" fmla="*/ 37 w 35"/>
                  <a:gd name="T39" fmla="*/ 4 h 27"/>
                  <a:gd name="T40" fmla="*/ 33 w 35"/>
                  <a:gd name="T41" fmla="*/ 8 h 27"/>
                  <a:gd name="T42" fmla="*/ 33 w 35"/>
                  <a:gd name="T43" fmla="*/ 10 h 27"/>
                  <a:gd name="T44" fmla="*/ 31 w 35"/>
                  <a:gd name="T45" fmla="*/ 13 h 27"/>
                  <a:gd name="T46" fmla="*/ 27 w 35"/>
                  <a:gd name="T47" fmla="*/ 14 h 27"/>
                  <a:gd name="T48" fmla="*/ 22 w 35"/>
                  <a:gd name="T49" fmla="*/ 18 h 27"/>
                  <a:gd name="T50" fmla="*/ 19 w 35"/>
                  <a:gd name="T51" fmla="*/ 20 h 27"/>
                  <a:gd name="T52" fmla="*/ 16 w 35"/>
                  <a:gd name="T53" fmla="*/ 23 h 27"/>
                  <a:gd name="T54" fmla="*/ 10 w 35"/>
                  <a:gd name="T55" fmla="*/ 24 h 27"/>
                  <a:gd name="T56" fmla="*/ 9 w 35"/>
                  <a:gd name="T57" fmla="*/ 24 h 27"/>
                  <a:gd name="T58" fmla="*/ 5 w 35"/>
                  <a:gd name="T59" fmla="*/ 29 h 27"/>
                  <a:gd name="T60" fmla="*/ 3 w 35"/>
                  <a:gd name="T61" fmla="*/ 29 h 27"/>
                  <a:gd name="T62" fmla="*/ 3 w 35"/>
                  <a:gd name="T63" fmla="*/ 29 h 27"/>
                  <a:gd name="T64" fmla="*/ 0 w 35"/>
                  <a:gd name="T65" fmla="*/ 29 h 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 h="27">
                    <a:moveTo>
                      <a:pt x="0" y="26"/>
                    </a:moveTo>
                    <a:lnTo>
                      <a:pt x="0" y="22"/>
                    </a:lnTo>
                    <a:lnTo>
                      <a:pt x="3" y="21"/>
                    </a:lnTo>
                    <a:lnTo>
                      <a:pt x="3" y="18"/>
                    </a:lnTo>
                    <a:lnTo>
                      <a:pt x="4" y="16"/>
                    </a:lnTo>
                    <a:lnTo>
                      <a:pt x="8" y="13"/>
                    </a:lnTo>
                    <a:lnTo>
                      <a:pt x="9" y="12"/>
                    </a:lnTo>
                    <a:lnTo>
                      <a:pt x="12" y="7"/>
                    </a:lnTo>
                    <a:lnTo>
                      <a:pt x="17" y="4"/>
                    </a:lnTo>
                    <a:lnTo>
                      <a:pt x="19" y="4"/>
                    </a:lnTo>
                    <a:lnTo>
                      <a:pt x="22" y="3"/>
                    </a:lnTo>
                    <a:lnTo>
                      <a:pt x="27" y="0"/>
                    </a:lnTo>
                    <a:lnTo>
                      <a:pt x="29" y="0"/>
                    </a:lnTo>
                    <a:lnTo>
                      <a:pt x="32" y="0"/>
                    </a:lnTo>
                    <a:lnTo>
                      <a:pt x="34" y="3"/>
                    </a:lnTo>
                    <a:lnTo>
                      <a:pt x="32" y="4"/>
                    </a:lnTo>
                    <a:lnTo>
                      <a:pt x="29" y="7"/>
                    </a:lnTo>
                    <a:lnTo>
                      <a:pt x="29" y="9"/>
                    </a:lnTo>
                    <a:lnTo>
                      <a:pt x="27" y="12"/>
                    </a:lnTo>
                    <a:lnTo>
                      <a:pt x="24" y="13"/>
                    </a:lnTo>
                    <a:lnTo>
                      <a:pt x="19" y="16"/>
                    </a:lnTo>
                    <a:lnTo>
                      <a:pt x="17" y="18"/>
                    </a:lnTo>
                    <a:lnTo>
                      <a:pt x="14" y="21"/>
                    </a:lnTo>
                    <a:lnTo>
                      <a:pt x="9" y="22"/>
                    </a:lnTo>
                    <a:lnTo>
                      <a:pt x="8" y="22"/>
                    </a:lnTo>
                    <a:lnTo>
                      <a:pt x="4" y="26"/>
                    </a:lnTo>
                    <a:lnTo>
                      <a:pt x="3" y="26"/>
                    </a:lnTo>
                    <a:lnTo>
                      <a:pt x="0" y="26"/>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12" name="Freeform 168"/>
              <p:cNvSpPr>
                <a:spLocks/>
              </p:cNvSpPr>
              <p:nvPr/>
            </p:nvSpPr>
            <p:spPr bwMode="blackWhite">
              <a:xfrm>
                <a:off x="538" y="3633"/>
                <a:ext cx="40" cy="30"/>
              </a:xfrm>
              <a:custGeom>
                <a:avLst/>
                <a:gdLst>
                  <a:gd name="T0" fmla="*/ 0 w 35"/>
                  <a:gd name="T1" fmla="*/ 29 h 27"/>
                  <a:gd name="T2" fmla="*/ 0 w 35"/>
                  <a:gd name="T3" fmla="*/ 29 h 27"/>
                  <a:gd name="T4" fmla="*/ 0 w 35"/>
                  <a:gd name="T5" fmla="*/ 24 h 27"/>
                  <a:gd name="T6" fmla="*/ 0 w 35"/>
                  <a:gd name="T7" fmla="*/ 24 h 27"/>
                  <a:gd name="T8" fmla="*/ 3 w 35"/>
                  <a:gd name="T9" fmla="*/ 23 h 27"/>
                  <a:gd name="T10" fmla="*/ 3 w 35"/>
                  <a:gd name="T11" fmla="*/ 20 h 27"/>
                  <a:gd name="T12" fmla="*/ 5 w 35"/>
                  <a:gd name="T13" fmla="*/ 18 h 27"/>
                  <a:gd name="T14" fmla="*/ 9 w 35"/>
                  <a:gd name="T15" fmla="*/ 14 h 27"/>
                  <a:gd name="T16" fmla="*/ 10 w 35"/>
                  <a:gd name="T17" fmla="*/ 13 h 27"/>
                  <a:gd name="T18" fmla="*/ 14 w 35"/>
                  <a:gd name="T19" fmla="*/ 8 h 27"/>
                  <a:gd name="T20" fmla="*/ 14 w 35"/>
                  <a:gd name="T21" fmla="*/ 8 h 27"/>
                  <a:gd name="T22" fmla="*/ 19 w 35"/>
                  <a:gd name="T23" fmla="*/ 4 h 27"/>
                  <a:gd name="T24" fmla="*/ 22 w 35"/>
                  <a:gd name="T25" fmla="*/ 4 h 27"/>
                  <a:gd name="T26" fmla="*/ 25 w 35"/>
                  <a:gd name="T27" fmla="*/ 3 h 27"/>
                  <a:gd name="T28" fmla="*/ 31 w 35"/>
                  <a:gd name="T29" fmla="*/ 0 h 27"/>
                  <a:gd name="T30" fmla="*/ 31 w 35"/>
                  <a:gd name="T31" fmla="*/ 0 h 27"/>
                  <a:gd name="T32" fmla="*/ 33 w 35"/>
                  <a:gd name="T33" fmla="*/ 0 h 27"/>
                  <a:gd name="T34" fmla="*/ 37 w 35"/>
                  <a:gd name="T35" fmla="*/ 0 h 27"/>
                  <a:gd name="T36" fmla="*/ 37 w 35"/>
                  <a:gd name="T37" fmla="*/ 0 h 27"/>
                  <a:gd name="T38" fmla="*/ 37 w 35"/>
                  <a:gd name="T39" fmla="*/ 0 h 27"/>
                  <a:gd name="T40" fmla="*/ 39 w 35"/>
                  <a:gd name="T41" fmla="*/ 3 h 27"/>
                  <a:gd name="T42" fmla="*/ 37 w 35"/>
                  <a:gd name="T43" fmla="*/ 4 h 27"/>
                  <a:gd name="T44" fmla="*/ 37 w 35"/>
                  <a:gd name="T45" fmla="*/ 4 h 27"/>
                  <a:gd name="T46" fmla="*/ 33 w 35"/>
                  <a:gd name="T47" fmla="*/ 8 h 27"/>
                  <a:gd name="T48" fmla="*/ 33 w 35"/>
                  <a:gd name="T49" fmla="*/ 10 h 27"/>
                  <a:gd name="T50" fmla="*/ 31 w 35"/>
                  <a:gd name="T51" fmla="*/ 13 h 27"/>
                  <a:gd name="T52" fmla="*/ 27 w 35"/>
                  <a:gd name="T53" fmla="*/ 14 h 27"/>
                  <a:gd name="T54" fmla="*/ 22 w 35"/>
                  <a:gd name="T55" fmla="*/ 18 h 27"/>
                  <a:gd name="T56" fmla="*/ 22 w 35"/>
                  <a:gd name="T57" fmla="*/ 18 h 27"/>
                  <a:gd name="T58" fmla="*/ 19 w 35"/>
                  <a:gd name="T59" fmla="*/ 20 h 27"/>
                  <a:gd name="T60" fmla="*/ 16 w 35"/>
                  <a:gd name="T61" fmla="*/ 23 h 27"/>
                  <a:gd name="T62" fmla="*/ 10 w 35"/>
                  <a:gd name="T63" fmla="*/ 24 h 27"/>
                  <a:gd name="T64" fmla="*/ 9 w 35"/>
                  <a:gd name="T65" fmla="*/ 24 h 27"/>
                  <a:gd name="T66" fmla="*/ 5 w 35"/>
                  <a:gd name="T67" fmla="*/ 29 h 27"/>
                  <a:gd name="T68" fmla="*/ 3 w 35"/>
                  <a:gd name="T69" fmla="*/ 29 h 27"/>
                  <a:gd name="T70" fmla="*/ 3 w 35"/>
                  <a:gd name="T71" fmla="*/ 29 h 27"/>
                  <a:gd name="T72" fmla="*/ 0 w 35"/>
                  <a:gd name="T73" fmla="*/ 29 h 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5" h="27">
                    <a:moveTo>
                      <a:pt x="0" y="26"/>
                    </a:moveTo>
                    <a:lnTo>
                      <a:pt x="0" y="26"/>
                    </a:lnTo>
                    <a:lnTo>
                      <a:pt x="0" y="22"/>
                    </a:lnTo>
                    <a:lnTo>
                      <a:pt x="3" y="21"/>
                    </a:lnTo>
                    <a:lnTo>
                      <a:pt x="3" y="18"/>
                    </a:lnTo>
                    <a:lnTo>
                      <a:pt x="4" y="16"/>
                    </a:lnTo>
                    <a:lnTo>
                      <a:pt x="8" y="13"/>
                    </a:lnTo>
                    <a:lnTo>
                      <a:pt x="9" y="12"/>
                    </a:lnTo>
                    <a:lnTo>
                      <a:pt x="12" y="7"/>
                    </a:lnTo>
                    <a:lnTo>
                      <a:pt x="17" y="4"/>
                    </a:lnTo>
                    <a:lnTo>
                      <a:pt x="19" y="4"/>
                    </a:lnTo>
                    <a:lnTo>
                      <a:pt x="22" y="3"/>
                    </a:lnTo>
                    <a:lnTo>
                      <a:pt x="27" y="0"/>
                    </a:lnTo>
                    <a:lnTo>
                      <a:pt x="29" y="0"/>
                    </a:lnTo>
                    <a:lnTo>
                      <a:pt x="32" y="0"/>
                    </a:lnTo>
                    <a:lnTo>
                      <a:pt x="34" y="3"/>
                    </a:lnTo>
                    <a:lnTo>
                      <a:pt x="32" y="4"/>
                    </a:lnTo>
                    <a:lnTo>
                      <a:pt x="29" y="7"/>
                    </a:lnTo>
                    <a:lnTo>
                      <a:pt x="29" y="9"/>
                    </a:lnTo>
                    <a:lnTo>
                      <a:pt x="27" y="12"/>
                    </a:lnTo>
                    <a:lnTo>
                      <a:pt x="24" y="13"/>
                    </a:lnTo>
                    <a:lnTo>
                      <a:pt x="19" y="16"/>
                    </a:lnTo>
                    <a:lnTo>
                      <a:pt x="17" y="18"/>
                    </a:lnTo>
                    <a:lnTo>
                      <a:pt x="14" y="21"/>
                    </a:lnTo>
                    <a:lnTo>
                      <a:pt x="9" y="22"/>
                    </a:lnTo>
                    <a:lnTo>
                      <a:pt x="8" y="22"/>
                    </a:lnTo>
                    <a:lnTo>
                      <a:pt x="4" y="26"/>
                    </a:lnTo>
                    <a:lnTo>
                      <a:pt x="3" y="26"/>
                    </a:lnTo>
                    <a:lnTo>
                      <a:pt x="0" y="26"/>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13" name="Freeform 169"/>
              <p:cNvSpPr>
                <a:spLocks/>
              </p:cNvSpPr>
              <p:nvPr/>
            </p:nvSpPr>
            <p:spPr bwMode="blackWhite">
              <a:xfrm>
                <a:off x="658" y="3592"/>
                <a:ext cx="29" cy="29"/>
              </a:xfrm>
              <a:custGeom>
                <a:avLst/>
                <a:gdLst>
                  <a:gd name="T0" fmla="*/ 0 w 26"/>
                  <a:gd name="T1" fmla="*/ 11 h 26"/>
                  <a:gd name="T2" fmla="*/ 0 w 26"/>
                  <a:gd name="T3" fmla="*/ 8 h 26"/>
                  <a:gd name="T4" fmla="*/ 2 w 26"/>
                  <a:gd name="T5" fmla="*/ 2 h 26"/>
                  <a:gd name="T6" fmla="*/ 6 w 26"/>
                  <a:gd name="T7" fmla="*/ 0 h 26"/>
                  <a:gd name="T8" fmla="*/ 13 w 26"/>
                  <a:gd name="T9" fmla="*/ 0 h 26"/>
                  <a:gd name="T10" fmla="*/ 19 w 26"/>
                  <a:gd name="T11" fmla="*/ 0 h 26"/>
                  <a:gd name="T12" fmla="*/ 22 w 26"/>
                  <a:gd name="T13" fmla="*/ 2 h 26"/>
                  <a:gd name="T14" fmla="*/ 28 w 26"/>
                  <a:gd name="T15" fmla="*/ 8 h 26"/>
                  <a:gd name="T16" fmla="*/ 28 w 26"/>
                  <a:gd name="T17" fmla="*/ 11 h 26"/>
                  <a:gd name="T18" fmla="*/ 28 w 26"/>
                  <a:gd name="T19" fmla="*/ 19 h 26"/>
                  <a:gd name="T20" fmla="*/ 22 w 26"/>
                  <a:gd name="T21" fmla="*/ 25 h 26"/>
                  <a:gd name="T22" fmla="*/ 19 w 26"/>
                  <a:gd name="T23" fmla="*/ 25 h 26"/>
                  <a:gd name="T24" fmla="*/ 13 w 26"/>
                  <a:gd name="T25" fmla="*/ 28 h 26"/>
                  <a:gd name="T26" fmla="*/ 6 w 26"/>
                  <a:gd name="T27" fmla="*/ 25 h 26"/>
                  <a:gd name="T28" fmla="*/ 2 w 26"/>
                  <a:gd name="T29" fmla="*/ 25 h 26"/>
                  <a:gd name="T30" fmla="*/ 0 w 26"/>
                  <a:gd name="T31" fmla="*/ 19 h 26"/>
                  <a:gd name="T32" fmla="*/ 0 w 26"/>
                  <a:gd name="T33" fmla="*/ 11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26">
                    <a:moveTo>
                      <a:pt x="0" y="10"/>
                    </a:moveTo>
                    <a:lnTo>
                      <a:pt x="0" y="7"/>
                    </a:lnTo>
                    <a:lnTo>
                      <a:pt x="2" y="2"/>
                    </a:lnTo>
                    <a:lnTo>
                      <a:pt x="5" y="0"/>
                    </a:lnTo>
                    <a:lnTo>
                      <a:pt x="12" y="0"/>
                    </a:lnTo>
                    <a:lnTo>
                      <a:pt x="17" y="0"/>
                    </a:lnTo>
                    <a:lnTo>
                      <a:pt x="20" y="2"/>
                    </a:lnTo>
                    <a:lnTo>
                      <a:pt x="25" y="7"/>
                    </a:lnTo>
                    <a:lnTo>
                      <a:pt x="25" y="10"/>
                    </a:lnTo>
                    <a:lnTo>
                      <a:pt x="25" y="17"/>
                    </a:lnTo>
                    <a:lnTo>
                      <a:pt x="20" y="22"/>
                    </a:lnTo>
                    <a:lnTo>
                      <a:pt x="17" y="22"/>
                    </a:lnTo>
                    <a:lnTo>
                      <a:pt x="12" y="25"/>
                    </a:lnTo>
                    <a:lnTo>
                      <a:pt x="5" y="22"/>
                    </a:lnTo>
                    <a:lnTo>
                      <a:pt x="2" y="22"/>
                    </a:lnTo>
                    <a:lnTo>
                      <a:pt x="0" y="17"/>
                    </a:lnTo>
                    <a:lnTo>
                      <a:pt x="0" y="10"/>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14" name="Freeform 170"/>
              <p:cNvSpPr>
                <a:spLocks/>
              </p:cNvSpPr>
              <p:nvPr/>
            </p:nvSpPr>
            <p:spPr bwMode="blackWhite">
              <a:xfrm>
                <a:off x="658" y="3592"/>
                <a:ext cx="29" cy="29"/>
              </a:xfrm>
              <a:custGeom>
                <a:avLst/>
                <a:gdLst>
                  <a:gd name="T0" fmla="*/ 0 w 26"/>
                  <a:gd name="T1" fmla="*/ 11 h 26"/>
                  <a:gd name="T2" fmla="*/ 0 w 26"/>
                  <a:gd name="T3" fmla="*/ 11 h 26"/>
                  <a:gd name="T4" fmla="*/ 0 w 26"/>
                  <a:gd name="T5" fmla="*/ 8 h 26"/>
                  <a:gd name="T6" fmla="*/ 2 w 26"/>
                  <a:gd name="T7" fmla="*/ 2 h 26"/>
                  <a:gd name="T8" fmla="*/ 6 w 26"/>
                  <a:gd name="T9" fmla="*/ 0 h 26"/>
                  <a:gd name="T10" fmla="*/ 13 w 26"/>
                  <a:gd name="T11" fmla="*/ 0 h 26"/>
                  <a:gd name="T12" fmla="*/ 13 w 26"/>
                  <a:gd name="T13" fmla="*/ 0 h 26"/>
                  <a:gd name="T14" fmla="*/ 19 w 26"/>
                  <a:gd name="T15" fmla="*/ 0 h 26"/>
                  <a:gd name="T16" fmla="*/ 22 w 26"/>
                  <a:gd name="T17" fmla="*/ 2 h 26"/>
                  <a:gd name="T18" fmla="*/ 28 w 26"/>
                  <a:gd name="T19" fmla="*/ 8 h 26"/>
                  <a:gd name="T20" fmla="*/ 28 w 26"/>
                  <a:gd name="T21" fmla="*/ 11 h 26"/>
                  <a:gd name="T22" fmla="*/ 28 w 26"/>
                  <a:gd name="T23" fmla="*/ 11 h 26"/>
                  <a:gd name="T24" fmla="*/ 28 w 26"/>
                  <a:gd name="T25" fmla="*/ 19 h 26"/>
                  <a:gd name="T26" fmla="*/ 22 w 26"/>
                  <a:gd name="T27" fmla="*/ 25 h 26"/>
                  <a:gd name="T28" fmla="*/ 19 w 26"/>
                  <a:gd name="T29" fmla="*/ 25 h 26"/>
                  <a:gd name="T30" fmla="*/ 13 w 26"/>
                  <a:gd name="T31" fmla="*/ 28 h 26"/>
                  <a:gd name="T32" fmla="*/ 13 w 26"/>
                  <a:gd name="T33" fmla="*/ 28 h 26"/>
                  <a:gd name="T34" fmla="*/ 6 w 26"/>
                  <a:gd name="T35" fmla="*/ 25 h 26"/>
                  <a:gd name="T36" fmla="*/ 2 w 26"/>
                  <a:gd name="T37" fmla="*/ 25 h 26"/>
                  <a:gd name="T38" fmla="*/ 0 w 26"/>
                  <a:gd name="T39" fmla="*/ 19 h 26"/>
                  <a:gd name="T40" fmla="*/ 0 w 26"/>
                  <a:gd name="T41" fmla="*/ 11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0" y="10"/>
                    </a:moveTo>
                    <a:lnTo>
                      <a:pt x="0" y="10"/>
                    </a:lnTo>
                    <a:lnTo>
                      <a:pt x="0" y="7"/>
                    </a:lnTo>
                    <a:lnTo>
                      <a:pt x="2" y="2"/>
                    </a:lnTo>
                    <a:lnTo>
                      <a:pt x="5" y="0"/>
                    </a:lnTo>
                    <a:lnTo>
                      <a:pt x="12" y="0"/>
                    </a:lnTo>
                    <a:lnTo>
                      <a:pt x="17" y="0"/>
                    </a:lnTo>
                    <a:lnTo>
                      <a:pt x="20" y="2"/>
                    </a:lnTo>
                    <a:lnTo>
                      <a:pt x="25" y="7"/>
                    </a:lnTo>
                    <a:lnTo>
                      <a:pt x="25" y="10"/>
                    </a:lnTo>
                    <a:lnTo>
                      <a:pt x="25" y="17"/>
                    </a:lnTo>
                    <a:lnTo>
                      <a:pt x="20" y="22"/>
                    </a:lnTo>
                    <a:lnTo>
                      <a:pt x="17" y="22"/>
                    </a:lnTo>
                    <a:lnTo>
                      <a:pt x="12" y="25"/>
                    </a:lnTo>
                    <a:lnTo>
                      <a:pt x="5" y="22"/>
                    </a:lnTo>
                    <a:lnTo>
                      <a:pt x="2" y="22"/>
                    </a:lnTo>
                    <a:lnTo>
                      <a:pt x="0" y="17"/>
                    </a:lnTo>
                    <a:lnTo>
                      <a:pt x="0" y="10"/>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15" name="Freeform 171"/>
              <p:cNvSpPr>
                <a:spLocks/>
              </p:cNvSpPr>
              <p:nvPr/>
            </p:nvSpPr>
            <p:spPr bwMode="blackWhite">
              <a:xfrm>
                <a:off x="325" y="3667"/>
                <a:ext cx="29" cy="29"/>
              </a:xfrm>
              <a:custGeom>
                <a:avLst/>
                <a:gdLst>
                  <a:gd name="T0" fmla="*/ 0 w 26"/>
                  <a:gd name="T1" fmla="*/ 16 h 26"/>
                  <a:gd name="T2" fmla="*/ 0 w 26"/>
                  <a:gd name="T3" fmla="*/ 11 h 26"/>
                  <a:gd name="T4" fmla="*/ 2 w 26"/>
                  <a:gd name="T5" fmla="*/ 3 h 26"/>
                  <a:gd name="T6" fmla="*/ 9 w 26"/>
                  <a:gd name="T7" fmla="*/ 0 h 26"/>
                  <a:gd name="T8" fmla="*/ 12 w 26"/>
                  <a:gd name="T9" fmla="*/ 0 h 26"/>
                  <a:gd name="T10" fmla="*/ 18 w 26"/>
                  <a:gd name="T11" fmla="*/ 0 h 26"/>
                  <a:gd name="T12" fmla="*/ 21 w 26"/>
                  <a:gd name="T13" fmla="*/ 3 h 26"/>
                  <a:gd name="T14" fmla="*/ 28 w 26"/>
                  <a:gd name="T15" fmla="*/ 11 h 26"/>
                  <a:gd name="T16" fmla="*/ 28 w 26"/>
                  <a:gd name="T17" fmla="*/ 16 h 26"/>
                  <a:gd name="T18" fmla="*/ 28 w 26"/>
                  <a:gd name="T19" fmla="*/ 23 h 26"/>
                  <a:gd name="T20" fmla="*/ 21 w 26"/>
                  <a:gd name="T21" fmla="*/ 28 h 26"/>
                  <a:gd name="T22" fmla="*/ 18 w 26"/>
                  <a:gd name="T23" fmla="*/ 28 h 26"/>
                  <a:gd name="T24" fmla="*/ 12 w 26"/>
                  <a:gd name="T25" fmla="*/ 28 h 26"/>
                  <a:gd name="T26" fmla="*/ 9 w 26"/>
                  <a:gd name="T27" fmla="*/ 28 h 26"/>
                  <a:gd name="T28" fmla="*/ 2 w 26"/>
                  <a:gd name="T29" fmla="*/ 28 h 26"/>
                  <a:gd name="T30" fmla="*/ 0 w 26"/>
                  <a:gd name="T31" fmla="*/ 23 h 26"/>
                  <a:gd name="T32" fmla="*/ 0 w 26"/>
                  <a:gd name="T33" fmla="*/ 16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26">
                    <a:moveTo>
                      <a:pt x="0" y="14"/>
                    </a:moveTo>
                    <a:lnTo>
                      <a:pt x="0" y="10"/>
                    </a:lnTo>
                    <a:lnTo>
                      <a:pt x="2" y="3"/>
                    </a:lnTo>
                    <a:lnTo>
                      <a:pt x="8" y="0"/>
                    </a:lnTo>
                    <a:lnTo>
                      <a:pt x="11" y="0"/>
                    </a:lnTo>
                    <a:lnTo>
                      <a:pt x="16" y="0"/>
                    </a:lnTo>
                    <a:lnTo>
                      <a:pt x="19" y="3"/>
                    </a:lnTo>
                    <a:lnTo>
                      <a:pt x="25" y="10"/>
                    </a:lnTo>
                    <a:lnTo>
                      <a:pt x="25" y="14"/>
                    </a:lnTo>
                    <a:lnTo>
                      <a:pt x="25" y="21"/>
                    </a:lnTo>
                    <a:lnTo>
                      <a:pt x="19" y="25"/>
                    </a:lnTo>
                    <a:lnTo>
                      <a:pt x="16" y="25"/>
                    </a:lnTo>
                    <a:lnTo>
                      <a:pt x="11" y="25"/>
                    </a:lnTo>
                    <a:lnTo>
                      <a:pt x="8" y="25"/>
                    </a:lnTo>
                    <a:lnTo>
                      <a:pt x="2" y="25"/>
                    </a:lnTo>
                    <a:lnTo>
                      <a:pt x="0" y="21"/>
                    </a:lnTo>
                    <a:lnTo>
                      <a:pt x="0" y="14"/>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16" name="Freeform 172"/>
              <p:cNvSpPr>
                <a:spLocks/>
              </p:cNvSpPr>
              <p:nvPr/>
            </p:nvSpPr>
            <p:spPr bwMode="blackWhite">
              <a:xfrm>
                <a:off x="325" y="3667"/>
                <a:ext cx="29" cy="29"/>
              </a:xfrm>
              <a:custGeom>
                <a:avLst/>
                <a:gdLst>
                  <a:gd name="T0" fmla="*/ 0 w 26"/>
                  <a:gd name="T1" fmla="*/ 16 h 26"/>
                  <a:gd name="T2" fmla="*/ 0 w 26"/>
                  <a:gd name="T3" fmla="*/ 16 h 26"/>
                  <a:gd name="T4" fmla="*/ 0 w 26"/>
                  <a:gd name="T5" fmla="*/ 11 h 26"/>
                  <a:gd name="T6" fmla="*/ 2 w 26"/>
                  <a:gd name="T7" fmla="*/ 3 h 26"/>
                  <a:gd name="T8" fmla="*/ 9 w 26"/>
                  <a:gd name="T9" fmla="*/ 0 h 26"/>
                  <a:gd name="T10" fmla="*/ 12 w 26"/>
                  <a:gd name="T11" fmla="*/ 0 h 26"/>
                  <a:gd name="T12" fmla="*/ 12 w 26"/>
                  <a:gd name="T13" fmla="*/ 0 h 26"/>
                  <a:gd name="T14" fmla="*/ 18 w 26"/>
                  <a:gd name="T15" fmla="*/ 0 h 26"/>
                  <a:gd name="T16" fmla="*/ 21 w 26"/>
                  <a:gd name="T17" fmla="*/ 3 h 26"/>
                  <a:gd name="T18" fmla="*/ 28 w 26"/>
                  <a:gd name="T19" fmla="*/ 11 h 26"/>
                  <a:gd name="T20" fmla="*/ 28 w 26"/>
                  <a:gd name="T21" fmla="*/ 16 h 26"/>
                  <a:gd name="T22" fmla="*/ 28 w 26"/>
                  <a:gd name="T23" fmla="*/ 16 h 26"/>
                  <a:gd name="T24" fmla="*/ 28 w 26"/>
                  <a:gd name="T25" fmla="*/ 23 h 26"/>
                  <a:gd name="T26" fmla="*/ 21 w 26"/>
                  <a:gd name="T27" fmla="*/ 28 h 26"/>
                  <a:gd name="T28" fmla="*/ 18 w 26"/>
                  <a:gd name="T29" fmla="*/ 28 h 26"/>
                  <a:gd name="T30" fmla="*/ 12 w 26"/>
                  <a:gd name="T31" fmla="*/ 28 h 26"/>
                  <a:gd name="T32" fmla="*/ 12 w 26"/>
                  <a:gd name="T33" fmla="*/ 28 h 26"/>
                  <a:gd name="T34" fmla="*/ 9 w 26"/>
                  <a:gd name="T35" fmla="*/ 28 h 26"/>
                  <a:gd name="T36" fmla="*/ 2 w 26"/>
                  <a:gd name="T37" fmla="*/ 28 h 26"/>
                  <a:gd name="T38" fmla="*/ 0 w 26"/>
                  <a:gd name="T39" fmla="*/ 23 h 26"/>
                  <a:gd name="T40" fmla="*/ 0 w 26"/>
                  <a:gd name="T41" fmla="*/ 16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0" y="14"/>
                    </a:moveTo>
                    <a:lnTo>
                      <a:pt x="0" y="14"/>
                    </a:lnTo>
                    <a:lnTo>
                      <a:pt x="0" y="10"/>
                    </a:lnTo>
                    <a:lnTo>
                      <a:pt x="2" y="3"/>
                    </a:lnTo>
                    <a:lnTo>
                      <a:pt x="8" y="0"/>
                    </a:lnTo>
                    <a:lnTo>
                      <a:pt x="11" y="0"/>
                    </a:lnTo>
                    <a:lnTo>
                      <a:pt x="16" y="0"/>
                    </a:lnTo>
                    <a:lnTo>
                      <a:pt x="19" y="3"/>
                    </a:lnTo>
                    <a:lnTo>
                      <a:pt x="25" y="10"/>
                    </a:lnTo>
                    <a:lnTo>
                      <a:pt x="25" y="14"/>
                    </a:lnTo>
                    <a:lnTo>
                      <a:pt x="25" y="21"/>
                    </a:lnTo>
                    <a:lnTo>
                      <a:pt x="19" y="25"/>
                    </a:lnTo>
                    <a:lnTo>
                      <a:pt x="16" y="25"/>
                    </a:lnTo>
                    <a:lnTo>
                      <a:pt x="11" y="25"/>
                    </a:lnTo>
                    <a:lnTo>
                      <a:pt x="8" y="25"/>
                    </a:lnTo>
                    <a:lnTo>
                      <a:pt x="2" y="25"/>
                    </a:lnTo>
                    <a:lnTo>
                      <a:pt x="0" y="21"/>
                    </a:lnTo>
                    <a:lnTo>
                      <a:pt x="0" y="14"/>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17" name="Freeform 173"/>
              <p:cNvSpPr>
                <a:spLocks/>
              </p:cNvSpPr>
              <p:nvPr/>
            </p:nvSpPr>
            <p:spPr bwMode="blackWhite">
              <a:xfrm>
                <a:off x="406" y="3669"/>
                <a:ext cx="30" cy="29"/>
              </a:xfrm>
              <a:custGeom>
                <a:avLst/>
                <a:gdLst>
                  <a:gd name="T0" fmla="*/ 0 w 26"/>
                  <a:gd name="T1" fmla="*/ 17 h 26"/>
                  <a:gd name="T2" fmla="*/ 0 w 26"/>
                  <a:gd name="T3" fmla="*/ 10 h 26"/>
                  <a:gd name="T4" fmla="*/ 3 w 26"/>
                  <a:gd name="T5" fmla="*/ 7 h 26"/>
                  <a:gd name="T6" fmla="*/ 9 w 26"/>
                  <a:gd name="T7" fmla="*/ 0 h 26"/>
                  <a:gd name="T8" fmla="*/ 12 w 26"/>
                  <a:gd name="T9" fmla="*/ 0 h 26"/>
                  <a:gd name="T10" fmla="*/ 18 w 26"/>
                  <a:gd name="T11" fmla="*/ 0 h 26"/>
                  <a:gd name="T12" fmla="*/ 22 w 26"/>
                  <a:gd name="T13" fmla="*/ 7 h 26"/>
                  <a:gd name="T14" fmla="*/ 24 w 26"/>
                  <a:gd name="T15" fmla="*/ 10 h 26"/>
                  <a:gd name="T16" fmla="*/ 29 w 26"/>
                  <a:gd name="T17" fmla="*/ 17 h 26"/>
                  <a:gd name="T18" fmla="*/ 24 w 26"/>
                  <a:gd name="T19" fmla="*/ 20 h 26"/>
                  <a:gd name="T20" fmla="*/ 22 w 26"/>
                  <a:gd name="T21" fmla="*/ 20 h 26"/>
                  <a:gd name="T22" fmla="*/ 18 w 26"/>
                  <a:gd name="T23" fmla="*/ 28 h 26"/>
                  <a:gd name="T24" fmla="*/ 12 w 26"/>
                  <a:gd name="T25" fmla="*/ 28 h 26"/>
                  <a:gd name="T26" fmla="*/ 9 w 26"/>
                  <a:gd name="T27" fmla="*/ 28 h 26"/>
                  <a:gd name="T28" fmla="*/ 3 w 26"/>
                  <a:gd name="T29" fmla="*/ 20 h 26"/>
                  <a:gd name="T30" fmla="*/ 0 w 26"/>
                  <a:gd name="T31" fmla="*/ 20 h 26"/>
                  <a:gd name="T32" fmla="*/ 0 w 26"/>
                  <a:gd name="T33" fmla="*/ 17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26">
                    <a:moveTo>
                      <a:pt x="0" y="15"/>
                    </a:moveTo>
                    <a:lnTo>
                      <a:pt x="0" y="9"/>
                    </a:lnTo>
                    <a:lnTo>
                      <a:pt x="3" y="6"/>
                    </a:lnTo>
                    <a:lnTo>
                      <a:pt x="8" y="0"/>
                    </a:lnTo>
                    <a:lnTo>
                      <a:pt x="10" y="0"/>
                    </a:lnTo>
                    <a:lnTo>
                      <a:pt x="16" y="0"/>
                    </a:lnTo>
                    <a:lnTo>
                      <a:pt x="19" y="6"/>
                    </a:lnTo>
                    <a:lnTo>
                      <a:pt x="21" y="9"/>
                    </a:lnTo>
                    <a:lnTo>
                      <a:pt x="25" y="15"/>
                    </a:lnTo>
                    <a:lnTo>
                      <a:pt x="21" y="18"/>
                    </a:lnTo>
                    <a:lnTo>
                      <a:pt x="19" y="18"/>
                    </a:lnTo>
                    <a:lnTo>
                      <a:pt x="16" y="25"/>
                    </a:lnTo>
                    <a:lnTo>
                      <a:pt x="10" y="25"/>
                    </a:lnTo>
                    <a:lnTo>
                      <a:pt x="8" y="25"/>
                    </a:lnTo>
                    <a:lnTo>
                      <a:pt x="3" y="18"/>
                    </a:lnTo>
                    <a:lnTo>
                      <a:pt x="0" y="18"/>
                    </a:lnTo>
                    <a:lnTo>
                      <a:pt x="0" y="15"/>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18" name="Freeform 174"/>
              <p:cNvSpPr>
                <a:spLocks/>
              </p:cNvSpPr>
              <p:nvPr/>
            </p:nvSpPr>
            <p:spPr bwMode="blackWhite">
              <a:xfrm>
                <a:off x="406" y="3669"/>
                <a:ext cx="30" cy="29"/>
              </a:xfrm>
              <a:custGeom>
                <a:avLst/>
                <a:gdLst>
                  <a:gd name="T0" fmla="*/ 0 w 26"/>
                  <a:gd name="T1" fmla="*/ 17 h 26"/>
                  <a:gd name="T2" fmla="*/ 0 w 26"/>
                  <a:gd name="T3" fmla="*/ 17 h 26"/>
                  <a:gd name="T4" fmla="*/ 0 w 26"/>
                  <a:gd name="T5" fmla="*/ 10 h 26"/>
                  <a:gd name="T6" fmla="*/ 3 w 26"/>
                  <a:gd name="T7" fmla="*/ 7 h 26"/>
                  <a:gd name="T8" fmla="*/ 9 w 26"/>
                  <a:gd name="T9" fmla="*/ 0 h 26"/>
                  <a:gd name="T10" fmla="*/ 12 w 26"/>
                  <a:gd name="T11" fmla="*/ 0 h 26"/>
                  <a:gd name="T12" fmla="*/ 12 w 26"/>
                  <a:gd name="T13" fmla="*/ 0 h 26"/>
                  <a:gd name="T14" fmla="*/ 18 w 26"/>
                  <a:gd name="T15" fmla="*/ 0 h 26"/>
                  <a:gd name="T16" fmla="*/ 22 w 26"/>
                  <a:gd name="T17" fmla="*/ 7 h 26"/>
                  <a:gd name="T18" fmla="*/ 24 w 26"/>
                  <a:gd name="T19" fmla="*/ 10 h 26"/>
                  <a:gd name="T20" fmla="*/ 29 w 26"/>
                  <a:gd name="T21" fmla="*/ 17 h 26"/>
                  <a:gd name="T22" fmla="*/ 29 w 26"/>
                  <a:gd name="T23" fmla="*/ 17 h 26"/>
                  <a:gd name="T24" fmla="*/ 24 w 26"/>
                  <a:gd name="T25" fmla="*/ 20 h 26"/>
                  <a:gd name="T26" fmla="*/ 22 w 26"/>
                  <a:gd name="T27" fmla="*/ 20 h 26"/>
                  <a:gd name="T28" fmla="*/ 18 w 26"/>
                  <a:gd name="T29" fmla="*/ 28 h 26"/>
                  <a:gd name="T30" fmla="*/ 12 w 26"/>
                  <a:gd name="T31" fmla="*/ 28 h 26"/>
                  <a:gd name="T32" fmla="*/ 12 w 26"/>
                  <a:gd name="T33" fmla="*/ 28 h 26"/>
                  <a:gd name="T34" fmla="*/ 9 w 26"/>
                  <a:gd name="T35" fmla="*/ 28 h 26"/>
                  <a:gd name="T36" fmla="*/ 3 w 26"/>
                  <a:gd name="T37" fmla="*/ 20 h 26"/>
                  <a:gd name="T38" fmla="*/ 0 w 26"/>
                  <a:gd name="T39" fmla="*/ 20 h 26"/>
                  <a:gd name="T40" fmla="*/ 0 w 26"/>
                  <a:gd name="T41" fmla="*/ 17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0" y="15"/>
                    </a:moveTo>
                    <a:lnTo>
                      <a:pt x="0" y="15"/>
                    </a:lnTo>
                    <a:lnTo>
                      <a:pt x="0" y="9"/>
                    </a:lnTo>
                    <a:lnTo>
                      <a:pt x="3" y="6"/>
                    </a:lnTo>
                    <a:lnTo>
                      <a:pt x="8" y="0"/>
                    </a:lnTo>
                    <a:lnTo>
                      <a:pt x="10" y="0"/>
                    </a:lnTo>
                    <a:lnTo>
                      <a:pt x="16" y="0"/>
                    </a:lnTo>
                    <a:lnTo>
                      <a:pt x="19" y="6"/>
                    </a:lnTo>
                    <a:lnTo>
                      <a:pt x="21" y="9"/>
                    </a:lnTo>
                    <a:lnTo>
                      <a:pt x="25" y="15"/>
                    </a:lnTo>
                    <a:lnTo>
                      <a:pt x="21" y="18"/>
                    </a:lnTo>
                    <a:lnTo>
                      <a:pt x="19" y="18"/>
                    </a:lnTo>
                    <a:lnTo>
                      <a:pt x="16" y="25"/>
                    </a:lnTo>
                    <a:lnTo>
                      <a:pt x="10" y="25"/>
                    </a:lnTo>
                    <a:lnTo>
                      <a:pt x="8" y="25"/>
                    </a:lnTo>
                    <a:lnTo>
                      <a:pt x="3" y="18"/>
                    </a:lnTo>
                    <a:lnTo>
                      <a:pt x="0" y="18"/>
                    </a:lnTo>
                    <a:lnTo>
                      <a:pt x="0" y="15"/>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19" name="Freeform 175"/>
              <p:cNvSpPr>
                <a:spLocks/>
              </p:cNvSpPr>
              <p:nvPr/>
            </p:nvSpPr>
            <p:spPr bwMode="blackWhite">
              <a:xfrm>
                <a:off x="287" y="3656"/>
                <a:ext cx="30" cy="30"/>
              </a:xfrm>
              <a:custGeom>
                <a:avLst/>
                <a:gdLst>
                  <a:gd name="T0" fmla="*/ 0 w 26"/>
                  <a:gd name="T1" fmla="*/ 12 h 27"/>
                  <a:gd name="T2" fmla="*/ 0 w 26"/>
                  <a:gd name="T3" fmla="*/ 2 h 27"/>
                  <a:gd name="T4" fmla="*/ 3 w 26"/>
                  <a:gd name="T5" fmla="*/ 2 h 27"/>
                  <a:gd name="T6" fmla="*/ 3 w 26"/>
                  <a:gd name="T7" fmla="*/ 0 h 27"/>
                  <a:gd name="T8" fmla="*/ 12 w 26"/>
                  <a:gd name="T9" fmla="*/ 0 h 27"/>
                  <a:gd name="T10" fmla="*/ 16 w 26"/>
                  <a:gd name="T11" fmla="*/ 0 h 27"/>
                  <a:gd name="T12" fmla="*/ 24 w 26"/>
                  <a:gd name="T13" fmla="*/ 2 h 27"/>
                  <a:gd name="T14" fmla="*/ 29 w 26"/>
                  <a:gd name="T15" fmla="*/ 2 h 27"/>
                  <a:gd name="T16" fmla="*/ 29 w 26"/>
                  <a:gd name="T17" fmla="*/ 12 h 27"/>
                  <a:gd name="T18" fmla="*/ 29 w 26"/>
                  <a:gd name="T19" fmla="*/ 19 h 27"/>
                  <a:gd name="T20" fmla="*/ 24 w 26"/>
                  <a:gd name="T21" fmla="*/ 22 h 27"/>
                  <a:gd name="T22" fmla="*/ 16 w 26"/>
                  <a:gd name="T23" fmla="*/ 29 h 27"/>
                  <a:gd name="T24" fmla="*/ 12 w 26"/>
                  <a:gd name="T25" fmla="*/ 29 h 27"/>
                  <a:gd name="T26" fmla="*/ 3 w 26"/>
                  <a:gd name="T27" fmla="*/ 29 h 27"/>
                  <a:gd name="T28" fmla="*/ 3 w 26"/>
                  <a:gd name="T29" fmla="*/ 22 h 27"/>
                  <a:gd name="T30" fmla="*/ 0 w 26"/>
                  <a:gd name="T31" fmla="*/ 19 h 27"/>
                  <a:gd name="T32" fmla="*/ 0 w 26"/>
                  <a:gd name="T33" fmla="*/ 12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27">
                    <a:moveTo>
                      <a:pt x="0" y="11"/>
                    </a:moveTo>
                    <a:lnTo>
                      <a:pt x="0" y="2"/>
                    </a:lnTo>
                    <a:lnTo>
                      <a:pt x="3" y="2"/>
                    </a:lnTo>
                    <a:lnTo>
                      <a:pt x="3" y="0"/>
                    </a:lnTo>
                    <a:lnTo>
                      <a:pt x="10" y="0"/>
                    </a:lnTo>
                    <a:lnTo>
                      <a:pt x="14" y="0"/>
                    </a:lnTo>
                    <a:lnTo>
                      <a:pt x="21" y="2"/>
                    </a:lnTo>
                    <a:lnTo>
                      <a:pt x="25" y="2"/>
                    </a:lnTo>
                    <a:lnTo>
                      <a:pt x="25" y="11"/>
                    </a:lnTo>
                    <a:lnTo>
                      <a:pt x="25" y="17"/>
                    </a:lnTo>
                    <a:lnTo>
                      <a:pt x="21" y="20"/>
                    </a:lnTo>
                    <a:lnTo>
                      <a:pt x="14" y="26"/>
                    </a:lnTo>
                    <a:lnTo>
                      <a:pt x="10" y="26"/>
                    </a:lnTo>
                    <a:lnTo>
                      <a:pt x="3" y="26"/>
                    </a:lnTo>
                    <a:lnTo>
                      <a:pt x="3" y="20"/>
                    </a:lnTo>
                    <a:lnTo>
                      <a:pt x="0" y="17"/>
                    </a:lnTo>
                    <a:lnTo>
                      <a:pt x="0" y="11"/>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20" name="Freeform 176"/>
              <p:cNvSpPr>
                <a:spLocks/>
              </p:cNvSpPr>
              <p:nvPr/>
            </p:nvSpPr>
            <p:spPr bwMode="blackWhite">
              <a:xfrm>
                <a:off x="287" y="3656"/>
                <a:ext cx="30" cy="30"/>
              </a:xfrm>
              <a:custGeom>
                <a:avLst/>
                <a:gdLst>
                  <a:gd name="T0" fmla="*/ 0 w 26"/>
                  <a:gd name="T1" fmla="*/ 12 h 27"/>
                  <a:gd name="T2" fmla="*/ 0 w 26"/>
                  <a:gd name="T3" fmla="*/ 12 h 27"/>
                  <a:gd name="T4" fmla="*/ 0 w 26"/>
                  <a:gd name="T5" fmla="*/ 2 h 27"/>
                  <a:gd name="T6" fmla="*/ 3 w 26"/>
                  <a:gd name="T7" fmla="*/ 2 h 27"/>
                  <a:gd name="T8" fmla="*/ 3 w 26"/>
                  <a:gd name="T9" fmla="*/ 0 h 27"/>
                  <a:gd name="T10" fmla="*/ 12 w 26"/>
                  <a:gd name="T11" fmla="*/ 0 h 27"/>
                  <a:gd name="T12" fmla="*/ 12 w 26"/>
                  <a:gd name="T13" fmla="*/ 0 h 27"/>
                  <a:gd name="T14" fmla="*/ 16 w 26"/>
                  <a:gd name="T15" fmla="*/ 0 h 27"/>
                  <a:gd name="T16" fmla="*/ 24 w 26"/>
                  <a:gd name="T17" fmla="*/ 2 h 27"/>
                  <a:gd name="T18" fmla="*/ 29 w 26"/>
                  <a:gd name="T19" fmla="*/ 2 h 27"/>
                  <a:gd name="T20" fmla="*/ 29 w 26"/>
                  <a:gd name="T21" fmla="*/ 12 h 27"/>
                  <a:gd name="T22" fmla="*/ 29 w 26"/>
                  <a:gd name="T23" fmla="*/ 12 h 27"/>
                  <a:gd name="T24" fmla="*/ 29 w 26"/>
                  <a:gd name="T25" fmla="*/ 19 h 27"/>
                  <a:gd name="T26" fmla="*/ 24 w 26"/>
                  <a:gd name="T27" fmla="*/ 22 h 27"/>
                  <a:gd name="T28" fmla="*/ 16 w 26"/>
                  <a:gd name="T29" fmla="*/ 29 h 27"/>
                  <a:gd name="T30" fmla="*/ 12 w 26"/>
                  <a:gd name="T31" fmla="*/ 29 h 27"/>
                  <a:gd name="T32" fmla="*/ 12 w 26"/>
                  <a:gd name="T33" fmla="*/ 29 h 27"/>
                  <a:gd name="T34" fmla="*/ 3 w 26"/>
                  <a:gd name="T35" fmla="*/ 29 h 27"/>
                  <a:gd name="T36" fmla="*/ 3 w 26"/>
                  <a:gd name="T37" fmla="*/ 22 h 27"/>
                  <a:gd name="T38" fmla="*/ 0 w 26"/>
                  <a:gd name="T39" fmla="*/ 19 h 27"/>
                  <a:gd name="T40" fmla="*/ 0 w 26"/>
                  <a:gd name="T41" fmla="*/ 12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7">
                    <a:moveTo>
                      <a:pt x="0" y="11"/>
                    </a:moveTo>
                    <a:lnTo>
                      <a:pt x="0" y="11"/>
                    </a:lnTo>
                    <a:lnTo>
                      <a:pt x="0" y="2"/>
                    </a:lnTo>
                    <a:lnTo>
                      <a:pt x="3" y="2"/>
                    </a:lnTo>
                    <a:lnTo>
                      <a:pt x="3" y="0"/>
                    </a:lnTo>
                    <a:lnTo>
                      <a:pt x="10" y="0"/>
                    </a:lnTo>
                    <a:lnTo>
                      <a:pt x="14" y="0"/>
                    </a:lnTo>
                    <a:lnTo>
                      <a:pt x="21" y="2"/>
                    </a:lnTo>
                    <a:lnTo>
                      <a:pt x="25" y="2"/>
                    </a:lnTo>
                    <a:lnTo>
                      <a:pt x="25" y="11"/>
                    </a:lnTo>
                    <a:lnTo>
                      <a:pt x="25" y="17"/>
                    </a:lnTo>
                    <a:lnTo>
                      <a:pt x="21" y="20"/>
                    </a:lnTo>
                    <a:lnTo>
                      <a:pt x="14" y="26"/>
                    </a:lnTo>
                    <a:lnTo>
                      <a:pt x="10" y="26"/>
                    </a:lnTo>
                    <a:lnTo>
                      <a:pt x="3" y="26"/>
                    </a:lnTo>
                    <a:lnTo>
                      <a:pt x="3" y="20"/>
                    </a:lnTo>
                    <a:lnTo>
                      <a:pt x="0" y="17"/>
                    </a:lnTo>
                    <a:lnTo>
                      <a:pt x="0" y="11"/>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21" name="Freeform 177"/>
              <p:cNvSpPr>
                <a:spLocks/>
              </p:cNvSpPr>
              <p:nvPr/>
            </p:nvSpPr>
            <p:spPr bwMode="blackWhite">
              <a:xfrm>
                <a:off x="758" y="3575"/>
                <a:ext cx="29" cy="29"/>
              </a:xfrm>
              <a:custGeom>
                <a:avLst/>
                <a:gdLst>
                  <a:gd name="T0" fmla="*/ 0 w 26"/>
                  <a:gd name="T1" fmla="*/ 14 h 27"/>
                  <a:gd name="T2" fmla="*/ 0 w 26"/>
                  <a:gd name="T3" fmla="*/ 6 h 27"/>
                  <a:gd name="T4" fmla="*/ 4 w 26"/>
                  <a:gd name="T5" fmla="*/ 3 h 27"/>
                  <a:gd name="T6" fmla="*/ 4 w 26"/>
                  <a:gd name="T7" fmla="*/ 0 h 27"/>
                  <a:gd name="T8" fmla="*/ 13 w 26"/>
                  <a:gd name="T9" fmla="*/ 0 h 27"/>
                  <a:gd name="T10" fmla="*/ 18 w 26"/>
                  <a:gd name="T11" fmla="*/ 0 h 27"/>
                  <a:gd name="T12" fmla="*/ 28 w 26"/>
                  <a:gd name="T13" fmla="*/ 3 h 27"/>
                  <a:gd name="T14" fmla="*/ 28 w 26"/>
                  <a:gd name="T15" fmla="*/ 6 h 27"/>
                  <a:gd name="T16" fmla="*/ 28 w 26"/>
                  <a:gd name="T17" fmla="*/ 14 h 27"/>
                  <a:gd name="T18" fmla="*/ 28 w 26"/>
                  <a:gd name="T19" fmla="*/ 17 h 27"/>
                  <a:gd name="T20" fmla="*/ 28 w 26"/>
                  <a:gd name="T21" fmla="*/ 24 h 27"/>
                  <a:gd name="T22" fmla="*/ 18 w 26"/>
                  <a:gd name="T23" fmla="*/ 24 h 27"/>
                  <a:gd name="T24" fmla="*/ 13 w 26"/>
                  <a:gd name="T25" fmla="*/ 28 h 27"/>
                  <a:gd name="T26" fmla="*/ 4 w 26"/>
                  <a:gd name="T27" fmla="*/ 24 h 27"/>
                  <a:gd name="T28" fmla="*/ 4 w 26"/>
                  <a:gd name="T29" fmla="*/ 24 h 27"/>
                  <a:gd name="T30" fmla="*/ 0 w 26"/>
                  <a:gd name="T31" fmla="*/ 17 h 27"/>
                  <a:gd name="T32" fmla="*/ 0 w 26"/>
                  <a:gd name="T33" fmla="*/ 14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27">
                    <a:moveTo>
                      <a:pt x="0" y="13"/>
                    </a:moveTo>
                    <a:lnTo>
                      <a:pt x="0" y="6"/>
                    </a:lnTo>
                    <a:lnTo>
                      <a:pt x="4" y="3"/>
                    </a:lnTo>
                    <a:lnTo>
                      <a:pt x="4" y="0"/>
                    </a:lnTo>
                    <a:lnTo>
                      <a:pt x="12" y="0"/>
                    </a:lnTo>
                    <a:lnTo>
                      <a:pt x="16" y="0"/>
                    </a:lnTo>
                    <a:lnTo>
                      <a:pt x="25" y="3"/>
                    </a:lnTo>
                    <a:lnTo>
                      <a:pt x="25" y="6"/>
                    </a:lnTo>
                    <a:lnTo>
                      <a:pt x="25" y="13"/>
                    </a:lnTo>
                    <a:lnTo>
                      <a:pt x="25" y="16"/>
                    </a:lnTo>
                    <a:lnTo>
                      <a:pt x="25" y="22"/>
                    </a:lnTo>
                    <a:lnTo>
                      <a:pt x="16" y="22"/>
                    </a:lnTo>
                    <a:lnTo>
                      <a:pt x="12" y="26"/>
                    </a:lnTo>
                    <a:lnTo>
                      <a:pt x="4" y="22"/>
                    </a:lnTo>
                    <a:lnTo>
                      <a:pt x="0" y="16"/>
                    </a:lnTo>
                    <a:lnTo>
                      <a:pt x="0" y="13"/>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22" name="Freeform 178"/>
              <p:cNvSpPr>
                <a:spLocks/>
              </p:cNvSpPr>
              <p:nvPr/>
            </p:nvSpPr>
            <p:spPr bwMode="blackWhite">
              <a:xfrm>
                <a:off x="758" y="3575"/>
                <a:ext cx="29" cy="29"/>
              </a:xfrm>
              <a:custGeom>
                <a:avLst/>
                <a:gdLst>
                  <a:gd name="T0" fmla="*/ 0 w 26"/>
                  <a:gd name="T1" fmla="*/ 14 h 27"/>
                  <a:gd name="T2" fmla="*/ 0 w 26"/>
                  <a:gd name="T3" fmla="*/ 14 h 27"/>
                  <a:gd name="T4" fmla="*/ 0 w 26"/>
                  <a:gd name="T5" fmla="*/ 6 h 27"/>
                  <a:gd name="T6" fmla="*/ 4 w 26"/>
                  <a:gd name="T7" fmla="*/ 3 h 27"/>
                  <a:gd name="T8" fmla="*/ 4 w 26"/>
                  <a:gd name="T9" fmla="*/ 0 h 27"/>
                  <a:gd name="T10" fmla="*/ 13 w 26"/>
                  <a:gd name="T11" fmla="*/ 0 h 27"/>
                  <a:gd name="T12" fmla="*/ 13 w 26"/>
                  <a:gd name="T13" fmla="*/ 0 h 27"/>
                  <a:gd name="T14" fmla="*/ 18 w 26"/>
                  <a:gd name="T15" fmla="*/ 0 h 27"/>
                  <a:gd name="T16" fmla="*/ 28 w 26"/>
                  <a:gd name="T17" fmla="*/ 3 h 27"/>
                  <a:gd name="T18" fmla="*/ 28 w 26"/>
                  <a:gd name="T19" fmla="*/ 6 h 27"/>
                  <a:gd name="T20" fmla="*/ 28 w 26"/>
                  <a:gd name="T21" fmla="*/ 14 h 27"/>
                  <a:gd name="T22" fmla="*/ 28 w 26"/>
                  <a:gd name="T23" fmla="*/ 14 h 27"/>
                  <a:gd name="T24" fmla="*/ 28 w 26"/>
                  <a:gd name="T25" fmla="*/ 17 h 27"/>
                  <a:gd name="T26" fmla="*/ 28 w 26"/>
                  <a:gd name="T27" fmla="*/ 24 h 27"/>
                  <a:gd name="T28" fmla="*/ 18 w 26"/>
                  <a:gd name="T29" fmla="*/ 24 h 27"/>
                  <a:gd name="T30" fmla="*/ 13 w 26"/>
                  <a:gd name="T31" fmla="*/ 28 h 27"/>
                  <a:gd name="T32" fmla="*/ 13 w 26"/>
                  <a:gd name="T33" fmla="*/ 28 h 27"/>
                  <a:gd name="T34" fmla="*/ 4 w 26"/>
                  <a:gd name="T35" fmla="*/ 24 h 27"/>
                  <a:gd name="T36" fmla="*/ 4 w 26"/>
                  <a:gd name="T37" fmla="*/ 24 h 27"/>
                  <a:gd name="T38" fmla="*/ 0 w 26"/>
                  <a:gd name="T39" fmla="*/ 17 h 27"/>
                  <a:gd name="T40" fmla="*/ 0 w 26"/>
                  <a:gd name="T41" fmla="*/ 14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7">
                    <a:moveTo>
                      <a:pt x="0" y="13"/>
                    </a:moveTo>
                    <a:lnTo>
                      <a:pt x="0" y="13"/>
                    </a:lnTo>
                    <a:lnTo>
                      <a:pt x="0" y="6"/>
                    </a:lnTo>
                    <a:lnTo>
                      <a:pt x="4" y="3"/>
                    </a:lnTo>
                    <a:lnTo>
                      <a:pt x="4" y="0"/>
                    </a:lnTo>
                    <a:lnTo>
                      <a:pt x="12" y="0"/>
                    </a:lnTo>
                    <a:lnTo>
                      <a:pt x="16" y="0"/>
                    </a:lnTo>
                    <a:lnTo>
                      <a:pt x="25" y="3"/>
                    </a:lnTo>
                    <a:lnTo>
                      <a:pt x="25" y="6"/>
                    </a:lnTo>
                    <a:lnTo>
                      <a:pt x="25" y="13"/>
                    </a:lnTo>
                    <a:lnTo>
                      <a:pt x="25" y="16"/>
                    </a:lnTo>
                    <a:lnTo>
                      <a:pt x="25" y="22"/>
                    </a:lnTo>
                    <a:lnTo>
                      <a:pt x="16" y="22"/>
                    </a:lnTo>
                    <a:lnTo>
                      <a:pt x="12" y="26"/>
                    </a:lnTo>
                    <a:lnTo>
                      <a:pt x="4" y="22"/>
                    </a:lnTo>
                    <a:lnTo>
                      <a:pt x="0" y="16"/>
                    </a:lnTo>
                    <a:lnTo>
                      <a:pt x="0" y="13"/>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23" name="Freeform 179"/>
              <p:cNvSpPr>
                <a:spLocks/>
              </p:cNvSpPr>
              <p:nvPr/>
            </p:nvSpPr>
            <p:spPr bwMode="blackWhite">
              <a:xfrm>
                <a:off x="620" y="3355"/>
                <a:ext cx="33" cy="29"/>
              </a:xfrm>
              <a:custGeom>
                <a:avLst/>
                <a:gdLst>
                  <a:gd name="T0" fmla="*/ 1 w 29"/>
                  <a:gd name="T1" fmla="*/ 1 h 26"/>
                  <a:gd name="T2" fmla="*/ 27 w 29"/>
                  <a:gd name="T3" fmla="*/ 0 h 26"/>
                  <a:gd name="T4" fmla="*/ 27 w 29"/>
                  <a:gd name="T5" fmla="*/ 1 h 26"/>
                  <a:gd name="T6" fmla="*/ 27 w 29"/>
                  <a:gd name="T7" fmla="*/ 6 h 26"/>
                  <a:gd name="T8" fmla="*/ 32 w 29"/>
                  <a:gd name="T9" fmla="*/ 8 h 26"/>
                  <a:gd name="T10" fmla="*/ 32 w 29"/>
                  <a:gd name="T11" fmla="*/ 15 h 26"/>
                  <a:gd name="T12" fmla="*/ 32 w 29"/>
                  <a:gd name="T13" fmla="*/ 19 h 26"/>
                  <a:gd name="T14" fmla="*/ 32 w 29"/>
                  <a:gd name="T15" fmla="*/ 26 h 26"/>
                  <a:gd name="T16" fmla="*/ 26 w 29"/>
                  <a:gd name="T17" fmla="*/ 28 h 26"/>
                  <a:gd name="T18" fmla="*/ 17 w 29"/>
                  <a:gd name="T19" fmla="*/ 28 h 26"/>
                  <a:gd name="T20" fmla="*/ 17 w 29"/>
                  <a:gd name="T21" fmla="*/ 28 h 26"/>
                  <a:gd name="T22" fmla="*/ 16 w 29"/>
                  <a:gd name="T23" fmla="*/ 26 h 26"/>
                  <a:gd name="T24" fmla="*/ 10 w 29"/>
                  <a:gd name="T25" fmla="*/ 21 h 26"/>
                  <a:gd name="T26" fmla="*/ 7 w 29"/>
                  <a:gd name="T27" fmla="*/ 19 h 26"/>
                  <a:gd name="T28" fmla="*/ 5 w 29"/>
                  <a:gd name="T29" fmla="*/ 15 h 26"/>
                  <a:gd name="T30" fmla="*/ 1 w 29"/>
                  <a:gd name="T31" fmla="*/ 12 h 26"/>
                  <a:gd name="T32" fmla="*/ 0 w 29"/>
                  <a:gd name="T33" fmla="*/ 12 h 26"/>
                  <a:gd name="T34" fmla="*/ 0 w 29"/>
                  <a:gd name="T35" fmla="*/ 12 h 26"/>
                  <a:gd name="T36" fmla="*/ 1 w 29"/>
                  <a:gd name="T37" fmla="*/ 1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 h="26">
                    <a:moveTo>
                      <a:pt x="1" y="1"/>
                    </a:moveTo>
                    <a:lnTo>
                      <a:pt x="24" y="0"/>
                    </a:lnTo>
                    <a:lnTo>
                      <a:pt x="24" y="1"/>
                    </a:lnTo>
                    <a:lnTo>
                      <a:pt x="24" y="5"/>
                    </a:lnTo>
                    <a:lnTo>
                      <a:pt x="28" y="7"/>
                    </a:lnTo>
                    <a:lnTo>
                      <a:pt x="28" y="13"/>
                    </a:lnTo>
                    <a:lnTo>
                      <a:pt x="28" y="17"/>
                    </a:lnTo>
                    <a:lnTo>
                      <a:pt x="28" y="23"/>
                    </a:lnTo>
                    <a:lnTo>
                      <a:pt x="23" y="25"/>
                    </a:lnTo>
                    <a:lnTo>
                      <a:pt x="15" y="25"/>
                    </a:lnTo>
                    <a:lnTo>
                      <a:pt x="14" y="23"/>
                    </a:lnTo>
                    <a:lnTo>
                      <a:pt x="9" y="19"/>
                    </a:lnTo>
                    <a:lnTo>
                      <a:pt x="6" y="17"/>
                    </a:lnTo>
                    <a:lnTo>
                      <a:pt x="4" y="13"/>
                    </a:lnTo>
                    <a:lnTo>
                      <a:pt x="1" y="11"/>
                    </a:lnTo>
                    <a:lnTo>
                      <a:pt x="0" y="11"/>
                    </a:lnTo>
                    <a:lnTo>
                      <a:pt x="1" y="1"/>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24" name="Freeform 180"/>
              <p:cNvSpPr>
                <a:spLocks/>
              </p:cNvSpPr>
              <p:nvPr/>
            </p:nvSpPr>
            <p:spPr bwMode="blackWhite">
              <a:xfrm>
                <a:off x="620" y="3355"/>
                <a:ext cx="33" cy="29"/>
              </a:xfrm>
              <a:custGeom>
                <a:avLst/>
                <a:gdLst>
                  <a:gd name="T0" fmla="*/ 1 w 29"/>
                  <a:gd name="T1" fmla="*/ 1 h 26"/>
                  <a:gd name="T2" fmla="*/ 27 w 29"/>
                  <a:gd name="T3" fmla="*/ 0 h 26"/>
                  <a:gd name="T4" fmla="*/ 27 w 29"/>
                  <a:gd name="T5" fmla="*/ 0 h 26"/>
                  <a:gd name="T6" fmla="*/ 27 w 29"/>
                  <a:gd name="T7" fmla="*/ 1 h 26"/>
                  <a:gd name="T8" fmla="*/ 27 w 29"/>
                  <a:gd name="T9" fmla="*/ 6 h 26"/>
                  <a:gd name="T10" fmla="*/ 32 w 29"/>
                  <a:gd name="T11" fmla="*/ 8 h 26"/>
                  <a:gd name="T12" fmla="*/ 32 w 29"/>
                  <a:gd name="T13" fmla="*/ 15 h 26"/>
                  <a:gd name="T14" fmla="*/ 32 w 29"/>
                  <a:gd name="T15" fmla="*/ 19 h 26"/>
                  <a:gd name="T16" fmla="*/ 32 w 29"/>
                  <a:gd name="T17" fmla="*/ 26 h 26"/>
                  <a:gd name="T18" fmla="*/ 26 w 29"/>
                  <a:gd name="T19" fmla="*/ 28 h 26"/>
                  <a:gd name="T20" fmla="*/ 17 w 29"/>
                  <a:gd name="T21" fmla="*/ 28 h 26"/>
                  <a:gd name="T22" fmla="*/ 17 w 29"/>
                  <a:gd name="T23" fmla="*/ 28 h 26"/>
                  <a:gd name="T24" fmla="*/ 17 w 29"/>
                  <a:gd name="T25" fmla="*/ 28 h 26"/>
                  <a:gd name="T26" fmla="*/ 16 w 29"/>
                  <a:gd name="T27" fmla="*/ 26 h 26"/>
                  <a:gd name="T28" fmla="*/ 10 w 29"/>
                  <a:gd name="T29" fmla="*/ 21 h 26"/>
                  <a:gd name="T30" fmla="*/ 7 w 29"/>
                  <a:gd name="T31" fmla="*/ 19 h 26"/>
                  <a:gd name="T32" fmla="*/ 5 w 29"/>
                  <a:gd name="T33" fmla="*/ 15 h 26"/>
                  <a:gd name="T34" fmla="*/ 1 w 29"/>
                  <a:gd name="T35" fmla="*/ 12 h 26"/>
                  <a:gd name="T36" fmla="*/ 0 w 29"/>
                  <a:gd name="T37" fmla="*/ 12 h 26"/>
                  <a:gd name="T38" fmla="*/ 0 w 29"/>
                  <a:gd name="T39" fmla="*/ 12 h 26"/>
                  <a:gd name="T40" fmla="*/ 1 w 29"/>
                  <a:gd name="T41" fmla="*/ 1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9" h="26">
                    <a:moveTo>
                      <a:pt x="1" y="1"/>
                    </a:moveTo>
                    <a:lnTo>
                      <a:pt x="24" y="0"/>
                    </a:lnTo>
                    <a:lnTo>
                      <a:pt x="24" y="1"/>
                    </a:lnTo>
                    <a:lnTo>
                      <a:pt x="24" y="5"/>
                    </a:lnTo>
                    <a:lnTo>
                      <a:pt x="28" y="7"/>
                    </a:lnTo>
                    <a:lnTo>
                      <a:pt x="28" y="13"/>
                    </a:lnTo>
                    <a:lnTo>
                      <a:pt x="28" y="17"/>
                    </a:lnTo>
                    <a:lnTo>
                      <a:pt x="28" y="23"/>
                    </a:lnTo>
                    <a:lnTo>
                      <a:pt x="23" y="25"/>
                    </a:lnTo>
                    <a:lnTo>
                      <a:pt x="15" y="25"/>
                    </a:lnTo>
                    <a:lnTo>
                      <a:pt x="14" y="23"/>
                    </a:lnTo>
                    <a:lnTo>
                      <a:pt x="9" y="19"/>
                    </a:lnTo>
                    <a:lnTo>
                      <a:pt x="6" y="17"/>
                    </a:lnTo>
                    <a:lnTo>
                      <a:pt x="4" y="13"/>
                    </a:lnTo>
                    <a:lnTo>
                      <a:pt x="1" y="11"/>
                    </a:lnTo>
                    <a:lnTo>
                      <a:pt x="0" y="11"/>
                    </a:lnTo>
                    <a:lnTo>
                      <a:pt x="1" y="1"/>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25" name="Freeform 181"/>
              <p:cNvSpPr>
                <a:spLocks/>
              </p:cNvSpPr>
              <p:nvPr/>
            </p:nvSpPr>
            <p:spPr bwMode="blackWhite">
              <a:xfrm>
                <a:off x="376" y="3658"/>
                <a:ext cx="29" cy="29"/>
              </a:xfrm>
              <a:custGeom>
                <a:avLst/>
                <a:gdLst>
                  <a:gd name="T0" fmla="*/ 17 w 26"/>
                  <a:gd name="T1" fmla="*/ 7 h 26"/>
                  <a:gd name="T2" fmla="*/ 0 w 26"/>
                  <a:gd name="T3" fmla="*/ 17 h 26"/>
                  <a:gd name="T4" fmla="*/ 20 w 26"/>
                  <a:gd name="T5" fmla="*/ 28 h 26"/>
                  <a:gd name="T6" fmla="*/ 28 w 26"/>
                  <a:gd name="T7" fmla="*/ 0 h 26"/>
                  <a:gd name="T8" fmla="*/ 17 w 26"/>
                  <a:gd name="T9" fmla="*/ 7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6">
                    <a:moveTo>
                      <a:pt x="15" y="6"/>
                    </a:moveTo>
                    <a:lnTo>
                      <a:pt x="0" y="15"/>
                    </a:lnTo>
                    <a:lnTo>
                      <a:pt x="18" y="25"/>
                    </a:lnTo>
                    <a:lnTo>
                      <a:pt x="25" y="0"/>
                    </a:lnTo>
                    <a:lnTo>
                      <a:pt x="15" y="6"/>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26" name="Freeform 182"/>
              <p:cNvSpPr>
                <a:spLocks/>
              </p:cNvSpPr>
              <p:nvPr/>
            </p:nvSpPr>
            <p:spPr bwMode="blackWhite">
              <a:xfrm>
                <a:off x="376" y="3658"/>
                <a:ext cx="29" cy="29"/>
              </a:xfrm>
              <a:custGeom>
                <a:avLst/>
                <a:gdLst>
                  <a:gd name="T0" fmla="*/ 17 w 26"/>
                  <a:gd name="T1" fmla="*/ 7 h 26"/>
                  <a:gd name="T2" fmla="*/ 0 w 26"/>
                  <a:gd name="T3" fmla="*/ 17 h 26"/>
                  <a:gd name="T4" fmla="*/ 20 w 26"/>
                  <a:gd name="T5" fmla="*/ 28 h 26"/>
                  <a:gd name="T6" fmla="*/ 28 w 26"/>
                  <a:gd name="T7" fmla="*/ 0 h 26"/>
                  <a:gd name="T8" fmla="*/ 17 w 26"/>
                  <a:gd name="T9" fmla="*/ 7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6">
                    <a:moveTo>
                      <a:pt x="15" y="6"/>
                    </a:moveTo>
                    <a:lnTo>
                      <a:pt x="0" y="15"/>
                    </a:lnTo>
                    <a:lnTo>
                      <a:pt x="18" y="25"/>
                    </a:lnTo>
                    <a:lnTo>
                      <a:pt x="25" y="0"/>
                    </a:lnTo>
                    <a:lnTo>
                      <a:pt x="15" y="6"/>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27" name="Freeform 183"/>
              <p:cNvSpPr>
                <a:spLocks/>
              </p:cNvSpPr>
              <p:nvPr/>
            </p:nvSpPr>
            <p:spPr bwMode="blackWhite">
              <a:xfrm>
                <a:off x="550" y="3200"/>
                <a:ext cx="54" cy="39"/>
              </a:xfrm>
              <a:custGeom>
                <a:avLst/>
                <a:gdLst>
                  <a:gd name="T0" fmla="*/ 5 w 48"/>
                  <a:gd name="T1" fmla="*/ 0 h 36"/>
                  <a:gd name="T2" fmla="*/ 5 w 48"/>
                  <a:gd name="T3" fmla="*/ 0 h 36"/>
                  <a:gd name="T4" fmla="*/ 5 w 48"/>
                  <a:gd name="T5" fmla="*/ 3 h 36"/>
                  <a:gd name="T6" fmla="*/ 8 w 48"/>
                  <a:gd name="T7" fmla="*/ 4 h 36"/>
                  <a:gd name="T8" fmla="*/ 14 w 48"/>
                  <a:gd name="T9" fmla="*/ 8 h 36"/>
                  <a:gd name="T10" fmla="*/ 16 w 48"/>
                  <a:gd name="T11" fmla="*/ 10 h 36"/>
                  <a:gd name="T12" fmla="*/ 20 w 48"/>
                  <a:gd name="T13" fmla="*/ 10 h 36"/>
                  <a:gd name="T14" fmla="*/ 26 w 48"/>
                  <a:gd name="T15" fmla="*/ 8 h 36"/>
                  <a:gd name="T16" fmla="*/ 32 w 48"/>
                  <a:gd name="T17" fmla="*/ 4 h 36"/>
                  <a:gd name="T18" fmla="*/ 32 w 48"/>
                  <a:gd name="T19" fmla="*/ 4 h 36"/>
                  <a:gd name="T20" fmla="*/ 32 w 48"/>
                  <a:gd name="T21" fmla="*/ 8 h 36"/>
                  <a:gd name="T22" fmla="*/ 35 w 48"/>
                  <a:gd name="T23" fmla="*/ 10 h 36"/>
                  <a:gd name="T24" fmla="*/ 35 w 48"/>
                  <a:gd name="T25" fmla="*/ 15 h 36"/>
                  <a:gd name="T26" fmla="*/ 41 w 48"/>
                  <a:gd name="T27" fmla="*/ 21 h 36"/>
                  <a:gd name="T28" fmla="*/ 42 w 48"/>
                  <a:gd name="T29" fmla="*/ 24 h 36"/>
                  <a:gd name="T30" fmla="*/ 47 w 48"/>
                  <a:gd name="T31" fmla="*/ 25 h 36"/>
                  <a:gd name="T32" fmla="*/ 53 w 48"/>
                  <a:gd name="T33" fmla="*/ 25 h 36"/>
                  <a:gd name="T34" fmla="*/ 53 w 48"/>
                  <a:gd name="T35" fmla="*/ 29 h 36"/>
                  <a:gd name="T36" fmla="*/ 48 w 48"/>
                  <a:gd name="T37" fmla="*/ 29 h 36"/>
                  <a:gd name="T38" fmla="*/ 47 w 48"/>
                  <a:gd name="T39" fmla="*/ 30 h 36"/>
                  <a:gd name="T40" fmla="*/ 42 w 48"/>
                  <a:gd name="T41" fmla="*/ 34 h 36"/>
                  <a:gd name="T42" fmla="*/ 41 w 48"/>
                  <a:gd name="T43" fmla="*/ 36 h 36"/>
                  <a:gd name="T44" fmla="*/ 36 w 48"/>
                  <a:gd name="T45" fmla="*/ 38 h 36"/>
                  <a:gd name="T46" fmla="*/ 35 w 48"/>
                  <a:gd name="T47" fmla="*/ 38 h 36"/>
                  <a:gd name="T48" fmla="*/ 35 w 48"/>
                  <a:gd name="T49" fmla="*/ 38 h 36"/>
                  <a:gd name="T50" fmla="*/ 35 w 48"/>
                  <a:gd name="T51" fmla="*/ 38 h 36"/>
                  <a:gd name="T52" fmla="*/ 35 w 48"/>
                  <a:gd name="T53" fmla="*/ 36 h 36"/>
                  <a:gd name="T54" fmla="*/ 32 w 48"/>
                  <a:gd name="T55" fmla="*/ 30 h 36"/>
                  <a:gd name="T56" fmla="*/ 29 w 48"/>
                  <a:gd name="T57" fmla="*/ 29 h 36"/>
                  <a:gd name="T58" fmla="*/ 26 w 48"/>
                  <a:gd name="T59" fmla="*/ 24 h 36"/>
                  <a:gd name="T60" fmla="*/ 19 w 48"/>
                  <a:gd name="T61" fmla="*/ 21 h 36"/>
                  <a:gd name="T62" fmla="*/ 10 w 48"/>
                  <a:gd name="T63" fmla="*/ 15 h 36"/>
                  <a:gd name="T64" fmla="*/ 0 w 48"/>
                  <a:gd name="T65" fmla="*/ 15 h 36"/>
                  <a:gd name="T66" fmla="*/ 0 w 48"/>
                  <a:gd name="T67" fmla="*/ 13 h 36"/>
                  <a:gd name="T68" fmla="*/ 0 w 48"/>
                  <a:gd name="T69" fmla="*/ 8 h 36"/>
                  <a:gd name="T70" fmla="*/ 3 w 48"/>
                  <a:gd name="T71" fmla="*/ 3 h 36"/>
                  <a:gd name="T72" fmla="*/ 5 w 48"/>
                  <a:gd name="T73" fmla="*/ 0 h 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8" h="36">
                    <a:moveTo>
                      <a:pt x="4" y="0"/>
                    </a:moveTo>
                    <a:lnTo>
                      <a:pt x="4" y="0"/>
                    </a:lnTo>
                    <a:lnTo>
                      <a:pt x="4" y="3"/>
                    </a:lnTo>
                    <a:lnTo>
                      <a:pt x="7" y="4"/>
                    </a:lnTo>
                    <a:lnTo>
                      <a:pt x="12" y="7"/>
                    </a:lnTo>
                    <a:lnTo>
                      <a:pt x="14" y="9"/>
                    </a:lnTo>
                    <a:lnTo>
                      <a:pt x="18" y="9"/>
                    </a:lnTo>
                    <a:lnTo>
                      <a:pt x="23" y="7"/>
                    </a:lnTo>
                    <a:lnTo>
                      <a:pt x="28" y="4"/>
                    </a:lnTo>
                    <a:lnTo>
                      <a:pt x="28" y="7"/>
                    </a:lnTo>
                    <a:lnTo>
                      <a:pt x="31" y="9"/>
                    </a:lnTo>
                    <a:lnTo>
                      <a:pt x="31" y="14"/>
                    </a:lnTo>
                    <a:lnTo>
                      <a:pt x="36" y="19"/>
                    </a:lnTo>
                    <a:lnTo>
                      <a:pt x="37" y="22"/>
                    </a:lnTo>
                    <a:lnTo>
                      <a:pt x="42" y="23"/>
                    </a:lnTo>
                    <a:lnTo>
                      <a:pt x="47" y="23"/>
                    </a:lnTo>
                    <a:lnTo>
                      <a:pt x="47" y="27"/>
                    </a:lnTo>
                    <a:lnTo>
                      <a:pt x="43" y="27"/>
                    </a:lnTo>
                    <a:lnTo>
                      <a:pt x="42" y="28"/>
                    </a:lnTo>
                    <a:lnTo>
                      <a:pt x="37" y="31"/>
                    </a:lnTo>
                    <a:lnTo>
                      <a:pt x="36" y="33"/>
                    </a:lnTo>
                    <a:lnTo>
                      <a:pt x="32" y="35"/>
                    </a:lnTo>
                    <a:lnTo>
                      <a:pt x="31" y="35"/>
                    </a:lnTo>
                    <a:lnTo>
                      <a:pt x="31" y="33"/>
                    </a:lnTo>
                    <a:lnTo>
                      <a:pt x="28" y="28"/>
                    </a:lnTo>
                    <a:lnTo>
                      <a:pt x="26" y="27"/>
                    </a:lnTo>
                    <a:lnTo>
                      <a:pt x="23" y="22"/>
                    </a:lnTo>
                    <a:lnTo>
                      <a:pt x="17" y="19"/>
                    </a:lnTo>
                    <a:lnTo>
                      <a:pt x="9" y="14"/>
                    </a:lnTo>
                    <a:lnTo>
                      <a:pt x="0" y="14"/>
                    </a:lnTo>
                    <a:lnTo>
                      <a:pt x="0" y="12"/>
                    </a:lnTo>
                    <a:lnTo>
                      <a:pt x="0" y="7"/>
                    </a:lnTo>
                    <a:lnTo>
                      <a:pt x="3" y="3"/>
                    </a:lnTo>
                    <a:lnTo>
                      <a:pt x="4" y="0"/>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328" name="Freeform 184"/>
              <p:cNvSpPr>
                <a:spLocks/>
              </p:cNvSpPr>
              <p:nvPr/>
            </p:nvSpPr>
            <p:spPr bwMode="blackWhite">
              <a:xfrm>
                <a:off x="550" y="3200"/>
                <a:ext cx="54" cy="39"/>
              </a:xfrm>
              <a:custGeom>
                <a:avLst/>
                <a:gdLst>
                  <a:gd name="T0" fmla="*/ 5 w 48"/>
                  <a:gd name="T1" fmla="*/ 0 h 36"/>
                  <a:gd name="T2" fmla="*/ 5 w 48"/>
                  <a:gd name="T3" fmla="*/ 0 h 36"/>
                  <a:gd name="T4" fmla="*/ 5 w 48"/>
                  <a:gd name="T5" fmla="*/ 0 h 36"/>
                  <a:gd name="T6" fmla="*/ 5 w 48"/>
                  <a:gd name="T7" fmla="*/ 3 h 36"/>
                  <a:gd name="T8" fmla="*/ 8 w 48"/>
                  <a:gd name="T9" fmla="*/ 4 h 36"/>
                  <a:gd name="T10" fmla="*/ 14 w 48"/>
                  <a:gd name="T11" fmla="*/ 8 h 36"/>
                  <a:gd name="T12" fmla="*/ 16 w 48"/>
                  <a:gd name="T13" fmla="*/ 10 h 36"/>
                  <a:gd name="T14" fmla="*/ 20 w 48"/>
                  <a:gd name="T15" fmla="*/ 10 h 36"/>
                  <a:gd name="T16" fmla="*/ 26 w 48"/>
                  <a:gd name="T17" fmla="*/ 8 h 36"/>
                  <a:gd name="T18" fmla="*/ 32 w 48"/>
                  <a:gd name="T19" fmla="*/ 4 h 36"/>
                  <a:gd name="T20" fmla="*/ 32 w 48"/>
                  <a:gd name="T21" fmla="*/ 4 h 36"/>
                  <a:gd name="T22" fmla="*/ 32 w 48"/>
                  <a:gd name="T23" fmla="*/ 4 h 36"/>
                  <a:gd name="T24" fmla="*/ 32 w 48"/>
                  <a:gd name="T25" fmla="*/ 8 h 36"/>
                  <a:gd name="T26" fmla="*/ 35 w 48"/>
                  <a:gd name="T27" fmla="*/ 10 h 36"/>
                  <a:gd name="T28" fmla="*/ 35 w 48"/>
                  <a:gd name="T29" fmla="*/ 15 h 36"/>
                  <a:gd name="T30" fmla="*/ 41 w 48"/>
                  <a:gd name="T31" fmla="*/ 21 h 36"/>
                  <a:gd name="T32" fmla="*/ 42 w 48"/>
                  <a:gd name="T33" fmla="*/ 24 h 36"/>
                  <a:gd name="T34" fmla="*/ 47 w 48"/>
                  <a:gd name="T35" fmla="*/ 25 h 36"/>
                  <a:gd name="T36" fmla="*/ 53 w 48"/>
                  <a:gd name="T37" fmla="*/ 25 h 36"/>
                  <a:gd name="T38" fmla="*/ 53 w 48"/>
                  <a:gd name="T39" fmla="*/ 25 h 36"/>
                  <a:gd name="T40" fmla="*/ 53 w 48"/>
                  <a:gd name="T41" fmla="*/ 29 h 36"/>
                  <a:gd name="T42" fmla="*/ 48 w 48"/>
                  <a:gd name="T43" fmla="*/ 29 h 36"/>
                  <a:gd name="T44" fmla="*/ 47 w 48"/>
                  <a:gd name="T45" fmla="*/ 30 h 36"/>
                  <a:gd name="T46" fmla="*/ 42 w 48"/>
                  <a:gd name="T47" fmla="*/ 34 h 36"/>
                  <a:gd name="T48" fmla="*/ 41 w 48"/>
                  <a:gd name="T49" fmla="*/ 36 h 36"/>
                  <a:gd name="T50" fmla="*/ 36 w 48"/>
                  <a:gd name="T51" fmla="*/ 38 h 36"/>
                  <a:gd name="T52" fmla="*/ 35 w 48"/>
                  <a:gd name="T53" fmla="*/ 38 h 36"/>
                  <a:gd name="T54" fmla="*/ 35 w 48"/>
                  <a:gd name="T55" fmla="*/ 38 h 36"/>
                  <a:gd name="T56" fmla="*/ 35 w 48"/>
                  <a:gd name="T57" fmla="*/ 38 h 36"/>
                  <a:gd name="T58" fmla="*/ 35 w 48"/>
                  <a:gd name="T59" fmla="*/ 38 h 36"/>
                  <a:gd name="T60" fmla="*/ 35 w 48"/>
                  <a:gd name="T61" fmla="*/ 36 h 36"/>
                  <a:gd name="T62" fmla="*/ 32 w 48"/>
                  <a:gd name="T63" fmla="*/ 30 h 36"/>
                  <a:gd name="T64" fmla="*/ 29 w 48"/>
                  <a:gd name="T65" fmla="*/ 29 h 36"/>
                  <a:gd name="T66" fmla="*/ 26 w 48"/>
                  <a:gd name="T67" fmla="*/ 24 h 36"/>
                  <a:gd name="T68" fmla="*/ 19 w 48"/>
                  <a:gd name="T69" fmla="*/ 21 h 36"/>
                  <a:gd name="T70" fmla="*/ 10 w 48"/>
                  <a:gd name="T71" fmla="*/ 15 h 36"/>
                  <a:gd name="T72" fmla="*/ 0 w 48"/>
                  <a:gd name="T73" fmla="*/ 15 h 36"/>
                  <a:gd name="T74" fmla="*/ 0 w 48"/>
                  <a:gd name="T75" fmla="*/ 15 h 36"/>
                  <a:gd name="T76" fmla="*/ 0 w 48"/>
                  <a:gd name="T77" fmla="*/ 13 h 36"/>
                  <a:gd name="T78" fmla="*/ 0 w 48"/>
                  <a:gd name="T79" fmla="*/ 8 h 36"/>
                  <a:gd name="T80" fmla="*/ 3 w 48"/>
                  <a:gd name="T81" fmla="*/ 3 h 36"/>
                  <a:gd name="T82" fmla="*/ 5 w 48"/>
                  <a:gd name="T83" fmla="*/ 0 h 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8" h="36">
                    <a:moveTo>
                      <a:pt x="4" y="0"/>
                    </a:moveTo>
                    <a:lnTo>
                      <a:pt x="4" y="0"/>
                    </a:lnTo>
                    <a:lnTo>
                      <a:pt x="4" y="3"/>
                    </a:lnTo>
                    <a:lnTo>
                      <a:pt x="7" y="4"/>
                    </a:lnTo>
                    <a:lnTo>
                      <a:pt x="12" y="7"/>
                    </a:lnTo>
                    <a:lnTo>
                      <a:pt x="14" y="9"/>
                    </a:lnTo>
                    <a:lnTo>
                      <a:pt x="18" y="9"/>
                    </a:lnTo>
                    <a:lnTo>
                      <a:pt x="23" y="7"/>
                    </a:lnTo>
                    <a:lnTo>
                      <a:pt x="28" y="4"/>
                    </a:lnTo>
                    <a:lnTo>
                      <a:pt x="28" y="7"/>
                    </a:lnTo>
                    <a:lnTo>
                      <a:pt x="31" y="9"/>
                    </a:lnTo>
                    <a:lnTo>
                      <a:pt x="31" y="14"/>
                    </a:lnTo>
                    <a:lnTo>
                      <a:pt x="36" y="19"/>
                    </a:lnTo>
                    <a:lnTo>
                      <a:pt x="37" y="22"/>
                    </a:lnTo>
                    <a:lnTo>
                      <a:pt x="42" y="23"/>
                    </a:lnTo>
                    <a:lnTo>
                      <a:pt x="47" y="23"/>
                    </a:lnTo>
                    <a:lnTo>
                      <a:pt x="47" y="27"/>
                    </a:lnTo>
                    <a:lnTo>
                      <a:pt x="43" y="27"/>
                    </a:lnTo>
                    <a:lnTo>
                      <a:pt x="42" y="28"/>
                    </a:lnTo>
                    <a:lnTo>
                      <a:pt x="37" y="31"/>
                    </a:lnTo>
                    <a:lnTo>
                      <a:pt x="36" y="33"/>
                    </a:lnTo>
                    <a:lnTo>
                      <a:pt x="32" y="35"/>
                    </a:lnTo>
                    <a:lnTo>
                      <a:pt x="31" y="35"/>
                    </a:lnTo>
                    <a:lnTo>
                      <a:pt x="31" y="33"/>
                    </a:lnTo>
                    <a:lnTo>
                      <a:pt x="28" y="28"/>
                    </a:lnTo>
                    <a:lnTo>
                      <a:pt x="26" y="27"/>
                    </a:lnTo>
                    <a:lnTo>
                      <a:pt x="23" y="22"/>
                    </a:lnTo>
                    <a:lnTo>
                      <a:pt x="17" y="19"/>
                    </a:lnTo>
                    <a:lnTo>
                      <a:pt x="9" y="14"/>
                    </a:lnTo>
                    <a:lnTo>
                      <a:pt x="0" y="14"/>
                    </a:lnTo>
                    <a:lnTo>
                      <a:pt x="0" y="12"/>
                    </a:lnTo>
                    <a:lnTo>
                      <a:pt x="0" y="7"/>
                    </a:lnTo>
                    <a:lnTo>
                      <a:pt x="3" y="3"/>
                    </a:lnTo>
                    <a:lnTo>
                      <a:pt x="4" y="0"/>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grpSp>
        <p:grpSp>
          <p:nvGrpSpPr>
            <p:cNvPr id="250" name="Group 185"/>
            <p:cNvGrpSpPr>
              <a:grpSpLocks/>
            </p:cNvGrpSpPr>
            <p:nvPr/>
          </p:nvGrpSpPr>
          <p:grpSpPr bwMode="auto">
            <a:xfrm>
              <a:off x="2693988" y="5430838"/>
              <a:ext cx="708025" cy="439737"/>
              <a:chOff x="1697" y="3421"/>
              <a:chExt cx="446" cy="277"/>
            </a:xfrm>
          </p:grpSpPr>
          <p:sp>
            <p:nvSpPr>
              <p:cNvPr id="275" name="Freeform 186"/>
              <p:cNvSpPr>
                <a:spLocks/>
              </p:cNvSpPr>
              <p:nvPr/>
            </p:nvSpPr>
            <p:spPr bwMode="blackWhite">
              <a:xfrm>
                <a:off x="1735" y="3421"/>
                <a:ext cx="41" cy="31"/>
              </a:xfrm>
              <a:custGeom>
                <a:avLst/>
                <a:gdLst>
                  <a:gd name="T0" fmla="*/ 0 w 36"/>
                  <a:gd name="T1" fmla="*/ 13 h 28"/>
                  <a:gd name="T2" fmla="*/ 0 w 36"/>
                  <a:gd name="T3" fmla="*/ 13 h 28"/>
                  <a:gd name="T4" fmla="*/ 3 w 36"/>
                  <a:gd name="T5" fmla="*/ 10 h 28"/>
                  <a:gd name="T6" fmla="*/ 3 w 36"/>
                  <a:gd name="T7" fmla="*/ 10 h 28"/>
                  <a:gd name="T8" fmla="*/ 7 w 36"/>
                  <a:gd name="T9" fmla="*/ 4 h 28"/>
                  <a:gd name="T10" fmla="*/ 13 w 36"/>
                  <a:gd name="T11" fmla="*/ 4 h 28"/>
                  <a:gd name="T12" fmla="*/ 17 w 36"/>
                  <a:gd name="T13" fmla="*/ 3 h 28"/>
                  <a:gd name="T14" fmla="*/ 26 w 36"/>
                  <a:gd name="T15" fmla="*/ 0 h 28"/>
                  <a:gd name="T16" fmla="*/ 34 w 36"/>
                  <a:gd name="T17" fmla="*/ 0 h 28"/>
                  <a:gd name="T18" fmla="*/ 38 w 36"/>
                  <a:gd name="T19" fmla="*/ 0 h 28"/>
                  <a:gd name="T20" fmla="*/ 38 w 36"/>
                  <a:gd name="T21" fmla="*/ 4 h 28"/>
                  <a:gd name="T22" fmla="*/ 38 w 36"/>
                  <a:gd name="T23" fmla="*/ 10 h 28"/>
                  <a:gd name="T24" fmla="*/ 40 w 36"/>
                  <a:gd name="T25" fmla="*/ 10 h 28"/>
                  <a:gd name="T26" fmla="*/ 32 w 36"/>
                  <a:gd name="T27" fmla="*/ 30 h 28"/>
                  <a:gd name="T28" fmla="*/ 5 w 36"/>
                  <a:gd name="T29" fmla="*/ 21 h 28"/>
                  <a:gd name="T30" fmla="*/ 0 w 36"/>
                  <a:gd name="T31" fmla="*/ 13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28">
                    <a:moveTo>
                      <a:pt x="0" y="12"/>
                    </a:moveTo>
                    <a:lnTo>
                      <a:pt x="0" y="12"/>
                    </a:lnTo>
                    <a:lnTo>
                      <a:pt x="3" y="9"/>
                    </a:lnTo>
                    <a:lnTo>
                      <a:pt x="6" y="4"/>
                    </a:lnTo>
                    <a:lnTo>
                      <a:pt x="11" y="4"/>
                    </a:lnTo>
                    <a:lnTo>
                      <a:pt x="15" y="3"/>
                    </a:lnTo>
                    <a:lnTo>
                      <a:pt x="23" y="0"/>
                    </a:lnTo>
                    <a:lnTo>
                      <a:pt x="30" y="0"/>
                    </a:lnTo>
                    <a:lnTo>
                      <a:pt x="33" y="0"/>
                    </a:lnTo>
                    <a:lnTo>
                      <a:pt x="33" y="4"/>
                    </a:lnTo>
                    <a:lnTo>
                      <a:pt x="33" y="9"/>
                    </a:lnTo>
                    <a:lnTo>
                      <a:pt x="35" y="9"/>
                    </a:lnTo>
                    <a:lnTo>
                      <a:pt x="28" y="27"/>
                    </a:lnTo>
                    <a:lnTo>
                      <a:pt x="4" y="19"/>
                    </a:lnTo>
                    <a:lnTo>
                      <a:pt x="0" y="12"/>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76" name="Freeform 187"/>
              <p:cNvSpPr>
                <a:spLocks/>
              </p:cNvSpPr>
              <p:nvPr/>
            </p:nvSpPr>
            <p:spPr bwMode="blackWhite">
              <a:xfrm>
                <a:off x="1735" y="3421"/>
                <a:ext cx="41" cy="31"/>
              </a:xfrm>
              <a:custGeom>
                <a:avLst/>
                <a:gdLst>
                  <a:gd name="T0" fmla="*/ 0 w 36"/>
                  <a:gd name="T1" fmla="*/ 13 h 28"/>
                  <a:gd name="T2" fmla="*/ 0 w 36"/>
                  <a:gd name="T3" fmla="*/ 13 h 28"/>
                  <a:gd name="T4" fmla="*/ 0 w 36"/>
                  <a:gd name="T5" fmla="*/ 13 h 28"/>
                  <a:gd name="T6" fmla="*/ 3 w 36"/>
                  <a:gd name="T7" fmla="*/ 10 h 28"/>
                  <a:gd name="T8" fmla="*/ 3 w 36"/>
                  <a:gd name="T9" fmla="*/ 10 h 28"/>
                  <a:gd name="T10" fmla="*/ 7 w 36"/>
                  <a:gd name="T11" fmla="*/ 4 h 28"/>
                  <a:gd name="T12" fmla="*/ 13 w 36"/>
                  <a:gd name="T13" fmla="*/ 4 h 28"/>
                  <a:gd name="T14" fmla="*/ 17 w 36"/>
                  <a:gd name="T15" fmla="*/ 3 h 28"/>
                  <a:gd name="T16" fmla="*/ 26 w 36"/>
                  <a:gd name="T17" fmla="*/ 0 h 28"/>
                  <a:gd name="T18" fmla="*/ 34 w 36"/>
                  <a:gd name="T19" fmla="*/ 0 h 28"/>
                  <a:gd name="T20" fmla="*/ 34 w 36"/>
                  <a:gd name="T21" fmla="*/ 0 h 28"/>
                  <a:gd name="T22" fmla="*/ 38 w 36"/>
                  <a:gd name="T23" fmla="*/ 0 h 28"/>
                  <a:gd name="T24" fmla="*/ 38 w 36"/>
                  <a:gd name="T25" fmla="*/ 4 h 28"/>
                  <a:gd name="T26" fmla="*/ 38 w 36"/>
                  <a:gd name="T27" fmla="*/ 10 h 28"/>
                  <a:gd name="T28" fmla="*/ 40 w 36"/>
                  <a:gd name="T29" fmla="*/ 10 h 28"/>
                  <a:gd name="T30" fmla="*/ 32 w 36"/>
                  <a:gd name="T31" fmla="*/ 30 h 28"/>
                  <a:gd name="T32" fmla="*/ 5 w 36"/>
                  <a:gd name="T33" fmla="*/ 21 h 28"/>
                  <a:gd name="T34" fmla="*/ 0 w 36"/>
                  <a:gd name="T35" fmla="*/ 13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6" h="28">
                    <a:moveTo>
                      <a:pt x="0" y="12"/>
                    </a:moveTo>
                    <a:lnTo>
                      <a:pt x="0" y="12"/>
                    </a:lnTo>
                    <a:lnTo>
                      <a:pt x="3" y="9"/>
                    </a:lnTo>
                    <a:lnTo>
                      <a:pt x="6" y="4"/>
                    </a:lnTo>
                    <a:lnTo>
                      <a:pt x="11" y="4"/>
                    </a:lnTo>
                    <a:lnTo>
                      <a:pt x="15" y="3"/>
                    </a:lnTo>
                    <a:lnTo>
                      <a:pt x="23" y="0"/>
                    </a:lnTo>
                    <a:lnTo>
                      <a:pt x="30" y="0"/>
                    </a:lnTo>
                    <a:lnTo>
                      <a:pt x="33" y="0"/>
                    </a:lnTo>
                    <a:lnTo>
                      <a:pt x="33" y="4"/>
                    </a:lnTo>
                    <a:lnTo>
                      <a:pt x="33" y="9"/>
                    </a:lnTo>
                    <a:lnTo>
                      <a:pt x="35" y="9"/>
                    </a:lnTo>
                    <a:lnTo>
                      <a:pt x="28" y="27"/>
                    </a:lnTo>
                    <a:lnTo>
                      <a:pt x="4" y="19"/>
                    </a:lnTo>
                    <a:lnTo>
                      <a:pt x="0" y="12"/>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77" name="Freeform 188"/>
              <p:cNvSpPr>
                <a:spLocks/>
              </p:cNvSpPr>
              <p:nvPr/>
            </p:nvSpPr>
            <p:spPr bwMode="blackWhite">
              <a:xfrm>
                <a:off x="1862" y="3465"/>
                <a:ext cx="47" cy="38"/>
              </a:xfrm>
              <a:custGeom>
                <a:avLst/>
                <a:gdLst>
                  <a:gd name="T0" fmla="*/ 0 w 41"/>
                  <a:gd name="T1" fmla="*/ 8 h 34"/>
                  <a:gd name="T2" fmla="*/ 11 w 41"/>
                  <a:gd name="T3" fmla="*/ 8 h 34"/>
                  <a:gd name="T4" fmla="*/ 11 w 41"/>
                  <a:gd name="T5" fmla="*/ 8 h 34"/>
                  <a:gd name="T6" fmla="*/ 11 w 41"/>
                  <a:gd name="T7" fmla="*/ 4 h 34"/>
                  <a:gd name="T8" fmla="*/ 11 w 41"/>
                  <a:gd name="T9" fmla="*/ 3 h 34"/>
                  <a:gd name="T10" fmla="*/ 14 w 41"/>
                  <a:gd name="T11" fmla="*/ 0 h 34"/>
                  <a:gd name="T12" fmla="*/ 14 w 41"/>
                  <a:gd name="T13" fmla="*/ 0 h 34"/>
                  <a:gd name="T14" fmla="*/ 17 w 41"/>
                  <a:gd name="T15" fmla="*/ 0 h 34"/>
                  <a:gd name="T16" fmla="*/ 18 w 41"/>
                  <a:gd name="T17" fmla="*/ 3 h 34"/>
                  <a:gd name="T18" fmla="*/ 24 w 41"/>
                  <a:gd name="T19" fmla="*/ 8 h 34"/>
                  <a:gd name="T20" fmla="*/ 24 w 41"/>
                  <a:gd name="T21" fmla="*/ 10 h 34"/>
                  <a:gd name="T22" fmla="*/ 28 w 41"/>
                  <a:gd name="T23" fmla="*/ 13 h 34"/>
                  <a:gd name="T24" fmla="*/ 33 w 41"/>
                  <a:gd name="T25" fmla="*/ 19 h 34"/>
                  <a:gd name="T26" fmla="*/ 40 w 41"/>
                  <a:gd name="T27" fmla="*/ 25 h 34"/>
                  <a:gd name="T28" fmla="*/ 40 w 41"/>
                  <a:gd name="T29" fmla="*/ 26 h 34"/>
                  <a:gd name="T30" fmla="*/ 44 w 41"/>
                  <a:gd name="T31" fmla="*/ 29 h 34"/>
                  <a:gd name="T32" fmla="*/ 46 w 41"/>
                  <a:gd name="T33" fmla="*/ 31 h 34"/>
                  <a:gd name="T34" fmla="*/ 46 w 41"/>
                  <a:gd name="T35" fmla="*/ 35 h 34"/>
                  <a:gd name="T36" fmla="*/ 46 w 41"/>
                  <a:gd name="T37" fmla="*/ 37 h 34"/>
                  <a:gd name="T38" fmla="*/ 40 w 41"/>
                  <a:gd name="T39" fmla="*/ 37 h 34"/>
                  <a:gd name="T40" fmla="*/ 33 w 41"/>
                  <a:gd name="T41" fmla="*/ 37 h 34"/>
                  <a:gd name="T42" fmla="*/ 23 w 41"/>
                  <a:gd name="T43" fmla="*/ 31 h 34"/>
                  <a:gd name="T44" fmla="*/ 18 w 41"/>
                  <a:gd name="T45" fmla="*/ 31 h 34"/>
                  <a:gd name="T46" fmla="*/ 14 w 41"/>
                  <a:gd name="T47" fmla="*/ 31 h 34"/>
                  <a:gd name="T48" fmla="*/ 11 w 41"/>
                  <a:gd name="T49" fmla="*/ 35 h 34"/>
                  <a:gd name="T50" fmla="*/ 11 w 41"/>
                  <a:gd name="T51" fmla="*/ 35 h 34"/>
                  <a:gd name="T52" fmla="*/ 1 w 41"/>
                  <a:gd name="T53" fmla="*/ 20 h 34"/>
                  <a:gd name="T54" fmla="*/ 0 w 41"/>
                  <a:gd name="T55" fmla="*/ 8 h 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1" h="34">
                    <a:moveTo>
                      <a:pt x="0" y="7"/>
                    </a:moveTo>
                    <a:lnTo>
                      <a:pt x="10" y="7"/>
                    </a:lnTo>
                    <a:lnTo>
                      <a:pt x="10" y="4"/>
                    </a:lnTo>
                    <a:lnTo>
                      <a:pt x="10" y="3"/>
                    </a:lnTo>
                    <a:lnTo>
                      <a:pt x="12" y="0"/>
                    </a:lnTo>
                    <a:lnTo>
                      <a:pt x="15" y="0"/>
                    </a:lnTo>
                    <a:lnTo>
                      <a:pt x="16" y="3"/>
                    </a:lnTo>
                    <a:lnTo>
                      <a:pt x="21" y="7"/>
                    </a:lnTo>
                    <a:lnTo>
                      <a:pt x="21" y="9"/>
                    </a:lnTo>
                    <a:lnTo>
                      <a:pt x="24" y="12"/>
                    </a:lnTo>
                    <a:lnTo>
                      <a:pt x="29" y="17"/>
                    </a:lnTo>
                    <a:lnTo>
                      <a:pt x="35" y="22"/>
                    </a:lnTo>
                    <a:lnTo>
                      <a:pt x="35" y="23"/>
                    </a:lnTo>
                    <a:lnTo>
                      <a:pt x="38" y="26"/>
                    </a:lnTo>
                    <a:lnTo>
                      <a:pt x="40" y="28"/>
                    </a:lnTo>
                    <a:lnTo>
                      <a:pt x="40" y="31"/>
                    </a:lnTo>
                    <a:lnTo>
                      <a:pt x="40" y="33"/>
                    </a:lnTo>
                    <a:lnTo>
                      <a:pt x="35" y="33"/>
                    </a:lnTo>
                    <a:lnTo>
                      <a:pt x="29" y="33"/>
                    </a:lnTo>
                    <a:lnTo>
                      <a:pt x="20" y="28"/>
                    </a:lnTo>
                    <a:lnTo>
                      <a:pt x="16" y="28"/>
                    </a:lnTo>
                    <a:lnTo>
                      <a:pt x="12" y="28"/>
                    </a:lnTo>
                    <a:lnTo>
                      <a:pt x="10" y="31"/>
                    </a:lnTo>
                    <a:lnTo>
                      <a:pt x="1" y="18"/>
                    </a:lnTo>
                    <a:lnTo>
                      <a:pt x="0" y="7"/>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78" name="Freeform 189"/>
              <p:cNvSpPr>
                <a:spLocks/>
              </p:cNvSpPr>
              <p:nvPr/>
            </p:nvSpPr>
            <p:spPr bwMode="blackWhite">
              <a:xfrm>
                <a:off x="1862" y="3465"/>
                <a:ext cx="47" cy="38"/>
              </a:xfrm>
              <a:custGeom>
                <a:avLst/>
                <a:gdLst>
                  <a:gd name="T0" fmla="*/ 0 w 41"/>
                  <a:gd name="T1" fmla="*/ 8 h 34"/>
                  <a:gd name="T2" fmla="*/ 11 w 41"/>
                  <a:gd name="T3" fmla="*/ 8 h 34"/>
                  <a:gd name="T4" fmla="*/ 11 w 41"/>
                  <a:gd name="T5" fmla="*/ 8 h 34"/>
                  <a:gd name="T6" fmla="*/ 11 w 41"/>
                  <a:gd name="T7" fmla="*/ 8 h 34"/>
                  <a:gd name="T8" fmla="*/ 11 w 41"/>
                  <a:gd name="T9" fmla="*/ 4 h 34"/>
                  <a:gd name="T10" fmla="*/ 11 w 41"/>
                  <a:gd name="T11" fmla="*/ 3 h 34"/>
                  <a:gd name="T12" fmla="*/ 14 w 41"/>
                  <a:gd name="T13" fmla="*/ 0 h 34"/>
                  <a:gd name="T14" fmla="*/ 14 w 41"/>
                  <a:gd name="T15" fmla="*/ 0 h 34"/>
                  <a:gd name="T16" fmla="*/ 17 w 41"/>
                  <a:gd name="T17" fmla="*/ 0 h 34"/>
                  <a:gd name="T18" fmla="*/ 18 w 41"/>
                  <a:gd name="T19" fmla="*/ 3 h 34"/>
                  <a:gd name="T20" fmla="*/ 24 w 41"/>
                  <a:gd name="T21" fmla="*/ 8 h 34"/>
                  <a:gd name="T22" fmla="*/ 24 w 41"/>
                  <a:gd name="T23" fmla="*/ 8 h 34"/>
                  <a:gd name="T24" fmla="*/ 24 w 41"/>
                  <a:gd name="T25" fmla="*/ 10 h 34"/>
                  <a:gd name="T26" fmla="*/ 28 w 41"/>
                  <a:gd name="T27" fmla="*/ 13 h 34"/>
                  <a:gd name="T28" fmla="*/ 33 w 41"/>
                  <a:gd name="T29" fmla="*/ 19 h 34"/>
                  <a:gd name="T30" fmla="*/ 40 w 41"/>
                  <a:gd name="T31" fmla="*/ 25 h 34"/>
                  <a:gd name="T32" fmla="*/ 40 w 41"/>
                  <a:gd name="T33" fmla="*/ 25 h 34"/>
                  <a:gd name="T34" fmla="*/ 40 w 41"/>
                  <a:gd name="T35" fmla="*/ 26 h 34"/>
                  <a:gd name="T36" fmla="*/ 44 w 41"/>
                  <a:gd name="T37" fmla="*/ 29 h 34"/>
                  <a:gd name="T38" fmla="*/ 46 w 41"/>
                  <a:gd name="T39" fmla="*/ 31 h 34"/>
                  <a:gd name="T40" fmla="*/ 46 w 41"/>
                  <a:gd name="T41" fmla="*/ 35 h 34"/>
                  <a:gd name="T42" fmla="*/ 46 w 41"/>
                  <a:gd name="T43" fmla="*/ 37 h 34"/>
                  <a:gd name="T44" fmla="*/ 40 w 41"/>
                  <a:gd name="T45" fmla="*/ 37 h 34"/>
                  <a:gd name="T46" fmla="*/ 33 w 41"/>
                  <a:gd name="T47" fmla="*/ 37 h 34"/>
                  <a:gd name="T48" fmla="*/ 23 w 41"/>
                  <a:gd name="T49" fmla="*/ 31 h 34"/>
                  <a:gd name="T50" fmla="*/ 23 w 41"/>
                  <a:gd name="T51" fmla="*/ 31 h 34"/>
                  <a:gd name="T52" fmla="*/ 18 w 41"/>
                  <a:gd name="T53" fmla="*/ 31 h 34"/>
                  <a:gd name="T54" fmla="*/ 14 w 41"/>
                  <a:gd name="T55" fmla="*/ 31 h 34"/>
                  <a:gd name="T56" fmla="*/ 11 w 41"/>
                  <a:gd name="T57" fmla="*/ 35 h 34"/>
                  <a:gd name="T58" fmla="*/ 11 w 41"/>
                  <a:gd name="T59" fmla="*/ 35 h 34"/>
                  <a:gd name="T60" fmla="*/ 1 w 41"/>
                  <a:gd name="T61" fmla="*/ 20 h 34"/>
                  <a:gd name="T62" fmla="*/ 0 w 41"/>
                  <a:gd name="T63" fmla="*/ 8 h 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 h="34">
                    <a:moveTo>
                      <a:pt x="0" y="7"/>
                    </a:moveTo>
                    <a:lnTo>
                      <a:pt x="10" y="7"/>
                    </a:lnTo>
                    <a:lnTo>
                      <a:pt x="10" y="4"/>
                    </a:lnTo>
                    <a:lnTo>
                      <a:pt x="10" y="3"/>
                    </a:lnTo>
                    <a:lnTo>
                      <a:pt x="12" y="0"/>
                    </a:lnTo>
                    <a:lnTo>
                      <a:pt x="15" y="0"/>
                    </a:lnTo>
                    <a:lnTo>
                      <a:pt x="16" y="3"/>
                    </a:lnTo>
                    <a:lnTo>
                      <a:pt x="21" y="7"/>
                    </a:lnTo>
                    <a:lnTo>
                      <a:pt x="21" y="9"/>
                    </a:lnTo>
                    <a:lnTo>
                      <a:pt x="24" y="12"/>
                    </a:lnTo>
                    <a:lnTo>
                      <a:pt x="29" y="17"/>
                    </a:lnTo>
                    <a:lnTo>
                      <a:pt x="35" y="22"/>
                    </a:lnTo>
                    <a:lnTo>
                      <a:pt x="35" y="23"/>
                    </a:lnTo>
                    <a:lnTo>
                      <a:pt x="38" y="26"/>
                    </a:lnTo>
                    <a:lnTo>
                      <a:pt x="40" y="28"/>
                    </a:lnTo>
                    <a:lnTo>
                      <a:pt x="40" y="31"/>
                    </a:lnTo>
                    <a:lnTo>
                      <a:pt x="40" y="33"/>
                    </a:lnTo>
                    <a:lnTo>
                      <a:pt x="35" y="33"/>
                    </a:lnTo>
                    <a:lnTo>
                      <a:pt x="29" y="33"/>
                    </a:lnTo>
                    <a:lnTo>
                      <a:pt x="20" y="28"/>
                    </a:lnTo>
                    <a:lnTo>
                      <a:pt x="16" y="28"/>
                    </a:lnTo>
                    <a:lnTo>
                      <a:pt x="12" y="28"/>
                    </a:lnTo>
                    <a:lnTo>
                      <a:pt x="10" y="31"/>
                    </a:lnTo>
                    <a:lnTo>
                      <a:pt x="1" y="18"/>
                    </a:lnTo>
                    <a:lnTo>
                      <a:pt x="0" y="7"/>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79" name="Freeform 190"/>
              <p:cNvSpPr>
                <a:spLocks/>
              </p:cNvSpPr>
              <p:nvPr/>
            </p:nvSpPr>
            <p:spPr bwMode="blackWhite">
              <a:xfrm>
                <a:off x="1941" y="3502"/>
                <a:ext cx="43" cy="28"/>
              </a:xfrm>
              <a:custGeom>
                <a:avLst/>
                <a:gdLst>
                  <a:gd name="T0" fmla="*/ 1 w 38"/>
                  <a:gd name="T1" fmla="*/ 0 h 26"/>
                  <a:gd name="T2" fmla="*/ 0 w 38"/>
                  <a:gd name="T3" fmla="*/ 22 h 26"/>
                  <a:gd name="T4" fmla="*/ 27 w 38"/>
                  <a:gd name="T5" fmla="*/ 27 h 26"/>
                  <a:gd name="T6" fmla="*/ 27 w 38"/>
                  <a:gd name="T7" fmla="*/ 27 h 26"/>
                  <a:gd name="T8" fmla="*/ 31 w 38"/>
                  <a:gd name="T9" fmla="*/ 24 h 26"/>
                  <a:gd name="T10" fmla="*/ 36 w 38"/>
                  <a:gd name="T11" fmla="*/ 22 h 26"/>
                  <a:gd name="T12" fmla="*/ 42 w 38"/>
                  <a:gd name="T13" fmla="*/ 16 h 26"/>
                  <a:gd name="T14" fmla="*/ 42 w 38"/>
                  <a:gd name="T15" fmla="*/ 13 h 26"/>
                  <a:gd name="T16" fmla="*/ 42 w 38"/>
                  <a:gd name="T17" fmla="*/ 8 h 26"/>
                  <a:gd name="T18" fmla="*/ 36 w 38"/>
                  <a:gd name="T19" fmla="*/ 8 h 26"/>
                  <a:gd name="T20" fmla="*/ 27 w 38"/>
                  <a:gd name="T21" fmla="*/ 8 h 26"/>
                  <a:gd name="T22" fmla="*/ 26 w 38"/>
                  <a:gd name="T23" fmla="*/ 8 h 26"/>
                  <a:gd name="T24" fmla="*/ 20 w 38"/>
                  <a:gd name="T25" fmla="*/ 5 h 26"/>
                  <a:gd name="T26" fmla="*/ 17 w 38"/>
                  <a:gd name="T27" fmla="*/ 5 h 26"/>
                  <a:gd name="T28" fmla="*/ 11 w 38"/>
                  <a:gd name="T29" fmla="*/ 5 h 26"/>
                  <a:gd name="T30" fmla="*/ 10 w 38"/>
                  <a:gd name="T31" fmla="*/ 5 h 26"/>
                  <a:gd name="T32" fmla="*/ 5 w 38"/>
                  <a:gd name="T33" fmla="*/ 0 h 26"/>
                  <a:gd name="T34" fmla="*/ 5 w 38"/>
                  <a:gd name="T35" fmla="*/ 0 h 26"/>
                  <a:gd name="T36" fmla="*/ 1 w 38"/>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8" h="26">
                    <a:moveTo>
                      <a:pt x="1" y="0"/>
                    </a:moveTo>
                    <a:lnTo>
                      <a:pt x="0" y="20"/>
                    </a:lnTo>
                    <a:lnTo>
                      <a:pt x="24" y="25"/>
                    </a:lnTo>
                    <a:lnTo>
                      <a:pt x="27" y="22"/>
                    </a:lnTo>
                    <a:lnTo>
                      <a:pt x="32" y="20"/>
                    </a:lnTo>
                    <a:lnTo>
                      <a:pt x="37" y="15"/>
                    </a:lnTo>
                    <a:lnTo>
                      <a:pt x="37" y="12"/>
                    </a:lnTo>
                    <a:lnTo>
                      <a:pt x="37" y="7"/>
                    </a:lnTo>
                    <a:lnTo>
                      <a:pt x="32" y="7"/>
                    </a:lnTo>
                    <a:lnTo>
                      <a:pt x="24" y="7"/>
                    </a:lnTo>
                    <a:lnTo>
                      <a:pt x="23" y="7"/>
                    </a:lnTo>
                    <a:lnTo>
                      <a:pt x="18" y="5"/>
                    </a:lnTo>
                    <a:lnTo>
                      <a:pt x="15" y="5"/>
                    </a:lnTo>
                    <a:lnTo>
                      <a:pt x="10" y="5"/>
                    </a:lnTo>
                    <a:lnTo>
                      <a:pt x="9" y="5"/>
                    </a:lnTo>
                    <a:lnTo>
                      <a:pt x="4" y="0"/>
                    </a:lnTo>
                    <a:lnTo>
                      <a:pt x="1" y="0"/>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80" name="Freeform 191"/>
              <p:cNvSpPr>
                <a:spLocks/>
              </p:cNvSpPr>
              <p:nvPr/>
            </p:nvSpPr>
            <p:spPr bwMode="blackWhite">
              <a:xfrm>
                <a:off x="1941" y="3502"/>
                <a:ext cx="43" cy="28"/>
              </a:xfrm>
              <a:custGeom>
                <a:avLst/>
                <a:gdLst>
                  <a:gd name="T0" fmla="*/ 1 w 38"/>
                  <a:gd name="T1" fmla="*/ 0 h 26"/>
                  <a:gd name="T2" fmla="*/ 0 w 38"/>
                  <a:gd name="T3" fmla="*/ 22 h 26"/>
                  <a:gd name="T4" fmla="*/ 27 w 38"/>
                  <a:gd name="T5" fmla="*/ 27 h 26"/>
                  <a:gd name="T6" fmla="*/ 27 w 38"/>
                  <a:gd name="T7" fmla="*/ 27 h 26"/>
                  <a:gd name="T8" fmla="*/ 27 w 38"/>
                  <a:gd name="T9" fmla="*/ 27 h 26"/>
                  <a:gd name="T10" fmla="*/ 31 w 38"/>
                  <a:gd name="T11" fmla="*/ 24 h 26"/>
                  <a:gd name="T12" fmla="*/ 36 w 38"/>
                  <a:gd name="T13" fmla="*/ 22 h 26"/>
                  <a:gd name="T14" fmla="*/ 42 w 38"/>
                  <a:gd name="T15" fmla="*/ 16 h 26"/>
                  <a:gd name="T16" fmla="*/ 42 w 38"/>
                  <a:gd name="T17" fmla="*/ 13 h 26"/>
                  <a:gd name="T18" fmla="*/ 42 w 38"/>
                  <a:gd name="T19" fmla="*/ 8 h 26"/>
                  <a:gd name="T20" fmla="*/ 36 w 38"/>
                  <a:gd name="T21" fmla="*/ 8 h 26"/>
                  <a:gd name="T22" fmla="*/ 27 w 38"/>
                  <a:gd name="T23" fmla="*/ 8 h 26"/>
                  <a:gd name="T24" fmla="*/ 27 w 38"/>
                  <a:gd name="T25" fmla="*/ 8 h 26"/>
                  <a:gd name="T26" fmla="*/ 26 w 38"/>
                  <a:gd name="T27" fmla="*/ 8 h 26"/>
                  <a:gd name="T28" fmla="*/ 20 w 38"/>
                  <a:gd name="T29" fmla="*/ 5 h 26"/>
                  <a:gd name="T30" fmla="*/ 17 w 38"/>
                  <a:gd name="T31" fmla="*/ 5 h 26"/>
                  <a:gd name="T32" fmla="*/ 11 w 38"/>
                  <a:gd name="T33" fmla="*/ 5 h 26"/>
                  <a:gd name="T34" fmla="*/ 10 w 38"/>
                  <a:gd name="T35" fmla="*/ 5 h 26"/>
                  <a:gd name="T36" fmla="*/ 5 w 38"/>
                  <a:gd name="T37" fmla="*/ 0 h 26"/>
                  <a:gd name="T38" fmla="*/ 5 w 38"/>
                  <a:gd name="T39" fmla="*/ 0 h 26"/>
                  <a:gd name="T40" fmla="*/ 1 w 38"/>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26">
                    <a:moveTo>
                      <a:pt x="1" y="0"/>
                    </a:moveTo>
                    <a:lnTo>
                      <a:pt x="0" y="20"/>
                    </a:lnTo>
                    <a:lnTo>
                      <a:pt x="24" y="25"/>
                    </a:lnTo>
                    <a:lnTo>
                      <a:pt x="27" y="22"/>
                    </a:lnTo>
                    <a:lnTo>
                      <a:pt x="32" y="20"/>
                    </a:lnTo>
                    <a:lnTo>
                      <a:pt x="37" y="15"/>
                    </a:lnTo>
                    <a:lnTo>
                      <a:pt x="37" y="12"/>
                    </a:lnTo>
                    <a:lnTo>
                      <a:pt x="37" y="7"/>
                    </a:lnTo>
                    <a:lnTo>
                      <a:pt x="32" y="7"/>
                    </a:lnTo>
                    <a:lnTo>
                      <a:pt x="24" y="7"/>
                    </a:lnTo>
                    <a:lnTo>
                      <a:pt x="23" y="7"/>
                    </a:lnTo>
                    <a:lnTo>
                      <a:pt x="18" y="5"/>
                    </a:lnTo>
                    <a:lnTo>
                      <a:pt x="15" y="5"/>
                    </a:lnTo>
                    <a:lnTo>
                      <a:pt x="10" y="5"/>
                    </a:lnTo>
                    <a:lnTo>
                      <a:pt x="9" y="5"/>
                    </a:lnTo>
                    <a:lnTo>
                      <a:pt x="4" y="0"/>
                    </a:lnTo>
                    <a:lnTo>
                      <a:pt x="1" y="0"/>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81" name="Freeform 192"/>
              <p:cNvSpPr>
                <a:spLocks/>
              </p:cNvSpPr>
              <p:nvPr/>
            </p:nvSpPr>
            <p:spPr bwMode="blackWhite">
              <a:xfrm>
                <a:off x="1991" y="3523"/>
                <a:ext cx="58" cy="39"/>
              </a:xfrm>
              <a:custGeom>
                <a:avLst/>
                <a:gdLst>
                  <a:gd name="T0" fmla="*/ 1 w 51"/>
                  <a:gd name="T1" fmla="*/ 12 h 36"/>
                  <a:gd name="T2" fmla="*/ 1 w 51"/>
                  <a:gd name="T3" fmla="*/ 12 h 36"/>
                  <a:gd name="T4" fmla="*/ 0 w 51"/>
                  <a:gd name="T5" fmla="*/ 10 h 36"/>
                  <a:gd name="T6" fmla="*/ 0 w 51"/>
                  <a:gd name="T7" fmla="*/ 7 h 36"/>
                  <a:gd name="T8" fmla="*/ 0 w 51"/>
                  <a:gd name="T9" fmla="*/ 4 h 36"/>
                  <a:gd name="T10" fmla="*/ 0 w 51"/>
                  <a:gd name="T11" fmla="*/ 1 h 36"/>
                  <a:gd name="T12" fmla="*/ 1 w 51"/>
                  <a:gd name="T13" fmla="*/ 0 h 36"/>
                  <a:gd name="T14" fmla="*/ 7 w 51"/>
                  <a:gd name="T15" fmla="*/ 1 h 36"/>
                  <a:gd name="T16" fmla="*/ 13 w 51"/>
                  <a:gd name="T17" fmla="*/ 4 h 36"/>
                  <a:gd name="T18" fmla="*/ 16 w 51"/>
                  <a:gd name="T19" fmla="*/ 4 h 36"/>
                  <a:gd name="T20" fmla="*/ 22 w 51"/>
                  <a:gd name="T21" fmla="*/ 4 h 36"/>
                  <a:gd name="T22" fmla="*/ 22 w 51"/>
                  <a:gd name="T23" fmla="*/ 7 h 36"/>
                  <a:gd name="T24" fmla="*/ 23 w 51"/>
                  <a:gd name="T25" fmla="*/ 7 h 36"/>
                  <a:gd name="T26" fmla="*/ 34 w 51"/>
                  <a:gd name="T27" fmla="*/ 7 h 36"/>
                  <a:gd name="T28" fmla="*/ 49 w 51"/>
                  <a:gd name="T29" fmla="*/ 15 h 36"/>
                  <a:gd name="T30" fmla="*/ 49 w 51"/>
                  <a:gd name="T31" fmla="*/ 15 h 36"/>
                  <a:gd name="T32" fmla="*/ 51 w 51"/>
                  <a:gd name="T33" fmla="*/ 16 h 36"/>
                  <a:gd name="T34" fmla="*/ 55 w 51"/>
                  <a:gd name="T35" fmla="*/ 21 h 36"/>
                  <a:gd name="T36" fmla="*/ 57 w 51"/>
                  <a:gd name="T37" fmla="*/ 22 h 36"/>
                  <a:gd name="T38" fmla="*/ 57 w 51"/>
                  <a:gd name="T39" fmla="*/ 25 h 36"/>
                  <a:gd name="T40" fmla="*/ 55 w 51"/>
                  <a:gd name="T41" fmla="*/ 30 h 36"/>
                  <a:gd name="T42" fmla="*/ 49 w 51"/>
                  <a:gd name="T43" fmla="*/ 30 h 36"/>
                  <a:gd name="T44" fmla="*/ 40 w 51"/>
                  <a:gd name="T45" fmla="*/ 33 h 36"/>
                  <a:gd name="T46" fmla="*/ 38 w 51"/>
                  <a:gd name="T47" fmla="*/ 33 h 36"/>
                  <a:gd name="T48" fmla="*/ 38 w 51"/>
                  <a:gd name="T49" fmla="*/ 36 h 36"/>
                  <a:gd name="T50" fmla="*/ 34 w 51"/>
                  <a:gd name="T51" fmla="*/ 36 h 36"/>
                  <a:gd name="T52" fmla="*/ 33 w 51"/>
                  <a:gd name="T53" fmla="*/ 38 h 36"/>
                  <a:gd name="T54" fmla="*/ 28 w 51"/>
                  <a:gd name="T55" fmla="*/ 38 h 36"/>
                  <a:gd name="T56" fmla="*/ 23 w 51"/>
                  <a:gd name="T57" fmla="*/ 36 h 36"/>
                  <a:gd name="T58" fmla="*/ 22 w 51"/>
                  <a:gd name="T59" fmla="*/ 30 h 36"/>
                  <a:gd name="T60" fmla="*/ 18 w 51"/>
                  <a:gd name="T61" fmla="*/ 25 h 36"/>
                  <a:gd name="T62" fmla="*/ 16 w 51"/>
                  <a:gd name="T63" fmla="*/ 22 h 36"/>
                  <a:gd name="T64" fmla="*/ 10 w 51"/>
                  <a:gd name="T65" fmla="*/ 16 h 36"/>
                  <a:gd name="T66" fmla="*/ 5 w 51"/>
                  <a:gd name="T67" fmla="*/ 15 h 36"/>
                  <a:gd name="T68" fmla="*/ 1 w 51"/>
                  <a:gd name="T69" fmla="*/ 12 h 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1" h="36">
                    <a:moveTo>
                      <a:pt x="1" y="11"/>
                    </a:moveTo>
                    <a:lnTo>
                      <a:pt x="1" y="11"/>
                    </a:lnTo>
                    <a:lnTo>
                      <a:pt x="0" y="9"/>
                    </a:lnTo>
                    <a:lnTo>
                      <a:pt x="0" y="6"/>
                    </a:lnTo>
                    <a:lnTo>
                      <a:pt x="0" y="4"/>
                    </a:lnTo>
                    <a:lnTo>
                      <a:pt x="0" y="1"/>
                    </a:lnTo>
                    <a:lnTo>
                      <a:pt x="1" y="0"/>
                    </a:lnTo>
                    <a:lnTo>
                      <a:pt x="6" y="1"/>
                    </a:lnTo>
                    <a:lnTo>
                      <a:pt x="11" y="4"/>
                    </a:lnTo>
                    <a:lnTo>
                      <a:pt x="14" y="4"/>
                    </a:lnTo>
                    <a:lnTo>
                      <a:pt x="19" y="4"/>
                    </a:lnTo>
                    <a:lnTo>
                      <a:pt x="19" y="6"/>
                    </a:lnTo>
                    <a:lnTo>
                      <a:pt x="20" y="6"/>
                    </a:lnTo>
                    <a:lnTo>
                      <a:pt x="30" y="6"/>
                    </a:lnTo>
                    <a:lnTo>
                      <a:pt x="43" y="14"/>
                    </a:lnTo>
                    <a:lnTo>
                      <a:pt x="45" y="15"/>
                    </a:lnTo>
                    <a:lnTo>
                      <a:pt x="48" y="19"/>
                    </a:lnTo>
                    <a:lnTo>
                      <a:pt x="50" y="20"/>
                    </a:lnTo>
                    <a:lnTo>
                      <a:pt x="50" y="23"/>
                    </a:lnTo>
                    <a:lnTo>
                      <a:pt x="48" y="28"/>
                    </a:lnTo>
                    <a:lnTo>
                      <a:pt x="43" y="28"/>
                    </a:lnTo>
                    <a:lnTo>
                      <a:pt x="35" y="30"/>
                    </a:lnTo>
                    <a:lnTo>
                      <a:pt x="33" y="30"/>
                    </a:lnTo>
                    <a:lnTo>
                      <a:pt x="33" y="33"/>
                    </a:lnTo>
                    <a:lnTo>
                      <a:pt x="30" y="33"/>
                    </a:lnTo>
                    <a:lnTo>
                      <a:pt x="29" y="35"/>
                    </a:lnTo>
                    <a:lnTo>
                      <a:pt x="25" y="35"/>
                    </a:lnTo>
                    <a:lnTo>
                      <a:pt x="20" y="33"/>
                    </a:lnTo>
                    <a:lnTo>
                      <a:pt x="19" y="28"/>
                    </a:lnTo>
                    <a:lnTo>
                      <a:pt x="16" y="23"/>
                    </a:lnTo>
                    <a:lnTo>
                      <a:pt x="14" y="20"/>
                    </a:lnTo>
                    <a:lnTo>
                      <a:pt x="9" y="15"/>
                    </a:lnTo>
                    <a:lnTo>
                      <a:pt x="4" y="14"/>
                    </a:lnTo>
                    <a:lnTo>
                      <a:pt x="1" y="11"/>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82" name="Freeform 193"/>
              <p:cNvSpPr>
                <a:spLocks/>
              </p:cNvSpPr>
              <p:nvPr/>
            </p:nvSpPr>
            <p:spPr bwMode="blackWhite">
              <a:xfrm>
                <a:off x="1991" y="3523"/>
                <a:ext cx="58" cy="39"/>
              </a:xfrm>
              <a:custGeom>
                <a:avLst/>
                <a:gdLst>
                  <a:gd name="T0" fmla="*/ 1 w 51"/>
                  <a:gd name="T1" fmla="*/ 12 h 36"/>
                  <a:gd name="T2" fmla="*/ 1 w 51"/>
                  <a:gd name="T3" fmla="*/ 12 h 36"/>
                  <a:gd name="T4" fmla="*/ 1 w 51"/>
                  <a:gd name="T5" fmla="*/ 12 h 36"/>
                  <a:gd name="T6" fmla="*/ 0 w 51"/>
                  <a:gd name="T7" fmla="*/ 10 h 36"/>
                  <a:gd name="T8" fmla="*/ 0 w 51"/>
                  <a:gd name="T9" fmla="*/ 7 h 36"/>
                  <a:gd name="T10" fmla="*/ 0 w 51"/>
                  <a:gd name="T11" fmla="*/ 4 h 36"/>
                  <a:gd name="T12" fmla="*/ 0 w 51"/>
                  <a:gd name="T13" fmla="*/ 1 h 36"/>
                  <a:gd name="T14" fmla="*/ 1 w 51"/>
                  <a:gd name="T15" fmla="*/ 0 h 36"/>
                  <a:gd name="T16" fmla="*/ 7 w 51"/>
                  <a:gd name="T17" fmla="*/ 1 h 36"/>
                  <a:gd name="T18" fmla="*/ 13 w 51"/>
                  <a:gd name="T19" fmla="*/ 4 h 36"/>
                  <a:gd name="T20" fmla="*/ 13 w 51"/>
                  <a:gd name="T21" fmla="*/ 4 h 36"/>
                  <a:gd name="T22" fmla="*/ 16 w 51"/>
                  <a:gd name="T23" fmla="*/ 4 h 36"/>
                  <a:gd name="T24" fmla="*/ 22 w 51"/>
                  <a:gd name="T25" fmla="*/ 4 h 36"/>
                  <a:gd name="T26" fmla="*/ 22 w 51"/>
                  <a:gd name="T27" fmla="*/ 7 h 36"/>
                  <a:gd name="T28" fmla="*/ 23 w 51"/>
                  <a:gd name="T29" fmla="*/ 7 h 36"/>
                  <a:gd name="T30" fmla="*/ 34 w 51"/>
                  <a:gd name="T31" fmla="*/ 7 h 36"/>
                  <a:gd name="T32" fmla="*/ 49 w 51"/>
                  <a:gd name="T33" fmla="*/ 15 h 36"/>
                  <a:gd name="T34" fmla="*/ 49 w 51"/>
                  <a:gd name="T35" fmla="*/ 15 h 36"/>
                  <a:gd name="T36" fmla="*/ 49 w 51"/>
                  <a:gd name="T37" fmla="*/ 15 h 36"/>
                  <a:gd name="T38" fmla="*/ 51 w 51"/>
                  <a:gd name="T39" fmla="*/ 16 h 36"/>
                  <a:gd name="T40" fmla="*/ 55 w 51"/>
                  <a:gd name="T41" fmla="*/ 21 h 36"/>
                  <a:gd name="T42" fmla="*/ 57 w 51"/>
                  <a:gd name="T43" fmla="*/ 22 h 36"/>
                  <a:gd name="T44" fmla="*/ 57 w 51"/>
                  <a:gd name="T45" fmla="*/ 25 h 36"/>
                  <a:gd name="T46" fmla="*/ 55 w 51"/>
                  <a:gd name="T47" fmla="*/ 30 h 36"/>
                  <a:gd name="T48" fmla="*/ 49 w 51"/>
                  <a:gd name="T49" fmla="*/ 30 h 36"/>
                  <a:gd name="T50" fmla="*/ 40 w 51"/>
                  <a:gd name="T51" fmla="*/ 33 h 36"/>
                  <a:gd name="T52" fmla="*/ 40 w 51"/>
                  <a:gd name="T53" fmla="*/ 33 h 36"/>
                  <a:gd name="T54" fmla="*/ 38 w 51"/>
                  <a:gd name="T55" fmla="*/ 33 h 36"/>
                  <a:gd name="T56" fmla="*/ 38 w 51"/>
                  <a:gd name="T57" fmla="*/ 36 h 36"/>
                  <a:gd name="T58" fmla="*/ 34 w 51"/>
                  <a:gd name="T59" fmla="*/ 36 h 36"/>
                  <a:gd name="T60" fmla="*/ 33 w 51"/>
                  <a:gd name="T61" fmla="*/ 38 h 36"/>
                  <a:gd name="T62" fmla="*/ 28 w 51"/>
                  <a:gd name="T63" fmla="*/ 38 h 36"/>
                  <a:gd name="T64" fmla="*/ 23 w 51"/>
                  <a:gd name="T65" fmla="*/ 36 h 36"/>
                  <a:gd name="T66" fmla="*/ 22 w 51"/>
                  <a:gd name="T67" fmla="*/ 30 h 36"/>
                  <a:gd name="T68" fmla="*/ 18 w 51"/>
                  <a:gd name="T69" fmla="*/ 25 h 36"/>
                  <a:gd name="T70" fmla="*/ 18 w 51"/>
                  <a:gd name="T71" fmla="*/ 25 h 36"/>
                  <a:gd name="T72" fmla="*/ 16 w 51"/>
                  <a:gd name="T73" fmla="*/ 22 h 36"/>
                  <a:gd name="T74" fmla="*/ 10 w 51"/>
                  <a:gd name="T75" fmla="*/ 16 h 36"/>
                  <a:gd name="T76" fmla="*/ 5 w 51"/>
                  <a:gd name="T77" fmla="*/ 15 h 36"/>
                  <a:gd name="T78" fmla="*/ 1 w 51"/>
                  <a:gd name="T79" fmla="*/ 12 h 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1" h="36">
                    <a:moveTo>
                      <a:pt x="1" y="11"/>
                    </a:moveTo>
                    <a:lnTo>
                      <a:pt x="1" y="11"/>
                    </a:lnTo>
                    <a:lnTo>
                      <a:pt x="0" y="9"/>
                    </a:lnTo>
                    <a:lnTo>
                      <a:pt x="0" y="6"/>
                    </a:lnTo>
                    <a:lnTo>
                      <a:pt x="0" y="4"/>
                    </a:lnTo>
                    <a:lnTo>
                      <a:pt x="0" y="1"/>
                    </a:lnTo>
                    <a:lnTo>
                      <a:pt x="1" y="0"/>
                    </a:lnTo>
                    <a:lnTo>
                      <a:pt x="6" y="1"/>
                    </a:lnTo>
                    <a:lnTo>
                      <a:pt x="11" y="4"/>
                    </a:lnTo>
                    <a:lnTo>
                      <a:pt x="14" y="4"/>
                    </a:lnTo>
                    <a:lnTo>
                      <a:pt x="19" y="4"/>
                    </a:lnTo>
                    <a:lnTo>
                      <a:pt x="19" y="6"/>
                    </a:lnTo>
                    <a:lnTo>
                      <a:pt x="20" y="6"/>
                    </a:lnTo>
                    <a:lnTo>
                      <a:pt x="30" y="6"/>
                    </a:lnTo>
                    <a:lnTo>
                      <a:pt x="43" y="14"/>
                    </a:lnTo>
                    <a:lnTo>
                      <a:pt x="45" y="15"/>
                    </a:lnTo>
                    <a:lnTo>
                      <a:pt x="48" y="19"/>
                    </a:lnTo>
                    <a:lnTo>
                      <a:pt x="50" y="20"/>
                    </a:lnTo>
                    <a:lnTo>
                      <a:pt x="50" y="23"/>
                    </a:lnTo>
                    <a:lnTo>
                      <a:pt x="48" y="28"/>
                    </a:lnTo>
                    <a:lnTo>
                      <a:pt x="43" y="28"/>
                    </a:lnTo>
                    <a:lnTo>
                      <a:pt x="35" y="30"/>
                    </a:lnTo>
                    <a:lnTo>
                      <a:pt x="33" y="30"/>
                    </a:lnTo>
                    <a:lnTo>
                      <a:pt x="33" y="33"/>
                    </a:lnTo>
                    <a:lnTo>
                      <a:pt x="30" y="33"/>
                    </a:lnTo>
                    <a:lnTo>
                      <a:pt x="29" y="35"/>
                    </a:lnTo>
                    <a:lnTo>
                      <a:pt x="25" y="35"/>
                    </a:lnTo>
                    <a:lnTo>
                      <a:pt x="20" y="33"/>
                    </a:lnTo>
                    <a:lnTo>
                      <a:pt x="19" y="28"/>
                    </a:lnTo>
                    <a:lnTo>
                      <a:pt x="16" y="23"/>
                    </a:lnTo>
                    <a:lnTo>
                      <a:pt x="14" y="20"/>
                    </a:lnTo>
                    <a:lnTo>
                      <a:pt x="9" y="15"/>
                    </a:lnTo>
                    <a:lnTo>
                      <a:pt x="4" y="14"/>
                    </a:lnTo>
                    <a:lnTo>
                      <a:pt x="1" y="11"/>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83" name="Freeform 194"/>
              <p:cNvSpPr>
                <a:spLocks/>
              </p:cNvSpPr>
              <p:nvPr/>
            </p:nvSpPr>
            <p:spPr bwMode="blackWhite">
              <a:xfrm>
                <a:off x="2040" y="3581"/>
                <a:ext cx="103" cy="117"/>
              </a:xfrm>
              <a:custGeom>
                <a:avLst/>
                <a:gdLst>
                  <a:gd name="T0" fmla="*/ 16 w 91"/>
                  <a:gd name="T1" fmla="*/ 7 h 106"/>
                  <a:gd name="T2" fmla="*/ 19 w 91"/>
                  <a:gd name="T3" fmla="*/ 0 h 106"/>
                  <a:gd name="T4" fmla="*/ 34 w 91"/>
                  <a:gd name="T5" fmla="*/ 10 h 106"/>
                  <a:gd name="T6" fmla="*/ 71 w 91"/>
                  <a:gd name="T7" fmla="*/ 28 h 106"/>
                  <a:gd name="T8" fmla="*/ 84 w 91"/>
                  <a:gd name="T9" fmla="*/ 33 h 106"/>
                  <a:gd name="T10" fmla="*/ 84 w 91"/>
                  <a:gd name="T11" fmla="*/ 43 h 106"/>
                  <a:gd name="T12" fmla="*/ 94 w 91"/>
                  <a:gd name="T13" fmla="*/ 60 h 106"/>
                  <a:gd name="T14" fmla="*/ 94 w 91"/>
                  <a:gd name="T15" fmla="*/ 60 h 106"/>
                  <a:gd name="T16" fmla="*/ 96 w 91"/>
                  <a:gd name="T17" fmla="*/ 60 h 106"/>
                  <a:gd name="T18" fmla="*/ 100 w 91"/>
                  <a:gd name="T19" fmla="*/ 61 h 106"/>
                  <a:gd name="T20" fmla="*/ 102 w 91"/>
                  <a:gd name="T21" fmla="*/ 64 h 106"/>
                  <a:gd name="T22" fmla="*/ 102 w 91"/>
                  <a:gd name="T23" fmla="*/ 66 h 106"/>
                  <a:gd name="T24" fmla="*/ 102 w 91"/>
                  <a:gd name="T25" fmla="*/ 70 h 106"/>
                  <a:gd name="T26" fmla="*/ 96 w 91"/>
                  <a:gd name="T27" fmla="*/ 75 h 106"/>
                  <a:gd name="T28" fmla="*/ 88 w 91"/>
                  <a:gd name="T29" fmla="*/ 81 h 106"/>
                  <a:gd name="T30" fmla="*/ 85 w 91"/>
                  <a:gd name="T31" fmla="*/ 81 h 106"/>
                  <a:gd name="T32" fmla="*/ 84 w 91"/>
                  <a:gd name="T33" fmla="*/ 81 h 106"/>
                  <a:gd name="T34" fmla="*/ 76 w 91"/>
                  <a:gd name="T35" fmla="*/ 82 h 106"/>
                  <a:gd name="T36" fmla="*/ 68 w 91"/>
                  <a:gd name="T37" fmla="*/ 85 h 106"/>
                  <a:gd name="T38" fmla="*/ 57 w 91"/>
                  <a:gd name="T39" fmla="*/ 91 h 106"/>
                  <a:gd name="T40" fmla="*/ 50 w 91"/>
                  <a:gd name="T41" fmla="*/ 96 h 106"/>
                  <a:gd name="T42" fmla="*/ 41 w 91"/>
                  <a:gd name="T43" fmla="*/ 103 h 106"/>
                  <a:gd name="T44" fmla="*/ 35 w 91"/>
                  <a:gd name="T45" fmla="*/ 116 h 106"/>
                  <a:gd name="T46" fmla="*/ 34 w 91"/>
                  <a:gd name="T47" fmla="*/ 116 h 106"/>
                  <a:gd name="T48" fmla="*/ 34 w 91"/>
                  <a:gd name="T49" fmla="*/ 114 h 106"/>
                  <a:gd name="T50" fmla="*/ 28 w 91"/>
                  <a:gd name="T51" fmla="*/ 114 h 106"/>
                  <a:gd name="T52" fmla="*/ 23 w 91"/>
                  <a:gd name="T53" fmla="*/ 108 h 106"/>
                  <a:gd name="T54" fmla="*/ 19 w 91"/>
                  <a:gd name="T55" fmla="*/ 107 h 106"/>
                  <a:gd name="T56" fmla="*/ 16 w 91"/>
                  <a:gd name="T57" fmla="*/ 102 h 106"/>
                  <a:gd name="T58" fmla="*/ 16 w 91"/>
                  <a:gd name="T59" fmla="*/ 93 h 106"/>
                  <a:gd name="T60" fmla="*/ 12 w 91"/>
                  <a:gd name="T61" fmla="*/ 82 h 106"/>
                  <a:gd name="T62" fmla="*/ 12 w 91"/>
                  <a:gd name="T63" fmla="*/ 82 h 106"/>
                  <a:gd name="T64" fmla="*/ 12 w 91"/>
                  <a:gd name="T65" fmla="*/ 81 h 106"/>
                  <a:gd name="T66" fmla="*/ 16 w 91"/>
                  <a:gd name="T67" fmla="*/ 77 h 106"/>
                  <a:gd name="T68" fmla="*/ 16 w 91"/>
                  <a:gd name="T69" fmla="*/ 75 h 106"/>
                  <a:gd name="T70" fmla="*/ 12 w 91"/>
                  <a:gd name="T71" fmla="*/ 72 h 106"/>
                  <a:gd name="T72" fmla="*/ 12 w 91"/>
                  <a:gd name="T73" fmla="*/ 66 h 106"/>
                  <a:gd name="T74" fmla="*/ 10 w 91"/>
                  <a:gd name="T75" fmla="*/ 61 h 106"/>
                  <a:gd name="T76" fmla="*/ 5 w 91"/>
                  <a:gd name="T77" fmla="*/ 55 h 106"/>
                  <a:gd name="T78" fmla="*/ 5 w 91"/>
                  <a:gd name="T79" fmla="*/ 54 h 106"/>
                  <a:gd name="T80" fmla="*/ 1 w 91"/>
                  <a:gd name="T81" fmla="*/ 51 h 106"/>
                  <a:gd name="T82" fmla="*/ 1 w 91"/>
                  <a:gd name="T83" fmla="*/ 49 h 106"/>
                  <a:gd name="T84" fmla="*/ 0 w 91"/>
                  <a:gd name="T85" fmla="*/ 46 h 106"/>
                  <a:gd name="T86" fmla="*/ 0 w 91"/>
                  <a:gd name="T87" fmla="*/ 43 h 106"/>
                  <a:gd name="T88" fmla="*/ 1 w 91"/>
                  <a:gd name="T89" fmla="*/ 39 h 106"/>
                  <a:gd name="T90" fmla="*/ 5 w 91"/>
                  <a:gd name="T91" fmla="*/ 39 h 106"/>
                  <a:gd name="T92" fmla="*/ 10 w 91"/>
                  <a:gd name="T93" fmla="*/ 36 h 106"/>
                  <a:gd name="T94" fmla="*/ 12 w 91"/>
                  <a:gd name="T95" fmla="*/ 39 h 106"/>
                  <a:gd name="T96" fmla="*/ 12 w 91"/>
                  <a:gd name="T97" fmla="*/ 39 h 106"/>
                  <a:gd name="T98" fmla="*/ 16 w 91"/>
                  <a:gd name="T99" fmla="*/ 39 h 106"/>
                  <a:gd name="T100" fmla="*/ 16 w 91"/>
                  <a:gd name="T101" fmla="*/ 39 h 106"/>
                  <a:gd name="T102" fmla="*/ 16 w 91"/>
                  <a:gd name="T103" fmla="*/ 36 h 106"/>
                  <a:gd name="T104" fmla="*/ 17 w 91"/>
                  <a:gd name="T105" fmla="*/ 33 h 106"/>
                  <a:gd name="T106" fmla="*/ 17 w 91"/>
                  <a:gd name="T107" fmla="*/ 25 h 106"/>
                  <a:gd name="T108" fmla="*/ 17 w 91"/>
                  <a:gd name="T109" fmla="*/ 15 h 106"/>
                  <a:gd name="T110" fmla="*/ 17 w 91"/>
                  <a:gd name="T111" fmla="*/ 12 h 106"/>
                  <a:gd name="T112" fmla="*/ 16 w 91"/>
                  <a:gd name="T113" fmla="*/ 10 h 106"/>
                  <a:gd name="T114" fmla="*/ 16 w 91"/>
                  <a:gd name="T115" fmla="*/ 10 h 106"/>
                  <a:gd name="T116" fmla="*/ 16 w 91"/>
                  <a:gd name="T117" fmla="*/ 7 h 1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1" h="106">
                    <a:moveTo>
                      <a:pt x="14" y="6"/>
                    </a:moveTo>
                    <a:lnTo>
                      <a:pt x="17" y="0"/>
                    </a:lnTo>
                    <a:lnTo>
                      <a:pt x="30" y="9"/>
                    </a:lnTo>
                    <a:lnTo>
                      <a:pt x="63" y="25"/>
                    </a:lnTo>
                    <a:lnTo>
                      <a:pt x="74" y="30"/>
                    </a:lnTo>
                    <a:lnTo>
                      <a:pt x="74" y="39"/>
                    </a:lnTo>
                    <a:lnTo>
                      <a:pt x="83" y="54"/>
                    </a:lnTo>
                    <a:lnTo>
                      <a:pt x="85" y="54"/>
                    </a:lnTo>
                    <a:lnTo>
                      <a:pt x="88" y="55"/>
                    </a:lnTo>
                    <a:lnTo>
                      <a:pt x="90" y="58"/>
                    </a:lnTo>
                    <a:lnTo>
                      <a:pt x="90" y="60"/>
                    </a:lnTo>
                    <a:lnTo>
                      <a:pt x="90" y="63"/>
                    </a:lnTo>
                    <a:lnTo>
                      <a:pt x="85" y="68"/>
                    </a:lnTo>
                    <a:lnTo>
                      <a:pt x="78" y="73"/>
                    </a:lnTo>
                    <a:lnTo>
                      <a:pt x="75" y="73"/>
                    </a:lnTo>
                    <a:lnTo>
                      <a:pt x="74" y="73"/>
                    </a:lnTo>
                    <a:lnTo>
                      <a:pt x="67" y="74"/>
                    </a:lnTo>
                    <a:lnTo>
                      <a:pt x="60" y="77"/>
                    </a:lnTo>
                    <a:lnTo>
                      <a:pt x="50" y="82"/>
                    </a:lnTo>
                    <a:lnTo>
                      <a:pt x="44" y="87"/>
                    </a:lnTo>
                    <a:lnTo>
                      <a:pt x="36" y="93"/>
                    </a:lnTo>
                    <a:lnTo>
                      <a:pt x="31" y="105"/>
                    </a:lnTo>
                    <a:lnTo>
                      <a:pt x="30" y="105"/>
                    </a:lnTo>
                    <a:lnTo>
                      <a:pt x="30" y="103"/>
                    </a:lnTo>
                    <a:lnTo>
                      <a:pt x="25" y="103"/>
                    </a:lnTo>
                    <a:lnTo>
                      <a:pt x="20" y="98"/>
                    </a:lnTo>
                    <a:lnTo>
                      <a:pt x="17" y="97"/>
                    </a:lnTo>
                    <a:lnTo>
                      <a:pt x="14" y="92"/>
                    </a:lnTo>
                    <a:lnTo>
                      <a:pt x="14" y="84"/>
                    </a:lnTo>
                    <a:lnTo>
                      <a:pt x="11" y="74"/>
                    </a:lnTo>
                    <a:lnTo>
                      <a:pt x="11" y="73"/>
                    </a:lnTo>
                    <a:lnTo>
                      <a:pt x="14" y="70"/>
                    </a:lnTo>
                    <a:lnTo>
                      <a:pt x="14" y="68"/>
                    </a:lnTo>
                    <a:lnTo>
                      <a:pt x="11" y="65"/>
                    </a:lnTo>
                    <a:lnTo>
                      <a:pt x="11" y="60"/>
                    </a:lnTo>
                    <a:lnTo>
                      <a:pt x="9" y="55"/>
                    </a:lnTo>
                    <a:lnTo>
                      <a:pt x="4" y="50"/>
                    </a:lnTo>
                    <a:lnTo>
                      <a:pt x="4" y="49"/>
                    </a:lnTo>
                    <a:lnTo>
                      <a:pt x="1" y="46"/>
                    </a:lnTo>
                    <a:lnTo>
                      <a:pt x="1" y="44"/>
                    </a:lnTo>
                    <a:lnTo>
                      <a:pt x="0" y="42"/>
                    </a:lnTo>
                    <a:lnTo>
                      <a:pt x="0" y="39"/>
                    </a:lnTo>
                    <a:lnTo>
                      <a:pt x="1" y="35"/>
                    </a:lnTo>
                    <a:lnTo>
                      <a:pt x="4" y="35"/>
                    </a:lnTo>
                    <a:lnTo>
                      <a:pt x="9" y="33"/>
                    </a:lnTo>
                    <a:lnTo>
                      <a:pt x="11" y="35"/>
                    </a:lnTo>
                    <a:lnTo>
                      <a:pt x="14" y="35"/>
                    </a:lnTo>
                    <a:lnTo>
                      <a:pt x="14" y="33"/>
                    </a:lnTo>
                    <a:lnTo>
                      <a:pt x="15" y="30"/>
                    </a:lnTo>
                    <a:lnTo>
                      <a:pt x="15" y="23"/>
                    </a:lnTo>
                    <a:lnTo>
                      <a:pt x="15" y="14"/>
                    </a:lnTo>
                    <a:lnTo>
                      <a:pt x="15" y="11"/>
                    </a:lnTo>
                    <a:lnTo>
                      <a:pt x="14" y="9"/>
                    </a:lnTo>
                    <a:lnTo>
                      <a:pt x="14" y="6"/>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84" name="Freeform 195"/>
              <p:cNvSpPr>
                <a:spLocks/>
              </p:cNvSpPr>
              <p:nvPr/>
            </p:nvSpPr>
            <p:spPr bwMode="blackWhite">
              <a:xfrm>
                <a:off x="2040" y="3581"/>
                <a:ext cx="103" cy="117"/>
              </a:xfrm>
              <a:custGeom>
                <a:avLst/>
                <a:gdLst>
                  <a:gd name="T0" fmla="*/ 19 w 91"/>
                  <a:gd name="T1" fmla="*/ 0 h 106"/>
                  <a:gd name="T2" fmla="*/ 71 w 91"/>
                  <a:gd name="T3" fmla="*/ 28 h 106"/>
                  <a:gd name="T4" fmla="*/ 84 w 91"/>
                  <a:gd name="T5" fmla="*/ 43 h 106"/>
                  <a:gd name="T6" fmla="*/ 94 w 91"/>
                  <a:gd name="T7" fmla="*/ 60 h 106"/>
                  <a:gd name="T8" fmla="*/ 96 w 91"/>
                  <a:gd name="T9" fmla="*/ 60 h 106"/>
                  <a:gd name="T10" fmla="*/ 102 w 91"/>
                  <a:gd name="T11" fmla="*/ 64 h 106"/>
                  <a:gd name="T12" fmla="*/ 102 w 91"/>
                  <a:gd name="T13" fmla="*/ 70 h 106"/>
                  <a:gd name="T14" fmla="*/ 88 w 91"/>
                  <a:gd name="T15" fmla="*/ 81 h 106"/>
                  <a:gd name="T16" fmla="*/ 85 w 91"/>
                  <a:gd name="T17" fmla="*/ 81 h 106"/>
                  <a:gd name="T18" fmla="*/ 76 w 91"/>
                  <a:gd name="T19" fmla="*/ 82 h 106"/>
                  <a:gd name="T20" fmla="*/ 57 w 91"/>
                  <a:gd name="T21" fmla="*/ 91 h 106"/>
                  <a:gd name="T22" fmla="*/ 41 w 91"/>
                  <a:gd name="T23" fmla="*/ 103 h 106"/>
                  <a:gd name="T24" fmla="*/ 35 w 91"/>
                  <a:gd name="T25" fmla="*/ 116 h 106"/>
                  <a:gd name="T26" fmla="*/ 34 w 91"/>
                  <a:gd name="T27" fmla="*/ 114 h 106"/>
                  <a:gd name="T28" fmla="*/ 23 w 91"/>
                  <a:gd name="T29" fmla="*/ 108 h 106"/>
                  <a:gd name="T30" fmla="*/ 16 w 91"/>
                  <a:gd name="T31" fmla="*/ 102 h 106"/>
                  <a:gd name="T32" fmla="*/ 12 w 91"/>
                  <a:gd name="T33" fmla="*/ 82 h 106"/>
                  <a:gd name="T34" fmla="*/ 12 w 91"/>
                  <a:gd name="T35" fmla="*/ 82 h 106"/>
                  <a:gd name="T36" fmla="*/ 16 w 91"/>
                  <a:gd name="T37" fmla="*/ 77 h 106"/>
                  <a:gd name="T38" fmla="*/ 12 w 91"/>
                  <a:gd name="T39" fmla="*/ 72 h 106"/>
                  <a:gd name="T40" fmla="*/ 10 w 91"/>
                  <a:gd name="T41" fmla="*/ 61 h 106"/>
                  <a:gd name="T42" fmla="*/ 5 w 91"/>
                  <a:gd name="T43" fmla="*/ 55 h 106"/>
                  <a:gd name="T44" fmla="*/ 1 w 91"/>
                  <a:gd name="T45" fmla="*/ 51 h 106"/>
                  <a:gd name="T46" fmla="*/ 0 w 91"/>
                  <a:gd name="T47" fmla="*/ 46 h 106"/>
                  <a:gd name="T48" fmla="*/ 1 w 91"/>
                  <a:gd name="T49" fmla="*/ 39 h 106"/>
                  <a:gd name="T50" fmla="*/ 10 w 91"/>
                  <a:gd name="T51" fmla="*/ 36 h 106"/>
                  <a:gd name="T52" fmla="*/ 12 w 91"/>
                  <a:gd name="T53" fmla="*/ 39 h 106"/>
                  <a:gd name="T54" fmla="*/ 16 w 91"/>
                  <a:gd name="T55" fmla="*/ 39 h 106"/>
                  <a:gd name="T56" fmla="*/ 16 w 91"/>
                  <a:gd name="T57" fmla="*/ 36 h 106"/>
                  <a:gd name="T58" fmla="*/ 17 w 91"/>
                  <a:gd name="T59" fmla="*/ 25 h 106"/>
                  <a:gd name="T60" fmla="*/ 17 w 91"/>
                  <a:gd name="T61" fmla="*/ 15 h 106"/>
                  <a:gd name="T62" fmla="*/ 16 w 91"/>
                  <a:gd name="T63" fmla="*/ 10 h 106"/>
                  <a:gd name="T64" fmla="*/ 16 w 91"/>
                  <a:gd name="T65" fmla="*/ 7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1" h="106">
                    <a:moveTo>
                      <a:pt x="14" y="6"/>
                    </a:moveTo>
                    <a:lnTo>
                      <a:pt x="17" y="0"/>
                    </a:lnTo>
                    <a:lnTo>
                      <a:pt x="30" y="9"/>
                    </a:lnTo>
                    <a:lnTo>
                      <a:pt x="63" y="25"/>
                    </a:lnTo>
                    <a:lnTo>
                      <a:pt x="74" y="30"/>
                    </a:lnTo>
                    <a:lnTo>
                      <a:pt x="74" y="39"/>
                    </a:lnTo>
                    <a:lnTo>
                      <a:pt x="83" y="54"/>
                    </a:lnTo>
                    <a:lnTo>
                      <a:pt x="85" y="54"/>
                    </a:lnTo>
                    <a:lnTo>
                      <a:pt x="88" y="55"/>
                    </a:lnTo>
                    <a:lnTo>
                      <a:pt x="90" y="58"/>
                    </a:lnTo>
                    <a:lnTo>
                      <a:pt x="90" y="60"/>
                    </a:lnTo>
                    <a:lnTo>
                      <a:pt x="90" y="63"/>
                    </a:lnTo>
                    <a:lnTo>
                      <a:pt x="85" y="68"/>
                    </a:lnTo>
                    <a:lnTo>
                      <a:pt x="78" y="73"/>
                    </a:lnTo>
                    <a:lnTo>
                      <a:pt x="75" y="73"/>
                    </a:lnTo>
                    <a:lnTo>
                      <a:pt x="74" y="73"/>
                    </a:lnTo>
                    <a:lnTo>
                      <a:pt x="67" y="74"/>
                    </a:lnTo>
                    <a:lnTo>
                      <a:pt x="60" y="77"/>
                    </a:lnTo>
                    <a:lnTo>
                      <a:pt x="50" y="82"/>
                    </a:lnTo>
                    <a:lnTo>
                      <a:pt x="44" y="87"/>
                    </a:lnTo>
                    <a:lnTo>
                      <a:pt x="36" y="93"/>
                    </a:lnTo>
                    <a:lnTo>
                      <a:pt x="31" y="105"/>
                    </a:lnTo>
                    <a:lnTo>
                      <a:pt x="30" y="105"/>
                    </a:lnTo>
                    <a:lnTo>
                      <a:pt x="30" y="103"/>
                    </a:lnTo>
                    <a:lnTo>
                      <a:pt x="25" y="103"/>
                    </a:lnTo>
                    <a:lnTo>
                      <a:pt x="20" y="98"/>
                    </a:lnTo>
                    <a:lnTo>
                      <a:pt x="17" y="97"/>
                    </a:lnTo>
                    <a:lnTo>
                      <a:pt x="14" y="92"/>
                    </a:lnTo>
                    <a:lnTo>
                      <a:pt x="14" y="84"/>
                    </a:lnTo>
                    <a:lnTo>
                      <a:pt x="11" y="74"/>
                    </a:lnTo>
                    <a:lnTo>
                      <a:pt x="11" y="73"/>
                    </a:lnTo>
                    <a:lnTo>
                      <a:pt x="14" y="70"/>
                    </a:lnTo>
                    <a:lnTo>
                      <a:pt x="14" y="68"/>
                    </a:lnTo>
                    <a:lnTo>
                      <a:pt x="11" y="65"/>
                    </a:lnTo>
                    <a:lnTo>
                      <a:pt x="11" y="60"/>
                    </a:lnTo>
                    <a:lnTo>
                      <a:pt x="9" y="55"/>
                    </a:lnTo>
                    <a:lnTo>
                      <a:pt x="4" y="50"/>
                    </a:lnTo>
                    <a:lnTo>
                      <a:pt x="4" y="49"/>
                    </a:lnTo>
                    <a:lnTo>
                      <a:pt x="1" y="46"/>
                    </a:lnTo>
                    <a:lnTo>
                      <a:pt x="1" y="44"/>
                    </a:lnTo>
                    <a:lnTo>
                      <a:pt x="0" y="42"/>
                    </a:lnTo>
                    <a:lnTo>
                      <a:pt x="0" y="39"/>
                    </a:lnTo>
                    <a:lnTo>
                      <a:pt x="1" y="35"/>
                    </a:lnTo>
                    <a:lnTo>
                      <a:pt x="4" y="35"/>
                    </a:lnTo>
                    <a:lnTo>
                      <a:pt x="9" y="33"/>
                    </a:lnTo>
                    <a:lnTo>
                      <a:pt x="11" y="35"/>
                    </a:lnTo>
                    <a:lnTo>
                      <a:pt x="14" y="35"/>
                    </a:lnTo>
                    <a:lnTo>
                      <a:pt x="14" y="33"/>
                    </a:lnTo>
                    <a:lnTo>
                      <a:pt x="15" y="30"/>
                    </a:lnTo>
                    <a:lnTo>
                      <a:pt x="15" y="23"/>
                    </a:lnTo>
                    <a:lnTo>
                      <a:pt x="15" y="14"/>
                    </a:lnTo>
                    <a:lnTo>
                      <a:pt x="15" y="11"/>
                    </a:lnTo>
                    <a:lnTo>
                      <a:pt x="14" y="9"/>
                    </a:lnTo>
                    <a:lnTo>
                      <a:pt x="14" y="6"/>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85" name="Freeform 196"/>
              <p:cNvSpPr>
                <a:spLocks/>
              </p:cNvSpPr>
              <p:nvPr/>
            </p:nvSpPr>
            <p:spPr bwMode="blackWhite">
              <a:xfrm>
                <a:off x="1962" y="3529"/>
                <a:ext cx="30" cy="30"/>
              </a:xfrm>
              <a:custGeom>
                <a:avLst/>
                <a:gdLst>
                  <a:gd name="T0" fmla="*/ 0 w 26"/>
                  <a:gd name="T1" fmla="*/ 0 h 27"/>
                  <a:gd name="T2" fmla="*/ 18 w 26"/>
                  <a:gd name="T3" fmla="*/ 0 h 27"/>
                  <a:gd name="T4" fmla="*/ 29 w 26"/>
                  <a:gd name="T5" fmla="*/ 19 h 27"/>
                  <a:gd name="T6" fmla="*/ 13 w 26"/>
                  <a:gd name="T7" fmla="*/ 29 h 27"/>
                  <a:gd name="T8" fmla="*/ 2 w 26"/>
                  <a:gd name="T9" fmla="*/ 26 h 27"/>
                  <a:gd name="T10" fmla="*/ 0 w 26"/>
                  <a:gd name="T11" fmla="*/ 0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27">
                    <a:moveTo>
                      <a:pt x="0" y="0"/>
                    </a:moveTo>
                    <a:lnTo>
                      <a:pt x="16" y="0"/>
                    </a:lnTo>
                    <a:lnTo>
                      <a:pt x="25" y="17"/>
                    </a:lnTo>
                    <a:lnTo>
                      <a:pt x="11" y="26"/>
                    </a:lnTo>
                    <a:lnTo>
                      <a:pt x="2" y="23"/>
                    </a:lnTo>
                    <a:lnTo>
                      <a:pt x="0" y="0"/>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86" name="Freeform 197"/>
              <p:cNvSpPr>
                <a:spLocks/>
              </p:cNvSpPr>
              <p:nvPr/>
            </p:nvSpPr>
            <p:spPr bwMode="blackWhite">
              <a:xfrm>
                <a:off x="1962" y="3529"/>
                <a:ext cx="30" cy="30"/>
              </a:xfrm>
              <a:custGeom>
                <a:avLst/>
                <a:gdLst>
                  <a:gd name="T0" fmla="*/ 0 w 26"/>
                  <a:gd name="T1" fmla="*/ 0 h 27"/>
                  <a:gd name="T2" fmla="*/ 18 w 26"/>
                  <a:gd name="T3" fmla="*/ 0 h 27"/>
                  <a:gd name="T4" fmla="*/ 29 w 26"/>
                  <a:gd name="T5" fmla="*/ 19 h 27"/>
                  <a:gd name="T6" fmla="*/ 13 w 26"/>
                  <a:gd name="T7" fmla="*/ 29 h 27"/>
                  <a:gd name="T8" fmla="*/ 2 w 26"/>
                  <a:gd name="T9" fmla="*/ 26 h 27"/>
                  <a:gd name="T10" fmla="*/ 0 w 26"/>
                  <a:gd name="T11" fmla="*/ 0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27">
                    <a:moveTo>
                      <a:pt x="0" y="0"/>
                    </a:moveTo>
                    <a:lnTo>
                      <a:pt x="16" y="0"/>
                    </a:lnTo>
                    <a:lnTo>
                      <a:pt x="25" y="17"/>
                    </a:lnTo>
                    <a:lnTo>
                      <a:pt x="11" y="26"/>
                    </a:lnTo>
                    <a:lnTo>
                      <a:pt x="2" y="23"/>
                    </a:lnTo>
                    <a:lnTo>
                      <a:pt x="0" y="0"/>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87" name="Freeform 198"/>
              <p:cNvSpPr>
                <a:spLocks/>
              </p:cNvSpPr>
              <p:nvPr/>
            </p:nvSpPr>
            <p:spPr bwMode="blackWhite">
              <a:xfrm>
                <a:off x="1991" y="3556"/>
                <a:ext cx="29" cy="28"/>
              </a:xfrm>
              <a:custGeom>
                <a:avLst/>
                <a:gdLst>
                  <a:gd name="T0" fmla="*/ 0 w 26"/>
                  <a:gd name="T1" fmla="*/ 16 h 26"/>
                  <a:gd name="T2" fmla="*/ 0 w 26"/>
                  <a:gd name="T3" fmla="*/ 10 h 26"/>
                  <a:gd name="T4" fmla="*/ 0 w 26"/>
                  <a:gd name="T5" fmla="*/ 6 h 26"/>
                  <a:gd name="T6" fmla="*/ 4 w 26"/>
                  <a:gd name="T7" fmla="*/ 6 h 26"/>
                  <a:gd name="T8" fmla="*/ 13 w 26"/>
                  <a:gd name="T9" fmla="*/ 0 h 26"/>
                  <a:gd name="T10" fmla="*/ 18 w 26"/>
                  <a:gd name="T11" fmla="*/ 6 h 26"/>
                  <a:gd name="T12" fmla="*/ 28 w 26"/>
                  <a:gd name="T13" fmla="*/ 6 h 26"/>
                  <a:gd name="T14" fmla="*/ 28 w 26"/>
                  <a:gd name="T15" fmla="*/ 10 h 26"/>
                  <a:gd name="T16" fmla="*/ 28 w 26"/>
                  <a:gd name="T17" fmla="*/ 16 h 26"/>
                  <a:gd name="T18" fmla="*/ 28 w 26"/>
                  <a:gd name="T19" fmla="*/ 19 h 26"/>
                  <a:gd name="T20" fmla="*/ 28 w 26"/>
                  <a:gd name="T21" fmla="*/ 27 h 26"/>
                  <a:gd name="T22" fmla="*/ 18 w 26"/>
                  <a:gd name="T23" fmla="*/ 27 h 26"/>
                  <a:gd name="T24" fmla="*/ 13 w 26"/>
                  <a:gd name="T25" fmla="*/ 27 h 26"/>
                  <a:gd name="T26" fmla="*/ 4 w 26"/>
                  <a:gd name="T27" fmla="*/ 27 h 26"/>
                  <a:gd name="T28" fmla="*/ 0 w 26"/>
                  <a:gd name="T29" fmla="*/ 27 h 26"/>
                  <a:gd name="T30" fmla="*/ 0 w 26"/>
                  <a:gd name="T31" fmla="*/ 19 h 26"/>
                  <a:gd name="T32" fmla="*/ 0 w 26"/>
                  <a:gd name="T33" fmla="*/ 16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26">
                    <a:moveTo>
                      <a:pt x="0" y="15"/>
                    </a:moveTo>
                    <a:lnTo>
                      <a:pt x="0" y="9"/>
                    </a:lnTo>
                    <a:lnTo>
                      <a:pt x="0" y="6"/>
                    </a:lnTo>
                    <a:lnTo>
                      <a:pt x="4" y="6"/>
                    </a:lnTo>
                    <a:lnTo>
                      <a:pt x="12" y="0"/>
                    </a:lnTo>
                    <a:lnTo>
                      <a:pt x="16" y="6"/>
                    </a:lnTo>
                    <a:lnTo>
                      <a:pt x="25" y="6"/>
                    </a:lnTo>
                    <a:lnTo>
                      <a:pt x="25" y="9"/>
                    </a:lnTo>
                    <a:lnTo>
                      <a:pt x="25" y="15"/>
                    </a:lnTo>
                    <a:lnTo>
                      <a:pt x="25" y="18"/>
                    </a:lnTo>
                    <a:lnTo>
                      <a:pt x="25" y="25"/>
                    </a:lnTo>
                    <a:lnTo>
                      <a:pt x="16" y="25"/>
                    </a:lnTo>
                    <a:lnTo>
                      <a:pt x="12" y="25"/>
                    </a:lnTo>
                    <a:lnTo>
                      <a:pt x="4" y="25"/>
                    </a:lnTo>
                    <a:lnTo>
                      <a:pt x="0" y="25"/>
                    </a:lnTo>
                    <a:lnTo>
                      <a:pt x="0" y="18"/>
                    </a:lnTo>
                    <a:lnTo>
                      <a:pt x="0" y="15"/>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88" name="Freeform 199"/>
              <p:cNvSpPr>
                <a:spLocks/>
              </p:cNvSpPr>
              <p:nvPr/>
            </p:nvSpPr>
            <p:spPr bwMode="blackWhite">
              <a:xfrm>
                <a:off x="1991" y="3556"/>
                <a:ext cx="29" cy="28"/>
              </a:xfrm>
              <a:custGeom>
                <a:avLst/>
                <a:gdLst>
                  <a:gd name="T0" fmla="*/ 0 w 26"/>
                  <a:gd name="T1" fmla="*/ 16 h 26"/>
                  <a:gd name="T2" fmla="*/ 0 w 26"/>
                  <a:gd name="T3" fmla="*/ 16 h 26"/>
                  <a:gd name="T4" fmla="*/ 0 w 26"/>
                  <a:gd name="T5" fmla="*/ 10 h 26"/>
                  <a:gd name="T6" fmla="*/ 0 w 26"/>
                  <a:gd name="T7" fmla="*/ 6 h 26"/>
                  <a:gd name="T8" fmla="*/ 4 w 26"/>
                  <a:gd name="T9" fmla="*/ 6 h 26"/>
                  <a:gd name="T10" fmla="*/ 13 w 26"/>
                  <a:gd name="T11" fmla="*/ 0 h 26"/>
                  <a:gd name="T12" fmla="*/ 13 w 26"/>
                  <a:gd name="T13" fmla="*/ 0 h 26"/>
                  <a:gd name="T14" fmla="*/ 18 w 26"/>
                  <a:gd name="T15" fmla="*/ 6 h 26"/>
                  <a:gd name="T16" fmla="*/ 28 w 26"/>
                  <a:gd name="T17" fmla="*/ 6 h 26"/>
                  <a:gd name="T18" fmla="*/ 28 w 26"/>
                  <a:gd name="T19" fmla="*/ 10 h 26"/>
                  <a:gd name="T20" fmla="*/ 28 w 26"/>
                  <a:gd name="T21" fmla="*/ 16 h 26"/>
                  <a:gd name="T22" fmla="*/ 28 w 26"/>
                  <a:gd name="T23" fmla="*/ 16 h 26"/>
                  <a:gd name="T24" fmla="*/ 28 w 26"/>
                  <a:gd name="T25" fmla="*/ 19 h 26"/>
                  <a:gd name="T26" fmla="*/ 28 w 26"/>
                  <a:gd name="T27" fmla="*/ 27 h 26"/>
                  <a:gd name="T28" fmla="*/ 18 w 26"/>
                  <a:gd name="T29" fmla="*/ 27 h 26"/>
                  <a:gd name="T30" fmla="*/ 13 w 26"/>
                  <a:gd name="T31" fmla="*/ 27 h 26"/>
                  <a:gd name="T32" fmla="*/ 13 w 26"/>
                  <a:gd name="T33" fmla="*/ 27 h 26"/>
                  <a:gd name="T34" fmla="*/ 4 w 26"/>
                  <a:gd name="T35" fmla="*/ 27 h 26"/>
                  <a:gd name="T36" fmla="*/ 0 w 26"/>
                  <a:gd name="T37" fmla="*/ 27 h 26"/>
                  <a:gd name="T38" fmla="*/ 0 w 26"/>
                  <a:gd name="T39" fmla="*/ 19 h 26"/>
                  <a:gd name="T40" fmla="*/ 0 w 26"/>
                  <a:gd name="T41" fmla="*/ 16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0" y="15"/>
                    </a:moveTo>
                    <a:lnTo>
                      <a:pt x="0" y="15"/>
                    </a:lnTo>
                    <a:lnTo>
                      <a:pt x="0" y="9"/>
                    </a:lnTo>
                    <a:lnTo>
                      <a:pt x="0" y="6"/>
                    </a:lnTo>
                    <a:lnTo>
                      <a:pt x="4" y="6"/>
                    </a:lnTo>
                    <a:lnTo>
                      <a:pt x="12" y="0"/>
                    </a:lnTo>
                    <a:lnTo>
                      <a:pt x="16" y="6"/>
                    </a:lnTo>
                    <a:lnTo>
                      <a:pt x="25" y="6"/>
                    </a:lnTo>
                    <a:lnTo>
                      <a:pt x="25" y="9"/>
                    </a:lnTo>
                    <a:lnTo>
                      <a:pt x="25" y="15"/>
                    </a:lnTo>
                    <a:lnTo>
                      <a:pt x="25" y="18"/>
                    </a:lnTo>
                    <a:lnTo>
                      <a:pt x="25" y="25"/>
                    </a:lnTo>
                    <a:lnTo>
                      <a:pt x="16" y="25"/>
                    </a:lnTo>
                    <a:lnTo>
                      <a:pt x="12" y="25"/>
                    </a:lnTo>
                    <a:lnTo>
                      <a:pt x="4" y="25"/>
                    </a:lnTo>
                    <a:lnTo>
                      <a:pt x="0" y="25"/>
                    </a:lnTo>
                    <a:lnTo>
                      <a:pt x="0" y="18"/>
                    </a:lnTo>
                    <a:lnTo>
                      <a:pt x="0" y="15"/>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89" name="Freeform 200"/>
              <p:cNvSpPr>
                <a:spLocks/>
              </p:cNvSpPr>
              <p:nvPr/>
            </p:nvSpPr>
            <p:spPr bwMode="blackWhite">
              <a:xfrm>
                <a:off x="1697" y="3442"/>
                <a:ext cx="30" cy="29"/>
              </a:xfrm>
              <a:custGeom>
                <a:avLst/>
                <a:gdLst>
                  <a:gd name="T0" fmla="*/ 0 w 26"/>
                  <a:gd name="T1" fmla="*/ 10 h 26"/>
                  <a:gd name="T2" fmla="*/ 0 w 26"/>
                  <a:gd name="T3" fmla="*/ 7 h 26"/>
                  <a:gd name="T4" fmla="*/ 5 w 26"/>
                  <a:gd name="T5" fmla="*/ 7 h 26"/>
                  <a:gd name="T6" fmla="*/ 7 w 26"/>
                  <a:gd name="T7" fmla="*/ 0 h 26"/>
                  <a:gd name="T8" fmla="*/ 15 w 26"/>
                  <a:gd name="T9" fmla="*/ 0 h 26"/>
                  <a:gd name="T10" fmla="*/ 21 w 26"/>
                  <a:gd name="T11" fmla="*/ 0 h 26"/>
                  <a:gd name="T12" fmla="*/ 23 w 26"/>
                  <a:gd name="T13" fmla="*/ 7 h 26"/>
                  <a:gd name="T14" fmla="*/ 29 w 26"/>
                  <a:gd name="T15" fmla="*/ 7 h 26"/>
                  <a:gd name="T16" fmla="*/ 29 w 26"/>
                  <a:gd name="T17" fmla="*/ 10 h 26"/>
                  <a:gd name="T18" fmla="*/ 29 w 26"/>
                  <a:gd name="T19" fmla="*/ 17 h 26"/>
                  <a:gd name="T20" fmla="*/ 23 w 26"/>
                  <a:gd name="T21" fmla="*/ 20 h 26"/>
                  <a:gd name="T22" fmla="*/ 21 w 26"/>
                  <a:gd name="T23" fmla="*/ 28 h 26"/>
                  <a:gd name="T24" fmla="*/ 15 w 26"/>
                  <a:gd name="T25" fmla="*/ 28 h 26"/>
                  <a:gd name="T26" fmla="*/ 7 w 26"/>
                  <a:gd name="T27" fmla="*/ 28 h 26"/>
                  <a:gd name="T28" fmla="*/ 5 w 26"/>
                  <a:gd name="T29" fmla="*/ 20 h 26"/>
                  <a:gd name="T30" fmla="*/ 0 w 26"/>
                  <a:gd name="T31" fmla="*/ 17 h 26"/>
                  <a:gd name="T32" fmla="*/ 0 w 26"/>
                  <a:gd name="T33" fmla="*/ 1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26">
                    <a:moveTo>
                      <a:pt x="0" y="9"/>
                    </a:moveTo>
                    <a:lnTo>
                      <a:pt x="0" y="6"/>
                    </a:lnTo>
                    <a:lnTo>
                      <a:pt x="4" y="6"/>
                    </a:lnTo>
                    <a:lnTo>
                      <a:pt x="6" y="0"/>
                    </a:lnTo>
                    <a:lnTo>
                      <a:pt x="13" y="0"/>
                    </a:lnTo>
                    <a:lnTo>
                      <a:pt x="18" y="0"/>
                    </a:lnTo>
                    <a:lnTo>
                      <a:pt x="20" y="6"/>
                    </a:lnTo>
                    <a:lnTo>
                      <a:pt x="25" y="6"/>
                    </a:lnTo>
                    <a:lnTo>
                      <a:pt x="25" y="9"/>
                    </a:lnTo>
                    <a:lnTo>
                      <a:pt x="25" y="15"/>
                    </a:lnTo>
                    <a:lnTo>
                      <a:pt x="20" y="18"/>
                    </a:lnTo>
                    <a:lnTo>
                      <a:pt x="18" y="25"/>
                    </a:lnTo>
                    <a:lnTo>
                      <a:pt x="13" y="25"/>
                    </a:lnTo>
                    <a:lnTo>
                      <a:pt x="6" y="25"/>
                    </a:lnTo>
                    <a:lnTo>
                      <a:pt x="4" y="18"/>
                    </a:lnTo>
                    <a:lnTo>
                      <a:pt x="0" y="15"/>
                    </a:lnTo>
                    <a:lnTo>
                      <a:pt x="0" y="9"/>
                    </a:lnTo>
                  </a:path>
                </a:pathLst>
              </a:custGeom>
              <a:solidFill>
                <a:schemeClr val="accent1"/>
              </a:solidFill>
              <a:ln w="12700" cap="rnd"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90" name="Freeform 201"/>
              <p:cNvSpPr>
                <a:spLocks/>
              </p:cNvSpPr>
              <p:nvPr/>
            </p:nvSpPr>
            <p:spPr bwMode="blackWhite">
              <a:xfrm>
                <a:off x="1697" y="3442"/>
                <a:ext cx="30" cy="29"/>
              </a:xfrm>
              <a:custGeom>
                <a:avLst/>
                <a:gdLst>
                  <a:gd name="T0" fmla="*/ 0 w 26"/>
                  <a:gd name="T1" fmla="*/ 10 h 26"/>
                  <a:gd name="T2" fmla="*/ 0 w 26"/>
                  <a:gd name="T3" fmla="*/ 10 h 26"/>
                  <a:gd name="T4" fmla="*/ 0 w 26"/>
                  <a:gd name="T5" fmla="*/ 7 h 26"/>
                  <a:gd name="T6" fmla="*/ 5 w 26"/>
                  <a:gd name="T7" fmla="*/ 7 h 26"/>
                  <a:gd name="T8" fmla="*/ 7 w 26"/>
                  <a:gd name="T9" fmla="*/ 0 h 26"/>
                  <a:gd name="T10" fmla="*/ 15 w 26"/>
                  <a:gd name="T11" fmla="*/ 0 h 26"/>
                  <a:gd name="T12" fmla="*/ 15 w 26"/>
                  <a:gd name="T13" fmla="*/ 0 h 26"/>
                  <a:gd name="T14" fmla="*/ 21 w 26"/>
                  <a:gd name="T15" fmla="*/ 0 h 26"/>
                  <a:gd name="T16" fmla="*/ 23 w 26"/>
                  <a:gd name="T17" fmla="*/ 7 h 26"/>
                  <a:gd name="T18" fmla="*/ 29 w 26"/>
                  <a:gd name="T19" fmla="*/ 7 h 26"/>
                  <a:gd name="T20" fmla="*/ 29 w 26"/>
                  <a:gd name="T21" fmla="*/ 10 h 26"/>
                  <a:gd name="T22" fmla="*/ 29 w 26"/>
                  <a:gd name="T23" fmla="*/ 10 h 26"/>
                  <a:gd name="T24" fmla="*/ 29 w 26"/>
                  <a:gd name="T25" fmla="*/ 17 h 26"/>
                  <a:gd name="T26" fmla="*/ 23 w 26"/>
                  <a:gd name="T27" fmla="*/ 20 h 26"/>
                  <a:gd name="T28" fmla="*/ 21 w 26"/>
                  <a:gd name="T29" fmla="*/ 28 h 26"/>
                  <a:gd name="T30" fmla="*/ 15 w 26"/>
                  <a:gd name="T31" fmla="*/ 28 h 26"/>
                  <a:gd name="T32" fmla="*/ 15 w 26"/>
                  <a:gd name="T33" fmla="*/ 28 h 26"/>
                  <a:gd name="T34" fmla="*/ 7 w 26"/>
                  <a:gd name="T35" fmla="*/ 28 h 26"/>
                  <a:gd name="T36" fmla="*/ 5 w 26"/>
                  <a:gd name="T37" fmla="*/ 20 h 26"/>
                  <a:gd name="T38" fmla="*/ 0 w 26"/>
                  <a:gd name="T39" fmla="*/ 17 h 26"/>
                  <a:gd name="T40" fmla="*/ 0 w 26"/>
                  <a:gd name="T41" fmla="*/ 1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0" y="9"/>
                    </a:moveTo>
                    <a:lnTo>
                      <a:pt x="0" y="9"/>
                    </a:lnTo>
                    <a:lnTo>
                      <a:pt x="0" y="6"/>
                    </a:lnTo>
                    <a:lnTo>
                      <a:pt x="4" y="6"/>
                    </a:lnTo>
                    <a:lnTo>
                      <a:pt x="6" y="0"/>
                    </a:lnTo>
                    <a:lnTo>
                      <a:pt x="13" y="0"/>
                    </a:lnTo>
                    <a:lnTo>
                      <a:pt x="18" y="0"/>
                    </a:lnTo>
                    <a:lnTo>
                      <a:pt x="20" y="6"/>
                    </a:lnTo>
                    <a:lnTo>
                      <a:pt x="25" y="6"/>
                    </a:lnTo>
                    <a:lnTo>
                      <a:pt x="25" y="9"/>
                    </a:lnTo>
                    <a:lnTo>
                      <a:pt x="25" y="15"/>
                    </a:lnTo>
                    <a:lnTo>
                      <a:pt x="20" y="18"/>
                    </a:lnTo>
                    <a:lnTo>
                      <a:pt x="18" y="25"/>
                    </a:lnTo>
                    <a:lnTo>
                      <a:pt x="13" y="25"/>
                    </a:lnTo>
                    <a:lnTo>
                      <a:pt x="6" y="25"/>
                    </a:lnTo>
                    <a:lnTo>
                      <a:pt x="4" y="18"/>
                    </a:lnTo>
                    <a:lnTo>
                      <a:pt x="0" y="15"/>
                    </a:lnTo>
                    <a:lnTo>
                      <a:pt x="0" y="9"/>
                    </a:lnTo>
                  </a:path>
                </a:pathLst>
              </a:custGeom>
              <a:solidFill>
                <a:schemeClr val="accent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grpSp>
        <p:sp>
          <p:nvSpPr>
            <p:cNvPr id="251" name="Rectangle 203"/>
            <p:cNvSpPr>
              <a:spLocks noChangeArrowheads="1"/>
            </p:cNvSpPr>
            <p:nvPr/>
          </p:nvSpPr>
          <p:spPr bwMode="blackWhite">
            <a:xfrm>
              <a:off x="2779713" y="1657350"/>
              <a:ext cx="22281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820738">
                <a:spcBef>
                  <a:spcPct val="20000"/>
                </a:spcBef>
                <a:buClr>
                  <a:srgbClr val="9DC5A6"/>
                </a:buClr>
                <a:buSzPct val="60000"/>
                <a:buFont typeface="Wingdings" panose="05000000000000000000" pitchFamily="2" charset="2"/>
                <a:buChar char="n"/>
                <a:defRPr sz="2800">
                  <a:solidFill>
                    <a:schemeClr val="tx1"/>
                  </a:solidFill>
                  <a:latin typeface="Arial" panose="020B0604020202020204" pitchFamily="34" charset="0"/>
                </a:defRPr>
              </a:lvl1pPr>
              <a:lvl2pPr marL="409575" indent="-285750" defTabSz="820738">
                <a:spcBef>
                  <a:spcPct val="20000"/>
                </a:spcBef>
                <a:buClr>
                  <a:srgbClr val="9DC5A6"/>
                </a:buClr>
                <a:buFont typeface="Times New Roman" panose="02020603050405020304" pitchFamily="18" charset="0"/>
                <a:buChar char="–"/>
                <a:defRPr sz="2600">
                  <a:solidFill>
                    <a:schemeClr val="tx1"/>
                  </a:solidFill>
                  <a:latin typeface="Arial" panose="020B0604020202020204" pitchFamily="34" charset="0"/>
                </a:defRPr>
              </a:lvl2pPr>
              <a:lvl3pPr marL="820738" indent="-228600" defTabSz="820738">
                <a:spcBef>
                  <a:spcPct val="20000"/>
                </a:spcBef>
                <a:buClr>
                  <a:srgbClr val="9DC5A6"/>
                </a:buClr>
                <a:buSzPct val="50000"/>
                <a:buFont typeface="Wingdings" panose="05000000000000000000" pitchFamily="2" charset="2"/>
                <a:buChar char="u"/>
                <a:defRPr sz="2400">
                  <a:solidFill>
                    <a:schemeClr val="tx1"/>
                  </a:solidFill>
                  <a:latin typeface="Arial" panose="020B0604020202020204" pitchFamily="34" charset="0"/>
                </a:defRPr>
              </a:lvl3pPr>
              <a:lvl4pPr marL="1230313" indent="-228600" defTabSz="820738">
                <a:spcBef>
                  <a:spcPct val="20000"/>
                </a:spcBef>
                <a:buClr>
                  <a:srgbClr val="9DC5A6"/>
                </a:buClr>
                <a:buSzPct val="100000"/>
                <a:buChar char="•"/>
                <a:defRPr sz="2000">
                  <a:solidFill>
                    <a:schemeClr val="tx1"/>
                  </a:solidFill>
                  <a:latin typeface="Arial" panose="020B0604020202020204" pitchFamily="34" charset="0"/>
                </a:defRPr>
              </a:lvl4pPr>
              <a:lvl5pPr marL="1641475" indent="-228600" defTabSz="820738">
                <a:spcBef>
                  <a:spcPct val="20000"/>
                </a:spcBef>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5pPr>
              <a:lvl6pPr marL="20986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6pPr>
              <a:lvl7pPr marL="25558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7pPr>
              <a:lvl8pPr marL="30130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8pPr>
              <a:lvl9pPr marL="34702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dirty="0" smtClean="0">
                  <a:solidFill>
                    <a:srgbClr val="000000"/>
                  </a:solidFill>
                </a:rPr>
                <a:t>MT</a:t>
              </a:r>
              <a:endParaRPr lang="en-US" altLang="en-US" sz="600" dirty="0">
                <a:solidFill>
                  <a:srgbClr val="000000"/>
                </a:solidFill>
              </a:endParaRPr>
            </a:p>
          </p:txBody>
        </p:sp>
        <p:sp>
          <p:nvSpPr>
            <p:cNvPr id="252" name="Rectangle 204"/>
            <p:cNvSpPr>
              <a:spLocks noChangeArrowheads="1"/>
            </p:cNvSpPr>
            <p:nvPr/>
          </p:nvSpPr>
          <p:spPr bwMode="blackWhite">
            <a:xfrm>
              <a:off x="1219200" y="1906587"/>
              <a:ext cx="28416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20738">
                <a:spcBef>
                  <a:spcPct val="20000"/>
                </a:spcBef>
                <a:buClr>
                  <a:srgbClr val="9DC5A6"/>
                </a:buClr>
                <a:buSzPct val="60000"/>
                <a:buFont typeface="Wingdings" panose="05000000000000000000" pitchFamily="2" charset="2"/>
                <a:buChar char="n"/>
                <a:defRPr sz="2800">
                  <a:solidFill>
                    <a:schemeClr val="tx1"/>
                  </a:solidFill>
                  <a:latin typeface="Arial" panose="020B0604020202020204" pitchFamily="34" charset="0"/>
                </a:defRPr>
              </a:lvl1pPr>
              <a:lvl2pPr marL="409575" indent="-285750" defTabSz="820738">
                <a:spcBef>
                  <a:spcPct val="20000"/>
                </a:spcBef>
                <a:buClr>
                  <a:srgbClr val="9DC5A6"/>
                </a:buClr>
                <a:buFont typeface="Times New Roman" panose="02020603050405020304" pitchFamily="18" charset="0"/>
                <a:buChar char="–"/>
                <a:defRPr sz="2600">
                  <a:solidFill>
                    <a:schemeClr val="tx1"/>
                  </a:solidFill>
                  <a:latin typeface="Arial" panose="020B0604020202020204" pitchFamily="34" charset="0"/>
                </a:defRPr>
              </a:lvl2pPr>
              <a:lvl3pPr marL="820738" indent="-228600" defTabSz="820738">
                <a:spcBef>
                  <a:spcPct val="20000"/>
                </a:spcBef>
                <a:buClr>
                  <a:srgbClr val="9DC5A6"/>
                </a:buClr>
                <a:buSzPct val="50000"/>
                <a:buFont typeface="Wingdings" panose="05000000000000000000" pitchFamily="2" charset="2"/>
                <a:buChar char="u"/>
                <a:defRPr sz="2400">
                  <a:solidFill>
                    <a:schemeClr val="tx1"/>
                  </a:solidFill>
                  <a:latin typeface="Arial" panose="020B0604020202020204" pitchFamily="34" charset="0"/>
                </a:defRPr>
              </a:lvl3pPr>
              <a:lvl4pPr marL="1230313" indent="-228600" defTabSz="820738">
                <a:spcBef>
                  <a:spcPct val="20000"/>
                </a:spcBef>
                <a:buClr>
                  <a:srgbClr val="9DC5A6"/>
                </a:buClr>
                <a:buSzPct val="100000"/>
                <a:buChar char="•"/>
                <a:defRPr sz="2000">
                  <a:solidFill>
                    <a:schemeClr val="tx1"/>
                  </a:solidFill>
                  <a:latin typeface="Arial" panose="020B0604020202020204" pitchFamily="34" charset="0"/>
                </a:defRPr>
              </a:lvl4pPr>
              <a:lvl5pPr marL="1641475" indent="-228600" defTabSz="820738">
                <a:spcBef>
                  <a:spcPct val="20000"/>
                </a:spcBef>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5pPr>
              <a:lvl6pPr marL="20986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6pPr>
              <a:lvl7pPr marL="25558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7pPr>
              <a:lvl8pPr marL="30130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8pPr>
              <a:lvl9pPr marL="34702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dirty="0" smtClean="0">
                  <a:solidFill>
                    <a:srgbClr val="000000"/>
                  </a:solidFill>
                </a:rPr>
                <a:t>OR</a:t>
              </a:r>
              <a:endParaRPr lang="en-US" altLang="en-US" sz="1200" dirty="0">
                <a:solidFill>
                  <a:srgbClr val="000000"/>
                </a:solidFill>
              </a:endParaRPr>
            </a:p>
          </p:txBody>
        </p:sp>
        <p:sp>
          <p:nvSpPr>
            <p:cNvPr id="253" name="Rectangle 207"/>
            <p:cNvSpPr>
              <a:spLocks noChangeArrowheads="1"/>
            </p:cNvSpPr>
            <p:nvPr/>
          </p:nvSpPr>
          <p:spPr bwMode="blackWhite">
            <a:xfrm>
              <a:off x="2282825" y="3076575"/>
              <a:ext cx="20518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820738">
                <a:spcBef>
                  <a:spcPct val="20000"/>
                </a:spcBef>
                <a:buClr>
                  <a:srgbClr val="9DC5A6"/>
                </a:buClr>
                <a:buSzPct val="60000"/>
                <a:buFont typeface="Wingdings" panose="05000000000000000000" pitchFamily="2" charset="2"/>
                <a:buChar char="n"/>
                <a:defRPr sz="2800">
                  <a:solidFill>
                    <a:schemeClr val="tx1"/>
                  </a:solidFill>
                  <a:latin typeface="Arial" panose="020B0604020202020204" pitchFamily="34" charset="0"/>
                </a:defRPr>
              </a:lvl1pPr>
              <a:lvl2pPr marL="409575" indent="-285750" defTabSz="820738">
                <a:spcBef>
                  <a:spcPct val="20000"/>
                </a:spcBef>
                <a:buClr>
                  <a:srgbClr val="9DC5A6"/>
                </a:buClr>
                <a:buFont typeface="Times New Roman" panose="02020603050405020304" pitchFamily="18" charset="0"/>
                <a:buChar char="–"/>
                <a:defRPr sz="2600">
                  <a:solidFill>
                    <a:schemeClr val="tx1"/>
                  </a:solidFill>
                  <a:latin typeface="Arial" panose="020B0604020202020204" pitchFamily="34" charset="0"/>
                </a:defRPr>
              </a:lvl2pPr>
              <a:lvl3pPr marL="820738" indent="-228600" defTabSz="820738">
                <a:spcBef>
                  <a:spcPct val="20000"/>
                </a:spcBef>
                <a:buClr>
                  <a:srgbClr val="9DC5A6"/>
                </a:buClr>
                <a:buSzPct val="50000"/>
                <a:buFont typeface="Wingdings" panose="05000000000000000000" pitchFamily="2" charset="2"/>
                <a:buChar char="u"/>
                <a:defRPr sz="2400">
                  <a:solidFill>
                    <a:schemeClr val="tx1"/>
                  </a:solidFill>
                  <a:latin typeface="Arial" panose="020B0604020202020204" pitchFamily="34" charset="0"/>
                </a:defRPr>
              </a:lvl3pPr>
              <a:lvl4pPr marL="1230313" indent="-228600" defTabSz="820738">
                <a:spcBef>
                  <a:spcPct val="20000"/>
                </a:spcBef>
                <a:buClr>
                  <a:srgbClr val="9DC5A6"/>
                </a:buClr>
                <a:buSzPct val="100000"/>
                <a:buChar char="•"/>
                <a:defRPr sz="2000">
                  <a:solidFill>
                    <a:schemeClr val="tx1"/>
                  </a:solidFill>
                  <a:latin typeface="Arial" panose="020B0604020202020204" pitchFamily="34" charset="0"/>
                </a:defRPr>
              </a:lvl4pPr>
              <a:lvl5pPr marL="1641475" indent="-228600" defTabSz="820738">
                <a:spcBef>
                  <a:spcPct val="20000"/>
                </a:spcBef>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5pPr>
              <a:lvl6pPr marL="20986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6pPr>
              <a:lvl7pPr marL="25558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7pPr>
              <a:lvl8pPr marL="30130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8pPr>
              <a:lvl9pPr marL="34702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dirty="0" smtClean="0">
                  <a:solidFill>
                    <a:srgbClr val="000000"/>
                  </a:solidFill>
                </a:rPr>
                <a:t>UT</a:t>
              </a:r>
              <a:endParaRPr lang="en-US" altLang="en-US" sz="1200" dirty="0">
                <a:solidFill>
                  <a:srgbClr val="000000"/>
                </a:solidFill>
              </a:endParaRPr>
            </a:p>
          </p:txBody>
        </p:sp>
        <p:sp>
          <p:nvSpPr>
            <p:cNvPr id="254" name="Rectangle 215"/>
            <p:cNvSpPr>
              <a:spLocks noChangeArrowheads="1"/>
            </p:cNvSpPr>
            <p:nvPr/>
          </p:nvSpPr>
          <p:spPr bwMode="blackWhite">
            <a:xfrm>
              <a:off x="4668838" y="1690688"/>
              <a:ext cx="3476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20738">
                <a:spcBef>
                  <a:spcPct val="20000"/>
                </a:spcBef>
                <a:buClr>
                  <a:srgbClr val="9DC5A6"/>
                </a:buClr>
                <a:buSzPct val="60000"/>
                <a:buFont typeface="Wingdings" panose="05000000000000000000" pitchFamily="2" charset="2"/>
                <a:buChar char="n"/>
                <a:defRPr sz="2800">
                  <a:solidFill>
                    <a:schemeClr val="tx1"/>
                  </a:solidFill>
                  <a:latin typeface="Arial" panose="020B0604020202020204" pitchFamily="34" charset="0"/>
                </a:defRPr>
              </a:lvl1pPr>
              <a:lvl2pPr marL="409575" indent="-285750" defTabSz="820738">
                <a:spcBef>
                  <a:spcPct val="20000"/>
                </a:spcBef>
                <a:buClr>
                  <a:srgbClr val="9DC5A6"/>
                </a:buClr>
                <a:buFont typeface="Times New Roman" panose="02020603050405020304" pitchFamily="18" charset="0"/>
                <a:buChar char="–"/>
                <a:defRPr sz="2600">
                  <a:solidFill>
                    <a:schemeClr val="tx1"/>
                  </a:solidFill>
                  <a:latin typeface="Arial" panose="020B0604020202020204" pitchFamily="34" charset="0"/>
                </a:defRPr>
              </a:lvl2pPr>
              <a:lvl3pPr marL="820738" indent="-228600" defTabSz="820738">
                <a:spcBef>
                  <a:spcPct val="20000"/>
                </a:spcBef>
                <a:buClr>
                  <a:srgbClr val="9DC5A6"/>
                </a:buClr>
                <a:buSzPct val="50000"/>
                <a:buFont typeface="Wingdings" panose="05000000000000000000" pitchFamily="2" charset="2"/>
                <a:buChar char="u"/>
                <a:defRPr sz="2400">
                  <a:solidFill>
                    <a:schemeClr val="tx1"/>
                  </a:solidFill>
                  <a:latin typeface="Arial" panose="020B0604020202020204" pitchFamily="34" charset="0"/>
                </a:defRPr>
              </a:lvl3pPr>
              <a:lvl4pPr marL="1230313" indent="-228600" defTabSz="820738">
                <a:spcBef>
                  <a:spcPct val="20000"/>
                </a:spcBef>
                <a:buClr>
                  <a:srgbClr val="9DC5A6"/>
                </a:buClr>
                <a:buSzPct val="100000"/>
                <a:buChar char="•"/>
                <a:defRPr sz="2000">
                  <a:solidFill>
                    <a:schemeClr val="tx1"/>
                  </a:solidFill>
                  <a:latin typeface="Arial" panose="020B0604020202020204" pitchFamily="34" charset="0"/>
                </a:defRPr>
              </a:lvl4pPr>
              <a:lvl5pPr marL="1641475" indent="-228600" defTabSz="820738">
                <a:spcBef>
                  <a:spcPct val="20000"/>
                </a:spcBef>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5pPr>
              <a:lvl6pPr marL="20986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6pPr>
              <a:lvl7pPr marL="25558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7pPr>
              <a:lvl8pPr marL="30130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8pPr>
              <a:lvl9pPr marL="34702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dirty="0" smtClean="0">
                  <a:solidFill>
                    <a:srgbClr val="000000"/>
                  </a:solidFill>
                </a:rPr>
                <a:t>MN</a:t>
              </a:r>
              <a:endParaRPr lang="en-US" altLang="en-US" sz="1200" dirty="0">
                <a:solidFill>
                  <a:srgbClr val="000000"/>
                </a:solidFill>
              </a:endParaRPr>
            </a:p>
          </p:txBody>
        </p:sp>
        <p:sp>
          <p:nvSpPr>
            <p:cNvPr id="255" name="Rectangle 216"/>
            <p:cNvSpPr>
              <a:spLocks noChangeArrowheads="1"/>
            </p:cNvSpPr>
            <p:nvPr/>
          </p:nvSpPr>
          <p:spPr bwMode="blackWhite">
            <a:xfrm>
              <a:off x="4900613" y="2716213"/>
              <a:ext cx="3429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20738">
                <a:spcBef>
                  <a:spcPct val="20000"/>
                </a:spcBef>
                <a:buClr>
                  <a:srgbClr val="9DC5A6"/>
                </a:buClr>
                <a:buSzPct val="60000"/>
                <a:buFont typeface="Wingdings" panose="05000000000000000000" pitchFamily="2" charset="2"/>
                <a:buChar char="n"/>
                <a:defRPr sz="2800">
                  <a:solidFill>
                    <a:schemeClr val="tx1"/>
                  </a:solidFill>
                  <a:latin typeface="Arial" panose="020B0604020202020204" pitchFamily="34" charset="0"/>
                </a:defRPr>
              </a:lvl1pPr>
              <a:lvl2pPr marL="409575" indent="-285750" defTabSz="820738">
                <a:spcBef>
                  <a:spcPct val="20000"/>
                </a:spcBef>
                <a:buClr>
                  <a:srgbClr val="9DC5A6"/>
                </a:buClr>
                <a:buFont typeface="Times New Roman" panose="02020603050405020304" pitchFamily="18" charset="0"/>
                <a:buChar char="–"/>
                <a:defRPr sz="2600">
                  <a:solidFill>
                    <a:schemeClr val="tx1"/>
                  </a:solidFill>
                  <a:latin typeface="Arial" panose="020B0604020202020204" pitchFamily="34" charset="0"/>
                </a:defRPr>
              </a:lvl2pPr>
              <a:lvl3pPr marL="820738" indent="-228600" defTabSz="820738">
                <a:spcBef>
                  <a:spcPct val="20000"/>
                </a:spcBef>
                <a:buClr>
                  <a:srgbClr val="9DC5A6"/>
                </a:buClr>
                <a:buSzPct val="50000"/>
                <a:buFont typeface="Wingdings" panose="05000000000000000000" pitchFamily="2" charset="2"/>
                <a:buChar char="u"/>
                <a:defRPr sz="2400">
                  <a:solidFill>
                    <a:schemeClr val="tx1"/>
                  </a:solidFill>
                  <a:latin typeface="Arial" panose="020B0604020202020204" pitchFamily="34" charset="0"/>
                </a:defRPr>
              </a:lvl3pPr>
              <a:lvl4pPr marL="1230313" indent="-228600" defTabSz="820738">
                <a:spcBef>
                  <a:spcPct val="20000"/>
                </a:spcBef>
                <a:buClr>
                  <a:srgbClr val="9DC5A6"/>
                </a:buClr>
                <a:buSzPct val="100000"/>
                <a:buChar char="•"/>
                <a:defRPr sz="2000">
                  <a:solidFill>
                    <a:schemeClr val="tx1"/>
                  </a:solidFill>
                  <a:latin typeface="Arial" panose="020B0604020202020204" pitchFamily="34" charset="0"/>
                </a:defRPr>
              </a:lvl4pPr>
              <a:lvl5pPr marL="1641475" indent="-228600" defTabSz="820738">
                <a:spcBef>
                  <a:spcPct val="20000"/>
                </a:spcBef>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5pPr>
              <a:lvl6pPr marL="20986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6pPr>
              <a:lvl7pPr marL="25558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7pPr>
              <a:lvl8pPr marL="30130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8pPr>
              <a:lvl9pPr marL="34702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dirty="0" smtClean="0">
                  <a:solidFill>
                    <a:srgbClr val="000000"/>
                  </a:solidFill>
                </a:rPr>
                <a:t>IA</a:t>
              </a:r>
              <a:endParaRPr lang="en-US" altLang="en-US" sz="1200" dirty="0">
                <a:solidFill>
                  <a:srgbClr val="000000"/>
                </a:solidFill>
              </a:endParaRPr>
            </a:p>
          </p:txBody>
        </p:sp>
        <p:sp>
          <p:nvSpPr>
            <p:cNvPr id="256" name="Rectangle 218"/>
            <p:cNvSpPr>
              <a:spLocks noChangeArrowheads="1"/>
            </p:cNvSpPr>
            <p:nvPr/>
          </p:nvSpPr>
          <p:spPr bwMode="blackWhite">
            <a:xfrm>
              <a:off x="4122738" y="3368675"/>
              <a:ext cx="20518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820738">
                <a:spcBef>
                  <a:spcPct val="20000"/>
                </a:spcBef>
                <a:buClr>
                  <a:srgbClr val="9DC5A6"/>
                </a:buClr>
                <a:buSzPct val="60000"/>
                <a:buFont typeface="Wingdings" panose="05000000000000000000" pitchFamily="2" charset="2"/>
                <a:buChar char="n"/>
                <a:defRPr sz="2800">
                  <a:solidFill>
                    <a:schemeClr val="tx1"/>
                  </a:solidFill>
                  <a:latin typeface="Arial" panose="020B0604020202020204" pitchFamily="34" charset="0"/>
                </a:defRPr>
              </a:lvl1pPr>
              <a:lvl2pPr marL="409575" indent="-285750" defTabSz="820738">
                <a:spcBef>
                  <a:spcPct val="20000"/>
                </a:spcBef>
                <a:buClr>
                  <a:srgbClr val="9DC5A6"/>
                </a:buClr>
                <a:buFont typeface="Times New Roman" panose="02020603050405020304" pitchFamily="18" charset="0"/>
                <a:buChar char="–"/>
                <a:defRPr sz="2600">
                  <a:solidFill>
                    <a:schemeClr val="tx1"/>
                  </a:solidFill>
                  <a:latin typeface="Arial" panose="020B0604020202020204" pitchFamily="34" charset="0"/>
                </a:defRPr>
              </a:lvl2pPr>
              <a:lvl3pPr marL="820738" indent="-228600" defTabSz="820738">
                <a:spcBef>
                  <a:spcPct val="20000"/>
                </a:spcBef>
                <a:buClr>
                  <a:srgbClr val="9DC5A6"/>
                </a:buClr>
                <a:buSzPct val="50000"/>
                <a:buFont typeface="Wingdings" panose="05000000000000000000" pitchFamily="2" charset="2"/>
                <a:buChar char="u"/>
                <a:defRPr sz="2400">
                  <a:solidFill>
                    <a:schemeClr val="tx1"/>
                  </a:solidFill>
                  <a:latin typeface="Arial" panose="020B0604020202020204" pitchFamily="34" charset="0"/>
                </a:defRPr>
              </a:lvl3pPr>
              <a:lvl4pPr marL="1230313" indent="-228600" defTabSz="820738">
                <a:spcBef>
                  <a:spcPct val="20000"/>
                </a:spcBef>
                <a:buClr>
                  <a:srgbClr val="9DC5A6"/>
                </a:buClr>
                <a:buSzPct val="100000"/>
                <a:buChar char="•"/>
                <a:defRPr sz="2000">
                  <a:solidFill>
                    <a:schemeClr val="tx1"/>
                  </a:solidFill>
                  <a:latin typeface="Arial" panose="020B0604020202020204" pitchFamily="34" charset="0"/>
                </a:defRPr>
              </a:lvl4pPr>
              <a:lvl5pPr marL="1641475" indent="-228600" defTabSz="820738">
                <a:spcBef>
                  <a:spcPct val="20000"/>
                </a:spcBef>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5pPr>
              <a:lvl6pPr marL="20986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6pPr>
              <a:lvl7pPr marL="25558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7pPr>
              <a:lvl8pPr marL="30130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8pPr>
              <a:lvl9pPr marL="34702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dirty="0" smtClean="0">
                  <a:solidFill>
                    <a:srgbClr val="000000"/>
                  </a:solidFill>
                </a:rPr>
                <a:t>KS</a:t>
              </a:r>
              <a:endParaRPr lang="en-US" altLang="en-US" sz="1200" dirty="0">
                <a:solidFill>
                  <a:srgbClr val="000000"/>
                </a:solidFill>
              </a:endParaRPr>
            </a:p>
          </p:txBody>
        </p:sp>
        <p:sp>
          <p:nvSpPr>
            <p:cNvPr id="257" name="Rectangle 220"/>
            <p:cNvSpPr>
              <a:spLocks noChangeArrowheads="1"/>
            </p:cNvSpPr>
            <p:nvPr/>
          </p:nvSpPr>
          <p:spPr bwMode="blackWhite">
            <a:xfrm>
              <a:off x="6981049" y="5060591"/>
              <a:ext cx="31986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20738">
                <a:spcBef>
                  <a:spcPct val="20000"/>
                </a:spcBef>
                <a:buClr>
                  <a:srgbClr val="9DC5A6"/>
                </a:buClr>
                <a:buSzPct val="60000"/>
                <a:buFont typeface="Wingdings" panose="05000000000000000000" pitchFamily="2" charset="2"/>
                <a:buChar char="n"/>
                <a:defRPr sz="2800">
                  <a:solidFill>
                    <a:schemeClr val="tx1"/>
                  </a:solidFill>
                  <a:latin typeface="Arial" panose="020B0604020202020204" pitchFamily="34" charset="0"/>
                </a:defRPr>
              </a:lvl1pPr>
              <a:lvl2pPr marL="409575" indent="-285750" defTabSz="820738">
                <a:spcBef>
                  <a:spcPct val="20000"/>
                </a:spcBef>
                <a:buClr>
                  <a:srgbClr val="9DC5A6"/>
                </a:buClr>
                <a:buFont typeface="Times New Roman" panose="02020603050405020304" pitchFamily="18" charset="0"/>
                <a:buChar char="–"/>
                <a:defRPr sz="2600">
                  <a:solidFill>
                    <a:schemeClr val="tx1"/>
                  </a:solidFill>
                  <a:latin typeface="Arial" panose="020B0604020202020204" pitchFamily="34" charset="0"/>
                </a:defRPr>
              </a:lvl2pPr>
              <a:lvl3pPr marL="820738" indent="-228600" defTabSz="820738">
                <a:spcBef>
                  <a:spcPct val="20000"/>
                </a:spcBef>
                <a:buClr>
                  <a:srgbClr val="9DC5A6"/>
                </a:buClr>
                <a:buSzPct val="50000"/>
                <a:buFont typeface="Wingdings" panose="05000000000000000000" pitchFamily="2" charset="2"/>
                <a:buChar char="u"/>
                <a:defRPr sz="2400">
                  <a:solidFill>
                    <a:schemeClr val="tx1"/>
                  </a:solidFill>
                  <a:latin typeface="Arial" panose="020B0604020202020204" pitchFamily="34" charset="0"/>
                </a:defRPr>
              </a:lvl3pPr>
              <a:lvl4pPr marL="1230313" indent="-228600" defTabSz="820738">
                <a:spcBef>
                  <a:spcPct val="20000"/>
                </a:spcBef>
                <a:buClr>
                  <a:srgbClr val="9DC5A6"/>
                </a:buClr>
                <a:buSzPct val="100000"/>
                <a:buChar char="•"/>
                <a:defRPr sz="2000">
                  <a:solidFill>
                    <a:schemeClr val="tx1"/>
                  </a:solidFill>
                  <a:latin typeface="Arial" panose="020B0604020202020204" pitchFamily="34" charset="0"/>
                </a:defRPr>
              </a:lvl4pPr>
              <a:lvl5pPr marL="1641475" indent="-228600" defTabSz="820738">
                <a:spcBef>
                  <a:spcPct val="20000"/>
                </a:spcBef>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5pPr>
              <a:lvl6pPr marL="20986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6pPr>
              <a:lvl7pPr marL="25558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7pPr>
              <a:lvl8pPr marL="30130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8pPr>
              <a:lvl9pPr marL="34702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dirty="0" smtClean="0">
                  <a:solidFill>
                    <a:srgbClr val="000000"/>
                  </a:solidFill>
                </a:rPr>
                <a:t>FL</a:t>
              </a:r>
              <a:endParaRPr lang="en-US" altLang="en-US" sz="1200" dirty="0">
                <a:solidFill>
                  <a:srgbClr val="000000"/>
                </a:solidFill>
              </a:endParaRPr>
            </a:p>
          </p:txBody>
        </p:sp>
        <p:sp>
          <p:nvSpPr>
            <p:cNvPr id="258" name="Rectangle 223"/>
            <p:cNvSpPr>
              <a:spLocks noChangeArrowheads="1"/>
            </p:cNvSpPr>
            <p:nvPr/>
          </p:nvSpPr>
          <p:spPr bwMode="blackWhite">
            <a:xfrm>
              <a:off x="6027380" y="4333617"/>
              <a:ext cx="18755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820738">
                <a:spcBef>
                  <a:spcPct val="20000"/>
                </a:spcBef>
                <a:buClr>
                  <a:srgbClr val="9DC5A6"/>
                </a:buClr>
                <a:buSzPct val="60000"/>
                <a:buFont typeface="Wingdings" panose="05000000000000000000" pitchFamily="2" charset="2"/>
                <a:buChar char="n"/>
                <a:defRPr sz="2800">
                  <a:solidFill>
                    <a:schemeClr val="tx1"/>
                  </a:solidFill>
                  <a:latin typeface="Arial" panose="020B0604020202020204" pitchFamily="34" charset="0"/>
                </a:defRPr>
              </a:lvl1pPr>
              <a:lvl2pPr marL="409575" indent="-285750" defTabSz="820738">
                <a:spcBef>
                  <a:spcPct val="20000"/>
                </a:spcBef>
                <a:buClr>
                  <a:srgbClr val="9DC5A6"/>
                </a:buClr>
                <a:buFont typeface="Times New Roman" panose="02020603050405020304" pitchFamily="18" charset="0"/>
                <a:buChar char="–"/>
                <a:defRPr sz="2600">
                  <a:solidFill>
                    <a:schemeClr val="tx1"/>
                  </a:solidFill>
                  <a:latin typeface="Arial" panose="020B0604020202020204" pitchFamily="34" charset="0"/>
                </a:defRPr>
              </a:lvl2pPr>
              <a:lvl3pPr marL="820738" indent="-228600" defTabSz="820738">
                <a:spcBef>
                  <a:spcPct val="20000"/>
                </a:spcBef>
                <a:buClr>
                  <a:srgbClr val="9DC5A6"/>
                </a:buClr>
                <a:buSzPct val="50000"/>
                <a:buFont typeface="Wingdings" panose="05000000000000000000" pitchFamily="2" charset="2"/>
                <a:buChar char="u"/>
                <a:defRPr sz="2400">
                  <a:solidFill>
                    <a:schemeClr val="tx1"/>
                  </a:solidFill>
                  <a:latin typeface="Arial" panose="020B0604020202020204" pitchFamily="34" charset="0"/>
                </a:defRPr>
              </a:lvl3pPr>
              <a:lvl4pPr marL="1230313" indent="-228600" defTabSz="820738">
                <a:spcBef>
                  <a:spcPct val="20000"/>
                </a:spcBef>
                <a:buClr>
                  <a:srgbClr val="9DC5A6"/>
                </a:buClr>
                <a:buSzPct val="100000"/>
                <a:buChar char="•"/>
                <a:defRPr sz="2000">
                  <a:solidFill>
                    <a:schemeClr val="tx1"/>
                  </a:solidFill>
                  <a:latin typeface="Arial" panose="020B0604020202020204" pitchFamily="34" charset="0"/>
                </a:defRPr>
              </a:lvl4pPr>
              <a:lvl5pPr marL="1641475" indent="-228600" defTabSz="820738">
                <a:spcBef>
                  <a:spcPct val="20000"/>
                </a:spcBef>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5pPr>
              <a:lvl6pPr marL="20986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6pPr>
              <a:lvl7pPr marL="25558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7pPr>
              <a:lvl8pPr marL="30130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8pPr>
              <a:lvl9pPr marL="34702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dirty="0" smtClean="0">
                  <a:solidFill>
                    <a:srgbClr val="000000"/>
                  </a:solidFill>
                </a:rPr>
                <a:t>AL</a:t>
              </a:r>
              <a:endParaRPr lang="en-US" altLang="en-US" sz="600" dirty="0">
                <a:solidFill>
                  <a:srgbClr val="000000"/>
                </a:solidFill>
              </a:endParaRPr>
            </a:p>
          </p:txBody>
        </p:sp>
        <p:sp>
          <p:nvSpPr>
            <p:cNvPr id="259" name="Rectangle 225"/>
            <p:cNvSpPr>
              <a:spLocks noChangeArrowheads="1"/>
            </p:cNvSpPr>
            <p:nvPr/>
          </p:nvSpPr>
          <p:spPr bwMode="blackWhite">
            <a:xfrm>
              <a:off x="6919860" y="4010946"/>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820738">
                <a:spcBef>
                  <a:spcPct val="20000"/>
                </a:spcBef>
                <a:buClr>
                  <a:srgbClr val="9DC5A6"/>
                </a:buClr>
                <a:buSzPct val="60000"/>
                <a:buFont typeface="Wingdings" panose="05000000000000000000" pitchFamily="2" charset="2"/>
                <a:buChar char="n"/>
                <a:defRPr sz="2800">
                  <a:solidFill>
                    <a:schemeClr val="tx1"/>
                  </a:solidFill>
                  <a:latin typeface="Arial" panose="020B0604020202020204" pitchFamily="34" charset="0"/>
                </a:defRPr>
              </a:lvl1pPr>
              <a:lvl2pPr marL="409575" indent="-285750" defTabSz="820738">
                <a:spcBef>
                  <a:spcPct val="20000"/>
                </a:spcBef>
                <a:buClr>
                  <a:srgbClr val="9DC5A6"/>
                </a:buClr>
                <a:buFont typeface="Times New Roman" panose="02020603050405020304" pitchFamily="18" charset="0"/>
                <a:buChar char="–"/>
                <a:defRPr sz="2600">
                  <a:solidFill>
                    <a:schemeClr val="tx1"/>
                  </a:solidFill>
                  <a:latin typeface="Arial" panose="020B0604020202020204" pitchFamily="34" charset="0"/>
                </a:defRPr>
              </a:lvl2pPr>
              <a:lvl3pPr marL="820738" indent="-228600" defTabSz="820738">
                <a:spcBef>
                  <a:spcPct val="20000"/>
                </a:spcBef>
                <a:buClr>
                  <a:srgbClr val="9DC5A6"/>
                </a:buClr>
                <a:buSzPct val="50000"/>
                <a:buFont typeface="Wingdings" panose="05000000000000000000" pitchFamily="2" charset="2"/>
                <a:buChar char="u"/>
                <a:defRPr sz="2400">
                  <a:solidFill>
                    <a:schemeClr val="tx1"/>
                  </a:solidFill>
                  <a:latin typeface="Arial" panose="020B0604020202020204" pitchFamily="34" charset="0"/>
                </a:defRPr>
              </a:lvl3pPr>
              <a:lvl4pPr marL="1230313" indent="-228600" defTabSz="820738">
                <a:spcBef>
                  <a:spcPct val="20000"/>
                </a:spcBef>
                <a:buClr>
                  <a:srgbClr val="9DC5A6"/>
                </a:buClr>
                <a:buSzPct val="100000"/>
                <a:buChar char="•"/>
                <a:defRPr sz="2000">
                  <a:solidFill>
                    <a:schemeClr val="tx1"/>
                  </a:solidFill>
                  <a:latin typeface="Arial" panose="020B0604020202020204" pitchFamily="34" charset="0"/>
                </a:defRPr>
              </a:lvl4pPr>
              <a:lvl5pPr marL="1641475" indent="-228600" defTabSz="820738">
                <a:spcBef>
                  <a:spcPct val="20000"/>
                </a:spcBef>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5pPr>
              <a:lvl6pPr marL="20986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6pPr>
              <a:lvl7pPr marL="25558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7pPr>
              <a:lvl8pPr marL="30130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8pPr>
              <a:lvl9pPr marL="34702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dirty="0" smtClean="0">
                  <a:solidFill>
                    <a:srgbClr val="000000"/>
                  </a:solidFill>
                </a:rPr>
                <a:t>SC</a:t>
              </a:r>
              <a:endParaRPr lang="en-US" altLang="en-US" sz="1200" dirty="0">
                <a:solidFill>
                  <a:srgbClr val="000000"/>
                </a:solidFill>
              </a:endParaRPr>
            </a:p>
          </p:txBody>
        </p:sp>
        <p:sp>
          <p:nvSpPr>
            <p:cNvPr id="260" name="Rectangle 229"/>
            <p:cNvSpPr>
              <a:spLocks noChangeArrowheads="1"/>
            </p:cNvSpPr>
            <p:nvPr/>
          </p:nvSpPr>
          <p:spPr bwMode="blackWhite">
            <a:xfrm>
              <a:off x="7286625" y="2314575"/>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820738">
                <a:spcBef>
                  <a:spcPct val="20000"/>
                </a:spcBef>
                <a:buClr>
                  <a:srgbClr val="9DC5A6"/>
                </a:buClr>
                <a:buSzPct val="60000"/>
                <a:buFont typeface="Wingdings" panose="05000000000000000000" pitchFamily="2" charset="2"/>
                <a:buChar char="n"/>
                <a:defRPr sz="2800">
                  <a:solidFill>
                    <a:schemeClr val="tx1"/>
                  </a:solidFill>
                  <a:latin typeface="Arial" panose="020B0604020202020204" pitchFamily="34" charset="0"/>
                </a:defRPr>
              </a:lvl1pPr>
              <a:lvl2pPr marL="409575" indent="-285750" defTabSz="820738">
                <a:spcBef>
                  <a:spcPct val="20000"/>
                </a:spcBef>
                <a:buClr>
                  <a:srgbClr val="9DC5A6"/>
                </a:buClr>
                <a:buFont typeface="Times New Roman" panose="02020603050405020304" pitchFamily="18" charset="0"/>
                <a:buChar char="–"/>
                <a:defRPr sz="2600">
                  <a:solidFill>
                    <a:schemeClr val="tx1"/>
                  </a:solidFill>
                  <a:latin typeface="Arial" panose="020B0604020202020204" pitchFamily="34" charset="0"/>
                </a:defRPr>
              </a:lvl2pPr>
              <a:lvl3pPr marL="820738" indent="-228600" defTabSz="820738">
                <a:spcBef>
                  <a:spcPct val="20000"/>
                </a:spcBef>
                <a:buClr>
                  <a:srgbClr val="9DC5A6"/>
                </a:buClr>
                <a:buSzPct val="50000"/>
                <a:buFont typeface="Wingdings" panose="05000000000000000000" pitchFamily="2" charset="2"/>
                <a:buChar char="u"/>
                <a:defRPr sz="2400">
                  <a:solidFill>
                    <a:schemeClr val="tx1"/>
                  </a:solidFill>
                  <a:latin typeface="Arial" panose="020B0604020202020204" pitchFamily="34" charset="0"/>
                </a:defRPr>
              </a:lvl3pPr>
              <a:lvl4pPr marL="1230313" indent="-228600" defTabSz="820738">
                <a:spcBef>
                  <a:spcPct val="20000"/>
                </a:spcBef>
                <a:buClr>
                  <a:srgbClr val="9DC5A6"/>
                </a:buClr>
                <a:buSzPct val="100000"/>
                <a:buChar char="•"/>
                <a:defRPr sz="2000">
                  <a:solidFill>
                    <a:schemeClr val="tx1"/>
                  </a:solidFill>
                  <a:latin typeface="Arial" panose="020B0604020202020204" pitchFamily="34" charset="0"/>
                </a:defRPr>
              </a:lvl4pPr>
              <a:lvl5pPr marL="1641475" indent="-228600" defTabSz="820738">
                <a:spcBef>
                  <a:spcPct val="20000"/>
                </a:spcBef>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5pPr>
              <a:lvl6pPr marL="20986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6pPr>
              <a:lvl7pPr marL="25558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7pPr>
              <a:lvl8pPr marL="30130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8pPr>
              <a:lvl9pPr marL="34702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dirty="0" smtClean="0">
                  <a:solidFill>
                    <a:srgbClr val="000000"/>
                  </a:solidFill>
                </a:rPr>
                <a:t>NY</a:t>
              </a:r>
              <a:endParaRPr lang="en-US" altLang="en-US" sz="1200" dirty="0">
                <a:solidFill>
                  <a:srgbClr val="000000"/>
                </a:solidFill>
              </a:endParaRPr>
            </a:p>
          </p:txBody>
        </p:sp>
        <p:sp>
          <p:nvSpPr>
            <p:cNvPr id="261" name="Rectangle 230"/>
            <p:cNvSpPr>
              <a:spLocks noChangeArrowheads="1"/>
            </p:cNvSpPr>
            <p:nvPr/>
          </p:nvSpPr>
          <p:spPr bwMode="blackWhite">
            <a:xfrm>
              <a:off x="5578475" y="1885950"/>
              <a:ext cx="307975"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820738">
                <a:spcBef>
                  <a:spcPct val="20000"/>
                </a:spcBef>
                <a:buClr>
                  <a:srgbClr val="9DC5A6"/>
                </a:buClr>
                <a:buSzPct val="60000"/>
                <a:buFont typeface="Wingdings" panose="05000000000000000000" pitchFamily="2" charset="2"/>
                <a:buChar char="n"/>
                <a:defRPr sz="2800">
                  <a:solidFill>
                    <a:schemeClr val="tx1"/>
                  </a:solidFill>
                  <a:latin typeface="Arial" panose="020B0604020202020204" pitchFamily="34" charset="0"/>
                </a:defRPr>
              </a:lvl1pPr>
              <a:lvl2pPr marL="409575" indent="-285750" defTabSz="820738">
                <a:spcBef>
                  <a:spcPct val="20000"/>
                </a:spcBef>
                <a:buClr>
                  <a:srgbClr val="9DC5A6"/>
                </a:buClr>
                <a:buFont typeface="Times New Roman" panose="02020603050405020304" pitchFamily="18" charset="0"/>
                <a:buChar char="–"/>
                <a:defRPr sz="2600">
                  <a:solidFill>
                    <a:schemeClr val="tx1"/>
                  </a:solidFill>
                  <a:latin typeface="Arial" panose="020B0604020202020204" pitchFamily="34" charset="0"/>
                </a:defRPr>
              </a:lvl2pPr>
              <a:lvl3pPr marL="820738" indent="-228600" defTabSz="820738">
                <a:spcBef>
                  <a:spcPct val="20000"/>
                </a:spcBef>
                <a:buClr>
                  <a:srgbClr val="9DC5A6"/>
                </a:buClr>
                <a:buSzPct val="50000"/>
                <a:buFont typeface="Wingdings" panose="05000000000000000000" pitchFamily="2" charset="2"/>
                <a:buChar char="u"/>
                <a:defRPr sz="2400">
                  <a:solidFill>
                    <a:schemeClr val="tx1"/>
                  </a:solidFill>
                  <a:latin typeface="Arial" panose="020B0604020202020204" pitchFamily="34" charset="0"/>
                </a:defRPr>
              </a:lvl3pPr>
              <a:lvl4pPr marL="1230313" indent="-228600" defTabSz="820738">
                <a:spcBef>
                  <a:spcPct val="20000"/>
                </a:spcBef>
                <a:buClr>
                  <a:srgbClr val="9DC5A6"/>
                </a:buClr>
                <a:buSzPct val="100000"/>
                <a:buChar char="•"/>
                <a:defRPr sz="2000">
                  <a:solidFill>
                    <a:schemeClr val="tx1"/>
                  </a:solidFill>
                  <a:latin typeface="Arial" panose="020B0604020202020204" pitchFamily="34" charset="0"/>
                </a:defRPr>
              </a:lvl4pPr>
              <a:lvl5pPr marL="1641475" indent="-228600" defTabSz="820738">
                <a:spcBef>
                  <a:spcPct val="20000"/>
                </a:spcBef>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5pPr>
              <a:lvl6pPr marL="20986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6pPr>
              <a:lvl7pPr marL="25558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7pPr>
              <a:lvl8pPr marL="30130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8pPr>
              <a:lvl9pPr marL="34702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SzTx/>
                <a:buFontTx/>
                <a:buNone/>
              </a:pPr>
              <a:r>
                <a:rPr lang="en-US" altLang="en-US" sz="600" dirty="0">
                  <a:solidFill>
                    <a:srgbClr val="000000"/>
                  </a:solidFill>
                </a:rPr>
                <a:t>Michigan</a:t>
              </a:r>
            </a:p>
          </p:txBody>
        </p:sp>
        <p:sp>
          <p:nvSpPr>
            <p:cNvPr id="262" name="Rectangle 233"/>
            <p:cNvSpPr>
              <a:spLocks noChangeArrowheads="1"/>
            </p:cNvSpPr>
            <p:nvPr/>
          </p:nvSpPr>
          <p:spPr bwMode="blackWhite">
            <a:xfrm>
              <a:off x="4987925" y="3368675"/>
              <a:ext cx="24846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820738">
                <a:spcBef>
                  <a:spcPct val="20000"/>
                </a:spcBef>
                <a:buClr>
                  <a:srgbClr val="9DC5A6"/>
                </a:buClr>
                <a:buSzPct val="60000"/>
                <a:buFont typeface="Wingdings" panose="05000000000000000000" pitchFamily="2" charset="2"/>
                <a:buChar char="n"/>
                <a:defRPr sz="2800">
                  <a:solidFill>
                    <a:schemeClr val="tx1"/>
                  </a:solidFill>
                  <a:latin typeface="Arial" panose="020B0604020202020204" pitchFamily="34" charset="0"/>
                </a:defRPr>
              </a:lvl1pPr>
              <a:lvl2pPr marL="409575" indent="-285750" defTabSz="820738">
                <a:spcBef>
                  <a:spcPct val="20000"/>
                </a:spcBef>
                <a:buClr>
                  <a:srgbClr val="9DC5A6"/>
                </a:buClr>
                <a:buFont typeface="Times New Roman" panose="02020603050405020304" pitchFamily="18" charset="0"/>
                <a:buChar char="–"/>
                <a:defRPr sz="2600">
                  <a:solidFill>
                    <a:schemeClr val="tx1"/>
                  </a:solidFill>
                  <a:latin typeface="Arial" panose="020B0604020202020204" pitchFamily="34" charset="0"/>
                </a:defRPr>
              </a:lvl2pPr>
              <a:lvl3pPr marL="820738" indent="-228600" defTabSz="820738">
                <a:spcBef>
                  <a:spcPct val="20000"/>
                </a:spcBef>
                <a:buClr>
                  <a:srgbClr val="9DC5A6"/>
                </a:buClr>
                <a:buSzPct val="50000"/>
                <a:buFont typeface="Wingdings" panose="05000000000000000000" pitchFamily="2" charset="2"/>
                <a:buChar char="u"/>
                <a:defRPr sz="2400">
                  <a:solidFill>
                    <a:schemeClr val="tx1"/>
                  </a:solidFill>
                  <a:latin typeface="Arial" panose="020B0604020202020204" pitchFamily="34" charset="0"/>
                </a:defRPr>
              </a:lvl3pPr>
              <a:lvl4pPr marL="1230313" indent="-228600" defTabSz="820738">
                <a:spcBef>
                  <a:spcPct val="20000"/>
                </a:spcBef>
                <a:buClr>
                  <a:srgbClr val="9DC5A6"/>
                </a:buClr>
                <a:buSzPct val="100000"/>
                <a:buChar char="•"/>
                <a:defRPr sz="2000">
                  <a:solidFill>
                    <a:schemeClr val="tx1"/>
                  </a:solidFill>
                  <a:latin typeface="Arial" panose="020B0604020202020204" pitchFamily="34" charset="0"/>
                </a:defRPr>
              </a:lvl4pPr>
              <a:lvl5pPr marL="1641475" indent="-228600" defTabSz="820738">
                <a:spcBef>
                  <a:spcPct val="20000"/>
                </a:spcBef>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5pPr>
              <a:lvl6pPr marL="20986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6pPr>
              <a:lvl7pPr marL="25558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7pPr>
              <a:lvl8pPr marL="30130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8pPr>
              <a:lvl9pPr marL="34702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dirty="0" smtClean="0">
                  <a:solidFill>
                    <a:srgbClr val="000000"/>
                  </a:solidFill>
                </a:rPr>
                <a:t>MO</a:t>
              </a:r>
              <a:endParaRPr lang="en-US" altLang="en-US" sz="1200" dirty="0">
                <a:solidFill>
                  <a:srgbClr val="000000"/>
                </a:solidFill>
              </a:endParaRPr>
            </a:p>
          </p:txBody>
        </p:sp>
        <p:sp>
          <p:nvSpPr>
            <p:cNvPr id="263" name="Rectangle 234"/>
            <p:cNvSpPr>
              <a:spLocks noChangeArrowheads="1"/>
            </p:cNvSpPr>
            <p:nvPr/>
          </p:nvSpPr>
          <p:spPr bwMode="blackWhite">
            <a:xfrm>
              <a:off x="5022850" y="3952875"/>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820738">
                <a:spcBef>
                  <a:spcPct val="20000"/>
                </a:spcBef>
                <a:buClr>
                  <a:srgbClr val="9DC5A6"/>
                </a:buClr>
                <a:buSzPct val="60000"/>
                <a:buFont typeface="Wingdings" panose="05000000000000000000" pitchFamily="2" charset="2"/>
                <a:buChar char="n"/>
                <a:defRPr sz="2800">
                  <a:solidFill>
                    <a:schemeClr val="tx1"/>
                  </a:solidFill>
                  <a:latin typeface="Arial" panose="020B0604020202020204" pitchFamily="34" charset="0"/>
                </a:defRPr>
              </a:lvl1pPr>
              <a:lvl2pPr marL="409575" indent="-285750" defTabSz="820738">
                <a:spcBef>
                  <a:spcPct val="20000"/>
                </a:spcBef>
                <a:buClr>
                  <a:srgbClr val="9DC5A6"/>
                </a:buClr>
                <a:buFont typeface="Times New Roman" panose="02020603050405020304" pitchFamily="18" charset="0"/>
                <a:buChar char="–"/>
                <a:defRPr sz="2600">
                  <a:solidFill>
                    <a:schemeClr val="tx1"/>
                  </a:solidFill>
                  <a:latin typeface="Arial" panose="020B0604020202020204" pitchFamily="34" charset="0"/>
                </a:defRPr>
              </a:lvl2pPr>
              <a:lvl3pPr marL="820738" indent="-228600" defTabSz="820738">
                <a:spcBef>
                  <a:spcPct val="20000"/>
                </a:spcBef>
                <a:buClr>
                  <a:srgbClr val="9DC5A6"/>
                </a:buClr>
                <a:buSzPct val="50000"/>
                <a:buFont typeface="Wingdings" panose="05000000000000000000" pitchFamily="2" charset="2"/>
                <a:buChar char="u"/>
                <a:defRPr sz="2400">
                  <a:solidFill>
                    <a:schemeClr val="tx1"/>
                  </a:solidFill>
                  <a:latin typeface="Arial" panose="020B0604020202020204" pitchFamily="34" charset="0"/>
                </a:defRPr>
              </a:lvl3pPr>
              <a:lvl4pPr marL="1230313" indent="-228600" defTabSz="820738">
                <a:spcBef>
                  <a:spcPct val="20000"/>
                </a:spcBef>
                <a:buClr>
                  <a:srgbClr val="9DC5A6"/>
                </a:buClr>
                <a:buSzPct val="100000"/>
                <a:buChar char="•"/>
                <a:defRPr sz="2000">
                  <a:solidFill>
                    <a:schemeClr val="tx1"/>
                  </a:solidFill>
                  <a:latin typeface="Arial" panose="020B0604020202020204" pitchFamily="34" charset="0"/>
                </a:defRPr>
              </a:lvl4pPr>
              <a:lvl5pPr marL="1641475" indent="-228600" defTabSz="820738">
                <a:spcBef>
                  <a:spcPct val="20000"/>
                </a:spcBef>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5pPr>
              <a:lvl6pPr marL="20986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6pPr>
              <a:lvl7pPr marL="25558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7pPr>
              <a:lvl8pPr marL="30130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8pPr>
              <a:lvl9pPr marL="34702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dirty="0" smtClean="0">
                  <a:solidFill>
                    <a:srgbClr val="000000"/>
                  </a:solidFill>
                </a:rPr>
                <a:t>AR</a:t>
              </a:r>
              <a:endParaRPr lang="en-US" altLang="en-US" sz="1200" dirty="0">
                <a:solidFill>
                  <a:srgbClr val="000000"/>
                </a:solidFill>
              </a:endParaRPr>
            </a:p>
          </p:txBody>
        </p:sp>
        <p:sp>
          <p:nvSpPr>
            <p:cNvPr id="264" name="Rectangle 236"/>
            <p:cNvSpPr>
              <a:spLocks noChangeArrowheads="1"/>
            </p:cNvSpPr>
            <p:nvPr/>
          </p:nvSpPr>
          <p:spPr bwMode="blackWhite">
            <a:xfrm>
              <a:off x="6191812" y="3427158"/>
              <a:ext cx="20518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820738">
                <a:spcBef>
                  <a:spcPct val="20000"/>
                </a:spcBef>
                <a:buClr>
                  <a:srgbClr val="9DC5A6"/>
                </a:buClr>
                <a:buSzPct val="60000"/>
                <a:buFont typeface="Wingdings" panose="05000000000000000000" pitchFamily="2" charset="2"/>
                <a:buChar char="n"/>
                <a:defRPr sz="2800">
                  <a:solidFill>
                    <a:schemeClr val="tx1"/>
                  </a:solidFill>
                  <a:latin typeface="Arial" panose="020B0604020202020204" pitchFamily="34" charset="0"/>
                </a:defRPr>
              </a:lvl1pPr>
              <a:lvl2pPr marL="409575" indent="-285750" defTabSz="820738">
                <a:spcBef>
                  <a:spcPct val="20000"/>
                </a:spcBef>
                <a:buClr>
                  <a:srgbClr val="9DC5A6"/>
                </a:buClr>
                <a:buFont typeface="Times New Roman" panose="02020603050405020304" pitchFamily="18" charset="0"/>
                <a:buChar char="–"/>
                <a:defRPr sz="2600">
                  <a:solidFill>
                    <a:schemeClr val="tx1"/>
                  </a:solidFill>
                  <a:latin typeface="Arial" panose="020B0604020202020204" pitchFamily="34" charset="0"/>
                </a:defRPr>
              </a:lvl2pPr>
              <a:lvl3pPr marL="820738" indent="-228600" defTabSz="820738">
                <a:spcBef>
                  <a:spcPct val="20000"/>
                </a:spcBef>
                <a:buClr>
                  <a:srgbClr val="9DC5A6"/>
                </a:buClr>
                <a:buSzPct val="50000"/>
                <a:buFont typeface="Wingdings" panose="05000000000000000000" pitchFamily="2" charset="2"/>
                <a:buChar char="u"/>
                <a:defRPr sz="2400">
                  <a:solidFill>
                    <a:schemeClr val="tx1"/>
                  </a:solidFill>
                  <a:latin typeface="Arial" panose="020B0604020202020204" pitchFamily="34" charset="0"/>
                </a:defRPr>
              </a:lvl3pPr>
              <a:lvl4pPr marL="1230313" indent="-228600" defTabSz="820738">
                <a:spcBef>
                  <a:spcPct val="20000"/>
                </a:spcBef>
                <a:buClr>
                  <a:srgbClr val="9DC5A6"/>
                </a:buClr>
                <a:buSzPct val="100000"/>
                <a:buChar char="•"/>
                <a:defRPr sz="2000">
                  <a:solidFill>
                    <a:schemeClr val="tx1"/>
                  </a:solidFill>
                  <a:latin typeface="Arial" panose="020B0604020202020204" pitchFamily="34" charset="0"/>
                </a:defRPr>
              </a:lvl4pPr>
              <a:lvl5pPr marL="1641475" indent="-228600" defTabSz="820738">
                <a:spcBef>
                  <a:spcPct val="20000"/>
                </a:spcBef>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5pPr>
              <a:lvl6pPr marL="20986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6pPr>
              <a:lvl7pPr marL="25558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7pPr>
              <a:lvl8pPr marL="30130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8pPr>
              <a:lvl9pPr marL="34702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dirty="0" smtClean="0">
                  <a:solidFill>
                    <a:srgbClr val="000000"/>
                  </a:solidFill>
                </a:rPr>
                <a:t>KY</a:t>
              </a:r>
              <a:endParaRPr lang="en-US" altLang="en-US" sz="1200" dirty="0">
                <a:solidFill>
                  <a:srgbClr val="000000"/>
                </a:solidFill>
              </a:endParaRPr>
            </a:p>
          </p:txBody>
        </p:sp>
        <p:sp>
          <p:nvSpPr>
            <p:cNvPr id="265" name="Rectangle 239"/>
            <p:cNvSpPr>
              <a:spLocks noChangeArrowheads="1"/>
            </p:cNvSpPr>
            <p:nvPr/>
          </p:nvSpPr>
          <p:spPr bwMode="blackWhite">
            <a:xfrm flipH="1">
              <a:off x="6081713" y="2347914"/>
              <a:ext cx="20478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20738">
                <a:spcBef>
                  <a:spcPct val="20000"/>
                </a:spcBef>
                <a:buClr>
                  <a:srgbClr val="9DC5A6"/>
                </a:buClr>
                <a:buSzPct val="60000"/>
                <a:buFont typeface="Wingdings" panose="05000000000000000000" pitchFamily="2" charset="2"/>
                <a:buChar char="n"/>
                <a:defRPr sz="2800">
                  <a:solidFill>
                    <a:schemeClr val="tx1"/>
                  </a:solidFill>
                  <a:latin typeface="Arial" panose="020B0604020202020204" pitchFamily="34" charset="0"/>
                </a:defRPr>
              </a:lvl1pPr>
              <a:lvl2pPr marL="409575" indent="-285750" defTabSz="820738">
                <a:spcBef>
                  <a:spcPct val="20000"/>
                </a:spcBef>
                <a:buClr>
                  <a:srgbClr val="9DC5A6"/>
                </a:buClr>
                <a:buFont typeface="Times New Roman" panose="02020603050405020304" pitchFamily="18" charset="0"/>
                <a:buChar char="–"/>
                <a:defRPr sz="2600">
                  <a:solidFill>
                    <a:schemeClr val="tx1"/>
                  </a:solidFill>
                  <a:latin typeface="Arial" panose="020B0604020202020204" pitchFamily="34" charset="0"/>
                </a:defRPr>
              </a:lvl2pPr>
              <a:lvl3pPr marL="820738" indent="-228600" defTabSz="820738">
                <a:spcBef>
                  <a:spcPct val="20000"/>
                </a:spcBef>
                <a:buClr>
                  <a:srgbClr val="9DC5A6"/>
                </a:buClr>
                <a:buSzPct val="50000"/>
                <a:buFont typeface="Wingdings" panose="05000000000000000000" pitchFamily="2" charset="2"/>
                <a:buChar char="u"/>
                <a:defRPr sz="2400">
                  <a:solidFill>
                    <a:schemeClr val="tx1"/>
                  </a:solidFill>
                  <a:latin typeface="Arial" panose="020B0604020202020204" pitchFamily="34" charset="0"/>
                </a:defRPr>
              </a:lvl3pPr>
              <a:lvl4pPr marL="1230313" indent="-228600" defTabSz="820738">
                <a:spcBef>
                  <a:spcPct val="20000"/>
                </a:spcBef>
                <a:buClr>
                  <a:srgbClr val="9DC5A6"/>
                </a:buClr>
                <a:buSzPct val="100000"/>
                <a:buChar char="•"/>
                <a:defRPr sz="2000">
                  <a:solidFill>
                    <a:schemeClr val="tx1"/>
                  </a:solidFill>
                  <a:latin typeface="Arial" panose="020B0604020202020204" pitchFamily="34" charset="0"/>
                </a:defRPr>
              </a:lvl4pPr>
              <a:lvl5pPr marL="1641475" indent="-228600" defTabSz="820738">
                <a:spcBef>
                  <a:spcPct val="20000"/>
                </a:spcBef>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5pPr>
              <a:lvl6pPr marL="20986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6pPr>
              <a:lvl7pPr marL="25558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7pPr>
              <a:lvl8pPr marL="30130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8pPr>
              <a:lvl9pPr marL="34702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dirty="0" smtClean="0">
                  <a:solidFill>
                    <a:srgbClr val="000000"/>
                  </a:solidFill>
                </a:rPr>
                <a:t>MI</a:t>
              </a:r>
              <a:endParaRPr lang="en-US" altLang="en-US" sz="600" dirty="0">
                <a:solidFill>
                  <a:srgbClr val="000000"/>
                </a:solidFill>
              </a:endParaRPr>
            </a:p>
          </p:txBody>
        </p:sp>
        <p:sp>
          <p:nvSpPr>
            <p:cNvPr id="266" name="Rectangle 240"/>
            <p:cNvSpPr>
              <a:spLocks noChangeArrowheads="1"/>
            </p:cNvSpPr>
            <p:nvPr/>
          </p:nvSpPr>
          <p:spPr bwMode="blackWhite">
            <a:xfrm>
              <a:off x="6432909" y="2878497"/>
              <a:ext cx="25717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20738">
                <a:spcBef>
                  <a:spcPct val="20000"/>
                </a:spcBef>
                <a:buClr>
                  <a:srgbClr val="9DC5A6"/>
                </a:buClr>
                <a:buSzPct val="60000"/>
                <a:buFont typeface="Wingdings" panose="05000000000000000000" pitchFamily="2" charset="2"/>
                <a:buChar char="n"/>
                <a:defRPr sz="2800">
                  <a:solidFill>
                    <a:schemeClr val="tx1"/>
                  </a:solidFill>
                  <a:latin typeface="Arial" panose="020B0604020202020204" pitchFamily="34" charset="0"/>
                </a:defRPr>
              </a:lvl1pPr>
              <a:lvl2pPr marL="409575" indent="-285750" defTabSz="820738">
                <a:spcBef>
                  <a:spcPct val="20000"/>
                </a:spcBef>
                <a:buClr>
                  <a:srgbClr val="9DC5A6"/>
                </a:buClr>
                <a:buFont typeface="Times New Roman" panose="02020603050405020304" pitchFamily="18" charset="0"/>
                <a:buChar char="–"/>
                <a:defRPr sz="2600">
                  <a:solidFill>
                    <a:schemeClr val="tx1"/>
                  </a:solidFill>
                  <a:latin typeface="Arial" panose="020B0604020202020204" pitchFamily="34" charset="0"/>
                </a:defRPr>
              </a:lvl2pPr>
              <a:lvl3pPr marL="820738" indent="-228600" defTabSz="820738">
                <a:spcBef>
                  <a:spcPct val="20000"/>
                </a:spcBef>
                <a:buClr>
                  <a:srgbClr val="9DC5A6"/>
                </a:buClr>
                <a:buSzPct val="50000"/>
                <a:buFont typeface="Wingdings" panose="05000000000000000000" pitchFamily="2" charset="2"/>
                <a:buChar char="u"/>
                <a:defRPr sz="2400">
                  <a:solidFill>
                    <a:schemeClr val="tx1"/>
                  </a:solidFill>
                  <a:latin typeface="Arial" panose="020B0604020202020204" pitchFamily="34" charset="0"/>
                </a:defRPr>
              </a:lvl3pPr>
              <a:lvl4pPr marL="1230313" indent="-228600" defTabSz="820738">
                <a:spcBef>
                  <a:spcPct val="20000"/>
                </a:spcBef>
                <a:buClr>
                  <a:srgbClr val="9DC5A6"/>
                </a:buClr>
                <a:buSzPct val="100000"/>
                <a:buChar char="•"/>
                <a:defRPr sz="2000">
                  <a:solidFill>
                    <a:schemeClr val="tx1"/>
                  </a:solidFill>
                  <a:latin typeface="Arial" panose="020B0604020202020204" pitchFamily="34" charset="0"/>
                </a:defRPr>
              </a:lvl4pPr>
              <a:lvl5pPr marL="1641475" indent="-228600" defTabSz="820738">
                <a:spcBef>
                  <a:spcPct val="20000"/>
                </a:spcBef>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5pPr>
              <a:lvl6pPr marL="20986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6pPr>
              <a:lvl7pPr marL="25558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7pPr>
              <a:lvl8pPr marL="30130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8pPr>
              <a:lvl9pPr marL="34702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SzTx/>
                <a:buFontTx/>
                <a:buNone/>
              </a:pPr>
              <a:r>
                <a:rPr lang="en-US" altLang="en-US" sz="1200" dirty="0" smtClean="0">
                  <a:solidFill>
                    <a:srgbClr val="000000"/>
                  </a:solidFill>
                </a:rPr>
                <a:t>OH</a:t>
              </a:r>
              <a:endParaRPr lang="en-US" altLang="en-US" sz="1200" dirty="0">
                <a:solidFill>
                  <a:srgbClr val="000000"/>
                </a:solidFill>
              </a:endParaRPr>
            </a:p>
          </p:txBody>
        </p:sp>
        <p:sp>
          <p:nvSpPr>
            <p:cNvPr id="267" name="Rectangle 246"/>
            <p:cNvSpPr>
              <a:spLocks noChangeArrowheads="1"/>
            </p:cNvSpPr>
            <p:nvPr/>
          </p:nvSpPr>
          <p:spPr bwMode="blackWhite">
            <a:xfrm>
              <a:off x="7554913" y="1636712"/>
              <a:ext cx="31535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20738">
                <a:spcBef>
                  <a:spcPct val="20000"/>
                </a:spcBef>
                <a:buClr>
                  <a:srgbClr val="9DC5A6"/>
                </a:buClr>
                <a:buSzPct val="60000"/>
                <a:buFont typeface="Wingdings" panose="05000000000000000000" pitchFamily="2" charset="2"/>
                <a:buChar char="n"/>
                <a:defRPr sz="2800">
                  <a:solidFill>
                    <a:schemeClr val="tx1"/>
                  </a:solidFill>
                  <a:latin typeface="Arial" panose="020B0604020202020204" pitchFamily="34" charset="0"/>
                </a:defRPr>
              </a:lvl1pPr>
              <a:lvl2pPr marL="409575" indent="-285750" defTabSz="820738">
                <a:spcBef>
                  <a:spcPct val="20000"/>
                </a:spcBef>
                <a:buClr>
                  <a:srgbClr val="9DC5A6"/>
                </a:buClr>
                <a:buFont typeface="Times New Roman" panose="02020603050405020304" pitchFamily="18" charset="0"/>
                <a:buChar char="–"/>
                <a:defRPr sz="2600">
                  <a:solidFill>
                    <a:schemeClr val="tx1"/>
                  </a:solidFill>
                  <a:latin typeface="Arial" panose="020B0604020202020204" pitchFamily="34" charset="0"/>
                </a:defRPr>
              </a:lvl2pPr>
              <a:lvl3pPr marL="820738" indent="-228600" defTabSz="820738">
                <a:spcBef>
                  <a:spcPct val="20000"/>
                </a:spcBef>
                <a:buClr>
                  <a:srgbClr val="9DC5A6"/>
                </a:buClr>
                <a:buSzPct val="50000"/>
                <a:buFont typeface="Wingdings" panose="05000000000000000000" pitchFamily="2" charset="2"/>
                <a:buChar char="u"/>
                <a:defRPr sz="2400">
                  <a:solidFill>
                    <a:schemeClr val="tx1"/>
                  </a:solidFill>
                  <a:latin typeface="Arial" panose="020B0604020202020204" pitchFamily="34" charset="0"/>
                </a:defRPr>
              </a:lvl3pPr>
              <a:lvl4pPr marL="1230313" indent="-228600" defTabSz="820738">
                <a:spcBef>
                  <a:spcPct val="20000"/>
                </a:spcBef>
                <a:buClr>
                  <a:srgbClr val="9DC5A6"/>
                </a:buClr>
                <a:buSzPct val="100000"/>
                <a:buChar char="•"/>
                <a:defRPr sz="2000">
                  <a:solidFill>
                    <a:schemeClr val="tx1"/>
                  </a:solidFill>
                  <a:latin typeface="Arial" panose="020B0604020202020204" pitchFamily="34" charset="0"/>
                </a:defRPr>
              </a:lvl4pPr>
              <a:lvl5pPr marL="1641475" indent="-228600" defTabSz="820738">
                <a:spcBef>
                  <a:spcPct val="20000"/>
                </a:spcBef>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5pPr>
              <a:lvl6pPr marL="20986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6pPr>
              <a:lvl7pPr marL="25558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7pPr>
              <a:lvl8pPr marL="30130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8pPr>
              <a:lvl9pPr marL="34702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SzTx/>
                <a:buFontTx/>
                <a:buNone/>
              </a:pPr>
              <a:r>
                <a:rPr lang="en-US" altLang="en-US" sz="1400" dirty="0" smtClean="0">
                  <a:solidFill>
                    <a:srgbClr val="000000"/>
                  </a:solidFill>
                </a:rPr>
                <a:t>VT</a:t>
              </a:r>
              <a:endParaRPr lang="en-US" altLang="en-US" sz="1400" dirty="0">
                <a:solidFill>
                  <a:srgbClr val="000000"/>
                </a:solidFill>
              </a:endParaRPr>
            </a:p>
          </p:txBody>
        </p:sp>
        <p:sp>
          <p:nvSpPr>
            <p:cNvPr id="268" name="Rectangle 252"/>
            <p:cNvSpPr>
              <a:spLocks noChangeArrowheads="1"/>
            </p:cNvSpPr>
            <p:nvPr/>
          </p:nvSpPr>
          <p:spPr bwMode="blackWhite">
            <a:xfrm>
              <a:off x="8255718" y="1981200"/>
              <a:ext cx="35488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20738">
                <a:spcBef>
                  <a:spcPct val="20000"/>
                </a:spcBef>
                <a:buClr>
                  <a:srgbClr val="9DC5A6"/>
                </a:buClr>
                <a:buSzPct val="60000"/>
                <a:buFont typeface="Wingdings" panose="05000000000000000000" pitchFamily="2" charset="2"/>
                <a:buChar char="n"/>
                <a:defRPr sz="2800">
                  <a:solidFill>
                    <a:schemeClr val="tx1"/>
                  </a:solidFill>
                  <a:latin typeface="Arial" panose="020B0604020202020204" pitchFamily="34" charset="0"/>
                </a:defRPr>
              </a:lvl1pPr>
              <a:lvl2pPr marL="409575" indent="-285750" defTabSz="820738">
                <a:spcBef>
                  <a:spcPct val="20000"/>
                </a:spcBef>
                <a:buClr>
                  <a:srgbClr val="9DC5A6"/>
                </a:buClr>
                <a:buFont typeface="Times New Roman" panose="02020603050405020304" pitchFamily="18" charset="0"/>
                <a:buChar char="–"/>
                <a:defRPr sz="2600">
                  <a:solidFill>
                    <a:schemeClr val="tx1"/>
                  </a:solidFill>
                  <a:latin typeface="Arial" panose="020B0604020202020204" pitchFamily="34" charset="0"/>
                </a:defRPr>
              </a:lvl2pPr>
              <a:lvl3pPr marL="820738" indent="-228600" defTabSz="820738">
                <a:spcBef>
                  <a:spcPct val="20000"/>
                </a:spcBef>
                <a:buClr>
                  <a:srgbClr val="9DC5A6"/>
                </a:buClr>
                <a:buSzPct val="50000"/>
                <a:buFont typeface="Wingdings" panose="05000000000000000000" pitchFamily="2" charset="2"/>
                <a:buChar char="u"/>
                <a:defRPr sz="2400">
                  <a:solidFill>
                    <a:schemeClr val="tx1"/>
                  </a:solidFill>
                  <a:latin typeface="Arial" panose="020B0604020202020204" pitchFamily="34" charset="0"/>
                </a:defRPr>
              </a:lvl3pPr>
              <a:lvl4pPr marL="1230313" indent="-228600" defTabSz="820738">
                <a:spcBef>
                  <a:spcPct val="20000"/>
                </a:spcBef>
                <a:buClr>
                  <a:srgbClr val="9DC5A6"/>
                </a:buClr>
                <a:buSzPct val="100000"/>
                <a:buChar char="•"/>
                <a:defRPr sz="2000">
                  <a:solidFill>
                    <a:schemeClr val="tx1"/>
                  </a:solidFill>
                  <a:latin typeface="Arial" panose="020B0604020202020204" pitchFamily="34" charset="0"/>
                </a:defRPr>
              </a:lvl4pPr>
              <a:lvl5pPr marL="1641475" indent="-228600" defTabSz="820738">
                <a:spcBef>
                  <a:spcPct val="20000"/>
                </a:spcBef>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5pPr>
              <a:lvl6pPr marL="20986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6pPr>
              <a:lvl7pPr marL="25558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7pPr>
              <a:lvl8pPr marL="30130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8pPr>
              <a:lvl9pPr marL="34702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SzTx/>
                <a:buFontTx/>
                <a:buNone/>
              </a:pPr>
              <a:r>
                <a:rPr lang="en-US" altLang="en-US" sz="1400" dirty="0" smtClean="0">
                  <a:solidFill>
                    <a:srgbClr val="000000"/>
                  </a:solidFill>
                </a:rPr>
                <a:t>NH</a:t>
              </a:r>
              <a:endParaRPr lang="en-US" altLang="en-US" sz="1400" dirty="0">
                <a:solidFill>
                  <a:srgbClr val="000000"/>
                </a:solidFill>
              </a:endParaRPr>
            </a:p>
          </p:txBody>
        </p:sp>
        <p:sp>
          <p:nvSpPr>
            <p:cNvPr id="269" name="Rectangle 254"/>
            <p:cNvSpPr>
              <a:spLocks noChangeArrowheads="1"/>
            </p:cNvSpPr>
            <p:nvPr/>
          </p:nvSpPr>
          <p:spPr bwMode="blackWhite">
            <a:xfrm>
              <a:off x="8482626" y="2239296"/>
              <a:ext cx="35657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20738">
                <a:spcBef>
                  <a:spcPct val="20000"/>
                </a:spcBef>
                <a:buClr>
                  <a:srgbClr val="9DC5A6"/>
                </a:buClr>
                <a:buSzPct val="60000"/>
                <a:buFont typeface="Wingdings" panose="05000000000000000000" pitchFamily="2" charset="2"/>
                <a:buChar char="n"/>
                <a:defRPr sz="2800">
                  <a:solidFill>
                    <a:schemeClr val="tx1"/>
                  </a:solidFill>
                  <a:latin typeface="Arial" panose="020B0604020202020204" pitchFamily="34" charset="0"/>
                </a:defRPr>
              </a:lvl1pPr>
              <a:lvl2pPr marL="409575" indent="-285750" defTabSz="820738">
                <a:spcBef>
                  <a:spcPct val="20000"/>
                </a:spcBef>
                <a:buClr>
                  <a:srgbClr val="9DC5A6"/>
                </a:buClr>
                <a:buFont typeface="Times New Roman" panose="02020603050405020304" pitchFamily="18" charset="0"/>
                <a:buChar char="–"/>
                <a:defRPr sz="2600">
                  <a:solidFill>
                    <a:schemeClr val="tx1"/>
                  </a:solidFill>
                  <a:latin typeface="Arial" panose="020B0604020202020204" pitchFamily="34" charset="0"/>
                </a:defRPr>
              </a:lvl2pPr>
              <a:lvl3pPr marL="820738" indent="-228600" defTabSz="820738">
                <a:spcBef>
                  <a:spcPct val="20000"/>
                </a:spcBef>
                <a:buClr>
                  <a:srgbClr val="9DC5A6"/>
                </a:buClr>
                <a:buSzPct val="50000"/>
                <a:buFont typeface="Wingdings" panose="05000000000000000000" pitchFamily="2" charset="2"/>
                <a:buChar char="u"/>
                <a:defRPr sz="2400">
                  <a:solidFill>
                    <a:schemeClr val="tx1"/>
                  </a:solidFill>
                  <a:latin typeface="Arial" panose="020B0604020202020204" pitchFamily="34" charset="0"/>
                </a:defRPr>
              </a:lvl3pPr>
              <a:lvl4pPr marL="1230313" indent="-228600" defTabSz="820738">
                <a:spcBef>
                  <a:spcPct val="20000"/>
                </a:spcBef>
                <a:buClr>
                  <a:srgbClr val="9DC5A6"/>
                </a:buClr>
                <a:buSzPct val="100000"/>
                <a:buChar char="•"/>
                <a:defRPr sz="2000">
                  <a:solidFill>
                    <a:schemeClr val="tx1"/>
                  </a:solidFill>
                  <a:latin typeface="Arial" panose="020B0604020202020204" pitchFamily="34" charset="0"/>
                </a:defRPr>
              </a:lvl4pPr>
              <a:lvl5pPr marL="1641475" indent="-228600" defTabSz="820738">
                <a:spcBef>
                  <a:spcPct val="20000"/>
                </a:spcBef>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5pPr>
              <a:lvl6pPr marL="20986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6pPr>
              <a:lvl7pPr marL="25558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7pPr>
              <a:lvl8pPr marL="30130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8pPr>
              <a:lvl9pPr marL="34702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SzTx/>
                <a:buFontTx/>
                <a:buNone/>
              </a:pPr>
              <a:r>
                <a:rPr lang="en-US" altLang="en-US" sz="1400" dirty="0" smtClean="0">
                  <a:solidFill>
                    <a:srgbClr val="000000"/>
                  </a:solidFill>
                </a:rPr>
                <a:t>MA</a:t>
              </a:r>
              <a:endParaRPr lang="en-US" altLang="en-US" sz="1400" dirty="0">
                <a:solidFill>
                  <a:srgbClr val="000000"/>
                </a:solidFill>
              </a:endParaRPr>
            </a:p>
          </p:txBody>
        </p:sp>
        <p:sp>
          <p:nvSpPr>
            <p:cNvPr id="270" name="Freeform 266"/>
            <p:cNvSpPr>
              <a:spLocks/>
            </p:cNvSpPr>
            <p:nvPr/>
          </p:nvSpPr>
          <p:spPr bwMode="blackWhite">
            <a:xfrm>
              <a:off x="5173663" y="1439863"/>
              <a:ext cx="1042987" cy="465137"/>
            </a:xfrm>
            <a:custGeom>
              <a:avLst/>
              <a:gdLst>
                <a:gd name="T0" fmla="*/ 978026 w 578"/>
                <a:gd name="T1" fmla="*/ 416359 h 267"/>
                <a:gd name="T2" fmla="*/ 927501 w 578"/>
                <a:gd name="T3" fmla="*/ 360612 h 267"/>
                <a:gd name="T4" fmla="*/ 902238 w 578"/>
                <a:gd name="T5" fmla="*/ 371064 h 267"/>
                <a:gd name="T6" fmla="*/ 840886 w 578"/>
                <a:gd name="T7" fmla="*/ 390227 h 267"/>
                <a:gd name="T8" fmla="*/ 783142 w 578"/>
                <a:gd name="T9" fmla="*/ 395454 h 267"/>
                <a:gd name="T10" fmla="*/ 700137 w 578"/>
                <a:gd name="T11" fmla="*/ 444232 h 267"/>
                <a:gd name="T12" fmla="*/ 673069 w 578"/>
                <a:gd name="T13" fmla="*/ 433779 h 267"/>
                <a:gd name="T14" fmla="*/ 620740 w 578"/>
                <a:gd name="T15" fmla="*/ 428553 h 267"/>
                <a:gd name="T16" fmla="*/ 591868 w 578"/>
                <a:gd name="T17" fmla="*/ 402422 h 267"/>
                <a:gd name="T18" fmla="*/ 508862 w 578"/>
                <a:gd name="T19" fmla="*/ 390227 h 267"/>
                <a:gd name="T20" fmla="*/ 514276 w 578"/>
                <a:gd name="T21" fmla="*/ 369322 h 267"/>
                <a:gd name="T22" fmla="*/ 479991 w 578"/>
                <a:gd name="T23" fmla="*/ 402422 h 267"/>
                <a:gd name="T24" fmla="*/ 469164 w 578"/>
                <a:gd name="T25" fmla="*/ 369322 h 267"/>
                <a:gd name="T26" fmla="*/ 469164 w 578"/>
                <a:gd name="T27" fmla="*/ 344933 h 267"/>
                <a:gd name="T28" fmla="*/ 474577 w 578"/>
                <a:gd name="T29" fmla="*/ 350159 h 267"/>
                <a:gd name="T30" fmla="*/ 478186 w 578"/>
                <a:gd name="T31" fmla="*/ 358870 h 267"/>
                <a:gd name="T32" fmla="*/ 501644 w 578"/>
                <a:gd name="T33" fmla="*/ 339707 h 267"/>
                <a:gd name="T34" fmla="*/ 544952 w 578"/>
                <a:gd name="T35" fmla="*/ 287444 h 267"/>
                <a:gd name="T36" fmla="*/ 539538 w 578"/>
                <a:gd name="T37" fmla="*/ 271765 h 267"/>
                <a:gd name="T38" fmla="*/ 460141 w 578"/>
                <a:gd name="T39" fmla="*/ 317060 h 267"/>
                <a:gd name="T40" fmla="*/ 418638 w 578"/>
                <a:gd name="T41" fmla="*/ 355386 h 267"/>
                <a:gd name="T42" fmla="*/ 377135 w 578"/>
                <a:gd name="T43" fmla="*/ 386743 h 267"/>
                <a:gd name="T44" fmla="*/ 330219 w 578"/>
                <a:gd name="T45" fmla="*/ 407648 h 267"/>
                <a:gd name="T46" fmla="*/ 299543 w 578"/>
                <a:gd name="T47" fmla="*/ 412874 h 267"/>
                <a:gd name="T48" fmla="*/ 220146 w 578"/>
                <a:gd name="T49" fmla="*/ 463395 h 267"/>
                <a:gd name="T50" fmla="*/ 182252 w 578"/>
                <a:gd name="T51" fmla="*/ 452942 h 267"/>
                <a:gd name="T52" fmla="*/ 162403 w 578"/>
                <a:gd name="T53" fmla="*/ 459911 h 267"/>
                <a:gd name="T54" fmla="*/ 180448 w 578"/>
                <a:gd name="T55" fmla="*/ 407648 h 267"/>
                <a:gd name="T56" fmla="*/ 149771 w 578"/>
                <a:gd name="T57" fmla="*/ 405906 h 267"/>
                <a:gd name="T58" fmla="*/ 108269 w 578"/>
                <a:gd name="T59" fmla="*/ 418101 h 267"/>
                <a:gd name="T60" fmla="*/ 81201 w 578"/>
                <a:gd name="T61" fmla="*/ 432037 h 267"/>
                <a:gd name="T62" fmla="*/ 57743 w 578"/>
                <a:gd name="T63" fmla="*/ 444232 h 267"/>
                <a:gd name="T64" fmla="*/ 0 w 578"/>
                <a:gd name="T65" fmla="*/ 433779 h 267"/>
                <a:gd name="T66" fmla="*/ 61352 w 578"/>
                <a:gd name="T67" fmla="*/ 381517 h 267"/>
                <a:gd name="T68" fmla="*/ 126313 w 578"/>
                <a:gd name="T69" fmla="*/ 317060 h 267"/>
                <a:gd name="T70" fmla="*/ 155185 w 578"/>
                <a:gd name="T71" fmla="*/ 280476 h 267"/>
                <a:gd name="T72" fmla="*/ 211124 w 578"/>
                <a:gd name="T73" fmla="*/ 249118 h 267"/>
                <a:gd name="T74" fmla="*/ 259845 w 578"/>
                <a:gd name="T75" fmla="*/ 229955 h 267"/>
                <a:gd name="T76" fmla="*/ 313979 w 578"/>
                <a:gd name="T77" fmla="*/ 198598 h 267"/>
                <a:gd name="T78" fmla="*/ 333828 w 578"/>
                <a:gd name="T79" fmla="*/ 182919 h 267"/>
                <a:gd name="T80" fmla="*/ 364504 w 578"/>
                <a:gd name="T81" fmla="*/ 109751 h 267"/>
                <a:gd name="T82" fmla="*/ 404203 w 578"/>
                <a:gd name="T83" fmla="*/ 90588 h 267"/>
                <a:gd name="T84" fmla="*/ 404203 w 578"/>
                <a:gd name="T85" fmla="*/ 128914 h 267"/>
                <a:gd name="T86" fmla="*/ 454728 w 578"/>
                <a:gd name="T87" fmla="*/ 47036 h 267"/>
                <a:gd name="T88" fmla="*/ 447510 w 578"/>
                <a:gd name="T89" fmla="*/ 85362 h 267"/>
                <a:gd name="T90" fmla="*/ 469164 w 578"/>
                <a:gd name="T91" fmla="*/ 76652 h 267"/>
                <a:gd name="T92" fmla="*/ 472773 w 578"/>
                <a:gd name="T93" fmla="*/ 8710 h 267"/>
                <a:gd name="T94" fmla="*/ 496231 w 578"/>
                <a:gd name="T95" fmla="*/ 0 h 267"/>
                <a:gd name="T96" fmla="*/ 615326 w 578"/>
                <a:gd name="T97" fmla="*/ 26131 h 267"/>
                <a:gd name="T98" fmla="*/ 664047 w 578"/>
                <a:gd name="T99" fmla="*/ 19163 h 267"/>
                <a:gd name="T100" fmla="*/ 716377 w 578"/>
                <a:gd name="T101" fmla="*/ 41810 h 267"/>
                <a:gd name="T102" fmla="*/ 781338 w 578"/>
                <a:gd name="T103" fmla="*/ 148077 h 267"/>
                <a:gd name="T104" fmla="*/ 862539 w 578"/>
                <a:gd name="T105" fmla="*/ 155046 h 267"/>
                <a:gd name="T106" fmla="*/ 896824 w 578"/>
                <a:gd name="T107" fmla="*/ 151561 h 267"/>
                <a:gd name="T108" fmla="*/ 911260 w 578"/>
                <a:gd name="T109" fmla="*/ 209050 h 267"/>
                <a:gd name="T110" fmla="*/ 954568 w 578"/>
                <a:gd name="T111" fmla="*/ 249118 h 267"/>
                <a:gd name="T112" fmla="*/ 954568 w 578"/>
                <a:gd name="T113" fmla="*/ 296155 h 267"/>
                <a:gd name="T114" fmla="*/ 981635 w 578"/>
                <a:gd name="T115" fmla="*/ 329254 h 267"/>
                <a:gd name="T116" fmla="*/ 990657 w 578"/>
                <a:gd name="T117" fmla="*/ 344933 h 267"/>
                <a:gd name="T118" fmla="*/ 1003289 w 578"/>
                <a:gd name="T119" fmla="*/ 369322 h 267"/>
                <a:gd name="T120" fmla="*/ 1030356 w 578"/>
                <a:gd name="T121" fmla="*/ 395454 h 2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78" h="267">
                  <a:moveTo>
                    <a:pt x="560" y="237"/>
                  </a:moveTo>
                  <a:lnTo>
                    <a:pt x="560" y="237"/>
                  </a:lnTo>
                  <a:lnTo>
                    <a:pt x="556" y="242"/>
                  </a:lnTo>
                  <a:lnTo>
                    <a:pt x="551" y="242"/>
                  </a:lnTo>
                  <a:lnTo>
                    <a:pt x="549" y="242"/>
                  </a:lnTo>
                  <a:lnTo>
                    <a:pt x="546" y="242"/>
                  </a:lnTo>
                  <a:lnTo>
                    <a:pt x="544" y="240"/>
                  </a:lnTo>
                  <a:lnTo>
                    <a:pt x="542" y="239"/>
                  </a:lnTo>
                  <a:lnTo>
                    <a:pt x="542" y="237"/>
                  </a:lnTo>
                  <a:lnTo>
                    <a:pt x="542" y="236"/>
                  </a:lnTo>
                  <a:lnTo>
                    <a:pt x="536" y="242"/>
                  </a:lnTo>
                  <a:lnTo>
                    <a:pt x="517" y="240"/>
                  </a:lnTo>
                  <a:lnTo>
                    <a:pt x="515" y="236"/>
                  </a:lnTo>
                  <a:lnTo>
                    <a:pt x="513" y="218"/>
                  </a:lnTo>
                  <a:lnTo>
                    <a:pt x="515" y="213"/>
                  </a:lnTo>
                  <a:lnTo>
                    <a:pt x="514" y="207"/>
                  </a:lnTo>
                  <a:lnTo>
                    <a:pt x="513" y="209"/>
                  </a:lnTo>
                  <a:lnTo>
                    <a:pt x="511" y="209"/>
                  </a:lnTo>
                  <a:lnTo>
                    <a:pt x="508" y="210"/>
                  </a:lnTo>
                  <a:lnTo>
                    <a:pt x="505" y="212"/>
                  </a:lnTo>
                  <a:lnTo>
                    <a:pt x="502" y="212"/>
                  </a:lnTo>
                  <a:lnTo>
                    <a:pt x="500" y="213"/>
                  </a:lnTo>
                  <a:lnTo>
                    <a:pt x="494" y="216"/>
                  </a:lnTo>
                  <a:lnTo>
                    <a:pt x="488" y="218"/>
                  </a:lnTo>
                  <a:lnTo>
                    <a:pt x="482" y="219"/>
                  </a:lnTo>
                  <a:lnTo>
                    <a:pt x="478" y="222"/>
                  </a:lnTo>
                  <a:lnTo>
                    <a:pt x="472" y="222"/>
                  </a:lnTo>
                  <a:lnTo>
                    <a:pt x="466" y="224"/>
                  </a:lnTo>
                  <a:lnTo>
                    <a:pt x="461" y="225"/>
                  </a:lnTo>
                  <a:lnTo>
                    <a:pt x="455" y="225"/>
                  </a:lnTo>
                  <a:lnTo>
                    <a:pt x="451" y="227"/>
                  </a:lnTo>
                  <a:lnTo>
                    <a:pt x="446" y="227"/>
                  </a:lnTo>
                  <a:lnTo>
                    <a:pt x="443" y="227"/>
                  </a:lnTo>
                  <a:lnTo>
                    <a:pt x="439" y="227"/>
                  </a:lnTo>
                  <a:lnTo>
                    <a:pt x="436" y="227"/>
                  </a:lnTo>
                  <a:lnTo>
                    <a:pt x="434" y="227"/>
                  </a:lnTo>
                  <a:lnTo>
                    <a:pt x="433" y="227"/>
                  </a:lnTo>
                  <a:lnTo>
                    <a:pt x="401" y="257"/>
                  </a:lnTo>
                  <a:lnTo>
                    <a:pt x="395" y="255"/>
                  </a:lnTo>
                  <a:lnTo>
                    <a:pt x="389" y="255"/>
                  </a:lnTo>
                  <a:lnTo>
                    <a:pt x="388" y="255"/>
                  </a:lnTo>
                  <a:lnTo>
                    <a:pt x="385" y="255"/>
                  </a:lnTo>
                  <a:lnTo>
                    <a:pt x="383" y="255"/>
                  </a:lnTo>
                  <a:lnTo>
                    <a:pt x="381" y="255"/>
                  </a:lnTo>
                  <a:lnTo>
                    <a:pt x="380" y="251"/>
                  </a:lnTo>
                  <a:lnTo>
                    <a:pt x="379" y="249"/>
                  </a:lnTo>
                  <a:lnTo>
                    <a:pt x="376" y="248"/>
                  </a:lnTo>
                  <a:lnTo>
                    <a:pt x="373" y="249"/>
                  </a:lnTo>
                  <a:lnTo>
                    <a:pt x="368" y="251"/>
                  </a:lnTo>
                  <a:lnTo>
                    <a:pt x="365" y="252"/>
                  </a:lnTo>
                  <a:lnTo>
                    <a:pt x="364" y="254"/>
                  </a:lnTo>
                  <a:lnTo>
                    <a:pt x="362" y="254"/>
                  </a:lnTo>
                  <a:lnTo>
                    <a:pt x="347" y="254"/>
                  </a:lnTo>
                  <a:lnTo>
                    <a:pt x="344" y="248"/>
                  </a:lnTo>
                  <a:lnTo>
                    <a:pt x="344" y="246"/>
                  </a:lnTo>
                  <a:lnTo>
                    <a:pt x="343" y="245"/>
                  </a:lnTo>
                  <a:lnTo>
                    <a:pt x="340" y="242"/>
                  </a:lnTo>
                  <a:lnTo>
                    <a:pt x="337" y="240"/>
                  </a:lnTo>
                  <a:lnTo>
                    <a:pt x="335" y="237"/>
                  </a:lnTo>
                  <a:lnTo>
                    <a:pt x="332" y="236"/>
                  </a:lnTo>
                  <a:lnTo>
                    <a:pt x="329" y="233"/>
                  </a:lnTo>
                  <a:lnTo>
                    <a:pt x="328" y="231"/>
                  </a:lnTo>
                  <a:lnTo>
                    <a:pt x="320" y="222"/>
                  </a:lnTo>
                  <a:lnTo>
                    <a:pt x="312" y="216"/>
                  </a:lnTo>
                  <a:lnTo>
                    <a:pt x="305" y="215"/>
                  </a:lnTo>
                  <a:lnTo>
                    <a:pt x="298" y="215"/>
                  </a:lnTo>
                  <a:lnTo>
                    <a:pt x="290" y="218"/>
                  </a:lnTo>
                  <a:lnTo>
                    <a:pt x="287" y="221"/>
                  </a:lnTo>
                  <a:lnTo>
                    <a:pt x="284" y="222"/>
                  </a:lnTo>
                  <a:lnTo>
                    <a:pt x="282" y="224"/>
                  </a:lnTo>
                  <a:lnTo>
                    <a:pt x="282" y="222"/>
                  </a:lnTo>
                  <a:lnTo>
                    <a:pt x="284" y="219"/>
                  </a:lnTo>
                  <a:lnTo>
                    <a:pt x="284" y="218"/>
                  </a:lnTo>
                  <a:lnTo>
                    <a:pt x="285" y="216"/>
                  </a:lnTo>
                  <a:lnTo>
                    <a:pt x="285" y="213"/>
                  </a:lnTo>
                  <a:lnTo>
                    <a:pt x="285" y="212"/>
                  </a:lnTo>
                  <a:lnTo>
                    <a:pt x="281" y="213"/>
                  </a:lnTo>
                  <a:lnTo>
                    <a:pt x="276" y="215"/>
                  </a:lnTo>
                  <a:lnTo>
                    <a:pt x="274" y="219"/>
                  </a:lnTo>
                  <a:lnTo>
                    <a:pt x="271" y="224"/>
                  </a:lnTo>
                  <a:lnTo>
                    <a:pt x="268" y="228"/>
                  </a:lnTo>
                  <a:lnTo>
                    <a:pt x="266" y="231"/>
                  </a:lnTo>
                  <a:lnTo>
                    <a:pt x="265" y="234"/>
                  </a:lnTo>
                  <a:lnTo>
                    <a:pt x="263" y="210"/>
                  </a:lnTo>
                  <a:lnTo>
                    <a:pt x="263" y="212"/>
                  </a:lnTo>
                  <a:lnTo>
                    <a:pt x="262" y="212"/>
                  </a:lnTo>
                  <a:lnTo>
                    <a:pt x="260" y="212"/>
                  </a:lnTo>
                  <a:lnTo>
                    <a:pt x="259" y="210"/>
                  </a:lnTo>
                  <a:lnTo>
                    <a:pt x="259" y="209"/>
                  </a:lnTo>
                  <a:lnTo>
                    <a:pt x="257" y="207"/>
                  </a:lnTo>
                  <a:lnTo>
                    <a:pt x="259" y="204"/>
                  </a:lnTo>
                  <a:lnTo>
                    <a:pt x="259" y="201"/>
                  </a:lnTo>
                  <a:lnTo>
                    <a:pt x="260" y="198"/>
                  </a:lnTo>
                  <a:lnTo>
                    <a:pt x="262" y="198"/>
                  </a:lnTo>
                  <a:lnTo>
                    <a:pt x="262" y="200"/>
                  </a:lnTo>
                  <a:lnTo>
                    <a:pt x="263" y="201"/>
                  </a:lnTo>
                  <a:lnTo>
                    <a:pt x="263" y="203"/>
                  </a:lnTo>
                  <a:lnTo>
                    <a:pt x="263" y="201"/>
                  </a:lnTo>
                  <a:lnTo>
                    <a:pt x="263" y="200"/>
                  </a:lnTo>
                  <a:lnTo>
                    <a:pt x="263" y="198"/>
                  </a:lnTo>
                  <a:lnTo>
                    <a:pt x="262" y="197"/>
                  </a:lnTo>
                  <a:lnTo>
                    <a:pt x="263" y="198"/>
                  </a:lnTo>
                  <a:lnTo>
                    <a:pt x="263" y="203"/>
                  </a:lnTo>
                  <a:lnTo>
                    <a:pt x="265" y="206"/>
                  </a:lnTo>
                  <a:lnTo>
                    <a:pt x="266" y="207"/>
                  </a:lnTo>
                  <a:lnTo>
                    <a:pt x="268" y="207"/>
                  </a:lnTo>
                  <a:lnTo>
                    <a:pt x="269" y="207"/>
                  </a:lnTo>
                  <a:lnTo>
                    <a:pt x="269" y="206"/>
                  </a:lnTo>
                  <a:lnTo>
                    <a:pt x="271" y="204"/>
                  </a:lnTo>
                  <a:lnTo>
                    <a:pt x="271" y="203"/>
                  </a:lnTo>
                  <a:lnTo>
                    <a:pt x="278" y="195"/>
                  </a:lnTo>
                  <a:lnTo>
                    <a:pt x="279" y="188"/>
                  </a:lnTo>
                  <a:lnTo>
                    <a:pt x="296" y="173"/>
                  </a:lnTo>
                  <a:lnTo>
                    <a:pt x="302" y="164"/>
                  </a:lnTo>
                  <a:lnTo>
                    <a:pt x="301" y="164"/>
                  </a:lnTo>
                  <a:lnTo>
                    <a:pt x="301" y="165"/>
                  </a:lnTo>
                  <a:lnTo>
                    <a:pt x="302" y="165"/>
                  </a:lnTo>
                  <a:lnTo>
                    <a:pt x="310" y="162"/>
                  </a:lnTo>
                  <a:lnTo>
                    <a:pt x="312" y="161"/>
                  </a:lnTo>
                  <a:lnTo>
                    <a:pt x="314" y="159"/>
                  </a:lnTo>
                  <a:lnTo>
                    <a:pt x="311" y="158"/>
                  </a:lnTo>
                  <a:lnTo>
                    <a:pt x="307" y="158"/>
                  </a:lnTo>
                  <a:lnTo>
                    <a:pt x="304" y="156"/>
                  </a:lnTo>
                  <a:lnTo>
                    <a:pt x="299" y="156"/>
                  </a:lnTo>
                  <a:lnTo>
                    <a:pt x="298" y="156"/>
                  </a:lnTo>
                  <a:lnTo>
                    <a:pt x="288" y="158"/>
                  </a:lnTo>
                  <a:lnTo>
                    <a:pt x="278" y="161"/>
                  </a:lnTo>
                  <a:lnTo>
                    <a:pt x="271" y="167"/>
                  </a:lnTo>
                  <a:lnTo>
                    <a:pt x="263" y="173"/>
                  </a:lnTo>
                  <a:lnTo>
                    <a:pt x="259" y="177"/>
                  </a:lnTo>
                  <a:lnTo>
                    <a:pt x="255" y="182"/>
                  </a:lnTo>
                  <a:lnTo>
                    <a:pt x="252" y="185"/>
                  </a:lnTo>
                  <a:lnTo>
                    <a:pt x="252" y="186"/>
                  </a:lnTo>
                  <a:lnTo>
                    <a:pt x="245" y="188"/>
                  </a:lnTo>
                  <a:lnTo>
                    <a:pt x="241" y="191"/>
                  </a:lnTo>
                  <a:lnTo>
                    <a:pt x="236" y="195"/>
                  </a:lnTo>
                  <a:lnTo>
                    <a:pt x="233" y="200"/>
                  </a:lnTo>
                  <a:lnTo>
                    <a:pt x="232" y="204"/>
                  </a:lnTo>
                  <a:lnTo>
                    <a:pt x="229" y="207"/>
                  </a:lnTo>
                  <a:lnTo>
                    <a:pt x="227" y="210"/>
                  </a:lnTo>
                  <a:lnTo>
                    <a:pt x="224" y="212"/>
                  </a:lnTo>
                  <a:lnTo>
                    <a:pt x="222" y="213"/>
                  </a:lnTo>
                  <a:lnTo>
                    <a:pt x="218" y="215"/>
                  </a:lnTo>
                  <a:lnTo>
                    <a:pt x="213" y="218"/>
                  </a:lnTo>
                  <a:lnTo>
                    <a:pt x="209" y="222"/>
                  </a:lnTo>
                  <a:lnTo>
                    <a:pt x="205" y="225"/>
                  </a:lnTo>
                  <a:lnTo>
                    <a:pt x="202" y="228"/>
                  </a:lnTo>
                  <a:lnTo>
                    <a:pt x="199" y="231"/>
                  </a:lnTo>
                  <a:lnTo>
                    <a:pt x="199" y="233"/>
                  </a:lnTo>
                  <a:lnTo>
                    <a:pt x="192" y="233"/>
                  </a:lnTo>
                  <a:lnTo>
                    <a:pt x="183" y="233"/>
                  </a:lnTo>
                  <a:lnTo>
                    <a:pt x="183" y="234"/>
                  </a:lnTo>
                  <a:lnTo>
                    <a:pt x="180" y="234"/>
                  </a:lnTo>
                  <a:lnTo>
                    <a:pt x="177" y="234"/>
                  </a:lnTo>
                  <a:lnTo>
                    <a:pt x="176" y="236"/>
                  </a:lnTo>
                  <a:lnTo>
                    <a:pt x="172" y="236"/>
                  </a:lnTo>
                  <a:lnTo>
                    <a:pt x="169" y="236"/>
                  </a:lnTo>
                  <a:lnTo>
                    <a:pt x="167" y="237"/>
                  </a:lnTo>
                  <a:lnTo>
                    <a:pt x="166" y="237"/>
                  </a:lnTo>
                  <a:lnTo>
                    <a:pt x="160" y="245"/>
                  </a:lnTo>
                  <a:lnTo>
                    <a:pt x="153" y="251"/>
                  </a:lnTo>
                  <a:lnTo>
                    <a:pt x="146" y="255"/>
                  </a:lnTo>
                  <a:lnTo>
                    <a:pt x="139" y="260"/>
                  </a:lnTo>
                  <a:lnTo>
                    <a:pt x="131" y="263"/>
                  </a:lnTo>
                  <a:lnTo>
                    <a:pt x="128" y="264"/>
                  </a:lnTo>
                  <a:lnTo>
                    <a:pt x="123" y="266"/>
                  </a:lnTo>
                  <a:lnTo>
                    <a:pt x="122" y="266"/>
                  </a:lnTo>
                  <a:lnTo>
                    <a:pt x="123" y="266"/>
                  </a:lnTo>
                  <a:lnTo>
                    <a:pt x="107" y="255"/>
                  </a:lnTo>
                  <a:lnTo>
                    <a:pt x="105" y="255"/>
                  </a:lnTo>
                  <a:lnTo>
                    <a:pt x="104" y="257"/>
                  </a:lnTo>
                  <a:lnTo>
                    <a:pt x="103" y="258"/>
                  </a:lnTo>
                  <a:lnTo>
                    <a:pt x="101" y="260"/>
                  </a:lnTo>
                  <a:lnTo>
                    <a:pt x="98" y="260"/>
                  </a:lnTo>
                  <a:lnTo>
                    <a:pt x="97" y="261"/>
                  </a:lnTo>
                  <a:lnTo>
                    <a:pt x="96" y="263"/>
                  </a:lnTo>
                  <a:lnTo>
                    <a:pt x="93" y="264"/>
                  </a:lnTo>
                  <a:lnTo>
                    <a:pt x="90" y="266"/>
                  </a:lnTo>
                  <a:lnTo>
                    <a:pt x="90" y="264"/>
                  </a:lnTo>
                  <a:lnTo>
                    <a:pt x="90" y="261"/>
                  </a:lnTo>
                  <a:lnTo>
                    <a:pt x="92" y="260"/>
                  </a:lnTo>
                  <a:lnTo>
                    <a:pt x="92" y="258"/>
                  </a:lnTo>
                  <a:lnTo>
                    <a:pt x="93" y="251"/>
                  </a:lnTo>
                  <a:lnTo>
                    <a:pt x="95" y="243"/>
                  </a:lnTo>
                  <a:lnTo>
                    <a:pt x="100" y="234"/>
                  </a:lnTo>
                  <a:lnTo>
                    <a:pt x="98" y="233"/>
                  </a:lnTo>
                  <a:lnTo>
                    <a:pt x="97" y="230"/>
                  </a:lnTo>
                  <a:lnTo>
                    <a:pt x="95" y="227"/>
                  </a:lnTo>
                  <a:lnTo>
                    <a:pt x="92" y="227"/>
                  </a:lnTo>
                  <a:lnTo>
                    <a:pt x="87" y="230"/>
                  </a:lnTo>
                  <a:lnTo>
                    <a:pt x="84" y="231"/>
                  </a:lnTo>
                  <a:lnTo>
                    <a:pt x="83" y="233"/>
                  </a:lnTo>
                  <a:lnTo>
                    <a:pt x="81" y="234"/>
                  </a:lnTo>
                  <a:lnTo>
                    <a:pt x="78" y="234"/>
                  </a:lnTo>
                  <a:lnTo>
                    <a:pt x="75" y="236"/>
                  </a:lnTo>
                  <a:lnTo>
                    <a:pt x="70" y="236"/>
                  </a:lnTo>
                  <a:lnTo>
                    <a:pt x="64" y="237"/>
                  </a:lnTo>
                  <a:lnTo>
                    <a:pt x="60" y="240"/>
                  </a:lnTo>
                  <a:lnTo>
                    <a:pt x="57" y="242"/>
                  </a:lnTo>
                  <a:lnTo>
                    <a:pt x="56" y="243"/>
                  </a:lnTo>
                  <a:lnTo>
                    <a:pt x="54" y="245"/>
                  </a:lnTo>
                  <a:lnTo>
                    <a:pt x="53" y="246"/>
                  </a:lnTo>
                  <a:lnTo>
                    <a:pt x="51" y="248"/>
                  </a:lnTo>
                  <a:lnTo>
                    <a:pt x="50" y="248"/>
                  </a:lnTo>
                  <a:lnTo>
                    <a:pt x="45" y="248"/>
                  </a:lnTo>
                  <a:lnTo>
                    <a:pt x="42" y="248"/>
                  </a:lnTo>
                  <a:lnTo>
                    <a:pt x="39" y="249"/>
                  </a:lnTo>
                  <a:lnTo>
                    <a:pt x="36" y="249"/>
                  </a:lnTo>
                  <a:lnTo>
                    <a:pt x="34" y="252"/>
                  </a:lnTo>
                  <a:lnTo>
                    <a:pt x="32" y="252"/>
                  </a:lnTo>
                  <a:lnTo>
                    <a:pt x="32" y="254"/>
                  </a:lnTo>
                  <a:lnTo>
                    <a:pt x="32" y="255"/>
                  </a:lnTo>
                  <a:lnTo>
                    <a:pt x="27" y="258"/>
                  </a:lnTo>
                  <a:lnTo>
                    <a:pt x="21" y="260"/>
                  </a:lnTo>
                  <a:lnTo>
                    <a:pt x="15" y="258"/>
                  </a:lnTo>
                  <a:lnTo>
                    <a:pt x="11" y="257"/>
                  </a:lnTo>
                  <a:lnTo>
                    <a:pt x="6" y="254"/>
                  </a:lnTo>
                  <a:lnTo>
                    <a:pt x="2" y="252"/>
                  </a:lnTo>
                  <a:lnTo>
                    <a:pt x="0" y="249"/>
                  </a:lnTo>
                  <a:lnTo>
                    <a:pt x="2" y="246"/>
                  </a:lnTo>
                  <a:lnTo>
                    <a:pt x="6" y="242"/>
                  </a:lnTo>
                  <a:lnTo>
                    <a:pt x="11" y="239"/>
                  </a:lnTo>
                  <a:lnTo>
                    <a:pt x="17" y="236"/>
                  </a:lnTo>
                  <a:lnTo>
                    <a:pt x="23" y="230"/>
                  </a:lnTo>
                  <a:lnTo>
                    <a:pt x="29" y="225"/>
                  </a:lnTo>
                  <a:lnTo>
                    <a:pt x="34" y="219"/>
                  </a:lnTo>
                  <a:lnTo>
                    <a:pt x="39" y="215"/>
                  </a:lnTo>
                  <a:lnTo>
                    <a:pt x="44" y="209"/>
                  </a:lnTo>
                  <a:lnTo>
                    <a:pt x="50" y="204"/>
                  </a:lnTo>
                  <a:lnTo>
                    <a:pt x="56" y="200"/>
                  </a:lnTo>
                  <a:lnTo>
                    <a:pt x="60" y="194"/>
                  </a:lnTo>
                  <a:lnTo>
                    <a:pt x="63" y="189"/>
                  </a:lnTo>
                  <a:lnTo>
                    <a:pt x="67" y="185"/>
                  </a:lnTo>
                  <a:lnTo>
                    <a:pt x="70" y="182"/>
                  </a:lnTo>
                  <a:lnTo>
                    <a:pt x="71" y="179"/>
                  </a:lnTo>
                  <a:lnTo>
                    <a:pt x="72" y="177"/>
                  </a:lnTo>
                  <a:lnTo>
                    <a:pt x="74" y="173"/>
                  </a:lnTo>
                  <a:lnTo>
                    <a:pt x="77" y="170"/>
                  </a:lnTo>
                  <a:lnTo>
                    <a:pt x="78" y="167"/>
                  </a:lnTo>
                  <a:lnTo>
                    <a:pt x="81" y="164"/>
                  </a:lnTo>
                  <a:lnTo>
                    <a:pt x="86" y="161"/>
                  </a:lnTo>
                  <a:lnTo>
                    <a:pt x="89" y="158"/>
                  </a:lnTo>
                  <a:lnTo>
                    <a:pt x="93" y="155"/>
                  </a:lnTo>
                  <a:lnTo>
                    <a:pt x="97" y="152"/>
                  </a:lnTo>
                  <a:lnTo>
                    <a:pt x="100" y="150"/>
                  </a:lnTo>
                  <a:lnTo>
                    <a:pt x="104" y="147"/>
                  </a:lnTo>
                  <a:lnTo>
                    <a:pt x="108" y="147"/>
                  </a:lnTo>
                  <a:lnTo>
                    <a:pt x="113" y="144"/>
                  </a:lnTo>
                  <a:lnTo>
                    <a:pt x="117" y="143"/>
                  </a:lnTo>
                  <a:lnTo>
                    <a:pt x="120" y="143"/>
                  </a:lnTo>
                  <a:lnTo>
                    <a:pt x="125" y="141"/>
                  </a:lnTo>
                  <a:lnTo>
                    <a:pt x="128" y="140"/>
                  </a:lnTo>
                  <a:lnTo>
                    <a:pt x="131" y="138"/>
                  </a:lnTo>
                  <a:lnTo>
                    <a:pt x="136" y="137"/>
                  </a:lnTo>
                  <a:lnTo>
                    <a:pt x="140" y="135"/>
                  </a:lnTo>
                  <a:lnTo>
                    <a:pt x="144" y="132"/>
                  </a:lnTo>
                  <a:lnTo>
                    <a:pt x="149" y="129"/>
                  </a:lnTo>
                  <a:lnTo>
                    <a:pt x="153" y="126"/>
                  </a:lnTo>
                  <a:lnTo>
                    <a:pt x="158" y="123"/>
                  </a:lnTo>
                  <a:lnTo>
                    <a:pt x="161" y="122"/>
                  </a:lnTo>
                  <a:lnTo>
                    <a:pt x="166" y="119"/>
                  </a:lnTo>
                  <a:lnTo>
                    <a:pt x="169" y="117"/>
                  </a:lnTo>
                  <a:lnTo>
                    <a:pt x="172" y="115"/>
                  </a:lnTo>
                  <a:lnTo>
                    <a:pt x="174" y="114"/>
                  </a:lnTo>
                  <a:lnTo>
                    <a:pt x="176" y="112"/>
                  </a:lnTo>
                  <a:lnTo>
                    <a:pt x="177" y="111"/>
                  </a:lnTo>
                  <a:lnTo>
                    <a:pt x="177" y="110"/>
                  </a:lnTo>
                  <a:lnTo>
                    <a:pt x="180" y="108"/>
                  </a:lnTo>
                  <a:lnTo>
                    <a:pt x="183" y="107"/>
                  </a:lnTo>
                  <a:lnTo>
                    <a:pt x="185" y="105"/>
                  </a:lnTo>
                  <a:lnTo>
                    <a:pt x="192" y="98"/>
                  </a:lnTo>
                  <a:lnTo>
                    <a:pt x="196" y="89"/>
                  </a:lnTo>
                  <a:lnTo>
                    <a:pt x="199" y="82"/>
                  </a:lnTo>
                  <a:lnTo>
                    <a:pt x="202" y="75"/>
                  </a:lnTo>
                  <a:lnTo>
                    <a:pt x="202" y="69"/>
                  </a:lnTo>
                  <a:lnTo>
                    <a:pt x="202" y="66"/>
                  </a:lnTo>
                  <a:lnTo>
                    <a:pt x="202" y="63"/>
                  </a:lnTo>
                  <a:lnTo>
                    <a:pt x="202" y="62"/>
                  </a:lnTo>
                  <a:lnTo>
                    <a:pt x="206" y="60"/>
                  </a:lnTo>
                  <a:lnTo>
                    <a:pt x="210" y="58"/>
                  </a:lnTo>
                  <a:lnTo>
                    <a:pt x="215" y="57"/>
                  </a:lnTo>
                  <a:lnTo>
                    <a:pt x="221" y="54"/>
                  </a:lnTo>
                  <a:lnTo>
                    <a:pt x="224" y="52"/>
                  </a:lnTo>
                  <a:lnTo>
                    <a:pt x="227" y="51"/>
                  </a:lnTo>
                  <a:lnTo>
                    <a:pt x="229" y="51"/>
                  </a:lnTo>
                  <a:lnTo>
                    <a:pt x="226" y="57"/>
                  </a:lnTo>
                  <a:lnTo>
                    <a:pt x="224" y="62"/>
                  </a:lnTo>
                  <a:lnTo>
                    <a:pt x="224" y="68"/>
                  </a:lnTo>
                  <a:lnTo>
                    <a:pt x="224" y="72"/>
                  </a:lnTo>
                  <a:lnTo>
                    <a:pt x="224" y="74"/>
                  </a:lnTo>
                  <a:lnTo>
                    <a:pt x="227" y="71"/>
                  </a:lnTo>
                  <a:lnTo>
                    <a:pt x="232" y="65"/>
                  </a:lnTo>
                  <a:lnTo>
                    <a:pt x="238" y="54"/>
                  </a:lnTo>
                  <a:lnTo>
                    <a:pt x="242" y="44"/>
                  </a:lnTo>
                  <a:lnTo>
                    <a:pt x="246" y="35"/>
                  </a:lnTo>
                  <a:lnTo>
                    <a:pt x="249" y="29"/>
                  </a:lnTo>
                  <a:lnTo>
                    <a:pt x="252" y="27"/>
                  </a:lnTo>
                  <a:lnTo>
                    <a:pt x="254" y="25"/>
                  </a:lnTo>
                  <a:lnTo>
                    <a:pt x="254" y="27"/>
                  </a:lnTo>
                  <a:lnTo>
                    <a:pt x="254" y="28"/>
                  </a:lnTo>
                  <a:lnTo>
                    <a:pt x="254" y="30"/>
                  </a:lnTo>
                  <a:lnTo>
                    <a:pt x="252" y="35"/>
                  </a:lnTo>
                  <a:lnTo>
                    <a:pt x="251" y="39"/>
                  </a:lnTo>
                  <a:lnTo>
                    <a:pt x="249" y="45"/>
                  </a:lnTo>
                  <a:lnTo>
                    <a:pt x="248" y="49"/>
                  </a:lnTo>
                  <a:lnTo>
                    <a:pt x="248" y="52"/>
                  </a:lnTo>
                  <a:lnTo>
                    <a:pt x="246" y="55"/>
                  </a:lnTo>
                  <a:lnTo>
                    <a:pt x="246" y="58"/>
                  </a:lnTo>
                  <a:lnTo>
                    <a:pt x="252" y="54"/>
                  </a:lnTo>
                  <a:lnTo>
                    <a:pt x="256" y="48"/>
                  </a:lnTo>
                  <a:lnTo>
                    <a:pt x="260" y="44"/>
                  </a:lnTo>
                  <a:lnTo>
                    <a:pt x="265" y="39"/>
                  </a:lnTo>
                  <a:lnTo>
                    <a:pt x="268" y="36"/>
                  </a:lnTo>
                  <a:lnTo>
                    <a:pt x="269" y="33"/>
                  </a:lnTo>
                  <a:lnTo>
                    <a:pt x="272" y="32"/>
                  </a:lnTo>
                  <a:lnTo>
                    <a:pt x="272" y="30"/>
                  </a:lnTo>
                  <a:lnTo>
                    <a:pt x="260" y="5"/>
                  </a:lnTo>
                  <a:lnTo>
                    <a:pt x="262" y="5"/>
                  </a:lnTo>
                  <a:lnTo>
                    <a:pt x="263" y="3"/>
                  </a:lnTo>
                  <a:lnTo>
                    <a:pt x="265" y="2"/>
                  </a:lnTo>
                  <a:lnTo>
                    <a:pt x="266" y="2"/>
                  </a:lnTo>
                  <a:lnTo>
                    <a:pt x="269" y="0"/>
                  </a:lnTo>
                  <a:lnTo>
                    <a:pt x="272" y="0"/>
                  </a:lnTo>
                  <a:lnTo>
                    <a:pt x="274" y="0"/>
                  </a:lnTo>
                  <a:lnTo>
                    <a:pt x="275" y="0"/>
                  </a:lnTo>
                  <a:lnTo>
                    <a:pt x="285" y="3"/>
                  </a:lnTo>
                  <a:lnTo>
                    <a:pt x="293" y="6"/>
                  </a:lnTo>
                  <a:lnTo>
                    <a:pt x="302" y="9"/>
                  </a:lnTo>
                  <a:lnTo>
                    <a:pt x="311" y="12"/>
                  </a:lnTo>
                  <a:lnTo>
                    <a:pt x="320" y="14"/>
                  </a:lnTo>
                  <a:lnTo>
                    <a:pt x="326" y="14"/>
                  </a:lnTo>
                  <a:lnTo>
                    <a:pt x="334" y="15"/>
                  </a:lnTo>
                  <a:lnTo>
                    <a:pt x="341" y="15"/>
                  </a:lnTo>
                  <a:lnTo>
                    <a:pt x="347" y="15"/>
                  </a:lnTo>
                  <a:lnTo>
                    <a:pt x="351" y="14"/>
                  </a:lnTo>
                  <a:lnTo>
                    <a:pt x="356" y="14"/>
                  </a:lnTo>
                  <a:lnTo>
                    <a:pt x="361" y="12"/>
                  </a:lnTo>
                  <a:lnTo>
                    <a:pt x="364" y="12"/>
                  </a:lnTo>
                  <a:lnTo>
                    <a:pt x="365" y="12"/>
                  </a:lnTo>
                  <a:lnTo>
                    <a:pt x="367" y="11"/>
                  </a:lnTo>
                  <a:lnTo>
                    <a:pt x="368" y="11"/>
                  </a:lnTo>
                  <a:lnTo>
                    <a:pt x="385" y="14"/>
                  </a:lnTo>
                  <a:lnTo>
                    <a:pt x="386" y="15"/>
                  </a:lnTo>
                  <a:lnTo>
                    <a:pt x="389" y="17"/>
                  </a:lnTo>
                  <a:lnTo>
                    <a:pt x="391" y="18"/>
                  </a:lnTo>
                  <a:lnTo>
                    <a:pt x="394" y="21"/>
                  </a:lnTo>
                  <a:lnTo>
                    <a:pt x="397" y="24"/>
                  </a:lnTo>
                  <a:lnTo>
                    <a:pt x="398" y="27"/>
                  </a:lnTo>
                  <a:lnTo>
                    <a:pt x="401" y="29"/>
                  </a:lnTo>
                  <a:lnTo>
                    <a:pt x="406" y="47"/>
                  </a:lnTo>
                  <a:lnTo>
                    <a:pt x="413" y="59"/>
                  </a:lnTo>
                  <a:lnTo>
                    <a:pt x="418" y="71"/>
                  </a:lnTo>
                  <a:lnTo>
                    <a:pt x="425" y="80"/>
                  </a:lnTo>
                  <a:lnTo>
                    <a:pt x="433" y="85"/>
                  </a:lnTo>
                  <a:lnTo>
                    <a:pt x="439" y="90"/>
                  </a:lnTo>
                  <a:lnTo>
                    <a:pt x="446" y="93"/>
                  </a:lnTo>
                  <a:lnTo>
                    <a:pt x="452" y="95"/>
                  </a:lnTo>
                  <a:lnTo>
                    <a:pt x="458" y="95"/>
                  </a:lnTo>
                  <a:lnTo>
                    <a:pt x="464" y="93"/>
                  </a:lnTo>
                  <a:lnTo>
                    <a:pt x="470" y="93"/>
                  </a:lnTo>
                  <a:lnTo>
                    <a:pt x="475" y="92"/>
                  </a:lnTo>
                  <a:lnTo>
                    <a:pt x="478" y="89"/>
                  </a:lnTo>
                  <a:lnTo>
                    <a:pt x="480" y="89"/>
                  </a:lnTo>
                  <a:lnTo>
                    <a:pt x="481" y="88"/>
                  </a:lnTo>
                  <a:lnTo>
                    <a:pt x="482" y="87"/>
                  </a:lnTo>
                  <a:lnTo>
                    <a:pt x="484" y="87"/>
                  </a:lnTo>
                  <a:lnTo>
                    <a:pt x="487" y="87"/>
                  </a:lnTo>
                  <a:lnTo>
                    <a:pt x="491" y="87"/>
                  </a:lnTo>
                  <a:lnTo>
                    <a:pt x="497" y="87"/>
                  </a:lnTo>
                  <a:lnTo>
                    <a:pt x="503" y="87"/>
                  </a:lnTo>
                  <a:lnTo>
                    <a:pt x="508" y="87"/>
                  </a:lnTo>
                  <a:lnTo>
                    <a:pt x="511" y="87"/>
                  </a:lnTo>
                  <a:lnTo>
                    <a:pt x="512" y="87"/>
                  </a:lnTo>
                  <a:lnTo>
                    <a:pt x="506" y="102"/>
                  </a:lnTo>
                  <a:lnTo>
                    <a:pt x="505" y="114"/>
                  </a:lnTo>
                  <a:lnTo>
                    <a:pt x="505" y="120"/>
                  </a:lnTo>
                  <a:lnTo>
                    <a:pt x="505" y="125"/>
                  </a:lnTo>
                  <a:lnTo>
                    <a:pt x="506" y="128"/>
                  </a:lnTo>
                  <a:lnTo>
                    <a:pt x="509" y="128"/>
                  </a:lnTo>
                  <a:lnTo>
                    <a:pt x="511" y="129"/>
                  </a:lnTo>
                  <a:lnTo>
                    <a:pt x="512" y="129"/>
                  </a:lnTo>
                  <a:lnTo>
                    <a:pt x="521" y="137"/>
                  </a:lnTo>
                  <a:lnTo>
                    <a:pt x="529" y="143"/>
                  </a:lnTo>
                  <a:lnTo>
                    <a:pt x="533" y="147"/>
                  </a:lnTo>
                  <a:lnTo>
                    <a:pt x="535" y="150"/>
                  </a:lnTo>
                  <a:lnTo>
                    <a:pt x="536" y="153"/>
                  </a:lnTo>
                  <a:lnTo>
                    <a:pt x="535" y="156"/>
                  </a:lnTo>
                  <a:lnTo>
                    <a:pt x="535" y="158"/>
                  </a:lnTo>
                  <a:lnTo>
                    <a:pt x="533" y="158"/>
                  </a:lnTo>
                  <a:lnTo>
                    <a:pt x="529" y="170"/>
                  </a:lnTo>
                  <a:lnTo>
                    <a:pt x="527" y="177"/>
                  </a:lnTo>
                  <a:lnTo>
                    <a:pt x="527" y="183"/>
                  </a:lnTo>
                  <a:lnTo>
                    <a:pt x="530" y="186"/>
                  </a:lnTo>
                  <a:lnTo>
                    <a:pt x="535" y="189"/>
                  </a:lnTo>
                  <a:lnTo>
                    <a:pt x="539" y="189"/>
                  </a:lnTo>
                  <a:lnTo>
                    <a:pt x="542" y="189"/>
                  </a:lnTo>
                  <a:lnTo>
                    <a:pt x="544" y="189"/>
                  </a:lnTo>
                  <a:lnTo>
                    <a:pt x="553" y="189"/>
                  </a:lnTo>
                  <a:lnTo>
                    <a:pt x="557" y="191"/>
                  </a:lnTo>
                  <a:lnTo>
                    <a:pt x="559" y="192"/>
                  </a:lnTo>
                  <a:lnTo>
                    <a:pt x="557" y="194"/>
                  </a:lnTo>
                  <a:lnTo>
                    <a:pt x="554" y="195"/>
                  </a:lnTo>
                  <a:lnTo>
                    <a:pt x="551" y="197"/>
                  </a:lnTo>
                  <a:lnTo>
                    <a:pt x="549" y="198"/>
                  </a:lnTo>
                  <a:lnTo>
                    <a:pt x="549" y="201"/>
                  </a:lnTo>
                  <a:lnTo>
                    <a:pt x="550" y="203"/>
                  </a:lnTo>
                  <a:lnTo>
                    <a:pt x="551" y="206"/>
                  </a:lnTo>
                  <a:lnTo>
                    <a:pt x="553" y="207"/>
                  </a:lnTo>
                  <a:lnTo>
                    <a:pt x="554" y="209"/>
                  </a:lnTo>
                  <a:lnTo>
                    <a:pt x="556" y="212"/>
                  </a:lnTo>
                  <a:lnTo>
                    <a:pt x="556" y="213"/>
                  </a:lnTo>
                  <a:lnTo>
                    <a:pt x="550" y="225"/>
                  </a:lnTo>
                  <a:lnTo>
                    <a:pt x="550" y="231"/>
                  </a:lnTo>
                  <a:lnTo>
                    <a:pt x="553" y="234"/>
                  </a:lnTo>
                  <a:lnTo>
                    <a:pt x="559" y="234"/>
                  </a:lnTo>
                  <a:lnTo>
                    <a:pt x="565" y="231"/>
                  </a:lnTo>
                  <a:lnTo>
                    <a:pt x="571" y="227"/>
                  </a:lnTo>
                  <a:lnTo>
                    <a:pt x="575" y="224"/>
                  </a:lnTo>
                  <a:lnTo>
                    <a:pt x="577" y="222"/>
                  </a:lnTo>
                  <a:lnTo>
                    <a:pt x="577" y="224"/>
                  </a:lnTo>
                  <a:lnTo>
                    <a:pt x="560" y="237"/>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71" name="Freeform 267"/>
            <p:cNvSpPr>
              <a:spLocks/>
            </p:cNvSpPr>
            <p:nvPr/>
          </p:nvSpPr>
          <p:spPr bwMode="blackWhite">
            <a:xfrm>
              <a:off x="5741988" y="1938338"/>
              <a:ext cx="414337" cy="854075"/>
            </a:xfrm>
            <a:custGeom>
              <a:avLst/>
              <a:gdLst>
                <a:gd name="T0" fmla="*/ 387315 w 230"/>
                <a:gd name="T1" fmla="*/ 52505 h 488"/>
                <a:gd name="T2" fmla="*/ 371102 w 230"/>
                <a:gd name="T3" fmla="*/ 94508 h 488"/>
                <a:gd name="T4" fmla="*/ 396322 w 230"/>
                <a:gd name="T5" fmla="*/ 115510 h 488"/>
                <a:gd name="T6" fmla="*/ 365697 w 230"/>
                <a:gd name="T7" fmla="*/ 129511 h 488"/>
                <a:gd name="T8" fmla="*/ 347683 w 230"/>
                <a:gd name="T9" fmla="*/ 164514 h 488"/>
                <a:gd name="T10" fmla="*/ 344080 w 230"/>
                <a:gd name="T11" fmla="*/ 222270 h 488"/>
                <a:gd name="T12" fmla="*/ 322462 w 230"/>
                <a:gd name="T13" fmla="*/ 241521 h 488"/>
                <a:gd name="T14" fmla="*/ 320661 w 230"/>
                <a:gd name="T15" fmla="*/ 194267 h 488"/>
                <a:gd name="T16" fmla="*/ 309852 w 230"/>
                <a:gd name="T17" fmla="*/ 171515 h 488"/>
                <a:gd name="T18" fmla="*/ 297242 w 230"/>
                <a:gd name="T19" fmla="*/ 196017 h 488"/>
                <a:gd name="T20" fmla="*/ 272021 w 230"/>
                <a:gd name="T21" fmla="*/ 215269 h 488"/>
                <a:gd name="T22" fmla="*/ 261212 w 230"/>
                <a:gd name="T23" fmla="*/ 225770 h 488"/>
                <a:gd name="T24" fmla="*/ 257610 w 230"/>
                <a:gd name="T25" fmla="*/ 253772 h 488"/>
                <a:gd name="T26" fmla="*/ 239595 w 230"/>
                <a:gd name="T27" fmla="*/ 287025 h 488"/>
                <a:gd name="T28" fmla="*/ 234190 w 230"/>
                <a:gd name="T29" fmla="*/ 339530 h 488"/>
                <a:gd name="T30" fmla="*/ 217977 w 230"/>
                <a:gd name="T31" fmla="*/ 393785 h 488"/>
                <a:gd name="T32" fmla="*/ 228786 w 230"/>
                <a:gd name="T33" fmla="*/ 437538 h 488"/>
                <a:gd name="T34" fmla="*/ 219779 w 230"/>
                <a:gd name="T35" fmla="*/ 465541 h 488"/>
                <a:gd name="T36" fmla="*/ 250404 w 230"/>
                <a:gd name="T37" fmla="*/ 530297 h 488"/>
                <a:gd name="T38" fmla="*/ 277426 w 230"/>
                <a:gd name="T39" fmla="*/ 582801 h 488"/>
                <a:gd name="T40" fmla="*/ 277426 w 230"/>
                <a:gd name="T41" fmla="*/ 693061 h 488"/>
                <a:gd name="T42" fmla="*/ 246801 w 230"/>
                <a:gd name="T43" fmla="*/ 757817 h 488"/>
                <a:gd name="T44" fmla="*/ 234190 w 230"/>
                <a:gd name="T45" fmla="*/ 796320 h 488"/>
                <a:gd name="T46" fmla="*/ 198161 w 230"/>
                <a:gd name="T47" fmla="*/ 826073 h 488"/>
                <a:gd name="T48" fmla="*/ 127904 w 230"/>
                <a:gd name="T49" fmla="*/ 850575 h 488"/>
                <a:gd name="T50" fmla="*/ 117095 w 230"/>
                <a:gd name="T51" fmla="*/ 831323 h 488"/>
                <a:gd name="T52" fmla="*/ 95478 w 230"/>
                <a:gd name="T53" fmla="*/ 787569 h 488"/>
                <a:gd name="T54" fmla="*/ 77463 w 230"/>
                <a:gd name="T55" fmla="*/ 761317 h 488"/>
                <a:gd name="T56" fmla="*/ 63051 w 230"/>
                <a:gd name="T57" fmla="*/ 689561 h 488"/>
                <a:gd name="T58" fmla="*/ 57647 w 230"/>
                <a:gd name="T59" fmla="*/ 628305 h 488"/>
                <a:gd name="T60" fmla="*/ 41434 w 230"/>
                <a:gd name="T61" fmla="*/ 579301 h 488"/>
                <a:gd name="T62" fmla="*/ 52242 w 230"/>
                <a:gd name="T63" fmla="*/ 498794 h 488"/>
                <a:gd name="T64" fmla="*/ 54044 w 230"/>
                <a:gd name="T65" fmla="*/ 453290 h 488"/>
                <a:gd name="T66" fmla="*/ 63051 w 230"/>
                <a:gd name="T67" fmla="*/ 393785 h 488"/>
                <a:gd name="T68" fmla="*/ 73860 w 230"/>
                <a:gd name="T69" fmla="*/ 358782 h 488"/>
                <a:gd name="T70" fmla="*/ 93676 w 230"/>
                <a:gd name="T71" fmla="*/ 273024 h 488"/>
                <a:gd name="T72" fmla="*/ 109889 w 230"/>
                <a:gd name="T73" fmla="*/ 246772 h 488"/>
                <a:gd name="T74" fmla="*/ 122500 w 230"/>
                <a:gd name="T75" fmla="*/ 204768 h 488"/>
                <a:gd name="T76" fmla="*/ 115294 w 230"/>
                <a:gd name="T77" fmla="*/ 173265 h 488"/>
                <a:gd name="T78" fmla="*/ 82867 w 230"/>
                <a:gd name="T79" fmla="*/ 220519 h 488"/>
                <a:gd name="T80" fmla="*/ 66654 w 230"/>
                <a:gd name="T81" fmla="*/ 248522 h 488"/>
                <a:gd name="T82" fmla="*/ 39632 w 230"/>
                <a:gd name="T83" fmla="*/ 283525 h 488"/>
                <a:gd name="T84" fmla="*/ 1801 w 230"/>
                <a:gd name="T85" fmla="*/ 316778 h 488"/>
                <a:gd name="T86" fmla="*/ 18015 w 230"/>
                <a:gd name="T87" fmla="*/ 262523 h 488"/>
                <a:gd name="T88" fmla="*/ 50441 w 230"/>
                <a:gd name="T89" fmla="*/ 211769 h 488"/>
                <a:gd name="T90" fmla="*/ 57647 w 230"/>
                <a:gd name="T91" fmla="*/ 189017 h 488"/>
                <a:gd name="T92" fmla="*/ 82867 w 230"/>
                <a:gd name="T93" fmla="*/ 138262 h 488"/>
                <a:gd name="T94" fmla="*/ 109889 w 230"/>
                <a:gd name="T95" fmla="*/ 94508 h 488"/>
                <a:gd name="T96" fmla="*/ 122500 w 230"/>
                <a:gd name="T97" fmla="*/ 54255 h 488"/>
                <a:gd name="T98" fmla="*/ 120698 w 230"/>
                <a:gd name="T99" fmla="*/ 85758 h 488"/>
                <a:gd name="T100" fmla="*/ 176544 w 230"/>
                <a:gd name="T101" fmla="*/ 57755 h 488"/>
                <a:gd name="T102" fmla="*/ 163933 w 230"/>
                <a:gd name="T103" fmla="*/ 85758 h 488"/>
                <a:gd name="T104" fmla="*/ 174742 w 230"/>
                <a:gd name="T105" fmla="*/ 89258 h 488"/>
                <a:gd name="T106" fmla="*/ 207169 w 230"/>
                <a:gd name="T107" fmla="*/ 61255 h 488"/>
                <a:gd name="T108" fmla="*/ 225183 w 230"/>
                <a:gd name="T109" fmla="*/ 28002 h 488"/>
                <a:gd name="T110" fmla="*/ 363896 w 230"/>
                <a:gd name="T111" fmla="*/ 3500 h 488"/>
                <a:gd name="T112" fmla="*/ 412536 w 230"/>
                <a:gd name="T113" fmla="*/ 47254 h 4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30" h="488">
                  <a:moveTo>
                    <a:pt x="229" y="27"/>
                  </a:moveTo>
                  <a:lnTo>
                    <a:pt x="229" y="27"/>
                  </a:lnTo>
                  <a:lnTo>
                    <a:pt x="224" y="30"/>
                  </a:lnTo>
                  <a:lnTo>
                    <a:pt x="215" y="28"/>
                  </a:lnTo>
                  <a:lnTo>
                    <a:pt x="215" y="30"/>
                  </a:lnTo>
                  <a:lnTo>
                    <a:pt x="215" y="32"/>
                  </a:lnTo>
                  <a:lnTo>
                    <a:pt x="215" y="35"/>
                  </a:lnTo>
                  <a:lnTo>
                    <a:pt x="215" y="36"/>
                  </a:lnTo>
                  <a:lnTo>
                    <a:pt x="209" y="41"/>
                  </a:lnTo>
                  <a:lnTo>
                    <a:pt x="206" y="45"/>
                  </a:lnTo>
                  <a:lnTo>
                    <a:pt x="205" y="49"/>
                  </a:lnTo>
                  <a:lnTo>
                    <a:pt x="206" y="54"/>
                  </a:lnTo>
                  <a:lnTo>
                    <a:pt x="208" y="58"/>
                  </a:lnTo>
                  <a:lnTo>
                    <a:pt x="211" y="61"/>
                  </a:lnTo>
                  <a:lnTo>
                    <a:pt x="212" y="63"/>
                  </a:lnTo>
                  <a:lnTo>
                    <a:pt x="214" y="64"/>
                  </a:lnTo>
                  <a:lnTo>
                    <a:pt x="217" y="64"/>
                  </a:lnTo>
                  <a:lnTo>
                    <a:pt x="220" y="65"/>
                  </a:lnTo>
                  <a:lnTo>
                    <a:pt x="220" y="66"/>
                  </a:lnTo>
                  <a:lnTo>
                    <a:pt x="220" y="68"/>
                  </a:lnTo>
                  <a:lnTo>
                    <a:pt x="220" y="69"/>
                  </a:lnTo>
                  <a:lnTo>
                    <a:pt x="218" y="71"/>
                  </a:lnTo>
                  <a:lnTo>
                    <a:pt x="217" y="71"/>
                  </a:lnTo>
                  <a:lnTo>
                    <a:pt x="217" y="72"/>
                  </a:lnTo>
                  <a:lnTo>
                    <a:pt x="209" y="72"/>
                  </a:lnTo>
                  <a:lnTo>
                    <a:pt x="203" y="74"/>
                  </a:lnTo>
                  <a:lnTo>
                    <a:pt x="199" y="77"/>
                  </a:lnTo>
                  <a:lnTo>
                    <a:pt x="196" y="79"/>
                  </a:lnTo>
                  <a:lnTo>
                    <a:pt x="194" y="84"/>
                  </a:lnTo>
                  <a:lnTo>
                    <a:pt x="191" y="87"/>
                  </a:lnTo>
                  <a:lnTo>
                    <a:pt x="191" y="88"/>
                  </a:lnTo>
                  <a:lnTo>
                    <a:pt x="191" y="90"/>
                  </a:lnTo>
                  <a:lnTo>
                    <a:pt x="193" y="94"/>
                  </a:lnTo>
                  <a:lnTo>
                    <a:pt x="193" y="99"/>
                  </a:lnTo>
                  <a:lnTo>
                    <a:pt x="194" y="104"/>
                  </a:lnTo>
                  <a:lnTo>
                    <a:pt x="194" y="108"/>
                  </a:lnTo>
                  <a:lnTo>
                    <a:pt x="194" y="112"/>
                  </a:lnTo>
                  <a:lnTo>
                    <a:pt x="194" y="117"/>
                  </a:lnTo>
                  <a:lnTo>
                    <a:pt x="193" y="120"/>
                  </a:lnTo>
                  <a:lnTo>
                    <a:pt x="191" y="124"/>
                  </a:lnTo>
                  <a:lnTo>
                    <a:pt x="191" y="127"/>
                  </a:lnTo>
                  <a:lnTo>
                    <a:pt x="190" y="131"/>
                  </a:lnTo>
                  <a:lnTo>
                    <a:pt x="188" y="134"/>
                  </a:lnTo>
                  <a:lnTo>
                    <a:pt x="188" y="135"/>
                  </a:lnTo>
                  <a:lnTo>
                    <a:pt x="187" y="138"/>
                  </a:lnTo>
                  <a:lnTo>
                    <a:pt x="185" y="140"/>
                  </a:lnTo>
                  <a:lnTo>
                    <a:pt x="179" y="138"/>
                  </a:lnTo>
                  <a:lnTo>
                    <a:pt x="173" y="137"/>
                  </a:lnTo>
                  <a:lnTo>
                    <a:pt x="173" y="135"/>
                  </a:lnTo>
                  <a:lnTo>
                    <a:pt x="175" y="132"/>
                  </a:lnTo>
                  <a:lnTo>
                    <a:pt x="175" y="127"/>
                  </a:lnTo>
                  <a:lnTo>
                    <a:pt x="176" y="123"/>
                  </a:lnTo>
                  <a:lnTo>
                    <a:pt x="178" y="117"/>
                  </a:lnTo>
                  <a:lnTo>
                    <a:pt x="178" y="111"/>
                  </a:lnTo>
                  <a:lnTo>
                    <a:pt x="178" y="107"/>
                  </a:lnTo>
                  <a:lnTo>
                    <a:pt x="178" y="105"/>
                  </a:lnTo>
                  <a:lnTo>
                    <a:pt x="176" y="99"/>
                  </a:lnTo>
                  <a:lnTo>
                    <a:pt x="175" y="97"/>
                  </a:lnTo>
                  <a:lnTo>
                    <a:pt x="173" y="96"/>
                  </a:lnTo>
                  <a:lnTo>
                    <a:pt x="172" y="97"/>
                  </a:lnTo>
                  <a:lnTo>
                    <a:pt x="172" y="98"/>
                  </a:lnTo>
                  <a:lnTo>
                    <a:pt x="170" y="101"/>
                  </a:lnTo>
                  <a:lnTo>
                    <a:pt x="170" y="102"/>
                  </a:lnTo>
                  <a:lnTo>
                    <a:pt x="169" y="104"/>
                  </a:lnTo>
                  <a:lnTo>
                    <a:pt x="169" y="105"/>
                  </a:lnTo>
                  <a:lnTo>
                    <a:pt x="167" y="109"/>
                  </a:lnTo>
                  <a:lnTo>
                    <a:pt x="165" y="112"/>
                  </a:lnTo>
                  <a:lnTo>
                    <a:pt x="163" y="117"/>
                  </a:lnTo>
                  <a:lnTo>
                    <a:pt x="163" y="120"/>
                  </a:lnTo>
                  <a:lnTo>
                    <a:pt x="161" y="123"/>
                  </a:lnTo>
                  <a:lnTo>
                    <a:pt x="160" y="123"/>
                  </a:lnTo>
                  <a:lnTo>
                    <a:pt x="155" y="121"/>
                  </a:lnTo>
                  <a:lnTo>
                    <a:pt x="152" y="121"/>
                  </a:lnTo>
                  <a:lnTo>
                    <a:pt x="151" y="123"/>
                  </a:lnTo>
                  <a:lnTo>
                    <a:pt x="151" y="124"/>
                  </a:lnTo>
                  <a:lnTo>
                    <a:pt x="151" y="126"/>
                  </a:lnTo>
                  <a:lnTo>
                    <a:pt x="145" y="129"/>
                  </a:lnTo>
                  <a:lnTo>
                    <a:pt x="145" y="132"/>
                  </a:lnTo>
                  <a:lnTo>
                    <a:pt x="143" y="135"/>
                  </a:lnTo>
                  <a:lnTo>
                    <a:pt x="143" y="140"/>
                  </a:lnTo>
                  <a:lnTo>
                    <a:pt x="143" y="142"/>
                  </a:lnTo>
                  <a:lnTo>
                    <a:pt x="143" y="144"/>
                  </a:lnTo>
                  <a:lnTo>
                    <a:pt x="143" y="145"/>
                  </a:lnTo>
                  <a:lnTo>
                    <a:pt x="137" y="148"/>
                  </a:lnTo>
                  <a:lnTo>
                    <a:pt x="134" y="151"/>
                  </a:lnTo>
                  <a:lnTo>
                    <a:pt x="133" y="154"/>
                  </a:lnTo>
                  <a:lnTo>
                    <a:pt x="132" y="156"/>
                  </a:lnTo>
                  <a:lnTo>
                    <a:pt x="130" y="159"/>
                  </a:lnTo>
                  <a:lnTo>
                    <a:pt x="132" y="162"/>
                  </a:lnTo>
                  <a:lnTo>
                    <a:pt x="133" y="164"/>
                  </a:lnTo>
                  <a:lnTo>
                    <a:pt x="134" y="167"/>
                  </a:lnTo>
                  <a:lnTo>
                    <a:pt x="134" y="171"/>
                  </a:lnTo>
                  <a:lnTo>
                    <a:pt x="134" y="175"/>
                  </a:lnTo>
                  <a:lnTo>
                    <a:pt x="134" y="180"/>
                  </a:lnTo>
                  <a:lnTo>
                    <a:pt x="133" y="184"/>
                  </a:lnTo>
                  <a:lnTo>
                    <a:pt x="132" y="190"/>
                  </a:lnTo>
                  <a:lnTo>
                    <a:pt x="130" y="194"/>
                  </a:lnTo>
                  <a:lnTo>
                    <a:pt x="130" y="198"/>
                  </a:lnTo>
                  <a:lnTo>
                    <a:pt x="128" y="204"/>
                  </a:lnTo>
                  <a:lnTo>
                    <a:pt x="127" y="208"/>
                  </a:lnTo>
                  <a:lnTo>
                    <a:pt x="125" y="213"/>
                  </a:lnTo>
                  <a:lnTo>
                    <a:pt x="124" y="217"/>
                  </a:lnTo>
                  <a:lnTo>
                    <a:pt x="122" y="220"/>
                  </a:lnTo>
                  <a:lnTo>
                    <a:pt x="121" y="223"/>
                  </a:lnTo>
                  <a:lnTo>
                    <a:pt x="121" y="225"/>
                  </a:lnTo>
                  <a:lnTo>
                    <a:pt x="122" y="228"/>
                  </a:lnTo>
                  <a:lnTo>
                    <a:pt x="124" y="234"/>
                  </a:lnTo>
                  <a:lnTo>
                    <a:pt x="125" y="238"/>
                  </a:lnTo>
                  <a:lnTo>
                    <a:pt x="125" y="243"/>
                  </a:lnTo>
                  <a:lnTo>
                    <a:pt x="127" y="247"/>
                  </a:lnTo>
                  <a:lnTo>
                    <a:pt x="127" y="250"/>
                  </a:lnTo>
                  <a:lnTo>
                    <a:pt x="127" y="253"/>
                  </a:lnTo>
                  <a:lnTo>
                    <a:pt x="124" y="255"/>
                  </a:lnTo>
                  <a:lnTo>
                    <a:pt x="122" y="256"/>
                  </a:lnTo>
                  <a:lnTo>
                    <a:pt x="121" y="259"/>
                  </a:lnTo>
                  <a:lnTo>
                    <a:pt x="121" y="261"/>
                  </a:lnTo>
                  <a:lnTo>
                    <a:pt x="122" y="266"/>
                  </a:lnTo>
                  <a:lnTo>
                    <a:pt x="124" y="270"/>
                  </a:lnTo>
                  <a:lnTo>
                    <a:pt x="125" y="276"/>
                  </a:lnTo>
                  <a:lnTo>
                    <a:pt x="128" y="280"/>
                  </a:lnTo>
                  <a:lnTo>
                    <a:pt x="130" y="286"/>
                  </a:lnTo>
                  <a:lnTo>
                    <a:pt x="132" y="291"/>
                  </a:lnTo>
                  <a:lnTo>
                    <a:pt x="134" y="296"/>
                  </a:lnTo>
                  <a:lnTo>
                    <a:pt x="137" y="300"/>
                  </a:lnTo>
                  <a:lnTo>
                    <a:pt x="139" y="303"/>
                  </a:lnTo>
                  <a:lnTo>
                    <a:pt x="140" y="306"/>
                  </a:lnTo>
                  <a:lnTo>
                    <a:pt x="142" y="309"/>
                  </a:lnTo>
                  <a:lnTo>
                    <a:pt x="143" y="309"/>
                  </a:lnTo>
                  <a:lnTo>
                    <a:pt x="146" y="313"/>
                  </a:lnTo>
                  <a:lnTo>
                    <a:pt x="149" y="319"/>
                  </a:lnTo>
                  <a:lnTo>
                    <a:pt x="151" y="326"/>
                  </a:lnTo>
                  <a:lnTo>
                    <a:pt x="154" y="333"/>
                  </a:lnTo>
                  <a:lnTo>
                    <a:pt x="154" y="340"/>
                  </a:lnTo>
                  <a:lnTo>
                    <a:pt x="155" y="349"/>
                  </a:lnTo>
                  <a:lnTo>
                    <a:pt x="155" y="357"/>
                  </a:lnTo>
                  <a:lnTo>
                    <a:pt x="155" y="366"/>
                  </a:lnTo>
                  <a:lnTo>
                    <a:pt x="155" y="375"/>
                  </a:lnTo>
                  <a:lnTo>
                    <a:pt x="155" y="382"/>
                  </a:lnTo>
                  <a:lnTo>
                    <a:pt x="155" y="389"/>
                  </a:lnTo>
                  <a:lnTo>
                    <a:pt x="154" y="396"/>
                  </a:lnTo>
                  <a:lnTo>
                    <a:pt x="154" y="400"/>
                  </a:lnTo>
                  <a:lnTo>
                    <a:pt x="152" y="405"/>
                  </a:lnTo>
                  <a:lnTo>
                    <a:pt x="152" y="408"/>
                  </a:lnTo>
                  <a:lnTo>
                    <a:pt x="152" y="409"/>
                  </a:lnTo>
                  <a:lnTo>
                    <a:pt x="145" y="420"/>
                  </a:lnTo>
                  <a:lnTo>
                    <a:pt x="140" y="427"/>
                  </a:lnTo>
                  <a:lnTo>
                    <a:pt x="137" y="433"/>
                  </a:lnTo>
                  <a:lnTo>
                    <a:pt x="137" y="439"/>
                  </a:lnTo>
                  <a:lnTo>
                    <a:pt x="137" y="442"/>
                  </a:lnTo>
                  <a:lnTo>
                    <a:pt x="137" y="445"/>
                  </a:lnTo>
                  <a:lnTo>
                    <a:pt x="137" y="447"/>
                  </a:lnTo>
                  <a:lnTo>
                    <a:pt x="133" y="453"/>
                  </a:lnTo>
                  <a:lnTo>
                    <a:pt x="130" y="455"/>
                  </a:lnTo>
                  <a:lnTo>
                    <a:pt x="128" y="459"/>
                  </a:lnTo>
                  <a:lnTo>
                    <a:pt x="125" y="460"/>
                  </a:lnTo>
                  <a:lnTo>
                    <a:pt x="124" y="463"/>
                  </a:lnTo>
                  <a:lnTo>
                    <a:pt x="121" y="465"/>
                  </a:lnTo>
                  <a:lnTo>
                    <a:pt x="121" y="466"/>
                  </a:lnTo>
                  <a:lnTo>
                    <a:pt x="119" y="466"/>
                  </a:lnTo>
                  <a:lnTo>
                    <a:pt x="110" y="472"/>
                  </a:lnTo>
                  <a:lnTo>
                    <a:pt x="103" y="478"/>
                  </a:lnTo>
                  <a:lnTo>
                    <a:pt x="98" y="481"/>
                  </a:lnTo>
                  <a:lnTo>
                    <a:pt x="91" y="484"/>
                  </a:lnTo>
                  <a:lnTo>
                    <a:pt x="86" y="486"/>
                  </a:lnTo>
                  <a:lnTo>
                    <a:pt x="82" y="487"/>
                  </a:lnTo>
                  <a:lnTo>
                    <a:pt x="77" y="487"/>
                  </a:lnTo>
                  <a:lnTo>
                    <a:pt x="74" y="486"/>
                  </a:lnTo>
                  <a:lnTo>
                    <a:pt x="71" y="486"/>
                  </a:lnTo>
                  <a:lnTo>
                    <a:pt x="70" y="484"/>
                  </a:lnTo>
                  <a:lnTo>
                    <a:pt x="68" y="483"/>
                  </a:lnTo>
                  <a:lnTo>
                    <a:pt x="67" y="480"/>
                  </a:lnTo>
                  <a:lnTo>
                    <a:pt x="65" y="478"/>
                  </a:lnTo>
                  <a:lnTo>
                    <a:pt x="65" y="477"/>
                  </a:lnTo>
                  <a:lnTo>
                    <a:pt x="65" y="475"/>
                  </a:lnTo>
                  <a:lnTo>
                    <a:pt x="61" y="471"/>
                  </a:lnTo>
                  <a:lnTo>
                    <a:pt x="58" y="466"/>
                  </a:lnTo>
                  <a:lnTo>
                    <a:pt x="56" y="462"/>
                  </a:lnTo>
                  <a:lnTo>
                    <a:pt x="55" y="457"/>
                  </a:lnTo>
                  <a:lnTo>
                    <a:pt x="53" y="454"/>
                  </a:lnTo>
                  <a:lnTo>
                    <a:pt x="53" y="451"/>
                  </a:lnTo>
                  <a:lnTo>
                    <a:pt x="53" y="450"/>
                  </a:lnTo>
                  <a:lnTo>
                    <a:pt x="53" y="448"/>
                  </a:lnTo>
                  <a:lnTo>
                    <a:pt x="52" y="447"/>
                  </a:lnTo>
                  <a:lnTo>
                    <a:pt x="52" y="444"/>
                  </a:lnTo>
                  <a:lnTo>
                    <a:pt x="50" y="441"/>
                  </a:lnTo>
                  <a:lnTo>
                    <a:pt x="50" y="439"/>
                  </a:lnTo>
                  <a:lnTo>
                    <a:pt x="43" y="435"/>
                  </a:lnTo>
                  <a:lnTo>
                    <a:pt x="38" y="430"/>
                  </a:lnTo>
                  <a:lnTo>
                    <a:pt x="35" y="426"/>
                  </a:lnTo>
                  <a:lnTo>
                    <a:pt x="35" y="421"/>
                  </a:lnTo>
                  <a:lnTo>
                    <a:pt x="35" y="417"/>
                  </a:lnTo>
                  <a:lnTo>
                    <a:pt x="35" y="414"/>
                  </a:lnTo>
                  <a:lnTo>
                    <a:pt x="35" y="411"/>
                  </a:lnTo>
                  <a:lnTo>
                    <a:pt x="35" y="394"/>
                  </a:lnTo>
                  <a:lnTo>
                    <a:pt x="34" y="387"/>
                  </a:lnTo>
                  <a:lnTo>
                    <a:pt x="35" y="370"/>
                  </a:lnTo>
                  <a:lnTo>
                    <a:pt x="35" y="364"/>
                  </a:lnTo>
                  <a:lnTo>
                    <a:pt x="34" y="363"/>
                  </a:lnTo>
                  <a:lnTo>
                    <a:pt x="34" y="361"/>
                  </a:lnTo>
                  <a:lnTo>
                    <a:pt x="32" y="359"/>
                  </a:lnTo>
                  <a:lnTo>
                    <a:pt x="32" y="357"/>
                  </a:lnTo>
                  <a:lnTo>
                    <a:pt x="30" y="355"/>
                  </a:lnTo>
                  <a:lnTo>
                    <a:pt x="30" y="354"/>
                  </a:lnTo>
                  <a:lnTo>
                    <a:pt x="29" y="352"/>
                  </a:lnTo>
                  <a:lnTo>
                    <a:pt x="26" y="346"/>
                  </a:lnTo>
                  <a:lnTo>
                    <a:pt x="25" y="339"/>
                  </a:lnTo>
                  <a:lnTo>
                    <a:pt x="23" y="331"/>
                  </a:lnTo>
                  <a:lnTo>
                    <a:pt x="22" y="324"/>
                  </a:lnTo>
                  <a:lnTo>
                    <a:pt x="22" y="318"/>
                  </a:lnTo>
                  <a:lnTo>
                    <a:pt x="23" y="312"/>
                  </a:lnTo>
                  <a:lnTo>
                    <a:pt x="23" y="304"/>
                  </a:lnTo>
                  <a:lnTo>
                    <a:pt x="25" y="298"/>
                  </a:lnTo>
                  <a:lnTo>
                    <a:pt x="26" y="293"/>
                  </a:lnTo>
                  <a:lnTo>
                    <a:pt x="28" y="289"/>
                  </a:lnTo>
                  <a:lnTo>
                    <a:pt x="29" y="285"/>
                  </a:lnTo>
                  <a:lnTo>
                    <a:pt x="30" y="280"/>
                  </a:lnTo>
                  <a:lnTo>
                    <a:pt x="32" y="277"/>
                  </a:lnTo>
                  <a:lnTo>
                    <a:pt x="32" y="274"/>
                  </a:lnTo>
                  <a:lnTo>
                    <a:pt x="32" y="273"/>
                  </a:lnTo>
                  <a:lnTo>
                    <a:pt x="32" y="271"/>
                  </a:lnTo>
                  <a:lnTo>
                    <a:pt x="32" y="264"/>
                  </a:lnTo>
                  <a:lnTo>
                    <a:pt x="30" y="259"/>
                  </a:lnTo>
                  <a:lnTo>
                    <a:pt x="29" y="253"/>
                  </a:lnTo>
                  <a:lnTo>
                    <a:pt x="29" y="247"/>
                  </a:lnTo>
                  <a:lnTo>
                    <a:pt x="30" y="243"/>
                  </a:lnTo>
                  <a:lnTo>
                    <a:pt x="30" y="237"/>
                  </a:lnTo>
                  <a:lnTo>
                    <a:pt x="32" y="234"/>
                  </a:lnTo>
                  <a:lnTo>
                    <a:pt x="32" y="230"/>
                  </a:lnTo>
                  <a:lnTo>
                    <a:pt x="34" y="227"/>
                  </a:lnTo>
                  <a:lnTo>
                    <a:pt x="35" y="225"/>
                  </a:lnTo>
                  <a:lnTo>
                    <a:pt x="37" y="222"/>
                  </a:lnTo>
                  <a:lnTo>
                    <a:pt x="38" y="220"/>
                  </a:lnTo>
                  <a:lnTo>
                    <a:pt x="40" y="217"/>
                  </a:lnTo>
                  <a:lnTo>
                    <a:pt x="41" y="217"/>
                  </a:lnTo>
                  <a:lnTo>
                    <a:pt x="41" y="216"/>
                  </a:lnTo>
                  <a:lnTo>
                    <a:pt x="41" y="205"/>
                  </a:lnTo>
                  <a:lnTo>
                    <a:pt x="41" y="198"/>
                  </a:lnTo>
                  <a:lnTo>
                    <a:pt x="41" y="190"/>
                  </a:lnTo>
                  <a:lnTo>
                    <a:pt x="43" y="183"/>
                  </a:lnTo>
                  <a:lnTo>
                    <a:pt x="44" y="175"/>
                  </a:lnTo>
                  <a:lnTo>
                    <a:pt x="46" y="170"/>
                  </a:lnTo>
                  <a:lnTo>
                    <a:pt x="47" y="164"/>
                  </a:lnTo>
                  <a:lnTo>
                    <a:pt x="49" y="160"/>
                  </a:lnTo>
                  <a:lnTo>
                    <a:pt x="52" y="156"/>
                  </a:lnTo>
                  <a:lnTo>
                    <a:pt x="53" y="151"/>
                  </a:lnTo>
                  <a:lnTo>
                    <a:pt x="55" y="148"/>
                  </a:lnTo>
                  <a:lnTo>
                    <a:pt x="56" y="145"/>
                  </a:lnTo>
                  <a:lnTo>
                    <a:pt x="58" y="144"/>
                  </a:lnTo>
                  <a:lnTo>
                    <a:pt x="59" y="142"/>
                  </a:lnTo>
                  <a:lnTo>
                    <a:pt x="59" y="141"/>
                  </a:lnTo>
                  <a:lnTo>
                    <a:pt x="61" y="141"/>
                  </a:lnTo>
                  <a:lnTo>
                    <a:pt x="59" y="138"/>
                  </a:lnTo>
                  <a:lnTo>
                    <a:pt x="59" y="134"/>
                  </a:lnTo>
                  <a:lnTo>
                    <a:pt x="61" y="129"/>
                  </a:lnTo>
                  <a:lnTo>
                    <a:pt x="62" y="126"/>
                  </a:lnTo>
                  <a:lnTo>
                    <a:pt x="65" y="123"/>
                  </a:lnTo>
                  <a:lnTo>
                    <a:pt x="65" y="120"/>
                  </a:lnTo>
                  <a:lnTo>
                    <a:pt x="67" y="117"/>
                  </a:lnTo>
                  <a:lnTo>
                    <a:pt x="68" y="117"/>
                  </a:lnTo>
                  <a:lnTo>
                    <a:pt x="68" y="105"/>
                  </a:lnTo>
                  <a:lnTo>
                    <a:pt x="71" y="104"/>
                  </a:lnTo>
                  <a:lnTo>
                    <a:pt x="71" y="96"/>
                  </a:lnTo>
                  <a:lnTo>
                    <a:pt x="67" y="96"/>
                  </a:lnTo>
                  <a:lnTo>
                    <a:pt x="65" y="96"/>
                  </a:lnTo>
                  <a:lnTo>
                    <a:pt x="65" y="97"/>
                  </a:lnTo>
                  <a:lnTo>
                    <a:pt x="64" y="99"/>
                  </a:lnTo>
                  <a:lnTo>
                    <a:pt x="61" y="102"/>
                  </a:lnTo>
                  <a:lnTo>
                    <a:pt x="59" y="105"/>
                  </a:lnTo>
                  <a:lnTo>
                    <a:pt x="56" y="108"/>
                  </a:lnTo>
                  <a:lnTo>
                    <a:pt x="55" y="109"/>
                  </a:lnTo>
                  <a:lnTo>
                    <a:pt x="53" y="109"/>
                  </a:lnTo>
                  <a:lnTo>
                    <a:pt x="49" y="118"/>
                  </a:lnTo>
                  <a:lnTo>
                    <a:pt x="46" y="126"/>
                  </a:lnTo>
                  <a:lnTo>
                    <a:pt x="46" y="131"/>
                  </a:lnTo>
                  <a:lnTo>
                    <a:pt x="46" y="135"/>
                  </a:lnTo>
                  <a:lnTo>
                    <a:pt x="46" y="138"/>
                  </a:lnTo>
                  <a:lnTo>
                    <a:pt x="46" y="141"/>
                  </a:lnTo>
                  <a:lnTo>
                    <a:pt x="37" y="142"/>
                  </a:lnTo>
                  <a:lnTo>
                    <a:pt x="32" y="145"/>
                  </a:lnTo>
                  <a:lnTo>
                    <a:pt x="28" y="148"/>
                  </a:lnTo>
                  <a:lnTo>
                    <a:pt x="25" y="151"/>
                  </a:lnTo>
                  <a:lnTo>
                    <a:pt x="23" y="156"/>
                  </a:lnTo>
                  <a:lnTo>
                    <a:pt x="23" y="159"/>
                  </a:lnTo>
                  <a:lnTo>
                    <a:pt x="23" y="162"/>
                  </a:lnTo>
                  <a:lnTo>
                    <a:pt x="22" y="162"/>
                  </a:lnTo>
                  <a:lnTo>
                    <a:pt x="19" y="167"/>
                  </a:lnTo>
                  <a:lnTo>
                    <a:pt x="14" y="171"/>
                  </a:lnTo>
                  <a:lnTo>
                    <a:pt x="11" y="175"/>
                  </a:lnTo>
                  <a:lnTo>
                    <a:pt x="8" y="178"/>
                  </a:lnTo>
                  <a:lnTo>
                    <a:pt x="5" y="181"/>
                  </a:lnTo>
                  <a:lnTo>
                    <a:pt x="4" y="183"/>
                  </a:lnTo>
                  <a:lnTo>
                    <a:pt x="2" y="183"/>
                  </a:lnTo>
                  <a:lnTo>
                    <a:pt x="1" y="181"/>
                  </a:lnTo>
                  <a:lnTo>
                    <a:pt x="0" y="174"/>
                  </a:lnTo>
                  <a:lnTo>
                    <a:pt x="0" y="168"/>
                  </a:lnTo>
                  <a:lnTo>
                    <a:pt x="1" y="162"/>
                  </a:lnTo>
                  <a:lnTo>
                    <a:pt x="4" y="159"/>
                  </a:lnTo>
                  <a:lnTo>
                    <a:pt x="5" y="154"/>
                  </a:lnTo>
                  <a:lnTo>
                    <a:pt x="8" y="151"/>
                  </a:lnTo>
                  <a:lnTo>
                    <a:pt x="10" y="150"/>
                  </a:lnTo>
                  <a:lnTo>
                    <a:pt x="10" y="148"/>
                  </a:lnTo>
                  <a:lnTo>
                    <a:pt x="11" y="144"/>
                  </a:lnTo>
                  <a:lnTo>
                    <a:pt x="17" y="135"/>
                  </a:lnTo>
                  <a:lnTo>
                    <a:pt x="29" y="127"/>
                  </a:lnTo>
                  <a:lnTo>
                    <a:pt x="29" y="126"/>
                  </a:lnTo>
                  <a:lnTo>
                    <a:pt x="28" y="123"/>
                  </a:lnTo>
                  <a:lnTo>
                    <a:pt x="28" y="121"/>
                  </a:lnTo>
                  <a:lnTo>
                    <a:pt x="28" y="120"/>
                  </a:lnTo>
                  <a:lnTo>
                    <a:pt x="32" y="108"/>
                  </a:lnTo>
                  <a:lnTo>
                    <a:pt x="32" y="109"/>
                  </a:lnTo>
                  <a:lnTo>
                    <a:pt x="32" y="108"/>
                  </a:lnTo>
                  <a:lnTo>
                    <a:pt x="32" y="107"/>
                  </a:lnTo>
                  <a:lnTo>
                    <a:pt x="32" y="104"/>
                  </a:lnTo>
                  <a:lnTo>
                    <a:pt x="34" y="101"/>
                  </a:lnTo>
                  <a:lnTo>
                    <a:pt x="35" y="97"/>
                  </a:lnTo>
                  <a:lnTo>
                    <a:pt x="38" y="93"/>
                  </a:lnTo>
                  <a:lnTo>
                    <a:pt x="40" y="88"/>
                  </a:lnTo>
                  <a:lnTo>
                    <a:pt x="43" y="84"/>
                  </a:lnTo>
                  <a:lnTo>
                    <a:pt x="46" y="79"/>
                  </a:lnTo>
                  <a:lnTo>
                    <a:pt x="49" y="74"/>
                  </a:lnTo>
                  <a:lnTo>
                    <a:pt x="50" y="69"/>
                  </a:lnTo>
                  <a:lnTo>
                    <a:pt x="53" y="65"/>
                  </a:lnTo>
                  <a:lnTo>
                    <a:pt x="55" y="63"/>
                  </a:lnTo>
                  <a:lnTo>
                    <a:pt x="58" y="58"/>
                  </a:lnTo>
                  <a:lnTo>
                    <a:pt x="59" y="57"/>
                  </a:lnTo>
                  <a:lnTo>
                    <a:pt x="59" y="55"/>
                  </a:lnTo>
                  <a:lnTo>
                    <a:pt x="61" y="54"/>
                  </a:lnTo>
                  <a:lnTo>
                    <a:pt x="61" y="47"/>
                  </a:lnTo>
                  <a:lnTo>
                    <a:pt x="62" y="39"/>
                  </a:lnTo>
                  <a:lnTo>
                    <a:pt x="64" y="35"/>
                  </a:lnTo>
                  <a:lnTo>
                    <a:pt x="65" y="33"/>
                  </a:lnTo>
                  <a:lnTo>
                    <a:pt x="65" y="31"/>
                  </a:lnTo>
                  <a:lnTo>
                    <a:pt x="67" y="31"/>
                  </a:lnTo>
                  <a:lnTo>
                    <a:pt x="68" y="31"/>
                  </a:lnTo>
                  <a:lnTo>
                    <a:pt x="67" y="33"/>
                  </a:lnTo>
                  <a:lnTo>
                    <a:pt x="67" y="36"/>
                  </a:lnTo>
                  <a:lnTo>
                    <a:pt x="67" y="39"/>
                  </a:lnTo>
                  <a:lnTo>
                    <a:pt x="67" y="44"/>
                  </a:lnTo>
                  <a:lnTo>
                    <a:pt x="67" y="47"/>
                  </a:lnTo>
                  <a:lnTo>
                    <a:pt x="67" y="49"/>
                  </a:lnTo>
                  <a:lnTo>
                    <a:pt x="68" y="52"/>
                  </a:lnTo>
                  <a:lnTo>
                    <a:pt x="83" y="42"/>
                  </a:lnTo>
                  <a:lnTo>
                    <a:pt x="83" y="35"/>
                  </a:lnTo>
                  <a:lnTo>
                    <a:pt x="91" y="33"/>
                  </a:lnTo>
                  <a:lnTo>
                    <a:pt x="95" y="30"/>
                  </a:lnTo>
                  <a:lnTo>
                    <a:pt x="98" y="33"/>
                  </a:lnTo>
                  <a:lnTo>
                    <a:pt x="98" y="35"/>
                  </a:lnTo>
                  <a:lnTo>
                    <a:pt x="97" y="38"/>
                  </a:lnTo>
                  <a:lnTo>
                    <a:pt x="95" y="39"/>
                  </a:lnTo>
                  <a:lnTo>
                    <a:pt x="94" y="42"/>
                  </a:lnTo>
                  <a:lnTo>
                    <a:pt x="91" y="45"/>
                  </a:lnTo>
                  <a:lnTo>
                    <a:pt x="91" y="48"/>
                  </a:lnTo>
                  <a:lnTo>
                    <a:pt x="91" y="49"/>
                  </a:lnTo>
                  <a:lnTo>
                    <a:pt x="91" y="54"/>
                  </a:lnTo>
                  <a:lnTo>
                    <a:pt x="91" y="57"/>
                  </a:lnTo>
                  <a:lnTo>
                    <a:pt x="92" y="57"/>
                  </a:lnTo>
                  <a:lnTo>
                    <a:pt x="94" y="55"/>
                  </a:lnTo>
                  <a:lnTo>
                    <a:pt x="95" y="54"/>
                  </a:lnTo>
                  <a:lnTo>
                    <a:pt x="97" y="52"/>
                  </a:lnTo>
                  <a:lnTo>
                    <a:pt x="97" y="51"/>
                  </a:lnTo>
                  <a:lnTo>
                    <a:pt x="98" y="49"/>
                  </a:lnTo>
                  <a:lnTo>
                    <a:pt x="106" y="39"/>
                  </a:lnTo>
                  <a:lnTo>
                    <a:pt x="107" y="39"/>
                  </a:lnTo>
                  <a:lnTo>
                    <a:pt x="110" y="38"/>
                  </a:lnTo>
                  <a:lnTo>
                    <a:pt x="113" y="35"/>
                  </a:lnTo>
                  <a:lnTo>
                    <a:pt x="115" y="35"/>
                  </a:lnTo>
                  <a:lnTo>
                    <a:pt x="113" y="31"/>
                  </a:lnTo>
                  <a:lnTo>
                    <a:pt x="113" y="27"/>
                  </a:lnTo>
                  <a:lnTo>
                    <a:pt x="115" y="24"/>
                  </a:lnTo>
                  <a:lnTo>
                    <a:pt x="116" y="21"/>
                  </a:lnTo>
                  <a:lnTo>
                    <a:pt x="119" y="19"/>
                  </a:lnTo>
                  <a:lnTo>
                    <a:pt x="122" y="18"/>
                  </a:lnTo>
                  <a:lnTo>
                    <a:pt x="124" y="18"/>
                  </a:lnTo>
                  <a:lnTo>
                    <a:pt x="125" y="16"/>
                  </a:lnTo>
                  <a:lnTo>
                    <a:pt x="145" y="18"/>
                  </a:lnTo>
                  <a:lnTo>
                    <a:pt x="145" y="14"/>
                  </a:lnTo>
                  <a:lnTo>
                    <a:pt x="160" y="14"/>
                  </a:lnTo>
                  <a:lnTo>
                    <a:pt x="169" y="0"/>
                  </a:lnTo>
                  <a:lnTo>
                    <a:pt x="202" y="2"/>
                  </a:lnTo>
                  <a:lnTo>
                    <a:pt x="202" y="3"/>
                  </a:lnTo>
                  <a:lnTo>
                    <a:pt x="205" y="5"/>
                  </a:lnTo>
                  <a:lnTo>
                    <a:pt x="208" y="6"/>
                  </a:lnTo>
                  <a:lnTo>
                    <a:pt x="211" y="9"/>
                  </a:lnTo>
                  <a:lnTo>
                    <a:pt x="217" y="12"/>
                  </a:lnTo>
                  <a:lnTo>
                    <a:pt x="229" y="27"/>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72" name="Freeform 268"/>
            <p:cNvSpPr>
              <a:spLocks/>
            </p:cNvSpPr>
            <p:nvPr/>
          </p:nvSpPr>
          <p:spPr bwMode="blackWhite">
            <a:xfrm>
              <a:off x="6423025" y="2052638"/>
              <a:ext cx="947738" cy="700087"/>
            </a:xfrm>
            <a:custGeom>
              <a:avLst/>
              <a:gdLst>
                <a:gd name="T0" fmla="*/ 110118 w 525"/>
                <a:gd name="T1" fmla="*/ 486560 h 400"/>
                <a:gd name="T2" fmla="*/ 135391 w 525"/>
                <a:gd name="T3" fmla="*/ 509313 h 400"/>
                <a:gd name="T4" fmla="*/ 97482 w 525"/>
                <a:gd name="T5" fmla="*/ 532066 h 400"/>
                <a:gd name="T6" fmla="*/ 46936 w 525"/>
                <a:gd name="T7" fmla="*/ 560070 h 400"/>
                <a:gd name="T8" fmla="*/ 57767 w 525"/>
                <a:gd name="T9" fmla="*/ 588073 h 400"/>
                <a:gd name="T10" fmla="*/ 102897 w 525"/>
                <a:gd name="T11" fmla="*/ 579322 h 400"/>
                <a:gd name="T12" fmla="*/ 135391 w 525"/>
                <a:gd name="T13" fmla="*/ 577572 h 400"/>
                <a:gd name="T14" fmla="*/ 216626 w 525"/>
                <a:gd name="T15" fmla="*/ 521565 h 400"/>
                <a:gd name="T16" fmla="*/ 303276 w 525"/>
                <a:gd name="T17" fmla="*/ 435804 h 400"/>
                <a:gd name="T18" fmla="*/ 371874 w 525"/>
                <a:gd name="T19" fmla="*/ 441055 h 400"/>
                <a:gd name="T20" fmla="*/ 415200 w 525"/>
                <a:gd name="T21" fmla="*/ 427053 h 400"/>
                <a:gd name="T22" fmla="*/ 431446 w 525"/>
                <a:gd name="T23" fmla="*/ 397299 h 400"/>
                <a:gd name="T24" fmla="*/ 496434 w 525"/>
                <a:gd name="T25" fmla="*/ 367546 h 400"/>
                <a:gd name="T26" fmla="*/ 548785 w 525"/>
                <a:gd name="T27" fmla="*/ 353544 h 400"/>
                <a:gd name="T28" fmla="*/ 565032 w 525"/>
                <a:gd name="T29" fmla="*/ 309788 h 400"/>
                <a:gd name="T30" fmla="*/ 545175 w 525"/>
                <a:gd name="T31" fmla="*/ 299287 h 400"/>
                <a:gd name="T32" fmla="*/ 487408 w 525"/>
                <a:gd name="T33" fmla="*/ 299287 h 400"/>
                <a:gd name="T34" fmla="*/ 545175 w 525"/>
                <a:gd name="T35" fmla="*/ 182023 h 400"/>
                <a:gd name="T36" fmla="*/ 620994 w 525"/>
                <a:gd name="T37" fmla="*/ 154019 h 400"/>
                <a:gd name="T38" fmla="*/ 734723 w 525"/>
                <a:gd name="T39" fmla="*/ 110264 h 400"/>
                <a:gd name="T40" fmla="*/ 776243 w 525"/>
                <a:gd name="T41" fmla="*/ 110264 h 400"/>
                <a:gd name="T42" fmla="*/ 799710 w 525"/>
                <a:gd name="T43" fmla="*/ 120765 h 400"/>
                <a:gd name="T44" fmla="*/ 778048 w 525"/>
                <a:gd name="T45" fmla="*/ 91011 h 400"/>
                <a:gd name="T46" fmla="*/ 808736 w 525"/>
                <a:gd name="T47" fmla="*/ 73509 h 400"/>
                <a:gd name="T48" fmla="*/ 850256 w 525"/>
                <a:gd name="T49" fmla="*/ 49006 h 400"/>
                <a:gd name="T50" fmla="*/ 889971 w 525"/>
                <a:gd name="T51" fmla="*/ 28003 h 400"/>
                <a:gd name="T52" fmla="*/ 900802 w 525"/>
                <a:gd name="T53" fmla="*/ 57757 h 400"/>
                <a:gd name="T54" fmla="*/ 917049 w 525"/>
                <a:gd name="T55" fmla="*/ 105013 h 400"/>
                <a:gd name="T56" fmla="*/ 938712 w 525"/>
                <a:gd name="T57" fmla="*/ 157520 h 400"/>
                <a:gd name="T58" fmla="*/ 884555 w 525"/>
                <a:gd name="T59" fmla="*/ 199525 h 400"/>
                <a:gd name="T60" fmla="*/ 855672 w 525"/>
                <a:gd name="T61" fmla="*/ 220527 h 400"/>
                <a:gd name="T62" fmla="*/ 803321 w 525"/>
                <a:gd name="T63" fmla="*/ 229278 h 400"/>
                <a:gd name="T64" fmla="*/ 750970 w 525"/>
                <a:gd name="T65" fmla="*/ 241530 h 400"/>
                <a:gd name="T66" fmla="*/ 651683 w 525"/>
                <a:gd name="T67" fmla="*/ 243280 h 400"/>
                <a:gd name="T68" fmla="*/ 575864 w 525"/>
                <a:gd name="T69" fmla="*/ 276534 h 400"/>
                <a:gd name="T70" fmla="*/ 577669 w 525"/>
                <a:gd name="T71" fmla="*/ 309788 h 400"/>
                <a:gd name="T72" fmla="*/ 602942 w 525"/>
                <a:gd name="T73" fmla="*/ 334292 h 400"/>
                <a:gd name="T74" fmla="*/ 599331 w 525"/>
                <a:gd name="T75" fmla="*/ 372796 h 400"/>
                <a:gd name="T76" fmla="*/ 550591 w 525"/>
                <a:gd name="T77" fmla="*/ 434054 h 400"/>
                <a:gd name="T78" fmla="*/ 516292 w 525"/>
                <a:gd name="T79" fmla="*/ 469058 h 400"/>
                <a:gd name="T80" fmla="*/ 478382 w 525"/>
                <a:gd name="T81" fmla="*/ 493561 h 400"/>
                <a:gd name="T82" fmla="*/ 420615 w 525"/>
                <a:gd name="T83" fmla="*/ 535567 h 400"/>
                <a:gd name="T84" fmla="*/ 377290 w 525"/>
                <a:gd name="T85" fmla="*/ 560070 h 400"/>
                <a:gd name="T86" fmla="*/ 276198 w 525"/>
                <a:gd name="T87" fmla="*/ 631829 h 400"/>
                <a:gd name="T88" fmla="*/ 241899 w 525"/>
                <a:gd name="T89" fmla="*/ 661582 h 400"/>
                <a:gd name="T90" fmla="*/ 209405 w 525"/>
                <a:gd name="T91" fmla="*/ 665083 h 400"/>
                <a:gd name="T92" fmla="*/ 166080 w 525"/>
                <a:gd name="T93" fmla="*/ 684335 h 400"/>
                <a:gd name="T94" fmla="*/ 119144 w 525"/>
                <a:gd name="T95" fmla="*/ 687835 h 400"/>
                <a:gd name="T96" fmla="*/ 81235 w 525"/>
                <a:gd name="T97" fmla="*/ 698337 h 400"/>
                <a:gd name="T98" fmla="*/ 70403 w 525"/>
                <a:gd name="T99" fmla="*/ 677334 h 400"/>
                <a:gd name="T100" fmla="*/ 14442 w 525"/>
                <a:gd name="T101" fmla="*/ 656332 h 400"/>
                <a:gd name="T102" fmla="*/ 3610 w 525"/>
                <a:gd name="T103" fmla="*/ 642330 h 400"/>
                <a:gd name="T104" fmla="*/ 32494 w 525"/>
                <a:gd name="T105" fmla="*/ 579322 h 400"/>
                <a:gd name="T106" fmla="*/ 64988 w 525"/>
                <a:gd name="T107" fmla="*/ 516314 h 400"/>
                <a:gd name="T108" fmla="*/ 75819 w 525"/>
                <a:gd name="T109" fmla="*/ 486560 h 400"/>
                <a:gd name="T110" fmla="*/ 84845 w 525"/>
                <a:gd name="T111" fmla="*/ 463808 h 400"/>
                <a:gd name="T112" fmla="*/ 102897 w 525"/>
                <a:gd name="T113" fmla="*/ 474309 h 4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25" h="400">
                  <a:moveTo>
                    <a:pt x="65" y="265"/>
                  </a:moveTo>
                  <a:lnTo>
                    <a:pt x="65" y="265"/>
                  </a:lnTo>
                  <a:lnTo>
                    <a:pt x="65" y="267"/>
                  </a:lnTo>
                  <a:lnTo>
                    <a:pt x="64" y="270"/>
                  </a:lnTo>
                  <a:lnTo>
                    <a:pt x="62" y="273"/>
                  </a:lnTo>
                  <a:lnTo>
                    <a:pt x="62" y="276"/>
                  </a:lnTo>
                  <a:lnTo>
                    <a:pt x="61" y="278"/>
                  </a:lnTo>
                  <a:lnTo>
                    <a:pt x="61" y="281"/>
                  </a:lnTo>
                  <a:lnTo>
                    <a:pt x="62" y="281"/>
                  </a:lnTo>
                  <a:lnTo>
                    <a:pt x="68" y="284"/>
                  </a:lnTo>
                  <a:lnTo>
                    <a:pt x="72" y="285"/>
                  </a:lnTo>
                  <a:lnTo>
                    <a:pt x="75" y="287"/>
                  </a:lnTo>
                  <a:lnTo>
                    <a:pt x="75" y="290"/>
                  </a:lnTo>
                  <a:lnTo>
                    <a:pt x="75" y="291"/>
                  </a:lnTo>
                  <a:lnTo>
                    <a:pt x="75" y="293"/>
                  </a:lnTo>
                  <a:lnTo>
                    <a:pt x="72" y="294"/>
                  </a:lnTo>
                  <a:lnTo>
                    <a:pt x="71" y="297"/>
                  </a:lnTo>
                  <a:lnTo>
                    <a:pt x="68" y="298"/>
                  </a:lnTo>
                  <a:lnTo>
                    <a:pt x="64" y="300"/>
                  </a:lnTo>
                  <a:lnTo>
                    <a:pt x="61" y="301"/>
                  </a:lnTo>
                  <a:lnTo>
                    <a:pt x="57" y="303"/>
                  </a:lnTo>
                  <a:lnTo>
                    <a:pt x="54" y="304"/>
                  </a:lnTo>
                  <a:lnTo>
                    <a:pt x="51" y="304"/>
                  </a:lnTo>
                  <a:lnTo>
                    <a:pt x="50" y="304"/>
                  </a:lnTo>
                  <a:lnTo>
                    <a:pt x="48" y="304"/>
                  </a:lnTo>
                  <a:lnTo>
                    <a:pt x="38" y="306"/>
                  </a:lnTo>
                  <a:lnTo>
                    <a:pt x="30" y="309"/>
                  </a:lnTo>
                  <a:lnTo>
                    <a:pt x="27" y="314"/>
                  </a:lnTo>
                  <a:lnTo>
                    <a:pt x="26" y="320"/>
                  </a:lnTo>
                  <a:lnTo>
                    <a:pt x="26" y="326"/>
                  </a:lnTo>
                  <a:lnTo>
                    <a:pt x="26" y="330"/>
                  </a:lnTo>
                  <a:lnTo>
                    <a:pt x="26" y="334"/>
                  </a:lnTo>
                  <a:lnTo>
                    <a:pt x="27" y="336"/>
                  </a:lnTo>
                  <a:lnTo>
                    <a:pt x="30" y="336"/>
                  </a:lnTo>
                  <a:lnTo>
                    <a:pt x="32" y="336"/>
                  </a:lnTo>
                  <a:lnTo>
                    <a:pt x="36" y="337"/>
                  </a:lnTo>
                  <a:lnTo>
                    <a:pt x="41" y="338"/>
                  </a:lnTo>
                  <a:lnTo>
                    <a:pt x="45" y="338"/>
                  </a:lnTo>
                  <a:lnTo>
                    <a:pt x="48" y="338"/>
                  </a:lnTo>
                  <a:lnTo>
                    <a:pt x="50" y="338"/>
                  </a:lnTo>
                  <a:lnTo>
                    <a:pt x="53" y="333"/>
                  </a:lnTo>
                  <a:lnTo>
                    <a:pt x="57" y="331"/>
                  </a:lnTo>
                  <a:lnTo>
                    <a:pt x="61" y="331"/>
                  </a:lnTo>
                  <a:lnTo>
                    <a:pt x="65" y="333"/>
                  </a:lnTo>
                  <a:lnTo>
                    <a:pt x="68" y="336"/>
                  </a:lnTo>
                  <a:lnTo>
                    <a:pt x="71" y="337"/>
                  </a:lnTo>
                  <a:lnTo>
                    <a:pt x="72" y="338"/>
                  </a:lnTo>
                  <a:lnTo>
                    <a:pt x="74" y="338"/>
                  </a:lnTo>
                  <a:lnTo>
                    <a:pt x="75" y="330"/>
                  </a:lnTo>
                  <a:lnTo>
                    <a:pt x="81" y="321"/>
                  </a:lnTo>
                  <a:lnTo>
                    <a:pt x="89" y="314"/>
                  </a:lnTo>
                  <a:lnTo>
                    <a:pt x="97" y="308"/>
                  </a:lnTo>
                  <a:lnTo>
                    <a:pt x="105" y="306"/>
                  </a:lnTo>
                  <a:lnTo>
                    <a:pt x="113" y="301"/>
                  </a:lnTo>
                  <a:lnTo>
                    <a:pt x="117" y="300"/>
                  </a:lnTo>
                  <a:lnTo>
                    <a:pt x="120" y="298"/>
                  </a:lnTo>
                  <a:lnTo>
                    <a:pt x="124" y="287"/>
                  </a:lnTo>
                  <a:lnTo>
                    <a:pt x="128" y="276"/>
                  </a:lnTo>
                  <a:lnTo>
                    <a:pt x="134" y="270"/>
                  </a:lnTo>
                  <a:lnTo>
                    <a:pt x="140" y="263"/>
                  </a:lnTo>
                  <a:lnTo>
                    <a:pt x="147" y="258"/>
                  </a:lnTo>
                  <a:lnTo>
                    <a:pt x="154" y="254"/>
                  </a:lnTo>
                  <a:lnTo>
                    <a:pt x="161" y="252"/>
                  </a:lnTo>
                  <a:lnTo>
                    <a:pt x="168" y="249"/>
                  </a:lnTo>
                  <a:lnTo>
                    <a:pt x="176" y="249"/>
                  </a:lnTo>
                  <a:lnTo>
                    <a:pt x="183" y="249"/>
                  </a:lnTo>
                  <a:lnTo>
                    <a:pt x="190" y="249"/>
                  </a:lnTo>
                  <a:lnTo>
                    <a:pt x="196" y="249"/>
                  </a:lnTo>
                  <a:lnTo>
                    <a:pt x="200" y="251"/>
                  </a:lnTo>
                  <a:lnTo>
                    <a:pt x="203" y="251"/>
                  </a:lnTo>
                  <a:lnTo>
                    <a:pt x="206" y="252"/>
                  </a:lnTo>
                  <a:lnTo>
                    <a:pt x="250" y="248"/>
                  </a:lnTo>
                  <a:lnTo>
                    <a:pt x="248" y="248"/>
                  </a:lnTo>
                  <a:lnTo>
                    <a:pt x="246" y="246"/>
                  </a:lnTo>
                  <a:lnTo>
                    <a:pt x="243" y="246"/>
                  </a:lnTo>
                  <a:lnTo>
                    <a:pt x="239" y="245"/>
                  </a:lnTo>
                  <a:lnTo>
                    <a:pt x="233" y="245"/>
                  </a:lnTo>
                  <a:lnTo>
                    <a:pt x="230" y="244"/>
                  </a:lnTo>
                  <a:lnTo>
                    <a:pt x="227" y="244"/>
                  </a:lnTo>
                  <a:lnTo>
                    <a:pt x="226" y="243"/>
                  </a:lnTo>
                  <a:lnTo>
                    <a:pt x="227" y="240"/>
                  </a:lnTo>
                  <a:lnTo>
                    <a:pt x="229" y="237"/>
                  </a:lnTo>
                  <a:lnTo>
                    <a:pt x="232" y="234"/>
                  </a:lnTo>
                  <a:lnTo>
                    <a:pt x="235" y="230"/>
                  </a:lnTo>
                  <a:lnTo>
                    <a:pt x="239" y="227"/>
                  </a:lnTo>
                  <a:lnTo>
                    <a:pt x="243" y="224"/>
                  </a:lnTo>
                  <a:lnTo>
                    <a:pt x="247" y="221"/>
                  </a:lnTo>
                  <a:lnTo>
                    <a:pt x="253" y="219"/>
                  </a:lnTo>
                  <a:lnTo>
                    <a:pt x="257" y="216"/>
                  </a:lnTo>
                  <a:lnTo>
                    <a:pt x="263" y="215"/>
                  </a:lnTo>
                  <a:lnTo>
                    <a:pt x="268" y="213"/>
                  </a:lnTo>
                  <a:lnTo>
                    <a:pt x="270" y="211"/>
                  </a:lnTo>
                  <a:lnTo>
                    <a:pt x="275" y="210"/>
                  </a:lnTo>
                  <a:lnTo>
                    <a:pt x="277" y="210"/>
                  </a:lnTo>
                  <a:lnTo>
                    <a:pt x="278" y="208"/>
                  </a:lnTo>
                  <a:lnTo>
                    <a:pt x="281" y="208"/>
                  </a:lnTo>
                  <a:lnTo>
                    <a:pt x="286" y="207"/>
                  </a:lnTo>
                  <a:lnTo>
                    <a:pt x="295" y="205"/>
                  </a:lnTo>
                  <a:lnTo>
                    <a:pt x="304" y="202"/>
                  </a:lnTo>
                  <a:lnTo>
                    <a:pt x="311" y="201"/>
                  </a:lnTo>
                  <a:lnTo>
                    <a:pt x="319" y="198"/>
                  </a:lnTo>
                  <a:lnTo>
                    <a:pt x="325" y="197"/>
                  </a:lnTo>
                  <a:lnTo>
                    <a:pt x="326" y="195"/>
                  </a:lnTo>
                  <a:lnTo>
                    <a:pt x="320" y="189"/>
                  </a:lnTo>
                  <a:lnTo>
                    <a:pt x="316" y="183"/>
                  </a:lnTo>
                  <a:lnTo>
                    <a:pt x="313" y="177"/>
                  </a:lnTo>
                  <a:lnTo>
                    <a:pt x="311" y="172"/>
                  </a:lnTo>
                  <a:lnTo>
                    <a:pt x="310" y="169"/>
                  </a:lnTo>
                  <a:lnTo>
                    <a:pt x="310" y="167"/>
                  </a:lnTo>
                  <a:lnTo>
                    <a:pt x="310" y="165"/>
                  </a:lnTo>
                  <a:lnTo>
                    <a:pt x="306" y="168"/>
                  </a:lnTo>
                  <a:lnTo>
                    <a:pt x="302" y="171"/>
                  </a:lnTo>
                  <a:lnTo>
                    <a:pt x="299" y="172"/>
                  </a:lnTo>
                  <a:lnTo>
                    <a:pt x="295" y="174"/>
                  </a:lnTo>
                  <a:lnTo>
                    <a:pt x="290" y="174"/>
                  </a:lnTo>
                  <a:lnTo>
                    <a:pt x="286" y="174"/>
                  </a:lnTo>
                  <a:lnTo>
                    <a:pt x="281" y="174"/>
                  </a:lnTo>
                  <a:lnTo>
                    <a:pt x="277" y="172"/>
                  </a:lnTo>
                  <a:lnTo>
                    <a:pt x="275" y="172"/>
                  </a:lnTo>
                  <a:lnTo>
                    <a:pt x="270" y="171"/>
                  </a:lnTo>
                  <a:lnTo>
                    <a:pt x="268" y="169"/>
                  </a:lnTo>
                  <a:lnTo>
                    <a:pt x="265" y="168"/>
                  </a:lnTo>
                  <a:lnTo>
                    <a:pt x="263" y="168"/>
                  </a:lnTo>
                  <a:lnTo>
                    <a:pt x="260" y="167"/>
                  </a:lnTo>
                  <a:lnTo>
                    <a:pt x="260" y="165"/>
                  </a:lnTo>
                  <a:lnTo>
                    <a:pt x="275" y="129"/>
                  </a:lnTo>
                  <a:lnTo>
                    <a:pt x="302" y="104"/>
                  </a:lnTo>
                  <a:lnTo>
                    <a:pt x="306" y="102"/>
                  </a:lnTo>
                  <a:lnTo>
                    <a:pt x="311" y="101"/>
                  </a:lnTo>
                  <a:lnTo>
                    <a:pt x="317" y="98"/>
                  </a:lnTo>
                  <a:lnTo>
                    <a:pt x="326" y="95"/>
                  </a:lnTo>
                  <a:lnTo>
                    <a:pt x="335" y="91"/>
                  </a:lnTo>
                  <a:lnTo>
                    <a:pt x="344" y="88"/>
                  </a:lnTo>
                  <a:lnTo>
                    <a:pt x="355" y="84"/>
                  </a:lnTo>
                  <a:lnTo>
                    <a:pt x="365" y="79"/>
                  </a:lnTo>
                  <a:lnTo>
                    <a:pt x="374" y="76"/>
                  </a:lnTo>
                  <a:lnTo>
                    <a:pt x="383" y="72"/>
                  </a:lnTo>
                  <a:lnTo>
                    <a:pt x="392" y="69"/>
                  </a:lnTo>
                  <a:lnTo>
                    <a:pt x="400" y="66"/>
                  </a:lnTo>
                  <a:lnTo>
                    <a:pt x="403" y="65"/>
                  </a:lnTo>
                  <a:lnTo>
                    <a:pt x="407" y="63"/>
                  </a:lnTo>
                  <a:lnTo>
                    <a:pt x="409" y="63"/>
                  </a:lnTo>
                  <a:lnTo>
                    <a:pt x="415" y="65"/>
                  </a:lnTo>
                  <a:lnTo>
                    <a:pt x="421" y="66"/>
                  </a:lnTo>
                  <a:lnTo>
                    <a:pt x="424" y="66"/>
                  </a:lnTo>
                  <a:lnTo>
                    <a:pt x="427" y="66"/>
                  </a:lnTo>
                  <a:lnTo>
                    <a:pt x="428" y="65"/>
                  </a:lnTo>
                  <a:lnTo>
                    <a:pt x="430" y="63"/>
                  </a:lnTo>
                  <a:lnTo>
                    <a:pt x="431" y="63"/>
                  </a:lnTo>
                  <a:lnTo>
                    <a:pt x="433" y="65"/>
                  </a:lnTo>
                  <a:lnTo>
                    <a:pt x="438" y="68"/>
                  </a:lnTo>
                  <a:lnTo>
                    <a:pt x="439" y="69"/>
                  </a:lnTo>
                  <a:lnTo>
                    <a:pt x="442" y="69"/>
                  </a:lnTo>
                  <a:lnTo>
                    <a:pt x="443" y="69"/>
                  </a:lnTo>
                  <a:lnTo>
                    <a:pt x="446" y="69"/>
                  </a:lnTo>
                  <a:lnTo>
                    <a:pt x="448" y="69"/>
                  </a:lnTo>
                  <a:lnTo>
                    <a:pt x="463" y="60"/>
                  </a:lnTo>
                  <a:lnTo>
                    <a:pt x="460" y="48"/>
                  </a:lnTo>
                  <a:lnTo>
                    <a:pt x="443" y="55"/>
                  </a:lnTo>
                  <a:lnTo>
                    <a:pt x="441" y="45"/>
                  </a:lnTo>
                  <a:lnTo>
                    <a:pt x="431" y="52"/>
                  </a:lnTo>
                  <a:lnTo>
                    <a:pt x="413" y="51"/>
                  </a:lnTo>
                  <a:lnTo>
                    <a:pt x="428" y="43"/>
                  </a:lnTo>
                  <a:lnTo>
                    <a:pt x="446" y="33"/>
                  </a:lnTo>
                  <a:lnTo>
                    <a:pt x="446" y="35"/>
                  </a:lnTo>
                  <a:lnTo>
                    <a:pt x="446" y="36"/>
                  </a:lnTo>
                  <a:lnTo>
                    <a:pt x="446" y="39"/>
                  </a:lnTo>
                  <a:lnTo>
                    <a:pt x="448" y="42"/>
                  </a:lnTo>
                  <a:lnTo>
                    <a:pt x="448" y="45"/>
                  </a:lnTo>
                  <a:lnTo>
                    <a:pt x="448" y="46"/>
                  </a:lnTo>
                  <a:lnTo>
                    <a:pt x="449" y="48"/>
                  </a:lnTo>
                  <a:lnTo>
                    <a:pt x="451" y="48"/>
                  </a:lnTo>
                  <a:lnTo>
                    <a:pt x="458" y="39"/>
                  </a:lnTo>
                  <a:lnTo>
                    <a:pt x="465" y="32"/>
                  </a:lnTo>
                  <a:lnTo>
                    <a:pt x="471" y="28"/>
                  </a:lnTo>
                  <a:lnTo>
                    <a:pt x="475" y="25"/>
                  </a:lnTo>
                  <a:lnTo>
                    <a:pt x="479" y="24"/>
                  </a:lnTo>
                  <a:lnTo>
                    <a:pt x="482" y="24"/>
                  </a:lnTo>
                  <a:lnTo>
                    <a:pt x="484" y="24"/>
                  </a:lnTo>
                  <a:lnTo>
                    <a:pt x="485" y="22"/>
                  </a:lnTo>
                  <a:lnTo>
                    <a:pt x="488" y="19"/>
                  </a:lnTo>
                  <a:lnTo>
                    <a:pt x="493" y="16"/>
                  </a:lnTo>
                  <a:lnTo>
                    <a:pt x="496" y="12"/>
                  </a:lnTo>
                  <a:lnTo>
                    <a:pt x="502" y="9"/>
                  </a:lnTo>
                  <a:lnTo>
                    <a:pt x="508" y="5"/>
                  </a:lnTo>
                  <a:lnTo>
                    <a:pt x="512" y="2"/>
                  </a:lnTo>
                  <a:lnTo>
                    <a:pt x="515" y="0"/>
                  </a:lnTo>
                  <a:lnTo>
                    <a:pt x="517" y="0"/>
                  </a:lnTo>
                  <a:lnTo>
                    <a:pt x="524" y="5"/>
                  </a:lnTo>
                  <a:lnTo>
                    <a:pt x="499" y="33"/>
                  </a:lnTo>
                  <a:lnTo>
                    <a:pt x="511" y="33"/>
                  </a:lnTo>
                  <a:lnTo>
                    <a:pt x="520" y="41"/>
                  </a:lnTo>
                  <a:lnTo>
                    <a:pt x="515" y="54"/>
                  </a:lnTo>
                  <a:lnTo>
                    <a:pt x="514" y="55"/>
                  </a:lnTo>
                  <a:lnTo>
                    <a:pt x="511" y="57"/>
                  </a:lnTo>
                  <a:lnTo>
                    <a:pt x="508" y="58"/>
                  </a:lnTo>
                  <a:lnTo>
                    <a:pt x="508" y="60"/>
                  </a:lnTo>
                  <a:lnTo>
                    <a:pt x="514" y="63"/>
                  </a:lnTo>
                  <a:lnTo>
                    <a:pt x="517" y="68"/>
                  </a:lnTo>
                  <a:lnTo>
                    <a:pt x="520" y="72"/>
                  </a:lnTo>
                  <a:lnTo>
                    <a:pt x="520" y="78"/>
                  </a:lnTo>
                  <a:lnTo>
                    <a:pt x="520" y="82"/>
                  </a:lnTo>
                  <a:lnTo>
                    <a:pt x="520" y="87"/>
                  </a:lnTo>
                  <a:lnTo>
                    <a:pt x="520" y="90"/>
                  </a:lnTo>
                  <a:lnTo>
                    <a:pt x="512" y="91"/>
                  </a:lnTo>
                  <a:lnTo>
                    <a:pt x="507" y="93"/>
                  </a:lnTo>
                  <a:lnTo>
                    <a:pt x="501" y="99"/>
                  </a:lnTo>
                  <a:lnTo>
                    <a:pt x="496" y="104"/>
                  </a:lnTo>
                  <a:lnTo>
                    <a:pt x="493" y="109"/>
                  </a:lnTo>
                  <a:lnTo>
                    <a:pt x="490" y="114"/>
                  </a:lnTo>
                  <a:lnTo>
                    <a:pt x="487" y="117"/>
                  </a:lnTo>
                  <a:lnTo>
                    <a:pt x="487" y="118"/>
                  </a:lnTo>
                  <a:lnTo>
                    <a:pt x="485" y="120"/>
                  </a:lnTo>
                  <a:lnTo>
                    <a:pt x="484" y="121"/>
                  </a:lnTo>
                  <a:lnTo>
                    <a:pt x="481" y="122"/>
                  </a:lnTo>
                  <a:lnTo>
                    <a:pt x="478" y="125"/>
                  </a:lnTo>
                  <a:lnTo>
                    <a:pt x="474" y="126"/>
                  </a:lnTo>
                  <a:lnTo>
                    <a:pt x="471" y="129"/>
                  </a:lnTo>
                  <a:lnTo>
                    <a:pt x="468" y="131"/>
                  </a:lnTo>
                  <a:lnTo>
                    <a:pt x="466" y="131"/>
                  </a:lnTo>
                  <a:lnTo>
                    <a:pt x="461" y="128"/>
                  </a:lnTo>
                  <a:lnTo>
                    <a:pt x="455" y="128"/>
                  </a:lnTo>
                  <a:lnTo>
                    <a:pt x="449" y="129"/>
                  </a:lnTo>
                  <a:lnTo>
                    <a:pt x="445" y="131"/>
                  </a:lnTo>
                  <a:lnTo>
                    <a:pt x="441" y="134"/>
                  </a:lnTo>
                  <a:lnTo>
                    <a:pt x="436" y="135"/>
                  </a:lnTo>
                  <a:lnTo>
                    <a:pt x="433" y="137"/>
                  </a:lnTo>
                  <a:lnTo>
                    <a:pt x="433" y="138"/>
                  </a:lnTo>
                  <a:lnTo>
                    <a:pt x="432" y="139"/>
                  </a:lnTo>
                  <a:lnTo>
                    <a:pt x="416" y="138"/>
                  </a:lnTo>
                  <a:lnTo>
                    <a:pt x="415" y="137"/>
                  </a:lnTo>
                  <a:lnTo>
                    <a:pt x="412" y="135"/>
                  </a:lnTo>
                  <a:lnTo>
                    <a:pt x="410" y="135"/>
                  </a:lnTo>
                  <a:lnTo>
                    <a:pt x="397" y="135"/>
                  </a:lnTo>
                  <a:lnTo>
                    <a:pt x="382" y="137"/>
                  </a:lnTo>
                  <a:lnTo>
                    <a:pt x="370" y="138"/>
                  </a:lnTo>
                  <a:lnTo>
                    <a:pt x="361" y="139"/>
                  </a:lnTo>
                  <a:lnTo>
                    <a:pt x="352" y="141"/>
                  </a:lnTo>
                  <a:lnTo>
                    <a:pt x="343" y="144"/>
                  </a:lnTo>
                  <a:lnTo>
                    <a:pt x="338" y="147"/>
                  </a:lnTo>
                  <a:lnTo>
                    <a:pt x="332" y="150"/>
                  </a:lnTo>
                  <a:lnTo>
                    <a:pt x="328" y="151"/>
                  </a:lnTo>
                  <a:lnTo>
                    <a:pt x="325" y="153"/>
                  </a:lnTo>
                  <a:lnTo>
                    <a:pt x="322" y="156"/>
                  </a:lnTo>
                  <a:lnTo>
                    <a:pt x="319" y="158"/>
                  </a:lnTo>
                  <a:lnTo>
                    <a:pt x="319" y="161"/>
                  </a:lnTo>
                  <a:lnTo>
                    <a:pt x="317" y="162"/>
                  </a:lnTo>
                  <a:lnTo>
                    <a:pt x="316" y="164"/>
                  </a:lnTo>
                  <a:lnTo>
                    <a:pt x="317" y="168"/>
                  </a:lnTo>
                  <a:lnTo>
                    <a:pt x="319" y="172"/>
                  </a:lnTo>
                  <a:lnTo>
                    <a:pt x="320" y="177"/>
                  </a:lnTo>
                  <a:lnTo>
                    <a:pt x="323" y="181"/>
                  </a:lnTo>
                  <a:lnTo>
                    <a:pt x="325" y="184"/>
                  </a:lnTo>
                  <a:lnTo>
                    <a:pt x="328" y="186"/>
                  </a:lnTo>
                  <a:lnTo>
                    <a:pt x="329" y="186"/>
                  </a:lnTo>
                  <a:lnTo>
                    <a:pt x="329" y="188"/>
                  </a:lnTo>
                  <a:lnTo>
                    <a:pt x="331" y="189"/>
                  </a:lnTo>
                  <a:lnTo>
                    <a:pt x="334" y="191"/>
                  </a:lnTo>
                  <a:lnTo>
                    <a:pt x="335" y="194"/>
                  </a:lnTo>
                  <a:lnTo>
                    <a:pt x="337" y="195"/>
                  </a:lnTo>
                  <a:lnTo>
                    <a:pt x="337" y="201"/>
                  </a:lnTo>
                  <a:lnTo>
                    <a:pt x="335" y="205"/>
                  </a:lnTo>
                  <a:lnTo>
                    <a:pt x="335" y="208"/>
                  </a:lnTo>
                  <a:lnTo>
                    <a:pt x="334" y="211"/>
                  </a:lnTo>
                  <a:lnTo>
                    <a:pt x="332" y="213"/>
                  </a:lnTo>
                  <a:lnTo>
                    <a:pt x="331" y="214"/>
                  </a:lnTo>
                  <a:lnTo>
                    <a:pt x="329" y="215"/>
                  </a:lnTo>
                  <a:lnTo>
                    <a:pt x="325" y="221"/>
                  </a:lnTo>
                  <a:lnTo>
                    <a:pt x="317" y="235"/>
                  </a:lnTo>
                  <a:lnTo>
                    <a:pt x="305" y="248"/>
                  </a:lnTo>
                  <a:lnTo>
                    <a:pt x="306" y="246"/>
                  </a:lnTo>
                  <a:lnTo>
                    <a:pt x="305" y="246"/>
                  </a:lnTo>
                  <a:lnTo>
                    <a:pt x="299" y="255"/>
                  </a:lnTo>
                  <a:lnTo>
                    <a:pt x="293" y="261"/>
                  </a:lnTo>
                  <a:lnTo>
                    <a:pt x="289" y="265"/>
                  </a:lnTo>
                  <a:lnTo>
                    <a:pt x="286" y="268"/>
                  </a:lnTo>
                  <a:lnTo>
                    <a:pt x="283" y="270"/>
                  </a:lnTo>
                  <a:lnTo>
                    <a:pt x="280" y="271"/>
                  </a:lnTo>
                  <a:lnTo>
                    <a:pt x="278" y="273"/>
                  </a:lnTo>
                  <a:lnTo>
                    <a:pt x="275" y="276"/>
                  </a:lnTo>
                  <a:lnTo>
                    <a:pt x="270" y="279"/>
                  </a:lnTo>
                  <a:lnTo>
                    <a:pt x="265" y="282"/>
                  </a:lnTo>
                  <a:lnTo>
                    <a:pt x="260" y="285"/>
                  </a:lnTo>
                  <a:lnTo>
                    <a:pt x="256" y="290"/>
                  </a:lnTo>
                  <a:lnTo>
                    <a:pt x="251" y="293"/>
                  </a:lnTo>
                  <a:lnTo>
                    <a:pt x="247" y="295"/>
                  </a:lnTo>
                  <a:lnTo>
                    <a:pt x="245" y="298"/>
                  </a:lnTo>
                  <a:lnTo>
                    <a:pt x="240" y="301"/>
                  </a:lnTo>
                  <a:lnTo>
                    <a:pt x="236" y="304"/>
                  </a:lnTo>
                  <a:lnTo>
                    <a:pt x="233" y="306"/>
                  </a:lnTo>
                  <a:lnTo>
                    <a:pt x="230" y="308"/>
                  </a:lnTo>
                  <a:lnTo>
                    <a:pt x="229" y="311"/>
                  </a:lnTo>
                  <a:lnTo>
                    <a:pt x="226" y="312"/>
                  </a:lnTo>
                  <a:lnTo>
                    <a:pt x="224" y="312"/>
                  </a:lnTo>
                  <a:lnTo>
                    <a:pt x="224" y="314"/>
                  </a:lnTo>
                  <a:lnTo>
                    <a:pt x="215" y="317"/>
                  </a:lnTo>
                  <a:lnTo>
                    <a:pt x="209" y="320"/>
                  </a:lnTo>
                  <a:lnTo>
                    <a:pt x="200" y="324"/>
                  </a:lnTo>
                  <a:lnTo>
                    <a:pt x="193" y="330"/>
                  </a:lnTo>
                  <a:lnTo>
                    <a:pt x="184" y="336"/>
                  </a:lnTo>
                  <a:lnTo>
                    <a:pt x="177" y="341"/>
                  </a:lnTo>
                  <a:lnTo>
                    <a:pt x="170" y="345"/>
                  </a:lnTo>
                  <a:lnTo>
                    <a:pt x="164" y="351"/>
                  </a:lnTo>
                  <a:lnTo>
                    <a:pt x="157" y="357"/>
                  </a:lnTo>
                  <a:lnTo>
                    <a:pt x="153" y="361"/>
                  </a:lnTo>
                  <a:lnTo>
                    <a:pt x="147" y="367"/>
                  </a:lnTo>
                  <a:lnTo>
                    <a:pt x="143" y="371"/>
                  </a:lnTo>
                  <a:lnTo>
                    <a:pt x="140" y="374"/>
                  </a:lnTo>
                  <a:lnTo>
                    <a:pt x="137" y="377"/>
                  </a:lnTo>
                  <a:lnTo>
                    <a:pt x="135" y="378"/>
                  </a:lnTo>
                  <a:lnTo>
                    <a:pt x="134" y="378"/>
                  </a:lnTo>
                  <a:lnTo>
                    <a:pt x="133" y="378"/>
                  </a:lnTo>
                  <a:lnTo>
                    <a:pt x="130" y="378"/>
                  </a:lnTo>
                  <a:lnTo>
                    <a:pt x="125" y="378"/>
                  </a:lnTo>
                  <a:lnTo>
                    <a:pt x="123" y="380"/>
                  </a:lnTo>
                  <a:lnTo>
                    <a:pt x="120" y="380"/>
                  </a:lnTo>
                  <a:lnTo>
                    <a:pt x="117" y="380"/>
                  </a:lnTo>
                  <a:lnTo>
                    <a:pt x="116" y="380"/>
                  </a:lnTo>
                  <a:lnTo>
                    <a:pt x="113" y="383"/>
                  </a:lnTo>
                  <a:lnTo>
                    <a:pt x="108" y="386"/>
                  </a:lnTo>
                  <a:lnTo>
                    <a:pt x="104" y="387"/>
                  </a:lnTo>
                  <a:lnTo>
                    <a:pt x="101" y="389"/>
                  </a:lnTo>
                  <a:lnTo>
                    <a:pt x="97" y="390"/>
                  </a:lnTo>
                  <a:lnTo>
                    <a:pt x="95" y="391"/>
                  </a:lnTo>
                  <a:lnTo>
                    <a:pt x="92" y="391"/>
                  </a:lnTo>
                  <a:lnTo>
                    <a:pt x="87" y="396"/>
                  </a:lnTo>
                  <a:lnTo>
                    <a:pt x="83" y="397"/>
                  </a:lnTo>
                  <a:lnTo>
                    <a:pt x="78" y="397"/>
                  </a:lnTo>
                  <a:lnTo>
                    <a:pt x="75" y="396"/>
                  </a:lnTo>
                  <a:lnTo>
                    <a:pt x="71" y="394"/>
                  </a:lnTo>
                  <a:lnTo>
                    <a:pt x="68" y="393"/>
                  </a:lnTo>
                  <a:lnTo>
                    <a:pt x="66" y="393"/>
                  </a:lnTo>
                  <a:lnTo>
                    <a:pt x="66" y="391"/>
                  </a:lnTo>
                  <a:lnTo>
                    <a:pt x="62" y="394"/>
                  </a:lnTo>
                  <a:lnTo>
                    <a:pt x="59" y="397"/>
                  </a:lnTo>
                  <a:lnTo>
                    <a:pt x="56" y="399"/>
                  </a:lnTo>
                  <a:lnTo>
                    <a:pt x="51" y="399"/>
                  </a:lnTo>
                  <a:lnTo>
                    <a:pt x="48" y="399"/>
                  </a:lnTo>
                  <a:lnTo>
                    <a:pt x="45" y="399"/>
                  </a:lnTo>
                  <a:lnTo>
                    <a:pt x="44" y="399"/>
                  </a:lnTo>
                  <a:lnTo>
                    <a:pt x="51" y="391"/>
                  </a:lnTo>
                  <a:lnTo>
                    <a:pt x="62" y="386"/>
                  </a:lnTo>
                  <a:lnTo>
                    <a:pt x="54" y="381"/>
                  </a:lnTo>
                  <a:lnTo>
                    <a:pt x="48" y="387"/>
                  </a:lnTo>
                  <a:lnTo>
                    <a:pt x="39" y="387"/>
                  </a:lnTo>
                  <a:lnTo>
                    <a:pt x="35" y="383"/>
                  </a:lnTo>
                  <a:lnTo>
                    <a:pt x="30" y="380"/>
                  </a:lnTo>
                  <a:lnTo>
                    <a:pt x="24" y="377"/>
                  </a:lnTo>
                  <a:lnTo>
                    <a:pt x="20" y="375"/>
                  </a:lnTo>
                  <a:lnTo>
                    <a:pt x="15" y="375"/>
                  </a:lnTo>
                  <a:lnTo>
                    <a:pt x="11" y="375"/>
                  </a:lnTo>
                  <a:lnTo>
                    <a:pt x="9" y="375"/>
                  </a:lnTo>
                  <a:lnTo>
                    <a:pt x="8" y="375"/>
                  </a:lnTo>
                  <a:lnTo>
                    <a:pt x="6" y="377"/>
                  </a:lnTo>
                  <a:lnTo>
                    <a:pt x="3" y="378"/>
                  </a:lnTo>
                  <a:lnTo>
                    <a:pt x="0" y="380"/>
                  </a:lnTo>
                  <a:lnTo>
                    <a:pt x="0" y="374"/>
                  </a:lnTo>
                  <a:lnTo>
                    <a:pt x="2" y="367"/>
                  </a:lnTo>
                  <a:lnTo>
                    <a:pt x="5" y="360"/>
                  </a:lnTo>
                  <a:lnTo>
                    <a:pt x="8" y="354"/>
                  </a:lnTo>
                  <a:lnTo>
                    <a:pt x="12" y="348"/>
                  </a:lnTo>
                  <a:lnTo>
                    <a:pt x="17" y="344"/>
                  </a:lnTo>
                  <a:lnTo>
                    <a:pt x="18" y="341"/>
                  </a:lnTo>
                  <a:lnTo>
                    <a:pt x="20" y="339"/>
                  </a:lnTo>
                  <a:lnTo>
                    <a:pt x="18" y="331"/>
                  </a:lnTo>
                  <a:lnTo>
                    <a:pt x="18" y="324"/>
                  </a:lnTo>
                  <a:lnTo>
                    <a:pt x="20" y="317"/>
                  </a:lnTo>
                  <a:lnTo>
                    <a:pt x="21" y="312"/>
                  </a:lnTo>
                  <a:lnTo>
                    <a:pt x="24" y="308"/>
                  </a:lnTo>
                  <a:lnTo>
                    <a:pt x="27" y="306"/>
                  </a:lnTo>
                  <a:lnTo>
                    <a:pt x="29" y="304"/>
                  </a:lnTo>
                  <a:lnTo>
                    <a:pt x="30" y="304"/>
                  </a:lnTo>
                  <a:lnTo>
                    <a:pt x="36" y="295"/>
                  </a:lnTo>
                  <a:lnTo>
                    <a:pt x="38" y="287"/>
                  </a:lnTo>
                  <a:lnTo>
                    <a:pt x="38" y="285"/>
                  </a:lnTo>
                  <a:lnTo>
                    <a:pt x="38" y="284"/>
                  </a:lnTo>
                  <a:lnTo>
                    <a:pt x="39" y="282"/>
                  </a:lnTo>
                  <a:lnTo>
                    <a:pt x="39" y="281"/>
                  </a:lnTo>
                  <a:lnTo>
                    <a:pt x="42" y="278"/>
                  </a:lnTo>
                  <a:lnTo>
                    <a:pt x="42" y="276"/>
                  </a:lnTo>
                  <a:lnTo>
                    <a:pt x="41" y="274"/>
                  </a:lnTo>
                  <a:lnTo>
                    <a:pt x="42" y="270"/>
                  </a:lnTo>
                  <a:lnTo>
                    <a:pt x="42" y="267"/>
                  </a:lnTo>
                  <a:lnTo>
                    <a:pt x="45" y="265"/>
                  </a:lnTo>
                  <a:lnTo>
                    <a:pt x="47" y="265"/>
                  </a:lnTo>
                  <a:lnTo>
                    <a:pt x="50" y="264"/>
                  </a:lnTo>
                  <a:lnTo>
                    <a:pt x="51" y="265"/>
                  </a:lnTo>
                  <a:lnTo>
                    <a:pt x="53" y="265"/>
                  </a:lnTo>
                  <a:lnTo>
                    <a:pt x="54" y="265"/>
                  </a:lnTo>
                  <a:lnTo>
                    <a:pt x="54" y="270"/>
                  </a:lnTo>
                  <a:lnTo>
                    <a:pt x="56" y="271"/>
                  </a:lnTo>
                  <a:lnTo>
                    <a:pt x="57" y="271"/>
                  </a:lnTo>
                  <a:lnTo>
                    <a:pt x="57" y="270"/>
                  </a:lnTo>
                  <a:lnTo>
                    <a:pt x="59" y="268"/>
                  </a:lnTo>
                  <a:lnTo>
                    <a:pt x="59" y="267"/>
                  </a:lnTo>
                  <a:lnTo>
                    <a:pt x="60" y="265"/>
                  </a:lnTo>
                  <a:lnTo>
                    <a:pt x="59" y="265"/>
                  </a:lnTo>
                  <a:lnTo>
                    <a:pt x="65" y="265"/>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73" name="Freeform 269"/>
            <p:cNvSpPr>
              <a:spLocks/>
            </p:cNvSpPr>
            <p:nvPr/>
          </p:nvSpPr>
          <p:spPr bwMode="blackWhite">
            <a:xfrm>
              <a:off x="6135688" y="1828800"/>
              <a:ext cx="715962" cy="692150"/>
            </a:xfrm>
            <a:custGeom>
              <a:avLst/>
              <a:gdLst>
                <a:gd name="T0" fmla="*/ 396755 w 397"/>
                <a:gd name="T1" fmla="*/ 629068 h 395"/>
                <a:gd name="T2" fmla="*/ 371507 w 397"/>
                <a:gd name="T3" fmla="*/ 530940 h 395"/>
                <a:gd name="T4" fmla="*/ 328224 w 397"/>
                <a:gd name="T5" fmla="*/ 446831 h 395"/>
                <a:gd name="T6" fmla="*/ 302976 w 397"/>
                <a:gd name="T7" fmla="*/ 439822 h 395"/>
                <a:gd name="T8" fmla="*/ 277728 w 397"/>
                <a:gd name="T9" fmla="*/ 455592 h 395"/>
                <a:gd name="T10" fmla="*/ 254284 w 397"/>
                <a:gd name="T11" fmla="*/ 478372 h 395"/>
                <a:gd name="T12" fmla="*/ 243463 w 397"/>
                <a:gd name="T13" fmla="*/ 502904 h 395"/>
                <a:gd name="T14" fmla="*/ 227232 w 397"/>
                <a:gd name="T15" fmla="*/ 525684 h 395"/>
                <a:gd name="T16" fmla="*/ 218215 w 397"/>
                <a:gd name="T17" fmla="*/ 539702 h 395"/>
                <a:gd name="T18" fmla="*/ 205591 w 397"/>
                <a:gd name="T19" fmla="*/ 536197 h 395"/>
                <a:gd name="T20" fmla="*/ 178540 w 397"/>
                <a:gd name="T21" fmla="*/ 525684 h 395"/>
                <a:gd name="T22" fmla="*/ 178540 w 397"/>
                <a:gd name="T23" fmla="*/ 487133 h 395"/>
                <a:gd name="T24" fmla="*/ 192967 w 397"/>
                <a:gd name="T25" fmla="*/ 466106 h 395"/>
                <a:gd name="T26" fmla="*/ 241660 w 397"/>
                <a:gd name="T27" fmla="*/ 399519 h 395"/>
                <a:gd name="T28" fmla="*/ 241660 w 397"/>
                <a:gd name="T29" fmla="*/ 362722 h 395"/>
                <a:gd name="T30" fmla="*/ 238053 w 397"/>
                <a:gd name="T31" fmla="*/ 318915 h 395"/>
                <a:gd name="T32" fmla="*/ 218215 w 397"/>
                <a:gd name="T33" fmla="*/ 287374 h 395"/>
                <a:gd name="T34" fmla="*/ 211001 w 397"/>
                <a:gd name="T35" fmla="*/ 266346 h 395"/>
                <a:gd name="T36" fmla="*/ 230839 w 397"/>
                <a:gd name="T37" fmla="*/ 268099 h 395"/>
                <a:gd name="T38" fmla="*/ 227232 w 397"/>
                <a:gd name="T39" fmla="*/ 255833 h 395"/>
                <a:gd name="T40" fmla="*/ 156898 w 397"/>
                <a:gd name="T41" fmla="*/ 205017 h 395"/>
                <a:gd name="T42" fmla="*/ 93778 w 397"/>
                <a:gd name="T43" fmla="*/ 171723 h 395"/>
                <a:gd name="T44" fmla="*/ 0 w 397"/>
                <a:gd name="T45" fmla="*/ 129669 h 395"/>
                <a:gd name="T46" fmla="*/ 10821 w 397"/>
                <a:gd name="T47" fmla="*/ 136678 h 395"/>
                <a:gd name="T48" fmla="*/ 25248 w 397"/>
                <a:gd name="T49" fmla="*/ 129669 h 395"/>
                <a:gd name="T50" fmla="*/ 30658 w 397"/>
                <a:gd name="T51" fmla="*/ 108641 h 395"/>
                <a:gd name="T52" fmla="*/ 37872 w 397"/>
                <a:gd name="T53" fmla="*/ 110394 h 395"/>
                <a:gd name="T54" fmla="*/ 70334 w 397"/>
                <a:gd name="T55" fmla="*/ 108641 h 395"/>
                <a:gd name="T56" fmla="*/ 79351 w 397"/>
                <a:gd name="T57" fmla="*/ 75348 h 395"/>
                <a:gd name="T58" fmla="*/ 75744 w 397"/>
                <a:gd name="T59" fmla="*/ 61330 h 395"/>
                <a:gd name="T60" fmla="*/ 73941 w 397"/>
                <a:gd name="T61" fmla="*/ 31541 h 395"/>
                <a:gd name="T62" fmla="*/ 50496 w 397"/>
                <a:gd name="T63" fmla="*/ 26284 h 395"/>
                <a:gd name="T64" fmla="*/ 93778 w 397"/>
                <a:gd name="T65" fmla="*/ 7009 h 395"/>
                <a:gd name="T66" fmla="*/ 102796 w 397"/>
                <a:gd name="T67" fmla="*/ 36798 h 395"/>
                <a:gd name="T68" fmla="*/ 158702 w 397"/>
                <a:gd name="T69" fmla="*/ 47312 h 395"/>
                <a:gd name="T70" fmla="*/ 274121 w 397"/>
                <a:gd name="T71" fmla="*/ 47312 h 395"/>
                <a:gd name="T72" fmla="*/ 333635 w 397"/>
                <a:gd name="T73" fmla="*/ 40302 h 395"/>
                <a:gd name="T74" fmla="*/ 461678 w 397"/>
                <a:gd name="T75" fmla="*/ 56073 h 395"/>
                <a:gd name="T76" fmla="*/ 512174 w 397"/>
                <a:gd name="T77" fmla="*/ 47312 h 395"/>
                <a:gd name="T78" fmla="*/ 544636 w 397"/>
                <a:gd name="T79" fmla="*/ 56073 h 395"/>
                <a:gd name="T80" fmla="*/ 647432 w 397"/>
                <a:gd name="T81" fmla="*/ 166466 h 395"/>
                <a:gd name="T82" fmla="*/ 674483 w 397"/>
                <a:gd name="T83" fmla="*/ 205017 h 395"/>
                <a:gd name="T84" fmla="*/ 706945 w 397"/>
                <a:gd name="T85" fmla="*/ 233053 h 395"/>
                <a:gd name="T86" fmla="*/ 696124 w 397"/>
                <a:gd name="T87" fmla="*/ 247071 h 395"/>
                <a:gd name="T88" fmla="*/ 661859 w 397"/>
                <a:gd name="T89" fmla="*/ 243567 h 395"/>
                <a:gd name="T90" fmla="*/ 679893 w 397"/>
                <a:gd name="T91" fmla="*/ 262842 h 395"/>
                <a:gd name="T92" fmla="*/ 674483 w 397"/>
                <a:gd name="T93" fmla="*/ 290878 h 395"/>
                <a:gd name="T94" fmla="*/ 634808 w 397"/>
                <a:gd name="T95" fmla="*/ 303144 h 395"/>
                <a:gd name="T96" fmla="*/ 587918 w 397"/>
                <a:gd name="T97" fmla="*/ 276860 h 395"/>
                <a:gd name="T98" fmla="*/ 564474 w 397"/>
                <a:gd name="T99" fmla="*/ 303144 h 395"/>
                <a:gd name="T100" fmla="*/ 541029 w 397"/>
                <a:gd name="T101" fmla="*/ 266346 h 395"/>
                <a:gd name="T102" fmla="*/ 504961 w 397"/>
                <a:gd name="T103" fmla="*/ 229548 h 395"/>
                <a:gd name="T104" fmla="*/ 492337 w 397"/>
                <a:gd name="T105" fmla="*/ 192751 h 395"/>
                <a:gd name="T106" fmla="*/ 490533 w 397"/>
                <a:gd name="T107" fmla="*/ 243567 h 395"/>
                <a:gd name="T108" fmla="*/ 492337 w 397"/>
                <a:gd name="T109" fmla="*/ 257585 h 395"/>
                <a:gd name="T110" fmla="*/ 510371 w 397"/>
                <a:gd name="T111" fmla="*/ 296135 h 395"/>
                <a:gd name="T112" fmla="*/ 494140 w 397"/>
                <a:gd name="T113" fmla="*/ 341694 h 395"/>
                <a:gd name="T114" fmla="*/ 476106 w 397"/>
                <a:gd name="T115" fmla="*/ 360969 h 395"/>
                <a:gd name="T116" fmla="*/ 468892 w 397"/>
                <a:gd name="T117" fmla="*/ 401272 h 395"/>
                <a:gd name="T118" fmla="*/ 468892 w 397"/>
                <a:gd name="T119" fmla="*/ 450336 h 395"/>
                <a:gd name="T120" fmla="*/ 485123 w 397"/>
                <a:gd name="T121" fmla="*/ 536197 h 395"/>
                <a:gd name="T122" fmla="*/ 481516 w 397"/>
                <a:gd name="T123" fmla="*/ 560729 h 395"/>
                <a:gd name="T124" fmla="*/ 403968 w 397"/>
                <a:gd name="T125" fmla="*/ 690398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97" h="395">
                  <a:moveTo>
                    <a:pt x="217" y="394"/>
                  </a:moveTo>
                  <a:lnTo>
                    <a:pt x="218" y="394"/>
                  </a:lnTo>
                  <a:lnTo>
                    <a:pt x="220" y="357"/>
                  </a:lnTo>
                  <a:lnTo>
                    <a:pt x="220" y="359"/>
                  </a:lnTo>
                  <a:lnTo>
                    <a:pt x="220" y="357"/>
                  </a:lnTo>
                  <a:lnTo>
                    <a:pt x="215" y="336"/>
                  </a:lnTo>
                  <a:lnTo>
                    <a:pt x="210" y="318"/>
                  </a:lnTo>
                  <a:lnTo>
                    <a:pt x="206" y="303"/>
                  </a:lnTo>
                  <a:lnTo>
                    <a:pt x="201" y="290"/>
                  </a:lnTo>
                  <a:lnTo>
                    <a:pt x="197" y="279"/>
                  </a:lnTo>
                  <a:lnTo>
                    <a:pt x="192" y="270"/>
                  </a:lnTo>
                  <a:lnTo>
                    <a:pt x="188" y="263"/>
                  </a:lnTo>
                  <a:lnTo>
                    <a:pt x="185" y="258"/>
                  </a:lnTo>
                  <a:lnTo>
                    <a:pt x="182" y="255"/>
                  </a:lnTo>
                  <a:lnTo>
                    <a:pt x="180" y="252"/>
                  </a:lnTo>
                  <a:lnTo>
                    <a:pt x="177" y="251"/>
                  </a:lnTo>
                  <a:lnTo>
                    <a:pt x="174" y="249"/>
                  </a:lnTo>
                  <a:lnTo>
                    <a:pt x="173" y="249"/>
                  </a:lnTo>
                  <a:lnTo>
                    <a:pt x="170" y="251"/>
                  </a:lnTo>
                  <a:lnTo>
                    <a:pt x="168" y="251"/>
                  </a:lnTo>
                  <a:lnTo>
                    <a:pt x="167" y="252"/>
                  </a:lnTo>
                  <a:lnTo>
                    <a:pt x="164" y="254"/>
                  </a:lnTo>
                  <a:lnTo>
                    <a:pt x="161" y="257"/>
                  </a:lnTo>
                  <a:lnTo>
                    <a:pt x="156" y="258"/>
                  </a:lnTo>
                  <a:lnTo>
                    <a:pt x="154" y="260"/>
                  </a:lnTo>
                  <a:lnTo>
                    <a:pt x="152" y="261"/>
                  </a:lnTo>
                  <a:lnTo>
                    <a:pt x="150" y="262"/>
                  </a:lnTo>
                  <a:lnTo>
                    <a:pt x="149" y="262"/>
                  </a:lnTo>
                  <a:lnTo>
                    <a:pt x="149" y="263"/>
                  </a:lnTo>
                  <a:lnTo>
                    <a:pt x="144" y="266"/>
                  </a:lnTo>
                  <a:lnTo>
                    <a:pt x="141" y="273"/>
                  </a:lnTo>
                  <a:lnTo>
                    <a:pt x="141" y="276"/>
                  </a:lnTo>
                  <a:lnTo>
                    <a:pt x="140" y="279"/>
                  </a:lnTo>
                  <a:lnTo>
                    <a:pt x="138" y="284"/>
                  </a:lnTo>
                  <a:lnTo>
                    <a:pt x="135" y="287"/>
                  </a:lnTo>
                  <a:lnTo>
                    <a:pt x="134" y="291"/>
                  </a:lnTo>
                  <a:lnTo>
                    <a:pt x="131" y="294"/>
                  </a:lnTo>
                  <a:lnTo>
                    <a:pt x="128" y="294"/>
                  </a:lnTo>
                  <a:lnTo>
                    <a:pt x="128" y="297"/>
                  </a:lnTo>
                  <a:lnTo>
                    <a:pt x="126" y="300"/>
                  </a:lnTo>
                  <a:lnTo>
                    <a:pt x="125" y="303"/>
                  </a:lnTo>
                  <a:lnTo>
                    <a:pt x="123" y="305"/>
                  </a:lnTo>
                  <a:lnTo>
                    <a:pt x="122" y="306"/>
                  </a:lnTo>
                  <a:lnTo>
                    <a:pt x="121" y="308"/>
                  </a:lnTo>
                  <a:lnTo>
                    <a:pt x="120" y="308"/>
                  </a:lnTo>
                  <a:lnTo>
                    <a:pt x="117" y="308"/>
                  </a:lnTo>
                  <a:lnTo>
                    <a:pt x="116" y="306"/>
                  </a:lnTo>
                  <a:lnTo>
                    <a:pt x="114" y="306"/>
                  </a:lnTo>
                  <a:lnTo>
                    <a:pt x="113" y="306"/>
                  </a:lnTo>
                  <a:lnTo>
                    <a:pt x="110" y="305"/>
                  </a:lnTo>
                  <a:lnTo>
                    <a:pt x="102" y="305"/>
                  </a:lnTo>
                  <a:lnTo>
                    <a:pt x="99" y="300"/>
                  </a:lnTo>
                  <a:lnTo>
                    <a:pt x="96" y="296"/>
                  </a:lnTo>
                  <a:lnTo>
                    <a:pt x="96" y="293"/>
                  </a:lnTo>
                  <a:lnTo>
                    <a:pt x="96" y="287"/>
                  </a:lnTo>
                  <a:lnTo>
                    <a:pt x="98" y="282"/>
                  </a:lnTo>
                  <a:lnTo>
                    <a:pt x="98" y="279"/>
                  </a:lnTo>
                  <a:lnTo>
                    <a:pt x="99" y="278"/>
                  </a:lnTo>
                  <a:lnTo>
                    <a:pt x="99" y="273"/>
                  </a:lnTo>
                  <a:lnTo>
                    <a:pt x="101" y="270"/>
                  </a:lnTo>
                  <a:lnTo>
                    <a:pt x="102" y="269"/>
                  </a:lnTo>
                  <a:lnTo>
                    <a:pt x="105" y="267"/>
                  </a:lnTo>
                  <a:lnTo>
                    <a:pt x="107" y="266"/>
                  </a:lnTo>
                  <a:lnTo>
                    <a:pt x="110" y="266"/>
                  </a:lnTo>
                  <a:lnTo>
                    <a:pt x="111" y="265"/>
                  </a:lnTo>
                  <a:lnTo>
                    <a:pt x="120" y="257"/>
                  </a:lnTo>
                  <a:lnTo>
                    <a:pt x="122" y="237"/>
                  </a:lnTo>
                  <a:lnTo>
                    <a:pt x="134" y="228"/>
                  </a:lnTo>
                  <a:lnTo>
                    <a:pt x="134" y="227"/>
                  </a:lnTo>
                  <a:lnTo>
                    <a:pt x="134" y="224"/>
                  </a:lnTo>
                  <a:lnTo>
                    <a:pt x="134" y="218"/>
                  </a:lnTo>
                  <a:lnTo>
                    <a:pt x="134" y="213"/>
                  </a:lnTo>
                  <a:lnTo>
                    <a:pt x="134" y="207"/>
                  </a:lnTo>
                  <a:lnTo>
                    <a:pt x="134" y="202"/>
                  </a:lnTo>
                  <a:lnTo>
                    <a:pt x="134" y="197"/>
                  </a:lnTo>
                  <a:lnTo>
                    <a:pt x="134" y="189"/>
                  </a:lnTo>
                  <a:lnTo>
                    <a:pt x="132" y="182"/>
                  </a:lnTo>
                  <a:lnTo>
                    <a:pt x="131" y="177"/>
                  </a:lnTo>
                  <a:lnTo>
                    <a:pt x="128" y="173"/>
                  </a:lnTo>
                  <a:lnTo>
                    <a:pt x="126" y="170"/>
                  </a:lnTo>
                  <a:lnTo>
                    <a:pt x="123" y="167"/>
                  </a:lnTo>
                  <a:lnTo>
                    <a:pt x="122" y="166"/>
                  </a:lnTo>
                  <a:lnTo>
                    <a:pt x="121" y="164"/>
                  </a:lnTo>
                  <a:lnTo>
                    <a:pt x="117" y="162"/>
                  </a:lnTo>
                  <a:lnTo>
                    <a:pt x="116" y="159"/>
                  </a:lnTo>
                  <a:lnTo>
                    <a:pt x="116" y="156"/>
                  </a:lnTo>
                  <a:lnTo>
                    <a:pt x="116" y="153"/>
                  </a:lnTo>
                  <a:lnTo>
                    <a:pt x="117" y="152"/>
                  </a:lnTo>
                  <a:lnTo>
                    <a:pt x="119" y="150"/>
                  </a:lnTo>
                  <a:lnTo>
                    <a:pt x="120" y="149"/>
                  </a:lnTo>
                  <a:lnTo>
                    <a:pt x="121" y="149"/>
                  </a:lnTo>
                  <a:lnTo>
                    <a:pt x="125" y="153"/>
                  </a:lnTo>
                  <a:lnTo>
                    <a:pt x="128" y="153"/>
                  </a:lnTo>
                  <a:lnTo>
                    <a:pt x="129" y="153"/>
                  </a:lnTo>
                  <a:lnTo>
                    <a:pt x="129" y="152"/>
                  </a:lnTo>
                  <a:lnTo>
                    <a:pt x="129" y="150"/>
                  </a:lnTo>
                  <a:lnTo>
                    <a:pt x="128" y="149"/>
                  </a:lnTo>
                  <a:lnTo>
                    <a:pt x="128" y="147"/>
                  </a:lnTo>
                  <a:lnTo>
                    <a:pt x="126" y="146"/>
                  </a:lnTo>
                  <a:lnTo>
                    <a:pt x="111" y="123"/>
                  </a:lnTo>
                  <a:lnTo>
                    <a:pt x="104" y="122"/>
                  </a:lnTo>
                  <a:lnTo>
                    <a:pt x="96" y="120"/>
                  </a:lnTo>
                  <a:lnTo>
                    <a:pt x="91" y="119"/>
                  </a:lnTo>
                  <a:lnTo>
                    <a:pt x="87" y="117"/>
                  </a:lnTo>
                  <a:lnTo>
                    <a:pt x="83" y="116"/>
                  </a:lnTo>
                  <a:lnTo>
                    <a:pt x="80" y="113"/>
                  </a:lnTo>
                  <a:lnTo>
                    <a:pt x="78" y="111"/>
                  </a:lnTo>
                  <a:lnTo>
                    <a:pt x="77" y="111"/>
                  </a:lnTo>
                  <a:lnTo>
                    <a:pt x="63" y="111"/>
                  </a:lnTo>
                  <a:lnTo>
                    <a:pt x="52" y="98"/>
                  </a:lnTo>
                  <a:lnTo>
                    <a:pt x="30" y="98"/>
                  </a:lnTo>
                  <a:lnTo>
                    <a:pt x="18" y="89"/>
                  </a:lnTo>
                  <a:lnTo>
                    <a:pt x="11" y="89"/>
                  </a:lnTo>
                  <a:lnTo>
                    <a:pt x="0" y="76"/>
                  </a:lnTo>
                  <a:lnTo>
                    <a:pt x="0" y="74"/>
                  </a:lnTo>
                  <a:lnTo>
                    <a:pt x="0" y="76"/>
                  </a:lnTo>
                  <a:lnTo>
                    <a:pt x="6" y="78"/>
                  </a:lnTo>
                  <a:lnTo>
                    <a:pt x="11" y="81"/>
                  </a:lnTo>
                  <a:lnTo>
                    <a:pt x="14" y="83"/>
                  </a:lnTo>
                  <a:lnTo>
                    <a:pt x="15" y="81"/>
                  </a:lnTo>
                  <a:lnTo>
                    <a:pt x="15" y="80"/>
                  </a:lnTo>
                  <a:lnTo>
                    <a:pt x="14" y="78"/>
                  </a:lnTo>
                  <a:lnTo>
                    <a:pt x="14" y="74"/>
                  </a:lnTo>
                  <a:lnTo>
                    <a:pt x="12" y="71"/>
                  </a:lnTo>
                  <a:lnTo>
                    <a:pt x="12" y="67"/>
                  </a:lnTo>
                  <a:lnTo>
                    <a:pt x="14" y="65"/>
                  </a:lnTo>
                  <a:lnTo>
                    <a:pt x="14" y="63"/>
                  </a:lnTo>
                  <a:lnTo>
                    <a:pt x="17" y="62"/>
                  </a:lnTo>
                  <a:lnTo>
                    <a:pt x="18" y="60"/>
                  </a:lnTo>
                  <a:lnTo>
                    <a:pt x="19" y="60"/>
                  </a:lnTo>
                  <a:lnTo>
                    <a:pt x="21" y="60"/>
                  </a:lnTo>
                  <a:lnTo>
                    <a:pt x="21" y="63"/>
                  </a:lnTo>
                  <a:lnTo>
                    <a:pt x="24" y="65"/>
                  </a:lnTo>
                  <a:lnTo>
                    <a:pt x="27" y="65"/>
                  </a:lnTo>
                  <a:lnTo>
                    <a:pt x="30" y="65"/>
                  </a:lnTo>
                  <a:lnTo>
                    <a:pt x="33" y="63"/>
                  </a:lnTo>
                  <a:lnTo>
                    <a:pt x="36" y="62"/>
                  </a:lnTo>
                  <a:lnTo>
                    <a:pt x="39" y="62"/>
                  </a:lnTo>
                  <a:lnTo>
                    <a:pt x="39" y="60"/>
                  </a:lnTo>
                  <a:lnTo>
                    <a:pt x="65" y="60"/>
                  </a:lnTo>
                  <a:lnTo>
                    <a:pt x="66" y="56"/>
                  </a:lnTo>
                  <a:lnTo>
                    <a:pt x="62" y="56"/>
                  </a:lnTo>
                  <a:lnTo>
                    <a:pt x="55" y="43"/>
                  </a:lnTo>
                  <a:lnTo>
                    <a:pt x="44" y="43"/>
                  </a:lnTo>
                  <a:lnTo>
                    <a:pt x="44" y="41"/>
                  </a:lnTo>
                  <a:lnTo>
                    <a:pt x="44" y="40"/>
                  </a:lnTo>
                  <a:lnTo>
                    <a:pt x="44" y="38"/>
                  </a:lnTo>
                  <a:lnTo>
                    <a:pt x="42" y="35"/>
                  </a:lnTo>
                  <a:lnTo>
                    <a:pt x="42" y="34"/>
                  </a:lnTo>
                  <a:lnTo>
                    <a:pt x="42" y="32"/>
                  </a:lnTo>
                  <a:lnTo>
                    <a:pt x="42" y="23"/>
                  </a:lnTo>
                  <a:lnTo>
                    <a:pt x="41" y="18"/>
                  </a:lnTo>
                  <a:lnTo>
                    <a:pt x="38" y="15"/>
                  </a:lnTo>
                  <a:lnTo>
                    <a:pt x="35" y="14"/>
                  </a:lnTo>
                  <a:lnTo>
                    <a:pt x="32" y="14"/>
                  </a:lnTo>
                  <a:lnTo>
                    <a:pt x="30" y="14"/>
                  </a:lnTo>
                  <a:lnTo>
                    <a:pt x="28" y="15"/>
                  </a:lnTo>
                  <a:lnTo>
                    <a:pt x="30" y="14"/>
                  </a:lnTo>
                  <a:lnTo>
                    <a:pt x="44" y="0"/>
                  </a:lnTo>
                  <a:lnTo>
                    <a:pt x="52" y="4"/>
                  </a:lnTo>
                  <a:lnTo>
                    <a:pt x="52" y="7"/>
                  </a:lnTo>
                  <a:lnTo>
                    <a:pt x="54" y="10"/>
                  </a:lnTo>
                  <a:lnTo>
                    <a:pt x="54" y="13"/>
                  </a:lnTo>
                  <a:lnTo>
                    <a:pt x="55" y="17"/>
                  </a:lnTo>
                  <a:lnTo>
                    <a:pt x="55" y="20"/>
                  </a:lnTo>
                  <a:lnTo>
                    <a:pt x="57" y="21"/>
                  </a:lnTo>
                  <a:lnTo>
                    <a:pt x="57" y="23"/>
                  </a:lnTo>
                  <a:lnTo>
                    <a:pt x="62" y="24"/>
                  </a:lnTo>
                  <a:lnTo>
                    <a:pt x="69" y="26"/>
                  </a:lnTo>
                  <a:lnTo>
                    <a:pt x="80" y="27"/>
                  </a:lnTo>
                  <a:lnTo>
                    <a:pt x="88" y="27"/>
                  </a:lnTo>
                  <a:lnTo>
                    <a:pt x="99" y="29"/>
                  </a:lnTo>
                  <a:lnTo>
                    <a:pt x="110" y="29"/>
                  </a:lnTo>
                  <a:lnTo>
                    <a:pt x="121" y="29"/>
                  </a:lnTo>
                  <a:lnTo>
                    <a:pt x="131" y="27"/>
                  </a:lnTo>
                  <a:lnTo>
                    <a:pt x="143" y="27"/>
                  </a:lnTo>
                  <a:lnTo>
                    <a:pt x="152" y="27"/>
                  </a:lnTo>
                  <a:lnTo>
                    <a:pt x="161" y="26"/>
                  </a:lnTo>
                  <a:lnTo>
                    <a:pt x="170" y="26"/>
                  </a:lnTo>
                  <a:lnTo>
                    <a:pt x="176" y="24"/>
                  </a:lnTo>
                  <a:lnTo>
                    <a:pt x="182" y="24"/>
                  </a:lnTo>
                  <a:lnTo>
                    <a:pt x="184" y="23"/>
                  </a:lnTo>
                  <a:lnTo>
                    <a:pt x="185" y="23"/>
                  </a:lnTo>
                  <a:lnTo>
                    <a:pt x="234" y="24"/>
                  </a:lnTo>
                  <a:lnTo>
                    <a:pt x="242" y="32"/>
                  </a:lnTo>
                  <a:lnTo>
                    <a:pt x="243" y="32"/>
                  </a:lnTo>
                  <a:lnTo>
                    <a:pt x="248" y="32"/>
                  </a:lnTo>
                  <a:lnTo>
                    <a:pt x="256" y="32"/>
                  </a:lnTo>
                  <a:lnTo>
                    <a:pt x="263" y="32"/>
                  </a:lnTo>
                  <a:lnTo>
                    <a:pt x="270" y="30"/>
                  </a:lnTo>
                  <a:lnTo>
                    <a:pt x="277" y="29"/>
                  </a:lnTo>
                  <a:lnTo>
                    <a:pt x="281" y="27"/>
                  </a:lnTo>
                  <a:lnTo>
                    <a:pt x="284" y="27"/>
                  </a:lnTo>
                  <a:lnTo>
                    <a:pt x="289" y="20"/>
                  </a:lnTo>
                  <a:lnTo>
                    <a:pt x="292" y="18"/>
                  </a:lnTo>
                  <a:lnTo>
                    <a:pt x="294" y="20"/>
                  </a:lnTo>
                  <a:lnTo>
                    <a:pt x="297" y="23"/>
                  </a:lnTo>
                  <a:lnTo>
                    <a:pt x="300" y="27"/>
                  </a:lnTo>
                  <a:lnTo>
                    <a:pt x="302" y="32"/>
                  </a:lnTo>
                  <a:lnTo>
                    <a:pt x="302" y="34"/>
                  </a:lnTo>
                  <a:lnTo>
                    <a:pt x="303" y="35"/>
                  </a:lnTo>
                  <a:lnTo>
                    <a:pt x="346" y="86"/>
                  </a:lnTo>
                  <a:lnTo>
                    <a:pt x="353" y="77"/>
                  </a:lnTo>
                  <a:lnTo>
                    <a:pt x="365" y="84"/>
                  </a:lnTo>
                  <a:lnTo>
                    <a:pt x="359" y="95"/>
                  </a:lnTo>
                  <a:lnTo>
                    <a:pt x="363" y="109"/>
                  </a:lnTo>
                  <a:lnTo>
                    <a:pt x="365" y="110"/>
                  </a:lnTo>
                  <a:lnTo>
                    <a:pt x="367" y="111"/>
                  </a:lnTo>
                  <a:lnTo>
                    <a:pt x="370" y="114"/>
                  </a:lnTo>
                  <a:lnTo>
                    <a:pt x="374" y="117"/>
                  </a:lnTo>
                  <a:lnTo>
                    <a:pt x="379" y="122"/>
                  </a:lnTo>
                  <a:lnTo>
                    <a:pt x="382" y="125"/>
                  </a:lnTo>
                  <a:lnTo>
                    <a:pt x="385" y="126"/>
                  </a:lnTo>
                  <a:lnTo>
                    <a:pt x="386" y="128"/>
                  </a:lnTo>
                  <a:lnTo>
                    <a:pt x="392" y="133"/>
                  </a:lnTo>
                  <a:lnTo>
                    <a:pt x="395" y="139"/>
                  </a:lnTo>
                  <a:lnTo>
                    <a:pt x="396" y="141"/>
                  </a:lnTo>
                  <a:lnTo>
                    <a:pt x="395" y="144"/>
                  </a:lnTo>
                  <a:lnTo>
                    <a:pt x="394" y="144"/>
                  </a:lnTo>
                  <a:lnTo>
                    <a:pt x="389" y="144"/>
                  </a:lnTo>
                  <a:lnTo>
                    <a:pt x="386" y="141"/>
                  </a:lnTo>
                  <a:lnTo>
                    <a:pt x="383" y="139"/>
                  </a:lnTo>
                  <a:lnTo>
                    <a:pt x="379" y="137"/>
                  </a:lnTo>
                  <a:lnTo>
                    <a:pt x="374" y="136"/>
                  </a:lnTo>
                  <a:lnTo>
                    <a:pt x="370" y="137"/>
                  </a:lnTo>
                  <a:lnTo>
                    <a:pt x="367" y="139"/>
                  </a:lnTo>
                  <a:lnTo>
                    <a:pt x="365" y="140"/>
                  </a:lnTo>
                  <a:lnTo>
                    <a:pt x="365" y="143"/>
                  </a:lnTo>
                  <a:lnTo>
                    <a:pt x="367" y="146"/>
                  </a:lnTo>
                  <a:lnTo>
                    <a:pt x="374" y="149"/>
                  </a:lnTo>
                  <a:lnTo>
                    <a:pt x="377" y="150"/>
                  </a:lnTo>
                  <a:lnTo>
                    <a:pt x="380" y="153"/>
                  </a:lnTo>
                  <a:lnTo>
                    <a:pt x="380" y="156"/>
                  </a:lnTo>
                  <a:lnTo>
                    <a:pt x="380" y="158"/>
                  </a:lnTo>
                  <a:lnTo>
                    <a:pt x="379" y="161"/>
                  </a:lnTo>
                  <a:lnTo>
                    <a:pt x="377" y="164"/>
                  </a:lnTo>
                  <a:lnTo>
                    <a:pt x="374" y="166"/>
                  </a:lnTo>
                  <a:lnTo>
                    <a:pt x="371" y="169"/>
                  </a:lnTo>
                  <a:lnTo>
                    <a:pt x="367" y="170"/>
                  </a:lnTo>
                  <a:lnTo>
                    <a:pt x="365" y="171"/>
                  </a:lnTo>
                  <a:lnTo>
                    <a:pt x="360" y="173"/>
                  </a:lnTo>
                  <a:lnTo>
                    <a:pt x="356" y="174"/>
                  </a:lnTo>
                  <a:lnTo>
                    <a:pt x="352" y="173"/>
                  </a:lnTo>
                  <a:lnTo>
                    <a:pt x="346" y="171"/>
                  </a:lnTo>
                  <a:lnTo>
                    <a:pt x="343" y="170"/>
                  </a:lnTo>
                  <a:lnTo>
                    <a:pt x="338" y="167"/>
                  </a:lnTo>
                  <a:lnTo>
                    <a:pt x="332" y="161"/>
                  </a:lnTo>
                  <a:lnTo>
                    <a:pt x="326" y="158"/>
                  </a:lnTo>
                  <a:lnTo>
                    <a:pt x="320" y="158"/>
                  </a:lnTo>
                  <a:lnTo>
                    <a:pt x="317" y="161"/>
                  </a:lnTo>
                  <a:lnTo>
                    <a:pt x="314" y="164"/>
                  </a:lnTo>
                  <a:lnTo>
                    <a:pt x="313" y="169"/>
                  </a:lnTo>
                  <a:lnTo>
                    <a:pt x="313" y="171"/>
                  </a:lnTo>
                  <a:lnTo>
                    <a:pt x="313" y="173"/>
                  </a:lnTo>
                  <a:lnTo>
                    <a:pt x="311" y="171"/>
                  </a:lnTo>
                  <a:lnTo>
                    <a:pt x="310" y="169"/>
                  </a:lnTo>
                  <a:lnTo>
                    <a:pt x="307" y="164"/>
                  </a:lnTo>
                  <a:lnTo>
                    <a:pt x="303" y="158"/>
                  </a:lnTo>
                  <a:lnTo>
                    <a:pt x="300" y="152"/>
                  </a:lnTo>
                  <a:lnTo>
                    <a:pt x="297" y="147"/>
                  </a:lnTo>
                  <a:lnTo>
                    <a:pt x="294" y="143"/>
                  </a:lnTo>
                  <a:lnTo>
                    <a:pt x="293" y="141"/>
                  </a:lnTo>
                  <a:lnTo>
                    <a:pt x="286" y="137"/>
                  </a:lnTo>
                  <a:lnTo>
                    <a:pt x="280" y="131"/>
                  </a:lnTo>
                  <a:lnTo>
                    <a:pt x="275" y="128"/>
                  </a:lnTo>
                  <a:lnTo>
                    <a:pt x="274" y="122"/>
                  </a:lnTo>
                  <a:lnTo>
                    <a:pt x="273" y="117"/>
                  </a:lnTo>
                  <a:lnTo>
                    <a:pt x="272" y="113"/>
                  </a:lnTo>
                  <a:lnTo>
                    <a:pt x="273" y="111"/>
                  </a:lnTo>
                  <a:lnTo>
                    <a:pt x="273" y="110"/>
                  </a:lnTo>
                  <a:lnTo>
                    <a:pt x="251" y="110"/>
                  </a:lnTo>
                  <a:lnTo>
                    <a:pt x="242" y="117"/>
                  </a:lnTo>
                  <a:lnTo>
                    <a:pt x="251" y="119"/>
                  </a:lnTo>
                  <a:lnTo>
                    <a:pt x="272" y="139"/>
                  </a:lnTo>
                  <a:lnTo>
                    <a:pt x="272" y="140"/>
                  </a:lnTo>
                  <a:lnTo>
                    <a:pt x="272" y="141"/>
                  </a:lnTo>
                  <a:lnTo>
                    <a:pt x="272" y="143"/>
                  </a:lnTo>
                  <a:lnTo>
                    <a:pt x="272" y="144"/>
                  </a:lnTo>
                  <a:lnTo>
                    <a:pt x="273" y="146"/>
                  </a:lnTo>
                  <a:lnTo>
                    <a:pt x="273" y="147"/>
                  </a:lnTo>
                  <a:lnTo>
                    <a:pt x="273" y="149"/>
                  </a:lnTo>
                  <a:lnTo>
                    <a:pt x="277" y="153"/>
                  </a:lnTo>
                  <a:lnTo>
                    <a:pt x="281" y="159"/>
                  </a:lnTo>
                  <a:lnTo>
                    <a:pt x="283" y="164"/>
                  </a:lnTo>
                  <a:lnTo>
                    <a:pt x="283" y="169"/>
                  </a:lnTo>
                  <a:lnTo>
                    <a:pt x="283" y="173"/>
                  </a:lnTo>
                  <a:lnTo>
                    <a:pt x="281" y="179"/>
                  </a:lnTo>
                  <a:lnTo>
                    <a:pt x="281" y="183"/>
                  </a:lnTo>
                  <a:lnTo>
                    <a:pt x="278" y="188"/>
                  </a:lnTo>
                  <a:lnTo>
                    <a:pt x="275" y="192"/>
                  </a:lnTo>
                  <a:lnTo>
                    <a:pt x="274" y="195"/>
                  </a:lnTo>
                  <a:lnTo>
                    <a:pt x="272" y="199"/>
                  </a:lnTo>
                  <a:lnTo>
                    <a:pt x="269" y="202"/>
                  </a:lnTo>
                  <a:lnTo>
                    <a:pt x="267" y="203"/>
                  </a:lnTo>
                  <a:lnTo>
                    <a:pt x="266" y="204"/>
                  </a:lnTo>
                  <a:lnTo>
                    <a:pt x="264" y="206"/>
                  </a:lnTo>
                  <a:lnTo>
                    <a:pt x="264" y="221"/>
                  </a:lnTo>
                  <a:lnTo>
                    <a:pt x="263" y="221"/>
                  </a:lnTo>
                  <a:lnTo>
                    <a:pt x="263" y="224"/>
                  </a:lnTo>
                  <a:lnTo>
                    <a:pt x="261" y="227"/>
                  </a:lnTo>
                  <a:lnTo>
                    <a:pt x="260" y="229"/>
                  </a:lnTo>
                  <a:lnTo>
                    <a:pt x="258" y="233"/>
                  </a:lnTo>
                  <a:lnTo>
                    <a:pt x="257" y="236"/>
                  </a:lnTo>
                  <a:lnTo>
                    <a:pt x="256" y="240"/>
                  </a:lnTo>
                  <a:lnTo>
                    <a:pt x="257" y="243"/>
                  </a:lnTo>
                  <a:lnTo>
                    <a:pt x="260" y="257"/>
                  </a:lnTo>
                  <a:lnTo>
                    <a:pt x="263" y="267"/>
                  </a:lnTo>
                  <a:lnTo>
                    <a:pt x="266" y="279"/>
                  </a:lnTo>
                  <a:lnTo>
                    <a:pt x="267" y="288"/>
                  </a:lnTo>
                  <a:lnTo>
                    <a:pt x="269" y="295"/>
                  </a:lnTo>
                  <a:lnTo>
                    <a:pt x="269" y="300"/>
                  </a:lnTo>
                  <a:lnTo>
                    <a:pt x="269" y="306"/>
                  </a:lnTo>
                  <a:lnTo>
                    <a:pt x="269" y="309"/>
                  </a:lnTo>
                  <a:lnTo>
                    <a:pt x="269" y="312"/>
                  </a:lnTo>
                  <a:lnTo>
                    <a:pt x="269" y="315"/>
                  </a:lnTo>
                  <a:lnTo>
                    <a:pt x="269" y="317"/>
                  </a:lnTo>
                  <a:lnTo>
                    <a:pt x="267" y="318"/>
                  </a:lnTo>
                  <a:lnTo>
                    <a:pt x="267" y="320"/>
                  </a:lnTo>
                  <a:lnTo>
                    <a:pt x="266" y="320"/>
                  </a:lnTo>
                  <a:lnTo>
                    <a:pt x="230" y="356"/>
                  </a:lnTo>
                  <a:lnTo>
                    <a:pt x="224" y="369"/>
                  </a:lnTo>
                  <a:lnTo>
                    <a:pt x="224" y="394"/>
                  </a:lnTo>
                  <a:lnTo>
                    <a:pt x="217" y="394"/>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en-US">
                <a:solidFill>
                  <a:srgbClr val="000000"/>
                </a:solidFill>
              </a:endParaRPr>
            </a:p>
          </p:txBody>
        </p:sp>
        <p:sp>
          <p:nvSpPr>
            <p:cNvPr id="274" name="Rectangle 254"/>
            <p:cNvSpPr>
              <a:spLocks noChangeArrowheads="1"/>
            </p:cNvSpPr>
            <p:nvPr/>
          </p:nvSpPr>
          <p:spPr bwMode="blackWhite">
            <a:xfrm>
              <a:off x="7777319" y="3168907"/>
              <a:ext cx="36973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20738">
                <a:spcBef>
                  <a:spcPct val="20000"/>
                </a:spcBef>
                <a:buClr>
                  <a:srgbClr val="9DC5A6"/>
                </a:buClr>
                <a:buSzPct val="60000"/>
                <a:buFont typeface="Wingdings" panose="05000000000000000000" pitchFamily="2" charset="2"/>
                <a:buChar char="n"/>
                <a:defRPr sz="2800">
                  <a:solidFill>
                    <a:schemeClr val="tx1"/>
                  </a:solidFill>
                  <a:latin typeface="Arial" panose="020B0604020202020204" pitchFamily="34" charset="0"/>
                </a:defRPr>
              </a:lvl1pPr>
              <a:lvl2pPr marL="409575" indent="-285750" defTabSz="820738">
                <a:spcBef>
                  <a:spcPct val="20000"/>
                </a:spcBef>
                <a:buClr>
                  <a:srgbClr val="9DC5A6"/>
                </a:buClr>
                <a:buFont typeface="Times New Roman" panose="02020603050405020304" pitchFamily="18" charset="0"/>
                <a:buChar char="–"/>
                <a:defRPr sz="2600">
                  <a:solidFill>
                    <a:schemeClr val="tx1"/>
                  </a:solidFill>
                  <a:latin typeface="Arial" panose="020B0604020202020204" pitchFamily="34" charset="0"/>
                </a:defRPr>
              </a:lvl2pPr>
              <a:lvl3pPr marL="820738" indent="-228600" defTabSz="820738">
                <a:spcBef>
                  <a:spcPct val="20000"/>
                </a:spcBef>
                <a:buClr>
                  <a:srgbClr val="9DC5A6"/>
                </a:buClr>
                <a:buSzPct val="50000"/>
                <a:buFont typeface="Wingdings" panose="05000000000000000000" pitchFamily="2" charset="2"/>
                <a:buChar char="u"/>
                <a:defRPr sz="2400">
                  <a:solidFill>
                    <a:schemeClr val="tx1"/>
                  </a:solidFill>
                  <a:latin typeface="Arial" panose="020B0604020202020204" pitchFamily="34" charset="0"/>
                </a:defRPr>
              </a:lvl3pPr>
              <a:lvl4pPr marL="1230313" indent="-228600" defTabSz="820738">
                <a:spcBef>
                  <a:spcPct val="20000"/>
                </a:spcBef>
                <a:buClr>
                  <a:srgbClr val="9DC5A6"/>
                </a:buClr>
                <a:buSzPct val="100000"/>
                <a:buChar char="•"/>
                <a:defRPr sz="2000">
                  <a:solidFill>
                    <a:schemeClr val="tx1"/>
                  </a:solidFill>
                  <a:latin typeface="Arial" panose="020B0604020202020204" pitchFamily="34" charset="0"/>
                </a:defRPr>
              </a:lvl4pPr>
              <a:lvl5pPr marL="1641475" indent="-228600" defTabSz="820738">
                <a:spcBef>
                  <a:spcPct val="20000"/>
                </a:spcBef>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5pPr>
              <a:lvl6pPr marL="20986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6pPr>
              <a:lvl7pPr marL="25558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7pPr>
              <a:lvl8pPr marL="30130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8pPr>
              <a:lvl9pPr marL="3470275" indent="-228600" defTabSz="820738" eaLnBrk="0" fontAlgn="base" hangingPunct="0">
                <a:spcBef>
                  <a:spcPct val="20000"/>
                </a:spcBef>
                <a:spcAft>
                  <a:spcPct val="0"/>
                </a:spcAft>
                <a:buClr>
                  <a:srgbClr val="9DC5A6"/>
                </a:buClr>
                <a:buSzPct val="100000"/>
                <a:buFont typeface="Times New Roman" panose="02020603050405020304" pitchFamily="18" charset="0"/>
                <a:buChar char="–"/>
                <a:defRPr sz="2000">
                  <a:solidFill>
                    <a:schemeClr val="tx1"/>
                  </a:solidFill>
                  <a:latin typeface="Arial" panose="020B0604020202020204" pitchFamily="34" charset="0"/>
                </a:defRPr>
              </a:lvl9pPr>
            </a:lstStyle>
            <a:p>
              <a:pPr>
                <a:spcBef>
                  <a:spcPct val="0"/>
                </a:spcBef>
                <a:buClrTx/>
                <a:buSzTx/>
                <a:buFontTx/>
                <a:buNone/>
              </a:pPr>
              <a:r>
                <a:rPr lang="en-US" altLang="en-US" sz="1400" dirty="0" smtClean="0">
                  <a:solidFill>
                    <a:srgbClr val="000000"/>
                  </a:solidFill>
                </a:rPr>
                <a:t>MD</a:t>
              </a:r>
              <a:endParaRPr lang="en-US" altLang="en-US" sz="1400" dirty="0">
                <a:solidFill>
                  <a:srgbClr val="000000"/>
                </a:solidFill>
              </a:endParaRPr>
            </a:p>
          </p:txBody>
        </p:sp>
      </p:grpSp>
      <p:sp>
        <p:nvSpPr>
          <p:cNvPr id="4" name="Rectangle 3"/>
          <p:cNvSpPr/>
          <p:nvPr/>
        </p:nvSpPr>
        <p:spPr>
          <a:xfrm>
            <a:off x="8726040" y="6520934"/>
            <a:ext cx="341760" cy="276999"/>
          </a:xfrm>
          <a:prstGeom prst="rect">
            <a:avLst/>
          </a:prstGeom>
        </p:spPr>
        <p:txBody>
          <a:bodyPr wrap="none">
            <a:spAutoFit/>
          </a:bodyPr>
          <a:lstStyle/>
          <a:p>
            <a:pPr lvl="0" algn="r">
              <a:defRPr/>
            </a:pPr>
            <a:r>
              <a:rPr lang="en-US" sz="1200" dirty="0" smtClean="0">
                <a:solidFill>
                  <a:srgbClr val="898989"/>
                </a:solidFill>
                <a:latin typeface="Calibri" panose="020F0502020204030204" pitchFamily="34" charset="0"/>
                <a:ea typeface="Tahoma" panose="020B0604030504040204" pitchFamily="34" charset="0"/>
                <a:cs typeface="Tahoma" panose="020B0604030504040204" pitchFamily="34" charset="0"/>
              </a:rPr>
              <a:t>51</a:t>
            </a:r>
            <a:endParaRPr lang="en-US" sz="1200" dirty="0">
              <a:solidFill>
                <a:srgbClr val="898989"/>
              </a:solidFill>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70978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Population Science </a:t>
            </a:r>
            <a:br>
              <a:rPr lang="en-US" dirty="0" smtClean="0"/>
            </a:br>
            <a:r>
              <a:rPr lang="en-US" sz="2800" dirty="0" smtClean="0"/>
              <a:t>Health Promotion in Primary Care </a:t>
            </a:r>
            <a:endParaRPr lang="en-US" sz="2800" dirty="0"/>
          </a:p>
        </p:txBody>
      </p:sp>
      <p:sp>
        <p:nvSpPr>
          <p:cNvPr id="5" name="Rectangle 4"/>
          <p:cNvSpPr/>
          <p:nvPr/>
        </p:nvSpPr>
        <p:spPr>
          <a:xfrm>
            <a:off x="1371600" y="1470345"/>
            <a:ext cx="7620631" cy="2115964"/>
          </a:xfrm>
          <a:prstGeom prst="rect">
            <a:avLst/>
          </a:prstGeom>
        </p:spPr>
        <p:txBody>
          <a:bodyPr wrap="square">
            <a:spAutoFit/>
          </a:bodyPr>
          <a:lstStyle/>
          <a:p>
            <a:pPr>
              <a:spcAft>
                <a:spcPts val="300"/>
              </a:spcAft>
              <a:buClr>
                <a:srgbClr val="FF6600"/>
              </a:buClr>
            </a:pPr>
            <a:r>
              <a:rPr lang="en-US" sz="2400" b="1" dirty="0" smtClean="0">
                <a:solidFill>
                  <a:srgbClr val="000000"/>
                </a:solidFill>
                <a:latin typeface="Myriad Pro" pitchFamily="34" charset="0"/>
              </a:rPr>
              <a:t>Removing Barriers to Primary Care</a:t>
            </a:r>
          </a:p>
          <a:p>
            <a:pPr marL="803275" lvl="1" indent="-346075">
              <a:spcAft>
                <a:spcPts val="300"/>
              </a:spcAft>
              <a:buClr>
                <a:srgbClr val="FF6600"/>
              </a:buClr>
              <a:buFont typeface="Wingdings" pitchFamily="2" charset="2"/>
              <a:buChar char="Ø"/>
            </a:pPr>
            <a:r>
              <a:rPr lang="en-US" sz="2000" dirty="0" smtClean="0">
                <a:solidFill>
                  <a:srgbClr val="000000"/>
                </a:solidFill>
                <a:latin typeface="Myriad Pro" pitchFamily="34" charset="0"/>
              </a:rPr>
              <a:t>South Carolina assessed </a:t>
            </a:r>
            <a:r>
              <a:rPr lang="en-US" sz="2000" dirty="0">
                <a:solidFill>
                  <a:srgbClr val="000000"/>
                </a:solidFill>
                <a:latin typeface="Myriad Pro" pitchFamily="34" charset="0"/>
              </a:rPr>
              <a:t>150 primary care sites </a:t>
            </a:r>
            <a:r>
              <a:rPr lang="en-US" sz="2000" dirty="0" smtClean="0">
                <a:solidFill>
                  <a:srgbClr val="000000"/>
                </a:solidFill>
                <a:latin typeface="Myriad Pro" pitchFamily="34" charset="0"/>
              </a:rPr>
              <a:t>that had a patient load of &gt;750,000.</a:t>
            </a:r>
          </a:p>
          <a:p>
            <a:pPr marL="803275" lvl="1" indent="-346075">
              <a:spcAft>
                <a:spcPts val="300"/>
              </a:spcAft>
              <a:buClr>
                <a:srgbClr val="FF6600"/>
              </a:buClr>
              <a:buFont typeface="Wingdings" pitchFamily="2" charset="2"/>
              <a:buChar char="Ø"/>
            </a:pPr>
            <a:r>
              <a:rPr lang="en-US" sz="2000" dirty="0" smtClean="0">
                <a:solidFill>
                  <a:srgbClr val="000000"/>
                </a:solidFill>
                <a:latin typeface="Myriad Pro" pitchFamily="34" charset="0"/>
              </a:rPr>
              <a:t>Modifications were made at 1/3 </a:t>
            </a:r>
            <a:r>
              <a:rPr lang="en-US" sz="2000" dirty="0">
                <a:solidFill>
                  <a:srgbClr val="000000"/>
                </a:solidFill>
                <a:latin typeface="Myriad Pro" pitchFamily="34" charset="0"/>
              </a:rPr>
              <a:t>of </a:t>
            </a:r>
            <a:r>
              <a:rPr lang="en-US" sz="2000" dirty="0" smtClean="0">
                <a:solidFill>
                  <a:srgbClr val="000000"/>
                </a:solidFill>
                <a:latin typeface="Myriad Pro" pitchFamily="34" charset="0"/>
              </a:rPr>
              <a:t>the sites: internal medicine, OB/GYN, pediatric, and dental care sites.</a:t>
            </a:r>
          </a:p>
          <a:p>
            <a:pPr marL="803275" lvl="1" indent="-346075">
              <a:spcAft>
                <a:spcPts val="300"/>
              </a:spcAft>
              <a:buClr>
                <a:srgbClr val="FF6600"/>
              </a:buClr>
              <a:buFont typeface="Wingdings" pitchFamily="2" charset="2"/>
              <a:buChar char="Ø"/>
            </a:pPr>
            <a:endParaRPr lang="en-US" sz="2000" dirty="0">
              <a:solidFill>
                <a:srgbClr val="000000"/>
              </a:solidFill>
              <a:latin typeface="Myriad Pro" pitchFamily="34" charset="0"/>
            </a:endParaRPr>
          </a:p>
        </p:txBody>
      </p:sp>
      <p:sp>
        <p:nvSpPr>
          <p:cNvPr id="6" name="TextBox 5"/>
          <p:cNvSpPr txBox="1"/>
          <p:nvPr/>
        </p:nvSpPr>
        <p:spPr>
          <a:xfrm>
            <a:off x="117020" y="6501400"/>
            <a:ext cx="1843440" cy="246221"/>
          </a:xfrm>
          <a:prstGeom prst="rect">
            <a:avLst/>
          </a:prstGeom>
          <a:noFill/>
        </p:spPr>
        <p:txBody>
          <a:bodyPr wrap="square" rtlCol="0">
            <a:spAutoFit/>
          </a:bodyPr>
          <a:lstStyle/>
          <a:p>
            <a:fld id="{502F4AC6-48B5-485A-8D62-7AC4F05840AC}" type="slidenum">
              <a:rPr lang="en-US" sz="1000" smtClean="0">
                <a:solidFill>
                  <a:srgbClr val="FFFFFF"/>
                </a:solidFill>
                <a:latin typeface="Myriad Pro" pitchFamily="34" charset="0"/>
              </a:rPr>
              <a:pPr/>
              <a:t>52</a:t>
            </a:fld>
            <a:endParaRPr lang="en-US" sz="1000" dirty="0">
              <a:solidFill>
                <a:srgbClr val="FFFFFF"/>
              </a:solidFill>
              <a:latin typeface="Myriad Pro" pitchFamily="34" charset="0"/>
            </a:endParaRPr>
          </a:p>
        </p:txBody>
      </p:sp>
      <p:pic>
        <p:nvPicPr>
          <p:cNvPr id="1026" name="Picture 2" title="Picture of Accessible parking lot next to clinic entrance"/>
          <p:cNvPicPr>
            <a:picLocks noChangeAspect="1" noChangeArrowheads="1"/>
          </p:cNvPicPr>
          <p:nvPr/>
        </p:nvPicPr>
        <p:blipFill>
          <a:blip r:embed="rId3" cstate="print"/>
          <a:srcRect/>
          <a:stretch>
            <a:fillRect/>
          </a:stretch>
        </p:blipFill>
        <p:spPr bwMode="auto">
          <a:xfrm>
            <a:off x="5181600" y="3633491"/>
            <a:ext cx="3505200" cy="2310109"/>
          </a:xfrm>
          <a:prstGeom prst="rect">
            <a:avLst/>
          </a:prstGeom>
          <a:ln>
            <a:noFill/>
          </a:ln>
          <a:effectLst>
            <a:outerShdw blurRad="292100" dist="139700" dir="2700000" algn="tl" rotWithShape="0">
              <a:srgbClr val="333333">
                <a:alpha val="65000"/>
              </a:srgbClr>
            </a:outerShdw>
          </a:effectLst>
        </p:spPr>
      </p:pic>
      <p:pic>
        <p:nvPicPr>
          <p:cNvPr id="1027" name="Picture 3" title="Picture of accessible walkway to clinic entrance"/>
          <p:cNvPicPr>
            <a:picLocks noChangeAspect="1" noChangeArrowheads="1"/>
          </p:cNvPicPr>
          <p:nvPr/>
        </p:nvPicPr>
        <p:blipFill>
          <a:blip r:embed="rId4" cstate="print"/>
          <a:srcRect/>
          <a:stretch>
            <a:fillRect/>
          </a:stretch>
        </p:blipFill>
        <p:spPr bwMode="auto">
          <a:xfrm>
            <a:off x="1842196" y="3644025"/>
            <a:ext cx="3110805" cy="2333103"/>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805620" y="6169223"/>
            <a:ext cx="2918780" cy="307777"/>
          </a:xfrm>
          <a:prstGeom prst="rect">
            <a:avLst/>
          </a:prstGeom>
          <a:solidFill>
            <a:schemeClr val="bg1"/>
          </a:solidFill>
        </p:spPr>
        <p:txBody>
          <a:bodyPr wrap="square">
            <a:spAutoFit/>
          </a:bodyPr>
          <a:lstStyle/>
          <a:p>
            <a:pPr algn="ctr"/>
            <a:r>
              <a:rPr lang="en-US" sz="1400" b="1" dirty="0" smtClean="0">
                <a:solidFill>
                  <a:srgbClr val="000000"/>
                </a:solidFill>
              </a:rPr>
              <a:t>BEFORE</a:t>
            </a:r>
            <a:r>
              <a:rPr lang="en-US" sz="1400" dirty="0" smtClean="0">
                <a:solidFill>
                  <a:srgbClr val="000000"/>
                </a:solidFill>
              </a:rPr>
              <a:t>: No </a:t>
            </a:r>
            <a:r>
              <a:rPr lang="en-US" sz="1400" dirty="0">
                <a:solidFill>
                  <a:srgbClr val="000000"/>
                </a:solidFill>
              </a:rPr>
              <a:t>accessible </a:t>
            </a:r>
            <a:r>
              <a:rPr lang="en-US" sz="1400" dirty="0" smtClean="0">
                <a:solidFill>
                  <a:srgbClr val="000000"/>
                </a:solidFill>
              </a:rPr>
              <a:t>parking</a:t>
            </a:r>
            <a:endParaRPr lang="en-US" sz="1400" dirty="0">
              <a:solidFill>
                <a:srgbClr val="000000"/>
              </a:solidFill>
            </a:endParaRPr>
          </a:p>
        </p:txBody>
      </p:sp>
      <p:sp>
        <p:nvSpPr>
          <p:cNvPr id="4" name="Rectangle 3"/>
          <p:cNvSpPr/>
          <p:nvPr/>
        </p:nvSpPr>
        <p:spPr>
          <a:xfrm>
            <a:off x="5257800" y="5943600"/>
            <a:ext cx="3379641" cy="523220"/>
          </a:xfrm>
          <a:prstGeom prst="rect">
            <a:avLst/>
          </a:prstGeom>
          <a:solidFill>
            <a:schemeClr val="bg1"/>
          </a:solidFill>
        </p:spPr>
        <p:txBody>
          <a:bodyPr wrap="square">
            <a:spAutoFit/>
          </a:bodyPr>
          <a:lstStyle/>
          <a:p>
            <a:pPr marL="0" lvl="2" algn="ctr" eaLnBrk="0" hangingPunct="0">
              <a:spcAft>
                <a:spcPts val="302"/>
              </a:spcAft>
              <a:buClr>
                <a:srgbClr val="FF6600"/>
              </a:buClr>
            </a:pPr>
            <a:r>
              <a:rPr lang="en-US" sz="1400" b="1" dirty="0" smtClean="0">
                <a:solidFill>
                  <a:srgbClr val="000000"/>
                </a:solidFill>
              </a:rPr>
              <a:t>AFTER: </a:t>
            </a:r>
            <a:r>
              <a:rPr lang="en-US" sz="1400" dirty="0" smtClean="0">
                <a:solidFill>
                  <a:srgbClr val="000000"/>
                </a:solidFill>
              </a:rPr>
              <a:t>Accessible </a:t>
            </a:r>
            <a:r>
              <a:rPr lang="en-US" sz="1400" dirty="0">
                <a:solidFill>
                  <a:srgbClr val="000000"/>
                </a:solidFill>
              </a:rPr>
              <a:t>parking with signage and easy slope to the </a:t>
            </a:r>
            <a:r>
              <a:rPr lang="en-US" sz="1400" dirty="0" smtClean="0">
                <a:solidFill>
                  <a:srgbClr val="000000"/>
                </a:solidFill>
              </a:rPr>
              <a:t>ramp</a:t>
            </a:r>
            <a:endParaRPr lang="en-US" sz="1400" dirty="0">
              <a:solidFill>
                <a:srgbClr val="000000"/>
              </a:solidFill>
            </a:endParaRPr>
          </a:p>
        </p:txBody>
      </p:sp>
      <p:sp>
        <p:nvSpPr>
          <p:cNvPr id="9" name="TextBox 8"/>
          <p:cNvSpPr txBox="1"/>
          <p:nvPr/>
        </p:nvSpPr>
        <p:spPr>
          <a:xfrm>
            <a:off x="3841682" y="6456799"/>
            <a:ext cx="2679836" cy="338554"/>
          </a:xfrm>
          <a:prstGeom prst="rect">
            <a:avLst/>
          </a:prstGeom>
          <a:noFill/>
        </p:spPr>
        <p:txBody>
          <a:bodyPr wrap="none" rtlCol="0">
            <a:spAutoFit/>
          </a:bodyPr>
          <a:lstStyle/>
          <a:p>
            <a:r>
              <a:rPr lang="en-US" sz="1600" b="1" dirty="0" smtClean="0">
                <a:solidFill>
                  <a:srgbClr val="0F0AD4"/>
                </a:solidFill>
                <a:latin typeface="Calibri" panose="020F0502020204030204" pitchFamily="34" charset="0"/>
              </a:rPr>
              <a:t>DH-4 Barriers to primary care</a:t>
            </a:r>
            <a:endParaRPr lang="en-US" sz="1600" b="1" dirty="0">
              <a:solidFill>
                <a:srgbClr val="0F0AD4"/>
              </a:solidFill>
              <a:latin typeface="Calibri" panose="020F0502020204030204" pitchFamily="34" charset="0"/>
            </a:endParaRPr>
          </a:p>
        </p:txBody>
      </p:sp>
      <p:sp>
        <p:nvSpPr>
          <p:cNvPr id="7" name="Rectangle 6"/>
          <p:cNvSpPr/>
          <p:nvPr/>
        </p:nvSpPr>
        <p:spPr>
          <a:xfrm>
            <a:off x="8729088" y="6521844"/>
            <a:ext cx="341760" cy="276999"/>
          </a:xfrm>
          <a:prstGeom prst="rect">
            <a:avLst/>
          </a:prstGeom>
        </p:spPr>
        <p:txBody>
          <a:bodyPr wrap="none">
            <a:spAutoFit/>
          </a:bodyPr>
          <a:lstStyle/>
          <a:p>
            <a:pPr lvl="0" algn="r">
              <a:defRPr/>
            </a:pPr>
            <a:r>
              <a:rPr lang="en-US" sz="1200" dirty="0" smtClean="0">
                <a:solidFill>
                  <a:srgbClr val="898989"/>
                </a:solidFill>
                <a:latin typeface="Calibri" panose="020F0502020204030204" pitchFamily="34" charset="0"/>
                <a:ea typeface="Tahoma" panose="020B0604030504040204" pitchFamily="34" charset="0"/>
                <a:cs typeface="Tahoma" panose="020B0604030504040204" pitchFamily="34" charset="0"/>
              </a:rPr>
              <a:t>52</a:t>
            </a:r>
            <a:endParaRPr lang="en-US" sz="1200" dirty="0">
              <a:solidFill>
                <a:srgbClr val="898989"/>
              </a:solidFill>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08199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600200" y="76200"/>
            <a:ext cx="7470775" cy="1295400"/>
          </a:xfrm>
        </p:spPr>
        <p:txBody>
          <a:bodyPr/>
          <a:lstStyle/>
          <a:p>
            <a:pPr algn="ctr"/>
            <a:r>
              <a:rPr lang="en-US" sz="2800" dirty="0" smtClean="0"/>
              <a:t>Population Science </a:t>
            </a:r>
            <a:br>
              <a:rPr lang="en-US" sz="2800" dirty="0" smtClean="0"/>
            </a:br>
            <a:r>
              <a:rPr lang="en-US" sz="2800" dirty="0" smtClean="0"/>
              <a:t>Health Promotion in </a:t>
            </a:r>
            <a:r>
              <a:rPr lang="en-US" sz="2800" dirty="0"/>
              <a:t>Counties (Continued) </a:t>
            </a:r>
          </a:p>
        </p:txBody>
      </p:sp>
      <p:pic>
        <p:nvPicPr>
          <p:cNvPr id="9" name="Picture 8" descr="National Association of County and City Health Officials" title="NACCHO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028337"/>
            <a:ext cx="2211160" cy="753217"/>
          </a:xfrm>
          <a:prstGeom prst="rect">
            <a:avLst/>
          </a:prstGeom>
        </p:spPr>
      </p:pic>
      <p:sp>
        <p:nvSpPr>
          <p:cNvPr id="6" name="TextBox 5"/>
          <p:cNvSpPr txBox="1"/>
          <p:nvPr/>
        </p:nvSpPr>
        <p:spPr>
          <a:xfrm>
            <a:off x="1371600" y="1447800"/>
            <a:ext cx="7620000" cy="461665"/>
          </a:xfrm>
          <a:prstGeom prst="rect">
            <a:avLst/>
          </a:prstGeom>
          <a:noFill/>
        </p:spPr>
        <p:txBody>
          <a:bodyPr wrap="square" rtlCol="0">
            <a:spAutoFit/>
          </a:bodyPr>
          <a:lstStyle/>
          <a:p>
            <a:r>
              <a:rPr lang="en-US" sz="2400" dirty="0" smtClean="0">
                <a:solidFill>
                  <a:srgbClr val="000000"/>
                </a:solidFill>
              </a:rPr>
              <a:t>Outcomes:</a:t>
            </a:r>
            <a:endParaRPr lang="en-US" sz="1600" dirty="0">
              <a:solidFill>
                <a:srgbClr val="000000"/>
              </a:solidFill>
            </a:endParaRPr>
          </a:p>
        </p:txBody>
      </p:sp>
      <p:sp>
        <p:nvSpPr>
          <p:cNvPr id="8" name="TextBox 7"/>
          <p:cNvSpPr txBox="1"/>
          <p:nvPr/>
        </p:nvSpPr>
        <p:spPr>
          <a:xfrm>
            <a:off x="1451804" y="6409718"/>
            <a:ext cx="7615996" cy="338554"/>
          </a:xfrm>
          <a:prstGeom prst="rect">
            <a:avLst/>
          </a:prstGeom>
          <a:noFill/>
        </p:spPr>
        <p:txBody>
          <a:bodyPr wrap="none" rtlCol="0">
            <a:spAutoFit/>
          </a:bodyPr>
          <a:lstStyle/>
          <a:p>
            <a:r>
              <a:rPr lang="en-US" sz="1600" b="1" dirty="0" smtClean="0">
                <a:solidFill>
                  <a:srgbClr val="0F0AD4"/>
                </a:solidFill>
                <a:latin typeface="Calibri" panose="020F0502020204030204" pitchFamily="34" charset="0"/>
              </a:rPr>
              <a:t>DH-13 Participation in community activities &amp; PREP-11, 12, 13 Emergency Preparedness</a:t>
            </a:r>
            <a:endParaRPr lang="en-US" sz="1600" b="1" dirty="0">
              <a:solidFill>
                <a:srgbClr val="0F0AD4"/>
              </a:solidFill>
              <a:latin typeface="Calibri" panose="020F0502020204030204" pitchFamily="34" charset="0"/>
            </a:endParaRPr>
          </a:p>
        </p:txBody>
      </p:sp>
      <p:pic>
        <p:nvPicPr>
          <p:cNvPr id="4" name="Picture 3" descr="Kent County Michigan Inclusion Story " title="NACCHO Policy Brie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1524000"/>
            <a:ext cx="4724399" cy="4766845"/>
          </a:xfrm>
          <a:prstGeom prst="rect">
            <a:avLst/>
          </a:prstGeom>
        </p:spPr>
      </p:pic>
    </p:spTree>
    <p:extLst>
      <p:ext uri="{BB962C8B-B14F-4D97-AF65-F5344CB8AC3E}">
        <p14:creationId xmlns:p14="http://schemas.microsoft.com/office/powerpoint/2010/main" val="13711616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descr="All of them have partnered with CDC funded Disability and Health programs." title="Graphic showing logos for 10 communities"/>
          <p:cNvSpPr txBox="1">
            <a:spLocks noChangeArrowheads="1"/>
          </p:cNvSpPr>
          <p:nvPr/>
        </p:nvSpPr>
        <p:spPr>
          <a:xfrm>
            <a:off x="3010846" y="3150241"/>
            <a:ext cx="7013121" cy="5029200"/>
          </a:xfrm>
          <a:prstGeom prst="rect">
            <a:avLst/>
          </a:prstGeom>
        </p:spPr>
        <p:txBody>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205740" indent="-342900">
              <a:lnSpc>
                <a:spcPct val="90000"/>
              </a:lnSpc>
              <a:buFont typeface="Arial" pitchFamily="34" charset="0"/>
              <a:buNone/>
            </a:pPr>
            <a:r>
              <a:rPr lang="en-US" sz="2800" kern="0" dirty="0" smtClean="0">
                <a:solidFill>
                  <a:srgbClr val="002060"/>
                </a:solidFill>
              </a:rPr>
              <a:t/>
            </a:r>
            <a:br>
              <a:rPr lang="en-US" sz="2800" kern="0" dirty="0" smtClean="0">
                <a:solidFill>
                  <a:srgbClr val="002060"/>
                </a:solidFill>
              </a:rPr>
            </a:br>
            <a:endParaRPr lang="en-US" altLang="en-US" sz="2800" kern="0" dirty="0" smtClean="0">
              <a:solidFill>
                <a:srgbClr val="002060"/>
              </a:solidFill>
            </a:endParaRPr>
          </a:p>
          <a:p>
            <a:pPr marL="0" indent="0">
              <a:lnSpc>
                <a:spcPct val="80000"/>
              </a:lnSpc>
              <a:buFont typeface="Arial" pitchFamily="34" charset="0"/>
              <a:buNone/>
            </a:pPr>
            <a:endParaRPr lang="en-US" altLang="en-US" sz="1800" kern="0" dirty="0" smtClean="0">
              <a:solidFill>
                <a:srgbClr val="000000"/>
              </a:solidFill>
            </a:endParaRPr>
          </a:p>
          <a:p>
            <a:pPr marL="0" indent="0">
              <a:lnSpc>
                <a:spcPct val="80000"/>
              </a:lnSpc>
              <a:buFont typeface="Arial" pitchFamily="34" charset="0"/>
              <a:buNone/>
            </a:pPr>
            <a:endParaRPr lang="en-US" altLang="en-US" sz="1800" kern="0" dirty="0">
              <a:solidFill>
                <a:srgbClr val="000000"/>
              </a:solidFill>
            </a:endParaRPr>
          </a:p>
        </p:txBody>
      </p:sp>
      <p:sp>
        <p:nvSpPr>
          <p:cNvPr id="2" name="TextBox 1"/>
          <p:cNvSpPr txBox="1"/>
          <p:nvPr/>
        </p:nvSpPr>
        <p:spPr>
          <a:xfrm>
            <a:off x="1752600" y="1447800"/>
            <a:ext cx="7230290" cy="954107"/>
          </a:xfrm>
          <a:prstGeom prst="rect">
            <a:avLst/>
          </a:prstGeom>
          <a:noFill/>
        </p:spPr>
        <p:txBody>
          <a:bodyPr wrap="square" rtlCol="0">
            <a:spAutoFit/>
          </a:bodyPr>
          <a:lstStyle/>
          <a:p>
            <a:r>
              <a:rPr lang="en-US" sz="3200" b="1" u="sng" dirty="0" smtClean="0">
                <a:solidFill>
                  <a:srgbClr val="000000"/>
                </a:solidFill>
                <a:latin typeface="Calibri" panose="020F0502020204030204" pitchFamily="34" charset="0"/>
              </a:rPr>
              <a:t>10</a:t>
            </a:r>
            <a:r>
              <a:rPr lang="en-US" sz="2400" u="sng" dirty="0" smtClean="0">
                <a:solidFill>
                  <a:srgbClr val="000000"/>
                </a:solidFill>
                <a:latin typeface="Calibri" panose="020F0502020204030204" pitchFamily="34" charset="0"/>
              </a:rPr>
              <a:t> communities </a:t>
            </a:r>
            <a:r>
              <a:rPr lang="en-US" sz="2400" dirty="0" smtClean="0">
                <a:solidFill>
                  <a:srgbClr val="000000"/>
                </a:solidFill>
                <a:latin typeface="Calibri" panose="020F0502020204030204" pitchFamily="34" charset="0"/>
              </a:rPr>
              <a:t>have partnered with </a:t>
            </a:r>
            <a:r>
              <a:rPr lang="en-US" sz="3200" b="1" dirty="0" smtClean="0">
                <a:solidFill>
                  <a:srgbClr val="000000"/>
                </a:solidFill>
                <a:latin typeface="Calibri" panose="020F0502020204030204" pitchFamily="34" charset="0"/>
              </a:rPr>
              <a:t>5</a:t>
            </a:r>
            <a:r>
              <a:rPr lang="en-US" sz="2400" dirty="0" smtClean="0">
                <a:solidFill>
                  <a:srgbClr val="000000"/>
                </a:solidFill>
                <a:latin typeface="Calibri" panose="020F0502020204030204" pitchFamily="34" charset="0"/>
              </a:rPr>
              <a:t> Disability and Health State Programs</a:t>
            </a:r>
            <a:endParaRPr lang="en-US" dirty="0">
              <a:solidFill>
                <a:srgbClr val="000000"/>
              </a:solidFill>
              <a:latin typeface="Calibri" panose="020F0502020204030204" pitchFamily="34" charset="0"/>
            </a:endParaRPr>
          </a:p>
        </p:txBody>
      </p:sp>
      <p:sp>
        <p:nvSpPr>
          <p:cNvPr id="8" name="TextBox 7"/>
          <p:cNvSpPr txBox="1"/>
          <p:nvPr/>
        </p:nvSpPr>
        <p:spPr>
          <a:xfrm>
            <a:off x="2799743" y="6135469"/>
            <a:ext cx="5125057" cy="646331"/>
          </a:xfrm>
          <a:prstGeom prst="rect">
            <a:avLst/>
          </a:prstGeom>
          <a:noFill/>
        </p:spPr>
        <p:txBody>
          <a:bodyPr wrap="none" rtlCol="0">
            <a:spAutoFit/>
          </a:bodyPr>
          <a:lstStyle/>
          <a:p>
            <a:r>
              <a:rPr lang="en-US" b="1" dirty="0" smtClean="0">
                <a:solidFill>
                  <a:srgbClr val="0F0AD4"/>
                </a:solidFill>
                <a:latin typeface="Calibri" panose="020F0502020204030204" pitchFamily="34" charset="0"/>
              </a:rPr>
              <a:t>DH-8 Barriers to local health and wellness programs</a:t>
            </a:r>
          </a:p>
          <a:p>
            <a:r>
              <a:rPr lang="en-US" b="1" dirty="0" smtClean="0">
                <a:solidFill>
                  <a:srgbClr val="0F0AD4"/>
                </a:solidFill>
                <a:latin typeface="Calibri" panose="020F0502020204030204" pitchFamily="34" charset="0"/>
              </a:rPr>
              <a:t>DH-13 Participation in </a:t>
            </a:r>
            <a:r>
              <a:rPr lang="en-US" b="1" dirty="0">
                <a:solidFill>
                  <a:srgbClr val="0F0AD4"/>
                </a:solidFill>
                <a:latin typeface="Calibri" panose="020F0502020204030204" pitchFamily="34" charset="0"/>
              </a:rPr>
              <a:t>c</a:t>
            </a:r>
            <a:r>
              <a:rPr lang="en-US" b="1" dirty="0" smtClean="0">
                <a:solidFill>
                  <a:srgbClr val="0F0AD4"/>
                </a:solidFill>
                <a:latin typeface="Calibri" panose="020F0502020204030204" pitchFamily="34" charset="0"/>
              </a:rPr>
              <a:t>ommunity activities</a:t>
            </a:r>
            <a:endParaRPr lang="en-US" b="1" dirty="0">
              <a:solidFill>
                <a:srgbClr val="0F0AD4"/>
              </a:solidFill>
              <a:latin typeface="Calibri" panose="020F0502020204030204" pitchFamily="34" charset="0"/>
            </a:endParaRPr>
          </a:p>
        </p:txBody>
      </p:sp>
      <p:grpSp>
        <p:nvGrpSpPr>
          <p:cNvPr id="4" name="Group 3" title="Logos for 10 communities partnering with 5 disability and heatlh programs"/>
          <p:cNvGrpSpPr/>
          <p:nvPr/>
        </p:nvGrpSpPr>
        <p:grpSpPr>
          <a:xfrm>
            <a:off x="1521152" y="2401907"/>
            <a:ext cx="6836823" cy="3572510"/>
            <a:chOff x="1521152" y="2401907"/>
            <a:chExt cx="6836823" cy="3572510"/>
          </a:xfrm>
        </p:grpSpPr>
        <p:pic>
          <p:nvPicPr>
            <p:cNvPr id="9" name="Picture 8" title="Sioux C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707" y="2401907"/>
              <a:ext cx="966636" cy="1211144"/>
            </a:xfrm>
            <a:prstGeom prst="rect">
              <a:avLst/>
            </a:prstGeom>
          </p:spPr>
        </p:pic>
        <p:pic>
          <p:nvPicPr>
            <p:cNvPr id="12" name="Picture 11" title="Butte-Silver Bow"/>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6163" y="2514600"/>
              <a:ext cx="3649637" cy="635641"/>
            </a:xfrm>
            <a:prstGeom prst="rect">
              <a:avLst/>
            </a:prstGeom>
          </p:spPr>
        </p:pic>
        <p:pic>
          <p:nvPicPr>
            <p:cNvPr id="13" name="Picture 12" title="Helen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1430" y="2590800"/>
              <a:ext cx="1454370" cy="605018"/>
            </a:xfrm>
            <a:prstGeom prst="rect">
              <a:avLst/>
            </a:prstGeom>
            <a:solidFill>
              <a:schemeClr val="accent1"/>
            </a:solidFill>
          </p:spPr>
        </p:pic>
        <p:pic>
          <p:nvPicPr>
            <p:cNvPr id="15" name="Picture 14" title="Syracuse"/>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087274" y="4611274"/>
              <a:ext cx="1179926" cy="1179926"/>
            </a:xfrm>
            <a:prstGeom prst="rect">
              <a:avLst/>
            </a:prstGeom>
          </p:spPr>
        </p:pic>
        <p:pic>
          <p:nvPicPr>
            <p:cNvPr id="16" name="Picture 15" title="Adams County, Ohio"/>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1755" y="3443430"/>
              <a:ext cx="1202550" cy="1202550"/>
            </a:xfrm>
            <a:prstGeom prst="rect">
              <a:avLst/>
            </a:prstGeom>
          </p:spPr>
        </p:pic>
        <p:pic>
          <p:nvPicPr>
            <p:cNvPr id="17" name="Picture 16" title="Marion, Ohio"/>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4007" y="4893978"/>
              <a:ext cx="2287793" cy="604417"/>
            </a:xfrm>
            <a:prstGeom prst="rect">
              <a:avLst/>
            </a:prstGeom>
          </p:spPr>
        </p:pic>
        <p:pic>
          <p:nvPicPr>
            <p:cNvPr id="18" name="Picture 17" title="Benton, Orego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5303" y="3587521"/>
              <a:ext cx="1255497" cy="1133604"/>
            </a:xfrm>
            <a:prstGeom prst="rect">
              <a:avLst/>
            </a:prstGeom>
          </p:spPr>
        </p:pic>
        <p:pic>
          <p:nvPicPr>
            <p:cNvPr id="19" name="Picture 18" title="Unatilla Orego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89520" y="4774417"/>
              <a:ext cx="1268455" cy="1200000"/>
            </a:xfrm>
            <a:prstGeom prst="rect">
              <a:avLst/>
            </a:prstGeom>
          </p:spPr>
        </p:pic>
        <p:pic>
          <p:nvPicPr>
            <p:cNvPr id="23" name="Picture 22" title="Carroll County, Iowa"/>
            <p:cNvPicPr>
              <a:picLocks noChangeAspect="1"/>
            </p:cNvPicPr>
            <p:nvPr/>
          </p:nvPicPr>
          <p:blipFill rotWithShape="1">
            <a:blip r:embed="rId11">
              <a:extLst>
                <a:ext uri="{28A0092B-C50C-407E-A947-70E740481C1C}">
                  <a14:useLocalDpi xmlns:a14="http://schemas.microsoft.com/office/drawing/2010/main" val="0"/>
                </a:ext>
              </a:extLst>
            </a:blip>
            <a:srcRect r="-18889"/>
            <a:stretch/>
          </p:blipFill>
          <p:spPr>
            <a:xfrm>
              <a:off x="1521152" y="3733800"/>
              <a:ext cx="1125460" cy="2144538"/>
            </a:xfrm>
            <a:prstGeom prst="rect">
              <a:avLst/>
            </a:prstGeom>
          </p:spPr>
        </p:pic>
        <p:pic>
          <p:nvPicPr>
            <p:cNvPr id="21" name="Picture 20" title="Cattaraugus County, New York"/>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35123" y="3429000"/>
              <a:ext cx="1155877" cy="1155877"/>
            </a:xfrm>
            <a:prstGeom prst="rect">
              <a:avLst/>
            </a:prstGeom>
          </p:spPr>
        </p:pic>
      </p:grpSp>
      <p:sp>
        <p:nvSpPr>
          <p:cNvPr id="7" name="Title 6"/>
          <p:cNvSpPr>
            <a:spLocks noGrp="1"/>
          </p:cNvSpPr>
          <p:nvPr>
            <p:ph type="title"/>
          </p:nvPr>
        </p:nvSpPr>
        <p:spPr>
          <a:xfrm>
            <a:off x="1371372" y="259417"/>
            <a:ext cx="7470775" cy="1066800"/>
          </a:xfrm>
        </p:spPr>
        <p:txBody>
          <a:bodyPr/>
          <a:lstStyle/>
          <a:p>
            <a:pPr algn="ctr"/>
            <a:r>
              <a:rPr lang="en-US" dirty="0"/>
              <a:t>Population Science </a:t>
            </a:r>
            <a:br>
              <a:rPr lang="en-US" dirty="0"/>
            </a:br>
            <a:r>
              <a:rPr lang="en-US" dirty="0"/>
              <a:t>Health Promotion in Counties </a:t>
            </a:r>
            <a:br>
              <a:rPr lang="en-US" dirty="0"/>
            </a:br>
            <a:endParaRPr lang="en-US" dirty="0"/>
          </a:p>
        </p:txBody>
      </p:sp>
      <p:sp>
        <p:nvSpPr>
          <p:cNvPr id="5" name="Rectangle 4"/>
          <p:cNvSpPr/>
          <p:nvPr/>
        </p:nvSpPr>
        <p:spPr>
          <a:xfrm>
            <a:off x="8680688" y="6520663"/>
            <a:ext cx="341760" cy="276999"/>
          </a:xfrm>
          <a:prstGeom prst="rect">
            <a:avLst/>
          </a:prstGeom>
        </p:spPr>
        <p:txBody>
          <a:bodyPr wrap="none">
            <a:spAutoFit/>
          </a:bodyPr>
          <a:lstStyle/>
          <a:p>
            <a:pPr lvl="0" algn="r">
              <a:defRPr/>
            </a:pPr>
            <a:r>
              <a:rPr lang="en-US" sz="1200" dirty="0" smtClean="0">
                <a:solidFill>
                  <a:srgbClr val="898989"/>
                </a:solidFill>
                <a:latin typeface="Calibri" panose="020F0502020204030204" pitchFamily="34" charset="0"/>
                <a:ea typeface="Tahoma" panose="020B0604030504040204" pitchFamily="34" charset="0"/>
                <a:cs typeface="Tahoma" panose="020B0604030504040204" pitchFamily="34" charset="0"/>
              </a:rPr>
              <a:t>54</a:t>
            </a:r>
            <a:endParaRPr lang="en-US" sz="1200" dirty="0">
              <a:solidFill>
                <a:srgbClr val="898989"/>
              </a:solidFill>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703598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990" y="100146"/>
            <a:ext cx="7709986" cy="1271454"/>
          </a:xfrm>
        </p:spPr>
        <p:txBody>
          <a:bodyPr/>
          <a:lstStyle/>
          <a:p>
            <a:pPr algn="ctr"/>
            <a:r>
              <a:rPr lang="en-US" dirty="0" smtClean="0"/>
              <a:t>Population Science</a:t>
            </a:r>
            <a:br>
              <a:rPr lang="en-US" dirty="0" smtClean="0"/>
            </a:br>
            <a:r>
              <a:rPr lang="en-US" dirty="0" smtClean="0"/>
              <a:t>Health Promotion in Communities</a:t>
            </a:r>
            <a:endParaRPr lang="en-US" dirty="0"/>
          </a:p>
        </p:txBody>
      </p:sp>
      <p:graphicFrame>
        <p:nvGraphicFramePr>
          <p:cNvPr id="7" name="Object 4" title="People exercising in wheelchairs"/>
          <p:cNvGraphicFramePr>
            <a:graphicFrameLocks noChangeAspect="1"/>
          </p:cNvGraphicFramePr>
          <p:nvPr>
            <p:extLst/>
          </p:nvPr>
        </p:nvGraphicFramePr>
        <p:xfrm>
          <a:off x="3352800" y="3122658"/>
          <a:ext cx="3352800" cy="2203365"/>
        </p:xfrm>
        <a:graphic>
          <a:graphicData uri="http://schemas.openxmlformats.org/presentationml/2006/ole">
            <mc:AlternateContent xmlns:mc="http://schemas.openxmlformats.org/markup-compatibility/2006">
              <mc:Choice xmlns:v="urn:schemas-microsoft-com:vml" Requires="v">
                <p:oleObj spid="_x0000_s1034" name="Drawing" r:id="rId4" imgW="5204819" imgH="3893536" progId="Presentations.Drawing.11">
                  <p:embed/>
                </p:oleObj>
              </mc:Choice>
              <mc:Fallback>
                <p:oleObj name="Drawing" r:id="rId4" imgW="5204819" imgH="3893536" progId="Presentations.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122658"/>
                        <a:ext cx="3352800" cy="2203365"/>
                      </a:xfrm>
                      <a:prstGeom prst="rect">
                        <a:avLst/>
                      </a:prstGeom>
                      <a:noFill/>
                      <a:ln>
                        <a:noFill/>
                      </a:ln>
                      <a:effectLst/>
                    </p:spPr>
                  </p:pic>
                </p:oleObj>
              </mc:Fallback>
            </mc:AlternateContent>
          </a:graphicData>
        </a:graphic>
      </p:graphicFrame>
      <p:sp>
        <p:nvSpPr>
          <p:cNvPr id="11" name="TextBox 10"/>
          <p:cNvSpPr txBox="1"/>
          <p:nvPr/>
        </p:nvSpPr>
        <p:spPr>
          <a:xfrm>
            <a:off x="1790700" y="6172200"/>
            <a:ext cx="7010400" cy="584775"/>
          </a:xfrm>
          <a:prstGeom prst="rect">
            <a:avLst/>
          </a:prstGeom>
          <a:noFill/>
        </p:spPr>
        <p:txBody>
          <a:bodyPr wrap="square" rtlCol="0">
            <a:spAutoFit/>
          </a:bodyPr>
          <a:lstStyle/>
          <a:p>
            <a:r>
              <a:rPr lang="en-US" sz="1600" b="1" smtClean="0">
                <a:solidFill>
                  <a:srgbClr val="0F0AD4"/>
                </a:solidFill>
                <a:latin typeface="Calibri" panose="020F0502020204030204" pitchFamily="34" charset="0"/>
              </a:rPr>
              <a:t>DH-4 Barriers to Primary Care; </a:t>
            </a:r>
          </a:p>
          <a:p>
            <a:r>
              <a:rPr lang="en-US" sz="1600" b="1" smtClean="0">
                <a:solidFill>
                  <a:srgbClr val="0F0AD4"/>
                </a:solidFill>
                <a:latin typeface="Calibri" panose="020F0502020204030204" pitchFamily="34" charset="0"/>
              </a:rPr>
              <a:t>HRQOL/WB -1.1 Physical Health; HRQOL/WB-1.2 Mental Health </a:t>
            </a:r>
            <a:endParaRPr lang="en-US" sz="1600" b="1" dirty="0">
              <a:solidFill>
                <a:srgbClr val="0F0AD4"/>
              </a:solidFill>
              <a:latin typeface="Calibri" panose="020F0502020204030204" pitchFamily="34" charset="0"/>
            </a:endParaRPr>
          </a:p>
        </p:txBody>
      </p:sp>
      <p:pic>
        <p:nvPicPr>
          <p:cNvPr id="4" name="Picture 3" title="Logo for Living Well with a Disability Progr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0700" y="1586691"/>
            <a:ext cx="6324600" cy="1320876"/>
          </a:xfrm>
          <a:prstGeom prst="rect">
            <a:avLst/>
          </a:prstGeom>
        </p:spPr>
      </p:pic>
      <p:sp>
        <p:nvSpPr>
          <p:cNvPr id="3" name="Rectangle 2"/>
          <p:cNvSpPr/>
          <p:nvPr/>
        </p:nvSpPr>
        <p:spPr>
          <a:xfrm>
            <a:off x="8760811" y="6479976"/>
            <a:ext cx="341760" cy="276999"/>
          </a:xfrm>
          <a:prstGeom prst="rect">
            <a:avLst/>
          </a:prstGeom>
        </p:spPr>
        <p:txBody>
          <a:bodyPr wrap="none">
            <a:spAutoFit/>
          </a:bodyPr>
          <a:lstStyle/>
          <a:p>
            <a:pPr lvl="0" algn="r">
              <a:defRPr/>
            </a:pPr>
            <a:r>
              <a:rPr lang="en-US" sz="1200" dirty="0" smtClean="0">
                <a:solidFill>
                  <a:srgbClr val="898989"/>
                </a:solidFill>
                <a:latin typeface="Calibri" panose="020F0502020204030204" pitchFamily="34" charset="0"/>
                <a:ea typeface="Tahoma" panose="020B0604030504040204" pitchFamily="34" charset="0"/>
                <a:cs typeface="Tahoma" panose="020B0604030504040204" pitchFamily="34" charset="0"/>
              </a:rPr>
              <a:t>55</a:t>
            </a:r>
            <a:endParaRPr lang="en-US" sz="1200" dirty="0">
              <a:solidFill>
                <a:srgbClr val="898989"/>
              </a:solidFill>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881904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descr="Awareness on bottom'&#10;Inclusion and Participation in Public Health Efforts next up;&#10;Better quality of life and well being is next&#10;Top is Better health and reduce disparities" title="Triangle"/>
          <p:cNvGraphicFramePr/>
          <p:nvPr>
            <p:extLst/>
          </p:nvPr>
        </p:nvGraphicFramePr>
        <p:xfrm>
          <a:off x="1752600" y="1447800"/>
          <a:ext cx="66294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p:cNvSpPr>
            <a:spLocks noGrp="1"/>
          </p:cNvSpPr>
          <p:nvPr>
            <p:ph type="title"/>
          </p:nvPr>
        </p:nvSpPr>
        <p:spPr>
          <a:xfrm>
            <a:off x="1447800" y="152400"/>
            <a:ext cx="7696200" cy="1143000"/>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Actions Impacting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smtClean="0">
                <a:latin typeface="Tahoma" panose="020B0604030504040204" pitchFamily="34" charset="0"/>
                <a:ea typeface="Tahoma" panose="020B0604030504040204" pitchFamily="34" charset="0"/>
                <a:cs typeface="Tahoma" panose="020B0604030504040204" pitchFamily="34" charset="0"/>
              </a:rPr>
              <a:t>Disability and Health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Up-Down Arrow 2" title="Up and down arrow over length of triangle"/>
          <p:cNvSpPr/>
          <p:nvPr/>
        </p:nvSpPr>
        <p:spPr bwMode="auto">
          <a:xfrm>
            <a:off x="1371600" y="1371600"/>
            <a:ext cx="838200" cy="4495800"/>
          </a:xfrm>
          <a:prstGeom prst="up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8"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latin typeface="Calibri" panose="020F0502020204030204" pitchFamily="34" charset="0"/>
              </a:rPr>
              <a:pPr algn="r">
                <a:defRPr/>
              </a:pPr>
              <a:t>56</a:t>
            </a:fld>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1303968751"/>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1447800" y="152400"/>
            <a:ext cx="7696200" cy="1143000"/>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Disability and Health Topic Area Contact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1676400" y="1828800"/>
            <a:ext cx="7010400" cy="3200400"/>
          </a:xfrm>
        </p:spPr>
        <p:txBody>
          <a:bodyPr/>
          <a:lstStyle/>
          <a:p>
            <a:pPr marL="0" indent="0">
              <a:buNone/>
            </a:pPr>
            <a:r>
              <a:rPr lang="en-US" b="1" dirty="0" smtClean="0"/>
              <a:t>For more information please contact:</a:t>
            </a:r>
          </a:p>
          <a:p>
            <a:pPr marL="0" indent="0">
              <a:buNone/>
            </a:pPr>
            <a:r>
              <a:rPr lang="en-US" dirty="0"/>
              <a:t>Lisa Sinclair MPH and Michael H. Fox, </a:t>
            </a:r>
            <a:r>
              <a:rPr lang="en-US" dirty="0" smtClean="0"/>
              <a:t>Sc.D.</a:t>
            </a:r>
            <a:br>
              <a:rPr lang="en-US" dirty="0" smtClean="0"/>
            </a:br>
            <a:r>
              <a:rPr lang="en-US" dirty="0" smtClean="0"/>
              <a:t>Division </a:t>
            </a:r>
            <a:r>
              <a:rPr lang="en-US" dirty="0"/>
              <a:t>of Human Development and </a:t>
            </a:r>
            <a:r>
              <a:rPr lang="en-US" dirty="0" smtClean="0"/>
              <a:t>Disability</a:t>
            </a:r>
            <a:br>
              <a:rPr lang="en-US" dirty="0" smtClean="0"/>
            </a:br>
            <a:r>
              <a:rPr lang="en-US" dirty="0" smtClean="0"/>
              <a:t>National </a:t>
            </a:r>
            <a:r>
              <a:rPr lang="en-US" dirty="0"/>
              <a:t>Center on Birth Defects and Developmental </a:t>
            </a:r>
            <a:r>
              <a:rPr lang="en-US" dirty="0" smtClean="0"/>
              <a:t>Disabilities, Centers </a:t>
            </a:r>
            <a:r>
              <a:rPr lang="en-US" dirty="0"/>
              <a:t>for Disease Control and </a:t>
            </a:r>
            <a:r>
              <a:rPr lang="en-US" dirty="0" smtClean="0"/>
              <a:t>Prevention</a:t>
            </a:r>
          </a:p>
          <a:p>
            <a:pPr marL="0" indent="0">
              <a:buNone/>
            </a:pPr>
            <a:r>
              <a:rPr lang="en-US" dirty="0" smtClean="0"/>
              <a:t>Emails: </a:t>
            </a:r>
            <a:r>
              <a:rPr lang="en-US" dirty="0" smtClean="0">
                <a:hlinkClick r:id="rId3"/>
              </a:rPr>
              <a:t>lsinclair@cdc.gov</a:t>
            </a:r>
            <a:r>
              <a:rPr lang="en-US" dirty="0" smtClean="0"/>
              <a:t> or </a:t>
            </a:r>
            <a:r>
              <a:rPr lang="en-US" dirty="0" smtClean="0">
                <a:hlinkClick r:id="rId4"/>
              </a:rPr>
              <a:t>mhfox@cdc.gov</a:t>
            </a:r>
            <a:r>
              <a:rPr lang="en-US" dirty="0" smtClean="0"/>
              <a:t> </a:t>
            </a:r>
            <a:endParaRPr lang="en-US" dirty="0"/>
          </a:p>
          <a:p>
            <a:pPr marL="0" indent="0" algn="ctr">
              <a:buNone/>
            </a:pPr>
            <a:endParaRPr lang="en-US" dirty="0" smtClean="0"/>
          </a:p>
        </p:txBody>
      </p:sp>
      <p:sp>
        <p:nvSpPr>
          <p:cNvPr id="5" name="Rectangle 4"/>
          <p:cNvSpPr/>
          <p:nvPr/>
        </p:nvSpPr>
        <p:spPr>
          <a:xfrm>
            <a:off x="8686800" y="6400800"/>
            <a:ext cx="341760" cy="276999"/>
          </a:xfrm>
          <a:prstGeom prst="rect">
            <a:avLst/>
          </a:prstGeom>
        </p:spPr>
        <p:txBody>
          <a:bodyPr wrap="none">
            <a:spAutoFit/>
          </a:bodyPr>
          <a:lstStyle/>
          <a:p>
            <a:pPr lvl="0" algn="r">
              <a:defRPr/>
            </a:pPr>
            <a:r>
              <a:rPr lang="en-US" sz="1200" dirty="0" smtClean="0">
                <a:solidFill>
                  <a:srgbClr val="898989"/>
                </a:solidFill>
                <a:latin typeface="Calibri" panose="020F0502020204030204" pitchFamily="34" charset="0"/>
                <a:ea typeface="Tahoma" panose="020B0604030504040204" pitchFamily="34" charset="0"/>
                <a:cs typeface="Tahoma" panose="020B0604030504040204" pitchFamily="34" charset="0"/>
              </a:rPr>
              <a:t>57</a:t>
            </a:r>
            <a:endParaRPr lang="en-US" sz="1200" dirty="0">
              <a:solidFill>
                <a:srgbClr val="898989"/>
              </a:solidFill>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52543096"/>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1828800"/>
          </a:xfrm>
        </p:spPr>
        <p:txBody>
          <a:bodyPr>
            <a:noAutofit/>
          </a:bodyPr>
          <a:lstStyle/>
          <a:p>
            <a:r>
              <a:rPr lang="en-US" dirty="0">
                <a:latin typeface="+mn-lt"/>
              </a:rPr>
              <a:t>Healthy People 2020 Progress Review: </a:t>
            </a:r>
            <a:br>
              <a:rPr lang="en-US" dirty="0">
                <a:latin typeface="+mn-lt"/>
              </a:rPr>
            </a:br>
            <a:r>
              <a:rPr lang="en-US" dirty="0" smtClean="0">
                <a:latin typeface="+mn-lt"/>
              </a:rPr>
              <a:t>Measurement Issues in Health, Disability and Related Concepts</a:t>
            </a:r>
            <a:endParaRPr lang="en-US" dirty="0">
              <a:latin typeface="+mn-lt"/>
              <a:ea typeface="Tahoma" panose="020B0604030504040204" pitchFamily="34" charset="0"/>
              <a:cs typeface="Tahoma" panose="020B0604030504040204" pitchFamily="34" charset="0"/>
            </a:endParaRPr>
          </a:p>
        </p:txBody>
      </p:sp>
      <p:sp>
        <p:nvSpPr>
          <p:cNvPr id="3" name="TextBox 2"/>
          <p:cNvSpPr txBox="1"/>
          <p:nvPr/>
        </p:nvSpPr>
        <p:spPr>
          <a:xfrm>
            <a:off x="3124200" y="6336268"/>
            <a:ext cx="2895600" cy="369332"/>
          </a:xfrm>
          <a:prstGeom prst="rect">
            <a:avLst/>
          </a:prstGeom>
          <a:noFill/>
        </p:spPr>
        <p:txBody>
          <a:bodyPr wrap="square" rtlCol="0">
            <a:spAutoFit/>
          </a:bodyPr>
          <a:lstStyle/>
          <a:p>
            <a:pPr algn="ctr" fontAlgn="base">
              <a:spcBef>
                <a:spcPct val="0"/>
              </a:spcBef>
              <a:spcAft>
                <a:spcPct val="0"/>
              </a:spcAft>
            </a:pPr>
            <a:r>
              <a:rPr lang="en-US" b="1" dirty="0" smtClean="0">
                <a:solidFill>
                  <a:srgbClr val="1F497D"/>
                </a:solidFill>
              </a:rPr>
              <a:t>August 11, 2016</a:t>
            </a:r>
            <a:endParaRPr lang="en-US" b="1" dirty="0">
              <a:solidFill>
                <a:srgbClr val="1F497D"/>
              </a:solidFill>
            </a:endParaRPr>
          </a:p>
        </p:txBody>
      </p:sp>
    </p:spTree>
    <p:extLst>
      <p:ext uri="{BB962C8B-B14F-4D97-AF65-F5344CB8AC3E}">
        <p14:creationId xmlns:p14="http://schemas.microsoft.com/office/powerpoint/2010/main" val="40689473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1600200"/>
          </a:xfrm>
        </p:spPr>
        <p:txBody>
          <a:bodyPr>
            <a:noAutofit/>
          </a:bodyPr>
          <a:lstStyle/>
          <a:p>
            <a:r>
              <a:rPr lang="en-US" sz="2800" dirty="0" smtClean="0">
                <a:latin typeface="+mn-lt"/>
              </a:rPr>
              <a:t>Jennifer H. Madans, PhD</a:t>
            </a:r>
            <a:r>
              <a:rPr lang="en-US" sz="2800" dirty="0">
                <a:latin typeface="+mn-lt"/>
              </a:rPr>
              <a:t/>
            </a:r>
            <a:br>
              <a:rPr lang="en-US" sz="2800" dirty="0">
                <a:latin typeface="+mn-lt"/>
              </a:rPr>
            </a:br>
            <a:r>
              <a:rPr lang="en-US" sz="2800" dirty="0" smtClean="0">
                <a:latin typeface="+mn-lt"/>
              </a:rPr>
              <a:t>Associate Director of Science, </a:t>
            </a:r>
            <a:br>
              <a:rPr lang="en-US" sz="2800" dirty="0" smtClean="0">
                <a:latin typeface="+mn-lt"/>
              </a:rPr>
            </a:br>
            <a:r>
              <a:rPr lang="en-US" sz="2800" dirty="0" smtClean="0">
                <a:latin typeface="+mn-lt"/>
              </a:rPr>
              <a:t>National </a:t>
            </a:r>
            <a:r>
              <a:rPr lang="en-US" sz="2800" dirty="0">
                <a:latin typeface="+mn-lt"/>
              </a:rPr>
              <a:t>Center for Health Statistics</a:t>
            </a:r>
            <a:br>
              <a:rPr lang="en-US" sz="2800" dirty="0">
                <a:latin typeface="+mn-lt"/>
              </a:rPr>
            </a:br>
            <a:r>
              <a:rPr lang="en-US" sz="2800" dirty="0">
                <a:latin typeface="+mn-lt"/>
              </a:rPr>
              <a:t>Centers for Disease Control and Prevention</a:t>
            </a:r>
            <a:endParaRPr lang="en-US" sz="2800" dirty="0">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64193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xfrm>
            <a:off x="1524000" y="152400"/>
            <a:ext cx="7546975" cy="1066800"/>
          </a:xfrm>
        </p:spPr>
        <p:txBody>
          <a:bodyPr/>
          <a:lstStyle/>
          <a:p>
            <a:r>
              <a:rPr lang="en-US" altLang="en-US" sz="3600" b="1" dirty="0" smtClean="0">
                <a:latin typeface="Tahoma" panose="020B0604030504040204" pitchFamily="34" charset="0"/>
                <a:ea typeface="Tahoma" panose="020B0604030504040204" pitchFamily="34" charset="0"/>
                <a:cs typeface="Tahoma" panose="020B0604030504040204" pitchFamily="34" charset="0"/>
              </a:rPr>
              <a:t>Evolution of Healthy People</a:t>
            </a:r>
          </a:p>
        </p:txBody>
      </p:sp>
      <p:pic>
        <p:nvPicPr>
          <p:cNvPr id="2116" name="Picture 68" descr="Table that show the growth of HP2020 over the decades. The overarching goals have increased, in addtion to the number of topic areas, and the the number of objectiv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1303505"/>
            <a:ext cx="7753350" cy="555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5434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95400" y="1524000"/>
            <a:ext cx="7775448" cy="5105400"/>
          </a:xfrm>
        </p:spPr>
        <p:txBody>
          <a:bodyPr/>
          <a:lstStyle/>
          <a:p>
            <a:pPr>
              <a:spcBef>
                <a:spcPts val="600"/>
              </a:spcBef>
              <a:spcAft>
                <a:spcPts val="600"/>
              </a:spcAft>
              <a:buClr>
                <a:schemeClr val="tx1"/>
              </a:buClr>
              <a:buSzPct val="70000"/>
              <a:buFont typeface="Wingdings" pitchFamily="2" charset="2"/>
              <a:buChar char="q"/>
              <a:defRPr/>
            </a:pPr>
            <a:r>
              <a:rPr lang="en-US" dirty="0" smtClean="0">
                <a:latin typeface="Tahoma" pitchFamily="34" charset="0"/>
                <a:ea typeface="Tahoma" pitchFamily="34" charset="0"/>
                <a:cs typeface="Tahoma" pitchFamily="34" charset="0"/>
              </a:rPr>
              <a:t>Functions</a:t>
            </a:r>
          </a:p>
          <a:p>
            <a:pPr lvl="1">
              <a:spcAft>
                <a:spcPts val="600"/>
              </a:spcAft>
              <a:buSzPct val="70000"/>
              <a:buFont typeface="Wingdings" pitchFamily="2" charset="2"/>
              <a:buChar char="§"/>
              <a:defRPr/>
            </a:pPr>
            <a:r>
              <a:rPr lang="en-US" sz="2000" dirty="0" smtClean="0">
                <a:latin typeface="Tahoma" pitchFamily="34" charset="0"/>
                <a:ea typeface="Tahoma" pitchFamily="34" charset="0"/>
                <a:cs typeface="Tahoma" pitchFamily="34" charset="0"/>
              </a:rPr>
              <a:t>Monitors the nation’s health by collecting, analyzing and disseminating health data;</a:t>
            </a:r>
          </a:p>
          <a:p>
            <a:pPr lvl="1">
              <a:spcAft>
                <a:spcPts val="600"/>
              </a:spcAft>
              <a:buSzPct val="70000"/>
              <a:buFont typeface="Wingdings" pitchFamily="2" charset="2"/>
              <a:buChar char="§"/>
              <a:defRPr/>
            </a:pPr>
            <a:r>
              <a:rPr lang="en-US" sz="2000" dirty="0">
                <a:latin typeface="Tahoma" pitchFamily="34" charset="0"/>
                <a:ea typeface="Tahoma" pitchFamily="34" charset="0"/>
                <a:cs typeface="Tahoma" pitchFamily="34" charset="0"/>
              </a:rPr>
              <a:t>Compares across time, </a:t>
            </a:r>
            <a:r>
              <a:rPr lang="en-US" sz="2000" dirty="0" smtClean="0">
                <a:latin typeface="Tahoma" pitchFamily="34" charset="0"/>
                <a:ea typeface="Tahoma" pitchFamily="34" charset="0"/>
                <a:cs typeface="Tahoma" pitchFamily="34" charset="0"/>
              </a:rPr>
              <a:t>populations</a:t>
            </a:r>
            <a:r>
              <a:rPr lang="en-US" sz="2000" dirty="0">
                <a:latin typeface="Tahoma" pitchFamily="34" charset="0"/>
                <a:ea typeface="Tahoma" pitchFamily="34" charset="0"/>
                <a:cs typeface="Tahoma" pitchFamily="34" charset="0"/>
              </a:rPr>
              <a:t>, </a:t>
            </a:r>
            <a:r>
              <a:rPr lang="en-US" sz="2000" dirty="0" smtClean="0">
                <a:latin typeface="Tahoma" pitchFamily="34" charset="0"/>
                <a:ea typeface="Tahoma" pitchFamily="34" charset="0"/>
                <a:cs typeface="Tahoma" pitchFamily="34" charset="0"/>
              </a:rPr>
              <a:t>providers </a:t>
            </a:r>
            <a:r>
              <a:rPr lang="en-US" sz="2000" dirty="0">
                <a:latin typeface="Tahoma" pitchFamily="34" charset="0"/>
                <a:ea typeface="Tahoma" pitchFamily="34" charset="0"/>
                <a:cs typeface="Tahoma" pitchFamily="34" charset="0"/>
              </a:rPr>
              <a:t>and geographic areas; </a:t>
            </a:r>
            <a:endParaRPr lang="en-US" sz="2000" dirty="0" smtClean="0">
              <a:latin typeface="Tahoma" pitchFamily="34" charset="0"/>
              <a:ea typeface="Tahoma" pitchFamily="34" charset="0"/>
              <a:cs typeface="Tahoma" pitchFamily="34" charset="0"/>
            </a:endParaRPr>
          </a:p>
          <a:p>
            <a:pPr lvl="1">
              <a:spcAft>
                <a:spcPts val="600"/>
              </a:spcAft>
              <a:buSzPct val="70000"/>
              <a:buFont typeface="Wingdings" pitchFamily="2" charset="2"/>
              <a:buChar char="§"/>
              <a:defRPr/>
            </a:pPr>
            <a:r>
              <a:rPr lang="en-US" sz="2000" dirty="0" smtClean="0">
                <a:latin typeface="Tahoma" pitchFamily="34" charset="0"/>
                <a:ea typeface="Tahoma" pitchFamily="34" charset="0"/>
                <a:cs typeface="Tahoma" pitchFamily="34" charset="0"/>
              </a:rPr>
              <a:t>Identifies health problems, risk factors, and disease patterns;</a:t>
            </a:r>
          </a:p>
          <a:p>
            <a:pPr lvl="1">
              <a:spcAft>
                <a:spcPts val="600"/>
              </a:spcAft>
              <a:buSzPct val="70000"/>
              <a:buFont typeface="Wingdings" pitchFamily="2" charset="2"/>
              <a:buChar char="§"/>
              <a:defRPr/>
            </a:pPr>
            <a:r>
              <a:rPr lang="en-US" sz="2000" dirty="0">
                <a:latin typeface="Tahoma" pitchFamily="34" charset="0"/>
                <a:ea typeface="Tahoma" pitchFamily="34" charset="0"/>
                <a:cs typeface="Tahoma" pitchFamily="34" charset="0"/>
              </a:rPr>
              <a:t>Informs actions and policies to improve the health of the American </a:t>
            </a:r>
            <a:r>
              <a:rPr lang="en-US" sz="2000" dirty="0" smtClean="0">
                <a:latin typeface="Tahoma" pitchFamily="34" charset="0"/>
                <a:ea typeface="Tahoma" pitchFamily="34" charset="0"/>
                <a:cs typeface="Tahoma" pitchFamily="34" charset="0"/>
              </a:rPr>
              <a:t>people;</a:t>
            </a:r>
          </a:p>
          <a:p>
            <a:pPr lvl="1">
              <a:spcAft>
                <a:spcPts val="600"/>
              </a:spcAft>
              <a:buSzPct val="70000"/>
              <a:buFont typeface="Wingdings" pitchFamily="2" charset="2"/>
              <a:buChar char="§"/>
              <a:defRPr/>
            </a:pPr>
            <a:r>
              <a:rPr lang="en-US" sz="2000" dirty="0" smtClean="0">
                <a:latin typeface="Tahoma" pitchFamily="34" charset="0"/>
                <a:ea typeface="Tahoma" pitchFamily="34" charset="0"/>
                <a:cs typeface="Tahoma" pitchFamily="34" charset="0"/>
              </a:rPr>
              <a:t>Ensures comparability and reliability of health statistics, including consistency of statistical activities; and</a:t>
            </a:r>
          </a:p>
          <a:p>
            <a:pPr lvl="1">
              <a:spcAft>
                <a:spcPts val="600"/>
              </a:spcAft>
              <a:buSzPct val="70000"/>
              <a:buFont typeface="Wingdings" pitchFamily="2" charset="2"/>
              <a:buChar char="§"/>
              <a:defRPr/>
            </a:pPr>
            <a:r>
              <a:rPr lang="en-US" sz="2000" dirty="0" smtClean="0">
                <a:latin typeface="Tahoma" pitchFamily="34" charset="0"/>
                <a:ea typeface="Tahoma" pitchFamily="34" charset="0"/>
                <a:cs typeface="Tahoma" pitchFamily="34" charset="0"/>
              </a:rPr>
              <a:t>Undertakes and supports activities to improve methods in the collection of health statistics.</a:t>
            </a:r>
          </a:p>
          <a:p>
            <a:pPr lvl="1">
              <a:spcAft>
                <a:spcPts val="600"/>
              </a:spcAft>
              <a:buSzPct val="70000"/>
              <a:buFont typeface="Wingdings" pitchFamily="2" charset="2"/>
              <a:buChar char="§"/>
              <a:defRPr/>
            </a:pPr>
            <a:endParaRPr lang="en-US" sz="2000" dirty="0" smtClean="0">
              <a:latin typeface="Tahoma" pitchFamily="34" charset="0"/>
              <a:ea typeface="Tahoma" pitchFamily="34" charset="0"/>
              <a:cs typeface="Tahoma" pitchFamily="34" charset="0"/>
            </a:endParaRPr>
          </a:p>
          <a:p>
            <a:pPr marL="0" indent="0">
              <a:spcBef>
                <a:spcPts val="600"/>
              </a:spcBef>
              <a:spcAft>
                <a:spcPts val="600"/>
              </a:spcAft>
              <a:buNone/>
            </a:pPr>
            <a:endParaRPr lang="en-US" dirty="0" smtClean="0">
              <a:latin typeface="+mn-lt"/>
            </a:endParaRPr>
          </a:p>
          <a:p>
            <a:pPr>
              <a:spcBef>
                <a:spcPts val="600"/>
              </a:spcBef>
              <a:spcAft>
                <a:spcPts val="600"/>
              </a:spcAft>
            </a:pPr>
            <a:endParaRPr lang="en-US" dirty="0" smtClean="0">
              <a:latin typeface="+mn-lt"/>
            </a:endParaRPr>
          </a:p>
          <a:p>
            <a:pPr marL="0" indent="0">
              <a:spcBef>
                <a:spcPts val="600"/>
              </a:spcBef>
              <a:spcAft>
                <a:spcPts val="600"/>
              </a:spcAft>
              <a:buNone/>
            </a:pPr>
            <a:endParaRPr lang="en-US" dirty="0" smtClean="0">
              <a:latin typeface="+mn-lt"/>
            </a:endParaRPr>
          </a:p>
          <a:p>
            <a:pPr>
              <a:spcBef>
                <a:spcPts val="600"/>
              </a:spcBef>
              <a:spcAft>
                <a:spcPts val="600"/>
              </a:spcAft>
            </a:pPr>
            <a:endParaRPr lang="en-US" dirty="0" smtClean="0">
              <a:latin typeface="+mn-lt"/>
            </a:endParaRPr>
          </a:p>
          <a:p>
            <a:pPr>
              <a:spcBef>
                <a:spcPts val="600"/>
              </a:spcBef>
              <a:spcAft>
                <a:spcPts val="600"/>
              </a:spcAft>
            </a:pPr>
            <a:endParaRPr lang="en-US" dirty="0">
              <a:latin typeface="+mn-lt"/>
            </a:endParaRPr>
          </a:p>
        </p:txBody>
      </p:sp>
      <p:sp>
        <p:nvSpPr>
          <p:cNvPr id="7" name="Title 6"/>
          <p:cNvSpPr>
            <a:spLocks noGrp="1"/>
          </p:cNvSpPr>
          <p:nvPr>
            <p:ph type="title"/>
          </p:nvPr>
        </p:nvSpPr>
        <p:spPr>
          <a:xfrm>
            <a:off x="1295400" y="152400"/>
            <a:ext cx="7775448" cy="1066800"/>
          </a:xfrm>
        </p:spPr>
        <p:txBody>
          <a:bodyPr/>
          <a:lstStyle/>
          <a:p>
            <a:pPr algn="ctr"/>
            <a:r>
              <a:rPr lang="en-US" dirty="0" smtClean="0"/>
              <a:t>The National Center</a:t>
            </a:r>
            <a:br>
              <a:rPr lang="en-US" dirty="0" smtClean="0"/>
            </a:br>
            <a:r>
              <a:rPr lang="en-US" dirty="0" smtClean="0"/>
              <a:t>for Health Statistics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60</a:t>
            </a:fld>
            <a:endParaRPr lang="en-US" sz="1200" dirty="0">
              <a:solidFill>
                <a:srgbClr val="898989"/>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61663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Content Placeholder 7" descr="Untitled-1.png&#10;Image" title="National Center for Health Statistics"/>
          <p:cNvPicPr>
            <a:picLocks noGrp="1" noChangeAspect="1"/>
          </p:cNvPicPr>
          <p:nvPr>
            <p:ph idx="1"/>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invGray">
          <a:xfrm>
            <a:off x="304800" y="171450"/>
            <a:ext cx="8686800" cy="6515100"/>
          </a:xfrm>
        </p:spPr>
      </p:pic>
      <p:sp>
        <p:nvSpPr>
          <p:cNvPr id="4" name="Slide Number Placeholder 5"/>
          <p:cNvSpPr txBox="1">
            <a:spLocks/>
          </p:cNvSpPr>
          <p:nvPr/>
        </p:nvSpPr>
        <p:spPr>
          <a:xfrm>
            <a:off x="8686800" y="6492875"/>
            <a:ext cx="457200" cy="365125"/>
          </a:xfrm>
          <a:prstGeom prst="rect">
            <a:avLst/>
          </a:prstGeom>
        </p:spPr>
        <p:txBody>
          <a:bodyPr/>
          <a:lstStyle/>
          <a:p>
            <a:pPr>
              <a:defRPr/>
            </a:pPr>
            <a:fld id="{2179AE53-32EE-40FE-83B5-FCB3621622DB}" type="slidenum">
              <a:rPr lang="en-US" sz="1200" smtClean="0">
                <a:solidFill>
                  <a:prstClr val="black">
                    <a:lumMod val="50000"/>
                    <a:lumOff val="50000"/>
                  </a:prstClr>
                </a:solidFill>
                <a:latin typeface="Tahoma" panose="020B0604030504040204" pitchFamily="34" charset="0"/>
                <a:ea typeface="Tahoma" panose="020B0604030504040204" pitchFamily="34" charset="0"/>
                <a:cs typeface="Tahoma" panose="020B0604030504040204" pitchFamily="34" charset="0"/>
              </a:rPr>
              <a:pPr>
                <a:defRPr/>
              </a:pPr>
              <a:t>61</a:t>
            </a:fld>
            <a:endParaRPr lang="en-US" sz="1200" dirty="0">
              <a:solidFill>
                <a:prstClr val="black">
                  <a:lumMod val="50000"/>
                  <a:lumOff val="50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2" name="Oval 1" descr="National Center for Health Statistics" title="National Center for Health Statistics"/>
          <p:cNvSpPr/>
          <p:nvPr/>
        </p:nvSpPr>
        <p:spPr>
          <a:xfrm>
            <a:off x="3200400" y="152400"/>
            <a:ext cx="26670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2470346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7162800" cy="838200"/>
          </a:xfrm>
        </p:spPr>
        <p:txBody>
          <a:bodyPr>
            <a:normAutofit/>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NCHS Data Systems</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447800" y="1600200"/>
            <a:ext cx="7467600" cy="5105400"/>
          </a:xfrm>
        </p:spPr>
        <p:txBody>
          <a:bodyPr/>
          <a:lstStyle/>
          <a:p>
            <a:pPr marL="457200" indent="-457200">
              <a:spcBef>
                <a:spcPts val="200"/>
              </a:spcBef>
              <a:buFont typeface="+mj-lt"/>
              <a:buAutoNum type="arabicPeriod"/>
            </a:pPr>
            <a:r>
              <a:rPr lang="en-US" sz="2000" b="1" dirty="0">
                <a:latin typeface="Tahoma" pitchFamily="34" charset="0"/>
                <a:ea typeface="Tahoma" pitchFamily="34" charset="0"/>
                <a:cs typeface="Tahoma" pitchFamily="34" charset="0"/>
              </a:rPr>
              <a:t>National Vital Statistics System </a:t>
            </a:r>
            <a:r>
              <a:rPr lang="en-US" sz="2000" b="1" dirty="0" smtClean="0">
                <a:latin typeface="Tahoma" pitchFamily="34" charset="0"/>
                <a:ea typeface="Tahoma" pitchFamily="34" charset="0"/>
                <a:cs typeface="Tahoma" pitchFamily="34" charset="0"/>
              </a:rPr>
              <a:t>(NVSS)</a:t>
            </a:r>
            <a:endParaRPr lang="en-US" sz="2000" b="1" dirty="0">
              <a:latin typeface="Tahoma" pitchFamily="34" charset="0"/>
              <a:ea typeface="Tahoma" pitchFamily="34" charset="0"/>
              <a:cs typeface="Tahoma" pitchFamily="34" charset="0"/>
            </a:endParaRPr>
          </a:p>
          <a:p>
            <a:pPr marL="457200" indent="-457200">
              <a:spcBef>
                <a:spcPts val="200"/>
              </a:spcBef>
              <a:buFont typeface="+mj-lt"/>
              <a:buAutoNum type="arabicPeriod"/>
            </a:pPr>
            <a:r>
              <a:rPr lang="en-US" sz="2000" b="1" dirty="0" smtClean="0">
                <a:latin typeface="Tahoma" pitchFamily="34" charset="0"/>
                <a:ea typeface="Tahoma" pitchFamily="34" charset="0"/>
                <a:cs typeface="Tahoma" pitchFamily="34" charset="0"/>
              </a:rPr>
              <a:t>National </a:t>
            </a:r>
            <a:r>
              <a:rPr lang="en-US" sz="2000" b="1" dirty="0">
                <a:latin typeface="Tahoma" pitchFamily="34" charset="0"/>
                <a:ea typeface="Tahoma" pitchFamily="34" charset="0"/>
                <a:cs typeface="Tahoma" pitchFamily="34" charset="0"/>
              </a:rPr>
              <a:t>Health Interview </a:t>
            </a:r>
            <a:r>
              <a:rPr lang="en-US" sz="2000" b="1" dirty="0" smtClean="0">
                <a:latin typeface="Tahoma" pitchFamily="34" charset="0"/>
                <a:ea typeface="Tahoma" pitchFamily="34" charset="0"/>
                <a:cs typeface="Tahoma" pitchFamily="34" charset="0"/>
              </a:rPr>
              <a:t>Survey (NHIS)</a:t>
            </a:r>
            <a:endParaRPr lang="en-US" sz="2000" b="1" dirty="0">
              <a:latin typeface="Tahoma" pitchFamily="34" charset="0"/>
              <a:ea typeface="Tahoma" pitchFamily="34" charset="0"/>
              <a:cs typeface="Tahoma" pitchFamily="34" charset="0"/>
            </a:endParaRPr>
          </a:p>
          <a:p>
            <a:pPr lvl="2">
              <a:spcBef>
                <a:spcPts val="200"/>
              </a:spcBef>
            </a:pPr>
            <a:r>
              <a:rPr lang="en-US" sz="2000" dirty="0" smtClean="0">
                <a:latin typeface="Tahoma" pitchFamily="34" charset="0"/>
                <a:ea typeface="Tahoma" pitchFamily="34" charset="0"/>
                <a:cs typeface="Tahoma" pitchFamily="34" charset="0"/>
              </a:rPr>
              <a:t>National </a:t>
            </a:r>
            <a:r>
              <a:rPr lang="en-US" sz="2000" dirty="0">
                <a:latin typeface="Tahoma" pitchFamily="34" charset="0"/>
                <a:ea typeface="Tahoma" pitchFamily="34" charset="0"/>
                <a:cs typeface="Tahoma" pitchFamily="34" charset="0"/>
              </a:rPr>
              <a:t>Immunization </a:t>
            </a:r>
            <a:r>
              <a:rPr lang="en-US" sz="2000" dirty="0" smtClean="0">
                <a:latin typeface="Tahoma" pitchFamily="34" charset="0"/>
                <a:ea typeface="Tahoma" pitchFamily="34" charset="0"/>
                <a:cs typeface="Tahoma" pitchFamily="34" charset="0"/>
              </a:rPr>
              <a:t>Survey</a:t>
            </a:r>
          </a:p>
          <a:p>
            <a:pPr lvl="2">
              <a:spcBef>
                <a:spcPts val="200"/>
              </a:spcBef>
            </a:pPr>
            <a:r>
              <a:rPr lang="en-US" sz="2000" dirty="0" smtClean="0">
                <a:latin typeface="Tahoma" pitchFamily="34" charset="0"/>
                <a:ea typeface="Tahoma" pitchFamily="34" charset="0"/>
                <a:cs typeface="Tahoma" pitchFamily="34" charset="0"/>
              </a:rPr>
              <a:t>State </a:t>
            </a:r>
            <a:r>
              <a:rPr lang="en-US" sz="2000" dirty="0">
                <a:latin typeface="Tahoma" pitchFamily="34" charset="0"/>
                <a:ea typeface="Tahoma" pitchFamily="34" charset="0"/>
                <a:cs typeface="Tahoma" pitchFamily="34" charset="0"/>
              </a:rPr>
              <a:t>and Local Area Integrated Telephone </a:t>
            </a:r>
            <a:r>
              <a:rPr lang="en-US" sz="2000" dirty="0" smtClean="0">
                <a:latin typeface="Tahoma" pitchFamily="34" charset="0"/>
                <a:ea typeface="Tahoma" pitchFamily="34" charset="0"/>
                <a:cs typeface="Tahoma" pitchFamily="34" charset="0"/>
              </a:rPr>
              <a:t>Survey</a:t>
            </a:r>
            <a:endParaRPr lang="en-US" sz="2000" dirty="0">
              <a:latin typeface="Tahoma" pitchFamily="34" charset="0"/>
              <a:ea typeface="Tahoma" pitchFamily="34" charset="0"/>
              <a:cs typeface="Tahoma" pitchFamily="34" charset="0"/>
            </a:endParaRPr>
          </a:p>
          <a:p>
            <a:pPr marL="457200" indent="-457200">
              <a:spcBef>
                <a:spcPts val="200"/>
              </a:spcBef>
              <a:buFont typeface="+mj-lt"/>
              <a:buAutoNum type="arabicPeriod"/>
            </a:pPr>
            <a:r>
              <a:rPr lang="en-US" sz="2000" b="1" dirty="0">
                <a:latin typeface="Tahoma" pitchFamily="34" charset="0"/>
                <a:ea typeface="Tahoma" pitchFamily="34" charset="0"/>
                <a:cs typeface="Tahoma" pitchFamily="34" charset="0"/>
              </a:rPr>
              <a:t>National Health and Nutrition Examination Survey (NHANES)</a:t>
            </a:r>
          </a:p>
          <a:p>
            <a:pPr marL="457200" indent="-457200">
              <a:spcBef>
                <a:spcPts val="200"/>
              </a:spcBef>
              <a:buFont typeface="+mj-lt"/>
              <a:buAutoNum type="arabicPeriod"/>
            </a:pPr>
            <a:r>
              <a:rPr lang="en-US" sz="2000" b="1" dirty="0" smtClean="0">
                <a:latin typeface="Tahoma" pitchFamily="34" charset="0"/>
                <a:ea typeface="Tahoma" pitchFamily="34" charset="0"/>
                <a:cs typeface="Tahoma" pitchFamily="34" charset="0"/>
              </a:rPr>
              <a:t>National </a:t>
            </a:r>
            <a:r>
              <a:rPr lang="en-US" sz="2000" b="1" dirty="0">
                <a:latin typeface="Tahoma" pitchFamily="34" charset="0"/>
                <a:ea typeface="Tahoma" pitchFamily="34" charset="0"/>
                <a:cs typeface="Tahoma" pitchFamily="34" charset="0"/>
              </a:rPr>
              <a:t>Survey of Family Growth (NSFG)</a:t>
            </a:r>
          </a:p>
          <a:p>
            <a:pPr marL="457200" indent="-457200">
              <a:spcBef>
                <a:spcPts val="200"/>
              </a:spcBef>
              <a:buFont typeface="+mj-lt"/>
              <a:buAutoNum type="arabicPeriod"/>
            </a:pPr>
            <a:r>
              <a:rPr lang="en-US" sz="2000" b="1" dirty="0" smtClean="0">
                <a:latin typeface="Tahoma" pitchFamily="34" charset="0"/>
                <a:ea typeface="Tahoma" pitchFamily="34" charset="0"/>
                <a:cs typeface="Tahoma" pitchFamily="34" charset="0"/>
              </a:rPr>
              <a:t>National </a:t>
            </a:r>
            <a:r>
              <a:rPr lang="en-US" sz="2000" b="1" dirty="0">
                <a:latin typeface="Tahoma" pitchFamily="34" charset="0"/>
                <a:ea typeface="Tahoma" pitchFamily="34" charset="0"/>
                <a:cs typeface="Tahoma" pitchFamily="34" charset="0"/>
              </a:rPr>
              <a:t>Health Care </a:t>
            </a:r>
            <a:r>
              <a:rPr lang="en-US" sz="2000" b="1" dirty="0" smtClean="0">
                <a:latin typeface="Tahoma" pitchFamily="34" charset="0"/>
                <a:ea typeface="Tahoma" pitchFamily="34" charset="0"/>
                <a:cs typeface="Tahoma" pitchFamily="34" charset="0"/>
              </a:rPr>
              <a:t>Surveys</a:t>
            </a:r>
          </a:p>
          <a:p>
            <a:pPr marL="969963" lvl="1" indent="-344488">
              <a:spcBef>
                <a:spcPts val="200"/>
              </a:spcBef>
              <a:buFont typeface="Wingdings" panose="05000000000000000000" pitchFamily="2" charset="2"/>
              <a:buChar char="v"/>
            </a:pPr>
            <a:r>
              <a:rPr lang="en-US" sz="2000" dirty="0" smtClean="0">
                <a:latin typeface="Tahoma" pitchFamily="34" charset="0"/>
                <a:ea typeface="Tahoma" pitchFamily="34" charset="0"/>
                <a:cs typeface="Tahoma" pitchFamily="34" charset="0"/>
              </a:rPr>
              <a:t>Hospital </a:t>
            </a:r>
            <a:r>
              <a:rPr lang="en-US" sz="2000" dirty="0">
                <a:latin typeface="Tahoma" pitchFamily="34" charset="0"/>
                <a:ea typeface="Tahoma" pitchFamily="34" charset="0"/>
                <a:cs typeface="Tahoma" pitchFamily="34" charset="0"/>
              </a:rPr>
              <a:t>Discharge Survey </a:t>
            </a:r>
          </a:p>
          <a:p>
            <a:pPr marL="969963" lvl="1" indent="-344488">
              <a:spcBef>
                <a:spcPts val="200"/>
              </a:spcBef>
              <a:buFont typeface="Wingdings" panose="05000000000000000000" pitchFamily="2" charset="2"/>
              <a:buChar char="v"/>
            </a:pPr>
            <a:r>
              <a:rPr lang="en-US" sz="2000" dirty="0">
                <a:latin typeface="Tahoma" pitchFamily="34" charset="0"/>
                <a:ea typeface="Tahoma" pitchFamily="34" charset="0"/>
                <a:cs typeface="Tahoma" pitchFamily="34" charset="0"/>
              </a:rPr>
              <a:t>Ambulatory Care Survey</a:t>
            </a:r>
          </a:p>
          <a:p>
            <a:pPr marL="969963" lvl="1" indent="-344488">
              <a:spcBef>
                <a:spcPts val="200"/>
              </a:spcBef>
              <a:buFont typeface="Wingdings" panose="05000000000000000000" pitchFamily="2" charset="2"/>
              <a:buChar char="v"/>
            </a:pPr>
            <a:r>
              <a:rPr lang="en-US" sz="2000" dirty="0">
                <a:latin typeface="Tahoma" pitchFamily="34" charset="0"/>
                <a:ea typeface="Tahoma" pitchFamily="34" charset="0"/>
                <a:cs typeface="Tahoma" pitchFamily="34" charset="0"/>
              </a:rPr>
              <a:t>Hospital Ambulatory Care Survey</a:t>
            </a:r>
          </a:p>
          <a:p>
            <a:pPr marL="969963" lvl="1" indent="-344488">
              <a:spcBef>
                <a:spcPts val="200"/>
              </a:spcBef>
              <a:buFont typeface="Wingdings" panose="05000000000000000000" pitchFamily="2" charset="2"/>
              <a:buChar char="v"/>
            </a:pPr>
            <a:r>
              <a:rPr lang="en-US" sz="2000" dirty="0">
                <a:latin typeface="Tahoma" pitchFamily="34" charset="0"/>
                <a:ea typeface="Tahoma" pitchFamily="34" charset="0"/>
                <a:cs typeface="Tahoma" pitchFamily="34" charset="0"/>
              </a:rPr>
              <a:t>Nursing Home Survey</a:t>
            </a:r>
          </a:p>
          <a:p>
            <a:pPr marL="969963" lvl="1" indent="-344488">
              <a:spcBef>
                <a:spcPts val="200"/>
              </a:spcBef>
              <a:buFont typeface="Wingdings" panose="05000000000000000000" pitchFamily="2" charset="2"/>
              <a:buChar char="v"/>
            </a:pPr>
            <a:r>
              <a:rPr lang="en-US" sz="2000" dirty="0">
                <a:latin typeface="Tahoma" pitchFamily="34" charset="0"/>
                <a:ea typeface="Tahoma" pitchFamily="34" charset="0"/>
                <a:cs typeface="Tahoma" pitchFamily="34" charset="0"/>
              </a:rPr>
              <a:t>Home and Hospice Survey</a:t>
            </a:r>
          </a:p>
          <a:p>
            <a:pPr marL="969963" lvl="1" indent="-344488">
              <a:spcBef>
                <a:spcPts val="200"/>
              </a:spcBef>
              <a:buFont typeface="Wingdings" panose="05000000000000000000" pitchFamily="2" charset="2"/>
              <a:buChar char="v"/>
            </a:pPr>
            <a:r>
              <a:rPr lang="en-US" sz="2000" dirty="0">
                <a:latin typeface="Tahoma" pitchFamily="34" charset="0"/>
                <a:ea typeface="Tahoma" pitchFamily="34" charset="0"/>
                <a:cs typeface="Tahoma" pitchFamily="34" charset="0"/>
              </a:rPr>
              <a:t>Residential Care </a:t>
            </a:r>
            <a:r>
              <a:rPr lang="en-US" sz="2000" dirty="0" smtClean="0">
                <a:latin typeface="Tahoma" pitchFamily="34" charset="0"/>
                <a:ea typeface="Tahoma" pitchFamily="34" charset="0"/>
                <a:cs typeface="Tahoma" pitchFamily="34" charset="0"/>
              </a:rPr>
              <a:t>Survey</a:t>
            </a:r>
            <a:endParaRPr lang="en-US" sz="2000" dirty="0">
              <a:latin typeface="Tahoma" pitchFamily="34" charset="0"/>
              <a:ea typeface="Tahoma" pitchFamily="34" charset="0"/>
              <a:cs typeface="Tahoma" pitchFamily="34" charset="0"/>
            </a:endParaRPr>
          </a:p>
        </p:txBody>
      </p:sp>
      <p:sp>
        <p:nvSpPr>
          <p:cNvPr id="5" name="Slide Number Placeholder 5"/>
          <p:cNvSpPr txBox="1">
            <a:spLocks/>
          </p:cNvSpPr>
          <p:nvPr/>
        </p:nvSpPr>
        <p:spPr>
          <a:xfrm>
            <a:off x="8686800" y="6492875"/>
            <a:ext cx="457200" cy="365125"/>
          </a:xfrm>
          <a:prstGeom prst="rect">
            <a:avLst/>
          </a:prstGeom>
        </p:spPr>
        <p:txBody>
          <a:bodyPr/>
          <a:lstStyle/>
          <a:p>
            <a:pPr>
              <a:defRPr/>
            </a:pPr>
            <a:fld id="{2179AE53-32EE-40FE-83B5-FCB3621622DB}" type="slidenum">
              <a:rPr lang="en-US" sz="1200" smtClean="0">
                <a:solidFill>
                  <a:srgbClr val="000000">
                    <a:lumMod val="50000"/>
                    <a:lumOff val="50000"/>
                  </a:srgbClr>
                </a:solidFill>
              </a:rPr>
              <a:pPr>
                <a:defRPr/>
              </a:pPr>
              <a:t>62</a:t>
            </a:fld>
            <a:endParaRPr lang="en-US" sz="1200" dirty="0">
              <a:solidFill>
                <a:srgbClr val="000000">
                  <a:lumMod val="50000"/>
                  <a:lumOff val="50000"/>
                </a:srgbClr>
              </a:solidFill>
            </a:endParaRPr>
          </a:p>
        </p:txBody>
      </p:sp>
    </p:spTree>
    <p:extLst>
      <p:ext uri="{BB962C8B-B14F-4D97-AF65-F5344CB8AC3E}">
        <p14:creationId xmlns:p14="http://schemas.microsoft.com/office/powerpoint/2010/main" val="167876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02080" y="1652016"/>
            <a:ext cx="7589520" cy="4215384"/>
          </a:xfrm>
          <a:solidFill>
            <a:schemeClr val="bg1">
              <a:alpha val="70000"/>
            </a:schemeClr>
          </a:solidFill>
        </p:spPr>
        <p:txBody>
          <a:bodyPr/>
          <a:lstStyle/>
          <a:p>
            <a:pPr marL="346075" lvl="1" indent="-346075">
              <a:spcAft>
                <a:spcPts val="600"/>
              </a:spcAft>
              <a:buClr>
                <a:srgbClr val="97233F"/>
              </a:buClr>
              <a:buFont typeface="Arial" pitchFamily="34" charset="0"/>
              <a:buChar char="■"/>
            </a:pPr>
            <a:r>
              <a:rPr lang="en-US" dirty="0" smtClean="0">
                <a:latin typeface="Tahoma" pitchFamily="34" charset="0"/>
                <a:ea typeface="Tahoma" pitchFamily="34" charset="0"/>
                <a:cs typeface="Tahoma" pitchFamily="34" charset="0"/>
              </a:rPr>
              <a:t>Healthy People</a:t>
            </a:r>
          </a:p>
          <a:p>
            <a:pPr marL="695325" lvl="2">
              <a:spcAft>
                <a:spcPts val="600"/>
              </a:spcAft>
              <a:buClr>
                <a:srgbClr val="97233F"/>
              </a:buClr>
              <a:buFont typeface="Arial" pitchFamily="34" charset="0"/>
              <a:buChar char="■"/>
            </a:pPr>
            <a:r>
              <a:rPr lang="en-US" dirty="0" smtClean="0">
                <a:latin typeface="Tahoma" pitchFamily="34" charset="0"/>
                <a:ea typeface="Tahoma" pitchFamily="34" charset="0"/>
                <a:cs typeface="Tahoma" pitchFamily="34" charset="0"/>
              </a:rPr>
              <a:t>Provides a framework for monitoring achievement of health goals;</a:t>
            </a:r>
          </a:p>
          <a:p>
            <a:pPr marL="695325" lvl="2">
              <a:spcAft>
                <a:spcPts val="600"/>
              </a:spcAft>
              <a:buClr>
                <a:srgbClr val="97233F"/>
              </a:buClr>
              <a:buFont typeface="Arial" pitchFamily="34" charset="0"/>
              <a:buChar char="■"/>
            </a:pPr>
            <a:r>
              <a:rPr lang="en-US" dirty="0" smtClean="0">
                <a:latin typeface="Tahoma" pitchFamily="34" charset="0"/>
                <a:ea typeface="Tahoma" pitchFamily="34" charset="0"/>
                <a:cs typeface="Tahoma" pitchFamily="34" charset="0"/>
              </a:rPr>
              <a:t>Incorporates a monitoring function;</a:t>
            </a:r>
          </a:p>
          <a:p>
            <a:pPr marL="695325" lvl="2">
              <a:spcAft>
                <a:spcPts val="600"/>
              </a:spcAft>
              <a:buClr>
                <a:srgbClr val="97233F"/>
              </a:buClr>
              <a:buFont typeface="Arial" pitchFamily="34" charset="0"/>
              <a:buChar char="■"/>
            </a:pPr>
            <a:r>
              <a:rPr lang="en-US" dirty="0">
                <a:latin typeface="Tahoma" pitchFamily="34" charset="0"/>
                <a:ea typeface="Tahoma" pitchFamily="34" charset="0"/>
                <a:cs typeface="Tahoma" pitchFamily="34" charset="0"/>
              </a:rPr>
              <a:t>Informs policy and </a:t>
            </a:r>
            <a:r>
              <a:rPr lang="en-US" dirty="0" smtClean="0">
                <a:latin typeface="Tahoma" pitchFamily="34" charset="0"/>
                <a:ea typeface="Tahoma" pitchFamily="34" charset="0"/>
                <a:cs typeface="Tahoma" pitchFamily="34" charset="0"/>
              </a:rPr>
              <a:t>programs;</a:t>
            </a:r>
          </a:p>
          <a:p>
            <a:pPr marL="695325" lvl="2">
              <a:spcAft>
                <a:spcPts val="600"/>
              </a:spcAft>
              <a:buClr>
                <a:srgbClr val="97233F"/>
              </a:buClr>
              <a:buFont typeface="Arial" pitchFamily="34" charset="0"/>
              <a:buChar char="■"/>
            </a:pPr>
            <a:r>
              <a:rPr lang="en-US" dirty="0" smtClean="0">
                <a:latin typeface="Tahoma" pitchFamily="34" charset="0"/>
                <a:ea typeface="Tahoma" pitchFamily="34" charset="0"/>
                <a:cs typeface="Tahoma" pitchFamily="34" charset="0"/>
              </a:rPr>
              <a:t>Relies on a large number of specific objectives, with targets; and</a:t>
            </a:r>
          </a:p>
          <a:p>
            <a:pPr marL="631825" lvl="3" indent="-344488">
              <a:spcAft>
                <a:spcPts val="600"/>
              </a:spcAft>
              <a:buClr>
                <a:srgbClr val="97233F"/>
              </a:buClr>
              <a:buFont typeface="Arial" pitchFamily="34" charset="0"/>
              <a:buChar char="■"/>
            </a:pPr>
            <a:r>
              <a:rPr lang="en-US" dirty="0" smtClean="0">
                <a:latin typeface="Tahoma" pitchFamily="34" charset="0"/>
                <a:ea typeface="Tahoma" pitchFamily="34" charset="0"/>
                <a:cs typeface="Tahoma" pitchFamily="34" charset="0"/>
              </a:rPr>
              <a:t>Traditionally includes key overarching goals.</a:t>
            </a:r>
          </a:p>
          <a:p>
            <a:pPr marL="344488" lvl="2" indent="-344488">
              <a:spcAft>
                <a:spcPts val="600"/>
              </a:spcAft>
              <a:buClr>
                <a:srgbClr val="97233F"/>
              </a:buClr>
              <a:buFont typeface="Arial" pitchFamily="34" charset="0"/>
              <a:buChar char="■"/>
            </a:pPr>
            <a:r>
              <a:rPr lang="en-US" dirty="0" smtClean="0">
                <a:latin typeface="Tahoma" pitchFamily="34" charset="0"/>
                <a:ea typeface="Tahoma" pitchFamily="34" charset="0"/>
                <a:cs typeface="Tahoma" pitchFamily="34" charset="0"/>
              </a:rPr>
              <a:t>Challenge: How to construct overarching measures that encompass the full range of “health”</a:t>
            </a:r>
            <a:endParaRPr lang="en-US" dirty="0">
              <a:latin typeface="Tahoma" pitchFamily="34" charset="0"/>
              <a:ea typeface="Tahoma" pitchFamily="34" charset="0"/>
              <a:cs typeface="Tahoma" pitchFamily="34" charset="0"/>
            </a:endParaRPr>
          </a:p>
          <a:p>
            <a:pPr marL="695325" lvl="2">
              <a:spcAft>
                <a:spcPts val="600"/>
              </a:spcAft>
              <a:buClr>
                <a:srgbClr val="97233F"/>
              </a:buClr>
              <a:buFont typeface="Arial" pitchFamily="34" charset="0"/>
              <a:buChar char="■"/>
            </a:pPr>
            <a:endParaRPr lang="en-US" dirty="0" smtClean="0">
              <a:latin typeface="Tahoma" pitchFamily="34" charset="0"/>
              <a:ea typeface="Tahoma" pitchFamily="34" charset="0"/>
              <a:cs typeface="Tahoma" pitchFamily="34" charset="0"/>
            </a:endParaRPr>
          </a:p>
        </p:txBody>
      </p:sp>
      <p:sp>
        <p:nvSpPr>
          <p:cNvPr id="7" name="Title 6"/>
          <p:cNvSpPr>
            <a:spLocks noGrp="1"/>
          </p:cNvSpPr>
          <p:nvPr>
            <p:ph type="title"/>
          </p:nvPr>
        </p:nvSpPr>
        <p:spPr>
          <a:xfrm>
            <a:off x="1524000" y="152400"/>
            <a:ext cx="7546848" cy="1066800"/>
          </a:xfrm>
        </p:spPr>
        <p:txBody>
          <a:bodyPr/>
          <a:lstStyle/>
          <a:p>
            <a:pPr algn="ctr"/>
            <a:r>
              <a:rPr lang="en-US" dirty="0" smtClean="0"/>
              <a:t>Monitoring ‘Health’:</a:t>
            </a:r>
            <a:br>
              <a:rPr lang="en-US" dirty="0" smtClean="0"/>
            </a:br>
            <a:r>
              <a:rPr lang="en-US" dirty="0" smtClean="0"/>
              <a:t>A Key Component of Healthy People</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63</a:t>
            </a:fld>
            <a:endParaRPr lang="en-US" sz="1200" dirty="0">
              <a:solidFill>
                <a:srgbClr val="898989"/>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33052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95400" y="1524000"/>
            <a:ext cx="7775448" cy="5105400"/>
          </a:xfrm>
        </p:spPr>
        <p:txBody>
          <a:bodyPr/>
          <a:lstStyle/>
          <a:p>
            <a:pPr marL="0" indent="0">
              <a:spcBef>
                <a:spcPts val="600"/>
              </a:spcBef>
              <a:buNone/>
            </a:pPr>
            <a:r>
              <a:rPr lang="en-US" dirty="0" smtClean="0">
                <a:latin typeface="Tahoma" pitchFamily="34" charset="0"/>
                <a:ea typeface="Tahoma" pitchFamily="34" charset="0"/>
                <a:cs typeface="Tahoma" pitchFamily="34" charset="0"/>
              </a:rPr>
              <a:t>Multiple definitions of health</a:t>
            </a:r>
          </a:p>
          <a:p>
            <a:pPr>
              <a:spcBef>
                <a:spcPts val="600"/>
              </a:spcBef>
            </a:pPr>
            <a:r>
              <a:rPr lang="en-US" dirty="0" smtClean="0">
                <a:latin typeface="Tahoma" pitchFamily="34" charset="0"/>
                <a:ea typeface="Tahoma" pitchFamily="34" charset="0"/>
                <a:cs typeface="Tahoma" pitchFamily="34" charset="0"/>
              </a:rPr>
              <a:t>Traditionally medically-based objective definitions </a:t>
            </a:r>
          </a:p>
          <a:p>
            <a:pPr lvl="2"/>
            <a:r>
              <a:rPr lang="en-US" dirty="0" smtClean="0">
                <a:latin typeface="Tahoma" pitchFamily="34" charset="0"/>
                <a:ea typeface="Tahoma" pitchFamily="34" charset="0"/>
                <a:cs typeface="Tahoma" pitchFamily="34" charset="0"/>
              </a:rPr>
              <a:t>Focus on “pathologies” in body structure and/or function</a:t>
            </a:r>
          </a:p>
          <a:p>
            <a:pPr>
              <a:spcBef>
                <a:spcPts val="600"/>
              </a:spcBef>
            </a:pPr>
            <a:r>
              <a:rPr lang="en-US" dirty="0" smtClean="0">
                <a:latin typeface="Tahoma" pitchFamily="34" charset="0"/>
                <a:ea typeface="Tahoma" pitchFamily="34" charset="0"/>
                <a:cs typeface="Tahoma" pitchFamily="34" charset="0"/>
              </a:rPr>
              <a:t>Health as a social concept</a:t>
            </a:r>
          </a:p>
          <a:p>
            <a:pPr lvl="2"/>
            <a:r>
              <a:rPr lang="en-US" dirty="0" smtClean="0">
                <a:latin typeface="Tahoma" pitchFamily="34" charset="0"/>
                <a:ea typeface="Tahoma" pitchFamily="34" charset="0"/>
                <a:cs typeface="Tahoma" pitchFamily="34" charset="0"/>
              </a:rPr>
              <a:t>Impact of body structure and/or function on a person’s ability to participate in society</a:t>
            </a:r>
          </a:p>
        </p:txBody>
      </p:sp>
      <p:sp>
        <p:nvSpPr>
          <p:cNvPr id="7" name="Title 6"/>
          <p:cNvSpPr>
            <a:spLocks noGrp="1"/>
          </p:cNvSpPr>
          <p:nvPr>
            <p:ph type="title"/>
          </p:nvPr>
        </p:nvSpPr>
        <p:spPr>
          <a:xfrm>
            <a:off x="1295400" y="152400"/>
            <a:ext cx="7775448" cy="1066800"/>
          </a:xfrm>
        </p:spPr>
        <p:txBody>
          <a:bodyPr/>
          <a:lstStyle/>
          <a:p>
            <a:pPr algn="ctr"/>
            <a:r>
              <a:rPr lang="en-US" dirty="0" smtClean="0"/>
              <a:t>What is Health?</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64</a:t>
            </a:fld>
            <a:endParaRPr lang="en-US" sz="1200" dirty="0">
              <a:solidFill>
                <a:srgbClr val="898989"/>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33435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95400" y="1524000"/>
            <a:ext cx="7775448" cy="4901184"/>
          </a:xfrm>
        </p:spPr>
        <p:txBody>
          <a:bodyPr/>
          <a:lstStyle/>
          <a:p>
            <a:r>
              <a:rPr lang="en-US" sz="2800" dirty="0" smtClean="0">
                <a:latin typeface="Tahoma" pitchFamily="34" charset="0"/>
                <a:ea typeface="Tahoma" pitchFamily="34" charset="0"/>
                <a:cs typeface="Tahoma" pitchFamily="34" charset="0"/>
              </a:rPr>
              <a:t>Medically defined health</a:t>
            </a:r>
          </a:p>
          <a:p>
            <a:pPr lvl="2"/>
            <a:r>
              <a:rPr lang="en-US" sz="2800" dirty="0" smtClean="0">
                <a:latin typeface="Tahoma" pitchFamily="34" charset="0"/>
                <a:ea typeface="Tahoma" pitchFamily="34" charset="0"/>
                <a:cs typeface="Tahoma" pitchFamily="34" charset="0"/>
              </a:rPr>
              <a:t>Laboratory tests</a:t>
            </a:r>
          </a:p>
          <a:p>
            <a:pPr lvl="2"/>
            <a:r>
              <a:rPr lang="en-US" sz="2800" dirty="0" smtClean="0">
                <a:latin typeface="Tahoma" pitchFamily="34" charset="0"/>
                <a:ea typeface="Tahoma" pitchFamily="34" charset="0"/>
                <a:cs typeface="Tahoma" pitchFamily="34" charset="0"/>
              </a:rPr>
              <a:t>Radiological tests</a:t>
            </a:r>
          </a:p>
          <a:p>
            <a:pPr lvl="2"/>
            <a:r>
              <a:rPr lang="en-US" sz="2800" dirty="0" smtClean="0">
                <a:latin typeface="Tahoma" pitchFamily="34" charset="0"/>
                <a:ea typeface="Tahoma" pitchFamily="34" charset="0"/>
                <a:cs typeface="Tahoma" pitchFamily="34" charset="0"/>
              </a:rPr>
              <a:t>Physical exams</a:t>
            </a:r>
          </a:p>
          <a:p>
            <a:pPr lvl="2"/>
            <a:r>
              <a:rPr lang="en-US" sz="2800" dirty="0" smtClean="0">
                <a:latin typeface="Tahoma" pitchFamily="34" charset="0"/>
                <a:ea typeface="Tahoma" pitchFamily="34" charset="0"/>
                <a:cs typeface="Tahoma" pitchFamily="34" charset="0"/>
              </a:rPr>
              <a:t>Performance measures</a:t>
            </a:r>
          </a:p>
          <a:p>
            <a:pPr lvl="2"/>
            <a:r>
              <a:rPr lang="en-US" sz="2800" dirty="0" smtClean="0">
                <a:latin typeface="Tahoma" pitchFamily="34" charset="0"/>
                <a:ea typeface="Tahoma" pitchFamily="34" charset="0"/>
                <a:cs typeface="Tahoma" pitchFamily="34" charset="0"/>
              </a:rPr>
              <a:t>Medical records</a:t>
            </a:r>
          </a:p>
          <a:p>
            <a:pPr lvl="1">
              <a:spcAft>
                <a:spcPts val="1200"/>
              </a:spcAft>
              <a:buClr>
                <a:srgbClr val="000000"/>
              </a:buClr>
              <a:buFont typeface="Wingdings" panose="05000000000000000000" pitchFamily="2" charset="2"/>
              <a:buChar char="§"/>
            </a:pPr>
            <a:endParaRPr lang="en-US" dirty="0">
              <a:latin typeface="+mn-lt"/>
              <a:ea typeface="Tahoma" panose="020B0604030504040204" pitchFamily="34" charset="0"/>
              <a:cs typeface="Tahoma" panose="020B0604030504040204" pitchFamily="34" charset="0"/>
            </a:endParaRPr>
          </a:p>
          <a:p>
            <a:pPr marL="0" indent="0">
              <a:spcBef>
                <a:spcPts val="600"/>
              </a:spcBef>
              <a:spcAft>
                <a:spcPts val="600"/>
              </a:spcAft>
              <a:buNone/>
            </a:pPr>
            <a:endParaRPr lang="en-US" dirty="0" smtClean="0">
              <a:latin typeface="+mn-lt"/>
            </a:endParaRPr>
          </a:p>
          <a:p>
            <a:pPr>
              <a:spcBef>
                <a:spcPts val="600"/>
              </a:spcBef>
              <a:spcAft>
                <a:spcPts val="600"/>
              </a:spcAft>
            </a:pPr>
            <a:endParaRPr lang="en-US" dirty="0" smtClean="0">
              <a:latin typeface="+mn-lt"/>
            </a:endParaRPr>
          </a:p>
          <a:p>
            <a:pPr marL="0" indent="0">
              <a:spcBef>
                <a:spcPts val="600"/>
              </a:spcBef>
              <a:spcAft>
                <a:spcPts val="600"/>
              </a:spcAft>
              <a:buNone/>
            </a:pPr>
            <a:endParaRPr lang="en-US" dirty="0" smtClean="0">
              <a:latin typeface="+mn-lt"/>
            </a:endParaRPr>
          </a:p>
          <a:p>
            <a:pPr>
              <a:spcBef>
                <a:spcPts val="600"/>
              </a:spcBef>
              <a:spcAft>
                <a:spcPts val="600"/>
              </a:spcAft>
            </a:pPr>
            <a:endParaRPr lang="en-US" dirty="0" smtClean="0">
              <a:latin typeface="+mn-lt"/>
            </a:endParaRPr>
          </a:p>
          <a:p>
            <a:pPr>
              <a:spcBef>
                <a:spcPts val="600"/>
              </a:spcBef>
              <a:spcAft>
                <a:spcPts val="600"/>
              </a:spcAft>
            </a:pPr>
            <a:endParaRPr lang="en-US" dirty="0">
              <a:latin typeface="+mn-lt"/>
            </a:endParaRPr>
          </a:p>
        </p:txBody>
      </p:sp>
      <p:sp>
        <p:nvSpPr>
          <p:cNvPr id="7" name="Title 6"/>
          <p:cNvSpPr>
            <a:spLocks noGrp="1"/>
          </p:cNvSpPr>
          <p:nvPr>
            <p:ph type="title"/>
          </p:nvPr>
        </p:nvSpPr>
        <p:spPr>
          <a:xfrm>
            <a:off x="1295400" y="152400"/>
            <a:ext cx="7775448" cy="1066800"/>
          </a:xfrm>
        </p:spPr>
        <p:txBody>
          <a:bodyPr/>
          <a:lstStyle/>
          <a:p>
            <a:pPr algn="ctr"/>
            <a:r>
              <a:rPr lang="en-US" dirty="0" smtClean="0"/>
              <a:t>Commonly Used</a:t>
            </a:r>
            <a:br>
              <a:rPr lang="en-US" dirty="0" smtClean="0"/>
            </a:br>
            <a:r>
              <a:rPr lang="en-US" dirty="0" smtClean="0"/>
              <a:t>“Objective” Measures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65</a:t>
            </a:fld>
            <a:endParaRPr lang="en-US" sz="1200" dirty="0">
              <a:solidFill>
                <a:srgbClr val="898989"/>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6113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95400" y="1524000"/>
            <a:ext cx="7775448" cy="4901184"/>
          </a:xfrm>
        </p:spPr>
        <p:txBody>
          <a:bodyPr/>
          <a:lstStyle/>
          <a:p>
            <a:r>
              <a:rPr lang="en-US" dirty="0" smtClean="0">
                <a:latin typeface="Tahoma" pitchFamily="34" charset="0"/>
                <a:ea typeface="Tahoma" pitchFamily="34" charset="0"/>
                <a:cs typeface="Tahoma" pitchFamily="34" charset="0"/>
              </a:rPr>
              <a:t>Summary measures of health </a:t>
            </a:r>
          </a:p>
          <a:p>
            <a:pPr lvl="2"/>
            <a:r>
              <a:rPr lang="en-US" sz="2600" dirty="0" smtClean="0">
                <a:latin typeface="Tahoma" pitchFamily="34" charset="0"/>
                <a:ea typeface="Tahoma" pitchFamily="34" charset="0"/>
                <a:cs typeface="Tahoma" pitchFamily="34" charset="0"/>
              </a:rPr>
              <a:t>Self-reported health status (also used as proxy for objective measures)</a:t>
            </a:r>
          </a:p>
          <a:p>
            <a:pPr lvl="2"/>
            <a:r>
              <a:rPr lang="en-US" sz="2600" dirty="0" smtClean="0">
                <a:latin typeface="Tahoma" pitchFamily="34" charset="0"/>
                <a:ea typeface="Tahoma" pitchFamily="34" charset="0"/>
                <a:cs typeface="Tahoma" pitchFamily="34" charset="0"/>
              </a:rPr>
              <a:t>Composite measures</a:t>
            </a:r>
          </a:p>
          <a:p>
            <a:r>
              <a:rPr lang="en-US" dirty="0" smtClean="0">
                <a:latin typeface="Tahoma" pitchFamily="34" charset="0"/>
                <a:ea typeface="Tahoma" pitchFamily="34" charset="0"/>
                <a:cs typeface="Tahoma" pitchFamily="34" charset="0"/>
              </a:rPr>
              <a:t>Functioning/disability measures </a:t>
            </a:r>
          </a:p>
          <a:p>
            <a:pPr lvl="2"/>
            <a:r>
              <a:rPr lang="en-US" sz="2600" dirty="0" smtClean="0">
                <a:latin typeface="Tahoma" pitchFamily="34" charset="0"/>
                <a:ea typeface="Tahoma" pitchFamily="34" charset="0"/>
                <a:cs typeface="Tahoma" pitchFamily="34" charset="0"/>
              </a:rPr>
              <a:t>Functioning ‘within the skin’</a:t>
            </a:r>
          </a:p>
          <a:p>
            <a:pPr lvl="2"/>
            <a:r>
              <a:rPr lang="en-US" sz="2600" dirty="0" smtClean="0">
                <a:latin typeface="Tahoma" pitchFamily="34" charset="0"/>
                <a:ea typeface="Tahoma" pitchFamily="34" charset="0"/>
                <a:cs typeface="Tahoma" pitchFamily="34" charset="0"/>
              </a:rPr>
              <a:t>Interaction with the environment</a:t>
            </a:r>
          </a:p>
          <a:p>
            <a:pPr lvl="2"/>
            <a:r>
              <a:rPr lang="en-US" sz="2600" dirty="0" smtClean="0">
                <a:latin typeface="Tahoma" pitchFamily="34" charset="0"/>
                <a:ea typeface="Tahoma" pitchFamily="34" charset="0"/>
                <a:cs typeface="Tahoma" pitchFamily="34" charset="0"/>
              </a:rPr>
              <a:t>Impact of accommodation</a:t>
            </a:r>
            <a:endParaRPr lang="en-US" dirty="0">
              <a:latin typeface="+mn-lt"/>
              <a:ea typeface="Tahoma" panose="020B0604030504040204" pitchFamily="34" charset="0"/>
              <a:cs typeface="Tahoma" panose="020B0604030504040204" pitchFamily="34" charset="0"/>
            </a:endParaRPr>
          </a:p>
          <a:p>
            <a:pPr marL="0" indent="0">
              <a:spcBef>
                <a:spcPts val="600"/>
              </a:spcBef>
              <a:spcAft>
                <a:spcPts val="600"/>
              </a:spcAft>
              <a:buNone/>
            </a:pPr>
            <a:endParaRPr lang="en-US" dirty="0" smtClean="0">
              <a:latin typeface="+mn-lt"/>
            </a:endParaRPr>
          </a:p>
          <a:p>
            <a:pPr>
              <a:spcBef>
                <a:spcPts val="600"/>
              </a:spcBef>
              <a:spcAft>
                <a:spcPts val="600"/>
              </a:spcAft>
            </a:pPr>
            <a:endParaRPr lang="en-US" dirty="0" smtClean="0">
              <a:latin typeface="+mn-lt"/>
            </a:endParaRPr>
          </a:p>
          <a:p>
            <a:pPr marL="0" indent="0">
              <a:spcBef>
                <a:spcPts val="600"/>
              </a:spcBef>
              <a:spcAft>
                <a:spcPts val="600"/>
              </a:spcAft>
              <a:buNone/>
            </a:pPr>
            <a:endParaRPr lang="en-US" dirty="0" smtClean="0">
              <a:latin typeface="+mn-lt"/>
            </a:endParaRPr>
          </a:p>
          <a:p>
            <a:pPr>
              <a:spcBef>
                <a:spcPts val="600"/>
              </a:spcBef>
              <a:spcAft>
                <a:spcPts val="600"/>
              </a:spcAft>
            </a:pPr>
            <a:endParaRPr lang="en-US" dirty="0" smtClean="0">
              <a:latin typeface="+mn-lt"/>
            </a:endParaRPr>
          </a:p>
          <a:p>
            <a:pPr>
              <a:spcBef>
                <a:spcPts val="600"/>
              </a:spcBef>
              <a:spcAft>
                <a:spcPts val="600"/>
              </a:spcAft>
            </a:pPr>
            <a:endParaRPr lang="en-US" dirty="0">
              <a:latin typeface="+mn-lt"/>
            </a:endParaRPr>
          </a:p>
        </p:txBody>
      </p:sp>
      <p:sp>
        <p:nvSpPr>
          <p:cNvPr id="7" name="Title 6"/>
          <p:cNvSpPr>
            <a:spLocks noGrp="1"/>
          </p:cNvSpPr>
          <p:nvPr>
            <p:ph type="title"/>
          </p:nvPr>
        </p:nvSpPr>
        <p:spPr>
          <a:xfrm>
            <a:off x="1295400" y="152400"/>
            <a:ext cx="7775448" cy="1066800"/>
          </a:xfrm>
        </p:spPr>
        <p:txBody>
          <a:bodyPr/>
          <a:lstStyle/>
          <a:p>
            <a:pPr algn="ctr"/>
            <a:r>
              <a:rPr lang="en-US" dirty="0" smtClean="0"/>
              <a:t>Commonly Used</a:t>
            </a:r>
            <a:br>
              <a:rPr lang="en-US" dirty="0" smtClean="0"/>
            </a:br>
            <a:r>
              <a:rPr lang="en-US" dirty="0" smtClean="0"/>
              <a:t>“Subjective” Measures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66</a:t>
            </a:fld>
            <a:endParaRPr lang="en-US" sz="1200" dirty="0">
              <a:solidFill>
                <a:srgbClr val="898989"/>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99740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95400" y="1524000"/>
            <a:ext cx="7775448" cy="5105400"/>
          </a:xfrm>
        </p:spPr>
        <p:txBody>
          <a:bodyPr/>
          <a:lstStyle/>
          <a:p>
            <a:pPr marL="0" indent="0">
              <a:spcBef>
                <a:spcPts val="600"/>
              </a:spcBef>
              <a:buNone/>
            </a:pPr>
            <a:r>
              <a:rPr lang="en-US" dirty="0" smtClean="0">
                <a:latin typeface="Tahoma" pitchFamily="34" charset="0"/>
                <a:ea typeface="Tahoma" pitchFamily="34" charset="0"/>
                <a:cs typeface="Tahoma" pitchFamily="34" charset="0"/>
              </a:rPr>
              <a:t>Multiple definitions of disability</a:t>
            </a:r>
          </a:p>
          <a:p>
            <a:pPr>
              <a:spcBef>
                <a:spcPts val="600"/>
              </a:spcBef>
            </a:pPr>
            <a:r>
              <a:rPr lang="en-US" dirty="0" smtClean="0">
                <a:latin typeface="Tahoma" pitchFamily="34" charset="0"/>
                <a:ea typeface="Tahoma" pitchFamily="34" charset="0"/>
                <a:cs typeface="Tahoma" pitchFamily="34" charset="0"/>
              </a:rPr>
              <a:t>Medically-based definitions </a:t>
            </a:r>
          </a:p>
          <a:p>
            <a:pPr lvl="2"/>
            <a:r>
              <a:rPr lang="en-US" dirty="0" smtClean="0">
                <a:latin typeface="Tahoma" pitchFamily="34" charset="0"/>
                <a:ea typeface="Tahoma" pitchFamily="34" charset="0"/>
                <a:cs typeface="Tahoma" pitchFamily="34" charset="0"/>
              </a:rPr>
              <a:t>Similar to medically-based definition of health</a:t>
            </a:r>
          </a:p>
          <a:p>
            <a:pPr lvl="2"/>
            <a:r>
              <a:rPr lang="en-US" dirty="0" smtClean="0">
                <a:latin typeface="Tahoma" pitchFamily="34" charset="0"/>
                <a:ea typeface="Tahoma" pitchFamily="34" charset="0"/>
                <a:cs typeface="Tahoma" pitchFamily="34" charset="0"/>
              </a:rPr>
              <a:t>Focus on “pathologies” in body structure and/or function</a:t>
            </a:r>
          </a:p>
          <a:p>
            <a:pPr>
              <a:spcBef>
                <a:spcPts val="600"/>
              </a:spcBef>
            </a:pPr>
            <a:r>
              <a:rPr lang="en-US" dirty="0" smtClean="0">
                <a:latin typeface="Tahoma" pitchFamily="34" charset="0"/>
                <a:ea typeface="Tahoma" pitchFamily="34" charset="0"/>
                <a:cs typeface="Tahoma" pitchFamily="34" charset="0"/>
              </a:rPr>
              <a:t>Definitions based on limitations in core functional domains</a:t>
            </a:r>
          </a:p>
          <a:p>
            <a:pPr lvl="2"/>
            <a:r>
              <a:rPr lang="en-US" dirty="0" smtClean="0">
                <a:latin typeface="Tahoma" pitchFamily="34" charset="0"/>
                <a:ea typeface="Tahoma" pitchFamily="34" charset="0"/>
                <a:cs typeface="Tahoma" pitchFamily="34" charset="0"/>
              </a:rPr>
              <a:t>Without accommodation (e.g., walking)</a:t>
            </a:r>
            <a:endParaRPr lang="en-US" dirty="0">
              <a:latin typeface="Tahoma" pitchFamily="34" charset="0"/>
              <a:ea typeface="Tahoma" pitchFamily="34" charset="0"/>
              <a:cs typeface="Tahoma" pitchFamily="34" charset="0"/>
            </a:endParaRPr>
          </a:p>
          <a:p>
            <a:pPr>
              <a:spcBef>
                <a:spcPts val="600"/>
              </a:spcBef>
            </a:pPr>
            <a:r>
              <a:rPr lang="en-US" dirty="0" smtClean="0">
                <a:latin typeface="Tahoma" pitchFamily="34" charset="0"/>
                <a:ea typeface="Tahoma" pitchFamily="34" charset="0"/>
                <a:cs typeface="Tahoma" pitchFamily="34" charset="0"/>
              </a:rPr>
              <a:t>Definitions based on restrictions in participation</a:t>
            </a:r>
          </a:p>
          <a:p>
            <a:pPr lvl="2"/>
            <a:r>
              <a:rPr lang="en-US" dirty="0" smtClean="0">
                <a:latin typeface="Tahoma" pitchFamily="34" charset="0"/>
                <a:ea typeface="Tahoma" pitchFamily="34" charset="0"/>
                <a:cs typeface="Tahoma" pitchFamily="34" charset="0"/>
              </a:rPr>
              <a:t>Similar to social concept of health</a:t>
            </a:r>
          </a:p>
          <a:p>
            <a:pPr lvl="2"/>
            <a:r>
              <a:rPr lang="en-US" dirty="0" smtClean="0">
                <a:latin typeface="Tahoma" pitchFamily="34" charset="0"/>
                <a:ea typeface="Tahoma" pitchFamily="34" charset="0"/>
                <a:cs typeface="Tahoma" pitchFamily="34" charset="0"/>
              </a:rPr>
              <a:t>Incorporates accommodations, including environmental barriers and facilitators</a:t>
            </a:r>
          </a:p>
        </p:txBody>
      </p:sp>
      <p:sp>
        <p:nvSpPr>
          <p:cNvPr id="7" name="Title 6"/>
          <p:cNvSpPr>
            <a:spLocks noGrp="1"/>
          </p:cNvSpPr>
          <p:nvPr>
            <p:ph type="title"/>
          </p:nvPr>
        </p:nvSpPr>
        <p:spPr>
          <a:xfrm>
            <a:off x="1295400" y="152400"/>
            <a:ext cx="7775448" cy="1066800"/>
          </a:xfrm>
        </p:spPr>
        <p:txBody>
          <a:bodyPr/>
          <a:lstStyle/>
          <a:p>
            <a:pPr algn="ctr"/>
            <a:r>
              <a:rPr lang="en-US" dirty="0" smtClean="0"/>
              <a:t>What is Disability?</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67</a:t>
            </a:fld>
            <a:endParaRPr lang="en-US" sz="1200" dirty="0">
              <a:solidFill>
                <a:srgbClr val="898989"/>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28435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0" y="1524000"/>
            <a:ext cx="7546848" cy="4901184"/>
          </a:xfrm>
        </p:spPr>
        <p:txBody>
          <a:bodyPr/>
          <a:lstStyle/>
          <a:p>
            <a:pPr marL="0" indent="0">
              <a:buNone/>
            </a:pPr>
            <a:r>
              <a:rPr lang="en-US" sz="2800" dirty="0" smtClean="0">
                <a:latin typeface="Tahoma" pitchFamily="34" charset="0"/>
                <a:ea typeface="Tahoma" pitchFamily="34" charset="0"/>
                <a:cs typeface="Tahoma" pitchFamily="34" charset="0"/>
              </a:rPr>
              <a:t>Multiple definitions of the same terms</a:t>
            </a:r>
          </a:p>
          <a:p>
            <a:pPr lvl="1">
              <a:buFont typeface="Wingdings" panose="05000000000000000000" pitchFamily="2" charset="2"/>
              <a:buChar char="v"/>
            </a:pPr>
            <a:r>
              <a:rPr lang="en-US" sz="2800" dirty="0" smtClean="0">
                <a:latin typeface="Tahoma" pitchFamily="34" charset="0"/>
                <a:ea typeface="Tahoma" pitchFamily="34" charset="0"/>
                <a:cs typeface="Tahoma" pitchFamily="34" charset="0"/>
              </a:rPr>
              <a:t> Measurement challenges</a:t>
            </a:r>
          </a:p>
          <a:p>
            <a:pPr lvl="1">
              <a:buFont typeface="Wingdings" panose="05000000000000000000" pitchFamily="2" charset="2"/>
              <a:buChar char="v"/>
            </a:pPr>
            <a:r>
              <a:rPr lang="en-US" sz="2800" dirty="0">
                <a:latin typeface="Tahoma" pitchFamily="34" charset="0"/>
                <a:ea typeface="Tahoma" pitchFamily="34" charset="0"/>
                <a:cs typeface="Tahoma" pitchFamily="34" charset="0"/>
              </a:rPr>
              <a:t> </a:t>
            </a:r>
            <a:r>
              <a:rPr lang="en-US" sz="2800" dirty="0" smtClean="0">
                <a:latin typeface="Tahoma" pitchFamily="34" charset="0"/>
                <a:ea typeface="Tahoma" pitchFamily="34" charset="0"/>
                <a:cs typeface="Tahoma" pitchFamily="34" charset="0"/>
              </a:rPr>
              <a:t>Interpretation challenges</a:t>
            </a:r>
          </a:p>
          <a:p>
            <a:pPr lvl="1">
              <a:buFont typeface="Wingdings" panose="05000000000000000000" pitchFamily="2" charset="2"/>
              <a:buChar char="v"/>
            </a:pPr>
            <a:r>
              <a:rPr lang="en-US" sz="2800" dirty="0" smtClean="0">
                <a:latin typeface="Tahoma" pitchFamily="34" charset="0"/>
                <a:ea typeface="Tahoma" pitchFamily="34" charset="0"/>
                <a:cs typeface="Tahoma" pitchFamily="34" charset="0"/>
              </a:rPr>
              <a:t> Policy development challenges</a:t>
            </a:r>
          </a:p>
          <a:p>
            <a:pPr lvl="1">
              <a:buFont typeface="Wingdings" panose="05000000000000000000" pitchFamily="2" charset="2"/>
              <a:buChar char="v"/>
            </a:pPr>
            <a:endParaRPr lang="en-US" sz="2800" dirty="0">
              <a:latin typeface="+mn-lt"/>
            </a:endParaRPr>
          </a:p>
          <a:p>
            <a:pPr marL="0" indent="0">
              <a:buNone/>
            </a:pPr>
            <a:endParaRPr lang="en-US" sz="2800" dirty="0">
              <a:latin typeface="Tahoma" pitchFamily="34" charset="0"/>
              <a:ea typeface="Tahoma" pitchFamily="34" charset="0"/>
              <a:cs typeface="Tahoma" pitchFamily="34" charset="0"/>
            </a:endParaRPr>
          </a:p>
        </p:txBody>
      </p:sp>
      <p:sp>
        <p:nvSpPr>
          <p:cNvPr id="7" name="Title 6"/>
          <p:cNvSpPr>
            <a:spLocks noGrp="1"/>
          </p:cNvSpPr>
          <p:nvPr>
            <p:ph type="title"/>
          </p:nvPr>
        </p:nvSpPr>
        <p:spPr>
          <a:xfrm>
            <a:off x="1295400" y="152400"/>
            <a:ext cx="7775448" cy="1066800"/>
          </a:xfrm>
        </p:spPr>
        <p:txBody>
          <a:bodyPr/>
          <a:lstStyle/>
          <a:p>
            <a:pPr algn="ctr"/>
            <a:r>
              <a:rPr lang="en-US" b="1" smtClean="0">
                <a:latin typeface="Tahoma" panose="020B0604030504040204" pitchFamily="34" charset="0"/>
                <a:ea typeface="Tahoma" panose="020B0604030504040204" pitchFamily="34" charset="0"/>
                <a:cs typeface="Tahoma" panose="020B0604030504040204" pitchFamily="34" charset="0"/>
              </a:rPr>
              <a:t>The Challenges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68</a:t>
            </a:fld>
            <a:endParaRPr lang="en-US" sz="1200" dirty="0">
              <a:solidFill>
                <a:srgbClr val="898989"/>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08967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02080" y="1652016"/>
            <a:ext cx="7589520" cy="4215384"/>
          </a:xfrm>
          <a:solidFill>
            <a:schemeClr val="bg1">
              <a:alpha val="70000"/>
            </a:schemeClr>
          </a:solidFill>
        </p:spPr>
        <p:txBody>
          <a:bodyPr/>
          <a:lstStyle/>
          <a:p>
            <a:pPr marL="346075" lvl="1" indent="-346075">
              <a:spcAft>
                <a:spcPts val="600"/>
              </a:spcAft>
              <a:buClr>
                <a:srgbClr val="97233F"/>
              </a:buClr>
              <a:buFont typeface="Arial" pitchFamily="34" charset="0"/>
              <a:buChar char="■"/>
            </a:pPr>
            <a:r>
              <a:rPr lang="en-US" sz="2300" dirty="0" smtClean="0">
                <a:latin typeface="Tahoma" panose="020B0604030504040204" pitchFamily="34" charset="0"/>
                <a:ea typeface="Tahoma" panose="020B0604030504040204" pitchFamily="34" charset="0"/>
                <a:cs typeface="Tahoma" panose="020B0604030504040204" pitchFamily="34" charset="0"/>
              </a:rPr>
              <a:t>Surgeon </a:t>
            </a:r>
            <a:r>
              <a:rPr lang="en-US" sz="2300" dirty="0">
                <a:latin typeface="Tahoma" panose="020B0604030504040204" pitchFamily="34" charset="0"/>
                <a:ea typeface="Tahoma" panose="020B0604030504040204" pitchFamily="34" charset="0"/>
                <a:cs typeface="Tahoma" panose="020B0604030504040204" pitchFamily="34" charset="0"/>
              </a:rPr>
              <a:t>G</a:t>
            </a:r>
            <a:r>
              <a:rPr lang="en-US" sz="2300" dirty="0" smtClean="0">
                <a:latin typeface="Tahoma" panose="020B0604030504040204" pitchFamily="34" charset="0"/>
                <a:ea typeface="Tahoma" panose="020B0604030504040204" pitchFamily="34" charset="0"/>
                <a:cs typeface="Tahoma" panose="020B0604030504040204" pitchFamily="34" charset="0"/>
              </a:rPr>
              <a:t>eneral’s Report 1979 &amp; Healthy People 1990</a:t>
            </a:r>
            <a:endParaRPr lang="en-US" sz="23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692150" lvl="2" indent="-342900">
              <a:spcAft>
                <a:spcPts val="600"/>
              </a:spcAft>
              <a:buClr>
                <a:srgbClr val="97233F"/>
              </a:buClr>
            </a:pPr>
            <a:r>
              <a:rPr lang="en-US" sz="2200" dirty="0" smtClean="0">
                <a:latin typeface="Tahoma" panose="020B0604030504040204" pitchFamily="34" charset="0"/>
                <a:ea typeface="Tahoma" panose="020B0604030504040204" pitchFamily="34" charset="0"/>
                <a:cs typeface="Tahoma" panose="020B0604030504040204" pitchFamily="34" charset="0"/>
              </a:rPr>
              <a:t>Five indicator-specific targets, with goals mapped </a:t>
            </a:r>
            <a:r>
              <a:rPr lang="en-US" sz="2200" dirty="0">
                <a:latin typeface="Tahoma" panose="020B0604030504040204" pitchFamily="34" charset="0"/>
                <a:ea typeface="Tahoma" panose="020B0604030504040204" pitchFamily="34" charset="0"/>
                <a:cs typeface="Tahoma" panose="020B0604030504040204" pitchFamily="34" charset="0"/>
              </a:rPr>
              <a:t>one-to-one to these specific </a:t>
            </a:r>
            <a:r>
              <a:rPr lang="en-US" sz="2200" dirty="0" smtClean="0">
                <a:latin typeface="Tahoma" panose="020B0604030504040204" pitchFamily="34" charset="0"/>
                <a:ea typeface="Tahoma" panose="020B0604030504040204" pitchFamily="34" charset="0"/>
                <a:cs typeface="Tahoma" panose="020B0604030504040204" pitchFamily="34" charset="0"/>
              </a:rPr>
              <a:t>indicators</a:t>
            </a:r>
          </a:p>
          <a:p>
            <a:pPr marL="692150" lvl="2" indent="-342900">
              <a:spcAft>
                <a:spcPts val="600"/>
              </a:spcAft>
              <a:buClr>
                <a:srgbClr val="97233F"/>
              </a:buClr>
            </a:pPr>
            <a:r>
              <a:rPr lang="en-US" sz="2200" dirty="0" smtClean="0">
                <a:latin typeface="Tahoma" panose="020B0604030504040204" pitchFamily="34" charset="0"/>
                <a:ea typeface="Tahoma" panose="020B0604030504040204" pitchFamily="34" charset="0"/>
                <a:cs typeface="Tahoma" panose="020B0604030504040204" pitchFamily="34" charset="0"/>
              </a:rPr>
              <a:t>Reflected </a:t>
            </a:r>
            <a:r>
              <a:rPr lang="en-US" sz="2200" dirty="0">
                <a:latin typeface="Tahoma" panose="020B0604030504040204" pitchFamily="34" charset="0"/>
                <a:ea typeface="Tahoma" panose="020B0604030504040204" pitchFamily="34" charset="0"/>
                <a:cs typeface="Tahoma" panose="020B0604030504040204" pitchFamily="34" charset="0"/>
              </a:rPr>
              <a:t>the importance of enhancing life in each of the five major life </a:t>
            </a:r>
            <a:r>
              <a:rPr lang="en-US" sz="2200" dirty="0" smtClean="0">
                <a:latin typeface="Tahoma" panose="020B0604030504040204" pitchFamily="34" charset="0"/>
                <a:ea typeface="Tahoma" panose="020B0604030504040204" pitchFamily="34" charset="0"/>
                <a:cs typeface="Tahoma" panose="020B0604030504040204" pitchFamily="34" charset="0"/>
              </a:rPr>
              <a:t>stages</a:t>
            </a:r>
          </a:p>
          <a:p>
            <a:pPr marL="692150" lvl="2" indent="-342900">
              <a:spcAft>
                <a:spcPts val="600"/>
              </a:spcAft>
              <a:buClr>
                <a:srgbClr val="97233F"/>
              </a:buClr>
            </a:pPr>
            <a:r>
              <a:rPr lang="en-US" sz="2200" dirty="0" smtClean="0">
                <a:latin typeface="Tahoma" panose="020B0604030504040204" pitchFamily="34" charset="0"/>
                <a:ea typeface="Tahoma" panose="020B0604030504040204" pitchFamily="34" charset="0"/>
                <a:cs typeface="Tahoma" panose="020B0604030504040204" pitchFamily="34" charset="0"/>
              </a:rPr>
              <a:t>Monitored by mortality by </a:t>
            </a:r>
            <a:r>
              <a:rPr lang="en-US" sz="2200" dirty="0">
                <a:latin typeface="Tahoma" panose="020B0604030504040204" pitchFamily="34" charset="0"/>
                <a:ea typeface="Tahoma" panose="020B0604030504040204" pitchFamily="34" charset="0"/>
                <a:cs typeface="Tahoma" panose="020B0604030504040204" pitchFamily="34" charset="0"/>
              </a:rPr>
              <a:t>age (under 1 year, 1-14 years, 15-24 years, and 25-64 </a:t>
            </a:r>
            <a:r>
              <a:rPr lang="en-US" sz="2200" dirty="0" smtClean="0">
                <a:latin typeface="Tahoma" panose="020B0604030504040204" pitchFamily="34" charset="0"/>
                <a:ea typeface="Tahoma" panose="020B0604030504040204" pitchFamily="34" charset="0"/>
                <a:cs typeface="Tahoma" panose="020B0604030504040204" pitchFamily="34" charset="0"/>
              </a:rPr>
              <a:t>years)</a:t>
            </a:r>
          </a:p>
          <a:p>
            <a:pPr marL="692150" lvl="2" indent="-342900">
              <a:spcAft>
                <a:spcPts val="600"/>
              </a:spcAft>
              <a:buClr>
                <a:srgbClr val="97233F"/>
              </a:buClr>
            </a:pPr>
            <a:r>
              <a:rPr lang="en-US" sz="2200" dirty="0" smtClean="0">
                <a:latin typeface="Tahoma" panose="020B0604030504040204" pitchFamily="34" charset="0"/>
                <a:ea typeface="Tahoma" panose="020B0604030504040204" pitchFamily="34" charset="0"/>
                <a:cs typeface="Tahoma" panose="020B0604030504040204" pitchFamily="34" charset="0"/>
              </a:rPr>
              <a:t>Fifth </a:t>
            </a:r>
            <a:r>
              <a:rPr lang="en-US" sz="2200" dirty="0">
                <a:latin typeface="Tahoma" panose="020B0604030504040204" pitchFamily="34" charset="0"/>
                <a:ea typeface="Tahoma" panose="020B0604030504040204" pitchFamily="34" charset="0"/>
                <a:cs typeface="Tahoma" panose="020B0604030504040204" pitchFamily="34" charset="0"/>
              </a:rPr>
              <a:t>target, for the population 65 years of age and over, was a morbidity-based measure aimed at </a:t>
            </a:r>
            <a:r>
              <a:rPr lang="en-US" sz="2200" u="sng" dirty="0">
                <a:latin typeface="Tahoma" panose="020B0604030504040204" pitchFamily="34" charset="0"/>
                <a:ea typeface="Tahoma" panose="020B0604030504040204" pitchFamily="34" charset="0"/>
                <a:cs typeface="Tahoma" panose="020B0604030504040204" pitchFamily="34" charset="0"/>
              </a:rPr>
              <a:t>preserving independence </a:t>
            </a:r>
            <a:r>
              <a:rPr lang="en-US" sz="2200" dirty="0">
                <a:latin typeface="Tahoma" panose="020B0604030504040204" pitchFamily="34" charset="0"/>
                <a:ea typeface="Tahoma" panose="020B0604030504040204" pitchFamily="34" charset="0"/>
                <a:cs typeface="Tahoma" panose="020B0604030504040204" pitchFamily="34" charset="0"/>
              </a:rPr>
              <a:t>and defined as difficulty in two or more activities of daily living</a:t>
            </a:r>
            <a:r>
              <a:rPr lang="en-US" sz="2200" dirty="0" smtClean="0">
                <a:latin typeface="Tahoma" panose="020B0604030504040204" pitchFamily="34" charset="0"/>
                <a:ea typeface="Tahoma" panose="020B0604030504040204" pitchFamily="34" charset="0"/>
                <a:cs typeface="Tahoma" panose="020B0604030504040204" pitchFamily="34" charset="0"/>
              </a:rPr>
              <a:t>.</a:t>
            </a:r>
          </a:p>
        </p:txBody>
      </p:sp>
      <p:sp>
        <p:nvSpPr>
          <p:cNvPr id="7" name="Title 6"/>
          <p:cNvSpPr>
            <a:spLocks noGrp="1"/>
          </p:cNvSpPr>
          <p:nvPr>
            <p:ph type="title"/>
          </p:nvPr>
        </p:nvSpPr>
        <p:spPr>
          <a:xfrm>
            <a:off x="1524000" y="152400"/>
            <a:ext cx="7546848" cy="1066800"/>
          </a:xfrm>
        </p:spPr>
        <p:txBody>
          <a:bodyPr/>
          <a:lstStyle/>
          <a:p>
            <a:pPr algn="ctr"/>
            <a:r>
              <a:rPr lang="en-US" dirty="0" smtClean="0"/>
              <a:t>Healthy People Monitoring Efforts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69</a:t>
            </a:fld>
            <a:endParaRPr lang="en-US" sz="1200" dirty="0">
              <a:solidFill>
                <a:srgbClr val="898989"/>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63223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295400" y="76200"/>
            <a:ext cx="7848600" cy="1295400"/>
          </a:xfrm>
          <a:ln/>
        </p:spPr>
        <p:txBody>
          <a:bodyPr>
            <a:noAutofit/>
          </a:bodyPr>
          <a:lstStyle/>
          <a:p>
            <a:pPr algn="ctr" fontAlgn="auto">
              <a:spcAft>
                <a:spcPts val="0"/>
              </a:spcAft>
              <a:defRPr/>
            </a:pPr>
            <a:r>
              <a:rPr lang="en-US" b="1" dirty="0" smtClean="0">
                <a:solidFill>
                  <a:srgbClr val="002060"/>
                </a:solidFill>
                <a:latin typeface="Tahoma" pitchFamily="34" charset="0"/>
                <a:ea typeface="Tahoma" pitchFamily="34" charset="0"/>
                <a:cs typeface="Tahoma" pitchFamily="34" charset="0"/>
              </a:rPr>
              <a:t>Disability and Health:</a:t>
            </a:r>
            <a:br>
              <a:rPr lang="en-US" b="1" dirty="0" smtClean="0">
                <a:solidFill>
                  <a:srgbClr val="002060"/>
                </a:solidFill>
                <a:latin typeface="Tahoma" pitchFamily="34" charset="0"/>
                <a:ea typeface="Tahoma" pitchFamily="34" charset="0"/>
                <a:cs typeface="Tahoma" pitchFamily="34" charset="0"/>
              </a:rPr>
            </a:br>
            <a:r>
              <a:rPr lang="en-US" b="1" dirty="0" smtClean="0">
                <a:solidFill>
                  <a:srgbClr val="002060"/>
                </a:solidFill>
                <a:latin typeface="Tahoma" pitchFamily="34" charset="0"/>
                <a:ea typeface="Tahoma" pitchFamily="34" charset="0"/>
                <a:cs typeface="Tahoma" pitchFamily="34" charset="0"/>
              </a:rPr>
              <a:t>People with Disabilities</a:t>
            </a:r>
            <a:endParaRPr lang="en-US" b="1" dirty="0">
              <a:solidFill>
                <a:srgbClr val="002060"/>
              </a:solidFill>
              <a:latin typeface="Tahoma" pitchFamily="34" charset="0"/>
              <a:ea typeface="Tahoma" pitchFamily="34" charset="0"/>
              <a:cs typeface="Tahoma" pitchFamily="34" charset="0"/>
            </a:endParaRPr>
          </a:p>
        </p:txBody>
      </p:sp>
      <p:sp>
        <p:nvSpPr>
          <p:cNvPr id="10"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7</a:t>
            </a:fld>
            <a:endParaRPr lang="en-US" sz="1200" dirty="0">
              <a:solidFill>
                <a:srgbClr val="898989"/>
              </a:solidFill>
              <a:latin typeface="Calibri" panose="020F0502020204030204" pitchFamily="34" charset="0"/>
            </a:endParaRPr>
          </a:p>
        </p:txBody>
      </p:sp>
      <p:pic>
        <p:nvPicPr>
          <p:cNvPr id="1026" name="Picture 2" descr="Bar chart from the US. Census detailing the types of diabilities in the U.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30791"/>
            <a:ext cx="6934200" cy="6727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72927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02080" y="1652016"/>
            <a:ext cx="7589520" cy="4215384"/>
          </a:xfrm>
          <a:solidFill>
            <a:schemeClr val="bg1">
              <a:alpha val="70000"/>
            </a:schemeClr>
          </a:solidFill>
        </p:spPr>
        <p:txBody>
          <a:bodyPr/>
          <a:lstStyle/>
          <a:p>
            <a:pPr marL="346075" lvl="1" indent="-346075">
              <a:spcAft>
                <a:spcPts val="600"/>
              </a:spcAft>
              <a:buClr>
                <a:srgbClr val="97233F"/>
              </a:buClr>
              <a:buFont typeface="Arial"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Healthy People 2000</a:t>
            </a:r>
          </a:p>
          <a:p>
            <a:pPr marL="346075" lvl="1" indent="-346075">
              <a:spcAft>
                <a:spcPts val="600"/>
              </a:spcAft>
              <a:buClr>
                <a:srgbClr val="97233F"/>
              </a:buClr>
              <a:buFont typeface="Wingdings" panose="05000000000000000000" pitchFamily="2" charset="2"/>
              <a:buChar char="v"/>
            </a:pPr>
            <a:r>
              <a:rPr lang="en-US" dirty="0">
                <a:latin typeface="Tahoma" panose="020B0604030504040204" pitchFamily="34" charset="0"/>
                <a:ea typeface="Tahoma" panose="020B0604030504040204" pitchFamily="34" charset="0"/>
                <a:cs typeface="Tahoma" panose="020B0604030504040204" pitchFamily="34" charset="0"/>
              </a:rPr>
              <a:t>T</a:t>
            </a:r>
            <a:r>
              <a:rPr lang="en-US" dirty="0" smtClean="0">
                <a:latin typeface="Tahoma" panose="020B0604030504040204" pitchFamily="34" charset="0"/>
                <a:ea typeface="Tahoma" panose="020B0604030504040204" pitchFamily="34" charset="0"/>
                <a:cs typeface="Tahoma" panose="020B0604030504040204" pitchFamily="34" charset="0"/>
              </a:rPr>
              <a:t>hree </a:t>
            </a:r>
            <a:r>
              <a:rPr lang="en-US" dirty="0">
                <a:latin typeface="Tahoma" panose="020B0604030504040204" pitchFamily="34" charset="0"/>
                <a:ea typeface="Tahoma" panose="020B0604030504040204" pitchFamily="34" charset="0"/>
                <a:cs typeface="Tahoma" panose="020B0604030504040204" pitchFamily="34" charset="0"/>
              </a:rPr>
              <a:t>guiding goals for the decade:</a:t>
            </a:r>
            <a:endParaRPr lang="en-US" sz="2000" dirty="0">
              <a:latin typeface="Tahoma" panose="020B0604030504040204" pitchFamily="34" charset="0"/>
              <a:ea typeface="Tahoma" panose="020B0604030504040204" pitchFamily="34" charset="0"/>
              <a:cs typeface="Tahoma" panose="020B0604030504040204" pitchFamily="34" charset="0"/>
            </a:endParaRPr>
          </a:p>
          <a:p>
            <a:pPr marL="801688" lvl="3" indent="-288925">
              <a:buAutoNum type="arabicPeriod"/>
            </a:pPr>
            <a:r>
              <a:rPr lang="en-US" dirty="0" smtClean="0">
                <a:latin typeface="Tahoma" panose="020B0604030504040204" pitchFamily="34" charset="0"/>
                <a:ea typeface="Tahoma" panose="020B0604030504040204" pitchFamily="34" charset="0"/>
                <a:cs typeface="Tahoma" panose="020B0604030504040204" pitchFamily="34" charset="0"/>
              </a:rPr>
              <a:t>Increase </a:t>
            </a:r>
            <a:r>
              <a:rPr lang="en-US" dirty="0">
                <a:latin typeface="Tahoma" panose="020B0604030504040204" pitchFamily="34" charset="0"/>
                <a:ea typeface="Tahoma" panose="020B0604030504040204" pitchFamily="34" charset="0"/>
                <a:cs typeface="Tahoma" panose="020B0604030504040204" pitchFamily="34" charset="0"/>
              </a:rPr>
              <a:t>the span of healthy </a:t>
            </a:r>
            <a:r>
              <a:rPr lang="en-US" dirty="0" smtClean="0">
                <a:latin typeface="Tahoma" panose="020B0604030504040204" pitchFamily="34" charset="0"/>
                <a:ea typeface="Tahoma" panose="020B0604030504040204" pitchFamily="34" charset="0"/>
                <a:cs typeface="Tahoma" panose="020B0604030504040204" pitchFamily="34" charset="0"/>
              </a:rPr>
              <a:t>life,</a:t>
            </a:r>
          </a:p>
          <a:p>
            <a:pPr marL="801688" lvl="3" indent="-288925">
              <a:buAutoNum type="arabicPeriod"/>
            </a:pPr>
            <a:r>
              <a:rPr lang="en-US" dirty="0" smtClean="0">
                <a:latin typeface="Tahoma" panose="020B0604030504040204" pitchFamily="34" charset="0"/>
                <a:ea typeface="Tahoma" panose="020B0604030504040204" pitchFamily="34" charset="0"/>
                <a:cs typeface="Tahoma" panose="020B0604030504040204" pitchFamily="34" charset="0"/>
              </a:rPr>
              <a:t>Reduce </a:t>
            </a:r>
            <a:r>
              <a:rPr lang="en-US" dirty="0">
                <a:latin typeface="Tahoma" panose="020B0604030504040204" pitchFamily="34" charset="0"/>
                <a:ea typeface="Tahoma" panose="020B0604030504040204" pitchFamily="34" charset="0"/>
                <a:cs typeface="Tahoma" panose="020B0604030504040204" pitchFamily="34" charset="0"/>
              </a:rPr>
              <a:t>health disparities, </a:t>
            </a:r>
            <a:r>
              <a:rPr lang="en-US" dirty="0" smtClean="0">
                <a:latin typeface="Tahoma" panose="020B0604030504040204" pitchFamily="34" charset="0"/>
                <a:ea typeface="Tahoma" panose="020B0604030504040204" pitchFamily="34" charset="0"/>
                <a:cs typeface="Tahoma" panose="020B0604030504040204" pitchFamily="34" charset="0"/>
              </a:rPr>
              <a:t>and</a:t>
            </a:r>
          </a:p>
          <a:p>
            <a:pPr marL="801688" lvl="3" indent="-288925">
              <a:buAutoNum type="arabicPeriod"/>
            </a:pPr>
            <a:r>
              <a:rPr lang="en-US" dirty="0" smtClean="0">
                <a:latin typeface="Tahoma" panose="020B0604030504040204" pitchFamily="34" charset="0"/>
                <a:ea typeface="Tahoma" panose="020B0604030504040204" pitchFamily="34" charset="0"/>
                <a:cs typeface="Tahoma" panose="020B0604030504040204" pitchFamily="34" charset="0"/>
              </a:rPr>
              <a:t>Achieve </a:t>
            </a:r>
            <a:r>
              <a:rPr lang="en-US" dirty="0">
                <a:latin typeface="Tahoma" panose="020B0604030504040204" pitchFamily="34" charset="0"/>
                <a:ea typeface="Tahoma" panose="020B0604030504040204" pitchFamily="34" charset="0"/>
                <a:cs typeface="Tahoma" panose="020B0604030504040204" pitchFamily="34" charset="0"/>
              </a:rPr>
              <a:t>access to preventive services.</a:t>
            </a:r>
            <a:endParaRPr lang="en-US" sz="2000" dirty="0">
              <a:latin typeface="Tahoma" panose="020B0604030504040204" pitchFamily="34" charset="0"/>
              <a:ea typeface="Tahoma" panose="020B0604030504040204" pitchFamily="34" charset="0"/>
              <a:cs typeface="Tahoma" panose="020B0604030504040204" pitchFamily="34" charset="0"/>
            </a:endParaRPr>
          </a:p>
          <a:p>
            <a:pPr marL="346075" lvl="1" indent="-346075">
              <a:spcAft>
                <a:spcPts val="600"/>
              </a:spcAft>
              <a:buClr>
                <a:srgbClr val="97233F"/>
              </a:buClr>
              <a:buFont typeface="Wingdings" panose="05000000000000000000" pitchFamily="2" charset="2"/>
              <a:buChar char="v"/>
            </a:pPr>
            <a:r>
              <a:rPr lang="en-US" dirty="0" smtClean="0">
                <a:latin typeface="Tahoma" pitchFamily="34" charset="0"/>
                <a:ea typeface="Tahoma" pitchFamily="34" charset="0"/>
                <a:cs typeface="Tahoma" pitchFamily="34" charset="0"/>
              </a:rPr>
              <a:t>Goal 1 measures</a:t>
            </a:r>
          </a:p>
          <a:p>
            <a:pPr marL="695325" lvl="2">
              <a:spcAft>
                <a:spcPts val="600"/>
              </a:spcAft>
              <a:buClr>
                <a:srgbClr val="97233F"/>
              </a:buClr>
            </a:pPr>
            <a:r>
              <a:rPr lang="en-US" dirty="0" smtClean="0">
                <a:latin typeface="Tahoma" pitchFamily="34" charset="0"/>
                <a:ea typeface="Tahoma" pitchFamily="34" charset="0"/>
                <a:cs typeface="Tahoma" pitchFamily="34" charset="0"/>
              </a:rPr>
              <a:t>Life Expectancy at birth</a:t>
            </a:r>
          </a:p>
          <a:p>
            <a:pPr marL="692150" lvl="2" indent="-342900">
              <a:spcAft>
                <a:spcPts val="600"/>
              </a:spcAft>
              <a:buClr>
                <a:srgbClr val="97233F"/>
              </a:buClr>
            </a:pPr>
            <a:r>
              <a:rPr lang="en-US" dirty="0" smtClean="0">
                <a:latin typeface="Tahoma" pitchFamily="34" charset="0"/>
                <a:ea typeface="Tahoma" pitchFamily="34" charset="0"/>
                <a:cs typeface="Tahoma" pitchFamily="34" charset="0"/>
              </a:rPr>
              <a:t>Fair or poor self reported health status</a:t>
            </a:r>
          </a:p>
          <a:p>
            <a:pPr marL="692150" lvl="2" indent="-342900">
              <a:spcAft>
                <a:spcPts val="600"/>
              </a:spcAft>
              <a:buClr>
                <a:srgbClr val="97233F"/>
              </a:buClr>
            </a:pPr>
            <a:r>
              <a:rPr lang="en-US" dirty="0" smtClean="0">
                <a:latin typeface="Tahoma" pitchFamily="34" charset="0"/>
                <a:ea typeface="Tahoma" pitchFamily="34" charset="0"/>
                <a:cs typeface="Tahoma" pitchFamily="34" charset="0"/>
              </a:rPr>
              <a:t>Healthy Life Expectancy – years of healthy life (combination of self rated health and activity limitation)</a:t>
            </a:r>
          </a:p>
        </p:txBody>
      </p:sp>
      <p:sp>
        <p:nvSpPr>
          <p:cNvPr id="7" name="Title 6"/>
          <p:cNvSpPr>
            <a:spLocks noGrp="1"/>
          </p:cNvSpPr>
          <p:nvPr>
            <p:ph type="title"/>
          </p:nvPr>
        </p:nvSpPr>
        <p:spPr>
          <a:xfrm>
            <a:off x="1524000" y="152400"/>
            <a:ext cx="7546848" cy="1066800"/>
          </a:xfrm>
        </p:spPr>
        <p:txBody>
          <a:bodyPr/>
          <a:lstStyle/>
          <a:p>
            <a:pPr algn="ctr"/>
            <a:r>
              <a:rPr lang="en-US" dirty="0" smtClean="0"/>
              <a:t>Healthy People Monitoring Efforts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70</a:t>
            </a:fld>
            <a:endParaRPr lang="en-US" sz="1200" dirty="0">
              <a:solidFill>
                <a:srgbClr val="898989"/>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51166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02080" y="1652016"/>
            <a:ext cx="7589520" cy="4215384"/>
          </a:xfrm>
          <a:solidFill>
            <a:schemeClr val="bg1">
              <a:alpha val="70000"/>
            </a:schemeClr>
          </a:solidFill>
        </p:spPr>
        <p:txBody>
          <a:bodyPr/>
          <a:lstStyle/>
          <a:p>
            <a:pPr marL="346075" lvl="1" indent="-346075">
              <a:spcAft>
                <a:spcPts val="600"/>
              </a:spcAft>
              <a:buClr>
                <a:srgbClr val="97233F"/>
              </a:buClr>
              <a:buFont typeface="Arial" pitchFamily="34" charset="0"/>
              <a:buChar char="■"/>
            </a:pPr>
            <a:r>
              <a:rPr lang="en-US" dirty="0" smtClean="0">
                <a:latin typeface="Tahoma" pitchFamily="34" charset="0"/>
                <a:ea typeface="Tahoma" pitchFamily="34" charset="0"/>
                <a:cs typeface="Tahoma" pitchFamily="34" charset="0"/>
              </a:rPr>
              <a:t>Healthy People 2010</a:t>
            </a:r>
          </a:p>
          <a:p>
            <a:pPr marL="346075" lvl="1" indent="-346075">
              <a:spcAft>
                <a:spcPts val="600"/>
              </a:spcAft>
              <a:buClr>
                <a:srgbClr val="97233F"/>
              </a:buClr>
              <a:buFont typeface="Wingdings" panose="05000000000000000000" pitchFamily="2" charset="2"/>
              <a:buChar char="v"/>
            </a:pPr>
            <a:r>
              <a:rPr lang="en-US" dirty="0" smtClean="0">
                <a:latin typeface="Tahoma" pitchFamily="34" charset="0"/>
                <a:ea typeface="Tahoma" pitchFamily="34" charset="0"/>
                <a:cs typeface="Tahoma" pitchFamily="34" charset="0"/>
              </a:rPr>
              <a:t>Two guiding </a:t>
            </a:r>
            <a:r>
              <a:rPr lang="en-US" dirty="0">
                <a:latin typeface="Tahoma" panose="020B0604030504040204" pitchFamily="34" charset="0"/>
                <a:ea typeface="Tahoma" panose="020B0604030504040204" pitchFamily="34" charset="0"/>
                <a:cs typeface="Tahoma" panose="020B0604030504040204" pitchFamily="34" charset="0"/>
              </a:rPr>
              <a:t>goals for the decade:</a:t>
            </a:r>
            <a:endParaRPr lang="en-US" sz="2000" dirty="0">
              <a:latin typeface="Tahoma" panose="020B0604030504040204" pitchFamily="34" charset="0"/>
              <a:ea typeface="Tahoma" panose="020B0604030504040204" pitchFamily="34" charset="0"/>
              <a:cs typeface="Tahoma" panose="020B0604030504040204" pitchFamily="34" charset="0"/>
            </a:endParaRPr>
          </a:p>
          <a:p>
            <a:pPr marL="801688" lvl="3" indent="-288925">
              <a:buAutoNum type="arabicPeriod"/>
            </a:pPr>
            <a:r>
              <a:rPr lang="en-US" dirty="0">
                <a:latin typeface="Tahoma" panose="020B0604030504040204" pitchFamily="34" charset="0"/>
                <a:ea typeface="Tahoma" panose="020B0604030504040204" pitchFamily="34" charset="0"/>
                <a:cs typeface="Tahoma" panose="020B0604030504040204" pitchFamily="34" charset="0"/>
              </a:rPr>
              <a:t>increase the quality and years of healthy </a:t>
            </a:r>
            <a:r>
              <a:rPr lang="en-US" dirty="0" smtClean="0">
                <a:latin typeface="Tahoma" panose="020B0604030504040204" pitchFamily="34" charset="0"/>
                <a:ea typeface="Tahoma" panose="020B0604030504040204" pitchFamily="34" charset="0"/>
                <a:cs typeface="Tahoma" panose="020B0604030504040204" pitchFamily="34" charset="0"/>
              </a:rPr>
              <a:t>life</a:t>
            </a:r>
          </a:p>
          <a:p>
            <a:pPr marL="801688" lvl="3" indent="-288925">
              <a:buAutoNum type="arabicPeriod"/>
            </a:pPr>
            <a:r>
              <a:rPr lang="en-US" dirty="0" smtClean="0">
                <a:latin typeface="Tahoma" panose="020B0604030504040204" pitchFamily="34" charset="0"/>
                <a:ea typeface="Tahoma" panose="020B0604030504040204" pitchFamily="34" charset="0"/>
                <a:cs typeface="Tahoma" panose="020B0604030504040204" pitchFamily="34" charset="0"/>
              </a:rPr>
              <a:t>eliminate </a:t>
            </a:r>
            <a:r>
              <a:rPr lang="en-US" dirty="0">
                <a:latin typeface="Tahoma" panose="020B0604030504040204" pitchFamily="34" charset="0"/>
                <a:ea typeface="Tahoma" panose="020B0604030504040204" pitchFamily="34" charset="0"/>
                <a:cs typeface="Tahoma" panose="020B0604030504040204" pitchFamily="34" charset="0"/>
              </a:rPr>
              <a:t>health </a:t>
            </a:r>
            <a:r>
              <a:rPr lang="en-US" dirty="0" smtClean="0">
                <a:latin typeface="Tahoma" panose="020B0604030504040204" pitchFamily="34" charset="0"/>
                <a:ea typeface="Tahoma" panose="020B0604030504040204" pitchFamily="34" charset="0"/>
                <a:cs typeface="Tahoma" panose="020B0604030504040204" pitchFamily="34" charset="0"/>
              </a:rPr>
              <a:t>disparities</a:t>
            </a:r>
          </a:p>
          <a:p>
            <a:pPr marL="346075" lvl="1" indent="-346075">
              <a:spcAft>
                <a:spcPts val="600"/>
              </a:spcAft>
              <a:buClr>
                <a:srgbClr val="97233F"/>
              </a:buClr>
              <a:buFont typeface="Wingdings" panose="05000000000000000000" pitchFamily="2" charset="2"/>
              <a:buChar char="v"/>
            </a:pPr>
            <a:r>
              <a:rPr lang="en-US" dirty="0" smtClean="0">
                <a:latin typeface="Tahoma" panose="020B0604030504040204" pitchFamily="34" charset="0"/>
                <a:ea typeface="Tahoma" panose="020B0604030504040204" pitchFamily="34" charset="0"/>
                <a:cs typeface="Tahoma" panose="020B0604030504040204" pitchFamily="34" charset="0"/>
              </a:rPr>
              <a:t>Three healthy life expectancy measures</a:t>
            </a:r>
          </a:p>
          <a:p>
            <a:pPr marL="512763" lvl="2" indent="-512763">
              <a:spcAft>
                <a:spcPts val="600"/>
              </a:spcAft>
              <a:buClr>
                <a:srgbClr val="97233F"/>
              </a:buClr>
              <a:buNone/>
            </a:pPr>
            <a:r>
              <a:rPr lang="en-US" dirty="0" smtClean="0">
                <a:latin typeface="Tahoma" panose="020B0604030504040204" pitchFamily="34" charset="0"/>
                <a:ea typeface="Tahoma" panose="020B0604030504040204" pitchFamily="34" charset="0"/>
                <a:cs typeface="Tahoma" panose="020B0604030504040204" pitchFamily="34" charset="0"/>
              </a:rPr>
              <a:t>	1. Expected </a:t>
            </a:r>
            <a:r>
              <a:rPr lang="en-US" dirty="0">
                <a:latin typeface="Tahoma" panose="020B0604030504040204" pitchFamily="34" charset="0"/>
                <a:ea typeface="Tahoma" panose="020B0604030504040204" pitchFamily="34" charset="0"/>
                <a:cs typeface="Tahoma" panose="020B0604030504040204" pitchFamily="34" charset="0"/>
              </a:rPr>
              <a:t>years in good or better health,</a:t>
            </a:r>
            <a:endParaRPr lang="en-US" sz="2000" dirty="0">
              <a:latin typeface="Tahoma" panose="020B0604030504040204" pitchFamily="34" charset="0"/>
              <a:ea typeface="Tahoma" panose="020B0604030504040204" pitchFamily="34" charset="0"/>
              <a:cs typeface="Tahoma" panose="020B0604030504040204" pitchFamily="34" charset="0"/>
            </a:endParaRPr>
          </a:p>
          <a:p>
            <a:pPr marL="512763" indent="-512763">
              <a:buNone/>
            </a:pPr>
            <a:r>
              <a:rPr lang="en-US" dirty="0" smtClean="0">
                <a:latin typeface="Tahoma" panose="020B0604030504040204" pitchFamily="34" charset="0"/>
                <a:ea typeface="Tahoma" panose="020B0604030504040204" pitchFamily="34" charset="0"/>
                <a:cs typeface="Tahoma" panose="020B0604030504040204" pitchFamily="34" charset="0"/>
              </a:rPr>
              <a:t>	2. Expected </a:t>
            </a:r>
            <a:r>
              <a:rPr lang="en-US" dirty="0">
                <a:latin typeface="Tahoma" panose="020B0604030504040204" pitchFamily="34" charset="0"/>
                <a:ea typeface="Tahoma" panose="020B0604030504040204" pitchFamily="34" charset="0"/>
                <a:cs typeface="Tahoma" panose="020B0604030504040204" pitchFamily="34" charset="0"/>
              </a:rPr>
              <a:t>years free from activity limitations, and </a:t>
            </a:r>
            <a:endParaRPr lang="en-US" sz="2000" dirty="0">
              <a:latin typeface="Tahoma" panose="020B0604030504040204" pitchFamily="34" charset="0"/>
              <a:ea typeface="Tahoma" panose="020B0604030504040204" pitchFamily="34" charset="0"/>
              <a:cs typeface="Tahoma" panose="020B0604030504040204" pitchFamily="34" charset="0"/>
            </a:endParaRPr>
          </a:p>
          <a:p>
            <a:pPr marL="512763" indent="-512763">
              <a:buNone/>
            </a:pPr>
            <a:r>
              <a:rPr lang="en-US" dirty="0" smtClean="0">
                <a:latin typeface="Tahoma" panose="020B0604030504040204" pitchFamily="34" charset="0"/>
                <a:ea typeface="Tahoma" panose="020B0604030504040204" pitchFamily="34" charset="0"/>
                <a:cs typeface="Tahoma" panose="020B0604030504040204" pitchFamily="34" charset="0"/>
              </a:rPr>
              <a:t>	3. Expected </a:t>
            </a:r>
            <a:r>
              <a:rPr lang="en-US" dirty="0">
                <a:latin typeface="Tahoma" panose="020B0604030504040204" pitchFamily="34" charset="0"/>
                <a:ea typeface="Tahoma" panose="020B0604030504040204" pitchFamily="34" charset="0"/>
                <a:cs typeface="Tahoma" panose="020B0604030504040204" pitchFamily="34" charset="0"/>
              </a:rPr>
              <a:t>years free of selected chronic diseases</a:t>
            </a:r>
            <a:r>
              <a:rPr lang="en-US" dirty="0" smtClean="0">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7" name="Title 6"/>
          <p:cNvSpPr>
            <a:spLocks noGrp="1"/>
          </p:cNvSpPr>
          <p:nvPr>
            <p:ph type="title"/>
          </p:nvPr>
        </p:nvSpPr>
        <p:spPr>
          <a:xfrm>
            <a:off x="1524000" y="152400"/>
            <a:ext cx="7546848" cy="1066800"/>
          </a:xfrm>
        </p:spPr>
        <p:txBody>
          <a:bodyPr/>
          <a:lstStyle/>
          <a:p>
            <a:pPr algn="ctr"/>
            <a:r>
              <a:rPr lang="en-US" dirty="0" smtClean="0"/>
              <a:t>Healthy People Monitoring Efforts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71</a:t>
            </a:fld>
            <a:endParaRPr lang="en-US" sz="1200" dirty="0">
              <a:solidFill>
                <a:srgbClr val="898989"/>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07776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55" y="81149"/>
            <a:ext cx="7790145" cy="1221557"/>
          </a:xfrm>
        </p:spPr>
        <p:txBody>
          <a:bodyPr/>
          <a:lstStyle/>
          <a:p>
            <a:pPr algn="ctr"/>
            <a:r>
              <a:rPr lang="en-US" sz="2800" dirty="0"/>
              <a:t>Healthy People Monitoring Efforts</a:t>
            </a:r>
            <a:endParaRPr lang="en-US" sz="3000" b="1" dirty="0">
              <a:latin typeface="Tahoma" panose="020B0604030504040204" pitchFamily="34" charset="0"/>
            </a:endParaRPr>
          </a:p>
        </p:txBody>
      </p:sp>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72</a:t>
            </a:fld>
            <a:endParaRPr lang="en-US" sz="1200" dirty="0">
              <a:solidFill>
                <a:srgbClr val="898989"/>
              </a:solidFill>
              <a:ea typeface="Tahoma" panose="020B0604030504040204" pitchFamily="34" charset="0"/>
              <a:cs typeface="Tahoma" panose="020B0604030504040204" pitchFamily="34" charset="0"/>
            </a:endParaRPr>
          </a:p>
        </p:txBody>
      </p:sp>
      <p:sp>
        <p:nvSpPr>
          <p:cNvPr id="6" name="Content Placeholder 5"/>
          <p:cNvSpPr>
            <a:spLocks noGrp="1"/>
          </p:cNvSpPr>
          <p:nvPr>
            <p:ph idx="1"/>
          </p:nvPr>
        </p:nvSpPr>
        <p:spPr>
          <a:xfrm>
            <a:off x="1438927" y="1524000"/>
            <a:ext cx="7467600" cy="5029200"/>
          </a:xfrm>
        </p:spPr>
        <p:txBody>
          <a:bodyPr/>
          <a:lstStyle/>
          <a:p>
            <a:r>
              <a:rPr lang="en-US" dirty="0" smtClean="0">
                <a:latin typeface="Tahoma" pitchFamily="34" charset="0"/>
                <a:ea typeface="Tahoma" pitchFamily="34" charset="0"/>
                <a:cs typeface="Tahoma" pitchFamily="34" charset="0"/>
              </a:rPr>
              <a:t>Original plans for HP2020</a:t>
            </a:r>
          </a:p>
          <a:p>
            <a:pPr lvl="1"/>
            <a:r>
              <a:rPr lang="en-US" dirty="0" smtClean="0">
                <a:latin typeface="Tahoma" pitchFamily="34" charset="0"/>
                <a:ea typeface="Tahoma" pitchFamily="34" charset="0"/>
                <a:cs typeface="Tahoma" pitchFamily="34" charset="0"/>
              </a:rPr>
              <a:t>Continue monitoring the 3 healthy life expectancy measures from HP2010</a:t>
            </a:r>
          </a:p>
          <a:p>
            <a:pPr lvl="2"/>
            <a:r>
              <a:rPr lang="en-US" dirty="0" smtClean="0">
                <a:latin typeface="Tahoma" pitchFamily="34" charset="0"/>
                <a:ea typeface="Tahoma" pitchFamily="34" charset="0"/>
                <a:cs typeface="Tahoma" pitchFamily="34" charset="0"/>
              </a:rPr>
              <a:t>Expected years free of activity limitation</a:t>
            </a:r>
          </a:p>
          <a:p>
            <a:pPr lvl="2"/>
            <a:r>
              <a:rPr lang="en-US" dirty="0" smtClean="0">
                <a:latin typeface="Tahoma" pitchFamily="34" charset="0"/>
                <a:ea typeface="Tahoma" pitchFamily="34" charset="0"/>
                <a:cs typeface="Tahoma" pitchFamily="34" charset="0"/>
              </a:rPr>
              <a:t>Expected years in good or better health</a:t>
            </a:r>
          </a:p>
          <a:p>
            <a:pPr lvl="2"/>
            <a:r>
              <a:rPr lang="en-US" dirty="0">
                <a:latin typeface="Tahoma" pitchFamily="34" charset="0"/>
                <a:ea typeface="Tahoma" pitchFamily="34" charset="0"/>
                <a:cs typeface="Tahoma" pitchFamily="34" charset="0"/>
              </a:rPr>
              <a:t>Expected </a:t>
            </a:r>
            <a:r>
              <a:rPr lang="en-US" dirty="0" smtClean="0">
                <a:latin typeface="Tahoma" pitchFamily="34" charset="0"/>
                <a:ea typeface="Tahoma" pitchFamily="34" charset="0"/>
                <a:cs typeface="Tahoma" pitchFamily="34" charset="0"/>
              </a:rPr>
              <a:t>years free of chronic conditions</a:t>
            </a:r>
          </a:p>
          <a:p>
            <a:r>
              <a:rPr lang="en-US" dirty="0" smtClean="0">
                <a:latin typeface="Tahoma" pitchFamily="34" charset="0"/>
                <a:ea typeface="Tahoma" pitchFamily="34" charset="0"/>
                <a:cs typeface="Tahoma" pitchFamily="34" charset="0"/>
              </a:rPr>
              <a:t>Develop additional measures</a:t>
            </a:r>
          </a:p>
          <a:p>
            <a:pPr lvl="2"/>
            <a:r>
              <a:rPr lang="en-US" sz="2600" dirty="0" smtClean="0">
                <a:latin typeface="Tahoma" pitchFamily="34" charset="0"/>
                <a:ea typeface="Tahoma" pitchFamily="34" charset="0"/>
                <a:cs typeface="Tahoma" pitchFamily="34" charset="0"/>
              </a:rPr>
              <a:t>Mental health</a:t>
            </a:r>
          </a:p>
          <a:p>
            <a:pPr lvl="2"/>
            <a:r>
              <a:rPr lang="en-US" sz="2600" dirty="0" smtClean="0">
                <a:latin typeface="Tahoma" pitchFamily="34" charset="0"/>
                <a:ea typeface="Tahoma" pitchFamily="34" charset="0"/>
                <a:cs typeface="Tahoma" pitchFamily="34" charset="0"/>
              </a:rPr>
              <a:t>Health behaviors/determinants</a:t>
            </a:r>
          </a:p>
        </p:txBody>
      </p:sp>
    </p:spTree>
    <p:extLst>
      <p:ext uri="{BB962C8B-B14F-4D97-AF65-F5344CB8AC3E}">
        <p14:creationId xmlns:p14="http://schemas.microsoft.com/office/powerpoint/2010/main" val="23327043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95400" y="1524000"/>
            <a:ext cx="7775448" cy="4901184"/>
          </a:xfrm>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Focus on functioning </a:t>
            </a:r>
            <a:r>
              <a:rPr lang="en-US" dirty="0">
                <a:latin typeface="Tahoma" panose="020B0604030504040204" pitchFamily="34" charset="0"/>
                <a:ea typeface="Tahoma" panose="020B0604030504040204" pitchFamily="34" charset="0"/>
                <a:cs typeface="Tahoma" panose="020B0604030504040204" pitchFamily="34" charset="0"/>
              </a:rPr>
              <a:t>as </a:t>
            </a:r>
            <a:r>
              <a:rPr lang="en-US" dirty="0" smtClean="0">
                <a:latin typeface="Tahoma" panose="020B0604030504040204" pitchFamily="34" charset="0"/>
                <a:ea typeface="Tahoma" panose="020B0604030504040204" pitchFamily="34" charset="0"/>
                <a:cs typeface="Tahoma" panose="020B0604030504040204" pitchFamily="34" charset="0"/>
              </a:rPr>
              <a:t>the key definition </a:t>
            </a:r>
            <a:r>
              <a:rPr lang="en-US" dirty="0">
                <a:latin typeface="Tahoma" panose="020B0604030504040204" pitchFamily="34" charset="0"/>
                <a:ea typeface="Tahoma" panose="020B0604030504040204" pitchFamily="34" charset="0"/>
                <a:cs typeface="Tahoma" panose="020B0604030504040204" pitchFamily="34" charset="0"/>
              </a:rPr>
              <a:t>of </a:t>
            </a:r>
            <a:r>
              <a:rPr lang="en-US" dirty="0" smtClean="0">
                <a:latin typeface="Tahoma" panose="020B0604030504040204" pitchFamily="34" charset="0"/>
                <a:ea typeface="Tahoma" panose="020B0604030504040204" pitchFamily="34" charset="0"/>
                <a:cs typeface="Tahoma" panose="020B0604030504040204" pitchFamily="34" charset="0"/>
              </a:rPr>
              <a:t>health </a:t>
            </a:r>
            <a:r>
              <a:rPr lang="en-US" dirty="0">
                <a:latin typeface="Tahoma" panose="020B0604030504040204" pitchFamily="34" charset="0"/>
                <a:ea typeface="Tahoma" panose="020B0604030504040204" pitchFamily="34" charset="0"/>
                <a:cs typeface="Tahoma" panose="020B0604030504040204" pitchFamily="34" charset="0"/>
              </a:rPr>
              <a:t>for </a:t>
            </a:r>
            <a:r>
              <a:rPr lang="en-US" dirty="0" smtClean="0">
                <a:latin typeface="Tahoma" panose="020B0604030504040204" pitchFamily="34" charset="0"/>
                <a:ea typeface="Tahoma" panose="020B0604030504040204" pitchFamily="34" charset="0"/>
                <a:cs typeface="Tahoma" panose="020B0604030504040204" pitchFamily="34" charset="0"/>
              </a:rPr>
              <a:t>policy development </a:t>
            </a:r>
            <a:r>
              <a:rPr lang="en-US" dirty="0">
                <a:latin typeface="Tahoma" panose="020B0604030504040204" pitchFamily="34" charset="0"/>
                <a:ea typeface="Tahoma" panose="020B0604030504040204" pitchFamily="34" charset="0"/>
                <a:cs typeface="Tahoma" panose="020B0604030504040204" pitchFamily="34" charset="0"/>
              </a:rPr>
              <a:t>and </a:t>
            </a:r>
            <a:r>
              <a:rPr lang="en-US" dirty="0" smtClean="0">
                <a:latin typeface="Tahoma" panose="020B0604030504040204" pitchFamily="34" charset="0"/>
                <a:ea typeface="Tahoma" panose="020B0604030504040204" pitchFamily="34" charset="0"/>
                <a:cs typeface="Tahoma" panose="020B0604030504040204" pitchFamily="34" charset="0"/>
              </a:rPr>
              <a:t>evaluation </a:t>
            </a:r>
          </a:p>
          <a:p>
            <a:r>
              <a:rPr lang="en-US" dirty="0" smtClean="0">
                <a:latin typeface="Tahoma" panose="020B0604030504040204" pitchFamily="34" charset="0"/>
                <a:ea typeface="Tahoma" panose="020B0604030504040204" pitchFamily="34" charset="0"/>
                <a:cs typeface="Tahoma" panose="020B0604030504040204" pitchFamily="34" charset="0"/>
              </a:rPr>
              <a:t>Functioning is a critical aspect of health for the individual and the society</a:t>
            </a:r>
          </a:p>
          <a:p>
            <a:r>
              <a:rPr lang="en-US" dirty="0" smtClean="0">
                <a:latin typeface="Tahoma" panose="020B0604030504040204" pitchFamily="34" charset="0"/>
                <a:ea typeface="Tahoma" panose="020B0604030504040204" pitchFamily="34" charset="0"/>
                <a:cs typeface="Tahoma" panose="020B0604030504040204" pitchFamily="34" charset="0"/>
              </a:rPr>
              <a:t>Functioning can be seen as the outcome of:</a:t>
            </a:r>
          </a:p>
          <a:p>
            <a:pPr lvl="2"/>
            <a:r>
              <a:rPr lang="en-US" sz="2600" dirty="0" smtClean="0">
                <a:latin typeface="Tahoma" pitchFamily="34" charset="0"/>
                <a:ea typeface="Tahoma" pitchFamily="34" charset="0"/>
                <a:cs typeface="Tahoma" pitchFamily="34" charset="0"/>
              </a:rPr>
              <a:t>Determinants and risk factors</a:t>
            </a:r>
          </a:p>
          <a:p>
            <a:pPr lvl="2"/>
            <a:r>
              <a:rPr lang="en-US" sz="2600" dirty="0" smtClean="0">
                <a:latin typeface="Tahoma" pitchFamily="34" charset="0"/>
                <a:ea typeface="Tahoma" pitchFamily="34" charset="0"/>
                <a:cs typeface="Tahoma" pitchFamily="34" charset="0"/>
              </a:rPr>
              <a:t>Disease states</a:t>
            </a:r>
          </a:p>
          <a:p>
            <a:pPr lvl="2"/>
            <a:r>
              <a:rPr lang="en-US" sz="2600" dirty="0" smtClean="0">
                <a:latin typeface="Tahoma" pitchFamily="34" charset="0"/>
                <a:ea typeface="Tahoma" pitchFamily="34" charset="0"/>
                <a:cs typeface="Tahoma" pitchFamily="34" charset="0"/>
              </a:rPr>
              <a:t>Use of health care</a:t>
            </a:r>
          </a:p>
          <a:p>
            <a:pPr lvl="2"/>
            <a:r>
              <a:rPr lang="en-US" sz="2600" dirty="0" smtClean="0">
                <a:latin typeface="Tahoma" pitchFamily="34" charset="0"/>
                <a:ea typeface="Tahoma" pitchFamily="34" charset="0"/>
                <a:cs typeface="Tahoma" pitchFamily="34" charset="0"/>
              </a:rPr>
              <a:t>Environmental barriers and facilitators</a:t>
            </a:r>
          </a:p>
          <a:p>
            <a:r>
              <a:rPr lang="en-US" dirty="0">
                <a:latin typeface="Tahoma" pitchFamily="34" charset="0"/>
                <a:ea typeface="Tahoma" pitchFamily="34" charset="0"/>
                <a:cs typeface="Tahoma" pitchFamily="34" charset="0"/>
              </a:rPr>
              <a:t>History of use in Healthy People</a:t>
            </a:r>
          </a:p>
          <a:p>
            <a:endParaRPr lang="en-US" dirty="0" smtClean="0">
              <a:latin typeface="+mn-lt"/>
            </a:endParaRPr>
          </a:p>
          <a:p>
            <a:pPr>
              <a:spcBef>
                <a:spcPts val="600"/>
              </a:spcBef>
              <a:spcAft>
                <a:spcPts val="600"/>
              </a:spcAft>
            </a:pPr>
            <a:endParaRPr lang="en-US" dirty="0" smtClean="0">
              <a:latin typeface="+mn-lt"/>
            </a:endParaRPr>
          </a:p>
          <a:p>
            <a:pPr marL="0" indent="0">
              <a:spcBef>
                <a:spcPts val="600"/>
              </a:spcBef>
              <a:spcAft>
                <a:spcPts val="600"/>
              </a:spcAft>
              <a:buNone/>
            </a:pPr>
            <a:endParaRPr lang="en-US" dirty="0" smtClean="0">
              <a:latin typeface="+mn-lt"/>
            </a:endParaRPr>
          </a:p>
          <a:p>
            <a:pPr>
              <a:spcBef>
                <a:spcPts val="600"/>
              </a:spcBef>
              <a:spcAft>
                <a:spcPts val="600"/>
              </a:spcAft>
            </a:pPr>
            <a:endParaRPr lang="en-US" dirty="0" smtClean="0">
              <a:latin typeface="+mn-lt"/>
            </a:endParaRPr>
          </a:p>
          <a:p>
            <a:pPr>
              <a:spcBef>
                <a:spcPts val="600"/>
              </a:spcBef>
              <a:spcAft>
                <a:spcPts val="600"/>
              </a:spcAft>
            </a:pPr>
            <a:endParaRPr lang="en-US" dirty="0">
              <a:latin typeface="+mn-lt"/>
            </a:endParaRPr>
          </a:p>
        </p:txBody>
      </p:sp>
      <p:sp>
        <p:nvSpPr>
          <p:cNvPr id="7" name="Title 6"/>
          <p:cNvSpPr>
            <a:spLocks noGrp="1"/>
          </p:cNvSpPr>
          <p:nvPr>
            <p:ph type="title"/>
          </p:nvPr>
        </p:nvSpPr>
        <p:spPr>
          <a:xfrm>
            <a:off x="1295400" y="152400"/>
            <a:ext cx="8001000" cy="1066800"/>
          </a:xfrm>
        </p:spPr>
        <p:txBody>
          <a:bodyPr/>
          <a:lstStyle/>
          <a:p>
            <a:pPr algn="ctr"/>
            <a:r>
              <a:rPr lang="en-US" sz="3000" b="1" dirty="0" smtClean="0">
                <a:latin typeface="Tahoma" panose="020B0604030504040204" pitchFamily="34" charset="0"/>
              </a:rPr>
              <a:t>Healthy People 2020</a:t>
            </a:r>
            <a:endParaRPr lang="en-US" sz="3000" b="1" dirty="0">
              <a:latin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73</a:t>
            </a:fld>
            <a:endParaRPr lang="en-US" sz="1200" dirty="0">
              <a:solidFill>
                <a:srgbClr val="898989"/>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76308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95400" y="1524000"/>
            <a:ext cx="7775448" cy="4901184"/>
          </a:xfrm>
        </p:spPr>
        <p:txBody>
          <a:bodyPr/>
          <a:lstStyle/>
          <a:p>
            <a:r>
              <a:rPr lang="en-US" dirty="0" smtClean="0">
                <a:latin typeface="Tahoma" pitchFamily="34" charset="0"/>
                <a:ea typeface="Tahoma" pitchFamily="34" charset="0"/>
                <a:cs typeface="Tahoma" pitchFamily="34" charset="0"/>
              </a:rPr>
              <a:t>Society can intervene to improve “health/functioning” in multiple places</a:t>
            </a:r>
          </a:p>
          <a:p>
            <a:pPr lvl="2"/>
            <a:r>
              <a:rPr lang="en-US" dirty="0" smtClean="0">
                <a:latin typeface="Tahoma" pitchFamily="34" charset="0"/>
                <a:ea typeface="Tahoma" pitchFamily="34" charset="0"/>
                <a:cs typeface="Tahoma" pitchFamily="34" charset="0"/>
              </a:rPr>
              <a:t>Prevention of pathology</a:t>
            </a:r>
          </a:p>
          <a:p>
            <a:pPr lvl="2"/>
            <a:r>
              <a:rPr lang="en-US" dirty="0" smtClean="0">
                <a:latin typeface="Tahoma" pitchFamily="34" charset="0"/>
                <a:ea typeface="Tahoma" pitchFamily="34" charset="0"/>
                <a:cs typeface="Tahoma" pitchFamily="34" charset="0"/>
              </a:rPr>
              <a:t>Curing the pathology</a:t>
            </a:r>
          </a:p>
          <a:p>
            <a:pPr lvl="2"/>
            <a:r>
              <a:rPr lang="en-US" dirty="0" smtClean="0">
                <a:latin typeface="Tahoma" pitchFamily="34" charset="0"/>
                <a:ea typeface="Tahoma" pitchFamily="34" charset="0"/>
                <a:cs typeface="Tahoma" pitchFamily="34" charset="0"/>
              </a:rPr>
              <a:t>Reduce the impact of pathology</a:t>
            </a:r>
          </a:p>
          <a:p>
            <a:pPr lvl="4"/>
            <a:r>
              <a:rPr lang="en-US" dirty="0" smtClean="0">
                <a:latin typeface="Tahoma" pitchFamily="34" charset="0"/>
                <a:ea typeface="Tahoma" pitchFamily="34" charset="0"/>
                <a:cs typeface="Tahoma" pitchFamily="34" charset="0"/>
              </a:rPr>
              <a:t>Rehabilitation at the person-level (e.g., assistive devices)</a:t>
            </a:r>
          </a:p>
          <a:p>
            <a:pPr lvl="4"/>
            <a:r>
              <a:rPr lang="en-US" dirty="0" smtClean="0">
                <a:latin typeface="Tahoma" pitchFamily="34" charset="0"/>
                <a:ea typeface="Tahoma" pitchFamily="34" charset="0"/>
                <a:cs typeface="Tahoma" pitchFamily="34" charset="0"/>
              </a:rPr>
              <a:t>Modify the environment</a:t>
            </a:r>
            <a:endParaRPr lang="en-US" dirty="0">
              <a:latin typeface="+mn-lt"/>
              <a:ea typeface="Tahoma" panose="020B0604030504040204" pitchFamily="34" charset="0"/>
              <a:cs typeface="Tahoma" panose="020B0604030504040204" pitchFamily="34" charset="0"/>
            </a:endParaRPr>
          </a:p>
          <a:p>
            <a:pPr marL="0" indent="0">
              <a:spcBef>
                <a:spcPts val="600"/>
              </a:spcBef>
              <a:spcAft>
                <a:spcPts val="600"/>
              </a:spcAft>
              <a:buNone/>
            </a:pPr>
            <a:endParaRPr lang="en-US" dirty="0" smtClean="0">
              <a:latin typeface="+mn-lt"/>
            </a:endParaRPr>
          </a:p>
          <a:p>
            <a:pPr>
              <a:spcBef>
                <a:spcPts val="600"/>
              </a:spcBef>
              <a:spcAft>
                <a:spcPts val="600"/>
              </a:spcAft>
            </a:pPr>
            <a:endParaRPr lang="en-US" dirty="0" smtClean="0">
              <a:latin typeface="+mn-lt"/>
            </a:endParaRPr>
          </a:p>
          <a:p>
            <a:pPr marL="0" indent="0">
              <a:spcBef>
                <a:spcPts val="600"/>
              </a:spcBef>
              <a:spcAft>
                <a:spcPts val="600"/>
              </a:spcAft>
              <a:buNone/>
            </a:pPr>
            <a:endParaRPr lang="en-US" dirty="0" smtClean="0">
              <a:latin typeface="+mn-lt"/>
            </a:endParaRPr>
          </a:p>
          <a:p>
            <a:pPr>
              <a:spcBef>
                <a:spcPts val="600"/>
              </a:spcBef>
              <a:spcAft>
                <a:spcPts val="600"/>
              </a:spcAft>
            </a:pPr>
            <a:endParaRPr lang="en-US" dirty="0" smtClean="0">
              <a:latin typeface="+mn-lt"/>
            </a:endParaRPr>
          </a:p>
          <a:p>
            <a:pPr>
              <a:spcBef>
                <a:spcPts val="600"/>
              </a:spcBef>
              <a:spcAft>
                <a:spcPts val="600"/>
              </a:spcAft>
            </a:pPr>
            <a:endParaRPr lang="en-US" dirty="0">
              <a:latin typeface="+mn-lt"/>
            </a:endParaRPr>
          </a:p>
        </p:txBody>
      </p:sp>
      <p:sp>
        <p:nvSpPr>
          <p:cNvPr id="7" name="Title 6"/>
          <p:cNvSpPr>
            <a:spLocks noGrp="1"/>
          </p:cNvSpPr>
          <p:nvPr>
            <p:ph type="title"/>
          </p:nvPr>
        </p:nvSpPr>
        <p:spPr>
          <a:xfrm>
            <a:off x="1295400" y="152400"/>
            <a:ext cx="7924800" cy="1066800"/>
          </a:xfrm>
        </p:spPr>
        <p:txBody>
          <a:bodyPr/>
          <a:lstStyle/>
          <a:p>
            <a:pPr algn="ctr"/>
            <a:r>
              <a:rPr lang="en-US" sz="2900" dirty="0"/>
              <a:t>Functioning as a Key Definition of Health for Policy Development and Evaluation </a:t>
            </a:r>
            <a:endParaRPr lang="en-US" sz="2900" b="1" dirty="0">
              <a:latin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74</a:t>
            </a:fld>
            <a:endParaRPr lang="en-US" sz="1200" dirty="0">
              <a:solidFill>
                <a:srgbClr val="898989"/>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293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95400" y="1524000"/>
            <a:ext cx="7775448" cy="4901184"/>
          </a:xfrm>
        </p:spPr>
        <p:txBody>
          <a:bodyPr/>
          <a:lstStyle/>
          <a:p>
            <a:pPr>
              <a:spcBef>
                <a:spcPts val="600"/>
              </a:spcBef>
              <a:spcAft>
                <a:spcPts val="600"/>
              </a:spcAft>
            </a:pPr>
            <a:r>
              <a:rPr lang="en-US" dirty="0" smtClean="0">
                <a:latin typeface="Tahoma" pitchFamily="34" charset="0"/>
                <a:ea typeface="Tahoma" pitchFamily="34" charset="0"/>
                <a:cs typeface="Tahoma" pitchFamily="34" charset="0"/>
              </a:rPr>
              <a:t>Policy objective – Minimize participation restrictions </a:t>
            </a:r>
          </a:p>
          <a:p>
            <a:pPr>
              <a:spcBef>
                <a:spcPts val="600"/>
              </a:spcBef>
              <a:spcAft>
                <a:spcPts val="600"/>
              </a:spcAft>
            </a:pPr>
            <a:r>
              <a:rPr lang="en-US" dirty="0" smtClean="0">
                <a:latin typeface="Tahoma" pitchFamily="34" charset="0"/>
                <a:ea typeface="Tahoma" pitchFamily="34" charset="0"/>
                <a:cs typeface="Tahoma" pitchFamily="34" charset="0"/>
              </a:rPr>
              <a:t>Monitoring function:</a:t>
            </a:r>
          </a:p>
          <a:p>
            <a:pPr lvl="2">
              <a:spcAft>
                <a:spcPts val="600"/>
              </a:spcAft>
            </a:pPr>
            <a:r>
              <a:rPr lang="en-US" dirty="0" smtClean="0">
                <a:latin typeface="Tahoma" pitchFamily="34" charset="0"/>
                <a:ea typeface="Tahoma" pitchFamily="34" charset="0"/>
                <a:cs typeface="Tahoma" pitchFamily="34" charset="0"/>
              </a:rPr>
              <a:t>Measure level of participation and monitor change in participation</a:t>
            </a:r>
          </a:p>
          <a:p>
            <a:pPr lvl="2">
              <a:spcAft>
                <a:spcPts val="600"/>
              </a:spcAft>
            </a:pPr>
            <a:r>
              <a:rPr lang="en-US" dirty="0" smtClean="0">
                <a:latin typeface="Tahoma" pitchFamily="34" charset="0"/>
                <a:ea typeface="Tahoma" pitchFamily="34" charset="0"/>
                <a:cs typeface="Tahoma" pitchFamily="34" charset="0"/>
              </a:rPr>
              <a:t>Measure level of functioning and change in functional abilities ‘within the skin’ and with accommodation</a:t>
            </a:r>
          </a:p>
          <a:p>
            <a:pPr lvl="2">
              <a:spcAft>
                <a:spcPts val="600"/>
              </a:spcAft>
            </a:pPr>
            <a:r>
              <a:rPr lang="en-US" dirty="0" smtClean="0">
                <a:latin typeface="Tahoma" pitchFamily="34" charset="0"/>
                <a:ea typeface="Tahoma" pitchFamily="34" charset="0"/>
                <a:cs typeface="Tahoma" pitchFamily="34" charset="0"/>
              </a:rPr>
              <a:t>Relate to program and policy interventions</a:t>
            </a:r>
          </a:p>
          <a:p>
            <a:pPr lvl="1">
              <a:spcAft>
                <a:spcPts val="1200"/>
              </a:spcAft>
              <a:buClr>
                <a:srgbClr val="000000"/>
              </a:buClr>
              <a:buFont typeface="Wingdings" panose="05000000000000000000" pitchFamily="2" charset="2"/>
              <a:buChar char="§"/>
            </a:pPr>
            <a:endParaRPr lang="en-US" dirty="0">
              <a:latin typeface="Tahoma" pitchFamily="34" charset="0"/>
              <a:ea typeface="Tahoma" pitchFamily="34" charset="0"/>
              <a:cs typeface="Tahoma" pitchFamily="34" charset="0"/>
            </a:endParaRPr>
          </a:p>
          <a:p>
            <a:pPr marL="0" indent="0">
              <a:spcBef>
                <a:spcPts val="600"/>
              </a:spcBef>
              <a:spcAft>
                <a:spcPts val="600"/>
              </a:spcAft>
              <a:buNone/>
            </a:pPr>
            <a:endParaRPr lang="en-US" dirty="0" smtClean="0">
              <a:latin typeface="+mn-lt"/>
            </a:endParaRPr>
          </a:p>
          <a:p>
            <a:pPr>
              <a:spcBef>
                <a:spcPts val="600"/>
              </a:spcBef>
              <a:spcAft>
                <a:spcPts val="600"/>
              </a:spcAft>
            </a:pPr>
            <a:endParaRPr lang="en-US" dirty="0" smtClean="0">
              <a:latin typeface="+mn-lt"/>
            </a:endParaRPr>
          </a:p>
          <a:p>
            <a:pPr marL="0" indent="0">
              <a:spcBef>
                <a:spcPts val="600"/>
              </a:spcBef>
              <a:spcAft>
                <a:spcPts val="600"/>
              </a:spcAft>
              <a:buNone/>
            </a:pPr>
            <a:endParaRPr lang="en-US" dirty="0" smtClean="0">
              <a:latin typeface="+mn-lt"/>
            </a:endParaRPr>
          </a:p>
          <a:p>
            <a:pPr>
              <a:spcBef>
                <a:spcPts val="600"/>
              </a:spcBef>
              <a:spcAft>
                <a:spcPts val="600"/>
              </a:spcAft>
            </a:pPr>
            <a:endParaRPr lang="en-US" dirty="0" smtClean="0">
              <a:latin typeface="+mn-lt"/>
            </a:endParaRPr>
          </a:p>
          <a:p>
            <a:pPr>
              <a:spcBef>
                <a:spcPts val="600"/>
              </a:spcBef>
              <a:spcAft>
                <a:spcPts val="600"/>
              </a:spcAft>
            </a:pPr>
            <a:endParaRPr lang="en-US" dirty="0">
              <a:latin typeface="+mn-lt"/>
            </a:endParaRPr>
          </a:p>
        </p:txBody>
      </p:sp>
      <p:sp>
        <p:nvSpPr>
          <p:cNvPr id="7" name="Title 6"/>
          <p:cNvSpPr>
            <a:spLocks noGrp="1"/>
          </p:cNvSpPr>
          <p:nvPr>
            <p:ph type="title"/>
          </p:nvPr>
        </p:nvSpPr>
        <p:spPr>
          <a:xfrm>
            <a:off x="1295400" y="152400"/>
            <a:ext cx="7775448" cy="1066800"/>
          </a:xfrm>
        </p:spPr>
        <p:txBody>
          <a:bodyPr/>
          <a:lstStyle/>
          <a:p>
            <a:pPr algn="ctr"/>
            <a:r>
              <a:rPr lang="en-US" sz="2900" dirty="0"/>
              <a:t>Functioning as a Key Definition of Health for Policy Development and Evaluation </a:t>
            </a:r>
            <a:endParaRPr lang="en-US" sz="2900" b="1" dirty="0">
              <a:latin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75</a:t>
            </a:fld>
            <a:endParaRPr lang="en-US" sz="1200" dirty="0">
              <a:solidFill>
                <a:srgbClr val="898989"/>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35729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55" y="81149"/>
            <a:ext cx="7790145" cy="1221557"/>
          </a:xfrm>
        </p:spPr>
        <p:txBody>
          <a:bodyPr/>
          <a:lstStyle/>
          <a:p>
            <a:pPr algn="ctr"/>
            <a:r>
              <a:rPr lang="en-US" sz="2800" dirty="0">
                <a:latin typeface="Tahoma" panose="020B0604030504040204" pitchFamily="34" charset="0"/>
              </a:rPr>
              <a:t>Plan for Foundation Measures</a:t>
            </a:r>
            <a:endParaRPr lang="en-US" sz="3000" b="1" dirty="0">
              <a:latin typeface="Tahoma" panose="020B0604030504040204" pitchFamily="34" charset="0"/>
            </a:endParaRPr>
          </a:p>
        </p:txBody>
      </p:sp>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76</a:t>
            </a:fld>
            <a:endParaRPr lang="en-US" sz="1200" dirty="0">
              <a:solidFill>
                <a:srgbClr val="898989"/>
              </a:solidFill>
              <a:ea typeface="Tahoma" panose="020B0604030504040204" pitchFamily="34" charset="0"/>
              <a:cs typeface="Tahoma" panose="020B0604030504040204" pitchFamily="34" charset="0"/>
            </a:endParaRPr>
          </a:p>
        </p:txBody>
      </p:sp>
      <p:sp>
        <p:nvSpPr>
          <p:cNvPr id="6" name="Content Placeholder 5"/>
          <p:cNvSpPr>
            <a:spLocks noGrp="1"/>
          </p:cNvSpPr>
          <p:nvPr>
            <p:ph idx="1"/>
          </p:nvPr>
        </p:nvSpPr>
        <p:spPr>
          <a:xfrm>
            <a:off x="1438927" y="1524000"/>
            <a:ext cx="7467600" cy="5029200"/>
          </a:xfrm>
        </p:spPr>
        <p:txBody>
          <a:bodyPr/>
          <a:lstStyle/>
          <a:p>
            <a:r>
              <a:rPr lang="en-US" dirty="0" smtClean="0">
                <a:latin typeface="Tahoma" pitchFamily="34" charset="0"/>
                <a:ea typeface="Tahoma" pitchFamily="34" charset="0"/>
                <a:cs typeface="Tahoma" pitchFamily="34" charset="0"/>
              </a:rPr>
              <a:t>Focus on a small set of key measures</a:t>
            </a:r>
          </a:p>
          <a:p>
            <a:r>
              <a:rPr lang="en-US" dirty="0" smtClean="0">
                <a:latin typeface="Tahoma" pitchFamily="34" charset="0"/>
                <a:ea typeface="Tahoma" pitchFamily="34" charset="0"/>
                <a:cs typeface="Tahoma" pitchFamily="34" charset="0"/>
              </a:rPr>
              <a:t>Hierarchical framework</a:t>
            </a:r>
          </a:p>
          <a:p>
            <a:r>
              <a:rPr lang="en-US" dirty="0" smtClean="0">
                <a:latin typeface="Tahoma" pitchFamily="34" charset="0"/>
                <a:ea typeface="Tahoma" pitchFamily="34" charset="0"/>
                <a:cs typeface="Tahoma" pitchFamily="34" charset="0"/>
              </a:rPr>
              <a:t>Tier 1 – at birth and at age 65</a:t>
            </a:r>
          </a:p>
          <a:p>
            <a:pPr lvl="2"/>
            <a:r>
              <a:rPr lang="en-US" dirty="0" smtClean="0">
                <a:latin typeface="Tahoma" pitchFamily="34" charset="0"/>
                <a:ea typeface="Tahoma" pitchFamily="34" charset="0"/>
                <a:cs typeface="Tahoma" pitchFamily="34" charset="0"/>
              </a:rPr>
              <a:t>Expected years free of activity limitation (participation)</a:t>
            </a:r>
          </a:p>
          <a:p>
            <a:pPr lvl="2"/>
            <a:r>
              <a:rPr lang="en-US" dirty="0" smtClean="0">
                <a:latin typeface="Tahoma" pitchFamily="34" charset="0"/>
                <a:ea typeface="Tahoma" pitchFamily="34" charset="0"/>
                <a:cs typeface="Tahoma" pitchFamily="34" charset="0"/>
              </a:rPr>
              <a:t>Expected years of free of severe disability*</a:t>
            </a:r>
          </a:p>
          <a:p>
            <a:pPr lvl="2"/>
            <a:r>
              <a:rPr lang="en-US" dirty="0">
                <a:latin typeface="Tahoma" pitchFamily="34" charset="0"/>
                <a:ea typeface="Tahoma" pitchFamily="34" charset="0"/>
                <a:cs typeface="Tahoma" pitchFamily="34" charset="0"/>
              </a:rPr>
              <a:t>Expected </a:t>
            </a:r>
            <a:r>
              <a:rPr lang="en-US" dirty="0" smtClean="0">
                <a:latin typeface="Tahoma" pitchFamily="34" charset="0"/>
                <a:ea typeface="Tahoma" pitchFamily="34" charset="0"/>
                <a:cs typeface="Tahoma" pitchFamily="34" charset="0"/>
              </a:rPr>
              <a:t>years free of milder disability*</a:t>
            </a:r>
          </a:p>
          <a:p>
            <a:pPr lvl="2"/>
            <a:r>
              <a:rPr lang="en-US" dirty="0" smtClean="0">
                <a:latin typeface="Tahoma" pitchFamily="34" charset="0"/>
                <a:ea typeface="Tahoma" pitchFamily="34" charset="0"/>
                <a:cs typeface="Tahoma" pitchFamily="34" charset="0"/>
              </a:rPr>
              <a:t>Expected years in good or better health</a:t>
            </a:r>
          </a:p>
          <a:p>
            <a:pPr marL="627063" lvl="2" indent="0">
              <a:buNone/>
            </a:pPr>
            <a:endParaRPr lang="en-US" dirty="0" smtClean="0">
              <a:latin typeface="Tahoma" pitchFamily="34" charset="0"/>
              <a:ea typeface="Tahoma" pitchFamily="34" charset="0"/>
              <a:cs typeface="Tahoma" pitchFamily="34" charset="0"/>
            </a:endParaRPr>
          </a:p>
          <a:p>
            <a:pPr marL="0" indent="0">
              <a:buNone/>
            </a:pPr>
            <a:r>
              <a:rPr lang="en-US" sz="2200" dirty="0" smtClean="0">
                <a:latin typeface="Tahoma" pitchFamily="34" charset="0"/>
                <a:ea typeface="Tahoma" pitchFamily="34" charset="0"/>
                <a:cs typeface="Tahoma" pitchFamily="34" charset="0"/>
              </a:rPr>
              <a:t>* Functioning in core domains without accommodation</a:t>
            </a:r>
            <a:endParaRPr lang="en-US" sz="22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5934370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55" y="81149"/>
            <a:ext cx="7790145" cy="1221557"/>
          </a:xfrm>
        </p:spPr>
        <p:txBody>
          <a:bodyPr/>
          <a:lstStyle/>
          <a:p>
            <a:pPr algn="ctr"/>
            <a:r>
              <a:rPr lang="en-US" sz="2800" dirty="0">
                <a:latin typeface="Tahoma" panose="020B0604030504040204" pitchFamily="34" charset="0"/>
              </a:rPr>
              <a:t>Plan for Foundation Measures</a:t>
            </a:r>
            <a:endParaRPr lang="en-US" sz="3000" b="1" dirty="0">
              <a:latin typeface="Tahoma" panose="020B0604030504040204" pitchFamily="34" charset="0"/>
            </a:endParaRPr>
          </a:p>
        </p:txBody>
      </p:sp>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77</a:t>
            </a:fld>
            <a:endParaRPr lang="en-US" sz="1200" dirty="0">
              <a:solidFill>
                <a:srgbClr val="898989"/>
              </a:solidFill>
              <a:ea typeface="Tahoma" panose="020B0604030504040204" pitchFamily="34" charset="0"/>
              <a:cs typeface="Tahoma" panose="020B0604030504040204" pitchFamily="34" charset="0"/>
            </a:endParaRPr>
          </a:p>
        </p:txBody>
      </p:sp>
      <p:sp>
        <p:nvSpPr>
          <p:cNvPr id="6" name="Content Placeholder 5"/>
          <p:cNvSpPr>
            <a:spLocks noGrp="1"/>
          </p:cNvSpPr>
          <p:nvPr>
            <p:ph idx="1"/>
          </p:nvPr>
        </p:nvSpPr>
        <p:spPr>
          <a:xfrm>
            <a:off x="1438927" y="1524000"/>
            <a:ext cx="7467600" cy="5029200"/>
          </a:xfrm>
        </p:spPr>
        <p:txBody>
          <a:bodyPr/>
          <a:lstStyle/>
          <a:p>
            <a:r>
              <a:rPr lang="en-US" dirty="0" smtClean="0">
                <a:latin typeface="Tahoma" pitchFamily="34" charset="0"/>
                <a:ea typeface="Tahoma" pitchFamily="34" charset="0"/>
                <a:cs typeface="Tahoma" pitchFamily="34" charset="0"/>
              </a:rPr>
              <a:t>Tier 2 – all ages and 65 and over</a:t>
            </a:r>
          </a:p>
          <a:p>
            <a:pPr lvl="2"/>
            <a:r>
              <a:rPr lang="en-US" dirty="0" smtClean="0">
                <a:latin typeface="Tahoma" pitchFamily="34" charset="0"/>
                <a:ea typeface="Tahoma" pitchFamily="34" charset="0"/>
                <a:cs typeface="Tahoma" pitchFamily="34" charset="0"/>
              </a:rPr>
              <a:t>Life expectancy</a:t>
            </a:r>
          </a:p>
          <a:p>
            <a:pPr lvl="2"/>
            <a:r>
              <a:rPr lang="en-US" dirty="0" smtClean="0">
                <a:latin typeface="Tahoma" pitchFamily="34" charset="0"/>
                <a:ea typeface="Tahoma" pitchFamily="34" charset="0"/>
                <a:cs typeface="Tahoma" pitchFamily="34" charset="0"/>
              </a:rPr>
              <a:t>Percent without activity limitation (participation)</a:t>
            </a:r>
          </a:p>
          <a:p>
            <a:pPr lvl="2"/>
            <a:r>
              <a:rPr lang="en-US" dirty="0" smtClean="0">
                <a:latin typeface="Tahoma" pitchFamily="34" charset="0"/>
                <a:ea typeface="Tahoma" pitchFamily="34" charset="0"/>
                <a:cs typeface="Tahoma" pitchFamily="34" charset="0"/>
              </a:rPr>
              <a:t>Percent without more severe disability</a:t>
            </a:r>
          </a:p>
          <a:p>
            <a:pPr lvl="2"/>
            <a:r>
              <a:rPr lang="en-US" dirty="0" smtClean="0">
                <a:latin typeface="Tahoma" pitchFamily="34" charset="0"/>
                <a:ea typeface="Tahoma" pitchFamily="34" charset="0"/>
                <a:cs typeface="Tahoma" pitchFamily="34" charset="0"/>
              </a:rPr>
              <a:t>Percent without milder disability</a:t>
            </a:r>
          </a:p>
          <a:p>
            <a:pPr lvl="2"/>
            <a:r>
              <a:rPr lang="en-US" dirty="0" smtClean="0">
                <a:latin typeface="Tahoma" pitchFamily="34" charset="0"/>
                <a:ea typeface="Tahoma" pitchFamily="34" charset="0"/>
                <a:cs typeface="Tahoma" pitchFamily="34" charset="0"/>
              </a:rPr>
              <a:t>Percent in good or better health</a:t>
            </a:r>
          </a:p>
        </p:txBody>
      </p:sp>
    </p:spTree>
    <p:extLst>
      <p:ext uri="{BB962C8B-B14F-4D97-AF65-F5344CB8AC3E}">
        <p14:creationId xmlns:p14="http://schemas.microsoft.com/office/powerpoint/2010/main" val="8650384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95400" y="1524000"/>
            <a:ext cx="7775448" cy="4901184"/>
          </a:xfrm>
        </p:spPr>
        <p:txBody>
          <a:bodyPr/>
          <a:lstStyle/>
          <a:p>
            <a:pPr>
              <a:spcAft>
                <a:spcPts val="1200"/>
              </a:spcAft>
            </a:pPr>
            <a:r>
              <a:rPr lang="en-US" dirty="0" smtClean="0">
                <a:latin typeface="+mn-lt"/>
              </a:rPr>
              <a:t>Improve measures of functioning, disability and participation</a:t>
            </a:r>
          </a:p>
          <a:p>
            <a:pPr>
              <a:spcAft>
                <a:spcPts val="1200"/>
              </a:spcAft>
            </a:pPr>
            <a:r>
              <a:rPr lang="en-US" dirty="0" smtClean="0">
                <a:latin typeface="+mn-lt"/>
              </a:rPr>
              <a:t>International </a:t>
            </a:r>
            <a:r>
              <a:rPr lang="en-US" dirty="0">
                <a:latin typeface="+mn-lt"/>
              </a:rPr>
              <a:t>Efforts in the Measurement of </a:t>
            </a:r>
            <a:r>
              <a:rPr lang="en-US" dirty="0" smtClean="0">
                <a:latin typeface="+mn-lt"/>
              </a:rPr>
              <a:t>Functioning and Disability</a:t>
            </a:r>
          </a:p>
          <a:p>
            <a:pPr lvl="1">
              <a:spcAft>
                <a:spcPts val="1200"/>
              </a:spcAft>
            </a:pPr>
            <a:r>
              <a:rPr lang="en-US" dirty="0">
                <a:latin typeface="+mn-lt"/>
                <a:ea typeface="Tahoma" pitchFamily="34" charset="0"/>
                <a:cs typeface="Tahoma" pitchFamily="34" charset="0"/>
              </a:rPr>
              <a:t>The Washington Group on Disability </a:t>
            </a:r>
            <a:r>
              <a:rPr lang="en-US" dirty="0" smtClean="0">
                <a:latin typeface="+mn-lt"/>
                <a:ea typeface="Tahoma" pitchFamily="34" charset="0"/>
                <a:cs typeface="Tahoma" pitchFamily="34" charset="0"/>
              </a:rPr>
              <a:t>Statistics</a:t>
            </a:r>
            <a:endParaRPr lang="en-US" dirty="0">
              <a:latin typeface="+mn-lt"/>
              <a:ea typeface="Tahoma" pitchFamily="34" charset="0"/>
              <a:cs typeface="Tahoma" pitchFamily="34" charset="0"/>
            </a:endParaRPr>
          </a:p>
          <a:p>
            <a:pPr lvl="1">
              <a:spcAft>
                <a:spcPts val="1200"/>
              </a:spcAft>
            </a:pPr>
            <a:r>
              <a:rPr lang="en-US" dirty="0" smtClean="0">
                <a:latin typeface="+mn-lt"/>
                <a:ea typeface="Tahoma" pitchFamily="34" charset="0"/>
                <a:cs typeface="Tahoma" pitchFamily="34" charset="0"/>
              </a:rPr>
              <a:t>The Budapest Initiative on the Measurement of Health Status </a:t>
            </a:r>
          </a:p>
          <a:p>
            <a:pPr lvl="1">
              <a:spcAft>
                <a:spcPts val="1200"/>
              </a:spcAft>
            </a:pPr>
            <a:r>
              <a:rPr lang="en-US" dirty="0" smtClean="0">
                <a:latin typeface="+mn-lt"/>
                <a:ea typeface="Tahoma" pitchFamily="34" charset="0"/>
                <a:cs typeface="Tahoma" pitchFamily="34" charset="0"/>
              </a:rPr>
              <a:t>Joint EU, US and Japan collaboration</a:t>
            </a:r>
          </a:p>
          <a:p>
            <a:pPr>
              <a:spcAft>
                <a:spcPts val="1200"/>
              </a:spcAft>
            </a:pPr>
            <a:r>
              <a:rPr lang="en-US" dirty="0" smtClean="0">
                <a:latin typeface="+mn-lt"/>
                <a:ea typeface="Tahoma" pitchFamily="34" charset="0"/>
                <a:cs typeface="Tahoma" pitchFamily="34" charset="0"/>
              </a:rPr>
              <a:t>Links to Sustainable Development Goals and UNCRPD which focus on full participation and inclusion</a:t>
            </a:r>
          </a:p>
        </p:txBody>
      </p:sp>
      <p:sp>
        <p:nvSpPr>
          <p:cNvPr id="7" name="Title 6"/>
          <p:cNvSpPr>
            <a:spLocks noGrp="1"/>
          </p:cNvSpPr>
          <p:nvPr>
            <p:ph type="title"/>
          </p:nvPr>
        </p:nvSpPr>
        <p:spPr>
          <a:xfrm>
            <a:off x="1295400" y="152400"/>
            <a:ext cx="7775448" cy="1066800"/>
          </a:xfrm>
        </p:spPr>
        <p:txBody>
          <a:bodyPr/>
          <a:lstStyle/>
          <a:p>
            <a:pPr algn="ctr"/>
            <a:r>
              <a:rPr lang="en-US" sz="2800" dirty="0" smtClean="0">
                <a:latin typeface="Tahoma" panose="020B0604030504040204" pitchFamily="34" charset="0"/>
              </a:rPr>
              <a:t>Beyond 2020</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78</a:t>
            </a:fld>
            <a:endParaRPr lang="en-US" sz="1200" dirty="0">
              <a:solidFill>
                <a:srgbClr val="898989"/>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96727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25849" y="1568605"/>
            <a:ext cx="8393151" cy="1860396"/>
          </a:xfrm>
        </p:spPr>
        <p:txBody>
          <a:bodyPr>
            <a:normAutofit fontScale="90000"/>
          </a:bodyPr>
          <a:lstStyle/>
          <a:p>
            <a:pPr algn="ctr"/>
            <a:r>
              <a:rPr lang="en-US" altLang="en-US" b="1" dirty="0">
                <a:solidFill>
                  <a:schemeClr val="accent1">
                    <a:lumMod val="75000"/>
                  </a:schemeClr>
                </a:solidFill>
              </a:rPr>
              <a:t>The Living Well </a:t>
            </a:r>
            <a:r>
              <a:rPr lang="en-US" altLang="en-US" b="1" dirty="0" smtClean="0">
                <a:solidFill>
                  <a:schemeClr val="accent1">
                    <a:lumMod val="75000"/>
                  </a:schemeClr>
                </a:solidFill>
              </a:rPr>
              <a:t>with a </a:t>
            </a:r>
            <a:r>
              <a:rPr lang="en-US" altLang="en-US" b="1" dirty="0">
                <a:solidFill>
                  <a:schemeClr val="accent1">
                    <a:lumMod val="75000"/>
                  </a:schemeClr>
                </a:solidFill>
              </a:rPr>
              <a:t>Disability Program:</a:t>
            </a:r>
            <a:br>
              <a:rPr lang="en-US" altLang="en-US" b="1" dirty="0">
                <a:solidFill>
                  <a:schemeClr val="accent1">
                    <a:lumMod val="75000"/>
                  </a:schemeClr>
                </a:solidFill>
              </a:rPr>
            </a:br>
            <a:r>
              <a:rPr lang="en-US" altLang="en-US" i="1" dirty="0">
                <a:solidFill>
                  <a:schemeClr val="accent1">
                    <a:lumMod val="75000"/>
                  </a:schemeClr>
                </a:solidFill>
              </a:rPr>
              <a:t>A Health Promotion and Wellness Program for Adults with Disabilities</a:t>
            </a:r>
            <a:br>
              <a:rPr lang="en-US" altLang="en-US" i="1" dirty="0">
                <a:solidFill>
                  <a:schemeClr val="accent1">
                    <a:lumMod val="75000"/>
                  </a:schemeClr>
                </a:solidFill>
              </a:rPr>
            </a:br>
            <a:endParaRPr lang="en-US" dirty="0"/>
          </a:p>
        </p:txBody>
      </p:sp>
      <p:sp>
        <p:nvSpPr>
          <p:cNvPr id="9" name="Content Placeholder 8"/>
          <p:cNvSpPr>
            <a:spLocks noGrp="1"/>
          </p:cNvSpPr>
          <p:nvPr>
            <p:ph idx="1"/>
          </p:nvPr>
        </p:nvSpPr>
        <p:spPr>
          <a:xfrm>
            <a:off x="628650" y="3429000"/>
            <a:ext cx="7886700" cy="2114473"/>
          </a:xfrm>
        </p:spPr>
        <p:txBody>
          <a:bodyPr>
            <a:normAutofit fontScale="62500" lnSpcReduction="20000"/>
          </a:bodyPr>
          <a:lstStyle/>
          <a:p>
            <a:pPr marL="0" indent="0" algn="ctr">
              <a:buNone/>
            </a:pPr>
            <a:r>
              <a:rPr lang="en-US" sz="3200" b="1" dirty="0">
                <a:cs typeface="Times New Roman" panose="02020603050405020304" pitchFamily="18" charset="0"/>
              </a:rPr>
              <a:t>Meg Traci, PhD</a:t>
            </a:r>
            <a:r>
              <a:rPr lang="en-US" sz="3200" baseline="30000" dirty="0">
                <a:cs typeface="Times New Roman" panose="02020603050405020304" pitchFamily="18" charset="0"/>
              </a:rPr>
              <a:t>1</a:t>
            </a:r>
            <a:r>
              <a:rPr lang="en-US" sz="3200" b="1" dirty="0">
                <a:cs typeface="Times New Roman" panose="02020603050405020304" pitchFamily="18" charset="0"/>
              </a:rPr>
              <a:t>; Craig Ravesloot, PhD</a:t>
            </a:r>
            <a:r>
              <a:rPr lang="en-US" sz="3200" b="1" baseline="30000" dirty="0">
                <a:cs typeface="Times New Roman" panose="02020603050405020304" pitchFamily="18" charset="0"/>
              </a:rPr>
              <a:t>1</a:t>
            </a:r>
            <a:r>
              <a:rPr lang="en-US" sz="3200" b="1" dirty="0">
                <a:cs typeface="Times New Roman" panose="02020603050405020304" pitchFamily="18" charset="0"/>
              </a:rPr>
              <a:t>; Tom Seekins, PhD</a:t>
            </a:r>
            <a:r>
              <a:rPr lang="en-US" sz="3200" b="1" baseline="30000" dirty="0">
                <a:cs typeface="Times New Roman" panose="02020603050405020304" pitchFamily="18" charset="0"/>
              </a:rPr>
              <a:t>1</a:t>
            </a:r>
            <a:r>
              <a:rPr lang="en-US" sz="3200" b="1" dirty="0">
                <a:cs typeface="Times New Roman" panose="02020603050405020304" pitchFamily="18" charset="0"/>
              </a:rPr>
              <a:t>, </a:t>
            </a:r>
          </a:p>
          <a:p>
            <a:pPr marL="0" indent="0" algn="ctr">
              <a:buNone/>
            </a:pPr>
            <a:r>
              <a:rPr lang="en-US" sz="3200" b="1" dirty="0">
                <a:cs typeface="Times New Roman" panose="02020603050405020304" pitchFamily="18" charset="0"/>
              </a:rPr>
              <a:t>Glen White, PhD</a:t>
            </a:r>
            <a:r>
              <a:rPr lang="en-US" sz="3200" b="1" baseline="30000" dirty="0">
                <a:cs typeface="Times New Roman" panose="02020603050405020304" pitchFamily="18" charset="0"/>
              </a:rPr>
              <a:t>2</a:t>
            </a:r>
            <a:r>
              <a:rPr lang="en-US" sz="3200" b="1" dirty="0">
                <a:cs typeface="Times New Roman" panose="02020603050405020304" pitchFamily="18" charset="0"/>
              </a:rPr>
              <a:t>, &amp; Tracy Boehm, MPH</a:t>
            </a:r>
            <a:r>
              <a:rPr lang="en-US" sz="3200" b="1" baseline="30000" dirty="0">
                <a:cs typeface="Times New Roman" panose="02020603050405020304" pitchFamily="18" charset="0"/>
              </a:rPr>
              <a:t>1, </a:t>
            </a:r>
            <a:r>
              <a:rPr lang="en-US" sz="3200" b="1" dirty="0">
                <a:cs typeface="Times New Roman" panose="02020603050405020304" pitchFamily="18" charset="0"/>
              </a:rPr>
              <a:t>Naomi Kimbell, MA, MFA</a:t>
            </a:r>
            <a:r>
              <a:rPr lang="en-US" sz="3200" b="1" baseline="30000" dirty="0">
                <a:cs typeface="Times New Roman" panose="02020603050405020304" pitchFamily="18" charset="0"/>
              </a:rPr>
              <a:t>1 </a:t>
            </a:r>
          </a:p>
          <a:p>
            <a:pPr marL="0" indent="0" algn="ctr">
              <a:buNone/>
            </a:pPr>
            <a:r>
              <a:rPr lang="en-US" dirty="0">
                <a:cs typeface="Times New Roman" panose="02020603050405020304" pitchFamily="18" charset="0"/>
              </a:rPr>
              <a:t>University of Montana, Rural Institute for Inclusive Communities</a:t>
            </a:r>
            <a:r>
              <a:rPr lang="en-US" baseline="30000" dirty="0">
                <a:cs typeface="Times New Roman" panose="02020603050405020304" pitchFamily="18" charset="0"/>
              </a:rPr>
              <a:t>1</a:t>
            </a:r>
            <a:r>
              <a:rPr lang="en-US" dirty="0">
                <a:cs typeface="Times New Roman" panose="02020603050405020304" pitchFamily="18" charset="0"/>
              </a:rPr>
              <a:t>, University of Kansas</a:t>
            </a:r>
            <a:r>
              <a:rPr lang="en-US" baseline="30000" dirty="0">
                <a:cs typeface="Times New Roman" panose="02020603050405020304" pitchFamily="18" charset="0"/>
              </a:rPr>
              <a:t>2</a:t>
            </a:r>
          </a:p>
          <a:p>
            <a:pPr marL="0" indent="0" algn="ctr">
              <a:buNone/>
            </a:pPr>
            <a:r>
              <a:rPr lang="en-US" i="1" dirty="0"/>
              <a:t>Webinar: Improving Health Outcomes through Inclusion and Participation</a:t>
            </a:r>
          </a:p>
          <a:p>
            <a:pPr marL="0" indent="0" algn="ctr">
              <a:buNone/>
            </a:pPr>
            <a:r>
              <a:rPr lang="en-US" dirty="0"/>
              <a:t>Thursday, August 11, 2016 ∙ 12:30 PM </a:t>
            </a:r>
            <a:r>
              <a:rPr lang="en-US" dirty="0" smtClean="0"/>
              <a:t>ET</a:t>
            </a:r>
            <a:endParaRPr lang="en-US" dirty="0"/>
          </a:p>
        </p:txBody>
      </p:sp>
      <p:pic>
        <p:nvPicPr>
          <p:cNvPr id="10" name="Picture 9" descr="The Living Well with a Disability Logo is green with the words right of white box with an arc of green stretching from the lower left corner to the upper right corner. The green arc suggests a path into the future." title="Living Well with a Disability Logo"/>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774444" y="6225526"/>
            <a:ext cx="2144407" cy="454495"/>
          </a:xfrm>
          <a:prstGeom prst="rect">
            <a:avLst/>
          </a:prstGeom>
        </p:spPr>
      </p:pic>
    </p:spTree>
    <p:extLst>
      <p:ext uri="{BB962C8B-B14F-4D97-AF65-F5344CB8AC3E}">
        <p14:creationId xmlns:p14="http://schemas.microsoft.com/office/powerpoint/2010/main" val="13232521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424354" y="1371600"/>
            <a:ext cx="7696200" cy="4977384"/>
          </a:xfrm>
        </p:spPr>
        <p:txBody>
          <a:bodyPr/>
          <a:lstStyle/>
          <a:p>
            <a:r>
              <a:rPr lang="en-US" dirty="0" smtClean="0"/>
              <a:t>Less likely </a:t>
            </a:r>
            <a:r>
              <a:rPr lang="en-US" dirty="0"/>
              <a:t>to receive recommended preventive health care services, such as routine teeth cleanings and cancer screenings</a:t>
            </a:r>
          </a:p>
          <a:p>
            <a:r>
              <a:rPr lang="en-US" dirty="0"/>
              <a:t>At a high risk for poor health outcomes such as obesity, hypertension, falls-related injuries, and mood disorders such as depression</a:t>
            </a:r>
          </a:p>
          <a:p>
            <a:r>
              <a:rPr lang="en-US" dirty="0"/>
              <a:t>More likely to engage in unhealthy behaviors that put their health at risk, such as cigarette smoking and inadequate physical activity </a:t>
            </a:r>
          </a:p>
          <a:p>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8</a:t>
            </a:fld>
            <a:endParaRPr lang="en-US" sz="1200" dirty="0">
              <a:solidFill>
                <a:srgbClr val="898989"/>
              </a:solidFill>
              <a:latin typeface="Calibri" panose="020F0502020204030204" pitchFamily="34" charset="0"/>
            </a:endParaRPr>
          </a:p>
        </p:txBody>
      </p:sp>
      <p:sp>
        <p:nvSpPr>
          <p:cNvPr id="7" name="Title 2"/>
          <p:cNvSpPr>
            <a:spLocks noGrp="1"/>
          </p:cNvSpPr>
          <p:nvPr>
            <p:ph type="title"/>
          </p:nvPr>
        </p:nvSpPr>
        <p:spPr>
          <a:xfrm>
            <a:off x="1447800" y="152400"/>
            <a:ext cx="7470648" cy="1066800"/>
          </a:xfrm>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Impact: Poor health among people with disabilities</a:t>
            </a:r>
          </a:p>
        </p:txBody>
      </p:sp>
    </p:spTree>
    <p:extLst>
      <p:ext uri="{BB962C8B-B14F-4D97-AF65-F5344CB8AC3E}">
        <p14:creationId xmlns:p14="http://schemas.microsoft.com/office/powerpoint/2010/main" val="2100932753"/>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8" name="OTLSHAPE_TB_00000000000000000000000000000000_ElapsedTimeExtension" descr="&quot;&quot;"/>
          <p:cNvSpPr>
            <a:spLocks noGrp="1"/>
          </p:cNvSpPr>
          <p:nvPr>
            <p:ph sz="half" idx="1"/>
            <p:custDataLst>
              <p:tags r:id="rId2"/>
            </p:custDataLst>
          </p:nvPr>
        </p:nvSpPr>
        <p:spPr>
          <a:xfrm>
            <a:off x="115167" y="1517884"/>
            <a:ext cx="8832293" cy="4594800"/>
          </a:xfrm>
          <a:prstGeom prst="rect">
            <a:avLst/>
          </a:prstGeom>
          <a:gradFill flip="none" rotWithShape="1">
            <a:gsLst>
              <a:gs pos="100000">
                <a:srgbClr val="FFC000">
                  <a:alpha val="30196"/>
                </a:srgbClr>
              </a:gs>
              <a:gs pos="0">
                <a:srgbClr val="FFC000">
                  <a:alpha val="0"/>
                </a:srgbClr>
              </a:gs>
            </a:gsLst>
            <a:lin ang="5400000" scaled="1"/>
            <a:tileRect/>
          </a:gradFill>
          <a:ln w="12700" cap="flat" cmpd="sng" algn="ctr">
            <a:noFill/>
            <a:prstDash val="solid"/>
            <a:miter lim="800000"/>
          </a:ln>
          <a:effectLst>
            <a:outerShdw>
              <a:scrgbClr r="0" g="0" b="0">
                <a:alpha val="50000"/>
              </a:scrgb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buNone/>
            </a:pPr>
            <a:endParaRPr lang="en-US" dirty="0"/>
          </a:p>
        </p:txBody>
      </p:sp>
      <p:sp>
        <p:nvSpPr>
          <p:cNvPr id="2" name="Title 1"/>
          <p:cNvSpPr>
            <a:spLocks noGrp="1"/>
          </p:cNvSpPr>
          <p:nvPr>
            <p:ph type="title"/>
          </p:nvPr>
        </p:nvSpPr>
        <p:spPr>
          <a:xfrm>
            <a:off x="566674" y="478803"/>
            <a:ext cx="7886700" cy="1060066"/>
          </a:xfrm>
        </p:spPr>
        <p:txBody>
          <a:bodyPr>
            <a:normAutofit fontScale="90000"/>
          </a:bodyPr>
          <a:lstStyle/>
          <a:p>
            <a:pPr algn="ctr"/>
            <a:r>
              <a:rPr lang="en-US" sz="4200" b="1" dirty="0" smtClean="0">
                <a:solidFill>
                  <a:schemeClr val="accent1">
                    <a:lumMod val="75000"/>
                  </a:schemeClr>
                </a:solidFill>
              </a:rPr>
              <a:t>1987 – 2016 Living </a:t>
            </a:r>
            <a:r>
              <a:rPr lang="en-US" sz="4200" b="1" dirty="0">
                <a:solidFill>
                  <a:schemeClr val="accent1">
                    <a:lumMod val="75000"/>
                  </a:schemeClr>
                </a:solidFill>
              </a:rPr>
              <a:t>Well with a Disability Activity Timeline (Funding Source)</a:t>
            </a:r>
            <a:r>
              <a:rPr lang="en-US" dirty="0">
                <a:solidFill>
                  <a:schemeClr val="accent1">
                    <a:lumMod val="75000"/>
                  </a:schemeClr>
                </a:solidFill>
              </a:rPr>
              <a:t/>
            </a:r>
            <a:br>
              <a:rPr lang="en-US" dirty="0">
                <a:solidFill>
                  <a:schemeClr val="accent1">
                    <a:lumMod val="75000"/>
                  </a:schemeClr>
                </a:solidFill>
              </a:rPr>
            </a:br>
            <a:endParaRPr lang="en-US" dirty="0"/>
          </a:p>
        </p:txBody>
      </p:sp>
      <p:sp>
        <p:nvSpPr>
          <p:cNvPr id="5" name="Content Placeholder 4"/>
          <p:cNvSpPr>
            <a:spLocks noGrp="1"/>
          </p:cNvSpPr>
          <p:nvPr>
            <p:ph sz="half" idx="2"/>
          </p:nvPr>
        </p:nvSpPr>
        <p:spPr>
          <a:xfrm>
            <a:off x="4918440" y="1128127"/>
            <a:ext cx="4125659" cy="2843845"/>
          </a:xfrm>
        </p:spPr>
        <p:txBody>
          <a:bodyPr>
            <a:normAutofit/>
          </a:bodyPr>
          <a:lstStyle/>
          <a:p>
            <a:pPr>
              <a:spcBef>
                <a:spcPts val="0"/>
              </a:spcBef>
            </a:pPr>
            <a:r>
              <a:rPr lang="en-US" sz="1200" dirty="0">
                <a:solidFill>
                  <a:schemeClr val="bg1"/>
                </a:solidFill>
              </a:rPr>
              <a:t>1987 Initial funding (CDC)</a:t>
            </a:r>
          </a:p>
          <a:p>
            <a:pPr>
              <a:spcBef>
                <a:spcPts val="0"/>
              </a:spcBef>
            </a:pPr>
            <a:r>
              <a:rPr lang="en-US" sz="1200" dirty="0">
                <a:solidFill>
                  <a:schemeClr val="bg1"/>
                </a:solidFill>
              </a:rPr>
              <a:t>1990 Secondary Conditions Surveillance (CDC)</a:t>
            </a:r>
          </a:p>
          <a:p>
            <a:pPr>
              <a:spcBef>
                <a:spcPts val="0"/>
              </a:spcBef>
            </a:pPr>
            <a:r>
              <a:rPr lang="en-US" sz="1200" dirty="0">
                <a:solidFill>
                  <a:schemeClr val="bg1"/>
                </a:solidFill>
              </a:rPr>
              <a:t>1993 First edition pilot (CDC &amp; NIDRR)</a:t>
            </a:r>
          </a:p>
          <a:p>
            <a:pPr>
              <a:spcBef>
                <a:spcPts val="0"/>
              </a:spcBef>
            </a:pPr>
            <a:r>
              <a:rPr lang="en-US" sz="1200" dirty="0">
                <a:solidFill>
                  <a:schemeClr val="bg1"/>
                </a:solidFill>
              </a:rPr>
              <a:t>1999 National randomized trial (CDC)</a:t>
            </a:r>
          </a:p>
          <a:p>
            <a:pPr>
              <a:spcBef>
                <a:spcPts val="0"/>
              </a:spcBef>
            </a:pPr>
            <a:r>
              <a:rPr lang="en-US" sz="1200" dirty="0">
                <a:solidFill>
                  <a:schemeClr val="bg1"/>
                </a:solidFill>
              </a:rPr>
              <a:t>2001 Online facilitator training (CDC)</a:t>
            </a:r>
          </a:p>
          <a:p>
            <a:pPr>
              <a:spcBef>
                <a:spcPts val="0"/>
              </a:spcBef>
            </a:pPr>
            <a:r>
              <a:rPr lang="en-US" sz="1200" dirty="0">
                <a:solidFill>
                  <a:schemeClr val="bg1"/>
                </a:solidFill>
              </a:rPr>
              <a:t>2001 Adopted by State Disability &amp; Health Programs (CDC)</a:t>
            </a:r>
          </a:p>
          <a:p>
            <a:pPr>
              <a:spcBef>
                <a:spcPts val="0"/>
              </a:spcBef>
            </a:pPr>
            <a:r>
              <a:rPr lang="en-US" sz="1200" dirty="0">
                <a:solidFill>
                  <a:schemeClr val="bg1"/>
                </a:solidFill>
              </a:rPr>
              <a:t>2001 Name in New Freedom Initiative</a:t>
            </a:r>
          </a:p>
          <a:p>
            <a:pPr>
              <a:spcBef>
                <a:spcPts val="0"/>
              </a:spcBef>
            </a:pPr>
            <a:r>
              <a:rPr lang="en-US" sz="1200" dirty="0">
                <a:solidFill>
                  <a:schemeClr val="bg1"/>
                </a:solidFill>
              </a:rPr>
              <a:t>2002 Medicaid Waiver funding (CDC &amp; CMS)</a:t>
            </a:r>
          </a:p>
          <a:p>
            <a:pPr>
              <a:spcBef>
                <a:spcPts val="0"/>
              </a:spcBef>
            </a:pPr>
            <a:r>
              <a:rPr lang="en-US" sz="1200" dirty="0">
                <a:solidFill>
                  <a:schemeClr val="bg1"/>
                </a:solidFill>
              </a:rPr>
              <a:t>2005 Adopted by ADRC Network (CMS &amp; AOA)</a:t>
            </a:r>
          </a:p>
          <a:p>
            <a:pPr>
              <a:spcBef>
                <a:spcPts val="0"/>
              </a:spcBef>
            </a:pPr>
            <a:r>
              <a:rPr lang="en-US" sz="1200" dirty="0">
                <a:solidFill>
                  <a:schemeClr val="bg1"/>
                </a:solidFill>
              </a:rPr>
              <a:t>2005-6 Developed Working Well with a Disability (CDC)</a:t>
            </a:r>
          </a:p>
          <a:p>
            <a:pPr>
              <a:spcBef>
                <a:spcPts val="0"/>
              </a:spcBef>
            </a:pPr>
            <a:r>
              <a:rPr lang="en-US" sz="1200" dirty="0">
                <a:solidFill>
                  <a:schemeClr val="bg1"/>
                </a:solidFill>
              </a:rPr>
              <a:t>2008 Spanish translation (CDC)</a:t>
            </a:r>
          </a:p>
          <a:p>
            <a:pPr>
              <a:spcBef>
                <a:spcPts val="0"/>
              </a:spcBef>
            </a:pPr>
            <a:r>
              <a:rPr lang="en-US" sz="1200" dirty="0">
                <a:solidFill>
                  <a:schemeClr val="bg1"/>
                </a:solidFill>
              </a:rPr>
              <a:t>2010 Adopted by LA </a:t>
            </a:r>
            <a:r>
              <a:rPr lang="en-US" sz="1200" dirty="0" smtClean="0">
                <a:solidFill>
                  <a:schemeClr val="bg1"/>
                </a:solidFill>
              </a:rPr>
              <a:t>Care </a:t>
            </a:r>
            <a:r>
              <a:rPr lang="en-US" sz="1200" dirty="0">
                <a:solidFill>
                  <a:schemeClr val="bg1"/>
                </a:solidFill>
              </a:rPr>
              <a:t>(CMS)</a:t>
            </a:r>
          </a:p>
          <a:p>
            <a:pPr>
              <a:spcBef>
                <a:spcPts val="0"/>
              </a:spcBef>
            </a:pPr>
            <a:r>
              <a:rPr lang="en-US" sz="1200" dirty="0">
                <a:solidFill>
                  <a:schemeClr val="bg1"/>
                </a:solidFill>
              </a:rPr>
              <a:t>2011 Korean translation (NIDRR)</a:t>
            </a:r>
          </a:p>
          <a:p>
            <a:pPr>
              <a:spcBef>
                <a:spcPts val="0"/>
              </a:spcBef>
            </a:pPr>
            <a:r>
              <a:rPr lang="en-US" sz="1200" dirty="0">
                <a:solidFill>
                  <a:schemeClr val="bg1"/>
                </a:solidFill>
              </a:rPr>
              <a:t>2015 </a:t>
            </a:r>
            <a:r>
              <a:rPr lang="en-US" sz="1200" dirty="0" smtClean="0">
                <a:solidFill>
                  <a:schemeClr val="bg1"/>
                </a:solidFill>
              </a:rPr>
              <a:t>Online </a:t>
            </a:r>
            <a:r>
              <a:rPr lang="en-US" sz="1200" dirty="0">
                <a:solidFill>
                  <a:schemeClr val="bg1"/>
                </a:solidFill>
              </a:rPr>
              <a:t>development funding (NIDILRR)</a:t>
            </a:r>
          </a:p>
          <a:p>
            <a:pPr>
              <a:spcBef>
                <a:spcPts val="0"/>
              </a:spcBef>
            </a:pPr>
            <a:r>
              <a:rPr lang="en-US" sz="1200" dirty="0">
                <a:solidFill>
                  <a:schemeClr val="bg1"/>
                </a:solidFill>
              </a:rPr>
              <a:t>2016 MMWR Health </a:t>
            </a:r>
            <a:r>
              <a:rPr lang="en-US" sz="1200" dirty="0" smtClean="0">
                <a:solidFill>
                  <a:schemeClr val="bg1"/>
                </a:solidFill>
              </a:rPr>
              <a:t>Disparities publication </a:t>
            </a:r>
            <a:r>
              <a:rPr lang="en-US" sz="1200" dirty="0">
                <a:solidFill>
                  <a:schemeClr val="bg1"/>
                </a:solidFill>
              </a:rPr>
              <a:t>(CDC &amp; NIDILRR)</a:t>
            </a:r>
          </a:p>
        </p:txBody>
      </p:sp>
      <p:sp>
        <p:nvSpPr>
          <p:cNvPr id="1379" name="OTLSHAPE_T_d146f5c8f7f9486fadb56bdcdc0130fd_Title"/>
          <p:cNvSpPr txBox="1"/>
          <p:nvPr>
            <p:custDataLst>
              <p:tags r:id="rId3"/>
            </p:custDataLst>
          </p:nvPr>
        </p:nvSpPr>
        <p:spPr>
          <a:xfrm>
            <a:off x="0" y="2187433"/>
            <a:ext cx="1534707" cy="553922"/>
          </a:xfrm>
          <a:prstGeom prst="rect">
            <a:avLst/>
          </a:prstGeom>
          <a:noFill/>
        </p:spPr>
        <p:txBody>
          <a:bodyPr vert="horz" wrap="square" lIns="0" tIns="0" rIns="0" bIns="0" rtlCol="0" anchor="ctr" anchorCtr="0">
            <a:noAutofit/>
          </a:bodyPr>
          <a:lstStyle/>
          <a:p>
            <a:pPr algn="r"/>
            <a:r>
              <a:rPr lang="en-US" sz="1200" b="1" dirty="0">
                <a:solidFill>
                  <a:prstClr val="black"/>
                </a:solidFill>
              </a:rPr>
              <a:t>Secondary Conditions Surveillance (CDC)</a:t>
            </a:r>
          </a:p>
        </p:txBody>
      </p:sp>
      <p:grpSp>
        <p:nvGrpSpPr>
          <p:cNvPr id="3" name="Group 2" descr="1987 Initial funding (CDC)&#10;1990 Secondary Conditions Surveillance (CDC)&#10;1993 First edition pilot (CDC &amp; NIDRR)&#10;1999 National randomized trial (CDC)&#10;2001 Online facilitator training (CDC)&#10;2001 Adopted by State Disability &amp; Health Programs (CDC)&#10;2001 Name in New Freedom Initiative&#10;2002 Medicaid Waiver funding (CDC &amp; CMS)&#10;2005 Adopted by ADRC Network (CMS &amp; AOA)&#10;2005-6 Developed Working Well with a Disability (CDC)&#10;2008 Spanish translation (CDC)&#10;2010 Adopted by LA Care (CMS)&#10;2011 Korean translation (NIDRR)&#10;2015 Online development funding (NIDILRR)&#10;2016 MMWR Health Disparities publication (CDC &amp; NIDILRR)"/>
          <p:cNvGrpSpPr/>
          <p:nvPr/>
        </p:nvGrpSpPr>
        <p:grpSpPr>
          <a:xfrm>
            <a:off x="115167" y="1739348"/>
            <a:ext cx="8730386" cy="4203369"/>
            <a:chOff x="115167" y="1739348"/>
            <a:chExt cx="8730386" cy="4203369"/>
          </a:xfrm>
        </p:grpSpPr>
        <p:cxnSp>
          <p:nvCxnSpPr>
            <p:cNvPr id="1364" name="OTLSHAPE_T_408131ef007444c682569bc044ed936f_MiddleVerticalConnector1"/>
            <p:cNvCxnSpPr/>
            <p:nvPr>
              <p:custDataLst>
                <p:tags r:id="rId4"/>
              </p:custDataLst>
            </p:nvPr>
          </p:nvCxnSpPr>
          <p:spPr>
            <a:xfrm>
              <a:off x="8742502" y="5259873"/>
              <a:ext cx="0" cy="37343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3" name="OTLSHAPE_T_47506a182e8a4cd49c26c2609af0baff_MiddleVerticalConnector2"/>
            <p:cNvCxnSpPr/>
            <p:nvPr>
              <p:custDataLst>
                <p:tags r:id="rId5"/>
              </p:custDataLst>
            </p:nvPr>
          </p:nvCxnSpPr>
          <p:spPr>
            <a:xfrm>
              <a:off x="8451382" y="5411625"/>
              <a:ext cx="0" cy="221679"/>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2" name="OTLSHAPE_T_47506a182e8a4cd49c26c2609af0baff_MiddleVerticalConnector1"/>
            <p:cNvCxnSpPr/>
            <p:nvPr>
              <p:custDataLst>
                <p:tags r:id="rId6"/>
              </p:custDataLst>
            </p:nvPr>
          </p:nvCxnSpPr>
          <p:spPr>
            <a:xfrm>
              <a:off x="8451382" y="4999896"/>
              <a:ext cx="0" cy="273248"/>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1" name="OTLSHAPE_T_945579f9f71141db9210b53a464029a9_MiddleVerticalConnector3"/>
            <p:cNvCxnSpPr/>
            <p:nvPr>
              <p:custDataLst>
                <p:tags r:id="rId7"/>
              </p:custDataLst>
            </p:nvPr>
          </p:nvCxnSpPr>
          <p:spPr>
            <a:xfrm>
              <a:off x="7284562" y="5411626"/>
              <a:ext cx="0" cy="221679"/>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0" name="OTLSHAPE_T_945579f9f71141db9210b53a464029a9_MiddleVerticalConnector2"/>
            <p:cNvCxnSpPr/>
            <p:nvPr>
              <p:custDataLst>
                <p:tags r:id="rId8"/>
              </p:custDataLst>
            </p:nvPr>
          </p:nvCxnSpPr>
          <p:spPr>
            <a:xfrm>
              <a:off x="7284562" y="5151647"/>
              <a:ext cx="0" cy="121498"/>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9" name="OTLSHAPE_T_945579f9f71141db9210b53a464029a9_MiddleVerticalConnector1"/>
            <p:cNvCxnSpPr/>
            <p:nvPr>
              <p:custDataLst>
                <p:tags r:id="rId9"/>
              </p:custDataLst>
            </p:nvPr>
          </p:nvCxnSpPr>
          <p:spPr>
            <a:xfrm>
              <a:off x="7284562" y="4783307"/>
              <a:ext cx="0" cy="229862"/>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8" name="OTLSHAPE_T_e6f1332bd19147adbf0d06a31b110f2f_MiddleVerticalConnector4"/>
            <p:cNvCxnSpPr/>
            <p:nvPr>
              <p:custDataLst>
                <p:tags r:id="rId10"/>
              </p:custDataLst>
            </p:nvPr>
          </p:nvCxnSpPr>
          <p:spPr>
            <a:xfrm>
              <a:off x="7042480" y="5411626"/>
              <a:ext cx="0" cy="221679"/>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7" name="OTLSHAPE_T_e6f1332bd19147adbf0d06a31b110f2f_MiddleVerticalConnector3"/>
            <p:cNvCxnSpPr/>
            <p:nvPr>
              <p:custDataLst>
                <p:tags r:id="rId11"/>
              </p:custDataLst>
            </p:nvPr>
          </p:nvCxnSpPr>
          <p:spPr>
            <a:xfrm>
              <a:off x="7042480" y="5151647"/>
              <a:ext cx="0" cy="121498"/>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6" name="OTLSHAPE_T_e6f1332bd19147adbf0d06a31b110f2f_MiddleVerticalConnector2"/>
            <p:cNvCxnSpPr/>
            <p:nvPr>
              <p:custDataLst>
                <p:tags r:id="rId12"/>
              </p:custDataLst>
            </p:nvPr>
          </p:nvCxnSpPr>
          <p:spPr>
            <a:xfrm>
              <a:off x="7042480" y="4935058"/>
              <a:ext cx="0" cy="7811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5" name="OTLSHAPE_T_e6f1332bd19147adbf0d06a31b110f2f_MiddleVerticalConnector1"/>
            <p:cNvCxnSpPr/>
            <p:nvPr>
              <p:custDataLst>
                <p:tags r:id="rId13"/>
              </p:custDataLst>
            </p:nvPr>
          </p:nvCxnSpPr>
          <p:spPr>
            <a:xfrm>
              <a:off x="7042480" y="4566716"/>
              <a:ext cx="0" cy="229862"/>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4" name="OTLSHAPE_T_ddaf378a215148f59ed920f92903a4aa_MiddleVerticalConnector4"/>
            <p:cNvCxnSpPr/>
            <p:nvPr>
              <p:custDataLst>
                <p:tags r:id="rId14"/>
              </p:custDataLst>
            </p:nvPr>
          </p:nvCxnSpPr>
          <p:spPr>
            <a:xfrm>
              <a:off x="6449342" y="5411626"/>
              <a:ext cx="0" cy="221679"/>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3" name="OTLSHAPE_T_ddaf378a215148f59ed920f92903a4aa_MiddleVerticalConnector3"/>
            <p:cNvCxnSpPr/>
            <p:nvPr>
              <p:custDataLst>
                <p:tags r:id="rId15"/>
              </p:custDataLst>
            </p:nvPr>
          </p:nvCxnSpPr>
          <p:spPr>
            <a:xfrm>
              <a:off x="6449342" y="4935056"/>
              <a:ext cx="0" cy="338088"/>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2" name="OTLSHAPE_T_ddaf378a215148f59ed920f92903a4aa_MiddleVerticalConnector2"/>
            <p:cNvCxnSpPr/>
            <p:nvPr>
              <p:custDataLst>
                <p:tags r:id="rId16"/>
              </p:custDataLst>
            </p:nvPr>
          </p:nvCxnSpPr>
          <p:spPr>
            <a:xfrm>
              <a:off x="6449342" y="4718467"/>
              <a:ext cx="0" cy="7811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1" name="OTLSHAPE_T_ddaf378a215148f59ed920f92903a4aa_MiddleVerticalConnector1"/>
            <p:cNvCxnSpPr/>
            <p:nvPr>
              <p:custDataLst>
                <p:tags r:id="rId17"/>
              </p:custDataLst>
            </p:nvPr>
          </p:nvCxnSpPr>
          <p:spPr>
            <a:xfrm>
              <a:off x="6449342" y="4350125"/>
              <a:ext cx="0" cy="229862"/>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0" name="OTLSHAPE_T_b09702a9695842bbbfe1c0a61fb285bb_MiddleVerticalConnector3"/>
            <p:cNvCxnSpPr/>
            <p:nvPr>
              <p:custDataLst>
                <p:tags r:id="rId18"/>
              </p:custDataLst>
            </p:nvPr>
          </p:nvCxnSpPr>
          <p:spPr>
            <a:xfrm>
              <a:off x="5905242" y="4718465"/>
              <a:ext cx="0" cy="914838"/>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9" name="OTLSHAPE_T_b09702a9695842bbbfe1c0a61fb285bb_MiddleVerticalConnector2"/>
            <p:cNvCxnSpPr/>
            <p:nvPr>
              <p:custDataLst>
                <p:tags r:id="rId19"/>
              </p:custDataLst>
            </p:nvPr>
          </p:nvCxnSpPr>
          <p:spPr>
            <a:xfrm>
              <a:off x="5905242" y="4501877"/>
              <a:ext cx="0" cy="7811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8" name="OTLSHAPE_T_b09702a9695842bbbfe1c0a61fb285bb_MiddleVerticalConnector1"/>
            <p:cNvCxnSpPr/>
            <p:nvPr>
              <p:custDataLst>
                <p:tags r:id="rId20"/>
              </p:custDataLst>
            </p:nvPr>
          </p:nvCxnSpPr>
          <p:spPr>
            <a:xfrm>
              <a:off x="5905242" y="4133534"/>
              <a:ext cx="0" cy="229862"/>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7" name="OTLSHAPE_T_321964ec438a4a45ae0fd58a0a30c8be_MiddleVerticalConnector3"/>
            <p:cNvCxnSpPr/>
            <p:nvPr>
              <p:custDataLst>
                <p:tags r:id="rId21"/>
              </p:custDataLst>
            </p:nvPr>
          </p:nvCxnSpPr>
          <p:spPr>
            <a:xfrm>
              <a:off x="5583763" y="4501875"/>
              <a:ext cx="0" cy="1131429"/>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6" name="OTLSHAPE_T_321964ec438a4a45ae0fd58a0a30c8be_MiddleVerticalConnector2"/>
            <p:cNvCxnSpPr/>
            <p:nvPr>
              <p:custDataLst>
                <p:tags r:id="rId22"/>
              </p:custDataLst>
            </p:nvPr>
          </p:nvCxnSpPr>
          <p:spPr>
            <a:xfrm>
              <a:off x="5583763" y="4285286"/>
              <a:ext cx="0" cy="7811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5" name="OTLSHAPE_T_321964ec438a4a45ae0fd58a0a30c8be_MiddleVerticalConnector1"/>
            <p:cNvCxnSpPr/>
            <p:nvPr>
              <p:custDataLst>
                <p:tags r:id="rId23"/>
              </p:custDataLst>
            </p:nvPr>
          </p:nvCxnSpPr>
          <p:spPr>
            <a:xfrm>
              <a:off x="5583763" y="3916944"/>
              <a:ext cx="0" cy="229862"/>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4" name="OTLSHAPE_T_3176e8edaa9c4e92a792fef5c609a664_MiddleVerticalConnector3"/>
            <p:cNvCxnSpPr/>
            <p:nvPr>
              <p:custDataLst>
                <p:tags r:id="rId24"/>
              </p:custDataLst>
            </p:nvPr>
          </p:nvCxnSpPr>
          <p:spPr>
            <a:xfrm>
              <a:off x="4724412" y="4285284"/>
              <a:ext cx="0" cy="134802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3" name="OTLSHAPE_T_3176e8edaa9c4e92a792fef5c609a664_MiddleVerticalConnector2"/>
            <p:cNvCxnSpPr/>
            <p:nvPr>
              <p:custDataLst>
                <p:tags r:id="rId25"/>
              </p:custDataLst>
            </p:nvPr>
          </p:nvCxnSpPr>
          <p:spPr>
            <a:xfrm>
              <a:off x="4724412" y="4068695"/>
              <a:ext cx="0" cy="7811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2" name="OTLSHAPE_T_3176e8edaa9c4e92a792fef5c609a664_MiddleVerticalConnector1"/>
            <p:cNvCxnSpPr/>
            <p:nvPr>
              <p:custDataLst>
                <p:tags r:id="rId26"/>
              </p:custDataLst>
            </p:nvPr>
          </p:nvCxnSpPr>
          <p:spPr>
            <a:xfrm>
              <a:off x="4724412" y="3700353"/>
              <a:ext cx="0" cy="229862"/>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1" name="OTLSHAPE_T_236365d8feb54012a787dd448acaaa57_MiddleVerticalConnector4"/>
            <p:cNvCxnSpPr/>
            <p:nvPr>
              <p:custDataLst>
                <p:tags r:id="rId27"/>
              </p:custDataLst>
            </p:nvPr>
          </p:nvCxnSpPr>
          <p:spPr>
            <a:xfrm>
              <a:off x="4434069" y="4285284"/>
              <a:ext cx="0" cy="134802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0" name="OTLSHAPE_T_236365d8feb54012a787dd448acaaa57_MiddleVerticalConnector3"/>
            <p:cNvCxnSpPr/>
            <p:nvPr>
              <p:custDataLst>
                <p:tags r:id="rId28"/>
              </p:custDataLst>
            </p:nvPr>
          </p:nvCxnSpPr>
          <p:spPr>
            <a:xfrm>
              <a:off x="4434069" y="4068695"/>
              <a:ext cx="0" cy="7811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9" name="OTLSHAPE_T_236365d8feb54012a787dd448acaaa57_MiddleVerticalConnector2"/>
            <p:cNvCxnSpPr/>
            <p:nvPr>
              <p:custDataLst>
                <p:tags r:id="rId29"/>
              </p:custDataLst>
            </p:nvPr>
          </p:nvCxnSpPr>
          <p:spPr>
            <a:xfrm>
              <a:off x="4434069" y="3852105"/>
              <a:ext cx="0" cy="7811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8" name="OTLSHAPE_T_236365d8feb54012a787dd448acaaa57_MiddleVerticalConnector1"/>
            <p:cNvCxnSpPr/>
            <p:nvPr>
              <p:custDataLst>
                <p:tags r:id="rId30"/>
              </p:custDataLst>
            </p:nvPr>
          </p:nvCxnSpPr>
          <p:spPr>
            <a:xfrm>
              <a:off x="4434069" y="3483762"/>
              <a:ext cx="0" cy="229862"/>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7" name="OTLSHAPE_T_b7900600a1bc4ad1a9f6dc8c53ec2b7c_MiddleVerticalConnector5"/>
            <p:cNvCxnSpPr/>
            <p:nvPr>
              <p:custDataLst>
                <p:tags r:id="rId31"/>
              </p:custDataLst>
            </p:nvPr>
          </p:nvCxnSpPr>
          <p:spPr>
            <a:xfrm>
              <a:off x="4340662" y="4285284"/>
              <a:ext cx="0" cy="134802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6" name="OTLSHAPE_T_b7900600a1bc4ad1a9f6dc8c53ec2b7c_MiddleVerticalConnector4"/>
            <p:cNvCxnSpPr/>
            <p:nvPr>
              <p:custDataLst>
                <p:tags r:id="rId32"/>
              </p:custDataLst>
            </p:nvPr>
          </p:nvCxnSpPr>
          <p:spPr>
            <a:xfrm>
              <a:off x="4340662" y="4068695"/>
              <a:ext cx="0" cy="7811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5" name="OTLSHAPE_T_b7900600a1bc4ad1a9f6dc8c53ec2b7c_MiddleVerticalConnector3"/>
            <p:cNvCxnSpPr/>
            <p:nvPr>
              <p:custDataLst>
                <p:tags r:id="rId33"/>
              </p:custDataLst>
            </p:nvPr>
          </p:nvCxnSpPr>
          <p:spPr>
            <a:xfrm>
              <a:off x="4340662" y="3852105"/>
              <a:ext cx="0" cy="7811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4" name="OTLSHAPE_T_b7900600a1bc4ad1a9f6dc8c53ec2b7c_MiddleVerticalConnector2"/>
            <p:cNvCxnSpPr/>
            <p:nvPr>
              <p:custDataLst>
                <p:tags r:id="rId34"/>
              </p:custDataLst>
            </p:nvPr>
          </p:nvCxnSpPr>
          <p:spPr>
            <a:xfrm>
              <a:off x="4340662" y="3635514"/>
              <a:ext cx="0" cy="7811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3" name="OTLSHAPE_T_b7900600a1bc4ad1a9f6dc8c53ec2b7c_MiddleVerticalConnector1"/>
            <p:cNvCxnSpPr/>
            <p:nvPr>
              <p:custDataLst>
                <p:tags r:id="rId35"/>
              </p:custDataLst>
            </p:nvPr>
          </p:nvCxnSpPr>
          <p:spPr>
            <a:xfrm>
              <a:off x="4340662" y="3267172"/>
              <a:ext cx="0" cy="229862"/>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2" name="OTLSHAPE_T_593b76fed5184421bf96aa2996735161_MiddleVerticalConnector6"/>
            <p:cNvCxnSpPr/>
            <p:nvPr>
              <p:custDataLst>
                <p:tags r:id="rId36"/>
              </p:custDataLst>
            </p:nvPr>
          </p:nvCxnSpPr>
          <p:spPr>
            <a:xfrm>
              <a:off x="4142949" y="4285284"/>
              <a:ext cx="0" cy="134802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1" name="OTLSHAPE_T_593b76fed5184421bf96aa2996735161_MiddleVerticalConnector5"/>
            <p:cNvCxnSpPr/>
            <p:nvPr>
              <p:custDataLst>
                <p:tags r:id="rId37"/>
              </p:custDataLst>
            </p:nvPr>
          </p:nvCxnSpPr>
          <p:spPr>
            <a:xfrm>
              <a:off x="4142949" y="4068695"/>
              <a:ext cx="0" cy="7811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0" name="OTLSHAPE_T_593b76fed5184421bf96aa2996735161_MiddleVerticalConnector4"/>
            <p:cNvCxnSpPr/>
            <p:nvPr>
              <p:custDataLst>
                <p:tags r:id="rId38"/>
              </p:custDataLst>
            </p:nvPr>
          </p:nvCxnSpPr>
          <p:spPr>
            <a:xfrm>
              <a:off x="4142949" y="3852105"/>
              <a:ext cx="0" cy="7811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9" name="OTLSHAPE_T_593b76fed5184421bf96aa2996735161_MiddleVerticalConnector3"/>
            <p:cNvCxnSpPr/>
            <p:nvPr>
              <p:custDataLst>
                <p:tags r:id="rId39"/>
              </p:custDataLst>
            </p:nvPr>
          </p:nvCxnSpPr>
          <p:spPr>
            <a:xfrm>
              <a:off x="4142949" y="3635514"/>
              <a:ext cx="0" cy="7811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8" name="OTLSHAPE_T_593b76fed5184421bf96aa2996735161_MiddleVerticalConnector2"/>
            <p:cNvCxnSpPr/>
            <p:nvPr>
              <p:custDataLst>
                <p:tags r:id="rId40"/>
              </p:custDataLst>
            </p:nvPr>
          </p:nvCxnSpPr>
          <p:spPr>
            <a:xfrm>
              <a:off x="4142949" y="3418923"/>
              <a:ext cx="0" cy="7811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7" name="OTLSHAPE_T_593b76fed5184421bf96aa2996735161_MiddleVerticalConnector1"/>
            <p:cNvCxnSpPr/>
            <p:nvPr>
              <p:custDataLst>
                <p:tags r:id="rId41"/>
              </p:custDataLst>
            </p:nvPr>
          </p:nvCxnSpPr>
          <p:spPr>
            <a:xfrm>
              <a:off x="4142949" y="3050581"/>
              <a:ext cx="0" cy="229862"/>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6" name="OTLSHAPE_T_c7f26352326249648c5afb66d47bf371_MiddleVerticalConnector5"/>
            <p:cNvCxnSpPr/>
            <p:nvPr>
              <p:custDataLst>
                <p:tags r:id="rId42"/>
              </p:custDataLst>
            </p:nvPr>
          </p:nvCxnSpPr>
          <p:spPr>
            <a:xfrm>
              <a:off x="3567713" y="3852102"/>
              <a:ext cx="0" cy="1781201"/>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5" name="OTLSHAPE_T_c7f26352326249648c5afb66d47bf371_MiddleVerticalConnector4"/>
            <p:cNvCxnSpPr/>
            <p:nvPr>
              <p:custDataLst>
                <p:tags r:id="rId43"/>
              </p:custDataLst>
            </p:nvPr>
          </p:nvCxnSpPr>
          <p:spPr>
            <a:xfrm>
              <a:off x="3567713" y="3635514"/>
              <a:ext cx="0" cy="7811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4" name="OTLSHAPE_T_c7f26352326249648c5afb66d47bf371_MiddleVerticalConnector3"/>
            <p:cNvCxnSpPr/>
            <p:nvPr>
              <p:custDataLst>
                <p:tags r:id="rId44"/>
              </p:custDataLst>
            </p:nvPr>
          </p:nvCxnSpPr>
          <p:spPr>
            <a:xfrm>
              <a:off x="3567713" y="3418923"/>
              <a:ext cx="0" cy="7811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3" name="OTLSHAPE_T_c7f26352326249648c5afb66d47bf371_MiddleVerticalConnector2"/>
            <p:cNvCxnSpPr/>
            <p:nvPr>
              <p:custDataLst>
                <p:tags r:id="rId45"/>
              </p:custDataLst>
            </p:nvPr>
          </p:nvCxnSpPr>
          <p:spPr>
            <a:xfrm>
              <a:off x="3567713" y="3202333"/>
              <a:ext cx="0" cy="7811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2" name="OTLSHAPE_T_c7f26352326249648c5afb66d47bf371_MiddleVerticalConnector1"/>
            <p:cNvCxnSpPr/>
            <p:nvPr>
              <p:custDataLst>
                <p:tags r:id="rId46"/>
              </p:custDataLst>
            </p:nvPr>
          </p:nvCxnSpPr>
          <p:spPr>
            <a:xfrm>
              <a:off x="3567713" y="2833990"/>
              <a:ext cx="0" cy="229862"/>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1" name="OTLSHAPE_T_dd5c10458e3740609e4c04837315322a_MiddleVerticalConnector5"/>
            <p:cNvCxnSpPr/>
            <p:nvPr>
              <p:custDataLst>
                <p:tags r:id="rId47"/>
              </p:custDataLst>
            </p:nvPr>
          </p:nvCxnSpPr>
          <p:spPr>
            <a:xfrm>
              <a:off x="2713810" y="3635512"/>
              <a:ext cx="0" cy="1997792"/>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0" name="OTLSHAPE_T_dd5c10458e3740609e4c04837315322a_MiddleVerticalConnector4"/>
            <p:cNvCxnSpPr/>
            <p:nvPr>
              <p:custDataLst>
                <p:tags r:id="rId48"/>
              </p:custDataLst>
            </p:nvPr>
          </p:nvCxnSpPr>
          <p:spPr>
            <a:xfrm>
              <a:off x="2713810" y="3418923"/>
              <a:ext cx="0" cy="7811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9" name="OTLSHAPE_T_dd5c10458e3740609e4c04837315322a_MiddleVerticalConnector3"/>
            <p:cNvCxnSpPr/>
            <p:nvPr>
              <p:custDataLst>
                <p:tags r:id="rId49"/>
              </p:custDataLst>
            </p:nvPr>
          </p:nvCxnSpPr>
          <p:spPr>
            <a:xfrm>
              <a:off x="2713810" y="3202333"/>
              <a:ext cx="0" cy="7811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8" name="OTLSHAPE_T_dd5c10458e3740609e4c04837315322a_MiddleVerticalConnector2"/>
            <p:cNvCxnSpPr/>
            <p:nvPr>
              <p:custDataLst>
                <p:tags r:id="rId50"/>
              </p:custDataLst>
            </p:nvPr>
          </p:nvCxnSpPr>
          <p:spPr>
            <a:xfrm>
              <a:off x="2713810" y="2985742"/>
              <a:ext cx="0" cy="7811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7" name="OTLSHAPE_T_dd5c10458e3740609e4c04837315322a_MiddleVerticalConnector1"/>
            <p:cNvCxnSpPr/>
            <p:nvPr>
              <p:custDataLst>
                <p:tags r:id="rId51"/>
              </p:custDataLst>
            </p:nvPr>
          </p:nvCxnSpPr>
          <p:spPr>
            <a:xfrm>
              <a:off x="2713810" y="2617400"/>
              <a:ext cx="0" cy="229862"/>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6" name="OTLSHAPE_T_d146f5c8f7f9486fadb56bdcdc0130fd_MiddleVerticalConnector1"/>
            <p:cNvCxnSpPr/>
            <p:nvPr>
              <p:custDataLst>
                <p:tags r:id="rId52"/>
              </p:custDataLst>
            </p:nvPr>
          </p:nvCxnSpPr>
          <p:spPr>
            <a:xfrm>
              <a:off x="1594630" y="2206359"/>
              <a:ext cx="0" cy="3426946"/>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5" name="OTLSHAPE_T_b718882e4380420281c0e515601f1cad_MiddleVerticalConnector2"/>
            <p:cNvCxnSpPr/>
            <p:nvPr>
              <p:custDataLst>
                <p:tags r:id="rId53"/>
              </p:custDataLst>
            </p:nvPr>
          </p:nvCxnSpPr>
          <p:spPr>
            <a:xfrm>
              <a:off x="1097235" y="2565831"/>
              <a:ext cx="0" cy="3067474"/>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4" name="OTLSHAPE_T_b718882e4380420281c0e515601f1cad_MiddleVerticalConnector1"/>
            <p:cNvCxnSpPr/>
            <p:nvPr>
              <p:custDataLst>
                <p:tags r:id="rId54"/>
              </p:custDataLst>
            </p:nvPr>
          </p:nvCxnSpPr>
          <p:spPr>
            <a:xfrm>
              <a:off x="1097235" y="1739348"/>
              <a:ext cx="0" cy="27256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99" name="OTLSHAPE_TB_00000000000000000000000000000000_ScaleContainer"/>
            <p:cNvSpPr/>
            <p:nvPr>
              <p:custDataLst>
                <p:tags r:id="rId55"/>
              </p:custDataLst>
            </p:nvPr>
          </p:nvSpPr>
          <p:spPr>
            <a:xfrm>
              <a:off x="410920" y="5633302"/>
              <a:ext cx="8395466" cy="309415"/>
            </a:xfrm>
            <a:prstGeom prst="rect">
              <a:avLst/>
            </a:prstGeom>
            <a:gradFill flip="none" rotWithShape="1">
              <a:gsLst>
                <a:gs pos="0">
                  <a:srgbClr val="B2B2B2"/>
                </a:gs>
                <a:gs pos="100000">
                  <a:srgbClr val="B2B2B2"/>
                </a:gs>
                <a:gs pos="50000">
                  <a:srgbClr val="F2F2F2"/>
                </a:gs>
                <a:gs pos="100000">
                  <a:srgbClr val="FFFFFF"/>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304" name="OTLSHAPE_TB_00000000000000000000000000000000_TimescaleInterval1"/>
            <p:cNvSpPr txBox="1"/>
            <p:nvPr>
              <p:custDataLst>
                <p:tags r:id="rId56"/>
              </p:custDataLst>
            </p:nvPr>
          </p:nvSpPr>
          <p:spPr>
            <a:xfrm>
              <a:off x="1056565" y="5712463"/>
              <a:ext cx="247658" cy="151098"/>
            </a:xfrm>
            <a:prstGeom prst="rect">
              <a:avLst/>
            </a:prstGeom>
            <a:noFill/>
          </p:spPr>
          <p:txBody>
            <a:bodyPr vert="horz" wrap="none" lIns="0" tIns="0" rIns="0" bIns="0" rtlCol="0" anchor="ctr" anchorCtr="0">
              <a:noAutofit/>
            </a:bodyPr>
            <a:lstStyle/>
            <a:p>
              <a:r>
                <a:rPr lang="en-US" sz="1200" b="1" spc="-15" dirty="0">
                  <a:solidFill>
                    <a:prstClr val="black"/>
                  </a:solidFill>
                </a:rPr>
                <a:t>1987</a:t>
              </a:r>
            </a:p>
          </p:txBody>
        </p:sp>
        <p:sp>
          <p:nvSpPr>
            <p:cNvPr id="1305" name="OTLSHAPE_TB_00000000000000000000000000000000_TimescaleInterval2"/>
            <p:cNvSpPr txBox="1"/>
            <p:nvPr>
              <p:custDataLst>
                <p:tags r:id="rId57"/>
              </p:custDataLst>
            </p:nvPr>
          </p:nvSpPr>
          <p:spPr>
            <a:xfrm>
              <a:off x="1646404" y="5712463"/>
              <a:ext cx="247658" cy="151098"/>
            </a:xfrm>
            <a:prstGeom prst="rect">
              <a:avLst/>
            </a:prstGeom>
            <a:noFill/>
          </p:spPr>
          <p:txBody>
            <a:bodyPr vert="horz" wrap="none" lIns="0" tIns="0" rIns="0" bIns="0" rtlCol="0" anchor="ctr" anchorCtr="0">
              <a:noAutofit/>
            </a:bodyPr>
            <a:lstStyle/>
            <a:p>
              <a:r>
                <a:rPr lang="en-US" sz="1200" b="1" spc="-15" dirty="0">
                  <a:solidFill>
                    <a:prstClr val="black"/>
                  </a:solidFill>
                </a:rPr>
                <a:t>1990</a:t>
              </a:r>
            </a:p>
          </p:txBody>
        </p:sp>
        <p:sp>
          <p:nvSpPr>
            <p:cNvPr id="1306" name="OTLSHAPE_TB_00000000000000000000000000000000_TimescaleInterval3"/>
            <p:cNvSpPr txBox="1"/>
            <p:nvPr>
              <p:custDataLst>
                <p:tags r:id="rId58"/>
              </p:custDataLst>
            </p:nvPr>
          </p:nvSpPr>
          <p:spPr>
            <a:xfrm>
              <a:off x="2310512" y="5712463"/>
              <a:ext cx="247658" cy="151098"/>
            </a:xfrm>
            <a:prstGeom prst="rect">
              <a:avLst/>
            </a:prstGeom>
            <a:noFill/>
          </p:spPr>
          <p:txBody>
            <a:bodyPr vert="horz" wrap="none" lIns="0" tIns="0" rIns="0" bIns="0" rtlCol="0" anchor="ctr" anchorCtr="0">
              <a:noAutofit/>
            </a:bodyPr>
            <a:lstStyle/>
            <a:p>
              <a:r>
                <a:rPr lang="en-US" sz="1200" b="1" spc="-15" dirty="0">
                  <a:solidFill>
                    <a:prstClr val="black"/>
                  </a:solidFill>
                </a:rPr>
                <a:t>1993</a:t>
              </a:r>
            </a:p>
          </p:txBody>
        </p:sp>
        <p:sp>
          <p:nvSpPr>
            <p:cNvPr id="1307" name="OTLSHAPE_TB_00000000000000000000000000000000_TimescaleInterval4"/>
            <p:cNvSpPr txBox="1"/>
            <p:nvPr>
              <p:custDataLst>
                <p:tags r:id="rId59"/>
              </p:custDataLst>
            </p:nvPr>
          </p:nvSpPr>
          <p:spPr>
            <a:xfrm>
              <a:off x="3021085" y="5712463"/>
              <a:ext cx="247658" cy="151098"/>
            </a:xfrm>
            <a:prstGeom prst="rect">
              <a:avLst/>
            </a:prstGeom>
            <a:noFill/>
          </p:spPr>
          <p:txBody>
            <a:bodyPr vert="horz" wrap="none" lIns="0" tIns="0" rIns="0" bIns="0" rtlCol="0" anchor="ctr" anchorCtr="0">
              <a:noAutofit/>
            </a:bodyPr>
            <a:lstStyle/>
            <a:p>
              <a:r>
                <a:rPr lang="en-US" sz="1200" b="1" spc="-15" dirty="0">
                  <a:solidFill>
                    <a:prstClr val="black"/>
                  </a:solidFill>
                </a:rPr>
                <a:t>1996</a:t>
              </a:r>
            </a:p>
          </p:txBody>
        </p:sp>
        <p:sp>
          <p:nvSpPr>
            <p:cNvPr id="1308" name="OTLSHAPE_TB_00000000000000000000000000000000_TimescaleInterval5"/>
            <p:cNvSpPr txBox="1"/>
            <p:nvPr>
              <p:custDataLst>
                <p:tags r:id="rId60"/>
              </p:custDataLst>
            </p:nvPr>
          </p:nvSpPr>
          <p:spPr>
            <a:xfrm>
              <a:off x="3644670" y="5712463"/>
              <a:ext cx="247658" cy="151098"/>
            </a:xfrm>
            <a:prstGeom prst="rect">
              <a:avLst/>
            </a:prstGeom>
            <a:noFill/>
          </p:spPr>
          <p:txBody>
            <a:bodyPr vert="horz" wrap="none" lIns="0" tIns="0" rIns="0" bIns="0" rtlCol="0" anchor="ctr" anchorCtr="0">
              <a:noAutofit/>
            </a:bodyPr>
            <a:lstStyle/>
            <a:p>
              <a:r>
                <a:rPr lang="en-US" sz="1200" b="1" spc="-15" dirty="0">
                  <a:solidFill>
                    <a:prstClr val="black"/>
                  </a:solidFill>
                </a:rPr>
                <a:t>1999</a:t>
              </a:r>
            </a:p>
          </p:txBody>
        </p:sp>
        <p:sp>
          <p:nvSpPr>
            <p:cNvPr id="1309" name="OTLSHAPE_TB_00000000000000000000000000000000_TimescaleInterval6"/>
            <p:cNvSpPr txBox="1"/>
            <p:nvPr>
              <p:custDataLst>
                <p:tags r:id="rId61"/>
              </p:custDataLst>
            </p:nvPr>
          </p:nvSpPr>
          <p:spPr>
            <a:xfrm>
              <a:off x="4727333" y="5712463"/>
              <a:ext cx="247658" cy="151098"/>
            </a:xfrm>
            <a:prstGeom prst="rect">
              <a:avLst/>
            </a:prstGeom>
            <a:noFill/>
          </p:spPr>
          <p:txBody>
            <a:bodyPr vert="horz" wrap="none" lIns="0" tIns="0" rIns="0" bIns="0" rtlCol="0" anchor="ctr" anchorCtr="0">
              <a:noAutofit/>
            </a:bodyPr>
            <a:lstStyle/>
            <a:p>
              <a:r>
                <a:rPr lang="en-US" sz="1200" b="1" spc="-15" dirty="0">
                  <a:solidFill>
                    <a:prstClr val="black"/>
                  </a:solidFill>
                </a:rPr>
                <a:t>2002</a:t>
              </a:r>
            </a:p>
          </p:txBody>
        </p:sp>
        <p:sp>
          <p:nvSpPr>
            <p:cNvPr id="1310" name="OTLSHAPE_TB_00000000000000000000000000000000_TimescaleInterval7"/>
            <p:cNvSpPr txBox="1"/>
            <p:nvPr>
              <p:custDataLst>
                <p:tags r:id="rId62"/>
              </p:custDataLst>
            </p:nvPr>
          </p:nvSpPr>
          <p:spPr>
            <a:xfrm>
              <a:off x="5580457" y="5712463"/>
              <a:ext cx="247658" cy="151098"/>
            </a:xfrm>
            <a:prstGeom prst="rect">
              <a:avLst/>
            </a:prstGeom>
            <a:noFill/>
          </p:spPr>
          <p:txBody>
            <a:bodyPr vert="horz" wrap="none" lIns="0" tIns="0" rIns="0" bIns="0" rtlCol="0" anchor="ctr" anchorCtr="0">
              <a:noAutofit/>
            </a:bodyPr>
            <a:lstStyle/>
            <a:p>
              <a:r>
                <a:rPr lang="en-US" sz="1200" b="1" spc="-15" dirty="0">
                  <a:solidFill>
                    <a:prstClr val="black"/>
                  </a:solidFill>
                </a:rPr>
                <a:t>2005</a:t>
              </a:r>
            </a:p>
          </p:txBody>
        </p:sp>
        <p:sp>
          <p:nvSpPr>
            <p:cNvPr id="1311" name="OTLSHAPE_TB_00000000000000000000000000000000_TimescaleInterval8"/>
            <p:cNvSpPr txBox="1"/>
            <p:nvPr>
              <p:custDataLst>
                <p:tags r:id="rId63"/>
              </p:custDataLst>
            </p:nvPr>
          </p:nvSpPr>
          <p:spPr>
            <a:xfrm>
              <a:off x="6432803" y="5712463"/>
              <a:ext cx="247658" cy="151098"/>
            </a:xfrm>
            <a:prstGeom prst="rect">
              <a:avLst/>
            </a:prstGeom>
            <a:noFill/>
          </p:spPr>
          <p:txBody>
            <a:bodyPr vert="horz" wrap="none" lIns="0" tIns="0" rIns="0" bIns="0" rtlCol="0" anchor="ctr" anchorCtr="0">
              <a:noAutofit/>
            </a:bodyPr>
            <a:lstStyle/>
            <a:p>
              <a:r>
                <a:rPr lang="en-US" sz="1200" b="1" spc="-15" dirty="0">
                  <a:solidFill>
                    <a:prstClr val="black"/>
                  </a:solidFill>
                </a:rPr>
                <a:t>2008</a:t>
              </a:r>
            </a:p>
          </p:txBody>
        </p:sp>
        <p:sp>
          <p:nvSpPr>
            <p:cNvPr id="1312" name="OTLSHAPE_TB_00000000000000000000000000000000_TimescaleInterval9"/>
            <p:cNvSpPr txBox="1"/>
            <p:nvPr>
              <p:custDataLst>
                <p:tags r:id="rId64"/>
              </p:custDataLst>
            </p:nvPr>
          </p:nvSpPr>
          <p:spPr>
            <a:xfrm>
              <a:off x="7285927" y="5712463"/>
              <a:ext cx="247658" cy="151098"/>
            </a:xfrm>
            <a:prstGeom prst="rect">
              <a:avLst/>
            </a:prstGeom>
            <a:noFill/>
          </p:spPr>
          <p:txBody>
            <a:bodyPr vert="horz" wrap="none" lIns="0" tIns="0" rIns="0" bIns="0" rtlCol="0" anchor="ctr" anchorCtr="0">
              <a:noAutofit/>
            </a:bodyPr>
            <a:lstStyle/>
            <a:p>
              <a:r>
                <a:rPr lang="en-US" sz="1200" b="1" spc="-15" dirty="0">
                  <a:solidFill>
                    <a:prstClr val="black"/>
                  </a:solidFill>
                </a:rPr>
                <a:t>2011</a:t>
              </a:r>
            </a:p>
          </p:txBody>
        </p:sp>
        <p:sp>
          <p:nvSpPr>
            <p:cNvPr id="1313" name="OTLSHAPE_TB_00000000000000000000000000000000_TimescaleInterval10"/>
            <p:cNvSpPr txBox="1"/>
            <p:nvPr>
              <p:custDataLst>
                <p:tags r:id="rId65"/>
              </p:custDataLst>
            </p:nvPr>
          </p:nvSpPr>
          <p:spPr>
            <a:xfrm>
              <a:off x="8139051" y="5712463"/>
              <a:ext cx="247658" cy="151098"/>
            </a:xfrm>
            <a:prstGeom prst="rect">
              <a:avLst/>
            </a:prstGeom>
            <a:noFill/>
          </p:spPr>
          <p:txBody>
            <a:bodyPr vert="horz" wrap="none" lIns="0" tIns="0" rIns="0" bIns="0" rtlCol="0" anchor="ctr" anchorCtr="0">
              <a:noAutofit/>
            </a:bodyPr>
            <a:lstStyle/>
            <a:p>
              <a:r>
                <a:rPr lang="en-US" sz="1200" b="1" spc="-15" dirty="0">
                  <a:solidFill>
                    <a:prstClr val="black"/>
                  </a:solidFill>
                </a:rPr>
                <a:t>2014</a:t>
              </a:r>
            </a:p>
          </p:txBody>
        </p:sp>
        <p:sp>
          <p:nvSpPr>
            <p:cNvPr id="1365" name="OTLSHAPE_T_b718882e4380420281c0e515601f1cad_Shape"/>
            <p:cNvSpPr/>
            <p:nvPr>
              <p:custDataLst>
                <p:tags r:id="rId66"/>
              </p:custDataLst>
            </p:nvPr>
          </p:nvSpPr>
          <p:spPr>
            <a:xfrm>
              <a:off x="1090109" y="2022890"/>
              <a:ext cx="41255" cy="165021"/>
            </a:xfrm>
            <a:prstGeom prst="rect">
              <a:avLst/>
            </a:prstGeom>
            <a:solidFill>
              <a:schemeClr val="dk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371" name="OTLSHAPE_T_b718882e4380420281c0e515601f1cad_Title"/>
            <p:cNvSpPr txBox="1"/>
            <p:nvPr>
              <p:custDataLst>
                <p:tags r:id="rId67"/>
              </p:custDataLst>
            </p:nvPr>
          </p:nvSpPr>
          <p:spPr>
            <a:xfrm>
              <a:off x="115167" y="1966923"/>
              <a:ext cx="943071" cy="276961"/>
            </a:xfrm>
            <a:prstGeom prst="rect">
              <a:avLst/>
            </a:prstGeom>
            <a:noFill/>
          </p:spPr>
          <p:txBody>
            <a:bodyPr vert="horz" wrap="square" lIns="0" tIns="0" rIns="0" bIns="0" rtlCol="0" anchor="ctr" anchorCtr="0">
              <a:noAutofit/>
            </a:bodyPr>
            <a:lstStyle/>
            <a:p>
              <a:pPr algn="r"/>
              <a:r>
                <a:rPr lang="en-US" sz="1200" b="1" dirty="0">
                  <a:solidFill>
                    <a:prstClr val="black"/>
                  </a:solidFill>
                </a:rPr>
                <a:t>Initial funding (CDC)</a:t>
              </a:r>
            </a:p>
          </p:txBody>
        </p:sp>
        <p:sp>
          <p:nvSpPr>
            <p:cNvPr id="1373" name="OTLSHAPE_T_d146f5c8f7f9486fadb56bdcdc0130fd_Shape"/>
            <p:cNvSpPr/>
            <p:nvPr>
              <p:custDataLst>
                <p:tags r:id="rId68"/>
              </p:custDataLst>
            </p:nvPr>
          </p:nvSpPr>
          <p:spPr>
            <a:xfrm>
              <a:off x="1574003" y="2381886"/>
              <a:ext cx="41255" cy="165021"/>
            </a:xfrm>
            <a:prstGeom prst="rect">
              <a:avLst/>
            </a:prstGeom>
            <a:solidFill>
              <a:srgbClr val="0072BC"/>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381" name="OTLSHAPE_T_dd5c10458e3740609e4c04837315322a_Shape"/>
            <p:cNvSpPr/>
            <p:nvPr>
              <p:custDataLst>
                <p:tags r:id="rId69"/>
              </p:custDataLst>
            </p:nvPr>
          </p:nvSpPr>
          <p:spPr>
            <a:xfrm>
              <a:off x="2693183" y="2617398"/>
              <a:ext cx="41255" cy="165021"/>
            </a:xfrm>
            <a:prstGeom prst="rect">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387" name="OTLSHAPE_T_dd5c10458e3740609e4c04837315322a_Title"/>
            <p:cNvSpPr txBox="1"/>
            <p:nvPr>
              <p:custDataLst>
                <p:tags r:id="rId70"/>
              </p:custDataLst>
            </p:nvPr>
          </p:nvSpPr>
          <p:spPr>
            <a:xfrm>
              <a:off x="410921" y="2630671"/>
              <a:ext cx="2249807" cy="217094"/>
            </a:xfrm>
            <a:prstGeom prst="rect">
              <a:avLst/>
            </a:prstGeom>
            <a:noFill/>
          </p:spPr>
          <p:txBody>
            <a:bodyPr vert="horz" wrap="square" lIns="0" tIns="0" rIns="0" bIns="0" rtlCol="0" anchor="ctr" anchorCtr="0">
              <a:noAutofit/>
            </a:bodyPr>
            <a:lstStyle/>
            <a:p>
              <a:pPr algn="r"/>
              <a:r>
                <a:rPr lang="en-US" sz="1200" b="1" spc="-3" dirty="0">
                  <a:solidFill>
                    <a:prstClr val="black"/>
                  </a:solidFill>
                </a:rPr>
                <a:t>First edition pilot (CDC &amp; NIDRR)</a:t>
              </a:r>
            </a:p>
          </p:txBody>
        </p:sp>
        <p:sp>
          <p:nvSpPr>
            <p:cNvPr id="1389" name="OTLSHAPE_T_c7f26352326249648c5afb66d47bf371_Shape"/>
            <p:cNvSpPr/>
            <p:nvPr>
              <p:custDataLst>
                <p:tags r:id="rId71"/>
              </p:custDataLst>
            </p:nvPr>
          </p:nvSpPr>
          <p:spPr>
            <a:xfrm>
              <a:off x="3547085" y="2833989"/>
              <a:ext cx="41255" cy="165021"/>
            </a:xfrm>
            <a:prstGeom prst="rect">
              <a:avLst/>
            </a:prstGeom>
            <a:solidFill>
              <a:schemeClr val="dk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395" name="OTLSHAPE_T_c7f26352326249648c5afb66d47bf371_Title"/>
            <p:cNvSpPr txBox="1"/>
            <p:nvPr>
              <p:custDataLst>
                <p:tags r:id="rId72"/>
              </p:custDataLst>
            </p:nvPr>
          </p:nvSpPr>
          <p:spPr>
            <a:xfrm>
              <a:off x="1131364" y="2882477"/>
              <a:ext cx="2379830" cy="184666"/>
            </a:xfrm>
            <a:prstGeom prst="rect">
              <a:avLst/>
            </a:prstGeom>
            <a:noFill/>
          </p:spPr>
          <p:txBody>
            <a:bodyPr vert="horz" wrap="square" lIns="0" tIns="0" rIns="0" bIns="0" rtlCol="0" anchor="ctr" anchorCtr="0">
              <a:spAutoFit/>
            </a:bodyPr>
            <a:lstStyle/>
            <a:p>
              <a:pPr algn="r"/>
              <a:r>
                <a:rPr lang="en-US" sz="1200" b="1" spc="-3" dirty="0">
                  <a:solidFill>
                    <a:prstClr val="black"/>
                  </a:solidFill>
                </a:rPr>
                <a:t>National randomized trial (CDC)</a:t>
              </a:r>
            </a:p>
          </p:txBody>
        </p:sp>
        <p:sp>
          <p:nvSpPr>
            <p:cNvPr id="1397" name="OTLSHAPE_T_593b76fed5184421bf96aa2996735161_Shape"/>
            <p:cNvSpPr/>
            <p:nvPr>
              <p:custDataLst>
                <p:tags r:id="rId73"/>
              </p:custDataLst>
            </p:nvPr>
          </p:nvSpPr>
          <p:spPr>
            <a:xfrm>
              <a:off x="4122320" y="3050579"/>
              <a:ext cx="41255" cy="165021"/>
            </a:xfrm>
            <a:prstGeom prst="rect">
              <a:avLst/>
            </a:prstGeom>
            <a:solidFill>
              <a:schemeClr val="accent1"/>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403" name="OTLSHAPE_T_593b76fed5184421bf96aa2996735161_Title"/>
            <p:cNvSpPr txBox="1"/>
            <p:nvPr>
              <p:custDataLst>
                <p:tags r:id="rId74"/>
              </p:custDataLst>
            </p:nvPr>
          </p:nvSpPr>
          <p:spPr>
            <a:xfrm>
              <a:off x="1792343" y="3072928"/>
              <a:ext cx="2294773" cy="184666"/>
            </a:xfrm>
            <a:prstGeom prst="rect">
              <a:avLst/>
            </a:prstGeom>
            <a:noFill/>
          </p:spPr>
          <p:txBody>
            <a:bodyPr vert="horz" wrap="square" lIns="0" tIns="0" rIns="0" bIns="0" rtlCol="0" anchor="ctr" anchorCtr="0">
              <a:spAutoFit/>
            </a:bodyPr>
            <a:lstStyle/>
            <a:p>
              <a:pPr algn="r"/>
              <a:r>
                <a:rPr lang="en-US" sz="1200" b="1" spc="-5" dirty="0">
                  <a:solidFill>
                    <a:prstClr val="black"/>
                  </a:solidFill>
                </a:rPr>
                <a:t>Online facilitator training (CDC)</a:t>
              </a:r>
            </a:p>
          </p:txBody>
        </p:sp>
        <p:sp>
          <p:nvSpPr>
            <p:cNvPr id="1405" name="OTLSHAPE_T_b7900600a1bc4ad1a9f6dc8c53ec2b7c_Shape"/>
            <p:cNvSpPr/>
            <p:nvPr>
              <p:custDataLst>
                <p:tags r:id="rId75"/>
              </p:custDataLst>
            </p:nvPr>
          </p:nvSpPr>
          <p:spPr>
            <a:xfrm>
              <a:off x="4320034" y="3267169"/>
              <a:ext cx="41255" cy="165021"/>
            </a:xfrm>
            <a:prstGeom prst="rect">
              <a:avLst/>
            </a:prstGeom>
            <a:solidFill>
              <a:schemeClr val="accent5"/>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411" name="OTLSHAPE_T_b7900600a1bc4ad1a9f6dc8c53ec2b7c_Title"/>
            <p:cNvSpPr txBox="1"/>
            <p:nvPr>
              <p:custDataLst>
                <p:tags r:id="rId76"/>
              </p:custDataLst>
            </p:nvPr>
          </p:nvSpPr>
          <p:spPr>
            <a:xfrm>
              <a:off x="767353" y="3269109"/>
              <a:ext cx="3512766" cy="184666"/>
            </a:xfrm>
            <a:prstGeom prst="rect">
              <a:avLst/>
            </a:prstGeom>
            <a:noFill/>
          </p:spPr>
          <p:txBody>
            <a:bodyPr vert="horz" wrap="square" lIns="0" tIns="0" rIns="0" bIns="0" rtlCol="0" anchor="ctr" anchorCtr="0">
              <a:spAutoFit/>
            </a:bodyPr>
            <a:lstStyle/>
            <a:p>
              <a:pPr algn="r"/>
              <a:r>
                <a:rPr lang="en-US" sz="1200" b="1" spc="-3" dirty="0">
                  <a:solidFill>
                    <a:prstClr val="black"/>
                  </a:solidFill>
                </a:rPr>
                <a:t>Adopted by State Disability &amp; Health Programs (CDC)</a:t>
              </a:r>
            </a:p>
          </p:txBody>
        </p:sp>
        <p:sp>
          <p:nvSpPr>
            <p:cNvPr id="1413" name="OTLSHAPE_T_236365d8feb54012a787dd448acaaa57_Shape"/>
            <p:cNvSpPr/>
            <p:nvPr>
              <p:custDataLst>
                <p:tags r:id="rId77"/>
              </p:custDataLst>
            </p:nvPr>
          </p:nvSpPr>
          <p:spPr>
            <a:xfrm>
              <a:off x="4413441" y="3483759"/>
              <a:ext cx="41255" cy="165021"/>
            </a:xfrm>
            <a:prstGeom prst="rect">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419" name="OTLSHAPE_T_236365d8feb54012a787dd448acaaa57_Title"/>
            <p:cNvSpPr txBox="1"/>
            <p:nvPr>
              <p:custDataLst>
                <p:tags r:id="rId78"/>
              </p:custDataLst>
            </p:nvPr>
          </p:nvSpPr>
          <p:spPr>
            <a:xfrm>
              <a:off x="2065295" y="3473938"/>
              <a:ext cx="2310020" cy="184666"/>
            </a:xfrm>
            <a:prstGeom prst="rect">
              <a:avLst/>
            </a:prstGeom>
            <a:noFill/>
          </p:spPr>
          <p:txBody>
            <a:bodyPr vert="horz" wrap="square" lIns="0" tIns="0" rIns="0" bIns="0" rtlCol="0" anchor="ctr" anchorCtr="0">
              <a:spAutoFit/>
            </a:bodyPr>
            <a:lstStyle/>
            <a:p>
              <a:pPr algn="r"/>
              <a:r>
                <a:rPr lang="en-US" sz="1200" b="1" spc="-2" dirty="0">
                  <a:solidFill>
                    <a:prstClr val="black"/>
                  </a:solidFill>
                </a:rPr>
                <a:t>Named in New Freedom Initiative </a:t>
              </a:r>
            </a:p>
          </p:txBody>
        </p:sp>
        <p:sp>
          <p:nvSpPr>
            <p:cNvPr id="1421" name="OTLSHAPE_T_3176e8edaa9c4e92a792fef5c609a664_Shape"/>
            <p:cNvSpPr/>
            <p:nvPr>
              <p:custDataLst>
                <p:tags r:id="rId79"/>
              </p:custDataLst>
            </p:nvPr>
          </p:nvSpPr>
          <p:spPr>
            <a:xfrm>
              <a:off x="4703784" y="3700350"/>
              <a:ext cx="41255" cy="165021"/>
            </a:xfrm>
            <a:prstGeom prst="rect">
              <a:avLst/>
            </a:prstGeom>
            <a:solidFill>
              <a:schemeClr val="accent3"/>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427" name="OTLSHAPE_T_3176e8edaa9c4e92a792fef5c609a664_Title"/>
            <p:cNvSpPr txBox="1"/>
            <p:nvPr>
              <p:custDataLst>
                <p:tags r:id="rId80"/>
              </p:custDataLst>
            </p:nvPr>
          </p:nvSpPr>
          <p:spPr>
            <a:xfrm>
              <a:off x="2166730" y="3725429"/>
              <a:ext cx="2501164" cy="184666"/>
            </a:xfrm>
            <a:prstGeom prst="rect">
              <a:avLst/>
            </a:prstGeom>
            <a:noFill/>
          </p:spPr>
          <p:txBody>
            <a:bodyPr vert="horz" wrap="square" lIns="0" tIns="0" rIns="0" bIns="0" rtlCol="0" anchor="ctr" anchorCtr="0">
              <a:spAutoFit/>
            </a:bodyPr>
            <a:lstStyle/>
            <a:p>
              <a:pPr algn="r"/>
              <a:r>
                <a:rPr lang="en-US" sz="1200" b="1" spc="-3" dirty="0">
                  <a:solidFill>
                    <a:prstClr val="black"/>
                  </a:solidFill>
                </a:rPr>
                <a:t>Medicaid Waiver funding (CDC &amp; CMS)</a:t>
              </a:r>
            </a:p>
          </p:txBody>
        </p:sp>
        <p:sp>
          <p:nvSpPr>
            <p:cNvPr id="1429" name="OTLSHAPE_T_321964ec438a4a45ae0fd58a0a30c8be_Shape"/>
            <p:cNvSpPr/>
            <p:nvPr>
              <p:custDataLst>
                <p:tags r:id="rId81"/>
              </p:custDataLst>
            </p:nvPr>
          </p:nvSpPr>
          <p:spPr>
            <a:xfrm>
              <a:off x="5563135" y="3916941"/>
              <a:ext cx="41255" cy="165021"/>
            </a:xfrm>
            <a:prstGeom prst="rect">
              <a:avLst/>
            </a:prstGeom>
            <a:solidFill>
              <a:schemeClr val="accent4"/>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435" name="OTLSHAPE_T_321964ec438a4a45ae0fd58a0a30c8be_Title"/>
            <p:cNvSpPr txBox="1"/>
            <p:nvPr>
              <p:custDataLst>
                <p:tags r:id="rId82"/>
              </p:custDataLst>
            </p:nvPr>
          </p:nvSpPr>
          <p:spPr>
            <a:xfrm>
              <a:off x="2939729" y="3939290"/>
              <a:ext cx="2591708" cy="184666"/>
            </a:xfrm>
            <a:prstGeom prst="rect">
              <a:avLst/>
            </a:prstGeom>
            <a:noFill/>
          </p:spPr>
          <p:txBody>
            <a:bodyPr vert="horz" wrap="square" lIns="0" tIns="0" rIns="0" bIns="0" rtlCol="0" anchor="ctr" anchorCtr="0">
              <a:spAutoFit/>
            </a:bodyPr>
            <a:lstStyle/>
            <a:p>
              <a:pPr algn="r"/>
              <a:r>
                <a:rPr lang="en-US" sz="1200" b="1" spc="-3" dirty="0">
                  <a:solidFill>
                    <a:prstClr val="black"/>
                  </a:solidFill>
                </a:rPr>
                <a:t>Adopted by ADRC Network (CMS &amp; AOA)</a:t>
              </a:r>
            </a:p>
          </p:txBody>
        </p:sp>
        <p:sp>
          <p:nvSpPr>
            <p:cNvPr id="1437" name="OTLSHAPE_T_b09702a9695842bbbfe1c0a61fb285bb_Shape"/>
            <p:cNvSpPr/>
            <p:nvPr>
              <p:custDataLst>
                <p:tags r:id="rId83"/>
              </p:custDataLst>
            </p:nvPr>
          </p:nvSpPr>
          <p:spPr>
            <a:xfrm>
              <a:off x="5884614" y="4133530"/>
              <a:ext cx="41255" cy="165020"/>
            </a:xfrm>
            <a:prstGeom prst="rect">
              <a:avLst/>
            </a:prstGeom>
            <a:solidFill>
              <a:schemeClr val="dk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443" name="OTLSHAPE_T_b09702a9695842bbbfe1c0a61fb285bb_Title"/>
            <p:cNvSpPr txBox="1"/>
            <p:nvPr>
              <p:custDataLst>
                <p:tags r:id="rId84"/>
              </p:custDataLst>
            </p:nvPr>
          </p:nvSpPr>
          <p:spPr>
            <a:xfrm>
              <a:off x="1894062" y="4150303"/>
              <a:ext cx="3934053" cy="184666"/>
            </a:xfrm>
            <a:prstGeom prst="rect">
              <a:avLst/>
            </a:prstGeom>
            <a:noFill/>
          </p:spPr>
          <p:txBody>
            <a:bodyPr vert="horz" wrap="square" lIns="0" tIns="0" rIns="0" bIns="0" rtlCol="0" anchor="ctr" anchorCtr="0">
              <a:spAutoFit/>
            </a:bodyPr>
            <a:lstStyle/>
            <a:p>
              <a:pPr algn="r"/>
              <a:r>
                <a:rPr lang="en-US" sz="1200" b="1" spc="-5" dirty="0">
                  <a:solidFill>
                    <a:prstClr val="black"/>
                  </a:solidFill>
                </a:rPr>
                <a:t> Developed Working Well with a Disability (CDC)</a:t>
              </a:r>
            </a:p>
          </p:txBody>
        </p:sp>
        <p:sp>
          <p:nvSpPr>
            <p:cNvPr id="1445" name="OTLSHAPE_T_ddaf378a215148f59ed920f92903a4aa_Shape"/>
            <p:cNvSpPr/>
            <p:nvPr>
              <p:custDataLst>
                <p:tags r:id="rId85"/>
              </p:custDataLst>
            </p:nvPr>
          </p:nvSpPr>
          <p:spPr>
            <a:xfrm>
              <a:off x="6428714" y="4350120"/>
              <a:ext cx="41255" cy="165020"/>
            </a:xfrm>
            <a:prstGeom prst="rect">
              <a:avLst/>
            </a:prstGeom>
            <a:solidFill>
              <a:schemeClr val="accent6"/>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451" name="OTLSHAPE_T_ddaf378a215148f59ed920f92903a4aa_Title"/>
            <p:cNvSpPr txBox="1"/>
            <p:nvPr>
              <p:custDataLst>
                <p:tags r:id="rId86"/>
              </p:custDataLst>
            </p:nvPr>
          </p:nvSpPr>
          <p:spPr>
            <a:xfrm>
              <a:off x="4320034" y="4372470"/>
              <a:ext cx="2074438" cy="184666"/>
            </a:xfrm>
            <a:prstGeom prst="rect">
              <a:avLst/>
            </a:prstGeom>
            <a:noFill/>
          </p:spPr>
          <p:txBody>
            <a:bodyPr vert="horz" wrap="square" lIns="0" tIns="0" rIns="0" bIns="0" rtlCol="0" anchor="ctr" anchorCtr="0">
              <a:spAutoFit/>
            </a:bodyPr>
            <a:lstStyle/>
            <a:p>
              <a:pPr algn="r"/>
              <a:r>
                <a:rPr lang="en-US" sz="1200" b="1" spc="-3" dirty="0">
                  <a:solidFill>
                    <a:prstClr val="black"/>
                  </a:solidFill>
                </a:rPr>
                <a:t>Spanish translation (CDC)</a:t>
              </a:r>
            </a:p>
          </p:txBody>
        </p:sp>
        <p:sp>
          <p:nvSpPr>
            <p:cNvPr id="1453" name="OTLSHAPE_T_e6f1332bd19147adbf0d06a31b110f2f_Shape"/>
            <p:cNvSpPr/>
            <p:nvPr>
              <p:custDataLst>
                <p:tags r:id="rId87"/>
              </p:custDataLst>
            </p:nvPr>
          </p:nvSpPr>
          <p:spPr>
            <a:xfrm>
              <a:off x="7021852" y="4566709"/>
              <a:ext cx="41255" cy="165020"/>
            </a:xfrm>
            <a:prstGeom prst="rect">
              <a:avLst/>
            </a:prstGeom>
            <a:solidFill>
              <a:schemeClr val="accent1"/>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459" name="OTLSHAPE_T_e6f1332bd19147adbf0d06a31b110f2f_Title"/>
            <p:cNvSpPr txBox="1"/>
            <p:nvPr>
              <p:custDataLst>
                <p:tags r:id="rId88"/>
              </p:custDataLst>
            </p:nvPr>
          </p:nvSpPr>
          <p:spPr>
            <a:xfrm>
              <a:off x="4667896" y="4607469"/>
              <a:ext cx="2314284" cy="184666"/>
            </a:xfrm>
            <a:prstGeom prst="rect">
              <a:avLst/>
            </a:prstGeom>
            <a:noFill/>
          </p:spPr>
          <p:txBody>
            <a:bodyPr vert="horz" wrap="square" lIns="0" tIns="0" rIns="0" bIns="0" rtlCol="0" anchor="ctr" anchorCtr="0">
              <a:spAutoFit/>
            </a:bodyPr>
            <a:lstStyle/>
            <a:p>
              <a:pPr algn="r"/>
              <a:r>
                <a:rPr lang="en-US" sz="1200" b="1" spc="-3" dirty="0">
                  <a:solidFill>
                    <a:prstClr val="black"/>
                  </a:solidFill>
                </a:rPr>
                <a:t>Adopted by LA Care (CMS)</a:t>
              </a:r>
            </a:p>
          </p:txBody>
        </p:sp>
        <p:sp>
          <p:nvSpPr>
            <p:cNvPr id="1461" name="OTLSHAPE_T_945579f9f71141db9210b53a464029a9_Shape"/>
            <p:cNvSpPr/>
            <p:nvPr>
              <p:custDataLst>
                <p:tags r:id="rId89"/>
              </p:custDataLst>
            </p:nvPr>
          </p:nvSpPr>
          <p:spPr>
            <a:xfrm>
              <a:off x="7263935" y="4783297"/>
              <a:ext cx="41255" cy="165020"/>
            </a:xfrm>
            <a:prstGeom prst="rect">
              <a:avLst/>
            </a:prstGeom>
            <a:solidFill>
              <a:schemeClr val="dk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467" name="OTLSHAPE_T_945579f9f71141db9210b53a464029a9_Title"/>
            <p:cNvSpPr txBox="1"/>
            <p:nvPr>
              <p:custDataLst>
                <p:tags r:id="rId90"/>
              </p:custDataLst>
            </p:nvPr>
          </p:nvSpPr>
          <p:spPr>
            <a:xfrm>
              <a:off x="5247860" y="4800283"/>
              <a:ext cx="1982827" cy="184666"/>
            </a:xfrm>
            <a:prstGeom prst="rect">
              <a:avLst/>
            </a:prstGeom>
            <a:noFill/>
          </p:spPr>
          <p:txBody>
            <a:bodyPr vert="horz" wrap="square" lIns="0" tIns="0" rIns="0" bIns="0" rtlCol="0" anchor="ctr" anchorCtr="0">
              <a:spAutoFit/>
            </a:bodyPr>
            <a:lstStyle/>
            <a:p>
              <a:pPr algn="r"/>
              <a:r>
                <a:rPr lang="en-US" sz="1200" b="1" spc="-3" dirty="0">
                  <a:solidFill>
                    <a:prstClr val="black"/>
                  </a:solidFill>
                </a:rPr>
                <a:t>Korean translation (NIDRR)</a:t>
              </a:r>
            </a:p>
          </p:txBody>
        </p:sp>
        <p:sp>
          <p:nvSpPr>
            <p:cNvPr id="1469" name="OTLSHAPE_T_47506a182e8a4cd49c26c2609af0baff_Shape"/>
            <p:cNvSpPr/>
            <p:nvPr>
              <p:custDataLst>
                <p:tags r:id="rId91"/>
              </p:custDataLst>
            </p:nvPr>
          </p:nvSpPr>
          <p:spPr>
            <a:xfrm>
              <a:off x="8430753" y="4999887"/>
              <a:ext cx="41255" cy="165020"/>
            </a:xfrm>
            <a:prstGeom prst="rect">
              <a:avLst/>
            </a:prstGeom>
            <a:solidFill>
              <a:schemeClr val="accent1"/>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475" name="OTLSHAPE_T_47506a182e8a4cd49c26c2609af0baff_Title"/>
            <p:cNvSpPr txBox="1"/>
            <p:nvPr>
              <p:custDataLst>
                <p:tags r:id="rId92"/>
              </p:custDataLst>
            </p:nvPr>
          </p:nvSpPr>
          <p:spPr>
            <a:xfrm>
              <a:off x="5828115" y="4993352"/>
              <a:ext cx="2569324" cy="184666"/>
            </a:xfrm>
            <a:prstGeom prst="rect">
              <a:avLst/>
            </a:prstGeom>
            <a:noFill/>
          </p:spPr>
          <p:txBody>
            <a:bodyPr vert="horz" wrap="square" lIns="0" tIns="0" rIns="0" bIns="0" rtlCol="0" anchor="ctr" anchorCtr="0">
              <a:spAutoFit/>
            </a:bodyPr>
            <a:lstStyle/>
            <a:p>
              <a:pPr algn="r"/>
              <a:r>
                <a:rPr lang="en-US" sz="1200" b="1" spc="-2" dirty="0">
                  <a:solidFill>
                    <a:prstClr val="black"/>
                  </a:solidFill>
                </a:rPr>
                <a:t>Online development funding (NIDILRR)</a:t>
              </a:r>
            </a:p>
          </p:txBody>
        </p:sp>
        <p:sp>
          <p:nvSpPr>
            <p:cNvPr id="1477" name="OTLSHAPE_T_408131ef007444c682569bc044ed936f_Shape"/>
            <p:cNvSpPr/>
            <p:nvPr>
              <p:custDataLst>
                <p:tags r:id="rId93"/>
              </p:custDataLst>
            </p:nvPr>
          </p:nvSpPr>
          <p:spPr>
            <a:xfrm>
              <a:off x="8721874" y="5259863"/>
              <a:ext cx="41255" cy="165020"/>
            </a:xfrm>
            <a:prstGeom prst="rect">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483" name="OTLSHAPE_T_408131ef007444c682569bc044ed936f_Title"/>
            <p:cNvSpPr txBox="1"/>
            <p:nvPr>
              <p:custDataLst>
                <p:tags r:id="rId94"/>
              </p:custDataLst>
            </p:nvPr>
          </p:nvSpPr>
          <p:spPr>
            <a:xfrm>
              <a:off x="4851163" y="5267901"/>
              <a:ext cx="3835026" cy="184666"/>
            </a:xfrm>
            <a:prstGeom prst="rect">
              <a:avLst/>
            </a:prstGeom>
            <a:noFill/>
          </p:spPr>
          <p:txBody>
            <a:bodyPr vert="horz" wrap="square" lIns="0" tIns="0" rIns="0" bIns="0" rtlCol="0" anchor="ctr" anchorCtr="0">
              <a:spAutoFit/>
            </a:bodyPr>
            <a:lstStyle/>
            <a:p>
              <a:pPr algn="r"/>
              <a:r>
                <a:rPr lang="en-US" sz="1200" b="1" spc="-2" dirty="0">
                  <a:solidFill>
                    <a:prstClr val="black"/>
                  </a:solidFill>
                </a:rPr>
                <a:t>MMWR Health Disparities publication (CDC &amp; NIDILRR)</a:t>
              </a:r>
            </a:p>
          </p:txBody>
        </p:sp>
        <p:sp>
          <p:nvSpPr>
            <p:cNvPr id="1298" name="OTLSHAPE_TB_00000000000000000000000000000000_RightEndCaps"/>
            <p:cNvSpPr txBox="1"/>
            <p:nvPr>
              <p:custDataLst>
                <p:tags r:id="rId95"/>
              </p:custDataLst>
            </p:nvPr>
          </p:nvSpPr>
          <p:spPr>
            <a:xfrm>
              <a:off x="8436161" y="5691868"/>
              <a:ext cx="409392" cy="184666"/>
            </a:xfrm>
            <a:prstGeom prst="rect">
              <a:avLst/>
            </a:prstGeom>
            <a:noFill/>
          </p:spPr>
          <p:txBody>
            <a:bodyPr vert="horz" wrap="square" lIns="0" tIns="0" rIns="0" bIns="0" rtlCol="0" anchor="ctr" anchorCtr="0">
              <a:spAutoFit/>
            </a:bodyPr>
            <a:lstStyle/>
            <a:p>
              <a:pPr algn="ctr"/>
              <a:r>
                <a:rPr lang="en-US" sz="1200" b="1" spc="-28" dirty="0">
                  <a:solidFill>
                    <a:prstClr val="black"/>
                  </a:solidFill>
                </a:rPr>
                <a:t>2016</a:t>
              </a:r>
            </a:p>
          </p:txBody>
        </p:sp>
        <p:sp>
          <p:nvSpPr>
            <p:cNvPr id="1485" name="OTLSHAPE_TB_00000000000000000000000000000000_TimescaleInterval5"/>
            <p:cNvSpPr txBox="1"/>
            <p:nvPr>
              <p:custDataLst>
                <p:tags r:id="rId96"/>
              </p:custDataLst>
            </p:nvPr>
          </p:nvSpPr>
          <p:spPr>
            <a:xfrm>
              <a:off x="4199596" y="5681851"/>
              <a:ext cx="282147" cy="215543"/>
            </a:xfrm>
            <a:prstGeom prst="rect">
              <a:avLst/>
            </a:prstGeom>
            <a:noFill/>
          </p:spPr>
          <p:txBody>
            <a:bodyPr vert="horz" wrap="none" lIns="0" tIns="0" rIns="0" bIns="0" rtlCol="0" anchor="ctr" anchorCtr="0">
              <a:noAutofit/>
            </a:bodyPr>
            <a:lstStyle/>
            <a:p>
              <a:r>
                <a:rPr lang="en-US" sz="1200" b="1" spc="-15" dirty="0">
                  <a:solidFill>
                    <a:prstClr val="black"/>
                  </a:solidFill>
                </a:rPr>
                <a:t>2001</a:t>
              </a:r>
            </a:p>
          </p:txBody>
        </p:sp>
      </p:grpSp>
      <p:pic>
        <p:nvPicPr>
          <p:cNvPr id="180" name="Picture 179" descr="The Living Well with a Disability Logo is green with the words right of white box with an arc of green stretching from the lower left corner to the upper right corner. The green arc suggests a path into the future." title="Living Well with a Disability Logo"/>
          <p:cNvPicPr>
            <a:picLocks noChangeAspect="1"/>
          </p:cNvPicPr>
          <p:nvPr/>
        </p:nvPicPr>
        <p:blipFill rotWithShape="1">
          <a:blip r:embed="rId98">
            <a:extLst>
              <a:ext uri="{28A0092B-C50C-407E-A947-70E740481C1C}">
                <a14:useLocalDpi xmlns:a14="http://schemas.microsoft.com/office/drawing/2010/main" val="0"/>
              </a:ext>
            </a:extLst>
          </a:blip>
          <a:srcRect/>
          <a:stretch/>
        </p:blipFill>
        <p:spPr>
          <a:xfrm>
            <a:off x="6774444" y="6225526"/>
            <a:ext cx="2144407" cy="454495"/>
          </a:xfrm>
          <a:prstGeom prst="rect">
            <a:avLst/>
          </a:prstGeom>
        </p:spPr>
      </p:pic>
    </p:spTree>
    <p:custDataLst>
      <p:tags r:id="rId1"/>
    </p:custDataLst>
    <p:extLst>
      <p:ext uri="{BB962C8B-B14F-4D97-AF65-F5344CB8AC3E}">
        <p14:creationId xmlns:p14="http://schemas.microsoft.com/office/powerpoint/2010/main" val="346986808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400" dirty="0"/>
              <a:t>U.S. Map showing states with Living and Working Well sites</a:t>
            </a:r>
          </a:p>
        </p:txBody>
      </p:sp>
      <p:pic>
        <p:nvPicPr>
          <p:cNvPr id="5" name="Picture 4" descr="The Living Well with a Disability Logo is green with the words right of white box with an arc of green stretching from the lower left corner to the upper right corner. The green arc suggests a path into the future." title="Living Well with a Disability Logo"/>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774444" y="6225526"/>
            <a:ext cx="2144407" cy="454495"/>
          </a:xfrm>
          <a:prstGeom prst="rect">
            <a:avLst/>
          </a:prstGeom>
        </p:spPr>
      </p:pic>
      <p:sp>
        <p:nvSpPr>
          <p:cNvPr id="7" name="Text Placeholder 6"/>
          <p:cNvSpPr>
            <a:spLocks noGrp="1"/>
          </p:cNvSpPr>
          <p:nvPr>
            <p:ph type="body" idx="1"/>
          </p:nvPr>
        </p:nvSpPr>
        <p:spPr/>
        <p:txBody>
          <a:bodyPr>
            <a:normAutofit fontScale="25000" lnSpcReduction="20000"/>
          </a:bodyPr>
          <a:lstStyle/>
          <a:p>
            <a:r>
              <a:rPr lang="en-US" dirty="0"/>
              <a:t>This U.S. Map shows states where RTC: Rural staff have trained Living Well and Working Well with a Disability facilitators. It also shows which states have a CDC Disability and Health State Program.</a:t>
            </a:r>
          </a:p>
          <a:p>
            <a:r>
              <a:rPr lang="en-US" dirty="0"/>
              <a:t>There are 46 U.S. States with Living Well with a Disability Facilitator. These states are: AL, AK, AZ, AR, CA, CO, CT, FL, GA, HI, ID, IL, IN, IA, KS, KY, ME, MD, MI, MN, MS, MO, MT, NE, NH, NJ, NM, NY, NC, ND, OH, OK, OR, RI, PA, SC, SD, TN, TX, UT, VT, VA, WA, WV, WI, WY .</a:t>
            </a:r>
          </a:p>
          <a:p>
            <a:r>
              <a:rPr lang="en-US" dirty="0"/>
              <a:t>Of these 46 U.S. States, 29 also have a Working Well with a </a:t>
            </a:r>
            <a:r>
              <a:rPr lang="en-US" dirty="0" err="1"/>
              <a:t>Disabilty</a:t>
            </a:r>
            <a:r>
              <a:rPr lang="en-US" dirty="0"/>
              <a:t> facilitator: AL, AZ, AR, CA, CO, ID, IA, KS, MI, MN, MS, MO, MT, NH, NJ, NM, NY, NC, ND, OH, PA, TX, UT, VT, VA, WA, WV, WI, WY, and  17 only have Living Well facilitator(s): AK, CT, FL, GA, HI, IL, IN, KY, ME, MD, NE, OK, OR, RI, SC, SD, and TN.</a:t>
            </a:r>
          </a:p>
          <a:p>
            <a:r>
              <a:rPr lang="en-US" dirty="0"/>
              <a:t>Nevada has only Working Well with a Disability facilitators (i.e., no Living Well facilitators).</a:t>
            </a:r>
          </a:p>
          <a:p>
            <a:r>
              <a:rPr lang="en-US" dirty="0"/>
              <a:t>The three states without Living Well or Working Well facilitators include: MA, LA, and DE.</a:t>
            </a:r>
          </a:p>
          <a:p>
            <a:r>
              <a:rPr lang="en-US" dirty="0"/>
              <a:t>The 19 currently funded CDC Disability and Health State Programs are in: AL, AR, FL, IA, KS, KY, MD, MA, MI, MN, MO, MT, NH, NY, OH, OR, SC, UT, and VT. </a:t>
            </a:r>
          </a:p>
          <a:p>
            <a:r>
              <a:rPr lang="en-US" dirty="0"/>
              <a:t>Thirteen of the CDC Disability and Health Programs are in states with a Living Well and Working Well facilitator (AL, AR, IA, KS, MI, MN, MO, MT, NH, NY, OH, UT, and VT; five of the CDC Disability and Health Programs are in states with only a Living Well facilitator (FL, KY, MD, SC and UT) ; and MA is the only state with a CDC Disability and Health Program that does not have a Living Well or Working Well facilitator.</a:t>
            </a:r>
          </a:p>
        </p:txBody>
      </p:sp>
      <p:pic>
        <p:nvPicPr>
          <p:cNvPr id="2" name="Picture 1" descr="This U.S. Map shows states where RTC: Rural staff have trained Living Well and Working Well with a Disability facilitators. It also shows which states have a CDC Disability and Health State Program.&#10;There are 46 U.S. States with Living Well with a Disability Facilitator. These states are: AL, AK, AZ, AR, CA, CO, CT, FL, GA, HI, ID, IL, IN, IA, KS, KY, ME, MD, MI, MN, MS, MO, MT, NE, NH, NJ, NM, NY, NC, ND, OH, OK, OR, RI, PA, SC, SD, TN, TX, UT, VT, VA, WA, WV, WI, WY .&#10;Of these 46 U.S. States, 29 also have a Working Well with a Disabilty facilitator: AL, AZ, AR, CA, CO, ID, IA, KS, MI, MN, MS, MO, MT, NH, NJ, NM, NY, NC, ND, OH, PA, TX, UT, VT, VA, WA, WV, WI, WY, and  17 only have Living Well facilitator(s): AK, CT, FL, GA, HI, IL, IN, KY, ME, MD, NE, OK, OR, RI, SC, SD, and TN.&#10;Nevada has only Working Well with a Disability facilitators (i.e., no Living Well facilitators).&#10;The three states without Living Well or Working Well facilitators include: MA, LA, and DE.&#10;The 19 currently funded CDC Disability and Health State Programs are in: AL, AR, FL, IA, KS, KY, MD, MA, MI, MN, MO, MT, NH, NY, OH, OR, SC, UT, and VT. &#10;Thirteen of the CDC Disability and Health Programs are in states with a Living Well and Working Well facilitator (AL, AR, IA, KS, MI, MN, MO, MT, NH, NY, OH, UT, and VT; five of the CDC Disability and Health Programs are in states with only a Living Well facilitator (FL, KY, MD, SC and UT) ; and MA is the only state with a CDC Disability and Health Program that does not have a Living Well or Working Well facilitator.&#10;" title="U.S. Map showing states with Living and Working Well sit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571" y="0"/>
            <a:ext cx="8717280" cy="6736080"/>
          </a:xfrm>
          <a:prstGeom prst="rect">
            <a:avLst/>
          </a:prstGeom>
        </p:spPr>
      </p:pic>
      <p:sp>
        <p:nvSpPr>
          <p:cNvPr id="3" name="Rectangle 2"/>
          <p:cNvSpPr/>
          <p:nvPr/>
        </p:nvSpPr>
        <p:spPr>
          <a:xfrm>
            <a:off x="8747971" y="6538897"/>
            <a:ext cx="341760" cy="276999"/>
          </a:xfrm>
          <a:prstGeom prst="rect">
            <a:avLst/>
          </a:prstGeom>
        </p:spPr>
        <p:txBody>
          <a:bodyPr wrap="none">
            <a:spAutoFit/>
          </a:bodyPr>
          <a:lstStyle/>
          <a:p>
            <a:pPr lvl="0" algn="r">
              <a:defRPr/>
            </a:pPr>
            <a:r>
              <a:rPr lang="en-US" sz="1200" dirty="0" smtClean="0">
                <a:solidFill>
                  <a:srgbClr val="898989"/>
                </a:solidFill>
                <a:latin typeface="Calibri" panose="020F0502020204030204" pitchFamily="34" charset="0"/>
                <a:ea typeface="Tahoma" panose="020B0604030504040204" pitchFamily="34" charset="0"/>
                <a:cs typeface="Tahoma" panose="020B0604030504040204" pitchFamily="34" charset="0"/>
              </a:rPr>
              <a:t>81</a:t>
            </a:r>
            <a:endParaRPr lang="en-US" sz="1200" dirty="0">
              <a:solidFill>
                <a:srgbClr val="898989"/>
              </a:solidFill>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084487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611" y="1048215"/>
            <a:ext cx="7886700" cy="981306"/>
          </a:xfrm>
        </p:spPr>
        <p:txBody>
          <a:bodyPr>
            <a:normAutofit/>
          </a:bodyPr>
          <a:lstStyle/>
          <a:p>
            <a:r>
              <a:rPr lang="en-US" dirty="0">
                <a:solidFill>
                  <a:schemeClr val="accent1">
                    <a:lumMod val="75000"/>
                  </a:schemeClr>
                </a:solidFill>
              </a:rPr>
              <a:t>Summary of </a:t>
            </a:r>
            <a:r>
              <a:rPr lang="en-US" dirty="0" smtClean="0">
                <a:solidFill>
                  <a:schemeClr val="accent1">
                    <a:lumMod val="75000"/>
                  </a:schemeClr>
                </a:solidFill>
              </a:rPr>
              <a:t>Map</a:t>
            </a:r>
            <a:endParaRPr lang="en-US" dirty="0"/>
          </a:p>
        </p:txBody>
      </p:sp>
      <p:sp>
        <p:nvSpPr>
          <p:cNvPr id="3" name="Content Placeholder 2"/>
          <p:cNvSpPr>
            <a:spLocks noGrp="1"/>
          </p:cNvSpPr>
          <p:nvPr>
            <p:ph idx="1"/>
          </p:nvPr>
        </p:nvSpPr>
        <p:spPr>
          <a:xfrm>
            <a:off x="375889" y="1883949"/>
            <a:ext cx="7886700" cy="4351338"/>
          </a:xfrm>
        </p:spPr>
        <p:txBody>
          <a:bodyPr/>
          <a:lstStyle/>
          <a:p>
            <a:pPr marL="285750" lvl="0" indent="-285750">
              <a:spcBef>
                <a:spcPts val="0"/>
              </a:spcBef>
              <a:tabLst>
                <a:tab pos="457200" algn="l"/>
              </a:tabLst>
            </a:pP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From February 1995 to May, 2016, RTC: Rural staff trained 1,181 Living Well with a Disability (LWD) facilitators in 46 states, who served more than 9,448 adults with disabilities. </a:t>
            </a:r>
          </a:p>
          <a:p>
            <a:pPr marL="342900" lvl="0" indent="-342900">
              <a:spcBef>
                <a:spcPts val="0"/>
              </a:spcBef>
              <a:tabLst>
                <a:tab pos="457200" algn="l"/>
              </a:tabLst>
            </a:pP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spcBef>
                <a:spcPts val="0"/>
              </a:spcBef>
              <a:tabLst>
                <a:tab pos="914400" algn="l"/>
              </a:tabLst>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Since 2002, 753 LWD facilitators in current and previous CDC Disability and Health funded states reached over 6,024 workshop participants, whose symptom-free days are estimated at having increased by 71,685 days.</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tabLst>
                <a:tab pos="914400" algn="l"/>
              </a:tabLst>
            </a:pPr>
            <a:endParaRPr lang="en-US" sz="2400" dirty="0">
              <a:latin typeface="Times New Roman" panose="02020603050405020304" pitchFamily="18" charset="0"/>
              <a:cs typeface="Times New Roman" panose="02020603050405020304" pitchFamily="18" charset="0"/>
            </a:endParaRPr>
          </a:p>
          <a:p>
            <a:pPr marL="285750" indent="-285750">
              <a:tabLst>
                <a:tab pos="914400" algn="l"/>
              </a:tabLst>
            </a:pPr>
            <a:r>
              <a:rPr lang="en-US" sz="2400" dirty="0"/>
              <a:t>Since 2010, RTC: Rural staff trained 238 Working Well with a Disability (WWD) facilitators in 30 states, who served more than 1,904 adults with disabilities</a:t>
            </a:r>
            <a:r>
              <a:rPr lang="en-US" sz="2400" dirty="0" smtClean="0"/>
              <a:t>.</a:t>
            </a:r>
            <a:endParaRPr lang="en-US" sz="2400" dirty="0"/>
          </a:p>
        </p:txBody>
      </p:sp>
    </p:spTree>
    <p:extLst>
      <p:ext uri="{BB962C8B-B14F-4D97-AF65-F5344CB8AC3E}">
        <p14:creationId xmlns:p14="http://schemas.microsoft.com/office/powerpoint/2010/main" val="15714199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572" y="2033450"/>
            <a:ext cx="7886700" cy="4315311"/>
          </a:xfrm>
        </p:spPr>
        <p:txBody>
          <a:bodyPr>
            <a:noAutofit/>
          </a:bodyPr>
          <a:lstStyle/>
          <a:p>
            <a:pPr lvl="0"/>
            <a:r>
              <a:rPr lang="en-US" sz="2000" dirty="0"/>
              <a:t>The International Classification of Functioning, Disability and Health is a framework for describing the continuum of function and disability. (WHO 2001</a:t>
            </a:r>
            <a:r>
              <a:rPr lang="en-US" sz="2000" dirty="0" smtClean="0"/>
              <a:t>)</a:t>
            </a:r>
          </a:p>
          <a:p>
            <a:r>
              <a:rPr lang="en-US" sz="2000" dirty="0"/>
              <a:t> In this model, disability is not considered an </a:t>
            </a:r>
            <a:r>
              <a:rPr lang="en-US" sz="2000" dirty="0" smtClean="0"/>
              <a:t>illness</a:t>
            </a:r>
          </a:p>
          <a:p>
            <a:pPr lvl="0"/>
            <a:r>
              <a:rPr lang="en-US" sz="2000" dirty="0"/>
              <a:t>Unlike previous models of disability, this framework considers not only bodily function but also the disabling characteristics of social, cultural and environmental contexts</a:t>
            </a:r>
            <a:r>
              <a:rPr lang="en-US" sz="2000" dirty="0" smtClean="0"/>
              <a:t>.</a:t>
            </a:r>
          </a:p>
          <a:p>
            <a:r>
              <a:rPr lang="en-US" sz="2000" dirty="0"/>
              <a:t>Disability is seen as a dynamic interaction between a person and these contexts</a:t>
            </a:r>
            <a:r>
              <a:rPr lang="en-US" sz="2000" dirty="0" smtClean="0"/>
              <a:t>.</a:t>
            </a:r>
          </a:p>
          <a:p>
            <a:pPr lvl="0"/>
            <a:r>
              <a:rPr lang="en-US" sz="2000" dirty="0"/>
              <a:t>In environments that are inclusive, such as those that include accessible built environments or social structures that support participation for all people, a person with a functional limitation may not experience that limitation as a disability</a:t>
            </a:r>
            <a:r>
              <a:rPr lang="en-US" sz="2000" dirty="0" smtClean="0"/>
              <a:t>.</a:t>
            </a:r>
            <a:endParaRPr lang="en-US" sz="2000" dirty="0"/>
          </a:p>
        </p:txBody>
      </p:sp>
      <p:sp>
        <p:nvSpPr>
          <p:cNvPr id="2" name="Title 1"/>
          <p:cNvSpPr>
            <a:spLocks noGrp="1"/>
          </p:cNvSpPr>
          <p:nvPr>
            <p:ph type="title"/>
          </p:nvPr>
        </p:nvSpPr>
        <p:spPr>
          <a:xfrm>
            <a:off x="435361" y="1115975"/>
            <a:ext cx="8478179" cy="1325563"/>
          </a:xfrm>
        </p:spPr>
        <p:txBody>
          <a:bodyPr>
            <a:normAutofit fontScale="90000"/>
          </a:bodyPr>
          <a:lstStyle/>
          <a:p>
            <a:r>
              <a:rPr lang="en-US" sz="4000" b="1" dirty="0">
                <a:solidFill>
                  <a:schemeClr val="accent1">
                    <a:lumMod val="75000"/>
                  </a:schemeClr>
                </a:solidFill>
              </a:rPr>
              <a:t>What do we mean when we say disability?</a:t>
            </a:r>
            <a:r>
              <a:rPr lang="en-US" dirty="0">
                <a:solidFill>
                  <a:schemeClr val="accent1">
                    <a:lumMod val="75000"/>
                  </a:schemeClr>
                </a:solidFill>
              </a:rPr>
              <a:t/>
            </a:r>
            <a:br>
              <a:rPr lang="en-US" dirty="0">
                <a:solidFill>
                  <a:schemeClr val="accent1">
                    <a:lumMod val="75000"/>
                  </a:schemeClr>
                </a:solidFill>
              </a:rPr>
            </a:br>
            <a:endParaRPr lang="en-US" dirty="0"/>
          </a:p>
        </p:txBody>
      </p:sp>
    </p:spTree>
    <p:extLst>
      <p:ext uri="{BB962C8B-B14F-4D97-AF65-F5344CB8AC3E}">
        <p14:creationId xmlns:p14="http://schemas.microsoft.com/office/powerpoint/2010/main" val="40348094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53145"/>
            <a:ext cx="7886700" cy="1325563"/>
          </a:xfrm>
        </p:spPr>
        <p:txBody>
          <a:bodyPr>
            <a:normAutofit/>
          </a:bodyPr>
          <a:lstStyle/>
          <a:p>
            <a:r>
              <a:rPr lang="en-US" sz="4000" dirty="0">
                <a:solidFill>
                  <a:schemeClr val="accent1">
                    <a:lumMod val="75000"/>
                  </a:schemeClr>
                </a:solidFill>
              </a:rPr>
              <a:t>Secondary Conditions: Health risks associated with disability</a:t>
            </a:r>
            <a:endParaRPr lang="en-US" sz="4000" dirty="0"/>
          </a:p>
        </p:txBody>
      </p:sp>
      <p:sp>
        <p:nvSpPr>
          <p:cNvPr id="3" name="Content Placeholder 2"/>
          <p:cNvSpPr>
            <a:spLocks noGrp="1"/>
          </p:cNvSpPr>
          <p:nvPr>
            <p:ph sz="half" idx="1"/>
          </p:nvPr>
        </p:nvSpPr>
        <p:spPr>
          <a:xfrm>
            <a:off x="524571" y="2539303"/>
            <a:ext cx="4828013" cy="4136560"/>
          </a:xfrm>
        </p:spPr>
        <p:txBody>
          <a:bodyPr>
            <a:normAutofit/>
          </a:bodyPr>
          <a:lstStyle/>
          <a:p>
            <a:r>
              <a:rPr lang="en-US" dirty="0"/>
              <a:t>Poorer overall health.</a:t>
            </a:r>
          </a:p>
          <a:p>
            <a:r>
              <a:rPr lang="en-US" dirty="0"/>
              <a:t>Less access to adequate health care.</a:t>
            </a:r>
          </a:p>
          <a:p>
            <a:r>
              <a:rPr lang="en-US" dirty="0"/>
              <a:t>Pain and fatigue.</a:t>
            </a:r>
          </a:p>
          <a:p>
            <a:r>
              <a:rPr lang="en-US" dirty="0"/>
              <a:t>Mental health issues, such as depression.</a:t>
            </a:r>
          </a:p>
          <a:p>
            <a:r>
              <a:rPr lang="en-US" dirty="0"/>
              <a:t>Engaging in risky health behaviors including smoking.</a:t>
            </a:r>
          </a:p>
        </p:txBody>
      </p:sp>
      <p:sp>
        <p:nvSpPr>
          <p:cNvPr id="4" name="Content Placeholder 3"/>
          <p:cNvSpPr>
            <a:spLocks noGrp="1"/>
          </p:cNvSpPr>
          <p:nvPr>
            <p:ph sz="half" idx="2"/>
          </p:nvPr>
        </p:nvSpPr>
        <p:spPr>
          <a:xfrm>
            <a:off x="5754029" y="2806933"/>
            <a:ext cx="3006648" cy="2880189"/>
          </a:xfrm>
        </p:spPr>
        <p:txBody>
          <a:bodyPr>
            <a:normAutofit/>
          </a:bodyPr>
          <a:lstStyle/>
          <a:p>
            <a:pPr marL="0" indent="0">
              <a:buNone/>
            </a:pPr>
            <a:r>
              <a:rPr lang="en-US" sz="1800" dirty="0">
                <a:solidFill>
                  <a:schemeClr val="accent1">
                    <a:lumMod val="75000"/>
                  </a:schemeClr>
                </a:solidFill>
              </a:rPr>
              <a:t>"Those physical, medical, cognitive, emotional, or psychosocial consequences to which persons with disabilities are more susceptible by virtue of an underlying condition, including adverse outcomes in health, wellness, participation, and quality of life" (Hough, 1999, p. 186).</a:t>
            </a:r>
          </a:p>
        </p:txBody>
      </p:sp>
    </p:spTree>
    <p:extLst>
      <p:ext uri="{BB962C8B-B14F-4D97-AF65-F5344CB8AC3E}">
        <p14:creationId xmlns:p14="http://schemas.microsoft.com/office/powerpoint/2010/main" val="5872939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796" y="959461"/>
            <a:ext cx="7886700" cy="854074"/>
          </a:xfrm>
        </p:spPr>
        <p:txBody>
          <a:bodyPr>
            <a:normAutofit fontScale="90000"/>
          </a:bodyPr>
          <a:lstStyle/>
          <a:p>
            <a:r>
              <a:rPr lang="en-US" sz="4000" b="1" dirty="0">
                <a:solidFill>
                  <a:schemeClr val="accent1">
                    <a:lumMod val="75000"/>
                  </a:schemeClr>
                </a:solidFill>
              </a:rPr>
              <a:t>What are Living Well and Working Well</a:t>
            </a:r>
            <a:r>
              <a:rPr lang="en-US" sz="4000" b="1" dirty="0" smtClean="0">
                <a:solidFill>
                  <a:schemeClr val="accent1">
                    <a:lumMod val="75000"/>
                  </a:schemeClr>
                </a:solidFill>
              </a:rPr>
              <a:t>?</a:t>
            </a:r>
            <a:endParaRPr lang="en-US" dirty="0"/>
          </a:p>
        </p:txBody>
      </p:sp>
      <p:sp>
        <p:nvSpPr>
          <p:cNvPr id="5" name="Content Placeholder 4"/>
          <p:cNvSpPr>
            <a:spLocks noGrp="1"/>
          </p:cNvSpPr>
          <p:nvPr>
            <p:ph sz="half" idx="2"/>
          </p:nvPr>
        </p:nvSpPr>
        <p:spPr>
          <a:xfrm>
            <a:off x="4718359" y="1885097"/>
            <a:ext cx="4031631" cy="4351338"/>
          </a:xfrm>
        </p:spPr>
        <p:txBody>
          <a:bodyPr>
            <a:normAutofit fontScale="70000" lnSpcReduction="20000"/>
          </a:bodyPr>
          <a:lstStyle/>
          <a:p>
            <a:pPr marL="214313" indent="-214313"/>
            <a:r>
              <a:rPr lang="en-US" dirty="0"/>
              <a:t>Living and Working Well are goal-oriented health promotion programs for people with disabilities</a:t>
            </a:r>
            <a:r>
              <a:rPr lang="en-US" dirty="0" smtClean="0"/>
              <a:t>.</a:t>
            </a:r>
            <a:endParaRPr lang="en-US" dirty="0"/>
          </a:p>
          <a:p>
            <a:pPr marL="214313" indent="-214313"/>
            <a:r>
              <a:rPr lang="en-US" dirty="0"/>
              <a:t>Living Well focuses on developing a healthy and balanced lifestyle to meet quality of life goals</a:t>
            </a:r>
            <a:r>
              <a:rPr lang="en-US" dirty="0" smtClean="0"/>
              <a:t>.</a:t>
            </a:r>
            <a:endParaRPr lang="en-US" dirty="0"/>
          </a:p>
          <a:p>
            <a:pPr marL="214313" indent="-214313"/>
            <a:r>
              <a:rPr lang="en-US" dirty="0"/>
              <a:t>Working Well focuses on developing healthy habits that support employment goals</a:t>
            </a:r>
            <a:r>
              <a:rPr lang="en-US" dirty="0" smtClean="0"/>
              <a:t>.</a:t>
            </a:r>
            <a:endParaRPr lang="en-US" dirty="0"/>
          </a:p>
          <a:p>
            <a:pPr marL="214313" indent="-214313"/>
            <a:r>
              <a:rPr lang="en-US" dirty="0"/>
              <a:t>Each program was developed in collaboration with consumers to ensure their relevance to actual health </a:t>
            </a:r>
            <a:r>
              <a:rPr lang="en-US" dirty="0" smtClean="0"/>
              <a:t>needs.</a:t>
            </a:r>
          </a:p>
          <a:p>
            <a:pPr marL="214313" indent="-214313"/>
            <a:r>
              <a:rPr lang="en-US" dirty="0" smtClean="0"/>
              <a:t>The </a:t>
            </a:r>
            <a:r>
              <a:rPr lang="en-US" dirty="0"/>
              <a:t>Independent Living philosophy is central to the curriculum.</a:t>
            </a:r>
          </a:p>
        </p:txBody>
      </p:sp>
      <p:sp>
        <p:nvSpPr>
          <p:cNvPr id="12" name="Content Placeholder 11" descr="Woman using a wheelchair on path"/>
          <p:cNvSpPr>
            <a:spLocks noGrp="1"/>
          </p:cNvSpPr>
          <p:nvPr>
            <p:ph sz="half" idx="1"/>
          </p:nvPr>
        </p:nvSpPr>
        <p:spPr>
          <a:xfrm>
            <a:off x="312234" y="1971907"/>
            <a:ext cx="4259766" cy="3162687"/>
          </a:xfrm>
          <a:prstGeom prst="rect">
            <a:avLst/>
          </a:prstGeom>
          <a:blipFill rotWithShape="1">
            <a:blip r:embed="rId3"/>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nchor="b">
            <a:noAutofit/>
          </a:bodyPr>
          <a:lstStyle/>
          <a:p>
            <a:pPr marL="0" lvl="0" indent="0">
              <a:buNone/>
            </a:pPr>
            <a:r>
              <a:rPr lang="en-US" sz="2400" b="1" i="1" dirty="0">
                <a:solidFill>
                  <a:schemeClr val="bg1"/>
                </a:solidFill>
              </a:rPr>
              <a:t>Working toward my goals is hard, but I feel so much better when I do it</a:t>
            </a:r>
            <a:r>
              <a:rPr lang="en-US" sz="2400" b="1" i="1" dirty="0" smtClean="0">
                <a:solidFill>
                  <a:schemeClr val="bg1"/>
                </a:solidFill>
              </a:rPr>
              <a:t>.</a:t>
            </a:r>
            <a:endParaRPr lang="en-US" sz="2400" b="1" dirty="0">
              <a:solidFill>
                <a:schemeClr val="bg1"/>
              </a:solidFill>
            </a:endParaRPr>
          </a:p>
        </p:txBody>
      </p:sp>
    </p:spTree>
    <p:extLst>
      <p:ext uri="{BB962C8B-B14F-4D97-AF65-F5344CB8AC3E}">
        <p14:creationId xmlns:p14="http://schemas.microsoft.com/office/powerpoint/2010/main" val="404898143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6611" y="818609"/>
            <a:ext cx="7886700" cy="1325563"/>
          </a:xfrm>
        </p:spPr>
        <p:txBody>
          <a:bodyPr/>
          <a:lstStyle/>
          <a:p>
            <a:r>
              <a:rPr lang="en-US" dirty="0">
                <a:solidFill>
                  <a:schemeClr val="accent1">
                    <a:lumMod val="75000"/>
                  </a:schemeClr>
                </a:solidFill>
              </a:rPr>
              <a:t>How Does Living Well Work</a:t>
            </a:r>
            <a:r>
              <a:rPr lang="en-US" dirty="0" smtClean="0">
                <a:solidFill>
                  <a:schemeClr val="accent1">
                    <a:lumMod val="75000"/>
                  </a:schemeClr>
                </a:solidFill>
              </a:rPr>
              <a:t>?</a:t>
            </a:r>
            <a:endParaRPr lang="en-US" dirty="0"/>
          </a:p>
        </p:txBody>
      </p:sp>
      <p:sp>
        <p:nvSpPr>
          <p:cNvPr id="7" name="Content Placeholder 6"/>
          <p:cNvSpPr>
            <a:spLocks noGrp="1"/>
          </p:cNvSpPr>
          <p:nvPr>
            <p:ph sz="half" idx="2"/>
          </p:nvPr>
        </p:nvSpPr>
        <p:spPr>
          <a:xfrm>
            <a:off x="4185424" y="1814197"/>
            <a:ext cx="4389400" cy="4351338"/>
          </a:xfrm>
        </p:spPr>
        <p:txBody>
          <a:bodyPr>
            <a:normAutofit fontScale="92500" lnSpcReduction="10000"/>
          </a:bodyPr>
          <a:lstStyle/>
          <a:p>
            <a:pPr marL="214313" indent="-214313"/>
            <a:r>
              <a:rPr lang="en-US" dirty="0" smtClean="0"/>
              <a:t>Living </a:t>
            </a:r>
            <a:r>
              <a:rPr lang="en-US" dirty="0"/>
              <a:t>Well With A Disability is a 10-week workshop for groups of 8-10 people. </a:t>
            </a:r>
          </a:p>
          <a:p>
            <a:pPr marL="214313" indent="-214313"/>
            <a:r>
              <a:rPr lang="en-US" dirty="0"/>
              <a:t>Sessions are two hours long, meet once a week and are led by peer facilitators</a:t>
            </a:r>
            <a:r>
              <a:rPr lang="en-US" dirty="0" smtClean="0"/>
              <a:t>.</a:t>
            </a:r>
            <a:endParaRPr lang="en-US" dirty="0"/>
          </a:p>
          <a:p>
            <a:pPr marL="214313" indent="-214313"/>
            <a:r>
              <a:rPr lang="en-US" dirty="0"/>
              <a:t>Peer facilitators have been through the program and can offer support and mentorship to participants</a:t>
            </a:r>
            <a:r>
              <a:rPr lang="en-US" dirty="0" smtClean="0"/>
              <a:t>.</a:t>
            </a:r>
            <a:endParaRPr lang="en-US" dirty="0"/>
          </a:p>
          <a:p>
            <a:pPr marL="214313" indent="-214313"/>
            <a:r>
              <a:rPr lang="en-US" dirty="0"/>
              <a:t>Facilitators guide participants using a self-help workbook</a:t>
            </a:r>
            <a:r>
              <a:rPr lang="en-US" dirty="0" smtClean="0"/>
              <a:t>.</a:t>
            </a:r>
            <a:endParaRPr lang="en-US" dirty="0"/>
          </a:p>
        </p:txBody>
      </p:sp>
      <p:pic>
        <p:nvPicPr>
          <p:cNvPr id="13" name="Content Placeholder 12" descr="Cover of Living Well with a Disability booklet"/>
          <p:cNvPicPr>
            <a:picLocks noGrp="1" noChangeAspect="1"/>
          </p:cNvPicPr>
          <p:nvPr>
            <p:ph sz="half" idx="1"/>
          </p:nvPr>
        </p:nvPicPr>
        <p:blipFill rotWithShape="1">
          <a:blip r:embed="rId3"/>
          <a:srcRect t="1602" b="1188"/>
          <a:stretch/>
        </p:blipFill>
        <p:spPr>
          <a:xfrm>
            <a:off x="453484" y="1803889"/>
            <a:ext cx="3264822" cy="4277243"/>
          </a:xfrm>
          <a:prstGeom prst="rect">
            <a:avLst/>
          </a:prstGeom>
        </p:spPr>
      </p:pic>
    </p:spTree>
    <p:extLst>
      <p:ext uri="{BB962C8B-B14F-4D97-AF65-F5344CB8AC3E}">
        <p14:creationId xmlns:p14="http://schemas.microsoft.com/office/powerpoint/2010/main" val="114816243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02448"/>
            <a:ext cx="7886700" cy="1325563"/>
          </a:xfrm>
        </p:spPr>
        <p:txBody>
          <a:bodyPr>
            <a:normAutofit/>
          </a:bodyPr>
          <a:lstStyle/>
          <a:p>
            <a:r>
              <a:rPr lang="en-US" sz="3600" b="1" dirty="0">
                <a:solidFill>
                  <a:schemeClr val="accent1">
                    <a:lumMod val="75000"/>
                  </a:schemeClr>
                </a:solidFill>
              </a:rPr>
              <a:t>Living Well Workshop Goals and </a:t>
            </a:r>
            <a:r>
              <a:rPr lang="en-US" sz="3600" b="1" dirty="0" smtClean="0">
                <a:solidFill>
                  <a:schemeClr val="accent1">
                    <a:lumMod val="75000"/>
                  </a:schemeClr>
                </a:solidFill>
              </a:rPr>
              <a:t>Content</a:t>
            </a:r>
            <a:endParaRPr lang="en-US" sz="3600" dirty="0"/>
          </a:p>
        </p:txBody>
      </p:sp>
      <p:sp>
        <p:nvSpPr>
          <p:cNvPr id="3" name="Content Placeholder 2"/>
          <p:cNvSpPr>
            <a:spLocks noGrp="1"/>
          </p:cNvSpPr>
          <p:nvPr>
            <p:ph sz="half" idx="1"/>
          </p:nvPr>
        </p:nvSpPr>
        <p:spPr>
          <a:xfrm>
            <a:off x="151573" y="1716295"/>
            <a:ext cx="3287368" cy="5141705"/>
          </a:xfrm>
        </p:spPr>
        <p:txBody>
          <a:bodyPr>
            <a:normAutofit fontScale="25000" lnSpcReduction="20000"/>
          </a:bodyPr>
          <a:lstStyle/>
          <a:p>
            <a:pPr marL="214313" indent="-214313">
              <a:lnSpc>
                <a:spcPts val="2200"/>
              </a:lnSpc>
            </a:pPr>
            <a:r>
              <a:rPr lang="en-US" sz="7200" dirty="0" smtClean="0"/>
              <a:t>The </a:t>
            </a:r>
            <a:r>
              <a:rPr lang="en-US" sz="7200" dirty="0"/>
              <a:t>Living Well workshop begins by developing basic goal setting skills</a:t>
            </a:r>
            <a:r>
              <a:rPr lang="en-US" sz="7200" dirty="0" smtClean="0"/>
              <a:t>.</a:t>
            </a:r>
            <a:endParaRPr lang="en-US" sz="7200" dirty="0"/>
          </a:p>
          <a:p>
            <a:pPr marL="214313" indent="-214313">
              <a:lnSpc>
                <a:spcPts val="2200"/>
              </a:lnSpc>
            </a:pPr>
            <a:r>
              <a:rPr lang="en-US" sz="7200" dirty="0"/>
              <a:t>Each chapter in the workbook builds on the next.</a:t>
            </a:r>
          </a:p>
          <a:p>
            <a:pPr marL="214313" indent="-214313">
              <a:lnSpc>
                <a:spcPts val="2200"/>
              </a:lnSpc>
            </a:pPr>
            <a:r>
              <a:rPr lang="en-US" sz="7200" dirty="0" smtClean="0"/>
              <a:t>As </a:t>
            </a:r>
            <a:r>
              <a:rPr lang="en-US" sz="7200" dirty="0"/>
              <a:t>participants progress through the workshop, they get to test their skills within a supportive peer community.</a:t>
            </a:r>
          </a:p>
          <a:p>
            <a:pPr marL="214313" indent="-214313">
              <a:lnSpc>
                <a:spcPts val="2200"/>
              </a:lnSpc>
            </a:pPr>
            <a:r>
              <a:rPr lang="en-US" sz="7200" dirty="0" smtClean="0"/>
              <a:t>The </a:t>
            </a:r>
            <a:r>
              <a:rPr lang="en-US" sz="7200" dirty="0"/>
              <a:t>building blocks of healthy communication and healthy reactions to stressful situations are learned early to support additional skills</a:t>
            </a:r>
            <a:r>
              <a:rPr lang="en-US" sz="7200" dirty="0" smtClean="0"/>
              <a:t>.</a:t>
            </a:r>
            <a:endParaRPr lang="en-US" sz="7200" dirty="0"/>
          </a:p>
        </p:txBody>
      </p:sp>
      <p:pic>
        <p:nvPicPr>
          <p:cNvPr id="7" name="Content Placeholder 6" descr="Goal Setting, Problem Solving, Healthy Reactions, Beating the Blues, Healthy Commnunication"/>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538331" y="2146851"/>
            <a:ext cx="5484762" cy="3379305"/>
          </a:xfrm>
        </p:spPr>
      </p:pic>
    </p:spTree>
    <p:extLst>
      <p:ext uri="{BB962C8B-B14F-4D97-AF65-F5344CB8AC3E}">
        <p14:creationId xmlns:p14="http://schemas.microsoft.com/office/powerpoint/2010/main" val="309559490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954" y="703055"/>
            <a:ext cx="8336446" cy="1325563"/>
          </a:xfrm>
        </p:spPr>
        <p:txBody>
          <a:bodyPr>
            <a:normAutofit/>
          </a:bodyPr>
          <a:lstStyle/>
          <a:p>
            <a:r>
              <a:rPr lang="en-US" sz="3200" b="1" dirty="0">
                <a:solidFill>
                  <a:schemeClr val="accent1">
                    <a:lumMod val="75000"/>
                  </a:schemeClr>
                </a:solidFill>
              </a:rPr>
              <a:t>Living Well Workshop Goals and Content, Cont’d</a:t>
            </a:r>
            <a:r>
              <a:rPr lang="en-US" dirty="0" smtClean="0">
                <a:solidFill>
                  <a:schemeClr val="accent1">
                    <a:lumMod val="75000"/>
                  </a:schemeClr>
                </a:solidFill>
              </a:rPr>
              <a:t>.</a:t>
            </a:r>
            <a:endParaRPr lang="en-US" dirty="0"/>
          </a:p>
        </p:txBody>
      </p:sp>
      <p:sp>
        <p:nvSpPr>
          <p:cNvPr id="4" name="Content Placeholder 3"/>
          <p:cNvSpPr>
            <a:spLocks noGrp="1"/>
          </p:cNvSpPr>
          <p:nvPr>
            <p:ph sz="half" idx="1"/>
          </p:nvPr>
        </p:nvSpPr>
        <p:spPr>
          <a:xfrm>
            <a:off x="0" y="1746111"/>
            <a:ext cx="3409121" cy="4923045"/>
          </a:xfrm>
        </p:spPr>
        <p:txBody>
          <a:bodyPr>
            <a:normAutofit fontScale="25000" lnSpcReduction="20000"/>
          </a:bodyPr>
          <a:lstStyle/>
          <a:p>
            <a:pPr marL="214313" indent="-214313">
              <a:lnSpc>
                <a:spcPts val="2200"/>
              </a:lnSpc>
            </a:pPr>
            <a:r>
              <a:rPr lang="en-US" sz="7200" dirty="0"/>
              <a:t>The Living Well workshop provides accurate information about healthy lifestyle habits including exercise and nutrition</a:t>
            </a:r>
            <a:r>
              <a:rPr lang="en-US" sz="7200" dirty="0" smtClean="0"/>
              <a:t>.</a:t>
            </a:r>
            <a:endParaRPr lang="en-US" sz="7200" dirty="0"/>
          </a:p>
          <a:p>
            <a:pPr marL="214313" indent="-214313">
              <a:lnSpc>
                <a:spcPts val="2200"/>
              </a:lnSpc>
            </a:pPr>
            <a:r>
              <a:rPr lang="en-US" sz="7200" dirty="0"/>
              <a:t>The program helps participants build the skills to find information for themselves and advocate for their needs</a:t>
            </a:r>
            <a:r>
              <a:rPr lang="en-US" sz="7200" dirty="0" smtClean="0"/>
              <a:t>.</a:t>
            </a:r>
            <a:endParaRPr lang="en-US" sz="7200" dirty="0"/>
          </a:p>
          <a:p>
            <a:pPr marL="214313" indent="-214313">
              <a:lnSpc>
                <a:spcPts val="2200"/>
              </a:lnSpc>
            </a:pPr>
            <a:r>
              <a:rPr lang="en-US" sz="7200" dirty="0"/>
              <a:t>The workshops are interactive and participants have the chance to ask questions and share ideas for maintaining lifestyle changes</a:t>
            </a:r>
            <a:r>
              <a:rPr lang="en-US" sz="7200" dirty="0" smtClean="0"/>
              <a:t>.</a:t>
            </a:r>
            <a:endParaRPr lang="en-US" sz="7200" dirty="0"/>
          </a:p>
        </p:txBody>
      </p:sp>
      <p:pic>
        <p:nvPicPr>
          <p:cNvPr id="12" name="Content Placeholder 11" descr="Information Seeking, Physical Activity, Nutrition, Advocacy, Maintenanc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412279" y="1924610"/>
            <a:ext cx="5542878" cy="3427202"/>
          </a:xfrm>
        </p:spPr>
      </p:pic>
    </p:spTree>
    <p:extLst>
      <p:ext uri="{BB962C8B-B14F-4D97-AF65-F5344CB8AC3E}">
        <p14:creationId xmlns:p14="http://schemas.microsoft.com/office/powerpoint/2010/main" val="307886071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0660" y="684794"/>
            <a:ext cx="7886700" cy="1325563"/>
          </a:xfrm>
        </p:spPr>
        <p:txBody>
          <a:bodyPr>
            <a:normAutofit/>
          </a:bodyPr>
          <a:lstStyle/>
          <a:p>
            <a:r>
              <a:rPr lang="en-US" sz="3600" b="1" dirty="0">
                <a:solidFill>
                  <a:schemeClr val="accent1">
                    <a:lumMod val="75000"/>
                  </a:schemeClr>
                </a:solidFill>
              </a:rPr>
              <a:t>Personal Benefits of Living </a:t>
            </a:r>
            <a:r>
              <a:rPr lang="en-US" sz="3600" b="1" dirty="0" smtClean="0">
                <a:solidFill>
                  <a:schemeClr val="accent1">
                    <a:lumMod val="75000"/>
                  </a:schemeClr>
                </a:solidFill>
              </a:rPr>
              <a:t>Well</a:t>
            </a:r>
            <a:endParaRPr lang="en-US" sz="3600" b="1" dirty="0"/>
          </a:p>
        </p:txBody>
      </p:sp>
      <p:sp>
        <p:nvSpPr>
          <p:cNvPr id="6" name="Content Placeholder 5"/>
          <p:cNvSpPr>
            <a:spLocks noGrp="1"/>
          </p:cNvSpPr>
          <p:nvPr>
            <p:ph sz="half" idx="1"/>
          </p:nvPr>
        </p:nvSpPr>
        <p:spPr>
          <a:xfrm>
            <a:off x="353585" y="1795887"/>
            <a:ext cx="4679332" cy="5211199"/>
          </a:xfrm>
        </p:spPr>
        <p:txBody>
          <a:bodyPr>
            <a:normAutofit fontScale="25000" lnSpcReduction="20000"/>
          </a:bodyPr>
          <a:lstStyle/>
          <a:p>
            <a:pPr>
              <a:lnSpc>
                <a:spcPct val="120000"/>
              </a:lnSpc>
            </a:pPr>
            <a:r>
              <a:rPr lang="en-US" sz="7200" dirty="0"/>
              <a:t>Compared to pre-workshop measures, following the workshop participants reported</a:t>
            </a:r>
            <a:r>
              <a:rPr lang="en-US" sz="7200" dirty="0" smtClean="0"/>
              <a:t>:</a:t>
            </a:r>
            <a:endParaRPr lang="en-US" sz="7200" dirty="0"/>
          </a:p>
          <a:p>
            <a:pPr marL="214313" indent="-214313">
              <a:lnSpc>
                <a:spcPct val="120000"/>
              </a:lnSpc>
            </a:pPr>
            <a:r>
              <a:rPr lang="en-US" sz="7200" dirty="0"/>
              <a:t>Fewer symptom days across physical and mental health symptoms (Health Related Quality of Life – 14</a:t>
            </a:r>
            <a:r>
              <a:rPr lang="en-US" sz="7200" dirty="0" smtClean="0"/>
              <a:t>)</a:t>
            </a:r>
            <a:endParaRPr lang="en-US" sz="7200" dirty="0"/>
          </a:p>
          <a:p>
            <a:pPr marL="214313" indent="-214313">
              <a:lnSpc>
                <a:spcPct val="120000"/>
              </a:lnSpc>
            </a:pPr>
            <a:r>
              <a:rPr lang="en-US" sz="7200" dirty="0"/>
              <a:t>Reductions in activity limitation  due to secondary conditions (Secondary Conditions Surveillance Instrument</a:t>
            </a:r>
            <a:r>
              <a:rPr lang="en-US" sz="7200" dirty="0" smtClean="0"/>
              <a:t>)</a:t>
            </a:r>
            <a:endParaRPr lang="en-US" sz="7200" dirty="0"/>
          </a:p>
          <a:p>
            <a:pPr marL="214313" indent="-214313">
              <a:lnSpc>
                <a:spcPct val="120000"/>
              </a:lnSpc>
            </a:pPr>
            <a:r>
              <a:rPr lang="en-US" sz="7200" dirty="0"/>
              <a:t>Improvements in health behavior (Health Promoting Lifestyle Profile II</a:t>
            </a:r>
            <a:r>
              <a:rPr lang="en-US" sz="7200" dirty="0" smtClean="0"/>
              <a:t>)</a:t>
            </a:r>
            <a:endParaRPr lang="en-US" sz="7200" dirty="0"/>
          </a:p>
          <a:p>
            <a:pPr marL="214313" indent="-214313">
              <a:lnSpc>
                <a:spcPct val="120000"/>
              </a:lnSpc>
            </a:pPr>
            <a:r>
              <a:rPr lang="en-US" sz="7200" dirty="0"/>
              <a:t>Improved Life Satisfaction (Behavior Risk Factor Surveillance System item</a:t>
            </a:r>
            <a:r>
              <a:rPr lang="en-US" sz="7200" dirty="0" smtClean="0"/>
              <a:t>)</a:t>
            </a:r>
          </a:p>
          <a:p>
            <a:pPr marL="0" indent="0">
              <a:spcBef>
                <a:spcPts val="2400"/>
              </a:spcBef>
              <a:buNone/>
            </a:pPr>
            <a:r>
              <a:rPr lang="en-US" sz="4800" dirty="0"/>
              <a:t>Ravesloot, Seekins &amp; White (2005) Living Well with a Disability Health Promotion Intervention:  Improved Health Status for Consumers and Lower Costs of Healthcare Policymakers. </a:t>
            </a:r>
            <a:r>
              <a:rPr lang="en-US" sz="4800" i="1" dirty="0"/>
              <a:t>Rehabilitation Psychology, 50(3), </a:t>
            </a:r>
            <a:r>
              <a:rPr lang="en-US" sz="4800" dirty="0"/>
              <a:t>239-245</a:t>
            </a:r>
            <a:r>
              <a:rPr lang="en-US" sz="4800" dirty="0" smtClean="0"/>
              <a:t>.</a:t>
            </a:r>
            <a:endParaRPr lang="en-US" sz="4800" dirty="0"/>
          </a:p>
          <a:p>
            <a:endParaRPr lang="en-US" dirty="0"/>
          </a:p>
        </p:txBody>
      </p:sp>
      <p:sp>
        <p:nvSpPr>
          <p:cNvPr id="13" name="Content Placeholder 12"/>
          <p:cNvSpPr>
            <a:spLocks noGrp="1"/>
          </p:cNvSpPr>
          <p:nvPr>
            <p:ph sz="half" idx="2"/>
          </p:nvPr>
        </p:nvSpPr>
        <p:spPr>
          <a:xfrm>
            <a:off x="5469025" y="1585182"/>
            <a:ext cx="3006880" cy="4351337"/>
          </a:xfrm>
          <a:prstGeom prst="rect">
            <a:avLst/>
          </a:prstGeom>
          <a:blipFill rotWithShape="1">
            <a:blip r:embed="rId3"/>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nchor="b">
            <a:noAutofit/>
          </a:bodyPr>
          <a:lstStyle/>
          <a:p>
            <a:pPr marL="0" indent="0">
              <a:buNone/>
            </a:pPr>
            <a:r>
              <a:rPr lang="en-US" sz="2400" b="1" i="1" dirty="0">
                <a:solidFill>
                  <a:schemeClr val="bg1"/>
                </a:solidFill>
              </a:rPr>
              <a:t>Taking the Living Well class developed my awareness of ways to better my life</a:t>
            </a:r>
            <a:r>
              <a:rPr lang="en-US" sz="2400" b="1" i="1" dirty="0" smtClean="0">
                <a:solidFill>
                  <a:schemeClr val="bg1"/>
                </a:solidFill>
              </a:rPr>
              <a:t>.</a:t>
            </a:r>
            <a:endParaRPr lang="en-US" sz="2400" b="1" i="1" dirty="0">
              <a:solidFill>
                <a:schemeClr val="bg1"/>
              </a:solidFill>
            </a:endParaRPr>
          </a:p>
        </p:txBody>
      </p:sp>
    </p:spTree>
    <p:extLst>
      <p:ext uri="{BB962C8B-B14F-4D97-AF65-F5344CB8AC3E}">
        <p14:creationId xmlns:p14="http://schemas.microsoft.com/office/powerpoint/2010/main" val="198272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47800" y="152400"/>
            <a:ext cx="7696200" cy="1143000"/>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Actions Impacting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smtClean="0">
                <a:latin typeface="Tahoma" panose="020B0604030504040204" pitchFamily="34" charset="0"/>
                <a:ea typeface="Tahoma" panose="020B0604030504040204" pitchFamily="34" charset="0"/>
                <a:cs typeface="Tahoma" panose="020B0604030504040204" pitchFamily="34" charset="0"/>
              </a:rPr>
              <a:t>Disability and Health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8"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9</a:t>
            </a:fld>
            <a:endParaRPr lang="en-US" sz="1200" dirty="0">
              <a:solidFill>
                <a:srgbClr val="898989"/>
              </a:solidFill>
              <a:latin typeface="Calibri" panose="020F0502020204030204" pitchFamily="34" charset="0"/>
            </a:endParaRPr>
          </a:p>
        </p:txBody>
      </p:sp>
      <p:pic>
        <p:nvPicPr>
          <p:cNvPr id="3074" name="Picture 2" descr="Four layer pryarmid. The top of the paryamid states, Better Health and Reduced Disparities. The second  layer read, Better quality of ife and well-being.  The third layer readsm inclusion and participation. The four and base layer reads, Awareness.&#10;&#10;There is a bi-directional arrow that shows these layers impact one anoth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85875"/>
            <a:ext cx="7258050"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2038544"/>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377" y="848346"/>
            <a:ext cx="7886700" cy="1325563"/>
          </a:xfrm>
        </p:spPr>
        <p:txBody>
          <a:bodyPr>
            <a:normAutofit/>
          </a:bodyPr>
          <a:lstStyle/>
          <a:p>
            <a:r>
              <a:rPr lang="en-US" sz="3600" b="1" dirty="0">
                <a:solidFill>
                  <a:schemeClr val="accent1">
                    <a:lumMod val="75000"/>
                  </a:schemeClr>
                </a:solidFill>
              </a:rPr>
              <a:t>Third-Party Payer Benefits of Living </a:t>
            </a:r>
            <a:r>
              <a:rPr lang="en-US" sz="3600" b="1" dirty="0" smtClean="0">
                <a:solidFill>
                  <a:schemeClr val="accent1">
                    <a:lumMod val="75000"/>
                  </a:schemeClr>
                </a:solidFill>
              </a:rPr>
              <a:t>Well</a:t>
            </a:r>
            <a:endParaRPr lang="en-US" sz="3600" b="1" dirty="0"/>
          </a:p>
        </p:txBody>
      </p:sp>
      <p:sp>
        <p:nvSpPr>
          <p:cNvPr id="5" name="Content Placeholder 4"/>
          <p:cNvSpPr>
            <a:spLocks noGrp="1"/>
          </p:cNvSpPr>
          <p:nvPr>
            <p:ph sz="half" idx="1"/>
          </p:nvPr>
        </p:nvSpPr>
        <p:spPr>
          <a:xfrm>
            <a:off x="140030" y="1825625"/>
            <a:ext cx="5673471" cy="4738726"/>
          </a:xfrm>
        </p:spPr>
        <p:txBody>
          <a:bodyPr>
            <a:normAutofit fontScale="25000" lnSpcReduction="20000"/>
          </a:bodyPr>
          <a:lstStyle/>
          <a:p>
            <a:pPr>
              <a:lnSpc>
                <a:spcPct val="120000"/>
              </a:lnSpc>
            </a:pPr>
            <a:r>
              <a:rPr lang="en-US" sz="6400" dirty="0"/>
              <a:t>Compared 2-month retrospective recall of healthcare utilization (outpatient visits, emergency room visits, outpatient surgeries and inpatient hospital days) before and after the workshop.  Converted visits to healthcare costs using 1998 Medicare reimbursement rates</a:t>
            </a:r>
            <a:r>
              <a:rPr lang="en-US" sz="6400" dirty="0" smtClean="0"/>
              <a:t>.</a:t>
            </a:r>
            <a:endParaRPr lang="en-US" sz="6400" dirty="0"/>
          </a:p>
          <a:p>
            <a:pPr marL="214313" indent="-214313">
              <a:lnSpc>
                <a:spcPct val="120000"/>
              </a:lnSpc>
            </a:pPr>
            <a:r>
              <a:rPr lang="en-US" sz="6400" dirty="0"/>
              <a:t>Program outcome = $3,227 savings per </a:t>
            </a:r>
            <a:r>
              <a:rPr lang="en-US" sz="6400" dirty="0" smtClean="0"/>
              <a:t>person</a:t>
            </a:r>
            <a:endParaRPr lang="en-US" sz="6400" dirty="0"/>
          </a:p>
          <a:p>
            <a:pPr marL="214313" indent="-214313">
              <a:lnSpc>
                <a:spcPct val="120000"/>
              </a:lnSpc>
            </a:pPr>
            <a:r>
              <a:rPr lang="en-US" sz="6400" dirty="0"/>
              <a:t>Study-wide cost savings (n=188) = $494,628 over six </a:t>
            </a:r>
            <a:r>
              <a:rPr lang="en-US" sz="6400" dirty="0" smtClean="0"/>
              <a:t>months</a:t>
            </a:r>
            <a:endParaRPr lang="en-US" sz="6400" dirty="0"/>
          </a:p>
          <a:p>
            <a:pPr marL="214313" indent="-214313">
              <a:lnSpc>
                <a:spcPct val="120000"/>
              </a:lnSpc>
            </a:pPr>
            <a:r>
              <a:rPr lang="en-US" sz="6400" dirty="0"/>
              <a:t>By May 2015, LWD as implemented by 279 community-based agencies in 46 states to approximately 8,900 persons with disabilities. On the basis of the 6-month cost savings observed in the field trial, these community applications are estimated to have saved as much as $28.8 million, which would have been incurred since February 1995 by health care payers without program implementation.</a:t>
            </a:r>
          </a:p>
          <a:p>
            <a:pPr marL="0" indent="0">
              <a:spcBef>
                <a:spcPts val="3600"/>
              </a:spcBef>
              <a:buNone/>
            </a:pPr>
            <a:r>
              <a:rPr lang="en-US" sz="4800" dirty="0"/>
              <a:t>Ravesloot, Seekins, Traci, Boehm, White, Witten, Mayer &amp; Monson (2016).   Living Well with a Disability, a self-management program. </a:t>
            </a:r>
            <a:r>
              <a:rPr lang="en-US" sz="4800" i="1" dirty="0"/>
              <a:t>MMWR, 65 (01), 61-67</a:t>
            </a:r>
            <a:r>
              <a:rPr lang="en-US" sz="4800" dirty="0"/>
              <a:t>.</a:t>
            </a:r>
          </a:p>
          <a:p>
            <a:endParaRPr lang="en-US" dirty="0"/>
          </a:p>
        </p:txBody>
      </p:sp>
      <p:sp>
        <p:nvSpPr>
          <p:cNvPr id="13" name="Content Placeholder 12"/>
          <p:cNvSpPr>
            <a:spLocks noGrp="1"/>
          </p:cNvSpPr>
          <p:nvPr>
            <p:ph sz="half" idx="2"/>
          </p:nvPr>
        </p:nvSpPr>
        <p:spPr>
          <a:xfrm>
            <a:off x="5946908" y="1981743"/>
            <a:ext cx="2966633" cy="3932040"/>
          </a:xfrm>
          <a:prstGeom prst="rect">
            <a:avLst/>
          </a:prstGeom>
          <a:blipFill rotWithShape="1">
            <a:blip r:embed="rId3"/>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nchor="b">
            <a:noAutofit/>
          </a:bodyPr>
          <a:lstStyle/>
          <a:p>
            <a:pPr marL="0" lvl="0" indent="0">
              <a:buNone/>
            </a:pPr>
            <a:r>
              <a:rPr lang="en-US" sz="1400" b="1" i="1" dirty="0">
                <a:solidFill>
                  <a:schemeClr val="bg1"/>
                </a:solidFill>
              </a:rPr>
              <a:t>“ The 10-week (LWD) program allows individuals with disabilities to create a healthy lifestyle plan, unique to their desires and strengths, to overcome every day and ongoing challenges, and to reach  meaningful life goals. </a:t>
            </a:r>
            <a:r>
              <a:rPr lang="en-US" sz="1400" i="1" dirty="0">
                <a:solidFill>
                  <a:schemeClr val="bg1"/>
                </a:solidFill>
              </a:rPr>
              <a:t>“ </a:t>
            </a:r>
          </a:p>
        </p:txBody>
      </p:sp>
    </p:spTree>
    <p:extLst>
      <p:ext uri="{BB962C8B-B14F-4D97-AF65-F5344CB8AC3E}">
        <p14:creationId xmlns:p14="http://schemas.microsoft.com/office/powerpoint/2010/main" val="24343705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66570"/>
            <a:ext cx="7886700" cy="1325563"/>
          </a:xfrm>
        </p:spPr>
        <p:txBody>
          <a:bodyPr>
            <a:normAutofit/>
          </a:bodyPr>
          <a:lstStyle/>
          <a:p>
            <a:r>
              <a:rPr lang="en-US" sz="3600" b="1" dirty="0">
                <a:solidFill>
                  <a:schemeClr val="accent1">
                    <a:lumMod val="75000"/>
                  </a:schemeClr>
                </a:solidFill>
              </a:rPr>
              <a:t>Implementing the Program</a:t>
            </a:r>
          </a:p>
        </p:txBody>
      </p:sp>
      <p:sp>
        <p:nvSpPr>
          <p:cNvPr id="7" name="Content Placeholder 6"/>
          <p:cNvSpPr>
            <a:spLocks noGrp="1"/>
          </p:cNvSpPr>
          <p:nvPr>
            <p:ph sz="half" idx="2"/>
          </p:nvPr>
        </p:nvSpPr>
        <p:spPr>
          <a:xfrm>
            <a:off x="3649701" y="1744933"/>
            <a:ext cx="4760873" cy="4351338"/>
          </a:xfrm>
        </p:spPr>
        <p:txBody>
          <a:bodyPr>
            <a:noAutofit/>
          </a:bodyPr>
          <a:lstStyle/>
          <a:p>
            <a:pPr marL="214313" indent="-214313"/>
            <a:r>
              <a:rPr lang="en-US" sz="2000" b="1" dirty="0" smtClean="0"/>
              <a:t>Facilitator </a:t>
            </a:r>
            <a:r>
              <a:rPr lang="en-US" sz="2000" b="1" dirty="0"/>
              <a:t>training</a:t>
            </a:r>
          </a:p>
          <a:p>
            <a:pPr marL="557213" lvl="1" indent="-214313"/>
            <a:r>
              <a:rPr lang="en-US" sz="2000" dirty="0"/>
              <a:t>Peer facilitators are trained in in-person or online classroom settings</a:t>
            </a:r>
            <a:r>
              <a:rPr lang="en-US" sz="2000" dirty="0" smtClean="0"/>
              <a:t>.</a:t>
            </a:r>
            <a:endParaRPr lang="en-US" sz="2000" dirty="0"/>
          </a:p>
          <a:p>
            <a:pPr marL="214313" indent="-214313"/>
            <a:r>
              <a:rPr lang="en-US" sz="2000" b="1" dirty="0"/>
              <a:t>Program delivery</a:t>
            </a:r>
          </a:p>
          <a:p>
            <a:pPr marL="557213" lvl="1" indent="-214313"/>
            <a:r>
              <a:rPr lang="en-US" sz="2000" dirty="0"/>
              <a:t>Workshops are held at local service providers such as Centers for Independent Living</a:t>
            </a:r>
            <a:r>
              <a:rPr lang="en-US" sz="2000" dirty="0" smtClean="0"/>
              <a:t>.</a:t>
            </a:r>
            <a:endParaRPr lang="en-US" sz="2000" dirty="0"/>
          </a:p>
          <a:p>
            <a:pPr marL="214313" indent="-214313"/>
            <a:r>
              <a:rPr lang="en-US" sz="2000" b="1" dirty="0"/>
              <a:t>Capacity building</a:t>
            </a:r>
          </a:p>
          <a:p>
            <a:pPr marL="557213" lvl="1" indent="-214313"/>
            <a:r>
              <a:rPr lang="en-US" sz="2000" dirty="0"/>
              <a:t>Community stakeholders support program implementation through consumer referrals, funding support and help in providing facilities or coordination services</a:t>
            </a:r>
            <a:r>
              <a:rPr lang="en-US" sz="2000" dirty="0" smtClean="0"/>
              <a:t>.</a:t>
            </a:r>
            <a:endParaRPr lang="en-US" sz="2000" dirty="0"/>
          </a:p>
        </p:txBody>
      </p:sp>
      <p:pic>
        <p:nvPicPr>
          <p:cNvPr id="12" name="Content Placeholder 11" descr="&quot;&quot;"/>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38924" y="2256595"/>
            <a:ext cx="3175615" cy="3175615"/>
          </a:xfrm>
          <a:prstGeom prst="rect">
            <a:avLst/>
          </a:prstGeom>
          <a:effectLst>
            <a:softEdge rad="1206500"/>
          </a:effectLst>
        </p:spPr>
      </p:pic>
    </p:spTree>
    <p:extLst>
      <p:ext uri="{BB962C8B-B14F-4D97-AF65-F5344CB8AC3E}">
        <p14:creationId xmlns:p14="http://schemas.microsoft.com/office/powerpoint/2010/main" val="10459123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77131" y="674285"/>
            <a:ext cx="4643748" cy="1130959"/>
          </a:xfrm>
        </p:spPr>
        <p:txBody>
          <a:bodyPr>
            <a:normAutofit/>
          </a:bodyPr>
          <a:lstStyle/>
          <a:p>
            <a:r>
              <a:rPr lang="en-US" sz="2800" b="1" dirty="0" smtClean="0">
                <a:solidFill>
                  <a:srgbClr val="0070C0"/>
                </a:solidFill>
              </a:rPr>
              <a:t>Information and Facts</a:t>
            </a:r>
            <a:endParaRPr lang="en-US" sz="2800" b="1" dirty="0">
              <a:solidFill>
                <a:srgbClr val="0070C0"/>
              </a:solidFill>
            </a:endParaRPr>
          </a:p>
        </p:txBody>
      </p:sp>
      <p:sp>
        <p:nvSpPr>
          <p:cNvPr id="13" name="Content Placeholder 12"/>
          <p:cNvSpPr>
            <a:spLocks noGrp="1"/>
          </p:cNvSpPr>
          <p:nvPr>
            <p:ph sz="half" idx="2"/>
          </p:nvPr>
        </p:nvSpPr>
        <p:spPr>
          <a:xfrm>
            <a:off x="3223995" y="1513389"/>
            <a:ext cx="5714734" cy="4939384"/>
          </a:xfrm>
        </p:spPr>
        <p:txBody>
          <a:bodyPr>
            <a:normAutofit fontScale="25000" lnSpcReduction="20000"/>
          </a:bodyPr>
          <a:lstStyle/>
          <a:p>
            <a:pPr marL="214313" indent="-214313">
              <a:spcBef>
                <a:spcPts val="1200"/>
              </a:spcBef>
            </a:pPr>
            <a:r>
              <a:rPr lang="en-US" sz="6400" i="1" dirty="0" smtClean="0">
                <a:solidFill>
                  <a:schemeClr val="accent5">
                    <a:lumMod val="75000"/>
                  </a:schemeClr>
                </a:solidFill>
              </a:rPr>
              <a:t>See Public Health Differently</a:t>
            </a:r>
            <a:r>
              <a:rPr lang="en-US" sz="6400" i="1" baseline="30000" dirty="0" smtClean="0">
                <a:solidFill>
                  <a:schemeClr val="accent5">
                    <a:lumMod val="75000"/>
                  </a:schemeClr>
                </a:solidFill>
              </a:rPr>
              <a:t>1</a:t>
            </a:r>
            <a:r>
              <a:rPr lang="en-US" sz="6400" i="1" dirty="0" smtClean="0">
                <a:solidFill>
                  <a:schemeClr val="accent5">
                    <a:lumMod val="75000"/>
                  </a:schemeClr>
                </a:solidFill>
              </a:rPr>
              <a:t> </a:t>
            </a:r>
            <a:r>
              <a:rPr lang="en-US" sz="6400" dirty="0" smtClean="0"/>
              <a:t>is a communication plan of the Montana Department of Public Health and Human Services; the plan leverages partners statewide to promote health and wellness programs to Montanans.</a:t>
            </a:r>
          </a:p>
          <a:p>
            <a:pPr marL="214313" indent="-214313">
              <a:spcBef>
                <a:spcPts val="1200"/>
              </a:spcBef>
            </a:pPr>
            <a:r>
              <a:rPr lang="en-US" sz="6400" dirty="0" smtClean="0"/>
              <a:t>LWD and WWD are included with other programs, such as Diabetes Prevention and Self Management Education Programs, Arthritis Programs, and the Quit Line.</a:t>
            </a:r>
          </a:p>
          <a:p>
            <a:pPr marL="214313" indent="-214313">
              <a:spcBef>
                <a:spcPts val="1200"/>
              </a:spcBef>
            </a:pPr>
            <a:r>
              <a:rPr lang="en-US" sz="6400" dirty="0" smtClean="0"/>
              <a:t>Traditional partners share the HP2020 DH-8 objective with CILs and other disability organizations. </a:t>
            </a:r>
          </a:p>
          <a:p>
            <a:pPr marL="557213" lvl="1" indent="-214313">
              <a:spcBef>
                <a:spcPts val="1200"/>
              </a:spcBef>
              <a:buFont typeface="Wingdings" panose="05000000000000000000" pitchFamily="2" charset="2"/>
              <a:buChar char="Ø"/>
            </a:pPr>
            <a:r>
              <a:rPr lang="en-US" sz="6400" dirty="0" smtClean="0"/>
              <a:t>Coordination of cross-cutting strategies increases the inclusion of people with disabilities in available local health and wellness programs overall.  </a:t>
            </a:r>
          </a:p>
          <a:p>
            <a:pPr marL="557213" lvl="1" indent="-214313">
              <a:spcBef>
                <a:spcPts val="1200"/>
              </a:spcBef>
              <a:buFont typeface="Wingdings" panose="05000000000000000000" pitchFamily="2" charset="2"/>
              <a:buChar char="Ø"/>
            </a:pPr>
            <a:r>
              <a:rPr lang="en-US" sz="6400" dirty="0" smtClean="0"/>
              <a:t>Participation rates of Montanans with disabilities</a:t>
            </a:r>
          </a:p>
          <a:p>
            <a:pPr marL="900113" lvl="2" indent="-214313">
              <a:spcBef>
                <a:spcPts val="600"/>
              </a:spcBef>
            </a:pPr>
            <a:r>
              <a:rPr lang="en-US" sz="6400" dirty="0" smtClean="0"/>
              <a:t>11.5%  Montana Breast and Cervical Cancer Screening Program</a:t>
            </a:r>
          </a:p>
          <a:p>
            <a:pPr marL="900113" lvl="2" indent="-214313">
              <a:spcBef>
                <a:spcPts val="600"/>
              </a:spcBef>
            </a:pPr>
            <a:r>
              <a:rPr lang="en-US" sz="6400" dirty="0" smtClean="0"/>
              <a:t>29.0%  CVD/Diabetes Prevention Program</a:t>
            </a:r>
          </a:p>
          <a:p>
            <a:pPr marL="900113" lvl="2" indent="-214313">
              <a:spcBef>
                <a:spcPts val="600"/>
              </a:spcBef>
            </a:pPr>
            <a:r>
              <a:rPr lang="en-US" sz="6400" dirty="0" smtClean="0"/>
              <a:t>41.2%  Montana Tobacco Quit Line</a:t>
            </a:r>
          </a:p>
          <a:p>
            <a:pPr marL="900113" lvl="2" indent="-214313">
              <a:spcBef>
                <a:spcPts val="600"/>
              </a:spcBef>
            </a:pPr>
            <a:r>
              <a:rPr lang="en-US" sz="6400" dirty="0" smtClean="0"/>
              <a:t>100% Living and Working Well with a Disability</a:t>
            </a:r>
          </a:p>
          <a:p>
            <a:pPr marL="0" indent="0">
              <a:spcBef>
                <a:spcPts val="1800"/>
              </a:spcBef>
              <a:buNone/>
            </a:pPr>
            <a:r>
              <a:rPr lang="en-US" sz="4800" baseline="30000" dirty="0" smtClean="0"/>
              <a:t>2</a:t>
            </a:r>
            <a:r>
              <a:rPr lang="en-US" sz="4800" dirty="0" smtClean="0"/>
              <a:t>HP2020 </a:t>
            </a:r>
            <a:r>
              <a:rPr lang="en-US" sz="4800" dirty="0"/>
              <a:t>DH-8. Reduce the proportion of adults with disabilities aged 18 and older who experience physical or program barriers that limit or prevent them from using available local health and wellness </a:t>
            </a:r>
            <a:r>
              <a:rPr lang="en-US" sz="4800" dirty="0" smtClean="0"/>
              <a:t>programs</a:t>
            </a:r>
            <a:endParaRPr lang="en-US" sz="4800" dirty="0"/>
          </a:p>
        </p:txBody>
      </p:sp>
      <p:sp>
        <p:nvSpPr>
          <p:cNvPr id="7" name="Content Placeholder 6"/>
          <p:cNvSpPr>
            <a:spLocks noGrp="1"/>
          </p:cNvSpPr>
          <p:nvPr>
            <p:ph sz="half" idx="1"/>
          </p:nvPr>
        </p:nvSpPr>
        <p:spPr>
          <a:xfrm>
            <a:off x="188604" y="4765289"/>
            <a:ext cx="3067552" cy="1546170"/>
          </a:xfrm>
        </p:spPr>
        <p:txBody>
          <a:bodyPr anchor="b">
            <a:noAutofit/>
          </a:bodyPr>
          <a:lstStyle/>
          <a:p>
            <a:pPr>
              <a:spcBef>
                <a:spcPts val="0"/>
              </a:spcBef>
            </a:pPr>
            <a:r>
              <a:rPr lang="en-US" sz="1200" baseline="30000" dirty="0" smtClean="0"/>
              <a:t>1</a:t>
            </a:r>
            <a:r>
              <a:rPr lang="en-US" sz="1200" dirty="0" smtClean="0"/>
              <a:t>Guide Available </a:t>
            </a:r>
            <a:r>
              <a:rPr lang="en-US" sz="1200" dirty="0"/>
              <a:t>at: </a:t>
            </a:r>
            <a:r>
              <a:rPr lang="en-US" sz="1200" dirty="0">
                <a:hlinkClick r:id="rId2"/>
              </a:rPr>
              <a:t>ChronicDiseasePrevention.mt.gov</a:t>
            </a:r>
            <a:r>
              <a:rPr lang="en-US" sz="1200" dirty="0"/>
              <a:t>    </a:t>
            </a:r>
          </a:p>
          <a:p>
            <a:pPr>
              <a:spcBef>
                <a:spcPts val="0"/>
              </a:spcBef>
            </a:pPr>
            <a:r>
              <a:rPr lang="en-US" sz="1200" b="1" dirty="0"/>
              <a:t>Community Health Program Guide – </a:t>
            </a:r>
          </a:p>
          <a:p>
            <a:pPr marL="214313" indent="-214313">
              <a:spcBef>
                <a:spcPts val="0"/>
              </a:spcBef>
            </a:pPr>
            <a:r>
              <a:rPr lang="en-US" sz="1200" dirty="0"/>
              <a:t>Downloadable PDF</a:t>
            </a:r>
          </a:p>
          <a:p>
            <a:pPr marL="214313" indent="-214313">
              <a:spcBef>
                <a:spcPts val="0"/>
              </a:spcBef>
            </a:pPr>
            <a:r>
              <a:rPr lang="en-US" sz="1200" dirty="0"/>
              <a:t>Accessible/large print version available</a:t>
            </a:r>
          </a:p>
          <a:p>
            <a:pPr>
              <a:spcBef>
                <a:spcPts val="0"/>
              </a:spcBef>
            </a:pPr>
            <a:r>
              <a:rPr lang="en-US" sz="1200" b="1" dirty="0"/>
              <a:t>Interactive Map</a:t>
            </a:r>
          </a:p>
          <a:p>
            <a:pPr marL="214313" indent="-214313">
              <a:spcBef>
                <a:spcPts val="0"/>
              </a:spcBef>
            </a:pPr>
            <a:r>
              <a:rPr lang="en-US" sz="1200" dirty="0"/>
              <a:t>Accessible list – searchable by county/program </a:t>
            </a:r>
            <a:r>
              <a:rPr lang="en-US" sz="1200" dirty="0" smtClean="0"/>
              <a:t>name</a:t>
            </a:r>
            <a:endParaRPr lang="en-US" sz="1200" dirty="0"/>
          </a:p>
        </p:txBody>
      </p:sp>
      <p:pic>
        <p:nvPicPr>
          <p:cNvPr id="15" name="Picture 14" descr="Montana DPHS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92" y="1239765"/>
            <a:ext cx="1143000" cy="892969"/>
          </a:xfrm>
          <a:prstGeom prst="rect">
            <a:avLst/>
          </a:prstGeom>
        </p:spPr>
      </p:pic>
      <p:pic>
        <p:nvPicPr>
          <p:cNvPr id="16" name="Picture 15" descr="Community Health Program Guide cover"/>
          <p:cNvPicPr/>
          <p:nvPr/>
        </p:nvPicPr>
        <p:blipFill rotWithShape="1">
          <a:blip r:embed="rId4"/>
          <a:srcRect l="64484" t="11180" r="15002" b="36859"/>
          <a:stretch/>
        </p:blipFill>
        <p:spPr bwMode="auto">
          <a:xfrm>
            <a:off x="512392" y="2065575"/>
            <a:ext cx="2476586" cy="25034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28697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311131"/>
            <a:ext cx="8766451" cy="1325563"/>
          </a:xfrm>
        </p:spPr>
        <p:txBody>
          <a:bodyPr>
            <a:normAutofit/>
          </a:bodyPr>
          <a:lstStyle/>
          <a:p>
            <a:r>
              <a:rPr lang="en-US" sz="2700" b="1" dirty="0">
                <a:solidFill>
                  <a:schemeClr val="accent1">
                    <a:lumMod val="75000"/>
                  </a:schemeClr>
                </a:solidFill>
                <a:latin typeface="+mn-lt"/>
              </a:rPr>
              <a:t>Living Well with a Disability and Health Behavior </a:t>
            </a:r>
            <a:r>
              <a:rPr lang="en-US" sz="2700" b="1" dirty="0" smtClean="0">
                <a:solidFill>
                  <a:schemeClr val="accent1">
                    <a:lumMod val="75000"/>
                  </a:schemeClr>
                </a:solidFill>
                <a:latin typeface="+mn-lt"/>
              </a:rPr>
              <a:t>Change</a:t>
            </a:r>
            <a:endParaRPr lang="en-US" sz="2700" b="1" dirty="0">
              <a:solidFill>
                <a:schemeClr val="accent1">
                  <a:lumMod val="75000"/>
                </a:schemeClr>
              </a:solidFill>
              <a:latin typeface="+mn-lt"/>
            </a:endParaRPr>
          </a:p>
        </p:txBody>
      </p:sp>
      <p:sp>
        <p:nvSpPr>
          <p:cNvPr id="3" name="Content Placeholder 2"/>
          <p:cNvSpPr>
            <a:spLocks noGrp="1"/>
          </p:cNvSpPr>
          <p:nvPr>
            <p:ph sz="half" idx="2"/>
          </p:nvPr>
        </p:nvSpPr>
        <p:spPr>
          <a:xfrm>
            <a:off x="152400" y="2269251"/>
            <a:ext cx="3886200" cy="4351338"/>
          </a:xfrm>
        </p:spPr>
        <p:txBody>
          <a:bodyPr>
            <a:normAutofit fontScale="32500" lnSpcReduction="20000"/>
          </a:bodyPr>
          <a:lstStyle/>
          <a:p>
            <a:r>
              <a:rPr lang="en-US" dirty="0">
                <a:solidFill>
                  <a:schemeClr val="bg1"/>
                </a:solidFill>
              </a:rPr>
              <a:t>Selected CDC Funded Programs</a:t>
            </a:r>
          </a:p>
          <a:p>
            <a:r>
              <a:rPr lang="en-US" dirty="0">
                <a:solidFill>
                  <a:schemeClr val="bg1"/>
                </a:solidFill>
              </a:rPr>
              <a:t>RTC: Rural, The University of Montana</a:t>
            </a:r>
          </a:p>
          <a:p>
            <a:endParaRPr lang="en-US" dirty="0">
              <a:solidFill>
                <a:schemeClr val="bg1"/>
              </a:solidFill>
            </a:endParaRPr>
          </a:p>
          <a:p>
            <a:r>
              <a:rPr lang="en-US" dirty="0">
                <a:solidFill>
                  <a:schemeClr val="bg1"/>
                </a:solidFill>
              </a:rPr>
              <a:t>Stages: Pre-Contemplation; Contemplation; Preparation; Action; Maintenance</a:t>
            </a:r>
          </a:p>
          <a:p>
            <a:r>
              <a:rPr lang="en-US" dirty="0" smtClean="0">
                <a:solidFill>
                  <a:schemeClr val="bg1"/>
                </a:solidFill>
              </a:rPr>
              <a:t>Cognitive </a:t>
            </a:r>
            <a:r>
              <a:rPr lang="en-US" dirty="0">
                <a:solidFill>
                  <a:schemeClr val="bg1"/>
                </a:solidFill>
              </a:rPr>
              <a:t>Processes Stages: Pre-Contemplation; Contemplation; Preparation</a:t>
            </a:r>
          </a:p>
          <a:p>
            <a:r>
              <a:rPr lang="en-US" dirty="0">
                <a:solidFill>
                  <a:schemeClr val="bg1"/>
                </a:solidFill>
              </a:rPr>
              <a:t>Behavioral Processes Stages: Preparation; Action; Maintenance</a:t>
            </a:r>
          </a:p>
          <a:p>
            <a:r>
              <a:rPr lang="en-US" dirty="0">
                <a:solidFill>
                  <a:schemeClr val="bg1"/>
                </a:solidFill>
              </a:rPr>
              <a:t>Peer support to increase awareness and motivation Stages: Pre-Contemplation; Contemplation; Preparation; Action; Maintenance</a:t>
            </a:r>
          </a:p>
          <a:p>
            <a:r>
              <a:rPr lang="en-US" dirty="0">
                <a:solidFill>
                  <a:schemeClr val="bg1"/>
                </a:solidFill>
              </a:rPr>
              <a:t>Goal Setting Stages:  Contemplation; Preparation; Action; Maintenance</a:t>
            </a:r>
          </a:p>
          <a:p>
            <a:r>
              <a:rPr lang="en-US" dirty="0">
                <a:solidFill>
                  <a:schemeClr val="bg1"/>
                </a:solidFill>
              </a:rPr>
              <a:t>Training Stages: Preparation; Action; Maintenance</a:t>
            </a:r>
          </a:p>
          <a:p>
            <a:r>
              <a:rPr lang="en-US" dirty="0">
                <a:solidFill>
                  <a:schemeClr val="bg1"/>
                </a:solidFill>
              </a:rPr>
              <a:t>Advocacy Stages: Preparation; Action; Maintenance</a:t>
            </a:r>
          </a:p>
          <a:p>
            <a:r>
              <a:rPr lang="en-US" dirty="0">
                <a:solidFill>
                  <a:schemeClr val="bg1"/>
                </a:solidFill>
              </a:rPr>
              <a:t>Reinforcement: Action; Maintenance</a:t>
            </a:r>
          </a:p>
          <a:p>
            <a:r>
              <a:rPr lang="en-US" dirty="0">
                <a:solidFill>
                  <a:schemeClr val="bg1"/>
                </a:solidFill>
              </a:rPr>
              <a:t>Living Well with a Disability Stages: Pre-Contemplation; Contemplation; Preparation; Action; Maintenance</a:t>
            </a:r>
          </a:p>
          <a:p>
            <a:r>
              <a:rPr lang="en-US" dirty="0">
                <a:solidFill>
                  <a:schemeClr val="bg1"/>
                </a:solidFill>
              </a:rPr>
              <a:t>Personalized Exercise Program (PEP) Stages: Contemplation; Preparation; Action; Maintenance</a:t>
            </a:r>
          </a:p>
          <a:p>
            <a:r>
              <a:rPr lang="en-US" dirty="0">
                <a:solidFill>
                  <a:schemeClr val="bg1"/>
                </a:solidFill>
              </a:rPr>
              <a:t>Healthy Life Style Stages: Contemplation; Preparation; Action; Maintenance</a:t>
            </a:r>
          </a:p>
          <a:p>
            <a:r>
              <a:rPr lang="en-US" dirty="0">
                <a:solidFill>
                  <a:schemeClr val="bg1"/>
                </a:solidFill>
              </a:rPr>
              <a:t>Chronic Disease Self Management Stages:  Preparation; Action; Maintenance</a:t>
            </a:r>
          </a:p>
        </p:txBody>
      </p:sp>
      <p:grpSp>
        <p:nvGrpSpPr>
          <p:cNvPr id="11" name="Group 10" descr="Stages: Pre-Contemplation; Contemplation; Preparation; Action; Maintenance&#10;Connitive Processes Stages: Pre-Contemplation; Contemplation; Preparation&#10;Behavioral Processes Stages: Preparation; Action; Maintenance&#10;Peer support to increase awareness and motivation Stages: Pre-Contemplation; Contemplation; Preparation; Action; Maintenance&#10;Goal Setting Stages:  Contemplation; Preparation; Action; Maintenance&#10;Training Stages: Preparation; Action; Maintenance&#10;Advocacy Stages: Preparation; Action; Maintenance&#10;Reinforcement: Action; Maintenance&#10;Living Well with a Disability Stages: Pre-Contemplation; Contemplation; Preparation; Action; Maintenance&#10;Personalized Exercise Program (PEP) Stages: Contemplation; Preparation; Action; Maintenance&#10;Healthy Life Style Stages: Contemplation; Preparation; Action; Maintenance&#10;Chronic Disease Self Management Stages:  Preparation; Action; Maintenance"/>
          <p:cNvGrpSpPr/>
          <p:nvPr/>
        </p:nvGrpSpPr>
        <p:grpSpPr>
          <a:xfrm>
            <a:off x="152400" y="538122"/>
            <a:ext cx="8991600" cy="5867400"/>
            <a:chOff x="0" y="990600"/>
            <a:chExt cx="8991600" cy="5867400"/>
          </a:xfrm>
        </p:grpSpPr>
        <p:cxnSp>
          <p:nvCxnSpPr>
            <p:cNvPr id="12" name="Straight Connector 11"/>
            <p:cNvCxnSpPr/>
            <p:nvPr/>
          </p:nvCxnSpPr>
          <p:spPr>
            <a:xfrm rot="5400000">
              <a:off x="915194" y="4114006"/>
              <a:ext cx="5486400" cy="1588"/>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2591594" y="4114006"/>
              <a:ext cx="5486400" cy="1588"/>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4039394" y="4114006"/>
              <a:ext cx="5486400" cy="1588"/>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5029994" y="4114006"/>
              <a:ext cx="5486400" cy="1588"/>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34000" y="6044862"/>
              <a:ext cx="3581400" cy="307777"/>
            </a:xfrm>
            <a:prstGeom prst="rect">
              <a:avLst/>
            </a:prstGeom>
            <a:gradFill flip="none" rotWithShape="1">
              <a:gsLst>
                <a:gs pos="27000">
                  <a:srgbClr val="FBEAC7"/>
                </a:gs>
                <a:gs pos="17999">
                  <a:srgbClr val="FEE7F2"/>
                </a:gs>
                <a:gs pos="36000">
                  <a:srgbClr val="FAC77D"/>
                </a:gs>
                <a:gs pos="61000">
                  <a:srgbClr val="FBA97D"/>
                </a:gs>
                <a:gs pos="82001">
                  <a:srgbClr val="FBD49C"/>
                </a:gs>
                <a:gs pos="100000">
                  <a:srgbClr val="FEE7F2"/>
                </a:gs>
              </a:gsLst>
              <a:lin ang="10800000" scaled="0"/>
              <a:tileRect/>
            </a:gradFill>
            <a:ln>
              <a:solidFill>
                <a:schemeClr val="tx1"/>
              </a:solidFill>
            </a:ln>
          </p:spPr>
          <p:txBody>
            <a:bodyPr wrap="square" rtlCol="0">
              <a:spAutoFit/>
            </a:bodyPr>
            <a:lstStyle/>
            <a:p>
              <a:pPr algn="ctr"/>
              <a:r>
                <a:rPr lang="en-US" sz="1400" dirty="0" smtClean="0">
                  <a:solidFill>
                    <a:prstClr val="black"/>
                  </a:solidFill>
                </a:rPr>
                <a:t>Chronic Disease Self Management</a:t>
              </a:r>
              <a:endParaRPr lang="en-US" sz="1400" dirty="0">
                <a:solidFill>
                  <a:prstClr val="black"/>
                </a:solidFill>
              </a:endParaRPr>
            </a:p>
          </p:txBody>
        </p:sp>
        <p:sp>
          <p:nvSpPr>
            <p:cNvPr id="17" name="TextBox 16"/>
            <p:cNvSpPr txBox="1"/>
            <p:nvPr/>
          </p:nvSpPr>
          <p:spPr>
            <a:xfrm>
              <a:off x="6781800" y="1066800"/>
              <a:ext cx="990600" cy="307777"/>
            </a:xfrm>
            <a:prstGeom prst="rect">
              <a:avLst/>
            </a:prstGeom>
            <a:solidFill>
              <a:schemeClr val="accent3">
                <a:lumMod val="60000"/>
                <a:lumOff val="40000"/>
              </a:schemeClr>
            </a:solidFill>
            <a:ln>
              <a:solidFill>
                <a:schemeClr val="tx1"/>
              </a:solidFill>
            </a:ln>
          </p:spPr>
          <p:txBody>
            <a:bodyPr wrap="square" rtlCol="0">
              <a:spAutoFit/>
            </a:bodyPr>
            <a:lstStyle/>
            <a:p>
              <a:pPr algn="ctr"/>
              <a:r>
                <a:rPr lang="en-US" sz="1400" b="1" dirty="0" smtClean="0">
                  <a:solidFill>
                    <a:prstClr val="black"/>
                  </a:solidFill>
                </a:rPr>
                <a:t>Action</a:t>
              </a:r>
              <a:endParaRPr lang="en-US" sz="1400" b="1" dirty="0">
                <a:solidFill>
                  <a:prstClr val="black"/>
                </a:solidFill>
              </a:endParaRPr>
            </a:p>
          </p:txBody>
        </p:sp>
        <p:sp>
          <p:nvSpPr>
            <p:cNvPr id="18" name="TextBox 17"/>
            <p:cNvSpPr txBox="1"/>
            <p:nvPr/>
          </p:nvSpPr>
          <p:spPr>
            <a:xfrm>
              <a:off x="3657600" y="1066800"/>
              <a:ext cx="1676400" cy="307777"/>
            </a:xfrm>
            <a:prstGeom prst="rect">
              <a:avLst/>
            </a:prstGeom>
            <a:solidFill>
              <a:schemeClr val="accent3">
                <a:lumMod val="60000"/>
                <a:lumOff val="40000"/>
              </a:schemeClr>
            </a:solidFill>
            <a:ln>
              <a:solidFill>
                <a:schemeClr val="tx1"/>
              </a:solidFill>
            </a:ln>
          </p:spPr>
          <p:txBody>
            <a:bodyPr wrap="square" rtlCol="0">
              <a:spAutoFit/>
            </a:bodyPr>
            <a:lstStyle/>
            <a:p>
              <a:pPr algn="ctr"/>
              <a:r>
                <a:rPr lang="en-US" sz="1400" b="1" dirty="0" smtClean="0">
                  <a:solidFill>
                    <a:prstClr val="black"/>
                  </a:solidFill>
                </a:rPr>
                <a:t>Contemplation</a:t>
              </a:r>
              <a:endParaRPr lang="en-US" sz="1400" b="1" dirty="0">
                <a:solidFill>
                  <a:prstClr val="black"/>
                </a:solidFill>
              </a:endParaRPr>
            </a:p>
          </p:txBody>
        </p:sp>
        <p:sp>
          <p:nvSpPr>
            <p:cNvPr id="19" name="TextBox 18"/>
            <p:cNvSpPr txBox="1"/>
            <p:nvPr/>
          </p:nvSpPr>
          <p:spPr>
            <a:xfrm>
              <a:off x="5334000" y="1063823"/>
              <a:ext cx="1447800" cy="307777"/>
            </a:xfrm>
            <a:prstGeom prst="rect">
              <a:avLst/>
            </a:prstGeom>
            <a:solidFill>
              <a:schemeClr val="accent3">
                <a:lumMod val="60000"/>
                <a:lumOff val="40000"/>
              </a:schemeClr>
            </a:solidFill>
            <a:ln>
              <a:solidFill>
                <a:schemeClr val="tx1"/>
              </a:solidFill>
            </a:ln>
          </p:spPr>
          <p:txBody>
            <a:bodyPr wrap="square" rtlCol="0">
              <a:spAutoFit/>
            </a:bodyPr>
            <a:lstStyle/>
            <a:p>
              <a:pPr algn="ctr"/>
              <a:r>
                <a:rPr lang="en-US" sz="1400" b="1" dirty="0" smtClean="0">
                  <a:solidFill>
                    <a:prstClr val="black"/>
                  </a:solidFill>
                </a:rPr>
                <a:t>Preparation</a:t>
              </a:r>
              <a:endParaRPr lang="en-US" sz="1400" b="1" dirty="0">
                <a:solidFill>
                  <a:prstClr val="black"/>
                </a:solidFill>
              </a:endParaRPr>
            </a:p>
          </p:txBody>
        </p:sp>
        <p:sp>
          <p:nvSpPr>
            <p:cNvPr id="20" name="TextBox 19"/>
            <p:cNvSpPr txBox="1"/>
            <p:nvPr/>
          </p:nvSpPr>
          <p:spPr>
            <a:xfrm>
              <a:off x="1600200" y="1066800"/>
              <a:ext cx="2057400" cy="307777"/>
            </a:xfrm>
            <a:prstGeom prst="rect">
              <a:avLst/>
            </a:prstGeom>
            <a:solidFill>
              <a:schemeClr val="accent3">
                <a:lumMod val="60000"/>
                <a:lumOff val="40000"/>
              </a:schemeClr>
            </a:solidFill>
            <a:ln>
              <a:solidFill>
                <a:schemeClr val="tx1"/>
              </a:solidFill>
            </a:ln>
          </p:spPr>
          <p:txBody>
            <a:bodyPr wrap="square" rtlCol="0">
              <a:spAutoFit/>
            </a:bodyPr>
            <a:lstStyle/>
            <a:p>
              <a:pPr algn="ctr"/>
              <a:r>
                <a:rPr lang="en-US" sz="1400" b="1" dirty="0" smtClean="0">
                  <a:solidFill>
                    <a:prstClr val="black"/>
                  </a:solidFill>
                </a:rPr>
                <a:t>Pre-Contemplation</a:t>
              </a:r>
              <a:endParaRPr lang="en-US" sz="1400" b="1" dirty="0">
                <a:solidFill>
                  <a:prstClr val="black"/>
                </a:solidFill>
              </a:endParaRPr>
            </a:p>
          </p:txBody>
        </p:sp>
        <p:sp>
          <p:nvSpPr>
            <p:cNvPr id="21" name="TextBox 20"/>
            <p:cNvSpPr txBox="1"/>
            <p:nvPr/>
          </p:nvSpPr>
          <p:spPr>
            <a:xfrm>
              <a:off x="7772400" y="1066800"/>
              <a:ext cx="1219200" cy="307777"/>
            </a:xfrm>
            <a:prstGeom prst="rect">
              <a:avLst/>
            </a:prstGeom>
            <a:solidFill>
              <a:schemeClr val="accent3">
                <a:lumMod val="60000"/>
                <a:lumOff val="40000"/>
              </a:schemeClr>
            </a:solidFill>
            <a:ln>
              <a:solidFill>
                <a:schemeClr val="tx1"/>
              </a:solidFill>
            </a:ln>
          </p:spPr>
          <p:txBody>
            <a:bodyPr wrap="square" rtlCol="0">
              <a:spAutoFit/>
            </a:bodyPr>
            <a:lstStyle/>
            <a:p>
              <a:pPr algn="ctr"/>
              <a:r>
                <a:rPr lang="en-US" sz="1400" b="1" dirty="0" smtClean="0">
                  <a:solidFill>
                    <a:prstClr val="black"/>
                  </a:solidFill>
                </a:rPr>
                <a:t>Maintenance</a:t>
              </a:r>
              <a:endParaRPr lang="en-US" sz="1400" b="1" dirty="0">
                <a:solidFill>
                  <a:prstClr val="black"/>
                </a:solidFill>
              </a:endParaRPr>
            </a:p>
          </p:txBody>
        </p:sp>
        <p:sp>
          <p:nvSpPr>
            <p:cNvPr id="22" name="TextBox 21"/>
            <p:cNvSpPr txBox="1"/>
            <p:nvPr/>
          </p:nvSpPr>
          <p:spPr>
            <a:xfrm>
              <a:off x="1600200" y="1673423"/>
              <a:ext cx="5181600" cy="30777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0" scaled="0"/>
            </a:gradFill>
            <a:ln>
              <a:solidFill>
                <a:schemeClr val="tx1"/>
              </a:solidFill>
            </a:ln>
          </p:spPr>
          <p:txBody>
            <a:bodyPr wrap="square" rtlCol="0">
              <a:spAutoFit/>
            </a:bodyPr>
            <a:lstStyle/>
            <a:p>
              <a:r>
                <a:rPr lang="en-US" sz="1400" dirty="0" smtClean="0">
                  <a:solidFill>
                    <a:prstClr val="black"/>
                  </a:solidFill>
                </a:rPr>
                <a:t>Cognitive</a:t>
              </a:r>
              <a:endParaRPr lang="en-US" sz="1400" dirty="0">
                <a:solidFill>
                  <a:prstClr val="black"/>
                </a:solidFill>
              </a:endParaRPr>
            </a:p>
          </p:txBody>
        </p:sp>
        <p:sp>
          <p:nvSpPr>
            <p:cNvPr id="23" name="TextBox 22"/>
            <p:cNvSpPr txBox="1"/>
            <p:nvPr/>
          </p:nvSpPr>
          <p:spPr>
            <a:xfrm>
              <a:off x="6019800" y="2054423"/>
              <a:ext cx="2971800" cy="30777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0"/>
              <a:tileRect/>
            </a:gradFill>
            <a:ln>
              <a:solidFill>
                <a:schemeClr val="tx1"/>
              </a:solidFill>
            </a:ln>
          </p:spPr>
          <p:txBody>
            <a:bodyPr wrap="square" rtlCol="0">
              <a:spAutoFit/>
            </a:bodyPr>
            <a:lstStyle/>
            <a:p>
              <a:pPr algn="r"/>
              <a:r>
                <a:rPr lang="en-US" sz="1400" dirty="0" smtClean="0">
                  <a:solidFill>
                    <a:prstClr val="black"/>
                  </a:solidFill>
                </a:rPr>
                <a:t>Behavioral</a:t>
              </a:r>
              <a:endParaRPr lang="en-US" sz="1400" dirty="0">
                <a:solidFill>
                  <a:prstClr val="black"/>
                </a:solidFill>
              </a:endParaRPr>
            </a:p>
          </p:txBody>
        </p:sp>
        <p:sp>
          <p:nvSpPr>
            <p:cNvPr id="24" name="TextBox 23"/>
            <p:cNvSpPr txBox="1"/>
            <p:nvPr/>
          </p:nvSpPr>
          <p:spPr>
            <a:xfrm>
              <a:off x="0" y="1597223"/>
              <a:ext cx="1244600" cy="400110"/>
            </a:xfrm>
            <a:prstGeom prst="rect">
              <a:avLst/>
            </a:prstGeom>
            <a:noFill/>
          </p:spPr>
          <p:txBody>
            <a:bodyPr wrap="square" rtlCol="0">
              <a:spAutoFit/>
            </a:bodyPr>
            <a:lstStyle/>
            <a:p>
              <a:r>
                <a:rPr lang="en-US" sz="2000" b="1" dirty="0" smtClean="0">
                  <a:solidFill>
                    <a:prstClr val="black"/>
                  </a:solidFill>
                </a:rPr>
                <a:t>Processes</a:t>
              </a:r>
              <a:endParaRPr lang="en-US" sz="2000" b="1" dirty="0">
                <a:solidFill>
                  <a:prstClr val="black"/>
                </a:solidFill>
              </a:endParaRPr>
            </a:p>
          </p:txBody>
        </p:sp>
        <p:sp>
          <p:nvSpPr>
            <p:cNvPr id="25" name="TextBox 24"/>
            <p:cNvSpPr txBox="1"/>
            <p:nvPr/>
          </p:nvSpPr>
          <p:spPr>
            <a:xfrm>
              <a:off x="0" y="990600"/>
              <a:ext cx="1320800" cy="400110"/>
            </a:xfrm>
            <a:prstGeom prst="rect">
              <a:avLst/>
            </a:prstGeom>
            <a:noFill/>
          </p:spPr>
          <p:txBody>
            <a:bodyPr wrap="square" rtlCol="0">
              <a:spAutoFit/>
            </a:bodyPr>
            <a:lstStyle/>
            <a:p>
              <a:r>
                <a:rPr lang="en-US" sz="2000" b="1" dirty="0" smtClean="0">
                  <a:solidFill>
                    <a:prstClr val="black"/>
                  </a:solidFill>
                </a:rPr>
                <a:t>Stages</a:t>
              </a:r>
              <a:endParaRPr lang="en-US" sz="2000" b="1" dirty="0">
                <a:solidFill>
                  <a:prstClr val="black"/>
                </a:solidFill>
              </a:endParaRPr>
            </a:p>
          </p:txBody>
        </p:sp>
        <p:sp>
          <p:nvSpPr>
            <p:cNvPr id="26" name="TextBox 25"/>
            <p:cNvSpPr txBox="1"/>
            <p:nvPr/>
          </p:nvSpPr>
          <p:spPr>
            <a:xfrm>
              <a:off x="4724400" y="5584684"/>
              <a:ext cx="4191000" cy="307777"/>
            </a:xfrm>
            <a:prstGeom prst="rect">
              <a:avLst/>
            </a:prstGeom>
            <a:gradFill flip="none" rotWithShape="1">
              <a:gsLst>
                <a:gs pos="27000">
                  <a:srgbClr val="FBEAC7"/>
                </a:gs>
                <a:gs pos="17999">
                  <a:srgbClr val="FEE7F2"/>
                </a:gs>
                <a:gs pos="36000">
                  <a:srgbClr val="FAC77D"/>
                </a:gs>
                <a:gs pos="61000">
                  <a:srgbClr val="FBA97D"/>
                </a:gs>
                <a:gs pos="82001">
                  <a:srgbClr val="FBD49C"/>
                </a:gs>
                <a:gs pos="100000">
                  <a:srgbClr val="FEE7F2"/>
                </a:gs>
              </a:gsLst>
              <a:lin ang="10800000" scaled="0"/>
              <a:tileRect/>
            </a:gradFill>
            <a:ln>
              <a:solidFill>
                <a:schemeClr val="tx1"/>
              </a:solidFill>
            </a:ln>
          </p:spPr>
          <p:txBody>
            <a:bodyPr wrap="square" rtlCol="0">
              <a:spAutoFit/>
            </a:bodyPr>
            <a:lstStyle/>
            <a:p>
              <a:pPr algn="ctr"/>
              <a:r>
                <a:rPr lang="en-US" sz="1400" dirty="0" smtClean="0">
                  <a:solidFill>
                    <a:prstClr val="black"/>
                  </a:solidFill>
                </a:rPr>
                <a:t>Healthy Life Style</a:t>
              </a:r>
              <a:endParaRPr lang="en-US" sz="1400" dirty="0">
                <a:solidFill>
                  <a:prstClr val="black"/>
                </a:solidFill>
              </a:endParaRPr>
            </a:p>
          </p:txBody>
        </p:sp>
        <p:sp>
          <p:nvSpPr>
            <p:cNvPr id="27" name="TextBox 26"/>
            <p:cNvSpPr txBox="1"/>
            <p:nvPr/>
          </p:nvSpPr>
          <p:spPr>
            <a:xfrm>
              <a:off x="0" y="5029200"/>
              <a:ext cx="1295400" cy="1323439"/>
            </a:xfrm>
            <a:prstGeom prst="rect">
              <a:avLst/>
            </a:prstGeom>
            <a:noFill/>
          </p:spPr>
          <p:txBody>
            <a:bodyPr wrap="square" rtlCol="0">
              <a:spAutoFit/>
            </a:bodyPr>
            <a:lstStyle/>
            <a:p>
              <a:r>
                <a:rPr lang="en-US" sz="2000" b="1" dirty="0" smtClean="0">
                  <a:solidFill>
                    <a:prstClr val="black"/>
                  </a:solidFill>
                </a:rPr>
                <a:t>Selected CDC Funded Programs</a:t>
              </a:r>
              <a:endParaRPr lang="en-US" sz="2000" b="1" dirty="0">
                <a:solidFill>
                  <a:prstClr val="black"/>
                </a:solidFill>
              </a:endParaRPr>
            </a:p>
          </p:txBody>
        </p:sp>
        <p:sp>
          <p:nvSpPr>
            <p:cNvPr id="28" name="TextBox 27"/>
            <p:cNvSpPr txBox="1"/>
            <p:nvPr/>
          </p:nvSpPr>
          <p:spPr>
            <a:xfrm>
              <a:off x="3657600" y="2895600"/>
              <a:ext cx="4876800" cy="307777"/>
            </a:xfrm>
            <a:prstGeom prst="rect">
              <a:avLst/>
            </a:prstGeom>
            <a:solidFill>
              <a:schemeClr val="tx2">
                <a:lumMod val="40000"/>
                <a:lumOff val="60000"/>
              </a:schemeClr>
            </a:solidFill>
            <a:ln>
              <a:solidFill>
                <a:schemeClr val="tx1"/>
              </a:solidFill>
            </a:ln>
          </p:spPr>
          <p:txBody>
            <a:bodyPr wrap="square" rtlCol="0">
              <a:spAutoFit/>
            </a:bodyPr>
            <a:lstStyle/>
            <a:p>
              <a:pPr algn="ctr"/>
              <a:r>
                <a:rPr lang="en-US" sz="1400" dirty="0" smtClean="0">
                  <a:solidFill>
                    <a:prstClr val="black"/>
                  </a:solidFill>
                </a:rPr>
                <a:t>Goal Setting</a:t>
              </a:r>
              <a:endParaRPr lang="en-US" sz="1400" dirty="0">
                <a:solidFill>
                  <a:prstClr val="black"/>
                </a:solidFill>
              </a:endParaRPr>
            </a:p>
          </p:txBody>
        </p:sp>
        <p:sp>
          <p:nvSpPr>
            <p:cNvPr id="29" name="TextBox 28"/>
            <p:cNvSpPr txBox="1"/>
            <p:nvPr/>
          </p:nvSpPr>
          <p:spPr>
            <a:xfrm>
              <a:off x="5334000" y="3657600"/>
              <a:ext cx="3657600" cy="307777"/>
            </a:xfrm>
            <a:prstGeom prst="rect">
              <a:avLst/>
            </a:prstGeom>
            <a:solidFill>
              <a:schemeClr val="tx2">
                <a:lumMod val="40000"/>
                <a:lumOff val="60000"/>
              </a:schemeClr>
            </a:solidFill>
            <a:ln>
              <a:solidFill>
                <a:schemeClr val="tx1"/>
              </a:solidFill>
            </a:ln>
          </p:spPr>
          <p:txBody>
            <a:bodyPr wrap="square" rtlCol="0">
              <a:spAutoFit/>
            </a:bodyPr>
            <a:lstStyle/>
            <a:p>
              <a:r>
                <a:rPr lang="en-US" sz="1400" dirty="0" smtClean="0">
                  <a:solidFill>
                    <a:prstClr val="black"/>
                  </a:solidFill>
                </a:rPr>
                <a:t>Advocacy</a:t>
              </a:r>
              <a:endParaRPr lang="en-US" sz="1400" dirty="0">
                <a:solidFill>
                  <a:prstClr val="black"/>
                </a:solidFill>
              </a:endParaRPr>
            </a:p>
          </p:txBody>
        </p:sp>
        <p:sp>
          <p:nvSpPr>
            <p:cNvPr id="30" name="TextBox 29"/>
            <p:cNvSpPr txBox="1"/>
            <p:nvPr/>
          </p:nvSpPr>
          <p:spPr>
            <a:xfrm>
              <a:off x="1600200" y="2517093"/>
              <a:ext cx="7315200" cy="307777"/>
            </a:xfrm>
            <a:prstGeom prst="rect">
              <a:avLst/>
            </a:prstGeom>
            <a:solidFill>
              <a:schemeClr val="tx2">
                <a:lumMod val="40000"/>
                <a:lumOff val="60000"/>
              </a:schemeClr>
            </a:solidFill>
            <a:ln>
              <a:solidFill>
                <a:schemeClr val="tx1"/>
              </a:solidFill>
            </a:ln>
          </p:spPr>
          <p:txBody>
            <a:bodyPr wrap="square" rtlCol="0">
              <a:spAutoFit/>
            </a:bodyPr>
            <a:lstStyle/>
            <a:p>
              <a:r>
                <a:rPr lang="en-US" sz="1400" dirty="0" smtClean="0">
                  <a:solidFill>
                    <a:prstClr val="black"/>
                  </a:solidFill>
                </a:rPr>
                <a:t>Peer Support to Increase Awareness and Motivation</a:t>
              </a:r>
              <a:endParaRPr lang="en-US" sz="1400" dirty="0">
                <a:solidFill>
                  <a:prstClr val="black"/>
                </a:solidFill>
              </a:endParaRPr>
            </a:p>
          </p:txBody>
        </p:sp>
        <p:sp>
          <p:nvSpPr>
            <p:cNvPr id="31" name="TextBox 30"/>
            <p:cNvSpPr txBox="1"/>
            <p:nvPr/>
          </p:nvSpPr>
          <p:spPr>
            <a:xfrm>
              <a:off x="5334000" y="3276600"/>
              <a:ext cx="3657600" cy="307777"/>
            </a:xfrm>
            <a:prstGeom prst="rect">
              <a:avLst/>
            </a:prstGeom>
            <a:solidFill>
              <a:schemeClr val="tx2">
                <a:lumMod val="40000"/>
                <a:lumOff val="60000"/>
              </a:schemeClr>
            </a:solidFill>
            <a:ln>
              <a:solidFill>
                <a:schemeClr val="tx1"/>
              </a:solidFill>
            </a:ln>
          </p:spPr>
          <p:txBody>
            <a:bodyPr wrap="square" rtlCol="0">
              <a:spAutoFit/>
            </a:bodyPr>
            <a:lstStyle/>
            <a:p>
              <a:r>
                <a:rPr lang="en-US" sz="1400" dirty="0" smtClean="0">
                  <a:solidFill>
                    <a:prstClr val="black"/>
                  </a:solidFill>
                </a:rPr>
                <a:t>Training</a:t>
              </a:r>
              <a:endParaRPr lang="en-US" sz="1400" dirty="0">
                <a:solidFill>
                  <a:prstClr val="black"/>
                </a:solidFill>
              </a:endParaRPr>
            </a:p>
          </p:txBody>
        </p:sp>
        <p:sp>
          <p:nvSpPr>
            <p:cNvPr id="32" name="TextBox 31"/>
            <p:cNvSpPr txBox="1"/>
            <p:nvPr/>
          </p:nvSpPr>
          <p:spPr>
            <a:xfrm>
              <a:off x="6781800" y="4038600"/>
              <a:ext cx="2209800" cy="307777"/>
            </a:xfrm>
            <a:prstGeom prst="rect">
              <a:avLst/>
            </a:prstGeom>
            <a:solidFill>
              <a:schemeClr val="tx2">
                <a:lumMod val="40000"/>
                <a:lumOff val="60000"/>
              </a:schemeClr>
            </a:solidFill>
            <a:ln>
              <a:solidFill>
                <a:schemeClr val="tx1"/>
              </a:solidFill>
            </a:ln>
          </p:spPr>
          <p:txBody>
            <a:bodyPr wrap="square" rtlCol="0">
              <a:spAutoFit/>
            </a:bodyPr>
            <a:lstStyle/>
            <a:p>
              <a:r>
                <a:rPr lang="en-US" sz="1400" dirty="0" smtClean="0">
                  <a:solidFill>
                    <a:prstClr val="black"/>
                  </a:solidFill>
                </a:rPr>
                <a:t>Reinforcement</a:t>
              </a:r>
              <a:endParaRPr lang="en-US" sz="1400" dirty="0">
                <a:solidFill>
                  <a:prstClr val="black"/>
                </a:solidFill>
              </a:endParaRPr>
            </a:p>
          </p:txBody>
        </p:sp>
        <p:sp>
          <p:nvSpPr>
            <p:cNvPr id="33" name="TextBox 32"/>
            <p:cNvSpPr txBox="1"/>
            <p:nvPr/>
          </p:nvSpPr>
          <p:spPr>
            <a:xfrm>
              <a:off x="2743200" y="4667310"/>
              <a:ext cx="6172200" cy="307777"/>
            </a:xfrm>
            <a:prstGeom prst="rect">
              <a:avLst/>
            </a:prstGeom>
            <a:gradFill flip="none" rotWithShape="1">
              <a:gsLst>
                <a:gs pos="58000">
                  <a:schemeClr val="accent6"/>
                </a:gs>
                <a:gs pos="0">
                  <a:srgbClr val="F0EBD5"/>
                </a:gs>
                <a:gs pos="100000">
                  <a:srgbClr val="D1C39F"/>
                </a:gs>
              </a:gsLst>
              <a:lin ang="0" scaled="0"/>
              <a:tileRect/>
            </a:gradFill>
            <a:ln>
              <a:solidFill>
                <a:schemeClr val="tx1"/>
              </a:solidFill>
            </a:ln>
          </p:spPr>
          <p:txBody>
            <a:bodyPr wrap="square" rtlCol="0">
              <a:spAutoFit/>
            </a:bodyPr>
            <a:lstStyle/>
            <a:p>
              <a:pPr algn="ctr"/>
              <a:r>
                <a:rPr lang="en-US" sz="1400" dirty="0" smtClean="0">
                  <a:solidFill>
                    <a:prstClr val="black"/>
                  </a:solidFill>
                </a:rPr>
                <a:t>Living Well with a Disability</a:t>
              </a:r>
              <a:endParaRPr lang="en-US" sz="1400" dirty="0">
                <a:solidFill>
                  <a:prstClr val="black"/>
                </a:solidFill>
              </a:endParaRPr>
            </a:p>
          </p:txBody>
        </p:sp>
        <p:sp>
          <p:nvSpPr>
            <p:cNvPr id="34" name="TextBox 33"/>
            <p:cNvSpPr txBox="1"/>
            <p:nvPr/>
          </p:nvSpPr>
          <p:spPr>
            <a:xfrm>
              <a:off x="3657600" y="5125997"/>
              <a:ext cx="5257800" cy="307777"/>
            </a:xfrm>
            <a:prstGeom prst="rect">
              <a:avLst/>
            </a:prstGeom>
            <a:gradFill flip="none" rotWithShape="1">
              <a:gsLst>
                <a:gs pos="55000">
                  <a:schemeClr val="accent6"/>
                </a:gs>
                <a:gs pos="0">
                  <a:srgbClr val="F0EBD5"/>
                </a:gs>
                <a:gs pos="100000">
                  <a:srgbClr val="D1C39F"/>
                </a:gs>
              </a:gsLst>
              <a:lin ang="0" scaled="0"/>
              <a:tileRect/>
            </a:gradFill>
            <a:ln>
              <a:solidFill>
                <a:schemeClr val="tx1"/>
              </a:solidFill>
            </a:ln>
          </p:spPr>
          <p:txBody>
            <a:bodyPr wrap="square" rtlCol="0">
              <a:spAutoFit/>
            </a:bodyPr>
            <a:lstStyle/>
            <a:p>
              <a:pPr algn="ctr"/>
              <a:r>
                <a:rPr lang="en-US" sz="1400" dirty="0" smtClean="0">
                  <a:solidFill>
                    <a:prstClr val="black"/>
                  </a:solidFill>
                </a:rPr>
                <a:t>Personalized Exercise Program (PEP)</a:t>
              </a:r>
              <a:endParaRPr lang="en-US" sz="1400" dirty="0">
                <a:solidFill>
                  <a:prstClr val="black"/>
                </a:solidFill>
              </a:endParaRPr>
            </a:p>
          </p:txBody>
        </p:sp>
        <p:sp>
          <p:nvSpPr>
            <p:cNvPr id="35" name="TextBox 34"/>
            <p:cNvSpPr txBox="1"/>
            <p:nvPr/>
          </p:nvSpPr>
          <p:spPr>
            <a:xfrm>
              <a:off x="0" y="6550223"/>
              <a:ext cx="2959400" cy="307777"/>
            </a:xfrm>
            <a:prstGeom prst="rect">
              <a:avLst/>
            </a:prstGeom>
            <a:noFill/>
          </p:spPr>
          <p:txBody>
            <a:bodyPr wrap="none" rtlCol="0">
              <a:spAutoFit/>
            </a:bodyPr>
            <a:lstStyle/>
            <a:p>
              <a:r>
                <a:rPr lang="en-US" sz="1400" dirty="0" smtClean="0">
                  <a:solidFill>
                    <a:prstClr val="black"/>
                  </a:solidFill>
                </a:rPr>
                <a:t>RTC: Rural, The University of Montana</a:t>
              </a:r>
              <a:endParaRPr lang="en-US" sz="1400" dirty="0">
                <a:solidFill>
                  <a:prstClr val="black"/>
                </a:solidFill>
              </a:endParaRPr>
            </a:p>
          </p:txBody>
        </p:sp>
      </p:grpSp>
      <p:pic>
        <p:nvPicPr>
          <p:cNvPr id="36" name="Picture 35" descr="The Living Well with a Disability Logo is green with the words right of white box with an arc of green stretching from the lower left corner to the upper right corner. The green arc suggests a path into the future." title="Living Well with a Disability Logo"/>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81874" y="6474675"/>
            <a:ext cx="1762125" cy="373473"/>
          </a:xfrm>
          <a:prstGeom prst="rect">
            <a:avLst/>
          </a:prstGeom>
        </p:spPr>
      </p:pic>
    </p:spTree>
    <p:extLst>
      <p:ext uri="{BB962C8B-B14F-4D97-AF65-F5344CB8AC3E}">
        <p14:creationId xmlns:p14="http://schemas.microsoft.com/office/powerpoint/2010/main" val="30220962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2270" y="1196371"/>
            <a:ext cx="7886700" cy="994172"/>
          </a:xfrm>
        </p:spPr>
        <p:txBody>
          <a:bodyPr>
            <a:normAutofit/>
          </a:bodyPr>
          <a:lstStyle/>
          <a:p>
            <a:r>
              <a:rPr lang="en-US" sz="3600" b="1" dirty="0" smtClean="0">
                <a:solidFill>
                  <a:schemeClr val="accent1">
                    <a:lumMod val="75000"/>
                  </a:schemeClr>
                </a:solidFill>
                <a:latin typeface="+mn-lt"/>
              </a:rPr>
              <a:t>Healthy Community Living Project</a:t>
            </a:r>
            <a:r>
              <a:rPr lang="en-US" sz="3600" b="1" baseline="30000" dirty="0" smtClean="0">
                <a:solidFill>
                  <a:schemeClr val="accent1">
                    <a:lumMod val="75000"/>
                  </a:schemeClr>
                </a:solidFill>
                <a:latin typeface="+mn-lt"/>
              </a:rPr>
              <a:t>1</a:t>
            </a:r>
            <a:endParaRPr lang="en-US" sz="3600" b="1" baseline="30000" dirty="0">
              <a:solidFill>
                <a:schemeClr val="accent1">
                  <a:lumMod val="75000"/>
                </a:schemeClr>
              </a:solidFill>
              <a:latin typeface="+mn-lt"/>
            </a:endParaRPr>
          </a:p>
        </p:txBody>
      </p:sp>
      <p:sp>
        <p:nvSpPr>
          <p:cNvPr id="5" name="Content Placeholder 4"/>
          <p:cNvSpPr>
            <a:spLocks noGrp="1"/>
          </p:cNvSpPr>
          <p:nvPr>
            <p:ph idx="1"/>
          </p:nvPr>
        </p:nvSpPr>
        <p:spPr>
          <a:xfrm>
            <a:off x="302271" y="1998455"/>
            <a:ext cx="7886700" cy="3696666"/>
          </a:xfrm>
        </p:spPr>
        <p:txBody>
          <a:bodyPr>
            <a:normAutofit fontScale="47500" lnSpcReduction="20000"/>
          </a:bodyPr>
          <a:lstStyle/>
          <a:p>
            <a:pPr>
              <a:lnSpc>
                <a:spcPct val="120000"/>
              </a:lnSpc>
            </a:pPr>
            <a:r>
              <a:rPr lang="en-US" sz="3800" dirty="0" smtClean="0"/>
              <a:t>Development project to expand the Living Well with a Disability program</a:t>
            </a:r>
          </a:p>
          <a:p>
            <a:pPr>
              <a:lnSpc>
                <a:spcPct val="120000"/>
              </a:lnSpc>
            </a:pPr>
            <a:r>
              <a:rPr lang="en-US" sz="3800" dirty="0" smtClean="0"/>
              <a:t>Developing and evaluating two online programs that blend face-to-face and online learning using traditional (video) and social (Facebook) media.</a:t>
            </a:r>
          </a:p>
          <a:p>
            <a:pPr>
              <a:lnSpc>
                <a:spcPct val="120000"/>
              </a:lnSpc>
            </a:pPr>
            <a:r>
              <a:rPr lang="en-US" sz="3800" dirty="0" smtClean="0"/>
              <a:t>The </a:t>
            </a:r>
            <a:r>
              <a:rPr lang="en-US" sz="3800" i="1" dirty="0" smtClean="0"/>
              <a:t>Community Living Skills </a:t>
            </a:r>
            <a:r>
              <a:rPr lang="en-US" sz="3800" dirty="0" smtClean="0"/>
              <a:t>program is using Self-Determination Theory (</a:t>
            </a:r>
            <a:r>
              <a:rPr lang="en-US" sz="3800" dirty="0" err="1" smtClean="0"/>
              <a:t>Deci</a:t>
            </a:r>
            <a:r>
              <a:rPr lang="en-US" sz="3800" dirty="0" smtClean="0"/>
              <a:t> &amp; Ryan, 2000) to help people prepare for health self-management.</a:t>
            </a:r>
          </a:p>
          <a:p>
            <a:pPr>
              <a:lnSpc>
                <a:spcPct val="120000"/>
              </a:lnSpc>
            </a:pPr>
            <a:r>
              <a:rPr lang="en-US" sz="3800" dirty="0" smtClean="0"/>
              <a:t>The </a:t>
            </a:r>
            <a:r>
              <a:rPr lang="en-US" sz="3800" i="1" dirty="0" smtClean="0"/>
              <a:t>Living Well in the Community </a:t>
            </a:r>
            <a:r>
              <a:rPr lang="en-US" sz="3800" dirty="0" smtClean="0"/>
              <a:t>program is adapting the Living Well with a Disability course content to an online blended learning format.</a:t>
            </a:r>
          </a:p>
          <a:p>
            <a:pPr>
              <a:lnSpc>
                <a:spcPct val="120000"/>
              </a:lnSpc>
            </a:pPr>
            <a:r>
              <a:rPr lang="en-US" sz="3800" dirty="0" smtClean="0"/>
              <a:t>Twelve staff from eight CILs around the US are participating in an iterative participatory curriculum development process for program development.</a:t>
            </a:r>
          </a:p>
          <a:p>
            <a:pPr marL="0" indent="0">
              <a:spcBef>
                <a:spcPts val="4000"/>
              </a:spcBef>
              <a:buNone/>
            </a:pPr>
            <a:r>
              <a:rPr lang="en-US" sz="2300" baseline="30000" dirty="0"/>
              <a:t>1 </a:t>
            </a:r>
            <a:r>
              <a:rPr lang="en-US" sz="2300" dirty="0"/>
              <a:t>ACL NIDILRR funded Disability and Rehabilitation Research Project (DRRP) 2015-2020 (HHS 90DP0073</a:t>
            </a:r>
            <a:r>
              <a:rPr lang="en-US" sz="2300" dirty="0" smtClean="0"/>
              <a:t>)</a:t>
            </a:r>
            <a:endParaRPr lang="en-US" sz="2300" dirty="0"/>
          </a:p>
        </p:txBody>
      </p:sp>
    </p:spTree>
    <p:extLst>
      <p:ext uri="{BB962C8B-B14F-4D97-AF65-F5344CB8AC3E}">
        <p14:creationId xmlns:p14="http://schemas.microsoft.com/office/powerpoint/2010/main" val="40248264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857" y="1383507"/>
            <a:ext cx="7886700" cy="725348"/>
          </a:xfrm>
        </p:spPr>
        <p:txBody>
          <a:bodyPr anchor="t">
            <a:normAutofit/>
          </a:bodyPr>
          <a:lstStyle/>
          <a:p>
            <a:r>
              <a:rPr lang="en-US" sz="4400" dirty="0" smtClean="0">
                <a:solidFill>
                  <a:schemeClr val="accent1">
                    <a:lumMod val="75000"/>
                  </a:schemeClr>
                </a:solidFill>
                <a:latin typeface="+mn-lt"/>
              </a:rPr>
              <a:t>Resources</a:t>
            </a:r>
            <a:endParaRPr lang="en-US" sz="4400" dirty="0">
              <a:solidFill>
                <a:schemeClr val="accent1">
                  <a:lumMod val="75000"/>
                </a:schemeClr>
              </a:solidFill>
              <a:latin typeface="+mn-lt"/>
            </a:endParaRPr>
          </a:p>
        </p:txBody>
      </p:sp>
      <p:sp>
        <p:nvSpPr>
          <p:cNvPr id="3" name="Text Placeholder 2"/>
          <p:cNvSpPr>
            <a:spLocks noGrp="1"/>
          </p:cNvSpPr>
          <p:nvPr>
            <p:ph type="body" idx="1"/>
          </p:nvPr>
        </p:nvSpPr>
        <p:spPr>
          <a:xfrm>
            <a:off x="628650" y="2323342"/>
            <a:ext cx="7886700" cy="2815189"/>
          </a:xfrm>
        </p:spPr>
        <p:txBody>
          <a:bodyPr>
            <a:normAutofit/>
          </a:bodyPr>
          <a:lstStyle/>
          <a:p>
            <a:pPr lvl="0" algn="ctr">
              <a:spcBef>
                <a:spcPts val="1200"/>
              </a:spcBef>
            </a:pPr>
            <a:r>
              <a:rPr lang="en-US" smtClean="0"/>
              <a:t>Living and Working Well Website:</a:t>
            </a:r>
          </a:p>
          <a:p>
            <a:pPr lvl="0" algn="ctr">
              <a:spcBef>
                <a:spcPts val="1200"/>
              </a:spcBef>
            </a:pPr>
            <a:r>
              <a:rPr lang="en-US" smtClean="0">
                <a:hlinkClick r:id="rId3"/>
              </a:rPr>
              <a:t>http://www.livingandworkingwell.org/</a:t>
            </a:r>
            <a:r>
              <a:rPr lang="en-US" smtClean="0"/>
              <a:t> </a:t>
            </a:r>
          </a:p>
          <a:p>
            <a:pPr lvl="0" algn="ctr">
              <a:spcBef>
                <a:spcPts val="3000"/>
              </a:spcBef>
            </a:pPr>
            <a:r>
              <a:rPr lang="en-US" smtClean="0"/>
              <a:t>Research reports and publications:</a:t>
            </a:r>
          </a:p>
          <a:p>
            <a:pPr lvl="0" algn="ctr">
              <a:spcBef>
                <a:spcPts val="1200"/>
              </a:spcBef>
            </a:pPr>
            <a:r>
              <a:rPr lang="en-US" smtClean="0">
                <a:hlinkClick r:id="rId4"/>
              </a:rPr>
              <a:t>http://rtc.ruralinstitute.umt.edu/_rtcBlog/?page_id=5350</a:t>
            </a:r>
            <a:r>
              <a:rPr lang="en-US" smtClean="0"/>
              <a:t> </a:t>
            </a:r>
            <a:endParaRPr lang="en-US" dirty="0"/>
          </a:p>
        </p:txBody>
      </p:sp>
    </p:spTree>
    <p:extLst>
      <p:ext uri="{BB962C8B-B14F-4D97-AF65-F5344CB8AC3E}">
        <p14:creationId xmlns:p14="http://schemas.microsoft.com/office/powerpoint/2010/main" val="1387040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2474" y="1451323"/>
            <a:ext cx="7886700" cy="834678"/>
          </a:xfrm>
        </p:spPr>
        <p:txBody>
          <a:bodyPr anchor="t">
            <a:normAutofit/>
          </a:bodyPr>
          <a:lstStyle/>
          <a:p>
            <a:r>
              <a:rPr lang="en-US" sz="4400" b="1" dirty="0" smtClean="0">
                <a:solidFill>
                  <a:schemeClr val="accent1">
                    <a:lumMod val="75000"/>
                  </a:schemeClr>
                </a:solidFill>
              </a:rPr>
              <a:t>Acknowledgements</a:t>
            </a:r>
            <a:endParaRPr lang="en-US" sz="4400" b="1" dirty="0">
              <a:solidFill>
                <a:schemeClr val="accent1">
                  <a:lumMod val="75000"/>
                </a:schemeClr>
              </a:solidFill>
            </a:endParaRPr>
          </a:p>
        </p:txBody>
      </p:sp>
      <p:sp>
        <p:nvSpPr>
          <p:cNvPr id="4" name="Text Placeholder 3"/>
          <p:cNvSpPr>
            <a:spLocks noGrp="1"/>
          </p:cNvSpPr>
          <p:nvPr>
            <p:ph type="body" idx="1"/>
          </p:nvPr>
        </p:nvSpPr>
        <p:spPr>
          <a:xfrm>
            <a:off x="628650" y="2380732"/>
            <a:ext cx="7886700" cy="2618651"/>
          </a:xfrm>
        </p:spPr>
        <p:txBody>
          <a:bodyPr>
            <a:normAutofit/>
          </a:bodyPr>
          <a:lstStyle/>
          <a:p>
            <a:pPr marL="342900" indent="-342900">
              <a:buFont typeface="Arial" panose="020B0604020202020204" pitchFamily="34" charset="0"/>
              <a:buChar char="•"/>
            </a:pPr>
            <a:r>
              <a:rPr lang="en-US" altLang="en-US" dirty="0">
                <a:solidFill>
                  <a:prstClr val="black"/>
                </a:solidFill>
              </a:rPr>
              <a:t>Independent Living Centers and their consumers </a:t>
            </a:r>
          </a:p>
          <a:p>
            <a:pPr marL="342900" indent="-342900">
              <a:buFont typeface="Arial" panose="020B0604020202020204" pitchFamily="34" charset="0"/>
              <a:buChar char="•"/>
            </a:pPr>
            <a:r>
              <a:rPr lang="en-US" altLang="en-US" dirty="0">
                <a:solidFill>
                  <a:prstClr val="black"/>
                </a:solidFill>
              </a:rPr>
              <a:t>Disability and Health Branch– NCBDDD</a:t>
            </a:r>
          </a:p>
          <a:p>
            <a:pPr marL="342900" indent="-342900">
              <a:buFont typeface="Arial" panose="020B0604020202020204" pitchFamily="34" charset="0"/>
              <a:buChar char="•"/>
            </a:pPr>
            <a:r>
              <a:rPr lang="en-US" altLang="en-US" dirty="0">
                <a:solidFill>
                  <a:prstClr val="black"/>
                </a:solidFill>
              </a:rPr>
              <a:t>RTC: Rural</a:t>
            </a:r>
          </a:p>
          <a:p>
            <a:pPr marL="342900" indent="-342900">
              <a:buFont typeface="Arial" panose="020B0604020202020204" pitchFamily="34" charset="0"/>
              <a:buChar char="•"/>
            </a:pPr>
            <a:r>
              <a:rPr lang="en-US" altLang="en-US" dirty="0">
                <a:solidFill>
                  <a:prstClr val="black"/>
                </a:solidFill>
              </a:rPr>
              <a:t>Montana Department of Public Health and Human </a:t>
            </a:r>
            <a:r>
              <a:rPr lang="en-US" altLang="en-US" dirty="0" smtClean="0">
                <a:solidFill>
                  <a:prstClr val="black"/>
                </a:solidFill>
              </a:rPr>
              <a:t>Services</a:t>
            </a:r>
            <a:endParaRPr lang="en-US" altLang="en-US" dirty="0">
              <a:solidFill>
                <a:prstClr val="black"/>
              </a:solidFill>
            </a:endParaRPr>
          </a:p>
        </p:txBody>
      </p:sp>
      <p:sp>
        <p:nvSpPr>
          <p:cNvPr id="2" name="Rectangle 1"/>
          <p:cNvSpPr/>
          <p:nvPr/>
        </p:nvSpPr>
        <p:spPr>
          <a:xfrm>
            <a:off x="8802240" y="6581001"/>
            <a:ext cx="341760" cy="276999"/>
          </a:xfrm>
          <a:prstGeom prst="rect">
            <a:avLst/>
          </a:prstGeom>
        </p:spPr>
        <p:txBody>
          <a:bodyPr wrap="none">
            <a:spAutoFit/>
          </a:bodyPr>
          <a:lstStyle/>
          <a:p>
            <a:pPr lvl="0" algn="r">
              <a:defRPr/>
            </a:pPr>
            <a:r>
              <a:rPr lang="en-US" sz="1200" dirty="0" smtClean="0">
                <a:solidFill>
                  <a:srgbClr val="898989"/>
                </a:solidFill>
                <a:latin typeface="Calibri" panose="020F0502020204030204" pitchFamily="34" charset="0"/>
                <a:ea typeface="Tahoma" panose="020B0604030504040204" pitchFamily="34" charset="0"/>
                <a:cs typeface="Tahoma" panose="020B0604030504040204" pitchFamily="34" charset="0"/>
              </a:rPr>
              <a:t>96</a:t>
            </a:r>
            <a:endParaRPr lang="en-US" sz="1200" dirty="0">
              <a:solidFill>
                <a:srgbClr val="898989"/>
              </a:solidFill>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403672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85800"/>
            <a:ext cx="9144000" cy="1371600"/>
          </a:xfrm>
        </p:spPr>
        <p:txBody>
          <a:bodyPr>
            <a:noAutofit/>
          </a:bodyPr>
          <a:lstStyle/>
          <a:p>
            <a:r>
              <a:rPr lang="en-US" sz="5400" dirty="0">
                <a:latin typeface="Tahoma" panose="020B0604030504040204" pitchFamily="34" charset="0"/>
                <a:ea typeface="Tahoma" panose="020B0604030504040204" pitchFamily="34" charset="0"/>
                <a:cs typeface="Tahoma" panose="020B0604030504040204" pitchFamily="34" charset="0"/>
              </a:rPr>
              <a:t>Roundtable Discussion </a:t>
            </a:r>
            <a:r>
              <a:rPr lang="en-US" sz="3600" dirty="0">
                <a:latin typeface="Tahoma" panose="020B0604030504040204" pitchFamily="34" charset="0"/>
                <a:ea typeface="Tahoma" panose="020B0604030504040204" pitchFamily="34" charset="0"/>
                <a:cs typeface="Tahoma" panose="020B0604030504040204" pitchFamily="34" charset="0"/>
              </a:rPr>
              <a:t/>
            </a:r>
            <a:br>
              <a:rPr lang="en-US" sz="3600" dirty="0">
                <a:latin typeface="Tahoma" panose="020B0604030504040204" pitchFamily="34" charset="0"/>
                <a:ea typeface="Tahoma" panose="020B0604030504040204" pitchFamily="34" charset="0"/>
                <a:cs typeface="Tahoma" panose="020B0604030504040204" pitchFamily="34" charset="0"/>
              </a:rPr>
            </a:br>
            <a:r>
              <a:rPr lang="en-US" sz="2400" dirty="0" smtClean="0">
                <a:latin typeface="Tahoma" panose="020B0604030504040204" pitchFamily="34" charset="0"/>
                <a:ea typeface="Tahoma" panose="020B0604030504040204" pitchFamily="34" charset="0"/>
                <a:cs typeface="Tahoma" panose="020B0604030504040204" pitchFamily="34" charset="0"/>
              </a:rPr>
              <a:t>Don Wright, MD, MPH </a:t>
            </a:r>
            <a:r>
              <a:rPr lang="en-US" sz="2400" dirty="0">
                <a:latin typeface="Tahoma" panose="020B0604030504040204" pitchFamily="34" charset="0"/>
                <a:ea typeface="Tahoma" panose="020B0604030504040204" pitchFamily="34" charset="0"/>
                <a:cs typeface="Tahoma" panose="020B0604030504040204" pitchFamily="34" charset="0"/>
              </a:rPr>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smtClean="0">
                <a:latin typeface="Tahoma" panose="020B0604030504040204" pitchFamily="34" charset="0"/>
                <a:ea typeface="Tahoma" panose="020B0604030504040204" pitchFamily="34" charset="0"/>
                <a:cs typeface="Tahoma" panose="020B0604030504040204" pitchFamily="34" charset="0"/>
              </a:rPr>
              <a:t>Director, Office </a:t>
            </a:r>
            <a:r>
              <a:rPr lang="en-US" sz="2400" dirty="0">
                <a:latin typeface="Tahoma" panose="020B0604030504040204" pitchFamily="34" charset="0"/>
                <a:ea typeface="Tahoma" panose="020B0604030504040204" pitchFamily="34" charset="0"/>
                <a:cs typeface="Tahoma" panose="020B0604030504040204" pitchFamily="34" charset="0"/>
              </a:rPr>
              <a:t>of Disease Prevention and </a:t>
            </a:r>
            <a:r>
              <a:rPr lang="en-US" sz="2400" dirty="0" smtClean="0">
                <a:latin typeface="Tahoma" panose="020B0604030504040204" pitchFamily="34" charset="0"/>
                <a:ea typeface="Tahoma" panose="020B0604030504040204" pitchFamily="34" charset="0"/>
                <a:cs typeface="Tahoma" panose="020B0604030504040204" pitchFamily="34" charset="0"/>
              </a:rPr>
              <a:t/>
            </a:r>
            <a:br>
              <a:rPr lang="en-US" sz="2400" dirty="0" smtClean="0">
                <a:latin typeface="Tahoma" panose="020B0604030504040204" pitchFamily="34" charset="0"/>
                <a:ea typeface="Tahoma" panose="020B0604030504040204" pitchFamily="34" charset="0"/>
                <a:cs typeface="Tahoma" panose="020B0604030504040204" pitchFamily="34" charset="0"/>
              </a:rPr>
            </a:br>
            <a:r>
              <a:rPr lang="en-US" sz="2400" dirty="0" smtClean="0">
                <a:latin typeface="Tahoma" panose="020B0604030504040204" pitchFamily="34" charset="0"/>
                <a:ea typeface="Tahoma" panose="020B0604030504040204" pitchFamily="34" charset="0"/>
                <a:cs typeface="Tahoma" panose="020B0604030504040204" pitchFamily="34" charset="0"/>
              </a:rPr>
              <a:t>Health </a:t>
            </a:r>
            <a:r>
              <a:rPr lang="en-US" sz="2400" dirty="0">
                <a:latin typeface="Tahoma" panose="020B0604030504040204" pitchFamily="34" charset="0"/>
                <a:ea typeface="Tahoma" panose="020B0604030504040204" pitchFamily="34" charset="0"/>
                <a:cs typeface="Tahoma" panose="020B0604030504040204" pitchFamily="34" charset="0"/>
              </a:rPr>
              <a:t>Promotion </a:t>
            </a:r>
            <a:r>
              <a:rPr lang="en-US" sz="2400" dirty="0" smtClean="0">
                <a:latin typeface="Tahoma" panose="020B0604030504040204" pitchFamily="34" charset="0"/>
                <a:ea typeface="Tahoma" panose="020B0604030504040204" pitchFamily="34" charset="0"/>
                <a:cs typeface="Tahoma" panose="020B0604030504040204" pitchFamily="34" charset="0"/>
              </a:rPr>
              <a:t>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3658703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00200" y="0"/>
            <a:ext cx="7543800" cy="1371600"/>
          </a:xfrm>
        </p:spPr>
        <p:txBody>
          <a:bodyPr anchor="ctr"/>
          <a:lstStyle/>
          <a:p>
            <a:pPr eaLnBrk="1" hangingPunct="1">
              <a:defRPr/>
            </a:pPr>
            <a:r>
              <a:rPr lang="en-US" dirty="0" smtClean="0"/>
              <a:t>Healthy People 2020 </a:t>
            </a:r>
            <a:br>
              <a:rPr lang="en-US" dirty="0" smtClean="0"/>
            </a:br>
            <a:r>
              <a:rPr lang="en-US" dirty="0" smtClean="0"/>
              <a:t>Stories from the Field</a:t>
            </a:r>
          </a:p>
        </p:txBody>
      </p:sp>
      <p:sp>
        <p:nvSpPr>
          <p:cNvPr id="7" name="Rectangle 6"/>
          <p:cNvSpPr/>
          <p:nvPr/>
        </p:nvSpPr>
        <p:spPr>
          <a:xfrm>
            <a:off x="1600200" y="1752603"/>
            <a:ext cx="2057400" cy="3477875"/>
          </a:xfrm>
          <a:prstGeom prst="rect">
            <a:avLst/>
          </a:prstGeom>
        </p:spPr>
        <p:txBody>
          <a:bodyPr wrap="square">
            <a:spAutoFit/>
          </a:bodyPr>
          <a:lstStyle/>
          <a:p>
            <a:r>
              <a:rPr lang="en-US" sz="2200" b="1" i="1" dirty="0">
                <a:solidFill>
                  <a:prstClr val="black"/>
                </a:solidFill>
                <a:latin typeface="Calibri"/>
                <a:cs typeface="Calibri"/>
              </a:rPr>
              <a:t>A library of stories highlighting ways organizations across the country are implementing Healthy People 2020</a:t>
            </a:r>
          </a:p>
        </p:txBody>
      </p:sp>
      <p:sp>
        <p:nvSpPr>
          <p:cNvPr id="10" name="Title 4"/>
          <p:cNvSpPr txBox="1">
            <a:spLocks/>
          </p:cNvSpPr>
          <p:nvPr/>
        </p:nvSpPr>
        <p:spPr bwMode="auto">
          <a:xfrm>
            <a:off x="-3175" y="5988663"/>
            <a:ext cx="9147175" cy="830997"/>
          </a:xfrm>
          <a:prstGeom prst="rect">
            <a:avLst/>
          </a:prstGeom>
          <a:solidFill>
            <a:srgbClr val="FFCC00"/>
          </a:solid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eaLnBrk="0" fontAlgn="base" hangingPunct="0">
              <a:spcBef>
                <a:spcPct val="0"/>
              </a:spcBef>
              <a:spcAft>
                <a:spcPct val="0"/>
              </a:spcAft>
              <a:defRPr/>
            </a:pPr>
            <a:r>
              <a:rPr lang="en-US" sz="2800" b="1" dirty="0">
                <a:solidFill>
                  <a:srgbClr val="FFFFFF"/>
                </a:solidFill>
                <a:latin typeface="Calibri" pitchFamily="34" charset="0"/>
                <a:ea typeface="+mj-ea"/>
                <a:cs typeface="Calibri" pitchFamily="34" charset="0"/>
              </a:rPr>
              <a:t>Healthy People in Action </a:t>
            </a:r>
            <a:endParaRPr lang="en-US" sz="2800" b="1" dirty="0" smtClean="0">
              <a:solidFill>
                <a:srgbClr val="FFFFFF"/>
              </a:solidFill>
              <a:latin typeface="Calibri" pitchFamily="34" charset="0"/>
              <a:ea typeface="+mj-ea"/>
              <a:cs typeface="Calibri" pitchFamily="34" charset="0"/>
            </a:endParaRPr>
          </a:p>
          <a:p>
            <a:pPr algn="ctr" eaLnBrk="0" fontAlgn="base" hangingPunct="0">
              <a:spcBef>
                <a:spcPct val="0"/>
              </a:spcBef>
              <a:spcAft>
                <a:spcPct val="0"/>
              </a:spcAft>
              <a:defRPr/>
            </a:pPr>
            <a:r>
              <a:rPr lang="en-US" sz="2000" dirty="0" smtClean="0">
                <a:solidFill>
                  <a:srgbClr val="000000"/>
                </a:solidFill>
                <a:latin typeface="Calibri" pitchFamily="34" charset="0"/>
                <a:ea typeface="+mj-ea"/>
                <a:cs typeface="+mj-cs"/>
                <a:hlinkClick r:id="rId3"/>
              </a:rPr>
              <a:t>http</a:t>
            </a:r>
            <a:r>
              <a:rPr lang="en-US" sz="2000" dirty="0">
                <a:solidFill>
                  <a:srgbClr val="000000"/>
                </a:solidFill>
                <a:latin typeface="Calibri" pitchFamily="34" charset="0"/>
                <a:ea typeface="+mj-ea"/>
                <a:cs typeface="+mj-cs"/>
                <a:hlinkClick r:id="rId3"/>
              </a:rPr>
              <a:t>://www.healthypeople.gov/2020/healthy-people-in-action/Stories-from-the-Field</a:t>
            </a:r>
          </a:p>
        </p:txBody>
      </p:sp>
      <p:pic>
        <p:nvPicPr>
          <p:cNvPr id="1026" name="Picture 2" descr="Pins on map of U.S. indicating where stories are located." title="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1" y="1500142"/>
            <a:ext cx="3810000" cy="4214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949030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00200" y="1726317"/>
            <a:ext cx="3810000" cy="4893647"/>
          </a:xfrm>
          <a:prstGeom prst="rect">
            <a:avLst/>
          </a:prstGeom>
          <a:noFill/>
        </p:spPr>
        <p:txBody>
          <a:bodyPr wrap="square" rtlCol="0">
            <a:spAutoFit/>
          </a:bodyPr>
          <a:lstStyle/>
          <a:p>
            <a:pPr algn="ctr"/>
            <a:r>
              <a:rPr lang="en-US" sz="2600" dirty="0" smtClean="0">
                <a:solidFill>
                  <a:srgbClr val="000000"/>
                </a:solidFill>
                <a:latin typeface="Calibri" panose="020F0502020204030204" pitchFamily="34" charset="0"/>
                <a:cs typeface="Arial" panose="020B0604020202020204" pitchFamily="34" charset="0"/>
              </a:rPr>
              <a:t>Please join </a:t>
            </a:r>
            <a:r>
              <a:rPr lang="en-US" sz="2600" dirty="0">
                <a:solidFill>
                  <a:srgbClr val="000000"/>
                </a:solidFill>
                <a:latin typeface="Calibri" panose="020F0502020204030204" pitchFamily="34" charset="0"/>
                <a:cs typeface="Arial" panose="020B0604020202020204" pitchFamily="34" charset="0"/>
              </a:rPr>
              <a:t>us on </a:t>
            </a:r>
            <a:r>
              <a:rPr lang="en-US" sz="2600" b="1" dirty="0" smtClean="0">
                <a:solidFill>
                  <a:srgbClr val="000000"/>
                </a:solidFill>
                <a:latin typeface="Calibri" panose="020F0502020204030204" pitchFamily="34" charset="0"/>
                <a:cs typeface="Arial" panose="020B0604020202020204" pitchFamily="34" charset="0"/>
              </a:rPr>
              <a:t>Thursday, September 22</a:t>
            </a:r>
            <a:r>
              <a:rPr lang="en-US" sz="2600" b="1" baseline="30000" dirty="0" smtClean="0">
                <a:solidFill>
                  <a:srgbClr val="000000"/>
                </a:solidFill>
                <a:latin typeface="Calibri" panose="020F0502020204030204" pitchFamily="34" charset="0"/>
                <a:cs typeface="Arial" panose="020B0604020202020204" pitchFamily="34" charset="0"/>
              </a:rPr>
              <a:t>nd</a:t>
            </a:r>
            <a:r>
              <a:rPr lang="en-US" sz="2600" b="1" dirty="0" smtClean="0">
                <a:solidFill>
                  <a:srgbClr val="000000"/>
                </a:solidFill>
                <a:latin typeface="Calibri" panose="020F0502020204030204" pitchFamily="34" charset="0"/>
                <a:cs typeface="Arial" panose="020B0604020202020204" pitchFamily="34" charset="0"/>
              </a:rPr>
              <a:t> from 12:00 to 1:00 pm ET</a:t>
            </a:r>
            <a:r>
              <a:rPr lang="en-US" sz="2600" dirty="0" smtClean="0">
                <a:solidFill>
                  <a:srgbClr val="000000"/>
                </a:solidFill>
                <a:latin typeface="Calibri" panose="020F0502020204030204" pitchFamily="34" charset="0"/>
                <a:cs typeface="Arial" panose="020B0604020202020204" pitchFamily="34" charset="0"/>
              </a:rPr>
              <a:t> for </a:t>
            </a:r>
            <a:r>
              <a:rPr lang="en-US" sz="2600" kern="0" dirty="0" smtClean="0">
                <a:latin typeface="Calibri" panose="020F0502020204030204" pitchFamily="34" charset="0"/>
                <a:ea typeface="ＭＳ Ｐゴシック" pitchFamily="84" charset="-128"/>
                <a:cs typeface="Arial" pitchFamily="34" charset="0"/>
              </a:rPr>
              <a:t>a </a:t>
            </a:r>
            <a:r>
              <a:rPr lang="en-US" sz="2600" kern="0" dirty="0">
                <a:latin typeface="Calibri" panose="020F0502020204030204" pitchFamily="34" charset="0"/>
                <a:ea typeface="ＭＳ Ｐゴシック" pitchFamily="84" charset="-128"/>
                <a:cs typeface="Arial" pitchFamily="34" charset="0"/>
              </a:rPr>
              <a:t>Healthy People </a:t>
            </a:r>
            <a:r>
              <a:rPr lang="en-US" sz="2600" kern="0" dirty="0" smtClean="0">
                <a:latin typeface="Calibri" panose="020F0502020204030204" pitchFamily="34" charset="0"/>
                <a:ea typeface="ＭＳ Ｐゴシック" pitchFamily="84" charset="-128"/>
                <a:cs typeface="Arial" pitchFamily="34" charset="0"/>
              </a:rPr>
              <a:t>2020 </a:t>
            </a:r>
            <a:r>
              <a:rPr lang="en-US" sz="2600" i="1" kern="0" dirty="0" smtClean="0">
                <a:latin typeface="Calibri" panose="020F0502020204030204" pitchFamily="34" charset="0"/>
                <a:ea typeface="ＭＳ Ｐゴシック" pitchFamily="84" charset="-128"/>
                <a:cs typeface="Arial" pitchFamily="34" charset="0"/>
              </a:rPr>
              <a:t>Who’s Leading the Leading Health Indicators? </a:t>
            </a:r>
            <a:r>
              <a:rPr lang="en-US" sz="2600" kern="0" dirty="0">
                <a:latin typeface="Calibri" panose="020F0502020204030204" pitchFamily="34" charset="0"/>
                <a:ea typeface="ＭＳ Ｐゴシック" pitchFamily="84" charset="-128"/>
                <a:cs typeface="Arial" pitchFamily="34" charset="0"/>
              </a:rPr>
              <a:t>w</a:t>
            </a:r>
            <a:r>
              <a:rPr lang="en-US" sz="2600" kern="0" smtClean="0">
                <a:latin typeface="Calibri" panose="020F0502020204030204" pitchFamily="34" charset="0"/>
                <a:ea typeface="ＭＳ Ｐゴシック" pitchFamily="84" charset="-128"/>
                <a:cs typeface="Arial" pitchFamily="34" charset="0"/>
              </a:rPr>
              <a:t>ebinar </a:t>
            </a:r>
            <a:r>
              <a:rPr lang="en-US" sz="2600" kern="0" dirty="0" smtClean="0">
                <a:latin typeface="Calibri" panose="020F0502020204030204" pitchFamily="34" charset="0"/>
                <a:ea typeface="ＭＳ Ｐゴシック" pitchFamily="84" charset="-128"/>
                <a:cs typeface="Arial" pitchFamily="34" charset="0"/>
              </a:rPr>
              <a:t>on Reproductive and Sexual Health.</a:t>
            </a:r>
            <a:endParaRPr lang="en-US" sz="2600" kern="0" dirty="0">
              <a:latin typeface="Calibri" panose="020F0502020204030204" pitchFamily="34" charset="0"/>
              <a:ea typeface="ＭＳ Ｐゴシック" pitchFamily="84" charset="-128"/>
              <a:cs typeface="Arial" pitchFamily="34" charset="0"/>
            </a:endParaRPr>
          </a:p>
          <a:p>
            <a:pPr algn="ctr"/>
            <a:r>
              <a:rPr lang="en-US" sz="2600" dirty="0" smtClean="0">
                <a:latin typeface="Calibri" panose="020F0502020204030204" pitchFamily="34" charset="0"/>
                <a:cs typeface="Arial" panose="020B0604020202020204" pitchFamily="34" charset="0"/>
              </a:rPr>
              <a:t> </a:t>
            </a:r>
            <a:endParaRPr lang="en-US" sz="2600" dirty="0">
              <a:solidFill>
                <a:srgbClr val="000000"/>
              </a:solidFill>
              <a:latin typeface="Calibri" panose="020F0502020204030204" pitchFamily="34" charset="0"/>
              <a:cs typeface="Arial" panose="020B0604020202020204" pitchFamily="34" charset="0"/>
            </a:endParaRPr>
          </a:p>
          <a:p>
            <a:pPr algn="ctr"/>
            <a:r>
              <a:rPr lang="en-US" sz="2600" dirty="0">
                <a:solidFill>
                  <a:srgbClr val="000000"/>
                </a:solidFill>
                <a:latin typeface="Calibri" panose="020F0502020204030204" pitchFamily="34" charset="0"/>
                <a:cs typeface="Arial" panose="020B0604020202020204" pitchFamily="34" charset="0"/>
              </a:rPr>
              <a:t>Registration on HealthyPeople.gov available soon</a:t>
            </a:r>
          </a:p>
        </p:txBody>
      </p:sp>
      <p:pic>
        <p:nvPicPr>
          <p:cNvPr id="9" name="Picture 4" descr=" Who's Leading the Leading Health Indicators logo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150561" y="4640330"/>
            <a:ext cx="2155239" cy="13032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Photo of a coupl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087164"/>
            <a:ext cx="2943616"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447800" y="152400"/>
            <a:ext cx="7470648" cy="1066800"/>
          </a:xfrm>
        </p:spPr>
        <p:txBody>
          <a:bodyPr/>
          <a:lstStyle/>
          <a:p>
            <a:r>
              <a:rPr lang="en-US" i="1" dirty="0"/>
              <a:t>Who’s Leading the Leading Health Indicators?  </a:t>
            </a:r>
            <a:r>
              <a:rPr lang="en-US" dirty="0" smtClean="0"/>
              <a:t>Webinar</a:t>
            </a:r>
            <a:endParaRPr lang="en-US" dirty="0"/>
          </a:p>
        </p:txBody>
      </p:sp>
    </p:spTree>
    <p:extLst>
      <p:ext uri="{BB962C8B-B14F-4D97-AF65-F5344CB8AC3E}">
        <p14:creationId xmlns:p14="http://schemas.microsoft.com/office/powerpoint/2010/main" val="688667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iJQaGFzZXMiLCJJc1RlbXBsYXRlIjpmYWxzZSwiVmVyc2lvbiI6eyIkaWQiOiIyIiwiVmVyc2lvbiI6IjMuMC4xIiwiT3JpZ2luYWxBc3NlbWJseVZlcnNpb24iOiIzLjA4LjAxLjAwIiwiRWRpdGlvbiI6IkJhc2ljIiwiSXNQbHVzRWRpdGlvbiI6ZmFsc2V9LCJFZmZlY3QiOjEsIlN0eWxlIjp7IiRpZCI6IjMiLCJUaW1lYmFuZFN0eWxlIjp7IiRpZCI6IjQiLCJTY2FsZU1hcmtpbmciOjAsIlNoYXBlIjozLCJTaGFwZVN0eWxlIjp7IiRpZCI6IjUiLCJNYXJnaW4iOnsiJGlkIjoiNiIsIlRvcCI6MCwiTGVmdCI6MTAsIlJpZ2h0IjoxMCwiQm90dG9tIjowfSwiUGFkZGluZyI6eyIkaWQiOiI3IiwiVG9wIjozLCJMZWZ0IjowLCJSaWdodCI6MCwiQm90dG9tIjozfSwiQmFja2dyb3VuZCI6eyIkaWQiOiI4IiwiQ29sb3IiOnsiJGlkIjoiOSIsIkEiOjI1NSwiUiI6MTc4LCJHIjoxNzgsIkIiOjE3OH19LCJJc1Zpc2libGUiOnRydWUsIldpZHRoIjowLjAsIkhlaWdodCI6MzAuMCwiQm9yZGVyU3R5bGUiOnsiJGlkIjoiMTAiLCJMaW5lQ29sb3IiOnsiJGlkIjoiMTEiLCIkdHlwZSI6Ik5MUkUuQ29tbW9uLkRvbS5Tb2xpZENvbG9yQnJ1c2gsIE5MUkUuQ29tbW9uIiwiQ29sb3IiOnsiJGlkIjoiMTIiLCJBIjoyNTUsIlIiOjI1NSwiRyI6MCwiQiI6MH19LCJMaW5lV2VpZ2h0IjowLjAsIkxpbmVUeXBlIjowLCJQYXJlbnRTdHlsZSI6bnVsbH0sIlBhcmVudFN0eWxlIjpudWxsfSwiUmlnaHRFbmRDYXBzU3R5bGUiOnsiJGlkIjoiMTMiLCJGb250U2V0dGluZ3MiOnsiJGlkIjoiMTQiLCJGb250U2l6ZSI6MTgsIkZvbnROYW1lIjoiQ2FsaWJyaSIsIklzQm9sZCI6dHJ1ZSwiSXNJdGFsaWMiOmZhbHNlLCJJc1VuZGVybGluZWQiOmZhbHNlLCJQYXJlbnRTdHlsZSI6bnVsbH0sIkF1dG9TaXplIjowLCJGb3JlZ3JvdW5kIjp7IiRpZCI6IjE1IiwiQ29sb3IiOnsiJGlkIjoiMTYiLCJBIjoyNTUsIlIiOjE5MiwiRyI6ODAsIkIiOjc3fX0sIk1heFdpZHRoIjoiSW5maW5pdHkiLCJNYXhIZWlnaHQiOiJJbmZpbml0eSIsIlNtYXJ0Rm9yZWdyb3VuZElzQWN0aXZlIjpmYWxzZSwiSG9yaXpvbnRhbEFsaWdubWVudCI6MCwiVmVydGljYWxBbGlnbm1lbnQiOjAsIlNtYXJ0Rm9yZWdyb3VuZCI6bnVsbCwiTWFyZ2luIjp7IiRpZCI6IjE3IiwiVG9wIjowLCJMZWZ0IjowLCJSaWdodCI6MjAsIkJvdHRvbSI6MH0sIlBhZGRpbmciOnsiJGlkIjoiMTgiLCJUb3AiOjAsIkxlZnQiOjAsIlJpZ2h0IjowLCJCb3R0b20iOjB9LCJCYWNrZ3JvdW5kIjp7IiRpZCI6IjE5IiwiQ29sb3IiOnsiJGlkIjoiMjAiLCJBIjo4OS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mYWxzZSwiU2VnbWVudFNlcGFyYXRvck9wYWNpdHkiOjMwLCJGb250U2V0dGluZ3MiOnsiJGlkIjoiNDEiLCJGb250U2l6ZSI6MTIsIkZvbnROYW1lIjoiQ2FsaWJyaSIsIklzQm9sZCI6ZmFsc2UsIklzSXRhbGljIjpmYWxzZSwiSXNVbmRlcmxpbmVkIjpmYWxzZSwiUGFyZW50U3R5bGUiOm51bGx9LCJBdXRvU2l6ZSI6MCwiRm9yZWdyb3VuZCI6eyIkaWQiOiI0MiIsIkNvbG9yIjp7IiRpZCI6IjQzIiwiQSI6MjU1LCJSIjowLCJHIjowLCJCIjowfX0sIk1heFdpZHRoIjoyMDAuMCwiTWF4SGVpZ2h0IjoiSW5maW5pdHkiLCJTbWFydEZvcmVncm91bmRJc0FjdGl2ZSI6ZmFsc2UsIkhvcml6b250YWxBbGlnbm1lbnQiOjAsIlZlcnRpY2FsQWxpZ25tZW50IjoxLCJTbWFydEZvcmVncm91bmQiOm51bGw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c3LCJSIjoyNTUsIkciOjE5MiwiQiI6MH19LCJBcHBlbmRZZWFyT25ZZWFyQ2hhbmdlIjp0cnVlLCJFbGFwc2VkVGltZUZvcm1hdCI6MSwiVG9kYXlNYXJrZXJQb3NpdGlvbiI6MywiUXVpY2tQb3NpdGlvbiI6MiwiQWJzb2x1dGVQb3NpdGlvbiI6NDA1LjAsIk1hcmdpbiI6eyIkaWQiOiI0OSIsIlRvcCI6MCwiTGVmdCI6MTAsIlJpZ2h0IjoxMCwiQm90dG9tIjowfSwiUGFkZGluZyI6eyIkaWQiOiI1MCIsIlRvcCI6MCwiTGVmdCI6MCwiUmlnaHQiOjAsIkJvdHRvbSI6MH0sIkJhY2tncm91bmQiOnsiJGlkIjoiNTEiLCJDb2xvciI6eyIkaWQiOiI1MiIsIkEiOjI1NSwiUiI6MTc4LCJHIjoxNzgsIkIiOjE3OH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A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S4wLCJMaW5lVHlwZSI6MCwiUGFyZW50U3R5bGUiOm51bGx9LCJNYXJnaW4iOm51bGwsIlN0YXJ0RGF0ZVBvc2l0aW9uIjo0LCJFbmREYXRlUG9zaXRpb24iOjQsIlRpdGxlUG9zaXRpb24iOjIsIkR1cmF0aW9uUG9zaXRpb24iOjYsIlBlcmNlbnRhZ2VDb21wbGV0ZWRQb3NpdGlvbiI6NiwiU3BhY2luZyI6NSwiSXNCZWxvd1RpbWViYW5kIjpmYWxzZSwiUGVyY2VudGFnZUNvbXBsZXRlU2hhcGVPcGFjaXR5IjozNSwiU2hhcGVTdHlsZSI6eyIkaWQiOiIxMDEiLCJNYXJnaW4iOnsiJGlkIjoiMTAyIiwiVG9wIjowLCJMZWZ0Ijo0LCJSaWdodCI6NCwiQm90dG9tIjowfSwiUGFkZGluZyI6eyIkaWQiOiIxMDMiLCJUb3AiOjAsIkxlZnQiOjAsIlJpZ2h0IjowLCJCb3R0b20iOjB9LCJCYWNrZ3JvdW5kIjpudWxsLCJJc1Zpc2libGUiOnRydWUsIldpZHRoIjowLjAsIkhlaWdodCI6MTYuMCwiQm9yZGVyU3R5bGUiOnsiJGlkIjoiMTA0IiwiTGluZUNvbG9yIjp7IiRpZCI6IjEwNSIsIiR0eXBlIjoiTkxSRS5Db21tb24uRG9tLlNvbGlkQ29sb3JCcnVzaCwgTkxSRS5Db21tb24iLCJDb2xvciI6eyIkaWQiOiIxMDYiLCJBIjoyNTUsIlIiOjI1NSwiRyI6MCwiQiI6MH19LCJMaW5lV2VpZ2h0IjowLjAsIkxpbmVUeXBlIjowLCJQYXJlbnRTdHlsZSI6bnVsbH0sIlBhcmVudFN0eWxlIjpudWxsfSwiVGl0bGVTdHlsZSI6eyIkaWQiOiIxMDciLCJGb250U2V0dGluZ3MiOnsiJGlkIjoiMTA4IiwiRm9udFNpemUiOjExLCJGb250TmFtZSI6IkNhbGlicmkiLCJJc0JvbGQiOnRydWUsIklzSXRhbGljIjpmYWxzZSwiSXNVbmRlcmxpbmVkIjpmYWxzZSwiUGFyZW50U3R5bGUiOm51bGx9LCJBdXRvU2l6ZSI6MCwiRm9yZWdyb3VuZCI6eyIkaWQiOiIxMDkiLCJDb2xvciI6eyIkaWQiOiIxMTAiLCJBIjoyNTUsIlIiOjAsIkciOjAsIkIiOjB9fSwiTWF4V2lkdGgiOjk2MC4wLCJNYXhIZWlnaHQiOiJJbmZpbml0eSIsIlNtYXJ0Rm9yZWdyb3VuZElzQWN0aXZlIjpmYWxzZSwiSG9yaXpvbnRhbEFsaWdubWVudCI6MSwiVmVydGljYWxBbGlnbm1lbnQiOjAsIlNtYXJ0Rm9yZWdyb3VuZCI6bnVsbCwiTWFyZ2luIjp7IiRpZCI6IjExMSIsIlRvcCI6MCwiTGVmdCI6MCwiUmlnaHQiOjAsIkJvdHRvbSI6MH0sIlBhZGRpbmciOnsiJGlkIjoiMTEyIiwiVG9wIjowLCJMZWZ0IjowLCJSaWdodCI6MCwiQm90dG9tIjowfSwiQmFja2dyb3VuZCI6eyIkaWQiOiIxMTMiLCJDb2xvciI6eyIkcmVmIjoiMjAifX0sIklzVmlzaWJsZSI6dHJ1ZSwiV2lkdGgiOjAuMCwiSGVpZ2h0IjowLjAsIkJvcmRlclN0eWxlIjpudWxsLCJQYXJlbnRTdHlsZSI6bnVsbH0sIkRhdGVTdHlsZSI6eyIkaWQiOiIxMTQiLCJGb250U2V0dGluZ3MiOnsiJGlkIjoiMTE1IiwiRm9udFNpemUiOjEwLCJGb250TmFtZSI6IkNhbGlicmkiLCJJc0JvbGQiOmZhbHNlLCJJc0l0YWxpYyI6ZmFsc2UsIklzVW5kZXJsaW5lZCI6ZmFsc2UsIlBhcmVudFN0eWxlIjpudWxsfSwiQXV0b1NpemUiOjAsIkZvcmVncm91bmQiOnsiJGlkIjoiMTE2IiwiQ29sb3IiOnsiJGlkIjoiMTE3IiwiQSI6MjU1LCJSIjozMSwiRyI6NzMsIkIiOjEyNn19LCJNYXhXaWR0aCI6MjAwLjAsIk1heEhlaWdodCI6IkluZmluaXR5IiwiU21hcnRGb3JlZ3JvdW5kSXNBY3RpdmUiOmZhbHNlLCJIb3Jpem9udGFsQWxpZ25tZW50IjowLCJWZXJ0aWNhbEFsaWdubWVudCI6MCwiU21hcnRGb3JlZ3JvdW5kIjpudWxsLCJNYXJnaW4iOnsiJGlkIjoiMTE4IiwiVG9wIjowLCJMZWZ0IjowLCJSaWdodCI6MCwiQm90dG9tIjowfSwiUGFkZGluZyI6eyIkaWQiOiIxMTkiLCJUb3AiOjAsIkxlZnQiOjAsIlJpZ2h0IjowLCJCb3R0b20iOjB9LCJCYWNrZ3JvdW5kIjp7IiRpZCI6IjEyMCIsIkNvbG9yIjp7IiRyZWYiOiIyMCJ9fSwiSXNWaXNpYmxlIjp0cnVlLCJXaWR0aCI6MC4wLCJIZWlnaHQiOjAuMCwiQm9yZGVyU3R5bGUiOm51bGwsIlBhcmVudFN0eWxlIjpudWxsfSwiRGF0ZUZvcm1hdCI6eyIkaWQiOiIxMjEiLCJGb3JtYXRTdHJpbmciOiJNL2QveXl5eSIsIlNlcGFyYXRvciI6Ii8iLCJVc2VJbnRlcm5hdGlvbmFsRGF0ZUZvcm1hdCI6ZmFsc2V9LCJJc1Zpc2libGUiOnRydWUsIlBhcmVudFN0eWxlIjpudWxsfSwiU2hvd0VsYXBzZWRUaW1lR3JhZGllbnRTdHlsZSI6dHJ1ZX0sIlNjYWxlIjp7IiRpZCI6IjEyMiIsIlN0YXJ0RGF0ZSI6IjE5ODctMDQtMDNUMDA6MDA6MDBaIiwiRW5kRGF0ZSI6IjIwMTYtMDMtMjhUMjM6NTk6NTkuOTk5WiIsIkZvcm1hdCI6Ik1NIiwiVHlwZSI6NCwiQXV0b0RhdGVSYW5nZSI6dHJ1ZSwiV29ya2luZ0RheXMiOjMxLCJUb2RheU1hcmtlclRleHQiOiJUb2RheSIsIkF1dG9TY2FsZVR5cGUiOmZhbHNlfSwiTWlsZXN0b25lcyI6W10sIlRhc2tzIjpbeyIkaWQiOiIxMjMiLCJHcm91cE5hbWUiOm51bGwsIlN0YXJ0RGF0ZSI6IjE5ODctMDQtMDNUMDA6MDA6MDBaIiwiRW5kRGF0ZSI6IjE5ODctMDQtMTBUMjM6NTk6NTkuOTk5WiIsIlBlcmNlbnRhZ2VDb21wbGV0ZSI6bnVsbCwiU3R5bGUiOnsiJGlkIjoiMTI0IiwiU2hhcGUiOjAsIlNoYXBlVGhpY2tuZXNzIjoxLCJEdXJhdGlvbkZvcm1hdCI6MCwiSW5jbHVkZU5vbldvcmtpbmdEYXlzSW5EdXJhdGlvbiI6ZmFsc2UsIlBlcmNlbnRhZ2VDb21wbGV0ZVN0eWxlIjp7IiRpZCI6IjEyNSIsIkZvbnRTZXR0aW5ncyI6eyIkaWQiOiIxMjY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xMjciLCJMaW5lQ29sb3IiOm51bGwsIkxpbmVXZWlnaHQiOjAuMCwiTGluZVR5cGUiOjAsIlBhcmVudFN0eWxlIjpudWxsfSwiUGFyZW50U3R5bGUiOnsiJHJlZiI6IjgxIn19LCJEdXJhdGlvblN0eWxlIjp7IiRpZCI6IjEyOCIsIkZvbnRTZXR0aW5ncyI6eyIkaWQiOiIxMj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xMzAiLCJMaW5lQ29sb3IiOm51bGwsIkxpbmVXZWlnaHQiOjAuMCwiTGluZVR5cGUiOjAsIlBhcmVudFN0eWxlIjpudWxsfSwiUGFyZW50U3R5bGUiOnsiJHJlZiI6Ijg4In19LCJIb3Jpem9udGFsQ29ubmVjdG9yU3R5bGUiOnsiJGlkIjoiMTMxIiwiTGluZUNvbG9yIjp7IiRyZWYiOiI5NiJ9LCJMaW5lV2VpZ2h0IjoxLjAsIkxpbmVUeXBlIjowLCJQYXJlbnRTdHlsZSI6eyIkcmVmIjoiOTUifX0sIlZlcnRpY2FsQ29ubmVjdG9yU3R5bGUiOnsiJGlkIjoiMTMyIiwiTGluZUNvbG9yIjp7IiRyZWYiOiI5OSJ9LCJMaW5lV2VpZ2h0IjoxLjAsIkxpbmVUeXBlIjowLCJQYXJlbnRTdHlsZSI6eyIkcmVmIjoiOTgifX0sIk1hcmdpbiI6bnVsbCwiU3RhcnREYXRlUG9zaXRpb24iOjQsIkVuZERhdGVQb3NpdGlvbiI6NCwiVGl0bGVQb3NpdGlvbiI6MiwiRHVyYXRpb25Qb3NpdGlvbiI6NiwiUGVyY2VudGFnZUNvbXBsZXRlZFBvc2l0aW9uIjo2LCJTcGFjaW5nIjo1LCJJc0JlbG93VGltZWJhbmQiOmZhbHNlLCJQZXJjZW50YWdlQ29tcGxldGVTaGFwZU9wYWNpdHkiOjM1LCJTaGFwZVN0eWxlIjp7IiRpZCI6IjEzMyIsIk1hcmdpbiI6eyIkcmVmIjoiMTAyIn0sIlBhZGRpbmciOnsiJHJlZiI6IjEwMyJ9LCJCYWNrZ3JvdW5kIjp7IiRpZCI6IjEzNCIsIkNvbG9yIjp7IiRpZCI6IjEzNSIsIkEiOjI1NSwiUiI6NjgsIkciOjg0LCJCIjoxMDZ9fSwiSXNWaXNpYmxlIjp0cnVlLCJXaWR0aCI6MC4wLCJIZWlnaHQiOjE2LjAsIkJvcmRlclN0eWxlIjp7IiRpZCI6IjEzNiIsIkxpbmVDb2xvciI6eyIkcmVmIjoiMTA1In0sIkxpbmVXZWlnaHQiOjAuMCwiTGluZVR5cGUiOjAsIlBhcmVudFN0eWxlIjp7IiRyZWYiOiIxMDQifX0sIlBhcmVudFN0eWxlIjp7IiRyZWYiOiIxMDEifX0sIlRpdGxlU3R5bGUiOnsiJGlkIjoiMTM3IiwiRm9udFNldHRpbmdzIjp7IiRpZCI6IjEzOCIsIkZvbnRTaXplIjoxMSwiRm9udE5hbWUiOiJDYWxpYnJpIiwiSXNCb2xkIjp0cnVlLCJJc0l0YWxpYyI6ZmFsc2UsIklzVW5kZXJsaW5lZCI6ZmFsc2UsIlBhcmVudFN0eWxlIjp7IiRyZWYiOiIxMDgifX0sIkF1dG9TaXplIjoyLCJGb3JlZ3JvdW5kIjp7IiRyZWYiOiIxMDkifSwiTWF4V2lkdGgiOjY3LjAsIk1heEhlaWdodCI6IkluZmluaXR5IiwiU21hcnRGb3JlZ3JvdW5kSXNBY3RpdmUiOmZhbHNlLCJIb3Jpem9udGFsQWxpZ25tZW50IjoxLCJWZXJ0aWNhbEFsaWdubWVudCI6MCwiU21hcnRGb3JlZ3JvdW5kIjpudWxsLCJNYXJnaW4iOnsiJHJlZiI6IjExMSJ9LCJQYWRkaW5nIjp7IiRyZWYiOiIxMTIifSwiQmFja2dyb3VuZCI6eyIkcmVmIjoiMTEzIn0sIklzVmlzaWJsZSI6dHJ1ZSwiV2lkdGgiOjAuMCwiSGVpZ2h0IjowLjAsIkJvcmRlclN0eWxlIjp7IiRpZCI6IjEzOSIsIkxpbmVDb2xvciI6bnVsbCwiTGluZVdlaWdodCI6MC4wLCJMaW5lVHlwZSI6MCwiUGFyZW50U3R5bGUiOm51bGx9LCJQYXJlbnRTdHlsZSI6eyIkcmVmIjoiMTA3In19LCJEYXRlU3R5bGUiOnsiJGlkIjoiMTQwIiwiRm9udFNldHRpbmdzIjp7IiRpZCI6IjE0M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TQyIiwiTGluZUNvbG9yIjpudWxsLCJMaW5lV2VpZ2h0IjowLjAsIkxpbmVUeXBlIjowLCJQYXJlbnRTdHlsZSI6bnVsbH0sIlBhcmVudFN0eWxlIjp7IiRyZWYiOiIxMTQifX0sIkRhdGVGb3JtYXQiOnsiJHJlZiI6IjEyMSJ9LCJJc1Zpc2libGUiOnRydWUsIlBhcmVudFN0eWxlIjp7IiRyZWYiOiI4MCJ9fSwiSW5kZXgiOjEsIklkIjoiYjcxODg4MmUtNDM4MC00MjAyLTgxYzAtZTUxNTYwMWYxY2FkIiwiSW1wb3J0SWQiOm51bGwsIlRpdGxlIjoiSW5pdGlhbCBmdW5kaW5nIChDREMpIiwiTm90ZSI6bnVsbCwiSHlwZXJsaW5rIjpudWxsLCJJc0NoYW5nZWQiOmZhbHNlLCJJc05ldyI6ZmFsc2V9LHsiJGlkIjoiMTQzIiwiR3JvdXBOYW1lIjpudWxsLCJTdGFydERhdGUiOiIxOTg5LTAxLTAxVDAwOjAwOjAwWiIsIkVuZERhdGUiOiIxOTg5LTAxLTAyVDIzOjU5OjU5Ljk5OVoiLCJQZXJjZW50YWdlQ29tcGxldGUiOm51bGwsIlN0eWxlIjp7IiRpZCI6IjE0NCIsIlNoYXBlIjowLCJTaGFwZVRoaWNrbmVzcyI6MSwiRHVyYXRpb25Gb3JtYXQiOjAsIkluY2x1ZGVOb25Xb3JraW5nRGF5c0luRHVyYXRpb24iOmZhbHNlLCJQZXJjZW50YWdlQ29tcGxldGVTdHlsZSI6eyIkaWQiOiIxNDUiLCJGb250U2V0dGluZ3MiOnsiJGlkIjoiMTQ2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TQ3IiwiTGluZUNvbG9yIjpudWxsLCJMaW5lV2VpZ2h0IjowLjAsIkxpbmVUeXBlIjowLCJQYXJlbnRTdHlsZSI6bnVsbH0sIlBhcmVudFN0eWxlIjp7IiRyZWYiOiI4MSJ9fSwiRHVyYXRpb25TdHlsZSI6eyIkaWQiOiIxNDgiLCJGb250U2V0dGluZ3MiOnsiJGlkIjoiMTQ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TUwIiwiTGluZUNvbG9yIjpudWxsLCJMaW5lV2VpZ2h0IjowLjAsIkxpbmVUeXBlIjowLCJQYXJlbnRTdHlsZSI6bnVsbH0sIlBhcmVudFN0eWxlIjp7IiRyZWYiOiI4OCJ9fSwiSG9yaXpvbnRhbENvbm5lY3RvclN0eWxlIjp7IiRpZCI6IjE1MSIsIkxpbmVDb2xvciI6eyIkcmVmIjoiOTYifSwiTGluZVdlaWdodCI6MS4wLCJMaW5lVHlwZSI6MCwiUGFyZW50U3R5bGUiOnsiJHJlZiI6Ijk1In19LCJWZXJ0aWNhbENvbm5lY3RvclN0eWxlIjp7IiRpZCI6IjE1MiIsIkxpbmVDb2xvciI6eyIkcmVmIjoiOTkifSwiTGluZVdlaWdodCI6MS4wLCJMaW5lVHlwZSI6MCwiUGFyZW50U3R5bGUiOnsiJHJlZiI6Ijk4In19LCJNYXJnaW4iOm51bGwsIlN0YXJ0RGF0ZVBvc2l0aW9uIjo0LCJFbmREYXRlUG9zaXRpb24iOjQsIlRpdGxlUG9zaXRpb24iOjIsIkR1cmF0aW9uUG9zaXRpb24iOjYsIlBlcmNlbnRhZ2VDb21wbGV0ZWRQb3NpdGlvbiI6NiwiU3BhY2luZyI6NSwiSXNCZWxvd1RpbWViYW5kIjpmYWxzZSwiUGVyY2VudGFnZUNvbXBsZXRlU2hhcGVPcGFjaXR5IjozNSwiU2hhcGVTdHlsZSI6eyIkaWQiOiIxNTMiLCJNYXJnaW4iOnsiJHJlZiI6IjEwMiJ9LCJQYWRkaW5nIjp7IiRyZWYiOiIxMDMifSwiQmFja2dyb3VuZCI6eyIkaWQiOiIxNTQiLCJDb2xvciI6eyIkaWQiOiIxNTUiLCJBIjoyNTUsIlIiOjAsIkciOjExNCwiQiI6MTg4fX0sIklzVmlzaWJsZSI6dHJ1ZSwiV2lkdGgiOjAuMCwiSGVpZ2h0IjoxNi4wLCJCb3JkZXJTdHlsZSI6eyIkaWQiOiIxNTYiLCJMaW5lQ29sb3IiOnsiJHJlZiI6IjEwNSJ9LCJMaW5lV2VpZ2h0IjowLjAsIkxpbmVUeXBlIjowLCJQYXJlbnRTdHlsZSI6eyIkcmVmIjoiMTA0In19LCJQYXJlbnRTdHlsZSI6eyIkcmVmIjoiMTAxIn19LCJUaXRsZVN0eWxlIjp7IiRpZCI6IjE1NyIsIkZvbnRTZXR0aW5ncyI6eyIkaWQiOiIxNTgiLCJGb250U2l6ZSI6MTEsIkZvbnROYW1lIjoiQ2FsaWJyaSIsIklzQm9sZCI6dHJ1ZSwiSXNJdGFsaWMiOmZhbHNlLCJJc1VuZGVybGluZWQiOmZhbHNlLCJQYXJlbnRTdHlsZSI6eyIkcmVmIjoiMTA4In19LCJBdXRvU2l6ZSI6MiwiRm9yZWdyb3VuZCI6eyIkcmVmIjoiMTA5In0sIk1heFdpZHRoIjo1OC4w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xNTkiLCJMaW5lQ29sb3IiOm51bGwsIkxpbmVXZWlnaHQiOjAuMCwiTGluZVR5cGUiOjAsIlBhcmVudFN0eWxlIjpudWxsfSwiUGFyZW50U3R5bGUiOnsiJHJlZiI6IjEwNyJ9fSwiRGF0ZVN0eWxlIjp7IiRpZCI6IjE2MCIsIkZvbnRTZXR0aW5ncyI6eyIkaWQiOiIxNjE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E2MiIsIkxpbmVDb2xvciI6bnVsbCwiTGluZVdlaWdodCI6MC4wLCJMaW5lVHlwZSI6MCwiUGFyZW50U3R5bGUiOm51bGx9LCJQYXJlbnRTdHlsZSI6eyIkcmVmIjoiMTE0In19LCJEYXRlRm9ybWF0Ijp7IiRyZWYiOiIxMjEifSwiSXNWaXNpYmxlIjp0cnVlLCJQYXJlbnRTdHlsZSI6eyIkcmVmIjoiODAifX0sIkluZGV4IjoyLCJJZCI6ImQxNDZmNWM4LWY3ZjktNDg2Zi1hZGI1LTZiZGNkYzAxMzBmZCIsIkltcG9ydElkIjpudWxsLCJUaXRsZSI6IlNlY29uZGFyeSBDb25kaXRpb25zIFN1cnZlaWxsYW5jZSAoQ0RDKSIsIk5vdGUiOm51bGwsIkh5cGVybGluayI6bnVsbCwiSXNDaGFuZ2VkIjpmYWxzZSwiSXNOZXciOmZhbHNlfSx7IiRpZCI6IjE2MyIsIkdyb3VwTmFtZSI6bnVsbCwiU3RhcnREYXRlIjoiMTk5NS0wMS0xMVQwMDowMDowMFoiLCJFbmREYXRlIjoiMTk5NS0wMS0xMVQyMzo1OTo1OS45OTlaIiwiUGVyY2VudGFnZUNvbXBsZXRlIjpudWxsLCJTdHlsZSI6eyIkaWQiOiIxNjQiLCJTaGFwZSI6MCwiU2hhcGVUaGlja25lc3MiOjEsIkR1cmF0aW9uRm9ybWF0IjowLCJJbmNsdWRlTm9uV29ya2luZ0RheXNJbkR1cmF0aW9uIjpmYWxzZSwiUGVyY2VudGFnZUNvbXBsZXRlU3R5bGUiOnsiJGlkIjoiMTY1IiwiRm9udFNldHRpbmdzIjp7IiRpZCI6IjE2Ni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E2NyIsIkxpbmVDb2xvciI6bnVsbCwiTGluZVdlaWdodCI6MC4wLCJMaW5lVHlwZSI6MCwiUGFyZW50U3R5bGUiOm51bGx9LCJQYXJlbnRTdHlsZSI6eyIkcmVmIjoiODEifX0sIkR1cmF0aW9uU3R5bGUiOnsiJGlkIjoiMTY4IiwiRm9udFNldHRpbmdzIjp7IiRpZCI6IjE2OS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E3MCIsIkxpbmVDb2xvciI6bnVsbCwiTGluZVdlaWdodCI6MC4wLCJMaW5lVHlwZSI6MCwiUGFyZW50U3R5bGUiOm51bGx9LCJQYXJlbnRTdHlsZSI6eyIkcmVmIjoiODgifX0sIkhvcml6b250YWxDb25uZWN0b3JTdHlsZSI6eyIkaWQiOiIxNzEiLCJMaW5lQ29sb3IiOnsiJHJlZiI6Ijk2In0sIkxpbmVXZWlnaHQiOjEuMCwiTGluZVR5cGUiOjAsIlBhcmVudFN0eWxlIjp7IiRyZWYiOiI5NSJ9fSwiVmVydGljYWxDb25uZWN0b3JTdHlsZSI6eyIkaWQiOiIxNzIiLCJMaW5lQ29sb3IiOnsiJHJlZiI6Ijk5In0sIkxpbmVXZWlnaHQiOjEuMCwiTGluZVR5cGUiOjAsIlBhcmVudFN0eWxlIjp7IiRyZWYiOiI5OCJ9fSwiTWFyZ2luIjpudWxsLCJTdGFydERhdGVQb3NpdGlvbiI6NCwiRW5kRGF0ZVBvc2l0aW9uIjo0LCJUaXRsZVBvc2l0aW9uIjoyLCJEdXJhdGlvblBvc2l0aW9uIjo2LCJQZXJjZW50YWdlQ29tcGxldGVkUG9zaXRpb24iOjYsIlNwYWNpbmciOjUsIklzQmVsb3dUaW1lYmFuZCI6ZmFsc2UsIlBlcmNlbnRhZ2VDb21wbGV0ZVNoYXBlT3BhY2l0eSI6MzUsIlNoYXBlU3R5bGUiOnsiJGlkIjoiMTczIiwiTWFyZ2luIjp7IiRyZWYiOiIxMDIifSwiUGFkZGluZyI6eyIkcmVmIjoiMTAzIn0sIkJhY2tncm91bmQiOnsiJGlkIjoiMTc0IiwiQ29sb3IiOnsiJGlkIjoiMTc1IiwiQSI6MjU1LCJSIjoyMzcsIkciOjEyNSwiQiI6NDl9fSwiSXNWaXNpYmxlIjp0cnVlLCJXaWR0aCI6MC4wLCJIZWlnaHQiOjE2LjAsIkJvcmRlclN0eWxlIjp7IiRpZCI6IjE3NiIsIkxpbmVDb2xvciI6eyIkcmVmIjoiMTA1In0sIkxpbmVXZWlnaHQiOjAuMCwiTGluZVR5cGUiOjAsIlBhcmVudFN0eWxlIjp7IiRyZWYiOiIxMDQifX0sIlBhcmVudFN0eWxlIjp7IiRyZWYiOiIxMDEifX0sIlRpdGxlU3R5bGUiOnsiJGlkIjoiMTc3IiwiRm9udFNldHRpbmdzIjp7IiRpZCI6IjE3OCIsIkZvbnRTaXplIjoxMSwiRm9udE5hbWUiOiJDYWxpYnJpIiwiSXNCb2xkIjp0cnVlLCJJc0l0YWxpYyI6ZmFsc2UsIklzVW5kZXJsaW5lZCI6ZmFsc2UsIlBhcmVudFN0eWxlIjp7IiRyZWYiOiIxMDgifX0sIkF1dG9TaXplIjoyLCJGb3JlZ3JvdW5kIjp7IiRyZWYiOiIxMDkifSwiTWF4V2lkdGgiOjE2Ni40MzIxMjg5MDYyNSwiTWF4SGVpZ2h0IjoiSW5maW5pdHkiLCJTbWFydEZvcmVncm91bmRJc0FjdGl2ZSI6ZmFsc2UsIkhvcml6b250YWxBbGlnbm1lbnQiOjEsIlZlcnRpY2FsQWxpZ25tZW50IjowLCJTbWFydEZvcmVncm91bmQiOm51bGwsIk1hcmdpbiI6eyIkcmVmIjoiMTExIn0sIlBhZGRpbmciOnsiJHJlZiI6IjExMiJ9LCJCYWNrZ3JvdW5kIjp7IiRyZWYiOiIxMTMifSwiSXNWaXNpYmxlIjp0cnVlLCJXaWR0aCI6MC4wLCJIZWlnaHQiOjAuMCwiQm9yZGVyU3R5bGUiOnsiJGlkIjoiMTc5IiwiTGluZUNvbG9yIjpudWxsLCJMaW5lV2VpZ2h0IjowLjAsIkxpbmVUeXBlIjowLCJQYXJlbnRTdHlsZSI6bnVsbH0sIlBhcmVudFN0eWxlIjp7IiRyZWYiOiIxMDcifX0sIkRhdGVTdHlsZSI6eyIkaWQiOiIxODAiLCJGb250U2V0dGluZ3MiOnsiJGlkIjoiMTg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xODIiLCJMaW5lQ29sb3IiOm51bGwsIkxpbmVXZWlnaHQiOjAuMCwiTGluZVR5cGUiOjAsIlBhcmVudFN0eWxlIjpudWxsfSwiUGFyZW50U3R5bGUiOnsiJHJlZiI6IjExNCJ9fSwiRGF0ZUZvcm1hdCI6eyIkcmVmIjoiMTIxIn0sIklzVmlzaWJsZSI6dHJ1ZSwiUGFyZW50U3R5bGUiOnsiJHJlZiI6IjgwIn19LCJJbmRleCI6MywiSWQiOiJkZDVjMTA0NS04ZTM3LTQwNjAtOWU0Yy0wNDgzNzMxNTMyMmEiLCJJbXBvcnRJZCI6bnVsbCwiVGl0bGUiOiJGaXJzdCBlZGl0aW9uIHBpbG90IChDREMgJiBOSURSUikiLCJOb3RlIjpudWxsLCJIeXBlcmxpbmsiOm51bGwsIklzQ2hhbmdlZCI6ZmFsc2UsIklzTmV3IjpmYWxzZX0seyIkaWQiOiIxODMiLCJHcm91cE5hbWUiOm51bGwsIlN0YXJ0RGF0ZSI6IjE5OTgtMDEtMTJUMDA6MDA6MDBaIiwiRW5kRGF0ZSI6IjE5OTgtMDEtMTJUMjM6NTk6NTkuOTk5WiIsIlBlcmNlbnRhZ2VDb21wbGV0ZSI6bnVsbCwiU3R5bGUiOnsiJGlkIjoiMTg0IiwiU2hhcGUiOjAsIlNoYXBlVGhpY2tuZXNzIjoxLCJEdXJhdGlvbkZvcm1hdCI6MCwiSW5jbHVkZU5vbldvcmtpbmdEYXlzSW5EdXJhdGlvbiI6ZmFsc2UsIlBlcmNlbnRhZ2VDb21wbGV0ZVN0eWxlIjp7IiRpZCI6IjE4NSIsIkZvbnRTZXR0aW5ncyI6eyIkaWQiOiIxODY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xODciLCJMaW5lQ29sb3IiOm51bGwsIkxpbmVXZWlnaHQiOjAuMCwiTGluZVR5cGUiOjAsIlBhcmVudFN0eWxlIjpudWxsfSwiUGFyZW50U3R5bGUiOnsiJHJlZiI6IjgxIn19LCJEdXJhdGlvblN0eWxlIjp7IiRpZCI6IjE4OCIsIkZvbnRTZXR0aW5ncyI6eyIkaWQiOiIxOD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xOTAiLCJMaW5lQ29sb3IiOm51bGwsIkxpbmVXZWlnaHQiOjAuMCwiTGluZVR5cGUiOjAsIlBhcmVudFN0eWxlIjpudWxsfSwiUGFyZW50U3R5bGUiOnsiJHJlZiI6Ijg4In19LCJIb3Jpem9udGFsQ29ubmVjdG9yU3R5bGUiOnsiJGlkIjoiMTkxIiwiTGluZUNvbG9yIjp7IiRyZWYiOiI5NiJ9LCJMaW5lV2VpZ2h0IjoxLjAsIkxpbmVUeXBlIjowLCJQYXJlbnRTdHlsZSI6eyIkcmVmIjoiOTUifX0sIlZlcnRpY2FsQ29ubmVjdG9yU3R5bGUiOnsiJGlkIjoiMTkyIiwiTGluZUNvbG9yIjp7IiRyZWYiOiI5OSJ9LCJMaW5lV2VpZ2h0IjoxLjAsIkxpbmVUeXBlIjowLCJQYXJlbnRTdHlsZSI6eyIkcmVmIjoiOTgifX0sIk1hcmdpbiI6bnVsbCwiU3RhcnREYXRlUG9zaXRpb24iOjQsIkVuZERhdGVQb3NpdGlvbiI6NCwiVGl0bGVQb3NpdGlvbiI6MiwiRHVyYXRpb25Qb3NpdGlvbiI6NiwiUGVyY2VudGFnZUNvbXBsZXRlZFBvc2l0aW9uIjo2LCJTcGFjaW5nIjo1LCJJc0JlbG93VGltZWJhbmQiOmZhbHNlLCJQZXJjZW50YWdlQ29tcGxldGVTaGFwZU9wYWNpdHkiOjM1LCJTaGFwZVN0eWxlIjp7IiRpZCI6IjE5MyIsIk1hcmdpbiI6eyIkcmVmIjoiMTAyIn0sIlBhZGRpbmciOnsiJHJlZiI6IjEwMyJ9LCJCYWNrZ3JvdW5kIjp7IiRpZCI6IjE5NCIsIkNvbG9yIjp7IiRpZCI6IjE5NSIsIkEiOjI1NSwiUiI6NjgsIkciOjg0LCJCIjoxMDZ9fSwiSXNWaXNpYmxlIjp0cnVlLCJXaWR0aCI6MC4wLCJIZWlnaHQiOjE2LjAsIkJvcmRlclN0eWxlIjp7IiRpZCI6IjE5NiIsIkxpbmVDb2xvciI6eyIkcmVmIjoiMTA1In0sIkxpbmVXZWlnaHQiOjAuMCwiTGluZVR5cGUiOjAsIlBhcmVudFN0eWxlIjp7IiRyZWYiOiIxMDQifX0sIlBhcmVudFN0eWxlIjp7IiRyZWYiOiIxMDEifX0sIlRpdGxlU3R5bGUiOnsiJGlkIjoiMTk3IiwiRm9udFNldHRpbmdzIjp7IiRpZCI6IjE5O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xOTkiLCJMaW5lQ29sb3IiOm51bGwsIkxpbmVXZWlnaHQiOjAuMCwiTGluZVR5cGUiOjAsIlBhcmVudFN0eWxlIjpudWxsfSwiUGFyZW50U3R5bGUiOnsiJHJlZiI6IjEwNyJ9fSwiRGF0ZVN0eWxlIjp7IiRpZCI6IjIwMCIsIkZvbnRTZXR0aW5ncyI6eyIkaWQiOiIyMDE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IwMiIsIkxpbmVDb2xvciI6bnVsbCwiTGluZVdlaWdodCI6MC4wLCJMaW5lVHlwZSI6MCwiUGFyZW50U3R5bGUiOm51bGx9LCJQYXJlbnRTdHlsZSI6eyIkcmVmIjoiMTE0In19LCJEYXRlRm9ybWF0Ijp7IiRyZWYiOiIxMjEifSwiSXNWaXNpYmxlIjp0cnVlLCJQYXJlbnRTdHlsZSI6eyIkcmVmIjoiODAifX0sIkluZGV4Ijo0LCJJZCI6ImM3ZjI2MzUyLTMyNjItNDk2NC04YzVhLWZiNjZkNDdiZjM3MSIsIkltcG9ydElkIjpudWxsLCJUaXRsZSI6Ik5hdGlvbmFsIHJhbmRvbWl6ZWQgdHJpYWwgKENEQykiLCJOb3RlIjpudWxsLCJIeXBlcmxpbmsiOm51bGwsIklzQ2hhbmdlZCI6ZmFsc2UsIklzTmV3IjpmYWxzZX0seyIkaWQiOiIyMDMiLCJHcm91cE5hbWUiOm51bGwsIlN0YXJ0RGF0ZSI6IjIwMDAtMDEtMjFUMDA6MDA6MDBaIiwiRW5kRGF0ZSI6IjIwMDAtMDEtMjFUMjM6NTk6NTkuOTk5WiIsIlBlcmNlbnRhZ2VDb21wbGV0ZSI6bnVsbCwiU3R5bGUiOnsiJGlkIjoiMjA0IiwiU2hhcGUiOjAsIlNoYXBlVGhpY2tuZXNzIjoxLCJEdXJhdGlvbkZvcm1hdCI6MCwiSW5jbHVkZU5vbldvcmtpbmdEYXlzSW5EdXJhdGlvbiI6ZmFsc2UsIlBlcmNlbnRhZ2VDb21wbGV0ZVN0eWxlIjp7IiRpZCI6IjIwNSIsIkZvbnRTZXR0aW5ncyI6eyIkaWQiOiIyMDY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MDciLCJMaW5lQ29sb3IiOm51bGwsIkxpbmVXZWlnaHQiOjAuMCwiTGluZVR5cGUiOjAsIlBhcmVudFN0eWxlIjpudWxsfSwiUGFyZW50U3R5bGUiOnsiJHJlZiI6IjgxIn19LCJEdXJhdGlvblN0eWxlIjp7IiRpZCI6IjIwOCIsIkZvbnRTZXR0aW5ncyI6eyIkaWQiOiIyMD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MTAiLCJMaW5lQ29sb3IiOm51bGwsIkxpbmVXZWlnaHQiOjAuMCwiTGluZVR5cGUiOjAsIlBhcmVudFN0eWxlIjpudWxsfSwiUGFyZW50U3R5bGUiOnsiJHJlZiI6Ijg4In19LCJIb3Jpem9udGFsQ29ubmVjdG9yU3R5bGUiOnsiJGlkIjoiMjExIiwiTGluZUNvbG9yIjp7IiRyZWYiOiI5NiJ9LCJMaW5lV2VpZ2h0IjoxLjAsIkxpbmVUeXBlIjowLCJQYXJlbnRTdHlsZSI6eyIkcmVmIjoiOTUifX0sIlZlcnRpY2FsQ29ubmVjdG9yU3R5bGUiOnsiJGlkIjoiMjEyIiwiTGluZUNvbG9yIjp7IiRyZWYiOiI5OSJ9LCJMaW5lV2VpZ2h0IjoxLjAsIkxpbmVUeXBlIjowLCJQYXJlbnRTdHlsZSI6eyIkcmVmIjoiOTgifX0sIk1hcmdpbiI6bnVsbCwiU3RhcnREYXRlUG9zaXRpb24iOjQsIkVuZERhdGVQb3NpdGlvbiI6NCwiVGl0bGVQb3NpdGlvbiI6MiwiRHVyYXRpb25Qb3NpdGlvbiI6NiwiUGVyY2VudGFnZUNvbXBsZXRlZFBvc2l0aW9uIjo2LCJTcGFjaW5nIjo1LCJJc0JlbG93VGltZWJhbmQiOmZhbHNlLCJQZXJjZW50YWdlQ29tcGxldGVTaGFwZU9wYWNpdHkiOjM1LCJTaGFwZVN0eWxlIjp7IiRpZCI6IjIxMyIsIk1hcmdpbiI6eyIkcmVmIjoiMTAyIn0sIlBhZGRpbmciOnsiJHJlZiI6IjEwMyJ9LCJCYWNrZ3JvdW5kIjp7IiRpZCI6IjIxNCIsIkNvbG9yIjp7IiRpZCI6IjIxNSIsIkEiOjI1NSwiUiI6OTEsIkciOjE1NSwiQiI6MjEzfX0sIklzVmlzaWJsZSI6dHJ1ZSwiV2lkdGgiOjAuMCwiSGVpZ2h0IjoxNi4wLCJCb3JkZXJTdHlsZSI6eyIkaWQiOiIyMTYiLCJMaW5lQ29sb3IiOnsiJHJlZiI6IjEwNSJ9LCJMaW5lV2VpZ2h0IjowLjAsIkxpbmVUeXBlIjowLCJQYXJlbnRTdHlsZSI6eyIkcmVmIjoiMTA0In19LCJQYXJlbnRTdHlsZSI6eyIkcmVmIjoiMTAxIn19LCJUaXRsZVN0eWxlIjp7IiRpZCI6IjIxNyIsIkZvbnRTZXR0aW5ncyI6eyIkaWQiOiIyMT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EsIlZlcnRpY2FsQWxpZ25tZW50IjowLCJTbWFydEZvcmVncm91bmQiOm51bGwsIk1hcmdpbiI6eyIkcmVmIjoiMTExIn0sIlBhZGRpbmciOnsiJHJlZiI6IjExMiJ9LCJCYWNrZ3JvdW5kIjp7IiRyZWYiOiIxMTMifSwiSXNWaXNpYmxlIjp0cnVlLCJXaWR0aCI6MC4wLCJIZWlnaHQiOjAuMCwiQm9yZGVyU3R5bGUiOnsiJGlkIjoiMjE5IiwiTGluZUNvbG9yIjpudWxsLCJMaW5lV2VpZ2h0IjowLjAsIkxpbmVUeXBlIjowLCJQYXJlbnRTdHlsZSI6bnVsbH0sIlBhcmVudFN0eWxlIjp7IiRyZWYiOiIxMDcifX0sIkRhdGVTdHlsZSI6eyIkaWQiOiIyMjAiLCJGb250U2V0dGluZ3MiOnsiJGlkIjoiMjI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yMjIiLCJMaW5lQ29sb3IiOm51bGwsIkxpbmVXZWlnaHQiOjAuMCwiTGluZVR5cGUiOjAsIlBhcmVudFN0eWxlIjpudWxsfSwiUGFyZW50U3R5bGUiOnsiJHJlZiI6IjExNCJ9fSwiRGF0ZUZvcm1hdCI6eyIkcmVmIjoiMTIxIn0sIklzVmlzaWJsZSI6dHJ1ZSwiUGFyZW50U3R5bGUiOnsiJHJlZiI6IjgwIn19LCJJbmRleCI6NSwiSWQiOiI1OTNiNzZmZS1kNTE4LTQ0MjEtYmY5Ni1hYTI5OTY3MzUxNjEiLCJJbXBvcnRJZCI6bnVsbCwiVGl0bGUiOiJPbmxpbmUgZmFjaWxpdGF0b3IgdHJhaW5pbmcgKENEQykiLCJOb3RlIjpudWxsLCJIeXBlcmxpbmsiOm51bGwsIklzQ2hhbmdlZCI6ZmFsc2UsIklzTmV3IjpmYWxzZX0seyIkaWQiOiIyMjMiLCJHcm91cE5hbWUiOm51bGwsIlN0YXJ0RGF0ZSI6IjIwMDAtMTAtMDFUMDA6MDA6MDBaIiwiRW5kRGF0ZSI6IjIwMDAtMTAtMDJUMjM6NTk6NTkuOTk5WiIsIlBlcmNlbnRhZ2VDb21wbGV0ZSI6bnVsbCwiU3R5bGUiOnsiJGlkIjoiMjI0IiwiU2hhcGUiOjAsIlNoYXBlVGhpY2tuZXNzIjoxLCJEdXJhdGlvbkZvcm1hdCI6MCwiSW5jbHVkZU5vbldvcmtpbmdEYXlzSW5EdXJhdGlvbiI6ZmFsc2UsIlBlcmNlbnRhZ2VDb21wbGV0ZVN0eWxlIjp7IiRpZCI6IjIyNSIsIkZvbnRTZXR0aW5ncyI6eyIkaWQiOiIyMjY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MjciLCJMaW5lQ29sb3IiOm51bGwsIkxpbmVXZWlnaHQiOjAuMCwiTGluZVR5cGUiOjAsIlBhcmVudFN0eWxlIjpudWxsfSwiUGFyZW50U3R5bGUiOnsiJHJlZiI6IjgxIn19LCJEdXJhdGlvblN0eWxlIjp7IiRpZCI6IjIyOCIsIkZvbnRTZXR0aW5ncyI6eyIkaWQiOiIyMj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MzAiLCJMaW5lQ29sb3IiOm51bGwsIkxpbmVXZWlnaHQiOjAuMCwiTGluZVR5cGUiOjAsIlBhcmVudFN0eWxlIjpudWxsfSwiUGFyZW50U3R5bGUiOnsiJHJlZiI6Ijg4In19LCJIb3Jpem9udGFsQ29ubmVjdG9yU3R5bGUiOnsiJGlkIjoiMjMxIiwiTGluZUNvbG9yIjp7IiRyZWYiOiI5NiJ9LCJMaW5lV2VpZ2h0IjoxLjAsIkxpbmVUeXBlIjowLCJQYXJlbnRTdHlsZSI6eyIkcmVmIjoiOTUifX0sIlZlcnRpY2FsQ29ubmVjdG9yU3R5bGUiOnsiJGlkIjoiMjMyIiwiTGluZUNvbG9yIjp7IiRyZWYiOiI5OSJ9LCJMaW5lV2VpZ2h0IjoxLjAsIkxpbmVUeXBlIjowLCJQYXJlbnRTdHlsZSI6eyIkcmVmIjoiOTgifX0sIk1hcmdpbiI6bnVsbCwiU3RhcnREYXRlUG9zaXRpb24iOjQsIkVuZERhdGVQb3NpdGlvbiI6NCwiVGl0bGVQb3NpdGlvbiI6MiwiRHVyYXRpb25Qb3NpdGlvbiI6NiwiUGVyY2VudGFnZUNvbXBsZXRlZFBvc2l0aW9uIjo2LCJTcGFjaW5nIjo1LCJJc0JlbG93VGltZWJhbmQiOmZhbHNlLCJQZXJjZW50YWdlQ29tcGxldGVTaGFwZU9wYWNpdHkiOjM1LCJTaGFwZVN0eWxlIjp7IiRpZCI6IjIzMyIsIk1hcmdpbiI6eyIkcmVmIjoiMTAyIn0sIlBhZGRpbmciOnsiJHJlZiI6IjEwMyJ9LCJCYWNrZ3JvdW5kIjp7IiRpZCI6IjIzNCIsIkNvbG9yIjp7IiRpZCI6IjIzNSIsIkEiOjI1NSwiUiI6NjgsIkciOjExNCwiQiI6MTk2fX0sIklzVmlzaWJsZSI6dHJ1ZSwiV2lkdGgiOjAuMCwiSGVpZ2h0IjoxNi4wLCJCb3JkZXJTdHlsZSI6eyIkaWQiOiIyMzYiLCJMaW5lQ29sb3IiOnsiJHJlZiI6IjEwNSJ9LCJMaW5lV2VpZ2h0IjowLjAsIkxpbmVUeXBlIjowLCJQYXJlbnRTdHlsZSI6eyIkcmVmIjoiMTA0In19LCJQYXJlbnRTdHlsZSI6eyIkcmVmIjoiMTAxIn19LCJUaXRsZVN0eWxlIjp7IiRpZCI6IjIzNyIsIkZvbnRTZXR0aW5ncyI6eyIkaWQiOiIyMz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EsIlZlcnRpY2FsQWxpZ25tZW50IjowLCJTbWFydEZvcmVncm91bmQiOm51bGwsIk1hcmdpbiI6eyIkcmVmIjoiMTExIn0sIlBhZGRpbmciOnsiJHJlZiI6IjExMiJ9LCJCYWNrZ3JvdW5kIjp7IiRyZWYiOiIxMTMifSwiSXNWaXNpYmxlIjp0cnVlLCJXaWR0aCI6MC4wLCJIZWlnaHQiOjAuMCwiQm9yZGVyU3R5bGUiOnsiJGlkIjoiMjM5IiwiTGluZUNvbG9yIjpudWxsLCJMaW5lV2VpZ2h0IjowLjAsIkxpbmVUeXBlIjowLCJQYXJlbnRTdHlsZSI6bnVsbH0sIlBhcmVudFN0eWxlIjp7IiRyZWYiOiIxMDcifX0sIkRhdGVTdHlsZSI6eyIkaWQiOiIyNDAiLCJGb250U2V0dGluZ3MiOnsiJGlkIjoiMjQ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yNDIiLCJMaW5lQ29sb3IiOm51bGwsIkxpbmVXZWlnaHQiOjAuMCwiTGluZVR5cGUiOjAsIlBhcmVudFN0eWxlIjpudWxsfSwiUGFyZW50U3R5bGUiOnsiJHJlZiI6IjExNCJ9fSwiRGF0ZUZvcm1hdCI6eyIkcmVmIjoiMTIxIn0sIklzVmlzaWJsZSI6dHJ1ZSwiUGFyZW50U3R5bGUiOnsiJHJlZiI6IjgwIn19LCJJbmRleCI6NiwiSWQiOiJiNzkwMDYwMC1hMWJjLTRhZDEtYTlmNi1kYzhjNTNlYzJiN2MiLCJJbXBvcnRJZCI6bnVsbCwiVGl0bGUiOiJBZG9wdGVkIGJ5IFN0YXRlIERpc2FiaWxpdHkgJiBIZWFsdGggKENEQykiLCJOb3RlIjpudWxsLCJIeXBlcmxpbmsiOm51bGwsIklzQ2hhbmdlZCI6ZmFsc2UsIklzTmV3IjpmYWxzZX0seyIkaWQiOiIyNDMiLCJHcm91cE5hbWUiOm51bGwsIlN0YXJ0RGF0ZSI6IjIwMDEtMDEtMjlUMDA6MDA6MDBaIiwiRW5kRGF0ZSI6IjIwMDEtMDEtMjlUMjM6NTk6NTkuOTk5WiIsIlBlcmNlbnRhZ2VDb21wbGV0ZSI6bnVsbCwiU3R5bGUiOnsiJGlkIjoiMjQ0IiwiU2hhcGUiOjAsIlNoYXBlVGhpY2tuZXNzIjoxLCJEdXJhdGlvbkZvcm1hdCI6MCwiSW5jbHVkZU5vbldvcmtpbmdEYXlzSW5EdXJhdGlvbiI6ZmFsc2UsIlBlcmNlbnRhZ2VDb21wbGV0ZVN0eWxlIjp7IiRpZCI6IjI0NSIsIkZvbnRTZXR0aW5ncyI6eyIkaWQiOiIyNDY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NDciLCJMaW5lQ29sb3IiOm51bGwsIkxpbmVXZWlnaHQiOjAuMCwiTGluZVR5cGUiOjAsIlBhcmVudFN0eWxlIjpudWxsfSwiUGFyZW50U3R5bGUiOnsiJHJlZiI6IjgxIn19LCJEdXJhdGlvblN0eWxlIjp7IiRpZCI6IjI0OCIsIkZvbnRTZXR0aW5ncyI6eyIkaWQiOiIyND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NTAiLCJMaW5lQ29sb3IiOm51bGwsIkxpbmVXZWlnaHQiOjAuMCwiTGluZVR5cGUiOjAsIlBhcmVudFN0eWxlIjpudWxsfSwiUGFyZW50U3R5bGUiOnsiJHJlZiI6Ijg4In19LCJIb3Jpem9udGFsQ29ubmVjdG9yU3R5bGUiOnsiJGlkIjoiMjUxIiwiTGluZUNvbG9yIjp7IiRyZWYiOiI5NiJ9LCJMaW5lV2VpZ2h0IjoxLjAsIkxpbmVUeXBlIjowLCJQYXJlbnRTdHlsZSI6eyIkcmVmIjoiOTUifX0sIlZlcnRpY2FsQ29ubmVjdG9yU3R5bGUiOnsiJGlkIjoiMjUyIiwiTGluZUNvbG9yIjp7IiRyZWYiOiI5OSJ9LCJMaW5lV2VpZ2h0IjoxLjAsIkxpbmVUeXBlIjowLCJQYXJlbnRTdHlsZSI6eyIkcmVmIjoiOTgifX0sIk1hcmdpbiI6bnVsbCwiU3RhcnREYXRlUG9zaXRpb24iOjQsIkVuZERhdGVQb3NpdGlvbiI6NCwiVGl0bGVQb3NpdGlvbiI6MiwiRHVyYXRpb25Qb3NpdGlvbiI6NiwiUGVyY2VudGFnZUNvbXBsZXRlZFBvc2l0aW9uIjo2LCJTcGFjaW5nIjo1LCJJc0JlbG93VGltZWJhbmQiOmZhbHNlLCJQZXJjZW50YWdlQ29tcGxldGVTaGFwZU9wYWNpdHkiOjM1LCJTaGFwZVN0eWxlIjp7IiRpZCI6IjI1MyIsIk1hcmdpbiI6eyIkcmVmIjoiMTAyIn0sIlBhZGRpbmciOnsiJHJlZiI6IjEwMyJ9LCJCYWNrZ3JvdW5kIjp7IiRpZCI6IjI1NCIsIkNvbG9yIjp7IiRpZCI6IjI1NSIsIkEiOjI1NSwiUiI6MjM3LCJHIjoxMjUsIkIiOjQ5fX0sIklzVmlzaWJsZSI6dHJ1ZSwiV2lkdGgiOjAuMCwiSGVpZ2h0IjoxNi4wLCJCb3JkZXJTdHlsZSI6eyIkaWQiOiIyNTYiLCJMaW5lQ29sb3IiOnsiJHJlZiI6IjEwNSJ9LCJMaW5lV2VpZ2h0IjowLjAsIkxpbmVUeXBlIjowLCJQYXJlbnRTdHlsZSI6eyIkcmVmIjoiMTA0In19LCJQYXJlbnRTdHlsZSI6eyIkcmVmIjoiMTAxIn19LCJUaXRsZVN0eWxlIjp7IiRpZCI6IjI1NyIsIkZvbnRTZXR0aW5ncyI6eyIkaWQiOiIyNT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EsIlZlcnRpY2FsQWxpZ25tZW50IjowLCJTbWFydEZvcmVncm91bmQiOm51bGwsIk1hcmdpbiI6eyIkcmVmIjoiMTExIn0sIlBhZGRpbmciOnsiJHJlZiI6IjExMiJ9LCJCYWNrZ3JvdW5kIjp7IiRyZWYiOiIxMTMifSwiSXNWaXNpYmxlIjp0cnVlLCJXaWR0aCI6MC4wLCJIZWlnaHQiOjAuMCwiQm9yZGVyU3R5bGUiOnsiJGlkIjoiMjU5IiwiTGluZUNvbG9yIjpudWxsLCJMaW5lV2VpZ2h0IjowLjAsIkxpbmVUeXBlIjowLCJQYXJlbnRTdHlsZSI6bnVsbH0sIlBhcmVudFN0eWxlIjp7IiRyZWYiOiIxMDcifX0sIkRhdGVTdHlsZSI6eyIkaWQiOiIyNjAiLCJGb250U2V0dGluZ3MiOnsiJGlkIjoiMjY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yNjIiLCJMaW5lQ29sb3IiOm51bGwsIkxpbmVXZWlnaHQiOjAuMCwiTGluZVR5cGUiOjAsIlBhcmVudFN0eWxlIjpudWxsfSwiUGFyZW50U3R5bGUiOnsiJHJlZiI6IjExNCJ9fSwiRGF0ZUZvcm1hdCI6eyIkcmVmIjoiMTIxIn0sIklzVmlzaWJsZSI6dHJ1ZSwiUGFyZW50U3R5bGUiOnsiJHJlZiI6IjgwIn19LCJJbmRleCI6NywiSWQiOiIyMzYzNjVkOC1mZWI1LTQwMTItYTc4Ny1kZDQ0OGFjYWFhNTciLCJJbXBvcnRJZCI6bnVsbCwiVGl0bGUiOiJOZXcgRnJlZWRvbSBJbml0aWF0aXZlIEluY2x1c2lvbiAoQnVzaCBBZG1pbikiLCJOb3RlIjpudWxsLCJIeXBlcmxpbmsiOm51bGwsIklzQ2hhbmdlZCI6ZmFsc2UsIklzTmV3IjpmYWxzZX0seyIkaWQiOiIyNjMiLCJHcm91cE5hbWUiOm51bGwsIlN0YXJ0RGF0ZSI6IjIwMDItMDItMDZUMDA6MDA6MDBaIiwiRW5kRGF0ZSI6IjIwMDItMDItMDZUMjM6NTk6NTkuOTk5WiIsIlBlcmNlbnRhZ2VDb21wbGV0ZSI6bnVsbCwiU3R5bGUiOnsiJGlkIjoiMjY0IiwiU2hhcGUiOjAsIlNoYXBlVGhpY2tuZXNzIjoxLCJEdXJhdGlvbkZvcm1hdCI6MCwiSW5jbHVkZU5vbldvcmtpbmdEYXlzSW5EdXJhdGlvbiI6ZmFsc2UsIlBlcmNlbnRhZ2VDb21wbGV0ZVN0eWxlIjp7IiRpZCI6IjI2NSIsIkZvbnRTZXR0aW5ncyI6eyIkaWQiOiIyNjY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NjciLCJMaW5lQ29sb3IiOm51bGwsIkxpbmVXZWlnaHQiOjAuMCwiTGluZVR5cGUiOjAsIlBhcmVudFN0eWxlIjpudWxsfSwiUGFyZW50U3R5bGUiOnsiJHJlZiI6IjgxIn19LCJEdXJhdGlvblN0eWxlIjp7IiRpZCI6IjI2OCIsIkZvbnRTZXR0aW5ncyI6eyIkaWQiOiIyNj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NzAiLCJMaW5lQ29sb3IiOm51bGwsIkxpbmVXZWlnaHQiOjAuMCwiTGluZVR5cGUiOjAsIlBhcmVudFN0eWxlIjpudWxsfSwiUGFyZW50U3R5bGUiOnsiJHJlZiI6Ijg4In19LCJIb3Jpem9udGFsQ29ubmVjdG9yU3R5bGUiOnsiJGlkIjoiMjcxIiwiTGluZUNvbG9yIjp7IiRyZWYiOiI5NiJ9LCJMaW5lV2VpZ2h0IjoxLjAsIkxpbmVUeXBlIjowLCJQYXJlbnRTdHlsZSI6eyIkcmVmIjoiOTUifX0sIlZlcnRpY2FsQ29ubmVjdG9yU3R5bGUiOnsiJGlkIjoiMjcyIiwiTGluZUNvbG9yIjp7IiRyZWYiOiI5OSJ9LCJMaW5lV2VpZ2h0IjoxLjAsIkxpbmVUeXBlIjowLCJQYXJlbnRTdHlsZSI6eyIkcmVmIjoiOTgifX0sIk1hcmdpbiI6bnVsbCwiU3RhcnREYXRlUG9zaXRpb24iOjQsIkVuZERhdGVQb3NpdGlvbiI6NCwiVGl0bGVQb3NpdGlvbiI6MiwiRHVyYXRpb25Qb3NpdGlvbiI6NiwiUGVyY2VudGFnZUNvbXBsZXRlZFBvc2l0aW9uIjo2LCJTcGFjaW5nIjo1LCJJc0JlbG93VGltZWJhbmQiOmZhbHNlLCJQZXJjZW50YWdlQ29tcGxldGVTaGFwZU9wYWNpdHkiOjM1LCJTaGFwZVN0eWxlIjp7IiRpZCI6IjI3MyIsIk1hcmdpbiI6eyIkcmVmIjoiMTAyIn0sIlBhZGRpbmciOnsiJHJlZiI6IjEwMyJ9LCJCYWNrZ3JvdW5kIjp7IiRpZCI6IjI3NCIsIkNvbG9yIjp7IiRpZCI6IjI3NSIsIkEiOjI1NSwiUiI6MTY1LCJHIjoxNjUsIkIiOjE2NX19LCJJc1Zpc2libGUiOnRydWUsIldpZHRoIjowLjAsIkhlaWdodCI6MTYuMCwiQm9yZGVyU3R5bGUiOnsiJGlkIjoiMjc2IiwiTGluZUNvbG9yIjp7IiRyZWYiOiIxMDUifSwiTGluZVdlaWdodCI6MC4wLCJMaW5lVHlwZSI6MCwiUGFyZW50U3R5bGUiOnsiJHJlZiI6IjEwNCJ9fSwiUGFyZW50U3R5bGUiOnsiJHJlZiI6IjEwMSJ9fSwiVGl0bGVTdHlsZSI6eyIkaWQiOiIyNzciLCJGb250U2V0dGluZ3MiOnsiJGlkIjoiMjc4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xLCJWZXJ0aWNhbEFsaWdubWVudCI6MCwiU21hcnRGb3JlZ3JvdW5kIjpudWxsLCJNYXJnaW4iOnsiJHJlZiI6IjExMSJ9LCJQYWRkaW5nIjp7IiRyZWYiOiIxMTIifSwiQmFja2dyb3VuZCI6eyIkcmVmIjoiMTEzIn0sIklzVmlzaWJsZSI6dHJ1ZSwiV2lkdGgiOjAuMCwiSGVpZ2h0IjowLjAsIkJvcmRlclN0eWxlIjp7IiRpZCI6IjI3OSIsIkxpbmVDb2xvciI6bnVsbCwiTGluZVdlaWdodCI6MC4wLCJMaW5lVHlwZSI6MCwiUGFyZW50U3R5bGUiOm51bGx9LCJQYXJlbnRTdHlsZSI6eyIkcmVmIjoiMTA3In19LCJEYXRlU3R5bGUiOnsiJGlkIjoiMjgwIiwiRm9udFNldHRpbmdzIjp7IiRpZCI6IjI4M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gyIiwiTGluZUNvbG9yIjpudWxsLCJMaW5lV2VpZ2h0IjowLjAsIkxpbmVUeXBlIjowLCJQYXJlbnRTdHlsZSI6bnVsbH0sIlBhcmVudFN0eWxlIjp7IiRyZWYiOiIxMTQifX0sIkRhdGVGb3JtYXQiOnsiJHJlZiI6IjEyMSJ9LCJJc1Zpc2libGUiOnRydWUsIlBhcmVudFN0eWxlIjp7IiRyZWYiOiI4MCJ9fSwiSW5kZXgiOjgsIklkIjoiMzE3NmU4ZWQtYWE5Yy00ZTkyLWE3OTItZmVmNWM2MDlhNjY0IiwiSW1wb3J0SWQiOm51bGwsIlRpdGxlIjoiTWVkaWNhaWQgV2FpdmVyIGZ1bmRpbmcgKENEQykiLCJOb3RlIjpudWxsLCJIeXBlcmxpbmsiOm51bGwsIklzQ2hhbmdlZCI6ZmFsc2UsIklzTmV3IjpmYWxzZX0seyIkaWQiOiIyODMiLCJHcm91cE5hbWUiOm51bGwsIlN0YXJ0RGF0ZSI6IjIwMDUtMDItMTRUMDA6MDA6MDBaIiwiRW5kRGF0ZSI6IjIwMDUtMDItMTRUMjM6NTk6NTkuOTk5WiIsIlBlcmNlbnRhZ2VDb21wbGV0ZSI6bnVsbCwiU3R5bGUiOnsiJGlkIjoiMjg0IiwiU2hhcGUiOjAsIlNoYXBlVGhpY2tuZXNzIjoxLCJEdXJhdGlvbkZvcm1hdCI6MCwiSW5jbHVkZU5vbldvcmtpbmdEYXlzSW5EdXJhdGlvbiI6ZmFsc2UsIlBlcmNlbnRhZ2VDb21wbGV0ZVN0eWxlIjp7IiRpZCI6IjI4NSIsIkZvbnRTZXR0aW5ncyI6eyIkaWQiOiIyODY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ODciLCJMaW5lQ29sb3IiOm51bGwsIkxpbmVXZWlnaHQiOjAuMCwiTGluZVR5cGUiOjAsIlBhcmVudFN0eWxlIjpudWxsfSwiUGFyZW50U3R5bGUiOnsiJHJlZiI6IjgxIn19LCJEdXJhdGlvblN0eWxlIjp7IiRpZCI6IjI4OCIsIkZvbnRTZXR0aW5ncyI6eyIkaWQiOiIyOD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OTAiLCJMaW5lQ29sb3IiOm51bGwsIkxpbmVXZWlnaHQiOjAuMCwiTGluZVR5cGUiOjAsIlBhcmVudFN0eWxlIjpudWxsfSwiUGFyZW50U3R5bGUiOnsiJHJlZiI6Ijg4In19LCJIb3Jpem9udGFsQ29ubmVjdG9yU3R5bGUiOnsiJGlkIjoiMjkxIiwiTGluZUNvbG9yIjp7IiRyZWYiOiI5NiJ9LCJMaW5lV2VpZ2h0IjoxLjAsIkxpbmVUeXBlIjowLCJQYXJlbnRTdHlsZSI6eyIkcmVmIjoiOTUifX0sIlZlcnRpY2FsQ29ubmVjdG9yU3R5bGUiOnsiJGlkIjoiMjkyIiwiTGluZUNvbG9yIjp7IiRyZWYiOiI5OSJ9LCJMaW5lV2VpZ2h0IjoxLjAsIkxpbmVUeXBlIjowLCJQYXJlbnRTdHlsZSI6eyIkcmVmIjoiOTgifX0sIk1hcmdpbiI6bnVsbCwiU3RhcnREYXRlUG9zaXRpb24iOjQsIkVuZERhdGVQb3NpdGlvbiI6NCwiVGl0bGVQb3NpdGlvbiI6MiwiRHVyYXRpb25Qb3NpdGlvbiI6NiwiUGVyY2VudGFnZUNvbXBsZXRlZFBvc2l0aW9uIjo2LCJTcGFjaW5nIjo1LCJJc0JlbG93VGltZWJhbmQiOmZhbHNlLCJQZXJjZW50YWdlQ29tcGxldGVTaGFwZU9wYWNpdHkiOjM1LCJTaGFwZVN0eWxlIjp7IiRpZCI6IjI5MyIsIk1hcmdpbiI6eyIkcmVmIjoiMTAyIn0sIlBhZGRpbmciOnsiJHJlZiI6IjEwMyJ9LCJCYWNrZ3JvdW5kIjp7IiRpZCI6IjI5NCIsIkNvbG9yIjp7IiRpZCI6IjI5NSIsIkEiOjI1NSwiUiI6MjU1LCJHIjoxOTIsIkIiOjB9fSwiSXNWaXNpYmxlIjp0cnVlLCJXaWR0aCI6MC4wLCJIZWlnaHQiOjE2LjAsIkJvcmRlclN0eWxlIjp7IiRpZCI6IjI5NiIsIkxpbmVDb2xvciI6eyIkcmVmIjoiMTA1In0sIkxpbmVXZWlnaHQiOjAuMCwiTGluZVR5cGUiOjAsIlBhcmVudFN0eWxlIjp7IiRyZWYiOiIxMDQifX0sIlBhcmVudFN0eWxlIjp7IiRyZWYiOiIxMDEifX0sIlRpdGxlU3R5bGUiOnsiJGlkIjoiMjk3IiwiRm9udFNldHRpbmdzIjp7IiRpZCI6IjI5O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yOTkiLCJMaW5lQ29sb3IiOm51bGwsIkxpbmVXZWlnaHQiOjAuMCwiTGluZVR5cGUiOjAsIlBhcmVudFN0eWxlIjpudWxsfSwiUGFyZW50U3R5bGUiOnsiJHJlZiI6IjEwNyJ9fSwiRGF0ZVN0eWxlIjp7IiRpZCI6IjMwMCIsIkZvbnRTZXR0aW5ncyI6eyIkaWQiOiIzMDE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wMiIsIkxpbmVDb2xvciI6bnVsbCwiTGluZVdlaWdodCI6MC4wLCJMaW5lVHlwZSI6MCwiUGFyZW50U3R5bGUiOm51bGx9LCJQYXJlbnRTdHlsZSI6eyIkcmVmIjoiMTE0In19LCJEYXRlRm9ybWF0Ijp7IiRyZWYiOiIxMjEifSwiSXNWaXNpYmxlIjp0cnVlLCJQYXJlbnRTdHlsZSI6eyIkcmVmIjoiODAifX0sIkluZGV4Ijo5LCJJZCI6IjMyMTk2NGVjLTQzOGEtNGE0NS1hZTBmLWQ1OGEwYTMwYzhiZSIsIkltcG9ydElkIjpudWxsLCJUaXRsZSI6IkFkb3B0ZWQgYnkgQURSQyBuZXR3b3JrIChDTVMgJiBBT0EpIiwiTm90ZSI6bnVsbCwiSHlwZXJsaW5rIjpudWxsLCJJc0NoYW5nZWQiOmZhbHNlLCJJc05ldyI6ZmFsc2V9LHsiJGlkIjoiMzAzIiwiR3JvdXBOYW1lIjpudWxsLCJTdGFydERhdGUiOiIyMDA2LTA0LTAzVDAwOjAwOjAwWiIsIkVuZERhdGUiOiIyMDA2LTA0LTAzVDIzOjU5OjU5Ljk5OVoiLCJQZXJjZW50YWdlQ29tcGxldGUiOm51bGwsIlN0eWxlIjp7IiRpZCI6IjMwNCIsIlNoYXBlIjowLCJTaGFwZVRoaWNrbmVzcyI6MSwiRHVyYXRpb25Gb3JtYXQiOjAsIkluY2x1ZGVOb25Xb3JraW5nRGF5c0luRHVyYXRpb24iOmZhbHNlLCJQZXJjZW50YWdlQ29tcGxldGVTdHlsZSI6eyIkaWQiOiIzMDUiLCJGb250U2V0dGluZ3MiOnsiJGlkIjoiMzA2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A3IiwiTGluZUNvbG9yIjpudWxsLCJMaW5lV2VpZ2h0IjowLjAsIkxpbmVUeXBlIjowLCJQYXJlbnRTdHlsZSI6bnVsbH0sIlBhcmVudFN0eWxlIjp7IiRyZWYiOiI4MSJ9fSwiRHVyYXRpb25TdHlsZSI6eyIkaWQiOiIzMDgiLCJGb250U2V0dGluZ3MiOnsiJGlkIjoiMzA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EwIiwiTGluZUNvbG9yIjpudWxsLCJMaW5lV2VpZ2h0IjowLjAsIkxpbmVUeXBlIjowLCJQYXJlbnRTdHlsZSI6bnVsbH0sIlBhcmVudFN0eWxlIjp7IiRyZWYiOiI4OCJ9fSwiSG9yaXpvbnRhbENvbm5lY3RvclN0eWxlIjp7IiRpZCI6IjMxMSIsIkxpbmVDb2xvciI6eyIkcmVmIjoiOTYifSwiTGluZVdlaWdodCI6MS4wLCJMaW5lVHlwZSI6MCwiUGFyZW50U3R5bGUiOnsiJHJlZiI6Ijk1In19LCJWZXJ0aWNhbENvbm5lY3RvclN0eWxlIjp7IiRpZCI6IjMxMiIsIkxpbmVDb2xvciI6eyIkcmVmIjoiOTkifSwiTGluZVdlaWdodCI6MS4wLCJMaW5lVHlwZSI6MCwiUGFyZW50U3R5bGUiOnsiJHJlZiI6Ijk4In19LCJNYXJnaW4iOm51bGwsIlN0YXJ0RGF0ZVBvc2l0aW9uIjo0LCJFbmREYXRlUG9zaXRpb24iOjQsIlRpdGxlUG9zaXRpb24iOjIsIkR1cmF0aW9uUG9zaXRpb24iOjYsIlBlcmNlbnRhZ2VDb21wbGV0ZWRQb3NpdGlvbiI6NiwiU3BhY2luZyI6NSwiSXNCZWxvd1RpbWViYW5kIjpmYWxzZSwiUGVyY2VudGFnZUNvbXBsZXRlU2hhcGVPcGFjaXR5IjozNSwiU2hhcGVTdHlsZSI6eyIkaWQiOiIzMTMiLCJNYXJnaW4iOnsiJHJlZiI6IjEwMiJ9LCJQYWRkaW5nIjp7IiRyZWYiOiIxMDMifSwiQmFja2dyb3VuZCI6eyIkaWQiOiIzMTQiLCJDb2xvciI6eyIkaWQiOiIzMTUiLCJBIjoyNTUsIlIiOjY4LCJHIjo4NCwiQiI6MTA2fX0sIklzVmlzaWJsZSI6dHJ1ZSwiV2lkdGgiOjAuMCwiSGVpZ2h0IjoxNi4wLCJCb3JkZXJTdHlsZSI6eyIkaWQiOiIzMTYiLCJMaW5lQ29sb3IiOnsiJHJlZiI6IjEwNSJ9LCJMaW5lV2VpZ2h0IjowLjAsIkxpbmVUeXBlIjowLCJQYXJlbnRTdHlsZSI6eyIkcmVmIjoiMTA0In19LCJQYXJlbnRTdHlsZSI6eyIkcmVmIjoiMTAxIn19LCJUaXRsZVN0eWxlIjp7IiRpZCI6IjMxNyIsIkZvbnRTZXR0aW5ncyI6eyIkaWQiOiIzMT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EsIlZlcnRpY2FsQWxpZ25tZW50IjowLCJTbWFydEZvcmVncm91bmQiOm51bGwsIk1hcmdpbiI6eyIkcmVmIjoiMTExIn0sIlBhZGRpbmciOnsiJHJlZiI6IjExMiJ9LCJCYWNrZ3JvdW5kIjp7IiRyZWYiOiIxMTMifSwiSXNWaXNpYmxlIjp0cnVlLCJXaWR0aCI6MC4wLCJIZWlnaHQiOjAuMCwiQm9yZGVyU3R5bGUiOnsiJGlkIjoiMzE5IiwiTGluZUNvbG9yIjpudWxsLCJMaW5lV2VpZ2h0IjowLjAsIkxpbmVUeXBlIjowLCJQYXJlbnRTdHlsZSI6bnVsbH0sIlBhcmVudFN0eWxlIjp7IiRyZWYiOiIxMDcifX0sIkRhdGVTdHlsZSI6eyIkaWQiOiIzMjAiLCJGb250U2V0dGluZ3MiOnsiJGlkIjoiMzI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MjIiLCJMaW5lQ29sb3IiOm51bGwsIkxpbmVXZWlnaHQiOjAuMCwiTGluZVR5cGUiOjAsIlBhcmVudFN0eWxlIjpudWxsfSwiUGFyZW50U3R5bGUiOnsiJHJlZiI6IjExNCJ9fSwiRGF0ZUZvcm1hdCI6eyIkcmVmIjoiMTIxIn0sIklzVmlzaWJsZSI6dHJ1ZSwiUGFyZW50U3R5bGUiOnsiJHJlZiI6IjgwIn19LCJJbmRleCI6MTAsIklkIjoiYjA5NzAyYTktNjk1OC00MmJiLWJmZTEtYzBhNjFmYjI4NWJiIiwiSW1wb3J0SWQiOm51bGwsIlRpdGxlIjoiV29ya2luZyBXZWxsIHdpdGggYSBEaXNhYmlsaXR5IChDREMpIiwiTm90ZSI6bnVsbCwiSHlwZXJsaW5rIjpudWxsLCJJc0NoYW5nZWQiOmZhbHNlLCJJc05ldyI6ZmFsc2V9LHsiJGlkIjoiMzIzIiwiR3JvdXBOYW1lIjpudWxsLCJTdGFydERhdGUiOiIyMDA4LTAzLTAyVDAwOjAwOjAwWiIsIkVuZERhdGUiOiIyMDA4LTAzLTAzVDIzOjU5OjU5Ljk5OVoiLCJQZXJjZW50YWdlQ29tcGxldGUiOm51bGwsIlN0eWxlIjp7IiRpZCI6IjMyNCIsIlNoYXBlIjowLCJTaGFwZVRoaWNrbmVzcyI6MSwiRHVyYXRpb25Gb3JtYXQiOjAsIkluY2x1ZGVOb25Xb3JraW5nRGF5c0luRHVyYXRpb24iOmZhbHNlLCJQZXJjZW50YWdlQ29tcGxldGVTdHlsZSI6eyIkaWQiOiIzMjUiLCJGb250U2V0dGluZ3MiOnsiJGlkIjoiMzI2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I3IiwiTGluZUNvbG9yIjpudWxsLCJMaW5lV2VpZ2h0IjowLjAsIkxpbmVUeXBlIjowLCJQYXJlbnRTdHlsZSI6bnVsbH0sIlBhcmVudFN0eWxlIjp7IiRyZWYiOiI4MSJ9fSwiRHVyYXRpb25TdHlsZSI6eyIkaWQiOiIzMjgiLCJGb250U2V0dGluZ3MiOnsiJGlkIjoiMzI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MwIiwiTGluZUNvbG9yIjpudWxsLCJMaW5lV2VpZ2h0IjowLjAsIkxpbmVUeXBlIjowLCJQYXJlbnRTdHlsZSI6bnVsbH0sIlBhcmVudFN0eWxlIjp7IiRyZWYiOiI4OCJ9fSwiSG9yaXpvbnRhbENvbm5lY3RvclN0eWxlIjp7IiRpZCI6IjMzMSIsIkxpbmVDb2xvciI6eyIkcmVmIjoiOTYifSwiTGluZVdlaWdodCI6MS4wLCJMaW5lVHlwZSI6MCwiUGFyZW50U3R5bGUiOnsiJHJlZiI6Ijk1In19LCJWZXJ0aWNhbENvbm5lY3RvclN0eWxlIjp7IiRpZCI6IjMzMiIsIkxpbmVDb2xvciI6eyIkcmVmIjoiOTkifSwiTGluZVdlaWdodCI6MS4wLCJMaW5lVHlwZSI6MCwiUGFyZW50U3R5bGUiOnsiJHJlZiI6Ijk4In19LCJNYXJnaW4iOm51bGwsIlN0YXJ0RGF0ZVBvc2l0aW9uIjo0LCJFbmREYXRlUG9zaXRpb24iOjQsIlRpdGxlUG9zaXRpb24iOjIsIkR1cmF0aW9uUG9zaXRpb24iOjYsIlBlcmNlbnRhZ2VDb21wbGV0ZWRQb3NpdGlvbiI6NiwiU3BhY2luZyI6NSwiSXNCZWxvd1RpbWViYW5kIjpmYWxzZSwiUGVyY2VudGFnZUNvbXBsZXRlU2hhcGVPcGFjaXR5IjozNSwiU2hhcGVTdHlsZSI6eyIkaWQiOiIzMzMiLCJNYXJnaW4iOnsiJHJlZiI6IjEwMiJ9LCJQYWRkaW5nIjp7IiRyZWYiOiIxMDMifSwiQmFja2dyb3VuZCI6eyIkaWQiOiIzMzQiLCJDb2xvciI6eyIkaWQiOiIzMzUiLCJBIjoyNTUsIlIiOjExMiwiRyI6MTczLCJCIjo3MX19LCJJc1Zpc2libGUiOnRydWUsIldpZHRoIjowLjAsIkhlaWdodCI6MTYuMCwiQm9yZGVyU3R5bGUiOnsiJGlkIjoiMzM2IiwiTGluZUNvbG9yIjp7IiRyZWYiOiIxMDUifSwiTGluZVdlaWdodCI6MC4wLCJMaW5lVHlwZSI6MCwiUGFyZW50U3R5bGUiOnsiJHJlZiI6IjEwNCJ9fSwiUGFyZW50U3R5bGUiOnsiJHJlZiI6IjEwMSJ9fSwiVGl0bGVTdHlsZSI6eyIkaWQiOiIzMzciLCJGb250U2V0dGluZ3MiOnsiJGlkIjoiMzM4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xLCJWZXJ0aWNhbEFsaWdubWVudCI6MCwiU21hcnRGb3JlZ3JvdW5kIjpudWxsLCJNYXJnaW4iOnsiJHJlZiI6IjExMSJ9LCJQYWRkaW5nIjp7IiRyZWYiOiIxMTIifSwiQmFja2dyb3VuZCI6eyIkcmVmIjoiMTEzIn0sIklzVmlzaWJsZSI6dHJ1ZSwiV2lkdGgiOjAuMCwiSGVpZ2h0IjowLjAsIkJvcmRlclN0eWxlIjp7IiRpZCI6IjMzOSIsIkxpbmVDb2xvciI6bnVsbCwiTGluZVdlaWdodCI6MC4wLCJMaW5lVHlwZSI6MCwiUGFyZW50U3R5bGUiOm51bGx9LCJQYXJlbnRTdHlsZSI6eyIkcmVmIjoiMTA3In19LCJEYXRlU3R5bGUiOnsiJGlkIjoiMzQwIiwiRm9udFNldHRpbmdzIjp7IiRpZCI6IjM0M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zQyIiwiTGluZUNvbG9yIjpudWxsLCJMaW5lV2VpZ2h0IjowLjAsIkxpbmVUeXBlIjowLCJQYXJlbnRTdHlsZSI6bnVsbH0sIlBhcmVudFN0eWxlIjp7IiRyZWYiOiIxMTQifX0sIkRhdGVGb3JtYXQiOnsiJHJlZiI6IjEyMSJ9LCJJc1Zpc2libGUiOnRydWUsIlBhcmVudFN0eWxlIjp7IiRyZWYiOiI4MCJ9fSwiSW5kZXgiOjExLCJJZCI6ImRkYWYzNzhhLTIxNTEtNDhmNS05ZWQ5LTIwZjkyOTAzYTRhYSIsIkltcG9ydElkIjpudWxsLCJUaXRsZSI6IlNwYW5pc2ggdHJhbnNsYXRpb24gKENEQykiLCJOb3RlIjpudWxsLCJIeXBlcmxpbmsiOm51bGwsIklzQ2hhbmdlZCI6ZmFsc2UsIklzTmV3IjpmYWxzZX0seyIkaWQiOiIzNDMiLCJHcm91cE5hbWUiOm51bGwsIlN0YXJ0RGF0ZSI6IjIwMTAtMDQtMDNUMDA6MDA6MDBaIiwiRW5kRGF0ZSI6IjIwMTAtMDQtMDVUMjM6NTk6NTkuOTk5WiIsIlBlcmNlbnRhZ2VDb21wbGV0ZSI6bnVsbCwiU3R5bGUiOnsiJGlkIjoiMzQ0IiwiU2hhcGUiOjAsIlNoYXBlVGhpY2tuZXNzIjoxLCJEdXJhdGlvbkZvcm1hdCI6MCwiSW5jbHVkZU5vbldvcmtpbmdEYXlzSW5EdXJhdGlvbiI6ZmFsc2UsIlBlcmNlbnRhZ2VDb21wbGV0ZVN0eWxlIjp7IiRpZCI6IjM0NSIsIkZvbnRTZXR0aW5ncyI6eyIkaWQiOiIzNDY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zNDciLCJMaW5lQ29sb3IiOm51bGwsIkxpbmVXZWlnaHQiOjAuMCwiTGluZVR5cGUiOjAsIlBhcmVudFN0eWxlIjpudWxsfSwiUGFyZW50U3R5bGUiOnsiJHJlZiI6IjgxIn19LCJEdXJhdGlvblN0eWxlIjp7IiRpZCI6IjM0OCIsIkZvbnRTZXR0aW5ncyI6eyIkaWQiOiIzND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NTAiLCJMaW5lQ29sb3IiOm51bGwsIkxpbmVXZWlnaHQiOjAuMCwiTGluZVR5cGUiOjAsIlBhcmVudFN0eWxlIjpudWxsfSwiUGFyZW50U3R5bGUiOnsiJHJlZiI6Ijg4In19LCJIb3Jpem9udGFsQ29ubmVjdG9yU3R5bGUiOnsiJGlkIjoiMzUxIiwiTGluZUNvbG9yIjp7IiRyZWYiOiI5NiJ9LCJMaW5lV2VpZ2h0IjoxLjAsIkxpbmVUeXBlIjowLCJQYXJlbnRTdHlsZSI6eyIkcmVmIjoiOTUifX0sIlZlcnRpY2FsQ29ubmVjdG9yU3R5bGUiOnsiJGlkIjoiMzUyIiwiTGluZUNvbG9yIjp7IiRyZWYiOiI5OSJ9LCJMaW5lV2VpZ2h0IjoxLjAsIkxpbmVUeXBlIjowLCJQYXJlbnRTdHlsZSI6eyIkcmVmIjoiOTgifX0sIk1hcmdpbiI6bnVsbCwiU3RhcnREYXRlUG9zaXRpb24iOjQsIkVuZERhdGVQb3NpdGlvbiI6NCwiVGl0bGVQb3NpdGlvbiI6MiwiRHVyYXRpb25Qb3NpdGlvbiI6NiwiUGVyY2VudGFnZUNvbXBsZXRlZFBvc2l0aW9uIjo2LCJTcGFjaW5nIjo1LCJJc0JlbG93VGltZWJhbmQiOmZhbHNlLCJQZXJjZW50YWdlQ29tcGxldGVTaGFwZU9wYWNpdHkiOjM1LCJTaGFwZVN0eWxlIjp7IiRpZCI6IjM1MyIsIk1hcmdpbiI6eyIkcmVmIjoiMTAyIn0sIlBhZGRpbmciOnsiJHJlZiI6IjEwMyJ9LCJCYWNrZ3JvdW5kIjp7IiRpZCI6IjM1NCIsIkNvbG9yIjp7IiRpZCI6IjM1NSIsIkEiOjI1NSwiUiI6OTEsIkciOjE1NSwiQiI6MjEzfX0sIklzVmlzaWJsZSI6dHJ1ZSwiV2lkdGgiOjAuMCwiSGVpZ2h0IjoxNi4wLCJCb3JkZXJTdHlsZSI6eyIkaWQiOiIzNTYiLCJMaW5lQ29sb3IiOnsiJHJlZiI6IjEwNSJ9LCJMaW5lV2VpZ2h0IjowLjAsIkxpbmVUeXBlIjowLCJQYXJlbnRTdHlsZSI6eyIkcmVmIjoiMTA0In19LCJQYXJlbnRTdHlsZSI6eyIkcmVmIjoiMTAxIn19LCJUaXRsZVN0eWxlIjp7IiRpZCI6IjM1NyIsIkZvbnRTZXR0aW5ncyI6eyIkaWQiOiIzNT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EsIlZlcnRpY2FsQWxpZ25tZW50IjowLCJTbWFydEZvcmVncm91bmQiOm51bGwsIk1hcmdpbiI6eyIkcmVmIjoiMTExIn0sIlBhZGRpbmciOnsiJHJlZiI6IjExMiJ9LCJCYWNrZ3JvdW5kIjp7IiRyZWYiOiIxMTMifSwiSXNWaXNpYmxlIjp0cnVlLCJXaWR0aCI6MC4wLCJIZWlnaHQiOjAuMCwiQm9yZGVyU3R5bGUiOnsiJGlkIjoiMzU5IiwiTGluZUNvbG9yIjpudWxsLCJMaW5lV2VpZ2h0IjowLjAsIkxpbmVUeXBlIjowLCJQYXJlbnRTdHlsZSI6bnVsbH0sIlBhcmVudFN0eWxlIjp7IiRyZWYiOiIxMDcifX0sIkRhdGVTdHlsZSI6eyIkaWQiOiIzNjAiLCJGb250U2V0dGluZ3MiOnsiJGlkIjoiMzY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NjIiLCJMaW5lQ29sb3IiOm51bGwsIkxpbmVXZWlnaHQiOjAuMCwiTGluZVR5cGUiOjAsIlBhcmVudFN0eWxlIjpudWxsfSwiUGFyZW50U3R5bGUiOnsiJHJlZiI6IjExNCJ9fSwiRGF0ZUZvcm1hdCI6eyIkcmVmIjoiMTIxIn0sIklzVmlzaWJsZSI6dHJ1ZSwiUGFyZW50U3R5bGUiOnsiJHJlZiI6IjgwIn19LCJJbmRleCI6MTIsIklkIjoiZTZmMTMzMmItZDE5MS00N2FkLWJmMGQtMDZhMzFiMTEwZjJmIiwiSW1wb3J0SWQiOm51bGwsIlRpdGxlIjoiQWRvcHRlZCBieSBMQSBDYXJlIChDTVMpIiwiTm90ZSI6bnVsbCwiSHlwZXJsaW5rIjpudWxsLCJJc0NoYW5nZWQiOmZhbHNlLCJJc05ldyI6ZmFsc2V9LHsiJGlkIjoiMzYzIiwiR3JvdXBOYW1lIjpudWxsLCJTdGFydERhdGUiOiIyMDExLTAyLTA4VDAwOjAwOjAwWiIsIkVuZERhdGUiOiIyMDExLTAyLTA4VDIzOjU5OjU5Ljk5OVoiLCJQZXJjZW50YWdlQ29tcGxldGUiOm51bGwsIlN0eWxlIjp7IiRpZCI6IjM2NCIsIlNoYXBlIjowLCJTaGFwZVRoaWNrbmVzcyI6MSwiRHVyYXRpb25Gb3JtYXQiOjAsIkluY2x1ZGVOb25Xb3JraW5nRGF5c0luRHVyYXRpb24iOmZhbHNlLCJQZXJjZW50YWdlQ29tcGxldGVTdHlsZSI6eyIkaWQiOiIzNjUiLCJGb250U2V0dGluZ3MiOnsiJGlkIjoiMzY2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Y3IiwiTGluZUNvbG9yIjpudWxsLCJMaW5lV2VpZ2h0IjowLjAsIkxpbmVUeXBlIjowLCJQYXJlbnRTdHlsZSI6bnVsbH0sIlBhcmVudFN0eWxlIjp7IiRyZWYiOiI4MSJ9fSwiRHVyYXRpb25TdHlsZSI6eyIkaWQiOiIzNjgiLCJGb250U2V0dGluZ3MiOnsiJGlkIjoiMzY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cwIiwiTGluZUNvbG9yIjpudWxsLCJMaW5lV2VpZ2h0IjowLjAsIkxpbmVUeXBlIjowLCJQYXJlbnRTdHlsZSI6bnVsbH0sIlBhcmVudFN0eWxlIjp7IiRyZWYiOiI4OCJ9fSwiSG9yaXpvbnRhbENvbm5lY3RvclN0eWxlIjp7IiRpZCI6IjM3MSIsIkxpbmVDb2xvciI6eyIkcmVmIjoiOTYifSwiTGluZVdlaWdodCI6MS4wLCJMaW5lVHlwZSI6MCwiUGFyZW50U3R5bGUiOnsiJHJlZiI6Ijk1In19LCJWZXJ0aWNhbENvbm5lY3RvclN0eWxlIjp7IiRpZCI6IjM3MiIsIkxpbmVDb2xvciI6eyIkcmVmIjoiOTkifSwiTGluZVdlaWdodCI6MS4wLCJMaW5lVHlwZSI6MCwiUGFyZW50U3R5bGUiOnsiJHJlZiI6Ijk4In19LCJNYXJnaW4iOm51bGwsIlN0YXJ0RGF0ZVBvc2l0aW9uIjo0LCJFbmREYXRlUG9zaXRpb24iOjQsIlRpdGxlUG9zaXRpb24iOjIsIkR1cmF0aW9uUG9zaXRpb24iOjYsIlBlcmNlbnRhZ2VDb21wbGV0ZWRQb3NpdGlvbiI6NiwiU3BhY2luZyI6NSwiSXNCZWxvd1RpbWViYW5kIjpmYWxzZSwiUGVyY2VudGFnZUNvbXBsZXRlU2hhcGVPcGFjaXR5IjozNSwiU2hhcGVTdHlsZSI6eyIkaWQiOiIzNzMiLCJNYXJnaW4iOnsiJHJlZiI6IjEwMiJ9LCJQYWRkaW5nIjp7IiRyZWYiOiIxMDMifSwiQmFja2dyb3VuZCI6eyIkaWQiOiIzNzQiLCJDb2xvciI6eyIkaWQiOiIzNzUiLCJBIjoyNTUsIlIiOjY4LCJHIjo4NCwiQiI6MTA2fX0sIklzVmlzaWJsZSI6dHJ1ZSwiV2lkdGgiOjAuMCwiSGVpZ2h0IjoxNi4wLCJCb3JkZXJTdHlsZSI6eyIkaWQiOiIzNzYiLCJMaW5lQ29sb3IiOnsiJHJlZiI6IjEwNSJ9LCJMaW5lV2VpZ2h0IjowLjAsIkxpbmVUeXBlIjowLCJQYXJlbnRTdHlsZSI6eyIkcmVmIjoiMTA0In19LCJQYXJlbnRTdHlsZSI6eyIkcmVmIjoiMTAxIn19LCJUaXRsZVN0eWxlIjp7IiRpZCI6IjM3NyIsIkZvbnRTZXR0aW5ncyI6eyIkaWQiOiIzNz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EsIlZlcnRpY2FsQWxpZ25tZW50IjowLCJTbWFydEZvcmVncm91bmQiOm51bGwsIk1hcmdpbiI6eyIkcmVmIjoiMTExIn0sIlBhZGRpbmciOnsiJHJlZiI6IjExMiJ9LCJCYWNrZ3JvdW5kIjp7IiRyZWYiOiIxMTMifSwiSXNWaXNpYmxlIjp0cnVlLCJXaWR0aCI6MC4wLCJIZWlnaHQiOjAuMCwiQm9yZGVyU3R5bGUiOnsiJGlkIjoiMzc5IiwiTGluZUNvbG9yIjpudWxsLCJMaW5lV2VpZ2h0IjowLjAsIkxpbmVUeXBlIjowLCJQYXJlbnRTdHlsZSI6bnVsbH0sIlBhcmVudFN0eWxlIjp7IiRyZWYiOiIxMDcifX0sIkRhdGVTdHlsZSI6eyIkaWQiOiIzODAiLCJGb250U2V0dGluZ3MiOnsiJGlkIjoiMzg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ODIiLCJMaW5lQ29sb3IiOm51bGwsIkxpbmVXZWlnaHQiOjAuMCwiTGluZVR5cGUiOjAsIlBhcmVudFN0eWxlIjpudWxsfSwiUGFyZW50U3R5bGUiOnsiJHJlZiI6IjExNCJ9fSwiRGF0ZUZvcm1hdCI6eyIkcmVmIjoiMTIxIn0sIklzVmlzaWJsZSI6dHJ1ZSwiUGFyZW50U3R5bGUiOnsiJHJlZiI6IjgwIn19LCJJbmRleCI6MTMsIklkIjoiOTQ1NTc5ZjktZjcxMS00MWRiLTkyMTAtYjUzYTQ2NDAyOWE5IiwiSW1wb3J0SWQiOm51bGwsIlRpdGxlIjoiS29yZWFuIHRyYW5zbGF0aW9uIChOSURSUikiLCJOb3RlIjpudWxsLCJIeXBlcmxpbmsiOm51bGwsIklzQ2hhbmdlZCI6ZmFsc2UsIklzTmV3IjpmYWxzZX0seyIkaWQiOiIzODMiLCJHcm91cE5hbWUiOm51bGwsIlN0YXJ0RGF0ZSI6IjIwMTUtMDMtMThUMDA6MDA6MDBaIiwiRW5kRGF0ZSI6IjIwMTUtMDMtMThUMjM6NTk6NTkuOTk5WiIsIlBlcmNlbnRhZ2VDb21wbGV0ZSI6bnVsbCwiU3R5bGUiOnsiJGlkIjoiMzg0IiwiU2hhcGUiOjAsIlNoYXBlVGhpY2tuZXNzIjoxLCJEdXJhdGlvbkZvcm1hdCI6MCwiSW5jbHVkZU5vbldvcmtpbmdEYXlzSW5EdXJhdGlvbiI6ZmFsc2UsIlBlcmNlbnRhZ2VDb21wbGV0ZVN0eWxlIjp7IiRpZCI6IjM4NSIsIkZvbnRTZXR0aW5ncyI6eyIkaWQiOiIzODY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zODciLCJMaW5lQ29sb3IiOm51bGwsIkxpbmVXZWlnaHQiOjAuMCwiTGluZVR5cGUiOjAsIlBhcmVudFN0eWxlIjpudWxsfSwiUGFyZW50U3R5bGUiOnsiJHJlZiI6IjgxIn19LCJEdXJhdGlvblN0eWxlIjp7IiRpZCI6IjM4OCIsIkZvbnRTZXR0aW5ncyI6eyIkaWQiOiIzOD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OTAiLCJMaW5lQ29sb3IiOm51bGwsIkxpbmVXZWlnaHQiOjAuMCwiTGluZVR5cGUiOjAsIlBhcmVudFN0eWxlIjpudWxsfSwiUGFyZW50U3R5bGUiOnsiJHJlZiI6Ijg4In19LCJIb3Jpem9udGFsQ29ubmVjdG9yU3R5bGUiOnsiJGlkIjoiMzkxIiwiTGluZUNvbG9yIjp7IiRyZWYiOiI5NiJ9LCJMaW5lV2VpZ2h0IjoxLjAsIkxpbmVUeXBlIjowLCJQYXJlbnRTdHlsZSI6eyIkcmVmIjoiOTUifX0sIlZlcnRpY2FsQ29ubmVjdG9yU3R5bGUiOnsiJGlkIjoiMzkyIiwiTGluZUNvbG9yIjp7IiRyZWYiOiI5OSJ9LCJMaW5lV2VpZ2h0IjoxLjAsIkxpbmVUeXBlIjowLCJQYXJlbnRTdHlsZSI6eyIkcmVmIjoiOTgifX0sIk1hcmdpbiI6bnVsbCwiU3RhcnREYXRlUG9zaXRpb24iOjQsIkVuZERhdGVQb3NpdGlvbiI6NCwiVGl0bGVQb3NpdGlvbiI6MiwiRHVyYXRpb25Qb3NpdGlvbiI6NiwiUGVyY2VudGFnZUNvbXBsZXRlZFBvc2l0aW9uIjo2LCJTcGFjaW5nIjo1LCJJc0JlbG93VGltZWJhbmQiOmZhbHNlLCJQZXJjZW50YWdlQ29tcGxldGVTaGFwZU9wYWNpdHkiOjM1LCJTaGFwZVN0eWxlIjp7IiRpZCI6IjM5MyIsIk1hcmdpbiI6eyIkcmVmIjoiMTAyIn0sIlBhZGRpbmciOnsiJHJlZiI6IjEwMyJ9LCJCYWNrZ3JvdW5kIjp7IiRpZCI6IjM5NCIsIkNvbG9yIjp7IiRpZCI6IjM5NSIsIkEiOjI1NSwiUiI6OTEsIkciOjE1NSwiQiI6MjEzfX0sIklzVmlzaWJsZSI6dHJ1ZSwiV2lkdGgiOjAuMCwiSGVpZ2h0IjoxNi4wLCJCb3JkZXJTdHlsZSI6eyIkaWQiOiIzOTYiLCJMaW5lQ29sb3IiOnsiJHJlZiI6IjEwNSJ9LCJMaW5lV2VpZ2h0IjowLjAsIkxpbmVUeXBlIjowLCJQYXJlbnRTdHlsZSI6eyIkcmVmIjoiMTA0In19LCJQYXJlbnRTdHlsZSI6eyIkcmVmIjoiMTAxIn19LCJUaXRsZVN0eWxlIjp7IiRpZCI6IjM5NyIsIkZvbnRTZXR0aW5ncyI6eyIkaWQiOiIzOT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EsIlZlcnRpY2FsQWxpZ25tZW50IjowLCJTbWFydEZvcmVncm91bmQiOm51bGwsIk1hcmdpbiI6eyIkcmVmIjoiMTExIn0sIlBhZGRpbmciOnsiJHJlZiI6IjExMiJ9LCJCYWNrZ3JvdW5kIjp7IiRyZWYiOiIxMTMifSwiSXNWaXNpYmxlIjp0cnVlLCJXaWR0aCI6MC4wLCJIZWlnaHQiOjAuMCwiQm9yZGVyU3R5bGUiOnsiJGlkIjoiMzk5IiwiTGluZUNvbG9yIjpudWxsLCJMaW5lV2VpZ2h0IjowLjAsIkxpbmVUeXBlIjowLCJQYXJlbnRTdHlsZSI6bnVsbH0sIlBhcmVudFN0eWxlIjp7IiRyZWYiOiIxMDcifX0sIkRhdGVTdHlsZSI6eyIkaWQiOiI0MDAiLCJGb250U2V0dGluZ3MiOnsiJGlkIjoiNDA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0MDIiLCJMaW5lQ29sb3IiOm51bGwsIkxpbmVXZWlnaHQiOjAuMCwiTGluZVR5cGUiOjAsIlBhcmVudFN0eWxlIjpudWxsfSwiUGFyZW50U3R5bGUiOnsiJHJlZiI6IjExNCJ9fSwiRGF0ZUZvcm1hdCI6eyIkcmVmIjoiMTIxIn0sIklzVmlzaWJsZSI6dHJ1ZSwiUGFyZW50U3R5bGUiOnsiJHJlZiI6IjgwIn19LCJJbmRleCI6MTQsIklkIjoiNDc1MDZhMTgtMmU4YS00Y2Q0LTljMjYtYzI2MDlhZjBiYWZmIiwiSW1wb3J0SWQiOm51bGwsIlRpdGxlIjoiT25saW5lIGRldmVsb3BtZW50IGZ1bmRpbmcgKE5JRElMUlIpIiwiTm90ZSI6bnVsbCwiSHlwZXJsaW5rIjpudWxsLCJJc0NoYW5nZWQiOmZhbHNlLCJJc05ldyI6ZmFsc2V9LHsiJGlkIjoiNDAzIiwiR3JvdXBOYW1lIjpudWxsLCJTdGFydERhdGUiOiIyMDE2LTAzLTI2VDAwOjAwOjAwWiIsIkVuZERhdGUiOiIyMDE2LTAzLTI4VDIzOjU5OjU5Ljk5OVoiLCJQZXJjZW50YWdlQ29tcGxldGUiOm51bGwsIlN0eWxlIjp7IiRpZCI6IjQwNCIsIlNoYXBlIjowLCJTaGFwZVRoaWNrbmVzcyI6MSwiRHVyYXRpb25Gb3JtYXQiOjAsIkluY2x1ZGVOb25Xb3JraW5nRGF5c0luRHVyYXRpb24iOmZhbHNlLCJQZXJjZW50YWdlQ29tcGxldGVTdHlsZSI6eyIkaWQiOiI0MDUiLCJGb250U2V0dGluZ3MiOnsiJGlkIjoiNDA2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DA3IiwiTGluZUNvbG9yIjpudWxsLCJMaW5lV2VpZ2h0IjowLjAsIkxpbmVUeXBlIjowLCJQYXJlbnRTdHlsZSI6bnVsbH0sIlBhcmVudFN0eWxlIjp7IiRyZWYiOiI4MSJ9fSwiRHVyYXRpb25TdHlsZSI6eyIkaWQiOiI0MDgiLCJGb250U2V0dGluZ3MiOnsiJGlkIjoiNDA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DEwIiwiTGluZUNvbG9yIjpudWxsLCJMaW5lV2VpZ2h0IjowLjAsIkxpbmVUeXBlIjowLCJQYXJlbnRTdHlsZSI6bnVsbH0sIlBhcmVudFN0eWxlIjp7IiRyZWYiOiI4OCJ9fSwiSG9yaXpvbnRhbENvbm5lY3RvclN0eWxlIjp7IiRpZCI6IjQxMSIsIkxpbmVDb2xvciI6eyIkcmVmIjoiOTYifSwiTGluZVdlaWdodCI6MS4wLCJMaW5lVHlwZSI6MCwiUGFyZW50U3R5bGUiOnsiJHJlZiI6Ijk1In19LCJWZXJ0aWNhbENvbm5lY3RvclN0eWxlIjp7IiRpZCI6IjQxMiIsIkxpbmVDb2xvciI6eyIkcmVmIjoiOTkifSwiTGluZVdlaWdodCI6MS4wLCJMaW5lVHlwZSI6MCwiUGFyZW50U3R5bGUiOnsiJHJlZiI6Ijk4In19LCJNYXJnaW4iOm51bGwsIlN0YXJ0RGF0ZVBvc2l0aW9uIjo0LCJFbmREYXRlUG9zaXRpb24iOjQsIlRpdGxlUG9zaXRpb24iOjIsIkR1cmF0aW9uUG9zaXRpb24iOjYsIlBlcmNlbnRhZ2VDb21wbGV0ZWRQb3NpdGlvbiI6NiwiU3BhY2luZyI6NSwiSXNCZWxvd1RpbWViYW5kIjpmYWxzZSwiUGVyY2VudGFnZUNvbXBsZXRlU2hhcGVPcGFjaXR5IjozNSwiU2hhcGVTdHlsZSI6eyIkaWQiOiI0MTMiLCJNYXJnaW4iOnsiJHJlZiI6IjEwMiJ9LCJQYWRkaW5nIjp7IiRyZWYiOiIxMDMifSwiQmFja2dyb3VuZCI6eyIkaWQiOiI0MTQiLCJDb2xvciI6eyIkaWQiOiI0MTUiLCJBIjoyNTUsIlIiOjIzNywiRyI6MTI1LCJCIjo0OX19LCJJc1Zpc2libGUiOnRydWUsIldpZHRoIjowLjAsIkhlaWdodCI6MTYuMCwiQm9yZGVyU3R5bGUiOnsiJGlkIjoiNDE2IiwiTGluZUNvbG9yIjp7IiRyZWYiOiIxMDUifSwiTGluZVdlaWdodCI6MC4wLCJMaW5lVHlwZSI6MCwiUGFyZW50U3R5bGUiOnsiJHJlZiI6IjEwNCJ9fSwiUGFyZW50U3R5bGUiOnsiJHJlZiI6IjEwMSJ9fSwiVGl0bGVTdHlsZSI6eyIkaWQiOiI0MTciLCJGb250U2V0dGluZ3MiOnsiJGlkIjoiNDE4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xLCJWZXJ0aWNhbEFsaWdubWVudCI6MCwiU21hcnRGb3JlZ3JvdW5kIjpudWxsLCJNYXJnaW4iOnsiJHJlZiI6IjExMSJ9LCJQYWRkaW5nIjp7IiRyZWYiOiIxMTIifSwiQmFja2dyb3VuZCI6eyIkcmVmIjoiMTEzIn0sIklzVmlzaWJsZSI6dHJ1ZSwiV2lkdGgiOjAuMCwiSGVpZ2h0IjowLjAsIkJvcmRlclN0eWxlIjp7IiRpZCI6IjQxOSIsIkxpbmVDb2xvciI6bnVsbCwiTGluZVdlaWdodCI6MC4wLCJMaW5lVHlwZSI6MCwiUGFyZW50U3R5bGUiOm51bGx9LCJQYXJlbnRTdHlsZSI6eyIkcmVmIjoiMTA3In19LCJEYXRlU3R5bGUiOnsiJGlkIjoiNDIwIiwiRm9udFNldHRpbmdzIjp7IiRpZCI6IjQyM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NDIyIiwiTGluZUNvbG9yIjpudWxsLCJMaW5lV2VpZ2h0IjowLjAsIkxpbmVUeXBlIjowLCJQYXJlbnRTdHlsZSI6bnVsbH0sIlBhcmVudFN0eWxlIjp7IiRyZWYiOiIxMTQifX0sIkRhdGVGb3JtYXQiOnsiJHJlZiI6IjEyMSJ9LCJJc1Zpc2libGUiOnRydWUsIlBhcmVudFN0eWxlIjp7IiRyZWYiOiI4MCJ9fSwiSW5kZXgiOjE1LCJJZCI6IjQwODEzMWVmLTAwNzQtNDRjNi04MjU2LTliYzA0NGVkOTM2ZiIsIkltcG9ydElkIjpudWxsLCJUaXRsZSI6Ik1NV1IgSGVhbHRoIERpc3Bhcml0aWVzIHB1YmxpY2F0aW9uIChDREMgJiBOSURJTFJSKSIsIk5vdGUiOm51bGwsIkh5cGVybGluayI6bnVsbCwiSXNDaGFuZ2VkIjpmYWxzZSwiSXNOZXciOmZhbHNlfV0sIk1zUHJvamVjdEl0ZW1zVHJlZSI6eyIkaWQiOiI0MjMiLCJSb290Ijp7IkltcG9ydElkIjpudWxsLCJJc0ltcG9ydGVkIjpmYWxzZSwiQ2hpbGRyZW4iOltdfX0sIk1ldGFkYXRhIjp7IiRpZCI6IjQyNCJ9LCJTZXR0aW5ncyI6eyIkaWQiOiI0MjUiLCJJbXBhT3B0aW9ucyI6eyIkaWQiOiI0MjYiLCJMZWZ0VG9SaWdodCI6ZmFsc2UsIlBheWxvYWRPcHRpb25zIjoyfSwiVXNlQ29tcHJlc3Npb24iOmZhbHNlLCJDb21wcmVzaW9uUGVyY2VudGFnZSI6MC4wLCJJbmFjdGl2ZUludGVydmFsV2lkdGhUaHJlc2hvbGQiOjAuMCwiSW5hY3RpdmVJbnRlcnZhbFdpZHRoIjowLjAsIlNwbGl0VGFza3MiOmZhbHNlLCJVc2VDbHVzdGVyIjpmYWxzZSwiRXBzaWxvbiI6MC4wLCJNaW5Qb2ludHNUb0Zvcm1BQ2x1c3RlciI6MCwiR2VuZXJhdGVJbnZpc2libGVTaGFwZXMiOmZhbHNlLCJTbWFydFRpbWVsaW5lVGFza1BlcmNlbnRhZ2VGaXQiOmZhbHNlfSwiSXNOZXciOnRydWUsIkltcG9ydFR5cGUiOjAsIkZpbGVQYXRoIjpudWxsLCJUaW1lbGluZUltcG9ydGVkIjpmYWxzZX0="/>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HHSTP_PPT_dark(">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Custom 2">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Custom 2">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6518</Words>
  <Application>Microsoft Office PowerPoint</Application>
  <PresentationFormat>On-screen Show (4:3)</PresentationFormat>
  <Paragraphs>978</Paragraphs>
  <Slides>101</Slides>
  <Notes>95</Notes>
  <HiddenSlides>0</HiddenSlides>
  <MMClips>0</MMClips>
  <ScaleCrop>false</ScaleCrop>
  <HeadingPairs>
    <vt:vector size="8" baseType="variant">
      <vt:variant>
        <vt:lpstr>Fonts Used</vt:lpstr>
      </vt:variant>
      <vt:variant>
        <vt:i4>13</vt:i4>
      </vt:variant>
      <vt:variant>
        <vt:lpstr>Theme</vt:lpstr>
      </vt:variant>
      <vt:variant>
        <vt:i4>16</vt:i4>
      </vt:variant>
      <vt:variant>
        <vt:lpstr>Embedded OLE Servers</vt:lpstr>
      </vt:variant>
      <vt:variant>
        <vt:i4>1</vt:i4>
      </vt:variant>
      <vt:variant>
        <vt:lpstr>Slide Titles</vt:lpstr>
      </vt:variant>
      <vt:variant>
        <vt:i4>101</vt:i4>
      </vt:variant>
    </vt:vector>
  </HeadingPairs>
  <TitlesOfParts>
    <vt:vector size="131" baseType="lpstr">
      <vt:lpstr>ＭＳ Ｐゴシック</vt:lpstr>
      <vt:lpstr>Arial</vt:lpstr>
      <vt:lpstr>Arial Black</vt:lpstr>
      <vt:lpstr>Calibri</vt:lpstr>
      <vt:lpstr>Calibri Light</vt:lpstr>
      <vt:lpstr>Courier New</vt:lpstr>
      <vt:lpstr>Georgia</vt:lpstr>
      <vt:lpstr>Myriad Pro</vt:lpstr>
      <vt:lpstr>Myriad Web Pro</vt:lpstr>
      <vt:lpstr>Tahoma</vt:lpstr>
      <vt:lpstr>Times New Roman</vt:lpstr>
      <vt:lpstr>Trebuchet MS</vt:lpstr>
      <vt:lpstr>Wingdings</vt:lpstr>
      <vt:lpstr>Office Theme</vt:lpstr>
      <vt:lpstr>NCHHSTP_PPT_dark(</vt:lpstr>
      <vt:lpstr>1_Urban</vt:lpstr>
      <vt:lpstr>1_Office Theme</vt:lpstr>
      <vt:lpstr>Urban</vt:lpstr>
      <vt:lpstr>5_Office Theme</vt:lpstr>
      <vt:lpstr>7_Office Theme</vt:lpstr>
      <vt:lpstr>8_Office Theme</vt:lpstr>
      <vt:lpstr>10_Office Theme</vt:lpstr>
      <vt:lpstr>9_Office Theme</vt:lpstr>
      <vt:lpstr>4_Office Theme</vt:lpstr>
      <vt:lpstr>2_Office Theme</vt:lpstr>
      <vt:lpstr>2_Urban</vt:lpstr>
      <vt:lpstr>3_Office Theme</vt:lpstr>
      <vt:lpstr>11_Office Theme</vt:lpstr>
      <vt:lpstr>6_Office Theme</vt:lpstr>
      <vt:lpstr>Drawing</vt:lpstr>
      <vt:lpstr>Healthy People 2020 Progress Review</vt:lpstr>
      <vt:lpstr>Healthy People 2020 Progress Review:  Improving Health Outcomes through Inclusion and Participation</vt:lpstr>
      <vt:lpstr>Karen B. DeSalvo, MD, MPH, MSc  Acting Assistant Secretary for Health U.S. Department of Health and Human Services</vt:lpstr>
      <vt:lpstr>Progress Review Agenda and Presenters  </vt:lpstr>
      <vt:lpstr>Healthy People at the Forefront of Public Health</vt:lpstr>
      <vt:lpstr>Evolution of Healthy People</vt:lpstr>
      <vt:lpstr>Disability and Health: People with Disabilities</vt:lpstr>
      <vt:lpstr>Impact: Poor health among people with disabilities</vt:lpstr>
      <vt:lpstr>Actions Impacting  Disability and Health </vt:lpstr>
      <vt:lpstr>Heath-Related Quality of Life and Well-Being   </vt:lpstr>
      <vt:lpstr>Charles Rothwell, MBA, MS Director, National Center for Health Statistics Centers for Disease Control and Prevention</vt:lpstr>
      <vt:lpstr>Presentation Overview</vt:lpstr>
      <vt:lpstr>Tracking the Nation’s Progress</vt:lpstr>
      <vt:lpstr>Presentation Overview</vt:lpstr>
      <vt:lpstr>Operational Definition – Adults with Disabilities</vt:lpstr>
      <vt:lpstr>Population-based Data Systems with  American Community Survey Disability Questions</vt:lpstr>
      <vt:lpstr>Health Disparities by Disability Status</vt:lpstr>
      <vt:lpstr>State Health Promotion Programs for Persons with Disabilities</vt:lpstr>
      <vt:lpstr>Barriers to Primary Care, Adults with Disabilities</vt:lpstr>
      <vt:lpstr>Early Intervention Services, Children with Disabilities</vt:lpstr>
      <vt:lpstr>Regular Education Programs,  Children and Youth with Disabilities</vt:lpstr>
      <vt:lpstr>Unemployment, Adults with Disabilities</vt:lpstr>
      <vt:lpstr>Serious Psychological Distress, Adults with Disabilities</vt:lpstr>
      <vt:lpstr>Presentation Overview</vt:lpstr>
      <vt:lpstr>PROMIS Measures of Physical Health</vt:lpstr>
      <vt:lpstr>PROMIS Measures of Mental Health</vt:lpstr>
      <vt:lpstr>Self-Reported Good or Better Health by Disability Status, 2010</vt:lpstr>
      <vt:lpstr>Self-Reported Good or Better  Physical and Mental Health, 2010</vt:lpstr>
      <vt:lpstr>Self-Reported Good or Better Physical Health, 2010</vt:lpstr>
      <vt:lpstr>Self-Reported Good or Better Mental Health, 2010</vt:lpstr>
      <vt:lpstr>Key Takeaways: Disability and Health</vt:lpstr>
      <vt:lpstr>Key Takeaways: Disability and Health</vt:lpstr>
      <vt:lpstr>Key Takeaways: Health-Related  Quality of Life and Well-Being </vt:lpstr>
      <vt:lpstr>Disability and Health Program Highlights Related to HP2020 Objectives </vt:lpstr>
      <vt:lpstr>Disability and Health Programs</vt:lpstr>
      <vt:lpstr>Alison Cernich, Ph.D., ABPP-Cn  Director, National Center for Medical Rehabilitation Research, NICHD, NIH</vt:lpstr>
      <vt:lpstr>National Center for Medical Rehabilitation Research</vt:lpstr>
      <vt:lpstr>Building Research Capacity </vt:lpstr>
      <vt:lpstr>Translational Research on Social Emotional Support</vt:lpstr>
      <vt:lpstr>Translational Research on Psychological Distress</vt:lpstr>
      <vt:lpstr>Translational Research on Quality of Life</vt:lpstr>
      <vt:lpstr>Mr. John Tschida Director, National Institute on Disability, Independent Living, and Rehabilitation Research, Administration for Community Living</vt:lpstr>
      <vt:lpstr>National Institute on Disability, Independent Living, and Rehabilitation Research</vt:lpstr>
      <vt:lpstr>Independent Living </vt:lpstr>
      <vt:lpstr>Applied Science – Centers for Independent Living Centers (CILs)</vt:lpstr>
      <vt:lpstr>Applied Science – Rehabilitation Research and Training Centers (RRTCs)</vt:lpstr>
      <vt:lpstr>Applied Science – HealthMattersTM</vt:lpstr>
      <vt:lpstr>Applied Science –  Scale Up &amp; Replication of HealthMattersTM</vt:lpstr>
      <vt:lpstr>Georgina Peacock, MD, MPH, FAAP Director, Division of Human Development and Disabilities National Center on Birth Defects and Developmental Disabilities Centers for Disease Control and Prevention</vt:lpstr>
      <vt:lpstr>National Center on Birth Defects and Developmental Disabilities</vt:lpstr>
      <vt:lpstr>Population Science  Health Promotion in States</vt:lpstr>
      <vt:lpstr>Population Science  Health Promotion in Primary Care </vt:lpstr>
      <vt:lpstr>Population Science  Health Promotion in Counties (Continued) </vt:lpstr>
      <vt:lpstr>Population Science  Health Promotion in Counties  </vt:lpstr>
      <vt:lpstr>Population Science Health Promotion in Communities</vt:lpstr>
      <vt:lpstr>Actions Impacting  Disability and Health </vt:lpstr>
      <vt:lpstr>Disability and Health Topic Area Contact </vt:lpstr>
      <vt:lpstr>Healthy People 2020 Progress Review:  Measurement Issues in Health, Disability and Related Concepts</vt:lpstr>
      <vt:lpstr>Jennifer H. Madans, PhD Associate Director of Science,  National Center for Health Statistics Centers for Disease Control and Prevention</vt:lpstr>
      <vt:lpstr>The National Center for Health Statistics</vt:lpstr>
      <vt:lpstr>PowerPoint Presentation</vt:lpstr>
      <vt:lpstr>NCHS Data Systems</vt:lpstr>
      <vt:lpstr>Monitoring ‘Health’: A Key Component of Healthy People</vt:lpstr>
      <vt:lpstr>What is Health?</vt:lpstr>
      <vt:lpstr>Commonly Used “Objective” Measures</vt:lpstr>
      <vt:lpstr>Commonly Used “Subjective” Measures</vt:lpstr>
      <vt:lpstr>What is Disability?</vt:lpstr>
      <vt:lpstr>The Challenges</vt:lpstr>
      <vt:lpstr>Healthy People Monitoring Efforts</vt:lpstr>
      <vt:lpstr>Healthy People Monitoring Efforts</vt:lpstr>
      <vt:lpstr>Healthy People Monitoring Efforts</vt:lpstr>
      <vt:lpstr>Healthy People Monitoring Efforts</vt:lpstr>
      <vt:lpstr>Healthy People 2020</vt:lpstr>
      <vt:lpstr>Functioning as a Key Definition of Health for Policy Development and Evaluation </vt:lpstr>
      <vt:lpstr>Functioning as a Key Definition of Health for Policy Development and Evaluation </vt:lpstr>
      <vt:lpstr>Plan for Foundation Measures</vt:lpstr>
      <vt:lpstr>Plan for Foundation Measures</vt:lpstr>
      <vt:lpstr>Beyond 2020</vt:lpstr>
      <vt:lpstr>The Living Well with a Disability Program: A Health Promotion and Wellness Program for Adults with Disabilities </vt:lpstr>
      <vt:lpstr>1987 – 2016 Living Well with a Disability Activity Timeline (Funding Source) </vt:lpstr>
      <vt:lpstr>U.S. Map showing states with Living and Working Well sites</vt:lpstr>
      <vt:lpstr>Summary of Map</vt:lpstr>
      <vt:lpstr>What do we mean when we say disability? </vt:lpstr>
      <vt:lpstr>Secondary Conditions: Health risks associated with disability</vt:lpstr>
      <vt:lpstr>What are Living Well and Working Well?</vt:lpstr>
      <vt:lpstr>How Does Living Well Work?</vt:lpstr>
      <vt:lpstr>Living Well Workshop Goals and Content</vt:lpstr>
      <vt:lpstr>Living Well Workshop Goals and Content, Cont’d.</vt:lpstr>
      <vt:lpstr>Personal Benefits of Living Well</vt:lpstr>
      <vt:lpstr>Third-Party Payer Benefits of Living Well</vt:lpstr>
      <vt:lpstr>Implementing the Program</vt:lpstr>
      <vt:lpstr>Information and Facts</vt:lpstr>
      <vt:lpstr>Living Well with a Disability and Health Behavior Change</vt:lpstr>
      <vt:lpstr>Healthy Community Living Project1</vt:lpstr>
      <vt:lpstr>Resources</vt:lpstr>
      <vt:lpstr>Acknowledgements</vt:lpstr>
      <vt:lpstr>Roundtable Discussion  Don Wright, MD, MPH  Director, Office of Disease Prevention and  Health Promotion  </vt:lpstr>
      <vt:lpstr>Healthy People 2020  Stories from the Field</vt:lpstr>
      <vt:lpstr>Who’s Leading the Leading Health Indicators?  Webinar</vt:lpstr>
      <vt:lpstr>Progress Review Planning Group</vt:lpstr>
      <vt:lpstr>Stay Connected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2016-08-09T17:18:03Z</dcterms:created>
  <dcterms:modified xsi:type="dcterms:W3CDTF">2016-08-09T20:27:45Z</dcterms:modified>
</cp:coreProperties>
</file>