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8"/>
  </p:notesMasterIdLst>
  <p:sldIdLst>
    <p:sldId id="257" r:id="rId3"/>
    <p:sldId id="432" r:id="rId4"/>
    <p:sldId id="352" r:id="rId5"/>
    <p:sldId id="261" r:id="rId6"/>
    <p:sldId id="357" r:id="rId7"/>
    <p:sldId id="2145706054" r:id="rId8"/>
    <p:sldId id="2145706055" r:id="rId9"/>
    <p:sldId id="358" r:id="rId10"/>
    <p:sldId id="430" r:id="rId11"/>
    <p:sldId id="417" r:id="rId12"/>
    <p:sldId id="419" r:id="rId13"/>
    <p:sldId id="420" r:id="rId14"/>
    <p:sldId id="381" r:id="rId15"/>
    <p:sldId id="2145706053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59BC5"/>
    <a:srgbClr val="000000"/>
    <a:srgbClr val="FFC000"/>
    <a:srgbClr val="C00000"/>
    <a:srgbClr val="00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9B366-F17E-4088-916E-ABAD2AAC9A1C}" v="1282" dt="2021-05-03T14:09:26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55" autoAdjust="0"/>
    <p:restoredTop sz="86375" autoAdjust="0"/>
  </p:normalViewPr>
  <p:slideViewPr>
    <p:cSldViewPr snapToGrid="0">
      <p:cViewPr varScale="1">
        <p:scale>
          <a:sx n="81" d="100"/>
          <a:sy n="81" d="100"/>
        </p:scale>
        <p:origin x="7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[opioidcompleteness2018.xlsx]Sheet2!PivotTable4</c:name>
    <c:fmtId val="-1"/>
  </c:pivotSource>
  <c:chart>
    <c:title>
      <c:tx>
        <c:rich>
          <a:bodyPr rot="0" vert="horz"/>
          <a:lstStyle/>
          <a:p>
            <a:pPr>
              <a:defRPr sz="2000">
                <a:solidFill>
                  <a:schemeClr val="bg2">
                    <a:lumMod val="50000"/>
                  </a:schemeClr>
                </a:solidFill>
              </a:defRPr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100% complete</a:t>
            </a:r>
          </a:p>
        </c:rich>
      </c:tx>
      <c:layout>
        <c:manualLayout>
          <c:xMode val="edge"/>
          <c:yMode val="edge"/>
          <c:x val="0.69728520534802019"/>
          <c:y val="4.0186689529761746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ln w="28575" cap="rnd">
            <a:solidFill>
              <a:schemeClr val="accent4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ln w="28575" cap="rnd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3397038864602892E-2"/>
          <c:y val="0.10646574579566501"/>
          <c:w val="0.92224511676397636"/>
          <c:h val="0.7092550293127009"/>
        </c:manualLayout>
      </c:layout>
      <c:lineChart>
        <c:grouping val="standar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9A3B26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Sheet2!$A$5:$A$45</c:f>
              <c:strCach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strCache>
            </c:strRef>
          </c:cat>
          <c:val>
            <c:numRef>
              <c:f>Sheet2!$B$5:$B$45</c:f>
              <c:numCache>
                <c:formatCode>General</c:formatCode>
                <c:ptCount val="41"/>
                <c:pt idx="0">
                  <c:v>0.29406723356977049</c:v>
                </c:pt>
                <c:pt idx="1">
                  <c:v>0.82277845830158913</c:v>
                </c:pt>
                <c:pt idx="2">
                  <c:v>1.7701567973308323</c:v>
                </c:pt>
                <c:pt idx="3">
                  <c:v>3.3158847724521854</c:v>
                </c:pt>
                <c:pt idx="4">
                  <c:v>5.4627737802639063</c:v>
                </c:pt>
                <c:pt idx="5">
                  <c:v>7.9175222140394483</c:v>
                </c:pt>
                <c:pt idx="6">
                  <c:v>10.776924045807684</c:v>
                </c:pt>
                <c:pt idx="7">
                  <c:v>13.578431612857553</c:v>
                </c:pt>
                <c:pt idx="8">
                  <c:v>16.332271406757624</c:v>
                </c:pt>
                <c:pt idx="9">
                  <c:v>19.601816892592602</c:v>
                </c:pt>
                <c:pt idx="10">
                  <c:v>22.793011933338232</c:v>
                </c:pt>
                <c:pt idx="11">
                  <c:v>26.163139746988591</c:v>
                </c:pt>
                <c:pt idx="12">
                  <c:v>29.602001965719875</c:v>
                </c:pt>
                <c:pt idx="13">
                  <c:v>33.557934408168194</c:v>
                </c:pt>
                <c:pt idx="14">
                  <c:v>37.792055563114523</c:v>
                </c:pt>
                <c:pt idx="15">
                  <c:v>40.941494681563896</c:v>
                </c:pt>
                <c:pt idx="16">
                  <c:v>45.420222622493995</c:v>
                </c:pt>
                <c:pt idx="17">
                  <c:v>49.238917663765228</c:v>
                </c:pt>
                <c:pt idx="18">
                  <c:v>54.057501191016222</c:v>
                </c:pt>
                <c:pt idx="19">
                  <c:v>55.755637566851163</c:v>
                </c:pt>
                <c:pt idx="20">
                  <c:v>61.807534654767863</c:v>
                </c:pt>
                <c:pt idx="21">
                  <c:v>65.599991466362553</c:v>
                </c:pt>
                <c:pt idx="22">
                  <c:v>68.597091461712992</c:v>
                </c:pt>
                <c:pt idx="23">
                  <c:v>71.742450887883322</c:v>
                </c:pt>
                <c:pt idx="24">
                  <c:v>74.774032832126466</c:v>
                </c:pt>
                <c:pt idx="25">
                  <c:v>78.24668119444766</c:v>
                </c:pt>
                <c:pt idx="26">
                  <c:v>80.706948492151042</c:v>
                </c:pt>
                <c:pt idx="27">
                  <c:v>82.9730676587142</c:v>
                </c:pt>
                <c:pt idx="28">
                  <c:v>84.242931122290514</c:v>
                </c:pt>
                <c:pt idx="29">
                  <c:v>86.921698601135574</c:v>
                </c:pt>
                <c:pt idx="30">
                  <c:v>88.488587951069391</c:v>
                </c:pt>
                <c:pt idx="31">
                  <c:v>89.973637455237764</c:v>
                </c:pt>
                <c:pt idx="32">
                  <c:v>90.799494950174136</c:v>
                </c:pt>
                <c:pt idx="33">
                  <c:v>92.297498996886361</c:v>
                </c:pt>
                <c:pt idx="34">
                  <c:v>93.178102912570196</c:v>
                </c:pt>
                <c:pt idx="35">
                  <c:v>93.841325839408654</c:v>
                </c:pt>
                <c:pt idx="36">
                  <c:v>94.309751301061866</c:v>
                </c:pt>
                <c:pt idx="37">
                  <c:v>94.846275441052498</c:v>
                </c:pt>
                <c:pt idx="38">
                  <c:v>95.583724479444015</c:v>
                </c:pt>
                <c:pt idx="39">
                  <c:v>96.191621456893969</c:v>
                </c:pt>
                <c:pt idx="40">
                  <c:v>96.528653850977051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4-4879-8D57-44480D1C9D70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9A3B26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Sheet2!$A$5:$A$45</c:f>
              <c:strCach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strCache>
            </c:strRef>
          </c:cat>
          <c:val>
            <c:numRef>
              <c:f>Sheet2!$C$5:$C$45</c:f>
              <c:numCache>
                <c:formatCode>General</c:formatCode>
                <c:ptCount val="41"/>
                <c:pt idx="0">
                  <c:v>0.51084103755445798</c:v>
                </c:pt>
                <c:pt idx="1">
                  <c:v>1.1828145388572326</c:v>
                </c:pt>
                <c:pt idx="2">
                  <c:v>2.5179304046487068</c:v>
                </c:pt>
                <c:pt idx="3">
                  <c:v>4.906951464202904</c:v>
                </c:pt>
                <c:pt idx="4">
                  <c:v>8.0533498853422625</c:v>
                </c:pt>
                <c:pt idx="5">
                  <c:v>12.478110171123898</c:v>
                </c:pt>
                <c:pt idx="6">
                  <c:v>15.694549466463986</c:v>
                </c:pt>
                <c:pt idx="7">
                  <c:v>20.510136870398593</c:v>
                </c:pt>
                <c:pt idx="8">
                  <c:v>23.754120873761391</c:v>
                </c:pt>
                <c:pt idx="9">
                  <c:v>29.763773792625098</c:v>
                </c:pt>
                <c:pt idx="10">
                  <c:v>35.0353598058445</c:v>
                </c:pt>
                <c:pt idx="11">
                  <c:v>38.475834616004427</c:v>
                </c:pt>
                <c:pt idx="12">
                  <c:v>41.81592861030947</c:v>
                </c:pt>
                <c:pt idx="13">
                  <c:v>47.304481393016943</c:v>
                </c:pt>
                <c:pt idx="14">
                  <c:v>52.842303818640779</c:v>
                </c:pt>
                <c:pt idx="15">
                  <c:v>57.649366656344938</c:v>
                </c:pt>
                <c:pt idx="16">
                  <c:v>61.847676783756363</c:v>
                </c:pt>
                <c:pt idx="17">
                  <c:v>65.266009372593217</c:v>
                </c:pt>
                <c:pt idx="18">
                  <c:v>68.831232097968709</c:v>
                </c:pt>
                <c:pt idx="19">
                  <c:v>72.534815036237077</c:v>
                </c:pt>
                <c:pt idx="20">
                  <c:v>76.121617068400738</c:v>
                </c:pt>
                <c:pt idx="21">
                  <c:v>79.633378334032116</c:v>
                </c:pt>
                <c:pt idx="22">
                  <c:v>81.207248920134546</c:v>
                </c:pt>
                <c:pt idx="23">
                  <c:v>84.163330927647038</c:v>
                </c:pt>
                <c:pt idx="24">
                  <c:v>86.01960057589028</c:v>
                </c:pt>
                <c:pt idx="25">
                  <c:v>87.806710618784976</c:v>
                </c:pt>
                <c:pt idx="26">
                  <c:v>89.535417160922208</c:v>
                </c:pt>
                <c:pt idx="27">
                  <c:v>90.393410871886886</c:v>
                </c:pt>
                <c:pt idx="28">
                  <c:v>91.581061948421961</c:v>
                </c:pt>
                <c:pt idx="29">
                  <c:v>92.754500198477601</c:v>
                </c:pt>
                <c:pt idx="30">
                  <c:v>93.64573295434343</c:v>
                </c:pt>
                <c:pt idx="31">
                  <c:v>93.999165984608354</c:v>
                </c:pt>
                <c:pt idx="32">
                  <c:v>94.385835267139981</c:v>
                </c:pt>
                <c:pt idx="33">
                  <c:v>95.0070529800511</c:v>
                </c:pt>
                <c:pt idx="34">
                  <c:v>95.438068099133091</c:v>
                </c:pt>
                <c:pt idx="35">
                  <c:v>95.806518336825903</c:v>
                </c:pt>
                <c:pt idx="36">
                  <c:v>96.046619828572489</c:v>
                </c:pt>
                <c:pt idx="37">
                  <c:v>96.066406910826188</c:v>
                </c:pt>
                <c:pt idx="38">
                  <c:v>96.898687316546003</c:v>
                </c:pt>
                <c:pt idx="39">
                  <c:v>96.936119851376958</c:v>
                </c:pt>
                <c:pt idx="40">
                  <c:v>97.191635791469935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4-4879-8D57-44480D1C9D70}"/>
            </c:ext>
          </c:extLst>
        </c:ser>
        <c:ser>
          <c:idx val="2"/>
          <c:order val="2"/>
          <c:tx>
            <c:strRef>
              <c:f>Sheet2!$D$3:$D$4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9A3B26"/>
              </a:solidFill>
              <a:round/>
            </a:ln>
            <a:effectLst/>
          </c:spPr>
          <c:marker>
            <c:symbol val="none"/>
          </c:marker>
          <c:cat>
            <c:strRef>
              <c:f>Sheet2!$A$5:$A$45</c:f>
              <c:strCach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strCache>
            </c:strRef>
          </c:cat>
          <c:val>
            <c:numRef>
              <c:f>Sheet2!$D$5:$D$45</c:f>
              <c:numCache>
                <c:formatCode>General</c:formatCode>
                <c:ptCount val="41"/>
                <c:pt idx="0">
                  <c:v>1.5083335898541792</c:v>
                </c:pt>
                <c:pt idx="1">
                  <c:v>3.7696640865044393</c:v>
                </c:pt>
                <c:pt idx="2">
                  <c:v>6.0077307169098981</c:v>
                </c:pt>
                <c:pt idx="3">
                  <c:v>11.650703695930444</c:v>
                </c:pt>
                <c:pt idx="4">
                  <c:v>18.656087580088407</c:v>
                </c:pt>
                <c:pt idx="5">
                  <c:v>26.126082962947745</c:v>
                </c:pt>
                <c:pt idx="6">
                  <c:v>31.721792190285399</c:v>
                </c:pt>
                <c:pt idx="7">
                  <c:v>39.227445760786061</c:v>
                </c:pt>
                <c:pt idx="8">
                  <c:v>46.581147986195802</c:v>
                </c:pt>
                <c:pt idx="9">
                  <c:v>53.498863891408526</c:v>
                </c:pt>
                <c:pt idx="10">
                  <c:v>58.223136006053963</c:v>
                </c:pt>
                <c:pt idx="11">
                  <c:v>63.002333453566898</c:v>
                </c:pt>
                <c:pt idx="12">
                  <c:v>68.609559195949913</c:v>
                </c:pt>
                <c:pt idx="13">
                  <c:v>74.418570997811145</c:v>
                </c:pt>
                <c:pt idx="14">
                  <c:v>77.09064272805918</c:v>
                </c:pt>
                <c:pt idx="15">
                  <c:v>80.130188541065067</c:v>
                </c:pt>
                <c:pt idx="16">
                  <c:v>83.030565514582378</c:v>
                </c:pt>
                <c:pt idx="17">
                  <c:v>85.029183470649812</c:v>
                </c:pt>
                <c:pt idx="18">
                  <c:v>86.408618453988979</c:v>
                </c:pt>
                <c:pt idx="19">
                  <c:v>87.490332909326781</c:v>
                </c:pt>
                <c:pt idx="20">
                  <c:v>89.331086139719105</c:v>
                </c:pt>
                <c:pt idx="21">
                  <c:v>90.506761113231079</c:v>
                </c:pt>
                <c:pt idx="22">
                  <c:v>91.178991566043592</c:v>
                </c:pt>
                <c:pt idx="23">
                  <c:v>91.540304428580569</c:v>
                </c:pt>
                <c:pt idx="24">
                  <c:v>92.4693860194335</c:v>
                </c:pt>
                <c:pt idx="25">
                  <c:v>93.15591757298678</c:v>
                </c:pt>
                <c:pt idx="26">
                  <c:v>93.794584340522178</c:v>
                </c:pt>
                <c:pt idx="27">
                  <c:v>94.050592534906258</c:v>
                </c:pt>
                <c:pt idx="28">
                  <c:v>94.615117034947289</c:v>
                </c:pt>
                <c:pt idx="29">
                  <c:v>95.373112949754798</c:v>
                </c:pt>
                <c:pt idx="30">
                  <c:v>95.717734027680763</c:v>
                </c:pt>
                <c:pt idx="31">
                  <c:v>95.48264764029318</c:v>
                </c:pt>
                <c:pt idx="32">
                  <c:v>96.254744511990978</c:v>
                </c:pt>
                <c:pt idx="33">
                  <c:v>96.596748355130288</c:v>
                </c:pt>
                <c:pt idx="34">
                  <c:v>96.838149217481543</c:v>
                </c:pt>
                <c:pt idx="35">
                  <c:v>96.982282157004548</c:v>
                </c:pt>
                <c:pt idx="36">
                  <c:v>97.112996961102695</c:v>
                </c:pt>
                <c:pt idx="37">
                  <c:v>97.674252793680296</c:v>
                </c:pt>
                <c:pt idx="38">
                  <c:v>97.545524099080879</c:v>
                </c:pt>
                <c:pt idx="39">
                  <c:v>97.982181686796309</c:v>
                </c:pt>
                <c:pt idx="40">
                  <c:v>97.892479200808978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4-4879-8D57-44480D1C9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1069824"/>
        <c:axId val="1974934960"/>
      </c:lineChart>
      <c:catAx>
        <c:axId val="18810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74934960"/>
        <c:crosses val="autoZero"/>
        <c:auto val="1"/>
        <c:lblAlgn val="ctr"/>
        <c:lblOffset val="100"/>
        <c:tickLblSkip val="13"/>
        <c:noMultiLvlLbl val="0"/>
      </c:catAx>
      <c:valAx>
        <c:axId val="1974934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81069824"/>
        <c:crosses val="autoZero"/>
        <c:crossBetween val="between"/>
        <c:majorUnit val="100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800">
          <a:solidFill>
            <a:schemeClr val="tx2">
              <a:lumMod val="65000"/>
            </a:schemeClr>
          </a:solidFill>
        </a:defRPr>
      </a:pPr>
      <a:endParaRPr lang="en-US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EE5FD-67FC-4ACF-87D1-A415D98C48D5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0E2A5FC3-15F8-4C0D-8919-6F2F4FB25E5A}">
      <dgm:prSet phldrT="[Text]" custT="1"/>
      <dgm:spPr>
        <a:xfrm>
          <a:off x="2345" y="438028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t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Death</a:t>
          </a:r>
        </a:p>
      </dgm:t>
    </dgm:pt>
    <dgm:pt modelId="{495990F1-7313-40AD-A702-7B9199ADA55B}" type="parTrans" cxnId="{1DA6264D-0E75-4DDF-B147-45D0BD56505B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9907A9-3E36-4B79-AB4C-39E9BF42B6BD}" type="sibTrans" cxnId="{1DA6264D-0E75-4DDF-B147-45D0BD56505B}">
      <dgm:prSet custT="1"/>
      <dgm:spPr>
        <a:xfrm>
          <a:off x="979379" y="606844"/>
          <a:ext cx="188301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A1D2415-7F2D-45EF-8EDE-DCC342B62FCC}">
      <dgm:prSet phldrT="[Text]" custT="1"/>
      <dgm:spPr>
        <a:xfrm>
          <a:off x="2481498" y="459697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ctr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Investigation, toxicology testing</a:t>
          </a:r>
        </a:p>
      </dgm:t>
    </dgm:pt>
    <dgm:pt modelId="{A601DA8C-AB6B-4D28-A23C-EECAB02CE860}" type="parTrans" cxnId="{84AB6A70-4F4C-4D4C-BA9F-5AAE281570DA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7482B8-986C-4CDD-8837-CD9959BB4A1F}" type="sibTrans" cxnId="{84AB6A70-4F4C-4D4C-BA9F-5AAE281570DA}">
      <dgm:prSet custT="1"/>
      <dgm:spPr>
        <a:xfrm>
          <a:off x="3458532" y="628513"/>
          <a:ext cx="188301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9AD875D-90F8-42B5-AE1C-AC6193C74AAC}">
      <dgm:prSet phldrT="[Text]" custT="1"/>
      <dgm:spPr>
        <a:xfrm>
          <a:off x="3724996" y="459697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ctr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updated</a:t>
          </a:r>
        </a:p>
      </dgm:t>
    </dgm:pt>
    <dgm:pt modelId="{1AC4C858-7E61-42A8-89CC-EF4FA4EEE0BB}" type="parTrans" cxnId="{E842D625-AA93-4C5F-833B-530FCD14CD2F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9B7450-A796-4E98-8545-A3CF45434283}" type="sibTrans" cxnId="{E842D625-AA93-4C5F-833B-530FCD14CD2F}">
      <dgm:prSet custT="1"/>
      <dgm:spPr>
        <a:xfrm>
          <a:off x="4702029" y="628513"/>
          <a:ext cx="188301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53882D2-D433-4C2C-AD40-BE66BBC9D469}">
      <dgm:prSet phldrT="[Text]" custT="1"/>
      <dgm:spPr>
        <a:xfrm>
          <a:off x="4968493" y="459697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ctr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sent from state to NCHS</a:t>
          </a:r>
        </a:p>
      </dgm:t>
    </dgm:pt>
    <dgm:pt modelId="{2CC05F6C-7C27-4223-83A4-79646BCCDBEE}" type="parTrans" cxnId="{19AAA507-6532-4593-B353-5C32C06ADBC0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A9BA49-E912-4D0B-87A0-A393591CEDB4}" type="sibTrans" cxnId="{19AAA507-6532-4593-B353-5C32C06ADBC0}">
      <dgm:prSet custT="1"/>
      <dgm:spPr>
        <a:xfrm>
          <a:off x="5945527" y="628513"/>
          <a:ext cx="188301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FC5CF1D-B08A-4C3E-AFBB-5E31AF7511EC}">
      <dgm:prSet phldrT="[Text]" custT="1"/>
      <dgm:spPr>
        <a:xfrm>
          <a:off x="6211990" y="459697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ctr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processed and coded</a:t>
          </a:r>
        </a:p>
      </dgm:t>
    </dgm:pt>
    <dgm:pt modelId="{F068DDAE-F789-4D6A-BEFC-CE14C2AE3B1E}" type="parTrans" cxnId="{8362F0D1-F6E2-4355-A30A-270758794AFC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D66EBE-5CBE-4F6A-9A08-14D3A100395F}" type="sibTrans" cxnId="{8362F0D1-F6E2-4355-A30A-270758794AFC}">
      <dgm:prSet custT="1"/>
      <dgm:spPr>
        <a:xfrm>
          <a:off x="7189024" y="628513"/>
          <a:ext cx="188301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5E09DED-3ADA-4146-9011-C595ACE5DEEB}">
      <dgm:prSet phldrT="[Text]" custT="1"/>
      <dgm:spPr>
        <a:xfrm>
          <a:off x="7455488" y="459697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t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analysis</a:t>
          </a:r>
        </a:p>
      </dgm:t>
    </dgm:pt>
    <dgm:pt modelId="{5D84CB80-CC42-4E07-86F6-1E4FB5A9EFB2}" type="parTrans" cxnId="{D5A59A58-0BD8-4329-BC33-4CA2E9185F9D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CF2BE5-0FC1-41CE-94B5-42CE29AD5B85}" type="sibTrans" cxnId="{D5A59A58-0BD8-4329-BC33-4CA2E9185F9D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63C244-C7B6-4378-B552-29C499A7F012}">
      <dgm:prSet custT="1"/>
      <dgm:spPr>
        <a:xfrm>
          <a:off x="1245842" y="438028"/>
          <a:ext cx="888212" cy="557908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 anchor="ctr" anchorCtr="0"/>
        <a:lstStyle/>
        <a:p>
          <a:pPr>
            <a:buNone/>
          </a:pPr>
          <a:r>
            <a:rPr lang="en-US" sz="16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Fact of death data submitted</a:t>
          </a:r>
        </a:p>
      </dgm:t>
    </dgm:pt>
    <dgm:pt modelId="{D1CD37FB-783B-4A96-ACBD-173969D17712}" type="parTrans" cxnId="{1E994252-93A0-42C1-B795-4B49802F1147}">
      <dgm:prSet/>
      <dgm:spPr/>
      <dgm:t>
        <a:bodyPr/>
        <a:lstStyle/>
        <a:p>
          <a:endParaRPr lang="en-US" sz="2000">
            <a:solidFill>
              <a:schemeClr val="accent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F7B3BC-16FB-4BD8-B234-3280AF83AAF6}" type="sibTrans" cxnId="{1E994252-93A0-42C1-B795-4B49802F1147}">
      <dgm:prSet custT="1"/>
      <dgm:spPr>
        <a:xfrm rot="60280">
          <a:off x="2220901" y="617770"/>
          <a:ext cx="184173" cy="22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9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FA81B25-84A4-4A82-B919-345C13503EAD}" type="pres">
      <dgm:prSet presAssocID="{A41EE5FD-67FC-4ACF-87D1-A415D98C48D5}" presName="Name0" presStyleCnt="0">
        <dgm:presLayoutVars>
          <dgm:dir/>
          <dgm:resizeHandles val="exact"/>
        </dgm:presLayoutVars>
      </dgm:prSet>
      <dgm:spPr/>
    </dgm:pt>
    <dgm:pt modelId="{D3E5813D-DB8B-49BC-89A8-A3D2F516CB14}" type="pres">
      <dgm:prSet presAssocID="{0E2A5FC3-15F8-4C0D-8919-6F2F4FB25E5A}" presName="node" presStyleLbl="node1" presStyleIdx="0" presStyleCnt="7" custScaleX="250788" custScaleY="151764">
        <dgm:presLayoutVars>
          <dgm:bulletEnabled val="1"/>
        </dgm:presLayoutVars>
      </dgm:prSet>
      <dgm:spPr/>
    </dgm:pt>
    <dgm:pt modelId="{E307BDEA-1EBF-417C-A0AE-3BBE4DCA26F0}" type="pres">
      <dgm:prSet presAssocID="{6A9907A9-3E36-4B79-AB4C-39E9BF42B6BD}" presName="sibTrans" presStyleLbl="sibTrans2D1" presStyleIdx="0" presStyleCnt="6" custScaleX="206273" custScaleY="264496"/>
      <dgm:spPr/>
    </dgm:pt>
    <dgm:pt modelId="{9885A9F4-D406-44F4-A7DC-17254DE1E0CB}" type="pres">
      <dgm:prSet presAssocID="{6A9907A9-3E36-4B79-AB4C-39E9BF42B6BD}" presName="connectorText" presStyleLbl="sibTrans2D1" presStyleIdx="0" presStyleCnt="6"/>
      <dgm:spPr/>
    </dgm:pt>
    <dgm:pt modelId="{83669D09-48C9-46DC-A8A4-1245C17D8A2E}" type="pres">
      <dgm:prSet presAssocID="{0663C244-C7B6-4378-B552-29C499A7F012}" presName="node" presStyleLbl="node1" presStyleIdx="1" presStyleCnt="7" custScaleX="250788" custScaleY="150867">
        <dgm:presLayoutVars>
          <dgm:bulletEnabled val="1"/>
        </dgm:presLayoutVars>
      </dgm:prSet>
      <dgm:spPr/>
    </dgm:pt>
    <dgm:pt modelId="{B05420D7-BD1E-40AD-95C2-6EF7EF787612}" type="pres">
      <dgm:prSet presAssocID="{4FF7B3BC-16FB-4BD8-B234-3280AF83AAF6}" presName="sibTrans" presStyleLbl="sibTrans2D1" presStyleIdx="1" presStyleCnt="6" custScaleX="210736" custScaleY="264496"/>
      <dgm:spPr/>
    </dgm:pt>
    <dgm:pt modelId="{18FD5441-E23D-45BA-87ED-3D0F5C06CFC6}" type="pres">
      <dgm:prSet presAssocID="{4FF7B3BC-16FB-4BD8-B234-3280AF83AAF6}" presName="connectorText" presStyleLbl="sibTrans2D1" presStyleIdx="1" presStyleCnt="6"/>
      <dgm:spPr/>
    </dgm:pt>
    <dgm:pt modelId="{68BAA151-C99B-4D03-9DB2-614A383936DC}" type="pres">
      <dgm:prSet presAssocID="{AA1D2415-7F2D-45EF-8EDE-DCC342B62FCC}" presName="node" presStyleLbl="node1" presStyleIdx="2" presStyleCnt="7" custScaleX="250788" custScaleY="150007" custLinFactNeighborX="-2207" custLinFactNeighborY="3884">
        <dgm:presLayoutVars>
          <dgm:bulletEnabled val="1"/>
        </dgm:presLayoutVars>
      </dgm:prSet>
      <dgm:spPr/>
    </dgm:pt>
    <dgm:pt modelId="{A464A241-11EF-46A7-A145-3EA799DACC01}" type="pres">
      <dgm:prSet presAssocID="{FA7482B8-986C-4CDD-8837-CD9959BB4A1F}" presName="sibTrans" presStyleLbl="sibTrans2D1" presStyleIdx="2" presStyleCnt="6" custScaleX="206273" custScaleY="264496"/>
      <dgm:spPr/>
    </dgm:pt>
    <dgm:pt modelId="{E32D3FC5-4FA2-4F77-A992-A5FBB5FF2A61}" type="pres">
      <dgm:prSet presAssocID="{FA7482B8-986C-4CDD-8837-CD9959BB4A1F}" presName="connectorText" presStyleLbl="sibTrans2D1" presStyleIdx="2" presStyleCnt="6"/>
      <dgm:spPr/>
    </dgm:pt>
    <dgm:pt modelId="{576FA022-F6EE-49AE-AD9F-7E556BB3C289}" type="pres">
      <dgm:prSet presAssocID="{99AD875D-90F8-42B5-AE1C-AC6193C74AAC}" presName="node" presStyleLbl="node1" presStyleIdx="3" presStyleCnt="7" custScaleX="250788" custScaleY="149183" custLinFactNeighborX="-2207" custLinFactNeighborY="3884">
        <dgm:presLayoutVars>
          <dgm:bulletEnabled val="1"/>
        </dgm:presLayoutVars>
      </dgm:prSet>
      <dgm:spPr/>
    </dgm:pt>
    <dgm:pt modelId="{C4A20893-4260-49CE-B5A7-977A326CE148}" type="pres">
      <dgm:prSet presAssocID="{F49B7450-A796-4E98-8545-A3CF45434283}" presName="sibTrans" presStyleLbl="sibTrans2D1" presStyleIdx="3" presStyleCnt="6" custScaleX="206273" custScaleY="264496"/>
      <dgm:spPr/>
    </dgm:pt>
    <dgm:pt modelId="{C57FA402-C256-46EE-94D1-EDB239A7A66E}" type="pres">
      <dgm:prSet presAssocID="{F49B7450-A796-4E98-8545-A3CF45434283}" presName="connectorText" presStyleLbl="sibTrans2D1" presStyleIdx="3" presStyleCnt="6"/>
      <dgm:spPr/>
    </dgm:pt>
    <dgm:pt modelId="{FAE1B050-C0A9-4063-BF4C-F3435EBF8F34}" type="pres">
      <dgm:prSet presAssocID="{753882D2-D433-4C2C-AD40-BE66BBC9D469}" presName="node" presStyleLbl="node1" presStyleIdx="4" presStyleCnt="7" custScaleX="250788" custScaleY="148394" custLinFactNeighborX="-2207" custLinFactNeighborY="3884">
        <dgm:presLayoutVars>
          <dgm:bulletEnabled val="1"/>
        </dgm:presLayoutVars>
      </dgm:prSet>
      <dgm:spPr/>
    </dgm:pt>
    <dgm:pt modelId="{8F1602E4-7115-4AF1-A739-14429F815670}" type="pres">
      <dgm:prSet presAssocID="{35A9BA49-E912-4D0B-87A0-A393591CEDB4}" presName="sibTrans" presStyleLbl="sibTrans2D1" presStyleIdx="4" presStyleCnt="6" custScaleX="206273" custScaleY="264496"/>
      <dgm:spPr/>
    </dgm:pt>
    <dgm:pt modelId="{073D99C5-3CD3-41EA-A857-D43B86793B60}" type="pres">
      <dgm:prSet presAssocID="{35A9BA49-E912-4D0B-87A0-A393591CEDB4}" presName="connectorText" presStyleLbl="sibTrans2D1" presStyleIdx="4" presStyleCnt="6"/>
      <dgm:spPr/>
    </dgm:pt>
    <dgm:pt modelId="{A36DFE7D-8995-4E00-9F7E-8766041D9671}" type="pres">
      <dgm:prSet presAssocID="{5FC5CF1D-B08A-4C3E-AFBB-5E31AF7511EC}" presName="node" presStyleLbl="node1" presStyleIdx="5" presStyleCnt="7" custScaleX="250788" custScaleY="147637" custLinFactNeighborX="-2207" custLinFactNeighborY="3884">
        <dgm:presLayoutVars>
          <dgm:bulletEnabled val="1"/>
        </dgm:presLayoutVars>
      </dgm:prSet>
      <dgm:spPr/>
    </dgm:pt>
    <dgm:pt modelId="{05DBE0C1-FDE8-436C-922A-66180A60D850}" type="pres">
      <dgm:prSet presAssocID="{2CD66EBE-5CBE-4F6A-9A08-14D3A100395F}" presName="sibTrans" presStyleLbl="sibTrans2D1" presStyleIdx="5" presStyleCnt="6" custScaleX="206273" custScaleY="264496"/>
      <dgm:spPr/>
    </dgm:pt>
    <dgm:pt modelId="{2F3E5F33-43CE-4CDD-A134-AF15E1466867}" type="pres">
      <dgm:prSet presAssocID="{2CD66EBE-5CBE-4F6A-9A08-14D3A100395F}" presName="connectorText" presStyleLbl="sibTrans2D1" presStyleIdx="5" presStyleCnt="6"/>
      <dgm:spPr/>
    </dgm:pt>
    <dgm:pt modelId="{B3FE62E1-4887-479E-9FB6-D7D8D818740E}" type="pres">
      <dgm:prSet presAssocID="{B5E09DED-3ADA-4146-9011-C595ACE5DEEB}" presName="node" presStyleLbl="node1" presStyleIdx="6" presStyleCnt="7" custScaleX="250788" custScaleY="146912" custLinFactNeighborX="-2207" custLinFactNeighborY="3884">
        <dgm:presLayoutVars>
          <dgm:bulletEnabled val="1"/>
        </dgm:presLayoutVars>
      </dgm:prSet>
      <dgm:spPr/>
    </dgm:pt>
  </dgm:ptLst>
  <dgm:cxnLst>
    <dgm:cxn modelId="{19AAA507-6532-4593-B353-5C32C06ADBC0}" srcId="{A41EE5FD-67FC-4ACF-87D1-A415D98C48D5}" destId="{753882D2-D433-4C2C-AD40-BE66BBC9D469}" srcOrd="4" destOrd="0" parTransId="{2CC05F6C-7C27-4223-83A4-79646BCCDBEE}" sibTransId="{35A9BA49-E912-4D0B-87A0-A393591CEDB4}"/>
    <dgm:cxn modelId="{D56EDF1C-D018-46C6-AC00-43DFFF9FFC68}" type="presOf" srcId="{35A9BA49-E912-4D0B-87A0-A393591CEDB4}" destId="{8F1602E4-7115-4AF1-A739-14429F815670}" srcOrd="0" destOrd="0" presId="urn:microsoft.com/office/officeart/2005/8/layout/process1"/>
    <dgm:cxn modelId="{31B1F121-BE8C-4DCF-8918-0A8AF314B6C9}" type="presOf" srcId="{0663C244-C7B6-4378-B552-29C499A7F012}" destId="{83669D09-48C9-46DC-A8A4-1245C17D8A2E}" srcOrd="0" destOrd="0" presId="urn:microsoft.com/office/officeart/2005/8/layout/process1"/>
    <dgm:cxn modelId="{E842D625-AA93-4C5F-833B-530FCD14CD2F}" srcId="{A41EE5FD-67FC-4ACF-87D1-A415D98C48D5}" destId="{99AD875D-90F8-42B5-AE1C-AC6193C74AAC}" srcOrd="3" destOrd="0" parTransId="{1AC4C858-7E61-42A8-89CC-EF4FA4EEE0BB}" sibTransId="{F49B7450-A796-4E98-8545-A3CF45434283}"/>
    <dgm:cxn modelId="{1FD01D27-588B-4E89-BD40-4DD802BEF890}" type="presOf" srcId="{F49B7450-A796-4E98-8545-A3CF45434283}" destId="{C4A20893-4260-49CE-B5A7-977A326CE148}" srcOrd="0" destOrd="0" presId="urn:microsoft.com/office/officeart/2005/8/layout/process1"/>
    <dgm:cxn modelId="{A54DF22B-43B9-4520-BE14-6CD3A5A619EE}" type="presOf" srcId="{2CD66EBE-5CBE-4F6A-9A08-14D3A100395F}" destId="{05DBE0C1-FDE8-436C-922A-66180A60D850}" srcOrd="0" destOrd="0" presId="urn:microsoft.com/office/officeart/2005/8/layout/process1"/>
    <dgm:cxn modelId="{8187B13A-6FFD-4C5C-BB81-58D277E48012}" type="presOf" srcId="{99AD875D-90F8-42B5-AE1C-AC6193C74AAC}" destId="{576FA022-F6EE-49AE-AD9F-7E556BB3C289}" srcOrd="0" destOrd="0" presId="urn:microsoft.com/office/officeart/2005/8/layout/process1"/>
    <dgm:cxn modelId="{10AEA93C-F977-4E65-9DE4-E9D5B31994AA}" type="presOf" srcId="{35A9BA49-E912-4D0B-87A0-A393591CEDB4}" destId="{073D99C5-3CD3-41EA-A857-D43B86793B60}" srcOrd="1" destOrd="0" presId="urn:microsoft.com/office/officeart/2005/8/layout/process1"/>
    <dgm:cxn modelId="{A5E70F44-6572-4890-9E03-46E38ECF7752}" type="presOf" srcId="{753882D2-D433-4C2C-AD40-BE66BBC9D469}" destId="{FAE1B050-C0A9-4063-BF4C-F3435EBF8F34}" srcOrd="0" destOrd="0" presId="urn:microsoft.com/office/officeart/2005/8/layout/process1"/>
    <dgm:cxn modelId="{1DA6264D-0E75-4DDF-B147-45D0BD56505B}" srcId="{A41EE5FD-67FC-4ACF-87D1-A415D98C48D5}" destId="{0E2A5FC3-15F8-4C0D-8919-6F2F4FB25E5A}" srcOrd="0" destOrd="0" parTransId="{495990F1-7313-40AD-A702-7B9199ADA55B}" sibTransId="{6A9907A9-3E36-4B79-AB4C-39E9BF42B6BD}"/>
    <dgm:cxn modelId="{84AB6A70-4F4C-4D4C-BA9F-5AAE281570DA}" srcId="{A41EE5FD-67FC-4ACF-87D1-A415D98C48D5}" destId="{AA1D2415-7F2D-45EF-8EDE-DCC342B62FCC}" srcOrd="2" destOrd="0" parTransId="{A601DA8C-AB6B-4D28-A23C-EECAB02CE860}" sibTransId="{FA7482B8-986C-4CDD-8837-CD9959BB4A1F}"/>
    <dgm:cxn modelId="{1E994252-93A0-42C1-B795-4B49802F1147}" srcId="{A41EE5FD-67FC-4ACF-87D1-A415D98C48D5}" destId="{0663C244-C7B6-4378-B552-29C499A7F012}" srcOrd="1" destOrd="0" parTransId="{D1CD37FB-783B-4A96-ACBD-173969D17712}" sibTransId="{4FF7B3BC-16FB-4BD8-B234-3280AF83AAF6}"/>
    <dgm:cxn modelId="{61B9F956-8702-4577-BA22-3F17957D5ACD}" type="presOf" srcId="{2CD66EBE-5CBE-4F6A-9A08-14D3A100395F}" destId="{2F3E5F33-43CE-4CDD-A134-AF15E1466867}" srcOrd="1" destOrd="0" presId="urn:microsoft.com/office/officeart/2005/8/layout/process1"/>
    <dgm:cxn modelId="{D5A59A58-0BD8-4329-BC33-4CA2E9185F9D}" srcId="{A41EE5FD-67FC-4ACF-87D1-A415D98C48D5}" destId="{B5E09DED-3ADA-4146-9011-C595ACE5DEEB}" srcOrd="6" destOrd="0" parTransId="{5D84CB80-CC42-4E07-86F6-1E4FB5A9EFB2}" sibTransId="{2CCF2BE5-0FC1-41CE-94B5-42CE29AD5B85}"/>
    <dgm:cxn modelId="{FBCC6D80-2118-4988-B80B-23490C1DD0A7}" type="presOf" srcId="{AA1D2415-7F2D-45EF-8EDE-DCC342B62FCC}" destId="{68BAA151-C99B-4D03-9DB2-614A383936DC}" srcOrd="0" destOrd="0" presId="urn:microsoft.com/office/officeart/2005/8/layout/process1"/>
    <dgm:cxn modelId="{4DDF7880-CC62-45BB-BC8E-3304F086014D}" type="presOf" srcId="{FA7482B8-986C-4CDD-8837-CD9959BB4A1F}" destId="{E32D3FC5-4FA2-4F77-A992-A5FBB5FF2A61}" srcOrd="1" destOrd="0" presId="urn:microsoft.com/office/officeart/2005/8/layout/process1"/>
    <dgm:cxn modelId="{85D7618B-2752-426E-9015-0CE044C7B5D1}" type="presOf" srcId="{F49B7450-A796-4E98-8545-A3CF45434283}" destId="{C57FA402-C256-46EE-94D1-EDB239A7A66E}" srcOrd="1" destOrd="0" presId="urn:microsoft.com/office/officeart/2005/8/layout/process1"/>
    <dgm:cxn modelId="{5E56D1A6-7FF9-42F8-B99A-FFCF112A3690}" type="presOf" srcId="{4FF7B3BC-16FB-4BD8-B234-3280AF83AAF6}" destId="{B05420D7-BD1E-40AD-95C2-6EF7EF787612}" srcOrd="0" destOrd="0" presId="urn:microsoft.com/office/officeart/2005/8/layout/process1"/>
    <dgm:cxn modelId="{803D8BAC-CEB5-4916-A29D-948F221D4935}" type="presOf" srcId="{4FF7B3BC-16FB-4BD8-B234-3280AF83AAF6}" destId="{18FD5441-E23D-45BA-87ED-3D0F5C06CFC6}" srcOrd="1" destOrd="0" presId="urn:microsoft.com/office/officeart/2005/8/layout/process1"/>
    <dgm:cxn modelId="{FF0D26BF-B6CC-49E8-BAA2-608ACD1CED99}" type="presOf" srcId="{6A9907A9-3E36-4B79-AB4C-39E9BF42B6BD}" destId="{9885A9F4-D406-44F4-A7DC-17254DE1E0CB}" srcOrd="1" destOrd="0" presId="urn:microsoft.com/office/officeart/2005/8/layout/process1"/>
    <dgm:cxn modelId="{5EFC80C5-D583-4165-B2B8-912262CB7AB9}" type="presOf" srcId="{5FC5CF1D-B08A-4C3E-AFBB-5E31AF7511EC}" destId="{A36DFE7D-8995-4E00-9F7E-8766041D9671}" srcOrd="0" destOrd="0" presId="urn:microsoft.com/office/officeart/2005/8/layout/process1"/>
    <dgm:cxn modelId="{16D508C9-194F-4B69-ACAB-05FF44F5D5BC}" type="presOf" srcId="{A41EE5FD-67FC-4ACF-87D1-A415D98C48D5}" destId="{2FA81B25-84A4-4A82-B919-345C13503EAD}" srcOrd="0" destOrd="0" presId="urn:microsoft.com/office/officeart/2005/8/layout/process1"/>
    <dgm:cxn modelId="{73A351D0-216E-4D08-B314-648AE32C4A24}" type="presOf" srcId="{6A9907A9-3E36-4B79-AB4C-39E9BF42B6BD}" destId="{E307BDEA-1EBF-417C-A0AE-3BBE4DCA26F0}" srcOrd="0" destOrd="0" presId="urn:microsoft.com/office/officeart/2005/8/layout/process1"/>
    <dgm:cxn modelId="{8362F0D1-F6E2-4355-A30A-270758794AFC}" srcId="{A41EE5FD-67FC-4ACF-87D1-A415D98C48D5}" destId="{5FC5CF1D-B08A-4C3E-AFBB-5E31AF7511EC}" srcOrd="5" destOrd="0" parTransId="{F068DDAE-F789-4D6A-BEFC-CE14C2AE3B1E}" sibTransId="{2CD66EBE-5CBE-4F6A-9A08-14D3A100395F}"/>
    <dgm:cxn modelId="{6BBD3BDF-DEC8-4441-B1E0-39ED9158BB81}" type="presOf" srcId="{B5E09DED-3ADA-4146-9011-C595ACE5DEEB}" destId="{B3FE62E1-4887-479E-9FB6-D7D8D818740E}" srcOrd="0" destOrd="0" presId="urn:microsoft.com/office/officeart/2005/8/layout/process1"/>
    <dgm:cxn modelId="{CE94C8EA-0D14-403C-ACDB-1DC7B5D99B3B}" type="presOf" srcId="{0E2A5FC3-15F8-4C0D-8919-6F2F4FB25E5A}" destId="{D3E5813D-DB8B-49BC-89A8-A3D2F516CB14}" srcOrd="0" destOrd="0" presId="urn:microsoft.com/office/officeart/2005/8/layout/process1"/>
    <dgm:cxn modelId="{285263EC-F9A6-479F-B908-32AE2BB66175}" type="presOf" srcId="{FA7482B8-986C-4CDD-8837-CD9959BB4A1F}" destId="{A464A241-11EF-46A7-A145-3EA799DACC01}" srcOrd="0" destOrd="0" presId="urn:microsoft.com/office/officeart/2005/8/layout/process1"/>
    <dgm:cxn modelId="{40F99F92-26F8-40A2-AE53-34C460853EA7}" type="presParOf" srcId="{2FA81B25-84A4-4A82-B919-345C13503EAD}" destId="{D3E5813D-DB8B-49BC-89A8-A3D2F516CB14}" srcOrd="0" destOrd="0" presId="urn:microsoft.com/office/officeart/2005/8/layout/process1"/>
    <dgm:cxn modelId="{B1BDD4ED-E3C5-43F1-B211-7729CD178602}" type="presParOf" srcId="{2FA81B25-84A4-4A82-B919-345C13503EAD}" destId="{E307BDEA-1EBF-417C-A0AE-3BBE4DCA26F0}" srcOrd="1" destOrd="0" presId="urn:microsoft.com/office/officeart/2005/8/layout/process1"/>
    <dgm:cxn modelId="{6C1F4420-A4A2-41ED-850B-5C1EA1CD160B}" type="presParOf" srcId="{E307BDEA-1EBF-417C-A0AE-3BBE4DCA26F0}" destId="{9885A9F4-D406-44F4-A7DC-17254DE1E0CB}" srcOrd="0" destOrd="0" presId="urn:microsoft.com/office/officeart/2005/8/layout/process1"/>
    <dgm:cxn modelId="{BF3962E7-723A-4551-BE0B-094B5D37DD16}" type="presParOf" srcId="{2FA81B25-84A4-4A82-B919-345C13503EAD}" destId="{83669D09-48C9-46DC-A8A4-1245C17D8A2E}" srcOrd="2" destOrd="0" presId="urn:microsoft.com/office/officeart/2005/8/layout/process1"/>
    <dgm:cxn modelId="{FC820B37-54D6-4456-90DA-2F615F176AF4}" type="presParOf" srcId="{2FA81B25-84A4-4A82-B919-345C13503EAD}" destId="{B05420D7-BD1E-40AD-95C2-6EF7EF787612}" srcOrd="3" destOrd="0" presId="urn:microsoft.com/office/officeart/2005/8/layout/process1"/>
    <dgm:cxn modelId="{F14E8AF0-75C2-4C25-9741-D22069AB2855}" type="presParOf" srcId="{B05420D7-BD1E-40AD-95C2-6EF7EF787612}" destId="{18FD5441-E23D-45BA-87ED-3D0F5C06CFC6}" srcOrd="0" destOrd="0" presId="urn:microsoft.com/office/officeart/2005/8/layout/process1"/>
    <dgm:cxn modelId="{2FE74D56-8598-48F5-B73C-1ED496D1790E}" type="presParOf" srcId="{2FA81B25-84A4-4A82-B919-345C13503EAD}" destId="{68BAA151-C99B-4D03-9DB2-614A383936DC}" srcOrd="4" destOrd="0" presId="urn:microsoft.com/office/officeart/2005/8/layout/process1"/>
    <dgm:cxn modelId="{07A9F18B-D0E7-4C08-B7F8-7FF519480BF2}" type="presParOf" srcId="{2FA81B25-84A4-4A82-B919-345C13503EAD}" destId="{A464A241-11EF-46A7-A145-3EA799DACC01}" srcOrd="5" destOrd="0" presId="urn:microsoft.com/office/officeart/2005/8/layout/process1"/>
    <dgm:cxn modelId="{57B0A9DA-B2EE-4715-BEB3-191922FE4A95}" type="presParOf" srcId="{A464A241-11EF-46A7-A145-3EA799DACC01}" destId="{E32D3FC5-4FA2-4F77-A992-A5FBB5FF2A61}" srcOrd="0" destOrd="0" presId="urn:microsoft.com/office/officeart/2005/8/layout/process1"/>
    <dgm:cxn modelId="{7A65A824-6417-40EE-B90A-5576841E0896}" type="presParOf" srcId="{2FA81B25-84A4-4A82-B919-345C13503EAD}" destId="{576FA022-F6EE-49AE-AD9F-7E556BB3C289}" srcOrd="6" destOrd="0" presId="urn:microsoft.com/office/officeart/2005/8/layout/process1"/>
    <dgm:cxn modelId="{1E9B2CA5-6008-421E-BF2D-38C2FCAE2A90}" type="presParOf" srcId="{2FA81B25-84A4-4A82-B919-345C13503EAD}" destId="{C4A20893-4260-49CE-B5A7-977A326CE148}" srcOrd="7" destOrd="0" presId="urn:microsoft.com/office/officeart/2005/8/layout/process1"/>
    <dgm:cxn modelId="{46B07BCC-B166-45CB-A2F1-5E6126CF060C}" type="presParOf" srcId="{C4A20893-4260-49CE-B5A7-977A326CE148}" destId="{C57FA402-C256-46EE-94D1-EDB239A7A66E}" srcOrd="0" destOrd="0" presId="urn:microsoft.com/office/officeart/2005/8/layout/process1"/>
    <dgm:cxn modelId="{27DA3847-6FF5-4623-8726-66E1F5A7E665}" type="presParOf" srcId="{2FA81B25-84A4-4A82-B919-345C13503EAD}" destId="{FAE1B050-C0A9-4063-BF4C-F3435EBF8F34}" srcOrd="8" destOrd="0" presId="urn:microsoft.com/office/officeart/2005/8/layout/process1"/>
    <dgm:cxn modelId="{1A3FDD07-FA48-47D9-A8D4-F720F3E964EC}" type="presParOf" srcId="{2FA81B25-84A4-4A82-B919-345C13503EAD}" destId="{8F1602E4-7115-4AF1-A739-14429F815670}" srcOrd="9" destOrd="0" presId="urn:microsoft.com/office/officeart/2005/8/layout/process1"/>
    <dgm:cxn modelId="{F7924A66-74DF-45B4-8976-F82399C056F1}" type="presParOf" srcId="{8F1602E4-7115-4AF1-A739-14429F815670}" destId="{073D99C5-3CD3-41EA-A857-D43B86793B60}" srcOrd="0" destOrd="0" presId="urn:microsoft.com/office/officeart/2005/8/layout/process1"/>
    <dgm:cxn modelId="{7F678AB5-A676-42C7-B253-A350F19D4112}" type="presParOf" srcId="{2FA81B25-84A4-4A82-B919-345C13503EAD}" destId="{A36DFE7D-8995-4E00-9F7E-8766041D9671}" srcOrd="10" destOrd="0" presId="urn:microsoft.com/office/officeart/2005/8/layout/process1"/>
    <dgm:cxn modelId="{471A67C7-F491-49A7-8575-E096A73A81CC}" type="presParOf" srcId="{2FA81B25-84A4-4A82-B919-345C13503EAD}" destId="{05DBE0C1-FDE8-436C-922A-66180A60D850}" srcOrd="11" destOrd="0" presId="urn:microsoft.com/office/officeart/2005/8/layout/process1"/>
    <dgm:cxn modelId="{A33C6644-8888-4328-B81D-5B38A602600E}" type="presParOf" srcId="{05DBE0C1-FDE8-436C-922A-66180A60D850}" destId="{2F3E5F33-43CE-4CDD-A134-AF15E1466867}" srcOrd="0" destOrd="0" presId="urn:microsoft.com/office/officeart/2005/8/layout/process1"/>
    <dgm:cxn modelId="{1A886571-7A39-489B-B0E9-C78F95C6F89E}" type="presParOf" srcId="{2FA81B25-84A4-4A82-B919-345C13503EAD}" destId="{B3FE62E1-4887-479E-9FB6-D7D8D818740E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813D-DB8B-49BC-89A8-A3D2F516CB14}">
      <dsp:nvSpPr>
        <dsp:cNvPr id="0" name=""/>
        <dsp:cNvSpPr/>
      </dsp:nvSpPr>
      <dsp:spPr>
        <a:xfrm>
          <a:off x="5715" y="282670"/>
          <a:ext cx="1398405" cy="1346613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Death</a:t>
          </a:r>
        </a:p>
      </dsp:txBody>
      <dsp:txXfrm>
        <a:off x="45156" y="322111"/>
        <a:ext cx="1319523" cy="1267731"/>
      </dsp:txXfrm>
    </dsp:sp>
    <dsp:sp modelId="{E307BDEA-1EBF-417C-A0AE-3BBE4DCA26F0}">
      <dsp:nvSpPr>
        <dsp:cNvPr id="0" name=""/>
        <dsp:cNvSpPr/>
      </dsp:nvSpPr>
      <dsp:spPr>
        <a:xfrm>
          <a:off x="1397066" y="773097"/>
          <a:ext cx="24383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397066" y="846249"/>
        <a:ext cx="170687" cy="219456"/>
      </dsp:txXfrm>
    </dsp:sp>
    <dsp:sp modelId="{83669D09-48C9-46DC-A8A4-1245C17D8A2E}">
      <dsp:nvSpPr>
        <dsp:cNvPr id="0" name=""/>
        <dsp:cNvSpPr/>
      </dsp:nvSpPr>
      <dsp:spPr>
        <a:xfrm>
          <a:off x="1627161" y="286650"/>
          <a:ext cx="1398405" cy="1338654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Fact of death data submitted</a:t>
          </a:r>
        </a:p>
      </dsp:txBody>
      <dsp:txXfrm>
        <a:off x="1666369" y="325858"/>
        <a:ext cx="1319989" cy="1260238"/>
      </dsp:txXfrm>
    </dsp:sp>
    <dsp:sp modelId="{B05420D7-BD1E-40AD-95C2-6EF7EF787612}">
      <dsp:nvSpPr>
        <dsp:cNvPr id="0" name=""/>
        <dsp:cNvSpPr/>
      </dsp:nvSpPr>
      <dsp:spPr>
        <a:xfrm rot="73164">
          <a:off x="3015951" y="790399"/>
          <a:ext cx="246505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015959" y="862764"/>
        <a:ext cx="172554" cy="219456"/>
      </dsp:txXfrm>
    </dsp:sp>
    <dsp:sp modelId="{68BAA151-C99B-4D03-9DB2-614A383936DC}">
      <dsp:nvSpPr>
        <dsp:cNvPr id="0" name=""/>
        <dsp:cNvSpPr/>
      </dsp:nvSpPr>
      <dsp:spPr>
        <a:xfrm>
          <a:off x="3246222" y="324928"/>
          <a:ext cx="1398405" cy="1331023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Investigation, toxicology testing</a:t>
          </a:r>
        </a:p>
      </dsp:txBody>
      <dsp:txXfrm>
        <a:off x="3285206" y="363912"/>
        <a:ext cx="1320437" cy="1253055"/>
      </dsp:txXfrm>
    </dsp:sp>
    <dsp:sp modelId="{A464A241-11EF-46A7-A145-3EA799DACC01}">
      <dsp:nvSpPr>
        <dsp:cNvPr id="0" name=""/>
        <dsp:cNvSpPr/>
      </dsp:nvSpPr>
      <dsp:spPr>
        <a:xfrm>
          <a:off x="4637573" y="807560"/>
          <a:ext cx="24383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637573" y="880712"/>
        <a:ext cx="170687" cy="219456"/>
      </dsp:txXfrm>
    </dsp:sp>
    <dsp:sp modelId="{576FA022-F6EE-49AE-AD9F-7E556BB3C289}">
      <dsp:nvSpPr>
        <dsp:cNvPr id="0" name=""/>
        <dsp:cNvSpPr/>
      </dsp:nvSpPr>
      <dsp:spPr>
        <a:xfrm>
          <a:off x="4867669" y="328584"/>
          <a:ext cx="1398405" cy="1323712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updated</a:t>
          </a:r>
        </a:p>
      </dsp:txBody>
      <dsp:txXfrm>
        <a:off x="4906439" y="367354"/>
        <a:ext cx="1320865" cy="1246172"/>
      </dsp:txXfrm>
    </dsp:sp>
    <dsp:sp modelId="{C4A20893-4260-49CE-B5A7-977A326CE148}">
      <dsp:nvSpPr>
        <dsp:cNvPr id="0" name=""/>
        <dsp:cNvSpPr/>
      </dsp:nvSpPr>
      <dsp:spPr>
        <a:xfrm>
          <a:off x="6259020" y="807560"/>
          <a:ext cx="24383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259020" y="880712"/>
        <a:ext cx="170687" cy="219456"/>
      </dsp:txXfrm>
    </dsp:sp>
    <dsp:sp modelId="{FAE1B050-C0A9-4063-BF4C-F3435EBF8F34}">
      <dsp:nvSpPr>
        <dsp:cNvPr id="0" name=""/>
        <dsp:cNvSpPr/>
      </dsp:nvSpPr>
      <dsp:spPr>
        <a:xfrm>
          <a:off x="6489115" y="332084"/>
          <a:ext cx="1398405" cy="1316711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sent from state to NCHS</a:t>
          </a:r>
        </a:p>
      </dsp:txBody>
      <dsp:txXfrm>
        <a:off x="6527680" y="370649"/>
        <a:ext cx="1321275" cy="1239581"/>
      </dsp:txXfrm>
    </dsp:sp>
    <dsp:sp modelId="{8F1602E4-7115-4AF1-A739-14429F815670}">
      <dsp:nvSpPr>
        <dsp:cNvPr id="0" name=""/>
        <dsp:cNvSpPr/>
      </dsp:nvSpPr>
      <dsp:spPr>
        <a:xfrm>
          <a:off x="7880467" y="807560"/>
          <a:ext cx="24383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880467" y="880712"/>
        <a:ext cx="170687" cy="219456"/>
      </dsp:txXfrm>
    </dsp:sp>
    <dsp:sp modelId="{A36DFE7D-8995-4E00-9F7E-8766041D9671}">
      <dsp:nvSpPr>
        <dsp:cNvPr id="0" name=""/>
        <dsp:cNvSpPr/>
      </dsp:nvSpPr>
      <dsp:spPr>
        <a:xfrm>
          <a:off x="8110562" y="335443"/>
          <a:ext cx="1398405" cy="1309994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processed and coded</a:t>
          </a:r>
        </a:p>
      </dsp:txBody>
      <dsp:txXfrm>
        <a:off x="8148930" y="373811"/>
        <a:ext cx="1321669" cy="1233258"/>
      </dsp:txXfrm>
    </dsp:sp>
    <dsp:sp modelId="{05DBE0C1-FDE8-436C-922A-66180A60D850}">
      <dsp:nvSpPr>
        <dsp:cNvPr id="0" name=""/>
        <dsp:cNvSpPr/>
      </dsp:nvSpPr>
      <dsp:spPr>
        <a:xfrm>
          <a:off x="9501914" y="807560"/>
          <a:ext cx="243839" cy="36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rgbClr val="695E4A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9501914" y="880712"/>
        <a:ext cx="170687" cy="219456"/>
      </dsp:txXfrm>
    </dsp:sp>
    <dsp:sp modelId="{B3FE62E1-4887-479E-9FB6-D7D8D818740E}">
      <dsp:nvSpPr>
        <dsp:cNvPr id="0" name=""/>
        <dsp:cNvSpPr/>
      </dsp:nvSpPr>
      <dsp:spPr>
        <a:xfrm>
          <a:off x="9732009" y="338659"/>
          <a:ext cx="1398405" cy="1303561"/>
        </a:xfrm>
        <a:prstGeom prst="roundRect">
          <a:avLst>
            <a:gd name="adj" fmla="val 10000"/>
          </a:avLst>
        </a:prstGeom>
        <a:solidFill>
          <a:srgbClr val="695E4A">
            <a:hueOff val="0"/>
            <a:satOff val="0"/>
            <a:lumOff val="0"/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95E4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Data analysis</a:t>
          </a:r>
        </a:p>
      </dsp:txBody>
      <dsp:txXfrm>
        <a:off x="9770189" y="376839"/>
        <a:ext cx="1322045" cy="1227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0.77431</cdr:y>
    </cdr:from>
    <cdr:to>
      <cdr:x>0.09422</cdr:x>
      <cdr:y>0.85072</cdr:y>
    </cdr:to>
    <cdr:sp macro="" textlink="">
      <cdr:nvSpPr>
        <cdr:cNvPr id="2" name="TextBox 26">
          <a:extLst xmlns:a="http://schemas.openxmlformats.org/drawingml/2006/main">
            <a:ext uri="{FF2B5EF4-FFF2-40B4-BE49-F238E27FC236}">
              <a16:creationId xmlns:a16="http://schemas.microsoft.com/office/drawing/2014/main" id="{0AD9EA44-42CB-425C-96C5-A0535BA66977}"/>
            </a:ext>
          </a:extLst>
        </cdr:cNvPr>
        <cdr:cNvSpPr txBox="1"/>
      </cdr:nvSpPr>
      <cdr:spPr>
        <a:xfrm xmlns:a="http://schemas.openxmlformats.org/drawingml/2006/main">
          <a:off x="0" y="3742556"/>
          <a:ext cx="5773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Myriad Web Pro" panose="020B0503030403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rPr>
            <a:t>0%</a:t>
          </a:r>
        </a:p>
      </cdr:txBody>
    </cdr:sp>
  </cdr:relSizeAnchor>
  <cdr:relSizeAnchor xmlns:cdr="http://schemas.openxmlformats.org/drawingml/2006/chartDrawing">
    <cdr:from>
      <cdr:x>0.06302</cdr:x>
      <cdr:y>0.81982</cdr:y>
    </cdr:from>
    <cdr:to>
      <cdr:x>0.9937</cdr:x>
      <cdr:y>0.98265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204BD8E1-F93A-49B0-B428-BFC769B72B7F}"/>
            </a:ext>
          </a:extLst>
        </cdr:cNvPr>
        <cdr:cNvGrpSpPr/>
      </cdr:nvGrpSpPr>
      <cdr:grpSpPr>
        <a:xfrm xmlns:a="http://schemas.openxmlformats.org/drawingml/2006/main">
          <a:off x="386142" y="3962525"/>
          <a:ext cx="5702545" cy="787023"/>
          <a:chOff x="4379184" y="1571109"/>
          <a:chExt cx="4327696" cy="587988"/>
        </a:xfrm>
      </cdr:grpSpPr>
      <cdr:grpSp>
        <cdr:nvGrpSpPr>
          <cdr:cNvPr id="4" name="Group 3">
            <a:extLst xmlns:a="http://schemas.openxmlformats.org/drawingml/2006/main">
              <a:ext uri="{FF2B5EF4-FFF2-40B4-BE49-F238E27FC236}">
                <a16:creationId xmlns:a16="http://schemas.microsoft.com/office/drawing/2014/main" id="{BB095C1B-92A2-47A4-8B00-2DCF5B6A5C6F}"/>
              </a:ext>
            </a:extLst>
          </cdr:cNvPr>
          <cdr:cNvGrpSpPr/>
        </cdr:nvGrpSpPr>
        <cdr:grpSpPr>
          <a:xfrm xmlns:a="http://schemas.openxmlformats.org/drawingml/2006/main">
            <a:off x="4379184" y="1571109"/>
            <a:ext cx="4327696" cy="338555"/>
            <a:chOff x="4349503" y="2814380"/>
            <a:chExt cx="4525225" cy="417830"/>
          </a:xfrm>
        </cdr:grpSpPr>
        <cdr:pic>
          <cdr:nvPicPr>
            <cdr:cNvPr id="8" name="Graphic 16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C42E3ABF-D931-4FF5-BFEA-D27D244058DE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4349503" y="2814380"/>
              <a:ext cx="354006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9" name="Graphic 17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7CA696E6-179C-43E8-AC00-D09B1BAF561E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4842365" y="2814381"/>
              <a:ext cx="354006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0" name="Graphic 18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E1F9E3CF-33D0-4297-8254-B8AE739C6B25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5335228" y="2814380"/>
              <a:ext cx="354006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1" name="Graphic 19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E63ACCEB-7D54-4BF7-855B-52529FBA1623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5932326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2" name="Graphic 20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16841CAD-77BD-4FF1-A6CC-A47A52071F8A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6425190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3" name="Graphic 21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CF53FE9D-8A03-444D-B32C-BA92355CC9EE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6918053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4" name="Graphic 22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46DD0F02-FB64-438C-A3C9-7611350D59D2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7534986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5" name="Graphic 23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65B5E3BA-8403-4744-9132-EAFAAEAD2889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8027853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  <cdr:pic>
          <cdr:nvPicPr>
            <cdr:cNvPr id="16" name="Graphic 24" descr="Monthly calendar">
              <a:extLst xmlns:a="http://schemas.openxmlformats.org/drawingml/2006/main">
                <a:ext uri="{FF2B5EF4-FFF2-40B4-BE49-F238E27FC236}">
                  <a16:creationId xmlns:a16="http://schemas.microsoft.com/office/drawing/2014/main" id="{16AA65EC-C81B-4029-A51D-2029F64FB349}"/>
                </a:ext>
              </a:extLst>
            </cdr:cNvPr>
            <cdr:cNvPicPr>
              <a:picLocks xmlns:a="http://schemas.openxmlformats.org/drawingml/2006/main" noChangeAspect="1"/>
            </cdr:cNvPicPr>
          </cdr:nvPicPr>
          <cdr:blipFill>
            <a:blip xmlns:a="http://schemas.openxmlformats.org/drawingml/2006/main" xmlns:r="http://schemas.openxmlformats.org/officeDocument/2006/relationships"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8520721" y="2814380"/>
              <a:ext cx="354007" cy="417829"/>
            </a:xfrm>
            <a:prstGeom xmlns:a="http://schemas.openxmlformats.org/drawingml/2006/main" prst="rect">
              <a:avLst/>
            </a:prstGeom>
          </cdr:spPr>
        </cdr:pic>
      </cdr:grpSp>
      <cdr:sp macro="" textlink="">
        <cdr:nvSpPr>
          <cdr:cNvPr id="5" name="TextBox 13">
            <a:extLst xmlns:a="http://schemas.openxmlformats.org/drawingml/2006/main">
              <a:ext uri="{FF2B5EF4-FFF2-40B4-BE49-F238E27FC236}">
                <a16:creationId xmlns:a16="http://schemas.microsoft.com/office/drawing/2014/main" id="{6E13F49D-EC07-47CF-B134-007C285BF30A}"/>
              </a:ext>
            </a:extLst>
          </cdr:cNvPr>
          <cdr:cNvSpPr txBox="1"/>
        </cdr:nvSpPr>
        <cdr:spPr>
          <a:xfrm xmlns:a="http://schemas.openxmlformats.org/drawingml/2006/main">
            <a:off x="4504037" y="1883176"/>
            <a:ext cx="1044100" cy="2759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</a:rPr>
              <a:t>3 months</a:t>
            </a:r>
          </a:p>
        </cdr:txBody>
      </cdr:sp>
      <cdr:sp macro="" textlink="">
        <cdr:nvSpPr>
          <cdr:cNvPr id="6" name="TextBox 14">
            <a:extLst xmlns:a="http://schemas.openxmlformats.org/drawingml/2006/main">
              <a:ext uri="{FF2B5EF4-FFF2-40B4-BE49-F238E27FC236}">
                <a16:creationId xmlns:a16="http://schemas.microsoft.com/office/drawing/2014/main" id="{21F6340F-EF08-41D9-B510-2153EA0CC7BD}"/>
              </a:ext>
            </a:extLst>
          </cdr:cNvPr>
          <cdr:cNvSpPr txBox="1"/>
        </cdr:nvSpPr>
        <cdr:spPr>
          <a:xfrm xmlns:a="http://schemas.openxmlformats.org/drawingml/2006/main">
            <a:off x="7537415" y="1883176"/>
            <a:ext cx="1044100" cy="2759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</a:rPr>
              <a:t>9 months</a:t>
            </a:r>
          </a:p>
        </cdr:txBody>
      </cdr:sp>
      <cdr:sp macro="" textlink="">
        <cdr:nvSpPr>
          <cdr:cNvPr id="7" name="TextBox 15">
            <a:extLst xmlns:a="http://schemas.openxmlformats.org/drawingml/2006/main">
              <a:ext uri="{FF2B5EF4-FFF2-40B4-BE49-F238E27FC236}">
                <a16:creationId xmlns:a16="http://schemas.microsoft.com/office/drawing/2014/main" id="{087327EE-D4A6-4F76-8764-4DA8FBC4DACF}"/>
              </a:ext>
            </a:extLst>
          </cdr:cNvPr>
          <cdr:cNvSpPr txBox="1"/>
        </cdr:nvSpPr>
        <cdr:spPr>
          <a:xfrm xmlns:a="http://schemas.openxmlformats.org/drawingml/2006/main">
            <a:off x="6020726" y="1883176"/>
            <a:ext cx="1044100" cy="2759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</a:rPr>
              <a:t>6 months</a:t>
            </a:r>
          </a:p>
        </cdr:txBody>
      </cdr:sp>
    </cdr:grpSp>
  </cdr:relSizeAnchor>
  <cdr:relSizeAnchor xmlns:cdr="http://schemas.openxmlformats.org/drawingml/2006/chartDrawing">
    <cdr:from>
      <cdr:x>0.40343</cdr:x>
      <cdr:y>0.24778</cdr:y>
    </cdr:from>
    <cdr:to>
      <cdr:x>0.56673</cdr:x>
      <cdr:y>0.32419</cdr:y>
    </cdr:to>
    <cdr:sp macro="" textlink="">
      <cdr:nvSpPr>
        <cdr:cNvPr id="18" name="TextBox 26">
          <a:extLst xmlns:a="http://schemas.openxmlformats.org/drawingml/2006/main">
            <a:ext uri="{FF2B5EF4-FFF2-40B4-BE49-F238E27FC236}">
              <a16:creationId xmlns:a16="http://schemas.microsoft.com/office/drawing/2014/main" id="{DBE1D76F-83A4-459B-AF04-E5148BD9FB9A}"/>
            </a:ext>
          </a:extLst>
        </cdr:cNvPr>
        <cdr:cNvSpPr txBox="1"/>
      </cdr:nvSpPr>
      <cdr:spPr>
        <a:xfrm xmlns:a="http://schemas.openxmlformats.org/drawingml/2006/main">
          <a:off x="2471910" y="1197612"/>
          <a:ext cx="10005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B75158"/>
              </a:solidFill>
              <a:latin typeface="Calibri" panose="020F0502020204030204" pitchFamily="34" charset="0"/>
            </a:rPr>
            <a:t>2017</a:t>
          </a:r>
        </a:p>
      </cdr:txBody>
    </cdr:sp>
  </cdr:relSizeAnchor>
  <cdr:relSizeAnchor xmlns:cdr="http://schemas.openxmlformats.org/drawingml/2006/chartDrawing">
    <cdr:from>
      <cdr:x>0.51387</cdr:x>
      <cdr:y>0.35101</cdr:y>
    </cdr:from>
    <cdr:to>
      <cdr:x>0.67717</cdr:x>
      <cdr:y>0.42742</cdr:y>
    </cdr:to>
    <cdr:sp macro="" textlink="">
      <cdr:nvSpPr>
        <cdr:cNvPr id="19" name="TextBox 26">
          <a:extLst xmlns:a="http://schemas.openxmlformats.org/drawingml/2006/main">
            <a:ext uri="{FF2B5EF4-FFF2-40B4-BE49-F238E27FC236}">
              <a16:creationId xmlns:a16="http://schemas.microsoft.com/office/drawing/2014/main" id="{EAC92F2B-0B74-4584-8BD0-08723CF6F5B5}"/>
            </a:ext>
          </a:extLst>
        </cdr:cNvPr>
        <cdr:cNvSpPr txBox="1"/>
      </cdr:nvSpPr>
      <cdr:spPr>
        <a:xfrm xmlns:a="http://schemas.openxmlformats.org/drawingml/2006/main">
          <a:off x="3148630" y="1696575"/>
          <a:ext cx="10005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E6B2B3"/>
              </a:solidFill>
              <a:latin typeface="Calibri" panose="020F0502020204030204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0.33671</cdr:x>
      <cdr:y>0.16846</cdr:y>
    </cdr:from>
    <cdr:to>
      <cdr:x>0.5</cdr:x>
      <cdr:y>0.24487</cdr:y>
    </cdr:to>
    <cdr:sp macro="" textlink="">
      <cdr:nvSpPr>
        <cdr:cNvPr id="20" name="TextBox 26">
          <a:extLst xmlns:a="http://schemas.openxmlformats.org/drawingml/2006/main">
            <a:ext uri="{FF2B5EF4-FFF2-40B4-BE49-F238E27FC236}">
              <a16:creationId xmlns:a16="http://schemas.microsoft.com/office/drawing/2014/main" id="{25322A48-0F7D-49CB-8C55-B253396CA4A8}"/>
            </a:ext>
          </a:extLst>
        </cdr:cNvPr>
        <cdr:cNvSpPr txBox="1"/>
      </cdr:nvSpPr>
      <cdr:spPr>
        <a:xfrm xmlns:a="http://schemas.openxmlformats.org/drawingml/2006/main">
          <a:off x="2063119" y="814232"/>
          <a:ext cx="100052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rgbClr val="5D2317"/>
              </a:solidFill>
              <a:latin typeface="Calibri" panose="020F0502020204030204" pitchFamily="34" charset="0"/>
            </a:rPr>
            <a:t>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9BD5C-DC0D-4E2B-8171-01D75CD0A7A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D2EA-BDC7-45BD-AF6C-047F2A3A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4495" indent="-2748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99223" indent="-21984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38912" indent="-21984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78602" indent="-21984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18291" indent="-21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57980" indent="-21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97669" indent="-21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37359" indent="-2198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40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1"/>
            <a:ext cx="12192000" cy="122778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7305" y="260489"/>
            <a:ext cx="94821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5809955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wo_Column_No_Backgroun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048" y="395162"/>
            <a:ext cx="5349252" cy="73831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D79054AC-3FE0-4D56-9AEF-B87ADD7D8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48" y="1577340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2858D05D-487C-499E-97B6-1D0F342C739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7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pen_Sidebar_No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7E3F78-98DB-4966-825A-A017A9D2C65C}"/>
              </a:ext>
            </a:extLst>
          </p:cNvPr>
          <p:cNvSpPr/>
          <p:nvPr userDrawn="1"/>
        </p:nvSpPr>
        <p:spPr>
          <a:xfrm>
            <a:off x="3355383" y="1"/>
            <a:ext cx="8865436" cy="6857999"/>
          </a:xfrm>
          <a:prstGeom prst="roundRect">
            <a:avLst>
              <a:gd name="adj" fmla="val 0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C55-6C9D-AB4F-849F-81858365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503" y="1681162"/>
            <a:ext cx="2666520" cy="884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2C4CF-62D0-B34E-A091-D817CEB7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4" y="109093"/>
            <a:ext cx="10515600" cy="8784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1A56F-5B12-4492-9F26-1F2FBE95958B}"/>
              </a:ext>
            </a:extLst>
          </p:cNvPr>
          <p:cNvSpPr/>
          <p:nvPr userDrawn="1"/>
        </p:nvSpPr>
        <p:spPr>
          <a:xfrm>
            <a:off x="379708" y="1415000"/>
            <a:ext cx="2597172" cy="72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C20CC3-EB1E-4C4C-B0F2-7090196B92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34118" y="1922233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38576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841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8563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8438" indent="-2698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41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bar_No_Backgroun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AE46B-C76F-4347-AEFC-1CDF9579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353-3A6E-7142-94A6-A77068A98E2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598D5-681E-E64E-8545-894E3628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7AC30-2D16-C141-B53C-89585B0C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0C50-C771-C04B-9FDB-EADB2293B3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653741-7134-4884-9C40-6CAD3A75558C}"/>
              </a:ext>
            </a:extLst>
          </p:cNvPr>
          <p:cNvSpPr/>
          <p:nvPr userDrawn="1"/>
        </p:nvSpPr>
        <p:spPr>
          <a:xfrm>
            <a:off x="0" y="0"/>
            <a:ext cx="4651701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C50770-F4E7-4A74-8435-DCB56624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1445"/>
            <a:ext cx="4200144" cy="104813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0D294EB-C041-49F5-A9A4-2458345A4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755647"/>
            <a:ext cx="3922776" cy="4965827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86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_Blue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48F4F-9722-48A0-910D-5121F17D10E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556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CDC_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stone building&#10;&#10;Description automatically generated">
            <a:extLst>
              <a:ext uri="{FF2B5EF4-FFF2-40B4-BE49-F238E27FC236}">
                <a16:creationId xmlns:a16="http://schemas.microsoft.com/office/drawing/2014/main" id="{1FFCB7FD-454C-4DCC-B225-68AE0084A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2BE50-33C5-2947-818C-3FDC8B1F58F5}"/>
              </a:ext>
            </a:extLst>
          </p:cNvPr>
          <p:cNvSpPr/>
          <p:nvPr userDrawn="1"/>
        </p:nvSpPr>
        <p:spPr>
          <a:xfrm>
            <a:off x="0" y="1778000"/>
            <a:ext cx="6024880" cy="414613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8101" y="3200399"/>
            <a:ext cx="5196840" cy="457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96CBB2-F169-3A4C-87A1-2674D6B63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4345" y="5827013"/>
            <a:ext cx="1425164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6674440"/>
            <a:ext cx="12192000" cy="18356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87282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6664271"/>
            <a:ext cx="12192000" cy="2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9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8330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4176"/>
            <a:ext cx="12192000" cy="11838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73387" y="5218857"/>
            <a:ext cx="8852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41762355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Slide_CDC_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9589D3C-9037-4657-8CB3-02DF3D27106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5B2C39F-C5E4-4669-989F-0B07D2E8EB42}"/>
              </a:ext>
            </a:extLst>
          </p:cNvPr>
          <p:cNvSpPr/>
          <p:nvPr userDrawn="1"/>
        </p:nvSpPr>
        <p:spPr>
          <a:xfrm>
            <a:off x="10264140" y="5826252"/>
            <a:ext cx="1423186" cy="78485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Backgroun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57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0024EEDE-F1DA-427E-AED8-59B428F4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22" y="1119062"/>
            <a:ext cx="6158877" cy="109073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B241CACF-B40F-4146-BBE2-4B066908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522" y="2668691"/>
            <a:ext cx="9703781" cy="492443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6B57022-1F09-4304-AFD7-7EB6A3749B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95E5DFBC-0892-4D62-82A4-4B9B24068E30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6/16/2021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6B7A950-2755-451F-A3B7-CF539AC2F1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92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No_Background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AE46B-C76F-4347-AEFC-1CDF9579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353-3A6E-7142-94A6-A77068A98E2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598D5-681E-E64E-8545-894E3628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7AC30-2D16-C141-B53C-89585B0C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0C50-C771-C04B-9FDB-EADB2293B3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815BF-D0BD-495C-8B26-249000B7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2" y="2019808"/>
            <a:ext cx="10642156" cy="410540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8800" indent="-3048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79475" indent="-290513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8400" indent="-284163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01763" indent="-233363">
              <a:buSzPct val="75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C79CBC-0C8C-49B2-A8CD-1CB0ADEA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43042"/>
            <a:ext cx="8095488" cy="1048131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0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99F13-2AC3-4933-B986-CDCFB49E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EE8C8-6762-4388-A358-6D3E27A7E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DF11-819C-4280-8AA0-DF20190E7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2F61-D631-418C-8F52-8808747B752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2282-976D-4A2F-AF94-340C5D47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13D2C-7ECB-4A80-A459-57C7AB7F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5346-B313-4B20-A8A5-8C7F11469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Rossen@cdc.gov" TargetMode="External"/><Relationship Id="rId7" Type="http://schemas.openxmlformats.org/officeDocument/2006/relationships/hyperlink" Target="http://fabiusmaximus.com/2012/09/22/geopolitics-america-4346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snazlan.wordpress.com/category/ipad-for-education/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nvss/vsrr/reports.ht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60883" y="1803797"/>
            <a:ext cx="11117756" cy="1841104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dirty="0"/>
              <a:t>Early provisional estimates of drug overdose, suicide, and transportation-related deaths: Nowcasting methods to account for reporting lags</a:t>
            </a:r>
            <a:br>
              <a:rPr lang="en-US" sz="5333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endParaRPr lang="en-US" altLang="en-US" sz="5333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38985" y="3855120"/>
            <a:ext cx="5139655" cy="2215479"/>
          </a:xfrm>
        </p:spPr>
        <p:txBody>
          <a:bodyPr/>
          <a:lstStyle/>
          <a:p>
            <a:pPr algn="r"/>
            <a:endParaRPr lang="en-US" sz="2400" dirty="0"/>
          </a:p>
          <a:p>
            <a:pPr algn="r"/>
            <a:r>
              <a:rPr lang="en-US" sz="2400" dirty="0"/>
              <a:t>Lauren M. Rossen, PhD, MS</a:t>
            </a:r>
          </a:p>
          <a:p>
            <a:pPr algn="r"/>
            <a:r>
              <a:rPr lang="en-US" sz="2133" b="0" dirty="0"/>
              <a:t>Division of Research and Methodology</a:t>
            </a:r>
          </a:p>
          <a:p>
            <a:pPr algn="r"/>
            <a:r>
              <a:rPr lang="en-US" sz="2133" b="0" dirty="0"/>
              <a:t>National Center for Health Statistics</a:t>
            </a:r>
          </a:p>
          <a:p>
            <a:pPr algn="r"/>
            <a:r>
              <a:rPr lang="en-US" sz="2133" b="0" dirty="0"/>
              <a:t>Centers for Disease Control and Prevention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9687B-14F2-4F00-AFF5-8926F8143A73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40D0-54B6-4B99-A578-DF9A0CFE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kern="1200" baseline="0" dirty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rPr>
              <a:t>Predicted numbers of drug overdose deaths by week, United States, 2016-2021</a:t>
            </a:r>
            <a:endParaRPr lang="en-US" dirty="0">
              <a:effectLst/>
            </a:endParaRPr>
          </a:p>
        </p:txBody>
      </p:sp>
      <p:pic>
        <p:nvPicPr>
          <p:cNvPr id="6" name="Picture 5" descr="This figure shows nowcasted estimates of drug overdose deaths for the United States, from early 2016 through late 2020.">
            <a:extLst>
              <a:ext uri="{FF2B5EF4-FFF2-40B4-BE49-F238E27FC236}">
                <a16:creationId xmlns:a16="http://schemas.microsoft.com/office/drawing/2014/main" id="{3EB3ADAD-02AB-42D6-B545-66B5400D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9"/>
            <a:ext cx="12192000" cy="68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79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96D2-0B6D-4B01-9B7B-1EF7833B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kern="1200" dirty="0">
                <a:solidFill>
                  <a:srgbClr val="0F56DC"/>
                </a:solidFill>
                <a:effectLst/>
                <a:latin typeface="Myriad Web Pro"/>
                <a:ea typeface="+mn-ea"/>
                <a:cs typeface="+mn-cs"/>
              </a:rPr>
              <a:t>Predicted numbers of suicide deaths by week, United States, 2016-2021</a:t>
            </a:r>
            <a:endParaRPr lang="en-US" dirty="0">
              <a:effectLst/>
            </a:endParaRPr>
          </a:p>
        </p:txBody>
      </p:sp>
      <p:pic>
        <p:nvPicPr>
          <p:cNvPr id="6" name="Picture 5" descr="This figure shows nowcasted estimates of suicide deaths for the United States, from early 2016 through late 2020.">
            <a:extLst>
              <a:ext uri="{FF2B5EF4-FFF2-40B4-BE49-F238E27FC236}">
                <a16:creationId xmlns:a16="http://schemas.microsoft.com/office/drawing/2014/main" id="{C7F780D2-1754-4719-8E4D-29239D6A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9"/>
            <a:ext cx="12192000" cy="6842103"/>
          </a:xfrm>
          <a:prstGeom prst="rect">
            <a:avLst/>
          </a:prstGeom>
        </p:spPr>
      </p:pic>
      <p:sp>
        <p:nvSpPr>
          <p:cNvPr id="5" name="Rectangle 4" descr="This box highlights that the data are suicide deaths for the United States.">
            <a:extLst>
              <a:ext uri="{FF2B5EF4-FFF2-40B4-BE49-F238E27FC236}">
                <a16:creationId xmlns:a16="http://schemas.microsoft.com/office/drawing/2014/main" id="{E10E32E2-A140-4FA0-A18F-DCDF303A4627}"/>
              </a:ext>
            </a:extLst>
          </p:cNvPr>
          <p:cNvSpPr/>
          <p:nvPr/>
        </p:nvSpPr>
        <p:spPr>
          <a:xfrm>
            <a:off x="7872549" y="321087"/>
            <a:ext cx="3831772" cy="417925"/>
          </a:xfrm>
          <a:prstGeom prst="rect">
            <a:avLst/>
          </a:prstGeom>
          <a:noFill/>
          <a:ln w="76200">
            <a:solidFill>
              <a:srgbClr val="D41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60085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56AC-389C-4D7E-AF7B-BEBB5529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kern="1200" dirty="0">
                <a:solidFill>
                  <a:srgbClr val="0F56DC"/>
                </a:solidFill>
                <a:effectLst/>
                <a:latin typeface="Myriad Web Pro"/>
                <a:ea typeface="+mn-ea"/>
                <a:cs typeface="+mn-cs"/>
              </a:rPr>
              <a:t>Predicted numbers of transportation-related</a:t>
            </a:r>
            <a:r>
              <a:rPr lang="en-US" sz="1800" kern="1200" baseline="0" dirty="0">
                <a:solidFill>
                  <a:srgbClr val="0F56DC"/>
                </a:solidFill>
                <a:effectLst/>
                <a:latin typeface="Myriad Web Pro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rgbClr val="0F56DC"/>
                </a:solidFill>
                <a:effectLst/>
                <a:latin typeface="Myriad Web Pro"/>
                <a:ea typeface="+mn-ea"/>
                <a:cs typeface="+mn-cs"/>
              </a:rPr>
              <a:t>deaths by week, United States, 2016-2021</a:t>
            </a:r>
            <a:endParaRPr lang="en-US" dirty="0">
              <a:effectLst/>
            </a:endParaRPr>
          </a:p>
        </p:txBody>
      </p:sp>
      <p:pic>
        <p:nvPicPr>
          <p:cNvPr id="6" name="Picture 5" descr="This figure shows nowcasted estimates of transportation-related deaths for the United States, from early 2016 through late 2020.">
            <a:extLst>
              <a:ext uri="{FF2B5EF4-FFF2-40B4-BE49-F238E27FC236}">
                <a16:creationId xmlns:a16="http://schemas.microsoft.com/office/drawing/2014/main" id="{F5330FD4-28CC-437D-86A5-9D644330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4"/>
            <a:ext cx="12192000" cy="6824133"/>
          </a:xfrm>
          <a:prstGeom prst="rect">
            <a:avLst/>
          </a:prstGeom>
        </p:spPr>
      </p:pic>
      <p:sp>
        <p:nvSpPr>
          <p:cNvPr id="5" name="Rectangle 4" descr="This box highlights that the data are transportation-related deaths for the United States.">
            <a:extLst>
              <a:ext uri="{FF2B5EF4-FFF2-40B4-BE49-F238E27FC236}">
                <a16:creationId xmlns:a16="http://schemas.microsoft.com/office/drawing/2014/main" id="{E6D05BE1-0893-4758-A5CE-A638923FB24F}"/>
              </a:ext>
            </a:extLst>
          </p:cNvPr>
          <p:cNvSpPr/>
          <p:nvPr/>
        </p:nvSpPr>
        <p:spPr>
          <a:xfrm>
            <a:off x="7872549" y="321087"/>
            <a:ext cx="3831772" cy="417925"/>
          </a:xfrm>
          <a:prstGeom prst="rect">
            <a:avLst/>
          </a:prstGeom>
          <a:noFill/>
          <a:ln w="76200">
            <a:solidFill>
              <a:srgbClr val="D41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32262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5CA4-8CF7-476A-9F90-CB02D61A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Limitations to the current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B552-989C-4BA8-BDCA-79B06E789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701867" cy="445558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800" dirty="0"/>
              <a:t>Timeliness may have improved more at shorter lags than longer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Timeliness may have changed throughout the pandemic</a:t>
            </a:r>
          </a:p>
          <a:p>
            <a:pPr lvl="1">
              <a:spcBef>
                <a:spcPts val="1600"/>
              </a:spcBef>
            </a:pPr>
            <a:r>
              <a:rPr lang="en-US" sz="2800" dirty="0"/>
              <a:t>Hard to quantify, since injury-related death data is not complete for months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Weights may be too large in some jurisdictions where timeliness is improving, and too small where timeliness has been a challenge</a:t>
            </a:r>
          </a:p>
          <a:p>
            <a:pPr>
              <a:spcBef>
                <a:spcPts val="1600"/>
              </a:spcBef>
            </a:pPr>
            <a:r>
              <a:rPr lang="en-US" sz="2800" dirty="0"/>
              <a:t>Better account for uncertainty around timeliness?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F386D-7B09-47AE-A98A-C43A6434C958}"/>
              </a:ext>
            </a:extLst>
          </p:cNvPr>
          <p:cNvSpPr txBox="1"/>
          <p:nvPr/>
        </p:nvSpPr>
        <p:spPr>
          <a:xfrm>
            <a:off x="11411713" y="6268880"/>
            <a:ext cx="68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104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23319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731EB7-8386-42B9-91B4-F0DEA112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19" y="743042"/>
            <a:ext cx="10832593" cy="1048131"/>
          </a:xfrm>
        </p:spPr>
        <p:txBody>
          <a:bodyPr>
            <a:noAutofit/>
          </a:bodyPr>
          <a:lstStyle/>
          <a:p>
            <a:r>
              <a:rPr lang="en-US" sz="6000" dirty="0"/>
              <a:t>Where do we go from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4C9B93-2BFB-4AA9-B3E2-53D1FE155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2" y="3175000"/>
            <a:ext cx="10642156" cy="2950210"/>
          </a:xfrm>
          <a:solidFill>
            <a:srgbClr val="FFFFFF">
              <a:alpha val="89804"/>
            </a:srgbClr>
          </a:solidFill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Data Modernization Initiative project focused on further development, automation, expansion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Continue to refine methods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Expand to additional outcomes and data sources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Examine smaller geographies (e.g., county)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8B5B0-DC8C-48EF-A3FD-91274F4DA393}"/>
              </a:ext>
            </a:extLst>
          </p:cNvPr>
          <p:cNvSpPr txBox="1"/>
          <p:nvPr/>
        </p:nvSpPr>
        <p:spPr>
          <a:xfrm>
            <a:off x="11411713" y="6268880"/>
            <a:ext cx="68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chemeClr val="bg1"/>
                </a:solidFill>
                <a:latin typeface="Calibri" panose="020F0502020204030204" pitchFamily="34" charset="0"/>
              </a:rPr>
              <a:t>14</a:t>
            </a:fld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8A200FE-6209-4B42-9235-37CF654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D07C91-4ADD-40C1-8BC4-BA09848E6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7742" y="4769555"/>
            <a:ext cx="3745277" cy="1658805"/>
          </a:xfrm>
        </p:spPr>
        <p:txBody>
          <a:bodyPr/>
          <a:lstStyle/>
          <a:p>
            <a:pPr marL="0" lvl="1" indent="0" algn="ctr" defTabSz="914377">
              <a:buClr>
                <a:srgbClr val="FFC000"/>
              </a:buClr>
              <a:buSzPct val="100000"/>
              <a:buNone/>
              <a:defRPr/>
            </a:pPr>
            <a:r>
              <a:rPr lang="en-US" sz="3733" dirty="0">
                <a:solidFill>
                  <a:srgbClr val="695E4A"/>
                </a:solidFill>
                <a:latin typeface="Tahoma" pitchFamily="34" charset="0"/>
                <a:cs typeface="Tahoma" pitchFamily="34" charset="0"/>
              </a:rPr>
              <a:t>Contact info:</a:t>
            </a:r>
          </a:p>
          <a:p>
            <a:pPr marL="0" lvl="1" indent="0" algn="ctr" defTabSz="914377">
              <a:buClr>
                <a:srgbClr val="FFC000"/>
              </a:buClr>
              <a:buSzPct val="100000"/>
              <a:buNone/>
              <a:defRPr/>
            </a:pPr>
            <a:r>
              <a:rPr lang="en-US" sz="2133" dirty="0">
                <a:solidFill>
                  <a:srgbClr val="695E4A"/>
                </a:solidFill>
                <a:latin typeface="Tahoma" pitchFamily="34" charset="0"/>
                <a:cs typeface="Tahoma" pitchFamily="34" charset="0"/>
              </a:rPr>
              <a:t>Lauren Rossen</a:t>
            </a:r>
          </a:p>
          <a:p>
            <a:pPr marL="0" indent="0" algn="ctr" defTabSz="914377">
              <a:buNone/>
              <a:defRPr/>
            </a:pPr>
            <a:r>
              <a:rPr lang="en-US" sz="2133" dirty="0">
                <a:solidFill>
                  <a:srgbClr val="695E4A"/>
                </a:solidFill>
                <a:latin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LRossen@cdc.gov</a:t>
            </a:r>
            <a:endParaRPr lang="en-US" dirty="0"/>
          </a:p>
        </p:txBody>
      </p:sp>
      <p:pic>
        <p:nvPicPr>
          <p:cNvPr id="4" name="Picture 3" descr="A comments button.">
            <a:extLst>
              <a:ext uri="{FF2B5EF4-FFF2-40B4-BE49-F238E27FC236}">
                <a16:creationId xmlns:a16="http://schemas.microsoft.com/office/drawing/2014/main" id="{2A5CE16E-D814-40F0-9367-45F4CCB56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45011" y="1340555"/>
            <a:ext cx="3429000" cy="3429000"/>
          </a:xfrm>
          <a:prstGeom prst="rect">
            <a:avLst/>
          </a:prstGeom>
        </p:spPr>
      </p:pic>
      <p:pic>
        <p:nvPicPr>
          <p:cNvPr id="6" name="Picture 5" descr="A question button.">
            <a:extLst>
              <a:ext uri="{FF2B5EF4-FFF2-40B4-BE49-F238E27FC236}">
                <a16:creationId xmlns:a16="http://schemas.microsoft.com/office/drawing/2014/main" id="{D8898812-D654-4015-B132-420A6F4DE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27129" y="1518355"/>
            <a:ext cx="3251200" cy="325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7826F-75DD-4A16-9457-81AAC05CBDAC}"/>
              </a:ext>
            </a:extLst>
          </p:cNvPr>
          <p:cNvSpPr txBox="1"/>
          <p:nvPr/>
        </p:nvSpPr>
        <p:spPr>
          <a:xfrm>
            <a:off x="11509656" y="6112732"/>
            <a:ext cx="68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579C-0AA0-4AC9-A00D-2E08B93A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provisional drug overdose death counts from the Vital Statistics Rapid Release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2389A-9C02-440B-B6B0-DD018AD91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534892"/>
            <a:ext cx="10883893" cy="1444927"/>
          </a:xfrm>
        </p:spPr>
        <p:txBody>
          <a:bodyPr/>
          <a:lstStyle/>
          <a:p>
            <a:r>
              <a:rPr lang="en-US" sz="2400" dirty="0"/>
              <a:t>12 month-ending provisional counts of drug overdose deaths are published with a 6-month lag</a:t>
            </a:r>
          </a:p>
          <a:p>
            <a:r>
              <a:rPr lang="en-US" sz="2400" dirty="0"/>
              <a:t>Need to ensure counts are reasonably complete and accurate</a:t>
            </a:r>
          </a:p>
          <a:p>
            <a:endParaRPr lang="en-US" sz="2400" dirty="0"/>
          </a:p>
        </p:txBody>
      </p:sp>
      <p:grpSp>
        <p:nvGrpSpPr>
          <p:cNvPr id="45" name="Group 44" descr="This figure shows the trends in provisional drug overdose death counts from 2015 through September, 2020. The data were analyzed on April 4, 2021 and have a 6-month reporting lag.">
            <a:extLst>
              <a:ext uri="{FF2B5EF4-FFF2-40B4-BE49-F238E27FC236}">
                <a16:creationId xmlns:a16="http://schemas.microsoft.com/office/drawing/2014/main" id="{C1BC20E2-1B0F-4D62-A220-BCC90BD3D87D}"/>
              </a:ext>
            </a:extLst>
          </p:cNvPr>
          <p:cNvGrpSpPr/>
          <p:nvPr/>
        </p:nvGrpSpPr>
        <p:grpSpPr>
          <a:xfrm>
            <a:off x="294781" y="3032311"/>
            <a:ext cx="11630586" cy="3292294"/>
            <a:chOff x="360097" y="1715136"/>
            <a:chExt cx="11630586" cy="32922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EE6DA06-D413-4CE9-8571-62D7262F1193}"/>
                </a:ext>
              </a:extLst>
            </p:cNvPr>
            <p:cNvGrpSpPr/>
            <p:nvPr/>
          </p:nvGrpSpPr>
          <p:grpSpPr>
            <a:xfrm>
              <a:off x="360097" y="1715136"/>
              <a:ext cx="9484943" cy="3292294"/>
              <a:chOff x="664897" y="1758664"/>
              <a:chExt cx="6344921" cy="24064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3ABAB1F-61F7-4225-A230-0C451376EC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9742" r="19571" b="2460"/>
              <a:stretch/>
            </p:blipFill>
            <p:spPr>
              <a:xfrm>
                <a:off x="664897" y="1758664"/>
                <a:ext cx="5511113" cy="2406444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06A3134-0F54-4844-AF94-5291125E725E}"/>
                  </a:ext>
                </a:extLst>
              </p:cNvPr>
              <p:cNvGrpSpPr/>
              <p:nvPr/>
            </p:nvGrpSpPr>
            <p:grpSpPr>
              <a:xfrm>
                <a:off x="6140395" y="3811148"/>
                <a:ext cx="869423" cy="353961"/>
                <a:chOff x="7385538" y="3878556"/>
                <a:chExt cx="869423" cy="353961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AF1070-9D98-4F30-B3E0-E4FEFD3AF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7560" t="84602" r="19752" b="2484"/>
                <a:stretch/>
              </p:blipFill>
              <p:spPr>
                <a:xfrm>
                  <a:off x="7385538" y="3878556"/>
                  <a:ext cx="869423" cy="353961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3590A86-AA4B-4C88-91C7-9DEBDCA77CB0}"/>
                    </a:ext>
                  </a:extLst>
                </p:cNvPr>
                <p:cNvSpPr txBox="1"/>
                <p:nvPr/>
              </p:nvSpPr>
              <p:spPr>
                <a:xfrm>
                  <a:off x="7479324" y="3947814"/>
                  <a:ext cx="386862" cy="104666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Jan 2021</a:t>
                  </a: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AEA34E-AB72-4EEA-8C66-908F68B22D99}"/>
                </a:ext>
              </a:extLst>
            </p:cNvPr>
            <p:cNvSpPr txBox="1"/>
            <p:nvPr/>
          </p:nvSpPr>
          <p:spPr>
            <a:xfrm rot="16200000">
              <a:off x="7861960" y="3040698"/>
              <a:ext cx="2248056" cy="73866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tIns="228600" bIns="22860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6-month reporting lag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E5EA9A-3D58-4497-8EEB-DC8051CD6BB4}"/>
                </a:ext>
              </a:extLst>
            </p:cNvPr>
            <p:cNvGrpSpPr/>
            <p:nvPr/>
          </p:nvGrpSpPr>
          <p:grpSpPr>
            <a:xfrm>
              <a:off x="9546771" y="1899561"/>
              <a:ext cx="2443912" cy="1001416"/>
              <a:chOff x="7133534" y="1059035"/>
              <a:chExt cx="4411434" cy="157159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4C21F1B-2193-4C30-B7D9-130DE2035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3534" y="1059035"/>
                <a:ext cx="4411434" cy="157159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FFAE3D-744F-4BF4-BA4C-15940A153B70}"/>
                  </a:ext>
                </a:extLst>
              </p:cNvPr>
              <p:cNvSpPr/>
              <p:nvPr/>
            </p:nvSpPr>
            <p:spPr>
              <a:xfrm>
                <a:off x="7295426" y="1425643"/>
                <a:ext cx="4132412" cy="232209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C000"/>
                  </a:solidFill>
                  <a:latin typeface="Myriad Web Pro"/>
                </a:endParaRP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DD17DE6-757E-48E7-910C-95C756109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7543" y="2204357"/>
              <a:ext cx="91922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BDB14E6-D6F1-4E44-AA41-F5F4C3CBD0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5426" y="4474029"/>
              <a:ext cx="919228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4B96F3-2EC7-492F-BB94-FB27BD9A5DB8}"/>
                </a:ext>
              </a:extLst>
            </p:cNvPr>
            <p:cNvSpPr txBox="1"/>
            <p:nvPr/>
          </p:nvSpPr>
          <p:spPr>
            <a:xfrm>
              <a:off x="10299211" y="4114809"/>
              <a:ext cx="1571660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Date of analysis: 4/4/2021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EA64C43-B90E-47E9-B4F5-615A3903C6FA}"/>
              </a:ext>
            </a:extLst>
          </p:cNvPr>
          <p:cNvSpPr/>
          <p:nvPr/>
        </p:nvSpPr>
        <p:spPr>
          <a:xfrm>
            <a:off x="47605" y="6406637"/>
            <a:ext cx="537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>
                    <a:lumMod val="50000"/>
                  </a:srgbClr>
                </a:solidFill>
                <a:latin typeface="Myriad Web Pro" panose="020B0503030403020204" pitchFamily="34" charset="0"/>
              </a:rPr>
              <a:t>https://www.cdc.gov/nchs/nvss/vsrr/drug-overdose-data.htm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6C52A-F408-4F4D-9756-AC1FDB5532A4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69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7D00-F0EF-4B56-AFBA-E8740687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33561"/>
          </a:xfrm>
        </p:spPr>
        <p:txBody>
          <a:bodyPr/>
          <a:lstStyle/>
          <a:p>
            <a:r>
              <a:rPr lang="en-US" sz="4000" dirty="0"/>
              <a:t>Deaths due to injury-related causes often undergo lengthy investigations and testing to determine the cause and manner of death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726D-AF4C-420A-A11E-A921A398A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324101"/>
            <a:ext cx="10972800" cy="2120899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3200" dirty="0"/>
              <a:t>About 60% of death certificate records </a:t>
            </a:r>
            <a:r>
              <a:rPr lang="en-US" sz="3200" i="1" dirty="0"/>
              <a:t>overall</a:t>
            </a:r>
            <a:r>
              <a:rPr lang="en-US" sz="3200" dirty="0"/>
              <a:t> are received by NCHS within 10 days of death </a:t>
            </a:r>
          </a:p>
          <a:p>
            <a:pPr lvl="1">
              <a:spcBef>
                <a:spcPts val="1600"/>
              </a:spcBef>
            </a:pPr>
            <a:r>
              <a:rPr lang="en-US" dirty="0"/>
              <a:t>External causes of death take substantially longer (9 months or more)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4" name="Group 3" descr="This figure shows the flow of death certificate data, from when the death occurred to investigation, data submission, updates, processing, coding and analysis.">
            <a:extLst>
              <a:ext uri="{FF2B5EF4-FFF2-40B4-BE49-F238E27FC236}">
                <a16:creationId xmlns:a16="http://schemas.microsoft.com/office/drawing/2014/main" id="{89FFA401-3E3E-4DEF-99B8-4B170591167C}"/>
              </a:ext>
            </a:extLst>
          </p:cNvPr>
          <p:cNvGrpSpPr/>
          <p:nvPr/>
        </p:nvGrpSpPr>
        <p:grpSpPr>
          <a:xfrm>
            <a:off x="532663" y="4371917"/>
            <a:ext cx="11138516" cy="1911955"/>
            <a:chOff x="399497" y="3631639"/>
            <a:chExt cx="8353887" cy="1433966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CBA32C47-F8D9-4031-9A89-9315B944F3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6809810"/>
                </p:ext>
              </p:extLst>
            </p:nvPr>
          </p:nvGraphicFramePr>
          <p:xfrm>
            <a:off x="399497" y="3631639"/>
            <a:ext cx="8353887" cy="14339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387BA4-A963-49DD-A581-8E2DE6409422}"/>
                </a:ext>
              </a:extLst>
            </p:cNvPr>
            <p:cNvGrpSpPr/>
            <p:nvPr/>
          </p:nvGrpSpPr>
          <p:grpSpPr>
            <a:xfrm>
              <a:off x="550081" y="4244363"/>
              <a:ext cx="783886" cy="512275"/>
              <a:chOff x="78931" y="3205177"/>
              <a:chExt cx="1143412" cy="774752"/>
            </a:xfrm>
          </p:grpSpPr>
          <p:pic>
            <p:nvPicPr>
              <p:cNvPr id="8" name="Graphic 7" descr="Needle">
                <a:extLst>
                  <a:ext uri="{FF2B5EF4-FFF2-40B4-BE49-F238E27FC236}">
                    <a16:creationId xmlns:a16="http://schemas.microsoft.com/office/drawing/2014/main" id="{71F6768C-5B96-40FD-834D-2B375127F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0885" y="3288471"/>
                <a:ext cx="691458" cy="691458"/>
              </a:xfrm>
              <a:prstGeom prst="rect">
                <a:avLst/>
              </a:prstGeom>
            </p:spPr>
          </p:pic>
          <p:pic>
            <p:nvPicPr>
              <p:cNvPr id="9" name="Graphic 8" descr="Medicine">
                <a:extLst>
                  <a:ext uri="{FF2B5EF4-FFF2-40B4-BE49-F238E27FC236}">
                    <a16:creationId xmlns:a16="http://schemas.microsoft.com/office/drawing/2014/main" id="{0D8B1503-6A9A-4B63-A2B3-2F9D7A707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8931" y="3205177"/>
                <a:ext cx="691457" cy="691458"/>
              </a:xfrm>
              <a:prstGeom prst="rect">
                <a:avLst/>
              </a:prstGeom>
            </p:spPr>
          </p:pic>
        </p:grpSp>
        <p:pic>
          <p:nvPicPr>
            <p:cNvPr id="7" name="Graphic 6" descr="Upward trend">
              <a:extLst>
                <a:ext uri="{FF2B5EF4-FFF2-40B4-BE49-F238E27FC236}">
                  <a16:creationId xmlns:a16="http://schemas.microsoft.com/office/drawing/2014/main" id="{FC4ACF3C-1D5C-4C4A-874A-2693526E3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00664" y="4250881"/>
              <a:ext cx="457200" cy="4572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CBD346-A82A-43ED-87AA-B38F613682DC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446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699A-CAB4-4276-BE1A-20AA8419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Timeliness of drug overdose death data is improving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0120-8F1E-4C09-B87B-AD7B36E5C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847528"/>
            <a:ext cx="4651023" cy="445558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3200" dirty="0"/>
              <a:t>Drug overdose deaths are being reported, coded, and processed faster than in years past</a:t>
            </a:r>
          </a:p>
          <a:p>
            <a:pPr>
              <a:spcBef>
                <a:spcPts val="1600"/>
              </a:spcBef>
            </a:pPr>
            <a:r>
              <a:rPr lang="en-US" sz="3200" dirty="0"/>
              <a:t>As a result, provisional drug overdose data are more complete than in prior years</a:t>
            </a:r>
          </a:p>
          <a:p>
            <a:endParaRPr lang="en-US" sz="3200" dirty="0"/>
          </a:p>
        </p:txBody>
      </p:sp>
      <p:graphicFrame>
        <p:nvGraphicFramePr>
          <p:cNvPr id="4" name="Chart 3" descr="This line chart shows how complete provisional drug overdose data are at different lags, ranging from 0 months after death to 9 months after the deaths occurred.">
            <a:extLst>
              <a:ext uri="{FF2B5EF4-FFF2-40B4-BE49-F238E27FC236}">
                <a16:creationId xmlns:a16="http://schemas.microsoft.com/office/drawing/2014/main" id="{BC914E30-4CA8-454C-8601-52E5164F8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00885"/>
              </p:ext>
            </p:extLst>
          </p:nvPr>
        </p:nvGraphicFramePr>
        <p:xfrm>
          <a:off x="5550946" y="1545167"/>
          <a:ext cx="6127289" cy="483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F57C67-EBDA-484E-8780-050F28AFB0BC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52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6E53-424C-48DA-A021-B43FA1A8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the impact of the COVID-19 pandemic been on injury-related causes of death?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AC22A-0E53-46F1-BB1D-99A76231A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844344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Problems:</a:t>
            </a:r>
          </a:p>
          <a:p>
            <a:r>
              <a:rPr lang="en-US" sz="3200" dirty="0"/>
              <a:t>Need weekly estimates </a:t>
            </a:r>
          </a:p>
          <a:p>
            <a:pPr lvl="1"/>
            <a:r>
              <a:rPr lang="en-US" dirty="0"/>
              <a:t>Existing provisional data are rolling annual estimates</a:t>
            </a:r>
          </a:p>
          <a:p>
            <a:r>
              <a:rPr lang="en-US" sz="3200" dirty="0"/>
              <a:t>Need timely estimates, account for reporting lags</a:t>
            </a:r>
          </a:p>
          <a:p>
            <a:pPr lvl="1"/>
            <a:r>
              <a:rPr lang="en-US" dirty="0"/>
              <a:t>Existing provisional data released with a 6-month lag</a:t>
            </a:r>
            <a:endParaRPr lang="en-US" sz="3200" dirty="0"/>
          </a:p>
          <a:p>
            <a:r>
              <a:rPr lang="en-US" sz="3200" dirty="0"/>
              <a:t>Need to account for improvements in timeliness</a:t>
            </a:r>
          </a:p>
          <a:p>
            <a:pPr lvl="1"/>
            <a:r>
              <a:rPr lang="en-US" dirty="0"/>
              <a:t>Unclear how timeliness and reporting may have changed since the pandemic (e.g., overburdened systems, vital statistics offices shifting to remote work, IT changes)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23DA1-0F65-4BD6-A9AD-0B35A78220B4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29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BF9E-02B6-426B-AF54-C12583A0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Nowcasting or “predicting the present”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5E27C-3448-4FDB-95E5-776A64F57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Used weekly ‘snapshots’ of provisional data (from 2018-2019) to model underreporting relative to final data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Use models to predict completeness of provisional data within 2 weeks of death, 4 weeks, 6 weeks, … , 39 weeks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Create weights based on the inverse of predicted completeness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For example, if provisional mortality data in 2019 was 50% complete within 12 weeks of death, then the weight for that jurisdiction would be 2 for data presented with a 12-week lag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Model the weighted counts, generate predicted numbers of deaths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Validate the models by running on older provisional data and compare predictions with the reported counts 6-10 months later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37927-CC7A-4DE4-A65B-C2A7862BD1BE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087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73ED6F-64DF-464D-AF81-44E7835A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Multi-stage hierarchical modeling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4DFFD-5716-41D4-ABBC-C56A1EA0C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" y="1600201"/>
            <a:ext cx="3840480" cy="4784556"/>
          </a:xfrm>
          <a:prstGeom prst="roundRect">
            <a:avLst/>
          </a:prstGeom>
          <a:solidFill>
            <a:srgbClr val="259BC5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dirty="0"/>
              <a:t>Stage 1: Develop Weights</a:t>
            </a:r>
          </a:p>
          <a:p>
            <a:pPr marL="233363" indent="-233363"/>
            <a:r>
              <a:rPr lang="en-US" sz="1800" dirty="0"/>
              <a:t>Model completeness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Provisional 2019 data by jurisdiction and lag </a:t>
            </a:r>
          </a:p>
          <a:p>
            <a:pPr marL="233363" indent="-233363"/>
            <a:r>
              <a:rPr lang="en-US" sz="1800" dirty="0"/>
              <a:t>Predict completeness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3 scenarios:</a:t>
            </a:r>
          </a:p>
          <a:p>
            <a:pPr marL="746125" lvl="2" indent="-158750"/>
            <a:r>
              <a:rPr lang="en-US" sz="1800" dirty="0">
                <a:solidFill>
                  <a:srgbClr val="000000"/>
                </a:solidFill>
              </a:rPr>
              <a:t>No change in timeliness</a:t>
            </a:r>
          </a:p>
          <a:p>
            <a:pPr marL="746125" lvl="2" indent="-158750"/>
            <a:r>
              <a:rPr lang="en-US" sz="1800" dirty="0">
                <a:solidFill>
                  <a:srgbClr val="000000"/>
                </a:solidFill>
              </a:rPr>
              <a:t>Moderate improvement</a:t>
            </a:r>
          </a:p>
          <a:p>
            <a:pPr marL="746125" lvl="2" indent="-158750"/>
            <a:r>
              <a:rPr lang="en-US" sz="1800" dirty="0">
                <a:solidFill>
                  <a:srgbClr val="000000"/>
                </a:solidFill>
              </a:rPr>
              <a:t>Extreme improvement</a:t>
            </a:r>
          </a:p>
          <a:p>
            <a:pPr marL="233363" indent="-233363"/>
            <a:r>
              <a:rPr lang="en-US" sz="1800" dirty="0"/>
              <a:t>Create weights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For each jurisdiction and lag, weight = 1/completeness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57C68C9-F2BD-4D6E-A018-7B07067BC712}"/>
              </a:ext>
            </a:extLst>
          </p:cNvPr>
          <p:cNvSpPr txBox="1">
            <a:spLocks/>
          </p:cNvSpPr>
          <p:nvPr/>
        </p:nvSpPr>
        <p:spPr bwMode="auto">
          <a:xfrm>
            <a:off x="4415800" y="2033335"/>
            <a:ext cx="3360399" cy="3737810"/>
          </a:xfrm>
          <a:prstGeom prst="roundRect">
            <a:avLst/>
          </a:prstGeom>
          <a:solidFill>
            <a:srgbClr val="259BC5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24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Stage 2: Model Outcomes</a:t>
            </a:r>
          </a:p>
          <a:p>
            <a:pPr marL="233363" indent="-233363"/>
            <a:r>
              <a:rPr lang="en-US" sz="1800" dirty="0"/>
              <a:t>Model weighted counts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Under 3 timeliness scenarios</a:t>
            </a:r>
          </a:p>
          <a:p>
            <a:pPr marL="233363" indent="-233363"/>
            <a:r>
              <a:rPr lang="en-US" sz="1800" dirty="0"/>
              <a:t>Predict number of deaths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Weekly number of deaths per jurisdiction from each model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37F95A1-186D-437D-9A94-E97661F1F76C}"/>
              </a:ext>
            </a:extLst>
          </p:cNvPr>
          <p:cNvSpPr txBox="1">
            <a:spLocks/>
          </p:cNvSpPr>
          <p:nvPr/>
        </p:nvSpPr>
        <p:spPr bwMode="auto">
          <a:xfrm>
            <a:off x="8124846" y="2322101"/>
            <a:ext cx="3840480" cy="3368841"/>
          </a:xfrm>
          <a:prstGeom prst="roundRect">
            <a:avLst/>
          </a:prstGeom>
          <a:solidFill>
            <a:srgbClr val="259BC5">
              <a:alpha val="2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24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Validation</a:t>
            </a:r>
          </a:p>
          <a:p>
            <a:pPr marL="233363" indent="-233363"/>
            <a:r>
              <a:rPr lang="en-US" sz="1800" dirty="0"/>
              <a:t>Fit stage 2 models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Using older provisional data (May, 2020)</a:t>
            </a:r>
          </a:p>
          <a:p>
            <a:pPr marL="233363" indent="-233363"/>
            <a:r>
              <a:rPr lang="en-US" sz="1800" dirty="0"/>
              <a:t>Predict number of deaths</a:t>
            </a:r>
          </a:p>
          <a:p>
            <a:pPr marL="460375" lvl="1" indent="-242888"/>
            <a:r>
              <a:rPr lang="en-US" sz="1800" dirty="0">
                <a:solidFill>
                  <a:srgbClr val="000000"/>
                </a:solidFill>
              </a:rPr>
              <a:t>Under 3 timeliness scenarios </a:t>
            </a:r>
          </a:p>
          <a:p>
            <a:pPr marL="250825" indent="-250825"/>
            <a:r>
              <a:rPr lang="en-US" sz="1800" dirty="0"/>
              <a:t>Compare predicted values to reported values from recent (nearly complete) data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C687DB-8795-4DE8-A6E1-632678582164}"/>
              </a:ext>
            </a:extLst>
          </p:cNvPr>
          <p:cNvSpPr txBox="1">
            <a:spLocks/>
          </p:cNvSpPr>
          <p:nvPr/>
        </p:nvSpPr>
        <p:spPr bwMode="auto">
          <a:xfrm>
            <a:off x="6644972" y="6312423"/>
            <a:ext cx="5178532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24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https://www.cdc.gov/nchs/nvss/vsrr/reports.htm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C1045-2CD5-414B-9541-A49B92FDF9C6}"/>
              </a:ext>
            </a:extLst>
          </p:cNvPr>
          <p:cNvSpPr txBox="1"/>
          <p:nvPr/>
        </p:nvSpPr>
        <p:spPr>
          <a:xfrm>
            <a:off x="11586871" y="6268880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9F28DE-C58F-49B3-8114-3FDEFC0E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6499" y="1969167"/>
            <a:ext cx="1002152" cy="854242"/>
          </a:xfrm>
          <a:prstGeom prst="rightArrow">
            <a:avLst>
              <a:gd name="adj1" fmla="val 34976"/>
              <a:gd name="adj2" fmla="val 59907"/>
            </a:avLst>
          </a:prstGeom>
          <a:solidFill>
            <a:srgbClr val="25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6FD71FE-A28E-42CD-8E7A-E89A0C13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7284" y="2189749"/>
            <a:ext cx="1002152" cy="854242"/>
          </a:xfrm>
          <a:prstGeom prst="rightArrow">
            <a:avLst>
              <a:gd name="adj1" fmla="val 34976"/>
              <a:gd name="adj2" fmla="val 59907"/>
            </a:avLst>
          </a:prstGeom>
          <a:solidFill>
            <a:srgbClr val="25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78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1088C9C-E064-46A7-B064-ED3443F9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59293"/>
          </a:xfrm>
        </p:spPr>
        <p:txBody>
          <a:bodyPr/>
          <a:lstStyle/>
          <a:p>
            <a:r>
              <a:rPr lang="en-US" sz="4267" dirty="0"/>
              <a:t>Validation Results: US*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F3028E-F643-40E2-81B7-66C3A24B77DF}"/>
              </a:ext>
            </a:extLst>
          </p:cNvPr>
          <p:cNvSpPr txBox="1"/>
          <p:nvPr/>
        </p:nvSpPr>
        <p:spPr>
          <a:xfrm>
            <a:off x="265471" y="6174659"/>
            <a:ext cx="546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*excludes Connecticut and North Carolina</a:t>
            </a:r>
          </a:p>
        </p:txBody>
      </p:sp>
      <p:pic>
        <p:nvPicPr>
          <p:cNvPr id="2" name="Picture 1" descr="This picture shows trends in predicted and reported counts of drug overdose deaths from Jan 11, 2020 through April 4, 2020.">
            <a:extLst>
              <a:ext uri="{FF2B5EF4-FFF2-40B4-BE49-F238E27FC236}">
                <a16:creationId xmlns:a16="http://schemas.microsoft.com/office/drawing/2014/main" id="{064C06E1-5B4F-4DC2-999E-55AF907C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71" y="807719"/>
            <a:ext cx="8625327" cy="5394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4F9C7-F47D-42CD-9BF4-B39E6E1A1998}"/>
              </a:ext>
            </a:extLst>
          </p:cNvPr>
          <p:cNvSpPr txBox="1"/>
          <p:nvPr/>
        </p:nvSpPr>
        <p:spPr>
          <a:xfrm>
            <a:off x="11586871" y="6268879"/>
            <a:ext cx="50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658CC9-291B-43DD-B801-C6663BB22D22}" type="slidenum"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967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40D0-54B6-4B99-A578-DF9A0CFE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80671"/>
          </a:xfrm>
        </p:spPr>
        <p:txBody>
          <a:bodyPr/>
          <a:lstStyle/>
          <a:p>
            <a:r>
              <a:rPr lang="en-US" dirty="0"/>
              <a:t>Predicted numbers of drug overdose deaths by week, United States, 2016-2020</a:t>
            </a:r>
          </a:p>
        </p:txBody>
      </p:sp>
      <p:pic>
        <p:nvPicPr>
          <p:cNvPr id="6" name="Picture 5" descr="This figure shows nowcasted estimates of drug overdose deaths for the United States, from early 2016 through late 2020.">
            <a:extLst>
              <a:ext uri="{FF2B5EF4-FFF2-40B4-BE49-F238E27FC236}">
                <a16:creationId xmlns:a16="http://schemas.microsoft.com/office/drawing/2014/main" id="{3EB3ADAD-02AB-42D6-B545-66B5400D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9"/>
            <a:ext cx="12192000" cy="6842103"/>
          </a:xfrm>
          <a:prstGeom prst="rect">
            <a:avLst/>
          </a:prstGeom>
        </p:spPr>
      </p:pic>
      <p:sp>
        <p:nvSpPr>
          <p:cNvPr id="4" name="Rectangle 3" descr="This box covers the 6-month lag that applies to the existing provisional drug overdose death data releases.">
            <a:extLst>
              <a:ext uri="{FF2B5EF4-FFF2-40B4-BE49-F238E27FC236}">
                <a16:creationId xmlns:a16="http://schemas.microsoft.com/office/drawing/2014/main" id="{FC12CA43-2EBC-4D11-B552-0D45DF9725C2}"/>
              </a:ext>
            </a:extLst>
          </p:cNvPr>
          <p:cNvSpPr/>
          <p:nvPr/>
        </p:nvSpPr>
        <p:spPr>
          <a:xfrm>
            <a:off x="10456752" y="1222218"/>
            <a:ext cx="1629624" cy="3811509"/>
          </a:xfrm>
          <a:prstGeom prst="rect">
            <a:avLst/>
          </a:prstGeom>
          <a:solidFill>
            <a:srgbClr val="C00000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F673A-6694-4E43-A7C8-BD52E566C7DF}"/>
              </a:ext>
            </a:extLst>
          </p:cNvPr>
          <p:cNvSpPr txBox="1"/>
          <p:nvPr/>
        </p:nvSpPr>
        <p:spPr>
          <a:xfrm>
            <a:off x="10529176" y="1312752"/>
            <a:ext cx="153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Existing provisional data: 12 month-ending counts with a 6-month lag</a:t>
            </a:r>
          </a:p>
          <a:p>
            <a:endParaRPr lang="en-US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Nowcasting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 shorter lag (1 month), weekly counts</a:t>
            </a:r>
          </a:p>
        </p:txBody>
      </p:sp>
    </p:spTree>
    <p:extLst>
      <p:ext uri="{BB962C8B-B14F-4D97-AF65-F5344CB8AC3E}">
        <p14:creationId xmlns:p14="http://schemas.microsoft.com/office/powerpoint/2010/main" val="232255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M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CHS Color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6858"/>
    </a:accent1>
    <a:accent2>
      <a:srgbClr val="695E4A"/>
    </a:accent2>
    <a:accent3>
      <a:srgbClr val="008BB0"/>
    </a:accent3>
    <a:accent4>
      <a:srgbClr val="D06F1A"/>
    </a:accent4>
    <a:accent5>
      <a:srgbClr val="FFD200"/>
    </a:accent5>
    <a:accent6>
      <a:srgbClr val="969696"/>
    </a:accent6>
    <a:hlink>
      <a:srgbClr val="646464"/>
    </a:hlink>
    <a:folHlink>
      <a:srgbClr val="954F72"/>
    </a:folHlink>
  </a:clrScheme>
  <a:fontScheme name="CDC Myriad Web Pro">
    <a:majorFont>
      <a:latin typeface="Myriad Web Pro"/>
      <a:ea typeface=""/>
      <a:cs typeface=""/>
    </a:majorFont>
    <a:minorFont>
      <a:latin typeface="Myriad Web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769</Words>
  <Application>Microsoft Office PowerPoint</Application>
  <PresentationFormat>Widescreen</PresentationFormat>
  <Paragraphs>109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Myriad Web Pro</vt:lpstr>
      <vt:lpstr>Tahoma</vt:lpstr>
      <vt:lpstr>Wingdings</vt:lpstr>
      <vt:lpstr>NCEH_ATSDR_combined</vt:lpstr>
      <vt:lpstr>DMI</vt:lpstr>
      <vt:lpstr>Early provisional estimates of drug overdose, suicide, and transportation-related deaths: Nowcasting methods to account for reporting lags </vt:lpstr>
      <vt:lpstr>Monthly provisional drug overdose death counts from the Vital Statistics Rapid Release Program</vt:lpstr>
      <vt:lpstr>Deaths due to injury-related causes often undergo lengthy investigations and testing to determine the cause and manner of death</vt:lpstr>
      <vt:lpstr>Timeliness of drug overdose death data is improving</vt:lpstr>
      <vt:lpstr>What has the impact of the COVID-19 pandemic been on injury-related causes of death?</vt:lpstr>
      <vt:lpstr>Nowcasting or “predicting the present”</vt:lpstr>
      <vt:lpstr>Multi-stage hierarchical modeling process</vt:lpstr>
      <vt:lpstr>Validation Results: US*</vt:lpstr>
      <vt:lpstr>Predicted numbers of drug overdose deaths by week, United States, 2016-2020</vt:lpstr>
      <vt:lpstr>Predicted numbers of drug overdose deaths by week, United States, 2016-2021</vt:lpstr>
      <vt:lpstr>Predicted numbers of suicide deaths by week, United States, 2016-2021</vt:lpstr>
      <vt:lpstr>Predicted numbers of transportation-related deaths by week, United States, 2016-2021</vt:lpstr>
      <vt:lpstr>Limitations to the current approach</vt:lpstr>
      <vt:lpstr>Where do we go from here?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Rossen, Lauren M. (CDC/DDPHSS/NCHS/DRM)</dc:creator>
  <cp:lastModifiedBy>Moore, Jennifer A. (CDC/DDPHSS/NCHS/OD)</cp:lastModifiedBy>
  <cp:revision>8</cp:revision>
  <dcterms:created xsi:type="dcterms:W3CDTF">2021-04-27T12:50:44Z</dcterms:created>
  <dcterms:modified xsi:type="dcterms:W3CDTF">2021-06-16T14:24:48Z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2021-04-27T13:47:08Z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9dde2404-a221-457a-a761-1186cc749a3e</vt:lpwstr>
  </property>
  <property fmtid="{D5CDD505-2E9C-101B-9397-08002B2CF9AE}" pid="8" name="MSIP_Label_7b94a7b8-f06c-4dfe-bdcc-9b548fd58c31_ContentBits">
    <vt:lpwstr>0</vt:lpwstr>
  </property>
</Properties>
</file>