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 id="2147483824" r:id="rId5"/>
    <p:sldMasterId id="2147483868" r:id="rId6"/>
    <p:sldMasterId id="2147483878" r:id="rId7"/>
    <p:sldMasterId id="2147483889" r:id="rId8"/>
    <p:sldMasterId id="2147483916" r:id="rId9"/>
    <p:sldMasterId id="2147483927" r:id="rId10"/>
    <p:sldMasterId id="2147483942" r:id="rId11"/>
    <p:sldMasterId id="2147483994" r:id="rId12"/>
    <p:sldMasterId id="2147484003" r:id="rId13"/>
  </p:sldMasterIdLst>
  <p:notesMasterIdLst>
    <p:notesMasterId r:id="rId31"/>
  </p:notesMasterIdLst>
  <p:handoutMasterIdLst>
    <p:handoutMasterId r:id="rId32"/>
  </p:handoutMasterIdLst>
  <p:sldIdLst>
    <p:sldId id="257" r:id="rId14"/>
    <p:sldId id="718" r:id="rId15"/>
    <p:sldId id="664" r:id="rId16"/>
    <p:sldId id="744" r:id="rId17"/>
    <p:sldId id="719" r:id="rId18"/>
    <p:sldId id="746" r:id="rId19"/>
    <p:sldId id="725" r:id="rId20"/>
    <p:sldId id="745" r:id="rId21"/>
    <p:sldId id="727" r:id="rId22"/>
    <p:sldId id="741" r:id="rId23"/>
    <p:sldId id="669" r:id="rId24"/>
    <p:sldId id="701" r:id="rId25"/>
    <p:sldId id="687" r:id="rId26"/>
    <p:sldId id="747" r:id="rId27"/>
    <p:sldId id="738" r:id="rId28"/>
    <p:sldId id="705" r:id="rId29"/>
    <p:sldId id="417" r:id="rId30"/>
  </p:sldIdLst>
  <p:sldSz cx="9144000" cy="5143500" type="screen16x9"/>
  <p:notesSz cx="7010400" cy="9296400"/>
  <p:embeddedFontLst>
    <p:embeddedFont>
      <p:font typeface="Arial Narrow" panose="020B060602020203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Myriad Web Pro" panose="020B0604020202020204" charset="0"/>
      <p:regular r:id="rId41"/>
      <p:bold r:id="rId42"/>
      <p:italic r:id="rId43"/>
    </p:embeddedFont>
    <p:embeddedFont>
      <p:font typeface="Open Sans" panose="020B0604020202020204" charset="0"/>
      <p:regular r:id="rId44"/>
      <p:bold r:id="rId45"/>
      <p:italic r:id="rId46"/>
      <p:boldItalic r:id="rId47"/>
    </p:embeddedFont>
    <p:embeddedFont>
      <p:font typeface="Segoe UI" panose="020B0502040204020203"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1920" userDrawn="1">
          <p15:clr>
            <a:srgbClr val="A4A3A4"/>
          </p15:clr>
        </p15:guide>
        <p15:guide id="3"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ck, Mary R. (CDC/OCOO/OCIO)" initials="PMR(" lastIdx="18" clrIdx="0">
    <p:extLst>
      <p:ext uri="{19B8F6BF-5375-455C-9EA6-DF929625EA0E}">
        <p15:presenceInfo xmlns:p15="http://schemas.microsoft.com/office/powerpoint/2012/main" userId="S-1-5-21-1207783550-2075000910-922709458-314075" providerId="AD"/>
      </p:ext>
    </p:extLst>
  </p:cmAuthor>
  <p:cmAuthor id="2" name="Lutz, Pamela (CDC/DDPHSS/OD)" initials="L(" lastIdx="8" clrIdx="1">
    <p:extLst>
      <p:ext uri="{19B8F6BF-5375-455C-9EA6-DF929625EA0E}">
        <p15:presenceInfo xmlns:p15="http://schemas.microsoft.com/office/powerpoint/2012/main" userId="S::pml1@cdc.gov::c284c478-2bd3-4569-b099-fe0b63133e8c" providerId="AD"/>
      </p:ext>
    </p:extLst>
  </p:cmAuthor>
  <p:cmAuthor id="3" name="Mann, Taylor (CDC/DDPHSS/OD)" initials="M(" lastIdx="6" clrIdx="2">
    <p:extLst>
      <p:ext uri="{19B8F6BF-5375-455C-9EA6-DF929625EA0E}">
        <p15:presenceInfo xmlns:p15="http://schemas.microsoft.com/office/powerpoint/2012/main" userId="S::mov8@cdc.gov::1614eebc-662e-496d-983e-1cc4dd559a28" providerId="AD"/>
      </p:ext>
    </p:extLst>
  </p:cmAuthor>
  <p:cmAuthor id="4" name="Peck, Mary R. (CDC/OCOO/OCIO)" initials="P(" lastIdx="6" clrIdx="3">
    <p:extLst>
      <p:ext uri="{19B8F6BF-5375-455C-9EA6-DF929625EA0E}">
        <p15:presenceInfo xmlns:p15="http://schemas.microsoft.com/office/powerpoint/2012/main" userId="S::dhi4@cdc.gov::538531cc-7aa0-4e51-aad1-884ebc84d52b" providerId="AD"/>
      </p:ext>
    </p:extLst>
  </p:cmAuthor>
  <p:cmAuthor id="5" name="Mann, Taylor (CDC/DDPHSS/OD)" initials="MT(" lastIdx="2" clrIdx="4">
    <p:extLst>
      <p:ext uri="{19B8F6BF-5375-455C-9EA6-DF929625EA0E}">
        <p15:presenceInfo xmlns:p15="http://schemas.microsoft.com/office/powerpoint/2012/main" userId="S-1-5-21-1207783550-2075000910-922709458-5753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33CC33"/>
    <a:srgbClr val="99FF99"/>
    <a:srgbClr val="9966FF"/>
    <a:srgbClr val="FFFF99"/>
    <a:srgbClr val="526681"/>
    <a:srgbClr val="B50937"/>
    <a:srgbClr val="FFFFFF"/>
    <a:srgbClr val="0027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6" autoAdjust="0"/>
    <p:restoredTop sz="95663" autoAdjust="0"/>
  </p:normalViewPr>
  <p:slideViewPr>
    <p:cSldViewPr snapToGrid="0">
      <p:cViewPr varScale="1">
        <p:scale>
          <a:sx n="101" d="100"/>
          <a:sy n="101" d="100"/>
        </p:scale>
        <p:origin x="43" y="134"/>
      </p:cViewPr>
      <p:guideLst>
        <p:guide orient="horz"/>
        <p:guide pos="1920"/>
        <p:guide pos="3840"/>
      </p:guideLst>
    </p:cSldViewPr>
  </p:slideViewPr>
  <p:outlineViewPr>
    <p:cViewPr>
      <p:scale>
        <a:sx n="33" d="100"/>
        <a:sy n="33" d="100"/>
      </p:scale>
      <p:origin x="0" y="-768"/>
    </p:cViewPr>
  </p:outlineViewPr>
  <p:notesTextViewPr>
    <p:cViewPr>
      <p:scale>
        <a:sx n="150" d="100"/>
        <a:sy n="150" d="100"/>
      </p:scale>
      <p:origin x="0" y="0"/>
    </p:cViewPr>
  </p:notesTextViewPr>
  <p:sorterViewPr>
    <p:cViewPr>
      <p:scale>
        <a:sx n="190" d="100"/>
        <a:sy n="190" d="100"/>
      </p:scale>
      <p:origin x="0" y="-60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7.fntdata"/><Relationship Id="rId21" Type="http://schemas.openxmlformats.org/officeDocument/2006/relationships/slide" Target="slides/slide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725"/>
          </a:xfrm>
          <a:prstGeom prst="rect">
            <a:avLst/>
          </a:prstGeom>
        </p:spPr>
        <p:txBody>
          <a:bodyPr vert="horz" lIns="92291" tIns="46145" rIns="92291" bIns="46145" rtlCol="0"/>
          <a:lstStyle>
            <a:lvl1pPr algn="l">
              <a:defRPr sz="1300"/>
            </a:lvl1pPr>
          </a:lstStyle>
          <a:p>
            <a:endParaRPr lang="en-US"/>
          </a:p>
        </p:txBody>
      </p:sp>
      <p:sp>
        <p:nvSpPr>
          <p:cNvPr id="3" name="Date Placeholder 2"/>
          <p:cNvSpPr>
            <a:spLocks noGrp="1"/>
          </p:cNvSpPr>
          <p:nvPr>
            <p:ph type="dt" sz="quarter" idx="1"/>
          </p:nvPr>
        </p:nvSpPr>
        <p:spPr>
          <a:xfrm>
            <a:off x="3970938" y="3"/>
            <a:ext cx="3037840" cy="466725"/>
          </a:xfrm>
          <a:prstGeom prst="rect">
            <a:avLst/>
          </a:prstGeom>
        </p:spPr>
        <p:txBody>
          <a:bodyPr vert="horz" lIns="92291" tIns="46145" rIns="92291" bIns="46145" rtlCol="0"/>
          <a:lstStyle>
            <a:lvl1pPr algn="r">
              <a:defRPr sz="1300"/>
            </a:lvl1pPr>
          </a:lstStyle>
          <a:p>
            <a:fld id="{772F7A92-C5B1-4CC8-AB3F-350D506D5629}" type="datetimeFigureOut">
              <a:rPr lang="en-US" smtClean="0"/>
              <a:t>1/19/2021</a:t>
            </a:fld>
            <a:endParaRPr lang="en-US"/>
          </a:p>
        </p:txBody>
      </p:sp>
      <p:sp>
        <p:nvSpPr>
          <p:cNvPr id="4" name="Footer Placeholder 3"/>
          <p:cNvSpPr>
            <a:spLocks noGrp="1"/>
          </p:cNvSpPr>
          <p:nvPr>
            <p:ph type="ftr" sz="quarter" idx="2"/>
          </p:nvPr>
        </p:nvSpPr>
        <p:spPr>
          <a:xfrm>
            <a:off x="0" y="8829677"/>
            <a:ext cx="3037840" cy="466725"/>
          </a:xfrm>
          <a:prstGeom prst="rect">
            <a:avLst/>
          </a:prstGeom>
        </p:spPr>
        <p:txBody>
          <a:bodyPr vert="horz" lIns="92291" tIns="46145" rIns="92291" bIns="46145"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677"/>
            <a:ext cx="3037840" cy="466725"/>
          </a:xfrm>
          <a:prstGeom prst="rect">
            <a:avLst/>
          </a:prstGeom>
        </p:spPr>
        <p:txBody>
          <a:bodyPr vert="horz" lIns="92291" tIns="46145" rIns="92291" bIns="46145" rtlCol="0" anchor="b"/>
          <a:lstStyle>
            <a:lvl1pPr algn="r">
              <a:defRPr sz="1300"/>
            </a:lvl1pPr>
          </a:lstStyle>
          <a:p>
            <a:fld id="{54B860D4-5843-4694-8EE5-9335A7DCDBD6}" type="slidenum">
              <a:rPr lang="en-US" smtClean="0"/>
              <a:t>‹#›</a:t>
            </a:fld>
            <a:endParaRPr lang="en-US"/>
          </a:p>
        </p:txBody>
      </p:sp>
    </p:spTree>
    <p:extLst>
      <p:ext uri="{BB962C8B-B14F-4D97-AF65-F5344CB8AC3E}">
        <p14:creationId xmlns:p14="http://schemas.microsoft.com/office/powerpoint/2010/main" val="1775080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8145" cy="464205"/>
          </a:xfrm>
          <a:prstGeom prst="rect">
            <a:avLst/>
          </a:prstGeom>
        </p:spPr>
        <p:txBody>
          <a:bodyPr vert="horz" lIns="88128" tIns="44064" rIns="88128" bIns="4406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734" y="2"/>
            <a:ext cx="3038145" cy="464205"/>
          </a:xfrm>
          <a:prstGeom prst="rect">
            <a:avLst/>
          </a:prstGeom>
        </p:spPr>
        <p:txBody>
          <a:bodyPr vert="horz" lIns="88128" tIns="44064" rIns="88128" bIns="44064"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1/19/2021</a:t>
            </a:fld>
            <a:endParaRPr lang="en-US"/>
          </a:p>
        </p:txBody>
      </p:sp>
      <p:sp>
        <p:nvSpPr>
          <p:cNvPr id="4" name="Slide Image Placeholder 3"/>
          <p:cNvSpPr>
            <a:spLocks noGrp="1" noRot="1" noChangeAspect="1"/>
          </p:cNvSpPr>
          <p:nvPr>
            <p:ph type="sldImg" idx="2"/>
          </p:nvPr>
        </p:nvSpPr>
        <p:spPr>
          <a:xfrm>
            <a:off x="406400" y="700088"/>
            <a:ext cx="6197600" cy="3486150"/>
          </a:xfrm>
          <a:prstGeom prst="rect">
            <a:avLst/>
          </a:prstGeom>
          <a:noFill/>
          <a:ln w="12700">
            <a:solidFill>
              <a:prstClr val="black"/>
            </a:solidFill>
          </a:ln>
        </p:spPr>
        <p:txBody>
          <a:bodyPr vert="horz" lIns="88128" tIns="44064" rIns="88128" bIns="44064" rtlCol="0" anchor="ctr"/>
          <a:lstStyle/>
          <a:p>
            <a:pPr lvl="0"/>
            <a:endParaRPr lang="en-US" noProof="0"/>
          </a:p>
        </p:txBody>
      </p:sp>
      <p:sp>
        <p:nvSpPr>
          <p:cNvPr id="5" name="Notes Placeholder 4"/>
          <p:cNvSpPr>
            <a:spLocks noGrp="1"/>
          </p:cNvSpPr>
          <p:nvPr>
            <p:ph type="body" sz="quarter" idx="3"/>
          </p:nvPr>
        </p:nvSpPr>
        <p:spPr>
          <a:xfrm>
            <a:off x="701347" y="4416101"/>
            <a:ext cx="5607711" cy="4182457"/>
          </a:xfrm>
          <a:prstGeom prst="rect">
            <a:avLst/>
          </a:prstGeom>
        </p:spPr>
        <p:txBody>
          <a:bodyPr vert="horz" lIns="88128" tIns="44064" rIns="88128" bIns="440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60"/>
            <a:ext cx="3038145" cy="464205"/>
          </a:xfrm>
          <a:prstGeom prst="rect">
            <a:avLst/>
          </a:prstGeom>
        </p:spPr>
        <p:txBody>
          <a:bodyPr vert="horz" lIns="88128" tIns="44064" rIns="88128" bIns="4406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734" y="8830660"/>
            <a:ext cx="3038145" cy="464205"/>
          </a:xfrm>
          <a:prstGeom prst="rect">
            <a:avLst/>
          </a:prstGeom>
        </p:spPr>
        <p:txBody>
          <a:bodyPr vert="horz" lIns="88128" tIns="44064" rIns="88128" bIns="44064"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cience.sciencemag.org/content/361/6408/eaau1184.ful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lvl="0"/>
            <a:r>
              <a:rPr lang="en-US" sz="1200" b="1" kern="1200" dirty="0">
                <a:solidFill>
                  <a:schemeClr val="tx1"/>
                </a:solidFill>
                <a:effectLst/>
                <a:latin typeface="+mn-lt"/>
                <a:ea typeface="+mn-ea"/>
                <a:cs typeface="+mn-cs"/>
              </a:rPr>
              <a:t>Thank you for the opportunity</a:t>
            </a:r>
            <a:r>
              <a:rPr lang="en-US" sz="1200" b="1" kern="1200" baseline="0" dirty="0">
                <a:solidFill>
                  <a:schemeClr val="tx1"/>
                </a:solidFill>
                <a:effectLst/>
                <a:latin typeface="+mn-lt"/>
                <a:ea typeface="+mn-ea"/>
                <a:cs typeface="+mn-cs"/>
              </a:rPr>
              <a:t> to talk with you today</a:t>
            </a:r>
          </a:p>
          <a:p>
            <a:pPr lvl="0"/>
            <a:r>
              <a:rPr lang="en-US" sz="1200" b="1" kern="1200" baseline="0" dirty="0">
                <a:solidFill>
                  <a:schemeClr val="tx1"/>
                </a:solidFill>
                <a:effectLst/>
                <a:latin typeface="+mn-lt"/>
                <a:ea typeface="+mn-ea"/>
                <a:cs typeface="+mn-cs"/>
              </a:rPr>
              <a:t>To get us started, I want to talked about a transformative strategy aimed at changing how we collect, use, and share data through modern IT capabilities to save lives and improve health. But to make that work we must rely on innovation that goes outside our comfort zone</a:t>
            </a:r>
          </a:p>
          <a:p>
            <a:pPr lvl="0"/>
            <a:endParaRPr lang="en-US" sz="1200" b="1" kern="1200" baseline="0" dirty="0">
              <a:solidFill>
                <a:schemeClr val="tx1"/>
              </a:solidFill>
              <a:effectLst/>
              <a:latin typeface="+mn-lt"/>
              <a:ea typeface="+mn-ea"/>
              <a:cs typeface="+mn-cs"/>
            </a:endParaRPr>
          </a:p>
          <a:p>
            <a:pPr lvl="0"/>
            <a:endParaRPr lang="en-US" sz="1200" b="1"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CLICK to next slide</a:t>
            </a:r>
            <a:endParaRPr lang="en-US" sz="1050" kern="1200" dirty="0">
              <a:solidFill>
                <a:schemeClr val="tx1"/>
              </a:solidFill>
              <a:effectLst/>
              <a:latin typeface="+mn-lt"/>
              <a:ea typeface="+mn-ea"/>
              <a:cs typeface="+mn-cs"/>
            </a:endParaRPr>
          </a:p>
          <a:p>
            <a:pPr>
              <a:spcBef>
                <a:spcPct val="0"/>
              </a:spcBef>
            </a:pPr>
            <a:endParaRPr lang="en-US" altLang="en-US" baseline="0"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16041" indent="-275401">
              <a:defRPr>
                <a:solidFill>
                  <a:schemeClr val="tx1"/>
                </a:solidFill>
                <a:latin typeface="Myriad Web Pro" panose="020B0503030403020204" pitchFamily="34" charset="0"/>
              </a:defRPr>
            </a:lvl2pPr>
            <a:lvl3pPr marL="1101601" indent="-220320">
              <a:defRPr>
                <a:solidFill>
                  <a:schemeClr val="tx1"/>
                </a:solidFill>
                <a:latin typeface="Myriad Web Pro" panose="020B0503030403020204" pitchFamily="34" charset="0"/>
              </a:defRPr>
            </a:lvl3pPr>
            <a:lvl4pPr marL="1542241" indent="-220320">
              <a:defRPr>
                <a:solidFill>
                  <a:schemeClr val="tx1"/>
                </a:solidFill>
                <a:latin typeface="Myriad Web Pro" panose="020B0503030403020204" pitchFamily="34" charset="0"/>
              </a:defRPr>
            </a:lvl4pPr>
            <a:lvl5pPr marL="1982881" indent="-220320">
              <a:defRPr>
                <a:solidFill>
                  <a:schemeClr val="tx1"/>
                </a:solidFill>
                <a:latin typeface="Myriad Web Pro" panose="020B0503030403020204" pitchFamily="34" charset="0"/>
              </a:defRPr>
            </a:lvl5pPr>
            <a:lvl6pPr marL="2423522" indent="-220320" fontAlgn="base">
              <a:spcBef>
                <a:spcPct val="0"/>
              </a:spcBef>
              <a:spcAft>
                <a:spcPct val="0"/>
              </a:spcAft>
              <a:defRPr>
                <a:solidFill>
                  <a:schemeClr val="tx1"/>
                </a:solidFill>
                <a:latin typeface="Myriad Web Pro" panose="020B0503030403020204" pitchFamily="34" charset="0"/>
              </a:defRPr>
            </a:lvl6pPr>
            <a:lvl7pPr marL="2864162" indent="-220320" fontAlgn="base">
              <a:spcBef>
                <a:spcPct val="0"/>
              </a:spcBef>
              <a:spcAft>
                <a:spcPct val="0"/>
              </a:spcAft>
              <a:defRPr>
                <a:solidFill>
                  <a:schemeClr val="tx1"/>
                </a:solidFill>
                <a:latin typeface="Myriad Web Pro" panose="020B0503030403020204" pitchFamily="34" charset="0"/>
              </a:defRPr>
            </a:lvl7pPr>
            <a:lvl8pPr marL="3304802" indent="-220320" fontAlgn="base">
              <a:spcBef>
                <a:spcPct val="0"/>
              </a:spcBef>
              <a:spcAft>
                <a:spcPct val="0"/>
              </a:spcAft>
              <a:defRPr>
                <a:solidFill>
                  <a:schemeClr val="tx1"/>
                </a:solidFill>
                <a:latin typeface="Myriad Web Pro" panose="020B0503030403020204" pitchFamily="34" charset="0"/>
              </a:defRPr>
            </a:lvl8pPr>
            <a:lvl9pPr marL="3745443" indent="-22032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Improvements</a:t>
            </a:r>
            <a:r>
              <a:rPr lang="en-US" baseline="0" dirty="0"/>
              <a:t> to m</a:t>
            </a:r>
            <a:r>
              <a:rPr lang="en-US" dirty="0"/>
              <a:t>ortality data have</a:t>
            </a:r>
            <a:r>
              <a:rPr lang="en-US" baseline="0" dirty="0"/>
              <a:t> given us a clearer picture of</a:t>
            </a:r>
            <a:r>
              <a:rPr lang="en-US" dirty="0"/>
              <a:t> what is happening across the country. </a:t>
            </a:r>
            <a:r>
              <a:rPr lang="en-US" b="0" dirty="0"/>
              <a:t>We now have Rapid</a:t>
            </a:r>
            <a:r>
              <a:rPr lang="en-US" b="0" baseline="0" dirty="0"/>
              <a:t> Release data in the form of p</a:t>
            </a:r>
            <a:r>
              <a:rPr lang="en-US" b="0" dirty="0"/>
              <a:t>rovisional</a:t>
            </a:r>
            <a:r>
              <a:rPr lang="en-US" b="0" baseline="0" dirty="0"/>
              <a:t> counts of drug overdose deaths. While they are not final, these estimates offer us even timelier </a:t>
            </a:r>
            <a:r>
              <a:rPr lang="en-US" baseline="0" dirty="0"/>
              <a:t>insight into the epidemic, which we can use to target resources and take action.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We are also taking the current stream of drug overdose death data and using it to </a:t>
            </a:r>
            <a:r>
              <a:rPr lang="en-US" b="1" baseline="0" dirty="0"/>
              <a:t>predict </a:t>
            </a:r>
            <a:r>
              <a:rPr lang="en-US" b="0" baseline="0" dirty="0"/>
              <a:t>what the final counts will be.  </a:t>
            </a:r>
          </a:p>
          <a:p>
            <a:endParaRPr lang="en-US" dirty="0"/>
          </a:p>
          <a:p>
            <a:r>
              <a:rPr lang="en-US" baseline="0" dirty="0"/>
              <a:t>Provisional</a:t>
            </a:r>
            <a:r>
              <a:rPr lang="en-US" dirty="0"/>
              <a:t> death reports are currently released with a 6 month lag</a:t>
            </a:r>
            <a:r>
              <a:rPr lang="en-US" baseline="0" dirty="0"/>
              <a:t> </a:t>
            </a:r>
            <a:r>
              <a:rPr lang="en-US" dirty="0"/>
              <a:t>– faster</a:t>
            </a:r>
            <a:r>
              <a:rPr lang="en-US" baseline="0" dirty="0"/>
              <a:t> than final data.</a:t>
            </a:r>
            <a:r>
              <a:rPr lang="en-US" dirty="0"/>
              <a:t> Data presented here are deaths through the end of</a:t>
            </a:r>
            <a:r>
              <a:rPr lang="en-US" baseline="0" dirty="0"/>
              <a:t> November</a:t>
            </a:r>
            <a:r>
              <a:rPr lang="en-US" dirty="0"/>
              <a:t> 2018.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1034922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881390">
              <a:defRPr/>
            </a:pPr>
            <a:r>
              <a:rPr lang="en-US" dirty="0"/>
              <a:t>Key Messages: Let’s look at syndromic surveillance, another</a:t>
            </a:r>
            <a:r>
              <a:rPr lang="en-US" baseline="0" dirty="0"/>
              <a:t> foundational system that performs both in emergencies and in everyday health. </a:t>
            </a:r>
          </a:p>
          <a:p>
            <a:pPr defTabSz="881390">
              <a:defRPr/>
            </a:pPr>
            <a:endParaRPr lang="en-US" baseline="0" dirty="0"/>
          </a:p>
          <a:p>
            <a:pPr defTabSz="881390">
              <a:defRPr/>
            </a:pPr>
            <a:r>
              <a:rPr lang="en-US" baseline="0" dirty="0"/>
              <a:t>What you might not know is that this system is evolution of </a:t>
            </a:r>
            <a:r>
              <a:rPr lang="en-US" baseline="0" dirty="0" err="1"/>
              <a:t>Biosense</a:t>
            </a:r>
            <a:r>
              <a:rPr lang="en-US" baseline="0" dirty="0"/>
              <a:t>, which is the first HHS system that used the cloud. </a:t>
            </a:r>
          </a:p>
          <a:p>
            <a:pPr defTabSz="881390">
              <a:defRPr/>
            </a:pPr>
            <a:endParaRPr lang="en-US" baseline="0" dirty="0"/>
          </a:p>
          <a:p>
            <a:pPr defTabSz="881390">
              <a:defRPr/>
            </a:pPr>
            <a:r>
              <a:rPr lang="en-US" baseline="0" dirty="0"/>
              <a:t>Following 9/11, initial investments were made in enhancing syndromic surveillance as an early warning system for bioterrorism which has transformed to a  system now allows officials to detect a much wider range of health threats—from opioid overdoses to chemical spills to outbreaks. </a:t>
            </a:r>
          </a:p>
          <a:p>
            <a:pPr defTabSz="881390">
              <a:defRPr/>
            </a:pPr>
            <a:endParaRPr lang="en-US" baseline="0" dirty="0"/>
          </a:p>
          <a:p>
            <a:pPr defTabSz="881390">
              <a:defRPr/>
            </a:pPr>
            <a:r>
              <a:rPr lang="en-US" baseline="0" dirty="0"/>
              <a:t>Equipping communities with diverse, real-time health data that reflect local realities enables faster decision making and better protects Americans.</a:t>
            </a:r>
          </a:p>
          <a:p>
            <a:pPr defTabSz="881390">
              <a:defRPr/>
            </a:pPr>
            <a:endParaRPr lang="en-US" baseline="0" dirty="0"/>
          </a:p>
          <a:p>
            <a:pPr defTabSz="881390">
              <a:defRPr/>
            </a:pPr>
            <a:endParaRPr lang="en-US" baseline="0" dirty="0"/>
          </a:p>
          <a:p>
            <a:pPr defTabSz="881390">
              <a:defRPr/>
            </a:pPr>
            <a:r>
              <a:rPr lang="en-US" dirty="0"/>
              <a:t>These days, there</a:t>
            </a:r>
            <a:r>
              <a:rPr lang="en-US" baseline="0" dirty="0"/>
              <a:t> are 2.6 million health messages received each day from emergency room visits. R</a:t>
            </a:r>
            <a:r>
              <a:rPr lang="en-US" dirty="0"/>
              <a:t>oughly 60%-65% of emergency department visits are reported electronically to health departments</a:t>
            </a:r>
            <a:r>
              <a:rPr lang="en-US" baseline="0" dirty="0"/>
              <a:t>, with most health messages from ER visits reported within 24 hours to health departments. </a:t>
            </a:r>
            <a:endParaRPr lang="en-US" dirty="0"/>
          </a:p>
          <a:p>
            <a:pPr defTabSz="881390">
              <a:defRPr/>
            </a:pPr>
            <a:endParaRPr lang="en-US" dirty="0"/>
          </a:p>
          <a:p>
            <a:pPr defTabSz="881390">
              <a:defRPr/>
            </a:pPr>
            <a:r>
              <a:rPr lang="en-US" dirty="0"/>
              <a:t>The technology is better, and the data are much more abundant.  And while there is still much more to do, information is being connected in real-time so we get a true early warning coming right from hospitals to health departments.  </a:t>
            </a:r>
          </a:p>
          <a:p>
            <a:pPr defTabSz="881390">
              <a:defRPr/>
            </a:pPr>
            <a:endParaRPr lang="en-US" dirty="0"/>
          </a:p>
          <a:p>
            <a:pPr defTabSz="881390">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1320987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kind of broad</a:t>
            </a:r>
            <a:r>
              <a:rPr lang="en-US" baseline="0" dirty="0"/>
              <a:t> interoperability is a key part of CDC’s data strategy. We must</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encourage and prioritize innovative ways to connect data</a:t>
            </a:r>
            <a:r>
              <a:rPr lang="en-US" sz="1200" b="0" kern="1200" baseline="0" dirty="0">
                <a:solidFill>
                  <a:schemeClr val="tx1"/>
                </a:solidFill>
                <a:effectLst/>
                <a:latin typeface="+mn-lt"/>
                <a:ea typeface="+mn-ea"/>
                <a:cs typeface="+mn-cs"/>
              </a:rPr>
              <a:t> using newer technologies we now have available, like </a:t>
            </a:r>
            <a:r>
              <a:rPr lang="en-US" sz="1200" b="0" kern="1200" baseline="0" dirty="0" err="1">
                <a:solidFill>
                  <a:schemeClr val="tx1"/>
                </a:solidFill>
                <a:effectLst/>
                <a:latin typeface="+mn-lt"/>
                <a:ea typeface="+mn-ea"/>
                <a:cs typeface="+mn-cs"/>
              </a:rPr>
              <a:t>biosurveillance</a:t>
            </a:r>
            <a:r>
              <a:rPr lang="en-US" sz="1200" b="0" kern="1200" baseline="0" dirty="0">
                <a:solidFill>
                  <a:schemeClr val="tx1"/>
                </a:solidFill>
                <a:effectLst/>
                <a:latin typeface="+mn-lt"/>
                <a:ea typeface="+mn-ea"/>
                <a:cs typeface="+mn-cs"/>
              </a:rPr>
              <a:t> in the cloud, application programming interfaces (APIs), Fast Healthcare Interoperability Resources (FHIR, pronounced “fire”), and SMART (Substitutable Medical Apps, Reusable Technology) on FHIR apps.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baseline="0" dirty="0">
                <a:solidFill>
                  <a:schemeClr val="tx1"/>
                </a:solidFill>
                <a:effectLst/>
                <a:latin typeface="+mn-lt"/>
                <a:ea typeface="+mn-ea"/>
                <a:cs typeface="+mn-cs"/>
              </a:rPr>
              <a:t>We are making progress on this in some areas, but we must keep going. </a:t>
            </a:r>
          </a:p>
          <a:p>
            <a:endParaRPr lang="en-US" dirty="0"/>
          </a:p>
          <a:p>
            <a:r>
              <a:rPr lang="en-US" sz="1200" kern="1200" dirty="0">
                <a:solidFill>
                  <a:schemeClr val="tx1"/>
                </a:solidFill>
                <a:effectLst/>
                <a:latin typeface="+mn-lt"/>
                <a:ea typeface="+mn-ea"/>
                <a:cs typeface="+mn-cs"/>
              </a:rPr>
              <a:t>With as much progress as we’ve made</a:t>
            </a:r>
            <a:r>
              <a:rPr lang="en-US" sz="1200" kern="1200" baseline="0" dirty="0">
                <a:solidFill>
                  <a:schemeClr val="tx1"/>
                </a:solidFill>
                <a:effectLst/>
                <a:latin typeface="+mn-lt"/>
                <a:ea typeface="+mn-ea"/>
                <a:cs typeface="+mn-cs"/>
              </a:rPr>
              <a:t> with </a:t>
            </a:r>
            <a:r>
              <a:rPr lang="en-US" sz="1200" kern="1200" dirty="0">
                <a:solidFill>
                  <a:schemeClr val="tx1"/>
                </a:solidFill>
                <a:effectLst/>
                <a:latin typeface="+mn-lt"/>
                <a:ea typeface="+mn-ea"/>
                <a:cs typeface="+mn-cs"/>
              </a:rPr>
              <a:t>drug related injuries and fatalities as an example,</a:t>
            </a:r>
            <a:r>
              <a:rPr lang="en-US" sz="1200" kern="1200" baseline="0" dirty="0">
                <a:solidFill>
                  <a:schemeClr val="tx1"/>
                </a:solidFill>
                <a:effectLst/>
                <a:latin typeface="+mn-lt"/>
                <a:ea typeface="+mn-ea"/>
                <a:cs typeface="+mn-cs"/>
              </a:rPr>
              <a:t> it is </a:t>
            </a:r>
            <a:r>
              <a:rPr lang="en-US" sz="1200" kern="1200" dirty="0">
                <a:solidFill>
                  <a:schemeClr val="tx1"/>
                </a:solidFill>
                <a:effectLst/>
                <a:latin typeface="+mn-lt"/>
                <a:ea typeface="+mn-ea"/>
                <a:cs typeface="+mn-cs"/>
              </a:rPr>
              <a:t>possible that a future overdose epidemic may be driven by a new or obscure drug that is not among the leading causes of drug overdose death today. In fact, the current opioid overdose</a:t>
            </a:r>
            <a:r>
              <a:rPr lang="en-US" sz="1200" kern="1200" baseline="0" dirty="0">
                <a:solidFill>
                  <a:schemeClr val="tx1"/>
                </a:solidFill>
                <a:effectLst/>
                <a:latin typeface="+mn-lt"/>
                <a:ea typeface="+mn-ea"/>
                <a:cs typeface="+mn-cs"/>
              </a:rPr>
              <a:t> epidemic stands as just one part of a longer curve of drug epidemics over time.</a:t>
            </a:r>
            <a:r>
              <a:rPr lang="en-US" sz="1200" kern="1200" dirty="0">
                <a:solidFill>
                  <a:schemeClr val="tx1"/>
                </a:solidFill>
                <a:effectLst/>
                <a:latin typeface="+mn-lt"/>
                <a:ea typeface="+mn-ea"/>
                <a:cs typeface="+mn-cs"/>
              </a:rPr>
              <a:t> Understanding the forces that are holding multiple </a:t>
            </a:r>
            <a:r>
              <a:rPr lang="en-US" sz="1200" kern="1200" dirty="0" err="1">
                <a:solidFill>
                  <a:schemeClr val="tx1"/>
                </a:solidFill>
                <a:effectLst/>
                <a:latin typeface="+mn-lt"/>
                <a:ea typeface="+mn-ea"/>
                <a:cs typeface="+mn-cs"/>
              </a:rPr>
              <a:t>subepidemics</a:t>
            </a:r>
            <a:r>
              <a:rPr lang="en-US" sz="1200" kern="1200" dirty="0">
                <a:solidFill>
                  <a:schemeClr val="tx1"/>
                </a:solidFill>
                <a:effectLst/>
                <a:latin typeface="+mn-lt"/>
                <a:ea typeface="+mn-ea"/>
                <a:cs typeface="+mn-cs"/>
              </a:rPr>
              <a:t> together into a smooth exponential trajectory may be important in revealing, and effectively dealing with, the root causes of the current epidemic.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our traditional systems were built for a simpler era: disease specific, isolated, and with limited inputs known </a:t>
            </a:r>
            <a:r>
              <a:rPr lang="en-US" sz="1200" i="1" kern="1200" dirty="0">
                <a:solidFill>
                  <a:schemeClr val="tx1"/>
                </a:solidFill>
                <a:effectLst/>
                <a:latin typeface="+mn-lt"/>
                <a:ea typeface="+mn-ea"/>
                <a:cs typeface="+mn-cs"/>
              </a:rPr>
              <a:t>a priori</a:t>
            </a:r>
            <a:r>
              <a:rPr lang="en-US" sz="1200" kern="1200" dirty="0">
                <a:solidFill>
                  <a:schemeClr val="tx1"/>
                </a:solidFill>
                <a:effectLst/>
                <a:latin typeface="+mn-lt"/>
                <a:ea typeface="+mn-ea"/>
                <a:cs typeface="+mn-cs"/>
              </a:rPr>
              <a:t> that came in at a slow and predictable cadence. These systems were designed to calculate counts/rates/ratios, typically at the national level, often only once or twice a year. Secondary and tertiary uses of the data were generally precluded by the use agreements under which the data were collected.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technology was developed in isolation from those who depended on it. This approach gave us flashes of insights that were fit for purpose at the time, however, it now precludes our ability to use the best available data to guide decision-making and inform public health action in emergent situations.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need change</a:t>
            </a:r>
            <a:r>
              <a:rPr lang="en-US" sz="1200" kern="1200" baseline="0" dirty="0">
                <a:solidFill>
                  <a:schemeClr val="tx1"/>
                </a:solidFill>
                <a:effectLst/>
                <a:latin typeface="+mn-lt"/>
                <a:ea typeface="+mn-ea"/>
                <a:cs typeface="+mn-cs"/>
              </a:rPr>
              <a:t>.. and we need partners looking at the data from many different areas of health and non-health to get ahead of the problems.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a:t>
            </a:r>
            <a:r>
              <a:rPr lang="en-US" sz="1200" kern="1200" baseline="0" dirty="0">
                <a:solidFill>
                  <a:schemeClr val="tx1"/>
                </a:solidFill>
                <a:effectLst/>
                <a:latin typeface="+mn-lt"/>
                <a:ea typeface="+mn-ea"/>
                <a:cs typeface="+mn-cs"/>
              </a:rPr>
              <a:t> this link for reference: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https://science.sciencemag.org/content/361/6408/eaau1184.full</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CLICK to next slide</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80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message: With leadership from CDC and working with the Robert Wood Johnson Foundation, </a:t>
            </a:r>
            <a:r>
              <a:rPr lang="en-US" sz="1200" b="1" kern="1200" dirty="0" err="1">
                <a:solidFill>
                  <a:schemeClr val="tx1"/>
                </a:solidFill>
                <a:effectLst/>
                <a:latin typeface="+mn-lt"/>
                <a:ea typeface="+mn-ea"/>
                <a:cs typeface="+mn-cs"/>
              </a:rPr>
              <a:t>DeBeaumont</a:t>
            </a:r>
            <a:r>
              <a:rPr lang="en-US" sz="1200" b="1" kern="1200" dirty="0">
                <a:solidFill>
                  <a:schemeClr val="tx1"/>
                </a:solidFill>
                <a:effectLst/>
                <a:latin typeface="+mn-lt"/>
                <a:ea typeface="+mn-ea"/>
                <a:cs typeface="+mn-cs"/>
              </a:rPr>
              <a:t> Foundation, Public Health Informatics Institute, public health organizations, HIT vendors, and clinical organizations, we are making progress on a project known as Digital Bridge. </a:t>
            </a:r>
          </a:p>
          <a:p>
            <a:pPr lvl="0"/>
            <a:r>
              <a:rPr lang="en-US" dirty="0"/>
              <a:t>As a component of data modernization, the Digital Bridge represents</a:t>
            </a:r>
          </a:p>
          <a:p>
            <a:pPr marL="742950" lvl="1" indent="-285750">
              <a:buFont typeface="Arial" panose="020B0604020202020204" pitchFamily="34" charset="0"/>
              <a:buChar char="•"/>
            </a:pPr>
            <a:r>
              <a:rPr lang="en-US" dirty="0">
                <a:solidFill>
                  <a:schemeClr val="bg2"/>
                </a:solidFill>
              </a:rPr>
              <a:t>The power of public – private partnerships</a:t>
            </a:r>
          </a:p>
          <a:p>
            <a:pPr marL="742950" lvl="1" indent="-285750">
              <a:buFont typeface="Arial" panose="020B0604020202020204" pitchFamily="34" charset="0"/>
              <a:buChar char="•"/>
            </a:pPr>
            <a:r>
              <a:rPr lang="en-US" dirty="0">
                <a:solidFill>
                  <a:schemeClr val="bg2"/>
                </a:solidFill>
              </a:rPr>
              <a:t>The promise of innovative ideas</a:t>
            </a:r>
          </a:p>
          <a:p>
            <a:pPr marL="742950" lvl="1" indent="-285750">
              <a:buFont typeface="Arial" panose="020B0604020202020204" pitchFamily="34" charset="0"/>
              <a:buChar char="•"/>
            </a:pPr>
            <a:r>
              <a:rPr lang="en-US" dirty="0">
                <a:solidFill>
                  <a:schemeClr val="bg2"/>
                </a:solidFill>
              </a:rPr>
              <a:t>The challenge of ever-evolving technology</a:t>
            </a:r>
            <a:endParaRPr lang="en-US" dirty="0"/>
          </a:p>
          <a:p>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CLICK to next slide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46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28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62169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Problem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an adaptability problem. The chains of command, standard operating procedures (including but not limited to SOPs for budgeting, procurement, and personnel), and governance structures that helped CDC rise to become </a:t>
            </a:r>
            <a:r>
              <a:rPr lang="en-US" sz="1200" i="1"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preeminent public health agency in the world now constrain our tempo. The threats we face today spread wider and change faster than our ability track and respond. We assume that the future will be like the present, but we’re wrong.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a:t>
            </a:fld>
            <a:endParaRPr lang="en-US" dirty="0"/>
          </a:p>
        </p:txBody>
      </p:sp>
    </p:spTree>
    <p:extLst>
      <p:ext uri="{BB962C8B-B14F-4D97-AF65-F5344CB8AC3E}">
        <p14:creationId xmlns:p14="http://schemas.microsoft.com/office/powerpoint/2010/main" val="4020540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endParaRPr lang="en-US" sz="800" b="1" baseline="0" dirty="0"/>
          </a:p>
          <a:p>
            <a:endParaRPr lang="en-US" sz="800" dirty="0"/>
          </a:p>
        </p:txBody>
      </p:sp>
      <p:sp>
        <p:nvSpPr>
          <p:cNvPr id="4" name="Slide Number Placeholder 3"/>
          <p:cNvSpPr>
            <a:spLocks noGrp="1"/>
          </p:cNvSpPr>
          <p:nvPr>
            <p:ph type="sldNum" sz="quarter" idx="10"/>
          </p:nvPr>
        </p:nvSpPr>
        <p:spPr/>
        <p:txBody>
          <a:bodyPr/>
          <a:lstStyle/>
          <a:p>
            <a:pPr defTabSz="881390">
              <a:defRPr/>
            </a:pPr>
            <a:fld id="{EB38CAEC-4554-485B-9189-C45C7447A404}" type="slidenum">
              <a:rPr lang="en-US">
                <a:solidFill>
                  <a:prstClr val="black"/>
                </a:solidFill>
                <a:latin typeface="Calibri" panose="020F0502020204030204"/>
              </a:rPr>
              <a:pPr defTabSz="881390">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4050215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2756994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Problem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an adaptability problem. The chains of command, standard operating procedures (including but not limited to SOPs for budgeting, procurement, and personnel), and governance structures that helped CDC rise to become </a:t>
            </a:r>
            <a:r>
              <a:rPr lang="en-US" sz="1200" i="1"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preeminent public health agency in the world now constrain our tempo. The threats we face today spread wider and change faster than our ability track and respond. We assume that the future will be like the present, but we’re wrong.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dirty="0"/>
          </a:p>
        </p:txBody>
      </p:sp>
    </p:spTree>
    <p:extLst>
      <p:ext uri="{BB962C8B-B14F-4D97-AF65-F5344CB8AC3E}">
        <p14:creationId xmlns:p14="http://schemas.microsoft.com/office/powerpoint/2010/main" val="81622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80817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59486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 must be embedded into all aspects of the implementation.</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dirty="0"/>
          </a:p>
        </p:txBody>
      </p:sp>
    </p:spTree>
    <p:extLst>
      <p:ext uri="{BB962C8B-B14F-4D97-AF65-F5344CB8AC3E}">
        <p14:creationId xmlns:p14="http://schemas.microsoft.com/office/powerpoint/2010/main" val="2336164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dirty="0">
                <a:solidFill>
                  <a:schemeClr val="tx1"/>
                </a:solidFill>
                <a:effectLst/>
                <a:latin typeface="+mn-lt"/>
                <a:ea typeface="+mn-ea"/>
                <a:cs typeface="+mn-cs"/>
              </a:rPr>
              <a:t>When</a:t>
            </a:r>
            <a:r>
              <a:rPr lang="en-US" sz="1200" b="1" kern="1200" baseline="0" dirty="0">
                <a:solidFill>
                  <a:schemeClr val="tx1"/>
                </a:solidFill>
                <a:effectLst/>
                <a:latin typeface="+mn-lt"/>
                <a:ea typeface="+mn-ea"/>
                <a:cs typeface="+mn-cs"/>
              </a:rPr>
              <a:t> we developed the surveillance strategy, our end state was always about data.</a:t>
            </a:r>
          </a:p>
          <a:p>
            <a:br>
              <a:rPr lang="en-US" sz="1200" b="1"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Given the proliferation of data systems, new tools and technologies, and new workforce needs, we learned very quickly that must be open to a new way of doing business.</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Let me walk you through some of the ways we have begun to do this. </a:t>
            </a:r>
          </a:p>
          <a:p>
            <a:endParaRPr lang="en-US" dirty="0"/>
          </a:p>
          <a:p>
            <a:r>
              <a:rPr lang="en-US" dirty="0"/>
              <a:t>For NCHS and CSELS </a:t>
            </a:r>
            <a:r>
              <a:rPr lang="en-US" baseline="0" dirty="0"/>
              <a:t>t</a:t>
            </a:r>
            <a:r>
              <a:rPr lang="en-US" dirty="0"/>
              <a:t>he capacity to support opioid-related surveillance was boosted by the CDC 2014 Public Health Surveillance Strategy.</a:t>
            </a:r>
            <a:r>
              <a:rPr lang="en-US" baseline="0" dirty="0"/>
              <a:t> </a:t>
            </a:r>
          </a:p>
          <a:p>
            <a:endParaRPr lang="en-US" dirty="0"/>
          </a:p>
          <a:p>
            <a:r>
              <a:rPr lang="en-US" baseline="0" dirty="0"/>
              <a:t>One of the goals of the strategy </a:t>
            </a:r>
            <a:r>
              <a:rPr lang="en-US" dirty="0"/>
              <a:t>focused on accelerating the use of technology and approaches to improve availability timeliness of surveillance data.</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To stimulate progress, the strategy had 4 primary Initiatives.  </a:t>
            </a:r>
            <a:r>
              <a:rPr lang="en-US" dirty="0"/>
              <a:t>I’ll be discussing two of them today - </a:t>
            </a:r>
            <a:r>
              <a:rPr lang="en-US" baseline="0" dirty="0"/>
              <a:t>improving </a:t>
            </a:r>
            <a:r>
              <a:rPr lang="en-US" dirty="0"/>
              <a:t>mortality and syndromic surveillance.</a:t>
            </a:r>
          </a:p>
          <a:p>
            <a:endParaRPr lang="en-US" dirty="0"/>
          </a:p>
          <a:p>
            <a:r>
              <a:rPr lang="en-US" b="1" dirty="0"/>
              <a:t>The f</a:t>
            </a:r>
            <a:r>
              <a:rPr lang="en-US" b="1" baseline="0" dirty="0"/>
              <a:t>irst circle </a:t>
            </a:r>
            <a:r>
              <a:rPr lang="en-US" b="1" dirty="0"/>
              <a:t>highlights mortality reporting.</a:t>
            </a:r>
            <a:r>
              <a:rPr lang="en-US" b="1" baseline="0" dirty="0"/>
              <a:t> </a:t>
            </a:r>
            <a:endParaRPr lang="en-US" b="1" dirty="0"/>
          </a:p>
          <a:p>
            <a:r>
              <a:rPr lang="en-US" dirty="0"/>
              <a:t>Efforts</a:t>
            </a:r>
            <a:r>
              <a:rPr lang="en-US" baseline="0" dirty="0"/>
              <a:t> prior to the surveillance strategy</a:t>
            </a:r>
            <a:r>
              <a:rPr lang="en-US" dirty="0"/>
              <a:t> and since </a:t>
            </a:r>
            <a:r>
              <a:rPr lang="en-US" baseline="0" dirty="0"/>
              <a:t>have resulted in a significant increase in the percentage of deaths reported to NCHS within 10 days.  Today, 63% </a:t>
            </a:r>
            <a:r>
              <a:rPr lang="en-US" dirty="0"/>
              <a:t>of mortality records are reported within 10 days. </a:t>
            </a:r>
          </a:p>
          <a:p>
            <a:endParaRPr lang="en-US" dirty="0"/>
          </a:p>
          <a:p>
            <a:r>
              <a:rPr lang="en-US" b="1" dirty="0"/>
              <a:t>The second </a:t>
            </a:r>
            <a:r>
              <a:rPr lang="en-US" b="1" baseline="0" dirty="0"/>
              <a:t>circle highlights syndromic surveillance. </a:t>
            </a:r>
          </a:p>
          <a:p>
            <a:r>
              <a:rPr lang="en-US" dirty="0"/>
              <a:t>Since 2014, efforts to create the National Syndromic Surveillance Program and modernize the </a:t>
            </a:r>
            <a:r>
              <a:rPr lang="en-US" dirty="0" err="1"/>
              <a:t>BioSense</a:t>
            </a:r>
            <a:r>
              <a:rPr lang="en-US" dirty="0"/>
              <a:t> platform have increased the percent of national emergency department visits captured on the platform from </a:t>
            </a:r>
            <a:r>
              <a:rPr lang="en-US" baseline="0" dirty="0"/>
              <a:t>45 to 64%</a:t>
            </a:r>
            <a:endParaRPr lang="en-US"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513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60470"/>
            <a:ext cx="9061586" cy="866834"/>
          </a:xfrm>
          <a:prstGeom prst="rect">
            <a:avLst/>
          </a:prstGeom>
        </p:spPr>
        <p:txBody>
          <a:bodyPr/>
          <a:lstStyle>
            <a:lvl1pPr algn="l">
              <a:lnSpc>
                <a:spcPts val="3000"/>
              </a:lnSpc>
              <a:defRPr sz="3200" b="1" baseline="0">
                <a:solidFill>
                  <a:schemeClr val="bg2"/>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402724"/>
            <a:ext cx="6400800" cy="342900"/>
          </a:xfrm>
          <a:prstGeom prst="rect">
            <a:avLst/>
          </a:prstGeom>
        </p:spPr>
        <p:txBody>
          <a:bodyPr/>
          <a:lstStyle>
            <a:lvl1pPr marL="0" indent="0" algn="l">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3648695"/>
            <a:ext cx="6400800" cy="971550"/>
          </a:xfrm>
          <a:prstGeom prst="rect">
            <a:avLst/>
          </a:prstGeom>
        </p:spPr>
        <p:txBody>
          <a:bodyPr/>
          <a:lstStyle>
            <a:lvl1pPr marL="0" indent="0" algn="l">
              <a:lnSpc>
                <a:spcPts val="2000"/>
              </a:lnSpc>
              <a:buNone/>
              <a:defRPr sz="1800" baseline="0">
                <a:solidFill>
                  <a:schemeClr val="bg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b="-41214"/>
          <a:stretch/>
        </p:blipFill>
        <p:spPr>
          <a:xfrm>
            <a:off x="6439" y="5018218"/>
            <a:ext cx="9144001" cy="186744"/>
          </a:xfrm>
          <a:prstGeom prst="rect">
            <a:avLst/>
          </a:prstGeom>
        </p:spPr>
      </p:pic>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2477187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60470"/>
            <a:ext cx="9061586" cy="866834"/>
          </a:xfrm>
          <a:prstGeom prst="rect">
            <a:avLst/>
          </a:prstGeom>
        </p:spPr>
        <p:txBody>
          <a:bodyPr/>
          <a:lstStyle>
            <a:lvl1pPr algn="l">
              <a:lnSpc>
                <a:spcPts val="3000"/>
              </a:lnSpc>
              <a:defRPr sz="3200" b="1" baseline="0">
                <a:solidFill>
                  <a:schemeClr val="bg2"/>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402724"/>
            <a:ext cx="6400800" cy="342900"/>
          </a:xfrm>
          <a:prstGeom prst="rect">
            <a:avLst/>
          </a:prstGeom>
        </p:spPr>
        <p:txBody>
          <a:bodyPr/>
          <a:lstStyle>
            <a:lvl1pPr marL="0" indent="0" algn="l">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3648695"/>
            <a:ext cx="6400800" cy="971550"/>
          </a:xfrm>
          <a:prstGeom prst="rect">
            <a:avLst/>
          </a:prstGeom>
        </p:spPr>
        <p:txBody>
          <a:bodyPr/>
          <a:lstStyle>
            <a:lvl1pPr marL="0" indent="0" algn="l">
              <a:lnSpc>
                <a:spcPts val="2000"/>
              </a:lnSpc>
              <a:buNone/>
              <a:defRPr sz="1800" baseline="0">
                <a:solidFill>
                  <a:schemeClr val="bg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404149095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TA SLIDE_O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526681"/>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B50937"/>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74943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52668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
                <a:srgbClr val="C00000"/>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5" name="Rectangle 4"/>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19744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107789096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ING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6639339" y="2929001"/>
            <a:ext cx="2365514" cy="1446550"/>
          </a:xfrm>
          <a:prstGeom prst="rect">
            <a:avLst/>
          </a:prstGeom>
          <a:noFill/>
        </p:spPr>
        <p:txBody>
          <a:bodyPr wrap="square" rtlCol="0">
            <a:spAutoFit/>
          </a:bodyPr>
          <a:lstStyle/>
          <a:p>
            <a:r>
              <a:rPr lang="en-US" sz="1100" dirty="0">
                <a:solidFill>
                  <a:schemeClr val="bg2"/>
                </a:solidFill>
                <a:latin typeface="Calibri" panose="020F0502020204030204" pitchFamily="34" charset="0"/>
              </a:rPr>
              <a:t>For more information, contact CDC</a:t>
            </a:r>
            <a:br>
              <a:rPr lang="en-US" sz="110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1-800-CDC-INFO (232-4636)</a:t>
            </a:r>
            <a:r>
              <a:rPr lang="en-US" sz="1100" baseline="0" dirty="0">
                <a:solidFill>
                  <a:schemeClr val="bg2"/>
                </a:solidFill>
                <a:latin typeface="Calibri" panose="020F0502020204030204" pitchFamily="34" charset="0"/>
              </a:rPr>
              <a:t>  </a:t>
            </a:r>
            <a:br>
              <a:rPr lang="en-US" sz="1100" baseline="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TTY:  1-888-232-6348    www.cdc.gov</a:t>
            </a: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r>
              <a:rPr lang="en-US" sz="8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r>
              <a:rPr lang="en-US" sz="900" dirty="0">
                <a:solidFill>
                  <a:schemeClr val="bg2"/>
                </a:solidFill>
                <a:latin typeface="Calibri" panose="020F0502020204030204" pitchFamily="34" charset="0"/>
              </a:rPr>
              <a:t>.</a:t>
            </a:r>
          </a:p>
        </p:txBody>
      </p:sp>
      <p:pic>
        <p:nvPicPr>
          <p:cNvPr id="6"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497226"/>
            <a:ext cx="9144000" cy="644577"/>
          </a:xfrm>
          <a:prstGeom prst="rect">
            <a:avLst/>
          </a:prstGeom>
        </p:spPr>
      </p:pic>
      <p:sp>
        <p:nvSpPr>
          <p:cNvPr id="4" name="Rectangle 2"/>
          <p:cNvSpPr/>
          <p:nvPr userDrawn="1"/>
        </p:nvSpPr>
        <p:spPr>
          <a:xfrm>
            <a:off x="2296768" y="1402169"/>
            <a:ext cx="6857921" cy="1391906"/>
          </a:xfrm>
          <a:custGeom>
            <a:avLst/>
            <a:gdLst>
              <a:gd name="connsiteX0" fmla="*/ 0 w 6802783"/>
              <a:gd name="connsiteY0" fmla="*/ 0 h 1387061"/>
              <a:gd name="connsiteX1" fmla="*/ 6802783 w 6802783"/>
              <a:gd name="connsiteY1" fmla="*/ 0 h 1387061"/>
              <a:gd name="connsiteX2" fmla="*/ 6802783 w 6802783"/>
              <a:gd name="connsiteY2" fmla="*/ 1387061 h 1387061"/>
              <a:gd name="connsiteX3" fmla="*/ 0 w 6802783"/>
              <a:gd name="connsiteY3" fmla="*/ 1387061 h 1387061"/>
              <a:gd name="connsiteX4" fmla="*/ 0 w 6802783"/>
              <a:gd name="connsiteY4" fmla="*/ 0 h 1387061"/>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95705 w 6898488"/>
              <a:gd name="connsiteY0" fmla="*/ 0 h 1398984"/>
              <a:gd name="connsiteX1" fmla="*/ 6898488 w 6898488"/>
              <a:gd name="connsiteY1" fmla="*/ 0 h 1398984"/>
              <a:gd name="connsiteX2" fmla="*/ 6898488 w 6898488"/>
              <a:gd name="connsiteY2" fmla="*/ 1387061 h 1398984"/>
              <a:gd name="connsiteX3" fmla="*/ 74268 w 6898488"/>
              <a:gd name="connsiteY3" fmla="*/ 1398984 h 1398984"/>
              <a:gd name="connsiteX4" fmla="*/ 95705 w 6898488"/>
              <a:gd name="connsiteY4" fmla="*/ 0 h 1398984"/>
              <a:gd name="connsiteX0" fmla="*/ 42271 w 6845054"/>
              <a:gd name="connsiteY0" fmla="*/ 0 h 1398984"/>
              <a:gd name="connsiteX1" fmla="*/ 6845054 w 6845054"/>
              <a:gd name="connsiteY1" fmla="*/ 0 h 1398984"/>
              <a:gd name="connsiteX2" fmla="*/ 6845054 w 6845054"/>
              <a:gd name="connsiteY2" fmla="*/ 1387061 h 1398984"/>
              <a:gd name="connsiteX3" fmla="*/ 20834 w 6845054"/>
              <a:gd name="connsiteY3" fmla="*/ 1398984 h 1398984"/>
              <a:gd name="connsiteX4" fmla="*/ 42271 w 6845054"/>
              <a:gd name="connsiteY4" fmla="*/ 0 h 1398984"/>
              <a:gd name="connsiteX0" fmla="*/ 92701 w 6895484"/>
              <a:gd name="connsiteY0" fmla="*/ 0 h 1401662"/>
              <a:gd name="connsiteX1" fmla="*/ 6895484 w 6895484"/>
              <a:gd name="connsiteY1" fmla="*/ 0 h 1401662"/>
              <a:gd name="connsiteX2" fmla="*/ 6895484 w 6895484"/>
              <a:gd name="connsiteY2" fmla="*/ 1387061 h 1401662"/>
              <a:gd name="connsiteX3" fmla="*/ 17728 w 6895484"/>
              <a:gd name="connsiteY3" fmla="*/ 1401662 h 1401662"/>
              <a:gd name="connsiteX4" fmla="*/ 92701 w 6895484"/>
              <a:gd name="connsiteY4" fmla="*/ 0 h 1401662"/>
              <a:gd name="connsiteX0" fmla="*/ 103204 w 6905987"/>
              <a:gd name="connsiteY0" fmla="*/ 0 h 1401662"/>
              <a:gd name="connsiteX1" fmla="*/ 6905987 w 6905987"/>
              <a:gd name="connsiteY1" fmla="*/ 0 h 1401662"/>
              <a:gd name="connsiteX2" fmla="*/ 6905987 w 6905987"/>
              <a:gd name="connsiteY2" fmla="*/ 1387061 h 1401662"/>
              <a:gd name="connsiteX3" fmla="*/ 28231 w 6905987"/>
              <a:gd name="connsiteY3" fmla="*/ 1401662 h 1401662"/>
              <a:gd name="connsiteX4" fmla="*/ 103204 w 6905987"/>
              <a:gd name="connsiteY4" fmla="*/ 0 h 140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987" h="1401662">
                <a:moveTo>
                  <a:pt x="103204" y="0"/>
                </a:moveTo>
                <a:lnTo>
                  <a:pt x="6905987" y="0"/>
                </a:lnTo>
                <a:lnTo>
                  <a:pt x="6905987" y="1387061"/>
                </a:lnTo>
                <a:lnTo>
                  <a:pt x="28231" y="1401662"/>
                </a:lnTo>
                <a:cubicBezTo>
                  <a:pt x="-65063" y="609524"/>
                  <a:pt x="102712" y="74149"/>
                  <a:pt x="103204" y="0"/>
                </a:cubicBez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19256987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6B8E5-1962-477B-964E-4B401919D1DC}"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4569DE-61C2-41AB-92CE-8904FFBD4778}" type="slidenum">
              <a:rPr lang="en-US" smtClean="0"/>
              <a:t>‹#›</a:t>
            </a:fld>
            <a:endParaRPr lang="en-US"/>
          </a:p>
        </p:txBody>
      </p:sp>
    </p:spTree>
    <p:extLst>
      <p:ext uri="{BB962C8B-B14F-4D97-AF65-F5344CB8AC3E}">
        <p14:creationId xmlns:p14="http://schemas.microsoft.com/office/powerpoint/2010/main" val="21987528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056B8E5-1962-477B-964E-4B401919D1D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569DE-61C2-41AB-92CE-8904FFBD4778}" type="slidenum">
              <a:rPr lang="en-US" smtClean="0"/>
              <a:t>‹#›</a:t>
            </a:fld>
            <a:endParaRPr lang="en-US"/>
          </a:p>
        </p:txBody>
      </p:sp>
    </p:spTree>
    <p:extLst>
      <p:ext uri="{BB962C8B-B14F-4D97-AF65-F5344CB8AC3E}">
        <p14:creationId xmlns:p14="http://schemas.microsoft.com/office/powerpoint/2010/main" val="32902647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258" y="274638"/>
            <a:ext cx="2586445" cy="4419282"/>
          </a:xfrm>
          <a:prstGeom prst="rect">
            <a:avLst/>
          </a:prstGeom>
        </p:spPr>
        <p:txBody>
          <a:bodyPr/>
          <a:lstStyle>
            <a:lvl1pPr algn="l">
              <a:defRPr sz="2800" b="1">
                <a:solidFill>
                  <a:srgbClr val="526681"/>
                </a:solidFill>
                <a:latin typeface="Calibri" panose="020F0502020204030204" pitchFamily="34" charset="0"/>
              </a:defRPr>
            </a:lvl1pPr>
          </a:lstStyle>
          <a:p>
            <a:r>
              <a:rPr lang="en-US" dirty="0"/>
              <a:t>Click to edit Master title style</a:t>
            </a:r>
            <a:br>
              <a:rPr lang="en-US" dirty="0"/>
            </a:br>
            <a:endParaRPr lang="en-US" dirty="0"/>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1250357"/>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_O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60470"/>
            <a:ext cx="9061586" cy="866834"/>
          </a:xfrm>
          <a:prstGeom prst="rect">
            <a:avLst/>
          </a:prstGeom>
        </p:spPr>
        <p:txBody>
          <a:bodyPr/>
          <a:lstStyle>
            <a:lvl1pPr algn="l">
              <a:lnSpc>
                <a:spcPts val="3000"/>
              </a:lnSpc>
              <a:defRPr sz="3200" b="1" baseline="0">
                <a:solidFill>
                  <a:schemeClr val="bg2"/>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402724"/>
            <a:ext cx="6400800" cy="342900"/>
          </a:xfrm>
          <a:prstGeom prst="rect">
            <a:avLst/>
          </a:prstGeom>
        </p:spPr>
        <p:txBody>
          <a:bodyPr/>
          <a:lstStyle>
            <a:lvl1pPr marL="0" indent="0" algn="l">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3648695"/>
            <a:ext cx="6400800" cy="971550"/>
          </a:xfrm>
          <a:prstGeom prst="rect">
            <a:avLst/>
          </a:prstGeom>
        </p:spPr>
        <p:txBody>
          <a:bodyPr/>
          <a:lstStyle>
            <a:lvl1pPr marL="0" indent="0" algn="l">
              <a:lnSpc>
                <a:spcPts val="2000"/>
              </a:lnSpc>
              <a:buNone/>
              <a:defRPr sz="1800" baseline="0">
                <a:solidFill>
                  <a:schemeClr val="bg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2091287772"/>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TA SLIDE_O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7655" y="205979"/>
            <a:ext cx="8828690" cy="857250"/>
          </a:xfrm>
          <a:prstGeom prst="rect">
            <a:avLst/>
          </a:prstGeom>
        </p:spPr>
        <p:txBody>
          <a:bodyPr anchor="t" anchorCtr="0"/>
          <a:lstStyle>
            <a:lvl1pPr algn="l">
              <a:lnSpc>
                <a:spcPts val="3000"/>
              </a:lnSpc>
              <a:defRPr sz="2800" b="1" baseline="0">
                <a:solidFill>
                  <a:srgbClr val="375672"/>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B50937"/>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9213807"/>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9544"/>
          <a:stretch/>
        </p:blipFill>
        <p:spPr>
          <a:xfrm>
            <a:off x="0" y="5039853"/>
            <a:ext cx="9144000" cy="112810"/>
          </a:xfrm>
          <a:prstGeom prst="rect">
            <a:avLst/>
          </a:prstGeom>
        </p:spPr>
      </p:pic>
    </p:spTree>
    <p:extLst>
      <p:ext uri="{BB962C8B-B14F-4D97-AF65-F5344CB8AC3E}">
        <p14:creationId xmlns:p14="http://schemas.microsoft.com/office/powerpoint/2010/main" val="3334624830"/>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t" anchorCtr="0"/>
          <a:lstStyle>
            <a:lvl1pPr algn="l">
              <a:lnSpc>
                <a:spcPts val="3000"/>
              </a:lnSpc>
              <a:defRPr sz="2800" b="1" baseline="0">
                <a:solidFill>
                  <a:srgbClr val="52668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
                <a:srgbClr val="C00000"/>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5" name="Rectangle 4"/>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3068460"/>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chemeClr val="bg2"/>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8209007"/>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extLst>
    <p:ext uri="{DCECCB84-F9BA-43D5-87BE-67443E8EF086}">
      <p15:sldGuideLst xmlns:p15="http://schemas.microsoft.com/office/powerpoint/2012/main">
        <p15:guide id="1" pos="192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258" y="274638"/>
            <a:ext cx="2586445" cy="4419282"/>
          </a:xfrm>
          <a:prstGeom prst="rect">
            <a:avLst/>
          </a:prstGeom>
        </p:spPr>
        <p:txBody>
          <a:bodyPr/>
          <a:lstStyle>
            <a:lvl1pPr algn="l">
              <a:defRPr sz="2800" b="1">
                <a:solidFill>
                  <a:srgbClr val="526681"/>
                </a:solidFill>
                <a:latin typeface="Calibri" panose="020F0502020204030204" pitchFamily="34" charset="0"/>
              </a:defRPr>
            </a:lvl1pPr>
          </a:lstStyle>
          <a:p>
            <a:r>
              <a:rPr lang="en-US" dirty="0"/>
              <a:t>Click to edit Master title style</a:t>
            </a:r>
            <a:br>
              <a:rPr lang="en-US" dirty="0"/>
            </a:br>
            <a:endParaRPr lang="en-US" dirty="0"/>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0807123"/>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extLst>
    <p:ext uri="{DCECCB84-F9BA-43D5-87BE-67443E8EF086}">
      <p15:sldGuideLst xmlns:p15="http://schemas.microsoft.com/office/powerpoint/2012/main">
        <p15:guide id="1" pos="192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0">
              <a:schemeClr val="bg2">
                <a:lumMod val="85000"/>
                <a:alpha val="35000"/>
              </a:schemeClr>
            </a:gs>
            <a:gs pos="100000">
              <a:schemeClr val="tx2">
                <a:lumMod val="75000"/>
              </a:schemeClr>
            </a:gs>
            <a:gs pos="34000">
              <a:srgbClr val="526681">
                <a:tint val="23500"/>
                <a:satMod val="160000"/>
                <a:alpha val="10000"/>
              </a:srgb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rgbClr val="526681"/>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1903060"/>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extLst>
    <p:ext uri="{DCECCB84-F9BA-43D5-87BE-67443E8EF086}">
      <p15:sldGuideLst xmlns:p15="http://schemas.microsoft.com/office/powerpoint/2012/main">
        <p15:guide id="1" pos="192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3242929796"/>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LOSING_O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6639339" y="2929001"/>
            <a:ext cx="2365514" cy="1446550"/>
          </a:xfrm>
          <a:prstGeom prst="rect">
            <a:avLst/>
          </a:prstGeom>
          <a:noFill/>
        </p:spPr>
        <p:txBody>
          <a:bodyPr wrap="square" rtlCol="0">
            <a:spAutoFit/>
          </a:bodyPr>
          <a:lstStyle/>
          <a:p>
            <a:r>
              <a:rPr lang="en-US" sz="1100" dirty="0">
                <a:solidFill>
                  <a:schemeClr val="bg2"/>
                </a:solidFill>
                <a:latin typeface="Calibri" panose="020F0502020204030204" pitchFamily="34" charset="0"/>
              </a:rPr>
              <a:t>For more information, contact CDC</a:t>
            </a:r>
            <a:br>
              <a:rPr lang="en-US" sz="110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1-800-CDC-INFO (232-4636)</a:t>
            </a:r>
            <a:r>
              <a:rPr lang="en-US" sz="1100" baseline="0" dirty="0">
                <a:solidFill>
                  <a:schemeClr val="bg2"/>
                </a:solidFill>
                <a:latin typeface="Calibri" panose="020F0502020204030204" pitchFamily="34" charset="0"/>
              </a:rPr>
              <a:t>  </a:t>
            </a:r>
            <a:br>
              <a:rPr lang="en-US" sz="1100" baseline="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TTY:  1-888-232-6348    www.cdc.gov</a:t>
            </a: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r>
              <a:rPr lang="en-US" sz="8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r>
              <a:rPr lang="en-US" sz="900" dirty="0">
                <a:solidFill>
                  <a:schemeClr val="bg2"/>
                </a:solidFill>
                <a:latin typeface="Calibri" panose="020F0502020204030204" pitchFamily="34" charset="0"/>
              </a:rPr>
              <a:t>.</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t="87361" b="106"/>
          <a:stretch/>
        </p:blipFill>
        <p:spPr>
          <a:xfrm>
            <a:off x="0" y="4497226"/>
            <a:ext cx="9144000" cy="644577"/>
          </a:xfrm>
          <a:prstGeom prst="rect">
            <a:avLst/>
          </a:prstGeom>
        </p:spPr>
      </p:pic>
      <p:sp>
        <p:nvSpPr>
          <p:cNvPr id="4" name="Rectangle 2"/>
          <p:cNvSpPr/>
          <p:nvPr userDrawn="1"/>
        </p:nvSpPr>
        <p:spPr>
          <a:xfrm>
            <a:off x="2296768" y="1402169"/>
            <a:ext cx="6857921" cy="1391906"/>
          </a:xfrm>
          <a:custGeom>
            <a:avLst/>
            <a:gdLst>
              <a:gd name="connsiteX0" fmla="*/ 0 w 6802783"/>
              <a:gd name="connsiteY0" fmla="*/ 0 h 1387061"/>
              <a:gd name="connsiteX1" fmla="*/ 6802783 w 6802783"/>
              <a:gd name="connsiteY1" fmla="*/ 0 h 1387061"/>
              <a:gd name="connsiteX2" fmla="*/ 6802783 w 6802783"/>
              <a:gd name="connsiteY2" fmla="*/ 1387061 h 1387061"/>
              <a:gd name="connsiteX3" fmla="*/ 0 w 6802783"/>
              <a:gd name="connsiteY3" fmla="*/ 1387061 h 1387061"/>
              <a:gd name="connsiteX4" fmla="*/ 0 w 6802783"/>
              <a:gd name="connsiteY4" fmla="*/ 0 h 1387061"/>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95705 w 6898488"/>
              <a:gd name="connsiteY0" fmla="*/ 0 h 1398984"/>
              <a:gd name="connsiteX1" fmla="*/ 6898488 w 6898488"/>
              <a:gd name="connsiteY1" fmla="*/ 0 h 1398984"/>
              <a:gd name="connsiteX2" fmla="*/ 6898488 w 6898488"/>
              <a:gd name="connsiteY2" fmla="*/ 1387061 h 1398984"/>
              <a:gd name="connsiteX3" fmla="*/ 74268 w 6898488"/>
              <a:gd name="connsiteY3" fmla="*/ 1398984 h 1398984"/>
              <a:gd name="connsiteX4" fmla="*/ 95705 w 6898488"/>
              <a:gd name="connsiteY4" fmla="*/ 0 h 1398984"/>
              <a:gd name="connsiteX0" fmla="*/ 42271 w 6845054"/>
              <a:gd name="connsiteY0" fmla="*/ 0 h 1398984"/>
              <a:gd name="connsiteX1" fmla="*/ 6845054 w 6845054"/>
              <a:gd name="connsiteY1" fmla="*/ 0 h 1398984"/>
              <a:gd name="connsiteX2" fmla="*/ 6845054 w 6845054"/>
              <a:gd name="connsiteY2" fmla="*/ 1387061 h 1398984"/>
              <a:gd name="connsiteX3" fmla="*/ 20834 w 6845054"/>
              <a:gd name="connsiteY3" fmla="*/ 1398984 h 1398984"/>
              <a:gd name="connsiteX4" fmla="*/ 42271 w 6845054"/>
              <a:gd name="connsiteY4" fmla="*/ 0 h 1398984"/>
              <a:gd name="connsiteX0" fmla="*/ 92701 w 6895484"/>
              <a:gd name="connsiteY0" fmla="*/ 0 h 1401662"/>
              <a:gd name="connsiteX1" fmla="*/ 6895484 w 6895484"/>
              <a:gd name="connsiteY1" fmla="*/ 0 h 1401662"/>
              <a:gd name="connsiteX2" fmla="*/ 6895484 w 6895484"/>
              <a:gd name="connsiteY2" fmla="*/ 1387061 h 1401662"/>
              <a:gd name="connsiteX3" fmla="*/ 17728 w 6895484"/>
              <a:gd name="connsiteY3" fmla="*/ 1401662 h 1401662"/>
              <a:gd name="connsiteX4" fmla="*/ 92701 w 6895484"/>
              <a:gd name="connsiteY4" fmla="*/ 0 h 1401662"/>
              <a:gd name="connsiteX0" fmla="*/ 103204 w 6905987"/>
              <a:gd name="connsiteY0" fmla="*/ 0 h 1401662"/>
              <a:gd name="connsiteX1" fmla="*/ 6905987 w 6905987"/>
              <a:gd name="connsiteY1" fmla="*/ 0 h 1401662"/>
              <a:gd name="connsiteX2" fmla="*/ 6905987 w 6905987"/>
              <a:gd name="connsiteY2" fmla="*/ 1387061 h 1401662"/>
              <a:gd name="connsiteX3" fmla="*/ 28231 w 6905987"/>
              <a:gd name="connsiteY3" fmla="*/ 1401662 h 1401662"/>
              <a:gd name="connsiteX4" fmla="*/ 103204 w 6905987"/>
              <a:gd name="connsiteY4" fmla="*/ 0 h 140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987" h="1401662">
                <a:moveTo>
                  <a:pt x="103204" y="0"/>
                </a:moveTo>
                <a:lnTo>
                  <a:pt x="6905987" y="0"/>
                </a:lnTo>
                <a:lnTo>
                  <a:pt x="6905987" y="1387061"/>
                </a:lnTo>
                <a:lnTo>
                  <a:pt x="28231" y="1401662"/>
                </a:lnTo>
                <a:cubicBezTo>
                  <a:pt x="-65063" y="609524"/>
                  <a:pt x="102712" y="74149"/>
                  <a:pt x="103204" y="0"/>
                </a:cubicBez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809903366"/>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6439" y="5018218"/>
            <a:ext cx="9144001" cy="186744"/>
          </a:xfrm>
          <a:prstGeom prst="rect">
            <a:avLst/>
          </a:prstGeom>
        </p:spPr>
      </p:pic>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8561121"/>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spTree>
    <p:extLst>
      <p:ext uri="{BB962C8B-B14F-4D97-AF65-F5344CB8AC3E}">
        <p14:creationId xmlns:p14="http://schemas.microsoft.com/office/powerpoint/2010/main" val="1597269698"/>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250"/>
              </a:lnSpc>
              <a:defRPr sz="2100" b="1" baseline="0">
                <a:solidFill>
                  <a:srgbClr val="006858"/>
                </a:solidFill>
                <a:effectLst/>
                <a:latin typeface="Calibri" pitchFamily="34" charset="0"/>
              </a:defRPr>
            </a:lvl1pPr>
          </a:lstStyle>
          <a:p>
            <a:r>
              <a:rPr lang="en-US" dirty="0"/>
              <a:t>Bottom band: NCHS</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22"/>
          <a:stretch/>
        </p:blipFill>
        <p:spPr>
          <a:xfrm>
            <a:off x="0" y="5005830"/>
            <a:ext cx="9144000" cy="137670"/>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257175" indent="-257175">
              <a:buClr>
                <a:srgbClr val="006A71"/>
              </a:buClr>
              <a:buFont typeface="Wingdings" panose="05000000000000000000" pitchFamily="2" charset="2"/>
              <a:buChar char="§"/>
              <a:defRPr sz="1500">
                <a:solidFill>
                  <a:schemeClr val="accent4">
                    <a:lumMod val="75000"/>
                  </a:schemeClr>
                </a:solidFill>
              </a:defRPr>
            </a:lvl1pPr>
            <a:lvl2pPr>
              <a:buClr>
                <a:srgbClr val="008BB0"/>
              </a:buClr>
              <a:defRPr sz="1500">
                <a:solidFill>
                  <a:schemeClr val="accent4">
                    <a:lumMod val="75000"/>
                  </a:schemeClr>
                </a:solidFill>
              </a:defRPr>
            </a:lvl2pPr>
            <a:lvl3pPr>
              <a:buClr>
                <a:srgbClr val="695E4A"/>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4057740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6B8E5-1962-477B-964E-4B401919D1DC}"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4569DE-61C2-41AB-92CE-8904FFBD4778}" type="slidenum">
              <a:rPr lang="en-US" smtClean="0"/>
              <a:t>‹#›</a:t>
            </a:fld>
            <a:endParaRPr lang="en-US"/>
          </a:p>
        </p:txBody>
      </p:sp>
    </p:spTree>
    <p:extLst>
      <p:ext uri="{BB962C8B-B14F-4D97-AF65-F5344CB8AC3E}">
        <p14:creationId xmlns:p14="http://schemas.microsoft.com/office/powerpoint/2010/main" val="1521541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056B8E5-1962-477B-964E-4B401919D1D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569DE-61C2-41AB-92CE-8904FFBD4778}" type="slidenum">
              <a:rPr lang="en-US" smtClean="0"/>
              <a:t>‹#›</a:t>
            </a:fld>
            <a:endParaRPr lang="en-US"/>
          </a:p>
        </p:txBody>
      </p:sp>
    </p:spTree>
    <p:extLst>
      <p:ext uri="{BB962C8B-B14F-4D97-AF65-F5344CB8AC3E}">
        <p14:creationId xmlns:p14="http://schemas.microsoft.com/office/powerpoint/2010/main" val="31473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258" y="274638"/>
            <a:ext cx="2586445" cy="4419282"/>
          </a:xfrm>
          <a:prstGeom prst="rect">
            <a:avLst/>
          </a:prstGeom>
        </p:spPr>
        <p:txBody>
          <a:bodyPr/>
          <a:lstStyle>
            <a:lvl1pPr algn="l">
              <a:defRPr sz="2800" b="1">
                <a:solidFill>
                  <a:srgbClr val="526681"/>
                </a:solidFill>
                <a:latin typeface="Calibri" panose="020F0502020204030204" pitchFamily="34" charset="0"/>
              </a:defRPr>
            </a:lvl1pPr>
          </a:lstStyle>
          <a:p>
            <a:r>
              <a:rPr lang="en-US" dirty="0"/>
              <a:t>Click to edit Master title style</a:t>
            </a:r>
            <a:br>
              <a:rPr lang="en-US" dirty="0"/>
            </a:br>
            <a:endParaRPr lang="en-US" dirty="0"/>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5220695"/>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0">
              <a:schemeClr val="bg2">
                <a:lumMod val="85000"/>
                <a:alpha val="35000"/>
              </a:schemeClr>
            </a:gs>
            <a:gs pos="100000">
              <a:schemeClr val="tx2">
                <a:lumMod val="75000"/>
              </a:schemeClr>
            </a:gs>
            <a:gs pos="34000">
              <a:srgbClr val="526681">
                <a:tint val="23500"/>
                <a:satMod val="160000"/>
                <a:alpha val="10000"/>
              </a:srgb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rgbClr val="526681"/>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8997070"/>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a:prstGeom prst="rect">
            <a:avLst/>
          </a:prstGeom>
        </p:spPr>
        <p:txBody>
          <a:bodyPr anchor="b"/>
          <a:lstStyle>
            <a:lvl1pPr algn="l">
              <a:defRPr sz="1500" b="1" baseline="0">
                <a:solidFill>
                  <a:schemeClr val="bg1"/>
                </a:solidFill>
                <a:effectLst/>
                <a:latin typeface="Calibri" pitchFamily="34" charset="0"/>
              </a:defRPr>
            </a:lvl1pPr>
          </a:lstStyle>
          <a:p>
            <a:r>
              <a:rPr lang="en-US" dirty="0"/>
              <a:t>Header</a:t>
            </a:r>
          </a:p>
        </p:txBody>
      </p:sp>
      <p:sp>
        <p:nvSpPr>
          <p:cNvPr id="3" name="Content Placeholder 2"/>
          <p:cNvSpPr>
            <a:spLocks noGrp="1"/>
          </p:cNvSpPr>
          <p:nvPr>
            <p:ph idx="1"/>
          </p:nvPr>
        </p:nvSpPr>
        <p:spPr>
          <a:xfrm>
            <a:off x="3575050" y="204788"/>
            <a:ext cx="5111750" cy="4138613"/>
          </a:xfrm>
          <a:prstGeom prst="rect">
            <a:avLst/>
          </a:prstGeom>
        </p:spPr>
        <p:txBody>
          <a:bodyPr anchor="ctr" anchorCtr="0"/>
          <a:lstStyle>
            <a:lvl1pPr marL="257175" indent="-257175">
              <a:buClr>
                <a:schemeClr val="bg1"/>
              </a:buClr>
              <a:buSzPct val="70000"/>
              <a:buFont typeface="Wingdings" pitchFamily="2" charset="2"/>
              <a:buChar char="§"/>
              <a:defRPr sz="1800" b="1">
                <a:solidFill>
                  <a:schemeClr val="bg2"/>
                </a:solidFill>
                <a:latin typeface="Calibri" pitchFamily="34" charset="0"/>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a:solidFill>
                  <a:schemeClr val="bg2"/>
                </a:solidFill>
              </a:defRPr>
            </a:lvl4pPr>
            <a:lvl5pPr>
              <a:buClr>
                <a:schemeClr val="bg1"/>
              </a:buClr>
              <a:buSzPct val="70000"/>
              <a:buFont typeface="Arial" pitchFamily="34" charset="0"/>
              <a:buChar char="•"/>
              <a:defRPr sz="1350">
                <a:solidFill>
                  <a:schemeClr val="bg2"/>
                </a:solidFill>
              </a:defRPr>
            </a:lvl5pPr>
            <a:lvl6pPr>
              <a:defRPr sz="1500"/>
            </a:lvl6pPr>
            <a:lvl7pPr>
              <a:defRPr sz="1500"/>
            </a:lvl7pPr>
            <a:lvl8pPr>
              <a:defRPr sz="1500"/>
            </a:lvl8pPr>
            <a:lvl9pPr>
              <a:defRPr sz="1500"/>
            </a:lvl9pPr>
          </a:lstStyle>
          <a:p>
            <a:pPr lvl="0"/>
            <a:endParaRPr lang="en-US" dirty="0"/>
          </a:p>
        </p:txBody>
      </p:sp>
      <p:sp>
        <p:nvSpPr>
          <p:cNvPr id="4" name="Text Placeholder 3"/>
          <p:cNvSpPr>
            <a:spLocks noGrp="1"/>
          </p:cNvSpPr>
          <p:nvPr>
            <p:ph type="body" sz="half" idx="2" hasCustomPrompt="1"/>
          </p:nvPr>
        </p:nvSpPr>
        <p:spPr>
          <a:xfrm>
            <a:off x="457201" y="1076326"/>
            <a:ext cx="3008313" cy="3267074"/>
          </a:xfrm>
          <a:prstGeom prst="rect">
            <a:avLst/>
          </a:prstGeom>
        </p:spPr>
        <p:txBody>
          <a:bodyPr/>
          <a:lstStyle>
            <a:lvl1pPr marL="0" indent="0">
              <a:buNone/>
              <a:defRPr sz="1050" baseline="0">
                <a:solidFill>
                  <a:schemeClr val="bg2"/>
                </a:solidFill>
                <a:latin typeface="Calibri"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Paragraph of type</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extLst>
      <p:ext uri="{BB962C8B-B14F-4D97-AF65-F5344CB8AC3E}">
        <p14:creationId xmlns:p14="http://schemas.microsoft.com/office/powerpoint/2010/main" val="42191928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D868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7889618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09675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TA SLIDE_O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7655" y="205979"/>
            <a:ext cx="8828690" cy="857250"/>
          </a:xfrm>
          <a:prstGeom prst="rect">
            <a:avLst/>
          </a:prstGeom>
        </p:spPr>
        <p:txBody>
          <a:bodyPr anchor="t" anchorCtr="0"/>
          <a:lstStyle>
            <a:lvl1pPr algn="l">
              <a:lnSpc>
                <a:spcPts val="3000"/>
              </a:lnSpc>
              <a:defRPr sz="2800" b="1" baseline="0">
                <a:solidFill>
                  <a:srgbClr val="375672"/>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B50937"/>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23251D-19E1-45CB-ADEE-A15673FCEF5C}"/>
              </a:ext>
            </a:extLst>
          </p:cNvPr>
          <p:cNvSpPr/>
          <p:nvPr userDrawn="1"/>
        </p:nvSpPr>
        <p:spPr>
          <a:xfrm>
            <a:off x="4419600" y="0"/>
            <a:ext cx="4572000" cy="276999"/>
          </a:xfrm>
          <a:prstGeom prst="rect">
            <a:avLst/>
          </a:prstGeom>
        </p:spPr>
        <p:txBody>
          <a:bodyPr>
            <a:spAutoFit/>
          </a:bodyPr>
          <a:lstStyle/>
          <a:p>
            <a:pPr algn="r">
              <a:tabLst>
                <a:tab pos="2971800" algn="ctr"/>
                <a:tab pos="5943600" algn="r"/>
              </a:tabLst>
            </a:pPr>
            <a:r>
              <a:rPr lang="en-US" sz="1200" b="1" dirty="0">
                <a:solidFill>
                  <a:srgbClr val="FF0000"/>
                </a:solidFill>
                <a:latin typeface="+mj-lt"/>
                <a:ea typeface="Calibri" panose="020F0502020204030204" pitchFamily="34" charset="0"/>
                <a:cs typeface="Times New Roman" panose="02020603050405020304" pitchFamily="18" charset="0"/>
              </a:rPr>
              <a:t>DRAFT – For Internal Discussion Purposes Only</a:t>
            </a:r>
            <a:endParaRPr lang="en-US" sz="1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167122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838774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3570" y="1421654"/>
            <a:ext cx="369932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42549" y="1421654"/>
            <a:ext cx="366978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55571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194F3C36-739D-3E4F-AE6D-D39603B0B0F9}" type="datetimeFigureOut">
              <a:rPr lang="en-US" smtClean="0"/>
              <a:t>1/19/2021</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AFA2EE2D-5C87-024B-AEDA-D791D2484D29}" type="slidenum">
              <a:rPr lang="en-US" smtClean="0"/>
              <a:t>‹#›</a:t>
            </a:fld>
            <a:endParaRPr lang="en-US"/>
          </a:p>
        </p:txBody>
      </p:sp>
    </p:spTree>
    <p:extLst>
      <p:ext uri="{BB962C8B-B14F-4D97-AF65-F5344CB8AC3E}">
        <p14:creationId xmlns:p14="http://schemas.microsoft.com/office/powerpoint/2010/main" val="19475178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68819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77141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5644"/>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625644"/>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97182"/>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7493868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984389"/>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84352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40944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1783739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D868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9865802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65499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482867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t" anchorCtr="0"/>
          <a:lstStyle>
            <a:lvl1pPr algn="l">
              <a:lnSpc>
                <a:spcPts val="3000"/>
              </a:lnSpc>
              <a:defRPr sz="2800" b="1" baseline="0">
                <a:solidFill>
                  <a:srgbClr val="52668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
                <a:srgbClr val="C00000"/>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5" name="Rectangle 4"/>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63189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3570" y="1421654"/>
            <a:ext cx="369932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42549" y="1421654"/>
            <a:ext cx="366978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729276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r>
              <a:rPr lang="en-US">
                <a:solidFill>
                  <a:prstClr val="black"/>
                </a:solidFill>
              </a:rPr>
              <a:t>Nov 14, 2016</a:t>
            </a:r>
            <a:endParaRPr lang="en-US" dirty="0">
              <a:solidFill>
                <a:prstClr val="black"/>
              </a:solidFill>
            </a:endParaRPr>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AFA2EE2D-5C87-024B-AEDA-D791D2484D2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7888720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532552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30930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5644"/>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625644"/>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97182"/>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59667535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984389"/>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84352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1891" y="440944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8766550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60470"/>
            <a:ext cx="9061586" cy="866834"/>
          </a:xfrm>
          <a:prstGeom prst="rect">
            <a:avLst/>
          </a:prstGeom>
        </p:spPr>
        <p:txBody>
          <a:bodyPr/>
          <a:lstStyle>
            <a:lvl1pPr algn="l">
              <a:lnSpc>
                <a:spcPts val="3000"/>
              </a:lnSpc>
              <a:defRPr sz="3200" b="1" baseline="0">
                <a:solidFill>
                  <a:schemeClr val="bg2"/>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402724"/>
            <a:ext cx="6400800" cy="342900"/>
          </a:xfrm>
          <a:prstGeom prst="rect">
            <a:avLst/>
          </a:prstGeom>
        </p:spPr>
        <p:txBody>
          <a:bodyPr/>
          <a:lstStyle>
            <a:lvl1pPr marL="0" indent="0" algn="l">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3648695"/>
            <a:ext cx="6400800" cy="971550"/>
          </a:xfrm>
          <a:prstGeom prst="rect">
            <a:avLst/>
          </a:prstGeom>
        </p:spPr>
        <p:txBody>
          <a:bodyPr/>
          <a:lstStyle>
            <a:lvl1pPr marL="0" indent="0" algn="l">
              <a:lnSpc>
                <a:spcPts val="2000"/>
              </a:lnSpc>
              <a:buNone/>
              <a:defRPr sz="1800" baseline="0">
                <a:solidFill>
                  <a:schemeClr val="bg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317596052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TA SLIDE_O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375672"/>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B50937"/>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34573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52668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
                <a:srgbClr val="C00000"/>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5" name="Rectangle 4"/>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41886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chemeClr val="bg2"/>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926302"/>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chemeClr val="bg2"/>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0532292"/>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258" y="274638"/>
            <a:ext cx="2586445" cy="4419282"/>
          </a:xfrm>
          <a:prstGeom prst="rect">
            <a:avLst/>
          </a:prstGeom>
        </p:spPr>
        <p:txBody>
          <a:bodyPr/>
          <a:lstStyle>
            <a:lvl1pPr algn="l">
              <a:defRPr sz="2800" b="1">
                <a:solidFill>
                  <a:srgbClr val="526681"/>
                </a:solidFill>
                <a:latin typeface="Calibri" panose="020F0502020204030204" pitchFamily="34" charset="0"/>
              </a:defRPr>
            </a:lvl1pPr>
          </a:lstStyle>
          <a:p>
            <a:r>
              <a:rPr lang="en-US" dirty="0"/>
              <a:t>Click to edit Master title style</a:t>
            </a:r>
            <a:br>
              <a:rPr lang="en-US" dirty="0"/>
            </a:br>
            <a:endParaRPr lang="en-US" dirty="0"/>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386648"/>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0">
              <a:schemeClr val="bg2">
                <a:lumMod val="85000"/>
                <a:alpha val="35000"/>
              </a:schemeClr>
            </a:gs>
            <a:gs pos="100000">
              <a:schemeClr val="tx2">
                <a:lumMod val="75000"/>
              </a:schemeClr>
            </a:gs>
            <a:gs pos="34000">
              <a:srgbClr val="526681">
                <a:tint val="23500"/>
                <a:satMod val="160000"/>
                <a:alpha val="10000"/>
              </a:srgb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rgbClr val="526681"/>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551018"/>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28174689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6639339" y="2929001"/>
            <a:ext cx="2365514" cy="1446550"/>
          </a:xfrm>
          <a:prstGeom prst="rect">
            <a:avLst/>
          </a:prstGeom>
          <a:noFill/>
        </p:spPr>
        <p:txBody>
          <a:bodyPr wrap="square" rtlCol="0">
            <a:spAutoFit/>
          </a:bodyPr>
          <a:lstStyle/>
          <a:p>
            <a:r>
              <a:rPr lang="en-US" sz="1100" dirty="0">
                <a:solidFill>
                  <a:schemeClr val="bg2"/>
                </a:solidFill>
                <a:latin typeface="Calibri" panose="020F0502020204030204" pitchFamily="34" charset="0"/>
              </a:rPr>
              <a:t>For more information, contact CDC</a:t>
            </a:r>
            <a:br>
              <a:rPr lang="en-US" sz="110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1-800-CDC-INFO (232-4636)</a:t>
            </a:r>
            <a:r>
              <a:rPr lang="en-US" sz="1100" baseline="0" dirty="0">
                <a:solidFill>
                  <a:schemeClr val="bg2"/>
                </a:solidFill>
                <a:latin typeface="Calibri" panose="020F0502020204030204" pitchFamily="34" charset="0"/>
              </a:rPr>
              <a:t>  </a:t>
            </a:r>
            <a:br>
              <a:rPr lang="en-US" sz="1100" baseline="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TTY:  1-888-232-6348    www.cdc.gov</a:t>
            </a: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r>
              <a:rPr lang="en-US" sz="8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r>
              <a:rPr lang="en-US" sz="900" dirty="0">
                <a:solidFill>
                  <a:schemeClr val="bg2"/>
                </a:solidFill>
                <a:latin typeface="Calibri" panose="020F0502020204030204" pitchFamily="34" charset="0"/>
              </a:rPr>
              <a:t>.</a:t>
            </a:r>
          </a:p>
        </p:txBody>
      </p:sp>
      <p:pic>
        <p:nvPicPr>
          <p:cNvPr id="6"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497226"/>
            <a:ext cx="9144000" cy="644577"/>
          </a:xfrm>
          <a:prstGeom prst="rect">
            <a:avLst/>
          </a:prstGeom>
        </p:spPr>
      </p:pic>
      <p:sp>
        <p:nvSpPr>
          <p:cNvPr id="4" name="Rectangle 2"/>
          <p:cNvSpPr/>
          <p:nvPr userDrawn="1"/>
        </p:nvSpPr>
        <p:spPr>
          <a:xfrm>
            <a:off x="2296768" y="1402169"/>
            <a:ext cx="6857921" cy="1391906"/>
          </a:xfrm>
          <a:custGeom>
            <a:avLst/>
            <a:gdLst>
              <a:gd name="connsiteX0" fmla="*/ 0 w 6802783"/>
              <a:gd name="connsiteY0" fmla="*/ 0 h 1387061"/>
              <a:gd name="connsiteX1" fmla="*/ 6802783 w 6802783"/>
              <a:gd name="connsiteY1" fmla="*/ 0 h 1387061"/>
              <a:gd name="connsiteX2" fmla="*/ 6802783 w 6802783"/>
              <a:gd name="connsiteY2" fmla="*/ 1387061 h 1387061"/>
              <a:gd name="connsiteX3" fmla="*/ 0 w 6802783"/>
              <a:gd name="connsiteY3" fmla="*/ 1387061 h 1387061"/>
              <a:gd name="connsiteX4" fmla="*/ 0 w 6802783"/>
              <a:gd name="connsiteY4" fmla="*/ 0 h 1387061"/>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95705 w 6898488"/>
              <a:gd name="connsiteY0" fmla="*/ 0 h 1398984"/>
              <a:gd name="connsiteX1" fmla="*/ 6898488 w 6898488"/>
              <a:gd name="connsiteY1" fmla="*/ 0 h 1398984"/>
              <a:gd name="connsiteX2" fmla="*/ 6898488 w 6898488"/>
              <a:gd name="connsiteY2" fmla="*/ 1387061 h 1398984"/>
              <a:gd name="connsiteX3" fmla="*/ 74268 w 6898488"/>
              <a:gd name="connsiteY3" fmla="*/ 1398984 h 1398984"/>
              <a:gd name="connsiteX4" fmla="*/ 95705 w 6898488"/>
              <a:gd name="connsiteY4" fmla="*/ 0 h 1398984"/>
              <a:gd name="connsiteX0" fmla="*/ 42271 w 6845054"/>
              <a:gd name="connsiteY0" fmla="*/ 0 h 1398984"/>
              <a:gd name="connsiteX1" fmla="*/ 6845054 w 6845054"/>
              <a:gd name="connsiteY1" fmla="*/ 0 h 1398984"/>
              <a:gd name="connsiteX2" fmla="*/ 6845054 w 6845054"/>
              <a:gd name="connsiteY2" fmla="*/ 1387061 h 1398984"/>
              <a:gd name="connsiteX3" fmla="*/ 20834 w 6845054"/>
              <a:gd name="connsiteY3" fmla="*/ 1398984 h 1398984"/>
              <a:gd name="connsiteX4" fmla="*/ 42271 w 6845054"/>
              <a:gd name="connsiteY4" fmla="*/ 0 h 1398984"/>
              <a:gd name="connsiteX0" fmla="*/ 92701 w 6895484"/>
              <a:gd name="connsiteY0" fmla="*/ 0 h 1401662"/>
              <a:gd name="connsiteX1" fmla="*/ 6895484 w 6895484"/>
              <a:gd name="connsiteY1" fmla="*/ 0 h 1401662"/>
              <a:gd name="connsiteX2" fmla="*/ 6895484 w 6895484"/>
              <a:gd name="connsiteY2" fmla="*/ 1387061 h 1401662"/>
              <a:gd name="connsiteX3" fmla="*/ 17728 w 6895484"/>
              <a:gd name="connsiteY3" fmla="*/ 1401662 h 1401662"/>
              <a:gd name="connsiteX4" fmla="*/ 92701 w 6895484"/>
              <a:gd name="connsiteY4" fmla="*/ 0 h 1401662"/>
              <a:gd name="connsiteX0" fmla="*/ 103204 w 6905987"/>
              <a:gd name="connsiteY0" fmla="*/ 0 h 1401662"/>
              <a:gd name="connsiteX1" fmla="*/ 6905987 w 6905987"/>
              <a:gd name="connsiteY1" fmla="*/ 0 h 1401662"/>
              <a:gd name="connsiteX2" fmla="*/ 6905987 w 6905987"/>
              <a:gd name="connsiteY2" fmla="*/ 1387061 h 1401662"/>
              <a:gd name="connsiteX3" fmla="*/ 28231 w 6905987"/>
              <a:gd name="connsiteY3" fmla="*/ 1401662 h 1401662"/>
              <a:gd name="connsiteX4" fmla="*/ 103204 w 6905987"/>
              <a:gd name="connsiteY4" fmla="*/ 0 h 140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987" h="1401662">
                <a:moveTo>
                  <a:pt x="103204" y="0"/>
                </a:moveTo>
                <a:lnTo>
                  <a:pt x="6905987" y="0"/>
                </a:lnTo>
                <a:lnTo>
                  <a:pt x="6905987" y="1387061"/>
                </a:lnTo>
                <a:lnTo>
                  <a:pt x="28231" y="1401662"/>
                </a:lnTo>
                <a:cubicBezTo>
                  <a:pt x="-65063" y="609524"/>
                  <a:pt x="102712" y="74149"/>
                  <a:pt x="103204" y="0"/>
                </a:cubicBez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334790525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5723547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b="-41214"/>
          <a:stretch/>
        </p:blipFill>
        <p:spPr>
          <a:xfrm>
            <a:off x="6439" y="5018218"/>
            <a:ext cx="9144001" cy="186744"/>
          </a:xfrm>
          <a:prstGeom prst="rect">
            <a:avLst/>
          </a:prstGeom>
        </p:spPr>
      </p:pic>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73303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9544"/>
          <a:stretch/>
        </p:blipFill>
        <p:spPr>
          <a:xfrm>
            <a:off x="0" y="5039853"/>
            <a:ext cx="9144000" cy="112810"/>
          </a:xfrm>
          <a:prstGeom prst="rect">
            <a:avLst/>
          </a:prstGeom>
        </p:spPr>
      </p:pic>
    </p:spTree>
    <p:extLst>
      <p:ext uri="{BB962C8B-B14F-4D97-AF65-F5344CB8AC3E}">
        <p14:creationId xmlns:p14="http://schemas.microsoft.com/office/powerpoint/2010/main" val="311963316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60470"/>
            <a:ext cx="9061586" cy="866834"/>
          </a:xfrm>
          <a:prstGeom prst="rect">
            <a:avLst/>
          </a:prstGeom>
        </p:spPr>
        <p:txBody>
          <a:bodyPr/>
          <a:lstStyle>
            <a:lvl1pPr algn="l">
              <a:lnSpc>
                <a:spcPts val="3000"/>
              </a:lnSpc>
              <a:defRPr sz="3200" b="1" baseline="0">
                <a:solidFill>
                  <a:schemeClr val="bg2"/>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402724"/>
            <a:ext cx="6400800" cy="342900"/>
          </a:xfrm>
          <a:prstGeom prst="rect">
            <a:avLst/>
          </a:prstGeom>
        </p:spPr>
        <p:txBody>
          <a:bodyPr/>
          <a:lstStyle>
            <a:lvl1pPr marL="0" indent="0" algn="l">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3648695"/>
            <a:ext cx="6400800" cy="971550"/>
          </a:xfrm>
          <a:prstGeom prst="rect">
            <a:avLst/>
          </a:prstGeom>
        </p:spPr>
        <p:txBody>
          <a:bodyPr/>
          <a:lstStyle>
            <a:lvl1pPr marL="0" indent="0" algn="l">
              <a:lnSpc>
                <a:spcPts val="2000"/>
              </a:lnSpc>
              <a:buNone/>
              <a:defRPr sz="1800" baseline="0">
                <a:solidFill>
                  <a:schemeClr val="bg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308725834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TA SLIDE_O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7655" y="205979"/>
            <a:ext cx="8828690" cy="857250"/>
          </a:xfrm>
          <a:prstGeom prst="rect">
            <a:avLst/>
          </a:prstGeom>
        </p:spPr>
        <p:txBody>
          <a:bodyPr anchor="t" anchorCtr="0"/>
          <a:lstStyle>
            <a:lvl1pPr algn="l">
              <a:lnSpc>
                <a:spcPts val="3000"/>
              </a:lnSpc>
              <a:defRPr sz="2800" b="1" baseline="0">
                <a:solidFill>
                  <a:srgbClr val="375672"/>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B50937"/>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B4F765-11D3-4BCE-96A4-4C7FA9D35963}"/>
              </a:ext>
            </a:extLst>
          </p:cNvPr>
          <p:cNvSpPr/>
          <p:nvPr userDrawn="1"/>
        </p:nvSpPr>
        <p:spPr>
          <a:xfrm>
            <a:off x="4419600" y="0"/>
            <a:ext cx="4572000" cy="276999"/>
          </a:xfrm>
          <a:prstGeom prst="rect">
            <a:avLst/>
          </a:prstGeom>
        </p:spPr>
        <p:txBody>
          <a:bodyPr>
            <a:spAutoFit/>
          </a:bodyPr>
          <a:lstStyle/>
          <a:p>
            <a:pPr algn="r">
              <a:tabLst>
                <a:tab pos="2971800" algn="ctr"/>
                <a:tab pos="5943600" algn="r"/>
              </a:tabLst>
            </a:pPr>
            <a:r>
              <a:rPr lang="en-US" sz="1200" b="1" dirty="0">
                <a:solidFill>
                  <a:srgbClr val="FF0000"/>
                </a:solidFill>
                <a:latin typeface="+mj-lt"/>
                <a:ea typeface="Calibri" panose="020F0502020204030204" pitchFamily="34" charset="0"/>
                <a:cs typeface="Times New Roman" panose="02020603050405020304" pitchFamily="18" charset="0"/>
              </a:rPr>
              <a:t>DRAFT – For Internal Discussion Purposes Only</a:t>
            </a:r>
            <a:endParaRPr lang="en-US" sz="1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41669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t" anchorCtr="0"/>
          <a:lstStyle>
            <a:lvl1pPr algn="l">
              <a:lnSpc>
                <a:spcPts val="3000"/>
              </a:lnSpc>
              <a:defRPr sz="2800" b="1" baseline="0">
                <a:solidFill>
                  <a:srgbClr val="52668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
                <a:srgbClr val="C00000"/>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5" name="Rectangle 4"/>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1C788-A888-4C11-AB1F-A75AEFF1D5FD}"/>
              </a:ext>
            </a:extLst>
          </p:cNvPr>
          <p:cNvSpPr/>
          <p:nvPr userDrawn="1"/>
        </p:nvSpPr>
        <p:spPr>
          <a:xfrm>
            <a:off x="4419600" y="0"/>
            <a:ext cx="4572000" cy="276999"/>
          </a:xfrm>
          <a:prstGeom prst="rect">
            <a:avLst/>
          </a:prstGeom>
        </p:spPr>
        <p:txBody>
          <a:bodyPr>
            <a:spAutoFit/>
          </a:bodyPr>
          <a:lstStyle/>
          <a:p>
            <a:pPr algn="r">
              <a:tabLst>
                <a:tab pos="2971800" algn="ctr"/>
                <a:tab pos="5943600" algn="r"/>
              </a:tabLst>
            </a:pPr>
            <a:r>
              <a:rPr lang="en-US" sz="1200" b="1" dirty="0">
                <a:solidFill>
                  <a:srgbClr val="FF0000"/>
                </a:solidFill>
                <a:latin typeface="+mj-lt"/>
                <a:ea typeface="Calibri" panose="020F0502020204030204" pitchFamily="34" charset="0"/>
                <a:cs typeface="Times New Roman" panose="02020603050405020304" pitchFamily="18" charset="0"/>
              </a:rPr>
              <a:t>DRAFT – For Internal Discussion Purposes Only</a:t>
            </a:r>
            <a:endParaRPr lang="en-US" sz="1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37598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t" anchorCtr="0"/>
          <a:lstStyle>
            <a:lvl1pPr algn="l">
              <a:lnSpc>
                <a:spcPts val="3000"/>
              </a:lnSpc>
              <a:defRPr sz="2800" b="1" baseline="0">
                <a:solidFill>
                  <a:srgbClr val="52668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
                <a:srgbClr val="C00000"/>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5" name="Rectangle 4"/>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700209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chemeClr val="bg2"/>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773776"/>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258" y="274638"/>
            <a:ext cx="2586445" cy="4419282"/>
          </a:xfrm>
          <a:prstGeom prst="rect">
            <a:avLst/>
          </a:prstGeom>
        </p:spPr>
        <p:txBody>
          <a:bodyPr/>
          <a:lstStyle>
            <a:lvl1pPr algn="l">
              <a:defRPr sz="2800" b="1">
                <a:solidFill>
                  <a:srgbClr val="526681"/>
                </a:solidFill>
                <a:latin typeface="Calibri" panose="020F0502020204030204" pitchFamily="34" charset="0"/>
              </a:defRPr>
            </a:lvl1pPr>
          </a:lstStyle>
          <a:p>
            <a:r>
              <a:rPr lang="en-US" dirty="0"/>
              <a:t>Click to edit Master title style</a:t>
            </a:r>
            <a:br>
              <a:rPr lang="en-US" dirty="0"/>
            </a:br>
            <a:endParaRPr lang="en-US" dirty="0"/>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6F4AB6-6D41-4B53-9401-2E3734FF364F}"/>
              </a:ext>
            </a:extLst>
          </p:cNvPr>
          <p:cNvSpPr/>
          <p:nvPr userDrawn="1"/>
        </p:nvSpPr>
        <p:spPr>
          <a:xfrm>
            <a:off x="4419600" y="0"/>
            <a:ext cx="4572000" cy="276999"/>
          </a:xfrm>
          <a:prstGeom prst="rect">
            <a:avLst/>
          </a:prstGeom>
        </p:spPr>
        <p:txBody>
          <a:bodyPr>
            <a:spAutoFit/>
          </a:bodyPr>
          <a:lstStyle/>
          <a:p>
            <a:pPr algn="r">
              <a:tabLst>
                <a:tab pos="2971800" algn="ctr"/>
                <a:tab pos="5943600" algn="r"/>
              </a:tabLst>
            </a:pPr>
            <a:r>
              <a:rPr lang="en-US" sz="1200" b="1" dirty="0">
                <a:solidFill>
                  <a:srgbClr val="FF0000"/>
                </a:solidFill>
                <a:latin typeface="+mj-lt"/>
                <a:ea typeface="Calibri" panose="020F0502020204030204" pitchFamily="34" charset="0"/>
                <a:cs typeface="Times New Roman" panose="02020603050405020304" pitchFamily="18" charset="0"/>
              </a:rPr>
              <a:t>DRAFT – For Internal Discussion Purposes Only</a:t>
            </a:r>
            <a:endParaRPr lang="en-US" sz="1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5294093"/>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0">
              <a:schemeClr val="bg2">
                <a:lumMod val="85000"/>
                <a:alpha val="35000"/>
              </a:schemeClr>
            </a:gs>
            <a:gs pos="100000">
              <a:schemeClr val="tx2">
                <a:lumMod val="75000"/>
              </a:schemeClr>
            </a:gs>
            <a:gs pos="34000">
              <a:srgbClr val="526681">
                <a:tint val="23500"/>
                <a:satMod val="160000"/>
                <a:alpha val="10000"/>
              </a:srgb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rgbClr val="526681"/>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583186"/>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319796798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6639339" y="2929001"/>
            <a:ext cx="2365514" cy="1446550"/>
          </a:xfrm>
          <a:prstGeom prst="rect">
            <a:avLst/>
          </a:prstGeom>
          <a:noFill/>
        </p:spPr>
        <p:txBody>
          <a:bodyPr wrap="square" rtlCol="0">
            <a:spAutoFit/>
          </a:bodyPr>
          <a:lstStyle/>
          <a:p>
            <a:r>
              <a:rPr lang="en-US" sz="1100" dirty="0">
                <a:solidFill>
                  <a:schemeClr val="bg2"/>
                </a:solidFill>
                <a:latin typeface="Calibri" panose="020F0502020204030204" pitchFamily="34" charset="0"/>
              </a:rPr>
              <a:t>For more information, contact CDC</a:t>
            </a:r>
            <a:br>
              <a:rPr lang="en-US" sz="110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1-800-CDC-INFO (232-4636)</a:t>
            </a:r>
            <a:r>
              <a:rPr lang="en-US" sz="1100" baseline="0" dirty="0">
                <a:solidFill>
                  <a:schemeClr val="bg2"/>
                </a:solidFill>
                <a:latin typeface="Calibri" panose="020F0502020204030204" pitchFamily="34" charset="0"/>
              </a:rPr>
              <a:t>  </a:t>
            </a:r>
            <a:br>
              <a:rPr lang="en-US" sz="1100" baseline="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TTY:  1-888-232-6348    www.cdc.gov</a:t>
            </a: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r>
              <a:rPr lang="en-US" sz="8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r>
              <a:rPr lang="en-US" sz="900" dirty="0">
                <a:solidFill>
                  <a:schemeClr val="bg2"/>
                </a:solidFill>
                <a:latin typeface="Calibri" panose="020F0502020204030204" pitchFamily="34" charset="0"/>
              </a:rPr>
              <a:t>.</a:t>
            </a:r>
          </a:p>
        </p:txBody>
      </p:sp>
      <p:pic>
        <p:nvPicPr>
          <p:cNvPr id="6"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497226"/>
            <a:ext cx="9144000" cy="644577"/>
          </a:xfrm>
          <a:prstGeom prst="rect">
            <a:avLst/>
          </a:prstGeom>
        </p:spPr>
      </p:pic>
      <p:sp>
        <p:nvSpPr>
          <p:cNvPr id="4" name="Rectangle 2"/>
          <p:cNvSpPr/>
          <p:nvPr userDrawn="1"/>
        </p:nvSpPr>
        <p:spPr>
          <a:xfrm>
            <a:off x="2296768" y="1402169"/>
            <a:ext cx="6857921" cy="1391906"/>
          </a:xfrm>
          <a:custGeom>
            <a:avLst/>
            <a:gdLst>
              <a:gd name="connsiteX0" fmla="*/ 0 w 6802783"/>
              <a:gd name="connsiteY0" fmla="*/ 0 h 1387061"/>
              <a:gd name="connsiteX1" fmla="*/ 6802783 w 6802783"/>
              <a:gd name="connsiteY1" fmla="*/ 0 h 1387061"/>
              <a:gd name="connsiteX2" fmla="*/ 6802783 w 6802783"/>
              <a:gd name="connsiteY2" fmla="*/ 1387061 h 1387061"/>
              <a:gd name="connsiteX3" fmla="*/ 0 w 6802783"/>
              <a:gd name="connsiteY3" fmla="*/ 1387061 h 1387061"/>
              <a:gd name="connsiteX4" fmla="*/ 0 w 6802783"/>
              <a:gd name="connsiteY4" fmla="*/ 0 h 1387061"/>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95705 w 6898488"/>
              <a:gd name="connsiteY0" fmla="*/ 0 h 1398984"/>
              <a:gd name="connsiteX1" fmla="*/ 6898488 w 6898488"/>
              <a:gd name="connsiteY1" fmla="*/ 0 h 1398984"/>
              <a:gd name="connsiteX2" fmla="*/ 6898488 w 6898488"/>
              <a:gd name="connsiteY2" fmla="*/ 1387061 h 1398984"/>
              <a:gd name="connsiteX3" fmla="*/ 74268 w 6898488"/>
              <a:gd name="connsiteY3" fmla="*/ 1398984 h 1398984"/>
              <a:gd name="connsiteX4" fmla="*/ 95705 w 6898488"/>
              <a:gd name="connsiteY4" fmla="*/ 0 h 1398984"/>
              <a:gd name="connsiteX0" fmla="*/ 42271 w 6845054"/>
              <a:gd name="connsiteY0" fmla="*/ 0 h 1398984"/>
              <a:gd name="connsiteX1" fmla="*/ 6845054 w 6845054"/>
              <a:gd name="connsiteY1" fmla="*/ 0 h 1398984"/>
              <a:gd name="connsiteX2" fmla="*/ 6845054 w 6845054"/>
              <a:gd name="connsiteY2" fmla="*/ 1387061 h 1398984"/>
              <a:gd name="connsiteX3" fmla="*/ 20834 w 6845054"/>
              <a:gd name="connsiteY3" fmla="*/ 1398984 h 1398984"/>
              <a:gd name="connsiteX4" fmla="*/ 42271 w 6845054"/>
              <a:gd name="connsiteY4" fmla="*/ 0 h 1398984"/>
              <a:gd name="connsiteX0" fmla="*/ 92701 w 6895484"/>
              <a:gd name="connsiteY0" fmla="*/ 0 h 1401662"/>
              <a:gd name="connsiteX1" fmla="*/ 6895484 w 6895484"/>
              <a:gd name="connsiteY1" fmla="*/ 0 h 1401662"/>
              <a:gd name="connsiteX2" fmla="*/ 6895484 w 6895484"/>
              <a:gd name="connsiteY2" fmla="*/ 1387061 h 1401662"/>
              <a:gd name="connsiteX3" fmla="*/ 17728 w 6895484"/>
              <a:gd name="connsiteY3" fmla="*/ 1401662 h 1401662"/>
              <a:gd name="connsiteX4" fmla="*/ 92701 w 6895484"/>
              <a:gd name="connsiteY4" fmla="*/ 0 h 1401662"/>
              <a:gd name="connsiteX0" fmla="*/ 103204 w 6905987"/>
              <a:gd name="connsiteY0" fmla="*/ 0 h 1401662"/>
              <a:gd name="connsiteX1" fmla="*/ 6905987 w 6905987"/>
              <a:gd name="connsiteY1" fmla="*/ 0 h 1401662"/>
              <a:gd name="connsiteX2" fmla="*/ 6905987 w 6905987"/>
              <a:gd name="connsiteY2" fmla="*/ 1387061 h 1401662"/>
              <a:gd name="connsiteX3" fmla="*/ 28231 w 6905987"/>
              <a:gd name="connsiteY3" fmla="*/ 1401662 h 1401662"/>
              <a:gd name="connsiteX4" fmla="*/ 103204 w 6905987"/>
              <a:gd name="connsiteY4" fmla="*/ 0 h 140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987" h="1401662">
                <a:moveTo>
                  <a:pt x="103204" y="0"/>
                </a:moveTo>
                <a:lnTo>
                  <a:pt x="6905987" y="0"/>
                </a:lnTo>
                <a:lnTo>
                  <a:pt x="6905987" y="1387061"/>
                </a:lnTo>
                <a:lnTo>
                  <a:pt x="28231" y="1401662"/>
                </a:lnTo>
                <a:cubicBezTo>
                  <a:pt x="-65063" y="609524"/>
                  <a:pt x="102712" y="74149"/>
                  <a:pt x="103204" y="0"/>
                </a:cubicBez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785806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b="-41214"/>
          <a:stretch/>
        </p:blipFill>
        <p:spPr>
          <a:xfrm>
            <a:off x="6439" y="5018218"/>
            <a:ext cx="9144001" cy="186744"/>
          </a:xfrm>
          <a:prstGeom prst="rect">
            <a:avLst/>
          </a:prstGeom>
        </p:spPr>
      </p:pic>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3438819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9544"/>
          <a:stretch/>
        </p:blipFill>
        <p:spPr>
          <a:xfrm>
            <a:off x="0" y="5039853"/>
            <a:ext cx="9144000" cy="112810"/>
          </a:xfrm>
          <a:prstGeom prst="rect">
            <a:avLst/>
          </a:prstGeom>
        </p:spPr>
      </p:pic>
    </p:spTree>
    <p:extLst>
      <p:ext uri="{BB962C8B-B14F-4D97-AF65-F5344CB8AC3E}">
        <p14:creationId xmlns:p14="http://schemas.microsoft.com/office/powerpoint/2010/main" val="113071971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60470"/>
            <a:ext cx="9061586" cy="866834"/>
          </a:xfrm>
          <a:prstGeom prst="rect">
            <a:avLst/>
          </a:prstGeom>
        </p:spPr>
        <p:txBody>
          <a:bodyPr/>
          <a:lstStyle>
            <a:lvl1pPr algn="l">
              <a:lnSpc>
                <a:spcPts val="3000"/>
              </a:lnSpc>
              <a:defRPr sz="3200" b="1" baseline="0">
                <a:solidFill>
                  <a:schemeClr val="bg2"/>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402724"/>
            <a:ext cx="6400800" cy="342900"/>
          </a:xfrm>
          <a:prstGeom prst="rect">
            <a:avLst/>
          </a:prstGeom>
        </p:spPr>
        <p:txBody>
          <a:bodyPr/>
          <a:lstStyle>
            <a:lvl1pPr marL="0" indent="0" algn="l">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3648695"/>
            <a:ext cx="6400800" cy="971550"/>
          </a:xfrm>
          <a:prstGeom prst="rect">
            <a:avLst/>
          </a:prstGeom>
        </p:spPr>
        <p:txBody>
          <a:bodyPr/>
          <a:lstStyle>
            <a:lvl1pPr marL="0" indent="0" algn="l">
              <a:lnSpc>
                <a:spcPts val="2000"/>
              </a:lnSpc>
              <a:buNone/>
              <a:defRPr sz="1800" baseline="0">
                <a:solidFill>
                  <a:schemeClr val="bg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3130744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SLIDE_O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7655" y="205979"/>
            <a:ext cx="8828690" cy="857250"/>
          </a:xfrm>
          <a:prstGeom prst="rect">
            <a:avLst/>
          </a:prstGeom>
        </p:spPr>
        <p:txBody>
          <a:bodyPr anchor="t" anchorCtr="0"/>
          <a:lstStyle>
            <a:lvl1pPr algn="l">
              <a:lnSpc>
                <a:spcPts val="3000"/>
              </a:lnSpc>
              <a:defRPr sz="2800" b="1" baseline="0">
                <a:solidFill>
                  <a:srgbClr val="375672"/>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B50937"/>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723251D-19E1-45CB-ADEE-A15673FCEF5C}"/>
              </a:ext>
            </a:extLst>
          </p:cNvPr>
          <p:cNvSpPr/>
          <p:nvPr userDrawn="1"/>
        </p:nvSpPr>
        <p:spPr>
          <a:xfrm>
            <a:off x="4419600" y="0"/>
            <a:ext cx="4572000" cy="276999"/>
          </a:xfrm>
          <a:prstGeom prst="rect">
            <a:avLst/>
          </a:prstGeom>
        </p:spPr>
        <p:txBody>
          <a:bodyPr>
            <a:spAutoFit/>
          </a:bodyPr>
          <a:lstStyle/>
          <a:p>
            <a:pPr algn="r">
              <a:tabLst>
                <a:tab pos="2971800" algn="ctr"/>
                <a:tab pos="5943600" algn="r"/>
              </a:tabLst>
            </a:pPr>
            <a:r>
              <a:rPr lang="en-US" sz="1200" b="1" dirty="0">
                <a:solidFill>
                  <a:srgbClr val="FF0000"/>
                </a:solidFill>
                <a:latin typeface="+mj-lt"/>
                <a:ea typeface="Calibri" panose="020F0502020204030204" pitchFamily="34" charset="0"/>
                <a:cs typeface="Times New Roman" panose="02020603050405020304" pitchFamily="18" charset="0"/>
              </a:rPr>
              <a:t>DRAFT – For Internal Discussion Purposes Only</a:t>
            </a:r>
            <a:endParaRPr lang="en-US" sz="1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97659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t" anchorCtr="0"/>
          <a:lstStyle>
            <a:lvl1pPr algn="l">
              <a:lnSpc>
                <a:spcPts val="3000"/>
              </a:lnSpc>
              <a:defRPr sz="2800" b="1" baseline="0">
                <a:solidFill>
                  <a:srgbClr val="52668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
                <a:srgbClr val="C00000"/>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5" name="Rectangle 4"/>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48088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TA SLIDE_O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526681"/>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B50937"/>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chemeClr val="bg2"/>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0495213"/>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258" y="274638"/>
            <a:ext cx="2586445" cy="4419282"/>
          </a:xfrm>
          <a:prstGeom prst="rect">
            <a:avLst/>
          </a:prstGeom>
        </p:spPr>
        <p:txBody>
          <a:bodyPr/>
          <a:lstStyle>
            <a:lvl1pPr algn="l">
              <a:defRPr sz="2800" b="1">
                <a:solidFill>
                  <a:srgbClr val="526681"/>
                </a:solidFill>
                <a:latin typeface="Calibri" panose="020F0502020204030204" pitchFamily="34" charset="0"/>
              </a:defRPr>
            </a:lvl1pPr>
          </a:lstStyle>
          <a:p>
            <a:r>
              <a:rPr lang="en-US" dirty="0"/>
              <a:t>Click to edit Master title style</a:t>
            </a:r>
            <a:br>
              <a:rPr lang="en-US" dirty="0"/>
            </a:br>
            <a:endParaRPr lang="en-US" dirty="0"/>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076936"/>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0">
              <a:schemeClr val="bg2">
                <a:lumMod val="85000"/>
                <a:alpha val="35000"/>
              </a:schemeClr>
            </a:gs>
            <a:gs pos="100000">
              <a:schemeClr val="tx2">
                <a:lumMod val="75000"/>
              </a:schemeClr>
            </a:gs>
            <a:gs pos="34000">
              <a:srgbClr val="526681">
                <a:tint val="23500"/>
                <a:satMod val="160000"/>
                <a:alpha val="10000"/>
              </a:srgb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258" y="274638"/>
            <a:ext cx="2586445" cy="4419282"/>
          </a:xfrm>
          <a:prstGeom prst="rect">
            <a:avLst/>
          </a:prstGeom>
        </p:spPr>
        <p:txBody>
          <a:bodyPr/>
          <a:lstStyle>
            <a:lvl1pPr algn="l">
              <a:defRPr sz="2400">
                <a:solidFill>
                  <a:srgbClr val="526681"/>
                </a:solidFill>
                <a:latin typeface="Calibri" panose="020F0502020204030204" pitchFamily="34" charset="0"/>
              </a:defRPr>
            </a:lvl1pPr>
          </a:lstStyle>
          <a:p>
            <a:r>
              <a:rPr lang="en-US" dirty="0"/>
              <a:t>Click to edit Master title style</a:t>
            </a:r>
          </a:p>
        </p:txBody>
      </p:sp>
      <p:sp>
        <p:nvSpPr>
          <p:cNvPr id="3" name="Rectangle 2"/>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2961532"/>
      </p:ext>
    </p:extLst>
  </p:cSld>
  <p:clrMapOvr>
    <a:masterClrMapping/>
  </p:clrMapOvr>
  <p:transition>
    <p:fade/>
  </p:transition>
  <p:extLst>
    <p:ext uri="{DCECCB84-F9BA-43D5-87BE-67443E8EF086}">
      <p15:sldGuideLst xmlns:p15="http://schemas.microsoft.com/office/powerpoint/2012/main">
        <p15:guide id="1" pos="19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132087633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6639339" y="2929001"/>
            <a:ext cx="2365514" cy="1446550"/>
          </a:xfrm>
          <a:prstGeom prst="rect">
            <a:avLst/>
          </a:prstGeom>
          <a:noFill/>
        </p:spPr>
        <p:txBody>
          <a:bodyPr wrap="square" rtlCol="0">
            <a:spAutoFit/>
          </a:bodyPr>
          <a:lstStyle/>
          <a:p>
            <a:r>
              <a:rPr lang="en-US" sz="1100" dirty="0">
                <a:solidFill>
                  <a:schemeClr val="bg2"/>
                </a:solidFill>
                <a:latin typeface="Calibri" panose="020F0502020204030204" pitchFamily="34" charset="0"/>
              </a:rPr>
              <a:t>For more information, contact CDC</a:t>
            </a:r>
            <a:br>
              <a:rPr lang="en-US" sz="110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1-800-CDC-INFO (232-4636)</a:t>
            </a:r>
            <a:r>
              <a:rPr lang="en-US" sz="1100" baseline="0" dirty="0">
                <a:solidFill>
                  <a:schemeClr val="bg2"/>
                </a:solidFill>
                <a:latin typeface="Calibri" panose="020F0502020204030204" pitchFamily="34" charset="0"/>
              </a:rPr>
              <a:t>  </a:t>
            </a:r>
            <a:br>
              <a:rPr lang="en-US" sz="1100" baseline="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TTY:  1-888-232-6348    www.cdc.gov</a:t>
            </a: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r>
              <a:rPr lang="en-US" sz="8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r>
              <a:rPr lang="en-US" sz="900" dirty="0">
                <a:solidFill>
                  <a:schemeClr val="bg2"/>
                </a:solidFill>
                <a:latin typeface="Calibri" panose="020F0502020204030204" pitchFamily="34" charset="0"/>
              </a:rPr>
              <a:t>.</a:t>
            </a:r>
          </a:p>
        </p:txBody>
      </p:sp>
      <p:pic>
        <p:nvPicPr>
          <p:cNvPr id="6"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497226"/>
            <a:ext cx="9144000" cy="644577"/>
          </a:xfrm>
          <a:prstGeom prst="rect">
            <a:avLst/>
          </a:prstGeom>
        </p:spPr>
      </p:pic>
      <p:sp>
        <p:nvSpPr>
          <p:cNvPr id="4" name="Rectangle 2"/>
          <p:cNvSpPr/>
          <p:nvPr userDrawn="1"/>
        </p:nvSpPr>
        <p:spPr>
          <a:xfrm>
            <a:off x="2296768" y="1402169"/>
            <a:ext cx="6857921" cy="1391906"/>
          </a:xfrm>
          <a:custGeom>
            <a:avLst/>
            <a:gdLst>
              <a:gd name="connsiteX0" fmla="*/ 0 w 6802783"/>
              <a:gd name="connsiteY0" fmla="*/ 0 h 1387061"/>
              <a:gd name="connsiteX1" fmla="*/ 6802783 w 6802783"/>
              <a:gd name="connsiteY1" fmla="*/ 0 h 1387061"/>
              <a:gd name="connsiteX2" fmla="*/ 6802783 w 6802783"/>
              <a:gd name="connsiteY2" fmla="*/ 1387061 h 1387061"/>
              <a:gd name="connsiteX3" fmla="*/ 0 w 6802783"/>
              <a:gd name="connsiteY3" fmla="*/ 1387061 h 1387061"/>
              <a:gd name="connsiteX4" fmla="*/ 0 w 6802783"/>
              <a:gd name="connsiteY4" fmla="*/ 0 h 1387061"/>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95705 w 6898488"/>
              <a:gd name="connsiteY0" fmla="*/ 0 h 1398984"/>
              <a:gd name="connsiteX1" fmla="*/ 6898488 w 6898488"/>
              <a:gd name="connsiteY1" fmla="*/ 0 h 1398984"/>
              <a:gd name="connsiteX2" fmla="*/ 6898488 w 6898488"/>
              <a:gd name="connsiteY2" fmla="*/ 1387061 h 1398984"/>
              <a:gd name="connsiteX3" fmla="*/ 74268 w 6898488"/>
              <a:gd name="connsiteY3" fmla="*/ 1398984 h 1398984"/>
              <a:gd name="connsiteX4" fmla="*/ 95705 w 6898488"/>
              <a:gd name="connsiteY4" fmla="*/ 0 h 1398984"/>
              <a:gd name="connsiteX0" fmla="*/ 42271 w 6845054"/>
              <a:gd name="connsiteY0" fmla="*/ 0 h 1398984"/>
              <a:gd name="connsiteX1" fmla="*/ 6845054 w 6845054"/>
              <a:gd name="connsiteY1" fmla="*/ 0 h 1398984"/>
              <a:gd name="connsiteX2" fmla="*/ 6845054 w 6845054"/>
              <a:gd name="connsiteY2" fmla="*/ 1387061 h 1398984"/>
              <a:gd name="connsiteX3" fmla="*/ 20834 w 6845054"/>
              <a:gd name="connsiteY3" fmla="*/ 1398984 h 1398984"/>
              <a:gd name="connsiteX4" fmla="*/ 42271 w 6845054"/>
              <a:gd name="connsiteY4" fmla="*/ 0 h 1398984"/>
              <a:gd name="connsiteX0" fmla="*/ 92701 w 6895484"/>
              <a:gd name="connsiteY0" fmla="*/ 0 h 1401662"/>
              <a:gd name="connsiteX1" fmla="*/ 6895484 w 6895484"/>
              <a:gd name="connsiteY1" fmla="*/ 0 h 1401662"/>
              <a:gd name="connsiteX2" fmla="*/ 6895484 w 6895484"/>
              <a:gd name="connsiteY2" fmla="*/ 1387061 h 1401662"/>
              <a:gd name="connsiteX3" fmla="*/ 17728 w 6895484"/>
              <a:gd name="connsiteY3" fmla="*/ 1401662 h 1401662"/>
              <a:gd name="connsiteX4" fmla="*/ 92701 w 6895484"/>
              <a:gd name="connsiteY4" fmla="*/ 0 h 1401662"/>
              <a:gd name="connsiteX0" fmla="*/ 103204 w 6905987"/>
              <a:gd name="connsiteY0" fmla="*/ 0 h 1401662"/>
              <a:gd name="connsiteX1" fmla="*/ 6905987 w 6905987"/>
              <a:gd name="connsiteY1" fmla="*/ 0 h 1401662"/>
              <a:gd name="connsiteX2" fmla="*/ 6905987 w 6905987"/>
              <a:gd name="connsiteY2" fmla="*/ 1387061 h 1401662"/>
              <a:gd name="connsiteX3" fmla="*/ 28231 w 6905987"/>
              <a:gd name="connsiteY3" fmla="*/ 1401662 h 1401662"/>
              <a:gd name="connsiteX4" fmla="*/ 103204 w 6905987"/>
              <a:gd name="connsiteY4" fmla="*/ 0 h 140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987" h="1401662">
                <a:moveTo>
                  <a:pt x="103204" y="0"/>
                </a:moveTo>
                <a:lnTo>
                  <a:pt x="6905987" y="0"/>
                </a:lnTo>
                <a:lnTo>
                  <a:pt x="6905987" y="1387061"/>
                </a:lnTo>
                <a:lnTo>
                  <a:pt x="28231" y="1401662"/>
                </a:lnTo>
                <a:cubicBezTo>
                  <a:pt x="-65063" y="609524"/>
                  <a:pt x="102712" y="74149"/>
                  <a:pt x="103204" y="0"/>
                </a:cubicBez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93527002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b="-41214"/>
          <a:stretch/>
        </p:blipFill>
        <p:spPr>
          <a:xfrm>
            <a:off x="6439" y="5018218"/>
            <a:ext cx="9144001" cy="186744"/>
          </a:xfrm>
          <a:prstGeom prst="rect">
            <a:avLst/>
          </a:prstGeom>
        </p:spPr>
      </p:pic>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5463456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89544"/>
          <a:stretch/>
        </p:blipFill>
        <p:spPr>
          <a:xfrm>
            <a:off x="0" y="5039853"/>
            <a:ext cx="9144000" cy="112810"/>
          </a:xfrm>
          <a:prstGeom prst="rect">
            <a:avLst/>
          </a:prstGeom>
        </p:spPr>
      </p:pic>
    </p:spTree>
    <p:extLst>
      <p:ext uri="{BB962C8B-B14F-4D97-AF65-F5344CB8AC3E}">
        <p14:creationId xmlns:p14="http://schemas.microsoft.com/office/powerpoint/2010/main" val="15968610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250"/>
              </a:lnSpc>
              <a:defRPr sz="2100" b="1" baseline="0">
                <a:solidFill>
                  <a:srgbClr val="006858"/>
                </a:solidFill>
                <a:effectLst/>
                <a:latin typeface="Calibri" pitchFamily="34" charset="0"/>
              </a:defRPr>
            </a:lvl1pPr>
          </a:lstStyle>
          <a:p>
            <a:r>
              <a:rPr lang="en-US" dirty="0"/>
              <a:t>Bottom band: NCHS</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22"/>
          <a:stretch/>
        </p:blipFill>
        <p:spPr>
          <a:xfrm>
            <a:off x="0" y="5005830"/>
            <a:ext cx="9144000" cy="137670"/>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257175" indent="-257175">
              <a:buClr>
                <a:srgbClr val="006A71"/>
              </a:buClr>
              <a:buFont typeface="Wingdings" panose="05000000000000000000" pitchFamily="2" charset="2"/>
              <a:buChar char="§"/>
              <a:defRPr sz="1500">
                <a:solidFill>
                  <a:schemeClr val="accent4">
                    <a:lumMod val="75000"/>
                  </a:schemeClr>
                </a:solidFill>
              </a:defRPr>
            </a:lvl1pPr>
            <a:lvl2pPr>
              <a:buClr>
                <a:srgbClr val="008BB0"/>
              </a:buClr>
              <a:defRPr sz="1500">
                <a:solidFill>
                  <a:schemeClr val="accent4">
                    <a:lumMod val="75000"/>
                  </a:schemeClr>
                </a:solidFill>
              </a:defRPr>
            </a:lvl2pPr>
            <a:lvl3pPr>
              <a:buClr>
                <a:srgbClr val="695E4A"/>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0323944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485900"/>
            <a:ext cx="8229600" cy="1257300"/>
          </a:xfrm>
          <a:prstGeom prst="rect">
            <a:avLst/>
          </a:prstGeom>
        </p:spPr>
        <p:txBody>
          <a:bodyPr/>
          <a:lstStyle>
            <a:lvl1pPr>
              <a:lnSpc>
                <a:spcPts val="2250"/>
              </a:lnSpc>
              <a:defRPr sz="2100" b="1" baseline="0">
                <a:solidFill>
                  <a:schemeClr val="bg1"/>
                </a:solidFill>
                <a:effectLst/>
                <a:latin typeface="Calibri" pitchFamily="34" charset="0"/>
              </a:defRPr>
            </a:lvl1pPr>
          </a:lstStyle>
          <a:p>
            <a:endParaRPr lang="en-US" dirty="0"/>
          </a:p>
        </p:txBody>
      </p:sp>
      <p:sp>
        <p:nvSpPr>
          <p:cNvPr id="5" name="Subtitle 2"/>
          <p:cNvSpPr>
            <a:spLocks noGrp="1"/>
          </p:cNvSpPr>
          <p:nvPr>
            <p:ph type="subTitle" idx="1"/>
          </p:nvPr>
        </p:nvSpPr>
        <p:spPr>
          <a:xfrm>
            <a:off x="1371600" y="2914650"/>
            <a:ext cx="6400800" cy="342900"/>
          </a:xfrm>
          <a:prstGeom prst="rect">
            <a:avLst/>
          </a:prstGeom>
        </p:spPr>
        <p:txBody>
          <a:bodyPr/>
          <a:lstStyle>
            <a:lvl1pPr marL="0" indent="0" algn="ctr">
              <a:buNone/>
              <a:defRPr sz="1500" b="1" baseline="0">
                <a:solidFill>
                  <a:schemeClr val="bg2"/>
                </a:solidFill>
                <a:effectLst/>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371600" y="3200400"/>
            <a:ext cx="6400800" cy="971550"/>
          </a:xfrm>
          <a:prstGeom prst="rect">
            <a:avLst/>
          </a:prstGeom>
        </p:spPr>
        <p:txBody>
          <a:bodyPr/>
          <a:lstStyle>
            <a:lvl1pPr algn="ctr">
              <a:lnSpc>
                <a:spcPts val="1500"/>
              </a:lnSpc>
              <a:buNone/>
              <a:defRPr sz="135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65912889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8229600" cy="3143250"/>
          </a:xfrm>
          <a:prstGeom prst="rect">
            <a:avLst/>
          </a:prstGeom>
        </p:spPr>
        <p:txBody>
          <a:bodyPr/>
          <a:lstStyle>
            <a:lvl1pPr marL="257175" indent="-257175">
              <a:buClr>
                <a:schemeClr val="bg1"/>
              </a:buClr>
              <a:buSzPct val="70000"/>
              <a:buFont typeface="Arial" pitchFamily="34" charset="0"/>
              <a:buChar char="•"/>
              <a:defRPr sz="1800" b="1" baseline="0">
                <a:solidFill>
                  <a:schemeClr val="bg2"/>
                </a:solidFill>
                <a:latin typeface="Calibri" pitchFamily="34" charset="0"/>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endParaRPr lang="en-US" dirty="0"/>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extLst>
      <p:ext uri="{BB962C8B-B14F-4D97-AF65-F5344CB8AC3E}">
        <p14:creationId xmlns:p14="http://schemas.microsoft.com/office/powerpoint/2010/main" val="41966532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52668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
                <a:srgbClr val="C00000"/>
              </a:buClr>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5" name="Rectangle 4"/>
          <p:cNvSpPr/>
          <p:nvPr userDrawn="1"/>
        </p:nvSpPr>
        <p:spPr>
          <a:xfrm>
            <a:off x="0" y="5051634"/>
            <a:ext cx="5653377" cy="96623"/>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653378" y="5051634"/>
            <a:ext cx="707666" cy="96623"/>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361044" y="5051634"/>
            <a:ext cx="707666" cy="96623"/>
          </a:xfrm>
          <a:prstGeom prst="rect">
            <a:avLst/>
          </a:prstGeom>
          <a:solidFill>
            <a:srgbClr val="71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068710" y="5051634"/>
            <a:ext cx="707666" cy="96623"/>
          </a:xfrm>
          <a:prstGeom prst="rect">
            <a:avLst/>
          </a:prstGeom>
          <a:solidFill>
            <a:srgbClr val="B50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776376" y="5051634"/>
            <a:ext cx="707666" cy="96623"/>
          </a:xfrm>
          <a:prstGeom prst="rect">
            <a:avLst/>
          </a:prstGeom>
          <a:solidFill>
            <a:srgbClr val="7A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484042" y="5051635"/>
            <a:ext cx="659958" cy="91866"/>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914650"/>
            <a:ext cx="6400800" cy="342900"/>
          </a:xfrm>
          <a:prstGeom prst="rect">
            <a:avLst/>
          </a:prstGeom>
        </p:spPr>
        <p:txBody>
          <a:bodyPr/>
          <a:lstStyle>
            <a:lvl1pPr marL="0" indent="0" algn="ctr">
              <a:buNone/>
              <a:defRPr sz="1500" b="1" baseline="0">
                <a:solidFill>
                  <a:schemeClr val="bg2"/>
                </a:solidFill>
                <a:effectLst/>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371600" y="3200400"/>
            <a:ext cx="6400800" cy="971550"/>
          </a:xfrm>
          <a:prstGeom prst="rect">
            <a:avLst/>
          </a:prstGeom>
        </p:spPr>
        <p:txBody>
          <a:bodyPr/>
          <a:lstStyle>
            <a:lvl1pPr algn="ctr">
              <a:lnSpc>
                <a:spcPts val="1500"/>
              </a:lnSpc>
              <a:buNone/>
              <a:defRPr sz="135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485900"/>
            <a:ext cx="8229600" cy="1257300"/>
          </a:xfrm>
          <a:prstGeom prst="rect">
            <a:avLst/>
          </a:prstGeom>
        </p:spPr>
        <p:txBody>
          <a:bodyPr/>
          <a:lstStyle>
            <a:lvl1pPr>
              <a:lnSpc>
                <a:spcPts val="2250"/>
              </a:lnSpc>
              <a:defRPr sz="2100" b="1" baseline="0">
                <a:solidFill>
                  <a:schemeClr val="bg1"/>
                </a:solidFill>
                <a:effectLst/>
                <a:latin typeface="Calibri" pitchFamily="34" charset="0"/>
              </a:defRPr>
            </a:lvl1pPr>
          </a:lstStyle>
          <a:p>
            <a:endParaRPr lang="en-US" dirty="0"/>
          </a:p>
        </p:txBody>
      </p:sp>
    </p:spTree>
    <p:extLst>
      <p:ext uri="{BB962C8B-B14F-4D97-AF65-F5344CB8AC3E}">
        <p14:creationId xmlns:p14="http://schemas.microsoft.com/office/powerpoint/2010/main" val="74009201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8229600" cy="3143250"/>
          </a:xfrm>
          <a:prstGeom prst="rect">
            <a:avLst/>
          </a:prstGeom>
        </p:spPr>
        <p:txBody>
          <a:bodyPr/>
          <a:lstStyle>
            <a:lvl1pPr marL="257175" indent="-257175">
              <a:buClr>
                <a:schemeClr val="bg1"/>
              </a:buClr>
              <a:buSzPct val="70000"/>
              <a:buFont typeface="Wingdings" pitchFamily="2" charset="2"/>
              <a:buChar char="§"/>
              <a:defRPr sz="1800" b="1" baseline="0">
                <a:solidFill>
                  <a:schemeClr val="bg2"/>
                </a:solidFill>
                <a:latin typeface="Calibri" pitchFamily="34" charset="0"/>
              </a:defRPr>
            </a:lvl1pPr>
            <a:lvl2pPr marL="557213" indent="-214313">
              <a:buClr>
                <a:schemeClr val="bg1"/>
              </a:buClr>
              <a:buSzPct val="100000"/>
              <a:buFont typeface="Arial" pitchFamily="34" charset="0"/>
              <a:buChar char="•"/>
              <a:defRPr sz="1500">
                <a:solidFill>
                  <a:schemeClr val="bg2"/>
                </a:solidFill>
              </a:defRPr>
            </a:lvl2pPr>
            <a:lvl3pPr marL="857250" indent="-171450">
              <a:buClr>
                <a:schemeClr val="bg1"/>
              </a:buClr>
              <a:buSzPct val="100000"/>
              <a:buFont typeface="Courier New" pitchFamily="49" charset="0"/>
              <a:buChar char="o"/>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endParaRPr lang="en-US" dirty="0"/>
          </a:p>
          <a:p>
            <a:pPr lvl="1"/>
            <a:endParaRPr lang="en-US" dirty="0"/>
          </a:p>
          <a:p>
            <a:pPr lvl="2"/>
            <a:endParaRPr lang="en-US" dirty="0"/>
          </a:p>
          <a:p>
            <a:pPr lvl="3"/>
            <a:endParaRPr lang="en-US" dirty="0"/>
          </a:p>
        </p:txBody>
      </p:sp>
      <p:sp>
        <p:nvSpPr>
          <p:cNvPr id="7" name="Text Placeholder 8"/>
          <p:cNvSpPr>
            <a:spLocks noGrp="1"/>
          </p:cNvSpPr>
          <p:nvPr>
            <p:ph type="body" sz="quarter" idx="10" hasCustomPrompt="1"/>
          </p:nvPr>
        </p:nvSpPr>
        <p:spPr>
          <a:xfrm>
            <a:off x="1905000" y="4343400"/>
            <a:ext cx="6781800" cy="457200"/>
          </a:xfrm>
          <a:prstGeom prst="rect">
            <a:avLst/>
          </a:prstGeom>
        </p:spPr>
        <p:txBody>
          <a:bodyPr anchor="b" anchorCtr="0"/>
          <a:lstStyle>
            <a:lvl1pPr algn="l">
              <a:lnSpc>
                <a:spcPts val="825"/>
              </a:lnSpc>
              <a:buNone/>
              <a:defRPr sz="825"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extLst>
      <p:ext uri="{BB962C8B-B14F-4D97-AF65-F5344CB8AC3E}">
        <p14:creationId xmlns:p14="http://schemas.microsoft.com/office/powerpoint/2010/main" val="41925273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954883"/>
            <a:ext cx="7772400" cy="1021556"/>
          </a:xfrm>
          <a:prstGeom prst="rect">
            <a:avLst/>
          </a:prstGeom>
        </p:spPr>
        <p:txBody>
          <a:bodyPr anchor="t"/>
          <a:lstStyle>
            <a:lvl1pPr algn="ctr">
              <a:lnSpc>
                <a:spcPts val="2850"/>
              </a:lnSpc>
              <a:defRPr sz="2700" b="1" cap="all" baseline="0">
                <a:solidFill>
                  <a:schemeClr val="bg1"/>
                </a:solidFill>
                <a:effectLst/>
                <a:latin typeface="Calibri" pitchFamily="34" charset="0"/>
              </a:defRPr>
            </a:lvl1pPr>
          </a:lstStyle>
          <a:p>
            <a:r>
              <a:rPr lang="en-US" dirty="0"/>
              <a:t>Section Header</a:t>
            </a:r>
            <a:br>
              <a:rPr lang="en-US" dirty="0"/>
            </a:br>
            <a:endParaRPr lang="en-US" dirty="0"/>
          </a:p>
        </p:txBody>
      </p:sp>
      <p:sp>
        <p:nvSpPr>
          <p:cNvPr id="3" name="Text Placeholder 2"/>
          <p:cNvSpPr>
            <a:spLocks noGrp="1"/>
          </p:cNvSpPr>
          <p:nvPr>
            <p:ph type="body" idx="1" hasCustomPrompt="1"/>
          </p:nvPr>
        </p:nvSpPr>
        <p:spPr>
          <a:xfrm>
            <a:off x="722313" y="2057401"/>
            <a:ext cx="7772400" cy="426244"/>
          </a:xfrm>
          <a:prstGeom prst="rect">
            <a:avLst/>
          </a:prstGeom>
        </p:spPr>
        <p:txBody>
          <a:bodyPr anchor="b"/>
          <a:lstStyle>
            <a:lvl1pPr marL="0" indent="0" algn="ctr">
              <a:lnSpc>
                <a:spcPts val="1650"/>
              </a:lnSpc>
              <a:buNone/>
              <a:defRPr sz="1500" baseline="0">
                <a:solidFill>
                  <a:schemeClr val="bg2"/>
                </a:solidFill>
                <a:latin typeface="Calibri"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Tree>
    <p:extLst>
      <p:ext uri="{BB962C8B-B14F-4D97-AF65-F5344CB8AC3E}">
        <p14:creationId xmlns:p14="http://schemas.microsoft.com/office/powerpoint/2010/main" val="9837723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a:prstGeom prst="rect">
            <a:avLst/>
          </a:prstGeom>
        </p:spPr>
        <p:txBody>
          <a:bodyPr anchor="b"/>
          <a:lstStyle>
            <a:lvl1pPr algn="l">
              <a:defRPr sz="1500" b="1" baseline="0">
                <a:solidFill>
                  <a:schemeClr val="bg1"/>
                </a:solidFill>
                <a:effectLst/>
                <a:latin typeface="Calibri" pitchFamily="34" charset="0"/>
              </a:defRPr>
            </a:lvl1pPr>
          </a:lstStyle>
          <a:p>
            <a:r>
              <a:rPr lang="en-US" dirty="0"/>
              <a:t>Header</a:t>
            </a:r>
          </a:p>
        </p:txBody>
      </p:sp>
      <p:sp>
        <p:nvSpPr>
          <p:cNvPr id="3" name="Content Placeholder 2"/>
          <p:cNvSpPr>
            <a:spLocks noGrp="1"/>
          </p:cNvSpPr>
          <p:nvPr>
            <p:ph idx="1"/>
          </p:nvPr>
        </p:nvSpPr>
        <p:spPr>
          <a:xfrm>
            <a:off x="3575050" y="204788"/>
            <a:ext cx="5111750" cy="4138613"/>
          </a:xfrm>
          <a:prstGeom prst="rect">
            <a:avLst/>
          </a:prstGeom>
        </p:spPr>
        <p:txBody>
          <a:bodyPr anchor="ctr" anchorCtr="0"/>
          <a:lstStyle>
            <a:lvl1pPr marL="257175" indent="-257175">
              <a:buClr>
                <a:schemeClr val="bg1"/>
              </a:buClr>
              <a:buSzPct val="70000"/>
              <a:buFont typeface="Wingdings" pitchFamily="2" charset="2"/>
              <a:buChar char="§"/>
              <a:defRPr sz="1800" b="1">
                <a:solidFill>
                  <a:schemeClr val="bg2"/>
                </a:solidFill>
                <a:latin typeface="Calibri" pitchFamily="34" charset="0"/>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a:solidFill>
                  <a:schemeClr val="bg2"/>
                </a:solidFill>
              </a:defRPr>
            </a:lvl4pPr>
            <a:lvl5pPr>
              <a:buClr>
                <a:schemeClr val="bg1"/>
              </a:buClr>
              <a:buSzPct val="70000"/>
              <a:buFont typeface="Arial" pitchFamily="34" charset="0"/>
              <a:buChar char="•"/>
              <a:defRPr sz="1350">
                <a:solidFill>
                  <a:schemeClr val="bg2"/>
                </a:solidFill>
              </a:defRPr>
            </a:lvl5pPr>
            <a:lvl6pPr>
              <a:defRPr sz="1500"/>
            </a:lvl6pPr>
            <a:lvl7pPr>
              <a:defRPr sz="1500"/>
            </a:lvl7pPr>
            <a:lvl8pPr>
              <a:defRPr sz="1500"/>
            </a:lvl8pPr>
            <a:lvl9pPr>
              <a:defRPr sz="1500"/>
            </a:lvl9pPr>
          </a:lstStyle>
          <a:p>
            <a:pPr lvl="0"/>
            <a:endParaRPr lang="en-US" dirty="0"/>
          </a:p>
        </p:txBody>
      </p:sp>
      <p:sp>
        <p:nvSpPr>
          <p:cNvPr id="4" name="Text Placeholder 3"/>
          <p:cNvSpPr>
            <a:spLocks noGrp="1"/>
          </p:cNvSpPr>
          <p:nvPr>
            <p:ph type="body" sz="half" idx="2" hasCustomPrompt="1"/>
          </p:nvPr>
        </p:nvSpPr>
        <p:spPr>
          <a:xfrm>
            <a:off x="457201" y="1076327"/>
            <a:ext cx="3008313" cy="3267074"/>
          </a:xfrm>
          <a:prstGeom prst="rect">
            <a:avLst/>
          </a:prstGeom>
        </p:spPr>
        <p:txBody>
          <a:bodyPr/>
          <a:lstStyle>
            <a:lvl1pPr marL="0" indent="0">
              <a:buNone/>
              <a:defRPr sz="1050" baseline="0">
                <a:solidFill>
                  <a:schemeClr val="bg2"/>
                </a:solidFill>
                <a:latin typeface="Calibri"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Paragraph of type</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extLst>
      <p:ext uri="{BB962C8B-B14F-4D97-AF65-F5344CB8AC3E}">
        <p14:creationId xmlns:p14="http://schemas.microsoft.com/office/powerpoint/2010/main" val="17295584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a:prstGeom prst="rect">
            <a:avLst/>
          </a:prstGeom>
        </p:spPr>
        <p:txBody>
          <a:bodyPr anchor="b"/>
          <a:lstStyle>
            <a:lvl1pPr algn="l">
              <a:defRPr sz="1500" b="1" baseline="0">
                <a:solidFill>
                  <a:schemeClr val="bg1"/>
                </a:solidFill>
                <a:effectLst/>
                <a:latin typeface="Calibri" pitchFamily="34" charset="0"/>
              </a:defRPr>
            </a:lvl1pPr>
          </a:lstStyle>
          <a:p>
            <a:r>
              <a:rPr lang="en-US" dirty="0"/>
              <a:t>Photo Title</a:t>
            </a:r>
          </a:p>
        </p:txBody>
      </p:sp>
      <p:sp>
        <p:nvSpPr>
          <p:cNvPr id="3" name="Picture Placeholder 2"/>
          <p:cNvSpPr>
            <a:spLocks noGrp="1"/>
          </p:cNvSpPr>
          <p:nvPr>
            <p:ph type="pic" idx="1"/>
          </p:nvPr>
        </p:nvSpPr>
        <p:spPr>
          <a:xfrm>
            <a:off x="1792288" y="459581"/>
            <a:ext cx="5486400" cy="30861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2400">
                <a:solidFill>
                  <a:schemeClr val="bg1"/>
                </a:solidFill>
                <a:effectLst/>
                <a:latin typeface="Calibri"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hasCustomPrompt="1"/>
          </p:nvPr>
        </p:nvSpPr>
        <p:spPr>
          <a:xfrm>
            <a:off x="1792288" y="4025503"/>
            <a:ext cx="5486400" cy="603647"/>
          </a:xfrm>
          <a:prstGeom prst="rect">
            <a:avLst/>
          </a:prstGeom>
        </p:spPr>
        <p:txBody>
          <a:bodyPr/>
          <a:lstStyle>
            <a:lvl1pPr marL="0" indent="0">
              <a:buNone/>
              <a:defRPr sz="1050" baseline="0">
                <a:solidFill>
                  <a:schemeClr val="bg2"/>
                </a:solidFill>
                <a:latin typeface="Calibri"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Caption or credits for photo</a:t>
            </a:r>
          </a:p>
        </p:txBody>
      </p:sp>
    </p:spTree>
    <p:extLst>
      <p:ext uri="{BB962C8B-B14F-4D97-AF65-F5344CB8AC3E}">
        <p14:creationId xmlns:p14="http://schemas.microsoft.com/office/powerpoint/2010/main" val="299700855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485900"/>
            <a:ext cx="6400800" cy="1543050"/>
          </a:xfrm>
          <a:prstGeom prst="rect">
            <a:avLst/>
          </a:prstGeom>
        </p:spPr>
        <p:txBody>
          <a:bodyPr/>
          <a:lstStyle>
            <a:lvl1pPr marL="0" indent="0" algn="ctr">
              <a:buNone/>
              <a:defRPr sz="2100" b="1" baseline="0">
                <a:solidFill>
                  <a:schemeClr val="bg2"/>
                </a:solidFill>
                <a:effectLst/>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15084846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1" y="204787"/>
            <a:ext cx="3008313" cy="871538"/>
          </a:xfrm>
          <a:prstGeom prst="rect">
            <a:avLst/>
          </a:prstGeom>
        </p:spPr>
        <p:txBody>
          <a:bodyPr anchor="b"/>
          <a:lstStyle>
            <a:lvl1pPr algn="l">
              <a:defRPr sz="1500" b="1" baseline="0">
                <a:solidFill>
                  <a:schemeClr val="bg1"/>
                </a:solidFill>
                <a:effectLst/>
                <a:latin typeface="Calibri" pitchFamily="34" charset="0"/>
              </a:defRPr>
            </a:lvl1pPr>
          </a:lstStyle>
          <a:p>
            <a:r>
              <a:rPr lang="en-US" dirty="0"/>
              <a:t>Header</a:t>
            </a:r>
          </a:p>
        </p:txBody>
      </p:sp>
      <p:sp>
        <p:nvSpPr>
          <p:cNvPr id="8" name="Content Placeholder 2"/>
          <p:cNvSpPr>
            <a:spLocks noGrp="1"/>
          </p:cNvSpPr>
          <p:nvPr>
            <p:ph idx="1"/>
          </p:nvPr>
        </p:nvSpPr>
        <p:spPr>
          <a:xfrm>
            <a:off x="3575050" y="204788"/>
            <a:ext cx="5111750" cy="4138613"/>
          </a:xfrm>
          <a:prstGeom prst="rect">
            <a:avLst/>
          </a:prstGeom>
        </p:spPr>
        <p:txBody>
          <a:bodyPr anchor="ctr" anchorCtr="0"/>
          <a:lstStyle>
            <a:lvl1pPr marL="257175" indent="-257175">
              <a:buClr>
                <a:schemeClr val="bg1"/>
              </a:buClr>
              <a:buSzPct val="70000"/>
              <a:buFont typeface="Arial" pitchFamily="34" charset="0"/>
              <a:buChar char="•"/>
              <a:defRPr sz="1800" b="1">
                <a:solidFill>
                  <a:schemeClr val="bg2"/>
                </a:solidFill>
                <a:latin typeface="Calibri" pitchFamily="34" charset="0"/>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a:solidFill>
                  <a:schemeClr val="bg2"/>
                </a:solidFill>
              </a:defRPr>
            </a:lvl4pPr>
            <a:lvl5pPr>
              <a:buClr>
                <a:schemeClr val="bg1"/>
              </a:buClr>
              <a:buSzPct val="70000"/>
              <a:buFont typeface="Arial" pitchFamily="34" charset="0"/>
              <a:buChar char="•"/>
              <a:defRPr sz="1350">
                <a:solidFill>
                  <a:schemeClr val="bg2"/>
                </a:solidFill>
              </a:defRPr>
            </a:lvl5pPr>
            <a:lvl6pPr>
              <a:defRPr sz="1500"/>
            </a:lvl6pPr>
            <a:lvl7pPr>
              <a:defRPr sz="1500"/>
            </a:lvl7pPr>
            <a:lvl8pPr>
              <a:defRPr sz="1500"/>
            </a:lvl8pPr>
            <a:lvl9pPr>
              <a:defRPr sz="1500"/>
            </a:lvl9pPr>
          </a:lstStyle>
          <a:p>
            <a:pPr lvl="0"/>
            <a:endParaRPr lang="en-US" dirty="0"/>
          </a:p>
        </p:txBody>
      </p:sp>
      <p:sp>
        <p:nvSpPr>
          <p:cNvPr id="9" name="Text Placeholder 3"/>
          <p:cNvSpPr>
            <a:spLocks noGrp="1"/>
          </p:cNvSpPr>
          <p:nvPr>
            <p:ph type="body" sz="half" idx="2" hasCustomPrompt="1"/>
          </p:nvPr>
        </p:nvSpPr>
        <p:spPr>
          <a:xfrm>
            <a:off x="457201" y="1076327"/>
            <a:ext cx="3008313" cy="3267074"/>
          </a:xfrm>
          <a:prstGeom prst="rect">
            <a:avLst/>
          </a:prstGeom>
        </p:spPr>
        <p:txBody>
          <a:bodyPr/>
          <a:lstStyle>
            <a:lvl1pPr marL="0" indent="0">
              <a:buNone/>
              <a:defRPr sz="1050" baseline="0">
                <a:solidFill>
                  <a:schemeClr val="bg2"/>
                </a:solidFill>
                <a:latin typeface="Calibri"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Paragraph of type</a:t>
            </a:r>
          </a:p>
        </p:txBody>
      </p:sp>
      <p:sp>
        <p:nvSpPr>
          <p:cNvPr id="10"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extLst>
      <p:ext uri="{BB962C8B-B14F-4D97-AF65-F5344CB8AC3E}">
        <p14:creationId xmlns:p14="http://schemas.microsoft.com/office/powerpoint/2010/main" val="140526194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lstStyle>
            <a:lvl1pPr>
              <a:lnSpc>
                <a:spcPts val="2250"/>
              </a:lnSpc>
              <a:defRPr sz="21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200151"/>
            <a:ext cx="8229600" cy="314325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4343400"/>
            <a:ext cx="8229600" cy="457200"/>
          </a:xfrm>
          <a:prstGeom prst="rect">
            <a:avLst/>
          </a:prstGeom>
        </p:spPr>
        <p:txBody>
          <a:bodyPr anchor="b"/>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02962056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lstStyle>
            <a:lvl1pPr>
              <a:lnSpc>
                <a:spcPts val="1688"/>
              </a:lnSpc>
              <a:defRPr sz="1575"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200151"/>
            <a:ext cx="8229600" cy="3143250"/>
          </a:xfrm>
          <a:prstGeom prst="rect">
            <a:avLst/>
          </a:prstGeom>
        </p:spPr>
        <p:txBody>
          <a:bodyPr/>
          <a:lstStyle>
            <a:lvl1pPr>
              <a:buClr>
                <a:schemeClr val="tx1"/>
              </a:buClr>
              <a:buSzPct val="70000"/>
              <a:buFont typeface="Wingdings" pitchFamily="2" charset="2"/>
              <a:buChar char="q"/>
              <a:defRPr sz="1350" b="1" baseline="0">
                <a:solidFill>
                  <a:schemeClr val="bg2"/>
                </a:solidFill>
              </a:defRPr>
            </a:lvl1pPr>
            <a:lvl2pPr>
              <a:buClr>
                <a:schemeClr val="tx1"/>
              </a:buClr>
              <a:buSzPct val="100000"/>
              <a:buFont typeface="Wingdings" pitchFamily="2" charset="2"/>
              <a:buChar char="§"/>
              <a:defRPr sz="1125">
                <a:solidFill>
                  <a:schemeClr val="bg2"/>
                </a:solidFill>
              </a:defRPr>
            </a:lvl2pPr>
            <a:lvl3pPr>
              <a:buClr>
                <a:schemeClr val="tx1"/>
              </a:buClr>
              <a:buSzPct val="100000"/>
              <a:buFont typeface="Arial" pitchFamily="34" charset="0"/>
              <a:buChar char="•"/>
              <a:defRPr sz="1013">
                <a:solidFill>
                  <a:schemeClr val="bg2"/>
                </a:solidFill>
              </a:defRPr>
            </a:lvl3pPr>
            <a:lvl4pPr>
              <a:buClr>
                <a:schemeClr val="tx1"/>
              </a:buClr>
              <a:buSzPct val="70000"/>
              <a:buFont typeface="Courier New" pitchFamily="49" charset="0"/>
              <a:buChar char="o"/>
              <a:defRPr sz="1013" baseline="0">
                <a:solidFill>
                  <a:schemeClr val="bg2"/>
                </a:solidFill>
              </a:defRPr>
            </a:lvl4pPr>
            <a:lvl5pPr>
              <a:buClr>
                <a:schemeClr val="tx1"/>
              </a:buClr>
              <a:buSzPct val="70000"/>
              <a:buFont typeface="Arial" pitchFamily="34" charset="0"/>
              <a:buChar char="•"/>
              <a:defRPr sz="101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4343400"/>
            <a:ext cx="8229600" cy="457200"/>
          </a:xfrm>
          <a:prstGeom prst="rect">
            <a:avLst/>
          </a:prstGeom>
        </p:spPr>
        <p:txBody>
          <a:bodyPr anchor="b"/>
          <a:lstStyle>
            <a:lvl1pPr algn="l">
              <a:lnSpc>
                <a:spcPts val="619"/>
              </a:lnSpc>
              <a:buNone/>
              <a:defRPr sz="619"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8276627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esenter 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7480" y="0"/>
            <a:ext cx="7066520" cy="5143500"/>
          </a:xfrm>
          <a:prstGeom prst="rect">
            <a:avLst/>
          </a:prstGeom>
        </p:spPr>
      </p:pic>
      <p:sp>
        <p:nvSpPr>
          <p:cNvPr id="2" name="Title 1"/>
          <p:cNvSpPr>
            <a:spLocks noGrp="1"/>
          </p:cNvSpPr>
          <p:nvPr>
            <p:ph type="ctrTitle" hasCustomPrompt="1"/>
          </p:nvPr>
        </p:nvSpPr>
        <p:spPr>
          <a:xfrm>
            <a:off x="2" y="-79440"/>
            <a:ext cx="9144000" cy="1102519"/>
          </a:xfrm>
          <a:prstGeom prst="rect">
            <a:avLst/>
          </a:prstGeom>
        </p:spPr>
        <p:txBody>
          <a:bodyPr/>
          <a:lstStyle>
            <a:lvl1pPr>
              <a:defRPr sz="1800">
                <a:solidFill>
                  <a:schemeClr val="bg1"/>
                </a:solidFill>
                <a:latin typeface="Calibri" panose="020F0502020204030204" pitchFamily="34" charset="0"/>
              </a:defRPr>
            </a:lvl1pPr>
          </a:lstStyle>
          <a:p>
            <a:r>
              <a:rPr lang="en-US" dirty="0"/>
              <a:t>Presentation Title</a:t>
            </a:r>
          </a:p>
        </p:txBody>
      </p:sp>
      <p:sp>
        <p:nvSpPr>
          <p:cNvPr id="3" name="Subtitle 2"/>
          <p:cNvSpPr>
            <a:spLocks noGrp="1"/>
          </p:cNvSpPr>
          <p:nvPr>
            <p:ph type="subTitle" idx="1" hasCustomPrompt="1"/>
          </p:nvPr>
        </p:nvSpPr>
        <p:spPr>
          <a:xfrm>
            <a:off x="0" y="2897215"/>
            <a:ext cx="9144000" cy="343661"/>
          </a:xfrm>
          <a:prstGeom prst="rect">
            <a:avLst/>
          </a:prstGeom>
        </p:spPr>
        <p:txBody>
          <a:bodyPr/>
          <a:lstStyle>
            <a:lvl1pPr marL="0" indent="0" algn="ctr">
              <a:buNone/>
              <a:defRPr sz="1575" b="1">
                <a:solidFill>
                  <a:schemeClr val="tx1"/>
                </a:solidFill>
                <a:latin typeface="Calibri" panose="020F0502020204030204"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dirty="0"/>
              <a:t>Presenter’s Name</a:t>
            </a:r>
          </a:p>
        </p:txBody>
      </p:sp>
      <p:sp>
        <p:nvSpPr>
          <p:cNvPr id="8" name="TextBox 7"/>
          <p:cNvSpPr txBox="1"/>
          <p:nvPr userDrawn="1"/>
        </p:nvSpPr>
        <p:spPr>
          <a:xfrm>
            <a:off x="117020" y="4876054"/>
            <a:ext cx="1843440" cy="178960"/>
          </a:xfrm>
          <a:prstGeom prst="rect">
            <a:avLst/>
          </a:prstGeom>
          <a:noFill/>
        </p:spPr>
        <p:txBody>
          <a:bodyPr wrap="square" rtlCol="0">
            <a:spAutoFit/>
          </a:bodyPr>
          <a:lstStyle/>
          <a:p>
            <a:fld id="{502F4AC6-48B5-485A-8D62-7AC4F05840AC}" type="slidenum">
              <a:rPr lang="en-US" sz="563" smtClean="0">
                <a:solidFill>
                  <a:srgbClr val="FFFFFF"/>
                </a:solidFill>
                <a:latin typeface="Myriad Pro" pitchFamily="34" charset="0"/>
              </a:rPr>
              <a:pPr/>
              <a:t>‹#›</a:t>
            </a:fld>
            <a:endParaRPr lang="en-US" sz="563" dirty="0">
              <a:solidFill>
                <a:srgbClr val="FFFFFF"/>
              </a:solidFill>
              <a:latin typeface="Myriad Pro" pitchFamily="34" charset="0"/>
            </a:endParaRPr>
          </a:p>
        </p:txBody>
      </p:sp>
      <p:sp>
        <p:nvSpPr>
          <p:cNvPr id="6" name="Text Placeholder 5"/>
          <p:cNvSpPr>
            <a:spLocks noGrp="1"/>
          </p:cNvSpPr>
          <p:nvPr>
            <p:ph type="body" sz="quarter" idx="11" hasCustomPrompt="1"/>
          </p:nvPr>
        </p:nvSpPr>
        <p:spPr>
          <a:xfrm>
            <a:off x="0" y="3240877"/>
            <a:ext cx="9144000" cy="335756"/>
          </a:xfrm>
          <a:prstGeom prst="rect">
            <a:avLst/>
          </a:prstGeom>
        </p:spPr>
        <p:txBody>
          <a:bodyPr/>
          <a:lstStyle>
            <a:lvl1pPr marL="0" indent="0" algn="ctr">
              <a:buFontTx/>
              <a:buNone/>
              <a:defRPr sz="1350" i="1">
                <a:latin typeface="Calibri" panose="020F0502020204030204" pitchFamily="34" charset="0"/>
              </a:defRPr>
            </a:lvl1pPr>
          </a:lstStyle>
          <a:p>
            <a:pPr lvl="0"/>
            <a:r>
              <a:rPr lang="en-US" dirty="0"/>
              <a:t>Job title</a:t>
            </a:r>
          </a:p>
        </p:txBody>
      </p:sp>
      <p:sp>
        <p:nvSpPr>
          <p:cNvPr id="9" name="Text Placeholder 5"/>
          <p:cNvSpPr>
            <a:spLocks noGrp="1"/>
          </p:cNvSpPr>
          <p:nvPr>
            <p:ph type="body" sz="quarter" idx="12" hasCustomPrompt="1"/>
          </p:nvPr>
        </p:nvSpPr>
        <p:spPr>
          <a:xfrm>
            <a:off x="0" y="3598598"/>
            <a:ext cx="9144000" cy="335756"/>
          </a:xfrm>
          <a:prstGeom prst="rect">
            <a:avLst/>
          </a:prstGeom>
        </p:spPr>
        <p:txBody>
          <a:bodyPr/>
          <a:lstStyle>
            <a:lvl1pPr marL="0" indent="0" algn="ctr">
              <a:buFontTx/>
              <a:buNone/>
              <a:defRPr sz="1350" i="0">
                <a:latin typeface="Calibri" panose="020F0502020204030204" pitchFamily="34" charset="0"/>
              </a:defRPr>
            </a:lvl1pPr>
          </a:lstStyle>
          <a:p>
            <a:pPr lvl="0"/>
            <a:r>
              <a:rPr lang="en-US" dirty="0"/>
              <a:t>Division, Center/Institution</a:t>
            </a:r>
          </a:p>
        </p:txBody>
      </p:sp>
    </p:spTree>
    <p:extLst>
      <p:ext uri="{BB962C8B-B14F-4D97-AF65-F5344CB8AC3E}">
        <p14:creationId xmlns:p14="http://schemas.microsoft.com/office/powerpoint/2010/main" val="267823212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266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Large Images (narrow bottom bor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0851" y="2"/>
            <a:ext cx="8686800" cy="904973"/>
          </a:xfrm>
          <a:prstGeom prst="rect">
            <a:avLst/>
          </a:prstGeom>
        </p:spPr>
        <p:txBody>
          <a:bodyPr/>
          <a:lstStyle>
            <a:lvl1pPr>
              <a:defRPr sz="1800">
                <a:latin typeface="Calibri" panose="020F0502020204030204" pitchFamily="34" charset="0"/>
              </a:defRPr>
            </a:lvl1pPr>
          </a:lstStyle>
          <a:p>
            <a:r>
              <a:rPr lang="en-US" dirty="0"/>
              <a:t>Click to add title</a:t>
            </a:r>
          </a:p>
        </p:txBody>
      </p:sp>
      <p:sp>
        <p:nvSpPr>
          <p:cNvPr id="6" name="TextBox 5"/>
          <p:cNvSpPr txBox="1"/>
          <p:nvPr userDrawn="1"/>
        </p:nvSpPr>
        <p:spPr>
          <a:xfrm>
            <a:off x="117020" y="4876054"/>
            <a:ext cx="1843440" cy="178960"/>
          </a:xfrm>
          <a:prstGeom prst="rect">
            <a:avLst/>
          </a:prstGeom>
          <a:noFill/>
        </p:spPr>
        <p:txBody>
          <a:bodyPr wrap="square" rtlCol="0">
            <a:spAutoFit/>
          </a:bodyPr>
          <a:lstStyle/>
          <a:p>
            <a:fld id="{502F4AC6-48B5-485A-8D62-7AC4F05840AC}" type="slidenum">
              <a:rPr lang="en-US" sz="563" smtClean="0">
                <a:solidFill>
                  <a:srgbClr val="FFFFFF"/>
                </a:solidFill>
                <a:latin typeface="Myriad Pro" pitchFamily="34" charset="0"/>
              </a:rPr>
              <a:pPr/>
              <a:t>‹#›</a:t>
            </a:fld>
            <a:endParaRPr lang="en-US" sz="563" dirty="0">
              <a:solidFill>
                <a:srgbClr val="FFFFFF"/>
              </a:solidFill>
              <a:latin typeface="Myriad Pro" pitchFamily="34" charset="0"/>
            </a:endParaRPr>
          </a:p>
        </p:txBody>
      </p:sp>
      <p:sp>
        <p:nvSpPr>
          <p:cNvPr id="7" name="Rectangle 6"/>
          <p:cNvSpPr/>
          <p:nvPr userDrawn="1"/>
        </p:nvSpPr>
        <p:spPr>
          <a:xfrm>
            <a:off x="-1" y="4393239"/>
            <a:ext cx="9144001" cy="50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FF"/>
              </a:solidFill>
            </a:endParaRPr>
          </a:p>
        </p:txBody>
      </p:sp>
      <p:sp>
        <p:nvSpPr>
          <p:cNvPr id="12" name="Content Placeholder 2"/>
          <p:cNvSpPr>
            <a:spLocks noGrp="1"/>
          </p:cNvSpPr>
          <p:nvPr>
            <p:ph idx="11"/>
          </p:nvPr>
        </p:nvSpPr>
        <p:spPr>
          <a:xfrm>
            <a:off x="457200" y="1180413"/>
            <a:ext cx="8214102" cy="2893438"/>
          </a:xfrm>
          <a:prstGeom prst="rect">
            <a:avLst/>
          </a:prstGeom>
        </p:spPr>
        <p:txBody>
          <a:bodyPr/>
          <a:lstStyle>
            <a:lvl1pPr marL="154305" indent="-154305">
              <a:spcBef>
                <a:spcPts val="0"/>
              </a:spcBef>
              <a:spcAft>
                <a:spcPts val="169"/>
              </a:spcAft>
              <a:buSzPct val="90000"/>
              <a:buFont typeface="Wingdings" panose="05000000000000000000" pitchFamily="2" charset="2"/>
              <a:buChar char="Ø"/>
              <a:defRPr sz="1575" b="1">
                <a:latin typeface="Calibri" panose="020F0502020204030204" pitchFamily="34" charset="0"/>
              </a:defRPr>
            </a:lvl1pPr>
            <a:lvl2pPr marL="282893" indent="-128588">
              <a:spcBef>
                <a:spcPts val="0"/>
              </a:spcBef>
              <a:spcAft>
                <a:spcPts val="169"/>
              </a:spcAft>
              <a:buSzPct val="90000"/>
              <a:buFont typeface="Calibri" panose="020F0502020204030204" pitchFamily="34" charset="0"/>
              <a:buChar char="●"/>
              <a:defRPr sz="1350">
                <a:latin typeface="Calibri" panose="020F0502020204030204" pitchFamily="34" charset="0"/>
              </a:defRPr>
            </a:lvl2pPr>
            <a:lvl3pPr marL="462915" indent="-128588">
              <a:spcBef>
                <a:spcPts val="0"/>
              </a:spcBef>
              <a:spcAft>
                <a:spcPts val="169"/>
              </a:spcAft>
              <a:buSzPct val="70000"/>
              <a:buFont typeface="Wingdings" panose="05000000000000000000" pitchFamily="2" charset="2"/>
              <a:buChar char="q"/>
              <a:defRPr sz="1125">
                <a:latin typeface="Calibri" panose="020F0502020204030204" pitchFamily="34" charset="0"/>
              </a:defRPr>
            </a:lvl3pPr>
            <a:lvl4pPr marL="720090" indent="-113157">
              <a:spcBef>
                <a:spcPts val="0"/>
              </a:spcBef>
              <a:spcAft>
                <a:spcPts val="169"/>
              </a:spcAft>
              <a:defRPr sz="1013">
                <a:latin typeface="Calibri" panose="020F0502020204030204" pitchFamily="34" charset="0"/>
              </a:defRPr>
            </a:lvl4pPr>
            <a:lvl5pPr marL="925830" indent="-113157">
              <a:spcBef>
                <a:spcPts val="0"/>
              </a:spcBef>
              <a:spcAft>
                <a:spcPts val="169"/>
              </a:spcAft>
              <a:defRPr sz="900">
                <a:latin typeface="Calibri" panose="020F0502020204030204" pitchFamily="34" charset="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0"/>
          </p:nvPr>
        </p:nvSpPr>
        <p:spPr>
          <a:xfrm>
            <a:off x="457200" y="4873327"/>
            <a:ext cx="8382000" cy="310754"/>
          </a:xfrm>
          <a:prstGeom prst="rect">
            <a:avLst/>
          </a:prstGeom>
        </p:spPr>
        <p:txBody>
          <a:bodyPr/>
          <a:lstStyle>
            <a:lvl1pPr marL="0" indent="0">
              <a:spcBef>
                <a:spcPts val="0"/>
              </a:spcBef>
              <a:spcAft>
                <a:spcPts val="0"/>
              </a:spcAft>
              <a:buFontTx/>
              <a:buNone/>
              <a:defRPr sz="788" i="0">
                <a:solidFill>
                  <a:schemeClr val="bg1"/>
                </a:solidFill>
                <a:latin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200479779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Large Images (narrow bottom bor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0851" y="2"/>
            <a:ext cx="8686800" cy="904973"/>
          </a:xfrm>
          <a:prstGeom prst="rect">
            <a:avLst/>
          </a:prstGeom>
        </p:spPr>
        <p:txBody>
          <a:bodyPr/>
          <a:lstStyle>
            <a:lvl1pPr>
              <a:defRPr sz="1800">
                <a:latin typeface="Calibri" panose="020F0502020204030204" pitchFamily="34" charset="0"/>
              </a:defRPr>
            </a:lvl1pPr>
          </a:lstStyle>
          <a:p>
            <a:r>
              <a:rPr lang="en-US" dirty="0"/>
              <a:t>Click to add title</a:t>
            </a:r>
          </a:p>
        </p:txBody>
      </p:sp>
      <p:sp>
        <p:nvSpPr>
          <p:cNvPr id="6" name="TextBox 5"/>
          <p:cNvSpPr txBox="1"/>
          <p:nvPr userDrawn="1"/>
        </p:nvSpPr>
        <p:spPr>
          <a:xfrm>
            <a:off x="117020" y="4876054"/>
            <a:ext cx="1843440" cy="178960"/>
          </a:xfrm>
          <a:prstGeom prst="rect">
            <a:avLst/>
          </a:prstGeom>
          <a:noFill/>
        </p:spPr>
        <p:txBody>
          <a:bodyPr wrap="square" rtlCol="0">
            <a:spAutoFit/>
          </a:bodyPr>
          <a:lstStyle/>
          <a:p>
            <a:fld id="{502F4AC6-48B5-485A-8D62-7AC4F05840AC}" type="slidenum">
              <a:rPr lang="en-US" sz="563" smtClean="0">
                <a:solidFill>
                  <a:srgbClr val="FFFFFF"/>
                </a:solidFill>
                <a:latin typeface="Myriad Pro" pitchFamily="34" charset="0"/>
              </a:rPr>
              <a:pPr/>
              <a:t>‹#›</a:t>
            </a:fld>
            <a:endParaRPr lang="en-US" sz="563" dirty="0">
              <a:solidFill>
                <a:srgbClr val="FFFFFF"/>
              </a:solidFill>
              <a:latin typeface="Myriad Pro" pitchFamily="34" charset="0"/>
            </a:endParaRPr>
          </a:p>
        </p:txBody>
      </p:sp>
      <p:sp>
        <p:nvSpPr>
          <p:cNvPr id="7" name="Rectangle 6"/>
          <p:cNvSpPr/>
          <p:nvPr userDrawn="1"/>
        </p:nvSpPr>
        <p:spPr>
          <a:xfrm>
            <a:off x="-1" y="4393239"/>
            <a:ext cx="9144001" cy="50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FF"/>
              </a:solidFill>
            </a:endParaRPr>
          </a:p>
        </p:txBody>
      </p:sp>
      <p:sp>
        <p:nvSpPr>
          <p:cNvPr id="12" name="Content Placeholder 2"/>
          <p:cNvSpPr>
            <a:spLocks noGrp="1"/>
          </p:cNvSpPr>
          <p:nvPr>
            <p:ph idx="11"/>
          </p:nvPr>
        </p:nvSpPr>
        <p:spPr>
          <a:xfrm>
            <a:off x="457200" y="1180413"/>
            <a:ext cx="8214102" cy="2893438"/>
          </a:xfrm>
          <a:prstGeom prst="rect">
            <a:avLst/>
          </a:prstGeom>
        </p:spPr>
        <p:txBody>
          <a:bodyPr/>
          <a:lstStyle>
            <a:lvl1pPr marL="154305" indent="-154305">
              <a:spcBef>
                <a:spcPts val="0"/>
              </a:spcBef>
              <a:spcAft>
                <a:spcPts val="169"/>
              </a:spcAft>
              <a:buSzPct val="90000"/>
              <a:buFont typeface="Wingdings" panose="05000000000000000000" pitchFamily="2" charset="2"/>
              <a:buChar char="Ø"/>
              <a:defRPr sz="1575" b="1">
                <a:latin typeface="Calibri" panose="020F0502020204030204" pitchFamily="34" charset="0"/>
              </a:defRPr>
            </a:lvl1pPr>
            <a:lvl2pPr marL="282893" indent="-128588">
              <a:spcBef>
                <a:spcPts val="0"/>
              </a:spcBef>
              <a:spcAft>
                <a:spcPts val="169"/>
              </a:spcAft>
              <a:buSzPct val="90000"/>
              <a:buFont typeface="Calibri" panose="020F0502020204030204" pitchFamily="34" charset="0"/>
              <a:buChar char="●"/>
              <a:defRPr sz="1350">
                <a:latin typeface="Calibri" panose="020F0502020204030204" pitchFamily="34" charset="0"/>
              </a:defRPr>
            </a:lvl2pPr>
            <a:lvl3pPr marL="462915" indent="-128588">
              <a:spcBef>
                <a:spcPts val="0"/>
              </a:spcBef>
              <a:spcAft>
                <a:spcPts val="169"/>
              </a:spcAft>
              <a:buSzPct val="70000"/>
              <a:buFont typeface="Wingdings" panose="05000000000000000000" pitchFamily="2" charset="2"/>
              <a:buChar char="q"/>
              <a:defRPr sz="1125">
                <a:latin typeface="Calibri" panose="020F0502020204030204" pitchFamily="34" charset="0"/>
              </a:defRPr>
            </a:lvl3pPr>
            <a:lvl4pPr marL="720090" indent="-113157">
              <a:spcBef>
                <a:spcPts val="0"/>
              </a:spcBef>
              <a:spcAft>
                <a:spcPts val="169"/>
              </a:spcAft>
              <a:defRPr sz="1013">
                <a:latin typeface="Calibri" panose="020F0502020204030204" pitchFamily="34" charset="0"/>
              </a:defRPr>
            </a:lvl4pPr>
            <a:lvl5pPr marL="925830" indent="-113157">
              <a:spcBef>
                <a:spcPts val="0"/>
              </a:spcBef>
              <a:spcAft>
                <a:spcPts val="169"/>
              </a:spcAft>
              <a:defRPr sz="900">
                <a:latin typeface="Calibri" panose="020F0502020204030204" pitchFamily="34" charset="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0"/>
          </p:nvPr>
        </p:nvSpPr>
        <p:spPr>
          <a:xfrm>
            <a:off x="457200" y="4873327"/>
            <a:ext cx="8382000" cy="310754"/>
          </a:xfrm>
          <a:prstGeom prst="rect">
            <a:avLst/>
          </a:prstGeom>
        </p:spPr>
        <p:txBody>
          <a:bodyPr/>
          <a:lstStyle>
            <a:lvl1pPr marL="0" indent="0">
              <a:spcBef>
                <a:spcPts val="0"/>
              </a:spcBef>
              <a:spcAft>
                <a:spcPts val="0"/>
              </a:spcAft>
              <a:buFontTx/>
              <a:buNone/>
              <a:defRPr sz="788" i="0">
                <a:solidFill>
                  <a:schemeClr val="bg1"/>
                </a:solidFill>
                <a:latin typeface="Calibri" panose="020F0502020204030204" pitchFamily="34" charset="0"/>
              </a:defRPr>
            </a:lvl1pPr>
          </a:lstStyle>
          <a:p>
            <a:pPr lvl="0"/>
            <a:endParaRPr lang="en-US" dirty="0"/>
          </a:p>
        </p:txBody>
      </p:sp>
      <p:sp>
        <p:nvSpPr>
          <p:cNvPr id="9" name="Rectangle 8"/>
          <p:cNvSpPr/>
          <p:nvPr userDrawn="1"/>
        </p:nvSpPr>
        <p:spPr>
          <a:xfrm>
            <a:off x="1" y="2"/>
            <a:ext cx="9144001" cy="961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FFFFFF"/>
              </a:solidFill>
            </a:endParaRPr>
          </a:p>
        </p:txBody>
      </p:sp>
    </p:spTree>
    <p:extLst>
      <p:ext uri="{BB962C8B-B14F-4D97-AF65-F5344CB8AC3E}">
        <p14:creationId xmlns:p14="http://schemas.microsoft.com/office/powerpoint/2010/main" val="43256208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descr="PHGR_NEW1.jpg"/>
          <p:cNvPicPr>
            <a:picLocks noChangeAspect="1"/>
          </p:cNvPicPr>
          <p:nvPr/>
        </p:nvPicPr>
        <p:blipFill>
          <a:blip r:embed="rId2" cstate="print"/>
          <a:stretch>
            <a:fillRect/>
          </a:stretch>
        </p:blipFill>
        <p:spPr>
          <a:xfrm>
            <a:off x="0" y="-28521"/>
            <a:ext cx="9144000" cy="5143500"/>
          </a:xfrm>
          <a:prstGeom prst="rect">
            <a:avLst/>
          </a:prstGeom>
        </p:spPr>
      </p:pic>
      <p:sp>
        <p:nvSpPr>
          <p:cNvPr id="2" name="Title 1"/>
          <p:cNvSpPr>
            <a:spLocks noGrp="1"/>
          </p:cNvSpPr>
          <p:nvPr>
            <p:ph type="title" hasCustomPrompt="1"/>
          </p:nvPr>
        </p:nvSpPr>
        <p:spPr>
          <a:xfrm>
            <a:off x="228600" y="-28521"/>
            <a:ext cx="8686800" cy="887435"/>
          </a:xfrm>
          <a:prstGeom prst="rect">
            <a:avLst/>
          </a:prstGeom>
        </p:spPr>
        <p:txBody>
          <a:bodyPr/>
          <a:lstStyle>
            <a:lvl1pPr>
              <a:defRPr sz="1800">
                <a:latin typeface="Calibri" panose="020F0502020204030204" pitchFamily="34" charset="0"/>
              </a:defRPr>
            </a:lvl1pPr>
          </a:lstStyle>
          <a:p>
            <a:r>
              <a:rPr lang="en-US" dirty="0"/>
              <a:t>Click to add title</a:t>
            </a:r>
          </a:p>
        </p:txBody>
      </p:sp>
      <p:sp>
        <p:nvSpPr>
          <p:cNvPr id="6" name="TextBox 5"/>
          <p:cNvSpPr txBox="1"/>
          <p:nvPr userDrawn="1"/>
        </p:nvSpPr>
        <p:spPr>
          <a:xfrm>
            <a:off x="117020" y="4876054"/>
            <a:ext cx="1843440" cy="178960"/>
          </a:xfrm>
          <a:prstGeom prst="rect">
            <a:avLst/>
          </a:prstGeom>
          <a:noFill/>
        </p:spPr>
        <p:txBody>
          <a:bodyPr wrap="square" rtlCol="0">
            <a:spAutoFit/>
          </a:bodyPr>
          <a:lstStyle/>
          <a:p>
            <a:fld id="{502F4AC6-48B5-485A-8D62-7AC4F05840AC}" type="slidenum">
              <a:rPr lang="en-US" sz="563" smtClean="0">
                <a:solidFill>
                  <a:srgbClr val="FFFFFF"/>
                </a:solidFill>
                <a:latin typeface="Myriad Pro" pitchFamily="34" charset="0"/>
              </a:rPr>
              <a:pPr/>
              <a:t>‹#›</a:t>
            </a:fld>
            <a:endParaRPr lang="en-US" sz="563" dirty="0">
              <a:solidFill>
                <a:srgbClr val="FFFFFF"/>
              </a:solidFill>
              <a:latin typeface="Myriad Pro" pitchFamily="34" charset="0"/>
            </a:endParaRPr>
          </a:p>
        </p:txBody>
      </p:sp>
      <p:sp>
        <p:nvSpPr>
          <p:cNvPr id="8" name="Content Placeholder 2"/>
          <p:cNvSpPr>
            <a:spLocks noGrp="1"/>
          </p:cNvSpPr>
          <p:nvPr>
            <p:ph idx="11" hasCustomPrompt="1"/>
          </p:nvPr>
        </p:nvSpPr>
        <p:spPr>
          <a:xfrm>
            <a:off x="457200" y="1180413"/>
            <a:ext cx="8214102" cy="2893438"/>
          </a:xfrm>
          <a:prstGeom prst="rect">
            <a:avLst/>
          </a:prstGeom>
        </p:spPr>
        <p:txBody>
          <a:bodyPr/>
          <a:lstStyle>
            <a:lvl1pPr marL="154305" indent="-154305">
              <a:spcBef>
                <a:spcPts val="0"/>
              </a:spcBef>
              <a:spcAft>
                <a:spcPts val="169"/>
              </a:spcAft>
              <a:buSzPct val="90000"/>
              <a:buFont typeface="Wingdings" panose="05000000000000000000" pitchFamily="2" charset="2"/>
              <a:buChar char="Ø"/>
              <a:defRPr sz="1575" b="1">
                <a:latin typeface="Calibri" panose="020F0502020204030204" pitchFamily="34" charset="0"/>
              </a:defRPr>
            </a:lvl1pPr>
            <a:lvl2pPr marL="282893" indent="-128588">
              <a:spcBef>
                <a:spcPts val="0"/>
              </a:spcBef>
              <a:spcAft>
                <a:spcPts val="169"/>
              </a:spcAft>
              <a:buSzPct val="90000"/>
              <a:buFont typeface="Calibri" panose="020F0502020204030204" pitchFamily="34" charset="0"/>
              <a:buChar char="●"/>
              <a:defRPr sz="1350">
                <a:latin typeface="Calibri" panose="020F0502020204030204" pitchFamily="34" charset="0"/>
              </a:defRPr>
            </a:lvl2pPr>
            <a:lvl3pPr marL="462915" indent="-128588">
              <a:spcBef>
                <a:spcPts val="0"/>
              </a:spcBef>
              <a:spcAft>
                <a:spcPts val="169"/>
              </a:spcAft>
              <a:buSzPct val="70000"/>
              <a:buFont typeface="Wingdings" panose="05000000000000000000" pitchFamily="2" charset="2"/>
              <a:buChar char="q"/>
              <a:defRPr sz="1125">
                <a:latin typeface="Calibri" panose="020F0502020204030204" pitchFamily="34" charset="0"/>
              </a:defRPr>
            </a:lvl3pPr>
            <a:lvl4pPr marL="720090" indent="-113157">
              <a:spcBef>
                <a:spcPts val="0"/>
              </a:spcBef>
              <a:spcAft>
                <a:spcPts val="169"/>
              </a:spcAft>
              <a:defRPr sz="1013">
                <a:latin typeface="Calibri" panose="020F0502020204030204" pitchFamily="34" charset="0"/>
              </a:defRPr>
            </a:lvl4pPr>
            <a:lvl5pPr marL="925830" indent="-113157">
              <a:spcBef>
                <a:spcPts val="0"/>
              </a:spcBef>
              <a:spcAft>
                <a:spcPts val="169"/>
              </a:spcAft>
              <a:defRPr sz="900">
                <a:latin typeface="Calibri" panose="020F0502020204030204" pitchFamily="34" charset="0"/>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0"/>
          </p:nvPr>
        </p:nvSpPr>
        <p:spPr>
          <a:xfrm>
            <a:off x="457200" y="4657631"/>
            <a:ext cx="8382000" cy="310754"/>
          </a:xfrm>
          <a:prstGeom prst="rect">
            <a:avLst/>
          </a:prstGeom>
        </p:spPr>
        <p:txBody>
          <a:bodyPr/>
          <a:lstStyle>
            <a:lvl1pPr marL="0" indent="0">
              <a:spcBef>
                <a:spcPts val="0"/>
              </a:spcBef>
              <a:spcAft>
                <a:spcPts val="0"/>
              </a:spcAft>
              <a:buFontTx/>
              <a:buNone/>
              <a:defRPr sz="788" i="0">
                <a:solidFill>
                  <a:schemeClr val="bg1"/>
                </a:solidFill>
                <a:latin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4251019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28600" y="2"/>
            <a:ext cx="8686800" cy="904973"/>
          </a:xfrm>
          <a:prstGeom prst="rect">
            <a:avLst/>
          </a:prstGeom>
        </p:spPr>
        <p:txBody>
          <a:bodyPr/>
          <a:lstStyle>
            <a:lvl1pPr>
              <a:defRPr sz="1800">
                <a:latin typeface="Calibri" panose="020F0502020204030204" pitchFamily="34" charset="0"/>
              </a:defRPr>
            </a:lvl1pPr>
          </a:lstStyle>
          <a:p>
            <a:r>
              <a:rPr lang="en-US" dirty="0"/>
              <a:t>Click to edit title</a:t>
            </a:r>
          </a:p>
        </p:txBody>
      </p:sp>
      <p:sp>
        <p:nvSpPr>
          <p:cNvPr id="11" name="Content Placeholder 2"/>
          <p:cNvSpPr>
            <a:spLocks noGrp="1"/>
          </p:cNvSpPr>
          <p:nvPr>
            <p:ph idx="12" hasCustomPrompt="1"/>
          </p:nvPr>
        </p:nvSpPr>
        <p:spPr>
          <a:xfrm>
            <a:off x="457202" y="1180413"/>
            <a:ext cx="4134173" cy="2893438"/>
          </a:xfrm>
          <a:prstGeom prst="rect">
            <a:avLst/>
          </a:prstGeom>
        </p:spPr>
        <p:txBody>
          <a:bodyPr/>
          <a:lstStyle>
            <a:lvl1pPr marL="154305" indent="-154305">
              <a:spcBef>
                <a:spcPts val="0"/>
              </a:spcBef>
              <a:spcAft>
                <a:spcPts val="169"/>
              </a:spcAft>
              <a:buSzPct val="90000"/>
              <a:buFont typeface="Wingdings" panose="05000000000000000000" pitchFamily="2" charset="2"/>
              <a:buChar char="Ø"/>
              <a:defRPr sz="1575" b="1">
                <a:latin typeface="Calibri" panose="020F0502020204030204" pitchFamily="34" charset="0"/>
              </a:defRPr>
            </a:lvl1pPr>
            <a:lvl2pPr marL="282893" indent="-128588">
              <a:spcBef>
                <a:spcPts val="0"/>
              </a:spcBef>
              <a:spcAft>
                <a:spcPts val="169"/>
              </a:spcAft>
              <a:buSzPct val="90000"/>
              <a:buFont typeface="Calibri" panose="020F0502020204030204" pitchFamily="34" charset="0"/>
              <a:buChar char="●"/>
              <a:defRPr sz="1350">
                <a:latin typeface="Calibri" panose="020F0502020204030204" pitchFamily="34" charset="0"/>
              </a:defRPr>
            </a:lvl2pPr>
            <a:lvl3pPr marL="462915" indent="-128588">
              <a:spcBef>
                <a:spcPts val="0"/>
              </a:spcBef>
              <a:spcAft>
                <a:spcPts val="169"/>
              </a:spcAft>
              <a:buSzPct val="70000"/>
              <a:buFont typeface="Wingdings" panose="05000000000000000000" pitchFamily="2" charset="2"/>
              <a:buChar char="q"/>
              <a:defRPr sz="1125">
                <a:latin typeface="Calibri" panose="020F0502020204030204" pitchFamily="34" charset="0"/>
              </a:defRPr>
            </a:lvl3pPr>
            <a:lvl4pPr marL="720090" indent="-113157">
              <a:spcBef>
                <a:spcPts val="0"/>
              </a:spcBef>
              <a:spcAft>
                <a:spcPts val="169"/>
              </a:spcAft>
              <a:defRPr sz="1013">
                <a:latin typeface="Calibri" panose="020F0502020204030204" pitchFamily="34" charset="0"/>
              </a:defRPr>
            </a:lvl4pPr>
            <a:lvl5pPr marL="925830" indent="-113157">
              <a:spcBef>
                <a:spcPts val="0"/>
              </a:spcBef>
              <a:spcAft>
                <a:spcPts val="169"/>
              </a:spcAft>
              <a:defRPr sz="900">
                <a:latin typeface="Calibri" panose="020F0502020204030204" pitchFamily="34" charset="0"/>
              </a:defRPr>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1" hasCustomPrompt="1"/>
          </p:nvPr>
        </p:nvSpPr>
        <p:spPr>
          <a:xfrm>
            <a:off x="4602997" y="1180413"/>
            <a:ext cx="4271720" cy="2893438"/>
          </a:xfrm>
          <a:prstGeom prst="rect">
            <a:avLst/>
          </a:prstGeom>
        </p:spPr>
        <p:txBody>
          <a:bodyPr/>
          <a:lstStyle>
            <a:lvl1pPr marL="154305" indent="-154305">
              <a:spcBef>
                <a:spcPts val="0"/>
              </a:spcBef>
              <a:spcAft>
                <a:spcPts val="169"/>
              </a:spcAft>
              <a:buSzPct val="90000"/>
              <a:buFont typeface="Wingdings" panose="05000000000000000000" pitchFamily="2" charset="2"/>
              <a:buChar char="Ø"/>
              <a:defRPr sz="1575" b="1">
                <a:latin typeface="Calibri" panose="020F0502020204030204" pitchFamily="34" charset="0"/>
              </a:defRPr>
            </a:lvl1pPr>
            <a:lvl2pPr marL="282893" indent="-128588">
              <a:spcBef>
                <a:spcPts val="0"/>
              </a:spcBef>
              <a:spcAft>
                <a:spcPts val="169"/>
              </a:spcAft>
              <a:buSzPct val="90000"/>
              <a:buFont typeface="Calibri" panose="020F0502020204030204" pitchFamily="34" charset="0"/>
              <a:buChar char="●"/>
              <a:defRPr sz="1350">
                <a:latin typeface="Calibri" panose="020F0502020204030204" pitchFamily="34" charset="0"/>
              </a:defRPr>
            </a:lvl2pPr>
            <a:lvl3pPr marL="462915" indent="-128588">
              <a:spcBef>
                <a:spcPts val="0"/>
              </a:spcBef>
              <a:spcAft>
                <a:spcPts val="169"/>
              </a:spcAft>
              <a:buSzPct val="70000"/>
              <a:buFont typeface="Wingdings" panose="05000000000000000000" pitchFamily="2" charset="2"/>
              <a:buChar char="q"/>
              <a:defRPr sz="1125">
                <a:latin typeface="Calibri" panose="020F0502020204030204" pitchFamily="34" charset="0"/>
              </a:defRPr>
            </a:lvl3pPr>
            <a:lvl4pPr marL="720090" indent="-113157">
              <a:spcBef>
                <a:spcPts val="0"/>
              </a:spcBef>
              <a:spcAft>
                <a:spcPts val="169"/>
              </a:spcAft>
              <a:defRPr sz="1013">
                <a:latin typeface="Calibri" panose="020F0502020204030204" pitchFamily="34" charset="0"/>
              </a:defRPr>
            </a:lvl4pPr>
            <a:lvl5pPr marL="925830" indent="-113157">
              <a:spcBef>
                <a:spcPts val="0"/>
              </a:spcBef>
              <a:spcAft>
                <a:spcPts val="169"/>
              </a:spcAft>
              <a:defRPr sz="900">
                <a:latin typeface="Calibri" panose="020F0502020204030204" pitchFamily="34" charset="0"/>
              </a:defRPr>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0"/>
          </p:nvPr>
        </p:nvSpPr>
        <p:spPr>
          <a:xfrm>
            <a:off x="457200" y="4657631"/>
            <a:ext cx="8382000" cy="310754"/>
          </a:xfrm>
          <a:prstGeom prst="rect">
            <a:avLst/>
          </a:prstGeom>
        </p:spPr>
        <p:txBody>
          <a:bodyPr/>
          <a:lstStyle>
            <a:lvl1pPr marL="0" indent="0">
              <a:spcBef>
                <a:spcPts val="0"/>
              </a:spcBef>
              <a:spcAft>
                <a:spcPts val="0"/>
              </a:spcAft>
              <a:buFontTx/>
              <a:buNone/>
              <a:defRPr sz="788" i="0">
                <a:solidFill>
                  <a:schemeClr val="bg1"/>
                </a:solidFill>
                <a:latin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354560880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0"/>
            <a:ext cx="8686800" cy="914400"/>
          </a:xfrm>
          <a:prstGeom prst="rect">
            <a:avLst/>
          </a:prstGeom>
        </p:spPr>
        <p:txBody>
          <a:bodyPr/>
          <a:lstStyle>
            <a:lvl1pPr>
              <a:defRPr sz="1800">
                <a:latin typeface="Calibri" panose="020F0502020204030204" pitchFamily="34" charset="0"/>
              </a:defRPr>
            </a:lvl1pPr>
          </a:lstStyle>
          <a:p>
            <a:r>
              <a:rPr lang="en-US" dirty="0"/>
              <a:t>Click to edit title</a:t>
            </a:r>
          </a:p>
        </p:txBody>
      </p:sp>
      <p:sp>
        <p:nvSpPr>
          <p:cNvPr id="5" name="Text Placeholder 6"/>
          <p:cNvSpPr>
            <a:spLocks noGrp="1"/>
          </p:cNvSpPr>
          <p:nvPr>
            <p:ph type="body" sz="quarter" idx="10"/>
          </p:nvPr>
        </p:nvSpPr>
        <p:spPr>
          <a:xfrm>
            <a:off x="457200" y="4657631"/>
            <a:ext cx="8382000" cy="310754"/>
          </a:xfrm>
          <a:prstGeom prst="rect">
            <a:avLst/>
          </a:prstGeom>
        </p:spPr>
        <p:txBody>
          <a:bodyPr/>
          <a:lstStyle>
            <a:lvl1pPr marL="0" indent="0">
              <a:spcBef>
                <a:spcPts val="0"/>
              </a:spcBef>
              <a:spcAft>
                <a:spcPts val="0"/>
              </a:spcAft>
              <a:buFontTx/>
              <a:buNone/>
              <a:defRPr sz="788" i="0">
                <a:solidFill>
                  <a:schemeClr val="bg1"/>
                </a:solidFill>
                <a:latin typeface="Calibri" panose="020F0502020204030204" pitchFamily="34" charset="0"/>
              </a:defRPr>
            </a:lvl1pPr>
          </a:lstStyle>
          <a:p>
            <a:pPr lvl="0"/>
            <a:endParaRPr lang="en-US" dirty="0"/>
          </a:p>
        </p:txBody>
      </p:sp>
    </p:spTree>
    <p:extLst>
      <p:ext uri="{BB962C8B-B14F-4D97-AF65-F5344CB8AC3E}">
        <p14:creationId xmlns:p14="http://schemas.microsoft.com/office/powerpoint/2010/main" val="126357644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6"/>
          <p:cNvSpPr>
            <a:spLocks noChangeAspect="1"/>
          </p:cNvSpPr>
          <p:nvPr userDrawn="1"/>
        </p:nvSpPr>
        <p:spPr bwMode="auto">
          <a:xfrm>
            <a:off x="0" y="0"/>
            <a:ext cx="9144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endParaRPr lang="en-GB" altLang="en-US" sz="1350">
              <a:solidFill>
                <a:prstClr val="black"/>
              </a:solidFill>
            </a:endParaRPr>
          </a:p>
        </p:txBody>
      </p:sp>
      <p:sp>
        <p:nvSpPr>
          <p:cNvPr id="2" name="Title 1"/>
          <p:cNvSpPr>
            <a:spLocks noGrp="1"/>
          </p:cNvSpPr>
          <p:nvPr>
            <p:ph type="title"/>
          </p:nvPr>
        </p:nvSpPr>
        <p:spPr>
          <a:xfrm>
            <a:off x="0" y="1"/>
            <a:ext cx="9144000" cy="573528"/>
          </a:xfrm>
          <a:prstGeom prst="rect">
            <a:avLst/>
          </a:prstGeom>
        </p:spPr>
        <p:txBody>
          <a:bodyPr/>
          <a:lstStyle/>
          <a:p>
            <a:r>
              <a:rPr lang="en-US"/>
              <a:t>Click to edit Master title style</a:t>
            </a:r>
            <a:endParaRPr lang="en-GB"/>
          </a:p>
        </p:txBody>
      </p:sp>
      <p:sp>
        <p:nvSpPr>
          <p:cNvPr id="4" name="Date Placeholder 2"/>
          <p:cNvSpPr>
            <a:spLocks noGrp="1"/>
          </p:cNvSpPr>
          <p:nvPr>
            <p:ph type="dt" sz="half" idx="10"/>
          </p:nvPr>
        </p:nvSpPr>
        <p:spPr>
          <a:xfrm>
            <a:off x="628650" y="4767295"/>
            <a:ext cx="2057400" cy="273844"/>
          </a:xfrm>
          <a:prstGeom prst="rect">
            <a:avLst/>
          </a:prstGeom>
        </p:spPr>
        <p:txBody>
          <a:bodyPr/>
          <a:lstStyle>
            <a:lvl1pPr fontAlgn="auto">
              <a:spcBef>
                <a:spcPts val="0"/>
              </a:spcBef>
              <a:spcAft>
                <a:spcPts val="0"/>
              </a:spcAft>
              <a:defRPr>
                <a:solidFill>
                  <a:prstClr val="black">
                    <a:tint val="75000"/>
                  </a:prstClr>
                </a:solidFill>
                <a:latin typeface="Calibri" panose="020F0502020204030204"/>
              </a:defRPr>
            </a:lvl1pPr>
          </a:lstStyle>
          <a:p>
            <a:pPr>
              <a:defRPr/>
            </a:pPr>
            <a:fld id="{A3218A90-7954-4937-899A-BD1EE04D84F5}" type="datetime1">
              <a:rPr lang="en-GB"/>
              <a:pPr>
                <a:defRPr/>
              </a:pPr>
              <a:t>19/01/2021</a:t>
            </a:fld>
            <a:endParaRPr lang="en-GB"/>
          </a:p>
        </p:txBody>
      </p:sp>
      <p:sp>
        <p:nvSpPr>
          <p:cNvPr id="5" name="Footer Placeholder 3"/>
          <p:cNvSpPr>
            <a:spLocks noGrp="1"/>
          </p:cNvSpPr>
          <p:nvPr>
            <p:ph type="ftr" sz="quarter" idx="11"/>
          </p:nvPr>
        </p:nvSpPr>
        <p:spPr>
          <a:xfrm>
            <a:off x="3028950" y="4767295"/>
            <a:ext cx="3086100" cy="273844"/>
          </a:xfrm>
          <a:prstGeom prst="rect">
            <a:avLst/>
          </a:prstGeom>
        </p:spPr>
        <p:txBody>
          <a:bodyPr/>
          <a:lstStyle>
            <a:lvl1pPr fontAlgn="auto">
              <a:spcBef>
                <a:spcPts val="0"/>
              </a:spcBef>
              <a:spcAft>
                <a:spcPts val="0"/>
              </a:spcAft>
              <a:defRPr>
                <a:solidFill>
                  <a:prstClr val="black">
                    <a:tint val="75000"/>
                  </a:prstClr>
                </a:solidFill>
                <a:latin typeface="Calibri" panose="020F0502020204030204"/>
              </a:defRPr>
            </a:lvl1pPr>
          </a:lstStyle>
          <a:p>
            <a:pPr>
              <a:defRPr/>
            </a:pPr>
            <a:endParaRPr lang="en-GB"/>
          </a:p>
        </p:txBody>
      </p:sp>
      <p:sp>
        <p:nvSpPr>
          <p:cNvPr id="6" name="Slide Number Placeholder 4"/>
          <p:cNvSpPr>
            <a:spLocks noGrp="1"/>
          </p:cNvSpPr>
          <p:nvPr>
            <p:ph type="sldNum" sz="quarter" idx="12"/>
          </p:nvPr>
        </p:nvSpPr>
        <p:spPr>
          <a:xfrm>
            <a:off x="6457950" y="4767295"/>
            <a:ext cx="2057400" cy="273844"/>
          </a:xfrm>
          <a:prstGeom prst="rect">
            <a:avLst/>
          </a:prstGeom>
        </p:spPr>
        <p:txBody>
          <a:bodyPr/>
          <a:lstStyle>
            <a:lvl1pPr>
              <a:defRPr>
                <a:latin typeface="Calibri" panose="020F0502020204030204" pitchFamily="34" charset="0"/>
              </a:defRPr>
            </a:lvl1pPr>
          </a:lstStyle>
          <a:p>
            <a:pPr>
              <a:defRPr/>
            </a:pPr>
            <a:fld id="{091218C5-630D-432B-847A-AF3C0C1D8DC7}" type="slidenum">
              <a:rPr lang="en-GB" altLang="en-US"/>
              <a:pPr>
                <a:defRPr/>
              </a:pPr>
              <a:t>‹#›</a:t>
            </a:fld>
            <a:endParaRPr lang="en-GB" altLang="en-US"/>
          </a:p>
        </p:txBody>
      </p:sp>
    </p:spTree>
    <p:extLst>
      <p:ext uri="{BB962C8B-B14F-4D97-AF65-F5344CB8AC3E}">
        <p14:creationId xmlns:p14="http://schemas.microsoft.com/office/powerpoint/2010/main" val="234518366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422672"/>
          </a:xfrm>
          <a:prstGeom prst="rect">
            <a:avLst/>
          </a:prstGeom>
        </p:spPr>
        <p:txBody>
          <a:bodyPr anchor="b"/>
          <a:lstStyle>
            <a:lvl1pPr>
              <a:lnSpc>
                <a:spcPct val="100000"/>
              </a:lnSpc>
              <a:defRPr sz="2700" b="1" baseline="0">
                <a:solidFill>
                  <a:schemeClr val="bg2"/>
                </a:solidFill>
                <a:effectLst/>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200157"/>
            <a:ext cx="8229600" cy="3543299"/>
          </a:xfrm>
          <a:prstGeom prst="rect">
            <a:avLst/>
          </a:prstGeom>
        </p:spPr>
        <p:txBody>
          <a:bodyPr/>
          <a:lstStyle>
            <a:lvl1pPr>
              <a:buClr>
                <a:schemeClr val="accent5">
                  <a:lumMod val="40000"/>
                  <a:lumOff val="60000"/>
                </a:schemeClr>
              </a:buClr>
              <a:buSzPct val="100000"/>
              <a:buFont typeface="Arial" pitchFamily="34" charset="0"/>
              <a:buChar char="•"/>
              <a:defRPr sz="2100" b="0" baseline="0">
                <a:solidFill>
                  <a:schemeClr val="bg2"/>
                </a:solidFill>
                <a:latin typeface="Arial" pitchFamily="34" charset="0"/>
                <a:cs typeface="Arial" pitchFamily="34" charset="0"/>
              </a:defRPr>
            </a:lvl1pPr>
            <a:lvl2pPr marL="427185" indent="-168971">
              <a:buClr>
                <a:schemeClr val="accent5">
                  <a:lumMod val="40000"/>
                  <a:lumOff val="60000"/>
                </a:schemeClr>
              </a:buClr>
              <a:buSzPct val="100000"/>
              <a:buFont typeface="Arial" pitchFamily="34" charset="0"/>
              <a:buChar char="•"/>
              <a:defRPr sz="1800">
                <a:solidFill>
                  <a:schemeClr val="bg2"/>
                </a:solidFill>
                <a:latin typeface="Arial" pitchFamily="34" charset="0"/>
                <a:cs typeface="Arial" pitchFamily="34" charset="0"/>
              </a:defRPr>
            </a:lvl2pPr>
            <a:lvl3pPr marL="596155" indent="-168971">
              <a:buClr>
                <a:schemeClr val="accent5">
                  <a:lumMod val="40000"/>
                  <a:lumOff val="60000"/>
                </a:schemeClr>
              </a:buClr>
              <a:buSzPct val="100000"/>
              <a:buFont typeface="Arial" pitchFamily="34" charset="0"/>
              <a:buChar char="•"/>
              <a:defRPr sz="1650">
                <a:solidFill>
                  <a:schemeClr val="bg2"/>
                </a:solidFill>
                <a:latin typeface="Arial" pitchFamily="34" charset="0"/>
                <a:cs typeface="Arial" pitchFamily="34" charset="0"/>
              </a:defRPr>
            </a:lvl3pPr>
            <a:lvl4pPr marL="774644" indent="-178489">
              <a:buClr>
                <a:schemeClr val="accent5">
                  <a:lumMod val="40000"/>
                  <a:lumOff val="60000"/>
                </a:schemeClr>
              </a:buClr>
              <a:buSzPct val="70000"/>
              <a:buFont typeface="Arial" pitchFamily="34" charset="0"/>
              <a:buChar char="•"/>
              <a:defRPr sz="1500" baseline="0">
                <a:solidFill>
                  <a:schemeClr val="bg2"/>
                </a:solidFill>
                <a:latin typeface="Arial" pitchFamily="34" charset="0"/>
                <a:cs typeface="Arial" pitchFamily="34" charset="0"/>
              </a:defRPr>
            </a:lvl4pPr>
            <a:lvl5pPr marL="943614" indent="-168971">
              <a:buClr>
                <a:schemeClr val="accent5">
                  <a:lumMod val="40000"/>
                  <a:lumOff val="60000"/>
                </a:schemeClr>
              </a:buClr>
              <a:buSzPct val="70000"/>
              <a:buFont typeface="Arial" pitchFamily="34" charset="0"/>
              <a:buChar char="•"/>
              <a:defRPr sz="1350">
                <a:solidFill>
                  <a:schemeClr val="bg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089034"/>
      </p:ext>
    </p:extLst>
  </p:cSld>
  <p:clrMapOvr>
    <a:masterClrMapping/>
  </p:clrMapOvr>
  <p:transition>
    <p:fade/>
  </p:transition>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2359152" y="3867150"/>
            <a:ext cx="5285248" cy="712470"/>
          </a:xfrm>
          <a:prstGeom prst="rect">
            <a:avLst/>
          </a:prstGeom>
        </p:spPr>
        <p:txBody>
          <a:bodyPr lIns="0" tIns="0" rIns="0" anchor="ctr">
            <a:normAutofit/>
          </a:bodyPr>
          <a:lstStyle>
            <a:lvl1pPr marL="41672" indent="0" algn="l">
              <a:spcBef>
                <a:spcPts val="0"/>
              </a:spcBef>
              <a:spcAft>
                <a:spcPts val="0"/>
              </a:spcAft>
              <a:buNone/>
              <a:defRPr sz="1800" b="1" baseline="0">
                <a:solidFill>
                  <a:schemeClr val="tx1">
                    <a:lumMod val="75000"/>
                    <a:lumOff val="25000"/>
                  </a:schemeClr>
                </a:solidFill>
                <a:latin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Title 1"/>
          <p:cNvSpPr>
            <a:spLocks noGrp="1"/>
          </p:cNvSpPr>
          <p:nvPr>
            <p:ph type="ctrTitle"/>
          </p:nvPr>
        </p:nvSpPr>
        <p:spPr>
          <a:xfrm>
            <a:off x="2359152" y="2343156"/>
            <a:ext cx="6553200" cy="1466851"/>
          </a:xfrm>
          <a:prstGeom prst="rect">
            <a:avLst/>
          </a:prstGeom>
        </p:spPr>
        <p:txBody>
          <a:bodyPr bIns="0" anchor="b" anchorCtr="0">
            <a:noAutofit/>
          </a:bodyPr>
          <a:lstStyle>
            <a:lvl1pPr algn="l">
              <a:defRPr sz="3150" b="1" baseline="0">
                <a:solidFill>
                  <a:srgbClr val="1289AB"/>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520"/>
            <a:ext cx="7644400" cy="4154432"/>
          </a:xfrm>
          <a:prstGeom prst="rect">
            <a:avLst/>
          </a:prstGeom>
        </p:spPr>
      </p:pic>
    </p:spTree>
    <p:extLst>
      <p:ext uri="{BB962C8B-B14F-4D97-AF65-F5344CB8AC3E}">
        <p14:creationId xmlns:p14="http://schemas.microsoft.com/office/powerpoint/2010/main" val="247839868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2359152" y="3867150"/>
            <a:ext cx="5285248" cy="712470"/>
          </a:xfrm>
          <a:prstGeom prst="rect">
            <a:avLst/>
          </a:prstGeom>
        </p:spPr>
        <p:txBody>
          <a:bodyPr lIns="0" tIns="0" rIns="0" anchor="ctr">
            <a:normAutofit/>
          </a:bodyPr>
          <a:lstStyle>
            <a:lvl1pPr marL="41672" indent="0" algn="l">
              <a:spcBef>
                <a:spcPts val="0"/>
              </a:spcBef>
              <a:spcAft>
                <a:spcPts val="0"/>
              </a:spcAft>
              <a:buNone/>
              <a:defRPr sz="1800" b="1" baseline="0">
                <a:solidFill>
                  <a:schemeClr val="tx1">
                    <a:lumMod val="75000"/>
                    <a:lumOff val="25000"/>
                  </a:schemeClr>
                </a:solidFill>
                <a:latin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Title 1"/>
          <p:cNvSpPr>
            <a:spLocks noGrp="1"/>
          </p:cNvSpPr>
          <p:nvPr>
            <p:ph type="ctrTitle"/>
          </p:nvPr>
        </p:nvSpPr>
        <p:spPr>
          <a:xfrm>
            <a:off x="2359152" y="2343156"/>
            <a:ext cx="6553200" cy="1466851"/>
          </a:xfrm>
          <a:prstGeom prst="rect">
            <a:avLst/>
          </a:prstGeom>
        </p:spPr>
        <p:txBody>
          <a:bodyPr bIns="0" anchor="b" anchorCtr="0">
            <a:noAutofit/>
          </a:bodyPr>
          <a:lstStyle>
            <a:lvl1pPr algn="l">
              <a:defRPr sz="3150" b="1" baseline="0">
                <a:solidFill>
                  <a:srgbClr val="1289AB"/>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520"/>
            <a:ext cx="7644400" cy="4154432"/>
          </a:xfrm>
          <a:prstGeom prst="rect">
            <a:avLst/>
          </a:prstGeom>
        </p:spPr>
      </p:pic>
      <p:pic>
        <p:nvPicPr>
          <p:cNvPr id="9" name="Picture 8" descr="Logo: U.S. Department of Health and Human Services; Centers for Disease Control and Prevention." title="Alt"/>
          <p:cNvPicPr/>
          <p:nvPr userDrawn="1"/>
        </p:nvPicPr>
        <p:blipFill rotWithShape="1">
          <a:blip r:embed="rId3" cstate="print">
            <a:extLst>
              <a:ext uri="{28A0092B-C50C-407E-A947-70E740481C1C}">
                <a14:useLocalDpi xmlns:a14="http://schemas.microsoft.com/office/drawing/2010/main"/>
              </a:ext>
            </a:extLst>
          </a:blip>
          <a:srcRect/>
          <a:stretch/>
        </p:blipFill>
        <p:spPr>
          <a:xfrm>
            <a:off x="2362200" y="4317492"/>
            <a:ext cx="6553200" cy="749808"/>
          </a:xfrm>
          <a:prstGeom prst="rect">
            <a:avLst/>
          </a:prstGeom>
        </p:spPr>
      </p:pic>
      <p:sp>
        <p:nvSpPr>
          <p:cNvPr id="11" name="Footer Placeholder 4"/>
          <p:cNvSpPr txBox="1">
            <a:spLocks/>
          </p:cNvSpPr>
          <p:nvPr userDrawn="1"/>
        </p:nvSpPr>
        <p:spPr>
          <a:xfrm>
            <a:off x="2473451" y="4623435"/>
            <a:ext cx="4953000" cy="152400"/>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25" dirty="0">
                <a:solidFill>
                  <a:prstClr val="white"/>
                </a:solidFill>
              </a:rPr>
              <a:t>National Center for Immunization and Respiratory Diseases</a:t>
            </a:r>
          </a:p>
        </p:txBody>
      </p:sp>
    </p:spTree>
    <p:extLst>
      <p:ext uri="{BB962C8B-B14F-4D97-AF65-F5344CB8AC3E}">
        <p14:creationId xmlns:p14="http://schemas.microsoft.com/office/powerpoint/2010/main" val="296458133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2359152" y="3867150"/>
            <a:ext cx="5285248" cy="712470"/>
          </a:xfrm>
          <a:prstGeom prst="rect">
            <a:avLst/>
          </a:prstGeom>
        </p:spPr>
        <p:txBody>
          <a:bodyPr lIns="0" tIns="0" rIns="0" anchor="ctr">
            <a:normAutofit/>
          </a:bodyPr>
          <a:lstStyle>
            <a:lvl1pPr marL="41672" indent="0" algn="l">
              <a:spcBef>
                <a:spcPts val="0"/>
              </a:spcBef>
              <a:spcAft>
                <a:spcPts val="0"/>
              </a:spcAft>
              <a:buNone/>
              <a:defRPr sz="1800" b="1" baseline="0">
                <a:solidFill>
                  <a:schemeClr val="tx1">
                    <a:lumMod val="75000"/>
                    <a:lumOff val="25000"/>
                  </a:schemeClr>
                </a:solidFill>
                <a:latin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Title 1"/>
          <p:cNvSpPr>
            <a:spLocks noGrp="1"/>
          </p:cNvSpPr>
          <p:nvPr>
            <p:ph type="ctrTitle"/>
          </p:nvPr>
        </p:nvSpPr>
        <p:spPr>
          <a:xfrm>
            <a:off x="2359152" y="2343156"/>
            <a:ext cx="6553200" cy="1466851"/>
          </a:xfrm>
          <a:prstGeom prst="rect">
            <a:avLst/>
          </a:prstGeom>
        </p:spPr>
        <p:txBody>
          <a:bodyPr bIns="0" anchor="b" anchorCtr="0">
            <a:noAutofit/>
          </a:bodyPr>
          <a:lstStyle>
            <a:lvl1pPr algn="l">
              <a:defRPr sz="3150" b="1" baseline="0">
                <a:solidFill>
                  <a:srgbClr val="1289AB"/>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520"/>
            <a:ext cx="7644400" cy="4154432"/>
          </a:xfrm>
          <a:prstGeom prst="rect">
            <a:avLst/>
          </a:prstGeom>
        </p:spPr>
      </p:pic>
      <p:pic>
        <p:nvPicPr>
          <p:cNvPr id="6" name="Picture 5" descr="Logo: U.S. Department of Health and Human Services; Centers for Disease Control and Prevention." title="Alt"/>
          <p:cNvPicPr/>
          <p:nvPr userDrawn="1"/>
        </p:nvPicPr>
        <p:blipFill rotWithShape="1">
          <a:blip r:embed="rId3" cstate="print">
            <a:extLst>
              <a:ext uri="{28A0092B-C50C-407E-A947-70E740481C1C}">
                <a14:useLocalDpi xmlns:a14="http://schemas.microsoft.com/office/drawing/2010/main"/>
              </a:ext>
            </a:extLst>
          </a:blip>
          <a:srcRect/>
          <a:stretch/>
        </p:blipFill>
        <p:spPr>
          <a:xfrm>
            <a:off x="2359152" y="4324350"/>
            <a:ext cx="6556248" cy="749808"/>
          </a:xfrm>
          <a:prstGeom prst="rect">
            <a:avLst/>
          </a:prstGeom>
        </p:spPr>
      </p:pic>
      <p:sp>
        <p:nvSpPr>
          <p:cNvPr id="7" name="Footer Placeholder 4"/>
          <p:cNvSpPr txBox="1">
            <a:spLocks/>
          </p:cNvSpPr>
          <p:nvPr userDrawn="1"/>
        </p:nvSpPr>
        <p:spPr>
          <a:xfrm>
            <a:off x="2546603" y="4629150"/>
            <a:ext cx="4953000" cy="152400"/>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25" dirty="0">
                <a:solidFill>
                  <a:prstClr val="white"/>
                </a:solidFill>
              </a:rPr>
              <a:t>National Center for HIV/AIDS, Viral Hepatitis, STD, and TB Prevention</a:t>
            </a:r>
          </a:p>
        </p:txBody>
      </p:sp>
    </p:spTree>
    <p:extLst>
      <p:ext uri="{BB962C8B-B14F-4D97-AF65-F5344CB8AC3E}">
        <p14:creationId xmlns:p14="http://schemas.microsoft.com/office/powerpoint/2010/main" val="313997795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_O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6639339" y="2929001"/>
            <a:ext cx="2365514" cy="1446550"/>
          </a:xfrm>
          <a:prstGeom prst="rect">
            <a:avLst/>
          </a:prstGeom>
          <a:noFill/>
        </p:spPr>
        <p:txBody>
          <a:bodyPr wrap="square" rtlCol="0">
            <a:spAutoFit/>
          </a:bodyPr>
          <a:lstStyle/>
          <a:p>
            <a:r>
              <a:rPr lang="en-US" sz="1100" dirty="0">
                <a:solidFill>
                  <a:schemeClr val="bg2"/>
                </a:solidFill>
                <a:latin typeface="Calibri" panose="020F0502020204030204" pitchFamily="34" charset="0"/>
              </a:rPr>
              <a:t>For more information, contact CDC</a:t>
            </a:r>
            <a:br>
              <a:rPr lang="en-US" sz="110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1-800-CDC-INFO (232-4636)</a:t>
            </a:r>
            <a:r>
              <a:rPr lang="en-US" sz="1100" baseline="0" dirty="0">
                <a:solidFill>
                  <a:schemeClr val="bg2"/>
                </a:solidFill>
                <a:latin typeface="Calibri" panose="020F0502020204030204" pitchFamily="34" charset="0"/>
              </a:rPr>
              <a:t>  </a:t>
            </a:r>
            <a:br>
              <a:rPr lang="en-US" sz="1100" baseline="0" dirty="0">
                <a:solidFill>
                  <a:schemeClr val="bg2"/>
                </a:solidFill>
                <a:latin typeface="Calibri" panose="020F0502020204030204" pitchFamily="34" charset="0"/>
              </a:rPr>
            </a:br>
            <a:r>
              <a:rPr lang="en-US" sz="1100" dirty="0">
                <a:solidFill>
                  <a:schemeClr val="bg2"/>
                </a:solidFill>
                <a:latin typeface="Calibri" panose="020F0502020204030204" pitchFamily="34" charset="0"/>
              </a:rPr>
              <a:t>TTY:  1-888-232-6348    www.cdc.gov</a:t>
            </a: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br>
              <a:rPr lang="en-US" sz="1100" dirty="0">
                <a:solidFill>
                  <a:schemeClr val="bg2"/>
                </a:solidFill>
                <a:latin typeface="Calibri" panose="020F0502020204030204" pitchFamily="34" charset="0"/>
              </a:rPr>
            </a:br>
            <a:r>
              <a:rPr lang="en-US" sz="8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r>
              <a:rPr lang="en-US" sz="900" dirty="0">
                <a:solidFill>
                  <a:schemeClr val="bg2"/>
                </a:solidFill>
                <a:latin typeface="Calibri" panose="020F0502020204030204" pitchFamily="34" charset="0"/>
              </a:rPr>
              <a:t>.</a:t>
            </a:r>
          </a:p>
        </p:txBody>
      </p:sp>
      <p:pic>
        <p:nvPicPr>
          <p:cNvPr id="6"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497226"/>
            <a:ext cx="9144000" cy="644577"/>
          </a:xfrm>
          <a:prstGeom prst="rect">
            <a:avLst/>
          </a:prstGeom>
        </p:spPr>
      </p:pic>
      <p:sp>
        <p:nvSpPr>
          <p:cNvPr id="4" name="Rectangle 2"/>
          <p:cNvSpPr/>
          <p:nvPr userDrawn="1"/>
        </p:nvSpPr>
        <p:spPr>
          <a:xfrm>
            <a:off x="2296768" y="1402169"/>
            <a:ext cx="6857921" cy="1391906"/>
          </a:xfrm>
          <a:custGeom>
            <a:avLst/>
            <a:gdLst>
              <a:gd name="connsiteX0" fmla="*/ 0 w 6802783"/>
              <a:gd name="connsiteY0" fmla="*/ 0 h 1387061"/>
              <a:gd name="connsiteX1" fmla="*/ 6802783 w 6802783"/>
              <a:gd name="connsiteY1" fmla="*/ 0 h 1387061"/>
              <a:gd name="connsiteX2" fmla="*/ 6802783 w 6802783"/>
              <a:gd name="connsiteY2" fmla="*/ 1387061 h 1387061"/>
              <a:gd name="connsiteX3" fmla="*/ 0 w 6802783"/>
              <a:gd name="connsiteY3" fmla="*/ 1387061 h 1387061"/>
              <a:gd name="connsiteX4" fmla="*/ 0 w 6802783"/>
              <a:gd name="connsiteY4" fmla="*/ 0 h 1387061"/>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77078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0 w 6802783"/>
              <a:gd name="connsiteY0" fmla="*/ 0 h 1400313"/>
              <a:gd name="connsiteX1" fmla="*/ 6802783 w 6802783"/>
              <a:gd name="connsiteY1" fmla="*/ 0 h 1400313"/>
              <a:gd name="connsiteX2" fmla="*/ 6802783 w 6802783"/>
              <a:gd name="connsiteY2" fmla="*/ 1387061 h 1400313"/>
              <a:gd name="connsiteX3" fmla="*/ 411840 w 6802783"/>
              <a:gd name="connsiteY3" fmla="*/ 1400313 h 1400313"/>
              <a:gd name="connsiteX4" fmla="*/ 0 w 6802783"/>
              <a:gd name="connsiteY4" fmla="*/ 0 h 1400313"/>
              <a:gd name="connsiteX0" fmla="*/ 95705 w 6898488"/>
              <a:gd name="connsiteY0" fmla="*/ 0 h 1398984"/>
              <a:gd name="connsiteX1" fmla="*/ 6898488 w 6898488"/>
              <a:gd name="connsiteY1" fmla="*/ 0 h 1398984"/>
              <a:gd name="connsiteX2" fmla="*/ 6898488 w 6898488"/>
              <a:gd name="connsiteY2" fmla="*/ 1387061 h 1398984"/>
              <a:gd name="connsiteX3" fmla="*/ 74268 w 6898488"/>
              <a:gd name="connsiteY3" fmla="*/ 1398984 h 1398984"/>
              <a:gd name="connsiteX4" fmla="*/ 95705 w 6898488"/>
              <a:gd name="connsiteY4" fmla="*/ 0 h 1398984"/>
              <a:gd name="connsiteX0" fmla="*/ 42271 w 6845054"/>
              <a:gd name="connsiteY0" fmla="*/ 0 h 1398984"/>
              <a:gd name="connsiteX1" fmla="*/ 6845054 w 6845054"/>
              <a:gd name="connsiteY1" fmla="*/ 0 h 1398984"/>
              <a:gd name="connsiteX2" fmla="*/ 6845054 w 6845054"/>
              <a:gd name="connsiteY2" fmla="*/ 1387061 h 1398984"/>
              <a:gd name="connsiteX3" fmla="*/ 20834 w 6845054"/>
              <a:gd name="connsiteY3" fmla="*/ 1398984 h 1398984"/>
              <a:gd name="connsiteX4" fmla="*/ 42271 w 6845054"/>
              <a:gd name="connsiteY4" fmla="*/ 0 h 1398984"/>
              <a:gd name="connsiteX0" fmla="*/ 92701 w 6895484"/>
              <a:gd name="connsiteY0" fmla="*/ 0 h 1401662"/>
              <a:gd name="connsiteX1" fmla="*/ 6895484 w 6895484"/>
              <a:gd name="connsiteY1" fmla="*/ 0 h 1401662"/>
              <a:gd name="connsiteX2" fmla="*/ 6895484 w 6895484"/>
              <a:gd name="connsiteY2" fmla="*/ 1387061 h 1401662"/>
              <a:gd name="connsiteX3" fmla="*/ 17728 w 6895484"/>
              <a:gd name="connsiteY3" fmla="*/ 1401662 h 1401662"/>
              <a:gd name="connsiteX4" fmla="*/ 92701 w 6895484"/>
              <a:gd name="connsiteY4" fmla="*/ 0 h 1401662"/>
              <a:gd name="connsiteX0" fmla="*/ 103204 w 6905987"/>
              <a:gd name="connsiteY0" fmla="*/ 0 h 1401662"/>
              <a:gd name="connsiteX1" fmla="*/ 6905987 w 6905987"/>
              <a:gd name="connsiteY1" fmla="*/ 0 h 1401662"/>
              <a:gd name="connsiteX2" fmla="*/ 6905987 w 6905987"/>
              <a:gd name="connsiteY2" fmla="*/ 1387061 h 1401662"/>
              <a:gd name="connsiteX3" fmla="*/ 28231 w 6905987"/>
              <a:gd name="connsiteY3" fmla="*/ 1401662 h 1401662"/>
              <a:gd name="connsiteX4" fmla="*/ 103204 w 6905987"/>
              <a:gd name="connsiteY4" fmla="*/ 0 h 140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987" h="1401662">
                <a:moveTo>
                  <a:pt x="103204" y="0"/>
                </a:moveTo>
                <a:lnTo>
                  <a:pt x="6905987" y="0"/>
                </a:lnTo>
                <a:lnTo>
                  <a:pt x="6905987" y="1387061"/>
                </a:lnTo>
                <a:lnTo>
                  <a:pt x="28231" y="1401662"/>
                </a:lnTo>
                <a:cubicBezTo>
                  <a:pt x="-65063" y="609524"/>
                  <a:pt x="102712" y="74149"/>
                  <a:pt x="103204" y="0"/>
                </a:cubicBezTo>
                <a:close/>
              </a:path>
            </a:pathLst>
          </a:cu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46084295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2359152" y="3867150"/>
            <a:ext cx="5285248" cy="712470"/>
          </a:xfrm>
          <a:prstGeom prst="rect">
            <a:avLst/>
          </a:prstGeom>
        </p:spPr>
        <p:txBody>
          <a:bodyPr lIns="0" tIns="0" rIns="0" anchor="ctr">
            <a:normAutofit/>
          </a:bodyPr>
          <a:lstStyle>
            <a:lvl1pPr marL="41672" indent="0" algn="l">
              <a:spcBef>
                <a:spcPts val="0"/>
              </a:spcBef>
              <a:spcAft>
                <a:spcPts val="0"/>
              </a:spcAft>
              <a:buNone/>
              <a:defRPr sz="1800" b="1" baseline="0">
                <a:solidFill>
                  <a:schemeClr val="tx1">
                    <a:lumMod val="75000"/>
                    <a:lumOff val="25000"/>
                  </a:schemeClr>
                </a:solidFill>
                <a:latin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Title 1"/>
          <p:cNvSpPr>
            <a:spLocks noGrp="1"/>
          </p:cNvSpPr>
          <p:nvPr>
            <p:ph type="ctrTitle"/>
          </p:nvPr>
        </p:nvSpPr>
        <p:spPr>
          <a:xfrm>
            <a:off x="2359152" y="2343156"/>
            <a:ext cx="6553200" cy="1466851"/>
          </a:xfrm>
          <a:prstGeom prst="rect">
            <a:avLst/>
          </a:prstGeom>
        </p:spPr>
        <p:txBody>
          <a:bodyPr bIns="0" anchor="b" anchorCtr="0">
            <a:noAutofit/>
          </a:bodyPr>
          <a:lstStyle>
            <a:lvl1pPr algn="l">
              <a:defRPr sz="3150" b="1" baseline="0">
                <a:solidFill>
                  <a:srgbClr val="1289AB"/>
                </a:solidFill>
                <a:effectLst>
                  <a:outerShdw blurRad="38100" dist="38100" dir="2700000" algn="tl">
                    <a:srgbClr val="000000">
                      <a:alpha val="43137"/>
                    </a:srgbClr>
                  </a:outerShdw>
                </a:effectLst>
                <a:latin typeface="Calibri" panose="020F0502020204030204" pitchFamily="34" charset="0"/>
              </a:defRPr>
            </a:lvl1pPr>
          </a:lstStyle>
          <a:p>
            <a:r>
              <a:rPr lang="en-US" dirty="0"/>
              <a:t>Click to edit Master title style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520"/>
            <a:ext cx="7644400" cy="4154432"/>
          </a:xfrm>
          <a:prstGeom prst="rect">
            <a:avLst/>
          </a:prstGeom>
        </p:spPr>
      </p:pic>
      <p:pic>
        <p:nvPicPr>
          <p:cNvPr id="8" name="Picture 7" descr="Logo: U.S. Department of Health and Human Services; Centers for Disease Control and Prevention." title="Alt"/>
          <p:cNvPicPr/>
          <p:nvPr userDrawn="1"/>
        </p:nvPicPr>
        <p:blipFill rotWithShape="1">
          <a:blip r:embed="rId3" cstate="print">
            <a:extLst>
              <a:ext uri="{28A0092B-C50C-407E-A947-70E740481C1C}">
                <a14:useLocalDpi xmlns:a14="http://schemas.microsoft.com/office/drawing/2010/main"/>
              </a:ext>
            </a:extLst>
          </a:blip>
          <a:srcRect/>
          <a:stretch/>
        </p:blipFill>
        <p:spPr>
          <a:xfrm>
            <a:off x="2362200" y="4324350"/>
            <a:ext cx="6556248" cy="749808"/>
          </a:xfrm>
          <a:prstGeom prst="rect">
            <a:avLst/>
          </a:prstGeom>
        </p:spPr>
      </p:pic>
      <p:sp>
        <p:nvSpPr>
          <p:cNvPr id="9" name="Footer Placeholder 4"/>
          <p:cNvSpPr txBox="1">
            <a:spLocks/>
          </p:cNvSpPr>
          <p:nvPr userDrawn="1"/>
        </p:nvSpPr>
        <p:spPr>
          <a:xfrm>
            <a:off x="2473451" y="4623435"/>
            <a:ext cx="4953000" cy="152400"/>
          </a:xfrm>
          <a:prstGeom prst="rect">
            <a:avLst/>
          </a:prstGeom>
        </p:spPr>
        <p:txBody>
          <a:bodyPr vert="horz" anchor="ctr"/>
          <a:lstStyle>
            <a:defPPr>
              <a:defRPr lang="en-US"/>
            </a:defPPr>
            <a:lvl1pPr marL="0" algn="l" defTabSz="914400" rtl="0" eaLnBrk="1" latinLnBrk="0" hangingPunct="1">
              <a:defRPr kumimoji="0" sz="11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25" dirty="0">
                <a:solidFill>
                  <a:prstClr val="white"/>
                </a:solidFill>
              </a:rPr>
              <a:t>Center for Global Health</a:t>
            </a:r>
          </a:p>
        </p:txBody>
      </p:sp>
    </p:spTree>
    <p:extLst>
      <p:ext uri="{BB962C8B-B14F-4D97-AF65-F5344CB8AC3E}">
        <p14:creationId xmlns:p14="http://schemas.microsoft.com/office/powerpoint/2010/main" val="407430737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10" y="205978"/>
            <a:ext cx="7619999" cy="857250"/>
          </a:xfrm>
          <a:prstGeom prst="rect">
            <a:avLst/>
          </a:prstGeom>
        </p:spPr>
        <p:txBody>
          <a:bodyPr>
            <a:normAutofit/>
          </a:bodyPr>
          <a:lstStyle>
            <a:lvl1pPr>
              <a:defRPr sz="3000" b="1">
                <a:solidFill>
                  <a:srgbClr val="1289AB"/>
                </a:solidFill>
                <a:effectLst>
                  <a:outerShdw blurRad="38100" dist="38100" dir="2700000" algn="tl">
                    <a:srgbClr val="000000">
                      <a:alpha val="43137"/>
                    </a:srgbClr>
                  </a:outerShdw>
                </a:effectLst>
              </a:defRPr>
            </a:lvl1pPr>
          </a:lstStyle>
          <a:p>
            <a:r>
              <a:rPr lang="en-US" dirty="0"/>
              <a:t>Click to edit title</a:t>
            </a:r>
          </a:p>
        </p:txBody>
      </p:sp>
      <p:sp>
        <p:nvSpPr>
          <p:cNvPr id="5" name="Footer Placeholder 4"/>
          <p:cNvSpPr>
            <a:spLocks noGrp="1"/>
          </p:cNvSpPr>
          <p:nvPr>
            <p:ph type="ftr" sz="quarter" idx="11"/>
          </p:nvPr>
        </p:nvSpPr>
        <p:spPr>
          <a:xfrm>
            <a:off x="960065" y="4781583"/>
            <a:ext cx="2886747" cy="273844"/>
          </a:xfrm>
          <a:prstGeom prst="rect">
            <a:avLst/>
          </a:prstGeom>
        </p:spPr>
        <p:txBody>
          <a:bodyPr/>
          <a:lstStyle/>
          <a:p>
            <a:endParaRPr lang="en-US" dirty="0">
              <a:solidFill>
                <a:prstClr val="black">
                  <a:tint val="75000"/>
                </a:prstClr>
              </a:solidFill>
            </a:endParaRPr>
          </a:p>
        </p:txBody>
      </p:sp>
      <p:grpSp>
        <p:nvGrpSpPr>
          <p:cNvPr id="7" name="Group 6"/>
          <p:cNvGrpSpPr/>
          <p:nvPr userDrawn="1"/>
        </p:nvGrpSpPr>
        <p:grpSpPr>
          <a:xfrm>
            <a:off x="1" y="-3810"/>
            <a:ext cx="500744" cy="5157216"/>
            <a:chOff x="0" y="-3810"/>
            <a:chExt cx="500744" cy="5147310"/>
          </a:xfrm>
        </p:grpSpPr>
        <p:sp>
          <p:nvSpPr>
            <p:cNvPr id="8" name="Rectangle 7"/>
            <p:cNvSpPr/>
            <p:nvPr userDrawn="1"/>
          </p:nvSpPr>
          <p:spPr>
            <a:xfrm>
              <a:off x="0" y="-3810"/>
              <a:ext cx="457200" cy="5147310"/>
            </a:xfrm>
            <a:prstGeom prst="rect">
              <a:avLst/>
            </a:prstGeom>
            <a:solidFill>
              <a:schemeClr val="tx1">
                <a:lumMod val="85000"/>
                <a:lumOff val="15000"/>
              </a:schemeClr>
            </a:solidFill>
            <a:ln w="13970" cap="flat" cmpd="sng" algn="ctr">
              <a:noFill/>
              <a:prstDash val="solid"/>
            </a:ln>
            <a:effectLst/>
          </p:spPr>
          <p:txBody>
            <a:bodyPr rtlCol="0" anchor="ctr"/>
            <a:lstStyle/>
            <a:p>
              <a:pPr algn="ctr">
                <a:defRPr/>
              </a:pPr>
              <a:endParaRPr lang="en-US" sz="1350" kern="0">
                <a:solidFill>
                  <a:prstClr val="white"/>
                </a:solidFill>
              </a:endParaRPr>
            </a:p>
          </p:txBody>
        </p:sp>
        <p:sp>
          <p:nvSpPr>
            <p:cNvPr id="4" name="TextBox 3"/>
            <p:cNvSpPr txBox="1"/>
            <p:nvPr userDrawn="1"/>
          </p:nvSpPr>
          <p:spPr>
            <a:xfrm rot="16200000">
              <a:off x="-1562100" y="2852352"/>
              <a:ext cx="3581402" cy="276999"/>
            </a:xfrm>
            <a:prstGeom prst="rect">
              <a:avLst/>
            </a:prstGeom>
            <a:noFill/>
          </p:spPr>
          <p:txBody>
            <a:bodyPr wrap="square" rtlCol="0">
              <a:spAutoFit/>
            </a:bodyPr>
            <a:lstStyle/>
            <a:p>
              <a:r>
                <a:rPr lang="en-US" sz="1200" dirty="0">
                  <a:solidFill>
                    <a:prstClr val="white"/>
                  </a:solidFill>
                  <a:latin typeface="Cambria" panose="02040503050406030204" pitchFamily="18" charset="0"/>
                </a:rPr>
                <a:t>AMD – Innovate </a:t>
              </a:r>
              <a:r>
                <a:rPr lang="en-US" sz="1200" baseline="-10000" dirty="0">
                  <a:solidFill>
                    <a:prstClr val="white"/>
                  </a:solidFill>
                  <a:latin typeface="Cambria" panose="02040503050406030204" pitchFamily="18" charset="0"/>
                </a:rPr>
                <a:t>* </a:t>
              </a:r>
              <a:r>
                <a:rPr lang="en-US" sz="1200" dirty="0">
                  <a:solidFill>
                    <a:prstClr val="white"/>
                  </a:solidFill>
                  <a:latin typeface="Cambria" panose="02040503050406030204" pitchFamily="18" charset="0"/>
                </a:rPr>
                <a:t>Transform </a:t>
              </a:r>
              <a:r>
                <a:rPr lang="en-US" sz="1200" baseline="-10000" dirty="0">
                  <a:solidFill>
                    <a:prstClr val="white"/>
                  </a:solidFill>
                  <a:latin typeface="Cambria" panose="02040503050406030204" pitchFamily="18" charset="0"/>
                </a:rPr>
                <a:t>* </a:t>
              </a:r>
              <a:r>
                <a:rPr lang="en-US" sz="1200" dirty="0">
                  <a:solidFill>
                    <a:prstClr val="white"/>
                  </a:solidFill>
                  <a:latin typeface="Cambria" panose="02040503050406030204" pitchFamily="18" charset="0"/>
                </a:rPr>
                <a:t>Protect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333829" y="543377"/>
              <a:ext cx="1168401" cy="500744"/>
            </a:xfrm>
            <a:prstGeom prst="rect">
              <a:avLst/>
            </a:prstGeom>
          </p:spPr>
        </p:pic>
      </p:grpSp>
      <p:sp>
        <p:nvSpPr>
          <p:cNvPr id="9" name="Content Placeholder 2"/>
          <p:cNvSpPr>
            <a:spLocks noGrp="1"/>
          </p:cNvSpPr>
          <p:nvPr>
            <p:ph idx="1" hasCustomPrompt="1"/>
          </p:nvPr>
        </p:nvSpPr>
        <p:spPr>
          <a:xfrm>
            <a:off x="1066802" y="1657352"/>
            <a:ext cx="3764337" cy="2937272"/>
          </a:xfrm>
          <a:prstGeom prst="rect">
            <a:avLst/>
          </a:prstGeom>
        </p:spPr>
        <p:txBody>
          <a:bodyPr>
            <a:normAutofit/>
          </a:bodyPr>
          <a:lstStyle>
            <a:lvl1pPr marL="257175" indent="-257175">
              <a:buClr>
                <a:srgbClr val="1289AB"/>
              </a:buClr>
              <a:buSzPct val="65000"/>
              <a:buFont typeface="Wingdings" panose="05000000000000000000" pitchFamily="2" charset="2"/>
              <a:buChar char="q"/>
              <a:defRPr sz="1800"/>
            </a:lvl1pPr>
            <a:lvl2pPr marL="557213" indent="-214313">
              <a:buClr>
                <a:schemeClr val="tx2"/>
              </a:buClr>
              <a:buFont typeface="Arial" panose="020B0604020202020204" pitchFamily="34" charset="0"/>
              <a:buChar char="•"/>
              <a:defRPr sz="1500"/>
            </a:lvl2pPr>
            <a:lvl3pPr marL="857250" indent="-171450">
              <a:buClr>
                <a:schemeClr val="tx2"/>
              </a:buClr>
              <a:buSzPct val="80000"/>
              <a:buFont typeface="Courier New" panose="02070309020205020404" pitchFamily="49" charset="0"/>
              <a:buChar char="o"/>
              <a:defRPr sz="1350"/>
            </a:lvl3pPr>
            <a:lvl4pPr>
              <a:defRPr sz="1200"/>
            </a:lvl4pPr>
            <a:lvl5pPr>
              <a:defRPr sz="12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2" hasCustomPrompt="1"/>
          </p:nvPr>
        </p:nvSpPr>
        <p:spPr>
          <a:xfrm>
            <a:off x="4953002" y="1657352"/>
            <a:ext cx="3764337" cy="2937272"/>
          </a:xfrm>
          <a:prstGeom prst="rect">
            <a:avLst/>
          </a:prstGeom>
        </p:spPr>
        <p:txBody>
          <a:bodyPr>
            <a:normAutofit/>
          </a:bodyPr>
          <a:lstStyle>
            <a:lvl1pPr marL="257175" indent="-257175">
              <a:buClr>
                <a:srgbClr val="1289AB"/>
              </a:buClr>
              <a:buSzPct val="65000"/>
              <a:buFont typeface="Wingdings" panose="05000000000000000000" pitchFamily="2" charset="2"/>
              <a:buChar char="q"/>
              <a:defRPr sz="1800"/>
            </a:lvl1pPr>
            <a:lvl2pPr marL="557213" indent="-214313">
              <a:buClr>
                <a:schemeClr val="tx2"/>
              </a:buClr>
              <a:buFont typeface="Arial" panose="020B0604020202020204" pitchFamily="34" charset="0"/>
              <a:buChar char="•"/>
              <a:defRPr sz="1500"/>
            </a:lvl2pPr>
            <a:lvl3pPr marL="857250" indent="-171450">
              <a:buClr>
                <a:schemeClr val="tx2"/>
              </a:buClr>
              <a:buSzPct val="80000"/>
              <a:buFont typeface="Courier New" panose="02070309020205020404" pitchFamily="49" charset="0"/>
              <a:buChar char="o"/>
              <a:defRPr sz="1350"/>
            </a:lvl3pPr>
            <a:lvl4pPr>
              <a:defRPr sz="1200"/>
            </a:lvl4pPr>
            <a:lvl5pPr>
              <a:defRPr sz="12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3"/>
          </p:nvPr>
        </p:nvSpPr>
        <p:spPr>
          <a:xfrm>
            <a:off x="1066802" y="1123950"/>
            <a:ext cx="3764337" cy="533400"/>
          </a:xfrm>
          <a:prstGeom prst="rect">
            <a:avLst/>
          </a:prstGeom>
        </p:spPr>
        <p:txBody>
          <a:bodyPr anchor="ctr">
            <a:normAutofit/>
          </a:bodyPr>
          <a:lstStyle>
            <a:lvl1pPr marL="0" indent="0" algn="ctr">
              <a:buNone/>
              <a:defRPr sz="1500" b="1">
                <a:solidFill>
                  <a:schemeClr val="accent5">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Text Placeholder 4"/>
          <p:cNvSpPr>
            <a:spLocks noGrp="1"/>
          </p:cNvSpPr>
          <p:nvPr>
            <p:ph type="body" sz="quarter" idx="3"/>
          </p:nvPr>
        </p:nvSpPr>
        <p:spPr>
          <a:xfrm>
            <a:off x="4953023" y="1123950"/>
            <a:ext cx="3733801" cy="533400"/>
          </a:xfrm>
          <a:prstGeom prst="rect">
            <a:avLst/>
          </a:prstGeom>
        </p:spPr>
        <p:txBody>
          <a:bodyPr vert="horz" lIns="91440" tIns="45720" rIns="91440" bIns="45720" rtlCol="0" anchor="ctr">
            <a:normAutofit/>
          </a:bodyPr>
          <a:lstStyle>
            <a:lvl1pPr>
              <a:defRPr lang="en-US" sz="1500" b="1" smtClean="0">
                <a:solidFill>
                  <a:schemeClr val="accent5">
                    <a:lumMod val="50000"/>
                  </a:schemeClr>
                </a:solidFill>
              </a:defRPr>
            </a:lvl1pPr>
          </a:lstStyle>
          <a:p>
            <a:pPr marL="0" lvl="0" indent="0" algn="ctr">
              <a:buNone/>
            </a:pPr>
            <a:r>
              <a:rPr lang="en-US"/>
              <a:t>Click to edit Master text styles</a:t>
            </a:r>
          </a:p>
        </p:txBody>
      </p:sp>
    </p:spTree>
    <p:extLst>
      <p:ext uri="{BB962C8B-B14F-4D97-AF65-F5344CB8AC3E}">
        <p14:creationId xmlns:p14="http://schemas.microsoft.com/office/powerpoint/2010/main" val="25326937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10" y="205978"/>
            <a:ext cx="7619999" cy="857250"/>
          </a:xfrm>
          <a:prstGeom prst="rect">
            <a:avLst/>
          </a:prstGeom>
        </p:spPr>
        <p:txBody>
          <a:bodyPr>
            <a:normAutofit/>
          </a:bodyPr>
          <a:lstStyle>
            <a:lvl1pPr>
              <a:defRPr sz="3000" b="1">
                <a:solidFill>
                  <a:srgbClr val="1289AB"/>
                </a:solidFill>
                <a:effectLst>
                  <a:outerShdw blurRad="38100" dist="38100" dir="2700000" algn="tl">
                    <a:srgbClr val="000000">
                      <a:alpha val="43137"/>
                    </a:srgbClr>
                  </a:outerShdw>
                </a:effectLst>
              </a:defRPr>
            </a:lvl1pPr>
          </a:lstStyle>
          <a:p>
            <a:r>
              <a:rPr lang="en-US" dirty="0"/>
              <a:t>Click to edit title</a:t>
            </a:r>
          </a:p>
        </p:txBody>
      </p:sp>
      <p:sp>
        <p:nvSpPr>
          <p:cNvPr id="5" name="Footer Placeholder 4"/>
          <p:cNvSpPr>
            <a:spLocks noGrp="1"/>
          </p:cNvSpPr>
          <p:nvPr>
            <p:ph type="ftr" sz="quarter" idx="11"/>
          </p:nvPr>
        </p:nvSpPr>
        <p:spPr>
          <a:xfrm>
            <a:off x="960065" y="4781583"/>
            <a:ext cx="2886747" cy="273844"/>
          </a:xfrm>
          <a:prstGeom prst="rect">
            <a:avLst/>
          </a:prstGeom>
        </p:spPr>
        <p:txBody>
          <a:bodyPr/>
          <a:lstStyle/>
          <a:p>
            <a:endParaRPr lang="en-US" dirty="0">
              <a:solidFill>
                <a:prstClr val="black">
                  <a:tint val="75000"/>
                </a:prstClr>
              </a:solidFill>
            </a:endParaRPr>
          </a:p>
        </p:txBody>
      </p:sp>
      <p:grpSp>
        <p:nvGrpSpPr>
          <p:cNvPr id="7" name="Group 6"/>
          <p:cNvGrpSpPr/>
          <p:nvPr userDrawn="1"/>
        </p:nvGrpSpPr>
        <p:grpSpPr>
          <a:xfrm>
            <a:off x="1" y="-3810"/>
            <a:ext cx="500744" cy="5157216"/>
            <a:chOff x="0" y="-3810"/>
            <a:chExt cx="500744" cy="5147310"/>
          </a:xfrm>
        </p:grpSpPr>
        <p:sp>
          <p:nvSpPr>
            <p:cNvPr id="8" name="Rectangle 7"/>
            <p:cNvSpPr/>
            <p:nvPr userDrawn="1"/>
          </p:nvSpPr>
          <p:spPr>
            <a:xfrm>
              <a:off x="0" y="-3810"/>
              <a:ext cx="457200" cy="5147310"/>
            </a:xfrm>
            <a:prstGeom prst="rect">
              <a:avLst/>
            </a:prstGeom>
            <a:solidFill>
              <a:schemeClr val="tx1">
                <a:lumMod val="85000"/>
                <a:lumOff val="15000"/>
              </a:schemeClr>
            </a:solidFill>
            <a:ln w="13970" cap="flat" cmpd="sng" algn="ctr">
              <a:noFill/>
              <a:prstDash val="solid"/>
            </a:ln>
            <a:effectLst/>
          </p:spPr>
          <p:txBody>
            <a:bodyPr rtlCol="0" anchor="ctr"/>
            <a:lstStyle/>
            <a:p>
              <a:pPr algn="ctr">
                <a:defRPr/>
              </a:pPr>
              <a:endParaRPr lang="en-US" sz="1350" kern="0">
                <a:solidFill>
                  <a:prstClr val="white"/>
                </a:solidFill>
              </a:endParaRPr>
            </a:p>
          </p:txBody>
        </p:sp>
        <p:sp>
          <p:nvSpPr>
            <p:cNvPr id="4" name="TextBox 3"/>
            <p:cNvSpPr txBox="1"/>
            <p:nvPr userDrawn="1"/>
          </p:nvSpPr>
          <p:spPr>
            <a:xfrm rot="16200000">
              <a:off x="-1562100" y="2852352"/>
              <a:ext cx="3581402" cy="276999"/>
            </a:xfrm>
            <a:prstGeom prst="rect">
              <a:avLst/>
            </a:prstGeom>
            <a:noFill/>
          </p:spPr>
          <p:txBody>
            <a:bodyPr wrap="square" rtlCol="0">
              <a:spAutoFit/>
            </a:bodyPr>
            <a:lstStyle/>
            <a:p>
              <a:r>
                <a:rPr lang="en-US" sz="1200" dirty="0">
                  <a:solidFill>
                    <a:prstClr val="white"/>
                  </a:solidFill>
                  <a:latin typeface="Cambria" panose="02040503050406030204" pitchFamily="18" charset="0"/>
                </a:rPr>
                <a:t>AMD – Innovate </a:t>
              </a:r>
              <a:r>
                <a:rPr lang="en-US" sz="1200" baseline="-10000" dirty="0">
                  <a:solidFill>
                    <a:prstClr val="white"/>
                  </a:solidFill>
                  <a:latin typeface="Cambria" panose="02040503050406030204" pitchFamily="18" charset="0"/>
                </a:rPr>
                <a:t>* </a:t>
              </a:r>
              <a:r>
                <a:rPr lang="en-US" sz="1200" dirty="0">
                  <a:solidFill>
                    <a:prstClr val="white"/>
                  </a:solidFill>
                  <a:latin typeface="Cambria" panose="02040503050406030204" pitchFamily="18" charset="0"/>
                </a:rPr>
                <a:t>Transform </a:t>
              </a:r>
              <a:r>
                <a:rPr lang="en-US" sz="1200" baseline="-10000" dirty="0">
                  <a:solidFill>
                    <a:prstClr val="white"/>
                  </a:solidFill>
                  <a:latin typeface="Cambria" panose="02040503050406030204" pitchFamily="18" charset="0"/>
                </a:rPr>
                <a:t>* </a:t>
              </a:r>
              <a:r>
                <a:rPr lang="en-US" sz="1200" dirty="0">
                  <a:solidFill>
                    <a:prstClr val="white"/>
                  </a:solidFill>
                  <a:latin typeface="Cambria" panose="02040503050406030204" pitchFamily="18" charset="0"/>
                </a:rPr>
                <a:t>Protect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333829" y="543377"/>
              <a:ext cx="1168401" cy="500744"/>
            </a:xfrm>
            <a:prstGeom prst="rect">
              <a:avLst/>
            </a:prstGeom>
          </p:spPr>
        </p:pic>
      </p:grpSp>
    </p:spTree>
    <p:extLst>
      <p:ext uri="{BB962C8B-B14F-4D97-AF65-F5344CB8AC3E}">
        <p14:creationId xmlns:p14="http://schemas.microsoft.com/office/powerpoint/2010/main" val="3315807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960065" y="4781583"/>
            <a:ext cx="2886747" cy="273844"/>
          </a:xfrm>
          <a:prstGeom prst="rect">
            <a:avLst/>
          </a:prstGeom>
        </p:spPr>
        <p:txBody>
          <a:bodyPr/>
          <a:lstStyle/>
          <a:p>
            <a:endParaRPr lang="en-US" dirty="0">
              <a:solidFill>
                <a:prstClr val="black">
                  <a:tint val="75000"/>
                </a:prstClr>
              </a:solidFill>
            </a:endParaRPr>
          </a:p>
        </p:txBody>
      </p:sp>
      <p:grpSp>
        <p:nvGrpSpPr>
          <p:cNvPr id="7" name="Group 6"/>
          <p:cNvGrpSpPr/>
          <p:nvPr userDrawn="1"/>
        </p:nvGrpSpPr>
        <p:grpSpPr>
          <a:xfrm>
            <a:off x="1" y="-3810"/>
            <a:ext cx="500744" cy="5157216"/>
            <a:chOff x="0" y="-3810"/>
            <a:chExt cx="500744" cy="5147310"/>
          </a:xfrm>
        </p:grpSpPr>
        <p:sp>
          <p:nvSpPr>
            <p:cNvPr id="8" name="Rectangle 7"/>
            <p:cNvSpPr/>
            <p:nvPr userDrawn="1"/>
          </p:nvSpPr>
          <p:spPr>
            <a:xfrm>
              <a:off x="0" y="-3810"/>
              <a:ext cx="457200" cy="5147310"/>
            </a:xfrm>
            <a:prstGeom prst="rect">
              <a:avLst/>
            </a:prstGeom>
            <a:solidFill>
              <a:schemeClr val="tx1">
                <a:lumMod val="85000"/>
                <a:lumOff val="15000"/>
              </a:schemeClr>
            </a:solidFill>
            <a:ln w="13970" cap="flat" cmpd="sng" algn="ctr">
              <a:noFill/>
              <a:prstDash val="solid"/>
            </a:ln>
            <a:effectLst/>
          </p:spPr>
          <p:txBody>
            <a:bodyPr rtlCol="0" anchor="ctr"/>
            <a:lstStyle/>
            <a:p>
              <a:pPr algn="ctr">
                <a:defRPr/>
              </a:pPr>
              <a:endParaRPr lang="en-US" sz="1350" kern="0">
                <a:solidFill>
                  <a:prstClr val="white"/>
                </a:solidFill>
              </a:endParaRPr>
            </a:p>
          </p:txBody>
        </p:sp>
        <p:sp>
          <p:nvSpPr>
            <p:cNvPr id="4" name="TextBox 3"/>
            <p:cNvSpPr txBox="1"/>
            <p:nvPr userDrawn="1"/>
          </p:nvSpPr>
          <p:spPr>
            <a:xfrm rot="16200000">
              <a:off x="-1562100" y="2852352"/>
              <a:ext cx="3581402" cy="276999"/>
            </a:xfrm>
            <a:prstGeom prst="rect">
              <a:avLst/>
            </a:prstGeom>
            <a:noFill/>
          </p:spPr>
          <p:txBody>
            <a:bodyPr wrap="square" rtlCol="0">
              <a:spAutoFit/>
            </a:bodyPr>
            <a:lstStyle/>
            <a:p>
              <a:r>
                <a:rPr lang="en-US" sz="1200" dirty="0">
                  <a:solidFill>
                    <a:prstClr val="white"/>
                  </a:solidFill>
                  <a:latin typeface="Cambria" panose="02040503050406030204" pitchFamily="18" charset="0"/>
                </a:rPr>
                <a:t>AMD – Innovate </a:t>
              </a:r>
              <a:r>
                <a:rPr lang="en-US" sz="1200" baseline="-10000" dirty="0">
                  <a:solidFill>
                    <a:prstClr val="white"/>
                  </a:solidFill>
                  <a:latin typeface="Cambria" panose="02040503050406030204" pitchFamily="18" charset="0"/>
                </a:rPr>
                <a:t>* </a:t>
              </a:r>
              <a:r>
                <a:rPr lang="en-US" sz="1200" dirty="0">
                  <a:solidFill>
                    <a:prstClr val="white"/>
                  </a:solidFill>
                  <a:latin typeface="Cambria" panose="02040503050406030204" pitchFamily="18" charset="0"/>
                </a:rPr>
                <a:t>Transform </a:t>
              </a:r>
              <a:r>
                <a:rPr lang="en-US" sz="1200" baseline="-10000" dirty="0">
                  <a:solidFill>
                    <a:prstClr val="white"/>
                  </a:solidFill>
                  <a:latin typeface="Cambria" panose="02040503050406030204" pitchFamily="18" charset="0"/>
                </a:rPr>
                <a:t>* </a:t>
              </a:r>
              <a:r>
                <a:rPr lang="en-US" sz="1200" dirty="0">
                  <a:solidFill>
                    <a:prstClr val="white"/>
                  </a:solidFill>
                  <a:latin typeface="Cambria" panose="02040503050406030204" pitchFamily="18" charset="0"/>
                </a:rPr>
                <a:t>Protect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333829" y="543377"/>
              <a:ext cx="1168401" cy="500744"/>
            </a:xfrm>
            <a:prstGeom prst="rect">
              <a:avLst/>
            </a:prstGeom>
          </p:spPr>
        </p:pic>
      </p:grpSp>
      <p:sp>
        <p:nvSpPr>
          <p:cNvPr id="9" name="Title 1"/>
          <p:cNvSpPr>
            <a:spLocks noGrp="1"/>
          </p:cNvSpPr>
          <p:nvPr>
            <p:ph type="title"/>
          </p:nvPr>
        </p:nvSpPr>
        <p:spPr>
          <a:xfrm>
            <a:off x="960065" y="285751"/>
            <a:ext cx="3008313" cy="871538"/>
          </a:xfrm>
          <a:prstGeom prst="rect">
            <a:avLst/>
          </a:prstGeom>
        </p:spPr>
        <p:txBody>
          <a:bodyPr anchor="b"/>
          <a:lstStyle>
            <a:lvl1pPr algn="l">
              <a:defRPr sz="1500" b="1">
                <a:latin typeface="+mn-lt"/>
              </a:defRPr>
            </a:lvl1pPr>
          </a:lstStyle>
          <a:p>
            <a:r>
              <a:rPr lang="en-US"/>
              <a:t>Click to edit Master title style</a:t>
            </a:r>
          </a:p>
        </p:txBody>
      </p:sp>
      <p:sp>
        <p:nvSpPr>
          <p:cNvPr id="10" name="Text Placeholder 3"/>
          <p:cNvSpPr>
            <a:spLocks noGrp="1"/>
          </p:cNvSpPr>
          <p:nvPr>
            <p:ph type="body" sz="half" idx="2"/>
          </p:nvPr>
        </p:nvSpPr>
        <p:spPr>
          <a:xfrm>
            <a:off x="960065" y="1157290"/>
            <a:ext cx="3008313" cy="3548061"/>
          </a:xfrm>
          <a:prstGeom prst="rect">
            <a:avLst/>
          </a:prstGeom>
        </p:spPr>
        <p:txBody>
          <a:bodyPr/>
          <a:lstStyle>
            <a:lvl1pPr marL="0" indent="0">
              <a:buNone/>
              <a:defRPr sz="10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11" name="Content Placeholder 2"/>
          <p:cNvSpPr>
            <a:spLocks noGrp="1"/>
          </p:cNvSpPr>
          <p:nvPr>
            <p:ph idx="1" hasCustomPrompt="1"/>
          </p:nvPr>
        </p:nvSpPr>
        <p:spPr>
          <a:xfrm>
            <a:off x="4038610" y="285750"/>
            <a:ext cx="4648199" cy="4419600"/>
          </a:xfrm>
          <a:prstGeom prst="rect">
            <a:avLst/>
          </a:prstGeom>
        </p:spPr>
        <p:txBody>
          <a:bodyPr>
            <a:normAutofit/>
          </a:bodyPr>
          <a:lstStyle>
            <a:lvl1pPr marL="257175" indent="-257175">
              <a:buClr>
                <a:srgbClr val="1289AB"/>
              </a:buClr>
              <a:buSzPct val="65000"/>
              <a:buFont typeface="Wingdings" panose="05000000000000000000" pitchFamily="2" charset="2"/>
              <a:buChar char="q"/>
              <a:defRPr sz="2100"/>
            </a:lvl1pPr>
            <a:lvl2pPr marL="557213" indent="-214313">
              <a:buClr>
                <a:schemeClr val="tx2"/>
              </a:buClr>
              <a:buFont typeface="Arial" panose="020B0604020202020204" pitchFamily="34" charset="0"/>
              <a:buChar char="•"/>
              <a:defRPr sz="1800"/>
            </a:lvl2pPr>
            <a:lvl3pPr marL="857250" indent="-171450">
              <a:buClr>
                <a:schemeClr val="tx2"/>
              </a:buClr>
              <a:buSzPct val="80000"/>
              <a:buFont typeface="Courier New" panose="02070309020205020404" pitchFamily="49" charset="0"/>
              <a:buChar char="o"/>
              <a:defRPr sz="150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6214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8" name="Rectangle 7"/>
          <p:cNvSpPr/>
          <p:nvPr userDrawn="1"/>
        </p:nvSpPr>
        <p:spPr>
          <a:xfrm>
            <a:off x="762002" y="1"/>
            <a:ext cx="198063" cy="5143500"/>
          </a:xfrm>
          <a:prstGeom prst="rect">
            <a:avLst/>
          </a:prstGeom>
          <a:solidFill>
            <a:srgbClr val="1289AB"/>
          </a:solidFill>
          <a:ln w="13970" cap="flat" cmpd="sng" algn="ctr">
            <a:noFill/>
            <a:prstDash val="solid"/>
          </a:ln>
          <a:effectLst/>
        </p:spPr>
        <p:txBody>
          <a:bodyPr rtlCol="0" anchor="ctr"/>
          <a:lstStyle/>
          <a:p>
            <a:pPr algn="ctr">
              <a:defRPr/>
            </a:pPr>
            <a:endParaRPr lang="en-US" sz="1350" kern="0">
              <a:solidFill>
                <a:prstClr val="white"/>
              </a:solidFill>
            </a:endParaRPr>
          </a:p>
        </p:txBody>
      </p:sp>
      <p:sp>
        <p:nvSpPr>
          <p:cNvPr id="2" name="Title 1"/>
          <p:cNvSpPr>
            <a:spLocks noGrp="1"/>
          </p:cNvSpPr>
          <p:nvPr>
            <p:ph type="title" hasCustomPrompt="1"/>
          </p:nvPr>
        </p:nvSpPr>
        <p:spPr>
          <a:xfrm>
            <a:off x="960064" y="205978"/>
            <a:ext cx="7726736" cy="857250"/>
          </a:xfrm>
          <a:prstGeom prst="rect">
            <a:avLst/>
          </a:prstGeom>
        </p:spPr>
        <p:txBody>
          <a:bodyPr>
            <a:normAutofit/>
          </a:bodyPr>
          <a:lstStyle>
            <a:lvl1pPr>
              <a:defRPr sz="3000" b="1">
                <a:solidFill>
                  <a:srgbClr val="1289AB"/>
                </a:solidFill>
                <a:effectLst>
                  <a:outerShdw blurRad="38100" dist="38100" dir="2700000" algn="tl">
                    <a:srgbClr val="000000">
                      <a:alpha val="43137"/>
                    </a:srgbClr>
                  </a:outerShdw>
                </a:effectLst>
              </a:defRPr>
            </a:lvl1pPr>
          </a:lstStyle>
          <a:p>
            <a:r>
              <a:rPr lang="en-US" dirty="0"/>
              <a:t>Click to edit title</a:t>
            </a:r>
          </a:p>
        </p:txBody>
      </p:sp>
      <p:sp>
        <p:nvSpPr>
          <p:cNvPr id="5" name="Footer Placeholder 4"/>
          <p:cNvSpPr>
            <a:spLocks noGrp="1"/>
          </p:cNvSpPr>
          <p:nvPr>
            <p:ph type="ftr" sz="quarter" idx="11"/>
          </p:nvPr>
        </p:nvSpPr>
        <p:spPr>
          <a:xfrm>
            <a:off x="960065" y="4781583"/>
            <a:ext cx="2886747" cy="273844"/>
          </a:xfrm>
          <a:prstGeom prst="rect">
            <a:avLst/>
          </a:prstGeom>
        </p:spPr>
        <p:txBody>
          <a:bodyPr/>
          <a:lstStyle/>
          <a:p>
            <a:endParaRPr lang="en-US" dirty="0">
              <a:solidFill>
                <a:prstClr val="black">
                  <a:tint val="75000"/>
                </a:prstClr>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2190749" y="2190753"/>
            <a:ext cx="5143503" cy="762001"/>
          </a:xfrm>
          <a:prstGeom prst="rect">
            <a:avLst/>
          </a:prstGeom>
        </p:spPr>
      </p:pic>
    </p:spTree>
    <p:extLst>
      <p:ext uri="{BB962C8B-B14F-4D97-AF65-F5344CB8AC3E}">
        <p14:creationId xmlns:p14="http://schemas.microsoft.com/office/powerpoint/2010/main" val="12186917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Data Slide (For content heavy tables and char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nSpc>
                <a:spcPts val="1688"/>
              </a:lnSpc>
              <a:defRPr sz="1575"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8229600" cy="3143250"/>
          </a:xfrm>
          <a:prstGeom prst="rect">
            <a:avLst/>
          </a:prstGeom>
        </p:spPr>
        <p:txBody>
          <a:bodyPr/>
          <a:lstStyle>
            <a:lvl1pPr marL="192881" indent="-192881">
              <a:buClr>
                <a:schemeClr val="tx1"/>
              </a:buClr>
              <a:buSzPct val="70000"/>
              <a:buFont typeface="Arial" pitchFamily="34" charset="0"/>
              <a:buChar char="•"/>
              <a:defRPr sz="1350" b="1" baseline="0">
                <a:solidFill>
                  <a:schemeClr val="bg2"/>
                </a:solidFill>
                <a:latin typeface="Calibri" pitchFamily="34" charset="0"/>
              </a:defRPr>
            </a:lvl1pPr>
            <a:lvl2pPr>
              <a:buClr>
                <a:schemeClr val="tx1"/>
              </a:buClr>
              <a:buSzPct val="100000"/>
              <a:buFont typeface="Wingdings" pitchFamily="2" charset="2"/>
              <a:buChar char="§"/>
              <a:defRPr sz="1125">
                <a:solidFill>
                  <a:schemeClr val="bg2"/>
                </a:solidFill>
              </a:defRPr>
            </a:lvl2pPr>
            <a:lvl3pPr>
              <a:buClr>
                <a:schemeClr val="tx1"/>
              </a:buClr>
              <a:buSzPct val="100000"/>
              <a:buFont typeface="Arial" pitchFamily="34" charset="0"/>
              <a:buChar char="•"/>
              <a:defRPr sz="1013">
                <a:solidFill>
                  <a:schemeClr val="bg2"/>
                </a:solidFill>
              </a:defRPr>
            </a:lvl3pPr>
            <a:lvl4pPr>
              <a:buClr>
                <a:schemeClr val="tx1"/>
              </a:buClr>
              <a:buSzPct val="70000"/>
              <a:buFont typeface="Courier New" pitchFamily="49" charset="0"/>
              <a:buChar char="o"/>
              <a:defRPr sz="1013" baseline="0">
                <a:solidFill>
                  <a:schemeClr val="bg2"/>
                </a:solidFill>
              </a:defRPr>
            </a:lvl4pPr>
            <a:lvl5pPr>
              <a:buClr>
                <a:schemeClr val="tx1"/>
              </a:buClr>
              <a:buSzPct val="70000"/>
              <a:buFont typeface="Arial" pitchFamily="34" charset="0"/>
              <a:buChar char="•"/>
              <a:defRPr sz="1013">
                <a:solidFill>
                  <a:schemeClr val="bg2"/>
                </a:solidFill>
              </a:defRPr>
            </a:lvl5pPr>
          </a:lstStyle>
          <a:p>
            <a:pPr lvl="0"/>
            <a:endParaRPr lang="en-US" dirty="0"/>
          </a:p>
        </p:txBody>
      </p:sp>
      <p:sp>
        <p:nvSpPr>
          <p:cNvPr id="7" name="Text Placeholder 5"/>
          <p:cNvSpPr>
            <a:spLocks noGrp="1"/>
          </p:cNvSpPr>
          <p:nvPr>
            <p:ph type="body" sz="quarter" idx="11" hasCustomPrompt="1"/>
          </p:nvPr>
        </p:nvSpPr>
        <p:spPr>
          <a:xfrm>
            <a:off x="457200" y="4514850"/>
            <a:ext cx="8229600" cy="285750"/>
          </a:xfrm>
          <a:prstGeom prst="rect">
            <a:avLst/>
          </a:prstGeom>
        </p:spPr>
        <p:txBody>
          <a:bodyPr anchor="b"/>
          <a:lstStyle>
            <a:lvl1pPr>
              <a:buNone/>
              <a:defRPr sz="619">
                <a:solidFill>
                  <a:schemeClr val="tx1"/>
                </a:solidFill>
                <a:latin typeface="Calibri" pitchFamily="34" charset="0"/>
              </a:defRPr>
            </a:lvl1pPr>
          </a:lstStyle>
          <a:p>
            <a:r>
              <a:rPr lang="en-US" dirty="0"/>
              <a:t>* Citations, references, and credits</a:t>
            </a:r>
          </a:p>
        </p:txBody>
      </p:sp>
    </p:spTree>
    <p:extLst>
      <p:ext uri="{BB962C8B-B14F-4D97-AF65-F5344CB8AC3E}">
        <p14:creationId xmlns:p14="http://schemas.microsoft.com/office/powerpoint/2010/main" val="87464507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250"/>
              </a:lnSpc>
              <a:defRPr sz="2100" b="1" baseline="0">
                <a:solidFill>
                  <a:srgbClr val="2F97DA"/>
                </a:solidFill>
                <a:effectLst/>
                <a:latin typeface="Calibri" pitchFamily="34" charset="0"/>
              </a:defRPr>
            </a:lvl1pPr>
          </a:lstStyle>
          <a:p>
            <a:r>
              <a:rPr lang="en-US" dirty="0"/>
              <a:t>Bottom band: CSELS</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26"/>
          <a:stretch/>
        </p:blipFill>
        <p:spPr>
          <a:xfrm>
            <a:off x="0" y="5018710"/>
            <a:ext cx="9144000" cy="124791"/>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257169" indent="-257169">
              <a:buClr>
                <a:srgbClr val="0088B7"/>
              </a:buClr>
              <a:buFont typeface="Wingdings" panose="05000000000000000000" pitchFamily="2" charset="2"/>
              <a:buChar char="§"/>
              <a:defRPr sz="1500">
                <a:solidFill>
                  <a:schemeClr val="accent4">
                    <a:lumMod val="75000"/>
                  </a:schemeClr>
                </a:solidFill>
              </a:defRPr>
            </a:lvl1pPr>
            <a:lvl2pPr>
              <a:buClr>
                <a:srgbClr val="3D6C2A"/>
              </a:buClr>
              <a:defRPr sz="1500">
                <a:solidFill>
                  <a:schemeClr val="accent4">
                    <a:lumMod val="75000"/>
                  </a:schemeClr>
                </a:solidFill>
              </a:defRPr>
            </a:lvl2pPr>
            <a:lvl3pPr>
              <a:buClr>
                <a:srgbClr val="7A003C"/>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3246394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E9CE4A3E-EFCE-46F2-990E-9D3CBD2E2096}" type="slidenum">
              <a:rPr lang="en-US" altLang="en-US"/>
              <a:pPr>
                <a:defRPr/>
              </a:pPr>
              <a:t>‹#›</a:t>
            </a:fld>
            <a:endParaRPr lang="en-US" altLang="en-US"/>
          </a:p>
        </p:txBody>
      </p:sp>
    </p:spTree>
    <p:extLst>
      <p:ext uri="{BB962C8B-B14F-4D97-AF65-F5344CB8AC3E}">
        <p14:creationId xmlns:p14="http://schemas.microsoft.com/office/powerpoint/2010/main" val="40148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293F9F-4986-413A-AEBB-A3B50550CAD4}" type="datetimeFigureOut">
              <a:rPr lang="en-US">
                <a:solidFill>
                  <a:prstClr val="black">
                    <a:tint val="75000"/>
                  </a:prstClr>
                </a:solidFill>
              </a:rPr>
              <a:pPr/>
              <a:t>1/19/2021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811240-E121-42F5-BF3D-9744D4C840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2316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5FB852-860C-4997-B6CC-04BCCD5D736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0E9807-2EE4-442A-B595-BC619AAA7620}" type="slidenum">
              <a:rPr lang="en-US" smtClean="0"/>
              <a:t>‹#›</a:t>
            </a:fld>
            <a:endParaRPr lang="en-US"/>
          </a:p>
        </p:txBody>
      </p:sp>
    </p:spTree>
    <p:extLst>
      <p:ext uri="{BB962C8B-B14F-4D97-AF65-F5344CB8AC3E}">
        <p14:creationId xmlns:p14="http://schemas.microsoft.com/office/powerpoint/2010/main" val="75997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10.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7.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6.jpe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8.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6.jpeg"/><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6.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image" Target="../media/image9.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theme" Target="../theme/theme8.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8"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987" r:id="rId2"/>
    <p:sldLayoutId id="2147483988" r:id="rId3"/>
    <p:sldLayoutId id="2147483989" r:id="rId4"/>
    <p:sldLayoutId id="2147483981" r:id="rId5"/>
    <p:sldLayoutId id="2147483811" r:id="rId6"/>
    <p:sldLayoutId id="2147483815" r:id="rId7"/>
    <p:sldLayoutId id="2147483823" r:id="rId8"/>
    <p:sldLayoutId id="2147483822" r:id="rId9"/>
    <p:sldLayoutId id="2147483990" r:id="rId10"/>
    <p:sldLayoutId id="2147483991" r:id="rId11"/>
    <p:sldLayoutId id="2147483992" r:id="rId12"/>
    <p:sldLayoutId id="2147483940" r:id="rId13"/>
    <p:sldLayoutId id="2147483941" r:id="rId14"/>
    <p:sldLayoutId id="2147483976" r:id="rId15"/>
    <p:sldLayoutId id="2147483993" r:id="rId16"/>
    <p:sldLayoutId id="2147483979" r:id="rId17"/>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42431131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Lst>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547865133"/>
      </p:ext>
    </p:extLst>
  </p:cSld>
  <p:clrMap bg1="lt1" tx1="dk1" bg2="lt2" tx2="dk2" accent1="accent1" accent2="accent2" accent3="accent3" accent4="accent4" accent5="accent5" accent6="accent6" hlink="hlink" folHlink="folHlink"/>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5F5F5F"/>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5F5F5F"/>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5F5F5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5F5F5F"/>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5F5F5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0150" y="692658"/>
            <a:ext cx="7715250" cy="610362"/>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1203571" y="1433322"/>
            <a:ext cx="7708761" cy="352097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DB_PPTcontenttag.jp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4955134" y="0"/>
            <a:ext cx="4188866" cy="386792"/>
          </a:xfrm>
          <a:prstGeom prst="rect">
            <a:avLst/>
          </a:prstGeom>
        </p:spPr>
      </p:pic>
      <p:pic>
        <p:nvPicPr>
          <p:cNvPr id="8" name="Picture 7" descr="DigitalBridge_2C_Tagline.jpg"/>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a:xfrm>
            <a:off x="199227" y="125364"/>
            <a:ext cx="1438778" cy="487463"/>
          </a:xfrm>
          <a:prstGeom prst="rect">
            <a:avLst/>
          </a:prstGeom>
        </p:spPr>
      </p:pic>
    </p:spTree>
    <p:extLst>
      <p:ext uri="{BB962C8B-B14F-4D97-AF65-F5344CB8AC3E}">
        <p14:creationId xmlns:p14="http://schemas.microsoft.com/office/powerpoint/2010/main" val="173440014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Lst>
  <p:transition>
    <p:fade/>
  </p:transition>
  <p:txStyles>
    <p:titleStyle>
      <a:lvl1pPr algn="l" defTabSz="342900" rtl="0" eaLnBrk="1" latinLnBrk="0" hangingPunct="1">
        <a:lnSpc>
          <a:spcPts val="2925"/>
        </a:lnSpc>
        <a:spcBef>
          <a:spcPct val="0"/>
        </a:spcBef>
        <a:buNone/>
        <a:defRPr sz="2850" b="1" i="0" kern="1200">
          <a:solidFill>
            <a:srgbClr val="003B71"/>
          </a:solidFill>
          <a:latin typeface="+mj-lt"/>
          <a:ea typeface="+mj-ea"/>
          <a:cs typeface="+mj-cs"/>
        </a:defRPr>
      </a:lvl1pPr>
    </p:titleStyle>
    <p:bodyStyle>
      <a:lvl1pPr marL="171450" indent="-171450" algn="l" defTabSz="342900" rtl="0" eaLnBrk="1" latinLnBrk="0" hangingPunct="1">
        <a:spcBef>
          <a:spcPct val="20000"/>
        </a:spcBef>
        <a:buClr>
          <a:srgbClr val="009944"/>
        </a:buClr>
        <a:buFont typeface="Arial"/>
        <a:buChar char="•"/>
        <a:defRPr sz="1800" kern="1200">
          <a:solidFill>
            <a:schemeClr val="tx1"/>
          </a:solidFill>
          <a:latin typeface="+mn-lt"/>
          <a:ea typeface="+mn-ea"/>
          <a:cs typeface="+mn-cs"/>
        </a:defRPr>
      </a:lvl1pPr>
      <a:lvl2pPr marL="411480" indent="-171450" algn="l" defTabSz="342900" rtl="0" eaLnBrk="1" latinLnBrk="0" hangingPunct="1">
        <a:spcBef>
          <a:spcPct val="20000"/>
        </a:spcBef>
        <a:buClr>
          <a:srgbClr val="008AAB"/>
        </a:buClr>
        <a:buFont typeface="Arial"/>
        <a:buChar char="•"/>
        <a:defRPr sz="1650" kern="1200">
          <a:solidFill>
            <a:schemeClr val="tx1"/>
          </a:solidFill>
          <a:latin typeface="+mn-lt"/>
          <a:ea typeface="+mn-ea"/>
          <a:cs typeface="+mn-cs"/>
        </a:defRPr>
      </a:lvl2pPr>
      <a:lvl3pPr marL="685800" indent="-171450" algn="l" defTabSz="342900" rtl="0" eaLnBrk="1" latinLnBrk="0" hangingPunct="1">
        <a:spcBef>
          <a:spcPct val="20000"/>
        </a:spcBef>
        <a:buClr>
          <a:srgbClr val="D1B400"/>
        </a:buClr>
        <a:buFont typeface="Arial"/>
        <a:buChar char="•"/>
        <a:defRPr sz="1500" kern="1200">
          <a:solidFill>
            <a:schemeClr val="tx1"/>
          </a:solidFill>
          <a:latin typeface="+mn-lt"/>
          <a:ea typeface="+mn-ea"/>
          <a:cs typeface="+mn-cs"/>
        </a:defRPr>
      </a:lvl3pPr>
      <a:lvl4pPr marL="1028700" indent="-171450" algn="l" defTabSz="342900" rtl="0" eaLnBrk="1" latinLnBrk="0" hangingPunct="1">
        <a:spcBef>
          <a:spcPct val="20000"/>
        </a:spcBef>
        <a:buClr>
          <a:srgbClr val="003B71"/>
        </a:buClr>
        <a:buFont typeface="Arial"/>
        <a:buChar char="–"/>
        <a:defRPr sz="1350" kern="1200">
          <a:solidFill>
            <a:schemeClr val="tx1"/>
          </a:solidFill>
          <a:latin typeface="+mn-lt"/>
          <a:ea typeface="+mn-ea"/>
          <a:cs typeface="+mn-cs"/>
        </a:defRPr>
      </a:lvl4pPr>
      <a:lvl5pPr marL="1303020" indent="-171450" algn="l" defTabSz="342900" rtl="0" eaLnBrk="1" latinLnBrk="0" hangingPunct="1">
        <a:spcBef>
          <a:spcPct val="20000"/>
        </a:spcBef>
        <a:buClr>
          <a:srgbClr val="7D868C"/>
        </a:buClr>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0150" y="692658"/>
            <a:ext cx="7715250" cy="610362"/>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1203571" y="1433322"/>
            <a:ext cx="7708761" cy="352097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DB_PPTcontenttag.jp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4955134" y="0"/>
            <a:ext cx="4188866" cy="386792"/>
          </a:xfrm>
          <a:prstGeom prst="rect">
            <a:avLst/>
          </a:prstGeom>
        </p:spPr>
      </p:pic>
      <p:pic>
        <p:nvPicPr>
          <p:cNvPr id="8" name="Picture 7" descr="DigitalBridge_2C_Tagline.jpg"/>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a:xfrm>
            <a:off x="199227" y="125364"/>
            <a:ext cx="1438778" cy="487463"/>
          </a:xfrm>
          <a:prstGeom prst="rect">
            <a:avLst/>
          </a:prstGeom>
        </p:spPr>
      </p:pic>
    </p:spTree>
    <p:extLst>
      <p:ext uri="{BB962C8B-B14F-4D97-AF65-F5344CB8AC3E}">
        <p14:creationId xmlns:p14="http://schemas.microsoft.com/office/powerpoint/2010/main" val="365702423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Lst>
  <p:transition>
    <p:fade/>
  </p:transition>
  <p:hf sldNum="0" hdr="0" ftr="0"/>
  <p:txStyles>
    <p:titleStyle>
      <a:lvl1pPr algn="l" defTabSz="342900" rtl="0" eaLnBrk="1" latinLnBrk="0" hangingPunct="1">
        <a:lnSpc>
          <a:spcPts val="2925"/>
        </a:lnSpc>
        <a:spcBef>
          <a:spcPct val="0"/>
        </a:spcBef>
        <a:buNone/>
        <a:defRPr sz="2850" b="1" i="0" kern="1200">
          <a:solidFill>
            <a:srgbClr val="003B71"/>
          </a:solidFill>
          <a:latin typeface="+mj-lt"/>
          <a:ea typeface="+mj-ea"/>
          <a:cs typeface="+mj-cs"/>
        </a:defRPr>
      </a:lvl1pPr>
    </p:titleStyle>
    <p:bodyStyle>
      <a:lvl1pPr marL="171450" indent="-171450" algn="l" defTabSz="342900" rtl="0" eaLnBrk="1" latinLnBrk="0" hangingPunct="1">
        <a:spcBef>
          <a:spcPct val="20000"/>
        </a:spcBef>
        <a:buClr>
          <a:srgbClr val="009944"/>
        </a:buClr>
        <a:buFont typeface="Arial"/>
        <a:buChar char="•"/>
        <a:defRPr sz="1800" kern="1200">
          <a:solidFill>
            <a:schemeClr val="tx1"/>
          </a:solidFill>
          <a:latin typeface="+mn-lt"/>
          <a:ea typeface="+mn-ea"/>
          <a:cs typeface="+mn-cs"/>
        </a:defRPr>
      </a:lvl1pPr>
      <a:lvl2pPr marL="411480" indent="-171450" algn="l" defTabSz="342900" rtl="0" eaLnBrk="1" latinLnBrk="0" hangingPunct="1">
        <a:spcBef>
          <a:spcPct val="20000"/>
        </a:spcBef>
        <a:buClr>
          <a:srgbClr val="008AAB"/>
        </a:buClr>
        <a:buFont typeface="Arial"/>
        <a:buChar char="•"/>
        <a:defRPr sz="1650" kern="1200">
          <a:solidFill>
            <a:schemeClr val="tx1"/>
          </a:solidFill>
          <a:latin typeface="+mn-lt"/>
          <a:ea typeface="+mn-ea"/>
          <a:cs typeface="+mn-cs"/>
        </a:defRPr>
      </a:lvl2pPr>
      <a:lvl3pPr marL="685800" indent="-171450" algn="l" defTabSz="342900" rtl="0" eaLnBrk="1" latinLnBrk="0" hangingPunct="1">
        <a:spcBef>
          <a:spcPct val="20000"/>
        </a:spcBef>
        <a:buClr>
          <a:srgbClr val="D1B400"/>
        </a:buClr>
        <a:buFont typeface="Arial"/>
        <a:buChar char="•"/>
        <a:defRPr sz="1500" kern="1200">
          <a:solidFill>
            <a:schemeClr val="tx1"/>
          </a:solidFill>
          <a:latin typeface="+mn-lt"/>
          <a:ea typeface="+mn-ea"/>
          <a:cs typeface="+mn-cs"/>
        </a:defRPr>
      </a:lvl3pPr>
      <a:lvl4pPr marL="1028700" indent="-171450" algn="l" defTabSz="342900" rtl="0" eaLnBrk="1" latinLnBrk="0" hangingPunct="1">
        <a:spcBef>
          <a:spcPct val="20000"/>
        </a:spcBef>
        <a:buClr>
          <a:srgbClr val="003B71"/>
        </a:buClr>
        <a:buFont typeface="Arial"/>
        <a:buChar char="–"/>
        <a:defRPr sz="1350" kern="1200">
          <a:solidFill>
            <a:schemeClr val="tx1"/>
          </a:solidFill>
          <a:latin typeface="+mn-lt"/>
          <a:ea typeface="+mn-ea"/>
          <a:cs typeface="+mn-cs"/>
        </a:defRPr>
      </a:lvl4pPr>
      <a:lvl5pPr marL="1303020" indent="-171450" algn="l" defTabSz="342900" rtl="0" eaLnBrk="1" latinLnBrk="0" hangingPunct="1">
        <a:spcBef>
          <a:spcPct val="20000"/>
        </a:spcBef>
        <a:buClr>
          <a:srgbClr val="7D868C"/>
        </a:buClr>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7090388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218231444"/>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Lst>
  <p:transition>
    <p:fade/>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809472953"/>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77" r:id="rId11"/>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36576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 id="2147483969" r:id="rId26"/>
    <p:sldLayoutId id="2147483970" r:id="rId27"/>
    <p:sldLayoutId id="2147483971" r:id="rId28"/>
    <p:sldLayoutId id="2147483972" r:id="rId29"/>
    <p:sldLayoutId id="2147483973" r:id="rId30"/>
    <p:sldLayoutId id="2147483974" r:id="rId31"/>
    <p:sldLayoutId id="2147483975" r:id="rId32"/>
  </p:sldLayoutIdLst>
  <p:transition>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688996998"/>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0.xml"/><Relationship Id="rId1" Type="http://schemas.openxmlformats.org/officeDocument/2006/relationships/slideLayout" Target="../slideLayouts/slideLayout58.xml"/><Relationship Id="rId5" Type="http://schemas.openxmlformats.org/officeDocument/2006/relationships/hyperlink" Target="https://www.cdc.gov/nchs/nvss/vsrr/drug-overdose-data.htm" TargetMode="External"/><Relationship Id="rId4" Type="http://schemas.openxmlformats.org/officeDocument/2006/relationships/image" Target="../media/image44.tmp"/></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1071"/>
            <a:ext cx="9144000" cy="42763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NCHS Board of Scientific Counselors</a:t>
            </a:r>
            <a:r>
              <a:rPr lang="en-US"/>
              <a:t>, September 5, 2019</a:t>
            </a:r>
            <a:endParaRPr lang="en-US" dirty="0"/>
          </a:p>
        </p:txBody>
      </p:sp>
      <p:sp>
        <p:nvSpPr>
          <p:cNvPr id="2" name="Subtitle 1"/>
          <p:cNvSpPr>
            <a:spLocks noGrp="1"/>
          </p:cNvSpPr>
          <p:nvPr>
            <p:ph type="subTitle" idx="1"/>
          </p:nvPr>
        </p:nvSpPr>
        <p:spPr>
          <a:xfrm>
            <a:off x="3985463" y="3364373"/>
            <a:ext cx="5022059" cy="915171"/>
          </a:xfrm>
        </p:spPr>
        <p:txBody>
          <a:bodyPr>
            <a:noAutofit/>
          </a:bodyPr>
          <a:lstStyle/>
          <a:p>
            <a:r>
              <a:rPr lang="en-US" sz="1600" dirty="0"/>
              <a:t>Chesley Richards, MD, MPH, FACP</a:t>
            </a:r>
          </a:p>
          <a:p>
            <a:r>
              <a:rPr lang="en-US" sz="1600" dirty="0"/>
              <a:t>Deputy Director, Public Health Science and Surveillance</a:t>
            </a:r>
          </a:p>
          <a:p>
            <a:r>
              <a:rPr lang="en-US" sz="1600" dirty="0"/>
              <a:t>Centers for Disease Control and Prevention</a:t>
            </a:r>
          </a:p>
        </p:txBody>
      </p:sp>
      <p:pic>
        <p:nvPicPr>
          <p:cNvPr id="7172" name="Picture 6" descr="Logos of the United States Department of Health and Human Services and Centers for Disease Control and Prevention"/>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20806" y="776634"/>
            <a:ext cx="8586716" cy="1600438"/>
          </a:xfrm>
          <a:prstGeom prst="rect">
            <a:avLst/>
          </a:prstGeom>
        </p:spPr>
        <p:txBody>
          <a:bodyPr wrap="square">
            <a:spAutoFit/>
          </a:bodyPr>
          <a:lstStyle/>
          <a:p>
            <a:pPr algn="ctr"/>
            <a:endParaRPr lang="en-US" sz="4000" b="1" dirty="0">
              <a:solidFill>
                <a:srgbClr val="FFFFFF"/>
              </a:solidFill>
              <a:latin typeface="Calibri" pitchFamily="34" charset="0"/>
              <a:ea typeface="+mj-ea"/>
              <a:cs typeface="+mj-cs"/>
            </a:endParaRPr>
          </a:p>
          <a:p>
            <a:pPr algn="ctr"/>
            <a:r>
              <a:rPr lang="en-US" sz="4000" b="1" i="1" dirty="0">
                <a:solidFill>
                  <a:srgbClr val="FFFFFF"/>
                </a:solidFill>
                <a:latin typeface="Calibri" pitchFamily="34" charset="0"/>
                <a:ea typeface="+mj-ea"/>
                <a:cs typeface="+mj-cs"/>
              </a:rPr>
              <a:t>Toward World Class Data and Analytics</a:t>
            </a:r>
            <a:br>
              <a:rPr lang="en-US" sz="3200" b="1" dirty="0">
                <a:solidFill>
                  <a:srgbClr val="FFFFFF"/>
                </a:solidFill>
                <a:latin typeface="Calibri" pitchFamily="34" charset="0"/>
                <a:ea typeface="+mj-ea"/>
                <a:cs typeface="+mj-cs"/>
              </a:rPr>
            </a:br>
            <a:endParaRPr lang="en-US" dirty="0"/>
          </a:p>
        </p:txBody>
      </p:sp>
    </p:spTree>
    <p:extLst>
      <p:ext uri="{BB962C8B-B14F-4D97-AF65-F5344CB8AC3E}">
        <p14:creationId xmlns:p14="http://schemas.microsoft.com/office/powerpoint/2010/main" val="35227826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29" y="11153"/>
            <a:ext cx="8448785" cy="4427593"/>
          </a:xfrm>
        </p:spPr>
        <p:txBody>
          <a:bodyPr/>
          <a:lstStyle/>
          <a:p>
            <a:pPr algn="ctr"/>
            <a:r>
              <a:rPr lang="en-US" dirty="0"/>
              <a:t>  </a:t>
            </a:r>
          </a:p>
        </p:txBody>
      </p:sp>
      <p:sp>
        <p:nvSpPr>
          <p:cNvPr id="5" name="Rectangle 4"/>
          <p:cNvSpPr/>
          <p:nvPr/>
        </p:nvSpPr>
        <p:spPr>
          <a:xfrm>
            <a:off x="133621" y="94556"/>
            <a:ext cx="9144000" cy="646331"/>
          </a:xfrm>
          <a:prstGeom prst="rect">
            <a:avLst/>
          </a:prstGeom>
        </p:spPr>
        <p:txBody>
          <a:bodyPr wrap="square">
            <a:spAutoFit/>
          </a:bodyPr>
          <a:lstStyle/>
          <a:p>
            <a:pPr>
              <a:defRPr/>
            </a:pPr>
            <a:r>
              <a:rPr lang="en-US" sz="3600" b="1" dirty="0">
                <a:solidFill>
                  <a:srgbClr val="375672"/>
                </a:solidFill>
                <a:latin typeface="Calibri" panose="020F0502020204030204" pitchFamily="34" charset="0"/>
                <a:cs typeface="Calibri" panose="020F0502020204030204" pitchFamily="34" charset="0"/>
              </a:rPr>
              <a:t>Builds on Prior Strategies and Innovation</a:t>
            </a:r>
          </a:p>
        </p:txBody>
      </p:sp>
      <p:pic>
        <p:nvPicPr>
          <p:cNvPr id="8" name="Picture 7"/>
          <p:cNvPicPr>
            <a:picLocks noChangeAspect="1"/>
          </p:cNvPicPr>
          <p:nvPr/>
        </p:nvPicPr>
        <p:blipFill>
          <a:blip r:embed="rId3"/>
          <a:stretch>
            <a:fillRect/>
          </a:stretch>
        </p:blipFill>
        <p:spPr>
          <a:xfrm>
            <a:off x="133621" y="1699011"/>
            <a:ext cx="4613671" cy="2475458"/>
          </a:xfrm>
          <a:prstGeom prst="rect">
            <a:avLst/>
          </a:prstGeom>
        </p:spPr>
      </p:pic>
      <p:sp>
        <p:nvSpPr>
          <p:cNvPr id="16" name="TextBox 15"/>
          <p:cNvSpPr txBox="1"/>
          <p:nvPr/>
        </p:nvSpPr>
        <p:spPr>
          <a:xfrm>
            <a:off x="0" y="846422"/>
            <a:ext cx="9144000" cy="369332"/>
          </a:xfrm>
          <a:prstGeom prst="rect">
            <a:avLst/>
          </a:prstGeom>
          <a:solidFill>
            <a:srgbClr val="52668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 name="TextBox 17"/>
          <p:cNvSpPr txBox="1"/>
          <p:nvPr/>
        </p:nvSpPr>
        <p:spPr>
          <a:xfrm>
            <a:off x="1679612" y="846422"/>
            <a:ext cx="150406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PROGRESS</a:t>
            </a:r>
          </a:p>
        </p:txBody>
      </p:sp>
      <p:sp>
        <p:nvSpPr>
          <p:cNvPr id="19" name="TextBox 18"/>
          <p:cNvSpPr txBox="1"/>
          <p:nvPr/>
        </p:nvSpPr>
        <p:spPr>
          <a:xfrm>
            <a:off x="6342062" y="831469"/>
            <a:ext cx="252100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Innovation</a:t>
            </a:r>
          </a:p>
        </p:txBody>
      </p:sp>
      <p:sp>
        <p:nvSpPr>
          <p:cNvPr id="7" name="Rectangle 3"/>
          <p:cNvSpPr>
            <a:spLocks noChangeArrowheads="1"/>
          </p:cNvSpPr>
          <p:nvPr/>
        </p:nvSpPr>
        <p:spPr bwMode="auto">
          <a:xfrm>
            <a:off x="0" y="-771383"/>
            <a:ext cx="1950273" cy="1999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a:t>
            </a:r>
            <a:endParaRPr kumimoji="0" lang="en-US" altLang="en-US" sz="1800" b="0" i="0" u="none" strike="noStrike" kern="1200" cap="none" spc="0" normalizeH="0" baseline="0" noProof="0" dirty="0">
              <a:ln>
                <a:noFill/>
              </a:ln>
              <a:solidFill>
                <a:srgbClr val="0F56DC"/>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4"/>
          <a:stretch>
            <a:fillRect/>
          </a:stretch>
        </p:blipFill>
        <p:spPr>
          <a:xfrm>
            <a:off x="4859458" y="1609915"/>
            <a:ext cx="4235260" cy="2564554"/>
          </a:xfrm>
          <a:prstGeom prst="rect">
            <a:avLst/>
          </a:prstGeom>
        </p:spPr>
      </p:pic>
    </p:spTree>
    <p:extLst>
      <p:ext uri="{BB962C8B-B14F-4D97-AF65-F5344CB8AC3E}">
        <p14:creationId xmlns:p14="http://schemas.microsoft.com/office/powerpoint/2010/main" val="41331007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4" y="759342"/>
            <a:ext cx="8716592" cy="3929611"/>
          </a:xfrm>
          <a:prstGeom prst="rect">
            <a:avLst/>
          </a:prstGeom>
        </p:spPr>
      </p:pic>
      <p:grpSp>
        <p:nvGrpSpPr>
          <p:cNvPr id="3" name="Group 2"/>
          <p:cNvGrpSpPr/>
          <p:nvPr/>
        </p:nvGrpSpPr>
        <p:grpSpPr>
          <a:xfrm>
            <a:off x="848389" y="759342"/>
            <a:ext cx="3959250" cy="1299752"/>
            <a:chOff x="1293422" y="761477"/>
            <a:chExt cx="3959250" cy="1299752"/>
          </a:xfrm>
        </p:grpSpPr>
        <p:pic>
          <p:nvPicPr>
            <p:cNvPr id="9" name="Picture 8" descr="Screen Clipping"/>
            <p:cNvPicPr>
              <a:picLocks noChangeAspect="1"/>
            </p:cNvPicPr>
            <p:nvPr/>
          </p:nvPicPr>
          <p:blipFill rotWithShape="1">
            <a:blip r:embed="rId4">
              <a:extLst>
                <a:ext uri="{28A0092B-C50C-407E-A947-70E740481C1C}">
                  <a14:useLocalDpi xmlns:a14="http://schemas.microsoft.com/office/drawing/2010/main" val="0"/>
                </a:ext>
              </a:extLst>
            </a:blip>
            <a:srcRect l="84514" t="82579" b="5936"/>
            <a:stretch/>
          </p:blipFill>
          <p:spPr>
            <a:xfrm>
              <a:off x="1293422" y="1458570"/>
              <a:ext cx="1090334" cy="602659"/>
            </a:xfrm>
            <a:prstGeom prst="rect">
              <a:avLst/>
            </a:prstGeom>
          </p:spPr>
        </p:pic>
        <p:grpSp>
          <p:nvGrpSpPr>
            <p:cNvPr id="10" name="Group 9"/>
            <p:cNvGrpSpPr/>
            <p:nvPr/>
          </p:nvGrpSpPr>
          <p:grpSpPr>
            <a:xfrm>
              <a:off x="1304355" y="761477"/>
              <a:ext cx="3948317" cy="719990"/>
              <a:chOff x="735986" y="1152934"/>
              <a:chExt cx="3589379" cy="617036"/>
            </a:xfrm>
          </p:grpSpPr>
          <p:pic>
            <p:nvPicPr>
              <p:cNvPr id="11" name="Picture 10" descr="Screen Clipping"/>
              <p:cNvPicPr>
                <a:picLocks noChangeAspect="1"/>
              </p:cNvPicPr>
              <p:nvPr/>
            </p:nvPicPr>
            <p:blipFill rotWithShape="1">
              <a:blip r:embed="rId4">
                <a:extLst>
                  <a:ext uri="{28A0092B-C50C-407E-A947-70E740481C1C}">
                    <a14:useLocalDpi xmlns:a14="http://schemas.microsoft.com/office/drawing/2010/main" val="0"/>
                  </a:ext>
                </a:extLst>
              </a:blip>
              <a:srcRect l="-1" t="86279" r="73766"/>
              <a:stretch/>
            </p:blipFill>
            <p:spPr>
              <a:xfrm>
                <a:off x="735986" y="1152935"/>
                <a:ext cx="1679223" cy="617035"/>
              </a:xfrm>
              <a:prstGeom prst="rect">
                <a:avLst/>
              </a:prstGeom>
            </p:spPr>
          </p:pic>
          <p:pic>
            <p:nvPicPr>
              <p:cNvPr id="12" name="Picture 11" descr="Screen Clipping"/>
              <p:cNvPicPr>
                <a:picLocks noChangeAspect="1"/>
              </p:cNvPicPr>
              <p:nvPr/>
            </p:nvPicPr>
            <p:blipFill rotWithShape="1">
              <a:blip r:embed="rId4">
                <a:extLst>
                  <a:ext uri="{28A0092B-C50C-407E-A947-70E740481C1C}">
                    <a14:useLocalDpi xmlns:a14="http://schemas.microsoft.com/office/drawing/2010/main" val="0"/>
                  </a:ext>
                </a:extLst>
              </a:blip>
              <a:srcRect l="31203" t="86279" r="39265" b="3112"/>
              <a:stretch/>
            </p:blipFill>
            <p:spPr>
              <a:xfrm>
                <a:off x="2435090" y="1152934"/>
                <a:ext cx="1890275" cy="477083"/>
              </a:xfrm>
              <a:prstGeom prst="rect">
                <a:avLst/>
              </a:prstGeom>
            </p:spPr>
          </p:pic>
        </p:grpSp>
      </p:grpSp>
      <p:sp>
        <p:nvSpPr>
          <p:cNvPr id="13" name="TextBox 12"/>
          <p:cNvSpPr txBox="1"/>
          <p:nvPr/>
        </p:nvSpPr>
        <p:spPr>
          <a:xfrm>
            <a:off x="457200" y="4671391"/>
            <a:ext cx="8001000" cy="338554"/>
          </a:xfrm>
          <a:prstGeom prst="rect">
            <a:avLst/>
          </a:prstGeom>
          <a:noFill/>
        </p:spPr>
        <p:txBody>
          <a:bodyPr wrap="square" rtlCol="0">
            <a:spAutoFit/>
          </a:bodyPr>
          <a:lstStyle/>
          <a:p>
            <a:r>
              <a:rPr lang="en-US" sz="800" b="1" dirty="0">
                <a:solidFill>
                  <a:srgbClr val="000000"/>
                </a:solidFill>
                <a:latin typeface="Calibri" panose="020F0502020204030204" pitchFamily="34" charset="0"/>
              </a:rPr>
              <a:t>Suggested citation</a:t>
            </a:r>
            <a:r>
              <a:rPr lang="en-US" sz="800" dirty="0">
                <a:solidFill>
                  <a:srgbClr val="000000"/>
                </a:solidFill>
                <a:latin typeface="Calibri" panose="020F0502020204030204" pitchFamily="34" charset="0"/>
              </a:rPr>
              <a:t>:  Ahmad FB, Rossen LM, Spencer MR, Warner M, Sutton P. Provisional drug overdose death counts. National Center for Health Statistics. 2019. (Available from </a:t>
            </a:r>
            <a:r>
              <a:rPr lang="en-US" sz="800" dirty="0">
                <a:solidFill>
                  <a:srgbClr val="000000"/>
                </a:solidFill>
                <a:latin typeface="Calibri" panose="020F0502020204030204" pitchFamily="34" charset="0"/>
                <a:hlinkClick r:id="rId5"/>
              </a:rPr>
              <a:t>https://www.cdc.gov/nchs/nvss/vsrr/drug-overdose-data.htm</a:t>
            </a:r>
            <a:r>
              <a:rPr lang="en-US" sz="800" dirty="0">
                <a:solidFill>
                  <a:srgbClr val="000000"/>
                </a:solidFill>
                <a:latin typeface="Calibri" panose="020F0502020204030204" pitchFamily="34" charset="0"/>
              </a:rPr>
              <a:t>) </a:t>
            </a:r>
          </a:p>
        </p:txBody>
      </p:sp>
      <p:sp>
        <p:nvSpPr>
          <p:cNvPr id="6" name="Title 1"/>
          <p:cNvSpPr>
            <a:spLocks noGrp="1"/>
          </p:cNvSpPr>
          <p:nvPr>
            <p:ph type="title"/>
          </p:nvPr>
        </p:nvSpPr>
        <p:spPr>
          <a:xfrm>
            <a:off x="457200" y="205979"/>
            <a:ext cx="8229600" cy="553363"/>
          </a:xfrm>
        </p:spPr>
        <p:txBody>
          <a:bodyPr>
            <a:normAutofit/>
          </a:bodyPr>
          <a:lstStyle/>
          <a:p>
            <a:pPr algn="ctr" eaLnBrk="0" fontAlgn="base" hangingPunct="0">
              <a:spcAft>
                <a:spcPct val="0"/>
              </a:spcAft>
            </a:pPr>
            <a:r>
              <a:rPr lang="en-US" sz="3600" dirty="0">
                <a:solidFill>
                  <a:srgbClr val="375672"/>
                </a:solidFill>
                <a:ea typeface="+mn-ea"/>
                <a:cs typeface="Calibri" panose="020F0502020204030204" pitchFamily="34" charset="0"/>
              </a:rPr>
              <a:t>Provisional Data for Timely Surveillance </a:t>
            </a:r>
          </a:p>
        </p:txBody>
      </p:sp>
    </p:spTree>
    <p:extLst>
      <p:ext uri="{BB962C8B-B14F-4D97-AF65-F5344CB8AC3E}">
        <p14:creationId xmlns:p14="http://schemas.microsoft.com/office/powerpoint/2010/main" val="301741432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F508192-F081-4CEB-8ACD-D1B48ECB74EE}"/>
              </a:ext>
            </a:extLst>
          </p:cNvPr>
          <p:cNvPicPr>
            <a:picLocks noChangeAspect="1"/>
          </p:cNvPicPr>
          <p:nvPr/>
        </p:nvPicPr>
        <p:blipFill>
          <a:blip r:embed="rId3"/>
          <a:stretch>
            <a:fillRect/>
          </a:stretch>
        </p:blipFill>
        <p:spPr>
          <a:xfrm>
            <a:off x="560153" y="1498864"/>
            <a:ext cx="971550" cy="3312795"/>
          </a:xfrm>
          <a:prstGeom prst="rect">
            <a:avLst/>
          </a:prstGeom>
        </p:spPr>
      </p:pic>
      <p:sp>
        <p:nvSpPr>
          <p:cNvPr id="7" name="Rectangle 6"/>
          <p:cNvSpPr/>
          <p:nvPr/>
        </p:nvSpPr>
        <p:spPr>
          <a:xfrm>
            <a:off x="132347" y="224491"/>
            <a:ext cx="4572000" cy="424732"/>
          </a:xfrm>
          <a:prstGeom prst="rect">
            <a:avLst/>
          </a:prstGeom>
        </p:spPr>
        <p:txBody>
          <a:bodyPr>
            <a:spAutoFit/>
          </a:bodyPr>
          <a:lstStyle/>
          <a:p>
            <a:pPr marL="227013" lvl="1" defTabSz="800100">
              <a:lnSpc>
                <a:spcPct val="90000"/>
              </a:lnSpc>
              <a:spcAft>
                <a:spcPct val="15000"/>
              </a:spcAft>
            </a:pPr>
            <a:endParaRPr lang="en-US" sz="2400" dirty="0">
              <a:solidFill>
                <a:srgbClr val="526681"/>
              </a:solidFill>
              <a:latin typeface="Calibri" panose="020F0502020204030204" pitchFamily="34" charset="0"/>
            </a:endParaRPr>
          </a:p>
        </p:txBody>
      </p:sp>
      <p:sp>
        <p:nvSpPr>
          <p:cNvPr id="4" name="Title 15"/>
          <p:cNvSpPr>
            <a:spLocks noGrp="1"/>
          </p:cNvSpPr>
          <p:nvPr>
            <p:ph type="title"/>
          </p:nvPr>
        </p:nvSpPr>
        <p:spPr>
          <a:xfrm>
            <a:off x="165809" y="224491"/>
            <a:ext cx="8229600" cy="615307"/>
          </a:xfrm>
        </p:spPr>
        <p:txBody>
          <a:bodyPr anchor="ctr"/>
          <a:lstStyle/>
          <a:p>
            <a:br>
              <a:rPr lang="en-US" sz="4400" dirty="0"/>
            </a:br>
            <a:r>
              <a:rPr lang="en-US" sz="3600" dirty="0">
                <a:solidFill>
                  <a:srgbClr val="375672"/>
                </a:solidFill>
                <a:ea typeface="+mn-ea"/>
                <a:cs typeface="Calibri" panose="020F0502020204030204" pitchFamily="34" charset="0"/>
              </a:rPr>
              <a:t>National Syndromic Surveillance</a:t>
            </a:r>
            <a:br>
              <a:rPr lang="en-US" sz="3600" dirty="0">
                <a:solidFill>
                  <a:srgbClr val="375672"/>
                </a:solidFill>
                <a:ea typeface="+mn-ea"/>
                <a:cs typeface="Calibri" panose="020F0502020204030204" pitchFamily="34" charset="0"/>
              </a:rPr>
            </a:br>
            <a:r>
              <a:rPr lang="en-US" sz="3000" b="0" dirty="0">
                <a:solidFill>
                  <a:srgbClr val="375672"/>
                </a:solidFill>
                <a:ea typeface="+mn-ea"/>
                <a:cs typeface="Calibri" panose="020F0502020204030204" pitchFamily="34" charset="0"/>
              </a:rPr>
              <a:t>Connecting Real-time Data </a:t>
            </a:r>
            <a:endParaRPr lang="en-US" dirty="0"/>
          </a:p>
        </p:txBody>
      </p:sp>
      <p:sp>
        <p:nvSpPr>
          <p:cNvPr id="2" name="Rectangle 1"/>
          <p:cNvSpPr/>
          <p:nvPr/>
        </p:nvSpPr>
        <p:spPr>
          <a:xfrm>
            <a:off x="300786" y="4789878"/>
            <a:ext cx="7411453" cy="200055"/>
          </a:xfrm>
          <a:prstGeom prst="rect">
            <a:avLst/>
          </a:prstGeom>
        </p:spPr>
        <p:txBody>
          <a:bodyPr wrap="square">
            <a:spAutoFit/>
          </a:bodyPr>
          <a:lstStyle/>
          <a:p>
            <a:r>
              <a:rPr lang="en-US" sz="700" dirty="0">
                <a:solidFill>
                  <a:srgbClr val="526681"/>
                </a:solidFill>
                <a:latin typeface="Calibri" panose="020F0502020204030204" pitchFamily="34" charset="0"/>
                <a:cs typeface="Calibri" panose="020F0502020204030204" pitchFamily="34" charset="0"/>
              </a:rPr>
              <a:t>Source: National Syndromic Surveillance System, DOI, June, 2018</a:t>
            </a:r>
            <a:endParaRPr lang="en-US" sz="700" dirty="0"/>
          </a:p>
        </p:txBody>
      </p:sp>
      <p:sp>
        <p:nvSpPr>
          <p:cNvPr id="5" name="TextBox 4"/>
          <p:cNvSpPr txBox="1"/>
          <p:nvPr/>
        </p:nvSpPr>
        <p:spPr>
          <a:xfrm>
            <a:off x="132347" y="1218400"/>
            <a:ext cx="8452853" cy="461665"/>
          </a:xfrm>
          <a:prstGeom prst="rect">
            <a:avLst/>
          </a:prstGeom>
          <a:noFill/>
        </p:spPr>
        <p:txBody>
          <a:bodyPr wrap="square" rtlCol="0">
            <a:spAutoFit/>
          </a:bodyPr>
          <a:lstStyle/>
          <a:p>
            <a:r>
              <a:rPr lang="en-US" sz="2400" b="1" dirty="0">
                <a:solidFill>
                  <a:srgbClr val="526681"/>
                </a:solidFill>
              </a:rPr>
              <a:t>An early alert for many different health events</a:t>
            </a:r>
            <a:r>
              <a:rPr lang="en-US" sz="2400" dirty="0">
                <a:solidFill>
                  <a:srgbClr val="526681"/>
                </a:solidFill>
              </a:rPr>
              <a:t>:</a:t>
            </a:r>
            <a:endParaRPr lang="en-US" sz="2400" dirty="0">
              <a:solidFill>
                <a:srgbClr val="526681"/>
              </a:solidFill>
              <a:latin typeface="Calibri" panose="020F0502020204030204" pitchFamily="34" charset="0"/>
            </a:endParaRPr>
          </a:p>
        </p:txBody>
      </p:sp>
      <p:sp>
        <p:nvSpPr>
          <p:cNvPr id="12" name="TextBox 11">
            <a:extLst>
              <a:ext uri="{FF2B5EF4-FFF2-40B4-BE49-F238E27FC236}">
                <a16:creationId xmlns:a16="http://schemas.microsoft.com/office/drawing/2014/main" id="{E5CB7CB7-E066-48E6-80DF-4DB236526E96}"/>
              </a:ext>
            </a:extLst>
          </p:cNvPr>
          <p:cNvSpPr txBox="1"/>
          <p:nvPr/>
        </p:nvSpPr>
        <p:spPr>
          <a:xfrm>
            <a:off x="5697772" y="1756980"/>
            <a:ext cx="274320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26681"/>
                </a:solidFill>
                <a:latin typeface="Calibri"/>
                <a:cs typeface="Calibri"/>
              </a:rPr>
              <a:t>Mass gatherings and their situational needs</a:t>
            </a:r>
          </a:p>
          <a:p>
            <a:endParaRPr lang="en-US" dirty="0">
              <a:solidFill>
                <a:srgbClr val="526681"/>
              </a:solidFill>
              <a:latin typeface="Calibri"/>
              <a:cs typeface="Calibri"/>
            </a:endParaRPr>
          </a:p>
          <a:p>
            <a:endParaRPr lang="en-US" dirty="0">
              <a:solidFill>
                <a:srgbClr val="526681"/>
              </a:solidFill>
              <a:latin typeface="Calibri"/>
              <a:cs typeface="Calibri"/>
            </a:endParaRPr>
          </a:p>
          <a:p>
            <a:r>
              <a:rPr lang="en-US" dirty="0">
                <a:solidFill>
                  <a:srgbClr val="526681"/>
                </a:solidFill>
                <a:latin typeface="Calibri"/>
                <a:cs typeface="Calibri"/>
              </a:rPr>
              <a:t>Environmental Conditions and their impact</a:t>
            </a:r>
          </a:p>
          <a:p>
            <a:endParaRPr lang="en-US" dirty="0">
              <a:solidFill>
                <a:srgbClr val="526681"/>
              </a:solidFill>
              <a:latin typeface="Calibri"/>
              <a:cs typeface="Calibri"/>
            </a:endParaRPr>
          </a:p>
          <a:p>
            <a:endParaRPr lang="en-US" dirty="0">
              <a:solidFill>
                <a:srgbClr val="526681"/>
              </a:solidFill>
              <a:latin typeface="Calibri"/>
              <a:cs typeface="Calibri"/>
            </a:endParaRPr>
          </a:p>
          <a:p>
            <a:r>
              <a:rPr lang="en-US" dirty="0">
                <a:solidFill>
                  <a:srgbClr val="526681"/>
                </a:solidFill>
                <a:latin typeface="Calibri"/>
                <a:cs typeface="Calibri"/>
              </a:rPr>
              <a:t>Natural and manmade </a:t>
            </a:r>
            <a:r>
              <a:rPr lang="en-US" sz="2000" dirty="0">
                <a:solidFill>
                  <a:srgbClr val="526681"/>
                </a:solidFill>
                <a:latin typeface="Calibri"/>
                <a:cs typeface="Calibri"/>
              </a:rPr>
              <a:t>disaster</a:t>
            </a:r>
            <a:r>
              <a:rPr lang="en-US" dirty="0">
                <a:solidFill>
                  <a:srgbClr val="526681"/>
                </a:solidFill>
                <a:latin typeface="Calibri"/>
                <a:cs typeface="Calibri"/>
              </a:rPr>
              <a:t> response needs</a:t>
            </a:r>
          </a:p>
          <a:p>
            <a:endParaRPr lang="en-US" dirty="0">
              <a:solidFill>
                <a:srgbClr val="526681"/>
              </a:solidFill>
              <a:latin typeface="Calibri"/>
              <a:cs typeface="Calibri"/>
            </a:endParaRPr>
          </a:p>
        </p:txBody>
      </p:sp>
      <p:sp>
        <p:nvSpPr>
          <p:cNvPr id="13" name="TextBox 12">
            <a:extLst>
              <a:ext uri="{FF2B5EF4-FFF2-40B4-BE49-F238E27FC236}">
                <a16:creationId xmlns:a16="http://schemas.microsoft.com/office/drawing/2014/main" id="{438B4573-CB89-4DD0-8F3B-CE19BA2654A6}"/>
              </a:ext>
            </a:extLst>
          </p:cNvPr>
          <p:cNvSpPr txBox="1"/>
          <p:nvPr/>
        </p:nvSpPr>
        <p:spPr>
          <a:xfrm>
            <a:off x="1527312" y="1740591"/>
            <a:ext cx="275844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26681"/>
                </a:solidFill>
                <a:latin typeface="Calibri"/>
                <a:cs typeface="Calibri"/>
              </a:rPr>
              <a:t>Emerging infectious diseases and outbreaks</a:t>
            </a:r>
          </a:p>
          <a:p>
            <a:endParaRPr lang="en-US" dirty="0">
              <a:solidFill>
                <a:srgbClr val="526681"/>
              </a:solidFill>
              <a:latin typeface="Calibri"/>
              <a:cs typeface="Calibri"/>
            </a:endParaRPr>
          </a:p>
          <a:p>
            <a:endParaRPr lang="en-US" dirty="0">
              <a:solidFill>
                <a:srgbClr val="526681"/>
              </a:solidFill>
              <a:latin typeface="Calibri"/>
              <a:cs typeface="Calibri"/>
            </a:endParaRPr>
          </a:p>
          <a:p>
            <a:r>
              <a:rPr lang="en-US" dirty="0">
                <a:solidFill>
                  <a:srgbClr val="526681"/>
                </a:solidFill>
                <a:latin typeface="Calibri"/>
                <a:cs typeface="Calibri"/>
              </a:rPr>
              <a:t>Chronic diseases and their complications</a:t>
            </a:r>
          </a:p>
          <a:p>
            <a:endParaRPr lang="en-US" dirty="0">
              <a:solidFill>
                <a:srgbClr val="526681"/>
              </a:solidFill>
              <a:latin typeface="Calibri"/>
              <a:cs typeface="Calibri"/>
            </a:endParaRPr>
          </a:p>
          <a:p>
            <a:endParaRPr lang="en-US" dirty="0">
              <a:solidFill>
                <a:srgbClr val="526681"/>
              </a:solidFill>
              <a:latin typeface="Calibri"/>
              <a:cs typeface="Calibri"/>
            </a:endParaRPr>
          </a:p>
          <a:p>
            <a:r>
              <a:rPr lang="en-US" dirty="0">
                <a:solidFill>
                  <a:srgbClr val="526681"/>
                </a:solidFill>
                <a:latin typeface="Calibri"/>
                <a:cs typeface="Calibri"/>
              </a:rPr>
              <a:t>Injury issues (drownings, overdoses)</a:t>
            </a:r>
          </a:p>
        </p:txBody>
      </p:sp>
      <p:pic>
        <p:nvPicPr>
          <p:cNvPr id="10" name="Picture 10">
            <a:extLst>
              <a:ext uri="{FF2B5EF4-FFF2-40B4-BE49-F238E27FC236}">
                <a16:creationId xmlns:a16="http://schemas.microsoft.com/office/drawing/2014/main" id="{C3F21F2E-2749-4E94-BA46-F77919FBE786}"/>
              </a:ext>
            </a:extLst>
          </p:cNvPr>
          <p:cNvPicPr>
            <a:picLocks noChangeAspect="1"/>
          </p:cNvPicPr>
          <p:nvPr/>
        </p:nvPicPr>
        <p:blipFill rotWithShape="1">
          <a:blip r:embed="rId4"/>
          <a:srcRect t="4819" b="1613"/>
          <a:stretch/>
        </p:blipFill>
        <p:spPr>
          <a:xfrm>
            <a:off x="4706179" y="1619848"/>
            <a:ext cx="990600" cy="2993028"/>
          </a:xfrm>
          <a:prstGeom prst="rect">
            <a:avLst/>
          </a:prstGeom>
        </p:spPr>
      </p:pic>
    </p:spTree>
    <p:extLst>
      <p:ext uri="{BB962C8B-B14F-4D97-AF65-F5344CB8AC3E}">
        <p14:creationId xmlns:p14="http://schemas.microsoft.com/office/powerpoint/2010/main" val="18083518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2267447" y="1111507"/>
            <a:ext cx="1201323" cy="3487491"/>
          </a:xfrm>
          <a:prstGeom prst="rect">
            <a:avLst/>
          </a:prstGeom>
        </p:spPr>
      </p:pic>
      <p:pic>
        <p:nvPicPr>
          <p:cNvPr id="9" name="Picture 8"/>
          <p:cNvPicPr>
            <a:picLocks noChangeAspect="1"/>
          </p:cNvPicPr>
          <p:nvPr/>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250289" y="578219"/>
            <a:ext cx="2628900" cy="4366063"/>
          </a:xfrm>
          <a:prstGeom prst="rect">
            <a:avLst/>
          </a:prstGeom>
        </p:spPr>
      </p:pic>
      <p:pic>
        <p:nvPicPr>
          <p:cNvPr id="10" name="Picture 9"/>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541074" y="196037"/>
            <a:ext cx="3759041" cy="2026227"/>
          </a:xfrm>
          <a:prstGeom prst="rect">
            <a:avLst/>
          </a:prstGeom>
        </p:spPr>
      </p:pic>
      <p:pic>
        <p:nvPicPr>
          <p:cNvPr id="11" name="Picture 10"/>
          <p:cNvPicPr>
            <a:picLocks noChangeAspect="1"/>
          </p:cNvPicPr>
          <p:nvPr/>
        </p:nvPicPr>
        <p:blipFill rotWithShape="1">
          <a:blip r:embed="rId6"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736573" y="2721723"/>
            <a:ext cx="1422590" cy="2041012"/>
          </a:xfrm>
          <a:prstGeom prst="rect">
            <a:avLst/>
          </a:prstGeom>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21727" y="1903386"/>
            <a:ext cx="3780060" cy="1278082"/>
          </a:xfrm>
          <a:prstGeom prst="rect">
            <a:avLst/>
          </a:prstGeom>
        </p:spPr>
      </p:pic>
      <p:pic>
        <p:nvPicPr>
          <p:cNvPr id="13" name="Picture 12"/>
          <p:cNvPicPr>
            <a:picLocks noChangeAspect="1"/>
          </p:cNvPicPr>
          <p:nvPr/>
        </p:nvPicPr>
        <p:blipFill rotWithShape="1">
          <a:blip r:embed="rId8"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6525060" y="3101844"/>
            <a:ext cx="2309226" cy="1821562"/>
          </a:xfrm>
          <a:prstGeom prst="rect">
            <a:avLst/>
          </a:prstGeom>
        </p:spPr>
      </p:pic>
      <p:pic>
        <p:nvPicPr>
          <p:cNvPr id="15" name="Picture 14"/>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79723" y="1261832"/>
            <a:ext cx="1415998" cy="1194619"/>
          </a:xfrm>
          <a:prstGeom prst="rect">
            <a:avLst/>
          </a:prstGeom>
        </p:spPr>
      </p:pic>
      <p:pic>
        <p:nvPicPr>
          <p:cNvPr id="16" name="Picture 15"/>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57482" y="1414232"/>
            <a:ext cx="1415998" cy="1194619"/>
          </a:xfrm>
          <a:prstGeom prst="rect">
            <a:avLst/>
          </a:prstGeom>
        </p:spPr>
      </p:pic>
      <p:pic>
        <p:nvPicPr>
          <p:cNvPr id="17" name="Picture 16"/>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87216" y="1566632"/>
            <a:ext cx="1415998" cy="1194619"/>
          </a:xfrm>
          <a:prstGeom prst="rect">
            <a:avLst/>
          </a:prstGeom>
        </p:spPr>
      </p:pic>
      <p:pic>
        <p:nvPicPr>
          <p:cNvPr id="18" name="Picture 17"/>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184907" y="2421554"/>
            <a:ext cx="2013470" cy="1408484"/>
          </a:xfrm>
          <a:prstGeom prst="rect">
            <a:avLst/>
          </a:prstGeom>
        </p:spPr>
      </p:pic>
      <p:pic>
        <p:nvPicPr>
          <p:cNvPr id="19" name="Picture 18"/>
          <p:cNvPicPr>
            <a:picLocks noChangeAspect="1"/>
          </p:cNvPicPr>
          <p:nvPr/>
        </p:nvPicPr>
        <p:blipFill rotWithShape="1">
          <a:blip r:embed="rId11"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944570" y="3348195"/>
            <a:ext cx="2625978" cy="1540904"/>
          </a:xfrm>
          <a:prstGeom prst="rect">
            <a:avLst/>
          </a:prstGeom>
        </p:spPr>
      </p:pic>
      <p:pic>
        <p:nvPicPr>
          <p:cNvPr id="20" name="Picture 19"/>
          <p:cNvPicPr>
            <a:picLocks noChangeAspect="1"/>
          </p:cNvPicPr>
          <p:nvPr/>
        </p:nvPicPr>
        <p:blipFill rotWithShape="1">
          <a:blip r:embed="rId1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54406" y="1726229"/>
            <a:ext cx="1374053" cy="1159231"/>
          </a:xfrm>
          <a:prstGeom prst="rect">
            <a:avLst/>
          </a:prstGeom>
        </p:spPr>
      </p:pic>
      <p:pic>
        <p:nvPicPr>
          <p:cNvPr id="21" name="Picture 20"/>
          <p:cNvPicPr>
            <a:picLocks noChangeAspect="1"/>
          </p:cNvPicPr>
          <p:nvPr/>
        </p:nvPicPr>
        <p:blipFill rotWithShape="1">
          <a:blip r:embed="rId1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4071" y="1355062"/>
            <a:ext cx="1374053" cy="1159231"/>
          </a:xfrm>
          <a:prstGeom prst="rect">
            <a:avLst/>
          </a:prstGeom>
        </p:spPr>
      </p:pic>
      <p:sp>
        <p:nvSpPr>
          <p:cNvPr id="22" name="Title 1"/>
          <p:cNvSpPr>
            <a:spLocks noGrp="1"/>
          </p:cNvSpPr>
          <p:nvPr>
            <p:ph type="title"/>
          </p:nvPr>
        </p:nvSpPr>
        <p:spPr>
          <a:xfrm>
            <a:off x="390122" y="206303"/>
            <a:ext cx="8229600" cy="857250"/>
          </a:xfrm>
        </p:spPr>
        <p:txBody>
          <a:bodyPr/>
          <a:lstStyle/>
          <a:p>
            <a:r>
              <a:rPr lang="en-US" sz="3600" dirty="0">
                <a:solidFill>
                  <a:srgbClr val="375672"/>
                </a:solidFill>
                <a:ea typeface="+mn-ea"/>
                <a:cs typeface="Calibri" panose="020F0502020204030204" pitchFamily="34" charset="0"/>
              </a:rPr>
              <a:t>Laying the Conditions </a:t>
            </a:r>
            <a:br>
              <a:rPr lang="en-US" sz="3600" dirty="0">
                <a:solidFill>
                  <a:srgbClr val="375672"/>
                </a:solidFill>
                <a:ea typeface="+mn-ea"/>
                <a:cs typeface="Calibri" panose="020F0502020204030204" pitchFamily="34" charset="0"/>
              </a:rPr>
            </a:br>
            <a:r>
              <a:rPr lang="en-US" sz="3000" b="0" dirty="0">
                <a:solidFill>
                  <a:srgbClr val="375672"/>
                </a:solidFill>
                <a:ea typeface="+mn-ea"/>
                <a:cs typeface="Calibri" panose="020F0502020204030204" pitchFamily="34" charset="0"/>
              </a:rPr>
              <a:t>for Broad Interoperability</a:t>
            </a:r>
          </a:p>
        </p:txBody>
      </p:sp>
    </p:spTree>
    <p:extLst>
      <p:ext uri="{BB962C8B-B14F-4D97-AF65-F5344CB8AC3E}">
        <p14:creationId xmlns:p14="http://schemas.microsoft.com/office/powerpoint/2010/main" val="227168594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677" y="141142"/>
            <a:ext cx="8229600" cy="910558"/>
          </a:xfrm>
        </p:spPr>
        <p:txBody>
          <a:bodyPr/>
          <a:lstStyle/>
          <a:p>
            <a:r>
              <a:rPr lang="en-US" sz="3600" dirty="0">
                <a:solidFill>
                  <a:srgbClr val="375672"/>
                </a:solidFill>
                <a:ea typeface="+mn-ea"/>
                <a:cs typeface="Calibri" panose="020F0502020204030204" pitchFamily="34" charset="0"/>
              </a:rPr>
              <a:t>Digital Bridge</a:t>
            </a:r>
            <a:br>
              <a:rPr lang="en-US" sz="3600" dirty="0">
                <a:solidFill>
                  <a:srgbClr val="375672"/>
                </a:solidFill>
                <a:ea typeface="+mn-ea"/>
                <a:cs typeface="Calibri" panose="020F0502020204030204" pitchFamily="34" charset="0"/>
              </a:rPr>
            </a:br>
            <a:r>
              <a:rPr lang="en-US" sz="3000" b="0" dirty="0">
                <a:solidFill>
                  <a:srgbClr val="375672"/>
                </a:solidFill>
                <a:ea typeface="+mn-ea"/>
                <a:cs typeface="Calibri" panose="020F0502020204030204" pitchFamily="34" charset="0"/>
              </a:rPr>
              <a:t>Connecting Clinical Care and Public Health </a:t>
            </a:r>
          </a:p>
        </p:txBody>
      </p:sp>
      <p:sp>
        <p:nvSpPr>
          <p:cNvPr id="5" name="TextBox 4"/>
          <p:cNvSpPr txBox="1"/>
          <p:nvPr/>
        </p:nvSpPr>
        <p:spPr>
          <a:xfrm>
            <a:off x="8059313" y="1394658"/>
            <a:ext cx="374682"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8</a:t>
            </a:r>
          </a:p>
        </p:txBody>
      </p:sp>
      <p:pic>
        <p:nvPicPr>
          <p:cNvPr id="4" name="Picture 3"/>
          <p:cNvPicPr>
            <a:picLocks noChangeAspect="1"/>
          </p:cNvPicPr>
          <p:nvPr/>
        </p:nvPicPr>
        <p:blipFill rotWithShape="1">
          <a:blip r:embed="rId3"/>
          <a:srcRect l="2854" t="14238" r="5514"/>
          <a:stretch/>
        </p:blipFill>
        <p:spPr>
          <a:xfrm>
            <a:off x="251927" y="2180852"/>
            <a:ext cx="4288074" cy="1507726"/>
          </a:xfrm>
          <a:prstGeom prst="rect">
            <a:avLst/>
          </a:prstGeom>
        </p:spPr>
      </p:pic>
      <p:pic>
        <p:nvPicPr>
          <p:cNvPr id="6" name="Picture 5"/>
          <p:cNvPicPr>
            <a:picLocks noChangeAspect="1"/>
          </p:cNvPicPr>
          <p:nvPr/>
        </p:nvPicPr>
        <p:blipFill>
          <a:blip r:embed="rId4"/>
          <a:stretch>
            <a:fillRect/>
          </a:stretch>
        </p:blipFill>
        <p:spPr>
          <a:xfrm>
            <a:off x="4725681" y="2180852"/>
            <a:ext cx="4115374" cy="1707193"/>
          </a:xfrm>
          <a:prstGeom prst="rect">
            <a:avLst/>
          </a:prstGeom>
        </p:spPr>
      </p:pic>
      <p:sp>
        <p:nvSpPr>
          <p:cNvPr id="7" name="TextBox 6"/>
          <p:cNvSpPr txBox="1"/>
          <p:nvPr/>
        </p:nvSpPr>
        <p:spPr>
          <a:xfrm>
            <a:off x="1214078" y="1459965"/>
            <a:ext cx="2097741"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526681"/>
                </a:solidFill>
                <a:effectLst/>
                <a:uLnTx/>
                <a:uFillTx/>
                <a:latin typeface="Calibri" panose="020F0502020204030204" pitchFamily="34" charset="0"/>
                <a:ea typeface="+mn-ea"/>
                <a:cs typeface="+mn-cs"/>
              </a:rPr>
              <a:t>Our Vision </a:t>
            </a:r>
          </a:p>
        </p:txBody>
      </p:sp>
      <p:sp>
        <p:nvSpPr>
          <p:cNvPr id="8" name="TextBox 7"/>
          <p:cNvSpPr txBox="1"/>
          <p:nvPr/>
        </p:nvSpPr>
        <p:spPr>
          <a:xfrm>
            <a:off x="5040726" y="1458685"/>
            <a:ext cx="328108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526681"/>
                </a:solidFill>
                <a:effectLst/>
                <a:uLnTx/>
                <a:uFillTx/>
                <a:latin typeface="Calibri" panose="020F0502020204030204" pitchFamily="34" charset="0"/>
                <a:ea typeface="+mn-ea"/>
                <a:cs typeface="+mn-cs"/>
              </a:rPr>
              <a:t>Our Partners</a:t>
            </a:r>
          </a:p>
        </p:txBody>
      </p:sp>
    </p:spTree>
    <p:extLst>
      <p:ext uri="{BB962C8B-B14F-4D97-AF65-F5344CB8AC3E}">
        <p14:creationId xmlns:p14="http://schemas.microsoft.com/office/powerpoint/2010/main" val="87053529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781910"/>
            <a:ext cx="2586445" cy="3912009"/>
          </a:xfrm>
        </p:spPr>
        <p:txBody>
          <a:bodyPr/>
          <a:lstStyle/>
          <a:p>
            <a:r>
              <a:rPr lang="en-US" sz="5400" dirty="0"/>
              <a:t>  </a:t>
            </a:r>
            <a:r>
              <a:rPr lang="en-US" sz="4000" dirty="0">
                <a:solidFill>
                  <a:srgbClr val="375672"/>
                </a:solidFill>
                <a:ea typeface="+mn-ea"/>
                <a:cs typeface="Calibri" panose="020F0502020204030204" pitchFamily="34" charset="0"/>
              </a:rPr>
              <a:t>Goal</a:t>
            </a:r>
          </a:p>
        </p:txBody>
      </p:sp>
      <p:sp>
        <p:nvSpPr>
          <p:cNvPr id="3" name="Title 1"/>
          <p:cNvSpPr txBox="1">
            <a:spLocks/>
          </p:cNvSpPr>
          <p:nvPr/>
        </p:nvSpPr>
        <p:spPr>
          <a:xfrm>
            <a:off x="3409946" y="136814"/>
            <a:ext cx="4900120" cy="869265"/>
          </a:xfrm>
          <a:prstGeom prst="rect">
            <a:avLst/>
          </a:prstGeom>
        </p:spPr>
        <p:txBody>
          <a:bodyPr/>
          <a:lstStyle>
            <a:lvl1pPr algn="l" rtl="0" eaLnBrk="0" fontAlgn="base" hangingPunct="0">
              <a:spcBef>
                <a:spcPct val="0"/>
              </a:spcBef>
              <a:spcAft>
                <a:spcPct val="0"/>
              </a:spcAft>
              <a:defRPr sz="2800" b="1" kern="1200">
                <a:solidFill>
                  <a:srgbClr val="526681"/>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200" dirty="0">
                <a:solidFill>
                  <a:srgbClr val="375672"/>
                </a:solidFill>
                <a:ea typeface="+mn-ea"/>
                <a:cs typeface="Calibri" panose="020F0502020204030204" pitchFamily="34" charset="0"/>
              </a:rPr>
              <a:t>Seven Imperatives for 2024</a:t>
            </a:r>
          </a:p>
        </p:txBody>
      </p:sp>
      <p:sp>
        <p:nvSpPr>
          <p:cNvPr id="4" name="Text Placeholder 37"/>
          <p:cNvSpPr txBox="1">
            <a:spLocks/>
          </p:cNvSpPr>
          <p:nvPr/>
        </p:nvSpPr>
        <p:spPr>
          <a:xfrm>
            <a:off x="2847703" y="781911"/>
            <a:ext cx="6143897" cy="352342"/>
          </a:xfrm>
          <a:prstGeom prst="rect">
            <a:avLst/>
          </a:prstGeom>
        </p:spPr>
        <p:txBody>
          <a:bodyPr vert="horz" lIns="0" tIns="0" rIns="0" bIns="0" rtlCol="0" anchor="ctr">
            <a:noAutofit/>
          </a:bodyPr>
          <a:lstStyle>
            <a:lvl1pPr marL="0" indent="0" algn="l" defTabSz="914400" rtl="0" eaLnBrk="1" latinLnBrk="0" hangingPunct="1">
              <a:lnSpc>
                <a:spcPct val="130000"/>
              </a:lnSpc>
              <a:spcBef>
                <a:spcPts val="1000"/>
              </a:spcBef>
              <a:buClr>
                <a:schemeClr val="accent5"/>
              </a:buClr>
              <a:buSzPct val="75000"/>
              <a:buFont typeface="Arial" panose="020B0604020202020204" pitchFamily="34" charset="0"/>
              <a:buNone/>
              <a:defRPr lang="en-US" sz="1200" kern="1200" spc="-30" baseline="0" dirty="0">
                <a:solidFill>
                  <a:schemeClr val="tx1"/>
                </a:solidFill>
                <a:latin typeface="+mn-lt"/>
                <a:ea typeface="Open Sans" charset="0"/>
                <a:cs typeface="Open Sans" charset="0"/>
              </a:defRPr>
            </a:lvl1pPr>
            <a:lvl2pPr marL="514350" indent="-171450" algn="l" defTabSz="685800" rtl="0" eaLnBrk="1" latinLnBrk="0" hangingPunct="1">
              <a:lnSpc>
                <a:spcPct val="100000"/>
              </a:lnSpc>
              <a:spcBef>
                <a:spcPts val="375"/>
              </a:spcBef>
              <a:buClr>
                <a:schemeClr val="accent5"/>
              </a:buClr>
              <a:buSzPct val="75000"/>
              <a:buFont typeface="Arial" panose="020B0604020202020204" pitchFamily="34" charset="0"/>
              <a:buChar char="•"/>
              <a:defRPr sz="1350" kern="1200" spc="-23">
                <a:solidFill>
                  <a:schemeClr val="tx1"/>
                </a:solidFill>
                <a:latin typeface="+mn-lt"/>
                <a:ea typeface="Open Sans" charset="0"/>
                <a:cs typeface="Open Sans" charset="0"/>
              </a:defRPr>
            </a:lvl2pPr>
            <a:lvl3pPr marL="857250" indent="-171450" algn="l" defTabSz="685800" rtl="0" eaLnBrk="1" latinLnBrk="0" hangingPunct="1">
              <a:lnSpc>
                <a:spcPct val="100000"/>
              </a:lnSpc>
              <a:spcBef>
                <a:spcPts val="375"/>
              </a:spcBef>
              <a:buClr>
                <a:schemeClr val="accent5"/>
              </a:buClr>
              <a:buSzPct val="75000"/>
              <a:buFont typeface="Arial" panose="020B0604020202020204" pitchFamily="34" charset="0"/>
              <a:buChar char="•"/>
              <a:defRPr sz="1200" kern="1200" spc="-23">
                <a:solidFill>
                  <a:schemeClr val="tx1"/>
                </a:solidFill>
                <a:latin typeface="+mn-lt"/>
                <a:ea typeface="Open Sans" charset="0"/>
                <a:cs typeface="Open Sans" charset="0"/>
              </a:defRPr>
            </a:lvl3pPr>
            <a:lvl4pPr marL="1200150" indent="-171450" algn="l" defTabSz="685800" rtl="0" eaLnBrk="1" latinLnBrk="0" hangingPunct="1">
              <a:lnSpc>
                <a:spcPct val="100000"/>
              </a:lnSpc>
              <a:spcBef>
                <a:spcPts val="375"/>
              </a:spcBef>
              <a:buClr>
                <a:schemeClr val="accent5"/>
              </a:buClr>
              <a:buSzPct val="75000"/>
              <a:buFont typeface="Arial" panose="020B0604020202020204" pitchFamily="34" charset="0"/>
              <a:buChar char="•"/>
              <a:defRPr sz="1050" kern="1200" spc="-23">
                <a:solidFill>
                  <a:schemeClr val="tx1"/>
                </a:solidFill>
                <a:latin typeface="+mn-lt"/>
                <a:ea typeface="Open Sans" charset="0"/>
                <a:cs typeface="Open Sans" charset="0"/>
              </a:defRPr>
            </a:lvl4pPr>
            <a:lvl5pPr marL="1543050" indent="-171450" algn="l" defTabSz="685800" rtl="0" eaLnBrk="1" latinLnBrk="0" hangingPunct="1">
              <a:lnSpc>
                <a:spcPct val="100000"/>
              </a:lnSpc>
              <a:spcBef>
                <a:spcPts val="375"/>
              </a:spcBef>
              <a:buClr>
                <a:schemeClr val="accent5"/>
              </a:buClr>
              <a:buSzPct val="75000"/>
              <a:buFont typeface="Arial" panose="020B0604020202020204" pitchFamily="34" charset="0"/>
              <a:buChar char="•"/>
              <a:defRPr sz="1050" kern="1200" spc="-23">
                <a:solidFill>
                  <a:schemeClr val="tx1"/>
                </a:solidFill>
                <a:latin typeface="+mn-lt"/>
                <a:ea typeface="Open Sans" charset="0"/>
                <a:cs typeface="Open Sans"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0" hangingPunct="0">
              <a:lnSpc>
                <a:spcPct val="100000"/>
              </a:lnSpc>
              <a:spcBef>
                <a:spcPct val="0"/>
              </a:spcBef>
              <a:buClrTx/>
              <a:buSzTx/>
            </a:pPr>
            <a:r>
              <a:rPr lang="en-US" sz="1600" b="1" dirty="0">
                <a:solidFill>
                  <a:srgbClr val="375672"/>
                </a:solidFill>
                <a:latin typeface="Calibri" panose="020F0502020204030204" pitchFamily="34" charset="0"/>
                <a:ea typeface="+mn-ea"/>
                <a:cs typeface="Calibri" panose="020F0502020204030204" pitchFamily="34" charset="0"/>
              </a:rPr>
              <a:t>By 2024, CDC will be operating to a new normal, working across programs  and agency initiatives &amp; through emerging priorities</a:t>
            </a:r>
          </a:p>
        </p:txBody>
      </p:sp>
      <p:sp>
        <p:nvSpPr>
          <p:cNvPr id="5" name="Rectangle 4"/>
          <p:cNvSpPr/>
          <p:nvPr/>
        </p:nvSpPr>
        <p:spPr>
          <a:xfrm>
            <a:off x="261259" y="1842611"/>
            <a:ext cx="2328328" cy="230832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spc="-30" dirty="0">
                <a:solidFill>
                  <a:srgbClr val="526681"/>
                </a:solidFill>
                <a:latin typeface="Calibri" pitchFamily="34" charset="0"/>
              </a:rPr>
              <a:t>To transform CDC and our partners from a culture of primarily historical data analytics to predictive data science supported by modern IT platforms and enterprise services that facilitate CDC’s public health mission </a:t>
            </a:r>
          </a:p>
        </p:txBody>
      </p:sp>
      <p:cxnSp>
        <p:nvCxnSpPr>
          <p:cNvPr id="6" name="Straight Connector 5"/>
          <p:cNvCxnSpPr/>
          <p:nvPr/>
        </p:nvCxnSpPr>
        <p:spPr>
          <a:xfrm>
            <a:off x="267128" y="1691598"/>
            <a:ext cx="2143125" cy="7260"/>
          </a:xfrm>
          <a:prstGeom prst="line">
            <a:avLst/>
          </a:prstGeom>
          <a:ln w="10668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637275" y="568036"/>
            <a:ext cx="1" cy="412588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object 4"/>
          <p:cNvSpPr txBox="1"/>
          <p:nvPr/>
        </p:nvSpPr>
        <p:spPr>
          <a:xfrm>
            <a:off x="3454104" y="1497100"/>
            <a:ext cx="2395105" cy="735586"/>
          </a:xfrm>
          <a:prstGeom prst="rect">
            <a:avLst/>
          </a:prstGeom>
        </p:spPr>
        <p:txBody>
          <a:bodyPr vert="horz" wrap="square" lIns="0" tIns="0" rIns="0" bIns="0" rtlCol="0">
            <a:spAutoFit/>
          </a:bodyPr>
          <a:lstStyle/>
          <a:p>
            <a:pPr marL="7144" marR="0" lvl="0" indent="0" algn="l" defTabSz="914400" rtl="0" eaLnBrk="0" fontAlgn="base" latinLnBrk="0" hangingPunct="0">
              <a:lnSpc>
                <a:spcPct val="85000"/>
              </a:lnSpc>
              <a:spcBef>
                <a:spcPts val="338"/>
              </a:spcBef>
              <a:spcAft>
                <a:spcPct val="0"/>
              </a:spcAft>
              <a:buClrTx/>
              <a:buSzTx/>
              <a:buFontTx/>
              <a:buNone/>
              <a:tabLst/>
              <a:defRPr/>
            </a:pPr>
            <a:r>
              <a:rPr lang="en-US" b="1" spc="-30" dirty="0">
                <a:solidFill>
                  <a:srgbClr val="526681"/>
                </a:solidFill>
                <a:latin typeface="Calibri" pitchFamily="34" charset="0"/>
              </a:rPr>
              <a:t>Cloud</a:t>
            </a:r>
          </a:p>
          <a:p>
            <a:pPr marL="7144" marR="0" lvl="0" indent="0" algn="l" defTabSz="914400" rtl="0" eaLnBrk="0" fontAlgn="base" latinLnBrk="0" hangingPunct="0">
              <a:lnSpc>
                <a:spcPct val="100000"/>
              </a:lnSpc>
              <a:spcBef>
                <a:spcPts val="338"/>
              </a:spcBef>
              <a:spcAft>
                <a:spcPct val="0"/>
              </a:spcAft>
              <a:buClrTx/>
              <a:buSzTx/>
              <a:buFontTx/>
              <a:buNone/>
              <a:tabLst/>
              <a:defRPr/>
            </a:pPr>
            <a:r>
              <a:rPr lang="en-US" sz="1200" spc="-30" dirty="0">
                <a:solidFill>
                  <a:srgbClr val="526681"/>
                </a:solidFill>
                <a:latin typeface="Calibri" pitchFamily="34" charset="0"/>
              </a:rPr>
              <a:t>CDC data will be in a cloud</a:t>
            </a:r>
          </a:p>
          <a:p>
            <a:pPr marL="7144" marR="0" lvl="0" indent="0" algn="l" defTabSz="914400" rtl="0" eaLnBrk="0" fontAlgn="base" latinLnBrk="0" hangingPunct="0">
              <a:lnSpc>
                <a:spcPct val="100000"/>
              </a:lnSpc>
              <a:spcBef>
                <a:spcPct val="0"/>
              </a:spcBef>
              <a:spcAft>
                <a:spcPct val="0"/>
              </a:spcAft>
              <a:buClrTx/>
              <a:buSzTx/>
              <a:buFontTx/>
              <a:buNone/>
              <a:tabLst/>
              <a:defRPr/>
            </a:pPr>
            <a:endParaRPr lang="en-US" spc="-30" dirty="0">
              <a:solidFill>
                <a:srgbClr val="526681"/>
              </a:solidFill>
              <a:latin typeface="Calibri" pitchFamily="34" charset="0"/>
            </a:endParaRPr>
          </a:p>
        </p:txBody>
      </p:sp>
      <p:sp>
        <p:nvSpPr>
          <p:cNvPr id="12" name="object 4"/>
          <p:cNvSpPr txBox="1"/>
          <p:nvPr/>
        </p:nvSpPr>
        <p:spPr>
          <a:xfrm>
            <a:off x="3443694" y="2102580"/>
            <a:ext cx="2253982" cy="800219"/>
          </a:xfrm>
          <a:prstGeom prst="rect">
            <a:avLst/>
          </a:prstGeom>
        </p:spPr>
        <p:txBody>
          <a:bodyPr vert="horz" wrap="square" lIns="0" tIns="0" rIns="0" bIns="0" rtlCol="0">
            <a:spAutoFit/>
          </a:bodyPr>
          <a:lstStyle/>
          <a:p>
            <a:pPr marL="7144" marR="0" lvl="0" indent="0" algn="l" defTabSz="914400" rtl="0" eaLnBrk="0" fontAlgn="base" latinLnBrk="0" hangingPunct="0">
              <a:lnSpc>
                <a:spcPct val="100000"/>
              </a:lnSpc>
              <a:spcBef>
                <a:spcPts val="338"/>
              </a:spcBef>
              <a:spcAft>
                <a:spcPct val="0"/>
              </a:spcAft>
              <a:buClrTx/>
              <a:buSzTx/>
              <a:buFontTx/>
              <a:buNone/>
              <a:tabLst/>
              <a:defRPr/>
            </a:pPr>
            <a:r>
              <a:rPr lang="en-US" b="1" spc="-30" dirty="0">
                <a:solidFill>
                  <a:srgbClr val="526681"/>
                </a:solidFill>
                <a:latin typeface="Calibri" pitchFamily="34" charset="0"/>
              </a:rPr>
              <a:t>Common Portal</a:t>
            </a:r>
          </a:p>
          <a:p>
            <a:pPr marL="7144" marR="0" lvl="0" indent="0" algn="l" defTabSz="914400" rtl="0" eaLnBrk="0" fontAlgn="base" latinLnBrk="0" hangingPunct="0">
              <a:lnSpc>
                <a:spcPct val="100000"/>
              </a:lnSpc>
              <a:spcBef>
                <a:spcPts val="338"/>
              </a:spcBef>
              <a:spcAft>
                <a:spcPct val="0"/>
              </a:spcAft>
              <a:buClrTx/>
              <a:buSzTx/>
              <a:buFontTx/>
              <a:buNone/>
              <a:tabLst/>
              <a:defRPr/>
            </a:pPr>
            <a:r>
              <a:rPr lang="en-US" sz="1200" spc="-30" dirty="0">
                <a:solidFill>
                  <a:srgbClr val="526681"/>
                </a:solidFill>
                <a:latin typeface="Calibri" pitchFamily="34" charset="0"/>
              </a:rPr>
              <a:t>Data reporting to CDC will be through a common portal</a:t>
            </a:r>
          </a:p>
          <a:p>
            <a:pPr marL="7144" marR="0" lvl="0" indent="0" algn="l" defTabSz="914400" rtl="0" eaLnBrk="0" fontAlgn="base" latinLnBrk="0" hangingPunct="0">
              <a:lnSpc>
                <a:spcPct val="100000"/>
              </a:lnSpc>
              <a:spcBef>
                <a:spcPct val="0"/>
              </a:spcBef>
              <a:spcAft>
                <a:spcPct val="0"/>
              </a:spcAft>
              <a:buClrTx/>
              <a:buSzTx/>
              <a:buFontTx/>
              <a:buNone/>
              <a:tabLst/>
              <a:defRPr/>
            </a:pPr>
            <a:endParaRPr kumimoji="0" lang="en-US" sz="750" b="0" i="0" u="none" strike="noStrike" kern="1200" cap="none" spc="0" normalizeH="0" baseline="0" noProof="0" dirty="0">
              <a:ln>
                <a:noFill/>
              </a:ln>
              <a:solidFill>
                <a:srgbClr val="000000"/>
              </a:solidFill>
              <a:effectLst/>
              <a:uLnTx/>
              <a:uFillTx/>
              <a:latin typeface="Open Sans" charset="0"/>
              <a:ea typeface="Open Sans" charset="0"/>
              <a:cs typeface="Open Sans" charset="0"/>
            </a:endParaRPr>
          </a:p>
        </p:txBody>
      </p:sp>
      <p:sp>
        <p:nvSpPr>
          <p:cNvPr id="13" name="object 4"/>
          <p:cNvSpPr txBox="1"/>
          <p:nvPr/>
        </p:nvSpPr>
        <p:spPr>
          <a:xfrm>
            <a:off x="3533698" y="2940010"/>
            <a:ext cx="1918158" cy="754053"/>
          </a:xfrm>
          <a:prstGeom prst="rect">
            <a:avLst/>
          </a:prstGeom>
        </p:spPr>
        <p:txBody>
          <a:bodyPr vert="horz" wrap="square" lIns="0" tIns="0" rIns="0" bIns="0" rtlCol="0">
            <a:spAutoFit/>
          </a:bodyPr>
          <a:lstStyle/>
          <a:p>
            <a:pPr marL="7144" marR="0" lvl="0" indent="0" algn="l" defTabSz="914400" rtl="0" eaLnBrk="0" fontAlgn="base" latinLnBrk="0" hangingPunct="0">
              <a:lnSpc>
                <a:spcPct val="85000"/>
              </a:lnSpc>
              <a:spcBef>
                <a:spcPts val="338"/>
              </a:spcBef>
              <a:spcAft>
                <a:spcPct val="0"/>
              </a:spcAft>
              <a:buClrTx/>
              <a:buSzTx/>
              <a:buFontTx/>
              <a:buNone/>
              <a:tabLst/>
              <a:defRPr/>
            </a:pPr>
            <a:r>
              <a:rPr lang="en-US" b="1" spc="-30" dirty="0">
                <a:solidFill>
                  <a:srgbClr val="526681"/>
                </a:solidFill>
                <a:latin typeface="Calibri" pitchFamily="34" charset="0"/>
              </a:rPr>
              <a:t>Interoperability</a:t>
            </a:r>
          </a:p>
          <a:p>
            <a:pPr marL="7144" marR="0" lvl="0" indent="0" algn="l" defTabSz="914400" rtl="0" eaLnBrk="0" fontAlgn="base" latinLnBrk="0" hangingPunct="0">
              <a:lnSpc>
                <a:spcPct val="130000"/>
              </a:lnSpc>
              <a:spcBef>
                <a:spcPts val="338"/>
              </a:spcBef>
              <a:spcAft>
                <a:spcPct val="0"/>
              </a:spcAft>
              <a:buClrTx/>
              <a:buSzTx/>
              <a:buFontTx/>
              <a:buNone/>
              <a:tabLst/>
              <a:defRPr/>
            </a:pPr>
            <a:r>
              <a:rPr lang="en-US" sz="1200" spc="-30" dirty="0">
                <a:solidFill>
                  <a:srgbClr val="526681"/>
                </a:solidFill>
                <a:latin typeface="Calibri" pitchFamily="34" charset="0"/>
              </a:rPr>
              <a:t>CDC data will be interoperable within and external to CDC </a:t>
            </a:r>
          </a:p>
        </p:txBody>
      </p:sp>
      <p:sp>
        <p:nvSpPr>
          <p:cNvPr id="14" name="object 4"/>
          <p:cNvSpPr txBox="1"/>
          <p:nvPr/>
        </p:nvSpPr>
        <p:spPr>
          <a:xfrm>
            <a:off x="3412539" y="4007581"/>
            <a:ext cx="2068661" cy="994118"/>
          </a:xfrm>
          <a:prstGeom prst="rect">
            <a:avLst/>
          </a:prstGeom>
        </p:spPr>
        <p:txBody>
          <a:bodyPr vert="horz" wrap="square" lIns="0" tIns="0" rIns="0" bIns="0" rtlCol="0">
            <a:spAutoFit/>
          </a:bodyPr>
          <a:lstStyle/>
          <a:p>
            <a:pPr marL="7144" marR="0" lvl="0" indent="0" algn="l" defTabSz="914400" rtl="0" eaLnBrk="0" fontAlgn="base" latinLnBrk="0" hangingPunct="0">
              <a:lnSpc>
                <a:spcPct val="85000"/>
              </a:lnSpc>
              <a:spcBef>
                <a:spcPts val="338"/>
              </a:spcBef>
              <a:spcAft>
                <a:spcPct val="0"/>
              </a:spcAft>
              <a:buClrTx/>
              <a:buSzTx/>
              <a:buFontTx/>
              <a:buNone/>
              <a:tabLst/>
              <a:defRPr/>
            </a:pPr>
            <a:r>
              <a:rPr lang="en-US" b="1" spc="-30" dirty="0">
                <a:solidFill>
                  <a:srgbClr val="526681"/>
                </a:solidFill>
                <a:latin typeface="Calibri" pitchFamily="34" charset="0"/>
              </a:rPr>
              <a:t>Data Sharing</a:t>
            </a:r>
          </a:p>
          <a:p>
            <a:pPr marL="7144" marR="0" lvl="0" indent="0" algn="l" defTabSz="914400" rtl="0" eaLnBrk="0" fontAlgn="base" latinLnBrk="0" hangingPunct="0">
              <a:lnSpc>
                <a:spcPct val="130000"/>
              </a:lnSpc>
              <a:spcBef>
                <a:spcPts val="338"/>
              </a:spcBef>
              <a:spcAft>
                <a:spcPct val="0"/>
              </a:spcAft>
              <a:buClrTx/>
              <a:buSzTx/>
              <a:buFontTx/>
              <a:buNone/>
              <a:tabLst/>
              <a:defRPr/>
            </a:pPr>
            <a:r>
              <a:rPr lang="en-US" sz="1200" spc="-30" dirty="0">
                <a:solidFill>
                  <a:srgbClr val="526681"/>
                </a:solidFill>
                <a:latin typeface="Calibri" pitchFamily="34" charset="0"/>
              </a:rPr>
              <a:t>CDC data will be shared and public, while protecting privacy and confidentiality </a:t>
            </a:r>
          </a:p>
        </p:txBody>
      </p:sp>
      <p:grpSp>
        <p:nvGrpSpPr>
          <p:cNvPr id="15" name="Group 777"/>
          <p:cNvGrpSpPr>
            <a:grpSpLocks noChangeAspect="1"/>
          </p:cNvGrpSpPr>
          <p:nvPr/>
        </p:nvGrpSpPr>
        <p:grpSpPr bwMode="auto">
          <a:xfrm>
            <a:off x="2739496" y="1403578"/>
            <a:ext cx="684381" cy="628854"/>
            <a:chOff x="1121" y="2719"/>
            <a:chExt cx="340" cy="340"/>
          </a:xfrm>
          <a:solidFill>
            <a:srgbClr val="0F1217"/>
          </a:solidFill>
        </p:grpSpPr>
        <p:sp>
          <p:nvSpPr>
            <p:cNvPr id="16" name="Freeform 778"/>
            <p:cNvSpPr>
              <a:spLocks noEditPoints="1"/>
            </p:cNvSpPr>
            <p:nvPr/>
          </p:nvSpPr>
          <p:spPr bwMode="auto">
            <a:xfrm>
              <a:off x="1121" y="271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17" name="Freeform 779"/>
            <p:cNvSpPr>
              <a:spLocks noEditPoints="1"/>
            </p:cNvSpPr>
            <p:nvPr/>
          </p:nvSpPr>
          <p:spPr bwMode="auto">
            <a:xfrm>
              <a:off x="1185" y="2804"/>
              <a:ext cx="212" cy="170"/>
            </a:xfrm>
            <a:custGeom>
              <a:avLst/>
              <a:gdLst>
                <a:gd name="T0" fmla="*/ 199 w 320"/>
                <a:gd name="T1" fmla="*/ 135 h 256"/>
                <a:gd name="T2" fmla="*/ 192 w 320"/>
                <a:gd name="T3" fmla="*/ 138 h 256"/>
                <a:gd name="T4" fmla="*/ 184 w 320"/>
                <a:gd name="T5" fmla="*/ 135 h 256"/>
                <a:gd name="T6" fmla="*/ 170 w 320"/>
                <a:gd name="T7" fmla="*/ 121 h 256"/>
                <a:gd name="T8" fmla="*/ 170 w 320"/>
                <a:gd name="T9" fmla="*/ 245 h 256"/>
                <a:gd name="T10" fmla="*/ 160 w 320"/>
                <a:gd name="T11" fmla="*/ 256 h 256"/>
                <a:gd name="T12" fmla="*/ 149 w 320"/>
                <a:gd name="T13" fmla="*/ 245 h 256"/>
                <a:gd name="T14" fmla="*/ 149 w 320"/>
                <a:gd name="T15" fmla="*/ 121 h 256"/>
                <a:gd name="T16" fmla="*/ 135 w 320"/>
                <a:gd name="T17" fmla="*/ 135 h 256"/>
                <a:gd name="T18" fmla="*/ 120 w 320"/>
                <a:gd name="T19" fmla="*/ 135 h 256"/>
                <a:gd name="T20" fmla="*/ 120 w 320"/>
                <a:gd name="T21" fmla="*/ 120 h 256"/>
                <a:gd name="T22" fmla="*/ 152 w 320"/>
                <a:gd name="T23" fmla="*/ 88 h 256"/>
                <a:gd name="T24" fmla="*/ 156 w 320"/>
                <a:gd name="T25" fmla="*/ 86 h 256"/>
                <a:gd name="T26" fmla="*/ 164 w 320"/>
                <a:gd name="T27" fmla="*/ 86 h 256"/>
                <a:gd name="T28" fmla="*/ 167 w 320"/>
                <a:gd name="T29" fmla="*/ 88 h 256"/>
                <a:gd name="T30" fmla="*/ 199 w 320"/>
                <a:gd name="T31" fmla="*/ 120 h 256"/>
                <a:gd name="T32" fmla="*/ 199 w 320"/>
                <a:gd name="T33" fmla="*/ 135 h 256"/>
                <a:gd name="T34" fmla="*/ 266 w 320"/>
                <a:gd name="T35" fmla="*/ 85 h 256"/>
                <a:gd name="T36" fmla="*/ 262 w 320"/>
                <a:gd name="T37" fmla="*/ 85 h 256"/>
                <a:gd name="T38" fmla="*/ 176 w 320"/>
                <a:gd name="T39" fmla="*/ 0 h 256"/>
                <a:gd name="T40" fmla="*/ 94 w 320"/>
                <a:gd name="T41" fmla="*/ 55 h 256"/>
                <a:gd name="T42" fmla="*/ 71 w 320"/>
                <a:gd name="T43" fmla="*/ 50 h 256"/>
                <a:gd name="T44" fmla="*/ 0 w 320"/>
                <a:gd name="T45" fmla="*/ 121 h 256"/>
                <a:gd name="T46" fmla="*/ 71 w 320"/>
                <a:gd name="T47" fmla="*/ 192 h 256"/>
                <a:gd name="T48" fmla="*/ 106 w 320"/>
                <a:gd name="T49" fmla="*/ 192 h 256"/>
                <a:gd name="T50" fmla="*/ 117 w 320"/>
                <a:gd name="T51" fmla="*/ 181 h 256"/>
                <a:gd name="T52" fmla="*/ 106 w 320"/>
                <a:gd name="T53" fmla="*/ 170 h 256"/>
                <a:gd name="T54" fmla="*/ 71 w 320"/>
                <a:gd name="T55" fmla="*/ 170 h 256"/>
                <a:gd name="T56" fmla="*/ 21 w 320"/>
                <a:gd name="T57" fmla="*/ 121 h 256"/>
                <a:gd name="T58" fmla="*/ 71 w 320"/>
                <a:gd name="T59" fmla="*/ 71 h 256"/>
                <a:gd name="T60" fmla="*/ 95 w 320"/>
                <a:gd name="T61" fmla="*/ 79 h 256"/>
                <a:gd name="T62" fmla="*/ 105 w 320"/>
                <a:gd name="T63" fmla="*/ 80 h 256"/>
                <a:gd name="T64" fmla="*/ 111 w 320"/>
                <a:gd name="T65" fmla="*/ 73 h 256"/>
                <a:gd name="T66" fmla="*/ 176 w 320"/>
                <a:gd name="T67" fmla="*/ 21 h 256"/>
                <a:gd name="T68" fmla="*/ 241 w 320"/>
                <a:gd name="T69" fmla="*/ 86 h 256"/>
                <a:gd name="T70" fmla="*/ 240 w 320"/>
                <a:gd name="T71" fmla="*/ 94 h 256"/>
                <a:gd name="T72" fmla="*/ 239 w 320"/>
                <a:gd name="T73" fmla="*/ 99 h 256"/>
                <a:gd name="T74" fmla="*/ 243 w 320"/>
                <a:gd name="T75" fmla="*/ 109 h 256"/>
                <a:gd name="T76" fmla="*/ 255 w 320"/>
                <a:gd name="T77" fmla="*/ 110 h 256"/>
                <a:gd name="T78" fmla="*/ 266 w 320"/>
                <a:gd name="T79" fmla="*/ 106 h 256"/>
                <a:gd name="T80" fmla="*/ 298 w 320"/>
                <a:gd name="T81" fmla="*/ 138 h 256"/>
                <a:gd name="T82" fmla="*/ 266 w 320"/>
                <a:gd name="T83" fmla="*/ 170 h 256"/>
                <a:gd name="T84" fmla="*/ 213 w 320"/>
                <a:gd name="T85" fmla="*/ 170 h 256"/>
                <a:gd name="T86" fmla="*/ 202 w 320"/>
                <a:gd name="T87" fmla="*/ 181 h 256"/>
                <a:gd name="T88" fmla="*/ 213 w 320"/>
                <a:gd name="T89" fmla="*/ 192 h 256"/>
                <a:gd name="T90" fmla="*/ 266 w 320"/>
                <a:gd name="T91" fmla="*/ 192 h 256"/>
                <a:gd name="T92" fmla="*/ 320 w 320"/>
                <a:gd name="T93" fmla="*/ 138 h 256"/>
                <a:gd name="T94" fmla="*/ 266 w 320"/>
                <a:gd name="T95" fmla="*/ 8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256">
                  <a:moveTo>
                    <a:pt x="199" y="135"/>
                  </a:moveTo>
                  <a:cubicBezTo>
                    <a:pt x="197" y="137"/>
                    <a:pt x="194" y="138"/>
                    <a:pt x="192" y="138"/>
                  </a:cubicBezTo>
                  <a:cubicBezTo>
                    <a:pt x="189" y="138"/>
                    <a:pt x="186" y="137"/>
                    <a:pt x="184" y="135"/>
                  </a:cubicBezTo>
                  <a:cubicBezTo>
                    <a:pt x="170" y="121"/>
                    <a:pt x="170" y="121"/>
                    <a:pt x="170" y="121"/>
                  </a:cubicBezTo>
                  <a:cubicBezTo>
                    <a:pt x="170" y="245"/>
                    <a:pt x="170" y="245"/>
                    <a:pt x="170" y="245"/>
                  </a:cubicBezTo>
                  <a:cubicBezTo>
                    <a:pt x="170" y="251"/>
                    <a:pt x="166" y="256"/>
                    <a:pt x="160" y="256"/>
                  </a:cubicBezTo>
                  <a:cubicBezTo>
                    <a:pt x="154" y="256"/>
                    <a:pt x="149" y="251"/>
                    <a:pt x="149" y="245"/>
                  </a:cubicBezTo>
                  <a:cubicBezTo>
                    <a:pt x="149" y="121"/>
                    <a:pt x="149" y="121"/>
                    <a:pt x="149" y="121"/>
                  </a:cubicBezTo>
                  <a:cubicBezTo>
                    <a:pt x="135" y="135"/>
                    <a:pt x="135" y="135"/>
                    <a:pt x="135" y="135"/>
                  </a:cubicBezTo>
                  <a:cubicBezTo>
                    <a:pt x="131" y="139"/>
                    <a:pt x="124" y="139"/>
                    <a:pt x="120" y="135"/>
                  </a:cubicBezTo>
                  <a:cubicBezTo>
                    <a:pt x="116" y="131"/>
                    <a:pt x="116" y="124"/>
                    <a:pt x="120" y="120"/>
                  </a:cubicBezTo>
                  <a:cubicBezTo>
                    <a:pt x="152" y="88"/>
                    <a:pt x="152" y="88"/>
                    <a:pt x="152" y="88"/>
                  </a:cubicBezTo>
                  <a:cubicBezTo>
                    <a:pt x="153" y="87"/>
                    <a:pt x="154" y="86"/>
                    <a:pt x="156" y="86"/>
                  </a:cubicBezTo>
                  <a:cubicBezTo>
                    <a:pt x="158" y="85"/>
                    <a:pt x="161" y="85"/>
                    <a:pt x="164" y="86"/>
                  </a:cubicBezTo>
                  <a:cubicBezTo>
                    <a:pt x="165" y="86"/>
                    <a:pt x="166" y="87"/>
                    <a:pt x="167" y="88"/>
                  </a:cubicBezTo>
                  <a:cubicBezTo>
                    <a:pt x="199" y="120"/>
                    <a:pt x="199" y="120"/>
                    <a:pt x="199" y="120"/>
                  </a:cubicBezTo>
                  <a:cubicBezTo>
                    <a:pt x="203" y="124"/>
                    <a:pt x="203" y="131"/>
                    <a:pt x="199" y="135"/>
                  </a:cubicBezTo>
                  <a:close/>
                  <a:moveTo>
                    <a:pt x="266" y="85"/>
                  </a:moveTo>
                  <a:cubicBezTo>
                    <a:pt x="265" y="85"/>
                    <a:pt x="264" y="85"/>
                    <a:pt x="262" y="85"/>
                  </a:cubicBezTo>
                  <a:cubicBezTo>
                    <a:pt x="262" y="38"/>
                    <a:pt x="223" y="0"/>
                    <a:pt x="176" y="0"/>
                  </a:cubicBezTo>
                  <a:cubicBezTo>
                    <a:pt x="139" y="0"/>
                    <a:pt x="107" y="22"/>
                    <a:pt x="94" y="55"/>
                  </a:cubicBezTo>
                  <a:cubicBezTo>
                    <a:pt x="87" y="52"/>
                    <a:pt x="80" y="50"/>
                    <a:pt x="71" y="50"/>
                  </a:cubicBezTo>
                  <a:cubicBezTo>
                    <a:pt x="31" y="50"/>
                    <a:pt x="0" y="82"/>
                    <a:pt x="0" y="121"/>
                  </a:cubicBezTo>
                  <a:cubicBezTo>
                    <a:pt x="0" y="160"/>
                    <a:pt x="31" y="192"/>
                    <a:pt x="71" y="192"/>
                  </a:cubicBezTo>
                  <a:cubicBezTo>
                    <a:pt x="106" y="192"/>
                    <a:pt x="106" y="192"/>
                    <a:pt x="106" y="192"/>
                  </a:cubicBezTo>
                  <a:cubicBezTo>
                    <a:pt x="112" y="192"/>
                    <a:pt x="117" y="187"/>
                    <a:pt x="117" y="181"/>
                  </a:cubicBezTo>
                  <a:cubicBezTo>
                    <a:pt x="117" y="175"/>
                    <a:pt x="112" y="170"/>
                    <a:pt x="106" y="170"/>
                  </a:cubicBezTo>
                  <a:cubicBezTo>
                    <a:pt x="71" y="170"/>
                    <a:pt x="71" y="170"/>
                    <a:pt x="71" y="170"/>
                  </a:cubicBezTo>
                  <a:cubicBezTo>
                    <a:pt x="43" y="170"/>
                    <a:pt x="21" y="148"/>
                    <a:pt x="21" y="121"/>
                  </a:cubicBezTo>
                  <a:cubicBezTo>
                    <a:pt x="21" y="93"/>
                    <a:pt x="43" y="71"/>
                    <a:pt x="71" y="71"/>
                  </a:cubicBezTo>
                  <a:cubicBezTo>
                    <a:pt x="80" y="71"/>
                    <a:pt x="87" y="74"/>
                    <a:pt x="95" y="79"/>
                  </a:cubicBezTo>
                  <a:cubicBezTo>
                    <a:pt x="98" y="81"/>
                    <a:pt x="101" y="82"/>
                    <a:pt x="105" y="80"/>
                  </a:cubicBezTo>
                  <a:cubicBezTo>
                    <a:pt x="108" y="79"/>
                    <a:pt x="110" y="76"/>
                    <a:pt x="111" y="73"/>
                  </a:cubicBezTo>
                  <a:cubicBezTo>
                    <a:pt x="117" y="43"/>
                    <a:pt x="145" y="21"/>
                    <a:pt x="176" y="21"/>
                  </a:cubicBezTo>
                  <a:cubicBezTo>
                    <a:pt x="212" y="21"/>
                    <a:pt x="241" y="50"/>
                    <a:pt x="241" y="86"/>
                  </a:cubicBezTo>
                  <a:cubicBezTo>
                    <a:pt x="241" y="89"/>
                    <a:pt x="240" y="91"/>
                    <a:pt x="240" y="94"/>
                  </a:cubicBezTo>
                  <a:cubicBezTo>
                    <a:pt x="240" y="96"/>
                    <a:pt x="240" y="97"/>
                    <a:pt x="239" y="99"/>
                  </a:cubicBezTo>
                  <a:cubicBezTo>
                    <a:pt x="238" y="103"/>
                    <a:pt x="240" y="107"/>
                    <a:pt x="243" y="109"/>
                  </a:cubicBezTo>
                  <a:cubicBezTo>
                    <a:pt x="247" y="112"/>
                    <a:pt x="251" y="112"/>
                    <a:pt x="255" y="110"/>
                  </a:cubicBezTo>
                  <a:cubicBezTo>
                    <a:pt x="261" y="107"/>
                    <a:pt x="265" y="106"/>
                    <a:pt x="266" y="106"/>
                  </a:cubicBezTo>
                  <a:cubicBezTo>
                    <a:pt x="284" y="106"/>
                    <a:pt x="298" y="121"/>
                    <a:pt x="298" y="138"/>
                  </a:cubicBezTo>
                  <a:cubicBezTo>
                    <a:pt x="298" y="156"/>
                    <a:pt x="284" y="170"/>
                    <a:pt x="266" y="170"/>
                  </a:cubicBezTo>
                  <a:cubicBezTo>
                    <a:pt x="213" y="170"/>
                    <a:pt x="213" y="170"/>
                    <a:pt x="213" y="170"/>
                  </a:cubicBezTo>
                  <a:cubicBezTo>
                    <a:pt x="207" y="170"/>
                    <a:pt x="202" y="175"/>
                    <a:pt x="202" y="181"/>
                  </a:cubicBezTo>
                  <a:cubicBezTo>
                    <a:pt x="202" y="187"/>
                    <a:pt x="207" y="192"/>
                    <a:pt x="213" y="192"/>
                  </a:cubicBezTo>
                  <a:cubicBezTo>
                    <a:pt x="266" y="192"/>
                    <a:pt x="266" y="192"/>
                    <a:pt x="266" y="192"/>
                  </a:cubicBezTo>
                  <a:cubicBezTo>
                    <a:pt x="296" y="192"/>
                    <a:pt x="320" y="168"/>
                    <a:pt x="320" y="138"/>
                  </a:cubicBezTo>
                  <a:cubicBezTo>
                    <a:pt x="320" y="109"/>
                    <a:pt x="296" y="85"/>
                    <a:pt x="266" y="8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grpSp>
      <p:sp>
        <p:nvSpPr>
          <p:cNvPr id="18" name="object 4"/>
          <p:cNvSpPr txBox="1"/>
          <p:nvPr/>
        </p:nvSpPr>
        <p:spPr>
          <a:xfrm>
            <a:off x="6165273" y="1469531"/>
            <a:ext cx="2826327" cy="994118"/>
          </a:xfrm>
          <a:prstGeom prst="rect">
            <a:avLst/>
          </a:prstGeom>
        </p:spPr>
        <p:txBody>
          <a:bodyPr vert="horz" wrap="square" lIns="0" tIns="0" rIns="0" bIns="0" rtlCol="0">
            <a:spAutoFit/>
          </a:bodyPr>
          <a:lstStyle/>
          <a:p>
            <a:pPr marL="7144" marR="0" lvl="0" indent="0" algn="l" defTabSz="914400" rtl="0" eaLnBrk="0" fontAlgn="base" latinLnBrk="0" hangingPunct="0">
              <a:lnSpc>
                <a:spcPct val="85000"/>
              </a:lnSpc>
              <a:spcBef>
                <a:spcPts val="338"/>
              </a:spcBef>
              <a:spcAft>
                <a:spcPct val="0"/>
              </a:spcAft>
              <a:buClrTx/>
              <a:buSzTx/>
              <a:buFontTx/>
              <a:buNone/>
              <a:tabLst/>
              <a:defRPr/>
            </a:pPr>
            <a:r>
              <a:rPr lang="en-US" b="1" spc="-30" dirty="0">
                <a:solidFill>
                  <a:srgbClr val="526681"/>
                </a:solidFill>
                <a:latin typeface="Calibri" pitchFamily="34" charset="0"/>
              </a:rPr>
              <a:t>Enterprise Level</a:t>
            </a:r>
          </a:p>
          <a:p>
            <a:pPr marL="7144" marR="0" lvl="0" indent="0" algn="l" defTabSz="914400" rtl="0" eaLnBrk="0" fontAlgn="base" latinLnBrk="0" hangingPunct="0">
              <a:lnSpc>
                <a:spcPct val="130000"/>
              </a:lnSpc>
              <a:spcBef>
                <a:spcPts val="338"/>
              </a:spcBef>
              <a:spcAft>
                <a:spcPct val="0"/>
              </a:spcAft>
              <a:buClrTx/>
              <a:buSzTx/>
              <a:buFontTx/>
              <a:buNone/>
              <a:tabLst/>
              <a:defRPr/>
            </a:pPr>
            <a:r>
              <a:rPr lang="en-US" sz="1200" spc="-30" dirty="0">
                <a:solidFill>
                  <a:srgbClr val="526681"/>
                </a:solidFill>
                <a:latin typeface="Calibri" pitchFamily="34" charset="0"/>
              </a:rPr>
              <a:t>At the enterprise level, CDC data will be catalogued, have metadata and be labelled with appropriate access and privacy controls </a:t>
            </a:r>
          </a:p>
        </p:txBody>
      </p:sp>
      <p:sp>
        <p:nvSpPr>
          <p:cNvPr id="19" name="object 4"/>
          <p:cNvSpPr txBox="1"/>
          <p:nvPr/>
        </p:nvSpPr>
        <p:spPr>
          <a:xfrm>
            <a:off x="6165273" y="2751741"/>
            <a:ext cx="2826327" cy="1234184"/>
          </a:xfrm>
          <a:prstGeom prst="rect">
            <a:avLst/>
          </a:prstGeom>
        </p:spPr>
        <p:txBody>
          <a:bodyPr vert="horz" wrap="square" lIns="0" tIns="0" rIns="0" bIns="0" rtlCol="0">
            <a:spAutoFit/>
          </a:bodyPr>
          <a:lstStyle/>
          <a:p>
            <a:pPr marL="7144" marR="0" lvl="0" indent="0" algn="l" defTabSz="914400" rtl="0" eaLnBrk="0" fontAlgn="base" latinLnBrk="0" hangingPunct="0">
              <a:lnSpc>
                <a:spcPct val="85000"/>
              </a:lnSpc>
              <a:spcBef>
                <a:spcPts val="338"/>
              </a:spcBef>
              <a:spcAft>
                <a:spcPct val="0"/>
              </a:spcAft>
              <a:buClrTx/>
              <a:buSzTx/>
              <a:buFontTx/>
              <a:buNone/>
              <a:tabLst/>
              <a:defRPr/>
            </a:pPr>
            <a:r>
              <a:rPr lang="en-US" b="1" spc="-30" dirty="0">
                <a:solidFill>
                  <a:srgbClr val="526681"/>
                </a:solidFill>
                <a:latin typeface="Calibri" pitchFamily="34" charset="0"/>
              </a:rPr>
              <a:t>Analytical Tools</a:t>
            </a:r>
          </a:p>
          <a:p>
            <a:pPr marL="7144" marR="0" lvl="0" indent="0" algn="l" defTabSz="914400" rtl="0" eaLnBrk="0" fontAlgn="base" latinLnBrk="0" hangingPunct="0">
              <a:lnSpc>
                <a:spcPct val="130000"/>
              </a:lnSpc>
              <a:spcBef>
                <a:spcPts val="338"/>
              </a:spcBef>
              <a:spcAft>
                <a:spcPct val="0"/>
              </a:spcAft>
              <a:buClrTx/>
              <a:buSzTx/>
              <a:buFontTx/>
              <a:buNone/>
              <a:tabLst/>
              <a:defRPr/>
            </a:pPr>
            <a:r>
              <a:rPr lang="en-US" sz="1200" spc="-30" dirty="0">
                <a:solidFill>
                  <a:srgbClr val="526681"/>
                </a:solidFill>
                <a:latin typeface="Calibri" pitchFamily="34" charset="0"/>
              </a:rPr>
              <a:t>CDC scientists will have efficient access to relevant data science tools and the capability and expectation to perform both historic and predictive analyses </a:t>
            </a:r>
          </a:p>
        </p:txBody>
      </p:sp>
      <p:sp>
        <p:nvSpPr>
          <p:cNvPr id="20" name="object 4"/>
          <p:cNvSpPr txBox="1"/>
          <p:nvPr/>
        </p:nvSpPr>
        <p:spPr>
          <a:xfrm>
            <a:off x="6165273" y="4052337"/>
            <a:ext cx="2927315" cy="754053"/>
          </a:xfrm>
          <a:prstGeom prst="rect">
            <a:avLst/>
          </a:prstGeom>
        </p:spPr>
        <p:txBody>
          <a:bodyPr vert="horz" wrap="square" lIns="0" tIns="0" rIns="0" bIns="0" rtlCol="0">
            <a:spAutoFit/>
          </a:bodyPr>
          <a:lstStyle/>
          <a:p>
            <a:pPr marL="7144" marR="0" lvl="0" indent="0" algn="l" defTabSz="914400" rtl="0" eaLnBrk="0" fontAlgn="base" latinLnBrk="0" hangingPunct="0">
              <a:lnSpc>
                <a:spcPct val="85000"/>
              </a:lnSpc>
              <a:spcBef>
                <a:spcPts val="338"/>
              </a:spcBef>
              <a:spcAft>
                <a:spcPct val="0"/>
              </a:spcAft>
              <a:buClrTx/>
              <a:buSzTx/>
              <a:buFontTx/>
              <a:buNone/>
              <a:tabLst/>
              <a:defRPr/>
            </a:pPr>
            <a:r>
              <a:rPr lang="en-US" b="1" spc="-30" dirty="0">
                <a:solidFill>
                  <a:srgbClr val="526681"/>
                </a:solidFill>
                <a:latin typeface="Calibri" pitchFamily="34" charset="0"/>
              </a:rPr>
              <a:t>State &amp; Local Support</a:t>
            </a:r>
          </a:p>
          <a:p>
            <a:pPr marL="7144" marR="0" lvl="0" indent="0" algn="l" defTabSz="914400" rtl="0" eaLnBrk="0" fontAlgn="base" latinLnBrk="0" hangingPunct="0">
              <a:lnSpc>
                <a:spcPct val="130000"/>
              </a:lnSpc>
              <a:spcBef>
                <a:spcPts val="338"/>
              </a:spcBef>
              <a:spcAft>
                <a:spcPct val="0"/>
              </a:spcAft>
              <a:buClrTx/>
              <a:buSzTx/>
              <a:buFontTx/>
              <a:buNone/>
              <a:tabLst/>
              <a:defRPr/>
            </a:pPr>
            <a:r>
              <a:rPr lang="en-US" sz="1200" spc="-30" dirty="0">
                <a:solidFill>
                  <a:srgbClr val="526681"/>
                </a:solidFill>
                <a:latin typeface="Calibri" pitchFamily="34" charset="0"/>
              </a:rPr>
              <a:t>State and local health departments will be supported to accomplish complementary goals </a:t>
            </a:r>
          </a:p>
        </p:txBody>
      </p:sp>
      <p:grpSp>
        <p:nvGrpSpPr>
          <p:cNvPr id="21" name="Group 531"/>
          <p:cNvGrpSpPr>
            <a:grpSpLocks noChangeAspect="1"/>
          </p:cNvGrpSpPr>
          <p:nvPr/>
        </p:nvGrpSpPr>
        <p:grpSpPr bwMode="auto">
          <a:xfrm>
            <a:off x="2755170" y="2197651"/>
            <a:ext cx="614703" cy="567104"/>
            <a:chOff x="4216" y="2000"/>
            <a:chExt cx="340" cy="340"/>
          </a:xfrm>
          <a:solidFill>
            <a:srgbClr val="0F1217"/>
          </a:solidFill>
        </p:grpSpPr>
        <p:sp>
          <p:nvSpPr>
            <p:cNvPr id="22" name="Freeform 532"/>
            <p:cNvSpPr>
              <a:spLocks noEditPoints="1"/>
            </p:cNvSpPr>
            <p:nvPr/>
          </p:nvSpPr>
          <p:spPr bwMode="auto">
            <a:xfrm>
              <a:off x="4216" y="200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23" name="Freeform 533"/>
            <p:cNvSpPr>
              <a:spLocks noEditPoints="1"/>
            </p:cNvSpPr>
            <p:nvPr/>
          </p:nvSpPr>
          <p:spPr bwMode="auto">
            <a:xfrm>
              <a:off x="4286" y="2064"/>
              <a:ext cx="178" cy="212"/>
            </a:xfrm>
            <a:custGeom>
              <a:avLst/>
              <a:gdLst>
                <a:gd name="T0" fmla="*/ 267 w 267"/>
                <a:gd name="T1" fmla="*/ 10 h 320"/>
                <a:gd name="T2" fmla="*/ 267 w 267"/>
                <a:gd name="T3" fmla="*/ 309 h 320"/>
                <a:gd name="T4" fmla="*/ 256 w 267"/>
                <a:gd name="T5" fmla="*/ 320 h 320"/>
                <a:gd name="T6" fmla="*/ 96 w 267"/>
                <a:gd name="T7" fmla="*/ 320 h 320"/>
                <a:gd name="T8" fmla="*/ 86 w 267"/>
                <a:gd name="T9" fmla="*/ 309 h 320"/>
                <a:gd name="T10" fmla="*/ 86 w 267"/>
                <a:gd name="T11" fmla="*/ 213 h 320"/>
                <a:gd name="T12" fmla="*/ 96 w 267"/>
                <a:gd name="T13" fmla="*/ 202 h 320"/>
                <a:gd name="T14" fmla="*/ 107 w 267"/>
                <a:gd name="T15" fmla="*/ 213 h 320"/>
                <a:gd name="T16" fmla="*/ 107 w 267"/>
                <a:gd name="T17" fmla="*/ 298 h 320"/>
                <a:gd name="T18" fmla="*/ 246 w 267"/>
                <a:gd name="T19" fmla="*/ 298 h 320"/>
                <a:gd name="T20" fmla="*/ 246 w 267"/>
                <a:gd name="T21" fmla="*/ 21 h 320"/>
                <a:gd name="T22" fmla="*/ 107 w 267"/>
                <a:gd name="T23" fmla="*/ 21 h 320"/>
                <a:gd name="T24" fmla="*/ 107 w 267"/>
                <a:gd name="T25" fmla="*/ 106 h 320"/>
                <a:gd name="T26" fmla="*/ 96 w 267"/>
                <a:gd name="T27" fmla="*/ 117 h 320"/>
                <a:gd name="T28" fmla="*/ 86 w 267"/>
                <a:gd name="T29" fmla="*/ 106 h 320"/>
                <a:gd name="T30" fmla="*/ 86 w 267"/>
                <a:gd name="T31" fmla="*/ 10 h 320"/>
                <a:gd name="T32" fmla="*/ 96 w 267"/>
                <a:gd name="T33" fmla="*/ 0 h 320"/>
                <a:gd name="T34" fmla="*/ 256 w 267"/>
                <a:gd name="T35" fmla="*/ 0 h 320"/>
                <a:gd name="T36" fmla="*/ 267 w 267"/>
                <a:gd name="T37" fmla="*/ 10 h 320"/>
                <a:gd name="T38" fmla="*/ 142 w 267"/>
                <a:gd name="T39" fmla="*/ 195 h 320"/>
                <a:gd name="T40" fmla="*/ 142 w 267"/>
                <a:gd name="T41" fmla="*/ 210 h 320"/>
                <a:gd name="T42" fmla="*/ 150 w 267"/>
                <a:gd name="T43" fmla="*/ 213 h 320"/>
                <a:gd name="T44" fmla="*/ 157 w 267"/>
                <a:gd name="T45" fmla="*/ 210 h 320"/>
                <a:gd name="T46" fmla="*/ 200 w 267"/>
                <a:gd name="T47" fmla="*/ 167 h 320"/>
                <a:gd name="T48" fmla="*/ 202 w 267"/>
                <a:gd name="T49" fmla="*/ 164 h 320"/>
                <a:gd name="T50" fmla="*/ 202 w 267"/>
                <a:gd name="T51" fmla="*/ 156 h 320"/>
                <a:gd name="T52" fmla="*/ 200 w 267"/>
                <a:gd name="T53" fmla="*/ 152 h 320"/>
                <a:gd name="T54" fmla="*/ 157 w 267"/>
                <a:gd name="T55" fmla="*/ 109 h 320"/>
                <a:gd name="T56" fmla="*/ 142 w 267"/>
                <a:gd name="T57" fmla="*/ 109 h 320"/>
                <a:gd name="T58" fmla="*/ 142 w 267"/>
                <a:gd name="T59" fmla="*/ 125 h 320"/>
                <a:gd name="T60" fmla="*/ 167 w 267"/>
                <a:gd name="T61" fmla="*/ 149 h 320"/>
                <a:gd name="T62" fmla="*/ 11 w 267"/>
                <a:gd name="T63" fmla="*/ 149 h 320"/>
                <a:gd name="T64" fmla="*/ 0 w 267"/>
                <a:gd name="T65" fmla="*/ 160 h 320"/>
                <a:gd name="T66" fmla="*/ 11 w 267"/>
                <a:gd name="T67" fmla="*/ 170 h 320"/>
                <a:gd name="T68" fmla="*/ 167 w 267"/>
                <a:gd name="T69" fmla="*/ 170 h 320"/>
                <a:gd name="T70" fmla="*/ 142 w 267"/>
                <a:gd name="T71"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7" h="320">
                  <a:moveTo>
                    <a:pt x="267" y="10"/>
                  </a:moveTo>
                  <a:cubicBezTo>
                    <a:pt x="267" y="309"/>
                    <a:pt x="267" y="309"/>
                    <a:pt x="267" y="309"/>
                  </a:cubicBezTo>
                  <a:cubicBezTo>
                    <a:pt x="267" y="315"/>
                    <a:pt x="262" y="320"/>
                    <a:pt x="256" y="320"/>
                  </a:cubicBezTo>
                  <a:cubicBezTo>
                    <a:pt x="96" y="320"/>
                    <a:pt x="96" y="320"/>
                    <a:pt x="96" y="320"/>
                  </a:cubicBezTo>
                  <a:cubicBezTo>
                    <a:pt x="90" y="320"/>
                    <a:pt x="86" y="315"/>
                    <a:pt x="86" y="309"/>
                  </a:cubicBezTo>
                  <a:cubicBezTo>
                    <a:pt x="86" y="213"/>
                    <a:pt x="86" y="213"/>
                    <a:pt x="86" y="213"/>
                  </a:cubicBezTo>
                  <a:cubicBezTo>
                    <a:pt x="86" y="207"/>
                    <a:pt x="90" y="202"/>
                    <a:pt x="96" y="202"/>
                  </a:cubicBezTo>
                  <a:cubicBezTo>
                    <a:pt x="102" y="202"/>
                    <a:pt x="107" y="207"/>
                    <a:pt x="107" y="213"/>
                  </a:cubicBezTo>
                  <a:cubicBezTo>
                    <a:pt x="107" y="298"/>
                    <a:pt x="107" y="298"/>
                    <a:pt x="107" y="298"/>
                  </a:cubicBezTo>
                  <a:cubicBezTo>
                    <a:pt x="246" y="298"/>
                    <a:pt x="246" y="298"/>
                    <a:pt x="246" y="298"/>
                  </a:cubicBezTo>
                  <a:cubicBezTo>
                    <a:pt x="246" y="21"/>
                    <a:pt x="246" y="21"/>
                    <a:pt x="246" y="21"/>
                  </a:cubicBezTo>
                  <a:cubicBezTo>
                    <a:pt x="107" y="21"/>
                    <a:pt x="107" y="21"/>
                    <a:pt x="107" y="21"/>
                  </a:cubicBezTo>
                  <a:cubicBezTo>
                    <a:pt x="107" y="106"/>
                    <a:pt x="107" y="106"/>
                    <a:pt x="107" y="106"/>
                  </a:cubicBezTo>
                  <a:cubicBezTo>
                    <a:pt x="107" y="112"/>
                    <a:pt x="102" y="117"/>
                    <a:pt x="96" y="117"/>
                  </a:cubicBezTo>
                  <a:cubicBezTo>
                    <a:pt x="90" y="117"/>
                    <a:pt x="86" y="112"/>
                    <a:pt x="86" y="106"/>
                  </a:cubicBezTo>
                  <a:cubicBezTo>
                    <a:pt x="86" y="10"/>
                    <a:pt x="86" y="10"/>
                    <a:pt x="86" y="10"/>
                  </a:cubicBezTo>
                  <a:cubicBezTo>
                    <a:pt x="86" y="4"/>
                    <a:pt x="90" y="0"/>
                    <a:pt x="96" y="0"/>
                  </a:cubicBezTo>
                  <a:cubicBezTo>
                    <a:pt x="256" y="0"/>
                    <a:pt x="256" y="0"/>
                    <a:pt x="256" y="0"/>
                  </a:cubicBezTo>
                  <a:cubicBezTo>
                    <a:pt x="262" y="0"/>
                    <a:pt x="267" y="4"/>
                    <a:pt x="267" y="10"/>
                  </a:cubicBezTo>
                  <a:close/>
                  <a:moveTo>
                    <a:pt x="142" y="195"/>
                  </a:moveTo>
                  <a:cubicBezTo>
                    <a:pt x="138" y="199"/>
                    <a:pt x="138" y="206"/>
                    <a:pt x="142" y="210"/>
                  </a:cubicBezTo>
                  <a:cubicBezTo>
                    <a:pt x="144" y="212"/>
                    <a:pt x="147" y="213"/>
                    <a:pt x="150" y="213"/>
                  </a:cubicBezTo>
                  <a:cubicBezTo>
                    <a:pt x="152" y="213"/>
                    <a:pt x="155" y="212"/>
                    <a:pt x="157" y="210"/>
                  </a:cubicBezTo>
                  <a:cubicBezTo>
                    <a:pt x="200" y="167"/>
                    <a:pt x="200" y="167"/>
                    <a:pt x="200" y="167"/>
                  </a:cubicBezTo>
                  <a:cubicBezTo>
                    <a:pt x="201" y="166"/>
                    <a:pt x="202" y="165"/>
                    <a:pt x="202" y="164"/>
                  </a:cubicBezTo>
                  <a:cubicBezTo>
                    <a:pt x="203" y="161"/>
                    <a:pt x="203" y="158"/>
                    <a:pt x="202" y="156"/>
                  </a:cubicBezTo>
                  <a:cubicBezTo>
                    <a:pt x="202" y="154"/>
                    <a:pt x="201" y="153"/>
                    <a:pt x="200" y="152"/>
                  </a:cubicBezTo>
                  <a:cubicBezTo>
                    <a:pt x="157" y="109"/>
                    <a:pt x="157" y="109"/>
                    <a:pt x="157" y="109"/>
                  </a:cubicBezTo>
                  <a:cubicBezTo>
                    <a:pt x="153" y="105"/>
                    <a:pt x="146" y="105"/>
                    <a:pt x="142" y="109"/>
                  </a:cubicBezTo>
                  <a:cubicBezTo>
                    <a:pt x="138" y="114"/>
                    <a:pt x="138" y="120"/>
                    <a:pt x="142" y="125"/>
                  </a:cubicBezTo>
                  <a:cubicBezTo>
                    <a:pt x="167" y="149"/>
                    <a:pt x="167" y="149"/>
                    <a:pt x="167" y="149"/>
                  </a:cubicBezTo>
                  <a:cubicBezTo>
                    <a:pt x="11" y="149"/>
                    <a:pt x="11" y="149"/>
                    <a:pt x="11" y="149"/>
                  </a:cubicBezTo>
                  <a:cubicBezTo>
                    <a:pt x="5" y="149"/>
                    <a:pt x="0" y="154"/>
                    <a:pt x="0" y="160"/>
                  </a:cubicBezTo>
                  <a:cubicBezTo>
                    <a:pt x="0" y="166"/>
                    <a:pt x="5" y="170"/>
                    <a:pt x="11" y="170"/>
                  </a:cubicBezTo>
                  <a:cubicBezTo>
                    <a:pt x="167" y="170"/>
                    <a:pt x="167" y="170"/>
                    <a:pt x="167" y="170"/>
                  </a:cubicBezTo>
                  <a:lnTo>
                    <a:pt x="142" y="19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grpSp>
      <p:grpSp>
        <p:nvGrpSpPr>
          <p:cNvPr id="24" name="Group 597"/>
          <p:cNvGrpSpPr>
            <a:grpSpLocks noChangeAspect="1"/>
          </p:cNvGrpSpPr>
          <p:nvPr/>
        </p:nvGrpSpPr>
        <p:grpSpPr bwMode="auto">
          <a:xfrm>
            <a:off x="2738871" y="3112922"/>
            <a:ext cx="611822" cy="563904"/>
            <a:chOff x="2745" y="2621"/>
            <a:chExt cx="341" cy="340"/>
          </a:xfrm>
          <a:solidFill>
            <a:srgbClr val="0F1217"/>
          </a:solidFill>
        </p:grpSpPr>
        <p:sp>
          <p:nvSpPr>
            <p:cNvPr id="25" name="Freeform 598"/>
            <p:cNvSpPr>
              <a:spLocks noEditPoints="1"/>
            </p:cNvSpPr>
            <p:nvPr/>
          </p:nvSpPr>
          <p:spPr bwMode="auto">
            <a:xfrm>
              <a:off x="2824" y="2700"/>
              <a:ext cx="183" cy="181"/>
            </a:xfrm>
            <a:custGeom>
              <a:avLst/>
              <a:gdLst>
                <a:gd name="T0" fmla="*/ 137 w 274"/>
                <a:gd name="T1" fmla="*/ 197 h 273"/>
                <a:gd name="T2" fmla="*/ 137 w 274"/>
                <a:gd name="T3" fmla="*/ 212 h 273"/>
                <a:gd name="T4" fmla="*/ 91 w 274"/>
                <a:gd name="T5" fmla="*/ 257 h 273"/>
                <a:gd name="T6" fmla="*/ 55 w 274"/>
                <a:gd name="T7" fmla="*/ 273 h 273"/>
                <a:gd name="T8" fmla="*/ 53 w 274"/>
                <a:gd name="T9" fmla="*/ 273 h 273"/>
                <a:gd name="T10" fmla="*/ 16 w 274"/>
                <a:gd name="T11" fmla="*/ 257 h 273"/>
                <a:gd name="T12" fmla="*/ 0 w 274"/>
                <a:gd name="T13" fmla="*/ 219 h 273"/>
                <a:gd name="T14" fmla="*/ 16 w 274"/>
                <a:gd name="T15" fmla="*/ 182 h 273"/>
                <a:gd name="T16" fmla="*/ 84 w 274"/>
                <a:gd name="T17" fmla="*/ 114 h 273"/>
                <a:gd name="T18" fmla="*/ 120 w 274"/>
                <a:gd name="T19" fmla="*/ 98 h 273"/>
                <a:gd name="T20" fmla="*/ 159 w 274"/>
                <a:gd name="T21" fmla="*/ 114 h 273"/>
                <a:gd name="T22" fmla="*/ 159 w 274"/>
                <a:gd name="T23" fmla="*/ 129 h 273"/>
                <a:gd name="T24" fmla="*/ 144 w 274"/>
                <a:gd name="T25" fmla="*/ 129 h 273"/>
                <a:gd name="T26" fmla="*/ 121 w 274"/>
                <a:gd name="T27" fmla="*/ 119 h 273"/>
                <a:gd name="T28" fmla="*/ 99 w 274"/>
                <a:gd name="T29" fmla="*/ 129 h 273"/>
                <a:gd name="T30" fmla="*/ 31 w 274"/>
                <a:gd name="T31" fmla="*/ 197 h 273"/>
                <a:gd name="T32" fmla="*/ 21 w 274"/>
                <a:gd name="T33" fmla="*/ 219 h 273"/>
                <a:gd name="T34" fmla="*/ 31 w 274"/>
                <a:gd name="T35" fmla="*/ 242 h 273"/>
                <a:gd name="T36" fmla="*/ 54 w 274"/>
                <a:gd name="T37" fmla="*/ 252 h 273"/>
                <a:gd name="T38" fmla="*/ 76 w 274"/>
                <a:gd name="T39" fmla="*/ 242 h 273"/>
                <a:gd name="T40" fmla="*/ 122 w 274"/>
                <a:gd name="T41" fmla="*/ 197 h 273"/>
                <a:gd name="T42" fmla="*/ 137 w 274"/>
                <a:gd name="T43" fmla="*/ 197 h 273"/>
                <a:gd name="T44" fmla="*/ 257 w 274"/>
                <a:gd name="T45" fmla="*/ 16 h 273"/>
                <a:gd name="T46" fmla="*/ 219 w 274"/>
                <a:gd name="T47" fmla="*/ 0 h 273"/>
                <a:gd name="T48" fmla="*/ 182 w 274"/>
                <a:gd name="T49" fmla="*/ 16 h 273"/>
                <a:gd name="T50" fmla="*/ 137 w 274"/>
                <a:gd name="T51" fmla="*/ 61 h 273"/>
                <a:gd name="T52" fmla="*/ 137 w 274"/>
                <a:gd name="T53" fmla="*/ 76 h 273"/>
                <a:gd name="T54" fmla="*/ 152 w 274"/>
                <a:gd name="T55" fmla="*/ 76 h 273"/>
                <a:gd name="T56" fmla="*/ 197 w 274"/>
                <a:gd name="T57" fmla="*/ 31 h 273"/>
                <a:gd name="T58" fmla="*/ 219 w 274"/>
                <a:gd name="T59" fmla="*/ 21 h 273"/>
                <a:gd name="T60" fmla="*/ 242 w 274"/>
                <a:gd name="T61" fmla="*/ 31 h 273"/>
                <a:gd name="T62" fmla="*/ 252 w 274"/>
                <a:gd name="T63" fmla="*/ 54 h 273"/>
                <a:gd name="T64" fmla="*/ 242 w 274"/>
                <a:gd name="T65" fmla="*/ 76 h 273"/>
                <a:gd name="T66" fmla="*/ 174 w 274"/>
                <a:gd name="T67" fmla="*/ 144 h 273"/>
                <a:gd name="T68" fmla="*/ 152 w 274"/>
                <a:gd name="T69" fmla="*/ 154 h 273"/>
                <a:gd name="T70" fmla="*/ 129 w 274"/>
                <a:gd name="T71" fmla="*/ 144 h 273"/>
                <a:gd name="T72" fmla="*/ 114 w 274"/>
                <a:gd name="T73" fmla="*/ 144 h 273"/>
                <a:gd name="T74" fmla="*/ 114 w 274"/>
                <a:gd name="T75" fmla="*/ 159 h 273"/>
                <a:gd name="T76" fmla="*/ 152 w 274"/>
                <a:gd name="T77" fmla="*/ 175 h 273"/>
                <a:gd name="T78" fmla="*/ 153 w 274"/>
                <a:gd name="T79" fmla="*/ 175 h 273"/>
                <a:gd name="T80" fmla="*/ 189 w 274"/>
                <a:gd name="T81" fmla="*/ 159 h 273"/>
                <a:gd name="T82" fmla="*/ 257 w 274"/>
                <a:gd name="T83" fmla="*/ 91 h 273"/>
                <a:gd name="T84" fmla="*/ 273 w 274"/>
                <a:gd name="T85" fmla="*/ 55 h 273"/>
                <a:gd name="T86" fmla="*/ 257 w 274"/>
                <a:gd name="T87" fmla="*/ 1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4" h="273">
                  <a:moveTo>
                    <a:pt x="137" y="197"/>
                  </a:moveTo>
                  <a:cubicBezTo>
                    <a:pt x="141" y="201"/>
                    <a:pt x="141" y="208"/>
                    <a:pt x="137" y="212"/>
                  </a:cubicBezTo>
                  <a:cubicBezTo>
                    <a:pt x="91" y="257"/>
                    <a:pt x="91" y="257"/>
                    <a:pt x="91" y="257"/>
                  </a:cubicBezTo>
                  <a:cubicBezTo>
                    <a:pt x="81" y="267"/>
                    <a:pt x="68" y="273"/>
                    <a:pt x="55" y="273"/>
                  </a:cubicBezTo>
                  <a:cubicBezTo>
                    <a:pt x="54" y="273"/>
                    <a:pt x="54" y="273"/>
                    <a:pt x="53" y="273"/>
                  </a:cubicBezTo>
                  <a:cubicBezTo>
                    <a:pt x="40" y="273"/>
                    <a:pt x="26" y="268"/>
                    <a:pt x="16" y="257"/>
                  </a:cubicBezTo>
                  <a:cubicBezTo>
                    <a:pt x="5" y="247"/>
                    <a:pt x="0" y="233"/>
                    <a:pt x="0" y="219"/>
                  </a:cubicBezTo>
                  <a:cubicBezTo>
                    <a:pt x="0" y="205"/>
                    <a:pt x="6" y="192"/>
                    <a:pt x="16" y="182"/>
                  </a:cubicBezTo>
                  <a:cubicBezTo>
                    <a:pt x="84" y="114"/>
                    <a:pt x="84" y="114"/>
                    <a:pt x="84" y="114"/>
                  </a:cubicBezTo>
                  <a:cubicBezTo>
                    <a:pt x="94" y="104"/>
                    <a:pt x="107" y="98"/>
                    <a:pt x="120" y="98"/>
                  </a:cubicBezTo>
                  <a:cubicBezTo>
                    <a:pt x="135" y="98"/>
                    <a:pt x="149" y="103"/>
                    <a:pt x="159" y="114"/>
                  </a:cubicBezTo>
                  <a:cubicBezTo>
                    <a:pt x="163" y="118"/>
                    <a:pt x="163" y="125"/>
                    <a:pt x="159" y="129"/>
                  </a:cubicBezTo>
                  <a:cubicBezTo>
                    <a:pt x="155" y="133"/>
                    <a:pt x="148" y="133"/>
                    <a:pt x="144" y="129"/>
                  </a:cubicBezTo>
                  <a:cubicBezTo>
                    <a:pt x="138" y="123"/>
                    <a:pt x="130" y="119"/>
                    <a:pt x="121" y="119"/>
                  </a:cubicBezTo>
                  <a:cubicBezTo>
                    <a:pt x="113" y="120"/>
                    <a:pt x="105" y="123"/>
                    <a:pt x="99" y="129"/>
                  </a:cubicBezTo>
                  <a:cubicBezTo>
                    <a:pt x="31" y="197"/>
                    <a:pt x="31" y="197"/>
                    <a:pt x="31" y="197"/>
                  </a:cubicBezTo>
                  <a:cubicBezTo>
                    <a:pt x="25" y="203"/>
                    <a:pt x="22" y="211"/>
                    <a:pt x="21" y="219"/>
                  </a:cubicBezTo>
                  <a:cubicBezTo>
                    <a:pt x="21" y="228"/>
                    <a:pt x="24" y="236"/>
                    <a:pt x="31" y="242"/>
                  </a:cubicBezTo>
                  <a:cubicBezTo>
                    <a:pt x="38" y="249"/>
                    <a:pt x="46" y="252"/>
                    <a:pt x="54" y="252"/>
                  </a:cubicBezTo>
                  <a:cubicBezTo>
                    <a:pt x="62" y="252"/>
                    <a:pt x="70" y="248"/>
                    <a:pt x="76" y="242"/>
                  </a:cubicBezTo>
                  <a:cubicBezTo>
                    <a:pt x="122" y="197"/>
                    <a:pt x="122" y="197"/>
                    <a:pt x="122" y="197"/>
                  </a:cubicBezTo>
                  <a:cubicBezTo>
                    <a:pt x="126" y="193"/>
                    <a:pt x="133" y="193"/>
                    <a:pt x="137" y="197"/>
                  </a:cubicBezTo>
                  <a:close/>
                  <a:moveTo>
                    <a:pt x="257" y="16"/>
                  </a:moveTo>
                  <a:cubicBezTo>
                    <a:pt x="247" y="5"/>
                    <a:pt x="233" y="0"/>
                    <a:pt x="219" y="0"/>
                  </a:cubicBezTo>
                  <a:cubicBezTo>
                    <a:pt x="205" y="0"/>
                    <a:pt x="192" y="6"/>
                    <a:pt x="182" y="16"/>
                  </a:cubicBezTo>
                  <a:cubicBezTo>
                    <a:pt x="137" y="61"/>
                    <a:pt x="137" y="61"/>
                    <a:pt x="137" y="61"/>
                  </a:cubicBezTo>
                  <a:cubicBezTo>
                    <a:pt x="133" y="65"/>
                    <a:pt x="133" y="72"/>
                    <a:pt x="137" y="76"/>
                  </a:cubicBezTo>
                  <a:cubicBezTo>
                    <a:pt x="141" y="80"/>
                    <a:pt x="148" y="80"/>
                    <a:pt x="152" y="76"/>
                  </a:cubicBezTo>
                  <a:cubicBezTo>
                    <a:pt x="197" y="31"/>
                    <a:pt x="197" y="31"/>
                    <a:pt x="197" y="31"/>
                  </a:cubicBezTo>
                  <a:cubicBezTo>
                    <a:pt x="203" y="25"/>
                    <a:pt x="211" y="22"/>
                    <a:pt x="219" y="21"/>
                  </a:cubicBezTo>
                  <a:cubicBezTo>
                    <a:pt x="228" y="21"/>
                    <a:pt x="236" y="24"/>
                    <a:pt x="242" y="31"/>
                  </a:cubicBezTo>
                  <a:cubicBezTo>
                    <a:pt x="249" y="38"/>
                    <a:pt x="252" y="46"/>
                    <a:pt x="252" y="54"/>
                  </a:cubicBezTo>
                  <a:cubicBezTo>
                    <a:pt x="252" y="62"/>
                    <a:pt x="248" y="70"/>
                    <a:pt x="242" y="76"/>
                  </a:cubicBezTo>
                  <a:cubicBezTo>
                    <a:pt x="174" y="144"/>
                    <a:pt x="174" y="144"/>
                    <a:pt x="174" y="144"/>
                  </a:cubicBezTo>
                  <a:cubicBezTo>
                    <a:pt x="168" y="150"/>
                    <a:pt x="160" y="154"/>
                    <a:pt x="152" y="154"/>
                  </a:cubicBezTo>
                  <a:cubicBezTo>
                    <a:pt x="144" y="154"/>
                    <a:pt x="136" y="151"/>
                    <a:pt x="129" y="144"/>
                  </a:cubicBezTo>
                  <a:cubicBezTo>
                    <a:pt x="125" y="140"/>
                    <a:pt x="118" y="140"/>
                    <a:pt x="114" y="144"/>
                  </a:cubicBezTo>
                  <a:cubicBezTo>
                    <a:pt x="110" y="148"/>
                    <a:pt x="110" y="155"/>
                    <a:pt x="114" y="159"/>
                  </a:cubicBezTo>
                  <a:cubicBezTo>
                    <a:pt x="124" y="170"/>
                    <a:pt x="138" y="175"/>
                    <a:pt x="152" y="175"/>
                  </a:cubicBezTo>
                  <a:cubicBezTo>
                    <a:pt x="152" y="175"/>
                    <a:pt x="152" y="175"/>
                    <a:pt x="153" y="175"/>
                  </a:cubicBezTo>
                  <a:cubicBezTo>
                    <a:pt x="167" y="175"/>
                    <a:pt x="180" y="169"/>
                    <a:pt x="189" y="159"/>
                  </a:cubicBezTo>
                  <a:cubicBezTo>
                    <a:pt x="257" y="91"/>
                    <a:pt x="257" y="91"/>
                    <a:pt x="257" y="91"/>
                  </a:cubicBezTo>
                  <a:cubicBezTo>
                    <a:pt x="267" y="81"/>
                    <a:pt x="273" y="68"/>
                    <a:pt x="273" y="55"/>
                  </a:cubicBezTo>
                  <a:cubicBezTo>
                    <a:pt x="274" y="40"/>
                    <a:pt x="268" y="27"/>
                    <a:pt x="257"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26" name="Freeform 599"/>
            <p:cNvSpPr>
              <a:spLocks noEditPoints="1"/>
            </p:cNvSpPr>
            <p:nvPr/>
          </p:nvSpPr>
          <p:spPr bwMode="auto">
            <a:xfrm>
              <a:off x="2745" y="2621"/>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grpSp>
      <p:grpSp>
        <p:nvGrpSpPr>
          <p:cNvPr id="27" name="Group 862"/>
          <p:cNvGrpSpPr>
            <a:grpSpLocks noChangeAspect="1"/>
          </p:cNvGrpSpPr>
          <p:nvPr/>
        </p:nvGrpSpPr>
        <p:grpSpPr bwMode="auto">
          <a:xfrm>
            <a:off x="2710255" y="4020420"/>
            <a:ext cx="611094" cy="565435"/>
            <a:chOff x="6607" y="3441"/>
            <a:chExt cx="340" cy="341"/>
          </a:xfrm>
          <a:solidFill>
            <a:srgbClr val="0F1217"/>
          </a:solidFill>
        </p:grpSpPr>
        <p:sp>
          <p:nvSpPr>
            <p:cNvPr id="28" name="Freeform 863"/>
            <p:cNvSpPr>
              <a:spLocks noEditPoints="1"/>
            </p:cNvSpPr>
            <p:nvPr/>
          </p:nvSpPr>
          <p:spPr bwMode="auto">
            <a:xfrm>
              <a:off x="6607" y="3441"/>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29" name="Freeform 864"/>
            <p:cNvSpPr>
              <a:spLocks noEditPoints="1"/>
            </p:cNvSpPr>
            <p:nvPr/>
          </p:nvSpPr>
          <p:spPr bwMode="auto">
            <a:xfrm>
              <a:off x="6671" y="3519"/>
              <a:ext cx="198" cy="184"/>
            </a:xfrm>
            <a:custGeom>
              <a:avLst/>
              <a:gdLst>
                <a:gd name="T0" fmla="*/ 256 w 298"/>
                <a:gd name="T1" fmla="*/ 192 h 277"/>
                <a:gd name="T2" fmla="*/ 223 w 298"/>
                <a:gd name="T3" fmla="*/ 208 h 277"/>
                <a:gd name="T4" fmla="*/ 84 w 298"/>
                <a:gd name="T5" fmla="*/ 146 h 277"/>
                <a:gd name="T6" fmla="*/ 85 w 298"/>
                <a:gd name="T7" fmla="*/ 139 h 277"/>
                <a:gd name="T8" fmla="*/ 84 w 298"/>
                <a:gd name="T9" fmla="*/ 131 h 277"/>
                <a:gd name="T10" fmla="*/ 223 w 298"/>
                <a:gd name="T11" fmla="*/ 69 h 277"/>
                <a:gd name="T12" fmla="*/ 256 w 298"/>
                <a:gd name="T13" fmla="*/ 85 h 277"/>
                <a:gd name="T14" fmla="*/ 298 w 298"/>
                <a:gd name="T15" fmla="*/ 43 h 277"/>
                <a:gd name="T16" fmla="*/ 256 w 298"/>
                <a:gd name="T17" fmla="*/ 0 h 277"/>
                <a:gd name="T18" fmla="*/ 213 w 298"/>
                <a:gd name="T19" fmla="*/ 43 h 277"/>
                <a:gd name="T20" fmla="*/ 214 w 298"/>
                <a:gd name="T21" fmla="*/ 50 h 277"/>
                <a:gd name="T22" fmla="*/ 75 w 298"/>
                <a:gd name="T23" fmla="*/ 112 h 277"/>
                <a:gd name="T24" fmla="*/ 42 w 298"/>
                <a:gd name="T25" fmla="*/ 96 h 277"/>
                <a:gd name="T26" fmla="*/ 0 w 298"/>
                <a:gd name="T27" fmla="*/ 139 h 277"/>
                <a:gd name="T28" fmla="*/ 42 w 298"/>
                <a:gd name="T29" fmla="*/ 181 h 277"/>
                <a:gd name="T30" fmla="*/ 75 w 298"/>
                <a:gd name="T31" fmla="*/ 165 h 277"/>
                <a:gd name="T32" fmla="*/ 214 w 298"/>
                <a:gd name="T33" fmla="*/ 227 h 277"/>
                <a:gd name="T34" fmla="*/ 213 w 298"/>
                <a:gd name="T35" fmla="*/ 235 h 277"/>
                <a:gd name="T36" fmla="*/ 256 w 298"/>
                <a:gd name="T37" fmla="*/ 277 h 277"/>
                <a:gd name="T38" fmla="*/ 298 w 298"/>
                <a:gd name="T39" fmla="*/ 235 h 277"/>
                <a:gd name="T40" fmla="*/ 256 w 298"/>
                <a:gd name="T41" fmla="*/ 192 h 277"/>
                <a:gd name="T42" fmla="*/ 256 w 298"/>
                <a:gd name="T43" fmla="*/ 21 h 277"/>
                <a:gd name="T44" fmla="*/ 277 w 298"/>
                <a:gd name="T45" fmla="*/ 43 h 277"/>
                <a:gd name="T46" fmla="*/ 256 w 298"/>
                <a:gd name="T47" fmla="*/ 64 h 277"/>
                <a:gd name="T48" fmla="*/ 234 w 298"/>
                <a:gd name="T49" fmla="*/ 43 h 277"/>
                <a:gd name="T50" fmla="*/ 256 w 298"/>
                <a:gd name="T51" fmla="*/ 21 h 277"/>
                <a:gd name="T52" fmla="*/ 42 w 298"/>
                <a:gd name="T53" fmla="*/ 160 h 277"/>
                <a:gd name="T54" fmla="*/ 21 w 298"/>
                <a:gd name="T55" fmla="*/ 139 h 277"/>
                <a:gd name="T56" fmla="*/ 42 w 298"/>
                <a:gd name="T57" fmla="*/ 117 h 277"/>
                <a:gd name="T58" fmla="*/ 64 w 298"/>
                <a:gd name="T59" fmla="*/ 139 h 277"/>
                <a:gd name="T60" fmla="*/ 42 w 298"/>
                <a:gd name="T61" fmla="*/ 160 h 277"/>
                <a:gd name="T62" fmla="*/ 256 w 298"/>
                <a:gd name="T63" fmla="*/ 256 h 277"/>
                <a:gd name="T64" fmla="*/ 234 w 298"/>
                <a:gd name="T65" fmla="*/ 235 h 277"/>
                <a:gd name="T66" fmla="*/ 256 w 298"/>
                <a:gd name="T67" fmla="*/ 213 h 277"/>
                <a:gd name="T68" fmla="*/ 277 w 298"/>
                <a:gd name="T69" fmla="*/ 235 h 277"/>
                <a:gd name="T70" fmla="*/ 256 w 298"/>
                <a:gd name="T71" fmla="*/ 25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8" h="277">
                  <a:moveTo>
                    <a:pt x="256" y="192"/>
                  </a:moveTo>
                  <a:cubicBezTo>
                    <a:pt x="242" y="192"/>
                    <a:pt x="230" y="198"/>
                    <a:pt x="223" y="208"/>
                  </a:cubicBezTo>
                  <a:cubicBezTo>
                    <a:pt x="84" y="146"/>
                    <a:pt x="84" y="146"/>
                    <a:pt x="84" y="146"/>
                  </a:cubicBezTo>
                  <a:cubicBezTo>
                    <a:pt x="85" y="143"/>
                    <a:pt x="85" y="141"/>
                    <a:pt x="85" y="139"/>
                  </a:cubicBezTo>
                  <a:cubicBezTo>
                    <a:pt x="85" y="136"/>
                    <a:pt x="85" y="134"/>
                    <a:pt x="84" y="131"/>
                  </a:cubicBezTo>
                  <a:cubicBezTo>
                    <a:pt x="223" y="69"/>
                    <a:pt x="223" y="69"/>
                    <a:pt x="223" y="69"/>
                  </a:cubicBezTo>
                  <a:cubicBezTo>
                    <a:pt x="230" y="79"/>
                    <a:pt x="242" y="85"/>
                    <a:pt x="256" y="85"/>
                  </a:cubicBezTo>
                  <a:cubicBezTo>
                    <a:pt x="279" y="85"/>
                    <a:pt x="298" y="66"/>
                    <a:pt x="298" y="43"/>
                  </a:cubicBezTo>
                  <a:cubicBezTo>
                    <a:pt x="298" y="19"/>
                    <a:pt x="279" y="0"/>
                    <a:pt x="256" y="0"/>
                  </a:cubicBezTo>
                  <a:cubicBezTo>
                    <a:pt x="232" y="0"/>
                    <a:pt x="213" y="19"/>
                    <a:pt x="213" y="43"/>
                  </a:cubicBezTo>
                  <a:cubicBezTo>
                    <a:pt x="213" y="45"/>
                    <a:pt x="213" y="48"/>
                    <a:pt x="214" y="50"/>
                  </a:cubicBezTo>
                  <a:cubicBezTo>
                    <a:pt x="75" y="112"/>
                    <a:pt x="75" y="112"/>
                    <a:pt x="75" y="112"/>
                  </a:cubicBezTo>
                  <a:cubicBezTo>
                    <a:pt x="68" y="102"/>
                    <a:pt x="56" y="96"/>
                    <a:pt x="42" y="96"/>
                  </a:cubicBezTo>
                  <a:cubicBezTo>
                    <a:pt x="19" y="96"/>
                    <a:pt x="0" y="115"/>
                    <a:pt x="0" y="139"/>
                  </a:cubicBezTo>
                  <a:cubicBezTo>
                    <a:pt x="0" y="162"/>
                    <a:pt x="19" y="181"/>
                    <a:pt x="42" y="181"/>
                  </a:cubicBezTo>
                  <a:cubicBezTo>
                    <a:pt x="56" y="181"/>
                    <a:pt x="68" y="175"/>
                    <a:pt x="75" y="165"/>
                  </a:cubicBezTo>
                  <a:cubicBezTo>
                    <a:pt x="214" y="227"/>
                    <a:pt x="214" y="227"/>
                    <a:pt x="214" y="227"/>
                  </a:cubicBezTo>
                  <a:cubicBezTo>
                    <a:pt x="213" y="230"/>
                    <a:pt x="213" y="232"/>
                    <a:pt x="213" y="235"/>
                  </a:cubicBezTo>
                  <a:cubicBezTo>
                    <a:pt x="213" y="258"/>
                    <a:pt x="232" y="277"/>
                    <a:pt x="256" y="277"/>
                  </a:cubicBezTo>
                  <a:cubicBezTo>
                    <a:pt x="279" y="277"/>
                    <a:pt x="298" y="258"/>
                    <a:pt x="298" y="235"/>
                  </a:cubicBezTo>
                  <a:cubicBezTo>
                    <a:pt x="298" y="211"/>
                    <a:pt x="279" y="192"/>
                    <a:pt x="256" y="192"/>
                  </a:cubicBezTo>
                  <a:close/>
                  <a:moveTo>
                    <a:pt x="256" y="21"/>
                  </a:moveTo>
                  <a:cubicBezTo>
                    <a:pt x="267" y="21"/>
                    <a:pt x="277" y="31"/>
                    <a:pt x="277" y="43"/>
                  </a:cubicBezTo>
                  <a:cubicBezTo>
                    <a:pt x="277" y="54"/>
                    <a:pt x="267" y="64"/>
                    <a:pt x="256" y="64"/>
                  </a:cubicBezTo>
                  <a:cubicBezTo>
                    <a:pt x="244" y="64"/>
                    <a:pt x="234" y="54"/>
                    <a:pt x="234" y="43"/>
                  </a:cubicBezTo>
                  <a:cubicBezTo>
                    <a:pt x="234" y="31"/>
                    <a:pt x="244" y="21"/>
                    <a:pt x="256" y="21"/>
                  </a:cubicBezTo>
                  <a:close/>
                  <a:moveTo>
                    <a:pt x="42" y="160"/>
                  </a:moveTo>
                  <a:cubicBezTo>
                    <a:pt x="31" y="160"/>
                    <a:pt x="21" y="150"/>
                    <a:pt x="21" y="139"/>
                  </a:cubicBezTo>
                  <a:cubicBezTo>
                    <a:pt x="21" y="127"/>
                    <a:pt x="31" y="117"/>
                    <a:pt x="42" y="117"/>
                  </a:cubicBezTo>
                  <a:cubicBezTo>
                    <a:pt x="54" y="117"/>
                    <a:pt x="64" y="127"/>
                    <a:pt x="64" y="139"/>
                  </a:cubicBezTo>
                  <a:cubicBezTo>
                    <a:pt x="64" y="150"/>
                    <a:pt x="54" y="160"/>
                    <a:pt x="42" y="160"/>
                  </a:cubicBezTo>
                  <a:close/>
                  <a:moveTo>
                    <a:pt x="256" y="256"/>
                  </a:moveTo>
                  <a:cubicBezTo>
                    <a:pt x="244" y="256"/>
                    <a:pt x="234" y="246"/>
                    <a:pt x="234" y="235"/>
                  </a:cubicBezTo>
                  <a:cubicBezTo>
                    <a:pt x="234" y="223"/>
                    <a:pt x="244" y="213"/>
                    <a:pt x="256" y="213"/>
                  </a:cubicBezTo>
                  <a:cubicBezTo>
                    <a:pt x="267" y="213"/>
                    <a:pt x="277" y="223"/>
                    <a:pt x="277" y="235"/>
                  </a:cubicBezTo>
                  <a:cubicBezTo>
                    <a:pt x="277" y="246"/>
                    <a:pt x="267" y="256"/>
                    <a:pt x="256" y="25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grpSp>
      <p:grpSp>
        <p:nvGrpSpPr>
          <p:cNvPr id="30" name="Group 29"/>
          <p:cNvGrpSpPr/>
          <p:nvPr/>
        </p:nvGrpSpPr>
        <p:grpSpPr>
          <a:xfrm>
            <a:off x="5388255" y="1394936"/>
            <a:ext cx="728250" cy="746703"/>
            <a:chOff x="3348038" y="5012531"/>
            <a:chExt cx="364180" cy="364177"/>
          </a:xfrm>
          <a:solidFill>
            <a:srgbClr val="0F1217"/>
          </a:solidFill>
        </p:grpSpPr>
        <p:sp>
          <p:nvSpPr>
            <p:cNvPr id="31" name="Freeform 9"/>
            <p:cNvSpPr>
              <a:spLocks noEditPoints="1"/>
            </p:cNvSpPr>
            <p:nvPr/>
          </p:nvSpPr>
          <p:spPr bwMode="auto">
            <a:xfrm>
              <a:off x="3348038" y="5012531"/>
              <a:ext cx="364180" cy="364177"/>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184 h 192"/>
                <a:gd name="T12" fmla="*/ 8 w 192"/>
                <a:gd name="T13" fmla="*/ 96 h 192"/>
                <a:gd name="T14" fmla="*/ 96 w 192"/>
                <a:gd name="T15" fmla="*/ 8 h 192"/>
                <a:gd name="T16" fmla="*/ 184 w 192"/>
                <a:gd name="T17" fmla="*/ 96 h 192"/>
                <a:gd name="T18" fmla="*/ 96 w 192"/>
                <a:gd name="T19"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184"/>
                  </a:moveTo>
                  <a:cubicBezTo>
                    <a:pt x="47" y="184"/>
                    <a:pt x="8" y="145"/>
                    <a:pt x="8" y="96"/>
                  </a:cubicBezTo>
                  <a:cubicBezTo>
                    <a:pt x="8" y="47"/>
                    <a:pt x="47" y="8"/>
                    <a:pt x="96" y="8"/>
                  </a:cubicBezTo>
                  <a:cubicBezTo>
                    <a:pt x="145" y="8"/>
                    <a:pt x="184" y="47"/>
                    <a:pt x="184" y="96"/>
                  </a:cubicBezTo>
                  <a:cubicBezTo>
                    <a:pt x="184" y="145"/>
                    <a:pt x="145" y="184"/>
                    <a:pt x="96" y="184"/>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sp>
          <p:nvSpPr>
            <p:cNvPr id="32" name="Freeform 10"/>
            <p:cNvSpPr>
              <a:spLocks noEditPoints="1"/>
            </p:cNvSpPr>
            <p:nvPr/>
          </p:nvSpPr>
          <p:spPr bwMode="auto">
            <a:xfrm>
              <a:off x="3415976" y="5080616"/>
              <a:ext cx="227514" cy="197131"/>
            </a:xfrm>
            <a:custGeom>
              <a:avLst/>
              <a:gdLst>
                <a:gd name="T0" fmla="*/ 108 w 120"/>
                <a:gd name="T1" fmla="*/ 44 h 104"/>
                <a:gd name="T2" fmla="*/ 104 w 120"/>
                <a:gd name="T3" fmla="*/ 32 h 104"/>
                <a:gd name="T4" fmla="*/ 64 w 120"/>
                <a:gd name="T5" fmla="*/ 24 h 104"/>
                <a:gd name="T6" fmla="*/ 88 w 120"/>
                <a:gd name="T7" fmla="*/ 20 h 104"/>
                <a:gd name="T8" fmla="*/ 84 w 120"/>
                <a:gd name="T9" fmla="*/ 0 h 104"/>
                <a:gd name="T10" fmla="*/ 56 w 120"/>
                <a:gd name="T11" fmla="*/ 4 h 104"/>
                <a:gd name="T12" fmla="*/ 56 w 120"/>
                <a:gd name="T13" fmla="*/ 32 h 104"/>
                <a:gd name="T14" fmla="*/ 12 w 120"/>
                <a:gd name="T15" fmla="*/ 36 h 104"/>
                <a:gd name="T16" fmla="*/ 4 w 120"/>
                <a:gd name="T17" fmla="*/ 44 h 104"/>
                <a:gd name="T18" fmla="*/ 0 w 120"/>
                <a:gd name="T19" fmla="*/ 100 h 104"/>
                <a:gd name="T20" fmla="*/ 116 w 120"/>
                <a:gd name="T21" fmla="*/ 104 h 104"/>
                <a:gd name="T22" fmla="*/ 120 w 120"/>
                <a:gd name="T23" fmla="*/ 48 h 104"/>
                <a:gd name="T24" fmla="*/ 64 w 120"/>
                <a:gd name="T25" fmla="*/ 8 h 104"/>
                <a:gd name="T26" fmla="*/ 80 w 120"/>
                <a:gd name="T27" fmla="*/ 16 h 104"/>
                <a:gd name="T28" fmla="*/ 64 w 120"/>
                <a:gd name="T29" fmla="*/ 8 h 104"/>
                <a:gd name="T30" fmla="*/ 24 w 120"/>
                <a:gd name="T31" fmla="*/ 96 h 104"/>
                <a:gd name="T32" fmla="*/ 20 w 120"/>
                <a:gd name="T33" fmla="*/ 80 h 104"/>
                <a:gd name="T34" fmla="*/ 16 w 120"/>
                <a:gd name="T35" fmla="*/ 96 h 104"/>
                <a:gd name="T36" fmla="*/ 8 w 120"/>
                <a:gd name="T37" fmla="*/ 52 h 104"/>
                <a:gd name="T38" fmla="*/ 20 w 120"/>
                <a:gd name="T39" fmla="*/ 48 h 104"/>
                <a:gd name="T40" fmla="*/ 100 w 120"/>
                <a:gd name="T41" fmla="*/ 40 h 104"/>
                <a:gd name="T42" fmla="*/ 104 w 120"/>
                <a:gd name="T43" fmla="*/ 52 h 104"/>
                <a:gd name="T44" fmla="*/ 112 w 120"/>
                <a:gd name="T45" fmla="*/ 96 h 104"/>
                <a:gd name="T46" fmla="*/ 20 w 120"/>
                <a:gd name="T47" fmla="*/ 72 h 104"/>
                <a:gd name="T48" fmla="*/ 20 w 120"/>
                <a:gd name="T49" fmla="*/ 64 h 104"/>
                <a:gd name="T50" fmla="*/ 40 w 120"/>
                <a:gd name="T51" fmla="*/ 68 h 104"/>
                <a:gd name="T52" fmla="*/ 32 w 120"/>
                <a:gd name="T53" fmla="*/ 68 h 104"/>
                <a:gd name="T54" fmla="*/ 40 w 120"/>
                <a:gd name="T55" fmla="*/ 68 h 104"/>
                <a:gd name="T56" fmla="*/ 52 w 120"/>
                <a:gd name="T57" fmla="*/ 72 h 104"/>
                <a:gd name="T58" fmla="*/ 52 w 120"/>
                <a:gd name="T59" fmla="*/ 64 h 104"/>
                <a:gd name="T60" fmla="*/ 72 w 120"/>
                <a:gd name="T61" fmla="*/ 68 h 104"/>
                <a:gd name="T62" fmla="*/ 64 w 120"/>
                <a:gd name="T63" fmla="*/ 68 h 104"/>
                <a:gd name="T64" fmla="*/ 72 w 120"/>
                <a:gd name="T65" fmla="*/ 68 h 104"/>
                <a:gd name="T66" fmla="*/ 84 w 120"/>
                <a:gd name="T67" fmla="*/ 72 h 104"/>
                <a:gd name="T68" fmla="*/ 84 w 120"/>
                <a:gd name="T69" fmla="*/ 64 h 104"/>
                <a:gd name="T70" fmla="*/ 40 w 120"/>
                <a:gd name="T71" fmla="*/ 52 h 104"/>
                <a:gd name="T72" fmla="*/ 32 w 120"/>
                <a:gd name="T73" fmla="*/ 52 h 104"/>
                <a:gd name="T74" fmla="*/ 40 w 120"/>
                <a:gd name="T75" fmla="*/ 52 h 104"/>
                <a:gd name="T76" fmla="*/ 52 w 120"/>
                <a:gd name="T77" fmla="*/ 56 h 104"/>
                <a:gd name="T78" fmla="*/ 52 w 120"/>
                <a:gd name="T79" fmla="*/ 48 h 104"/>
                <a:gd name="T80" fmla="*/ 72 w 120"/>
                <a:gd name="T81" fmla="*/ 52 h 104"/>
                <a:gd name="T82" fmla="*/ 64 w 120"/>
                <a:gd name="T83" fmla="*/ 52 h 104"/>
                <a:gd name="T84" fmla="*/ 72 w 120"/>
                <a:gd name="T85" fmla="*/ 52 h 104"/>
                <a:gd name="T86" fmla="*/ 84 w 120"/>
                <a:gd name="T87" fmla="*/ 56 h 104"/>
                <a:gd name="T88" fmla="*/ 84 w 120"/>
                <a:gd name="T89" fmla="*/ 48 h 104"/>
                <a:gd name="T90" fmla="*/ 104 w 120"/>
                <a:gd name="T91" fmla="*/ 68 h 104"/>
                <a:gd name="T92" fmla="*/ 96 w 120"/>
                <a:gd name="T93" fmla="*/ 68 h 104"/>
                <a:gd name="T94" fmla="*/ 104 w 120"/>
                <a:gd name="T95" fmla="*/ 68 h 104"/>
                <a:gd name="T96" fmla="*/ 36 w 120"/>
                <a:gd name="T97" fmla="*/ 88 h 104"/>
                <a:gd name="T98" fmla="*/ 36 w 120"/>
                <a:gd name="T99" fmla="*/ 80 h 104"/>
                <a:gd name="T100" fmla="*/ 56 w 120"/>
                <a:gd name="T101" fmla="*/ 84 h 104"/>
                <a:gd name="T102" fmla="*/ 48 w 120"/>
                <a:gd name="T103" fmla="*/ 84 h 104"/>
                <a:gd name="T104" fmla="*/ 56 w 120"/>
                <a:gd name="T105" fmla="*/ 84 h 104"/>
                <a:gd name="T106" fmla="*/ 68 w 120"/>
                <a:gd name="T107" fmla="*/ 88 h 104"/>
                <a:gd name="T108" fmla="*/ 68 w 120"/>
                <a:gd name="T109" fmla="*/ 80 h 104"/>
                <a:gd name="T110" fmla="*/ 88 w 120"/>
                <a:gd name="T111" fmla="*/ 84 h 104"/>
                <a:gd name="T112" fmla="*/ 80 w 120"/>
                <a:gd name="T113" fmla="*/ 84 h 104"/>
                <a:gd name="T114" fmla="*/ 88 w 120"/>
                <a:gd name="T115" fmla="*/ 84 h 104"/>
                <a:gd name="T116" fmla="*/ 100 w 120"/>
                <a:gd name="T117" fmla="*/ 88 h 104"/>
                <a:gd name="T118" fmla="*/ 100 w 120"/>
                <a:gd name="T119" fmla="*/ 8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04">
                  <a:moveTo>
                    <a:pt x="116" y="44"/>
                  </a:moveTo>
                  <a:cubicBezTo>
                    <a:pt x="108" y="44"/>
                    <a:pt x="108" y="44"/>
                    <a:pt x="108" y="44"/>
                  </a:cubicBezTo>
                  <a:cubicBezTo>
                    <a:pt x="108" y="36"/>
                    <a:pt x="108" y="36"/>
                    <a:pt x="108" y="36"/>
                  </a:cubicBezTo>
                  <a:cubicBezTo>
                    <a:pt x="108" y="34"/>
                    <a:pt x="106" y="32"/>
                    <a:pt x="104" y="32"/>
                  </a:cubicBezTo>
                  <a:cubicBezTo>
                    <a:pt x="64" y="32"/>
                    <a:pt x="64" y="32"/>
                    <a:pt x="64" y="32"/>
                  </a:cubicBezTo>
                  <a:cubicBezTo>
                    <a:pt x="64" y="24"/>
                    <a:pt x="64" y="24"/>
                    <a:pt x="64" y="24"/>
                  </a:cubicBezTo>
                  <a:cubicBezTo>
                    <a:pt x="84" y="24"/>
                    <a:pt x="84" y="24"/>
                    <a:pt x="84" y="24"/>
                  </a:cubicBezTo>
                  <a:cubicBezTo>
                    <a:pt x="86" y="24"/>
                    <a:pt x="88" y="22"/>
                    <a:pt x="88" y="20"/>
                  </a:cubicBezTo>
                  <a:cubicBezTo>
                    <a:pt x="88" y="4"/>
                    <a:pt x="88" y="4"/>
                    <a:pt x="88" y="4"/>
                  </a:cubicBezTo>
                  <a:cubicBezTo>
                    <a:pt x="88" y="2"/>
                    <a:pt x="86" y="0"/>
                    <a:pt x="84" y="0"/>
                  </a:cubicBezTo>
                  <a:cubicBezTo>
                    <a:pt x="60" y="0"/>
                    <a:pt x="60" y="0"/>
                    <a:pt x="60" y="0"/>
                  </a:cubicBezTo>
                  <a:cubicBezTo>
                    <a:pt x="58" y="0"/>
                    <a:pt x="56" y="2"/>
                    <a:pt x="56" y="4"/>
                  </a:cubicBezTo>
                  <a:cubicBezTo>
                    <a:pt x="56" y="20"/>
                    <a:pt x="56" y="20"/>
                    <a:pt x="56" y="20"/>
                  </a:cubicBezTo>
                  <a:cubicBezTo>
                    <a:pt x="56" y="32"/>
                    <a:pt x="56" y="32"/>
                    <a:pt x="56" y="32"/>
                  </a:cubicBezTo>
                  <a:cubicBezTo>
                    <a:pt x="16" y="32"/>
                    <a:pt x="16" y="32"/>
                    <a:pt x="16" y="32"/>
                  </a:cubicBezTo>
                  <a:cubicBezTo>
                    <a:pt x="14" y="32"/>
                    <a:pt x="12" y="34"/>
                    <a:pt x="12" y="36"/>
                  </a:cubicBezTo>
                  <a:cubicBezTo>
                    <a:pt x="12" y="44"/>
                    <a:pt x="12" y="44"/>
                    <a:pt x="12" y="44"/>
                  </a:cubicBezTo>
                  <a:cubicBezTo>
                    <a:pt x="4" y="44"/>
                    <a:pt x="4" y="44"/>
                    <a:pt x="4" y="44"/>
                  </a:cubicBezTo>
                  <a:cubicBezTo>
                    <a:pt x="2" y="44"/>
                    <a:pt x="0" y="46"/>
                    <a:pt x="0" y="48"/>
                  </a:cubicBezTo>
                  <a:cubicBezTo>
                    <a:pt x="0" y="100"/>
                    <a:pt x="0" y="100"/>
                    <a:pt x="0" y="100"/>
                  </a:cubicBezTo>
                  <a:cubicBezTo>
                    <a:pt x="0" y="102"/>
                    <a:pt x="2" y="104"/>
                    <a:pt x="4" y="104"/>
                  </a:cubicBezTo>
                  <a:cubicBezTo>
                    <a:pt x="116" y="104"/>
                    <a:pt x="116" y="104"/>
                    <a:pt x="116" y="104"/>
                  </a:cubicBezTo>
                  <a:cubicBezTo>
                    <a:pt x="118" y="104"/>
                    <a:pt x="120" y="102"/>
                    <a:pt x="120" y="100"/>
                  </a:cubicBezTo>
                  <a:cubicBezTo>
                    <a:pt x="120" y="48"/>
                    <a:pt x="120" y="48"/>
                    <a:pt x="120" y="48"/>
                  </a:cubicBezTo>
                  <a:cubicBezTo>
                    <a:pt x="120" y="46"/>
                    <a:pt x="118" y="44"/>
                    <a:pt x="116" y="44"/>
                  </a:cubicBezTo>
                  <a:close/>
                  <a:moveTo>
                    <a:pt x="64" y="8"/>
                  </a:moveTo>
                  <a:cubicBezTo>
                    <a:pt x="80" y="8"/>
                    <a:pt x="80" y="8"/>
                    <a:pt x="80" y="8"/>
                  </a:cubicBezTo>
                  <a:cubicBezTo>
                    <a:pt x="80" y="16"/>
                    <a:pt x="80" y="16"/>
                    <a:pt x="80" y="16"/>
                  </a:cubicBezTo>
                  <a:cubicBezTo>
                    <a:pt x="64" y="16"/>
                    <a:pt x="64" y="16"/>
                    <a:pt x="64" y="16"/>
                  </a:cubicBezTo>
                  <a:lnTo>
                    <a:pt x="64" y="8"/>
                  </a:lnTo>
                  <a:close/>
                  <a:moveTo>
                    <a:pt x="112" y="96"/>
                  </a:moveTo>
                  <a:cubicBezTo>
                    <a:pt x="24" y="96"/>
                    <a:pt x="24" y="96"/>
                    <a:pt x="24" y="96"/>
                  </a:cubicBezTo>
                  <a:cubicBezTo>
                    <a:pt x="24" y="84"/>
                    <a:pt x="24" y="84"/>
                    <a:pt x="24" y="84"/>
                  </a:cubicBezTo>
                  <a:cubicBezTo>
                    <a:pt x="24" y="82"/>
                    <a:pt x="22" y="80"/>
                    <a:pt x="20" y="80"/>
                  </a:cubicBezTo>
                  <a:cubicBezTo>
                    <a:pt x="18" y="80"/>
                    <a:pt x="16" y="82"/>
                    <a:pt x="16" y="84"/>
                  </a:cubicBezTo>
                  <a:cubicBezTo>
                    <a:pt x="16" y="96"/>
                    <a:pt x="16" y="96"/>
                    <a:pt x="16" y="96"/>
                  </a:cubicBezTo>
                  <a:cubicBezTo>
                    <a:pt x="8" y="96"/>
                    <a:pt x="8" y="96"/>
                    <a:pt x="8" y="96"/>
                  </a:cubicBezTo>
                  <a:cubicBezTo>
                    <a:pt x="8" y="52"/>
                    <a:pt x="8" y="52"/>
                    <a:pt x="8" y="52"/>
                  </a:cubicBezTo>
                  <a:cubicBezTo>
                    <a:pt x="16" y="52"/>
                    <a:pt x="16" y="52"/>
                    <a:pt x="16" y="52"/>
                  </a:cubicBezTo>
                  <a:cubicBezTo>
                    <a:pt x="18" y="52"/>
                    <a:pt x="20" y="50"/>
                    <a:pt x="20" y="48"/>
                  </a:cubicBezTo>
                  <a:cubicBezTo>
                    <a:pt x="20" y="40"/>
                    <a:pt x="20" y="40"/>
                    <a:pt x="20" y="40"/>
                  </a:cubicBezTo>
                  <a:cubicBezTo>
                    <a:pt x="100" y="40"/>
                    <a:pt x="100" y="40"/>
                    <a:pt x="100" y="40"/>
                  </a:cubicBezTo>
                  <a:cubicBezTo>
                    <a:pt x="100" y="48"/>
                    <a:pt x="100" y="48"/>
                    <a:pt x="100" y="48"/>
                  </a:cubicBezTo>
                  <a:cubicBezTo>
                    <a:pt x="100" y="50"/>
                    <a:pt x="102" y="52"/>
                    <a:pt x="104" y="52"/>
                  </a:cubicBezTo>
                  <a:cubicBezTo>
                    <a:pt x="112" y="52"/>
                    <a:pt x="112" y="52"/>
                    <a:pt x="112" y="52"/>
                  </a:cubicBezTo>
                  <a:lnTo>
                    <a:pt x="112" y="96"/>
                  </a:lnTo>
                  <a:close/>
                  <a:moveTo>
                    <a:pt x="24" y="68"/>
                  </a:moveTo>
                  <a:cubicBezTo>
                    <a:pt x="24" y="70"/>
                    <a:pt x="22" y="72"/>
                    <a:pt x="20" y="72"/>
                  </a:cubicBezTo>
                  <a:cubicBezTo>
                    <a:pt x="18" y="72"/>
                    <a:pt x="16" y="70"/>
                    <a:pt x="16" y="68"/>
                  </a:cubicBezTo>
                  <a:cubicBezTo>
                    <a:pt x="16" y="66"/>
                    <a:pt x="18" y="64"/>
                    <a:pt x="20" y="64"/>
                  </a:cubicBezTo>
                  <a:cubicBezTo>
                    <a:pt x="22" y="64"/>
                    <a:pt x="24" y="66"/>
                    <a:pt x="24" y="68"/>
                  </a:cubicBezTo>
                  <a:close/>
                  <a:moveTo>
                    <a:pt x="40" y="68"/>
                  </a:moveTo>
                  <a:cubicBezTo>
                    <a:pt x="40" y="70"/>
                    <a:pt x="38" y="72"/>
                    <a:pt x="36" y="72"/>
                  </a:cubicBezTo>
                  <a:cubicBezTo>
                    <a:pt x="34" y="72"/>
                    <a:pt x="32" y="70"/>
                    <a:pt x="32" y="68"/>
                  </a:cubicBezTo>
                  <a:cubicBezTo>
                    <a:pt x="32" y="66"/>
                    <a:pt x="34" y="64"/>
                    <a:pt x="36" y="64"/>
                  </a:cubicBezTo>
                  <a:cubicBezTo>
                    <a:pt x="38" y="64"/>
                    <a:pt x="40" y="66"/>
                    <a:pt x="40" y="68"/>
                  </a:cubicBezTo>
                  <a:close/>
                  <a:moveTo>
                    <a:pt x="56" y="68"/>
                  </a:moveTo>
                  <a:cubicBezTo>
                    <a:pt x="56" y="70"/>
                    <a:pt x="54" y="72"/>
                    <a:pt x="52" y="72"/>
                  </a:cubicBezTo>
                  <a:cubicBezTo>
                    <a:pt x="50" y="72"/>
                    <a:pt x="48" y="70"/>
                    <a:pt x="48" y="68"/>
                  </a:cubicBezTo>
                  <a:cubicBezTo>
                    <a:pt x="48" y="66"/>
                    <a:pt x="50" y="64"/>
                    <a:pt x="52" y="64"/>
                  </a:cubicBezTo>
                  <a:cubicBezTo>
                    <a:pt x="54" y="64"/>
                    <a:pt x="56" y="66"/>
                    <a:pt x="56" y="68"/>
                  </a:cubicBezTo>
                  <a:close/>
                  <a:moveTo>
                    <a:pt x="72" y="68"/>
                  </a:moveTo>
                  <a:cubicBezTo>
                    <a:pt x="72" y="70"/>
                    <a:pt x="70" y="72"/>
                    <a:pt x="68" y="72"/>
                  </a:cubicBezTo>
                  <a:cubicBezTo>
                    <a:pt x="66" y="72"/>
                    <a:pt x="64" y="70"/>
                    <a:pt x="64" y="68"/>
                  </a:cubicBezTo>
                  <a:cubicBezTo>
                    <a:pt x="64" y="66"/>
                    <a:pt x="66" y="64"/>
                    <a:pt x="68" y="64"/>
                  </a:cubicBezTo>
                  <a:cubicBezTo>
                    <a:pt x="70" y="64"/>
                    <a:pt x="72" y="66"/>
                    <a:pt x="72" y="68"/>
                  </a:cubicBezTo>
                  <a:close/>
                  <a:moveTo>
                    <a:pt x="88" y="68"/>
                  </a:moveTo>
                  <a:cubicBezTo>
                    <a:pt x="88" y="70"/>
                    <a:pt x="86" y="72"/>
                    <a:pt x="84" y="72"/>
                  </a:cubicBezTo>
                  <a:cubicBezTo>
                    <a:pt x="82" y="72"/>
                    <a:pt x="80" y="70"/>
                    <a:pt x="80" y="68"/>
                  </a:cubicBezTo>
                  <a:cubicBezTo>
                    <a:pt x="80" y="66"/>
                    <a:pt x="82" y="64"/>
                    <a:pt x="84" y="64"/>
                  </a:cubicBezTo>
                  <a:cubicBezTo>
                    <a:pt x="86" y="64"/>
                    <a:pt x="88" y="66"/>
                    <a:pt x="88" y="68"/>
                  </a:cubicBezTo>
                  <a:close/>
                  <a:moveTo>
                    <a:pt x="40" y="52"/>
                  </a:moveTo>
                  <a:cubicBezTo>
                    <a:pt x="40" y="54"/>
                    <a:pt x="38" y="56"/>
                    <a:pt x="36" y="56"/>
                  </a:cubicBezTo>
                  <a:cubicBezTo>
                    <a:pt x="34" y="56"/>
                    <a:pt x="32" y="54"/>
                    <a:pt x="32" y="52"/>
                  </a:cubicBezTo>
                  <a:cubicBezTo>
                    <a:pt x="32" y="50"/>
                    <a:pt x="34" y="48"/>
                    <a:pt x="36" y="48"/>
                  </a:cubicBezTo>
                  <a:cubicBezTo>
                    <a:pt x="38" y="48"/>
                    <a:pt x="40" y="50"/>
                    <a:pt x="40" y="52"/>
                  </a:cubicBezTo>
                  <a:close/>
                  <a:moveTo>
                    <a:pt x="56" y="52"/>
                  </a:moveTo>
                  <a:cubicBezTo>
                    <a:pt x="56" y="54"/>
                    <a:pt x="54" y="56"/>
                    <a:pt x="52" y="56"/>
                  </a:cubicBezTo>
                  <a:cubicBezTo>
                    <a:pt x="50" y="56"/>
                    <a:pt x="48" y="54"/>
                    <a:pt x="48" y="52"/>
                  </a:cubicBezTo>
                  <a:cubicBezTo>
                    <a:pt x="48" y="50"/>
                    <a:pt x="50" y="48"/>
                    <a:pt x="52" y="48"/>
                  </a:cubicBezTo>
                  <a:cubicBezTo>
                    <a:pt x="54" y="48"/>
                    <a:pt x="56" y="50"/>
                    <a:pt x="56" y="52"/>
                  </a:cubicBezTo>
                  <a:close/>
                  <a:moveTo>
                    <a:pt x="72" y="52"/>
                  </a:moveTo>
                  <a:cubicBezTo>
                    <a:pt x="72" y="54"/>
                    <a:pt x="70" y="56"/>
                    <a:pt x="68" y="56"/>
                  </a:cubicBezTo>
                  <a:cubicBezTo>
                    <a:pt x="66" y="56"/>
                    <a:pt x="64" y="54"/>
                    <a:pt x="64" y="52"/>
                  </a:cubicBezTo>
                  <a:cubicBezTo>
                    <a:pt x="64" y="50"/>
                    <a:pt x="66" y="48"/>
                    <a:pt x="68" y="48"/>
                  </a:cubicBezTo>
                  <a:cubicBezTo>
                    <a:pt x="70" y="48"/>
                    <a:pt x="72" y="50"/>
                    <a:pt x="72" y="52"/>
                  </a:cubicBezTo>
                  <a:close/>
                  <a:moveTo>
                    <a:pt x="88" y="52"/>
                  </a:moveTo>
                  <a:cubicBezTo>
                    <a:pt x="88" y="54"/>
                    <a:pt x="86" y="56"/>
                    <a:pt x="84" y="56"/>
                  </a:cubicBezTo>
                  <a:cubicBezTo>
                    <a:pt x="82" y="56"/>
                    <a:pt x="80" y="54"/>
                    <a:pt x="80" y="52"/>
                  </a:cubicBezTo>
                  <a:cubicBezTo>
                    <a:pt x="80" y="50"/>
                    <a:pt x="82" y="48"/>
                    <a:pt x="84" y="48"/>
                  </a:cubicBezTo>
                  <a:cubicBezTo>
                    <a:pt x="86" y="48"/>
                    <a:pt x="88" y="50"/>
                    <a:pt x="88" y="52"/>
                  </a:cubicBezTo>
                  <a:close/>
                  <a:moveTo>
                    <a:pt x="104" y="68"/>
                  </a:moveTo>
                  <a:cubicBezTo>
                    <a:pt x="104" y="70"/>
                    <a:pt x="102" y="72"/>
                    <a:pt x="100" y="72"/>
                  </a:cubicBezTo>
                  <a:cubicBezTo>
                    <a:pt x="98" y="72"/>
                    <a:pt x="96" y="70"/>
                    <a:pt x="96" y="68"/>
                  </a:cubicBezTo>
                  <a:cubicBezTo>
                    <a:pt x="96" y="66"/>
                    <a:pt x="98" y="64"/>
                    <a:pt x="100" y="64"/>
                  </a:cubicBezTo>
                  <a:cubicBezTo>
                    <a:pt x="102" y="64"/>
                    <a:pt x="104" y="66"/>
                    <a:pt x="104" y="68"/>
                  </a:cubicBezTo>
                  <a:close/>
                  <a:moveTo>
                    <a:pt x="40" y="84"/>
                  </a:moveTo>
                  <a:cubicBezTo>
                    <a:pt x="40" y="86"/>
                    <a:pt x="38" y="88"/>
                    <a:pt x="36" y="88"/>
                  </a:cubicBezTo>
                  <a:cubicBezTo>
                    <a:pt x="34" y="88"/>
                    <a:pt x="32" y="86"/>
                    <a:pt x="32" y="84"/>
                  </a:cubicBezTo>
                  <a:cubicBezTo>
                    <a:pt x="32" y="82"/>
                    <a:pt x="34" y="80"/>
                    <a:pt x="36" y="80"/>
                  </a:cubicBezTo>
                  <a:cubicBezTo>
                    <a:pt x="38" y="80"/>
                    <a:pt x="40" y="82"/>
                    <a:pt x="40" y="84"/>
                  </a:cubicBezTo>
                  <a:close/>
                  <a:moveTo>
                    <a:pt x="56" y="84"/>
                  </a:moveTo>
                  <a:cubicBezTo>
                    <a:pt x="56" y="86"/>
                    <a:pt x="54" y="88"/>
                    <a:pt x="52" y="88"/>
                  </a:cubicBezTo>
                  <a:cubicBezTo>
                    <a:pt x="50" y="88"/>
                    <a:pt x="48" y="86"/>
                    <a:pt x="48" y="84"/>
                  </a:cubicBezTo>
                  <a:cubicBezTo>
                    <a:pt x="48" y="82"/>
                    <a:pt x="50" y="80"/>
                    <a:pt x="52" y="80"/>
                  </a:cubicBezTo>
                  <a:cubicBezTo>
                    <a:pt x="54" y="80"/>
                    <a:pt x="56" y="82"/>
                    <a:pt x="56" y="84"/>
                  </a:cubicBezTo>
                  <a:close/>
                  <a:moveTo>
                    <a:pt x="72" y="84"/>
                  </a:moveTo>
                  <a:cubicBezTo>
                    <a:pt x="72" y="86"/>
                    <a:pt x="70" y="88"/>
                    <a:pt x="68" y="88"/>
                  </a:cubicBezTo>
                  <a:cubicBezTo>
                    <a:pt x="66" y="88"/>
                    <a:pt x="64" y="86"/>
                    <a:pt x="64" y="84"/>
                  </a:cubicBezTo>
                  <a:cubicBezTo>
                    <a:pt x="64" y="82"/>
                    <a:pt x="66" y="80"/>
                    <a:pt x="68" y="80"/>
                  </a:cubicBezTo>
                  <a:cubicBezTo>
                    <a:pt x="70" y="80"/>
                    <a:pt x="72" y="82"/>
                    <a:pt x="72" y="84"/>
                  </a:cubicBezTo>
                  <a:close/>
                  <a:moveTo>
                    <a:pt x="88" y="84"/>
                  </a:moveTo>
                  <a:cubicBezTo>
                    <a:pt x="88" y="86"/>
                    <a:pt x="86" y="88"/>
                    <a:pt x="84" y="88"/>
                  </a:cubicBezTo>
                  <a:cubicBezTo>
                    <a:pt x="82" y="88"/>
                    <a:pt x="80" y="86"/>
                    <a:pt x="80" y="84"/>
                  </a:cubicBezTo>
                  <a:cubicBezTo>
                    <a:pt x="80" y="82"/>
                    <a:pt x="82" y="80"/>
                    <a:pt x="84" y="80"/>
                  </a:cubicBezTo>
                  <a:cubicBezTo>
                    <a:pt x="86" y="80"/>
                    <a:pt x="88" y="82"/>
                    <a:pt x="88" y="84"/>
                  </a:cubicBezTo>
                  <a:close/>
                  <a:moveTo>
                    <a:pt x="104" y="84"/>
                  </a:moveTo>
                  <a:cubicBezTo>
                    <a:pt x="104" y="86"/>
                    <a:pt x="102" y="88"/>
                    <a:pt x="100" y="88"/>
                  </a:cubicBezTo>
                  <a:cubicBezTo>
                    <a:pt x="98" y="88"/>
                    <a:pt x="96" y="86"/>
                    <a:pt x="96" y="84"/>
                  </a:cubicBezTo>
                  <a:cubicBezTo>
                    <a:pt x="96" y="82"/>
                    <a:pt x="98" y="80"/>
                    <a:pt x="100" y="80"/>
                  </a:cubicBezTo>
                  <a:cubicBezTo>
                    <a:pt x="102" y="80"/>
                    <a:pt x="104" y="82"/>
                    <a:pt x="104" y="84"/>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endParaRPr>
            </a:p>
          </p:txBody>
        </p:sp>
      </p:grpSp>
      <p:grpSp>
        <p:nvGrpSpPr>
          <p:cNvPr id="33" name="Group 587"/>
          <p:cNvGrpSpPr>
            <a:grpSpLocks noChangeAspect="1"/>
          </p:cNvGrpSpPr>
          <p:nvPr/>
        </p:nvGrpSpPr>
        <p:grpSpPr bwMode="auto">
          <a:xfrm>
            <a:off x="5413990" y="2640917"/>
            <a:ext cx="648303" cy="648303"/>
            <a:chOff x="2878" y="2417"/>
            <a:chExt cx="340" cy="340"/>
          </a:xfrm>
          <a:solidFill>
            <a:srgbClr val="0F1217"/>
          </a:solidFill>
        </p:grpSpPr>
        <p:sp>
          <p:nvSpPr>
            <p:cNvPr id="34" name="Freeform 588"/>
            <p:cNvSpPr>
              <a:spLocks/>
            </p:cNvSpPr>
            <p:nvPr/>
          </p:nvSpPr>
          <p:spPr bwMode="auto">
            <a:xfrm>
              <a:off x="2942" y="2509"/>
              <a:ext cx="212" cy="156"/>
            </a:xfrm>
            <a:custGeom>
              <a:avLst/>
              <a:gdLst>
                <a:gd name="T0" fmla="*/ 309 w 320"/>
                <a:gd name="T1" fmla="*/ 214 h 235"/>
                <a:gd name="T2" fmla="*/ 21 w 320"/>
                <a:gd name="T3" fmla="*/ 214 h 235"/>
                <a:gd name="T4" fmla="*/ 21 w 320"/>
                <a:gd name="T5" fmla="*/ 11 h 235"/>
                <a:gd name="T6" fmla="*/ 10 w 320"/>
                <a:gd name="T7" fmla="*/ 0 h 235"/>
                <a:gd name="T8" fmla="*/ 0 w 320"/>
                <a:gd name="T9" fmla="*/ 11 h 235"/>
                <a:gd name="T10" fmla="*/ 0 w 320"/>
                <a:gd name="T11" fmla="*/ 224 h 235"/>
                <a:gd name="T12" fmla="*/ 10 w 320"/>
                <a:gd name="T13" fmla="*/ 235 h 235"/>
                <a:gd name="T14" fmla="*/ 309 w 320"/>
                <a:gd name="T15" fmla="*/ 235 h 235"/>
                <a:gd name="T16" fmla="*/ 320 w 320"/>
                <a:gd name="T17" fmla="*/ 224 h 235"/>
                <a:gd name="T18" fmla="*/ 309 w 320"/>
                <a:gd name="T19" fmla="*/ 21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35">
                  <a:moveTo>
                    <a:pt x="309" y="214"/>
                  </a:moveTo>
                  <a:cubicBezTo>
                    <a:pt x="21" y="214"/>
                    <a:pt x="21" y="214"/>
                    <a:pt x="21" y="214"/>
                  </a:cubicBezTo>
                  <a:cubicBezTo>
                    <a:pt x="21" y="11"/>
                    <a:pt x="21" y="11"/>
                    <a:pt x="21" y="11"/>
                  </a:cubicBezTo>
                  <a:cubicBezTo>
                    <a:pt x="21" y="5"/>
                    <a:pt x="16" y="0"/>
                    <a:pt x="10" y="0"/>
                  </a:cubicBezTo>
                  <a:cubicBezTo>
                    <a:pt x="4" y="0"/>
                    <a:pt x="0" y="5"/>
                    <a:pt x="0" y="11"/>
                  </a:cubicBezTo>
                  <a:cubicBezTo>
                    <a:pt x="0" y="224"/>
                    <a:pt x="0" y="224"/>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35" name="Freeform 589"/>
            <p:cNvSpPr>
              <a:spLocks/>
            </p:cNvSpPr>
            <p:nvPr/>
          </p:nvSpPr>
          <p:spPr bwMode="auto">
            <a:xfrm>
              <a:off x="2969" y="2523"/>
              <a:ext cx="186" cy="99"/>
            </a:xfrm>
            <a:custGeom>
              <a:avLst/>
              <a:gdLst>
                <a:gd name="T0" fmla="*/ 12 w 280"/>
                <a:gd name="T1" fmla="*/ 150 h 150"/>
                <a:gd name="T2" fmla="*/ 20 w 280"/>
                <a:gd name="T3" fmla="*/ 147 h 150"/>
                <a:gd name="T4" fmla="*/ 87 w 280"/>
                <a:gd name="T5" fmla="*/ 80 h 150"/>
                <a:gd name="T6" fmla="*/ 143 w 280"/>
                <a:gd name="T7" fmla="*/ 136 h 150"/>
                <a:gd name="T8" fmla="*/ 158 w 280"/>
                <a:gd name="T9" fmla="*/ 136 h 150"/>
                <a:gd name="T10" fmla="*/ 276 w 280"/>
                <a:gd name="T11" fmla="*/ 19 h 150"/>
                <a:gd name="T12" fmla="*/ 276 w 280"/>
                <a:gd name="T13" fmla="*/ 4 h 150"/>
                <a:gd name="T14" fmla="*/ 260 w 280"/>
                <a:gd name="T15" fmla="*/ 4 h 150"/>
                <a:gd name="T16" fmla="*/ 151 w 280"/>
                <a:gd name="T17" fmla="*/ 114 h 150"/>
                <a:gd name="T18" fmla="*/ 94 w 280"/>
                <a:gd name="T19" fmla="*/ 57 h 150"/>
                <a:gd name="T20" fmla="*/ 79 w 280"/>
                <a:gd name="T21" fmla="*/ 57 h 150"/>
                <a:gd name="T22" fmla="*/ 4 w 280"/>
                <a:gd name="T23" fmla="*/ 132 h 150"/>
                <a:gd name="T24" fmla="*/ 4 w 280"/>
                <a:gd name="T25" fmla="*/ 147 h 150"/>
                <a:gd name="T26" fmla="*/ 12 w 28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50">
                  <a:moveTo>
                    <a:pt x="12" y="150"/>
                  </a:moveTo>
                  <a:cubicBezTo>
                    <a:pt x="15" y="150"/>
                    <a:pt x="17" y="149"/>
                    <a:pt x="20" y="147"/>
                  </a:cubicBezTo>
                  <a:cubicBezTo>
                    <a:pt x="87" y="80"/>
                    <a:pt x="87" y="80"/>
                    <a:pt x="87" y="80"/>
                  </a:cubicBezTo>
                  <a:cubicBezTo>
                    <a:pt x="143" y="136"/>
                    <a:pt x="143" y="136"/>
                    <a:pt x="143" y="136"/>
                  </a:cubicBezTo>
                  <a:cubicBezTo>
                    <a:pt x="147" y="140"/>
                    <a:pt x="154" y="140"/>
                    <a:pt x="158" y="136"/>
                  </a:cubicBezTo>
                  <a:cubicBezTo>
                    <a:pt x="276" y="19"/>
                    <a:pt x="276" y="19"/>
                    <a:pt x="276" y="19"/>
                  </a:cubicBezTo>
                  <a:cubicBezTo>
                    <a:pt x="280" y="15"/>
                    <a:pt x="280" y="8"/>
                    <a:pt x="276" y="4"/>
                  </a:cubicBezTo>
                  <a:cubicBezTo>
                    <a:pt x="271" y="0"/>
                    <a:pt x="265" y="0"/>
                    <a:pt x="260" y="4"/>
                  </a:cubicBezTo>
                  <a:cubicBezTo>
                    <a:pt x="151" y="114"/>
                    <a:pt x="151" y="114"/>
                    <a:pt x="151" y="114"/>
                  </a:cubicBezTo>
                  <a:cubicBezTo>
                    <a:pt x="94" y="57"/>
                    <a:pt x="94" y="57"/>
                    <a:pt x="94" y="57"/>
                  </a:cubicBezTo>
                  <a:cubicBezTo>
                    <a:pt x="90" y="53"/>
                    <a:pt x="83" y="53"/>
                    <a:pt x="79" y="57"/>
                  </a:cubicBezTo>
                  <a:cubicBezTo>
                    <a:pt x="4" y="132"/>
                    <a:pt x="4" y="132"/>
                    <a:pt x="4" y="132"/>
                  </a:cubicBezTo>
                  <a:cubicBezTo>
                    <a:pt x="0" y="136"/>
                    <a:pt x="0" y="143"/>
                    <a:pt x="4" y="147"/>
                  </a:cubicBezTo>
                  <a:cubicBezTo>
                    <a:pt x="7" y="149"/>
                    <a:pt x="9" y="150"/>
                    <a:pt x="12" y="15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36" name="Freeform 590"/>
            <p:cNvSpPr>
              <a:spLocks noEditPoints="1"/>
            </p:cNvSpPr>
            <p:nvPr/>
          </p:nvSpPr>
          <p:spPr bwMode="auto">
            <a:xfrm>
              <a:off x="2878" y="241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grpSp>
      <p:grpSp>
        <p:nvGrpSpPr>
          <p:cNvPr id="37" name="Group 380"/>
          <p:cNvGrpSpPr>
            <a:grpSpLocks noChangeAspect="1"/>
          </p:cNvGrpSpPr>
          <p:nvPr/>
        </p:nvGrpSpPr>
        <p:grpSpPr bwMode="auto">
          <a:xfrm>
            <a:off x="5476995" y="3750167"/>
            <a:ext cx="590116" cy="646989"/>
            <a:chOff x="7362" y="1207"/>
            <a:chExt cx="340" cy="340"/>
          </a:xfrm>
          <a:solidFill>
            <a:srgbClr val="0F1217"/>
          </a:solidFill>
        </p:grpSpPr>
        <p:sp>
          <p:nvSpPr>
            <p:cNvPr id="38" name="Freeform 381"/>
            <p:cNvSpPr>
              <a:spLocks noEditPoints="1"/>
            </p:cNvSpPr>
            <p:nvPr/>
          </p:nvSpPr>
          <p:spPr bwMode="auto">
            <a:xfrm>
              <a:off x="7482" y="1271"/>
              <a:ext cx="99" cy="219"/>
            </a:xfrm>
            <a:custGeom>
              <a:avLst/>
              <a:gdLst>
                <a:gd name="T0" fmla="*/ 149 w 149"/>
                <a:gd name="T1" fmla="*/ 224 h 330"/>
                <a:gd name="T2" fmla="*/ 85 w 149"/>
                <a:gd name="T3" fmla="*/ 150 h 330"/>
                <a:gd name="T4" fmla="*/ 85 w 149"/>
                <a:gd name="T5" fmla="*/ 44 h 330"/>
                <a:gd name="T6" fmla="*/ 121 w 149"/>
                <a:gd name="T7" fmla="*/ 69 h 330"/>
                <a:gd name="T8" fmla="*/ 135 w 149"/>
                <a:gd name="T9" fmla="*/ 73 h 330"/>
                <a:gd name="T10" fmla="*/ 139 w 149"/>
                <a:gd name="T11" fmla="*/ 58 h 330"/>
                <a:gd name="T12" fmla="*/ 85 w 149"/>
                <a:gd name="T13" fmla="*/ 22 h 330"/>
                <a:gd name="T14" fmla="*/ 85 w 149"/>
                <a:gd name="T15" fmla="*/ 10 h 330"/>
                <a:gd name="T16" fmla="*/ 75 w 149"/>
                <a:gd name="T17" fmla="*/ 0 h 330"/>
                <a:gd name="T18" fmla="*/ 64 w 149"/>
                <a:gd name="T19" fmla="*/ 10 h 330"/>
                <a:gd name="T20" fmla="*/ 64 w 149"/>
                <a:gd name="T21" fmla="*/ 22 h 330"/>
                <a:gd name="T22" fmla="*/ 0 w 149"/>
                <a:gd name="T23" fmla="*/ 96 h 330"/>
                <a:gd name="T24" fmla="*/ 64 w 149"/>
                <a:gd name="T25" fmla="*/ 169 h 330"/>
                <a:gd name="T26" fmla="*/ 64 w 149"/>
                <a:gd name="T27" fmla="*/ 276 h 330"/>
                <a:gd name="T28" fmla="*/ 24 w 149"/>
                <a:gd name="T29" fmla="*/ 241 h 330"/>
                <a:gd name="T30" fmla="*/ 11 w 149"/>
                <a:gd name="T31" fmla="*/ 235 h 330"/>
                <a:gd name="T32" fmla="*/ 4 w 149"/>
                <a:gd name="T33" fmla="*/ 249 h 330"/>
                <a:gd name="T34" fmla="*/ 64 w 149"/>
                <a:gd name="T35" fmla="*/ 297 h 330"/>
                <a:gd name="T36" fmla="*/ 64 w 149"/>
                <a:gd name="T37" fmla="*/ 320 h 330"/>
                <a:gd name="T38" fmla="*/ 75 w 149"/>
                <a:gd name="T39" fmla="*/ 330 h 330"/>
                <a:gd name="T40" fmla="*/ 85 w 149"/>
                <a:gd name="T41" fmla="*/ 320 h 330"/>
                <a:gd name="T42" fmla="*/ 85 w 149"/>
                <a:gd name="T43" fmla="*/ 297 h 330"/>
                <a:gd name="T44" fmla="*/ 149 w 149"/>
                <a:gd name="T45" fmla="*/ 224 h 330"/>
                <a:gd name="T46" fmla="*/ 21 w 149"/>
                <a:gd name="T47" fmla="*/ 96 h 330"/>
                <a:gd name="T48" fmla="*/ 64 w 149"/>
                <a:gd name="T49" fmla="*/ 43 h 330"/>
                <a:gd name="T50" fmla="*/ 64 w 149"/>
                <a:gd name="T51" fmla="*/ 148 h 330"/>
                <a:gd name="T52" fmla="*/ 21 w 149"/>
                <a:gd name="T53" fmla="*/ 96 h 330"/>
                <a:gd name="T54" fmla="*/ 85 w 149"/>
                <a:gd name="T55" fmla="*/ 276 h 330"/>
                <a:gd name="T56" fmla="*/ 85 w 149"/>
                <a:gd name="T57" fmla="*/ 171 h 330"/>
                <a:gd name="T58" fmla="*/ 128 w 149"/>
                <a:gd name="T59" fmla="*/ 224 h 330"/>
                <a:gd name="T60" fmla="*/ 85 w 149"/>
                <a:gd name="T61" fmla="*/ 27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330">
                  <a:moveTo>
                    <a:pt x="149" y="224"/>
                  </a:moveTo>
                  <a:cubicBezTo>
                    <a:pt x="149" y="186"/>
                    <a:pt x="121" y="155"/>
                    <a:pt x="85" y="150"/>
                  </a:cubicBezTo>
                  <a:cubicBezTo>
                    <a:pt x="85" y="44"/>
                    <a:pt x="85" y="44"/>
                    <a:pt x="85" y="44"/>
                  </a:cubicBezTo>
                  <a:cubicBezTo>
                    <a:pt x="100" y="47"/>
                    <a:pt x="113" y="56"/>
                    <a:pt x="121" y="69"/>
                  </a:cubicBezTo>
                  <a:cubicBezTo>
                    <a:pt x="124" y="74"/>
                    <a:pt x="130" y="76"/>
                    <a:pt x="135" y="73"/>
                  </a:cubicBezTo>
                  <a:cubicBezTo>
                    <a:pt x="141" y="70"/>
                    <a:pt x="142" y="63"/>
                    <a:pt x="139" y="58"/>
                  </a:cubicBezTo>
                  <a:cubicBezTo>
                    <a:pt x="128" y="38"/>
                    <a:pt x="108" y="25"/>
                    <a:pt x="85" y="22"/>
                  </a:cubicBezTo>
                  <a:cubicBezTo>
                    <a:pt x="85" y="10"/>
                    <a:pt x="85" y="10"/>
                    <a:pt x="85" y="10"/>
                  </a:cubicBezTo>
                  <a:cubicBezTo>
                    <a:pt x="85" y="4"/>
                    <a:pt x="81" y="0"/>
                    <a:pt x="75" y="0"/>
                  </a:cubicBezTo>
                  <a:cubicBezTo>
                    <a:pt x="69" y="0"/>
                    <a:pt x="64" y="4"/>
                    <a:pt x="64" y="10"/>
                  </a:cubicBezTo>
                  <a:cubicBezTo>
                    <a:pt x="64" y="22"/>
                    <a:pt x="64" y="22"/>
                    <a:pt x="64" y="22"/>
                  </a:cubicBezTo>
                  <a:cubicBezTo>
                    <a:pt x="28" y="27"/>
                    <a:pt x="0" y="58"/>
                    <a:pt x="0" y="96"/>
                  </a:cubicBezTo>
                  <a:cubicBezTo>
                    <a:pt x="0" y="133"/>
                    <a:pt x="28" y="164"/>
                    <a:pt x="64" y="169"/>
                  </a:cubicBezTo>
                  <a:cubicBezTo>
                    <a:pt x="64" y="276"/>
                    <a:pt x="64" y="276"/>
                    <a:pt x="64" y="276"/>
                  </a:cubicBezTo>
                  <a:cubicBezTo>
                    <a:pt x="46" y="272"/>
                    <a:pt x="31" y="259"/>
                    <a:pt x="24" y="241"/>
                  </a:cubicBezTo>
                  <a:cubicBezTo>
                    <a:pt x="22" y="236"/>
                    <a:pt x="16" y="233"/>
                    <a:pt x="11" y="235"/>
                  </a:cubicBezTo>
                  <a:cubicBezTo>
                    <a:pt x="5" y="237"/>
                    <a:pt x="2" y="243"/>
                    <a:pt x="4" y="249"/>
                  </a:cubicBezTo>
                  <a:cubicBezTo>
                    <a:pt x="14" y="275"/>
                    <a:pt x="37" y="294"/>
                    <a:pt x="64" y="297"/>
                  </a:cubicBezTo>
                  <a:cubicBezTo>
                    <a:pt x="64" y="320"/>
                    <a:pt x="64" y="320"/>
                    <a:pt x="64" y="320"/>
                  </a:cubicBezTo>
                  <a:cubicBezTo>
                    <a:pt x="64" y="326"/>
                    <a:pt x="69" y="330"/>
                    <a:pt x="75" y="330"/>
                  </a:cubicBezTo>
                  <a:cubicBezTo>
                    <a:pt x="81" y="330"/>
                    <a:pt x="85" y="326"/>
                    <a:pt x="85" y="320"/>
                  </a:cubicBezTo>
                  <a:cubicBezTo>
                    <a:pt x="85" y="297"/>
                    <a:pt x="85" y="297"/>
                    <a:pt x="85" y="297"/>
                  </a:cubicBezTo>
                  <a:cubicBezTo>
                    <a:pt x="121" y="292"/>
                    <a:pt x="149" y="261"/>
                    <a:pt x="149" y="224"/>
                  </a:cubicBezTo>
                  <a:close/>
                  <a:moveTo>
                    <a:pt x="21" y="96"/>
                  </a:moveTo>
                  <a:cubicBezTo>
                    <a:pt x="21" y="70"/>
                    <a:pt x="40" y="48"/>
                    <a:pt x="64" y="43"/>
                  </a:cubicBezTo>
                  <a:cubicBezTo>
                    <a:pt x="64" y="148"/>
                    <a:pt x="64" y="148"/>
                    <a:pt x="64" y="148"/>
                  </a:cubicBezTo>
                  <a:cubicBezTo>
                    <a:pt x="40" y="143"/>
                    <a:pt x="21" y="121"/>
                    <a:pt x="21" y="96"/>
                  </a:cubicBezTo>
                  <a:close/>
                  <a:moveTo>
                    <a:pt x="85" y="276"/>
                  </a:moveTo>
                  <a:cubicBezTo>
                    <a:pt x="85" y="171"/>
                    <a:pt x="85" y="171"/>
                    <a:pt x="85" y="171"/>
                  </a:cubicBezTo>
                  <a:cubicBezTo>
                    <a:pt x="110" y="176"/>
                    <a:pt x="128" y="198"/>
                    <a:pt x="128" y="224"/>
                  </a:cubicBezTo>
                  <a:cubicBezTo>
                    <a:pt x="128" y="249"/>
                    <a:pt x="110" y="271"/>
                    <a:pt x="85" y="27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39" name="Freeform 382"/>
            <p:cNvSpPr>
              <a:spLocks noEditPoints="1"/>
            </p:cNvSpPr>
            <p:nvPr/>
          </p:nvSpPr>
          <p:spPr bwMode="auto">
            <a:xfrm>
              <a:off x="7362" y="120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grpSp>
    </p:spTree>
    <p:extLst>
      <p:ext uri="{BB962C8B-B14F-4D97-AF65-F5344CB8AC3E}">
        <p14:creationId xmlns:p14="http://schemas.microsoft.com/office/powerpoint/2010/main" val="662072315"/>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375672"/>
                </a:solidFill>
                <a:ea typeface="+mn-ea"/>
                <a:cs typeface="Calibri" panose="020F0502020204030204" pitchFamily="34" charset="0"/>
              </a:rPr>
              <a:t>Congressional Interest</a:t>
            </a:r>
            <a:br>
              <a:rPr lang="en-US" sz="3600" dirty="0">
                <a:ea typeface="+mn-ea"/>
                <a:cs typeface="Calibri" panose="020F0502020204030204" pitchFamily="34" charset="0"/>
              </a:rPr>
            </a:br>
            <a:r>
              <a:rPr lang="en-US" sz="3000" b="0" dirty="0">
                <a:solidFill>
                  <a:srgbClr val="375672"/>
                </a:solidFill>
                <a:ea typeface="+mn-ea"/>
                <a:cs typeface="Calibri" panose="020F0502020204030204" pitchFamily="34" charset="0"/>
              </a:rPr>
              <a:t>Authorizing Legislation</a:t>
            </a:r>
          </a:p>
        </p:txBody>
      </p:sp>
      <p:sp>
        <p:nvSpPr>
          <p:cNvPr id="6" name="Content Placeholder 2"/>
          <p:cNvSpPr txBox="1">
            <a:spLocks/>
          </p:cNvSpPr>
          <p:nvPr/>
        </p:nvSpPr>
        <p:spPr bwMode="auto">
          <a:xfrm>
            <a:off x="457200" y="1063229"/>
            <a:ext cx="7466512" cy="422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600" b="1" dirty="0">
                <a:solidFill>
                  <a:srgbClr val="526681"/>
                </a:solidFill>
              </a:rPr>
              <a:t>Leading Infrastructure for Tomorrow’s America Act (LIFT America Act) (House)</a:t>
            </a:r>
          </a:p>
          <a:p>
            <a:pPr marL="511175" lvl="2" indent="-171450">
              <a:buFont typeface="Wingdings" panose="05000000000000000000" pitchFamily="2" charset="2"/>
              <a:buChar char="§"/>
            </a:pPr>
            <a:r>
              <a:rPr lang="en-US" sz="1200" dirty="0">
                <a:solidFill>
                  <a:srgbClr val="526681"/>
                </a:solidFill>
              </a:rPr>
              <a:t>$100,000,000 for each fiscal year 2020-2024</a:t>
            </a:r>
          </a:p>
          <a:p>
            <a:pPr marL="511175" lvl="2" indent="-171450">
              <a:buFont typeface="Wingdings" panose="05000000000000000000" pitchFamily="2" charset="2"/>
              <a:buChar char="§"/>
            </a:pPr>
            <a:r>
              <a:rPr lang="en-US" sz="1200" dirty="0">
                <a:solidFill>
                  <a:srgbClr val="526681"/>
                </a:solidFill>
              </a:rPr>
              <a:t>Under consideration by the House Energy &amp; Commerce Committee</a:t>
            </a:r>
          </a:p>
          <a:p>
            <a:pPr lvl="1">
              <a:buFont typeface="Wingdings" panose="05000000000000000000" pitchFamily="2" charset="2"/>
              <a:buChar char="§"/>
            </a:pPr>
            <a:endParaRPr lang="en-US" sz="1000" b="1" dirty="0">
              <a:solidFill>
                <a:srgbClr val="526681"/>
              </a:solidFill>
            </a:endParaRPr>
          </a:p>
          <a:p>
            <a:pPr>
              <a:buFont typeface="Wingdings" panose="05000000000000000000" pitchFamily="2" charset="2"/>
              <a:buChar char="§"/>
            </a:pPr>
            <a:r>
              <a:rPr lang="en-US" sz="1600" b="1" dirty="0">
                <a:solidFill>
                  <a:srgbClr val="526681"/>
                </a:solidFill>
              </a:rPr>
              <a:t>Saving Lives Through Better Data Act (House)</a:t>
            </a:r>
          </a:p>
          <a:p>
            <a:pPr marL="511175" lvl="2" indent="-171450">
              <a:buFont typeface="Wingdings" panose="05000000000000000000" pitchFamily="2" charset="2"/>
              <a:buChar char="§"/>
            </a:pPr>
            <a:r>
              <a:rPr lang="en-US" sz="1200" dirty="0">
                <a:solidFill>
                  <a:srgbClr val="526681"/>
                </a:solidFill>
              </a:rPr>
              <a:t>$100,000,000 for each fiscal year 2020-2024</a:t>
            </a:r>
          </a:p>
          <a:p>
            <a:pPr marL="511175" lvl="2" indent="-171450">
              <a:buFont typeface="Wingdings" panose="05000000000000000000" pitchFamily="2" charset="2"/>
              <a:buChar char="§"/>
            </a:pPr>
            <a:r>
              <a:rPr lang="en-US" sz="1200" dirty="0">
                <a:solidFill>
                  <a:srgbClr val="526681"/>
                </a:solidFill>
              </a:rPr>
              <a:t>Under consideration by the House Energy &amp; Commerce Committee</a:t>
            </a:r>
          </a:p>
          <a:p>
            <a:pPr marL="511175" lvl="2" indent="-171450">
              <a:buFont typeface="Wingdings" panose="05000000000000000000" pitchFamily="2" charset="2"/>
              <a:buChar char="§"/>
            </a:pPr>
            <a:endParaRPr lang="en-US" sz="1000" dirty="0">
              <a:solidFill>
                <a:srgbClr val="526681"/>
              </a:solidFill>
            </a:endParaRPr>
          </a:p>
          <a:p>
            <a:pPr>
              <a:buFont typeface="Wingdings" panose="05000000000000000000" pitchFamily="2" charset="2"/>
              <a:buChar char="§"/>
            </a:pPr>
            <a:r>
              <a:rPr lang="en-US" sz="1600" b="1" dirty="0">
                <a:solidFill>
                  <a:srgbClr val="526681"/>
                </a:solidFill>
              </a:rPr>
              <a:t>Lower Health Care Costs Act (Senate)</a:t>
            </a:r>
          </a:p>
          <a:p>
            <a:pPr marL="511175" indent="-171450">
              <a:buFont typeface="Wingdings" panose="05000000000000000000" pitchFamily="2" charset="2"/>
              <a:buChar char="§"/>
            </a:pPr>
            <a:r>
              <a:rPr lang="en-US" sz="1200" dirty="0">
                <a:solidFill>
                  <a:srgbClr val="526681"/>
                </a:solidFill>
                <a:latin typeface="Calibri"/>
                <a:cs typeface="Calibri"/>
              </a:rPr>
              <a:t>“there are authorize to be appropriated such sums as may be necessary for fiscal years 2020 through 2024’’</a:t>
            </a:r>
            <a:endParaRPr lang="en-US" sz="1200" dirty="0">
              <a:solidFill>
                <a:srgbClr val="526681"/>
              </a:solidFill>
              <a:cs typeface="Calibri"/>
            </a:endParaRPr>
          </a:p>
          <a:p>
            <a:pPr marL="511175" lvl="1" indent="-171450">
              <a:buFont typeface="Wingdings" panose="05000000000000000000" pitchFamily="2" charset="2"/>
              <a:buChar char="§"/>
            </a:pPr>
            <a:r>
              <a:rPr lang="en-US" sz="1200" dirty="0">
                <a:solidFill>
                  <a:srgbClr val="526681"/>
                </a:solidFill>
                <a:latin typeface="Calibri"/>
                <a:cs typeface="Calibri"/>
              </a:rPr>
              <a:t>Reported out of Health, Education, Labor, and Pensions (HELP) on 6/26/19</a:t>
            </a:r>
          </a:p>
        </p:txBody>
      </p:sp>
    </p:spTree>
    <p:extLst>
      <p:ext uri="{BB962C8B-B14F-4D97-AF65-F5344CB8AC3E}">
        <p14:creationId xmlns:p14="http://schemas.microsoft.com/office/powerpoint/2010/main" val="344587321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2584493" y="1535176"/>
            <a:ext cx="3756590" cy="81581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l"/>
            <a:r>
              <a:rPr lang="en-US" sz="6000" b="1" dirty="0">
                <a:solidFill>
                  <a:schemeClr val="bg2"/>
                </a:solidFill>
                <a:latin typeface="Calibri" panose="020F0502020204030204" pitchFamily="34" charset="0"/>
              </a:rPr>
              <a:t>Discussion</a:t>
            </a:r>
            <a:endParaRPr lang="en-US" sz="4000" b="1" dirty="0">
              <a:solidFill>
                <a:schemeClr val="bg2"/>
              </a:solidFill>
              <a:latin typeface="Calibri" panose="020F0502020204030204" pitchFamily="34" charset="0"/>
            </a:endParaRPr>
          </a:p>
          <a:p>
            <a:pPr algn="l"/>
            <a:endParaRPr lang="en-US" sz="3600" dirty="0">
              <a:solidFill>
                <a:srgbClr val="0F56DC"/>
              </a:solidFill>
            </a:endParaRPr>
          </a:p>
        </p:txBody>
      </p:sp>
    </p:spTree>
    <p:extLst>
      <p:ext uri="{BB962C8B-B14F-4D97-AF65-F5344CB8AC3E}">
        <p14:creationId xmlns:p14="http://schemas.microsoft.com/office/powerpoint/2010/main" val="23683098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clamation signs"/>
          <p:cNvPicPr>
            <a:picLocks noChangeAspect="1"/>
          </p:cNvPicPr>
          <p:nvPr/>
        </p:nvPicPr>
        <p:blipFill rotWithShape="1">
          <a:blip r:embed="rId3" cstate="email">
            <a:extLst>
              <a:ext uri="{28A0092B-C50C-407E-A947-70E740481C1C}">
                <a14:useLocalDpi xmlns:a14="http://schemas.microsoft.com/office/drawing/2010/main"/>
              </a:ext>
            </a:extLst>
          </a:blip>
          <a:srcRect b="13658"/>
          <a:stretch/>
        </p:blipFill>
        <p:spPr>
          <a:xfrm>
            <a:off x="0" y="134550"/>
            <a:ext cx="4718117" cy="4874400"/>
          </a:xfrm>
          <a:prstGeom prst="rect">
            <a:avLst/>
          </a:prstGeom>
        </p:spPr>
      </p:pic>
      <p:sp>
        <p:nvSpPr>
          <p:cNvPr id="3" name="TextBox 2"/>
          <p:cNvSpPr txBox="1"/>
          <p:nvPr/>
        </p:nvSpPr>
        <p:spPr>
          <a:xfrm>
            <a:off x="5967785" y="1264920"/>
            <a:ext cx="1905000" cy="1938992"/>
          </a:xfrm>
          <a:prstGeom prst="rect">
            <a:avLst/>
          </a:prstGeom>
          <a:noFill/>
        </p:spPr>
        <p:txBody>
          <a:bodyPr wrap="square" rtlCol="0">
            <a:spAutoFit/>
          </a:bodyPr>
          <a:lstStyle/>
          <a:p>
            <a:r>
              <a:rPr lang="en-US" sz="2000" dirty="0">
                <a:solidFill>
                  <a:srgbClr val="526681"/>
                </a:solidFill>
                <a:latin typeface="Calibri" panose="020F0502020204030204" pitchFamily="34" charset="0"/>
              </a:rPr>
              <a:t>We cannot solve our problems with the same thinking we used when we created them.</a:t>
            </a:r>
            <a:endParaRPr lang="en-US" sz="2000" dirty="0">
              <a:solidFill>
                <a:srgbClr val="000000"/>
              </a:solidFill>
              <a:latin typeface="Calibri" panose="020F0502020204030204" pitchFamily="34" charset="0"/>
            </a:endParaRPr>
          </a:p>
        </p:txBody>
      </p:sp>
      <p:pic>
        <p:nvPicPr>
          <p:cNvPr id="5" name="Picture 4" descr="Exclamation signs"/>
          <p:cNvPicPr>
            <a:picLocks noChangeAspect="1"/>
          </p:cNvPicPr>
          <p:nvPr/>
        </p:nvPicPr>
        <p:blipFill rotWithShape="1">
          <a:blip r:embed="rId4"/>
          <a:srcRect r="4887"/>
          <a:stretch/>
        </p:blipFill>
        <p:spPr>
          <a:xfrm>
            <a:off x="5230074" y="1064895"/>
            <a:ext cx="806292" cy="628650"/>
          </a:xfrm>
          <a:prstGeom prst="rect">
            <a:avLst/>
          </a:prstGeom>
        </p:spPr>
      </p:pic>
      <p:pic>
        <p:nvPicPr>
          <p:cNvPr id="6" name="Picture 5" descr="Exclamation signs"/>
          <p:cNvPicPr>
            <a:picLocks noChangeAspect="1"/>
          </p:cNvPicPr>
          <p:nvPr/>
        </p:nvPicPr>
        <p:blipFill>
          <a:blip r:embed="rId5"/>
          <a:stretch>
            <a:fillRect/>
          </a:stretch>
        </p:blipFill>
        <p:spPr>
          <a:xfrm>
            <a:off x="7521312" y="2832437"/>
            <a:ext cx="581025" cy="571500"/>
          </a:xfrm>
          <a:prstGeom prst="rect">
            <a:avLst/>
          </a:prstGeom>
        </p:spPr>
      </p:pic>
      <p:sp>
        <p:nvSpPr>
          <p:cNvPr id="7" name="TextBox 6"/>
          <p:cNvSpPr txBox="1"/>
          <p:nvPr/>
        </p:nvSpPr>
        <p:spPr>
          <a:xfrm>
            <a:off x="6104945" y="3261360"/>
            <a:ext cx="1125244" cy="276999"/>
          </a:xfrm>
          <a:prstGeom prst="rect">
            <a:avLst/>
          </a:prstGeom>
          <a:noFill/>
        </p:spPr>
        <p:txBody>
          <a:bodyPr wrap="none" rtlCol="0">
            <a:spAutoFit/>
          </a:bodyPr>
          <a:lstStyle/>
          <a:p>
            <a:r>
              <a:rPr lang="en-US" sz="1200" dirty="0">
                <a:solidFill>
                  <a:srgbClr val="526681"/>
                </a:solidFill>
                <a:latin typeface="Calibri" panose="020F0502020204030204" pitchFamily="34" charset="0"/>
              </a:rPr>
              <a:t>Albert Einstein</a:t>
            </a:r>
          </a:p>
        </p:txBody>
      </p:sp>
    </p:spTree>
    <p:extLst>
      <p:ext uri="{BB962C8B-B14F-4D97-AF65-F5344CB8AC3E}">
        <p14:creationId xmlns:p14="http://schemas.microsoft.com/office/powerpoint/2010/main" val="22097455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s of images showing the new world of public healt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058" y="-19456"/>
            <a:ext cx="2835699" cy="504155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695" y="496"/>
            <a:ext cx="2835699" cy="5041554"/>
          </a:xfrm>
          <a:prstGeom prst="rect">
            <a:avLst/>
          </a:prstGeom>
        </p:spPr>
      </p:pic>
      <p:sp>
        <p:nvSpPr>
          <p:cNvPr id="8" name="TextBox 7" descr="Shapes"/>
          <p:cNvSpPr txBox="1"/>
          <p:nvPr/>
        </p:nvSpPr>
        <p:spPr>
          <a:xfrm>
            <a:off x="5021580" y="624840"/>
            <a:ext cx="223138"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 </a:t>
            </a:r>
          </a:p>
        </p:txBody>
      </p:sp>
      <p:sp>
        <p:nvSpPr>
          <p:cNvPr id="4" name="Rectangle 3"/>
          <p:cNvSpPr/>
          <p:nvPr/>
        </p:nvSpPr>
        <p:spPr>
          <a:xfrm>
            <a:off x="0" y="0"/>
            <a:ext cx="3522162" cy="5041554"/>
          </a:xfrm>
          <a:prstGeom prst="rect">
            <a:avLst/>
          </a:prstGeom>
          <a:solidFill>
            <a:srgbClr val="52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itle 1"/>
          <p:cNvSpPr>
            <a:spLocks noGrp="1"/>
          </p:cNvSpPr>
          <p:nvPr>
            <p:ph type="title"/>
          </p:nvPr>
        </p:nvSpPr>
        <p:spPr>
          <a:xfrm>
            <a:off x="261258" y="274638"/>
            <a:ext cx="3123730" cy="2291047"/>
          </a:xfrm>
        </p:spPr>
        <p:txBody>
          <a:bodyPr/>
          <a:lstStyle/>
          <a:p>
            <a:r>
              <a:rPr lang="en-US" dirty="0">
                <a:solidFill>
                  <a:schemeClr val="bg2"/>
                </a:solidFill>
                <a:latin typeface="+mj-lt"/>
              </a:rPr>
              <a:t>The New World of Public Health Data</a:t>
            </a:r>
            <a:br>
              <a:rPr lang="en-US" dirty="0">
                <a:solidFill>
                  <a:schemeClr val="bg2"/>
                </a:solidFill>
              </a:rPr>
            </a:br>
            <a:r>
              <a:rPr lang="en-US" b="0" dirty="0">
                <a:solidFill>
                  <a:schemeClr val="bg2"/>
                </a:solidFill>
                <a:latin typeface="+mn-lt"/>
              </a:rPr>
              <a:t>Timely, Accurate, Accessible…</a:t>
            </a:r>
          </a:p>
        </p:txBody>
      </p:sp>
      <p:sp>
        <p:nvSpPr>
          <p:cNvPr id="2" name="TextBox 1"/>
          <p:cNvSpPr txBox="1"/>
          <p:nvPr/>
        </p:nvSpPr>
        <p:spPr>
          <a:xfrm>
            <a:off x="203988" y="2889862"/>
            <a:ext cx="3380502" cy="1477328"/>
          </a:xfrm>
          <a:prstGeom prst="rect">
            <a:avLst/>
          </a:prstGeom>
          <a:noFill/>
        </p:spPr>
        <p:txBody>
          <a:bodyPr wrap="square" rtlCol="0">
            <a:spAutoFit/>
          </a:bodyPr>
          <a:lstStyle/>
          <a:p>
            <a:r>
              <a:rPr lang="en-US" dirty="0">
                <a:solidFill>
                  <a:schemeClr val="bg2"/>
                </a:solidFill>
              </a:rPr>
              <a:t>CDC is developing world-class data and analytics to transform today’s reality and meet new opportunities for lifesaving prevention and response.</a:t>
            </a:r>
            <a:endParaRPr lang="en-US" dirty="0">
              <a:solidFill>
                <a:schemeClr val="bg2"/>
              </a:solidFill>
              <a:latin typeface="Calibri" panose="020F0502020204030204" pitchFamily="34" charset="0"/>
            </a:endParaRPr>
          </a:p>
        </p:txBody>
      </p:sp>
      <p:grpSp>
        <p:nvGrpSpPr>
          <p:cNvPr id="25" name="Group 24"/>
          <p:cNvGrpSpPr/>
          <p:nvPr/>
        </p:nvGrpSpPr>
        <p:grpSpPr>
          <a:xfrm>
            <a:off x="6085752" y="250253"/>
            <a:ext cx="510128" cy="4357592"/>
            <a:chOff x="6085752" y="250253"/>
            <a:chExt cx="510128" cy="4357592"/>
          </a:xfrm>
        </p:grpSpPr>
        <p:pic>
          <p:nvPicPr>
            <p:cNvPr id="11" name="Picture 10" descr="directional_arr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5752" y="250253"/>
              <a:ext cx="510128" cy="366387"/>
            </a:xfrm>
            <a:prstGeom prst="rect">
              <a:avLst/>
            </a:prstGeom>
          </p:spPr>
        </p:pic>
        <p:pic>
          <p:nvPicPr>
            <p:cNvPr id="15" name="Picture 14" descr="directional_arr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6877" y="1058514"/>
              <a:ext cx="268329" cy="192721"/>
            </a:xfrm>
            <a:prstGeom prst="rect">
              <a:avLst/>
            </a:prstGeom>
          </p:spPr>
        </p:pic>
        <p:pic>
          <p:nvPicPr>
            <p:cNvPr id="16" name="Picture 15" descr="directional_arr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6877" y="1732884"/>
              <a:ext cx="268329" cy="192721"/>
            </a:xfrm>
            <a:prstGeom prst="rect">
              <a:avLst/>
            </a:prstGeom>
          </p:spPr>
        </p:pic>
        <p:pic>
          <p:nvPicPr>
            <p:cNvPr id="18" name="Picture 17" descr="directional_arr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3067" y="3058764"/>
              <a:ext cx="268329" cy="192721"/>
            </a:xfrm>
            <a:prstGeom prst="rect">
              <a:avLst/>
            </a:prstGeom>
          </p:spPr>
        </p:pic>
        <p:pic>
          <p:nvPicPr>
            <p:cNvPr id="21" name="Picture 20" descr="directional_arr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6877" y="2372964"/>
              <a:ext cx="268329" cy="192721"/>
            </a:xfrm>
            <a:prstGeom prst="rect">
              <a:avLst/>
            </a:prstGeom>
          </p:spPr>
        </p:pic>
        <p:pic>
          <p:nvPicPr>
            <p:cNvPr id="22" name="Picture 21" descr="directional_arr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3067" y="3717894"/>
              <a:ext cx="268329" cy="192721"/>
            </a:xfrm>
            <a:prstGeom prst="rect">
              <a:avLst/>
            </a:prstGeom>
          </p:spPr>
        </p:pic>
        <p:pic>
          <p:nvPicPr>
            <p:cNvPr id="24" name="Picture 23" descr="directional_arr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3067" y="4415124"/>
              <a:ext cx="268329" cy="192721"/>
            </a:xfrm>
            <a:prstGeom prst="rect">
              <a:avLst/>
            </a:prstGeom>
          </p:spPr>
        </p:pic>
      </p:grpSp>
    </p:spTree>
    <p:extLst>
      <p:ext uri="{BB962C8B-B14F-4D97-AF65-F5344CB8AC3E}">
        <p14:creationId xmlns:p14="http://schemas.microsoft.com/office/powerpoint/2010/main" val="34004671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64042"/>
          </a:xfrm>
        </p:spPr>
        <p:txBody>
          <a:bodyPr/>
          <a:lstStyle/>
          <a:p>
            <a:r>
              <a:rPr lang="en-US" sz="3600">
                <a:solidFill>
                  <a:srgbClr val="375672"/>
                </a:solidFill>
                <a:ea typeface="+mn-ea"/>
                <a:cs typeface="Calibri" panose="020F0502020204030204" pitchFamily="34" charset="0"/>
              </a:rPr>
              <a:t>Data &amp; IT Modernization</a:t>
            </a:r>
            <a:endParaRPr lang="en-US" sz="3600" dirty="0">
              <a:solidFill>
                <a:srgbClr val="375672"/>
              </a:solidFill>
              <a:ea typeface="+mn-ea"/>
              <a:cs typeface="Calibri" panose="020F0502020204030204" pitchFamily="34" charset="0"/>
            </a:endParaRPr>
          </a:p>
        </p:txBody>
      </p:sp>
      <p:sp>
        <p:nvSpPr>
          <p:cNvPr id="3" name="Text Placeholder 2"/>
          <p:cNvSpPr>
            <a:spLocks noGrp="1"/>
          </p:cNvSpPr>
          <p:nvPr>
            <p:ph type="body" sz="quarter" idx="10"/>
          </p:nvPr>
        </p:nvSpPr>
        <p:spPr>
          <a:xfrm>
            <a:off x="1675895" y="2072137"/>
            <a:ext cx="1688841" cy="2637050"/>
          </a:xfrm>
          <a:ln>
            <a:solidFill>
              <a:schemeClr val="accent4">
                <a:lumMod val="40000"/>
                <a:lumOff val="60000"/>
              </a:schemeClr>
            </a:solidFill>
          </a:ln>
        </p:spPr>
        <p:txBody>
          <a:bodyPr/>
          <a:lstStyle/>
          <a:p>
            <a:pPr marL="0" indent="0" algn="ctr">
              <a:buNone/>
            </a:pPr>
            <a:r>
              <a:rPr lang="en-US"/>
              <a:t>States</a:t>
            </a:r>
          </a:p>
          <a:p>
            <a:pPr marL="169863" indent="-169863"/>
            <a:r>
              <a:rPr lang="en-US" sz="1000"/>
              <a:t>Underfunded</a:t>
            </a:r>
          </a:p>
          <a:p>
            <a:pPr marL="169863" indent="-169863"/>
            <a:r>
              <a:rPr lang="en-US" sz="1000"/>
              <a:t>Under staff/lack of skills</a:t>
            </a:r>
          </a:p>
          <a:p>
            <a:pPr marL="169863" indent="-169863"/>
            <a:r>
              <a:rPr lang="en-US" sz="1000"/>
              <a:t>Outdated IT</a:t>
            </a:r>
          </a:p>
          <a:p>
            <a:pPr marL="169863" indent="-169863"/>
            <a:r>
              <a:rPr lang="en-US" sz="1000"/>
              <a:t>Many CDC data requests</a:t>
            </a:r>
          </a:p>
          <a:p>
            <a:pPr marL="169863" indent="-169863"/>
            <a:r>
              <a:rPr lang="en-US" sz="1000"/>
              <a:t>Direct relationship with health care</a:t>
            </a:r>
          </a:p>
          <a:p>
            <a:pPr marL="169863" indent="-169863"/>
            <a:r>
              <a:rPr lang="en-US" sz="1000"/>
              <a:t>Security concerns</a:t>
            </a:r>
          </a:p>
          <a:p>
            <a:endParaRPr lang="en-US" sz="1000"/>
          </a:p>
          <a:p>
            <a:endParaRPr lang="en-US" sz="1000" dirty="0"/>
          </a:p>
        </p:txBody>
      </p:sp>
      <p:sp>
        <p:nvSpPr>
          <p:cNvPr id="4" name="Rectangle 3"/>
          <p:cNvSpPr/>
          <p:nvPr/>
        </p:nvSpPr>
        <p:spPr>
          <a:xfrm>
            <a:off x="457200" y="770021"/>
            <a:ext cx="3200300" cy="553998"/>
          </a:xfrm>
          <a:prstGeom prst="rect">
            <a:avLst/>
          </a:prstGeom>
        </p:spPr>
        <p:txBody>
          <a:bodyPr wrap="none">
            <a:spAutoFit/>
          </a:bodyPr>
          <a:lstStyle/>
          <a:p>
            <a:r>
              <a:rPr lang="en-US" sz="3000" dirty="0">
                <a:solidFill>
                  <a:srgbClr val="375672"/>
                </a:solidFill>
                <a:latin typeface="Calibri" pitchFamily="34" charset="0"/>
                <a:cs typeface="Calibri" panose="020F0502020204030204" pitchFamily="34" charset="0"/>
              </a:rPr>
              <a:t>Current Difficulties </a:t>
            </a:r>
          </a:p>
        </p:txBody>
      </p:sp>
      <p:sp>
        <p:nvSpPr>
          <p:cNvPr id="5" name="Text Placeholder 2"/>
          <p:cNvSpPr txBox="1">
            <a:spLocks/>
          </p:cNvSpPr>
          <p:nvPr/>
        </p:nvSpPr>
        <p:spPr bwMode="auto">
          <a:xfrm>
            <a:off x="5501402" y="2075996"/>
            <a:ext cx="1688841" cy="2628886"/>
          </a:xfrm>
          <a:prstGeom prst="rect">
            <a:avLst/>
          </a:prstGeom>
          <a:noFill/>
          <a:ln>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B50937"/>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dirty="0"/>
              <a:t>CDC</a:t>
            </a:r>
          </a:p>
          <a:p>
            <a:pPr marL="169863" indent="-169863"/>
            <a:r>
              <a:rPr lang="en-US" sz="1000" dirty="0"/>
              <a:t>Too many siloed systems</a:t>
            </a:r>
          </a:p>
          <a:p>
            <a:pPr marL="169863" indent="-169863"/>
            <a:r>
              <a:rPr lang="en-US" sz="1000" dirty="0"/>
              <a:t>Lack of enterprise approach</a:t>
            </a:r>
          </a:p>
          <a:p>
            <a:pPr marL="169863" indent="-169863"/>
            <a:r>
              <a:rPr lang="en-US" sz="1000" dirty="0"/>
              <a:t>Inconsistent use of standards</a:t>
            </a:r>
          </a:p>
          <a:p>
            <a:pPr marL="169863" indent="-169863"/>
            <a:r>
              <a:rPr lang="en-US" sz="1000" dirty="0"/>
              <a:t>Lagging in data analytics</a:t>
            </a:r>
          </a:p>
          <a:p>
            <a:pPr marL="169863" indent="-169863"/>
            <a:r>
              <a:rPr lang="en-US" sz="1000" dirty="0"/>
              <a:t>Core infrastructure can’t handle demand</a:t>
            </a:r>
          </a:p>
          <a:p>
            <a:pPr marL="169863" indent="-169863"/>
            <a:r>
              <a:rPr lang="en-US" sz="1000" dirty="0"/>
              <a:t>Workforce doesn’t have skills</a:t>
            </a:r>
          </a:p>
          <a:p>
            <a:pPr marL="169863" indent="-169863"/>
            <a:r>
              <a:rPr lang="en-US" sz="1000" dirty="0"/>
              <a:t>Too much time processing data</a:t>
            </a:r>
          </a:p>
          <a:p>
            <a:pPr marL="169545" indent="-169545"/>
            <a:r>
              <a:rPr lang="en-US" sz="1000" dirty="0">
                <a:latin typeface="Calibri"/>
                <a:cs typeface="Calibri"/>
              </a:rPr>
              <a:t>Security concerns</a:t>
            </a:r>
          </a:p>
          <a:p>
            <a:endParaRPr lang="en-US" sz="1000" dirty="0">
              <a:cs typeface="Calibri" panose="020F0502020204030204" pitchFamily="34" charset="0"/>
            </a:endParaRPr>
          </a:p>
        </p:txBody>
      </p:sp>
      <p:sp>
        <p:nvSpPr>
          <p:cNvPr id="6" name="Left-Right Arrow 5"/>
          <p:cNvSpPr/>
          <p:nvPr/>
        </p:nvSpPr>
        <p:spPr>
          <a:xfrm>
            <a:off x="3621654" y="2873505"/>
            <a:ext cx="1474381" cy="262269"/>
          </a:xfrm>
          <a:prstGeom prst="lef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47962" y="2681751"/>
            <a:ext cx="551123" cy="707886"/>
          </a:xfrm>
          <a:prstGeom prst="rect">
            <a:avLst/>
          </a:prstGeom>
        </p:spPr>
        <p:txBody>
          <a:bodyPr wrap="square">
            <a:spAutoFit/>
          </a:bodyPr>
          <a:lstStyle/>
          <a:p>
            <a:r>
              <a:rPr lang="en-US" sz="4000" dirty="0">
                <a:solidFill>
                  <a:schemeClr val="accent4">
                    <a:lumMod val="75000"/>
                  </a:schemeClr>
                </a:solidFill>
              </a:rPr>
              <a:t>X</a:t>
            </a:r>
          </a:p>
        </p:txBody>
      </p:sp>
      <p:sp>
        <p:nvSpPr>
          <p:cNvPr id="8" name="Rectangle 7"/>
          <p:cNvSpPr/>
          <p:nvPr/>
        </p:nvSpPr>
        <p:spPr>
          <a:xfrm>
            <a:off x="3747939" y="2285185"/>
            <a:ext cx="1221809" cy="492443"/>
          </a:xfrm>
          <a:prstGeom prst="rect">
            <a:avLst/>
          </a:prstGeom>
        </p:spPr>
        <p:txBody>
          <a:bodyPr wrap="none">
            <a:spAutoFit/>
          </a:bodyPr>
          <a:lstStyle/>
          <a:p>
            <a:pPr algn="ctr"/>
            <a:r>
              <a:rPr lang="en-US" sz="1400" i="1" dirty="0">
                <a:solidFill>
                  <a:srgbClr val="FF9900"/>
                </a:solidFill>
              </a:rPr>
              <a:t>Data Sharing </a:t>
            </a:r>
          </a:p>
          <a:p>
            <a:pPr algn="ctr"/>
            <a:r>
              <a:rPr lang="en-US" sz="1200" i="1" dirty="0">
                <a:solidFill>
                  <a:srgbClr val="FF9900"/>
                </a:solidFill>
              </a:rPr>
              <a:t>slow, hard</a:t>
            </a:r>
          </a:p>
        </p:txBody>
      </p:sp>
      <p:pic>
        <p:nvPicPr>
          <p:cNvPr id="9" name="Picture 9" descr="A close up of a logo&#10;&#10;Description generated with very high confidence">
            <a:extLst>
              <a:ext uri="{FF2B5EF4-FFF2-40B4-BE49-F238E27FC236}">
                <a16:creationId xmlns:a16="http://schemas.microsoft.com/office/drawing/2014/main" id="{C3435F8B-3CFD-4A31-A4CF-775C619E88C4}"/>
              </a:ext>
            </a:extLst>
          </p:cNvPr>
          <p:cNvPicPr>
            <a:picLocks noChangeAspect="1"/>
          </p:cNvPicPr>
          <p:nvPr/>
        </p:nvPicPr>
        <p:blipFill rotWithShape="1">
          <a:blip r:embed="rId3"/>
          <a:srcRect r="3869" b="21687"/>
          <a:stretch/>
        </p:blipFill>
        <p:spPr>
          <a:xfrm>
            <a:off x="5994169" y="1518344"/>
            <a:ext cx="702131" cy="447824"/>
          </a:xfrm>
          <a:prstGeom prst="rect">
            <a:avLst/>
          </a:prstGeom>
        </p:spPr>
      </p:pic>
      <p:pic>
        <p:nvPicPr>
          <p:cNvPr id="15" name="Picture 15" descr="A close up of a logo&#10;&#10;Description generated with very high confidence">
            <a:extLst>
              <a:ext uri="{FF2B5EF4-FFF2-40B4-BE49-F238E27FC236}">
                <a16:creationId xmlns:a16="http://schemas.microsoft.com/office/drawing/2014/main" id="{5B14E3B2-03DE-4CCF-A2E6-A67EF522D5FD}"/>
              </a:ext>
            </a:extLst>
          </p:cNvPr>
          <p:cNvPicPr>
            <a:picLocks noChangeAspect="1"/>
          </p:cNvPicPr>
          <p:nvPr/>
        </p:nvPicPr>
        <p:blipFill rotWithShape="1">
          <a:blip r:embed="rId4"/>
          <a:srcRect l="10714" t="16716" r="10417" b="31769"/>
          <a:stretch/>
        </p:blipFill>
        <p:spPr>
          <a:xfrm>
            <a:off x="2099806" y="1440009"/>
            <a:ext cx="840927" cy="555899"/>
          </a:xfrm>
          <a:prstGeom prst="rect">
            <a:avLst/>
          </a:prstGeom>
        </p:spPr>
      </p:pic>
    </p:spTree>
    <p:extLst>
      <p:ext uri="{BB962C8B-B14F-4D97-AF65-F5344CB8AC3E}">
        <p14:creationId xmlns:p14="http://schemas.microsoft.com/office/powerpoint/2010/main" val="313523876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TA images"/>
          <p:cNvPicPr>
            <a:picLocks noChangeAspect="1"/>
          </p:cNvPicPr>
          <p:nvPr/>
        </p:nvPicPr>
        <p:blipFill rotWithShape="1">
          <a:blip r:embed="rId3"/>
          <a:srcRect r="4887"/>
          <a:stretch/>
        </p:blipFill>
        <p:spPr>
          <a:xfrm>
            <a:off x="4659771" y="895373"/>
            <a:ext cx="806292" cy="628650"/>
          </a:xfrm>
          <a:prstGeom prst="rect">
            <a:avLst/>
          </a:prstGeom>
        </p:spPr>
      </p:pic>
      <p:pic>
        <p:nvPicPr>
          <p:cNvPr id="2" name="Picture 1" descr="A close up of a sign&#10;&#10;Description generated with high confidence">
            <a:extLst>
              <a:ext uri="{FF2B5EF4-FFF2-40B4-BE49-F238E27FC236}">
                <a16:creationId xmlns:a16="http://schemas.microsoft.com/office/drawing/2014/main" id="{7332F185-6F32-4EE1-8619-8DC848AC5B4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3658"/>
          <a:stretch/>
        </p:blipFill>
        <p:spPr>
          <a:xfrm>
            <a:off x="0" y="136801"/>
            <a:ext cx="4634487" cy="4788000"/>
          </a:xfrm>
          <a:prstGeom prst="rect">
            <a:avLst/>
          </a:prstGeom>
        </p:spPr>
      </p:pic>
      <p:pic>
        <p:nvPicPr>
          <p:cNvPr id="6" name="Picture 5"/>
          <p:cNvPicPr>
            <a:picLocks noChangeAspect="1"/>
          </p:cNvPicPr>
          <p:nvPr/>
        </p:nvPicPr>
        <p:blipFill>
          <a:blip r:embed="rId5"/>
          <a:stretch>
            <a:fillRect/>
          </a:stretch>
        </p:blipFill>
        <p:spPr>
          <a:xfrm>
            <a:off x="6683268" y="2281051"/>
            <a:ext cx="581025" cy="571500"/>
          </a:xfrm>
          <a:prstGeom prst="rect">
            <a:avLst/>
          </a:prstGeom>
        </p:spPr>
      </p:pic>
      <p:sp>
        <p:nvSpPr>
          <p:cNvPr id="3" name="TextBox 2"/>
          <p:cNvSpPr txBox="1"/>
          <p:nvPr/>
        </p:nvSpPr>
        <p:spPr>
          <a:xfrm>
            <a:off x="5466063" y="1107222"/>
            <a:ext cx="2914636" cy="1569660"/>
          </a:xfrm>
          <a:prstGeom prst="rect">
            <a:avLst/>
          </a:prstGeom>
          <a:noFill/>
        </p:spPr>
        <p:txBody>
          <a:bodyPr wrap="square" rtlCol="0" anchor="t">
            <a:spAutoFit/>
          </a:bodyPr>
          <a:lstStyle/>
          <a:p>
            <a:r>
              <a:rPr lang="en-US" sz="1600" dirty="0">
                <a:solidFill>
                  <a:srgbClr val="526681"/>
                </a:solidFill>
                <a:latin typeface="Calibri"/>
                <a:cs typeface="Calibri"/>
              </a:rPr>
              <a:t> As public health leaders, we must be prepared to handle the challenges of today and, at the same time, to make real the potential of the new innovation of tomorrow. </a:t>
            </a:r>
            <a:endParaRPr lang="en-US" dirty="0">
              <a:solidFill>
                <a:srgbClr val="0F56DC"/>
              </a:solidFill>
              <a:latin typeface="Calibri"/>
              <a:cs typeface="Calibri"/>
            </a:endParaRPr>
          </a:p>
        </p:txBody>
      </p:sp>
      <p:sp>
        <p:nvSpPr>
          <p:cNvPr id="7" name="TextBox 6"/>
          <p:cNvSpPr txBox="1"/>
          <p:nvPr/>
        </p:nvSpPr>
        <p:spPr>
          <a:xfrm>
            <a:off x="4909984" y="2963181"/>
            <a:ext cx="3711266" cy="569387"/>
          </a:xfrm>
          <a:prstGeom prst="rect">
            <a:avLst/>
          </a:prstGeom>
          <a:noFill/>
        </p:spPr>
        <p:txBody>
          <a:bodyPr wrap="square" rtlCol="0">
            <a:spAutoFit/>
          </a:bodyPr>
          <a:lstStyle/>
          <a:p>
            <a:endParaRPr lang="en-US" sz="1100" dirty="0">
              <a:solidFill>
                <a:srgbClr val="000000"/>
              </a:solidFill>
              <a:latin typeface="DIN"/>
            </a:endParaRPr>
          </a:p>
          <a:p>
            <a:pPr algn="ctr"/>
            <a:r>
              <a:rPr lang="en-US" sz="1000" b="1" dirty="0">
                <a:solidFill>
                  <a:srgbClr val="365572"/>
                </a:solidFill>
                <a:latin typeface="DIN"/>
              </a:rPr>
              <a:t>Robert R. Redfield, MD </a:t>
            </a:r>
          </a:p>
          <a:p>
            <a:pPr algn="ctr"/>
            <a:r>
              <a:rPr lang="en-US" sz="1000" dirty="0">
                <a:solidFill>
                  <a:srgbClr val="365572"/>
                </a:solidFill>
                <a:latin typeface="DIN"/>
              </a:rPr>
              <a:t>Director, CDC, and Administrator, ATSDR </a:t>
            </a:r>
            <a:endParaRPr lang="en-US" sz="1000" dirty="0">
              <a:solidFill>
                <a:srgbClr val="526681"/>
              </a:solidFill>
              <a:latin typeface="Calibri" panose="020F0502020204030204" pitchFamily="34" charset="0"/>
            </a:endParaRPr>
          </a:p>
        </p:txBody>
      </p:sp>
    </p:spTree>
    <p:extLst>
      <p:ext uri="{BB962C8B-B14F-4D97-AF65-F5344CB8AC3E}">
        <p14:creationId xmlns:p14="http://schemas.microsoft.com/office/powerpoint/2010/main" val="39810713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883006" y="82827"/>
            <a:ext cx="2194820" cy="143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4" name="Rectangle 3">
            <a:extLst>
              <a:ext uri="{FF2B5EF4-FFF2-40B4-BE49-F238E27FC236}">
                <a16:creationId xmlns:a16="http://schemas.microsoft.com/office/drawing/2014/main" id="{0C077DCA-D005-457B-91C5-A60C416354F8}"/>
              </a:ext>
            </a:extLst>
          </p:cNvPr>
          <p:cNvSpPr/>
          <p:nvPr/>
        </p:nvSpPr>
        <p:spPr bwMode="gray">
          <a:xfrm>
            <a:off x="4103972" y="1244475"/>
            <a:ext cx="4822830" cy="1301565"/>
          </a:xfrm>
          <a:prstGeom prst="rect">
            <a:avLst/>
          </a:prstGeom>
          <a:solidFill>
            <a:sysClr val="window" lastClr="FFFFFF">
              <a:lumMod val="95000"/>
            </a:sysClr>
          </a:solidFill>
          <a:ln w="19050" algn="ctr">
            <a:noFill/>
            <a:miter lim="800000"/>
            <a:headEnd/>
            <a:tailEnd/>
          </a:ln>
        </p:spPr>
        <p:txBody>
          <a:bodyPr wrap="square" lIns="50006" tIns="50006" rIns="50006" bIns="50006" rtlCol="0" anchor="ctr"/>
          <a:lstStyle/>
          <a:p>
            <a:pPr marL="675085"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82059755-81E7-47FB-9EAD-C545C4627F23}"/>
              </a:ext>
            </a:extLst>
          </p:cNvPr>
          <p:cNvSpPr/>
          <p:nvPr/>
        </p:nvSpPr>
        <p:spPr bwMode="gray">
          <a:xfrm>
            <a:off x="4051051" y="2592460"/>
            <a:ext cx="4878641" cy="1136366"/>
          </a:xfrm>
          <a:prstGeom prst="rect">
            <a:avLst/>
          </a:prstGeom>
          <a:solidFill>
            <a:sysClr val="window" lastClr="FFFFFF">
              <a:lumMod val="95000"/>
            </a:sysClr>
          </a:solidFill>
          <a:ln w="19050" algn="ctr">
            <a:noFill/>
            <a:miter lim="800000"/>
            <a:headEnd/>
            <a:tailEnd/>
          </a:ln>
        </p:spPr>
        <p:txBody>
          <a:bodyPr wrap="square" lIns="50006" tIns="50006" rIns="50006" bIns="50006" rtlCol="0" anchor="ctr"/>
          <a:lstStyle/>
          <a:p>
            <a:pPr marL="1028700" marR="0" lvl="0" indent="0" algn="ctr" defTabSz="342900" rtl="0" eaLnBrk="1" fontAlgn="auto" latinLnBrk="0" hangingPunct="1">
              <a:lnSpc>
                <a:spcPct val="100000"/>
              </a:lnSpc>
              <a:spcBef>
                <a:spcPts val="0"/>
              </a:spcBef>
              <a:spcAft>
                <a:spcPts val="0"/>
              </a:spcAft>
              <a:buClrTx/>
              <a:buSzTx/>
              <a:buFontTx/>
              <a:buNone/>
              <a:tabLst/>
              <a:defRPr/>
            </a:pPr>
            <a:endParaRPr kumimoji="0" lang="en-GB" altLang="ja-JP"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A67DEFEE-1928-4E60-89DA-BE597A8D905F}"/>
              </a:ext>
            </a:extLst>
          </p:cNvPr>
          <p:cNvSpPr/>
          <p:nvPr/>
        </p:nvSpPr>
        <p:spPr bwMode="gray">
          <a:xfrm>
            <a:off x="3491512" y="3778069"/>
            <a:ext cx="5435290" cy="1215671"/>
          </a:xfrm>
          <a:prstGeom prst="rect">
            <a:avLst/>
          </a:prstGeom>
          <a:solidFill>
            <a:sysClr val="window" lastClr="FFFFFF">
              <a:lumMod val="95000"/>
            </a:sysClr>
          </a:solidFill>
          <a:ln w="19050" algn="ctr">
            <a:noFill/>
            <a:miter lim="800000"/>
            <a:headEnd/>
            <a:tailEnd/>
          </a:ln>
        </p:spPr>
        <p:txBody>
          <a:bodyPr wrap="square" lIns="50006" tIns="50006" rIns="50006" bIns="50006" rtlCol="0" anchor="ctr"/>
          <a:lstStyle/>
          <a:p>
            <a:pPr marL="1446610" marR="0" lvl="0" indent="0" algn="ctr" defTabSz="342900" rtl="0" eaLnBrk="1" fontAlgn="auto" latinLnBrk="0" hangingPunct="1">
              <a:lnSpc>
                <a:spcPct val="106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FE024B1B-88F1-43F1-9E25-BD9E376440B7}"/>
              </a:ext>
            </a:extLst>
          </p:cNvPr>
          <p:cNvSpPr/>
          <p:nvPr/>
        </p:nvSpPr>
        <p:spPr bwMode="gray">
          <a:xfrm>
            <a:off x="3468928" y="105127"/>
            <a:ext cx="5450939" cy="1099649"/>
          </a:xfrm>
          <a:prstGeom prst="rect">
            <a:avLst/>
          </a:prstGeom>
          <a:solidFill>
            <a:sysClr val="window" lastClr="FFFFFF">
              <a:lumMod val="95000"/>
            </a:sysClr>
          </a:solidFill>
          <a:ln w="19050" algn="ctr">
            <a:noFill/>
            <a:miter lim="800000"/>
            <a:headEnd/>
            <a:tailEnd/>
          </a:ln>
        </p:spPr>
        <p:txBody>
          <a:bodyPr wrap="square" lIns="50006" tIns="50006" rIns="50006" bIns="50006" rtlCol="0" anchor="ctr"/>
          <a:lstStyle/>
          <a:p>
            <a:pPr marL="0" marR="0" lvl="0" indent="0" algn="ctr" defTabSz="342900" rtl="0" eaLnBrk="1" fontAlgn="auto" latinLnBrk="0" hangingPunct="1">
              <a:lnSpc>
                <a:spcPct val="100000"/>
              </a:lnSpc>
              <a:spcBef>
                <a:spcPts val="113"/>
              </a:spcBef>
              <a:spcAft>
                <a:spcPts val="0"/>
              </a:spcAft>
              <a:buClrTx/>
              <a:buSzPct val="100000"/>
              <a:buFontTx/>
              <a:buNone/>
              <a:tabLst/>
              <a:defRPr/>
            </a:pPr>
            <a:endParaRPr kumimoji="0" lang="en-US" sz="9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Title 4"/>
          <p:cNvSpPr txBox="1">
            <a:spLocks/>
          </p:cNvSpPr>
          <p:nvPr/>
        </p:nvSpPr>
        <p:spPr>
          <a:xfrm>
            <a:off x="302060" y="259238"/>
            <a:ext cx="1775060" cy="119978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lang="en-US" sz="1600" b="1" dirty="0">
                <a:solidFill>
                  <a:srgbClr val="375672"/>
                </a:solidFill>
                <a:latin typeface="Calibri" pitchFamily="34" charset="0"/>
                <a:ea typeface="+mn-ea"/>
                <a:cs typeface="Calibri" panose="020F0502020204030204" pitchFamily="34" charset="0"/>
              </a:rPr>
              <a:t>CDC </a:t>
            </a:r>
            <a:br>
              <a:rPr lang="en-US" sz="1600" b="1" dirty="0">
                <a:solidFill>
                  <a:srgbClr val="375672"/>
                </a:solidFill>
                <a:latin typeface="Calibri" pitchFamily="34" charset="0"/>
                <a:ea typeface="+mn-ea"/>
                <a:cs typeface="Calibri" panose="020F0502020204030204" pitchFamily="34" charset="0"/>
              </a:rPr>
            </a:br>
            <a:r>
              <a:rPr lang="en-US" sz="1500" dirty="0">
                <a:solidFill>
                  <a:srgbClr val="375672"/>
                </a:solidFill>
                <a:latin typeface="Calibri" pitchFamily="34" charset="0"/>
                <a:ea typeface="+mn-ea"/>
                <a:cs typeface="Calibri" panose="020F0502020204030204" pitchFamily="34" charset="0"/>
              </a:rPr>
              <a:t>Using Science and Innovation to Prevent, Detect and Respond </a:t>
            </a:r>
          </a:p>
        </p:txBody>
      </p:sp>
      <p:sp>
        <p:nvSpPr>
          <p:cNvPr id="9" name="Freeform 12">
            <a:extLst>
              <a:ext uri="{FF2B5EF4-FFF2-40B4-BE49-F238E27FC236}">
                <a16:creationId xmlns:a16="http://schemas.microsoft.com/office/drawing/2014/main" id="{BAF75293-C9E3-44B0-898E-1204DF4053EC}"/>
              </a:ext>
            </a:extLst>
          </p:cNvPr>
          <p:cNvSpPr>
            <a:spLocks/>
          </p:cNvSpPr>
          <p:nvPr/>
        </p:nvSpPr>
        <p:spPr bwMode="gray">
          <a:xfrm>
            <a:off x="2747440" y="34010"/>
            <a:ext cx="1594667" cy="1253087"/>
          </a:xfrm>
          <a:custGeom>
            <a:avLst/>
            <a:gdLst>
              <a:gd name="T0" fmla="*/ 9 w 405"/>
              <a:gd name="T1" fmla="*/ 518 h 524"/>
              <a:gd name="T2" fmla="*/ 400 w 405"/>
              <a:gd name="T3" fmla="*/ 518 h 524"/>
              <a:gd name="T4" fmla="*/ 203 w 405"/>
              <a:gd name="T5" fmla="*/ 0 h 524"/>
              <a:gd name="T6" fmla="*/ 0 w 405"/>
              <a:gd name="T7" fmla="*/ 509 h 524"/>
              <a:gd name="T8" fmla="*/ 0 60000 65536"/>
              <a:gd name="T9" fmla="*/ 0 60000 65536"/>
              <a:gd name="T10" fmla="*/ 0 60000 65536"/>
              <a:gd name="T11" fmla="*/ 0 60000 65536"/>
              <a:gd name="T12" fmla="*/ 0 w 405"/>
              <a:gd name="T13" fmla="*/ 0 h 524"/>
              <a:gd name="T14" fmla="*/ 405 w 405"/>
              <a:gd name="T15" fmla="*/ 524 h 524"/>
            </a:gdLst>
            <a:ahLst/>
            <a:cxnLst>
              <a:cxn ang="T8">
                <a:pos x="T0" y="T1"/>
              </a:cxn>
              <a:cxn ang="T9">
                <a:pos x="T2" y="T3"/>
              </a:cxn>
              <a:cxn ang="T10">
                <a:pos x="T4" y="T5"/>
              </a:cxn>
              <a:cxn ang="T11">
                <a:pos x="T6" y="T7"/>
              </a:cxn>
            </a:cxnLst>
            <a:rect l="T12" t="T13" r="T14" b="T15"/>
            <a:pathLst>
              <a:path w="405" h="524">
                <a:moveTo>
                  <a:pt x="9" y="524"/>
                </a:moveTo>
                <a:lnTo>
                  <a:pt x="405" y="524"/>
                </a:lnTo>
                <a:lnTo>
                  <a:pt x="206" y="0"/>
                </a:lnTo>
                <a:lnTo>
                  <a:pt x="0" y="515"/>
                </a:lnTo>
              </a:path>
            </a:pathLst>
          </a:custGeom>
          <a:solidFill>
            <a:srgbClr val="297FD5">
              <a:lumMod val="60000"/>
              <a:lumOff val="40000"/>
            </a:srgbClr>
          </a:solidFill>
          <a:ln w="57150" cap="rnd">
            <a:solidFill>
              <a:sysClr val="window" lastClr="FFFFFF"/>
            </a:solidFill>
            <a:round/>
            <a:headEnd/>
            <a:tailEnd/>
          </a:ln>
        </p:spPr>
        <p:txBody>
          <a:bodyPr lIns="25004" tIns="25004" rIns="25004" bIns="25004" anchor="ctr" anchorCtr="0"/>
          <a:lstStyle/>
          <a:p>
            <a:pPr marL="0" marR="0" lvl="0" indent="0" algn="l" defTabSz="342900" rtl="0" eaLnBrk="1" fontAlgn="auto" latinLnBrk="0" hangingPunct="1">
              <a:lnSpc>
                <a:spcPct val="100000"/>
              </a:lnSpc>
              <a:spcBef>
                <a:spcPct val="20000"/>
              </a:spcBef>
              <a:spcAft>
                <a:spcPts val="0"/>
              </a:spcAft>
              <a:buClrTx/>
              <a:buSzTx/>
              <a:buFontTx/>
              <a:buNone/>
              <a:tabLst/>
              <a:defRPr/>
            </a:pPr>
            <a:endParaRPr kumimoji="0" lang="en-GB" sz="675" b="1" i="0" u="none" strike="noStrike" kern="0" cap="none" spc="0" normalizeH="0" baseline="0" noProof="0" dirty="0">
              <a:ln>
                <a:noFill/>
              </a:ln>
              <a:solidFill>
                <a:srgbClr val="FFFFFF"/>
              </a:solidFill>
              <a:effectLst/>
              <a:uLnTx/>
              <a:uFillTx/>
              <a:latin typeface="Calibri"/>
              <a:ea typeface="+mn-ea"/>
              <a:cs typeface="Arial" pitchFamily="34" charset="0"/>
            </a:endParaRPr>
          </a:p>
        </p:txBody>
      </p:sp>
      <p:sp>
        <p:nvSpPr>
          <p:cNvPr id="10" name="Trapezoid 9">
            <a:extLst>
              <a:ext uri="{FF2B5EF4-FFF2-40B4-BE49-F238E27FC236}">
                <a16:creationId xmlns:a16="http://schemas.microsoft.com/office/drawing/2014/main" id="{A6DE58D5-6DD2-4FBA-B6E9-1F9DB051E915}"/>
              </a:ext>
            </a:extLst>
          </p:cNvPr>
          <p:cNvSpPr/>
          <p:nvPr/>
        </p:nvSpPr>
        <p:spPr bwMode="gray">
          <a:xfrm>
            <a:off x="1159846" y="2548149"/>
            <a:ext cx="4769838" cy="1210765"/>
          </a:xfrm>
          <a:prstGeom prst="trapezoid">
            <a:avLst>
              <a:gd name="adj" fmla="val 63054"/>
            </a:avLst>
          </a:prstGeom>
          <a:solidFill>
            <a:srgbClr val="4A66AC">
              <a:lumMod val="75000"/>
            </a:srgbClr>
          </a:solidFill>
          <a:ln w="57150" algn="ctr">
            <a:solidFill>
              <a:sysClr val="window" lastClr="FFFFFF"/>
            </a:solidFill>
            <a:miter lim="800000"/>
            <a:headEnd/>
            <a:tailEnd/>
          </a:ln>
        </p:spPr>
        <p:txBody>
          <a:bodyPr wrap="square" lIns="50006" tIns="50006" rIns="50006" bIns="50006" rtlCol="0" anchor="ctr"/>
          <a:lstStyle/>
          <a:p>
            <a:pPr marL="0" marR="0" lvl="0" indent="0" algn="ctr" defTabSz="342900" rtl="0" eaLnBrk="1" fontAlgn="auto" latinLnBrk="0" hangingPunct="1">
              <a:lnSpc>
                <a:spcPct val="14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white"/>
              </a:solidFill>
              <a:effectLst/>
              <a:uLnTx/>
              <a:uFillTx/>
              <a:latin typeface="Calibri"/>
              <a:ea typeface="+mn-ea"/>
              <a:cs typeface="+mn-cs"/>
            </a:endParaRPr>
          </a:p>
        </p:txBody>
      </p:sp>
      <p:sp>
        <p:nvSpPr>
          <p:cNvPr id="11" name="Trapezoid 10" descr="Rectangle image">
            <a:extLst>
              <a:ext uri="{FF2B5EF4-FFF2-40B4-BE49-F238E27FC236}">
                <a16:creationId xmlns:a16="http://schemas.microsoft.com/office/drawing/2014/main" id="{E4019C9D-BAAC-45B5-8FBE-696EB4FC1D22}"/>
              </a:ext>
            </a:extLst>
          </p:cNvPr>
          <p:cNvSpPr/>
          <p:nvPr/>
        </p:nvSpPr>
        <p:spPr bwMode="gray">
          <a:xfrm>
            <a:off x="1908976" y="1227076"/>
            <a:ext cx="3271019" cy="1346718"/>
          </a:xfrm>
          <a:prstGeom prst="trapezoid">
            <a:avLst>
              <a:gd name="adj" fmla="val 64740"/>
            </a:avLst>
          </a:prstGeom>
          <a:solidFill>
            <a:srgbClr val="4A66AC">
              <a:lumMod val="60000"/>
              <a:lumOff val="40000"/>
            </a:srgbClr>
          </a:solidFill>
          <a:ln w="57150" algn="ctr">
            <a:solidFill>
              <a:sysClr val="window" lastClr="FFFFFF"/>
            </a:solidFill>
            <a:miter lim="800000"/>
            <a:headEnd/>
            <a:tailEnd/>
          </a:ln>
        </p:spPr>
        <p:txBody>
          <a:bodyPr wrap="square" lIns="50006" tIns="50006" rIns="50006" bIns="50006" rtlCol="0" anchor="ctr"/>
          <a:lstStyle/>
          <a:p>
            <a:pPr marL="0" marR="0" lvl="0" indent="0" algn="ctr" defTabSz="342900" rtl="0" eaLnBrk="1" fontAlgn="auto" latinLnBrk="0" hangingPunct="1">
              <a:lnSpc>
                <a:spcPct val="14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342900" rtl="0" eaLnBrk="1" fontAlgn="auto" latinLnBrk="0" hangingPunct="1">
              <a:lnSpc>
                <a:spcPct val="14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342900" rtl="0" eaLnBrk="1" fontAlgn="auto" latinLnBrk="0" hangingPunct="1">
              <a:lnSpc>
                <a:spcPct val="14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white"/>
              </a:solidFill>
              <a:effectLst/>
              <a:uLnTx/>
              <a:uFillTx/>
              <a:latin typeface="Calibri"/>
              <a:ea typeface="+mn-ea"/>
              <a:cs typeface="+mn-cs"/>
            </a:endParaRPr>
          </a:p>
        </p:txBody>
      </p:sp>
      <p:sp>
        <p:nvSpPr>
          <p:cNvPr id="12" name="Trapezoid 11">
            <a:extLst>
              <a:ext uri="{FF2B5EF4-FFF2-40B4-BE49-F238E27FC236}">
                <a16:creationId xmlns:a16="http://schemas.microsoft.com/office/drawing/2014/main" id="{F0C90245-679C-42CD-84FA-6AF520F6BE6D}"/>
              </a:ext>
            </a:extLst>
          </p:cNvPr>
          <p:cNvSpPr/>
          <p:nvPr/>
        </p:nvSpPr>
        <p:spPr bwMode="gray">
          <a:xfrm>
            <a:off x="346705" y="3756580"/>
            <a:ext cx="6403226" cy="1262195"/>
          </a:xfrm>
          <a:prstGeom prst="trapezoid">
            <a:avLst>
              <a:gd name="adj" fmla="val 63970"/>
            </a:avLst>
          </a:prstGeom>
          <a:solidFill>
            <a:srgbClr val="4A66AC">
              <a:lumMod val="50000"/>
            </a:srgbClr>
          </a:solidFill>
          <a:ln w="57150" algn="ctr">
            <a:solidFill>
              <a:sysClr val="window" lastClr="FFFFFF"/>
            </a:solidFill>
            <a:miter lim="800000"/>
            <a:headEnd/>
            <a:tailEnd/>
          </a:ln>
        </p:spPr>
        <p:txBody>
          <a:bodyPr wrap="square" lIns="50006" tIns="50006" rIns="50006" bIns="50006" rtlCol="0" anchor="ctr"/>
          <a:lstStyle/>
          <a:p>
            <a:pPr marL="0" marR="0" lvl="0" indent="0" algn="ctr" defTabSz="342900" rtl="0" eaLnBrk="1" fontAlgn="auto" latinLnBrk="0" hangingPunct="1">
              <a:lnSpc>
                <a:spcPct val="14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063FD91-1B44-41ED-BC97-536C543B2A50}"/>
              </a:ext>
            </a:extLst>
          </p:cNvPr>
          <p:cNvSpPr/>
          <p:nvPr/>
        </p:nvSpPr>
        <p:spPr>
          <a:xfrm>
            <a:off x="943681" y="3937542"/>
            <a:ext cx="5202167" cy="932563"/>
          </a:xfrm>
          <a:prstGeom prst="rect">
            <a:avLst/>
          </a:prstGeom>
          <a:noFill/>
        </p:spPr>
        <p:txBody>
          <a:bodyPr wrap="square">
            <a:spAutoFit/>
          </a:bodyPr>
          <a:lstStyle/>
          <a:p>
            <a:pPr marL="0" marR="0" lvl="0" indent="0" algn="ctr" defTabSz="514350" rtl="0" eaLnBrk="0" fontAlgn="base" latinLnBrk="0" hangingPunct="0">
              <a:lnSpc>
                <a:spcPct val="13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Enable strategic achievement through:</a:t>
            </a:r>
          </a:p>
          <a:p>
            <a:pPr marL="0" marR="0" lvl="0" indent="0" algn="ctr" defTabSz="514350" rtl="0" eaLnBrk="0" fontAlgn="base" latinLnBrk="0" hangingPunct="0">
              <a:lnSpc>
                <a:spcPct val="130000"/>
              </a:lnSpc>
              <a:spcBef>
                <a:spcPct val="0"/>
              </a:spcBef>
              <a:spcAft>
                <a:spcPct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State and local partnerships</a:t>
            </a:r>
          </a:p>
          <a:p>
            <a:pPr marL="0" marR="0" lvl="0" indent="0" algn="ctr" defTabSz="514350" rtl="0" eaLnBrk="0" fontAlgn="base" latinLnBrk="0" hangingPunct="0">
              <a:lnSpc>
                <a:spcPct val="130000"/>
              </a:lnSpc>
              <a:spcBef>
                <a:spcPct val="0"/>
              </a:spcBef>
              <a:spcAft>
                <a:spcPct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Global capacity</a:t>
            </a:r>
          </a:p>
          <a:p>
            <a:pPr marL="0" marR="0" lvl="0" indent="0" algn="ctr" defTabSz="514350" rtl="0" eaLnBrk="0" fontAlgn="base" latinLnBrk="0" hangingPunct="0">
              <a:lnSpc>
                <a:spcPct val="130000"/>
              </a:lnSpc>
              <a:spcBef>
                <a:spcPct val="0"/>
              </a:spcBef>
              <a:spcAft>
                <a:spcPct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Operational excellence</a:t>
            </a:r>
          </a:p>
          <a:p>
            <a:pPr marL="0" marR="0" lvl="0" indent="0" algn="ctr" defTabSz="514350" rtl="0" eaLnBrk="0" fontAlgn="base" latinLnBrk="0" hangingPunct="0">
              <a:lnSpc>
                <a:spcPct val="130000"/>
              </a:lnSpc>
              <a:spcBef>
                <a:spcPct val="0"/>
              </a:spcBef>
              <a:spcAft>
                <a:spcPct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Stakeholder engagement</a:t>
            </a:r>
          </a:p>
        </p:txBody>
      </p:sp>
      <p:sp>
        <p:nvSpPr>
          <p:cNvPr id="14" name="Trapezoid 13">
            <a:extLst>
              <a:ext uri="{FF2B5EF4-FFF2-40B4-BE49-F238E27FC236}">
                <a16:creationId xmlns:a16="http://schemas.microsoft.com/office/drawing/2014/main" id="{7768414E-EF2B-4BE8-AE86-C4AF299322A5}"/>
              </a:ext>
            </a:extLst>
          </p:cNvPr>
          <p:cNvSpPr/>
          <p:nvPr/>
        </p:nvSpPr>
        <p:spPr bwMode="gray">
          <a:xfrm rot="18139655">
            <a:off x="-82581" y="4013777"/>
            <a:ext cx="1272869" cy="426029"/>
          </a:xfrm>
          <a:prstGeom prst="trapezoid">
            <a:avLst>
              <a:gd name="adj" fmla="val 35645"/>
            </a:avLst>
          </a:prstGeom>
          <a:solidFill>
            <a:srgbClr val="253356"/>
          </a:solidFill>
          <a:ln w="19050" algn="ctr">
            <a:noFill/>
            <a:miter lim="800000"/>
            <a:headEnd/>
            <a:tailEnd/>
          </a:ln>
        </p:spPr>
        <p:txBody>
          <a:bodyPr wrap="square" lIns="50006" tIns="50006" rIns="50006" bIns="50006" rtlCol="0" anchor="ctr"/>
          <a:lstStyle/>
          <a:p>
            <a:pPr marL="0" marR="0" lvl="0" indent="0" algn="ctr" defTabSz="342900" rtl="0" eaLnBrk="0" fontAlgn="base" latinLnBrk="0" hangingPunct="0">
              <a:lnSpc>
                <a:spcPct val="140000"/>
              </a:lnSpc>
              <a:spcBef>
                <a:spcPct val="0"/>
              </a:spcBef>
              <a:spcAft>
                <a:spcPct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Enabling Capabilities</a:t>
            </a:r>
          </a:p>
        </p:txBody>
      </p:sp>
      <p:sp>
        <p:nvSpPr>
          <p:cNvPr id="15" name="Trapezoid 14">
            <a:extLst>
              <a:ext uri="{FF2B5EF4-FFF2-40B4-BE49-F238E27FC236}">
                <a16:creationId xmlns:a16="http://schemas.microsoft.com/office/drawing/2014/main" id="{726A92FD-FB3F-4448-9E8A-5B92397FC35B}"/>
              </a:ext>
            </a:extLst>
          </p:cNvPr>
          <p:cNvSpPr/>
          <p:nvPr/>
        </p:nvSpPr>
        <p:spPr bwMode="gray">
          <a:xfrm rot="18107044">
            <a:off x="708510" y="2816512"/>
            <a:ext cx="1229623" cy="419504"/>
          </a:xfrm>
          <a:prstGeom prst="trapezoid">
            <a:avLst>
              <a:gd name="adj" fmla="val 30614"/>
            </a:avLst>
          </a:prstGeom>
          <a:solidFill>
            <a:srgbClr val="4A66AC">
              <a:lumMod val="75000"/>
            </a:srgbClr>
          </a:solidFill>
          <a:ln w="19050" algn="ctr">
            <a:noFill/>
            <a:miter lim="800000"/>
            <a:headEnd/>
            <a:tailEnd/>
          </a:ln>
        </p:spPr>
        <p:txBody>
          <a:bodyPr wrap="square" lIns="50006" tIns="50006" rIns="50006" bIns="50006" rtlCol="0" anchor="ctr"/>
          <a:lstStyle/>
          <a:p>
            <a:pPr marL="0" marR="0" lvl="0" indent="0" algn="ctr" defTabSz="342900" rtl="0" eaLnBrk="1" fontAlgn="auto" latinLnBrk="0" hangingPunct="1">
              <a:lnSpc>
                <a:spcPct val="14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Priority Accelerators</a:t>
            </a:r>
          </a:p>
        </p:txBody>
      </p:sp>
      <p:sp>
        <p:nvSpPr>
          <p:cNvPr id="16" name="Trapezoid 15">
            <a:extLst>
              <a:ext uri="{FF2B5EF4-FFF2-40B4-BE49-F238E27FC236}">
                <a16:creationId xmlns:a16="http://schemas.microsoft.com/office/drawing/2014/main" id="{5ABCD3C0-0634-46C6-B27C-812F481B205F}"/>
              </a:ext>
            </a:extLst>
          </p:cNvPr>
          <p:cNvSpPr/>
          <p:nvPr/>
        </p:nvSpPr>
        <p:spPr bwMode="gray">
          <a:xfrm rot="18174066">
            <a:off x="1458153" y="1529591"/>
            <a:ext cx="1318954" cy="434730"/>
          </a:xfrm>
          <a:prstGeom prst="trapezoid">
            <a:avLst>
              <a:gd name="adj" fmla="val 34106"/>
            </a:avLst>
          </a:prstGeom>
          <a:solidFill>
            <a:srgbClr val="4A66AC">
              <a:lumMod val="60000"/>
              <a:lumOff val="40000"/>
            </a:srgbClr>
          </a:solidFill>
          <a:ln w="19050" algn="ctr">
            <a:noFill/>
            <a:miter lim="800000"/>
            <a:headEnd/>
            <a:tailEnd/>
          </a:ln>
        </p:spPr>
        <p:txBody>
          <a:bodyPr wrap="square" lIns="50006" tIns="50006" rIns="50006" bIns="50006" rtlCol="0" anchor="ctr"/>
          <a:lstStyle/>
          <a:p>
            <a:pPr marL="0" marR="0" lvl="0" indent="0" algn="ctr" defTabSz="342900" rtl="0" eaLnBrk="1" fontAlgn="auto" latinLnBrk="0" hangingPunct="1">
              <a:lnSpc>
                <a:spcPct val="140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Strategic Priorities</a:t>
            </a:r>
          </a:p>
        </p:txBody>
      </p:sp>
      <p:sp>
        <p:nvSpPr>
          <p:cNvPr id="17" name="Trapezoid 16">
            <a:extLst>
              <a:ext uri="{FF2B5EF4-FFF2-40B4-BE49-F238E27FC236}">
                <a16:creationId xmlns:a16="http://schemas.microsoft.com/office/drawing/2014/main" id="{8D141DAD-0ED3-4F50-B9B4-42EBEEFA4AA6}"/>
              </a:ext>
            </a:extLst>
          </p:cNvPr>
          <p:cNvSpPr/>
          <p:nvPr/>
        </p:nvSpPr>
        <p:spPr bwMode="gray">
          <a:xfrm rot="18208801">
            <a:off x="2337370" y="329938"/>
            <a:ext cx="1207047" cy="382687"/>
          </a:xfrm>
          <a:prstGeom prst="trapezoid">
            <a:avLst>
              <a:gd name="adj" fmla="val 38703"/>
            </a:avLst>
          </a:prstGeom>
          <a:solidFill>
            <a:srgbClr val="297FD5">
              <a:lumMod val="60000"/>
              <a:lumOff val="40000"/>
            </a:srgbClr>
          </a:solidFill>
          <a:ln w="19050" algn="ctr">
            <a:noFill/>
            <a:miter lim="800000"/>
            <a:headEnd/>
            <a:tailEnd/>
          </a:ln>
        </p:spPr>
        <p:txBody>
          <a:bodyPr wrap="square" lIns="50006" tIns="50006" rIns="50006" bIns="50006" rtlCol="0" anchor="ctr"/>
          <a:lstStyle/>
          <a:p>
            <a:pPr marL="0" marR="0" lvl="0" indent="0" algn="ctr" defTabSz="342900" rtl="0" eaLnBrk="1" fontAlgn="auto" latinLnBrk="0" hangingPunct="1">
              <a:lnSpc>
                <a:spcPct val="106000"/>
              </a:lnSpc>
              <a:spcBef>
                <a:spcPts val="0"/>
              </a:spcBef>
              <a:spcAft>
                <a:spcPts val="0"/>
              </a:spcAft>
              <a:buClrTx/>
              <a:buSzTx/>
              <a:buFontTx/>
              <a:buNone/>
              <a:tabLst/>
              <a:defRPr/>
            </a:pPr>
            <a:r>
              <a:rPr kumimoji="0" lang="en-US" sz="75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Aspiration</a:t>
            </a:r>
          </a:p>
        </p:txBody>
      </p:sp>
      <p:sp>
        <p:nvSpPr>
          <p:cNvPr id="18" name="Rectangle 17">
            <a:extLst>
              <a:ext uri="{FF2B5EF4-FFF2-40B4-BE49-F238E27FC236}">
                <a16:creationId xmlns:a16="http://schemas.microsoft.com/office/drawing/2014/main" id="{2063FD91-1B44-41ED-BC97-536C543B2A50}"/>
              </a:ext>
            </a:extLst>
          </p:cNvPr>
          <p:cNvSpPr/>
          <p:nvPr/>
        </p:nvSpPr>
        <p:spPr>
          <a:xfrm>
            <a:off x="2030200" y="2685980"/>
            <a:ext cx="3030245" cy="1174937"/>
          </a:xfrm>
          <a:prstGeom prst="rect">
            <a:avLst/>
          </a:prstGeom>
          <a:noFill/>
        </p:spPr>
        <p:txBody>
          <a:bodyPr wrap="square">
            <a:spAutoFit/>
          </a:bodyPr>
          <a:lstStyle/>
          <a:p>
            <a:pPr marL="0" marR="0" lvl="0" indent="0" algn="ctr" defTabSz="514350" rtl="0" eaLnBrk="0" fontAlgn="base" latinLnBrk="0" hangingPunct="0">
              <a:lnSpc>
                <a:spcPct val="14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Accelerate Priorities through:</a:t>
            </a:r>
          </a:p>
          <a:p>
            <a:pPr marL="0" marR="0" lvl="0" indent="0" algn="ctr" defTabSz="514350" rtl="0" eaLnBrk="0" fontAlgn="base" latinLnBrk="0" hangingPunct="0">
              <a:lnSpc>
                <a:spcPct val="140000"/>
              </a:lnSpc>
              <a:spcBef>
                <a:spcPct val="0"/>
              </a:spcBef>
              <a:spcAft>
                <a:spcPct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World-class data, analytics, and laboratories</a:t>
            </a:r>
          </a:p>
          <a:p>
            <a:pPr marL="0" marR="0" lvl="0" indent="0" algn="ctr" defTabSz="514350" rtl="0" eaLnBrk="0" fontAlgn="base" latinLnBrk="0" hangingPunct="0">
              <a:lnSpc>
                <a:spcPct val="140000"/>
              </a:lnSpc>
              <a:spcBef>
                <a:spcPct val="0"/>
              </a:spcBef>
              <a:spcAft>
                <a:spcPct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Elite public health workforce</a:t>
            </a:r>
          </a:p>
          <a:p>
            <a:pPr marL="0" marR="0" lvl="0" indent="0" algn="ctr" defTabSz="514350" rtl="0" eaLnBrk="0" fontAlgn="base" latinLnBrk="0" hangingPunct="0">
              <a:lnSpc>
                <a:spcPct val="140000"/>
              </a:lnSpc>
              <a:spcBef>
                <a:spcPct val="0"/>
              </a:spcBef>
              <a:spcAft>
                <a:spcPct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Strategic communication</a:t>
            </a:r>
          </a:p>
          <a:p>
            <a:pPr marL="0" marR="0" lvl="0" indent="0" algn="ctr" defTabSz="514350" rtl="0" eaLnBrk="0" fontAlgn="base" latinLnBrk="0" hangingPunct="0">
              <a:lnSpc>
                <a:spcPct val="140000"/>
              </a:lnSpc>
              <a:spcBef>
                <a:spcPct val="0"/>
              </a:spcBef>
              <a:spcAft>
                <a:spcPct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Outbreak response</a:t>
            </a:r>
          </a:p>
          <a:p>
            <a:pPr marL="0" marR="0" lvl="0" indent="0" algn="ctr" defTabSz="514350" rtl="0" eaLnBrk="0" fontAlgn="base" latinLnBrk="0" hangingPunct="0">
              <a:lnSpc>
                <a:spcPct val="140000"/>
              </a:lnSpc>
              <a:spcBef>
                <a:spcPct val="0"/>
              </a:spcBef>
              <a:spcAft>
                <a:spcPct val="0"/>
              </a:spcAft>
              <a:buClrTx/>
              <a:buSzTx/>
              <a:buFontTx/>
              <a:buNone/>
              <a:tabLst/>
              <a:defRPr/>
            </a:pPr>
            <a:endParaRPr kumimoji="0" lang="en-US" sz="825"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4595041" y="490425"/>
            <a:ext cx="4237934" cy="600164"/>
          </a:xfrm>
          <a:prstGeom prst="rect">
            <a:avLst/>
          </a:prstGeom>
          <a:noFill/>
        </p:spPr>
        <p:txBody>
          <a:bodyPr wrap="square" rtlCol="0">
            <a:spAutoFit/>
          </a:bodyPr>
          <a:lstStyle/>
          <a:p>
            <a:pPr marL="0" marR="0" lvl="0" indent="0" algn="r" defTabSz="342900" rtl="0" eaLnBrk="0" fontAlgn="base" latinLnBrk="0" hangingPunct="0">
              <a:lnSpc>
                <a:spcPct val="100000"/>
              </a:lnSpc>
              <a:spcBef>
                <a:spcPct val="0"/>
              </a:spcBef>
              <a:spcAft>
                <a:spcPct val="0"/>
              </a:spcAft>
              <a:buClrTx/>
              <a:buSzTx/>
              <a:buFontTx/>
              <a:buNone/>
              <a:tabLst/>
              <a:defRPr/>
            </a:pPr>
            <a:r>
              <a:rPr lang="en-US" sz="1100" b="1" dirty="0">
                <a:solidFill>
                  <a:srgbClr val="526681"/>
                </a:solidFill>
                <a:latin typeface="Calibri" panose="020F0502020204030204" pitchFamily="34" charset="0"/>
              </a:rPr>
              <a:t>Aspiration: </a:t>
            </a:r>
            <a:r>
              <a:rPr lang="en-US" sz="1100" dirty="0">
                <a:solidFill>
                  <a:srgbClr val="526681"/>
                </a:solidFill>
                <a:latin typeface="Calibri" panose="020F0502020204030204" pitchFamily="34" charset="0"/>
              </a:rPr>
              <a:t>We save American lives by ending epidemics, eliminating disease, ensuring domestic preparedness, and securing global health.</a:t>
            </a:r>
          </a:p>
          <a:p>
            <a:pPr marL="0" marR="0" lvl="0" indent="0" algn="r" defTabSz="342900" rtl="0" eaLnBrk="0" fontAlgn="base" latinLnBrk="0" hangingPunct="0">
              <a:lnSpc>
                <a:spcPct val="100000"/>
              </a:lnSpc>
              <a:spcBef>
                <a:spcPct val="0"/>
              </a:spcBef>
              <a:spcAft>
                <a:spcPct val="0"/>
              </a:spcAft>
              <a:buClrTx/>
              <a:buSzTx/>
              <a:buFontTx/>
              <a:buNone/>
              <a:tabLst/>
              <a:defRPr/>
            </a:pPr>
            <a:endParaRPr lang="en-US" sz="1100" dirty="0">
              <a:solidFill>
                <a:srgbClr val="526681"/>
              </a:solidFill>
              <a:latin typeface="Calibri" panose="020F0502020204030204" pitchFamily="34" charset="0"/>
            </a:endParaRPr>
          </a:p>
        </p:txBody>
      </p:sp>
      <p:sp>
        <p:nvSpPr>
          <p:cNvPr id="20" name="TextBox 19"/>
          <p:cNvSpPr txBox="1"/>
          <p:nvPr/>
        </p:nvSpPr>
        <p:spPr>
          <a:xfrm>
            <a:off x="4933039" y="1272144"/>
            <a:ext cx="3899936" cy="1277273"/>
          </a:xfrm>
          <a:prstGeom prst="rect">
            <a:avLst/>
          </a:prstGeom>
          <a:noFill/>
        </p:spPr>
        <p:txBody>
          <a:bodyPr wrap="square" rtlCol="0">
            <a:spAutoFit/>
          </a:bodyPr>
          <a:lstStyle/>
          <a:p>
            <a:pPr algn="r" defTabSz="342900"/>
            <a:r>
              <a:rPr lang="en-US" sz="1100" b="1" dirty="0">
                <a:solidFill>
                  <a:srgbClr val="526681"/>
                </a:solidFill>
                <a:latin typeface="Calibri" panose="020F0502020204030204" pitchFamily="34" charset="0"/>
              </a:rPr>
              <a:t>Strategic Priorities: </a:t>
            </a:r>
            <a:r>
              <a:rPr lang="en-US" sz="1100" dirty="0">
                <a:solidFill>
                  <a:srgbClr val="526681"/>
                </a:solidFill>
                <a:latin typeface="Calibri" panose="020F0502020204030204" pitchFamily="34" charset="0"/>
              </a:rPr>
              <a:t>Our priorities reaffirm our leadership and commitment to confront and respond to health threats wherever they occur. We will focus our scientific expertise on bringing an end to the devastation of epidemics, finally eliminating certain diseases, and providing a new level of domestic health preparedness and global health security against current and emerging threats. </a:t>
            </a:r>
          </a:p>
        </p:txBody>
      </p:sp>
      <p:sp>
        <p:nvSpPr>
          <p:cNvPr id="21" name="TextBox 20"/>
          <p:cNvSpPr txBox="1"/>
          <p:nvPr/>
        </p:nvSpPr>
        <p:spPr>
          <a:xfrm>
            <a:off x="5760686" y="2841907"/>
            <a:ext cx="3072288" cy="600164"/>
          </a:xfrm>
          <a:prstGeom prst="rect">
            <a:avLst/>
          </a:prstGeom>
          <a:noFill/>
        </p:spPr>
        <p:txBody>
          <a:bodyPr wrap="square" rtlCol="0">
            <a:spAutoFit/>
          </a:bodyPr>
          <a:lstStyle/>
          <a:p>
            <a:pPr algn="r" defTabSz="342900"/>
            <a:r>
              <a:rPr lang="en-US" sz="1100" b="1" dirty="0">
                <a:solidFill>
                  <a:srgbClr val="526681"/>
                </a:solidFill>
                <a:latin typeface="Calibri" panose="020F0502020204030204" pitchFamily="34" charset="0"/>
              </a:rPr>
              <a:t>Priority Accelerators: </a:t>
            </a:r>
            <a:r>
              <a:rPr lang="en-US" sz="1100" dirty="0">
                <a:solidFill>
                  <a:srgbClr val="526681"/>
                </a:solidFill>
                <a:latin typeface="Calibri" panose="020F0502020204030204" pitchFamily="34" charset="0"/>
              </a:rPr>
              <a:t>Protecting America’s health requires continuous improvement in our most vital assets: our data, laboratories, and people.</a:t>
            </a:r>
          </a:p>
        </p:txBody>
      </p:sp>
      <p:sp>
        <p:nvSpPr>
          <p:cNvPr id="22" name="TextBox 21"/>
          <p:cNvSpPr txBox="1"/>
          <p:nvPr/>
        </p:nvSpPr>
        <p:spPr>
          <a:xfrm>
            <a:off x="6378842" y="4011409"/>
            <a:ext cx="2454132" cy="938719"/>
          </a:xfrm>
          <a:prstGeom prst="rect">
            <a:avLst/>
          </a:prstGeom>
          <a:noFill/>
        </p:spPr>
        <p:txBody>
          <a:bodyPr wrap="square" rtlCol="0">
            <a:spAutoFit/>
          </a:bodyPr>
          <a:lstStyle/>
          <a:p>
            <a:pPr algn="r" defTabSz="342900"/>
            <a:r>
              <a:rPr lang="en-US" sz="1100" b="1" dirty="0">
                <a:solidFill>
                  <a:srgbClr val="526681"/>
                </a:solidFill>
                <a:latin typeface="Calibri" panose="020F0502020204030204" pitchFamily="34" charset="0"/>
              </a:rPr>
              <a:t>Enabling Capabilities: </a:t>
            </a:r>
            <a:r>
              <a:rPr lang="en-US" sz="1100" dirty="0">
                <a:solidFill>
                  <a:srgbClr val="526681"/>
                </a:solidFill>
                <a:latin typeface="Calibri" panose="020F0502020204030204" pitchFamily="34" charset="0"/>
              </a:rPr>
              <a:t>Our strategic priorities are enabled by unique expertise and interdependent capabilities.     </a:t>
            </a:r>
          </a:p>
          <a:p>
            <a:pPr algn="r" defTabSz="342900"/>
            <a:endParaRPr lang="en-US" sz="1100" dirty="0">
              <a:solidFill>
                <a:srgbClr val="526681"/>
              </a:solidFill>
              <a:latin typeface="Calibri" panose="020F0502020204030204" pitchFamily="34" charset="0"/>
            </a:endParaRPr>
          </a:p>
        </p:txBody>
      </p:sp>
      <p:sp>
        <p:nvSpPr>
          <p:cNvPr id="23" name="Rectangle 22">
            <a:extLst>
              <a:ext uri="{FF2B5EF4-FFF2-40B4-BE49-F238E27FC236}">
                <a16:creationId xmlns:a16="http://schemas.microsoft.com/office/drawing/2014/main" id="{2063FD91-1B44-41ED-BC97-536C543B2A50}"/>
              </a:ext>
            </a:extLst>
          </p:cNvPr>
          <p:cNvSpPr/>
          <p:nvPr/>
        </p:nvSpPr>
        <p:spPr>
          <a:xfrm>
            <a:off x="3193887" y="572690"/>
            <a:ext cx="692219" cy="812530"/>
          </a:xfrm>
          <a:prstGeom prst="rect">
            <a:avLst/>
          </a:prstGeom>
          <a:noFill/>
        </p:spPr>
        <p:txBody>
          <a:bodyPr wrap="square">
            <a:spAutoFit/>
          </a:bodyPr>
          <a:lstStyle/>
          <a:p>
            <a:pPr marL="0" marR="0" lvl="0" indent="0" algn="ctr" defTabSz="514350" rtl="0" eaLnBrk="0" fontAlgn="base" latinLnBrk="0" hangingPunct="0">
              <a:lnSpc>
                <a:spcPct val="13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We Save Lives </a:t>
            </a:r>
          </a:p>
          <a:p>
            <a:pPr marL="0" marR="0" lvl="0" indent="0" algn="ctr" defTabSz="514350" rtl="0" eaLnBrk="0" fontAlgn="base" latinLnBrk="0" hangingPunct="0">
              <a:lnSpc>
                <a:spcPct val="13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grpSp>
        <p:nvGrpSpPr>
          <p:cNvPr id="24" name="Group 23"/>
          <p:cNvGrpSpPr/>
          <p:nvPr/>
        </p:nvGrpSpPr>
        <p:grpSpPr>
          <a:xfrm>
            <a:off x="2283523" y="1824731"/>
            <a:ext cx="2522483" cy="602473"/>
            <a:chOff x="3069315" y="2951179"/>
            <a:chExt cx="3363310" cy="803297"/>
          </a:xfrm>
        </p:grpSpPr>
        <p:sp>
          <p:nvSpPr>
            <p:cNvPr id="25" name="Rectangle 24">
              <a:extLst>
                <a:ext uri="{FF2B5EF4-FFF2-40B4-BE49-F238E27FC236}">
                  <a16:creationId xmlns:a16="http://schemas.microsoft.com/office/drawing/2014/main" id="{2063FD91-1B44-41ED-BC97-536C543B2A50}"/>
                </a:ext>
              </a:extLst>
            </p:cNvPr>
            <p:cNvSpPr/>
            <p:nvPr/>
          </p:nvSpPr>
          <p:spPr>
            <a:xfrm>
              <a:off x="3069315" y="2951179"/>
              <a:ext cx="3363310" cy="803297"/>
            </a:xfrm>
            <a:prstGeom prst="rect">
              <a:avLst/>
            </a:prstGeom>
            <a:noFill/>
          </p:spPr>
          <p:txBody>
            <a:bodyPr wrap="square">
              <a:spAutoFit/>
            </a:bodyPr>
            <a:lstStyle/>
            <a:p>
              <a:pPr marL="0" marR="0" lvl="0" indent="0" algn="ctr" defTabSz="514350" rtl="0" eaLnBrk="1" fontAlgn="auto" latinLnBrk="0" hangingPunct="1">
                <a:lnSpc>
                  <a:spcPct val="13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Verdana" panose="020B0604030504040204" pitchFamily="34" charset="0"/>
                </a:rPr>
                <a:t>Eliminate Disease</a:t>
              </a:r>
            </a:p>
            <a:p>
              <a:pPr marL="0" marR="0" lvl="0" indent="0" algn="ctr" defTabSz="514350" rtl="0" eaLnBrk="1" fontAlgn="auto" latinLnBrk="0" hangingPunct="1">
                <a:lnSpc>
                  <a:spcPct val="130000"/>
                </a:lnSpc>
                <a:spcBef>
                  <a:spcPts val="0"/>
                </a:spcBef>
                <a:spcAft>
                  <a:spcPts val="0"/>
                </a:spcAft>
                <a:buClrTx/>
                <a:buSzTx/>
                <a:buFontTx/>
                <a:buNone/>
                <a:tabLst/>
                <a:defRPr/>
              </a:pPr>
              <a:r>
                <a:rPr kumimoji="0" lang="en-US" sz="825"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Verdana" panose="020B0604030504040204" pitchFamily="34" charset="0"/>
                </a:rPr>
                <a:t>HIV/AIDS   Vaccine-preventable   Hepatitis C  </a:t>
              </a:r>
            </a:p>
          </p:txBody>
        </p:sp>
        <p:cxnSp>
          <p:nvCxnSpPr>
            <p:cNvPr id="26" name="Straight Connector 25"/>
            <p:cNvCxnSpPr/>
            <p:nvPr/>
          </p:nvCxnSpPr>
          <p:spPr>
            <a:xfrm>
              <a:off x="3914769" y="3266128"/>
              <a:ext cx="0" cy="163854"/>
            </a:xfrm>
            <a:prstGeom prst="line">
              <a:avLst/>
            </a:prstGeom>
            <a:noFill/>
            <a:ln w="6350" cap="flat" cmpd="sng" algn="ctr">
              <a:solidFill>
                <a:sysClr val="windowText" lastClr="000000">
                  <a:lumMod val="75000"/>
                  <a:lumOff val="25000"/>
                </a:sysClr>
              </a:solidFill>
              <a:prstDash val="solid"/>
              <a:miter lim="800000"/>
            </a:ln>
            <a:effectLst/>
          </p:spPr>
        </p:cxnSp>
        <p:cxnSp>
          <p:nvCxnSpPr>
            <p:cNvPr id="27" name="Straight Connector 26"/>
            <p:cNvCxnSpPr/>
            <p:nvPr/>
          </p:nvCxnSpPr>
          <p:spPr>
            <a:xfrm>
              <a:off x="5493473" y="3276038"/>
              <a:ext cx="0" cy="163854"/>
            </a:xfrm>
            <a:prstGeom prst="line">
              <a:avLst/>
            </a:prstGeom>
            <a:noFill/>
            <a:ln w="6350" cap="flat" cmpd="sng" algn="ctr">
              <a:solidFill>
                <a:sysClr val="windowText" lastClr="000000">
                  <a:lumMod val="75000"/>
                  <a:lumOff val="25000"/>
                </a:sysClr>
              </a:solidFill>
              <a:prstDash val="solid"/>
              <a:miter lim="800000"/>
            </a:ln>
            <a:effectLst/>
          </p:spPr>
        </p:cxnSp>
      </p:grpSp>
      <p:sp>
        <p:nvSpPr>
          <p:cNvPr id="28" name="Rectangle 27">
            <a:extLst>
              <a:ext uri="{FF2B5EF4-FFF2-40B4-BE49-F238E27FC236}">
                <a16:creationId xmlns:a16="http://schemas.microsoft.com/office/drawing/2014/main" id="{2063FD91-1B44-41ED-BC97-536C543B2A50}"/>
              </a:ext>
            </a:extLst>
          </p:cNvPr>
          <p:cNvSpPr/>
          <p:nvPr/>
        </p:nvSpPr>
        <p:spPr>
          <a:xfrm>
            <a:off x="1920873" y="2159803"/>
            <a:ext cx="3259123" cy="437427"/>
          </a:xfrm>
          <a:prstGeom prst="rect">
            <a:avLst/>
          </a:prstGeom>
          <a:noFill/>
        </p:spPr>
        <p:txBody>
          <a:bodyPr wrap="square">
            <a:spAutoFit/>
          </a:bodyPr>
          <a:lstStyle/>
          <a:p>
            <a:pPr marL="0" marR="0" lvl="0" indent="0" algn="ctr" defTabSz="514350" rtl="0" eaLnBrk="0" fontAlgn="base" latinLnBrk="0" hangingPunct="0">
              <a:lnSpc>
                <a:spcPct val="13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Verdana" panose="020B0604030504040204" pitchFamily="34" charset="0"/>
              </a:rPr>
              <a:t>End Epidemics</a:t>
            </a:r>
          </a:p>
          <a:p>
            <a:pPr marL="0" marR="0" lvl="0" indent="0" algn="ctr" defTabSz="514350" rtl="0" eaLnBrk="0" fontAlgn="base" latinLnBrk="0" hangingPunct="0">
              <a:lnSpc>
                <a:spcPct val="130000"/>
              </a:lnSpc>
              <a:spcBef>
                <a:spcPct val="0"/>
              </a:spcBef>
              <a:spcAft>
                <a:spcPct val="0"/>
              </a:spcAft>
              <a:buClrTx/>
              <a:buSzTx/>
              <a:buFontTx/>
              <a:buNone/>
              <a:tabLst/>
              <a:defRPr/>
            </a:pPr>
            <a:r>
              <a:rPr kumimoji="0" lang="en-US" sz="825"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Verdana" panose="020B0604030504040204" pitchFamily="34" charset="0"/>
              </a:rPr>
              <a:t>Opioids  Influenza  Antibiotic resistance  Diabetes    </a:t>
            </a:r>
          </a:p>
        </p:txBody>
      </p:sp>
      <p:cxnSp>
        <p:nvCxnSpPr>
          <p:cNvPr id="29" name="Straight Connector 28"/>
          <p:cNvCxnSpPr/>
          <p:nvPr/>
        </p:nvCxnSpPr>
        <p:spPr>
          <a:xfrm>
            <a:off x="2671583" y="2384971"/>
            <a:ext cx="0" cy="122891"/>
          </a:xfrm>
          <a:prstGeom prst="line">
            <a:avLst/>
          </a:prstGeom>
          <a:noFill/>
          <a:ln w="6350" cap="flat" cmpd="sng" algn="ctr">
            <a:solidFill>
              <a:sysClr val="windowText" lastClr="000000">
                <a:lumMod val="75000"/>
                <a:lumOff val="25000"/>
              </a:sysClr>
            </a:solidFill>
            <a:prstDash val="solid"/>
            <a:miter lim="800000"/>
          </a:ln>
          <a:effectLst/>
        </p:spPr>
      </p:cxnSp>
      <p:cxnSp>
        <p:nvCxnSpPr>
          <p:cNvPr id="30" name="Straight Connector 29"/>
          <p:cNvCxnSpPr/>
          <p:nvPr/>
        </p:nvCxnSpPr>
        <p:spPr>
          <a:xfrm>
            <a:off x="4371526" y="2387560"/>
            <a:ext cx="0" cy="122891"/>
          </a:xfrm>
          <a:prstGeom prst="line">
            <a:avLst/>
          </a:prstGeom>
          <a:noFill/>
          <a:ln w="6350" cap="flat" cmpd="sng" algn="ctr">
            <a:solidFill>
              <a:sysClr val="windowText" lastClr="000000">
                <a:lumMod val="75000"/>
                <a:lumOff val="25000"/>
              </a:sysClr>
            </a:solidFill>
            <a:prstDash val="solid"/>
            <a:miter lim="800000"/>
          </a:ln>
          <a:effectLst/>
        </p:spPr>
      </p:cxnSp>
      <p:cxnSp>
        <p:nvCxnSpPr>
          <p:cNvPr id="31" name="Straight Connector 30"/>
          <p:cNvCxnSpPr/>
          <p:nvPr/>
        </p:nvCxnSpPr>
        <p:spPr>
          <a:xfrm>
            <a:off x="3226291" y="2383370"/>
            <a:ext cx="0" cy="122891"/>
          </a:xfrm>
          <a:prstGeom prst="line">
            <a:avLst/>
          </a:prstGeom>
          <a:noFill/>
          <a:ln w="6350" cap="flat" cmpd="sng" algn="ctr">
            <a:solidFill>
              <a:sysClr val="windowText" lastClr="000000">
                <a:lumMod val="75000"/>
                <a:lumOff val="25000"/>
              </a:sysClr>
            </a:solidFill>
            <a:prstDash val="solid"/>
            <a:miter lim="800000"/>
          </a:ln>
          <a:effectLst/>
        </p:spPr>
      </p:cxnSp>
      <p:sp>
        <p:nvSpPr>
          <p:cNvPr id="32" name="Rectangle 31">
            <a:extLst>
              <a:ext uri="{FF2B5EF4-FFF2-40B4-BE49-F238E27FC236}">
                <a16:creationId xmlns:a16="http://schemas.microsoft.com/office/drawing/2014/main" id="{2063FD91-1B44-41ED-BC97-536C543B2A50}"/>
              </a:ext>
            </a:extLst>
          </p:cNvPr>
          <p:cNvSpPr/>
          <p:nvPr/>
        </p:nvSpPr>
        <p:spPr>
          <a:xfrm>
            <a:off x="2025416" y="1245741"/>
            <a:ext cx="3052268" cy="830997"/>
          </a:xfrm>
          <a:prstGeom prst="rect">
            <a:avLst/>
          </a:prstGeom>
          <a:noFill/>
        </p:spPr>
        <p:txBody>
          <a:bodyPr wrap="square">
            <a:spAutoFit/>
          </a:bodyPr>
          <a:lstStyle/>
          <a:p>
            <a:pPr marL="0" marR="0" lvl="0" indent="0" algn="ctr" defTabSz="514350" rtl="0" eaLnBrk="0" fontAlgn="base" latinLnBrk="0" hangingPunct="0">
              <a:lnSpc>
                <a:spcPct val="100000"/>
              </a:lnSpc>
              <a:spcBef>
                <a:spcPct val="0"/>
              </a:spcBef>
              <a:spcAft>
                <a:spcPct val="0"/>
              </a:spcAft>
              <a:buClrTx/>
              <a:buSzTx/>
              <a:buFontTx/>
              <a:buNone/>
              <a:tabLst/>
              <a:defRPr/>
            </a:pPr>
            <a:r>
              <a:rPr kumimoji="0" lang="en-US" sz="87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Verdana" panose="020B0604030504040204" pitchFamily="34" charset="0"/>
              </a:rPr>
              <a:t>Secure Global Health </a:t>
            </a:r>
          </a:p>
          <a:p>
            <a:pPr marL="0" marR="0" lvl="0" indent="0" algn="ctr" defTabSz="514350" rtl="0" eaLnBrk="0" fontAlgn="base" latinLnBrk="0" hangingPunct="0">
              <a:lnSpc>
                <a:spcPct val="100000"/>
              </a:lnSpc>
              <a:spcBef>
                <a:spcPct val="0"/>
              </a:spcBef>
              <a:spcAft>
                <a:spcPct val="0"/>
              </a:spcAft>
              <a:buClrTx/>
              <a:buSzTx/>
              <a:buFontTx/>
              <a:buNone/>
              <a:tabLst/>
              <a:defRPr/>
            </a:pPr>
            <a:r>
              <a:rPr kumimoji="0" lang="en-US" sz="87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Verdana" panose="020B0604030504040204" pitchFamily="34" charset="0"/>
              </a:rPr>
              <a:t>and America’s Preparedness</a:t>
            </a:r>
          </a:p>
          <a:p>
            <a:pPr marL="0" marR="0" lvl="0" indent="0" algn="ctr" defTabSz="514350" rtl="0" eaLnBrk="0" fontAlgn="base" latinLnBrk="0" hangingPunct="0">
              <a:lnSpc>
                <a:spcPct val="120000"/>
              </a:lnSpc>
              <a:spcBef>
                <a:spcPct val="0"/>
              </a:spcBef>
              <a:spcAft>
                <a:spcPct val="0"/>
              </a:spcAft>
              <a:buClrTx/>
              <a:buSzTx/>
              <a:buFontTx/>
              <a:buNone/>
              <a:tabLst/>
              <a:defRPr/>
            </a:pPr>
            <a:r>
              <a:rPr kumimoji="0" lang="en-US" sz="825"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Verdana" panose="020B0604030504040204" pitchFamily="34" charset="0"/>
              </a:rPr>
              <a:t>Pandemic contagions</a:t>
            </a:r>
          </a:p>
          <a:p>
            <a:pPr marL="0" marR="0" lvl="0" indent="0" algn="ctr" defTabSz="514350" rtl="0" eaLnBrk="0" fontAlgn="base" latinLnBrk="0" hangingPunct="0">
              <a:lnSpc>
                <a:spcPct val="120000"/>
              </a:lnSpc>
              <a:spcBef>
                <a:spcPct val="0"/>
              </a:spcBef>
              <a:spcAft>
                <a:spcPct val="0"/>
              </a:spcAft>
              <a:buClrTx/>
              <a:buSzTx/>
              <a:buFontTx/>
              <a:buNone/>
              <a:tabLst/>
              <a:defRPr/>
            </a:pPr>
            <a:r>
              <a:rPr kumimoji="0" lang="en-US" sz="825" b="0"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Verdana" panose="020B0604030504040204" pitchFamily="34" charset="0"/>
              </a:rPr>
              <a:t>Bioterrorism threats    Vector-borne</a:t>
            </a:r>
          </a:p>
          <a:p>
            <a:pPr marL="0" marR="0" lvl="0" indent="0" algn="ctr" defTabSz="514350" rtl="0" eaLnBrk="0" fontAlgn="base" latinLnBrk="0" hangingPunct="0">
              <a:lnSpc>
                <a:spcPct val="120000"/>
              </a:lnSpc>
              <a:spcBef>
                <a:spcPct val="0"/>
              </a:spcBef>
              <a:spcAft>
                <a:spcPct val="0"/>
              </a:spcAft>
              <a:buClrTx/>
              <a:buSzTx/>
              <a:buFontTx/>
              <a:buNone/>
              <a:tabLst/>
              <a:defRPr/>
            </a:pPr>
            <a:endParaRPr kumimoji="0" lang="en-US" sz="900" b="1" i="0" u="none" strike="noStrike" kern="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3" name="Straight Connector 32"/>
          <p:cNvCxnSpPr/>
          <p:nvPr/>
        </p:nvCxnSpPr>
        <p:spPr>
          <a:xfrm>
            <a:off x="3732332" y="1707732"/>
            <a:ext cx="0" cy="122891"/>
          </a:xfrm>
          <a:prstGeom prst="line">
            <a:avLst/>
          </a:prstGeom>
          <a:noFill/>
          <a:ln w="6350" cap="flat" cmpd="sng" algn="ctr">
            <a:solidFill>
              <a:sysClr val="windowText" lastClr="000000">
                <a:lumMod val="75000"/>
                <a:lumOff val="25000"/>
              </a:sysClr>
            </a:solidFill>
            <a:prstDash val="solid"/>
            <a:miter lim="800000"/>
          </a:ln>
          <a:effectLst/>
        </p:spPr>
      </p:cxnSp>
      <p:cxnSp>
        <p:nvCxnSpPr>
          <p:cNvPr id="34" name="Straight Connector 33"/>
          <p:cNvCxnSpPr/>
          <p:nvPr/>
        </p:nvCxnSpPr>
        <p:spPr>
          <a:xfrm>
            <a:off x="4159242" y="1561902"/>
            <a:ext cx="0" cy="122891"/>
          </a:xfrm>
          <a:prstGeom prst="line">
            <a:avLst/>
          </a:prstGeom>
          <a:noFill/>
          <a:ln w="6350" cap="flat" cmpd="sng" algn="ctr">
            <a:solidFill>
              <a:sysClr val="windowText" lastClr="000000">
                <a:lumMod val="75000"/>
                <a:lumOff val="25000"/>
              </a:sysClr>
            </a:solidFill>
            <a:prstDash val="solid"/>
            <a:miter lim="800000"/>
          </a:ln>
          <a:effectLst/>
        </p:spPr>
      </p:cxnSp>
      <p:sp>
        <p:nvSpPr>
          <p:cNvPr id="2" name="Oval 1"/>
          <p:cNvSpPr/>
          <p:nvPr/>
        </p:nvSpPr>
        <p:spPr>
          <a:xfrm>
            <a:off x="2077120" y="2872814"/>
            <a:ext cx="1808986" cy="286503"/>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885010007"/>
      </p:ext>
    </p:extLst>
  </p:cSld>
  <p:clrMapOvr>
    <a:masterClrMapping/>
  </p:clrMapOvr>
  <mc:AlternateContent xmlns:mc="http://schemas.openxmlformats.org/markup-compatibility/2006" xmlns:p14="http://schemas.microsoft.com/office/powerpoint/2010/main">
    <mc:Choice Requires="p14">
      <p:transition spd="slow" p14:dur="59000" advClick="0" advTm="20000">
        <p:cut/>
      </p:transition>
    </mc:Choice>
    <mc:Fallback xmlns="">
      <p:transition spd="slow" advClick="0" advTm="2000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60" y="129779"/>
            <a:ext cx="8473440" cy="563641"/>
          </a:xfrm>
        </p:spPr>
        <p:txBody>
          <a:bodyPr/>
          <a:lstStyle/>
          <a:p>
            <a:r>
              <a:rPr lang="en-US" sz="3600" dirty="0">
                <a:solidFill>
                  <a:srgbClr val="375672"/>
                </a:solidFill>
                <a:ea typeface="+mn-ea"/>
                <a:cs typeface="Calibri" panose="020F0502020204030204" pitchFamily="34" charset="0"/>
              </a:rPr>
              <a:t>CDC Public Health Data Strategy</a:t>
            </a:r>
          </a:p>
        </p:txBody>
      </p:sp>
      <p:pic>
        <p:nvPicPr>
          <p:cNvPr id="5" name="Picture 5" descr="A close up of a logo&#10;&#10;Description generated with very high confidence">
            <a:extLst>
              <a:ext uri="{FF2B5EF4-FFF2-40B4-BE49-F238E27FC236}">
                <a16:creationId xmlns:a16="http://schemas.microsoft.com/office/drawing/2014/main" id="{15D8BA1C-D60D-4B9E-AF08-6452B9191260}"/>
              </a:ext>
            </a:extLst>
          </p:cNvPr>
          <p:cNvPicPr>
            <a:picLocks noChangeAspect="1"/>
          </p:cNvPicPr>
          <p:nvPr/>
        </p:nvPicPr>
        <p:blipFill rotWithShape="1">
          <a:blip r:embed="rId3"/>
          <a:srcRect l="9333" r="19333" b="16038"/>
          <a:stretch/>
        </p:blipFill>
        <p:spPr>
          <a:xfrm>
            <a:off x="383319" y="3641658"/>
            <a:ext cx="883533" cy="736776"/>
          </a:xfrm>
          <a:prstGeom prst="rect">
            <a:avLst/>
          </a:prstGeom>
        </p:spPr>
      </p:pic>
      <p:pic>
        <p:nvPicPr>
          <p:cNvPr id="7" name="Picture 7" descr="A close up of a logo&#10;&#10;Description generated with very high confidence">
            <a:extLst>
              <a:ext uri="{FF2B5EF4-FFF2-40B4-BE49-F238E27FC236}">
                <a16:creationId xmlns:a16="http://schemas.microsoft.com/office/drawing/2014/main" id="{A63FAD4F-6A9B-47F7-BC5F-88939D2EF8F3}"/>
              </a:ext>
            </a:extLst>
          </p:cNvPr>
          <p:cNvPicPr>
            <a:picLocks noChangeAspect="1"/>
          </p:cNvPicPr>
          <p:nvPr/>
        </p:nvPicPr>
        <p:blipFill>
          <a:blip r:embed="rId4"/>
          <a:stretch>
            <a:fillRect/>
          </a:stretch>
        </p:blipFill>
        <p:spPr>
          <a:xfrm>
            <a:off x="279538" y="823499"/>
            <a:ext cx="1047750" cy="962025"/>
          </a:xfrm>
          <a:prstGeom prst="rect">
            <a:avLst/>
          </a:prstGeom>
        </p:spPr>
      </p:pic>
      <p:pic>
        <p:nvPicPr>
          <p:cNvPr id="9" name="Picture 9" descr="A drawing of a person&#10;&#10;Description generated with high confidence">
            <a:extLst>
              <a:ext uri="{FF2B5EF4-FFF2-40B4-BE49-F238E27FC236}">
                <a16:creationId xmlns:a16="http://schemas.microsoft.com/office/drawing/2014/main" id="{37DF827A-BD76-414C-BEDF-82D5C728332F}"/>
              </a:ext>
            </a:extLst>
          </p:cNvPr>
          <p:cNvPicPr>
            <a:picLocks noChangeAspect="1"/>
          </p:cNvPicPr>
          <p:nvPr/>
        </p:nvPicPr>
        <p:blipFill>
          <a:blip r:embed="rId5"/>
          <a:stretch>
            <a:fillRect/>
          </a:stretch>
        </p:blipFill>
        <p:spPr>
          <a:xfrm>
            <a:off x="366299" y="2149130"/>
            <a:ext cx="923925" cy="828675"/>
          </a:xfrm>
          <a:prstGeom prst="rect">
            <a:avLst/>
          </a:prstGeom>
        </p:spPr>
      </p:pic>
      <p:sp>
        <p:nvSpPr>
          <p:cNvPr id="8" name="Content Placeholder 2"/>
          <p:cNvSpPr txBox="1">
            <a:spLocks/>
          </p:cNvSpPr>
          <p:nvPr/>
        </p:nvSpPr>
        <p:spPr bwMode="auto">
          <a:xfrm>
            <a:off x="1327289" y="693420"/>
            <a:ext cx="7466512" cy="422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650" b="1" dirty="0">
                <a:solidFill>
                  <a:srgbClr val="526681"/>
                </a:solidFill>
              </a:rPr>
              <a:t>Why?  </a:t>
            </a:r>
            <a:r>
              <a:rPr lang="en-US" sz="1650" dirty="0">
                <a:solidFill>
                  <a:srgbClr val="526681"/>
                </a:solidFill>
              </a:rPr>
              <a:t>Data are the foundation of our nation’s public health network. We must have the capacity to generate and use timely, accurate, and accessible data to meet the health challenges of today and tomorrow.</a:t>
            </a:r>
          </a:p>
          <a:p>
            <a:pPr>
              <a:buFont typeface="Wingdings" panose="05000000000000000000" pitchFamily="2" charset="2"/>
              <a:buChar char="§"/>
            </a:pPr>
            <a:endParaRPr lang="en-US" sz="1650" dirty="0">
              <a:solidFill>
                <a:srgbClr val="526681"/>
              </a:solidFill>
            </a:endParaRPr>
          </a:p>
          <a:p>
            <a:pPr lvl="0">
              <a:buFont typeface="Wingdings" panose="05000000000000000000" pitchFamily="2" charset="2"/>
              <a:buChar char="§"/>
            </a:pPr>
            <a:r>
              <a:rPr lang="en-US" sz="1650" b="1" dirty="0">
                <a:solidFill>
                  <a:srgbClr val="526681"/>
                </a:solidFill>
              </a:rPr>
              <a:t>Why now?  </a:t>
            </a:r>
            <a:r>
              <a:rPr lang="en-US" sz="1650" dirty="0">
                <a:solidFill>
                  <a:srgbClr val="526681"/>
                </a:solidFill>
              </a:rPr>
              <a:t>Data is moving slower than disease.  We are too slow –</a:t>
            </a:r>
          </a:p>
          <a:p>
            <a:pPr lvl="1">
              <a:buClr>
                <a:srgbClr val="526681"/>
              </a:buClr>
              <a:buFont typeface="Wingdings" panose="05000000000000000000" pitchFamily="2" charset="2"/>
              <a:buChar char="§"/>
            </a:pPr>
            <a:r>
              <a:rPr lang="en-US" sz="1650" dirty="0">
                <a:solidFill>
                  <a:srgbClr val="526681"/>
                </a:solidFill>
              </a:rPr>
              <a:t>Getting data</a:t>
            </a:r>
          </a:p>
          <a:p>
            <a:pPr lvl="1">
              <a:buClr>
                <a:srgbClr val="526681"/>
              </a:buClr>
              <a:buFont typeface="Wingdings" panose="05000000000000000000" pitchFamily="2" charset="2"/>
              <a:buChar char="§"/>
            </a:pPr>
            <a:r>
              <a:rPr lang="en-US" sz="1650" dirty="0">
                <a:solidFill>
                  <a:srgbClr val="526681"/>
                </a:solidFill>
              </a:rPr>
              <a:t>Analyzing data</a:t>
            </a:r>
          </a:p>
          <a:p>
            <a:pPr lvl="1">
              <a:buClr>
                <a:srgbClr val="526681"/>
              </a:buClr>
              <a:buFont typeface="Wingdings" panose="05000000000000000000" pitchFamily="2" charset="2"/>
              <a:buChar char="§"/>
            </a:pPr>
            <a:r>
              <a:rPr lang="en-US" sz="1650" dirty="0">
                <a:solidFill>
                  <a:srgbClr val="526681"/>
                </a:solidFill>
              </a:rPr>
              <a:t>Sharing data</a:t>
            </a:r>
          </a:p>
          <a:p>
            <a:pPr lvl="1">
              <a:buClr>
                <a:srgbClr val="526681"/>
              </a:buClr>
              <a:buFont typeface="Wingdings" panose="05000000000000000000" pitchFamily="2" charset="2"/>
              <a:buChar char="§"/>
            </a:pPr>
            <a:endParaRPr lang="en-US" sz="1650" dirty="0">
              <a:solidFill>
                <a:srgbClr val="526681"/>
              </a:solidFill>
            </a:endParaRPr>
          </a:p>
          <a:p>
            <a:pPr lvl="0">
              <a:buFont typeface="Wingdings" panose="05000000000000000000" pitchFamily="2" charset="2"/>
              <a:buChar char="§"/>
            </a:pPr>
            <a:r>
              <a:rPr lang="en-US" sz="1650" b="1" dirty="0">
                <a:solidFill>
                  <a:srgbClr val="526681"/>
                </a:solidFill>
              </a:rPr>
              <a:t>Moving data modernization forward requires</a:t>
            </a:r>
            <a:endParaRPr lang="en-US" sz="1650" dirty="0">
              <a:solidFill>
                <a:srgbClr val="526681"/>
              </a:solidFill>
            </a:endParaRPr>
          </a:p>
          <a:p>
            <a:pPr lvl="1">
              <a:buClr>
                <a:srgbClr val="526681"/>
              </a:buClr>
              <a:buFont typeface="Wingdings" panose="05000000000000000000" pitchFamily="2" charset="2"/>
              <a:buChar char="§"/>
            </a:pPr>
            <a:r>
              <a:rPr lang="en-US" sz="1650" dirty="0">
                <a:solidFill>
                  <a:srgbClr val="526681"/>
                </a:solidFill>
              </a:rPr>
              <a:t>Leadership </a:t>
            </a:r>
          </a:p>
          <a:p>
            <a:pPr lvl="1">
              <a:buClr>
                <a:srgbClr val="526681"/>
              </a:buClr>
              <a:buFont typeface="Wingdings" panose="05000000000000000000" pitchFamily="2" charset="2"/>
              <a:buChar char="§"/>
            </a:pPr>
            <a:r>
              <a:rPr lang="en-US" sz="1650" dirty="0">
                <a:solidFill>
                  <a:srgbClr val="526681"/>
                </a:solidFill>
              </a:rPr>
              <a:t>Data Sharing </a:t>
            </a:r>
          </a:p>
          <a:p>
            <a:pPr lvl="1">
              <a:buClr>
                <a:srgbClr val="526681"/>
              </a:buClr>
              <a:buFont typeface="Wingdings" panose="05000000000000000000" pitchFamily="2" charset="2"/>
              <a:buChar char="§"/>
            </a:pPr>
            <a:r>
              <a:rPr lang="en-US" sz="1650" dirty="0">
                <a:solidFill>
                  <a:srgbClr val="526681"/>
                </a:solidFill>
              </a:rPr>
              <a:t>Funding and Resources</a:t>
            </a:r>
          </a:p>
          <a:p>
            <a:pPr lvl="1">
              <a:buClr>
                <a:srgbClr val="526681"/>
              </a:buClr>
              <a:buFont typeface="Wingdings" panose="05000000000000000000" pitchFamily="2" charset="2"/>
              <a:buChar char="§"/>
            </a:pPr>
            <a:r>
              <a:rPr lang="en-US" sz="1650" dirty="0">
                <a:solidFill>
                  <a:srgbClr val="526681"/>
                </a:solidFill>
              </a:rPr>
              <a:t>Capability to use Evolving Technologies</a:t>
            </a:r>
            <a:endParaRPr lang="en-US" sz="1700" dirty="0">
              <a:solidFill>
                <a:schemeClr val="accent6"/>
              </a:solidFill>
            </a:endParaRPr>
          </a:p>
        </p:txBody>
      </p:sp>
    </p:spTree>
    <p:extLst>
      <p:ext uri="{BB962C8B-B14F-4D97-AF65-F5344CB8AC3E}">
        <p14:creationId xmlns:p14="http://schemas.microsoft.com/office/powerpoint/2010/main" val="25722135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0" y="299393"/>
            <a:ext cx="8229600" cy="857250"/>
          </a:xfrm>
        </p:spPr>
        <p:txBody>
          <a:bodyPr/>
          <a:lstStyle/>
          <a:p>
            <a:r>
              <a:rPr lang="en-US" sz="3600" dirty="0">
                <a:solidFill>
                  <a:srgbClr val="375672"/>
                </a:solidFill>
                <a:ea typeface="+mn-ea"/>
                <a:cs typeface="Calibri" panose="020F0502020204030204" pitchFamily="34" charset="0"/>
              </a:rPr>
              <a:t>Data &amp; IT Modernization</a:t>
            </a:r>
          </a:p>
        </p:txBody>
      </p:sp>
      <p:sp>
        <p:nvSpPr>
          <p:cNvPr id="3" name="Text Placeholder 2"/>
          <p:cNvSpPr>
            <a:spLocks noGrp="1"/>
          </p:cNvSpPr>
          <p:nvPr>
            <p:ph type="body" sz="quarter" idx="10"/>
          </p:nvPr>
        </p:nvSpPr>
        <p:spPr>
          <a:xfrm>
            <a:off x="1334699" y="2132919"/>
            <a:ext cx="1688841" cy="2336037"/>
          </a:xfrm>
          <a:ln>
            <a:solidFill>
              <a:schemeClr val="accent4">
                <a:lumMod val="40000"/>
                <a:lumOff val="60000"/>
              </a:schemeClr>
            </a:solidFill>
          </a:ln>
        </p:spPr>
        <p:txBody>
          <a:bodyPr/>
          <a:lstStyle/>
          <a:p>
            <a:pPr marL="0" indent="0" algn="ctr">
              <a:buNone/>
            </a:pPr>
            <a:r>
              <a:rPr lang="en-US" dirty="0"/>
              <a:t>States</a:t>
            </a:r>
          </a:p>
          <a:p>
            <a:pPr marL="169863" indent="-169863"/>
            <a:r>
              <a:rPr lang="en-US" sz="1000" dirty="0"/>
              <a:t>Guidance and technical support from CDC</a:t>
            </a:r>
          </a:p>
          <a:p>
            <a:pPr marL="169863" indent="-169863"/>
            <a:r>
              <a:rPr lang="en-US" sz="1000" dirty="0"/>
              <a:t>Funding for</a:t>
            </a:r>
          </a:p>
          <a:p>
            <a:pPr marL="339725" lvl="1" indent="-169863"/>
            <a:r>
              <a:rPr lang="en-US" sz="1000" dirty="0"/>
              <a:t>technology</a:t>
            </a:r>
          </a:p>
          <a:p>
            <a:pPr marL="339725" lvl="1" indent="-169863"/>
            <a:r>
              <a:rPr lang="en-US" sz="1000" dirty="0"/>
              <a:t>people</a:t>
            </a:r>
          </a:p>
          <a:p>
            <a:pPr marL="339725" lvl="1" indent="-169863"/>
            <a:r>
              <a:rPr lang="en-US" sz="1000" dirty="0"/>
              <a:t>Expertise</a:t>
            </a:r>
          </a:p>
          <a:p>
            <a:endParaRPr lang="en-US" sz="1000" dirty="0"/>
          </a:p>
        </p:txBody>
      </p:sp>
      <p:sp>
        <p:nvSpPr>
          <p:cNvPr id="4" name="Rectangle 3"/>
          <p:cNvSpPr/>
          <p:nvPr/>
        </p:nvSpPr>
        <p:spPr>
          <a:xfrm>
            <a:off x="457200" y="761928"/>
            <a:ext cx="3718800" cy="553998"/>
          </a:xfrm>
          <a:prstGeom prst="rect">
            <a:avLst/>
          </a:prstGeom>
        </p:spPr>
        <p:txBody>
          <a:bodyPr wrap="square" anchor="t">
            <a:spAutoFit/>
          </a:bodyPr>
          <a:lstStyle/>
          <a:p>
            <a:r>
              <a:rPr lang="en-US" sz="3000" dirty="0">
                <a:solidFill>
                  <a:srgbClr val="375672"/>
                </a:solidFill>
                <a:latin typeface="Calibri" pitchFamily="34" charset="0"/>
                <a:cs typeface="Calibri" panose="020F0502020204030204" pitchFamily="34" charset="0"/>
              </a:rPr>
              <a:t>Future Opportunities</a:t>
            </a:r>
          </a:p>
        </p:txBody>
      </p:sp>
      <p:sp>
        <p:nvSpPr>
          <p:cNvPr id="5" name="Text Placeholder 2"/>
          <p:cNvSpPr txBox="1">
            <a:spLocks/>
          </p:cNvSpPr>
          <p:nvPr/>
        </p:nvSpPr>
        <p:spPr bwMode="auto">
          <a:xfrm>
            <a:off x="5874449" y="2132919"/>
            <a:ext cx="1688841" cy="2336037"/>
          </a:xfrm>
          <a:prstGeom prst="rect">
            <a:avLst/>
          </a:prstGeom>
          <a:noFill/>
          <a:ln>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B50937"/>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dirty="0"/>
              <a:t>CDC</a:t>
            </a:r>
          </a:p>
          <a:p>
            <a:pPr marL="169863" indent="-169863"/>
            <a:r>
              <a:rPr lang="en-US" sz="1000" dirty="0"/>
              <a:t>Enterprise approach within CDC</a:t>
            </a:r>
          </a:p>
          <a:p>
            <a:pPr marL="169863" indent="-169863"/>
            <a:r>
              <a:rPr lang="en-US" sz="1000" dirty="0"/>
              <a:t>Common data portal</a:t>
            </a:r>
          </a:p>
          <a:p>
            <a:pPr marL="169863" indent="-169863"/>
            <a:r>
              <a:rPr lang="en-US" sz="1000" dirty="0"/>
              <a:t>Real-time mentality (tools, data)</a:t>
            </a:r>
          </a:p>
          <a:p>
            <a:pPr marL="169863" indent="-169863"/>
            <a:r>
              <a:rPr lang="en-US" sz="1000" dirty="0"/>
              <a:t>Modern analytical tools</a:t>
            </a:r>
          </a:p>
          <a:p>
            <a:pPr marL="169863" indent="-169863"/>
            <a:r>
              <a:rPr lang="en-US" sz="1000" dirty="0"/>
              <a:t>Augmented workforce</a:t>
            </a:r>
          </a:p>
          <a:p>
            <a:pPr marL="169863" indent="-169863"/>
            <a:r>
              <a:rPr lang="en-US" sz="1000" dirty="0"/>
              <a:t>Predicative</a:t>
            </a:r>
          </a:p>
          <a:p>
            <a:endParaRPr lang="en-US" sz="1000" dirty="0"/>
          </a:p>
        </p:txBody>
      </p:sp>
      <p:sp>
        <p:nvSpPr>
          <p:cNvPr id="6" name="Left-Right Arrow 5"/>
          <p:cNvSpPr/>
          <p:nvPr/>
        </p:nvSpPr>
        <p:spPr>
          <a:xfrm>
            <a:off x="3286500" y="2657893"/>
            <a:ext cx="2377184" cy="262269"/>
          </a:xfrm>
          <a:prstGeom prst="lef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46975" y="2061290"/>
            <a:ext cx="1647952" cy="492443"/>
          </a:xfrm>
          <a:prstGeom prst="rect">
            <a:avLst/>
          </a:prstGeom>
        </p:spPr>
        <p:txBody>
          <a:bodyPr wrap="none">
            <a:spAutoFit/>
          </a:bodyPr>
          <a:lstStyle/>
          <a:p>
            <a:pPr algn="ctr"/>
            <a:r>
              <a:rPr lang="en-US" sz="1400" i="1" dirty="0">
                <a:solidFill>
                  <a:srgbClr val="FF9900"/>
                </a:solidFill>
              </a:rPr>
              <a:t>Data Sharing </a:t>
            </a:r>
          </a:p>
          <a:p>
            <a:pPr algn="ctr"/>
            <a:r>
              <a:rPr lang="en-US" sz="1200" i="1" dirty="0">
                <a:solidFill>
                  <a:srgbClr val="FF9900"/>
                </a:solidFill>
              </a:rPr>
              <a:t>fast, secure, automated</a:t>
            </a:r>
          </a:p>
        </p:txBody>
      </p:sp>
      <p:sp>
        <p:nvSpPr>
          <p:cNvPr id="9" name="Text Placeholder 2"/>
          <p:cNvSpPr txBox="1">
            <a:spLocks/>
          </p:cNvSpPr>
          <p:nvPr/>
        </p:nvSpPr>
        <p:spPr bwMode="auto">
          <a:xfrm>
            <a:off x="3673283" y="3058370"/>
            <a:ext cx="1619144" cy="1029587"/>
          </a:xfrm>
          <a:prstGeom prst="rect">
            <a:avLst/>
          </a:prstGeom>
          <a:noFill/>
          <a:ln>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B50937"/>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latin typeface="Calibri"/>
                <a:cs typeface="Calibri"/>
              </a:rPr>
              <a:t>Bi-Directional Data Sharing</a:t>
            </a:r>
          </a:p>
          <a:p>
            <a:pPr marL="0" indent="169863"/>
            <a:r>
              <a:rPr lang="en-US" sz="1000" dirty="0"/>
              <a:t>Cloud hosted solutions</a:t>
            </a:r>
          </a:p>
          <a:p>
            <a:pPr marL="0" indent="169863"/>
            <a:r>
              <a:rPr lang="en-US" sz="1000" dirty="0"/>
              <a:t>Interoperability</a:t>
            </a:r>
          </a:p>
          <a:p>
            <a:pPr marL="0" indent="169863"/>
            <a:r>
              <a:rPr lang="en-US" sz="1000" dirty="0"/>
              <a:t>Analysis &amp; data viz tools</a:t>
            </a:r>
          </a:p>
          <a:p>
            <a:pPr marL="0" indent="169863"/>
            <a:r>
              <a:rPr lang="en-US" sz="1000" dirty="0"/>
              <a:t>Decision Support</a:t>
            </a:r>
          </a:p>
          <a:p>
            <a:pPr marL="0" indent="169863"/>
            <a:endParaRPr lang="en-US" sz="1000" dirty="0"/>
          </a:p>
          <a:p>
            <a:endParaRPr lang="en-US" sz="1000" dirty="0"/>
          </a:p>
        </p:txBody>
      </p:sp>
      <p:pic>
        <p:nvPicPr>
          <p:cNvPr id="7" name="Picture 9" descr="A close up of a logo&#10;&#10;Description generated with very high confidence">
            <a:extLst>
              <a:ext uri="{FF2B5EF4-FFF2-40B4-BE49-F238E27FC236}">
                <a16:creationId xmlns:a16="http://schemas.microsoft.com/office/drawing/2014/main" id="{41D95675-1615-4B69-B640-1033BFADEC85}"/>
              </a:ext>
            </a:extLst>
          </p:cNvPr>
          <p:cNvPicPr>
            <a:picLocks noChangeAspect="1"/>
          </p:cNvPicPr>
          <p:nvPr/>
        </p:nvPicPr>
        <p:blipFill rotWithShape="1">
          <a:blip r:embed="rId3"/>
          <a:srcRect r="3869" b="21687"/>
          <a:stretch/>
        </p:blipFill>
        <p:spPr>
          <a:xfrm>
            <a:off x="6365402" y="1512992"/>
            <a:ext cx="702131" cy="447824"/>
          </a:xfrm>
          <a:prstGeom prst="rect">
            <a:avLst/>
          </a:prstGeom>
        </p:spPr>
      </p:pic>
      <p:pic>
        <p:nvPicPr>
          <p:cNvPr id="12" name="Picture 15" descr="A close up of a logo&#10;&#10;Description generated with very high confidence">
            <a:extLst>
              <a:ext uri="{FF2B5EF4-FFF2-40B4-BE49-F238E27FC236}">
                <a16:creationId xmlns:a16="http://schemas.microsoft.com/office/drawing/2014/main" id="{1766FDCF-A0F7-4168-8FA8-286589D8D139}"/>
              </a:ext>
            </a:extLst>
          </p:cNvPr>
          <p:cNvPicPr>
            <a:picLocks noChangeAspect="1"/>
          </p:cNvPicPr>
          <p:nvPr/>
        </p:nvPicPr>
        <p:blipFill rotWithShape="1">
          <a:blip r:embed="rId4"/>
          <a:srcRect l="10714" t="16716" r="10417" b="31769"/>
          <a:stretch/>
        </p:blipFill>
        <p:spPr>
          <a:xfrm>
            <a:off x="1684190" y="1509199"/>
            <a:ext cx="840927" cy="555899"/>
          </a:xfrm>
          <a:prstGeom prst="rect">
            <a:avLst/>
          </a:prstGeom>
        </p:spPr>
      </p:pic>
    </p:spTree>
    <p:extLst>
      <p:ext uri="{BB962C8B-B14F-4D97-AF65-F5344CB8AC3E}">
        <p14:creationId xmlns:p14="http://schemas.microsoft.com/office/powerpoint/2010/main" val="27755784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588" y="153394"/>
            <a:ext cx="7462449" cy="638632"/>
          </a:xfrm>
        </p:spPr>
        <p:txBody>
          <a:bodyPr/>
          <a:lstStyle/>
          <a:p>
            <a:r>
              <a:rPr lang="en-US" sz="3600" dirty="0">
                <a:solidFill>
                  <a:srgbClr val="375672"/>
                </a:solidFill>
                <a:ea typeface="+mn-ea"/>
                <a:cs typeface="Calibri" panose="020F0502020204030204" pitchFamily="34" charset="0"/>
              </a:rPr>
              <a:t>Implementation Priorities</a:t>
            </a:r>
          </a:p>
        </p:txBody>
      </p:sp>
      <p:sp>
        <p:nvSpPr>
          <p:cNvPr id="6" name="Text Placeholder 5"/>
          <p:cNvSpPr txBox="1">
            <a:spLocks/>
          </p:cNvSpPr>
          <p:nvPr/>
        </p:nvSpPr>
        <p:spPr>
          <a:xfrm>
            <a:off x="200101" y="3663069"/>
            <a:ext cx="3284054" cy="1821241"/>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400" dirty="0">
              <a:solidFill>
                <a:srgbClr val="0F1217"/>
              </a:solidFill>
              <a:latin typeface="+mn-lt"/>
            </a:endParaRPr>
          </a:p>
        </p:txBody>
      </p:sp>
      <p:sp>
        <p:nvSpPr>
          <p:cNvPr id="9" name="TextBox 8"/>
          <p:cNvSpPr txBox="1"/>
          <p:nvPr/>
        </p:nvSpPr>
        <p:spPr>
          <a:xfrm>
            <a:off x="358589" y="709851"/>
            <a:ext cx="5230157" cy="400110"/>
          </a:xfrm>
          <a:prstGeom prst="rect">
            <a:avLst/>
          </a:prstGeom>
          <a:noFill/>
        </p:spPr>
        <p:txBody>
          <a:bodyPr wrap="square" rtlCol="0">
            <a:spAutoFit/>
          </a:bodyPr>
          <a:lstStyle/>
          <a:p>
            <a:r>
              <a:rPr lang="en-US" sz="2000" dirty="0">
                <a:solidFill>
                  <a:srgbClr val="375672"/>
                </a:solidFill>
                <a:latin typeface="Calibri" pitchFamily="34" charset="0"/>
                <a:cs typeface="Calibri" panose="020F0502020204030204" pitchFamily="34" charset="0"/>
              </a:rPr>
              <a:t>Moving from Data Collection to Predictive Data</a:t>
            </a:r>
          </a:p>
        </p:txBody>
      </p:sp>
      <p:grpSp>
        <p:nvGrpSpPr>
          <p:cNvPr id="34" name="Group 33"/>
          <p:cNvGrpSpPr/>
          <p:nvPr/>
        </p:nvGrpSpPr>
        <p:grpSpPr>
          <a:xfrm>
            <a:off x="1492447" y="1348483"/>
            <a:ext cx="6328590" cy="1342705"/>
            <a:chOff x="1978178" y="1402787"/>
            <a:chExt cx="6328590" cy="1342705"/>
          </a:xfrm>
        </p:grpSpPr>
        <p:grpSp>
          <p:nvGrpSpPr>
            <p:cNvPr id="33" name="Group 32"/>
            <p:cNvGrpSpPr/>
            <p:nvPr/>
          </p:nvGrpSpPr>
          <p:grpSpPr>
            <a:xfrm>
              <a:off x="4548633" y="1461588"/>
              <a:ext cx="3758135" cy="1283904"/>
              <a:chOff x="4848225" y="1451359"/>
              <a:chExt cx="3758135" cy="1283904"/>
            </a:xfrm>
          </p:grpSpPr>
          <p:sp>
            <p:nvSpPr>
              <p:cNvPr id="7" name="Rectangle 6"/>
              <p:cNvSpPr/>
              <p:nvPr/>
            </p:nvSpPr>
            <p:spPr>
              <a:xfrm>
                <a:off x="4848225" y="2088932"/>
                <a:ext cx="3758135" cy="646331"/>
              </a:xfrm>
              <a:prstGeom prst="rect">
                <a:avLst/>
              </a:prstGeom>
            </p:spPr>
            <p:txBody>
              <a:bodyPr wrap="square">
                <a:spAutoFit/>
              </a:bodyPr>
              <a:lstStyle/>
              <a:p>
                <a:pPr algn="ctr"/>
                <a:r>
                  <a:rPr lang="en-US" sz="2000" b="1" dirty="0">
                    <a:solidFill>
                      <a:srgbClr val="526681"/>
                    </a:solidFill>
                    <a:latin typeface="Calibri" pitchFamily="34" charset="0"/>
                  </a:rPr>
                  <a:t>Modern Technologies</a:t>
                </a:r>
              </a:p>
              <a:p>
                <a:pPr algn="ctr"/>
                <a:r>
                  <a:rPr lang="en-US" sz="1600" dirty="0">
                    <a:solidFill>
                      <a:srgbClr val="526681"/>
                    </a:solidFill>
                    <a:latin typeface="Calibri" pitchFamily="34" charset="0"/>
                  </a:rPr>
                  <a:t>cloud, common portal, analytical tools</a:t>
                </a:r>
              </a:p>
            </p:txBody>
          </p:sp>
          <p:sp>
            <p:nvSpPr>
              <p:cNvPr id="5" name="Freeform 779">
                <a:extLst>
                  <a:ext uri="{FF2B5EF4-FFF2-40B4-BE49-F238E27FC236}">
                    <a16:creationId xmlns:a16="http://schemas.microsoft.com/office/drawing/2014/main" id="{B18A0E4E-40BB-4F97-B26D-0C86B93E51AE}"/>
                  </a:ext>
                </a:extLst>
              </p:cNvPr>
              <p:cNvSpPr>
                <a:spLocks noEditPoints="1"/>
              </p:cNvSpPr>
              <p:nvPr/>
            </p:nvSpPr>
            <p:spPr bwMode="auto">
              <a:xfrm>
                <a:off x="6358408" y="1451359"/>
                <a:ext cx="737768" cy="540660"/>
              </a:xfrm>
              <a:custGeom>
                <a:avLst/>
                <a:gdLst>
                  <a:gd name="T0" fmla="*/ 199 w 320"/>
                  <a:gd name="T1" fmla="*/ 135 h 256"/>
                  <a:gd name="T2" fmla="*/ 192 w 320"/>
                  <a:gd name="T3" fmla="*/ 138 h 256"/>
                  <a:gd name="T4" fmla="*/ 184 w 320"/>
                  <a:gd name="T5" fmla="*/ 135 h 256"/>
                  <a:gd name="T6" fmla="*/ 170 w 320"/>
                  <a:gd name="T7" fmla="*/ 121 h 256"/>
                  <a:gd name="T8" fmla="*/ 170 w 320"/>
                  <a:gd name="T9" fmla="*/ 245 h 256"/>
                  <a:gd name="T10" fmla="*/ 160 w 320"/>
                  <a:gd name="T11" fmla="*/ 256 h 256"/>
                  <a:gd name="T12" fmla="*/ 149 w 320"/>
                  <a:gd name="T13" fmla="*/ 245 h 256"/>
                  <a:gd name="T14" fmla="*/ 149 w 320"/>
                  <a:gd name="T15" fmla="*/ 121 h 256"/>
                  <a:gd name="T16" fmla="*/ 135 w 320"/>
                  <a:gd name="T17" fmla="*/ 135 h 256"/>
                  <a:gd name="T18" fmla="*/ 120 w 320"/>
                  <a:gd name="T19" fmla="*/ 135 h 256"/>
                  <a:gd name="T20" fmla="*/ 120 w 320"/>
                  <a:gd name="T21" fmla="*/ 120 h 256"/>
                  <a:gd name="T22" fmla="*/ 152 w 320"/>
                  <a:gd name="T23" fmla="*/ 88 h 256"/>
                  <a:gd name="T24" fmla="*/ 156 w 320"/>
                  <a:gd name="T25" fmla="*/ 86 h 256"/>
                  <a:gd name="T26" fmla="*/ 164 w 320"/>
                  <a:gd name="T27" fmla="*/ 86 h 256"/>
                  <a:gd name="T28" fmla="*/ 167 w 320"/>
                  <a:gd name="T29" fmla="*/ 88 h 256"/>
                  <a:gd name="T30" fmla="*/ 199 w 320"/>
                  <a:gd name="T31" fmla="*/ 120 h 256"/>
                  <a:gd name="T32" fmla="*/ 199 w 320"/>
                  <a:gd name="T33" fmla="*/ 135 h 256"/>
                  <a:gd name="T34" fmla="*/ 266 w 320"/>
                  <a:gd name="T35" fmla="*/ 85 h 256"/>
                  <a:gd name="T36" fmla="*/ 262 w 320"/>
                  <a:gd name="T37" fmla="*/ 85 h 256"/>
                  <a:gd name="T38" fmla="*/ 176 w 320"/>
                  <a:gd name="T39" fmla="*/ 0 h 256"/>
                  <a:gd name="T40" fmla="*/ 94 w 320"/>
                  <a:gd name="T41" fmla="*/ 55 h 256"/>
                  <a:gd name="T42" fmla="*/ 71 w 320"/>
                  <a:gd name="T43" fmla="*/ 50 h 256"/>
                  <a:gd name="T44" fmla="*/ 0 w 320"/>
                  <a:gd name="T45" fmla="*/ 121 h 256"/>
                  <a:gd name="T46" fmla="*/ 71 w 320"/>
                  <a:gd name="T47" fmla="*/ 192 h 256"/>
                  <a:gd name="T48" fmla="*/ 106 w 320"/>
                  <a:gd name="T49" fmla="*/ 192 h 256"/>
                  <a:gd name="T50" fmla="*/ 117 w 320"/>
                  <a:gd name="T51" fmla="*/ 181 h 256"/>
                  <a:gd name="T52" fmla="*/ 106 w 320"/>
                  <a:gd name="T53" fmla="*/ 170 h 256"/>
                  <a:gd name="T54" fmla="*/ 71 w 320"/>
                  <a:gd name="T55" fmla="*/ 170 h 256"/>
                  <a:gd name="T56" fmla="*/ 21 w 320"/>
                  <a:gd name="T57" fmla="*/ 121 h 256"/>
                  <a:gd name="T58" fmla="*/ 71 w 320"/>
                  <a:gd name="T59" fmla="*/ 71 h 256"/>
                  <a:gd name="T60" fmla="*/ 95 w 320"/>
                  <a:gd name="T61" fmla="*/ 79 h 256"/>
                  <a:gd name="T62" fmla="*/ 105 w 320"/>
                  <a:gd name="T63" fmla="*/ 80 h 256"/>
                  <a:gd name="T64" fmla="*/ 111 w 320"/>
                  <a:gd name="T65" fmla="*/ 73 h 256"/>
                  <a:gd name="T66" fmla="*/ 176 w 320"/>
                  <a:gd name="T67" fmla="*/ 21 h 256"/>
                  <a:gd name="T68" fmla="*/ 241 w 320"/>
                  <a:gd name="T69" fmla="*/ 86 h 256"/>
                  <a:gd name="T70" fmla="*/ 240 w 320"/>
                  <a:gd name="T71" fmla="*/ 94 h 256"/>
                  <a:gd name="T72" fmla="*/ 239 w 320"/>
                  <a:gd name="T73" fmla="*/ 99 h 256"/>
                  <a:gd name="T74" fmla="*/ 243 w 320"/>
                  <a:gd name="T75" fmla="*/ 109 h 256"/>
                  <a:gd name="T76" fmla="*/ 255 w 320"/>
                  <a:gd name="T77" fmla="*/ 110 h 256"/>
                  <a:gd name="T78" fmla="*/ 266 w 320"/>
                  <a:gd name="T79" fmla="*/ 106 h 256"/>
                  <a:gd name="T80" fmla="*/ 298 w 320"/>
                  <a:gd name="T81" fmla="*/ 138 h 256"/>
                  <a:gd name="T82" fmla="*/ 266 w 320"/>
                  <a:gd name="T83" fmla="*/ 170 h 256"/>
                  <a:gd name="T84" fmla="*/ 213 w 320"/>
                  <a:gd name="T85" fmla="*/ 170 h 256"/>
                  <a:gd name="T86" fmla="*/ 202 w 320"/>
                  <a:gd name="T87" fmla="*/ 181 h 256"/>
                  <a:gd name="T88" fmla="*/ 213 w 320"/>
                  <a:gd name="T89" fmla="*/ 192 h 256"/>
                  <a:gd name="T90" fmla="*/ 266 w 320"/>
                  <a:gd name="T91" fmla="*/ 192 h 256"/>
                  <a:gd name="T92" fmla="*/ 320 w 320"/>
                  <a:gd name="T93" fmla="*/ 138 h 256"/>
                  <a:gd name="T94" fmla="*/ 266 w 320"/>
                  <a:gd name="T95" fmla="*/ 8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256">
                    <a:moveTo>
                      <a:pt x="199" y="135"/>
                    </a:moveTo>
                    <a:cubicBezTo>
                      <a:pt x="197" y="137"/>
                      <a:pt x="194" y="138"/>
                      <a:pt x="192" y="138"/>
                    </a:cubicBezTo>
                    <a:cubicBezTo>
                      <a:pt x="189" y="138"/>
                      <a:pt x="186" y="137"/>
                      <a:pt x="184" y="135"/>
                    </a:cubicBezTo>
                    <a:cubicBezTo>
                      <a:pt x="170" y="121"/>
                      <a:pt x="170" y="121"/>
                      <a:pt x="170" y="121"/>
                    </a:cubicBezTo>
                    <a:cubicBezTo>
                      <a:pt x="170" y="245"/>
                      <a:pt x="170" y="245"/>
                      <a:pt x="170" y="245"/>
                    </a:cubicBezTo>
                    <a:cubicBezTo>
                      <a:pt x="170" y="251"/>
                      <a:pt x="166" y="256"/>
                      <a:pt x="160" y="256"/>
                    </a:cubicBezTo>
                    <a:cubicBezTo>
                      <a:pt x="154" y="256"/>
                      <a:pt x="149" y="251"/>
                      <a:pt x="149" y="245"/>
                    </a:cubicBezTo>
                    <a:cubicBezTo>
                      <a:pt x="149" y="121"/>
                      <a:pt x="149" y="121"/>
                      <a:pt x="149" y="121"/>
                    </a:cubicBezTo>
                    <a:cubicBezTo>
                      <a:pt x="135" y="135"/>
                      <a:pt x="135" y="135"/>
                      <a:pt x="135" y="135"/>
                    </a:cubicBezTo>
                    <a:cubicBezTo>
                      <a:pt x="131" y="139"/>
                      <a:pt x="124" y="139"/>
                      <a:pt x="120" y="135"/>
                    </a:cubicBezTo>
                    <a:cubicBezTo>
                      <a:pt x="116" y="131"/>
                      <a:pt x="116" y="124"/>
                      <a:pt x="120" y="120"/>
                    </a:cubicBezTo>
                    <a:cubicBezTo>
                      <a:pt x="152" y="88"/>
                      <a:pt x="152" y="88"/>
                      <a:pt x="152" y="88"/>
                    </a:cubicBezTo>
                    <a:cubicBezTo>
                      <a:pt x="153" y="87"/>
                      <a:pt x="154" y="86"/>
                      <a:pt x="156" y="86"/>
                    </a:cubicBezTo>
                    <a:cubicBezTo>
                      <a:pt x="158" y="85"/>
                      <a:pt x="161" y="85"/>
                      <a:pt x="164" y="86"/>
                    </a:cubicBezTo>
                    <a:cubicBezTo>
                      <a:pt x="165" y="86"/>
                      <a:pt x="166" y="87"/>
                      <a:pt x="167" y="88"/>
                    </a:cubicBezTo>
                    <a:cubicBezTo>
                      <a:pt x="199" y="120"/>
                      <a:pt x="199" y="120"/>
                      <a:pt x="199" y="120"/>
                    </a:cubicBezTo>
                    <a:cubicBezTo>
                      <a:pt x="203" y="124"/>
                      <a:pt x="203" y="131"/>
                      <a:pt x="199" y="135"/>
                    </a:cubicBezTo>
                    <a:close/>
                    <a:moveTo>
                      <a:pt x="266" y="85"/>
                    </a:moveTo>
                    <a:cubicBezTo>
                      <a:pt x="265" y="85"/>
                      <a:pt x="264" y="85"/>
                      <a:pt x="262" y="85"/>
                    </a:cubicBezTo>
                    <a:cubicBezTo>
                      <a:pt x="262" y="38"/>
                      <a:pt x="223" y="0"/>
                      <a:pt x="176" y="0"/>
                    </a:cubicBezTo>
                    <a:cubicBezTo>
                      <a:pt x="139" y="0"/>
                      <a:pt x="107" y="22"/>
                      <a:pt x="94" y="55"/>
                    </a:cubicBezTo>
                    <a:cubicBezTo>
                      <a:pt x="87" y="52"/>
                      <a:pt x="80" y="50"/>
                      <a:pt x="71" y="50"/>
                    </a:cubicBezTo>
                    <a:cubicBezTo>
                      <a:pt x="31" y="50"/>
                      <a:pt x="0" y="82"/>
                      <a:pt x="0" y="121"/>
                    </a:cubicBezTo>
                    <a:cubicBezTo>
                      <a:pt x="0" y="160"/>
                      <a:pt x="31" y="192"/>
                      <a:pt x="71" y="192"/>
                    </a:cubicBezTo>
                    <a:cubicBezTo>
                      <a:pt x="106" y="192"/>
                      <a:pt x="106" y="192"/>
                      <a:pt x="106" y="192"/>
                    </a:cubicBezTo>
                    <a:cubicBezTo>
                      <a:pt x="112" y="192"/>
                      <a:pt x="117" y="187"/>
                      <a:pt x="117" y="181"/>
                    </a:cubicBezTo>
                    <a:cubicBezTo>
                      <a:pt x="117" y="175"/>
                      <a:pt x="112" y="170"/>
                      <a:pt x="106" y="170"/>
                    </a:cubicBezTo>
                    <a:cubicBezTo>
                      <a:pt x="71" y="170"/>
                      <a:pt x="71" y="170"/>
                      <a:pt x="71" y="170"/>
                    </a:cubicBezTo>
                    <a:cubicBezTo>
                      <a:pt x="43" y="170"/>
                      <a:pt x="21" y="148"/>
                      <a:pt x="21" y="121"/>
                    </a:cubicBezTo>
                    <a:cubicBezTo>
                      <a:pt x="21" y="93"/>
                      <a:pt x="43" y="71"/>
                      <a:pt x="71" y="71"/>
                    </a:cubicBezTo>
                    <a:cubicBezTo>
                      <a:pt x="80" y="71"/>
                      <a:pt x="87" y="74"/>
                      <a:pt x="95" y="79"/>
                    </a:cubicBezTo>
                    <a:cubicBezTo>
                      <a:pt x="98" y="81"/>
                      <a:pt x="101" y="82"/>
                      <a:pt x="105" y="80"/>
                    </a:cubicBezTo>
                    <a:cubicBezTo>
                      <a:pt x="108" y="79"/>
                      <a:pt x="110" y="76"/>
                      <a:pt x="111" y="73"/>
                    </a:cubicBezTo>
                    <a:cubicBezTo>
                      <a:pt x="117" y="43"/>
                      <a:pt x="145" y="21"/>
                      <a:pt x="176" y="21"/>
                    </a:cubicBezTo>
                    <a:cubicBezTo>
                      <a:pt x="212" y="21"/>
                      <a:pt x="241" y="50"/>
                      <a:pt x="241" y="86"/>
                    </a:cubicBezTo>
                    <a:cubicBezTo>
                      <a:pt x="241" y="89"/>
                      <a:pt x="240" y="91"/>
                      <a:pt x="240" y="94"/>
                    </a:cubicBezTo>
                    <a:cubicBezTo>
                      <a:pt x="240" y="96"/>
                      <a:pt x="240" y="97"/>
                      <a:pt x="239" y="99"/>
                    </a:cubicBezTo>
                    <a:cubicBezTo>
                      <a:pt x="238" y="103"/>
                      <a:pt x="240" y="107"/>
                      <a:pt x="243" y="109"/>
                    </a:cubicBezTo>
                    <a:cubicBezTo>
                      <a:pt x="247" y="112"/>
                      <a:pt x="251" y="112"/>
                      <a:pt x="255" y="110"/>
                    </a:cubicBezTo>
                    <a:cubicBezTo>
                      <a:pt x="261" y="107"/>
                      <a:pt x="265" y="106"/>
                      <a:pt x="266" y="106"/>
                    </a:cubicBezTo>
                    <a:cubicBezTo>
                      <a:pt x="284" y="106"/>
                      <a:pt x="298" y="121"/>
                      <a:pt x="298" y="138"/>
                    </a:cubicBezTo>
                    <a:cubicBezTo>
                      <a:pt x="298" y="156"/>
                      <a:pt x="284" y="170"/>
                      <a:pt x="266" y="170"/>
                    </a:cubicBezTo>
                    <a:cubicBezTo>
                      <a:pt x="213" y="170"/>
                      <a:pt x="213" y="170"/>
                      <a:pt x="213" y="170"/>
                    </a:cubicBezTo>
                    <a:cubicBezTo>
                      <a:pt x="207" y="170"/>
                      <a:pt x="202" y="175"/>
                      <a:pt x="202" y="181"/>
                    </a:cubicBezTo>
                    <a:cubicBezTo>
                      <a:pt x="202" y="187"/>
                      <a:pt x="207" y="192"/>
                      <a:pt x="213" y="192"/>
                    </a:cubicBezTo>
                    <a:cubicBezTo>
                      <a:pt x="266" y="192"/>
                      <a:pt x="266" y="192"/>
                      <a:pt x="266" y="192"/>
                    </a:cubicBezTo>
                    <a:cubicBezTo>
                      <a:pt x="296" y="192"/>
                      <a:pt x="320" y="168"/>
                      <a:pt x="320" y="138"/>
                    </a:cubicBezTo>
                    <a:cubicBezTo>
                      <a:pt x="320" y="109"/>
                      <a:pt x="296" y="85"/>
                      <a:pt x="266" y="85"/>
                    </a:cubicBezTo>
                    <a:close/>
                  </a:path>
                </a:pathLst>
              </a:custGeom>
              <a:solidFill>
                <a:srgbClr val="0F121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900" dirty="0"/>
              </a:p>
            </p:txBody>
          </p:sp>
        </p:grpSp>
        <p:grpSp>
          <p:nvGrpSpPr>
            <p:cNvPr id="23" name="Group 22"/>
            <p:cNvGrpSpPr/>
            <p:nvPr/>
          </p:nvGrpSpPr>
          <p:grpSpPr>
            <a:xfrm>
              <a:off x="1978178" y="1402787"/>
              <a:ext cx="1871603" cy="1342705"/>
              <a:chOff x="997773" y="1275578"/>
              <a:chExt cx="1871603" cy="1342705"/>
            </a:xfrm>
          </p:grpSpPr>
          <p:sp>
            <p:nvSpPr>
              <p:cNvPr id="4" name="Rectangle 3"/>
              <p:cNvSpPr/>
              <p:nvPr/>
            </p:nvSpPr>
            <p:spPr>
              <a:xfrm>
                <a:off x="997773" y="1971952"/>
                <a:ext cx="1871603" cy="646331"/>
              </a:xfrm>
              <a:prstGeom prst="rect">
                <a:avLst/>
              </a:prstGeom>
            </p:spPr>
            <p:txBody>
              <a:bodyPr wrap="none">
                <a:spAutoFit/>
              </a:bodyPr>
              <a:lstStyle/>
              <a:p>
                <a:pPr algn="ctr"/>
                <a:r>
                  <a:rPr lang="en-US" sz="2000" b="1" dirty="0">
                    <a:solidFill>
                      <a:srgbClr val="526681"/>
                    </a:solidFill>
                    <a:latin typeface="Calibri" pitchFamily="34" charset="0"/>
                  </a:rPr>
                  <a:t>Governance</a:t>
                </a:r>
              </a:p>
              <a:p>
                <a:pPr algn="ctr"/>
                <a:r>
                  <a:rPr lang="en-US" sz="1600" dirty="0">
                    <a:solidFill>
                      <a:srgbClr val="526681"/>
                    </a:solidFill>
                    <a:latin typeface="Calibri" pitchFamily="34" charset="0"/>
                  </a:rPr>
                  <a:t>enterprise approach</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7963" t="4074" r="18889" b="17963"/>
              <a:stretch/>
            </p:blipFill>
            <p:spPr>
              <a:xfrm>
                <a:off x="1695078" y="1275578"/>
                <a:ext cx="495434" cy="611665"/>
              </a:xfrm>
              <a:prstGeom prst="rect">
                <a:avLst/>
              </a:prstGeom>
            </p:spPr>
          </p:pic>
        </p:grpSp>
      </p:grpSp>
      <p:grpSp>
        <p:nvGrpSpPr>
          <p:cNvPr id="35" name="Group 34"/>
          <p:cNvGrpSpPr/>
          <p:nvPr/>
        </p:nvGrpSpPr>
        <p:grpSpPr>
          <a:xfrm>
            <a:off x="1139521" y="2932029"/>
            <a:ext cx="5846761" cy="1249309"/>
            <a:chOff x="1622538" y="3138488"/>
            <a:chExt cx="5846761" cy="1249309"/>
          </a:xfrm>
        </p:grpSpPr>
        <p:grpSp>
          <p:nvGrpSpPr>
            <p:cNvPr id="24" name="Group 23"/>
            <p:cNvGrpSpPr/>
            <p:nvPr/>
          </p:nvGrpSpPr>
          <p:grpSpPr>
            <a:xfrm>
              <a:off x="1622538" y="3138488"/>
              <a:ext cx="2582884" cy="1249309"/>
              <a:chOff x="642133" y="3243263"/>
              <a:chExt cx="2582884" cy="1249309"/>
            </a:xfrm>
          </p:grpSpPr>
          <p:pic>
            <p:nvPicPr>
              <p:cNvPr id="3" name="Graphic 3" descr="Statistics">
                <a:extLst>
                  <a:ext uri="{FF2B5EF4-FFF2-40B4-BE49-F238E27FC236}">
                    <a16:creationId xmlns:a16="http://schemas.microsoft.com/office/drawing/2014/main" id="{4CF77823-C5C5-4A99-B114-F139906369E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3470" t="10696" r="11224" b="13039"/>
              <a:stretch/>
            </p:blipFill>
            <p:spPr>
              <a:xfrm>
                <a:off x="1687116" y="3243263"/>
                <a:ext cx="492918" cy="488156"/>
              </a:xfrm>
              <a:prstGeom prst="rect">
                <a:avLst/>
              </a:prstGeom>
            </p:spPr>
          </p:pic>
          <p:sp>
            <p:nvSpPr>
              <p:cNvPr id="8" name="Rectangle 7"/>
              <p:cNvSpPr/>
              <p:nvPr/>
            </p:nvSpPr>
            <p:spPr>
              <a:xfrm>
                <a:off x="642133" y="3846241"/>
                <a:ext cx="2582884" cy="646331"/>
              </a:xfrm>
              <a:prstGeom prst="rect">
                <a:avLst/>
              </a:prstGeom>
            </p:spPr>
            <p:txBody>
              <a:bodyPr wrap="square">
                <a:spAutoFit/>
              </a:bodyPr>
              <a:lstStyle/>
              <a:p>
                <a:pPr algn="ctr"/>
                <a:r>
                  <a:rPr lang="en-US" sz="2000" b="1" dirty="0">
                    <a:solidFill>
                      <a:srgbClr val="526681"/>
                    </a:solidFill>
                    <a:latin typeface="Calibri" pitchFamily="34" charset="0"/>
                  </a:rPr>
                  <a:t>Data</a:t>
                </a:r>
              </a:p>
              <a:p>
                <a:pPr algn="ctr"/>
                <a:r>
                  <a:rPr lang="en-US" sz="1600" dirty="0">
                    <a:solidFill>
                      <a:srgbClr val="526681"/>
                    </a:solidFill>
                    <a:latin typeface="Calibri" pitchFamily="34" charset="0"/>
                  </a:rPr>
                  <a:t>sharing, interoperability</a:t>
                </a:r>
              </a:p>
            </p:txBody>
          </p:sp>
        </p:grpSp>
        <p:grpSp>
          <p:nvGrpSpPr>
            <p:cNvPr id="29" name="Group 28"/>
            <p:cNvGrpSpPr/>
            <p:nvPr/>
          </p:nvGrpSpPr>
          <p:grpSpPr>
            <a:xfrm>
              <a:off x="5386101" y="3228687"/>
              <a:ext cx="2083198" cy="1159110"/>
              <a:chOff x="5210433" y="3333750"/>
              <a:chExt cx="2083198" cy="1159110"/>
            </a:xfrm>
          </p:grpSpPr>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12037" t="17744" r="12222" b="34663"/>
              <a:stretch/>
            </p:blipFill>
            <p:spPr>
              <a:xfrm>
                <a:off x="5869186" y="3333750"/>
                <a:ext cx="765692" cy="481132"/>
              </a:xfrm>
              <a:prstGeom prst="rect">
                <a:avLst/>
              </a:prstGeom>
            </p:spPr>
          </p:pic>
          <p:sp>
            <p:nvSpPr>
              <p:cNvPr id="14" name="Rectangle 13"/>
              <p:cNvSpPr/>
              <p:nvPr/>
            </p:nvSpPr>
            <p:spPr>
              <a:xfrm>
                <a:off x="5210433" y="3846529"/>
                <a:ext cx="2083198" cy="646331"/>
              </a:xfrm>
              <a:prstGeom prst="rect">
                <a:avLst/>
              </a:prstGeom>
            </p:spPr>
            <p:txBody>
              <a:bodyPr wrap="none">
                <a:spAutoFit/>
              </a:bodyPr>
              <a:lstStyle/>
              <a:p>
                <a:pPr algn="ctr"/>
                <a:r>
                  <a:rPr lang="en-US" sz="2000" b="1" dirty="0">
                    <a:solidFill>
                      <a:srgbClr val="526681"/>
                    </a:solidFill>
                    <a:latin typeface="Calibri" pitchFamily="34" charset="0"/>
                  </a:rPr>
                  <a:t>Partnership</a:t>
                </a:r>
              </a:p>
              <a:p>
                <a:pPr algn="ctr"/>
                <a:r>
                  <a:rPr lang="en-US" sz="1600" dirty="0">
                    <a:solidFill>
                      <a:srgbClr val="526681"/>
                    </a:solidFill>
                    <a:latin typeface="Calibri" pitchFamily="34" charset="0"/>
                  </a:rPr>
                  <a:t>support state and local</a:t>
                </a:r>
              </a:p>
            </p:txBody>
          </p:sp>
        </p:grpSp>
      </p:grpSp>
    </p:spTree>
    <p:extLst>
      <p:ext uri="{BB962C8B-B14F-4D97-AF65-F5344CB8AC3E}">
        <p14:creationId xmlns:p14="http://schemas.microsoft.com/office/powerpoint/2010/main" val="542242463"/>
      </p:ext>
    </p:extLst>
  </p:cSld>
  <p:clrMapOvr>
    <a:overrideClrMapping bg1="lt1" tx1="dk1" bg2="lt2" tx2="dk2" accent1="accent1" accent2="accent2" accent3="accent3" accent4="accent4" accent5="accent5" accent6="accent6" hlink="hlink" folHlink="folHlink"/>
  </p:clrMapOvr>
  <p:transition>
    <p:fade/>
  </p:transition>
</p:sld>
</file>

<file path=ppt/theme/theme1.xml><?xml version="1.0" encoding="utf-8"?>
<a:theme xmlns:a="http://schemas.openxmlformats.org/drawingml/2006/main" name="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0.xml><?xml version="1.0" encoding="utf-8"?>
<a:theme xmlns:a="http://schemas.openxmlformats.org/drawingml/2006/main" name="5_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NCEH_ATSDR_combined">
  <a:themeElements>
    <a:clrScheme name="OpenHouse">
      <a:dk1>
        <a:srgbClr val="0F56DC"/>
      </a:dk1>
      <a:lt1>
        <a:srgbClr val="FFC000"/>
      </a:lt1>
      <a:dk2>
        <a:srgbClr val="FFFFFF"/>
      </a:dk2>
      <a:lt2>
        <a:srgbClr val="FFFFFF"/>
      </a:lt2>
      <a:accent1>
        <a:srgbClr val="0033A0"/>
      </a:accent1>
      <a:accent2>
        <a:srgbClr val="9AA875"/>
      </a:accent2>
      <a:accent3>
        <a:srgbClr val="9A3B26"/>
      </a:accent3>
      <a:accent4>
        <a:srgbClr val="F68B1F"/>
      </a:accent4>
      <a:accent5>
        <a:srgbClr val="046B72"/>
      </a:accent5>
      <a:accent6>
        <a:srgbClr val="777777"/>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CDC_Open_House_PPT [Read-Only]" id="{9C6AC9FB-172A-421D-B0BB-E722EBB7A594}" vid="{1E32E00E-0DEC-4C2A-850D-8C9210AC1D03}"/>
    </a:ext>
  </a:extLst>
</a:theme>
</file>

<file path=ppt/theme/theme3.xml><?xml version="1.0" encoding="utf-8"?>
<a:theme xmlns:a="http://schemas.openxmlformats.org/drawingml/2006/main" name="Main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Main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2_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3_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8.xml><?xml version="1.0" encoding="utf-8"?>
<a:theme xmlns:a="http://schemas.openxmlformats.org/drawingml/2006/main" name="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9.xml><?xml version="1.0" encoding="utf-8"?>
<a:theme xmlns:a="http://schemas.openxmlformats.org/drawingml/2006/main" name="4_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Override1.xml><?xml version="1.0" encoding="utf-8"?>
<a:themeOverride xmlns:a="http://schemas.openxmlformats.org/drawingml/2006/main">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D0B43ECCBA814D8216D69E8324F668" ma:contentTypeVersion="11" ma:contentTypeDescription="Create a new document." ma:contentTypeScope="" ma:versionID="de7d9819a579aafc90a5db0430a589fc">
  <xsd:schema xmlns:xsd="http://www.w3.org/2001/XMLSchema" xmlns:xs="http://www.w3.org/2001/XMLSchema" xmlns:p="http://schemas.microsoft.com/office/2006/metadata/properties" xmlns:ns2="eeffb7e4-8552-4239-921a-5837689212d0" xmlns:ns3="9c18ee6a-39a1-4642-b97f-1ff4587acfcc" targetNamespace="http://schemas.microsoft.com/office/2006/metadata/properties" ma:root="true" ma:fieldsID="7a55fe769dd198d0f5373233e9d4b787" ns2:_="" ns3:_="">
    <xsd:import namespace="eeffb7e4-8552-4239-921a-5837689212d0"/>
    <xsd:import namespace="9c18ee6a-39a1-4642-b97f-1ff4587acfc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ffb7e4-8552-4239-921a-5837689212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18ee6a-39a1-4642-b97f-1ff4587acf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5CFE21-5369-4F1D-8D2F-81697FCC142C}">
  <ds:schemaRefs>
    <ds:schemaRef ds:uri="eeffb7e4-8552-4239-921a-5837689212d0"/>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9c18ee6a-39a1-4642-b97f-1ff4587acfcc"/>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ED609863-09E0-42EB-B71A-8FD32FD1338B}">
  <ds:schemaRefs>
    <ds:schemaRef ds:uri="http://schemas.microsoft.com/sharepoint/v3/contenttype/forms"/>
  </ds:schemaRefs>
</ds:datastoreItem>
</file>

<file path=customXml/itemProps3.xml><?xml version="1.0" encoding="utf-8"?>
<ds:datastoreItem xmlns:ds="http://schemas.openxmlformats.org/officeDocument/2006/customXml" ds:itemID="{46D16ED2-535D-4B52-B202-BFE2C8F20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ffb7e4-8552-4239-921a-5837689212d0"/>
    <ds:schemaRef ds:uri="9c18ee6a-39a1-4642-b97f-1ff4587acf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13348</TotalTime>
  <Words>2270</Words>
  <Application>Microsoft Office PowerPoint</Application>
  <PresentationFormat>On-screen Show (16:9)</PresentationFormat>
  <Paragraphs>254</Paragraphs>
  <Slides>17</Slides>
  <Notes>15</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17</vt:i4>
      </vt:variant>
    </vt:vector>
  </HeadingPairs>
  <TitlesOfParts>
    <vt:vector size="37" baseType="lpstr">
      <vt:lpstr>Wingdings</vt:lpstr>
      <vt:lpstr>DIN</vt:lpstr>
      <vt:lpstr>Calibri</vt:lpstr>
      <vt:lpstr>Arial Narrow</vt:lpstr>
      <vt:lpstr>Verdana</vt:lpstr>
      <vt:lpstr>Courier New</vt:lpstr>
      <vt:lpstr>Segoe UI</vt:lpstr>
      <vt:lpstr>Myriad Web Pro</vt:lpstr>
      <vt:lpstr>Open Sans</vt:lpstr>
      <vt:lpstr>Arial</vt:lpstr>
      <vt:lpstr>NCEH_ATSDR_combined</vt:lpstr>
      <vt:lpstr>13_NCEH_ATSDR_combined</vt:lpstr>
      <vt:lpstr>Main Content Slide</vt:lpstr>
      <vt:lpstr>8_Main Content Slide</vt:lpstr>
      <vt:lpstr>1_NCEH_ATSDR_combined</vt:lpstr>
      <vt:lpstr>2_NCEH_ATSDR_combined</vt:lpstr>
      <vt:lpstr>3_NCEH_ATSDR_combined</vt:lpstr>
      <vt:lpstr>Theme1</vt:lpstr>
      <vt:lpstr>4_NCEH_ATSDR_combined</vt:lpstr>
      <vt:lpstr>5_NCEH_ATSDR_combined</vt:lpstr>
      <vt:lpstr>PowerPoint Presentation</vt:lpstr>
      <vt:lpstr>PowerPoint Presentation</vt:lpstr>
      <vt:lpstr>The New World of Public Health Data Timely, Accurate, Accessible…</vt:lpstr>
      <vt:lpstr>Data &amp; IT Modernization</vt:lpstr>
      <vt:lpstr>PowerPoint Presentation</vt:lpstr>
      <vt:lpstr>PowerPoint Presentation</vt:lpstr>
      <vt:lpstr>CDC Public Health Data Strategy</vt:lpstr>
      <vt:lpstr>Data &amp; IT Modernization</vt:lpstr>
      <vt:lpstr>Implementation Priorities</vt:lpstr>
      <vt:lpstr>  </vt:lpstr>
      <vt:lpstr>Provisional Data for Timely Surveillance </vt:lpstr>
      <vt:lpstr> National Syndromic Surveillance Connecting Real-time Data </vt:lpstr>
      <vt:lpstr>Laying the Conditions  for Broad Interoperability</vt:lpstr>
      <vt:lpstr>Digital Bridge Connecting Clinical Care and Public Health </vt:lpstr>
      <vt:lpstr>  Goal</vt:lpstr>
      <vt:lpstr>Congressional Interest Authorizing Legislation</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Moore, Jennifer A. (CDC/DDPHSS/NCHS/OD)</cp:lastModifiedBy>
  <cp:revision>1023</cp:revision>
  <cp:lastPrinted>2017-10-25T18:13:54Z</cp:lastPrinted>
  <dcterms:created xsi:type="dcterms:W3CDTF">2011-03-17T17:43:16Z</dcterms:created>
  <dcterms:modified xsi:type="dcterms:W3CDTF">2021-01-19T15:34:28Z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0x0101002BD0B43ECCBA814D8216D69E8324F668</vt:lpwstr>
  </property>
  <property fmtid="{D5CDD505-2E9C-101B-9397-08002B2CF9AE}" pid="4" name="MSIP_Label_7b94a7b8-f06c-4dfe-bdcc-9b548fd58c31_Enabled">
    <vt:lpwstr>true</vt:lpwstr>
  </property>
  <property fmtid="{D5CDD505-2E9C-101B-9397-08002B2CF9AE}" pid="5" name="MSIP_Label_7b94a7b8-f06c-4dfe-bdcc-9b548fd58c31_SetDate">
    <vt:lpwstr>2021-01-19T15:32:57Z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13f95146-c5c2-4c0b-8a7d-07c29e678f1b</vt:lpwstr>
  </property>
  <property fmtid="{D5CDD505-2E9C-101B-9397-08002B2CF9AE}" pid="10" name="MSIP_Label_7b94a7b8-f06c-4dfe-bdcc-9b548fd58c31_ContentBits">
    <vt:lpwstr>0</vt:lpwstr>
  </property>
</Properties>
</file>