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7C5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D9D9D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7C5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7C5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730" y="5053238"/>
            <a:ext cx="5646420" cy="90805"/>
          </a:xfrm>
          <a:custGeom>
            <a:avLst/>
            <a:gdLst/>
            <a:ahLst/>
            <a:cxnLst/>
            <a:rect l="l" t="t" r="r" b="b"/>
            <a:pathLst>
              <a:path w="5646420" h="90804">
                <a:moveTo>
                  <a:pt x="0" y="90339"/>
                </a:moveTo>
                <a:lnTo>
                  <a:pt x="5645815" y="90339"/>
                </a:lnTo>
                <a:lnTo>
                  <a:pt x="5645815" y="0"/>
                </a:lnTo>
                <a:lnTo>
                  <a:pt x="0" y="0"/>
                </a:lnTo>
                <a:lnTo>
                  <a:pt x="0" y="90339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645095" y="5053238"/>
            <a:ext cx="701675" cy="90805"/>
          </a:xfrm>
          <a:custGeom>
            <a:avLst/>
            <a:gdLst/>
            <a:ahLst/>
            <a:cxnLst/>
            <a:rect l="l" t="t" r="r" b="b"/>
            <a:pathLst>
              <a:path w="701675" h="90804">
                <a:moveTo>
                  <a:pt x="0" y="90339"/>
                </a:moveTo>
                <a:lnTo>
                  <a:pt x="701576" y="90339"/>
                </a:lnTo>
                <a:lnTo>
                  <a:pt x="701576" y="0"/>
                </a:lnTo>
                <a:lnTo>
                  <a:pt x="0" y="0"/>
                </a:lnTo>
                <a:lnTo>
                  <a:pt x="0" y="90339"/>
                </a:lnTo>
                <a:close/>
              </a:path>
            </a:pathLst>
          </a:custGeom>
          <a:solidFill>
            <a:srgbClr val="695E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344873" y="5053238"/>
            <a:ext cx="701675" cy="90805"/>
          </a:xfrm>
          <a:custGeom>
            <a:avLst/>
            <a:gdLst/>
            <a:ahLst/>
            <a:cxnLst/>
            <a:rect l="l" t="t" r="r" b="b"/>
            <a:pathLst>
              <a:path w="701675" h="90804">
                <a:moveTo>
                  <a:pt x="0" y="90339"/>
                </a:moveTo>
                <a:lnTo>
                  <a:pt x="701576" y="90339"/>
                </a:lnTo>
                <a:lnTo>
                  <a:pt x="701576" y="0"/>
                </a:lnTo>
                <a:lnTo>
                  <a:pt x="0" y="0"/>
                </a:lnTo>
                <a:lnTo>
                  <a:pt x="0" y="90339"/>
                </a:lnTo>
                <a:close/>
              </a:path>
            </a:pathLst>
          </a:custGeom>
          <a:solidFill>
            <a:srgbClr val="008A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037457" y="5053238"/>
            <a:ext cx="701675" cy="90805"/>
          </a:xfrm>
          <a:custGeom>
            <a:avLst/>
            <a:gdLst/>
            <a:ahLst/>
            <a:cxnLst/>
            <a:rect l="l" t="t" r="r" b="b"/>
            <a:pathLst>
              <a:path w="701675" h="90804">
                <a:moveTo>
                  <a:pt x="0" y="90339"/>
                </a:moveTo>
                <a:lnTo>
                  <a:pt x="701576" y="90339"/>
                </a:lnTo>
                <a:lnTo>
                  <a:pt x="701576" y="0"/>
                </a:lnTo>
                <a:lnTo>
                  <a:pt x="0" y="0"/>
                </a:lnTo>
                <a:lnTo>
                  <a:pt x="0" y="90339"/>
                </a:lnTo>
                <a:close/>
              </a:path>
            </a:pathLst>
          </a:custGeom>
          <a:solidFill>
            <a:srgbClr val="D06E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739033" y="5053238"/>
            <a:ext cx="702945" cy="90805"/>
          </a:xfrm>
          <a:custGeom>
            <a:avLst/>
            <a:gdLst/>
            <a:ahLst/>
            <a:cxnLst/>
            <a:rect l="l" t="t" r="r" b="b"/>
            <a:pathLst>
              <a:path w="702945" h="90804">
                <a:moveTo>
                  <a:pt x="0" y="90339"/>
                </a:moveTo>
                <a:lnTo>
                  <a:pt x="702475" y="90339"/>
                </a:lnTo>
                <a:lnTo>
                  <a:pt x="702475" y="0"/>
                </a:lnTo>
                <a:lnTo>
                  <a:pt x="0" y="0"/>
                </a:lnTo>
                <a:lnTo>
                  <a:pt x="0" y="90339"/>
                </a:lnTo>
                <a:close/>
              </a:path>
            </a:pathLst>
          </a:custGeom>
          <a:solidFill>
            <a:srgbClr val="FFD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441509" y="5053238"/>
            <a:ext cx="701675" cy="90805"/>
          </a:xfrm>
          <a:custGeom>
            <a:avLst/>
            <a:gdLst/>
            <a:ahLst/>
            <a:cxnLst/>
            <a:rect l="l" t="t" r="r" b="b"/>
            <a:pathLst>
              <a:path w="701675" h="90804">
                <a:moveTo>
                  <a:pt x="0" y="90339"/>
                </a:moveTo>
                <a:lnTo>
                  <a:pt x="701576" y="90339"/>
                </a:lnTo>
                <a:lnTo>
                  <a:pt x="701576" y="0"/>
                </a:lnTo>
                <a:lnTo>
                  <a:pt x="0" y="0"/>
                </a:lnTo>
                <a:lnTo>
                  <a:pt x="0" y="90339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071" y="229806"/>
            <a:ext cx="526859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7C5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0960" y="1439545"/>
            <a:ext cx="6440170" cy="161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D9D9D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" y="758"/>
            <a:ext cx="509905" cy="887730"/>
          </a:xfrm>
          <a:custGeom>
            <a:avLst/>
            <a:gdLst/>
            <a:ahLst/>
            <a:cxnLst/>
            <a:rect l="l" t="t" r="r" b="b"/>
            <a:pathLst>
              <a:path w="509905" h="887730">
                <a:moveTo>
                  <a:pt x="509348" y="0"/>
                </a:moveTo>
                <a:lnTo>
                  <a:pt x="0" y="0"/>
                </a:lnTo>
                <a:lnTo>
                  <a:pt x="0" y="887545"/>
                </a:lnTo>
                <a:lnTo>
                  <a:pt x="362903" y="887545"/>
                </a:lnTo>
                <a:lnTo>
                  <a:pt x="509348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7569" y="758"/>
            <a:ext cx="878840" cy="887730"/>
          </a:xfrm>
          <a:custGeom>
            <a:avLst/>
            <a:gdLst/>
            <a:ahLst/>
            <a:cxnLst/>
            <a:rect l="l" t="t" r="r" b="b"/>
            <a:pathLst>
              <a:path w="878840" h="887730">
                <a:moveTo>
                  <a:pt x="878526" y="0"/>
                </a:moveTo>
                <a:lnTo>
                  <a:pt x="147344" y="0"/>
                </a:lnTo>
                <a:lnTo>
                  <a:pt x="0" y="887545"/>
                </a:lnTo>
                <a:lnTo>
                  <a:pt x="520129" y="887545"/>
                </a:lnTo>
                <a:lnTo>
                  <a:pt x="878526" y="0"/>
                </a:lnTo>
                <a:close/>
              </a:path>
            </a:pathLst>
          </a:custGeom>
          <a:solidFill>
            <a:srgbClr val="005B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3072" y="758"/>
            <a:ext cx="152400" cy="887730"/>
          </a:xfrm>
          <a:custGeom>
            <a:avLst/>
            <a:gdLst/>
            <a:ahLst/>
            <a:cxnLst/>
            <a:rect l="l" t="t" r="r" b="b"/>
            <a:pathLst>
              <a:path w="152400" h="887730">
                <a:moveTo>
                  <a:pt x="151840" y="0"/>
                </a:moveTo>
                <a:lnTo>
                  <a:pt x="146445" y="0"/>
                </a:lnTo>
                <a:lnTo>
                  <a:pt x="0" y="887545"/>
                </a:lnTo>
                <a:lnTo>
                  <a:pt x="4496" y="887545"/>
                </a:lnTo>
                <a:lnTo>
                  <a:pt x="151840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89498" y="758"/>
            <a:ext cx="1445895" cy="887730"/>
          </a:xfrm>
          <a:custGeom>
            <a:avLst/>
            <a:gdLst/>
            <a:ahLst/>
            <a:cxnLst/>
            <a:rect l="l" t="t" r="r" b="b"/>
            <a:pathLst>
              <a:path w="1445895" h="887730">
                <a:moveTo>
                  <a:pt x="1445349" y="0"/>
                </a:moveTo>
                <a:lnTo>
                  <a:pt x="359295" y="0"/>
                </a:lnTo>
                <a:lnTo>
                  <a:pt x="0" y="887545"/>
                </a:lnTo>
                <a:lnTo>
                  <a:pt x="773414" y="887545"/>
                </a:lnTo>
                <a:lnTo>
                  <a:pt x="1445349" y="0"/>
                </a:lnTo>
                <a:close/>
              </a:path>
            </a:pathLst>
          </a:custGeom>
          <a:solidFill>
            <a:srgbClr val="0075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87699" y="758"/>
            <a:ext cx="361315" cy="887730"/>
          </a:xfrm>
          <a:custGeom>
            <a:avLst/>
            <a:gdLst/>
            <a:ahLst/>
            <a:cxnLst/>
            <a:rect l="l" t="t" r="r" b="b"/>
            <a:pathLst>
              <a:path w="361315" h="887730">
                <a:moveTo>
                  <a:pt x="361094" y="0"/>
                </a:moveTo>
                <a:lnTo>
                  <a:pt x="358396" y="0"/>
                </a:lnTo>
                <a:lnTo>
                  <a:pt x="0" y="887545"/>
                </a:lnTo>
                <a:lnTo>
                  <a:pt x="1798" y="887545"/>
                </a:lnTo>
                <a:lnTo>
                  <a:pt x="361094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67408" y="758"/>
            <a:ext cx="1591945" cy="887730"/>
          </a:xfrm>
          <a:custGeom>
            <a:avLst/>
            <a:gdLst/>
            <a:ahLst/>
            <a:cxnLst/>
            <a:rect l="l" t="t" r="r" b="b"/>
            <a:pathLst>
              <a:path w="1591945" h="887730">
                <a:moveTo>
                  <a:pt x="1591794" y="0"/>
                </a:moveTo>
                <a:lnTo>
                  <a:pt x="673733" y="0"/>
                </a:lnTo>
                <a:lnTo>
                  <a:pt x="0" y="887545"/>
                </a:lnTo>
                <a:lnTo>
                  <a:pt x="654883" y="887545"/>
                </a:lnTo>
                <a:lnTo>
                  <a:pt x="1591794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2912" y="758"/>
            <a:ext cx="678815" cy="887730"/>
          </a:xfrm>
          <a:custGeom>
            <a:avLst/>
            <a:gdLst/>
            <a:ahLst/>
            <a:cxnLst/>
            <a:rect l="l" t="t" r="r" b="b"/>
            <a:pathLst>
              <a:path w="678814" h="887730">
                <a:moveTo>
                  <a:pt x="678230" y="0"/>
                </a:moveTo>
                <a:lnTo>
                  <a:pt x="671935" y="0"/>
                </a:lnTo>
                <a:lnTo>
                  <a:pt x="0" y="887545"/>
                </a:lnTo>
                <a:lnTo>
                  <a:pt x="4496" y="887545"/>
                </a:lnTo>
                <a:lnTo>
                  <a:pt x="678230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28552" y="758"/>
            <a:ext cx="1276985" cy="887730"/>
          </a:xfrm>
          <a:custGeom>
            <a:avLst/>
            <a:gdLst/>
            <a:ahLst/>
            <a:cxnLst/>
            <a:rect l="l" t="t" r="r" b="b"/>
            <a:pathLst>
              <a:path w="1276985" h="887730">
                <a:moveTo>
                  <a:pt x="1276493" y="0"/>
                </a:moveTo>
                <a:lnTo>
                  <a:pt x="940543" y="0"/>
                </a:lnTo>
                <a:lnTo>
                  <a:pt x="0" y="887545"/>
                </a:lnTo>
                <a:lnTo>
                  <a:pt x="238966" y="887545"/>
                </a:lnTo>
                <a:lnTo>
                  <a:pt x="1276493" y="0"/>
                </a:lnTo>
                <a:close/>
              </a:path>
            </a:pathLst>
          </a:custGeom>
          <a:solidFill>
            <a:srgbClr val="0077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22292" y="758"/>
            <a:ext cx="947419" cy="887730"/>
          </a:xfrm>
          <a:custGeom>
            <a:avLst/>
            <a:gdLst/>
            <a:ahLst/>
            <a:cxnLst/>
            <a:rect l="l" t="t" r="r" b="b"/>
            <a:pathLst>
              <a:path w="947420" h="887730">
                <a:moveTo>
                  <a:pt x="946802" y="0"/>
                </a:moveTo>
                <a:lnTo>
                  <a:pt x="936910" y="0"/>
                </a:lnTo>
                <a:lnTo>
                  <a:pt x="0" y="887545"/>
                </a:lnTo>
                <a:lnTo>
                  <a:pt x="6259" y="887545"/>
                </a:lnTo>
                <a:lnTo>
                  <a:pt x="946802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79210" y="758"/>
            <a:ext cx="2824480" cy="887730"/>
          </a:xfrm>
          <a:custGeom>
            <a:avLst/>
            <a:gdLst/>
            <a:ahLst/>
            <a:cxnLst/>
            <a:rect l="l" t="t" r="r" b="b"/>
            <a:pathLst>
              <a:path w="2824479" h="887730">
                <a:moveTo>
                  <a:pt x="2824256" y="0"/>
                </a:moveTo>
                <a:lnTo>
                  <a:pt x="1041123" y="0"/>
                </a:lnTo>
                <a:lnTo>
                  <a:pt x="0" y="887545"/>
                </a:lnTo>
                <a:lnTo>
                  <a:pt x="1269298" y="887545"/>
                </a:lnTo>
                <a:lnTo>
                  <a:pt x="2824256" y="0"/>
                </a:lnTo>
                <a:close/>
              </a:path>
            </a:pathLst>
          </a:custGeom>
          <a:solidFill>
            <a:srgbClr val="00826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67519" y="758"/>
            <a:ext cx="1052830" cy="887730"/>
          </a:xfrm>
          <a:custGeom>
            <a:avLst/>
            <a:gdLst/>
            <a:ahLst/>
            <a:cxnLst/>
            <a:rect l="l" t="t" r="r" b="b"/>
            <a:pathLst>
              <a:path w="1052829" h="887730">
                <a:moveTo>
                  <a:pt x="1052814" y="0"/>
                </a:moveTo>
                <a:lnTo>
                  <a:pt x="1037526" y="0"/>
                </a:lnTo>
                <a:lnTo>
                  <a:pt x="0" y="887545"/>
                </a:lnTo>
                <a:lnTo>
                  <a:pt x="11691" y="887545"/>
                </a:lnTo>
                <a:lnTo>
                  <a:pt x="1052814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61962" y="758"/>
            <a:ext cx="2483485" cy="887730"/>
          </a:xfrm>
          <a:custGeom>
            <a:avLst/>
            <a:gdLst/>
            <a:ahLst/>
            <a:cxnLst/>
            <a:rect l="l" t="t" r="r" b="b"/>
            <a:pathLst>
              <a:path w="2483485" h="887730">
                <a:moveTo>
                  <a:pt x="2482911" y="0"/>
                </a:moveTo>
                <a:lnTo>
                  <a:pt x="1559454" y="0"/>
                </a:lnTo>
                <a:lnTo>
                  <a:pt x="0" y="887545"/>
                </a:lnTo>
                <a:lnTo>
                  <a:pt x="657581" y="887545"/>
                </a:lnTo>
                <a:lnTo>
                  <a:pt x="2482911" y="0"/>
                </a:lnTo>
                <a:close/>
              </a:path>
            </a:pathLst>
          </a:custGeom>
          <a:solidFill>
            <a:srgbClr val="0058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48508" y="758"/>
            <a:ext cx="1573530" cy="887730"/>
          </a:xfrm>
          <a:custGeom>
            <a:avLst/>
            <a:gdLst/>
            <a:ahLst/>
            <a:cxnLst/>
            <a:rect l="l" t="t" r="r" b="b"/>
            <a:pathLst>
              <a:path w="1573529" h="887730">
                <a:moveTo>
                  <a:pt x="1572908" y="0"/>
                </a:moveTo>
                <a:lnTo>
                  <a:pt x="1554958" y="0"/>
                </a:lnTo>
                <a:lnTo>
                  <a:pt x="0" y="887545"/>
                </a:lnTo>
                <a:lnTo>
                  <a:pt x="13453" y="887545"/>
                </a:lnTo>
                <a:lnTo>
                  <a:pt x="1572908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9544" y="758"/>
            <a:ext cx="4620260" cy="887730"/>
          </a:xfrm>
          <a:custGeom>
            <a:avLst/>
            <a:gdLst/>
            <a:ahLst/>
            <a:cxnLst/>
            <a:rect l="l" t="t" r="r" b="b"/>
            <a:pathLst>
              <a:path w="4620259" h="887730">
                <a:moveTo>
                  <a:pt x="4619944" y="0"/>
                </a:moveTo>
                <a:lnTo>
                  <a:pt x="1825329" y="0"/>
                </a:lnTo>
                <a:lnTo>
                  <a:pt x="0" y="887545"/>
                </a:lnTo>
                <a:lnTo>
                  <a:pt x="4619944" y="887545"/>
                </a:lnTo>
                <a:lnTo>
                  <a:pt x="4619944" y="0"/>
                </a:lnTo>
                <a:close/>
              </a:path>
            </a:pathLst>
          </a:custGeom>
          <a:solidFill>
            <a:srgbClr val="0068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791158" y="72540"/>
            <a:ext cx="1266600" cy="7251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98994" y="290618"/>
            <a:ext cx="485092" cy="347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35940" y="120650"/>
            <a:ext cx="3415665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1F1F1"/>
                </a:solidFill>
                <a:latin typeface="Calibri"/>
                <a:cs typeface="Calibri"/>
              </a:rPr>
              <a:t>National </a:t>
            </a:r>
            <a:r>
              <a:rPr dirty="0" sz="1800" spc="-10" b="1">
                <a:solidFill>
                  <a:srgbClr val="F1F1F1"/>
                </a:solidFill>
                <a:latin typeface="Calibri"/>
                <a:cs typeface="Calibri"/>
              </a:rPr>
              <a:t>Center for </a:t>
            </a:r>
            <a:r>
              <a:rPr dirty="0" sz="1800" b="1">
                <a:solidFill>
                  <a:srgbClr val="F1F1F1"/>
                </a:solidFill>
                <a:latin typeface="Calibri"/>
                <a:cs typeface="Calibri"/>
              </a:rPr>
              <a:t>Health</a:t>
            </a:r>
            <a:r>
              <a:rPr dirty="0" sz="1800" spc="-7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1F1F1"/>
                </a:solidFill>
                <a:latin typeface="Calibri"/>
                <a:cs typeface="Calibri"/>
              </a:rPr>
              <a:t>Statistics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35940" y="1218057"/>
            <a:ext cx="7526020" cy="8077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80"/>
              </a:lnSpc>
            </a:pPr>
            <a:r>
              <a:rPr dirty="0" sz="2800" spc="-10">
                <a:solidFill>
                  <a:srgbClr val="006857"/>
                </a:solidFill>
              </a:rPr>
              <a:t>Nonresponse </a:t>
            </a:r>
            <a:r>
              <a:rPr dirty="0" sz="2800" spc="-5">
                <a:solidFill>
                  <a:srgbClr val="006857"/>
                </a:solidFill>
              </a:rPr>
              <a:t>Bias </a:t>
            </a:r>
            <a:r>
              <a:rPr dirty="0" sz="2800" spc="-10">
                <a:solidFill>
                  <a:srgbClr val="006857"/>
                </a:solidFill>
              </a:rPr>
              <a:t>Analyses </a:t>
            </a:r>
            <a:r>
              <a:rPr dirty="0" sz="2800" spc="-20">
                <a:solidFill>
                  <a:srgbClr val="006857"/>
                </a:solidFill>
              </a:rPr>
              <a:t>for </a:t>
            </a:r>
            <a:r>
              <a:rPr dirty="0" sz="2800" spc="-5">
                <a:solidFill>
                  <a:srgbClr val="006857"/>
                </a:solidFill>
              </a:rPr>
              <a:t>the </a:t>
            </a:r>
            <a:r>
              <a:rPr dirty="0" sz="2800" spc="-10">
                <a:solidFill>
                  <a:srgbClr val="006857"/>
                </a:solidFill>
              </a:rPr>
              <a:t>National</a:t>
            </a:r>
            <a:r>
              <a:rPr dirty="0" sz="2800" spc="170">
                <a:solidFill>
                  <a:srgbClr val="006857"/>
                </a:solidFill>
              </a:rPr>
              <a:t> </a:t>
            </a:r>
            <a:r>
              <a:rPr dirty="0" sz="2800" spc="-5">
                <a:solidFill>
                  <a:srgbClr val="006857"/>
                </a:solidFill>
              </a:rPr>
              <a:t>Health</a:t>
            </a:r>
            <a:endParaRPr sz="2800"/>
          </a:p>
          <a:p>
            <a:pPr marL="12700">
              <a:lnSpc>
                <a:spcPts val="3180"/>
              </a:lnSpc>
            </a:pPr>
            <a:r>
              <a:rPr dirty="0" sz="2800" spc="-5">
                <a:solidFill>
                  <a:srgbClr val="006857"/>
                </a:solidFill>
              </a:rPr>
              <a:t>and Nutrition </a:t>
            </a:r>
            <a:r>
              <a:rPr dirty="0" sz="2800" spc="-10">
                <a:solidFill>
                  <a:srgbClr val="006857"/>
                </a:solidFill>
              </a:rPr>
              <a:t>Examination Survey</a:t>
            </a:r>
            <a:r>
              <a:rPr dirty="0" sz="2800" spc="50">
                <a:solidFill>
                  <a:srgbClr val="006857"/>
                </a:solidFill>
              </a:rPr>
              <a:t> </a:t>
            </a:r>
            <a:r>
              <a:rPr dirty="0" sz="2800" spc="-10">
                <a:solidFill>
                  <a:srgbClr val="006857"/>
                </a:solidFill>
              </a:rPr>
              <a:t>(NHANES)</a:t>
            </a:r>
            <a:endParaRPr sz="2800"/>
          </a:p>
        </p:txBody>
      </p:sp>
      <p:sp>
        <p:nvSpPr>
          <p:cNvPr id="20" name="object 20"/>
          <p:cNvSpPr/>
          <p:nvPr/>
        </p:nvSpPr>
        <p:spPr>
          <a:xfrm>
            <a:off x="152400" y="4885944"/>
            <a:ext cx="190500" cy="143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5940" y="2174620"/>
            <a:ext cx="3157220" cy="671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latin typeface="Calibri"/>
                <a:cs typeface="Calibri"/>
              </a:rPr>
              <a:t>Board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5" b="1">
                <a:latin typeface="Calibri"/>
                <a:cs typeface="Calibri"/>
              </a:rPr>
              <a:t>Scientific</a:t>
            </a:r>
            <a:r>
              <a:rPr dirty="0" sz="2000" spc="-7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Counselors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 b="1">
                <a:latin typeface="Calibri"/>
                <a:cs typeface="Calibri"/>
              </a:rPr>
              <a:t>September </a:t>
            </a:r>
            <a:r>
              <a:rPr dirty="0" sz="2000" spc="5" b="1">
                <a:latin typeface="Calibri"/>
                <a:cs typeface="Calibri"/>
              </a:rPr>
              <a:t>5</a:t>
            </a:r>
            <a:r>
              <a:rPr dirty="0" baseline="25641" sz="1950" spc="7" b="1">
                <a:latin typeface="Calibri"/>
                <a:cs typeface="Calibri"/>
              </a:rPr>
              <a:t>th</a:t>
            </a:r>
            <a:r>
              <a:rPr dirty="0" baseline="25641" sz="1950" spc="112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827532"/>
            <a:ext cx="8625840" cy="3837940"/>
          </a:xfrm>
          <a:custGeom>
            <a:avLst/>
            <a:gdLst/>
            <a:ahLst/>
            <a:cxnLst/>
            <a:rect l="l" t="t" r="r" b="b"/>
            <a:pathLst>
              <a:path w="8625840" h="3837940">
                <a:moveTo>
                  <a:pt x="0" y="3837432"/>
                </a:moveTo>
                <a:lnTo>
                  <a:pt x="8625840" y="3837432"/>
                </a:lnTo>
                <a:lnTo>
                  <a:pt x="8625840" y="0"/>
                </a:lnTo>
                <a:lnTo>
                  <a:pt x="0" y="0"/>
                </a:lnTo>
                <a:lnTo>
                  <a:pt x="0" y="383743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0148" y="1063116"/>
            <a:ext cx="6840855" cy="1992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10">
                <a:latin typeface="Calibri"/>
                <a:cs typeface="Calibri"/>
              </a:rPr>
              <a:t>Five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approaches:</a:t>
            </a:r>
            <a:endParaRPr sz="21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45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>
                <a:solidFill>
                  <a:srgbClr val="D9D9D9"/>
                </a:solidFill>
                <a:latin typeface="Calibri"/>
                <a:cs typeface="Calibri"/>
              </a:rPr>
              <a:t>RR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comparisons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across</a:t>
            </a:r>
            <a:r>
              <a:rPr dirty="0" sz="1800" spc="-5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subgroups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Comparisons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to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similar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estimates from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other</a:t>
            </a:r>
            <a:r>
              <a:rPr dirty="0" sz="1800" spc="1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sources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Studying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variations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within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existing</a:t>
            </a:r>
            <a:r>
              <a:rPr dirty="0" sz="1800" spc="3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survey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Clr>
                <a:srgbClr val="0A40A4"/>
              </a:buClr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10">
                <a:latin typeface="Calibri"/>
                <a:cs typeface="Calibri"/>
              </a:rPr>
              <a:t>Contrasting alternative </a:t>
            </a:r>
            <a:r>
              <a:rPr dirty="0" sz="1800" spc="-5">
                <a:latin typeface="Calibri"/>
                <a:cs typeface="Calibri"/>
              </a:rPr>
              <a:t>post-survey adjustments </a:t>
            </a:r>
            <a:r>
              <a:rPr dirty="0" sz="1800" spc="-15">
                <a:latin typeface="Calibri"/>
                <a:cs typeface="Calibri"/>
              </a:rPr>
              <a:t>for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nonresponse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Using sampling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frame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data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or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supplemental matched</a:t>
            </a:r>
            <a:r>
              <a:rPr dirty="0" sz="1800" spc="12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5607" y="224916"/>
            <a:ext cx="6468110" cy="393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006857"/>
                </a:solidFill>
              </a:rPr>
              <a:t>Approaches </a:t>
            </a:r>
            <a:r>
              <a:rPr dirty="0" spc="-15">
                <a:solidFill>
                  <a:srgbClr val="006857"/>
                </a:solidFill>
              </a:rPr>
              <a:t>to </a:t>
            </a:r>
            <a:r>
              <a:rPr dirty="0">
                <a:solidFill>
                  <a:srgbClr val="006857"/>
                </a:solidFill>
              </a:rPr>
              <a:t>Assess </a:t>
            </a:r>
            <a:r>
              <a:rPr dirty="0" spc="-5">
                <a:solidFill>
                  <a:srgbClr val="006857"/>
                </a:solidFill>
              </a:rPr>
              <a:t>Nonresponse </a:t>
            </a:r>
            <a:r>
              <a:rPr dirty="0">
                <a:solidFill>
                  <a:srgbClr val="006857"/>
                </a:solidFill>
              </a:rPr>
              <a:t>Bias </a:t>
            </a:r>
            <a:r>
              <a:rPr dirty="0" sz="1800" spc="-5">
                <a:solidFill>
                  <a:srgbClr val="006857"/>
                </a:solidFill>
              </a:rPr>
              <a:t>(</a:t>
            </a:r>
            <a:r>
              <a:rPr dirty="0" sz="1800" spc="-5" i="1">
                <a:solidFill>
                  <a:srgbClr val="006857"/>
                </a:solidFill>
                <a:latin typeface="Calibri"/>
                <a:cs typeface="Calibri"/>
              </a:rPr>
              <a:t>Groves</a:t>
            </a:r>
            <a:r>
              <a:rPr dirty="0" sz="1800" spc="-40" i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6857"/>
                </a:solidFill>
              </a:rPr>
              <a:t>2006)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2855" y="4836363"/>
            <a:ext cx="79133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10" b="1">
                <a:solidFill>
                  <a:srgbClr val="0E55DC"/>
                </a:solidFill>
                <a:latin typeface="Calibri"/>
                <a:cs typeface="Calibri"/>
              </a:rPr>
              <a:t>Reference: </a:t>
            </a:r>
            <a:r>
              <a:rPr dirty="0" sz="1200" spc="-10">
                <a:solidFill>
                  <a:srgbClr val="0E55DC"/>
                </a:solidFill>
                <a:latin typeface="Calibri"/>
                <a:cs typeface="Calibri"/>
              </a:rPr>
              <a:t>Groves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RM.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Rates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and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Bias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in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Household Surveys. </a:t>
            </a:r>
            <a:r>
              <a:rPr dirty="0" sz="1200" spc="-5" i="1">
                <a:solidFill>
                  <a:srgbClr val="0E55DC"/>
                </a:solidFill>
                <a:latin typeface="Calibri"/>
                <a:cs typeface="Calibri"/>
              </a:rPr>
              <a:t>Public opinion </a:t>
            </a:r>
            <a:r>
              <a:rPr dirty="0" sz="1200" spc="-10" i="1">
                <a:solidFill>
                  <a:srgbClr val="0E55DC"/>
                </a:solidFill>
                <a:latin typeface="Calibri"/>
                <a:cs typeface="Calibri"/>
              </a:rPr>
              <a:t>quarterly.</a:t>
            </a:r>
            <a:r>
              <a:rPr dirty="0" sz="1200" spc="85" i="1">
                <a:solidFill>
                  <a:srgbClr val="0E55DC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2006:646-675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827532"/>
            <a:ext cx="8625840" cy="3837940"/>
          </a:xfrm>
          <a:custGeom>
            <a:avLst/>
            <a:gdLst/>
            <a:ahLst/>
            <a:cxnLst/>
            <a:rect l="l" t="t" r="r" b="b"/>
            <a:pathLst>
              <a:path w="8625840" h="3837940">
                <a:moveTo>
                  <a:pt x="0" y="3837432"/>
                </a:moveTo>
                <a:lnTo>
                  <a:pt x="8625840" y="3837432"/>
                </a:lnTo>
                <a:lnTo>
                  <a:pt x="8625840" y="0"/>
                </a:lnTo>
                <a:lnTo>
                  <a:pt x="0" y="0"/>
                </a:lnTo>
                <a:lnTo>
                  <a:pt x="0" y="383743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0148" y="1063116"/>
            <a:ext cx="1846580" cy="34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10">
                <a:latin typeface="Calibri"/>
                <a:cs typeface="Calibri"/>
              </a:rPr>
              <a:t>Five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approaches: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98145" indent="-385445">
              <a:lnSpc>
                <a:spcPct val="100000"/>
              </a:lnSpc>
              <a:buAutoNum type="arabicPeriod"/>
              <a:tabLst>
                <a:tab pos="398145" algn="l"/>
                <a:tab pos="398780" algn="l"/>
              </a:tabLst>
            </a:pPr>
            <a:r>
              <a:rPr dirty="0"/>
              <a:t>RR </a:t>
            </a:r>
            <a:r>
              <a:rPr dirty="0" spc="-5"/>
              <a:t>comparisons </a:t>
            </a:r>
            <a:r>
              <a:rPr dirty="0" spc="-10"/>
              <a:t>across</a:t>
            </a:r>
            <a:r>
              <a:rPr dirty="0" spc="-55"/>
              <a:t> </a:t>
            </a:r>
            <a:r>
              <a:rPr dirty="0" spc="-10"/>
              <a:t>subgroups</a:t>
            </a:r>
          </a:p>
          <a:p>
            <a:pPr marL="398145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98145" algn="l"/>
                <a:tab pos="398780" algn="l"/>
              </a:tabLst>
            </a:pPr>
            <a:r>
              <a:rPr dirty="0" spc="-5"/>
              <a:t>Comparisons </a:t>
            </a:r>
            <a:r>
              <a:rPr dirty="0" spc="-10"/>
              <a:t>to </a:t>
            </a:r>
            <a:r>
              <a:rPr dirty="0" spc="-5"/>
              <a:t>similar </a:t>
            </a:r>
            <a:r>
              <a:rPr dirty="0" spc="-10"/>
              <a:t>estimates from </a:t>
            </a:r>
            <a:r>
              <a:rPr dirty="0" spc="-5"/>
              <a:t>other</a:t>
            </a:r>
            <a:r>
              <a:rPr dirty="0" spc="15"/>
              <a:t> </a:t>
            </a:r>
            <a:r>
              <a:rPr dirty="0" spc="-10"/>
              <a:t>sources</a:t>
            </a:r>
          </a:p>
          <a:p>
            <a:pPr marL="398145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98145" algn="l"/>
                <a:tab pos="398780" algn="l"/>
              </a:tabLst>
            </a:pPr>
            <a:r>
              <a:rPr dirty="0" spc="-5"/>
              <a:t>Studying </a:t>
            </a:r>
            <a:r>
              <a:rPr dirty="0" spc="-10"/>
              <a:t>variations </a:t>
            </a:r>
            <a:r>
              <a:rPr dirty="0" spc="-5"/>
              <a:t>within </a:t>
            </a:r>
            <a:r>
              <a:rPr dirty="0" spc="-10"/>
              <a:t>existing</a:t>
            </a:r>
            <a:r>
              <a:rPr dirty="0" spc="35"/>
              <a:t> </a:t>
            </a:r>
            <a:r>
              <a:rPr dirty="0" spc="-5"/>
              <a:t>survey</a:t>
            </a:r>
          </a:p>
          <a:p>
            <a:pPr marL="398145" indent="-385445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398145" algn="l"/>
                <a:tab pos="398780" algn="l"/>
              </a:tabLst>
            </a:pPr>
            <a:r>
              <a:rPr dirty="0" spc="-10"/>
              <a:t>Contrasting alternative </a:t>
            </a:r>
            <a:r>
              <a:rPr dirty="0" spc="-5"/>
              <a:t>post-survey adjustments </a:t>
            </a:r>
            <a:r>
              <a:rPr dirty="0" spc="-15"/>
              <a:t>for</a:t>
            </a:r>
            <a:r>
              <a:rPr dirty="0" spc="20"/>
              <a:t> </a:t>
            </a:r>
            <a:r>
              <a:rPr dirty="0" spc="-5"/>
              <a:t>nonresponse</a:t>
            </a: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pc="-5">
                <a:solidFill>
                  <a:srgbClr val="0A40A4"/>
                </a:solidFill>
              </a:rPr>
              <a:t>5.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6482" y="2756661"/>
            <a:ext cx="5399405" cy="29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Using sampling </a:t>
            </a:r>
            <a:r>
              <a:rPr dirty="0" sz="1800" spc="-10">
                <a:latin typeface="Calibri"/>
                <a:cs typeface="Calibri"/>
              </a:rPr>
              <a:t>frame </a:t>
            </a:r>
            <a:r>
              <a:rPr dirty="0" sz="1800" spc="-15">
                <a:latin typeface="Calibri"/>
                <a:cs typeface="Calibri"/>
              </a:rPr>
              <a:t>data </a:t>
            </a:r>
            <a:r>
              <a:rPr dirty="0" sz="1800" spc="-5">
                <a:latin typeface="Calibri"/>
                <a:cs typeface="Calibri"/>
              </a:rPr>
              <a:t>or </a:t>
            </a:r>
            <a:r>
              <a:rPr dirty="0" sz="1800" spc="-10">
                <a:latin typeface="Calibri"/>
                <a:cs typeface="Calibri"/>
              </a:rPr>
              <a:t>supplemental matched</a:t>
            </a:r>
            <a:r>
              <a:rPr dirty="0" sz="1800" spc="1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5607" y="224916"/>
            <a:ext cx="6468110" cy="393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006857"/>
                </a:solidFill>
              </a:rPr>
              <a:t>Approaches </a:t>
            </a:r>
            <a:r>
              <a:rPr dirty="0" spc="-15">
                <a:solidFill>
                  <a:srgbClr val="006857"/>
                </a:solidFill>
              </a:rPr>
              <a:t>to </a:t>
            </a:r>
            <a:r>
              <a:rPr dirty="0">
                <a:solidFill>
                  <a:srgbClr val="006857"/>
                </a:solidFill>
              </a:rPr>
              <a:t>Assess </a:t>
            </a:r>
            <a:r>
              <a:rPr dirty="0" spc="-5">
                <a:solidFill>
                  <a:srgbClr val="006857"/>
                </a:solidFill>
              </a:rPr>
              <a:t>Nonresponse </a:t>
            </a:r>
            <a:r>
              <a:rPr dirty="0">
                <a:solidFill>
                  <a:srgbClr val="006857"/>
                </a:solidFill>
              </a:rPr>
              <a:t>Bias </a:t>
            </a:r>
            <a:r>
              <a:rPr dirty="0" sz="1800" spc="-5">
                <a:solidFill>
                  <a:srgbClr val="006857"/>
                </a:solidFill>
              </a:rPr>
              <a:t>(</a:t>
            </a:r>
            <a:r>
              <a:rPr dirty="0" sz="1800" spc="-5" i="1">
                <a:solidFill>
                  <a:srgbClr val="006857"/>
                </a:solidFill>
                <a:latin typeface="Calibri"/>
                <a:cs typeface="Calibri"/>
              </a:rPr>
              <a:t>Groves</a:t>
            </a:r>
            <a:r>
              <a:rPr dirty="0" sz="1800" spc="-40" i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6857"/>
                </a:solidFill>
              </a:rPr>
              <a:t>2006)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2855" y="4836363"/>
            <a:ext cx="79133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10" b="1">
                <a:solidFill>
                  <a:srgbClr val="0E55DC"/>
                </a:solidFill>
                <a:latin typeface="Calibri"/>
                <a:cs typeface="Calibri"/>
              </a:rPr>
              <a:t>Reference: </a:t>
            </a:r>
            <a:r>
              <a:rPr dirty="0" sz="1200" spc="-10">
                <a:solidFill>
                  <a:srgbClr val="0E55DC"/>
                </a:solidFill>
                <a:latin typeface="Calibri"/>
                <a:cs typeface="Calibri"/>
              </a:rPr>
              <a:t>Groves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RM.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Rates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and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Bias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in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Household Surveys. </a:t>
            </a:r>
            <a:r>
              <a:rPr dirty="0" sz="1200" spc="-5" i="1">
                <a:solidFill>
                  <a:srgbClr val="0E55DC"/>
                </a:solidFill>
                <a:latin typeface="Calibri"/>
                <a:cs typeface="Calibri"/>
              </a:rPr>
              <a:t>Public opinion </a:t>
            </a:r>
            <a:r>
              <a:rPr dirty="0" sz="1200" spc="-10" i="1">
                <a:solidFill>
                  <a:srgbClr val="0E55DC"/>
                </a:solidFill>
                <a:latin typeface="Calibri"/>
                <a:cs typeface="Calibri"/>
              </a:rPr>
              <a:t>quarterly.</a:t>
            </a:r>
            <a:r>
              <a:rPr dirty="0" sz="1200" spc="85" i="1">
                <a:solidFill>
                  <a:srgbClr val="0E55DC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2006:646-675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52081" y="2794254"/>
            <a:ext cx="1484630" cy="277495"/>
          </a:xfrm>
          <a:prstGeom prst="rect">
            <a:avLst/>
          </a:prstGeom>
          <a:solidFill>
            <a:srgbClr val="F1F1F1"/>
          </a:solidFill>
          <a:ln w="19812">
            <a:solidFill>
              <a:srgbClr val="0042C7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220"/>
              </a:spcBef>
            </a:pPr>
            <a:r>
              <a:rPr dirty="0" sz="1200" b="1">
                <a:solidFill>
                  <a:srgbClr val="0A40A4"/>
                </a:solidFill>
                <a:latin typeface="Arial Black"/>
                <a:cs typeface="Arial Black"/>
              </a:rPr>
              <a:t>Coming </a:t>
            </a:r>
            <a:r>
              <a:rPr dirty="0" sz="1200" spc="-5" b="1">
                <a:solidFill>
                  <a:srgbClr val="0A40A4"/>
                </a:solidFill>
                <a:latin typeface="Arial Black"/>
                <a:cs typeface="Arial Black"/>
              </a:rPr>
              <a:t>in</a:t>
            </a:r>
            <a:r>
              <a:rPr dirty="0" sz="1200" spc="-100" b="1">
                <a:solidFill>
                  <a:srgbClr val="0A40A4"/>
                </a:solidFill>
                <a:latin typeface="Arial Black"/>
                <a:cs typeface="Arial Black"/>
              </a:rPr>
              <a:t> </a:t>
            </a:r>
            <a:r>
              <a:rPr dirty="0" sz="1200" b="1">
                <a:solidFill>
                  <a:srgbClr val="0A40A4"/>
                </a:solidFill>
                <a:latin typeface="Arial Black"/>
                <a:cs typeface="Arial Black"/>
              </a:rPr>
              <a:t>2019</a:t>
            </a:r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88973"/>
            <a:ext cx="7879715" cy="2098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006A70"/>
              </a:buClr>
              <a:buFont typeface="Microsoft Sans Serif"/>
              <a:buChar char="▪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Health-related questions </a:t>
            </a:r>
            <a:r>
              <a:rPr dirty="0" sz="2000">
                <a:latin typeface="Calibri"/>
                <a:cs typeface="Calibri"/>
              </a:rPr>
              <a:t>added </a:t>
            </a:r>
            <a:r>
              <a:rPr dirty="0" sz="2000" spc="-15">
                <a:latin typeface="Calibri"/>
                <a:cs typeface="Calibri"/>
              </a:rPr>
              <a:t>to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screener </a:t>
            </a:r>
            <a:r>
              <a:rPr dirty="0" sz="2000">
                <a:latin typeface="Calibri"/>
                <a:cs typeface="Calibri"/>
              </a:rPr>
              <a:t>in 2019 </a:t>
            </a:r>
            <a:r>
              <a:rPr dirty="0" sz="2000" spc="-15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help </a:t>
            </a:r>
            <a:r>
              <a:rPr dirty="0" sz="2000">
                <a:latin typeface="Calibri"/>
                <a:cs typeface="Calibri"/>
              </a:rPr>
              <a:t>with NRB  </a:t>
            </a:r>
            <a:r>
              <a:rPr dirty="0" sz="2000" spc="-5">
                <a:latin typeface="Calibri"/>
                <a:cs typeface="Calibri"/>
              </a:rPr>
              <a:t>adjustments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008AAF"/>
              </a:buClr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General health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status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008AAF"/>
              </a:buClr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2000" spc="-10">
                <a:latin typeface="Calibri"/>
                <a:cs typeface="Calibri"/>
              </a:rPr>
              <a:t>Currently </a:t>
            </a:r>
            <a:r>
              <a:rPr dirty="0" sz="2000" spc="-5">
                <a:latin typeface="Calibri"/>
                <a:cs typeface="Calibri"/>
              </a:rPr>
              <a:t>taking medications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how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many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75"/>
              </a:spcBef>
              <a:buClr>
                <a:srgbClr val="008AAF"/>
              </a:buClr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Diabetes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75"/>
              </a:spcBef>
              <a:buClr>
                <a:srgbClr val="008AAF"/>
              </a:buClr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Hypertension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98526"/>
            <a:ext cx="4594225" cy="457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006857"/>
                </a:solidFill>
              </a:rPr>
              <a:t>NHANES </a:t>
            </a:r>
            <a:r>
              <a:rPr dirty="0" sz="2800" spc="-10">
                <a:solidFill>
                  <a:srgbClr val="006857"/>
                </a:solidFill>
              </a:rPr>
              <a:t>Screener NRB</a:t>
            </a:r>
            <a:r>
              <a:rPr dirty="0" sz="2800" spc="80">
                <a:solidFill>
                  <a:srgbClr val="006857"/>
                </a:solidFill>
              </a:rPr>
              <a:t> </a:t>
            </a:r>
            <a:r>
              <a:rPr dirty="0" sz="2800" spc="-5">
                <a:solidFill>
                  <a:srgbClr val="006857"/>
                </a:solidFill>
              </a:rPr>
              <a:t>Module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761" y="88315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75665"/>
            <a:ext cx="6877050" cy="457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35">
                <a:solidFill>
                  <a:srgbClr val="006857"/>
                </a:solidFill>
              </a:rPr>
              <a:t>Trends </a:t>
            </a:r>
            <a:r>
              <a:rPr dirty="0" sz="2800" spc="-5">
                <a:solidFill>
                  <a:srgbClr val="006857"/>
                </a:solidFill>
              </a:rPr>
              <a:t>in </a:t>
            </a:r>
            <a:r>
              <a:rPr dirty="0" sz="2800" spc="-10">
                <a:solidFill>
                  <a:srgbClr val="006857"/>
                </a:solidFill>
              </a:rPr>
              <a:t>Response </a:t>
            </a:r>
            <a:r>
              <a:rPr dirty="0" sz="2800" spc="-15">
                <a:solidFill>
                  <a:srgbClr val="006857"/>
                </a:solidFill>
              </a:rPr>
              <a:t>Rates: </a:t>
            </a:r>
            <a:r>
              <a:rPr dirty="0" sz="2800" spc="-10">
                <a:solidFill>
                  <a:srgbClr val="006857"/>
                </a:solidFill>
              </a:rPr>
              <a:t>NHANES</a:t>
            </a:r>
            <a:r>
              <a:rPr dirty="0" sz="2800" spc="120">
                <a:solidFill>
                  <a:srgbClr val="006857"/>
                </a:solidFill>
              </a:rPr>
              <a:t> </a:t>
            </a:r>
            <a:r>
              <a:rPr dirty="0" sz="2800" spc="-5">
                <a:solidFill>
                  <a:srgbClr val="006857"/>
                </a:solidFill>
              </a:rPr>
              <a:t>1999‒2018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309116" y="1306067"/>
            <a:ext cx="6309360" cy="2463165"/>
          </a:xfrm>
          <a:custGeom>
            <a:avLst/>
            <a:gdLst/>
            <a:ahLst/>
            <a:cxnLst/>
            <a:rect l="l" t="t" r="r" b="b"/>
            <a:pathLst>
              <a:path w="6309359" h="2463165">
                <a:moveTo>
                  <a:pt x="332232" y="184403"/>
                </a:moveTo>
                <a:lnTo>
                  <a:pt x="0" y="240791"/>
                </a:lnTo>
                <a:lnTo>
                  <a:pt x="0" y="2462783"/>
                </a:lnTo>
                <a:lnTo>
                  <a:pt x="6309360" y="2462783"/>
                </a:lnTo>
                <a:lnTo>
                  <a:pt x="6309360" y="740663"/>
                </a:lnTo>
                <a:lnTo>
                  <a:pt x="4649724" y="740663"/>
                </a:lnTo>
                <a:lnTo>
                  <a:pt x="4441959" y="409955"/>
                </a:lnTo>
                <a:lnTo>
                  <a:pt x="1991868" y="409955"/>
                </a:lnTo>
                <a:lnTo>
                  <a:pt x="1886562" y="301751"/>
                </a:lnTo>
                <a:lnTo>
                  <a:pt x="1327404" y="301751"/>
                </a:lnTo>
                <a:lnTo>
                  <a:pt x="996696" y="297179"/>
                </a:lnTo>
                <a:lnTo>
                  <a:pt x="664464" y="196595"/>
                </a:lnTo>
                <a:lnTo>
                  <a:pt x="332232" y="184403"/>
                </a:lnTo>
                <a:close/>
              </a:path>
              <a:path w="6309359" h="2463165">
                <a:moveTo>
                  <a:pt x="6309360" y="97535"/>
                </a:moveTo>
                <a:lnTo>
                  <a:pt x="5977128" y="192023"/>
                </a:lnTo>
                <a:lnTo>
                  <a:pt x="5644895" y="222503"/>
                </a:lnTo>
                <a:lnTo>
                  <a:pt x="5314188" y="510539"/>
                </a:lnTo>
                <a:lnTo>
                  <a:pt x="4981956" y="690371"/>
                </a:lnTo>
                <a:lnTo>
                  <a:pt x="4649724" y="740663"/>
                </a:lnTo>
                <a:lnTo>
                  <a:pt x="6309360" y="740663"/>
                </a:lnTo>
                <a:lnTo>
                  <a:pt x="6309360" y="97535"/>
                </a:lnTo>
                <a:close/>
              </a:path>
              <a:path w="6309359" h="2463165">
                <a:moveTo>
                  <a:pt x="2988564" y="62483"/>
                </a:moveTo>
                <a:lnTo>
                  <a:pt x="2656332" y="134111"/>
                </a:lnTo>
                <a:lnTo>
                  <a:pt x="2324100" y="161543"/>
                </a:lnTo>
                <a:lnTo>
                  <a:pt x="1991868" y="409955"/>
                </a:lnTo>
                <a:lnTo>
                  <a:pt x="4441959" y="409955"/>
                </a:lnTo>
                <a:lnTo>
                  <a:pt x="4365364" y="288035"/>
                </a:lnTo>
                <a:lnTo>
                  <a:pt x="3985260" y="288035"/>
                </a:lnTo>
                <a:lnTo>
                  <a:pt x="3758523" y="68579"/>
                </a:lnTo>
                <a:lnTo>
                  <a:pt x="3320796" y="68579"/>
                </a:lnTo>
                <a:lnTo>
                  <a:pt x="2988564" y="62483"/>
                </a:lnTo>
                <a:close/>
              </a:path>
              <a:path w="6309359" h="2463165">
                <a:moveTo>
                  <a:pt x="1659636" y="68579"/>
                </a:moveTo>
                <a:lnTo>
                  <a:pt x="1327404" y="301751"/>
                </a:lnTo>
                <a:lnTo>
                  <a:pt x="1886562" y="301751"/>
                </a:lnTo>
                <a:lnTo>
                  <a:pt x="1659636" y="68579"/>
                </a:lnTo>
                <a:close/>
              </a:path>
              <a:path w="6309359" h="2463165">
                <a:moveTo>
                  <a:pt x="4317492" y="211835"/>
                </a:moveTo>
                <a:lnTo>
                  <a:pt x="3985260" y="288035"/>
                </a:lnTo>
                <a:lnTo>
                  <a:pt x="4365364" y="288035"/>
                </a:lnTo>
                <a:lnTo>
                  <a:pt x="4317492" y="211835"/>
                </a:lnTo>
                <a:close/>
              </a:path>
              <a:path w="6309359" h="2463165">
                <a:moveTo>
                  <a:pt x="3687668" y="0"/>
                </a:moveTo>
                <a:lnTo>
                  <a:pt x="3543936" y="0"/>
                </a:lnTo>
                <a:lnTo>
                  <a:pt x="3320796" y="68579"/>
                </a:lnTo>
                <a:lnTo>
                  <a:pt x="3758523" y="68579"/>
                </a:lnTo>
                <a:lnTo>
                  <a:pt x="368766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84592" y="1307591"/>
            <a:ext cx="0" cy="2461260"/>
          </a:xfrm>
          <a:custGeom>
            <a:avLst/>
            <a:gdLst/>
            <a:ahLst/>
            <a:cxnLst/>
            <a:rect l="l" t="t" r="r" b="b"/>
            <a:pathLst>
              <a:path w="0" h="2461260">
                <a:moveTo>
                  <a:pt x="0" y="246126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28204" y="3768852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28204" y="2948939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28204" y="2127504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28204" y="1307591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43000" y="1307591"/>
            <a:ext cx="0" cy="2461260"/>
          </a:xfrm>
          <a:custGeom>
            <a:avLst/>
            <a:gdLst/>
            <a:ahLst/>
            <a:cxnLst/>
            <a:rect l="l" t="t" r="r" b="b"/>
            <a:pathLst>
              <a:path w="0" h="2461260">
                <a:moveTo>
                  <a:pt x="0" y="246126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3000" y="3768852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43000" y="32994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43000" y="2831592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43000" y="236220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43000" y="1892807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43000" y="1424939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43000" y="3768852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 h="0">
                <a:moveTo>
                  <a:pt x="0" y="0"/>
                </a:moveTo>
                <a:lnTo>
                  <a:pt x="66415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08353" y="1424177"/>
            <a:ext cx="6311265" cy="265430"/>
          </a:xfrm>
          <a:custGeom>
            <a:avLst/>
            <a:gdLst/>
            <a:ahLst/>
            <a:cxnLst/>
            <a:rect l="l" t="t" r="r" b="b"/>
            <a:pathLst>
              <a:path w="6311265" h="265430">
                <a:moveTo>
                  <a:pt x="0" y="15239"/>
                </a:moveTo>
                <a:lnTo>
                  <a:pt x="332232" y="0"/>
                </a:lnTo>
                <a:lnTo>
                  <a:pt x="664464" y="0"/>
                </a:lnTo>
                <a:lnTo>
                  <a:pt x="996696" y="0"/>
                </a:lnTo>
                <a:lnTo>
                  <a:pt x="1328928" y="0"/>
                </a:lnTo>
                <a:lnTo>
                  <a:pt x="1661160" y="0"/>
                </a:lnTo>
                <a:lnTo>
                  <a:pt x="1993392" y="0"/>
                </a:lnTo>
                <a:lnTo>
                  <a:pt x="2325624" y="3048"/>
                </a:lnTo>
                <a:lnTo>
                  <a:pt x="2657856" y="4572"/>
                </a:lnTo>
                <a:lnTo>
                  <a:pt x="2990088" y="3048"/>
                </a:lnTo>
                <a:lnTo>
                  <a:pt x="3322320" y="3048"/>
                </a:lnTo>
                <a:lnTo>
                  <a:pt x="3653028" y="3048"/>
                </a:lnTo>
                <a:lnTo>
                  <a:pt x="3985260" y="33527"/>
                </a:lnTo>
                <a:lnTo>
                  <a:pt x="4317492" y="45720"/>
                </a:lnTo>
                <a:lnTo>
                  <a:pt x="4649724" y="25908"/>
                </a:lnTo>
                <a:lnTo>
                  <a:pt x="4981956" y="59436"/>
                </a:lnTo>
                <a:lnTo>
                  <a:pt x="5314188" y="82296"/>
                </a:lnTo>
                <a:lnTo>
                  <a:pt x="5646420" y="181356"/>
                </a:lnTo>
                <a:lnTo>
                  <a:pt x="5978652" y="161544"/>
                </a:lnTo>
                <a:lnTo>
                  <a:pt x="6310884" y="265175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69733" y="140131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50" y="0"/>
                </a:moveTo>
                <a:lnTo>
                  <a:pt x="22834" y="2940"/>
                </a:lnTo>
                <a:lnTo>
                  <a:pt x="10960" y="10953"/>
                </a:lnTo>
                <a:lnTo>
                  <a:pt x="2942" y="22824"/>
                </a:lnTo>
                <a:lnTo>
                  <a:pt x="0" y="37337"/>
                </a:lnTo>
                <a:lnTo>
                  <a:pt x="2942" y="51851"/>
                </a:lnTo>
                <a:lnTo>
                  <a:pt x="10960" y="63722"/>
                </a:lnTo>
                <a:lnTo>
                  <a:pt x="22834" y="71735"/>
                </a:lnTo>
                <a:lnTo>
                  <a:pt x="37350" y="74676"/>
                </a:lnTo>
                <a:lnTo>
                  <a:pt x="51864" y="71735"/>
                </a:lnTo>
                <a:lnTo>
                  <a:pt x="63734" y="63722"/>
                </a:lnTo>
                <a:lnTo>
                  <a:pt x="71747" y="51851"/>
                </a:lnTo>
                <a:lnTo>
                  <a:pt x="74688" y="37337"/>
                </a:lnTo>
                <a:lnTo>
                  <a:pt x="71747" y="22824"/>
                </a:lnTo>
                <a:lnTo>
                  <a:pt x="63734" y="10953"/>
                </a:lnTo>
                <a:lnTo>
                  <a:pt x="51864" y="2940"/>
                </a:lnTo>
                <a:lnTo>
                  <a:pt x="37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269733" y="140131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88" y="37337"/>
                </a:moveTo>
                <a:lnTo>
                  <a:pt x="71747" y="51851"/>
                </a:lnTo>
                <a:lnTo>
                  <a:pt x="63734" y="63722"/>
                </a:lnTo>
                <a:lnTo>
                  <a:pt x="51864" y="71735"/>
                </a:lnTo>
                <a:lnTo>
                  <a:pt x="37350" y="74676"/>
                </a:lnTo>
                <a:lnTo>
                  <a:pt x="22834" y="71735"/>
                </a:lnTo>
                <a:lnTo>
                  <a:pt x="10960" y="63722"/>
                </a:lnTo>
                <a:lnTo>
                  <a:pt x="2942" y="51851"/>
                </a:lnTo>
                <a:lnTo>
                  <a:pt x="0" y="37337"/>
                </a:lnTo>
                <a:lnTo>
                  <a:pt x="2942" y="22824"/>
                </a:lnTo>
                <a:lnTo>
                  <a:pt x="10960" y="10953"/>
                </a:lnTo>
                <a:lnTo>
                  <a:pt x="22834" y="2940"/>
                </a:lnTo>
                <a:lnTo>
                  <a:pt x="37350" y="0"/>
                </a:lnTo>
                <a:lnTo>
                  <a:pt x="51864" y="2940"/>
                </a:lnTo>
                <a:lnTo>
                  <a:pt x="63734" y="10953"/>
                </a:lnTo>
                <a:lnTo>
                  <a:pt x="71747" y="22824"/>
                </a:lnTo>
                <a:lnTo>
                  <a:pt x="74688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1977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6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1977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6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6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4210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34210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66442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66442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98673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98673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30905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30905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63138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63138" y="13860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95370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95370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27602" y="139065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27602" y="139065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259834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259834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92065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92065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922773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22773" y="138912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55005" y="14196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8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6" y="37338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255005" y="14196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6" y="37338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8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6" y="37338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87238" y="143179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87238" y="143179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919470" y="141198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919470" y="141198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251702" y="144551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251702" y="144551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583933" y="146837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583933" y="146837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916166" y="156743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916166" y="156743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248397" y="154762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248397" y="154762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580630" y="165125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580630" y="165125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08353" y="1767077"/>
            <a:ext cx="6311265" cy="820419"/>
          </a:xfrm>
          <a:custGeom>
            <a:avLst/>
            <a:gdLst/>
            <a:ahLst/>
            <a:cxnLst/>
            <a:rect l="l" t="t" r="r" b="b"/>
            <a:pathLst>
              <a:path w="6311265" h="820419">
                <a:moveTo>
                  <a:pt x="0" y="184404"/>
                </a:moveTo>
                <a:lnTo>
                  <a:pt x="332232" y="9144"/>
                </a:lnTo>
                <a:lnTo>
                  <a:pt x="664464" y="0"/>
                </a:lnTo>
                <a:lnTo>
                  <a:pt x="996696" y="70104"/>
                </a:lnTo>
                <a:lnTo>
                  <a:pt x="1328928" y="149352"/>
                </a:lnTo>
                <a:lnTo>
                  <a:pt x="1661160" y="138684"/>
                </a:lnTo>
                <a:lnTo>
                  <a:pt x="1993392" y="108204"/>
                </a:lnTo>
                <a:lnTo>
                  <a:pt x="2325624" y="123444"/>
                </a:lnTo>
                <a:lnTo>
                  <a:pt x="2657856" y="192024"/>
                </a:lnTo>
                <a:lnTo>
                  <a:pt x="2990088" y="143256"/>
                </a:lnTo>
                <a:lnTo>
                  <a:pt x="3322320" y="128016"/>
                </a:lnTo>
                <a:lnTo>
                  <a:pt x="3653028" y="156972"/>
                </a:lnTo>
                <a:lnTo>
                  <a:pt x="3985260" y="266700"/>
                </a:lnTo>
                <a:lnTo>
                  <a:pt x="4317492" y="384048"/>
                </a:lnTo>
                <a:lnTo>
                  <a:pt x="4649724" y="318516"/>
                </a:lnTo>
                <a:lnTo>
                  <a:pt x="4981956" y="417576"/>
                </a:lnTo>
                <a:lnTo>
                  <a:pt x="5314188" y="452628"/>
                </a:lnTo>
                <a:lnTo>
                  <a:pt x="5646420" y="665988"/>
                </a:lnTo>
                <a:lnTo>
                  <a:pt x="5978652" y="749808"/>
                </a:lnTo>
                <a:lnTo>
                  <a:pt x="6310884" y="819912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269733" y="191338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50" y="0"/>
                </a:moveTo>
                <a:lnTo>
                  <a:pt x="22834" y="2940"/>
                </a:lnTo>
                <a:lnTo>
                  <a:pt x="10960" y="10953"/>
                </a:lnTo>
                <a:lnTo>
                  <a:pt x="2942" y="22824"/>
                </a:lnTo>
                <a:lnTo>
                  <a:pt x="0" y="37337"/>
                </a:lnTo>
                <a:lnTo>
                  <a:pt x="2942" y="51851"/>
                </a:lnTo>
                <a:lnTo>
                  <a:pt x="10960" y="63722"/>
                </a:lnTo>
                <a:lnTo>
                  <a:pt x="22834" y="71735"/>
                </a:lnTo>
                <a:lnTo>
                  <a:pt x="37350" y="74675"/>
                </a:lnTo>
                <a:lnTo>
                  <a:pt x="51864" y="71735"/>
                </a:lnTo>
                <a:lnTo>
                  <a:pt x="63734" y="63722"/>
                </a:lnTo>
                <a:lnTo>
                  <a:pt x="71747" y="51851"/>
                </a:lnTo>
                <a:lnTo>
                  <a:pt x="74688" y="37337"/>
                </a:lnTo>
                <a:lnTo>
                  <a:pt x="71747" y="22824"/>
                </a:lnTo>
                <a:lnTo>
                  <a:pt x="63734" y="10953"/>
                </a:lnTo>
                <a:lnTo>
                  <a:pt x="51864" y="2940"/>
                </a:lnTo>
                <a:lnTo>
                  <a:pt x="37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269733" y="191338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88" y="37337"/>
                </a:moveTo>
                <a:lnTo>
                  <a:pt x="71747" y="51851"/>
                </a:lnTo>
                <a:lnTo>
                  <a:pt x="63734" y="63722"/>
                </a:lnTo>
                <a:lnTo>
                  <a:pt x="51864" y="71735"/>
                </a:lnTo>
                <a:lnTo>
                  <a:pt x="37350" y="74675"/>
                </a:lnTo>
                <a:lnTo>
                  <a:pt x="22834" y="71735"/>
                </a:lnTo>
                <a:lnTo>
                  <a:pt x="10960" y="63722"/>
                </a:lnTo>
                <a:lnTo>
                  <a:pt x="2942" y="51851"/>
                </a:lnTo>
                <a:lnTo>
                  <a:pt x="0" y="37337"/>
                </a:lnTo>
                <a:lnTo>
                  <a:pt x="2942" y="22824"/>
                </a:lnTo>
                <a:lnTo>
                  <a:pt x="10960" y="10953"/>
                </a:lnTo>
                <a:lnTo>
                  <a:pt x="22834" y="2940"/>
                </a:lnTo>
                <a:lnTo>
                  <a:pt x="37350" y="0"/>
                </a:lnTo>
                <a:lnTo>
                  <a:pt x="51864" y="2940"/>
                </a:lnTo>
                <a:lnTo>
                  <a:pt x="63734" y="10953"/>
                </a:lnTo>
                <a:lnTo>
                  <a:pt x="71747" y="22824"/>
                </a:lnTo>
                <a:lnTo>
                  <a:pt x="74688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01977" y="173812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6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601977" y="173812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6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6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934210" y="17289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934210" y="17289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266442" y="179908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266442" y="179908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598673" y="187832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8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8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598673" y="187832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8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8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8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930905" y="1867661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930905" y="1867661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263138" y="183718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63138" y="183718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1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595370" y="185242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595370" y="1852422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927602" y="1921001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927602" y="1921001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259834" y="187223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259834" y="187223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592065" y="185699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592065" y="185699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1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922773" y="188595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922773" y="188595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255005" y="19956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8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6" y="37338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255005" y="199567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6" y="37338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8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6" y="37338"/>
                </a:lnTo>
                <a:close/>
              </a:path>
            </a:pathLst>
          </a:custGeom>
          <a:ln w="19811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587238" y="211302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587238" y="211302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919470" y="204749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919470" y="204749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251702" y="214655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251702" y="214655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583933" y="21816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583933" y="21816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916166" y="239496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916166" y="239496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248397" y="247878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248397" y="247878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7580630" y="254888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580630" y="254888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308353" y="1863089"/>
            <a:ext cx="6311265" cy="802005"/>
          </a:xfrm>
          <a:custGeom>
            <a:avLst/>
            <a:gdLst/>
            <a:ahLst/>
            <a:cxnLst/>
            <a:rect l="l" t="t" r="r" b="b"/>
            <a:pathLst>
              <a:path w="6311265" h="802005">
                <a:moveTo>
                  <a:pt x="0" y="236220"/>
                </a:moveTo>
                <a:lnTo>
                  <a:pt x="332232" y="30480"/>
                </a:lnTo>
                <a:lnTo>
                  <a:pt x="664464" y="0"/>
                </a:lnTo>
                <a:lnTo>
                  <a:pt x="996696" y="77724"/>
                </a:lnTo>
                <a:lnTo>
                  <a:pt x="1328928" y="143256"/>
                </a:lnTo>
                <a:lnTo>
                  <a:pt x="1661160" y="121920"/>
                </a:lnTo>
                <a:lnTo>
                  <a:pt x="1993392" y="77724"/>
                </a:lnTo>
                <a:lnTo>
                  <a:pt x="2325624" y="100584"/>
                </a:lnTo>
                <a:lnTo>
                  <a:pt x="2657856" y="166116"/>
                </a:lnTo>
                <a:lnTo>
                  <a:pt x="2990088" y="112776"/>
                </a:lnTo>
                <a:lnTo>
                  <a:pt x="3322320" y="82296"/>
                </a:lnTo>
                <a:lnTo>
                  <a:pt x="3653028" y="108204"/>
                </a:lnTo>
                <a:lnTo>
                  <a:pt x="3985260" y="234696"/>
                </a:lnTo>
                <a:lnTo>
                  <a:pt x="4317492" y="365760"/>
                </a:lnTo>
                <a:lnTo>
                  <a:pt x="4649724" y="275844"/>
                </a:lnTo>
                <a:lnTo>
                  <a:pt x="4981956" y="382524"/>
                </a:lnTo>
                <a:lnTo>
                  <a:pt x="5314188" y="419100"/>
                </a:lnTo>
                <a:lnTo>
                  <a:pt x="5646420" y="623316"/>
                </a:lnTo>
                <a:lnTo>
                  <a:pt x="5978652" y="714756"/>
                </a:lnTo>
                <a:lnTo>
                  <a:pt x="6310884" y="801624"/>
                </a:lnTo>
              </a:path>
            </a:pathLst>
          </a:custGeom>
          <a:ln w="28955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269733" y="206121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50" y="0"/>
                </a:moveTo>
                <a:lnTo>
                  <a:pt x="22834" y="2940"/>
                </a:lnTo>
                <a:lnTo>
                  <a:pt x="10960" y="10953"/>
                </a:lnTo>
                <a:lnTo>
                  <a:pt x="2942" y="22824"/>
                </a:lnTo>
                <a:lnTo>
                  <a:pt x="0" y="37337"/>
                </a:lnTo>
                <a:lnTo>
                  <a:pt x="2942" y="51851"/>
                </a:lnTo>
                <a:lnTo>
                  <a:pt x="10960" y="63722"/>
                </a:lnTo>
                <a:lnTo>
                  <a:pt x="22834" y="71735"/>
                </a:lnTo>
                <a:lnTo>
                  <a:pt x="37350" y="74675"/>
                </a:lnTo>
                <a:lnTo>
                  <a:pt x="51864" y="71735"/>
                </a:lnTo>
                <a:lnTo>
                  <a:pt x="63734" y="63722"/>
                </a:lnTo>
                <a:lnTo>
                  <a:pt x="71747" y="51851"/>
                </a:lnTo>
                <a:lnTo>
                  <a:pt x="74688" y="37337"/>
                </a:lnTo>
                <a:lnTo>
                  <a:pt x="71747" y="22824"/>
                </a:lnTo>
                <a:lnTo>
                  <a:pt x="63734" y="10953"/>
                </a:lnTo>
                <a:lnTo>
                  <a:pt x="51864" y="2940"/>
                </a:lnTo>
                <a:lnTo>
                  <a:pt x="37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269733" y="206121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88" y="37337"/>
                </a:moveTo>
                <a:lnTo>
                  <a:pt x="71747" y="51851"/>
                </a:lnTo>
                <a:lnTo>
                  <a:pt x="63734" y="63722"/>
                </a:lnTo>
                <a:lnTo>
                  <a:pt x="51864" y="71735"/>
                </a:lnTo>
                <a:lnTo>
                  <a:pt x="37350" y="74675"/>
                </a:lnTo>
                <a:lnTo>
                  <a:pt x="22834" y="71735"/>
                </a:lnTo>
                <a:lnTo>
                  <a:pt x="10960" y="63722"/>
                </a:lnTo>
                <a:lnTo>
                  <a:pt x="2942" y="51851"/>
                </a:lnTo>
                <a:lnTo>
                  <a:pt x="0" y="37337"/>
                </a:lnTo>
                <a:lnTo>
                  <a:pt x="2942" y="22824"/>
                </a:lnTo>
                <a:lnTo>
                  <a:pt x="10960" y="10953"/>
                </a:lnTo>
                <a:lnTo>
                  <a:pt x="22834" y="2940"/>
                </a:lnTo>
                <a:lnTo>
                  <a:pt x="37350" y="0"/>
                </a:lnTo>
                <a:lnTo>
                  <a:pt x="51864" y="2940"/>
                </a:lnTo>
                <a:lnTo>
                  <a:pt x="63734" y="10953"/>
                </a:lnTo>
                <a:lnTo>
                  <a:pt x="71747" y="22824"/>
                </a:lnTo>
                <a:lnTo>
                  <a:pt x="74688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601977" y="185547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6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601977" y="185547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6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6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934210" y="182498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934210" y="182498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266442" y="19027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266442" y="19027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598673" y="196824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98673" y="196824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930905" y="194691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930905" y="194691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263138" y="19027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263138" y="19027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595370" y="192557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595370" y="192557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927602" y="19911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927602" y="19911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259834" y="193776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259834" y="1937766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592065" y="190728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592065" y="190728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922773" y="193319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922773" y="193319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255005" y="205968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6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255005" y="205968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6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6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587238" y="219075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587238" y="219075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919470" y="210083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8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8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919470" y="2100833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8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8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8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251702" y="22075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251702" y="22075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583933" y="224408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6583933" y="224408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6916166" y="24483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6916166" y="244830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7248397" y="253974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7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7" y="74676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7248397" y="253974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7" y="74676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7580630" y="26266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37338" y="0"/>
                </a:move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2940" y="51851"/>
                </a:lnTo>
                <a:lnTo>
                  <a:pt x="10953" y="63722"/>
                </a:lnTo>
                <a:lnTo>
                  <a:pt x="22824" y="71735"/>
                </a:lnTo>
                <a:lnTo>
                  <a:pt x="37338" y="74675"/>
                </a:lnTo>
                <a:lnTo>
                  <a:pt x="51851" y="71735"/>
                </a:lnTo>
                <a:lnTo>
                  <a:pt x="63722" y="63722"/>
                </a:lnTo>
                <a:lnTo>
                  <a:pt x="71735" y="51851"/>
                </a:lnTo>
                <a:lnTo>
                  <a:pt x="74675" y="37337"/>
                </a:lnTo>
                <a:lnTo>
                  <a:pt x="71735" y="22824"/>
                </a:lnTo>
                <a:lnTo>
                  <a:pt x="63722" y="10953"/>
                </a:lnTo>
                <a:lnTo>
                  <a:pt x="51851" y="2940"/>
                </a:lnTo>
                <a:lnTo>
                  <a:pt x="37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7580630" y="26266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675" y="37337"/>
                </a:moveTo>
                <a:lnTo>
                  <a:pt x="71735" y="51851"/>
                </a:lnTo>
                <a:lnTo>
                  <a:pt x="63722" y="63722"/>
                </a:lnTo>
                <a:lnTo>
                  <a:pt x="51851" y="71735"/>
                </a:lnTo>
                <a:lnTo>
                  <a:pt x="37338" y="74675"/>
                </a:lnTo>
                <a:lnTo>
                  <a:pt x="22824" y="71735"/>
                </a:lnTo>
                <a:lnTo>
                  <a:pt x="10953" y="63722"/>
                </a:lnTo>
                <a:lnTo>
                  <a:pt x="2940" y="51851"/>
                </a:lnTo>
                <a:lnTo>
                  <a:pt x="0" y="37337"/>
                </a:ln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8" y="0"/>
                </a:lnTo>
                <a:lnTo>
                  <a:pt x="51851" y="2940"/>
                </a:lnTo>
                <a:lnTo>
                  <a:pt x="63722" y="10953"/>
                </a:lnTo>
                <a:lnTo>
                  <a:pt x="71735" y="22824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7539228" y="1690116"/>
            <a:ext cx="79375" cy="177165"/>
          </a:xfrm>
          <a:custGeom>
            <a:avLst/>
            <a:gdLst/>
            <a:ahLst/>
            <a:cxnLst/>
            <a:rect l="l" t="t" r="r" b="b"/>
            <a:pathLst>
              <a:path w="79375" h="177164">
                <a:moveTo>
                  <a:pt x="79248" y="0"/>
                </a:moveTo>
                <a:lnTo>
                  <a:pt x="57912" y="176784"/>
                </a:lnTo>
                <a:lnTo>
                  <a:pt x="0" y="176784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7264400" y="1783842"/>
            <a:ext cx="2501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88.7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7440168" y="2404872"/>
            <a:ext cx="178435" cy="182880"/>
          </a:xfrm>
          <a:custGeom>
            <a:avLst/>
            <a:gdLst/>
            <a:ahLst/>
            <a:cxnLst/>
            <a:rect l="l" t="t" r="r" b="b"/>
            <a:pathLst>
              <a:path w="178434" h="182880">
                <a:moveTo>
                  <a:pt x="178307" y="182879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7314945" y="2224532"/>
            <a:ext cx="2501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50.4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440168" y="2663951"/>
            <a:ext cx="178435" cy="158750"/>
          </a:xfrm>
          <a:custGeom>
            <a:avLst/>
            <a:gdLst/>
            <a:ahLst/>
            <a:cxnLst/>
            <a:rect l="l" t="t" r="r" b="b"/>
            <a:pathLst>
              <a:path w="178434" h="158750">
                <a:moveTo>
                  <a:pt x="178307" y="0"/>
                </a:moveTo>
                <a:lnTo>
                  <a:pt x="0" y="158496"/>
                </a:lnTo>
              </a:path>
            </a:pathLst>
          </a:custGeom>
          <a:ln w="9144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7314945" y="2835655"/>
            <a:ext cx="2501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47.1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938643" y="3643121"/>
            <a:ext cx="11620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938643" y="2822320"/>
            <a:ext cx="43116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5</a:t>
            </a:r>
            <a:r>
              <a:rPr dirty="0" sz="1400" spc="-10">
                <a:latin typeface="Calibri"/>
                <a:cs typeface="Calibri"/>
              </a:rPr>
              <a:t>,</a:t>
            </a:r>
            <a:r>
              <a:rPr dirty="0" sz="140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938643" y="2001520"/>
            <a:ext cx="52197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,000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938643" y="1180972"/>
            <a:ext cx="52197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,000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75182" y="3643121"/>
            <a:ext cx="11620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84961" y="3174110"/>
            <a:ext cx="20574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784961" y="2704973"/>
            <a:ext cx="20574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40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784961" y="2236216"/>
            <a:ext cx="20574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60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784961" y="1767077"/>
            <a:ext cx="20574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80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95045" y="1298066"/>
            <a:ext cx="29527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100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1041476" y="3929786"/>
            <a:ext cx="6603796" cy="31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 txBox="1"/>
          <p:nvPr/>
        </p:nvSpPr>
        <p:spPr>
          <a:xfrm>
            <a:off x="8507094" y="1744083"/>
            <a:ext cx="203835" cy="15900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spc="5">
                <a:latin typeface="Calibri"/>
                <a:cs typeface="Calibri"/>
              </a:rPr>
              <a:t>N</a:t>
            </a:r>
            <a:r>
              <a:rPr dirty="0" sz="1400" spc="-10">
                <a:latin typeface="Calibri"/>
                <a:cs typeface="Calibri"/>
              </a:rPr>
              <a:t>umb</a:t>
            </a:r>
            <a:r>
              <a:rPr dirty="0" sz="1400">
                <a:latin typeface="Calibri"/>
                <a:cs typeface="Calibri"/>
              </a:rPr>
              <a:t>er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en</a:t>
            </a:r>
            <a:r>
              <a:rPr dirty="0" sz="1400">
                <a:latin typeface="Calibri"/>
                <a:cs typeface="Calibri"/>
              </a:rPr>
              <a:t>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74827" y="1861737"/>
            <a:ext cx="204470" cy="1356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spc="-20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espons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>
                <a:latin typeface="Calibri"/>
                <a:cs typeface="Calibri"/>
              </a:rPr>
              <a:t>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1347216" y="4469891"/>
            <a:ext cx="243840" cy="97790"/>
          </a:xfrm>
          <a:custGeom>
            <a:avLst/>
            <a:gdLst/>
            <a:ahLst/>
            <a:cxnLst/>
            <a:rect l="l" t="t" r="r" b="b"/>
            <a:pathLst>
              <a:path w="243840" h="97789">
                <a:moveTo>
                  <a:pt x="0" y="97536"/>
                </a:moveTo>
                <a:lnTo>
                  <a:pt x="243840" y="97536"/>
                </a:lnTo>
                <a:lnTo>
                  <a:pt x="243840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 txBox="1"/>
          <p:nvPr/>
        </p:nvSpPr>
        <p:spPr>
          <a:xfrm>
            <a:off x="1604263" y="4392676"/>
            <a:ext cx="119888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HH </a:t>
            </a:r>
            <a:r>
              <a:rPr dirty="0" sz="1400" spc="-5">
                <a:latin typeface="Calibri"/>
                <a:cs typeface="Calibri"/>
              </a:rPr>
              <a:t>Screened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(n)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3059429" y="451789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144011" y="448055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29">
                <a:moveTo>
                  <a:pt x="37337" y="0"/>
                </a:moveTo>
                <a:lnTo>
                  <a:pt x="22824" y="2933"/>
                </a:lnTo>
                <a:lnTo>
                  <a:pt x="10953" y="10934"/>
                </a:lnTo>
                <a:lnTo>
                  <a:pt x="2940" y="22802"/>
                </a:lnTo>
                <a:lnTo>
                  <a:pt x="0" y="37337"/>
                </a:lnTo>
                <a:lnTo>
                  <a:pt x="2940" y="51873"/>
                </a:lnTo>
                <a:lnTo>
                  <a:pt x="10953" y="63741"/>
                </a:lnTo>
                <a:lnTo>
                  <a:pt x="22824" y="71742"/>
                </a:lnTo>
                <a:lnTo>
                  <a:pt x="37337" y="74675"/>
                </a:lnTo>
                <a:lnTo>
                  <a:pt x="51851" y="71742"/>
                </a:lnTo>
                <a:lnTo>
                  <a:pt x="63722" y="63741"/>
                </a:lnTo>
                <a:lnTo>
                  <a:pt x="71735" y="51873"/>
                </a:lnTo>
                <a:lnTo>
                  <a:pt x="74675" y="37337"/>
                </a:lnTo>
                <a:lnTo>
                  <a:pt x="71735" y="22802"/>
                </a:lnTo>
                <a:lnTo>
                  <a:pt x="63722" y="10934"/>
                </a:lnTo>
                <a:lnTo>
                  <a:pt x="51851" y="2933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144011" y="448055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29">
                <a:moveTo>
                  <a:pt x="74675" y="37337"/>
                </a:moveTo>
                <a:lnTo>
                  <a:pt x="71735" y="51873"/>
                </a:lnTo>
                <a:lnTo>
                  <a:pt x="63722" y="63741"/>
                </a:lnTo>
                <a:lnTo>
                  <a:pt x="51851" y="71742"/>
                </a:lnTo>
                <a:lnTo>
                  <a:pt x="37337" y="74675"/>
                </a:lnTo>
                <a:lnTo>
                  <a:pt x="22824" y="71742"/>
                </a:lnTo>
                <a:lnTo>
                  <a:pt x="10953" y="63741"/>
                </a:lnTo>
                <a:lnTo>
                  <a:pt x="2940" y="51873"/>
                </a:lnTo>
                <a:lnTo>
                  <a:pt x="0" y="37337"/>
                </a:lnTo>
                <a:lnTo>
                  <a:pt x="2940" y="22802"/>
                </a:lnTo>
                <a:lnTo>
                  <a:pt x="10953" y="10934"/>
                </a:lnTo>
                <a:lnTo>
                  <a:pt x="22824" y="2933"/>
                </a:lnTo>
                <a:lnTo>
                  <a:pt x="37337" y="0"/>
                </a:lnTo>
                <a:lnTo>
                  <a:pt x="51851" y="2933"/>
                </a:lnTo>
                <a:lnTo>
                  <a:pt x="63722" y="10934"/>
                </a:lnTo>
                <a:lnTo>
                  <a:pt x="71735" y="22802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3316985" y="4392676"/>
            <a:ext cx="97218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Screened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4543805" y="451789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4628388" y="448055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29">
                <a:moveTo>
                  <a:pt x="37337" y="0"/>
                </a:moveTo>
                <a:lnTo>
                  <a:pt x="22824" y="2933"/>
                </a:lnTo>
                <a:lnTo>
                  <a:pt x="10953" y="10934"/>
                </a:lnTo>
                <a:lnTo>
                  <a:pt x="2940" y="22802"/>
                </a:lnTo>
                <a:lnTo>
                  <a:pt x="0" y="37337"/>
                </a:lnTo>
                <a:lnTo>
                  <a:pt x="2940" y="51873"/>
                </a:lnTo>
                <a:lnTo>
                  <a:pt x="10953" y="63741"/>
                </a:lnTo>
                <a:lnTo>
                  <a:pt x="22824" y="71742"/>
                </a:lnTo>
                <a:lnTo>
                  <a:pt x="37337" y="74675"/>
                </a:lnTo>
                <a:lnTo>
                  <a:pt x="51851" y="71742"/>
                </a:lnTo>
                <a:lnTo>
                  <a:pt x="63722" y="63741"/>
                </a:lnTo>
                <a:lnTo>
                  <a:pt x="71735" y="51873"/>
                </a:lnTo>
                <a:lnTo>
                  <a:pt x="74675" y="37337"/>
                </a:lnTo>
                <a:lnTo>
                  <a:pt x="71735" y="22802"/>
                </a:lnTo>
                <a:lnTo>
                  <a:pt x="63722" y="10934"/>
                </a:lnTo>
                <a:lnTo>
                  <a:pt x="51851" y="2933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4628388" y="448055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29">
                <a:moveTo>
                  <a:pt x="74675" y="37337"/>
                </a:moveTo>
                <a:lnTo>
                  <a:pt x="71735" y="51873"/>
                </a:lnTo>
                <a:lnTo>
                  <a:pt x="63722" y="63741"/>
                </a:lnTo>
                <a:lnTo>
                  <a:pt x="51851" y="71742"/>
                </a:lnTo>
                <a:lnTo>
                  <a:pt x="37337" y="74675"/>
                </a:lnTo>
                <a:lnTo>
                  <a:pt x="22824" y="71742"/>
                </a:lnTo>
                <a:lnTo>
                  <a:pt x="10953" y="63741"/>
                </a:lnTo>
                <a:lnTo>
                  <a:pt x="2940" y="51873"/>
                </a:lnTo>
                <a:lnTo>
                  <a:pt x="0" y="37337"/>
                </a:lnTo>
                <a:lnTo>
                  <a:pt x="2940" y="22802"/>
                </a:lnTo>
                <a:lnTo>
                  <a:pt x="10953" y="10934"/>
                </a:lnTo>
                <a:lnTo>
                  <a:pt x="22824" y="2933"/>
                </a:lnTo>
                <a:lnTo>
                  <a:pt x="37337" y="0"/>
                </a:lnTo>
                <a:lnTo>
                  <a:pt x="51851" y="2933"/>
                </a:lnTo>
                <a:lnTo>
                  <a:pt x="63722" y="10934"/>
                </a:lnTo>
                <a:lnTo>
                  <a:pt x="71735" y="22802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 txBox="1"/>
          <p:nvPr/>
        </p:nvSpPr>
        <p:spPr>
          <a:xfrm>
            <a:off x="4801870" y="4392676"/>
            <a:ext cx="116776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Interviewed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6224778" y="451789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956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309359" y="448055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29">
                <a:moveTo>
                  <a:pt x="37337" y="0"/>
                </a:moveTo>
                <a:lnTo>
                  <a:pt x="22824" y="2933"/>
                </a:lnTo>
                <a:lnTo>
                  <a:pt x="10953" y="10934"/>
                </a:lnTo>
                <a:lnTo>
                  <a:pt x="2940" y="22802"/>
                </a:lnTo>
                <a:lnTo>
                  <a:pt x="0" y="37337"/>
                </a:lnTo>
                <a:lnTo>
                  <a:pt x="2940" y="51873"/>
                </a:lnTo>
                <a:lnTo>
                  <a:pt x="10953" y="63741"/>
                </a:lnTo>
                <a:lnTo>
                  <a:pt x="22824" y="71742"/>
                </a:lnTo>
                <a:lnTo>
                  <a:pt x="37337" y="74675"/>
                </a:lnTo>
                <a:lnTo>
                  <a:pt x="51851" y="71742"/>
                </a:lnTo>
                <a:lnTo>
                  <a:pt x="63722" y="63741"/>
                </a:lnTo>
                <a:lnTo>
                  <a:pt x="71735" y="51873"/>
                </a:lnTo>
                <a:lnTo>
                  <a:pt x="74675" y="37337"/>
                </a:lnTo>
                <a:lnTo>
                  <a:pt x="71735" y="22802"/>
                </a:lnTo>
                <a:lnTo>
                  <a:pt x="63722" y="10934"/>
                </a:lnTo>
                <a:lnTo>
                  <a:pt x="51851" y="2933"/>
                </a:lnTo>
                <a:lnTo>
                  <a:pt x="37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309359" y="448055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29">
                <a:moveTo>
                  <a:pt x="74675" y="37337"/>
                </a:moveTo>
                <a:lnTo>
                  <a:pt x="71735" y="51873"/>
                </a:lnTo>
                <a:lnTo>
                  <a:pt x="63722" y="63741"/>
                </a:lnTo>
                <a:lnTo>
                  <a:pt x="51851" y="71742"/>
                </a:lnTo>
                <a:lnTo>
                  <a:pt x="37337" y="74675"/>
                </a:lnTo>
                <a:lnTo>
                  <a:pt x="22824" y="71742"/>
                </a:lnTo>
                <a:lnTo>
                  <a:pt x="10953" y="63741"/>
                </a:lnTo>
                <a:lnTo>
                  <a:pt x="2940" y="51873"/>
                </a:lnTo>
                <a:lnTo>
                  <a:pt x="0" y="37337"/>
                </a:lnTo>
                <a:lnTo>
                  <a:pt x="2940" y="22802"/>
                </a:lnTo>
                <a:lnTo>
                  <a:pt x="10953" y="10934"/>
                </a:lnTo>
                <a:lnTo>
                  <a:pt x="22824" y="2933"/>
                </a:lnTo>
                <a:lnTo>
                  <a:pt x="37337" y="0"/>
                </a:lnTo>
                <a:lnTo>
                  <a:pt x="51851" y="2933"/>
                </a:lnTo>
                <a:lnTo>
                  <a:pt x="63722" y="10934"/>
                </a:lnTo>
                <a:lnTo>
                  <a:pt x="71735" y="22802"/>
                </a:lnTo>
                <a:lnTo>
                  <a:pt x="74675" y="37337"/>
                </a:lnTo>
                <a:close/>
              </a:path>
            </a:pathLst>
          </a:custGeom>
          <a:ln w="198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 txBox="1"/>
          <p:nvPr/>
        </p:nvSpPr>
        <p:spPr>
          <a:xfrm>
            <a:off x="6482334" y="4392676"/>
            <a:ext cx="138112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MEC </a:t>
            </a:r>
            <a:r>
              <a:rPr dirty="0" sz="1400" spc="-5">
                <a:latin typeface="Calibri"/>
                <a:cs typeface="Calibri"/>
              </a:rPr>
              <a:t>Examined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761" y="88315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827532"/>
            <a:ext cx="8625840" cy="3837940"/>
          </a:xfrm>
          <a:custGeom>
            <a:avLst/>
            <a:gdLst/>
            <a:ahLst/>
            <a:cxnLst/>
            <a:rect l="l" t="t" r="r" b="b"/>
            <a:pathLst>
              <a:path w="8625840" h="3837940">
                <a:moveTo>
                  <a:pt x="0" y="3837432"/>
                </a:moveTo>
                <a:lnTo>
                  <a:pt x="8625840" y="3837432"/>
                </a:lnTo>
                <a:lnTo>
                  <a:pt x="8625840" y="0"/>
                </a:lnTo>
                <a:lnTo>
                  <a:pt x="0" y="0"/>
                </a:lnTo>
                <a:lnTo>
                  <a:pt x="0" y="383743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0148" y="1063116"/>
            <a:ext cx="1846580" cy="34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10">
                <a:latin typeface="Calibri"/>
                <a:cs typeface="Calibri"/>
              </a:rPr>
              <a:t>Five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approaches: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98145" indent="-385445">
              <a:lnSpc>
                <a:spcPct val="100000"/>
              </a:lnSpc>
              <a:buClr>
                <a:srgbClr val="0A40A4"/>
              </a:buClr>
              <a:buAutoNum type="arabicPeriod"/>
              <a:tabLst>
                <a:tab pos="398145" algn="l"/>
                <a:tab pos="398780" algn="l"/>
              </a:tabLst>
            </a:pPr>
            <a:r>
              <a:rPr dirty="0">
                <a:solidFill>
                  <a:srgbClr val="000000"/>
                </a:solidFill>
              </a:rPr>
              <a:t>RR </a:t>
            </a:r>
            <a:r>
              <a:rPr dirty="0" spc="-5">
                <a:solidFill>
                  <a:srgbClr val="000000"/>
                </a:solidFill>
              </a:rPr>
              <a:t>comparisons </a:t>
            </a:r>
            <a:r>
              <a:rPr dirty="0" spc="-10">
                <a:solidFill>
                  <a:srgbClr val="000000"/>
                </a:solidFill>
              </a:rPr>
              <a:t>across</a:t>
            </a:r>
            <a:r>
              <a:rPr dirty="0" spc="-5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subgroups</a:t>
            </a:r>
          </a:p>
          <a:p>
            <a:pPr marL="398145" indent="-385445">
              <a:lnSpc>
                <a:spcPct val="100000"/>
              </a:lnSpc>
              <a:spcBef>
                <a:spcPts val="430"/>
              </a:spcBef>
              <a:buClr>
                <a:srgbClr val="0A40A4"/>
              </a:buClr>
              <a:buAutoNum type="arabicPeriod"/>
              <a:tabLst>
                <a:tab pos="398145" algn="l"/>
                <a:tab pos="398780" algn="l"/>
              </a:tabLst>
            </a:pPr>
            <a:r>
              <a:rPr dirty="0" spc="-5">
                <a:solidFill>
                  <a:srgbClr val="000000"/>
                </a:solidFill>
              </a:rPr>
              <a:t>Comparisons </a:t>
            </a:r>
            <a:r>
              <a:rPr dirty="0" spc="-10">
                <a:solidFill>
                  <a:srgbClr val="000000"/>
                </a:solidFill>
              </a:rPr>
              <a:t>to </a:t>
            </a:r>
            <a:r>
              <a:rPr dirty="0" spc="-5">
                <a:solidFill>
                  <a:srgbClr val="000000"/>
                </a:solidFill>
              </a:rPr>
              <a:t>similar </a:t>
            </a:r>
            <a:r>
              <a:rPr dirty="0" spc="-10">
                <a:solidFill>
                  <a:srgbClr val="000000"/>
                </a:solidFill>
              </a:rPr>
              <a:t>estimates from </a:t>
            </a:r>
            <a:r>
              <a:rPr dirty="0" spc="-5">
                <a:solidFill>
                  <a:srgbClr val="000000"/>
                </a:solidFill>
              </a:rPr>
              <a:t>other</a:t>
            </a:r>
            <a:r>
              <a:rPr dirty="0" spc="1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sources</a:t>
            </a:r>
          </a:p>
          <a:p>
            <a:pPr marL="398145" indent="-385445">
              <a:lnSpc>
                <a:spcPct val="100000"/>
              </a:lnSpc>
              <a:spcBef>
                <a:spcPts val="430"/>
              </a:spcBef>
              <a:buClr>
                <a:srgbClr val="0A40A4"/>
              </a:buClr>
              <a:buAutoNum type="arabicPeriod"/>
              <a:tabLst>
                <a:tab pos="398145" algn="l"/>
                <a:tab pos="398780" algn="l"/>
              </a:tabLst>
            </a:pPr>
            <a:r>
              <a:rPr dirty="0" spc="-5">
                <a:solidFill>
                  <a:srgbClr val="000000"/>
                </a:solidFill>
              </a:rPr>
              <a:t>Studying </a:t>
            </a:r>
            <a:r>
              <a:rPr dirty="0" spc="-10">
                <a:solidFill>
                  <a:srgbClr val="000000"/>
                </a:solidFill>
              </a:rPr>
              <a:t>variations </a:t>
            </a:r>
            <a:r>
              <a:rPr dirty="0" spc="-5">
                <a:solidFill>
                  <a:srgbClr val="000000"/>
                </a:solidFill>
              </a:rPr>
              <a:t>within </a:t>
            </a:r>
            <a:r>
              <a:rPr dirty="0" spc="-10">
                <a:solidFill>
                  <a:srgbClr val="000000"/>
                </a:solidFill>
              </a:rPr>
              <a:t>existing</a:t>
            </a:r>
            <a:r>
              <a:rPr dirty="0" spc="3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survey</a:t>
            </a:r>
          </a:p>
          <a:p>
            <a:pPr marL="398145" indent="-385445">
              <a:lnSpc>
                <a:spcPct val="100000"/>
              </a:lnSpc>
              <a:spcBef>
                <a:spcPts val="425"/>
              </a:spcBef>
              <a:buClr>
                <a:srgbClr val="0A40A4"/>
              </a:buClr>
              <a:buAutoNum type="arabicPeriod"/>
              <a:tabLst>
                <a:tab pos="398145" algn="l"/>
                <a:tab pos="398780" algn="l"/>
              </a:tabLst>
            </a:pPr>
            <a:r>
              <a:rPr dirty="0" spc="-10">
                <a:solidFill>
                  <a:srgbClr val="000000"/>
                </a:solidFill>
              </a:rPr>
              <a:t>Contrasting alternative </a:t>
            </a:r>
            <a:r>
              <a:rPr dirty="0" spc="-5">
                <a:solidFill>
                  <a:srgbClr val="000000"/>
                </a:solidFill>
              </a:rPr>
              <a:t>post-survey adjustments </a:t>
            </a:r>
            <a:r>
              <a:rPr dirty="0" spc="-15">
                <a:solidFill>
                  <a:srgbClr val="000000"/>
                </a:solidFill>
              </a:rPr>
              <a:t>for</a:t>
            </a:r>
            <a:r>
              <a:rPr dirty="0" spc="2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nonresponse</a:t>
            </a: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pc="-5">
                <a:solidFill>
                  <a:srgbClr val="0A40A4"/>
                </a:solidFill>
              </a:rPr>
              <a:t>5.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6482" y="2756661"/>
            <a:ext cx="5399405" cy="29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Using sampling </a:t>
            </a:r>
            <a:r>
              <a:rPr dirty="0" sz="1800" spc="-10">
                <a:latin typeface="Calibri"/>
                <a:cs typeface="Calibri"/>
              </a:rPr>
              <a:t>frame </a:t>
            </a:r>
            <a:r>
              <a:rPr dirty="0" sz="1800" spc="-15">
                <a:latin typeface="Calibri"/>
                <a:cs typeface="Calibri"/>
              </a:rPr>
              <a:t>data </a:t>
            </a:r>
            <a:r>
              <a:rPr dirty="0" sz="1800" spc="-5">
                <a:latin typeface="Calibri"/>
                <a:cs typeface="Calibri"/>
              </a:rPr>
              <a:t>or </a:t>
            </a:r>
            <a:r>
              <a:rPr dirty="0" sz="1800" spc="-10">
                <a:latin typeface="Calibri"/>
                <a:cs typeface="Calibri"/>
              </a:rPr>
              <a:t>supplemental matched</a:t>
            </a:r>
            <a:r>
              <a:rPr dirty="0" sz="1800" spc="1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5607" y="224916"/>
            <a:ext cx="6468110" cy="393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006857"/>
                </a:solidFill>
              </a:rPr>
              <a:t>Approaches </a:t>
            </a:r>
            <a:r>
              <a:rPr dirty="0" spc="-15">
                <a:solidFill>
                  <a:srgbClr val="006857"/>
                </a:solidFill>
              </a:rPr>
              <a:t>to </a:t>
            </a:r>
            <a:r>
              <a:rPr dirty="0">
                <a:solidFill>
                  <a:srgbClr val="006857"/>
                </a:solidFill>
              </a:rPr>
              <a:t>Assess </a:t>
            </a:r>
            <a:r>
              <a:rPr dirty="0" spc="-5">
                <a:solidFill>
                  <a:srgbClr val="006857"/>
                </a:solidFill>
              </a:rPr>
              <a:t>Nonresponse </a:t>
            </a:r>
            <a:r>
              <a:rPr dirty="0">
                <a:solidFill>
                  <a:srgbClr val="006857"/>
                </a:solidFill>
              </a:rPr>
              <a:t>Bias </a:t>
            </a:r>
            <a:r>
              <a:rPr dirty="0" sz="1800" spc="-5">
                <a:solidFill>
                  <a:srgbClr val="006857"/>
                </a:solidFill>
              </a:rPr>
              <a:t>(</a:t>
            </a:r>
            <a:r>
              <a:rPr dirty="0" sz="1800" spc="-5" i="1">
                <a:solidFill>
                  <a:srgbClr val="006857"/>
                </a:solidFill>
                <a:latin typeface="Calibri"/>
                <a:cs typeface="Calibri"/>
              </a:rPr>
              <a:t>Groves</a:t>
            </a:r>
            <a:r>
              <a:rPr dirty="0" sz="1800" spc="-40" i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6857"/>
                </a:solidFill>
              </a:rPr>
              <a:t>2006)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11040" y="1469136"/>
            <a:ext cx="297179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07835" y="1789176"/>
            <a:ext cx="298704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14259" y="2456688"/>
            <a:ext cx="297179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96840" y="2132076"/>
            <a:ext cx="297179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752081" y="2794254"/>
            <a:ext cx="1484630" cy="277495"/>
          </a:xfrm>
          <a:prstGeom prst="rect">
            <a:avLst/>
          </a:prstGeom>
          <a:solidFill>
            <a:srgbClr val="F1F1F1"/>
          </a:solidFill>
          <a:ln w="19812">
            <a:solidFill>
              <a:srgbClr val="0042C7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220"/>
              </a:spcBef>
            </a:pPr>
            <a:r>
              <a:rPr dirty="0" sz="1200" b="1">
                <a:solidFill>
                  <a:srgbClr val="0A40A4"/>
                </a:solidFill>
                <a:latin typeface="Arial Black"/>
                <a:cs typeface="Arial Black"/>
              </a:rPr>
              <a:t>Coming </a:t>
            </a:r>
            <a:r>
              <a:rPr dirty="0" sz="1200" spc="-5" b="1">
                <a:solidFill>
                  <a:srgbClr val="0A40A4"/>
                </a:solidFill>
                <a:latin typeface="Arial Black"/>
                <a:cs typeface="Arial Black"/>
              </a:rPr>
              <a:t>in</a:t>
            </a:r>
            <a:r>
              <a:rPr dirty="0" sz="1200" spc="-100" b="1">
                <a:solidFill>
                  <a:srgbClr val="0A40A4"/>
                </a:solidFill>
                <a:latin typeface="Arial Black"/>
                <a:cs typeface="Arial Black"/>
              </a:rPr>
              <a:t> </a:t>
            </a:r>
            <a:r>
              <a:rPr dirty="0" sz="1200" b="1">
                <a:solidFill>
                  <a:srgbClr val="0A40A4"/>
                </a:solidFill>
                <a:latin typeface="Arial Black"/>
                <a:cs typeface="Arial Black"/>
              </a:rPr>
              <a:t>2019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2855" y="4836363"/>
            <a:ext cx="79133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10" b="1">
                <a:solidFill>
                  <a:srgbClr val="0F55DC"/>
                </a:solidFill>
                <a:latin typeface="Calibri"/>
                <a:cs typeface="Calibri"/>
              </a:rPr>
              <a:t>Reference: </a:t>
            </a:r>
            <a:r>
              <a:rPr dirty="0" sz="1200" spc="-10">
                <a:solidFill>
                  <a:srgbClr val="0F55DC"/>
                </a:solidFill>
                <a:latin typeface="Calibri"/>
                <a:cs typeface="Calibri"/>
              </a:rPr>
              <a:t>Groves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RM. </a:t>
            </a:r>
            <a:r>
              <a:rPr dirty="0" sz="1200" spc="-5">
                <a:solidFill>
                  <a:srgbClr val="0F55DC"/>
                </a:solidFill>
                <a:latin typeface="Calibri"/>
                <a:cs typeface="Calibri"/>
              </a:rPr>
              <a:t>Nonresponse Rates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and </a:t>
            </a:r>
            <a:r>
              <a:rPr dirty="0" sz="1200" spc="-5">
                <a:solidFill>
                  <a:srgbClr val="0F55DC"/>
                </a:solidFill>
                <a:latin typeface="Calibri"/>
                <a:cs typeface="Calibri"/>
              </a:rPr>
              <a:t>Nonresponse Bias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in </a:t>
            </a:r>
            <a:r>
              <a:rPr dirty="0" sz="1200" spc="-5">
                <a:solidFill>
                  <a:srgbClr val="0F55DC"/>
                </a:solidFill>
                <a:latin typeface="Calibri"/>
                <a:cs typeface="Calibri"/>
              </a:rPr>
              <a:t>Household Surveys. </a:t>
            </a:r>
            <a:r>
              <a:rPr dirty="0" sz="1200" spc="-5" i="1">
                <a:solidFill>
                  <a:srgbClr val="0F55DC"/>
                </a:solidFill>
                <a:latin typeface="Calibri"/>
                <a:cs typeface="Calibri"/>
              </a:rPr>
              <a:t>Public opinion </a:t>
            </a:r>
            <a:r>
              <a:rPr dirty="0" sz="1200" spc="-10" i="1">
                <a:solidFill>
                  <a:srgbClr val="0F55DC"/>
                </a:solidFill>
                <a:latin typeface="Calibri"/>
                <a:cs typeface="Calibri"/>
              </a:rPr>
              <a:t>quarterly.</a:t>
            </a:r>
            <a:r>
              <a:rPr dirty="0" sz="1200" spc="85" i="1">
                <a:solidFill>
                  <a:srgbClr val="0F55DC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2006:646-675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827532"/>
            <a:ext cx="8625840" cy="3837940"/>
          </a:xfrm>
          <a:custGeom>
            <a:avLst/>
            <a:gdLst/>
            <a:ahLst/>
            <a:cxnLst/>
            <a:rect l="l" t="t" r="r" b="b"/>
            <a:pathLst>
              <a:path w="8625840" h="3837940">
                <a:moveTo>
                  <a:pt x="0" y="3837432"/>
                </a:moveTo>
                <a:lnTo>
                  <a:pt x="8625840" y="3837432"/>
                </a:lnTo>
                <a:lnTo>
                  <a:pt x="8625840" y="0"/>
                </a:lnTo>
                <a:lnTo>
                  <a:pt x="0" y="0"/>
                </a:lnTo>
                <a:lnTo>
                  <a:pt x="0" y="383743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0148" y="1063116"/>
            <a:ext cx="7376795" cy="2821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10">
                <a:latin typeface="Calibri"/>
                <a:cs typeface="Calibri"/>
              </a:rPr>
              <a:t>Five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approaches:</a:t>
            </a:r>
            <a:endParaRPr sz="21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45"/>
              </a:spcBef>
              <a:buClr>
                <a:srgbClr val="0A40A4"/>
              </a:buClr>
              <a:buAutoNum type="arabicPeriod"/>
              <a:tabLst>
                <a:tab pos="798830" algn="l"/>
                <a:tab pos="799465" algn="l"/>
              </a:tabLst>
            </a:pPr>
            <a:r>
              <a:rPr dirty="0" sz="1800">
                <a:latin typeface="Calibri"/>
                <a:cs typeface="Calibri"/>
              </a:rPr>
              <a:t>RR </a:t>
            </a:r>
            <a:r>
              <a:rPr dirty="0" sz="1800" spc="-5">
                <a:latin typeface="Calibri"/>
                <a:cs typeface="Calibri"/>
              </a:rPr>
              <a:t>comparisons </a:t>
            </a:r>
            <a:r>
              <a:rPr dirty="0" sz="1800" spc="-10">
                <a:latin typeface="Calibri"/>
                <a:cs typeface="Calibri"/>
              </a:rPr>
              <a:t>across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subgroups</a:t>
            </a:r>
            <a:endParaRPr sz="1800">
              <a:latin typeface="Calibri"/>
              <a:cs typeface="Calibri"/>
            </a:endParaRPr>
          </a:p>
          <a:p>
            <a:pPr lvl="1" marL="1198245" indent="-386080">
              <a:lnSpc>
                <a:spcPct val="100000"/>
              </a:lnSpc>
              <a:spcBef>
                <a:spcPts val="405"/>
              </a:spcBef>
              <a:buClr>
                <a:srgbClr val="0A40A4"/>
              </a:buClr>
              <a:buAutoNum type="alphaLcParenR"/>
              <a:tabLst>
                <a:tab pos="1198245" algn="l"/>
                <a:tab pos="1198880" algn="l"/>
              </a:tabLst>
            </a:pPr>
            <a:r>
              <a:rPr dirty="0" sz="1600" spc="-10">
                <a:latin typeface="Calibri"/>
                <a:cs typeface="Calibri"/>
              </a:rPr>
              <a:t>Bivariate </a:t>
            </a:r>
            <a:r>
              <a:rPr dirty="0" sz="1600" spc="-5">
                <a:latin typeface="Calibri"/>
                <a:cs typeface="Calibri"/>
              </a:rPr>
              <a:t>analyses: </a:t>
            </a:r>
            <a:r>
              <a:rPr dirty="0" sz="1600" spc="-10">
                <a:latin typeface="Calibri"/>
                <a:cs typeface="Calibri"/>
              </a:rPr>
              <a:t>examine differences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 spc="-10">
                <a:latin typeface="Calibri"/>
                <a:cs typeface="Calibri"/>
              </a:rPr>
              <a:t>response status between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groups</a:t>
            </a:r>
            <a:endParaRPr sz="1600">
              <a:latin typeface="Calibri"/>
              <a:cs typeface="Calibri"/>
            </a:endParaRPr>
          </a:p>
          <a:p>
            <a:pPr lvl="1" marL="1198245" marR="5080" indent="-386080">
              <a:lnSpc>
                <a:spcPct val="100000"/>
              </a:lnSpc>
              <a:spcBef>
                <a:spcPts val="385"/>
              </a:spcBef>
              <a:buClr>
                <a:srgbClr val="0A40A4"/>
              </a:buClr>
              <a:buAutoNum type="alphaLcParenR"/>
              <a:tabLst>
                <a:tab pos="1198245" algn="l"/>
                <a:tab pos="1198880" algn="l"/>
              </a:tabLst>
            </a:pPr>
            <a:r>
              <a:rPr dirty="0" sz="1600" spc="-5">
                <a:latin typeface="Calibri"/>
                <a:cs typeface="Calibri"/>
              </a:rPr>
              <a:t>Classification </a:t>
            </a:r>
            <a:r>
              <a:rPr dirty="0" sz="1600" spc="-25">
                <a:latin typeface="Calibri"/>
                <a:cs typeface="Calibri"/>
              </a:rPr>
              <a:t>Trees: </a:t>
            </a:r>
            <a:r>
              <a:rPr dirty="0" sz="1600" spc="-10">
                <a:latin typeface="Calibri"/>
                <a:cs typeface="Calibri"/>
              </a:rPr>
              <a:t>evaluate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relationship between response status </a:t>
            </a:r>
            <a:r>
              <a:rPr dirty="0" sz="1600" spc="-5">
                <a:latin typeface="Calibri"/>
                <a:cs typeface="Calibri"/>
              </a:rPr>
              <a:t>and  multiple auxiliary</a:t>
            </a:r>
            <a:r>
              <a:rPr dirty="0" sz="1600" spc="-8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variables</a:t>
            </a:r>
            <a:endParaRPr sz="16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Comparisons </a:t>
            </a: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to </a:t>
            </a: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similar </a:t>
            </a: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estimates from </a:t>
            </a: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other</a:t>
            </a:r>
            <a:r>
              <a:rPr dirty="0" sz="1800" spc="15">
                <a:solidFill>
                  <a:srgbClr val="BEBEB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sources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Studying </a:t>
            </a: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variations </a:t>
            </a: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within </a:t>
            </a: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existing</a:t>
            </a:r>
            <a:r>
              <a:rPr dirty="0" sz="1800" spc="35">
                <a:solidFill>
                  <a:srgbClr val="BEBEBE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survey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Contrasting alternative </a:t>
            </a: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post-survey adjustments </a:t>
            </a:r>
            <a:r>
              <a:rPr dirty="0" sz="1800" spc="-15">
                <a:solidFill>
                  <a:srgbClr val="BEBEBE"/>
                </a:solidFill>
                <a:latin typeface="Calibri"/>
                <a:cs typeface="Calibri"/>
              </a:rPr>
              <a:t>for</a:t>
            </a:r>
            <a:r>
              <a:rPr dirty="0" sz="1800" spc="20">
                <a:solidFill>
                  <a:srgbClr val="BEBEBE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nonresponse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Using sampling </a:t>
            </a: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frame </a:t>
            </a:r>
            <a:r>
              <a:rPr dirty="0" sz="1800" spc="-15">
                <a:solidFill>
                  <a:srgbClr val="BEBEBE"/>
                </a:solidFill>
                <a:latin typeface="Calibri"/>
                <a:cs typeface="Calibri"/>
              </a:rPr>
              <a:t>data </a:t>
            </a:r>
            <a:r>
              <a:rPr dirty="0" sz="1800" spc="-5">
                <a:solidFill>
                  <a:srgbClr val="BEBEBE"/>
                </a:solidFill>
                <a:latin typeface="Calibri"/>
                <a:cs typeface="Calibri"/>
              </a:rPr>
              <a:t>or </a:t>
            </a:r>
            <a:r>
              <a:rPr dirty="0" sz="1800" spc="-10">
                <a:solidFill>
                  <a:srgbClr val="BEBEBE"/>
                </a:solidFill>
                <a:latin typeface="Calibri"/>
                <a:cs typeface="Calibri"/>
              </a:rPr>
              <a:t>supplemental matched</a:t>
            </a:r>
            <a:r>
              <a:rPr dirty="0" sz="1800" spc="125">
                <a:solidFill>
                  <a:srgbClr val="BEBEBE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BEBEBE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5607" y="224916"/>
            <a:ext cx="6468110" cy="393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006857"/>
                </a:solidFill>
              </a:rPr>
              <a:t>Approaches </a:t>
            </a:r>
            <a:r>
              <a:rPr dirty="0" spc="-15">
                <a:solidFill>
                  <a:srgbClr val="006857"/>
                </a:solidFill>
              </a:rPr>
              <a:t>to </a:t>
            </a:r>
            <a:r>
              <a:rPr dirty="0">
                <a:solidFill>
                  <a:srgbClr val="006857"/>
                </a:solidFill>
              </a:rPr>
              <a:t>Assess </a:t>
            </a:r>
            <a:r>
              <a:rPr dirty="0" spc="-5">
                <a:solidFill>
                  <a:srgbClr val="006857"/>
                </a:solidFill>
              </a:rPr>
              <a:t>Nonresponse </a:t>
            </a:r>
            <a:r>
              <a:rPr dirty="0">
                <a:solidFill>
                  <a:srgbClr val="006857"/>
                </a:solidFill>
              </a:rPr>
              <a:t>Bias </a:t>
            </a:r>
            <a:r>
              <a:rPr dirty="0" sz="1800" spc="-5">
                <a:solidFill>
                  <a:srgbClr val="006857"/>
                </a:solidFill>
              </a:rPr>
              <a:t>(</a:t>
            </a:r>
            <a:r>
              <a:rPr dirty="0" sz="1800" spc="-5" i="1">
                <a:solidFill>
                  <a:srgbClr val="006857"/>
                </a:solidFill>
                <a:latin typeface="Calibri"/>
                <a:cs typeface="Calibri"/>
              </a:rPr>
              <a:t>Groves</a:t>
            </a:r>
            <a:r>
              <a:rPr dirty="0" sz="1800" spc="-40" i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6857"/>
                </a:solidFill>
              </a:rPr>
              <a:t>2006)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2855" y="4836363"/>
            <a:ext cx="79133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10" b="1">
                <a:solidFill>
                  <a:srgbClr val="0F55DC"/>
                </a:solidFill>
                <a:latin typeface="Calibri"/>
                <a:cs typeface="Calibri"/>
              </a:rPr>
              <a:t>Reference: </a:t>
            </a:r>
            <a:r>
              <a:rPr dirty="0" sz="1200" spc="-10">
                <a:solidFill>
                  <a:srgbClr val="0F55DC"/>
                </a:solidFill>
                <a:latin typeface="Calibri"/>
                <a:cs typeface="Calibri"/>
              </a:rPr>
              <a:t>Groves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RM. </a:t>
            </a:r>
            <a:r>
              <a:rPr dirty="0" sz="1200" spc="-5">
                <a:solidFill>
                  <a:srgbClr val="0F55DC"/>
                </a:solidFill>
                <a:latin typeface="Calibri"/>
                <a:cs typeface="Calibri"/>
              </a:rPr>
              <a:t>Nonresponse Rates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and </a:t>
            </a:r>
            <a:r>
              <a:rPr dirty="0" sz="1200" spc="-5">
                <a:solidFill>
                  <a:srgbClr val="0F55DC"/>
                </a:solidFill>
                <a:latin typeface="Calibri"/>
                <a:cs typeface="Calibri"/>
              </a:rPr>
              <a:t>Nonresponse Bias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in </a:t>
            </a:r>
            <a:r>
              <a:rPr dirty="0" sz="1200" spc="-5">
                <a:solidFill>
                  <a:srgbClr val="0F55DC"/>
                </a:solidFill>
                <a:latin typeface="Calibri"/>
                <a:cs typeface="Calibri"/>
              </a:rPr>
              <a:t>Household Surveys. </a:t>
            </a:r>
            <a:r>
              <a:rPr dirty="0" sz="1200" spc="-5" i="1">
                <a:solidFill>
                  <a:srgbClr val="0F55DC"/>
                </a:solidFill>
                <a:latin typeface="Calibri"/>
                <a:cs typeface="Calibri"/>
              </a:rPr>
              <a:t>Public opinion </a:t>
            </a:r>
            <a:r>
              <a:rPr dirty="0" sz="1200" spc="-10" i="1">
                <a:solidFill>
                  <a:srgbClr val="0F55DC"/>
                </a:solidFill>
                <a:latin typeface="Calibri"/>
                <a:cs typeface="Calibri"/>
              </a:rPr>
              <a:t>quarterly.</a:t>
            </a:r>
            <a:r>
              <a:rPr dirty="0" sz="1200" spc="85" i="1">
                <a:solidFill>
                  <a:srgbClr val="0F55DC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F55DC"/>
                </a:solidFill>
                <a:latin typeface="Calibri"/>
                <a:cs typeface="Calibri"/>
              </a:rPr>
              <a:t>2006:646-675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071" y="52070"/>
            <a:ext cx="20040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0"/>
              </a:lnSpc>
            </a:pPr>
            <a:r>
              <a:rPr dirty="0" sz="1200" spc="-5" b="1">
                <a:latin typeface="Calibri"/>
                <a:cs typeface="Calibri"/>
              </a:rPr>
              <a:t>Results from </a:t>
            </a:r>
            <a:r>
              <a:rPr dirty="0" sz="1200" spc="-10" b="1">
                <a:latin typeface="Calibri"/>
                <a:cs typeface="Calibri"/>
              </a:rPr>
              <a:t>Bivariate</a:t>
            </a:r>
            <a:r>
              <a:rPr dirty="0" sz="1200" spc="-7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Analyses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071" y="229806"/>
            <a:ext cx="6982459" cy="360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40"/>
              </a:lnSpc>
            </a:pPr>
            <a:r>
              <a:rPr dirty="0">
                <a:solidFill>
                  <a:srgbClr val="006857"/>
                </a:solidFill>
              </a:rPr>
              <a:t>RR </a:t>
            </a:r>
            <a:r>
              <a:rPr dirty="0" spc="-5">
                <a:solidFill>
                  <a:srgbClr val="006857"/>
                </a:solidFill>
              </a:rPr>
              <a:t>Comparisons Across Subgroups: NHANES</a:t>
            </a:r>
            <a:r>
              <a:rPr dirty="0" spc="-110">
                <a:solidFill>
                  <a:srgbClr val="006857"/>
                </a:solidFill>
              </a:rPr>
              <a:t> </a:t>
            </a:r>
            <a:r>
              <a:rPr dirty="0" spc="-5">
                <a:solidFill>
                  <a:srgbClr val="006857"/>
                </a:solidFill>
              </a:rPr>
              <a:t>2015-2016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0078" y="870764"/>
            <a:ext cx="1814786" cy="3516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92234" y="867520"/>
            <a:ext cx="1647334" cy="1060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92234" y="2038672"/>
            <a:ext cx="1647334" cy="10606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92234" y="3212419"/>
            <a:ext cx="1847888" cy="13209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86937" y="867195"/>
            <a:ext cx="1647334" cy="10606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86937" y="2038672"/>
            <a:ext cx="1647334" cy="10606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86937" y="3212419"/>
            <a:ext cx="1647334" cy="11747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81641" y="870764"/>
            <a:ext cx="1647334" cy="10571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81641" y="2038672"/>
            <a:ext cx="1647334" cy="10606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81641" y="3213718"/>
            <a:ext cx="1647334" cy="11734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54608" y="3213718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222"/>
                </a:lnTo>
              </a:path>
            </a:pathLst>
          </a:custGeom>
          <a:ln w="9086">
            <a:solidFill>
              <a:srgbClr val="18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74080" y="3231261"/>
            <a:ext cx="40640" cy="50800"/>
          </a:xfrm>
          <a:custGeom>
            <a:avLst/>
            <a:gdLst/>
            <a:ahLst/>
            <a:cxnLst/>
            <a:rect l="l" t="t" r="r" b="b"/>
            <a:pathLst>
              <a:path w="40639" h="50800">
                <a:moveTo>
                  <a:pt x="7139" y="1299"/>
                </a:moveTo>
                <a:lnTo>
                  <a:pt x="0" y="1299"/>
                </a:lnTo>
                <a:lnTo>
                  <a:pt x="0" y="50679"/>
                </a:lnTo>
                <a:lnTo>
                  <a:pt x="8437" y="50679"/>
                </a:lnTo>
                <a:lnTo>
                  <a:pt x="8437" y="17542"/>
                </a:lnTo>
                <a:lnTo>
                  <a:pt x="9735" y="12994"/>
                </a:lnTo>
                <a:lnTo>
                  <a:pt x="12332" y="11045"/>
                </a:lnTo>
                <a:lnTo>
                  <a:pt x="14928" y="8446"/>
                </a:lnTo>
                <a:lnTo>
                  <a:pt x="7139" y="8446"/>
                </a:lnTo>
                <a:lnTo>
                  <a:pt x="7139" y="1299"/>
                </a:lnTo>
                <a:close/>
              </a:path>
              <a:path w="40639" h="50800">
                <a:moveTo>
                  <a:pt x="38294" y="7796"/>
                </a:moveTo>
                <a:lnTo>
                  <a:pt x="25313" y="7796"/>
                </a:lnTo>
                <a:lnTo>
                  <a:pt x="27260" y="9096"/>
                </a:lnTo>
                <a:lnTo>
                  <a:pt x="28558" y="9746"/>
                </a:lnTo>
                <a:lnTo>
                  <a:pt x="29856" y="11695"/>
                </a:lnTo>
                <a:lnTo>
                  <a:pt x="30505" y="12994"/>
                </a:lnTo>
                <a:lnTo>
                  <a:pt x="31155" y="14943"/>
                </a:lnTo>
                <a:lnTo>
                  <a:pt x="31804" y="17542"/>
                </a:lnTo>
                <a:lnTo>
                  <a:pt x="31804" y="50679"/>
                </a:lnTo>
                <a:lnTo>
                  <a:pt x="40241" y="50679"/>
                </a:lnTo>
                <a:lnTo>
                  <a:pt x="40241" y="16893"/>
                </a:lnTo>
                <a:lnTo>
                  <a:pt x="39592" y="13644"/>
                </a:lnTo>
                <a:lnTo>
                  <a:pt x="39592" y="12345"/>
                </a:lnTo>
                <a:lnTo>
                  <a:pt x="38943" y="9746"/>
                </a:lnTo>
                <a:lnTo>
                  <a:pt x="38294" y="7796"/>
                </a:lnTo>
                <a:close/>
              </a:path>
              <a:path w="40639" h="50800">
                <a:moveTo>
                  <a:pt x="25962" y="0"/>
                </a:moveTo>
                <a:lnTo>
                  <a:pt x="16226" y="0"/>
                </a:lnTo>
                <a:lnTo>
                  <a:pt x="11034" y="3248"/>
                </a:lnTo>
                <a:lnTo>
                  <a:pt x="7139" y="8446"/>
                </a:lnTo>
                <a:lnTo>
                  <a:pt x="14928" y="8446"/>
                </a:lnTo>
                <a:lnTo>
                  <a:pt x="17524" y="7796"/>
                </a:lnTo>
                <a:lnTo>
                  <a:pt x="38294" y="7796"/>
                </a:lnTo>
                <a:lnTo>
                  <a:pt x="36996" y="5847"/>
                </a:lnTo>
                <a:lnTo>
                  <a:pt x="35698" y="4548"/>
                </a:lnTo>
                <a:lnTo>
                  <a:pt x="33751" y="3248"/>
                </a:lnTo>
                <a:lnTo>
                  <a:pt x="28558" y="649"/>
                </a:lnTo>
                <a:lnTo>
                  <a:pt x="25962" y="0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24058" y="3231261"/>
            <a:ext cx="43815" cy="52069"/>
          </a:xfrm>
          <a:custGeom>
            <a:avLst/>
            <a:gdLst/>
            <a:ahLst/>
            <a:cxnLst/>
            <a:rect l="l" t="t" r="r" b="b"/>
            <a:pathLst>
              <a:path w="43814" h="52070">
                <a:moveTo>
                  <a:pt x="27909" y="0"/>
                </a:moveTo>
                <a:lnTo>
                  <a:pt x="18173" y="0"/>
                </a:lnTo>
                <a:lnTo>
                  <a:pt x="14279" y="1299"/>
                </a:lnTo>
                <a:lnTo>
                  <a:pt x="11034" y="3248"/>
                </a:lnTo>
                <a:lnTo>
                  <a:pt x="7139" y="5197"/>
                </a:lnTo>
                <a:lnTo>
                  <a:pt x="4543" y="8446"/>
                </a:lnTo>
                <a:lnTo>
                  <a:pt x="2596" y="12345"/>
                </a:lnTo>
                <a:lnTo>
                  <a:pt x="1298" y="16243"/>
                </a:lnTo>
                <a:lnTo>
                  <a:pt x="0" y="20791"/>
                </a:lnTo>
                <a:lnTo>
                  <a:pt x="0" y="34436"/>
                </a:lnTo>
                <a:lnTo>
                  <a:pt x="2596" y="40933"/>
                </a:lnTo>
                <a:lnTo>
                  <a:pt x="6490" y="45481"/>
                </a:lnTo>
                <a:lnTo>
                  <a:pt x="10385" y="49380"/>
                </a:lnTo>
                <a:lnTo>
                  <a:pt x="16226" y="51979"/>
                </a:lnTo>
                <a:lnTo>
                  <a:pt x="27909" y="51979"/>
                </a:lnTo>
                <a:lnTo>
                  <a:pt x="32453" y="50029"/>
                </a:lnTo>
                <a:lnTo>
                  <a:pt x="36347" y="47430"/>
                </a:lnTo>
                <a:lnTo>
                  <a:pt x="39463" y="44831"/>
                </a:lnTo>
                <a:lnTo>
                  <a:pt x="18173" y="44831"/>
                </a:lnTo>
                <a:lnTo>
                  <a:pt x="14928" y="43532"/>
                </a:lnTo>
                <a:lnTo>
                  <a:pt x="12981" y="40283"/>
                </a:lnTo>
                <a:lnTo>
                  <a:pt x="10385" y="37684"/>
                </a:lnTo>
                <a:lnTo>
                  <a:pt x="9086" y="32486"/>
                </a:lnTo>
                <a:lnTo>
                  <a:pt x="9086" y="19492"/>
                </a:lnTo>
                <a:lnTo>
                  <a:pt x="10385" y="14943"/>
                </a:lnTo>
                <a:lnTo>
                  <a:pt x="15577" y="8446"/>
                </a:lnTo>
                <a:lnTo>
                  <a:pt x="18822" y="7147"/>
                </a:lnTo>
                <a:lnTo>
                  <a:pt x="39592" y="7147"/>
                </a:lnTo>
                <a:lnTo>
                  <a:pt x="35698" y="4548"/>
                </a:lnTo>
                <a:lnTo>
                  <a:pt x="32453" y="1949"/>
                </a:lnTo>
                <a:lnTo>
                  <a:pt x="27909" y="0"/>
                </a:lnTo>
                <a:close/>
              </a:path>
              <a:path w="43814" h="52070">
                <a:moveTo>
                  <a:pt x="35049" y="32486"/>
                </a:moveTo>
                <a:lnTo>
                  <a:pt x="25962" y="44831"/>
                </a:lnTo>
                <a:lnTo>
                  <a:pt x="39463" y="44831"/>
                </a:lnTo>
                <a:lnTo>
                  <a:pt x="40241" y="44182"/>
                </a:lnTo>
                <a:lnTo>
                  <a:pt x="42189" y="39633"/>
                </a:lnTo>
                <a:lnTo>
                  <a:pt x="43487" y="33786"/>
                </a:lnTo>
                <a:lnTo>
                  <a:pt x="35049" y="32486"/>
                </a:lnTo>
                <a:close/>
              </a:path>
              <a:path w="43814" h="52070">
                <a:moveTo>
                  <a:pt x="39592" y="7147"/>
                </a:moveTo>
                <a:lnTo>
                  <a:pt x="25962" y="7147"/>
                </a:lnTo>
                <a:lnTo>
                  <a:pt x="27909" y="7796"/>
                </a:lnTo>
                <a:lnTo>
                  <a:pt x="30505" y="9746"/>
                </a:lnTo>
                <a:lnTo>
                  <a:pt x="32453" y="11695"/>
                </a:lnTo>
                <a:lnTo>
                  <a:pt x="33751" y="13644"/>
                </a:lnTo>
                <a:lnTo>
                  <a:pt x="34400" y="16893"/>
                </a:lnTo>
                <a:lnTo>
                  <a:pt x="42189" y="15593"/>
                </a:lnTo>
                <a:lnTo>
                  <a:pt x="41540" y="11045"/>
                </a:lnTo>
                <a:lnTo>
                  <a:pt x="39592" y="7147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71439" y="3231261"/>
            <a:ext cx="46355" cy="52069"/>
          </a:xfrm>
          <a:custGeom>
            <a:avLst/>
            <a:gdLst/>
            <a:ahLst/>
            <a:cxnLst/>
            <a:rect l="l" t="t" r="r" b="b"/>
            <a:pathLst>
              <a:path w="46354" h="52070">
                <a:moveTo>
                  <a:pt x="29856" y="0"/>
                </a:moveTo>
                <a:lnTo>
                  <a:pt x="16875" y="0"/>
                </a:lnTo>
                <a:lnTo>
                  <a:pt x="11683" y="1949"/>
                </a:lnTo>
                <a:lnTo>
                  <a:pt x="7788" y="5847"/>
                </a:lnTo>
                <a:lnTo>
                  <a:pt x="2596" y="10395"/>
                </a:lnTo>
                <a:lnTo>
                  <a:pt x="0" y="16893"/>
                </a:lnTo>
                <a:lnTo>
                  <a:pt x="0" y="34436"/>
                </a:lnTo>
                <a:lnTo>
                  <a:pt x="1947" y="40933"/>
                </a:lnTo>
                <a:lnTo>
                  <a:pt x="10385" y="49380"/>
                </a:lnTo>
                <a:lnTo>
                  <a:pt x="16226" y="51979"/>
                </a:lnTo>
                <a:lnTo>
                  <a:pt x="27260" y="51979"/>
                </a:lnTo>
                <a:lnTo>
                  <a:pt x="31155" y="50679"/>
                </a:lnTo>
                <a:lnTo>
                  <a:pt x="35049" y="48730"/>
                </a:lnTo>
                <a:lnTo>
                  <a:pt x="38294" y="46781"/>
                </a:lnTo>
                <a:lnTo>
                  <a:pt x="40728" y="44831"/>
                </a:lnTo>
                <a:lnTo>
                  <a:pt x="18822" y="44831"/>
                </a:lnTo>
                <a:lnTo>
                  <a:pt x="15577" y="43532"/>
                </a:lnTo>
                <a:lnTo>
                  <a:pt x="12332" y="40283"/>
                </a:lnTo>
                <a:lnTo>
                  <a:pt x="9735" y="37035"/>
                </a:lnTo>
                <a:lnTo>
                  <a:pt x="8437" y="32486"/>
                </a:lnTo>
                <a:lnTo>
                  <a:pt x="8437" y="19492"/>
                </a:lnTo>
                <a:lnTo>
                  <a:pt x="9735" y="14943"/>
                </a:lnTo>
                <a:lnTo>
                  <a:pt x="12332" y="11695"/>
                </a:lnTo>
                <a:lnTo>
                  <a:pt x="15577" y="9096"/>
                </a:lnTo>
                <a:lnTo>
                  <a:pt x="18822" y="7147"/>
                </a:lnTo>
                <a:lnTo>
                  <a:pt x="39592" y="7147"/>
                </a:lnTo>
                <a:lnTo>
                  <a:pt x="35698" y="2598"/>
                </a:lnTo>
                <a:lnTo>
                  <a:pt x="29856" y="0"/>
                </a:lnTo>
                <a:close/>
              </a:path>
              <a:path w="46354" h="52070">
                <a:moveTo>
                  <a:pt x="39592" y="7147"/>
                </a:moveTo>
                <a:lnTo>
                  <a:pt x="27260" y="7147"/>
                </a:lnTo>
                <a:lnTo>
                  <a:pt x="30505" y="9096"/>
                </a:lnTo>
                <a:lnTo>
                  <a:pt x="36347" y="14943"/>
                </a:lnTo>
                <a:lnTo>
                  <a:pt x="37645" y="19492"/>
                </a:lnTo>
                <a:lnTo>
                  <a:pt x="37645" y="32486"/>
                </a:lnTo>
                <a:lnTo>
                  <a:pt x="36347" y="37035"/>
                </a:lnTo>
                <a:lnTo>
                  <a:pt x="33751" y="40283"/>
                </a:lnTo>
                <a:lnTo>
                  <a:pt x="30505" y="43532"/>
                </a:lnTo>
                <a:lnTo>
                  <a:pt x="27260" y="44831"/>
                </a:lnTo>
                <a:lnTo>
                  <a:pt x="40728" y="44831"/>
                </a:lnTo>
                <a:lnTo>
                  <a:pt x="41540" y="44182"/>
                </a:lnTo>
                <a:lnTo>
                  <a:pt x="43487" y="40283"/>
                </a:lnTo>
                <a:lnTo>
                  <a:pt x="45434" y="37035"/>
                </a:lnTo>
                <a:lnTo>
                  <a:pt x="46002" y="32486"/>
                </a:lnTo>
                <a:lnTo>
                  <a:pt x="46083" y="17542"/>
                </a:lnTo>
                <a:lnTo>
                  <a:pt x="44136" y="11695"/>
                </a:lnTo>
                <a:lnTo>
                  <a:pt x="39592" y="7147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927259" y="323126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7788" y="1299"/>
                </a:moveTo>
                <a:lnTo>
                  <a:pt x="0" y="1299"/>
                </a:lnTo>
                <a:lnTo>
                  <a:pt x="0" y="50679"/>
                </a:lnTo>
                <a:lnTo>
                  <a:pt x="8437" y="50679"/>
                </a:lnTo>
                <a:lnTo>
                  <a:pt x="8437" y="20791"/>
                </a:lnTo>
                <a:lnTo>
                  <a:pt x="9086" y="17542"/>
                </a:lnTo>
                <a:lnTo>
                  <a:pt x="16226" y="8446"/>
                </a:lnTo>
                <a:lnTo>
                  <a:pt x="7788" y="8446"/>
                </a:lnTo>
                <a:lnTo>
                  <a:pt x="7788" y="1299"/>
                </a:lnTo>
                <a:close/>
              </a:path>
              <a:path w="67310" h="50800">
                <a:moveTo>
                  <a:pt x="36022" y="7796"/>
                </a:moveTo>
                <a:lnTo>
                  <a:pt x="24015" y="7796"/>
                </a:lnTo>
                <a:lnTo>
                  <a:pt x="25962" y="8446"/>
                </a:lnTo>
                <a:lnTo>
                  <a:pt x="28558" y="12345"/>
                </a:lnTo>
                <a:lnTo>
                  <a:pt x="29207" y="14943"/>
                </a:lnTo>
                <a:lnTo>
                  <a:pt x="29207" y="50679"/>
                </a:lnTo>
                <a:lnTo>
                  <a:pt x="37645" y="50679"/>
                </a:lnTo>
                <a:lnTo>
                  <a:pt x="37645" y="16893"/>
                </a:lnTo>
                <a:lnTo>
                  <a:pt x="38943" y="13644"/>
                </a:lnTo>
                <a:lnTo>
                  <a:pt x="41540" y="11045"/>
                </a:lnTo>
                <a:lnTo>
                  <a:pt x="43000" y="9096"/>
                </a:lnTo>
                <a:lnTo>
                  <a:pt x="36347" y="9096"/>
                </a:lnTo>
                <a:lnTo>
                  <a:pt x="36022" y="7796"/>
                </a:lnTo>
                <a:close/>
              </a:path>
              <a:path w="67310" h="50800">
                <a:moveTo>
                  <a:pt x="65771" y="7796"/>
                </a:moveTo>
                <a:lnTo>
                  <a:pt x="53223" y="7796"/>
                </a:lnTo>
                <a:lnTo>
                  <a:pt x="55170" y="9096"/>
                </a:lnTo>
                <a:lnTo>
                  <a:pt x="56468" y="9746"/>
                </a:lnTo>
                <a:lnTo>
                  <a:pt x="58415" y="13644"/>
                </a:lnTo>
                <a:lnTo>
                  <a:pt x="58415" y="16243"/>
                </a:lnTo>
                <a:lnTo>
                  <a:pt x="59064" y="19492"/>
                </a:lnTo>
                <a:lnTo>
                  <a:pt x="59064" y="50679"/>
                </a:lnTo>
                <a:lnTo>
                  <a:pt x="66853" y="50679"/>
                </a:lnTo>
                <a:lnTo>
                  <a:pt x="66853" y="11045"/>
                </a:lnTo>
                <a:lnTo>
                  <a:pt x="65771" y="7796"/>
                </a:lnTo>
                <a:close/>
              </a:path>
              <a:path w="67310" h="50800">
                <a:moveTo>
                  <a:pt x="56468" y="0"/>
                </a:moveTo>
                <a:lnTo>
                  <a:pt x="45434" y="0"/>
                </a:lnTo>
                <a:lnTo>
                  <a:pt x="40241" y="3248"/>
                </a:lnTo>
                <a:lnTo>
                  <a:pt x="36347" y="9096"/>
                </a:lnTo>
                <a:lnTo>
                  <a:pt x="43000" y="9096"/>
                </a:lnTo>
                <a:lnTo>
                  <a:pt x="43487" y="8446"/>
                </a:lnTo>
                <a:lnTo>
                  <a:pt x="46732" y="7796"/>
                </a:lnTo>
                <a:lnTo>
                  <a:pt x="65771" y="7796"/>
                </a:lnTo>
                <a:lnTo>
                  <a:pt x="65555" y="7147"/>
                </a:lnTo>
                <a:lnTo>
                  <a:pt x="60362" y="1949"/>
                </a:lnTo>
                <a:lnTo>
                  <a:pt x="56468" y="0"/>
                </a:lnTo>
                <a:close/>
              </a:path>
              <a:path w="67310" h="50800">
                <a:moveTo>
                  <a:pt x="25962" y="0"/>
                </a:moveTo>
                <a:lnTo>
                  <a:pt x="19471" y="0"/>
                </a:lnTo>
                <a:lnTo>
                  <a:pt x="16226" y="1299"/>
                </a:lnTo>
                <a:lnTo>
                  <a:pt x="11034" y="3898"/>
                </a:lnTo>
                <a:lnTo>
                  <a:pt x="9086" y="5847"/>
                </a:lnTo>
                <a:lnTo>
                  <a:pt x="7788" y="8446"/>
                </a:lnTo>
                <a:lnTo>
                  <a:pt x="16226" y="8446"/>
                </a:lnTo>
                <a:lnTo>
                  <a:pt x="18173" y="7796"/>
                </a:lnTo>
                <a:lnTo>
                  <a:pt x="36022" y="7796"/>
                </a:lnTo>
                <a:lnTo>
                  <a:pt x="35698" y="6497"/>
                </a:lnTo>
                <a:lnTo>
                  <a:pt x="33751" y="3898"/>
                </a:lnTo>
                <a:lnTo>
                  <a:pt x="31804" y="2598"/>
                </a:lnTo>
                <a:lnTo>
                  <a:pt x="29207" y="1299"/>
                </a:lnTo>
                <a:lnTo>
                  <a:pt x="25962" y="0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03848" y="3231261"/>
            <a:ext cx="45720" cy="52069"/>
          </a:xfrm>
          <a:custGeom>
            <a:avLst/>
            <a:gdLst/>
            <a:ahLst/>
            <a:cxnLst/>
            <a:rect l="l" t="t" r="r" b="b"/>
            <a:pathLst>
              <a:path w="45720" h="52070">
                <a:moveTo>
                  <a:pt x="29856" y="0"/>
                </a:moveTo>
                <a:lnTo>
                  <a:pt x="16226" y="0"/>
                </a:lnTo>
                <a:lnTo>
                  <a:pt x="11034" y="2598"/>
                </a:lnTo>
                <a:lnTo>
                  <a:pt x="1947" y="11695"/>
                </a:lnTo>
                <a:lnTo>
                  <a:pt x="0" y="18192"/>
                </a:lnTo>
                <a:lnTo>
                  <a:pt x="0" y="34436"/>
                </a:lnTo>
                <a:lnTo>
                  <a:pt x="1947" y="40933"/>
                </a:lnTo>
                <a:lnTo>
                  <a:pt x="10385" y="49380"/>
                </a:lnTo>
                <a:lnTo>
                  <a:pt x="16226" y="51979"/>
                </a:lnTo>
                <a:lnTo>
                  <a:pt x="29207" y="51979"/>
                </a:lnTo>
                <a:lnTo>
                  <a:pt x="33751" y="50679"/>
                </a:lnTo>
                <a:lnTo>
                  <a:pt x="37645" y="47430"/>
                </a:lnTo>
                <a:lnTo>
                  <a:pt x="41540" y="44831"/>
                </a:lnTo>
                <a:lnTo>
                  <a:pt x="19471" y="44831"/>
                </a:lnTo>
                <a:lnTo>
                  <a:pt x="16226" y="43532"/>
                </a:lnTo>
                <a:lnTo>
                  <a:pt x="10385" y="37684"/>
                </a:lnTo>
                <a:lnTo>
                  <a:pt x="9086" y="33786"/>
                </a:lnTo>
                <a:lnTo>
                  <a:pt x="8437" y="27938"/>
                </a:lnTo>
                <a:lnTo>
                  <a:pt x="45434" y="27938"/>
                </a:lnTo>
                <a:lnTo>
                  <a:pt x="45434" y="21441"/>
                </a:lnTo>
                <a:lnTo>
                  <a:pt x="9086" y="21441"/>
                </a:lnTo>
                <a:lnTo>
                  <a:pt x="9735" y="16893"/>
                </a:lnTo>
                <a:lnTo>
                  <a:pt x="11034" y="13644"/>
                </a:lnTo>
                <a:lnTo>
                  <a:pt x="16226" y="8446"/>
                </a:lnTo>
                <a:lnTo>
                  <a:pt x="19471" y="7147"/>
                </a:lnTo>
                <a:lnTo>
                  <a:pt x="39592" y="7147"/>
                </a:lnTo>
                <a:lnTo>
                  <a:pt x="35049" y="2598"/>
                </a:lnTo>
                <a:lnTo>
                  <a:pt x="29856" y="0"/>
                </a:lnTo>
                <a:close/>
              </a:path>
              <a:path w="45720" h="52070">
                <a:moveTo>
                  <a:pt x="36347" y="35085"/>
                </a:moveTo>
                <a:lnTo>
                  <a:pt x="26611" y="44831"/>
                </a:lnTo>
                <a:lnTo>
                  <a:pt x="41540" y="44831"/>
                </a:lnTo>
                <a:lnTo>
                  <a:pt x="44136" y="40933"/>
                </a:lnTo>
                <a:lnTo>
                  <a:pt x="45434" y="35735"/>
                </a:lnTo>
                <a:lnTo>
                  <a:pt x="36347" y="35085"/>
                </a:lnTo>
                <a:close/>
              </a:path>
              <a:path w="45720" h="52070">
                <a:moveTo>
                  <a:pt x="39592" y="7147"/>
                </a:moveTo>
                <a:lnTo>
                  <a:pt x="27260" y="7147"/>
                </a:lnTo>
                <a:lnTo>
                  <a:pt x="31155" y="9096"/>
                </a:lnTo>
                <a:lnTo>
                  <a:pt x="33751" y="11695"/>
                </a:lnTo>
                <a:lnTo>
                  <a:pt x="36347" y="16893"/>
                </a:lnTo>
                <a:lnTo>
                  <a:pt x="36996" y="21441"/>
                </a:lnTo>
                <a:lnTo>
                  <a:pt x="45434" y="21441"/>
                </a:lnTo>
                <a:lnTo>
                  <a:pt x="45434" y="17542"/>
                </a:lnTo>
                <a:lnTo>
                  <a:pt x="43487" y="11695"/>
                </a:lnTo>
                <a:lnTo>
                  <a:pt x="39592" y="7147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12611" y="4783506"/>
            <a:ext cx="603628" cy="11175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36966" y="4788541"/>
            <a:ext cx="76835" cy="77470"/>
          </a:xfrm>
          <a:custGeom>
            <a:avLst/>
            <a:gdLst/>
            <a:ahLst/>
            <a:cxnLst/>
            <a:rect l="l" t="t" r="r" b="b"/>
            <a:pathLst>
              <a:path w="76835" h="77470">
                <a:moveTo>
                  <a:pt x="38294" y="0"/>
                </a:moveTo>
                <a:lnTo>
                  <a:pt x="11967" y="9624"/>
                </a:lnTo>
                <a:lnTo>
                  <a:pt x="0" y="38496"/>
                </a:lnTo>
                <a:lnTo>
                  <a:pt x="11967" y="67369"/>
                </a:lnTo>
                <a:lnTo>
                  <a:pt x="38294" y="76993"/>
                </a:lnTo>
                <a:lnTo>
                  <a:pt x="64622" y="67369"/>
                </a:lnTo>
                <a:lnTo>
                  <a:pt x="76589" y="38496"/>
                </a:lnTo>
                <a:lnTo>
                  <a:pt x="64622" y="9624"/>
                </a:lnTo>
                <a:lnTo>
                  <a:pt x="38294" y="0"/>
                </a:lnTo>
                <a:close/>
              </a:path>
            </a:pathLst>
          </a:custGeom>
          <a:solidFill>
            <a:srgbClr val="457E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50419" y="4767262"/>
            <a:ext cx="104139" cy="90170"/>
          </a:xfrm>
          <a:custGeom>
            <a:avLst/>
            <a:gdLst/>
            <a:ahLst/>
            <a:cxnLst/>
            <a:rect l="l" t="t" r="r" b="b"/>
            <a:pathLst>
              <a:path w="104139" h="90170">
                <a:moveTo>
                  <a:pt x="51925" y="0"/>
                </a:moveTo>
                <a:lnTo>
                  <a:pt x="0" y="89663"/>
                </a:lnTo>
                <a:lnTo>
                  <a:pt x="103850" y="89663"/>
                </a:lnTo>
                <a:lnTo>
                  <a:pt x="51925" y="0"/>
                </a:lnTo>
                <a:close/>
              </a:path>
            </a:pathLst>
          </a:custGeom>
          <a:solidFill>
            <a:srgbClr val="457E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34930" y="4793252"/>
            <a:ext cx="53975" cy="68580"/>
          </a:xfrm>
          <a:custGeom>
            <a:avLst/>
            <a:gdLst/>
            <a:ahLst/>
            <a:cxnLst/>
            <a:rect l="l" t="t" r="r" b="b"/>
            <a:pathLst>
              <a:path w="53975" h="68579">
                <a:moveTo>
                  <a:pt x="9735" y="0"/>
                </a:moveTo>
                <a:lnTo>
                  <a:pt x="0" y="0"/>
                </a:lnTo>
                <a:lnTo>
                  <a:pt x="0" y="68222"/>
                </a:lnTo>
                <a:lnTo>
                  <a:pt x="9086" y="68222"/>
                </a:lnTo>
                <a:lnTo>
                  <a:pt x="9086" y="14294"/>
                </a:lnTo>
                <a:lnTo>
                  <a:pt x="19313" y="14294"/>
                </a:lnTo>
                <a:lnTo>
                  <a:pt x="9735" y="0"/>
                </a:lnTo>
                <a:close/>
              </a:path>
              <a:path w="53975" h="68579">
                <a:moveTo>
                  <a:pt x="19313" y="14294"/>
                </a:moveTo>
                <a:lnTo>
                  <a:pt x="9086" y="14294"/>
                </a:lnTo>
                <a:lnTo>
                  <a:pt x="44785" y="68222"/>
                </a:lnTo>
                <a:lnTo>
                  <a:pt x="53872" y="68222"/>
                </a:lnTo>
                <a:lnTo>
                  <a:pt x="53872" y="53278"/>
                </a:lnTo>
                <a:lnTo>
                  <a:pt x="45434" y="53278"/>
                </a:lnTo>
                <a:lnTo>
                  <a:pt x="19313" y="14294"/>
                </a:lnTo>
                <a:close/>
              </a:path>
              <a:path w="53975" h="68579">
                <a:moveTo>
                  <a:pt x="53872" y="0"/>
                </a:moveTo>
                <a:lnTo>
                  <a:pt x="45434" y="0"/>
                </a:lnTo>
                <a:lnTo>
                  <a:pt x="45434" y="53278"/>
                </a:lnTo>
                <a:lnTo>
                  <a:pt x="53872" y="53278"/>
                </a:lnTo>
                <a:lnTo>
                  <a:pt x="53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99836" y="4810795"/>
            <a:ext cx="46355" cy="52069"/>
          </a:xfrm>
          <a:custGeom>
            <a:avLst/>
            <a:gdLst/>
            <a:ahLst/>
            <a:cxnLst/>
            <a:rect l="l" t="t" r="r" b="b"/>
            <a:pathLst>
              <a:path w="46354" h="52070">
                <a:moveTo>
                  <a:pt x="29856" y="0"/>
                </a:moveTo>
                <a:lnTo>
                  <a:pt x="16875" y="0"/>
                </a:lnTo>
                <a:lnTo>
                  <a:pt x="11683" y="1949"/>
                </a:lnTo>
                <a:lnTo>
                  <a:pt x="7788" y="5847"/>
                </a:lnTo>
                <a:lnTo>
                  <a:pt x="2596" y="9746"/>
                </a:lnTo>
                <a:lnTo>
                  <a:pt x="0" y="16893"/>
                </a:lnTo>
                <a:lnTo>
                  <a:pt x="0" y="34436"/>
                </a:lnTo>
                <a:lnTo>
                  <a:pt x="1947" y="40933"/>
                </a:lnTo>
                <a:lnTo>
                  <a:pt x="6490" y="44831"/>
                </a:lnTo>
                <a:lnTo>
                  <a:pt x="10385" y="49380"/>
                </a:lnTo>
                <a:lnTo>
                  <a:pt x="16226" y="51329"/>
                </a:lnTo>
                <a:lnTo>
                  <a:pt x="23366" y="51979"/>
                </a:lnTo>
                <a:lnTo>
                  <a:pt x="31155" y="50679"/>
                </a:lnTo>
                <a:lnTo>
                  <a:pt x="38943" y="46781"/>
                </a:lnTo>
                <a:lnTo>
                  <a:pt x="40501" y="44831"/>
                </a:lnTo>
                <a:lnTo>
                  <a:pt x="18822" y="44831"/>
                </a:lnTo>
                <a:lnTo>
                  <a:pt x="15577" y="43532"/>
                </a:lnTo>
                <a:lnTo>
                  <a:pt x="12981" y="40283"/>
                </a:lnTo>
                <a:lnTo>
                  <a:pt x="9735" y="37035"/>
                </a:lnTo>
                <a:lnTo>
                  <a:pt x="8437" y="32486"/>
                </a:lnTo>
                <a:lnTo>
                  <a:pt x="8437" y="19492"/>
                </a:lnTo>
                <a:lnTo>
                  <a:pt x="9735" y="14943"/>
                </a:lnTo>
                <a:lnTo>
                  <a:pt x="12981" y="11695"/>
                </a:lnTo>
                <a:lnTo>
                  <a:pt x="15577" y="8446"/>
                </a:lnTo>
                <a:lnTo>
                  <a:pt x="18822" y="7147"/>
                </a:lnTo>
                <a:lnTo>
                  <a:pt x="40241" y="7147"/>
                </a:lnTo>
                <a:lnTo>
                  <a:pt x="35698" y="2598"/>
                </a:lnTo>
                <a:lnTo>
                  <a:pt x="29856" y="0"/>
                </a:lnTo>
                <a:close/>
              </a:path>
              <a:path w="46354" h="52070">
                <a:moveTo>
                  <a:pt x="40241" y="7147"/>
                </a:moveTo>
                <a:lnTo>
                  <a:pt x="27260" y="7147"/>
                </a:lnTo>
                <a:lnTo>
                  <a:pt x="30505" y="8446"/>
                </a:lnTo>
                <a:lnTo>
                  <a:pt x="33102" y="11695"/>
                </a:lnTo>
                <a:lnTo>
                  <a:pt x="36347" y="14943"/>
                </a:lnTo>
                <a:lnTo>
                  <a:pt x="37645" y="19492"/>
                </a:lnTo>
                <a:lnTo>
                  <a:pt x="37645" y="31837"/>
                </a:lnTo>
                <a:lnTo>
                  <a:pt x="36347" y="37035"/>
                </a:lnTo>
                <a:lnTo>
                  <a:pt x="33751" y="40283"/>
                </a:lnTo>
                <a:lnTo>
                  <a:pt x="30505" y="43532"/>
                </a:lnTo>
                <a:lnTo>
                  <a:pt x="27260" y="44831"/>
                </a:lnTo>
                <a:lnTo>
                  <a:pt x="40501" y="44831"/>
                </a:lnTo>
                <a:lnTo>
                  <a:pt x="46083" y="17542"/>
                </a:lnTo>
                <a:lnTo>
                  <a:pt x="44136" y="11045"/>
                </a:lnTo>
                <a:lnTo>
                  <a:pt x="40241" y="71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155523" y="4793252"/>
            <a:ext cx="62865" cy="68580"/>
          </a:xfrm>
          <a:custGeom>
            <a:avLst/>
            <a:gdLst/>
            <a:ahLst/>
            <a:cxnLst/>
            <a:rect l="l" t="t" r="r" b="b"/>
            <a:pathLst>
              <a:path w="62864" h="68579">
                <a:moveTo>
                  <a:pt x="11034" y="0"/>
                </a:moveTo>
                <a:lnTo>
                  <a:pt x="0" y="0"/>
                </a:lnTo>
                <a:lnTo>
                  <a:pt x="25962" y="38984"/>
                </a:lnTo>
                <a:lnTo>
                  <a:pt x="25962" y="68222"/>
                </a:lnTo>
                <a:lnTo>
                  <a:pt x="35049" y="68222"/>
                </a:lnTo>
                <a:lnTo>
                  <a:pt x="35049" y="38984"/>
                </a:lnTo>
                <a:lnTo>
                  <a:pt x="40047" y="31837"/>
                </a:lnTo>
                <a:lnTo>
                  <a:pt x="31155" y="31837"/>
                </a:lnTo>
                <a:lnTo>
                  <a:pt x="29207" y="27938"/>
                </a:lnTo>
                <a:lnTo>
                  <a:pt x="26611" y="24040"/>
                </a:lnTo>
                <a:lnTo>
                  <a:pt x="24015" y="20791"/>
                </a:lnTo>
                <a:lnTo>
                  <a:pt x="11034" y="0"/>
                </a:lnTo>
                <a:close/>
              </a:path>
              <a:path w="62864" h="68579">
                <a:moveTo>
                  <a:pt x="62310" y="0"/>
                </a:moveTo>
                <a:lnTo>
                  <a:pt x="51925" y="0"/>
                </a:lnTo>
                <a:lnTo>
                  <a:pt x="38294" y="20141"/>
                </a:lnTo>
                <a:lnTo>
                  <a:pt x="35698" y="24690"/>
                </a:lnTo>
                <a:lnTo>
                  <a:pt x="33102" y="28588"/>
                </a:lnTo>
                <a:lnTo>
                  <a:pt x="31155" y="31837"/>
                </a:lnTo>
                <a:lnTo>
                  <a:pt x="40047" y="31837"/>
                </a:lnTo>
                <a:lnTo>
                  <a:pt x="623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21727" y="4810795"/>
            <a:ext cx="46355" cy="52069"/>
          </a:xfrm>
          <a:custGeom>
            <a:avLst/>
            <a:gdLst/>
            <a:ahLst/>
            <a:cxnLst/>
            <a:rect l="l" t="t" r="r" b="b"/>
            <a:pathLst>
              <a:path w="46354" h="52070">
                <a:moveTo>
                  <a:pt x="29856" y="0"/>
                </a:moveTo>
                <a:lnTo>
                  <a:pt x="16226" y="0"/>
                </a:lnTo>
                <a:lnTo>
                  <a:pt x="11034" y="2598"/>
                </a:lnTo>
                <a:lnTo>
                  <a:pt x="6490" y="7147"/>
                </a:lnTo>
                <a:lnTo>
                  <a:pt x="2596" y="11695"/>
                </a:lnTo>
                <a:lnTo>
                  <a:pt x="0" y="18192"/>
                </a:lnTo>
                <a:lnTo>
                  <a:pt x="0" y="34436"/>
                </a:lnTo>
                <a:lnTo>
                  <a:pt x="2596" y="40933"/>
                </a:lnTo>
                <a:lnTo>
                  <a:pt x="11034" y="49380"/>
                </a:lnTo>
                <a:lnTo>
                  <a:pt x="16875" y="51329"/>
                </a:lnTo>
                <a:lnTo>
                  <a:pt x="24015" y="51979"/>
                </a:lnTo>
                <a:lnTo>
                  <a:pt x="29856" y="51329"/>
                </a:lnTo>
                <a:lnTo>
                  <a:pt x="34400" y="50029"/>
                </a:lnTo>
                <a:lnTo>
                  <a:pt x="37645" y="47430"/>
                </a:lnTo>
                <a:lnTo>
                  <a:pt x="41540" y="44831"/>
                </a:lnTo>
                <a:lnTo>
                  <a:pt x="19471" y="44831"/>
                </a:lnTo>
                <a:lnTo>
                  <a:pt x="16226" y="43532"/>
                </a:lnTo>
                <a:lnTo>
                  <a:pt x="13630" y="40283"/>
                </a:lnTo>
                <a:lnTo>
                  <a:pt x="11034" y="37684"/>
                </a:lnTo>
                <a:lnTo>
                  <a:pt x="9086" y="33136"/>
                </a:lnTo>
                <a:lnTo>
                  <a:pt x="9086" y="27938"/>
                </a:lnTo>
                <a:lnTo>
                  <a:pt x="45434" y="27938"/>
                </a:lnTo>
                <a:lnTo>
                  <a:pt x="45434" y="25989"/>
                </a:lnTo>
                <a:lnTo>
                  <a:pt x="46083" y="25989"/>
                </a:lnTo>
                <a:lnTo>
                  <a:pt x="45733" y="21441"/>
                </a:lnTo>
                <a:lnTo>
                  <a:pt x="9086" y="21441"/>
                </a:lnTo>
                <a:lnTo>
                  <a:pt x="9735" y="16893"/>
                </a:lnTo>
                <a:lnTo>
                  <a:pt x="11034" y="13644"/>
                </a:lnTo>
                <a:lnTo>
                  <a:pt x="16226" y="8446"/>
                </a:lnTo>
                <a:lnTo>
                  <a:pt x="19471" y="7147"/>
                </a:lnTo>
                <a:lnTo>
                  <a:pt x="40149" y="7147"/>
                </a:lnTo>
                <a:lnTo>
                  <a:pt x="39592" y="6497"/>
                </a:lnTo>
                <a:lnTo>
                  <a:pt x="35049" y="2598"/>
                </a:lnTo>
                <a:lnTo>
                  <a:pt x="29856" y="0"/>
                </a:lnTo>
                <a:close/>
              </a:path>
              <a:path w="46354" h="52070">
                <a:moveTo>
                  <a:pt x="36996" y="34436"/>
                </a:moveTo>
                <a:lnTo>
                  <a:pt x="35698" y="38334"/>
                </a:lnTo>
                <a:lnTo>
                  <a:pt x="33751" y="40933"/>
                </a:lnTo>
                <a:lnTo>
                  <a:pt x="31804" y="42232"/>
                </a:lnTo>
                <a:lnTo>
                  <a:pt x="29207" y="44182"/>
                </a:lnTo>
                <a:lnTo>
                  <a:pt x="26611" y="44831"/>
                </a:lnTo>
                <a:lnTo>
                  <a:pt x="41540" y="44831"/>
                </a:lnTo>
                <a:lnTo>
                  <a:pt x="44136" y="40933"/>
                </a:lnTo>
                <a:lnTo>
                  <a:pt x="45434" y="35735"/>
                </a:lnTo>
                <a:lnTo>
                  <a:pt x="36996" y="34436"/>
                </a:lnTo>
                <a:close/>
              </a:path>
              <a:path w="46354" h="52070">
                <a:moveTo>
                  <a:pt x="40149" y="7147"/>
                </a:moveTo>
                <a:lnTo>
                  <a:pt x="27909" y="7147"/>
                </a:lnTo>
                <a:lnTo>
                  <a:pt x="31155" y="8446"/>
                </a:lnTo>
                <a:lnTo>
                  <a:pt x="33751" y="11695"/>
                </a:lnTo>
                <a:lnTo>
                  <a:pt x="35698" y="13644"/>
                </a:lnTo>
                <a:lnTo>
                  <a:pt x="36347" y="16893"/>
                </a:lnTo>
                <a:lnTo>
                  <a:pt x="36996" y="21441"/>
                </a:lnTo>
                <a:lnTo>
                  <a:pt x="45733" y="21441"/>
                </a:lnTo>
                <a:lnTo>
                  <a:pt x="45434" y="17542"/>
                </a:lnTo>
                <a:lnTo>
                  <a:pt x="43487" y="11045"/>
                </a:lnTo>
                <a:lnTo>
                  <a:pt x="40149" y="71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74301" y="4810795"/>
            <a:ext cx="41275" cy="52069"/>
          </a:xfrm>
          <a:custGeom>
            <a:avLst/>
            <a:gdLst/>
            <a:ahLst/>
            <a:cxnLst/>
            <a:rect l="l" t="t" r="r" b="b"/>
            <a:pathLst>
              <a:path w="41275" h="52070">
                <a:moveTo>
                  <a:pt x="8437" y="34436"/>
                </a:moveTo>
                <a:lnTo>
                  <a:pt x="0" y="35735"/>
                </a:lnTo>
                <a:lnTo>
                  <a:pt x="1298" y="40933"/>
                </a:lnTo>
                <a:lnTo>
                  <a:pt x="3245" y="44831"/>
                </a:lnTo>
                <a:lnTo>
                  <a:pt x="6490" y="47430"/>
                </a:lnTo>
                <a:lnTo>
                  <a:pt x="9735" y="50679"/>
                </a:lnTo>
                <a:lnTo>
                  <a:pt x="14928" y="51329"/>
                </a:lnTo>
                <a:lnTo>
                  <a:pt x="21419" y="51979"/>
                </a:lnTo>
                <a:lnTo>
                  <a:pt x="25313" y="51329"/>
                </a:lnTo>
                <a:lnTo>
                  <a:pt x="38294" y="44831"/>
                </a:lnTo>
                <a:lnTo>
                  <a:pt x="17524" y="44831"/>
                </a:lnTo>
                <a:lnTo>
                  <a:pt x="14279" y="44182"/>
                </a:lnTo>
                <a:lnTo>
                  <a:pt x="10385" y="40283"/>
                </a:lnTo>
                <a:lnTo>
                  <a:pt x="9086" y="37684"/>
                </a:lnTo>
                <a:lnTo>
                  <a:pt x="8437" y="34436"/>
                </a:lnTo>
                <a:close/>
              </a:path>
              <a:path w="41275" h="52070">
                <a:moveTo>
                  <a:pt x="23366" y="0"/>
                </a:moveTo>
                <a:lnTo>
                  <a:pt x="16875" y="0"/>
                </a:lnTo>
                <a:lnTo>
                  <a:pt x="14928" y="649"/>
                </a:lnTo>
                <a:lnTo>
                  <a:pt x="12332" y="1299"/>
                </a:lnTo>
                <a:lnTo>
                  <a:pt x="3245" y="8446"/>
                </a:lnTo>
                <a:lnTo>
                  <a:pt x="1947" y="9746"/>
                </a:lnTo>
                <a:lnTo>
                  <a:pt x="1298" y="12345"/>
                </a:lnTo>
                <a:lnTo>
                  <a:pt x="1298" y="16893"/>
                </a:lnTo>
                <a:lnTo>
                  <a:pt x="1947" y="18842"/>
                </a:lnTo>
                <a:lnTo>
                  <a:pt x="4543" y="22740"/>
                </a:lnTo>
                <a:lnTo>
                  <a:pt x="6490" y="24690"/>
                </a:lnTo>
                <a:lnTo>
                  <a:pt x="8437" y="25339"/>
                </a:lnTo>
                <a:lnTo>
                  <a:pt x="11034" y="26639"/>
                </a:lnTo>
                <a:lnTo>
                  <a:pt x="15577" y="27938"/>
                </a:lnTo>
                <a:lnTo>
                  <a:pt x="21419" y="29887"/>
                </a:lnTo>
                <a:lnTo>
                  <a:pt x="25962" y="30537"/>
                </a:lnTo>
                <a:lnTo>
                  <a:pt x="29856" y="32486"/>
                </a:lnTo>
                <a:lnTo>
                  <a:pt x="31804" y="33786"/>
                </a:lnTo>
                <a:lnTo>
                  <a:pt x="32453" y="35085"/>
                </a:lnTo>
                <a:lnTo>
                  <a:pt x="32453" y="38984"/>
                </a:lnTo>
                <a:lnTo>
                  <a:pt x="31804" y="40933"/>
                </a:lnTo>
                <a:lnTo>
                  <a:pt x="29856" y="42232"/>
                </a:lnTo>
                <a:lnTo>
                  <a:pt x="27909" y="44182"/>
                </a:lnTo>
                <a:lnTo>
                  <a:pt x="25313" y="44831"/>
                </a:lnTo>
                <a:lnTo>
                  <a:pt x="38294" y="44831"/>
                </a:lnTo>
                <a:lnTo>
                  <a:pt x="38943" y="44182"/>
                </a:lnTo>
                <a:lnTo>
                  <a:pt x="40241" y="41583"/>
                </a:lnTo>
                <a:lnTo>
                  <a:pt x="40890" y="38984"/>
                </a:lnTo>
                <a:lnTo>
                  <a:pt x="40890" y="33136"/>
                </a:lnTo>
                <a:lnTo>
                  <a:pt x="40241" y="31187"/>
                </a:lnTo>
                <a:lnTo>
                  <a:pt x="37645" y="27288"/>
                </a:lnTo>
                <a:lnTo>
                  <a:pt x="35698" y="25339"/>
                </a:lnTo>
                <a:lnTo>
                  <a:pt x="33751" y="24690"/>
                </a:lnTo>
                <a:lnTo>
                  <a:pt x="31155" y="23390"/>
                </a:lnTo>
                <a:lnTo>
                  <a:pt x="27260" y="22091"/>
                </a:lnTo>
                <a:lnTo>
                  <a:pt x="21419" y="20791"/>
                </a:lnTo>
                <a:lnTo>
                  <a:pt x="16875" y="19492"/>
                </a:lnTo>
                <a:lnTo>
                  <a:pt x="14928" y="18842"/>
                </a:lnTo>
                <a:lnTo>
                  <a:pt x="13630" y="18192"/>
                </a:lnTo>
                <a:lnTo>
                  <a:pt x="12332" y="18192"/>
                </a:lnTo>
                <a:lnTo>
                  <a:pt x="9735" y="15593"/>
                </a:lnTo>
                <a:lnTo>
                  <a:pt x="9735" y="11695"/>
                </a:lnTo>
                <a:lnTo>
                  <a:pt x="10385" y="10395"/>
                </a:lnTo>
                <a:lnTo>
                  <a:pt x="12332" y="9096"/>
                </a:lnTo>
                <a:lnTo>
                  <a:pt x="13630" y="7796"/>
                </a:lnTo>
                <a:lnTo>
                  <a:pt x="16226" y="7147"/>
                </a:lnTo>
                <a:lnTo>
                  <a:pt x="36780" y="7147"/>
                </a:lnTo>
                <a:lnTo>
                  <a:pt x="35049" y="4548"/>
                </a:lnTo>
                <a:lnTo>
                  <a:pt x="33102" y="2598"/>
                </a:lnTo>
                <a:lnTo>
                  <a:pt x="29856" y="1949"/>
                </a:lnTo>
                <a:lnTo>
                  <a:pt x="26611" y="649"/>
                </a:lnTo>
                <a:lnTo>
                  <a:pt x="23366" y="0"/>
                </a:lnTo>
                <a:close/>
              </a:path>
              <a:path w="41275" h="52070">
                <a:moveTo>
                  <a:pt x="36780" y="7147"/>
                </a:moveTo>
                <a:lnTo>
                  <a:pt x="23366" y="7147"/>
                </a:lnTo>
                <a:lnTo>
                  <a:pt x="25962" y="7796"/>
                </a:lnTo>
                <a:lnTo>
                  <a:pt x="29856" y="10395"/>
                </a:lnTo>
                <a:lnTo>
                  <a:pt x="30505" y="12345"/>
                </a:lnTo>
                <a:lnTo>
                  <a:pt x="31155" y="14943"/>
                </a:lnTo>
                <a:lnTo>
                  <a:pt x="39592" y="13644"/>
                </a:lnTo>
                <a:lnTo>
                  <a:pt x="38943" y="11045"/>
                </a:lnTo>
                <a:lnTo>
                  <a:pt x="37645" y="8446"/>
                </a:lnTo>
                <a:lnTo>
                  <a:pt x="36780" y="71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827532"/>
            <a:ext cx="8625840" cy="3837940"/>
          </a:xfrm>
          <a:custGeom>
            <a:avLst/>
            <a:gdLst/>
            <a:ahLst/>
            <a:cxnLst/>
            <a:rect l="l" t="t" r="r" b="b"/>
            <a:pathLst>
              <a:path w="8625840" h="3837940">
                <a:moveTo>
                  <a:pt x="0" y="3837432"/>
                </a:moveTo>
                <a:lnTo>
                  <a:pt x="8625840" y="3837432"/>
                </a:lnTo>
                <a:lnTo>
                  <a:pt x="8625840" y="0"/>
                </a:lnTo>
                <a:lnTo>
                  <a:pt x="0" y="0"/>
                </a:lnTo>
                <a:lnTo>
                  <a:pt x="0" y="383743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0148" y="1063116"/>
            <a:ext cx="6840855" cy="1992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10">
                <a:latin typeface="Calibri"/>
                <a:cs typeface="Calibri"/>
              </a:rPr>
              <a:t>Five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approaches:</a:t>
            </a:r>
            <a:endParaRPr sz="21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45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>
                <a:solidFill>
                  <a:srgbClr val="D9D9D9"/>
                </a:solidFill>
                <a:latin typeface="Calibri"/>
                <a:cs typeface="Calibri"/>
              </a:rPr>
              <a:t>RR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comparisons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across</a:t>
            </a:r>
            <a:r>
              <a:rPr dirty="0" sz="1800" spc="-5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subgroups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Clr>
                <a:srgbClr val="0A40A4"/>
              </a:buClr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latin typeface="Calibri"/>
                <a:cs typeface="Calibri"/>
              </a:rPr>
              <a:t>Comparisons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similar </a:t>
            </a:r>
            <a:r>
              <a:rPr dirty="0" sz="1800" spc="-10">
                <a:latin typeface="Calibri"/>
                <a:cs typeface="Calibri"/>
              </a:rPr>
              <a:t>estimates from </a:t>
            </a:r>
            <a:r>
              <a:rPr dirty="0" sz="1800" spc="-5">
                <a:latin typeface="Calibri"/>
                <a:cs typeface="Calibri"/>
              </a:rPr>
              <a:t>other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sources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Studying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variations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within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existing</a:t>
            </a:r>
            <a:r>
              <a:rPr dirty="0" sz="1800" spc="3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survey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Contrasting alternative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post-survey adjustments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for</a:t>
            </a:r>
            <a:r>
              <a:rPr dirty="0" sz="1800" spc="20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nonresponse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Using sampling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frame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data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or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supplemental matched</a:t>
            </a:r>
            <a:r>
              <a:rPr dirty="0" sz="1800" spc="12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5607" y="224916"/>
            <a:ext cx="6468110" cy="393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006857"/>
                </a:solidFill>
              </a:rPr>
              <a:t>Approaches </a:t>
            </a:r>
            <a:r>
              <a:rPr dirty="0" spc="-15">
                <a:solidFill>
                  <a:srgbClr val="006857"/>
                </a:solidFill>
              </a:rPr>
              <a:t>to </a:t>
            </a:r>
            <a:r>
              <a:rPr dirty="0">
                <a:solidFill>
                  <a:srgbClr val="006857"/>
                </a:solidFill>
              </a:rPr>
              <a:t>Assess </a:t>
            </a:r>
            <a:r>
              <a:rPr dirty="0" spc="-5">
                <a:solidFill>
                  <a:srgbClr val="006857"/>
                </a:solidFill>
              </a:rPr>
              <a:t>Nonresponse </a:t>
            </a:r>
            <a:r>
              <a:rPr dirty="0">
                <a:solidFill>
                  <a:srgbClr val="006857"/>
                </a:solidFill>
              </a:rPr>
              <a:t>Bias </a:t>
            </a:r>
            <a:r>
              <a:rPr dirty="0" sz="1800" spc="-5">
                <a:solidFill>
                  <a:srgbClr val="006857"/>
                </a:solidFill>
              </a:rPr>
              <a:t>(</a:t>
            </a:r>
            <a:r>
              <a:rPr dirty="0" sz="1800" spc="-5" i="1">
                <a:solidFill>
                  <a:srgbClr val="006857"/>
                </a:solidFill>
                <a:latin typeface="Calibri"/>
                <a:cs typeface="Calibri"/>
              </a:rPr>
              <a:t>Groves</a:t>
            </a:r>
            <a:r>
              <a:rPr dirty="0" sz="1800" spc="-40" i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6857"/>
                </a:solidFill>
              </a:rPr>
              <a:t>2006)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2855" y="4836363"/>
            <a:ext cx="79133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10" b="1">
                <a:solidFill>
                  <a:srgbClr val="0E55DC"/>
                </a:solidFill>
                <a:latin typeface="Calibri"/>
                <a:cs typeface="Calibri"/>
              </a:rPr>
              <a:t>Reference: </a:t>
            </a:r>
            <a:r>
              <a:rPr dirty="0" sz="1200" spc="-10">
                <a:solidFill>
                  <a:srgbClr val="0E55DC"/>
                </a:solidFill>
                <a:latin typeface="Calibri"/>
                <a:cs typeface="Calibri"/>
              </a:rPr>
              <a:t>Groves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RM.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Rates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and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Bias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in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Household Surveys. </a:t>
            </a:r>
            <a:r>
              <a:rPr dirty="0" sz="1200" spc="-5" i="1">
                <a:solidFill>
                  <a:srgbClr val="0E55DC"/>
                </a:solidFill>
                <a:latin typeface="Calibri"/>
                <a:cs typeface="Calibri"/>
              </a:rPr>
              <a:t>Public opinion </a:t>
            </a:r>
            <a:r>
              <a:rPr dirty="0" sz="1200" spc="-10" i="1">
                <a:solidFill>
                  <a:srgbClr val="0E55DC"/>
                </a:solidFill>
                <a:latin typeface="Calibri"/>
                <a:cs typeface="Calibri"/>
              </a:rPr>
              <a:t>quarterly.</a:t>
            </a:r>
            <a:r>
              <a:rPr dirty="0" sz="1200" spc="85" i="1">
                <a:solidFill>
                  <a:srgbClr val="0E55DC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2006:646-675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071" y="52070"/>
            <a:ext cx="13601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0"/>
              </a:lnSpc>
            </a:pPr>
            <a:r>
              <a:rPr dirty="0" sz="1200" spc="-5" b="1">
                <a:latin typeface="Calibri"/>
                <a:cs typeface="Calibri"/>
              </a:rPr>
              <a:t>Comparisons to</a:t>
            </a:r>
            <a:r>
              <a:rPr dirty="0" sz="1200" spc="-6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NHIS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071" y="229806"/>
            <a:ext cx="6812280" cy="360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40"/>
              </a:lnSpc>
            </a:pPr>
            <a:r>
              <a:rPr dirty="0" spc="-5">
                <a:solidFill>
                  <a:srgbClr val="006857"/>
                </a:solidFill>
              </a:rPr>
              <a:t>Comparisons </a:t>
            </a:r>
            <a:r>
              <a:rPr dirty="0" spc="-15">
                <a:solidFill>
                  <a:srgbClr val="006857"/>
                </a:solidFill>
              </a:rPr>
              <a:t>to </a:t>
            </a:r>
            <a:r>
              <a:rPr dirty="0">
                <a:solidFill>
                  <a:srgbClr val="006857"/>
                </a:solidFill>
              </a:rPr>
              <a:t>Similar </a:t>
            </a:r>
            <a:r>
              <a:rPr dirty="0" spc="-10">
                <a:solidFill>
                  <a:srgbClr val="006857"/>
                </a:solidFill>
              </a:rPr>
              <a:t>Estimates From </a:t>
            </a:r>
            <a:r>
              <a:rPr dirty="0" spc="-5">
                <a:solidFill>
                  <a:srgbClr val="006857"/>
                </a:solidFill>
              </a:rPr>
              <a:t>Other</a:t>
            </a:r>
            <a:r>
              <a:rPr dirty="0" spc="-40">
                <a:solidFill>
                  <a:srgbClr val="006857"/>
                </a:solidFill>
              </a:rPr>
              <a:t> </a:t>
            </a:r>
            <a:r>
              <a:rPr dirty="0" spc="-10">
                <a:solidFill>
                  <a:srgbClr val="006857"/>
                </a:solidFill>
              </a:rPr>
              <a:t>Sources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12492" y="734568"/>
            <a:ext cx="6641592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395209" y="2128266"/>
            <a:ext cx="1582420" cy="723900"/>
          </a:xfrm>
          <a:custGeom>
            <a:avLst/>
            <a:gdLst/>
            <a:ahLst/>
            <a:cxnLst/>
            <a:rect l="l" t="t" r="r" b="b"/>
            <a:pathLst>
              <a:path w="1582420" h="723900">
                <a:moveTo>
                  <a:pt x="0" y="723900"/>
                </a:moveTo>
                <a:lnTo>
                  <a:pt x="1581911" y="723900"/>
                </a:lnTo>
                <a:lnTo>
                  <a:pt x="1581911" y="0"/>
                </a:lnTo>
                <a:lnTo>
                  <a:pt x="0" y="0"/>
                </a:lnTo>
                <a:lnTo>
                  <a:pt x="0" y="723900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34050" y="1437894"/>
            <a:ext cx="1583690" cy="723900"/>
          </a:xfrm>
          <a:custGeom>
            <a:avLst/>
            <a:gdLst/>
            <a:ahLst/>
            <a:cxnLst/>
            <a:rect l="l" t="t" r="r" b="b"/>
            <a:pathLst>
              <a:path w="1583690" h="723900">
                <a:moveTo>
                  <a:pt x="0" y="723899"/>
                </a:moveTo>
                <a:lnTo>
                  <a:pt x="1583436" y="723899"/>
                </a:lnTo>
                <a:lnTo>
                  <a:pt x="1583436" y="0"/>
                </a:lnTo>
                <a:lnTo>
                  <a:pt x="0" y="0"/>
                </a:lnTo>
                <a:lnTo>
                  <a:pt x="0" y="723899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80509" y="2862833"/>
            <a:ext cx="1582420" cy="723900"/>
          </a:xfrm>
          <a:custGeom>
            <a:avLst/>
            <a:gdLst/>
            <a:ahLst/>
            <a:cxnLst/>
            <a:rect l="l" t="t" r="r" b="b"/>
            <a:pathLst>
              <a:path w="1582420" h="723900">
                <a:moveTo>
                  <a:pt x="0" y="723899"/>
                </a:moveTo>
                <a:lnTo>
                  <a:pt x="1581912" y="723899"/>
                </a:lnTo>
                <a:lnTo>
                  <a:pt x="1581912" y="0"/>
                </a:lnTo>
                <a:lnTo>
                  <a:pt x="0" y="0"/>
                </a:lnTo>
                <a:lnTo>
                  <a:pt x="0" y="723899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07263" y="2080260"/>
            <a:ext cx="2083435" cy="160020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3365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dirty="0" sz="1400" b="1">
                <a:latin typeface="Calibri"/>
                <a:cs typeface="Calibri"/>
              </a:rPr>
              <a:t>Figure</a:t>
            </a:r>
            <a:r>
              <a:rPr dirty="0" sz="1400" spc="-9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legend: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377190" marR="453390" indent="-286385">
              <a:lnSpc>
                <a:spcPct val="100000"/>
              </a:lnSpc>
              <a:buSzPct val="150000"/>
              <a:buFont typeface="Microsoft Sans Serif"/>
              <a:buChar char="▪"/>
              <a:tabLst>
                <a:tab pos="377190" algn="l"/>
                <a:tab pos="377825" algn="l"/>
              </a:tabLst>
            </a:pPr>
            <a:r>
              <a:rPr dirty="0" sz="1400" b="1">
                <a:solidFill>
                  <a:srgbClr val="7E7E7E"/>
                </a:solidFill>
                <a:latin typeface="Calibri"/>
                <a:cs typeface="Calibri"/>
              </a:rPr>
              <a:t>National Health  </a:t>
            </a:r>
            <a:r>
              <a:rPr dirty="0" sz="1400" spc="-5" b="1">
                <a:solidFill>
                  <a:srgbClr val="7E7E7E"/>
                </a:solidFill>
                <a:latin typeface="Calibri"/>
                <a:cs typeface="Calibri"/>
              </a:rPr>
              <a:t>Interview</a:t>
            </a:r>
            <a:r>
              <a:rPr dirty="0" sz="1400" spc="-90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7E7E7E"/>
                </a:solidFill>
                <a:latin typeface="Calibri"/>
                <a:cs typeface="Calibri"/>
              </a:rPr>
              <a:t>Survey  (NHIS)</a:t>
            </a:r>
            <a:endParaRPr sz="14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SzPct val="150000"/>
              <a:buFont typeface="Microsoft Sans Serif"/>
              <a:buChar char="▪"/>
              <a:tabLst>
                <a:tab pos="377190" algn="l"/>
                <a:tab pos="377825" algn="l"/>
              </a:tabLst>
            </a:pPr>
            <a:r>
              <a:rPr dirty="0" sz="1400" spc="-5" b="1">
                <a:solidFill>
                  <a:srgbClr val="0F55DC"/>
                </a:solidFill>
                <a:latin typeface="Calibri"/>
                <a:cs typeface="Calibri"/>
              </a:rPr>
              <a:t>NHANES</a:t>
            </a:r>
            <a:r>
              <a:rPr dirty="0" sz="1400" spc="-55" b="1">
                <a:solidFill>
                  <a:srgbClr val="0F55DC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F55DC"/>
                </a:solidFill>
                <a:latin typeface="Calibri"/>
                <a:cs typeface="Calibri"/>
              </a:rPr>
              <a:t>interview</a:t>
            </a:r>
            <a:endParaRPr sz="14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SzPct val="150000"/>
              <a:buFont typeface="Microsoft Sans Serif"/>
              <a:buChar char="▪"/>
              <a:tabLst>
                <a:tab pos="377190" algn="l"/>
                <a:tab pos="377825" algn="l"/>
              </a:tabLst>
            </a:pPr>
            <a:r>
              <a:rPr dirty="0" sz="1400" spc="-5" b="1">
                <a:solidFill>
                  <a:srgbClr val="FF9900"/>
                </a:solidFill>
                <a:latin typeface="Calibri"/>
                <a:cs typeface="Calibri"/>
              </a:rPr>
              <a:t>NHANES</a:t>
            </a:r>
            <a:r>
              <a:rPr dirty="0" sz="1400" spc="-65" b="1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FF9900"/>
                </a:solidFill>
                <a:latin typeface="Calibri"/>
                <a:cs typeface="Calibri"/>
              </a:rPr>
              <a:t>exam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827532"/>
            <a:ext cx="8625840" cy="3837940"/>
          </a:xfrm>
          <a:custGeom>
            <a:avLst/>
            <a:gdLst/>
            <a:ahLst/>
            <a:cxnLst/>
            <a:rect l="l" t="t" r="r" b="b"/>
            <a:pathLst>
              <a:path w="8625840" h="3837940">
                <a:moveTo>
                  <a:pt x="0" y="3837432"/>
                </a:moveTo>
                <a:lnTo>
                  <a:pt x="8625840" y="3837432"/>
                </a:lnTo>
                <a:lnTo>
                  <a:pt x="8625840" y="0"/>
                </a:lnTo>
                <a:lnTo>
                  <a:pt x="0" y="0"/>
                </a:lnTo>
                <a:lnTo>
                  <a:pt x="0" y="383743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0148" y="1063116"/>
            <a:ext cx="6840855" cy="287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10">
                <a:latin typeface="Calibri"/>
                <a:cs typeface="Calibri"/>
              </a:rPr>
              <a:t>Five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approaches:</a:t>
            </a:r>
            <a:endParaRPr sz="21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45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>
                <a:solidFill>
                  <a:srgbClr val="D9D9D9"/>
                </a:solidFill>
                <a:latin typeface="Calibri"/>
                <a:cs typeface="Calibri"/>
              </a:rPr>
              <a:t>RR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comparisons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across</a:t>
            </a:r>
            <a:r>
              <a:rPr dirty="0" sz="1800" spc="-5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subgroups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Comparisons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to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similar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estimates from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other</a:t>
            </a:r>
            <a:r>
              <a:rPr dirty="0" sz="1800" spc="1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sources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Clr>
                <a:srgbClr val="0E55DC"/>
              </a:buClr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latin typeface="Calibri"/>
                <a:cs typeface="Calibri"/>
              </a:rPr>
              <a:t>Studying </a:t>
            </a:r>
            <a:r>
              <a:rPr dirty="0" sz="1800" spc="-10">
                <a:latin typeface="Calibri"/>
                <a:cs typeface="Calibri"/>
              </a:rPr>
              <a:t>variations </a:t>
            </a:r>
            <a:r>
              <a:rPr dirty="0" sz="1800" spc="-5">
                <a:latin typeface="Calibri"/>
                <a:cs typeface="Calibri"/>
              </a:rPr>
              <a:t>within </a:t>
            </a:r>
            <a:r>
              <a:rPr dirty="0" sz="1800" spc="-10">
                <a:latin typeface="Calibri"/>
                <a:cs typeface="Calibri"/>
              </a:rPr>
              <a:t>existing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survey</a:t>
            </a:r>
            <a:endParaRPr sz="1800">
              <a:latin typeface="Calibri"/>
              <a:cs typeface="Calibri"/>
            </a:endParaRPr>
          </a:p>
          <a:p>
            <a:pPr lvl="1" marL="1198245" indent="-386080">
              <a:lnSpc>
                <a:spcPct val="100000"/>
              </a:lnSpc>
              <a:spcBef>
                <a:spcPts val="400"/>
              </a:spcBef>
              <a:buClr>
                <a:srgbClr val="0A40A4"/>
              </a:buClr>
              <a:buAutoNum type="alphaLcParenR"/>
              <a:tabLst>
                <a:tab pos="1198245" algn="l"/>
                <a:tab pos="1198880" algn="l"/>
              </a:tabLst>
            </a:pPr>
            <a:r>
              <a:rPr dirty="0" sz="1600" spc="-10">
                <a:latin typeface="Calibri"/>
                <a:cs typeface="Calibri"/>
              </a:rPr>
              <a:t>R-indicator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  <a:p>
            <a:pPr lvl="1" marL="1198245" indent="-386080">
              <a:lnSpc>
                <a:spcPct val="100000"/>
              </a:lnSpc>
              <a:spcBef>
                <a:spcPts val="380"/>
              </a:spcBef>
              <a:buClr>
                <a:srgbClr val="0A40A4"/>
              </a:buClr>
              <a:buAutoNum type="alphaLcParenR"/>
              <a:tabLst>
                <a:tab pos="1198245" algn="l"/>
                <a:tab pos="1198880" algn="l"/>
              </a:tabLst>
            </a:pPr>
            <a:r>
              <a:rPr dirty="0" sz="1600" spc="-10">
                <a:latin typeface="Calibri"/>
                <a:cs typeface="Calibri"/>
              </a:rPr>
              <a:t>Comparisons between easy </a:t>
            </a:r>
            <a:r>
              <a:rPr dirty="0" sz="1600" spc="-15">
                <a:latin typeface="Calibri"/>
                <a:cs typeface="Calibri"/>
              </a:rPr>
              <a:t>versus hard </a:t>
            </a:r>
            <a:r>
              <a:rPr dirty="0" sz="1600" spc="-10">
                <a:latin typeface="Calibri"/>
                <a:cs typeface="Calibri"/>
              </a:rPr>
              <a:t>to enroll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respondents</a:t>
            </a:r>
            <a:endParaRPr sz="1600">
              <a:latin typeface="Calibri"/>
              <a:cs typeface="Calibri"/>
            </a:endParaRPr>
          </a:p>
          <a:p>
            <a:pPr lvl="1" marL="1198245" indent="-386080">
              <a:lnSpc>
                <a:spcPct val="100000"/>
              </a:lnSpc>
              <a:spcBef>
                <a:spcPts val="384"/>
              </a:spcBef>
              <a:buClr>
                <a:srgbClr val="0A40A4"/>
              </a:buClr>
              <a:buAutoNum type="alphaLcParenR"/>
              <a:tabLst>
                <a:tab pos="1198245" algn="l"/>
                <a:tab pos="1198880" algn="l"/>
              </a:tabLst>
            </a:pPr>
            <a:r>
              <a:rPr dirty="0" sz="1600" spc="-5">
                <a:latin typeface="Calibri"/>
                <a:cs typeface="Calibri"/>
              </a:rPr>
              <a:t>Range of bias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analyses</a:t>
            </a:r>
            <a:endParaRPr sz="16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Contrasting alternative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post-survey adjustments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for</a:t>
            </a:r>
            <a:r>
              <a:rPr dirty="0" sz="1800" spc="20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nonresponse</a:t>
            </a:r>
            <a:endParaRPr sz="1800">
              <a:latin typeface="Calibri"/>
              <a:cs typeface="Calibri"/>
            </a:endParaRPr>
          </a:p>
          <a:p>
            <a:pPr marL="798830" indent="-38544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98830" algn="l"/>
                <a:tab pos="799465" algn="l"/>
              </a:tabLst>
            </a:pP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Using sampling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frame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data </a:t>
            </a:r>
            <a:r>
              <a:rPr dirty="0" sz="1800" spc="-5">
                <a:solidFill>
                  <a:srgbClr val="D9D9D9"/>
                </a:solidFill>
                <a:latin typeface="Calibri"/>
                <a:cs typeface="Calibri"/>
              </a:rPr>
              <a:t>or </a:t>
            </a:r>
            <a:r>
              <a:rPr dirty="0" sz="1800" spc="-10">
                <a:solidFill>
                  <a:srgbClr val="D9D9D9"/>
                </a:solidFill>
                <a:latin typeface="Calibri"/>
                <a:cs typeface="Calibri"/>
              </a:rPr>
              <a:t>supplemental matched</a:t>
            </a:r>
            <a:r>
              <a:rPr dirty="0" sz="1800" spc="125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D9D9D9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5607" y="224916"/>
            <a:ext cx="6468110" cy="393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006857"/>
                </a:solidFill>
              </a:rPr>
              <a:t>Approaches </a:t>
            </a:r>
            <a:r>
              <a:rPr dirty="0" spc="-15">
                <a:solidFill>
                  <a:srgbClr val="006857"/>
                </a:solidFill>
              </a:rPr>
              <a:t>to </a:t>
            </a:r>
            <a:r>
              <a:rPr dirty="0">
                <a:solidFill>
                  <a:srgbClr val="006857"/>
                </a:solidFill>
              </a:rPr>
              <a:t>Assess </a:t>
            </a:r>
            <a:r>
              <a:rPr dirty="0" spc="-5">
                <a:solidFill>
                  <a:srgbClr val="006857"/>
                </a:solidFill>
              </a:rPr>
              <a:t>Nonresponse </a:t>
            </a:r>
            <a:r>
              <a:rPr dirty="0">
                <a:solidFill>
                  <a:srgbClr val="006857"/>
                </a:solidFill>
              </a:rPr>
              <a:t>Bias </a:t>
            </a:r>
            <a:r>
              <a:rPr dirty="0" sz="1800" spc="-5">
                <a:solidFill>
                  <a:srgbClr val="006857"/>
                </a:solidFill>
              </a:rPr>
              <a:t>(</a:t>
            </a:r>
            <a:r>
              <a:rPr dirty="0" sz="1800" spc="-5" i="1">
                <a:solidFill>
                  <a:srgbClr val="006857"/>
                </a:solidFill>
                <a:latin typeface="Calibri"/>
                <a:cs typeface="Calibri"/>
              </a:rPr>
              <a:t>Groves</a:t>
            </a:r>
            <a:r>
              <a:rPr dirty="0" sz="1800" spc="-40" i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6857"/>
                </a:solidFill>
              </a:rPr>
              <a:t>2006)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2855" y="4810963"/>
            <a:ext cx="791337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solidFill>
                  <a:srgbClr val="0E55DC"/>
                </a:solidFill>
                <a:latin typeface="Calibri"/>
                <a:cs typeface="Calibri"/>
              </a:rPr>
              <a:t>Reference: </a:t>
            </a:r>
            <a:r>
              <a:rPr dirty="0" sz="1200" spc="-10">
                <a:solidFill>
                  <a:srgbClr val="0E55DC"/>
                </a:solidFill>
                <a:latin typeface="Calibri"/>
                <a:cs typeface="Calibri"/>
              </a:rPr>
              <a:t>Groves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RM.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Rates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and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Nonresponse Bias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in </a:t>
            </a:r>
            <a:r>
              <a:rPr dirty="0" sz="1200" spc="-5">
                <a:solidFill>
                  <a:srgbClr val="0E55DC"/>
                </a:solidFill>
                <a:latin typeface="Calibri"/>
                <a:cs typeface="Calibri"/>
              </a:rPr>
              <a:t>Household Surveys. </a:t>
            </a:r>
            <a:r>
              <a:rPr dirty="0" sz="1200" spc="-5" i="1">
                <a:solidFill>
                  <a:srgbClr val="0E55DC"/>
                </a:solidFill>
                <a:latin typeface="Calibri"/>
                <a:cs typeface="Calibri"/>
              </a:rPr>
              <a:t>Public opinion </a:t>
            </a:r>
            <a:r>
              <a:rPr dirty="0" sz="1200" spc="-10" i="1">
                <a:solidFill>
                  <a:srgbClr val="0E55DC"/>
                </a:solidFill>
                <a:latin typeface="Calibri"/>
                <a:cs typeface="Calibri"/>
              </a:rPr>
              <a:t>quarterly.</a:t>
            </a:r>
            <a:r>
              <a:rPr dirty="0" sz="1200" spc="85" i="1">
                <a:solidFill>
                  <a:srgbClr val="0E55DC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E55DC"/>
                </a:solidFill>
                <a:latin typeface="Calibri"/>
                <a:cs typeface="Calibri"/>
              </a:rPr>
              <a:t>2006:646-675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071" y="52070"/>
            <a:ext cx="12769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0"/>
              </a:lnSpc>
            </a:pPr>
            <a:r>
              <a:rPr dirty="0" sz="1200" spc="-5" b="1">
                <a:latin typeface="Calibri"/>
                <a:cs typeface="Calibri"/>
              </a:rPr>
              <a:t>R-Indicator</a:t>
            </a:r>
            <a:r>
              <a:rPr dirty="0" sz="1200" spc="-8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Analysis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40"/>
              </a:lnSpc>
            </a:pPr>
            <a:r>
              <a:rPr dirty="0" spc="-5"/>
              <a:t>Studying </a:t>
            </a:r>
            <a:r>
              <a:rPr dirty="0" spc="-10"/>
              <a:t>variations </a:t>
            </a:r>
            <a:r>
              <a:rPr dirty="0" spc="-5"/>
              <a:t>within </a:t>
            </a:r>
            <a:r>
              <a:rPr dirty="0" spc="-10"/>
              <a:t>existing</a:t>
            </a:r>
            <a:r>
              <a:rPr dirty="0" spc="5"/>
              <a:t> </a:t>
            </a:r>
            <a:r>
              <a:rPr dirty="0" spc="-10"/>
              <a:t>survey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553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7C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22019" y="1239011"/>
            <a:ext cx="7179564" cy="3713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00808" y="883920"/>
            <a:ext cx="5488305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 b="1">
                <a:solidFill>
                  <a:srgbClr val="040404"/>
                </a:solidFill>
                <a:latin typeface="Calibri"/>
                <a:cs typeface="Calibri"/>
              </a:rPr>
              <a:t>Weighted </a:t>
            </a:r>
            <a:r>
              <a:rPr dirty="0" sz="1800" spc="-5" b="1">
                <a:solidFill>
                  <a:srgbClr val="040404"/>
                </a:solidFill>
                <a:latin typeface="Calibri"/>
                <a:cs typeface="Calibri"/>
              </a:rPr>
              <a:t>Response </a:t>
            </a:r>
            <a:r>
              <a:rPr dirty="0" sz="1800" spc="-10" b="1">
                <a:solidFill>
                  <a:srgbClr val="040404"/>
                </a:solidFill>
                <a:latin typeface="Calibri"/>
                <a:cs typeface="Calibri"/>
              </a:rPr>
              <a:t>Rates </a:t>
            </a:r>
            <a:r>
              <a:rPr dirty="0" sz="1800" b="1">
                <a:solidFill>
                  <a:srgbClr val="040404"/>
                </a:solidFill>
                <a:latin typeface="Calibri"/>
                <a:cs typeface="Calibri"/>
              </a:rPr>
              <a:t>and </a:t>
            </a:r>
            <a:r>
              <a:rPr dirty="0" sz="1800" spc="-10" b="1">
                <a:solidFill>
                  <a:srgbClr val="040404"/>
                </a:solidFill>
                <a:latin typeface="Calibri"/>
                <a:cs typeface="Calibri"/>
              </a:rPr>
              <a:t>R-indicators </a:t>
            </a:r>
            <a:r>
              <a:rPr dirty="0" sz="1800" spc="-5" b="1">
                <a:solidFill>
                  <a:srgbClr val="040404"/>
                </a:solidFill>
                <a:latin typeface="Calibri"/>
                <a:cs typeface="Calibri"/>
              </a:rPr>
              <a:t>by Survey</a:t>
            </a:r>
            <a:r>
              <a:rPr dirty="0" sz="1800" spc="-110" b="1">
                <a:solidFill>
                  <a:srgbClr val="040404"/>
                </a:solidFill>
                <a:latin typeface="Calibri"/>
                <a:cs typeface="Calibri"/>
              </a:rPr>
              <a:t> </a:t>
            </a:r>
            <a:r>
              <a:rPr dirty="0" sz="1800" spc="-40" b="1">
                <a:solidFill>
                  <a:srgbClr val="040404"/>
                </a:solidFill>
                <a:latin typeface="Calibri"/>
                <a:cs typeface="Calibri"/>
              </a:rPr>
              <a:t>Year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16863" y="1232153"/>
          <a:ext cx="7370445" cy="3547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5888"/>
                <a:gridCol w="3675888"/>
              </a:tblGrid>
              <a:tr h="1733550">
                <a:tc>
                  <a:txBody>
                    <a:bodyPr/>
                    <a:lstStyle/>
                    <a:p>
                      <a:pPr/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487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487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1368">
                <a:tc>
                  <a:txBody>
                    <a:bodyPr/>
                    <a:lstStyle/>
                    <a:p>
                      <a:pPr/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4876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4876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National Center for Health Statistics</dc:creator>
  <cp:keywords>Nonresponse Bias Analyses for NHANES</cp:keywords>
  <dc:subject>Nonresponse Bias Analyses for NHANES</dc:subject>
  <dc:title>Nonresponse Bias Analyses for NHANES</dc:title>
  <dcterms:created xsi:type="dcterms:W3CDTF">2021-02-18T13:03:44Z</dcterms:created>
  <dcterms:modified xsi:type="dcterms:W3CDTF">2021-02-18T13:03:44Z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2021-02-18T00:00:00Z</vt:filetime>
  </property>
</Properties>
</file>