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670047"/>
            <a:ext cx="4037075" cy="4187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606028" y="6095999"/>
            <a:ext cx="993648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0488" cy="1203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0488" cy="1203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670047"/>
            <a:ext cx="4037075" cy="4187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2892551"/>
            <a:ext cx="1522475" cy="23652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609076" y="1676400"/>
            <a:ext cx="281940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999476" y="0"/>
            <a:ext cx="1603247" cy="1141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606028" y="6095999"/>
            <a:ext cx="993648" cy="761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398252" y="0"/>
            <a:ext cx="760488" cy="12039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491" y="1972183"/>
            <a:ext cx="11447017" cy="447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99" y="1699514"/>
            <a:ext cx="12090400" cy="4775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image" Target="../media/image55.jpg"/><Relationship Id="rId5" Type="http://schemas.openxmlformats.org/officeDocument/2006/relationships/image" Target="../media/image56.jpg"/><Relationship Id="rId6" Type="http://schemas.openxmlformats.org/officeDocument/2006/relationships/image" Target="../media/image57.jpg"/><Relationship Id="rId7" Type="http://schemas.openxmlformats.org/officeDocument/2006/relationships/image" Target="../media/image5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estandards.org/" TargetMode="External"/><Relationship Id="rId3" Type="http://schemas.openxmlformats.org/officeDocument/2006/relationships/hyperlink" Target="http://www.amstat.org/education/gaise/index.cfm" TargetMode="External"/><Relationship Id="rId4" Type="http://schemas.openxmlformats.org/officeDocument/2006/relationships/image" Target="../media/image6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g"/><Relationship Id="rId3" Type="http://schemas.openxmlformats.org/officeDocument/2006/relationships/hyperlink" Target="http://www.amstat.org/education/gaise/index.cfm" TargetMode="External"/><Relationship Id="rId4" Type="http://schemas.openxmlformats.org/officeDocument/2006/relationships/image" Target="../media/image6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5" Type="http://schemas.openxmlformats.org/officeDocument/2006/relationships/image" Target="../media/image72.jpg"/><Relationship Id="rId6" Type="http://schemas.openxmlformats.org/officeDocument/2006/relationships/image" Target="../media/image73.jpg"/><Relationship Id="rId7" Type="http://schemas.openxmlformats.org/officeDocument/2006/relationships/image" Target="../media/image74.jpg"/><Relationship Id="rId8" Type="http://schemas.openxmlformats.org/officeDocument/2006/relationships/image" Target="../media/image7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image" Target="../media/image8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Relationship Id="rId4" Type="http://schemas.openxmlformats.org/officeDocument/2006/relationships/image" Target="../media/image88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jpg"/><Relationship Id="rId4" Type="http://schemas.openxmlformats.org/officeDocument/2006/relationships/image" Target="../media/image5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tchgeo.com/map/0f46dd2f6e7d2600ea9820a911ae0784" TargetMode="External"/><Relationship Id="rId3" Type="http://schemas.openxmlformats.org/officeDocument/2006/relationships/image" Target="../media/image51.jpg"/><Relationship Id="rId4" Type="http://schemas.openxmlformats.org/officeDocument/2006/relationships/image" Target="../media/image5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44492" y="5052695"/>
            <a:ext cx="436753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EBEBEB"/>
                </a:solidFill>
                <a:latin typeface="Century Gothic"/>
                <a:cs typeface="Century Gothic"/>
              </a:rPr>
              <a:t>Ryne </a:t>
            </a:r>
            <a:r>
              <a:rPr dirty="0" sz="2400">
                <a:solidFill>
                  <a:srgbClr val="EBEBEB"/>
                </a:solidFill>
                <a:latin typeface="Century Gothic"/>
                <a:cs typeface="Century Gothic"/>
              </a:rPr>
              <a:t>Paulose,</a:t>
            </a:r>
            <a:r>
              <a:rPr dirty="0" sz="2400">
                <a:solidFill>
                  <a:srgbClr val="EBEBEB"/>
                </a:solidFill>
                <a:latin typeface="Century Gothic"/>
                <a:cs typeface="Century Gothic"/>
              </a:rPr>
              <a:t> Camp</a:t>
            </a:r>
            <a:r>
              <a:rPr dirty="0" sz="2400" spc="-90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EBEBEB"/>
                </a:solidFill>
                <a:latin typeface="Century Gothic"/>
                <a:cs typeface="Century Gothic"/>
              </a:rPr>
              <a:t>Director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3192" y="5967577"/>
            <a:ext cx="2312035" cy="323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EBEBEB"/>
                </a:solidFill>
                <a:latin typeface="Century Gothic"/>
                <a:cs typeface="Century Gothic"/>
              </a:rPr>
              <a:t>September 5,</a:t>
            </a:r>
            <a:r>
              <a:rPr dirty="0" sz="2000" spc="-125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EBEBEB"/>
                </a:solidFill>
                <a:latin typeface="Century Gothic"/>
                <a:cs typeface="Century Gothic"/>
              </a:rPr>
              <a:t>2019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9559" y="938783"/>
            <a:ext cx="4447032" cy="3675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81955" y="4221479"/>
            <a:ext cx="1763268" cy="393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03529"/>
            <a:ext cx="11559540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Application </a:t>
            </a:r>
            <a:r>
              <a:rPr dirty="0" sz="4200" spc="-5">
                <a:solidFill>
                  <a:srgbClr val="EBEBEB"/>
                </a:solidFill>
              </a:rPr>
              <a:t>Review Process…Only 30</a:t>
            </a:r>
            <a:r>
              <a:rPr dirty="0" sz="4200" spc="-50">
                <a:solidFill>
                  <a:srgbClr val="EBEBEB"/>
                </a:solidFill>
              </a:rPr>
              <a:t> </a:t>
            </a:r>
            <a:r>
              <a:rPr dirty="0" sz="4200">
                <a:solidFill>
                  <a:srgbClr val="EBEBEB"/>
                </a:solidFill>
              </a:rPr>
              <a:t>spots…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038555" y="1449070"/>
            <a:ext cx="8942070" cy="4756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-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All applications </a:t>
            </a:r>
            <a:r>
              <a:rPr dirty="0" sz="2800" spc="-10">
                <a:solidFill>
                  <a:srgbClr val="FFFFFF"/>
                </a:solidFill>
                <a:latin typeface="Century Gothic"/>
                <a:cs typeface="Century Gothic"/>
              </a:rPr>
              <a:t>were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reviewed by</a:t>
            </a:r>
            <a:r>
              <a:rPr dirty="0" sz="2800" spc="2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RP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25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2250" spc="-5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Incomplete and Late applications were</a:t>
            </a:r>
            <a:r>
              <a:rPr dirty="0" sz="2800" spc="2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excluded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250" spc="-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Remaining go for </a:t>
            </a:r>
            <a:r>
              <a:rPr dirty="0" sz="2800" spc="-5">
                <a:solidFill>
                  <a:srgbClr val="FFC000"/>
                </a:solidFill>
                <a:latin typeface="Century Gothic"/>
                <a:cs typeface="Century Gothic"/>
              </a:rPr>
              <a:t>Committee</a:t>
            </a:r>
            <a:r>
              <a:rPr dirty="0" sz="2800" spc="229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Century Gothic"/>
                <a:cs typeface="Century Gothic"/>
              </a:rPr>
              <a:t>Review</a:t>
            </a:r>
            <a:endParaRPr sz="28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</a:pPr>
            <a:r>
              <a:rPr dirty="0" sz="1750" spc="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750" spc="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4 NCHS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1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SPH</a:t>
            </a:r>
            <a:r>
              <a:rPr dirty="0" sz="2200" spc="-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person</a:t>
            </a:r>
            <a:endParaRPr sz="22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</a:pPr>
            <a:r>
              <a:rPr dirty="0" sz="1750" spc="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750" spc="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Evaluation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based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on parent/child responses,</a:t>
            </a:r>
            <a:r>
              <a:rPr dirty="0" sz="2200" spc="-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teacher</a:t>
            </a:r>
            <a:endParaRPr sz="2200">
              <a:latin typeface="Century Gothic"/>
              <a:cs typeface="Century Gothic"/>
            </a:endParaRPr>
          </a:p>
          <a:p>
            <a:pPr marL="1155700">
              <a:lnSpc>
                <a:spcPct val="100000"/>
              </a:lnSpc>
            </a:pP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recommendation, and best </a:t>
            </a:r>
            <a:r>
              <a:rPr dirty="0" sz="2200">
                <a:solidFill>
                  <a:srgbClr val="FFFFFF"/>
                </a:solidFill>
                <a:latin typeface="Century Gothic"/>
                <a:cs typeface="Century Gothic"/>
              </a:rPr>
              <a:t>“fit”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dirty="0" sz="22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camp</a:t>
            </a:r>
            <a:endParaRPr sz="22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1750" spc="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750" spc="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If more than 30 selected, all </a:t>
            </a:r>
            <a:r>
              <a:rPr dirty="0" sz="2200">
                <a:solidFill>
                  <a:srgbClr val="FFFFFF"/>
                </a:solidFill>
                <a:latin typeface="Century Gothic"/>
                <a:cs typeface="Century Gothic"/>
              </a:rPr>
              <a:t>move to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random</a:t>
            </a:r>
            <a:r>
              <a:rPr dirty="0" sz="2200" spc="-1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selection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2250" spc="-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C000"/>
                </a:solidFill>
                <a:latin typeface="Century Gothic"/>
                <a:cs typeface="Century Gothic"/>
              </a:rPr>
              <a:t>Random Selection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800" spc="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entury Gothic"/>
                <a:cs typeface="Century Gothic"/>
              </a:rPr>
              <a:t>30</a:t>
            </a:r>
            <a:endParaRPr sz="28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1015"/>
              </a:spcBef>
            </a:pPr>
            <a:r>
              <a:rPr dirty="0" sz="1750" spc="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750" spc="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Equal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distribution by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age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200" spc="-2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gender</a:t>
            </a:r>
            <a:endParaRPr sz="2200">
              <a:latin typeface="Century Gothic"/>
              <a:cs typeface="Century Gothic"/>
            </a:endParaRPr>
          </a:p>
          <a:p>
            <a:pPr marL="927100">
              <a:lnSpc>
                <a:spcPct val="100000"/>
              </a:lnSpc>
              <a:spcBef>
                <a:spcPts val="995"/>
              </a:spcBef>
            </a:pPr>
            <a:r>
              <a:rPr dirty="0" sz="1750" spc="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750" spc="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Acceptance </a:t>
            </a:r>
            <a:r>
              <a:rPr dirty="0" sz="2200">
                <a:solidFill>
                  <a:srgbClr val="FFFFFF"/>
                </a:solidFill>
                <a:latin typeface="Century Gothic"/>
                <a:cs typeface="Century Gothic"/>
              </a:rPr>
              <a:t>letters to </a:t>
            </a:r>
            <a:r>
              <a:rPr dirty="0" sz="2200" spc="-10">
                <a:solidFill>
                  <a:srgbClr val="FFFFFF"/>
                </a:solidFill>
                <a:latin typeface="Century Gothic"/>
                <a:cs typeface="Century Gothic"/>
              </a:rPr>
              <a:t>30; </a:t>
            </a:r>
            <a:r>
              <a:rPr dirty="0" sz="2200">
                <a:solidFill>
                  <a:srgbClr val="FFFFFF"/>
                </a:solidFill>
                <a:latin typeface="Century Gothic"/>
                <a:cs typeface="Century Gothic"/>
              </a:rPr>
              <a:t>Remaining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dirty="0" sz="2200" spc="-2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entury Gothic"/>
                <a:cs typeface="Century Gothic"/>
              </a:rPr>
              <a:t>Waitlist</a:t>
            </a:r>
            <a:endParaRPr sz="2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875" y="259079"/>
            <a:ext cx="4951730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FFC000"/>
                </a:solidFill>
              </a:rPr>
              <a:t>Acceptance</a:t>
            </a:r>
            <a:r>
              <a:rPr dirty="0" sz="4200" spc="-90">
                <a:solidFill>
                  <a:srgbClr val="FFC000"/>
                </a:solidFill>
              </a:rPr>
              <a:t> </a:t>
            </a:r>
            <a:r>
              <a:rPr dirty="0" sz="4200">
                <a:solidFill>
                  <a:srgbClr val="FFC000"/>
                </a:solidFill>
              </a:rPr>
              <a:t>Rates</a:t>
            </a:r>
            <a:endParaRPr sz="4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2957" y="1366748"/>
          <a:ext cx="10926445" cy="3518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0524"/>
                <a:gridCol w="2000757"/>
                <a:gridCol w="2020443"/>
                <a:gridCol w="1730121"/>
                <a:gridCol w="1729993"/>
              </a:tblGrid>
              <a:tr h="956379">
                <a:tc gridSpan="2">
                  <a:txBody>
                    <a:bodyPr/>
                    <a:lstStyle/>
                    <a:p>
                      <a:pPr algn="r" marR="595630">
                        <a:lnSpc>
                          <a:spcPts val="3315"/>
                        </a:lnSpc>
                        <a:spcBef>
                          <a:spcPts val="355"/>
                        </a:spcBef>
                      </a:pPr>
                      <a:r>
                        <a:rPr dirty="0" sz="2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2016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  <a:p>
                      <a:pPr algn="r" marR="346075">
                        <a:lnSpc>
                          <a:spcPts val="3315"/>
                        </a:lnSpc>
                      </a:pPr>
                      <a:r>
                        <a:rPr dirty="0" sz="28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</a:t>
                      </a:r>
                      <a:r>
                        <a:rPr dirty="0" sz="2800" spc="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=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28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2800" spc="-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1)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solidFill>
                      <a:srgbClr val="6AAC9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15"/>
                        </a:lnSpc>
                        <a:spcBef>
                          <a:spcPts val="355"/>
                        </a:spcBef>
                      </a:pPr>
                      <a:r>
                        <a:rPr dirty="0" sz="28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2017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3315"/>
                        </a:lnSpc>
                      </a:pPr>
                      <a:r>
                        <a:rPr dirty="0" sz="2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(n=101)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solidFill>
                      <a:srgbClr val="6AAC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3315"/>
                        </a:lnSpc>
                        <a:spcBef>
                          <a:spcPts val="355"/>
                        </a:spcBef>
                      </a:pPr>
                      <a:r>
                        <a:rPr dirty="0" sz="28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2018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  <a:p>
                      <a:pPr algn="ctr" marL="635">
                        <a:lnSpc>
                          <a:spcPts val="3315"/>
                        </a:lnSpc>
                      </a:pPr>
                      <a:r>
                        <a:rPr dirty="0" sz="2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(n=129)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solidFill>
                      <a:srgbClr val="6AAC9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3315"/>
                        </a:lnSpc>
                        <a:spcBef>
                          <a:spcPts val="355"/>
                        </a:spcBef>
                      </a:pPr>
                      <a:r>
                        <a:rPr dirty="0" sz="2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2019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  <a:p>
                      <a:pPr algn="ctr" marL="635">
                        <a:lnSpc>
                          <a:spcPts val="3315"/>
                        </a:lnSpc>
                      </a:pPr>
                      <a:r>
                        <a:rPr dirty="0" sz="2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(n=101)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solidFill>
                      <a:srgbClr val="6AAC90"/>
                    </a:solidFill>
                  </a:tcPr>
                </a:tc>
              </a:tr>
              <a:tr h="513162">
                <a:tc>
                  <a:txBody>
                    <a:bodyPr/>
                    <a:lstStyle/>
                    <a:p>
                      <a:pPr/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9525">
                      <a:solidFill>
                        <a:srgbClr val="6AAC90"/>
                      </a:solidFill>
                      <a:prstDash val="solid"/>
                    </a:lnL>
                    <a:lnR w="19050">
                      <a:solidFill>
                        <a:srgbClr val="6AAC90"/>
                      </a:solidFill>
                      <a:prstDash val="solid"/>
                    </a:lnR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800" b="1">
                          <a:latin typeface="Century Gothic"/>
                          <a:cs typeface="Century Gothic"/>
                        </a:rPr>
                        <a:t>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24765">
                    <a:lnL w="19050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800" b="1">
                          <a:latin typeface="Century Gothic"/>
                          <a:cs typeface="Century Gothic"/>
                        </a:rPr>
                        <a:t>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2476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6991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800" b="1">
                          <a:latin typeface="Century Gothic"/>
                          <a:cs typeface="Century Gothic"/>
                        </a:rPr>
                        <a:t>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2476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800" b="1">
                          <a:latin typeface="Century Gothic"/>
                          <a:cs typeface="Century Gothic"/>
                        </a:rPr>
                        <a:t>%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2476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</a:tr>
              <a:tr h="680338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2800" spc="-5" b="1">
                          <a:latin typeface="Century Gothic"/>
                          <a:cs typeface="Century Gothic"/>
                        </a:rPr>
                        <a:t>Accepted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4140">
                    <a:lnL w="9525">
                      <a:solidFill>
                        <a:srgbClr val="6AAC90"/>
                      </a:solidFill>
                      <a:prstDash val="solid"/>
                    </a:lnL>
                    <a:lnR w="19050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2800" spc="-1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36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4140">
                    <a:lnL w="19050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2800" spc="-1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43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4140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5532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2800" spc="-5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27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4140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dirty="0" sz="2800" spc="-1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47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4140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</a:tr>
              <a:tr h="578104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800" spc="-10" b="1">
                          <a:latin typeface="Century Gothic"/>
                          <a:cs typeface="Century Gothic"/>
                        </a:rPr>
                        <a:t>No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2705">
                    <a:lnL w="9525">
                      <a:solidFill>
                        <a:srgbClr val="6AAC90"/>
                      </a:solidFill>
                      <a:prstDash val="solid"/>
                    </a:lnL>
                    <a:lnR w="19050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800" spc="-10">
                          <a:latin typeface="Century Gothic"/>
                          <a:cs typeface="Century Gothic"/>
                        </a:rPr>
                        <a:t>36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800" spc="-10">
                          <a:latin typeface="Century Gothic"/>
                          <a:cs typeface="Century Gothic"/>
                        </a:rPr>
                        <a:t>57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270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R="6553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800" spc="-5">
                          <a:latin typeface="Century Gothic"/>
                          <a:cs typeface="Century Gothic"/>
                        </a:rPr>
                        <a:t>38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270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2800" spc="-10">
                          <a:latin typeface="Century Gothic"/>
                          <a:cs typeface="Century Gothic"/>
                        </a:rPr>
                        <a:t>23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270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  <a:solidFill>
                      <a:srgbClr val="6AAC90">
                        <a:alpha val="39999"/>
                      </a:srgbClr>
                    </a:solidFill>
                  </a:tcPr>
                </a:tc>
              </a:tr>
              <a:tr h="785241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2800" spc="-5" b="1">
                          <a:latin typeface="Century Gothic"/>
                          <a:cs typeface="Century Gothic"/>
                        </a:rPr>
                        <a:t>Incomplete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6AAC90"/>
                      </a:solidFill>
                      <a:prstDash val="solid"/>
                    </a:lnL>
                    <a:lnR w="19050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2800" spc="-10">
                          <a:latin typeface="Century Gothic"/>
                          <a:cs typeface="Century Gothic"/>
                        </a:rPr>
                        <a:t>28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56845">
                    <a:lnL w="19050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2800">
                          <a:latin typeface="Century Gothic"/>
                          <a:cs typeface="Century Gothic"/>
                        </a:rPr>
                        <a:t>0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5532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2800" spc="-5">
                          <a:latin typeface="Century Gothic"/>
                          <a:cs typeface="Century Gothic"/>
                        </a:rPr>
                        <a:t>35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dirty="0" sz="2800" spc="-10">
                          <a:latin typeface="Century Gothic"/>
                          <a:cs typeface="Century Gothic"/>
                        </a:rPr>
                        <a:t>31</a:t>
                      </a:r>
                      <a:endParaRPr sz="2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56845">
                    <a:lnL w="9525">
                      <a:solidFill>
                        <a:srgbClr val="6AAC90"/>
                      </a:solidFill>
                      <a:prstDash val="solid"/>
                    </a:lnL>
                    <a:lnR w="9525">
                      <a:solidFill>
                        <a:srgbClr val="6AAC90"/>
                      </a:solidFill>
                      <a:prstDash val="solid"/>
                    </a:lnR>
                    <a:lnT w="9525">
                      <a:solidFill>
                        <a:srgbClr val="6AAC90"/>
                      </a:solidFill>
                      <a:prstDash val="solid"/>
                    </a:lnT>
                    <a:lnB w="9525">
                      <a:solidFill>
                        <a:srgbClr val="6AAC9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6460" y="5430520"/>
            <a:ext cx="9983470" cy="93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Notes: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2016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– accepted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6, 7, and </a:t>
            </a:r>
            <a:r>
              <a:rPr dirty="0" sz="2000" spc="10">
                <a:solidFill>
                  <a:srgbClr val="FFFFFF"/>
                </a:solidFill>
                <a:latin typeface="Century Gothic"/>
                <a:cs typeface="Century Gothic"/>
              </a:rPr>
              <a:t>8</a:t>
            </a:r>
            <a:r>
              <a:rPr dirty="0" baseline="25641" sz="1950" spc="15">
                <a:solidFill>
                  <a:srgbClr val="FFFFFF"/>
                </a:solidFill>
                <a:latin typeface="Century Gothic"/>
                <a:cs typeface="Century Gothic"/>
              </a:rPr>
              <a:t>th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graders;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2017-19 – accepted only 6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7</a:t>
            </a:r>
            <a:r>
              <a:rPr dirty="0" baseline="25641" sz="1950" spc="7">
                <a:solidFill>
                  <a:srgbClr val="FFFFFF"/>
                </a:solidFill>
                <a:latin typeface="Century Gothic"/>
                <a:cs typeface="Century Gothic"/>
              </a:rPr>
              <a:t>th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graders 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2016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2019 -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Application included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teacher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recommendation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27380">
              <a:lnSpc>
                <a:spcPct val="100000"/>
              </a:lnSpc>
            </a:pPr>
            <a:r>
              <a:rPr dirty="0" spc="-5"/>
              <a:t>Hello</a:t>
            </a:r>
            <a:r>
              <a:rPr dirty="0" spc="-25"/>
              <a:t> </a:t>
            </a:r>
            <a:r>
              <a:rPr dirty="0" spc="-10"/>
              <a:t>Datadetectives!!!!</a:t>
            </a:r>
          </a:p>
          <a:p>
            <a:pPr marL="627380" marR="259715">
              <a:lnSpc>
                <a:spcPct val="100000"/>
              </a:lnSpc>
              <a:tabLst>
                <a:tab pos="10328275" algn="l"/>
              </a:tabLst>
            </a:pPr>
            <a:r>
              <a:rPr dirty="0"/>
              <a:t>I </a:t>
            </a:r>
            <a:r>
              <a:rPr dirty="0" spc="-5"/>
              <a:t>gladly accept </a:t>
            </a:r>
            <a:r>
              <a:rPr dirty="0"/>
              <a:t>admission for my </a:t>
            </a:r>
            <a:r>
              <a:rPr dirty="0" spc="-5"/>
              <a:t>daughter </a:t>
            </a:r>
            <a:r>
              <a:rPr dirty="0"/>
              <a:t>to </a:t>
            </a:r>
            <a:r>
              <a:rPr dirty="0" spc="-5"/>
              <a:t>attend</a:t>
            </a:r>
            <a:r>
              <a:rPr dirty="0" spc="-15"/>
              <a:t> </a:t>
            </a:r>
            <a:r>
              <a:rPr dirty="0" spc="-5"/>
              <a:t>your</a:t>
            </a:r>
            <a:r>
              <a:rPr dirty="0" spc="10"/>
              <a:t> </a:t>
            </a:r>
            <a:r>
              <a:rPr dirty="0"/>
              <a:t>camp.	</a:t>
            </a:r>
            <a:r>
              <a:rPr dirty="0" spc="-5"/>
              <a:t>Thank</a:t>
            </a:r>
            <a:r>
              <a:rPr dirty="0" spc="-90"/>
              <a:t> </a:t>
            </a:r>
            <a:r>
              <a:rPr dirty="0" spc="-5"/>
              <a:t>you  </a:t>
            </a:r>
            <a:r>
              <a:rPr dirty="0"/>
              <a:t>for </a:t>
            </a:r>
            <a:r>
              <a:rPr dirty="0" spc="-5"/>
              <a:t>accepting </a:t>
            </a:r>
            <a:r>
              <a:rPr dirty="0"/>
              <a:t>her </a:t>
            </a:r>
            <a:r>
              <a:rPr dirty="0" spc="-5"/>
              <a:t>and </a:t>
            </a:r>
            <a:r>
              <a:rPr dirty="0"/>
              <a:t>can't wait for her to</a:t>
            </a:r>
            <a:r>
              <a:rPr dirty="0" spc="-114"/>
              <a:t> </a:t>
            </a:r>
            <a:r>
              <a:rPr dirty="0" spc="-5"/>
              <a:t>attend!</a:t>
            </a:r>
          </a:p>
          <a:p>
            <a:pPr marL="614680"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627380" marR="5080">
              <a:lnSpc>
                <a:spcPct val="100000"/>
              </a:lnSpc>
              <a:spcBef>
                <a:spcPts val="5"/>
              </a:spcBef>
              <a:tabLst>
                <a:tab pos="2424430" algn="l"/>
                <a:tab pos="6626859" algn="l"/>
                <a:tab pos="11112500" algn="l"/>
              </a:tabLst>
            </a:pPr>
            <a:r>
              <a:rPr dirty="0" spc="-5"/>
              <a:t>Hello Ryne:	</a:t>
            </a:r>
            <a:r>
              <a:rPr dirty="0" spc="-30"/>
              <a:t>We </a:t>
            </a:r>
            <a:r>
              <a:rPr dirty="0" spc="-5"/>
              <a:t>were </a:t>
            </a:r>
            <a:r>
              <a:rPr dirty="0" spc="5"/>
              <a:t>very </a:t>
            </a:r>
            <a:r>
              <a:rPr dirty="0"/>
              <a:t>excited to </a:t>
            </a:r>
            <a:r>
              <a:rPr dirty="0" spc="-5"/>
              <a:t>learn </a:t>
            </a:r>
            <a:r>
              <a:rPr dirty="0"/>
              <a:t>that </a:t>
            </a:r>
            <a:r>
              <a:rPr dirty="0" spc="-5"/>
              <a:t>you </a:t>
            </a:r>
            <a:r>
              <a:rPr dirty="0" spc="5"/>
              <a:t>have </a:t>
            </a:r>
            <a:r>
              <a:rPr dirty="0"/>
              <a:t>a </a:t>
            </a:r>
            <a:r>
              <a:rPr dirty="0" spc="-5"/>
              <a:t>space </a:t>
            </a:r>
            <a:r>
              <a:rPr dirty="0"/>
              <a:t>for</a:t>
            </a:r>
            <a:r>
              <a:rPr dirty="0" spc="-85"/>
              <a:t> </a:t>
            </a:r>
            <a:r>
              <a:rPr dirty="0"/>
              <a:t>our </a:t>
            </a:r>
            <a:r>
              <a:rPr dirty="0" spc="-5"/>
              <a:t>son  </a:t>
            </a:r>
            <a:r>
              <a:rPr dirty="0" spc="20"/>
              <a:t>i</a:t>
            </a:r>
            <a:r>
              <a:rPr dirty="0"/>
              <a:t>n</a:t>
            </a:r>
            <a:r>
              <a:rPr dirty="0" spc="-30"/>
              <a:t> </a:t>
            </a:r>
            <a:r>
              <a:rPr dirty="0"/>
              <a:t>th</a:t>
            </a:r>
            <a:r>
              <a:rPr dirty="0" spc="20"/>
              <a:t>i</a:t>
            </a:r>
            <a:r>
              <a:rPr dirty="0"/>
              <a:t>s</a:t>
            </a:r>
            <a:r>
              <a:rPr dirty="0" spc="-40"/>
              <a:t> </a:t>
            </a:r>
            <a:r>
              <a:rPr dirty="0" spc="-5"/>
              <a:t>s</a:t>
            </a:r>
            <a:r>
              <a:rPr dirty="0" spc="5"/>
              <a:t>u</a:t>
            </a:r>
            <a:r>
              <a:rPr dirty="0"/>
              <a:t>m</a:t>
            </a:r>
            <a:r>
              <a:rPr dirty="0" spc="5"/>
              <a:t>m</a:t>
            </a:r>
            <a:r>
              <a:rPr dirty="0"/>
              <a:t>er's</a:t>
            </a:r>
            <a:r>
              <a:rPr dirty="0" spc="5"/>
              <a:t> </a:t>
            </a:r>
            <a:r>
              <a:rPr dirty="0" spc="-5"/>
              <a:t>Dat</a:t>
            </a:r>
            <a:r>
              <a:rPr dirty="0"/>
              <a:t>a</a:t>
            </a:r>
            <a:r>
              <a:rPr dirty="0" spc="-10"/>
              <a:t> </a:t>
            </a:r>
            <a:r>
              <a:rPr dirty="0" spc="-5"/>
              <a:t>Detect</a:t>
            </a:r>
            <a:r>
              <a:rPr dirty="0" spc="10"/>
              <a:t>i</a:t>
            </a:r>
            <a:r>
              <a:rPr dirty="0" spc="-5"/>
              <a:t>ve</a:t>
            </a:r>
            <a:r>
              <a:rPr dirty="0"/>
              <a:t>s</a:t>
            </a:r>
            <a:r>
              <a:rPr dirty="0" spc="-25"/>
              <a:t> </a:t>
            </a:r>
            <a:r>
              <a:rPr dirty="0"/>
              <a:t>C</a:t>
            </a:r>
            <a:r>
              <a:rPr dirty="0" spc="5"/>
              <a:t>a</a:t>
            </a:r>
            <a:r>
              <a:rPr dirty="0"/>
              <a:t>mp.	He</a:t>
            </a:r>
            <a:r>
              <a:rPr dirty="0" spc="-20"/>
              <a:t> </a:t>
            </a:r>
            <a:r>
              <a:rPr dirty="0" spc="-5"/>
              <a:t>woul</a:t>
            </a:r>
            <a:r>
              <a:rPr dirty="0"/>
              <a:t>d</a:t>
            </a:r>
            <a:r>
              <a:rPr dirty="0" spc="20"/>
              <a:t> </a:t>
            </a:r>
            <a:r>
              <a:rPr dirty="0" spc="-5"/>
              <a:t>lo</a:t>
            </a:r>
            <a:r>
              <a:rPr dirty="0" spc="20"/>
              <a:t>v</a:t>
            </a:r>
            <a:r>
              <a:rPr dirty="0"/>
              <a:t>e</a:t>
            </a:r>
            <a:r>
              <a:rPr dirty="0" spc="-45"/>
              <a:t> </a:t>
            </a:r>
            <a:r>
              <a:rPr dirty="0"/>
              <a:t>to </a:t>
            </a:r>
            <a:r>
              <a:rPr dirty="0" spc="-5"/>
              <a:t>part</a:t>
            </a:r>
            <a:r>
              <a:rPr dirty="0" spc="20"/>
              <a:t>i</a:t>
            </a:r>
            <a:r>
              <a:rPr dirty="0"/>
              <a:t>ci</a:t>
            </a:r>
            <a:r>
              <a:rPr dirty="0" spc="-5"/>
              <a:t>pa</a:t>
            </a:r>
            <a:r>
              <a:rPr dirty="0" spc="-10"/>
              <a:t>t</a:t>
            </a:r>
            <a:r>
              <a:rPr dirty="0"/>
              <a:t>e!	Please  </a:t>
            </a:r>
            <a:r>
              <a:rPr dirty="0" spc="-5"/>
              <a:t>let </a:t>
            </a:r>
            <a:r>
              <a:rPr dirty="0"/>
              <a:t>us </a:t>
            </a:r>
            <a:r>
              <a:rPr dirty="0" spc="-5"/>
              <a:t>know what </a:t>
            </a:r>
            <a:r>
              <a:rPr dirty="0"/>
              <a:t>else </a:t>
            </a:r>
            <a:r>
              <a:rPr dirty="0" spc="-5"/>
              <a:t>we </a:t>
            </a:r>
            <a:r>
              <a:rPr dirty="0" spc="5"/>
              <a:t>might </a:t>
            </a:r>
            <a:r>
              <a:rPr dirty="0"/>
              <a:t>need to </a:t>
            </a:r>
            <a:r>
              <a:rPr dirty="0" spc="-5"/>
              <a:t>do </a:t>
            </a:r>
            <a:r>
              <a:rPr dirty="0"/>
              <a:t>to </a:t>
            </a:r>
            <a:r>
              <a:rPr dirty="0" spc="-5"/>
              <a:t>finalize</a:t>
            </a:r>
            <a:r>
              <a:rPr dirty="0" spc="-90"/>
              <a:t> </a:t>
            </a:r>
            <a:r>
              <a:rPr dirty="0"/>
              <a:t>enrollment.</a:t>
            </a:r>
          </a:p>
          <a:p>
            <a:pPr marL="614680"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27380" marR="381635">
              <a:lnSpc>
                <a:spcPct val="100000"/>
              </a:lnSpc>
            </a:pPr>
            <a:r>
              <a:rPr dirty="0" spc="5"/>
              <a:t>Yes </a:t>
            </a:r>
            <a:r>
              <a:rPr dirty="0" spc="-5"/>
              <a:t>we </a:t>
            </a:r>
            <a:r>
              <a:rPr dirty="0"/>
              <a:t>live </a:t>
            </a:r>
            <a:r>
              <a:rPr dirty="0" spc="10"/>
              <a:t>in </a:t>
            </a:r>
            <a:r>
              <a:rPr dirty="0" spc="-5"/>
              <a:t>California. </a:t>
            </a:r>
            <a:r>
              <a:rPr dirty="0"/>
              <a:t>Either my husband or I (or </a:t>
            </a:r>
            <a:r>
              <a:rPr dirty="0" spc="-5"/>
              <a:t>both) </a:t>
            </a:r>
            <a:r>
              <a:rPr dirty="0"/>
              <a:t>will travel with her.  </a:t>
            </a:r>
            <a:r>
              <a:rPr dirty="0" spc="-25"/>
              <a:t>We </a:t>
            </a:r>
            <a:r>
              <a:rPr dirty="0"/>
              <a:t>will </a:t>
            </a:r>
            <a:r>
              <a:rPr dirty="0" spc="5"/>
              <a:t>find </a:t>
            </a:r>
            <a:r>
              <a:rPr dirty="0"/>
              <a:t>a hotel near NCHS to </a:t>
            </a:r>
            <a:r>
              <a:rPr dirty="0" spc="-5"/>
              <a:t>stay and work </a:t>
            </a:r>
            <a:r>
              <a:rPr dirty="0"/>
              <a:t>remotely while </a:t>
            </a:r>
            <a:r>
              <a:rPr dirty="0" spc="-5"/>
              <a:t>she attends  </a:t>
            </a:r>
            <a:r>
              <a:rPr dirty="0"/>
              <a:t>the </a:t>
            </a:r>
            <a:r>
              <a:rPr dirty="0" spc="-5"/>
              <a:t>camp. </a:t>
            </a:r>
            <a:r>
              <a:rPr dirty="0" spc="-25"/>
              <a:t>We </a:t>
            </a:r>
            <a:r>
              <a:rPr dirty="0"/>
              <a:t>will tour </a:t>
            </a:r>
            <a:r>
              <a:rPr dirty="0" spc="-5"/>
              <a:t>around Washington DC and surrounding area </a:t>
            </a:r>
            <a:r>
              <a:rPr dirty="0"/>
              <a:t>either  </a:t>
            </a:r>
            <a:r>
              <a:rPr dirty="0" spc="-5"/>
              <a:t>before </a:t>
            </a:r>
            <a:r>
              <a:rPr dirty="0"/>
              <a:t>or </a:t>
            </a:r>
            <a:r>
              <a:rPr dirty="0" spc="-5"/>
              <a:t>after </a:t>
            </a:r>
            <a:r>
              <a:rPr dirty="0"/>
              <a:t>the camp. She </a:t>
            </a:r>
            <a:r>
              <a:rPr dirty="0" spc="5"/>
              <a:t>is very </a:t>
            </a:r>
            <a:r>
              <a:rPr dirty="0"/>
              <a:t>excited </a:t>
            </a:r>
            <a:r>
              <a:rPr dirty="0" spc="-5"/>
              <a:t>and looking </a:t>
            </a:r>
            <a:r>
              <a:rPr dirty="0"/>
              <a:t>forward to </a:t>
            </a:r>
            <a:r>
              <a:rPr dirty="0" spc="5"/>
              <a:t>this  </a:t>
            </a:r>
            <a:r>
              <a:rPr dirty="0"/>
              <a:t>camp!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4019" y="292861"/>
            <a:ext cx="9031605" cy="13042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FFC000"/>
                </a:solidFill>
              </a:rPr>
              <a:t>Examples </a:t>
            </a:r>
            <a:r>
              <a:rPr dirty="0" sz="4200" spc="-10">
                <a:solidFill>
                  <a:srgbClr val="FFC000"/>
                </a:solidFill>
              </a:rPr>
              <a:t>of </a:t>
            </a:r>
            <a:r>
              <a:rPr dirty="0" sz="4200" spc="-5">
                <a:solidFill>
                  <a:srgbClr val="FFC000"/>
                </a:solidFill>
              </a:rPr>
              <a:t>parent </a:t>
            </a:r>
            <a:r>
              <a:rPr dirty="0" sz="4200">
                <a:solidFill>
                  <a:srgbClr val="FFC000"/>
                </a:solidFill>
              </a:rPr>
              <a:t>responses</a:t>
            </a:r>
            <a:r>
              <a:rPr dirty="0" sz="4200" spc="-105">
                <a:solidFill>
                  <a:srgbClr val="FFC000"/>
                </a:solidFill>
              </a:rPr>
              <a:t> </a:t>
            </a:r>
            <a:r>
              <a:rPr dirty="0" sz="4200" spc="-5">
                <a:solidFill>
                  <a:srgbClr val="FFC000"/>
                </a:solidFill>
              </a:rPr>
              <a:t>after</a:t>
            </a:r>
            <a:endParaRPr sz="4200"/>
          </a:p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FFC000"/>
                </a:solidFill>
              </a:rPr>
              <a:t>acceptance</a:t>
            </a:r>
            <a:endParaRPr sz="4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024" y="125603"/>
            <a:ext cx="7357109" cy="1304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EBEBEB"/>
                </a:solidFill>
                <a:latin typeface="Century Gothic"/>
                <a:cs typeface="Century Gothic"/>
              </a:rPr>
              <a:t>2016 </a:t>
            </a:r>
            <a:r>
              <a:rPr dirty="0" sz="4200">
                <a:solidFill>
                  <a:srgbClr val="EBEBEB"/>
                </a:solidFill>
                <a:latin typeface="Century Gothic"/>
                <a:cs typeface="Century Gothic"/>
              </a:rPr>
              <a:t>&amp; </a:t>
            </a:r>
            <a:r>
              <a:rPr dirty="0" sz="4200" spc="-5">
                <a:solidFill>
                  <a:srgbClr val="EBEBEB"/>
                </a:solidFill>
                <a:latin typeface="Century Gothic"/>
                <a:cs typeface="Century Gothic"/>
              </a:rPr>
              <a:t>2017 Venue</a:t>
            </a:r>
            <a:r>
              <a:rPr dirty="0" sz="4200" spc="-105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dirty="0" sz="4200">
                <a:solidFill>
                  <a:srgbClr val="EBEBEB"/>
                </a:solidFill>
                <a:latin typeface="Century Gothic"/>
                <a:cs typeface="Century Gothic"/>
              </a:rPr>
              <a:t>–</a:t>
            </a:r>
            <a:endParaRPr sz="4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FFC000"/>
                </a:solidFill>
                <a:latin typeface="Century Gothic"/>
                <a:cs typeface="Century Gothic"/>
              </a:rPr>
              <a:t>UMD </a:t>
            </a:r>
            <a:r>
              <a:rPr dirty="0" sz="4200" spc="-5">
                <a:solidFill>
                  <a:srgbClr val="FFC000"/>
                </a:solidFill>
                <a:latin typeface="Century Gothic"/>
                <a:cs typeface="Century Gothic"/>
              </a:rPr>
              <a:t>School </a:t>
            </a:r>
            <a:r>
              <a:rPr dirty="0" sz="4200">
                <a:solidFill>
                  <a:srgbClr val="FFC000"/>
                </a:solidFill>
                <a:latin typeface="Century Gothic"/>
                <a:cs typeface="Century Gothic"/>
              </a:rPr>
              <a:t>of Public</a:t>
            </a:r>
            <a:r>
              <a:rPr dirty="0" sz="4200" spc="-14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4200" spc="-5">
                <a:solidFill>
                  <a:srgbClr val="FFC000"/>
                </a:solidFill>
                <a:latin typeface="Century Gothic"/>
                <a:cs typeface="Century Gothic"/>
              </a:rPr>
              <a:t>Health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895" y="1499616"/>
            <a:ext cx="5334000" cy="3153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44896" y="1491996"/>
            <a:ext cx="3300984" cy="257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849868" y="1263396"/>
            <a:ext cx="3166872" cy="2369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72155" y="4232147"/>
            <a:ext cx="1760220" cy="26258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64023" y="4360162"/>
            <a:ext cx="3329939" cy="2478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28304" y="4360164"/>
            <a:ext cx="2764536" cy="2058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" y="33528"/>
            <a:ext cx="9110980" cy="1304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EBEBEB"/>
                </a:solidFill>
                <a:latin typeface="Century Gothic"/>
                <a:cs typeface="Century Gothic"/>
              </a:rPr>
              <a:t>2018 </a:t>
            </a:r>
            <a:r>
              <a:rPr dirty="0" sz="4200">
                <a:solidFill>
                  <a:srgbClr val="EBEBEB"/>
                </a:solidFill>
                <a:latin typeface="Century Gothic"/>
                <a:cs typeface="Century Gothic"/>
              </a:rPr>
              <a:t>&amp; </a:t>
            </a:r>
            <a:r>
              <a:rPr dirty="0" sz="4200" spc="-5">
                <a:solidFill>
                  <a:srgbClr val="EBEBEB"/>
                </a:solidFill>
                <a:latin typeface="Century Gothic"/>
                <a:cs typeface="Century Gothic"/>
              </a:rPr>
              <a:t>2019 Venue</a:t>
            </a:r>
            <a:r>
              <a:rPr dirty="0" sz="4200" spc="-105">
                <a:solidFill>
                  <a:srgbClr val="EBEBEB"/>
                </a:solidFill>
                <a:latin typeface="Century Gothic"/>
                <a:cs typeface="Century Gothic"/>
              </a:rPr>
              <a:t> </a:t>
            </a:r>
            <a:r>
              <a:rPr dirty="0" sz="4200">
                <a:solidFill>
                  <a:srgbClr val="EBEBEB"/>
                </a:solidFill>
                <a:latin typeface="Century Gothic"/>
                <a:cs typeface="Century Gothic"/>
              </a:rPr>
              <a:t>–</a:t>
            </a:r>
            <a:endParaRPr sz="4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FFC000"/>
                </a:solidFill>
                <a:latin typeface="Century Gothic"/>
                <a:cs typeface="Century Gothic"/>
              </a:rPr>
              <a:t>National Center for </a:t>
            </a:r>
            <a:r>
              <a:rPr dirty="0" sz="4200" spc="-10">
                <a:solidFill>
                  <a:srgbClr val="FFC000"/>
                </a:solidFill>
                <a:latin typeface="Century Gothic"/>
                <a:cs typeface="Century Gothic"/>
              </a:rPr>
              <a:t>Health</a:t>
            </a:r>
            <a:r>
              <a:rPr dirty="0" sz="4200" spc="-85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4200" spc="-5">
                <a:solidFill>
                  <a:srgbClr val="FFC000"/>
                </a:solidFill>
                <a:latin typeface="Century Gothic"/>
                <a:cs typeface="Century Gothic"/>
              </a:rPr>
              <a:t>Statistics</a:t>
            </a:r>
            <a:endParaRPr sz="4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" y="1324355"/>
            <a:ext cx="4817364" cy="3130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18988" y="4358639"/>
            <a:ext cx="3332988" cy="2499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03364" y="1367027"/>
            <a:ext cx="4898135" cy="36164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20952" y="4582666"/>
            <a:ext cx="2767584" cy="2151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5142" y="307213"/>
            <a:ext cx="4855210" cy="640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EBEBEB"/>
                </a:solidFill>
              </a:rPr>
              <a:t>Statistical</a:t>
            </a:r>
            <a:r>
              <a:rPr dirty="0" sz="4200" spc="-90">
                <a:solidFill>
                  <a:srgbClr val="EBEBEB"/>
                </a:solidFill>
              </a:rPr>
              <a:t> </a:t>
            </a:r>
            <a:r>
              <a:rPr dirty="0" sz="4200">
                <a:solidFill>
                  <a:srgbClr val="EBEBEB"/>
                </a:solidFill>
              </a:rPr>
              <a:t>Activities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936752" y="1406905"/>
            <a:ext cx="8735060" cy="4331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Based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dirty="0" sz="2400" b="1">
                <a:solidFill>
                  <a:srgbClr val="FFC000"/>
                </a:solidFill>
                <a:latin typeface="Century Gothic"/>
                <a:cs typeface="Century Gothic"/>
              </a:rPr>
              <a:t>Common Core </a:t>
            </a:r>
            <a:r>
              <a:rPr dirty="0" sz="2400" spc="-5" b="1">
                <a:solidFill>
                  <a:srgbClr val="FFC000"/>
                </a:solidFill>
                <a:latin typeface="Century Gothic"/>
                <a:cs typeface="Century Gothic"/>
              </a:rPr>
              <a:t>Standards</a:t>
            </a:r>
            <a:r>
              <a:rPr dirty="0" baseline="24305" sz="2400" spc="-7" b="1">
                <a:solidFill>
                  <a:srgbClr val="FFC000"/>
                </a:solidFill>
                <a:latin typeface="Century Gothic"/>
                <a:cs typeface="Century Gothic"/>
              </a:rPr>
              <a:t>1 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for Middle</a:t>
            </a:r>
            <a:r>
              <a:rPr dirty="0" sz="2400" spc="-2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endParaRPr sz="2400">
              <a:latin typeface="Century Gothic"/>
              <a:cs typeface="Century Gothic"/>
            </a:endParaRPr>
          </a:p>
          <a:p>
            <a:pPr marL="926465">
              <a:lnSpc>
                <a:spcPct val="100000"/>
              </a:lnSpc>
              <a:spcBef>
                <a:spcPts val="1015"/>
              </a:spcBef>
            </a:pPr>
            <a:r>
              <a:rPr dirty="0" sz="1250" spc="2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250" spc="25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Grade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6 – Distributions /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Statistical</a:t>
            </a:r>
            <a:r>
              <a:rPr dirty="0" sz="1600" spc="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Variability</a:t>
            </a:r>
            <a:endParaRPr sz="1600">
              <a:latin typeface="Century Gothic"/>
              <a:cs typeface="Century Gothic"/>
            </a:endParaRPr>
          </a:p>
          <a:p>
            <a:pPr marL="926465">
              <a:lnSpc>
                <a:spcPct val="100000"/>
              </a:lnSpc>
              <a:spcBef>
                <a:spcPts val="994"/>
              </a:spcBef>
            </a:pPr>
            <a:r>
              <a:rPr dirty="0" sz="1250" spc="3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250" spc="30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Grade 7 – Comparing Populations / Random</a:t>
            </a:r>
            <a:r>
              <a:rPr dirty="0" sz="1600" spc="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Sampling</a:t>
            </a:r>
            <a:endParaRPr sz="1600">
              <a:latin typeface="Century Gothic"/>
              <a:cs typeface="Century Gothic"/>
            </a:endParaRPr>
          </a:p>
          <a:p>
            <a:pPr marL="926465">
              <a:lnSpc>
                <a:spcPct val="100000"/>
              </a:lnSpc>
              <a:spcBef>
                <a:spcPts val="994"/>
              </a:spcBef>
            </a:pPr>
            <a:r>
              <a:rPr dirty="0" sz="1250" spc="2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250" spc="25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Grade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8 – Bivariate Associations</a:t>
            </a:r>
            <a:endParaRPr sz="1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 spc="-15">
                <a:solidFill>
                  <a:srgbClr val="FFFFFF"/>
                </a:solidFill>
                <a:latin typeface="Century Gothic"/>
                <a:cs typeface="Century Gothic"/>
              </a:rPr>
              <a:t>Use </a:t>
            </a:r>
            <a:r>
              <a:rPr dirty="0" sz="2400" b="1">
                <a:solidFill>
                  <a:srgbClr val="FFC000"/>
                </a:solidFill>
                <a:latin typeface="Century Gothic"/>
                <a:cs typeface="Century Gothic"/>
              </a:rPr>
              <a:t>Guidelines for </a:t>
            </a:r>
            <a:r>
              <a:rPr dirty="0" sz="2400" spc="-5" b="1">
                <a:solidFill>
                  <a:srgbClr val="FFC000"/>
                </a:solidFill>
                <a:latin typeface="Century Gothic"/>
                <a:cs typeface="Century Gothic"/>
              </a:rPr>
              <a:t>Assessment and </a:t>
            </a:r>
            <a:r>
              <a:rPr dirty="0" sz="2400" b="1">
                <a:solidFill>
                  <a:srgbClr val="FFC000"/>
                </a:solidFill>
                <a:latin typeface="Century Gothic"/>
                <a:cs typeface="Century Gothic"/>
              </a:rPr>
              <a:t>Instruction in</a:t>
            </a:r>
            <a:r>
              <a:rPr dirty="0" sz="2400" spc="-5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FFC000"/>
                </a:solidFill>
                <a:latin typeface="Century Gothic"/>
                <a:cs typeface="Century Gothic"/>
              </a:rPr>
              <a:t>Statistics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2400" b="1">
                <a:solidFill>
                  <a:srgbClr val="FFC000"/>
                </a:solidFill>
                <a:latin typeface="Century Gothic"/>
                <a:cs typeface="Century Gothic"/>
              </a:rPr>
              <a:t>Education </a:t>
            </a:r>
            <a:r>
              <a:rPr dirty="0" sz="2400" spc="-5">
                <a:solidFill>
                  <a:srgbClr val="FFC000"/>
                </a:solidFill>
                <a:latin typeface="Century Gothic"/>
                <a:cs typeface="Century Gothic"/>
              </a:rPr>
              <a:t>(</a:t>
            </a:r>
            <a:r>
              <a:rPr dirty="0" sz="2400" spc="-5" b="1">
                <a:solidFill>
                  <a:srgbClr val="FFC000"/>
                </a:solidFill>
                <a:latin typeface="Century Gothic"/>
                <a:cs typeface="Century Gothic"/>
              </a:rPr>
              <a:t>GAISE)</a:t>
            </a:r>
            <a:r>
              <a:rPr dirty="0" baseline="24305" sz="2400" spc="-7" b="1">
                <a:solidFill>
                  <a:srgbClr val="FFC000"/>
                </a:solidFill>
                <a:latin typeface="Century Gothic"/>
                <a:cs typeface="Century Gothic"/>
              </a:rPr>
              <a:t>2 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for every</a:t>
            </a:r>
            <a:r>
              <a:rPr dirty="0" sz="2400" spc="-25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activity</a:t>
            </a:r>
            <a:endParaRPr sz="2400">
              <a:latin typeface="Century Gothic"/>
              <a:cs typeface="Century Gothic"/>
            </a:endParaRPr>
          </a:p>
          <a:p>
            <a:pPr marL="926465">
              <a:lnSpc>
                <a:spcPct val="100000"/>
              </a:lnSpc>
              <a:spcBef>
                <a:spcPts val="1015"/>
              </a:spcBef>
            </a:pPr>
            <a:r>
              <a:rPr dirty="0" sz="1250" spc="2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250" spc="25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Formulate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statistical</a:t>
            </a:r>
            <a:r>
              <a:rPr dirty="0" sz="16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question</a:t>
            </a:r>
            <a:endParaRPr sz="1600">
              <a:latin typeface="Century Gothic"/>
              <a:cs typeface="Century Gothic"/>
            </a:endParaRPr>
          </a:p>
          <a:p>
            <a:pPr marL="926465">
              <a:lnSpc>
                <a:spcPct val="100000"/>
              </a:lnSpc>
              <a:spcBef>
                <a:spcPts val="1005"/>
              </a:spcBef>
            </a:pPr>
            <a:r>
              <a:rPr dirty="0" sz="1250" spc="2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250" spc="25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1600">
                <a:solidFill>
                  <a:srgbClr val="FFFFFF"/>
                </a:solidFill>
                <a:latin typeface="Century Gothic"/>
                <a:cs typeface="Century Gothic"/>
              </a:rPr>
              <a:t>Collect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the necessary</a:t>
            </a:r>
            <a:r>
              <a:rPr dirty="0" sz="16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1600">
              <a:latin typeface="Century Gothic"/>
              <a:cs typeface="Century Gothic"/>
            </a:endParaRPr>
          </a:p>
          <a:p>
            <a:pPr marL="926465">
              <a:lnSpc>
                <a:spcPct val="100000"/>
              </a:lnSpc>
              <a:spcBef>
                <a:spcPts val="994"/>
              </a:spcBef>
            </a:pPr>
            <a:r>
              <a:rPr dirty="0" sz="1250" spc="2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250" spc="25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1600">
                <a:solidFill>
                  <a:srgbClr val="FFFFFF"/>
                </a:solidFill>
                <a:latin typeface="Century Gothic"/>
                <a:cs typeface="Century Gothic"/>
              </a:rPr>
              <a:t>Analyze</a:t>
            </a:r>
            <a:r>
              <a:rPr dirty="0" sz="1600" spc="-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1600">
              <a:latin typeface="Century Gothic"/>
              <a:cs typeface="Century Gothic"/>
            </a:endParaRPr>
          </a:p>
          <a:p>
            <a:pPr marL="926465">
              <a:lnSpc>
                <a:spcPct val="100000"/>
              </a:lnSpc>
              <a:spcBef>
                <a:spcPts val="994"/>
              </a:spcBef>
            </a:pPr>
            <a:r>
              <a:rPr dirty="0" sz="1250" spc="2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250" spc="25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1600" spc="-5">
                <a:solidFill>
                  <a:srgbClr val="FFFFFF"/>
                </a:solidFill>
                <a:latin typeface="Century Gothic"/>
                <a:cs typeface="Century Gothic"/>
              </a:rPr>
              <a:t>Interpret</a:t>
            </a:r>
            <a:r>
              <a:rPr dirty="0" sz="16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1187" y="6289370"/>
            <a:ext cx="87630" cy="102870"/>
          </a:xfrm>
          <a:custGeom>
            <a:avLst/>
            <a:gdLst/>
            <a:ahLst/>
            <a:cxnLst/>
            <a:rect l="l" t="t" r="r" b="b"/>
            <a:pathLst>
              <a:path w="87630" h="102870">
                <a:moveTo>
                  <a:pt x="25806" y="0"/>
                </a:moveTo>
                <a:lnTo>
                  <a:pt x="6019" y="0"/>
                </a:lnTo>
                <a:lnTo>
                  <a:pt x="0" y="9855"/>
                </a:lnTo>
                <a:lnTo>
                  <a:pt x="15811" y="9855"/>
                </a:lnTo>
                <a:lnTo>
                  <a:pt x="15811" y="100711"/>
                </a:lnTo>
                <a:lnTo>
                  <a:pt x="25806" y="100711"/>
                </a:lnTo>
                <a:lnTo>
                  <a:pt x="25806" y="0"/>
                </a:lnTo>
                <a:close/>
              </a:path>
              <a:path w="87630" h="102870">
                <a:moveTo>
                  <a:pt x="81343" y="85648"/>
                </a:moveTo>
                <a:lnTo>
                  <a:pt x="76695" y="85648"/>
                </a:lnTo>
                <a:lnTo>
                  <a:pt x="74701" y="86474"/>
                </a:lnTo>
                <a:lnTo>
                  <a:pt x="71424" y="89750"/>
                </a:lnTo>
                <a:lnTo>
                  <a:pt x="70599" y="91757"/>
                </a:lnTo>
                <a:lnTo>
                  <a:pt x="70599" y="96469"/>
                </a:lnTo>
                <a:lnTo>
                  <a:pt x="71424" y="98463"/>
                </a:lnTo>
                <a:lnTo>
                  <a:pt x="74701" y="101790"/>
                </a:lnTo>
                <a:lnTo>
                  <a:pt x="76695" y="102628"/>
                </a:lnTo>
                <a:lnTo>
                  <a:pt x="81343" y="102628"/>
                </a:lnTo>
                <a:lnTo>
                  <a:pt x="83337" y="101790"/>
                </a:lnTo>
                <a:lnTo>
                  <a:pt x="86613" y="98463"/>
                </a:lnTo>
                <a:lnTo>
                  <a:pt x="87439" y="96469"/>
                </a:lnTo>
                <a:lnTo>
                  <a:pt x="87439" y="91757"/>
                </a:lnTo>
                <a:lnTo>
                  <a:pt x="86613" y="89750"/>
                </a:lnTo>
                <a:lnTo>
                  <a:pt x="83337" y="86474"/>
                </a:lnTo>
                <a:lnTo>
                  <a:pt x="81343" y="85648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07160" y="6251955"/>
            <a:ext cx="3517265" cy="351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spc="-5" u="sng">
                <a:solidFill>
                  <a:srgbClr val="57C1B9"/>
                </a:solidFill>
                <a:latin typeface="Century Gothic"/>
                <a:cs typeface="Century Gothic"/>
                <a:hlinkClick r:id="rId2"/>
              </a:rPr>
              <a:t>www.corestandards.org </a:t>
            </a:r>
            <a:r>
              <a:rPr dirty="0" sz="1100" spc="-5" u="sng">
                <a:solidFill>
                  <a:srgbClr val="57C1B9"/>
                </a:solidFill>
                <a:latin typeface="Century Gothic"/>
                <a:cs typeface="Century Gothic"/>
              </a:rPr>
              <a:t> </a:t>
            </a:r>
            <a:r>
              <a:rPr dirty="0" sz="1100" spc="-5" u="sng">
                <a:solidFill>
                  <a:srgbClr val="57C1B9"/>
                </a:solidFill>
                <a:latin typeface="Century Gothic"/>
                <a:cs typeface="Century Gothic"/>
                <a:hlinkClick r:id="rId3"/>
              </a:rPr>
              <a:t>http://www.amstat.org/education/gaise/index.cfm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5354" y="6284925"/>
            <a:ext cx="2461260" cy="134620"/>
          </a:xfrm>
          <a:custGeom>
            <a:avLst/>
            <a:gdLst/>
            <a:ahLst/>
            <a:cxnLst/>
            <a:rect l="l" t="t" r="r" b="b"/>
            <a:pathLst>
              <a:path w="2461260" h="134620">
                <a:moveTo>
                  <a:pt x="25018" y="0"/>
                </a:moveTo>
                <a:lnTo>
                  <a:pt x="13969" y="0"/>
                </a:lnTo>
                <a:lnTo>
                  <a:pt x="10753" y="7939"/>
                </a:lnTo>
                <a:lnTo>
                  <a:pt x="920" y="52277"/>
                </a:lnTo>
                <a:lnTo>
                  <a:pt x="0" y="71259"/>
                </a:lnTo>
                <a:lnTo>
                  <a:pt x="190" y="80108"/>
                </a:lnTo>
                <a:lnTo>
                  <a:pt x="6588" y="121057"/>
                </a:lnTo>
                <a:lnTo>
                  <a:pt x="11175" y="134315"/>
                </a:lnTo>
                <a:lnTo>
                  <a:pt x="21716" y="134315"/>
                </a:lnTo>
                <a:lnTo>
                  <a:pt x="19192" y="127698"/>
                </a:lnTo>
                <a:lnTo>
                  <a:pt x="16954" y="120573"/>
                </a:lnTo>
                <a:lnTo>
                  <a:pt x="10477" y="78920"/>
                </a:lnTo>
                <a:lnTo>
                  <a:pt x="10286" y="69964"/>
                </a:lnTo>
                <a:lnTo>
                  <a:pt x="10527" y="60282"/>
                </a:lnTo>
                <a:lnTo>
                  <a:pt x="19002" y="14905"/>
                </a:lnTo>
                <a:lnTo>
                  <a:pt x="21849" y="7164"/>
                </a:lnTo>
                <a:lnTo>
                  <a:pt x="25018" y="0"/>
                </a:lnTo>
                <a:close/>
              </a:path>
              <a:path w="2461260" h="134620">
                <a:moveTo>
                  <a:pt x="47370" y="30670"/>
                </a:moveTo>
                <a:lnTo>
                  <a:pt x="37591" y="30670"/>
                </a:lnTo>
                <a:lnTo>
                  <a:pt x="37591" y="105156"/>
                </a:lnTo>
                <a:lnTo>
                  <a:pt x="47370" y="105156"/>
                </a:lnTo>
                <a:lnTo>
                  <a:pt x="47488" y="71084"/>
                </a:lnTo>
                <a:lnTo>
                  <a:pt x="47831" y="63834"/>
                </a:lnTo>
                <a:lnTo>
                  <a:pt x="56395" y="41554"/>
                </a:lnTo>
                <a:lnTo>
                  <a:pt x="47370" y="41554"/>
                </a:lnTo>
                <a:lnTo>
                  <a:pt x="47370" y="30670"/>
                </a:lnTo>
                <a:close/>
              </a:path>
              <a:path w="2461260" h="134620">
                <a:moveTo>
                  <a:pt x="69341" y="28752"/>
                </a:moveTo>
                <a:lnTo>
                  <a:pt x="63245" y="28752"/>
                </a:lnTo>
                <a:lnTo>
                  <a:pt x="59816" y="29806"/>
                </a:lnTo>
                <a:lnTo>
                  <a:pt x="56641" y="31940"/>
                </a:lnTo>
                <a:lnTo>
                  <a:pt x="53339" y="34061"/>
                </a:lnTo>
                <a:lnTo>
                  <a:pt x="50291" y="37261"/>
                </a:lnTo>
                <a:lnTo>
                  <a:pt x="47370" y="41554"/>
                </a:lnTo>
                <a:lnTo>
                  <a:pt x="56395" y="41554"/>
                </a:lnTo>
                <a:lnTo>
                  <a:pt x="58957" y="39357"/>
                </a:lnTo>
                <a:lnTo>
                  <a:pt x="61975" y="38061"/>
                </a:lnTo>
                <a:lnTo>
                  <a:pt x="71025" y="38061"/>
                </a:lnTo>
                <a:lnTo>
                  <a:pt x="75183" y="31280"/>
                </a:lnTo>
                <a:lnTo>
                  <a:pt x="72262" y="29591"/>
                </a:lnTo>
                <a:lnTo>
                  <a:pt x="69341" y="28752"/>
                </a:lnTo>
                <a:close/>
              </a:path>
              <a:path w="2461260" h="134620">
                <a:moveTo>
                  <a:pt x="71025" y="38061"/>
                </a:moveTo>
                <a:lnTo>
                  <a:pt x="66547" y="38061"/>
                </a:lnTo>
                <a:lnTo>
                  <a:pt x="68198" y="38493"/>
                </a:lnTo>
                <a:lnTo>
                  <a:pt x="70230" y="39357"/>
                </a:lnTo>
                <a:lnTo>
                  <a:pt x="71025" y="38061"/>
                </a:lnTo>
                <a:close/>
              </a:path>
              <a:path w="2461260" h="134620">
                <a:moveTo>
                  <a:pt x="118490" y="28752"/>
                </a:moveTo>
                <a:lnTo>
                  <a:pt x="85131" y="48612"/>
                </a:lnTo>
                <a:lnTo>
                  <a:pt x="80263" y="68122"/>
                </a:lnTo>
                <a:lnTo>
                  <a:pt x="80906" y="75454"/>
                </a:lnTo>
                <a:lnTo>
                  <a:pt x="110428" y="106326"/>
                </a:lnTo>
                <a:lnTo>
                  <a:pt x="118998" y="107073"/>
                </a:lnTo>
                <a:lnTo>
                  <a:pt x="124459" y="107073"/>
                </a:lnTo>
                <a:lnTo>
                  <a:pt x="129412" y="106235"/>
                </a:lnTo>
                <a:lnTo>
                  <a:pt x="138048" y="102908"/>
                </a:lnTo>
                <a:lnTo>
                  <a:pt x="141985" y="100469"/>
                </a:lnTo>
                <a:lnTo>
                  <a:pt x="144479" y="98234"/>
                </a:lnTo>
                <a:lnTo>
                  <a:pt x="110362" y="98234"/>
                </a:lnTo>
                <a:lnTo>
                  <a:pt x="103758" y="95478"/>
                </a:lnTo>
                <a:lnTo>
                  <a:pt x="93090" y="84404"/>
                </a:lnTo>
                <a:lnTo>
                  <a:pt x="90296" y="77317"/>
                </a:lnTo>
                <a:lnTo>
                  <a:pt x="90169" y="68668"/>
                </a:lnTo>
                <a:lnTo>
                  <a:pt x="157098" y="68668"/>
                </a:lnTo>
                <a:lnTo>
                  <a:pt x="156579" y="61348"/>
                </a:lnTo>
                <a:lnTo>
                  <a:pt x="156354" y="60375"/>
                </a:lnTo>
                <a:lnTo>
                  <a:pt x="91058" y="60375"/>
                </a:lnTo>
                <a:lnTo>
                  <a:pt x="93090" y="53530"/>
                </a:lnTo>
                <a:lnTo>
                  <a:pt x="95884" y="48399"/>
                </a:lnTo>
                <a:lnTo>
                  <a:pt x="99821" y="44970"/>
                </a:lnTo>
                <a:lnTo>
                  <a:pt x="105028" y="40271"/>
                </a:lnTo>
                <a:lnTo>
                  <a:pt x="111251" y="37922"/>
                </a:lnTo>
                <a:lnTo>
                  <a:pt x="143805" y="37922"/>
                </a:lnTo>
                <a:lnTo>
                  <a:pt x="142779" y="36875"/>
                </a:lnTo>
                <a:lnTo>
                  <a:pt x="135635" y="32362"/>
                </a:lnTo>
                <a:lnTo>
                  <a:pt x="127539" y="29655"/>
                </a:lnTo>
                <a:lnTo>
                  <a:pt x="118490" y="28752"/>
                </a:lnTo>
                <a:close/>
              </a:path>
              <a:path w="2461260" h="134620">
                <a:moveTo>
                  <a:pt x="146557" y="80441"/>
                </a:moveTo>
                <a:lnTo>
                  <a:pt x="122046" y="98234"/>
                </a:lnTo>
                <a:lnTo>
                  <a:pt x="144479" y="98234"/>
                </a:lnTo>
                <a:lnTo>
                  <a:pt x="145541" y="97282"/>
                </a:lnTo>
                <a:lnTo>
                  <a:pt x="148970" y="94081"/>
                </a:lnTo>
                <a:lnTo>
                  <a:pt x="152018" y="89890"/>
                </a:lnTo>
                <a:lnTo>
                  <a:pt x="154685" y="84683"/>
                </a:lnTo>
                <a:lnTo>
                  <a:pt x="146557" y="80441"/>
                </a:lnTo>
                <a:close/>
              </a:path>
              <a:path w="2461260" h="134620">
                <a:moveTo>
                  <a:pt x="143805" y="37922"/>
                </a:moveTo>
                <a:lnTo>
                  <a:pt x="123062" y="37922"/>
                </a:lnTo>
                <a:lnTo>
                  <a:pt x="127253" y="38862"/>
                </a:lnTo>
                <a:lnTo>
                  <a:pt x="135381" y="42608"/>
                </a:lnTo>
                <a:lnTo>
                  <a:pt x="138556" y="45072"/>
                </a:lnTo>
                <a:lnTo>
                  <a:pt x="141378" y="48612"/>
                </a:lnTo>
                <a:lnTo>
                  <a:pt x="143509" y="51181"/>
                </a:lnTo>
                <a:lnTo>
                  <a:pt x="145287" y="55270"/>
                </a:lnTo>
                <a:lnTo>
                  <a:pt x="146557" y="60375"/>
                </a:lnTo>
                <a:lnTo>
                  <a:pt x="156354" y="60375"/>
                </a:lnTo>
                <a:lnTo>
                  <a:pt x="155035" y="54663"/>
                </a:lnTo>
                <a:lnTo>
                  <a:pt x="152478" y="48593"/>
                </a:lnTo>
                <a:lnTo>
                  <a:pt x="148970" y="43192"/>
                </a:lnTo>
                <a:lnTo>
                  <a:pt x="143805" y="37922"/>
                </a:lnTo>
                <a:close/>
              </a:path>
              <a:path w="2461260" h="134620">
                <a:moveTo>
                  <a:pt x="189483" y="38950"/>
                </a:moveTo>
                <a:lnTo>
                  <a:pt x="179831" y="38950"/>
                </a:lnTo>
                <a:lnTo>
                  <a:pt x="179831" y="105156"/>
                </a:lnTo>
                <a:lnTo>
                  <a:pt x="189483" y="105156"/>
                </a:lnTo>
                <a:lnTo>
                  <a:pt x="189483" y="38950"/>
                </a:lnTo>
                <a:close/>
              </a:path>
              <a:path w="2461260" h="134620">
                <a:moveTo>
                  <a:pt x="204977" y="30670"/>
                </a:moveTo>
                <a:lnTo>
                  <a:pt x="170052" y="30670"/>
                </a:lnTo>
                <a:lnTo>
                  <a:pt x="170052" y="38950"/>
                </a:lnTo>
                <a:lnTo>
                  <a:pt x="204977" y="38950"/>
                </a:lnTo>
                <a:lnTo>
                  <a:pt x="204977" y="30670"/>
                </a:lnTo>
                <a:close/>
              </a:path>
              <a:path w="2461260" h="134620">
                <a:moveTo>
                  <a:pt x="197992" y="0"/>
                </a:moveTo>
                <a:lnTo>
                  <a:pt x="191515" y="0"/>
                </a:lnTo>
                <a:lnTo>
                  <a:pt x="188721" y="698"/>
                </a:lnTo>
                <a:lnTo>
                  <a:pt x="186308" y="2082"/>
                </a:lnTo>
                <a:lnTo>
                  <a:pt x="184022" y="3479"/>
                </a:lnTo>
                <a:lnTo>
                  <a:pt x="182244" y="5308"/>
                </a:lnTo>
                <a:lnTo>
                  <a:pt x="181355" y="7594"/>
                </a:lnTo>
                <a:lnTo>
                  <a:pt x="180339" y="9880"/>
                </a:lnTo>
                <a:lnTo>
                  <a:pt x="179955" y="12763"/>
                </a:lnTo>
                <a:lnTo>
                  <a:pt x="179831" y="30670"/>
                </a:lnTo>
                <a:lnTo>
                  <a:pt x="189483" y="30670"/>
                </a:lnTo>
                <a:lnTo>
                  <a:pt x="189610" y="13741"/>
                </a:lnTo>
                <a:lnTo>
                  <a:pt x="189991" y="12763"/>
                </a:lnTo>
                <a:lnTo>
                  <a:pt x="190245" y="11785"/>
                </a:lnTo>
                <a:lnTo>
                  <a:pt x="191007" y="10922"/>
                </a:lnTo>
                <a:lnTo>
                  <a:pt x="193547" y="9410"/>
                </a:lnTo>
                <a:lnTo>
                  <a:pt x="195071" y="9029"/>
                </a:lnTo>
                <a:lnTo>
                  <a:pt x="205993" y="9029"/>
                </a:lnTo>
                <a:lnTo>
                  <a:pt x="205993" y="1917"/>
                </a:lnTo>
                <a:lnTo>
                  <a:pt x="201675" y="635"/>
                </a:lnTo>
                <a:lnTo>
                  <a:pt x="197992" y="0"/>
                </a:lnTo>
                <a:close/>
              </a:path>
              <a:path w="2461260" h="134620">
                <a:moveTo>
                  <a:pt x="205993" y="9029"/>
                </a:moveTo>
                <a:lnTo>
                  <a:pt x="199516" y="9029"/>
                </a:lnTo>
                <a:lnTo>
                  <a:pt x="202437" y="9791"/>
                </a:lnTo>
                <a:lnTo>
                  <a:pt x="205993" y="11290"/>
                </a:lnTo>
                <a:lnTo>
                  <a:pt x="205993" y="9029"/>
                </a:lnTo>
                <a:close/>
              </a:path>
              <a:path w="2461260" h="134620">
                <a:moveTo>
                  <a:pt x="254126" y="28752"/>
                </a:moveTo>
                <a:lnTo>
                  <a:pt x="220767" y="48612"/>
                </a:lnTo>
                <a:lnTo>
                  <a:pt x="215899" y="68122"/>
                </a:lnTo>
                <a:lnTo>
                  <a:pt x="216542" y="75454"/>
                </a:lnTo>
                <a:lnTo>
                  <a:pt x="246064" y="106326"/>
                </a:lnTo>
                <a:lnTo>
                  <a:pt x="254634" y="107073"/>
                </a:lnTo>
                <a:lnTo>
                  <a:pt x="260095" y="107073"/>
                </a:lnTo>
                <a:lnTo>
                  <a:pt x="265048" y="106235"/>
                </a:lnTo>
                <a:lnTo>
                  <a:pt x="273684" y="102908"/>
                </a:lnTo>
                <a:lnTo>
                  <a:pt x="277621" y="100469"/>
                </a:lnTo>
                <a:lnTo>
                  <a:pt x="280115" y="98234"/>
                </a:lnTo>
                <a:lnTo>
                  <a:pt x="245998" y="98234"/>
                </a:lnTo>
                <a:lnTo>
                  <a:pt x="239394" y="95478"/>
                </a:lnTo>
                <a:lnTo>
                  <a:pt x="228726" y="84404"/>
                </a:lnTo>
                <a:lnTo>
                  <a:pt x="225932" y="77317"/>
                </a:lnTo>
                <a:lnTo>
                  <a:pt x="225805" y="68668"/>
                </a:lnTo>
                <a:lnTo>
                  <a:pt x="292734" y="68668"/>
                </a:lnTo>
                <a:lnTo>
                  <a:pt x="292215" y="61348"/>
                </a:lnTo>
                <a:lnTo>
                  <a:pt x="291990" y="60375"/>
                </a:lnTo>
                <a:lnTo>
                  <a:pt x="226694" y="60375"/>
                </a:lnTo>
                <a:lnTo>
                  <a:pt x="228726" y="53530"/>
                </a:lnTo>
                <a:lnTo>
                  <a:pt x="231520" y="48399"/>
                </a:lnTo>
                <a:lnTo>
                  <a:pt x="235457" y="44970"/>
                </a:lnTo>
                <a:lnTo>
                  <a:pt x="240664" y="40271"/>
                </a:lnTo>
                <a:lnTo>
                  <a:pt x="246887" y="37922"/>
                </a:lnTo>
                <a:lnTo>
                  <a:pt x="279441" y="37922"/>
                </a:lnTo>
                <a:lnTo>
                  <a:pt x="278415" y="36875"/>
                </a:lnTo>
                <a:lnTo>
                  <a:pt x="271271" y="32362"/>
                </a:lnTo>
                <a:lnTo>
                  <a:pt x="263175" y="29655"/>
                </a:lnTo>
                <a:lnTo>
                  <a:pt x="254126" y="28752"/>
                </a:lnTo>
                <a:close/>
              </a:path>
              <a:path w="2461260" h="134620">
                <a:moveTo>
                  <a:pt x="282193" y="80441"/>
                </a:moveTo>
                <a:lnTo>
                  <a:pt x="257682" y="98234"/>
                </a:lnTo>
                <a:lnTo>
                  <a:pt x="280115" y="98234"/>
                </a:lnTo>
                <a:lnTo>
                  <a:pt x="281177" y="97282"/>
                </a:lnTo>
                <a:lnTo>
                  <a:pt x="284606" y="94081"/>
                </a:lnTo>
                <a:lnTo>
                  <a:pt x="287654" y="89890"/>
                </a:lnTo>
                <a:lnTo>
                  <a:pt x="290321" y="84683"/>
                </a:lnTo>
                <a:lnTo>
                  <a:pt x="282193" y="80441"/>
                </a:lnTo>
                <a:close/>
              </a:path>
              <a:path w="2461260" h="134620">
                <a:moveTo>
                  <a:pt x="279441" y="37922"/>
                </a:moveTo>
                <a:lnTo>
                  <a:pt x="258698" y="37922"/>
                </a:lnTo>
                <a:lnTo>
                  <a:pt x="262889" y="38862"/>
                </a:lnTo>
                <a:lnTo>
                  <a:pt x="271017" y="42608"/>
                </a:lnTo>
                <a:lnTo>
                  <a:pt x="274192" y="45072"/>
                </a:lnTo>
                <a:lnTo>
                  <a:pt x="277014" y="48612"/>
                </a:lnTo>
                <a:lnTo>
                  <a:pt x="279145" y="51181"/>
                </a:lnTo>
                <a:lnTo>
                  <a:pt x="280923" y="55270"/>
                </a:lnTo>
                <a:lnTo>
                  <a:pt x="282193" y="60375"/>
                </a:lnTo>
                <a:lnTo>
                  <a:pt x="291990" y="60375"/>
                </a:lnTo>
                <a:lnTo>
                  <a:pt x="290671" y="54663"/>
                </a:lnTo>
                <a:lnTo>
                  <a:pt x="288114" y="48593"/>
                </a:lnTo>
                <a:lnTo>
                  <a:pt x="284606" y="43192"/>
                </a:lnTo>
                <a:lnTo>
                  <a:pt x="279441" y="37922"/>
                </a:lnTo>
                <a:close/>
              </a:path>
              <a:path w="2461260" h="134620">
                <a:moveTo>
                  <a:pt x="317118" y="30670"/>
                </a:moveTo>
                <a:lnTo>
                  <a:pt x="307339" y="30670"/>
                </a:lnTo>
                <a:lnTo>
                  <a:pt x="307339" y="105156"/>
                </a:lnTo>
                <a:lnTo>
                  <a:pt x="317118" y="105156"/>
                </a:lnTo>
                <a:lnTo>
                  <a:pt x="317236" y="71084"/>
                </a:lnTo>
                <a:lnTo>
                  <a:pt x="317579" y="63834"/>
                </a:lnTo>
                <a:lnTo>
                  <a:pt x="326143" y="41554"/>
                </a:lnTo>
                <a:lnTo>
                  <a:pt x="317118" y="41554"/>
                </a:lnTo>
                <a:lnTo>
                  <a:pt x="317118" y="30670"/>
                </a:lnTo>
                <a:close/>
              </a:path>
              <a:path w="2461260" h="134620">
                <a:moveTo>
                  <a:pt x="339089" y="28752"/>
                </a:moveTo>
                <a:lnTo>
                  <a:pt x="332993" y="28752"/>
                </a:lnTo>
                <a:lnTo>
                  <a:pt x="329564" y="29806"/>
                </a:lnTo>
                <a:lnTo>
                  <a:pt x="326389" y="31940"/>
                </a:lnTo>
                <a:lnTo>
                  <a:pt x="323087" y="34061"/>
                </a:lnTo>
                <a:lnTo>
                  <a:pt x="320039" y="37261"/>
                </a:lnTo>
                <a:lnTo>
                  <a:pt x="317118" y="41554"/>
                </a:lnTo>
                <a:lnTo>
                  <a:pt x="326143" y="41554"/>
                </a:lnTo>
                <a:lnTo>
                  <a:pt x="328705" y="39357"/>
                </a:lnTo>
                <a:lnTo>
                  <a:pt x="331723" y="38061"/>
                </a:lnTo>
                <a:lnTo>
                  <a:pt x="340773" y="38061"/>
                </a:lnTo>
                <a:lnTo>
                  <a:pt x="344931" y="31280"/>
                </a:lnTo>
                <a:lnTo>
                  <a:pt x="342010" y="29591"/>
                </a:lnTo>
                <a:lnTo>
                  <a:pt x="339089" y="28752"/>
                </a:lnTo>
                <a:close/>
              </a:path>
              <a:path w="2461260" h="134620">
                <a:moveTo>
                  <a:pt x="340773" y="38061"/>
                </a:moveTo>
                <a:lnTo>
                  <a:pt x="336295" y="38061"/>
                </a:lnTo>
                <a:lnTo>
                  <a:pt x="337946" y="38493"/>
                </a:lnTo>
                <a:lnTo>
                  <a:pt x="339978" y="39357"/>
                </a:lnTo>
                <a:lnTo>
                  <a:pt x="340773" y="38061"/>
                </a:lnTo>
                <a:close/>
              </a:path>
              <a:path w="2461260" h="134620">
                <a:moveTo>
                  <a:pt x="406653" y="38950"/>
                </a:moveTo>
                <a:lnTo>
                  <a:pt x="397001" y="38950"/>
                </a:lnTo>
                <a:lnTo>
                  <a:pt x="397001" y="105156"/>
                </a:lnTo>
                <a:lnTo>
                  <a:pt x="406653" y="105156"/>
                </a:lnTo>
                <a:lnTo>
                  <a:pt x="406653" y="38950"/>
                </a:lnTo>
                <a:close/>
              </a:path>
              <a:path w="2461260" h="134620">
                <a:moveTo>
                  <a:pt x="421766" y="30670"/>
                </a:moveTo>
                <a:lnTo>
                  <a:pt x="383920" y="30670"/>
                </a:lnTo>
                <a:lnTo>
                  <a:pt x="383920" y="38950"/>
                </a:lnTo>
                <a:lnTo>
                  <a:pt x="421766" y="38950"/>
                </a:lnTo>
                <a:lnTo>
                  <a:pt x="421766" y="30670"/>
                </a:lnTo>
                <a:close/>
              </a:path>
              <a:path w="2461260" h="134620">
                <a:moveTo>
                  <a:pt x="406653" y="3009"/>
                </a:moveTo>
                <a:lnTo>
                  <a:pt x="397001" y="3009"/>
                </a:lnTo>
                <a:lnTo>
                  <a:pt x="397001" y="30670"/>
                </a:lnTo>
                <a:lnTo>
                  <a:pt x="406653" y="30670"/>
                </a:lnTo>
                <a:lnTo>
                  <a:pt x="406653" y="3009"/>
                </a:lnTo>
                <a:close/>
              </a:path>
              <a:path w="2461260" h="134620">
                <a:moveTo>
                  <a:pt x="471169" y="28752"/>
                </a:moveTo>
                <a:lnTo>
                  <a:pt x="434879" y="53670"/>
                </a:lnTo>
                <a:lnTo>
                  <a:pt x="432307" y="68122"/>
                </a:lnTo>
                <a:lnTo>
                  <a:pt x="432978" y="75678"/>
                </a:lnTo>
                <a:lnTo>
                  <a:pt x="463000" y="106343"/>
                </a:lnTo>
                <a:lnTo>
                  <a:pt x="471169" y="107073"/>
                </a:lnTo>
                <a:lnTo>
                  <a:pt x="479339" y="106343"/>
                </a:lnTo>
                <a:lnTo>
                  <a:pt x="486711" y="104152"/>
                </a:lnTo>
                <a:lnTo>
                  <a:pt x="493297" y="100505"/>
                </a:lnTo>
                <a:lnTo>
                  <a:pt x="496187" y="97967"/>
                </a:lnTo>
                <a:lnTo>
                  <a:pt x="465835" y="97967"/>
                </a:lnTo>
                <a:lnTo>
                  <a:pt x="461009" y="96697"/>
                </a:lnTo>
                <a:lnTo>
                  <a:pt x="441959" y="73710"/>
                </a:lnTo>
                <a:lnTo>
                  <a:pt x="441959" y="59969"/>
                </a:lnTo>
                <a:lnTo>
                  <a:pt x="444880" y="52844"/>
                </a:lnTo>
                <a:lnTo>
                  <a:pt x="456310" y="41071"/>
                </a:lnTo>
                <a:lnTo>
                  <a:pt x="463168" y="38125"/>
                </a:lnTo>
                <a:lnTo>
                  <a:pt x="496307" y="38125"/>
                </a:lnTo>
                <a:lnTo>
                  <a:pt x="493672" y="35760"/>
                </a:lnTo>
                <a:lnTo>
                  <a:pt x="486886" y="31867"/>
                </a:lnTo>
                <a:lnTo>
                  <a:pt x="479385" y="29531"/>
                </a:lnTo>
                <a:lnTo>
                  <a:pt x="471169" y="28752"/>
                </a:lnTo>
                <a:close/>
              </a:path>
              <a:path w="2461260" h="134620">
                <a:moveTo>
                  <a:pt x="496307" y="38125"/>
                </a:moveTo>
                <a:lnTo>
                  <a:pt x="479043" y="38125"/>
                </a:lnTo>
                <a:lnTo>
                  <a:pt x="485901" y="41071"/>
                </a:lnTo>
                <a:lnTo>
                  <a:pt x="491867" y="47216"/>
                </a:lnTo>
                <a:lnTo>
                  <a:pt x="497458" y="52844"/>
                </a:lnTo>
                <a:lnTo>
                  <a:pt x="500252" y="59969"/>
                </a:lnTo>
                <a:lnTo>
                  <a:pt x="500252" y="73710"/>
                </a:lnTo>
                <a:lnTo>
                  <a:pt x="498982" y="78727"/>
                </a:lnTo>
                <a:lnTo>
                  <a:pt x="496315" y="83388"/>
                </a:lnTo>
                <a:lnTo>
                  <a:pt x="493775" y="88036"/>
                </a:lnTo>
                <a:lnTo>
                  <a:pt x="490219" y="91630"/>
                </a:lnTo>
                <a:lnTo>
                  <a:pt x="481329" y="96697"/>
                </a:lnTo>
                <a:lnTo>
                  <a:pt x="476503" y="97967"/>
                </a:lnTo>
                <a:lnTo>
                  <a:pt x="496187" y="97967"/>
                </a:lnTo>
                <a:lnTo>
                  <a:pt x="510031" y="68122"/>
                </a:lnTo>
                <a:lnTo>
                  <a:pt x="509389" y="60612"/>
                </a:lnTo>
                <a:lnTo>
                  <a:pt x="507460" y="53624"/>
                </a:lnTo>
                <a:lnTo>
                  <a:pt x="504245" y="47157"/>
                </a:lnTo>
                <a:lnTo>
                  <a:pt x="499744" y="41211"/>
                </a:lnTo>
                <a:lnTo>
                  <a:pt x="496307" y="38125"/>
                </a:lnTo>
                <a:close/>
              </a:path>
              <a:path w="2461260" h="134620">
                <a:moveTo>
                  <a:pt x="601599" y="28752"/>
                </a:moveTo>
                <a:lnTo>
                  <a:pt x="568239" y="48612"/>
                </a:lnTo>
                <a:lnTo>
                  <a:pt x="563371" y="68122"/>
                </a:lnTo>
                <a:lnTo>
                  <a:pt x="564014" y="75454"/>
                </a:lnTo>
                <a:lnTo>
                  <a:pt x="593536" y="106326"/>
                </a:lnTo>
                <a:lnTo>
                  <a:pt x="602107" y="107073"/>
                </a:lnTo>
                <a:lnTo>
                  <a:pt x="607568" y="107073"/>
                </a:lnTo>
                <a:lnTo>
                  <a:pt x="612521" y="106235"/>
                </a:lnTo>
                <a:lnTo>
                  <a:pt x="621157" y="102908"/>
                </a:lnTo>
                <a:lnTo>
                  <a:pt x="625093" y="100469"/>
                </a:lnTo>
                <a:lnTo>
                  <a:pt x="627587" y="98234"/>
                </a:lnTo>
                <a:lnTo>
                  <a:pt x="593471" y="98234"/>
                </a:lnTo>
                <a:lnTo>
                  <a:pt x="586866" y="95478"/>
                </a:lnTo>
                <a:lnTo>
                  <a:pt x="576199" y="84404"/>
                </a:lnTo>
                <a:lnTo>
                  <a:pt x="573404" y="77317"/>
                </a:lnTo>
                <a:lnTo>
                  <a:pt x="573277" y="68668"/>
                </a:lnTo>
                <a:lnTo>
                  <a:pt x="640207" y="68668"/>
                </a:lnTo>
                <a:lnTo>
                  <a:pt x="639687" y="61348"/>
                </a:lnTo>
                <a:lnTo>
                  <a:pt x="639462" y="60375"/>
                </a:lnTo>
                <a:lnTo>
                  <a:pt x="574166" y="60375"/>
                </a:lnTo>
                <a:lnTo>
                  <a:pt x="576199" y="53530"/>
                </a:lnTo>
                <a:lnTo>
                  <a:pt x="578993" y="48399"/>
                </a:lnTo>
                <a:lnTo>
                  <a:pt x="582929" y="44970"/>
                </a:lnTo>
                <a:lnTo>
                  <a:pt x="588136" y="40271"/>
                </a:lnTo>
                <a:lnTo>
                  <a:pt x="594360" y="37922"/>
                </a:lnTo>
                <a:lnTo>
                  <a:pt x="626913" y="37922"/>
                </a:lnTo>
                <a:lnTo>
                  <a:pt x="625887" y="36875"/>
                </a:lnTo>
                <a:lnTo>
                  <a:pt x="618743" y="32362"/>
                </a:lnTo>
                <a:lnTo>
                  <a:pt x="610647" y="29655"/>
                </a:lnTo>
                <a:lnTo>
                  <a:pt x="601599" y="28752"/>
                </a:lnTo>
                <a:close/>
              </a:path>
              <a:path w="2461260" h="134620">
                <a:moveTo>
                  <a:pt x="629665" y="80441"/>
                </a:moveTo>
                <a:lnTo>
                  <a:pt x="605154" y="98234"/>
                </a:lnTo>
                <a:lnTo>
                  <a:pt x="627587" y="98234"/>
                </a:lnTo>
                <a:lnTo>
                  <a:pt x="628649" y="97282"/>
                </a:lnTo>
                <a:lnTo>
                  <a:pt x="632079" y="94081"/>
                </a:lnTo>
                <a:lnTo>
                  <a:pt x="635126" y="89890"/>
                </a:lnTo>
                <a:lnTo>
                  <a:pt x="637793" y="84683"/>
                </a:lnTo>
                <a:lnTo>
                  <a:pt x="629665" y="80441"/>
                </a:lnTo>
                <a:close/>
              </a:path>
              <a:path w="2461260" h="134620">
                <a:moveTo>
                  <a:pt x="626913" y="37922"/>
                </a:moveTo>
                <a:lnTo>
                  <a:pt x="606171" y="37922"/>
                </a:lnTo>
                <a:lnTo>
                  <a:pt x="610361" y="38862"/>
                </a:lnTo>
                <a:lnTo>
                  <a:pt x="618490" y="42608"/>
                </a:lnTo>
                <a:lnTo>
                  <a:pt x="621665" y="45072"/>
                </a:lnTo>
                <a:lnTo>
                  <a:pt x="624486" y="48612"/>
                </a:lnTo>
                <a:lnTo>
                  <a:pt x="626618" y="51181"/>
                </a:lnTo>
                <a:lnTo>
                  <a:pt x="628396" y="55270"/>
                </a:lnTo>
                <a:lnTo>
                  <a:pt x="629665" y="60375"/>
                </a:lnTo>
                <a:lnTo>
                  <a:pt x="639462" y="60375"/>
                </a:lnTo>
                <a:lnTo>
                  <a:pt x="638143" y="54663"/>
                </a:lnTo>
                <a:lnTo>
                  <a:pt x="635586" y="48593"/>
                </a:lnTo>
                <a:lnTo>
                  <a:pt x="632079" y="43192"/>
                </a:lnTo>
                <a:lnTo>
                  <a:pt x="626913" y="37922"/>
                </a:lnTo>
                <a:close/>
              </a:path>
              <a:path w="2461260" h="134620">
                <a:moveTo>
                  <a:pt x="668019" y="30670"/>
                </a:moveTo>
                <a:lnTo>
                  <a:pt x="658368" y="30670"/>
                </a:lnTo>
                <a:lnTo>
                  <a:pt x="658368" y="105156"/>
                </a:lnTo>
                <a:lnTo>
                  <a:pt x="668019" y="105156"/>
                </a:lnTo>
                <a:lnTo>
                  <a:pt x="668019" y="68021"/>
                </a:lnTo>
                <a:lnTo>
                  <a:pt x="668527" y="61264"/>
                </a:lnTo>
                <a:lnTo>
                  <a:pt x="669416" y="57569"/>
                </a:lnTo>
                <a:lnTo>
                  <a:pt x="670813" y="51917"/>
                </a:lnTo>
                <a:lnTo>
                  <a:pt x="673861" y="47167"/>
                </a:lnTo>
                <a:lnTo>
                  <a:pt x="677616" y="44018"/>
                </a:lnTo>
                <a:lnTo>
                  <a:pt x="668019" y="44018"/>
                </a:lnTo>
                <a:lnTo>
                  <a:pt x="668019" y="30670"/>
                </a:lnTo>
                <a:close/>
              </a:path>
              <a:path w="2461260" h="134620">
                <a:moveTo>
                  <a:pt x="716597" y="37579"/>
                </a:moveTo>
                <a:lnTo>
                  <a:pt x="699135" y="37579"/>
                </a:lnTo>
                <a:lnTo>
                  <a:pt x="703199" y="38823"/>
                </a:lnTo>
                <a:lnTo>
                  <a:pt x="709549" y="43802"/>
                </a:lnTo>
                <a:lnTo>
                  <a:pt x="711580" y="47510"/>
                </a:lnTo>
                <a:lnTo>
                  <a:pt x="712724" y="52438"/>
                </a:lnTo>
                <a:lnTo>
                  <a:pt x="713485" y="55308"/>
                </a:lnTo>
                <a:lnTo>
                  <a:pt x="713866" y="61036"/>
                </a:lnTo>
                <a:lnTo>
                  <a:pt x="713866" y="105156"/>
                </a:lnTo>
                <a:lnTo>
                  <a:pt x="723391" y="105156"/>
                </a:lnTo>
                <a:lnTo>
                  <a:pt x="723391" y="56680"/>
                </a:lnTo>
                <a:lnTo>
                  <a:pt x="722376" y="49225"/>
                </a:lnTo>
                <a:lnTo>
                  <a:pt x="718311" y="39636"/>
                </a:lnTo>
                <a:lnTo>
                  <a:pt x="716597" y="37579"/>
                </a:lnTo>
                <a:close/>
              </a:path>
              <a:path w="2461260" h="134620">
                <a:moveTo>
                  <a:pt x="701547" y="28752"/>
                </a:moveTo>
                <a:lnTo>
                  <a:pt x="690499" y="28752"/>
                </a:lnTo>
                <a:lnTo>
                  <a:pt x="685418" y="30022"/>
                </a:lnTo>
                <a:lnTo>
                  <a:pt x="680719" y="32550"/>
                </a:lnTo>
                <a:lnTo>
                  <a:pt x="676147" y="35090"/>
                </a:lnTo>
                <a:lnTo>
                  <a:pt x="671829" y="38900"/>
                </a:lnTo>
                <a:lnTo>
                  <a:pt x="668019" y="44018"/>
                </a:lnTo>
                <a:lnTo>
                  <a:pt x="677616" y="44018"/>
                </a:lnTo>
                <a:lnTo>
                  <a:pt x="683005" y="39497"/>
                </a:lnTo>
                <a:lnTo>
                  <a:pt x="688213" y="37579"/>
                </a:lnTo>
                <a:lnTo>
                  <a:pt x="716597" y="37579"/>
                </a:lnTo>
                <a:lnTo>
                  <a:pt x="715136" y="35826"/>
                </a:lnTo>
                <a:lnTo>
                  <a:pt x="706501" y="30162"/>
                </a:lnTo>
                <a:lnTo>
                  <a:pt x="701547" y="28752"/>
                </a:lnTo>
                <a:close/>
              </a:path>
              <a:path w="2461260" h="134620">
                <a:moveTo>
                  <a:pt x="785113" y="28752"/>
                </a:moveTo>
                <a:lnTo>
                  <a:pt x="779018" y="28752"/>
                </a:lnTo>
                <a:lnTo>
                  <a:pt x="771378" y="29467"/>
                </a:lnTo>
                <a:lnTo>
                  <a:pt x="741249" y="59953"/>
                </a:lnTo>
                <a:lnTo>
                  <a:pt x="740536" y="67703"/>
                </a:lnTo>
                <a:lnTo>
                  <a:pt x="741247" y="75612"/>
                </a:lnTo>
                <a:lnTo>
                  <a:pt x="771143" y="106356"/>
                </a:lnTo>
                <a:lnTo>
                  <a:pt x="778763" y="107073"/>
                </a:lnTo>
                <a:lnTo>
                  <a:pt x="784732" y="107073"/>
                </a:lnTo>
                <a:lnTo>
                  <a:pt x="790193" y="105841"/>
                </a:lnTo>
                <a:lnTo>
                  <a:pt x="800099" y="100914"/>
                </a:lnTo>
                <a:lnTo>
                  <a:pt x="803426" y="98234"/>
                </a:lnTo>
                <a:lnTo>
                  <a:pt x="774572" y="98234"/>
                </a:lnTo>
                <a:lnTo>
                  <a:pt x="769746" y="96901"/>
                </a:lnTo>
                <a:lnTo>
                  <a:pt x="750315" y="73253"/>
                </a:lnTo>
                <a:lnTo>
                  <a:pt x="750315" y="62725"/>
                </a:lnTo>
                <a:lnTo>
                  <a:pt x="774446" y="37998"/>
                </a:lnTo>
                <a:lnTo>
                  <a:pt x="803646" y="37998"/>
                </a:lnTo>
                <a:lnTo>
                  <a:pt x="800607" y="35255"/>
                </a:lnTo>
                <a:lnTo>
                  <a:pt x="790701" y="30048"/>
                </a:lnTo>
                <a:lnTo>
                  <a:pt x="785113" y="28752"/>
                </a:lnTo>
                <a:close/>
              </a:path>
              <a:path w="2461260" h="134620">
                <a:moveTo>
                  <a:pt x="818133" y="92354"/>
                </a:moveTo>
                <a:lnTo>
                  <a:pt x="808735" y="92354"/>
                </a:lnTo>
                <a:lnTo>
                  <a:pt x="808735" y="105156"/>
                </a:lnTo>
                <a:lnTo>
                  <a:pt x="818133" y="105156"/>
                </a:lnTo>
                <a:lnTo>
                  <a:pt x="818133" y="92354"/>
                </a:lnTo>
                <a:close/>
              </a:path>
              <a:path w="2461260" h="134620">
                <a:moveTo>
                  <a:pt x="803646" y="37998"/>
                </a:moveTo>
                <a:lnTo>
                  <a:pt x="788161" y="37998"/>
                </a:lnTo>
                <a:lnTo>
                  <a:pt x="795146" y="40894"/>
                </a:lnTo>
                <a:lnTo>
                  <a:pt x="800735" y="46672"/>
                </a:lnTo>
                <a:lnTo>
                  <a:pt x="806449" y="52463"/>
                </a:lnTo>
                <a:lnTo>
                  <a:pt x="809243" y="59677"/>
                </a:lnTo>
                <a:lnTo>
                  <a:pt x="809243" y="73939"/>
                </a:lnTo>
                <a:lnTo>
                  <a:pt x="807974" y="79019"/>
                </a:lnTo>
                <a:lnTo>
                  <a:pt x="805433" y="83540"/>
                </a:lnTo>
                <a:lnTo>
                  <a:pt x="803021" y="88049"/>
                </a:lnTo>
                <a:lnTo>
                  <a:pt x="799338" y="91630"/>
                </a:lnTo>
                <a:lnTo>
                  <a:pt x="789940" y="96913"/>
                </a:lnTo>
                <a:lnTo>
                  <a:pt x="784986" y="98234"/>
                </a:lnTo>
                <a:lnTo>
                  <a:pt x="803426" y="98234"/>
                </a:lnTo>
                <a:lnTo>
                  <a:pt x="804671" y="97231"/>
                </a:lnTo>
                <a:lnTo>
                  <a:pt x="808735" y="92354"/>
                </a:lnTo>
                <a:lnTo>
                  <a:pt x="818133" y="92354"/>
                </a:lnTo>
                <a:lnTo>
                  <a:pt x="818133" y="44361"/>
                </a:lnTo>
                <a:lnTo>
                  <a:pt x="808735" y="44361"/>
                </a:lnTo>
                <a:lnTo>
                  <a:pt x="804926" y="39154"/>
                </a:lnTo>
                <a:lnTo>
                  <a:pt x="803646" y="37998"/>
                </a:lnTo>
                <a:close/>
              </a:path>
              <a:path w="2461260" h="134620">
                <a:moveTo>
                  <a:pt x="818133" y="1917"/>
                </a:moveTo>
                <a:lnTo>
                  <a:pt x="808735" y="1917"/>
                </a:lnTo>
                <a:lnTo>
                  <a:pt x="808735" y="44361"/>
                </a:lnTo>
                <a:lnTo>
                  <a:pt x="818133" y="44361"/>
                </a:lnTo>
                <a:lnTo>
                  <a:pt x="818133" y="1917"/>
                </a:lnTo>
                <a:close/>
              </a:path>
              <a:path w="2461260" h="134620">
                <a:moveTo>
                  <a:pt x="911606" y="28752"/>
                </a:moveTo>
                <a:lnTo>
                  <a:pt x="875315" y="53670"/>
                </a:lnTo>
                <a:lnTo>
                  <a:pt x="872744" y="68122"/>
                </a:lnTo>
                <a:lnTo>
                  <a:pt x="873414" y="75678"/>
                </a:lnTo>
                <a:lnTo>
                  <a:pt x="903436" y="106343"/>
                </a:lnTo>
                <a:lnTo>
                  <a:pt x="911606" y="107073"/>
                </a:lnTo>
                <a:lnTo>
                  <a:pt x="919775" y="106343"/>
                </a:lnTo>
                <a:lnTo>
                  <a:pt x="927147" y="104152"/>
                </a:lnTo>
                <a:lnTo>
                  <a:pt x="933733" y="100505"/>
                </a:lnTo>
                <a:lnTo>
                  <a:pt x="936623" y="97967"/>
                </a:lnTo>
                <a:lnTo>
                  <a:pt x="906272" y="97967"/>
                </a:lnTo>
                <a:lnTo>
                  <a:pt x="901445" y="96697"/>
                </a:lnTo>
                <a:lnTo>
                  <a:pt x="882395" y="73710"/>
                </a:lnTo>
                <a:lnTo>
                  <a:pt x="882395" y="59969"/>
                </a:lnTo>
                <a:lnTo>
                  <a:pt x="885316" y="52844"/>
                </a:lnTo>
                <a:lnTo>
                  <a:pt x="896747" y="41071"/>
                </a:lnTo>
                <a:lnTo>
                  <a:pt x="903604" y="38125"/>
                </a:lnTo>
                <a:lnTo>
                  <a:pt x="936743" y="38125"/>
                </a:lnTo>
                <a:lnTo>
                  <a:pt x="934108" y="35760"/>
                </a:lnTo>
                <a:lnTo>
                  <a:pt x="927322" y="31867"/>
                </a:lnTo>
                <a:lnTo>
                  <a:pt x="919821" y="29531"/>
                </a:lnTo>
                <a:lnTo>
                  <a:pt x="911606" y="28752"/>
                </a:lnTo>
                <a:close/>
              </a:path>
              <a:path w="2461260" h="134620">
                <a:moveTo>
                  <a:pt x="936743" y="38125"/>
                </a:moveTo>
                <a:lnTo>
                  <a:pt x="919479" y="38125"/>
                </a:lnTo>
                <a:lnTo>
                  <a:pt x="926338" y="41071"/>
                </a:lnTo>
                <a:lnTo>
                  <a:pt x="932303" y="47216"/>
                </a:lnTo>
                <a:lnTo>
                  <a:pt x="937894" y="52844"/>
                </a:lnTo>
                <a:lnTo>
                  <a:pt x="940688" y="59969"/>
                </a:lnTo>
                <a:lnTo>
                  <a:pt x="940688" y="73710"/>
                </a:lnTo>
                <a:lnTo>
                  <a:pt x="939419" y="78727"/>
                </a:lnTo>
                <a:lnTo>
                  <a:pt x="936751" y="83388"/>
                </a:lnTo>
                <a:lnTo>
                  <a:pt x="934211" y="88036"/>
                </a:lnTo>
                <a:lnTo>
                  <a:pt x="930656" y="91630"/>
                </a:lnTo>
                <a:lnTo>
                  <a:pt x="921766" y="96697"/>
                </a:lnTo>
                <a:lnTo>
                  <a:pt x="916939" y="97967"/>
                </a:lnTo>
                <a:lnTo>
                  <a:pt x="936623" y="97967"/>
                </a:lnTo>
                <a:lnTo>
                  <a:pt x="950467" y="68122"/>
                </a:lnTo>
                <a:lnTo>
                  <a:pt x="949825" y="60612"/>
                </a:lnTo>
                <a:lnTo>
                  <a:pt x="947896" y="53624"/>
                </a:lnTo>
                <a:lnTo>
                  <a:pt x="944681" y="47157"/>
                </a:lnTo>
                <a:lnTo>
                  <a:pt x="940181" y="41211"/>
                </a:lnTo>
                <a:lnTo>
                  <a:pt x="936743" y="38125"/>
                </a:lnTo>
                <a:close/>
              </a:path>
              <a:path w="2461260" h="134620">
                <a:moveTo>
                  <a:pt x="981963" y="38950"/>
                </a:moveTo>
                <a:lnTo>
                  <a:pt x="972311" y="38950"/>
                </a:lnTo>
                <a:lnTo>
                  <a:pt x="972311" y="105156"/>
                </a:lnTo>
                <a:lnTo>
                  <a:pt x="981963" y="105156"/>
                </a:lnTo>
                <a:lnTo>
                  <a:pt x="981963" y="38950"/>
                </a:lnTo>
                <a:close/>
              </a:path>
              <a:path w="2461260" h="134620">
                <a:moveTo>
                  <a:pt x="997457" y="30670"/>
                </a:moveTo>
                <a:lnTo>
                  <a:pt x="962532" y="30670"/>
                </a:lnTo>
                <a:lnTo>
                  <a:pt x="962532" y="38950"/>
                </a:lnTo>
                <a:lnTo>
                  <a:pt x="997457" y="38950"/>
                </a:lnTo>
                <a:lnTo>
                  <a:pt x="997457" y="30670"/>
                </a:lnTo>
                <a:close/>
              </a:path>
              <a:path w="2461260" h="134620">
                <a:moveTo>
                  <a:pt x="990472" y="0"/>
                </a:moveTo>
                <a:lnTo>
                  <a:pt x="983995" y="0"/>
                </a:lnTo>
                <a:lnTo>
                  <a:pt x="981201" y="698"/>
                </a:lnTo>
                <a:lnTo>
                  <a:pt x="978788" y="2082"/>
                </a:lnTo>
                <a:lnTo>
                  <a:pt x="976503" y="3479"/>
                </a:lnTo>
                <a:lnTo>
                  <a:pt x="974725" y="5308"/>
                </a:lnTo>
                <a:lnTo>
                  <a:pt x="973835" y="7594"/>
                </a:lnTo>
                <a:lnTo>
                  <a:pt x="972819" y="9880"/>
                </a:lnTo>
                <a:lnTo>
                  <a:pt x="972435" y="12763"/>
                </a:lnTo>
                <a:lnTo>
                  <a:pt x="972311" y="30670"/>
                </a:lnTo>
                <a:lnTo>
                  <a:pt x="981963" y="30670"/>
                </a:lnTo>
                <a:lnTo>
                  <a:pt x="981963" y="16357"/>
                </a:lnTo>
                <a:lnTo>
                  <a:pt x="982091" y="13741"/>
                </a:lnTo>
                <a:lnTo>
                  <a:pt x="982472" y="12763"/>
                </a:lnTo>
                <a:lnTo>
                  <a:pt x="982726" y="11785"/>
                </a:lnTo>
                <a:lnTo>
                  <a:pt x="983488" y="10922"/>
                </a:lnTo>
                <a:lnTo>
                  <a:pt x="986028" y="9410"/>
                </a:lnTo>
                <a:lnTo>
                  <a:pt x="987551" y="9029"/>
                </a:lnTo>
                <a:lnTo>
                  <a:pt x="998473" y="9029"/>
                </a:lnTo>
                <a:lnTo>
                  <a:pt x="998473" y="1917"/>
                </a:lnTo>
                <a:lnTo>
                  <a:pt x="994156" y="635"/>
                </a:lnTo>
                <a:lnTo>
                  <a:pt x="990472" y="0"/>
                </a:lnTo>
                <a:close/>
              </a:path>
              <a:path w="2461260" h="134620">
                <a:moveTo>
                  <a:pt x="998473" y="9029"/>
                </a:moveTo>
                <a:lnTo>
                  <a:pt x="991997" y="9029"/>
                </a:lnTo>
                <a:lnTo>
                  <a:pt x="994917" y="9791"/>
                </a:lnTo>
                <a:lnTo>
                  <a:pt x="998473" y="11290"/>
                </a:lnTo>
                <a:lnTo>
                  <a:pt x="998473" y="9029"/>
                </a:lnTo>
                <a:close/>
              </a:path>
              <a:path w="2461260" h="134620">
                <a:moveTo>
                  <a:pt x="1050544" y="89687"/>
                </a:moveTo>
                <a:lnTo>
                  <a:pt x="1044575" y="96532"/>
                </a:lnTo>
                <a:lnTo>
                  <a:pt x="1047114" y="99809"/>
                </a:lnTo>
                <a:lnTo>
                  <a:pt x="1050417" y="102387"/>
                </a:lnTo>
                <a:lnTo>
                  <a:pt x="1054227" y="104267"/>
                </a:lnTo>
                <a:lnTo>
                  <a:pt x="1058164" y="106133"/>
                </a:lnTo>
                <a:lnTo>
                  <a:pt x="1062228" y="107073"/>
                </a:lnTo>
                <a:lnTo>
                  <a:pt x="1073023" y="107073"/>
                </a:lnTo>
                <a:lnTo>
                  <a:pt x="1078357" y="104952"/>
                </a:lnTo>
                <a:lnTo>
                  <a:pt x="1085456" y="97967"/>
                </a:lnTo>
                <a:lnTo>
                  <a:pt x="1060704" y="97967"/>
                </a:lnTo>
                <a:lnTo>
                  <a:pt x="1055497" y="95199"/>
                </a:lnTo>
                <a:lnTo>
                  <a:pt x="1050544" y="89687"/>
                </a:lnTo>
                <a:close/>
              </a:path>
              <a:path w="2461260" h="134620">
                <a:moveTo>
                  <a:pt x="1075182" y="28752"/>
                </a:moveTo>
                <a:lnTo>
                  <a:pt x="1062482" y="28752"/>
                </a:lnTo>
                <a:lnTo>
                  <a:pt x="1057529" y="30619"/>
                </a:lnTo>
                <a:lnTo>
                  <a:pt x="1049908" y="38112"/>
                </a:lnTo>
                <a:lnTo>
                  <a:pt x="1047876" y="42811"/>
                </a:lnTo>
                <a:lnTo>
                  <a:pt x="1047876" y="52806"/>
                </a:lnTo>
                <a:lnTo>
                  <a:pt x="1049147" y="56654"/>
                </a:lnTo>
                <a:lnTo>
                  <a:pt x="1053973" y="63411"/>
                </a:lnTo>
                <a:lnTo>
                  <a:pt x="1058545" y="66840"/>
                </a:lnTo>
                <a:lnTo>
                  <a:pt x="1071498" y="73507"/>
                </a:lnTo>
                <a:lnTo>
                  <a:pt x="1075563" y="76149"/>
                </a:lnTo>
                <a:lnTo>
                  <a:pt x="1077341" y="78244"/>
                </a:lnTo>
                <a:lnTo>
                  <a:pt x="1079119" y="80391"/>
                </a:lnTo>
                <a:lnTo>
                  <a:pt x="1080008" y="82829"/>
                </a:lnTo>
                <a:lnTo>
                  <a:pt x="1080008" y="88900"/>
                </a:lnTo>
                <a:lnTo>
                  <a:pt x="1078738" y="91808"/>
                </a:lnTo>
                <a:lnTo>
                  <a:pt x="1075944" y="94272"/>
                </a:lnTo>
                <a:lnTo>
                  <a:pt x="1073277" y="96735"/>
                </a:lnTo>
                <a:lnTo>
                  <a:pt x="1069975" y="97967"/>
                </a:lnTo>
                <a:lnTo>
                  <a:pt x="1085456" y="97967"/>
                </a:lnTo>
                <a:lnTo>
                  <a:pt x="1086992" y="96456"/>
                </a:lnTo>
                <a:lnTo>
                  <a:pt x="1089152" y="91274"/>
                </a:lnTo>
                <a:lnTo>
                  <a:pt x="1089152" y="80822"/>
                </a:lnTo>
                <a:lnTo>
                  <a:pt x="1087882" y="76923"/>
                </a:lnTo>
                <a:lnTo>
                  <a:pt x="1082802" y="70027"/>
                </a:lnTo>
                <a:lnTo>
                  <a:pt x="1077976" y="66471"/>
                </a:lnTo>
                <a:lnTo>
                  <a:pt x="1065022" y="59766"/>
                </a:lnTo>
                <a:lnTo>
                  <a:pt x="1061085" y="57137"/>
                </a:lnTo>
                <a:lnTo>
                  <a:pt x="1059307" y="54902"/>
                </a:lnTo>
                <a:lnTo>
                  <a:pt x="1057529" y="52717"/>
                </a:lnTo>
                <a:lnTo>
                  <a:pt x="1056513" y="50406"/>
                </a:lnTo>
                <a:lnTo>
                  <a:pt x="1056543" y="45186"/>
                </a:lnTo>
                <a:lnTo>
                  <a:pt x="1057656" y="42849"/>
                </a:lnTo>
                <a:lnTo>
                  <a:pt x="1059942" y="40805"/>
                </a:lnTo>
                <a:lnTo>
                  <a:pt x="1062101" y="38747"/>
                </a:lnTo>
                <a:lnTo>
                  <a:pt x="1064767" y="37719"/>
                </a:lnTo>
                <a:lnTo>
                  <a:pt x="1087907" y="37719"/>
                </a:lnTo>
                <a:lnTo>
                  <a:pt x="1082167" y="32105"/>
                </a:lnTo>
                <a:lnTo>
                  <a:pt x="1075182" y="28752"/>
                </a:lnTo>
                <a:close/>
              </a:path>
              <a:path w="2461260" h="134620">
                <a:moveTo>
                  <a:pt x="1087907" y="37719"/>
                </a:moveTo>
                <a:lnTo>
                  <a:pt x="1072769" y="37719"/>
                </a:lnTo>
                <a:lnTo>
                  <a:pt x="1077722" y="40208"/>
                </a:lnTo>
                <a:lnTo>
                  <a:pt x="1082929" y="45186"/>
                </a:lnTo>
                <a:lnTo>
                  <a:pt x="1089025" y="38811"/>
                </a:lnTo>
                <a:lnTo>
                  <a:pt x="1087907" y="37719"/>
                </a:lnTo>
                <a:close/>
              </a:path>
              <a:path w="2461260" h="134620">
                <a:moveTo>
                  <a:pt x="1114679" y="1917"/>
                </a:moveTo>
                <a:lnTo>
                  <a:pt x="1105027" y="1917"/>
                </a:lnTo>
                <a:lnTo>
                  <a:pt x="1105027" y="105156"/>
                </a:lnTo>
                <a:lnTo>
                  <a:pt x="1114679" y="105156"/>
                </a:lnTo>
                <a:lnTo>
                  <a:pt x="1114679" y="1917"/>
                </a:lnTo>
                <a:close/>
              </a:path>
              <a:path w="2461260" h="134620">
                <a:moveTo>
                  <a:pt x="1140967" y="0"/>
                </a:moveTo>
                <a:lnTo>
                  <a:pt x="1136650" y="0"/>
                </a:lnTo>
                <a:lnTo>
                  <a:pt x="1134745" y="774"/>
                </a:lnTo>
                <a:lnTo>
                  <a:pt x="1131697" y="3873"/>
                </a:lnTo>
                <a:lnTo>
                  <a:pt x="1130935" y="5753"/>
                </a:lnTo>
                <a:lnTo>
                  <a:pt x="1130935" y="10083"/>
                </a:lnTo>
                <a:lnTo>
                  <a:pt x="1131697" y="11938"/>
                </a:lnTo>
                <a:lnTo>
                  <a:pt x="1134745" y="15036"/>
                </a:lnTo>
                <a:lnTo>
                  <a:pt x="1136650" y="15811"/>
                </a:lnTo>
                <a:lnTo>
                  <a:pt x="1140967" y="15811"/>
                </a:lnTo>
                <a:lnTo>
                  <a:pt x="1142745" y="15036"/>
                </a:lnTo>
                <a:lnTo>
                  <a:pt x="1144397" y="13487"/>
                </a:lnTo>
                <a:lnTo>
                  <a:pt x="1145920" y="11938"/>
                </a:lnTo>
                <a:lnTo>
                  <a:pt x="1146683" y="10083"/>
                </a:lnTo>
                <a:lnTo>
                  <a:pt x="1146683" y="5753"/>
                </a:lnTo>
                <a:lnTo>
                  <a:pt x="1145920" y="3873"/>
                </a:lnTo>
                <a:lnTo>
                  <a:pt x="1144397" y="2324"/>
                </a:lnTo>
                <a:lnTo>
                  <a:pt x="1142745" y="774"/>
                </a:lnTo>
                <a:lnTo>
                  <a:pt x="1140967" y="0"/>
                </a:lnTo>
                <a:close/>
              </a:path>
              <a:path w="2461260" h="134620">
                <a:moveTo>
                  <a:pt x="1143635" y="30670"/>
                </a:moveTo>
                <a:lnTo>
                  <a:pt x="1133983" y="30670"/>
                </a:lnTo>
                <a:lnTo>
                  <a:pt x="1133983" y="105156"/>
                </a:lnTo>
                <a:lnTo>
                  <a:pt x="1143635" y="105156"/>
                </a:lnTo>
                <a:lnTo>
                  <a:pt x="1143635" y="30670"/>
                </a:lnTo>
                <a:close/>
              </a:path>
              <a:path w="2461260" h="134620">
                <a:moveTo>
                  <a:pt x="1205738" y="28752"/>
                </a:moveTo>
                <a:lnTo>
                  <a:pt x="1199642" y="28752"/>
                </a:lnTo>
                <a:lnTo>
                  <a:pt x="1192002" y="29467"/>
                </a:lnTo>
                <a:lnTo>
                  <a:pt x="1161873" y="59953"/>
                </a:lnTo>
                <a:lnTo>
                  <a:pt x="1161161" y="67703"/>
                </a:lnTo>
                <a:lnTo>
                  <a:pt x="1161871" y="75612"/>
                </a:lnTo>
                <a:lnTo>
                  <a:pt x="1191768" y="106356"/>
                </a:lnTo>
                <a:lnTo>
                  <a:pt x="1199388" y="107073"/>
                </a:lnTo>
                <a:lnTo>
                  <a:pt x="1205357" y="107073"/>
                </a:lnTo>
                <a:lnTo>
                  <a:pt x="1210817" y="105841"/>
                </a:lnTo>
                <a:lnTo>
                  <a:pt x="1220723" y="100914"/>
                </a:lnTo>
                <a:lnTo>
                  <a:pt x="1224050" y="98234"/>
                </a:lnTo>
                <a:lnTo>
                  <a:pt x="1195197" y="98234"/>
                </a:lnTo>
                <a:lnTo>
                  <a:pt x="1190370" y="96901"/>
                </a:lnTo>
                <a:lnTo>
                  <a:pt x="1170939" y="73253"/>
                </a:lnTo>
                <a:lnTo>
                  <a:pt x="1170939" y="62725"/>
                </a:lnTo>
                <a:lnTo>
                  <a:pt x="1195070" y="37998"/>
                </a:lnTo>
                <a:lnTo>
                  <a:pt x="1224270" y="37998"/>
                </a:lnTo>
                <a:lnTo>
                  <a:pt x="1221232" y="35255"/>
                </a:lnTo>
                <a:lnTo>
                  <a:pt x="1211326" y="30048"/>
                </a:lnTo>
                <a:lnTo>
                  <a:pt x="1205738" y="28752"/>
                </a:lnTo>
                <a:close/>
              </a:path>
              <a:path w="2461260" h="134620">
                <a:moveTo>
                  <a:pt x="1238758" y="92354"/>
                </a:moveTo>
                <a:lnTo>
                  <a:pt x="1229360" y="92354"/>
                </a:lnTo>
                <a:lnTo>
                  <a:pt x="1229360" y="105156"/>
                </a:lnTo>
                <a:lnTo>
                  <a:pt x="1238758" y="105156"/>
                </a:lnTo>
                <a:lnTo>
                  <a:pt x="1238758" y="92354"/>
                </a:lnTo>
                <a:close/>
              </a:path>
              <a:path w="2461260" h="134620">
                <a:moveTo>
                  <a:pt x="1224270" y="37998"/>
                </a:moveTo>
                <a:lnTo>
                  <a:pt x="1208786" y="37998"/>
                </a:lnTo>
                <a:lnTo>
                  <a:pt x="1215770" y="40894"/>
                </a:lnTo>
                <a:lnTo>
                  <a:pt x="1221358" y="46672"/>
                </a:lnTo>
                <a:lnTo>
                  <a:pt x="1227073" y="52463"/>
                </a:lnTo>
                <a:lnTo>
                  <a:pt x="1229867" y="59677"/>
                </a:lnTo>
                <a:lnTo>
                  <a:pt x="1229867" y="73939"/>
                </a:lnTo>
                <a:lnTo>
                  <a:pt x="1228598" y="79019"/>
                </a:lnTo>
                <a:lnTo>
                  <a:pt x="1226058" y="83540"/>
                </a:lnTo>
                <a:lnTo>
                  <a:pt x="1223645" y="88049"/>
                </a:lnTo>
                <a:lnTo>
                  <a:pt x="1219961" y="91630"/>
                </a:lnTo>
                <a:lnTo>
                  <a:pt x="1210564" y="96913"/>
                </a:lnTo>
                <a:lnTo>
                  <a:pt x="1205611" y="98234"/>
                </a:lnTo>
                <a:lnTo>
                  <a:pt x="1224050" y="98234"/>
                </a:lnTo>
                <a:lnTo>
                  <a:pt x="1225295" y="97231"/>
                </a:lnTo>
                <a:lnTo>
                  <a:pt x="1229360" y="92354"/>
                </a:lnTo>
                <a:lnTo>
                  <a:pt x="1238758" y="92354"/>
                </a:lnTo>
                <a:lnTo>
                  <a:pt x="1238758" y="44361"/>
                </a:lnTo>
                <a:lnTo>
                  <a:pt x="1229360" y="44361"/>
                </a:lnTo>
                <a:lnTo>
                  <a:pt x="1225550" y="39154"/>
                </a:lnTo>
                <a:lnTo>
                  <a:pt x="1224270" y="37998"/>
                </a:lnTo>
                <a:close/>
              </a:path>
              <a:path w="2461260" h="134620">
                <a:moveTo>
                  <a:pt x="1238758" y="1917"/>
                </a:moveTo>
                <a:lnTo>
                  <a:pt x="1229360" y="1917"/>
                </a:lnTo>
                <a:lnTo>
                  <a:pt x="1229360" y="44361"/>
                </a:lnTo>
                <a:lnTo>
                  <a:pt x="1238758" y="44361"/>
                </a:lnTo>
                <a:lnTo>
                  <a:pt x="1238758" y="1917"/>
                </a:lnTo>
                <a:close/>
              </a:path>
              <a:path w="2461260" h="134620">
                <a:moveTo>
                  <a:pt x="1295019" y="28752"/>
                </a:moveTo>
                <a:lnTo>
                  <a:pt x="1261659" y="48612"/>
                </a:lnTo>
                <a:lnTo>
                  <a:pt x="1256792" y="68122"/>
                </a:lnTo>
                <a:lnTo>
                  <a:pt x="1257434" y="75454"/>
                </a:lnTo>
                <a:lnTo>
                  <a:pt x="1286956" y="106326"/>
                </a:lnTo>
                <a:lnTo>
                  <a:pt x="1295527" y="107073"/>
                </a:lnTo>
                <a:lnTo>
                  <a:pt x="1300988" y="107073"/>
                </a:lnTo>
                <a:lnTo>
                  <a:pt x="1305941" y="106235"/>
                </a:lnTo>
                <a:lnTo>
                  <a:pt x="1314577" y="102908"/>
                </a:lnTo>
                <a:lnTo>
                  <a:pt x="1318514" y="100469"/>
                </a:lnTo>
                <a:lnTo>
                  <a:pt x="1321007" y="98234"/>
                </a:lnTo>
                <a:lnTo>
                  <a:pt x="1286891" y="98234"/>
                </a:lnTo>
                <a:lnTo>
                  <a:pt x="1280286" y="95478"/>
                </a:lnTo>
                <a:lnTo>
                  <a:pt x="1269619" y="84404"/>
                </a:lnTo>
                <a:lnTo>
                  <a:pt x="1266825" y="77317"/>
                </a:lnTo>
                <a:lnTo>
                  <a:pt x="1266698" y="68668"/>
                </a:lnTo>
                <a:lnTo>
                  <a:pt x="1333627" y="68668"/>
                </a:lnTo>
                <a:lnTo>
                  <a:pt x="1333107" y="61348"/>
                </a:lnTo>
                <a:lnTo>
                  <a:pt x="1332882" y="60375"/>
                </a:lnTo>
                <a:lnTo>
                  <a:pt x="1267586" y="60375"/>
                </a:lnTo>
                <a:lnTo>
                  <a:pt x="1269619" y="53530"/>
                </a:lnTo>
                <a:lnTo>
                  <a:pt x="1272413" y="48399"/>
                </a:lnTo>
                <a:lnTo>
                  <a:pt x="1276350" y="44970"/>
                </a:lnTo>
                <a:lnTo>
                  <a:pt x="1281557" y="40271"/>
                </a:lnTo>
                <a:lnTo>
                  <a:pt x="1287780" y="37922"/>
                </a:lnTo>
                <a:lnTo>
                  <a:pt x="1320333" y="37922"/>
                </a:lnTo>
                <a:lnTo>
                  <a:pt x="1319307" y="36875"/>
                </a:lnTo>
                <a:lnTo>
                  <a:pt x="1312164" y="32362"/>
                </a:lnTo>
                <a:lnTo>
                  <a:pt x="1304067" y="29655"/>
                </a:lnTo>
                <a:lnTo>
                  <a:pt x="1295019" y="28752"/>
                </a:lnTo>
                <a:close/>
              </a:path>
              <a:path w="2461260" h="134620">
                <a:moveTo>
                  <a:pt x="1323086" y="80441"/>
                </a:moveTo>
                <a:lnTo>
                  <a:pt x="1298575" y="98234"/>
                </a:lnTo>
                <a:lnTo>
                  <a:pt x="1321007" y="98234"/>
                </a:lnTo>
                <a:lnTo>
                  <a:pt x="1322070" y="97282"/>
                </a:lnTo>
                <a:lnTo>
                  <a:pt x="1325498" y="94081"/>
                </a:lnTo>
                <a:lnTo>
                  <a:pt x="1328547" y="89890"/>
                </a:lnTo>
                <a:lnTo>
                  <a:pt x="1331214" y="84683"/>
                </a:lnTo>
                <a:lnTo>
                  <a:pt x="1323086" y="80441"/>
                </a:lnTo>
                <a:close/>
              </a:path>
              <a:path w="2461260" h="134620">
                <a:moveTo>
                  <a:pt x="1320333" y="37922"/>
                </a:moveTo>
                <a:lnTo>
                  <a:pt x="1299591" y="37922"/>
                </a:lnTo>
                <a:lnTo>
                  <a:pt x="1303782" y="38862"/>
                </a:lnTo>
                <a:lnTo>
                  <a:pt x="1311910" y="42608"/>
                </a:lnTo>
                <a:lnTo>
                  <a:pt x="1315085" y="45072"/>
                </a:lnTo>
                <a:lnTo>
                  <a:pt x="1317906" y="48612"/>
                </a:lnTo>
                <a:lnTo>
                  <a:pt x="1320038" y="51181"/>
                </a:lnTo>
                <a:lnTo>
                  <a:pt x="1321816" y="55270"/>
                </a:lnTo>
                <a:lnTo>
                  <a:pt x="1323086" y="60375"/>
                </a:lnTo>
                <a:lnTo>
                  <a:pt x="1332882" y="60375"/>
                </a:lnTo>
                <a:lnTo>
                  <a:pt x="1331563" y="54663"/>
                </a:lnTo>
                <a:lnTo>
                  <a:pt x="1329006" y="48593"/>
                </a:lnTo>
                <a:lnTo>
                  <a:pt x="1325498" y="43192"/>
                </a:lnTo>
                <a:lnTo>
                  <a:pt x="1320333" y="37922"/>
                </a:lnTo>
                <a:close/>
              </a:path>
              <a:path w="2461260" h="134620">
                <a:moveTo>
                  <a:pt x="1350772" y="89687"/>
                </a:moveTo>
                <a:lnTo>
                  <a:pt x="1344803" y="96532"/>
                </a:lnTo>
                <a:lnTo>
                  <a:pt x="1347342" y="99809"/>
                </a:lnTo>
                <a:lnTo>
                  <a:pt x="1350645" y="102387"/>
                </a:lnTo>
                <a:lnTo>
                  <a:pt x="1354455" y="104267"/>
                </a:lnTo>
                <a:lnTo>
                  <a:pt x="1358392" y="106133"/>
                </a:lnTo>
                <a:lnTo>
                  <a:pt x="1362456" y="107073"/>
                </a:lnTo>
                <a:lnTo>
                  <a:pt x="1373251" y="107073"/>
                </a:lnTo>
                <a:lnTo>
                  <a:pt x="1378585" y="104952"/>
                </a:lnTo>
                <a:lnTo>
                  <a:pt x="1385684" y="97967"/>
                </a:lnTo>
                <a:lnTo>
                  <a:pt x="1360932" y="97967"/>
                </a:lnTo>
                <a:lnTo>
                  <a:pt x="1355725" y="95199"/>
                </a:lnTo>
                <a:lnTo>
                  <a:pt x="1350772" y="89687"/>
                </a:lnTo>
                <a:close/>
              </a:path>
              <a:path w="2461260" h="134620">
                <a:moveTo>
                  <a:pt x="1375410" y="28752"/>
                </a:moveTo>
                <a:lnTo>
                  <a:pt x="1362710" y="28752"/>
                </a:lnTo>
                <a:lnTo>
                  <a:pt x="1357757" y="30619"/>
                </a:lnTo>
                <a:lnTo>
                  <a:pt x="1350136" y="38112"/>
                </a:lnTo>
                <a:lnTo>
                  <a:pt x="1348105" y="42811"/>
                </a:lnTo>
                <a:lnTo>
                  <a:pt x="1348105" y="52806"/>
                </a:lnTo>
                <a:lnTo>
                  <a:pt x="1349375" y="56654"/>
                </a:lnTo>
                <a:lnTo>
                  <a:pt x="1354201" y="63411"/>
                </a:lnTo>
                <a:lnTo>
                  <a:pt x="1358773" y="66840"/>
                </a:lnTo>
                <a:lnTo>
                  <a:pt x="1371727" y="73507"/>
                </a:lnTo>
                <a:lnTo>
                  <a:pt x="1375791" y="76149"/>
                </a:lnTo>
                <a:lnTo>
                  <a:pt x="1377569" y="78244"/>
                </a:lnTo>
                <a:lnTo>
                  <a:pt x="1379347" y="80391"/>
                </a:lnTo>
                <a:lnTo>
                  <a:pt x="1380236" y="82829"/>
                </a:lnTo>
                <a:lnTo>
                  <a:pt x="1380236" y="88900"/>
                </a:lnTo>
                <a:lnTo>
                  <a:pt x="1378966" y="91808"/>
                </a:lnTo>
                <a:lnTo>
                  <a:pt x="1376172" y="94272"/>
                </a:lnTo>
                <a:lnTo>
                  <a:pt x="1373505" y="96735"/>
                </a:lnTo>
                <a:lnTo>
                  <a:pt x="1370203" y="97967"/>
                </a:lnTo>
                <a:lnTo>
                  <a:pt x="1385684" y="97967"/>
                </a:lnTo>
                <a:lnTo>
                  <a:pt x="1387220" y="96456"/>
                </a:lnTo>
                <a:lnTo>
                  <a:pt x="1389380" y="91274"/>
                </a:lnTo>
                <a:lnTo>
                  <a:pt x="1389380" y="80822"/>
                </a:lnTo>
                <a:lnTo>
                  <a:pt x="1388110" y="76923"/>
                </a:lnTo>
                <a:lnTo>
                  <a:pt x="1383030" y="70027"/>
                </a:lnTo>
                <a:lnTo>
                  <a:pt x="1378204" y="66471"/>
                </a:lnTo>
                <a:lnTo>
                  <a:pt x="1365250" y="59766"/>
                </a:lnTo>
                <a:lnTo>
                  <a:pt x="1361313" y="57137"/>
                </a:lnTo>
                <a:lnTo>
                  <a:pt x="1359535" y="54902"/>
                </a:lnTo>
                <a:lnTo>
                  <a:pt x="1357757" y="52717"/>
                </a:lnTo>
                <a:lnTo>
                  <a:pt x="1356741" y="50406"/>
                </a:lnTo>
                <a:lnTo>
                  <a:pt x="1356771" y="45186"/>
                </a:lnTo>
                <a:lnTo>
                  <a:pt x="1357883" y="42849"/>
                </a:lnTo>
                <a:lnTo>
                  <a:pt x="1360170" y="40805"/>
                </a:lnTo>
                <a:lnTo>
                  <a:pt x="1362329" y="38747"/>
                </a:lnTo>
                <a:lnTo>
                  <a:pt x="1364995" y="37719"/>
                </a:lnTo>
                <a:lnTo>
                  <a:pt x="1388135" y="37719"/>
                </a:lnTo>
                <a:lnTo>
                  <a:pt x="1382395" y="32105"/>
                </a:lnTo>
                <a:lnTo>
                  <a:pt x="1375410" y="28752"/>
                </a:lnTo>
                <a:close/>
              </a:path>
              <a:path w="2461260" h="134620">
                <a:moveTo>
                  <a:pt x="1388135" y="37719"/>
                </a:moveTo>
                <a:lnTo>
                  <a:pt x="1372997" y="37719"/>
                </a:lnTo>
                <a:lnTo>
                  <a:pt x="1377950" y="40208"/>
                </a:lnTo>
                <a:lnTo>
                  <a:pt x="1383157" y="45186"/>
                </a:lnTo>
                <a:lnTo>
                  <a:pt x="1389253" y="38811"/>
                </a:lnTo>
                <a:lnTo>
                  <a:pt x="1388135" y="37719"/>
                </a:lnTo>
                <a:close/>
              </a:path>
              <a:path w="2461260" h="134620">
                <a:moveTo>
                  <a:pt x="1454404" y="38950"/>
                </a:moveTo>
                <a:lnTo>
                  <a:pt x="1444752" y="38950"/>
                </a:lnTo>
                <a:lnTo>
                  <a:pt x="1444752" y="105156"/>
                </a:lnTo>
                <a:lnTo>
                  <a:pt x="1454404" y="105156"/>
                </a:lnTo>
                <a:lnTo>
                  <a:pt x="1454404" y="38950"/>
                </a:lnTo>
                <a:close/>
              </a:path>
              <a:path w="2461260" h="134620">
                <a:moveTo>
                  <a:pt x="1469898" y="30670"/>
                </a:moveTo>
                <a:lnTo>
                  <a:pt x="1434973" y="30670"/>
                </a:lnTo>
                <a:lnTo>
                  <a:pt x="1434973" y="38950"/>
                </a:lnTo>
                <a:lnTo>
                  <a:pt x="1469898" y="38950"/>
                </a:lnTo>
                <a:lnTo>
                  <a:pt x="1469898" y="30670"/>
                </a:lnTo>
                <a:close/>
              </a:path>
              <a:path w="2461260" h="134620">
                <a:moveTo>
                  <a:pt x="1462913" y="0"/>
                </a:moveTo>
                <a:lnTo>
                  <a:pt x="1456436" y="0"/>
                </a:lnTo>
                <a:lnTo>
                  <a:pt x="1453642" y="698"/>
                </a:lnTo>
                <a:lnTo>
                  <a:pt x="1451229" y="2082"/>
                </a:lnTo>
                <a:lnTo>
                  <a:pt x="1448942" y="3479"/>
                </a:lnTo>
                <a:lnTo>
                  <a:pt x="1447164" y="5308"/>
                </a:lnTo>
                <a:lnTo>
                  <a:pt x="1446276" y="7594"/>
                </a:lnTo>
                <a:lnTo>
                  <a:pt x="1445260" y="9880"/>
                </a:lnTo>
                <a:lnTo>
                  <a:pt x="1444875" y="12763"/>
                </a:lnTo>
                <a:lnTo>
                  <a:pt x="1444752" y="30670"/>
                </a:lnTo>
                <a:lnTo>
                  <a:pt x="1454404" y="30670"/>
                </a:lnTo>
                <a:lnTo>
                  <a:pt x="1454404" y="16357"/>
                </a:lnTo>
                <a:lnTo>
                  <a:pt x="1454531" y="13741"/>
                </a:lnTo>
                <a:lnTo>
                  <a:pt x="1454911" y="12763"/>
                </a:lnTo>
                <a:lnTo>
                  <a:pt x="1455166" y="11785"/>
                </a:lnTo>
                <a:lnTo>
                  <a:pt x="1455928" y="10922"/>
                </a:lnTo>
                <a:lnTo>
                  <a:pt x="1458467" y="9410"/>
                </a:lnTo>
                <a:lnTo>
                  <a:pt x="1459992" y="9029"/>
                </a:lnTo>
                <a:lnTo>
                  <a:pt x="1470914" y="9029"/>
                </a:lnTo>
                <a:lnTo>
                  <a:pt x="1470914" y="1917"/>
                </a:lnTo>
                <a:lnTo>
                  <a:pt x="1466595" y="635"/>
                </a:lnTo>
                <a:lnTo>
                  <a:pt x="1462913" y="0"/>
                </a:lnTo>
                <a:close/>
              </a:path>
              <a:path w="2461260" h="134620">
                <a:moveTo>
                  <a:pt x="1470914" y="9029"/>
                </a:moveTo>
                <a:lnTo>
                  <a:pt x="1464436" y="9029"/>
                </a:lnTo>
                <a:lnTo>
                  <a:pt x="1467358" y="9791"/>
                </a:lnTo>
                <a:lnTo>
                  <a:pt x="1470914" y="11290"/>
                </a:lnTo>
                <a:lnTo>
                  <a:pt x="1470914" y="9029"/>
                </a:lnTo>
                <a:close/>
              </a:path>
              <a:path w="2461260" h="134620">
                <a:moveTo>
                  <a:pt x="1519682" y="28752"/>
                </a:moveTo>
                <a:lnTo>
                  <a:pt x="1483391" y="53670"/>
                </a:lnTo>
                <a:lnTo>
                  <a:pt x="1480820" y="68122"/>
                </a:lnTo>
                <a:lnTo>
                  <a:pt x="1481490" y="75678"/>
                </a:lnTo>
                <a:lnTo>
                  <a:pt x="1511512" y="106343"/>
                </a:lnTo>
                <a:lnTo>
                  <a:pt x="1519682" y="107073"/>
                </a:lnTo>
                <a:lnTo>
                  <a:pt x="1527851" y="106343"/>
                </a:lnTo>
                <a:lnTo>
                  <a:pt x="1535223" y="104152"/>
                </a:lnTo>
                <a:lnTo>
                  <a:pt x="1541809" y="100505"/>
                </a:lnTo>
                <a:lnTo>
                  <a:pt x="1544699" y="97967"/>
                </a:lnTo>
                <a:lnTo>
                  <a:pt x="1514348" y="97967"/>
                </a:lnTo>
                <a:lnTo>
                  <a:pt x="1509522" y="96697"/>
                </a:lnTo>
                <a:lnTo>
                  <a:pt x="1490472" y="73710"/>
                </a:lnTo>
                <a:lnTo>
                  <a:pt x="1490472" y="59969"/>
                </a:lnTo>
                <a:lnTo>
                  <a:pt x="1493392" y="52844"/>
                </a:lnTo>
                <a:lnTo>
                  <a:pt x="1504823" y="41071"/>
                </a:lnTo>
                <a:lnTo>
                  <a:pt x="1511681" y="38125"/>
                </a:lnTo>
                <a:lnTo>
                  <a:pt x="1544819" y="38125"/>
                </a:lnTo>
                <a:lnTo>
                  <a:pt x="1542184" y="35760"/>
                </a:lnTo>
                <a:lnTo>
                  <a:pt x="1535398" y="31867"/>
                </a:lnTo>
                <a:lnTo>
                  <a:pt x="1527897" y="29531"/>
                </a:lnTo>
                <a:lnTo>
                  <a:pt x="1519682" y="28752"/>
                </a:lnTo>
                <a:close/>
              </a:path>
              <a:path w="2461260" h="134620">
                <a:moveTo>
                  <a:pt x="1544819" y="38125"/>
                </a:moveTo>
                <a:lnTo>
                  <a:pt x="1527556" y="38125"/>
                </a:lnTo>
                <a:lnTo>
                  <a:pt x="1534414" y="41071"/>
                </a:lnTo>
                <a:lnTo>
                  <a:pt x="1540379" y="47216"/>
                </a:lnTo>
                <a:lnTo>
                  <a:pt x="1545970" y="52844"/>
                </a:lnTo>
                <a:lnTo>
                  <a:pt x="1548764" y="59969"/>
                </a:lnTo>
                <a:lnTo>
                  <a:pt x="1548764" y="73710"/>
                </a:lnTo>
                <a:lnTo>
                  <a:pt x="1547495" y="78727"/>
                </a:lnTo>
                <a:lnTo>
                  <a:pt x="1544828" y="83388"/>
                </a:lnTo>
                <a:lnTo>
                  <a:pt x="1542288" y="88036"/>
                </a:lnTo>
                <a:lnTo>
                  <a:pt x="1538732" y="91630"/>
                </a:lnTo>
                <a:lnTo>
                  <a:pt x="1529842" y="96697"/>
                </a:lnTo>
                <a:lnTo>
                  <a:pt x="1525016" y="97967"/>
                </a:lnTo>
                <a:lnTo>
                  <a:pt x="1544699" y="97967"/>
                </a:lnTo>
                <a:lnTo>
                  <a:pt x="1558544" y="68122"/>
                </a:lnTo>
                <a:lnTo>
                  <a:pt x="1557901" y="60612"/>
                </a:lnTo>
                <a:lnTo>
                  <a:pt x="1555972" y="53624"/>
                </a:lnTo>
                <a:lnTo>
                  <a:pt x="1552757" y="47157"/>
                </a:lnTo>
                <a:lnTo>
                  <a:pt x="1548257" y="41211"/>
                </a:lnTo>
                <a:lnTo>
                  <a:pt x="1544819" y="38125"/>
                </a:lnTo>
                <a:close/>
              </a:path>
              <a:path w="2461260" h="134620">
                <a:moveTo>
                  <a:pt x="1582039" y="30670"/>
                </a:moveTo>
                <a:lnTo>
                  <a:pt x="1572260" y="30670"/>
                </a:lnTo>
                <a:lnTo>
                  <a:pt x="1572260" y="105156"/>
                </a:lnTo>
                <a:lnTo>
                  <a:pt x="1582039" y="105156"/>
                </a:lnTo>
                <a:lnTo>
                  <a:pt x="1582156" y="71084"/>
                </a:lnTo>
                <a:lnTo>
                  <a:pt x="1582499" y="63834"/>
                </a:lnTo>
                <a:lnTo>
                  <a:pt x="1591063" y="41554"/>
                </a:lnTo>
                <a:lnTo>
                  <a:pt x="1582039" y="41554"/>
                </a:lnTo>
                <a:lnTo>
                  <a:pt x="1582039" y="30670"/>
                </a:lnTo>
                <a:close/>
              </a:path>
              <a:path w="2461260" h="134620">
                <a:moveTo>
                  <a:pt x="1604010" y="28752"/>
                </a:moveTo>
                <a:lnTo>
                  <a:pt x="1597914" y="28752"/>
                </a:lnTo>
                <a:lnTo>
                  <a:pt x="1594485" y="29806"/>
                </a:lnTo>
                <a:lnTo>
                  <a:pt x="1591310" y="31940"/>
                </a:lnTo>
                <a:lnTo>
                  <a:pt x="1588008" y="34061"/>
                </a:lnTo>
                <a:lnTo>
                  <a:pt x="1584960" y="37261"/>
                </a:lnTo>
                <a:lnTo>
                  <a:pt x="1582039" y="41554"/>
                </a:lnTo>
                <a:lnTo>
                  <a:pt x="1591063" y="41554"/>
                </a:lnTo>
                <a:lnTo>
                  <a:pt x="1593625" y="39357"/>
                </a:lnTo>
                <a:lnTo>
                  <a:pt x="1596644" y="38061"/>
                </a:lnTo>
                <a:lnTo>
                  <a:pt x="1605693" y="38061"/>
                </a:lnTo>
                <a:lnTo>
                  <a:pt x="1609852" y="31280"/>
                </a:lnTo>
                <a:lnTo>
                  <a:pt x="1606931" y="29591"/>
                </a:lnTo>
                <a:lnTo>
                  <a:pt x="1604010" y="28752"/>
                </a:lnTo>
                <a:close/>
              </a:path>
              <a:path w="2461260" h="134620">
                <a:moveTo>
                  <a:pt x="1605693" y="38061"/>
                </a:moveTo>
                <a:lnTo>
                  <a:pt x="1601216" y="38061"/>
                </a:lnTo>
                <a:lnTo>
                  <a:pt x="1602867" y="38493"/>
                </a:lnTo>
                <a:lnTo>
                  <a:pt x="1604898" y="39357"/>
                </a:lnTo>
                <a:lnTo>
                  <a:pt x="1605693" y="38061"/>
                </a:lnTo>
                <a:close/>
              </a:path>
              <a:path w="2461260" h="134620">
                <a:moveTo>
                  <a:pt x="1664589" y="30670"/>
                </a:moveTo>
                <a:lnTo>
                  <a:pt x="1655064" y="30670"/>
                </a:lnTo>
                <a:lnTo>
                  <a:pt x="1655064" y="105156"/>
                </a:lnTo>
                <a:lnTo>
                  <a:pt x="1664589" y="105156"/>
                </a:lnTo>
                <a:lnTo>
                  <a:pt x="1664589" y="64287"/>
                </a:lnTo>
                <a:lnTo>
                  <a:pt x="1665605" y="57365"/>
                </a:lnTo>
                <a:lnTo>
                  <a:pt x="1667383" y="52844"/>
                </a:lnTo>
                <a:lnTo>
                  <a:pt x="1669288" y="48336"/>
                </a:lnTo>
                <a:lnTo>
                  <a:pt x="1672082" y="44742"/>
                </a:lnTo>
                <a:lnTo>
                  <a:pt x="1673854" y="43535"/>
                </a:lnTo>
                <a:lnTo>
                  <a:pt x="1664589" y="43535"/>
                </a:lnTo>
                <a:lnTo>
                  <a:pt x="1664589" y="30670"/>
                </a:lnTo>
                <a:close/>
              </a:path>
              <a:path w="2461260" h="134620">
                <a:moveTo>
                  <a:pt x="1709733" y="38061"/>
                </a:moveTo>
                <a:lnTo>
                  <a:pt x="1692275" y="38061"/>
                </a:lnTo>
                <a:lnTo>
                  <a:pt x="1695577" y="39027"/>
                </a:lnTo>
                <a:lnTo>
                  <a:pt x="1701164" y="42913"/>
                </a:lnTo>
                <a:lnTo>
                  <a:pt x="1703070" y="45491"/>
                </a:lnTo>
                <a:lnTo>
                  <a:pt x="1705356" y="51930"/>
                </a:lnTo>
                <a:lnTo>
                  <a:pt x="1705737" y="56502"/>
                </a:lnTo>
                <a:lnTo>
                  <a:pt x="1705864" y="105156"/>
                </a:lnTo>
                <a:lnTo>
                  <a:pt x="1715389" y="105156"/>
                </a:lnTo>
                <a:lnTo>
                  <a:pt x="1715507" y="64287"/>
                </a:lnTo>
                <a:lnTo>
                  <a:pt x="1716277" y="57683"/>
                </a:lnTo>
                <a:lnTo>
                  <a:pt x="1719833" y="48564"/>
                </a:lnTo>
                <a:lnTo>
                  <a:pt x="1721318" y="46621"/>
                </a:lnTo>
                <a:lnTo>
                  <a:pt x="1713738" y="46621"/>
                </a:lnTo>
                <a:lnTo>
                  <a:pt x="1712340" y="42240"/>
                </a:lnTo>
                <a:lnTo>
                  <a:pt x="1710436" y="38874"/>
                </a:lnTo>
                <a:lnTo>
                  <a:pt x="1709733" y="38061"/>
                </a:lnTo>
                <a:close/>
              </a:path>
              <a:path w="2461260" h="134620">
                <a:moveTo>
                  <a:pt x="1760953" y="38061"/>
                </a:moveTo>
                <a:lnTo>
                  <a:pt x="1743075" y="38061"/>
                </a:lnTo>
                <a:lnTo>
                  <a:pt x="1746377" y="38976"/>
                </a:lnTo>
                <a:lnTo>
                  <a:pt x="1749170" y="40805"/>
                </a:lnTo>
                <a:lnTo>
                  <a:pt x="1751838" y="42621"/>
                </a:lnTo>
                <a:lnTo>
                  <a:pt x="1753870" y="45034"/>
                </a:lnTo>
                <a:lnTo>
                  <a:pt x="1755094" y="48564"/>
                </a:lnTo>
                <a:lnTo>
                  <a:pt x="1756028" y="51015"/>
                </a:lnTo>
                <a:lnTo>
                  <a:pt x="1756664" y="56502"/>
                </a:lnTo>
                <a:lnTo>
                  <a:pt x="1756664" y="105156"/>
                </a:lnTo>
                <a:lnTo>
                  <a:pt x="1766443" y="105156"/>
                </a:lnTo>
                <a:lnTo>
                  <a:pt x="1766443" y="55181"/>
                </a:lnTo>
                <a:lnTo>
                  <a:pt x="1765480" y="48564"/>
                </a:lnTo>
                <a:lnTo>
                  <a:pt x="1765354" y="48018"/>
                </a:lnTo>
                <a:lnTo>
                  <a:pt x="1761606" y="38874"/>
                </a:lnTo>
                <a:lnTo>
                  <a:pt x="1760953" y="38061"/>
                </a:lnTo>
                <a:close/>
              </a:path>
              <a:path w="2461260" h="134620">
                <a:moveTo>
                  <a:pt x="1746377" y="28752"/>
                </a:moveTo>
                <a:lnTo>
                  <a:pt x="1735708" y="28752"/>
                </a:lnTo>
                <a:lnTo>
                  <a:pt x="1730502" y="30264"/>
                </a:lnTo>
                <a:lnTo>
                  <a:pt x="1725676" y="33299"/>
                </a:lnTo>
                <a:lnTo>
                  <a:pt x="1720977" y="36334"/>
                </a:lnTo>
                <a:lnTo>
                  <a:pt x="1716899" y="40805"/>
                </a:lnTo>
                <a:lnTo>
                  <a:pt x="1713738" y="46621"/>
                </a:lnTo>
                <a:lnTo>
                  <a:pt x="1721318" y="46621"/>
                </a:lnTo>
                <a:lnTo>
                  <a:pt x="1722627" y="44907"/>
                </a:lnTo>
                <a:lnTo>
                  <a:pt x="1726564" y="42164"/>
                </a:lnTo>
                <a:lnTo>
                  <a:pt x="1730375" y="39433"/>
                </a:lnTo>
                <a:lnTo>
                  <a:pt x="1734565" y="38061"/>
                </a:lnTo>
                <a:lnTo>
                  <a:pt x="1760953" y="38061"/>
                </a:lnTo>
                <a:lnTo>
                  <a:pt x="1758695" y="35255"/>
                </a:lnTo>
                <a:lnTo>
                  <a:pt x="1750821" y="30048"/>
                </a:lnTo>
                <a:lnTo>
                  <a:pt x="1746377" y="28752"/>
                </a:lnTo>
                <a:close/>
              </a:path>
              <a:path w="2461260" h="134620">
                <a:moveTo>
                  <a:pt x="1693799" y="28752"/>
                </a:moveTo>
                <a:lnTo>
                  <a:pt x="1684908" y="28752"/>
                </a:lnTo>
                <a:lnTo>
                  <a:pt x="1679828" y="30213"/>
                </a:lnTo>
                <a:lnTo>
                  <a:pt x="1674876" y="33134"/>
                </a:lnTo>
                <a:lnTo>
                  <a:pt x="1671446" y="35318"/>
                </a:lnTo>
                <a:lnTo>
                  <a:pt x="1668018" y="38798"/>
                </a:lnTo>
                <a:lnTo>
                  <a:pt x="1664589" y="43535"/>
                </a:lnTo>
                <a:lnTo>
                  <a:pt x="1673854" y="43535"/>
                </a:lnTo>
                <a:lnTo>
                  <a:pt x="1676019" y="42062"/>
                </a:lnTo>
                <a:lnTo>
                  <a:pt x="1679828" y="39395"/>
                </a:lnTo>
                <a:lnTo>
                  <a:pt x="1684020" y="38061"/>
                </a:lnTo>
                <a:lnTo>
                  <a:pt x="1709733" y="38061"/>
                </a:lnTo>
                <a:lnTo>
                  <a:pt x="1706371" y="34175"/>
                </a:lnTo>
                <a:lnTo>
                  <a:pt x="1703705" y="32283"/>
                </a:lnTo>
                <a:lnTo>
                  <a:pt x="1700530" y="30873"/>
                </a:lnTo>
                <a:lnTo>
                  <a:pt x="1697227" y="29464"/>
                </a:lnTo>
                <a:lnTo>
                  <a:pt x="1693799" y="28752"/>
                </a:lnTo>
                <a:close/>
              </a:path>
              <a:path w="2461260" h="134620">
                <a:moveTo>
                  <a:pt x="1821433" y="28752"/>
                </a:moveTo>
                <a:lnTo>
                  <a:pt x="1785143" y="53670"/>
                </a:lnTo>
                <a:lnTo>
                  <a:pt x="1782571" y="68122"/>
                </a:lnTo>
                <a:lnTo>
                  <a:pt x="1783242" y="75678"/>
                </a:lnTo>
                <a:lnTo>
                  <a:pt x="1813264" y="106343"/>
                </a:lnTo>
                <a:lnTo>
                  <a:pt x="1821433" y="107073"/>
                </a:lnTo>
                <a:lnTo>
                  <a:pt x="1829603" y="106343"/>
                </a:lnTo>
                <a:lnTo>
                  <a:pt x="1836975" y="104152"/>
                </a:lnTo>
                <a:lnTo>
                  <a:pt x="1843561" y="100505"/>
                </a:lnTo>
                <a:lnTo>
                  <a:pt x="1846451" y="97967"/>
                </a:lnTo>
                <a:lnTo>
                  <a:pt x="1816100" y="97967"/>
                </a:lnTo>
                <a:lnTo>
                  <a:pt x="1811274" y="96697"/>
                </a:lnTo>
                <a:lnTo>
                  <a:pt x="1792224" y="73710"/>
                </a:lnTo>
                <a:lnTo>
                  <a:pt x="1792224" y="59969"/>
                </a:lnTo>
                <a:lnTo>
                  <a:pt x="1795145" y="52844"/>
                </a:lnTo>
                <a:lnTo>
                  <a:pt x="1806575" y="41071"/>
                </a:lnTo>
                <a:lnTo>
                  <a:pt x="1813433" y="38125"/>
                </a:lnTo>
                <a:lnTo>
                  <a:pt x="1846571" y="38125"/>
                </a:lnTo>
                <a:lnTo>
                  <a:pt x="1843936" y="35760"/>
                </a:lnTo>
                <a:lnTo>
                  <a:pt x="1837150" y="31867"/>
                </a:lnTo>
                <a:lnTo>
                  <a:pt x="1829649" y="29531"/>
                </a:lnTo>
                <a:lnTo>
                  <a:pt x="1821433" y="28752"/>
                </a:lnTo>
                <a:close/>
              </a:path>
              <a:path w="2461260" h="134620">
                <a:moveTo>
                  <a:pt x="1846571" y="38125"/>
                </a:moveTo>
                <a:lnTo>
                  <a:pt x="1829308" y="38125"/>
                </a:lnTo>
                <a:lnTo>
                  <a:pt x="1836165" y="41071"/>
                </a:lnTo>
                <a:lnTo>
                  <a:pt x="1842131" y="47216"/>
                </a:lnTo>
                <a:lnTo>
                  <a:pt x="1847722" y="52844"/>
                </a:lnTo>
                <a:lnTo>
                  <a:pt x="1850517" y="59969"/>
                </a:lnTo>
                <a:lnTo>
                  <a:pt x="1850517" y="73710"/>
                </a:lnTo>
                <a:lnTo>
                  <a:pt x="1849246" y="78727"/>
                </a:lnTo>
                <a:lnTo>
                  <a:pt x="1846580" y="83388"/>
                </a:lnTo>
                <a:lnTo>
                  <a:pt x="1844039" y="88036"/>
                </a:lnTo>
                <a:lnTo>
                  <a:pt x="1840483" y="91630"/>
                </a:lnTo>
                <a:lnTo>
                  <a:pt x="1831594" y="96697"/>
                </a:lnTo>
                <a:lnTo>
                  <a:pt x="1826768" y="97967"/>
                </a:lnTo>
                <a:lnTo>
                  <a:pt x="1846451" y="97967"/>
                </a:lnTo>
                <a:lnTo>
                  <a:pt x="1860295" y="68122"/>
                </a:lnTo>
                <a:lnTo>
                  <a:pt x="1859653" y="60612"/>
                </a:lnTo>
                <a:lnTo>
                  <a:pt x="1857724" y="53624"/>
                </a:lnTo>
                <a:lnTo>
                  <a:pt x="1854509" y="47157"/>
                </a:lnTo>
                <a:lnTo>
                  <a:pt x="1850008" y="41211"/>
                </a:lnTo>
                <a:lnTo>
                  <a:pt x="1846571" y="38125"/>
                </a:lnTo>
                <a:close/>
              </a:path>
              <a:path w="2461260" h="134620">
                <a:moveTo>
                  <a:pt x="1883790" y="30670"/>
                </a:moveTo>
                <a:lnTo>
                  <a:pt x="1874012" y="30670"/>
                </a:lnTo>
                <a:lnTo>
                  <a:pt x="1874012" y="105156"/>
                </a:lnTo>
                <a:lnTo>
                  <a:pt x="1883790" y="105156"/>
                </a:lnTo>
                <a:lnTo>
                  <a:pt x="1883908" y="71084"/>
                </a:lnTo>
                <a:lnTo>
                  <a:pt x="1884251" y="63834"/>
                </a:lnTo>
                <a:lnTo>
                  <a:pt x="1892815" y="41554"/>
                </a:lnTo>
                <a:lnTo>
                  <a:pt x="1883790" y="41554"/>
                </a:lnTo>
                <a:lnTo>
                  <a:pt x="1883790" y="30670"/>
                </a:lnTo>
                <a:close/>
              </a:path>
              <a:path w="2461260" h="134620">
                <a:moveTo>
                  <a:pt x="1905762" y="28752"/>
                </a:moveTo>
                <a:lnTo>
                  <a:pt x="1899665" y="28752"/>
                </a:lnTo>
                <a:lnTo>
                  <a:pt x="1896237" y="29806"/>
                </a:lnTo>
                <a:lnTo>
                  <a:pt x="1893062" y="31940"/>
                </a:lnTo>
                <a:lnTo>
                  <a:pt x="1889759" y="34061"/>
                </a:lnTo>
                <a:lnTo>
                  <a:pt x="1886712" y="37261"/>
                </a:lnTo>
                <a:lnTo>
                  <a:pt x="1883790" y="41554"/>
                </a:lnTo>
                <a:lnTo>
                  <a:pt x="1892815" y="41554"/>
                </a:lnTo>
                <a:lnTo>
                  <a:pt x="1895377" y="39357"/>
                </a:lnTo>
                <a:lnTo>
                  <a:pt x="1898395" y="38061"/>
                </a:lnTo>
                <a:lnTo>
                  <a:pt x="1907445" y="38061"/>
                </a:lnTo>
                <a:lnTo>
                  <a:pt x="1911603" y="31280"/>
                </a:lnTo>
                <a:lnTo>
                  <a:pt x="1908683" y="29591"/>
                </a:lnTo>
                <a:lnTo>
                  <a:pt x="1905762" y="28752"/>
                </a:lnTo>
                <a:close/>
              </a:path>
              <a:path w="2461260" h="134620">
                <a:moveTo>
                  <a:pt x="1907445" y="38061"/>
                </a:moveTo>
                <a:lnTo>
                  <a:pt x="1902968" y="38061"/>
                </a:lnTo>
                <a:lnTo>
                  <a:pt x="1904619" y="38493"/>
                </a:lnTo>
                <a:lnTo>
                  <a:pt x="1906651" y="39357"/>
                </a:lnTo>
                <a:lnTo>
                  <a:pt x="1907445" y="38061"/>
                </a:lnTo>
                <a:close/>
              </a:path>
              <a:path w="2461260" h="134620">
                <a:moveTo>
                  <a:pt x="1954911" y="28752"/>
                </a:moveTo>
                <a:lnTo>
                  <a:pt x="1921551" y="48612"/>
                </a:lnTo>
                <a:lnTo>
                  <a:pt x="1916683" y="68122"/>
                </a:lnTo>
                <a:lnTo>
                  <a:pt x="1917326" y="75454"/>
                </a:lnTo>
                <a:lnTo>
                  <a:pt x="1946848" y="106326"/>
                </a:lnTo>
                <a:lnTo>
                  <a:pt x="1955419" y="107073"/>
                </a:lnTo>
                <a:lnTo>
                  <a:pt x="1960880" y="107073"/>
                </a:lnTo>
                <a:lnTo>
                  <a:pt x="1965833" y="106235"/>
                </a:lnTo>
                <a:lnTo>
                  <a:pt x="1974469" y="102908"/>
                </a:lnTo>
                <a:lnTo>
                  <a:pt x="1978406" y="100469"/>
                </a:lnTo>
                <a:lnTo>
                  <a:pt x="1980899" y="98234"/>
                </a:lnTo>
                <a:lnTo>
                  <a:pt x="1946783" y="98234"/>
                </a:lnTo>
                <a:lnTo>
                  <a:pt x="1940178" y="95478"/>
                </a:lnTo>
                <a:lnTo>
                  <a:pt x="1929511" y="84404"/>
                </a:lnTo>
                <a:lnTo>
                  <a:pt x="1926717" y="77317"/>
                </a:lnTo>
                <a:lnTo>
                  <a:pt x="1926589" y="68668"/>
                </a:lnTo>
                <a:lnTo>
                  <a:pt x="1993519" y="68668"/>
                </a:lnTo>
                <a:lnTo>
                  <a:pt x="1992999" y="61348"/>
                </a:lnTo>
                <a:lnTo>
                  <a:pt x="1992774" y="60375"/>
                </a:lnTo>
                <a:lnTo>
                  <a:pt x="1927478" y="60375"/>
                </a:lnTo>
                <a:lnTo>
                  <a:pt x="1929511" y="53530"/>
                </a:lnTo>
                <a:lnTo>
                  <a:pt x="1932305" y="48399"/>
                </a:lnTo>
                <a:lnTo>
                  <a:pt x="1936242" y="44970"/>
                </a:lnTo>
                <a:lnTo>
                  <a:pt x="1941449" y="40271"/>
                </a:lnTo>
                <a:lnTo>
                  <a:pt x="1947671" y="37922"/>
                </a:lnTo>
                <a:lnTo>
                  <a:pt x="1980225" y="37922"/>
                </a:lnTo>
                <a:lnTo>
                  <a:pt x="1979199" y="36875"/>
                </a:lnTo>
                <a:lnTo>
                  <a:pt x="1972056" y="32362"/>
                </a:lnTo>
                <a:lnTo>
                  <a:pt x="1963959" y="29655"/>
                </a:lnTo>
                <a:lnTo>
                  <a:pt x="1954911" y="28752"/>
                </a:lnTo>
                <a:close/>
              </a:path>
              <a:path w="2461260" h="134620">
                <a:moveTo>
                  <a:pt x="1982977" y="80441"/>
                </a:moveTo>
                <a:lnTo>
                  <a:pt x="1958467" y="98234"/>
                </a:lnTo>
                <a:lnTo>
                  <a:pt x="1980899" y="98234"/>
                </a:lnTo>
                <a:lnTo>
                  <a:pt x="1981962" y="97282"/>
                </a:lnTo>
                <a:lnTo>
                  <a:pt x="1985390" y="94081"/>
                </a:lnTo>
                <a:lnTo>
                  <a:pt x="1988439" y="89890"/>
                </a:lnTo>
                <a:lnTo>
                  <a:pt x="1991106" y="84683"/>
                </a:lnTo>
                <a:lnTo>
                  <a:pt x="1982977" y="80441"/>
                </a:lnTo>
                <a:close/>
              </a:path>
              <a:path w="2461260" h="134620">
                <a:moveTo>
                  <a:pt x="1980225" y="37922"/>
                </a:moveTo>
                <a:lnTo>
                  <a:pt x="1959483" y="37922"/>
                </a:lnTo>
                <a:lnTo>
                  <a:pt x="1963674" y="38862"/>
                </a:lnTo>
                <a:lnTo>
                  <a:pt x="1971802" y="42608"/>
                </a:lnTo>
                <a:lnTo>
                  <a:pt x="1974977" y="45072"/>
                </a:lnTo>
                <a:lnTo>
                  <a:pt x="1977798" y="48612"/>
                </a:lnTo>
                <a:lnTo>
                  <a:pt x="1979930" y="51181"/>
                </a:lnTo>
                <a:lnTo>
                  <a:pt x="1981708" y="55270"/>
                </a:lnTo>
                <a:lnTo>
                  <a:pt x="1982977" y="60375"/>
                </a:lnTo>
                <a:lnTo>
                  <a:pt x="1992774" y="60375"/>
                </a:lnTo>
                <a:lnTo>
                  <a:pt x="1991455" y="54663"/>
                </a:lnTo>
                <a:lnTo>
                  <a:pt x="1988898" y="48593"/>
                </a:lnTo>
                <a:lnTo>
                  <a:pt x="1985390" y="43192"/>
                </a:lnTo>
                <a:lnTo>
                  <a:pt x="1980225" y="37922"/>
                </a:lnTo>
                <a:close/>
              </a:path>
              <a:path w="2461260" h="134620">
                <a:moveTo>
                  <a:pt x="2091182" y="28752"/>
                </a:moveTo>
                <a:lnTo>
                  <a:pt x="2085086" y="28752"/>
                </a:lnTo>
                <a:lnTo>
                  <a:pt x="2077446" y="29467"/>
                </a:lnTo>
                <a:lnTo>
                  <a:pt x="2047317" y="59953"/>
                </a:lnTo>
                <a:lnTo>
                  <a:pt x="2046605" y="67703"/>
                </a:lnTo>
                <a:lnTo>
                  <a:pt x="2047315" y="75612"/>
                </a:lnTo>
                <a:lnTo>
                  <a:pt x="2077212" y="106356"/>
                </a:lnTo>
                <a:lnTo>
                  <a:pt x="2084832" y="107073"/>
                </a:lnTo>
                <a:lnTo>
                  <a:pt x="2090801" y="107073"/>
                </a:lnTo>
                <a:lnTo>
                  <a:pt x="2096262" y="105841"/>
                </a:lnTo>
                <a:lnTo>
                  <a:pt x="2106168" y="100914"/>
                </a:lnTo>
                <a:lnTo>
                  <a:pt x="2109494" y="98234"/>
                </a:lnTo>
                <a:lnTo>
                  <a:pt x="2080640" y="98234"/>
                </a:lnTo>
                <a:lnTo>
                  <a:pt x="2075814" y="96901"/>
                </a:lnTo>
                <a:lnTo>
                  <a:pt x="2056383" y="73253"/>
                </a:lnTo>
                <a:lnTo>
                  <a:pt x="2056383" y="62725"/>
                </a:lnTo>
                <a:lnTo>
                  <a:pt x="2080514" y="37998"/>
                </a:lnTo>
                <a:lnTo>
                  <a:pt x="2109714" y="37998"/>
                </a:lnTo>
                <a:lnTo>
                  <a:pt x="2106676" y="35255"/>
                </a:lnTo>
                <a:lnTo>
                  <a:pt x="2096770" y="30048"/>
                </a:lnTo>
                <a:lnTo>
                  <a:pt x="2091182" y="28752"/>
                </a:lnTo>
                <a:close/>
              </a:path>
              <a:path w="2461260" h="134620">
                <a:moveTo>
                  <a:pt x="2124202" y="92354"/>
                </a:moveTo>
                <a:lnTo>
                  <a:pt x="2114804" y="92354"/>
                </a:lnTo>
                <a:lnTo>
                  <a:pt x="2114804" y="105156"/>
                </a:lnTo>
                <a:lnTo>
                  <a:pt x="2124202" y="105156"/>
                </a:lnTo>
                <a:lnTo>
                  <a:pt x="2124202" y="92354"/>
                </a:lnTo>
                <a:close/>
              </a:path>
              <a:path w="2461260" h="134620">
                <a:moveTo>
                  <a:pt x="2109714" y="37998"/>
                </a:moveTo>
                <a:lnTo>
                  <a:pt x="2094230" y="37998"/>
                </a:lnTo>
                <a:lnTo>
                  <a:pt x="2101215" y="40894"/>
                </a:lnTo>
                <a:lnTo>
                  <a:pt x="2106803" y="46672"/>
                </a:lnTo>
                <a:lnTo>
                  <a:pt x="2112518" y="52463"/>
                </a:lnTo>
                <a:lnTo>
                  <a:pt x="2115312" y="59677"/>
                </a:lnTo>
                <a:lnTo>
                  <a:pt x="2115312" y="73939"/>
                </a:lnTo>
                <a:lnTo>
                  <a:pt x="2114042" y="79019"/>
                </a:lnTo>
                <a:lnTo>
                  <a:pt x="2111502" y="83540"/>
                </a:lnTo>
                <a:lnTo>
                  <a:pt x="2109089" y="88049"/>
                </a:lnTo>
                <a:lnTo>
                  <a:pt x="2105406" y="91630"/>
                </a:lnTo>
                <a:lnTo>
                  <a:pt x="2096008" y="96913"/>
                </a:lnTo>
                <a:lnTo>
                  <a:pt x="2091055" y="98234"/>
                </a:lnTo>
                <a:lnTo>
                  <a:pt x="2109494" y="98234"/>
                </a:lnTo>
                <a:lnTo>
                  <a:pt x="2110740" y="97231"/>
                </a:lnTo>
                <a:lnTo>
                  <a:pt x="2114804" y="92354"/>
                </a:lnTo>
                <a:lnTo>
                  <a:pt x="2124202" y="92354"/>
                </a:lnTo>
                <a:lnTo>
                  <a:pt x="2124202" y="44361"/>
                </a:lnTo>
                <a:lnTo>
                  <a:pt x="2114804" y="44361"/>
                </a:lnTo>
                <a:lnTo>
                  <a:pt x="2110994" y="39154"/>
                </a:lnTo>
                <a:lnTo>
                  <a:pt x="2109714" y="37998"/>
                </a:lnTo>
                <a:close/>
              </a:path>
              <a:path w="2461260" h="134620">
                <a:moveTo>
                  <a:pt x="2124202" y="1917"/>
                </a:moveTo>
                <a:lnTo>
                  <a:pt x="2114804" y="1917"/>
                </a:lnTo>
                <a:lnTo>
                  <a:pt x="2114804" y="44361"/>
                </a:lnTo>
                <a:lnTo>
                  <a:pt x="2124202" y="44361"/>
                </a:lnTo>
                <a:lnTo>
                  <a:pt x="2124202" y="1917"/>
                </a:lnTo>
                <a:close/>
              </a:path>
              <a:path w="2461260" h="134620">
                <a:moveTo>
                  <a:pt x="2180463" y="28752"/>
                </a:moveTo>
                <a:lnTo>
                  <a:pt x="2147103" y="48612"/>
                </a:lnTo>
                <a:lnTo>
                  <a:pt x="2142236" y="68122"/>
                </a:lnTo>
                <a:lnTo>
                  <a:pt x="2142878" y="75454"/>
                </a:lnTo>
                <a:lnTo>
                  <a:pt x="2172400" y="106326"/>
                </a:lnTo>
                <a:lnTo>
                  <a:pt x="2180971" y="107073"/>
                </a:lnTo>
                <a:lnTo>
                  <a:pt x="2186432" y="107073"/>
                </a:lnTo>
                <a:lnTo>
                  <a:pt x="2191385" y="106235"/>
                </a:lnTo>
                <a:lnTo>
                  <a:pt x="2200021" y="102908"/>
                </a:lnTo>
                <a:lnTo>
                  <a:pt x="2203958" y="100469"/>
                </a:lnTo>
                <a:lnTo>
                  <a:pt x="2206451" y="98234"/>
                </a:lnTo>
                <a:lnTo>
                  <a:pt x="2172335" y="98234"/>
                </a:lnTo>
                <a:lnTo>
                  <a:pt x="2165731" y="95478"/>
                </a:lnTo>
                <a:lnTo>
                  <a:pt x="2155063" y="84404"/>
                </a:lnTo>
                <a:lnTo>
                  <a:pt x="2152269" y="77317"/>
                </a:lnTo>
                <a:lnTo>
                  <a:pt x="2152142" y="68668"/>
                </a:lnTo>
                <a:lnTo>
                  <a:pt x="2219071" y="68668"/>
                </a:lnTo>
                <a:lnTo>
                  <a:pt x="2218551" y="61348"/>
                </a:lnTo>
                <a:lnTo>
                  <a:pt x="2218326" y="60375"/>
                </a:lnTo>
                <a:lnTo>
                  <a:pt x="2153031" y="60375"/>
                </a:lnTo>
                <a:lnTo>
                  <a:pt x="2155063" y="53530"/>
                </a:lnTo>
                <a:lnTo>
                  <a:pt x="2157857" y="48399"/>
                </a:lnTo>
                <a:lnTo>
                  <a:pt x="2161794" y="44970"/>
                </a:lnTo>
                <a:lnTo>
                  <a:pt x="2167001" y="40271"/>
                </a:lnTo>
                <a:lnTo>
                  <a:pt x="2173224" y="37922"/>
                </a:lnTo>
                <a:lnTo>
                  <a:pt x="2205777" y="37922"/>
                </a:lnTo>
                <a:lnTo>
                  <a:pt x="2204751" y="36875"/>
                </a:lnTo>
                <a:lnTo>
                  <a:pt x="2197608" y="32362"/>
                </a:lnTo>
                <a:lnTo>
                  <a:pt x="2189511" y="29655"/>
                </a:lnTo>
                <a:lnTo>
                  <a:pt x="2180463" y="28752"/>
                </a:lnTo>
                <a:close/>
              </a:path>
              <a:path w="2461260" h="134620">
                <a:moveTo>
                  <a:pt x="2208530" y="80441"/>
                </a:moveTo>
                <a:lnTo>
                  <a:pt x="2184019" y="98234"/>
                </a:lnTo>
                <a:lnTo>
                  <a:pt x="2206451" y="98234"/>
                </a:lnTo>
                <a:lnTo>
                  <a:pt x="2207514" y="97282"/>
                </a:lnTo>
                <a:lnTo>
                  <a:pt x="2210943" y="94081"/>
                </a:lnTo>
                <a:lnTo>
                  <a:pt x="2213991" y="89890"/>
                </a:lnTo>
                <a:lnTo>
                  <a:pt x="2216658" y="84683"/>
                </a:lnTo>
                <a:lnTo>
                  <a:pt x="2208530" y="80441"/>
                </a:lnTo>
                <a:close/>
              </a:path>
              <a:path w="2461260" h="134620">
                <a:moveTo>
                  <a:pt x="2205777" y="37922"/>
                </a:moveTo>
                <a:lnTo>
                  <a:pt x="2185035" y="37922"/>
                </a:lnTo>
                <a:lnTo>
                  <a:pt x="2189226" y="38862"/>
                </a:lnTo>
                <a:lnTo>
                  <a:pt x="2197354" y="42608"/>
                </a:lnTo>
                <a:lnTo>
                  <a:pt x="2200529" y="45072"/>
                </a:lnTo>
                <a:lnTo>
                  <a:pt x="2203350" y="48612"/>
                </a:lnTo>
                <a:lnTo>
                  <a:pt x="2205482" y="51181"/>
                </a:lnTo>
                <a:lnTo>
                  <a:pt x="2207260" y="55270"/>
                </a:lnTo>
                <a:lnTo>
                  <a:pt x="2208530" y="60375"/>
                </a:lnTo>
                <a:lnTo>
                  <a:pt x="2218326" y="60375"/>
                </a:lnTo>
                <a:lnTo>
                  <a:pt x="2217007" y="54663"/>
                </a:lnTo>
                <a:lnTo>
                  <a:pt x="2214450" y="48593"/>
                </a:lnTo>
                <a:lnTo>
                  <a:pt x="2210943" y="43192"/>
                </a:lnTo>
                <a:lnTo>
                  <a:pt x="2205777" y="37922"/>
                </a:lnTo>
                <a:close/>
              </a:path>
              <a:path w="2461260" h="134620">
                <a:moveTo>
                  <a:pt x="2255266" y="38950"/>
                </a:moveTo>
                <a:lnTo>
                  <a:pt x="2245614" y="38950"/>
                </a:lnTo>
                <a:lnTo>
                  <a:pt x="2245614" y="105156"/>
                </a:lnTo>
                <a:lnTo>
                  <a:pt x="2255266" y="105156"/>
                </a:lnTo>
                <a:lnTo>
                  <a:pt x="2255266" y="38950"/>
                </a:lnTo>
                <a:close/>
              </a:path>
              <a:path w="2461260" h="134620">
                <a:moveTo>
                  <a:pt x="2270379" y="30670"/>
                </a:moveTo>
                <a:lnTo>
                  <a:pt x="2232533" y="30670"/>
                </a:lnTo>
                <a:lnTo>
                  <a:pt x="2232533" y="38950"/>
                </a:lnTo>
                <a:lnTo>
                  <a:pt x="2270379" y="38950"/>
                </a:lnTo>
                <a:lnTo>
                  <a:pt x="2270379" y="30670"/>
                </a:lnTo>
                <a:close/>
              </a:path>
              <a:path w="2461260" h="134620">
                <a:moveTo>
                  <a:pt x="2255266" y="3009"/>
                </a:moveTo>
                <a:lnTo>
                  <a:pt x="2245614" y="3009"/>
                </a:lnTo>
                <a:lnTo>
                  <a:pt x="2245614" y="30670"/>
                </a:lnTo>
                <a:lnTo>
                  <a:pt x="2255266" y="30670"/>
                </a:lnTo>
                <a:lnTo>
                  <a:pt x="2255266" y="3009"/>
                </a:lnTo>
                <a:close/>
              </a:path>
              <a:path w="2461260" h="134620">
                <a:moveTo>
                  <a:pt x="2325751" y="28752"/>
                </a:moveTo>
                <a:lnTo>
                  <a:pt x="2319655" y="28752"/>
                </a:lnTo>
                <a:lnTo>
                  <a:pt x="2312015" y="29467"/>
                </a:lnTo>
                <a:lnTo>
                  <a:pt x="2281886" y="59953"/>
                </a:lnTo>
                <a:lnTo>
                  <a:pt x="2281174" y="67703"/>
                </a:lnTo>
                <a:lnTo>
                  <a:pt x="2281866" y="75612"/>
                </a:lnTo>
                <a:lnTo>
                  <a:pt x="2311781" y="106356"/>
                </a:lnTo>
                <a:lnTo>
                  <a:pt x="2319401" y="107073"/>
                </a:lnTo>
                <a:lnTo>
                  <a:pt x="2325370" y="107073"/>
                </a:lnTo>
                <a:lnTo>
                  <a:pt x="2330831" y="105841"/>
                </a:lnTo>
                <a:lnTo>
                  <a:pt x="2340737" y="100914"/>
                </a:lnTo>
                <a:lnTo>
                  <a:pt x="2344063" y="98234"/>
                </a:lnTo>
                <a:lnTo>
                  <a:pt x="2315210" y="98234"/>
                </a:lnTo>
                <a:lnTo>
                  <a:pt x="2310257" y="96901"/>
                </a:lnTo>
                <a:lnTo>
                  <a:pt x="2305812" y="94234"/>
                </a:lnTo>
                <a:lnTo>
                  <a:pt x="2301240" y="91567"/>
                </a:lnTo>
                <a:lnTo>
                  <a:pt x="2297684" y="87845"/>
                </a:lnTo>
                <a:lnTo>
                  <a:pt x="2294800" y="82897"/>
                </a:lnTo>
                <a:lnTo>
                  <a:pt x="2292222" y="78270"/>
                </a:lnTo>
                <a:lnTo>
                  <a:pt x="2290953" y="73253"/>
                </a:lnTo>
                <a:lnTo>
                  <a:pt x="2290953" y="62725"/>
                </a:lnTo>
                <a:lnTo>
                  <a:pt x="2292222" y="57708"/>
                </a:lnTo>
                <a:lnTo>
                  <a:pt x="2297557" y="48234"/>
                </a:lnTo>
                <a:lnTo>
                  <a:pt x="2301113" y="44551"/>
                </a:lnTo>
                <a:lnTo>
                  <a:pt x="2305685" y="41922"/>
                </a:lnTo>
                <a:lnTo>
                  <a:pt x="2310130" y="39306"/>
                </a:lnTo>
                <a:lnTo>
                  <a:pt x="2315083" y="37998"/>
                </a:lnTo>
                <a:lnTo>
                  <a:pt x="2344283" y="37998"/>
                </a:lnTo>
                <a:lnTo>
                  <a:pt x="2341245" y="35255"/>
                </a:lnTo>
                <a:lnTo>
                  <a:pt x="2331339" y="30048"/>
                </a:lnTo>
                <a:lnTo>
                  <a:pt x="2325751" y="28752"/>
                </a:lnTo>
                <a:close/>
              </a:path>
              <a:path w="2461260" h="134620">
                <a:moveTo>
                  <a:pt x="2358771" y="92354"/>
                </a:moveTo>
                <a:lnTo>
                  <a:pt x="2349246" y="92354"/>
                </a:lnTo>
                <a:lnTo>
                  <a:pt x="2349246" y="105156"/>
                </a:lnTo>
                <a:lnTo>
                  <a:pt x="2358771" y="105156"/>
                </a:lnTo>
                <a:lnTo>
                  <a:pt x="2358771" y="92354"/>
                </a:lnTo>
                <a:close/>
              </a:path>
              <a:path w="2461260" h="134620">
                <a:moveTo>
                  <a:pt x="2344283" y="37998"/>
                </a:moveTo>
                <a:lnTo>
                  <a:pt x="2328799" y="37998"/>
                </a:lnTo>
                <a:lnTo>
                  <a:pt x="2335784" y="40894"/>
                </a:lnTo>
                <a:lnTo>
                  <a:pt x="2341372" y="46672"/>
                </a:lnTo>
                <a:lnTo>
                  <a:pt x="2347087" y="52463"/>
                </a:lnTo>
                <a:lnTo>
                  <a:pt x="2349881" y="59677"/>
                </a:lnTo>
                <a:lnTo>
                  <a:pt x="2349881" y="73939"/>
                </a:lnTo>
                <a:lnTo>
                  <a:pt x="2325624" y="98234"/>
                </a:lnTo>
                <a:lnTo>
                  <a:pt x="2344063" y="98234"/>
                </a:lnTo>
                <a:lnTo>
                  <a:pt x="2345309" y="97231"/>
                </a:lnTo>
                <a:lnTo>
                  <a:pt x="2349246" y="92354"/>
                </a:lnTo>
                <a:lnTo>
                  <a:pt x="2358771" y="92354"/>
                </a:lnTo>
                <a:lnTo>
                  <a:pt x="2358771" y="44361"/>
                </a:lnTo>
                <a:lnTo>
                  <a:pt x="2349246" y="44361"/>
                </a:lnTo>
                <a:lnTo>
                  <a:pt x="2345563" y="39154"/>
                </a:lnTo>
                <a:lnTo>
                  <a:pt x="2344283" y="37998"/>
                </a:lnTo>
                <a:close/>
              </a:path>
              <a:path w="2461260" h="134620">
                <a:moveTo>
                  <a:pt x="2358771" y="30670"/>
                </a:moveTo>
                <a:lnTo>
                  <a:pt x="2349246" y="30670"/>
                </a:lnTo>
                <a:lnTo>
                  <a:pt x="2349246" y="44361"/>
                </a:lnTo>
                <a:lnTo>
                  <a:pt x="2358771" y="44361"/>
                </a:lnTo>
                <a:lnTo>
                  <a:pt x="2358771" y="30670"/>
                </a:lnTo>
                <a:close/>
              </a:path>
              <a:path w="2461260" h="134620">
                <a:moveTo>
                  <a:pt x="2386076" y="0"/>
                </a:moveTo>
                <a:lnTo>
                  <a:pt x="2381758" y="0"/>
                </a:lnTo>
                <a:lnTo>
                  <a:pt x="2379853" y="774"/>
                </a:lnTo>
                <a:lnTo>
                  <a:pt x="2376805" y="3873"/>
                </a:lnTo>
                <a:lnTo>
                  <a:pt x="2376043" y="5753"/>
                </a:lnTo>
                <a:lnTo>
                  <a:pt x="2376043" y="10083"/>
                </a:lnTo>
                <a:lnTo>
                  <a:pt x="2376805" y="11938"/>
                </a:lnTo>
                <a:lnTo>
                  <a:pt x="2379853" y="15036"/>
                </a:lnTo>
                <a:lnTo>
                  <a:pt x="2381758" y="15811"/>
                </a:lnTo>
                <a:lnTo>
                  <a:pt x="2386076" y="15811"/>
                </a:lnTo>
                <a:lnTo>
                  <a:pt x="2387854" y="15036"/>
                </a:lnTo>
                <a:lnTo>
                  <a:pt x="2389505" y="13487"/>
                </a:lnTo>
                <a:lnTo>
                  <a:pt x="2391029" y="11938"/>
                </a:lnTo>
                <a:lnTo>
                  <a:pt x="2391791" y="10083"/>
                </a:lnTo>
                <a:lnTo>
                  <a:pt x="2391791" y="5753"/>
                </a:lnTo>
                <a:lnTo>
                  <a:pt x="2391029" y="3873"/>
                </a:lnTo>
                <a:lnTo>
                  <a:pt x="2389505" y="2324"/>
                </a:lnTo>
                <a:lnTo>
                  <a:pt x="2387854" y="774"/>
                </a:lnTo>
                <a:lnTo>
                  <a:pt x="2386076" y="0"/>
                </a:lnTo>
                <a:close/>
              </a:path>
              <a:path w="2461260" h="134620">
                <a:moveTo>
                  <a:pt x="2388743" y="30670"/>
                </a:moveTo>
                <a:lnTo>
                  <a:pt x="2379091" y="30670"/>
                </a:lnTo>
                <a:lnTo>
                  <a:pt x="2379091" y="105156"/>
                </a:lnTo>
                <a:lnTo>
                  <a:pt x="2388743" y="105156"/>
                </a:lnTo>
                <a:lnTo>
                  <a:pt x="2388743" y="30670"/>
                </a:lnTo>
                <a:close/>
              </a:path>
              <a:path w="2461260" h="134620">
                <a:moveTo>
                  <a:pt x="2417699" y="1917"/>
                </a:moveTo>
                <a:lnTo>
                  <a:pt x="2408047" y="1917"/>
                </a:lnTo>
                <a:lnTo>
                  <a:pt x="2408047" y="105156"/>
                </a:lnTo>
                <a:lnTo>
                  <a:pt x="2417699" y="105156"/>
                </a:lnTo>
                <a:lnTo>
                  <a:pt x="2417699" y="1917"/>
                </a:lnTo>
                <a:close/>
              </a:path>
              <a:path w="2461260" h="134620">
                <a:moveTo>
                  <a:pt x="2450211" y="0"/>
                </a:moveTo>
                <a:lnTo>
                  <a:pt x="2439670" y="0"/>
                </a:lnTo>
                <a:lnTo>
                  <a:pt x="2442194" y="6617"/>
                </a:lnTo>
                <a:lnTo>
                  <a:pt x="2444432" y="13741"/>
                </a:lnTo>
                <a:lnTo>
                  <a:pt x="2450909" y="55394"/>
                </a:lnTo>
                <a:lnTo>
                  <a:pt x="2451100" y="64350"/>
                </a:lnTo>
                <a:lnTo>
                  <a:pt x="2450840" y="74032"/>
                </a:lnTo>
                <a:lnTo>
                  <a:pt x="2442352" y="119410"/>
                </a:lnTo>
                <a:lnTo>
                  <a:pt x="2436241" y="134315"/>
                </a:lnTo>
                <a:lnTo>
                  <a:pt x="2447417" y="134315"/>
                </a:lnTo>
                <a:lnTo>
                  <a:pt x="2459277" y="91351"/>
                </a:lnTo>
                <a:lnTo>
                  <a:pt x="2461260" y="63119"/>
                </a:lnTo>
                <a:lnTo>
                  <a:pt x="2461071" y="54267"/>
                </a:lnTo>
                <a:lnTo>
                  <a:pt x="2454798" y="13271"/>
                </a:lnTo>
                <a:lnTo>
                  <a:pt x="2452641" y="6365"/>
                </a:lnTo>
                <a:lnTo>
                  <a:pt x="2450211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5439" y="6454482"/>
            <a:ext cx="103505" cy="105410"/>
          </a:xfrm>
          <a:custGeom>
            <a:avLst/>
            <a:gdLst/>
            <a:ahLst/>
            <a:cxnLst/>
            <a:rect l="l" t="t" r="r" b="b"/>
            <a:pathLst>
              <a:path w="103505" h="105409">
                <a:moveTo>
                  <a:pt x="58955" y="9512"/>
                </a:moveTo>
                <a:lnTo>
                  <a:pt x="41503" y="9512"/>
                </a:lnTo>
                <a:lnTo>
                  <a:pt x="46672" y="11557"/>
                </a:lnTo>
                <a:lnTo>
                  <a:pt x="55117" y="19735"/>
                </a:lnTo>
                <a:lnTo>
                  <a:pt x="57226" y="24612"/>
                </a:lnTo>
                <a:lnTo>
                  <a:pt x="57226" y="34747"/>
                </a:lnTo>
                <a:lnTo>
                  <a:pt x="56057" y="39014"/>
                </a:lnTo>
                <a:lnTo>
                  <a:pt x="51358" y="47091"/>
                </a:lnTo>
                <a:lnTo>
                  <a:pt x="46278" y="53289"/>
                </a:lnTo>
                <a:lnTo>
                  <a:pt x="0" y="103238"/>
                </a:lnTo>
                <a:lnTo>
                  <a:pt x="68389" y="103238"/>
                </a:lnTo>
                <a:lnTo>
                  <a:pt x="68389" y="93510"/>
                </a:lnTo>
                <a:lnTo>
                  <a:pt x="21932" y="93510"/>
                </a:lnTo>
                <a:lnTo>
                  <a:pt x="47015" y="66497"/>
                </a:lnTo>
                <a:lnTo>
                  <a:pt x="67017" y="35839"/>
                </a:lnTo>
                <a:lnTo>
                  <a:pt x="67017" y="22009"/>
                </a:lnTo>
                <a:lnTo>
                  <a:pt x="64160" y="14947"/>
                </a:lnTo>
                <a:lnTo>
                  <a:pt x="58955" y="9512"/>
                </a:lnTo>
                <a:close/>
              </a:path>
              <a:path w="103505" h="105409">
                <a:moveTo>
                  <a:pt x="45199" y="0"/>
                </a:moveTo>
                <a:lnTo>
                  <a:pt x="35940" y="0"/>
                </a:lnTo>
                <a:lnTo>
                  <a:pt x="29202" y="597"/>
                </a:lnTo>
                <a:lnTo>
                  <a:pt x="2400" y="34023"/>
                </a:lnTo>
                <a:lnTo>
                  <a:pt x="12052" y="34023"/>
                </a:lnTo>
                <a:lnTo>
                  <a:pt x="12636" y="26263"/>
                </a:lnTo>
                <a:lnTo>
                  <a:pt x="15074" y="20243"/>
                </a:lnTo>
                <a:lnTo>
                  <a:pt x="23609" y="11658"/>
                </a:lnTo>
                <a:lnTo>
                  <a:pt x="28955" y="9512"/>
                </a:lnTo>
                <a:lnTo>
                  <a:pt x="58955" y="9512"/>
                </a:lnTo>
                <a:lnTo>
                  <a:pt x="52704" y="2984"/>
                </a:lnTo>
                <a:lnTo>
                  <a:pt x="45199" y="0"/>
                </a:lnTo>
                <a:close/>
              </a:path>
              <a:path w="103505" h="105409">
                <a:moveTo>
                  <a:pt x="97091" y="88176"/>
                </a:moveTo>
                <a:lnTo>
                  <a:pt x="92443" y="88176"/>
                </a:lnTo>
                <a:lnTo>
                  <a:pt x="90449" y="88988"/>
                </a:lnTo>
                <a:lnTo>
                  <a:pt x="87172" y="92278"/>
                </a:lnTo>
                <a:lnTo>
                  <a:pt x="86347" y="94284"/>
                </a:lnTo>
                <a:lnTo>
                  <a:pt x="86347" y="98996"/>
                </a:lnTo>
                <a:lnTo>
                  <a:pt x="87172" y="100990"/>
                </a:lnTo>
                <a:lnTo>
                  <a:pt x="90449" y="104317"/>
                </a:lnTo>
                <a:lnTo>
                  <a:pt x="92443" y="105156"/>
                </a:lnTo>
                <a:lnTo>
                  <a:pt x="97091" y="105156"/>
                </a:lnTo>
                <a:lnTo>
                  <a:pt x="99085" y="104317"/>
                </a:lnTo>
                <a:lnTo>
                  <a:pt x="102361" y="100990"/>
                </a:lnTo>
                <a:lnTo>
                  <a:pt x="103187" y="98996"/>
                </a:lnTo>
                <a:lnTo>
                  <a:pt x="103187" y="94284"/>
                </a:lnTo>
                <a:lnTo>
                  <a:pt x="102361" y="92278"/>
                </a:lnTo>
                <a:lnTo>
                  <a:pt x="99085" y="88988"/>
                </a:lnTo>
                <a:lnTo>
                  <a:pt x="97091" y="88176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57014" y="6452565"/>
            <a:ext cx="2461260" cy="134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9130" y="328040"/>
            <a:ext cx="9894570" cy="12426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0">
                <a:solidFill>
                  <a:srgbClr val="EBEBEB"/>
                </a:solidFill>
              </a:rPr>
              <a:t>Guidelines </a:t>
            </a:r>
            <a:r>
              <a:rPr dirty="0" sz="4000" spc="-5">
                <a:solidFill>
                  <a:srgbClr val="EBEBEB"/>
                </a:solidFill>
              </a:rPr>
              <a:t>for Assessment</a:t>
            </a:r>
            <a:r>
              <a:rPr dirty="0" sz="4000" spc="15">
                <a:solidFill>
                  <a:srgbClr val="EBEBEB"/>
                </a:solidFill>
              </a:rPr>
              <a:t> </a:t>
            </a:r>
            <a:r>
              <a:rPr dirty="0" sz="4000" spc="-10">
                <a:solidFill>
                  <a:srgbClr val="EBEBEB"/>
                </a:solidFill>
              </a:rPr>
              <a:t>and</a:t>
            </a:r>
            <a:endParaRPr sz="4000"/>
          </a:p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EBEBEB"/>
                </a:solidFill>
              </a:rPr>
              <a:t>Instruction in </a:t>
            </a:r>
            <a:r>
              <a:rPr dirty="0" sz="4000" spc="-10">
                <a:solidFill>
                  <a:srgbClr val="EBEBEB"/>
                </a:solidFill>
              </a:rPr>
              <a:t>Statistics Education</a:t>
            </a:r>
            <a:r>
              <a:rPr dirty="0" sz="4000" spc="70">
                <a:solidFill>
                  <a:srgbClr val="EBEBEB"/>
                </a:solidFill>
              </a:rPr>
              <a:t> </a:t>
            </a:r>
            <a:r>
              <a:rPr dirty="0" sz="4000" spc="-10">
                <a:solidFill>
                  <a:srgbClr val="EBEBEB"/>
                </a:solidFill>
              </a:rPr>
              <a:t>(GAISE)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588263" y="1876043"/>
            <a:ext cx="5146547" cy="448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008245" y="6402323"/>
            <a:ext cx="572579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http://www.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mstat.org/education/gaise/index.cfm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7376" y="1911095"/>
            <a:ext cx="4343400" cy="4413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05" y="458723"/>
            <a:ext cx="7117080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EBEBEB"/>
                </a:solidFill>
              </a:rPr>
              <a:t>Morning Statistical</a:t>
            </a:r>
            <a:r>
              <a:rPr dirty="0" sz="4200" spc="-10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Activities</a:t>
            </a:r>
            <a:endParaRPr sz="4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7431" y="4572889"/>
          <a:ext cx="11640820" cy="2291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6458"/>
                <a:gridCol w="2900680"/>
                <a:gridCol w="2837560"/>
                <a:gridCol w="3026664"/>
              </a:tblGrid>
              <a:tr h="8879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MONDAY: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Distributions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TUESDAY:</a:t>
                      </a:r>
                      <a:r>
                        <a:rPr dirty="0" sz="2000" spc="-1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2000" b="1">
                          <a:latin typeface="Century Gothic"/>
                          <a:cs typeface="Century Gothic"/>
                        </a:rPr>
                        <a:t>Comparing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populations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WEDNESDAY:</a:t>
                      </a:r>
                      <a:r>
                        <a:rPr dirty="0" sz="2000" spc="-10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Bivariate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association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THURSDAY:</a:t>
                      </a:r>
                      <a:r>
                        <a:rPr dirty="0" sz="2000" spc="-9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Probability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</a:tr>
              <a:tr h="1390773">
                <a:tc>
                  <a:txBody>
                    <a:bodyPr/>
                    <a:lstStyle/>
                    <a:p>
                      <a:pPr marL="35560">
                        <a:lnSpc>
                          <a:spcPts val="109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</a:t>
                      </a:r>
                      <a:r>
                        <a:rPr dirty="0" sz="1000" spc="-5" b="1">
                          <a:solidFill>
                            <a:srgbClr val="840F0D"/>
                          </a:solidFill>
                          <a:latin typeface="Century Gothic"/>
                          <a:cs typeface="Century Gothic"/>
                        </a:rPr>
                        <a:t>The footprint on the</a:t>
                      </a:r>
                      <a:r>
                        <a:rPr dirty="0" sz="1000" spc="-50" b="1">
                          <a:solidFill>
                            <a:srgbClr val="840F0D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840F0D"/>
                          </a:solidFill>
                          <a:latin typeface="Century Gothic"/>
                          <a:cs typeface="Century Gothic"/>
                        </a:rPr>
                        <a:t>sidewalk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 marR="226695">
                        <a:lnSpc>
                          <a:spcPct val="114999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Formulate Q: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Have class ask questions @  arm span. [Discuss how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ask a statistical  question].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5560" marR="224154">
                        <a:lnSpc>
                          <a:spcPct val="114999"/>
                        </a:lnSpc>
                      </a:pP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Collect Data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Have each group determine  how they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will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collect data on foot</a:t>
                      </a:r>
                      <a:r>
                        <a:rPr dirty="0" sz="1000" spc="-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size.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Recap of previous day’s activities 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(5</a:t>
                      </a:r>
                      <a:r>
                        <a:rPr dirty="0" sz="1000" spc="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mins)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 marR="62865">
                        <a:lnSpc>
                          <a:spcPct val="114999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Continue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Gymkana activity  from Monday - Time on Balance beam and  Time hanging from parallel bars (Formulate Q  and Collect Data already done).</a:t>
                      </a:r>
                      <a:r>
                        <a:rPr dirty="0" sz="1000" spc="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(30m)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Analyze and Display Data: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Each group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will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Recap of previous day’s activities 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(5</a:t>
                      </a:r>
                      <a:r>
                        <a:rPr dirty="0" sz="1000" spc="6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mins)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560" marR="118110">
                        <a:lnSpc>
                          <a:spcPct val="114999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Foot Length &amp; Time on parallel bars 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(45m)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5560" marR="59690">
                        <a:lnSpc>
                          <a:spcPct val="114999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Formulate Q: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have class pose questions @  relationship btn arm span &amp;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time.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E.g.,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does  longer arm span mean longer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time?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[Discuss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Recap of previous day’s activities 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(5</a:t>
                      </a:r>
                      <a:r>
                        <a:rPr dirty="0" sz="1000" spc="6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mins)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195" marR="295910">
                        <a:lnSpc>
                          <a:spcPct val="114999"/>
                        </a:lnSpc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Introduction of simple probability concepts:  Describe basic concepts 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(15</a:t>
                      </a:r>
                      <a:r>
                        <a:rPr dirty="0" sz="1000" spc="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mins)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Question(s)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of the day</a:t>
                      </a:r>
                      <a:r>
                        <a:rPr dirty="0" sz="1000" spc="3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(?)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Activity: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ask students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determine</a:t>
                      </a:r>
                      <a:r>
                        <a:rPr dirty="0" sz="1000" spc="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the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65505" y="1913890"/>
            <a:ext cx="4150360" cy="1243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6600"/>
                </a:solidFill>
                <a:latin typeface="Century Gothic"/>
                <a:cs typeface="Century Gothic"/>
              </a:rPr>
              <a:t>Continuous </a:t>
            </a:r>
            <a:r>
              <a:rPr dirty="0" sz="2400" spc="-5">
                <a:solidFill>
                  <a:srgbClr val="FF6600"/>
                </a:solidFill>
                <a:latin typeface="Century Gothic"/>
                <a:cs typeface="Century Gothic"/>
              </a:rPr>
              <a:t>Data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–</a:t>
            </a:r>
            <a:r>
              <a:rPr dirty="0" sz="24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foot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length, </a:t>
            </a:r>
            <a:r>
              <a:rPr dirty="0" sz="2400" spc="5">
                <a:solidFill>
                  <a:srgbClr val="FFFFFF"/>
                </a:solidFill>
                <a:latin typeface="Century Gothic"/>
                <a:cs typeface="Century Gothic"/>
              </a:rPr>
              <a:t>jump</a:t>
            </a:r>
            <a:r>
              <a:rPr dirty="0" sz="24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distance,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Solving a case </a:t>
            </a:r>
            <a:r>
              <a:rPr dirty="0" sz="2400" spc="5">
                <a:solidFill>
                  <a:srgbClr val="FFFFFF"/>
                </a:solidFill>
                <a:latin typeface="Century Gothic"/>
                <a:cs typeface="Century Gothic"/>
              </a:rPr>
              <a:t>using</a:t>
            </a:r>
            <a:r>
              <a:rPr dirty="0" sz="2400" spc="-1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data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4015" y="1577339"/>
            <a:ext cx="2708147" cy="2199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11056" y="239268"/>
            <a:ext cx="1943100" cy="3956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5505" y="540765"/>
            <a:ext cx="7600950" cy="640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EBEBEB"/>
                </a:solidFill>
              </a:rPr>
              <a:t>Afternoon Statistical</a:t>
            </a:r>
            <a:r>
              <a:rPr dirty="0" sz="4200" spc="-45">
                <a:solidFill>
                  <a:srgbClr val="EBEBEB"/>
                </a:solidFill>
              </a:rPr>
              <a:t> </a:t>
            </a:r>
            <a:r>
              <a:rPr dirty="0" sz="4200">
                <a:solidFill>
                  <a:srgbClr val="EBEBEB"/>
                </a:solidFill>
              </a:rPr>
              <a:t>Activities</a:t>
            </a:r>
            <a:endParaRPr sz="4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80275" y="4528439"/>
          <a:ext cx="11640820" cy="2336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6522"/>
                <a:gridCol w="2900553"/>
                <a:gridCol w="2837560"/>
                <a:gridCol w="3026791"/>
              </a:tblGrid>
              <a:tr h="67805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MONDAY: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Distributions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TUESDAY:</a:t>
                      </a:r>
                      <a:r>
                        <a:rPr dirty="0" sz="2000" spc="-10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Comparing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populations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WEDNE</a:t>
                      </a:r>
                      <a:r>
                        <a:rPr dirty="0" sz="2000" b="1">
                          <a:latin typeface="Century Gothic"/>
                          <a:cs typeface="Century Gothic"/>
                        </a:rPr>
                        <a:t>SDA</a:t>
                      </a:r>
                      <a:r>
                        <a:rPr dirty="0" sz="2000" b="1">
                          <a:latin typeface="Century Gothic"/>
                          <a:cs typeface="Century Gothic"/>
                        </a:rPr>
                        <a:t>Y:</a:t>
                      </a:r>
                      <a:r>
                        <a:rPr dirty="0" sz="2000" spc="-9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Bivariate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association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2000" b="1">
                          <a:latin typeface="Century Gothic"/>
                          <a:cs typeface="Century Gothic"/>
                        </a:rPr>
                        <a:t>THURSDAY:</a:t>
                      </a:r>
                      <a:r>
                        <a:rPr dirty="0" sz="2000" spc="-9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2000" spc="-5" b="1">
                          <a:latin typeface="Century Gothic"/>
                          <a:cs typeface="Century Gothic"/>
                        </a:rPr>
                        <a:t>Probability</a:t>
                      </a:r>
                      <a:endParaRPr sz="2000">
                        <a:latin typeface="Century Gothic"/>
                        <a:cs typeface="Century Gothic"/>
                      </a:endParaRPr>
                    </a:p>
                  </a:txBody>
                  <a:tcPr marL="0" marR="0" marB="0" marT="44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CDBB"/>
                    </a:solidFill>
                  </a:tcPr>
                </a:tc>
              </a:tr>
              <a:tr h="1645154">
                <a:tc>
                  <a:txBody>
                    <a:bodyPr/>
                    <a:lstStyle/>
                    <a:p>
                      <a:pPr marL="34925">
                        <a:lnSpc>
                          <a:spcPts val="109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</a:t>
                      </a:r>
                      <a:r>
                        <a:rPr dirty="0" sz="1000" spc="-5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FOOD</a:t>
                      </a:r>
                      <a:r>
                        <a:rPr dirty="0" sz="1000" spc="-50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C00000"/>
                          </a:solidFill>
                          <a:latin typeface="Century Gothic"/>
                          <a:cs typeface="Century Gothic"/>
                        </a:rPr>
                        <a:t>PREFERENCE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925" marR="32384">
                        <a:lnSpc>
                          <a:spcPct val="114999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Formulate Q: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Have class ask questions @  food preference. [Discuss how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ask a  statistical question; discuss the variables;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how  do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response options differ from</a:t>
                      </a:r>
                      <a:r>
                        <a:rPr dirty="0" sz="1000" spc="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morning].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Collect Data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Have each group</a:t>
                      </a:r>
                      <a:r>
                        <a:rPr dirty="0" sz="1000" spc="6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determine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how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they will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collect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data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on</a:t>
                      </a:r>
                      <a:r>
                        <a:rPr dirty="0" sz="1000" spc="-9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food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09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Repeat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with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Vegetarian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status,</a:t>
                      </a:r>
                      <a:r>
                        <a:rPr dirty="0" sz="1000" spc="-3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if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time</a:t>
                      </a:r>
                      <a:r>
                        <a:rPr dirty="0" sz="1000" spc="-10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permits.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5560" marR="13779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Each group colors their map on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the 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top 3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foods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for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their</a:t>
                      </a:r>
                      <a:r>
                        <a:rPr dirty="0" sz="1000" spc="-4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states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09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Describing relationship by</a:t>
                      </a:r>
                      <a:r>
                        <a:rPr dirty="0" sz="1000" spc="-4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exploring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other</a:t>
                      </a:r>
                      <a:r>
                        <a:rPr dirty="0" sz="1000" spc="-7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factors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6195" marR="4953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Formulate Q: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What factors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are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related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the  differences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seen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in food preference by  state?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Analyze &amp; Display data: 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Posterboard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with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 marL="361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columns for categories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000" spc="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explanatory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Century Gothic"/>
                          <a:cs typeface="Century Gothic"/>
                        </a:rPr>
                        <a:t>Recap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of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previous day’s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activities 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(5</a:t>
                      </a:r>
                      <a:r>
                        <a:rPr dirty="0" sz="1000" spc="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mins)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Activity: 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Restaurant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menu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6830" marR="62865">
                        <a:lnSpc>
                          <a:spcPct val="114999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Formulate Q: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have class brainstorm on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what 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they’ve learned that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could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be used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to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develop  the ideal menu for middle</a:t>
                      </a:r>
                      <a:r>
                        <a:rPr dirty="0" sz="1000" spc="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schoolers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Century Gothic"/>
                          <a:cs typeface="Century Gothic"/>
                        </a:rPr>
                        <a:t>CHALLENGE: </a:t>
                      </a:r>
                      <a:r>
                        <a:rPr dirty="0" sz="1000" spc="-5">
                          <a:latin typeface="Century Gothic"/>
                          <a:cs typeface="Century Gothic"/>
                        </a:rPr>
                        <a:t>Job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(should you choose</a:t>
                      </a:r>
                      <a:r>
                        <a:rPr dirty="0" sz="1000" spc="5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to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3132" y="1644650"/>
            <a:ext cx="6315710" cy="2082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6600"/>
                </a:solidFill>
                <a:latin typeface="Century Gothic"/>
                <a:cs typeface="Century Gothic"/>
              </a:rPr>
              <a:t>Categorical </a:t>
            </a:r>
            <a:r>
              <a:rPr dirty="0" sz="2400" spc="-5">
                <a:solidFill>
                  <a:srgbClr val="FF6600"/>
                </a:solidFill>
                <a:latin typeface="Century Gothic"/>
                <a:cs typeface="Century Gothic"/>
              </a:rPr>
              <a:t>data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– Food</a:t>
            </a:r>
            <a:r>
              <a:rPr dirty="0" sz="24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Preferences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Creating a food menu for middle</a:t>
            </a:r>
            <a:r>
              <a:rPr dirty="0" sz="2400" spc="-1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aged</a:t>
            </a:r>
            <a:r>
              <a:rPr dirty="0" sz="24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children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355600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Use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Census@School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to examine</a:t>
            </a:r>
            <a:r>
              <a:rPr dirty="0" sz="240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state</a:t>
            </a:r>
            <a:endParaRPr sz="2400">
              <a:latin typeface="Century Gothic"/>
              <a:cs typeface="Century Gothic"/>
            </a:endParaRPr>
          </a:p>
          <a:p>
            <a:pPr marL="3556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variation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48143" y="1277111"/>
            <a:ext cx="4751832" cy="3165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5823" y="4995671"/>
            <a:ext cx="2093976" cy="55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6971" y="2083307"/>
            <a:ext cx="2052827" cy="1263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794" y="239014"/>
            <a:ext cx="6675120" cy="640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FFFFFF"/>
                </a:solidFill>
              </a:rPr>
              <a:t>Extra </a:t>
            </a:r>
            <a:r>
              <a:rPr dirty="0" sz="4200">
                <a:solidFill>
                  <a:srgbClr val="FFFFFF"/>
                </a:solidFill>
              </a:rPr>
              <a:t>Activities </a:t>
            </a:r>
            <a:r>
              <a:rPr dirty="0" sz="4200" spc="-5">
                <a:solidFill>
                  <a:srgbClr val="FFFFFF"/>
                </a:solidFill>
              </a:rPr>
              <a:t>2016 </a:t>
            </a:r>
            <a:r>
              <a:rPr dirty="0" sz="4200">
                <a:solidFill>
                  <a:srgbClr val="FFFFFF"/>
                </a:solidFill>
              </a:rPr>
              <a:t>-</a:t>
            </a:r>
            <a:r>
              <a:rPr dirty="0" sz="4200" spc="-125">
                <a:solidFill>
                  <a:srgbClr val="FFFFFF"/>
                </a:solidFill>
              </a:rPr>
              <a:t> </a:t>
            </a:r>
            <a:r>
              <a:rPr dirty="0" sz="4200">
                <a:solidFill>
                  <a:srgbClr val="FFFFFF"/>
                </a:solidFill>
              </a:rPr>
              <a:t>2019</a:t>
            </a:r>
            <a:endParaRPr sz="4200"/>
          </a:p>
        </p:txBody>
      </p:sp>
      <p:sp>
        <p:nvSpPr>
          <p:cNvPr id="6" name="object 6"/>
          <p:cNvSpPr txBox="1"/>
          <p:nvPr/>
        </p:nvSpPr>
        <p:spPr>
          <a:xfrm>
            <a:off x="2288794" y="931798"/>
            <a:ext cx="7875905" cy="5862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FFC000"/>
                </a:solidFill>
                <a:latin typeface="Century Gothic"/>
                <a:cs typeface="Century Gothic"/>
              </a:rPr>
              <a:t>Modified</a:t>
            </a:r>
            <a:r>
              <a:rPr dirty="0" sz="2400" spc="-8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2400" spc="-5">
                <a:solidFill>
                  <a:srgbClr val="FFC000"/>
                </a:solidFill>
                <a:latin typeface="Century Gothic"/>
                <a:cs typeface="Century Gothic"/>
              </a:rPr>
              <a:t>Gymkana</a:t>
            </a:r>
            <a:endParaRPr sz="2400">
              <a:latin typeface="Century Gothic"/>
              <a:cs typeface="Century Gothic"/>
            </a:endParaRPr>
          </a:p>
          <a:p>
            <a:pPr marL="756285" marR="5080" indent="-287020">
              <a:lnSpc>
                <a:spcPct val="100000"/>
              </a:lnSpc>
              <a:spcBef>
                <a:spcPts val="1010"/>
              </a:spcBef>
            </a:pPr>
            <a:r>
              <a:rPr dirty="0" sz="1400" spc="3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400" spc="409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Ben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Prescott,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Assistant Director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coach,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had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campers obtain 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measurements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on timed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planks, standing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jumps,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800" spc="5">
                <a:solidFill>
                  <a:srgbClr val="FFFFFF"/>
                </a:solidFill>
                <a:latin typeface="Century Gothic"/>
                <a:cs typeface="Century Gothic"/>
              </a:rPr>
              <a:t>grip 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strength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E6B729"/>
                </a:solidFill>
                <a:latin typeface="Century Gothic"/>
                <a:cs typeface="Century Gothic"/>
              </a:rPr>
              <a:t>NHANES </a:t>
            </a:r>
            <a:r>
              <a:rPr dirty="0" sz="2400" spc="-5">
                <a:solidFill>
                  <a:srgbClr val="E6B729"/>
                </a:solidFill>
                <a:latin typeface="Century Gothic"/>
                <a:cs typeface="Century Gothic"/>
              </a:rPr>
              <a:t>Exam</a:t>
            </a:r>
            <a:r>
              <a:rPr dirty="0" sz="2400" spc="-95">
                <a:solidFill>
                  <a:srgbClr val="E6B729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E6B729"/>
                </a:solidFill>
                <a:latin typeface="Century Gothic"/>
                <a:cs typeface="Century Gothic"/>
              </a:rPr>
              <a:t>Center</a:t>
            </a:r>
            <a:endParaRPr sz="2400">
              <a:latin typeface="Century Gothic"/>
              <a:cs typeface="Century Gothic"/>
            </a:endParaRPr>
          </a:p>
          <a:p>
            <a:pPr algn="just" marL="756285" marR="650240" indent="-287020">
              <a:lnSpc>
                <a:spcPct val="100000"/>
              </a:lnSpc>
              <a:spcBef>
                <a:spcPts val="1015"/>
              </a:spcBef>
            </a:pPr>
            <a:r>
              <a:rPr dirty="0" sz="1400" spc="-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400" spc="-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Infectious Disease Epidemiologist,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Dr. Geraldine McQuillan 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talked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to students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about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NHANES ; NHANES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Engineer,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Vera 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Osidach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provided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tour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8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Century Gothic"/>
                <a:cs typeface="Century Gothic"/>
              </a:rPr>
              <a:t>mini-MEC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 spc="-5">
                <a:solidFill>
                  <a:srgbClr val="E6B729"/>
                </a:solidFill>
                <a:latin typeface="Century Gothic"/>
                <a:cs typeface="Century Gothic"/>
              </a:rPr>
              <a:t>Graphic</a:t>
            </a:r>
            <a:r>
              <a:rPr dirty="0" sz="2400" spc="-90">
                <a:solidFill>
                  <a:srgbClr val="E6B729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E6B729"/>
                </a:solidFill>
                <a:latin typeface="Century Gothic"/>
                <a:cs typeface="Century Gothic"/>
              </a:rPr>
              <a:t>Artists</a:t>
            </a:r>
            <a:endParaRPr sz="2400">
              <a:latin typeface="Century Gothic"/>
              <a:cs typeface="Century Gothic"/>
            </a:endParaRPr>
          </a:p>
          <a:p>
            <a:pPr marL="756285" marR="31750" indent="-287020">
              <a:lnSpc>
                <a:spcPct val="100000"/>
              </a:lnSpc>
              <a:spcBef>
                <a:spcPts val="1005"/>
              </a:spcBef>
            </a:pPr>
            <a:r>
              <a:rPr dirty="0" sz="1400" spc="3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400" spc="409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NCHS Office of Information Services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(Tommy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Siebert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Dotti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 Day)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showed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how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NCHS graphic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artists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develop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posters and 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other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visuals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scientists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 spc="-5">
                <a:solidFill>
                  <a:srgbClr val="E6B729"/>
                </a:solidFill>
                <a:latin typeface="Century Gothic"/>
                <a:cs typeface="Century Gothic"/>
              </a:rPr>
              <a:t>Toastmasters</a:t>
            </a:r>
            <a:endParaRPr sz="2400">
              <a:latin typeface="Century Gothic"/>
              <a:cs typeface="Century Gothic"/>
            </a:endParaRPr>
          </a:p>
          <a:p>
            <a:pPr marL="756285" marR="548640" indent="-287020">
              <a:lnSpc>
                <a:spcPct val="100000"/>
              </a:lnSpc>
              <a:spcBef>
                <a:spcPts val="1005"/>
              </a:spcBef>
            </a:pPr>
            <a:r>
              <a:rPr dirty="0" sz="1400" spc="3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400" spc="409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Toastmasters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member and Research Scientist,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Renee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Gindi, 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presented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on tips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orally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present 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your</a:t>
            </a:r>
            <a:r>
              <a:rPr dirty="0" sz="18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work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400">
                <a:solidFill>
                  <a:srgbClr val="E6B729"/>
                </a:solidFill>
                <a:latin typeface="Century Gothic"/>
                <a:cs typeface="Century Gothic"/>
              </a:rPr>
              <a:t>Farm </a:t>
            </a:r>
            <a:r>
              <a:rPr dirty="0" sz="2400" spc="-5">
                <a:solidFill>
                  <a:srgbClr val="E6B729"/>
                </a:solidFill>
                <a:latin typeface="Century Gothic"/>
                <a:cs typeface="Century Gothic"/>
              </a:rPr>
              <a:t>at </a:t>
            </a:r>
            <a:r>
              <a:rPr dirty="0" sz="2400">
                <a:solidFill>
                  <a:srgbClr val="E6B729"/>
                </a:solidFill>
                <a:latin typeface="Century Gothic"/>
                <a:cs typeface="Century Gothic"/>
              </a:rPr>
              <a:t>College of Agriculture &amp; Natural</a:t>
            </a:r>
            <a:r>
              <a:rPr dirty="0" sz="2400" spc="-170">
                <a:solidFill>
                  <a:srgbClr val="E6B729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E6B729"/>
                </a:solidFill>
                <a:latin typeface="Century Gothic"/>
                <a:cs typeface="Century Gothic"/>
              </a:rPr>
              <a:t>Resource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40823" y="2363723"/>
            <a:ext cx="1935479" cy="1856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792968" y="3195827"/>
            <a:ext cx="1274064" cy="179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65080" y="150876"/>
            <a:ext cx="1851660" cy="1935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64691" y="5271515"/>
            <a:ext cx="1245108" cy="1336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099547" y="5271515"/>
            <a:ext cx="2092452" cy="13975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15642" y="1599819"/>
            <a:ext cx="6797675" cy="190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One-week commuter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STEM</a:t>
            </a:r>
            <a:r>
              <a:rPr dirty="0" sz="2000" spc="-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camp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Focuses on statistics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middle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students</a:t>
            </a:r>
            <a:endParaRPr sz="2000">
              <a:latin typeface="Century Gothic"/>
              <a:cs typeface="Century Gothic"/>
            </a:endParaRPr>
          </a:p>
          <a:p>
            <a:pPr marL="355600" marR="86360" indent="-343535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Teaches statistics through a variety of</a:t>
            </a:r>
            <a:r>
              <a:rPr dirty="0" sz="2000" spc="-1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fun,</a:t>
            </a:r>
            <a:r>
              <a:rPr dirty="0" sz="20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hands-on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no fee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registering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attending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2000" spc="-1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5">
                <a:solidFill>
                  <a:srgbClr val="FFFFFF"/>
                </a:solidFill>
                <a:latin typeface="Century Gothic"/>
                <a:cs typeface="Century Gothic"/>
              </a:rPr>
              <a:t>Camp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570" y="486409"/>
            <a:ext cx="9348470" cy="6400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What </a:t>
            </a:r>
            <a:r>
              <a:rPr dirty="0" sz="4200" spc="-5">
                <a:solidFill>
                  <a:srgbClr val="EBEBEB"/>
                </a:solidFill>
              </a:rPr>
              <a:t>is </a:t>
            </a:r>
            <a:r>
              <a:rPr dirty="0" sz="4200">
                <a:solidFill>
                  <a:srgbClr val="EBEBEB"/>
                </a:solidFill>
              </a:rPr>
              <a:t>the </a:t>
            </a:r>
            <a:r>
              <a:rPr dirty="0" sz="4200" spc="-5">
                <a:solidFill>
                  <a:srgbClr val="EBEBEB"/>
                </a:solidFill>
              </a:rPr>
              <a:t>Data Detectives</a:t>
            </a:r>
            <a:r>
              <a:rPr dirty="0" sz="4200" spc="-45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Camp?</a:t>
            </a:r>
            <a:endParaRPr sz="4200"/>
          </a:p>
        </p:txBody>
      </p:sp>
      <p:sp>
        <p:nvSpPr>
          <p:cNvPr id="5" name="object 5"/>
          <p:cNvSpPr/>
          <p:nvPr/>
        </p:nvSpPr>
        <p:spPr>
          <a:xfrm>
            <a:off x="1002791" y="4523232"/>
            <a:ext cx="2912364" cy="194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81144" y="4523232"/>
            <a:ext cx="3055620" cy="2036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01228" y="4523232"/>
            <a:ext cx="2831592" cy="2122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659" y="335915"/>
            <a:ext cx="5105400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Last </a:t>
            </a:r>
            <a:r>
              <a:rPr dirty="0" sz="4200" spc="-5">
                <a:solidFill>
                  <a:srgbClr val="EBEBEB"/>
                </a:solidFill>
              </a:rPr>
              <a:t>day </a:t>
            </a:r>
            <a:r>
              <a:rPr dirty="0" sz="4200">
                <a:solidFill>
                  <a:srgbClr val="EBEBEB"/>
                </a:solidFill>
              </a:rPr>
              <a:t>of</a:t>
            </a:r>
            <a:r>
              <a:rPr dirty="0" sz="4200" spc="-75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camp…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3097910" y="1256169"/>
            <a:ext cx="7326630" cy="697230"/>
          </a:xfrm>
          <a:custGeom>
            <a:avLst/>
            <a:gdLst/>
            <a:ahLst/>
            <a:cxnLst/>
            <a:rect l="l" t="t" r="r" b="b"/>
            <a:pathLst>
              <a:path w="7326630" h="697230">
                <a:moveTo>
                  <a:pt x="0" y="696963"/>
                </a:moveTo>
                <a:lnTo>
                  <a:pt x="7326248" y="696963"/>
                </a:lnTo>
                <a:lnTo>
                  <a:pt x="7326248" y="0"/>
                </a:lnTo>
                <a:lnTo>
                  <a:pt x="0" y="0"/>
                </a:lnTo>
                <a:lnTo>
                  <a:pt x="0" y="696963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7910" y="1953145"/>
            <a:ext cx="7326630" cy="697230"/>
          </a:xfrm>
          <a:custGeom>
            <a:avLst/>
            <a:gdLst/>
            <a:ahLst/>
            <a:cxnLst/>
            <a:rect l="l" t="t" r="r" b="b"/>
            <a:pathLst>
              <a:path w="7326630" h="697230">
                <a:moveTo>
                  <a:pt x="0" y="696963"/>
                </a:moveTo>
                <a:lnTo>
                  <a:pt x="7326248" y="696963"/>
                </a:lnTo>
                <a:lnTo>
                  <a:pt x="7326248" y="0"/>
                </a:lnTo>
                <a:lnTo>
                  <a:pt x="0" y="0"/>
                </a:lnTo>
                <a:lnTo>
                  <a:pt x="0" y="696963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7910" y="2650134"/>
            <a:ext cx="7326630" cy="644525"/>
          </a:xfrm>
          <a:custGeom>
            <a:avLst/>
            <a:gdLst/>
            <a:ahLst/>
            <a:cxnLst/>
            <a:rect l="l" t="t" r="r" b="b"/>
            <a:pathLst>
              <a:path w="7326630" h="644525">
                <a:moveTo>
                  <a:pt x="0" y="644245"/>
                </a:moveTo>
                <a:lnTo>
                  <a:pt x="7326248" y="644245"/>
                </a:lnTo>
                <a:lnTo>
                  <a:pt x="7326248" y="0"/>
                </a:lnTo>
                <a:lnTo>
                  <a:pt x="0" y="0"/>
                </a:lnTo>
                <a:lnTo>
                  <a:pt x="0" y="644245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7910" y="3294291"/>
            <a:ext cx="7326630" cy="794385"/>
          </a:xfrm>
          <a:custGeom>
            <a:avLst/>
            <a:gdLst/>
            <a:ahLst/>
            <a:cxnLst/>
            <a:rect l="l" t="t" r="r" b="b"/>
            <a:pathLst>
              <a:path w="7326630" h="794385">
                <a:moveTo>
                  <a:pt x="0" y="793965"/>
                </a:moveTo>
                <a:lnTo>
                  <a:pt x="7326248" y="793965"/>
                </a:lnTo>
                <a:lnTo>
                  <a:pt x="7326248" y="0"/>
                </a:lnTo>
                <a:lnTo>
                  <a:pt x="0" y="0"/>
                </a:lnTo>
                <a:lnTo>
                  <a:pt x="0" y="793965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7910" y="4088358"/>
            <a:ext cx="7326630" cy="778510"/>
          </a:xfrm>
          <a:custGeom>
            <a:avLst/>
            <a:gdLst/>
            <a:ahLst/>
            <a:cxnLst/>
            <a:rect l="l" t="t" r="r" b="b"/>
            <a:pathLst>
              <a:path w="7326630" h="778510">
                <a:moveTo>
                  <a:pt x="0" y="778154"/>
                </a:moveTo>
                <a:lnTo>
                  <a:pt x="7326248" y="778154"/>
                </a:lnTo>
                <a:lnTo>
                  <a:pt x="7326248" y="0"/>
                </a:lnTo>
                <a:lnTo>
                  <a:pt x="0" y="0"/>
                </a:lnTo>
                <a:lnTo>
                  <a:pt x="0" y="778154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7910" y="4866462"/>
            <a:ext cx="7326630" cy="702310"/>
          </a:xfrm>
          <a:custGeom>
            <a:avLst/>
            <a:gdLst/>
            <a:ahLst/>
            <a:cxnLst/>
            <a:rect l="l" t="t" r="r" b="b"/>
            <a:pathLst>
              <a:path w="7326630" h="702310">
                <a:moveTo>
                  <a:pt x="0" y="702233"/>
                </a:moveTo>
                <a:lnTo>
                  <a:pt x="7326248" y="702233"/>
                </a:lnTo>
                <a:lnTo>
                  <a:pt x="7326248" y="0"/>
                </a:lnTo>
                <a:lnTo>
                  <a:pt x="0" y="0"/>
                </a:lnTo>
                <a:lnTo>
                  <a:pt x="0" y="702233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7910" y="5568708"/>
            <a:ext cx="7326630" cy="702310"/>
          </a:xfrm>
          <a:custGeom>
            <a:avLst/>
            <a:gdLst/>
            <a:ahLst/>
            <a:cxnLst/>
            <a:rect l="l" t="t" r="r" b="b"/>
            <a:pathLst>
              <a:path w="7326630" h="702310">
                <a:moveTo>
                  <a:pt x="0" y="702233"/>
                </a:moveTo>
                <a:lnTo>
                  <a:pt x="7326248" y="702233"/>
                </a:lnTo>
                <a:lnTo>
                  <a:pt x="7326248" y="0"/>
                </a:lnTo>
                <a:lnTo>
                  <a:pt x="0" y="0"/>
                </a:lnTo>
                <a:lnTo>
                  <a:pt x="0" y="702233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7910" y="6270937"/>
            <a:ext cx="7326630" cy="563245"/>
          </a:xfrm>
          <a:custGeom>
            <a:avLst/>
            <a:gdLst/>
            <a:ahLst/>
            <a:cxnLst/>
            <a:rect l="l" t="t" r="r" b="b"/>
            <a:pathLst>
              <a:path w="7326630" h="563245">
                <a:moveTo>
                  <a:pt x="0" y="563067"/>
                </a:moveTo>
                <a:lnTo>
                  <a:pt x="7326248" y="563067"/>
                </a:lnTo>
                <a:lnTo>
                  <a:pt x="7326248" y="0"/>
                </a:lnTo>
                <a:lnTo>
                  <a:pt x="0" y="0"/>
                </a:lnTo>
                <a:lnTo>
                  <a:pt x="0" y="563067"/>
                </a:lnTo>
                <a:close/>
              </a:path>
            </a:pathLst>
          </a:custGeom>
          <a:solidFill>
            <a:srgbClr val="E3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560" y="1946782"/>
            <a:ext cx="7339330" cy="12700"/>
          </a:xfrm>
          <a:custGeom>
            <a:avLst/>
            <a:gdLst/>
            <a:ahLst/>
            <a:cxnLst/>
            <a:rect l="l" t="t" r="r" b="b"/>
            <a:pathLst>
              <a:path w="7339330" h="12700">
                <a:moveTo>
                  <a:pt x="0" y="12700"/>
                </a:moveTo>
                <a:lnTo>
                  <a:pt x="7338948" y="12700"/>
                </a:lnTo>
                <a:lnTo>
                  <a:pt x="73389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560" y="2643758"/>
            <a:ext cx="7339330" cy="12700"/>
          </a:xfrm>
          <a:custGeom>
            <a:avLst/>
            <a:gdLst/>
            <a:ahLst/>
            <a:cxnLst/>
            <a:rect l="l" t="t" r="r" b="b"/>
            <a:pathLst>
              <a:path w="7339330" h="12700">
                <a:moveTo>
                  <a:pt x="0" y="12700"/>
                </a:moveTo>
                <a:lnTo>
                  <a:pt x="7338948" y="12700"/>
                </a:lnTo>
                <a:lnTo>
                  <a:pt x="73389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1560" y="3288029"/>
            <a:ext cx="7339330" cy="12700"/>
          </a:xfrm>
          <a:custGeom>
            <a:avLst/>
            <a:gdLst/>
            <a:ahLst/>
            <a:cxnLst/>
            <a:rect l="l" t="t" r="r" b="b"/>
            <a:pathLst>
              <a:path w="7339330" h="12700">
                <a:moveTo>
                  <a:pt x="0" y="12700"/>
                </a:moveTo>
                <a:lnTo>
                  <a:pt x="7338948" y="12700"/>
                </a:lnTo>
                <a:lnTo>
                  <a:pt x="73389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1560" y="4081907"/>
            <a:ext cx="7339330" cy="12700"/>
          </a:xfrm>
          <a:custGeom>
            <a:avLst/>
            <a:gdLst/>
            <a:ahLst/>
            <a:cxnLst/>
            <a:rect l="l" t="t" r="r" b="b"/>
            <a:pathLst>
              <a:path w="7339330" h="12700">
                <a:moveTo>
                  <a:pt x="0" y="12700"/>
                </a:moveTo>
                <a:lnTo>
                  <a:pt x="7338948" y="12700"/>
                </a:lnTo>
                <a:lnTo>
                  <a:pt x="73389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1560" y="4860163"/>
            <a:ext cx="7339330" cy="12700"/>
          </a:xfrm>
          <a:custGeom>
            <a:avLst/>
            <a:gdLst/>
            <a:ahLst/>
            <a:cxnLst/>
            <a:rect l="l" t="t" r="r" b="b"/>
            <a:pathLst>
              <a:path w="7339330" h="12700">
                <a:moveTo>
                  <a:pt x="0" y="12700"/>
                </a:moveTo>
                <a:lnTo>
                  <a:pt x="7338948" y="12700"/>
                </a:lnTo>
                <a:lnTo>
                  <a:pt x="73389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560" y="5562346"/>
            <a:ext cx="7339330" cy="12700"/>
          </a:xfrm>
          <a:custGeom>
            <a:avLst/>
            <a:gdLst/>
            <a:ahLst/>
            <a:cxnLst/>
            <a:rect l="l" t="t" r="r" b="b"/>
            <a:pathLst>
              <a:path w="7339330" h="12700">
                <a:moveTo>
                  <a:pt x="0" y="12699"/>
                </a:moveTo>
                <a:lnTo>
                  <a:pt x="7338948" y="12699"/>
                </a:lnTo>
                <a:lnTo>
                  <a:pt x="733894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560" y="6264592"/>
            <a:ext cx="7339330" cy="12700"/>
          </a:xfrm>
          <a:custGeom>
            <a:avLst/>
            <a:gdLst/>
            <a:ahLst/>
            <a:cxnLst/>
            <a:rect l="l" t="t" r="r" b="b"/>
            <a:pathLst>
              <a:path w="7339330" h="12700">
                <a:moveTo>
                  <a:pt x="0" y="12700"/>
                </a:moveTo>
                <a:lnTo>
                  <a:pt x="7338948" y="12700"/>
                </a:lnTo>
                <a:lnTo>
                  <a:pt x="73389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97910" y="1249807"/>
            <a:ext cx="0" cy="5590540"/>
          </a:xfrm>
          <a:custGeom>
            <a:avLst/>
            <a:gdLst/>
            <a:ahLst/>
            <a:cxnLst/>
            <a:rect l="l" t="t" r="r" b="b"/>
            <a:pathLst>
              <a:path w="0" h="5590540">
                <a:moveTo>
                  <a:pt x="0" y="0"/>
                </a:moveTo>
                <a:lnTo>
                  <a:pt x="0" y="559054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424159" y="1249807"/>
            <a:ext cx="0" cy="5590540"/>
          </a:xfrm>
          <a:custGeom>
            <a:avLst/>
            <a:gdLst/>
            <a:ahLst/>
            <a:cxnLst/>
            <a:rect l="l" t="t" r="r" b="b"/>
            <a:pathLst>
              <a:path w="0" h="5590540">
                <a:moveTo>
                  <a:pt x="0" y="0"/>
                </a:moveTo>
                <a:lnTo>
                  <a:pt x="0" y="559054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91560" y="1256157"/>
            <a:ext cx="7339330" cy="0"/>
          </a:xfrm>
          <a:custGeom>
            <a:avLst/>
            <a:gdLst/>
            <a:ahLst/>
            <a:cxnLst/>
            <a:rect l="l" t="t" r="r" b="b"/>
            <a:pathLst>
              <a:path w="7339330" h="0">
                <a:moveTo>
                  <a:pt x="0" y="0"/>
                </a:moveTo>
                <a:lnTo>
                  <a:pt x="73389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1560" y="6834004"/>
            <a:ext cx="7339330" cy="0"/>
          </a:xfrm>
          <a:custGeom>
            <a:avLst/>
            <a:gdLst/>
            <a:ahLst/>
            <a:cxnLst/>
            <a:rect l="l" t="t" r="r" b="b"/>
            <a:pathLst>
              <a:path w="7339330" h="0">
                <a:moveTo>
                  <a:pt x="0" y="0"/>
                </a:moveTo>
                <a:lnTo>
                  <a:pt x="73389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606290" y="1307846"/>
            <a:ext cx="4311015" cy="5533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600" spc="-85">
                <a:latin typeface="Calibri"/>
                <a:cs typeface="Calibri"/>
              </a:rPr>
              <a:t>Team </a:t>
            </a:r>
            <a:r>
              <a:rPr dirty="0" sz="3600" spc="-10">
                <a:latin typeface="Calibri"/>
                <a:cs typeface="Calibri"/>
              </a:rPr>
              <a:t>Practice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3600" spc="-15">
                <a:latin typeface="Calibri"/>
                <a:cs typeface="Calibri"/>
              </a:rPr>
              <a:t>Presentations</a:t>
            </a:r>
            <a:endParaRPr sz="36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955"/>
              </a:spcBef>
            </a:pPr>
            <a:r>
              <a:rPr dirty="0" sz="3600" spc="-10">
                <a:latin typeface="Calibri"/>
                <a:cs typeface="Calibri"/>
              </a:rPr>
              <a:t>PIZZA</a:t>
            </a:r>
            <a:r>
              <a:rPr dirty="0" sz="3600" spc="-45">
                <a:latin typeface="Calibri"/>
                <a:cs typeface="Calibri"/>
              </a:rPr>
              <a:t> </a:t>
            </a:r>
            <a:r>
              <a:rPr dirty="0" sz="3600" spc="-65">
                <a:latin typeface="Calibri"/>
                <a:cs typeface="Calibri"/>
              </a:rPr>
              <a:t>PARTY</a:t>
            </a:r>
            <a:endParaRPr sz="3600">
              <a:latin typeface="Calibri"/>
              <a:cs typeface="Calibri"/>
            </a:endParaRPr>
          </a:p>
          <a:p>
            <a:pPr marL="885825">
              <a:lnSpc>
                <a:spcPct val="100000"/>
              </a:lnSpc>
              <a:spcBef>
                <a:spcPts val="1340"/>
              </a:spcBef>
            </a:pPr>
            <a:r>
              <a:rPr dirty="0" sz="3600" spc="-15">
                <a:latin typeface="Calibri"/>
                <a:cs typeface="Calibri"/>
              </a:rPr>
              <a:t>Presentations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70"/>
              </a:spcBef>
            </a:pPr>
            <a:r>
              <a:rPr dirty="0" sz="3600">
                <a:latin typeface="Calibri"/>
                <a:cs typeface="Calibri"/>
              </a:rPr>
              <a:t>ICE </a:t>
            </a:r>
            <a:r>
              <a:rPr dirty="0" sz="3600" spc="-10">
                <a:latin typeface="Calibri"/>
                <a:cs typeface="Calibri"/>
              </a:rPr>
              <a:t>CREAM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SOCIAL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10"/>
              </a:spcBef>
            </a:pPr>
            <a:r>
              <a:rPr dirty="0" sz="3600" spc="-15">
                <a:latin typeface="Calibri"/>
                <a:cs typeface="Calibri"/>
              </a:rPr>
              <a:t>Awards</a:t>
            </a:r>
            <a:endParaRPr sz="3600">
              <a:latin typeface="Calibri"/>
              <a:cs typeface="Calibri"/>
            </a:endParaRPr>
          </a:p>
          <a:p>
            <a:pPr algn="ctr" marL="12065" marR="5080">
              <a:lnSpc>
                <a:spcPct val="115300"/>
              </a:lnSpc>
              <a:spcBef>
                <a:spcPts val="545"/>
              </a:spcBef>
            </a:pPr>
            <a:r>
              <a:rPr dirty="0" sz="3600" spc="-15">
                <a:latin typeface="Calibri"/>
                <a:cs typeface="Calibri"/>
              </a:rPr>
              <a:t>Certificates </a:t>
            </a:r>
            <a:r>
              <a:rPr dirty="0" sz="3600">
                <a:latin typeface="Calibri"/>
                <a:cs typeface="Calibri"/>
              </a:rPr>
              <a:t>and</a:t>
            </a:r>
            <a:r>
              <a:rPr dirty="0" sz="3600" spc="-70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phot</a:t>
            </a:r>
            <a:r>
              <a:rPr dirty="0" sz="3600" spc="-10">
                <a:latin typeface="Calibri"/>
                <a:cs typeface="Calibri"/>
              </a:rPr>
              <a:t>os </a:t>
            </a:r>
            <a:r>
              <a:rPr dirty="0" sz="3600" spc="-10">
                <a:latin typeface="Calibri"/>
                <a:cs typeface="Calibri"/>
              </a:rPr>
              <a:t> </a:t>
            </a:r>
            <a:r>
              <a:rPr dirty="0" sz="3600">
                <a:latin typeface="Calibri"/>
                <a:cs typeface="Calibri"/>
              </a:rPr>
              <a:t>Signing</a:t>
            </a:r>
            <a:r>
              <a:rPr dirty="0" sz="3600" spc="-75">
                <a:latin typeface="Calibri"/>
                <a:cs typeface="Calibri"/>
              </a:rPr>
              <a:t> </a:t>
            </a:r>
            <a:r>
              <a:rPr dirty="0" sz="3600" spc="-10">
                <a:latin typeface="Calibri"/>
                <a:cs typeface="Calibri"/>
              </a:rPr>
              <a:t>T-shirts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27576" y="2496311"/>
            <a:ext cx="1217676" cy="909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43188" y="3662171"/>
            <a:ext cx="937259" cy="1235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276088" y="4742688"/>
            <a:ext cx="635508" cy="931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011411" y="5265420"/>
            <a:ext cx="1915668" cy="1225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791956" y="1620011"/>
            <a:ext cx="1412748" cy="958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2516" y="396875"/>
            <a:ext cx="8920480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EBEBEB"/>
                </a:solidFill>
              </a:rPr>
              <a:t>Daily Newsletter </a:t>
            </a:r>
            <a:r>
              <a:rPr dirty="0" sz="4200">
                <a:solidFill>
                  <a:srgbClr val="EBEBEB"/>
                </a:solidFill>
              </a:rPr>
              <a:t>/ </a:t>
            </a:r>
            <a:r>
              <a:rPr dirty="0" sz="4200" spc="-5">
                <a:solidFill>
                  <a:srgbClr val="EBEBEB"/>
                </a:solidFill>
              </a:rPr>
              <a:t>Photos</a:t>
            </a:r>
            <a:r>
              <a:rPr dirty="0" sz="4200" spc="160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(2016-18)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0562970" y="583184"/>
            <a:ext cx="41910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Century Gothic"/>
                <a:cs typeface="Century Gothic"/>
              </a:rPr>
              <a:t>21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57627" y="1403603"/>
            <a:ext cx="3881628" cy="498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08647" y="1406651"/>
            <a:ext cx="3828288" cy="4980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379" y="292861"/>
            <a:ext cx="11130915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416550" algn="l"/>
              </a:tabLst>
            </a:pPr>
            <a:r>
              <a:rPr dirty="0" sz="4200">
                <a:solidFill>
                  <a:srgbClr val="EBEBEB"/>
                </a:solidFill>
              </a:rPr>
              <a:t>Newsletter</a:t>
            </a:r>
            <a:r>
              <a:rPr dirty="0" sz="4200" spc="-35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replaced	with Parent</a:t>
            </a:r>
            <a:r>
              <a:rPr dirty="0" sz="4200" spc="-75">
                <a:solidFill>
                  <a:srgbClr val="EBEBEB"/>
                </a:solidFill>
              </a:rPr>
              <a:t> </a:t>
            </a:r>
            <a:r>
              <a:rPr dirty="0" sz="4200">
                <a:solidFill>
                  <a:srgbClr val="EBEBEB"/>
                </a:solidFill>
              </a:rPr>
              <a:t>Webpage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1533144" y="1011934"/>
            <a:ext cx="7231380" cy="5826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85631" y="1327403"/>
            <a:ext cx="2464307" cy="5195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30411" y="2022348"/>
            <a:ext cx="2174748" cy="3805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13219" y="1612391"/>
            <a:ext cx="5347716" cy="4983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647045">
              <a:lnSpc>
                <a:spcPct val="100000"/>
              </a:lnSpc>
            </a:pPr>
            <a:r>
              <a:rPr dirty="0" spc="-10"/>
              <a:t>2017</a:t>
            </a:r>
          </a:p>
        </p:txBody>
      </p:sp>
      <p:sp>
        <p:nvSpPr>
          <p:cNvPr id="5" name="object 5"/>
          <p:cNvSpPr/>
          <p:nvPr/>
        </p:nvSpPr>
        <p:spPr>
          <a:xfrm>
            <a:off x="402336" y="2708146"/>
            <a:ext cx="6192012" cy="4125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" y="53339"/>
            <a:ext cx="6777228" cy="3076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66053" y="6359144"/>
            <a:ext cx="812165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>
                <a:latin typeface="Century Gothic"/>
                <a:cs typeface="Century Gothic"/>
              </a:rPr>
              <a:t>2018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5238" y="2645155"/>
            <a:ext cx="813435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Century Gothic"/>
                <a:cs typeface="Century Gothic"/>
              </a:rPr>
              <a:t>2016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" y="861060"/>
            <a:ext cx="12108179" cy="5596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4916" y="486409"/>
            <a:ext cx="3376295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What’s</a:t>
            </a:r>
            <a:r>
              <a:rPr dirty="0" sz="4200" spc="-85">
                <a:solidFill>
                  <a:srgbClr val="EBEBEB"/>
                </a:solidFill>
              </a:rPr>
              <a:t> </a:t>
            </a:r>
            <a:r>
              <a:rPr dirty="0" sz="4200">
                <a:solidFill>
                  <a:srgbClr val="EBEBEB"/>
                </a:solidFill>
              </a:rPr>
              <a:t>next?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182116" y="1729866"/>
            <a:ext cx="8899525" cy="2017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50" spc="-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Heading back to</a:t>
            </a:r>
            <a:r>
              <a:rPr dirty="0" sz="2800" spc="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SPH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250" spc="-1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2250" spc="-10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Century Gothic"/>
                <a:cs typeface="Century Gothic"/>
              </a:rPr>
              <a:t>Possibility of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having 2 classes </a:t>
            </a:r>
            <a:r>
              <a:rPr dirty="0" sz="2800">
                <a:solidFill>
                  <a:srgbClr val="FFFFFF"/>
                </a:solidFill>
                <a:latin typeface="Century Gothic"/>
                <a:cs typeface="Century Gothic"/>
              </a:rPr>
              <a:t>running</a:t>
            </a:r>
            <a:r>
              <a:rPr dirty="0" sz="2800" spc="2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entury Gothic"/>
                <a:cs typeface="Century Gothic"/>
              </a:rPr>
              <a:t>concurrently</a:t>
            </a:r>
            <a:endParaRPr sz="2800">
              <a:latin typeface="Century Gothic"/>
              <a:cs typeface="Century Gothic"/>
            </a:endParaRPr>
          </a:p>
          <a:p>
            <a:pPr marL="469900">
              <a:lnSpc>
                <a:spcPct val="100000"/>
              </a:lnSpc>
              <a:spcBef>
                <a:spcPts val="994"/>
              </a:spcBef>
            </a:pPr>
            <a:r>
              <a:rPr dirty="0" sz="1900" spc="1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900" spc="15">
                <a:solidFill>
                  <a:srgbClr val="89D0D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 beginners </a:t>
            </a:r>
            <a:r>
              <a:rPr dirty="0" sz="2400" spc="-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an advanced</a:t>
            </a:r>
            <a:r>
              <a:rPr dirty="0" sz="24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400">
                <a:solidFill>
                  <a:srgbClr val="FFFFFF"/>
                </a:solidFill>
                <a:latin typeface="Century Gothic"/>
                <a:cs typeface="Century Gothic"/>
              </a:rPr>
              <a:t>class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50" spc="20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2050" spc="20">
                <a:solidFill>
                  <a:srgbClr val="89D0D5"/>
                </a:solidFill>
                <a:latin typeface="Times New Roman"/>
                <a:cs typeface="Times New Roman"/>
              </a:rPr>
              <a:t>  </a:t>
            </a:r>
            <a:r>
              <a:rPr dirty="0" sz="2600">
                <a:solidFill>
                  <a:srgbClr val="FFFFFF"/>
                </a:solidFill>
                <a:latin typeface="Century Gothic"/>
                <a:cs typeface="Century Gothic"/>
              </a:rPr>
              <a:t>Having a new Director </a:t>
            </a:r>
            <a:r>
              <a:rPr dirty="0" sz="2600" spc="-5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dirty="0" sz="260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dirty="0" sz="2600" spc="-2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Century Gothic"/>
                <a:cs typeface="Century Gothic"/>
              </a:rPr>
              <a:t>ideas</a:t>
            </a:r>
            <a:endParaRPr sz="2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389" y="210058"/>
            <a:ext cx="6997065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What </a:t>
            </a:r>
            <a:r>
              <a:rPr dirty="0" sz="4200" spc="-5">
                <a:solidFill>
                  <a:srgbClr val="EBEBEB"/>
                </a:solidFill>
              </a:rPr>
              <a:t>generated </a:t>
            </a:r>
            <a:r>
              <a:rPr dirty="0" sz="4200">
                <a:solidFill>
                  <a:srgbClr val="EBEBEB"/>
                </a:solidFill>
              </a:rPr>
              <a:t>the</a:t>
            </a:r>
            <a:r>
              <a:rPr dirty="0" sz="4200" spc="-75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idea?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2148839" y="1159762"/>
            <a:ext cx="8107679" cy="5698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389" y="210058"/>
            <a:ext cx="9903460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The </a:t>
            </a:r>
            <a:r>
              <a:rPr dirty="0" sz="4200" spc="-5">
                <a:solidFill>
                  <a:srgbClr val="EBEBEB"/>
                </a:solidFill>
              </a:rPr>
              <a:t>people who let </a:t>
            </a:r>
            <a:r>
              <a:rPr dirty="0" sz="4200">
                <a:solidFill>
                  <a:srgbClr val="EBEBEB"/>
                </a:solidFill>
              </a:rPr>
              <a:t>the </a:t>
            </a:r>
            <a:r>
              <a:rPr dirty="0" sz="4200" spc="-5">
                <a:solidFill>
                  <a:srgbClr val="EBEBEB"/>
                </a:solidFill>
              </a:rPr>
              <a:t>idea </a:t>
            </a:r>
            <a:r>
              <a:rPr dirty="0" sz="4200">
                <a:solidFill>
                  <a:srgbClr val="EBEBEB"/>
                </a:solidFill>
              </a:rPr>
              <a:t>to</a:t>
            </a:r>
            <a:r>
              <a:rPr dirty="0" sz="4200" spc="-80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grow...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080516" y="1525524"/>
            <a:ext cx="4497705" cy="1318260"/>
          </a:xfrm>
          <a:prstGeom prst="rect">
            <a:avLst/>
          </a:prstGeom>
          <a:ln w="9144">
            <a:solidFill>
              <a:srgbClr val="EA6212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295"/>
              </a:spcBef>
            </a:pPr>
            <a:r>
              <a:rPr dirty="0" sz="2000" b="1">
                <a:solidFill>
                  <a:srgbClr val="FF6600"/>
                </a:solidFill>
                <a:latin typeface="Century Gothic"/>
                <a:cs typeface="Century Gothic"/>
              </a:rPr>
              <a:t>NCHS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980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Susan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Schneider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/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Lori</a:t>
            </a:r>
            <a:r>
              <a:rPr dirty="0" sz="20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Blahnik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1005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Nat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Schenker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64223" y="1548383"/>
            <a:ext cx="5497195" cy="1096010"/>
          </a:xfrm>
          <a:custGeom>
            <a:avLst/>
            <a:gdLst/>
            <a:ahLst/>
            <a:cxnLst/>
            <a:rect l="l" t="t" r="r" b="b"/>
            <a:pathLst>
              <a:path w="5497195" h="1096010">
                <a:moveTo>
                  <a:pt x="0" y="1095756"/>
                </a:moveTo>
                <a:lnTo>
                  <a:pt x="5497068" y="1095756"/>
                </a:lnTo>
                <a:lnTo>
                  <a:pt x="5497068" y="0"/>
                </a:lnTo>
                <a:lnTo>
                  <a:pt x="0" y="0"/>
                </a:lnTo>
                <a:lnTo>
                  <a:pt x="0" y="1095756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43853" y="1590294"/>
            <a:ext cx="5237480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92D050"/>
                </a:solidFill>
                <a:latin typeface="Century Gothic"/>
                <a:cs typeface="Century Gothic"/>
              </a:rPr>
              <a:t>American Statistical</a:t>
            </a:r>
            <a:r>
              <a:rPr dirty="0" sz="2000" spc="-120" b="1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92D050"/>
                </a:solidFill>
                <a:latin typeface="Century Gothic"/>
                <a:cs typeface="Century Gothic"/>
              </a:rPr>
              <a:t>Association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Rebecca Nichols, Director of</a:t>
            </a:r>
            <a:r>
              <a:rPr dirty="0" sz="2000" spc="-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Ed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ucation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64223" y="3275076"/>
            <a:ext cx="5497195" cy="1135380"/>
          </a:xfrm>
          <a:custGeom>
            <a:avLst/>
            <a:gdLst/>
            <a:ahLst/>
            <a:cxnLst/>
            <a:rect l="l" t="t" r="r" b="b"/>
            <a:pathLst>
              <a:path w="5497195" h="1135379">
                <a:moveTo>
                  <a:pt x="0" y="1135380"/>
                </a:moveTo>
                <a:lnTo>
                  <a:pt x="5497068" y="1135380"/>
                </a:lnTo>
                <a:lnTo>
                  <a:pt x="5497068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ln w="9143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443853" y="3318002"/>
            <a:ext cx="3556635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UMD, School of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Public</a:t>
            </a:r>
            <a:r>
              <a:rPr dirty="0" sz="2000" spc="-114" b="1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Health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Jane Clark,</a:t>
            </a:r>
            <a:r>
              <a:rPr dirty="0" sz="2000" spc="-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Dean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3460" y="4779264"/>
            <a:ext cx="4933315" cy="1557655"/>
          </a:xfrm>
          <a:custGeom>
            <a:avLst/>
            <a:gdLst/>
            <a:ahLst/>
            <a:cxnLst/>
            <a:rect l="l" t="t" r="r" b="b"/>
            <a:pathLst>
              <a:path w="4933315" h="1557654">
                <a:moveTo>
                  <a:pt x="0" y="1557528"/>
                </a:moveTo>
                <a:lnTo>
                  <a:pt x="4933188" y="1557528"/>
                </a:lnTo>
                <a:lnTo>
                  <a:pt x="4933188" y="0"/>
                </a:lnTo>
                <a:lnTo>
                  <a:pt x="0" y="0"/>
                </a:lnTo>
                <a:lnTo>
                  <a:pt x="0" y="1557528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92200" y="4826508"/>
            <a:ext cx="4773295" cy="1364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80465">
              <a:lnSpc>
                <a:spcPts val="2160"/>
              </a:lnSpc>
            </a:pPr>
            <a:r>
              <a:rPr dirty="0" sz="2000" spc="-5" b="1">
                <a:solidFill>
                  <a:srgbClr val="84100E"/>
                </a:solidFill>
                <a:latin typeface="Century Gothic"/>
                <a:cs typeface="Century Gothic"/>
              </a:rPr>
              <a:t>UMD, </a:t>
            </a:r>
            <a:r>
              <a:rPr dirty="0" sz="2000" b="1">
                <a:solidFill>
                  <a:srgbClr val="84100E"/>
                </a:solidFill>
                <a:latin typeface="Century Gothic"/>
                <a:cs typeface="Century Gothic"/>
              </a:rPr>
              <a:t>Joint </a:t>
            </a:r>
            <a:r>
              <a:rPr dirty="0" sz="2000" spc="-5" b="1">
                <a:solidFill>
                  <a:srgbClr val="84100E"/>
                </a:solidFill>
                <a:latin typeface="Century Gothic"/>
                <a:cs typeface="Century Gothic"/>
              </a:rPr>
              <a:t>Program </a:t>
            </a:r>
            <a:r>
              <a:rPr dirty="0" sz="2000" b="1">
                <a:solidFill>
                  <a:srgbClr val="84100E"/>
                </a:solidFill>
                <a:latin typeface="Century Gothic"/>
                <a:cs typeface="Century Gothic"/>
              </a:rPr>
              <a:t>in</a:t>
            </a:r>
            <a:r>
              <a:rPr dirty="0" sz="2000" spc="-80" b="1">
                <a:solidFill>
                  <a:srgbClr val="84100E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84100E"/>
                </a:solidFill>
                <a:latin typeface="Century Gothic"/>
                <a:cs typeface="Century Gothic"/>
              </a:rPr>
              <a:t>Survey </a:t>
            </a:r>
            <a:r>
              <a:rPr dirty="0" sz="2000" b="1">
                <a:solidFill>
                  <a:srgbClr val="84100E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84100E"/>
                </a:solidFill>
                <a:latin typeface="Century Gothic"/>
                <a:cs typeface="Century Gothic"/>
              </a:rPr>
              <a:t>Methodology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Rick Valliant, Assistant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r>
              <a:rPr dirty="0" sz="2000" spc="-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JPSM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Jody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Williams,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r>
              <a:rPr dirty="0" sz="20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Coordinat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0516" y="3209544"/>
            <a:ext cx="4497705" cy="1051560"/>
          </a:xfrm>
          <a:custGeom>
            <a:avLst/>
            <a:gdLst/>
            <a:ahLst/>
            <a:cxnLst/>
            <a:rect l="l" t="t" r="r" b="b"/>
            <a:pathLst>
              <a:path w="4497705" h="1051560">
                <a:moveTo>
                  <a:pt x="0" y="1051559"/>
                </a:moveTo>
                <a:lnTo>
                  <a:pt x="4497324" y="1051559"/>
                </a:lnTo>
                <a:lnTo>
                  <a:pt x="4497324" y="0"/>
                </a:lnTo>
                <a:lnTo>
                  <a:pt x="0" y="0"/>
                </a:lnTo>
                <a:lnTo>
                  <a:pt x="0" y="1051559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159560" y="3252470"/>
            <a:ext cx="4024629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C000"/>
                </a:solidFill>
                <a:latin typeface="Century Gothic"/>
                <a:cs typeface="Century Gothic"/>
              </a:rPr>
              <a:t>CDC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Disease</a:t>
            </a:r>
            <a:r>
              <a:rPr dirty="0" sz="2000" spc="-8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Detectives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Trudi Ellerman, Camp</a:t>
            </a:r>
            <a:r>
              <a:rPr dirty="0" sz="2000" spc="-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57104" y="2321051"/>
            <a:ext cx="1504188" cy="71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30823" y="6112762"/>
            <a:ext cx="1344168" cy="690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907535" y="4069079"/>
            <a:ext cx="1670304" cy="589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38231" y="4232147"/>
            <a:ext cx="1709927" cy="5471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389" y="210058"/>
            <a:ext cx="11235055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The </a:t>
            </a:r>
            <a:r>
              <a:rPr dirty="0" sz="4200" spc="-5">
                <a:solidFill>
                  <a:srgbClr val="EBEBEB"/>
                </a:solidFill>
              </a:rPr>
              <a:t>people who </a:t>
            </a:r>
            <a:r>
              <a:rPr dirty="0" sz="4200" spc="-10">
                <a:solidFill>
                  <a:srgbClr val="EBEBEB"/>
                </a:solidFill>
              </a:rPr>
              <a:t>developed </a:t>
            </a:r>
            <a:r>
              <a:rPr dirty="0" sz="4200">
                <a:solidFill>
                  <a:srgbClr val="EBEBEB"/>
                </a:solidFill>
              </a:rPr>
              <a:t>the </a:t>
            </a:r>
            <a:r>
              <a:rPr dirty="0" sz="4200" spc="-5">
                <a:solidFill>
                  <a:srgbClr val="EBEBEB"/>
                </a:solidFill>
              </a:rPr>
              <a:t>1st</a:t>
            </a:r>
            <a:r>
              <a:rPr dirty="0" sz="4200" spc="-85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camp...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644651" y="1438655"/>
            <a:ext cx="3301365" cy="4023360"/>
          </a:xfrm>
          <a:prstGeom prst="rect">
            <a:avLst/>
          </a:prstGeom>
          <a:ln w="9143">
            <a:solidFill>
              <a:srgbClr val="EA6212"/>
            </a:solidFill>
          </a:ln>
        </p:spPr>
        <p:txBody>
          <a:bodyPr wrap="square" lIns="0" tIns="3810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300"/>
              </a:spcBef>
            </a:pPr>
            <a:r>
              <a:rPr dirty="0" sz="2000" b="1">
                <a:solidFill>
                  <a:srgbClr val="FF6600"/>
                </a:solidFill>
                <a:latin typeface="Century Gothic"/>
                <a:cs typeface="Century Gothic"/>
              </a:rPr>
              <a:t>NCHS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985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Ryne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Paulose,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Lead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1005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Tunde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Akinseye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994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Brenda</a:t>
            </a:r>
            <a:r>
              <a:rPr dirty="0" sz="20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Baker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995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Lori</a:t>
            </a:r>
            <a:r>
              <a:rPr dirty="0" sz="20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Blahnik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1005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Michele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Chiappa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995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Meena</a:t>
            </a:r>
            <a:r>
              <a:rPr dirty="0" sz="200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Khare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994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Anthony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Lipphardt</a:t>
            </a:r>
            <a:endParaRPr sz="2000">
              <a:latin typeface="Century Gothic"/>
              <a:cs typeface="Century Gothic"/>
            </a:endParaRPr>
          </a:p>
          <a:p>
            <a:pPr marL="86995">
              <a:lnSpc>
                <a:spcPct val="100000"/>
              </a:lnSpc>
              <a:spcBef>
                <a:spcPts val="1005"/>
              </a:spcBef>
              <a:tabLst>
                <a:tab pos="42989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Gladys</a:t>
            </a:r>
            <a:r>
              <a:rPr dirty="0" sz="2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Martinez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4503" y="3796284"/>
            <a:ext cx="5497195" cy="1420495"/>
          </a:xfrm>
          <a:custGeom>
            <a:avLst/>
            <a:gdLst/>
            <a:ahLst/>
            <a:cxnLst/>
            <a:rect l="l" t="t" r="r" b="b"/>
            <a:pathLst>
              <a:path w="5497195" h="1420495">
                <a:moveTo>
                  <a:pt x="0" y="1420368"/>
                </a:moveTo>
                <a:lnTo>
                  <a:pt x="5497067" y="1420368"/>
                </a:lnTo>
                <a:lnTo>
                  <a:pt x="5497067" y="0"/>
                </a:lnTo>
                <a:lnTo>
                  <a:pt x="0" y="0"/>
                </a:lnTo>
                <a:lnTo>
                  <a:pt x="0" y="1420368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873878" y="3839209"/>
            <a:ext cx="5238115" cy="1186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92D050"/>
                </a:solidFill>
                <a:latin typeface="Century Gothic"/>
                <a:cs typeface="Century Gothic"/>
              </a:rPr>
              <a:t>American </a:t>
            </a:r>
            <a:r>
              <a:rPr dirty="0" sz="2000" b="1">
                <a:solidFill>
                  <a:srgbClr val="92D050"/>
                </a:solidFill>
                <a:latin typeface="Century Gothic"/>
                <a:cs typeface="Century Gothic"/>
              </a:rPr>
              <a:t>Statistical</a:t>
            </a:r>
            <a:r>
              <a:rPr dirty="0" sz="2000" spc="-95" b="1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92D050"/>
                </a:solidFill>
                <a:latin typeface="Century Gothic"/>
                <a:cs typeface="Century Gothic"/>
              </a:rPr>
              <a:t>Association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Rebecca Nichols, Director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2000" spc="-1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Education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Donna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LaLonde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4503" y="5462015"/>
            <a:ext cx="5497195" cy="1332230"/>
          </a:xfrm>
          <a:custGeom>
            <a:avLst/>
            <a:gdLst/>
            <a:ahLst/>
            <a:cxnLst/>
            <a:rect l="l" t="t" r="r" b="b"/>
            <a:pathLst>
              <a:path w="5497195" h="1332229">
                <a:moveTo>
                  <a:pt x="0" y="1331976"/>
                </a:moveTo>
                <a:lnTo>
                  <a:pt x="5497067" y="1331976"/>
                </a:lnTo>
                <a:lnTo>
                  <a:pt x="5497067" y="0"/>
                </a:lnTo>
                <a:lnTo>
                  <a:pt x="0" y="0"/>
                </a:lnTo>
                <a:lnTo>
                  <a:pt x="0" y="1331976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873878" y="5504586"/>
            <a:ext cx="5071745" cy="1185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UMD, </a:t>
            </a: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School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of Public</a:t>
            </a:r>
            <a:r>
              <a:rPr dirty="0" sz="2000" spc="-85" b="1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Health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Mark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Brennerman, Director of</a:t>
            </a:r>
            <a:r>
              <a:rPr dirty="0" sz="2000" spc="-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Facilities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Xin He,</a:t>
            </a:r>
            <a:r>
              <a:rPr dirty="0" sz="2000" spc="-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Professor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94503" y="2602992"/>
            <a:ext cx="5497195" cy="1000125"/>
          </a:xfrm>
          <a:custGeom>
            <a:avLst/>
            <a:gdLst/>
            <a:ahLst/>
            <a:cxnLst/>
            <a:rect l="l" t="t" r="r" b="b"/>
            <a:pathLst>
              <a:path w="5497195" h="1000125">
                <a:moveTo>
                  <a:pt x="0" y="999743"/>
                </a:moveTo>
                <a:lnTo>
                  <a:pt x="5497067" y="999743"/>
                </a:lnTo>
                <a:lnTo>
                  <a:pt x="5497067" y="0"/>
                </a:lnTo>
                <a:lnTo>
                  <a:pt x="0" y="0"/>
                </a:lnTo>
                <a:lnTo>
                  <a:pt x="0" y="999743"/>
                </a:lnTo>
                <a:close/>
              </a:path>
            </a:pathLst>
          </a:custGeom>
          <a:ln w="9143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873878" y="2645917"/>
            <a:ext cx="5321935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84100E"/>
                </a:solidFill>
                <a:latin typeface="Century Gothic"/>
                <a:cs typeface="Century Gothic"/>
              </a:rPr>
              <a:t>UMD, </a:t>
            </a:r>
            <a:r>
              <a:rPr dirty="0" sz="2000" b="1">
                <a:solidFill>
                  <a:srgbClr val="84100E"/>
                </a:solidFill>
                <a:latin typeface="Century Gothic"/>
                <a:cs typeface="Century Gothic"/>
              </a:rPr>
              <a:t>Joint </a:t>
            </a:r>
            <a:r>
              <a:rPr dirty="0" sz="2000" spc="-5" b="1">
                <a:solidFill>
                  <a:srgbClr val="84100E"/>
                </a:solidFill>
                <a:latin typeface="Century Gothic"/>
                <a:cs typeface="Century Gothic"/>
              </a:rPr>
              <a:t>Program </a:t>
            </a:r>
            <a:r>
              <a:rPr dirty="0" sz="2000" b="1">
                <a:solidFill>
                  <a:srgbClr val="84100E"/>
                </a:solidFill>
                <a:latin typeface="Century Gothic"/>
                <a:cs typeface="Century Gothic"/>
              </a:rPr>
              <a:t>in Survey</a:t>
            </a:r>
            <a:r>
              <a:rPr dirty="0" sz="2000" spc="-60" b="1">
                <a:solidFill>
                  <a:srgbClr val="84100E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84100E"/>
                </a:solidFill>
                <a:latin typeface="Century Gothic"/>
                <a:cs typeface="Century Gothic"/>
              </a:rPr>
              <a:t>Methodology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Jody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Williams,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Program</a:t>
            </a:r>
            <a:r>
              <a:rPr dirty="0" sz="2000" spc="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Coordinator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94503" y="1443227"/>
            <a:ext cx="5497195" cy="939165"/>
          </a:xfrm>
          <a:custGeom>
            <a:avLst/>
            <a:gdLst/>
            <a:ahLst/>
            <a:cxnLst/>
            <a:rect l="l" t="t" r="r" b="b"/>
            <a:pathLst>
              <a:path w="5497195" h="939164">
                <a:moveTo>
                  <a:pt x="0" y="938784"/>
                </a:moveTo>
                <a:lnTo>
                  <a:pt x="5497067" y="938784"/>
                </a:lnTo>
                <a:lnTo>
                  <a:pt x="5497067" y="0"/>
                </a:lnTo>
                <a:lnTo>
                  <a:pt x="0" y="0"/>
                </a:lnTo>
                <a:lnTo>
                  <a:pt x="0" y="938784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73878" y="1485138"/>
            <a:ext cx="4024629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C000"/>
                </a:solidFill>
                <a:latin typeface="Century Gothic"/>
                <a:cs typeface="Century Gothic"/>
              </a:rPr>
              <a:t>CDC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Disease</a:t>
            </a:r>
            <a:r>
              <a:rPr dirty="0" sz="2000" spc="-8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Detectives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Trudi Ellerman, Camp</a:t>
            </a:r>
            <a:r>
              <a:rPr dirty="0" sz="2000" spc="-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Director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06228" y="4582667"/>
            <a:ext cx="1507235" cy="714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06228" y="2948939"/>
            <a:ext cx="1348740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06228" y="1827276"/>
            <a:ext cx="1690116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206228" y="6316978"/>
            <a:ext cx="1869948" cy="477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389" y="210058"/>
            <a:ext cx="6979920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Our </a:t>
            </a:r>
            <a:r>
              <a:rPr dirty="0" sz="4200" spc="-5">
                <a:solidFill>
                  <a:srgbClr val="EBEBEB"/>
                </a:solidFill>
              </a:rPr>
              <a:t>Partners </a:t>
            </a:r>
            <a:r>
              <a:rPr dirty="0" sz="4200">
                <a:solidFill>
                  <a:srgbClr val="EBEBEB"/>
                </a:solidFill>
              </a:rPr>
              <a:t>have</a:t>
            </a:r>
            <a:r>
              <a:rPr dirty="0" sz="4200" spc="-40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grown…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411480" y="1426463"/>
            <a:ext cx="3011805" cy="3034665"/>
          </a:xfrm>
          <a:prstGeom prst="rect">
            <a:avLst/>
          </a:prstGeom>
          <a:ln w="9144">
            <a:solidFill>
              <a:srgbClr val="EA6212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290"/>
              </a:spcBef>
            </a:pPr>
            <a:r>
              <a:rPr dirty="0" sz="2000" b="1">
                <a:solidFill>
                  <a:srgbClr val="FF6600"/>
                </a:solidFill>
                <a:latin typeface="Century Gothic"/>
                <a:cs typeface="Century Gothic"/>
              </a:rPr>
              <a:t>NCHS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80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Ryne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Paulose,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Lead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1005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Martinez,</a:t>
            </a:r>
            <a:r>
              <a:rPr dirty="0" sz="20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Gladys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94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Julianna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Huard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94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Tunde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Akinseye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1005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Bianca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Escobar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95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Jennifer</a:t>
            </a:r>
            <a:r>
              <a:rPr dirty="0" sz="20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Moore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495" y="3104388"/>
            <a:ext cx="4135120" cy="1399540"/>
          </a:xfrm>
          <a:custGeom>
            <a:avLst/>
            <a:gdLst/>
            <a:ahLst/>
            <a:cxnLst/>
            <a:rect l="l" t="t" r="r" b="b"/>
            <a:pathLst>
              <a:path w="4135120" h="1399539">
                <a:moveTo>
                  <a:pt x="0" y="1399032"/>
                </a:moveTo>
                <a:lnTo>
                  <a:pt x="4134611" y="1399032"/>
                </a:lnTo>
                <a:lnTo>
                  <a:pt x="4134611" y="0"/>
                </a:lnTo>
                <a:lnTo>
                  <a:pt x="0" y="0"/>
                </a:lnTo>
                <a:lnTo>
                  <a:pt x="0" y="1399032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76870" y="3146044"/>
            <a:ext cx="3949065" cy="1186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92D050"/>
                </a:solidFill>
                <a:latin typeface="Century Gothic"/>
                <a:cs typeface="Century Gothic"/>
              </a:rPr>
              <a:t>American Statistical</a:t>
            </a:r>
            <a:r>
              <a:rPr dirty="0" sz="2000" spc="-125" b="1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92D050"/>
                </a:solidFill>
                <a:latin typeface="Century Gothic"/>
                <a:cs typeface="Century Gothic"/>
              </a:rPr>
              <a:t>As</a:t>
            </a:r>
            <a:r>
              <a:rPr dirty="0" sz="2000" spc="-5" b="1">
                <a:solidFill>
                  <a:srgbClr val="92D050"/>
                </a:solidFill>
                <a:latin typeface="Century Gothic"/>
                <a:cs typeface="Century Gothic"/>
              </a:rPr>
              <a:t>sociation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Rebecca</a:t>
            </a:r>
            <a:r>
              <a:rPr dirty="0" sz="20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Nichols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Donna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LaLonde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6535" y="3104388"/>
            <a:ext cx="3767454" cy="923925"/>
          </a:xfrm>
          <a:custGeom>
            <a:avLst/>
            <a:gdLst/>
            <a:ahLst/>
            <a:cxnLst/>
            <a:rect l="l" t="t" r="r" b="b"/>
            <a:pathLst>
              <a:path w="3767454" h="923925">
                <a:moveTo>
                  <a:pt x="0" y="923544"/>
                </a:moveTo>
                <a:lnTo>
                  <a:pt x="3767327" y="923544"/>
                </a:lnTo>
                <a:lnTo>
                  <a:pt x="3767327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05276" y="3146044"/>
            <a:ext cx="3556000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UMD, </a:t>
            </a:r>
            <a:r>
              <a:rPr dirty="0" sz="2000" b="1">
                <a:solidFill>
                  <a:srgbClr val="FFC000"/>
                </a:solidFill>
                <a:latin typeface="Century Gothic"/>
                <a:cs typeface="Century Gothic"/>
              </a:rPr>
              <a:t>School of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Public</a:t>
            </a:r>
            <a:r>
              <a:rPr dirty="0" sz="2000" spc="-10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Health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Xin</a:t>
            </a:r>
            <a:r>
              <a:rPr dirty="0" sz="200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50252" y="1411224"/>
            <a:ext cx="4182110" cy="1297305"/>
          </a:xfrm>
          <a:custGeom>
            <a:avLst/>
            <a:gdLst/>
            <a:ahLst/>
            <a:cxnLst/>
            <a:rect l="l" t="t" r="r" b="b"/>
            <a:pathLst>
              <a:path w="4182109" h="1297305">
                <a:moveTo>
                  <a:pt x="0" y="1296924"/>
                </a:moveTo>
                <a:lnTo>
                  <a:pt x="4181855" y="1296924"/>
                </a:lnTo>
                <a:lnTo>
                  <a:pt x="4181855" y="0"/>
                </a:lnTo>
                <a:lnTo>
                  <a:pt x="0" y="0"/>
                </a:lnTo>
                <a:lnTo>
                  <a:pt x="0" y="1296924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429627" y="1453134"/>
            <a:ext cx="3597910" cy="1057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UMD, </a:t>
            </a: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Joint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Program </a:t>
            </a: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in</a:t>
            </a:r>
            <a:r>
              <a:rPr dirty="0" sz="2000" spc="-80" b="1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Survey 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Methodology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Jody</a:t>
            </a:r>
            <a:r>
              <a:rPr dirty="0" sz="20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Williams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9208" y="1423416"/>
            <a:ext cx="3641090" cy="1051560"/>
          </a:xfrm>
          <a:custGeom>
            <a:avLst/>
            <a:gdLst/>
            <a:ahLst/>
            <a:cxnLst/>
            <a:rect l="l" t="t" r="r" b="b"/>
            <a:pathLst>
              <a:path w="3641090" h="1051560">
                <a:moveTo>
                  <a:pt x="0" y="1051560"/>
                </a:moveTo>
                <a:lnTo>
                  <a:pt x="3640836" y="1051560"/>
                </a:lnTo>
                <a:lnTo>
                  <a:pt x="3640836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48202" y="1465960"/>
            <a:ext cx="2994025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F2E4E"/>
                </a:solidFill>
                <a:latin typeface="Century Gothic"/>
                <a:cs typeface="Century Gothic"/>
              </a:rPr>
              <a:t>CDC </a:t>
            </a:r>
            <a:r>
              <a:rPr dirty="0" sz="2000" spc="-5" b="1">
                <a:solidFill>
                  <a:srgbClr val="4F2E4E"/>
                </a:solidFill>
                <a:latin typeface="Century Gothic"/>
                <a:cs typeface="Century Gothic"/>
              </a:rPr>
              <a:t>Disease</a:t>
            </a:r>
            <a:r>
              <a:rPr dirty="0" sz="2000" spc="-70" b="1">
                <a:solidFill>
                  <a:srgbClr val="4F2E4E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4F2E4E"/>
                </a:solidFill>
                <a:latin typeface="Century Gothic"/>
                <a:cs typeface="Century Gothic"/>
              </a:rPr>
              <a:t>Detectives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Trudi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Ellerman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15371" y="4076700"/>
            <a:ext cx="1316735" cy="62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51947" y="2247900"/>
            <a:ext cx="1280159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75147" y="2252472"/>
            <a:ext cx="1737359" cy="61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58740" y="3753611"/>
            <a:ext cx="2135123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67600" y="4975859"/>
            <a:ext cx="4231005" cy="1158240"/>
          </a:xfrm>
          <a:custGeom>
            <a:avLst/>
            <a:gdLst/>
            <a:ahLst/>
            <a:cxnLst/>
            <a:rect l="l" t="t" r="r" b="b"/>
            <a:pathLst>
              <a:path w="4231005" h="1158239">
                <a:moveTo>
                  <a:pt x="0" y="1158239"/>
                </a:moveTo>
                <a:lnTo>
                  <a:pt x="4230624" y="1158239"/>
                </a:lnTo>
                <a:lnTo>
                  <a:pt x="4230624" y="0"/>
                </a:lnTo>
                <a:lnTo>
                  <a:pt x="0" y="0"/>
                </a:lnTo>
                <a:lnTo>
                  <a:pt x="0" y="1158239"/>
                </a:lnTo>
                <a:close/>
              </a:path>
            </a:pathLst>
          </a:custGeom>
          <a:ln w="76200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547864" y="5018404"/>
            <a:ext cx="3220720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08EC0"/>
                </a:solidFill>
                <a:latin typeface="Century Gothic"/>
                <a:cs typeface="Century Gothic"/>
              </a:rPr>
              <a:t>Bureau of Justice</a:t>
            </a:r>
            <a:r>
              <a:rPr dirty="0" sz="2000" spc="-65" b="1">
                <a:solidFill>
                  <a:srgbClr val="008EC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008EC0"/>
                </a:solidFill>
                <a:latin typeface="Century Gothic"/>
                <a:cs typeface="Century Gothic"/>
              </a:rPr>
              <a:t>Stati</a:t>
            </a:r>
            <a:r>
              <a:rPr dirty="0" sz="2000" b="1">
                <a:solidFill>
                  <a:srgbClr val="008EC0"/>
                </a:solidFill>
                <a:latin typeface="Century Gothic"/>
                <a:cs typeface="Century Gothic"/>
              </a:rPr>
              <a:t>stics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Jennifer</a:t>
            </a:r>
            <a:r>
              <a:rPr dirty="0" sz="2000" spc="-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Bronson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72016" y="5905500"/>
            <a:ext cx="243382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26535" y="4460747"/>
            <a:ext cx="3767454" cy="1521460"/>
          </a:xfrm>
          <a:custGeom>
            <a:avLst/>
            <a:gdLst/>
            <a:ahLst/>
            <a:cxnLst/>
            <a:rect l="l" t="t" r="r" b="b"/>
            <a:pathLst>
              <a:path w="3767454" h="1521460">
                <a:moveTo>
                  <a:pt x="0" y="1520952"/>
                </a:moveTo>
                <a:lnTo>
                  <a:pt x="3767327" y="1520952"/>
                </a:lnTo>
                <a:lnTo>
                  <a:pt x="3767327" y="0"/>
                </a:lnTo>
                <a:lnTo>
                  <a:pt x="0" y="0"/>
                </a:lnTo>
                <a:lnTo>
                  <a:pt x="0" y="1520952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05276" y="4503039"/>
            <a:ext cx="3065145" cy="1185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AF1412"/>
                </a:solidFill>
                <a:latin typeface="Century Gothic"/>
                <a:cs typeface="Century Gothic"/>
              </a:rPr>
              <a:t>Bureau of Labor</a:t>
            </a:r>
            <a:r>
              <a:rPr dirty="0" sz="2000" spc="-60" b="1">
                <a:solidFill>
                  <a:srgbClr val="AF1412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AF1412"/>
                </a:solidFill>
                <a:latin typeface="Century Gothic"/>
                <a:cs typeface="Century Gothic"/>
              </a:rPr>
              <a:t>Statistics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Tracy</a:t>
            </a:r>
            <a:r>
              <a:rPr dirty="0" sz="200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Jack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Vanessa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Newton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44184" y="5498591"/>
            <a:ext cx="1167384" cy="697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45967" y="6160147"/>
            <a:ext cx="948055" cy="563245"/>
          </a:xfrm>
          <a:custGeom>
            <a:avLst/>
            <a:gdLst/>
            <a:ahLst/>
            <a:cxnLst/>
            <a:rect l="l" t="t" r="r" b="b"/>
            <a:pathLst>
              <a:path w="948054" h="563245">
                <a:moveTo>
                  <a:pt x="204003" y="262999"/>
                </a:moveTo>
                <a:lnTo>
                  <a:pt x="104443" y="262999"/>
                </a:lnTo>
                <a:lnTo>
                  <a:pt x="113335" y="263156"/>
                </a:lnTo>
                <a:lnTo>
                  <a:pt x="121727" y="265037"/>
                </a:lnTo>
                <a:lnTo>
                  <a:pt x="149546" y="295973"/>
                </a:lnTo>
                <a:lnTo>
                  <a:pt x="151276" y="315526"/>
                </a:lnTo>
                <a:lnTo>
                  <a:pt x="150171" y="326650"/>
                </a:lnTo>
                <a:lnTo>
                  <a:pt x="136370" y="368663"/>
                </a:lnTo>
                <a:lnTo>
                  <a:pt x="114875" y="408762"/>
                </a:lnTo>
                <a:lnTo>
                  <a:pt x="41596" y="534022"/>
                </a:lnTo>
                <a:lnTo>
                  <a:pt x="48962" y="563041"/>
                </a:lnTo>
                <a:lnTo>
                  <a:pt x="269561" y="507453"/>
                </a:lnTo>
                <a:lnTo>
                  <a:pt x="262653" y="479983"/>
                </a:lnTo>
                <a:lnTo>
                  <a:pt x="141926" y="479983"/>
                </a:lnTo>
                <a:lnTo>
                  <a:pt x="168215" y="433311"/>
                </a:lnTo>
                <a:lnTo>
                  <a:pt x="193917" y="382573"/>
                </a:lnTo>
                <a:lnTo>
                  <a:pt x="207712" y="341160"/>
                </a:lnTo>
                <a:lnTo>
                  <a:pt x="211845" y="305300"/>
                </a:lnTo>
                <a:lnTo>
                  <a:pt x="211141" y="290753"/>
                </a:lnTo>
                <a:lnTo>
                  <a:pt x="208474" y="276047"/>
                </a:lnTo>
                <a:lnTo>
                  <a:pt x="204688" y="264398"/>
                </a:lnTo>
                <a:lnTo>
                  <a:pt x="204003" y="262999"/>
                </a:lnTo>
                <a:close/>
              </a:path>
              <a:path w="948054" h="563245">
                <a:moveTo>
                  <a:pt x="362144" y="141504"/>
                </a:moveTo>
                <a:lnTo>
                  <a:pt x="303920" y="154498"/>
                </a:lnTo>
                <a:lnTo>
                  <a:pt x="267483" y="186698"/>
                </a:lnTo>
                <a:lnTo>
                  <a:pt x="249598" y="235502"/>
                </a:lnTo>
                <a:lnTo>
                  <a:pt x="248384" y="266384"/>
                </a:lnTo>
                <a:lnTo>
                  <a:pt x="252075" y="302449"/>
                </a:lnTo>
                <a:lnTo>
                  <a:pt x="260671" y="343700"/>
                </a:lnTo>
                <a:lnTo>
                  <a:pt x="278165" y="398402"/>
                </a:lnTo>
                <a:lnTo>
                  <a:pt x="298898" y="436968"/>
                </a:lnTo>
                <a:lnTo>
                  <a:pt x="336099" y="471471"/>
                </a:lnTo>
                <a:lnTo>
                  <a:pt x="380527" y="483587"/>
                </a:lnTo>
                <a:lnTo>
                  <a:pt x="397121" y="482727"/>
                </a:lnTo>
                <a:lnTo>
                  <a:pt x="446424" y="467007"/>
                </a:lnTo>
                <a:lnTo>
                  <a:pt x="478780" y="435589"/>
                </a:lnTo>
                <a:lnTo>
                  <a:pt x="484203" y="424526"/>
                </a:lnTo>
                <a:lnTo>
                  <a:pt x="388854" y="424526"/>
                </a:lnTo>
                <a:lnTo>
                  <a:pt x="377924" y="422687"/>
                </a:lnTo>
                <a:lnTo>
                  <a:pt x="347277" y="397274"/>
                </a:lnTo>
                <a:lnTo>
                  <a:pt x="329561" y="357359"/>
                </a:lnTo>
                <a:lnTo>
                  <a:pt x="316559" y="307855"/>
                </a:lnTo>
                <a:lnTo>
                  <a:pt x="310201" y="257784"/>
                </a:lnTo>
                <a:lnTo>
                  <a:pt x="310870" y="245780"/>
                </a:lnTo>
                <a:lnTo>
                  <a:pt x="330744" y="208714"/>
                </a:lnTo>
                <a:lnTo>
                  <a:pt x="355588" y="201418"/>
                </a:lnTo>
                <a:lnTo>
                  <a:pt x="452257" y="201418"/>
                </a:lnTo>
                <a:lnTo>
                  <a:pt x="445202" y="189826"/>
                </a:lnTo>
                <a:lnTo>
                  <a:pt x="407340" y="154052"/>
                </a:lnTo>
                <a:lnTo>
                  <a:pt x="377908" y="143218"/>
                </a:lnTo>
                <a:lnTo>
                  <a:pt x="362144" y="141504"/>
                </a:lnTo>
                <a:close/>
              </a:path>
              <a:path w="948054" h="563245">
                <a:moveTo>
                  <a:pt x="255464" y="451396"/>
                </a:moveTo>
                <a:lnTo>
                  <a:pt x="141926" y="479983"/>
                </a:lnTo>
                <a:lnTo>
                  <a:pt x="262653" y="479983"/>
                </a:lnTo>
                <a:lnTo>
                  <a:pt x="255464" y="451396"/>
                </a:lnTo>
                <a:close/>
              </a:path>
              <a:path w="948054" h="563245">
                <a:moveTo>
                  <a:pt x="452257" y="201418"/>
                </a:moveTo>
                <a:lnTo>
                  <a:pt x="355588" y="201418"/>
                </a:lnTo>
                <a:lnTo>
                  <a:pt x="366398" y="203447"/>
                </a:lnTo>
                <a:lnTo>
                  <a:pt x="376956" y="208741"/>
                </a:lnTo>
                <a:lnTo>
                  <a:pt x="406229" y="248100"/>
                </a:lnTo>
                <a:lnTo>
                  <a:pt x="423104" y="300240"/>
                </a:lnTo>
                <a:lnTo>
                  <a:pt x="432534" y="354274"/>
                </a:lnTo>
                <a:lnTo>
                  <a:pt x="432605" y="375380"/>
                </a:lnTo>
                <a:lnTo>
                  <a:pt x="429581" y="392544"/>
                </a:lnTo>
                <a:lnTo>
                  <a:pt x="400117" y="423214"/>
                </a:lnTo>
                <a:lnTo>
                  <a:pt x="388854" y="424526"/>
                </a:lnTo>
                <a:lnTo>
                  <a:pt x="484203" y="424526"/>
                </a:lnTo>
                <a:lnTo>
                  <a:pt x="485794" y="421279"/>
                </a:lnTo>
                <a:lnTo>
                  <a:pt x="491023" y="404933"/>
                </a:lnTo>
                <a:lnTo>
                  <a:pt x="494478" y="386549"/>
                </a:lnTo>
                <a:lnTo>
                  <a:pt x="495718" y="365609"/>
                </a:lnTo>
                <a:lnTo>
                  <a:pt x="494303" y="341591"/>
                </a:lnTo>
                <a:lnTo>
                  <a:pt x="483556" y="284327"/>
                </a:lnTo>
                <a:lnTo>
                  <a:pt x="466046" y="229309"/>
                </a:lnTo>
                <a:lnTo>
                  <a:pt x="456035" y="207626"/>
                </a:lnTo>
                <a:lnTo>
                  <a:pt x="452257" y="201418"/>
                </a:lnTo>
                <a:close/>
              </a:path>
              <a:path w="948054" h="563245">
                <a:moveTo>
                  <a:pt x="112779" y="203041"/>
                </a:moveTo>
                <a:lnTo>
                  <a:pt x="62722" y="214358"/>
                </a:lnTo>
                <a:lnTo>
                  <a:pt x="27963" y="238829"/>
                </a:lnTo>
                <a:lnTo>
                  <a:pt x="5992" y="275294"/>
                </a:lnTo>
                <a:lnTo>
                  <a:pt x="0" y="319900"/>
                </a:lnTo>
                <a:lnTo>
                  <a:pt x="3242" y="345020"/>
                </a:lnTo>
                <a:lnTo>
                  <a:pt x="62297" y="330136"/>
                </a:lnTo>
                <a:lnTo>
                  <a:pt x="60537" y="318039"/>
                </a:lnTo>
                <a:lnTo>
                  <a:pt x="60663" y="306508"/>
                </a:lnTo>
                <a:lnTo>
                  <a:pt x="85969" y="267821"/>
                </a:lnTo>
                <a:lnTo>
                  <a:pt x="104443" y="262999"/>
                </a:lnTo>
                <a:lnTo>
                  <a:pt x="204003" y="262999"/>
                </a:lnTo>
                <a:lnTo>
                  <a:pt x="199235" y="253263"/>
                </a:lnTo>
                <a:lnTo>
                  <a:pt x="173402" y="223502"/>
                </a:lnTo>
                <a:lnTo>
                  <a:pt x="139005" y="206197"/>
                </a:lnTo>
                <a:lnTo>
                  <a:pt x="126118" y="203746"/>
                </a:lnTo>
                <a:lnTo>
                  <a:pt x="112779" y="203041"/>
                </a:lnTo>
                <a:close/>
              </a:path>
              <a:path w="948054" h="563245">
                <a:moveTo>
                  <a:pt x="637590" y="152755"/>
                </a:moveTo>
                <a:lnTo>
                  <a:pt x="573599" y="152755"/>
                </a:lnTo>
                <a:lnTo>
                  <a:pt x="639512" y="414261"/>
                </a:lnTo>
                <a:lnTo>
                  <a:pt x="699583" y="399097"/>
                </a:lnTo>
                <a:lnTo>
                  <a:pt x="637590" y="152755"/>
                </a:lnTo>
                <a:close/>
              </a:path>
              <a:path w="948054" h="563245">
                <a:moveTo>
                  <a:pt x="619446" y="80657"/>
                </a:moveTo>
                <a:lnTo>
                  <a:pt x="528641" y="103517"/>
                </a:lnTo>
                <a:lnTo>
                  <a:pt x="507940" y="169278"/>
                </a:lnTo>
                <a:lnTo>
                  <a:pt x="573599" y="152755"/>
                </a:lnTo>
                <a:lnTo>
                  <a:pt x="637590" y="152755"/>
                </a:lnTo>
                <a:lnTo>
                  <a:pt x="619446" y="80657"/>
                </a:lnTo>
                <a:close/>
              </a:path>
              <a:path w="948054" h="563245">
                <a:moveTo>
                  <a:pt x="938341" y="75907"/>
                </a:moveTo>
                <a:lnTo>
                  <a:pt x="878526" y="75907"/>
                </a:lnTo>
                <a:lnTo>
                  <a:pt x="820614" y="350723"/>
                </a:lnTo>
                <a:lnTo>
                  <a:pt x="878018" y="362661"/>
                </a:lnTo>
                <a:lnTo>
                  <a:pt x="938341" y="75907"/>
                </a:lnTo>
                <a:close/>
              </a:path>
              <a:path w="948054" h="563245">
                <a:moveTo>
                  <a:pt x="939613" y="0"/>
                </a:moveTo>
                <a:lnTo>
                  <a:pt x="730698" y="52628"/>
                </a:lnTo>
                <a:lnTo>
                  <a:pt x="745049" y="109562"/>
                </a:lnTo>
                <a:lnTo>
                  <a:pt x="878526" y="75907"/>
                </a:lnTo>
                <a:lnTo>
                  <a:pt x="938341" y="75907"/>
                </a:lnTo>
                <a:lnTo>
                  <a:pt x="947614" y="31826"/>
                </a:lnTo>
                <a:lnTo>
                  <a:pt x="939613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389" y="210058"/>
            <a:ext cx="6979920" cy="66421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Our </a:t>
            </a:r>
            <a:r>
              <a:rPr dirty="0" sz="4200" spc="-5">
                <a:solidFill>
                  <a:srgbClr val="EBEBEB"/>
                </a:solidFill>
              </a:rPr>
              <a:t>Partners </a:t>
            </a:r>
            <a:r>
              <a:rPr dirty="0" sz="4200">
                <a:solidFill>
                  <a:srgbClr val="EBEBEB"/>
                </a:solidFill>
              </a:rPr>
              <a:t>have</a:t>
            </a:r>
            <a:r>
              <a:rPr dirty="0" sz="4200" spc="-40">
                <a:solidFill>
                  <a:srgbClr val="EBEBEB"/>
                </a:solidFill>
              </a:rPr>
              <a:t> </a:t>
            </a:r>
            <a:r>
              <a:rPr dirty="0" sz="4200" spc="-5">
                <a:solidFill>
                  <a:srgbClr val="EBEBEB"/>
                </a:solidFill>
              </a:rPr>
              <a:t>grown…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411480" y="1426463"/>
            <a:ext cx="3011805" cy="3034665"/>
          </a:xfrm>
          <a:prstGeom prst="rect">
            <a:avLst/>
          </a:prstGeom>
          <a:ln w="9144">
            <a:solidFill>
              <a:srgbClr val="EA6212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290"/>
              </a:spcBef>
            </a:pPr>
            <a:r>
              <a:rPr dirty="0" sz="2000" b="1">
                <a:solidFill>
                  <a:srgbClr val="FF6600"/>
                </a:solidFill>
                <a:latin typeface="Century Gothic"/>
                <a:cs typeface="Century Gothic"/>
              </a:rPr>
              <a:t>NCHS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80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Ryne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Paulose,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Lead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1005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Martinez,</a:t>
            </a:r>
            <a:r>
              <a:rPr dirty="0" sz="20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Gladys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94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Julianna</a:t>
            </a:r>
            <a:r>
              <a:rPr dirty="0" sz="2000" spc="-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Huard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94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Tunde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Akinseye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1005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Bianca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Escobar</a:t>
            </a:r>
            <a:endParaRPr sz="2000">
              <a:latin typeface="Century Gothic"/>
              <a:cs typeface="Century Gothic"/>
            </a:endParaRPr>
          </a:p>
          <a:p>
            <a:pPr marL="85725">
              <a:lnSpc>
                <a:spcPct val="100000"/>
              </a:lnSpc>
              <a:spcBef>
                <a:spcPts val="995"/>
              </a:spcBef>
              <a:tabLst>
                <a:tab pos="42862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Jennifer</a:t>
            </a:r>
            <a:r>
              <a:rPr dirty="0" sz="20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Moore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7495" y="3104388"/>
            <a:ext cx="4135120" cy="1399540"/>
          </a:xfrm>
          <a:custGeom>
            <a:avLst/>
            <a:gdLst/>
            <a:ahLst/>
            <a:cxnLst/>
            <a:rect l="l" t="t" r="r" b="b"/>
            <a:pathLst>
              <a:path w="4135120" h="1399539">
                <a:moveTo>
                  <a:pt x="0" y="1399032"/>
                </a:moveTo>
                <a:lnTo>
                  <a:pt x="4134611" y="1399032"/>
                </a:lnTo>
                <a:lnTo>
                  <a:pt x="4134611" y="0"/>
                </a:lnTo>
                <a:lnTo>
                  <a:pt x="0" y="0"/>
                </a:lnTo>
                <a:lnTo>
                  <a:pt x="0" y="1399032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76870" y="3146044"/>
            <a:ext cx="3949065" cy="1186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92D050"/>
                </a:solidFill>
                <a:latin typeface="Century Gothic"/>
                <a:cs typeface="Century Gothic"/>
              </a:rPr>
              <a:t>American Statistical</a:t>
            </a:r>
            <a:r>
              <a:rPr dirty="0" sz="2000" spc="-125" b="1">
                <a:solidFill>
                  <a:srgbClr val="92D05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92D050"/>
                </a:solidFill>
                <a:latin typeface="Century Gothic"/>
                <a:cs typeface="Century Gothic"/>
              </a:rPr>
              <a:t>As</a:t>
            </a:r>
            <a:r>
              <a:rPr dirty="0" sz="2000" spc="-5" b="1">
                <a:solidFill>
                  <a:srgbClr val="92D050"/>
                </a:solidFill>
                <a:latin typeface="Century Gothic"/>
                <a:cs typeface="Century Gothic"/>
              </a:rPr>
              <a:t>sociation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Rebecca</a:t>
            </a:r>
            <a:r>
              <a:rPr dirty="0" sz="200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Nichols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Donna</a:t>
            </a:r>
            <a:r>
              <a:rPr dirty="0" sz="200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LaLonde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26535" y="3104388"/>
            <a:ext cx="3767454" cy="923925"/>
          </a:xfrm>
          <a:custGeom>
            <a:avLst/>
            <a:gdLst/>
            <a:ahLst/>
            <a:cxnLst/>
            <a:rect l="l" t="t" r="r" b="b"/>
            <a:pathLst>
              <a:path w="3767454" h="923925">
                <a:moveTo>
                  <a:pt x="0" y="923544"/>
                </a:moveTo>
                <a:lnTo>
                  <a:pt x="3767327" y="923544"/>
                </a:lnTo>
                <a:lnTo>
                  <a:pt x="3767327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605276" y="3146044"/>
            <a:ext cx="3556000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UMD, </a:t>
            </a:r>
            <a:r>
              <a:rPr dirty="0" sz="2000" b="1">
                <a:solidFill>
                  <a:srgbClr val="FFC000"/>
                </a:solidFill>
                <a:latin typeface="Century Gothic"/>
                <a:cs typeface="Century Gothic"/>
              </a:rPr>
              <a:t>School of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Public</a:t>
            </a:r>
            <a:r>
              <a:rPr dirty="0" sz="2000" spc="-100" b="1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FFC000"/>
                </a:solidFill>
                <a:latin typeface="Century Gothic"/>
                <a:cs typeface="Century Gothic"/>
              </a:rPr>
              <a:t>Health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Xin</a:t>
            </a:r>
            <a:r>
              <a:rPr dirty="0" sz="200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He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50252" y="1411224"/>
            <a:ext cx="4182110" cy="1297305"/>
          </a:xfrm>
          <a:custGeom>
            <a:avLst/>
            <a:gdLst/>
            <a:ahLst/>
            <a:cxnLst/>
            <a:rect l="l" t="t" r="r" b="b"/>
            <a:pathLst>
              <a:path w="4182109" h="1297305">
                <a:moveTo>
                  <a:pt x="0" y="1296924"/>
                </a:moveTo>
                <a:lnTo>
                  <a:pt x="4181855" y="1296924"/>
                </a:lnTo>
                <a:lnTo>
                  <a:pt x="4181855" y="0"/>
                </a:lnTo>
                <a:lnTo>
                  <a:pt x="0" y="0"/>
                </a:lnTo>
                <a:lnTo>
                  <a:pt x="0" y="1296924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429627" y="1453134"/>
            <a:ext cx="3597910" cy="1057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UMD, </a:t>
            </a: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Joint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Program </a:t>
            </a: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in</a:t>
            </a:r>
            <a:r>
              <a:rPr dirty="0" sz="2000" spc="-80" b="1">
                <a:solidFill>
                  <a:srgbClr val="001F5F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entury Gothic"/>
                <a:cs typeface="Century Gothic"/>
              </a:rPr>
              <a:t>Survey  </a:t>
            </a:r>
            <a:r>
              <a:rPr dirty="0" sz="2000" spc="-5" b="1">
                <a:solidFill>
                  <a:srgbClr val="001F5F"/>
                </a:solidFill>
                <a:latin typeface="Century Gothic"/>
                <a:cs typeface="Century Gothic"/>
              </a:rPr>
              <a:t>Methodology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Jody</a:t>
            </a:r>
            <a:r>
              <a:rPr dirty="0" sz="20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Williams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9208" y="1423416"/>
            <a:ext cx="3641090" cy="1051560"/>
          </a:xfrm>
          <a:custGeom>
            <a:avLst/>
            <a:gdLst/>
            <a:ahLst/>
            <a:cxnLst/>
            <a:rect l="l" t="t" r="r" b="b"/>
            <a:pathLst>
              <a:path w="3641090" h="1051560">
                <a:moveTo>
                  <a:pt x="0" y="1051560"/>
                </a:moveTo>
                <a:lnTo>
                  <a:pt x="3640836" y="1051560"/>
                </a:lnTo>
                <a:lnTo>
                  <a:pt x="3640836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648202" y="1465960"/>
            <a:ext cx="2994025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4F2E4E"/>
                </a:solidFill>
                <a:latin typeface="Century Gothic"/>
                <a:cs typeface="Century Gothic"/>
              </a:rPr>
              <a:t>CDC </a:t>
            </a:r>
            <a:r>
              <a:rPr dirty="0" sz="2000" spc="-5" b="1">
                <a:solidFill>
                  <a:srgbClr val="4F2E4E"/>
                </a:solidFill>
                <a:latin typeface="Century Gothic"/>
                <a:cs typeface="Century Gothic"/>
              </a:rPr>
              <a:t>Disease</a:t>
            </a:r>
            <a:r>
              <a:rPr dirty="0" sz="2000" spc="-70" b="1">
                <a:solidFill>
                  <a:srgbClr val="4F2E4E"/>
                </a:solidFill>
                <a:latin typeface="Century Gothic"/>
                <a:cs typeface="Century Gothic"/>
              </a:rPr>
              <a:t> </a:t>
            </a:r>
            <a:r>
              <a:rPr dirty="0" sz="2000" spc="-5" b="1">
                <a:solidFill>
                  <a:srgbClr val="4F2E4E"/>
                </a:solidFill>
                <a:latin typeface="Century Gothic"/>
                <a:cs typeface="Century Gothic"/>
              </a:rPr>
              <a:t>Detectives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Trudi</a:t>
            </a:r>
            <a:r>
              <a:rPr dirty="0" sz="20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Ellerman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215371" y="4076700"/>
            <a:ext cx="1316735" cy="62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51947" y="2247900"/>
            <a:ext cx="1280159" cy="658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75147" y="2252472"/>
            <a:ext cx="1737359" cy="61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76444" y="3781044"/>
            <a:ext cx="2133600" cy="493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67600" y="4975859"/>
            <a:ext cx="4231005" cy="1158240"/>
          </a:xfrm>
          <a:custGeom>
            <a:avLst/>
            <a:gdLst/>
            <a:ahLst/>
            <a:cxnLst/>
            <a:rect l="l" t="t" r="r" b="b"/>
            <a:pathLst>
              <a:path w="4231005" h="1158239">
                <a:moveTo>
                  <a:pt x="0" y="1158239"/>
                </a:moveTo>
                <a:lnTo>
                  <a:pt x="4230624" y="1158239"/>
                </a:lnTo>
                <a:lnTo>
                  <a:pt x="4230624" y="0"/>
                </a:lnTo>
                <a:lnTo>
                  <a:pt x="0" y="0"/>
                </a:lnTo>
                <a:lnTo>
                  <a:pt x="0" y="1158239"/>
                </a:lnTo>
                <a:close/>
              </a:path>
            </a:pathLst>
          </a:custGeom>
          <a:ln w="9144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547864" y="5018404"/>
            <a:ext cx="3220720" cy="753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008EC0"/>
                </a:solidFill>
                <a:latin typeface="Century Gothic"/>
                <a:cs typeface="Century Gothic"/>
              </a:rPr>
              <a:t>Bureau of Justice</a:t>
            </a:r>
            <a:r>
              <a:rPr dirty="0" sz="2000" spc="-65" b="1">
                <a:solidFill>
                  <a:srgbClr val="008EC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008EC0"/>
                </a:solidFill>
                <a:latin typeface="Century Gothic"/>
                <a:cs typeface="Century Gothic"/>
              </a:rPr>
              <a:t>Stati</a:t>
            </a:r>
            <a:r>
              <a:rPr dirty="0" sz="2000" b="1">
                <a:solidFill>
                  <a:srgbClr val="008EC0"/>
                </a:solidFill>
                <a:latin typeface="Century Gothic"/>
                <a:cs typeface="Century Gothic"/>
              </a:rPr>
              <a:t>stics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tabLst>
                <a:tab pos="355600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Jennifer</a:t>
            </a:r>
            <a:r>
              <a:rPr dirty="0" sz="2000" spc="-1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Bronson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272016" y="5905500"/>
            <a:ext cx="2433828" cy="45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26535" y="4460747"/>
            <a:ext cx="3767454" cy="1521460"/>
          </a:xfrm>
          <a:custGeom>
            <a:avLst/>
            <a:gdLst/>
            <a:ahLst/>
            <a:cxnLst/>
            <a:rect l="l" t="t" r="r" b="b"/>
            <a:pathLst>
              <a:path w="3767454" h="1521460">
                <a:moveTo>
                  <a:pt x="0" y="1520952"/>
                </a:moveTo>
                <a:lnTo>
                  <a:pt x="3767327" y="1520952"/>
                </a:lnTo>
                <a:lnTo>
                  <a:pt x="3767327" y="0"/>
                </a:lnTo>
                <a:lnTo>
                  <a:pt x="0" y="0"/>
                </a:lnTo>
                <a:lnTo>
                  <a:pt x="0" y="1520952"/>
                </a:lnTo>
                <a:close/>
              </a:path>
            </a:pathLst>
          </a:custGeom>
          <a:ln w="76200">
            <a:solidFill>
              <a:srgbClr val="EA62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605276" y="4503039"/>
            <a:ext cx="3065145" cy="1185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AF1412"/>
                </a:solidFill>
                <a:latin typeface="Century Gothic"/>
                <a:cs typeface="Century Gothic"/>
              </a:rPr>
              <a:t>Bureau of Labor</a:t>
            </a:r>
            <a:r>
              <a:rPr dirty="0" sz="2000" spc="-60" b="1">
                <a:solidFill>
                  <a:srgbClr val="AF1412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AF1412"/>
                </a:solidFill>
                <a:latin typeface="Century Gothic"/>
                <a:cs typeface="Century Gothic"/>
              </a:rPr>
              <a:t>Statistics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Tracy</a:t>
            </a:r>
            <a:r>
              <a:rPr dirty="0" sz="2000" spc="-10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entury Gothic"/>
                <a:cs typeface="Century Gothic"/>
              </a:rPr>
              <a:t>Jack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600" spc="-5">
                <a:solidFill>
                  <a:srgbClr val="89D0D5"/>
                </a:solidFill>
                <a:latin typeface="Wingdings 3"/>
                <a:cs typeface="Wingdings 3"/>
              </a:rPr>
              <a:t></a:t>
            </a:r>
            <a:r>
              <a:rPr dirty="0" sz="1600" spc="-5">
                <a:solidFill>
                  <a:srgbClr val="89D0D5"/>
                </a:solidFill>
                <a:latin typeface="Times New Roman"/>
                <a:cs typeface="Times New Roman"/>
              </a:rPr>
              <a:t>	</a:t>
            </a:r>
            <a:r>
              <a:rPr dirty="0" sz="2000" spc="-10">
                <a:solidFill>
                  <a:srgbClr val="FFFFFF"/>
                </a:solidFill>
                <a:latin typeface="Century Gothic"/>
                <a:cs typeface="Century Gothic"/>
              </a:rPr>
              <a:t>Vanessa</a:t>
            </a:r>
            <a:r>
              <a:rPr dirty="0" sz="20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00">
                <a:solidFill>
                  <a:srgbClr val="FFFFFF"/>
                </a:solidFill>
                <a:latin typeface="Century Gothic"/>
                <a:cs typeface="Century Gothic"/>
              </a:rPr>
              <a:t>Newton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44184" y="5539740"/>
            <a:ext cx="1223771" cy="731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18800" y="6140046"/>
            <a:ext cx="999490" cy="547370"/>
          </a:xfrm>
          <a:custGeom>
            <a:avLst/>
            <a:gdLst/>
            <a:ahLst/>
            <a:cxnLst/>
            <a:rect l="l" t="t" r="r" b="b"/>
            <a:pathLst>
              <a:path w="999489" h="547370">
                <a:moveTo>
                  <a:pt x="203944" y="246716"/>
                </a:moveTo>
                <a:lnTo>
                  <a:pt x="104390" y="246716"/>
                </a:lnTo>
                <a:lnTo>
                  <a:pt x="113282" y="246876"/>
                </a:lnTo>
                <a:lnTo>
                  <a:pt x="121673" y="248758"/>
                </a:lnTo>
                <a:lnTo>
                  <a:pt x="149492" y="279701"/>
                </a:lnTo>
                <a:lnTo>
                  <a:pt x="151270" y="299245"/>
                </a:lnTo>
                <a:lnTo>
                  <a:pt x="150171" y="310371"/>
                </a:lnTo>
                <a:lnTo>
                  <a:pt x="136364" y="352391"/>
                </a:lnTo>
                <a:lnTo>
                  <a:pt x="114821" y="392490"/>
                </a:lnTo>
                <a:lnTo>
                  <a:pt x="41669" y="517750"/>
                </a:lnTo>
                <a:lnTo>
                  <a:pt x="48908" y="546757"/>
                </a:lnTo>
                <a:lnTo>
                  <a:pt x="269507" y="491182"/>
                </a:lnTo>
                <a:lnTo>
                  <a:pt x="262601" y="463711"/>
                </a:lnTo>
                <a:lnTo>
                  <a:pt x="141872" y="463711"/>
                </a:lnTo>
                <a:lnTo>
                  <a:pt x="168161" y="417039"/>
                </a:lnTo>
                <a:lnTo>
                  <a:pt x="193863" y="366301"/>
                </a:lnTo>
                <a:lnTo>
                  <a:pt x="207658" y="324888"/>
                </a:lnTo>
                <a:lnTo>
                  <a:pt x="211791" y="289021"/>
                </a:lnTo>
                <a:lnTo>
                  <a:pt x="211087" y="274474"/>
                </a:lnTo>
                <a:lnTo>
                  <a:pt x="208420" y="259775"/>
                </a:lnTo>
                <a:lnTo>
                  <a:pt x="204634" y="248126"/>
                </a:lnTo>
                <a:lnTo>
                  <a:pt x="203944" y="246716"/>
                </a:lnTo>
                <a:close/>
              </a:path>
              <a:path w="999489" h="547370">
                <a:moveTo>
                  <a:pt x="362090" y="125226"/>
                </a:moveTo>
                <a:lnTo>
                  <a:pt x="303922" y="138226"/>
                </a:lnTo>
                <a:lnTo>
                  <a:pt x="267501" y="170426"/>
                </a:lnTo>
                <a:lnTo>
                  <a:pt x="249672" y="219230"/>
                </a:lnTo>
                <a:lnTo>
                  <a:pt x="248457" y="250110"/>
                </a:lnTo>
                <a:lnTo>
                  <a:pt x="252148" y="286172"/>
                </a:lnTo>
                <a:lnTo>
                  <a:pt x="260744" y="327415"/>
                </a:lnTo>
                <a:lnTo>
                  <a:pt x="278191" y="382128"/>
                </a:lnTo>
                <a:lnTo>
                  <a:pt x="298971" y="420697"/>
                </a:lnTo>
                <a:lnTo>
                  <a:pt x="336047" y="455192"/>
                </a:lnTo>
                <a:lnTo>
                  <a:pt x="380474" y="467312"/>
                </a:lnTo>
                <a:lnTo>
                  <a:pt x="397067" y="466450"/>
                </a:lnTo>
                <a:lnTo>
                  <a:pt x="446371" y="450727"/>
                </a:lnTo>
                <a:lnTo>
                  <a:pt x="478744" y="419312"/>
                </a:lnTo>
                <a:lnTo>
                  <a:pt x="484190" y="408252"/>
                </a:lnTo>
                <a:lnTo>
                  <a:pt x="388800" y="408252"/>
                </a:lnTo>
                <a:lnTo>
                  <a:pt x="377870" y="406411"/>
                </a:lnTo>
                <a:lnTo>
                  <a:pt x="347223" y="381000"/>
                </a:lnTo>
                <a:lnTo>
                  <a:pt x="329507" y="341081"/>
                </a:lnTo>
                <a:lnTo>
                  <a:pt x="316505" y="291576"/>
                </a:lnTo>
                <a:lnTo>
                  <a:pt x="310385" y="246716"/>
                </a:lnTo>
                <a:lnTo>
                  <a:pt x="310406" y="236991"/>
                </a:lnTo>
                <a:lnTo>
                  <a:pt x="324848" y="197199"/>
                </a:lnTo>
                <a:lnTo>
                  <a:pt x="355641" y="185144"/>
                </a:lnTo>
                <a:lnTo>
                  <a:pt x="452202" y="185144"/>
                </a:lnTo>
                <a:lnTo>
                  <a:pt x="445148" y="173555"/>
                </a:lnTo>
                <a:lnTo>
                  <a:pt x="407287" y="137775"/>
                </a:lnTo>
                <a:lnTo>
                  <a:pt x="377854" y="126935"/>
                </a:lnTo>
                <a:lnTo>
                  <a:pt x="362090" y="125226"/>
                </a:lnTo>
                <a:close/>
              </a:path>
              <a:path w="999489" h="547370">
                <a:moveTo>
                  <a:pt x="255410" y="435111"/>
                </a:moveTo>
                <a:lnTo>
                  <a:pt x="141872" y="463711"/>
                </a:lnTo>
                <a:lnTo>
                  <a:pt x="262601" y="463711"/>
                </a:lnTo>
                <a:lnTo>
                  <a:pt x="255410" y="435111"/>
                </a:lnTo>
                <a:close/>
              </a:path>
              <a:path w="999489" h="547370">
                <a:moveTo>
                  <a:pt x="452202" y="185144"/>
                </a:moveTo>
                <a:lnTo>
                  <a:pt x="355641" y="185144"/>
                </a:lnTo>
                <a:lnTo>
                  <a:pt x="366408" y="187169"/>
                </a:lnTo>
                <a:lnTo>
                  <a:pt x="376928" y="192463"/>
                </a:lnTo>
                <a:lnTo>
                  <a:pt x="406175" y="231817"/>
                </a:lnTo>
                <a:lnTo>
                  <a:pt x="423050" y="283968"/>
                </a:lnTo>
                <a:lnTo>
                  <a:pt x="432480" y="337996"/>
                </a:lnTo>
                <a:lnTo>
                  <a:pt x="432552" y="359097"/>
                </a:lnTo>
                <a:lnTo>
                  <a:pt x="429527" y="376259"/>
                </a:lnTo>
                <a:lnTo>
                  <a:pt x="400063" y="406942"/>
                </a:lnTo>
                <a:lnTo>
                  <a:pt x="388800" y="408252"/>
                </a:lnTo>
                <a:lnTo>
                  <a:pt x="484190" y="408252"/>
                </a:lnTo>
                <a:lnTo>
                  <a:pt x="485788" y="405006"/>
                </a:lnTo>
                <a:lnTo>
                  <a:pt x="491023" y="388661"/>
                </a:lnTo>
                <a:lnTo>
                  <a:pt x="494424" y="370278"/>
                </a:lnTo>
                <a:lnTo>
                  <a:pt x="495665" y="349337"/>
                </a:lnTo>
                <a:lnTo>
                  <a:pt x="494250" y="325318"/>
                </a:lnTo>
                <a:lnTo>
                  <a:pt x="483502" y="268043"/>
                </a:lnTo>
                <a:lnTo>
                  <a:pt x="465992" y="213036"/>
                </a:lnTo>
                <a:lnTo>
                  <a:pt x="455981" y="191354"/>
                </a:lnTo>
                <a:lnTo>
                  <a:pt x="452202" y="185144"/>
                </a:lnTo>
                <a:close/>
              </a:path>
              <a:path w="999489" h="547370">
                <a:moveTo>
                  <a:pt x="112742" y="186763"/>
                </a:moveTo>
                <a:lnTo>
                  <a:pt x="62722" y="198081"/>
                </a:lnTo>
                <a:lnTo>
                  <a:pt x="27912" y="222550"/>
                </a:lnTo>
                <a:lnTo>
                  <a:pt x="5957" y="259011"/>
                </a:lnTo>
                <a:lnTo>
                  <a:pt x="0" y="303626"/>
                </a:lnTo>
                <a:lnTo>
                  <a:pt x="3188" y="328749"/>
                </a:lnTo>
                <a:lnTo>
                  <a:pt x="62370" y="313864"/>
                </a:lnTo>
                <a:lnTo>
                  <a:pt x="60537" y="301762"/>
                </a:lnTo>
                <a:lnTo>
                  <a:pt x="60626" y="290226"/>
                </a:lnTo>
                <a:lnTo>
                  <a:pt x="85915" y="251542"/>
                </a:lnTo>
                <a:lnTo>
                  <a:pt x="104390" y="246716"/>
                </a:lnTo>
                <a:lnTo>
                  <a:pt x="203944" y="246716"/>
                </a:lnTo>
                <a:lnTo>
                  <a:pt x="199181" y="236991"/>
                </a:lnTo>
                <a:lnTo>
                  <a:pt x="173366" y="207225"/>
                </a:lnTo>
                <a:lnTo>
                  <a:pt x="138951" y="189912"/>
                </a:lnTo>
                <a:lnTo>
                  <a:pt x="126067" y="187467"/>
                </a:lnTo>
                <a:lnTo>
                  <a:pt x="112742" y="186763"/>
                </a:lnTo>
                <a:close/>
              </a:path>
              <a:path w="999489" h="547370">
                <a:moveTo>
                  <a:pt x="637565" y="136483"/>
                </a:moveTo>
                <a:lnTo>
                  <a:pt x="573545" y="136483"/>
                </a:lnTo>
                <a:lnTo>
                  <a:pt x="639458" y="397989"/>
                </a:lnTo>
                <a:lnTo>
                  <a:pt x="699656" y="382825"/>
                </a:lnTo>
                <a:lnTo>
                  <a:pt x="637565" y="136483"/>
                </a:lnTo>
                <a:close/>
              </a:path>
              <a:path w="999489" h="547370">
                <a:moveTo>
                  <a:pt x="619392" y="64385"/>
                </a:moveTo>
                <a:lnTo>
                  <a:pt x="528714" y="87233"/>
                </a:lnTo>
                <a:lnTo>
                  <a:pt x="507886" y="153006"/>
                </a:lnTo>
                <a:lnTo>
                  <a:pt x="573545" y="136483"/>
                </a:lnTo>
                <a:lnTo>
                  <a:pt x="637565" y="136483"/>
                </a:lnTo>
                <a:lnTo>
                  <a:pt x="619392" y="64385"/>
                </a:lnTo>
                <a:close/>
              </a:path>
              <a:path w="999489" h="547370">
                <a:moveTo>
                  <a:pt x="853199" y="0"/>
                </a:moveTo>
                <a:lnTo>
                  <a:pt x="812678" y="7920"/>
                </a:lnTo>
                <a:lnTo>
                  <a:pt x="779031" y="27708"/>
                </a:lnTo>
                <a:lnTo>
                  <a:pt x="753377" y="67979"/>
                </a:lnTo>
                <a:lnTo>
                  <a:pt x="749837" y="91801"/>
                </a:lnTo>
                <a:lnTo>
                  <a:pt x="750538" y="103977"/>
                </a:lnTo>
                <a:lnTo>
                  <a:pt x="763531" y="141514"/>
                </a:lnTo>
                <a:lnTo>
                  <a:pt x="798081" y="174393"/>
                </a:lnTo>
                <a:lnTo>
                  <a:pt x="789963" y="185375"/>
                </a:lnTo>
                <a:lnTo>
                  <a:pt x="772489" y="231415"/>
                </a:lnTo>
                <a:lnTo>
                  <a:pt x="771904" y="243451"/>
                </a:lnTo>
                <a:lnTo>
                  <a:pt x="772818" y="255698"/>
                </a:lnTo>
                <a:lnTo>
                  <a:pt x="785572" y="294838"/>
                </a:lnTo>
                <a:lnTo>
                  <a:pt x="812115" y="325767"/>
                </a:lnTo>
                <a:lnTo>
                  <a:pt x="846976" y="342096"/>
                </a:lnTo>
                <a:lnTo>
                  <a:pt x="860623" y="343964"/>
                </a:lnTo>
                <a:lnTo>
                  <a:pt x="875853" y="343909"/>
                </a:lnTo>
                <a:lnTo>
                  <a:pt x="928157" y="332960"/>
                </a:lnTo>
                <a:lnTo>
                  <a:pt x="967245" y="311350"/>
                </a:lnTo>
                <a:lnTo>
                  <a:pt x="988959" y="282811"/>
                </a:lnTo>
                <a:lnTo>
                  <a:pt x="884703" y="282811"/>
                </a:lnTo>
                <a:lnTo>
                  <a:pt x="874250" y="282787"/>
                </a:lnTo>
                <a:lnTo>
                  <a:pt x="836376" y="256912"/>
                </a:lnTo>
                <a:lnTo>
                  <a:pt x="831850" y="238757"/>
                </a:lnTo>
                <a:lnTo>
                  <a:pt x="832578" y="229804"/>
                </a:lnTo>
                <a:lnTo>
                  <a:pt x="854295" y="198210"/>
                </a:lnTo>
                <a:lnTo>
                  <a:pt x="884025" y="188053"/>
                </a:lnTo>
                <a:lnTo>
                  <a:pt x="986712" y="188053"/>
                </a:lnTo>
                <a:lnTo>
                  <a:pt x="980557" y="178138"/>
                </a:lnTo>
                <a:lnTo>
                  <a:pt x="942236" y="145977"/>
                </a:lnTo>
                <a:lnTo>
                  <a:pt x="930161" y="141119"/>
                </a:lnTo>
                <a:lnTo>
                  <a:pt x="933498" y="134577"/>
                </a:lnTo>
                <a:lnTo>
                  <a:pt x="850644" y="134577"/>
                </a:lnTo>
                <a:lnTo>
                  <a:pt x="843547" y="134289"/>
                </a:lnTo>
                <a:lnTo>
                  <a:pt x="813575" y="106270"/>
                </a:lnTo>
                <a:lnTo>
                  <a:pt x="812359" y="98797"/>
                </a:lnTo>
                <a:lnTo>
                  <a:pt x="812512" y="91713"/>
                </a:lnTo>
                <a:lnTo>
                  <a:pt x="838975" y="62684"/>
                </a:lnTo>
                <a:lnTo>
                  <a:pt x="846907" y="61341"/>
                </a:lnTo>
                <a:lnTo>
                  <a:pt x="940978" y="61341"/>
                </a:lnTo>
                <a:lnTo>
                  <a:pt x="939734" y="57466"/>
                </a:lnTo>
                <a:lnTo>
                  <a:pt x="910705" y="18693"/>
                </a:lnTo>
                <a:lnTo>
                  <a:pt x="865959" y="592"/>
                </a:lnTo>
                <a:lnTo>
                  <a:pt x="853199" y="0"/>
                </a:lnTo>
                <a:close/>
              </a:path>
              <a:path w="999489" h="547370">
                <a:moveTo>
                  <a:pt x="986712" y="188053"/>
                </a:moveTo>
                <a:lnTo>
                  <a:pt x="884025" y="188053"/>
                </a:lnTo>
                <a:lnTo>
                  <a:pt x="894030" y="188188"/>
                </a:lnTo>
                <a:lnTo>
                  <a:pt x="903559" y="190214"/>
                </a:lnTo>
                <a:lnTo>
                  <a:pt x="935241" y="223529"/>
                </a:lnTo>
                <a:lnTo>
                  <a:pt x="936744" y="233147"/>
                </a:lnTo>
                <a:lnTo>
                  <a:pt x="936305" y="242287"/>
                </a:lnTo>
                <a:lnTo>
                  <a:pt x="906633" y="277344"/>
                </a:lnTo>
                <a:lnTo>
                  <a:pt x="884703" y="282811"/>
                </a:lnTo>
                <a:lnTo>
                  <a:pt x="988959" y="282811"/>
                </a:lnTo>
                <a:lnTo>
                  <a:pt x="990623" y="279696"/>
                </a:lnTo>
                <a:lnTo>
                  <a:pt x="995312" y="266849"/>
                </a:lnTo>
                <a:lnTo>
                  <a:pt x="998309" y="253378"/>
                </a:lnTo>
                <a:lnTo>
                  <a:pt x="999472" y="239825"/>
                </a:lnTo>
                <a:lnTo>
                  <a:pt x="998777" y="226188"/>
                </a:lnTo>
                <a:lnTo>
                  <a:pt x="996178" y="212391"/>
                </a:lnTo>
                <a:lnTo>
                  <a:pt x="992368" y="200207"/>
                </a:lnTo>
                <a:lnTo>
                  <a:pt x="987153" y="188763"/>
                </a:lnTo>
                <a:lnTo>
                  <a:pt x="986712" y="188053"/>
                </a:lnTo>
                <a:close/>
              </a:path>
              <a:path w="999489" h="547370">
                <a:moveTo>
                  <a:pt x="940978" y="61341"/>
                </a:moveTo>
                <a:lnTo>
                  <a:pt x="846907" y="61341"/>
                </a:lnTo>
                <a:lnTo>
                  <a:pt x="854327" y="61393"/>
                </a:lnTo>
                <a:lnTo>
                  <a:pt x="861246" y="62842"/>
                </a:lnTo>
                <a:lnTo>
                  <a:pt x="885168" y="95982"/>
                </a:lnTo>
                <a:lnTo>
                  <a:pt x="885076" y="103408"/>
                </a:lnTo>
                <a:lnTo>
                  <a:pt x="858025" y="133423"/>
                </a:lnTo>
                <a:lnTo>
                  <a:pt x="850644" y="134577"/>
                </a:lnTo>
                <a:lnTo>
                  <a:pt x="933498" y="134577"/>
                </a:lnTo>
                <a:lnTo>
                  <a:pt x="946050" y="94325"/>
                </a:lnTo>
                <a:lnTo>
                  <a:pt x="945979" y="85014"/>
                </a:lnTo>
                <a:lnTo>
                  <a:pt x="945237" y="77675"/>
                </a:lnTo>
                <a:lnTo>
                  <a:pt x="943496" y="69186"/>
                </a:lnTo>
                <a:lnTo>
                  <a:pt x="940978" y="6134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6270" y="246634"/>
            <a:ext cx="11218545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 spc="-5">
                <a:solidFill>
                  <a:srgbClr val="EBEBEB"/>
                </a:solidFill>
              </a:rPr>
              <a:t>2019 </a:t>
            </a:r>
            <a:r>
              <a:rPr dirty="0" sz="4200">
                <a:solidFill>
                  <a:srgbClr val="EBEBEB"/>
                </a:solidFill>
              </a:rPr>
              <a:t>NCHS </a:t>
            </a:r>
            <a:r>
              <a:rPr dirty="0" sz="4200" spc="-5">
                <a:solidFill>
                  <a:srgbClr val="EBEBEB"/>
                </a:solidFill>
              </a:rPr>
              <a:t>Data Detectives Summer</a:t>
            </a:r>
            <a:r>
              <a:rPr dirty="0" sz="4200" spc="-95">
                <a:solidFill>
                  <a:srgbClr val="EBEBEB"/>
                </a:solidFill>
              </a:rPr>
              <a:t> </a:t>
            </a:r>
            <a:r>
              <a:rPr dirty="0" sz="4200">
                <a:solidFill>
                  <a:srgbClr val="EBEBEB"/>
                </a:solidFill>
              </a:rPr>
              <a:t>Camp</a:t>
            </a:r>
            <a:endParaRPr sz="4200"/>
          </a:p>
        </p:txBody>
      </p:sp>
      <p:sp>
        <p:nvSpPr>
          <p:cNvPr id="4" name="object 4"/>
          <p:cNvSpPr/>
          <p:nvPr/>
        </p:nvSpPr>
        <p:spPr>
          <a:xfrm>
            <a:off x="322795" y="2313973"/>
            <a:ext cx="2267242" cy="1010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74620" y="935736"/>
            <a:ext cx="7720583" cy="592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1914" y="3931030"/>
            <a:ext cx="2154215" cy="1383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0" y="1143000"/>
                </a:moveTo>
                <a:lnTo>
                  <a:pt x="685800" y="1143000"/>
                </a:lnTo>
                <a:lnTo>
                  <a:pt x="6858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620" y="220345"/>
            <a:ext cx="10670540" cy="6635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200">
                <a:solidFill>
                  <a:srgbClr val="EBEBEB"/>
                </a:solidFill>
              </a:rPr>
              <a:t>Applications </a:t>
            </a:r>
            <a:r>
              <a:rPr dirty="0" sz="4200" spc="-10">
                <a:solidFill>
                  <a:srgbClr val="EBEBEB"/>
                </a:solidFill>
              </a:rPr>
              <a:t>Accepted </a:t>
            </a:r>
            <a:r>
              <a:rPr dirty="0" sz="4200" spc="-5">
                <a:solidFill>
                  <a:srgbClr val="EBEBEB"/>
                </a:solidFill>
              </a:rPr>
              <a:t>3/13/19 </a:t>
            </a:r>
            <a:r>
              <a:rPr dirty="0" sz="4200">
                <a:solidFill>
                  <a:srgbClr val="EBEBEB"/>
                </a:solidFill>
              </a:rPr>
              <a:t>–</a:t>
            </a:r>
            <a:r>
              <a:rPr dirty="0" sz="4200" spc="-70">
                <a:solidFill>
                  <a:srgbClr val="EBEBEB"/>
                </a:solidFill>
              </a:rPr>
              <a:t> </a:t>
            </a:r>
            <a:r>
              <a:rPr dirty="0" sz="4200">
                <a:solidFill>
                  <a:srgbClr val="EBEBEB"/>
                </a:solidFill>
              </a:rPr>
              <a:t>4/19/19</a:t>
            </a:r>
            <a:endParaRPr sz="4200"/>
          </a:p>
        </p:txBody>
      </p:sp>
      <p:sp>
        <p:nvSpPr>
          <p:cNvPr id="4" name="object 4"/>
          <p:cNvSpPr txBox="1"/>
          <p:nvPr/>
        </p:nvSpPr>
        <p:spPr>
          <a:xfrm>
            <a:off x="1790445" y="6519671"/>
            <a:ext cx="807910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</a:rPr>
              <a:t>https://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  <a:hlinkClick r:id="rId2"/>
              </a:rPr>
              <a:t>www.batchgeo.com/map/0f46dd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  <a:hlinkClick r:id="rId2"/>
              </a:rPr>
              <a:t>2f</a:t>
            </a:r>
            <a:r>
              <a:rPr dirty="0" sz="1800" spc="-5">
                <a:solidFill>
                  <a:srgbClr val="FFFFFF"/>
                </a:solidFill>
                <a:latin typeface="Century Gothic"/>
                <a:cs typeface="Century Gothic"/>
                <a:hlinkClick r:id="rId2"/>
              </a:rPr>
              <a:t>6e7d2600ea9820a911ae0784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444" y="1126236"/>
            <a:ext cx="11815572" cy="5228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34328" y="2607564"/>
            <a:ext cx="309372" cy="405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National Center for Health Statistics</dc:creator>
  <cp:keywords>Data Detectives Summer Camp 2019</cp:keywords>
  <dc:subject>Data Detectives Summer Camp 2019</dc:subject>
  <dc:title>Data Detectives Summer Camp 2019</dc:title>
  <dcterms:created xsi:type="dcterms:W3CDTF">2021-02-18T13:01:53Z</dcterms:created>
  <dcterms:modified xsi:type="dcterms:W3CDTF">2021-02-18T13:01:53Z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2021-01-04T00:00:00Z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2021-02-18T00:00:00Z</vt:filetime>
  </property>
</Properties>
</file>