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8"/>
  </p:notesMasterIdLst>
  <p:sldIdLst>
    <p:sldId id="358" r:id="rId5"/>
    <p:sldId id="1386" r:id="rId6"/>
    <p:sldId id="1393" r:id="rId7"/>
    <p:sldId id="1387" r:id="rId8"/>
    <p:sldId id="1394" r:id="rId9"/>
    <p:sldId id="1388" r:id="rId10"/>
    <p:sldId id="1378" r:id="rId11"/>
    <p:sldId id="1389" r:id="rId12"/>
    <p:sldId id="1390" r:id="rId13"/>
    <p:sldId id="1391" r:id="rId14"/>
    <p:sldId id="257" r:id="rId15"/>
    <p:sldId id="1369" r:id="rId16"/>
    <p:sldId id="13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guide id="3" pos="1224" userDrawn="1">
          <p15:clr>
            <a:srgbClr val="A4A3A4"/>
          </p15:clr>
        </p15:guide>
        <p15:guide id="4" orient="horz" pos="1968" userDrawn="1">
          <p15:clr>
            <a:srgbClr val="A4A3A4"/>
          </p15:clr>
        </p15:guide>
        <p15:guide id="5" orient="horz" pos="2736" userDrawn="1">
          <p15:clr>
            <a:srgbClr val="A4A3A4"/>
          </p15:clr>
        </p15:guide>
        <p15:guide id="6" orient="horz" pos="312" userDrawn="1">
          <p15:clr>
            <a:srgbClr val="A4A3A4"/>
          </p15:clr>
        </p15:guide>
        <p15:guide id="7" orient="horz" pos="1152" userDrawn="1">
          <p15:clr>
            <a:srgbClr val="A4A3A4"/>
          </p15:clr>
        </p15:guide>
        <p15:guide id="8" orient="horz" pos="1392" userDrawn="1">
          <p15:clr>
            <a:srgbClr val="A4A3A4"/>
          </p15:clr>
        </p15:guide>
        <p15:guide id="9" orient="horz" pos="120" userDrawn="1">
          <p15:clr>
            <a:srgbClr val="A4A3A4"/>
          </p15:clr>
        </p15:guide>
        <p15:guide id="10" pos="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s, Jennifer H. (CDC/DDPHSS/NCHS/OD)" initials="MJH(" lastIdx="1" clrIdx="0">
    <p:extLst>
      <p:ext uri="{19B8F6BF-5375-455C-9EA6-DF929625EA0E}">
        <p15:presenceInfo xmlns:p15="http://schemas.microsoft.com/office/powerpoint/2012/main" userId="S::jhm4@cdc.gov::7dbadcf9-3c89-4f76-ade1-aad807509308" providerId="AD"/>
      </p:ext>
    </p:extLst>
  </p:cmAuthor>
  <p:cmAuthor id="2" name="Morris, Kiana (CDC/DDPHSS/OS/OD)" initials="MK(" lastIdx="9" clrIdx="1">
    <p:extLst>
      <p:ext uri="{19B8F6BF-5375-455C-9EA6-DF929625EA0E}">
        <p15:presenceInfo xmlns:p15="http://schemas.microsoft.com/office/powerpoint/2012/main" userId="S::inf5@cdc.gov::65a667d4-cabb-4cee-9845-da9f4cdf0a58" providerId="AD"/>
      </p:ext>
    </p:extLst>
  </p:cmAuthor>
  <p:cmAuthor id="3" name="Walters, Meagan (CDC/DDPHSS/NCHS/OD)" initials="WM(" lastIdx="3" clrIdx="2">
    <p:extLst>
      <p:ext uri="{19B8F6BF-5375-455C-9EA6-DF929625EA0E}">
        <p15:presenceInfo xmlns:p15="http://schemas.microsoft.com/office/powerpoint/2012/main" userId="S::qhg7@cdc.gov::0f173902-5f0a-4f96-a7ba-a51e2720142f" providerId="AD"/>
      </p:ext>
    </p:extLst>
  </p:cmAuthor>
  <p:cmAuthor id="4" name="Wagner, Lisa (CDC/DDPHSS/NCHS/OD)" initials="WL(" lastIdx="13" clrIdx="3">
    <p:extLst>
      <p:ext uri="{19B8F6BF-5375-455C-9EA6-DF929625EA0E}">
        <p15:presenceInfo xmlns:p15="http://schemas.microsoft.com/office/powerpoint/2012/main" userId="S::plu6@cdc.gov::754df43b-6e15-433b-816a-22f4515c6240" providerId="AD"/>
      </p:ext>
    </p:extLst>
  </p:cmAuthor>
  <p:cmAuthor id="5" name="Conner, Catina (CDC/DDPHSS/OS/OSI)" initials="CC(" lastIdx="3" clrIdx="4">
    <p:extLst>
      <p:ext uri="{19B8F6BF-5375-455C-9EA6-DF929625EA0E}">
        <p15:presenceInfo xmlns:p15="http://schemas.microsoft.com/office/powerpoint/2012/main" userId="S::ziy6@cdc.gov::c6d100f1-2490-4dec-a27a-52bd884255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6A59"/>
    <a:srgbClr val="006959"/>
    <a:srgbClr val="00A485"/>
    <a:srgbClr val="FF9900"/>
    <a:srgbClr val="035F7F"/>
    <a:srgbClr val="008BB0"/>
    <a:srgbClr val="AFEEFF"/>
    <a:srgbClr val="9FEAFF"/>
    <a:srgbClr val="8B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431" autoAdjust="0"/>
  </p:normalViewPr>
  <p:slideViewPr>
    <p:cSldViewPr snapToGrid="0" showGuides="1">
      <p:cViewPr varScale="1">
        <p:scale>
          <a:sx n="49" d="100"/>
          <a:sy n="49" d="100"/>
        </p:scale>
        <p:origin x="91" y="773"/>
      </p:cViewPr>
      <p:guideLst>
        <p:guide orient="horz" pos="2376"/>
        <p:guide pos="3840"/>
        <p:guide pos="1224"/>
        <p:guide orient="horz" pos="1968"/>
        <p:guide orient="horz" pos="2736"/>
        <p:guide orient="horz" pos="312"/>
        <p:guide orient="horz" pos="1152"/>
        <p:guide orient="horz" pos="1392"/>
        <p:guide orient="horz" pos="120"/>
        <p:guide pos="120"/>
      </p:guideLst>
    </p:cSldViewPr>
  </p:slideViewPr>
  <p:outlineViewPr>
    <p:cViewPr>
      <p:scale>
        <a:sx n="33" d="100"/>
        <a:sy n="33" d="100"/>
      </p:scale>
      <p:origin x="0" y="-3763"/>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8043-4FFD-8C9D-16B0A15B90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Sheet1!$B$2:$B$7</c:f>
              <c:numCache>
                <c:formatCode>#,##0</c:formatCode>
                <c:ptCount val="6"/>
                <c:pt idx="0">
                  <c:v>160.39699999999999</c:v>
                </c:pt>
                <c:pt idx="1">
                  <c:v>160.39699999999999</c:v>
                </c:pt>
                <c:pt idx="2">
                  <c:v>160.39699999999999</c:v>
                </c:pt>
                <c:pt idx="3">
                  <c:v>160.39699999999999</c:v>
                </c:pt>
                <c:pt idx="4">
                  <c:v>160.39699999999999</c:v>
                </c:pt>
                <c:pt idx="5">
                  <c:v>175</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Sheet1!$C$2:$C$7</c:f>
              <c:numCache>
                <c:formatCode>General</c:formatCode>
                <c:ptCount val="6"/>
                <c:pt idx="0">
                  <c:v>14</c:v>
                </c:pt>
                <c:pt idx="1">
                  <c:v>14</c:v>
                </c:pt>
                <c:pt idx="2">
                  <c:v>14</c:v>
                </c:pt>
                <c:pt idx="3">
                  <c:v>14</c:v>
                </c:pt>
                <c:pt idx="4">
                  <c:v>14</c:v>
                </c:pt>
              </c:numCache>
            </c:numRef>
          </c:val>
          <c:extLst>
            <c:ext xmlns:c16="http://schemas.microsoft.com/office/drawing/2014/chart" uri="{C3380CC4-5D6E-409C-BE32-E72D297353CC}">
              <c16:uniqueId val="{00000003-8043-4FFD-8C9D-16B0A15B9005}"/>
            </c:ext>
          </c:extLst>
        </c:ser>
        <c:ser>
          <c:idx val="2"/>
          <c:order val="2"/>
          <c:tx>
            <c:strRef>
              <c:f>Sheet1!$D$1</c:f>
              <c:strCache>
                <c:ptCount val="1"/>
                <c:pt idx="0">
                  <c:v>Additional Resources</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5-8043-4FFD-8C9D-16B0A15B9005}"/>
              </c:ext>
            </c:extLst>
          </c:dPt>
          <c:dPt>
            <c:idx val="5"/>
            <c:invertIfNegative val="0"/>
            <c:bubble3D val="0"/>
            <c:spPr>
              <a:pattFill prst="pct80">
                <a:fgClr>
                  <a:schemeClr val="accent6"/>
                </a:fgClr>
                <a:bgClr>
                  <a:schemeClr val="bg2"/>
                </a:bgClr>
              </a:pattFill>
              <a:ln>
                <a:noFill/>
              </a:ln>
              <a:effectLst/>
            </c:spPr>
            <c:extLst>
              <c:ext xmlns:c16="http://schemas.microsoft.com/office/drawing/2014/chart" uri="{C3380CC4-5D6E-409C-BE32-E72D297353CC}">
                <c16:uniqueId val="{00000007-8043-4FFD-8C9D-16B0A15B9005}"/>
              </c:ext>
            </c:extLst>
          </c:dPt>
          <c:dLbls>
            <c:dLbl>
              <c:idx val="5"/>
              <c:tx>
                <c:rich>
                  <a:bodyPr/>
                  <a:lstStyle/>
                  <a:p>
                    <a:r>
                      <a:rPr lang="en-US"/>
                      <a:t>TBD</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43-4FFD-8C9D-16B0A15B90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Sheet1!$D$2:$D$7</c:f>
              <c:numCache>
                <c:formatCode>General</c:formatCode>
                <c:ptCount val="6"/>
                <c:pt idx="0">
                  <c:v>40</c:v>
                </c:pt>
                <c:pt idx="1">
                  <c:v>45</c:v>
                </c:pt>
                <c:pt idx="2">
                  <c:v>66</c:v>
                </c:pt>
                <c:pt idx="3">
                  <c:v>51</c:v>
                </c:pt>
                <c:pt idx="4">
                  <c:v>51</c:v>
                </c:pt>
                <c:pt idx="5">
                  <c:v>60</c:v>
                </c:pt>
              </c:numCache>
            </c:numRef>
          </c:val>
          <c:extLst>
            <c:ext xmlns:c16="http://schemas.microsoft.com/office/drawing/2014/chart" uri="{C3380CC4-5D6E-409C-BE32-E72D297353CC}">
              <c16:uniqueId val="{00000008-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dirty="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B47C0-1A8A-4DD7-AFA7-D52A859D0980}" type="doc">
      <dgm:prSet loTypeId="urn:microsoft.com/office/officeart/2005/8/layout/hList3" loCatId="list" qsTypeId="urn:microsoft.com/office/officeart/2005/8/quickstyle/simple1" qsCatId="simple" csTypeId="urn:microsoft.com/office/officeart/2005/8/colors/accent2_3" csCatId="accent2" phldr="1"/>
      <dgm:spPr/>
      <dgm:t>
        <a:bodyPr/>
        <a:lstStyle/>
        <a:p>
          <a:endParaRPr lang="en-US"/>
        </a:p>
      </dgm:t>
    </dgm:pt>
    <dgm:pt modelId="{8E8720B5-3A22-4034-B4BD-C992AE8CD371}">
      <dgm:prSet phldrT="[Text]"/>
      <dgm:spPr/>
      <dgm:t>
        <a:bodyPr/>
        <a:lstStyle/>
        <a:p>
          <a:r>
            <a:rPr lang="en-US" dirty="0">
              <a:solidFill>
                <a:schemeClr val="bg2"/>
              </a:solidFill>
            </a:rPr>
            <a:t>New Subcommittees</a:t>
          </a:r>
        </a:p>
      </dgm:t>
    </dgm:pt>
    <dgm:pt modelId="{EE44CC26-235E-44AC-9EEB-EFDF5D99B7AC}" type="parTrans" cxnId="{CFD87299-3C55-4B76-8F08-D266CD45FDC9}">
      <dgm:prSet/>
      <dgm:spPr/>
      <dgm:t>
        <a:bodyPr/>
        <a:lstStyle/>
        <a:p>
          <a:endParaRPr lang="en-US"/>
        </a:p>
      </dgm:t>
    </dgm:pt>
    <dgm:pt modelId="{92C0A2F2-E10B-43CB-9E17-E9E54E0622C2}" type="sibTrans" cxnId="{CFD87299-3C55-4B76-8F08-D266CD45FDC9}">
      <dgm:prSet/>
      <dgm:spPr/>
      <dgm:t>
        <a:bodyPr/>
        <a:lstStyle/>
        <a:p>
          <a:endParaRPr lang="en-US"/>
        </a:p>
      </dgm:t>
    </dgm:pt>
    <dgm:pt modelId="{F34A629A-EE01-4BBA-9380-8308BC0CDA95}">
      <dgm:prSet phldrT="[Text]"/>
      <dgm:spPr/>
      <dgm:t>
        <a:bodyPr/>
        <a:lstStyle/>
        <a:p>
          <a:r>
            <a:rPr lang="en-US" dirty="0">
              <a:solidFill>
                <a:schemeClr val="bg2"/>
              </a:solidFill>
            </a:rPr>
            <a:t>Harmonize collection and use of Data to Support Equity in Health and Human Services Efforts</a:t>
          </a:r>
        </a:p>
      </dgm:t>
    </dgm:pt>
    <dgm:pt modelId="{169DC6DE-383D-492E-9A3F-D08A7B14B51D}" type="parTrans" cxnId="{4EDFDA49-7A4B-4A8B-AADC-D2A8E7557619}">
      <dgm:prSet/>
      <dgm:spPr/>
      <dgm:t>
        <a:bodyPr/>
        <a:lstStyle/>
        <a:p>
          <a:endParaRPr lang="en-US"/>
        </a:p>
      </dgm:t>
    </dgm:pt>
    <dgm:pt modelId="{D4AF9C83-52D6-4B29-B070-30D680F76A0F}" type="sibTrans" cxnId="{4EDFDA49-7A4B-4A8B-AADC-D2A8E7557619}">
      <dgm:prSet/>
      <dgm:spPr/>
      <dgm:t>
        <a:bodyPr/>
        <a:lstStyle/>
        <a:p>
          <a:endParaRPr lang="en-US"/>
        </a:p>
      </dgm:t>
    </dgm:pt>
    <dgm:pt modelId="{294343DC-A109-47A1-9439-7AC706DB2DB0}">
      <dgm:prSet phldrT="[Text]"/>
      <dgm:spPr/>
      <dgm:t>
        <a:bodyPr/>
        <a:lstStyle/>
        <a:p>
          <a:r>
            <a:rPr lang="en-US" dirty="0">
              <a:solidFill>
                <a:schemeClr val="bg2"/>
              </a:solidFill>
            </a:rPr>
            <a:t>Explore implications of making data open and safeguarding Personally Identifiable Information </a:t>
          </a:r>
        </a:p>
      </dgm:t>
    </dgm:pt>
    <dgm:pt modelId="{E8BA0F27-1BCC-47C8-8B9B-108EF68EEF10}" type="parTrans" cxnId="{93B15EC2-1A31-45A1-9278-F700CB3B8458}">
      <dgm:prSet/>
      <dgm:spPr/>
      <dgm:t>
        <a:bodyPr/>
        <a:lstStyle/>
        <a:p>
          <a:endParaRPr lang="en-US"/>
        </a:p>
      </dgm:t>
    </dgm:pt>
    <dgm:pt modelId="{C6D471BF-C473-4A9F-B026-FE20475BB015}" type="sibTrans" cxnId="{93B15EC2-1A31-45A1-9278-F700CB3B8458}">
      <dgm:prSet/>
      <dgm:spPr/>
      <dgm:t>
        <a:bodyPr/>
        <a:lstStyle/>
        <a:p>
          <a:endParaRPr lang="en-US"/>
        </a:p>
      </dgm:t>
    </dgm:pt>
    <dgm:pt modelId="{664FE8DD-EC2C-4E4E-A9F1-1738BD3B277D}">
      <dgm:prSet phldrT="[Text]"/>
      <dgm:spPr/>
      <dgm:t>
        <a:bodyPr/>
        <a:lstStyle/>
        <a:p>
          <a:r>
            <a:rPr lang="en-US" dirty="0">
              <a:solidFill>
                <a:schemeClr val="bg2"/>
              </a:solidFill>
            </a:rPr>
            <a:t>Develop HHS data quality standards particularly in terms of blended data that could build on FCSM framework </a:t>
          </a:r>
        </a:p>
      </dgm:t>
    </dgm:pt>
    <dgm:pt modelId="{DE586C06-DAD7-4B4E-BDFD-AE7F9CCC9A4F}" type="parTrans" cxnId="{0A0B4D56-EB2E-4E78-A15B-4B7D584D534E}">
      <dgm:prSet/>
      <dgm:spPr/>
      <dgm:t>
        <a:bodyPr/>
        <a:lstStyle/>
        <a:p>
          <a:endParaRPr lang="en-US"/>
        </a:p>
      </dgm:t>
    </dgm:pt>
    <dgm:pt modelId="{363CA945-D441-4615-A5C3-59C4324A261B}" type="sibTrans" cxnId="{0A0B4D56-EB2E-4E78-A15B-4B7D584D534E}">
      <dgm:prSet/>
      <dgm:spPr/>
      <dgm:t>
        <a:bodyPr/>
        <a:lstStyle/>
        <a:p>
          <a:endParaRPr lang="en-US"/>
        </a:p>
      </dgm:t>
    </dgm:pt>
    <dgm:pt modelId="{6CA90471-C0EB-4330-9C90-22AEF49BEAEF}">
      <dgm:prSet/>
      <dgm:spPr/>
      <dgm:t>
        <a:bodyPr/>
        <a:lstStyle/>
        <a:p>
          <a:r>
            <a:rPr lang="en-US" dirty="0">
              <a:solidFill>
                <a:schemeClr val="bg2"/>
              </a:solidFill>
            </a:rPr>
            <a:t>Improve agency data through sharing and linkage of existing data sets </a:t>
          </a:r>
        </a:p>
      </dgm:t>
    </dgm:pt>
    <dgm:pt modelId="{ED707DB4-8DED-4C48-9496-FEF213A40827}" type="parTrans" cxnId="{1D49FDD4-F76B-4A60-A325-7CDD966C611C}">
      <dgm:prSet/>
      <dgm:spPr/>
      <dgm:t>
        <a:bodyPr/>
        <a:lstStyle/>
        <a:p>
          <a:endParaRPr lang="en-US"/>
        </a:p>
      </dgm:t>
    </dgm:pt>
    <dgm:pt modelId="{29DBD84B-73D3-4DE5-9B46-C4888A86C438}" type="sibTrans" cxnId="{1D49FDD4-F76B-4A60-A325-7CDD966C611C}">
      <dgm:prSet/>
      <dgm:spPr/>
      <dgm:t>
        <a:bodyPr/>
        <a:lstStyle/>
        <a:p>
          <a:endParaRPr lang="en-US"/>
        </a:p>
      </dgm:t>
    </dgm:pt>
    <dgm:pt modelId="{E88E5281-4BB5-44B8-8F71-0FB64DF8E77F}">
      <dgm:prSet/>
      <dgm:spPr/>
      <dgm:t>
        <a:bodyPr/>
        <a:lstStyle/>
        <a:p>
          <a:r>
            <a:rPr lang="en-US" dirty="0">
              <a:solidFill>
                <a:schemeClr val="bg2"/>
              </a:solidFill>
            </a:rPr>
            <a:t>Examine data gaps as a result of pandemic and new data sources implemented during the Public Health Emergency </a:t>
          </a:r>
        </a:p>
      </dgm:t>
    </dgm:pt>
    <dgm:pt modelId="{B22284A5-0D6D-45B6-AF59-A2AC8BEAC7EE}" type="parTrans" cxnId="{4641BF45-9155-4DDD-82D0-EF9E71296A5B}">
      <dgm:prSet/>
      <dgm:spPr/>
      <dgm:t>
        <a:bodyPr/>
        <a:lstStyle/>
        <a:p>
          <a:endParaRPr lang="en-US"/>
        </a:p>
      </dgm:t>
    </dgm:pt>
    <dgm:pt modelId="{D3B0BE1B-87CC-47D2-926E-49DB7D973BFF}" type="sibTrans" cxnId="{4641BF45-9155-4DDD-82D0-EF9E71296A5B}">
      <dgm:prSet/>
      <dgm:spPr/>
      <dgm:t>
        <a:bodyPr/>
        <a:lstStyle/>
        <a:p>
          <a:endParaRPr lang="en-US"/>
        </a:p>
      </dgm:t>
    </dgm:pt>
    <dgm:pt modelId="{E762B34E-8CAD-46A8-855B-04C8984E01B6}" type="pres">
      <dgm:prSet presAssocID="{7E9B47C0-1A8A-4DD7-AFA7-D52A859D0980}" presName="composite" presStyleCnt="0">
        <dgm:presLayoutVars>
          <dgm:chMax val="1"/>
          <dgm:dir/>
          <dgm:resizeHandles val="exact"/>
        </dgm:presLayoutVars>
      </dgm:prSet>
      <dgm:spPr/>
    </dgm:pt>
    <dgm:pt modelId="{EE70A0D9-8DB3-4834-9484-87EFADE6F7B3}" type="pres">
      <dgm:prSet presAssocID="{8E8720B5-3A22-4034-B4BD-C992AE8CD371}" presName="roof" presStyleLbl="dkBgShp" presStyleIdx="0" presStyleCnt="2"/>
      <dgm:spPr/>
    </dgm:pt>
    <dgm:pt modelId="{68439103-C587-4E34-9B1F-93F146403C59}" type="pres">
      <dgm:prSet presAssocID="{8E8720B5-3A22-4034-B4BD-C992AE8CD371}" presName="pillars" presStyleCnt="0"/>
      <dgm:spPr/>
    </dgm:pt>
    <dgm:pt modelId="{D6082912-4709-453E-8C19-CF57D0D6BDDB}" type="pres">
      <dgm:prSet presAssocID="{8E8720B5-3A22-4034-B4BD-C992AE8CD371}" presName="pillar1" presStyleLbl="node1" presStyleIdx="0" presStyleCnt="5">
        <dgm:presLayoutVars>
          <dgm:bulletEnabled val="1"/>
        </dgm:presLayoutVars>
      </dgm:prSet>
      <dgm:spPr/>
    </dgm:pt>
    <dgm:pt modelId="{69FADABF-F436-4BC9-8DD2-F02A1BE82D58}" type="pres">
      <dgm:prSet presAssocID="{294343DC-A109-47A1-9439-7AC706DB2DB0}" presName="pillarX" presStyleLbl="node1" presStyleIdx="1" presStyleCnt="5">
        <dgm:presLayoutVars>
          <dgm:bulletEnabled val="1"/>
        </dgm:presLayoutVars>
      </dgm:prSet>
      <dgm:spPr/>
    </dgm:pt>
    <dgm:pt modelId="{6C5A5564-8711-482A-AAC7-13878FD3F6B4}" type="pres">
      <dgm:prSet presAssocID="{6CA90471-C0EB-4330-9C90-22AEF49BEAEF}" presName="pillarX" presStyleLbl="node1" presStyleIdx="2" presStyleCnt="5">
        <dgm:presLayoutVars>
          <dgm:bulletEnabled val="1"/>
        </dgm:presLayoutVars>
      </dgm:prSet>
      <dgm:spPr/>
    </dgm:pt>
    <dgm:pt modelId="{B9CBFE40-01E9-49E2-A218-E55B5640416F}" type="pres">
      <dgm:prSet presAssocID="{664FE8DD-EC2C-4E4E-A9F1-1738BD3B277D}" presName="pillarX" presStyleLbl="node1" presStyleIdx="3" presStyleCnt="5">
        <dgm:presLayoutVars>
          <dgm:bulletEnabled val="1"/>
        </dgm:presLayoutVars>
      </dgm:prSet>
      <dgm:spPr/>
    </dgm:pt>
    <dgm:pt modelId="{2279F37D-11EA-4578-9492-618EAF89FC3E}" type="pres">
      <dgm:prSet presAssocID="{E88E5281-4BB5-44B8-8F71-0FB64DF8E77F}" presName="pillarX" presStyleLbl="node1" presStyleIdx="4" presStyleCnt="5">
        <dgm:presLayoutVars>
          <dgm:bulletEnabled val="1"/>
        </dgm:presLayoutVars>
      </dgm:prSet>
      <dgm:spPr/>
    </dgm:pt>
    <dgm:pt modelId="{07B0B08C-431E-4441-8E8F-670CC634D701}" type="pres">
      <dgm:prSet presAssocID="{8E8720B5-3A22-4034-B4BD-C992AE8CD371}" presName="base" presStyleLbl="dkBgShp" presStyleIdx="1" presStyleCnt="2"/>
      <dgm:spPr/>
    </dgm:pt>
  </dgm:ptLst>
  <dgm:cxnLst>
    <dgm:cxn modelId="{4641BF45-9155-4DDD-82D0-EF9E71296A5B}" srcId="{8E8720B5-3A22-4034-B4BD-C992AE8CD371}" destId="{E88E5281-4BB5-44B8-8F71-0FB64DF8E77F}" srcOrd="4" destOrd="0" parTransId="{B22284A5-0D6D-45B6-AF59-A2AC8BEAC7EE}" sibTransId="{D3B0BE1B-87CC-47D2-926E-49DB7D973BFF}"/>
    <dgm:cxn modelId="{4EDFDA49-7A4B-4A8B-AADC-D2A8E7557619}" srcId="{8E8720B5-3A22-4034-B4BD-C992AE8CD371}" destId="{F34A629A-EE01-4BBA-9380-8308BC0CDA95}" srcOrd="0" destOrd="0" parTransId="{169DC6DE-383D-492E-9A3F-D08A7B14B51D}" sibTransId="{D4AF9C83-52D6-4B29-B070-30D680F76A0F}"/>
    <dgm:cxn modelId="{0A0B4D56-EB2E-4E78-A15B-4B7D584D534E}" srcId="{8E8720B5-3A22-4034-B4BD-C992AE8CD371}" destId="{664FE8DD-EC2C-4E4E-A9F1-1738BD3B277D}" srcOrd="3" destOrd="0" parTransId="{DE586C06-DAD7-4B4E-BDFD-AE7F9CCC9A4F}" sibTransId="{363CA945-D441-4615-A5C3-59C4324A261B}"/>
    <dgm:cxn modelId="{B342227C-1D89-4A3F-846A-0DCDA46917CA}" type="presOf" srcId="{8E8720B5-3A22-4034-B4BD-C992AE8CD371}" destId="{EE70A0D9-8DB3-4834-9484-87EFADE6F7B3}" srcOrd="0" destOrd="0" presId="urn:microsoft.com/office/officeart/2005/8/layout/hList3"/>
    <dgm:cxn modelId="{31C99F7F-17FB-41D9-AF03-BC876A388E26}" type="presOf" srcId="{F34A629A-EE01-4BBA-9380-8308BC0CDA95}" destId="{D6082912-4709-453E-8C19-CF57D0D6BDDB}" srcOrd="0" destOrd="0" presId="urn:microsoft.com/office/officeart/2005/8/layout/hList3"/>
    <dgm:cxn modelId="{CFD87299-3C55-4B76-8F08-D266CD45FDC9}" srcId="{7E9B47C0-1A8A-4DD7-AFA7-D52A859D0980}" destId="{8E8720B5-3A22-4034-B4BD-C992AE8CD371}" srcOrd="0" destOrd="0" parTransId="{EE44CC26-235E-44AC-9EEB-EFDF5D99B7AC}" sibTransId="{92C0A2F2-E10B-43CB-9E17-E9E54E0622C2}"/>
    <dgm:cxn modelId="{F4D00A9E-DA11-49FC-9553-90E188203314}" type="presOf" srcId="{664FE8DD-EC2C-4E4E-A9F1-1738BD3B277D}" destId="{B9CBFE40-01E9-49E2-A218-E55B5640416F}" srcOrd="0" destOrd="0" presId="urn:microsoft.com/office/officeart/2005/8/layout/hList3"/>
    <dgm:cxn modelId="{94C198BC-C9CA-45D7-9C34-DA3FFEADE8FA}" type="presOf" srcId="{294343DC-A109-47A1-9439-7AC706DB2DB0}" destId="{69FADABF-F436-4BC9-8DD2-F02A1BE82D58}" srcOrd="0" destOrd="0" presId="urn:microsoft.com/office/officeart/2005/8/layout/hList3"/>
    <dgm:cxn modelId="{93B15EC2-1A31-45A1-9278-F700CB3B8458}" srcId="{8E8720B5-3A22-4034-B4BD-C992AE8CD371}" destId="{294343DC-A109-47A1-9439-7AC706DB2DB0}" srcOrd="1" destOrd="0" parTransId="{E8BA0F27-1BCC-47C8-8B9B-108EF68EEF10}" sibTransId="{C6D471BF-C473-4A9F-B026-FE20475BB015}"/>
    <dgm:cxn modelId="{1D49FDD4-F76B-4A60-A325-7CDD966C611C}" srcId="{8E8720B5-3A22-4034-B4BD-C992AE8CD371}" destId="{6CA90471-C0EB-4330-9C90-22AEF49BEAEF}" srcOrd="2" destOrd="0" parTransId="{ED707DB4-8DED-4C48-9496-FEF213A40827}" sibTransId="{29DBD84B-73D3-4DE5-9B46-C4888A86C438}"/>
    <dgm:cxn modelId="{4E0D3BD5-9F19-4886-A0A4-2BCB355943F6}" type="presOf" srcId="{7E9B47C0-1A8A-4DD7-AFA7-D52A859D0980}" destId="{E762B34E-8CAD-46A8-855B-04C8984E01B6}" srcOrd="0" destOrd="0" presId="urn:microsoft.com/office/officeart/2005/8/layout/hList3"/>
    <dgm:cxn modelId="{DA545DEA-2167-4F3A-9F6C-7BD0C435A53D}" type="presOf" srcId="{E88E5281-4BB5-44B8-8F71-0FB64DF8E77F}" destId="{2279F37D-11EA-4578-9492-618EAF89FC3E}" srcOrd="0" destOrd="0" presId="urn:microsoft.com/office/officeart/2005/8/layout/hList3"/>
    <dgm:cxn modelId="{82AD5EFD-00D2-41BB-B4CB-8EC1B463CFC8}" type="presOf" srcId="{6CA90471-C0EB-4330-9C90-22AEF49BEAEF}" destId="{6C5A5564-8711-482A-AAC7-13878FD3F6B4}" srcOrd="0" destOrd="0" presId="urn:microsoft.com/office/officeart/2005/8/layout/hList3"/>
    <dgm:cxn modelId="{FDBCC000-D2F9-45BE-B9C8-61CD6B1C0F42}" type="presParOf" srcId="{E762B34E-8CAD-46A8-855B-04C8984E01B6}" destId="{EE70A0D9-8DB3-4834-9484-87EFADE6F7B3}" srcOrd="0" destOrd="0" presId="urn:microsoft.com/office/officeart/2005/8/layout/hList3"/>
    <dgm:cxn modelId="{F23E011F-9828-4542-95D4-41F8A360ED47}" type="presParOf" srcId="{E762B34E-8CAD-46A8-855B-04C8984E01B6}" destId="{68439103-C587-4E34-9B1F-93F146403C59}" srcOrd="1" destOrd="0" presId="urn:microsoft.com/office/officeart/2005/8/layout/hList3"/>
    <dgm:cxn modelId="{07547741-97F6-4D7D-81E3-5114ACB6F26A}" type="presParOf" srcId="{68439103-C587-4E34-9B1F-93F146403C59}" destId="{D6082912-4709-453E-8C19-CF57D0D6BDDB}" srcOrd="0" destOrd="0" presId="urn:microsoft.com/office/officeart/2005/8/layout/hList3"/>
    <dgm:cxn modelId="{AFC7BDFB-8F28-4999-A6BC-B5A48E4281EA}" type="presParOf" srcId="{68439103-C587-4E34-9B1F-93F146403C59}" destId="{69FADABF-F436-4BC9-8DD2-F02A1BE82D58}" srcOrd="1" destOrd="0" presId="urn:microsoft.com/office/officeart/2005/8/layout/hList3"/>
    <dgm:cxn modelId="{EBBB2D86-BAA2-4ACA-AAC8-0A9B21EC8D6B}" type="presParOf" srcId="{68439103-C587-4E34-9B1F-93F146403C59}" destId="{6C5A5564-8711-482A-AAC7-13878FD3F6B4}" srcOrd="2" destOrd="0" presId="urn:microsoft.com/office/officeart/2005/8/layout/hList3"/>
    <dgm:cxn modelId="{1C1FEB6E-507F-4346-9EA0-A3269B25F558}" type="presParOf" srcId="{68439103-C587-4E34-9B1F-93F146403C59}" destId="{B9CBFE40-01E9-49E2-A218-E55B5640416F}" srcOrd="3" destOrd="0" presId="urn:microsoft.com/office/officeart/2005/8/layout/hList3"/>
    <dgm:cxn modelId="{C8B3093F-5816-44E5-9C1D-B49C460DF7C6}" type="presParOf" srcId="{68439103-C587-4E34-9B1F-93F146403C59}" destId="{2279F37D-11EA-4578-9492-618EAF89FC3E}" srcOrd="4" destOrd="0" presId="urn:microsoft.com/office/officeart/2005/8/layout/hList3"/>
    <dgm:cxn modelId="{4D7048BF-767F-4DFF-B8A7-6C6E26CD7E9B}" type="presParOf" srcId="{E762B34E-8CAD-46A8-855B-04C8984E01B6}" destId="{07B0B08C-431E-4441-8E8F-670CC634D70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6EB44-6828-4AE0-B936-E252E55D20C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7C33FE1-EF5D-4532-AE32-622769AFDAF7}">
      <dgm:prSet phldrT="[Text]" custT="1"/>
      <dgm:spPr/>
      <dgm:t>
        <a:bodyPr/>
        <a:lstStyle/>
        <a:p>
          <a:r>
            <a:rPr lang="en-US" sz="3200" dirty="0">
              <a:latin typeface="Calibri" panose="020F0502020204030204" pitchFamily="34" charset="0"/>
              <a:cs typeface="Calibri" panose="020F0502020204030204" pitchFamily="34" charset="0"/>
            </a:rPr>
            <a:t>Recently Published Reports in Apr/May 2021</a:t>
          </a:r>
        </a:p>
      </dgm:t>
    </dgm:pt>
    <dgm:pt modelId="{46CB3E56-4EC4-49B1-87D8-0132414254F9}" type="parTrans" cxnId="{E610B368-7FB0-48C0-B61F-E59328823A45}">
      <dgm:prSet/>
      <dgm:spPr/>
      <dgm:t>
        <a:bodyPr/>
        <a:lstStyle/>
        <a:p>
          <a:endParaRPr lang="en-US"/>
        </a:p>
      </dgm:t>
    </dgm:pt>
    <dgm:pt modelId="{21CD01F9-5684-46FB-8D38-894DDDE2D6F1}" type="sibTrans" cxnId="{E610B368-7FB0-48C0-B61F-E59328823A45}">
      <dgm:prSet/>
      <dgm:spPr/>
      <dgm:t>
        <a:bodyPr/>
        <a:lstStyle/>
        <a:p>
          <a:endParaRPr lang="en-US"/>
        </a:p>
      </dgm:t>
    </dgm:pt>
    <dgm:pt modelId="{82FDAEF2-835D-42A8-8215-D0B5834AD603}">
      <dgm:prSet phldrT="[Text]" custT="1"/>
      <dgm:spPr/>
      <dgm:t>
        <a:bodyPr/>
        <a:lstStyle/>
        <a:p>
          <a:r>
            <a:rPr lang="en-US" sz="3200" dirty="0">
              <a:latin typeface="Calibri" panose="020F0502020204030204" pitchFamily="34" charset="0"/>
              <a:cs typeface="Calibri" panose="020F0502020204030204" pitchFamily="34" charset="0"/>
            </a:rPr>
            <a:t>Upcoming Reports May/June 2021</a:t>
          </a:r>
          <a:endParaRPr lang="en-US" sz="3600" dirty="0">
            <a:latin typeface="Calibri" panose="020F0502020204030204" pitchFamily="34" charset="0"/>
            <a:cs typeface="Calibri" panose="020F0502020204030204" pitchFamily="34" charset="0"/>
          </a:endParaRPr>
        </a:p>
      </dgm:t>
    </dgm:pt>
    <dgm:pt modelId="{038FB66D-9B8C-40EB-8F82-D752A2550A7A}" type="parTrans" cxnId="{3B015C20-98E1-4ED9-87F9-2102E0623A13}">
      <dgm:prSet/>
      <dgm:spPr/>
      <dgm:t>
        <a:bodyPr/>
        <a:lstStyle/>
        <a:p>
          <a:endParaRPr lang="en-US"/>
        </a:p>
      </dgm:t>
    </dgm:pt>
    <dgm:pt modelId="{93F570C8-7FE8-4E9A-8551-412615DDF8D2}" type="sibTrans" cxnId="{3B015C20-98E1-4ED9-87F9-2102E0623A13}">
      <dgm:prSet/>
      <dgm:spPr/>
      <dgm:t>
        <a:bodyPr/>
        <a:lstStyle/>
        <a:p>
          <a:endParaRPr lang="en-US"/>
        </a:p>
      </dgm:t>
    </dgm:pt>
    <dgm:pt modelId="{11665D59-6252-4963-971D-CBF0948E235E}">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Drug-involved Infant Deaths in the United States, 2015-2017</a:t>
          </a:r>
          <a:br>
            <a:rPr lang="en-US" sz="2667" kern="1200" dirty="0">
              <a:solidFill>
                <a:srgbClr val="000000"/>
              </a:solidFill>
              <a:latin typeface="Calibri" panose="020F0502020204030204" pitchFamily="34" charset="0"/>
              <a:ea typeface="+mn-ea"/>
              <a:cs typeface="+mn-cs"/>
            </a:rPr>
          </a:br>
          <a:r>
            <a:rPr lang="en-US" sz="2667" kern="1200" dirty="0">
              <a:solidFill>
                <a:srgbClr val="000000"/>
              </a:solidFill>
              <a:latin typeface="Calibri" panose="020F0502020204030204" pitchFamily="34" charset="0"/>
              <a:ea typeface="+mn-ea"/>
              <a:cs typeface="+mn-cs"/>
            </a:rPr>
            <a:t>National Vital Statistics Report (June 3)</a:t>
          </a:r>
        </a:p>
      </dgm:t>
    </dgm:pt>
    <dgm:pt modelId="{FDF72E66-35B9-4234-B913-EF96239BE0C5}" type="parTrans" cxnId="{F27AF8EE-2738-49F0-910C-F300F50DC1F8}">
      <dgm:prSet/>
      <dgm:spPr/>
      <dgm:t>
        <a:bodyPr/>
        <a:lstStyle/>
        <a:p>
          <a:endParaRPr lang="en-US"/>
        </a:p>
      </dgm:t>
    </dgm:pt>
    <dgm:pt modelId="{2DEC6ADF-2569-47A1-B077-DDDC73D2CE04}" type="sibTrans" cxnId="{F27AF8EE-2738-49F0-910C-F300F50DC1F8}">
      <dgm:prSet/>
      <dgm:spPr/>
      <dgm:t>
        <a:bodyPr/>
        <a:lstStyle/>
        <a:p>
          <a:endParaRPr lang="en-US"/>
        </a:p>
      </dgm:t>
    </dgm:pt>
    <dgm:pt modelId="{E2324116-C4CB-45B5-9802-C9CD2BAF6DBA}">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Maternal Mortality Rates in the United States 2019</a:t>
          </a:r>
        </a:p>
      </dgm:t>
    </dgm:pt>
    <dgm:pt modelId="{535753FD-DFCC-452B-80F2-2B8DCBA5F19C}" type="parTrans" cxnId="{F679E235-3499-43A2-9D37-9F09B3A4B18B}">
      <dgm:prSet/>
      <dgm:spPr/>
      <dgm:t>
        <a:bodyPr/>
        <a:lstStyle/>
        <a:p>
          <a:endParaRPr lang="en-US"/>
        </a:p>
      </dgm:t>
    </dgm:pt>
    <dgm:pt modelId="{E0CE8B80-9DE6-41DD-BFFB-E480D6624735}" type="sibTrans" cxnId="{F679E235-3499-43A2-9D37-9F09B3A4B18B}">
      <dgm:prSet/>
      <dgm:spPr/>
      <dgm:t>
        <a:bodyPr/>
        <a:lstStyle/>
        <a:p>
          <a:endParaRPr lang="en-US"/>
        </a:p>
      </dgm:t>
    </dgm:pt>
    <dgm:pt modelId="{A5ACB575-298D-4B8F-B6CA-2556CA6F7E21}">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Births: Provisional Data for 2020</a:t>
          </a:r>
        </a:p>
      </dgm:t>
    </dgm:pt>
    <dgm:pt modelId="{7372596B-A1E0-42DE-9596-223983BE888D}" type="parTrans" cxnId="{A38CE4DB-EE2E-4373-9DCB-75917E0DF5F2}">
      <dgm:prSet/>
      <dgm:spPr/>
      <dgm:t>
        <a:bodyPr/>
        <a:lstStyle/>
        <a:p>
          <a:endParaRPr lang="en-US"/>
        </a:p>
      </dgm:t>
    </dgm:pt>
    <dgm:pt modelId="{E109BC18-A964-46B8-84B2-74C03ACE2DE5}" type="sibTrans" cxnId="{A38CE4DB-EE2E-4373-9DCB-75917E0DF5F2}">
      <dgm:prSet/>
      <dgm:spPr/>
      <dgm:t>
        <a:bodyPr/>
        <a:lstStyle/>
        <a:p>
          <a:endParaRPr lang="en-US"/>
        </a:p>
      </dgm:t>
    </dgm:pt>
    <dgm:pt modelId="{186F79C6-0150-480B-B6BE-566E62937B9A}">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Changes in Births to New York City Residents Occurring Outside New York City by Race and Hispanic Origin of the Mother: 2018-2019 and 2019-2020</a:t>
          </a:r>
        </a:p>
      </dgm:t>
    </dgm:pt>
    <dgm:pt modelId="{D999593C-DF86-40F5-B1CA-5516AA663EB5}" type="parTrans" cxnId="{2B0D9DFC-6680-4325-AA4A-FF74097AABC5}">
      <dgm:prSet/>
      <dgm:spPr/>
    </dgm:pt>
    <dgm:pt modelId="{E7C25013-1E16-432D-B612-B3EA06A824E0}" type="sibTrans" cxnId="{2B0D9DFC-6680-4325-AA4A-FF74097AABC5}">
      <dgm:prSet/>
      <dgm:spPr/>
    </dgm:pt>
    <dgm:pt modelId="{8E71F5E1-6BF7-43CA-934B-825504A55CB5}">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Declines in Infant Mortality in Appalachia and the Delta, 1995-96 and 2017-18 (May 26)</a:t>
          </a:r>
        </a:p>
      </dgm:t>
    </dgm:pt>
    <dgm:pt modelId="{A28F1A0D-7914-4F58-AC12-7071FF91C481}" type="parTrans" cxnId="{345FB4FF-8645-4ED4-819C-240844DAC2E3}">
      <dgm:prSet/>
      <dgm:spPr/>
    </dgm:pt>
    <dgm:pt modelId="{D4AF3782-5D02-4189-B225-1A69AA24316F}" type="sibTrans" cxnId="{345FB4FF-8645-4ED4-819C-240844DAC2E3}">
      <dgm:prSet/>
      <dgm:spPr/>
    </dgm:pt>
    <dgm:pt modelId="{B67A8DF0-62C0-4330-829B-F6C6FEEAC1AC}">
      <dgm:prSet phldrT="[Text]" custT="1"/>
      <dgm:spPr/>
      <dgm: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Declines in Births by Months: United States, 2020 (June 23)</a:t>
          </a:r>
        </a:p>
      </dgm:t>
    </dgm:pt>
    <dgm:pt modelId="{E83D5214-5FAB-4FC4-8D4D-0FEC0B8EE56C}" type="parTrans" cxnId="{3902D6FB-738B-416E-991D-0E4D483B4326}">
      <dgm:prSet/>
      <dgm:spPr/>
    </dgm:pt>
    <dgm:pt modelId="{BFA8D558-0839-414E-B06C-0DCC9E323BE7}" type="sibTrans" cxnId="{3902D6FB-738B-416E-991D-0E4D483B4326}">
      <dgm:prSet/>
      <dgm:spPr/>
    </dgm:pt>
    <dgm:pt modelId="{7518BBE3-46E3-4525-8789-8D0F3A2060B4}" type="pres">
      <dgm:prSet presAssocID="{E106EB44-6828-4AE0-B936-E252E55D20CD}" presName="Name0" presStyleCnt="0">
        <dgm:presLayoutVars>
          <dgm:dir/>
          <dgm:animLvl val="lvl"/>
          <dgm:resizeHandles val="exact"/>
        </dgm:presLayoutVars>
      </dgm:prSet>
      <dgm:spPr/>
    </dgm:pt>
    <dgm:pt modelId="{6A063693-A617-4631-AC15-FADB2765799A}" type="pres">
      <dgm:prSet presAssocID="{07C33FE1-EF5D-4532-AE32-622769AFDAF7}" presName="composite" presStyleCnt="0"/>
      <dgm:spPr/>
    </dgm:pt>
    <dgm:pt modelId="{1303D951-B9F4-4BA9-AECF-C1EC7167CE0E}" type="pres">
      <dgm:prSet presAssocID="{07C33FE1-EF5D-4532-AE32-622769AFDAF7}" presName="parTx" presStyleLbl="alignNode1" presStyleIdx="0" presStyleCnt="2">
        <dgm:presLayoutVars>
          <dgm:chMax val="0"/>
          <dgm:chPref val="0"/>
          <dgm:bulletEnabled val="1"/>
        </dgm:presLayoutVars>
      </dgm:prSet>
      <dgm:spPr/>
    </dgm:pt>
    <dgm:pt modelId="{A209A241-DE9D-4D07-B65D-BA69471315C3}" type="pres">
      <dgm:prSet presAssocID="{07C33FE1-EF5D-4532-AE32-622769AFDAF7}" presName="desTx" presStyleLbl="alignAccFollowNode1" presStyleIdx="0" presStyleCnt="2">
        <dgm:presLayoutVars>
          <dgm:bulletEnabled val="1"/>
        </dgm:presLayoutVars>
      </dgm:prSet>
      <dgm:spPr/>
    </dgm:pt>
    <dgm:pt modelId="{2D356ABB-D667-4280-B078-247A5B60EFBE}" type="pres">
      <dgm:prSet presAssocID="{21CD01F9-5684-46FB-8D38-894DDDE2D6F1}" presName="space" presStyleCnt="0"/>
      <dgm:spPr/>
    </dgm:pt>
    <dgm:pt modelId="{32D3C02B-45D7-442F-9946-435166077D6A}" type="pres">
      <dgm:prSet presAssocID="{82FDAEF2-835D-42A8-8215-D0B5834AD603}" presName="composite" presStyleCnt="0"/>
      <dgm:spPr/>
    </dgm:pt>
    <dgm:pt modelId="{2D480904-FA30-4A97-A316-3905D27A6DE9}" type="pres">
      <dgm:prSet presAssocID="{82FDAEF2-835D-42A8-8215-D0B5834AD603}" presName="parTx" presStyleLbl="alignNode1" presStyleIdx="1" presStyleCnt="2">
        <dgm:presLayoutVars>
          <dgm:chMax val="0"/>
          <dgm:chPref val="0"/>
          <dgm:bulletEnabled val="1"/>
        </dgm:presLayoutVars>
      </dgm:prSet>
      <dgm:spPr/>
    </dgm:pt>
    <dgm:pt modelId="{223B4777-6A37-4210-A1EC-0CB296F2D945}" type="pres">
      <dgm:prSet presAssocID="{82FDAEF2-835D-42A8-8215-D0B5834AD603}" presName="desTx" presStyleLbl="alignAccFollowNode1" presStyleIdx="1" presStyleCnt="2">
        <dgm:presLayoutVars>
          <dgm:bulletEnabled val="1"/>
        </dgm:presLayoutVars>
      </dgm:prSet>
      <dgm:spPr/>
    </dgm:pt>
  </dgm:ptLst>
  <dgm:cxnLst>
    <dgm:cxn modelId="{CB500F1B-6529-4367-902D-8BC170B28DDB}" type="presOf" srcId="{E106EB44-6828-4AE0-B936-E252E55D20CD}" destId="{7518BBE3-46E3-4525-8789-8D0F3A2060B4}" srcOrd="0" destOrd="0" presId="urn:microsoft.com/office/officeart/2005/8/layout/hList1"/>
    <dgm:cxn modelId="{706EB01C-E00E-4794-9CEB-86E308773355}" type="presOf" srcId="{E2324116-C4CB-45B5-9802-C9CD2BAF6DBA}" destId="{A209A241-DE9D-4D07-B65D-BA69471315C3}" srcOrd="0" destOrd="0" presId="urn:microsoft.com/office/officeart/2005/8/layout/hList1"/>
    <dgm:cxn modelId="{3B015C20-98E1-4ED9-87F9-2102E0623A13}" srcId="{E106EB44-6828-4AE0-B936-E252E55D20CD}" destId="{82FDAEF2-835D-42A8-8215-D0B5834AD603}" srcOrd="1" destOrd="0" parTransId="{038FB66D-9B8C-40EB-8F82-D752A2550A7A}" sibTransId="{93F570C8-7FE8-4E9A-8551-412615DDF8D2}"/>
    <dgm:cxn modelId="{F679E235-3499-43A2-9D37-9F09B3A4B18B}" srcId="{07C33FE1-EF5D-4532-AE32-622769AFDAF7}" destId="{E2324116-C4CB-45B5-9802-C9CD2BAF6DBA}" srcOrd="0" destOrd="0" parTransId="{535753FD-DFCC-452B-80F2-2B8DCBA5F19C}" sibTransId="{E0CE8B80-9DE6-41DD-BFFB-E480D6624735}"/>
    <dgm:cxn modelId="{1B122368-F63C-4EA5-B25A-A0C91264D6DE}" type="presOf" srcId="{82FDAEF2-835D-42A8-8215-D0B5834AD603}" destId="{2D480904-FA30-4A97-A316-3905D27A6DE9}" srcOrd="0" destOrd="0" presId="urn:microsoft.com/office/officeart/2005/8/layout/hList1"/>
    <dgm:cxn modelId="{8F1EA468-1FA2-43E5-A633-82825B977CD3}" type="presOf" srcId="{A5ACB575-298D-4B8F-B6CA-2556CA6F7E21}" destId="{A209A241-DE9D-4D07-B65D-BA69471315C3}" srcOrd="0" destOrd="1" presId="urn:microsoft.com/office/officeart/2005/8/layout/hList1"/>
    <dgm:cxn modelId="{E610B368-7FB0-48C0-B61F-E59328823A45}" srcId="{E106EB44-6828-4AE0-B936-E252E55D20CD}" destId="{07C33FE1-EF5D-4532-AE32-622769AFDAF7}" srcOrd="0" destOrd="0" parTransId="{46CB3E56-4EC4-49B1-87D8-0132414254F9}" sibTransId="{21CD01F9-5684-46FB-8D38-894DDDE2D6F1}"/>
    <dgm:cxn modelId="{9AD1E381-6FBA-4C66-B3DD-010FD35326E2}" type="presOf" srcId="{8E71F5E1-6BF7-43CA-934B-825504A55CB5}" destId="{223B4777-6A37-4210-A1EC-0CB296F2D945}" srcOrd="0" destOrd="0" presId="urn:microsoft.com/office/officeart/2005/8/layout/hList1"/>
    <dgm:cxn modelId="{D35916B2-6D6E-4617-8E89-F779AA70E0B0}" type="presOf" srcId="{11665D59-6252-4963-971D-CBF0948E235E}" destId="{223B4777-6A37-4210-A1EC-0CB296F2D945}" srcOrd="0" destOrd="1" presId="urn:microsoft.com/office/officeart/2005/8/layout/hList1"/>
    <dgm:cxn modelId="{EE9962B9-4A34-4171-846B-B87517437992}" type="presOf" srcId="{B67A8DF0-62C0-4330-829B-F6C6FEEAC1AC}" destId="{223B4777-6A37-4210-A1EC-0CB296F2D945}" srcOrd="0" destOrd="2" presId="urn:microsoft.com/office/officeart/2005/8/layout/hList1"/>
    <dgm:cxn modelId="{9869E8D2-B3B7-4CF0-BBB3-DD10B7AA9CAA}" type="presOf" srcId="{07C33FE1-EF5D-4532-AE32-622769AFDAF7}" destId="{1303D951-B9F4-4BA9-AECF-C1EC7167CE0E}" srcOrd="0" destOrd="0" presId="urn:microsoft.com/office/officeart/2005/8/layout/hList1"/>
    <dgm:cxn modelId="{A38CE4DB-EE2E-4373-9DCB-75917E0DF5F2}" srcId="{07C33FE1-EF5D-4532-AE32-622769AFDAF7}" destId="{A5ACB575-298D-4B8F-B6CA-2556CA6F7E21}" srcOrd="1" destOrd="0" parTransId="{7372596B-A1E0-42DE-9596-223983BE888D}" sibTransId="{E109BC18-A964-46B8-84B2-74C03ACE2DE5}"/>
    <dgm:cxn modelId="{F27AF8EE-2738-49F0-910C-F300F50DC1F8}" srcId="{82FDAEF2-835D-42A8-8215-D0B5834AD603}" destId="{11665D59-6252-4963-971D-CBF0948E235E}" srcOrd="1" destOrd="0" parTransId="{FDF72E66-35B9-4234-B913-EF96239BE0C5}" sibTransId="{2DEC6ADF-2569-47A1-B077-DDDC73D2CE04}"/>
    <dgm:cxn modelId="{CE1493EF-B9E6-4E7D-9141-3594524C79AA}" type="presOf" srcId="{186F79C6-0150-480B-B6BE-566E62937B9A}" destId="{A209A241-DE9D-4D07-B65D-BA69471315C3}" srcOrd="0" destOrd="2" presId="urn:microsoft.com/office/officeart/2005/8/layout/hList1"/>
    <dgm:cxn modelId="{3902D6FB-738B-416E-991D-0E4D483B4326}" srcId="{82FDAEF2-835D-42A8-8215-D0B5834AD603}" destId="{B67A8DF0-62C0-4330-829B-F6C6FEEAC1AC}" srcOrd="2" destOrd="0" parTransId="{E83D5214-5FAB-4FC4-8D4D-0FEC0B8EE56C}" sibTransId="{BFA8D558-0839-414E-B06C-0DCC9E323BE7}"/>
    <dgm:cxn modelId="{2B0D9DFC-6680-4325-AA4A-FF74097AABC5}" srcId="{07C33FE1-EF5D-4532-AE32-622769AFDAF7}" destId="{186F79C6-0150-480B-B6BE-566E62937B9A}" srcOrd="2" destOrd="0" parTransId="{D999593C-DF86-40F5-B1CA-5516AA663EB5}" sibTransId="{E7C25013-1E16-432D-B612-B3EA06A824E0}"/>
    <dgm:cxn modelId="{345FB4FF-8645-4ED4-819C-240844DAC2E3}" srcId="{82FDAEF2-835D-42A8-8215-D0B5834AD603}" destId="{8E71F5E1-6BF7-43CA-934B-825504A55CB5}" srcOrd="0" destOrd="0" parTransId="{A28F1A0D-7914-4F58-AC12-7071FF91C481}" sibTransId="{D4AF3782-5D02-4189-B225-1A69AA24316F}"/>
    <dgm:cxn modelId="{390766B6-9C2D-451B-B769-272E3B704EEC}" type="presParOf" srcId="{7518BBE3-46E3-4525-8789-8D0F3A2060B4}" destId="{6A063693-A617-4631-AC15-FADB2765799A}" srcOrd="0" destOrd="0" presId="urn:microsoft.com/office/officeart/2005/8/layout/hList1"/>
    <dgm:cxn modelId="{2CED2BAA-FE7F-4905-AC27-4C90192FD08E}" type="presParOf" srcId="{6A063693-A617-4631-AC15-FADB2765799A}" destId="{1303D951-B9F4-4BA9-AECF-C1EC7167CE0E}" srcOrd="0" destOrd="0" presId="urn:microsoft.com/office/officeart/2005/8/layout/hList1"/>
    <dgm:cxn modelId="{606B35AC-BF1C-4C32-BDC6-E3548CDEED09}" type="presParOf" srcId="{6A063693-A617-4631-AC15-FADB2765799A}" destId="{A209A241-DE9D-4D07-B65D-BA69471315C3}" srcOrd="1" destOrd="0" presId="urn:microsoft.com/office/officeart/2005/8/layout/hList1"/>
    <dgm:cxn modelId="{ECC374D9-AB6B-4ACC-99B3-A7690D65F482}" type="presParOf" srcId="{7518BBE3-46E3-4525-8789-8D0F3A2060B4}" destId="{2D356ABB-D667-4280-B078-247A5B60EFBE}" srcOrd="1" destOrd="0" presId="urn:microsoft.com/office/officeart/2005/8/layout/hList1"/>
    <dgm:cxn modelId="{800FCBC2-3809-4BBE-985B-27F35D485956}" type="presParOf" srcId="{7518BBE3-46E3-4525-8789-8D0F3A2060B4}" destId="{32D3C02B-45D7-442F-9946-435166077D6A}" srcOrd="2" destOrd="0" presId="urn:microsoft.com/office/officeart/2005/8/layout/hList1"/>
    <dgm:cxn modelId="{345C0E71-F2C6-4E51-970A-F8E8EBDAA8B4}" type="presParOf" srcId="{32D3C02B-45D7-442F-9946-435166077D6A}" destId="{2D480904-FA30-4A97-A316-3905D27A6DE9}" srcOrd="0" destOrd="0" presId="urn:microsoft.com/office/officeart/2005/8/layout/hList1"/>
    <dgm:cxn modelId="{BE6C2A2E-2B48-4A05-A29F-1B31CF350511}" type="presParOf" srcId="{32D3C02B-45D7-442F-9946-435166077D6A}" destId="{223B4777-6A37-4210-A1EC-0CB296F2D9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0A0D9-8DB3-4834-9484-87EFADE6F7B3}">
      <dsp:nvSpPr>
        <dsp:cNvPr id="0" name=""/>
        <dsp:cNvSpPr/>
      </dsp:nvSpPr>
      <dsp:spPr>
        <a:xfrm>
          <a:off x="0" y="0"/>
          <a:ext cx="10629899" cy="162560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bg2"/>
              </a:solidFill>
            </a:rPr>
            <a:t>New Subcommittees</a:t>
          </a:r>
        </a:p>
      </dsp:txBody>
      <dsp:txXfrm>
        <a:off x="0" y="0"/>
        <a:ext cx="10629899" cy="1625600"/>
      </dsp:txXfrm>
    </dsp:sp>
    <dsp:sp modelId="{D6082912-4709-453E-8C19-CF57D0D6BDDB}">
      <dsp:nvSpPr>
        <dsp:cNvPr id="0" name=""/>
        <dsp:cNvSpPr/>
      </dsp:nvSpPr>
      <dsp:spPr>
        <a:xfrm>
          <a:off x="1297" y="1625600"/>
          <a:ext cx="2125460" cy="341376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Harmonize collection and use of Data to Support Equity in Health and Human Services Efforts</a:t>
          </a:r>
        </a:p>
      </dsp:txBody>
      <dsp:txXfrm>
        <a:off x="1297" y="1625600"/>
        <a:ext cx="2125460" cy="3413760"/>
      </dsp:txXfrm>
    </dsp:sp>
    <dsp:sp modelId="{69FADABF-F436-4BC9-8DD2-F02A1BE82D58}">
      <dsp:nvSpPr>
        <dsp:cNvPr id="0" name=""/>
        <dsp:cNvSpPr/>
      </dsp:nvSpPr>
      <dsp:spPr>
        <a:xfrm>
          <a:off x="2126758" y="1625600"/>
          <a:ext cx="2125460" cy="3413760"/>
        </a:xfrm>
        <a:prstGeom prst="rect">
          <a:avLst/>
        </a:prstGeom>
        <a:solidFill>
          <a:schemeClr val="accent2">
            <a:shade val="80000"/>
            <a:hueOff val="-179541"/>
            <a:satOff val="-21071"/>
            <a:lumOff val="104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Explore implications of making data open and safeguarding Personally Identifiable Information </a:t>
          </a:r>
        </a:p>
      </dsp:txBody>
      <dsp:txXfrm>
        <a:off x="2126758" y="1625600"/>
        <a:ext cx="2125460" cy="3413760"/>
      </dsp:txXfrm>
    </dsp:sp>
    <dsp:sp modelId="{6C5A5564-8711-482A-AAC7-13878FD3F6B4}">
      <dsp:nvSpPr>
        <dsp:cNvPr id="0" name=""/>
        <dsp:cNvSpPr/>
      </dsp:nvSpPr>
      <dsp:spPr>
        <a:xfrm>
          <a:off x="4252219" y="1625600"/>
          <a:ext cx="2125460" cy="3413760"/>
        </a:xfrm>
        <a:prstGeom prst="rect">
          <a:avLst/>
        </a:prstGeom>
        <a:solidFill>
          <a:schemeClr val="accent2">
            <a:shade val="80000"/>
            <a:hueOff val="-359082"/>
            <a:satOff val="-42142"/>
            <a:lumOff val="209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Improve agency data through sharing and linkage of existing data sets </a:t>
          </a:r>
        </a:p>
      </dsp:txBody>
      <dsp:txXfrm>
        <a:off x="4252219" y="1625600"/>
        <a:ext cx="2125460" cy="3413760"/>
      </dsp:txXfrm>
    </dsp:sp>
    <dsp:sp modelId="{B9CBFE40-01E9-49E2-A218-E55B5640416F}">
      <dsp:nvSpPr>
        <dsp:cNvPr id="0" name=""/>
        <dsp:cNvSpPr/>
      </dsp:nvSpPr>
      <dsp:spPr>
        <a:xfrm>
          <a:off x="6377680" y="1625600"/>
          <a:ext cx="2125460" cy="3413760"/>
        </a:xfrm>
        <a:prstGeom prst="rect">
          <a:avLst/>
        </a:prstGeom>
        <a:solidFill>
          <a:schemeClr val="accent2">
            <a:shade val="80000"/>
            <a:hueOff val="-538623"/>
            <a:satOff val="-63212"/>
            <a:lumOff val="31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Develop HHS data quality standards particularly in terms of blended data that could build on FCSM framework </a:t>
          </a:r>
        </a:p>
      </dsp:txBody>
      <dsp:txXfrm>
        <a:off x="6377680" y="1625600"/>
        <a:ext cx="2125460" cy="3413760"/>
      </dsp:txXfrm>
    </dsp:sp>
    <dsp:sp modelId="{2279F37D-11EA-4578-9492-618EAF89FC3E}">
      <dsp:nvSpPr>
        <dsp:cNvPr id="0" name=""/>
        <dsp:cNvSpPr/>
      </dsp:nvSpPr>
      <dsp:spPr>
        <a:xfrm>
          <a:off x="8503141" y="1625600"/>
          <a:ext cx="2125460" cy="3413760"/>
        </a:xfrm>
        <a:prstGeom prst="rect">
          <a:avLst/>
        </a:prstGeom>
        <a:solidFill>
          <a:schemeClr val="accent2">
            <a:shade val="80000"/>
            <a:hueOff val="-718164"/>
            <a:satOff val="-84283"/>
            <a:lumOff val="419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Examine data gaps as a result of pandemic and new data sources implemented during the Public Health Emergency </a:t>
          </a:r>
        </a:p>
      </dsp:txBody>
      <dsp:txXfrm>
        <a:off x="8503141" y="1625600"/>
        <a:ext cx="2125460" cy="3413760"/>
      </dsp:txXfrm>
    </dsp:sp>
    <dsp:sp modelId="{07B0B08C-431E-4441-8E8F-670CC634D701}">
      <dsp:nvSpPr>
        <dsp:cNvPr id="0" name=""/>
        <dsp:cNvSpPr/>
      </dsp:nvSpPr>
      <dsp:spPr>
        <a:xfrm>
          <a:off x="0" y="5039360"/>
          <a:ext cx="10629899" cy="37930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D951-B9F4-4BA9-AECF-C1EC7167CE0E}">
      <dsp:nvSpPr>
        <dsp:cNvPr id="0" name=""/>
        <dsp:cNvSpPr/>
      </dsp:nvSpPr>
      <dsp:spPr>
        <a:xfrm>
          <a:off x="52" y="150446"/>
          <a:ext cx="5065050" cy="187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Recently Published Reports in Apr/May 2021</a:t>
          </a:r>
        </a:p>
      </dsp:txBody>
      <dsp:txXfrm>
        <a:off x="52" y="150446"/>
        <a:ext cx="5065050" cy="1872000"/>
      </dsp:txXfrm>
    </dsp:sp>
    <dsp:sp modelId="{A209A241-DE9D-4D07-B65D-BA69471315C3}">
      <dsp:nvSpPr>
        <dsp:cNvPr id="0" name=""/>
        <dsp:cNvSpPr/>
      </dsp:nvSpPr>
      <dsp:spPr>
        <a:xfrm>
          <a:off x="52" y="2022446"/>
          <a:ext cx="5065050" cy="384624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Maternal Mortality Rates in the United States 2019</a:t>
          </a:r>
        </a:p>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Births: Provisional Data for 2020</a:t>
          </a:r>
        </a:p>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Changes in Births to New York City Residents Occurring Outside New York City by Race and Hispanic Origin of the Mother: 2018-2019 and 2019-2020</a:t>
          </a:r>
        </a:p>
      </dsp:txBody>
      <dsp:txXfrm>
        <a:off x="52" y="2022446"/>
        <a:ext cx="5065050" cy="3846243"/>
      </dsp:txXfrm>
    </dsp:sp>
    <dsp:sp modelId="{2D480904-FA30-4A97-A316-3905D27A6DE9}">
      <dsp:nvSpPr>
        <dsp:cNvPr id="0" name=""/>
        <dsp:cNvSpPr/>
      </dsp:nvSpPr>
      <dsp:spPr>
        <a:xfrm>
          <a:off x="5774210" y="150446"/>
          <a:ext cx="5065050" cy="187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Upcoming Reports May/June 2021</a:t>
          </a:r>
          <a:endParaRPr lang="en-US" sz="3600" kern="1200" dirty="0">
            <a:latin typeface="Calibri" panose="020F0502020204030204" pitchFamily="34" charset="0"/>
            <a:cs typeface="Calibri" panose="020F0502020204030204" pitchFamily="34" charset="0"/>
          </a:endParaRPr>
        </a:p>
      </dsp:txBody>
      <dsp:txXfrm>
        <a:off x="5774210" y="150446"/>
        <a:ext cx="5065050" cy="1872000"/>
      </dsp:txXfrm>
    </dsp:sp>
    <dsp:sp modelId="{223B4777-6A37-4210-A1EC-0CB296F2D945}">
      <dsp:nvSpPr>
        <dsp:cNvPr id="0" name=""/>
        <dsp:cNvSpPr/>
      </dsp:nvSpPr>
      <dsp:spPr>
        <a:xfrm>
          <a:off x="5774210" y="2022446"/>
          <a:ext cx="5065050" cy="384624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Declines in Infant Mortality in Appalachia and the Delta, 1995-96 and 2017-18 (May 26)</a:t>
          </a:r>
        </a:p>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Drug-involved Infant Deaths in the United States, 2015-2017</a:t>
          </a:r>
          <a:br>
            <a:rPr lang="en-US" sz="2667" kern="1200" dirty="0">
              <a:solidFill>
                <a:srgbClr val="000000"/>
              </a:solidFill>
              <a:latin typeface="Calibri" panose="020F0502020204030204" pitchFamily="34" charset="0"/>
              <a:ea typeface="+mn-ea"/>
              <a:cs typeface="+mn-cs"/>
            </a:rPr>
          </a:br>
          <a:r>
            <a:rPr lang="en-US" sz="2667" kern="1200" dirty="0">
              <a:solidFill>
                <a:srgbClr val="000000"/>
              </a:solidFill>
              <a:latin typeface="Calibri" panose="020F0502020204030204" pitchFamily="34" charset="0"/>
              <a:ea typeface="+mn-ea"/>
              <a:cs typeface="+mn-cs"/>
            </a:rPr>
            <a:t>National Vital Statistics Report (June 3)</a:t>
          </a:r>
        </a:p>
        <a:p>
          <a:pPr marL="228600" lvl="1" indent="-228600" algn="l" defTabSz="1185481">
            <a:lnSpc>
              <a:spcPct val="90000"/>
            </a:lnSpc>
            <a:spcBef>
              <a:spcPct val="0"/>
            </a:spcBef>
            <a:spcAft>
              <a:spcPct val="15000"/>
            </a:spcAft>
            <a:buFont typeface="Arial" panose="020B0604020202020204" pitchFamily="34" charset="0"/>
            <a:buChar char="•"/>
          </a:pPr>
          <a:r>
            <a:rPr lang="en-US" sz="2667" kern="1200" dirty="0">
              <a:solidFill>
                <a:srgbClr val="000000"/>
              </a:solidFill>
              <a:latin typeface="Calibri" panose="020F0502020204030204" pitchFamily="34" charset="0"/>
              <a:ea typeface="+mn-ea"/>
              <a:cs typeface="+mn-cs"/>
            </a:rPr>
            <a:t>Declines in Births by Months: United States, 2020 (June 23)</a:t>
          </a:r>
        </a:p>
      </dsp:txBody>
      <dsp:txXfrm>
        <a:off x="5774210" y="2022446"/>
        <a:ext cx="5065050" cy="384624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27EE8-1AB5-4C07-9AE7-BBDDFD3C9599}" type="datetimeFigureOut">
              <a:rPr lang="en-US" smtClean="0"/>
              <a:t>6/14/2021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20D9-A07D-4DEC-AC5C-AFCD6204DA42}" type="slidenum">
              <a:rPr lang="en-US" smtClean="0"/>
              <a:t>‹#›</a:t>
            </a:fld>
            <a:endParaRPr lang="en-US" dirty="0"/>
          </a:p>
        </p:txBody>
      </p:sp>
    </p:spTree>
    <p:extLst>
      <p:ext uri="{BB962C8B-B14F-4D97-AF65-F5344CB8AC3E}">
        <p14:creationId xmlns:p14="http://schemas.microsoft.com/office/powerpoint/2010/main" val="8178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386" lvl="1" indent="0">
              <a:spcBef>
                <a:spcPts val="0"/>
              </a:spcBef>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4</a:t>
            </a:fld>
            <a:endParaRPr lang="en-US" dirty="0"/>
          </a:p>
        </p:txBody>
      </p:sp>
    </p:spTree>
    <p:extLst>
      <p:ext uri="{BB962C8B-B14F-4D97-AF65-F5344CB8AC3E}">
        <p14:creationId xmlns:p14="http://schemas.microsoft.com/office/powerpoint/2010/main" val="368162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5</a:t>
            </a:fld>
            <a:endParaRPr lang="en-US" dirty="0"/>
          </a:p>
        </p:txBody>
      </p:sp>
    </p:spTree>
    <p:extLst>
      <p:ext uri="{BB962C8B-B14F-4D97-AF65-F5344CB8AC3E}">
        <p14:creationId xmlns:p14="http://schemas.microsoft.com/office/powerpoint/2010/main" val="301831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6</a:t>
            </a:fld>
            <a:endParaRPr lang="en-US" dirty="0"/>
          </a:p>
        </p:txBody>
      </p:sp>
    </p:spTree>
    <p:extLst>
      <p:ext uri="{BB962C8B-B14F-4D97-AF65-F5344CB8AC3E}">
        <p14:creationId xmlns:p14="http://schemas.microsoft.com/office/powerpoint/2010/main" val="68147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8</a:t>
            </a:fld>
            <a:endParaRPr lang="en-US" dirty="0"/>
          </a:p>
        </p:txBody>
      </p:sp>
    </p:spTree>
    <p:extLst>
      <p:ext uri="{BB962C8B-B14F-4D97-AF65-F5344CB8AC3E}">
        <p14:creationId xmlns:p14="http://schemas.microsoft.com/office/powerpoint/2010/main" val="379667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9</a:t>
            </a:fld>
            <a:endParaRPr lang="en-US" dirty="0"/>
          </a:p>
        </p:txBody>
      </p:sp>
    </p:spTree>
    <p:extLst>
      <p:ext uri="{BB962C8B-B14F-4D97-AF65-F5344CB8AC3E}">
        <p14:creationId xmlns:p14="http://schemas.microsoft.com/office/powerpoint/2010/main" val="312426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38845-028E-40CA-B907-D5495ECFD6E3}" type="slidenum">
              <a:rPr lang="en-US" smtClean="0"/>
              <a:t>11</a:t>
            </a:fld>
            <a:endParaRPr lang="en-US"/>
          </a:p>
        </p:txBody>
      </p:sp>
    </p:spTree>
    <p:extLst>
      <p:ext uri="{BB962C8B-B14F-4D97-AF65-F5344CB8AC3E}">
        <p14:creationId xmlns:p14="http://schemas.microsoft.com/office/powerpoint/2010/main" val="134074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12</a:t>
            </a:fld>
            <a:endParaRPr lang="en-US"/>
          </a:p>
        </p:txBody>
      </p:sp>
    </p:spTree>
    <p:extLst>
      <p:ext uri="{BB962C8B-B14F-4D97-AF65-F5344CB8AC3E}">
        <p14:creationId xmlns:p14="http://schemas.microsoft.com/office/powerpoint/2010/main" val="100043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574910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620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919704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135742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243007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975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2402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4560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6762805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9737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 id="2147483678" r:id="rId8"/>
    <p:sldLayoutId id="2147483679"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peoplematters.in/article/talent-acquisition/the-power-of-thank-you-notes-16887"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peoplemattersglobal.com/article/c-suite/how-are-organizations-around-the-world-responding-to-covid-19-25072" TargetMode="External"/><Relationship Id="rId5" Type="http://schemas.openxmlformats.org/officeDocument/2006/relationships/image" Target="../media/image14.jpg"/><Relationship Id="rId4" Type="http://schemas.openxmlformats.org/officeDocument/2006/relationships/hyperlink" Target="http://en.m.wikipedia.org/wiki/United_States_Public_Health_Service_Commissioned_Corp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healthequity/racism-disparities/index.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intranet.cdc.gov/connects/diversity-inclusion/accomplishments.html"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117D-CAD7-4EBD-B4DB-E4C947991162}"/>
              </a:ext>
            </a:extLst>
          </p:cNvPr>
          <p:cNvSpPr>
            <a:spLocks noGrp="1"/>
          </p:cNvSpPr>
          <p:nvPr>
            <p:ph type="title"/>
          </p:nvPr>
        </p:nvSpPr>
        <p:spPr>
          <a:xfrm>
            <a:off x="609600" y="1665064"/>
            <a:ext cx="10972800" cy="1155779"/>
          </a:xfrm>
        </p:spPr>
        <p:txBody>
          <a:bodyPr/>
          <a:lstStyle/>
          <a:p>
            <a:pPr algn="ctr">
              <a:lnSpc>
                <a:spcPct val="100000"/>
              </a:lnSpc>
            </a:pPr>
            <a:r>
              <a:rPr lang="en-US" sz="5400" dirty="0"/>
              <a:t>Board of Scientific Counselors</a:t>
            </a:r>
            <a:br>
              <a:rPr lang="en-US" sz="5400" dirty="0"/>
            </a:br>
            <a:r>
              <a:rPr lang="en-US" sz="5400" dirty="0"/>
              <a:t>Update from the NCHS Director</a:t>
            </a:r>
          </a:p>
        </p:txBody>
      </p:sp>
      <p:sp>
        <p:nvSpPr>
          <p:cNvPr id="3" name="Subtitle 2">
            <a:extLst>
              <a:ext uri="{FF2B5EF4-FFF2-40B4-BE49-F238E27FC236}">
                <a16:creationId xmlns:a16="http://schemas.microsoft.com/office/drawing/2014/main" id="{2CBBA87F-9D9C-4864-A0A2-E752DD8A7520}"/>
              </a:ext>
            </a:extLst>
          </p:cNvPr>
          <p:cNvSpPr>
            <a:spLocks noGrp="1"/>
          </p:cNvSpPr>
          <p:nvPr>
            <p:ph type="subTitle" idx="1"/>
          </p:nvPr>
        </p:nvSpPr>
        <p:spPr>
          <a:xfrm>
            <a:off x="609600" y="4174344"/>
            <a:ext cx="8534400" cy="457200"/>
          </a:xfrm>
        </p:spPr>
        <p:txBody>
          <a:bodyPr/>
          <a:lstStyle/>
          <a:p>
            <a:r>
              <a:rPr lang="en-US" dirty="0"/>
              <a:t>Brian C. Moyer, Ph.D., NCHS Director</a:t>
            </a:r>
          </a:p>
        </p:txBody>
      </p:sp>
      <p:sp>
        <p:nvSpPr>
          <p:cNvPr id="4" name="Text Placeholder 3">
            <a:extLst>
              <a:ext uri="{FF2B5EF4-FFF2-40B4-BE49-F238E27FC236}">
                <a16:creationId xmlns:a16="http://schemas.microsoft.com/office/drawing/2014/main" id="{CBB8B8B0-E7FF-4B76-AEF9-E4A0BE49A510}"/>
              </a:ext>
            </a:extLst>
          </p:cNvPr>
          <p:cNvSpPr>
            <a:spLocks noGrp="1"/>
          </p:cNvSpPr>
          <p:nvPr>
            <p:ph type="body" sz="quarter" idx="10"/>
          </p:nvPr>
        </p:nvSpPr>
        <p:spPr>
          <a:xfrm>
            <a:off x="609600" y="4951305"/>
            <a:ext cx="8534400" cy="1295400"/>
          </a:xfrm>
        </p:spPr>
        <p:txBody>
          <a:bodyPr/>
          <a:lstStyle/>
          <a:p>
            <a:r>
              <a:rPr lang="en-US" dirty="0"/>
              <a:t>May 19, 2021</a:t>
            </a:r>
          </a:p>
        </p:txBody>
      </p:sp>
      <p:pic>
        <p:nvPicPr>
          <p:cNvPr id="5" name="Picture 3" descr="stat city">
            <a:extLst>
              <a:ext uri="{FF2B5EF4-FFF2-40B4-BE49-F238E27FC236}">
                <a16:creationId xmlns:a16="http://schemas.microsoft.com/office/drawing/2014/main" id="{DD62433F-F792-4FDE-AB4C-856544DAF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78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76F8-D152-427C-BB8E-6C5E5362A10D}"/>
              </a:ext>
            </a:extLst>
          </p:cNvPr>
          <p:cNvSpPr>
            <a:spLocks noGrp="1"/>
          </p:cNvSpPr>
          <p:nvPr>
            <p:ph type="title"/>
          </p:nvPr>
        </p:nvSpPr>
        <p:spPr>
          <a:xfrm>
            <a:off x="609600" y="274639"/>
            <a:ext cx="10972800" cy="940550"/>
          </a:xfrm>
        </p:spPr>
        <p:txBody>
          <a:bodyPr/>
          <a:lstStyle/>
          <a:p>
            <a:pPr algn="ctr"/>
            <a:r>
              <a:rPr lang="en-US" sz="4000" dirty="0"/>
              <a:t>Evidence Act and the Standard Application Process</a:t>
            </a:r>
          </a:p>
        </p:txBody>
      </p:sp>
      <p:sp>
        <p:nvSpPr>
          <p:cNvPr id="3" name="Text Placeholder 2">
            <a:extLst>
              <a:ext uri="{FF2B5EF4-FFF2-40B4-BE49-F238E27FC236}">
                <a16:creationId xmlns:a16="http://schemas.microsoft.com/office/drawing/2014/main" id="{F1494C8C-6893-484D-AD0B-66B6E5E714A7}"/>
              </a:ext>
            </a:extLst>
          </p:cNvPr>
          <p:cNvSpPr>
            <a:spLocks noGrp="1"/>
          </p:cNvSpPr>
          <p:nvPr>
            <p:ph type="body" sz="quarter" idx="10"/>
          </p:nvPr>
        </p:nvSpPr>
        <p:spPr>
          <a:xfrm>
            <a:off x="609600" y="1545167"/>
            <a:ext cx="7728284" cy="4943768"/>
          </a:xfrm>
        </p:spPr>
        <p:txBody>
          <a:bodyPr/>
          <a:lstStyle/>
          <a:p>
            <a:r>
              <a:rPr lang="en-US" sz="2800" dirty="0">
                <a:solidFill>
                  <a:srgbClr val="000000"/>
                </a:solidFill>
              </a:rPr>
              <a:t>The Evidence Act requires statistical agencies to establish an identical application process to grant access to confidential data assets.</a:t>
            </a:r>
          </a:p>
          <a:p>
            <a:r>
              <a:rPr lang="en-US" sz="2800" dirty="0">
                <a:solidFill>
                  <a:srgbClr val="000000"/>
                </a:solidFill>
              </a:rPr>
              <a:t>The Interagency Council on Statistical Policy, led by OMB, is going through an initial review process for the Standard Application Process Policy.</a:t>
            </a:r>
          </a:p>
          <a:p>
            <a:r>
              <a:rPr lang="en-US" sz="2800" dirty="0">
                <a:solidFill>
                  <a:srgbClr val="000000"/>
                </a:solidFill>
              </a:rPr>
              <a:t>End goal is to provide consistent requirements for accessing protected data to encourage data analyses for evidence-building.</a:t>
            </a:r>
          </a:p>
          <a:p>
            <a:endParaRPr lang="en-US" sz="2800" dirty="0"/>
          </a:p>
        </p:txBody>
      </p:sp>
      <p:pic>
        <p:nvPicPr>
          <p:cNvPr id="4" name="Picture 3" descr="Screenshot of the first page of the Foundations for Evidence-Based Policymaking Act of 2018">
            <a:extLst>
              <a:ext uri="{FF2B5EF4-FFF2-40B4-BE49-F238E27FC236}">
                <a16:creationId xmlns:a16="http://schemas.microsoft.com/office/drawing/2014/main" id="{838995E1-C975-438D-9F07-49368849607A}"/>
              </a:ext>
            </a:extLst>
          </p:cNvPr>
          <p:cNvPicPr>
            <a:picLocks noChangeAspect="1"/>
          </p:cNvPicPr>
          <p:nvPr/>
        </p:nvPicPr>
        <p:blipFill>
          <a:blip r:embed="rId2"/>
          <a:stretch>
            <a:fillRect/>
          </a:stretch>
        </p:blipFill>
        <p:spPr>
          <a:xfrm>
            <a:off x="8337884" y="1864895"/>
            <a:ext cx="3637702" cy="4132330"/>
          </a:xfrm>
          <a:prstGeom prst="rect">
            <a:avLst/>
          </a:prstGeom>
          <a:ln w="12700">
            <a:solidFill>
              <a:srgbClr val="000000"/>
            </a:solidFill>
          </a:ln>
        </p:spPr>
      </p:pic>
    </p:spTree>
    <p:extLst>
      <p:ext uri="{BB962C8B-B14F-4D97-AF65-F5344CB8AC3E}">
        <p14:creationId xmlns:p14="http://schemas.microsoft.com/office/powerpoint/2010/main" val="41990772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p:txBody>
          <a:bodyPr/>
          <a:lstStyle/>
          <a:p>
            <a:pPr algn="ctr"/>
            <a:r>
              <a:rPr lang="en-US" sz="4800" b="1" dirty="0">
                <a:solidFill>
                  <a:srgbClr val="0E6A59"/>
                </a:solidFill>
                <a:latin typeface="Calibri" pitchFamily="34" charset="0"/>
                <a:cs typeface="Calibri" panose="020F0502020204030204" pitchFamily="34" charset="0"/>
              </a:rPr>
              <a:t>NCHS Budget Update</a:t>
            </a:r>
            <a:endParaRPr lang="en-US" dirty="0"/>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970227863"/>
              </p:ext>
            </p:extLst>
          </p:nvPr>
        </p:nvGraphicFramePr>
        <p:xfrm>
          <a:off x="277096" y="1089672"/>
          <a:ext cx="10253578" cy="49292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612E1193-6ED8-423B-B3BB-D38067263426}"/>
              </a:ext>
            </a:extLst>
          </p:cNvPr>
          <p:cNvSpPr/>
          <p:nvPr/>
        </p:nvSpPr>
        <p:spPr>
          <a:xfrm>
            <a:off x="277095" y="6308209"/>
            <a:ext cx="11637809" cy="369332"/>
          </a:xfrm>
          <a:prstGeom prst="rect">
            <a:avLst/>
          </a:prstGeom>
        </p:spPr>
        <p:txBody>
          <a:bodyPr wrap="square">
            <a:spAutoFit/>
          </a:bodyPr>
          <a:lstStyle/>
          <a:p>
            <a:r>
              <a:rPr lang="en-US" dirty="0">
                <a:solidFill>
                  <a:srgbClr val="000000"/>
                </a:solidFill>
              </a:rPr>
              <a:t>“Additional Resources” include reimbursables from CDC and other agencies.</a:t>
            </a:r>
          </a:p>
        </p:txBody>
      </p:sp>
      <p:sp>
        <p:nvSpPr>
          <p:cNvPr id="3" name="Right Brace 2">
            <a:extLst>
              <a:ext uri="{FF2B5EF4-FFF2-40B4-BE49-F238E27FC236}">
                <a16:creationId xmlns:a16="http://schemas.microsoft.com/office/drawing/2014/main" id="{F6CA6736-0980-4F82-8CEE-E6AE125D1404}"/>
              </a:ext>
              <a:ext uri="{C183D7F6-B498-43B3-948B-1728B52AA6E4}">
                <adec:decorative xmlns:adec="http://schemas.microsoft.com/office/drawing/2017/decorative" val="1"/>
              </a:ext>
            </a:extLst>
          </p:cNvPr>
          <p:cNvSpPr/>
          <p:nvPr/>
        </p:nvSpPr>
        <p:spPr>
          <a:xfrm>
            <a:off x="10178980" y="2612571"/>
            <a:ext cx="351694" cy="2351315"/>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747D0C13-2635-413D-9630-0EE78525DC01}"/>
              </a:ext>
              <a:ext uri="{C183D7F6-B498-43B3-948B-1728B52AA6E4}">
                <adec:decorative xmlns:adec="http://schemas.microsoft.com/office/drawing/2017/decorative" val="1"/>
              </a:ext>
            </a:extLst>
          </p:cNvPr>
          <p:cNvSpPr/>
          <p:nvPr/>
        </p:nvSpPr>
        <p:spPr>
          <a:xfrm>
            <a:off x="10178980" y="1778558"/>
            <a:ext cx="351694" cy="814738"/>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7392C81-E38D-4429-B00F-A99B1A578639}"/>
              </a:ext>
            </a:extLst>
          </p:cNvPr>
          <p:cNvSpPr txBox="1"/>
          <p:nvPr/>
        </p:nvSpPr>
        <p:spPr>
          <a:xfrm>
            <a:off x="10530674" y="1839613"/>
            <a:ext cx="1384230" cy="923330"/>
          </a:xfrm>
          <a:prstGeom prst="rect">
            <a:avLst/>
          </a:prstGeom>
          <a:noFill/>
          <a:ln w="28575">
            <a:solidFill>
              <a:schemeClr val="accent6"/>
            </a:solidFill>
          </a:ln>
        </p:spPr>
        <p:txBody>
          <a:bodyPr wrap="square" rtlCol="0">
            <a:spAutoFit/>
          </a:bodyPr>
          <a:lstStyle/>
          <a:p>
            <a:pPr algn="ctr"/>
            <a:r>
              <a:rPr lang="en-US" dirty="0">
                <a:solidFill>
                  <a:srgbClr val="000000"/>
                </a:solidFill>
                <a:latin typeface="Calibri" panose="020F0502020204030204" pitchFamily="34" charset="0"/>
              </a:rPr>
              <a:t>FY 2021 Estimate, Final TBD</a:t>
            </a:r>
          </a:p>
        </p:txBody>
      </p:sp>
      <p:sp>
        <p:nvSpPr>
          <p:cNvPr id="9" name="TextBox 8">
            <a:extLst>
              <a:ext uri="{FF2B5EF4-FFF2-40B4-BE49-F238E27FC236}">
                <a16:creationId xmlns:a16="http://schemas.microsoft.com/office/drawing/2014/main" id="{6E597014-047B-4540-83F8-CB4D93205EE9}"/>
              </a:ext>
            </a:extLst>
          </p:cNvPr>
          <p:cNvSpPr txBox="1"/>
          <p:nvPr/>
        </p:nvSpPr>
        <p:spPr>
          <a:xfrm>
            <a:off x="10530673" y="3059246"/>
            <a:ext cx="1576863" cy="3539430"/>
          </a:xfrm>
          <a:prstGeom prst="rect">
            <a:avLst/>
          </a:prstGeom>
          <a:noFill/>
          <a:ln w="28575">
            <a:solidFill>
              <a:schemeClr val="accent6"/>
            </a:solidFill>
          </a:ln>
        </p:spPr>
        <p:txBody>
          <a:bodyPr wrap="square" rtlCol="0">
            <a:spAutoFit/>
          </a:bodyPr>
          <a:lstStyle/>
          <a:p>
            <a:pPr algn="ctr"/>
            <a:r>
              <a:rPr lang="en-US" sz="1600" dirty="0">
                <a:solidFill>
                  <a:srgbClr val="000000"/>
                </a:solidFill>
                <a:latin typeface="Calibri" panose="020F0502020204030204" pitchFamily="34" charset="0"/>
              </a:rPr>
              <a:t>Realignment: $14M from Surveillance, Epidemiology, &amp; Public Health Informatics to  the Health Statistics line item </a:t>
            </a:r>
          </a:p>
          <a:p>
            <a:pPr algn="ctr"/>
            <a:endParaRPr lang="en-US" sz="1600" dirty="0">
              <a:solidFill>
                <a:srgbClr val="000000"/>
              </a:solidFill>
              <a:latin typeface="Calibri" panose="020F0502020204030204" pitchFamily="34" charset="0"/>
            </a:endParaRPr>
          </a:p>
          <a:p>
            <a:pPr algn="ctr"/>
            <a:r>
              <a:rPr lang="en-US" sz="1600" dirty="0">
                <a:solidFill>
                  <a:srgbClr val="000000"/>
                </a:solidFill>
                <a:latin typeface="Calibri" panose="020F0502020204030204" pitchFamily="34" charset="0"/>
              </a:rPr>
              <a:t>FY21 Health Statistics Budget Authority Increase: $1M </a:t>
            </a:r>
          </a:p>
        </p:txBody>
      </p:sp>
    </p:spTree>
    <p:extLst>
      <p:ext uri="{BB962C8B-B14F-4D97-AF65-F5344CB8AC3E}">
        <p14:creationId xmlns:p14="http://schemas.microsoft.com/office/powerpoint/2010/main" val="1078594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Visual of recently published reports and upcoming reports in September 2020 from NCHS">
            <a:extLst>
              <a:ext uri="{FF2B5EF4-FFF2-40B4-BE49-F238E27FC236}">
                <a16:creationId xmlns:a16="http://schemas.microsoft.com/office/drawing/2014/main" id="{0DAF6802-0123-4B20-81D0-872A13F5859C}"/>
              </a:ext>
            </a:extLst>
          </p:cNvPr>
          <p:cNvGraphicFramePr/>
          <p:nvPr>
            <p:extLst>
              <p:ext uri="{D42A27DB-BD31-4B8C-83A1-F6EECF244321}">
                <p14:modId xmlns:p14="http://schemas.microsoft.com/office/powerpoint/2010/main" val="770140568"/>
              </p:ext>
            </p:extLst>
          </p:nvPr>
        </p:nvGraphicFramePr>
        <p:xfrm>
          <a:off x="676343" y="251035"/>
          <a:ext cx="10839313" cy="601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descr="NCHS publications">
            <a:extLst>
              <a:ext uri="{FF2B5EF4-FFF2-40B4-BE49-F238E27FC236}">
                <a16:creationId xmlns:a16="http://schemas.microsoft.com/office/drawing/2014/main" id="{32EDE8F2-584B-484F-BE7F-A0AD856B71E0}"/>
              </a:ext>
            </a:extLst>
          </p:cNvPr>
          <p:cNvSpPr/>
          <p:nvPr/>
        </p:nvSpPr>
        <p:spPr>
          <a:xfrm>
            <a:off x="334943" y="6340510"/>
            <a:ext cx="7141029" cy="369332"/>
          </a:xfrm>
          <a:prstGeom prst="rect">
            <a:avLst/>
          </a:prstGeom>
        </p:spPr>
        <p:txBody>
          <a:bodyPr wrap="square">
            <a:spAutoFit/>
          </a:bodyPr>
          <a:lstStyle/>
          <a:p>
            <a:r>
              <a:rPr lang="en-US" dirty="0"/>
              <a:t>https://www.cdc.gov/nchs/pressroom/calendar/2021_schedule.htm</a:t>
            </a:r>
          </a:p>
        </p:txBody>
      </p:sp>
    </p:spTree>
    <p:extLst>
      <p:ext uri="{BB962C8B-B14F-4D97-AF65-F5344CB8AC3E}">
        <p14:creationId xmlns:p14="http://schemas.microsoft.com/office/powerpoint/2010/main" val="41984855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iscussion">
            <a:extLst>
              <a:ext uri="{FF2B5EF4-FFF2-40B4-BE49-F238E27FC236}">
                <a16:creationId xmlns:a16="http://schemas.microsoft.com/office/drawing/2014/main" id="{09527A59-B81F-4D8C-8E94-F522C6994219}"/>
              </a:ext>
            </a:extLst>
          </p:cNvPr>
          <p:cNvSpPr/>
          <p:nvPr/>
        </p:nvSpPr>
        <p:spPr>
          <a:xfrm>
            <a:off x="676060" y="2465204"/>
            <a:ext cx="10839880" cy="1927591"/>
          </a:xfrm>
          <a:prstGeom prst="rect">
            <a:avLst/>
          </a:prstGeom>
          <a:solidFill>
            <a:srgbClr val="0E6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2">
                    <a:lumMod val="95000"/>
                  </a:schemeClr>
                </a:solidFill>
                <a:latin typeface="Calibri" panose="020F0502020204030204" pitchFamily="34" charset="0"/>
                <a:cs typeface="Calibri" panose="020F0502020204030204" pitchFamily="34" charset="0"/>
              </a:rPr>
              <a:t>Discussion</a:t>
            </a:r>
          </a:p>
          <a:p>
            <a:pPr algn="ctr"/>
            <a:endParaRPr lang="en-US" dirty="0"/>
          </a:p>
        </p:txBody>
      </p:sp>
    </p:spTree>
    <p:extLst>
      <p:ext uri="{BB962C8B-B14F-4D97-AF65-F5344CB8AC3E}">
        <p14:creationId xmlns:p14="http://schemas.microsoft.com/office/powerpoint/2010/main" val="29967547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5492-28D2-439C-8454-BF4CD4C849DC}"/>
              </a:ext>
            </a:extLst>
          </p:cNvPr>
          <p:cNvSpPr>
            <a:spLocks noGrp="1"/>
          </p:cNvSpPr>
          <p:nvPr>
            <p:ph type="title"/>
          </p:nvPr>
        </p:nvSpPr>
        <p:spPr/>
        <p:txBody>
          <a:bodyPr/>
          <a:lstStyle/>
          <a:p>
            <a:pPr algn="ctr"/>
            <a:r>
              <a:rPr lang="en-US" dirty="0"/>
              <a:t>Welcome New Board Members/Farewell to Departing Board Members</a:t>
            </a:r>
          </a:p>
        </p:txBody>
      </p:sp>
      <p:sp>
        <p:nvSpPr>
          <p:cNvPr id="3" name="Text Placeholder 2">
            <a:extLst>
              <a:ext uri="{FF2B5EF4-FFF2-40B4-BE49-F238E27FC236}">
                <a16:creationId xmlns:a16="http://schemas.microsoft.com/office/drawing/2014/main" id="{9CB3E2B4-D043-43D1-A76B-2A298C2ABB38}"/>
              </a:ext>
            </a:extLst>
          </p:cNvPr>
          <p:cNvSpPr>
            <a:spLocks noGrp="1"/>
          </p:cNvSpPr>
          <p:nvPr>
            <p:ph type="body" sz="quarter" idx="10"/>
          </p:nvPr>
        </p:nvSpPr>
        <p:spPr/>
        <p:txBody>
          <a:bodyPr/>
          <a:lstStyle/>
          <a:p>
            <a:r>
              <a:rPr lang="en-US" dirty="0">
                <a:solidFill>
                  <a:srgbClr val="000000"/>
                </a:solidFill>
              </a:rPr>
              <a:t>BSC members rotating off the board:</a:t>
            </a:r>
          </a:p>
          <a:p>
            <a:pPr lvl="1"/>
            <a:r>
              <a:rPr lang="en-US" dirty="0">
                <a:solidFill>
                  <a:srgbClr val="000000"/>
                </a:solidFill>
              </a:rPr>
              <a:t>Robert M. Hauser, Ph.D. </a:t>
            </a:r>
          </a:p>
          <a:p>
            <a:pPr lvl="1"/>
            <a:r>
              <a:rPr lang="en-US" dirty="0">
                <a:solidFill>
                  <a:srgbClr val="000000"/>
                </a:solidFill>
              </a:rPr>
              <a:t>Linette T. Scott, M.D., M.P.H. </a:t>
            </a:r>
          </a:p>
          <a:p>
            <a:pPr lvl="1"/>
            <a:r>
              <a:rPr lang="en-US" dirty="0">
                <a:solidFill>
                  <a:srgbClr val="000000"/>
                </a:solidFill>
              </a:rPr>
              <a:t>Gretchen Van Wye, Ph.D., </a:t>
            </a:r>
            <a:r>
              <a:rPr lang="en-US">
                <a:solidFill>
                  <a:srgbClr val="000000"/>
                </a:solidFill>
              </a:rPr>
              <a:t>M.A.</a:t>
            </a:r>
            <a:endParaRPr lang="en-US" dirty="0">
              <a:solidFill>
                <a:srgbClr val="000000"/>
              </a:solidFill>
            </a:endParaRPr>
          </a:p>
          <a:p>
            <a:r>
              <a:rPr lang="en-US" dirty="0">
                <a:solidFill>
                  <a:srgbClr val="000000"/>
                </a:solidFill>
              </a:rPr>
              <a:t>New BSC board members:</a:t>
            </a:r>
          </a:p>
          <a:p>
            <a:pPr lvl="1"/>
            <a:r>
              <a:rPr lang="en-US" dirty="0">
                <a:solidFill>
                  <a:srgbClr val="000000"/>
                </a:solidFill>
              </a:rPr>
              <a:t>Bradley A. </a:t>
            </a:r>
            <a:r>
              <a:rPr lang="en-US" dirty="0" err="1">
                <a:solidFill>
                  <a:srgbClr val="000000"/>
                </a:solidFill>
              </a:rPr>
              <a:t>Malin</a:t>
            </a:r>
            <a:r>
              <a:rPr lang="en-US" dirty="0">
                <a:solidFill>
                  <a:srgbClr val="000000"/>
                </a:solidFill>
              </a:rPr>
              <a:t>, Ph.D. </a:t>
            </a:r>
          </a:p>
          <a:p>
            <a:pPr lvl="1"/>
            <a:r>
              <a:rPr lang="en-US" dirty="0">
                <a:solidFill>
                  <a:srgbClr val="000000"/>
                </a:solidFill>
              </a:rPr>
              <a:t>Lucila Ohno-Machado, M.D., Ph.D.</a:t>
            </a:r>
          </a:p>
          <a:p>
            <a:pPr lvl="1"/>
            <a:r>
              <a:rPr lang="en-US" dirty="0">
                <a:solidFill>
                  <a:srgbClr val="000000"/>
                </a:solidFill>
              </a:rPr>
              <a:t>C. Matthew </a:t>
            </a:r>
            <a:r>
              <a:rPr lang="en-US" dirty="0" err="1">
                <a:solidFill>
                  <a:srgbClr val="000000"/>
                </a:solidFill>
              </a:rPr>
              <a:t>Snipp</a:t>
            </a:r>
            <a:r>
              <a:rPr lang="en-US" dirty="0">
                <a:solidFill>
                  <a:srgbClr val="000000"/>
                </a:solidFill>
              </a:rPr>
              <a:t>, Ph.D.    </a:t>
            </a:r>
          </a:p>
          <a:p>
            <a:endParaRPr lang="en-US" dirty="0"/>
          </a:p>
        </p:txBody>
      </p:sp>
      <p:pic>
        <p:nvPicPr>
          <p:cNvPr id="5" name="Picture 4" descr="Text&#10;&#10;Description automatically generated">
            <a:extLst>
              <a:ext uri="{FF2B5EF4-FFF2-40B4-BE49-F238E27FC236}">
                <a16:creationId xmlns:a16="http://schemas.microsoft.com/office/drawing/2014/main" id="{071003FF-C3A7-43A0-9C68-F54CD59671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9947" y="3013406"/>
            <a:ext cx="4678495" cy="3119718"/>
          </a:xfrm>
          <a:prstGeom prst="rect">
            <a:avLst/>
          </a:prstGeom>
        </p:spPr>
      </p:pic>
    </p:spTree>
    <p:extLst>
      <p:ext uri="{BB962C8B-B14F-4D97-AF65-F5344CB8AC3E}">
        <p14:creationId xmlns:p14="http://schemas.microsoft.com/office/powerpoint/2010/main" val="1834256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E9D7-AEB4-478F-B7CC-83577D9A4E35}"/>
              </a:ext>
            </a:extLst>
          </p:cNvPr>
          <p:cNvSpPr>
            <a:spLocks noGrp="1"/>
          </p:cNvSpPr>
          <p:nvPr>
            <p:ph type="title"/>
          </p:nvPr>
        </p:nvSpPr>
        <p:spPr/>
        <p:txBody>
          <a:bodyPr/>
          <a:lstStyle/>
          <a:p>
            <a:pPr algn="ctr"/>
            <a:r>
              <a:rPr lang="en-US" sz="6000" dirty="0"/>
              <a:t>We Appreciate You</a:t>
            </a:r>
          </a:p>
        </p:txBody>
      </p:sp>
      <p:pic>
        <p:nvPicPr>
          <p:cNvPr id="6" name="Picture 5" descr="2 cups ">
            <a:extLst>
              <a:ext uri="{FF2B5EF4-FFF2-40B4-BE49-F238E27FC236}">
                <a16:creationId xmlns:a16="http://schemas.microsoft.com/office/drawing/2014/main" id="{8FBD39F2-AA17-43D1-8931-26A50DB15B94}"/>
              </a:ext>
            </a:extLst>
          </p:cNvPr>
          <p:cNvPicPr>
            <a:picLocks noChangeAspect="1"/>
          </p:cNvPicPr>
          <p:nvPr/>
        </p:nvPicPr>
        <p:blipFill rotWithShape="1">
          <a:blip r:embed="rId2"/>
          <a:srcRect l="573" t="19325" r="5824" b="22531"/>
          <a:stretch/>
        </p:blipFill>
        <p:spPr>
          <a:xfrm>
            <a:off x="7134762" y="4265582"/>
            <a:ext cx="4025325" cy="2209695"/>
          </a:xfrm>
          <a:prstGeom prst="rect">
            <a:avLst/>
          </a:prstGeom>
        </p:spPr>
      </p:pic>
      <p:pic>
        <p:nvPicPr>
          <p:cNvPr id="5" name="Picture 4" descr="Text, whiteboard&#10;&#10;Description automatically generated">
            <a:extLst>
              <a:ext uri="{FF2B5EF4-FFF2-40B4-BE49-F238E27FC236}">
                <a16:creationId xmlns:a16="http://schemas.microsoft.com/office/drawing/2014/main" id="{EB8D1D19-615F-4119-9D0D-2AA478C6C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66652"/>
            <a:ext cx="4447637" cy="2570734"/>
          </a:xfrm>
          <a:prstGeom prst="rect">
            <a:avLst/>
          </a:prstGeom>
        </p:spPr>
      </p:pic>
      <p:pic>
        <p:nvPicPr>
          <p:cNvPr id="4" name="Picture 3" descr="A picture containing chart&#10;&#10;Description automatically generated">
            <a:extLst>
              <a:ext uri="{FF2B5EF4-FFF2-40B4-BE49-F238E27FC236}">
                <a16:creationId xmlns:a16="http://schemas.microsoft.com/office/drawing/2014/main" id="{985C26AB-8AFB-4A2B-BDB5-432B0C872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413" y="1370989"/>
            <a:ext cx="7599173" cy="2743384"/>
          </a:xfrm>
          <a:prstGeom prst="rect">
            <a:avLst/>
          </a:prstGeom>
          <a:ln w="12700">
            <a:solidFill>
              <a:schemeClr val="tx1"/>
            </a:solidFill>
          </a:ln>
        </p:spPr>
      </p:pic>
    </p:spTree>
    <p:extLst>
      <p:ext uri="{BB962C8B-B14F-4D97-AF65-F5344CB8AC3E}">
        <p14:creationId xmlns:p14="http://schemas.microsoft.com/office/powerpoint/2010/main" val="2822964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BDA2-2EE5-430E-B5CA-C4C85B90E1C5}"/>
              </a:ext>
            </a:extLst>
          </p:cNvPr>
          <p:cNvSpPr>
            <a:spLocks noGrp="1"/>
          </p:cNvSpPr>
          <p:nvPr>
            <p:ph type="title"/>
          </p:nvPr>
        </p:nvSpPr>
        <p:spPr>
          <a:xfrm>
            <a:off x="609600" y="274639"/>
            <a:ext cx="10972800" cy="870873"/>
          </a:xfrm>
        </p:spPr>
        <p:txBody>
          <a:bodyPr/>
          <a:lstStyle/>
          <a:p>
            <a:pPr algn="ctr"/>
            <a:r>
              <a:rPr lang="en-US" sz="4800" dirty="0"/>
              <a:t>Welcome Dan Jernigan</a:t>
            </a:r>
          </a:p>
        </p:txBody>
      </p:sp>
      <p:sp>
        <p:nvSpPr>
          <p:cNvPr id="3" name="Text Placeholder 2">
            <a:extLst>
              <a:ext uri="{FF2B5EF4-FFF2-40B4-BE49-F238E27FC236}">
                <a16:creationId xmlns:a16="http://schemas.microsoft.com/office/drawing/2014/main" id="{AA570D50-6388-4E86-997F-89D7400E994B}"/>
              </a:ext>
            </a:extLst>
          </p:cNvPr>
          <p:cNvSpPr>
            <a:spLocks noGrp="1"/>
          </p:cNvSpPr>
          <p:nvPr>
            <p:ph type="body" sz="quarter" idx="10"/>
          </p:nvPr>
        </p:nvSpPr>
        <p:spPr>
          <a:xfrm>
            <a:off x="609600" y="1545167"/>
            <a:ext cx="8212853" cy="4455584"/>
          </a:xfrm>
        </p:spPr>
        <p:txBody>
          <a:bodyPr/>
          <a:lstStyle/>
          <a:p>
            <a:pPr marL="0" indent="0">
              <a:buNone/>
            </a:pPr>
            <a:r>
              <a:rPr lang="en-US" sz="2670" dirty="0">
                <a:solidFill>
                  <a:srgbClr val="000000"/>
                </a:solidFill>
              </a:rPr>
              <a:t>Congratulations to New (acting) Deputy Director </a:t>
            </a:r>
          </a:p>
          <a:p>
            <a:pPr marL="0" indent="0">
              <a:buNone/>
            </a:pPr>
            <a:r>
              <a:rPr lang="en-US" sz="2670" dirty="0">
                <a:solidFill>
                  <a:srgbClr val="000000"/>
                </a:solidFill>
              </a:rPr>
              <a:t>of Public Health Science and Surveillance</a:t>
            </a:r>
          </a:p>
          <a:p>
            <a:pPr marL="0" indent="0">
              <a:buNone/>
            </a:pPr>
            <a:endParaRPr lang="en-US" sz="2670" dirty="0">
              <a:solidFill>
                <a:srgbClr val="000000"/>
              </a:solidFill>
            </a:endParaRPr>
          </a:p>
          <a:p>
            <a:pPr>
              <a:spcBef>
                <a:spcPts val="0"/>
              </a:spcBef>
            </a:pPr>
            <a:r>
              <a:rPr lang="en-US" sz="2670" dirty="0">
                <a:solidFill>
                  <a:srgbClr val="000000"/>
                </a:solidFill>
              </a:rPr>
              <a:t>Role:  Responsible for strengthening CDC’s scientific foundation</a:t>
            </a:r>
          </a:p>
          <a:p>
            <a:pPr marL="990586" lvl="1" indent="-457200">
              <a:spcBef>
                <a:spcPts val="0"/>
              </a:spcBef>
            </a:pPr>
            <a:r>
              <a:rPr lang="en-US" sz="2670" dirty="0">
                <a:solidFill>
                  <a:srgbClr val="000000"/>
                </a:solidFill>
              </a:rPr>
              <a:t>Focus is to provide leadership for CDC’s Data Modernization Initiative </a:t>
            </a:r>
          </a:p>
          <a:p>
            <a:pPr marL="457200" indent="-457200">
              <a:spcBef>
                <a:spcPts val="0"/>
              </a:spcBef>
            </a:pPr>
            <a:r>
              <a:rPr lang="en-US" sz="2670" dirty="0">
                <a:solidFill>
                  <a:srgbClr val="000000"/>
                </a:solidFill>
              </a:rPr>
              <a:t>Previously, Dr. Jernigan served as Director of the Influenza Division in CDC’s National Center for Influenza and Respiratory Diseases </a:t>
            </a:r>
          </a:p>
        </p:txBody>
      </p:sp>
      <p:pic>
        <p:nvPicPr>
          <p:cNvPr id="5" name="Picture 4" descr="Picture of new acting Director">
            <a:extLst>
              <a:ext uri="{FF2B5EF4-FFF2-40B4-BE49-F238E27FC236}">
                <a16:creationId xmlns:a16="http://schemas.microsoft.com/office/drawing/2014/main" id="{1C184A60-9C0D-4FA3-956D-C5B845BBA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977" y="1453691"/>
            <a:ext cx="3556639" cy="2682881"/>
          </a:xfrm>
          <a:prstGeom prst="rect">
            <a:avLst/>
          </a:prstGeom>
          <a:ln w="12700">
            <a:solidFill>
              <a:schemeClr val="tx1"/>
            </a:solidFill>
          </a:ln>
        </p:spPr>
      </p:pic>
    </p:spTree>
    <p:extLst>
      <p:ext uri="{BB962C8B-B14F-4D97-AF65-F5344CB8AC3E}">
        <p14:creationId xmlns:p14="http://schemas.microsoft.com/office/powerpoint/2010/main" val="26352088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B3C8-6944-41E4-851D-1EDD61C936C5}"/>
              </a:ext>
            </a:extLst>
          </p:cNvPr>
          <p:cNvSpPr>
            <a:spLocks noGrp="1"/>
          </p:cNvSpPr>
          <p:nvPr>
            <p:ph type="title"/>
          </p:nvPr>
        </p:nvSpPr>
        <p:spPr>
          <a:xfrm>
            <a:off x="609600" y="274639"/>
            <a:ext cx="10972800" cy="858422"/>
          </a:xfrm>
        </p:spPr>
        <p:txBody>
          <a:bodyPr/>
          <a:lstStyle/>
          <a:p>
            <a:pPr algn="ctr"/>
            <a:r>
              <a:rPr lang="en-US" sz="4800" dirty="0"/>
              <a:t>Farewell Sayeedha Uddin</a:t>
            </a:r>
          </a:p>
        </p:txBody>
      </p:sp>
      <p:pic>
        <p:nvPicPr>
          <p:cNvPr id="6" name="Picture 5" descr="Picture of Saveedha Uddin">
            <a:extLst>
              <a:ext uri="{FF2B5EF4-FFF2-40B4-BE49-F238E27FC236}">
                <a16:creationId xmlns:a16="http://schemas.microsoft.com/office/drawing/2014/main" id="{5305CBA3-9FCB-4A0F-8F00-6255D1894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657" y="1545167"/>
            <a:ext cx="4512126" cy="4573197"/>
          </a:xfrm>
          <a:prstGeom prst="rect">
            <a:avLst/>
          </a:prstGeom>
          <a:ln w="28575">
            <a:solidFill>
              <a:srgbClr val="000000"/>
            </a:solidFill>
          </a:ln>
        </p:spPr>
      </p:pic>
    </p:spTree>
    <p:extLst>
      <p:ext uri="{BB962C8B-B14F-4D97-AF65-F5344CB8AC3E}">
        <p14:creationId xmlns:p14="http://schemas.microsoft.com/office/powerpoint/2010/main" val="13724853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0B38-D866-4050-87C1-36BB1AC6172B}"/>
              </a:ext>
            </a:extLst>
          </p:cNvPr>
          <p:cNvSpPr>
            <a:spLocks noGrp="1"/>
          </p:cNvSpPr>
          <p:nvPr>
            <p:ph type="title"/>
          </p:nvPr>
        </p:nvSpPr>
        <p:spPr>
          <a:xfrm>
            <a:off x="609600" y="145640"/>
            <a:ext cx="10972800" cy="1143000"/>
          </a:xfrm>
        </p:spPr>
        <p:txBody>
          <a:bodyPr/>
          <a:lstStyle/>
          <a:p>
            <a:pPr algn="ctr"/>
            <a:r>
              <a:rPr lang="en-US" sz="4400" dirty="0"/>
              <a:t>New Administration Priorities</a:t>
            </a:r>
          </a:p>
        </p:txBody>
      </p:sp>
      <p:sp>
        <p:nvSpPr>
          <p:cNvPr id="3" name="Text Placeholder 2">
            <a:extLst>
              <a:ext uri="{FF2B5EF4-FFF2-40B4-BE49-F238E27FC236}">
                <a16:creationId xmlns:a16="http://schemas.microsoft.com/office/drawing/2014/main" id="{BD1C63E2-4E63-463C-B1FE-1C603708B56E}"/>
              </a:ext>
            </a:extLst>
          </p:cNvPr>
          <p:cNvSpPr>
            <a:spLocks noGrp="1"/>
          </p:cNvSpPr>
          <p:nvPr>
            <p:ph type="body" sz="quarter" idx="10"/>
          </p:nvPr>
        </p:nvSpPr>
        <p:spPr>
          <a:xfrm>
            <a:off x="609600" y="1792630"/>
            <a:ext cx="4320619" cy="1925613"/>
          </a:xfrm>
        </p:spPr>
        <p:txBody>
          <a:bodyPr/>
          <a:lstStyle/>
          <a:p>
            <a:r>
              <a:rPr lang="en-US" sz="3600" dirty="0">
                <a:solidFill>
                  <a:srgbClr val="000000"/>
                </a:solidFill>
              </a:rPr>
              <a:t>COVID-19</a:t>
            </a:r>
          </a:p>
          <a:p>
            <a:r>
              <a:rPr lang="en-US" sz="3600" dirty="0">
                <a:solidFill>
                  <a:srgbClr val="000000"/>
                </a:solidFill>
              </a:rPr>
              <a:t>Health Equity</a:t>
            </a:r>
          </a:p>
          <a:p>
            <a:r>
              <a:rPr lang="en-US" sz="3600" dirty="0">
                <a:solidFill>
                  <a:srgbClr val="000000"/>
                </a:solidFill>
              </a:rPr>
              <a:t>Economy </a:t>
            </a:r>
          </a:p>
        </p:txBody>
      </p:sp>
      <p:pic>
        <p:nvPicPr>
          <p:cNvPr id="9" name="Picture 8" descr="A picture containing person, outdoor, crowd&#10;&#10;Description automatically generated">
            <a:extLst>
              <a:ext uri="{FF2B5EF4-FFF2-40B4-BE49-F238E27FC236}">
                <a16:creationId xmlns:a16="http://schemas.microsoft.com/office/drawing/2014/main" id="{1A8E4554-D61E-4C8B-8A1D-4781D8F406F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9427" y="4420423"/>
            <a:ext cx="3244407" cy="2162938"/>
          </a:xfrm>
          <a:prstGeom prst="rect">
            <a:avLst/>
          </a:prstGeom>
          <a:ln w="12700">
            <a:solidFill>
              <a:srgbClr val="000000"/>
            </a:solidFill>
          </a:ln>
        </p:spPr>
      </p:pic>
      <p:pic>
        <p:nvPicPr>
          <p:cNvPr id="5" name="Picture 4" descr="Picture of people wearing mask">
            <a:extLst>
              <a:ext uri="{FF2B5EF4-FFF2-40B4-BE49-F238E27FC236}">
                <a16:creationId xmlns:a16="http://schemas.microsoft.com/office/drawing/2014/main" id="{8302C5E7-DA35-4AEB-B856-60D410B80C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601" y="4410285"/>
            <a:ext cx="3356471" cy="2173076"/>
          </a:xfrm>
          <a:prstGeom prst="rect">
            <a:avLst/>
          </a:prstGeom>
          <a:ln w="19050">
            <a:solidFill>
              <a:srgbClr val="000000"/>
            </a:solidFill>
          </a:ln>
        </p:spPr>
      </p:pic>
      <p:sp>
        <p:nvSpPr>
          <p:cNvPr id="11" name="Text Placeholder 2">
            <a:extLst>
              <a:ext uri="{FF2B5EF4-FFF2-40B4-BE49-F238E27FC236}">
                <a16:creationId xmlns:a16="http://schemas.microsoft.com/office/drawing/2014/main" id="{28A50A18-2600-426B-93C7-80CBCFC605D5}"/>
              </a:ext>
            </a:extLst>
          </p:cNvPr>
          <p:cNvSpPr txBox="1">
            <a:spLocks/>
          </p:cNvSpPr>
          <p:nvPr/>
        </p:nvSpPr>
        <p:spPr bwMode="auto">
          <a:xfrm>
            <a:off x="6096000" y="1792630"/>
            <a:ext cx="4320619" cy="205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6A71"/>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8BB0"/>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695E4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600" dirty="0">
                <a:solidFill>
                  <a:srgbClr val="000000"/>
                </a:solidFill>
              </a:rPr>
              <a:t>Climate Change</a:t>
            </a:r>
          </a:p>
          <a:p>
            <a:r>
              <a:rPr lang="en-US" sz="3600" dirty="0">
                <a:solidFill>
                  <a:srgbClr val="000000"/>
                </a:solidFill>
              </a:rPr>
              <a:t>Infrastructure: R&amp;D for Race &amp; Ethnicity</a:t>
            </a:r>
          </a:p>
        </p:txBody>
      </p:sp>
    </p:spTree>
    <p:extLst>
      <p:ext uri="{BB962C8B-B14F-4D97-AF65-F5344CB8AC3E}">
        <p14:creationId xmlns:p14="http://schemas.microsoft.com/office/powerpoint/2010/main" val="22773436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336C-053F-47CE-80D9-ADD450B5A580}"/>
              </a:ext>
            </a:extLst>
          </p:cNvPr>
          <p:cNvSpPr>
            <a:spLocks noGrp="1"/>
          </p:cNvSpPr>
          <p:nvPr>
            <p:ph type="title"/>
          </p:nvPr>
        </p:nvSpPr>
        <p:spPr/>
        <p:txBody>
          <a:bodyPr/>
          <a:lstStyle/>
          <a:p>
            <a:pPr algn="ctr"/>
            <a:r>
              <a:rPr lang="en-US" sz="5400" dirty="0"/>
              <a:t>Recent Data on COVID-19</a:t>
            </a:r>
          </a:p>
        </p:txBody>
      </p:sp>
      <p:pic>
        <p:nvPicPr>
          <p:cNvPr id="4" name="Picture 3" descr="Line graph showing recent date of COVID-19">
            <a:extLst>
              <a:ext uri="{FF2B5EF4-FFF2-40B4-BE49-F238E27FC236}">
                <a16:creationId xmlns:a16="http://schemas.microsoft.com/office/drawing/2014/main" id="{CDA0CDF6-CDA1-4460-85D8-328260690610}"/>
              </a:ext>
            </a:extLst>
          </p:cNvPr>
          <p:cNvPicPr>
            <a:picLocks noChangeAspect="1"/>
          </p:cNvPicPr>
          <p:nvPr/>
        </p:nvPicPr>
        <p:blipFill rotWithShape="1">
          <a:blip r:embed="rId2"/>
          <a:srcRect l="540" t="2184"/>
          <a:stretch/>
        </p:blipFill>
        <p:spPr>
          <a:xfrm>
            <a:off x="609599" y="2141315"/>
            <a:ext cx="11323961" cy="4014935"/>
          </a:xfrm>
          <a:prstGeom prst="rect">
            <a:avLst/>
          </a:prstGeom>
        </p:spPr>
      </p:pic>
      <p:sp>
        <p:nvSpPr>
          <p:cNvPr id="5" name="TextBox 4">
            <a:extLst>
              <a:ext uri="{FF2B5EF4-FFF2-40B4-BE49-F238E27FC236}">
                <a16:creationId xmlns:a16="http://schemas.microsoft.com/office/drawing/2014/main" id="{C376484A-77D9-411B-943B-D39CFCCAC9A9}"/>
              </a:ext>
            </a:extLst>
          </p:cNvPr>
          <p:cNvSpPr txBox="1"/>
          <p:nvPr/>
        </p:nvSpPr>
        <p:spPr>
          <a:xfrm>
            <a:off x="1308913" y="1494985"/>
            <a:ext cx="9493766"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Inpatient Encounters with Confirmed COVID-19 by Urban-Rural Location </a:t>
            </a:r>
          </a:p>
          <a:p>
            <a:pPr algn="ctr"/>
            <a:r>
              <a:rPr lang="en-US" sz="2000" b="1" dirty="0">
                <a:solidFill>
                  <a:srgbClr val="000000"/>
                </a:solidFill>
                <a:latin typeface="Calibri" panose="020F0502020204030204" pitchFamily="34" charset="0"/>
              </a:rPr>
              <a:t>and Week, From Select Hospitals</a:t>
            </a:r>
          </a:p>
        </p:txBody>
      </p:sp>
    </p:spTree>
    <p:extLst>
      <p:ext uri="{BB962C8B-B14F-4D97-AF65-F5344CB8AC3E}">
        <p14:creationId xmlns:p14="http://schemas.microsoft.com/office/powerpoint/2010/main" val="5000773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F763-BC54-4476-80E8-3CF360112EA1}"/>
              </a:ext>
            </a:extLst>
          </p:cNvPr>
          <p:cNvSpPr>
            <a:spLocks noGrp="1"/>
          </p:cNvSpPr>
          <p:nvPr>
            <p:ph type="title"/>
          </p:nvPr>
        </p:nvSpPr>
        <p:spPr/>
        <p:txBody>
          <a:bodyPr/>
          <a:lstStyle/>
          <a:p>
            <a:pPr algn="ctr"/>
            <a:r>
              <a:rPr lang="en-US" sz="4800" dirty="0"/>
              <a:t>Health Equity</a:t>
            </a:r>
          </a:p>
        </p:txBody>
      </p:sp>
      <p:sp>
        <p:nvSpPr>
          <p:cNvPr id="3" name="Text Placeholder 2">
            <a:extLst>
              <a:ext uri="{FF2B5EF4-FFF2-40B4-BE49-F238E27FC236}">
                <a16:creationId xmlns:a16="http://schemas.microsoft.com/office/drawing/2014/main" id="{23B97DF9-80F6-48FF-9A56-7E88F7BEC794}"/>
              </a:ext>
            </a:extLst>
          </p:cNvPr>
          <p:cNvSpPr>
            <a:spLocks noGrp="1"/>
          </p:cNvSpPr>
          <p:nvPr>
            <p:ph type="body" sz="quarter" idx="10"/>
          </p:nvPr>
        </p:nvSpPr>
        <p:spPr/>
        <p:txBody>
          <a:bodyPr/>
          <a:lstStyle/>
          <a:p>
            <a:r>
              <a:rPr lang="en-US" sz="2500" dirty="0">
                <a:solidFill>
                  <a:srgbClr val="000000"/>
                </a:solidFill>
              </a:rPr>
              <a:t>CDC Director </a:t>
            </a:r>
            <a:r>
              <a:rPr lang="en-US" sz="2500" dirty="0" err="1">
                <a:solidFill>
                  <a:srgbClr val="000000"/>
                </a:solidFill>
              </a:rPr>
              <a:t>Walensky</a:t>
            </a:r>
            <a:r>
              <a:rPr lang="en-US" sz="2500" dirty="0">
                <a:solidFill>
                  <a:srgbClr val="000000"/>
                </a:solidFill>
              </a:rPr>
              <a:t> laid out agency’s priorities around Diversity and Inclusion and Health Equity Science. </a:t>
            </a:r>
          </a:p>
          <a:p>
            <a:pPr lvl="1"/>
            <a:r>
              <a:rPr lang="en-US" sz="2500" dirty="0">
                <a:solidFill>
                  <a:srgbClr val="000000"/>
                </a:solidFill>
              </a:rPr>
              <a:t>Dr. </a:t>
            </a:r>
            <a:r>
              <a:rPr lang="en-US" sz="2500" dirty="0" err="1">
                <a:solidFill>
                  <a:srgbClr val="000000"/>
                </a:solidFill>
              </a:rPr>
              <a:t>Walensky</a:t>
            </a:r>
            <a:r>
              <a:rPr lang="en-US" sz="2500" dirty="0">
                <a:solidFill>
                  <a:srgbClr val="000000"/>
                </a:solidFill>
              </a:rPr>
              <a:t> </a:t>
            </a:r>
            <a:r>
              <a:rPr lang="en-US" sz="2500" u="sng" dirty="0">
                <a:hlinkClick r:id="rId3"/>
              </a:rPr>
              <a:t>declared racism a serious public health threat</a:t>
            </a:r>
            <a:r>
              <a:rPr lang="en-US" sz="2500" u="sng" dirty="0">
                <a:solidFill>
                  <a:srgbClr val="000000"/>
                </a:solidFill>
              </a:rPr>
              <a:t>,</a:t>
            </a:r>
            <a:r>
              <a:rPr lang="en-US" sz="2500" dirty="0">
                <a:solidFill>
                  <a:srgbClr val="000000"/>
                </a:solidFill>
              </a:rPr>
              <a:t> it is a critical step in advancing health equity, diversity, and inclusion. </a:t>
            </a:r>
          </a:p>
          <a:p>
            <a:r>
              <a:rPr lang="en-US" sz="2500" dirty="0">
                <a:solidFill>
                  <a:srgbClr val="000000"/>
                </a:solidFill>
              </a:rPr>
              <a:t>NCHS is actively involved in the </a:t>
            </a:r>
            <a:r>
              <a:rPr lang="en-US" sz="2500" u="sng" dirty="0">
                <a:hlinkClick r:id="rId4" tooltip="CDC Diversity and Inclusion Executive Committee (DIESC) — CDC Connects"/>
              </a:rPr>
              <a:t>CDC Diversity and Inclusion Executive Steering Committee (DIESC)</a:t>
            </a:r>
            <a:r>
              <a:rPr lang="en-US" sz="2500" dirty="0"/>
              <a:t>. </a:t>
            </a:r>
          </a:p>
          <a:p>
            <a:pPr lvl="1"/>
            <a:r>
              <a:rPr lang="en-US" sz="2500" dirty="0">
                <a:solidFill>
                  <a:srgbClr val="000000"/>
                </a:solidFill>
              </a:rPr>
              <a:t>This work further promotes and ensures that our Center plays a pivotal role in building and maintaining a diverse workforce and that health-equity data are collected and disseminated broadly.</a:t>
            </a:r>
          </a:p>
          <a:p>
            <a:pPr lvl="2"/>
            <a:r>
              <a:rPr lang="en-US" sz="2500" dirty="0">
                <a:solidFill>
                  <a:srgbClr val="000000"/>
                </a:solidFill>
              </a:rPr>
              <a:t>All NCHS data systems collect demographic data</a:t>
            </a:r>
          </a:p>
        </p:txBody>
      </p:sp>
    </p:spTree>
    <p:extLst>
      <p:ext uri="{BB962C8B-B14F-4D97-AF65-F5344CB8AC3E}">
        <p14:creationId xmlns:p14="http://schemas.microsoft.com/office/powerpoint/2010/main" val="10045505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30BD-21A4-44E5-830B-0DCE647E1B87}"/>
              </a:ext>
            </a:extLst>
          </p:cNvPr>
          <p:cNvSpPr>
            <a:spLocks noGrp="1"/>
          </p:cNvSpPr>
          <p:nvPr>
            <p:ph type="title"/>
          </p:nvPr>
        </p:nvSpPr>
        <p:spPr>
          <a:xfrm>
            <a:off x="609600" y="274639"/>
            <a:ext cx="10972800" cy="890055"/>
          </a:xfrm>
        </p:spPr>
        <p:txBody>
          <a:bodyPr/>
          <a:lstStyle/>
          <a:p>
            <a:pPr algn="ctr"/>
            <a:r>
              <a:rPr lang="en-US" sz="4800" dirty="0"/>
              <a:t>2021 HHS Data Council Priorities</a:t>
            </a:r>
          </a:p>
        </p:txBody>
      </p:sp>
      <p:graphicFrame>
        <p:nvGraphicFramePr>
          <p:cNvPr id="5" name="Diagram 4" descr="2021 HHS Data Council Priorities">
            <a:extLst>
              <a:ext uri="{FF2B5EF4-FFF2-40B4-BE49-F238E27FC236}">
                <a16:creationId xmlns:a16="http://schemas.microsoft.com/office/drawing/2014/main" id="{D944401C-84EA-4A9E-8F19-ED6B8A967E49}"/>
              </a:ext>
            </a:extLst>
          </p:cNvPr>
          <p:cNvGraphicFramePr/>
          <p:nvPr>
            <p:extLst>
              <p:ext uri="{D42A27DB-BD31-4B8C-83A1-F6EECF244321}">
                <p14:modId xmlns:p14="http://schemas.microsoft.com/office/powerpoint/2010/main" val="4003895873"/>
              </p:ext>
            </p:extLst>
          </p:nvPr>
        </p:nvGraphicFramePr>
        <p:xfrm>
          <a:off x="774700" y="1164694"/>
          <a:ext cx="106299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37414"/>
      </p:ext>
    </p:extLst>
  </p:cSld>
  <p:clrMapOvr>
    <a:masterClrMapping/>
  </p:clrMapOvr>
  <p:transition>
    <p:fade/>
  </p:transition>
</p:sld>
</file>

<file path=ppt/theme/theme1.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BC66F188D4C748A12203465A1D2157" ma:contentTypeVersion="13" ma:contentTypeDescription="Create a new document." ma:contentTypeScope="" ma:versionID="2cc43d7874c154a3d451e2bd2e6c6f39">
  <xsd:schema xmlns:xsd="http://www.w3.org/2001/XMLSchema" xmlns:xs="http://www.w3.org/2001/XMLSchema" xmlns:p="http://schemas.microsoft.com/office/2006/metadata/properties" xmlns:ns1="http://schemas.microsoft.com/sharepoint/v3" xmlns:ns3="6849b4e8-fea9-4ce9-997c-f062d09aa32e" xmlns:ns4="7d306aaf-e2b9-48a2-b5f4-ab3d9b331bca" targetNamespace="http://schemas.microsoft.com/office/2006/metadata/properties" ma:root="true" ma:fieldsID="d8ffcd70cd3b174703d6fb5571dcb581" ns1:_="" ns3:_="" ns4:_="">
    <xsd:import namespace="http://schemas.microsoft.com/sharepoint/v3"/>
    <xsd:import namespace="6849b4e8-fea9-4ce9-997c-f062d09aa32e"/>
    <xsd:import namespace="7d306aaf-e2b9-48a2-b5f4-ab3d9b331b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9b4e8-fea9-4ce9-997c-f062d09aa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06aaf-e2b9-48a2-b5f4-ab3d9b331b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4D2D6C7-6F37-4AD5-B522-CCE613221AC2}">
  <ds:schemaRefs>
    <ds:schemaRef ds:uri="http://schemas.microsoft.com/sharepoint/v3/contenttype/forms"/>
  </ds:schemaRefs>
</ds:datastoreItem>
</file>

<file path=customXml/itemProps2.xml><?xml version="1.0" encoding="utf-8"?>
<ds:datastoreItem xmlns:ds="http://schemas.openxmlformats.org/officeDocument/2006/customXml" ds:itemID="{D590FC77-A743-4ADC-AB0A-9B07C46EE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49b4e8-fea9-4ce9-997c-f062d09aa32e"/>
    <ds:schemaRef ds:uri="7d306aaf-e2b9-48a2-b5f4-ab3d9b331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5B69B-4C13-4A96-86BE-E8D8B97BC9FE}">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6849b4e8-fea9-4ce9-997c-f062d09aa32e"/>
    <ds:schemaRef ds:uri="7d306aaf-e2b9-48a2-b5f4-ab3d9b331bc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8186</TotalTime>
  <Words>638</Words>
  <Application>Microsoft Office PowerPoint</Application>
  <PresentationFormat>Widescreen</PresentationFormat>
  <Paragraphs>72</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Myriad Web Pro</vt:lpstr>
      <vt:lpstr>Wingdings</vt:lpstr>
      <vt:lpstr>1_NCEH_ATSDR_combined</vt:lpstr>
      <vt:lpstr>Board of Scientific Counselors Update from the NCHS Director</vt:lpstr>
      <vt:lpstr>Welcome New Board Members/Farewell to Departing Board Members</vt:lpstr>
      <vt:lpstr>We Appreciate You</vt:lpstr>
      <vt:lpstr>Welcome Dan Jernigan</vt:lpstr>
      <vt:lpstr>Farewell Sayeedha Uddin</vt:lpstr>
      <vt:lpstr>New Administration Priorities</vt:lpstr>
      <vt:lpstr>Recent Data on COVID-19</vt:lpstr>
      <vt:lpstr>Health Equity</vt:lpstr>
      <vt:lpstr>2021 HHS Data Council Priorities</vt:lpstr>
      <vt:lpstr>Evidence Act and the Standard Application Process</vt:lpstr>
      <vt:lpstr>NCHS Budget Update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Dorothy (Dottie) (CDC/DDPHSS/NCHS/OD)</dc:creator>
  <cp:lastModifiedBy>Moore, Jennifer A. (CDC/DDPHSS/NCHS/OD)</cp:lastModifiedBy>
  <cp:revision>371</cp:revision>
  <cp:lastPrinted>2020-03-19T13:28:02Z</cp:lastPrinted>
  <dcterms:created xsi:type="dcterms:W3CDTF">2020-01-14T16:12:33Z</dcterms:created>
  <dcterms:modified xsi:type="dcterms:W3CDTF">2021-06-15T00:16:40Z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2021-01-14T13:41:33Z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07c0bfb3-afc5-4f87-9744-f4fe4bac8585</vt:lpwstr>
  </property>
  <property fmtid="{D5CDD505-2E9C-101B-9397-08002B2CF9AE}" pid="8" name="MSIP_Label_7b94a7b8-f06c-4dfe-bdcc-9b548fd58c31_ContentBits">
    <vt:lpwstr>0</vt:lpwstr>
  </property>
  <property fmtid="{D5CDD505-2E9C-101B-9397-08002B2CF9AE}" pid="9" name="ContentTypeId">
    <vt:lpwstr>0x010100F9BC66F188D4C748A12203465A1D2157</vt:lpwstr>
  </property>
</Properties>
</file>