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3"/>
  </p:notesMasterIdLst>
  <p:sldIdLst>
    <p:sldId id="257" r:id="rId3"/>
    <p:sldId id="1386" r:id="rId4"/>
    <p:sldId id="271" r:id="rId5"/>
    <p:sldId id="268" r:id="rId6"/>
    <p:sldId id="269" r:id="rId7"/>
    <p:sldId id="2090650104" r:id="rId8"/>
    <p:sldId id="1380"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s, Hallie (CDC/DDPHSS/NCHS/OD)" initials="AH(" lastIdx="11" clrIdx="0">
    <p:extLst>
      <p:ext uri="{19B8F6BF-5375-455C-9EA6-DF929625EA0E}">
        <p15:presenceInfo xmlns:p15="http://schemas.microsoft.com/office/powerpoint/2012/main" userId="S::qit6@cdc.gov::63d4d8c2-0897-4801-ab90-fc734efe32ed" providerId="AD"/>
      </p:ext>
    </p:extLst>
  </p:cmAuthor>
  <p:cmAuthor id="2" name="Walters, Meagan (CDC/DDPHSS/NCHS/OD)" initials="WM(" lastIdx="7" clrIdx="1">
    <p:extLst>
      <p:ext uri="{19B8F6BF-5375-455C-9EA6-DF929625EA0E}">
        <p15:presenceInfo xmlns:p15="http://schemas.microsoft.com/office/powerpoint/2012/main" userId="S::qhg7@cdc.gov::0f173902-5f0a-4f96-a7ba-a51e2720142f" providerId="AD"/>
      </p:ext>
    </p:extLst>
  </p:cmAuthor>
  <p:cmAuthor id="3" name="Morris, Kiana (CDC/DDPHSS/NCHS/OD)" initials="MK(" lastIdx="27" clrIdx="2">
    <p:extLst>
      <p:ext uri="{19B8F6BF-5375-455C-9EA6-DF929625EA0E}">
        <p15:presenceInfo xmlns:p15="http://schemas.microsoft.com/office/powerpoint/2012/main" userId="S::inf5@cdc.gov::65a667d4-cabb-4cee-9845-da9f4cdf0a58" providerId="AD"/>
      </p:ext>
    </p:extLst>
  </p:cmAuthor>
  <p:cmAuthor id="4" name="Moyer, Brian (CDC/DDPHSS/NCHS/OD)" initials="M(" lastIdx="3" clrIdx="3">
    <p:extLst>
      <p:ext uri="{19B8F6BF-5375-455C-9EA6-DF929625EA0E}">
        <p15:presenceInfo xmlns:p15="http://schemas.microsoft.com/office/powerpoint/2012/main" userId="S::qbk2@cdc.gov::b4881b6f-dd2a-4426-9c45-5ae2a88972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17468F"/>
    <a:srgbClr val="920000"/>
    <a:srgbClr val="7C7C7C"/>
    <a:srgbClr val="006859"/>
    <a:srgbClr val="005E70"/>
    <a:srgbClr val="018BB0"/>
    <a:srgbClr val="CF6F19"/>
    <a:srgbClr val="FFD302"/>
    <a:srgbClr val="695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snapToGrid="0">
      <p:cViewPr varScale="1">
        <p:scale>
          <a:sx n="70" d="100"/>
          <a:sy n="70" d="100"/>
        </p:scale>
        <p:origin x="5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1589564752562E-2"/>
          <c:y val="0.24335071358740054"/>
          <c:w val="0.87626390396928067"/>
          <c:h val="0.74972308461442316"/>
        </c:manualLayout>
      </c:layout>
      <c:barChart>
        <c:barDir val="bar"/>
        <c:grouping val="clustered"/>
        <c:varyColors val="0"/>
        <c:ser>
          <c:idx val="0"/>
          <c:order val="0"/>
          <c:tx>
            <c:strRef>
              <c:f>'add2021'!$F$19</c:f>
              <c:strCache>
                <c:ptCount val="1"/>
                <c:pt idx="0">
                  <c:v>Total percent increase in 2020</c:v>
                </c:pt>
              </c:strCache>
            </c:strRef>
          </c:tx>
          <c:spPr>
            <a:solidFill>
              <a:srgbClr val="920000"/>
            </a:solidFill>
            <a:ln>
              <a:noFill/>
            </a:ln>
            <a:effectLst/>
          </c:spPr>
          <c:invertIfNegative val="0"/>
          <c:dLbls>
            <c:dLbl>
              <c:idx val="1"/>
              <c:layout>
                <c:manualLayout>
                  <c:x val="1.5820360388298495E-3"/>
                  <c:y val="-7.0259114374401415E-3"/>
                </c:manualLayout>
              </c:layout>
              <c:spPr>
                <a:noFill/>
                <a:ln>
                  <a:noFill/>
                </a:ln>
                <a:effectLst/>
              </c:spPr>
              <c:txPr>
                <a:bodyPr rot="0" spcFirstLastPara="1" vertOverflow="overflow" horzOverflow="overflow"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710895746177625"/>
                      <c:h val="0.30539420464668487"/>
                    </c:manualLayout>
                  </c15:layout>
                </c:ext>
                <c:ext xmlns:c16="http://schemas.microsoft.com/office/drawing/2014/chart" uri="{C3380CC4-5D6E-409C-BE32-E72D297353CC}">
                  <c16:uniqueId val="{00000000-4D7B-48D2-A501-D84F9C29E766}"/>
                </c:ext>
              </c:extLst>
            </c:dLbl>
            <c:dLbl>
              <c:idx val="5"/>
              <c:layout>
                <c:manualLayout>
                  <c:x val="0"/>
                  <c:y val="2.7665425411246549E-7"/>
                </c:manualLayout>
              </c:layout>
              <c:spPr>
                <a:noFill/>
                <a:ln>
                  <a:noFill/>
                </a:ln>
                <a:effectLst/>
              </c:spPr>
              <c:txPr>
                <a:bodyPr rot="0" spcFirstLastPara="1" vertOverflow="overflow" horzOverflow="overflow"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1197903150294241"/>
                      <c:h val="0.21980512474340314"/>
                    </c:manualLayout>
                  </c15:layout>
                </c:ext>
                <c:ext xmlns:c16="http://schemas.microsoft.com/office/drawing/2014/chart" uri="{C3380CC4-5D6E-409C-BE32-E72D297353CC}">
                  <c16:uniqueId val="{00000001-4D7B-48D2-A501-D84F9C29E766}"/>
                </c:ext>
              </c:extLst>
            </c:dLbl>
            <c:spPr>
              <a:noFill/>
              <a:ln>
                <a:noFill/>
              </a:ln>
              <a:effectLst/>
            </c:spPr>
            <c:txPr>
              <a:bodyPr rot="0" spcFirstLastPara="1" vertOverflow="overflow" horzOverflow="overflow"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'add2021'!$A$34:$A$39</c:f>
              <c:strCache>
                <c:ptCount val="6"/>
                <c:pt idx="0">
                  <c:v>Hispanic</c:v>
                </c:pt>
                <c:pt idx="1">
                  <c:v>Non-Hispanic American Indian or Alaska Native</c:v>
                </c:pt>
                <c:pt idx="2">
                  <c:v>Non-Hispanic Asian</c:v>
                </c:pt>
                <c:pt idx="3">
                  <c:v>Non-Hispanic Black</c:v>
                </c:pt>
                <c:pt idx="4">
                  <c:v>Non-Hispanic White</c:v>
                </c:pt>
                <c:pt idx="5">
                  <c:v>Other (Multiple race, Native Hawaiian or Other Pacific Islander, Unknown)</c:v>
                </c:pt>
              </c:strCache>
            </c:strRef>
          </c:cat>
          <c:val>
            <c:numRef>
              <c:f>'add2021'!$F$34:$F$39</c:f>
              <c:numCache>
                <c:formatCode>0.0</c:formatCode>
                <c:ptCount val="6"/>
                <c:pt idx="0">
                  <c:v>46.945294044180365</c:v>
                </c:pt>
                <c:pt idx="1">
                  <c:v>38.656017106380304</c:v>
                </c:pt>
                <c:pt idx="2">
                  <c:v>30.837551255766275</c:v>
                </c:pt>
                <c:pt idx="3">
                  <c:v>28.76642974410397</c:v>
                </c:pt>
                <c:pt idx="4">
                  <c:v>14.667769420511169</c:v>
                </c:pt>
                <c:pt idx="5">
                  <c:v>24.547999810183647</c:v>
                </c:pt>
              </c:numCache>
            </c:numRef>
          </c:val>
          <c:extLst>
            <c:ext xmlns:c16="http://schemas.microsoft.com/office/drawing/2014/chart" uri="{C3380CC4-5D6E-409C-BE32-E72D297353CC}">
              <c16:uniqueId val="{00000002-4D7B-48D2-A501-D84F9C29E766}"/>
            </c:ext>
          </c:extLst>
        </c:ser>
        <c:ser>
          <c:idx val="1"/>
          <c:order val="1"/>
          <c:tx>
            <c:strRef>
              <c:f>'add2021'!$G$19</c:f>
              <c:strCache>
                <c:ptCount val="1"/>
                <c:pt idx="0">
                  <c:v>Percent increase in 2020, excluding COVID-19</c:v>
                </c:pt>
              </c:strCache>
            </c:strRef>
          </c:tx>
          <c:spPr>
            <a:solidFill>
              <a:schemeClr val="accent3">
                <a:lumMod val="75000"/>
              </a:schemeClr>
            </a:solidFill>
            <a:ln>
              <a:noFill/>
            </a:ln>
            <a:effectLst/>
          </c:spPr>
          <c:invertIfNegative val="0"/>
          <c:cat>
            <c:strRef>
              <c:f>'add2021'!$A$34:$A$39</c:f>
              <c:strCache>
                <c:ptCount val="6"/>
                <c:pt idx="0">
                  <c:v>Hispanic</c:v>
                </c:pt>
                <c:pt idx="1">
                  <c:v>Non-Hispanic American Indian or Alaska Native</c:v>
                </c:pt>
                <c:pt idx="2">
                  <c:v>Non-Hispanic Asian</c:v>
                </c:pt>
                <c:pt idx="3">
                  <c:v>Non-Hispanic Black</c:v>
                </c:pt>
                <c:pt idx="4">
                  <c:v>Non-Hispanic White</c:v>
                </c:pt>
                <c:pt idx="5">
                  <c:v>Other (Multiple race, Native Hawaiian or Other Pacific Islander, Unknown)</c:v>
                </c:pt>
              </c:strCache>
            </c:strRef>
          </c:cat>
          <c:val>
            <c:numRef>
              <c:f>'add2021'!$G$34:$G$39</c:f>
              <c:numCache>
                <c:formatCode>0.0</c:formatCode>
                <c:ptCount val="6"/>
                <c:pt idx="0">
                  <c:v>12.620077008723936</c:v>
                </c:pt>
                <c:pt idx="1">
                  <c:v>13.35178139052231</c:v>
                </c:pt>
                <c:pt idx="2">
                  <c:v>10.603536647872886</c:v>
                </c:pt>
                <c:pt idx="3">
                  <c:v>10.703951658621786</c:v>
                </c:pt>
                <c:pt idx="4">
                  <c:v>2.8082546477930501</c:v>
                </c:pt>
                <c:pt idx="5">
                  <c:v>9.4267546149100738</c:v>
                </c:pt>
              </c:numCache>
            </c:numRef>
          </c:val>
          <c:extLst>
            <c:ext xmlns:c16="http://schemas.microsoft.com/office/drawing/2014/chart" uri="{C3380CC4-5D6E-409C-BE32-E72D297353CC}">
              <c16:uniqueId val="{00000003-4D7B-48D2-A501-D84F9C29E766}"/>
            </c:ext>
          </c:extLst>
        </c:ser>
        <c:dLbls>
          <c:showLegendKey val="0"/>
          <c:showVal val="0"/>
          <c:showCatName val="0"/>
          <c:showSerName val="0"/>
          <c:showPercent val="0"/>
          <c:showBubbleSize val="0"/>
        </c:dLbls>
        <c:gapWidth val="47"/>
        <c:overlap val="100"/>
        <c:axId val="430102208"/>
        <c:axId val="553659360"/>
      </c:barChart>
      <c:catAx>
        <c:axId val="43010220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3659360"/>
        <c:crosses val="autoZero"/>
        <c:auto val="1"/>
        <c:lblAlgn val="ctr"/>
        <c:lblOffset val="100"/>
        <c:noMultiLvlLbl val="0"/>
      </c:catAx>
      <c:valAx>
        <c:axId val="553659360"/>
        <c:scaling>
          <c:orientation val="minMax"/>
        </c:scaling>
        <c:delete val="0"/>
        <c:axPos val="t"/>
        <c:numFmt formatCode="0" sourceLinked="0"/>
        <c:majorTickMark val="out"/>
        <c:minorTickMark val="none"/>
        <c:tickLblPos val="nextTo"/>
        <c:spPr>
          <a:noFill/>
          <a:ln>
            <a:solidFill>
              <a:schemeClr val="accent3">
                <a:lumMod val="60000"/>
                <a:lumOff val="4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010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1-9077-4AB5-9A37-EF6360499F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FY16 enacted</c:v>
                </c:pt>
                <c:pt idx="1">
                  <c:v>FY17 enacted</c:v>
                </c:pt>
                <c:pt idx="2">
                  <c:v>FY18 enacted</c:v>
                </c:pt>
                <c:pt idx="3">
                  <c:v>FY19 enacted</c:v>
                </c:pt>
                <c:pt idx="4">
                  <c:v>FY20 enacted</c:v>
                </c:pt>
                <c:pt idx="5">
                  <c:v>FY21 enacted</c:v>
                </c:pt>
                <c:pt idx="6">
                  <c:v>FY22 proposed</c:v>
                </c:pt>
              </c:strCache>
            </c:strRef>
          </c:cat>
          <c:val>
            <c:numRef>
              <c:f>Sheet1!$B$2:$B$8</c:f>
              <c:numCache>
                <c:formatCode>#,##0</c:formatCode>
                <c:ptCount val="7"/>
                <c:pt idx="0">
                  <c:v>160.39699999999999</c:v>
                </c:pt>
                <c:pt idx="1">
                  <c:v>160.39699999999999</c:v>
                </c:pt>
                <c:pt idx="2">
                  <c:v>160.39699999999999</c:v>
                </c:pt>
                <c:pt idx="3">
                  <c:v>160.39699999999999</c:v>
                </c:pt>
                <c:pt idx="4">
                  <c:v>160.39699999999999</c:v>
                </c:pt>
                <c:pt idx="5">
                  <c:v>175</c:v>
                </c:pt>
                <c:pt idx="6">
                  <c:v>175</c:v>
                </c:pt>
              </c:numCache>
            </c:numRef>
          </c:val>
          <c:extLst>
            <c:ext xmlns:c16="http://schemas.microsoft.com/office/drawing/2014/chart" uri="{C3380CC4-5D6E-409C-BE32-E72D297353CC}">
              <c16:uniqueId val="{00000002-8043-4FFD-8C9D-16B0A15B9005}"/>
            </c:ext>
          </c:extLst>
        </c:ser>
        <c:ser>
          <c:idx val="1"/>
          <c:order val="1"/>
          <c:tx>
            <c:strRef>
              <c:f>Sheet1!$C$1</c:f>
              <c:strCache>
                <c:ptCount val="1"/>
                <c:pt idx="0">
                  <c:v>Public Health and Scientific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FY16 enacted</c:v>
                </c:pt>
                <c:pt idx="1">
                  <c:v>FY17 enacted</c:v>
                </c:pt>
                <c:pt idx="2">
                  <c:v>FY18 enacted</c:v>
                </c:pt>
                <c:pt idx="3">
                  <c:v>FY19 enacted</c:v>
                </c:pt>
                <c:pt idx="4">
                  <c:v>FY20 enacted</c:v>
                </c:pt>
                <c:pt idx="5">
                  <c:v>FY21 enacted</c:v>
                </c:pt>
                <c:pt idx="6">
                  <c:v>FY22 proposed</c:v>
                </c:pt>
              </c:strCache>
            </c:strRef>
          </c:cat>
          <c:val>
            <c:numRef>
              <c:f>Sheet1!$C$2:$C$8</c:f>
              <c:numCache>
                <c:formatCode>General</c:formatCode>
                <c:ptCount val="7"/>
                <c:pt idx="0">
                  <c:v>14</c:v>
                </c:pt>
                <c:pt idx="1">
                  <c:v>14</c:v>
                </c:pt>
                <c:pt idx="2">
                  <c:v>14</c:v>
                </c:pt>
                <c:pt idx="3">
                  <c:v>14</c:v>
                </c:pt>
                <c:pt idx="4">
                  <c:v>14</c:v>
                </c:pt>
              </c:numCache>
            </c:numRef>
          </c:val>
          <c:extLst>
            <c:ext xmlns:c16="http://schemas.microsoft.com/office/drawing/2014/chart" uri="{C3380CC4-5D6E-409C-BE32-E72D297353CC}">
              <c16:uniqueId val="{00000003-8043-4FFD-8C9D-16B0A15B9005}"/>
            </c:ext>
          </c:extLst>
        </c:ser>
        <c:ser>
          <c:idx val="2"/>
          <c:order val="2"/>
          <c:tx>
            <c:strRef>
              <c:f>Sheet1!$D$1</c:f>
              <c:strCache>
                <c:ptCount val="1"/>
                <c:pt idx="0">
                  <c:v>Additional Resources</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5-8043-4FFD-8C9D-16B0A15B9005}"/>
              </c:ext>
            </c:extLst>
          </c:dPt>
          <c:dPt>
            <c:idx val="6"/>
            <c:invertIfNegative val="0"/>
            <c:bubble3D val="0"/>
            <c:spPr>
              <a:pattFill prst="pct80">
                <a:fgClr>
                  <a:schemeClr val="accent6"/>
                </a:fgClr>
                <a:bgClr>
                  <a:schemeClr val="bg2"/>
                </a:bgClr>
              </a:pattFill>
              <a:ln>
                <a:noFill/>
              </a:ln>
              <a:effectLst/>
            </c:spPr>
            <c:extLst>
              <c:ext xmlns:c16="http://schemas.microsoft.com/office/drawing/2014/chart" uri="{C3380CC4-5D6E-409C-BE32-E72D297353CC}">
                <c16:uniqueId val="{00000005-9077-4AB5-9A37-EF6360499F11}"/>
              </c:ext>
            </c:extLst>
          </c:dPt>
          <c:dLbls>
            <c:dLbl>
              <c:idx val="6"/>
              <c:delete val="1"/>
              <c:extLst>
                <c:ext xmlns:c15="http://schemas.microsoft.com/office/drawing/2012/chart" uri="{CE6537A1-D6FC-4f65-9D91-7224C49458BB}"/>
                <c:ext xmlns:c16="http://schemas.microsoft.com/office/drawing/2014/chart" uri="{C3380CC4-5D6E-409C-BE32-E72D297353CC}">
                  <c16:uniqueId val="{00000005-9077-4AB5-9A37-EF6360499F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FY16 enacted</c:v>
                </c:pt>
                <c:pt idx="1">
                  <c:v>FY17 enacted</c:v>
                </c:pt>
                <c:pt idx="2">
                  <c:v>FY18 enacted</c:v>
                </c:pt>
                <c:pt idx="3">
                  <c:v>FY19 enacted</c:v>
                </c:pt>
                <c:pt idx="4">
                  <c:v>FY20 enacted</c:v>
                </c:pt>
                <c:pt idx="5">
                  <c:v>FY21 enacted</c:v>
                </c:pt>
                <c:pt idx="6">
                  <c:v>FY22 proposed</c:v>
                </c:pt>
              </c:strCache>
            </c:strRef>
          </c:cat>
          <c:val>
            <c:numRef>
              <c:f>Sheet1!$D$2:$D$8</c:f>
              <c:numCache>
                <c:formatCode>General</c:formatCode>
                <c:ptCount val="7"/>
                <c:pt idx="0">
                  <c:v>40</c:v>
                </c:pt>
                <c:pt idx="1">
                  <c:v>45</c:v>
                </c:pt>
                <c:pt idx="2">
                  <c:v>66</c:v>
                </c:pt>
                <c:pt idx="3">
                  <c:v>51</c:v>
                </c:pt>
                <c:pt idx="4">
                  <c:v>51</c:v>
                </c:pt>
                <c:pt idx="5">
                  <c:v>60</c:v>
                </c:pt>
                <c:pt idx="6">
                  <c:v>60</c:v>
                </c:pt>
              </c:numCache>
            </c:numRef>
          </c:val>
          <c:extLst>
            <c:ext xmlns:c16="http://schemas.microsoft.com/office/drawing/2014/chart" uri="{C3380CC4-5D6E-409C-BE32-E72D297353CC}">
              <c16:uniqueId val="{00000008-8043-4FFD-8C9D-16B0A15B9005}"/>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50"/>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legend>
      <c:legendPos val="b"/>
      <c:layout>
        <c:manualLayout>
          <c:xMode val="edge"/>
          <c:yMode val="edge"/>
          <c:x val="6.702403651369504E-2"/>
          <c:y val="0.88958978234714481"/>
          <c:w val="0.88505442469732631"/>
          <c:h val="7.27009311125565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97BA5-0469-44DB-9147-70B2644E35A6}"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B58DC-D9BF-4938-AB27-94BAA4BB1404}" type="slidenum">
              <a:rPr lang="en-US" smtClean="0"/>
              <a:t>‹#›</a:t>
            </a:fld>
            <a:endParaRPr lang="en-US"/>
          </a:p>
        </p:txBody>
      </p:sp>
    </p:spTree>
    <p:extLst>
      <p:ext uri="{BB962C8B-B14F-4D97-AF65-F5344CB8AC3E}">
        <p14:creationId xmlns:p14="http://schemas.microsoft.com/office/powerpoint/2010/main" val="21087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2</a:t>
            </a:fld>
            <a:endParaRPr lang="en-US"/>
          </a:p>
        </p:txBody>
      </p:sp>
    </p:spTree>
    <p:extLst>
      <p:ext uri="{BB962C8B-B14F-4D97-AF65-F5344CB8AC3E}">
        <p14:creationId xmlns:p14="http://schemas.microsoft.com/office/powerpoint/2010/main" val="49294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3</a:t>
            </a:fld>
            <a:endParaRPr lang="en-US"/>
          </a:p>
        </p:txBody>
      </p:sp>
    </p:spTree>
    <p:extLst>
      <p:ext uri="{BB962C8B-B14F-4D97-AF65-F5344CB8AC3E}">
        <p14:creationId xmlns:p14="http://schemas.microsoft.com/office/powerpoint/2010/main" val="423294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B58DC-D9BF-4938-AB27-94BAA4BB1404}" type="slidenum">
              <a:rPr lang="en-US" smtClean="0"/>
              <a:t>4</a:t>
            </a:fld>
            <a:endParaRPr lang="en-US"/>
          </a:p>
        </p:txBody>
      </p:sp>
    </p:spTree>
    <p:extLst>
      <p:ext uri="{BB962C8B-B14F-4D97-AF65-F5344CB8AC3E}">
        <p14:creationId xmlns:p14="http://schemas.microsoft.com/office/powerpoint/2010/main" val="327911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B58DC-D9BF-4938-AB27-94BAA4BB1404}" type="slidenum">
              <a:rPr lang="en-US" smtClean="0"/>
              <a:t>5</a:t>
            </a:fld>
            <a:endParaRPr lang="en-US"/>
          </a:p>
        </p:txBody>
      </p:sp>
    </p:spTree>
    <p:extLst>
      <p:ext uri="{BB962C8B-B14F-4D97-AF65-F5344CB8AC3E}">
        <p14:creationId xmlns:p14="http://schemas.microsoft.com/office/powerpoint/2010/main" val="214726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B120D9-A07D-4DEC-AC5C-AFCD6204DA42}" type="slidenum">
              <a:rPr lang="en-US" smtClean="0"/>
              <a:t>7</a:t>
            </a:fld>
            <a:endParaRPr lang="en-US"/>
          </a:p>
        </p:txBody>
      </p:sp>
    </p:spTree>
    <p:extLst>
      <p:ext uri="{BB962C8B-B14F-4D97-AF65-F5344CB8AC3E}">
        <p14:creationId xmlns:p14="http://schemas.microsoft.com/office/powerpoint/2010/main" val="240358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8</a:t>
            </a:fld>
            <a:endParaRPr lang="en-US"/>
          </a:p>
        </p:txBody>
      </p:sp>
    </p:spTree>
    <p:extLst>
      <p:ext uri="{BB962C8B-B14F-4D97-AF65-F5344CB8AC3E}">
        <p14:creationId xmlns:p14="http://schemas.microsoft.com/office/powerpoint/2010/main" val="372925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8845-028E-40CA-B907-D5495ECFD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40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0977077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6523056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828796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33522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42199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5CD0F-5176-48E3-8E31-0D4C58A69AEA}"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a:p>
        </p:txBody>
      </p:sp>
    </p:spTree>
    <p:extLst>
      <p:ext uri="{BB962C8B-B14F-4D97-AF65-F5344CB8AC3E}">
        <p14:creationId xmlns:p14="http://schemas.microsoft.com/office/powerpoint/2010/main" val="44468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a:p>
          <a:p>
            <a:pPr lvl="1"/>
            <a:endParaRPr lang="en-US"/>
          </a:p>
          <a:p>
            <a:pPr lvl="2"/>
            <a:endParaRPr lang="en-US"/>
          </a:p>
          <a:p>
            <a:pPr lvl="3"/>
            <a:endParaRPr lang="en-US"/>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a:t>
            </a:r>
          </a:p>
        </p:txBody>
      </p:sp>
    </p:spTree>
    <p:extLst>
      <p:ext uri="{BB962C8B-B14F-4D97-AF65-F5344CB8AC3E}">
        <p14:creationId xmlns:p14="http://schemas.microsoft.com/office/powerpoint/2010/main" val="954608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13790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5387" y="2054894"/>
            <a:ext cx="9515271" cy="1362075"/>
          </a:xfrm>
          <a:prstGeom prst="rect">
            <a:avLst/>
          </a:prstGeom>
        </p:spPr>
        <p:txBody>
          <a:bodyPr anchor="b">
            <a:normAutofit/>
          </a:bodyPr>
          <a:lstStyle>
            <a:lvl1pPr algn="l">
              <a:lnSpc>
                <a:spcPts val="3800"/>
              </a:lnSpc>
              <a:defRPr sz="3200" b="1" cap="none" baseline="0">
                <a:solidFill>
                  <a:srgbClr val="00439C"/>
                </a:solidFill>
                <a:effectLst/>
                <a:latin typeface="+mj-lt"/>
              </a:defRPr>
            </a:lvl1pPr>
          </a:lstStyle>
          <a:p>
            <a:r>
              <a:rPr lang="en-US"/>
              <a:t>Section Title – Calibri (Headings), Bold, 32pt</a:t>
            </a:r>
          </a:p>
        </p:txBody>
      </p:sp>
      <p:sp>
        <p:nvSpPr>
          <p:cNvPr id="5" name="Content Placeholder 4"/>
          <p:cNvSpPr>
            <a:spLocks noGrp="1"/>
          </p:cNvSpPr>
          <p:nvPr>
            <p:ph sz="quarter" idx="10" hasCustomPrompt="1"/>
          </p:nvPr>
        </p:nvSpPr>
        <p:spPr>
          <a:xfrm>
            <a:off x="1327151" y="3414806"/>
            <a:ext cx="9537700" cy="1009650"/>
          </a:xfrm>
          <a:prstGeom prst="rect">
            <a:avLst/>
          </a:prstGeom>
        </p:spPr>
        <p:txBody>
          <a:bodyPr>
            <a:normAutofit/>
          </a:bodyPr>
          <a:lstStyle>
            <a:lvl1pPr marL="0" indent="0">
              <a:buNone/>
              <a:defRPr sz="2000" b="1" baseline="0">
                <a:solidFill>
                  <a:schemeClr val="tx1"/>
                </a:solidFill>
              </a:defRPr>
            </a:lvl1pPr>
          </a:lstStyle>
          <a:p>
            <a:pPr lvl="0"/>
            <a:r>
              <a:rPr lang="en-US"/>
              <a:t>Subtitle – Calibri (Body), Bold, 20pt</a:t>
            </a:r>
          </a:p>
        </p:txBody>
      </p:sp>
    </p:spTree>
    <p:extLst>
      <p:ext uri="{BB962C8B-B14F-4D97-AF65-F5344CB8AC3E}">
        <p14:creationId xmlns:p14="http://schemas.microsoft.com/office/powerpoint/2010/main" val="11838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5856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6782983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341857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11/19/2021</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8472135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peoplematters.in/article/talent-acquisition/the-power-of-thank-you-notes-168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hildstats.gov/americaschildren/index.as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nces.ed.gov/FCSM/pdf/FCSM.20.04_A_Framework_for_Data_Quality.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nces.ed.gov/fcsm/dpt/"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200" y="1868992"/>
            <a:ext cx="10839490" cy="2283765"/>
          </a:xfrm>
        </p:spPr>
        <p:txBody>
          <a:bodyPr>
            <a:normAutofit/>
          </a:bodyPr>
          <a:lstStyle/>
          <a:p>
            <a:pPr>
              <a:lnSpc>
                <a:spcPct val="100000"/>
              </a:lnSpc>
            </a:pPr>
            <a:r>
              <a:rPr lang="en-US" sz="4000" dirty="0">
                <a:solidFill>
                  <a:srgbClr val="0039A6"/>
                </a:solidFill>
              </a:rPr>
              <a:t>Board of Scientific Counselors Update</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200" y="4152757"/>
            <a:ext cx="8430707" cy="945505"/>
          </a:xfrm>
        </p:spPr>
        <p:txBody>
          <a:bodyPr>
            <a:normAutofit lnSpcReduction="10000"/>
          </a:bodyPr>
          <a:lstStyle/>
          <a:p>
            <a:r>
              <a:rPr lang="en-US" sz="2800" dirty="0">
                <a:solidFill>
                  <a:srgbClr val="0039A6"/>
                </a:solidFill>
                <a:ea typeface="+mj-ea"/>
                <a:cs typeface="+mj-cs"/>
              </a:rPr>
              <a:t>National Center for Health Statistics</a:t>
            </a:r>
          </a:p>
          <a:p>
            <a:r>
              <a:rPr lang="en-US" sz="2800" dirty="0">
                <a:solidFill>
                  <a:srgbClr val="0039A6"/>
                </a:solidFill>
                <a:ea typeface="+mj-ea"/>
                <a:cs typeface="+mj-cs"/>
              </a:rPr>
              <a:t>Brian C. Moyer, Ph.D., NCHS Director</a:t>
            </a:r>
          </a:p>
        </p:txBody>
      </p:sp>
      <p:sp>
        <p:nvSpPr>
          <p:cNvPr id="6" name="Text Placeholder 5">
            <a:extLst>
              <a:ext uri="{FF2B5EF4-FFF2-40B4-BE49-F238E27FC236}">
                <a16:creationId xmlns:a16="http://schemas.microsoft.com/office/drawing/2014/main" id="{07596C6D-5287-4960-9366-F755645F055E}"/>
              </a:ext>
            </a:extLst>
          </p:cNvPr>
          <p:cNvSpPr>
            <a:spLocks noGrp="1"/>
          </p:cNvSpPr>
          <p:nvPr>
            <p:ph type="body" sz="quarter" idx="10"/>
          </p:nvPr>
        </p:nvSpPr>
        <p:spPr>
          <a:xfrm>
            <a:off x="457200" y="5098262"/>
            <a:ext cx="8430714" cy="1279662"/>
          </a:xfrm>
        </p:spPr>
        <p:txBody>
          <a:bodyPr>
            <a:normAutofit/>
          </a:bodyPr>
          <a:lstStyle/>
          <a:p>
            <a:pPr>
              <a:lnSpc>
                <a:spcPct val="90000"/>
              </a:lnSpc>
            </a:pPr>
            <a:r>
              <a:rPr lang="en-US" sz="2800" dirty="0">
                <a:solidFill>
                  <a:srgbClr val="0039A6"/>
                </a:solidFill>
                <a:ea typeface="+mj-ea"/>
                <a:cs typeface="+mj-cs"/>
              </a:rPr>
              <a:t>October 22, 2021</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Content Placeholder 4">
            <a:extLst>
              <a:ext uri="{FF2B5EF4-FFF2-40B4-BE49-F238E27FC236}">
                <a16:creationId xmlns:a16="http://schemas.microsoft.com/office/drawing/2014/main" id="{91177583-1568-4D7D-BF8A-507BA2763552}"/>
              </a:ext>
            </a:extLst>
          </p:cNvPr>
          <p:cNvSpPr txBox="1">
            <a:spLocks/>
          </p:cNvSpPr>
          <p:nvPr/>
        </p:nvSpPr>
        <p:spPr>
          <a:xfrm>
            <a:off x="1877526" y="1893727"/>
            <a:ext cx="8436947" cy="4360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t>Thank you for joining us!</a:t>
            </a:r>
          </a:p>
        </p:txBody>
      </p:sp>
    </p:spTree>
    <p:extLst>
      <p:ext uri="{BB962C8B-B14F-4D97-AF65-F5344CB8AC3E}">
        <p14:creationId xmlns:p14="http://schemas.microsoft.com/office/powerpoint/2010/main" val="359603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a note taped to the screen with &quot;thank you&quot; and a smiley face icon.">
            <a:extLst>
              <a:ext uri="{FF2B5EF4-FFF2-40B4-BE49-F238E27FC236}">
                <a16:creationId xmlns:a16="http://schemas.microsoft.com/office/drawing/2014/main" id="{071003FF-C3A7-43A0-9C68-F54CD596715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54825" y="3535374"/>
            <a:ext cx="4282347" cy="2855558"/>
          </a:xfrm>
          <a:prstGeom prst="rect">
            <a:avLst/>
          </a:prstGeom>
        </p:spPr>
      </p:pic>
      <p:sp>
        <p:nvSpPr>
          <p:cNvPr id="9" name="Title 2">
            <a:extLst>
              <a:ext uri="{FF2B5EF4-FFF2-40B4-BE49-F238E27FC236}">
                <a16:creationId xmlns:a16="http://schemas.microsoft.com/office/drawing/2014/main" id="{79154A58-250C-4A70-AFC4-FB4D0C18E8D0}"/>
              </a:ext>
            </a:extLst>
          </p:cNvPr>
          <p:cNvSpPr>
            <a:spLocks noGrp="1"/>
          </p:cNvSpPr>
          <p:nvPr>
            <p:ph type="title"/>
          </p:nvPr>
        </p:nvSpPr>
        <p:spPr>
          <a:xfrm>
            <a:off x="-509452" y="-178554"/>
            <a:ext cx="12636137" cy="1325563"/>
          </a:xfrm>
        </p:spPr>
        <p:txBody>
          <a:bodyPr/>
          <a:lstStyle/>
          <a:p>
            <a:pPr algn="ctr"/>
            <a:r>
              <a:rPr lang="en-US">
                <a:solidFill>
                  <a:schemeClr val="bg1"/>
                </a:solidFill>
              </a:rPr>
              <a:t>Advancing Knowledge About Health Equity </a:t>
            </a:r>
          </a:p>
        </p:txBody>
      </p:sp>
      <p:sp>
        <p:nvSpPr>
          <p:cNvPr id="10" name="Rectangle 9">
            <a:extLst>
              <a:ext uri="{FF2B5EF4-FFF2-40B4-BE49-F238E27FC236}">
                <a16:creationId xmlns:a16="http://schemas.microsoft.com/office/drawing/2014/main" id="{049CF596-832B-4A4B-8854-E42CB222E34B}"/>
              </a:ext>
            </a:extLst>
          </p:cNvPr>
          <p:cNvSpPr/>
          <p:nvPr/>
        </p:nvSpPr>
        <p:spPr>
          <a:xfrm>
            <a:off x="0" y="-19275"/>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24CD081B-1930-4844-9B11-62D7B640BD78}"/>
              </a:ext>
            </a:extLst>
          </p:cNvPr>
          <p:cNvSpPr txBox="1">
            <a:spLocks/>
          </p:cNvSpPr>
          <p:nvPr/>
        </p:nvSpPr>
        <p:spPr>
          <a:xfrm>
            <a:off x="188259" y="-46169"/>
            <a:ext cx="12636137" cy="864569"/>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algn="ctr"/>
            <a:r>
              <a:rPr lang="en-US" sz="3700">
                <a:solidFill>
                  <a:schemeClr val="bg1"/>
                </a:solidFill>
                <a:latin typeface="Calibri"/>
                <a:cs typeface="Calibri"/>
              </a:rPr>
              <a:t>Welcome and Thank you to our Board Members!</a:t>
            </a:r>
          </a:p>
        </p:txBody>
      </p:sp>
      <p:pic>
        <p:nvPicPr>
          <p:cNvPr id="12" name="Picture 11" descr="Graphic &quot;welcome!&quot;">
            <a:extLst>
              <a:ext uri="{FF2B5EF4-FFF2-40B4-BE49-F238E27FC236}">
                <a16:creationId xmlns:a16="http://schemas.microsoft.com/office/drawing/2014/main" id="{5D6683E5-0AC0-44A4-AA83-15902C87F0A7}"/>
              </a:ext>
            </a:extLst>
          </p:cNvPr>
          <p:cNvPicPr>
            <a:picLocks noChangeAspect="1"/>
          </p:cNvPicPr>
          <p:nvPr/>
        </p:nvPicPr>
        <p:blipFill>
          <a:blip r:embed="rId5"/>
          <a:stretch>
            <a:fillRect/>
          </a:stretch>
        </p:blipFill>
        <p:spPr>
          <a:xfrm>
            <a:off x="2619374" y="1517314"/>
            <a:ext cx="6953251" cy="2018060"/>
          </a:xfrm>
          <a:prstGeom prst="rect">
            <a:avLst/>
          </a:prstGeom>
        </p:spPr>
      </p:pic>
    </p:spTree>
    <p:extLst>
      <p:ext uri="{BB962C8B-B14F-4D97-AF65-F5344CB8AC3E}">
        <p14:creationId xmlns:p14="http://schemas.microsoft.com/office/powerpoint/2010/main" val="1834256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shows an initial rise and fall in COVID-19 cases in urban settings in early 2020 and steadily rising cases in all settings with a particular rise in rural settings later into 2020.">
            <a:extLst>
              <a:ext uri="{FF2B5EF4-FFF2-40B4-BE49-F238E27FC236}">
                <a16:creationId xmlns:a16="http://schemas.microsoft.com/office/drawing/2014/main" id="{AF0A65E9-FF2C-4BB1-A76D-0D9662ACE289}"/>
              </a:ext>
            </a:extLst>
          </p:cNvPr>
          <p:cNvPicPr>
            <a:picLocks noChangeAspect="1"/>
          </p:cNvPicPr>
          <p:nvPr/>
        </p:nvPicPr>
        <p:blipFill rotWithShape="1">
          <a:blip r:embed="rId3"/>
          <a:srcRect t="24229" b="9469"/>
          <a:stretch/>
        </p:blipFill>
        <p:spPr>
          <a:xfrm>
            <a:off x="392024" y="1584520"/>
            <a:ext cx="5284264" cy="1935726"/>
          </a:xfrm>
          <a:prstGeom prst="rect">
            <a:avLst/>
          </a:prstGeom>
        </p:spPr>
      </p:pic>
      <p:sp>
        <p:nvSpPr>
          <p:cNvPr id="6" name="TextBox 5">
            <a:extLst>
              <a:ext uri="{FF2B5EF4-FFF2-40B4-BE49-F238E27FC236}">
                <a16:creationId xmlns:a16="http://schemas.microsoft.com/office/drawing/2014/main" id="{D78CFA46-8E2E-4FDF-96AB-16C2E2A7C7CE}"/>
              </a:ext>
            </a:extLst>
          </p:cNvPr>
          <p:cNvSpPr txBox="1"/>
          <p:nvPr/>
        </p:nvSpPr>
        <p:spPr>
          <a:xfrm>
            <a:off x="212375" y="1002397"/>
            <a:ext cx="5643563" cy="646331"/>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Percentage of encounters with confirmed COVID-19 status by hospital </a:t>
            </a:r>
            <a:r>
              <a:rPr lang="en-US" dirty="0">
                <a:solidFill>
                  <a:srgbClr val="17468F"/>
                </a:solidFill>
                <a:latin typeface="Calibri" panose="020F0502020204030204" pitchFamily="34" charset="0"/>
              </a:rPr>
              <a:t>urban</a:t>
            </a:r>
            <a:r>
              <a:rPr lang="en-US" dirty="0">
                <a:solidFill>
                  <a:srgbClr val="000000"/>
                </a:solidFill>
                <a:latin typeface="Calibri" panose="020F0502020204030204" pitchFamily="34" charset="0"/>
              </a:rPr>
              <a:t>-</a:t>
            </a:r>
            <a:r>
              <a:rPr lang="en-US" dirty="0">
                <a:solidFill>
                  <a:srgbClr val="920000"/>
                </a:solidFill>
                <a:latin typeface="Calibri" panose="020F0502020204030204" pitchFamily="34" charset="0"/>
              </a:rPr>
              <a:t>rural</a:t>
            </a:r>
            <a:r>
              <a:rPr lang="en-US" dirty="0">
                <a:solidFill>
                  <a:srgbClr val="000000"/>
                </a:solidFill>
                <a:latin typeface="Calibri" panose="020F0502020204030204" pitchFamily="34" charset="0"/>
              </a:rPr>
              <a:t> location</a:t>
            </a:r>
          </a:p>
        </p:txBody>
      </p:sp>
      <p:pic>
        <p:nvPicPr>
          <p:cNvPr id="8" name="Picture 7" descr="A waterfall graph shows disparities in COVID-19 mortality by age and by race and Hispanic origin. Hispanic, Non-Hispanic American Indian or Alaska Native, and Non-Hispanic Black populations experienced the highest share of COVID-19 mortality.">
            <a:extLst>
              <a:ext uri="{FF2B5EF4-FFF2-40B4-BE49-F238E27FC236}">
                <a16:creationId xmlns:a16="http://schemas.microsoft.com/office/drawing/2014/main" id="{9013A5EA-3BF5-4A25-99D5-5DFE8DDDF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264" y="2927372"/>
            <a:ext cx="5200859" cy="3365966"/>
          </a:xfrm>
          <a:prstGeom prst="rect">
            <a:avLst/>
          </a:prstGeom>
        </p:spPr>
      </p:pic>
      <p:sp>
        <p:nvSpPr>
          <p:cNvPr id="11" name="TextBox 10">
            <a:extLst>
              <a:ext uri="{FF2B5EF4-FFF2-40B4-BE49-F238E27FC236}">
                <a16:creationId xmlns:a16="http://schemas.microsoft.com/office/drawing/2014/main" id="{B3CF5301-7D31-4400-ABA1-E25C3F734EFB}"/>
              </a:ext>
            </a:extLst>
          </p:cNvPr>
          <p:cNvSpPr txBox="1"/>
          <p:nvPr/>
        </p:nvSpPr>
        <p:spPr>
          <a:xfrm>
            <a:off x="6491911" y="2229217"/>
            <a:ext cx="5643563" cy="646331"/>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Age-specific differences in COVID-19 mortality and population distribution, grouped by race &amp; Hispanic origin</a:t>
            </a:r>
          </a:p>
        </p:txBody>
      </p:sp>
      <p:graphicFrame>
        <p:nvGraphicFramePr>
          <p:cNvPr id="14" name="Chart 13">
            <a:extLst>
              <a:ext uri="{FF2B5EF4-FFF2-40B4-BE49-F238E27FC236}">
                <a16:creationId xmlns:a16="http://schemas.microsoft.com/office/drawing/2014/main" id="{01D74E31-D50E-4B06-9D4C-381B241A26D1}"/>
              </a:ext>
            </a:extLst>
          </p:cNvPr>
          <p:cNvGraphicFramePr>
            <a:graphicFrameLocks/>
          </p:cNvGraphicFramePr>
          <p:nvPr>
            <p:extLst>
              <p:ext uri="{D42A27DB-BD31-4B8C-83A1-F6EECF244321}">
                <p14:modId xmlns:p14="http://schemas.microsoft.com/office/powerpoint/2010/main" val="476503186"/>
              </p:ext>
            </p:extLst>
          </p:nvPr>
        </p:nvGraphicFramePr>
        <p:xfrm>
          <a:off x="181323" y="4859727"/>
          <a:ext cx="6096003" cy="180731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descr="Graph shows a higher percentage of total number of deaths for all causes and COVID-19 specifically in descending order: Hispanic, Non-Hispanic American Indian or Alaska Native, Non-Hispanic Asian, Non-Hispanic Black, and Non-Hispanic White. &quot;Other&quot; categories, including multiple race, Native Hawaiian or Other Pacific Islander, and unknown) experienced a collective percentage of total number of deaths higher than that of Non-Hispanic White.">
            <a:extLst>
              <a:ext uri="{FF2B5EF4-FFF2-40B4-BE49-F238E27FC236}">
                <a16:creationId xmlns:a16="http://schemas.microsoft.com/office/drawing/2014/main" id="{21A3C2F6-E325-4316-BEA0-6C2D007A52B6}"/>
              </a:ext>
            </a:extLst>
          </p:cNvPr>
          <p:cNvSpPr txBox="1"/>
          <p:nvPr/>
        </p:nvSpPr>
        <p:spPr>
          <a:xfrm>
            <a:off x="0" y="4218939"/>
            <a:ext cx="6068314" cy="646331"/>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Percent increase in total number of deaths in 2020 through October 9, 2021 vs. 2019 </a:t>
            </a:r>
            <a:r>
              <a:rPr lang="en-US" dirty="0">
                <a:solidFill>
                  <a:srgbClr val="920000"/>
                </a:solidFill>
                <a:latin typeface="Calibri" panose="020F0502020204030204" pitchFamily="34" charset="0"/>
              </a:rPr>
              <a:t>all cause </a:t>
            </a:r>
            <a:r>
              <a:rPr lang="en-US" dirty="0">
                <a:solidFill>
                  <a:srgbClr val="000000"/>
                </a:solidFill>
                <a:latin typeface="Calibri" panose="020F0502020204030204" pitchFamily="34" charset="0"/>
              </a:rPr>
              <a:t>and </a:t>
            </a:r>
            <a:r>
              <a:rPr lang="en-US" dirty="0">
                <a:solidFill>
                  <a:srgbClr val="7C7C7C"/>
                </a:solidFill>
                <a:latin typeface="Calibri" panose="020F0502020204030204" pitchFamily="34" charset="0"/>
              </a:rPr>
              <a:t>excluding COVID-19</a:t>
            </a:r>
          </a:p>
        </p:txBody>
      </p:sp>
      <p:sp>
        <p:nvSpPr>
          <p:cNvPr id="19" name="Rectangle 18">
            <a:extLst>
              <a:ext uri="{FF2B5EF4-FFF2-40B4-BE49-F238E27FC236}">
                <a16:creationId xmlns:a16="http://schemas.microsoft.com/office/drawing/2014/main" id="{EE6FD4AD-58BA-470A-993F-AD631D85513A}"/>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2">
            <a:extLst>
              <a:ext uri="{FF2B5EF4-FFF2-40B4-BE49-F238E27FC236}">
                <a16:creationId xmlns:a16="http://schemas.microsoft.com/office/drawing/2014/main" id="{F66D84C4-4E96-448C-BBA6-AC4BEF8C139E}"/>
              </a:ext>
            </a:extLst>
          </p:cNvPr>
          <p:cNvSpPr>
            <a:spLocks noGrp="1"/>
          </p:cNvSpPr>
          <p:nvPr>
            <p:ph type="title"/>
          </p:nvPr>
        </p:nvSpPr>
        <p:spPr>
          <a:xfrm>
            <a:off x="-222069" y="-517057"/>
            <a:ext cx="12636137" cy="1325563"/>
          </a:xfrm>
        </p:spPr>
        <p:txBody>
          <a:bodyPr/>
          <a:lstStyle/>
          <a:p>
            <a:pPr algn="ctr"/>
            <a:r>
              <a:rPr lang="en-US">
                <a:solidFill>
                  <a:schemeClr val="bg2"/>
                </a:solidFill>
              </a:rPr>
              <a:t>Recent Data Releases on COVID-19</a:t>
            </a:r>
          </a:p>
        </p:txBody>
      </p:sp>
    </p:spTree>
    <p:extLst>
      <p:ext uri="{BB962C8B-B14F-4D97-AF65-F5344CB8AC3E}">
        <p14:creationId xmlns:p14="http://schemas.microsoft.com/office/powerpoint/2010/main" val="4684946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a:solidFill>
                  <a:schemeClr val="bg1"/>
                </a:solidFill>
              </a:rPr>
              <a:t>Cross-Cutting Work on the Social Determinants of Health </a:t>
            </a:r>
          </a:p>
        </p:txBody>
      </p:sp>
      <p:sp>
        <p:nvSpPr>
          <p:cNvPr id="5" name="Content Placeholder 4">
            <a:extLst>
              <a:ext uri="{FF2B5EF4-FFF2-40B4-BE49-F238E27FC236}">
                <a16:creationId xmlns:a16="http://schemas.microsoft.com/office/drawing/2014/main" id="{010F8508-94D2-4EFE-B767-3074F948BD8D}"/>
              </a:ext>
            </a:extLst>
          </p:cNvPr>
          <p:cNvSpPr>
            <a:spLocks noGrp="1"/>
          </p:cNvSpPr>
          <p:nvPr>
            <p:ph sz="half" idx="2"/>
          </p:nvPr>
        </p:nvSpPr>
        <p:spPr>
          <a:xfrm>
            <a:off x="334691" y="1325562"/>
            <a:ext cx="5648098" cy="5189537"/>
          </a:xfrm>
        </p:spPr>
        <p:txBody>
          <a:bodyPr>
            <a:normAutofit/>
          </a:bodyPr>
          <a:lstStyle/>
          <a:p>
            <a:r>
              <a:rPr lang="en-US" dirty="0"/>
              <a:t>Expand data, data sources, and use of data science techniques to address Social Determinants of Health (SDOH)</a:t>
            </a:r>
          </a:p>
          <a:p>
            <a:pPr lvl="1"/>
            <a:r>
              <a:rPr lang="en-US" sz="1800" dirty="0"/>
              <a:t>Expand survey questions for analysis of SDOH and health outcomes</a:t>
            </a:r>
          </a:p>
          <a:p>
            <a:pPr lvl="1"/>
            <a:r>
              <a:rPr lang="en-US" sz="1800" dirty="0"/>
              <a:t>Conduct new question design and evaluation</a:t>
            </a:r>
          </a:p>
          <a:p>
            <a:pPr lvl="1"/>
            <a:r>
              <a:rPr lang="en-US" sz="1800" dirty="0"/>
              <a:t>Conduct new and updated data linkages </a:t>
            </a:r>
          </a:p>
          <a:p>
            <a:pPr lvl="1"/>
            <a:r>
              <a:rPr lang="en-US" sz="1800" dirty="0"/>
              <a:t>Improve access to new data sources for data users</a:t>
            </a:r>
          </a:p>
          <a:p>
            <a:pPr lvl="2"/>
            <a:r>
              <a:rPr lang="en-US" sz="1800" dirty="0"/>
              <a:t>Privacy Protecting Record Linkage</a:t>
            </a:r>
          </a:p>
          <a:p>
            <a:pPr lvl="2"/>
            <a:r>
              <a:rPr lang="en-US" sz="1800" dirty="0"/>
              <a:t>Synthetic data sets</a:t>
            </a:r>
          </a:p>
          <a:p>
            <a:r>
              <a:rPr lang="en-US" dirty="0"/>
              <a:t>Integrate SDOH data into cross-CDC and HHS evidence-building efforts</a:t>
            </a:r>
          </a:p>
          <a:p>
            <a:pPr lvl="1">
              <a:defRPr/>
            </a:pPr>
            <a:r>
              <a:rPr lang="en-US" sz="1800" dirty="0"/>
              <a:t>Collaborate with agencies on data linkage methodologies for broader access to HHS data assets </a:t>
            </a:r>
          </a:p>
        </p:txBody>
      </p:sp>
      <p:pic>
        <p:nvPicPr>
          <p:cNvPr id="4" name="Picture 3" descr="Graphic pie chart of the five Social Determinants of Health: health care access and quality, neighborhood and built environment, social and community context, economic stability, and education access and quality.">
            <a:extLst>
              <a:ext uri="{FF2B5EF4-FFF2-40B4-BE49-F238E27FC236}">
                <a16:creationId xmlns:a16="http://schemas.microsoft.com/office/drawing/2014/main" id="{B7AA6F09-8CCA-4C86-9004-C709E32000EF}"/>
              </a:ext>
            </a:extLst>
          </p:cNvPr>
          <p:cNvPicPr>
            <a:picLocks noChangeAspect="1"/>
          </p:cNvPicPr>
          <p:nvPr/>
        </p:nvPicPr>
        <p:blipFill>
          <a:blip r:embed="rId3"/>
          <a:stretch>
            <a:fillRect/>
          </a:stretch>
        </p:blipFill>
        <p:spPr>
          <a:xfrm>
            <a:off x="6774784" y="1379619"/>
            <a:ext cx="4443225" cy="4882665"/>
          </a:xfrm>
          <a:prstGeom prst="rect">
            <a:avLst/>
          </a:prstGeom>
        </p:spPr>
      </p:pic>
    </p:spTree>
    <p:extLst>
      <p:ext uri="{BB962C8B-B14F-4D97-AF65-F5344CB8AC3E}">
        <p14:creationId xmlns:p14="http://schemas.microsoft.com/office/powerpoint/2010/main" val="22343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0F8508-94D2-4EFE-B767-3074F948BD8D}"/>
              </a:ext>
            </a:extLst>
          </p:cNvPr>
          <p:cNvSpPr>
            <a:spLocks noGrp="1"/>
          </p:cNvSpPr>
          <p:nvPr>
            <p:ph sz="half" idx="2"/>
          </p:nvPr>
        </p:nvSpPr>
        <p:spPr>
          <a:xfrm>
            <a:off x="528991" y="1325562"/>
            <a:ext cx="6106940" cy="5071453"/>
          </a:xfrm>
        </p:spPr>
        <p:txBody>
          <a:bodyPr vert="horz" lIns="91440" tIns="45720" rIns="91440" bIns="45720" rtlCol="0" anchor="t">
            <a:normAutofit lnSpcReduction="10000"/>
          </a:bodyPr>
          <a:lstStyle/>
          <a:p>
            <a:r>
              <a:rPr lang="en-US" dirty="0"/>
              <a:t>Purpose: </a:t>
            </a:r>
          </a:p>
          <a:p>
            <a:pPr lvl="1">
              <a:lnSpc>
                <a:spcPct val="100000"/>
              </a:lnSpc>
            </a:pPr>
            <a:r>
              <a:rPr lang="en-US" sz="1900" dirty="0"/>
              <a:t>To update well-being indicators and trends across economic, health, education, and other domains </a:t>
            </a:r>
          </a:p>
          <a:p>
            <a:pPr marL="0" indent="0">
              <a:buNone/>
            </a:pPr>
            <a:endParaRPr lang="en-US" dirty="0"/>
          </a:p>
          <a:p>
            <a:r>
              <a:rPr lang="en-US" dirty="0"/>
              <a:t>Published: </a:t>
            </a:r>
          </a:p>
          <a:p>
            <a:pPr lvl="1"/>
            <a:r>
              <a:rPr lang="en-US" sz="1900" dirty="0"/>
              <a:t>September 2021</a:t>
            </a:r>
          </a:p>
          <a:p>
            <a:pPr marL="0" indent="0">
              <a:buNone/>
            </a:pPr>
            <a:endParaRPr lang="en-US" b="0" dirty="0">
              <a:solidFill>
                <a:schemeClr val="tx1"/>
              </a:solidFill>
            </a:endParaRPr>
          </a:p>
          <a:p>
            <a:r>
              <a:rPr lang="en-US" dirty="0"/>
              <a:t>2021 Report Highlights:</a:t>
            </a:r>
            <a:endParaRPr lang="en-US" dirty="0">
              <a:cs typeface="Calibri"/>
            </a:endParaRPr>
          </a:p>
          <a:p>
            <a:pPr lvl="1"/>
            <a:r>
              <a:rPr lang="en-US" sz="1900" dirty="0"/>
              <a:t>Decrease in the percentage of children, ages 0 – 17, living in households with one or more housing problems</a:t>
            </a:r>
          </a:p>
          <a:p>
            <a:pPr lvl="1"/>
            <a:r>
              <a:rPr lang="en-US" sz="1900" dirty="0"/>
              <a:t>Increase in youth, ages 12- 17, with at least one major depressive episode</a:t>
            </a:r>
          </a:p>
          <a:p>
            <a:pPr lvl="1"/>
            <a:endParaRPr lang="en-US" sz="1800" dirty="0">
              <a:ea typeface="Calibri" panose="020F0502020204030204" pitchFamily="34" charset="0"/>
              <a:cs typeface="Calibri"/>
            </a:endParaRPr>
          </a:p>
          <a:p>
            <a:r>
              <a:rPr lang="en-US" dirty="0"/>
              <a:t>Click </a:t>
            </a:r>
            <a:r>
              <a:rPr lang="en-US" dirty="0">
                <a:hlinkClick r:id="rId3">
                  <a:extLst>
                    <a:ext uri="{A12FA001-AC4F-418D-AE19-62706E023703}">
                      <ahyp:hlinkClr xmlns:ahyp="http://schemas.microsoft.com/office/drawing/2018/hyperlinkcolor" val="tx"/>
                    </a:ext>
                  </a:extLst>
                </a:hlinkClick>
              </a:rPr>
              <a:t>here</a:t>
            </a:r>
            <a:r>
              <a:rPr lang="en-US" dirty="0"/>
              <a:t> to access the report</a:t>
            </a:r>
          </a:p>
        </p:txBody>
      </p:sp>
      <p:pic>
        <p:nvPicPr>
          <p:cNvPr id="6" name="Picture 5" descr="Image depicting the front cover of the 2021 America's Children: Key National Indicators of Well-Being report, which includes pictures of children of various ages playing and smiling.">
            <a:extLst>
              <a:ext uri="{FF2B5EF4-FFF2-40B4-BE49-F238E27FC236}">
                <a16:creationId xmlns:a16="http://schemas.microsoft.com/office/drawing/2014/main" id="{B3253FBB-A8CE-4691-AFC2-C22EE62BBCCE}"/>
              </a:ext>
            </a:extLst>
          </p:cNvPr>
          <p:cNvPicPr>
            <a:picLocks noChangeAspect="1"/>
          </p:cNvPicPr>
          <p:nvPr/>
        </p:nvPicPr>
        <p:blipFill rotWithShape="1">
          <a:blip r:embed="rId4">
            <a:extLst>
              <a:ext uri="{28A0092B-C50C-407E-A947-70E740481C1C}">
                <a14:useLocalDpi xmlns:a14="http://schemas.microsoft.com/office/drawing/2010/main" val="0"/>
              </a:ext>
            </a:extLst>
          </a:blip>
          <a:srcRect l="1174" t="947" r="1013"/>
          <a:stretch/>
        </p:blipFill>
        <p:spPr>
          <a:xfrm>
            <a:off x="7219483" y="1119981"/>
            <a:ext cx="4067283" cy="5339497"/>
          </a:xfrm>
          <a:prstGeom prst="rect">
            <a:avLst/>
          </a:prstGeom>
        </p:spPr>
      </p:pic>
      <p:sp>
        <p:nvSpPr>
          <p:cNvPr id="7" name="Rectangle 6">
            <a:extLst>
              <a:ext uri="{FF2B5EF4-FFF2-40B4-BE49-F238E27FC236}">
                <a16:creationId xmlns:a16="http://schemas.microsoft.com/office/drawing/2014/main" id="{0D06B61A-B86E-42D2-90DC-63467FDCF73F}"/>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233755" y="-205582"/>
            <a:ext cx="11053011" cy="1325563"/>
          </a:xfrm>
        </p:spPr>
        <p:txBody>
          <a:bodyPr/>
          <a:lstStyle/>
          <a:p>
            <a:pPr algn="ctr"/>
            <a:r>
              <a:rPr lang="en-US">
                <a:solidFill>
                  <a:schemeClr val="bg1"/>
                </a:solidFill>
              </a:rPr>
              <a:t>New Report on America's Children</a:t>
            </a:r>
            <a:endParaRPr lang="en-US">
              <a:solidFill>
                <a:schemeClr val="bg1"/>
              </a:solidFill>
              <a:cs typeface="Calibri"/>
            </a:endParaRPr>
          </a:p>
        </p:txBody>
      </p:sp>
    </p:spTree>
    <p:extLst>
      <p:ext uri="{BB962C8B-B14F-4D97-AF65-F5344CB8AC3E}">
        <p14:creationId xmlns:p14="http://schemas.microsoft.com/office/powerpoint/2010/main" val="95256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Clip art of a line graph showing a positive relationship.">
            <a:extLst>
              <a:ext uri="{FF2B5EF4-FFF2-40B4-BE49-F238E27FC236}">
                <a16:creationId xmlns:a16="http://schemas.microsoft.com/office/drawing/2014/main" id="{F6BDF416-041D-4B8C-A4A2-634B587D372E}"/>
              </a:ext>
            </a:extLst>
          </p:cNvPr>
          <p:cNvGrpSpPr/>
          <p:nvPr/>
        </p:nvGrpSpPr>
        <p:grpSpPr>
          <a:xfrm>
            <a:off x="1566568" y="2200185"/>
            <a:ext cx="779215" cy="767009"/>
            <a:chOff x="4657842" y="1001496"/>
            <a:chExt cx="708660" cy="710565"/>
          </a:xfrm>
        </p:grpSpPr>
        <p:sp>
          <p:nvSpPr>
            <p:cNvPr id="10" name="object 31">
              <a:extLst>
                <a:ext uri="{FF2B5EF4-FFF2-40B4-BE49-F238E27FC236}">
                  <a16:creationId xmlns:a16="http://schemas.microsoft.com/office/drawing/2014/main" id="{D4559706-5FD6-41FC-89BE-6DAAA5F0CFD1}"/>
                </a:ext>
              </a:extLst>
            </p:cNvPr>
            <p:cNvSpPr/>
            <p:nvPr/>
          </p:nvSpPr>
          <p:spPr>
            <a:xfrm>
              <a:off x="4657842" y="1001496"/>
              <a:ext cx="708660" cy="710565"/>
            </a:xfrm>
            <a:custGeom>
              <a:avLst/>
              <a:gdLst/>
              <a:ahLst/>
              <a:cxnLst/>
              <a:rect l="l" t="t" r="r" b="b"/>
              <a:pathLst>
                <a:path w="708660" h="710564">
                  <a:moveTo>
                    <a:pt x="354330" y="0"/>
                  </a:moveTo>
                  <a:lnTo>
                    <a:pt x="306248" y="3241"/>
                  </a:lnTo>
                  <a:lnTo>
                    <a:pt x="260133" y="12684"/>
                  </a:lnTo>
                  <a:lnTo>
                    <a:pt x="216407" y="27904"/>
                  </a:lnTo>
                  <a:lnTo>
                    <a:pt x="175491" y="48480"/>
                  </a:lnTo>
                  <a:lnTo>
                    <a:pt x="137808" y="73987"/>
                  </a:lnTo>
                  <a:lnTo>
                    <a:pt x="103779" y="104003"/>
                  </a:lnTo>
                  <a:lnTo>
                    <a:pt x="73828" y="138105"/>
                  </a:lnTo>
                  <a:lnTo>
                    <a:pt x="48375" y="175869"/>
                  </a:lnTo>
                  <a:lnTo>
                    <a:pt x="27844" y="216873"/>
                  </a:lnTo>
                  <a:lnTo>
                    <a:pt x="12656" y="260693"/>
                  </a:lnTo>
                  <a:lnTo>
                    <a:pt x="3234" y="306907"/>
                  </a:lnTo>
                  <a:lnTo>
                    <a:pt x="0" y="355091"/>
                  </a:lnTo>
                  <a:lnTo>
                    <a:pt x="3234" y="403276"/>
                  </a:lnTo>
                  <a:lnTo>
                    <a:pt x="12656" y="449490"/>
                  </a:lnTo>
                  <a:lnTo>
                    <a:pt x="27844" y="493310"/>
                  </a:lnTo>
                  <a:lnTo>
                    <a:pt x="48375" y="534314"/>
                  </a:lnTo>
                  <a:lnTo>
                    <a:pt x="73828" y="572078"/>
                  </a:lnTo>
                  <a:lnTo>
                    <a:pt x="103779" y="606180"/>
                  </a:lnTo>
                  <a:lnTo>
                    <a:pt x="137808" y="636196"/>
                  </a:lnTo>
                  <a:lnTo>
                    <a:pt x="175491" y="661703"/>
                  </a:lnTo>
                  <a:lnTo>
                    <a:pt x="216407" y="682279"/>
                  </a:lnTo>
                  <a:lnTo>
                    <a:pt x="260133" y="697499"/>
                  </a:lnTo>
                  <a:lnTo>
                    <a:pt x="306248" y="706942"/>
                  </a:lnTo>
                  <a:lnTo>
                    <a:pt x="354330" y="710183"/>
                  </a:lnTo>
                  <a:lnTo>
                    <a:pt x="402411" y="706942"/>
                  </a:lnTo>
                  <a:lnTo>
                    <a:pt x="448526" y="697499"/>
                  </a:lnTo>
                  <a:lnTo>
                    <a:pt x="492252" y="682279"/>
                  </a:lnTo>
                  <a:lnTo>
                    <a:pt x="533168" y="661703"/>
                  </a:lnTo>
                  <a:lnTo>
                    <a:pt x="570851" y="636196"/>
                  </a:lnTo>
                  <a:lnTo>
                    <a:pt x="604880" y="606180"/>
                  </a:lnTo>
                  <a:lnTo>
                    <a:pt x="634831" y="572078"/>
                  </a:lnTo>
                  <a:lnTo>
                    <a:pt x="660284" y="534314"/>
                  </a:lnTo>
                  <a:lnTo>
                    <a:pt x="680815" y="493310"/>
                  </a:lnTo>
                  <a:lnTo>
                    <a:pt x="696003" y="449490"/>
                  </a:lnTo>
                  <a:lnTo>
                    <a:pt x="705425" y="403276"/>
                  </a:lnTo>
                  <a:lnTo>
                    <a:pt x="708660" y="355091"/>
                  </a:lnTo>
                  <a:lnTo>
                    <a:pt x="705425" y="306907"/>
                  </a:lnTo>
                  <a:lnTo>
                    <a:pt x="696003" y="260693"/>
                  </a:lnTo>
                  <a:lnTo>
                    <a:pt x="680815" y="216873"/>
                  </a:lnTo>
                  <a:lnTo>
                    <a:pt x="660284" y="175869"/>
                  </a:lnTo>
                  <a:lnTo>
                    <a:pt x="634831" y="138105"/>
                  </a:lnTo>
                  <a:lnTo>
                    <a:pt x="604880" y="104003"/>
                  </a:lnTo>
                  <a:lnTo>
                    <a:pt x="570851" y="73987"/>
                  </a:lnTo>
                  <a:lnTo>
                    <a:pt x="533168" y="48480"/>
                  </a:lnTo>
                  <a:lnTo>
                    <a:pt x="492252" y="27904"/>
                  </a:lnTo>
                  <a:lnTo>
                    <a:pt x="448526" y="12684"/>
                  </a:lnTo>
                  <a:lnTo>
                    <a:pt x="402411" y="3241"/>
                  </a:lnTo>
                  <a:lnTo>
                    <a:pt x="354330" y="0"/>
                  </a:lnTo>
                  <a:close/>
                </a:path>
              </a:pathLst>
            </a:custGeom>
            <a:solidFill>
              <a:srgbClr val="006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3">
              <a:extLst>
                <a:ext uri="{FF2B5EF4-FFF2-40B4-BE49-F238E27FC236}">
                  <a16:creationId xmlns:a16="http://schemas.microsoft.com/office/drawing/2014/main" id="{8FFB4BAD-0060-4C96-B313-22E5554928EC}"/>
                </a:ext>
              </a:extLst>
            </p:cNvPr>
            <p:cNvSpPr/>
            <p:nvPr/>
          </p:nvSpPr>
          <p:spPr>
            <a:xfrm>
              <a:off x="4720305" y="1141937"/>
              <a:ext cx="577694" cy="43321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descr="Clip art of the profile of a human head and a brain.">
            <a:extLst>
              <a:ext uri="{FF2B5EF4-FFF2-40B4-BE49-F238E27FC236}">
                <a16:creationId xmlns:a16="http://schemas.microsoft.com/office/drawing/2014/main" id="{58F7A02D-118B-4BB3-A40D-BB48FCF2F60E}"/>
              </a:ext>
            </a:extLst>
          </p:cNvPr>
          <p:cNvGrpSpPr/>
          <p:nvPr/>
        </p:nvGrpSpPr>
        <p:grpSpPr>
          <a:xfrm>
            <a:off x="9410801" y="2200650"/>
            <a:ext cx="820575" cy="766078"/>
            <a:chOff x="1148696" y="2810987"/>
            <a:chExt cx="696488" cy="696055"/>
          </a:xfrm>
        </p:grpSpPr>
        <p:sp>
          <p:nvSpPr>
            <p:cNvPr id="13" name="object 28">
              <a:extLst>
                <a:ext uri="{FF2B5EF4-FFF2-40B4-BE49-F238E27FC236}">
                  <a16:creationId xmlns:a16="http://schemas.microsoft.com/office/drawing/2014/main" id="{9C0FEC44-53D8-4C17-B49C-87BFEB91424F}"/>
                </a:ext>
              </a:extLst>
            </p:cNvPr>
            <p:cNvSpPr/>
            <p:nvPr/>
          </p:nvSpPr>
          <p:spPr>
            <a:xfrm>
              <a:off x="1148696" y="2810987"/>
              <a:ext cx="696488" cy="696055"/>
            </a:xfrm>
            <a:custGeom>
              <a:avLst/>
              <a:gdLst/>
              <a:ahLst/>
              <a:cxnLst/>
              <a:rect l="l" t="t" r="r" b="b"/>
              <a:pathLst>
                <a:path w="708660" h="708660">
                  <a:moveTo>
                    <a:pt x="354330" y="0"/>
                  </a:moveTo>
                  <a:lnTo>
                    <a:pt x="306248" y="3234"/>
                  </a:lnTo>
                  <a:lnTo>
                    <a:pt x="260133" y="12656"/>
                  </a:lnTo>
                  <a:lnTo>
                    <a:pt x="216407" y="27844"/>
                  </a:lnTo>
                  <a:lnTo>
                    <a:pt x="175491" y="48375"/>
                  </a:lnTo>
                  <a:lnTo>
                    <a:pt x="137808" y="73828"/>
                  </a:lnTo>
                  <a:lnTo>
                    <a:pt x="103779" y="103779"/>
                  </a:lnTo>
                  <a:lnTo>
                    <a:pt x="73828" y="137808"/>
                  </a:lnTo>
                  <a:lnTo>
                    <a:pt x="48375" y="175491"/>
                  </a:lnTo>
                  <a:lnTo>
                    <a:pt x="27844" y="216407"/>
                  </a:lnTo>
                  <a:lnTo>
                    <a:pt x="12656" y="260133"/>
                  </a:lnTo>
                  <a:lnTo>
                    <a:pt x="3234" y="306248"/>
                  </a:lnTo>
                  <a:lnTo>
                    <a:pt x="0" y="354329"/>
                  </a:lnTo>
                  <a:lnTo>
                    <a:pt x="3234" y="402411"/>
                  </a:lnTo>
                  <a:lnTo>
                    <a:pt x="12656" y="448526"/>
                  </a:lnTo>
                  <a:lnTo>
                    <a:pt x="27844" y="492252"/>
                  </a:lnTo>
                  <a:lnTo>
                    <a:pt x="48375" y="533168"/>
                  </a:lnTo>
                  <a:lnTo>
                    <a:pt x="73828" y="570851"/>
                  </a:lnTo>
                  <a:lnTo>
                    <a:pt x="103779" y="604880"/>
                  </a:lnTo>
                  <a:lnTo>
                    <a:pt x="137808" y="634831"/>
                  </a:lnTo>
                  <a:lnTo>
                    <a:pt x="175491" y="660284"/>
                  </a:lnTo>
                  <a:lnTo>
                    <a:pt x="216407" y="680815"/>
                  </a:lnTo>
                  <a:lnTo>
                    <a:pt x="260133" y="696003"/>
                  </a:lnTo>
                  <a:lnTo>
                    <a:pt x="306248" y="705425"/>
                  </a:lnTo>
                  <a:lnTo>
                    <a:pt x="354330" y="708659"/>
                  </a:lnTo>
                  <a:lnTo>
                    <a:pt x="402411" y="705425"/>
                  </a:lnTo>
                  <a:lnTo>
                    <a:pt x="448526" y="696003"/>
                  </a:lnTo>
                  <a:lnTo>
                    <a:pt x="492252" y="680815"/>
                  </a:lnTo>
                  <a:lnTo>
                    <a:pt x="533168" y="660284"/>
                  </a:lnTo>
                  <a:lnTo>
                    <a:pt x="570851" y="634831"/>
                  </a:lnTo>
                  <a:lnTo>
                    <a:pt x="604880" y="604880"/>
                  </a:lnTo>
                  <a:lnTo>
                    <a:pt x="634831" y="570851"/>
                  </a:lnTo>
                  <a:lnTo>
                    <a:pt x="660284" y="533168"/>
                  </a:lnTo>
                  <a:lnTo>
                    <a:pt x="680815" y="492252"/>
                  </a:lnTo>
                  <a:lnTo>
                    <a:pt x="696003" y="448526"/>
                  </a:lnTo>
                  <a:lnTo>
                    <a:pt x="705425" y="402411"/>
                  </a:lnTo>
                  <a:lnTo>
                    <a:pt x="708660" y="354329"/>
                  </a:lnTo>
                  <a:lnTo>
                    <a:pt x="705425" y="306248"/>
                  </a:lnTo>
                  <a:lnTo>
                    <a:pt x="696003" y="260133"/>
                  </a:lnTo>
                  <a:lnTo>
                    <a:pt x="680815" y="216407"/>
                  </a:lnTo>
                  <a:lnTo>
                    <a:pt x="660284" y="175491"/>
                  </a:lnTo>
                  <a:lnTo>
                    <a:pt x="634831" y="137808"/>
                  </a:lnTo>
                  <a:lnTo>
                    <a:pt x="604880" y="103779"/>
                  </a:lnTo>
                  <a:lnTo>
                    <a:pt x="570851" y="73828"/>
                  </a:lnTo>
                  <a:lnTo>
                    <a:pt x="533168" y="48375"/>
                  </a:lnTo>
                  <a:lnTo>
                    <a:pt x="492252" y="27844"/>
                  </a:lnTo>
                  <a:lnTo>
                    <a:pt x="448526" y="12656"/>
                  </a:lnTo>
                  <a:lnTo>
                    <a:pt x="402411" y="3234"/>
                  </a:lnTo>
                  <a:lnTo>
                    <a:pt x="354330" y="0"/>
                  </a:lnTo>
                  <a:close/>
                </a:path>
              </a:pathLst>
            </a:custGeom>
            <a:solidFill>
              <a:srgbClr val="006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38">
              <a:extLst>
                <a:ext uri="{FF2B5EF4-FFF2-40B4-BE49-F238E27FC236}">
                  <a16:creationId xmlns:a16="http://schemas.microsoft.com/office/drawing/2014/main" id="{90CFF99F-47DB-4E52-8A92-B2AF8EFB1B04}"/>
                </a:ext>
              </a:extLst>
            </p:cNvPr>
            <p:cNvSpPr/>
            <p:nvPr/>
          </p:nvSpPr>
          <p:spPr>
            <a:xfrm>
              <a:off x="1263073" y="2884388"/>
              <a:ext cx="531875" cy="53338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descr="Clip art of a network of people.">
            <a:extLst>
              <a:ext uri="{FF2B5EF4-FFF2-40B4-BE49-F238E27FC236}">
                <a16:creationId xmlns:a16="http://schemas.microsoft.com/office/drawing/2014/main" id="{7D0FE394-F636-4A1A-A127-19F80A1ADC17}"/>
              </a:ext>
            </a:extLst>
          </p:cNvPr>
          <p:cNvGrpSpPr/>
          <p:nvPr/>
        </p:nvGrpSpPr>
        <p:grpSpPr>
          <a:xfrm>
            <a:off x="5673061" y="2171963"/>
            <a:ext cx="845878" cy="795231"/>
            <a:chOff x="364490" y="5153385"/>
            <a:chExt cx="708660" cy="710565"/>
          </a:xfrm>
        </p:grpSpPr>
        <p:sp>
          <p:nvSpPr>
            <p:cNvPr id="16" name="object 30">
              <a:extLst>
                <a:ext uri="{FF2B5EF4-FFF2-40B4-BE49-F238E27FC236}">
                  <a16:creationId xmlns:a16="http://schemas.microsoft.com/office/drawing/2014/main" id="{5F42CA2A-CC2F-4D54-A2E1-B74AA1352277}"/>
                </a:ext>
              </a:extLst>
            </p:cNvPr>
            <p:cNvSpPr/>
            <p:nvPr/>
          </p:nvSpPr>
          <p:spPr>
            <a:xfrm>
              <a:off x="364490" y="5153385"/>
              <a:ext cx="708660" cy="710565"/>
            </a:xfrm>
            <a:custGeom>
              <a:avLst/>
              <a:gdLst/>
              <a:ahLst/>
              <a:cxnLst/>
              <a:rect l="l" t="t" r="r" b="b"/>
              <a:pathLst>
                <a:path w="708659" h="710564">
                  <a:moveTo>
                    <a:pt x="354330" y="0"/>
                  </a:moveTo>
                  <a:lnTo>
                    <a:pt x="306248" y="3241"/>
                  </a:lnTo>
                  <a:lnTo>
                    <a:pt x="260133" y="12684"/>
                  </a:lnTo>
                  <a:lnTo>
                    <a:pt x="216407" y="27904"/>
                  </a:lnTo>
                  <a:lnTo>
                    <a:pt x="175491" y="48480"/>
                  </a:lnTo>
                  <a:lnTo>
                    <a:pt x="137808" y="73987"/>
                  </a:lnTo>
                  <a:lnTo>
                    <a:pt x="103779" y="104003"/>
                  </a:lnTo>
                  <a:lnTo>
                    <a:pt x="73828" y="138105"/>
                  </a:lnTo>
                  <a:lnTo>
                    <a:pt x="48375" y="175869"/>
                  </a:lnTo>
                  <a:lnTo>
                    <a:pt x="27844" y="216873"/>
                  </a:lnTo>
                  <a:lnTo>
                    <a:pt x="12656" y="260693"/>
                  </a:lnTo>
                  <a:lnTo>
                    <a:pt x="3234" y="306907"/>
                  </a:lnTo>
                  <a:lnTo>
                    <a:pt x="0" y="355092"/>
                  </a:lnTo>
                  <a:lnTo>
                    <a:pt x="3234" y="403276"/>
                  </a:lnTo>
                  <a:lnTo>
                    <a:pt x="12656" y="449490"/>
                  </a:lnTo>
                  <a:lnTo>
                    <a:pt x="27844" y="493310"/>
                  </a:lnTo>
                  <a:lnTo>
                    <a:pt x="48375" y="534314"/>
                  </a:lnTo>
                  <a:lnTo>
                    <a:pt x="73828" y="572078"/>
                  </a:lnTo>
                  <a:lnTo>
                    <a:pt x="103779" y="606180"/>
                  </a:lnTo>
                  <a:lnTo>
                    <a:pt x="137808" y="636196"/>
                  </a:lnTo>
                  <a:lnTo>
                    <a:pt x="175491" y="661703"/>
                  </a:lnTo>
                  <a:lnTo>
                    <a:pt x="216407" y="682279"/>
                  </a:lnTo>
                  <a:lnTo>
                    <a:pt x="260133" y="697499"/>
                  </a:lnTo>
                  <a:lnTo>
                    <a:pt x="306248" y="706942"/>
                  </a:lnTo>
                  <a:lnTo>
                    <a:pt x="354330" y="710184"/>
                  </a:lnTo>
                  <a:lnTo>
                    <a:pt x="402411" y="706942"/>
                  </a:lnTo>
                  <a:lnTo>
                    <a:pt x="448526" y="697499"/>
                  </a:lnTo>
                  <a:lnTo>
                    <a:pt x="492252" y="682279"/>
                  </a:lnTo>
                  <a:lnTo>
                    <a:pt x="533168" y="661703"/>
                  </a:lnTo>
                  <a:lnTo>
                    <a:pt x="570851" y="636196"/>
                  </a:lnTo>
                  <a:lnTo>
                    <a:pt x="604880" y="606180"/>
                  </a:lnTo>
                  <a:lnTo>
                    <a:pt x="634831" y="572078"/>
                  </a:lnTo>
                  <a:lnTo>
                    <a:pt x="660284" y="534314"/>
                  </a:lnTo>
                  <a:lnTo>
                    <a:pt x="680815" y="493310"/>
                  </a:lnTo>
                  <a:lnTo>
                    <a:pt x="696003" y="449490"/>
                  </a:lnTo>
                  <a:lnTo>
                    <a:pt x="705425" y="403276"/>
                  </a:lnTo>
                  <a:lnTo>
                    <a:pt x="708660" y="355092"/>
                  </a:lnTo>
                  <a:lnTo>
                    <a:pt x="705425" y="306907"/>
                  </a:lnTo>
                  <a:lnTo>
                    <a:pt x="696003" y="260693"/>
                  </a:lnTo>
                  <a:lnTo>
                    <a:pt x="680815" y="216873"/>
                  </a:lnTo>
                  <a:lnTo>
                    <a:pt x="660284" y="175869"/>
                  </a:lnTo>
                  <a:lnTo>
                    <a:pt x="634831" y="138105"/>
                  </a:lnTo>
                  <a:lnTo>
                    <a:pt x="604880" y="104003"/>
                  </a:lnTo>
                  <a:lnTo>
                    <a:pt x="570851" y="73987"/>
                  </a:lnTo>
                  <a:lnTo>
                    <a:pt x="533168" y="48480"/>
                  </a:lnTo>
                  <a:lnTo>
                    <a:pt x="492252" y="27904"/>
                  </a:lnTo>
                  <a:lnTo>
                    <a:pt x="448526" y="12684"/>
                  </a:lnTo>
                  <a:lnTo>
                    <a:pt x="402411" y="3241"/>
                  </a:lnTo>
                  <a:lnTo>
                    <a:pt x="354330" y="0"/>
                  </a:lnTo>
                  <a:close/>
                </a:path>
              </a:pathLst>
            </a:custGeom>
            <a:solidFill>
              <a:srgbClr val="0068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5">
              <a:extLst>
                <a:ext uri="{FF2B5EF4-FFF2-40B4-BE49-F238E27FC236}">
                  <a16:creationId xmlns:a16="http://schemas.microsoft.com/office/drawing/2014/main" id="{96093219-F36A-4BD8-9CB4-5833A40861AF}"/>
                </a:ext>
              </a:extLst>
            </p:cNvPr>
            <p:cNvSpPr/>
            <p:nvPr/>
          </p:nvSpPr>
          <p:spPr>
            <a:xfrm>
              <a:off x="450421" y="5269783"/>
              <a:ext cx="547880" cy="480781"/>
            </a:xfrm>
            <a:custGeom>
              <a:avLst/>
              <a:gdLst/>
              <a:ahLst/>
              <a:cxnLst/>
              <a:rect l="l" t="t" r="r" b="b"/>
              <a:pathLst>
                <a:path w="447039" h="405129">
                  <a:moveTo>
                    <a:pt x="334817" y="47066"/>
                  </a:moveTo>
                  <a:lnTo>
                    <a:pt x="289555" y="47066"/>
                  </a:lnTo>
                  <a:lnTo>
                    <a:pt x="294006" y="35038"/>
                  </a:lnTo>
                  <a:lnTo>
                    <a:pt x="300858" y="24055"/>
                  </a:lnTo>
                  <a:lnTo>
                    <a:pt x="309768" y="14642"/>
                  </a:lnTo>
                  <a:lnTo>
                    <a:pt x="320392" y="7321"/>
                  </a:lnTo>
                  <a:lnTo>
                    <a:pt x="345007" y="0"/>
                  </a:lnTo>
                  <a:lnTo>
                    <a:pt x="369915" y="1568"/>
                  </a:lnTo>
                  <a:lnTo>
                    <a:pt x="392275" y="13073"/>
                  </a:lnTo>
                  <a:lnTo>
                    <a:pt x="402365" y="24578"/>
                  </a:lnTo>
                  <a:lnTo>
                    <a:pt x="352275" y="24578"/>
                  </a:lnTo>
                  <a:lnTo>
                    <a:pt x="345007" y="26147"/>
                  </a:lnTo>
                  <a:lnTo>
                    <a:pt x="339208" y="30331"/>
                  </a:lnTo>
                  <a:lnTo>
                    <a:pt x="335370" y="36083"/>
                  </a:lnTo>
                  <a:lnTo>
                    <a:pt x="333982" y="42882"/>
                  </a:lnTo>
                  <a:lnTo>
                    <a:pt x="334817" y="47066"/>
                  </a:lnTo>
                  <a:close/>
                </a:path>
                <a:path w="447039" h="405129">
                  <a:moveTo>
                    <a:pt x="133173" y="127078"/>
                  </a:moveTo>
                  <a:lnTo>
                    <a:pt x="104010" y="127078"/>
                  </a:lnTo>
                  <a:lnTo>
                    <a:pt x="162548" y="69553"/>
                  </a:lnTo>
                  <a:lnTo>
                    <a:pt x="158889" y="62754"/>
                  </a:lnTo>
                  <a:lnTo>
                    <a:pt x="156799" y="55433"/>
                  </a:lnTo>
                  <a:lnTo>
                    <a:pt x="156799" y="48111"/>
                  </a:lnTo>
                  <a:lnTo>
                    <a:pt x="159494" y="33469"/>
                  </a:lnTo>
                  <a:lnTo>
                    <a:pt x="166991" y="20918"/>
                  </a:lnTo>
                  <a:lnTo>
                    <a:pt x="178408" y="11505"/>
                  </a:lnTo>
                  <a:lnTo>
                    <a:pt x="192862" y="6275"/>
                  </a:lnTo>
                  <a:lnTo>
                    <a:pt x="209563" y="7321"/>
                  </a:lnTo>
                  <a:lnTo>
                    <a:pt x="224157" y="14119"/>
                  </a:lnTo>
                  <a:lnTo>
                    <a:pt x="230833" y="21441"/>
                  </a:lnTo>
                  <a:lnTo>
                    <a:pt x="191817" y="21441"/>
                  </a:lnTo>
                  <a:lnTo>
                    <a:pt x="186590" y="27193"/>
                  </a:lnTo>
                  <a:lnTo>
                    <a:pt x="186590" y="40267"/>
                  </a:lnTo>
                  <a:lnTo>
                    <a:pt x="191817" y="45497"/>
                  </a:lnTo>
                  <a:lnTo>
                    <a:pt x="274973" y="45497"/>
                  </a:lnTo>
                  <a:lnTo>
                    <a:pt x="289555" y="47066"/>
                  </a:lnTo>
                  <a:lnTo>
                    <a:pt x="334817" y="47066"/>
                  </a:lnTo>
                  <a:lnTo>
                    <a:pt x="335235" y="49157"/>
                  </a:lnTo>
                  <a:lnTo>
                    <a:pt x="195476" y="49157"/>
                  </a:lnTo>
                  <a:lnTo>
                    <a:pt x="191817" y="49680"/>
                  </a:lnTo>
                  <a:lnTo>
                    <a:pt x="188681" y="50726"/>
                  </a:lnTo>
                  <a:lnTo>
                    <a:pt x="184500" y="51772"/>
                  </a:lnTo>
                  <a:lnTo>
                    <a:pt x="180319" y="53341"/>
                  </a:lnTo>
                  <a:lnTo>
                    <a:pt x="176660" y="55956"/>
                  </a:lnTo>
                  <a:lnTo>
                    <a:pt x="175092" y="57002"/>
                  </a:lnTo>
                  <a:lnTo>
                    <a:pt x="174047" y="58571"/>
                  </a:lnTo>
                  <a:lnTo>
                    <a:pt x="174047" y="60662"/>
                  </a:lnTo>
                  <a:lnTo>
                    <a:pt x="174569" y="60662"/>
                  </a:lnTo>
                  <a:lnTo>
                    <a:pt x="174569" y="70599"/>
                  </a:lnTo>
                  <a:lnTo>
                    <a:pt x="234780" y="70599"/>
                  </a:lnTo>
                  <a:lnTo>
                    <a:pt x="234153" y="71644"/>
                  </a:lnTo>
                  <a:lnTo>
                    <a:pt x="222809" y="84195"/>
                  </a:lnTo>
                  <a:lnTo>
                    <a:pt x="220355" y="85241"/>
                  </a:lnTo>
                  <a:lnTo>
                    <a:pt x="176137" y="85241"/>
                  </a:lnTo>
                  <a:lnTo>
                    <a:pt x="133173" y="127078"/>
                  </a:lnTo>
                  <a:close/>
                </a:path>
                <a:path w="447039" h="405129">
                  <a:moveTo>
                    <a:pt x="274973" y="45497"/>
                  </a:moveTo>
                  <a:lnTo>
                    <a:pt x="205406" y="45497"/>
                  </a:lnTo>
                  <a:lnTo>
                    <a:pt x="210633" y="40267"/>
                  </a:lnTo>
                  <a:lnTo>
                    <a:pt x="210633" y="26670"/>
                  </a:lnTo>
                  <a:lnTo>
                    <a:pt x="205406" y="21441"/>
                  </a:lnTo>
                  <a:lnTo>
                    <a:pt x="230833" y="21441"/>
                  </a:lnTo>
                  <a:lnTo>
                    <a:pt x="235125" y="26147"/>
                  </a:lnTo>
                  <a:lnTo>
                    <a:pt x="240948" y="41836"/>
                  </a:lnTo>
                  <a:lnTo>
                    <a:pt x="274973" y="45497"/>
                  </a:lnTo>
                  <a:close/>
                </a:path>
                <a:path w="447039" h="405129">
                  <a:moveTo>
                    <a:pt x="416665" y="61185"/>
                  </a:moveTo>
                  <a:lnTo>
                    <a:pt x="352275" y="61185"/>
                  </a:lnTo>
                  <a:lnTo>
                    <a:pt x="359323" y="60139"/>
                  </a:lnTo>
                  <a:lnTo>
                    <a:pt x="365145" y="55956"/>
                  </a:lnTo>
                  <a:lnTo>
                    <a:pt x="369106" y="50203"/>
                  </a:lnTo>
                  <a:lnTo>
                    <a:pt x="370568" y="42882"/>
                  </a:lnTo>
                  <a:lnTo>
                    <a:pt x="369106" y="36083"/>
                  </a:lnTo>
                  <a:lnTo>
                    <a:pt x="365145" y="30331"/>
                  </a:lnTo>
                  <a:lnTo>
                    <a:pt x="359323" y="26147"/>
                  </a:lnTo>
                  <a:lnTo>
                    <a:pt x="352275" y="24578"/>
                  </a:lnTo>
                  <a:lnTo>
                    <a:pt x="402365" y="24578"/>
                  </a:lnTo>
                  <a:lnTo>
                    <a:pt x="409245" y="32423"/>
                  </a:lnTo>
                  <a:lnTo>
                    <a:pt x="417012" y="57002"/>
                  </a:lnTo>
                  <a:lnTo>
                    <a:pt x="416665" y="61185"/>
                  </a:lnTo>
                  <a:close/>
                </a:path>
                <a:path w="447039" h="405129">
                  <a:moveTo>
                    <a:pt x="234780" y="70599"/>
                  </a:moveTo>
                  <a:lnTo>
                    <a:pt x="222654" y="70599"/>
                  </a:lnTo>
                  <a:lnTo>
                    <a:pt x="222654" y="59616"/>
                  </a:lnTo>
                  <a:lnTo>
                    <a:pt x="221609" y="57525"/>
                  </a:lnTo>
                  <a:lnTo>
                    <a:pt x="220041" y="56479"/>
                  </a:lnTo>
                  <a:lnTo>
                    <a:pt x="216382" y="53864"/>
                  </a:lnTo>
                  <a:lnTo>
                    <a:pt x="212724" y="51772"/>
                  </a:lnTo>
                  <a:lnTo>
                    <a:pt x="208542" y="50726"/>
                  </a:lnTo>
                  <a:lnTo>
                    <a:pt x="205406" y="49680"/>
                  </a:lnTo>
                  <a:lnTo>
                    <a:pt x="201748" y="49157"/>
                  </a:lnTo>
                  <a:lnTo>
                    <a:pt x="335235" y="49157"/>
                  </a:lnTo>
                  <a:lnTo>
                    <a:pt x="335443" y="50203"/>
                  </a:lnTo>
                  <a:lnTo>
                    <a:pt x="339404" y="55956"/>
                  </a:lnTo>
                  <a:lnTo>
                    <a:pt x="345227" y="60139"/>
                  </a:lnTo>
                  <a:lnTo>
                    <a:pt x="352275" y="61185"/>
                  </a:lnTo>
                  <a:lnTo>
                    <a:pt x="416665" y="61185"/>
                  </a:lnTo>
                  <a:lnTo>
                    <a:pt x="416448" y="63800"/>
                  </a:lnTo>
                  <a:lnTo>
                    <a:pt x="237812" y="63800"/>
                  </a:lnTo>
                  <a:lnTo>
                    <a:pt x="235721" y="69030"/>
                  </a:lnTo>
                  <a:lnTo>
                    <a:pt x="234780" y="70599"/>
                  </a:lnTo>
                  <a:close/>
                </a:path>
                <a:path w="447039" h="405129">
                  <a:moveTo>
                    <a:pt x="293832" y="197154"/>
                  </a:moveTo>
                  <a:lnTo>
                    <a:pt x="269171" y="197154"/>
                  </a:lnTo>
                  <a:lnTo>
                    <a:pt x="312030" y="117142"/>
                  </a:lnTo>
                  <a:lnTo>
                    <a:pt x="301781" y="107728"/>
                  </a:lnTo>
                  <a:lnTo>
                    <a:pt x="293933" y="96223"/>
                  </a:lnTo>
                  <a:lnTo>
                    <a:pt x="288730" y="83149"/>
                  </a:lnTo>
                  <a:lnTo>
                    <a:pt x="286419" y="69030"/>
                  </a:lnTo>
                  <a:lnTo>
                    <a:pt x="237812" y="63800"/>
                  </a:lnTo>
                  <a:lnTo>
                    <a:pt x="416448" y="63800"/>
                  </a:lnTo>
                  <a:lnTo>
                    <a:pt x="416231" y="66415"/>
                  </a:lnTo>
                  <a:lnTo>
                    <a:pt x="346526" y="66415"/>
                  </a:lnTo>
                  <a:lnTo>
                    <a:pt x="341299" y="66938"/>
                  </a:lnTo>
                  <a:lnTo>
                    <a:pt x="336595" y="68507"/>
                  </a:lnTo>
                  <a:lnTo>
                    <a:pt x="330323" y="70076"/>
                  </a:lnTo>
                  <a:lnTo>
                    <a:pt x="324051" y="73213"/>
                  </a:lnTo>
                  <a:lnTo>
                    <a:pt x="318824" y="76874"/>
                  </a:lnTo>
                  <a:lnTo>
                    <a:pt x="316734" y="78443"/>
                  </a:lnTo>
                  <a:lnTo>
                    <a:pt x="315166" y="81581"/>
                  </a:lnTo>
                  <a:lnTo>
                    <a:pt x="315166" y="98838"/>
                  </a:lnTo>
                  <a:lnTo>
                    <a:pt x="406597" y="98838"/>
                  </a:lnTo>
                  <a:lnTo>
                    <a:pt x="403733" y="104591"/>
                  </a:lnTo>
                  <a:lnTo>
                    <a:pt x="384157" y="121325"/>
                  </a:lnTo>
                  <a:lnTo>
                    <a:pt x="386293" y="127078"/>
                  </a:lnTo>
                  <a:lnTo>
                    <a:pt x="331368" y="127078"/>
                  </a:lnTo>
                  <a:lnTo>
                    <a:pt x="293832" y="197154"/>
                  </a:lnTo>
                  <a:close/>
                </a:path>
                <a:path w="447039" h="405129">
                  <a:moveTo>
                    <a:pt x="406597" y="98838"/>
                  </a:moveTo>
                  <a:lnTo>
                    <a:pt x="388339" y="98838"/>
                  </a:lnTo>
                  <a:lnTo>
                    <a:pt x="388339" y="82104"/>
                  </a:lnTo>
                  <a:lnTo>
                    <a:pt x="386771" y="78966"/>
                  </a:lnTo>
                  <a:lnTo>
                    <a:pt x="384680" y="77397"/>
                  </a:lnTo>
                  <a:lnTo>
                    <a:pt x="379453" y="73213"/>
                  </a:lnTo>
                  <a:lnTo>
                    <a:pt x="373181" y="70076"/>
                  </a:lnTo>
                  <a:lnTo>
                    <a:pt x="366909" y="68507"/>
                  </a:lnTo>
                  <a:lnTo>
                    <a:pt x="362206" y="67461"/>
                  </a:lnTo>
                  <a:lnTo>
                    <a:pt x="356979" y="66415"/>
                  </a:lnTo>
                  <a:lnTo>
                    <a:pt x="416231" y="66415"/>
                  </a:lnTo>
                  <a:lnTo>
                    <a:pt x="414929" y="82104"/>
                  </a:lnTo>
                  <a:lnTo>
                    <a:pt x="406597" y="98838"/>
                  </a:lnTo>
                  <a:close/>
                </a:path>
                <a:path w="447039" h="405129">
                  <a:moveTo>
                    <a:pt x="191891" y="90994"/>
                  </a:moveTo>
                  <a:lnTo>
                    <a:pt x="176137" y="85241"/>
                  </a:lnTo>
                  <a:lnTo>
                    <a:pt x="220355" y="85241"/>
                  </a:lnTo>
                  <a:lnTo>
                    <a:pt x="208085" y="90471"/>
                  </a:lnTo>
                  <a:lnTo>
                    <a:pt x="191891" y="90994"/>
                  </a:lnTo>
                  <a:close/>
                </a:path>
                <a:path w="447039" h="405129">
                  <a:moveTo>
                    <a:pt x="95916" y="404767"/>
                  </a:moveTo>
                  <a:lnTo>
                    <a:pt x="79902" y="401629"/>
                  </a:lnTo>
                  <a:lnTo>
                    <a:pt x="66141" y="393262"/>
                  </a:lnTo>
                  <a:lnTo>
                    <a:pt x="56447" y="379142"/>
                  </a:lnTo>
                  <a:lnTo>
                    <a:pt x="52895" y="362931"/>
                  </a:lnTo>
                  <a:lnTo>
                    <a:pt x="55859" y="346719"/>
                  </a:lnTo>
                  <a:lnTo>
                    <a:pt x="64606" y="333122"/>
                  </a:lnTo>
                  <a:lnTo>
                    <a:pt x="78399" y="323186"/>
                  </a:lnTo>
                  <a:lnTo>
                    <a:pt x="65332" y="244743"/>
                  </a:lnTo>
                  <a:lnTo>
                    <a:pt x="39910" y="240036"/>
                  </a:lnTo>
                  <a:lnTo>
                    <a:pt x="19142" y="225916"/>
                  </a:lnTo>
                  <a:lnTo>
                    <a:pt x="5136" y="204998"/>
                  </a:lnTo>
                  <a:lnTo>
                    <a:pt x="0" y="179373"/>
                  </a:lnTo>
                  <a:lnTo>
                    <a:pt x="5136" y="154271"/>
                  </a:lnTo>
                  <a:lnTo>
                    <a:pt x="19142" y="133353"/>
                  </a:lnTo>
                  <a:lnTo>
                    <a:pt x="39910" y="119233"/>
                  </a:lnTo>
                  <a:lnTo>
                    <a:pt x="65332" y="114004"/>
                  </a:lnTo>
                  <a:lnTo>
                    <a:pt x="75786" y="115050"/>
                  </a:lnTo>
                  <a:lnTo>
                    <a:pt x="85847" y="117665"/>
                  </a:lnTo>
                  <a:lnTo>
                    <a:pt x="95320" y="121848"/>
                  </a:lnTo>
                  <a:lnTo>
                    <a:pt x="104010" y="127078"/>
                  </a:lnTo>
                  <a:lnTo>
                    <a:pt x="133173" y="127078"/>
                  </a:lnTo>
                  <a:lnTo>
                    <a:pt x="120284" y="139629"/>
                  </a:lnTo>
                  <a:lnTo>
                    <a:pt x="64287" y="139629"/>
                  </a:lnTo>
                  <a:lnTo>
                    <a:pt x="57313" y="141198"/>
                  </a:lnTo>
                  <a:lnTo>
                    <a:pt x="51613" y="145381"/>
                  </a:lnTo>
                  <a:lnTo>
                    <a:pt x="47676" y="151134"/>
                  </a:lnTo>
                  <a:lnTo>
                    <a:pt x="45994" y="157932"/>
                  </a:lnTo>
                  <a:lnTo>
                    <a:pt x="47456" y="165253"/>
                  </a:lnTo>
                  <a:lnTo>
                    <a:pt x="51417" y="171006"/>
                  </a:lnTo>
                  <a:lnTo>
                    <a:pt x="57239" y="175190"/>
                  </a:lnTo>
                  <a:lnTo>
                    <a:pt x="64287" y="176236"/>
                  </a:lnTo>
                  <a:lnTo>
                    <a:pt x="129334" y="176236"/>
                  </a:lnTo>
                  <a:lnTo>
                    <a:pt x="129579" y="179373"/>
                  </a:lnTo>
                  <a:lnTo>
                    <a:pt x="129620" y="181465"/>
                  </a:lnTo>
                  <a:lnTo>
                    <a:pt x="59061" y="181465"/>
                  </a:lnTo>
                  <a:lnTo>
                    <a:pt x="53834" y="181988"/>
                  </a:lnTo>
                  <a:lnTo>
                    <a:pt x="49130" y="183557"/>
                  </a:lnTo>
                  <a:lnTo>
                    <a:pt x="42858" y="185126"/>
                  </a:lnTo>
                  <a:lnTo>
                    <a:pt x="36586" y="188264"/>
                  </a:lnTo>
                  <a:lnTo>
                    <a:pt x="31359" y="191924"/>
                  </a:lnTo>
                  <a:lnTo>
                    <a:pt x="29269" y="193493"/>
                  </a:lnTo>
                  <a:lnTo>
                    <a:pt x="27701" y="196631"/>
                  </a:lnTo>
                  <a:lnTo>
                    <a:pt x="27701" y="213365"/>
                  </a:lnTo>
                  <a:lnTo>
                    <a:pt x="151528" y="213888"/>
                  </a:lnTo>
                  <a:lnTo>
                    <a:pt x="162548" y="219641"/>
                  </a:lnTo>
                  <a:lnTo>
                    <a:pt x="116031" y="219641"/>
                  </a:lnTo>
                  <a:lnTo>
                    <a:pt x="109587" y="226962"/>
                  </a:lnTo>
                  <a:lnTo>
                    <a:pt x="102115" y="233238"/>
                  </a:lnTo>
                  <a:lnTo>
                    <a:pt x="93760" y="238467"/>
                  </a:lnTo>
                  <a:lnTo>
                    <a:pt x="84671" y="242128"/>
                  </a:lnTo>
                  <a:lnTo>
                    <a:pt x="97738" y="320571"/>
                  </a:lnTo>
                  <a:lnTo>
                    <a:pt x="104753" y="322140"/>
                  </a:lnTo>
                  <a:lnTo>
                    <a:pt x="111523" y="324755"/>
                  </a:lnTo>
                  <a:lnTo>
                    <a:pt x="117803" y="328416"/>
                  </a:lnTo>
                  <a:lnTo>
                    <a:pt x="123348" y="332599"/>
                  </a:lnTo>
                  <a:lnTo>
                    <a:pt x="169411" y="332599"/>
                  </a:lnTo>
                  <a:lnTo>
                    <a:pt x="164411" y="335214"/>
                  </a:lnTo>
                  <a:lnTo>
                    <a:pt x="86762" y="335214"/>
                  </a:lnTo>
                  <a:lnTo>
                    <a:pt x="81535" y="340444"/>
                  </a:lnTo>
                  <a:lnTo>
                    <a:pt x="81535" y="347242"/>
                  </a:lnTo>
                  <a:lnTo>
                    <a:pt x="82058" y="354040"/>
                  </a:lnTo>
                  <a:lnTo>
                    <a:pt x="87284" y="359793"/>
                  </a:lnTo>
                  <a:lnTo>
                    <a:pt x="137341" y="359793"/>
                  </a:lnTo>
                  <a:lnTo>
                    <a:pt x="137584" y="362408"/>
                  </a:lnTo>
                  <a:lnTo>
                    <a:pt x="90943" y="362408"/>
                  </a:lnTo>
                  <a:lnTo>
                    <a:pt x="87284" y="362931"/>
                  </a:lnTo>
                  <a:lnTo>
                    <a:pt x="84148" y="363977"/>
                  </a:lnTo>
                  <a:lnTo>
                    <a:pt x="79967" y="365023"/>
                  </a:lnTo>
                  <a:lnTo>
                    <a:pt x="75786" y="367114"/>
                  </a:lnTo>
                  <a:lnTo>
                    <a:pt x="72127" y="369729"/>
                  </a:lnTo>
                  <a:lnTo>
                    <a:pt x="70559" y="370775"/>
                  </a:lnTo>
                  <a:lnTo>
                    <a:pt x="69514" y="372344"/>
                  </a:lnTo>
                  <a:lnTo>
                    <a:pt x="69514" y="383849"/>
                  </a:lnTo>
                  <a:lnTo>
                    <a:pt x="131465" y="383849"/>
                  </a:lnTo>
                  <a:lnTo>
                    <a:pt x="125316" y="392739"/>
                  </a:lnTo>
                  <a:lnTo>
                    <a:pt x="112372" y="401106"/>
                  </a:lnTo>
                  <a:lnTo>
                    <a:pt x="95916" y="404767"/>
                  </a:lnTo>
                  <a:close/>
                </a:path>
                <a:path w="447039" h="405129">
                  <a:moveTo>
                    <a:pt x="356979" y="130738"/>
                  </a:moveTo>
                  <a:lnTo>
                    <a:pt x="345480" y="130738"/>
                  </a:lnTo>
                  <a:lnTo>
                    <a:pt x="338163" y="129692"/>
                  </a:lnTo>
                  <a:lnTo>
                    <a:pt x="331368" y="127078"/>
                  </a:lnTo>
                  <a:lnTo>
                    <a:pt x="386293" y="127078"/>
                  </a:lnTo>
                  <a:lnTo>
                    <a:pt x="387264" y="129692"/>
                  </a:lnTo>
                  <a:lnTo>
                    <a:pt x="365341" y="129692"/>
                  </a:lnTo>
                  <a:lnTo>
                    <a:pt x="356979" y="130738"/>
                  </a:lnTo>
                  <a:close/>
                </a:path>
                <a:path w="447039" h="405129">
                  <a:moveTo>
                    <a:pt x="357941" y="235330"/>
                  </a:moveTo>
                  <a:lnTo>
                    <a:pt x="313598" y="235330"/>
                  </a:lnTo>
                  <a:lnTo>
                    <a:pt x="361683" y="210228"/>
                  </a:lnTo>
                  <a:lnTo>
                    <a:pt x="360638" y="207090"/>
                  </a:lnTo>
                  <a:lnTo>
                    <a:pt x="360115" y="203952"/>
                  </a:lnTo>
                  <a:lnTo>
                    <a:pt x="360165" y="200292"/>
                  </a:lnTo>
                  <a:lnTo>
                    <a:pt x="361070" y="190878"/>
                  </a:lnTo>
                  <a:lnTo>
                    <a:pt x="364623" y="180942"/>
                  </a:lnTo>
                  <a:lnTo>
                    <a:pt x="370625" y="173098"/>
                  </a:lnTo>
                  <a:lnTo>
                    <a:pt x="378931" y="166299"/>
                  </a:lnTo>
                  <a:lnTo>
                    <a:pt x="365341" y="129692"/>
                  </a:lnTo>
                  <a:lnTo>
                    <a:pt x="387264" y="129692"/>
                  </a:lnTo>
                  <a:lnTo>
                    <a:pt x="397747" y="157932"/>
                  </a:lnTo>
                  <a:lnTo>
                    <a:pt x="402451" y="157932"/>
                  </a:lnTo>
                  <a:lnTo>
                    <a:pt x="437121" y="173621"/>
                  </a:lnTo>
                  <a:lnTo>
                    <a:pt x="395656" y="173621"/>
                  </a:lnTo>
                  <a:lnTo>
                    <a:pt x="390429" y="178850"/>
                  </a:lnTo>
                  <a:lnTo>
                    <a:pt x="390429" y="192447"/>
                  </a:lnTo>
                  <a:lnTo>
                    <a:pt x="395656" y="197677"/>
                  </a:lnTo>
                  <a:lnTo>
                    <a:pt x="445985" y="197677"/>
                  </a:lnTo>
                  <a:lnTo>
                    <a:pt x="446335" y="200292"/>
                  </a:lnTo>
                  <a:lnTo>
                    <a:pt x="399315" y="200292"/>
                  </a:lnTo>
                  <a:lnTo>
                    <a:pt x="395656" y="200814"/>
                  </a:lnTo>
                  <a:lnTo>
                    <a:pt x="392520" y="201860"/>
                  </a:lnTo>
                  <a:lnTo>
                    <a:pt x="388339" y="202906"/>
                  </a:lnTo>
                  <a:lnTo>
                    <a:pt x="384157" y="204998"/>
                  </a:lnTo>
                  <a:lnTo>
                    <a:pt x="380499" y="207613"/>
                  </a:lnTo>
                  <a:lnTo>
                    <a:pt x="378931" y="208659"/>
                  </a:lnTo>
                  <a:lnTo>
                    <a:pt x="377885" y="210228"/>
                  </a:lnTo>
                  <a:lnTo>
                    <a:pt x="377885" y="221733"/>
                  </a:lnTo>
                  <a:lnTo>
                    <a:pt x="440050" y="221733"/>
                  </a:lnTo>
                  <a:lnTo>
                    <a:pt x="435119" y="228008"/>
                  </a:lnTo>
                  <a:lnTo>
                    <a:pt x="372136" y="228008"/>
                  </a:lnTo>
                  <a:lnTo>
                    <a:pt x="357941" y="235330"/>
                  </a:lnTo>
                  <a:close/>
                </a:path>
                <a:path w="447039" h="405129">
                  <a:moveTo>
                    <a:pt x="129334" y="176236"/>
                  </a:moveTo>
                  <a:lnTo>
                    <a:pt x="64287" y="176236"/>
                  </a:lnTo>
                  <a:lnTo>
                    <a:pt x="71335" y="175190"/>
                  </a:lnTo>
                  <a:lnTo>
                    <a:pt x="77158" y="171006"/>
                  </a:lnTo>
                  <a:lnTo>
                    <a:pt x="81119" y="165253"/>
                  </a:lnTo>
                  <a:lnTo>
                    <a:pt x="82580" y="157932"/>
                  </a:lnTo>
                  <a:lnTo>
                    <a:pt x="81119" y="151134"/>
                  </a:lnTo>
                  <a:lnTo>
                    <a:pt x="77158" y="145381"/>
                  </a:lnTo>
                  <a:lnTo>
                    <a:pt x="71335" y="141198"/>
                  </a:lnTo>
                  <a:lnTo>
                    <a:pt x="64287" y="139629"/>
                  </a:lnTo>
                  <a:lnTo>
                    <a:pt x="120284" y="139629"/>
                  </a:lnTo>
                  <a:lnTo>
                    <a:pt x="117599" y="142243"/>
                  </a:lnTo>
                  <a:lnTo>
                    <a:pt x="122785" y="151134"/>
                  </a:lnTo>
                  <a:lnTo>
                    <a:pt x="126549" y="160024"/>
                  </a:lnTo>
                  <a:lnTo>
                    <a:pt x="128844" y="169960"/>
                  </a:lnTo>
                  <a:lnTo>
                    <a:pt x="129334" y="176236"/>
                  </a:lnTo>
                  <a:close/>
                </a:path>
                <a:path w="447039" h="405129">
                  <a:moveTo>
                    <a:pt x="445985" y="197677"/>
                  </a:moveTo>
                  <a:lnTo>
                    <a:pt x="409245" y="197677"/>
                  </a:lnTo>
                  <a:lnTo>
                    <a:pt x="414472" y="192447"/>
                  </a:lnTo>
                  <a:lnTo>
                    <a:pt x="414472" y="178850"/>
                  </a:lnTo>
                  <a:lnTo>
                    <a:pt x="409245" y="173621"/>
                  </a:lnTo>
                  <a:lnTo>
                    <a:pt x="437121" y="173621"/>
                  </a:lnTo>
                  <a:lnTo>
                    <a:pt x="444443" y="186172"/>
                  </a:lnTo>
                  <a:lnTo>
                    <a:pt x="445985" y="197677"/>
                  </a:lnTo>
                  <a:close/>
                </a:path>
                <a:path w="447039" h="405129">
                  <a:moveTo>
                    <a:pt x="151528" y="213888"/>
                  </a:moveTo>
                  <a:lnTo>
                    <a:pt x="100874" y="213888"/>
                  </a:lnTo>
                  <a:lnTo>
                    <a:pt x="100874" y="197154"/>
                  </a:lnTo>
                  <a:lnTo>
                    <a:pt x="99306" y="194016"/>
                  </a:lnTo>
                  <a:lnTo>
                    <a:pt x="97215" y="192447"/>
                  </a:lnTo>
                  <a:lnTo>
                    <a:pt x="91988" y="188264"/>
                  </a:lnTo>
                  <a:lnTo>
                    <a:pt x="85716" y="185126"/>
                  </a:lnTo>
                  <a:lnTo>
                    <a:pt x="79444" y="183557"/>
                  </a:lnTo>
                  <a:lnTo>
                    <a:pt x="74740" y="182511"/>
                  </a:lnTo>
                  <a:lnTo>
                    <a:pt x="69514" y="181465"/>
                  </a:lnTo>
                  <a:lnTo>
                    <a:pt x="129620" y="181465"/>
                  </a:lnTo>
                  <a:lnTo>
                    <a:pt x="129620" y="187218"/>
                  </a:lnTo>
                  <a:lnTo>
                    <a:pt x="128575" y="194016"/>
                  </a:lnTo>
                  <a:lnTo>
                    <a:pt x="126484" y="200814"/>
                  </a:lnTo>
                  <a:lnTo>
                    <a:pt x="151528" y="213888"/>
                  </a:lnTo>
                  <a:close/>
                </a:path>
                <a:path w="447039" h="405129">
                  <a:moveTo>
                    <a:pt x="230035" y="225916"/>
                  </a:moveTo>
                  <a:lnTo>
                    <a:pt x="174569" y="225916"/>
                  </a:lnTo>
                  <a:lnTo>
                    <a:pt x="193614" y="207090"/>
                  </a:lnTo>
                  <a:lnTo>
                    <a:pt x="217166" y="195062"/>
                  </a:lnTo>
                  <a:lnTo>
                    <a:pt x="243071" y="191924"/>
                  </a:lnTo>
                  <a:lnTo>
                    <a:pt x="269171" y="197154"/>
                  </a:lnTo>
                  <a:lnTo>
                    <a:pt x="293832" y="197154"/>
                  </a:lnTo>
                  <a:lnTo>
                    <a:pt x="288510" y="207090"/>
                  </a:lnTo>
                  <a:lnTo>
                    <a:pt x="296031" y="213365"/>
                  </a:lnTo>
                  <a:lnTo>
                    <a:pt x="302818" y="219641"/>
                  </a:lnTo>
                  <a:lnTo>
                    <a:pt x="305180" y="222779"/>
                  </a:lnTo>
                  <a:lnTo>
                    <a:pt x="240425" y="222779"/>
                  </a:lnTo>
                  <a:lnTo>
                    <a:pt x="231621" y="224870"/>
                  </a:lnTo>
                  <a:lnTo>
                    <a:pt x="230035" y="225916"/>
                  </a:lnTo>
                  <a:close/>
                </a:path>
                <a:path w="447039" h="405129">
                  <a:moveTo>
                    <a:pt x="440050" y="221733"/>
                  </a:moveTo>
                  <a:lnTo>
                    <a:pt x="426493" y="221733"/>
                  </a:lnTo>
                  <a:lnTo>
                    <a:pt x="426493" y="210751"/>
                  </a:lnTo>
                  <a:lnTo>
                    <a:pt x="425448" y="208659"/>
                  </a:lnTo>
                  <a:lnTo>
                    <a:pt x="423880" y="207613"/>
                  </a:lnTo>
                  <a:lnTo>
                    <a:pt x="420221" y="204998"/>
                  </a:lnTo>
                  <a:lnTo>
                    <a:pt x="416563" y="202906"/>
                  </a:lnTo>
                  <a:lnTo>
                    <a:pt x="412381" y="201860"/>
                  </a:lnTo>
                  <a:lnTo>
                    <a:pt x="409245" y="200814"/>
                  </a:lnTo>
                  <a:lnTo>
                    <a:pt x="405587" y="200292"/>
                  </a:lnTo>
                  <a:lnTo>
                    <a:pt x="446335" y="200292"/>
                  </a:lnTo>
                  <a:lnTo>
                    <a:pt x="446616" y="202383"/>
                  </a:lnTo>
                  <a:lnTo>
                    <a:pt x="442516" y="218595"/>
                  </a:lnTo>
                  <a:lnTo>
                    <a:pt x="440050" y="221733"/>
                  </a:lnTo>
                  <a:close/>
                </a:path>
                <a:path w="447039" h="405129">
                  <a:moveTo>
                    <a:pt x="169411" y="332599"/>
                  </a:moveTo>
                  <a:lnTo>
                    <a:pt x="123348" y="332599"/>
                  </a:lnTo>
                  <a:lnTo>
                    <a:pt x="168820" y="309589"/>
                  </a:lnTo>
                  <a:lnTo>
                    <a:pt x="162654" y="294424"/>
                  </a:lnTo>
                  <a:lnTo>
                    <a:pt x="159869" y="278212"/>
                  </a:lnTo>
                  <a:lnTo>
                    <a:pt x="160514" y="261477"/>
                  </a:lnTo>
                  <a:lnTo>
                    <a:pt x="164639" y="245266"/>
                  </a:lnTo>
                  <a:lnTo>
                    <a:pt x="116031" y="219641"/>
                  </a:lnTo>
                  <a:lnTo>
                    <a:pt x="162548" y="219641"/>
                  </a:lnTo>
                  <a:lnTo>
                    <a:pt x="174569" y="225916"/>
                  </a:lnTo>
                  <a:lnTo>
                    <a:pt x="230035" y="225916"/>
                  </a:lnTo>
                  <a:lnTo>
                    <a:pt x="224484" y="229577"/>
                  </a:lnTo>
                  <a:lnTo>
                    <a:pt x="219698" y="236898"/>
                  </a:lnTo>
                  <a:lnTo>
                    <a:pt x="217950" y="245266"/>
                  </a:lnTo>
                  <a:lnTo>
                    <a:pt x="219698" y="254156"/>
                  </a:lnTo>
                  <a:lnTo>
                    <a:pt x="224484" y="261477"/>
                  </a:lnTo>
                  <a:lnTo>
                    <a:pt x="231621" y="266184"/>
                  </a:lnTo>
                  <a:lnTo>
                    <a:pt x="240425" y="267753"/>
                  </a:lnTo>
                  <a:lnTo>
                    <a:pt x="323528" y="267753"/>
                  </a:lnTo>
                  <a:lnTo>
                    <a:pt x="323528" y="271936"/>
                  </a:lnTo>
                  <a:lnTo>
                    <a:pt x="323302" y="274028"/>
                  </a:lnTo>
                  <a:lnTo>
                    <a:pt x="234676" y="274028"/>
                  </a:lnTo>
                  <a:lnTo>
                    <a:pt x="228404" y="275074"/>
                  </a:lnTo>
                  <a:lnTo>
                    <a:pt x="222132" y="276643"/>
                  </a:lnTo>
                  <a:lnTo>
                    <a:pt x="214292" y="279258"/>
                  </a:lnTo>
                  <a:lnTo>
                    <a:pt x="206974" y="282919"/>
                  </a:lnTo>
                  <a:lnTo>
                    <a:pt x="200180" y="287625"/>
                  </a:lnTo>
                  <a:lnTo>
                    <a:pt x="197044" y="289717"/>
                  </a:lnTo>
                  <a:lnTo>
                    <a:pt x="195476" y="292855"/>
                  </a:lnTo>
                  <a:lnTo>
                    <a:pt x="195476" y="313773"/>
                  </a:lnTo>
                  <a:lnTo>
                    <a:pt x="311197" y="313773"/>
                  </a:lnTo>
                  <a:lnTo>
                    <a:pt x="308093" y="319002"/>
                  </a:lnTo>
                  <a:lnTo>
                    <a:pt x="302015" y="325801"/>
                  </a:lnTo>
                  <a:lnTo>
                    <a:pt x="182409" y="325801"/>
                  </a:lnTo>
                  <a:lnTo>
                    <a:pt x="169411" y="332599"/>
                  </a:lnTo>
                  <a:close/>
                </a:path>
                <a:path w="447039" h="405129">
                  <a:moveTo>
                    <a:pt x="323528" y="267753"/>
                  </a:moveTo>
                  <a:lnTo>
                    <a:pt x="240425" y="267753"/>
                  </a:lnTo>
                  <a:lnTo>
                    <a:pt x="249310" y="266184"/>
                  </a:lnTo>
                  <a:lnTo>
                    <a:pt x="256627" y="261477"/>
                  </a:lnTo>
                  <a:lnTo>
                    <a:pt x="261593" y="254156"/>
                  </a:lnTo>
                  <a:lnTo>
                    <a:pt x="263422" y="245266"/>
                  </a:lnTo>
                  <a:lnTo>
                    <a:pt x="261674" y="236898"/>
                  </a:lnTo>
                  <a:lnTo>
                    <a:pt x="256889" y="229577"/>
                  </a:lnTo>
                  <a:lnTo>
                    <a:pt x="249751" y="224870"/>
                  </a:lnTo>
                  <a:lnTo>
                    <a:pt x="240948" y="222779"/>
                  </a:lnTo>
                  <a:lnTo>
                    <a:pt x="305180" y="222779"/>
                  </a:lnTo>
                  <a:lnTo>
                    <a:pt x="308722" y="227485"/>
                  </a:lnTo>
                  <a:lnTo>
                    <a:pt x="313598" y="235330"/>
                  </a:lnTo>
                  <a:lnTo>
                    <a:pt x="357941" y="235330"/>
                  </a:lnTo>
                  <a:lnTo>
                    <a:pt x="321438" y="254156"/>
                  </a:lnTo>
                  <a:lnTo>
                    <a:pt x="323006" y="259908"/>
                  </a:lnTo>
                  <a:lnTo>
                    <a:pt x="323528" y="266184"/>
                  </a:lnTo>
                  <a:lnTo>
                    <a:pt x="323528" y="267753"/>
                  </a:lnTo>
                  <a:close/>
                </a:path>
                <a:path w="447039" h="405129">
                  <a:moveTo>
                    <a:pt x="401405" y="242651"/>
                  </a:moveTo>
                  <a:lnTo>
                    <a:pt x="385644" y="238467"/>
                  </a:lnTo>
                  <a:lnTo>
                    <a:pt x="372136" y="228008"/>
                  </a:lnTo>
                  <a:lnTo>
                    <a:pt x="435119" y="228008"/>
                  </a:lnTo>
                  <a:lnTo>
                    <a:pt x="432242" y="231669"/>
                  </a:lnTo>
                  <a:lnTo>
                    <a:pt x="417559" y="240559"/>
                  </a:lnTo>
                  <a:lnTo>
                    <a:pt x="401405" y="242651"/>
                  </a:lnTo>
                  <a:close/>
                </a:path>
                <a:path w="447039" h="405129">
                  <a:moveTo>
                    <a:pt x="311197" y="313773"/>
                  </a:moveTo>
                  <a:lnTo>
                    <a:pt x="285897" y="313773"/>
                  </a:lnTo>
                  <a:lnTo>
                    <a:pt x="286419" y="296515"/>
                  </a:lnTo>
                  <a:lnTo>
                    <a:pt x="286419" y="293378"/>
                  </a:lnTo>
                  <a:lnTo>
                    <a:pt x="284329" y="289717"/>
                  </a:lnTo>
                  <a:lnTo>
                    <a:pt x="281715" y="287625"/>
                  </a:lnTo>
                  <a:lnTo>
                    <a:pt x="275443" y="282396"/>
                  </a:lnTo>
                  <a:lnTo>
                    <a:pt x="267603" y="278735"/>
                  </a:lnTo>
                  <a:lnTo>
                    <a:pt x="259763" y="276643"/>
                  </a:lnTo>
                  <a:lnTo>
                    <a:pt x="253491" y="275074"/>
                  </a:lnTo>
                  <a:lnTo>
                    <a:pt x="247219" y="274028"/>
                  </a:lnTo>
                  <a:lnTo>
                    <a:pt x="323302" y="274028"/>
                  </a:lnTo>
                  <a:lnTo>
                    <a:pt x="321715" y="288671"/>
                  </a:lnTo>
                  <a:lnTo>
                    <a:pt x="316472" y="304883"/>
                  </a:lnTo>
                  <a:lnTo>
                    <a:pt x="311197" y="313773"/>
                  </a:lnTo>
                  <a:close/>
                </a:path>
                <a:path w="447039" h="405129">
                  <a:moveTo>
                    <a:pt x="238269" y="352472"/>
                  </a:moveTo>
                  <a:lnTo>
                    <a:pt x="208159" y="345150"/>
                  </a:lnTo>
                  <a:lnTo>
                    <a:pt x="182409" y="325801"/>
                  </a:lnTo>
                  <a:lnTo>
                    <a:pt x="302015" y="325801"/>
                  </a:lnTo>
                  <a:lnTo>
                    <a:pt x="296873" y="331553"/>
                  </a:lnTo>
                  <a:lnTo>
                    <a:pt x="269065" y="348288"/>
                  </a:lnTo>
                  <a:lnTo>
                    <a:pt x="238269" y="352472"/>
                  </a:lnTo>
                  <a:close/>
                </a:path>
                <a:path w="447039" h="405129">
                  <a:moveTo>
                    <a:pt x="137341" y="359793"/>
                  </a:moveTo>
                  <a:lnTo>
                    <a:pt x="87284" y="359793"/>
                  </a:lnTo>
                  <a:lnTo>
                    <a:pt x="93556" y="359270"/>
                  </a:lnTo>
                  <a:lnTo>
                    <a:pt x="100351" y="359270"/>
                  </a:lnTo>
                  <a:lnTo>
                    <a:pt x="105578" y="354040"/>
                  </a:lnTo>
                  <a:lnTo>
                    <a:pt x="105578" y="340444"/>
                  </a:lnTo>
                  <a:lnTo>
                    <a:pt x="100351" y="335214"/>
                  </a:lnTo>
                  <a:lnTo>
                    <a:pt x="164411" y="335214"/>
                  </a:lnTo>
                  <a:lnTo>
                    <a:pt x="136415" y="349857"/>
                  </a:lnTo>
                  <a:lnTo>
                    <a:pt x="137341" y="359793"/>
                  </a:lnTo>
                  <a:close/>
                </a:path>
                <a:path w="447039" h="405129">
                  <a:moveTo>
                    <a:pt x="131465" y="383849"/>
                  </a:moveTo>
                  <a:lnTo>
                    <a:pt x="118122" y="383849"/>
                  </a:lnTo>
                  <a:lnTo>
                    <a:pt x="118122" y="372867"/>
                  </a:lnTo>
                  <a:lnTo>
                    <a:pt x="117076" y="370775"/>
                  </a:lnTo>
                  <a:lnTo>
                    <a:pt x="115508" y="369729"/>
                  </a:lnTo>
                  <a:lnTo>
                    <a:pt x="111850" y="367114"/>
                  </a:lnTo>
                  <a:lnTo>
                    <a:pt x="108191" y="365023"/>
                  </a:lnTo>
                  <a:lnTo>
                    <a:pt x="104010" y="363977"/>
                  </a:lnTo>
                  <a:lnTo>
                    <a:pt x="100874" y="362931"/>
                  </a:lnTo>
                  <a:lnTo>
                    <a:pt x="97215" y="362408"/>
                  </a:lnTo>
                  <a:lnTo>
                    <a:pt x="137584" y="362408"/>
                  </a:lnTo>
                  <a:lnTo>
                    <a:pt x="137877" y="365545"/>
                  </a:lnTo>
                  <a:lnTo>
                    <a:pt x="133997" y="380188"/>
                  </a:lnTo>
                  <a:lnTo>
                    <a:pt x="131465" y="38384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671E8A8B-6631-4A8F-970C-1F3E1717CFA0}"/>
              </a:ext>
            </a:extLst>
          </p:cNvPr>
          <p:cNvSpPr txBox="1"/>
          <p:nvPr/>
        </p:nvSpPr>
        <p:spPr>
          <a:xfrm>
            <a:off x="1290132" y="3117426"/>
            <a:ext cx="133208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Calibri"/>
              </a:rPr>
              <a:t>Predict</a:t>
            </a:r>
          </a:p>
        </p:txBody>
      </p:sp>
      <p:sp>
        <p:nvSpPr>
          <p:cNvPr id="20" name="TextBox 19">
            <a:extLst>
              <a:ext uri="{FF2B5EF4-FFF2-40B4-BE49-F238E27FC236}">
                <a16:creationId xmlns:a16="http://schemas.microsoft.com/office/drawing/2014/main" id="{D7AC7E6B-96A6-489E-BC4C-A6D25C5DA50F}"/>
              </a:ext>
            </a:extLst>
          </p:cNvPr>
          <p:cNvSpPr txBox="1"/>
          <p:nvPr/>
        </p:nvSpPr>
        <p:spPr>
          <a:xfrm>
            <a:off x="5472289" y="3054113"/>
            <a:ext cx="12474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Calibri"/>
              </a:rPr>
              <a:t>Inform</a:t>
            </a:r>
          </a:p>
        </p:txBody>
      </p:sp>
      <p:sp>
        <p:nvSpPr>
          <p:cNvPr id="21" name="TextBox 20">
            <a:extLst>
              <a:ext uri="{FF2B5EF4-FFF2-40B4-BE49-F238E27FC236}">
                <a16:creationId xmlns:a16="http://schemas.microsoft.com/office/drawing/2014/main" id="{448725A6-EC16-48B2-A040-E43871CAA3DE}"/>
              </a:ext>
            </a:extLst>
          </p:cNvPr>
          <p:cNvSpPr txBox="1"/>
          <p:nvPr/>
        </p:nvSpPr>
        <p:spPr>
          <a:xfrm>
            <a:off x="9020990" y="3117426"/>
            <a:ext cx="1600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Calibri"/>
              </a:rPr>
              <a:t>Innovate</a:t>
            </a:r>
          </a:p>
        </p:txBody>
      </p:sp>
      <p:sp>
        <p:nvSpPr>
          <p:cNvPr id="22" name="TextBox 21">
            <a:extLst>
              <a:ext uri="{FF2B5EF4-FFF2-40B4-BE49-F238E27FC236}">
                <a16:creationId xmlns:a16="http://schemas.microsoft.com/office/drawing/2014/main" id="{2C21719D-1706-4369-9374-4B598E228769}"/>
              </a:ext>
            </a:extLst>
          </p:cNvPr>
          <p:cNvSpPr txBox="1"/>
          <p:nvPr/>
        </p:nvSpPr>
        <p:spPr>
          <a:xfrm>
            <a:off x="558885" y="3752164"/>
            <a:ext cx="3199136" cy="2769989"/>
          </a:xfrm>
          <a:prstGeom prst="rect">
            <a:avLst/>
          </a:prstGeom>
          <a:noFill/>
          <a:ln>
            <a:solidFill>
              <a:srgbClr val="00685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lt"/>
                <a:cs typeface="Calibri" panose="020F0502020204030204"/>
              </a:rPr>
              <a:t>Generate forecasts and analyses for preparedness and response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400" dirty="0">
              <a:solidFill>
                <a:prstClr val="black"/>
              </a:solidFill>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lt"/>
                <a:cs typeface="Calibri" panose="020F0502020204030204"/>
              </a:rPr>
              <a:t>Assess analytical products from outbreaks</a:t>
            </a:r>
          </a:p>
          <a:p>
            <a:pPr marR="0" lvl="0" algn="l" defTabSz="914400" rtl="0" eaLnBrk="1" fontAlgn="auto" latinLnBrk="0" hangingPunct="1">
              <a:lnSpc>
                <a:spcPct val="100000"/>
              </a:lnSpc>
              <a:spcBef>
                <a:spcPts val="0"/>
              </a:spcBef>
              <a:spcAft>
                <a:spcPts val="0"/>
              </a:spcAft>
              <a:buClrTx/>
              <a:buSzTx/>
              <a:tabLst/>
              <a:defRPr/>
            </a:pPr>
            <a:endParaRPr kumimoji="0" lang="en-US" sz="400" b="0" i="0" u="none" strike="noStrike" kern="1200" cap="none" spc="0" normalizeH="0" baseline="0" noProof="0" dirty="0">
              <a:ln>
                <a:noFill/>
              </a:ln>
              <a:solidFill>
                <a:prstClr val="black"/>
              </a:solidFill>
              <a:effectLst/>
              <a:uLnTx/>
              <a:uFillTx/>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lt"/>
                <a:cs typeface="Calibri" panose="020F0502020204030204"/>
              </a:rPr>
              <a:t>Establish and maintain data architecture</a:t>
            </a:r>
          </a:p>
          <a:p>
            <a:pPr marR="0" lvl="0" algn="l" defTabSz="914400" rtl="0" eaLnBrk="1" fontAlgn="auto" latinLnBrk="0" hangingPunct="1">
              <a:lnSpc>
                <a:spcPct val="100000"/>
              </a:lnSpc>
              <a:spcBef>
                <a:spcPts val="0"/>
              </a:spcBef>
              <a:spcAft>
                <a:spcPts val="0"/>
              </a:spcAft>
              <a:buClrTx/>
              <a:buSzTx/>
              <a:tabLst/>
              <a:defRPr/>
            </a:pPr>
            <a:endParaRPr kumimoji="0" lang="en-US" sz="400" b="0" i="0" u="none" strike="noStrike" kern="1200" cap="none" spc="0" normalizeH="0" baseline="0" noProof="0" dirty="0">
              <a:ln>
                <a:noFill/>
              </a:ln>
              <a:solidFill>
                <a:prstClr val="black"/>
              </a:solidFill>
              <a:effectLst/>
              <a:uLnTx/>
              <a:uFillTx/>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lt"/>
                <a:cs typeface="Calibri" panose="020F0502020204030204"/>
              </a:rPr>
              <a:t>Support decision-making in pandemics</a:t>
            </a:r>
          </a:p>
        </p:txBody>
      </p:sp>
      <p:sp>
        <p:nvSpPr>
          <p:cNvPr id="23" name="TextBox 22">
            <a:extLst>
              <a:ext uri="{FF2B5EF4-FFF2-40B4-BE49-F238E27FC236}">
                <a16:creationId xmlns:a16="http://schemas.microsoft.com/office/drawing/2014/main" id="{DFC309B9-10B2-42F6-B2A1-DBF58FFBE60F}"/>
              </a:ext>
            </a:extLst>
          </p:cNvPr>
          <p:cNvSpPr txBox="1"/>
          <p:nvPr/>
        </p:nvSpPr>
        <p:spPr>
          <a:xfrm>
            <a:off x="8311363" y="3752164"/>
            <a:ext cx="3321752" cy="2862322"/>
          </a:xfrm>
          <a:prstGeom prst="rect">
            <a:avLst/>
          </a:prstGeom>
          <a:noFill/>
          <a:ln>
            <a:solidFill>
              <a:srgbClr val="00685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ea"/>
                <a:cs typeface="Calibri"/>
              </a:rPr>
              <a:t>Develop and fund priorities to improve outbreak forecasts and analyses</a:t>
            </a:r>
            <a:endParaRPr lang="en-US" dirty="0">
              <a:solidFill>
                <a:prstClr val="black"/>
              </a:solidFill>
              <a:cs typeface="Calibri"/>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ea"/>
                <a:cs typeface="Calibri"/>
              </a:rPr>
              <a:t>Invest in research and engineering</a:t>
            </a:r>
            <a:endParaRPr lang="en-US" dirty="0">
              <a:solidFill>
                <a:prstClr val="black"/>
              </a:solidFill>
              <a:cs typeface="Calibri"/>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ea"/>
                <a:cs typeface="Calibri"/>
              </a:rPr>
              <a:t>Partner with STLT, academia, private sector, and interagency</a:t>
            </a:r>
            <a:endParaRPr lang="en-US" dirty="0">
              <a:solidFill>
                <a:prstClr val="black"/>
              </a:solidFill>
              <a:cs typeface="Calibri"/>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ea typeface="+mn-ea"/>
                <a:cs typeface="Calibri"/>
              </a:rPr>
              <a:t>Develop innovation testbeds at STLT health departments and clinical settings </a:t>
            </a:r>
            <a:endParaRPr kumimoji="0" lang="en-US" sz="1800" b="0" i="0" u="none" strike="noStrike" kern="1200" cap="none" spc="0" normalizeH="0" baseline="0" noProof="0" dirty="0">
              <a:ln>
                <a:noFill/>
              </a:ln>
              <a:solidFill>
                <a:prstClr val="black"/>
              </a:solidFill>
              <a:effectLst/>
              <a:uLnTx/>
              <a:uFillTx/>
              <a:ea typeface="+mn-lt"/>
              <a:cs typeface="Calibri" panose="020F0502020204030204"/>
            </a:endParaRPr>
          </a:p>
        </p:txBody>
      </p:sp>
      <p:sp>
        <p:nvSpPr>
          <p:cNvPr id="24" name="Rectangle 23">
            <a:extLst>
              <a:ext uri="{FF2B5EF4-FFF2-40B4-BE49-F238E27FC236}">
                <a16:creationId xmlns:a16="http://schemas.microsoft.com/office/drawing/2014/main" id="{B74C8839-760F-4F2C-9424-2A33BCBC88A1}"/>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453FBED9-CF2B-4436-93B1-924857A9E12D}"/>
              </a:ext>
            </a:extLst>
          </p:cNvPr>
          <p:cNvSpPr>
            <a:spLocks noGrp="1"/>
          </p:cNvSpPr>
          <p:nvPr>
            <p:ph type="title"/>
          </p:nvPr>
        </p:nvSpPr>
        <p:spPr>
          <a:xfrm>
            <a:off x="109113" y="-205582"/>
            <a:ext cx="12636137" cy="1325563"/>
          </a:xfrm>
        </p:spPr>
        <p:txBody>
          <a:bodyPr/>
          <a:lstStyle/>
          <a:p>
            <a:r>
              <a:rPr lang="en-US">
                <a:solidFill>
                  <a:schemeClr val="bg1"/>
                </a:solidFill>
              </a:rPr>
              <a:t>National Center for Epidemic Forecasting &amp; Outbreak Analytics</a:t>
            </a:r>
          </a:p>
        </p:txBody>
      </p:sp>
      <p:sp>
        <p:nvSpPr>
          <p:cNvPr id="28" name="TextBox 27">
            <a:extLst>
              <a:ext uri="{FF2B5EF4-FFF2-40B4-BE49-F238E27FC236}">
                <a16:creationId xmlns:a16="http://schemas.microsoft.com/office/drawing/2014/main" id="{40E30496-78D9-4AB4-9A97-25902CE23401}"/>
              </a:ext>
            </a:extLst>
          </p:cNvPr>
          <p:cNvSpPr txBox="1"/>
          <p:nvPr/>
        </p:nvSpPr>
        <p:spPr>
          <a:xfrm>
            <a:off x="4496432" y="3752164"/>
            <a:ext cx="3199136" cy="2862322"/>
          </a:xfrm>
          <a:prstGeom prst="rect">
            <a:avLst/>
          </a:prstGeom>
          <a:noFill/>
          <a:ln>
            <a:solidFill>
              <a:srgbClr val="00685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377">
              <a:buFontTx/>
              <a:buChar char="-"/>
              <a:defRPr/>
            </a:pPr>
            <a:r>
              <a:rPr kumimoji="0" lang="en-US" b="0" i="0" u="none" strike="noStrike" kern="1200" cap="none" spc="0" normalizeH="0" baseline="0" noProof="0" dirty="0">
                <a:ln>
                  <a:noFill/>
                </a:ln>
                <a:solidFill>
                  <a:srgbClr val="000000"/>
                </a:solidFill>
                <a:effectLst/>
                <a:uLnTx/>
                <a:uFillTx/>
                <a:ea typeface="+mn-ea"/>
                <a:cs typeface="Calibri"/>
              </a:rPr>
              <a:t>Support</a:t>
            </a:r>
            <a:r>
              <a:rPr kumimoji="0" lang="en-US" b="0" i="0" u="none" strike="noStrike" kern="1200" cap="none" spc="0" normalizeH="0" baseline="0" noProof="0" dirty="0">
                <a:ln>
                  <a:noFill/>
                </a:ln>
                <a:solidFill>
                  <a:prstClr val="black"/>
                </a:solidFill>
                <a:effectLst/>
                <a:uLnTx/>
                <a:uFillTx/>
                <a:ea typeface="+mn-ea"/>
                <a:cs typeface="Calibri"/>
              </a:rPr>
              <a:t> decision-making in pandemics</a:t>
            </a:r>
            <a:endParaRPr lang="en-US" dirty="0">
              <a:solidFill>
                <a:prstClr val="black"/>
              </a:solidFill>
              <a:cs typeface="Calibri"/>
            </a:endParaRPr>
          </a:p>
          <a:p>
            <a:pPr marL="285750" indent="-285750" defTabSz="914377">
              <a:buFontTx/>
              <a:buChar char="-"/>
              <a:defRPr/>
            </a:pPr>
            <a:r>
              <a:rPr kumimoji="0" lang="en-US" b="0" i="0" u="none" strike="noStrike" kern="1200" cap="none" spc="0" normalizeH="0" baseline="0" noProof="0" dirty="0">
                <a:ln>
                  <a:noFill/>
                </a:ln>
                <a:solidFill>
                  <a:prstClr val="black"/>
                </a:solidFill>
                <a:effectLst/>
                <a:uLnTx/>
                <a:uFillTx/>
                <a:ea typeface="+mn-ea"/>
                <a:cs typeface="Calibri"/>
              </a:rPr>
              <a:t>Bring together next-generation data with interdisciplinary expertise and high-quality communications</a:t>
            </a:r>
            <a:endParaRPr lang="en-US" dirty="0">
              <a:solidFill>
                <a:prstClr val="black"/>
              </a:solidFill>
              <a:cs typeface="Calibri"/>
            </a:endParaRPr>
          </a:p>
          <a:p>
            <a:pPr marL="285750" indent="-285750" defTabSz="914377">
              <a:buFontTx/>
              <a:buChar char="-"/>
              <a:defRPr/>
            </a:pPr>
            <a:r>
              <a:rPr kumimoji="0" lang="en-US" b="0" i="0" u="none" strike="noStrike" kern="1200" cap="none" spc="0" normalizeH="0" baseline="0" noProof="0" dirty="0">
                <a:ln>
                  <a:noFill/>
                </a:ln>
                <a:solidFill>
                  <a:prstClr val="black"/>
                </a:solidFill>
                <a:effectLst/>
                <a:uLnTx/>
                <a:uFillTx/>
                <a:ea typeface="+mn-ea"/>
                <a:cs typeface="Calibri"/>
              </a:rPr>
              <a:t>Share timely information across government and with the public</a:t>
            </a:r>
          </a:p>
        </p:txBody>
      </p:sp>
      <p:sp>
        <p:nvSpPr>
          <p:cNvPr id="30" name="TextBox 29">
            <a:extLst>
              <a:ext uri="{FF2B5EF4-FFF2-40B4-BE49-F238E27FC236}">
                <a16:creationId xmlns:a16="http://schemas.microsoft.com/office/drawing/2014/main" id="{3E97C5F1-1304-43D3-9603-396E0E54D1B6}"/>
              </a:ext>
            </a:extLst>
          </p:cNvPr>
          <p:cNvSpPr txBox="1"/>
          <p:nvPr/>
        </p:nvSpPr>
        <p:spPr>
          <a:xfrm>
            <a:off x="109113" y="1079209"/>
            <a:ext cx="11865173" cy="7571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400" b="1" dirty="0">
                <a:solidFill>
                  <a:srgbClr val="006859"/>
                </a:solidFill>
              </a:rPr>
              <a:t>The center will advance the use of modeling, forecasting, and outbreak analytics in public health communication and decision making</a:t>
            </a:r>
            <a:r>
              <a:rPr lang="en-US" sz="2000" dirty="0">
                <a:solidFill>
                  <a:srgbClr val="17468F"/>
                </a:solidFill>
                <a:latin typeface="Calibri" panose="020F0502020204030204"/>
              </a:rPr>
              <a:t>.</a:t>
            </a:r>
            <a:endParaRPr kumimoji="0" lang="en-US" sz="2000" i="0" u="none" strike="noStrike" kern="1200" cap="none" spc="0" normalizeH="0" baseline="0" noProof="0" dirty="0">
              <a:ln>
                <a:noFill/>
              </a:ln>
              <a:solidFill>
                <a:srgbClr val="17468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39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B321FB3-2FF0-42FC-A8C9-23FAD5EC2E2B}"/>
              </a:ext>
            </a:extLst>
          </p:cNvPr>
          <p:cNvGrpSpPr/>
          <p:nvPr/>
        </p:nvGrpSpPr>
        <p:grpSpPr>
          <a:xfrm>
            <a:off x="235068" y="480043"/>
            <a:ext cx="11721864" cy="1940627"/>
            <a:chOff x="235068" y="480043"/>
            <a:chExt cx="11721864" cy="1940627"/>
          </a:xfrm>
        </p:grpSpPr>
        <p:sp>
          <p:nvSpPr>
            <p:cNvPr id="8" name="TextBox 7">
              <a:extLst>
                <a:ext uri="{FF2B5EF4-FFF2-40B4-BE49-F238E27FC236}">
                  <a16:creationId xmlns:a16="http://schemas.microsoft.com/office/drawing/2014/main" id="{59DCCEB6-CB16-450B-AB84-AC5B3F60CEB4}"/>
                </a:ext>
              </a:extLst>
            </p:cNvPr>
            <p:cNvSpPr txBox="1"/>
            <p:nvPr/>
          </p:nvSpPr>
          <p:spPr>
            <a:xfrm>
              <a:off x="5850190" y="774750"/>
              <a:ext cx="6106742" cy="1645920"/>
            </a:xfrm>
            <a:prstGeom prst="rect">
              <a:avLst/>
            </a:prstGeom>
          </p:spPr>
          <p:txBody>
            <a:bodyPr vert="horz" lIns="91440" tIns="45720" rIns="91440" bIns="45720" rtlCol="0" anchor="ctr">
              <a:normAutofit/>
            </a:bodyPr>
            <a:lstStyle/>
            <a:p>
              <a:pPr lvl="1">
                <a:lnSpc>
                  <a:spcPct val="90000"/>
                </a:lnSpc>
                <a:spcBef>
                  <a:spcPts val="500"/>
                </a:spcBef>
                <a:spcAft>
                  <a:spcPts val="600"/>
                </a:spcAft>
              </a:pPr>
              <a:r>
                <a:rPr lang="en-US" dirty="0"/>
                <a:t>Purpose: To make recommendations on issues of </a:t>
              </a:r>
              <a:r>
                <a:rPr lang="en-US" b="1" dirty="0"/>
                <a:t>access to data</a:t>
              </a:r>
              <a:r>
                <a:rPr lang="en-US" dirty="0"/>
                <a:t>, how to facilitate </a:t>
              </a:r>
              <a:r>
                <a:rPr lang="en-US" b="1" dirty="0"/>
                <a:t>data sharing</a:t>
              </a:r>
              <a:r>
                <a:rPr lang="en-US" dirty="0"/>
                <a:t>, </a:t>
              </a:r>
              <a:r>
                <a:rPr lang="en-US" b="1" dirty="0"/>
                <a:t>data linkage</a:t>
              </a:r>
              <a:r>
                <a:rPr lang="en-US" dirty="0"/>
                <a:t>, and </a:t>
              </a:r>
              <a:r>
                <a:rPr lang="en-US" b="1" dirty="0"/>
                <a:t>privacy</a:t>
              </a:r>
              <a:r>
                <a:rPr lang="en-US" dirty="0"/>
                <a:t> enhancing techniques</a:t>
              </a:r>
            </a:p>
            <a:p>
              <a:pPr marL="285750" indent="-228600">
                <a:lnSpc>
                  <a:spcPct val="90000"/>
                </a:lnSpc>
                <a:spcAft>
                  <a:spcPts val="600"/>
                </a:spcAft>
                <a:buFont typeface="Arial" panose="020B0604020202020204" pitchFamily="34" charset="0"/>
                <a:buChar char="•"/>
              </a:pPr>
              <a:endParaRPr lang="en-US" dirty="0"/>
            </a:p>
          </p:txBody>
        </p:sp>
        <p:pic>
          <p:nvPicPr>
            <p:cNvPr id="10" name="Content Placeholder 3" descr="Logo for the Advisory Committee on Data for Evidence Building">
              <a:extLst>
                <a:ext uri="{FF2B5EF4-FFF2-40B4-BE49-F238E27FC236}">
                  <a16:creationId xmlns:a16="http://schemas.microsoft.com/office/drawing/2014/main" id="{023320FB-5886-44BF-9C28-BF2DC2BA8EEF}"/>
                </a:ext>
              </a:extLst>
            </p:cNvPr>
            <p:cNvPicPr>
              <a:picLocks noChangeAspect="1"/>
            </p:cNvPicPr>
            <p:nvPr/>
          </p:nvPicPr>
          <p:blipFill rotWithShape="1">
            <a:blip r:embed="rId3"/>
            <a:srcRect l="8443" r="10347"/>
            <a:stretch/>
          </p:blipFill>
          <p:spPr>
            <a:xfrm>
              <a:off x="235068" y="480043"/>
              <a:ext cx="5125147" cy="1940627"/>
            </a:xfrm>
            <a:prstGeom prst="rect">
              <a:avLst/>
            </a:prstGeom>
          </p:spPr>
        </p:pic>
      </p:grpSp>
      <p:sp>
        <p:nvSpPr>
          <p:cNvPr id="11" name="TextBox 10">
            <a:extLst>
              <a:ext uri="{FF2B5EF4-FFF2-40B4-BE49-F238E27FC236}">
                <a16:creationId xmlns:a16="http://schemas.microsoft.com/office/drawing/2014/main" id="{FC1AFDA4-4470-4459-9EC0-19543494C388}"/>
              </a:ext>
            </a:extLst>
          </p:cNvPr>
          <p:cNvSpPr txBox="1"/>
          <p:nvPr/>
        </p:nvSpPr>
        <p:spPr>
          <a:xfrm>
            <a:off x="2213606" y="2662352"/>
            <a:ext cx="7764788" cy="424732"/>
          </a:xfrm>
          <a:prstGeom prst="rect">
            <a:avLst/>
          </a:prstGeom>
          <a:noFill/>
        </p:spPr>
        <p:txBody>
          <a:bodyPr wrap="square" lIns="91440" tIns="45720" rIns="91440" bIns="45720" anchor="t">
            <a:spAutoFit/>
          </a:bodyPr>
          <a:lstStyle/>
          <a:p>
            <a:pPr marR="0" lvl="0" algn="ctr" defTabSz="914400" rtl="0" eaLnBrk="1" fontAlgn="auto" latinLnBrk="0" hangingPunct="1">
              <a:lnSpc>
                <a:spcPct val="90000"/>
              </a:lnSpc>
              <a:spcBef>
                <a:spcPts val="1000"/>
              </a:spcBef>
              <a:spcAft>
                <a:spcPts val="0"/>
              </a:spcAft>
              <a:buClrTx/>
              <a:buSzTx/>
              <a:tabLst/>
              <a:defRPr/>
            </a:pPr>
            <a:r>
              <a:rPr lang="en-US" sz="2400" b="1" dirty="0">
                <a:solidFill>
                  <a:srgbClr val="006859"/>
                </a:solidFill>
              </a:rPr>
              <a:t>Advisory Committee: Core Topics and Central Issues</a:t>
            </a:r>
          </a:p>
        </p:txBody>
      </p:sp>
      <p:sp>
        <p:nvSpPr>
          <p:cNvPr id="13" name="TextBox 12">
            <a:extLst>
              <a:ext uri="{FF2B5EF4-FFF2-40B4-BE49-F238E27FC236}">
                <a16:creationId xmlns:a16="http://schemas.microsoft.com/office/drawing/2014/main" id="{067C6D7A-07BD-4540-8AC9-C917473DF8EE}"/>
              </a:ext>
            </a:extLst>
          </p:cNvPr>
          <p:cNvSpPr txBox="1"/>
          <p:nvPr/>
        </p:nvSpPr>
        <p:spPr>
          <a:xfrm>
            <a:off x="2072640" y="3220928"/>
            <a:ext cx="8046720" cy="2862322"/>
          </a:xfrm>
          <a:prstGeom prst="rect">
            <a:avLst/>
          </a:prstGeom>
          <a:noFill/>
          <a:ln>
            <a:solidFill>
              <a:srgbClr val="17468F"/>
            </a:solidFill>
          </a:ln>
        </p:spPr>
        <p:txBody>
          <a:bodyPr wrap="square">
            <a:spAutoFit/>
          </a:bodyPr>
          <a:lstStyle/>
          <a:p>
            <a:pPr marL="285750" indent="-285750" algn="l" fontAlgn="base">
              <a:buFont typeface="Arial" panose="020B0604020202020204" pitchFamily="34" charset="0"/>
              <a:buChar char="•"/>
            </a:pPr>
            <a:r>
              <a:rPr lang="en-US" dirty="0"/>
              <a:t>Capacity needs for secure data access and record linkage</a:t>
            </a:r>
          </a:p>
          <a:p>
            <a:pPr marL="285750" indent="-285750" algn="l" fontAlgn="base">
              <a:buFont typeface="Arial" panose="020B0604020202020204" pitchFamily="34" charset="0"/>
              <a:buChar char="•"/>
            </a:pPr>
            <a:r>
              <a:rPr lang="en-US" dirty="0"/>
              <a:t>Areas for research and development on state-of-the-art data access and data protection methods</a:t>
            </a:r>
          </a:p>
          <a:p>
            <a:pPr marL="285750" indent="-285750" algn="l" fontAlgn="base">
              <a:buFont typeface="Arial" panose="020B0604020202020204" pitchFamily="34" charset="0"/>
              <a:buChar char="•"/>
            </a:pPr>
            <a:r>
              <a:rPr lang="en-US" dirty="0"/>
              <a:t>How to protect privacy when using personally identifiable information or confidential business information in support of evidence building</a:t>
            </a:r>
          </a:p>
          <a:p>
            <a:pPr marL="285750" indent="-285750" algn="l" fontAlgn="base">
              <a:buFont typeface="Arial" panose="020B0604020202020204" pitchFamily="34" charset="0"/>
              <a:buChar char="•"/>
            </a:pPr>
            <a:r>
              <a:rPr lang="en-US" dirty="0"/>
              <a:t>How to promote transparency and facilitate public engagement with the evidence building process</a:t>
            </a:r>
          </a:p>
          <a:p>
            <a:pPr marL="285750" indent="-285750" algn="l" fontAlgn="base">
              <a:buFont typeface="Arial" panose="020B0604020202020204" pitchFamily="34" charset="0"/>
              <a:buChar char="•"/>
            </a:pPr>
            <a:r>
              <a:rPr lang="en-US" dirty="0"/>
              <a:t>Agency needs for data management and data stewardship services</a:t>
            </a:r>
          </a:p>
          <a:p>
            <a:pPr marL="285750" indent="-285750" algn="l" fontAlgn="base">
              <a:buFont typeface="Arial" panose="020B0604020202020204" pitchFamily="34" charset="0"/>
              <a:buChar char="•"/>
            </a:pPr>
            <a:r>
              <a:rPr lang="en-US" dirty="0"/>
              <a:t>How to best facilitate the needs of researchers, evaluators, and other evidence builders through a national data service or similar approach</a:t>
            </a:r>
          </a:p>
        </p:txBody>
      </p:sp>
    </p:spTree>
    <p:extLst>
      <p:ext uri="{BB962C8B-B14F-4D97-AF65-F5344CB8AC3E}">
        <p14:creationId xmlns:p14="http://schemas.microsoft.com/office/powerpoint/2010/main" val="18371434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0F8508-94D2-4EFE-B767-3074F948BD8D}"/>
              </a:ext>
            </a:extLst>
          </p:cNvPr>
          <p:cNvSpPr>
            <a:spLocks noGrp="1"/>
          </p:cNvSpPr>
          <p:nvPr>
            <p:ph sz="half" idx="2"/>
          </p:nvPr>
        </p:nvSpPr>
        <p:spPr>
          <a:xfrm>
            <a:off x="349518" y="1703289"/>
            <a:ext cx="5833008" cy="4626864"/>
          </a:xfrm>
        </p:spPr>
        <p:txBody>
          <a:bodyPr vert="horz" lIns="91440" tIns="45720" rIns="91440" bIns="45720" rtlCol="0" anchor="t">
            <a:normAutofit fontScale="85000" lnSpcReduction="20000"/>
          </a:bodyPr>
          <a:lstStyle/>
          <a:p>
            <a:pPr marL="0" indent="0">
              <a:lnSpc>
                <a:spcPct val="120000"/>
              </a:lnSpc>
              <a:buNone/>
            </a:pPr>
            <a:r>
              <a:rPr lang="en-US" sz="2800" dirty="0">
                <a:hlinkClick r:id="rId3">
                  <a:extLst>
                    <a:ext uri="{A12FA001-AC4F-418D-AE19-62706E023703}">
                      <ahyp:hlinkClr xmlns:ahyp="http://schemas.microsoft.com/office/drawing/2018/hyperlinkcolor" val="tx"/>
                    </a:ext>
                  </a:extLst>
                </a:hlinkClick>
              </a:rPr>
              <a:t>A Framework for Data Quality</a:t>
            </a:r>
            <a:r>
              <a:rPr lang="en-US" sz="2800" dirty="0"/>
              <a:t>, released September 2020</a:t>
            </a:r>
          </a:p>
          <a:p>
            <a:pPr marL="285750" lvl="1" indent="-285750" fontAlgn="base">
              <a:lnSpc>
                <a:spcPct val="120000"/>
              </a:lnSpc>
            </a:pPr>
            <a:r>
              <a:rPr lang="en-US" sz="1900" dirty="0"/>
              <a:t>Guides statistical agencies in data collection, data quality, and respondent confidentiality, especially in using “Big Data”</a:t>
            </a:r>
          </a:p>
          <a:p>
            <a:pPr marL="285750" lvl="1" indent="-285750" fontAlgn="base">
              <a:lnSpc>
                <a:spcPct val="120000"/>
              </a:lnSpc>
            </a:pPr>
            <a:r>
              <a:rPr lang="en-US" sz="1900" dirty="0"/>
              <a:t>September 2021 workshop on “Leveraging the Data Quality Framework”</a:t>
            </a:r>
          </a:p>
          <a:p>
            <a:pPr marL="285750" lvl="1" indent="-285750" fontAlgn="base">
              <a:lnSpc>
                <a:spcPct val="120000"/>
              </a:lnSpc>
            </a:pPr>
            <a:r>
              <a:rPr lang="en-US" sz="1900" dirty="0"/>
              <a:t>HHS Workgroup on using the Framework for HHS Blended Data </a:t>
            </a:r>
          </a:p>
          <a:p>
            <a:pPr marL="285750" lvl="1" indent="-285750" fontAlgn="base">
              <a:lnSpc>
                <a:spcPct val="120000"/>
              </a:lnSpc>
            </a:pPr>
            <a:r>
              <a:rPr lang="en-US" sz="1900" dirty="0"/>
              <a:t>Next steps: Case-studies on the Framework’s application across scenarios</a:t>
            </a:r>
          </a:p>
          <a:p>
            <a:pPr marL="0" indent="0">
              <a:lnSpc>
                <a:spcPct val="120000"/>
              </a:lnSpc>
              <a:buNone/>
            </a:pPr>
            <a:r>
              <a:rPr lang="en-US" sz="2800" dirty="0">
                <a:hlinkClick r:id="rId4">
                  <a:extLst>
                    <a:ext uri="{A12FA001-AC4F-418D-AE19-62706E023703}">
                      <ahyp:hlinkClr xmlns:ahyp="http://schemas.microsoft.com/office/drawing/2018/hyperlinkcolor" val="tx"/>
                    </a:ext>
                  </a:extLst>
                </a:hlinkClick>
              </a:rPr>
              <a:t>Data Protection Toolkit</a:t>
            </a:r>
            <a:endParaRPr lang="en-US" sz="2800" dirty="0"/>
          </a:p>
          <a:p>
            <a:pPr marL="285750" lvl="1" indent="-285750" fontAlgn="base">
              <a:lnSpc>
                <a:spcPct val="120000"/>
              </a:lnSpc>
            </a:pPr>
            <a:r>
              <a:rPr lang="en-US" sz="1900" dirty="0"/>
              <a:t>Provides best practices for privacy protection across data types, as defined under the Evidence Act</a:t>
            </a:r>
          </a:p>
          <a:p>
            <a:pPr marL="285750" lvl="1" indent="-285750" fontAlgn="base">
              <a:lnSpc>
                <a:spcPct val="120000"/>
              </a:lnSpc>
            </a:pPr>
            <a:r>
              <a:rPr lang="en-US" sz="1900" dirty="0"/>
              <a:t>New resources are added regularly on data sharing and protection</a:t>
            </a:r>
          </a:p>
        </p:txBody>
      </p:sp>
      <p:grpSp>
        <p:nvGrpSpPr>
          <p:cNvPr id="2" name="Group 1">
            <a:extLst>
              <a:ext uri="{FF2B5EF4-FFF2-40B4-BE49-F238E27FC236}">
                <a16:creationId xmlns:a16="http://schemas.microsoft.com/office/drawing/2014/main" id="{CF28DDA2-8DB7-4FB6-BB17-F1C4547BC036}"/>
              </a:ext>
            </a:extLst>
          </p:cNvPr>
          <p:cNvGrpSpPr/>
          <p:nvPr/>
        </p:nvGrpSpPr>
        <p:grpSpPr>
          <a:xfrm>
            <a:off x="6263863" y="1703289"/>
            <a:ext cx="5803219" cy="1490096"/>
            <a:chOff x="1787236" y="1391204"/>
            <a:chExt cx="8617527" cy="2037796"/>
          </a:xfrm>
        </p:grpSpPr>
        <p:sp>
          <p:nvSpPr>
            <p:cNvPr id="6" name="Text Placeholder 2">
              <a:extLst>
                <a:ext uri="{FF2B5EF4-FFF2-40B4-BE49-F238E27FC236}">
                  <a16:creationId xmlns:a16="http://schemas.microsoft.com/office/drawing/2014/main" id="{6EC99609-82C2-4576-A0FA-70B6FE973642}"/>
                </a:ext>
              </a:extLst>
            </p:cNvPr>
            <p:cNvSpPr txBox="1">
              <a:spLocks/>
            </p:cNvSpPr>
            <p:nvPr/>
          </p:nvSpPr>
          <p:spPr>
            <a:xfrm>
              <a:off x="2028218" y="1700992"/>
              <a:ext cx="8014782" cy="1109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800"/>
                </a:spcAft>
                <a:buFont typeface="Arial" panose="020B0604020202020204" pitchFamily="34" charset="0"/>
                <a:buNone/>
              </a:pPr>
              <a:r>
                <a:rPr lang="en-US" sz="1800" dirty="0">
                  <a:solidFill>
                    <a:srgbClr val="000000"/>
                  </a:solidFill>
                  <a:latin typeface="Eras Demi ITC" panose="020B0805030504020804" pitchFamily="34" charset="0"/>
                </a:rPr>
                <a:t>Interagency Council on Statistical Policy (ICSP)</a:t>
              </a:r>
              <a:endParaRPr lang="en-US" dirty="0">
                <a:solidFill>
                  <a:srgbClr val="000000"/>
                </a:solidFill>
              </a:endParaRPr>
            </a:p>
            <a:p>
              <a:endParaRPr lang="en-US" dirty="0"/>
            </a:p>
          </p:txBody>
        </p:sp>
        <p:pic>
          <p:nvPicPr>
            <p:cNvPr id="7" name="Picture 2" descr="Logo for the Federal Committee on Statistical Methodology">
              <a:extLst>
                <a:ext uri="{FF2B5EF4-FFF2-40B4-BE49-F238E27FC236}">
                  <a16:creationId xmlns:a16="http://schemas.microsoft.com/office/drawing/2014/main" id="{947C7161-7E20-4B84-B45B-8CE3A83945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1691" r="31995" b="3382"/>
            <a:stretch/>
          </p:blipFill>
          <p:spPr bwMode="auto">
            <a:xfrm>
              <a:off x="2983830" y="2285387"/>
              <a:ext cx="6224337" cy="9005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9A9FD10-12BE-4060-B6FC-23CC8CC2044F}"/>
                </a:ext>
              </a:extLst>
            </p:cNvPr>
            <p:cNvSpPr/>
            <p:nvPr/>
          </p:nvSpPr>
          <p:spPr>
            <a:xfrm>
              <a:off x="1787236" y="1391204"/>
              <a:ext cx="8617527" cy="20377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72A407BA-E4AA-4DA1-88EC-1C80E9ABF777}"/>
              </a:ext>
            </a:extLst>
          </p:cNvPr>
          <p:cNvSpPr/>
          <p:nvPr/>
        </p:nvSpPr>
        <p:spPr>
          <a:xfrm>
            <a:off x="0" y="62"/>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185057" y="-89552"/>
            <a:ext cx="11882025" cy="1325563"/>
          </a:xfrm>
        </p:spPr>
        <p:txBody>
          <a:bodyPr>
            <a:normAutofit/>
          </a:bodyPr>
          <a:lstStyle/>
          <a:p>
            <a:pPr algn="ctr"/>
            <a:r>
              <a:rPr lang="en-US" sz="3200">
                <a:solidFill>
                  <a:schemeClr val="bg1"/>
                </a:solidFill>
              </a:rPr>
              <a:t>Federal Committee on Statistical Methodology (FCSM)</a:t>
            </a:r>
            <a:endParaRPr lang="en-US"/>
          </a:p>
        </p:txBody>
      </p:sp>
      <p:pic>
        <p:nvPicPr>
          <p:cNvPr id="32" name="Picture 31" descr="The Data Quality framework outlines the three domains of data quality: utility, objectivity, and integrity. Each domain also includes relevant dimensions to expand on the purpose for focusing on each domain.">
            <a:extLst>
              <a:ext uri="{FF2B5EF4-FFF2-40B4-BE49-F238E27FC236}">
                <a16:creationId xmlns:a16="http://schemas.microsoft.com/office/drawing/2014/main" id="{E11B3564-226E-49A8-953D-97CFD319B490}"/>
              </a:ext>
            </a:extLst>
          </p:cNvPr>
          <p:cNvPicPr>
            <a:picLocks noChangeAspect="1"/>
          </p:cNvPicPr>
          <p:nvPr/>
        </p:nvPicPr>
        <p:blipFill>
          <a:blip r:embed="rId6"/>
          <a:stretch>
            <a:fillRect/>
          </a:stretch>
        </p:blipFill>
        <p:spPr>
          <a:xfrm>
            <a:off x="6313880" y="3419911"/>
            <a:ext cx="5703183" cy="2910242"/>
          </a:xfrm>
          <a:prstGeom prst="rect">
            <a:avLst/>
          </a:prstGeom>
        </p:spPr>
      </p:pic>
    </p:spTree>
    <p:extLst>
      <p:ext uri="{BB962C8B-B14F-4D97-AF65-F5344CB8AC3E}">
        <p14:creationId xmlns:p14="http://schemas.microsoft.com/office/powerpoint/2010/main" val="48594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a:extLst>
              <a:ext uri="{FF2B5EF4-FFF2-40B4-BE49-F238E27FC236}">
                <a16:creationId xmlns:a16="http://schemas.microsoft.com/office/drawing/2014/main" id="{9E72489E-F235-492A-AD49-5039946169CA}"/>
              </a:ext>
            </a:extLst>
          </p:cNvPr>
          <p:cNvGraphicFramePr>
            <a:graphicFrameLocks noGrp="1"/>
          </p:cNvGraphicFramePr>
          <p:nvPr>
            <p:ph idx="4294967295"/>
            <p:extLst>
              <p:ext uri="{D42A27DB-BD31-4B8C-83A1-F6EECF244321}">
                <p14:modId xmlns:p14="http://schemas.microsoft.com/office/powerpoint/2010/main" val="4189628251"/>
              </p:ext>
            </p:extLst>
          </p:nvPr>
        </p:nvGraphicFramePr>
        <p:xfrm>
          <a:off x="277096" y="1569720"/>
          <a:ext cx="10253578" cy="44492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02AD526-B19B-42C9-BF6F-65C894DE2F58}"/>
              </a:ext>
            </a:extLst>
          </p:cNvPr>
          <p:cNvSpPr txBox="1"/>
          <p:nvPr/>
        </p:nvSpPr>
        <p:spPr>
          <a:xfrm>
            <a:off x="10550939" y="2393541"/>
            <a:ext cx="1576863" cy="2031325"/>
          </a:xfrm>
          <a:prstGeom prst="rect">
            <a:avLst/>
          </a:prstGeom>
          <a:noFill/>
          <a:ln w="2857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libri" panose="020F0502020204030204" pitchFamily="34" charset="0"/>
              </a:rPr>
              <a:t>Additional Resources in FY22: includes Data Modernization Initiative funding and collaborative initiatives across CDC and other agencies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ight Brace 7">
            <a:extLst>
              <a:ext uri="{FF2B5EF4-FFF2-40B4-BE49-F238E27FC236}">
                <a16:creationId xmlns:a16="http://schemas.microsoft.com/office/drawing/2014/main" id="{A75DB001-E91B-4DCB-81CE-FCFC12BEB307}"/>
              </a:ext>
              <a:ext uri="{C183D7F6-B498-43B3-948B-1728B52AA6E4}">
                <adec:decorative xmlns:adec="http://schemas.microsoft.com/office/drawing/2017/decorative" val="1"/>
              </a:ext>
            </a:extLst>
          </p:cNvPr>
          <p:cNvSpPr/>
          <p:nvPr/>
        </p:nvSpPr>
        <p:spPr>
          <a:xfrm>
            <a:off x="10131624" y="2135898"/>
            <a:ext cx="403970" cy="765493"/>
          </a:xfrm>
          <a:prstGeom prst="rightBrace">
            <a:avLst>
              <a:gd name="adj1" fmla="val 167142"/>
              <a:gd name="adj2" fmla="val 51927"/>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0" name="Rectangle 9">
            <a:extLst>
              <a:ext uri="{FF2B5EF4-FFF2-40B4-BE49-F238E27FC236}">
                <a16:creationId xmlns:a16="http://schemas.microsoft.com/office/drawing/2014/main" id="{150E3440-D7AD-4233-8BCC-932CD6431BEA}"/>
              </a:ext>
            </a:extLst>
          </p:cNvPr>
          <p:cNvSpPr/>
          <p:nvPr/>
        </p:nvSpPr>
        <p:spPr>
          <a:xfrm>
            <a:off x="0" y="62"/>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6E129-D1E7-46E3-9749-79D87B3BF277}"/>
              </a:ext>
            </a:extLst>
          </p:cNvPr>
          <p:cNvSpPr>
            <a:spLocks noGrp="1"/>
          </p:cNvSpPr>
          <p:nvPr>
            <p:ph type="title"/>
          </p:nvPr>
        </p:nvSpPr>
        <p:spPr>
          <a:xfrm>
            <a:off x="614183" y="-280367"/>
            <a:ext cx="10972800" cy="1143000"/>
          </a:xfrm>
        </p:spPr>
        <p:txBody>
          <a:bodyPr/>
          <a:lstStyle/>
          <a:p>
            <a:pPr algn="ctr"/>
            <a:r>
              <a:rPr lang="en-US" sz="3600" b="1">
                <a:solidFill>
                  <a:schemeClr val="tx2"/>
                </a:solidFill>
                <a:latin typeface="Calibri" pitchFamily="34" charset="0"/>
                <a:cs typeface="Calibri" panose="020F0502020204030204" pitchFamily="34" charset="0"/>
              </a:rPr>
              <a:t>NCHS Budget Update</a:t>
            </a:r>
            <a:endParaRPr lang="en-US" sz="2800">
              <a:solidFill>
                <a:schemeClr val="tx2"/>
              </a:solidFill>
            </a:endParaRPr>
          </a:p>
        </p:txBody>
      </p:sp>
    </p:spTree>
    <p:extLst>
      <p:ext uri="{BB962C8B-B14F-4D97-AF65-F5344CB8AC3E}">
        <p14:creationId xmlns:p14="http://schemas.microsoft.com/office/powerpoint/2010/main" val="107859476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1626</TotalTime>
  <Words>630</Words>
  <Application>Microsoft Office PowerPoint</Application>
  <PresentationFormat>Widescreen</PresentationFormat>
  <Paragraphs>80</Paragraphs>
  <Slides>10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Courier New</vt:lpstr>
      <vt:lpstr>Eras Demi ITC</vt:lpstr>
      <vt:lpstr>Myriad Web Pro</vt:lpstr>
      <vt:lpstr>Wingdings</vt:lpstr>
      <vt:lpstr>Office Theme</vt:lpstr>
      <vt:lpstr>1_NCEH_ATSDR_combined</vt:lpstr>
      <vt:lpstr>Board of Scientific Counselors Update</vt:lpstr>
      <vt:lpstr>Advancing Knowledge About Health Equity </vt:lpstr>
      <vt:lpstr>Recent Data Releases on COVID-19</vt:lpstr>
      <vt:lpstr>Cross-Cutting Work on the Social Determinants of Health </vt:lpstr>
      <vt:lpstr>New Report on America's Children</vt:lpstr>
      <vt:lpstr>National Center for Epidemic Forecasting &amp; Outbreak Analytics</vt:lpstr>
      <vt:lpstr>PowerPoint Presentation</vt:lpstr>
      <vt:lpstr>Federal Committee on Statistical Methodology (FCSM)</vt:lpstr>
      <vt:lpstr>NCHS Budget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Moore, Jennifer A. (CDC/DDPHSS/NCHS/OD)</cp:lastModifiedBy>
  <cp:revision>9</cp:revision>
  <dcterms:created xsi:type="dcterms:W3CDTF">2021-04-27T17:41:47Z</dcterms:created>
  <dcterms:modified xsi:type="dcterms:W3CDTF">2021-11-19T20:38:43Z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2021-08-24T14:53:10Z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bc9c8f9d-bc11-4a46-b119-3a6a3092061c</vt:lpwstr>
  </property>
  <property fmtid="{D5CDD505-2E9C-101B-9397-08002B2CF9AE}" pid="8" name="MSIP_Label_7b94a7b8-f06c-4dfe-bdcc-9b548fd58c31_ContentBits">
    <vt:lpwstr>0</vt:lpwstr>
  </property>
</Properties>
</file>