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6"/>
  </p:notesMasterIdLst>
  <p:sldIdLst>
    <p:sldId id="2090650101" r:id="rId5"/>
    <p:sldId id="702" r:id="rId6"/>
    <p:sldId id="711" r:id="rId7"/>
    <p:sldId id="704" r:id="rId8"/>
    <p:sldId id="2090650102" r:id="rId9"/>
    <p:sldId id="2090650082" r:id="rId10"/>
    <p:sldId id="2090650092" r:id="rId11"/>
    <p:sldId id="2090650093" r:id="rId12"/>
    <p:sldId id="2090650099" r:id="rId13"/>
    <p:sldId id="2090650100" r:id="rId14"/>
    <p:sldId id="70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Roadshow Deck" id="{6F93C0F1-8706-4473-8A68-0D0C48B46018}">
          <p14:sldIdLst>
            <p14:sldId id="2090650101"/>
            <p14:sldId id="702"/>
            <p14:sldId id="711"/>
            <p14:sldId id="704"/>
            <p14:sldId id="2090650102"/>
            <p14:sldId id="2090650082"/>
            <p14:sldId id="2090650092"/>
            <p14:sldId id="2090650093"/>
            <p14:sldId id="2090650099"/>
            <p14:sldId id="2090650100"/>
            <p14:sldId id="70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ser, Stephanie" initials="FS" lastIdx="59" clrIdx="0">
    <p:extLst>
      <p:ext uri="{19B8F6BF-5375-455C-9EA6-DF929625EA0E}">
        <p15:presenceInfo xmlns:p15="http://schemas.microsoft.com/office/powerpoint/2012/main" userId="S::stefraser@deloitte.com::56670035-2c0f-4131-b427-fa38104595d9" providerId="AD"/>
      </p:ext>
    </p:extLst>
  </p:cmAuthor>
  <p:cmAuthor id="2" name="Kagan, Zach" initials="KZ" lastIdx="30" clrIdx="1">
    <p:extLst>
      <p:ext uri="{19B8F6BF-5375-455C-9EA6-DF929625EA0E}">
        <p15:presenceInfo xmlns:p15="http://schemas.microsoft.com/office/powerpoint/2012/main" userId="S::zkagan@deloitte.com::f29d8e44-84e6-4b8c-8bc0-00f51fb5fdb1" providerId="AD"/>
      </p:ext>
    </p:extLst>
  </p:cmAuthor>
  <p:cmAuthor id="3" name="Cadrecha, Christina" initials="CC" lastIdx="8" clrIdx="2">
    <p:extLst>
      <p:ext uri="{19B8F6BF-5375-455C-9EA6-DF929625EA0E}">
        <p15:presenceInfo xmlns:p15="http://schemas.microsoft.com/office/powerpoint/2012/main" userId="S::ccadrecha@deloitte.com::9e5b3732-7358-4a21-93f2-3f296e4d0f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D9D9D9"/>
    <a:srgbClr val="143E80"/>
    <a:srgbClr val="F2F2F2"/>
    <a:srgbClr val="7F7F7F"/>
    <a:srgbClr val="A6A6A6"/>
    <a:srgbClr val="B8D7FF"/>
    <a:srgbClr val="71AEFF"/>
    <a:srgbClr val="2B86FF"/>
    <a:srgbClr val="0043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78" autoAdjust="0"/>
  </p:normalViewPr>
  <p:slideViewPr>
    <p:cSldViewPr snapToGrid="0">
      <p:cViewPr varScale="1">
        <p:scale>
          <a:sx n="57" d="100"/>
          <a:sy n="57" d="100"/>
        </p:scale>
        <p:origin x="99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3D023D-3FC3-4A86-83E1-8CD243620DAB}" type="datetimeFigureOut">
              <a:rPr lang="en-US" smtClean="0"/>
              <a:t>10/22/2021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18EA1-7215-4A39-8B77-B7D9F674EA7D}" type="slidenum">
              <a:rPr lang="en-US" smtClean="0"/>
              <a:t>‹#›</a:t>
            </a:fld>
            <a:endParaRPr lang="en-US" dirty="0"/>
          </a:p>
        </p:txBody>
      </p:sp>
    </p:spTree>
    <p:extLst>
      <p:ext uri="{BB962C8B-B14F-4D97-AF65-F5344CB8AC3E}">
        <p14:creationId xmlns:p14="http://schemas.microsoft.com/office/powerpoint/2010/main" val="2341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5957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818EA1-7215-4A39-8B77-B7D9F674EA7D}" type="slidenum">
              <a:rPr lang="en-US" smtClean="0"/>
              <a:t>10</a:t>
            </a:fld>
            <a:endParaRPr lang="en-US" dirty="0"/>
          </a:p>
        </p:txBody>
      </p:sp>
    </p:spTree>
    <p:extLst>
      <p:ext uri="{BB962C8B-B14F-4D97-AF65-F5344CB8AC3E}">
        <p14:creationId xmlns:p14="http://schemas.microsoft.com/office/powerpoint/2010/main" val="936192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13818EA1-7215-4A39-8B77-B7D9F674EA7D}" type="slidenum">
              <a:rPr lang="en-US" smtClean="0"/>
              <a:t>2</a:t>
            </a:fld>
            <a:endParaRPr lang="en-US" dirty="0"/>
          </a:p>
        </p:txBody>
      </p:sp>
    </p:spTree>
    <p:extLst>
      <p:ext uri="{BB962C8B-B14F-4D97-AF65-F5344CB8AC3E}">
        <p14:creationId xmlns:p14="http://schemas.microsoft.com/office/powerpoint/2010/main" val="4220445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6274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13818EA1-7215-4A39-8B77-B7D9F674EA7D}" type="slidenum">
              <a:rPr lang="en-US" smtClean="0"/>
              <a:t>4</a:t>
            </a:fld>
            <a:endParaRPr lang="en-US" dirty="0"/>
          </a:p>
        </p:txBody>
      </p:sp>
    </p:spTree>
    <p:extLst>
      <p:ext uri="{BB962C8B-B14F-4D97-AF65-F5344CB8AC3E}">
        <p14:creationId xmlns:p14="http://schemas.microsoft.com/office/powerpoint/2010/main" val="2334042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9241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4043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4324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3818EA1-7215-4A39-8B77-B7D9F674EA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379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13818EA1-7215-4A39-8B77-B7D9F674EA7D}" type="slidenum">
              <a:rPr lang="en-US" smtClean="0"/>
              <a:t>9</a:t>
            </a:fld>
            <a:endParaRPr lang="en-US" dirty="0"/>
          </a:p>
        </p:txBody>
      </p:sp>
    </p:spTree>
    <p:extLst>
      <p:ext uri="{BB962C8B-B14F-4D97-AF65-F5344CB8AC3E}">
        <p14:creationId xmlns:p14="http://schemas.microsoft.com/office/powerpoint/2010/main" val="270390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431425" y="814002"/>
            <a:ext cx="11332857" cy="2707574"/>
          </a:xfrm>
          <a:prstGeom prst="rect">
            <a:avLst/>
          </a:prstGeom>
        </p:spPr>
        <p:txBody>
          <a:bodyPr anchor="ctr">
            <a:normAutofit/>
          </a:bodyPr>
          <a:lstStyle>
            <a:lvl1pPr>
              <a:defRPr sz="3200" b="1" baseline="0">
                <a:solidFill>
                  <a:srgbClr val="00439C"/>
                </a:solidFill>
                <a:latin typeface="+mj-lt"/>
              </a:defRPr>
            </a:lvl1pPr>
          </a:lstStyle>
          <a:p>
            <a:pPr lvl="0"/>
            <a:r>
              <a:rPr lang="en-US"/>
              <a:t>Presentation Title</a:t>
            </a:r>
            <a:br>
              <a:rPr lang="en-US"/>
            </a:br>
            <a:r>
              <a:rPr lang="en-US"/>
              <a:t>– Calibri (Headings), Bold, 32pt</a:t>
            </a:r>
          </a:p>
        </p:txBody>
      </p:sp>
      <p:sp>
        <p:nvSpPr>
          <p:cNvPr id="8" name="Content Placeholder"/>
          <p:cNvSpPr>
            <a:spLocks noGrp="1"/>
          </p:cNvSpPr>
          <p:nvPr>
            <p:ph sz="quarter" idx="10" hasCustomPrompt="1"/>
          </p:nvPr>
        </p:nvSpPr>
        <p:spPr>
          <a:xfrm>
            <a:off x="431425" y="3531950"/>
            <a:ext cx="11329416" cy="724085"/>
          </a:xfrm>
          <a:prstGeom prst="rect">
            <a:avLst/>
          </a:prstGeom>
        </p:spPr>
        <p:txBody>
          <a:bodyPr anchor="b">
            <a:normAutofit/>
          </a:bodyPr>
          <a:lstStyle>
            <a:lvl1pPr marL="0" indent="0" algn="ctr">
              <a:buNone/>
              <a:defRPr sz="2400" b="1" baseline="0"/>
            </a:lvl1pPr>
          </a:lstStyle>
          <a:p>
            <a:pPr lvl="0"/>
            <a:r>
              <a:rPr lang="en-US"/>
              <a:t>Presenter Name(s) – Calibri (Body), Bold, 24pt</a:t>
            </a:r>
          </a:p>
        </p:txBody>
      </p:sp>
      <p:sp>
        <p:nvSpPr>
          <p:cNvPr id="18" name="Content Placeholder"/>
          <p:cNvSpPr>
            <a:spLocks noGrp="1"/>
          </p:cNvSpPr>
          <p:nvPr>
            <p:ph sz="quarter" idx="12" hasCustomPrompt="1"/>
          </p:nvPr>
        </p:nvSpPr>
        <p:spPr>
          <a:xfrm>
            <a:off x="431425" y="4997895"/>
            <a:ext cx="11329416" cy="722376"/>
          </a:xfrm>
          <a:prstGeom prst="rect">
            <a:avLst/>
          </a:prstGeom>
        </p:spPr>
        <p:txBody>
          <a:bodyPr>
            <a:normAutofit/>
          </a:bodyPr>
          <a:lstStyle>
            <a:lvl1pPr marL="0" indent="0" algn="ctr">
              <a:buNone/>
              <a:defRPr sz="1600" b="0" baseline="0">
                <a:solidFill>
                  <a:srgbClr val="00439C"/>
                </a:solidFill>
              </a:defRPr>
            </a:lvl1pPr>
          </a:lstStyle>
          <a:p>
            <a:pPr lvl="0"/>
            <a:r>
              <a:rPr lang="en-US"/>
              <a:t>Date – Calibri (Body), 16pt</a:t>
            </a:r>
          </a:p>
        </p:txBody>
      </p:sp>
      <p:sp>
        <p:nvSpPr>
          <p:cNvPr id="7" name="Content Placeholder">
            <a:extLst>
              <a:ext uri="{FF2B5EF4-FFF2-40B4-BE49-F238E27FC236}">
                <a16:creationId xmlns:a16="http://schemas.microsoft.com/office/drawing/2014/main" id="{96E48AE0-8917-4903-BCFB-428963B1B0D6}"/>
              </a:ext>
            </a:extLst>
          </p:cNvPr>
          <p:cNvSpPr>
            <a:spLocks noGrp="1"/>
          </p:cNvSpPr>
          <p:nvPr>
            <p:ph sz="quarter" idx="14" hasCustomPrompt="1"/>
          </p:nvPr>
        </p:nvSpPr>
        <p:spPr>
          <a:xfrm>
            <a:off x="431425" y="4261420"/>
            <a:ext cx="11329416" cy="722376"/>
          </a:xfrm>
          <a:prstGeom prst="rect">
            <a:avLst/>
          </a:prstGeom>
        </p:spPr>
        <p:txBody>
          <a:bodyPr anchor="ctr">
            <a:normAutofit/>
          </a:bodyPr>
          <a:lstStyle>
            <a:lvl1pPr marL="0" indent="0" algn="ctr">
              <a:buNone/>
              <a:defRPr sz="1800" b="0" baseline="0"/>
            </a:lvl1pPr>
          </a:lstStyle>
          <a:p>
            <a:pPr lvl="0"/>
            <a:r>
              <a:rPr lang="en-US"/>
              <a:t>Presenter Name(s) – Calibri (Body), 18pt</a:t>
            </a:r>
          </a:p>
        </p:txBody>
      </p:sp>
    </p:spTree>
    <p:extLst>
      <p:ext uri="{BB962C8B-B14F-4D97-AF65-F5344CB8AC3E}">
        <p14:creationId xmlns:p14="http://schemas.microsoft.com/office/powerpoint/2010/main" val="158342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25387" y="2054894"/>
            <a:ext cx="9515271" cy="1362075"/>
          </a:xfrm>
          <a:prstGeom prst="rect">
            <a:avLst/>
          </a:prstGeom>
        </p:spPr>
        <p:txBody>
          <a:bodyPr anchor="b">
            <a:normAutofit/>
          </a:bodyPr>
          <a:lstStyle>
            <a:lvl1pPr algn="l">
              <a:lnSpc>
                <a:spcPts val="3800"/>
              </a:lnSpc>
              <a:defRPr sz="3200" b="1" cap="none" baseline="0">
                <a:solidFill>
                  <a:srgbClr val="00439C"/>
                </a:solidFill>
                <a:effectLst/>
                <a:latin typeface="+mj-lt"/>
              </a:defRPr>
            </a:lvl1pPr>
          </a:lstStyle>
          <a:p>
            <a:r>
              <a:rPr lang="en-US"/>
              <a:t>Section Title – Calibri (Headings), Bold, 32pt</a:t>
            </a:r>
          </a:p>
        </p:txBody>
      </p:sp>
      <p:sp>
        <p:nvSpPr>
          <p:cNvPr id="5" name="Content Placeholder 4"/>
          <p:cNvSpPr>
            <a:spLocks noGrp="1"/>
          </p:cNvSpPr>
          <p:nvPr>
            <p:ph sz="quarter" idx="10" hasCustomPrompt="1"/>
          </p:nvPr>
        </p:nvSpPr>
        <p:spPr>
          <a:xfrm>
            <a:off x="1327151" y="3414806"/>
            <a:ext cx="9537700" cy="1009650"/>
          </a:xfrm>
          <a:prstGeom prst="rect">
            <a:avLst/>
          </a:prstGeom>
        </p:spPr>
        <p:txBody>
          <a:bodyPr>
            <a:normAutofit/>
          </a:bodyPr>
          <a:lstStyle>
            <a:lvl1pPr marL="0" indent="0">
              <a:buNone/>
              <a:defRPr sz="2000" b="1" baseline="0">
                <a:solidFill>
                  <a:schemeClr val="tx1"/>
                </a:solidFill>
              </a:defRPr>
            </a:lvl1pPr>
          </a:lstStyle>
          <a:p>
            <a:pPr lvl="0"/>
            <a:r>
              <a:rPr lang="en-US"/>
              <a:t>Subtitle – Calibri (Body), Bold, 20pt</a:t>
            </a:r>
          </a:p>
        </p:txBody>
      </p:sp>
    </p:spTree>
    <p:extLst>
      <p:ext uri="{BB962C8B-B14F-4D97-AF65-F5344CB8AC3E}">
        <p14:creationId xmlns:p14="http://schemas.microsoft.com/office/powerpoint/2010/main" val="270085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1291839" y="824888"/>
            <a:ext cx="9594397" cy="1765912"/>
          </a:xfrm>
          <a:prstGeom prst="rect">
            <a:avLst/>
          </a:prstGeom>
        </p:spPr>
        <p:txBody>
          <a:bodyPr anchor="b">
            <a:normAutofit/>
          </a:bodyPr>
          <a:lstStyle>
            <a:lvl1pPr algn="l">
              <a:defRPr sz="3200" b="1" baseline="0">
                <a:solidFill>
                  <a:srgbClr val="00439C"/>
                </a:solidFill>
                <a:latin typeface="+mj-lt"/>
              </a:defRPr>
            </a:lvl1pPr>
          </a:lstStyle>
          <a:p>
            <a:pPr lvl="0"/>
            <a:r>
              <a:rPr lang="en-US"/>
              <a:t>Closing Title – Calibri (Headings), 32pt</a:t>
            </a:r>
          </a:p>
        </p:txBody>
      </p:sp>
      <p:sp>
        <p:nvSpPr>
          <p:cNvPr id="3" name="Content Placeholder 2"/>
          <p:cNvSpPr>
            <a:spLocks noGrp="1"/>
          </p:cNvSpPr>
          <p:nvPr>
            <p:ph sz="quarter" idx="10" hasCustomPrompt="1"/>
          </p:nvPr>
        </p:nvSpPr>
        <p:spPr>
          <a:xfrm>
            <a:off x="1286300" y="2639359"/>
            <a:ext cx="9618133" cy="3225800"/>
          </a:xfrm>
          <a:prstGeom prst="rect">
            <a:avLst/>
          </a:prstGeom>
        </p:spPr>
        <p:txBody>
          <a:bodyPr>
            <a:normAutofit/>
          </a:bodyPr>
          <a:lstStyle>
            <a:lvl1pPr marL="0" indent="0">
              <a:buClr>
                <a:schemeClr val="tx2"/>
              </a:buClr>
              <a:buNone/>
              <a:defRPr sz="2000" b="1" baseline="0">
                <a:solidFill>
                  <a:schemeClr val="tx1"/>
                </a:solidFill>
              </a:defRPr>
            </a:lvl1pPr>
            <a:lvl2pPr>
              <a:buClr>
                <a:schemeClr val="tx2"/>
              </a:buClr>
              <a:defRPr sz="2400"/>
            </a:lvl2pPr>
            <a:lvl3pPr>
              <a:buClr>
                <a:schemeClr val="tx2"/>
              </a:buClr>
              <a:defRPr sz="2400"/>
            </a:lvl3pPr>
            <a:lvl4pPr>
              <a:buClr>
                <a:schemeClr val="tx2"/>
              </a:buClr>
              <a:defRPr sz="2400"/>
            </a:lvl4pPr>
            <a:lvl5pPr>
              <a:buClr>
                <a:schemeClr val="tx2"/>
              </a:buClr>
              <a:defRPr sz="2400"/>
            </a:lvl5pPr>
          </a:lstStyle>
          <a:p>
            <a:pPr lvl="0"/>
            <a:r>
              <a:rPr lang="en-US"/>
              <a:t>Contact Information – Calibri (Body), 20pt</a:t>
            </a:r>
          </a:p>
        </p:txBody>
      </p:sp>
    </p:spTree>
    <p:extLst>
      <p:ext uri="{BB962C8B-B14F-4D97-AF65-F5344CB8AC3E}">
        <p14:creationId xmlns:p14="http://schemas.microsoft.com/office/powerpoint/2010/main" val="3621059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34426-4588-40A8-AB16-C2AF7D010CE5}"/>
              </a:ext>
            </a:extLst>
          </p:cNvPr>
          <p:cNvSpPr txBox="1"/>
          <p:nvPr userDrawn="1"/>
        </p:nvSpPr>
        <p:spPr>
          <a:xfrm>
            <a:off x="127218" y="4049187"/>
            <a:ext cx="7270175" cy="1384995"/>
          </a:xfrm>
          <a:prstGeom prst="rect">
            <a:avLst/>
          </a:prstGeom>
          <a:noFill/>
        </p:spPr>
        <p:txBody>
          <a:bodyPr wrap="square" rtlCol="0">
            <a:spAutoFit/>
          </a:bodyPr>
          <a:lstStyle/>
          <a:p>
            <a:r>
              <a:rPr lang="en-US" sz="1200" dirty="0">
                <a:solidFill>
                  <a:srgbClr val="695E4A"/>
                </a:solidFill>
                <a:latin typeface="Verdana" panose="020B0604030504040204" pitchFamily="34" charset="0"/>
                <a:ea typeface="Verdana" panose="020B0604030504040204" pitchFamily="34" charset="0"/>
              </a:rPr>
              <a:t>For more information, contact CDC</a:t>
            </a:r>
            <a:br>
              <a:rPr lang="en-US" sz="1200" dirty="0">
                <a:solidFill>
                  <a:srgbClr val="695E4A"/>
                </a:solidFill>
                <a:latin typeface="Verdana" panose="020B0604030504040204" pitchFamily="34" charset="0"/>
                <a:ea typeface="Verdana" panose="020B0604030504040204" pitchFamily="34" charset="0"/>
              </a:rPr>
            </a:br>
            <a:r>
              <a:rPr lang="en-US" sz="1200" dirty="0">
                <a:solidFill>
                  <a:srgbClr val="695E4A"/>
                </a:solidFill>
                <a:latin typeface="Verdana" panose="020B0604030504040204" pitchFamily="34" charset="0"/>
                <a:ea typeface="Verdana" panose="020B0604030504040204" pitchFamily="34" charset="0"/>
              </a:rPr>
              <a:t>1-800-CDC-INFO (232-4636)</a:t>
            </a:r>
            <a:br>
              <a:rPr lang="en-US" sz="1200" dirty="0">
                <a:solidFill>
                  <a:srgbClr val="695E4A"/>
                </a:solidFill>
                <a:latin typeface="Verdana" panose="020B0604030504040204" pitchFamily="34" charset="0"/>
                <a:ea typeface="Verdana" panose="020B0604030504040204" pitchFamily="34" charset="0"/>
              </a:rPr>
            </a:br>
            <a:r>
              <a:rPr lang="en-US" sz="1200" dirty="0">
                <a:solidFill>
                  <a:srgbClr val="695E4A"/>
                </a:solidFill>
                <a:latin typeface="Verdana" panose="020B0604030504040204" pitchFamily="34" charset="0"/>
                <a:ea typeface="Verdana" panose="020B0604030504040204" pitchFamily="34" charset="0"/>
              </a:rPr>
              <a:t>TTY:  1-888-232-6348    www.cdc.gov</a:t>
            </a:r>
            <a:br>
              <a:rPr lang="en-US" sz="1200" dirty="0">
                <a:solidFill>
                  <a:srgbClr val="695E4A"/>
                </a:solidFill>
                <a:latin typeface="Verdana" panose="020B0604030504040204" pitchFamily="34" charset="0"/>
                <a:ea typeface="Verdana" panose="020B0604030504040204" pitchFamily="34" charset="0"/>
              </a:rPr>
            </a:br>
            <a:br>
              <a:rPr lang="en-US" sz="1200" dirty="0">
                <a:solidFill>
                  <a:srgbClr val="695E4A"/>
                </a:solidFill>
                <a:latin typeface="Verdana" panose="020B0604030504040204" pitchFamily="34" charset="0"/>
                <a:ea typeface="Verdana" panose="020B0604030504040204" pitchFamily="34" charset="0"/>
              </a:rPr>
            </a:br>
            <a:br>
              <a:rPr lang="en-US" sz="1200" dirty="0">
                <a:solidFill>
                  <a:srgbClr val="695E4A"/>
                </a:solidFill>
                <a:latin typeface="Verdana" panose="020B0604030504040204" pitchFamily="34" charset="0"/>
                <a:ea typeface="Verdana" panose="020B0604030504040204" pitchFamily="34" charset="0"/>
              </a:rPr>
            </a:br>
            <a:r>
              <a:rPr lang="en-US" sz="1200" dirty="0">
                <a:solidFill>
                  <a:srgbClr val="695E4A"/>
                </a:solidFill>
                <a:latin typeface="Verdana" panose="020B0604030504040204" pitchFamily="34" charset="0"/>
                <a:ea typeface="Verdana" panose="020B0604030504040204" pitchFamily="34" charset="0"/>
              </a:rPr>
              <a:t>The findings and conclusions in this report are those of the authors and do not necessarily represent the official position of the Centers for Disease Control and Prevention.</a:t>
            </a:r>
          </a:p>
        </p:txBody>
      </p:sp>
      <p:grpSp>
        <p:nvGrpSpPr>
          <p:cNvPr id="6" name="Group 5">
            <a:extLst>
              <a:ext uri="{FF2B5EF4-FFF2-40B4-BE49-F238E27FC236}">
                <a16:creationId xmlns:a16="http://schemas.microsoft.com/office/drawing/2014/main" id="{86526D09-8127-4A81-B770-A8FC6245C774}"/>
              </a:ext>
            </a:extLst>
          </p:cNvPr>
          <p:cNvGrpSpPr/>
          <p:nvPr userDrawn="1"/>
        </p:nvGrpSpPr>
        <p:grpSpPr>
          <a:xfrm>
            <a:off x="0" y="5675086"/>
            <a:ext cx="12192000" cy="1182914"/>
            <a:chOff x="0" y="-11827"/>
            <a:chExt cx="9144000" cy="170018"/>
          </a:xfrm>
        </p:grpSpPr>
        <p:sp>
          <p:nvSpPr>
            <p:cNvPr id="7" name="bk object 25">
              <a:extLst>
                <a:ext uri="{FF2B5EF4-FFF2-40B4-BE49-F238E27FC236}">
                  <a16:creationId xmlns:a16="http://schemas.microsoft.com/office/drawing/2014/main" id="{D2B650CA-A85E-4F14-B69A-114F1AC71E52}"/>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endParaRPr dirty="0"/>
            </a:p>
          </p:txBody>
        </p:sp>
        <p:sp>
          <p:nvSpPr>
            <p:cNvPr id="8" name="bk object 26">
              <a:extLst>
                <a:ext uri="{FF2B5EF4-FFF2-40B4-BE49-F238E27FC236}">
                  <a16:creationId xmlns:a16="http://schemas.microsoft.com/office/drawing/2014/main" id="{C645D4BD-0C9B-4E33-9FAD-69F09CDBABB5}"/>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endParaRPr dirty="0"/>
            </a:p>
          </p:txBody>
        </p:sp>
        <p:sp>
          <p:nvSpPr>
            <p:cNvPr id="9" name="bk object 27">
              <a:extLst>
                <a:ext uri="{FF2B5EF4-FFF2-40B4-BE49-F238E27FC236}">
                  <a16:creationId xmlns:a16="http://schemas.microsoft.com/office/drawing/2014/main" id="{53F5EAF7-44AE-4DA0-A66F-7457F8E97247}"/>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endParaRPr dirty="0"/>
            </a:p>
          </p:txBody>
        </p:sp>
        <p:sp>
          <p:nvSpPr>
            <p:cNvPr id="10" name="bk object 28">
              <a:extLst>
                <a:ext uri="{FF2B5EF4-FFF2-40B4-BE49-F238E27FC236}">
                  <a16:creationId xmlns:a16="http://schemas.microsoft.com/office/drawing/2014/main" id="{6E72D0F0-942E-439C-B474-A2ED6D1D1896}"/>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endParaRPr dirty="0"/>
            </a:p>
          </p:txBody>
        </p:sp>
        <p:sp>
          <p:nvSpPr>
            <p:cNvPr id="11" name="bk object 29">
              <a:extLst>
                <a:ext uri="{FF2B5EF4-FFF2-40B4-BE49-F238E27FC236}">
                  <a16:creationId xmlns:a16="http://schemas.microsoft.com/office/drawing/2014/main" id="{E926208D-BD33-4667-B501-F0C54FE47583}"/>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endParaRPr dirty="0"/>
            </a:p>
          </p:txBody>
        </p:sp>
        <p:sp>
          <p:nvSpPr>
            <p:cNvPr id="12" name="bk object 30">
              <a:extLst>
                <a:ext uri="{FF2B5EF4-FFF2-40B4-BE49-F238E27FC236}">
                  <a16:creationId xmlns:a16="http://schemas.microsoft.com/office/drawing/2014/main" id="{674CBAFF-F854-4B57-9205-98C19A1D26EC}"/>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endParaRPr dirty="0"/>
            </a:p>
          </p:txBody>
        </p:sp>
        <p:sp>
          <p:nvSpPr>
            <p:cNvPr id="13" name="bk object 31">
              <a:extLst>
                <a:ext uri="{FF2B5EF4-FFF2-40B4-BE49-F238E27FC236}">
                  <a16:creationId xmlns:a16="http://schemas.microsoft.com/office/drawing/2014/main" id="{E8E051EE-6DB1-421F-A774-48B9DAF2ADFF}"/>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endParaRPr dirty="0"/>
            </a:p>
          </p:txBody>
        </p:sp>
        <p:sp>
          <p:nvSpPr>
            <p:cNvPr id="14" name="bk object 32">
              <a:extLst>
                <a:ext uri="{FF2B5EF4-FFF2-40B4-BE49-F238E27FC236}">
                  <a16:creationId xmlns:a16="http://schemas.microsoft.com/office/drawing/2014/main" id="{1713FC97-638B-42A2-AAB4-9FBCBB80E5DD}"/>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endParaRPr dirty="0"/>
            </a:p>
          </p:txBody>
        </p:sp>
      </p:grpSp>
    </p:spTree>
    <p:extLst>
      <p:ext uri="{BB962C8B-B14F-4D97-AF65-F5344CB8AC3E}">
        <p14:creationId xmlns:p14="http://schemas.microsoft.com/office/powerpoint/2010/main" val="3061135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15" descr="Top Rule"/>
          <p:cNvPicPr>
            <a:picLocks/>
          </p:cNvPicPr>
          <p:nvPr userDrawn="1"/>
        </p:nvPicPr>
        <p:blipFill>
          <a:blip r:embed="rId6">
            <a:extLst>
              <a:ext uri="{28A0092B-C50C-407E-A947-70E740481C1C}">
                <a14:useLocalDpi xmlns:a14="http://schemas.microsoft.com/office/drawing/2010/main" val="0"/>
              </a:ext>
            </a:extLst>
          </a:blip>
          <a:stretch>
            <a:fillRect/>
          </a:stretch>
        </p:blipFill>
        <p:spPr>
          <a:xfrm>
            <a:off x="-1" y="-2381"/>
            <a:ext cx="12192001" cy="73152"/>
          </a:xfrm>
          <a:prstGeom prst="rect">
            <a:avLst/>
          </a:prstGeom>
        </p:spPr>
      </p:pic>
      <p:sp>
        <p:nvSpPr>
          <p:cNvPr id="7" name="Rectangle 6"/>
          <p:cNvSpPr/>
          <p:nvPr userDrawn="1"/>
        </p:nvSpPr>
        <p:spPr>
          <a:xfrm>
            <a:off x="11436724" y="6384468"/>
            <a:ext cx="548107" cy="261610"/>
          </a:xfrm>
          <a:prstGeom prst="rect">
            <a:avLst/>
          </a:prstGeom>
        </p:spPr>
        <p:txBody>
          <a:bodyPr wrap="square">
            <a:spAutoFit/>
          </a:bodyPr>
          <a:lstStyle/>
          <a:p>
            <a:pPr algn="r"/>
            <a:fld id="{756EACE1-9285-4962-956D-F6B3864A9ED6}" type="slidenum">
              <a:rPr kumimoji="0" lang="en-US" sz="1100" b="0" i="0" u="none" strike="noStrike" kern="1200" cap="none" spc="0" normalizeH="0" baseline="0" noProof="0" smtClean="0">
                <a:ln>
                  <a:noFill/>
                </a:ln>
                <a:solidFill>
                  <a:srgbClr val="666666"/>
                </a:solidFill>
                <a:effectLst/>
                <a:uLnTx/>
                <a:uFillTx/>
                <a:latin typeface="+mn-lt"/>
                <a:ea typeface="+mn-ea"/>
                <a:cs typeface="+mn-cs"/>
              </a:rPr>
              <a:pPr algn="r"/>
              <a:t>‹#›</a:t>
            </a:fld>
            <a:endParaRPr lang="en-US" sz="1100" b="0" dirty="0">
              <a:solidFill>
                <a:srgbClr val="666666"/>
              </a:solidFill>
            </a:endParaRPr>
          </a:p>
        </p:txBody>
      </p:sp>
    </p:spTree>
    <p:extLst>
      <p:ext uri="{BB962C8B-B14F-4D97-AF65-F5344CB8AC3E}">
        <p14:creationId xmlns:p14="http://schemas.microsoft.com/office/powerpoint/2010/main" val="4271293583"/>
      </p:ext>
    </p:extLst>
  </p:cSld>
  <p:clrMap bg1="lt1" tx1="dk1" bg2="lt2" tx2="dk2" accent1="accent1" accent2="accent2" accent3="accent3" accent4="accent4" accent5="accent5" accent6="accent6" hlink="hlink" folHlink="folHlink"/>
  <p:sldLayoutIdLst>
    <p:sldLayoutId id="2147483663" r:id="rId1"/>
    <p:sldLayoutId id="2147483665" r:id="rId2"/>
    <p:sldLayoutId id="2147483666" r:id="rId3"/>
    <p:sldLayoutId id="2147483673"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28">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23" name="Group 22">
            <a:extLst>
              <a:ext uri="{FF2B5EF4-FFF2-40B4-BE49-F238E27FC236}">
                <a16:creationId xmlns:a16="http://schemas.microsoft.com/office/drawing/2014/main" id="{F22C30D4-CF5D-497F-8123-121FA05D3FE0}"/>
              </a:ext>
            </a:extLst>
          </p:cNvPr>
          <p:cNvGrpSpPr/>
          <p:nvPr/>
        </p:nvGrpSpPr>
        <p:grpSpPr>
          <a:xfrm>
            <a:off x="348240" y="4457189"/>
            <a:ext cx="11542860" cy="1748470"/>
            <a:chOff x="99484" y="1977622"/>
            <a:chExt cx="7171782" cy="1748470"/>
          </a:xfrm>
        </p:grpSpPr>
        <p:sp>
          <p:nvSpPr>
            <p:cNvPr id="24" name="object 3">
              <a:extLst>
                <a:ext uri="{FF2B5EF4-FFF2-40B4-BE49-F238E27FC236}">
                  <a16:creationId xmlns:a16="http://schemas.microsoft.com/office/drawing/2014/main" id="{84C22D50-AFC3-43F8-94F2-3503D8908310}"/>
                </a:ext>
              </a:extLst>
            </p:cNvPr>
            <p:cNvSpPr txBox="1">
              <a:spLocks/>
            </p:cNvSpPr>
            <p:nvPr/>
          </p:nvSpPr>
          <p:spPr>
            <a:xfrm>
              <a:off x="99484" y="2298223"/>
              <a:ext cx="7171782" cy="566181"/>
            </a:xfrm>
            <a:prstGeom prst="rect">
              <a:avLst/>
            </a:prstGeom>
          </p:spPr>
          <p:txBody>
            <a:bodyPr vert="horz" wrap="square" lIns="0" tIns="12065" rIns="0" bIns="0" rtlCol="0">
              <a:spAutoFit/>
            </a:bodyPr>
            <a:lstStyle>
              <a:lvl1pPr>
                <a:defRPr sz="2800" b="0" i="0">
                  <a:solidFill>
                    <a:schemeClr val="bg1"/>
                  </a:solidFill>
                  <a:latin typeface="Calibri"/>
                  <a:ea typeface="+mj-ea"/>
                  <a:cs typeface="Calibri"/>
                </a:defRPr>
              </a:lvl1pPr>
            </a:lstStyle>
            <a:p>
              <a:pPr marL="12700" marR="0" lvl="0" indent="0" algn="l" defTabSz="914400" rtl="0" eaLnBrk="1" fontAlgn="auto" latinLnBrk="0" hangingPunct="1">
                <a:lnSpc>
                  <a:spcPct val="100000"/>
                </a:lnSpc>
                <a:spcBef>
                  <a:spcPts val="95"/>
                </a:spcBef>
                <a:spcAft>
                  <a:spcPts val="0"/>
                </a:spcAft>
                <a:buClrTx/>
                <a:buSzTx/>
                <a:buFontTx/>
                <a:buNone/>
                <a:tabLst/>
                <a:defRPr/>
              </a:pPr>
              <a:r>
                <a:rPr kumimoji="0" lang="en-US" sz="3600" b="1" i="0" u="none" strike="noStrike" kern="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Calibri"/>
                </a:rPr>
                <a:t>STRATEGIC PLAN FY 2022–2025</a:t>
              </a:r>
            </a:p>
          </p:txBody>
        </p:sp>
        <p:sp>
          <p:nvSpPr>
            <p:cNvPr id="25" name="object 2">
              <a:extLst>
                <a:ext uri="{FF2B5EF4-FFF2-40B4-BE49-F238E27FC236}">
                  <a16:creationId xmlns:a16="http://schemas.microsoft.com/office/drawing/2014/main" id="{DF08B896-077C-4291-BE21-19E380ECE000}"/>
                </a:ext>
              </a:extLst>
            </p:cNvPr>
            <p:cNvSpPr txBox="1"/>
            <p:nvPr/>
          </p:nvSpPr>
          <p:spPr>
            <a:xfrm>
              <a:off x="99484" y="1977622"/>
              <a:ext cx="6978897" cy="320601"/>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NATIONAL CENTER FOR HEALTH STATISTICS</a:t>
              </a:r>
            </a:p>
          </p:txBody>
        </p:sp>
        <p:sp>
          <p:nvSpPr>
            <p:cNvPr id="28" name="object 2">
              <a:extLst>
                <a:ext uri="{FF2B5EF4-FFF2-40B4-BE49-F238E27FC236}">
                  <a16:creationId xmlns:a16="http://schemas.microsoft.com/office/drawing/2014/main" id="{82E67B1C-1F0F-4970-A2AF-9E4537CADA79}"/>
                </a:ext>
              </a:extLst>
            </p:cNvPr>
            <p:cNvSpPr txBox="1"/>
            <p:nvPr/>
          </p:nvSpPr>
          <p:spPr>
            <a:xfrm>
              <a:off x="99484" y="3497824"/>
              <a:ext cx="6978897" cy="228268"/>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Fall 2021</a:t>
              </a:r>
            </a:p>
          </p:txBody>
        </p:sp>
        <p:sp>
          <p:nvSpPr>
            <p:cNvPr id="27" name="object 2">
              <a:extLst>
                <a:ext uri="{FF2B5EF4-FFF2-40B4-BE49-F238E27FC236}">
                  <a16:creationId xmlns:a16="http://schemas.microsoft.com/office/drawing/2014/main" id="{B82CA57B-6B01-4070-890F-286B0EBBA0F1}"/>
                </a:ext>
              </a:extLst>
            </p:cNvPr>
            <p:cNvSpPr txBox="1"/>
            <p:nvPr/>
          </p:nvSpPr>
          <p:spPr>
            <a:xfrm>
              <a:off x="99484" y="3191576"/>
              <a:ext cx="6978897" cy="320601"/>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ROADSHOW DECK</a:t>
              </a:r>
            </a:p>
          </p:txBody>
        </p:sp>
      </p:gr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3" name="Rectangle 2">
            <a:extLst>
              <a:ext uri="{FF2B5EF4-FFF2-40B4-BE49-F238E27FC236}">
                <a16:creationId xmlns:a16="http://schemas.microsoft.com/office/drawing/2014/main" id="{7DA6D07F-ECCD-4770-9D36-3829DC4C71CE}"/>
              </a:ext>
            </a:extLst>
          </p:cNvPr>
          <p:cNvSpPr/>
          <p:nvPr/>
        </p:nvSpPr>
        <p:spPr>
          <a:xfrm>
            <a:off x="11020971" y="5635867"/>
            <a:ext cx="1048757" cy="9716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691887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endParaRPr dirty="0"/>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endParaRPr dirty="0"/>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endParaRPr dirty="0"/>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endParaRPr dirty="0"/>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endParaRPr dirty="0"/>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endParaRPr dirty="0"/>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endParaRPr dirty="0"/>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endParaRPr dirty="0"/>
            </a:p>
          </p:txBody>
        </p:sp>
      </p:gr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7" name="object 3">
            <a:extLst>
              <a:ext uri="{FF2B5EF4-FFF2-40B4-BE49-F238E27FC236}">
                <a16:creationId xmlns:a16="http://schemas.microsoft.com/office/drawing/2014/main" id="{B5B678B9-2E6B-4C8B-B6A6-61C2CA0A0988}"/>
              </a:ext>
            </a:extLst>
          </p:cNvPr>
          <p:cNvSpPr txBox="1">
            <a:spLocks/>
          </p:cNvSpPr>
          <p:nvPr/>
        </p:nvSpPr>
        <p:spPr>
          <a:xfrm>
            <a:off x="453398" y="3755299"/>
            <a:ext cx="11542860" cy="1674176"/>
          </a:xfrm>
          <a:prstGeom prst="rect">
            <a:avLst/>
          </a:prstGeom>
        </p:spPr>
        <p:txBody>
          <a:bodyPr vert="horz" wrap="square" lIns="0" tIns="12065" rIns="0" bIns="0" rtlCol="0">
            <a:spAutoFit/>
          </a:bodyPr>
          <a:lstStyle>
            <a:lvl1pPr>
              <a:defRPr sz="2800" b="0" i="0">
                <a:solidFill>
                  <a:schemeClr val="bg1"/>
                </a:solidFill>
                <a:latin typeface="Calibri"/>
                <a:ea typeface="+mj-ea"/>
                <a:cs typeface="Calibri"/>
              </a:defRPr>
            </a:lvl1pPr>
          </a:lstStyle>
          <a:p>
            <a:pPr marL="12700" marR="0" lvl="0" indent="0" defTabSz="914400" eaLnBrk="1" fontAlgn="auto" latinLnBrk="0" hangingPunct="1">
              <a:lnSpc>
                <a:spcPct val="100000"/>
              </a:lnSpc>
              <a:spcBef>
                <a:spcPts val="95"/>
              </a:spcBef>
              <a:spcAft>
                <a:spcPts val="0"/>
              </a:spcAft>
              <a:buClrTx/>
              <a:buSzTx/>
              <a:buFontTx/>
              <a:buNone/>
              <a:tabLst/>
              <a:defRPr/>
            </a:pPr>
            <a:r>
              <a:rPr lang="en-US" sz="3600" b="1" kern="0" spc="300" dirty="0">
                <a:solidFill>
                  <a:srgbClr val="00439C"/>
                </a:solidFill>
                <a:latin typeface="Verdana" panose="020B0604030504040204" pitchFamily="34" charset="0"/>
                <a:ea typeface="Verdana" panose="020B0604030504040204" pitchFamily="34" charset="0"/>
              </a:rPr>
              <a:t>NCHS is excited to build upon its strong foundation and drive action through the Strategic Plan </a:t>
            </a:r>
            <a:endParaRPr kumimoji="0" lang="en-US" sz="3600" b="1" i="0" u="none" strike="noStrike" kern="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endParaRPr>
          </a:p>
        </p:txBody>
      </p:sp>
      <p:grpSp>
        <p:nvGrpSpPr>
          <p:cNvPr id="24" name="Group 23">
            <a:extLst>
              <a:ext uri="{FF2B5EF4-FFF2-40B4-BE49-F238E27FC236}">
                <a16:creationId xmlns:a16="http://schemas.microsoft.com/office/drawing/2014/main" id="{E80F30D7-ADAA-46D6-8B74-497668EF87CA}"/>
              </a:ext>
            </a:extLst>
          </p:cNvPr>
          <p:cNvGrpSpPr/>
          <p:nvPr/>
        </p:nvGrpSpPr>
        <p:grpSpPr>
          <a:xfrm>
            <a:off x="0" y="1214107"/>
            <a:ext cx="12192002" cy="646425"/>
            <a:chOff x="-4" y="2006376"/>
            <a:chExt cx="12192002" cy="646425"/>
          </a:xfrm>
        </p:grpSpPr>
        <p:grpSp>
          <p:nvGrpSpPr>
            <p:cNvPr id="25" name="Group 24">
              <a:extLst>
                <a:ext uri="{FF2B5EF4-FFF2-40B4-BE49-F238E27FC236}">
                  <a16:creationId xmlns:a16="http://schemas.microsoft.com/office/drawing/2014/main" id="{F4954951-A5FB-4006-A78B-716F36534037}"/>
                </a:ext>
              </a:extLst>
            </p:cNvPr>
            <p:cNvGrpSpPr/>
            <p:nvPr/>
          </p:nvGrpSpPr>
          <p:grpSpPr>
            <a:xfrm>
              <a:off x="-4" y="2006376"/>
              <a:ext cx="12192002" cy="369332"/>
              <a:chOff x="3978671" y="6123644"/>
              <a:chExt cx="6672347" cy="320145"/>
            </a:xfrm>
          </p:grpSpPr>
          <p:cxnSp>
            <p:nvCxnSpPr>
              <p:cNvPr id="29" name="Straight Connector 28">
                <a:extLst>
                  <a:ext uri="{FF2B5EF4-FFF2-40B4-BE49-F238E27FC236}">
                    <a16:creationId xmlns:a16="http://schemas.microsoft.com/office/drawing/2014/main" id="{83F28748-5DB7-47DF-AF6E-F8B3425C16E8}"/>
                  </a:ext>
                </a:extLst>
              </p:cNvPr>
              <p:cNvCxnSpPr>
                <a:cxnSpLocks/>
              </p:cNvCxnSpPr>
              <p:nvPr/>
            </p:nvCxnSpPr>
            <p:spPr>
              <a:xfrm>
                <a:off x="3978671" y="6277532"/>
                <a:ext cx="6672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A3AD93B-021E-4E63-8272-A5F2AA64C66D}"/>
                  </a:ext>
                </a:extLst>
              </p:cNvPr>
              <p:cNvSpPr txBox="1"/>
              <p:nvPr/>
            </p:nvSpPr>
            <p:spPr>
              <a:xfrm>
                <a:off x="6518661" y="6123644"/>
                <a:ext cx="1592370" cy="320145"/>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30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VISION</a:t>
                </a:r>
              </a:p>
            </p:txBody>
          </p:sp>
        </p:grpSp>
        <p:sp>
          <p:nvSpPr>
            <p:cNvPr id="28" name="TextBox 27">
              <a:extLst>
                <a:ext uri="{FF2B5EF4-FFF2-40B4-BE49-F238E27FC236}">
                  <a16:creationId xmlns:a16="http://schemas.microsoft.com/office/drawing/2014/main" id="{7BDB84C0-587A-44E4-A551-436E6A412B2E}"/>
                </a:ext>
              </a:extLst>
            </p:cNvPr>
            <p:cNvSpPr txBox="1"/>
            <p:nvPr/>
          </p:nvSpPr>
          <p:spPr>
            <a:xfrm>
              <a:off x="1265549" y="2283469"/>
              <a:ext cx="9660894" cy="369332"/>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To be a world-class innovator and provider of health data and statistics. </a:t>
              </a:r>
            </a:p>
          </p:txBody>
        </p:sp>
      </p:grpSp>
      <p:grpSp>
        <p:nvGrpSpPr>
          <p:cNvPr id="31" name="Group 30">
            <a:extLst>
              <a:ext uri="{FF2B5EF4-FFF2-40B4-BE49-F238E27FC236}">
                <a16:creationId xmlns:a16="http://schemas.microsoft.com/office/drawing/2014/main" id="{6F93A9F3-CD53-4CD2-B684-F0DE26BC88D2}"/>
              </a:ext>
            </a:extLst>
          </p:cNvPr>
          <p:cNvGrpSpPr/>
          <p:nvPr/>
        </p:nvGrpSpPr>
        <p:grpSpPr>
          <a:xfrm>
            <a:off x="0" y="2020263"/>
            <a:ext cx="12192002" cy="1180282"/>
            <a:chOff x="-4" y="1696322"/>
            <a:chExt cx="12192002" cy="1180282"/>
          </a:xfrm>
        </p:grpSpPr>
        <p:grpSp>
          <p:nvGrpSpPr>
            <p:cNvPr id="32" name="Group 31">
              <a:extLst>
                <a:ext uri="{FF2B5EF4-FFF2-40B4-BE49-F238E27FC236}">
                  <a16:creationId xmlns:a16="http://schemas.microsoft.com/office/drawing/2014/main" id="{03F3272F-7BE4-4489-AF10-0F913ACD1E8B}"/>
                </a:ext>
              </a:extLst>
            </p:cNvPr>
            <p:cNvGrpSpPr/>
            <p:nvPr/>
          </p:nvGrpSpPr>
          <p:grpSpPr>
            <a:xfrm>
              <a:off x="-4" y="1696322"/>
              <a:ext cx="12192002" cy="369332"/>
              <a:chOff x="3978671" y="6123644"/>
              <a:chExt cx="6672347" cy="369332"/>
            </a:xfrm>
          </p:grpSpPr>
          <p:cxnSp>
            <p:nvCxnSpPr>
              <p:cNvPr id="34" name="Straight Connector 33">
                <a:extLst>
                  <a:ext uri="{FF2B5EF4-FFF2-40B4-BE49-F238E27FC236}">
                    <a16:creationId xmlns:a16="http://schemas.microsoft.com/office/drawing/2014/main" id="{FD610C2C-845F-48E6-880A-7A25526CDF90}"/>
                  </a:ext>
                </a:extLst>
              </p:cNvPr>
              <p:cNvCxnSpPr>
                <a:cxnSpLocks/>
              </p:cNvCxnSpPr>
              <p:nvPr/>
            </p:nvCxnSpPr>
            <p:spPr>
              <a:xfrm>
                <a:off x="3978671" y="6277532"/>
                <a:ext cx="6672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914EC98-21DB-4C02-9ED1-B875F61958CD}"/>
                  </a:ext>
                </a:extLst>
              </p:cNvPr>
              <p:cNvSpPr txBox="1"/>
              <p:nvPr/>
            </p:nvSpPr>
            <p:spPr>
              <a:xfrm>
                <a:off x="6518661" y="6123644"/>
                <a:ext cx="1592370" cy="369332"/>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30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MISSION</a:t>
                </a:r>
              </a:p>
            </p:txBody>
          </p:sp>
        </p:grpSp>
        <p:sp>
          <p:nvSpPr>
            <p:cNvPr id="33" name="TextBox 32">
              <a:extLst>
                <a:ext uri="{FF2B5EF4-FFF2-40B4-BE49-F238E27FC236}">
                  <a16:creationId xmlns:a16="http://schemas.microsoft.com/office/drawing/2014/main" id="{4DF41219-E8FE-42CC-8200-948AE3FD4476}"/>
                </a:ext>
              </a:extLst>
            </p:cNvPr>
            <p:cNvSpPr txBox="1"/>
            <p:nvPr/>
          </p:nvSpPr>
          <p:spPr>
            <a:xfrm>
              <a:off x="943565" y="2045607"/>
              <a:ext cx="10304864" cy="830997"/>
            </a:xfrm>
            <a:prstGeom prst="rect">
              <a:avLst/>
            </a:prstGeom>
            <a:noFill/>
          </p:spPr>
          <p:txBody>
            <a:bodyPr wrap="square" lIns="0" tIns="0" rIns="0" bIns="0" rtlCol="0" anchor="t">
              <a:spAutoFit/>
            </a:bodyPr>
            <a:lstStyle/>
            <a:p>
              <a:pPr marL="0" marR="0" lvl="0" indent="0" algn="ctr" defTabSz="914400" rtl="0" eaLnBrk="1" fontAlgn="auto" latinLnBrk="0" hangingPunct="1">
                <a:lnSpc>
                  <a:spcPct val="100000"/>
                </a:lnSpc>
                <a:spcBef>
                  <a:spcPts val="600"/>
                </a:spcBef>
                <a:spcAft>
                  <a:spcPts val="0"/>
                </a:spcAft>
                <a:buClrTx/>
                <a:buSzPct val="100000"/>
                <a:buFontTx/>
                <a:buNone/>
                <a:tabLst/>
                <a:defRPr/>
              </a:pPr>
              <a:r>
                <a:rPr kumimoji="0" lang="en-US"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NCHS collects, analyzes, and disseminates timely, relevant, and accurate health data and statistics. Our products and services inform the public, and guide program and policy decisions to improve our nation’s health.</a:t>
              </a:r>
              <a:endParaRPr kumimoji="0" lang="en-US" sz="2400" b="0" i="0" u="none" strike="noStrike" kern="1200" cap="none" spc="0" normalizeH="0" baseline="0" noProof="0" dirty="0">
                <a:ln>
                  <a:noFill/>
                </a:ln>
                <a:solidFill>
                  <a:srgbClr val="313131"/>
                </a:solidFill>
                <a:effectLst/>
                <a:uLnTx/>
                <a:uFillTx/>
                <a:latin typeface="Calibri"/>
                <a:ea typeface="+mn-ea"/>
                <a:cs typeface="+mn-cs"/>
              </a:endParaRPr>
            </a:p>
          </p:txBody>
        </p:sp>
      </p:grpSp>
    </p:spTree>
    <p:extLst>
      <p:ext uri="{BB962C8B-B14F-4D97-AF65-F5344CB8AC3E}">
        <p14:creationId xmlns:p14="http://schemas.microsoft.com/office/powerpoint/2010/main" val="2486325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s of the U.S. Department of Health and Human Services and Centers for Disease Control and Prevention" title="LOGOS">
            <a:extLst>
              <a:ext uri="{FF2B5EF4-FFF2-40B4-BE49-F238E27FC236}">
                <a16:creationId xmlns:a16="http://schemas.microsoft.com/office/drawing/2014/main" id="{19451552-0A23-429F-9BAF-00370D6B607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3134" y="5816060"/>
            <a:ext cx="1529849" cy="877060"/>
          </a:xfrm>
          <a:prstGeom prst="rect">
            <a:avLst/>
          </a:prstGeom>
        </p:spPr>
      </p:pic>
    </p:spTree>
    <p:extLst>
      <p:ext uri="{BB962C8B-B14F-4D97-AF65-F5344CB8AC3E}">
        <p14:creationId xmlns:p14="http://schemas.microsoft.com/office/powerpoint/2010/main" val="3596032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endParaRPr dirty="0"/>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endParaRPr dirty="0"/>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endParaRPr dirty="0"/>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endParaRPr dirty="0"/>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endParaRPr dirty="0"/>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endParaRPr dirty="0"/>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endParaRPr dirty="0"/>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endParaRPr dirty="0"/>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6978897" cy="320601"/>
          </a:xfrm>
          <a:prstGeom prst="rect">
            <a:avLst/>
          </a:prstGeom>
        </p:spPr>
        <p:txBody>
          <a:bodyPr vert="horz" wrap="square" lIns="0" tIns="12700" rIns="0" bIns="0" rtlCol="0">
            <a:spAutoFit/>
          </a:bodyPr>
          <a:lstStyle/>
          <a:p>
            <a:r>
              <a:rPr lang="en-US" sz="2000" dirty="0">
                <a:latin typeface="Verdana" panose="020B0604030504040204" pitchFamily="34" charset="0"/>
                <a:ea typeface="Verdana" panose="020B0604030504040204" pitchFamily="34" charset="0"/>
              </a:rPr>
              <a:t>Purpose of NCHS’ Strategic Plan</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7" name="object 2">
            <a:extLst>
              <a:ext uri="{FF2B5EF4-FFF2-40B4-BE49-F238E27FC236}">
                <a16:creationId xmlns:a16="http://schemas.microsoft.com/office/drawing/2014/main" id="{883A6BE3-9198-427F-B268-5BA204FC1C55}"/>
              </a:ext>
            </a:extLst>
          </p:cNvPr>
          <p:cNvSpPr txBox="1"/>
          <p:nvPr/>
        </p:nvSpPr>
        <p:spPr>
          <a:xfrm>
            <a:off x="348240" y="1472331"/>
            <a:ext cx="11495520" cy="659155"/>
          </a:xfrm>
          <a:prstGeom prst="rect">
            <a:avLst/>
          </a:prstGeom>
        </p:spPr>
        <p:txBody>
          <a:bodyPr vert="horz" wrap="square" lIns="0" tIns="12700" rIns="0" bIns="0" rtlCol="0">
            <a:spAutoFit/>
          </a:bodyPr>
          <a:lstStyle/>
          <a:p>
            <a:r>
              <a:rPr lang="en-US" sz="1400" dirty="0">
                <a:latin typeface="Verdana" panose="020B0604030504040204" pitchFamily="34" charset="0"/>
                <a:ea typeface="Verdana" panose="020B0604030504040204" pitchFamily="34" charset="0"/>
              </a:rPr>
              <a:t>This year, NCHS launched a strategic planning effort to help the Center maximize impact and provide direction for initiatives and investments. Through the strategic planning process, NCHS sought to achieve the following:</a:t>
            </a:r>
          </a:p>
          <a:p>
            <a:endParaRPr lang="en-US" sz="1400" dirty="0">
              <a:latin typeface="Verdana" panose="020B0604030504040204" pitchFamily="34" charset="0"/>
              <a:ea typeface="Verdana" panose="020B0604030504040204" pitchFamily="34" charset="0"/>
            </a:endParaRPr>
          </a:p>
        </p:txBody>
      </p:sp>
      <p:sp>
        <p:nvSpPr>
          <p:cNvPr id="28" name="Rectangle 27">
            <a:extLst>
              <a:ext uri="{FF2B5EF4-FFF2-40B4-BE49-F238E27FC236}">
                <a16:creationId xmlns:a16="http://schemas.microsoft.com/office/drawing/2014/main" id="{70A6CE84-DFC1-4CB4-89C7-FEDA32A3F11D}"/>
              </a:ext>
            </a:extLst>
          </p:cNvPr>
          <p:cNvSpPr/>
          <p:nvPr/>
        </p:nvSpPr>
        <p:spPr>
          <a:xfrm>
            <a:off x="737910" y="4436670"/>
            <a:ext cx="3518630" cy="1200329"/>
          </a:xfrm>
          <a:prstGeom prst="rect">
            <a:avLst/>
          </a:prstGeom>
        </p:spPr>
        <p:txBody>
          <a:bodyPr wrap="square">
            <a:spAutoFit/>
          </a:bodyPr>
          <a:lstStyle/>
          <a:p>
            <a:pPr algn="ctr"/>
            <a:r>
              <a:rPr lang="en-US" b="1" spc="300" dirty="0">
                <a:solidFill>
                  <a:schemeClr val="tx2"/>
                </a:solidFill>
                <a:latin typeface="Verdana" panose="020B0604030504040204" pitchFamily="34" charset="0"/>
                <a:ea typeface="Verdana" panose="020B0604030504040204" pitchFamily="34" charset="0"/>
                <a:cs typeface="Calibri" panose="020F0502020204030204" pitchFamily="34" charset="0"/>
              </a:rPr>
              <a:t>ARTICULATE </a:t>
            </a:r>
          </a:p>
          <a:p>
            <a:pPr algn="ctr"/>
            <a:r>
              <a:rPr lang="en-US" b="1" spc="300" dirty="0">
                <a:solidFill>
                  <a:schemeClr val="tx2"/>
                </a:solidFill>
                <a:latin typeface="Verdana" panose="020B0604030504040204" pitchFamily="34" charset="0"/>
                <a:ea typeface="Verdana" panose="020B0604030504040204" pitchFamily="34" charset="0"/>
                <a:cs typeface="Calibri" panose="020F0502020204030204" pitchFamily="34" charset="0"/>
              </a:rPr>
              <a:t>NCHS’ ROLE </a:t>
            </a:r>
          </a:p>
          <a:p>
            <a:pPr algn="ctr"/>
            <a:r>
              <a:rPr lang="en-US" i="1" dirty="0">
                <a:latin typeface="Verdana" panose="020B0604030504040204" pitchFamily="34" charset="0"/>
                <a:ea typeface="Verdana" panose="020B0604030504040204" pitchFamily="34" charset="0"/>
                <a:cs typeface="Calibri" panose="020F0502020204030204" pitchFamily="34" charset="0"/>
              </a:rPr>
              <a:t>in advancing </a:t>
            </a:r>
          </a:p>
          <a:p>
            <a:pPr algn="ctr"/>
            <a:r>
              <a:rPr lang="en-US" i="1" dirty="0">
                <a:latin typeface="Verdana" panose="020B0604030504040204" pitchFamily="34" charset="0"/>
                <a:ea typeface="Verdana" panose="020B0604030504040204" pitchFamily="34" charset="0"/>
                <a:cs typeface="Calibri" panose="020F0502020204030204" pitchFamily="34" charset="0"/>
              </a:rPr>
              <a:t>public health </a:t>
            </a:r>
          </a:p>
        </p:txBody>
      </p:sp>
      <p:sp>
        <p:nvSpPr>
          <p:cNvPr id="29" name="Rectangle 28">
            <a:extLst>
              <a:ext uri="{FF2B5EF4-FFF2-40B4-BE49-F238E27FC236}">
                <a16:creationId xmlns:a16="http://schemas.microsoft.com/office/drawing/2014/main" id="{41F92A8C-14BA-4456-B02A-FCE4EF5B5C58}"/>
              </a:ext>
            </a:extLst>
          </p:cNvPr>
          <p:cNvSpPr/>
          <p:nvPr/>
        </p:nvSpPr>
        <p:spPr>
          <a:xfrm>
            <a:off x="4333216" y="4436670"/>
            <a:ext cx="3518630" cy="1200329"/>
          </a:xfrm>
          <a:prstGeom prst="rect">
            <a:avLst/>
          </a:prstGeom>
        </p:spPr>
        <p:txBody>
          <a:bodyPr wrap="square">
            <a:spAutoFit/>
          </a:bodyPr>
          <a:lstStyle/>
          <a:p>
            <a:pPr algn="ctr"/>
            <a:r>
              <a:rPr lang="en-US" b="1" spc="300" dirty="0">
                <a:solidFill>
                  <a:schemeClr val="tx2"/>
                </a:solidFill>
                <a:latin typeface="Verdana" panose="020B0604030504040204" pitchFamily="34" charset="0"/>
                <a:ea typeface="Verdana" panose="020B0604030504040204" pitchFamily="34" charset="0"/>
                <a:cs typeface="Calibri" panose="020F0502020204030204" pitchFamily="34" charset="0"/>
              </a:rPr>
              <a:t>ALIGN ON </a:t>
            </a:r>
          </a:p>
          <a:p>
            <a:pPr algn="ctr"/>
            <a:r>
              <a:rPr lang="en-US" b="1" spc="300" dirty="0">
                <a:solidFill>
                  <a:schemeClr val="tx2"/>
                </a:solidFill>
                <a:latin typeface="Verdana" panose="020B0604030504040204" pitchFamily="34" charset="0"/>
                <a:ea typeface="Verdana" panose="020B0604030504040204" pitchFamily="34" charset="0"/>
                <a:cs typeface="Calibri" panose="020F0502020204030204" pitchFamily="34" charset="0"/>
              </a:rPr>
              <a:t>NCHS’ GOAL</a:t>
            </a:r>
            <a:r>
              <a:rPr lang="en-US" b="1" dirty="0">
                <a:solidFill>
                  <a:schemeClr val="tx2"/>
                </a:solidFill>
                <a:latin typeface="Verdana" panose="020B0604030504040204" pitchFamily="34" charset="0"/>
                <a:ea typeface="Verdana" panose="020B0604030504040204" pitchFamily="34" charset="0"/>
                <a:cs typeface="Calibri" panose="020F0502020204030204" pitchFamily="34" charset="0"/>
              </a:rPr>
              <a:t>S </a:t>
            </a:r>
          </a:p>
          <a:p>
            <a:pPr algn="ctr"/>
            <a:r>
              <a:rPr lang="en-US" i="1" dirty="0">
                <a:latin typeface="Verdana" panose="020B0604030504040204" pitchFamily="34" charset="0"/>
                <a:ea typeface="Verdana" panose="020B0604030504040204" pitchFamily="34" charset="0"/>
                <a:cs typeface="Calibri" panose="020F0502020204030204" pitchFamily="34" charset="0"/>
              </a:rPr>
              <a:t>that will advance its </a:t>
            </a:r>
          </a:p>
          <a:p>
            <a:pPr algn="ctr"/>
            <a:r>
              <a:rPr lang="en-US" i="1" dirty="0">
                <a:latin typeface="Verdana" panose="020B0604030504040204" pitchFamily="34" charset="0"/>
                <a:ea typeface="Verdana" panose="020B0604030504040204" pitchFamily="34" charset="0"/>
                <a:cs typeface="Calibri" panose="020F0502020204030204" pitchFamily="34" charset="0"/>
              </a:rPr>
              <a:t>work and people</a:t>
            </a:r>
            <a:endParaRPr lang="en-US" b="1" i="1" dirty="0">
              <a:latin typeface="Verdana" panose="020B0604030504040204" pitchFamily="34" charset="0"/>
              <a:ea typeface="Verdana" panose="020B060403050404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F34CC7F2-385B-4C7A-B2B0-3A5FEE70F5C3}"/>
              </a:ext>
            </a:extLst>
          </p:cNvPr>
          <p:cNvSpPr/>
          <p:nvPr/>
        </p:nvSpPr>
        <p:spPr>
          <a:xfrm>
            <a:off x="7935462" y="4436670"/>
            <a:ext cx="3518630" cy="1200329"/>
          </a:xfrm>
          <a:prstGeom prst="rect">
            <a:avLst/>
          </a:prstGeom>
        </p:spPr>
        <p:txBody>
          <a:bodyPr wrap="square">
            <a:spAutoFit/>
          </a:bodyPr>
          <a:lstStyle/>
          <a:p>
            <a:pPr algn="ctr"/>
            <a:r>
              <a:rPr lang="en-US" b="1" spc="300" dirty="0">
                <a:solidFill>
                  <a:schemeClr val="tx2"/>
                </a:solidFill>
                <a:latin typeface="Verdana" panose="020B0604030504040204" pitchFamily="34" charset="0"/>
                <a:ea typeface="Verdana" panose="020B0604030504040204" pitchFamily="34" charset="0"/>
                <a:cs typeface="Calibri" panose="020F0502020204030204" pitchFamily="34" charset="0"/>
              </a:rPr>
              <a:t>IDENTIFY TANGIBLE OPPORTUNITIES </a:t>
            </a:r>
          </a:p>
          <a:p>
            <a:pPr algn="ctr"/>
            <a:r>
              <a:rPr lang="en-US" i="1" dirty="0">
                <a:latin typeface="Verdana" panose="020B0604030504040204" pitchFamily="34" charset="0"/>
                <a:ea typeface="Verdana" panose="020B0604030504040204" pitchFamily="34" charset="0"/>
                <a:cs typeface="Calibri" panose="020F0502020204030204" pitchFamily="34" charset="0"/>
              </a:rPr>
              <a:t>for NCHS to drive its strategy forward</a:t>
            </a:r>
            <a:endParaRPr lang="en-US" b="1" i="1" dirty="0">
              <a:latin typeface="Verdana" panose="020B0604030504040204" pitchFamily="34" charset="0"/>
              <a:ea typeface="Verdana" panose="020B060403050404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32344448-5ADC-4D96-A33A-D55390FB7721}"/>
              </a:ext>
            </a:extLst>
          </p:cNvPr>
          <p:cNvGrpSpPr/>
          <p:nvPr/>
        </p:nvGrpSpPr>
        <p:grpSpPr>
          <a:xfrm>
            <a:off x="1874330" y="2866455"/>
            <a:ext cx="8443340" cy="1252728"/>
            <a:chOff x="2115700" y="2722619"/>
            <a:chExt cx="8443340" cy="1252728"/>
          </a:xfrm>
        </p:grpSpPr>
        <p:sp>
          <p:nvSpPr>
            <p:cNvPr id="31" name="Freeform 189">
              <a:extLst>
                <a:ext uri="{FF2B5EF4-FFF2-40B4-BE49-F238E27FC236}">
                  <a16:creationId xmlns:a16="http://schemas.microsoft.com/office/drawing/2014/main" id="{84A044C3-37ED-4AD2-8934-D287176FCF74}"/>
                </a:ext>
              </a:extLst>
            </p:cNvPr>
            <p:cNvSpPr>
              <a:spLocks noEditPoints="1"/>
            </p:cNvSpPr>
            <p:nvPr/>
          </p:nvSpPr>
          <p:spPr bwMode="auto">
            <a:xfrm>
              <a:off x="9306312" y="2722619"/>
              <a:ext cx="1252728" cy="1252728"/>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gradFill>
              <a:gsLst>
                <a:gs pos="0">
                  <a:srgbClr val="103064"/>
                </a:gs>
                <a:gs pos="100000">
                  <a:srgbClr val="17468F"/>
                </a:gs>
              </a:gsLst>
              <a:lin ang="0" scaled="0"/>
            </a:gradFill>
          </p:spPr>
          <p:txBody>
            <a:bodyPr wrap="square" lIns="0" tIns="0" rIns="0" bIns="0" rtlCol="0"/>
            <a:lstStyle/>
            <a:p>
              <a:endParaRPr lang="en-GB" dirty="0"/>
            </a:p>
          </p:txBody>
        </p:sp>
        <p:sp>
          <p:nvSpPr>
            <p:cNvPr id="32" name="Freeform 118">
              <a:extLst>
                <a:ext uri="{FF2B5EF4-FFF2-40B4-BE49-F238E27FC236}">
                  <a16:creationId xmlns:a16="http://schemas.microsoft.com/office/drawing/2014/main" id="{7244A93D-D5E2-46D3-82F0-BB05BACB8B6E}"/>
                </a:ext>
              </a:extLst>
            </p:cNvPr>
            <p:cNvSpPr>
              <a:spLocks noChangeAspect="1" noEditPoints="1"/>
            </p:cNvSpPr>
            <p:nvPr/>
          </p:nvSpPr>
          <p:spPr bwMode="auto">
            <a:xfrm rot="5400000">
              <a:off x="5707537" y="2721967"/>
              <a:ext cx="1252728" cy="1254032"/>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3 w 512"/>
                <a:gd name="T11" fmla="*/ 370 h 512"/>
                <a:gd name="T12" fmla="*/ 405 w 512"/>
                <a:gd name="T13" fmla="*/ 373 h 512"/>
                <a:gd name="T14" fmla="*/ 397 w 512"/>
                <a:gd name="T15" fmla="*/ 370 h 512"/>
                <a:gd name="T16" fmla="*/ 256 w 512"/>
                <a:gd name="T17" fmla="*/ 228 h 512"/>
                <a:gd name="T18" fmla="*/ 114 w 512"/>
                <a:gd name="T19" fmla="*/ 370 h 512"/>
                <a:gd name="T20" fmla="*/ 99 w 512"/>
                <a:gd name="T21" fmla="*/ 370 h 512"/>
                <a:gd name="T22" fmla="*/ 99 w 512"/>
                <a:gd name="T23" fmla="*/ 355 h 512"/>
                <a:gd name="T24" fmla="*/ 248 w 512"/>
                <a:gd name="T25" fmla="*/ 205 h 512"/>
                <a:gd name="T26" fmla="*/ 263 w 512"/>
                <a:gd name="T27" fmla="*/ 205 h 512"/>
                <a:gd name="T28" fmla="*/ 413 w 512"/>
                <a:gd name="T29" fmla="*/ 355 h 512"/>
                <a:gd name="T30" fmla="*/ 413 w 512"/>
                <a:gd name="T31" fmla="*/ 370 h 512"/>
                <a:gd name="T32" fmla="*/ 413 w 512"/>
                <a:gd name="T33" fmla="*/ 263 h 512"/>
                <a:gd name="T34" fmla="*/ 405 w 512"/>
                <a:gd name="T35" fmla="*/ 266 h 512"/>
                <a:gd name="T36" fmla="*/ 397 w 512"/>
                <a:gd name="T37" fmla="*/ 263 h 512"/>
                <a:gd name="T38" fmla="*/ 256 w 512"/>
                <a:gd name="T39" fmla="*/ 121 h 512"/>
                <a:gd name="T40" fmla="*/ 114 w 512"/>
                <a:gd name="T41" fmla="*/ 263 h 512"/>
                <a:gd name="T42" fmla="*/ 99 w 512"/>
                <a:gd name="T43" fmla="*/ 263 h 512"/>
                <a:gd name="T44" fmla="*/ 99 w 512"/>
                <a:gd name="T45" fmla="*/ 248 h 512"/>
                <a:gd name="T46" fmla="*/ 248 w 512"/>
                <a:gd name="T47" fmla="*/ 99 h 512"/>
                <a:gd name="T48" fmla="*/ 263 w 512"/>
                <a:gd name="T49" fmla="*/ 99 h 512"/>
                <a:gd name="T50" fmla="*/ 413 w 512"/>
                <a:gd name="T51" fmla="*/ 248 h 512"/>
                <a:gd name="T52" fmla="*/ 413 w 512"/>
                <a:gd name="T53" fmla="*/ 26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3" y="370"/>
                  </a:moveTo>
                  <a:cubicBezTo>
                    <a:pt x="410" y="372"/>
                    <a:pt x="408" y="373"/>
                    <a:pt x="405" y="373"/>
                  </a:cubicBezTo>
                  <a:cubicBezTo>
                    <a:pt x="402" y="373"/>
                    <a:pt x="400" y="372"/>
                    <a:pt x="397" y="370"/>
                  </a:cubicBezTo>
                  <a:cubicBezTo>
                    <a:pt x="256" y="228"/>
                    <a:pt x="256" y="228"/>
                    <a:pt x="256" y="228"/>
                  </a:cubicBezTo>
                  <a:cubicBezTo>
                    <a:pt x="114" y="370"/>
                    <a:pt x="114" y="370"/>
                    <a:pt x="114" y="370"/>
                  </a:cubicBezTo>
                  <a:cubicBezTo>
                    <a:pt x="110" y="374"/>
                    <a:pt x="103" y="374"/>
                    <a:pt x="99" y="370"/>
                  </a:cubicBezTo>
                  <a:cubicBezTo>
                    <a:pt x="95" y="366"/>
                    <a:pt x="95" y="359"/>
                    <a:pt x="99" y="355"/>
                  </a:cubicBezTo>
                  <a:cubicBezTo>
                    <a:pt x="248" y="205"/>
                    <a:pt x="248" y="205"/>
                    <a:pt x="248" y="205"/>
                  </a:cubicBezTo>
                  <a:cubicBezTo>
                    <a:pt x="252" y="201"/>
                    <a:pt x="259" y="201"/>
                    <a:pt x="263" y="205"/>
                  </a:cubicBezTo>
                  <a:cubicBezTo>
                    <a:pt x="413" y="355"/>
                    <a:pt x="413" y="355"/>
                    <a:pt x="413" y="355"/>
                  </a:cubicBezTo>
                  <a:cubicBezTo>
                    <a:pt x="417" y="359"/>
                    <a:pt x="417" y="366"/>
                    <a:pt x="413" y="370"/>
                  </a:cubicBezTo>
                  <a:close/>
                  <a:moveTo>
                    <a:pt x="413" y="263"/>
                  </a:moveTo>
                  <a:cubicBezTo>
                    <a:pt x="410" y="265"/>
                    <a:pt x="408" y="266"/>
                    <a:pt x="405" y="266"/>
                  </a:cubicBezTo>
                  <a:cubicBezTo>
                    <a:pt x="402" y="266"/>
                    <a:pt x="400" y="265"/>
                    <a:pt x="397" y="263"/>
                  </a:cubicBezTo>
                  <a:cubicBezTo>
                    <a:pt x="256" y="121"/>
                    <a:pt x="256" y="121"/>
                    <a:pt x="256" y="121"/>
                  </a:cubicBezTo>
                  <a:cubicBezTo>
                    <a:pt x="114" y="263"/>
                    <a:pt x="114" y="263"/>
                    <a:pt x="114" y="263"/>
                  </a:cubicBezTo>
                  <a:cubicBezTo>
                    <a:pt x="110" y="267"/>
                    <a:pt x="103" y="267"/>
                    <a:pt x="99" y="263"/>
                  </a:cubicBezTo>
                  <a:cubicBezTo>
                    <a:pt x="95" y="259"/>
                    <a:pt x="95" y="252"/>
                    <a:pt x="99" y="248"/>
                  </a:cubicBezTo>
                  <a:cubicBezTo>
                    <a:pt x="248" y="99"/>
                    <a:pt x="248" y="99"/>
                    <a:pt x="248" y="99"/>
                  </a:cubicBezTo>
                  <a:cubicBezTo>
                    <a:pt x="252" y="95"/>
                    <a:pt x="259" y="95"/>
                    <a:pt x="263" y="99"/>
                  </a:cubicBezTo>
                  <a:cubicBezTo>
                    <a:pt x="413" y="248"/>
                    <a:pt x="413" y="248"/>
                    <a:pt x="413" y="248"/>
                  </a:cubicBezTo>
                  <a:cubicBezTo>
                    <a:pt x="417" y="252"/>
                    <a:pt x="417" y="259"/>
                    <a:pt x="413" y="263"/>
                  </a:cubicBezTo>
                  <a:close/>
                </a:path>
              </a:pathLst>
            </a:custGeom>
            <a:gradFill>
              <a:gsLst>
                <a:gs pos="0">
                  <a:srgbClr val="103064"/>
                </a:gs>
                <a:gs pos="100000">
                  <a:srgbClr val="17468F"/>
                </a:gs>
              </a:gsLst>
              <a:lin ang="0" scaled="0"/>
            </a:gradFill>
          </p:spPr>
          <p:txBody>
            <a:bodyPr wrap="square" lIns="0" tIns="0" rIns="0" bIns="0" rtlCol="0"/>
            <a:lstStyle/>
            <a:p>
              <a:endParaRPr lang="en-GB" dirty="0"/>
            </a:p>
          </p:txBody>
        </p:sp>
        <p:sp>
          <p:nvSpPr>
            <p:cNvPr id="33" name="Freeform 974">
              <a:extLst>
                <a:ext uri="{FF2B5EF4-FFF2-40B4-BE49-F238E27FC236}">
                  <a16:creationId xmlns:a16="http://schemas.microsoft.com/office/drawing/2014/main" id="{4C927C47-F981-4531-B0D5-D4EEDCCF4DF9}"/>
                </a:ext>
              </a:extLst>
            </p:cNvPr>
            <p:cNvSpPr>
              <a:spLocks noChangeAspect="1" noEditPoints="1"/>
            </p:cNvSpPr>
            <p:nvPr/>
          </p:nvSpPr>
          <p:spPr bwMode="auto">
            <a:xfrm>
              <a:off x="2115700" y="2726088"/>
              <a:ext cx="1245790" cy="1245790"/>
            </a:xfrm>
            <a:custGeom>
              <a:avLst/>
              <a:gdLst>
                <a:gd name="T0" fmla="*/ 288 w 512"/>
                <a:gd name="T1" fmla="*/ 213 h 512"/>
                <a:gd name="T2" fmla="*/ 256 w 512"/>
                <a:gd name="T3" fmla="*/ 245 h 512"/>
                <a:gd name="T4" fmla="*/ 224 w 512"/>
                <a:gd name="T5" fmla="*/ 213 h 512"/>
                <a:gd name="T6" fmla="*/ 256 w 512"/>
                <a:gd name="T7" fmla="*/ 181 h 512"/>
                <a:gd name="T8" fmla="*/ 288 w 512"/>
                <a:gd name="T9" fmla="*/ 213 h 512"/>
                <a:gd name="T10" fmla="*/ 351 w 512"/>
                <a:gd name="T11" fmla="*/ 213 h 512"/>
                <a:gd name="T12" fmla="*/ 339 w 512"/>
                <a:gd name="T13" fmla="*/ 260 h 512"/>
                <a:gd name="T14" fmla="*/ 256 w 512"/>
                <a:gd name="T15" fmla="*/ 386 h 512"/>
                <a:gd name="T16" fmla="*/ 173 w 512"/>
                <a:gd name="T17" fmla="*/ 261 h 512"/>
                <a:gd name="T18" fmla="*/ 160 w 512"/>
                <a:gd name="T19" fmla="*/ 213 h 512"/>
                <a:gd name="T20" fmla="*/ 255 w 512"/>
                <a:gd name="T21" fmla="*/ 117 h 512"/>
                <a:gd name="T22" fmla="*/ 256 w 512"/>
                <a:gd name="T23" fmla="*/ 117 h 512"/>
                <a:gd name="T24" fmla="*/ 256 w 512"/>
                <a:gd name="T25" fmla="*/ 117 h 512"/>
                <a:gd name="T26" fmla="*/ 351 w 512"/>
                <a:gd name="T27" fmla="*/ 213 h 512"/>
                <a:gd name="T28" fmla="*/ 309 w 512"/>
                <a:gd name="T29" fmla="*/ 213 h 512"/>
                <a:gd name="T30" fmla="*/ 256 w 512"/>
                <a:gd name="T31" fmla="*/ 160 h 512"/>
                <a:gd name="T32" fmla="*/ 202 w 512"/>
                <a:gd name="T33" fmla="*/ 213 h 512"/>
                <a:gd name="T34" fmla="*/ 256 w 512"/>
                <a:gd name="T35" fmla="*/ 266 h 512"/>
                <a:gd name="T36" fmla="*/ 309 w 512"/>
                <a:gd name="T37" fmla="*/ 213 h 512"/>
                <a:gd name="T38" fmla="*/ 512 w 512"/>
                <a:gd name="T39" fmla="*/ 256 h 512"/>
                <a:gd name="T40" fmla="*/ 256 w 512"/>
                <a:gd name="T41" fmla="*/ 512 h 512"/>
                <a:gd name="T42" fmla="*/ 0 w 512"/>
                <a:gd name="T43" fmla="*/ 256 h 512"/>
                <a:gd name="T44" fmla="*/ 256 w 512"/>
                <a:gd name="T45" fmla="*/ 0 h 512"/>
                <a:gd name="T46" fmla="*/ 512 w 512"/>
                <a:gd name="T47" fmla="*/ 256 h 512"/>
                <a:gd name="T48" fmla="*/ 373 w 512"/>
                <a:gd name="T49" fmla="*/ 213 h 512"/>
                <a:gd name="T50" fmla="*/ 256 w 512"/>
                <a:gd name="T51" fmla="*/ 96 h 512"/>
                <a:gd name="T52" fmla="*/ 256 w 512"/>
                <a:gd name="T53" fmla="*/ 96 h 512"/>
                <a:gd name="T54" fmla="*/ 255 w 512"/>
                <a:gd name="T55" fmla="*/ 96 h 512"/>
                <a:gd name="T56" fmla="*/ 138 w 512"/>
                <a:gd name="T57" fmla="*/ 213 h 512"/>
                <a:gd name="T58" fmla="*/ 155 w 512"/>
                <a:gd name="T59" fmla="*/ 272 h 512"/>
                <a:gd name="T60" fmla="*/ 247 w 512"/>
                <a:gd name="T61" fmla="*/ 411 h 512"/>
                <a:gd name="T62" fmla="*/ 255 w 512"/>
                <a:gd name="T63" fmla="*/ 416 h 512"/>
                <a:gd name="T64" fmla="*/ 256 w 512"/>
                <a:gd name="T65" fmla="*/ 416 h 512"/>
                <a:gd name="T66" fmla="*/ 256 w 512"/>
                <a:gd name="T67" fmla="*/ 416 h 512"/>
                <a:gd name="T68" fmla="*/ 265 w 512"/>
                <a:gd name="T69" fmla="*/ 411 h 512"/>
                <a:gd name="T70" fmla="*/ 357 w 512"/>
                <a:gd name="T71" fmla="*/ 272 h 512"/>
                <a:gd name="T72" fmla="*/ 373 w 512"/>
                <a:gd name="T73" fmla="*/ 213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12" h="512">
                  <a:moveTo>
                    <a:pt x="288" y="213"/>
                  </a:moveTo>
                  <a:cubicBezTo>
                    <a:pt x="288" y="231"/>
                    <a:pt x="273" y="245"/>
                    <a:pt x="256" y="245"/>
                  </a:cubicBezTo>
                  <a:cubicBezTo>
                    <a:pt x="238" y="245"/>
                    <a:pt x="224" y="231"/>
                    <a:pt x="224" y="213"/>
                  </a:cubicBezTo>
                  <a:cubicBezTo>
                    <a:pt x="224" y="195"/>
                    <a:pt x="238" y="181"/>
                    <a:pt x="256" y="181"/>
                  </a:cubicBezTo>
                  <a:cubicBezTo>
                    <a:pt x="273" y="181"/>
                    <a:pt x="288" y="195"/>
                    <a:pt x="288" y="213"/>
                  </a:cubicBezTo>
                  <a:close/>
                  <a:moveTo>
                    <a:pt x="351" y="213"/>
                  </a:moveTo>
                  <a:cubicBezTo>
                    <a:pt x="351" y="231"/>
                    <a:pt x="348" y="245"/>
                    <a:pt x="339" y="260"/>
                  </a:cubicBezTo>
                  <a:cubicBezTo>
                    <a:pt x="256" y="386"/>
                    <a:pt x="256" y="386"/>
                    <a:pt x="256" y="386"/>
                  </a:cubicBezTo>
                  <a:cubicBezTo>
                    <a:pt x="173" y="261"/>
                    <a:pt x="173" y="261"/>
                    <a:pt x="173" y="261"/>
                  </a:cubicBezTo>
                  <a:cubicBezTo>
                    <a:pt x="163" y="245"/>
                    <a:pt x="160" y="231"/>
                    <a:pt x="160" y="213"/>
                  </a:cubicBezTo>
                  <a:cubicBezTo>
                    <a:pt x="160" y="160"/>
                    <a:pt x="203" y="117"/>
                    <a:pt x="255" y="117"/>
                  </a:cubicBezTo>
                  <a:cubicBezTo>
                    <a:pt x="255" y="117"/>
                    <a:pt x="256" y="117"/>
                    <a:pt x="256" y="117"/>
                  </a:cubicBezTo>
                  <a:cubicBezTo>
                    <a:pt x="256" y="117"/>
                    <a:pt x="256" y="117"/>
                    <a:pt x="256" y="117"/>
                  </a:cubicBezTo>
                  <a:cubicBezTo>
                    <a:pt x="308" y="117"/>
                    <a:pt x="351" y="160"/>
                    <a:pt x="351" y="213"/>
                  </a:cubicBezTo>
                  <a:close/>
                  <a:moveTo>
                    <a:pt x="309" y="213"/>
                  </a:moveTo>
                  <a:cubicBezTo>
                    <a:pt x="309" y="184"/>
                    <a:pt x="285" y="160"/>
                    <a:pt x="256" y="160"/>
                  </a:cubicBezTo>
                  <a:cubicBezTo>
                    <a:pt x="226" y="160"/>
                    <a:pt x="202" y="184"/>
                    <a:pt x="202" y="213"/>
                  </a:cubicBezTo>
                  <a:cubicBezTo>
                    <a:pt x="202" y="242"/>
                    <a:pt x="226" y="266"/>
                    <a:pt x="256" y="266"/>
                  </a:cubicBezTo>
                  <a:cubicBezTo>
                    <a:pt x="285" y="266"/>
                    <a:pt x="309" y="242"/>
                    <a:pt x="309" y="213"/>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73" y="213"/>
                  </a:moveTo>
                  <a:cubicBezTo>
                    <a:pt x="373" y="148"/>
                    <a:pt x="320" y="96"/>
                    <a:pt x="256" y="96"/>
                  </a:cubicBezTo>
                  <a:cubicBezTo>
                    <a:pt x="256" y="96"/>
                    <a:pt x="256" y="96"/>
                    <a:pt x="256" y="96"/>
                  </a:cubicBezTo>
                  <a:cubicBezTo>
                    <a:pt x="256" y="96"/>
                    <a:pt x="255" y="96"/>
                    <a:pt x="255" y="96"/>
                  </a:cubicBezTo>
                  <a:cubicBezTo>
                    <a:pt x="191" y="96"/>
                    <a:pt x="138" y="148"/>
                    <a:pt x="138" y="213"/>
                  </a:cubicBezTo>
                  <a:cubicBezTo>
                    <a:pt x="138" y="235"/>
                    <a:pt x="143" y="252"/>
                    <a:pt x="155" y="272"/>
                  </a:cubicBezTo>
                  <a:cubicBezTo>
                    <a:pt x="247" y="411"/>
                    <a:pt x="247" y="411"/>
                    <a:pt x="247" y="411"/>
                  </a:cubicBezTo>
                  <a:cubicBezTo>
                    <a:pt x="249" y="414"/>
                    <a:pt x="252" y="416"/>
                    <a:pt x="255" y="416"/>
                  </a:cubicBezTo>
                  <a:cubicBezTo>
                    <a:pt x="255" y="416"/>
                    <a:pt x="256" y="416"/>
                    <a:pt x="256" y="416"/>
                  </a:cubicBezTo>
                  <a:cubicBezTo>
                    <a:pt x="256" y="416"/>
                    <a:pt x="256" y="416"/>
                    <a:pt x="256" y="416"/>
                  </a:cubicBezTo>
                  <a:cubicBezTo>
                    <a:pt x="259" y="416"/>
                    <a:pt x="263" y="414"/>
                    <a:pt x="265" y="411"/>
                  </a:cubicBezTo>
                  <a:cubicBezTo>
                    <a:pt x="357" y="272"/>
                    <a:pt x="357" y="272"/>
                    <a:pt x="357" y="272"/>
                  </a:cubicBezTo>
                  <a:cubicBezTo>
                    <a:pt x="368" y="252"/>
                    <a:pt x="373" y="235"/>
                    <a:pt x="373" y="213"/>
                  </a:cubicBezTo>
                  <a:close/>
                </a:path>
              </a:pathLst>
            </a:custGeom>
            <a:gradFill>
              <a:gsLst>
                <a:gs pos="0">
                  <a:srgbClr val="103064"/>
                </a:gs>
                <a:gs pos="100000">
                  <a:srgbClr val="17468F"/>
                </a:gs>
              </a:gsLst>
              <a:lin ang="0" scaled="0"/>
            </a:gradFill>
          </p:spPr>
          <p:txBody>
            <a:bodyPr wrap="square" lIns="0" tIns="0" rIns="0" bIns="0" rtlCol="0"/>
            <a:lstStyle/>
            <a:p>
              <a:endParaRPr lang="en-GB" dirty="0"/>
            </a:p>
          </p:txBody>
        </p:sp>
      </p:grpSp>
    </p:spTree>
    <p:extLst>
      <p:ext uri="{BB962C8B-B14F-4D97-AF65-F5344CB8AC3E}">
        <p14:creationId xmlns:p14="http://schemas.microsoft.com/office/powerpoint/2010/main" val="44878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6978897" cy="320601"/>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Strategic Planning: Our Road to Development</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4" name="object 2">
            <a:extLst>
              <a:ext uri="{FF2B5EF4-FFF2-40B4-BE49-F238E27FC236}">
                <a16:creationId xmlns:a16="http://schemas.microsoft.com/office/drawing/2014/main" id="{134D0612-ABBD-44DE-B532-CA4D8657355C}"/>
              </a:ext>
            </a:extLst>
          </p:cNvPr>
          <p:cNvSpPr txBox="1"/>
          <p:nvPr/>
        </p:nvSpPr>
        <p:spPr>
          <a:xfrm>
            <a:off x="348240" y="1472331"/>
            <a:ext cx="11495520" cy="874598"/>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NCHS’ approach to building the Strategic Plan was driven by its commitment to make an impact across the public health and statistical landscape. Broad engagement with staff, key partners, and NCHS leadership helped to inform the Plan.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highlight>
                <a:srgbClr val="FFFF00"/>
              </a:highligh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highlight>
                <a:srgbClr val="FFFF00"/>
              </a:highlight>
              <a:uLnTx/>
              <a:uFillTx/>
              <a:latin typeface="Verdana" panose="020B0604030504040204" pitchFamily="34" charset="0"/>
              <a:ea typeface="Verdana" panose="020B0604030504040204" pitchFamily="34" charset="0"/>
              <a:cs typeface="+mn-cs"/>
            </a:endParaRPr>
          </a:p>
        </p:txBody>
      </p:sp>
      <p:sp>
        <p:nvSpPr>
          <p:cNvPr id="13" name="Rectangle 12">
            <a:extLst>
              <a:ext uri="{FF2B5EF4-FFF2-40B4-BE49-F238E27FC236}">
                <a16:creationId xmlns:a16="http://schemas.microsoft.com/office/drawing/2014/main" id="{B29BDEC5-1212-4EEE-8DC0-52D882F9B5C9}"/>
              </a:ext>
            </a:extLst>
          </p:cNvPr>
          <p:cNvSpPr/>
          <p:nvPr/>
        </p:nvSpPr>
        <p:spPr>
          <a:xfrm>
            <a:off x="-4" y="5957132"/>
            <a:ext cx="12192003" cy="5457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*Staff engagement included: Staff surveys, SWOT analysis discussions, NCHS All Hands, employee viewpoint survey feedback, case study listening sessions, Director’s Updates and Message from the Director calls for input, and the NCHSStrategicPlanning mailbox</a:t>
            </a:r>
          </a:p>
        </p:txBody>
      </p:sp>
      <p:grpSp>
        <p:nvGrpSpPr>
          <p:cNvPr id="23" name="Group 22">
            <a:extLst>
              <a:ext uri="{FF2B5EF4-FFF2-40B4-BE49-F238E27FC236}">
                <a16:creationId xmlns:a16="http://schemas.microsoft.com/office/drawing/2014/main" id="{988F9CFD-504F-49E8-AA5F-A8DE952864C0}"/>
              </a:ext>
            </a:extLst>
          </p:cNvPr>
          <p:cNvGrpSpPr/>
          <p:nvPr/>
        </p:nvGrpSpPr>
        <p:grpSpPr>
          <a:xfrm>
            <a:off x="348240" y="2272773"/>
            <a:ext cx="11788003" cy="3329819"/>
            <a:chOff x="294007" y="2313869"/>
            <a:chExt cx="11788003" cy="3329819"/>
          </a:xfrm>
        </p:grpSpPr>
        <p:cxnSp>
          <p:nvCxnSpPr>
            <p:cNvPr id="29" name="Straight Connector 28">
              <a:extLst>
                <a:ext uri="{FF2B5EF4-FFF2-40B4-BE49-F238E27FC236}">
                  <a16:creationId xmlns:a16="http://schemas.microsoft.com/office/drawing/2014/main" id="{4CC75450-D46E-4D42-93CE-779A6ECECD23}"/>
                </a:ext>
              </a:extLst>
            </p:cNvPr>
            <p:cNvCxnSpPr>
              <a:cxnSpLocks/>
            </p:cNvCxnSpPr>
            <p:nvPr/>
          </p:nvCxnSpPr>
          <p:spPr>
            <a:xfrm flipV="1">
              <a:off x="294007" y="3998672"/>
              <a:ext cx="11326493" cy="10854"/>
            </a:xfrm>
            <a:prstGeom prst="line">
              <a:avLst/>
            </a:prstGeom>
            <a:noFill/>
            <a:ln w="28575" cap="flat" cmpd="sng" algn="ctr">
              <a:solidFill>
                <a:schemeClr val="bg1">
                  <a:lumMod val="85000"/>
                </a:schemeClr>
              </a:solidFill>
              <a:prstDash val="solid"/>
              <a:miter lim="800000"/>
            </a:ln>
            <a:effectLst/>
          </p:spPr>
        </p:cxnSp>
        <p:cxnSp>
          <p:nvCxnSpPr>
            <p:cNvPr id="56" name="Straight Connector 55">
              <a:extLst>
                <a:ext uri="{FF2B5EF4-FFF2-40B4-BE49-F238E27FC236}">
                  <a16:creationId xmlns:a16="http://schemas.microsoft.com/office/drawing/2014/main" id="{AF67A8CA-3C40-4D75-9917-E14673207C8F}"/>
                </a:ext>
              </a:extLst>
            </p:cNvPr>
            <p:cNvCxnSpPr>
              <a:cxnSpLocks/>
            </p:cNvCxnSpPr>
            <p:nvPr/>
          </p:nvCxnSpPr>
          <p:spPr>
            <a:xfrm flipV="1">
              <a:off x="2039818" y="2363601"/>
              <a:ext cx="0" cy="1554480"/>
            </a:xfrm>
            <a:prstGeom prst="line">
              <a:avLst/>
            </a:prstGeom>
            <a:noFill/>
            <a:ln w="28575" cap="flat" cmpd="sng" algn="ctr">
              <a:solidFill>
                <a:schemeClr val="bg1">
                  <a:lumMod val="85000"/>
                </a:schemeClr>
              </a:solidFill>
              <a:prstDash val="solid"/>
              <a:miter lim="800000"/>
            </a:ln>
            <a:effectLst/>
          </p:spPr>
        </p:cxnSp>
        <p:sp>
          <p:nvSpPr>
            <p:cNvPr id="35" name="TextBox 34">
              <a:extLst>
                <a:ext uri="{FF2B5EF4-FFF2-40B4-BE49-F238E27FC236}">
                  <a16:creationId xmlns:a16="http://schemas.microsoft.com/office/drawing/2014/main" id="{4203BE45-B9C5-40E5-B10B-5A4D94C9AA48}"/>
                </a:ext>
              </a:extLst>
            </p:cNvPr>
            <p:cNvSpPr txBox="1"/>
            <p:nvPr/>
          </p:nvSpPr>
          <p:spPr>
            <a:xfrm>
              <a:off x="314167" y="2313869"/>
              <a:ext cx="1659768" cy="107721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DEFINED NCHS’ VISION &amp; MISSION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March-May</a:t>
              </a:r>
            </a:p>
          </p:txBody>
        </p:sp>
        <p:sp>
          <p:nvSpPr>
            <p:cNvPr id="33" name="Oval 32">
              <a:extLst>
                <a:ext uri="{FF2B5EF4-FFF2-40B4-BE49-F238E27FC236}">
                  <a16:creationId xmlns:a16="http://schemas.microsoft.com/office/drawing/2014/main" id="{0DFE0665-BAF3-4C43-8904-0A574AFDF400}"/>
                </a:ext>
              </a:extLst>
            </p:cNvPr>
            <p:cNvSpPr/>
            <p:nvPr/>
          </p:nvSpPr>
          <p:spPr bwMode="gray">
            <a:xfrm>
              <a:off x="1948378"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52" name="Straight Connector 51">
              <a:extLst>
                <a:ext uri="{FF2B5EF4-FFF2-40B4-BE49-F238E27FC236}">
                  <a16:creationId xmlns:a16="http://schemas.microsoft.com/office/drawing/2014/main" id="{79F0C790-4007-4252-9DAE-9C97808FD370}"/>
                </a:ext>
              </a:extLst>
            </p:cNvPr>
            <p:cNvCxnSpPr>
              <a:cxnSpLocks/>
            </p:cNvCxnSpPr>
            <p:nvPr/>
          </p:nvCxnSpPr>
          <p:spPr>
            <a:xfrm flipV="1">
              <a:off x="507245" y="4053307"/>
              <a:ext cx="0" cy="1554480"/>
            </a:xfrm>
            <a:prstGeom prst="line">
              <a:avLst/>
            </a:prstGeom>
            <a:noFill/>
            <a:ln w="28575" cap="flat" cmpd="sng" algn="ctr">
              <a:solidFill>
                <a:schemeClr val="bg1">
                  <a:lumMod val="85000"/>
                </a:schemeClr>
              </a:solidFill>
              <a:prstDash val="solid"/>
              <a:miter lim="800000"/>
            </a:ln>
            <a:effectLst/>
          </p:spPr>
        </p:cxnSp>
        <p:sp>
          <p:nvSpPr>
            <p:cNvPr id="51" name="Oval 50">
              <a:extLst>
                <a:ext uri="{FF2B5EF4-FFF2-40B4-BE49-F238E27FC236}">
                  <a16:creationId xmlns:a16="http://schemas.microsoft.com/office/drawing/2014/main" id="{B1C60470-2170-4677-950C-7C1435279861}"/>
                </a:ext>
              </a:extLst>
            </p:cNvPr>
            <p:cNvSpPr/>
            <p:nvPr/>
          </p:nvSpPr>
          <p:spPr bwMode="gray">
            <a:xfrm>
              <a:off x="415723"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53" name="TextBox 52">
              <a:extLst>
                <a:ext uri="{FF2B5EF4-FFF2-40B4-BE49-F238E27FC236}">
                  <a16:creationId xmlns:a16="http://schemas.microsoft.com/office/drawing/2014/main" id="{49D7FDE3-CB7B-4133-ADA8-0D637FE16673}"/>
                </a:ext>
              </a:extLst>
            </p:cNvPr>
            <p:cNvSpPr txBox="1"/>
            <p:nvPr/>
          </p:nvSpPr>
          <p:spPr>
            <a:xfrm>
              <a:off x="558127" y="4566470"/>
              <a:ext cx="1971857" cy="1077218"/>
            </a:xfrm>
            <a:prstGeom prst="rect">
              <a:avLst/>
            </a:prstGeom>
            <a:noFill/>
          </p:spPr>
          <p:txBody>
            <a:bodyPr wrap="square" lIns="0" tIns="0" rIns="0" bIns="0" rtlCol="0" anchor="b">
              <a:spAutoFit/>
            </a:bodyPr>
            <a:lstStyle/>
            <a:p>
              <a:pPr marL="0" marR="0" lvl="0" indent="0" algn="l"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LAUNCHED STAFF &amp; PARTNER ENGAGEMENT*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January-May</a:t>
              </a:r>
            </a:p>
          </p:txBody>
        </p:sp>
        <p:cxnSp>
          <p:nvCxnSpPr>
            <p:cNvPr id="67" name="Straight Connector 66">
              <a:extLst>
                <a:ext uri="{FF2B5EF4-FFF2-40B4-BE49-F238E27FC236}">
                  <a16:creationId xmlns:a16="http://schemas.microsoft.com/office/drawing/2014/main" id="{5869C007-CD9B-4ED5-8C45-DFC12DF8D483}"/>
                </a:ext>
              </a:extLst>
            </p:cNvPr>
            <p:cNvCxnSpPr>
              <a:cxnSpLocks/>
            </p:cNvCxnSpPr>
            <p:nvPr/>
          </p:nvCxnSpPr>
          <p:spPr>
            <a:xfrm flipV="1">
              <a:off x="2610952" y="4053307"/>
              <a:ext cx="0" cy="1554480"/>
            </a:xfrm>
            <a:prstGeom prst="line">
              <a:avLst/>
            </a:prstGeom>
            <a:noFill/>
            <a:ln w="28575" cap="flat" cmpd="sng" algn="ctr">
              <a:solidFill>
                <a:schemeClr val="bg1">
                  <a:lumMod val="85000"/>
                </a:schemeClr>
              </a:solidFill>
              <a:prstDash val="solid"/>
              <a:miter lim="800000"/>
            </a:ln>
            <a:effectLst/>
          </p:spPr>
        </p:cxnSp>
        <p:sp>
          <p:nvSpPr>
            <p:cNvPr id="68" name="Oval 67">
              <a:extLst>
                <a:ext uri="{FF2B5EF4-FFF2-40B4-BE49-F238E27FC236}">
                  <a16:creationId xmlns:a16="http://schemas.microsoft.com/office/drawing/2014/main" id="{CBAD1139-B40D-464A-B133-EC761CB9FEBA}"/>
                </a:ext>
              </a:extLst>
            </p:cNvPr>
            <p:cNvSpPr/>
            <p:nvPr/>
          </p:nvSpPr>
          <p:spPr bwMode="gray">
            <a:xfrm>
              <a:off x="2519430"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9" name="TextBox 68">
              <a:extLst>
                <a:ext uri="{FF2B5EF4-FFF2-40B4-BE49-F238E27FC236}">
                  <a16:creationId xmlns:a16="http://schemas.microsoft.com/office/drawing/2014/main" id="{8FED3A43-07A2-4804-9A61-6F673D4494F5}"/>
                </a:ext>
              </a:extLst>
            </p:cNvPr>
            <p:cNvSpPr txBox="1"/>
            <p:nvPr/>
          </p:nvSpPr>
          <p:spPr>
            <a:xfrm>
              <a:off x="2661835" y="4351026"/>
              <a:ext cx="1765396" cy="1292662"/>
            </a:xfrm>
            <a:prstGeom prst="rect">
              <a:avLst/>
            </a:prstGeom>
            <a:noFill/>
          </p:spPr>
          <p:txBody>
            <a:bodyPr wrap="square" lIns="0" tIns="0" rIns="0" bIns="0" rtlCol="0" anchor="b">
              <a:spAutoFit/>
            </a:bodyPr>
            <a:lstStyle/>
            <a:p>
              <a:pPr marL="0" marR="0" lvl="0" indent="0" algn="l"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DRAFTED GOALS AND OBJECTIVES BY NCHS LEADERS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June</a:t>
              </a:r>
            </a:p>
          </p:txBody>
        </p:sp>
        <p:cxnSp>
          <p:nvCxnSpPr>
            <p:cNvPr id="71" name="Straight Connector 70">
              <a:extLst>
                <a:ext uri="{FF2B5EF4-FFF2-40B4-BE49-F238E27FC236}">
                  <a16:creationId xmlns:a16="http://schemas.microsoft.com/office/drawing/2014/main" id="{B0BB5EB2-4D48-443F-A931-2F179AF61791}"/>
                </a:ext>
              </a:extLst>
            </p:cNvPr>
            <p:cNvCxnSpPr>
              <a:cxnSpLocks/>
            </p:cNvCxnSpPr>
            <p:nvPr/>
          </p:nvCxnSpPr>
          <p:spPr>
            <a:xfrm flipV="1">
              <a:off x="3927065" y="2363601"/>
              <a:ext cx="0" cy="1554480"/>
            </a:xfrm>
            <a:prstGeom prst="line">
              <a:avLst/>
            </a:prstGeom>
            <a:noFill/>
            <a:ln w="28575" cap="flat" cmpd="sng" algn="ctr">
              <a:solidFill>
                <a:schemeClr val="bg1">
                  <a:lumMod val="85000"/>
                </a:schemeClr>
              </a:solidFill>
              <a:prstDash val="solid"/>
              <a:miter lim="800000"/>
            </a:ln>
            <a:effectLst/>
          </p:spPr>
        </p:cxnSp>
        <p:sp>
          <p:nvSpPr>
            <p:cNvPr id="72" name="TextBox 71">
              <a:extLst>
                <a:ext uri="{FF2B5EF4-FFF2-40B4-BE49-F238E27FC236}">
                  <a16:creationId xmlns:a16="http://schemas.microsoft.com/office/drawing/2014/main" id="{E9ED78D0-EADE-4FAB-968C-952F445FB121}"/>
                </a:ext>
              </a:extLst>
            </p:cNvPr>
            <p:cNvSpPr txBox="1"/>
            <p:nvPr/>
          </p:nvSpPr>
          <p:spPr>
            <a:xfrm>
              <a:off x="2015742" y="2313869"/>
              <a:ext cx="1845440" cy="107721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ENGAGED NCHS SMES TO REFINE OPTIONS</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  July</a:t>
              </a:r>
            </a:p>
          </p:txBody>
        </p:sp>
        <p:sp>
          <p:nvSpPr>
            <p:cNvPr id="73" name="Oval 72">
              <a:extLst>
                <a:ext uri="{FF2B5EF4-FFF2-40B4-BE49-F238E27FC236}">
                  <a16:creationId xmlns:a16="http://schemas.microsoft.com/office/drawing/2014/main" id="{19FDEC15-62D0-47E2-89A5-77DC1CE3ED53}"/>
                </a:ext>
              </a:extLst>
            </p:cNvPr>
            <p:cNvSpPr/>
            <p:nvPr/>
          </p:nvSpPr>
          <p:spPr bwMode="gray">
            <a:xfrm>
              <a:off x="3835625"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75" name="Straight Connector 74">
              <a:extLst>
                <a:ext uri="{FF2B5EF4-FFF2-40B4-BE49-F238E27FC236}">
                  <a16:creationId xmlns:a16="http://schemas.microsoft.com/office/drawing/2014/main" id="{191CBA71-FB43-4761-ACA0-2ED2AFE6B904}"/>
                </a:ext>
              </a:extLst>
            </p:cNvPr>
            <p:cNvCxnSpPr>
              <a:cxnSpLocks/>
            </p:cNvCxnSpPr>
            <p:nvPr/>
          </p:nvCxnSpPr>
          <p:spPr>
            <a:xfrm flipV="1">
              <a:off x="4369123" y="4053307"/>
              <a:ext cx="0" cy="1554480"/>
            </a:xfrm>
            <a:prstGeom prst="line">
              <a:avLst/>
            </a:prstGeom>
            <a:noFill/>
            <a:ln w="28575" cap="flat" cmpd="sng" algn="ctr">
              <a:solidFill>
                <a:schemeClr val="bg1">
                  <a:lumMod val="85000"/>
                </a:schemeClr>
              </a:solidFill>
              <a:prstDash val="solid"/>
              <a:miter lim="800000"/>
            </a:ln>
            <a:effectLst/>
          </p:spPr>
        </p:cxnSp>
        <p:sp>
          <p:nvSpPr>
            <p:cNvPr id="76" name="Oval 75">
              <a:extLst>
                <a:ext uri="{FF2B5EF4-FFF2-40B4-BE49-F238E27FC236}">
                  <a16:creationId xmlns:a16="http://schemas.microsoft.com/office/drawing/2014/main" id="{ED3D1781-DF4F-4D89-B4D6-FCBD077DCD3B}"/>
                </a:ext>
              </a:extLst>
            </p:cNvPr>
            <p:cNvSpPr/>
            <p:nvPr/>
          </p:nvSpPr>
          <p:spPr bwMode="gray">
            <a:xfrm>
              <a:off x="4277601"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7" name="TextBox 76">
              <a:extLst>
                <a:ext uri="{FF2B5EF4-FFF2-40B4-BE49-F238E27FC236}">
                  <a16:creationId xmlns:a16="http://schemas.microsoft.com/office/drawing/2014/main" id="{B3C3E7EC-EDDA-4A8E-9A30-436DF9D04722}"/>
                </a:ext>
              </a:extLst>
            </p:cNvPr>
            <p:cNvSpPr txBox="1"/>
            <p:nvPr/>
          </p:nvSpPr>
          <p:spPr>
            <a:xfrm>
              <a:off x="4420239" y="4781914"/>
              <a:ext cx="1699752" cy="861774"/>
            </a:xfrm>
            <a:prstGeom prst="rect">
              <a:avLst/>
            </a:prstGeom>
            <a:noFill/>
          </p:spPr>
          <p:txBody>
            <a:bodyPr wrap="square" lIns="0" tIns="0" rIns="0" bIns="0" rtlCol="0" anchor="b">
              <a:spAutoFit/>
            </a:bodyPr>
            <a:lstStyle/>
            <a:p>
              <a:pPr marL="0" marR="0" lvl="0" indent="0" algn="l"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CONDUCTED LEADERSHIP RETREAT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 Late July</a:t>
              </a:r>
            </a:p>
          </p:txBody>
        </p:sp>
        <p:cxnSp>
          <p:nvCxnSpPr>
            <p:cNvPr id="79" name="Straight Connector 78">
              <a:extLst>
                <a:ext uri="{FF2B5EF4-FFF2-40B4-BE49-F238E27FC236}">
                  <a16:creationId xmlns:a16="http://schemas.microsoft.com/office/drawing/2014/main" id="{8A2DF6C5-27D5-4653-B38E-F98AB13F900A}"/>
                </a:ext>
              </a:extLst>
            </p:cNvPr>
            <p:cNvCxnSpPr>
              <a:cxnSpLocks/>
            </p:cNvCxnSpPr>
            <p:nvPr/>
          </p:nvCxnSpPr>
          <p:spPr>
            <a:xfrm flipV="1">
              <a:off x="5884206" y="2363601"/>
              <a:ext cx="0" cy="1554480"/>
            </a:xfrm>
            <a:prstGeom prst="line">
              <a:avLst/>
            </a:prstGeom>
            <a:noFill/>
            <a:ln w="28575" cap="flat" cmpd="sng" algn="ctr">
              <a:solidFill>
                <a:schemeClr val="bg1">
                  <a:lumMod val="85000"/>
                </a:schemeClr>
              </a:solidFill>
              <a:prstDash val="solid"/>
              <a:miter lim="800000"/>
            </a:ln>
            <a:effectLst/>
          </p:spPr>
        </p:cxnSp>
        <p:sp>
          <p:nvSpPr>
            <p:cNvPr id="80" name="TextBox 79">
              <a:extLst>
                <a:ext uri="{FF2B5EF4-FFF2-40B4-BE49-F238E27FC236}">
                  <a16:creationId xmlns:a16="http://schemas.microsoft.com/office/drawing/2014/main" id="{EC7E3FA0-83C8-48E5-8BD7-540AF8F9CB8C}"/>
                </a:ext>
              </a:extLst>
            </p:cNvPr>
            <p:cNvSpPr txBox="1"/>
            <p:nvPr/>
          </p:nvSpPr>
          <p:spPr>
            <a:xfrm>
              <a:off x="3972883" y="2313869"/>
              <a:ext cx="1845440"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CONDUCTED LEADERSHIP RETREAT #2</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 Early August</a:t>
              </a:r>
            </a:p>
          </p:txBody>
        </p:sp>
        <p:sp>
          <p:nvSpPr>
            <p:cNvPr id="81" name="Oval 80">
              <a:extLst>
                <a:ext uri="{FF2B5EF4-FFF2-40B4-BE49-F238E27FC236}">
                  <a16:creationId xmlns:a16="http://schemas.microsoft.com/office/drawing/2014/main" id="{AEF91AF6-76C8-4122-BEA1-4C415899BD20}"/>
                </a:ext>
              </a:extLst>
            </p:cNvPr>
            <p:cNvSpPr/>
            <p:nvPr/>
          </p:nvSpPr>
          <p:spPr bwMode="gray">
            <a:xfrm>
              <a:off x="5792766"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83" name="Straight Connector 82">
              <a:extLst>
                <a:ext uri="{FF2B5EF4-FFF2-40B4-BE49-F238E27FC236}">
                  <a16:creationId xmlns:a16="http://schemas.microsoft.com/office/drawing/2014/main" id="{6A175EC7-5F18-45E9-93C5-2029DA793271}"/>
                </a:ext>
              </a:extLst>
            </p:cNvPr>
            <p:cNvCxnSpPr>
              <a:cxnSpLocks/>
            </p:cNvCxnSpPr>
            <p:nvPr/>
          </p:nvCxnSpPr>
          <p:spPr>
            <a:xfrm flipV="1">
              <a:off x="6196197" y="4053307"/>
              <a:ext cx="0" cy="1554480"/>
            </a:xfrm>
            <a:prstGeom prst="line">
              <a:avLst/>
            </a:prstGeom>
            <a:noFill/>
            <a:ln w="28575" cap="flat" cmpd="sng" algn="ctr">
              <a:solidFill>
                <a:schemeClr val="bg1">
                  <a:lumMod val="85000"/>
                </a:schemeClr>
              </a:solidFill>
              <a:prstDash val="solid"/>
              <a:miter lim="800000"/>
            </a:ln>
            <a:effectLst/>
          </p:spPr>
        </p:cxnSp>
        <p:sp>
          <p:nvSpPr>
            <p:cNvPr id="84" name="Oval 83">
              <a:extLst>
                <a:ext uri="{FF2B5EF4-FFF2-40B4-BE49-F238E27FC236}">
                  <a16:creationId xmlns:a16="http://schemas.microsoft.com/office/drawing/2014/main" id="{3EC3504D-F58D-4299-AD80-C2DB33277DBE}"/>
                </a:ext>
              </a:extLst>
            </p:cNvPr>
            <p:cNvSpPr/>
            <p:nvPr/>
          </p:nvSpPr>
          <p:spPr bwMode="gray">
            <a:xfrm>
              <a:off x="6104675" y="3912659"/>
              <a:ext cx="182880" cy="182880"/>
            </a:xfrm>
            <a:prstGeom prst="ellipse">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5" name="TextBox 84">
              <a:extLst>
                <a:ext uri="{FF2B5EF4-FFF2-40B4-BE49-F238E27FC236}">
                  <a16:creationId xmlns:a16="http://schemas.microsoft.com/office/drawing/2014/main" id="{31983228-F380-4650-B1C0-F60BA43E2997}"/>
                </a:ext>
              </a:extLst>
            </p:cNvPr>
            <p:cNvSpPr txBox="1"/>
            <p:nvPr/>
          </p:nvSpPr>
          <p:spPr>
            <a:xfrm>
              <a:off x="6247080" y="4351026"/>
              <a:ext cx="1555530" cy="1292662"/>
            </a:xfrm>
            <a:prstGeom prst="rect">
              <a:avLst/>
            </a:prstGeom>
            <a:noFill/>
          </p:spPr>
          <p:txBody>
            <a:bodyPr wrap="square" lIns="0" tIns="0" rIns="0" bIns="0" rtlCol="0" anchor="b">
              <a:spAutoFit/>
            </a:bodyPr>
            <a:lstStyle/>
            <a:p>
              <a:pPr marL="0" marR="0" lvl="0" indent="0" algn="l"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00439C"/>
                  </a:solidFill>
                  <a:effectLst/>
                  <a:uLnTx/>
                  <a:uFillTx/>
                  <a:latin typeface="Verdana" panose="020B0604030504040204" pitchFamily="34" charset="0"/>
                  <a:ea typeface="Verdana" panose="020B0604030504040204" pitchFamily="34" charset="0"/>
                  <a:cs typeface="+mn-cs"/>
                </a:rPr>
                <a:t>ITERATED ON STRATEGIC PLAN LANGUAGE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Early-Mid August</a:t>
              </a:r>
            </a:p>
          </p:txBody>
        </p:sp>
        <p:cxnSp>
          <p:nvCxnSpPr>
            <p:cNvPr id="87" name="Straight Connector 86">
              <a:extLst>
                <a:ext uri="{FF2B5EF4-FFF2-40B4-BE49-F238E27FC236}">
                  <a16:creationId xmlns:a16="http://schemas.microsoft.com/office/drawing/2014/main" id="{E9CBD51D-6CDD-4172-B392-777170C47E68}"/>
                </a:ext>
              </a:extLst>
            </p:cNvPr>
            <p:cNvCxnSpPr>
              <a:cxnSpLocks/>
            </p:cNvCxnSpPr>
            <p:nvPr/>
          </p:nvCxnSpPr>
          <p:spPr>
            <a:xfrm flipV="1">
              <a:off x="7781084" y="2363601"/>
              <a:ext cx="0" cy="1554480"/>
            </a:xfrm>
            <a:prstGeom prst="line">
              <a:avLst/>
            </a:prstGeom>
            <a:noFill/>
            <a:ln w="28575" cap="flat" cmpd="sng" algn="ctr">
              <a:solidFill>
                <a:schemeClr val="bg1">
                  <a:lumMod val="85000"/>
                </a:schemeClr>
              </a:solidFill>
              <a:prstDash val="solid"/>
              <a:miter lim="800000"/>
            </a:ln>
            <a:effectLst/>
          </p:spPr>
        </p:cxnSp>
        <p:sp>
          <p:nvSpPr>
            <p:cNvPr id="88" name="TextBox 87">
              <a:extLst>
                <a:ext uri="{FF2B5EF4-FFF2-40B4-BE49-F238E27FC236}">
                  <a16:creationId xmlns:a16="http://schemas.microsoft.com/office/drawing/2014/main" id="{EA1ABE3A-A9E1-4CA9-9848-45FA8EE1CFB3}"/>
                </a:ext>
              </a:extLst>
            </p:cNvPr>
            <p:cNvSpPr txBox="1"/>
            <p:nvPr/>
          </p:nvSpPr>
          <p:spPr>
            <a:xfrm>
              <a:off x="5869761" y="2313869"/>
              <a:ext cx="1845440" cy="1292662"/>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143E80"/>
                  </a:solidFill>
                  <a:effectLst/>
                  <a:uLnTx/>
                  <a:uFillTx/>
                  <a:latin typeface="Verdana" panose="020B0604030504040204" pitchFamily="34" charset="0"/>
                  <a:ea typeface="Verdana" panose="020B0604030504040204" pitchFamily="34" charset="0"/>
                  <a:cs typeface="+mn-cs"/>
                </a:rPr>
                <a:t>HOLD FEEDBACK SESSIONS WITH NCHS STAFF</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 Mid-September</a:t>
              </a:r>
            </a:p>
          </p:txBody>
        </p:sp>
        <p:sp>
          <p:nvSpPr>
            <p:cNvPr id="89" name="Oval 88">
              <a:extLst>
                <a:ext uri="{FF2B5EF4-FFF2-40B4-BE49-F238E27FC236}">
                  <a16:creationId xmlns:a16="http://schemas.microsoft.com/office/drawing/2014/main" id="{D5C5D914-388F-41D3-A035-4CB36D7DFA98}"/>
                </a:ext>
              </a:extLst>
            </p:cNvPr>
            <p:cNvSpPr/>
            <p:nvPr/>
          </p:nvSpPr>
          <p:spPr bwMode="gray">
            <a:xfrm>
              <a:off x="7689644" y="3912659"/>
              <a:ext cx="182880" cy="182880"/>
            </a:xfrm>
            <a:prstGeom prst="ellipse">
              <a:avLst/>
            </a:prstGeom>
            <a:solidFill>
              <a:srgbClr val="143E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91" name="Straight Connector 90">
              <a:extLst>
                <a:ext uri="{FF2B5EF4-FFF2-40B4-BE49-F238E27FC236}">
                  <a16:creationId xmlns:a16="http://schemas.microsoft.com/office/drawing/2014/main" id="{7B2773B0-5DA3-416D-B64C-BE334B136466}"/>
                </a:ext>
              </a:extLst>
            </p:cNvPr>
            <p:cNvCxnSpPr>
              <a:cxnSpLocks/>
            </p:cNvCxnSpPr>
            <p:nvPr/>
          </p:nvCxnSpPr>
          <p:spPr>
            <a:xfrm flipV="1">
              <a:off x="9838333" y="2363601"/>
              <a:ext cx="0" cy="1554480"/>
            </a:xfrm>
            <a:prstGeom prst="line">
              <a:avLst/>
            </a:prstGeom>
            <a:noFill/>
            <a:ln w="28575" cap="flat" cmpd="sng" algn="ctr">
              <a:solidFill>
                <a:schemeClr val="bg1">
                  <a:lumMod val="85000"/>
                </a:schemeClr>
              </a:solidFill>
              <a:prstDash val="solid"/>
              <a:miter lim="800000"/>
            </a:ln>
            <a:effectLst/>
          </p:spPr>
        </p:cxnSp>
        <p:sp>
          <p:nvSpPr>
            <p:cNvPr id="92" name="TextBox 91">
              <a:extLst>
                <a:ext uri="{FF2B5EF4-FFF2-40B4-BE49-F238E27FC236}">
                  <a16:creationId xmlns:a16="http://schemas.microsoft.com/office/drawing/2014/main" id="{85F881D4-6A4E-4877-9E43-E641FDC2AF62}"/>
                </a:ext>
              </a:extLst>
            </p:cNvPr>
            <p:cNvSpPr txBox="1"/>
            <p:nvPr/>
          </p:nvSpPr>
          <p:spPr>
            <a:xfrm>
              <a:off x="7850016" y="2313869"/>
              <a:ext cx="1922434"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143E80"/>
                  </a:solidFill>
                  <a:effectLst/>
                  <a:uLnTx/>
                  <a:uFillTx/>
                  <a:latin typeface="Verdana" panose="020B0604030504040204" pitchFamily="34" charset="0"/>
                  <a:ea typeface="Verdana" panose="020B0604030504040204" pitchFamily="34" charset="0"/>
                  <a:cs typeface="+mn-cs"/>
                </a:rPr>
                <a:t>DEVELOP OPERATIONAL PLAN</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400" i="1" dirty="0">
                  <a:latin typeface="Verdana" panose="020B0604030504040204" pitchFamily="34" charset="0"/>
                  <a:ea typeface="Verdana" panose="020B0604030504040204" pitchFamily="34" charset="0"/>
                </a:rPr>
                <a:t>October Onwards</a:t>
              </a:r>
              <a:endPar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endParaRPr>
            </a:p>
          </p:txBody>
        </p:sp>
        <p:sp>
          <p:nvSpPr>
            <p:cNvPr id="93" name="Oval 92">
              <a:extLst>
                <a:ext uri="{FF2B5EF4-FFF2-40B4-BE49-F238E27FC236}">
                  <a16:creationId xmlns:a16="http://schemas.microsoft.com/office/drawing/2014/main" id="{A1F39BF1-FBD8-41CD-AF86-22E8F367B1DF}"/>
                </a:ext>
              </a:extLst>
            </p:cNvPr>
            <p:cNvSpPr/>
            <p:nvPr/>
          </p:nvSpPr>
          <p:spPr bwMode="gray">
            <a:xfrm>
              <a:off x="9746893" y="3912659"/>
              <a:ext cx="182880" cy="182880"/>
            </a:xfrm>
            <a:prstGeom prst="ellipse">
              <a:avLst/>
            </a:prstGeom>
            <a:solidFill>
              <a:srgbClr val="143E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cxnSp>
          <p:nvCxnSpPr>
            <p:cNvPr id="95" name="Straight Connector 94">
              <a:extLst>
                <a:ext uri="{FF2B5EF4-FFF2-40B4-BE49-F238E27FC236}">
                  <a16:creationId xmlns:a16="http://schemas.microsoft.com/office/drawing/2014/main" id="{0E85A3E6-D971-4B3B-A977-3BE197B1E033}"/>
                </a:ext>
              </a:extLst>
            </p:cNvPr>
            <p:cNvCxnSpPr>
              <a:cxnSpLocks/>
            </p:cNvCxnSpPr>
            <p:nvPr/>
          </p:nvCxnSpPr>
          <p:spPr>
            <a:xfrm flipV="1">
              <a:off x="8093311" y="4053307"/>
              <a:ext cx="0" cy="1554480"/>
            </a:xfrm>
            <a:prstGeom prst="line">
              <a:avLst/>
            </a:prstGeom>
            <a:noFill/>
            <a:ln w="28575" cap="flat" cmpd="sng" algn="ctr">
              <a:solidFill>
                <a:schemeClr val="bg1">
                  <a:lumMod val="85000"/>
                </a:schemeClr>
              </a:solidFill>
              <a:prstDash val="solid"/>
              <a:miter lim="800000"/>
            </a:ln>
            <a:effectLst/>
          </p:spPr>
        </p:cxnSp>
        <p:sp>
          <p:nvSpPr>
            <p:cNvPr id="96" name="Oval 95">
              <a:extLst>
                <a:ext uri="{FF2B5EF4-FFF2-40B4-BE49-F238E27FC236}">
                  <a16:creationId xmlns:a16="http://schemas.microsoft.com/office/drawing/2014/main" id="{28EBED72-E31F-47F6-B97E-B81E2B98815B}"/>
                </a:ext>
              </a:extLst>
            </p:cNvPr>
            <p:cNvSpPr/>
            <p:nvPr/>
          </p:nvSpPr>
          <p:spPr bwMode="gray">
            <a:xfrm>
              <a:off x="8001789" y="3912659"/>
              <a:ext cx="182880" cy="182880"/>
            </a:xfrm>
            <a:prstGeom prst="ellipse">
              <a:avLst/>
            </a:prstGeom>
            <a:solidFill>
              <a:srgbClr val="143E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7" name="TextBox 96">
              <a:extLst>
                <a:ext uri="{FF2B5EF4-FFF2-40B4-BE49-F238E27FC236}">
                  <a16:creationId xmlns:a16="http://schemas.microsoft.com/office/drawing/2014/main" id="{9E0F37A3-DDFE-4D19-BCFF-F8D968CA7CA6}"/>
                </a:ext>
              </a:extLst>
            </p:cNvPr>
            <p:cNvSpPr txBox="1"/>
            <p:nvPr/>
          </p:nvSpPr>
          <p:spPr>
            <a:xfrm>
              <a:off x="8144193" y="4566470"/>
              <a:ext cx="1705520" cy="1077218"/>
            </a:xfrm>
            <a:prstGeom prst="rect">
              <a:avLst/>
            </a:prstGeom>
            <a:noFill/>
          </p:spPr>
          <p:txBody>
            <a:bodyPr wrap="square" lIns="0" tIns="0" rIns="0" bIns="0" rtlCol="0" anchor="b">
              <a:spAutoFit/>
            </a:bodyPr>
            <a:lstStyle/>
            <a:p>
              <a:pPr marL="0" marR="0" lvl="0" indent="0" defTabSz="914400" rtl="0" eaLnBrk="1" fontAlgn="auto" latinLnBrk="0" hangingPunct="1">
                <a:lnSpc>
                  <a:spcPct val="100000"/>
                </a:lnSpc>
                <a:spcBef>
                  <a:spcPts val="450"/>
                </a:spcBef>
                <a:spcAft>
                  <a:spcPts val="0"/>
                </a:spcAft>
                <a:buClrTx/>
                <a:buSzPct val="100000"/>
                <a:buFontTx/>
                <a:buNone/>
                <a:tabLst/>
                <a:defRPr/>
              </a:pPr>
              <a:r>
                <a:rPr lang="en-GB" sz="1400" b="1" spc="300" dirty="0">
                  <a:solidFill>
                    <a:srgbClr val="143E80"/>
                  </a:solidFill>
                  <a:latin typeface="Verdana" panose="020B0604030504040204" pitchFamily="34" charset="0"/>
                  <a:ea typeface="Verdana" panose="020B0604030504040204" pitchFamily="34" charset="0"/>
                </a:rPr>
                <a:t>FINALIZE</a:t>
              </a:r>
              <a:r>
                <a:rPr kumimoji="0" lang="en-GB" sz="1400" b="1" i="0" u="none" strike="noStrike" kern="1200" cap="none" spc="300" normalizeH="0" baseline="0" noProof="0" dirty="0">
                  <a:ln>
                    <a:noFill/>
                  </a:ln>
                  <a:solidFill>
                    <a:srgbClr val="143E80"/>
                  </a:solidFill>
                  <a:effectLst/>
                  <a:uLnTx/>
                  <a:uFillTx/>
                  <a:latin typeface="Verdana" panose="020B0604030504040204" pitchFamily="34" charset="0"/>
                  <a:ea typeface="Verdana" panose="020B0604030504040204" pitchFamily="34" charset="0"/>
                  <a:cs typeface="+mn-cs"/>
                </a:rPr>
                <a:t> STRATEGIC PLAN LANGUAGE</a:t>
              </a:r>
            </a:p>
            <a:p>
              <a:pPr marL="0" marR="0" lvl="0" indent="0" defTabSz="914400" rtl="0" eaLnBrk="1" fontAlgn="auto" latinLnBrk="0" hangingPunct="1">
                <a:lnSpc>
                  <a:spcPct val="100000"/>
                </a:lnSpc>
                <a:spcBef>
                  <a:spcPts val="0"/>
                </a:spcBef>
                <a:spcAft>
                  <a:spcPts val="0"/>
                </a:spcAft>
                <a:buClrTx/>
                <a:buSzTx/>
                <a:buFontTx/>
                <a:buNone/>
                <a:tabLst/>
                <a:defRPr/>
              </a:pPr>
              <a:r>
                <a:rPr lang="en-GB" sz="1400" i="1" dirty="0">
                  <a:solidFill>
                    <a:srgbClr val="000000"/>
                  </a:solidFill>
                  <a:latin typeface="Verdana" panose="020B0604030504040204" pitchFamily="34" charset="0"/>
                  <a:ea typeface="Verdana" panose="020B0604030504040204" pitchFamily="34" charset="0"/>
                </a:rPr>
                <a:t>Early October</a:t>
              </a:r>
              <a:endPar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endParaRPr>
            </a:p>
          </p:txBody>
        </p:sp>
        <p:cxnSp>
          <p:nvCxnSpPr>
            <p:cNvPr id="99" name="Straight Connector 98">
              <a:extLst>
                <a:ext uri="{FF2B5EF4-FFF2-40B4-BE49-F238E27FC236}">
                  <a16:creationId xmlns:a16="http://schemas.microsoft.com/office/drawing/2014/main" id="{E81FB53F-79A2-442F-BEB6-8BF0CF6A154D}"/>
                </a:ext>
              </a:extLst>
            </p:cNvPr>
            <p:cNvCxnSpPr>
              <a:cxnSpLocks/>
            </p:cNvCxnSpPr>
            <p:nvPr/>
          </p:nvCxnSpPr>
          <p:spPr>
            <a:xfrm flipV="1">
              <a:off x="10150560" y="4053307"/>
              <a:ext cx="0" cy="1554480"/>
            </a:xfrm>
            <a:prstGeom prst="line">
              <a:avLst/>
            </a:prstGeom>
            <a:noFill/>
            <a:ln w="28575" cap="flat" cmpd="sng" algn="ctr">
              <a:solidFill>
                <a:schemeClr val="bg1">
                  <a:lumMod val="85000"/>
                </a:schemeClr>
              </a:solidFill>
              <a:prstDash val="solid"/>
              <a:miter lim="800000"/>
            </a:ln>
            <a:effectLst/>
          </p:spPr>
        </p:cxnSp>
        <p:sp>
          <p:nvSpPr>
            <p:cNvPr id="100" name="Oval 99">
              <a:extLst>
                <a:ext uri="{FF2B5EF4-FFF2-40B4-BE49-F238E27FC236}">
                  <a16:creationId xmlns:a16="http://schemas.microsoft.com/office/drawing/2014/main" id="{F19A7529-713C-4EF0-A2F2-944BA473A791}"/>
                </a:ext>
              </a:extLst>
            </p:cNvPr>
            <p:cNvSpPr/>
            <p:nvPr/>
          </p:nvSpPr>
          <p:spPr bwMode="gray">
            <a:xfrm>
              <a:off x="10059038" y="3912659"/>
              <a:ext cx="182880" cy="182880"/>
            </a:xfrm>
            <a:prstGeom prst="ellipse">
              <a:avLst/>
            </a:prstGeom>
            <a:solidFill>
              <a:srgbClr val="143E8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1" name="TextBox 100">
              <a:extLst>
                <a:ext uri="{FF2B5EF4-FFF2-40B4-BE49-F238E27FC236}">
                  <a16:creationId xmlns:a16="http://schemas.microsoft.com/office/drawing/2014/main" id="{18AD44AB-94CC-47BD-A723-3D471775AD59}"/>
                </a:ext>
              </a:extLst>
            </p:cNvPr>
            <p:cNvSpPr txBox="1"/>
            <p:nvPr/>
          </p:nvSpPr>
          <p:spPr>
            <a:xfrm>
              <a:off x="10201442" y="4135583"/>
              <a:ext cx="1880568" cy="1508105"/>
            </a:xfrm>
            <a:prstGeom prst="rect">
              <a:avLst/>
            </a:prstGeom>
            <a:noFill/>
          </p:spPr>
          <p:txBody>
            <a:bodyPr wrap="square" lIns="0" tIns="0" rIns="0" bIns="0" rtlCol="0" anchor="b">
              <a:spAutoFit/>
            </a:bodyPr>
            <a:lstStyle/>
            <a:p>
              <a:pPr marL="0" marR="0" lvl="0" indent="0" defTabSz="914400" rtl="0" eaLnBrk="1" fontAlgn="auto" latinLnBrk="0" hangingPunct="1">
                <a:lnSpc>
                  <a:spcPct val="100000"/>
                </a:lnSpc>
                <a:spcBef>
                  <a:spcPts val="450"/>
                </a:spcBef>
                <a:spcAft>
                  <a:spcPts val="0"/>
                </a:spcAft>
                <a:buClrTx/>
                <a:buSzPct val="100000"/>
                <a:buFontTx/>
                <a:buNone/>
                <a:tabLst/>
                <a:defRPr/>
              </a:pPr>
              <a:r>
                <a:rPr kumimoji="0" lang="en-GB" sz="1400" b="1" i="0" u="none" strike="noStrike" kern="1200" cap="none" spc="300" normalizeH="0" baseline="0" noProof="0" dirty="0">
                  <a:ln>
                    <a:noFill/>
                  </a:ln>
                  <a:solidFill>
                    <a:srgbClr val="143E80"/>
                  </a:solidFill>
                  <a:effectLst/>
                  <a:uLnTx/>
                  <a:uFillTx/>
                  <a:latin typeface="Verdana" panose="020B0604030504040204" pitchFamily="34" charset="0"/>
                  <a:ea typeface="Verdana" panose="020B0604030504040204" pitchFamily="34" charset="0"/>
                  <a:cs typeface="+mn-cs"/>
                </a:rPr>
                <a:t>SHARE STRATEGIC PLAN WITH PARTNERS FOR AWARENESS</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November</a:t>
              </a:r>
              <a:endParaRPr kumimoji="0" lang="en-GB" sz="1400" b="0" i="1" u="none" strike="noStrike" kern="1200" cap="none" spc="0" normalizeH="0" baseline="0" noProof="0" dirty="0">
                <a:ln>
                  <a:noFill/>
                </a:ln>
                <a:effectLst/>
                <a:uLnTx/>
                <a:uFillTx/>
                <a:latin typeface="Verdana" panose="020B0604030504040204" pitchFamily="34" charset="0"/>
                <a:ea typeface="Verdana" panose="020B0604030504040204" pitchFamily="34" charset="0"/>
              </a:endParaRPr>
            </a:p>
          </p:txBody>
        </p:sp>
      </p:grpSp>
    </p:spTree>
    <p:extLst>
      <p:ext uri="{BB962C8B-B14F-4D97-AF65-F5344CB8AC3E}">
        <p14:creationId xmlns:p14="http://schemas.microsoft.com/office/powerpoint/2010/main" val="1674947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3">
            <a:extLst>
              <a:ext uri="{FF2B5EF4-FFF2-40B4-BE49-F238E27FC236}">
                <a16:creationId xmlns:a16="http://schemas.microsoft.com/office/drawing/2014/main" id="{2BBCE332-5F2A-42A0-94F5-4B31ADB0DA93}"/>
              </a:ext>
            </a:extLst>
          </p:cNvPr>
          <p:cNvSpPr>
            <a:spLocks/>
          </p:cNvSpPr>
          <p:nvPr/>
        </p:nvSpPr>
        <p:spPr bwMode="blackWhite">
          <a:xfrm rot="10800000">
            <a:off x="3453543" y="2096784"/>
            <a:ext cx="5091344" cy="4473790"/>
          </a:xfrm>
          <a:custGeom>
            <a:avLst/>
            <a:gdLst>
              <a:gd name="T0" fmla="*/ 0 w 582"/>
              <a:gd name="T1" fmla="*/ 516530 h 520"/>
              <a:gd name="T2" fmla="*/ 637078 w 582"/>
              <a:gd name="T3" fmla="*/ 516530 h 520"/>
              <a:gd name="T4" fmla="*/ 319088 w 582"/>
              <a:gd name="T5" fmla="*/ 0 h 520"/>
              <a:gd name="T6" fmla="*/ 0 w 582"/>
              <a:gd name="T7" fmla="*/ 516530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solidFill>
            <a:srgbClr val="F2F2F2"/>
          </a:solidFill>
          <a:ln w="28575" cap="rnd">
            <a:no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endParaRPr dirty="0"/>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endParaRPr dirty="0"/>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endParaRPr dirty="0"/>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endParaRPr dirty="0"/>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endParaRPr dirty="0"/>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endParaRPr dirty="0"/>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endParaRPr dirty="0"/>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endParaRPr dirty="0"/>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6978897" cy="320601"/>
          </a:xfrm>
          <a:prstGeom prst="rect">
            <a:avLst/>
          </a:prstGeom>
        </p:spPr>
        <p:txBody>
          <a:bodyPr vert="horz" wrap="square" lIns="0" tIns="12700" rIns="0" bIns="0" rtlCol="0">
            <a:spAutoFit/>
          </a:bodyPr>
          <a:lstStyle/>
          <a:p>
            <a:r>
              <a:rPr lang="en-US" sz="2000" dirty="0">
                <a:latin typeface="Verdana" panose="020B0604030504040204" pitchFamily="34" charset="0"/>
                <a:ea typeface="Verdana" panose="020B0604030504040204" pitchFamily="34" charset="0"/>
              </a:rPr>
              <a:t>The Strategic Cascade</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4" name="object 2">
            <a:extLst>
              <a:ext uri="{FF2B5EF4-FFF2-40B4-BE49-F238E27FC236}">
                <a16:creationId xmlns:a16="http://schemas.microsoft.com/office/drawing/2014/main" id="{C778A8A8-0555-494B-8D35-35C844D73562}"/>
              </a:ext>
            </a:extLst>
          </p:cNvPr>
          <p:cNvSpPr txBox="1"/>
          <p:nvPr/>
        </p:nvSpPr>
        <p:spPr>
          <a:xfrm>
            <a:off x="348240" y="1472331"/>
            <a:ext cx="11495520" cy="1090042"/>
          </a:xfrm>
          <a:prstGeom prst="rect">
            <a:avLst/>
          </a:prstGeom>
        </p:spPr>
        <p:txBody>
          <a:bodyPr vert="horz" wrap="square" lIns="0" tIns="12700" rIns="0" bIns="0" rtlCol="0">
            <a:spAutoFit/>
          </a:bodyPr>
          <a:lstStyle/>
          <a:p>
            <a:r>
              <a:rPr lang="en-US" sz="1400" dirty="0">
                <a:latin typeface="Verdana" panose="020B0604030504040204" pitchFamily="34" charset="0"/>
                <a:ea typeface="Verdana" panose="020B0604030504040204" pitchFamily="34" charset="0"/>
              </a:rPr>
              <a:t>The Strategic Plan consist of a Vision, Mission, Goals, Objectives and Strategies. The Tactics, Activities, and KPIs contribute to the larger Operational Plan for implementation across NCHS. </a:t>
            </a:r>
          </a:p>
          <a:p>
            <a:r>
              <a:rPr lang="en-US" sz="1400" dirty="0">
                <a:highlight>
                  <a:srgbClr val="FFFF00"/>
                </a:highlight>
                <a:latin typeface="Verdana" panose="020B0604030504040204" pitchFamily="34" charset="0"/>
                <a:ea typeface="Verdana" panose="020B0604030504040204" pitchFamily="34" charset="0"/>
              </a:rPr>
              <a:t> </a:t>
            </a:r>
          </a:p>
          <a:p>
            <a:endParaRPr lang="en-US" sz="1400" dirty="0">
              <a:highlight>
                <a:srgbClr val="FFFF00"/>
              </a:highlight>
              <a:latin typeface="Verdana" panose="020B0604030504040204" pitchFamily="34" charset="0"/>
              <a:ea typeface="Verdana" panose="020B0604030504040204" pitchFamily="34" charset="0"/>
            </a:endParaRPr>
          </a:p>
          <a:p>
            <a:endParaRPr lang="en-US" sz="1400" dirty="0">
              <a:highlight>
                <a:srgbClr val="FFFF00"/>
              </a:highlight>
              <a:latin typeface="Verdana" panose="020B0604030504040204" pitchFamily="34" charset="0"/>
              <a:ea typeface="Verdana" panose="020B0604030504040204" pitchFamily="34" charset="0"/>
            </a:endParaRPr>
          </a:p>
        </p:txBody>
      </p:sp>
      <p:sp>
        <p:nvSpPr>
          <p:cNvPr id="156" name="Rectangle 155">
            <a:extLst>
              <a:ext uri="{FF2B5EF4-FFF2-40B4-BE49-F238E27FC236}">
                <a16:creationId xmlns:a16="http://schemas.microsoft.com/office/drawing/2014/main" id="{15ECFE33-FEAE-48AA-AEB0-6DDEFF7E39D8}"/>
              </a:ext>
            </a:extLst>
          </p:cNvPr>
          <p:cNvSpPr/>
          <p:nvPr/>
        </p:nvSpPr>
        <p:spPr>
          <a:xfrm>
            <a:off x="5992800" y="2092269"/>
            <a:ext cx="6074983" cy="44737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6" name="Rectangle 235">
            <a:extLst>
              <a:ext uri="{FF2B5EF4-FFF2-40B4-BE49-F238E27FC236}">
                <a16:creationId xmlns:a16="http://schemas.microsoft.com/office/drawing/2014/main" id="{092D55C1-AE7A-4448-A935-995648D51CC2}"/>
              </a:ext>
            </a:extLst>
          </p:cNvPr>
          <p:cNvSpPr/>
          <p:nvPr/>
        </p:nvSpPr>
        <p:spPr>
          <a:xfrm>
            <a:off x="3266991" y="6091178"/>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7" name="Rectangle 236">
            <a:extLst>
              <a:ext uri="{FF2B5EF4-FFF2-40B4-BE49-F238E27FC236}">
                <a16:creationId xmlns:a16="http://schemas.microsoft.com/office/drawing/2014/main" id="{4C4C1EBB-9F3B-463D-81F3-E4B36DE7219B}"/>
              </a:ext>
            </a:extLst>
          </p:cNvPr>
          <p:cNvSpPr/>
          <p:nvPr/>
        </p:nvSpPr>
        <p:spPr>
          <a:xfrm>
            <a:off x="3285289" y="5603953"/>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8" name="Rectangle 237">
            <a:extLst>
              <a:ext uri="{FF2B5EF4-FFF2-40B4-BE49-F238E27FC236}">
                <a16:creationId xmlns:a16="http://schemas.microsoft.com/office/drawing/2014/main" id="{81323F4E-C973-417E-8D59-9526E5703E57}"/>
              </a:ext>
            </a:extLst>
          </p:cNvPr>
          <p:cNvSpPr/>
          <p:nvPr/>
        </p:nvSpPr>
        <p:spPr>
          <a:xfrm>
            <a:off x="3285289" y="4629504"/>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9" name="Rectangle 238">
            <a:extLst>
              <a:ext uri="{FF2B5EF4-FFF2-40B4-BE49-F238E27FC236}">
                <a16:creationId xmlns:a16="http://schemas.microsoft.com/office/drawing/2014/main" id="{FB9CE7C9-ED45-4B12-AD86-C5B71F54111D}"/>
              </a:ext>
            </a:extLst>
          </p:cNvPr>
          <p:cNvSpPr/>
          <p:nvPr/>
        </p:nvSpPr>
        <p:spPr>
          <a:xfrm>
            <a:off x="3285289" y="4142279"/>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0" name="Rectangle 239">
            <a:extLst>
              <a:ext uri="{FF2B5EF4-FFF2-40B4-BE49-F238E27FC236}">
                <a16:creationId xmlns:a16="http://schemas.microsoft.com/office/drawing/2014/main" id="{59532484-F6F0-4FE5-9B4E-E787C9AD0037}"/>
              </a:ext>
            </a:extLst>
          </p:cNvPr>
          <p:cNvSpPr/>
          <p:nvPr/>
        </p:nvSpPr>
        <p:spPr>
          <a:xfrm>
            <a:off x="3285289" y="3655054"/>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1" name="Rectangle 240">
            <a:extLst>
              <a:ext uri="{FF2B5EF4-FFF2-40B4-BE49-F238E27FC236}">
                <a16:creationId xmlns:a16="http://schemas.microsoft.com/office/drawing/2014/main" id="{2E9AA74C-DDB6-479E-B052-97599F59CE91}"/>
              </a:ext>
            </a:extLst>
          </p:cNvPr>
          <p:cNvSpPr/>
          <p:nvPr/>
        </p:nvSpPr>
        <p:spPr>
          <a:xfrm>
            <a:off x="3267273" y="3173509"/>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Rectangle 241">
            <a:extLst>
              <a:ext uri="{FF2B5EF4-FFF2-40B4-BE49-F238E27FC236}">
                <a16:creationId xmlns:a16="http://schemas.microsoft.com/office/drawing/2014/main" id="{3B4A3287-95C5-4DFA-9E5E-3EE8A684D61C}"/>
              </a:ext>
            </a:extLst>
          </p:cNvPr>
          <p:cNvSpPr/>
          <p:nvPr/>
        </p:nvSpPr>
        <p:spPr>
          <a:xfrm>
            <a:off x="3266764" y="5122408"/>
            <a:ext cx="8778240" cy="12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0" name="Group 169">
            <a:extLst>
              <a:ext uri="{FF2B5EF4-FFF2-40B4-BE49-F238E27FC236}">
                <a16:creationId xmlns:a16="http://schemas.microsoft.com/office/drawing/2014/main" id="{385E4890-5432-4191-BC79-49CFCB97BBF1}"/>
              </a:ext>
            </a:extLst>
          </p:cNvPr>
          <p:cNvGrpSpPr/>
          <p:nvPr/>
        </p:nvGrpSpPr>
        <p:grpSpPr>
          <a:xfrm>
            <a:off x="351687" y="2101299"/>
            <a:ext cx="5117848" cy="4483106"/>
            <a:chOff x="4999322" y="5489629"/>
            <a:chExt cx="2078038" cy="1820307"/>
          </a:xfrm>
          <a:solidFill>
            <a:schemeClr val="bg1"/>
          </a:solidFill>
        </p:grpSpPr>
        <p:sp>
          <p:nvSpPr>
            <p:cNvPr id="212" name="Freeform 21">
              <a:extLst>
                <a:ext uri="{FF2B5EF4-FFF2-40B4-BE49-F238E27FC236}">
                  <a16:creationId xmlns:a16="http://schemas.microsoft.com/office/drawing/2014/main" id="{415F54A7-15C9-4D93-8FC9-C38967DCFCC4}"/>
                </a:ext>
              </a:extLst>
            </p:cNvPr>
            <p:cNvSpPr>
              <a:spLocks/>
            </p:cNvSpPr>
            <p:nvPr/>
          </p:nvSpPr>
          <p:spPr bwMode="blackWhite">
            <a:xfrm>
              <a:off x="5788032" y="5489629"/>
              <a:ext cx="500619" cy="439896"/>
            </a:xfrm>
            <a:custGeom>
              <a:avLst/>
              <a:gdLst>
                <a:gd name="T0" fmla="*/ 0 w 582"/>
                <a:gd name="T1" fmla="*/ 2147483647 h 520"/>
                <a:gd name="T2" fmla="*/ 2147483647 w 582"/>
                <a:gd name="T3" fmla="*/ 2147483647 h 520"/>
                <a:gd name="T4" fmla="*/ 2147483647 w 582"/>
                <a:gd name="T5" fmla="*/ 0 h 520"/>
                <a:gd name="T6" fmla="*/ 0 w 582"/>
                <a:gd name="T7" fmla="*/ 2147483647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13" name="Freeform 23">
              <a:extLst>
                <a:ext uri="{FF2B5EF4-FFF2-40B4-BE49-F238E27FC236}">
                  <a16:creationId xmlns:a16="http://schemas.microsoft.com/office/drawing/2014/main" id="{EFD5A9D8-9080-4951-9C3A-30B7F62D99FE}"/>
                </a:ext>
              </a:extLst>
            </p:cNvPr>
            <p:cNvSpPr>
              <a:spLocks/>
            </p:cNvSpPr>
            <p:nvPr/>
          </p:nvSpPr>
          <p:spPr bwMode="blackWhite">
            <a:xfrm>
              <a:off x="5788032" y="5489629"/>
              <a:ext cx="500619" cy="439896"/>
            </a:xfrm>
            <a:custGeom>
              <a:avLst/>
              <a:gdLst>
                <a:gd name="T0" fmla="*/ 0 w 582"/>
                <a:gd name="T1" fmla="*/ 516530 h 520"/>
                <a:gd name="T2" fmla="*/ 637078 w 582"/>
                <a:gd name="T3" fmla="*/ 516530 h 520"/>
                <a:gd name="T4" fmla="*/ 319088 w 582"/>
                <a:gd name="T5" fmla="*/ 0 h 520"/>
                <a:gd name="T6" fmla="*/ 0 w 582"/>
                <a:gd name="T7" fmla="*/ 516530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14" name="Freeform 25">
              <a:extLst>
                <a:ext uri="{FF2B5EF4-FFF2-40B4-BE49-F238E27FC236}">
                  <a16:creationId xmlns:a16="http://schemas.microsoft.com/office/drawing/2014/main" id="{FEA77ADD-314C-481F-A09E-55F22205F0D8}"/>
                </a:ext>
              </a:extLst>
            </p:cNvPr>
            <p:cNvSpPr>
              <a:spLocks/>
            </p:cNvSpPr>
            <p:nvPr/>
          </p:nvSpPr>
          <p:spPr bwMode="blackWhite">
            <a:xfrm>
              <a:off x="5675359" y="5928176"/>
              <a:ext cx="725964" cy="198359"/>
            </a:xfrm>
            <a:custGeom>
              <a:avLst/>
              <a:gdLst>
                <a:gd name="T0" fmla="*/ 0 w 843"/>
                <a:gd name="T1" fmla="*/ 2147483647 h 235"/>
                <a:gd name="T2" fmla="*/ 2147483647 w 843"/>
                <a:gd name="T3" fmla="*/ 2147483647 h 235"/>
                <a:gd name="T4" fmla="*/ 2147483647 w 843"/>
                <a:gd name="T5" fmla="*/ 0 h 235"/>
                <a:gd name="T6" fmla="*/ 2147483647 w 843"/>
                <a:gd name="T7" fmla="*/ 0 h 235"/>
                <a:gd name="T8" fmla="*/ 0 w 843"/>
                <a:gd name="T9" fmla="*/ 2147483647 h 235"/>
                <a:gd name="T10" fmla="*/ 0 60000 65536"/>
                <a:gd name="T11" fmla="*/ 0 60000 65536"/>
                <a:gd name="T12" fmla="*/ 0 60000 65536"/>
                <a:gd name="T13" fmla="*/ 0 60000 65536"/>
                <a:gd name="T14" fmla="*/ 0 60000 65536"/>
                <a:gd name="T15" fmla="*/ 0 w 843"/>
                <a:gd name="T16" fmla="*/ 0 h 235"/>
                <a:gd name="T17" fmla="*/ 843 w 843"/>
                <a:gd name="T18" fmla="*/ 235 h 235"/>
              </a:gdLst>
              <a:ahLst/>
              <a:cxnLst>
                <a:cxn ang="T10">
                  <a:pos x="T0" y="T1"/>
                </a:cxn>
                <a:cxn ang="T11">
                  <a:pos x="T2" y="T3"/>
                </a:cxn>
                <a:cxn ang="T12">
                  <a:pos x="T4" y="T5"/>
                </a:cxn>
                <a:cxn ang="T13">
                  <a:pos x="T6" y="T7"/>
                </a:cxn>
                <a:cxn ang="T14">
                  <a:pos x="T8" y="T9"/>
                </a:cxn>
              </a:cxnLst>
              <a:rect l="T15" t="T16" r="T17" b="T18"/>
              <a:pathLst>
                <a:path w="843" h="235">
                  <a:moveTo>
                    <a:pt x="0" y="234"/>
                  </a:moveTo>
                  <a:lnTo>
                    <a:pt x="842" y="234"/>
                  </a:lnTo>
                  <a:lnTo>
                    <a:pt x="711" y="0"/>
                  </a:lnTo>
                  <a:lnTo>
                    <a:pt x="130" y="0"/>
                  </a:lnTo>
                  <a:lnTo>
                    <a:pt x="0" y="234"/>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15" name="Freeform 27">
              <a:extLst>
                <a:ext uri="{FF2B5EF4-FFF2-40B4-BE49-F238E27FC236}">
                  <a16:creationId xmlns:a16="http://schemas.microsoft.com/office/drawing/2014/main" id="{91FE2693-D6A1-4414-8AAC-ACE2D629A649}"/>
                </a:ext>
              </a:extLst>
            </p:cNvPr>
            <p:cNvSpPr>
              <a:spLocks/>
            </p:cNvSpPr>
            <p:nvPr/>
          </p:nvSpPr>
          <p:spPr bwMode="blackWhite">
            <a:xfrm>
              <a:off x="5675359" y="5928176"/>
              <a:ext cx="725964" cy="198359"/>
            </a:xfrm>
            <a:custGeom>
              <a:avLst/>
              <a:gdLst>
                <a:gd name="T0" fmla="*/ 0 w 843"/>
                <a:gd name="T1" fmla="*/ 2147483647 h 235"/>
                <a:gd name="T2" fmla="*/ 2147483647 w 843"/>
                <a:gd name="T3" fmla="*/ 2147483647 h 235"/>
                <a:gd name="T4" fmla="*/ 2147483647 w 843"/>
                <a:gd name="T5" fmla="*/ 0 h 235"/>
                <a:gd name="T6" fmla="*/ 2147483647 w 843"/>
                <a:gd name="T7" fmla="*/ 0 h 235"/>
                <a:gd name="T8" fmla="*/ 0 w 843"/>
                <a:gd name="T9" fmla="*/ 2147483647 h 235"/>
                <a:gd name="T10" fmla="*/ 0 60000 65536"/>
                <a:gd name="T11" fmla="*/ 0 60000 65536"/>
                <a:gd name="T12" fmla="*/ 0 60000 65536"/>
                <a:gd name="T13" fmla="*/ 0 60000 65536"/>
                <a:gd name="T14" fmla="*/ 0 60000 65536"/>
                <a:gd name="T15" fmla="*/ 0 w 843"/>
                <a:gd name="T16" fmla="*/ 0 h 235"/>
                <a:gd name="T17" fmla="*/ 843 w 843"/>
                <a:gd name="T18" fmla="*/ 235 h 235"/>
              </a:gdLst>
              <a:ahLst/>
              <a:cxnLst>
                <a:cxn ang="T10">
                  <a:pos x="T0" y="T1"/>
                </a:cxn>
                <a:cxn ang="T11">
                  <a:pos x="T2" y="T3"/>
                </a:cxn>
                <a:cxn ang="T12">
                  <a:pos x="T4" y="T5"/>
                </a:cxn>
                <a:cxn ang="T13">
                  <a:pos x="T6" y="T7"/>
                </a:cxn>
                <a:cxn ang="T14">
                  <a:pos x="T8" y="T9"/>
                </a:cxn>
              </a:cxnLst>
              <a:rect l="T15" t="T16" r="T17" b="T18"/>
              <a:pathLst>
                <a:path w="843" h="235">
                  <a:moveTo>
                    <a:pt x="0" y="234"/>
                  </a:moveTo>
                  <a:lnTo>
                    <a:pt x="842" y="234"/>
                  </a:lnTo>
                  <a:lnTo>
                    <a:pt x="711" y="0"/>
                  </a:lnTo>
                  <a:lnTo>
                    <a:pt x="130" y="0"/>
                  </a:lnTo>
                  <a:lnTo>
                    <a:pt x="0" y="234"/>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16" name="Freeform 29">
              <a:extLst>
                <a:ext uri="{FF2B5EF4-FFF2-40B4-BE49-F238E27FC236}">
                  <a16:creationId xmlns:a16="http://schemas.microsoft.com/office/drawing/2014/main" id="{E5B53F06-7ED8-4C82-B302-C8BEB27E26BA}"/>
                </a:ext>
              </a:extLst>
            </p:cNvPr>
            <p:cNvSpPr>
              <a:spLocks/>
            </p:cNvSpPr>
            <p:nvPr/>
          </p:nvSpPr>
          <p:spPr bwMode="blackWhite">
            <a:xfrm>
              <a:off x="5562012" y="6125184"/>
              <a:ext cx="952659" cy="197009"/>
            </a:xfrm>
            <a:custGeom>
              <a:avLst/>
              <a:gdLst>
                <a:gd name="T0" fmla="*/ 2147483647 w 1106"/>
                <a:gd name="T1" fmla="*/ 0 h 233"/>
                <a:gd name="T2" fmla="*/ 0 w 1106"/>
                <a:gd name="T3" fmla="*/ 2147483647 h 233"/>
                <a:gd name="T4" fmla="*/ 2147483647 w 1106"/>
                <a:gd name="T5" fmla="*/ 2147483647 h 233"/>
                <a:gd name="T6" fmla="*/ 2147483647 w 1106"/>
                <a:gd name="T7" fmla="*/ 0 h 233"/>
                <a:gd name="T8" fmla="*/ 2147483647 w 1106"/>
                <a:gd name="T9" fmla="*/ 0 h 233"/>
                <a:gd name="T10" fmla="*/ 0 60000 65536"/>
                <a:gd name="T11" fmla="*/ 0 60000 65536"/>
                <a:gd name="T12" fmla="*/ 0 60000 65536"/>
                <a:gd name="T13" fmla="*/ 0 60000 65536"/>
                <a:gd name="T14" fmla="*/ 0 60000 65536"/>
                <a:gd name="T15" fmla="*/ 0 w 1106"/>
                <a:gd name="T16" fmla="*/ 0 h 233"/>
                <a:gd name="T17" fmla="*/ 1106 w 1106"/>
                <a:gd name="T18" fmla="*/ 233 h 233"/>
              </a:gdLst>
              <a:ahLst/>
              <a:cxnLst>
                <a:cxn ang="T10">
                  <a:pos x="T0" y="T1"/>
                </a:cxn>
                <a:cxn ang="T11">
                  <a:pos x="T2" y="T3"/>
                </a:cxn>
                <a:cxn ang="T12">
                  <a:pos x="T4" y="T5"/>
                </a:cxn>
                <a:cxn ang="T13">
                  <a:pos x="T6" y="T7"/>
                </a:cxn>
                <a:cxn ang="T14">
                  <a:pos x="T8" y="T9"/>
                </a:cxn>
              </a:cxnLst>
              <a:rect l="T15" t="T16" r="T17" b="T18"/>
              <a:pathLst>
                <a:path w="1106" h="233">
                  <a:moveTo>
                    <a:pt x="132" y="0"/>
                  </a:moveTo>
                  <a:lnTo>
                    <a:pt x="0" y="232"/>
                  </a:lnTo>
                  <a:lnTo>
                    <a:pt x="1105" y="232"/>
                  </a:lnTo>
                  <a:lnTo>
                    <a:pt x="974" y="0"/>
                  </a:lnTo>
                  <a:lnTo>
                    <a:pt x="132"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17" name="Freeform 31">
              <a:extLst>
                <a:ext uri="{FF2B5EF4-FFF2-40B4-BE49-F238E27FC236}">
                  <a16:creationId xmlns:a16="http://schemas.microsoft.com/office/drawing/2014/main" id="{19BA7787-20B3-41F5-BC36-FBF4BF377922}"/>
                </a:ext>
              </a:extLst>
            </p:cNvPr>
            <p:cNvSpPr>
              <a:spLocks/>
            </p:cNvSpPr>
            <p:nvPr/>
          </p:nvSpPr>
          <p:spPr bwMode="blackWhite">
            <a:xfrm>
              <a:off x="5449339" y="6322193"/>
              <a:ext cx="1178004" cy="198359"/>
            </a:xfrm>
            <a:custGeom>
              <a:avLst/>
              <a:gdLst>
                <a:gd name="T0" fmla="*/ 2147483647 w 1367"/>
                <a:gd name="T1" fmla="*/ 0 h 235"/>
                <a:gd name="T2" fmla="*/ 0 w 1367"/>
                <a:gd name="T3" fmla="*/ 2147483647 h 235"/>
                <a:gd name="T4" fmla="*/ 2147483647 w 1367"/>
                <a:gd name="T5" fmla="*/ 2147483647 h 235"/>
                <a:gd name="T6" fmla="*/ 2147483647 w 1367"/>
                <a:gd name="T7" fmla="*/ 0 h 235"/>
                <a:gd name="T8" fmla="*/ 2147483647 w 1367"/>
                <a:gd name="T9" fmla="*/ 0 h 235"/>
                <a:gd name="T10" fmla="*/ 0 60000 65536"/>
                <a:gd name="T11" fmla="*/ 0 60000 65536"/>
                <a:gd name="T12" fmla="*/ 0 60000 65536"/>
                <a:gd name="T13" fmla="*/ 0 60000 65536"/>
                <a:gd name="T14" fmla="*/ 0 60000 65536"/>
                <a:gd name="T15" fmla="*/ 0 w 1367"/>
                <a:gd name="T16" fmla="*/ 0 h 235"/>
                <a:gd name="T17" fmla="*/ 1367 w 1367"/>
                <a:gd name="T18" fmla="*/ 235 h 235"/>
              </a:gdLst>
              <a:ahLst/>
              <a:cxnLst>
                <a:cxn ang="T10">
                  <a:pos x="T0" y="T1"/>
                </a:cxn>
                <a:cxn ang="T11">
                  <a:pos x="T2" y="T3"/>
                </a:cxn>
                <a:cxn ang="T12">
                  <a:pos x="T4" y="T5"/>
                </a:cxn>
                <a:cxn ang="T13">
                  <a:pos x="T6" y="T7"/>
                </a:cxn>
                <a:cxn ang="T14">
                  <a:pos x="T8" y="T9"/>
                </a:cxn>
              </a:cxnLst>
              <a:rect l="T15" t="T16" r="T17" b="T18"/>
              <a:pathLst>
                <a:path w="1367" h="235">
                  <a:moveTo>
                    <a:pt x="130" y="0"/>
                  </a:moveTo>
                  <a:lnTo>
                    <a:pt x="0" y="234"/>
                  </a:lnTo>
                  <a:lnTo>
                    <a:pt x="1366" y="234"/>
                  </a:lnTo>
                  <a:lnTo>
                    <a:pt x="1235" y="0"/>
                  </a:lnTo>
                  <a:lnTo>
                    <a:pt x="130" y="0"/>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18" name="Freeform 32">
              <a:extLst>
                <a:ext uri="{FF2B5EF4-FFF2-40B4-BE49-F238E27FC236}">
                  <a16:creationId xmlns:a16="http://schemas.microsoft.com/office/drawing/2014/main" id="{78C2C4E9-9A14-4A1D-AD6C-6138D5874DF3}"/>
                </a:ext>
              </a:extLst>
            </p:cNvPr>
            <p:cNvSpPr>
              <a:spLocks/>
            </p:cNvSpPr>
            <p:nvPr/>
          </p:nvSpPr>
          <p:spPr bwMode="blackWhite">
            <a:xfrm>
              <a:off x="5449339" y="6322193"/>
              <a:ext cx="1178004" cy="198359"/>
            </a:xfrm>
            <a:custGeom>
              <a:avLst/>
              <a:gdLst>
                <a:gd name="T0" fmla="*/ 2147483647 w 1367"/>
                <a:gd name="T1" fmla="*/ 0 h 235"/>
                <a:gd name="T2" fmla="*/ 0 w 1367"/>
                <a:gd name="T3" fmla="*/ 2147483647 h 235"/>
                <a:gd name="T4" fmla="*/ 2147483647 w 1367"/>
                <a:gd name="T5" fmla="*/ 2147483647 h 235"/>
                <a:gd name="T6" fmla="*/ 2147483647 w 1367"/>
                <a:gd name="T7" fmla="*/ 0 h 235"/>
                <a:gd name="T8" fmla="*/ 2147483647 w 1367"/>
                <a:gd name="T9" fmla="*/ 0 h 235"/>
                <a:gd name="T10" fmla="*/ 0 60000 65536"/>
                <a:gd name="T11" fmla="*/ 0 60000 65536"/>
                <a:gd name="T12" fmla="*/ 0 60000 65536"/>
                <a:gd name="T13" fmla="*/ 0 60000 65536"/>
                <a:gd name="T14" fmla="*/ 0 60000 65536"/>
                <a:gd name="T15" fmla="*/ 0 w 1367"/>
                <a:gd name="T16" fmla="*/ 0 h 235"/>
                <a:gd name="T17" fmla="*/ 1367 w 1367"/>
                <a:gd name="T18" fmla="*/ 235 h 235"/>
              </a:gdLst>
              <a:ahLst/>
              <a:cxnLst>
                <a:cxn ang="T10">
                  <a:pos x="T0" y="T1"/>
                </a:cxn>
                <a:cxn ang="T11">
                  <a:pos x="T2" y="T3"/>
                </a:cxn>
                <a:cxn ang="T12">
                  <a:pos x="T4" y="T5"/>
                </a:cxn>
                <a:cxn ang="T13">
                  <a:pos x="T6" y="T7"/>
                </a:cxn>
                <a:cxn ang="T14">
                  <a:pos x="T8" y="T9"/>
                </a:cxn>
              </a:cxnLst>
              <a:rect l="T15" t="T16" r="T17" b="T18"/>
              <a:pathLst>
                <a:path w="1367" h="235">
                  <a:moveTo>
                    <a:pt x="130" y="0"/>
                  </a:moveTo>
                  <a:lnTo>
                    <a:pt x="0" y="234"/>
                  </a:lnTo>
                  <a:lnTo>
                    <a:pt x="1366" y="234"/>
                  </a:lnTo>
                  <a:lnTo>
                    <a:pt x="1235" y="0"/>
                  </a:lnTo>
                  <a:lnTo>
                    <a:pt x="130"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19" name="Freeform 34">
              <a:extLst>
                <a:ext uri="{FF2B5EF4-FFF2-40B4-BE49-F238E27FC236}">
                  <a16:creationId xmlns:a16="http://schemas.microsoft.com/office/drawing/2014/main" id="{86182562-9D23-455E-8EE8-65CE46FAA3B0}"/>
                </a:ext>
              </a:extLst>
            </p:cNvPr>
            <p:cNvSpPr>
              <a:spLocks/>
            </p:cNvSpPr>
            <p:nvPr/>
          </p:nvSpPr>
          <p:spPr bwMode="blackWhite">
            <a:xfrm>
              <a:off x="5336666" y="6519202"/>
              <a:ext cx="1403350" cy="198359"/>
            </a:xfrm>
            <a:custGeom>
              <a:avLst/>
              <a:gdLst>
                <a:gd name="T0" fmla="*/ 2147483647 w 1628"/>
                <a:gd name="T1" fmla="*/ 0 h 235"/>
                <a:gd name="T2" fmla="*/ 0 w 1628"/>
                <a:gd name="T3" fmla="*/ 2147483647 h 235"/>
                <a:gd name="T4" fmla="*/ 2147483647 w 1628"/>
                <a:gd name="T5" fmla="*/ 2147483647 h 235"/>
                <a:gd name="T6" fmla="*/ 2147483647 w 1628"/>
                <a:gd name="T7" fmla="*/ 0 h 235"/>
                <a:gd name="T8" fmla="*/ 2147483647 w 1628"/>
                <a:gd name="T9" fmla="*/ 0 h 235"/>
                <a:gd name="T10" fmla="*/ 0 60000 65536"/>
                <a:gd name="T11" fmla="*/ 0 60000 65536"/>
                <a:gd name="T12" fmla="*/ 0 60000 65536"/>
                <a:gd name="T13" fmla="*/ 0 60000 65536"/>
                <a:gd name="T14" fmla="*/ 0 60000 65536"/>
                <a:gd name="T15" fmla="*/ 0 w 1628"/>
                <a:gd name="T16" fmla="*/ 0 h 235"/>
                <a:gd name="T17" fmla="*/ 1628 w 1628"/>
                <a:gd name="T18" fmla="*/ 235 h 235"/>
              </a:gdLst>
              <a:ahLst/>
              <a:cxnLst>
                <a:cxn ang="T10">
                  <a:pos x="T0" y="T1"/>
                </a:cxn>
                <a:cxn ang="T11">
                  <a:pos x="T2" y="T3"/>
                </a:cxn>
                <a:cxn ang="T12">
                  <a:pos x="T4" y="T5"/>
                </a:cxn>
                <a:cxn ang="T13">
                  <a:pos x="T6" y="T7"/>
                </a:cxn>
                <a:cxn ang="T14">
                  <a:pos x="T8" y="T9"/>
                </a:cxn>
              </a:cxnLst>
              <a:rect l="T15" t="T16" r="T17" b="T18"/>
              <a:pathLst>
                <a:path w="1628" h="235">
                  <a:moveTo>
                    <a:pt x="131" y="0"/>
                  </a:moveTo>
                  <a:lnTo>
                    <a:pt x="0" y="234"/>
                  </a:lnTo>
                  <a:lnTo>
                    <a:pt x="1627" y="234"/>
                  </a:lnTo>
                  <a:lnTo>
                    <a:pt x="1497" y="0"/>
                  </a:lnTo>
                  <a:lnTo>
                    <a:pt x="131"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20" name="Freeform 36">
              <a:extLst>
                <a:ext uri="{FF2B5EF4-FFF2-40B4-BE49-F238E27FC236}">
                  <a16:creationId xmlns:a16="http://schemas.microsoft.com/office/drawing/2014/main" id="{E9F39BC2-46A1-4D38-BF4B-4DB1507CB611}"/>
                </a:ext>
              </a:extLst>
            </p:cNvPr>
            <p:cNvSpPr>
              <a:spLocks/>
            </p:cNvSpPr>
            <p:nvPr/>
          </p:nvSpPr>
          <p:spPr bwMode="blackWhite">
            <a:xfrm>
              <a:off x="5224668" y="6717560"/>
              <a:ext cx="1627346" cy="197009"/>
            </a:xfrm>
            <a:custGeom>
              <a:avLst/>
              <a:gdLst>
                <a:gd name="T0" fmla="*/ 2147483647 w 1890"/>
                <a:gd name="T1" fmla="*/ 0 h 234"/>
                <a:gd name="T2" fmla="*/ 0 w 1890"/>
                <a:gd name="T3" fmla="*/ 2147483647 h 234"/>
                <a:gd name="T4" fmla="*/ 2147483647 w 1890"/>
                <a:gd name="T5" fmla="*/ 2147483647 h 234"/>
                <a:gd name="T6" fmla="*/ 2147483647 w 1890"/>
                <a:gd name="T7" fmla="*/ 0 h 234"/>
                <a:gd name="T8" fmla="*/ 2147483647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21" name="Freeform 37">
              <a:extLst>
                <a:ext uri="{FF2B5EF4-FFF2-40B4-BE49-F238E27FC236}">
                  <a16:creationId xmlns:a16="http://schemas.microsoft.com/office/drawing/2014/main" id="{C47A17E3-A7D4-45F7-A5AA-901BCAC5FC6A}"/>
                </a:ext>
              </a:extLst>
            </p:cNvPr>
            <p:cNvSpPr>
              <a:spLocks/>
            </p:cNvSpPr>
            <p:nvPr/>
          </p:nvSpPr>
          <p:spPr bwMode="blackWhite">
            <a:xfrm>
              <a:off x="5224668" y="6717560"/>
              <a:ext cx="1627346" cy="197009"/>
            </a:xfrm>
            <a:custGeom>
              <a:avLst/>
              <a:gdLst>
                <a:gd name="T0" fmla="*/ 143703 w 1890"/>
                <a:gd name="T1" fmla="*/ 0 h 234"/>
                <a:gd name="T2" fmla="*/ 0 w 1890"/>
                <a:gd name="T3" fmla="*/ 230785 h 234"/>
                <a:gd name="T4" fmla="*/ 2072178 w 1890"/>
                <a:gd name="T5" fmla="*/ 230785 h 234"/>
                <a:gd name="T6" fmla="*/ 1928475 w 1890"/>
                <a:gd name="T7" fmla="*/ 0 h 234"/>
                <a:gd name="T8" fmla="*/ 143703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22" name="Freeform 39">
              <a:extLst>
                <a:ext uri="{FF2B5EF4-FFF2-40B4-BE49-F238E27FC236}">
                  <a16:creationId xmlns:a16="http://schemas.microsoft.com/office/drawing/2014/main" id="{66CE3485-6EAD-4CE9-9892-DCF8DA5E4811}"/>
                </a:ext>
              </a:extLst>
            </p:cNvPr>
            <p:cNvSpPr>
              <a:spLocks/>
            </p:cNvSpPr>
            <p:nvPr/>
          </p:nvSpPr>
          <p:spPr bwMode="blackWhite">
            <a:xfrm>
              <a:off x="5111321" y="6914569"/>
              <a:ext cx="1854041" cy="197009"/>
            </a:xfrm>
            <a:custGeom>
              <a:avLst/>
              <a:gdLst>
                <a:gd name="T0" fmla="*/ 2147483647 w 2152"/>
                <a:gd name="T1" fmla="*/ 0 h 234"/>
                <a:gd name="T2" fmla="*/ 0 w 2152"/>
                <a:gd name="T3" fmla="*/ 2147483647 h 234"/>
                <a:gd name="T4" fmla="*/ 2147483647 w 2152"/>
                <a:gd name="T5" fmla="*/ 2147483647 h 234"/>
                <a:gd name="T6" fmla="*/ 2147483647 w 2152"/>
                <a:gd name="T7" fmla="*/ 0 h 234"/>
                <a:gd name="T8" fmla="*/ 2147483647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23" name="Freeform 41">
              <a:extLst>
                <a:ext uri="{FF2B5EF4-FFF2-40B4-BE49-F238E27FC236}">
                  <a16:creationId xmlns:a16="http://schemas.microsoft.com/office/drawing/2014/main" id="{F5205768-756A-4970-9DDF-39B71431B4E9}"/>
                </a:ext>
              </a:extLst>
            </p:cNvPr>
            <p:cNvSpPr>
              <a:spLocks/>
            </p:cNvSpPr>
            <p:nvPr/>
          </p:nvSpPr>
          <p:spPr bwMode="blackWhite">
            <a:xfrm>
              <a:off x="5111321" y="6914569"/>
              <a:ext cx="1854041" cy="197009"/>
            </a:xfrm>
            <a:custGeom>
              <a:avLst/>
              <a:gdLst>
                <a:gd name="T0" fmla="*/ 143796 w 2152"/>
                <a:gd name="T1" fmla="*/ 0 h 234"/>
                <a:gd name="T2" fmla="*/ 0 w 2152"/>
                <a:gd name="T3" fmla="*/ 230785 h 234"/>
                <a:gd name="T4" fmla="*/ 2361102 w 2152"/>
                <a:gd name="T5" fmla="*/ 230785 h 234"/>
                <a:gd name="T6" fmla="*/ 2217306 w 2152"/>
                <a:gd name="T7" fmla="*/ 0 h 234"/>
                <a:gd name="T8" fmla="*/ 143796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224" name="Freeform 43">
              <a:extLst>
                <a:ext uri="{FF2B5EF4-FFF2-40B4-BE49-F238E27FC236}">
                  <a16:creationId xmlns:a16="http://schemas.microsoft.com/office/drawing/2014/main" id="{047305BA-6214-483D-BAF3-DB59353BBD86}"/>
                </a:ext>
              </a:extLst>
            </p:cNvPr>
            <p:cNvSpPr>
              <a:spLocks/>
            </p:cNvSpPr>
            <p:nvPr/>
          </p:nvSpPr>
          <p:spPr bwMode="blackWhite">
            <a:xfrm>
              <a:off x="4999322" y="7110228"/>
              <a:ext cx="2078038" cy="199708"/>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grp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25" name="Freeform 44">
              <a:extLst>
                <a:ext uri="{FF2B5EF4-FFF2-40B4-BE49-F238E27FC236}">
                  <a16:creationId xmlns:a16="http://schemas.microsoft.com/office/drawing/2014/main" id="{EE661A19-B09C-497E-BDD1-F6C40A7B8BC2}"/>
                </a:ext>
              </a:extLst>
            </p:cNvPr>
            <p:cNvSpPr>
              <a:spLocks/>
            </p:cNvSpPr>
            <p:nvPr/>
          </p:nvSpPr>
          <p:spPr bwMode="blackWhite">
            <a:xfrm>
              <a:off x="4999322" y="7110228"/>
              <a:ext cx="2078038" cy="199708"/>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grp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226" name="Rectangle 24">
              <a:extLst>
                <a:ext uri="{FF2B5EF4-FFF2-40B4-BE49-F238E27FC236}">
                  <a16:creationId xmlns:a16="http://schemas.microsoft.com/office/drawing/2014/main" id="{835ADAFF-8E47-43FF-8164-BBF32B1F78C2}"/>
                </a:ext>
              </a:extLst>
            </p:cNvPr>
            <p:cNvSpPr>
              <a:spLocks noChangeArrowheads="1"/>
            </p:cNvSpPr>
            <p:nvPr/>
          </p:nvSpPr>
          <p:spPr bwMode="auto">
            <a:xfrm>
              <a:off x="5928923" y="5802253"/>
              <a:ext cx="218840"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Vision</a:t>
              </a:r>
            </a:p>
          </p:txBody>
        </p:sp>
        <p:sp>
          <p:nvSpPr>
            <p:cNvPr id="227" name="Rectangle 28">
              <a:extLst>
                <a:ext uri="{FF2B5EF4-FFF2-40B4-BE49-F238E27FC236}">
                  <a16:creationId xmlns:a16="http://schemas.microsoft.com/office/drawing/2014/main" id="{2E313EE6-4DBC-4FB8-A413-67DEF8B9D2C3}"/>
                </a:ext>
              </a:extLst>
            </p:cNvPr>
            <p:cNvSpPr>
              <a:spLocks noChangeArrowheads="1"/>
            </p:cNvSpPr>
            <p:nvPr/>
          </p:nvSpPr>
          <p:spPr bwMode="auto">
            <a:xfrm>
              <a:off x="5900126" y="5976323"/>
              <a:ext cx="276430"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Mission</a:t>
              </a:r>
            </a:p>
          </p:txBody>
        </p:sp>
        <p:sp>
          <p:nvSpPr>
            <p:cNvPr id="228" name="Rectangle 30">
              <a:extLst>
                <a:ext uri="{FF2B5EF4-FFF2-40B4-BE49-F238E27FC236}">
                  <a16:creationId xmlns:a16="http://schemas.microsoft.com/office/drawing/2014/main" id="{350D6197-8CF9-4D67-B072-D7AC44A36998}"/>
                </a:ext>
              </a:extLst>
            </p:cNvPr>
            <p:cNvSpPr>
              <a:spLocks noChangeArrowheads="1"/>
            </p:cNvSpPr>
            <p:nvPr/>
          </p:nvSpPr>
          <p:spPr bwMode="auto">
            <a:xfrm>
              <a:off x="5956831" y="6172656"/>
              <a:ext cx="163023"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Goal</a:t>
              </a:r>
            </a:p>
          </p:txBody>
        </p:sp>
        <p:sp>
          <p:nvSpPr>
            <p:cNvPr id="229" name="Rectangle 33">
              <a:extLst>
                <a:ext uri="{FF2B5EF4-FFF2-40B4-BE49-F238E27FC236}">
                  <a16:creationId xmlns:a16="http://schemas.microsoft.com/office/drawing/2014/main" id="{40326E69-721B-40E3-A831-A54599EABAF5}"/>
                </a:ext>
              </a:extLst>
            </p:cNvPr>
            <p:cNvSpPr>
              <a:spLocks noChangeArrowheads="1"/>
            </p:cNvSpPr>
            <p:nvPr/>
          </p:nvSpPr>
          <p:spPr bwMode="auto">
            <a:xfrm>
              <a:off x="5870393" y="6370340"/>
              <a:ext cx="335898"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Objective</a:t>
              </a:r>
            </a:p>
          </p:txBody>
        </p:sp>
        <p:sp>
          <p:nvSpPr>
            <p:cNvPr id="230" name="Rectangle 35">
              <a:extLst>
                <a:ext uri="{FF2B5EF4-FFF2-40B4-BE49-F238E27FC236}">
                  <a16:creationId xmlns:a16="http://schemas.microsoft.com/office/drawing/2014/main" id="{3CA0095D-91C2-43CC-A640-E5BE2E1C21B0}"/>
                </a:ext>
              </a:extLst>
            </p:cNvPr>
            <p:cNvSpPr>
              <a:spLocks noChangeArrowheads="1"/>
            </p:cNvSpPr>
            <p:nvPr/>
          </p:nvSpPr>
          <p:spPr bwMode="auto">
            <a:xfrm>
              <a:off x="5893554" y="6567349"/>
              <a:ext cx="289578"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Strategy</a:t>
              </a:r>
            </a:p>
          </p:txBody>
        </p:sp>
        <p:sp>
          <p:nvSpPr>
            <p:cNvPr id="231" name="Rectangle 38">
              <a:extLst>
                <a:ext uri="{FF2B5EF4-FFF2-40B4-BE49-F238E27FC236}">
                  <a16:creationId xmlns:a16="http://schemas.microsoft.com/office/drawing/2014/main" id="{931BDC39-7727-4B47-BA58-E07C44BEB2A5}"/>
                </a:ext>
              </a:extLst>
            </p:cNvPr>
            <p:cNvSpPr>
              <a:spLocks noChangeArrowheads="1"/>
            </p:cNvSpPr>
            <p:nvPr/>
          </p:nvSpPr>
          <p:spPr bwMode="auto">
            <a:xfrm>
              <a:off x="5938793" y="6765032"/>
              <a:ext cx="199100"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Tactic</a:t>
              </a:r>
            </a:p>
          </p:txBody>
        </p:sp>
        <p:sp>
          <p:nvSpPr>
            <p:cNvPr id="232" name="Rectangle 40">
              <a:extLst>
                <a:ext uri="{FF2B5EF4-FFF2-40B4-BE49-F238E27FC236}">
                  <a16:creationId xmlns:a16="http://schemas.microsoft.com/office/drawing/2014/main" id="{D95275A8-15F7-43B1-B664-C6CC09D5A31C}"/>
                </a:ext>
              </a:extLst>
            </p:cNvPr>
            <p:cNvSpPr>
              <a:spLocks noChangeArrowheads="1"/>
            </p:cNvSpPr>
            <p:nvPr/>
          </p:nvSpPr>
          <p:spPr bwMode="auto">
            <a:xfrm>
              <a:off x="5904556" y="6962041"/>
              <a:ext cx="267570"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Activity</a:t>
              </a:r>
            </a:p>
          </p:txBody>
        </p:sp>
        <p:sp>
          <p:nvSpPr>
            <p:cNvPr id="233" name="Rectangle 45">
              <a:extLst>
                <a:ext uri="{FF2B5EF4-FFF2-40B4-BE49-F238E27FC236}">
                  <a16:creationId xmlns:a16="http://schemas.microsoft.com/office/drawing/2014/main" id="{382E4C58-27B1-42A0-A30D-ED06C6C29D78}"/>
                </a:ext>
              </a:extLst>
            </p:cNvPr>
            <p:cNvSpPr>
              <a:spLocks noChangeArrowheads="1"/>
            </p:cNvSpPr>
            <p:nvPr/>
          </p:nvSpPr>
          <p:spPr bwMode="auto">
            <a:xfrm>
              <a:off x="5980752" y="7159050"/>
              <a:ext cx="115179" cy="102066"/>
            </a:xfrm>
            <a:prstGeom prst="rect">
              <a:avLst/>
            </a:prstGeom>
            <a:grpFill/>
            <a:ln>
              <a:noFill/>
            </a:ln>
          </p:spPr>
          <p:txBody>
            <a:bodyPr wrap="none" lIns="0" tIns="0" rIns="0" bIns="0" anchor="ctr">
              <a:spAutoFit/>
            </a:bodyPr>
            <a:lstStyle/>
            <a:p>
              <a:pPr algn="ctr"/>
              <a:r>
                <a:rPr lang="en-GB" sz="1200" b="1" dirty="0">
                  <a:solidFill>
                    <a:schemeClr val="bg1"/>
                  </a:solidFill>
                  <a:cs typeface="Arial" pitchFamily="34" charset="0"/>
                </a:rPr>
                <a:t>KPI</a:t>
              </a:r>
            </a:p>
          </p:txBody>
        </p:sp>
      </p:grpSp>
      <p:grpSp>
        <p:nvGrpSpPr>
          <p:cNvPr id="171" name="Group 170">
            <a:extLst>
              <a:ext uri="{FF2B5EF4-FFF2-40B4-BE49-F238E27FC236}">
                <a16:creationId xmlns:a16="http://schemas.microsoft.com/office/drawing/2014/main" id="{8D6D6458-3536-42D7-AC4E-FAB92D647E9B}"/>
              </a:ext>
            </a:extLst>
          </p:cNvPr>
          <p:cNvGrpSpPr/>
          <p:nvPr/>
        </p:nvGrpSpPr>
        <p:grpSpPr>
          <a:xfrm>
            <a:off x="348240" y="2096784"/>
            <a:ext cx="5117848" cy="4483106"/>
            <a:chOff x="4999322" y="5489629"/>
            <a:chExt cx="2078038" cy="1820307"/>
          </a:xfrm>
        </p:grpSpPr>
        <p:sp>
          <p:nvSpPr>
            <p:cNvPr id="189" name="Freeform 21">
              <a:extLst>
                <a:ext uri="{FF2B5EF4-FFF2-40B4-BE49-F238E27FC236}">
                  <a16:creationId xmlns:a16="http://schemas.microsoft.com/office/drawing/2014/main" id="{8F76CBF4-BE22-4A4E-93F9-3D83675BAD2B}"/>
                </a:ext>
              </a:extLst>
            </p:cNvPr>
            <p:cNvSpPr>
              <a:spLocks/>
            </p:cNvSpPr>
            <p:nvPr/>
          </p:nvSpPr>
          <p:spPr bwMode="blackWhite">
            <a:xfrm>
              <a:off x="5788032" y="5489629"/>
              <a:ext cx="500619" cy="439896"/>
            </a:xfrm>
            <a:custGeom>
              <a:avLst/>
              <a:gdLst>
                <a:gd name="T0" fmla="*/ 0 w 582"/>
                <a:gd name="T1" fmla="*/ 2147483647 h 520"/>
                <a:gd name="T2" fmla="*/ 2147483647 w 582"/>
                <a:gd name="T3" fmla="*/ 2147483647 h 520"/>
                <a:gd name="T4" fmla="*/ 2147483647 w 582"/>
                <a:gd name="T5" fmla="*/ 0 h 520"/>
                <a:gd name="T6" fmla="*/ 0 w 582"/>
                <a:gd name="T7" fmla="*/ 2147483647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0" name="Freeform 23">
              <a:extLst>
                <a:ext uri="{FF2B5EF4-FFF2-40B4-BE49-F238E27FC236}">
                  <a16:creationId xmlns:a16="http://schemas.microsoft.com/office/drawing/2014/main" id="{8C0024D3-37D8-4586-90AD-E7E14DA28FDE}"/>
                </a:ext>
              </a:extLst>
            </p:cNvPr>
            <p:cNvSpPr>
              <a:spLocks/>
            </p:cNvSpPr>
            <p:nvPr/>
          </p:nvSpPr>
          <p:spPr bwMode="blackWhite">
            <a:xfrm>
              <a:off x="5788032" y="5489629"/>
              <a:ext cx="500619" cy="439896"/>
            </a:xfrm>
            <a:custGeom>
              <a:avLst/>
              <a:gdLst>
                <a:gd name="T0" fmla="*/ 0 w 582"/>
                <a:gd name="T1" fmla="*/ 516530 h 520"/>
                <a:gd name="T2" fmla="*/ 637078 w 582"/>
                <a:gd name="T3" fmla="*/ 516530 h 520"/>
                <a:gd name="T4" fmla="*/ 319088 w 582"/>
                <a:gd name="T5" fmla="*/ 0 h 520"/>
                <a:gd name="T6" fmla="*/ 0 w 582"/>
                <a:gd name="T7" fmla="*/ 516530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solidFill>
              <a:srgbClr val="00224E"/>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1" name="Freeform 25">
              <a:extLst>
                <a:ext uri="{FF2B5EF4-FFF2-40B4-BE49-F238E27FC236}">
                  <a16:creationId xmlns:a16="http://schemas.microsoft.com/office/drawing/2014/main" id="{411D7DEA-4368-47BF-96ED-E516F4A278E0}"/>
                </a:ext>
              </a:extLst>
            </p:cNvPr>
            <p:cNvSpPr>
              <a:spLocks/>
            </p:cNvSpPr>
            <p:nvPr/>
          </p:nvSpPr>
          <p:spPr bwMode="blackWhite">
            <a:xfrm>
              <a:off x="5675359" y="5928176"/>
              <a:ext cx="725964" cy="198359"/>
            </a:xfrm>
            <a:custGeom>
              <a:avLst/>
              <a:gdLst>
                <a:gd name="T0" fmla="*/ 0 w 843"/>
                <a:gd name="T1" fmla="*/ 2147483647 h 235"/>
                <a:gd name="T2" fmla="*/ 2147483647 w 843"/>
                <a:gd name="T3" fmla="*/ 2147483647 h 235"/>
                <a:gd name="T4" fmla="*/ 2147483647 w 843"/>
                <a:gd name="T5" fmla="*/ 0 h 235"/>
                <a:gd name="T6" fmla="*/ 2147483647 w 843"/>
                <a:gd name="T7" fmla="*/ 0 h 235"/>
                <a:gd name="T8" fmla="*/ 0 w 843"/>
                <a:gd name="T9" fmla="*/ 2147483647 h 235"/>
                <a:gd name="T10" fmla="*/ 0 60000 65536"/>
                <a:gd name="T11" fmla="*/ 0 60000 65536"/>
                <a:gd name="T12" fmla="*/ 0 60000 65536"/>
                <a:gd name="T13" fmla="*/ 0 60000 65536"/>
                <a:gd name="T14" fmla="*/ 0 60000 65536"/>
                <a:gd name="T15" fmla="*/ 0 w 843"/>
                <a:gd name="T16" fmla="*/ 0 h 235"/>
                <a:gd name="T17" fmla="*/ 843 w 843"/>
                <a:gd name="T18" fmla="*/ 235 h 235"/>
              </a:gdLst>
              <a:ahLst/>
              <a:cxnLst>
                <a:cxn ang="T10">
                  <a:pos x="T0" y="T1"/>
                </a:cxn>
                <a:cxn ang="T11">
                  <a:pos x="T2" y="T3"/>
                </a:cxn>
                <a:cxn ang="T12">
                  <a:pos x="T4" y="T5"/>
                </a:cxn>
                <a:cxn ang="T13">
                  <a:pos x="T6" y="T7"/>
                </a:cxn>
                <a:cxn ang="T14">
                  <a:pos x="T8" y="T9"/>
                </a:cxn>
              </a:cxnLst>
              <a:rect l="T15" t="T16" r="T17" b="T18"/>
              <a:pathLst>
                <a:path w="843" h="235">
                  <a:moveTo>
                    <a:pt x="0" y="234"/>
                  </a:moveTo>
                  <a:lnTo>
                    <a:pt x="842" y="234"/>
                  </a:lnTo>
                  <a:lnTo>
                    <a:pt x="711" y="0"/>
                  </a:lnTo>
                  <a:lnTo>
                    <a:pt x="130" y="0"/>
                  </a:lnTo>
                  <a:lnTo>
                    <a:pt x="0" y="234"/>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2" name="Freeform 27">
              <a:extLst>
                <a:ext uri="{FF2B5EF4-FFF2-40B4-BE49-F238E27FC236}">
                  <a16:creationId xmlns:a16="http://schemas.microsoft.com/office/drawing/2014/main" id="{A4AABBD2-BF2F-4F74-B400-AA384CA77DA3}"/>
                </a:ext>
              </a:extLst>
            </p:cNvPr>
            <p:cNvSpPr>
              <a:spLocks/>
            </p:cNvSpPr>
            <p:nvPr/>
          </p:nvSpPr>
          <p:spPr bwMode="blackWhite">
            <a:xfrm>
              <a:off x="5675359" y="5928176"/>
              <a:ext cx="725964" cy="198359"/>
            </a:xfrm>
            <a:custGeom>
              <a:avLst/>
              <a:gdLst>
                <a:gd name="T0" fmla="*/ 0 w 843"/>
                <a:gd name="T1" fmla="*/ 2147483647 h 235"/>
                <a:gd name="T2" fmla="*/ 2147483647 w 843"/>
                <a:gd name="T3" fmla="*/ 2147483647 h 235"/>
                <a:gd name="T4" fmla="*/ 2147483647 w 843"/>
                <a:gd name="T5" fmla="*/ 0 h 235"/>
                <a:gd name="T6" fmla="*/ 2147483647 w 843"/>
                <a:gd name="T7" fmla="*/ 0 h 235"/>
                <a:gd name="T8" fmla="*/ 0 w 843"/>
                <a:gd name="T9" fmla="*/ 2147483647 h 235"/>
                <a:gd name="T10" fmla="*/ 0 60000 65536"/>
                <a:gd name="T11" fmla="*/ 0 60000 65536"/>
                <a:gd name="T12" fmla="*/ 0 60000 65536"/>
                <a:gd name="T13" fmla="*/ 0 60000 65536"/>
                <a:gd name="T14" fmla="*/ 0 60000 65536"/>
                <a:gd name="T15" fmla="*/ 0 w 843"/>
                <a:gd name="T16" fmla="*/ 0 h 235"/>
                <a:gd name="T17" fmla="*/ 843 w 843"/>
                <a:gd name="T18" fmla="*/ 235 h 235"/>
              </a:gdLst>
              <a:ahLst/>
              <a:cxnLst>
                <a:cxn ang="T10">
                  <a:pos x="T0" y="T1"/>
                </a:cxn>
                <a:cxn ang="T11">
                  <a:pos x="T2" y="T3"/>
                </a:cxn>
                <a:cxn ang="T12">
                  <a:pos x="T4" y="T5"/>
                </a:cxn>
                <a:cxn ang="T13">
                  <a:pos x="T6" y="T7"/>
                </a:cxn>
                <a:cxn ang="T14">
                  <a:pos x="T8" y="T9"/>
                </a:cxn>
              </a:cxnLst>
              <a:rect l="T15" t="T16" r="T17" b="T18"/>
              <a:pathLst>
                <a:path w="843" h="235">
                  <a:moveTo>
                    <a:pt x="0" y="234"/>
                  </a:moveTo>
                  <a:lnTo>
                    <a:pt x="842" y="234"/>
                  </a:lnTo>
                  <a:lnTo>
                    <a:pt x="711" y="0"/>
                  </a:lnTo>
                  <a:lnTo>
                    <a:pt x="130" y="0"/>
                  </a:lnTo>
                  <a:lnTo>
                    <a:pt x="0" y="234"/>
                  </a:lnTo>
                </a:path>
              </a:pathLst>
            </a:custGeom>
            <a:solidFill>
              <a:srgbClr val="00439C"/>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3" name="Freeform 29">
              <a:extLst>
                <a:ext uri="{FF2B5EF4-FFF2-40B4-BE49-F238E27FC236}">
                  <a16:creationId xmlns:a16="http://schemas.microsoft.com/office/drawing/2014/main" id="{5ED49140-A194-4A50-8EBF-F8F407D46579}"/>
                </a:ext>
              </a:extLst>
            </p:cNvPr>
            <p:cNvSpPr>
              <a:spLocks/>
            </p:cNvSpPr>
            <p:nvPr/>
          </p:nvSpPr>
          <p:spPr bwMode="blackWhite">
            <a:xfrm>
              <a:off x="5562012" y="6125184"/>
              <a:ext cx="952659" cy="197009"/>
            </a:xfrm>
            <a:custGeom>
              <a:avLst/>
              <a:gdLst>
                <a:gd name="T0" fmla="*/ 2147483647 w 1106"/>
                <a:gd name="T1" fmla="*/ 0 h 233"/>
                <a:gd name="T2" fmla="*/ 0 w 1106"/>
                <a:gd name="T3" fmla="*/ 2147483647 h 233"/>
                <a:gd name="T4" fmla="*/ 2147483647 w 1106"/>
                <a:gd name="T5" fmla="*/ 2147483647 h 233"/>
                <a:gd name="T6" fmla="*/ 2147483647 w 1106"/>
                <a:gd name="T7" fmla="*/ 0 h 233"/>
                <a:gd name="T8" fmla="*/ 2147483647 w 1106"/>
                <a:gd name="T9" fmla="*/ 0 h 233"/>
                <a:gd name="T10" fmla="*/ 0 60000 65536"/>
                <a:gd name="T11" fmla="*/ 0 60000 65536"/>
                <a:gd name="T12" fmla="*/ 0 60000 65536"/>
                <a:gd name="T13" fmla="*/ 0 60000 65536"/>
                <a:gd name="T14" fmla="*/ 0 60000 65536"/>
                <a:gd name="T15" fmla="*/ 0 w 1106"/>
                <a:gd name="T16" fmla="*/ 0 h 233"/>
                <a:gd name="T17" fmla="*/ 1106 w 1106"/>
                <a:gd name="T18" fmla="*/ 233 h 233"/>
              </a:gdLst>
              <a:ahLst/>
              <a:cxnLst>
                <a:cxn ang="T10">
                  <a:pos x="T0" y="T1"/>
                </a:cxn>
                <a:cxn ang="T11">
                  <a:pos x="T2" y="T3"/>
                </a:cxn>
                <a:cxn ang="T12">
                  <a:pos x="T4" y="T5"/>
                </a:cxn>
                <a:cxn ang="T13">
                  <a:pos x="T6" y="T7"/>
                </a:cxn>
                <a:cxn ang="T14">
                  <a:pos x="T8" y="T9"/>
                </a:cxn>
              </a:cxnLst>
              <a:rect l="T15" t="T16" r="T17" b="T18"/>
              <a:pathLst>
                <a:path w="1106" h="233">
                  <a:moveTo>
                    <a:pt x="132" y="0"/>
                  </a:moveTo>
                  <a:lnTo>
                    <a:pt x="0" y="232"/>
                  </a:lnTo>
                  <a:lnTo>
                    <a:pt x="1105" y="232"/>
                  </a:lnTo>
                  <a:lnTo>
                    <a:pt x="974" y="0"/>
                  </a:lnTo>
                  <a:lnTo>
                    <a:pt x="132" y="0"/>
                  </a:lnTo>
                </a:path>
              </a:pathLst>
            </a:custGeom>
            <a:solidFill>
              <a:srgbClr val="2B86FF"/>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4" name="Freeform 31">
              <a:extLst>
                <a:ext uri="{FF2B5EF4-FFF2-40B4-BE49-F238E27FC236}">
                  <a16:creationId xmlns:a16="http://schemas.microsoft.com/office/drawing/2014/main" id="{62BD4753-8148-4A1D-8E25-04E6FB49F4D1}"/>
                </a:ext>
              </a:extLst>
            </p:cNvPr>
            <p:cNvSpPr>
              <a:spLocks/>
            </p:cNvSpPr>
            <p:nvPr/>
          </p:nvSpPr>
          <p:spPr bwMode="blackWhite">
            <a:xfrm>
              <a:off x="5449339" y="6322193"/>
              <a:ext cx="1178004" cy="198359"/>
            </a:xfrm>
            <a:custGeom>
              <a:avLst/>
              <a:gdLst>
                <a:gd name="T0" fmla="*/ 2147483647 w 1367"/>
                <a:gd name="T1" fmla="*/ 0 h 235"/>
                <a:gd name="T2" fmla="*/ 0 w 1367"/>
                <a:gd name="T3" fmla="*/ 2147483647 h 235"/>
                <a:gd name="T4" fmla="*/ 2147483647 w 1367"/>
                <a:gd name="T5" fmla="*/ 2147483647 h 235"/>
                <a:gd name="T6" fmla="*/ 2147483647 w 1367"/>
                <a:gd name="T7" fmla="*/ 0 h 235"/>
                <a:gd name="T8" fmla="*/ 2147483647 w 1367"/>
                <a:gd name="T9" fmla="*/ 0 h 235"/>
                <a:gd name="T10" fmla="*/ 0 60000 65536"/>
                <a:gd name="T11" fmla="*/ 0 60000 65536"/>
                <a:gd name="T12" fmla="*/ 0 60000 65536"/>
                <a:gd name="T13" fmla="*/ 0 60000 65536"/>
                <a:gd name="T14" fmla="*/ 0 60000 65536"/>
                <a:gd name="T15" fmla="*/ 0 w 1367"/>
                <a:gd name="T16" fmla="*/ 0 h 235"/>
                <a:gd name="T17" fmla="*/ 1367 w 1367"/>
                <a:gd name="T18" fmla="*/ 235 h 235"/>
              </a:gdLst>
              <a:ahLst/>
              <a:cxnLst>
                <a:cxn ang="T10">
                  <a:pos x="T0" y="T1"/>
                </a:cxn>
                <a:cxn ang="T11">
                  <a:pos x="T2" y="T3"/>
                </a:cxn>
                <a:cxn ang="T12">
                  <a:pos x="T4" y="T5"/>
                </a:cxn>
                <a:cxn ang="T13">
                  <a:pos x="T6" y="T7"/>
                </a:cxn>
                <a:cxn ang="T14">
                  <a:pos x="T8" y="T9"/>
                </a:cxn>
              </a:cxnLst>
              <a:rect l="T15" t="T16" r="T17" b="T18"/>
              <a:pathLst>
                <a:path w="1367" h="235">
                  <a:moveTo>
                    <a:pt x="130" y="0"/>
                  </a:moveTo>
                  <a:lnTo>
                    <a:pt x="0" y="234"/>
                  </a:lnTo>
                  <a:lnTo>
                    <a:pt x="1366" y="234"/>
                  </a:lnTo>
                  <a:lnTo>
                    <a:pt x="1235" y="0"/>
                  </a:lnTo>
                  <a:lnTo>
                    <a:pt x="130"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5" name="Freeform 32">
              <a:extLst>
                <a:ext uri="{FF2B5EF4-FFF2-40B4-BE49-F238E27FC236}">
                  <a16:creationId xmlns:a16="http://schemas.microsoft.com/office/drawing/2014/main" id="{2E987D7C-AB51-4F36-A7B9-D4AAB75686FC}"/>
                </a:ext>
              </a:extLst>
            </p:cNvPr>
            <p:cNvSpPr>
              <a:spLocks/>
            </p:cNvSpPr>
            <p:nvPr/>
          </p:nvSpPr>
          <p:spPr bwMode="blackWhite">
            <a:xfrm>
              <a:off x="5449339" y="6322193"/>
              <a:ext cx="1178004" cy="198359"/>
            </a:xfrm>
            <a:custGeom>
              <a:avLst/>
              <a:gdLst>
                <a:gd name="T0" fmla="*/ 2147483647 w 1367"/>
                <a:gd name="T1" fmla="*/ 0 h 235"/>
                <a:gd name="T2" fmla="*/ 0 w 1367"/>
                <a:gd name="T3" fmla="*/ 2147483647 h 235"/>
                <a:gd name="T4" fmla="*/ 2147483647 w 1367"/>
                <a:gd name="T5" fmla="*/ 2147483647 h 235"/>
                <a:gd name="T6" fmla="*/ 2147483647 w 1367"/>
                <a:gd name="T7" fmla="*/ 0 h 235"/>
                <a:gd name="T8" fmla="*/ 2147483647 w 1367"/>
                <a:gd name="T9" fmla="*/ 0 h 235"/>
                <a:gd name="T10" fmla="*/ 0 60000 65536"/>
                <a:gd name="T11" fmla="*/ 0 60000 65536"/>
                <a:gd name="T12" fmla="*/ 0 60000 65536"/>
                <a:gd name="T13" fmla="*/ 0 60000 65536"/>
                <a:gd name="T14" fmla="*/ 0 60000 65536"/>
                <a:gd name="T15" fmla="*/ 0 w 1367"/>
                <a:gd name="T16" fmla="*/ 0 h 235"/>
                <a:gd name="T17" fmla="*/ 1367 w 1367"/>
                <a:gd name="T18" fmla="*/ 235 h 235"/>
              </a:gdLst>
              <a:ahLst/>
              <a:cxnLst>
                <a:cxn ang="T10">
                  <a:pos x="T0" y="T1"/>
                </a:cxn>
                <a:cxn ang="T11">
                  <a:pos x="T2" y="T3"/>
                </a:cxn>
                <a:cxn ang="T12">
                  <a:pos x="T4" y="T5"/>
                </a:cxn>
                <a:cxn ang="T13">
                  <a:pos x="T6" y="T7"/>
                </a:cxn>
                <a:cxn ang="T14">
                  <a:pos x="T8" y="T9"/>
                </a:cxn>
              </a:cxnLst>
              <a:rect l="T15" t="T16" r="T17" b="T18"/>
              <a:pathLst>
                <a:path w="1367" h="235">
                  <a:moveTo>
                    <a:pt x="130" y="0"/>
                  </a:moveTo>
                  <a:lnTo>
                    <a:pt x="0" y="234"/>
                  </a:lnTo>
                  <a:lnTo>
                    <a:pt x="1366" y="234"/>
                  </a:lnTo>
                  <a:lnTo>
                    <a:pt x="1235" y="0"/>
                  </a:lnTo>
                  <a:lnTo>
                    <a:pt x="130" y="0"/>
                  </a:lnTo>
                </a:path>
              </a:pathLst>
            </a:custGeom>
            <a:solidFill>
              <a:srgbClr val="71AEFF"/>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6" name="Freeform 34">
              <a:extLst>
                <a:ext uri="{FF2B5EF4-FFF2-40B4-BE49-F238E27FC236}">
                  <a16:creationId xmlns:a16="http://schemas.microsoft.com/office/drawing/2014/main" id="{E538CD52-224F-420B-8CEC-E3B163898A7F}"/>
                </a:ext>
              </a:extLst>
            </p:cNvPr>
            <p:cNvSpPr>
              <a:spLocks/>
            </p:cNvSpPr>
            <p:nvPr/>
          </p:nvSpPr>
          <p:spPr bwMode="blackWhite">
            <a:xfrm>
              <a:off x="5336666" y="6519202"/>
              <a:ext cx="1403350" cy="198359"/>
            </a:xfrm>
            <a:custGeom>
              <a:avLst/>
              <a:gdLst>
                <a:gd name="T0" fmla="*/ 2147483647 w 1628"/>
                <a:gd name="T1" fmla="*/ 0 h 235"/>
                <a:gd name="T2" fmla="*/ 0 w 1628"/>
                <a:gd name="T3" fmla="*/ 2147483647 h 235"/>
                <a:gd name="T4" fmla="*/ 2147483647 w 1628"/>
                <a:gd name="T5" fmla="*/ 2147483647 h 235"/>
                <a:gd name="T6" fmla="*/ 2147483647 w 1628"/>
                <a:gd name="T7" fmla="*/ 0 h 235"/>
                <a:gd name="T8" fmla="*/ 2147483647 w 1628"/>
                <a:gd name="T9" fmla="*/ 0 h 235"/>
                <a:gd name="T10" fmla="*/ 0 60000 65536"/>
                <a:gd name="T11" fmla="*/ 0 60000 65536"/>
                <a:gd name="T12" fmla="*/ 0 60000 65536"/>
                <a:gd name="T13" fmla="*/ 0 60000 65536"/>
                <a:gd name="T14" fmla="*/ 0 60000 65536"/>
                <a:gd name="T15" fmla="*/ 0 w 1628"/>
                <a:gd name="T16" fmla="*/ 0 h 235"/>
                <a:gd name="T17" fmla="*/ 1628 w 1628"/>
                <a:gd name="T18" fmla="*/ 235 h 235"/>
              </a:gdLst>
              <a:ahLst/>
              <a:cxnLst>
                <a:cxn ang="T10">
                  <a:pos x="T0" y="T1"/>
                </a:cxn>
                <a:cxn ang="T11">
                  <a:pos x="T2" y="T3"/>
                </a:cxn>
                <a:cxn ang="T12">
                  <a:pos x="T4" y="T5"/>
                </a:cxn>
                <a:cxn ang="T13">
                  <a:pos x="T6" y="T7"/>
                </a:cxn>
                <a:cxn ang="T14">
                  <a:pos x="T8" y="T9"/>
                </a:cxn>
              </a:cxnLst>
              <a:rect l="T15" t="T16" r="T17" b="T18"/>
              <a:pathLst>
                <a:path w="1628" h="235">
                  <a:moveTo>
                    <a:pt x="131" y="0"/>
                  </a:moveTo>
                  <a:lnTo>
                    <a:pt x="0" y="234"/>
                  </a:lnTo>
                  <a:lnTo>
                    <a:pt x="1627" y="234"/>
                  </a:lnTo>
                  <a:lnTo>
                    <a:pt x="1497" y="0"/>
                  </a:lnTo>
                  <a:lnTo>
                    <a:pt x="131" y="0"/>
                  </a:lnTo>
                </a:path>
              </a:pathLst>
            </a:custGeom>
            <a:solidFill>
              <a:srgbClr val="B8D7FF"/>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7" name="Freeform 36">
              <a:extLst>
                <a:ext uri="{FF2B5EF4-FFF2-40B4-BE49-F238E27FC236}">
                  <a16:creationId xmlns:a16="http://schemas.microsoft.com/office/drawing/2014/main" id="{684B6FCB-C7D3-4300-A83A-A4950E14D086}"/>
                </a:ext>
              </a:extLst>
            </p:cNvPr>
            <p:cNvSpPr>
              <a:spLocks/>
            </p:cNvSpPr>
            <p:nvPr/>
          </p:nvSpPr>
          <p:spPr bwMode="blackWhite">
            <a:xfrm>
              <a:off x="5224668" y="6717560"/>
              <a:ext cx="1627346" cy="197009"/>
            </a:xfrm>
            <a:custGeom>
              <a:avLst/>
              <a:gdLst>
                <a:gd name="T0" fmla="*/ 2147483647 w 1890"/>
                <a:gd name="T1" fmla="*/ 0 h 234"/>
                <a:gd name="T2" fmla="*/ 0 w 1890"/>
                <a:gd name="T3" fmla="*/ 2147483647 h 234"/>
                <a:gd name="T4" fmla="*/ 2147483647 w 1890"/>
                <a:gd name="T5" fmla="*/ 2147483647 h 234"/>
                <a:gd name="T6" fmla="*/ 2147483647 w 1890"/>
                <a:gd name="T7" fmla="*/ 0 h 234"/>
                <a:gd name="T8" fmla="*/ 2147483647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8" name="Freeform 37">
              <a:extLst>
                <a:ext uri="{FF2B5EF4-FFF2-40B4-BE49-F238E27FC236}">
                  <a16:creationId xmlns:a16="http://schemas.microsoft.com/office/drawing/2014/main" id="{DDB40C0B-59AD-4704-B373-3C91287C6729}"/>
                </a:ext>
              </a:extLst>
            </p:cNvPr>
            <p:cNvSpPr>
              <a:spLocks/>
            </p:cNvSpPr>
            <p:nvPr/>
          </p:nvSpPr>
          <p:spPr bwMode="blackWhite">
            <a:xfrm>
              <a:off x="5224668" y="6717560"/>
              <a:ext cx="1627346" cy="197009"/>
            </a:xfrm>
            <a:custGeom>
              <a:avLst/>
              <a:gdLst>
                <a:gd name="T0" fmla="*/ 143703 w 1890"/>
                <a:gd name="T1" fmla="*/ 0 h 234"/>
                <a:gd name="T2" fmla="*/ 0 w 1890"/>
                <a:gd name="T3" fmla="*/ 230785 h 234"/>
                <a:gd name="T4" fmla="*/ 2072178 w 1890"/>
                <a:gd name="T5" fmla="*/ 230785 h 234"/>
                <a:gd name="T6" fmla="*/ 1928475 w 1890"/>
                <a:gd name="T7" fmla="*/ 0 h 234"/>
                <a:gd name="T8" fmla="*/ 143703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rgbClr val="D9D9D9"/>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99" name="Freeform 39">
              <a:extLst>
                <a:ext uri="{FF2B5EF4-FFF2-40B4-BE49-F238E27FC236}">
                  <a16:creationId xmlns:a16="http://schemas.microsoft.com/office/drawing/2014/main" id="{24F33D84-46D5-48FD-ACE3-7D7743174895}"/>
                </a:ext>
              </a:extLst>
            </p:cNvPr>
            <p:cNvSpPr>
              <a:spLocks/>
            </p:cNvSpPr>
            <p:nvPr/>
          </p:nvSpPr>
          <p:spPr bwMode="blackWhite">
            <a:xfrm>
              <a:off x="5111321" y="6914569"/>
              <a:ext cx="1854041" cy="197009"/>
            </a:xfrm>
            <a:custGeom>
              <a:avLst/>
              <a:gdLst>
                <a:gd name="T0" fmla="*/ 2147483647 w 2152"/>
                <a:gd name="T1" fmla="*/ 0 h 234"/>
                <a:gd name="T2" fmla="*/ 0 w 2152"/>
                <a:gd name="T3" fmla="*/ 2147483647 h 234"/>
                <a:gd name="T4" fmla="*/ 2147483647 w 2152"/>
                <a:gd name="T5" fmla="*/ 2147483647 h 234"/>
                <a:gd name="T6" fmla="*/ 2147483647 w 2152"/>
                <a:gd name="T7" fmla="*/ 0 h 234"/>
                <a:gd name="T8" fmla="*/ 2147483647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200" name="Freeform 41">
              <a:extLst>
                <a:ext uri="{FF2B5EF4-FFF2-40B4-BE49-F238E27FC236}">
                  <a16:creationId xmlns:a16="http://schemas.microsoft.com/office/drawing/2014/main" id="{3DCB69EF-20DD-4F02-BC72-37BD4EBF3A39}"/>
                </a:ext>
              </a:extLst>
            </p:cNvPr>
            <p:cNvSpPr>
              <a:spLocks/>
            </p:cNvSpPr>
            <p:nvPr/>
          </p:nvSpPr>
          <p:spPr bwMode="blackWhite">
            <a:xfrm>
              <a:off x="5111321" y="6914569"/>
              <a:ext cx="1854041" cy="197009"/>
            </a:xfrm>
            <a:custGeom>
              <a:avLst/>
              <a:gdLst>
                <a:gd name="T0" fmla="*/ 143796 w 2152"/>
                <a:gd name="T1" fmla="*/ 0 h 234"/>
                <a:gd name="T2" fmla="*/ 0 w 2152"/>
                <a:gd name="T3" fmla="*/ 230785 h 234"/>
                <a:gd name="T4" fmla="*/ 2361102 w 2152"/>
                <a:gd name="T5" fmla="*/ 230785 h 234"/>
                <a:gd name="T6" fmla="*/ 2217306 w 2152"/>
                <a:gd name="T7" fmla="*/ 0 h 234"/>
                <a:gd name="T8" fmla="*/ 143796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rgbClr val="A6A6A6"/>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201" name="Freeform 43">
              <a:extLst>
                <a:ext uri="{FF2B5EF4-FFF2-40B4-BE49-F238E27FC236}">
                  <a16:creationId xmlns:a16="http://schemas.microsoft.com/office/drawing/2014/main" id="{4A4E689D-995F-40A7-A5A1-ADAAFFB90392}"/>
                </a:ext>
              </a:extLst>
            </p:cNvPr>
            <p:cNvSpPr>
              <a:spLocks/>
            </p:cNvSpPr>
            <p:nvPr/>
          </p:nvSpPr>
          <p:spPr bwMode="blackWhite">
            <a:xfrm>
              <a:off x="4999322" y="7110228"/>
              <a:ext cx="2078038" cy="199708"/>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chemeClr val="accent2"/>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202" name="Freeform 44">
              <a:extLst>
                <a:ext uri="{FF2B5EF4-FFF2-40B4-BE49-F238E27FC236}">
                  <a16:creationId xmlns:a16="http://schemas.microsoft.com/office/drawing/2014/main" id="{D4A76314-3A6F-4E23-8667-5EE64C0D599B}"/>
                </a:ext>
              </a:extLst>
            </p:cNvPr>
            <p:cNvSpPr>
              <a:spLocks/>
            </p:cNvSpPr>
            <p:nvPr/>
          </p:nvSpPr>
          <p:spPr bwMode="blackWhite">
            <a:xfrm>
              <a:off x="4999322" y="7110228"/>
              <a:ext cx="2078038" cy="199708"/>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rgbClr val="7F7F7F"/>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203" name="Rectangle 24">
              <a:extLst>
                <a:ext uri="{FF2B5EF4-FFF2-40B4-BE49-F238E27FC236}">
                  <a16:creationId xmlns:a16="http://schemas.microsoft.com/office/drawing/2014/main" id="{B4B9964C-A2D1-4453-8AF7-F3A8E1D0BEA7}"/>
                </a:ext>
              </a:extLst>
            </p:cNvPr>
            <p:cNvSpPr>
              <a:spLocks noChangeArrowheads="1"/>
            </p:cNvSpPr>
            <p:nvPr/>
          </p:nvSpPr>
          <p:spPr bwMode="auto">
            <a:xfrm>
              <a:off x="5867789" y="5793747"/>
              <a:ext cx="341108"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Vision</a:t>
              </a:r>
            </a:p>
          </p:txBody>
        </p:sp>
        <p:sp>
          <p:nvSpPr>
            <p:cNvPr id="204" name="Rectangle 28">
              <a:extLst>
                <a:ext uri="{FF2B5EF4-FFF2-40B4-BE49-F238E27FC236}">
                  <a16:creationId xmlns:a16="http://schemas.microsoft.com/office/drawing/2014/main" id="{DAF976D2-A225-4B32-92B5-40A6355C223E}"/>
                </a:ext>
              </a:extLst>
            </p:cNvPr>
            <p:cNvSpPr>
              <a:spLocks noChangeArrowheads="1"/>
            </p:cNvSpPr>
            <p:nvPr/>
          </p:nvSpPr>
          <p:spPr bwMode="auto">
            <a:xfrm>
              <a:off x="5829689" y="5967818"/>
              <a:ext cx="417303"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Mission</a:t>
              </a:r>
            </a:p>
          </p:txBody>
        </p:sp>
        <p:sp>
          <p:nvSpPr>
            <p:cNvPr id="205" name="Rectangle 30">
              <a:extLst>
                <a:ext uri="{FF2B5EF4-FFF2-40B4-BE49-F238E27FC236}">
                  <a16:creationId xmlns:a16="http://schemas.microsoft.com/office/drawing/2014/main" id="{EE318673-4C36-4902-AFB1-F285F27BE261}"/>
                </a:ext>
              </a:extLst>
            </p:cNvPr>
            <p:cNvSpPr>
              <a:spLocks noChangeArrowheads="1"/>
            </p:cNvSpPr>
            <p:nvPr/>
          </p:nvSpPr>
          <p:spPr bwMode="auto">
            <a:xfrm>
              <a:off x="5913862" y="6164151"/>
              <a:ext cx="248964"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Goal</a:t>
              </a:r>
            </a:p>
          </p:txBody>
        </p:sp>
        <p:sp>
          <p:nvSpPr>
            <p:cNvPr id="206" name="Rectangle 33">
              <a:extLst>
                <a:ext uri="{FF2B5EF4-FFF2-40B4-BE49-F238E27FC236}">
                  <a16:creationId xmlns:a16="http://schemas.microsoft.com/office/drawing/2014/main" id="{101DA911-D857-425C-AF5A-0DB39783C01B}"/>
                </a:ext>
              </a:extLst>
            </p:cNvPr>
            <p:cNvSpPr>
              <a:spLocks noChangeArrowheads="1"/>
            </p:cNvSpPr>
            <p:nvPr/>
          </p:nvSpPr>
          <p:spPr bwMode="auto">
            <a:xfrm>
              <a:off x="5775202" y="6361834"/>
              <a:ext cx="526281"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Objective</a:t>
              </a:r>
            </a:p>
          </p:txBody>
        </p:sp>
        <p:sp>
          <p:nvSpPr>
            <p:cNvPr id="207" name="Rectangle 35">
              <a:extLst>
                <a:ext uri="{FF2B5EF4-FFF2-40B4-BE49-F238E27FC236}">
                  <a16:creationId xmlns:a16="http://schemas.microsoft.com/office/drawing/2014/main" id="{73F947E3-D32C-4067-929E-8955BED31D1A}"/>
                </a:ext>
              </a:extLst>
            </p:cNvPr>
            <p:cNvSpPr>
              <a:spLocks noChangeArrowheads="1"/>
            </p:cNvSpPr>
            <p:nvPr/>
          </p:nvSpPr>
          <p:spPr bwMode="auto">
            <a:xfrm>
              <a:off x="5800011" y="6558843"/>
              <a:ext cx="476665"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Strategy</a:t>
              </a:r>
            </a:p>
          </p:txBody>
        </p:sp>
        <p:sp>
          <p:nvSpPr>
            <p:cNvPr id="208" name="Rectangle 38">
              <a:extLst>
                <a:ext uri="{FF2B5EF4-FFF2-40B4-BE49-F238E27FC236}">
                  <a16:creationId xmlns:a16="http://schemas.microsoft.com/office/drawing/2014/main" id="{3507B8F9-B118-4034-B65E-14613B2E5A85}"/>
                </a:ext>
              </a:extLst>
            </p:cNvPr>
            <p:cNvSpPr>
              <a:spLocks noChangeArrowheads="1"/>
            </p:cNvSpPr>
            <p:nvPr/>
          </p:nvSpPr>
          <p:spPr bwMode="auto">
            <a:xfrm>
              <a:off x="5873548" y="6756526"/>
              <a:ext cx="329590"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Tactic</a:t>
              </a:r>
            </a:p>
          </p:txBody>
        </p:sp>
        <p:sp>
          <p:nvSpPr>
            <p:cNvPr id="209" name="Rectangle 40">
              <a:extLst>
                <a:ext uri="{FF2B5EF4-FFF2-40B4-BE49-F238E27FC236}">
                  <a16:creationId xmlns:a16="http://schemas.microsoft.com/office/drawing/2014/main" id="{4071709B-3C85-43E8-A164-4D13A1CD9AF1}"/>
                </a:ext>
              </a:extLst>
            </p:cNvPr>
            <p:cNvSpPr>
              <a:spLocks noChangeArrowheads="1"/>
            </p:cNvSpPr>
            <p:nvPr/>
          </p:nvSpPr>
          <p:spPr bwMode="auto">
            <a:xfrm>
              <a:off x="5827031" y="6953535"/>
              <a:ext cx="422619"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Activity</a:t>
              </a:r>
            </a:p>
          </p:txBody>
        </p:sp>
        <p:sp>
          <p:nvSpPr>
            <p:cNvPr id="210" name="Rectangle 45">
              <a:extLst>
                <a:ext uri="{FF2B5EF4-FFF2-40B4-BE49-F238E27FC236}">
                  <a16:creationId xmlns:a16="http://schemas.microsoft.com/office/drawing/2014/main" id="{53FC004B-4245-4E6F-B388-598E5133DBC5}"/>
                </a:ext>
              </a:extLst>
            </p:cNvPr>
            <p:cNvSpPr>
              <a:spLocks noChangeArrowheads="1"/>
            </p:cNvSpPr>
            <p:nvPr/>
          </p:nvSpPr>
          <p:spPr bwMode="auto">
            <a:xfrm>
              <a:off x="5936895" y="7150544"/>
              <a:ext cx="202893" cy="11907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KPI</a:t>
              </a:r>
            </a:p>
          </p:txBody>
        </p:sp>
      </p:grpSp>
      <p:sp>
        <p:nvSpPr>
          <p:cNvPr id="173" name="Rectangle 172">
            <a:extLst>
              <a:ext uri="{FF2B5EF4-FFF2-40B4-BE49-F238E27FC236}">
                <a16:creationId xmlns:a16="http://schemas.microsoft.com/office/drawing/2014/main" id="{FA6C9531-5F1A-4633-87E9-42C5AC8B1633}"/>
              </a:ext>
            </a:extLst>
          </p:cNvPr>
          <p:cNvSpPr/>
          <p:nvPr/>
        </p:nvSpPr>
        <p:spPr>
          <a:xfrm>
            <a:off x="6270458" y="6108776"/>
            <a:ext cx="5835124"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Quantifiable metrics to define and measure progress </a:t>
            </a:r>
            <a:endParaRPr lang="en-US" sz="1400" i="1" dirty="0">
              <a:solidFill>
                <a:srgbClr val="000000"/>
              </a:solidFill>
              <a:latin typeface="Verdana" panose="020B0604030504040204" pitchFamily="34" charset="0"/>
              <a:ea typeface="Verdana" panose="020B0604030504040204" pitchFamily="34" charset="0"/>
            </a:endParaRPr>
          </a:p>
        </p:txBody>
      </p:sp>
      <p:sp>
        <p:nvSpPr>
          <p:cNvPr id="174" name="Rectangle 173">
            <a:extLst>
              <a:ext uri="{FF2B5EF4-FFF2-40B4-BE49-F238E27FC236}">
                <a16:creationId xmlns:a16="http://schemas.microsoft.com/office/drawing/2014/main" id="{989A55E7-8138-4AEE-9754-2C8186FD95E7}"/>
              </a:ext>
            </a:extLst>
          </p:cNvPr>
          <p:cNvSpPr/>
          <p:nvPr/>
        </p:nvSpPr>
        <p:spPr>
          <a:xfrm>
            <a:off x="5985908" y="5624228"/>
            <a:ext cx="6059096" cy="468672"/>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A specific sequence of steps to be taken to accomplish the tactic</a:t>
            </a:r>
            <a:endParaRPr lang="en-US" sz="1400" i="1" dirty="0">
              <a:solidFill>
                <a:srgbClr val="000000"/>
              </a:solidFill>
              <a:latin typeface="Verdana" panose="020B0604030504040204" pitchFamily="34" charset="0"/>
              <a:ea typeface="Verdana" panose="020B0604030504040204" pitchFamily="34" charset="0"/>
            </a:endParaRPr>
          </a:p>
        </p:txBody>
      </p:sp>
      <p:sp>
        <p:nvSpPr>
          <p:cNvPr id="175" name="Rectangle 174">
            <a:extLst>
              <a:ext uri="{FF2B5EF4-FFF2-40B4-BE49-F238E27FC236}">
                <a16:creationId xmlns:a16="http://schemas.microsoft.com/office/drawing/2014/main" id="{777D21A1-3810-4228-8C09-FCE7EA1E6914}"/>
              </a:ext>
            </a:extLst>
          </p:cNvPr>
          <p:cNvSpPr/>
          <p:nvPr/>
        </p:nvSpPr>
        <p:spPr>
          <a:xfrm>
            <a:off x="5708392" y="5136652"/>
            <a:ext cx="5859534"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A bucketed set of activities or milestones to move towards accomplishing the specified strategy</a:t>
            </a:r>
            <a:endParaRPr lang="en-US" sz="1400" i="1" dirty="0">
              <a:solidFill>
                <a:srgbClr val="000000"/>
              </a:solidFill>
              <a:latin typeface="Verdana" panose="020B0604030504040204" pitchFamily="34" charset="0"/>
              <a:ea typeface="Verdana" panose="020B0604030504040204" pitchFamily="34" charset="0"/>
            </a:endParaRPr>
          </a:p>
        </p:txBody>
      </p:sp>
      <p:sp>
        <p:nvSpPr>
          <p:cNvPr id="176" name="Rectangle 175">
            <a:extLst>
              <a:ext uri="{FF2B5EF4-FFF2-40B4-BE49-F238E27FC236}">
                <a16:creationId xmlns:a16="http://schemas.microsoft.com/office/drawing/2014/main" id="{135E5A2A-C3EE-4CCF-AF8C-723F50BBE825}"/>
              </a:ext>
            </a:extLst>
          </p:cNvPr>
          <p:cNvSpPr/>
          <p:nvPr/>
        </p:nvSpPr>
        <p:spPr>
          <a:xfrm>
            <a:off x="5441107" y="4650588"/>
            <a:ext cx="6205636"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Direct NCHS’ approach to achieve the objective</a:t>
            </a:r>
            <a:endParaRPr lang="en-US" sz="1400" i="1" dirty="0">
              <a:solidFill>
                <a:srgbClr val="000000"/>
              </a:solidFill>
              <a:latin typeface="Verdana" panose="020B0604030504040204" pitchFamily="34" charset="0"/>
              <a:ea typeface="Verdana" panose="020B0604030504040204" pitchFamily="34" charset="0"/>
            </a:endParaRPr>
          </a:p>
        </p:txBody>
      </p:sp>
      <p:sp>
        <p:nvSpPr>
          <p:cNvPr id="177" name="Rectangle 176">
            <a:extLst>
              <a:ext uri="{FF2B5EF4-FFF2-40B4-BE49-F238E27FC236}">
                <a16:creationId xmlns:a16="http://schemas.microsoft.com/office/drawing/2014/main" id="{EABB3E1D-D3FB-48E6-859E-F7F3140C90D8}"/>
              </a:ext>
            </a:extLst>
          </p:cNvPr>
          <p:cNvSpPr/>
          <p:nvPr/>
        </p:nvSpPr>
        <p:spPr>
          <a:xfrm>
            <a:off x="5166785" y="4164525"/>
            <a:ext cx="6288153"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Represents a step toward accomplishing goals; aligns NCHS efforts within the </a:t>
            </a:r>
            <a:r>
              <a:rPr lang="en-US" sz="1400" i="1" dirty="0">
                <a:latin typeface="Verdana" panose="020B0604030504040204" pitchFamily="34" charset="0"/>
                <a:ea typeface="Verdana" panose="020B0604030504040204" pitchFamily="34" charset="0"/>
              </a:rPr>
              <a:t>g</a:t>
            </a:r>
            <a:r>
              <a:rPr lang="en-US" sz="1400" i="1" dirty="0">
                <a:effectLst/>
                <a:latin typeface="Verdana" panose="020B0604030504040204" pitchFamily="34" charset="0"/>
                <a:ea typeface="Verdana" panose="020B0604030504040204" pitchFamily="34" charset="0"/>
              </a:rPr>
              <a:t>oal</a:t>
            </a:r>
            <a:endParaRPr lang="en-US" sz="1400" b="1" i="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78" name="Rectangle 177">
            <a:extLst>
              <a:ext uri="{FF2B5EF4-FFF2-40B4-BE49-F238E27FC236}">
                <a16:creationId xmlns:a16="http://schemas.microsoft.com/office/drawing/2014/main" id="{09AA7CC3-4912-4C3F-BBFE-63F697B55918}"/>
              </a:ext>
            </a:extLst>
          </p:cNvPr>
          <p:cNvSpPr/>
          <p:nvPr/>
        </p:nvSpPr>
        <p:spPr>
          <a:xfrm>
            <a:off x="4888952" y="3641496"/>
            <a:ext cx="7156051" cy="507149"/>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Reflects the broad, long-term, accomplishment NCHS aspires to achieve </a:t>
            </a:r>
            <a:endParaRPr lang="en-US" sz="1400" b="1" i="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79" name="Rectangle 178">
            <a:extLst>
              <a:ext uri="{FF2B5EF4-FFF2-40B4-BE49-F238E27FC236}">
                <a16:creationId xmlns:a16="http://schemas.microsoft.com/office/drawing/2014/main" id="{F002E00A-DFEF-4CD8-8254-9F72E3FF7AA2}"/>
              </a:ext>
            </a:extLst>
          </p:cNvPr>
          <p:cNvSpPr/>
          <p:nvPr/>
        </p:nvSpPr>
        <p:spPr>
          <a:xfrm>
            <a:off x="4333283" y="2659839"/>
            <a:ext cx="5835124"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Defines the optimal desired future state</a:t>
            </a:r>
            <a:endParaRPr lang="en-US" sz="1400" b="1" i="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80" name="Rectangle 179">
            <a:extLst>
              <a:ext uri="{FF2B5EF4-FFF2-40B4-BE49-F238E27FC236}">
                <a16:creationId xmlns:a16="http://schemas.microsoft.com/office/drawing/2014/main" id="{40F5FD38-A1E2-4547-9FBC-9F29A4B87BF2}"/>
              </a:ext>
            </a:extLst>
          </p:cNvPr>
          <p:cNvSpPr/>
          <p:nvPr/>
        </p:nvSpPr>
        <p:spPr>
          <a:xfrm>
            <a:off x="4607596" y="3192397"/>
            <a:ext cx="5835124" cy="470184"/>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400" i="1" dirty="0">
                <a:effectLst/>
                <a:latin typeface="Verdana" panose="020B0604030504040204" pitchFamily="34" charset="0"/>
                <a:ea typeface="Verdana" panose="020B0604030504040204" pitchFamily="34" charset="0"/>
              </a:rPr>
              <a:t>Defines the purpose of the organization</a:t>
            </a:r>
            <a:endParaRPr lang="en-US" sz="1400" b="1" i="1" dirty="0">
              <a:solidFill>
                <a:schemeClr val="bg1"/>
              </a:solidFill>
              <a:latin typeface="Verdana" panose="020B0604030504040204" pitchFamily="34" charset="0"/>
              <a:ea typeface="Verdana" panose="020B0604030504040204" pitchFamily="34" charset="0"/>
              <a:cs typeface="Arial" pitchFamily="34" charset="0"/>
            </a:endParaRPr>
          </a:p>
        </p:txBody>
      </p:sp>
      <p:cxnSp>
        <p:nvCxnSpPr>
          <p:cNvPr id="154" name="Straight Connector 153">
            <a:extLst>
              <a:ext uri="{FF2B5EF4-FFF2-40B4-BE49-F238E27FC236}">
                <a16:creationId xmlns:a16="http://schemas.microsoft.com/office/drawing/2014/main" id="{EC54D1B4-7A52-4DD6-8ADF-B9EB51674CC8}"/>
              </a:ext>
            </a:extLst>
          </p:cNvPr>
          <p:cNvCxnSpPr>
            <a:cxnSpLocks/>
          </p:cNvCxnSpPr>
          <p:nvPr/>
        </p:nvCxnSpPr>
        <p:spPr>
          <a:xfrm>
            <a:off x="1079641" y="5121634"/>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1" name="Rectangle 160">
            <a:extLst>
              <a:ext uri="{FF2B5EF4-FFF2-40B4-BE49-F238E27FC236}">
                <a16:creationId xmlns:a16="http://schemas.microsoft.com/office/drawing/2014/main" id="{34F18AC3-43BA-4161-A1F8-AA8FA2FF27AF}"/>
              </a:ext>
            </a:extLst>
          </p:cNvPr>
          <p:cNvSpPr/>
          <p:nvPr/>
        </p:nvSpPr>
        <p:spPr>
          <a:xfrm rot="3600971">
            <a:off x="4647946" y="5704291"/>
            <a:ext cx="1335622" cy="307777"/>
          </a:xfrm>
          <a:prstGeom prst="rect">
            <a:avLst/>
          </a:prstGeom>
        </p:spPr>
        <p:txBody>
          <a:bodyPr wrap="none">
            <a:spAutoFit/>
          </a:bodyPr>
          <a:lstStyle/>
          <a:p>
            <a:r>
              <a:rPr lang="en-US" sz="1400" b="1" spc="300" dirty="0">
                <a:solidFill>
                  <a:schemeClr val="tx1">
                    <a:lumMod val="50000"/>
                    <a:lumOff val="50000"/>
                  </a:schemeClr>
                </a:solidFill>
                <a:latin typeface="Verdana" panose="020B0604030504040204" pitchFamily="34" charset="0"/>
                <a:ea typeface="Verdana" panose="020B0604030504040204" pitchFamily="34" charset="0"/>
              </a:rPr>
              <a:t>OP PLAN</a:t>
            </a:r>
            <a:endParaRPr lang="en-US" sz="1400" b="1" spc="300" dirty="0">
              <a:solidFill>
                <a:schemeClr val="tx1">
                  <a:lumMod val="50000"/>
                  <a:lumOff val="50000"/>
                </a:schemeClr>
              </a:solidFill>
            </a:endParaRPr>
          </a:p>
        </p:txBody>
      </p:sp>
      <p:sp>
        <p:nvSpPr>
          <p:cNvPr id="159" name="Rectangle 158">
            <a:extLst>
              <a:ext uri="{FF2B5EF4-FFF2-40B4-BE49-F238E27FC236}">
                <a16:creationId xmlns:a16="http://schemas.microsoft.com/office/drawing/2014/main" id="{32A7A0D3-2D43-410A-A0A0-225CBF418A4A}"/>
              </a:ext>
            </a:extLst>
          </p:cNvPr>
          <p:cNvSpPr/>
          <p:nvPr/>
        </p:nvSpPr>
        <p:spPr>
          <a:xfrm rot="3606110">
            <a:off x="2487963" y="3501115"/>
            <a:ext cx="3077601" cy="307777"/>
          </a:xfrm>
          <a:prstGeom prst="rect">
            <a:avLst/>
          </a:prstGeom>
        </p:spPr>
        <p:txBody>
          <a:bodyPr wrap="square">
            <a:spAutoFit/>
          </a:bodyPr>
          <a:lstStyle/>
          <a:p>
            <a:r>
              <a:rPr lang="en-US" sz="1400" b="1" spc="300" dirty="0">
                <a:solidFill>
                  <a:schemeClr val="tx2"/>
                </a:solidFill>
                <a:latin typeface="Verdana" panose="020B0604030504040204" pitchFamily="34" charset="0"/>
                <a:ea typeface="Verdana" panose="020B0604030504040204" pitchFamily="34" charset="0"/>
              </a:rPr>
              <a:t>THE STRATEGIC PLAN </a:t>
            </a:r>
            <a:endParaRPr lang="en-US" sz="1400" b="1" spc="300" dirty="0">
              <a:solidFill>
                <a:schemeClr val="tx2"/>
              </a:solidFill>
            </a:endParaRPr>
          </a:p>
        </p:txBody>
      </p:sp>
    </p:spTree>
    <p:extLst>
      <p:ext uri="{BB962C8B-B14F-4D97-AF65-F5344CB8AC3E}">
        <p14:creationId xmlns:p14="http://schemas.microsoft.com/office/powerpoint/2010/main" val="1038529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262626"/>
                </a:solidFill>
                <a:effectLst/>
                <a:uLnTx/>
                <a:uFillTx/>
                <a:latin typeface="Calibri"/>
                <a:ea typeface="+mn-ea"/>
                <a:cs typeface="+mn-cs"/>
              </a:endParaRPr>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6978897" cy="320601"/>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Overview of NCHS’ Strategy</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4" name="object 2">
            <a:extLst>
              <a:ext uri="{FF2B5EF4-FFF2-40B4-BE49-F238E27FC236}">
                <a16:creationId xmlns:a16="http://schemas.microsoft.com/office/drawing/2014/main" id="{C778A8A8-0555-494B-8D35-35C844D73562}"/>
              </a:ext>
            </a:extLst>
          </p:cNvPr>
          <p:cNvSpPr txBox="1"/>
          <p:nvPr/>
        </p:nvSpPr>
        <p:spPr>
          <a:xfrm>
            <a:off x="348240" y="1472331"/>
            <a:ext cx="11495520" cy="874598"/>
          </a:xfrm>
          <a:prstGeom prst="rect">
            <a:avLst/>
          </a:prstGeom>
        </p:spPr>
        <p:txBody>
          <a:bodyPr vert="horz" wrap="square" lIns="0" tIns="1270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NCHS’ mission articulates why the Center exists as an organization and the goals act as guideposts for what NCHS aims to focus on. Each goal has objectives and a set of strategies that will drive the Plan forward.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62626"/>
              </a:solidFill>
              <a:effectLst/>
              <a:highlight>
                <a:srgbClr val="FFFF00"/>
              </a:highligh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262626"/>
              </a:solidFill>
              <a:effectLst/>
              <a:highlight>
                <a:srgbClr val="FFFF00"/>
              </a:highlight>
              <a:uLnTx/>
              <a:uFillTx/>
              <a:latin typeface="Verdana" panose="020B0604030504040204" pitchFamily="34" charset="0"/>
              <a:ea typeface="Verdana" panose="020B0604030504040204" pitchFamily="34" charset="0"/>
              <a:cs typeface="+mn-cs"/>
            </a:endParaRPr>
          </a:p>
        </p:txBody>
      </p:sp>
      <p:grpSp>
        <p:nvGrpSpPr>
          <p:cNvPr id="38" name="Group 37">
            <a:extLst>
              <a:ext uri="{FF2B5EF4-FFF2-40B4-BE49-F238E27FC236}">
                <a16:creationId xmlns:a16="http://schemas.microsoft.com/office/drawing/2014/main" id="{0691D1F4-F0D8-4401-A54C-24B49149BA62}"/>
              </a:ext>
            </a:extLst>
          </p:cNvPr>
          <p:cNvGrpSpPr/>
          <p:nvPr/>
        </p:nvGrpSpPr>
        <p:grpSpPr>
          <a:xfrm>
            <a:off x="0" y="2236528"/>
            <a:ext cx="12192002" cy="615653"/>
            <a:chOff x="-4" y="2006370"/>
            <a:chExt cx="12192002" cy="615653"/>
          </a:xfrm>
        </p:grpSpPr>
        <p:grpSp>
          <p:nvGrpSpPr>
            <p:cNvPr id="29" name="Group 28">
              <a:extLst>
                <a:ext uri="{FF2B5EF4-FFF2-40B4-BE49-F238E27FC236}">
                  <a16:creationId xmlns:a16="http://schemas.microsoft.com/office/drawing/2014/main" id="{CA1D3BC7-96E0-4A08-A9B3-B71C54FAE390}"/>
                </a:ext>
              </a:extLst>
            </p:cNvPr>
            <p:cNvGrpSpPr/>
            <p:nvPr/>
          </p:nvGrpSpPr>
          <p:grpSpPr>
            <a:xfrm>
              <a:off x="-4" y="2006370"/>
              <a:ext cx="12192002" cy="307777"/>
              <a:chOff x="3978671" y="6123644"/>
              <a:chExt cx="6672347" cy="266788"/>
            </a:xfrm>
          </p:grpSpPr>
          <p:cxnSp>
            <p:nvCxnSpPr>
              <p:cNvPr id="31" name="Straight Connector 30">
                <a:extLst>
                  <a:ext uri="{FF2B5EF4-FFF2-40B4-BE49-F238E27FC236}">
                    <a16:creationId xmlns:a16="http://schemas.microsoft.com/office/drawing/2014/main" id="{147EE6C3-E200-4BF1-9EAA-157B0EBB3391}"/>
                  </a:ext>
                </a:extLst>
              </p:cNvPr>
              <p:cNvCxnSpPr>
                <a:cxnSpLocks/>
              </p:cNvCxnSpPr>
              <p:nvPr/>
            </p:nvCxnSpPr>
            <p:spPr>
              <a:xfrm>
                <a:off x="3978671" y="6277532"/>
                <a:ext cx="6672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29CE17BF-E699-4F3F-98DE-D295FF37AA68}"/>
                  </a:ext>
                </a:extLst>
              </p:cNvPr>
              <p:cNvSpPr txBox="1"/>
              <p:nvPr/>
            </p:nvSpPr>
            <p:spPr>
              <a:xfrm>
                <a:off x="6518661" y="6123644"/>
                <a:ext cx="1592370" cy="266788"/>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VISION</a:t>
                </a:r>
              </a:p>
            </p:txBody>
          </p:sp>
        </p:grpSp>
        <p:sp>
          <p:nvSpPr>
            <p:cNvPr id="30" name="TextBox 29">
              <a:extLst>
                <a:ext uri="{FF2B5EF4-FFF2-40B4-BE49-F238E27FC236}">
                  <a16:creationId xmlns:a16="http://schemas.microsoft.com/office/drawing/2014/main" id="{EF1D3B8C-FC33-4931-9309-2029BC277E8F}"/>
                </a:ext>
              </a:extLst>
            </p:cNvPr>
            <p:cNvSpPr txBox="1"/>
            <p:nvPr/>
          </p:nvSpPr>
          <p:spPr>
            <a:xfrm>
              <a:off x="1265549" y="2314246"/>
              <a:ext cx="9660894" cy="30777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To be a world-class innovator and provider of health data and statistics. </a:t>
              </a:r>
            </a:p>
          </p:txBody>
        </p:sp>
      </p:grpSp>
      <p:grpSp>
        <p:nvGrpSpPr>
          <p:cNvPr id="4" name="Group 3">
            <a:extLst>
              <a:ext uri="{FF2B5EF4-FFF2-40B4-BE49-F238E27FC236}">
                <a16:creationId xmlns:a16="http://schemas.microsoft.com/office/drawing/2014/main" id="{96D14C8E-F87C-4866-9AA8-CB27B32ADDA3}"/>
              </a:ext>
            </a:extLst>
          </p:cNvPr>
          <p:cNvGrpSpPr/>
          <p:nvPr/>
        </p:nvGrpSpPr>
        <p:grpSpPr>
          <a:xfrm>
            <a:off x="0" y="3042690"/>
            <a:ext cx="12192002" cy="780172"/>
            <a:chOff x="-4" y="1696322"/>
            <a:chExt cx="12192002" cy="780172"/>
          </a:xfrm>
        </p:grpSpPr>
        <p:grpSp>
          <p:nvGrpSpPr>
            <p:cNvPr id="46" name="Group 45">
              <a:extLst>
                <a:ext uri="{FF2B5EF4-FFF2-40B4-BE49-F238E27FC236}">
                  <a16:creationId xmlns:a16="http://schemas.microsoft.com/office/drawing/2014/main" id="{2453D140-4B3B-4FB5-B685-03594360D427}"/>
                </a:ext>
              </a:extLst>
            </p:cNvPr>
            <p:cNvGrpSpPr/>
            <p:nvPr/>
          </p:nvGrpSpPr>
          <p:grpSpPr>
            <a:xfrm>
              <a:off x="-4" y="1696322"/>
              <a:ext cx="12192002" cy="266788"/>
              <a:chOff x="3978671" y="6123644"/>
              <a:chExt cx="6672347" cy="266788"/>
            </a:xfrm>
          </p:grpSpPr>
          <p:cxnSp>
            <p:nvCxnSpPr>
              <p:cNvPr id="48" name="Straight Connector 47">
                <a:extLst>
                  <a:ext uri="{FF2B5EF4-FFF2-40B4-BE49-F238E27FC236}">
                    <a16:creationId xmlns:a16="http://schemas.microsoft.com/office/drawing/2014/main" id="{80DDDEC1-1247-4915-953E-600B15E34887}"/>
                  </a:ext>
                </a:extLst>
              </p:cNvPr>
              <p:cNvCxnSpPr>
                <a:cxnSpLocks/>
              </p:cNvCxnSpPr>
              <p:nvPr/>
            </p:nvCxnSpPr>
            <p:spPr>
              <a:xfrm>
                <a:off x="3978671" y="6277532"/>
                <a:ext cx="6672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0CB4D3B-5ACE-4AA7-BC82-FC419671206B}"/>
                  </a:ext>
                </a:extLst>
              </p:cNvPr>
              <p:cNvSpPr txBox="1"/>
              <p:nvPr/>
            </p:nvSpPr>
            <p:spPr>
              <a:xfrm>
                <a:off x="6518661" y="6123644"/>
                <a:ext cx="1592370" cy="266788"/>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MISSION</a:t>
                </a:r>
              </a:p>
            </p:txBody>
          </p:sp>
        </p:grpSp>
        <p:sp>
          <p:nvSpPr>
            <p:cNvPr id="47" name="TextBox 46">
              <a:extLst>
                <a:ext uri="{FF2B5EF4-FFF2-40B4-BE49-F238E27FC236}">
                  <a16:creationId xmlns:a16="http://schemas.microsoft.com/office/drawing/2014/main" id="{4E40A6FA-C0EA-4049-9088-E4E5C92223A0}"/>
                </a:ext>
              </a:extLst>
            </p:cNvPr>
            <p:cNvSpPr txBox="1"/>
            <p:nvPr/>
          </p:nvSpPr>
          <p:spPr>
            <a:xfrm>
              <a:off x="943565" y="2045607"/>
              <a:ext cx="10304864" cy="430887"/>
            </a:xfrm>
            <a:prstGeom prst="rect">
              <a:avLst/>
            </a:prstGeom>
            <a:noFill/>
          </p:spPr>
          <p:txBody>
            <a:bodyPr wrap="square" lIns="0" tIns="0" rIns="0" bIns="0" rtlCol="0" anchor="t">
              <a:spAutoFit/>
            </a:bodyPr>
            <a:lstStyle/>
            <a:p>
              <a:pPr marL="0" marR="0" lvl="0" indent="0" algn="ctr" defTabSz="914400" rtl="0" eaLnBrk="1" fontAlgn="auto" latinLnBrk="0" hangingPunct="1">
                <a:lnSpc>
                  <a:spcPct val="100000"/>
                </a:lnSpc>
                <a:spcBef>
                  <a:spcPts val="600"/>
                </a:spcBef>
                <a:spcAft>
                  <a:spcPts val="0"/>
                </a:spcAft>
                <a:buClrTx/>
                <a:buSzPct val="100000"/>
                <a:buFontTx/>
                <a:buNone/>
                <a:tabLst/>
                <a:defRPr/>
              </a:pPr>
              <a:r>
                <a:rPr kumimoji="0" lang="en-US" sz="1400"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NCHS collects, analyzes, and disseminates timely, relevant, and accurate health data and statistics. Our products and services inform the public, and guide program and policy decisions to improve our nation’s health.</a:t>
              </a:r>
              <a:endParaRPr kumimoji="0" lang="en-US" sz="1800" b="0" i="0" u="none" strike="noStrike" kern="1200" cap="none" spc="0" normalizeH="0" baseline="0" noProof="0" dirty="0">
                <a:ln>
                  <a:noFill/>
                </a:ln>
                <a:solidFill>
                  <a:srgbClr val="313131"/>
                </a:solidFill>
                <a:effectLst/>
                <a:uLnTx/>
                <a:uFillTx/>
                <a:latin typeface="Calibri"/>
                <a:ea typeface="+mn-ea"/>
                <a:cs typeface="+mn-cs"/>
              </a:endParaRPr>
            </a:p>
          </p:txBody>
        </p:sp>
      </p:grpSp>
      <p:grpSp>
        <p:nvGrpSpPr>
          <p:cNvPr id="39" name="Group 38">
            <a:extLst>
              <a:ext uri="{FF2B5EF4-FFF2-40B4-BE49-F238E27FC236}">
                <a16:creationId xmlns:a16="http://schemas.microsoft.com/office/drawing/2014/main" id="{20736CA8-2D3F-446B-A1D6-11C6A29BB480}"/>
              </a:ext>
            </a:extLst>
          </p:cNvPr>
          <p:cNvGrpSpPr/>
          <p:nvPr/>
        </p:nvGrpSpPr>
        <p:grpSpPr>
          <a:xfrm>
            <a:off x="325698" y="4968829"/>
            <a:ext cx="11523280" cy="1245569"/>
            <a:chOff x="325698" y="5281060"/>
            <a:chExt cx="11523280" cy="869115"/>
          </a:xfrm>
        </p:grpSpPr>
        <p:sp>
          <p:nvSpPr>
            <p:cNvPr id="36" name="Rectangle 35">
              <a:extLst>
                <a:ext uri="{FF2B5EF4-FFF2-40B4-BE49-F238E27FC236}">
                  <a16:creationId xmlns:a16="http://schemas.microsoft.com/office/drawing/2014/main" id="{CE2B69F5-054E-47AD-A655-49474708CA23}"/>
                </a:ext>
              </a:extLst>
            </p:cNvPr>
            <p:cNvSpPr/>
            <p:nvPr/>
          </p:nvSpPr>
          <p:spPr bwMode="gray">
            <a:xfrm>
              <a:off x="8184495" y="5365062"/>
              <a:ext cx="3601490" cy="785113"/>
            </a:xfrm>
            <a:prstGeom prst="rect">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57" name="Rectangle 56">
              <a:extLst>
                <a:ext uri="{FF2B5EF4-FFF2-40B4-BE49-F238E27FC236}">
                  <a16:creationId xmlns:a16="http://schemas.microsoft.com/office/drawing/2014/main" id="{6587F0F1-1430-4967-B59C-98C42C3093B7}"/>
                </a:ext>
              </a:extLst>
            </p:cNvPr>
            <p:cNvSpPr/>
            <p:nvPr/>
          </p:nvSpPr>
          <p:spPr bwMode="gray">
            <a:xfrm>
              <a:off x="8174163" y="5365335"/>
              <a:ext cx="3674815" cy="781968"/>
            </a:xfrm>
            <a:prstGeom prst="rect">
              <a:avLst/>
            </a:prstGeom>
            <a:noFill/>
            <a:ln w="19050" algn="ctr">
              <a:noFill/>
              <a:miter lim="800000"/>
              <a:headEnd/>
              <a:tailEnd/>
            </a:ln>
            <a:effectLst/>
          </p:spPr>
          <p:txBody>
            <a:bodyPr wrap="square" lIns="88900" tIns="88900" rIns="8890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400" b="1" i="0" u="none" strike="noStrike" kern="0" cap="none" spc="0" normalizeH="0" baseline="0" noProof="0" dirty="0">
                <a:ln>
                  <a:noFill/>
                </a:ln>
                <a:solidFill>
                  <a:prstClr val="white"/>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Build on NCHS’ workforce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and operational excellence</a:t>
              </a:r>
            </a:p>
          </p:txBody>
        </p:sp>
        <p:grpSp>
          <p:nvGrpSpPr>
            <p:cNvPr id="28" name="Group 27">
              <a:extLst>
                <a:ext uri="{FF2B5EF4-FFF2-40B4-BE49-F238E27FC236}">
                  <a16:creationId xmlns:a16="http://schemas.microsoft.com/office/drawing/2014/main" id="{C93F083B-A6AC-4EC3-A03C-8C46B33A7C67}"/>
                </a:ext>
              </a:extLst>
            </p:cNvPr>
            <p:cNvGrpSpPr/>
            <p:nvPr/>
          </p:nvGrpSpPr>
          <p:grpSpPr>
            <a:xfrm>
              <a:off x="4256044" y="5294480"/>
              <a:ext cx="3611823" cy="854601"/>
              <a:chOff x="343021" y="3555984"/>
              <a:chExt cx="3611823" cy="854601"/>
            </a:xfrm>
          </p:grpSpPr>
          <p:grpSp>
            <p:nvGrpSpPr>
              <p:cNvPr id="27" name="Group 26">
                <a:extLst>
                  <a:ext uri="{FF2B5EF4-FFF2-40B4-BE49-F238E27FC236}">
                    <a16:creationId xmlns:a16="http://schemas.microsoft.com/office/drawing/2014/main" id="{C20BD17D-AB01-419E-9FA7-43B9EDF26C47}"/>
                  </a:ext>
                </a:extLst>
              </p:cNvPr>
              <p:cNvGrpSpPr/>
              <p:nvPr/>
            </p:nvGrpSpPr>
            <p:grpSpPr>
              <a:xfrm>
                <a:off x="343022" y="3625471"/>
                <a:ext cx="3606705" cy="785114"/>
                <a:chOff x="343022" y="3625471"/>
                <a:chExt cx="3606705" cy="785114"/>
              </a:xfrm>
            </p:grpSpPr>
            <p:sp>
              <p:nvSpPr>
                <p:cNvPr id="34" name="Rectangle 33">
                  <a:extLst>
                    <a:ext uri="{FF2B5EF4-FFF2-40B4-BE49-F238E27FC236}">
                      <a16:creationId xmlns:a16="http://schemas.microsoft.com/office/drawing/2014/main" id="{D4DEEACB-4AD0-4637-8D03-E27E41E0547A}"/>
                    </a:ext>
                  </a:extLst>
                </p:cNvPr>
                <p:cNvSpPr/>
                <p:nvPr/>
              </p:nvSpPr>
              <p:spPr bwMode="gray">
                <a:xfrm>
                  <a:off x="348239" y="3625471"/>
                  <a:ext cx="3601488" cy="785114"/>
                </a:xfrm>
                <a:prstGeom prst="rect">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62626"/>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55" name="Rectangle 54">
                  <a:extLst>
                    <a:ext uri="{FF2B5EF4-FFF2-40B4-BE49-F238E27FC236}">
                      <a16:creationId xmlns:a16="http://schemas.microsoft.com/office/drawing/2014/main" id="{B1C9DF6E-7E69-421B-859D-1F57B9D8B07F}"/>
                    </a:ext>
                  </a:extLst>
                </p:cNvPr>
                <p:cNvSpPr/>
                <p:nvPr/>
              </p:nvSpPr>
              <p:spPr bwMode="gray">
                <a:xfrm>
                  <a:off x="343022" y="3625745"/>
                  <a:ext cx="3387149" cy="781969"/>
                </a:xfrm>
                <a:prstGeom prst="rect">
                  <a:avLst/>
                </a:prstGeom>
                <a:noFill/>
                <a:ln w="19050" algn="ctr">
                  <a:noFill/>
                  <a:miter lim="800000"/>
                  <a:headEnd/>
                  <a:tailEnd/>
                </a:ln>
                <a:effectLst/>
              </p:spPr>
              <p:txBody>
                <a:bodyPr wrap="square" lIns="88900" tIns="88900" rIns="88900" bIns="889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Accelerate NCHS’ health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data capabilities</a:t>
                  </a:r>
                </a:p>
              </p:txBody>
            </p:sp>
          </p:grpSp>
          <p:sp>
            <p:nvSpPr>
              <p:cNvPr id="42" name="Rectangle 41">
                <a:extLst>
                  <a:ext uri="{FF2B5EF4-FFF2-40B4-BE49-F238E27FC236}">
                    <a16:creationId xmlns:a16="http://schemas.microsoft.com/office/drawing/2014/main" id="{9C5CF240-E70C-4ACA-8893-2424A64C5B4A}"/>
                  </a:ext>
                </a:extLst>
              </p:cNvPr>
              <p:cNvSpPr/>
              <p:nvPr/>
            </p:nvSpPr>
            <p:spPr>
              <a:xfrm>
                <a:off x="343021" y="3555984"/>
                <a:ext cx="3611823" cy="274319"/>
              </a:xfrm>
              <a:prstGeom prst="rect">
                <a:avLst/>
              </a:prstGeom>
              <a:solidFill>
                <a:sysClr val="window" lastClr="FFFFFF"/>
              </a:solidFill>
              <a:ln w="12700" cap="flat" cmpd="sng" algn="ctr">
                <a:noFill/>
                <a:prstDash val="solid"/>
                <a:miter lim="800000"/>
              </a:ln>
              <a:effectLst>
                <a:outerShdw blurRad="63500" sx="102000" sy="102000" algn="ctr" rotWithShape="0">
                  <a:prstClr val="black">
                    <a:alpha val="40000"/>
                  </a:prstClr>
                </a:outerShdw>
              </a:effectLst>
            </p:spPr>
            <p:txBody>
              <a:bodyPr lIns="27432" tIns="27432" rIns="27432" bIns="27432" rtlCol="0" anchor="ctr"/>
              <a:lstStyle/>
              <a:p>
                <a:pPr marL="0" marR="0" lvl="0" indent="0" algn="ctr" defTabSz="457062" rtl="0" eaLnBrk="1" fontAlgn="auto" latinLnBrk="0" hangingPunct="1">
                  <a:lnSpc>
                    <a:spcPct val="100000"/>
                  </a:lnSpc>
                  <a:spcBef>
                    <a:spcPts val="0"/>
                  </a:spcBef>
                  <a:spcAft>
                    <a:spcPts val="0"/>
                  </a:spcAft>
                  <a:buClrTx/>
                  <a:buSzTx/>
                  <a:buFontTx/>
                  <a:buNone/>
                  <a:tabLst/>
                  <a:defRPr/>
                </a:pPr>
                <a:r>
                  <a:rPr kumimoji="0" lang="en-US" sz="1400" b="1" i="0" u="none" strike="noStrike" kern="0" cap="none" spc="300" normalizeH="0" baseline="0" noProof="0" dirty="0">
                    <a:ln>
                      <a:noFill/>
                    </a:ln>
                    <a:solidFill>
                      <a:srgbClr val="262626"/>
                    </a:solidFill>
                    <a:effectLst/>
                    <a:uLnTx/>
                    <a:uFillTx/>
                    <a:latin typeface="Verdana"/>
                    <a:ea typeface="+mn-ea"/>
                    <a:cs typeface="+mn-cs"/>
                  </a:rPr>
                  <a:t>GOAL 2</a:t>
                </a:r>
              </a:p>
            </p:txBody>
          </p:sp>
        </p:grpSp>
        <p:grpSp>
          <p:nvGrpSpPr>
            <p:cNvPr id="23" name="Group 22">
              <a:extLst>
                <a:ext uri="{FF2B5EF4-FFF2-40B4-BE49-F238E27FC236}">
                  <a16:creationId xmlns:a16="http://schemas.microsoft.com/office/drawing/2014/main" id="{62DDEA73-B72C-4AF0-A1B6-3D1B219F526A}"/>
                </a:ext>
              </a:extLst>
            </p:cNvPr>
            <p:cNvGrpSpPr/>
            <p:nvPr/>
          </p:nvGrpSpPr>
          <p:grpSpPr>
            <a:xfrm>
              <a:off x="325698" y="5281060"/>
              <a:ext cx="3601490" cy="854601"/>
              <a:chOff x="4263759" y="3555984"/>
              <a:chExt cx="3601490" cy="854601"/>
            </a:xfrm>
          </p:grpSpPr>
          <p:grpSp>
            <p:nvGrpSpPr>
              <p:cNvPr id="13" name="Group 12">
                <a:extLst>
                  <a:ext uri="{FF2B5EF4-FFF2-40B4-BE49-F238E27FC236}">
                    <a16:creationId xmlns:a16="http://schemas.microsoft.com/office/drawing/2014/main" id="{4A59BD1D-7D8F-4B26-80D7-48B1053C765C}"/>
                  </a:ext>
                </a:extLst>
              </p:cNvPr>
              <p:cNvGrpSpPr/>
              <p:nvPr/>
            </p:nvGrpSpPr>
            <p:grpSpPr>
              <a:xfrm>
                <a:off x="4263759" y="3625472"/>
                <a:ext cx="3601490" cy="785113"/>
                <a:chOff x="4263759" y="3625472"/>
                <a:chExt cx="3601490" cy="785113"/>
              </a:xfrm>
            </p:grpSpPr>
            <p:sp>
              <p:nvSpPr>
                <p:cNvPr id="35" name="Rectangle 34">
                  <a:extLst>
                    <a:ext uri="{FF2B5EF4-FFF2-40B4-BE49-F238E27FC236}">
                      <a16:creationId xmlns:a16="http://schemas.microsoft.com/office/drawing/2014/main" id="{E02D7F38-9C1A-4602-917F-6022FEC39667}"/>
                    </a:ext>
                  </a:extLst>
                </p:cNvPr>
                <p:cNvSpPr/>
                <p:nvPr/>
              </p:nvSpPr>
              <p:spPr bwMode="gray">
                <a:xfrm>
                  <a:off x="4263759" y="3625472"/>
                  <a:ext cx="3601490" cy="785113"/>
                </a:xfrm>
                <a:prstGeom prst="rect">
                  <a:avLst/>
                </a:pr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62626"/>
                    </a:solidFill>
                    <a:effectLst/>
                    <a:uLnTx/>
                    <a:uFillTx/>
                    <a:latin typeface="Calibri"/>
                    <a:ea typeface="+mn-ea"/>
                    <a:cs typeface="+mn-cs"/>
                  </a:endParaRPr>
                </a:p>
              </p:txBody>
            </p:sp>
            <p:sp>
              <p:nvSpPr>
                <p:cNvPr id="56" name="Rectangle 55">
                  <a:extLst>
                    <a:ext uri="{FF2B5EF4-FFF2-40B4-BE49-F238E27FC236}">
                      <a16:creationId xmlns:a16="http://schemas.microsoft.com/office/drawing/2014/main" id="{790B7568-3F19-47C1-8FF6-7AA7065732DA}"/>
                    </a:ext>
                  </a:extLst>
                </p:cNvPr>
                <p:cNvSpPr/>
                <p:nvPr/>
              </p:nvSpPr>
              <p:spPr bwMode="gray">
                <a:xfrm>
                  <a:off x="4268876" y="3625745"/>
                  <a:ext cx="3281948" cy="781968"/>
                </a:xfrm>
                <a:prstGeom prst="rect">
                  <a:avLst/>
                </a:prstGeom>
                <a:noFill/>
                <a:ln w="19050" algn="ctr">
                  <a:noFill/>
                  <a:miter lim="800000"/>
                  <a:headEnd/>
                  <a:tailEnd/>
                </a:ln>
                <a:effectLst/>
              </p:spPr>
              <p:txBody>
                <a:bodyPr wrap="square" lIns="88900" tIns="88900" rIns="88900" bIns="889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Expand NCHS' relevance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and external engagement</a:t>
                  </a:r>
                  <a:endParaRPr kumimoji="0" lang="en-US" sz="1400" b="1" i="0" u="none" strike="noStrike" kern="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400" b="1" i="0" u="none" strike="noStrike" kern="0" cap="none" spc="0" normalizeH="0" baseline="0" noProof="0" dirty="0">
                    <a:ln>
                      <a:noFill/>
                    </a:ln>
                    <a:solidFill>
                      <a:prstClr val="white"/>
                    </a:solidFill>
                    <a:effectLst/>
                    <a:uLnTx/>
                    <a:uFillTx/>
                    <a:latin typeface="Verdana"/>
                    <a:ea typeface="+mn-ea"/>
                    <a:cs typeface="+mn-cs"/>
                  </a:endParaRPr>
                </a:p>
              </p:txBody>
            </p:sp>
          </p:grpSp>
          <p:sp>
            <p:nvSpPr>
              <p:cNvPr id="43" name="Rectangle 42">
                <a:extLst>
                  <a:ext uri="{FF2B5EF4-FFF2-40B4-BE49-F238E27FC236}">
                    <a16:creationId xmlns:a16="http://schemas.microsoft.com/office/drawing/2014/main" id="{DAF7394F-7748-410C-8D90-B9BFDCAE1857}"/>
                  </a:ext>
                </a:extLst>
              </p:cNvPr>
              <p:cNvSpPr/>
              <p:nvPr/>
            </p:nvSpPr>
            <p:spPr>
              <a:xfrm>
                <a:off x="4263759" y="3555984"/>
                <a:ext cx="3601490" cy="274320"/>
              </a:xfrm>
              <a:prstGeom prst="rect">
                <a:avLst/>
              </a:prstGeom>
              <a:solidFill>
                <a:sysClr val="window" lastClr="FFFFFF"/>
              </a:solidFill>
              <a:ln w="12700" cap="flat" cmpd="sng" algn="ctr">
                <a:noFill/>
                <a:prstDash val="solid"/>
                <a:miter lim="800000"/>
              </a:ln>
              <a:effectLst>
                <a:outerShdw blurRad="63500" sx="102000" sy="102000" algn="ctr" rotWithShape="0">
                  <a:prstClr val="black">
                    <a:alpha val="40000"/>
                  </a:prstClr>
                </a:outerShdw>
              </a:effectLst>
            </p:spPr>
            <p:txBody>
              <a:bodyPr lIns="27432" tIns="27432" rIns="27432" bIns="27432" rtlCol="0" anchor="ctr"/>
              <a:lstStyle/>
              <a:p>
                <a:pPr marL="0" marR="0" lvl="0" indent="0" algn="ctr" defTabSz="457062" rtl="0" eaLnBrk="1" fontAlgn="auto" latinLnBrk="0" hangingPunct="1">
                  <a:lnSpc>
                    <a:spcPct val="100000"/>
                  </a:lnSpc>
                  <a:spcBef>
                    <a:spcPts val="0"/>
                  </a:spcBef>
                  <a:spcAft>
                    <a:spcPts val="0"/>
                  </a:spcAft>
                  <a:buClrTx/>
                  <a:buSzTx/>
                  <a:buFontTx/>
                  <a:buNone/>
                  <a:tabLst/>
                  <a:defRPr/>
                </a:pPr>
                <a:r>
                  <a:rPr kumimoji="0" lang="en-US" sz="1400" b="1" i="0" u="none" strike="noStrike" kern="0" cap="none" spc="300" normalizeH="0" baseline="0" noProof="0" dirty="0">
                    <a:ln>
                      <a:noFill/>
                    </a:ln>
                    <a:solidFill>
                      <a:srgbClr val="262626"/>
                    </a:solidFill>
                    <a:effectLst/>
                    <a:uLnTx/>
                    <a:uFillTx/>
                    <a:latin typeface="Verdana"/>
                    <a:ea typeface="+mn-ea"/>
                    <a:cs typeface="+mn-cs"/>
                  </a:rPr>
                  <a:t>GOAL 1</a:t>
                </a:r>
              </a:p>
            </p:txBody>
          </p:sp>
        </p:grpSp>
        <p:sp>
          <p:nvSpPr>
            <p:cNvPr id="44" name="Rectangle 43">
              <a:extLst>
                <a:ext uri="{FF2B5EF4-FFF2-40B4-BE49-F238E27FC236}">
                  <a16:creationId xmlns:a16="http://schemas.microsoft.com/office/drawing/2014/main" id="{1942605C-C701-4BF8-958E-5655F578FB2D}"/>
                </a:ext>
              </a:extLst>
            </p:cNvPr>
            <p:cNvSpPr/>
            <p:nvPr/>
          </p:nvSpPr>
          <p:spPr>
            <a:xfrm>
              <a:off x="8184495" y="5295574"/>
              <a:ext cx="3601490" cy="259805"/>
            </a:xfrm>
            <a:prstGeom prst="rect">
              <a:avLst/>
            </a:prstGeom>
            <a:solidFill>
              <a:sysClr val="window" lastClr="FFFFFF"/>
            </a:solidFill>
            <a:ln w="12700" cap="flat" cmpd="sng" algn="ctr">
              <a:noFill/>
              <a:prstDash val="solid"/>
              <a:miter lim="800000"/>
            </a:ln>
            <a:effectLst>
              <a:outerShdw blurRad="63500" sx="102000" sy="102000" algn="ctr" rotWithShape="0">
                <a:prstClr val="black">
                  <a:alpha val="40000"/>
                </a:prstClr>
              </a:outerShdw>
            </a:effectLst>
          </p:spPr>
          <p:txBody>
            <a:bodyPr lIns="27432" tIns="27432" rIns="27432" bIns="27432" rtlCol="0" anchor="ctr"/>
            <a:lstStyle/>
            <a:p>
              <a:pPr marL="0" marR="0" lvl="0" indent="0" algn="ctr" defTabSz="457062" rtl="0" eaLnBrk="1" fontAlgn="auto" latinLnBrk="0" hangingPunct="1">
                <a:lnSpc>
                  <a:spcPct val="100000"/>
                </a:lnSpc>
                <a:spcBef>
                  <a:spcPts val="0"/>
                </a:spcBef>
                <a:spcAft>
                  <a:spcPts val="0"/>
                </a:spcAft>
                <a:buClrTx/>
                <a:buSzTx/>
                <a:buFontTx/>
                <a:buNone/>
                <a:tabLst/>
                <a:defRPr/>
              </a:pPr>
              <a:r>
                <a:rPr kumimoji="0" lang="en-US" sz="1400" b="1" i="0" u="none" strike="noStrike" kern="0" cap="none" spc="300" normalizeH="0" baseline="0" noProof="0" dirty="0">
                  <a:ln>
                    <a:noFill/>
                  </a:ln>
                  <a:solidFill>
                    <a:srgbClr val="262626"/>
                  </a:solidFill>
                  <a:effectLst/>
                  <a:uLnTx/>
                  <a:uFillTx/>
                  <a:latin typeface="Verdana"/>
                  <a:ea typeface="+mn-ea"/>
                  <a:cs typeface="+mn-cs"/>
                </a:rPr>
                <a:t>GOAL 3</a:t>
              </a:r>
            </a:p>
          </p:txBody>
        </p:sp>
      </p:grpSp>
      <p:grpSp>
        <p:nvGrpSpPr>
          <p:cNvPr id="3" name="Group 2">
            <a:extLst>
              <a:ext uri="{FF2B5EF4-FFF2-40B4-BE49-F238E27FC236}">
                <a16:creationId xmlns:a16="http://schemas.microsoft.com/office/drawing/2014/main" id="{0FEC8CE1-D852-4138-84DD-949BECF84B1C}"/>
              </a:ext>
            </a:extLst>
          </p:cNvPr>
          <p:cNvGrpSpPr/>
          <p:nvPr/>
        </p:nvGrpSpPr>
        <p:grpSpPr>
          <a:xfrm>
            <a:off x="0" y="4036244"/>
            <a:ext cx="12192002" cy="587198"/>
            <a:chOff x="-4" y="3449113"/>
            <a:chExt cx="12192002" cy="587198"/>
          </a:xfrm>
        </p:grpSpPr>
        <p:grpSp>
          <p:nvGrpSpPr>
            <p:cNvPr id="50" name="Group 49">
              <a:extLst>
                <a:ext uri="{FF2B5EF4-FFF2-40B4-BE49-F238E27FC236}">
                  <a16:creationId xmlns:a16="http://schemas.microsoft.com/office/drawing/2014/main" id="{2973C1F2-B5BC-4FC0-AC27-2A46CAB08ED3}"/>
                </a:ext>
              </a:extLst>
            </p:cNvPr>
            <p:cNvGrpSpPr/>
            <p:nvPr/>
          </p:nvGrpSpPr>
          <p:grpSpPr>
            <a:xfrm>
              <a:off x="-4" y="3449113"/>
              <a:ext cx="12192002" cy="307777"/>
              <a:chOff x="3978671" y="6123644"/>
              <a:chExt cx="6672347" cy="266788"/>
            </a:xfrm>
          </p:grpSpPr>
          <p:cxnSp>
            <p:nvCxnSpPr>
              <p:cNvPr id="51" name="Straight Connector 50">
                <a:extLst>
                  <a:ext uri="{FF2B5EF4-FFF2-40B4-BE49-F238E27FC236}">
                    <a16:creationId xmlns:a16="http://schemas.microsoft.com/office/drawing/2014/main" id="{CFAB0645-F6AD-44F9-BF45-5AA87C11DBAD}"/>
                  </a:ext>
                </a:extLst>
              </p:cNvPr>
              <p:cNvCxnSpPr>
                <a:cxnSpLocks/>
              </p:cNvCxnSpPr>
              <p:nvPr/>
            </p:nvCxnSpPr>
            <p:spPr>
              <a:xfrm>
                <a:off x="3978671" y="6277532"/>
                <a:ext cx="667234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30057E9-31A7-4909-8058-05FBC86AC456}"/>
                  </a:ext>
                </a:extLst>
              </p:cNvPr>
              <p:cNvSpPr txBox="1"/>
              <p:nvPr/>
            </p:nvSpPr>
            <p:spPr>
              <a:xfrm>
                <a:off x="6518661" y="6123644"/>
                <a:ext cx="1592370" cy="266788"/>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CORE VALUES</a:t>
                </a:r>
              </a:p>
            </p:txBody>
          </p:sp>
        </p:grpSp>
        <p:sp>
          <p:nvSpPr>
            <p:cNvPr id="53" name="TextBox 52">
              <a:extLst>
                <a:ext uri="{FF2B5EF4-FFF2-40B4-BE49-F238E27FC236}">
                  <a16:creationId xmlns:a16="http://schemas.microsoft.com/office/drawing/2014/main" id="{DE26FB3B-4550-4473-9FB8-4E1713BF62C0}"/>
                </a:ext>
              </a:extLst>
            </p:cNvPr>
            <p:cNvSpPr txBox="1"/>
            <p:nvPr/>
          </p:nvSpPr>
          <p:spPr>
            <a:xfrm>
              <a:off x="943564" y="3820867"/>
              <a:ext cx="10304864" cy="215444"/>
            </a:xfrm>
            <a:prstGeom prst="rect">
              <a:avLst/>
            </a:prstGeom>
            <a:noFill/>
          </p:spPr>
          <p:txBody>
            <a:bodyPr wrap="square" lIns="0" tIns="0" rIns="0" bIns="0" rtlCol="0" anchor="t">
              <a:spAutoFit/>
            </a:bodyPr>
            <a:lstStyle/>
            <a:p>
              <a:pPr marL="0" marR="0" lvl="0" indent="0" algn="ctr" defTabSz="914400" rtl="0" eaLnBrk="1" fontAlgn="auto" latinLnBrk="0" hangingPunct="1">
                <a:lnSpc>
                  <a:spcPct val="100000"/>
                </a:lnSpc>
                <a:spcBef>
                  <a:spcPts val="600"/>
                </a:spcBef>
                <a:spcAft>
                  <a:spcPts val="0"/>
                </a:spcAft>
                <a:buClrTx/>
                <a:buSzPct val="100000"/>
                <a:buFontTx/>
                <a:buNone/>
                <a:tabLst/>
                <a:defRPr/>
              </a:pPr>
              <a:r>
                <a:rPr kumimoji="0" lang="en-US" sz="1400" b="0" i="0" u="none" strike="noStrike" kern="1200" cap="none" spc="0" normalizeH="0" baseline="0" noProof="0" dirty="0">
                  <a:ln>
                    <a:noFill/>
                  </a:ln>
                  <a:solidFill>
                    <a:srgbClr val="262626"/>
                  </a:solidFill>
                  <a:effectLst/>
                  <a:uLnTx/>
                  <a:uFillTx/>
                  <a:latin typeface="Verdana" panose="020B0604030504040204" pitchFamily="34" charset="0"/>
                  <a:ea typeface="Verdana" panose="020B0604030504040204" pitchFamily="34" charset="0"/>
                  <a:cs typeface="+mn-cs"/>
                </a:rPr>
                <a:t>Accuracy | Integrity | Objectivity | Quality | Trust</a:t>
              </a:r>
              <a:endParaRPr kumimoji="0" lang="en-US" sz="1800" b="0" i="0" u="none" strike="noStrike" kern="1200" cap="none" spc="0" normalizeH="0" baseline="0" noProof="0" dirty="0">
                <a:ln>
                  <a:noFill/>
                </a:ln>
                <a:solidFill>
                  <a:srgbClr val="313131"/>
                </a:solidFill>
                <a:effectLst/>
                <a:uLnTx/>
                <a:uFillTx/>
                <a:latin typeface="Calibri"/>
                <a:ea typeface="+mn-ea"/>
                <a:cs typeface="+mn-cs"/>
              </a:endParaRPr>
            </a:p>
          </p:txBody>
        </p:sp>
      </p:grpSp>
    </p:spTree>
    <p:extLst>
      <p:ext uri="{BB962C8B-B14F-4D97-AF65-F5344CB8AC3E}">
        <p14:creationId xmlns:p14="http://schemas.microsoft.com/office/powerpoint/2010/main" val="426167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11495520" cy="628377"/>
          </a:xfrm>
          <a:prstGeom prst="rect">
            <a:avLst/>
          </a:prstGeom>
        </p:spPr>
        <p:txBody>
          <a:bodyPr vert="horz" wrap="square" lIns="0" tIns="12700" rIns="0" bIns="0" rtlCol="0">
            <a:spAutoFit/>
          </a:bodyPr>
          <a:lstStyle/>
          <a:p>
            <a:pPr lvl="0">
              <a:defRPr/>
            </a:pPr>
            <a:r>
              <a:rPr kumimoji="0" lang="en-US" sz="20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cs typeface="+mn-cs"/>
              </a:rPr>
              <a:t>Goal 1: Objectives and Strategies</a:t>
            </a:r>
            <a:endParaRPr lang="en-US" sz="2000" dirty="0">
              <a:solidFill>
                <a:srgbClr val="000000"/>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000000"/>
              </a:solidFill>
              <a:effectLst/>
              <a:highlight>
                <a:srgbClr val="FFFF00"/>
              </a:highlight>
              <a:uLnTx/>
              <a:uFillTx/>
              <a:latin typeface="Verdana" panose="020B0604030504040204" pitchFamily="34" charset="0"/>
              <a:ea typeface="Verdana" panose="020B0604030504040204" pitchFamily="34" charset="0"/>
              <a:cs typeface="+mn-cs"/>
            </a:endParaRP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3" name="Rectangle 22">
            <a:extLst>
              <a:ext uri="{FF2B5EF4-FFF2-40B4-BE49-F238E27FC236}">
                <a16:creationId xmlns:a16="http://schemas.microsoft.com/office/drawing/2014/main" id="{6410EE8C-4507-46A4-A5C5-89CAA65F8ECD}"/>
              </a:ext>
            </a:extLst>
          </p:cNvPr>
          <p:cNvSpPr/>
          <p:nvPr/>
        </p:nvSpPr>
        <p:spPr>
          <a:xfrm>
            <a:off x="345278" y="1706665"/>
            <a:ext cx="11495520" cy="586552"/>
          </a:xfrm>
          <a:prstGeom prst="rect">
            <a:avLst/>
          </a:prstGeom>
          <a:gradFill>
            <a:gsLst>
              <a:gs pos="0">
                <a:srgbClr val="103064"/>
              </a:gs>
              <a:gs pos="100000">
                <a:srgbClr val="17468F"/>
              </a:gs>
            </a:gsLst>
            <a:lin ang="0" scaled="0"/>
          </a:gradFill>
          <a:ln w="38100">
            <a:noFill/>
          </a:ln>
        </p:spPr>
        <p:txBody>
          <a:bodyPr wrap="square" lIns="0" tIns="0" rIns="0" bIns="0" rtlCol="0" anchor="ctr"/>
          <a:lstStyle/>
          <a:p>
            <a:pPr algn="ctr"/>
            <a:r>
              <a:rPr lang="en-US" b="1" dirty="0">
                <a:solidFill>
                  <a:schemeClr val="bg1"/>
                </a:solidFill>
                <a:latin typeface="Verdana" panose="020B0604030504040204" pitchFamily="34" charset="0"/>
                <a:ea typeface="Verdana" panose="020B0604030504040204" pitchFamily="34" charset="0"/>
              </a:rPr>
              <a:t>Goal 1: Expand NCHS' relevance and external engagement</a:t>
            </a:r>
          </a:p>
        </p:txBody>
      </p:sp>
      <p:graphicFrame>
        <p:nvGraphicFramePr>
          <p:cNvPr id="28" name="Table 27">
            <a:extLst>
              <a:ext uri="{FF2B5EF4-FFF2-40B4-BE49-F238E27FC236}">
                <a16:creationId xmlns:a16="http://schemas.microsoft.com/office/drawing/2014/main" id="{9B8E7729-B718-49D2-81DA-A848C9E99AF6}"/>
              </a:ext>
            </a:extLst>
          </p:cNvPr>
          <p:cNvGraphicFramePr>
            <a:graphicFrameLocks noGrp="1"/>
          </p:cNvGraphicFramePr>
          <p:nvPr>
            <p:extLst>
              <p:ext uri="{D42A27DB-BD31-4B8C-83A1-F6EECF244321}">
                <p14:modId xmlns:p14="http://schemas.microsoft.com/office/powerpoint/2010/main" val="4292579669"/>
              </p:ext>
            </p:extLst>
          </p:nvPr>
        </p:nvGraphicFramePr>
        <p:xfrm>
          <a:off x="345278" y="2293217"/>
          <a:ext cx="11495520" cy="4291204"/>
        </p:xfrm>
        <a:graphic>
          <a:graphicData uri="http://schemas.openxmlformats.org/drawingml/2006/table">
            <a:tbl>
              <a:tblPr firstRow="1" bandRow="1">
                <a:tableStyleId>{5C22544A-7EE6-4342-B048-85BDC9FD1C3A}</a:tableStyleId>
              </a:tblPr>
              <a:tblGrid>
                <a:gridCol w="11495520">
                  <a:extLst>
                    <a:ext uri="{9D8B030D-6E8A-4147-A177-3AD203B41FA5}">
                      <a16:colId xmlns:a16="http://schemas.microsoft.com/office/drawing/2014/main" val="3061017267"/>
                    </a:ext>
                  </a:extLst>
                </a:gridCol>
              </a:tblGrid>
              <a:tr h="356616">
                <a:tc>
                  <a:txBody>
                    <a:bodyPr/>
                    <a:lstStyle/>
                    <a:p>
                      <a:pPr marL="8890" marR="0">
                        <a:lnSpc>
                          <a:spcPct val="107000"/>
                        </a:lnSpc>
                        <a:spcBef>
                          <a:spcPts val="280"/>
                        </a:spcBef>
                        <a:spcAft>
                          <a:spcPts val="0"/>
                        </a:spcAft>
                      </a:pPr>
                      <a:r>
                        <a:rPr lang="en-US" sz="1400" kern="1200" spc="-5" dirty="0">
                          <a:solidFill>
                            <a:srgbClr val="0E4DA1"/>
                          </a:solidFill>
                          <a:effectLst/>
                          <a:latin typeface="Verdana" panose="020B0604030504040204" pitchFamily="34" charset="0"/>
                          <a:ea typeface="Verdana" panose="020B0604030504040204" pitchFamily="34" charset="0"/>
                        </a:rPr>
                        <a:t>Objective 1.1</a:t>
                      </a:r>
                      <a:r>
                        <a:rPr lang="en-US" sz="1400" b="0" kern="1200" spc="-5" dirty="0">
                          <a:solidFill>
                            <a:schemeClr val="tx1"/>
                          </a:solidFill>
                          <a:effectLst/>
                          <a:latin typeface="Verdana" panose="020B0604030504040204" pitchFamily="34" charset="0"/>
                          <a:ea typeface="Verdana" panose="020B0604030504040204" pitchFamily="34" charset="0"/>
                        </a:rPr>
                        <a:t>: </a:t>
                      </a:r>
                      <a:r>
                        <a:rPr lang="en-US" sz="1400" b="0" kern="1200" dirty="0">
                          <a:solidFill>
                            <a:schemeClr val="tx1"/>
                          </a:solidFill>
                          <a:effectLst/>
                          <a:latin typeface="Verdana" panose="020B0604030504040204" pitchFamily="34" charset="0"/>
                          <a:ea typeface="Verdana" panose="020B0604030504040204" pitchFamily="34" charset="0"/>
                        </a:rPr>
                        <a:t>Expand understanding of current and potential users</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2887368"/>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1.1.1: Identify current usage and emerging needs for products and services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6506164"/>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1.1.2: Increase user base of NCHS products and services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840626"/>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1.1.3: Perform continuous analysis of user needs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4456276"/>
                  </a:ext>
                </a:extLst>
              </a:tr>
              <a:tr h="182880">
                <a:tc>
                  <a:txBody>
                    <a:bodyPr/>
                    <a:lstStyle/>
                    <a:p>
                      <a:pPr marL="285750" marR="0" indent="-285750">
                        <a:lnSpc>
                          <a:spcPct val="107000"/>
                        </a:lnSpc>
                        <a:spcBef>
                          <a:spcPts val="280"/>
                        </a:spcBef>
                        <a:spcAft>
                          <a:spcPts val="0"/>
                        </a:spcAft>
                        <a:buFont typeface="Wingdings" panose="05000000000000000000" pitchFamily="2" charset="2"/>
                        <a:buChar char="Ø"/>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9623866"/>
                  </a:ext>
                </a:extLst>
              </a:tr>
              <a:tr h="356616">
                <a:tc>
                  <a:txBody>
                    <a:bodyPr/>
                    <a:lstStyle/>
                    <a:p>
                      <a:pPr marL="8890" marR="0">
                        <a:lnSpc>
                          <a:spcPct val="107000"/>
                        </a:lnSpc>
                        <a:spcBef>
                          <a:spcPts val="280"/>
                        </a:spcBef>
                        <a:spcAft>
                          <a:spcPts val="0"/>
                        </a:spcAft>
                      </a:pPr>
                      <a:r>
                        <a:rPr lang="en-US" sz="1400" b="1" kern="1200" spc="-5" dirty="0">
                          <a:solidFill>
                            <a:srgbClr val="0E4DA1"/>
                          </a:solidFill>
                          <a:effectLst/>
                          <a:latin typeface="Verdana" panose="020B0604030504040204" pitchFamily="34" charset="0"/>
                          <a:ea typeface="Verdana" panose="020B0604030504040204" pitchFamily="34" charset="0"/>
                        </a:rPr>
                        <a:t>Objective 1.2</a:t>
                      </a:r>
                      <a:r>
                        <a:rPr lang="en-US" sz="1400" b="0" kern="1200" spc="-5" dirty="0">
                          <a:solidFill>
                            <a:schemeClr val="tx1"/>
                          </a:solidFill>
                          <a:effectLst/>
                          <a:latin typeface="Verdana" panose="020B0604030504040204" pitchFamily="34" charset="0"/>
                          <a:ea typeface="Verdana" panose="020B0604030504040204" pitchFamily="34" charset="0"/>
                        </a:rPr>
                        <a:t>: Improve user awareness of and access to NCHS data</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55627952"/>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1.2.1: Build awareness of NCHS’ unique value</a:t>
                      </a:r>
                      <a:r>
                        <a:rPr lang="en-US" sz="1400" dirty="0">
                          <a:solidFill>
                            <a:schemeClr val="tx1"/>
                          </a:solidFill>
                          <a:effectLst/>
                          <a:latin typeface="Verdana" panose="020B0604030504040204" pitchFamily="34" charset="0"/>
                          <a:ea typeface="Verdana" panose="020B0604030504040204" pitchFamily="34" charset="0"/>
                        </a:rPr>
                        <a:t>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6839179"/>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1.2.2: Increase access and usage of products and services to inform health programs and policies</a:t>
                      </a:r>
                      <a:r>
                        <a:rPr lang="en-US" sz="1400" dirty="0">
                          <a:solidFill>
                            <a:schemeClr val="tx1"/>
                          </a:solidFill>
                          <a:effectLst/>
                          <a:latin typeface="Verdana" panose="020B0604030504040204" pitchFamily="34" charset="0"/>
                          <a:ea typeface="Verdana" panose="020B0604030504040204" pitchFamily="34" charset="0"/>
                        </a:rPr>
                        <a:t>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8097011"/>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1.2.3: Strengthen NCHS’ role in informing health equity priorities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284467"/>
                  </a:ext>
                </a:extLst>
              </a:tr>
              <a:tr h="182880">
                <a:tc>
                  <a:txBody>
                    <a:bodyPr/>
                    <a:lstStyle/>
                    <a:p>
                      <a:pPr marL="0" marR="0" indent="0">
                        <a:lnSpc>
                          <a:spcPct val="107000"/>
                        </a:lnSpc>
                        <a:spcBef>
                          <a:spcPts val="280"/>
                        </a:spcBef>
                        <a:spcAft>
                          <a:spcPts val="0"/>
                        </a:spcAft>
                        <a:buFont typeface="Wingdings" panose="05000000000000000000" pitchFamily="2" charset="2"/>
                        <a:buNone/>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1373043"/>
                  </a:ext>
                </a:extLst>
              </a:tr>
              <a:tr h="356616">
                <a:tc>
                  <a:txBody>
                    <a:bodyPr/>
                    <a:lstStyle/>
                    <a:p>
                      <a:pPr marL="8890" marR="0">
                        <a:lnSpc>
                          <a:spcPct val="107000"/>
                        </a:lnSpc>
                        <a:spcBef>
                          <a:spcPts val="280"/>
                        </a:spcBef>
                        <a:spcAft>
                          <a:spcPts val="0"/>
                        </a:spcAft>
                      </a:pPr>
                      <a:r>
                        <a:rPr lang="en-US" sz="1400" b="1" kern="1200" spc="-5" dirty="0">
                          <a:solidFill>
                            <a:srgbClr val="0E4DA1"/>
                          </a:solidFill>
                          <a:effectLst/>
                          <a:latin typeface="Verdana" panose="020B0604030504040204" pitchFamily="34" charset="0"/>
                          <a:ea typeface="Verdana" panose="020B0604030504040204" pitchFamily="34" charset="0"/>
                        </a:rPr>
                        <a:t>Objective 1.3</a:t>
                      </a:r>
                      <a:r>
                        <a:rPr lang="en-US" sz="1400" b="0" kern="1200" spc="-5" dirty="0">
                          <a:solidFill>
                            <a:schemeClr val="tx1"/>
                          </a:solidFill>
                          <a:effectLst/>
                          <a:latin typeface="Verdana" panose="020B0604030504040204" pitchFamily="34" charset="0"/>
                          <a:ea typeface="Verdana" panose="020B0604030504040204" pitchFamily="34" charset="0"/>
                        </a:rPr>
                        <a:t>: </a:t>
                      </a:r>
                      <a:r>
                        <a:rPr lang="en-US" sz="1400" b="0" kern="1200" dirty="0">
                          <a:solidFill>
                            <a:schemeClr val="tx1"/>
                          </a:solidFill>
                          <a:effectLst/>
                          <a:latin typeface="Verdana" panose="020B0604030504040204" pitchFamily="34" charset="0"/>
                          <a:ea typeface="Verdana" panose="020B0604030504040204" pitchFamily="34" charset="0"/>
                        </a:rPr>
                        <a:t>Build and maintain strategic partnerships with public and private entities </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34568785"/>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1.3.1: Further collaborate with current partners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8249589"/>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1.3.2: Broaden engagement with new partners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4212247"/>
                  </a:ext>
                </a:extLst>
              </a:tr>
            </a:tbl>
          </a:graphicData>
        </a:graphic>
      </p:graphicFrame>
    </p:spTree>
    <p:extLst>
      <p:ext uri="{BB962C8B-B14F-4D97-AF65-F5344CB8AC3E}">
        <p14:creationId xmlns:p14="http://schemas.microsoft.com/office/powerpoint/2010/main" val="3915927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11495520" cy="320601"/>
          </a:xfrm>
          <a:prstGeom prst="rect">
            <a:avLst/>
          </a:prstGeom>
        </p:spPr>
        <p:txBody>
          <a:bodyPr vert="horz" wrap="square" lIns="0" tIns="12700" rIns="0" bIns="0" rtlCol="0">
            <a:spAutoFit/>
          </a:bodyPr>
          <a:lstStyle/>
          <a:p>
            <a:pPr lvl="0">
              <a:defRPr/>
            </a:pPr>
            <a:r>
              <a:rPr lang="en-US" sz="2000" dirty="0">
                <a:solidFill>
                  <a:srgbClr val="000000"/>
                </a:solidFill>
                <a:latin typeface="Verdana" panose="020B0604030504040204" pitchFamily="34" charset="0"/>
                <a:ea typeface="Verdana" panose="020B0604030504040204" pitchFamily="34" charset="0"/>
              </a:rPr>
              <a:t>Goal 2: Objectives and Strategies</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graphicFrame>
        <p:nvGraphicFramePr>
          <p:cNvPr id="3" name="Table 2">
            <a:extLst>
              <a:ext uri="{FF2B5EF4-FFF2-40B4-BE49-F238E27FC236}">
                <a16:creationId xmlns:a16="http://schemas.microsoft.com/office/drawing/2014/main" id="{805AFA0F-2605-4D6A-A189-C29C7F4E1083}"/>
              </a:ext>
            </a:extLst>
          </p:cNvPr>
          <p:cNvGraphicFramePr>
            <a:graphicFrameLocks noGrp="1"/>
          </p:cNvGraphicFramePr>
          <p:nvPr>
            <p:extLst>
              <p:ext uri="{D42A27DB-BD31-4B8C-83A1-F6EECF244321}">
                <p14:modId xmlns:p14="http://schemas.microsoft.com/office/powerpoint/2010/main" val="3424140953"/>
              </p:ext>
            </p:extLst>
          </p:nvPr>
        </p:nvGraphicFramePr>
        <p:xfrm>
          <a:off x="345277" y="2665492"/>
          <a:ext cx="6034975" cy="3635839"/>
        </p:xfrm>
        <a:graphic>
          <a:graphicData uri="http://schemas.openxmlformats.org/drawingml/2006/table">
            <a:tbl>
              <a:tblPr firstRow="1" bandRow="1">
                <a:tableStyleId>{5C22544A-7EE6-4342-B048-85BDC9FD1C3A}</a:tableStyleId>
              </a:tblPr>
              <a:tblGrid>
                <a:gridCol w="6034975">
                  <a:extLst>
                    <a:ext uri="{9D8B030D-6E8A-4147-A177-3AD203B41FA5}">
                      <a16:colId xmlns:a16="http://schemas.microsoft.com/office/drawing/2014/main" val="3061017267"/>
                    </a:ext>
                  </a:extLst>
                </a:gridCol>
              </a:tblGrid>
              <a:tr h="970663">
                <a:tc>
                  <a:txBody>
                    <a:bodyPr/>
                    <a:lstStyle/>
                    <a:p>
                      <a:pPr marL="0" marR="0">
                        <a:lnSpc>
                          <a:spcPct val="107000"/>
                        </a:lnSpc>
                        <a:spcBef>
                          <a:spcPts val="0"/>
                        </a:spcBef>
                        <a:spcAft>
                          <a:spcPts val="800"/>
                        </a:spcAft>
                      </a:pPr>
                      <a:r>
                        <a:rPr lang="en-US" sz="1800" dirty="0">
                          <a:solidFill>
                            <a:srgbClr val="0E4DA1"/>
                          </a:solidFill>
                          <a:effectLst/>
                          <a:latin typeface="Verdana" panose="020B0604030504040204" pitchFamily="34" charset="0"/>
                          <a:ea typeface="Verdana" panose="020B0604030504040204" pitchFamily="34" charset="0"/>
                        </a:rPr>
                        <a:t>Objective 2.1</a:t>
                      </a:r>
                      <a:r>
                        <a:rPr lang="en-US" sz="1800" b="0" dirty="0">
                          <a:solidFill>
                            <a:schemeClr val="tx1"/>
                          </a:solidFill>
                          <a:effectLst/>
                          <a:latin typeface="Verdana" panose="020B0604030504040204" pitchFamily="34" charset="0"/>
                          <a:ea typeface="Verdana" panose="020B0604030504040204" pitchFamily="34" charset="0"/>
                        </a:rPr>
                        <a:t>: Modernize core systems and infrastructure  </a:t>
                      </a:r>
                      <a:endParaRPr lang="en-US" sz="18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2887368"/>
                  </a:ext>
                </a:extLst>
              </a:tr>
              <a:tr h="361925">
                <a:tc>
                  <a:txBody>
                    <a:bodyPr/>
                    <a:lstStyle/>
                    <a:p>
                      <a:pPr marL="285750" marR="0" indent="-285750">
                        <a:lnSpc>
                          <a:spcPct val="107000"/>
                        </a:lnSpc>
                        <a:spcBef>
                          <a:spcPts val="280"/>
                        </a:spcBef>
                        <a:spcAft>
                          <a:spcPts val="0"/>
                        </a:spcAft>
                        <a:buFont typeface="Wingdings" panose="05000000000000000000" pitchFamily="2" charset="2"/>
                        <a:buChar char="Ø"/>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9623866"/>
                  </a:ext>
                </a:extLst>
              </a:tr>
              <a:tr h="970663">
                <a:tc>
                  <a:txBody>
                    <a:bodyPr/>
                    <a:lstStyle/>
                    <a:p>
                      <a:pPr marL="0" marR="0">
                        <a:lnSpc>
                          <a:spcPct val="107000"/>
                        </a:lnSpc>
                        <a:spcBef>
                          <a:spcPts val="0"/>
                        </a:spcBef>
                        <a:spcAft>
                          <a:spcPts val="800"/>
                        </a:spcAft>
                      </a:pPr>
                      <a:r>
                        <a:rPr lang="en-US" sz="1800" b="1" dirty="0">
                          <a:solidFill>
                            <a:srgbClr val="0E4DA1"/>
                          </a:solidFill>
                          <a:effectLst/>
                          <a:latin typeface="Verdana" panose="020B0604030504040204" pitchFamily="34" charset="0"/>
                          <a:ea typeface="Verdana" panose="020B0604030504040204" pitchFamily="34" charset="0"/>
                        </a:rPr>
                        <a:t>Objective 2.2</a:t>
                      </a:r>
                      <a:r>
                        <a:rPr lang="en-US" sz="1800" dirty="0">
                          <a:solidFill>
                            <a:schemeClr val="tx1"/>
                          </a:solidFill>
                          <a:effectLst/>
                          <a:latin typeface="Verdana" panose="020B0604030504040204" pitchFamily="34" charset="0"/>
                          <a:ea typeface="Verdana" panose="020B0604030504040204" pitchFamily="34" charset="0"/>
                        </a:rPr>
                        <a:t>: Expand range of data sources and collection methods</a:t>
                      </a:r>
                      <a:endParaRPr lang="en-US" sz="18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55627952"/>
                  </a:ext>
                </a:extLst>
              </a:tr>
              <a:tr h="361925">
                <a:tc>
                  <a:txBody>
                    <a:bodyPr/>
                    <a:lstStyle/>
                    <a:p>
                      <a:pPr marL="0" marR="0" indent="0">
                        <a:lnSpc>
                          <a:spcPct val="107000"/>
                        </a:lnSpc>
                        <a:spcBef>
                          <a:spcPts val="280"/>
                        </a:spcBef>
                        <a:spcAft>
                          <a:spcPts val="0"/>
                        </a:spcAft>
                        <a:buFont typeface="Wingdings" panose="05000000000000000000" pitchFamily="2" charset="2"/>
                        <a:buNone/>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1373043"/>
                  </a:ext>
                </a:extLst>
              </a:tr>
              <a:tr h="970663">
                <a:tc>
                  <a:txBody>
                    <a:bodyPr/>
                    <a:lstStyle/>
                    <a:p>
                      <a:pPr marL="0" marR="0">
                        <a:lnSpc>
                          <a:spcPct val="107000"/>
                        </a:lnSpc>
                        <a:spcBef>
                          <a:spcPts val="0"/>
                        </a:spcBef>
                        <a:spcAft>
                          <a:spcPts val="800"/>
                        </a:spcAft>
                      </a:pPr>
                      <a:r>
                        <a:rPr lang="en-US" sz="1800" b="1" dirty="0">
                          <a:solidFill>
                            <a:srgbClr val="0E4DA1"/>
                          </a:solidFill>
                          <a:effectLst/>
                          <a:latin typeface="Verdana" panose="020B0604030504040204" pitchFamily="34" charset="0"/>
                          <a:ea typeface="Verdana" panose="020B0604030504040204" pitchFamily="34" charset="0"/>
                        </a:rPr>
                        <a:t>Objective 2.3</a:t>
                      </a:r>
                      <a:r>
                        <a:rPr lang="en-US" sz="1800" dirty="0">
                          <a:solidFill>
                            <a:schemeClr val="tx1"/>
                          </a:solidFill>
                          <a:effectLst/>
                          <a:latin typeface="Verdana" panose="020B0604030504040204" pitchFamily="34" charset="0"/>
                          <a:ea typeface="Verdana" panose="020B0604030504040204" pitchFamily="34" charset="0"/>
                        </a:rPr>
                        <a:t>: Enhance analytical tools and techniques  </a:t>
                      </a:r>
                      <a:endParaRPr lang="en-US" sz="18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34568785"/>
                  </a:ext>
                </a:extLst>
              </a:tr>
            </a:tbl>
          </a:graphicData>
        </a:graphic>
      </p:graphicFrame>
      <p:sp>
        <p:nvSpPr>
          <p:cNvPr id="23" name="Rectangle 22">
            <a:extLst>
              <a:ext uri="{FF2B5EF4-FFF2-40B4-BE49-F238E27FC236}">
                <a16:creationId xmlns:a16="http://schemas.microsoft.com/office/drawing/2014/main" id="{6410EE8C-4507-46A4-A5C5-89CAA65F8ECD}"/>
              </a:ext>
            </a:extLst>
          </p:cNvPr>
          <p:cNvSpPr/>
          <p:nvPr/>
        </p:nvSpPr>
        <p:spPr>
          <a:xfrm>
            <a:off x="345278" y="1706665"/>
            <a:ext cx="11495520" cy="586552"/>
          </a:xfrm>
          <a:prstGeom prst="rect">
            <a:avLst/>
          </a:prstGeom>
          <a:gradFill>
            <a:gsLst>
              <a:gs pos="0">
                <a:srgbClr val="103064"/>
              </a:gs>
              <a:gs pos="100000">
                <a:srgbClr val="17468F"/>
              </a:gs>
            </a:gsLst>
            <a:lin ang="0" scaled="0"/>
          </a:gradFill>
          <a:ln w="38100">
            <a:noFill/>
          </a:ln>
        </p:spPr>
        <p:txBody>
          <a:bodyPr wrap="square" lIns="0" tIns="0" rIns="0" bIns="0" rtlCol="0" anchor="ctr"/>
          <a:lstStyle/>
          <a:p>
            <a:pPr algn="ctr"/>
            <a:r>
              <a:rPr lang="en-US" b="1" dirty="0">
                <a:solidFill>
                  <a:schemeClr val="bg1"/>
                </a:solidFill>
                <a:latin typeface="Verdana" panose="020B0604030504040204" pitchFamily="34" charset="0"/>
                <a:ea typeface="Verdana" panose="020B0604030504040204" pitchFamily="34" charset="0"/>
              </a:rPr>
              <a:t>Goal 2: Accelerate NCHS’ health data capabilities</a:t>
            </a:r>
          </a:p>
        </p:txBody>
      </p:sp>
      <p:graphicFrame>
        <p:nvGraphicFramePr>
          <p:cNvPr id="28" name="Table 27">
            <a:extLst>
              <a:ext uri="{FF2B5EF4-FFF2-40B4-BE49-F238E27FC236}">
                <a16:creationId xmlns:a16="http://schemas.microsoft.com/office/drawing/2014/main" id="{8835F91F-443C-4DA8-9D4E-3D8315745940}"/>
              </a:ext>
            </a:extLst>
          </p:cNvPr>
          <p:cNvGraphicFramePr>
            <a:graphicFrameLocks noGrp="1"/>
          </p:cNvGraphicFramePr>
          <p:nvPr>
            <p:extLst>
              <p:ext uri="{D42A27DB-BD31-4B8C-83A1-F6EECF244321}">
                <p14:modId xmlns:p14="http://schemas.microsoft.com/office/powerpoint/2010/main" val="2609554443"/>
              </p:ext>
            </p:extLst>
          </p:nvPr>
        </p:nvGraphicFramePr>
        <p:xfrm>
          <a:off x="345278" y="2293217"/>
          <a:ext cx="11495520" cy="4291204"/>
        </p:xfrm>
        <a:graphic>
          <a:graphicData uri="http://schemas.openxmlformats.org/drawingml/2006/table">
            <a:tbl>
              <a:tblPr firstRow="1" bandRow="1">
                <a:tableStyleId>{5C22544A-7EE6-4342-B048-85BDC9FD1C3A}</a:tableStyleId>
              </a:tblPr>
              <a:tblGrid>
                <a:gridCol w="11495520">
                  <a:extLst>
                    <a:ext uri="{9D8B030D-6E8A-4147-A177-3AD203B41FA5}">
                      <a16:colId xmlns:a16="http://schemas.microsoft.com/office/drawing/2014/main" val="3061017267"/>
                    </a:ext>
                  </a:extLst>
                </a:gridCol>
              </a:tblGrid>
              <a:tr h="356616">
                <a:tc>
                  <a:txBody>
                    <a:bodyPr/>
                    <a:lstStyle/>
                    <a:p>
                      <a:pPr marL="0" marR="0">
                        <a:lnSpc>
                          <a:spcPct val="107000"/>
                        </a:lnSpc>
                        <a:spcBef>
                          <a:spcPts val="0"/>
                        </a:spcBef>
                        <a:spcAft>
                          <a:spcPts val="800"/>
                        </a:spcAft>
                      </a:pPr>
                      <a:r>
                        <a:rPr lang="en-US" sz="1400" dirty="0">
                          <a:solidFill>
                            <a:srgbClr val="0E4DA1"/>
                          </a:solidFill>
                          <a:effectLst/>
                          <a:latin typeface="Verdana" panose="020B0604030504040204" pitchFamily="34" charset="0"/>
                          <a:ea typeface="Verdana" panose="020B0604030504040204" pitchFamily="34" charset="0"/>
                        </a:rPr>
                        <a:t>Objective 2.1</a:t>
                      </a:r>
                      <a:r>
                        <a:rPr lang="en-US" sz="1400" b="0" dirty="0">
                          <a:solidFill>
                            <a:schemeClr val="tx1"/>
                          </a:solidFill>
                          <a:effectLst/>
                          <a:latin typeface="Verdana" panose="020B0604030504040204" pitchFamily="34" charset="0"/>
                          <a:ea typeface="Verdana" panose="020B0604030504040204" pitchFamily="34" charset="0"/>
                        </a:rPr>
                        <a:t>: Modernize core systems and infrastructure  </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2887368"/>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2.1.1: Maintain and enhance core data systems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6506164"/>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2.1.2: Improve integration of data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11840626"/>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2.1.3: Scale infrastructure to support new capabilities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14456276"/>
                  </a:ext>
                </a:extLst>
              </a:tr>
              <a:tr h="0">
                <a:tc>
                  <a:txBody>
                    <a:bodyPr/>
                    <a:lstStyle/>
                    <a:p>
                      <a:pPr marL="0" marR="0" indent="0">
                        <a:lnSpc>
                          <a:spcPct val="107000"/>
                        </a:lnSpc>
                        <a:spcBef>
                          <a:spcPts val="280"/>
                        </a:spcBef>
                        <a:spcAft>
                          <a:spcPts val="0"/>
                        </a:spcAft>
                        <a:buFont typeface="Wingdings" panose="05000000000000000000" pitchFamily="2" charset="2"/>
                        <a:buNone/>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49623866"/>
                  </a:ext>
                </a:extLst>
              </a:tr>
              <a:tr h="356616">
                <a:tc>
                  <a:txBody>
                    <a:bodyPr/>
                    <a:lstStyle/>
                    <a:p>
                      <a:pPr marL="0" marR="0">
                        <a:lnSpc>
                          <a:spcPct val="107000"/>
                        </a:lnSpc>
                        <a:spcBef>
                          <a:spcPts val="0"/>
                        </a:spcBef>
                        <a:spcAft>
                          <a:spcPts val="800"/>
                        </a:spcAft>
                      </a:pPr>
                      <a:r>
                        <a:rPr lang="en-US" sz="1400" b="1" dirty="0">
                          <a:solidFill>
                            <a:srgbClr val="0E4DA1"/>
                          </a:solidFill>
                          <a:effectLst/>
                          <a:latin typeface="Verdana" panose="020B0604030504040204" pitchFamily="34" charset="0"/>
                          <a:ea typeface="Verdana" panose="020B0604030504040204" pitchFamily="34" charset="0"/>
                        </a:rPr>
                        <a:t>Objective 2.2</a:t>
                      </a:r>
                      <a:r>
                        <a:rPr lang="en-US" sz="1400" dirty="0">
                          <a:solidFill>
                            <a:schemeClr val="tx1"/>
                          </a:solidFill>
                          <a:effectLst/>
                          <a:latin typeface="Verdana" panose="020B0604030504040204" pitchFamily="34" charset="0"/>
                          <a:ea typeface="Verdana" panose="020B0604030504040204" pitchFamily="34" charset="0"/>
                        </a:rPr>
                        <a:t>: Expand range of data sources and collection methods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55627952"/>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2.2.1: Identify new and non-traditional data sources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6839179"/>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2.2.2: Modernize and innovate NCHS surveys to acquire health data</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48097011"/>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2.2.3: Leverage enterprise services to identify and aggregate health data</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34284467"/>
                  </a:ext>
                </a:extLst>
              </a:tr>
              <a:tr h="91440">
                <a:tc>
                  <a:txBody>
                    <a:bodyPr/>
                    <a:lstStyle/>
                    <a:p>
                      <a:pPr marL="0" marR="0" indent="0">
                        <a:lnSpc>
                          <a:spcPct val="107000"/>
                        </a:lnSpc>
                        <a:spcBef>
                          <a:spcPts val="280"/>
                        </a:spcBef>
                        <a:spcAft>
                          <a:spcPts val="0"/>
                        </a:spcAft>
                        <a:buFont typeface="Wingdings" panose="05000000000000000000" pitchFamily="2" charset="2"/>
                        <a:buNone/>
                      </a:pPr>
                      <a:endParaRPr lang="en-US" sz="10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1373043"/>
                  </a:ext>
                </a:extLst>
              </a:tr>
              <a:tr h="356616">
                <a:tc>
                  <a:txBody>
                    <a:bodyPr/>
                    <a:lstStyle/>
                    <a:p>
                      <a:pPr marL="0" marR="0">
                        <a:lnSpc>
                          <a:spcPct val="107000"/>
                        </a:lnSpc>
                        <a:spcBef>
                          <a:spcPts val="0"/>
                        </a:spcBef>
                        <a:spcAft>
                          <a:spcPts val="800"/>
                        </a:spcAft>
                      </a:pPr>
                      <a:r>
                        <a:rPr lang="en-US" sz="1400" b="1" dirty="0">
                          <a:solidFill>
                            <a:srgbClr val="0E4DA1"/>
                          </a:solidFill>
                          <a:effectLst/>
                          <a:latin typeface="Verdana" panose="020B0604030504040204" pitchFamily="34" charset="0"/>
                          <a:ea typeface="Verdana" panose="020B0604030504040204" pitchFamily="34" charset="0"/>
                        </a:rPr>
                        <a:t>Objective 2.3</a:t>
                      </a:r>
                      <a:r>
                        <a:rPr lang="en-US" sz="1400" dirty="0">
                          <a:solidFill>
                            <a:schemeClr val="tx1"/>
                          </a:solidFill>
                          <a:effectLst/>
                          <a:latin typeface="Verdana" panose="020B0604030504040204" pitchFamily="34" charset="0"/>
                          <a:ea typeface="Verdana" panose="020B0604030504040204" pitchFamily="34" charset="0"/>
                        </a:rPr>
                        <a:t>: Enhance analytical tools and techniques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34568785"/>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2.3.1: Strengthen current modeling, forecasting, visualization, and other capabilities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58249589"/>
                  </a:ext>
                </a:extLst>
              </a:tr>
              <a:tr h="356616">
                <a:tc>
                  <a:txBody>
                    <a:bodyPr/>
                    <a:lstStyle/>
                    <a:p>
                      <a:pPr marL="285750" marR="0" indent="-285750">
                        <a:lnSpc>
                          <a:spcPct val="107000"/>
                        </a:lnSpc>
                        <a:spcBef>
                          <a:spcPts val="0"/>
                        </a:spcBef>
                        <a:spcAft>
                          <a:spcPts val="800"/>
                        </a:spcAft>
                        <a:buFont typeface="Wingdings" panose="05000000000000000000" pitchFamily="2" charset="2"/>
                        <a:buChar char="Ø"/>
                      </a:pPr>
                      <a:r>
                        <a:rPr lang="en-US" sz="1400" dirty="0">
                          <a:solidFill>
                            <a:schemeClr val="tx1"/>
                          </a:solidFill>
                          <a:effectLst/>
                          <a:latin typeface="Verdana" panose="020B0604030504040204" pitchFamily="34" charset="0"/>
                          <a:ea typeface="Verdana" panose="020B0604030504040204" pitchFamily="34" charset="0"/>
                        </a:rPr>
                        <a:t>Strategy 2.3.2: Identify and implement innovative analytical methods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4212247"/>
                  </a:ext>
                </a:extLst>
              </a:tr>
            </a:tbl>
          </a:graphicData>
        </a:graphic>
      </p:graphicFrame>
    </p:spTree>
    <p:extLst>
      <p:ext uri="{BB962C8B-B14F-4D97-AF65-F5344CB8AC3E}">
        <p14:creationId xmlns:p14="http://schemas.microsoft.com/office/powerpoint/2010/main" val="2171049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16A566A-47E0-48C8-94F8-406B882B44C9}"/>
              </a:ext>
            </a:extLst>
          </p:cNvPr>
          <p:cNvGrpSpPr/>
          <p:nvPr/>
        </p:nvGrpSpPr>
        <p:grpSpPr>
          <a:xfrm>
            <a:off x="-2" y="6739129"/>
            <a:ext cx="12192001" cy="118871"/>
            <a:chOff x="-2" y="6739129"/>
            <a:chExt cx="12192001" cy="118871"/>
          </a:xfrm>
        </p:grpSpPr>
        <p:sp>
          <p:nvSpPr>
            <p:cNvPr id="5" name="bk object 25">
              <a:extLst>
                <a:ext uri="{FF2B5EF4-FFF2-40B4-BE49-F238E27FC236}">
                  <a16:creationId xmlns:a16="http://schemas.microsoft.com/office/drawing/2014/main" id="{449EBC8A-1C30-43A9-A46E-946C54713473}"/>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bk object 26">
              <a:extLst>
                <a:ext uri="{FF2B5EF4-FFF2-40B4-BE49-F238E27FC236}">
                  <a16:creationId xmlns:a16="http://schemas.microsoft.com/office/drawing/2014/main" id="{1FEE3794-8F8B-4D72-909A-89B723155507}"/>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 name="bk object 27">
              <a:extLst>
                <a:ext uri="{FF2B5EF4-FFF2-40B4-BE49-F238E27FC236}">
                  <a16:creationId xmlns:a16="http://schemas.microsoft.com/office/drawing/2014/main" id="{EF628590-3925-4AA8-8800-E3A217B300C1}"/>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8" name="bk object 28">
              <a:extLst>
                <a:ext uri="{FF2B5EF4-FFF2-40B4-BE49-F238E27FC236}">
                  <a16:creationId xmlns:a16="http://schemas.microsoft.com/office/drawing/2014/main" id="{2D366F28-B327-4547-A95D-69CD5A234EEB}"/>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9" name="bk object 29">
              <a:extLst>
                <a:ext uri="{FF2B5EF4-FFF2-40B4-BE49-F238E27FC236}">
                  <a16:creationId xmlns:a16="http://schemas.microsoft.com/office/drawing/2014/main" id="{75578093-4A8D-4ED0-AD9C-680231FCF7E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0" name="bk object 30">
              <a:extLst>
                <a:ext uri="{FF2B5EF4-FFF2-40B4-BE49-F238E27FC236}">
                  <a16:creationId xmlns:a16="http://schemas.microsoft.com/office/drawing/2014/main" id="{31416391-25FF-4DF0-93F9-506A80F672AC}"/>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 name="bk object 31">
              <a:extLst>
                <a:ext uri="{FF2B5EF4-FFF2-40B4-BE49-F238E27FC236}">
                  <a16:creationId xmlns:a16="http://schemas.microsoft.com/office/drawing/2014/main" id="{88DF2F46-4520-4708-A015-D990A23BE7E6}"/>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 name="bk object 32">
              <a:extLst>
                <a:ext uri="{FF2B5EF4-FFF2-40B4-BE49-F238E27FC236}">
                  <a16:creationId xmlns:a16="http://schemas.microsoft.com/office/drawing/2014/main" id="{4A5400BA-16DA-45E6-AE92-9454CF447905}"/>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11495520" cy="320601"/>
          </a:xfrm>
          <a:prstGeom prst="rect">
            <a:avLst/>
          </a:prstGeom>
        </p:spPr>
        <p:txBody>
          <a:bodyPr vert="horz" wrap="square" lIns="0" tIns="12700" rIns="0" bIns="0" rtlCol="0">
            <a:spAutoFit/>
          </a:bodyPr>
          <a:lstStyle/>
          <a:p>
            <a:pPr lvl="0">
              <a:defRPr/>
            </a:pPr>
            <a:r>
              <a:rPr lang="en-US" sz="2000" dirty="0">
                <a:solidFill>
                  <a:srgbClr val="000000"/>
                </a:solidFill>
                <a:latin typeface="Verdana" panose="020B0604030504040204" pitchFamily="34" charset="0"/>
                <a:ea typeface="Verdana" panose="020B0604030504040204" pitchFamily="34" charset="0"/>
              </a:rPr>
              <a:t>Goal 3: Objectives and Strategies</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23" name="Rectangle 22">
            <a:extLst>
              <a:ext uri="{FF2B5EF4-FFF2-40B4-BE49-F238E27FC236}">
                <a16:creationId xmlns:a16="http://schemas.microsoft.com/office/drawing/2014/main" id="{6410EE8C-4507-46A4-A5C5-89CAA65F8ECD}"/>
              </a:ext>
            </a:extLst>
          </p:cNvPr>
          <p:cNvSpPr/>
          <p:nvPr/>
        </p:nvSpPr>
        <p:spPr>
          <a:xfrm>
            <a:off x="345278" y="1706665"/>
            <a:ext cx="11495520" cy="586552"/>
          </a:xfrm>
          <a:prstGeom prst="rect">
            <a:avLst/>
          </a:prstGeom>
          <a:gradFill>
            <a:gsLst>
              <a:gs pos="0">
                <a:srgbClr val="103064"/>
              </a:gs>
              <a:gs pos="100000">
                <a:srgbClr val="17468F"/>
              </a:gs>
            </a:gsLst>
            <a:lin ang="0" scaled="0"/>
          </a:gradFill>
          <a:ln w="38100">
            <a:noFill/>
          </a:ln>
        </p:spPr>
        <p:txBody>
          <a:bodyPr wrap="square" lIns="0" tIns="0" rIns="0" bIns="0" rtlCol="0" anchor="ctr"/>
          <a:lstStyle/>
          <a:p>
            <a:pPr algn="ctr"/>
            <a:r>
              <a:rPr lang="en-US" b="1" dirty="0">
                <a:solidFill>
                  <a:schemeClr val="bg1"/>
                </a:solidFill>
                <a:latin typeface="Verdana" panose="020B0604030504040204" pitchFamily="34" charset="0"/>
                <a:ea typeface="Verdana" panose="020B0604030504040204" pitchFamily="34" charset="0"/>
              </a:rPr>
              <a:t>Goal 3: Build on NCHS’ workforce and operational excellence</a:t>
            </a:r>
          </a:p>
        </p:txBody>
      </p:sp>
      <p:graphicFrame>
        <p:nvGraphicFramePr>
          <p:cNvPr id="31" name="Table 30">
            <a:extLst>
              <a:ext uri="{FF2B5EF4-FFF2-40B4-BE49-F238E27FC236}">
                <a16:creationId xmlns:a16="http://schemas.microsoft.com/office/drawing/2014/main" id="{68D9A33E-35AB-4EC8-8CB5-4E509D6C8644}"/>
              </a:ext>
            </a:extLst>
          </p:cNvPr>
          <p:cNvGraphicFramePr>
            <a:graphicFrameLocks noGrp="1"/>
          </p:cNvGraphicFramePr>
          <p:nvPr>
            <p:extLst>
              <p:ext uri="{D42A27DB-BD31-4B8C-83A1-F6EECF244321}">
                <p14:modId xmlns:p14="http://schemas.microsoft.com/office/powerpoint/2010/main" val="129077883"/>
              </p:ext>
            </p:extLst>
          </p:nvPr>
        </p:nvGraphicFramePr>
        <p:xfrm>
          <a:off x="345278" y="2293217"/>
          <a:ext cx="11495520" cy="4424871"/>
        </p:xfrm>
        <a:graphic>
          <a:graphicData uri="http://schemas.openxmlformats.org/drawingml/2006/table">
            <a:tbl>
              <a:tblPr firstRow="1" bandRow="1">
                <a:tableStyleId>{5C22544A-7EE6-4342-B048-85BDC9FD1C3A}</a:tableStyleId>
              </a:tblPr>
              <a:tblGrid>
                <a:gridCol w="11495520">
                  <a:extLst>
                    <a:ext uri="{9D8B030D-6E8A-4147-A177-3AD203B41FA5}">
                      <a16:colId xmlns:a16="http://schemas.microsoft.com/office/drawing/2014/main" val="3061017267"/>
                    </a:ext>
                  </a:extLst>
                </a:gridCol>
              </a:tblGrid>
              <a:tr h="356616">
                <a:tc>
                  <a:txBody>
                    <a:bodyPr/>
                    <a:lstStyle/>
                    <a:p>
                      <a:pPr marL="8890" marR="0">
                        <a:lnSpc>
                          <a:spcPct val="107000"/>
                        </a:lnSpc>
                        <a:spcBef>
                          <a:spcPts val="280"/>
                        </a:spcBef>
                        <a:spcAft>
                          <a:spcPts val="0"/>
                        </a:spcAft>
                      </a:pPr>
                      <a:r>
                        <a:rPr lang="en-US" sz="1400" kern="1200" spc="-5" dirty="0">
                          <a:solidFill>
                            <a:srgbClr val="0E4DA1"/>
                          </a:solidFill>
                          <a:effectLst/>
                          <a:latin typeface="Verdana" panose="020B0604030504040204" pitchFamily="34" charset="0"/>
                          <a:ea typeface="Verdana" panose="020B0604030504040204" pitchFamily="34" charset="0"/>
                        </a:rPr>
                        <a:t>Objective 3.1</a:t>
                      </a:r>
                      <a:r>
                        <a:rPr lang="en-US" sz="1400" b="0" kern="1200" spc="-5" dirty="0">
                          <a:solidFill>
                            <a:schemeClr val="tx1"/>
                          </a:solidFill>
                          <a:effectLst/>
                          <a:latin typeface="Verdana" panose="020B0604030504040204" pitchFamily="34" charset="0"/>
                          <a:ea typeface="Verdana" panose="020B0604030504040204" pitchFamily="34" charset="0"/>
                        </a:rPr>
                        <a:t>: </a:t>
                      </a:r>
                      <a:r>
                        <a:rPr lang="en-US" sz="1400" b="0" dirty="0">
                          <a:solidFill>
                            <a:schemeClr val="tx1"/>
                          </a:solidFill>
                          <a:effectLst/>
                          <a:latin typeface="Verdana" panose="020B0604030504040204" pitchFamily="34" charset="0"/>
                          <a:ea typeface="Verdana" panose="020B0604030504040204" pitchFamily="34" charset="0"/>
                        </a:rPr>
                        <a:t>Strengthen NCHS’ workforce management</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22887368"/>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3.1.1: </a:t>
                      </a:r>
                      <a:r>
                        <a:rPr lang="en-US" sz="1400" dirty="0">
                          <a:solidFill>
                            <a:schemeClr val="tx1"/>
                          </a:solidFill>
                          <a:effectLst/>
                          <a:latin typeface="Verdana" panose="020B0604030504040204" pitchFamily="34" charset="0"/>
                          <a:ea typeface="Verdana" panose="020B0604030504040204" pitchFamily="34" charset="0"/>
                        </a:rPr>
                        <a:t>Build and implement a workforce strategy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56506164"/>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3.1.2: </a:t>
                      </a:r>
                      <a:r>
                        <a:rPr lang="en-US" sz="1400" dirty="0">
                          <a:solidFill>
                            <a:schemeClr val="tx1"/>
                          </a:solidFill>
                          <a:effectLst/>
                          <a:latin typeface="Verdana" panose="020B0604030504040204" pitchFamily="34" charset="0"/>
                          <a:ea typeface="Verdana" panose="020B0604030504040204" pitchFamily="34" charset="0"/>
                        </a:rPr>
                        <a:t>Foster a more diverse, equitable, and inclusive workforce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11840626"/>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3.1.3: </a:t>
                      </a:r>
                      <a:r>
                        <a:rPr lang="en-US" sz="1400" dirty="0">
                          <a:solidFill>
                            <a:schemeClr val="tx1"/>
                          </a:solidFill>
                          <a:effectLst/>
                          <a:latin typeface="Verdana" panose="020B0604030504040204" pitchFamily="34" charset="0"/>
                          <a:ea typeface="Verdana" panose="020B0604030504040204" pitchFamily="34" charset="0"/>
                        </a:rPr>
                        <a:t>Refine NCHS recruitment and retention strategies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14456276"/>
                  </a:ext>
                </a:extLst>
              </a:tr>
              <a:tr h="0">
                <a:tc>
                  <a:txBody>
                    <a:bodyPr/>
                    <a:lstStyle/>
                    <a:p>
                      <a:pPr marL="285750" marR="0" indent="-285750">
                        <a:lnSpc>
                          <a:spcPct val="107000"/>
                        </a:lnSpc>
                        <a:spcBef>
                          <a:spcPts val="280"/>
                        </a:spcBef>
                        <a:spcAft>
                          <a:spcPts val="0"/>
                        </a:spcAft>
                        <a:buFont typeface="Wingdings" panose="05000000000000000000" pitchFamily="2" charset="2"/>
                        <a:buChar char="Ø"/>
                      </a:pPr>
                      <a:endParaRPr lang="en-US" sz="3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49623866"/>
                  </a:ext>
                </a:extLst>
              </a:tr>
              <a:tr h="356616">
                <a:tc>
                  <a:txBody>
                    <a:bodyPr/>
                    <a:lstStyle/>
                    <a:p>
                      <a:pPr marL="8890" marR="0">
                        <a:lnSpc>
                          <a:spcPct val="107000"/>
                        </a:lnSpc>
                        <a:spcBef>
                          <a:spcPts val="280"/>
                        </a:spcBef>
                        <a:spcAft>
                          <a:spcPts val="0"/>
                        </a:spcAft>
                      </a:pPr>
                      <a:r>
                        <a:rPr lang="en-US" sz="1400" b="1" kern="1200" spc="-5" dirty="0">
                          <a:solidFill>
                            <a:srgbClr val="0E4DA1"/>
                          </a:solidFill>
                          <a:effectLst/>
                          <a:latin typeface="Verdana" panose="020B0604030504040204" pitchFamily="34" charset="0"/>
                          <a:ea typeface="Verdana" panose="020B0604030504040204" pitchFamily="34" charset="0"/>
                        </a:rPr>
                        <a:t>Objective 3.2</a:t>
                      </a:r>
                      <a:r>
                        <a:rPr lang="en-US" sz="1400" b="0" kern="1200" spc="-5" dirty="0">
                          <a:solidFill>
                            <a:schemeClr val="tx1"/>
                          </a:solidFill>
                          <a:effectLst/>
                          <a:latin typeface="Verdana" panose="020B0604030504040204" pitchFamily="34" charset="0"/>
                          <a:ea typeface="Verdana" panose="020B0604030504040204" pitchFamily="34" charset="0"/>
                        </a:rPr>
                        <a:t>: </a:t>
                      </a:r>
                      <a:r>
                        <a:rPr lang="en-US" sz="1400" dirty="0">
                          <a:solidFill>
                            <a:schemeClr val="tx1"/>
                          </a:solidFill>
                          <a:effectLst/>
                          <a:latin typeface="Verdana" panose="020B0604030504040204" pitchFamily="34" charset="0"/>
                          <a:ea typeface="Verdana" panose="020B0604030504040204" pitchFamily="34" charset="0"/>
                        </a:rPr>
                        <a:t>Improve professional development and leadership capacity</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55627952"/>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3.2.1: </a:t>
                      </a:r>
                      <a:r>
                        <a:rPr lang="en-US" sz="1400" dirty="0">
                          <a:solidFill>
                            <a:schemeClr val="tx1"/>
                          </a:solidFill>
                          <a:effectLst/>
                          <a:latin typeface="Verdana" panose="020B0604030504040204" pitchFamily="34" charset="0"/>
                          <a:ea typeface="Verdana" panose="020B0604030504040204" pitchFamily="34" charset="0"/>
                        </a:rPr>
                        <a:t>Expand technical, leadership, and management skills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56839179"/>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3.2.2: </a:t>
                      </a:r>
                      <a:r>
                        <a:rPr lang="en-US" sz="1400" dirty="0">
                          <a:solidFill>
                            <a:schemeClr val="tx1"/>
                          </a:solidFill>
                          <a:effectLst/>
                          <a:latin typeface="Verdana" panose="020B0604030504040204" pitchFamily="34" charset="0"/>
                          <a:ea typeface="Verdana" panose="020B0604030504040204" pitchFamily="34" charset="0"/>
                        </a:rPr>
                        <a:t>Emphasize Diversity, Equity, and Inclusion in trainings, programming, and policies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8097011"/>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3.2.3: </a:t>
                      </a:r>
                      <a:r>
                        <a:rPr lang="en-US" sz="1400" dirty="0">
                          <a:solidFill>
                            <a:schemeClr val="tx1"/>
                          </a:solidFill>
                          <a:effectLst/>
                          <a:latin typeface="Verdana" panose="020B0604030504040204" pitchFamily="34" charset="0"/>
                          <a:ea typeface="Verdana" panose="020B0604030504040204" pitchFamily="34" charset="0"/>
                        </a:rPr>
                        <a:t>Advance succession planning efforts and processes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34284467"/>
                  </a:ext>
                </a:extLst>
              </a:tr>
              <a:tr h="0">
                <a:tc>
                  <a:txBody>
                    <a:bodyPr/>
                    <a:lstStyle/>
                    <a:p>
                      <a:pPr marL="0" marR="0" indent="0">
                        <a:lnSpc>
                          <a:spcPct val="107000"/>
                        </a:lnSpc>
                        <a:spcBef>
                          <a:spcPts val="280"/>
                        </a:spcBef>
                        <a:spcAft>
                          <a:spcPts val="0"/>
                        </a:spcAft>
                        <a:buFont typeface="Wingdings" panose="05000000000000000000" pitchFamily="2" charset="2"/>
                        <a:buNone/>
                      </a:pPr>
                      <a:endParaRPr lang="en-US" sz="2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91373043"/>
                  </a:ext>
                </a:extLst>
              </a:tr>
              <a:tr h="356616">
                <a:tc>
                  <a:txBody>
                    <a:bodyPr/>
                    <a:lstStyle/>
                    <a:p>
                      <a:pPr marL="8890" marR="0">
                        <a:lnSpc>
                          <a:spcPct val="107000"/>
                        </a:lnSpc>
                        <a:spcBef>
                          <a:spcPts val="280"/>
                        </a:spcBef>
                        <a:spcAft>
                          <a:spcPts val="0"/>
                        </a:spcAft>
                      </a:pPr>
                      <a:r>
                        <a:rPr lang="en-US" sz="1400" b="1" kern="1200" spc="-5" dirty="0">
                          <a:solidFill>
                            <a:srgbClr val="0E4DA1"/>
                          </a:solidFill>
                          <a:effectLst/>
                          <a:latin typeface="Verdana" panose="020B0604030504040204" pitchFamily="34" charset="0"/>
                          <a:ea typeface="Verdana" panose="020B0604030504040204" pitchFamily="34" charset="0"/>
                        </a:rPr>
                        <a:t>Objective 3.3</a:t>
                      </a:r>
                      <a:r>
                        <a:rPr lang="en-US" sz="1400" b="0" kern="1200" spc="-5" dirty="0">
                          <a:solidFill>
                            <a:schemeClr val="tx1"/>
                          </a:solidFill>
                          <a:effectLst/>
                          <a:latin typeface="Verdana" panose="020B0604030504040204" pitchFamily="34" charset="0"/>
                          <a:ea typeface="Verdana" panose="020B0604030504040204" pitchFamily="34" charset="0"/>
                        </a:rPr>
                        <a:t>: </a:t>
                      </a:r>
                      <a:r>
                        <a:rPr lang="en-US" sz="1400" dirty="0">
                          <a:solidFill>
                            <a:schemeClr val="tx1"/>
                          </a:solidFill>
                          <a:effectLst/>
                          <a:latin typeface="Verdana" panose="020B0604030504040204" pitchFamily="34" charset="0"/>
                          <a:ea typeface="Verdana" panose="020B0604030504040204" pitchFamily="34" charset="0"/>
                        </a:rPr>
                        <a:t>Improve internal coordination, collaboration, and operations</a:t>
                      </a:r>
                      <a:endParaRPr lang="en-US" sz="1400" b="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34568785"/>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3.3.1: </a:t>
                      </a:r>
                      <a:r>
                        <a:rPr lang="en-US" sz="1400" dirty="0">
                          <a:solidFill>
                            <a:schemeClr val="tx1"/>
                          </a:solidFill>
                          <a:effectLst/>
                          <a:latin typeface="Verdana" panose="020B0604030504040204" pitchFamily="34" charset="0"/>
                          <a:ea typeface="Verdana" panose="020B0604030504040204" pitchFamily="34" charset="0"/>
                        </a:rPr>
                        <a:t>Improve speed and agility of internal operations    </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58249589"/>
                  </a:ext>
                </a:extLst>
              </a:tr>
              <a:tr h="356616">
                <a:tc>
                  <a:txBody>
                    <a:bodyPr/>
                    <a:lstStyle/>
                    <a:p>
                      <a:pPr marL="285750" marR="0" indent="-285750">
                        <a:lnSpc>
                          <a:spcPct val="107000"/>
                        </a:lnSpc>
                        <a:spcBef>
                          <a:spcPts val="280"/>
                        </a:spcBef>
                        <a:spcAft>
                          <a:spcPts val="0"/>
                        </a:spcAft>
                        <a:buFont typeface="Wingdings" panose="05000000000000000000" pitchFamily="2" charset="2"/>
                        <a:buChar char="Ø"/>
                      </a:pPr>
                      <a:r>
                        <a:rPr lang="en-US" sz="1400" kern="1200" spc="-5" dirty="0">
                          <a:solidFill>
                            <a:schemeClr val="tx1"/>
                          </a:solidFill>
                          <a:effectLst/>
                          <a:latin typeface="Verdana" panose="020B0604030504040204" pitchFamily="34" charset="0"/>
                          <a:ea typeface="Verdana" panose="020B0604030504040204" pitchFamily="34" charset="0"/>
                        </a:rPr>
                        <a:t>Strategy 3.3.2: </a:t>
                      </a:r>
                      <a:r>
                        <a:rPr lang="en-US" sz="1400" dirty="0">
                          <a:solidFill>
                            <a:schemeClr val="tx1"/>
                          </a:solidFill>
                          <a:effectLst/>
                          <a:latin typeface="Verdana" panose="020B0604030504040204" pitchFamily="34" charset="0"/>
                          <a:ea typeface="Verdana" panose="020B0604030504040204" pitchFamily="34" charset="0"/>
                        </a:rPr>
                        <a:t>Increase transparency of work and collaboration across NCHS</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34212247"/>
                  </a:ext>
                </a:extLst>
              </a:tr>
              <a:tr h="356616">
                <a:tc>
                  <a:txBody>
                    <a:bodyPr/>
                    <a:lstStyle/>
                    <a:p>
                      <a:pPr marL="285750" marR="0" lvl="0" indent="-285750" algn="l" defTabSz="914400" rtl="0" eaLnBrk="1" fontAlgn="auto" latinLnBrk="0" hangingPunct="1">
                        <a:lnSpc>
                          <a:spcPct val="107000"/>
                        </a:lnSpc>
                        <a:spcBef>
                          <a:spcPts val="280"/>
                        </a:spcBef>
                        <a:spcAft>
                          <a:spcPts val="0"/>
                        </a:spcAft>
                        <a:buClrTx/>
                        <a:buSzTx/>
                        <a:buFont typeface="Wingdings" panose="05000000000000000000" pitchFamily="2" charset="2"/>
                        <a:buChar char="Ø"/>
                        <a:tabLst/>
                        <a:defRPr/>
                      </a:pPr>
                      <a:r>
                        <a:rPr lang="en-US" sz="1400" kern="1200" spc="-5" dirty="0">
                          <a:solidFill>
                            <a:schemeClr val="tx1"/>
                          </a:solidFill>
                          <a:effectLst/>
                          <a:latin typeface="Verdana" panose="020B0604030504040204" pitchFamily="34" charset="0"/>
                          <a:ea typeface="Verdana" panose="020B0604030504040204" pitchFamily="34" charset="0"/>
                        </a:rPr>
                        <a:t>Strategy 3.3.2: </a:t>
                      </a:r>
                      <a:r>
                        <a:rPr lang="en-US" sz="1400" dirty="0">
                          <a:solidFill>
                            <a:schemeClr val="tx1"/>
                          </a:solidFill>
                          <a:effectLst/>
                          <a:latin typeface="Verdana" panose="020B0604030504040204" pitchFamily="34" charset="0"/>
                          <a:ea typeface="Verdana" panose="020B0604030504040204" pitchFamily="34" charset="0"/>
                        </a:rPr>
                        <a:t>Address barriers to internal knowledge sharing, communication, and collaboration</a:t>
                      </a:r>
                      <a:endParaRPr lang="en-US" sz="1400" dirty="0">
                        <a:solidFill>
                          <a:schemeClr val="tx1"/>
                        </a:solidFill>
                        <a:effectLst/>
                        <a:latin typeface="Verdana" panose="020B0604030504040204" pitchFamily="34" charset="0"/>
                        <a:ea typeface="Verdana" panose="020B0604030504040204" pitchFamily="34" charset="0"/>
                        <a:cs typeface="Arial" panose="020B0604020202020204" pitchFamily="34" charset="0"/>
                      </a:endParaRPr>
                    </a:p>
                  </a:txBody>
                  <a:tcPr marL="9525" marR="9525" marT="3556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58448313"/>
                  </a:ext>
                </a:extLst>
              </a:tr>
            </a:tbl>
          </a:graphicData>
        </a:graphic>
      </p:graphicFrame>
    </p:spTree>
    <p:extLst>
      <p:ext uri="{BB962C8B-B14F-4D97-AF65-F5344CB8AC3E}">
        <p14:creationId xmlns:p14="http://schemas.microsoft.com/office/powerpoint/2010/main" val="78105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bject 2">
            <a:extLst>
              <a:ext uri="{FF2B5EF4-FFF2-40B4-BE49-F238E27FC236}">
                <a16:creationId xmlns:a16="http://schemas.microsoft.com/office/drawing/2014/main" id="{B5D2F210-7D45-4F52-938F-4EB1D2D7296A}"/>
              </a:ext>
            </a:extLst>
          </p:cNvPr>
          <p:cNvSpPr txBox="1"/>
          <p:nvPr/>
        </p:nvSpPr>
        <p:spPr>
          <a:xfrm>
            <a:off x="348240" y="1472331"/>
            <a:ext cx="11495520" cy="659155"/>
          </a:xfrm>
          <a:prstGeom prst="rect">
            <a:avLst/>
          </a:prstGeom>
        </p:spPr>
        <p:txBody>
          <a:bodyPr vert="horz" wrap="square" lIns="0" tIns="12700" rIns="0" bIns="0" rtlCol="0">
            <a:spAutoFit/>
          </a:bodyPr>
          <a:lstStyle/>
          <a:p>
            <a:r>
              <a:rPr lang="en-US" sz="1400" dirty="0">
                <a:latin typeface="Verdana" panose="020B0604030504040204" pitchFamily="34" charset="0"/>
                <a:ea typeface="Verdana" panose="020B0604030504040204" pitchFamily="34" charset="0"/>
              </a:rPr>
              <a:t>The Operational Plan includes identified tactics and activities to accomplish the specified strategies, along with KPIs to define and measure progress against a baseline and target. </a:t>
            </a:r>
            <a:endParaRPr lang="en-US" sz="1400" dirty="0">
              <a:highlight>
                <a:srgbClr val="FFFF00"/>
              </a:highlight>
              <a:latin typeface="Verdana" panose="020B0604030504040204" pitchFamily="34" charset="0"/>
              <a:ea typeface="Verdana" panose="020B0604030504040204" pitchFamily="34" charset="0"/>
            </a:endParaRPr>
          </a:p>
          <a:p>
            <a:endParaRPr lang="en-US" sz="1400" dirty="0">
              <a:highlight>
                <a:srgbClr val="FFFF00"/>
              </a:highlight>
              <a:latin typeface="Verdana" panose="020B0604030504040204" pitchFamily="34" charset="0"/>
              <a:ea typeface="Verdana" panose="020B0604030504040204" pitchFamily="34" charset="0"/>
            </a:endParaRPr>
          </a:p>
        </p:txBody>
      </p:sp>
      <p:grpSp>
        <p:nvGrpSpPr>
          <p:cNvPr id="14" name="Group 13">
            <a:extLst>
              <a:ext uri="{FF2B5EF4-FFF2-40B4-BE49-F238E27FC236}">
                <a16:creationId xmlns:a16="http://schemas.microsoft.com/office/drawing/2014/main" id="{D83C677C-9F63-4880-87C0-7259C31D04F0}"/>
              </a:ext>
            </a:extLst>
          </p:cNvPr>
          <p:cNvGrpSpPr/>
          <p:nvPr/>
        </p:nvGrpSpPr>
        <p:grpSpPr>
          <a:xfrm>
            <a:off x="-3" y="0"/>
            <a:ext cx="12192003" cy="747838"/>
            <a:chOff x="0" y="-11827"/>
            <a:chExt cx="9144000" cy="170018"/>
          </a:xfrm>
        </p:grpSpPr>
        <p:sp>
          <p:nvSpPr>
            <p:cNvPr id="15" name="bk object 25">
              <a:extLst>
                <a:ext uri="{FF2B5EF4-FFF2-40B4-BE49-F238E27FC236}">
                  <a16:creationId xmlns:a16="http://schemas.microsoft.com/office/drawing/2014/main" id="{C0FA47B8-F753-4625-837D-DD7FD65D7DA5}"/>
                </a:ext>
              </a:extLst>
            </p:cNvPr>
            <p:cNvSpPr/>
            <p:nvPr userDrawn="1"/>
          </p:nvSpPr>
          <p:spPr>
            <a:xfrm>
              <a:off x="0" y="-11827"/>
              <a:ext cx="522365" cy="170018"/>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endParaRPr dirty="0"/>
            </a:p>
          </p:txBody>
        </p:sp>
        <p:sp>
          <p:nvSpPr>
            <p:cNvPr id="16" name="bk object 26">
              <a:extLst>
                <a:ext uri="{FF2B5EF4-FFF2-40B4-BE49-F238E27FC236}">
                  <a16:creationId xmlns:a16="http://schemas.microsoft.com/office/drawing/2014/main" id="{F5582009-F5CF-47A1-BC3D-E7A62699A091}"/>
                </a:ext>
              </a:extLst>
            </p:cNvPr>
            <p:cNvSpPr/>
            <p:nvPr userDrawn="1"/>
          </p:nvSpPr>
          <p:spPr>
            <a:xfrm>
              <a:off x="340051" y="-11827"/>
              <a:ext cx="863535" cy="170018"/>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endParaRPr dirty="0"/>
            </a:p>
          </p:txBody>
        </p:sp>
        <p:sp>
          <p:nvSpPr>
            <p:cNvPr id="17" name="bk object 27">
              <a:extLst>
                <a:ext uri="{FF2B5EF4-FFF2-40B4-BE49-F238E27FC236}">
                  <a16:creationId xmlns:a16="http://schemas.microsoft.com/office/drawing/2014/main" id="{F57D35EC-1AC8-4A4F-89D1-8B2F72C90ECA}"/>
                </a:ext>
              </a:extLst>
            </p:cNvPr>
            <p:cNvSpPr/>
            <p:nvPr userDrawn="1"/>
          </p:nvSpPr>
          <p:spPr>
            <a:xfrm>
              <a:off x="878274" y="-11827"/>
              <a:ext cx="1343452" cy="170018"/>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endParaRPr dirty="0"/>
            </a:p>
          </p:txBody>
        </p:sp>
        <p:sp>
          <p:nvSpPr>
            <p:cNvPr id="18" name="bk object 28">
              <a:extLst>
                <a:ext uri="{FF2B5EF4-FFF2-40B4-BE49-F238E27FC236}">
                  <a16:creationId xmlns:a16="http://schemas.microsoft.com/office/drawing/2014/main" id="{0729E313-D620-4C5B-9A7B-377BB56DD7B3}"/>
                </a:ext>
              </a:extLst>
            </p:cNvPr>
            <p:cNvSpPr/>
            <p:nvPr userDrawn="1"/>
          </p:nvSpPr>
          <p:spPr>
            <a:xfrm>
              <a:off x="1654598" y="-11827"/>
              <a:ext cx="1362458" cy="170018"/>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endParaRPr dirty="0"/>
            </a:p>
          </p:txBody>
        </p:sp>
        <p:sp>
          <p:nvSpPr>
            <p:cNvPr id="19" name="bk object 29">
              <a:extLst>
                <a:ext uri="{FF2B5EF4-FFF2-40B4-BE49-F238E27FC236}">
                  <a16:creationId xmlns:a16="http://schemas.microsoft.com/office/drawing/2014/main" id="{D4C72DAF-19FD-475D-8179-0A1443BDFE17}"/>
                </a:ext>
              </a:extLst>
            </p:cNvPr>
            <p:cNvSpPr/>
            <p:nvPr userDrawn="1"/>
          </p:nvSpPr>
          <p:spPr>
            <a:xfrm>
              <a:off x="2304805" y="-11827"/>
              <a:ext cx="937659" cy="170018"/>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endParaRPr dirty="0"/>
            </a:p>
          </p:txBody>
        </p:sp>
        <p:sp>
          <p:nvSpPr>
            <p:cNvPr id="20" name="bk object 30">
              <a:extLst>
                <a:ext uri="{FF2B5EF4-FFF2-40B4-BE49-F238E27FC236}">
                  <a16:creationId xmlns:a16="http://schemas.microsoft.com/office/drawing/2014/main" id="{1F01AD9E-E3E0-4B63-8009-21297E8D707A}"/>
                </a:ext>
              </a:extLst>
            </p:cNvPr>
            <p:cNvSpPr/>
            <p:nvPr userDrawn="1"/>
          </p:nvSpPr>
          <p:spPr>
            <a:xfrm>
              <a:off x="2554809" y="-11827"/>
              <a:ext cx="2483849" cy="170018"/>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endParaRPr dirty="0"/>
            </a:p>
          </p:txBody>
        </p:sp>
        <p:sp>
          <p:nvSpPr>
            <p:cNvPr id="21" name="bk object 31">
              <a:extLst>
                <a:ext uri="{FF2B5EF4-FFF2-40B4-BE49-F238E27FC236}">
                  <a16:creationId xmlns:a16="http://schemas.microsoft.com/office/drawing/2014/main" id="{EF04129C-9294-48F2-AD71-C47925DDE114}"/>
                </a:ext>
              </a:extLst>
            </p:cNvPr>
            <p:cNvSpPr/>
            <p:nvPr userDrawn="1"/>
          </p:nvSpPr>
          <p:spPr>
            <a:xfrm>
              <a:off x="3835845" y="-11827"/>
              <a:ext cx="1915234" cy="170018"/>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endParaRPr dirty="0"/>
            </a:p>
          </p:txBody>
        </p:sp>
        <p:sp>
          <p:nvSpPr>
            <p:cNvPr id="22" name="bk object 32">
              <a:extLst>
                <a:ext uri="{FF2B5EF4-FFF2-40B4-BE49-F238E27FC236}">
                  <a16:creationId xmlns:a16="http://schemas.microsoft.com/office/drawing/2014/main" id="{CEDDED91-03F6-495D-8DE7-C0EE4D457959}"/>
                </a:ext>
              </a:extLst>
            </p:cNvPr>
            <p:cNvSpPr/>
            <p:nvPr userDrawn="1"/>
          </p:nvSpPr>
          <p:spPr>
            <a:xfrm>
              <a:off x="4458868" y="-11827"/>
              <a:ext cx="4685132" cy="170018"/>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endParaRPr dirty="0"/>
            </a:p>
          </p:txBody>
        </p:sp>
      </p:grpSp>
      <p:sp>
        <p:nvSpPr>
          <p:cNvPr id="25" name="object 2">
            <a:extLst>
              <a:ext uri="{FF2B5EF4-FFF2-40B4-BE49-F238E27FC236}">
                <a16:creationId xmlns:a16="http://schemas.microsoft.com/office/drawing/2014/main" id="{DF08B896-077C-4291-BE21-19E380ECE000}"/>
              </a:ext>
            </a:extLst>
          </p:cNvPr>
          <p:cNvSpPr txBox="1"/>
          <p:nvPr/>
        </p:nvSpPr>
        <p:spPr>
          <a:xfrm>
            <a:off x="348240" y="1078288"/>
            <a:ext cx="6978897" cy="320601"/>
          </a:xfrm>
          <a:prstGeom prst="rect">
            <a:avLst/>
          </a:prstGeom>
        </p:spPr>
        <p:txBody>
          <a:bodyPr vert="horz" wrap="square" lIns="0" tIns="12700" rIns="0" bIns="0" rtlCol="0">
            <a:spAutoFit/>
          </a:bodyPr>
          <a:lstStyle/>
          <a:p>
            <a:r>
              <a:rPr lang="en-US" sz="2000" dirty="0">
                <a:latin typeface="Verdana" panose="020B0604030504040204" pitchFamily="34" charset="0"/>
                <a:ea typeface="Verdana" panose="020B0604030504040204" pitchFamily="34" charset="0"/>
              </a:rPr>
              <a:t>Developing the Operational Plan</a:t>
            </a:r>
          </a:p>
        </p:txBody>
      </p:sp>
      <p:pic>
        <p:nvPicPr>
          <p:cNvPr id="26" name="Picture 25" descr="Logos of the U.S. Department of Health and Human Services and Centers for Disease Control and Prevention" title="LOGOS">
            <a:extLst>
              <a:ext uri="{FF2B5EF4-FFF2-40B4-BE49-F238E27FC236}">
                <a16:creationId xmlns:a16="http://schemas.microsoft.com/office/drawing/2014/main" id="{E4DCE6C0-E7EB-4B1F-A6CB-E482B3A64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3123" y="125136"/>
            <a:ext cx="856605" cy="491091"/>
          </a:xfrm>
          <a:prstGeom prst="rect">
            <a:avLst/>
          </a:prstGeom>
        </p:spPr>
      </p:pic>
      <p:sp>
        <p:nvSpPr>
          <p:cNvPr id="46" name="Freeform 34">
            <a:extLst>
              <a:ext uri="{FF2B5EF4-FFF2-40B4-BE49-F238E27FC236}">
                <a16:creationId xmlns:a16="http://schemas.microsoft.com/office/drawing/2014/main" id="{B6EB32AB-B739-4A42-A94F-8C9844F31DF4}"/>
              </a:ext>
            </a:extLst>
          </p:cNvPr>
          <p:cNvSpPr>
            <a:spLocks/>
          </p:cNvSpPr>
          <p:nvPr/>
        </p:nvSpPr>
        <p:spPr bwMode="blackWhite">
          <a:xfrm>
            <a:off x="1182514" y="2161108"/>
            <a:ext cx="3456210" cy="1109596"/>
          </a:xfrm>
          <a:custGeom>
            <a:avLst/>
            <a:gdLst>
              <a:gd name="T0" fmla="*/ 2147483647 w 1628"/>
              <a:gd name="T1" fmla="*/ 0 h 235"/>
              <a:gd name="T2" fmla="*/ 0 w 1628"/>
              <a:gd name="T3" fmla="*/ 2147483647 h 235"/>
              <a:gd name="T4" fmla="*/ 2147483647 w 1628"/>
              <a:gd name="T5" fmla="*/ 2147483647 h 235"/>
              <a:gd name="T6" fmla="*/ 2147483647 w 1628"/>
              <a:gd name="T7" fmla="*/ 0 h 235"/>
              <a:gd name="T8" fmla="*/ 2147483647 w 1628"/>
              <a:gd name="T9" fmla="*/ 0 h 235"/>
              <a:gd name="T10" fmla="*/ 0 60000 65536"/>
              <a:gd name="T11" fmla="*/ 0 60000 65536"/>
              <a:gd name="T12" fmla="*/ 0 60000 65536"/>
              <a:gd name="T13" fmla="*/ 0 60000 65536"/>
              <a:gd name="T14" fmla="*/ 0 60000 65536"/>
              <a:gd name="T15" fmla="*/ 0 w 1628"/>
              <a:gd name="T16" fmla="*/ 0 h 235"/>
              <a:gd name="T17" fmla="*/ 1628 w 1628"/>
              <a:gd name="T18" fmla="*/ 235 h 235"/>
            </a:gdLst>
            <a:ahLst/>
            <a:cxnLst>
              <a:cxn ang="T10">
                <a:pos x="T0" y="T1"/>
              </a:cxn>
              <a:cxn ang="T11">
                <a:pos x="T2" y="T3"/>
              </a:cxn>
              <a:cxn ang="T12">
                <a:pos x="T4" y="T5"/>
              </a:cxn>
              <a:cxn ang="T13">
                <a:pos x="T6" y="T7"/>
              </a:cxn>
              <a:cxn ang="T14">
                <a:pos x="T8" y="T9"/>
              </a:cxn>
            </a:cxnLst>
            <a:rect l="T15" t="T16" r="T17" b="T18"/>
            <a:pathLst>
              <a:path w="1628" h="235">
                <a:moveTo>
                  <a:pt x="131" y="0"/>
                </a:moveTo>
                <a:lnTo>
                  <a:pt x="0" y="234"/>
                </a:lnTo>
                <a:lnTo>
                  <a:pt x="1627" y="234"/>
                </a:lnTo>
                <a:lnTo>
                  <a:pt x="1497"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47" name="Freeform 36">
            <a:extLst>
              <a:ext uri="{FF2B5EF4-FFF2-40B4-BE49-F238E27FC236}">
                <a16:creationId xmlns:a16="http://schemas.microsoft.com/office/drawing/2014/main" id="{3C5E4405-B6B4-4D0E-B5B2-607CEE15AE43}"/>
              </a:ext>
            </a:extLst>
          </p:cNvPr>
          <p:cNvSpPr>
            <a:spLocks/>
          </p:cNvSpPr>
          <p:nvPr/>
        </p:nvSpPr>
        <p:spPr bwMode="blackWhite">
          <a:xfrm>
            <a:off x="906682" y="3270698"/>
            <a:ext cx="4007873" cy="1102044"/>
          </a:xfrm>
          <a:custGeom>
            <a:avLst/>
            <a:gdLst>
              <a:gd name="T0" fmla="*/ 2147483647 w 1890"/>
              <a:gd name="T1" fmla="*/ 0 h 234"/>
              <a:gd name="T2" fmla="*/ 0 w 1890"/>
              <a:gd name="T3" fmla="*/ 2147483647 h 234"/>
              <a:gd name="T4" fmla="*/ 2147483647 w 1890"/>
              <a:gd name="T5" fmla="*/ 2147483647 h 234"/>
              <a:gd name="T6" fmla="*/ 2147483647 w 1890"/>
              <a:gd name="T7" fmla="*/ 0 h 234"/>
              <a:gd name="T8" fmla="*/ 2147483647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48" name="Freeform 37">
            <a:extLst>
              <a:ext uri="{FF2B5EF4-FFF2-40B4-BE49-F238E27FC236}">
                <a16:creationId xmlns:a16="http://schemas.microsoft.com/office/drawing/2014/main" id="{5B7DC04E-2323-43B2-A53E-0A5B5E40AFA6}"/>
              </a:ext>
            </a:extLst>
          </p:cNvPr>
          <p:cNvSpPr>
            <a:spLocks/>
          </p:cNvSpPr>
          <p:nvPr/>
        </p:nvSpPr>
        <p:spPr bwMode="blackWhite">
          <a:xfrm>
            <a:off x="906682" y="3270698"/>
            <a:ext cx="4007873" cy="1102044"/>
          </a:xfrm>
          <a:custGeom>
            <a:avLst/>
            <a:gdLst>
              <a:gd name="T0" fmla="*/ 143703 w 1890"/>
              <a:gd name="T1" fmla="*/ 0 h 234"/>
              <a:gd name="T2" fmla="*/ 0 w 1890"/>
              <a:gd name="T3" fmla="*/ 230785 h 234"/>
              <a:gd name="T4" fmla="*/ 2072178 w 1890"/>
              <a:gd name="T5" fmla="*/ 230785 h 234"/>
              <a:gd name="T6" fmla="*/ 1928475 w 1890"/>
              <a:gd name="T7" fmla="*/ 0 h 234"/>
              <a:gd name="T8" fmla="*/ 143703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49" name="Freeform 39">
            <a:extLst>
              <a:ext uri="{FF2B5EF4-FFF2-40B4-BE49-F238E27FC236}">
                <a16:creationId xmlns:a16="http://schemas.microsoft.com/office/drawing/2014/main" id="{DB8A2E31-D389-4B35-9E02-ABFDAF20761C}"/>
              </a:ext>
            </a:extLst>
          </p:cNvPr>
          <p:cNvSpPr>
            <a:spLocks/>
          </p:cNvSpPr>
          <p:nvPr/>
        </p:nvSpPr>
        <p:spPr bwMode="blackWhite">
          <a:xfrm>
            <a:off x="627528" y="4372743"/>
            <a:ext cx="4566184" cy="1102044"/>
          </a:xfrm>
          <a:custGeom>
            <a:avLst/>
            <a:gdLst>
              <a:gd name="T0" fmla="*/ 2147483647 w 2152"/>
              <a:gd name="T1" fmla="*/ 0 h 234"/>
              <a:gd name="T2" fmla="*/ 0 w 2152"/>
              <a:gd name="T3" fmla="*/ 2147483647 h 234"/>
              <a:gd name="T4" fmla="*/ 2147483647 w 2152"/>
              <a:gd name="T5" fmla="*/ 2147483647 h 234"/>
              <a:gd name="T6" fmla="*/ 2147483647 w 2152"/>
              <a:gd name="T7" fmla="*/ 0 h 234"/>
              <a:gd name="T8" fmla="*/ 2147483647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50" name="Freeform 41">
            <a:extLst>
              <a:ext uri="{FF2B5EF4-FFF2-40B4-BE49-F238E27FC236}">
                <a16:creationId xmlns:a16="http://schemas.microsoft.com/office/drawing/2014/main" id="{C742FE7E-3AE1-4107-9A0B-E425665E5692}"/>
              </a:ext>
            </a:extLst>
          </p:cNvPr>
          <p:cNvSpPr>
            <a:spLocks/>
          </p:cNvSpPr>
          <p:nvPr/>
        </p:nvSpPr>
        <p:spPr bwMode="blackWhite">
          <a:xfrm>
            <a:off x="627528" y="4372743"/>
            <a:ext cx="4566184" cy="1102044"/>
          </a:xfrm>
          <a:custGeom>
            <a:avLst/>
            <a:gdLst>
              <a:gd name="T0" fmla="*/ 143796 w 2152"/>
              <a:gd name="T1" fmla="*/ 0 h 234"/>
              <a:gd name="T2" fmla="*/ 0 w 2152"/>
              <a:gd name="T3" fmla="*/ 230785 h 234"/>
              <a:gd name="T4" fmla="*/ 2361102 w 2152"/>
              <a:gd name="T5" fmla="*/ 230785 h 234"/>
              <a:gd name="T6" fmla="*/ 2217306 w 2152"/>
              <a:gd name="T7" fmla="*/ 0 h 234"/>
              <a:gd name="T8" fmla="*/ 143796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51" name="Freeform 43">
            <a:extLst>
              <a:ext uri="{FF2B5EF4-FFF2-40B4-BE49-F238E27FC236}">
                <a16:creationId xmlns:a16="http://schemas.microsoft.com/office/drawing/2014/main" id="{56A3A107-9B10-4F64-BD89-D5E0D16E4638}"/>
              </a:ext>
            </a:extLst>
          </p:cNvPr>
          <p:cNvSpPr>
            <a:spLocks/>
          </p:cNvSpPr>
          <p:nvPr/>
        </p:nvSpPr>
        <p:spPr bwMode="blackWhite">
          <a:xfrm>
            <a:off x="351694" y="5467236"/>
            <a:ext cx="5117850" cy="1117142"/>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52" name="Freeform 44">
            <a:extLst>
              <a:ext uri="{FF2B5EF4-FFF2-40B4-BE49-F238E27FC236}">
                <a16:creationId xmlns:a16="http://schemas.microsoft.com/office/drawing/2014/main" id="{5C5E399C-ED9A-4576-9428-6E3BD6EC8996}"/>
              </a:ext>
            </a:extLst>
          </p:cNvPr>
          <p:cNvSpPr>
            <a:spLocks/>
          </p:cNvSpPr>
          <p:nvPr/>
        </p:nvSpPr>
        <p:spPr bwMode="blackWhite">
          <a:xfrm>
            <a:off x="351694" y="5467236"/>
            <a:ext cx="5117850" cy="1117142"/>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57" name="Rectangle 35">
            <a:extLst>
              <a:ext uri="{FF2B5EF4-FFF2-40B4-BE49-F238E27FC236}">
                <a16:creationId xmlns:a16="http://schemas.microsoft.com/office/drawing/2014/main" id="{F0729A76-65AA-46BB-91E1-B06D284B2271}"/>
              </a:ext>
            </a:extLst>
          </p:cNvPr>
          <p:cNvSpPr>
            <a:spLocks noChangeArrowheads="1"/>
          </p:cNvSpPr>
          <p:nvPr/>
        </p:nvSpPr>
        <p:spPr bwMode="auto">
          <a:xfrm>
            <a:off x="2554034" y="2430436"/>
            <a:ext cx="713181"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Strategy</a:t>
            </a:r>
          </a:p>
        </p:txBody>
      </p:sp>
      <p:sp>
        <p:nvSpPr>
          <p:cNvPr id="58" name="Rectangle 38">
            <a:extLst>
              <a:ext uri="{FF2B5EF4-FFF2-40B4-BE49-F238E27FC236}">
                <a16:creationId xmlns:a16="http://schemas.microsoft.com/office/drawing/2014/main" id="{C73C2071-DF8E-47D3-81F9-467EE6B8610A}"/>
              </a:ext>
            </a:extLst>
          </p:cNvPr>
          <p:cNvSpPr>
            <a:spLocks noChangeArrowheads="1"/>
          </p:cNvSpPr>
          <p:nvPr/>
        </p:nvSpPr>
        <p:spPr bwMode="auto">
          <a:xfrm>
            <a:off x="2665449" y="3536251"/>
            <a:ext cx="490349"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Tactic</a:t>
            </a:r>
          </a:p>
        </p:txBody>
      </p:sp>
      <p:sp>
        <p:nvSpPr>
          <p:cNvPr id="59" name="Rectangle 40">
            <a:extLst>
              <a:ext uri="{FF2B5EF4-FFF2-40B4-BE49-F238E27FC236}">
                <a16:creationId xmlns:a16="http://schemas.microsoft.com/office/drawing/2014/main" id="{17445BDD-5184-4124-9F01-3DFB1B82A157}"/>
              </a:ext>
            </a:extLst>
          </p:cNvPr>
          <p:cNvSpPr>
            <a:spLocks noChangeArrowheads="1"/>
          </p:cNvSpPr>
          <p:nvPr/>
        </p:nvSpPr>
        <p:spPr bwMode="auto">
          <a:xfrm>
            <a:off x="2581130" y="4638295"/>
            <a:ext cx="658979"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Activity</a:t>
            </a:r>
          </a:p>
        </p:txBody>
      </p:sp>
      <p:sp>
        <p:nvSpPr>
          <p:cNvPr id="60" name="Rectangle 45">
            <a:extLst>
              <a:ext uri="{FF2B5EF4-FFF2-40B4-BE49-F238E27FC236}">
                <a16:creationId xmlns:a16="http://schemas.microsoft.com/office/drawing/2014/main" id="{CE53B4AD-AB48-403A-B14E-B997CE716067}"/>
              </a:ext>
            </a:extLst>
          </p:cNvPr>
          <p:cNvSpPr>
            <a:spLocks noChangeArrowheads="1"/>
          </p:cNvSpPr>
          <p:nvPr/>
        </p:nvSpPr>
        <p:spPr bwMode="auto">
          <a:xfrm>
            <a:off x="2768787" y="5740340"/>
            <a:ext cx="283666"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KPI</a:t>
            </a:r>
          </a:p>
        </p:txBody>
      </p:sp>
      <p:sp>
        <p:nvSpPr>
          <p:cNvPr id="121" name="Freeform 34">
            <a:extLst>
              <a:ext uri="{FF2B5EF4-FFF2-40B4-BE49-F238E27FC236}">
                <a16:creationId xmlns:a16="http://schemas.microsoft.com/office/drawing/2014/main" id="{CE2B1D0B-F973-45F3-99BA-6FCEEC832A88}"/>
              </a:ext>
            </a:extLst>
          </p:cNvPr>
          <p:cNvSpPr>
            <a:spLocks/>
          </p:cNvSpPr>
          <p:nvPr/>
        </p:nvSpPr>
        <p:spPr bwMode="blackWhite">
          <a:xfrm>
            <a:off x="1182507" y="2161132"/>
            <a:ext cx="3456208" cy="1109597"/>
          </a:xfrm>
          <a:custGeom>
            <a:avLst/>
            <a:gdLst>
              <a:gd name="T0" fmla="*/ 2147483647 w 1628"/>
              <a:gd name="T1" fmla="*/ 0 h 235"/>
              <a:gd name="T2" fmla="*/ 0 w 1628"/>
              <a:gd name="T3" fmla="*/ 2147483647 h 235"/>
              <a:gd name="T4" fmla="*/ 2147483647 w 1628"/>
              <a:gd name="T5" fmla="*/ 2147483647 h 235"/>
              <a:gd name="T6" fmla="*/ 2147483647 w 1628"/>
              <a:gd name="T7" fmla="*/ 0 h 235"/>
              <a:gd name="T8" fmla="*/ 2147483647 w 1628"/>
              <a:gd name="T9" fmla="*/ 0 h 235"/>
              <a:gd name="T10" fmla="*/ 0 60000 65536"/>
              <a:gd name="T11" fmla="*/ 0 60000 65536"/>
              <a:gd name="T12" fmla="*/ 0 60000 65536"/>
              <a:gd name="T13" fmla="*/ 0 60000 65536"/>
              <a:gd name="T14" fmla="*/ 0 60000 65536"/>
              <a:gd name="T15" fmla="*/ 0 w 1628"/>
              <a:gd name="T16" fmla="*/ 0 h 235"/>
              <a:gd name="T17" fmla="*/ 1628 w 1628"/>
              <a:gd name="T18" fmla="*/ 235 h 235"/>
            </a:gdLst>
            <a:ahLst/>
            <a:cxnLst>
              <a:cxn ang="T10">
                <a:pos x="T0" y="T1"/>
              </a:cxn>
              <a:cxn ang="T11">
                <a:pos x="T2" y="T3"/>
              </a:cxn>
              <a:cxn ang="T12">
                <a:pos x="T4" y="T5"/>
              </a:cxn>
              <a:cxn ang="T13">
                <a:pos x="T6" y="T7"/>
              </a:cxn>
              <a:cxn ang="T14">
                <a:pos x="T8" y="T9"/>
              </a:cxn>
            </a:cxnLst>
            <a:rect l="T15" t="T16" r="T17" b="T18"/>
            <a:pathLst>
              <a:path w="1628" h="235">
                <a:moveTo>
                  <a:pt x="131" y="0"/>
                </a:moveTo>
                <a:lnTo>
                  <a:pt x="0" y="234"/>
                </a:lnTo>
                <a:lnTo>
                  <a:pt x="1627" y="234"/>
                </a:lnTo>
                <a:lnTo>
                  <a:pt x="1497"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122" name="Freeform 36">
            <a:extLst>
              <a:ext uri="{FF2B5EF4-FFF2-40B4-BE49-F238E27FC236}">
                <a16:creationId xmlns:a16="http://schemas.microsoft.com/office/drawing/2014/main" id="{E1CD703A-6B25-4677-AA84-577B37489262}"/>
              </a:ext>
            </a:extLst>
          </p:cNvPr>
          <p:cNvSpPr>
            <a:spLocks/>
          </p:cNvSpPr>
          <p:nvPr/>
        </p:nvSpPr>
        <p:spPr bwMode="blackWhite">
          <a:xfrm>
            <a:off x="906675" y="3270723"/>
            <a:ext cx="4007872" cy="1102045"/>
          </a:xfrm>
          <a:custGeom>
            <a:avLst/>
            <a:gdLst>
              <a:gd name="T0" fmla="*/ 2147483647 w 1890"/>
              <a:gd name="T1" fmla="*/ 0 h 234"/>
              <a:gd name="T2" fmla="*/ 0 w 1890"/>
              <a:gd name="T3" fmla="*/ 2147483647 h 234"/>
              <a:gd name="T4" fmla="*/ 2147483647 w 1890"/>
              <a:gd name="T5" fmla="*/ 2147483647 h 234"/>
              <a:gd name="T6" fmla="*/ 2147483647 w 1890"/>
              <a:gd name="T7" fmla="*/ 0 h 234"/>
              <a:gd name="T8" fmla="*/ 2147483647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123" name="Freeform 37">
            <a:extLst>
              <a:ext uri="{FF2B5EF4-FFF2-40B4-BE49-F238E27FC236}">
                <a16:creationId xmlns:a16="http://schemas.microsoft.com/office/drawing/2014/main" id="{25843F38-A18B-43F3-8A07-0319562C2836}"/>
              </a:ext>
            </a:extLst>
          </p:cNvPr>
          <p:cNvSpPr>
            <a:spLocks/>
          </p:cNvSpPr>
          <p:nvPr/>
        </p:nvSpPr>
        <p:spPr bwMode="blackWhite">
          <a:xfrm>
            <a:off x="906675" y="3270723"/>
            <a:ext cx="4007872" cy="1102045"/>
          </a:xfrm>
          <a:custGeom>
            <a:avLst/>
            <a:gdLst>
              <a:gd name="T0" fmla="*/ 143703 w 1890"/>
              <a:gd name="T1" fmla="*/ 0 h 234"/>
              <a:gd name="T2" fmla="*/ 0 w 1890"/>
              <a:gd name="T3" fmla="*/ 230785 h 234"/>
              <a:gd name="T4" fmla="*/ 2072178 w 1890"/>
              <a:gd name="T5" fmla="*/ 230785 h 234"/>
              <a:gd name="T6" fmla="*/ 1928475 w 1890"/>
              <a:gd name="T7" fmla="*/ 0 h 234"/>
              <a:gd name="T8" fmla="*/ 143703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124" name="Freeform 39">
            <a:extLst>
              <a:ext uri="{FF2B5EF4-FFF2-40B4-BE49-F238E27FC236}">
                <a16:creationId xmlns:a16="http://schemas.microsoft.com/office/drawing/2014/main" id="{C9CEDA4B-4DCC-43DF-AB9A-F9419181EB12}"/>
              </a:ext>
            </a:extLst>
          </p:cNvPr>
          <p:cNvSpPr>
            <a:spLocks/>
          </p:cNvSpPr>
          <p:nvPr/>
        </p:nvSpPr>
        <p:spPr bwMode="blackWhite">
          <a:xfrm>
            <a:off x="627521" y="4372768"/>
            <a:ext cx="4566182" cy="1102045"/>
          </a:xfrm>
          <a:custGeom>
            <a:avLst/>
            <a:gdLst>
              <a:gd name="T0" fmla="*/ 2147483647 w 2152"/>
              <a:gd name="T1" fmla="*/ 0 h 234"/>
              <a:gd name="T2" fmla="*/ 0 w 2152"/>
              <a:gd name="T3" fmla="*/ 2147483647 h 234"/>
              <a:gd name="T4" fmla="*/ 2147483647 w 2152"/>
              <a:gd name="T5" fmla="*/ 2147483647 h 234"/>
              <a:gd name="T6" fmla="*/ 2147483647 w 2152"/>
              <a:gd name="T7" fmla="*/ 0 h 234"/>
              <a:gd name="T8" fmla="*/ 2147483647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125" name="Freeform 41">
            <a:extLst>
              <a:ext uri="{FF2B5EF4-FFF2-40B4-BE49-F238E27FC236}">
                <a16:creationId xmlns:a16="http://schemas.microsoft.com/office/drawing/2014/main" id="{60ECF1EB-0BA8-416C-A3FF-0E5FCDC075BC}"/>
              </a:ext>
            </a:extLst>
          </p:cNvPr>
          <p:cNvSpPr>
            <a:spLocks/>
          </p:cNvSpPr>
          <p:nvPr/>
        </p:nvSpPr>
        <p:spPr bwMode="blackWhite">
          <a:xfrm>
            <a:off x="627521" y="4372768"/>
            <a:ext cx="4566182" cy="1102045"/>
          </a:xfrm>
          <a:custGeom>
            <a:avLst/>
            <a:gdLst>
              <a:gd name="T0" fmla="*/ 143796 w 2152"/>
              <a:gd name="T1" fmla="*/ 0 h 234"/>
              <a:gd name="T2" fmla="*/ 0 w 2152"/>
              <a:gd name="T3" fmla="*/ 230785 h 234"/>
              <a:gd name="T4" fmla="*/ 2361102 w 2152"/>
              <a:gd name="T5" fmla="*/ 230785 h 234"/>
              <a:gd name="T6" fmla="*/ 2217306 w 2152"/>
              <a:gd name="T7" fmla="*/ 0 h 234"/>
              <a:gd name="T8" fmla="*/ 143796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200" b="1" dirty="0">
              <a:solidFill>
                <a:schemeClr val="bg1"/>
              </a:solidFill>
              <a:cs typeface="Arial" pitchFamily="34" charset="0"/>
            </a:endParaRPr>
          </a:p>
        </p:txBody>
      </p:sp>
      <p:sp>
        <p:nvSpPr>
          <p:cNvPr id="126" name="Freeform 43">
            <a:extLst>
              <a:ext uri="{FF2B5EF4-FFF2-40B4-BE49-F238E27FC236}">
                <a16:creationId xmlns:a16="http://schemas.microsoft.com/office/drawing/2014/main" id="{70F0C384-BA7E-4C2B-9C61-0E1BF1A7745C}"/>
              </a:ext>
            </a:extLst>
          </p:cNvPr>
          <p:cNvSpPr>
            <a:spLocks/>
          </p:cNvSpPr>
          <p:nvPr/>
        </p:nvSpPr>
        <p:spPr bwMode="blackWhite">
          <a:xfrm>
            <a:off x="351687" y="5467262"/>
            <a:ext cx="5117848" cy="1117143"/>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127" name="Freeform 44">
            <a:extLst>
              <a:ext uri="{FF2B5EF4-FFF2-40B4-BE49-F238E27FC236}">
                <a16:creationId xmlns:a16="http://schemas.microsoft.com/office/drawing/2014/main" id="{8EF555F7-D39C-4115-92EB-0E2A73F9C61F}"/>
              </a:ext>
            </a:extLst>
          </p:cNvPr>
          <p:cNvSpPr>
            <a:spLocks/>
          </p:cNvSpPr>
          <p:nvPr/>
        </p:nvSpPr>
        <p:spPr bwMode="blackWhite">
          <a:xfrm>
            <a:off x="351687" y="5467262"/>
            <a:ext cx="5117848" cy="1117143"/>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chemeClr val="bg1"/>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pPr>
            <a:endParaRPr lang="en-GB" sz="1200" b="1" dirty="0">
              <a:solidFill>
                <a:schemeClr val="bg1"/>
              </a:solidFill>
              <a:cs typeface="Arial" pitchFamily="34" charset="0"/>
            </a:endParaRPr>
          </a:p>
        </p:txBody>
      </p:sp>
      <p:sp>
        <p:nvSpPr>
          <p:cNvPr id="132" name="Rectangle 35">
            <a:extLst>
              <a:ext uri="{FF2B5EF4-FFF2-40B4-BE49-F238E27FC236}">
                <a16:creationId xmlns:a16="http://schemas.microsoft.com/office/drawing/2014/main" id="{F2E8C388-3D83-43C8-8E62-6562BDE6DFF5}"/>
              </a:ext>
            </a:extLst>
          </p:cNvPr>
          <p:cNvSpPr>
            <a:spLocks noChangeArrowheads="1"/>
          </p:cNvSpPr>
          <p:nvPr/>
        </p:nvSpPr>
        <p:spPr bwMode="auto">
          <a:xfrm>
            <a:off x="2554026" y="2430460"/>
            <a:ext cx="713181"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Strategy</a:t>
            </a:r>
          </a:p>
        </p:txBody>
      </p:sp>
      <p:sp>
        <p:nvSpPr>
          <p:cNvPr id="133" name="Rectangle 38">
            <a:extLst>
              <a:ext uri="{FF2B5EF4-FFF2-40B4-BE49-F238E27FC236}">
                <a16:creationId xmlns:a16="http://schemas.microsoft.com/office/drawing/2014/main" id="{C4F3C541-2802-46AB-A421-2CB29D8D75F0}"/>
              </a:ext>
            </a:extLst>
          </p:cNvPr>
          <p:cNvSpPr>
            <a:spLocks noChangeArrowheads="1"/>
          </p:cNvSpPr>
          <p:nvPr/>
        </p:nvSpPr>
        <p:spPr bwMode="auto">
          <a:xfrm>
            <a:off x="2665442" y="3536276"/>
            <a:ext cx="490349"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Tactic</a:t>
            </a:r>
          </a:p>
        </p:txBody>
      </p:sp>
      <p:sp>
        <p:nvSpPr>
          <p:cNvPr id="134" name="Rectangle 40">
            <a:extLst>
              <a:ext uri="{FF2B5EF4-FFF2-40B4-BE49-F238E27FC236}">
                <a16:creationId xmlns:a16="http://schemas.microsoft.com/office/drawing/2014/main" id="{8EFE12A5-9469-42EF-BDEF-0888C116D2BE}"/>
              </a:ext>
            </a:extLst>
          </p:cNvPr>
          <p:cNvSpPr>
            <a:spLocks noChangeArrowheads="1"/>
          </p:cNvSpPr>
          <p:nvPr/>
        </p:nvSpPr>
        <p:spPr bwMode="auto">
          <a:xfrm>
            <a:off x="2581122" y="4638321"/>
            <a:ext cx="658979"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Activity</a:t>
            </a:r>
          </a:p>
        </p:txBody>
      </p:sp>
      <p:sp>
        <p:nvSpPr>
          <p:cNvPr id="135" name="Rectangle 45">
            <a:extLst>
              <a:ext uri="{FF2B5EF4-FFF2-40B4-BE49-F238E27FC236}">
                <a16:creationId xmlns:a16="http://schemas.microsoft.com/office/drawing/2014/main" id="{63F4F018-88CD-4548-802F-B2C04E9874C1}"/>
              </a:ext>
            </a:extLst>
          </p:cNvPr>
          <p:cNvSpPr>
            <a:spLocks noChangeArrowheads="1"/>
          </p:cNvSpPr>
          <p:nvPr/>
        </p:nvSpPr>
        <p:spPr bwMode="auto">
          <a:xfrm>
            <a:off x="2768779" y="5740366"/>
            <a:ext cx="283666" cy="570945"/>
          </a:xfrm>
          <a:prstGeom prst="rect">
            <a:avLst/>
          </a:prstGeom>
          <a:solidFill>
            <a:schemeClr val="bg1"/>
          </a:solidFill>
          <a:ln>
            <a:noFill/>
          </a:ln>
        </p:spPr>
        <p:txBody>
          <a:bodyPr wrap="none" lIns="0" tIns="0" rIns="0" bIns="0" anchor="ctr">
            <a:spAutoFit/>
          </a:bodyPr>
          <a:lstStyle/>
          <a:p>
            <a:pPr algn="ctr"/>
            <a:r>
              <a:rPr lang="en-GB" sz="1200" b="1" dirty="0">
                <a:solidFill>
                  <a:schemeClr val="bg1"/>
                </a:solidFill>
                <a:cs typeface="Arial" pitchFamily="34" charset="0"/>
              </a:rPr>
              <a:t>KPI</a:t>
            </a:r>
          </a:p>
        </p:txBody>
      </p:sp>
      <p:sp>
        <p:nvSpPr>
          <p:cNvPr id="145" name="Freeform 36">
            <a:extLst>
              <a:ext uri="{FF2B5EF4-FFF2-40B4-BE49-F238E27FC236}">
                <a16:creationId xmlns:a16="http://schemas.microsoft.com/office/drawing/2014/main" id="{1D7298E5-C2F7-4573-9B46-81EC85CEA976}"/>
              </a:ext>
            </a:extLst>
          </p:cNvPr>
          <p:cNvSpPr>
            <a:spLocks/>
          </p:cNvSpPr>
          <p:nvPr/>
        </p:nvSpPr>
        <p:spPr bwMode="blackWhite">
          <a:xfrm>
            <a:off x="903228" y="3260468"/>
            <a:ext cx="4007872" cy="1102045"/>
          </a:xfrm>
          <a:custGeom>
            <a:avLst/>
            <a:gdLst>
              <a:gd name="T0" fmla="*/ 2147483647 w 1890"/>
              <a:gd name="T1" fmla="*/ 0 h 234"/>
              <a:gd name="T2" fmla="*/ 0 w 1890"/>
              <a:gd name="T3" fmla="*/ 2147483647 h 234"/>
              <a:gd name="T4" fmla="*/ 2147483647 w 1890"/>
              <a:gd name="T5" fmla="*/ 2147483647 h 234"/>
              <a:gd name="T6" fmla="*/ 2147483647 w 1890"/>
              <a:gd name="T7" fmla="*/ 0 h 234"/>
              <a:gd name="T8" fmla="*/ 2147483647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47" name="Freeform 39">
            <a:extLst>
              <a:ext uri="{FF2B5EF4-FFF2-40B4-BE49-F238E27FC236}">
                <a16:creationId xmlns:a16="http://schemas.microsoft.com/office/drawing/2014/main" id="{A2B19925-816D-4D46-93FE-3092B736BF59}"/>
              </a:ext>
            </a:extLst>
          </p:cNvPr>
          <p:cNvSpPr>
            <a:spLocks/>
          </p:cNvSpPr>
          <p:nvPr/>
        </p:nvSpPr>
        <p:spPr bwMode="blackWhite">
          <a:xfrm>
            <a:off x="624074" y="4362513"/>
            <a:ext cx="4566182" cy="1102045"/>
          </a:xfrm>
          <a:custGeom>
            <a:avLst/>
            <a:gdLst>
              <a:gd name="T0" fmla="*/ 2147483647 w 2152"/>
              <a:gd name="T1" fmla="*/ 0 h 234"/>
              <a:gd name="T2" fmla="*/ 0 w 2152"/>
              <a:gd name="T3" fmla="*/ 2147483647 h 234"/>
              <a:gd name="T4" fmla="*/ 2147483647 w 2152"/>
              <a:gd name="T5" fmla="*/ 2147483647 h 234"/>
              <a:gd name="T6" fmla="*/ 2147483647 w 2152"/>
              <a:gd name="T7" fmla="*/ 0 h 234"/>
              <a:gd name="T8" fmla="*/ 2147483647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chemeClr val="bg1"/>
          </a:solidFill>
          <a:ln w="9525" cap="rnd">
            <a:noFill/>
            <a:round/>
            <a:headEnd type="none" w="sm" len="sm"/>
            <a:tailEnd type="none" w="sm" len="sm"/>
          </a:ln>
        </p:spPr>
        <p:txBody>
          <a:bodyPr lIns="37783" tIns="37783" rIns="37783" bIns="37783"/>
          <a:lstStyle/>
          <a:p>
            <a:pPr algn="ctr" eaLnBrk="1" hangingPunct="1">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74" name="Freeform 23">
            <a:extLst>
              <a:ext uri="{FF2B5EF4-FFF2-40B4-BE49-F238E27FC236}">
                <a16:creationId xmlns:a16="http://schemas.microsoft.com/office/drawing/2014/main" id="{61524F2C-1F07-4D88-BF68-04AE3F242D8E}"/>
              </a:ext>
            </a:extLst>
          </p:cNvPr>
          <p:cNvSpPr>
            <a:spLocks/>
          </p:cNvSpPr>
          <p:nvPr/>
        </p:nvSpPr>
        <p:spPr bwMode="blackWhite">
          <a:xfrm rot="10800000">
            <a:off x="3031786" y="2141621"/>
            <a:ext cx="2800814" cy="10131616"/>
          </a:xfrm>
          <a:custGeom>
            <a:avLst/>
            <a:gdLst>
              <a:gd name="T0" fmla="*/ 0 w 582"/>
              <a:gd name="T1" fmla="*/ 516530 h 520"/>
              <a:gd name="T2" fmla="*/ 637078 w 582"/>
              <a:gd name="T3" fmla="*/ 516530 h 520"/>
              <a:gd name="T4" fmla="*/ 319088 w 582"/>
              <a:gd name="T5" fmla="*/ 0 h 520"/>
              <a:gd name="T6" fmla="*/ 0 w 582"/>
              <a:gd name="T7" fmla="*/ 516530 h 520"/>
              <a:gd name="T8" fmla="*/ 0 60000 65536"/>
              <a:gd name="T9" fmla="*/ 0 60000 65536"/>
              <a:gd name="T10" fmla="*/ 0 60000 65536"/>
              <a:gd name="T11" fmla="*/ 0 60000 65536"/>
              <a:gd name="T12" fmla="*/ 0 w 582"/>
              <a:gd name="T13" fmla="*/ 0 h 520"/>
              <a:gd name="T14" fmla="*/ 582 w 582"/>
              <a:gd name="T15" fmla="*/ 520 h 520"/>
            </a:gdLst>
            <a:ahLst/>
            <a:cxnLst>
              <a:cxn ang="T8">
                <a:pos x="T0" y="T1"/>
              </a:cxn>
              <a:cxn ang="T9">
                <a:pos x="T2" y="T3"/>
              </a:cxn>
              <a:cxn ang="T10">
                <a:pos x="T4" y="T5"/>
              </a:cxn>
              <a:cxn ang="T11">
                <a:pos x="T6" y="T7"/>
              </a:cxn>
            </a:cxnLst>
            <a:rect l="T12" t="T13" r="T14" b="T15"/>
            <a:pathLst>
              <a:path w="582" h="520">
                <a:moveTo>
                  <a:pt x="0" y="519"/>
                </a:moveTo>
                <a:lnTo>
                  <a:pt x="581" y="519"/>
                </a:lnTo>
                <a:lnTo>
                  <a:pt x="291" y="0"/>
                </a:lnTo>
                <a:lnTo>
                  <a:pt x="0" y="519"/>
                </a:lnTo>
              </a:path>
            </a:pathLst>
          </a:custGeom>
          <a:solidFill>
            <a:srgbClr val="F2F2F2"/>
          </a:solidFill>
          <a:ln w="28575" cap="rnd">
            <a:noFill/>
            <a:round/>
            <a:headEnd type="none" w="sm" len="sm"/>
            <a:tailEnd type="none" w="sm" len="sm"/>
          </a:ln>
        </p:spPr>
        <p:txBody>
          <a:bodyPr lIns="37783" tIns="37783" rIns="37783" bIns="37783"/>
          <a:lstStyle/>
          <a:p>
            <a:pPr algn="ctr">
              <a:spcBef>
                <a:spcPct val="20000"/>
              </a:spcBef>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grpSp>
        <p:nvGrpSpPr>
          <p:cNvPr id="63" name="Group 62">
            <a:extLst>
              <a:ext uri="{FF2B5EF4-FFF2-40B4-BE49-F238E27FC236}">
                <a16:creationId xmlns:a16="http://schemas.microsoft.com/office/drawing/2014/main" id="{FB0284FA-D8DA-49B8-9C27-8041EA954F66}"/>
              </a:ext>
            </a:extLst>
          </p:cNvPr>
          <p:cNvGrpSpPr/>
          <p:nvPr/>
        </p:nvGrpSpPr>
        <p:grpSpPr>
          <a:xfrm>
            <a:off x="-2" y="6739129"/>
            <a:ext cx="12192001" cy="118871"/>
            <a:chOff x="-2" y="6739129"/>
            <a:chExt cx="12192001" cy="118871"/>
          </a:xfrm>
        </p:grpSpPr>
        <p:sp>
          <p:nvSpPr>
            <p:cNvPr id="64" name="bk object 25">
              <a:extLst>
                <a:ext uri="{FF2B5EF4-FFF2-40B4-BE49-F238E27FC236}">
                  <a16:creationId xmlns:a16="http://schemas.microsoft.com/office/drawing/2014/main" id="{0C8788E2-63EE-4607-9E6A-BA904AD60CE2}"/>
                </a:ext>
              </a:extLst>
            </p:cNvPr>
            <p:cNvSpPr/>
            <p:nvPr/>
          </p:nvSpPr>
          <p:spPr>
            <a:xfrm>
              <a:off x="-2" y="6739129"/>
              <a:ext cx="789139" cy="118871"/>
            </a:xfrm>
            <a:custGeom>
              <a:avLst/>
              <a:gdLst/>
              <a:ahLst/>
              <a:cxnLst/>
              <a:rect l="l" t="t" r="r" b="b"/>
              <a:pathLst>
                <a:path w="1047115" h="1413510">
                  <a:moveTo>
                    <a:pt x="1046875" y="0"/>
                  </a:moveTo>
                  <a:lnTo>
                    <a:pt x="0" y="0"/>
                  </a:lnTo>
                  <a:lnTo>
                    <a:pt x="0" y="1412925"/>
                  </a:lnTo>
                  <a:lnTo>
                    <a:pt x="869393" y="1412925"/>
                  </a:lnTo>
                  <a:lnTo>
                    <a:pt x="1046875"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5" name="bk object 26">
              <a:extLst>
                <a:ext uri="{FF2B5EF4-FFF2-40B4-BE49-F238E27FC236}">
                  <a16:creationId xmlns:a16="http://schemas.microsoft.com/office/drawing/2014/main" id="{B3E44B74-02C0-478F-AF86-C2BA66A2D596}"/>
                </a:ext>
              </a:extLst>
            </p:cNvPr>
            <p:cNvSpPr/>
            <p:nvPr userDrawn="1"/>
          </p:nvSpPr>
          <p:spPr>
            <a:xfrm>
              <a:off x="390023" y="6739129"/>
              <a:ext cx="1304547" cy="118871"/>
            </a:xfrm>
            <a:custGeom>
              <a:avLst/>
              <a:gdLst/>
              <a:ahLst/>
              <a:cxnLst/>
              <a:rect l="l" t="t" r="r" b="b"/>
              <a:pathLst>
                <a:path w="1731010" h="1413510">
                  <a:moveTo>
                    <a:pt x="1730918" y="0"/>
                  </a:moveTo>
                  <a:lnTo>
                    <a:pt x="179633" y="0"/>
                  </a:lnTo>
                  <a:lnTo>
                    <a:pt x="0" y="1412925"/>
                  </a:lnTo>
                  <a:lnTo>
                    <a:pt x="1296345" y="1412925"/>
                  </a:lnTo>
                  <a:lnTo>
                    <a:pt x="1730918" y="0"/>
                  </a:lnTo>
                  <a:close/>
                </a:path>
              </a:pathLst>
            </a:custGeom>
            <a:solidFill>
              <a:srgbClr val="1D56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6" name="bk object 27">
              <a:extLst>
                <a:ext uri="{FF2B5EF4-FFF2-40B4-BE49-F238E27FC236}">
                  <a16:creationId xmlns:a16="http://schemas.microsoft.com/office/drawing/2014/main" id="{3A211347-7A32-4A7B-8A53-220C719E3CAF}"/>
                </a:ext>
              </a:extLst>
            </p:cNvPr>
            <p:cNvSpPr/>
            <p:nvPr userDrawn="1"/>
          </p:nvSpPr>
          <p:spPr>
            <a:xfrm>
              <a:off x="1007345" y="6739129"/>
              <a:ext cx="2029560" cy="118871"/>
            </a:xfrm>
            <a:custGeom>
              <a:avLst/>
              <a:gdLst/>
              <a:ahLst/>
              <a:cxnLst/>
              <a:rect l="l" t="t" r="r" b="b"/>
              <a:pathLst>
                <a:path w="2693035" h="1413510">
                  <a:moveTo>
                    <a:pt x="2692774" y="0"/>
                  </a:moveTo>
                  <a:lnTo>
                    <a:pt x="435654" y="0"/>
                  </a:lnTo>
                  <a:lnTo>
                    <a:pt x="0" y="1412925"/>
                  </a:lnTo>
                  <a:lnTo>
                    <a:pt x="1878492" y="1412925"/>
                  </a:lnTo>
                  <a:lnTo>
                    <a:pt x="2692774" y="0"/>
                  </a:lnTo>
                  <a:close/>
                </a:path>
              </a:pathLst>
            </a:custGeom>
            <a:solidFill>
              <a:srgbClr val="103064"/>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7" name="bk object 28">
              <a:extLst>
                <a:ext uri="{FF2B5EF4-FFF2-40B4-BE49-F238E27FC236}">
                  <a16:creationId xmlns:a16="http://schemas.microsoft.com/office/drawing/2014/main" id="{FD39E29F-8322-4A9A-B49D-E7E8EC507949}"/>
                </a:ext>
              </a:extLst>
            </p:cNvPr>
            <p:cNvSpPr/>
            <p:nvPr userDrawn="1"/>
          </p:nvSpPr>
          <p:spPr>
            <a:xfrm>
              <a:off x="1897758" y="6739129"/>
              <a:ext cx="2058273" cy="118871"/>
            </a:xfrm>
            <a:custGeom>
              <a:avLst/>
              <a:gdLst/>
              <a:ahLst/>
              <a:cxnLst/>
              <a:rect l="l" t="t" r="r" b="b"/>
              <a:pathLst>
                <a:path w="2731134" h="1413510">
                  <a:moveTo>
                    <a:pt x="2730969" y="0"/>
                  </a:moveTo>
                  <a:lnTo>
                    <a:pt x="816445" y="0"/>
                  </a:lnTo>
                  <a:lnTo>
                    <a:pt x="0" y="1412925"/>
                  </a:lnTo>
                  <a:lnTo>
                    <a:pt x="1593978" y="1412925"/>
                  </a:lnTo>
                  <a:lnTo>
                    <a:pt x="2730969"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8" name="bk object 29">
              <a:extLst>
                <a:ext uri="{FF2B5EF4-FFF2-40B4-BE49-F238E27FC236}">
                  <a16:creationId xmlns:a16="http://schemas.microsoft.com/office/drawing/2014/main" id="{3EEB97DD-A0AC-4853-8660-591C5740CAA5}"/>
                </a:ext>
              </a:extLst>
            </p:cNvPr>
            <p:cNvSpPr/>
            <p:nvPr userDrawn="1"/>
          </p:nvSpPr>
          <p:spPr>
            <a:xfrm>
              <a:off x="2643520" y="6739129"/>
              <a:ext cx="1416525" cy="118871"/>
            </a:xfrm>
            <a:custGeom>
              <a:avLst/>
              <a:gdLst/>
              <a:ahLst/>
              <a:cxnLst/>
              <a:rect l="l" t="t" r="r" b="b"/>
              <a:pathLst>
                <a:path w="1879600" h="1413510">
                  <a:moveTo>
                    <a:pt x="1879368" y="0"/>
                  </a:moveTo>
                  <a:lnTo>
                    <a:pt x="1140221" y="0"/>
                  </a:lnTo>
                  <a:lnTo>
                    <a:pt x="0" y="1412925"/>
                  </a:lnTo>
                  <a:lnTo>
                    <a:pt x="621900" y="1412925"/>
                  </a:lnTo>
                  <a:lnTo>
                    <a:pt x="1879368" y="0"/>
                  </a:lnTo>
                  <a:close/>
                </a:path>
              </a:pathLst>
            </a:custGeom>
            <a:solidFill>
              <a:srgbClr val="17468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69" name="bk object 30">
              <a:extLst>
                <a:ext uri="{FF2B5EF4-FFF2-40B4-BE49-F238E27FC236}">
                  <a16:creationId xmlns:a16="http://schemas.microsoft.com/office/drawing/2014/main" id="{0F92D038-E6E2-46AE-A1C8-264A939FA6B2}"/>
                </a:ext>
              </a:extLst>
            </p:cNvPr>
            <p:cNvSpPr/>
            <p:nvPr userDrawn="1"/>
          </p:nvSpPr>
          <p:spPr>
            <a:xfrm>
              <a:off x="2930265" y="6739129"/>
              <a:ext cx="3752363" cy="118871"/>
            </a:xfrm>
            <a:custGeom>
              <a:avLst/>
              <a:gdLst/>
              <a:ahLst/>
              <a:cxnLst/>
              <a:rect l="l" t="t" r="r" b="b"/>
              <a:pathLst>
                <a:path w="4979034" h="1413510">
                  <a:moveTo>
                    <a:pt x="4978576" y="0"/>
                  </a:moveTo>
                  <a:lnTo>
                    <a:pt x="1262846" y="0"/>
                  </a:lnTo>
                  <a:lnTo>
                    <a:pt x="0" y="1412925"/>
                  </a:lnTo>
                  <a:lnTo>
                    <a:pt x="3093828" y="1412925"/>
                  </a:lnTo>
                  <a:lnTo>
                    <a:pt x="4978576" y="0"/>
                  </a:lnTo>
                  <a:close/>
                </a:path>
              </a:pathLst>
            </a:custGeom>
            <a:solidFill>
              <a:srgbClr val="1E59B8"/>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0" name="bk object 31">
              <a:extLst>
                <a:ext uri="{FF2B5EF4-FFF2-40B4-BE49-F238E27FC236}">
                  <a16:creationId xmlns:a16="http://schemas.microsoft.com/office/drawing/2014/main" id="{64BE781D-AB47-482A-8AE7-BF84A8F05EC4}"/>
                </a:ext>
              </a:extLst>
            </p:cNvPr>
            <p:cNvSpPr/>
            <p:nvPr userDrawn="1"/>
          </p:nvSpPr>
          <p:spPr>
            <a:xfrm>
              <a:off x="4399564" y="6739129"/>
              <a:ext cx="2893354" cy="118871"/>
            </a:xfrm>
            <a:custGeom>
              <a:avLst/>
              <a:gdLst/>
              <a:ahLst/>
              <a:cxnLst/>
              <a:rect l="l" t="t" r="r" b="b"/>
              <a:pathLst>
                <a:path w="3839209" h="1413510">
                  <a:moveTo>
                    <a:pt x="3838727" y="0"/>
                  </a:moveTo>
                  <a:lnTo>
                    <a:pt x="1891189" y="0"/>
                  </a:lnTo>
                  <a:lnTo>
                    <a:pt x="0" y="1412925"/>
                  </a:lnTo>
                  <a:lnTo>
                    <a:pt x="1625414" y="1412925"/>
                  </a:lnTo>
                  <a:lnTo>
                    <a:pt x="3838727" y="0"/>
                  </a:lnTo>
                  <a:close/>
                </a:path>
              </a:pathLst>
            </a:custGeom>
            <a:solidFill>
              <a:srgbClr val="536DB3"/>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71" name="bk object 32">
              <a:extLst>
                <a:ext uri="{FF2B5EF4-FFF2-40B4-BE49-F238E27FC236}">
                  <a16:creationId xmlns:a16="http://schemas.microsoft.com/office/drawing/2014/main" id="{9703B5FF-A44A-4097-9CC2-F3C1749D8006}"/>
                </a:ext>
              </a:extLst>
            </p:cNvPr>
            <p:cNvSpPr/>
            <p:nvPr userDrawn="1"/>
          </p:nvSpPr>
          <p:spPr>
            <a:xfrm>
              <a:off x="5114146" y="6739129"/>
              <a:ext cx="7077853" cy="118871"/>
            </a:xfrm>
            <a:custGeom>
              <a:avLst/>
              <a:gdLst/>
              <a:ahLst/>
              <a:cxnLst/>
              <a:rect l="l" t="t" r="r" b="b"/>
              <a:pathLst>
                <a:path w="9391650" h="1413510">
                  <a:moveTo>
                    <a:pt x="9391076" y="0"/>
                  </a:moveTo>
                  <a:lnTo>
                    <a:pt x="2213316" y="0"/>
                  </a:lnTo>
                  <a:lnTo>
                    <a:pt x="0" y="1412929"/>
                  </a:lnTo>
                  <a:lnTo>
                    <a:pt x="9391076" y="1412929"/>
                  </a:lnTo>
                  <a:lnTo>
                    <a:pt x="9391076" y="0"/>
                  </a:lnTo>
                  <a:close/>
                </a:path>
              </a:pathLst>
            </a:custGeom>
            <a:gradFill>
              <a:gsLst>
                <a:gs pos="0">
                  <a:srgbClr val="103064"/>
                </a:gs>
                <a:gs pos="100000">
                  <a:srgbClr val="17468F"/>
                </a:gs>
              </a:gsLst>
              <a:lin ang="0" scaled="0"/>
            </a:gra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srgbClr val="000000"/>
                </a:solidFill>
                <a:effectLst/>
                <a:uLnTx/>
                <a:uFillTx/>
                <a:latin typeface="Calibri"/>
                <a:ea typeface="+mn-ea"/>
                <a:cs typeface="+mn-cs"/>
              </a:endParaRPr>
            </a:p>
          </p:txBody>
        </p:sp>
      </p:grpSp>
      <p:grpSp>
        <p:nvGrpSpPr>
          <p:cNvPr id="2" name="Group 1">
            <a:extLst>
              <a:ext uri="{FF2B5EF4-FFF2-40B4-BE49-F238E27FC236}">
                <a16:creationId xmlns:a16="http://schemas.microsoft.com/office/drawing/2014/main" id="{82B5EF8E-A1CF-451D-B0F3-16F6F8D6706A}"/>
              </a:ext>
            </a:extLst>
          </p:cNvPr>
          <p:cNvGrpSpPr/>
          <p:nvPr/>
        </p:nvGrpSpPr>
        <p:grpSpPr>
          <a:xfrm>
            <a:off x="3409766" y="2161109"/>
            <a:ext cx="8688376" cy="4575908"/>
            <a:chOff x="5100816" y="2161109"/>
            <a:chExt cx="6997329" cy="4575908"/>
          </a:xfrm>
        </p:grpSpPr>
        <p:sp>
          <p:nvSpPr>
            <p:cNvPr id="105" name="Rectangle 104">
              <a:extLst>
                <a:ext uri="{FF2B5EF4-FFF2-40B4-BE49-F238E27FC236}">
                  <a16:creationId xmlns:a16="http://schemas.microsoft.com/office/drawing/2014/main" id="{7BDDFB95-2341-49DD-9C4D-62C417F1FF74}"/>
                </a:ext>
              </a:extLst>
            </p:cNvPr>
            <p:cNvSpPr/>
            <p:nvPr/>
          </p:nvSpPr>
          <p:spPr>
            <a:xfrm>
              <a:off x="5928587" y="2161109"/>
              <a:ext cx="6074983" cy="44109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162" name="Rectangle 161">
              <a:extLst>
                <a:ext uri="{FF2B5EF4-FFF2-40B4-BE49-F238E27FC236}">
                  <a16:creationId xmlns:a16="http://schemas.microsoft.com/office/drawing/2014/main" id="{207F462F-2086-4ACF-93A9-EB45C9F6C852}"/>
                </a:ext>
              </a:extLst>
            </p:cNvPr>
            <p:cNvSpPr/>
            <p:nvPr/>
          </p:nvSpPr>
          <p:spPr>
            <a:xfrm>
              <a:off x="5100816" y="2192081"/>
              <a:ext cx="6742944" cy="1067940"/>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600" b="1" dirty="0">
                  <a:effectLst/>
                  <a:latin typeface="Verdana" panose="020B0604030504040204" pitchFamily="34" charset="0"/>
                  <a:ea typeface="Verdana" panose="020B0604030504040204" pitchFamily="34" charset="0"/>
                  <a:cs typeface="Arial" panose="020B0604020202020204" pitchFamily="34" charset="0"/>
                </a:rPr>
                <a:t>Directs NCHS’ approach to achieve the objective                                 </a:t>
              </a:r>
              <a:r>
                <a:rPr lang="en-US" sz="1600" i="1" dirty="0">
                  <a:effectLst/>
                  <a:latin typeface="Verdana" panose="020B0604030504040204" pitchFamily="34" charset="0"/>
                  <a:ea typeface="Verdana" panose="020B0604030504040204" pitchFamily="34" charset="0"/>
                  <a:cs typeface="Arial" panose="020B0604020202020204" pitchFamily="34" charset="0"/>
                </a:rPr>
                <a:t>(</a:t>
              </a:r>
              <a:r>
                <a:rPr lang="en-US" sz="1600" i="1" dirty="0">
                  <a:solidFill>
                    <a:srgbClr val="000000"/>
                  </a:solidFill>
                  <a:latin typeface="Verdana" panose="020B0604030504040204" pitchFamily="34" charset="0"/>
                  <a:ea typeface="Verdana" panose="020B0604030504040204" pitchFamily="34" charset="0"/>
                </a:rPr>
                <a:t>e.g., 1.1.2: Increase user base of NCHS products and services)</a:t>
              </a:r>
            </a:p>
          </p:txBody>
        </p:sp>
        <p:sp>
          <p:nvSpPr>
            <p:cNvPr id="161" name="Rectangle 160">
              <a:extLst>
                <a:ext uri="{FF2B5EF4-FFF2-40B4-BE49-F238E27FC236}">
                  <a16:creationId xmlns:a16="http://schemas.microsoft.com/office/drawing/2014/main" id="{D9D143A6-E488-48DF-B4D8-7AFD42728762}"/>
                </a:ext>
              </a:extLst>
            </p:cNvPr>
            <p:cNvSpPr/>
            <p:nvPr/>
          </p:nvSpPr>
          <p:spPr>
            <a:xfrm>
              <a:off x="5368099" y="3296090"/>
              <a:ext cx="6464063" cy="1067940"/>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600" b="1" dirty="0">
                  <a:solidFill>
                    <a:srgbClr val="000000"/>
                  </a:solidFill>
                  <a:latin typeface="Verdana" panose="020B0604030504040204" pitchFamily="34" charset="0"/>
                  <a:ea typeface="Verdana" panose="020B0604030504040204" pitchFamily="34" charset="0"/>
                </a:rPr>
                <a:t>A bucketed set of activities or milestones to move towards accomplishing the specified strategy                                               </a:t>
              </a:r>
              <a:r>
                <a:rPr lang="en-US" sz="1600" i="1" dirty="0">
                  <a:solidFill>
                    <a:srgbClr val="000000"/>
                  </a:solidFill>
                  <a:latin typeface="Verdana" panose="020B0604030504040204" pitchFamily="34" charset="0"/>
                  <a:ea typeface="Verdana" panose="020B0604030504040204" pitchFamily="34" charset="0"/>
                </a:rPr>
                <a:t>(e.g., Identify potential users and collect information to better understand their needs)</a:t>
              </a:r>
            </a:p>
          </p:txBody>
        </p:sp>
        <p:sp>
          <p:nvSpPr>
            <p:cNvPr id="160" name="Rectangle 159">
              <a:extLst>
                <a:ext uri="{FF2B5EF4-FFF2-40B4-BE49-F238E27FC236}">
                  <a16:creationId xmlns:a16="http://schemas.microsoft.com/office/drawing/2014/main" id="{1D671249-1CEB-4FDE-A061-E6AE429CD395}"/>
                </a:ext>
              </a:extLst>
            </p:cNvPr>
            <p:cNvSpPr/>
            <p:nvPr/>
          </p:nvSpPr>
          <p:spPr>
            <a:xfrm>
              <a:off x="5645615" y="4400098"/>
              <a:ext cx="6174505" cy="1067940"/>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600" b="1" dirty="0">
                  <a:solidFill>
                    <a:srgbClr val="000000"/>
                  </a:solidFill>
                  <a:latin typeface="Verdana" panose="020B0604030504040204" pitchFamily="34" charset="0"/>
                  <a:ea typeface="Verdana" panose="020B0604030504040204" pitchFamily="34" charset="0"/>
                </a:rPr>
                <a:t>A specific sequence of steps to be taken to accomplish the tactic </a:t>
              </a:r>
              <a:r>
                <a:rPr lang="en-US" sz="1600" i="1" dirty="0">
                  <a:solidFill>
                    <a:srgbClr val="000000"/>
                  </a:solidFill>
                  <a:latin typeface="Verdana" panose="020B0604030504040204" pitchFamily="34" charset="0"/>
                  <a:ea typeface="Verdana" panose="020B0604030504040204" pitchFamily="34" charset="0"/>
                </a:rPr>
                <a:t>(e.g., Develop interview guide and/or survey evaluation to capture current state needs)</a:t>
              </a:r>
            </a:p>
          </p:txBody>
        </p:sp>
        <p:sp>
          <p:nvSpPr>
            <p:cNvPr id="159" name="Rectangle 158">
              <a:extLst>
                <a:ext uri="{FF2B5EF4-FFF2-40B4-BE49-F238E27FC236}">
                  <a16:creationId xmlns:a16="http://schemas.microsoft.com/office/drawing/2014/main" id="{1AA916F1-6EC5-4BD1-9699-84251FD31251}"/>
                </a:ext>
              </a:extLst>
            </p:cNvPr>
            <p:cNvSpPr/>
            <p:nvPr/>
          </p:nvSpPr>
          <p:spPr>
            <a:xfrm>
              <a:off x="5930167" y="5504098"/>
              <a:ext cx="6167978" cy="1067940"/>
            </a:xfrm>
            <a:prstGeom prst="rect">
              <a:avLst/>
            </a:prstGeom>
            <a:noFill/>
            <a:ln w="28575" cap="rnd">
              <a:noFill/>
              <a:round/>
              <a:headEnd type="none" w="sm" len="sm"/>
              <a:tailEnd type="none" w="sm" len="sm"/>
            </a:ln>
          </p:spPr>
          <p:txBody>
            <a:bodyPr lIns="37783" tIns="37783" rIns="37783" bIns="37783" anchor="ctr"/>
            <a:lstStyle/>
            <a:p>
              <a:pPr>
                <a:spcBef>
                  <a:spcPct val="20000"/>
                </a:spcBef>
              </a:pPr>
              <a:r>
                <a:rPr lang="en-US" sz="1600" b="1" dirty="0">
                  <a:solidFill>
                    <a:srgbClr val="000000"/>
                  </a:solidFill>
                  <a:latin typeface="Verdana" panose="020B0604030504040204" pitchFamily="34" charset="0"/>
                  <a:ea typeface="Verdana" panose="020B0604030504040204" pitchFamily="34" charset="0"/>
                </a:rPr>
                <a:t>Quantifiable metrics to define and measure progress               </a:t>
              </a:r>
              <a:r>
                <a:rPr lang="en-US" sz="1600" i="1" dirty="0">
                  <a:solidFill>
                    <a:srgbClr val="000000"/>
                  </a:solidFill>
                  <a:latin typeface="Verdana" panose="020B0604030504040204" pitchFamily="34" charset="0"/>
                  <a:ea typeface="Verdana" panose="020B0604030504040204" pitchFamily="34" charset="0"/>
                </a:rPr>
                <a:t>(e.g., Increased (and more diverse) user base of NCHS products and services (#/% stakeholders reporting using NCHS data for any purpose, by stakeholder group))</a:t>
              </a:r>
            </a:p>
          </p:txBody>
        </p:sp>
        <p:sp>
          <p:nvSpPr>
            <p:cNvPr id="175" name="Rectangle 174">
              <a:extLst>
                <a:ext uri="{FF2B5EF4-FFF2-40B4-BE49-F238E27FC236}">
                  <a16:creationId xmlns:a16="http://schemas.microsoft.com/office/drawing/2014/main" id="{21AA7481-E4A8-4A5A-BD6D-AE812C3035A7}"/>
                </a:ext>
              </a:extLst>
            </p:cNvPr>
            <p:cNvSpPr/>
            <p:nvPr/>
          </p:nvSpPr>
          <p:spPr>
            <a:xfrm>
              <a:off x="5145145" y="6561196"/>
              <a:ext cx="4880758" cy="1758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grpSp>
      <p:grpSp>
        <p:nvGrpSpPr>
          <p:cNvPr id="176" name="Group 175">
            <a:extLst>
              <a:ext uri="{FF2B5EF4-FFF2-40B4-BE49-F238E27FC236}">
                <a16:creationId xmlns:a16="http://schemas.microsoft.com/office/drawing/2014/main" id="{2BA6CFC3-9D5F-4455-83BD-21B96AAD3FFA}"/>
              </a:ext>
            </a:extLst>
          </p:cNvPr>
          <p:cNvGrpSpPr/>
          <p:nvPr/>
        </p:nvGrpSpPr>
        <p:grpSpPr>
          <a:xfrm>
            <a:off x="499558" y="2150877"/>
            <a:ext cx="2504918" cy="4197761"/>
            <a:chOff x="624074" y="2150877"/>
            <a:chExt cx="4566182" cy="4197761"/>
          </a:xfrm>
        </p:grpSpPr>
        <p:sp>
          <p:nvSpPr>
            <p:cNvPr id="144" name="Freeform 34">
              <a:extLst>
                <a:ext uri="{FF2B5EF4-FFF2-40B4-BE49-F238E27FC236}">
                  <a16:creationId xmlns:a16="http://schemas.microsoft.com/office/drawing/2014/main" id="{27406AF7-D09D-4EC0-A540-5EBFC0ACE0EC}"/>
                </a:ext>
              </a:extLst>
            </p:cNvPr>
            <p:cNvSpPr>
              <a:spLocks/>
            </p:cNvSpPr>
            <p:nvPr/>
          </p:nvSpPr>
          <p:spPr bwMode="blackWhite">
            <a:xfrm>
              <a:off x="1179060" y="2150877"/>
              <a:ext cx="3456208" cy="1109597"/>
            </a:xfrm>
            <a:custGeom>
              <a:avLst/>
              <a:gdLst>
                <a:gd name="T0" fmla="*/ 2147483647 w 1628"/>
                <a:gd name="T1" fmla="*/ 0 h 235"/>
                <a:gd name="T2" fmla="*/ 0 w 1628"/>
                <a:gd name="T3" fmla="*/ 2147483647 h 235"/>
                <a:gd name="T4" fmla="*/ 2147483647 w 1628"/>
                <a:gd name="T5" fmla="*/ 2147483647 h 235"/>
                <a:gd name="T6" fmla="*/ 2147483647 w 1628"/>
                <a:gd name="T7" fmla="*/ 0 h 235"/>
                <a:gd name="T8" fmla="*/ 2147483647 w 1628"/>
                <a:gd name="T9" fmla="*/ 0 h 235"/>
                <a:gd name="T10" fmla="*/ 0 60000 65536"/>
                <a:gd name="T11" fmla="*/ 0 60000 65536"/>
                <a:gd name="T12" fmla="*/ 0 60000 65536"/>
                <a:gd name="T13" fmla="*/ 0 60000 65536"/>
                <a:gd name="T14" fmla="*/ 0 60000 65536"/>
                <a:gd name="T15" fmla="*/ 0 w 1628"/>
                <a:gd name="T16" fmla="*/ 0 h 235"/>
                <a:gd name="T17" fmla="*/ 1628 w 1628"/>
                <a:gd name="T18" fmla="*/ 235 h 235"/>
              </a:gdLst>
              <a:ahLst/>
              <a:cxnLst>
                <a:cxn ang="T10">
                  <a:pos x="T0" y="T1"/>
                </a:cxn>
                <a:cxn ang="T11">
                  <a:pos x="T2" y="T3"/>
                </a:cxn>
                <a:cxn ang="T12">
                  <a:pos x="T4" y="T5"/>
                </a:cxn>
                <a:cxn ang="T13">
                  <a:pos x="T6" y="T7"/>
                </a:cxn>
                <a:cxn ang="T14">
                  <a:pos x="T8" y="T9"/>
                </a:cxn>
              </a:cxnLst>
              <a:rect l="T15" t="T16" r="T17" b="T18"/>
              <a:pathLst>
                <a:path w="1628" h="235">
                  <a:moveTo>
                    <a:pt x="131" y="0"/>
                  </a:moveTo>
                  <a:lnTo>
                    <a:pt x="0" y="234"/>
                  </a:lnTo>
                  <a:lnTo>
                    <a:pt x="1627" y="234"/>
                  </a:lnTo>
                  <a:lnTo>
                    <a:pt x="1497" y="0"/>
                  </a:lnTo>
                  <a:lnTo>
                    <a:pt x="131" y="0"/>
                  </a:lnTo>
                </a:path>
              </a:pathLst>
            </a:custGeom>
            <a:solidFill>
              <a:srgbClr val="B8D7FF"/>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46" name="Freeform 37">
              <a:extLst>
                <a:ext uri="{FF2B5EF4-FFF2-40B4-BE49-F238E27FC236}">
                  <a16:creationId xmlns:a16="http://schemas.microsoft.com/office/drawing/2014/main" id="{36C8E467-3BE3-4F1C-9E85-1367555584D9}"/>
                </a:ext>
              </a:extLst>
            </p:cNvPr>
            <p:cNvSpPr>
              <a:spLocks/>
            </p:cNvSpPr>
            <p:nvPr/>
          </p:nvSpPr>
          <p:spPr bwMode="blackWhite">
            <a:xfrm>
              <a:off x="903228" y="3260468"/>
              <a:ext cx="4007872" cy="1102045"/>
            </a:xfrm>
            <a:custGeom>
              <a:avLst/>
              <a:gdLst>
                <a:gd name="T0" fmla="*/ 143703 w 1890"/>
                <a:gd name="T1" fmla="*/ 0 h 234"/>
                <a:gd name="T2" fmla="*/ 0 w 1890"/>
                <a:gd name="T3" fmla="*/ 230785 h 234"/>
                <a:gd name="T4" fmla="*/ 2072178 w 1890"/>
                <a:gd name="T5" fmla="*/ 230785 h 234"/>
                <a:gd name="T6" fmla="*/ 1928475 w 1890"/>
                <a:gd name="T7" fmla="*/ 0 h 234"/>
                <a:gd name="T8" fmla="*/ 143703 w 1890"/>
                <a:gd name="T9" fmla="*/ 0 h 234"/>
                <a:gd name="T10" fmla="*/ 0 60000 65536"/>
                <a:gd name="T11" fmla="*/ 0 60000 65536"/>
                <a:gd name="T12" fmla="*/ 0 60000 65536"/>
                <a:gd name="T13" fmla="*/ 0 60000 65536"/>
                <a:gd name="T14" fmla="*/ 0 60000 65536"/>
                <a:gd name="T15" fmla="*/ 0 w 1890"/>
                <a:gd name="T16" fmla="*/ 0 h 234"/>
                <a:gd name="T17" fmla="*/ 1890 w 1890"/>
                <a:gd name="T18" fmla="*/ 234 h 234"/>
              </a:gdLst>
              <a:ahLst/>
              <a:cxnLst>
                <a:cxn ang="T10">
                  <a:pos x="T0" y="T1"/>
                </a:cxn>
                <a:cxn ang="T11">
                  <a:pos x="T2" y="T3"/>
                </a:cxn>
                <a:cxn ang="T12">
                  <a:pos x="T4" y="T5"/>
                </a:cxn>
                <a:cxn ang="T13">
                  <a:pos x="T6" y="T7"/>
                </a:cxn>
                <a:cxn ang="T14">
                  <a:pos x="T8" y="T9"/>
                </a:cxn>
              </a:cxnLst>
              <a:rect l="T15" t="T16" r="T17" b="T18"/>
              <a:pathLst>
                <a:path w="1890" h="234">
                  <a:moveTo>
                    <a:pt x="131" y="0"/>
                  </a:moveTo>
                  <a:lnTo>
                    <a:pt x="0" y="233"/>
                  </a:lnTo>
                  <a:lnTo>
                    <a:pt x="1889" y="233"/>
                  </a:lnTo>
                  <a:lnTo>
                    <a:pt x="1758" y="0"/>
                  </a:lnTo>
                  <a:lnTo>
                    <a:pt x="131" y="0"/>
                  </a:lnTo>
                </a:path>
              </a:pathLst>
            </a:custGeom>
            <a:solidFill>
              <a:srgbClr val="D9D9D9"/>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48" name="Freeform 41">
              <a:extLst>
                <a:ext uri="{FF2B5EF4-FFF2-40B4-BE49-F238E27FC236}">
                  <a16:creationId xmlns:a16="http://schemas.microsoft.com/office/drawing/2014/main" id="{02080B48-5979-462F-BD08-CBF75AAC3DB7}"/>
                </a:ext>
              </a:extLst>
            </p:cNvPr>
            <p:cNvSpPr>
              <a:spLocks/>
            </p:cNvSpPr>
            <p:nvPr/>
          </p:nvSpPr>
          <p:spPr bwMode="blackWhite">
            <a:xfrm>
              <a:off x="624074" y="4362513"/>
              <a:ext cx="4566182" cy="1102045"/>
            </a:xfrm>
            <a:custGeom>
              <a:avLst/>
              <a:gdLst>
                <a:gd name="T0" fmla="*/ 143796 w 2152"/>
                <a:gd name="T1" fmla="*/ 0 h 234"/>
                <a:gd name="T2" fmla="*/ 0 w 2152"/>
                <a:gd name="T3" fmla="*/ 230785 h 234"/>
                <a:gd name="T4" fmla="*/ 2361102 w 2152"/>
                <a:gd name="T5" fmla="*/ 230785 h 234"/>
                <a:gd name="T6" fmla="*/ 2217306 w 2152"/>
                <a:gd name="T7" fmla="*/ 0 h 234"/>
                <a:gd name="T8" fmla="*/ 143796 w 2152"/>
                <a:gd name="T9" fmla="*/ 0 h 234"/>
                <a:gd name="T10" fmla="*/ 0 60000 65536"/>
                <a:gd name="T11" fmla="*/ 0 60000 65536"/>
                <a:gd name="T12" fmla="*/ 0 60000 65536"/>
                <a:gd name="T13" fmla="*/ 0 60000 65536"/>
                <a:gd name="T14" fmla="*/ 0 60000 65536"/>
                <a:gd name="T15" fmla="*/ 0 w 2152"/>
                <a:gd name="T16" fmla="*/ 0 h 234"/>
                <a:gd name="T17" fmla="*/ 2152 w 2152"/>
                <a:gd name="T18" fmla="*/ 234 h 234"/>
              </a:gdLst>
              <a:ahLst/>
              <a:cxnLst>
                <a:cxn ang="T10">
                  <a:pos x="T0" y="T1"/>
                </a:cxn>
                <a:cxn ang="T11">
                  <a:pos x="T2" y="T3"/>
                </a:cxn>
                <a:cxn ang="T12">
                  <a:pos x="T4" y="T5"/>
                </a:cxn>
                <a:cxn ang="T13">
                  <a:pos x="T6" y="T7"/>
                </a:cxn>
                <a:cxn ang="T14">
                  <a:pos x="T8" y="T9"/>
                </a:cxn>
              </a:cxnLst>
              <a:rect l="T15" t="T16" r="T17" b="T18"/>
              <a:pathLst>
                <a:path w="2152" h="234">
                  <a:moveTo>
                    <a:pt x="131" y="0"/>
                  </a:moveTo>
                  <a:lnTo>
                    <a:pt x="0" y="233"/>
                  </a:lnTo>
                  <a:lnTo>
                    <a:pt x="2151" y="233"/>
                  </a:lnTo>
                  <a:lnTo>
                    <a:pt x="2020" y="0"/>
                  </a:lnTo>
                  <a:lnTo>
                    <a:pt x="131" y="0"/>
                  </a:lnTo>
                </a:path>
              </a:pathLst>
            </a:custGeom>
            <a:solidFill>
              <a:srgbClr val="A6A6A6"/>
            </a:solidFill>
            <a:ln w="28575" cap="rnd">
              <a:solidFill>
                <a:schemeClr val="bg1"/>
              </a:solidFill>
              <a:round/>
              <a:headEnd type="none" w="sm" len="sm"/>
              <a:tailEnd type="none" w="sm" len="sm"/>
            </a:ln>
          </p:spPr>
          <p:txBody>
            <a:bodyPr lIns="37783" tIns="37783" rIns="37783" bIns="37783"/>
            <a:lstStyle/>
            <a:p>
              <a:pPr algn="ctr" eaLnBrk="1" hangingPunct="1">
                <a:spcBef>
                  <a:spcPct val="20000"/>
                </a:spcBef>
                <a:defRPr/>
              </a:pPr>
              <a:endParaRPr lang="en-GB" sz="1400" b="1" dirty="0">
                <a:solidFill>
                  <a:schemeClr val="bg1"/>
                </a:solidFill>
                <a:latin typeface="Verdana" panose="020B0604030504040204" pitchFamily="34" charset="0"/>
                <a:ea typeface="Verdana" panose="020B0604030504040204" pitchFamily="34" charset="0"/>
                <a:cs typeface="Arial" pitchFamily="34" charset="0"/>
              </a:endParaRPr>
            </a:p>
          </p:txBody>
        </p:sp>
        <p:sp>
          <p:nvSpPr>
            <p:cNvPr id="155" name="Rectangle 35">
              <a:extLst>
                <a:ext uri="{FF2B5EF4-FFF2-40B4-BE49-F238E27FC236}">
                  <a16:creationId xmlns:a16="http://schemas.microsoft.com/office/drawing/2014/main" id="{1C2012DD-081D-4F02-A97D-170F89B319FF}"/>
                </a:ext>
              </a:extLst>
            </p:cNvPr>
            <p:cNvSpPr>
              <a:spLocks noChangeArrowheads="1"/>
            </p:cNvSpPr>
            <p:nvPr/>
          </p:nvSpPr>
          <p:spPr bwMode="auto">
            <a:xfrm>
              <a:off x="2320198" y="2372624"/>
              <a:ext cx="1173943" cy="66610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Strategy</a:t>
              </a:r>
            </a:p>
          </p:txBody>
        </p:sp>
        <p:sp>
          <p:nvSpPr>
            <p:cNvPr id="156" name="Rectangle 38">
              <a:extLst>
                <a:ext uri="{FF2B5EF4-FFF2-40B4-BE49-F238E27FC236}">
                  <a16:creationId xmlns:a16="http://schemas.microsoft.com/office/drawing/2014/main" id="{015561E9-782B-4E0B-AA7F-A2AA4D85C752}"/>
                </a:ext>
              </a:extLst>
            </p:cNvPr>
            <p:cNvSpPr>
              <a:spLocks noChangeArrowheads="1"/>
            </p:cNvSpPr>
            <p:nvPr/>
          </p:nvSpPr>
          <p:spPr bwMode="auto">
            <a:xfrm>
              <a:off x="2501307" y="3478439"/>
              <a:ext cx="811723" cy="66610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Tactic</a:t>
              </a:r>
            </a:p>
          </p:txBody>
        </p:sp>
        <p:sp>
          <p:nvSpPr>
            <p:cNvPr id="157" name="Rectangle 40">
              <a:extLst>
                <a:ext uri="{FF2B5EF4-FFF2-40B4-BE49-F238E27FC236}">
                  <a16:creationId xmlns:a16="http://schemas.microsoft.com/office/drawing/2014/main" id="{92C00EFA-8FAF-487A-AB5C-A15278D69E6C}"/>
                </a:ext>
              </a:extLst>
            </p:cNvPr>
            <p:cNvSpPr>
              <a:spLocks noChangeArrowheads="1"/>
            </p:cNvSpPr>
            <p:nvPr/>
          </p:nvSpPr>
          <p:spPr bwMode="auto">
            <a:xfrm>
              <a:off x="2386744" y="4580485"/>
              <a:ext cx="1040837" cy="66610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Activity</a:t>
              </a:r>
            </a:p>
          </p:txBody>
        </p:sp>
        <p:sp>
          <p:nvSpPr>
            <p:cNvPr id="158" name="Rectangle 45">
              <a:extLst>
                <a:ext uri="{FF2B5EF4-FFF2-40B4-BE49-F238E27FC236}">
                  <a16:creationId xmlns:a16="http://schemas.microsoft.com/office/drawing/2014/main" id="{EC2ECF6A-C314-4E74-B9A0-9AEB46605AE8}"/>
                </a:ext>
              </a:extLst>
            </p:cNvPr>
            <p:cNvSpPr>
              <a:spLocks noChangeArrowheads="1"/>
            </p:cNvSpPr>
            <p:nvPr/>
          </p:nvSpPr>
          <p:spPr bwMode="auto">
            <a:xfrm>
              <a:off x="2657320" y="5682530"/>
              <a:ext cx="499690" cy="666108"/>
            </a:xfrm>
            <a:prstGeom prst="rect">
              <a:avLst/>
            </a:prstGeom>
            <a:ln>
              <a:noFill/>
            </a:ln>
          </p:spPr>
          <p:txBody>
            <a:bodyPr wrap="none" lIns="0" tIns="0" rIns="0" bIns="0" anchor="ctr">
              <a:spAutoFit/>
            </a:bodyPr>
            <a:lstStyle/>
            <a:p>
              <a:pPr algn="ctr"/>
              <a:r>
                <a:rPr lang="en-GB" sz="1400" b="1" dirty="0">
                  <a:solidFill>
                    <a:schemeClr val="bg1"/>
                  </a:solidFill>
                  <a:latin typeface="Verdana" panose="020B0604030504040204" pitchFamily="34" charset="0"/>
                  <a:ea typeface="Verdana" panose="020B0604030504040204" pitchFamily="34" charset="0"/>
                  <a:cs typeface="Arial" pitchFamily="34" charset="0"/>
                </a:rPr>
                <a:t>KPI</a:t>
              </a:r>
            </a:p>
          </p:txBody>
        </p:sp>
        <p:cxnSp>
          <p:nvCxnSpPr>
            <p:cNvPr id="167" name="Straight Connector 166">
              <a:extLst>
                <a:ext uri="{FF2B5EF4-FFF2-40B4-BE49-F238E27FC236}">
                  <a16:creationId xmlns:a16="http://schemas.microsoft.com/office/drawing/2014/main" id="{CC09A275-4F26-46B2-BECC-AEC24BE04FC7}"/>
                </a:ext>
              </a:extLst>
            </p:cNvPr>
            <p:cNvCxnSpPr>
              <a:cxnSpLocks/>
            </p:cNvCxnSpPr>
            <p:nvPr/>
          </p:nvCxnSpPr>
          <p:spPr>
            <a:xfrm>
              <a:off x="1079641" y="3261979"/>
              <a:ext cx="3657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8" name="Rectangle 167">
            <a:extLst>
              <a:ext uri="{FF2B5EF4-FFF2-40B4-BE49-F238E27FC236}">
                <a16:creationId xmlns:a16="http://schemas.microsoft.com/office/drawing/2014/main" id="{B4FC1B47-E734-463B-8BEE-071E151A8088}"/>
              </a:ext>
            </a:extLst>
          </p:cNvPr>
          <p:cNvSpPr/>
          <p:nvPr/>
        </p:nvSpPr>
        <p:spPr>
          <a:xfrm rot="4900451">
            <a:off x="1649924" y="4839658"/>
            <a:ext cx="3033630" cy="307777"/>
          </a:xfrm>
          <a:prstGeom prst="rect">
            <a:avLst/>
          </a:prstGeom>
        </p:spPr>
        <p:txBody>
          <a:bodyPr wrap="square">
            <a:spAutoFit/>
          </a:bodyPr>
          <a:lstStyle/>
          <a:p>
            <a:r>
              <a:rPr lang="en-US" sz="1400" b="1" spc="300" dirty="0">
                <a:solidFill>
                  <a:schemeClr val="tx1">
                    <a:lumMod val="50000"/>
                    <a:lumOff val="50000"/>
                  </a:schemeClr>
                </a:solidFill>
                <a:latin typeface="Verdana" panose="020B0604030504040204" pitchFamily="34" charset="0"/>
                <a:ea typeface="Verdana" panose="020B0604030504040204" pitchFamily="34" charset="0"/>
              </a:rPr>
              <a:t>OPERATIONAL PLAN</a:t>
            </a:r>
            <a:endParaRPr lang="en-US" sz="1400" b="1" spc="300" dirty="0">
              <a:solidFill>
                <a:schemeClr val="tx1">
                  <a:lumMod val="50000"/>
                  <a:lumOff val="50000"/>
                </a:schemeClr>
              </a:solidFill>
            </a:endParaRPr>
          </a:p>
        </p:txBody>
      </p:sp>
      <p:sp>
        <p:nvSpPr>
          <p:cNvPr id="106" name="Rectangle 105">
            <a:extLst>
              <a:ext uri="{FF2B5EF4-FFF2-40B4-BE49-F238E27FC236}">
                <a16:creationId xmlns:a16="http://schemas.microsoft.com/office/drawing/2014/main" id="{B1D4D471-49F7-459E-BB5F-CE82C85E3F9D}"/>
              </a:ext>
            </a:extLst>
          </p:cNvPr>
          <p:cNvSpPr/>
          <p:nvPr/>
        </p:nvSpPr>
        <p:spPr>
          <a:xfrm>
            <a:off x="3095541" y="5464127"/>
            <a:ext cx="9052560" cy="28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ED9C831E-CB75-463A-B524-CCC8D4EFEAEF}"/>
              </a:ext>
            </a:extLst>
          </p:cNvPr>
          <p:cNvSpPr/>
          <p:nvPr/>
        </p:nvSpPr>
        <p:spPr>
          <a:xfrm>
            <a:off x="3113839" y="4357481"/>
            <a:ext cx="9052560" cy="28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EDA25609-2BE7-4793-8033-F329BC0C64B4}"/>
              </a:ext>
            </a:extLst>
          </p:cNvPr>
          <p:cNvSpPr/>
          <p:nvPr/>
        </p:nvSpPr>
        <p:spPr>
          <a:xfrm>
            <a:off x="3095314" y="3263737"/>
            <a:ext cx="9052560" cy="282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44">
            <a:extLst>
              <a:ext uri="{FF2B5EF4-FFF2-40B4-BE49-F238E27FC236}">
                <a16:creationId xmlns:a16="http://schemas.microsoft.com/office/drawing/2014/main" id="{10E55ED8-CE0B-468F-B823-F6821EA7A475}"/>
              </a:ext>
            </a:extLst>
          </p:cNvPr>
          <p:cNvSpPr>
            <a:spLocks/>
          </p:cNvSpPr>
          <p:nvPr/>
        </p:nvSpPr>
        <p:spPr bwMode="blackWhite">
          <a:xfrm>
            <a:off x="348241" y="5457007"/>
            <a:ext cx="2807551" cy="1117143"/>
          </a:xfrm>
          <a:custGeom>
            <a:avLst/>
            <a:gdLst>
              <a:gd name="T0" fmla="*/ 2147483647 w 2414"/>
              <a:gd name="T1" fmla="*/ 0 h 235"/>
              <a:gd name="T2" fmla="*/ 0 w 2414"/>
              <a:gd name="T3" fmla="*/ 2147483647 h 235"/>
              <a:gd name="T4" fmla="*/ 2147483647 w 2414"/>
              <a:gd name="T5" fmla="*/ 2147483647 h 235"/>
              <a:gd name="T6" fmla="*/ 2147483647 w 2414"/>
              <a:gd name="T7" fmla="*/ 0 h 235"/>
              <a:gd name="T8" fmla="*/ 2147483647 w 2414"/>
              <a:gd name="T9" fmla="*/ 0 h 235"/>
              <a:gd name="T10" fmla="*/ 0 60000 65536"/>
              <a:gd name="T11" fmla="*/ 0 60000 65536"/>
              <a:gd name="T12" fmla="*/ 0 60000 65536"/>
              <a:gd name="T13" fmla="*/ 0 60000 65536"/>
              <a:gd name="T14" fmla="*/ 0 60000 65536"/>
              <a:gd name="T15" fmla="*/ 0 w 2414"/>
              <a:gd name="T16" fmla="*/ 0 h 235"/>
              <a:gd name="T17" fmla="*/ 2414 w 2414"/>
              <a:gd name="T18" fmla="*/ 235 h 235"/>
            </a:gdLst>
            <a:ahLst/>
            <a:cxnLst>
              <a:cxn ang="T10">
                <a:pos x="T0" y="T1"/>
              </a:cxn>
              <a:cxn ang="T11">
                <a:pos x="T2" y="T3"/>
              </a:cxn>
              <a:cxn ang="T12">
                <a:pos x="T4" y="T5"/>
              </a:cxn>
              <a:cxn ang="T13">
                <a:pos x="T6" y="T7"/>
              </a:cxn>
              <a:cxn ang="T14">
                <a:pos x="T8" y="T9"/>
              </a:cxn>
            </a:cxnLst>
            <a:rect l="T15" t="T16" r="T17" b="T18"/>
            <a:pathLst>
              <a:path w="2414" h="235">
                <a:moveTo>
                  <a:pt x="131" y="0"/>
                </a:moveTo>
                <a:lnTo>
                  <a:pt x="0" y="234"/>
                </a:lnTo>
                <a:lnTo>
                  <a:pt x="2413" y="234"/>
                </a:lnTo>
                <a:lnTo>
                  <a:pt x="2282" y="0"/>
                </a:lnTo>
                <a:lnTo>
                  <a:pt x="131" y="0"/>
                </a:lnTo>
              </a:path>
            </a:pathLst>
          </a:custGeom>
          <a:solidFill>
            <a:srgbClr val="7F7F7F"/>
          </a:solidFill>
          <a:ln w="28575" cap="rnd">
            <a:solidFill>
              <a:schemeClr val="bg1"/>
            </a:solidFill>
            <a:round/>
            <a:headEnd type="none" w="sm" len="sm"/>
            <a:tailEnd type="none" w="sm" len="sm"/>
          </a:ln>
        </p:spPr>
        <p:txBody>
          <a:bodyPr lIns="37783" tIns="37783" rIns="37783" bIns="37783" anchor="ctr"/>
          <a:lstStyle/>
          <a:p>
            <a:pPr algn="ctr" eaLnBrk="1" hangingPunct="1">
              <a:spcBef>
                <a:spcPct val="20000"/>
              </a:spcBef>
            </a:pPr>
            <a:r>
              <a:rPr lang="en-GB" sz="1400" b="1" dirty="0">
                <a:solidFill>
                  <a:schemeClr val="bg1"/>
                </a:solidFill>
                <a:latin typeface="Verdana" panose="020B0604030504040204" pitchFamily="34" charset="0"/>
                <a:ea typeface="Verdana" panose="020B0604030504040204" pitchFamily="34" charset="0"/>
                <a:cs typeface="Arial" pitchFamily="34" charset="0"/>
              </a:rPr>
              <a:t>KPI</a:t>
            </a:r>
          </a:p>
        </p:txBody>
      </p:sp>
    </p:spTree>
    <p:extLst>
      <p:ext uri="{BB962C8B-B14F-4D97-AF65-F5344CB8AC3E}">
        <p14:creationId xmlns:p14="http://schemas.microsoft.com/office/powerpoint/2010/main" val="2752461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COO Title, Header, Closing Slides">
  <a:themeElements>
    <a:clrScheme name="OCOO-colors">
      <a:dk1>
        <a:srgbClr val="262626"/>
      </a:dk1>
      <a:lt1>
        <a:srgbClr val="FFFFFF"/>
      </a:lt1>
      <a:dk2>
        <a:srgbClr val="0039A6"/>
      </a:dk2>
      <a:lt2>
        <a:srgbClr val="FFFFFF"/>
      </a:lt2>
      <a:accent1>
        <a:srgbClr val="4F81BD"/>
      </a:accent1>
      <a:accent2>
        <a:srgbClr val="9BBB59"/>
      </a:accent2>
      <a:accent3>
        <a:srgbClr val="8064A2"/>
      </a:accent3>
      <a:accent4>
        <a:srgbClr val="4BACC6"/>
      </a:accent4>
      <a:accent5>
        <a:srgbClr val="F79646"/>
      </a:accent5>
      <a:accent6>
        <a:srgbClr val="4F81BD"/>
      </a:accent6>
      <a:hlink>
        <a:srgbClr val="0000BF"/>
      </a:hlink>
      <a:folHlink>
        <a:srgbClr val="5F0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b85d4cd-11b7-425d-b682-1969808ca39a">
      <UserInfo>
        <DisplayName>Fraser, Stephanie</DisplayName>
        <AccountId>12</AccountId>
        <AccountType/>
      </UserInfo>
      <UserInfo>
        <DisplayName>Cadrecha, Christina</DisplayName>
        <AccountId>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DF5352FD9F08C46ACADEBA482540A74" ma:contentTypeVersion="10" ma:contentTypeDescription="Create a new document." ma:contentTypeScope="" ma:versionID="01d15e373fbc63be9b8ec293d2182189">
  <xsd:schema xmlns:xsd="http://www.w3.org/2001/XMLSchema" xmlns:xs="http://www.w3.org/2001/XMLSchema" xmlns:p="http://schemas.microsoft.com/office/2006/metadata/properties" xmlns:ns2="01020bb1-716b-4a0f-beb8-e0ea4b31120d" xmlns:ns3="5b85d4cd-11b7-425d-b682-1969808ca39a" targetNamespace="http://schemas.microsoft.com/office/2006/metadata/properties" ma:root="true" ma:fieldsID="f0c393add2a9f983b8db79200b9bbdc1" ns2:_="" ns3:_="">
    <xsd:import namespace="01020bb1-716b-4a0f-beb8-e0ea4b31120d"/>
    <xsd:import namespace="5b85d4cd-11b7-425d-b682-1969808ca3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020bb1-716b-4a0f-beb8-e0ea4b3112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85d4cd-11b7-425d-b682-1969808ca39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E3B2FF-1A54-44C2-80C8-A7C00CF71B37}">
  <ds:schemaRefs>
    <ds:schemaRef ds:uri="http://schemas.microsoft.com/office/2006/documentManagement/types"/>
    <ds:schemaRef ds:uri="http://purl.org/dc/terms/"/>
    <ds:schemaRef ds:uri="http://www.w3.org/XML/1998/namespace"/>
    <ds:schemaRef ds:uri="http://schemas.microsoft.com/office/infopath/2007/PartnerControls"/>
    <ds:schemaRef ds:uri="http://schemas.microsoft.com/office/2006/metadata/properties"/>
    <ds:schemaRef ds:uri="http://purl.org/dc/dcmitype/"/>
    <ds:schemaRef ds:uri="http://schemas.openxmlformats.org/package/2006/metadata/core-properties"/>
    <ds:schemaRef ds:uri="01020bb1-716b-4a0f-beb8-e0ea4b31120d"/>
    <ds:schemaRef ds:uri="5b85d4cd-11b7-425d-b682-1969808ca39a"/>
    <ds:schemaRef ds:uri="http://purl.org/dc/elements/1.1/"/>
  </ds:schemaRefs>
</ds:datastoreItem>
</file>

<file path=customXml/itemProps2.xml><?xml version="1.0" encoding="utf-8"?>
<ds:datastoreItem xmlns:ds="http://schemas.openxmlformats.org/officeDocument/2006/customXml" ds:itemID="{48E04DD2-F44C-4BBA-A42F-3D577C5EE494}">
  <ds:schemaRefs>
    <ds:schemaRef ds:uri="http://schemas.microsoft.com/sharepoint/v3/contenttype/forms"/>
  </ds:schemaRefs>
</ds:datastoreItem>
</file>

<file path=customXml/itemProps3.xml><?xml version="1.0" encoding="utf-8"?>
<ds:datastoreItem xmlns:ds="http://schemas.openxmlformats.org/officeDocument/2006/customXml" ds:itemID="{A2003D50-C333-4D3D-843F-C52CD347C15F}">
  <ds:schemaRefs>
    <ds:schemaRef ds:uri="01020bb1-716b-4a0f-beb8-e0ea4b31120d"/>
    <ds:schemaRef ds:uri="5b85d4cd-11b7-425d-b682-1969808ca3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170</TotalTime>
  <Words>1216</Words>
  <Application>Microsoft Office PowerPoint</Application>
  <PresentationFormat>Widescreen</PresentationFormat>
  <Paragraphs>169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Verdana</vt:lpstr>
      <vt:lpstr>Wingdings</vt:lpstr>
      <vt:lpstr>Wingdings 2</vt:lpstr>
      <vt:lpstr>OCOO Title, Header, Closing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Roadshows</dc:title>
  <dc:creator>Kagan, Zach</dc:creator>
  <cp:lastModifiedBy>Hines, Rebecca (CDC/DDPHSS/NCHS/OD)</cp:lastModifiedBy>
  <cp:revision>3</cp:revision>
  <dcterms:created xsi:type="dcterms:W3CDTF">2021-08-24T20:14:32Z</dcterms:created>
  <dcterms:modified xsi:type="dcterms:W3CDTF">2021-10-22T14:33:16Z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2021-08-24T20:14:32Z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d95bb915-6c78-4e32-86ab-fb6e579f6750</vt:lpwstr>
  </property>
  <property fmtid="{D5CDD505-2E9C-101B-9397-08002B2CF9AE}" pid="8" name="MSIP_Label_ea60d57e-af5b-4752-ac57-3e4f28ca11dc_ContentBits">
    <vt:lpwstr>0</vt:lpwstr>
  </property>
  <property fmtid="{D5CDD505-2E9C-101B-9397-08002B2CF9AE}" pid="9" name="ContentTypeId">
    <vt:lpwstr>0x0101004DF5352FD9F08C46ACADEBA482540A74</vt:lpwstr>
  </property>
  <property fmtid="{D5CDD505-2E9C-101B-9397-08002B2CF9AE}" pid="10" name="MSIP_Label_8af03ff0-41c5-4c41-b55e-fabb8fae94be_Enabled">
    <vt:lpwstr>true</vt:lpwstr>
  </property>
  <property fmtid="{D5CDD505-2E9C-101B-9397-08002B2CF9AE}" pid="11" name="MSIP_Label_8af03ff0-41c5-4c41-b55e-fabb8fae94be_SetDate">
    <vt:lpwstr>2021-10-22T14:32:35Z</vt:lpwstr>
  </property>
  <property fmtid="{D5CDD505-2E9C-101B-9397-08002B2CF9AE}" pid="12" name="MSIP_Label_8af03ff0-41c5-4c41-b55e-fabb8fae94be_Method">
    <vt:lpwstr>Privileged</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SiteId">
    <vt:lpwstr>9ce70869-60db-44fd-abe8-d2767077fc8f</vt:lpwstr>
  </property>
  <property fmtid="{D5CDD505-2E9C-101B-9397-08002B2CF9AE}" pid="15" name="MSIP_Label_8af03ff0-41c5-4c41-b55e-fabb8fae94be_ActionId">
    <vt:lpwstr>e0e15bdb-01d4-4753-a2e6-38e3adeca208</vt:lpwstr>
  </property>
  <property fmtid="{D5CDD505-2E9C-101B-9397-08002B2CF9AE}" pid="16" name="MSIP_Label_8af03ff0-41c5-4c41-b55e-fabb8fae94be_ContentBits">
    <vt:lpwstr>0</vt:lpwstr>
  </property>
</Properties>
</file>