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90" r:id="rId4"/>
    <p:sldMasterId id="2147483924" r:id="rId5"/>
    <p:sldMasterId id="2147483938" r:id="rId6"/>
    <p:sldMasterId id="2147483951" r:id="rId7"/>
  </p:sldMasterIdLst>
  <p:notesMasterIdLst>
    <p:notesMasterId r:id="rId25"/>
  </p:notesMasterIdLst>
  <p:handoutMasterIdLst>
    <p:handoutMasterId r:id="rId26"/>
  </p:handoutMasterIdLst>
  <p:sldIdLst>
    <p:sldId id="257" r:id="rId8"/>
    <p:sldId id="2868" r:id="rId9"/>
    <p:sldId id="2863" r:id="rId10"/>
    <p:sldId id="2860" r:id="rId11"/>
    <p:sldId id="1514" r:id="rId12"/>
    <p:sldId id="1599" r:id="rId13"/>
    <p:sldId id="1600" r:id="rId14"/>
    <p:sldId id="1521" r:id="rId15"/>
    <p:sldId id="1595" r:id="rId16"/>
    <p:sldId id="1596" r:id="rId17"/>
    <p:sldId id="1597" r:id="rId18"/>
    <p:sldId id="2867" r:id="rId19"/>
    <p:sldId id="1044" r:id="rId20"/>
    <p:sldId id="2870" r:id="rId21"/>
    <p:sldId id="2865" r:id="rId22"/>
    <p:sldId id="300" r:id="rId23"/>
    <p:sldId id="1472" r:id="rId24"/>
  </p:sldIdLst>
  <p:sldSz cx="9144000" cy="5143500" type="screen16x9"/>
  <p:notesSz cx="7102475" cy="9388475"/>
  <p:embeddedFontLs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Myriad Web Pro" panose="020B0604020202020204" charset="0"/>
      <p:regular r:id="rId33"/>
      <p:bold r:id="rId34"/>
      <p:italic r:id="rId35"/>
      <p:boldItalic r:id="rId36"/>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engupta, Manisha (CDC/DDPHSS/NCHS/DHCS)" initials="SM(" lastIdx="2" clrIdx="6">
    <p:extLst>
      <p:ext uri="{19B8F6BF-5375-455C-9EA6-DF929625EA0E}">
        <p15:presenceInfo xmlns:p15="http://schemas.microsoft.com/office/powerpoint/2012/main" userId="S::hku2@cdc.gov::9b4859d2-0e48-41f6-9154-5dc784f0446e" providerId="AD"/>
      </p:ext>
    </p:extLst>
  </p:cmAuthor>
  <p:cmAuthor id="1" name="DeFrances, Carol J. (CDC/DDPHSS/NCHS/DHCS)" initials="DCJ(" lastIdx="34" clrIdx="0">
    <p:extLst>
      <p:ext uri="{19B8F6BF-5375-455C-9EA6-DF929625EA0E}">
        <p15:presenceInfo xmlns:p15="http://schemas.microsoft.com/office/powerpoint/2012/main" userId="S::csd0@cdc.gov::5620fbe4-95bc-447f-8ac4-2f3e9843bf37" providerId="AD"/>
      </p:ext>
    </p:extLst>
  </p:cmAuthor>
  <p:cmAuthor id="2" name="Jackson, Geoffrey (CDC/DDPHSS/NCHS/DHCS)" initials="JG(" lastIdx="1" clrIdx="1">
    <p:extLst>
      <p:ext uri="{19B8F6BF-5375-455C-9EA6-DF929625EA0E}">
        <p15:presenceInfo xmlns:p15="http://schemas.microsoft.com/office/powerpoint/2012/main" userId="S::mlq2@cdc.gov::f8b94d52-1e35-4f46-ad10-7c6ad9bcc613" providerId="AD"/>
      </p:ext>
    </p:extLst>
  </p:cmAuthor>
  <p:cmAuthor id="3" name="Brown, Amy (CDC/DDPHSS/NCHS/DHCS)" initials="BA(" lastIdx="4" clrIdx="2">
    <p:extLst>
      <p:ext uri="{19B8F6BF-5375-455C-9EA6-DF929625EA0E}">
        <p15:presenceInfo xmlns:p15="http://schemas.microsoft.com/office/powerpoint/2012/main" userId="S::wri1@cdc.gov::4376576c-7aad-4cfa-afd5-091a14b68816" providerId="AD"/>
      </p:ext>
    </p:extLst>
  </p:cmAuthor>
  <p:cmAuthor id="4" name="Ward, Brian W. (CDC/DDPHSS/NCHS/DHCS)" initials="WBW(" lastIdx="7" clrIdx="3">
    <p:extLst>
      <p:ext uri="{19B8F6BF-5375-455C-9EA6-DF929625EA0E}">
        <p15:presenceInfo xmlns:p15="http://schemas.microsoft.com/office/powerpoint/2012/main" userId="S::IJZ8@cdc.gov::1aa89810-2392-4bcd-8c2f-d1fcc7fa74b0" providerId="AD"/>
      </p:ext>
    </p:extLst>
  </p:cmAuthor>
  <p:cmAuthor id="5" name="Relf, Daniela (CDC/DDPHSS/NCHS/DHCS) (CTR)" initials="RD((" lastIdx="6" clrIdx="4">
    <p:extLst>
      <p:ext uri="{19B8F6BF-5375-455C-9EA6-DF929625EA0E}">
        <p15:presenceInfo xmlns:p15="http://schemas.microsoft.com/office/powerpoint/2012/main" userId="S::pwj2@cdc.gov::60843402-6cf2-4072-8499-6fdfc102f3d3" providerId="AD"/>
      </p:ext>
    </p:extLst>
  </p:cmAuthor>
  <p:cmAuthor id="6" name="O'Connor, Kathy (CDC/DDPHSS/NCHS/DHCS)" initials="OK(" lastIdx="42" clrIdx="5">
    <p:extLst>
      <p:ext uri="{19B8F6BF-5375-455C-9EA6-DF929625EA0E}">
        <p15:presenceInfo xmlns:p15="http://schemas.microsoft.com/office/powerpoint/2012/main" userId="S::kdo7@cdc.gov::9ab969d0-50d1-49f4-b1a6-61375c62c8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58"/>
    <a:srgbClr val="0039A6"/>
    <a:srgbClr val="000000"/>
    <a:srgbClr val="0B40A5"/>
    <a:srgbClr val="006166"/>
    <a:srgbClr val="3F3F3F"/>
    <a:srgbClr val="008BB0"/>
    <a:srgbClr val="618E7C"/>
    <a:srgbClr val="FFFFFF"/>
    <a:srgbClr val="D06F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4C2DD7-1A6F-44D7-A8DB-2E6B86D99703}" v="138" dt="2021-10-29T14:30:02.4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475" autoAdjust="0"/>
  </p:normalViewPr>
  <p:slideViewPr>
    <p:cSldViewPr snapToGrid="0">
      <p:cViewPr varScale="1">
        <p:scale>
          <a:sx n="63" d="100"/>
          <a:sy n="63" d="100"/>
        </p:scale>
        <p:origin x="64" y="436"/>
      </p:cViewPr>
      <p:guideLst>
        <p:guide orient="horz" pos="1620"/>
        <p:guide pos="2880"/>
      </p:guideLst>
    </p:cSldViewPr>
  </p:slideViewPr>
  <p:outlineViewPr>
    <p:cViewPr>
      <p:scale>
        <a:sx n="33" d="100"/>
        <a:sy n="33" d="100"/>
      </p:scale>
      <p:origin x="0" y="-5224"/>
    </p:cViewPr>
  </p:outlineViewPr>
  <p:notesTextViewPr>
    <p:cViewPr>
      <p:scale>
        <a:sx n="66" d="100"/>
        <a:sy n="66" d="100"/>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font" Target="fonts/font8.fntdata"/><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6.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3078048" cy="470356"/>
          </a:xfrm>
          <a:prstGeom prst="rect">
            <a:avLst/>
          </a:prstGeom>
        </p:spPr>
        <p:txBody>
          <a:bodyPr vert="horz" lIns="89101" tIns="44549" rIns="89101" bIns="44549" rtlCol="0"/>
          <a:lstStyle>
            <a:lvl1pPr algn="l">
              <a:defRPr sz="1200"/>
            </a:lvl1pPr>
          </a:lstStyle>
          <a:p>
            <a:endParaRPr lang="en-US" dirty="0"/>
          </a:p>
        </p:txBody>
      </p:sp>
      <p:sp>
        <p:nvSpPr>
          <p:cNvPr id="3" name="Date Placeholder 2"/>
          <p:cNvSpPr>
            <a:spLocks noGrp="1"/>
          </p:cNvSpPr>
          <p:nvPr>
            <p:ph type="dt" sz="quarter" idx="1"/>
          </p:nvPr>
        </p:nvSpPr>
        <p:spPr>
          <a:xfrm>
            <a:off x="4022889" y="2"/>
            <a:ext cx="3078048" cy="470356"/>
          </a:xfrm>
          <a:prstGeom prst="rect">
            <a:avLst/>
          </a:prstGeom>
        </p:spPr>
        <p:txBody>
          <a:bodyPr vert="horz" lIns="89101" tIns="44549" rIns="89101" bIns="44549" rtlCol="0"/>
          <a:lstStyle>
            <a:lvl1pPr algn="r">
              <a:defRPr sz="1200"/>
            </a:lvl1pPr>
          </a:lstStyle>
          <a:p>
            <a:fld id="{CCD9D4F3-1CB6-4E57-BC6A-8FDD6DF1AC39}" type="datetimeFigureOut">
              <a:rPr lang="en-US" smtClean="0"/>
              <a:t>10/29/2021</a:t>
            </a:fld>
            <a:endParaRPr lang="en-US" dirty="0"/>
          </a:p>
        </p:txBody>
      </p:sp>
      <p:sp>
        <p:nvSpPr>
          <p:cNvPr id="4" name="Footer Placeholder 3"/>
          <p:cNvSpPr>
            <a:spLocks noGrp="1"/>
          </p:cNvSpPr>
          <p:nvPr>
            <p:ph type="ftr" sz="quarter" idx="2"/>
          </p:nvPr>
        </p:nvSpPr>
        <p:spPr>
          <a:xfrm>
            <a:off x="4" y="8918120"/>
            <a:ext cx="3078048" cy="470355"/>
          </a:xfrm>
          <a:prstGeom prst="rect">
            <a:avLst/>
          </a:prstGeom>
        </p:spPr>
        <p:txBody>
          <a:bodyPr vert="horz" lIns="89101" tIns="44549" rIns="89101" bIns="44549"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2889" y="8918120"/>
            <a:ext cx="3078048" cy="470355"/>
          </a:xfrm>
          <a:prstGeom prst="rect">
            <a:avLst/>
          </a:prstGeom>
        </p:spPr>
        <p:txBody>
          <a:bodyPr vert="horz" lIns="89101" tIns="44549" rIns="89101" bIns="44549" rtlCol="0" anchor="b"/>
          <a:lstStyle>
            <a:lvl1pPr algn="r">
              <a:defRPr sz="1200"/>
            </a:lvl1pPr>
          </a:lstStyle>
          <a:p>
            <a:fld id="{A352C7E1-5E17-4B76-93F9-C135FF019537}" type="slidenum">
              <a:rPr lang="en-US" smtClean="0"/>
              <a:t>‹#›</a:t>
            </a:fld>
            <a:endParaRPr lang="en-US" dirty="0"/>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9T12:20:21.923"/>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9T12:20:22.271"/>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3078048" cy="468803"/>
          </a:xfrm>
          <a:prstGeom prst="rect">
            <a:avLst/>
          </a:prstGeom>
        </p:spPr>
        <p:txBody>
          <a:bodyPr vert="horz" lIns="89101" tIns="44549" rIns="89101" bIns="44549"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4022889" y="3"/>
            <a:ext cx="3078048" cy="468803"/>
          </a:xfrm>
          <a:prstGeom prst="rect">
            <a:avLst/>
          </a:prstGeom>
        </p:spPr>
        <p:txBody>
          <a:bodyPr vert="horz" lIns="89101" tIns="44549" rIns="89101" bIns="44549"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10/29/2021</a:t>
            </a:fld>
            <a:endParaRPr lang="en-US" dirty="0"/>
          </a:p>
        </p:txBody>
      </p:sp>
      <p:sp>
        <p:nvSpPr>
          <p:cNvPr id="4" name="Slide Image Placeholder 3"/>
          <p:cNvSpPr>
            <a:spLocks noGrp="1" noRot="1" noChangeAspect="1"/>
          </p:cNvSpPr>
          <p:nvPr>
            <p:ph type="sldImg" idx="2"/>
          </p:nvPr>
        </p:nvSpPr>
        <p:spPr>
          <a:xfrm>
            <a:off x="422275" y="703263"/>
            <a:ext cx="6259513" cy="3521075"/>
          </a:xfrm>
          <a:prstGeom prst="rect">
            <a:avLst/>
          </a:prstGeom>
          <a:noFill/>
          <a:ln w="12700">
            <a:solidFill>
              <a:prstClr val="black"/>
            </a:solidFill>
          </a:ln>
        </p:spPr>
        <p:txBody>
          <a:bodyPr vert="horz" lIns="89101" tIns="44549" rIns="89101" bIns="44549" rtlCol="0" anchor="ctr"/>
          <a:lstStyle/>
          <a:p>
            <a:pPr lvl="0"/>
            <a:endParaRPr lang="en-US" noProof="0" dirty="0"/>
          </a:p>
        </p:txBody>
      </p:sp>
      <p:sp>
        <p:nvSpPr>
          <p:cNvPr id="5" name="Notes Placeholder 4"/>
          <p:cNvSpPr>
            <a:spLocks noGrp="1"/>
          </p:cNvSpPr>
          <p:nvPr>
            <p:ph type="body" sz="quarter" idx="3"/>
          </p:nvPr>
        </p:nvSpPr>
        <p:spPr>
          <a:xfrm>
            <a:off x="710558" y="4459840"/>
            <a:ext cx="5681363" cy="4223882"/>
          </a:xfrm>
          <a:prstGeom prst="rect">
            <a:avLst/>
          </a:prstGeom>
        </p:spPr>
        <p:txBody>
          <a:bodyPr vert="horz" lIns="89101" tIns="44549" rIns="89101" bIns="4454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918124"/>
            <a:ext cx="3078048" cy="468803"/>
          </a:xfrm>
          <a:prstGeom prst="rect">
            <a:avLst/>
          </a:prstGeom>
        </p:spPr>
        <p:txBody>
          <a:bodyPr vert="horz" lIns="89101" tIns="44549" rIns="89101" bIns="44549"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4022889" y="8918124"/>
            <a:ext cx="3078048" cy="468803"/>
          </a:xfrm>
          <a:prstGeom prst="rect">
            <a:avLst/>
          </a:prstGeom>
        </p:spPr>
        <p:txBody>
          <a:bodyPr vert="horz" lIns="89101" tIns="44549" rIns="89101" bIns="44549"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dirty="0"/>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23945" indent="-278440">
              <a:defRPr>
                <a:solidFill>
                  <a:schemeClr val="tx1"/>
                </a:solidFill>
                <a:latin typeface="Myriad Web Pro" panose="020B0503030403020204" pitchFamily="34" charset="0"/>
              </a:defRPr>
            </a:lvl2pPr>
            <a:lvl3pPr marL="1113761" indent="-222752">
              <a:defRPr>
                <a:solidFill>
                  <a:schemeClr val="tx1"/>
                </a:solidFill>
                <a:latin typeface="Myriad Web Pro" panose="020B0503030403020204" pitchFamily="34" charset="0"/>
              </a:defRPr>
            </a:lvl3pPr>
            <a:lvl4pPr marL="1559266" indent="-222752">
              <a:defRPr>
                <a:solidFill>
                  <a:schemeClr val="tx1"/>
                </a:solidFill>
                <a:latin typeface="Myriad Web Pro" panose="020B0503030403020204" pitchFamily="34" charset="0"/>
              </a:defRPr>
            </a:lvl4pPr>
            <a:lvl5pPr marL="2004770" indent="-222752">
              <a:defRPr>
                <a:solidFill>
                  <a:schemeClr val="tx1"/>
                </a:solidFill>
                <a:latin typeface="Myriad Web Pro" panose="020B0503030403020204" pitchFamily="34" charset="0"/>
              </a:defRPr>
            </a:lvl5pPr>
            <a:lvl6pPr marL="2450274" indent="-222752" fontAlgn="base">
              <a:spcBef>
                <a:spcPct val="0"/>
              </a:spcBef>
              <a:spcAft>
                <a:spcPct val="0"/>
              </a:spcAft>
              <a:defRPr>
                <a:solidFill>
                  <a:schemeClr val="tx1"/>
                </a:solidFill>
                <a:latin typeface="Myriad Web Pro" panose="020B0503030403020204" pitchFamily="34" charset="0"/>
              </a:defRPr>
            </a:lvl6pPr>
            <a:lvl7pPr marL="2895778" indent="-222752" fontAlgn="base">
              <a:spcBef>
                <a:spcPct val="0"/>
              </a:spcBef>
              <a:spcAft>
                <a:spcPct val="0"/>
              </a:spcAft>
              <a:defRPr>
                <a:solidFill>
                  <a:schemeClr val="tx1"/>
                </a:solidFill>
                <a:latin typeface="Myriad Web Pro" panose="020B0503030403020204" pitchFamily="34" charset="0"/>
              </a:defRPr>
            </a:lvl7pPr>
            <a:lvl8pPr marL="3341284" indent="-222752" fontAlgn="base">
              <a:spcBef>
                <a:spcPct val="0"/>
              </a:spcBef>
              <a:spcAft>
                <a:spcPct val="0"/>
              </a:spcAft>
              <a:defRPr>
                <a:solidFill>
                  <a:schemeClr val="tx1"/>
                </a:solidFill>
                <a:latin typeface="Myriad Web Pro" panose="020B0503030403020204" pitchFamily="34" charset="0"/>
              </a:defRPr>
            </a:lvl8pPr>
            <a:lvl9pPr marL="3786787" indent="-222752"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dirty="0">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dirty="0"/>
          </a:p>
        </p:txBody>
      </p:sp>
    </p:spTree>
    <p:extLst>
      <p:ext uri="{BB962C8B-B14F-4D97-AF65-F5344CB8AC3E}">
        <p14:creationId xmlns:p14="http://schemas.microsoft.com/office/powerpoint/2010/main" val="1407322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dirty="0"/>
          </a:p>
        </p:txBody>
      </p:sp>
    </p:spTree>
    <p:extLst>
      <p:ext uri="{BB962C8B-B14F-4D97-AF65-F5344CB8AC3E}">
        <p14:creationId xmlns:p14="http://schemas.microsoft.com/office/powerpoint/2010/main" val="1297234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defTabSz="924641">
              <a:defRPr/>
            </a:pPr>
            <a:fld id="{EB38CAEC-4554-485B-9189-C45C7447A404}" type="slidenum">
              <a:rPr lang="en-US">
                <a:solidFill>
                  <a:prstClr val="black"/>
                </a:solidFill>
                <a:latin typeface="Calibri" panose="020F0502020204030204"/>
              </a:rPr>
              <a:pPr defTabSz="924641">
                <a:defRPr/>
              </a:pPr>
              <a:t>12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798352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4850"/>
            <a:ext cx="6261100" cy="3521075"/>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13</a:t>
            </a:fld>
            <a:endParaRPr lang="en-US" dirty="0"/>
          </a:p>
        </p:txBody>
      </p:sp>
    </p:spTree>
    <p:extLst>
      <p:ext uri="{BB962C8B-B14F-4D97-AF65-F5344CB8AC3E}">
        <p14:creationId xmlns:p14="http://schemas.microsoft.com/office/powerpoint/2010/main" val="2530987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9131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641">
              <a:defRPr/>
            </a:pPr>
            <a:endParaRPr lang="en-US" sz="1400" dirty="0"/>
          </a:p>
          <a:p>
            <a:pPr defTabSz="924641">
              <a:defRPr/>
            </a:pPr>
            <a:endParaRPr lang="en-US" sz="1400" dirty="0"/>
          </a:p>
          <a:p>
            <a:pPr defTabSz="924641">
              <a:defRPr/>
            </a:pPr>
            <a:r>
              <a:rPr lang="en-US" sz="1400" dirty="0"/>
              <a:t> </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15</a:t>
            </a:fld>
            <a:endParaRPr lang="en-US" dirty="0"/>
          </a:p>
        </p:txBody>
      </p:sp>
    </p:spTree>
    <p:extLst>
      <p:ext uri="{BB962C8B-B14F-4D97-AF65-F5344CB8AC3E}">
        <p14:creationId xmlns:p14="http://schemas.microsoft.com/office/powerpoint/2010/main" val="3434531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641">
              <a:defRPr/>
            </a:pPr>
            <a:fld id="{EB38CAEC-4554-485B-9189-C45C7447A404}" type="slidenum">
              <a:rPr lang="en-US">
                <a:solidFill>
                  <a:prstClr val="black"/>
                </a:solidFill>
                <a:latin typeface="Calibri" panose="020F0502020204030204"/>
              </a:rPr>
              <a:pPr defTabSz="924641">
                <a:defRPr/>
              </a:pPr>
              <a:t>16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79879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17</a:t>
            </a:fld>
            <a:endParaRPr lang="en-US" dirty="0"/>
          </a:p>
        </p:txBody>
      </p:sp>
    </p:spTree>
    <p:extLst>
      <p:ext uri="{BB962C8B-B14F-4D97-AF65-F5344CB8AC3E}">
        <p14:creationId xmlns:p14="http://schemas.microsoft.com/office/powerpoint/2010/main" val="3845100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52843">
              <a:defRPr/>
            </a:pPr>
            <a:fld id="{EB38CAEC-4554-485B-9189-C45C7447A404}" type="slidenum">
              <a:rPr lang="en-US">
                <a:solidFill>
                  <a:prstClr val="black"/>
                </a:solidFill>
                <a:latin typeface="Calibri"/>
              </a:rPr>
              <a:pPr defTabSz="952843">
                <a:defRPr/>
              </a:pPr>
              <a:t>2</a:t>
            </a:fld>
            <a:endParaRPr lang="en-US" dirty="0">
              <a:solidFill>
                <a:prstClr val="black"/>
              </a:solidFill>
              <a:latin typeface="Calibri"/>
            </a:endParaRPr>
          </a:p>
        </p:txBody>
      </p:sp>
    </p:spTree>
    <p:extLst>
      <p:ext uri="{BB962C8B-B14F-4D97-AF65-F5344CB8AC3E}">
        <p14:creationId xmlns:p14="http://schemas.microsoft.com/office/powerpoint/2010/main" val="3507921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a:t>
            </a:fld>
            <a:endParaRPr lang="en-US" dirty="0"/>
          </a:p>
        </p:txBody>
      </p:sp>
    </p:spTree>
    <p:extLst>
      <p:ext uri="{BB962C8B-B14F-4D97-AF65-F5344CB8AC3E}">
        <p14:creationId xmlns:p14="http://schemas.microsoft.com/office/powerpoint/2010/main" val="4084046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dirty="0"/>
          </a:p>
        </p:txBody>
      </p:sp>
    </p:spTree>
    <p:extLst>
      <p:ext uri="{BB962C8B-B14F-4D97-AF65-F5344CB8AC3E}">
        <p14:creationId xmlns:p14="http://schemas.microsoft.com/office/powerpoint/2010/main" val="1620336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4850"/>
            <a:ext cx="6261100"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a:t>
            </a:fld>
            <a:endParaRPr lang="en-US" dirty="0"/>
          </a:p>
        </p:txBody>
      </p:sp>
    </p:spTree>
    <p:extLst>
      <p:ext uri="{BB962C8B-B14F-4D97-AF65-F5344CB8AC3E}">
        <p14:creationId xmlns:p14="http://schemas.microsoft.com/office/powerpoint/2010/main" val="3017641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4850"/>
            <a:ext cx="6261100"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a:t>
            </a:fld>
            <a:endParaRPr lang="en-US" dirty="0"/>
          </a:p>
        </p:txBody>
      </p:sp>
    </p:spTree>
    <p:extLst>
      <p:ext uri="{BB962C8B-B14F-4D97-AF65-F5344CB8AC3E}">
        <p14:creationId xmlns:p14="http://schemas.microsoft.com/office/powerpoint/2010/main" val="4265382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4850"/>
            <a:ext cx="6261100"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7</a:t>
            </a:fld>
            <a:endParaRPr lang="en-US" dirty="0"/>
          </a:p>
        </p:txBody>
      </p:sp>
    </p:spTree>
    <p:extLst>
      <p:ext uri="{BB962C8B-B14F-4D97-AF65-F5344CB8AC3E}">
        <p14:creationId xmlns:p14="http://schemas.microsoft.com/office/powerpoint/2010/main" val="3581041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4850"/>
            <a:ext cx="6261100" cy="35210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8</a:t>
            </a:fld>
            <a:endParaRPr lang="en-US" dirty="0"/>
          </a:p>
        </p:txBody>
      </p:sp>
    </p:spTree>
    <p:extLst>
      <p:ext uri="{BB962C8B-B14F-4D97-AF65-F5344CB8AC3E}">
        <p14:creationId xmlns:p14="http://schemas.microsoft.com/office/powerpoint/2010/main" val="1444450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9026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tif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
            <a:ext cx="9144000" cy="888973"/>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2250"/>
              </a:lnSpc>
              <a:defRPr sz="2100" b="1" baseline="0">
                <a:solidFill>
                  <a:srgbClr val="0039A6"/>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1500" b="1" baseline="0">
                <a:solidFill>
                  <a:srgbClr val="0039A6"/>
                </a:solidFill>
                <a:effectLst/>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1500"/>
              </a:lnSpc>
              <a:buNone/>
              <a:defRPr sz="135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1" y="9015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316485477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5"/>
          <p:cNvSpPr>
            <a:spLocks noGrp="1" noChangeAspect="1"/>
          </p:cNvSpPr>
          <p:nvPr>
            <p:ph type="sldNum" sz="quarter" idx="4"/>
          </p:nvPr>
        </p:nvSpPr>
        <p:spPr>
          <a:xfrm>
            <a:off x="8431339" y="4624874"/>
            <a:ext cx="240030" cy="240030"/>
          </a:xfrm>
          <a:prstGeom prst="ellipse">
            <a:avLst/>
          </a:prstGeom>
          <a:solidFill>
            <a:srgbClr val="185394"/>
          </a:solidFill>
          <a:ln w="114300">
            <a:noFill/>
          </a:ln>
        </p:spPr>
        <p:txBody>
          <a:bodyPr vert="horz" wrap="square" lIns="0" tIns="0" rIns="0" bIns="0" rtlCol="0" anchor="t"/>
          <a:lstStyle>
            <a:lvl1pPr algn="ctr">
              <a:defRPr sz="1050" b="1">
                <a:solidFill>
                  <a:schemeClr val="bg1"/>
                </a:solidFill>
              </a:defRPr>
            </a:lvl1pPr>
          </a:lstStyle>
          <a:p>
            <a:fld id="{7E144BFB-579A-4B4B-9BF5-420708BFA4F7}" type="slidenum">
              <a:rPr lang="en-US" smtClean="0"/>
              <a:pPr/>
              <a:t>‹#›</a:t>
            </a:fld>
            <a:endParaRPr lang="en-US" dirty="0"/>
          </a:p>
        </p:txBody>
      </p:sp>
    </p:spTree>
    <p:extLst>
      <p:ext uri="{BB962C8B-B14F-4D97-AF65-F5344CB8AC3E}">
        <p14:creationId xmlns:p14="http://schemas.microsoft.com/office/powerpoint/2010/main" val="3501608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with Logos">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4916924" y="4598171"/>
            <a:ext cx="3086100" cy="273844"/>
          </a:xfrm>
          <a:prstGeom prst="rect">
            <a:avLst/>
          </a:prstGeom>
        </p:spPr>
        <p:txBody>
          <a:bodyPr/>
          <a:lstStyle/>
          <a:p>
            <a:r>
              <a:rPr lang="en-US" dirty="0"/>
              <a:t>Do Not Distribute Outside HHS</a:t>
            </a:r>
          </a:p>
        </p:txBody>
      </p:sp>
      <p:sp>
        <p:nvSpPr>
          <p:cNvPr id="6" name="Slide Number Placeholder 5"/>
          <p:cNvSpPr>
            <a:spLocks noGrp="1"/>
          </p:cNvSpPr>
          <p:nvPr>
            <p:ph type="sldNum" sz="quarter" idx="11"/>
          </p:nvPr>
        </p:nvSpPr>
        <p:spPr>
          <a:xfrm>
            <a:off x="8431339" y="4624874"/>
            <a:ext cx="240030" cy="240030"/>
          </a:xfrm>
          <a:prstGeom prst="ellipse">
            <a:avLst/>
          </a:prstGeom>
        </p:spPr>
        <p:txBody>
          <a:bodyPr/>
          <a:lstStyle/>
          <a:p>
            <a:fld id="{7E144BFB-579A-4B4B-9BF5-420708BFA4F7}" type="slidenum">
              <a:rPr lang="en-US" smtClean="0"/>
              <a:pPr/>
              <a:t>‹#›</a:t>
            </a:fld>
            <a:endParaRPr lang="en-US" dirty="0"/>
          </a:p>
        </p:txBody>
      </p:sp>
      <p:grpSp>
        <p:nvGrpSpPr>
          <p:cNvPr id="8" name="Group 7"/>
          <p:cNvGrpSpPr/>
          <p:nvPr userDrawn="1"/>
        </p:nvGrpSpPr>
        <p:grpSpPr>
          <a:xfrm>
            <a:off x="456844" y="4477334"/>
            <a:ext cx="2493875" cy="517800"/>
            <a:chOff x="609126" y="5969779"/>
            <a:chExt cx="3325166" cy="69040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126" y="6026850"/>
              <a:ext cx="573569" cy="573569"/>
            </a:xfrm>
            <a:prstGeom prst="rect">
              <a:avLst/>
            </a:prstGeom>
          </p:spPr>
        </p:pic>
        <p:grpSp>
          <p:nvGrpSpPr>
            <p:cNvPr id="10" name="Group 9"/>
            <p:cNvGrpSpPr>
              <a:grpSpLocks noChangeAspect="1"/>
            </p:cNvGrpSpPr>
            <p:nvPr/>
          </p:nvGrpSpPr>
          <p:grpSpPr>
            <a:xfrm>
              <a:off x="1232935" y="5969779"/>
              <a:ext cx="2701357" cy="690400"/>
              <a:chOff x="852487" y="5810928"/>
              <a:chExt cx="3807247" cy="973038"/>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r="63655"/>
              <a:stretch/>
            </p:blipFill>
            <p:spPr>
              <a:xfrm>
                <a:off x="852487" y="5810928"/>
                <a:ext cx="1382566" cy="973038"/>
              </a:xfrm>
              <a:prstGeom prst="rect">
                <a:avLst/>
              </a:prstGeom>
            </p:spPr>
          </p:pic>
          <p:cxnSp>
            <p:nvCxnSpPr>
              <p:cNvPr id="12" name="Straight Connector 11"/>
              <p:cNvCxnSpPr/>
              <p:nvPr/>
            </p:nvCxnSpPr>
            <p:spPr>
              <a:xfrm flipH="1">
                <a:off x="2329543" y="5977407"/>
                <a:ext cx="867" cy="640080"/>
              </a:xfrm>
              <a:prstGeom prst="line">
                <a:avLst/>
              </a:prstGeom>
              <a:ln w="19050" cap="rnd">
                <a:solidFill>
                  <a:srgbClr val="FCAF10"/>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41251"/>
              <a:stretch/>
            </p:blipFill>
            <p:spPr>
              <a:xfrm>
                <a:off x="2424900" y="5810928"/>
                <a:ext cx="2234834" cy="973038"/>
              </a:xfrm>
              <a:prstGeom prst="rect">
                <a:avLst/>
              </a:prstGeom>
            </p:spPr>
          </p:pic>
        </p:grpSp>
      </p:grpSp>
    </p:spTree>
    <p:extLst>
      <p:ext uri="{BB962C8B-B14F-4D97-AF65-F5344CB8AC3E}">
        <p14:creationId xmlns:p14="http://schemas.microsoft.com/office/powerpoint/2010/main" val="504049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without Logos">
    <p:spTree>
      <p:nvGrpSpPr>
        <p:cNvPr id="1" name=""/>
        <p:cNvGrpSpPr/>
        <p:nvPr/>
      </p:nvGrpSpPr>
      <p:grpSpPr>
        <a:xfrm>
          <a:off x="0" y="0"/>
          <a:ext cx="0" cy="0"/>
          <a:chOff x="0" y="0"/>
          <a:chExt cx="0" cy="0"/>
        </a:xfrm>
      </p:grpSpPr>
      <p:sp>
        <p:nvSpPr>
          <p:cNvPr id="15" name="Footer Placeholder 14"/>
          <p:cNvSpPr>
            <a:spLocks noGrp="1"/>
          </p:cNvSpPr>
          <p:nvPr>
            <p:ph type="ftr" sz="quarter" idx="10"/>
          </p:nvPr>
        </p:nvSpPr>
        <p:spPr>
          <a:xfrm>
            <a:off x="4916924" y="4598171"/>
            <a:ext cx="3086100" cy="273844"/>
          </a:xfrm>
          <a:prstGeom prst="rect">
            <a:avLst/>
          </a:prstGeom>
        </p:spPr>
        <p:txBody>
          <a:bodyPr/>
          <a:lstStyle/>
          <a:p>
            <a:r>
              <a:rPr lang="en-US" dirty="0"/>
              <a:t>Do Not Distribute Outside HHS</a:t>
            </a:r>
          </a:p>
        </p:txBody>
      </p:sp>
      <p:sp>
        <p:nvSpPr>
          <p:cNvPr id="16" name="Slide Number Placeholder 15"/>
          <p:cNvSpPr>
            <a:spLocks noGrp="1"/>
          </p:cNvSpPr>
          <p:nvPr>
            <p:ph type="sldNum" sz="quarter" idx="11"/>
          </p:nvPr>
        </p:nvSpPr>
        <p:spPr>
          <a:xfrm>
            <a:off x="8431339" y="4624874"/>
            <a:ext cx="240030" cy="240030"/>
          </a:xfrm>
          <a:prstGeom prst="ellipse">
            <a:avLst/>
          </a:prstGeom>
        </p:spPr>
        <p:txBody>
          <a:bodyPr/>
          <a:lstStyle/>
          <a:p>
            <a:fld id="{7E144BFB-579A-4B4B-9BF5-420708BFA4F7}" type="slidenum">
              <a:rPr lang="en-US" smtClean="0"/>
              <a:pPr/>
              <a:t>‹#›</a:t>
            </a:fld>
            <a:endParaRPr lang="en-US" dirty="0"/>
          </a:p>
        </p:txBody>
      </p:sp>
    </p:spTree>
    <p:extLst>
      <p:ext uri="{BB962C8B-B14F-4D97-AF65-F5344CB8AC3E}">
        <p14:creationId xmlns:p14="http://schemas.microsoft.com/office/powerpoint/2010/main" val="2011671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claimer Slide">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4463688-DAFC-164A-B212-E04ED42AB6A6}"/>
              </a:ext>
            </a:extLst>
          </p:cNvPr>
          <p:cNvSpPr txBox="1">
            <a:spLocks/>
          </p:cNvSpPr>
          <p:nvPr userDrawn="1"/>
        </p:nvSpPr>
        <p:spPr>
          <a:xfrm>
            <a:off x="461141" y="1394502"/>
            <a:ext cx="8107824" cy="307655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185394"/>
              </a:buClr>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findings and conclusions in this presentation are those of the authors and do not necessarily represent the official position of the U.S. Department of Health and Human Services.</a:t>
            </a:r>
          </a:p>
        </p:txBody>
      </p:sp>
      <p:sp>
        <p:nvSpPr>
          <p:cNvPr id="11" name="Title 1">
            <a:extLst>
              <a:ext uri="{FF2B5EF4-FFF2-40B4-BE49-F238E27FC236}">
                <a16:creationId xmlns:a16="http://schemas.microsoft.com/office/drawing/2014/main" id="{5ABB2F6F-8D84-F546-85B3-F9D349999853}"/>
              </a:ext>
            </a:extLst>
          </p:cNvPr>
          <p:cNvSpPr txBox="1">
            <a:spLocks/>
          </p:cNvSpPr>
          <p:nvPr userDrawn="1"/>
        </p:nvSpPr>
        <p:spPr>
          <a:xfrm>
            <a:off x="461141" y="147462"/>
            <a:ext cx="8188452" cy="76925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150" b="1" i="0" u="none" strike="noStrike" kern="1200" cap="none" spc="0" normalizeH="0" baseline="0" noProof="0" dirty="0">
                <a:ln>
                  <a:noFill/>
                </a:ln>
                <a:solidFill>
                  <a:sysClr val="window" lastClr="FFFFFF"/>
                </a:solidFill>
                <a:effectLst/>
                <a:uLnTx/>
                <a:uFillTx/>
                <a:latin typeface="Calibri" panose="020F0502020204030204"/>
                <a:ea typeface="+mj-ea"/>
                <a:cs typeface="+mj-cs"/>
              </a:rPr>
              <a:t>Disclaimer</a:t>
            </a:r>
          </a:p>
        </p:txBody>
      </p:sp>
      <p:sp>
        <p:nvSpPr>
          <p:cNvPr id="6" name="Slide Number Placeholder 5"/>
          <p:cNvSpPr>
            <a:spLocks noGrp="1" noChangeAspect="1"/>
          </p:cNvSpPr>
          <p:nvPr>
            <p:ph type="sldNum" sz="quarter" idx="4"/>
          </p:nvPr>
        </p:nvSpPr>
        <p:spPr>
          <a:xfrm>
            <a:off x="8431339" y="4624874"/>
            <a:ext cx="240030" cy="240030"/>
          </a:xfrm>
          <a:prstGeom prst="ellipse">
            <a:avLst/>
          </a:prstGeom>
          <a:solidFill>
            <a:srgbClr val="185394"/>
          </a:solidFill>
          <a:ln w="114300">
            <a:noFill/>
          </a:ln>
        </p:spPr>
        <p:txBody>
          <a:bodyPr vert="horz" wrap="square" lIns="0" tIns="0" rIns="0" bIns="0" rtlCol="0" anchor="t"/>
          <a:lstStyle>
            <a:lvl1pPr algn="ctr">
              <a:defRPr sz="1050" b="1">
                <a:solidFill>
                  <a:schemeClr val="bg1"/>
                </a:solidFill>
              </a:defRPr>
            </a:lvl1pPr>
          </a:lstStyle>
          <a:p>
            <a:fld id="{7E144BFB-579A-4B4B-9BF5-420708BFA4F7}" type="slidenum">
              <a:rPr lang="en-US" smtClean="0"/>
              <a:pPr/>
              <a:t>‹#›</a:t>
            </a:fld>
            <a:endParaRPr lang="en-US" dirty="0"/>
          </a:p>
        </p:txBody>
      </p:sp>
    </p:spTree>
    <p:extLst>
      <p:ext uri="{BB962C8B-B14F-4D97-AF65-F5344CB8AC3E}">
        <p14:creationId xmlns:p14="http://schemas.microsoft.com/office/powerpoint/2010/main" val="1250864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4171" y="1153598"/>
            <a:ext cx="3886200" cy="32232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84671" y="1153597"/>
            <a:ext cx="3886200" cy="32232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E2A18979-1C99-AD49-856D-BD2B5CC37573}"/>
              </a:ext>
            </a:extLst>
          </p:cNvPr>
          <p:cNvSpPr/>
          <p:nvPr userDrawn="1"/>
        </p:nvSpPr>
        <p:spPr>
          <a:xfrm>
            <a:off x="-1" y="-12960"/>
            <a:ext cx="9144001" cy="1005353"/>
          </a:xfrm>
          <a:prstGeom prst="rect">
            <a:avLst/>
          </a:prstGeom>
          <a:solidFill>
            <a:srgbClr val="1853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a:off x="-3810" y="1014533"/>
            <a:ext cx="9155430" cy="0"/>
          </a:xfrm>
          <a:prstGeom prst="line">
            <a:avLst/>
          </a:prstGeom>
          <a:ln w="76200">
            <a:solidFill>
              <a:srgbClr val="FDAE17"/>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1"/>
          </p:nvPr>
        </p:nvSpPr>
        <p:spPr>
          <a:xfrm>
            <a:off x="8431339" y="4624874"/>
            <a:ext cx="240030" cy="240030"/>
          </a:xfrm>
          <a:prstGeom prst="ellipse">
            <a:avLst/>
          </a:prstGeom>
        </p:spPr>
        <p:txBody>
          <a:bodyPr/>
          <a:lstStyle/>
          <a:p>
            <a:fld id="{7E144BFB-579A-4B4B-9BF5-420708BFA4F7}" type="slidenum">
              <a:rPr lang="en-US" smtClean="0"/>
              <a:pPr/>
              <a:t>‹#›</a:t>
            </a:fld>
            <a:endParaRPr lang="en-US" dirty="0"/>
          </a:p>
        </p:txBody>
      </p:sp>
      <p:sp>
        <p:nvSpPr>
          <p:cNvPr id="20" name="Title Placeholder 1"/>
          <p:cNvSpPr>
            <a:spLocks noGrp="1"/>
          </p:cNvSpPr>
          <p:nvPr>
            <p:ph type="title"/>
          </p:nvPr>
        </p:nvSpPr>
        <p:spPr>
          <a:xfrm>
            <a:off x="474646" y="155477"/>
            <a:ext cx="8188151" cy="768096"/>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542650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07583"/>
            <a:ext cx="3868340" cy="54864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687417"/>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107583"/>
            <a:ext cx="3887391" cy="54864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68741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11"/>
          </p:nvPr>
        </p:nvSpPr>
        <p:spPr>
          <a:xfrm>
            <a:off x="8431339" y="4624874"/>
            <a:ext cx="240030" cy="240030"/>
          </a:xfrm>
          <a:prstGeom prst="ellipse">
            <a:avLst/>
          </a:prstGeom>
        </p:spPr>
        <p:txBody>
          <a:bodyPr/>
          <a:lstStyle/>
          <a:p>
            <a:fld id="{7E144BFB-579A-4B4B-9BF5-420708BFA4F7}" type="slidenum">
              <a:rPr lang="en-US" smtClean="0"/>
              <a:pPr/>
              <a:t>‹#›</a:t>
            </a:fld>
            <a:endParaRPr lang="en-US" dirty="0"/>
          </a:p>
        </p:txBody>
      </p:sp>
      <p:sp>
        <p:nvSpPr>
          <p:cNvPr id="12" name="Title Placeholder 1"/>
          <p:cNvSpPr>
            <a:spLocks noGrp="1"/>
          </p:cNvSpPr>
          <p:nvPr>
            <p:ph type="title"/>
          </p:nvPr>
        </p:nvSpPr>
        <p:spPr>
          <a:xfrm>
            <a:off x="474646" y="155477"/>
            <a:ext cx="8188151" cy="768096"/>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776692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r>
              <a:rPr lang="en-US"/>
              <a:t>Bottom band: NCHS</a:t>
            </a:r>
          </a:p>
        </p:txBody>
      </p:sp>
      <p:sp>
        <p:nvSpPr>
          <p:cNvPr id="6" name="Text Placeholder 7"/>
          <p:cNvSpPr>
            <a:spLocks noGrp="1"/>
          </p:cNvSpPr>
          <p:nvPr>
            <p:ph type="body" sz="quarter" idx="10"/>
          </p:nvPr>
        </p:nvSpPr>
        <p:spPr>
          <a:xfrm>
            <a:off x="457200" y="1158875"/>
            <a:ext cx="8229600" cy="3341688"/>
          </a:xfrm>
        </p:spPr>
        <p:txBody>
          <a:bodyPr/>
          <a:lstStyle>
            <a:lvl1pPr marL="342892" indent="-342892">
              <a:buClr>
                <a:srgbClr val="006A71"/>
              </a:buClr>
              <a:buFont typeface="Wingdings" panose="05000000000000000000" pitchFamily="2" charset="2"/>
              <a:buChar char="§"/>
              <a:defRPr sz="2000">
                <a:solidFill>
                  <a:schemeClr val="accent4">
                    <a:lumMod val="75000"/>
                  </a:schemeClr>
                </a:solidFill>
              </a:defRPr>
            </a:lvl1pPr>
            <a:lvl2pPr>
              <a:buClr>
                <a:srgbClr val="008BB0"/>
              </a:buClr>
              <a:defRPr sz="2000">
                <a:solidFill>
                  <a:schemeClr val="accent4">
                    <a:lumMod val="75000"/>
                  </a:schemeClr>
                </a:solidFill>
              </a:defRPr>
            </a:lvl2pPr>
            <a:lvl3pPr>
              <a:buClr>
                <a:srgbClr val="695E4A"/>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73132409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457201"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2758912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9EC72-0821-443C-9DF1-5FA33266D23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C15BCB6-5823-441B-BFFE-49F75D785EC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49F7612-EA69-4FA6-AF75-DCA2250701E7}"/>
              </a:ext>
            </a:extLst>
          </p:cNvPr>
          <p:cNvSpPr>
            <a:spLocks noGrp="1"/>
          </p:cNvSpPr>
          <p:nvPr>
            <p:ph type="dt" sz="half" idx="10"/>
          </p:nvPr>
        </p:nvSpPr>
        <p:spPr/>
        <p:txBody>
          <a:bodyPr/>
          <a:lstStyle/>
          <a:p>
            <a:fld id="{1454A4E5-3F8E-489D-89F5-02158EC4AA85}" type="datetimeFigureOut">
              <a:rPr lang="en-US" smtClean="0"/>
              <a:t>10/29/2021</a:t>
            </a:fld>
            <a:endParaRPr lang="en-US" dirty="0"/>
          </a:p>
        </p:txBody>
      </p:sp>
      <p:sp>
        <p:nvSpPr>
          <p:cNvPr id="5" name="Footer Placeholder 4">
            <a:extLst>
              <a:ext uri="{FF2B5EF4-FFF2-40B4-BE49-F238E27FC236}">
                <a16:creationId xmlns:a16="http://schemas.microsoft.com/office/drawing/2014/main" id="{0470C263-F3DB-4448-B5BC-BF4B8AED2C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8CC71D-7E30-4B39-88D8-D11DE91662EB}"/>
              </a:ext>
            </a:extLst>
          </p:cNvPr>
          <p:cNvSpPr>
            <a:spLocks noGrp="1"/>
          </p:cNvSpPr>
          <p:nvPr>
            <p:ph type="sldNum" sz="quarter" idx="12"/>
          </p:nvPr>
        </p:nvSpPr>
        <p:spPr/>
        <p:txBody>
          <a:bodyPr/>
          <a:lstStyle/>
          <a:p>
            <a:fld id="{1D9B1028-1C0B-4DFE-A48B-49A70F3946BC}" type="slidenum">
              <a:rPr lang="en-US" smtClean="0"/>
              <a:t>‹#›</a:t>
            </a:fld>
            <a:endParaRPr lang="en-US" dirty="0"/>
          </a:p>
        </p:txBody>
      </p:sp>
    </p:spTree>
    <p:extLst>
      <p:ext uri="{BB962C8B-B14F-4D97-AF65-F5344CB8AC3E}">
        <p14:creationId xmlns:p14="http://schemas.microsoft.com/office/powerpoint/2010/main" val="3091790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DD84D-B416-4D64-B66C-B36423AF2C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F73339-8E57-4E46-A326-E848527651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9DBA73-4970-4281-87D3-981106F02D18}"/>
              </a:ext>
            </a:extLst>
          </p:cNvPr>
          <p:cNvSpPr>
            <a:spLocks noGrp="1"/>
          </p:cNvSpPr>
          <p:nvPr>
            <p:ph type="dt" sz="half" idx="10"/>
          </p:nvPr>
        </p:nvSpPr>
        <p:spPr/>
        <p:txBody>
          <a:bodyPr/>
          <a:lstStyle/>
          <a:p>
            <a:fld id="{1454A4E5-3F8E-489D-89F5-02158EC4AA85}" type="datetimeFigureOut">
              <a:rPr lang="en-US" smtClean="0"/>
              <a:t>10/29/2021</a:t>
            </a:fld>
            <a:endParaRPr lang="en-US" dirty="0"/>
          </a:p>
        </p:txBody>
      </p:sp>
      <p:sp>
        <p:nvSpPr>
          <p:cNvPr id="5" name="Footer Placeholder 4">
            <a:extLst>
              <a:ext uri="{FF2B5EF4-FFF2-40B4-BE49-F238E27FC236}">
                <a16:creationId xmlns:a16="http://schemas.microsoft.com/office/drawing/2014/main" id="{0F61F657-4076-4669-B263-020C423650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ABC4EE-E75A-4909-A8D3-09D6463B7CBD}"/>
              </a:ext>
            </a:extLst>
          </p:cNvPr>
          <p:cNvSpPr>
            <a:spLocks noGrp="1"/>
          </p:cNvSpPr>
          <p:nvPr>
            <p:ph type="sldNum" sz="quarter" idx="12"/>
          </p:nvPr>
        </p:nvSpPr>
        <p:spPr/>
        <p:txBody>
          <a:bodyPr/>
          <a:lstStyle/>
          <a:p>
            <a:fld id="{1D9B1028-1C0B-4DFE-A48B-49A70F3946BC}" type="slidenum">
              <a:rPr lang="en-US" smtClean="0"/>
              <a:t>‹#›</a:t>
            </a:fld>
            <a:endParaRPr lang="en-US" dirty="0"/>
          </a:p>
        </p:txBody>
      </p:sp>
    </p:spTree>
    <p:extLst>
      <p:ext uri="{BB962C8B-B14F-4D97-AF65-F5344CB8AC3E}">
        <p14:creationId xmlns:p14="http://schemas.microsoft.com/office/powerpoint/2010/main" val="1899999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2250"/>
              </a:lnSpc>
              <a:defRPr sz="2100" b="1" baseline="0">
                <a:solidFill>
                  <a:srgbClr val="0039A6"/>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457200" y="1158875"/>
            <a:ext cx="8229600" cy="3341688"/>
          </a:xfrm>
        </p:spPr>
        <p:txBody>
          <a:bodyPr/>
          <a:lstStyle>
            <a:lvl1pPr marL="257175" indent="-257175">
              <a:buClr>
                <a:srgbClr val="006A71"/>
              </a:buClr>
              <a:buFont typeface="Wingdings" panose="05000000000000000000" pitchFamily="2" charset="2"/>
              <a:buChar char="§"/>
              <a:defRPr sz="1500">
                <a:solidFill>
                  <a:srgbClr val="0B40A5"/>
                </a:solidFill>
              </a:defRPr>
            </a:lvl1pPr>
            <a:lvl2pPr>
              <a:buClr>
                <a:srgbClr val="008BB0"/>
              </a:buClr>
              <a:defRPr sz="1500">
                <a:solidFill>
                  <a:srgbClr val="0B40A5"/>
                </a:solidFill>
              </a:defRPr>
            </a:lvl2pPr>
            <a:lvl3pPr>
              <a:buClr>
                <a:srgbClr val="695E4A"/>
              </a:buClr>
              <a:defRPr sz="1500">
                <a:solidFill>
                  <a:srgbClr val="0B40A5"/>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409365834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8DC99-5CE8-463B-98E9-C94BDC64826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3AEABD1-EB43-455D-9FC6-FC56121C8E59}"/>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E533F7-F829-47D9-8CFF-AF6A57CD4CD0}"/>
              </a:ext>
            </a:extLst>
          </p:cNvPr>
          <p:cNvSpPr>
            <a:spLocks noGrp="1"/>
          </p:cNvSpPr>
          <p:nvPr>
            <p:ph type="dt" sz="half" idx="10"/>
          </p:nvPr>
        </p:nvSpPr>
        <p:spPr/>
        <p:txBody>
          <a:bodyPr/>
          <a:lstStyle/>
          <a:p>
            <a:fld id="{1454A4E5-3F8E-489D-89F5-02158EC4AA85}" type="datetimeFigureOut">
              <a:rPr lang="en-US" smtClean="0"/>
              <a:t>10/29/2021</a:t>
            </a:fld>
            <a:endParaRPr lang="en-US" dirty="0"/>
          </a:p>
        </p:txBody>
      </p:sp>
      <p:sp>
        <p:nvSpPr>
          <p:cNvPr id="5" name="Footer Placeholder 4">
            <a:extLst>
              <a:ext uri="{FF2B5EF4-FFF2-40B4-BE49-F238E27FC236}">
                <a16:creationId xmlns:a16="http://schemas.microsoft.com/office/drawing/2014/main" id="{55B01276-D34F-44C1-A630-E990DDDE80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29CE4D-395D-43C9-92E8-630F5E0C2781}"/>
              </a:ext>
            </a:extLst>
          </p:cNvPr>
          <p:cNvSpPr>
            <a:spLocks noGrp="1"/>
          </p:cNvSpPr>
          <p:nvPr>
            <p:ph type="sldNum" sz="quarter" idx="12"/>
          </p:nvPr>
        </p:nvSpPr>
        <p:spPr/>
        <p:txBody>
          <a:bodyPr/>
          <a:lstStyle/>
          <a:p>
            <a:fld id="{1D9B1028-1C0B-4DFE-A48B-49A70F3946BC}" type="slidenum">
              <a:rPr lang="en-US" smtClean="0"/>
              <a:t>‹#›</a:t>
            </a:fld>
            <a:endParaRPr lang="en-US" dirty="0"/>
          </a:p>
        </p:txBody>
      </p:sp>
    </p:spTree>
    <p:extLst>
      <p:ext uri="{BB962C8B-B14F-4D97-AF65-F5344CB8AC3E}">
        <p14:creationId xmlns:p14="http://schemas.microsoft.com/office/powerpoint/2010/main" val="2396037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1A4D-4063-4C0A-ABDF-F083135CB2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C77D1A-2176-4D02-B801-895C18984E16}"/>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1526E2-69AC-4BBD-B92F-EADF1C74AEDA}"/>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131403-E7C0-4C9E-91B5-AF94BF16D088}"/>
              </a:ext>
            </a:extLst>
          </p:cNvPr>
          <p:cNvSpPr>
            <a:spLocks noGrp="1"/>
          </p:cNvSpPr>
          <p:nvPr>
            <p:ph type="dt" sz="half" idx="10"/>
          </p:nvPr>
        </p:nvSpPr>
        <p:spPr/>
        <p:txBody>
          <a:bodyPr/>
          <a:lstStyle/>
          <a:p>
            <a:fld id="{1454A4E5-3F8E-489D-89F5-02158EC4AA85}" type="datetimeFigureOut">
              <a:rPr lang="en-US" smtClean="0"/>
              <a:t>10/29/2021</a:t>
            </a:fld>
            <a:endParaRPr lang="en-US" dirty="0"/>
          </a:p>
        </p:txBody>
      </p:sp>
      <p:sp>
        <p:nvSpPr>
          <p:cNvPr id="6" name="Footer Placeholder 5">
            <a:extLst>
              <a:ext uri="{FF2B5EF4-FFF2-40B4-BE49-F238E27FC236}">
                <a16:creationId xmlns:a16="http://schemas.microsoft.com/office/drawing/2014/main" id="{5880EBCA-D53F-48EB-BECE-9FAD932FD3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01D0CBA-D06F-4964-8A05-72129AC6FAA8}"/>
              </a:ext>
            </a:extLst>
          </p:cNvPr>
          <p:cNvSpPr>
            <a:spLocks noGrp="1"/>
          </p:cNvSpPr>
          <p:nvPr>
            <p:ph type="sldNum" sz="quarter" idx="12"/>
          </p:nvPr>
        </p:nvSpPr>
        <p:spPr/>
        <p:txBody>
          <a:bodyPr/>
          <a:lstStyle/>
          <a:p>
            <a:fld id="{1D9B1028-1C0B-4DFE-A48B-49A70F3946BC}" type="slidenum">
              <a:rPr lang="en-US" smtClean="0"/>
              <a:t>‹#›</a:t>
            </a:fld>
            <a:endParaRPr lang="en-US" dirty="0"/>
          </a:p>
        </p:txBody>
      </p:sp>
    </p:spTree>
    <p:extLst>
      <p:ext uri="{BB962C8B-B14F-4D97-AF65-F5344CB8AC3E}">
        <p14:creationId xmlns:p14="http://schemas.microsoft.com/office/powerpoint/2010/main" val="2608281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94CCD-3B34-4C20-86B2-E8BFBCA32B5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0E4E1B-D387-41C3-8B5A-0B0813460677}"/>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34737E3-85AB-43D3-84D6-3AAB573DE730}"/>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B76803-98A5-4744-972A-4CB0AA343503}"/>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BF7BC3A-9ACA-4A03-93DF-FBE6416EAA59}"/>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B10F32-B655-4AB3-A580-6FC9A70C4EF5}"/>
              </a:ext>
            </a:extLst>
          </p:cNvPr>
          <p:cNvSpPr>
            <a:spLocks noGrp="1"/>
          </p:cNvSpPr>
          <p:nvPr>
            <p:ph type="dt" sz="half" idx="10"/>
          </p:nvPr>
        </p:nvSpPr>
        <p:spPr/>
        <p:txBody>
          <a:bodyPr/>
          <a:lstStyle/>
          <a:p>
            <a:fld id="{1454A4E5-3F8E-489D-89F5-02158EC4AA85}" type="datetimeFigureOut">
              <a:rPr lang="en-US" smtClean="0"/>
              <a:t>10/29/2021</a:t>
            </a:fld>
            <a:endParaRPr lang="en-US" dirty="0"/>
          </a:p>
        </p:txBody>
      </p:sp>
      <p:sp>
        <p:nvSpPr>
          <p:cNvPr id="8" name="Footer Placeholder 7">
            <a:extLst>
              <a:ext uri="{FF2B5EF4-FFF2-40B4-BE49-F238E27FC236}">
                <a16:creationId xmlns:a16="http://schemas.microsoft.com/office/drawing/2014/main" id="{C293473E-1BEF-4B28-BD62-906ACB602B6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5C60D47-5D25-4B9F-BB2A-C686C20FD3DD}"/>
              </a:ext>
            </a:extLst>
          </p:cNvPr>
          <p:cNvSpPr>
            <a:spLocks noGrp="1"/>
          </p:cNvSpPr>
          <p:nvPr>
            <p:ph type="sldNum" sz="quarter" idx="12"/>
          </p:nvPr>
        </p:nvSpPr>
        <p:spPr/>
        <p:txBody>
          <a:bodyPr/>
          <a:lstStyle/>
          <a:p>
            <a:fld id="{1D9B1028-1C0B-4DFE-A48B-49A70F3946BC}" type="slidenum">
              <a:rPr lang="en-US" smtClean="0"/>
              <a:t>‹#›</a:t>
            </a:fld>
            <a:endParaRPr lang="en-US" dirty="0"/>
          </a:p>
        </p:txBody>
      </p:sp>
    </p:spTree>
    <p:extLst>
      <p:ext uri="{BB962C8B-B14F-4D97-AF65-F5344CB8AC3E}">
        <p14:creationId xmlns:p14="http://schemas.microsoft.com/office/powerpoint/2010/main" val="2019791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5A124-CE80-4D0F-A803-457EB7BB61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CA1637-628C-4229-A9A2-0BAA981BB0EE}"/>
              </a:ext>
            </a:extLst>
          </p:cNvPr>
          <p:cNvSpPr>
            <a:spLocks noGrp="1"/>
          </p:cNvSpPr>
          <p:nvPr>
            <p:ph type="dt" sz="half" idx="10"/>
          </p:nvPr>
        </p:nvSpPr>
        <p:spPr/>
        <p:txBody>
          <a:bodyPr/>
          <a:lstStyle/>
          <a:p>
            <a:fld id="{1454A4E5-3F8E-489D-89F5-02158EC4AA85}" type="datetimeFigureOut">
              <a:rPr lang="en-US" smtClean="0"/>
              <a:t>10/29/2021</a:t>
            </a:fld>
            <a:endParaRPr lang="en-US" dirty="0"/>
          </a:p>
        </p:txBody>
      </p:sp>
      <p:sp>
        <p:nvSpPr>
          <p:cNvPr id="4" name="Footer Placeholder 3">
            <a:extLst>
              <a:ext uri="{FF2B5EF4-FFF2-40B4-BE49-F238E27FC236}">
                <a16:creationId xmlns:a16="http://schemas.microsoft.com/office/drawing/2014/main" id="{71157247-A1B1-45F6-BE12-BB4EC2F759A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795C1B5-B5FA-4D58-A14D-4765844709D8}"/>
              </a:ext>
            </a:extLst>
          </p:cNvPr>
          <p:cNvSpPr>
            <a:spLocks noGrp="1"/>
          </p:cNvSpPr>
          <p:nvPr>
            <p:ph type="sldNum" sz="quarter" idx="12"/>
          </p:nvPr>
        </p:nvSpPr>
        <p:spPr/>
        <p:txBody>
          <a:bodyPr/>
          <a:lstStyle/>
          <a:p>
            <a:fld id="{1D9B1028-1C0B-4DFE-A48B-49A70F3946BC}" type="slidenum">
              <a:rPr lang="en-US" smtClean="0"/>
              <a:t>‹#›</a:t>
            </a:fld>
            <a:endParaRPr lang="en-US" dirty="0"/>
          </a:p>
        </p:txBody>
      </p:sp>
    </p:spTree>
    <p:extLst>
      <p:ext uri="{BB962C8B-B14F-4D97-AF65-F5344CB8AC3E}">
        <p14:creationId xmlns:p14="http://schemas.microsoft.com/office/powerpoint/2010/main" val="3561128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43160E-E1C6-4BFD-8E1D-11EDF53D80F8}"/>
              </a:ext>
            </a:extLst>
          </p:cNvPr>
          <p:cNvSpPr>
            <a:spLocks noGrp="1"/>
          </p:cNvSpPr>
          <p:nvPr>
            <p:ph type="dt" sz="half" idx="10"/>
          </p:nvPr>
        </p:nvSpPr>
        <p:spPr/>
        <p:txBody>
          <a:bodyPr/>
          <a:lstStyle/>
          <a:p>
            <a:fld id="{1454A4E5-3F8E-489D-89F5-02158EC4AA85}" type="datetimeFigureOut">
              <a:rPr lang="en-US" smtClean="0"/>
              <a:t>10/29/2021</a:t>
            </a:fld>
            <a:endParaRPr lang="en-US" dirty="0"/>
          </a:p>
        </p:txBody>
      </p:sp>
      <p:sp>
        <p:nvSpPr>
          <p:cNvPr id="3" name="Footer Placeholder 2">
            <a:extLst>
              <a:ext uri="{FF2B5EF4-FFF2-40B4-BE49-F238E27FC236}">
                <a16:creationId xmlns:a16="http://schemas.microsoft.com/office/drawing/2014/main" id="{B429D0E0-A8C8-4B3F-B5A1-AB2FBDB5A6D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81EAE04-DB22-4B66-93D7-5F4F50BA8C62}"/>
              </a:ext>
            </a:extLst>
          </p:cNvPr>
          <p:cNvSpPr>
            <a:spLocks noGrp="1"/>
          </p:cNvSpPr>
          <p:nvPr>
            <p:ph type="sldNum" sz="quarter" idx="12"/>
          </p:nvPr>
        </p:nvSpPr>
        <p:spPr/>
        <p:txBody>
          <a:bodyPr/>
          <a:lstStyle/>
          <a:p>
            <a:fld id="{1D9B1028-1C0B-4DFE-A48B-49A70F3946BC}" type="slidenum">
              <a:rPr lang="en-US" smtClean="0"/>
              <a:t>‹#›</a:t>
            </a:fld>
            <a:endParaRPr lang="en-US" dirty="0"/>
          </a:p>
        </p:txBody>
      </p:sp>
    </p:spTree>
    <p:extLst>
      <p:ext uri="{BB962C8B-B14F-4D97-AF65-F5344CB8AC3E}">
        <p14:creationId xmlns:p14="http://schemas.microsoft.com/office/powerpoint/2010/main" val="453724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1E576-BF38-4B6D-90AA-A26FB39E0FE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BD38F07-59C0-4371-9573-9D11FB1D757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A5AA84-6B82-4016-A76B-BACF1093EC0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58F0F70-8368-45C2-946D-124A345B9B6A}"/>
              </a:ext>
            </a:extLst>
          </p:cNvPr>
          <p:cNvSpPr>
            <a:spLocks noGrp="1"/>
          </p:cNvSpPr>
          <p:nvPr>
            <p:ph type="dt" sz="half" idx="10"/>
          </p:nvPr>
        </p:nvSpPr>
        <p:spPr/>
        <p:txBody>
          <a:bodyPr/>
          <a:lstStyle/>
          <a:p>
            <a:fld id="{1454A4E5-3F8E-489D-89F5-02158EC4AA85}" type="datetimeFigureOut">
              <a:rPr lang="en-US" smtClean="0"/>
              <a:t>10/29/2021</a:t>
            </a:fld>
            <a:endParaRPr lang="en-US" dirty="0"/>
          </a:p>
        </p:txBody>
      </p:sp>
      <p:sp>
        <p:nvSpPr>
          <p:cNvPr id="6" name="Footer Placeholder 5">
            <a:extLst>
              <a:ext uri="{FF2B5EF4-FFF2-40B4-BE49-F238E27FC236}">
                <a16:creationId xmlns:a16="http://schemas.microsoft.com/office/drawing/2014/main" id="{B69B9CB4-218F-4862-AA14-D54AC9E684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7A34FE-279F-42CF-9319-8BB87E4D8E70}"/>
              </a:ext>
            </a:extLst>
          </p:cNvPr>
          <p:cNvSpPr>
            <a:spLocks noGrp="1"/>
          </p:cNvSpPr>
          <p:nvPr>
            <p:ph type="sldNum" sz="quarter" idx="12"/>
          </p:nvPr>
        </p:nvSpPr>
        <p:spPr/>
        <p:txBody>
          <a:bodyPr/>
          <a:lstStyle/>
          <a:p>
            <a:fld id="{1D9B1028-1C0B-4DFE-A48B-49A70F3946BC}" type="slidenum">
              <a:rPr lang="en-US" smtClean="0"/>
              <a:t>‹#›</a:t>
            </a:fld>
            <a:endParaRPr lang="en-US" dirty="0"/>
          </a:p>
        </p:txBody>
      </p:sp>
    </p:spTree>
    <p:extLst>
      <p:ext uri="{BB962C8B-B14F-4D97-AF65-F5344CB8AC3E}">
        <p14:creationId xmlns:p14="http://schemas.microsoft.com/office/powerpoint/2010/main" val="16116881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9FA6D-7F1F-44B9-9CCB-12E04EE449C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EEFA2BC-1D4B-4792-B4CF-40895266DA07}"/>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8DBC782C-4B47-4B9C-A75C-600AB330453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FB54BCA-76B2-4042-8B24-9782FEA9B23A}"/>
              </a:ext>
            </a:extLst>
          </p:cNvPr>
          <p:cNvSpPr>
            <a:spLocks noGrp="1"/>
          </p:cNvSpPr>
          <p:nvPr>
            <p:ph type="dt" sz="half" idx="10"/>
          </p:nvPr>
        </p:nvSpPr>
        <p:spPr/>
        <p:txBody>
          <a:bodyPr/>
          <a:lstStyle/>
          <a:p>
            <a:fld id="{1454A4E5-3F8E-489D-89F5-02158EC4AA85}" type="datetimeFigureOut">
              <a:rPr lang="en-US" smtClean="0"/>
              <a:t>10/29/2021</a:t>
            </a:fld>
            <a:endParaRPr lang="en-US" dirty="0"/>
          </a:p>
        </p:txBody>
      </p:sp>
      <p:sp>
        <p:nvSpPr>
          <p:cNvPr id="6" name="Footer Placeholder 5">
            <a:extLst>
              <a:ext uri="{FF2B5EF4-FFF2-40B4-BE49-F238E27FC236}">
                <a16:creationId xmlns:a16="http://schemas.microsoft.com/office/drawing/2014/main" id="{A49399D0-F0DE-43BC-A9D9-21C80D262D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99EAE3-3C2B-4C03-AAC1-ABE4AF2A3AEF}"/>
              </a:ext>
            </a:extLst>
          </p:cNvPr>
          <p:cNvSpPr>
            <a:spLocks noGrp="1"/>
          </p:cNvSpPr>
          <p:nvPr>
            <p:ph type="sldNum" sz="quarter" idx="12"/>
          </p:nvPr>
        </p:nvSpPr>
        <p:spPr/>
        <p:txBody>
          <a:bodyPr/>
          <a:lstStyle/>
          <a:p>
            <a:fld id="{1D9B1028-1C0B-4DFE-A48B-49A70F3946BC}" type="slidenum">
              <a:rPr lang="en-US" smtClean="0"/>
              <a:t>‹#›</a:t>
            </a:fld>
            <a:endParaRPr lang="en-US" dirty="0"/>
          </a:p>
        </p:txBody>
      </p:sp>
    </p:spTree>
    <p:extLst>
      <p:ext uri="{BB962C8B-B14F-4D97-AF65-F5344CB8AC3E}">
        <p14:creationId xmlns:p14="http://schemas.microsoft.com/office/powerpoint/2010/main" val="1266857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19DA1-6E82-4C2B-9AD4-8A46A86A63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6359DF-3C2B-4A61-8C7C-3E8EBC92EB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1BADC7-BFCE-40F7-B7C0-6803F3BD6836}"/>
              </a:ext>
            </a:extLst>
          </p:cNvPr>
          <p:cNvSpPr>
            <a:spLocks noGrp="1"/>
          </p:cNvSpPr>
          <p:nvPr>
            <p:ph type="dt" sz="half" idx="10"/>
          </p:nvPr>
        </p:nvSpPr>
        <p:spPr/>
        <p:txBody>
          <a:bodyPr/>
          <a:lstStyle/>
          <a:p>
            <a:fld id="{1454A4E5-3F8E-489D-89F5-02158EC4AA85}" type="datetimeFigureOut">
              <a:rPr lang="en-US" smtClean="0"/>
              <a:t>10/29/2021</a:t>
            </a:fld>
            <a:endParaRPr lang="en-US" dirty="0"/>
          </a:p>
        </p:txBody>
      </p:sp>
      <p:sp>
        <p:nvSpPr>
          <p:cNvPr id="5" name="Footer Placeholder 4">
            <a:extLst>
              <a:ext uri="{FF2B5EF4-FFF2-40B4-BE49-F238E27FC236}">
                <a16:creationId xmlns:a16="http://schemas.microsoft.com/office/drawing/2014/main" id="{838D2260-BBA2-4DB3-9687-C6D55906D61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071B38-BD00-4D09-8452-F9E10640C670}"/>
              </a:ext>
            </a:extLst>
          </p:cNvPr>
          <p:cNvSpPr>
            <a:spLocks noGrp="1"/>
          </p:cNvSpPr>
          <p:nvPr>
            <p:ph type="sldNum" sz="quarter" idx="12"/>
          </p:nvPr>
        </p:nvSpPr>
        <p:spPr/>
        <p:txBody>
          <a:bodyPr/>
          <a:lstStyle/>
          <a:p>
            <a:fld id="{1D9B1028-1C0B-4DFE-A48B-49A70F3946BC}" type="slidenum">
              <a:rPr lang="en-US" smtClean="0"/>
              <a:t>‹#›</a:t>
            </a:fld>
            <a:endParaRPr lang="en-US" dirty="0"/>
          </a:p>
        </p:txBody>
      </p:sp>
    </p:spTree>
    <p:extLst>
      <p:ext uri="{BB962C8B-B14F-4D97-AF65-F5344CB8AC3E}">
        <p14:creationId xmlns:p14="http://schemas.microsoft.com/office/powerpoint/2010/main" val="23714924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AED3AB-8314-41C9-BD6F-55A9E7BCF3CB}"/>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FC1A6B-9A8E-4830-BBA5-4D79D54B388A}"/>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4A7C3-D0B2-402E-BCBD-7A2B43578640}"/>
              </a:ext>
            </a:extLst>
          </p:cNvPr>
          <p:cNvSpPr>
            <a:spLocks noGrp="1"/>
          </p:cNvSpPr>
          <p:nvPr>
            <p:ph type="dt" sz="half" idx="10"/>
          </p:nvPr>
        </p:nvSpPr>
        <p:spPr/>
        <p:txBody>
          <a:bodyPr/>
          <a:lstStyle/>
          <a:p>
            <a:fld id="{1454A4E5-3F8E-489D-89F5-02158EC4AA85}" type="datetimeFigureOut">
              <a:rPr lang="en-US" smtClean="0"/>
              <a:t>10/29/2021</a:t>
            </a:fld>
            <a:endParaRPr lang="en-US" dirty="0"/>
          </a:p>
        </p:txBody>
      </p:sp>
      <p:sp>
        <p:nvSpPr>
          <p:cNvPr id="5" name="Footer Placeholder 4">
            <a:extLst>
              <a:ext uri="{FF2B5EF4-FFF2-40B4-BE49-F238E27FC236}">
                <a16:creationId xmlns:a16="http://schemas.microsoft.com/office/drawing/2014/main" id="{C7ADD22B-4334-40D3-B86F-C7D4A3629C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EB98C3-DC1B-44D0-9B0E-29EFF1253144}"/>
              </a:ext>
            </a:extLst>
          </p:cNvPr>
          <p:cNvSpPr>
            <a:spLocks noGrp="1"/>
          </p:cNvSpPr>
          <p:nvPr>
            <p:ph type="sldNum" sz="quarter" idx="12"/>
          </p:nvPr>
        </p:nvSpPr>
        <p:spPr/>
        <p:txBody>
          <a:bodyPr/>
          <a:lstStyle/>
          <a:p>
            <a:fld id="{1D9B1028-1C0B-4DFE-A48B-49A70F3946BC}" type="slidenum">
              <a:rPr lang="en-US" smtClean="0"/>
              <a:t>‹#›</a:t>
            </a:fld>
            <a:endParaRPr lang="en-US" dirty="0"/>
          </a:p>
        </p:txBody>
      </p:sp>
    </p:spTree>
    <p:extLst>
      <p:ext uri="{BB962C8B-B14F-4D97-AF65-F5344CB8AC3E}">
        <p14:creationId xmlns:p14="http://schemas.microsoft.com/office/powerpoint/2010/main" val="160891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457200" y="1158875"/>
            <a:ext cx="8229600" cy="3341688"/>
          </a:xfrm>
        </p:spPr>
        <p:txBody>
          <a:bodyPr/>
          <a:lstStyle>
            <a:lvl1pPr marL="342892" indent="-342892">
              <a:buClr>
                <a:srgbClr val="006A71"/>
              </a:buClr>
              <a:buFont typeface="Wingdings" panose="05000000000000000000" pitchFamily="2" charset="2"/>
              <a:buChar char="§"/>
              <a:defRPr sz="2000">
                <a:solidFill>
                  <a:schemeClr val="accent4">
                    <a:lumMod val="75000"/>
                  </a:schemeClr>
                </a:solidFill>
              </a:defRPr>
            </a:lvl1pPr>
            <a:lvl2pPr>
              <a:buClr>
                <a:srgbClr val="008BB0"/>
              </a:buClr>
              <a:defRPr sz="2000">
                <a:solidFill>
                  <a:schemeClr val="accent4">
                    <a:lumMod val="75000"/>
                  </a:schemeClr>
                </a:solidFill>
              </a:defRPr>
            </a:lvl2pPr>
            <a:lvl3pPr>
              <a:buClr>
                <a:srgbClr val="695E4A"/>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396519499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2250"/>
              </a:lnSpc>
              <a:defRPr sz="2100" b="1" baseline="0">
                <a:solidFill>
                  <a:srgbClr val="0039A6"/>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257175" indent="-257175">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213" indent="-214313">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257175" indent="-257175">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213" indent="-214313">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3401803232"/>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FFF21-2205-4534-BF42-A87ABA30503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D7588C9-0810-4689-A056-A9409CC64FB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BA9B76D-C899-486E-8D5C-14D785F961D5}"/>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38F69FF-012A-4B67-953B-A9177C22930B}"/>
              </a:ext>
            </a:extLst>
          </p:cNvPr>
          <p:cNvSpPr>
            <a:spLocks noGrp="1"/>
          </p:cNvSpPr>
          <p:nvPr>
            <p:ph type="ftr" sz="quarter" idx="11"/>
          </p:nvPr>
        </p:nvSpPr>
        <p:spPr/>
        <p:txBody>
          <a:bodyPr/>
          <a:lstStyle/>
          <a:p>
            <a:endParaRPr lang="en-US" dirty="0"/>
          </a:p>
        </p:txBody>
      </p:sp>
      <p:sp>
        <p:nvSpPr>
          <p:cNvPr id="7" name="Slide Number Placeholder 3">
            <a:extLst>
              <a:ext uri="{FF2B5EF4-FFF2-40B4-BE49-F238E27FC236}">
                <a16:creationId xmlns:a16="http://schemas.microsoft.com/office/drawing/2014/main" id="{14D228DA-6C54-4978-B157-DDFD93D8103F}"/>
              </a:ext>
            </a:extLst>
          </p:cNvPr>
          <p:cNvSpPr>
            <a:spLocks noGrp="1"/>
          </p:cNvSpPr>
          <p:nvPr>
            <p:ph type="sldNum" sz="quarter" idx="12"/>
          </p:nvPr>
        </p:nvSpPr>
        <p:spPr>
          <a:xfrm>
            <a:off x="6457950" y="4767263"/>
            <a:ext cx="2057400" cy="273844"/>
          </a:xfrm>
        </p:spPr>
        <p:txBody>
          <a:bodyPr/>
          <a:lstStyle/>
          <a:p>
            <a:fld id="{F6BA8A57-6950-456F-AD58-31B92BF8BFF8}" type="slidenum">
              <a:rPr lang="en-US" smtClean="0"/>
              <a:t>‹#›</a:t>
            </a:fld>
            <a:endParaRPr lang="en-US" dirty="0"/>
          </a:p>
        </p:txBody>
      </p:sp>
    </p:spTree>
    <p:extLst>
      <p:ext uri="{BB962C8B-B14F-4D97-AF65-F5344CB8AC3E}">
        <p14:creationId xmlns:p14="http://schemas.microsoft.com/office/powerpoint/2010/main" val="40703767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CBF78-3A7F-4C46-880B-F0D80855AC4D}"/>
              </a:ext>
            </a:extLst>
          </p:cNvPr>
          <p:cNvSpPr>
            <a:spLocks noGrp="1"/>
          </p:cNvSpPr>
          <p:nvPr>
            <p:ph type="title"/>
          </p:nvPr>
        </p:nvSpPr>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AFFB8308-E494-4E28-B4F7-CFDC8D1AE6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E78205-2951-4E25-B166-0C46C3B48E0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F5752F2-932A-4302-84FD-088D2A28FA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CC8661-EA4E-4672-A7F3-B2CB7C83ED07}"/>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6368510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07470-19F3-45E6-8671-410BE6A6128D}"/>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2507CDE-F64F-4C13-9893-D8B75449DDA9}"/>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40FF23-6256-4AD3-9012-C1A36ADA4D75}"/>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B0E3B3A-5BD5-4D4D-81A9-09EA526138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7A60F3-A191-4D9A-9124-33F3AF9D6277}"/>
              </a:ext>
            </a:extLst>
          </p:cNvPr>
          <p:cNvSpPr>
            <a:spLocks noGrp="1"/>
          </p:cNvSpPr>
          <p:nvPr>
            <p:ph type="sldNum" sz="quarter" idx="12"/>
          </p:nvPr>
        </p:nvSpPr>
        <p:spPr/>
        <p:txBody>
          <a:bodyPr/>
          <a:lstStyle/>
          <a:p>
            <a:fld id="{85C94855-5436-4474-BECE-DFB0334218D0}" type="slidenum">
              <a:rPr lang="en-US" smtClean="0"/>
              <a:t>‹#›</a:t>
            </a:fld>
            <a:endParaRPr lang="en-US" dirty="0"/>
          </a:p>
        </p:txBody>
      </p:sp>
    </p:spTree>
    <p:extLst>
      <p:ext uri="{BB962C8B-B14F-4D97-AF65-F5344CB8AC3E}">
        <p14:creationId xmlns:p14="http://schemas.microsoft.com/office/powerpoint/2010/main" val="26750081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0F632-CEC6-48FF-A2F3-58AB80FCA0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DC97CE-CD66-4A7E-BF8F-A4C9F96AA2E0}"/>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E82E55-AE61-40C3-B2D2-5048A29AEA8E}"/>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B8548-0C59-4062-9E3F-C4F48EF7EED6}"/>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2240D6B7-84C8-4856-8908-A4B277E2F2F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C007195-66E6-4319-B0D1-9C311847FC75}"/>
              </a:ext>
            </a:extLst>
          </p:cNvPr>
          <p:cNvSpPr>
            <a:spLocks noGrp="1"/>
          </p:cNvSpPr>
          <p:nvPr>
            <p:ph type="sldNum" sz="quarter" idx="12"/>
          </p:nvPr>
        </p:nvSpPr>
        <p:spPr/>
        <p:txBody>
          <a:bodyPr/>
          <a:lstStyle/>
          <a:p>
            <a:fld id="{85C94855-5436-4474-BECE-DFB0334218D0}" type="slidenum">
              <a:rPr lang="en-US" smtClean="0"/>
              <a:t>‹#›</a:t>
            </a:fld>
            <a:endParaRPr lang="en-US" dirty="0"/>
          </a:p>
        </p:txBody>
      </p:sp>
    </p:spTree>
    <p:extLst>
      <p:ext uri="{BB962C8B-B14F-4D97-AF65-F5344CB8AC3E}">
        <p14:creationId xmlns:p14="http://schemas.microsoft.com/office/powerpoint/2010/main" val="22449864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81514-54B6-4659-BEDD-40C589A0C7B2}"/>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4C308C-5366-4B22-8062-E3B15D4F3AB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09289F7-5E03-41FE-8636-C386488A6195}"/>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C1E424-6407-4D78-B1A5-1257DA753163}"/>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1838632-7D0F-47A9-AC89-69A1FF955D86}"/>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F8E5B9-C9DB-421A-BF55-8E6AF2795B9B}"/>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6BA3FE9B-CC67-4B65-AEC7-4CD544C4F4B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F5A69A-C8EE-4E89-9B40-A6DEDEAF8707}"/>
              </a:ext>
            </a:extLst>
          </p:cNvPr>
          <p:cNvSpPr>
            <a:spLocks noGrp="1"/>
          </p:cNvSpPr>
          <p:nvPr>
            <p:ph type="sldNum" sz="quarter" idx="12"/>
          </p:nvPr>
        </p:nvSpPr>
        <p:spPr/>
        <p:txBody>
          <a:bodyPr/>
          <a:lstStyle/>
          <a:p>
            <a:fld id="{85C94855-5436-4474-BECE-DFB0334218D0}" type="slidenum">
              <a:rPr lang="en-US" smtClean="0"/>
              <a:t>‹#›</a:t>
            </a:fld>
            <a:endParaRPr lang="en-US" dirty="0"/>
          </a:p>
        </p:txBody>
      </p:sp>
    </p:spTree>
    <p:extLst>
      <p:ext uri="{BB962C8B-B14F-4D97-AF65-F5344CB8AC3E}">
        <p14:creationId xmlns:p14="http://schemas.microsoft.com/office/powerpoint/2010/main" val="13461884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F00D6-637A-4899-8569-B828121F99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1AB37D-AF72-4146-A521-67F507EA3506}"/>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601D63DF-748F-477F-8240-7365CEDABB3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51BA477-89D2-4798-8A2E-1B385849A8C1}"/>
              </a:ext>
            </a:extLst>
          </p:cNvPr>
          <p:cNvSpPr>
            <a:spLocks noGrp="1"/>
          </p:cNvSpPr>
          <p:nvPr>
            <p:ph type="sldNum" sz="quarter" idx="12"/>
          </p:nvPr>
        </p:nvSpPr>
        <p:spPr/>
        <p:txBody>
          <a:bodyPr/>
          <a:lstStyle/>
          <a:p>
            <a:fld id="{85C94855-5436-4474-BECE-DFB0334218D0}" type="slidenum">
              <a:rPr lang="en-US" smtClean="0"/>
              <a:t>‹#›</a:t>
            </a:fld>
            <a:endParaRPr lang="en-US" dirty="0"/>
          </a:p>
        </p:txBody>
      </p:sp>
    </p:spTree>
    <p:extLst>
      <p:ext uri="{BB962C8B-B14F-4D97-AF65-F5344CB8AC3E}">
        <p14:creationId xmlns:p14="http://schemas.microsoft.com/office/powerpoint/2010/main" val="34738247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03A131-1FF8-4AEF-A593-8F0183A00DEE}"/>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D6A29159-0AA4-4083-B236-4F3BA8F570D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107A0BC-E095-446B-B5BC-7C4980FF6864}"/>
              </a:ext>
            </a:extLst>
          </p:cNvPr>
          <p:cNvSpPr>
            <a:spLocks noGrp="1"/>
          </p:cNvSpPr>
          <p:nvPr>
            <p:ph type="sldNum" sz="quarter" idx="12"/>
          </p:nvPr>
        </p:nvSpPr>
        <p:spPr/>
        <p:txBody>
          <a:bodyPr/>
          <a:lstStyle/>
          <a:p>
            <a:fld id="{85C94855-5436-4474-BECE-DFB0334218D0}" type="slidenum">
              <a:rPr lang="en-US" smtClean="0"/>
              <a:t>‹#›</a:t>
            </a:fld>
            <a:endParaRPr lang="en-US" dirty="0"/>
          </a:p>
        </p:txBody>
      </p:sp>
    </p:spTree>
    <p:extLst>
      <p:ext uri="{BB962C8B-B14F-4D97-AF65-F5344CB8AC3E}">
        <p14:creationId xmlns:p14="http://schemas.microsoft.com/office/powerpoint/2010/main" val="4854163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C96D9-6AD2-48C3-9C6B-B073B512491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907A538-1692-4B97-B266-62100477A17C}"/>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A9E891-75B4-4B53-A75F-22B0B883B5F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518C3AE-A7EB-4791-B8DA-84185924908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9966642E-4048-470F-AB5A-292CC60602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6663AB-BEF5-4FC8-8BC0-664A856D89EE}"/>
              </a:ext>
            </a:extLst>
          </p:cNvPr>
          <p:cNvSpPr>
            <a:spLocks noGrp="1"/>
          </p:cNvSpPr>
          <p:nvPr>
            <p:ph type="sldNum" sz="quarter" idx="12"/>
          </p:nvPr>
        </p:nvSpPr>
        <p:spPr/>
        <p:txBody>
          <a:bodyPr/>
          <a:lstStyle/>
          <a:p>
            <a:fld id="{85C94855-5436-4474-BECE-DFB0334218D0}" type="slidenum">
              <a:rPr lang="en-US" smtClean="0"/>
              <a:t>‹#›</a:t>
            </a:fld>
            <a:endParaRPr lang="en-US" dirty="0"/>
          </a:p>
        </p:txBody>
      </p:sp>
    </p:spTree>
    <p:extLst>
      <p:ext uri="{BB962C8B-B14F-4D97-AF65-F5344CB8AC3E}">
        <p14:creationId xmlns:p14="http://schemas.microsoft.com/office/powerpoint/2010/main" val="25465078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C993E-435C-48AB-B3F6-789AB72501E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A358C65-7324-4C5F-8254-0C655A38F51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A0BF3DC1-9C61-46A7-9E35-75A0D5A2905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E6A43C8-468B-4C12-85A1-00B56271833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47ADA82D-2F5C-4F65-B855-1AB62E8F59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370EFA4-67FF-4E8B-951E-38096AE1EB68}"/>
              </a:ext>
            </a:extLst>
          </p:cNvPr>
          <p:cNvSpPr>
            <a:spLocks noGrp="1"/>
          </p:cNvSpPr>
          <p:nvPr>
            <p:ph type="sldNum" sz="quarter" idx="12"/>
          </p:nvPr>
        </p:nvSpPr>
        <p:spPr/>
        <p:txBody>
          <a:bodyPr/>
          <a:lstStyle/>
          <a:p>
            <a:fld id="{85C94855-5436-4474-BECE-DFB0334218D0}" type="slidenum">
              <a:rPr lang="en-US" smtClean="0"/>
              <a:t>‹#›</a:t>
            </a:fld>
            <a:endParaRPr lang="en-US" dirty="0"/>
          </a:p>
        </p:txBody>
      </p:sp>
    </p:spTree>
    <p:extLst>
      <p:ext uri="{BB962C8B-B14F-4D97-AF65-F5344CB8AC3E}">
        <p14:creationId xmlns:p14="http://schemas.microsoft.com/office/powerpoint/2010/main" val="22088499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A5B64-04CC-4974-BB11-91DC5D6BAE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265141-F2BB-4CE6-AC3D-E0FED9042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50139D-FB03-400C-A2B5-5BA7A5915D2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98D2D740-B302-42AF-98F4-D93389297A5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E89C8D-47E5-4A6C-84D4-1F729DD08A4E}"/>
              </a:ext>
            </a:extLst>
          </p:cNvPr>
          <p:cNvSpPr>
            <a:spLocks noGrp="1"/>
          </p:cNvSpPr>
          <p:nvPr>
            <p:ph type="sldNum" sz="quarter" idx="12"/>
          </p:nvPr>
        </p:nvSpPr>
        <p:spPr/>
        <p:txBody>
          <a:bodyPr/>
          <a:lstStyle/>
          <a:p>
            <a:fld id="{85C94855-5436-4474-BECE-DFB0334218D0}" type="slidenum">
              <a:rPr lang="en-US" smtClean="0"/>
              <a:t>‹#›</a:t>
            </a:fld>
            <a:endParaRPr lang="en-US" dirty="0"/>
          </a:p>
        </p:txBody>
      </p:sp>
    </p:spTree>
    <p:extLst>
      <p:ext uri="{BB962C8B-B14F-4D97-AF65-F5344CB8AC3E}">
        <p14:creationId xmlns:p14="http://schemas.microsoft.com/office/powerpoint/2010/main" val="3247143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27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1650"/>
              </a:lnSpc>
              <a:buNone/>
              <a:defRPr sz="1500" baseline="0">
                <a:solidFill>
                  <a:schemeClr val="bg2"/>
                </a:solidFill>
                <a:latin typeface="Calibri"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47603303"/>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136CA3-5B42-410E-BB7F-1EC7CCF05FEA}"/>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E29546-ACBC-4719-BD05-BB10BE708E24}"/>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F7A0BC-0902-4ACE-9CC1-A6AEA5E4203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1BAB100-B725-48C9-B875-95FE32A80A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6151BD-D328-4520-ACC2-67E4C0188A8F}"/>
              </a:ext>
            </a:extLst>
          </p:cNvPr>
          <p:cNvSpPr>
            <a:spLocks noGrp="1"/>
          </p:cNvSpPr>
          <p:nvPr>
            <p:ph type="sldNum" sz="quarter" idx="12"/>
          </p:nvPr>
        </p:nvSpPr>
        <p:spPr/>
        <p:txBody>
          <a:bodyPr/>
          <a:lstStyle/>
          <a:p>
            <a:fld id="{85C94855-5436-4474-BECE-DFB0334218D0}" type="slidenum">
              <a:rPr lang="en-US" smtClean="0"/>
              <a:t>‹#›</a:t>
            </a:fld>
            <a:endParaRPr lang="en-US" dirty="0"/>
          </a:p>
        </p:txBody>
      </p:sp>
    </p:spTree>
    <p:extLst>
      <p:ext uri="{BB962C8B-B14F-4D97-AF65-F5344CB8AC3E}">
        <p14:creationId xmlns:p14="http://schemas.microsoft.com/office/powerpoint/2010/main" val="9763661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4" name="Slide Number Placeholder 3">
            <a:extLst>
              <a:ext uri="{FF2B5EF4-FFF2-40B4-BE49-F238E27FC236}">
                <a16:creationId xmlns:a16="http://schemas.microsoft.com/office/drawing/2014/main" id="{3E5DB239-2774-4729-A0F7-5C29C2035688}"/>
              </a:ext>
            </a:extLst>
          </p:cNvPr>
          <p:cNvSpPr>
            <a:spLocks noGrp="1"/>
          </p:cNvSpPr>
          <p:nvPr>
            <p:ph type="sldNum" sz="quarter" idx="12"/>
          </p:nvPr>
        </p:nvSpPr>
        <p:spPr>
          <a:xfrm>
            <a:off x="6457950" y="4767263"/>
            <a:ext cx="2057400" cy="273844"/>
          </a:xfrm>
        </p:spPr>
        <p:txBody>
          <a:bodyPr/>
          <a:lstStyle/>
          <a:p>
            <a:fld id="{F6BA8A57-6950-456F-AD58-31B92BF8BFF8}" type="slidenum">
              <a:rPr lang="en-US" smtClean="0"/>
              <a:t>‹#›</a:t>
            </a:fld>
            <a:endParaRPr lang="en-US" dirty="0"/>
          </a:p>
        </p:txBody>
      </p:sp>
    </p:spTree>
    <p:extLst>
      <p:ext uri="{BB962C8B-B14F-4D97-AF65-F5344CB8AC3E}">
        <p14:creationId xmlns:p14="http://schemas.microsoft.com/office/powerpoint/2010/main" val="185278670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457200" y="1158875"/>
            <a:ext cx="8229600" cy="3341688"/>
          </a:xfrm>
        </p:spPr>
        <p:txBody>
          <a:bodyPr/>
          <a:lstStyle>
            <a:lvl1pPr marL="342892" indent="-342892">
              <a:buClr>
                <a:srgbClr val="006A71"/>
              </a:buClr>
              <a:buFont typeface="Wingdings" panose="05000000000000000000" pitchFamily="2" charset="2"/>
              <a:buChar char="§"/>
              <a:defRPr sz="2000">
                <a:solidFill>
                  <a:schemeClr val="accent4">
                    <a:lumMod val="75000"/>
                  </a:schemeClr>
                </a:solidFill>
              </a:defRPr>
            </a:lvl1pPr>
            <a:lvl2pPr>
              <a:buClr>
                <a:srgbClr val="008BB0"/>
              </a:buClr>
              <a:defRPr sz="2000">
                <a:solidFill>
                  <a:schemeClr val="accent4">
                    <a:lumMod val="75000"/>
                  </a:schemeClr>
                </a:solidFill>
              </a:defRPr>
            </a:lvl2pPr>
            <a:lvl3pPr>
              <a:buClr>
                <a:srgbClr val="695E4A"/>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
        <p:nvSpPr>
          <p:cNvPr id="7" name="Slide Number Placeholder 3">
            <a:extLst>
              <a:ext uri="{FF2B5EF4-FFF2-40B4-BE49-F238E27FC236}">
                <a16:creationId xmlns:a16="http://schemas.microsoft.com/office/drawing/2014/main" id="{7FA15B6C-A3F8-467A-9E15-ACE6BCF01E6C}"/>
              </a:ext>
            </a:extLst>
          </p:cNvPr>
          <p:cNvSpPr>
            <a:spLocks noGrp="1"/>
          </p:cNvSpPr>
          <p:nvPr>
            <p:ph type="sldNum" sz="quarter" idx="12"/>
          </p:nvPr>
        </p:nvSpPr>
        <p:spPr>
          <a:xfrm>
            <a:off x="6457950" y="4767263"/>
            <a:ext cx="2057400" cy="273844"/>
          </a:xfrm>
        </p:spPr>
        <p:txBody>
          <a:bodyPr/>
          <a:lstStyle/>
          <a:p>
            <a:fld id="{F6BA8A57-6950-456F-AD58-31B92BF8BFF8}" type="slidenum">
              <a:rPr lang="en-US" smtClean="0"/>
              <a:t>‹#›</a:t>
            </a:fld>
            <a:endParaRPr lang="en-US" dirty="0"/>
          </a:p>
        </p:txBody>
      </p:sp>
    </p:spTree>
    <p:extLst>
      <p:ext uri="{BB962C8B-B14F-4D97-AF65-F5344CB8AC3E}">
        <p14:creationId xmlns:p14="http://schemas.microsoft.com/office/powerpoint/2010/main" val="133358190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5052830"/>
            <a:ext cx="9144000" cy="91188"/>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1667" dirty="0"/>
            </a:p>
          </p:txBody>
        </p:sp>
      </p:grpSp>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r>
              <a:rPr lang="en-US" dirty="0"/>
              <a:t>Bottom band: OD</a:t>
            </a:r>
          </a:p>
        </p:txBody>
      </p:sp>
      <p:sp>
        <p:nvSpPr>
          <p:cNvPr id="5" name="Text Placeholder 7"/>
          <p:cNvSpPr>
            <a:spLocks noGrp="1"/>
          </p:cNvSpPr>
          <p:nvPr>
            <p:ph type="body" sz="quarter" idx="10" hasCustomPrompt="1"/>
          </p:nvPr>
        </p:nvSpPr>
        <p:spPr>
          <a:xfrm>
            <a:off x="457200" y="1158875"/>
            <a:ext cx="8229600" cy="3341688"/>
          </a:xfrm>
        </p:spPr>
        <p:txBody>
          <a:bodyPr/>
          <a:lstStyle>
            <a:lvl1pPr marL="342884" indent="-342884">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fld id="{D6987CA6-969E-47FA-855B-64D137E715DB}" type="slidenum">
              <a:rPr lang="en-US" smtClean="0"/>
              <a:t>‹#›</a:t>
            </a:fld>
            <a:r>
              <a:rPr lang="en-US" dirty="0"/>
              <a:t>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6277889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9" name="Rectangle 8"/>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0" name="Rectangle 9"/>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1" name="Rectangle 10"/>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2" name="Rectangle 20"/>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3" name="Rectangle 12"/>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 name="Title 1"/>
          <p:cNvSpPr>
            <a:spLocks noGrp="1"/>
          </p:cNvSpPr>
          <p:nvPr userDrawn="1">
            <p:ph type="title" hasCustomPrompt="1"/>
          </p:nvPr>
        </p:nvSpPr>
        <p:spPr>
          <a:xfrm>
            <a:off x="457200" y="205979"/>
            <a:ext cx="8229600" cy="689591"/>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r>
              <a:rPr lang="en-US" dirty="0"/>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8" indent="-230188">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7056386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404" y="-34715"/>
            <a:ext cx="9144000" cy="4313682"/>
          </a:xfrm>
          <a:prstGeom prst="rect">
            <a:avLst/>
          </a:prstGeom>
          <a:solidFill>
            <a:srgbClr val="1853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33756" y="765572"/>
            <a:ext cx="5548122" cy="1796796"/>
          </a:xfrm>
        </p:spPr>
        <p:txBody>
          <a:bodyPr anchor="t">
            <a:normAutofit/>
          </a:bodyPr>
          <a:lstStyle>
            <a:lvl1pPr algn="l" defTabSz="685800" rtl="0" eaLnBrk="1" latinLnBrk="0" hangingPunct="1">
              <a:lnSpc>
                <a:spcPct val="90000"/>
              </a:lnSpc>
              <a:spcBef>
                <a:spcPct val="0"/>
              </a:spcBef>
              <a:buNone/>
              <a:defRPr lang="en-US" sz="4050" b="1" kern="1200" dirty="0">
                <a:solidFill>
                  <a:srgbClr val="FCAF10"/>
                </a:solidFill>
                <a:effectLst/>
                <a:latin typeface="+mn-lt"/>
                <a:ea typeface="+mj-ea"/>
                <a:cs typeface="+mj-cs"/>
              </a:defRPr>
            </a:lvl1pPr>
          </a:lstStyle>
          <a:p>
            <a:r>
              <a:rPr lang="en-US"/>
              <a:t>Click to edit Master title style</a:t>
            </a:r>
            <a:endParaRPr lang="en-US" dirty="0"/>
          </a:p>
        </p:txBody>
      </p:sp>
      <p:cxnSp>
        <p:nvCxnSpPr>
          <p:cNvPr id="9" name="Straight Connector 8"/>
          <p:cNvCxnSpPr/>
          <p:nvPr userDrawn="1"/>
        </p:nvCxnSpPr>
        <p:spPr>
          <a:xfrm>
            <a:off x="-11026" y="4278967"/>
            <a:ext cx="9155430" cy="0"/>
          </a:xfrm>
          <a:prstGeom prst="line">
            <a:avLst/>
          </a:prstGeom>
          <a:ln w="127000">
            <a:solidFill>
              <a:srgbClr val="FDAE17"/>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77466" y="981830"/>
            <a:ext cx="2447913" cy="2452223"/>
          </a:xfrm>
          <a:prstGeom prst="rect">
            <a:avLst/>
          </a:prstGeom>
          <a:effectLst/>
        </p:spPr>
      </p:pic>
      <p:sp>
        <p:nvSpPr>
          <p:cNvPr id="17" name="Subtitle 2"/>
          <p:cNvSpPr txBox="1">
            <a:spLocks/>
          </p:cNvSpPr>
          <p:nvPr userDrawn="1"/>
        </p:nvSpPr>
        <p:spPr>
          <a:xfrm>
            <a:off x="333756" y="3748967"/>
            <a:ext cx="5548122" cy="246888"/>
          </a:xfrm>
          <a:prstGeom prst="rect">
            <a:avLst/>
          </a:prstGeom>
        </p:spPr>
        <p:txBody>
          <a:bodyPr vert="horz" lIns="68580" tIns="34290" rIns="68580" bIns="34290" rtlCol="0" anchor="ctr">
            <a:noAutofit/>
          </a:bodyPr>
          <a:lstStyle>
            <a:lvl1pPr marL="0" indent="0" algn="l" defTabSz="914400" rtl="0" eaLnBrk="1" latinLnBrk="0" hangingPunct="1">
              <a:lnSpc>
                <a:spcPct val="90000"/>
              </a:lnSpc>
              <a:spcBef>
                <a:spcPts val="1000"/>
              </a:spcBef>
              <a:buClr>
                <a:srgbClr val="185394"/>
              </a:buClr>
              <a:buFont typeface="Arial" panose="020B0604020202020204" pitchFamily="34" charset="0"/>
              <a:buNone/>
              <a:defRPr lang="en-US" sz="2400" kern="1200" baseline="0" dirty="0" smtClean="0">
                <a:solidFill>
                  <a:schemeClr val="bg1"/>
                </a:solidFill>
                <a:latin typeface="+mn-lt"/>
                <a:ea typeface="+mn-ea"/>
                <a:cs typeface="+mn-cs"/>
              </a:defRPr>
            </a:lvl1pPr>
            <a:lvl2pPr marL="457200" indent="0" algn="ctr" defTabSz="914400" rtl="0" eaLnBrk="1" latinLnBrk="0" hangingPunct="1">
              <a:lnSpc>
                <a:spcPct val="90000"/>
              </a:lnSpc>
              <a:spcBef>
                <a:spcPts val="1000"/>
              </a:spcBef>
              <a:buClr>
                <a:srgbClr val="185394"/>
              </a:buClr>
              <a:buFont typeface="Calibri" panose="020F050202020403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1000"/>
              </a:spcBef>
              <a:buClr>
                <a:srgbClr val="185394"/>
              </a:buClr>
              <a:buFont typeface="Calibri" panose="020F050202020403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1000"/>
              </a:spcBef>
              <a:buClr>
                <a:srgbClr val="185394"/>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1000"/>
              </a:spcBef>
              <a:buClr>
                <a:srgbClr val="185394"/>
              </a:buClr>
              <a:buFont typeface="Calibri" panose="020F050202020403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0" dirty="0">
                <a:latin typeface="Calibri" panose="020F0502020204030204" pitchFamily="34" charset="0"/>
                <a:cs typeface="Calibri" panose="020F0502020204030204" pitchFamily="34" charset="0"/>
              </a:rPr>
              <a:t>U.S.</a:t>
            </a:r>
            <a:r>
              <a:rPr lang="en-US" sz="1800" b="0" baseline="0" dirty="0">
                <a:latin typeface="Calibri" panose="020F0502020204030204" pitchFamily="34" charset="0"/>
                <a:cs typeface="Calibri" panose="020F0502020204030204" pitchFamily="34" charset="0"/>
              </a:rPr>
              <a:t> Department of Health and Human Services</a:t>
            </a:r>
          </a:p>
        </p:txBody>
      </p:sp>
      <p:sp>
        <p:nvSpPr>
          <p:cNvPr id="5" name="Text Placeholder 4"/>
          <p:cNvSpPr>
            <a:spLocks noGrp="1"/>
          </p:cNvSpPr>
          <p:nvPr>
            <p:ph type="body" sz="quarter" idx="11" hasCustomPrompt="1"/>
          </p:nvPr>
        </p:nvSpPr>
        <p:spPr>
          <a:xfrm>
            <a:off x="333565" y="3441807"/>
            <a:ext cx="5548313" cy="244259"/>
          </a:xfrm>
        </p:spPr>
        <p:txBody>
          <a:bodyPr anchor="ctr">
            <a:noAutofit/>
          </a:bodyPr>
          <a:lstStyle>
            <a:lvl1pPr marL="0" indent="0">
              <a:buNone/>
              <a:defRPr sz="1800" baseline="0">
                <a:solidFill>
                  <a:schemeClr val="bg1"/>
                </a:solidFill>
                <a:latin typeface="+mn-lt"/>
              </a:defRPr>
            </a:lvl1pPr>
          </a:lstStyle>
          <a:p>
            <a:pPr lvl="0"/>
            <a:r>
              <a:rPr lang="en-US" dirty="0"/>
              <a:t>Click to add date</a:t>
            </a:r>
          </a:p>
        </p:txBody>
      </p:sp>
      <p:sp>
        <p:nvSpPr>
          <p:cNvPr id="19" name="Text Placeholder 18"/>
          <p:cNvSpPr>
            <a:spLocks noGrp="1"/>
          </p:cNvSpPr>
          <p:nvPr>
            <p:ph type="body" sz="quarter" idx="13" hasCustomPrompt="1"/>
          </p:nvPr>
        </p:nvSpPr>
        <p:spPr>
          <a:xfrm>
            <a:off x="332683" y="2676363"/>
            <a:ext cx="5548313" cy="623888"/>
          </a:xfrm>
        </p:spPr>
        <p:txBody>
          <a:bodyPr/>
          <a:lstStyle>
            <a:lvl1pPr marL="0" indent="0">
              <a:buNone/>
              <a:defRPr b="1" baseline="0">
                <a:solidFill>
                  <a:schemeClr val="bg1"/>
                </a:solidFill>
              </a:defRPr>
            </a:lvl1pPr>
          </a:lstStyle>
          <a:p>
            <a:pPr lvl="0"/>
            <a:r>
              <a:rPr lang="en-US" dirty="0"/>
              <a:t>Click to add presenter name(s) and/or presentation site</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27134" y="4470675"/>
            <a:ext cx="2298245" cy="504035"/>
          </a:xfrm>
          <a:prstGeom prst="rect">
            <a:avLst/>
          </a:prstGeom>
        </p:spPr>
      </p:pic>
      <p:grpSp>
        <p:nvGrpSpPr>
          <p:cNvPr id="16" name="Group 15"/>
          <p:cNvGrpSpPr/>
          <p:nvPr userDrawn="1"/>
        </p:nvGrpSpPr>
        <p:grpSpPr>
          <a:xfrm>
            <a:off x="332683" y="4420523"/>
            <a:ext cx="2922053" cy="606702"/>
            <a:chOff x="609126" y="5969779"/>
            <a:chExt cx="3325166" cy="690400"/>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126" y="6026850"/>
              <a:ext cx="573569" cy="573569"/>
            </a:xfrm>
            <a:prstGeom prst="rect">
              <a:avLst/>
            </a:prstGeom>
          </p:spPr>
        </p:pic>
        <p:grpSp>
          <p:nvGrpSpPr>
            <p:cNvPr id="20" name="Group 19"/>
            <p:cNvGrpSpPr>
              <a:grpSpLocks noChangeAspect="1"/>
            </p:cNvGrpSpPr>
            <p:nvPr/>
          </p:nvGrpSpPr>
          <p:grpSpPr>
            <a:xfrm>
              <a:off x="1232935" y="5969779"/>
              <a:ext cx="2701357" cy="690400"/>
              <a:chOff x="852487" y="5810928"/>
              <a:chExt cx="3807247" cy="973038"/>
            </a:xfrm>
          </p:grpSpPr>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r="63655"/>
              <a:stretch/>
            </p:blipFill>
            <p:spPr>
              <a:xfrm>
                <a:off x="852487" y="5810928"/>
                <a:ext cx="1382566" cy="973038"/>
              </a:xfrm>
              <a:prstGeom prst="rect">
                <a:avLst/>
              </a:prstGeom>
            </p:spPr>
          </p:pic>
          <p:cxnSp>
            <p:nvCxnSpPr>
              <p:cNvPr id="22" name="Straight Connector 21"/>
              <p:cNvCxnSpPr/>
              <p:nvPr/>
            </p:nvCxnSpPr>
            <p:spPr>
              <a:xfrm flipH="1">
                <a:off x="2329543" y="5977407"/>
                <a:ext cx="867" cy="640080"/>
              </a:xfrm>
              <a:prstGeom prst="line">
                <a:avLst/>
              </a:prstGeom>
              <a:ln w="19050" cap="rnd">
                <a:solidFill>
                  <a:srgbClr val="FCAF10"/>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l="41251"/>
              <a:stretch/>
            </p:blipFill>
            <p:spPr>
              <a:xfrm>
                <a:off x="2424900" y="5810928"/>
                <a:ext cx="2234834" cy="973038"/>
              </a:xfrm>
              <a:prstGeom prst="rect">
                <a:avLst/>
              </a:prstGeom>
            </p:spPr>
          </p:pic>
        </p:grpSp>
      </p:grpSp>
    </p:spTree>
    <p:extLst>
      <p:ext uri="{BB962C8B-B14F-4D97-AF65-F5344CB8AC3E}">
        <p14:creationId xmlns:p14="http://schemas.microsoft.com/office/powerpoint/2010/main" val="4289439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2A18979-1C99-AD49-856D-BD2B5CC37573}"/>
              </a:ext>
            </a:extLst>
          </p:cNvPr>
          <p:cNvSpPr/>
          <p:nvPr userDrawn="1"/>
        </p:nvSpPr>
        <p:spPr>
          <a:xfrm>
            <a:off x="-1" y="-12960"/>
            <a:ext cx="9144001" cy="1005353"/>
          </a:xfrm>
          <a:prstGeom prst="rect">
            <a:avLst/>
          </a:prstGeom>
          <a:solidFill>
            <a:srgbClr val="1853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3810" y="1014533"/>
            <a:ext cx="9155430" cy="0"/>
          </a:xfrm>
          <a:prstGeom prst="line">
            <a:avLst/>
          </a:prstGeom>
          <a:ln w="76200">
            <a:solidFill>
              <a:srgbClr val="FDAE17"/>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74646" y="155477"/>
            <a:ext cx="8188151" cy="768096"/>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481202" y="1160829"/>
            <a:ext cx="8181594" cy="3225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noChangeAspect="1"/>
          </p:cNvSpPr>
          <p:nvPr>
            <p:ph type="sldNum" sz="quarter" idx="4"/>
          </p:nvPr>
        </p:nvSpPr>
        <p:spPr>
          <a:xfrm>
            <a:off x="8431339" y="4624874"/>
            <a:ext cx="240030" cy="240030"/>
          </a:xfrm>
          <a:prstGeom prst="ellipse">
            <a:avLst/>
          </a:prstGeom>
          <a:solidFill>
            <a:srgbClr val="185394"/>
          </a:solidFill>
          <a:ln w="114300">
            <a:noFill/>
          </a:ln>
        </p:spPr>
        <p:txBody>
          <a:bodyPr vert="horz" wrap="square" lIns="0" tIns="0" rIns="0" bIns="0" rtlCol="0" anchor="t"/>
          <a:lstStyle>
            <a:lvl1pPr algn="ctr">
              <a:defRPr sz="1050" b="1">
                <a:solidFill>
                  <a:schemeClr val="bg1"/>
                </a:solidFill>
              </a:defRPr>
            </a:lvl1pPr>
          </a:lstStyle>
          <a:p>
            <a:fld id="{7E144BFB-579A-4B4B-9BF5-420708BFA4F7}" type="slidenum">
              <a:rPr lang="en-US" smtClean="0"/>
              <a:pPr/>
              <a:t>‹#›</a:t>
            </a:fld>
            <a:endParaRPr lang="en-US" dirty="0"/>
          </a:p>
        </p:txBody>
      </p:sp>
    </p:spTree>
    <p:extLst>
      <p:ext uri="{BB962C8B-B14F-4D97-AF65-F5344CB8AC3E}">
        <p14:creationId xmlns:p14="http://schemas.microsoft.com/office/powerpoint/2010/main" val="1816711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5" name="Rectangle 4"/>
          <p:cNvSpPr/>
          <p:nvPr userDrawn="1"/>
        </p:nvSpPr>
        <p:spPr>
          <a:xfrm>
            <a:off x="1092632" y="883401"/>
            <a:ext cx="4695987" cy="27315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1465" t="19280" r="43730"/>
          <a:stretch/>
        </p:blipFill>
        <p:spPr>
          <a:xfrm>
            <a:off x="1243742" y="-11624"/>
            <a:ext cx="5009827" cy="4151867"/>
          </a:xfrm>
          <a:prstGeom prst="rect">
            <a:avLst/>
          </a:prstGeom>
        </p:spPr>
      </p:pic>
      <p:sp>
        <p:nvSpPr>
          <p:cNvPr id="2" name="Title 1"/>
          <p:cNvSpPr>
            <a:spLocks noGrp="1"/>
          </p:cNvSpPr>
          <p:nvPr>
            <p:ph type="title"/>
          </p:nvPr>
        </p:nvSpPr>
        <p:spPr>
          <a:xfrm>
            <a:off x="1952789" y="1092629"/>
            <a:ext cx="3614980" cy="1542552"/>
          </a:xfrm>
        </p:spPr>
        <p:txBody>
          <a:bodyPr anchor="b">
            <a:normAutofit/>
          </a:bodyPr>
          <a:lstStyle>
            <a:lvl1pPr>
              <a:defRPr sz="3600">
                <a:solidFill>
                  <a:srgbClr val="185394"/>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52789" y="2778660"/>
            <a:ext cx="3614980" cy="638503"/>
          </a:xfrm>
        </p:spPr>
        <p:txBody>
          <a:bodyPr/>
          <a:lstStyle>
            <a:lvl1pPr marL="0" indent="0">
              <a:buNone/>
              <a:defRPr sz="1800" b="1">
                <a:solidFill>
                  <a:srgbClr val="185394"/>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a:p>
            <a:pPr lvl="1"/>
            <a:r>
              <a:rPr lang="en-US"/>
              <a:t>Second level</a:t>
            </a:r>
          </a:p>
        </p:txBody>
      </p:sp>
      <p:grpSp>
        <p:nvGrpSpPr>
          <p:cNvPr id="10" name="Group 9"/>
          <p:cNvGrpSpPr/>
          <p:nvPr userDrawn="1"/>
        </p:nvGrpSpPr>
        <p:grpSpPr>
          <a:xfrm>
            <a:off x="456844" y="4477334"/>
            <a:ext cx="2493875" cy="517800"/>
            <a:chOff x="609126" y="5969779"/>
            <a:chExt cx="3325166" cy="69040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126" y="6026850"/>
              <a:ext cx="573569" cy="573569"/>
            </a:xfrm>
            <a:prstGeom prst="rect">
              <a:avLst/>
            </a:prstGeom>
          </p:spPr>
        </p:pic>
        <p:grpSp>
          <p:nvGrpSpPr>
            <p:cNvPr id="12" name="Group 11"/>
            <p:cNvGrpSpPr>
              <a:grpSpLocks noChangeAspect="1"/>
            </p:cNvGrpSpPr>
            <p:nvPr/>
          </p:nvGrpSpPr>
          <p:grpSpPr>
            <a:xfrm>
              <a:off x="1232935" y="5969779"/>
              <a:ext cx="2701357" cy="690400"/>
              <a:chOff x="852487" y="5810928"/>
              <a:chExt cx="3807247" cy="973038"/>
            </a:xfrm>
          </p:grpSpPr>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r="63655"/>
              <a:stretch/>
            </p:blipFill>
            <p:spPr>
              <a:xfrm>
                <a:off x="852487" y="5810928"/>
                <a:ext cx="1382566" cy="973038"/>
              </a:xfrm>
              <a:prstGeom prst="rect">
                <a:avLst/>
              </a:prstGeom>
            </p:spPr>
          </p:pic>
          <p:cxnSp>
            <p:nvCxnSpPr>
              <p:cNvPr id="14" name="Straight Connector 13"/>
              <p:cNvCxnSpPr/>
              <p:nvPr/>
            </p:nvCxnSpPr>
            <p:spPr>
              <a:xfrm flipH="1">
                <a:off x="2329543" y="5977407"/>
                <a:ext cx="867" cy="640080"/>
              </a:xfrm>
              <a:prstGeom prst="line">
                <a:avLst/>
              </a:prstGeom>
              <a:ln w="19050" cap="rnd">
                <a:solidFill>
                  <a:srgbClr val="FCAF10"/>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41251"/>
              <a:stretch/>
            </p:blipFill>
            <p:spPr>
              <a:xfrm>
                <a:off x="2424900" y="5810928"/>
                <a:ext cx="2234834" cy="973038"/>
              </a:xfrm>
              <a:prstGeom prst="rect">
                <a:avLst/>
              </a:prstGeom>
            </p:spPr>
          </p:pic>
        </p:grpSp>
      </p:grpSp>
      <p:sp>
        <p:nvSpPr>
          <p:cNvPr id="19" name="Slide Number Placeholder 5"/>
          <p:cNvSpPr>
            <a:spLocks noGrp="1" noChangeAspect="1"/>
          </p:cNvSpPr>
          <p:nvPr>
            <p:ph type="sldNum" sz="quarter" idx="4"/>
          </p:nvPr>
        </p:nvSpPr>
        <p:spPr>
          <a:xfrm>
            <a:off x="8431339" y="4624874"/>
            <a:ext cx="240030" cy="240030"/>
          </a:xfrm>
          <a:prstGeom prst="ellipse">
            <a:avLst/>
          </a:prstGeom>
          <a:solidFill>
            <a:srgbClr val="185394"/>
          </a:solidFill>
          <a:ln w="114300">
            <a:noFill/>
          </a:ln>
        </p:spPr>
        <p:txBody>
          <a:bodyPr vert="horz" wrap="square" lIns="0" tIns="0" rIns="0" bIns="0" rtlCol="0" anchor="t"/>
          <a:lstStyle>
            <a:lvl1pPr algn="ctr">
              <a:defRPr sz="1050" b="1">
                <a:solidFill>
                  <a:schemeClr val="bg1"/>
                </a:solidFill>
              </a:defRPr>
            </a:lvl1pPr>
          </a:lstStyle>
          <a:p>
            <a:fld id="{7E144BFB-579A-4B4B-9BF5-420708BFA4F7}" type="slidenum">
              <a:rPr lang="en-US" smtClean="0"/>
              <a:pPr/>
              <a:t>‹#›</a:t>
            </a:fld>
            <a:endParaRPr lang="en-US" dirty="0"/>
          </a:p>
        </p:txBody>
      </p:sp>
      <p:pic>
        <p:nvPicPr>
          <p:cNvPr id="20" name="Picture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114275" y="4533492"/>
            <a:ext cx="1978165" cy="433837"/>
          </a:xfrm>
          <a:prstGeom prst="rect">
            <a:avLst/>
          </a:prstGeom>
        </p:spPr>
      </p:pic>
    </p:spTree>
    <p:extLst>
      <p:ext uri="{BB962C8B-B14F-4D97-AF65-F5344CB8AC3E}">
        <p14:creationId xmlns:p14="http://schemas.microsoft.com/office/powerpoint/2010/main" val="5129646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3.tiff"/><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5.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TextBox 1"/>
          <p:cNvSpPr txBox="1"/>
          <p:nvPr userDrawn="1"/>
        </p:nvSpPr>
        <p:spPr>
          <a:xfrm>
            <a:off x="8474242" y="4698875"/>
            <a:ext cx="529389" cy="219291"/>
          </a:xfrm>
          <a:prstGeom prst="rect">
            <a:avLst/>
          </a:prstGeom>
          <a:noFill/>
        </p:spPr>
        <p:txBody>
          <a:bodyPr wrap="square" rtlCol="0">
            <a:spAutoFit/>
          </a:bodyPr>
          <a:lstStyle/>
          <a:p>
            <a:fld id="{E9FF4679-4876-42AA-9FC6-32DD962B7175}" type="slidenum">
              <a:rPr lang="en-US" sz="825" baseline="0" smtClean="0">
                <a:solidFill>
                  <a:srgbClr val="000000"/>
                </a:solidFill>
                <a:latin typeface="Calibri" panose="020F0502020204030204" pitchFamily="34" charset="0"/>
              </a:rPr>
              <a:t>‹#›</a:t>
            </a:fld>
            <a:endParaRPr lang="en-US" sz="825"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43801870"/>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936" r:id="rId5"/>
    <p:sldLayoutId id="2147483937" r:id="rId6"/>
  </p:sldLayoutIdLst>
  <p:transition>
    <p:fade/>
  </p:transition>
  <p:hf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Myriad Web Pro" panose="020B0503030403020204" pitchFamily="34" charset="0"/>
        </a:defRPr>
      </a:lvl2pPr>
      <a:lvl3pPr algn="ctr" rtl="0" eaLnBrk="0" fontAlgn="base" hangingPunct="0">
        <a:spcBef>
          <a:spcPct val="0"/>
        </a:spcBef>
        <a:spcAft>
          <a:spcPct val="0"/>
        </a:spcAft>
        <a:defRPr sz="3300">
          <a:solidFill>
            <a:schemeClr val="tx1"/>
          </a:solidFill>
          <a:latin typeface="Myriad Web Pro" panose="020B0503030403020204" pitchFamily="34" charset="0"/>
        </a:defRPr>
      </a:lvl3pPr>
      <a:lvl4pPr algn="ctr" rtl="0" eaLnBrk="0" fontAlgn="base" hangingPunct="0">
        <a:spcBef>
          <a:spcPct val="0"/>
        </a:spcBef>
        <a:spcAft>
          <a:spcPct val="0"/>
        </a:spcAft>
        <a:defRPr sz="3300">
          <a:solidFill>
            <a:schemeClr val="tx1"/>
          </a:solidFill>
          <a:latin typeface="Myriad Web Pro" panose="020B0503030403020204" pitchFamily="34" charset="0"/>
        </a:defRPr>
      </a:lvl4pPr>
      <a:lvl5pPr algn="ctr" rtl="0" eaLnBrk="0" fontAlgn="base" hangingPunct="0">
        <a:spcBef>
          <a:spcPct val="0"/>
        </a:spcBef>
        <a:spcAft>
          <a:spcPct val="0"/>
        </a:spcAft>
        <a:defRPr sz="3300">
          <a:solidFill>
            <a:schemeClr val="tx1"/>
          </a:solidFill>
          <a:latin typeface="Myriad Web Pro" panose="020B0503030403020204" pitchFamily="34" charset="0"/>
        </a:defRPr>
      </a:lvl5pPr>
      <a:lvl6pPr marL="342900" algn="ctr" rtl="0" fontAlgn="base">
        <a:spcBef>
          <a:spcPct val="0"/>
        </a:spcBef>
        <a:spcAft>
          <a:spcPct val="0"/>
        </a:spcAft>
        <a:defRPr sz="3300">
          <a:solidFill>
            <a:schemeClr val="tx1"/>
          </a:solidFill>
          <a:latin typeface="Myriad Web Pro" panose="020B0503030403020204" pitchFamily="34" charset="0"/>
        </a:defRPr>
      </a:lvl6pPr>
      <a:lvl7pPr marL="685800" algn="ctr" rtl="0" fontAlgn="base">
        <a:spcBef>
          <a:spcPct val="0"/>
        </a:spcBef>
        <a:spcAft>
          <a:spcPct val="0"/>
        </a:spcAft>
        <a:defRPr sz="3300">
          <a:solidFill>
            <a:schemeClr val="tx1"/>
          </a:solidFill>
          <a:latin typeface="Myriad Web Pro" panose="020B0503030403020204" pitchFamily="34" charset="0"/>
        </a:defRPr>
      </a:lvl7pPr>
      <a:lvl8pPr marL="1028700" algn="ctr" rtl="0" fontAlgn="base">
        <a:spcBef>
          <a:spcPct val="0"/>
        </a:spcBef>
        <a:spcAft>
          <a:spcPct val="0"/>
        </a:spcAft>
        <a:defRPr sz="3300">
          <a:solidFill>
            <a:schemeClr val="tx1"/>
          </a:solidFill>
          <a:latin typeface="Myriad Web Pro" panose="020B0503030403020204" pitchFamily="34" charset="0"/>
        </a:defRPr>
      </a:lvl8pPr>
      <a:lvl9pPr marL="1371600" algn="ctr" rtl="0" fontAlgn="base">
        <a:spcBef>
          <a:spcPct val="0"/>
        </a:spcBef>
        <a:spcAft>
          <a:spcPct val="0"/>
        </a:spcAft>
        <a:defRPr sz="3300">
          <a:solidFill>
            <a:schemeClr val="tx1"/>
          </a:solidFill>
          <a:latin typeface="Myriad Web Pro" panose="020B0503030403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rgbClr val="7F7F7F"/>
          </a:solidFill>
          <a:latin typeface="Calibri" panose="020F0502020204030204" pitchFamily="34" charset="0"/>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rgbClr val="7F7F7F"/>
          </a:solidFill>
          <a:latin typeface="Calibri" panose="020F0502020204030204" pitchFamily="34" charset="0"/>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2A18979-1C99-AD49-856D-BD2B5CC37573}"/>
              </a:ext>
            </a:extLst>
          </p:cNvPr>
          <p:cNvSpPr/>
          <p:nvPr userDrawn="1"/>
        </p:nvSpPr>
        <p:spPr>
          <a:xfrm>
            <a:off x="-1" y="-12960"/>
            <a:ext cx="9144001" cy="1005353"/>
          </a:xfrm>
          <a:prstGeom prst="rect">
            <a:avLst/>
          </a:prstGeom>
          <a:solidFill>
            <a:srgbClr val="1853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a:off x="-3810" y="1014533"/>
            <a:ext cx="9155430" cy="0"/>
          </a:xfrm>
          <a:prstGeom prst="line">
            <a:avLst/>
          </a:prstGeom>
          <a:ln w="76200">
            <a:solidFill>
              <a:srgbClr val="FDAE17"/>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userDrawn="1">
            <p:ph type="title"/>
          </p:nvPr>
        </p:nvSpPr>
        <p:spPr>
          <a:xfrm>
            <a:off x="474646" y="155477"/>
            <a:ext cx="8188151" cy="76809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userDrawn="1">
            <p:ph type="body" idx="1"/>
          </p:nvPr>
        </p:nvSpPr>
        <p:spPr>
          <a:xfrm>
            <a:off x="481202" y="1160829"/>
            <a:ext cx="8181594" cy="3225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 name="Group 15"/>
          <p:cNvGrpSpPr/>
          <p:nvPr userDrawn="1"/>
        </p:nvGrpSpPr>
        <p:grpSpPr>
          <a:xfrm>
            <a:off x="456844" y="4477334"/>
            <a:ext cx="2493875" cy="517800"/>
            <a:chOff x="609126" y="5969779"/>
            <a:chExt cx="3325166" cy="690400"/>
          </a:xfrm>
        </p:grpSpPr>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9126" y="6026850"/>
              <a:ext cx="573569" cy="573569"/>
            </a:xfrm>
            <a:prstGeom prst="rect">
              <a:avLst/>
            </a:prstGeom>
          </p:spPr>
        </p:pic>
        <p:grpSp>
          <p:nvGrpSpPr>
            <p:cNvPr id="18" name="Group 17"/>
            <p:cNvGrpSpPr>
              <a:grpSpLocks noChangeAspect="1"/>
            </p:cNvGrpSpPr>
            <p:nvPr/>
          </p:nvGrpSpPr>
          <p:grpSpPr>
            <a:xfrm>
              <a:off x="1232935" y="5969779"/>
              <a:ext cx="2701357" cy="690400"/>
              <a:chOff x="852487" y="5810928"/>
              <a:chExt cx="3807247" cy="973038"/>
            </a:xfrm>
          </p:grpSpPr>
          <p:pic>
            <p:nvPicPr>
              <p:cNvPr id="19" name="Picture 18"/>
              <p:cNvPicPr>
                <a:picLocks noChangeAspect="1"/>
              </p:cNvPicPr>
              <p:nvPr/>
            </p:nvPicPr>
            <p:blipFill rotWithShape="1">
              <a:blip r:embed="rId14" cstate="print">
                <a:extLst>
                  <a:ext uri="{28A0092B-C50C-407E-A947-70E740481C1C}">
                    <a14:useLocalDpi xmlns:a14="http://schemas.microsoft.com/office/drawing/2010/main" val="0"/>
                  </a:ext>
                </a:extLst>
              </a:blip>
              <a:srcRect r="63655"/>
              <a:stretch/>
            </p:blipFill>
            <p:spPr>
              <a:xfrm>
                <a:off x="852487" y="5810928"/>
                <a:ext cx="1382566" cy="973038"/>
              </a:xfrm>
              <a:prstGeom prst="rect">
                <a:avLst/>
              </a:prstGeom>
            </p:spPr>
          </p:pic>
          <p:cxnSp>
            <p:nvCxnSpPr>
              <p:cNvPr id="20" name="Straight Connector 19"/>
              <p:cNvCxnSpPr/>
              <p:nvPr/>
            </p:nvCxnSpPr>
            <p:spPr>
              <a:xfrm flipH="1">
                <a:off x="2329543" y="5977407"/>
                <a:ext cx="867" cy="640080"/>
              </a:xfrm>
              <a:prstGeom prst="line">
                <a:avLst/>
              </a:prstGeom>
              <a:ln w="19050" cap="rnd">
                <a:solidFill>
                  <a:srgbClr val="FCAF10"/>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rotWithShape="1">
              <a:blip r:embed="rId14" cstate="print">
                <a:extLst>
                  <a:ext uri="{28A0092B-C50C-407E-A947-70E740481C1C}">
                    <a14:useLocalDpi xmlns:a14="http://schemas.microsoft.com/office/drawing/2010/main" val="0"/>
                  </a:ext>
                </a:extLst>
              </a:blip>
              <a:srcRect l="41251"/>
              <a:stretch/>
            </p:blipFill>
            <p:spPr>
              <a:xfrm>
                <a:off x="2424900" y="5810928"/>
                <a:ext cx="2234834" cy="973038"/>
              </a:xfrm>
              <a:prstGeom prst="rect">
                <a:avLst/>
              </a:prstGeom>
            </p:spPr>
          </p:pic>
        </p:grpSp>
      </p:grpSp>
      <p:sp>
        <p:nvSpPr>
          <p:cNvPr id="23" name="Slide Number Placeholder 5"/>
          <p:cNvSpPr>
            <a:spLocks noGrp="1" noChangeAspect="1"/>
          </p:cNvSpPr>
          <p:nvPr>
            <p:ph type="sldNum" sz="quarter" idx="4"/>
          </p:nvPr>
        </p:nvSpPr>
        <p:spPr>
          <a:xfrm>
            <a:off x="8431339" y="4624874"/>
            <a:ext cx="240030" cy="240030"/>
          </a:xfrm>
          <a:prstGeom prst="ellipse">
            <a:avLst/>
          </a:prstGeom>
          <a:solidFill>
            <a:srgbClr val="185394"/>
          </a:solidFill>
          <a:ln w="114300">
            <a:noFill/>
          </a:ln>
        </p:spPr>
        <p:txBody>
          <a:bodyPr vert="horz" wrap="square" lIns="0" tIns="0" rIns="0" bIns="0" rtlCol="0" anchor="t"/>
          <a:lstStyle>
            <a:lvl1pPr algn="ctr">
              <a:defRPr sz="1050" b="1">
                <a:solidFill>
                  <a:schemeClr val="bg1"/>
                </a:solidFill>
              </a:defRPr>
            </a:lvl1pPr>
          </a:lstStyle>
          <a:p>
            <a:fld id="{7E144BFB-579A-4B4B-9BF5-420708BFA4F7}" type="slidenum">
              <a:rPr lang="en-US" smtClean="0"/>
              <a:pPr/>
              <a:t>‹#›</a:t>
            </a:fld>
            <a:endParaRPr lang="en-US" dirty="0"/>
          </a:p>
        </p:txBody>
      </p:sp>
      <p:pic>
        <p:nvPicPr>
          <p:cNvPr id="24" name="Picture 2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114275" y="4533492"/>
            <a:ext cx="1978165" cy="433837"/>
          </a:xfrm>
          <a:prstGeom prst="rect">
            <a:avLst/>
          </a:prstGeom>
        </p:spPr>
      </p:pic>
    </p:spTree>
    <p:extLst>
      <p:ext uri="{BB962C8B-B14F-4D97-AF65-F5344CB8AC3E}">
        <p14:creationId xmlns:p14="http://schemas.microsoft.com/office/powerpoint/2010/main" val="92599408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hdr="0" dt="0"/>
  <p:txStyles>
    <p:titleStyle>
      <a:lvl1pPr algn="l" defTabSz="685800" rtl="0" eaLnBrk="1" latinLnBrk="0" hangingPunct="1">
        <a:lnSpc>
          <a:spcPct val="90000"/>
        </a:lnSpc>
        <a:spcBef>
          <a:spcPct val="0"/>
        </a:spcBef>
        <a:buNone/>
        <a:defRPr lang="en-US" sz="3150" b="1" kern="1200" dirty="0">
          <a:solidFill>
            <a:schemeClr val="bg1"/>
          </a:solidFill>
          <a:latin typeface="+mn-lt"/>
          <a:ea typeface="+mj-ea"/>
          <a:cs typeface="+mj-cs"/>
        </a:defRPr>
      </a:lvl1pPr>
    </p:titleStyle>
    <p:bodyStyle>
      <a:lvl1pPr marL="171450" indent="-171450" algn="l" defTabSz="685800" rtl="0" eaLnBrk="1" latinLnBrk="0" hangingPunct="1">
        <a:lnSpc>
          <a:spcPct val="90000"/>
        </a:lnSpc>
        <a:spcBef>
          <a:spcPts val="750"/>
        </a:spcBef>
        <a:buClr>
          <a:srgbClr val="185394"/>
        </a:buClr>
        <a:buFont typeface="Arial" panose="020B0604020202020204" pitchFamily="34" charset="0"/>
        <a:buChar char="•"/>
        <a:defRPr lang="en-US" sz="1800" kern="1200" dirty="0" smtClean="0">
          <a:solidFill>
            <a:schemeClr val="tx1"/>
          </a:solidFill>
          <a:latin typeface="+mn-lt"/>
          <a:ea typeface="+mn-ea"/>
          <a:cs typeface="+mn-cs"/>
        </a:defRPr>
      </a:lvl1pPr>
      <a:lvl2pPr marL="514350" indent="-171450" algn="l" defTabSz="685800" rtl="0" eaLnBrk="1" latinLnBrk="0" hangingPunct="1">
        <a:lnSpc>
          <a:spcPct val="90000"/>
        </a:lnSpc>
        <a:spcBef>
          <a:spcPts val="750"/>
        </a:spcBef>
        <a:buClr>
          <a:srgbClr val="185394"/>
        </a:buClr>
        <a:buFont typeface="Calibri" panose="020F050202020403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750"/>
        </a:spcBef>
        <a:buClr>
          <a:srgbClr val="185394"/>
        </a:buClr>
        <a:buFont typeface="Calibri" panose="020F050202020403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750"/>
        </a:spcBef>
        <a:buClr>
          <a:srgbClr val="185394"/>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750"/>
        </a:spcBef>
        <a:buClr>
          <a:srgbClr val="185394"/>
        </a:buClr>
        <a:buFont typeface="Calibri" panose="020F0502020204030204" pitchFamily="34" charset="0"/>
        <a:buChar char="◦"/>
        <a:defRPr sz="1350" kern="1200">
          <a:solidFill>
            <a:schemeClr val="tx1"/>
          </a:solidFill>
          <a:latin typeface="+mn-lt"/>
          <a:ea typeface="+mn-ea"/>
          <a:cs typeface="+mn-cs"/>
        </a:defRPr>
      </a:lvl5pPr>
      <a:lvl6pPr marL="1714500" indent="0" algn="l" defTabSz="685800" rtl="0" eaLnBrk="1" latinLnBrk="0" hangingPunct="1">
        <a:lnSpc>
          <a:spcPct val="90000"/>
        </a:lnSpc>
        <a:spcBef>
          <a:spcPts val="375"/>
        </a:spcBef>
        <a:buClr>
          <a:schemeClr val="accent1"/>
        </a:buClr>
        <a:buFont typeface="Arial" panose="020B0604020202020204" pitchFamily="34" charset="0"/>
        <a:buNone/>
        <a:defRPr sz="1350" kern="1200" baseline="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B6E5CD-FFC5-4731-AED1-283C3055DD6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AAE705-AAED-4C6A-AAA0-2DB740FB389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B00528-10EE-48D9-9244-4F6D1864C39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454A4E5-3F8E-489D-89F5-02158EC4AA85}" type="datetimeFigureOut">
              <a:rPr lang="en-US" smtClean="0"/>
              <a:t>10/29/2021</a:t>
            </a:fld>
            <a:endParaRPr lang="en-US" dirty="0"/>
          </a:p>
        </p:txBody>
      </p:sp>
      <p:sp>
        <p:nvSpPr>
          <p:cNvPr id="5" name="Footer Placeholder 4">
            <a:extLst>
              <a:ext uri="{FF2B5EF4-FFF2-40B4-BE49-F238E27FC236}">
                <a16:creationId xmlns:a16="http://schemas.microsoft.com/office/drawing/2014/main" id="{7BD730D7-B9EF-4FE1-B75A-E7CECC3FBCF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B05436E-CCDD-4CF3-B843-13991760446A}"/>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D9B1028-1C0B-4DFE-A48B-49A70F3946BC}" type="slidenum">
              <a:rPr lang="en-US" smtClean="0"/>
              <a:t>‹#›</a:t>
            </a:fld>
            <a:endParaRPr lang="en-US" dirty="0"/>
          </a:p>
        </p:txBody>
      </p:sp>
    </p:spTree>
    <p:extLst>
      <p:ext uri="{BB962C8B-B14F-4D97-AF65-F5344CB8AC3E}">
        <p14:creationId xmlns:p14="http://schemas.microsoft.com/office/powerpoint/2010/main" val="2029580820"/>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6979D0-548F-48D5-B80E-F541587B798A}"/>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F9FA19B-CF3C-454E-BC62-174C4698FF6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CE169A2-BBD5-43DC-A135-65C6E136B5A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031FCC62-9A9A-4D7F-BA59-14D375E3F778}"/>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0545E9F-0938-4EDD-AF2B-D260611B8936}"/>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AC831BF-1B9F-435B-A096-614A15D8A602}" type="slidenum">
              <a:rPr lang="en-US" smtClean="0"/>
              <a:pPr/>
              <a:t>‹#›</a:t>
            </a:fld>
            <a:endParaRPr lang="en-US" dirty="0"/>
          </a:p>
        </p:txBody>
      </p:sp>
    </p:spTree>
    <p:extLst>
      <p:ext uri="{BB962C8B-B14F-4D97-AF65-F5344CB8AC3E}">
        <p14:creationId xmlns:p14="http://schemas.microsoft.com/office/powerpoint/2010/main" val="1890768731"/>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 id="2147483964" r:id="rId13"/>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customXml" Target="../ink/ink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nchs/covid19/"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nchs/covid19/nhcs.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172"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Title 3"/>
          <p:cNvSpPr>
            <a:spLocks noGrp="1"/>
          </p:cNvSpPr>
          <p:nvPr>
            <p:ph type="title"/>
          </p:nvPr>
        </p:nvSpPr>
        <p:spPr>
          <a:xfrm>
            <a:off x="342900" y="1193292"/>
            <a:ext cx="8343900" cy="1588770"/>
          </a:xfrm>
        </p:spPr>
        <p:txBody>
          <a:bodyPr>
            <a:noAutofit/>
          </a:bodyPr>
          <a:lstStyle/>
          <a:p>
            <a:pPr algn="ctr" defTabSz="1219170">
              <a:lnSpc>
                <a:spcPct val="100000"/>
              </a:lnSpc>
            </a:pPr>
            <a:r>
              <a:rPr lang="en-US" sz="2400" dirty="0">
                <a:ea typeface="+mn-ea"/>
                <a:cs typeface="Calibri" panose="020F0502020204030204" pitchFamily="34" charset="0"/>
              </a:rPr>
              <a:t>Breaking New Ground for the National Health Care Surveys:  </a:t>
            </a:r>
            <a:r>
              <a:rPr lang="en-US" sz="2400" dirty="0">
                <a:cs typeface="Calibri" panose="020F0502020204030204" pitchFamily="34" charset="0"/>
              </a:rPr>
              <a:t>Preliminary COVID-19 Data Releases  </a:t>
            </a:r>
            <a:r>
              <a:rPr lang="en-US" sz="2400" dirty="0">
                <a:effectLst/>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rPr>
              <a:t> </a:t>
            </a:r>
            <a:endParaRPr lang="en-US" altLang="en-US" sz="2400" dirty="0">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7F865B8-37E4-4366-9808-1270FFC0EFC6}"/>
              </a:ext>
            </a:extLst>
          </p:cNvPr>
          <p:cNvSpPr/>
          <p:nvPr/>
        </p:nvSpPr>
        <p:spPr>
          <a:xfrm>
            <a:off x="1863852" y="2372211"/>
            <a:ext cx="5044440" cy="1754326"/>
          </a:xfrm>
          <a:prstGeom prst="rect">
            <a:avLst/>
          </a:prstGeom>
        </p:spPr>
        <p:txBody>
          <a:bodyPr wrap="square">
            <a:spAutoFit/>
          </a:bodyPr>
          <a:lstStyle/>
          <a:p>
            <a:pPr algn="ctr">
              <a:spcBef>
                <a:spcPts val="0"/>
              </a:spcBef>
            </a:pPr>
            <a:r>
              <a:rPr lang="en-US" b="1" dirty="0">
                <a:solidFill>
                  <a:srgbClr val="0039A6"/>
                </a:solidFill>
                <a:latin typeface="Calibri" panose="020F0502020204030204" pitchFamily="34" charset="0"/>
                <a:cs typeface="Calibri" panose="020F0502020204030204" pitchFamily="34" charset="0"/>
              </a:rPr>
              <a:t>Carol DeFrances, Ph.D.</a:t>
            </a:r>
          </a:p>
          <a:p>
            <a:pPr algn="ctr">
              <a:spcBef>
                <a:spcPts val="0"/>
              </a:spcBef>
            </a:pPr>
            <a:r>
              <a:rPr lang="en-US" b="1" dirty="0">
                <a:solidFill>
                  <a:srgbClr val="0039A6"/>
                </a:solidFill>
                <a:latin typeface="Calibri" panose="020F0502020204030204" pitchFamily="34" charset="0"/>
                <a:cs typeface="Calibri" panose="020F0502020204030204" pitchFamily="34" charset="0"/>
              </a:rPr>
              <a:t>Acting Director, Division of Health Care Statistics</a:t>
            </a:r>
          </a:p>
          <a:p>
            <a:pPr algn="ctr">
              <a:spcBef>
                <a:spcPts val="0"/>
              </a:spcBef>
            </a:pPr>
            <a:br>
              <a:rPr lang="en-US" b="1" dirty="0">
                <a:solidFill>
                  <a:srgbClr val="0039A6"/>
                </a:solidFill>
                <a:latin typeface="Calibri" panose="020F0502020204030204" pitchFamily="34" charset="0"/>
                <a:cs typeface="Calibri" panose="020F0502020204030204" pitchFamily="34" charset="0"/>
              </a:rPr>
            </a:br>
            <a:r>
              <a:rPr lang="en-US" b="1" dirty="0">
                <a:solidFill>
                  <a:srgbClr val="0039A6"/>
                </a:solidFill>
                <a:latin typeface="Calibri" panose="020F0502020204030204" pitchFamily="34" charset="0"/>
                <a:cs typeface="Calibri" panose="020F0502020204030204" pitchFamily="34" charset="0"/>
              </a:rPr>
              <a:t>Virtual Presentation to the</a:t>
            </a:r>
          </a:p>
          <a:p>
            <a:pPr algn="ctr"/>
            <a:r>
              <a:rPr lang="en-US" b="1" dirty="0">
                <a:solidFill>
                  <a:srgbClr val="0039A6"/>
                </a:solidFill>
                <a:latin typeface="Calibri" panose="020F0502020204030204" pitchFamily="34" charset="0"/>
                <a:cs typeface="Calibri" panose="020F0502020204030204" pitchFamily="34" charset="0"/>
              </a:rPr>
              <a:t>NCHS Board of Scientific Counselors</a:t>
            </a:r>
          </a:p>
          <a:p>
            <a:pPr algn="ctr"/>
            <a:r>
              <a:rPr lang="en-US" b="1" dirty="0">
                <a:solidFill>
                  <a:srgbClr val="0039A6"/>
                </a:solidFill>
                <a:latin typeface="Calibri" panose="020F0502020204030204" pitchFamily="34" charset="0"/>
                <a:cs typeface="Calibri" panose="020F0502020204030204" pitchFamily="34" charset="0"/>
              </a:rPr>
              <a:t>October 22, 2021</a:t>
            </a:r>
          </a:p>
        </p:txBody>
      </p:sp>
      <p:sp>
        <p:nvSpPr>
          <p:cNvPr id="2" name="Oval 1">
            <a:extLst>
              <a:ext uri="{FF2B5EF4-FFF2-40B4-BE49-F238E27FC236}">
                <a16:creationId xmlns:a16="http://schemas.microsoft.com/office/drawing/2014/main" id="{31A6C20D-393B-4CBF-9B39-4E5EC76EB8B5}"/>
              </a:ext>
              <a:ext uri="{C183D7F6-B498-43B3-948B-1728B52AA6E4}">
                <adec:decorative xmlns:adec="http://schemas.microsoft.com/office/drawing/2017/decorative" val="1"/>
              </a:ext>
            </a:extLst>
          </p:cNvPr>
          <p:cNvSpPr/>
          <p:nvPr/>
        </p:nvSpPr>
        <p:spPr>
          <a:xfrm>
            <a:off x="8492490" y="4732020"/>
            <a:ext cx="194310" cy="250040"/>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27826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221DD-2BDD-4134-AF44-BAA1F2D6106E}"/>
              </a:ext>
            </a:extLst>
          </p:cNvPr>
          <p:cNvSpPr txBox="1">
            <a:spLocks noGrp="1"/>
          </p:cNvSpPr>
          <p:nvPr>
            <p:ph type="title" idx="4294967295"/>
          </p:nvPr>
        </p:nvSpPr>
        <p:spPr>
          <a:xfrm>
            <a:off x="1875041" y="77430"/>
            <a:ext cx="692658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B40A5"/>
                </a:solidFill>
                <a:effectLst/>
                <a:uLnTx/>
                <a:uFillTx/>
                <a:latin typeface="Calibri" panose="020F0502020204030204" pitchFamily="34" charset="0"/>
                <a:ea typeface="+mn-ea"/>
                <a:cs typeface="+mn-cs"/>
              </a:rPr>
              <a:t>Example of preliminary data for RCCs</a:t>
            </a:r>
          </a:p>
        </p:txBody>
      </p:sp>
      <p:pic>
        <p:nvPicPr>
          <p:cNvPr id="4" name="Picture 3" descr="This slide shows an example of a preliminary estimate for RCCs, in this case, the total percentage of RCCs that imposed in-person restrictions since January 2020 through March 2021,for family members, visitors, volunteers, and non-essential consultant personnel. &#10;">
            <a:extLst>
              <a:ext uri="{FF2B5EF4-FFF2-40B4-BE49-F238E27FC236}">
                <a16:creationId xmlns:a16="http://schemas.microsoft.com/office/drawing/2014/main" id="{2A23A5C1-504A-4322-8D9E-2BDAF0DFE0D2}"/>
              </a:ext>
            </a:extLst>
          </p:cNvPr>
          <p:cNvPicPr>
            <a:picLocks noChangeAspect="1"/>
          </p:cNvPicPr>
          <p:nvPr/>
        </p:nvPicPr>
        <p:blipFill>
          <a:blip r:embed="rId3"/>
          <a:stretch>
            <a:fillRect/>
          </a:stretch>
        </p:blipFill>
        <p:spPr>
          <a:xfrm>
            <a:off x="0" y="472420"/>
            <a:ext cx="9144000" cy="4240982"/>
          </a:xfrm>
          <a:prstGeom prst="rect">
            <a:avLst/>
          </a:prstGeom>
        </p:spPr>
      </p:pic>
    </p:spTree>
    <p:extLst>
      <p:ext uri="{BB962C8B-B14F-4D97-AF65-F5344CB8AC3E}">
        <p14:creationId xmlns:p14="http://schemas.microsoft.com/office/powerpoint/2010/main" val="187319302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is slide shows an example of the preliminary estimates for ADSCs, in this case, the number of COVID-19 cases, hospitalizations, and deaths among ADSC participants since January 2020 through March 2021. The figures can also display different groups depending on the measure of interest.&#10;These data are not available from other data systems.&#10;The data used in these figures are considered preliminary and the results may change after the release of the final 2020 NPALS data file, which will be updated in 2022. &#10;">
            <a:extLst>
              <a:ext uri="{FF2B5EF4-FFF2-40B4-BE49-F238E27FC236}">
                <a16:creationId xmlns:a16="http://schemas.microsoft.com/office/drawing/2014/main" id="{C031E8C4-C637-4EDA-9F02-E63D9E57E52E}"/>
              </a:ext>
            </a:extLst>
          </p:cNvPr>
          <p:cNvPicPr>
            <a:picLocks noChangeAspect="1"/>
          </p:cNvPicPr>
          <p:nvPr/>
        </p:nvPicPr>
        <p:blipFill>
          <a:blip r:embed="rId3"/>
          <a:stretch>
            <a:fillRect/>
          </a:stretch>
        </p:blipFill>
        <p:spPr>
          <a:xfrm>
            <a:off x="0" y="384625"/>
            <a:ext cx="9144000" cy="4385094"/>
          </a:xfrm>
          <a:prstGeom prst="rect">
            <a:avLst/>
          </a:prstGeom>
        </p:spPr>
      </p:pic>
      <p:sp>
        <p:nvSpPr>
          <p:cNvPr id="3" name="Title 2">
            <a:extLst>
              <a:ext uri="{FF2B5EF4-FFF2-40B4-BE49-F238E27FC236}">
                <a16:creationId xmlns:a16="http://schemas.microsoft.com/office/drawing/2014/main" id="{1D868D7F-7A3A-49C4-9F8D-071E5DF691FD}"/>
              </a:ext>
            </a:extLst>
          </p:cNvPr>
          <p:cNvSpPr txBox="1">
            <a:spLocks noGrp="1"/>
          </p:cNvSpPr>
          <p:nvPr>
            <p:ph type="title" idx="4294967295"/>
          </p:nvPr>
        </p:nvSpPr>
        <p:spPr>
          <a:xfrm>
            <a:off x="2114550" y="0"/>
            <a:ext cx="5165321"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B40A5"/>
                </a:solidFill>
                <a:effectLst/>
                <a:uLnTx/>
                <a:uFillTx/>
                <a:latin typeface="Calibri" panose="020F0502020204030204" pitchFamily="34" charset="0"/>
                <a:ea typeface="+mn-ea"/>
                <a:cs typeface="+mn-cs"/>
              </a:rPr>
              <a:t>Example of preliminary data for ADSCs</a:t>
            </a:r>
          </a:p>
        </p:txBody>
      </p:sp>
    </p:spTree>
    <p:extLst>
      <p:ext uri="{BB962C8B-B14F-4D97-AF65-F5344CB8AC3E}">
        <p14:creationId xmlns:p14="http://schemas.microsoft.com/office/powerpoint/2010/main" val="225440181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679EC16-6CB2-47BB-B944-4B15C5E6F379}"/>
              </a:ext>
            </a:extLst>
          </p:cNvPr>
          <p:cNvSpPr>
            <a:spLocks noGrp="1"/>
          </p:cNvSpPr>
          <p:nvPr>
            <p:ph type="title"/>
          </p:nvPr>
        </p:nvSpPr>
        <p:spPr>
          <a:xfrm>
            <a:off x="400050" y="269676"/>
            <a:ext cx="8502161" cy="523364"/>
          </a:xfrm>
        </p:spPr>
        <p:txBody>
          <a:bodyPr/>
          <a:lstStyle/>
          <a:p>
            <a:pPr>
              <a:tabLst>
                <a:tab pos="6975475" algn="l"/>
              </a:tabLst>
            </a:pPr>
            <a:br>
              <a:rPr lang="en-US" sz="2400" dirty="0"/>
            </a:br>
            <a:br>
              <a:rPr lang="en-US" sz="2400" dirty="0"/>
            </a:br>
            <a:r>
              <a:rPr lang="en-US" sz="2400" dirty="0"/>
              <a:t>Links for preliminary NHCS and NPALS Data Added to CDC COVID Tracker Webpages </a:t>
            </a:r>
          </a:p>
        </p:txBody>
      </p:sp>
      <p:grpSp>
        <p:nvGrpSpPr>
          <p:cNvPr id="16" name="Group 15">
            <a:extLst>
              <a:ext uri="{FF2B5EF4-FFF2-40B4-BE49-F238E27FC236}">
                <a16:creationId xmlns:a16="http://schemas.microsoft.com/office/drawing/2014/main" id="{1EBE7C53-F15E-4091-9A54-2CD93436B8AE}"/>
              </a:ext>
              <a:ext uri="{C183D7F6-B498-43B3-948B-1728B52AA6E4}">
                <adec:decorative xmlns:adec="http://schemas.microsoft.com/office/drawing/2017/decorative" val="1"/>
              </a:ext>
            </a:extLst>
          </p:cNvPr>
          <p:cNvGrpSpPr/>
          <p:nvPr/>
        </p:nvGrpSpPr>
        <p:grpSpPr>
          <a:xfrm>
            <a:off x="5568192" y="4333824"/>
            <a:ext cx="360" cy="360"/>
            <a:chOff x="5568192" y="4333824"/>
            <a:chExt cx="360" cy="360"/>
          </a:xfrm>
        </p:grpSpPr>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538EED99-292A-40EB-AE89-1D05088FCBFF}"/>
                    </a:ext>
                  </a:extLst>
                </p14:cNvPr>
                <p14:cNvContentPartPr/>
                <p14:nvPr/>
              </p14:nvContentPartPr>
              <p14:xfrm>
                <a:off x="5568192" y="4333824"/>
                <a:ext cx="360" cy="360"/>
              </p14:xfrm>
            </p:contentPart>
          </mc:Choice>
          <mc:Fallback xmlns="">
            <p:pic>
              <p:nvPicPr>
                <p:cNvPr id="14" name="Ink 13">
                  <a:extLst>
                    <a:ext uri="{FF2B5EF4-FFF2-40B4-BE49-F238E27FC236}">
                      <a16:creationId xmlns:a16="http://schemas.microsoft.com/office/drawing/2014/main" id="{538EED99-292A-40EB-AE89-1D05088FCBFF}"/>
                    </a:ext>
                  </a:extLst>
                </p:cNvPr>
                <p:cNvPicPr/>
                <p:nvPr/>
              </p:nvPicPr>
              <p:blipFill>
                <a:blip r:embed="rId4"/>
                <a:stretch>
                  <a:fillRect/>
                </a:stretch>
              </p:blipFill>
              <p:spPr>
                <a:xfrm>
                  <a:off x="5559192" y="432482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F774FA00-0199-4166-BA71-BDBBB7A7C69A}"/>
                    </a:ext>
                  </a:extLst>
                </p14:cNvPr>
                <p14:cNvContentPartPr/>
                <p14:nvPr/>
              </p14:nvContentPartPr>
              <p14:xfrm>
                <a:off x="5568192" y="4333824"/>
                <a:ext cx="360" cy="360"/>
              </p14:xfrm>
            </p:contentPart>
          </mc:Choice>
          <mc:Fallback xmlns="">
            <p:pic>
              <p:nvPicPr>
                <p:cNvPr id="15" name="Ink 14">
                  <a:extLst>
                    <a:ext uri="{FF2B5EF4-FFF2-40B4-BE49-F238E27FC236}">
                      <a16:creationId xmlns:a16="http://schemas.microsoft.com/office/drawing/2014/main" id="{F774FA00-0199-4166-BA71-BDBBB7A7C69A}"/>
                    </a:ext>
                  </a:extLst>
                </p:cNvPr>
                <p:cNvPicPr/>
                <p:nvPr/>
              </p:nvPicPr>
              <p:blipFill>
                <a:blip r:embed="rId4"/>
                <a:stretch>
                  <a:fillRect/>
                </a:stretch>
              </p:blipFill>
              <p:spPr>
                <a:xfrm>
                  <a:off x="5559192" y="4324824"/>
                  <a:ext cx="18000" cy="18000"/>
                </a:xfrm>
                <a:prstGeom prst="rect">
                  <a:avLst/>
                </a:prstGeom>
              </p:spPr>
            </p:pic>
          </mc:Fallback>
        </mc:AlternateContent>
      </p:grpSp>
      <p:pic>
        <p:nvPicPr>
          <p:cNvPr id="7" name="Picture 6" descr="Both the NHCS and NPALS were  added to the CDC COVID-19 tracker webpages..&#10;">
            <a:extLst>
              <a:ext uri="{FF2B5EF4-FFF2-40B4-BE49-F238E27FC236}">
                <a16:creationId xmlns:a16="http://schemas.microsoft.com/office/drawing/2014/main" id="{194366A4-FDA2-49AE-9681-E03BFC0ADEBF}"/>
              </a:ext>
            </a:extLst>
          </p:cNvPr>
          <p:cNvPicPr>
            <a:picLocks noChangeAspect="1"/>
          </p:cNvPicPr>
          <p:nvPr/>
        </p:nvPicPr>
        <p:blipFill>
          <a:blip r:embed="rId6"/>
          <a:stretch>
            <a:fillRect/>
          </a:stretch>
        </p:blipFill>
        <p:spPr>
          <a:xfrm>
            <a:off x="57428" y="877324"/>
            <a:ext cx="9029144" cy="3725490"/>
          </a:xfrm>
          <a:prstGeom prst="rect">
            <a:avLst/>
          </a:prstGeom>
        </p:spPr>
      </p:pic>
      <p:sp>
        <p:nvSpPr>
          <p:cNvPr id="17" name="Oval 16">
            <a:extLst>
              <a:ext uri="{FF2B5EF4-FFF2-40B4-BE49-F238E27FC236}">
                <a16:creationId xmlns:a16="http://schemas.microsoft.com/office/drawing/2014/main" id="{0174963E-FFFB-42A9-BB47-C0E33D18BEAF}"/>
              </a:ext>
              <a:ext uri="{C183D7F6-B498-43B3-948B-1728B52AA6E4}">
                <adec:decorative xmlns:adec="http://schemas.microsoft.com/office/drawing/2017/decorative" val="1"/>
              </a:ext>
            </a:extLst>
          </p:cNvPr>
          <p:cNvSpPr/>
          <p:nvPr/>
        </p:nvSpPr>
        <p:spPr>
          <a:xfrm>
            <a:off x="2595424" y="4083686"/>
            <a:ext cx="5945535" cy="5002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C9C6E5B2-22BF-491E-BAC4-BE768AA68B76}"/>
              </a:ext>
              <a:ext uri="{C183D7F6-B498-43B3-948B-1728B52AA6E4}">
                <adec:decorative xmlns:adec="http://schemas.microsoft.com/office/drawing/2017/decorative" val="1"/>
              </a:ext>
            </a:extLst>
          </p:cNvPr>
          <p:cNvSpPr/>
          <p:nvPr/>
        </p:nvSpPr>
        <p:spPr>
          <a:xfrm>
            <a:off x="2670564" y="3326608"/>
            <a:ext cx="4531514" cy="29885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6636352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solidFill>
                  <a:srgbClr val="0B40A5"/>
                </a:solidFill>
              </a:rPr>
              <a:t>National Ambulatory Medical Care Survey (NAMCS)</a:t>
            </a:r>
          </a:p>
        </p:txBody>
      </p:sp>
      <p:sp>
        <p:nvSpPr>
          <p:cNvPr id="3" name="Text Placeholder 2"/>
          <p:cNvSpPr>
            <a:spLocks noGrp="1"/>
          </p:cNvSpPr>
          <p:nvPr>
            <p:ph type="body" sz="quarter" idx="10"/>
          </p:nvPr>
        </p:nvSpPr>
        <p:spPr>
          <a:xfrm>
            <a:off x="457200" y="725242"/>
            <a:ext cx="8229600" cy="3341688"/>
          </a:xfrm>
        </p:spPr>
        <p:txBody>
          <a:bodyPr/>
          <a:lstStyle/>
          <a:p>
            <a:r>
              <a:rPr lang="en-US" sz="1800" b="1" dirty="0">
                <a:solidFill>
                  <a:srgbClr val="006166"/>
                </a:solidFill>
              </a:rPr>
              <a:t>Purpose</a:t>
            </a:r>
            <a:r>
              <a:rPr lang="en-US" sz="1800" dirty="0">
                <a:solidFill>
                  <a:srgbClr val="000000"/>
                </a:solidFill>
              </a:rPr>
              <a:t>:  </a:t>
            </a:r>
            <a:r>
              <a:rPr lang="en-US" sz="1800" dirty="0">
                <a:solidFill>
                  <a:schemeClr val="accent4">
                    <a:lumMod val="75000"/>
                  </a:schemeClr>
                </a:solidFill>
              </a:rPr>
              <a:t>Designed to meet the need for objective, reliable information about the provision and use of ambulatory medical care services in the United States. </a:t>
            </a:r>
          </a:p>
          <a:p>
            <a:r>
              <a:rPr lang="en-US" sz="1800" b="1" dirty="0">
                <a:solidFill>
                  <a:srgbClr val="006858"/>
                </a:solidFill>
              </a:rPr>
              <a:t>Sample:</a:t>
            </a:r>
            <a:r>
              <a:rPr lang="en-US" sz="1800" dirty="0">
                <a:solidFill>
                  <a:schemeClr val="accent4">
                    <a:lumMod val="75000"/>
                  </a:schemeClr>
                </a:solidFill>
              </a:rPr>
              <a:t> Physicians classified by the AMA and AOA as providing office-based care; not federally employed and not in the specialties of anesthesiology, radiology, or pathology. Community Health Centers from listing maintained by HRSA.</a:t>
            </a:r>
          </a:p>
          <a:p>
            <a:r>
              <a:rPr lang="en-US" sz="1800" b="1" dirty="0">
                <a:solidFill>
                  <a:srgbClr val="006166"/>
                </a:solidFill>
              </a:rPr>
              <a:t>Mode</a:t>
            </a:r>
            <a:r>
              <a:rPr lang="en-US" sz="1800" dirty="0">
                <a:solidFill>
                  <a:srgbClr val="000000"/>
                </a:solidFill>
              </a:rPr>
              <a:t>:  </a:t>
            </a:r>
            <a:r>
              <a:rPr lang="en-US" sz="1800" dirty="0">
                <a:solidFill>
                  <a:schemeClr val="accent4">
                    <a:lumMod val="75000"/>
                  </a:schemeClr>
                </a:solidFill>
              </a:rPr>
              <a:t>In-person induction interviews and on-site medical record abstraction for a sample of patient visits; conducted by U.S. Bureau of the Census field representatives (FRs).</a:t>
            </a:r>
          </a:p>
          <a:p>
            <a:r>
              <a:rPr lang="en-US" sz="1800" b="1" dirty="0">
                <a:solidFill>
                  <a:srgbClr val="006166"/>
                </a:solidFill>
              </a:rPr>
              <a:t>Questionnaire</a:t>
            </a:r>
            <a:r>
              <a:rPr lang="en-US" sz="1800" dirty="0"/>
              <a:t>:  </a:t>
            </a:r>
            <a:r>
              <a:rPr lang="en-US" sz="1800" dirty="0">
                <a:solidFill>
                  <a:schemeClr val="accent4">
                    <a:lumMod val="75000"/>
                  </a:schemeClr>
                </a:solidFill>
              </a:rPr>
              <a:t>Computerized induction questionnaire obtains data about characteristics of the physician and practice. Standardized form used for record abstraction.</a:t>
            </a:r>
          </a:p>
          <a:p>
            <a:r>
              <a:rPr lang="en-US" sz="1800" b="1" dirty="0">
                <a:solidFill>
                  <a:srgbClr val="006166"/>
                </a:solidFill>
              </a:rPr>
              <a:t>Data collection</a:t>
            </a:r>
            <a:r>
              <a:rPr lang="en-US" sz="1800" dirty="0">
                <a:solidFill>
                  <a:srgbClr val="000000"/>
                </a:solidFill>
              </a:rPr>
              <a:t>: </a:t>
            </a:r>
            <a:r>
              <a:rPr lang="en-US" sz="1800" dirty="0">
                <a:solidFill>
                  <a:schemeClr val="accent4">
                    <a:lumMod val="75000"/>
                  </a:schemeClr>
                </a:solidFill>
              </a:rPr>
              <a:t>Covers January–December annually, public and restricted use files.</a:t>
            </a:r>
          </a:p>
          <a:p>
            <a:r>
              <a:rPr lang="en-US" sz="1800" b="1" dirty="0">
                <a:solidFill>
                  <a:srgbClr val="006166"/>
                </a:solidFill>
              </a:rPr>
              <a:t>Sample size</a:t>
            </a:r>
            <a:r>
              <a:rPr lang="en-US" sz="1800" dirty="0">
                <a:solidFill>
                  <a:srgbClr val="000000"/>
                </a:solidFill>
              </a:rPr>
              <a:t>: </a:t>
            </a:r>
            <a:r>
              <a:rPr lang="en-US" sz="1800" dirty="0">
                <a:solidFill>
                  <a:schemeClr val="accent4">
                    <a:lumMod val="75000"/>
                  </a:schemeClr>
                </a:solidFill>
              </a:rPr>
              <a:t>3,000 office-based physicians, 104 community health centers.  </a:t>
            </a:r>
          </a:p>
          <a:p>
            <a:endParaRPr lang="en-US" dirty="0"/>
          </a:p>
          <a:p>
            <a:endParaRPr lang="en-US" dirty="0">
              <a:solidFill>
                <a:srgbClr val="000000"/>
              </a:solidFill>
            </a:endParaRPr>
          </a:p>
        </p:txBody>
      </p:sp>
    </p:spTree>
    <p:extLst>
      <p:ext uri="{BB962C8B-B14F-4D97-AF65-F5344CB8AC3E}">
        <p14:creationId xmlns:p14="http://schemas.microsoft.com/office/powerpoint/2010/main" val="3719602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5FA9BB3-D7F1-45A8-AC5C-E59CF2280EAB}"/>
              </a:ext>
            </a:extLst>
          </p:cNvPr>
          <p:cNvSpPr txBox="1">
            <a:spLocks noGrp="1"/>
          </p:cNvSpPr>
          <p:nvPr>
            <p:ph type="title" idx="4294967295"/>
          </p:nvPr>
        </p:nvSpPr>
        <p:spPr>
          <a:xfrm>
            <a:off x="157162" y="267821"/>
            <a:ext cx="8829675"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39A6"/>
                </a:solidFill>
                <a:effectLst/>
                <a:uLnTx/>
                <a:uFillTx/>
                <a:latin typeface="Calibri" panose="020F0502020204030204" pitchFamily="34" charset="0"/>
                <a:ea typeface="+mn-ea"/>
                <a:cs typeface="+mn-cs"/>
              </a:rPr>
              <a:t>Coming Soon…Physician Experiences Related to COVID-19</a:t>
            </a:r>
          </a:p>
        </p:txBody>
      </p:sp>
      <p:pic>
        <p:nvPicPr>
          <p:cNvPr id="5" name="Picture 4" descr="Preliminary national estimates from NAMCS on physicians’ COVID-related experiences and the impact on their practices will be added soon to the NCHS COVID-19 dashboard. &#10;">
            <a:extLst>
              <a:ext uri="{FF2B5EF4-FFF2-40B4-BE49-F238E27FC236}">
                <a16:creationId xmlns:a16="http://schemas.microsoft.com/office/drawing/2014/main" id="{7257D65F-734D-4F67-B476-B4ABD06561D6}"/>
              </a:ext>
            </a:extLst>
          </p:cNvPr>
          <p:cNvPicPr>
            <a:picLocks noChangeAspect="1"/>
          </p:cNvPicPr>
          <p:nvPr/>
        </p:nvPicPr>
        <p:blipFill>
          <a:blip r:embed="rId3"/>
          <a:stretch>
            <a:fillRect/>
          </a:stretch>
        </p:blipFill>
        <p:spPr>
          <a:xfrm>
            <a:off x="1904792" y="986631"/>
            <a:ext cx="4801016" cy="3665538"/>
          </a:xfrm>
          <a:prstGeom prst="rect">
            <a:avLst/>
          </a:prstGeom>
        </p:spPr>
      </p:pic>
    </p:spTree>
    <p:extLst>
      <p:ext uri="{BB962C8B-B14F-4D97-AF65-F5344CB8AC3E}">
        <p14:creationId xmlns:p14="http://schemas.microsoft.com/office/powerpoint/2010/main" val="316671160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73D82C-D10C-420A-9813-3CFD5C450DC7}"/>
              </a:ext>
            </a:extLst>
          </p:cNvPr>
          <p:cNvSpPr>
            <a:spLocks noGrp="1"/>
          </p:cNvSpPr>
          <p:nvPr>
            <p:ph type="title" idx="4294967295"/>
          </p:nvPr>
        </p:nvSpPr>
        <p:spPr>
          <a:xfrm>
            <a:off x="421342" y="231526"/>
            <a:ext cx="8722658"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39A6"/>
                </a:solidFill>
                <a:effectLst/>
                <a:uLnTx/>
                <a:uFillTx/>
                <a:latin typeface="Calibri" panose="020F0502020204030204" pitchFamily="34" charset="0"/>
                <a:ea typeface="+mn-ea"/>
                <a:cs typeface="Calibri" panose="020F0502020204030204" pitchFamily="34" charset="0"/>
              </a:rPr>
              <a:t>Moving forward</a:t>
            </a:r>
            <a:endParaRPr kumimoji="0" lang="en-US" sz="2800" b="0" i="0" u="none" strike="noStrike" kern="1200" cap="none" spc="0" normalizeH="0" baseline="0" noProof="0" dirty="0">
              <a:ln>
                <a:noFill/>
              </a:ln>
              <a:solidFill>
                <a:srgbClr val="0039A6"/>
              </a:solidFill>
              <a:effectLst/>
              <a:uLnTx/>
              <a:uFillTx/>
              <a:latin typeface="Calibri" panose="020F0502020204030204" pitchFamily="34" charset="0"/>
              <a:ea typeface="+mn-ea"/>
              <a:cs typeface="Calibri" panose="020F0502020204030204" pitchFamily="34" charset="0"/>
            </a:endParaRPr>
          </a:p>
        </p:txBody>
      </p:sp>
      <p:sp>
        <p:nvSpPr>
          <p:cNvPr id="6" name="Rectangle 5">
            <a:extLst>
              <a:ext uri="{FF2B5EF4-FFF2-40B4-BE49-F238E27FC236}">
                <a16:creationId xmlns:a16="http://schemas.microsoft.com/office/drawing/2014/main" id="{0C3975F3-6C30-4766-89D8-360E393CB494}"/>
              </a:ext>
            </a:extLst>
          </p:cNvPr>
          <p:cNvSpPr/>
          <p:nvPr/>
        </p:nvSpPr>
        <p:spPr>
          <a:xfrm>
            <a:off x="421342" y="933221"/>
            <a:ext cx="8570259" cy="2308324"/>
          </a:xfrm>
          <a:prstGeom prst="rect">
            <a:avLst/>
          </a:prstGeom>
        </p:spPr>
        <p:txBody>
          <a:bodyPr wrap="square">
            <a:spAutoFit/>
          </a:bodyPr>
          <a:lstStyle/>
          <a:p>
            <a:pPr marL="342900" indent="-342900">
              <a:buClr>
                <a:srgbClr val="006858"/>
              </a:buClr>
              <a:buFont typeface="Wingdings" panose="05000000000000000000" pitchFamily="2" charset="2"/>
              <a:buChar char="§"/>
            </a:pPr>
            <a:r>
              <a:rPr lang="en-US" sz="2400" dirty="0">
                <a:solidFill>
                  <a:schemeClr val="accent4">
                    <a:lumMod val="75000"/>
                  </a:schemeClr>
                </a:solidFill>
                <a:latin typeface="Calibri" panose="020F0502020204030204" pitchFamily="34" charset="0"/>
                <a:cs typeface="Calibri" panose="020F0502020204030204" pitchFamily="34" charset="0"/>
              </a:rPr>
              <a:t>Plan to continue to release preliminary data and estimates on COVID-19 for NHCS, NPALS, and NAMCS office-based physicians. </a:t>
            </a:r>
            <a:endParaRPr lang="en-US" sz="2400" dirty="0">
              <a:solidFill>
                <a:schemeClr val="accent4">
                  <a:lumMod val="75000"/>
                </a:schemeClr>
              </a:solidFill>
              <a:latin typeface="Calibri" panose="020F0502020204030204" pitchFamily="34" charset="0"/>
            </a:endParaRPr>
          </a:p>
          <a:p>
            <a:pPr marL="342900" indent="-342900">
              <a:buClr>
                <a:srgbClr val="006858"/>
              </a:buClr>
              <a:buFont typeface="Wingdings" panose="05000000000000000000" pitchFamily="2" charset="2"/>
              <a:buChar char="§"/>
            </a:pPr>
            <a:endParaRPr lang="en-US" sz="2400" dirty="0">
              <a:solidFill>
                <a:schemeClr val="accent4">
                  <a:lumMod val="75000"/>
                </a:schemeClr>
              </a:solidFill>
              <a:latin typeface="Calibri" panose="020F0502020204030204" pitchFamily="34" charset="0"/>
              <a:cs typeface="Calibri" panose="020F0502020204030204" pitchFamily="34" charset="0"/>
            </a:endParaRPr>
          </a:p>
          <a:p>
            <a:pPr marL="342900" indent="-342900">
              <a:buClr>
                <a:srgbClr val="006858"/>
              </a:buClr>
              <a:buFont typeface="Wingdings" panose="05000000000000000000" pitchFamily="2" charset="2"/>
              <a:buChar char="§"/>
            </a:pPr>
            <a:r>
              <a:rPr lang="en-US" sz="2400" dirty="0">
                <a:solidFill>
                  <a:schemeClr val="accent4">
                    <a:lumMod val="75000"/>
                  </a:schemeClr>
                </a:solidFill>
                <a:latin typeface="Calibri" panose="020F0502020204030204" pitchFamily="34" charset="0"/>
                <a:cs typeface="Calibri" panose="020F0502020204030204" pitchFamily="34" charset="0"/>
              </a:rPr>
              <a:t>Looking beyond COVID-19 to releasing preliminary data on other selected topics, including opioid-involved hospitalizations and other emergent topics. </a:t>
            </a:r>
            <a:endParaRPr lang="en-US" dirty="0">
              <a:solidFill>
                <a:schemeClr val="accent4">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883850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555" y="125203"/>
            <a:ext cx="8177646" cy="429621"/>
          </a:xfrm>
        </p:spPr>
        <p:txBody>
          <a:bodyPr>
            <a:noAutofit/>
          </a:bodyPr>
          <a:lstStyle/>
          <a:p>
            <a:r>
              <a:rPr lang="en-US" sz="2100" dirty="0">
                <a:solidFill>
                  <a:srgbClr val="0039A6"/>
                </a:solidFill>
              </a:rPr>
              <a:t>Acknowledgment – Staff Who Worked On Preliminary COVID-19 Data</a:t>
            </a:r>
          </a:p>
        </p:txBody>
      </p:sp>
      <p:sp>
        <p:nvSpPr>
          <p:cNvPr id="3" name="Text Placeholder 2">
            <a:extLst>
              <a:ext uri="{C183D7F6-B498-43B3-948B-1728B52AA6E4}">
                <adec:decorative xmlns:adec="http://schemas.microsoft.com/office/drawing/2017/decorative" val="0"/>
              </a:ext>
            </a:extLst>
          </p:cNvPr>
          <p:cNvSpPr>
            <a:spLocks noGrp="1"/>
          </p:cNvSpPr>
          <p:nvPr>
            <p:ph type="body" sz="quarter" idx="10"/>
          </p:nvPr>
        </p:nvSpPr>
        <p:spPr>
          <a:xfrm>
            <a:off x="563591" y="687573"/>
            <a:ext cx="3890146" cy="2953113"/>
          </a:xfrm>
        </p:spPr>
        <p:txBody>
          <a:bodyPr>
            <a:normAutofit fontScale="77500" lnSpcReduction="20000"/>
          </a:bodyPr>
          <a:lstStyle/>
          <a:p>
            <a:pPr marL="228600" indent="-228600">
              <a:lnSpc>
                <a:spcPct val="100000"/>
              </a:lnSpc>
            </a:pPr>
            <a:r>
              <a:rPr lang="en-US" sz="2300" b="1" dirty="0">
                <a:solidFill>
                  <a:srgbClr val="006858"/>
                </a:solidFill>
              </a:rPr>
              <a:t>Division of Health Care Statistics </a:t>
            </a:r>
          </a:p>
          <a:p>
            <a:pPr marL="0" indent="0">
              <a:lnSpc>
                <a:spcPct val="100000"/>
              </a:lnSpc>
              <a:buNone/>
            </a:pPr>
            <a:r>
              <a:rPr lang="en-US" sz="2300" b="1" dirty="0">
                <a:solidFill>
                  <a:srgbClr val="006858"/>
                </a:solidFill>
              </a:rPr>
              <a:t>     </a:t>
            </a:r>
            <a:r>
              <a:rPr lang="en-US" sz="1950" u="sng" dirty="0">
                <a:solidFill>
                  <a:srgbClr val="006858"/>
                </a:solidFill>
              </a:rPr>
              <a:t>AHCSB</a:t>
            </a:r>
          </a:p>
          <a:p>
            <a:pPr marL="0" indent="0">
              <a:lnSpc>
                <a:spcPct val="120000"/>
              </a:lnSpc>
              <a:spcBef>
                <a:spcPts val="0"/>
              </a:spcBef>
              <a:buNone/>
              <a:defRPr/>
            </a:pPr>
            <a:r>
              <a:rPr lang="en-US" sz="1725" dirty="0">
                <a:solidFill>
                  <a:prstClr val="black">
                    <a:lumMod val="65000"/>
                    <a:lumOff val="35000"/>
                  </a:prstClr>
                </a:solidFill>
                <a:ea typeface="Calibri" panose="020F0502020204030204" pitchFamily="34" charset="0"/>
              </a:rPr>
              <a:t>       </a:t>
            </a:r>
            <a:r>
              <a:rPr lang="en-US" sz="1725" dirty="0">
                <a:solidFill>
                  <a:schemeClr val="accent3">
                    <a:lumMod val="75000"/>
                  </a:schemeClr>
                </a:solidFill>
                <a:ea typeface="Calibri" panose="020F0502020204030204" pitchFamily="34" charset="0"/>
              </a:rPr>
              <a:t>Josie Alford</a:t>
            </a:r>
          </a:p>
          <a:p>
            <a:pPr marL="0" indent="0">
              <a:lnSpc>
                <a:spcPct val="120000"/>
              </a:lnSpc>
              <a:spcBef>
                <a:spcPts val="0"/>
              </a:spcBef>
              <a:buNone/>
              <a:defRPr/>
            </a:pPr>
            <a:r>
              <a:rPr lang="en-US" sz="1725" dirty="0">
                <a:solidFill>
                  <a:schemeClr val="accent3">
                    <a:lumMod val="75000"/>
                  </a:schemeClr>
                </a:solidFill>
                <a:ea typeface="Calibri" panose="020F0502020204030204" pitchFamily="34" charset="0"/>
              </a:rPr>
              <a:t>       Jill Ashman</a:t>
            </a:r>
          </a:p>
          <a:p>
            <a:pPr marL="0" indent="0">
              <a:lnSpc>
                <a:spcPct val="120000"/>
              </a:lnSpc>
              <a:spcBef>
                <a:spcPts val="0"/>
              </a:spcBef>
              <a:buNone/>
              <a:defRPr/>
            </a:pPr>
            <a:r>
              <a:rPr lang="en-US" sz="1725" dirty="0">
                <a:solidFill>
                  <a:schemeClr val="accent3">
                    <a:lumMod val="75000"/>
                  </a:schemeClr>
                </a:solidFill>
                <a:ea typeface="Calibri" panose="020F0502020204030204" pitchFamily="34" charset="0"/>
              </a:rPr>
              <a:t>       Chris Cairns</a:t>
            </a:r>
          </a:p>
          <a:p>
            <a:pPr marL="0" indent="0">
              <a:lnSpc>
                <a:spcPct val="120000"/>
              </a:lnSpc>
              <a:spcBef>
                <a:spcPts val="0"/>
              </a:spcBef>
              <a:buNone/>
              <a:defRPr/>
            </a:pPr>
            <a:r>
              <a:rPr lang="en-US" sz="1725" dirty="0">
                <a:solidFill>
                  <a:schemeClr val="accent3">
                    <a:lumMod val="75000"/>
                  </a:schemeClr>
                </a:solidFill>
                <a:ea typeface="Calibri" panose="020F0502020204030204" pitchFamily="34" charset="0"/>
              </a:rPr>
              <a:t>       Karishma Chari</a:t>
            </a:r>
          </a:p>
          <a:p>
            <a:pPr marL="0" indent="0">
              <a:lnSpc>
                <a:spcPct val="120000"/>
              </a:lnSpc>
              <a:spcBef>
                <a:spcPts val="0"/>
              </a:spcBef>
              <a:buNone/>
              <a:defRPr/>
            </a:pPr>
            <a:r>
              <a:rPr lang="en-US" sz="1725" dirty="0">
                <a:solidFill>
                  <a:schemeClr val="accent3">
                    <a:lumMod val="75000"/>
                  </a:schemeClr>
                </a:solidFill>
                <a:ea typeface="Calibri" panose="020F0502020204030204" pitchFamily="34" charset="0"/>
              </a:rPr>
              <a:t>       Danielle Davis</a:t>
            </a:r>
          </a:p>
          <a:p>
            <a:pPr marL="0" indent="0">
              <a:lnSpc>
                <a:spcPct val="120000"/>
              </a:lnSpc>
              <a:spcBef>
                <a:spcPts val="0"/>
              </a:spcBef>
              <a:buNone/>
              <a:defRPr/>
            </a:pPr>
            <a:r>
              <a:rPr lang="en-US" sz="1725" dirty="0">
                <a:solidFill>
                  <a:schemeClr val="accent3">
                    <a:lumMod val="75000"/>
                  </a:schemeClr>
                </a:solidFill>
                <a:ea typeface="Calibri" panose="020F0502020204030204" pitchFamily="34" charset="0"/>
              </a:rPr>
              <a:t>       Geoff Jackson</a:t>
            </a:r>
          </a:p>
          <a:p>
            <a:pPr marL="0" indent="0">
              <a:lnSpc>
                <a:spcPct val="120000"/>
              </a:lnSpc>
              <a:spcBef>
                <a:spcPts val="0"/>
              </a:spcBef>
              <a:buNone/>
              <a:defRPr/>
            </a:pPr>
            <a:r>
              <a:rPr lang="en-US" sz="1725" dirty="0">
                <a:solidFill>
                  <a:schemeClr val="accent3">
                    <a:lumMod val="75000"/>
                  </a:schemeClr>
                </a:solidFill>
                <a:ea typeface="Calibri" panose="020F0502020204030204" pitchFamily="34" charset="0"/>
              </a:rPr>
              <a:t>       Zach Peters</a:t>
            </a:r>
          </a:p>
          <a:p>
            <a:pPr marL="0" indent="0">
              <a:lnSpc>
                <a:spcPct val="120000"/>
              </a:lnSpc>
              <a:spcBef>
                <a:spcPts val="0"/>
              </a:spcBef>
              <a:buNone/>
              <a:defRPr/>
            </a:pPr>
            <a:r>
              <a:rPr lang="en-US" sz="1725" dirty="0">
                <a:solidFill>
                  <a:schemeClr val="accent3">
                    <a:lumMod val="75000"/>
                  </a:schemeClr>
                </a:solidFill>
                <a:ea typeface="Calibri" panose="020F0502020204030204" pitchFamily="34" charset="0"/>
              </a:rPr>
              <a:t>       Catherine Rappole</a:t>
            </a:r>
          </a:p>
          <a:p>
            <a:pPr marL="0" indent="0">
              <a:lnSpc>
                <a:spcPct val="120000"/>
              </a:lnSpc>
              <a:spcBef>
                <a:spcPts val="0"/>
              </a:spcBef>
              <a:buNone/>
              <a:defRPr/>
            </a:pPr>
            <a:r>
              <a:rPr lang="en-US" sz="1725" dirty="0">
                <a:solidFill>
                  <a:schemeClr val="accent3">
                    <a:lumMod val="75000"/>
                  </a:schemeClr>
                </a:solidFill>
                <a:ea typeface="Calibri" panose="020F0502020204030204" pitchFamily="34" charset="0"/>
              </a:rPr>
              <a:t>       Loredana Santo</a:t>
            </a:r>
          </a:p>
          <a:p>
            <a:pPr marL="0" indent="0">
              <a:lnSpc>
                <a:spcPct val="120000"/>
              </a:lnSpc>
              <a:spcBef>
                <a:spcPts val="0"/>
              </a:spcBef>
              <a:buNone/>
              <a:defRPr/>
            </a:pPr>
            <a:r>
              <a:rPr lang="en-US" sz="1725" dirty="0">
                <a:solidFill>
                  <a:schemeClr val="accent3">
                    <a:lumMod val="75000"/>
                  </a:schemeClr>
                </a:solidFill>
                <a:ea typeface="Calibri" panose="020F0502020204030204" pitchFamily="34" charset="0"/>
              </a:rPr>
              <a:t>       Susan Schappert</a:t>
            </a:r>
          </a:p>
          <a:p>
            <a:pPr marL="0" indent="0">
              <a:lnSpc>
                <a:spcPct val="120000"/>
              </a:lnSpc>
              <a:spcBef>
                <a:spcPts val="0"/>
              </a:spcBef>
              <a:buNone/>
              <a:defRPr/>
            </a:pPr>
            <a:r>
              <a:rPr lang="en-US" sz="1725" dirty="0">
                <a:solidFill>
                  <a:schemeClr val="accent3">
                    <a:lumMod val="75000"/>
                  </a:schemeClr>
                </a:solidFill>
                <a:ea typeface="Calibri" panose="020F0502020204030204" pitchFamily="34" charset="0"/>
              </a:rPr>
              <a:t>       Brian Ward</a:t>
            </a:r>
          </a:p>
          <a:p>
            <a:pPr marL="0" indent="0">
              <a:spcBef>
                <a:spcPts val="0"/>
              </a:spcBef>
              <a:buNone/>
            </a:pPr>
            <a:endParaRPr lang="en-US" sz="1350" dirty="0">
              <a:solidFill>
                <a:schemeClr val="tx1">
                  <a:lumMod val="65000"/>
                  <a:lumOff val="35000"/>
                </a:schemeClr>
              </a:solidFill>
              <a:latin typeface="Calibri" panose="020F0502020204030204" pitchFamily="34" charset="0"/>
              <a:ea typeface="Calibri" panose="020F0502020204030204" pitchFamily="34" charset="0"/>
            </a:endParaRPr>
          </a:p>
          <a:p>
            <a:pPr lvl="1"/>
            <a:endParaRPr lang="en-US" dirty="0"/>
          </a:p>
          <a:p>
            <a:endParaRPr lang="en-US" dirty="0">
              <a:solidFill>
                <a:srgbClr val="000000"/>
              </a:solidFill>
            </a:endParaRPr>
          </a:p>
          <a:p>
            <a:endParaRPr lang="en-US" dirty="0">
              <a:solidFill>
                <a:srgbClr val="000000"/>
              </a:solidFill>
            </a:endParaRPr>
          </a:p>
        </p:txBody>
      </p:sp>
      <p:sp>
        <p:nvSpPr>
          <p:cNvPr id="5" name="TextBox 4">
            <a:extLst>
              <a:ext uri="{FF2B5EF4-FFF2-40B4-BE49-F238E27FC236}">
                <a16:creationId xmlns:a16="http://schemas.microsoft.com/office/drawing/2014/main" id="{B79368B5-3BAA-4F67-8F00-A1AED70DBBB4}"/>
              </a:ext>
              <a:ext uri="{C183D7F6-B498-43B3-948B-1728B52AA6E4}">
                <adec:decorative xmlns:adec="http://schemas.microsoft.com/office/drawing/2017/decorative" val="1"/>
              </a:ext>
            </a:extLst>
          </p:cNvPr>
          <p:cNvSpPr txBox="1"/>
          <p:nvPr/>
        </p:nvSpPr>
        <p:spPr>
          <a:xfrm>
            <a:off x="2775179" y="974924"/>
            <a:ext cx="1701784" cy="2192908"/>
          </a:xfrm>
          <a:prstGeom prst="rect">
            <a:avLst/>
          </a:prstGeom>
          <a:noFill/>
        </p:spPr>
        <p:txBody>
          <a:bodyPr wrap="square" rtlCol="0">
            <a:spAutoFit/>
          </a:bodyPr>
          <a:lstStyle/>
          <a:p>
            <a:pPr defTabSz="685800" eaLnBrk="1" fontAlgn="auto" hangingPunct="1">
              <a:spcBef>
                <a:spcPts val="0"/>
              </a:spcBef>
              <a:spcAft>
                <a:spcPts val="0"/>
              </a:spcAft>
            </a:pPr>
            <a:r>
              <a:rPr lang="en-US" sz="1500" u="sng" dirty="0">
                <a:solidFill>
                  <a:srgbClr val="006858"/>
                </a:solidFill>
                <a:latin typeface="Calibri" panose="020F0502020204030204"/>
              </a:rPr>
              <a:t>LTCSB</a:t>
            </a:r>
          </a:p>
          <a:p>
            <a:pPr defTabSz="685800" eaLnBrk="1" fontAlgn="auto" hangingPunct="1">
              <a:spcBef>
                <a:spcPts val="0"/>
              </a:spcBef>
              <a:spcAft>
                <a:spcPts val="0"/>
              </a:spcAft>
            </a:pPr>
            <a:r>
              <a:rPr lang="en-US" sz="1300" dirty="0">
                <a:solidFill>
                  <a:schemeClr val="accent3">
                    <a:lumMod val="75000"/>
                  </a:schemeClr>
                </a:solidFill>
                <a:latin typeface="Calibri" panose="020F0502020204030204" pitchFamily="34" charset="0"/>
                <a:ea typeface="Calibri" panose="020F0502020204030204" pitchFamily="34" charset="0"/>
              </a:rPr>
              <a:t>Jessica Lendon</a:t>
            </a:r>
          </a:p>
          <a:p>
            <a:pPr defTabSz="685800" eaLnBrk="1" fontAlgn="auto" hangingPunct="1">
              <a:spcBef>
                <a:spcPts val="0"/>
              </a:spcBef>
              <a:spcAft>
                <a:spcPts val="0"/>
              </a:spcAft>
            </a:pPr>
            <a:r>
              <a:rPr lang="en-US" sz="1300" dirty="0">
                <a:solidFill>
                  <a:schemeClr val="accent3">
                    <a:lumMod val="75000"/>
                  </a:schemeClr>
                </a:solidFill>
                <a:latin typeface="Calibri" panose="020F0502020204030204" pitchFamily="34" charset="0"/>
                <a:ea typeface="Calibri" panose="020F0502020204030204" pitchFamily="34" charset="0"/>
              </a:rPr>
              <a:t>Zhaohui Lu</a:t>
            </a:r>
          </a:p>
          <a:p>
            <a:pPr defTabSz="685800" eaLnBrk="1" fontAlgn="auto" hangingPunct="1">
              <a:spcBef>
                <a:spcPts val="0"/>
              </a:spcBef>
              <a:spcAft>
                <a:spcPts val="0"/>
              </a:spcAft>
            </a:pPr>
            <a:r>
              <a:rPr lang="en-US" sz="1300" dirty="0">
                <a:solidFill>
                  <a:schemeClr val="accent3">
                    <a:lumMod val="75000"/>
                  </a:schemeClr>
                </a:solidFill>
                <a:latin typeface="Calibri" panose="020F0502020204030204" pitchFamily="34" charset="0"/>
                <a:ea typeface="Calibri" panose="020F0502020204030204" pitchFamily="34" charset="0"/>
              </a:rPr>
              <a:t>Amanuel Melekin</a:t>
            </a:r>
          </a:p>
          <a:p>
            <a:pPr defTabSz="685800" eaLnBrk="1" fontAlgn="auto" hangingPunct="1">
              <a:spcBef>
                <a:spcPts val="0"/>
              </a:spcBef>
              <a:spcAft>
                <a:spcPts val="0"/>
              </a:spcAft>
            </a:pPr>
            <a:r>
              <a:rPr lang="en-US" sz="1300" dirty="0">
                <a:solidFill>
                  <a:schemeClr val="accent3">
                    <a:lumMod val="75000"/>
                  </a:schemeClr>
                </a:solidFill>
                <a:latin typeface="Calibri" panose="020F0502020204030204" pitchFamily="34" charset="0"/>
                <a:ea typeface="Calibri" panose="020F0502020204030204" pitchFamily="34" charset="0"/>
              </a:rPr>
              <a:t>Vinnie Rome</a:t>
            </a:r>
          </a:p>
          <a:p>
            <a:pPr defTabSz="685800" eaLnBrk="1" fontAlgn="auto" hangingPunct="1">
              <a:spcBef>
                <a:spcPts val="0"/>
              </a:spcBef>
              <a:spcAft>
                <a:spcPts val="0"/>
              </a:spcAft>
            </a:pPr>
            <a:r>
              <a:rPr lang="en-US" sz="1300" dirty="0">
                <a:solidFill>
                  <a:schemeClr val="accent3">
                    <a:lumMod val="75000"/>
                  </a:schemeClr>
                </a:solidFill>
                <a:latin typeface="Calibri" panose="020F0502020204030204" pitchFamily="34" charset="0"/>
                <a:ea typeface="Calibri" panose="020F0502020204030204" pitchFamily="34" charset="0"/>
              </a:rPr>
              <a:t>Manisha Sengupta</a:t>
            </a:r>
          </a:p>
          <a:p>
            <a:pPr defTabSz="685800" eaLnBrk="1" fontAlgn="auto" hangingPunct="1">
              <a:spcBef>
                <a:spcPts val="0"/>
              </a:spcBef>
              <a:spcAft>
                <a:spcPts val="0"/>
              </a:spcAft>
            </a:pPr>
            <a:r>
              <a:rPr lang="en-US" sz="1300" dirty="0">
                <a:solidFill>
                  <a:schemeClr val="accent3">
                    <a:lumMod val="75000"/>
                  </a:schemeClr>
                </a:solidFill>
                <a:latin typeface="Calibri" panose="020F0502020204030204" pitchFamily="34" charset="0"/>
                <a:ea typeface="Calibri" panose="020F0502020204030204" pitchFamily="34" charset="0"/>
              </a:rPr>
              <a:t>Priyanka Singh</a:t>
            </a:r>
          </a:p>
          <a:p>
            <a:pPr defTabSz="685800" eaLnBrk="1" fontAlgn="auto" hangingPunct="1">
              <a:spcBef>
                <a:spcPts val="0"/>
              </a:spcBef>
              <a:spcAft>
                <a:spcPts val="0"/>
              </a:spcAft>
            </a:pPr>
            <a:endParaRPr lang="en-US" sz="1350" u="sng" dirty="0">
              <a:solidFill>
                <a:prstClr val="black"/>
              </a:solidFill>
              <a:latin typeface="Calibri" panose="020F0502020204030204" pitchFamily="34" charset="0"/>
              <a:ea typeface="Calibri" panose="020F0502020204030204" pitchFamily="34" charset="0"/>
            </a:endParaRPr>
          </a:p>
          <a:p>
            <a:pPr defTabSz="685800" eaLnBrk="1" fontAlgn="auto" hangingPunct="1">
              <a:spcBef>
                <a:spcPts val="0"/>
              </a:spcBef>
              <a:spcAft>
                <a:spcPts val="0"/>
              </a:spcAft>
            </a:pPr>
            <a:endParaRPr lang="en-US" sz="1350" dirty="0">
              <a:solidFill>
                <a:prstClr val="black"/>
              </a:solidFill>
              <a:latin typeface="Calibri" panose="020F0502020204030204"/>
            </a:endParaRPr>
          </a:p>
          <a:p>
            <a:pPr defTabSz="685800" eaLnBrk="1" fontAlgn="auto" hangingPunct="1">
              <a:spcBef>
                <a:spcPts val="0"/>
              </a:spcBef>
              <a:spcAft>
                <a:spcPts val="0"/>
              </a:spcAft>
            </a:pPr>
            <a:endParaRPr lang="en-US" sz="1350" dirty="0">
              <a:solidFill>
                <a:prstClr val="black"/>
              </a:solidFill>
              <a:latin typeface="Calibri" panose="020F0502020204030204"/>
            </a:endParaRPr>
          </a:p>
        </p:txBody>
      </p:sp>
      <p:sp>
        <p:nvSpPr>
          <p:cNvPr id="8" name="TextBox 7">
            <a:extLst>
              <a:ext uri="{FF2B5EF4-FFF2-40B4-BE49-F238E27FC236}">
                <a16:creationId xmlns:a16="http://schemas.microsoft.com/office/drawing/2014/main" id="{20478091-F513-420F-8ACE-E22528EF2930}"/>
              </a:ext>
            </a:extLst>
          </p:cNvPr>
          <p:cNvSpPr txBox="1"/>
          <p:nvPr/>
        </p:nvSpPr>
        <p:spPr>
          <a:xfrm>
            <a:off x="4887377" y="964823"/>
            <a:ext cx="3161215" cy="1361911"/>
          </a:xfrm>
          <a:prstGeom prst="rect">
            <a:avLst/>
          </a:prstGeom>
          <a:noFill/>
        </p:spPr>
        <p:txBody>
          <a:bodyPr wrap="square">
            <a:spAutoFit/>
          </a:bodyPr>
          <a:lstStyle/>
          <a:p>
            <a:pPr defTabSz="685800" eaLnBrk="1" fontAlgn="auto" hangingPunct="1">
              <a:spcBef>
                <a:spcPts val="0"/>
              </a:spcBef>
              <a:spcAft>
                <a:spcPts val="0"/>
              </a:spcAft>
            </a:pPr>
            <a:r>
              <a:rPr lang="en-US" sz="1500" u="sng" dirty="0">
                <a:solidFill>
                  <a:srgbClr val="006858"/>
                </a:solidFill>
                <a:latin typeface="Calibri" panose="020F0502020204030204" pitchFamily="34" charset="0"/>
                <a:ea typeface="Calibri" panose="020F0502020204030204" pitchFamily="34" charset="0"/>
              </a:rPr>
              <a:t>TSB</a:t>
            </a:r>
          </a:p>
          <a:p>
            <a:pPr defTabSz="685800" eaLnBrk="1" fontAlgn="auto" hangingPunct="1">
              <a:spcBef>
                <a:spcPts val="0"/>
              </a:spcBef>
              <a:spcAft>
                <a:spcPts val="0"/>
              </a:spcAft>
            </a:pPr>
            <a:r>
              <a:rPr lang="en-US" sz="1300" dirty="0">
                <a:solidFill>
                  <a:schemeClr val="accent3">
                    <a:lumMod val="75000"/>
                  </a:schemeClr>
                </a:solidFill>
                <a:latin typeface="Calibri" panose="020F0502020204030204" pitchFamily="34" charset="0"/>
                <a:ea typeface="Calibri" panose="020F0502020204030204" pitchFamily="34" charset="0"/>
              </a:rPr>
              <a:t>Iris Cheng (contractor)</a:t>
            </a:r>
          </a:p>
          <a:p>
            <a:pPr defTabSz="685800" eaLnBrk="1" fontAlgn="auto" hangingPunct="1">
              <a:spcBef>
                <a:spcPts val="0"/>
              </a:spcBef>
              <a:spcAft>
                <a:spcPts val="0"/>
              </a:spcAft>
            </a:pPr>
            <a:r>
              <a:rPr lang="en-US" sz="1300" dirty="0">
                <a:solidFill>
                  <a:schemeClr val="accent3">
                    <a:lumMod val="75000"/>
                  </a:schemeClr>
                </a:solidFill>
                <a:latin typeface="Calibri" panose="020F0502020204030204" pitchFamily="34" charset="0"/>
                <a:ea typeface="Calibri" panose="020F0502020204030204" pitchFamily="34" charset="0"/>
              </a:rPr>
              <a:t>Bibi Mir Mousavi (contractor)</a:t>
            </a:r>
          </a:p>
          <a:p>
            <a:pPr defTabSz="685800" eaLnBrk="1" fontAlgn="auto" hangingPunct="1">
              <a:spcBef>
                <a:spcPts val="0"/>
              </a:spcBef>
              <a:spcAft>
                <a:spcPts val="0"/>
              </a:spcAft>
            </a:pPr>
            <a:r>
              <a:rPr lang="en-US" sz="1300" dirty="0">
                <a:solidFill>
                  <a:schemeClr val="accent3">
                    <a:lumMod val="75000"/>
                  </a:schemeClr>
                </a:solidFill>
                <a:latin typeface="Calibri" panose="020F0502020204030204" pitchFamily="34" charset="0"/>
                <a:ea typeface="Calibri" panose="020F0502020204030204" pitchFamily="34" charset="0"/>
              </a:rPr>
              <a:t>Betsy Rechtsteiner</a:t>
            </a:r>
          </a:p>
          <a:p>
            <a:pPr defTabSz="685800" eaLnBrk="1" fontAlgn="auto" hangingPunct="1">
              <a:spcBef>
                <a:spcPts val="0"/>
              </a:spcBef>
              <a:spcAft>
                <a:spcPts val="0"/>
              </a:spcAft>
            </a:pPr>
            <a:r>
              <a:rPr lang="en-US" sz="1300" dirty="0">
                <a:solidFill>
                  <a:schemeClr val="accent3">
                    <a:lumMod val="75000"/>
                  </a:schemeClr>
                </a:solidFill>
                <a:latin typeface="Calibri" panose="020F0502020204030204" pitchFamily="34" charset="0"/>
                <a:ea typeface="Calibri" panose="020F0502020204030204" pitchFamily="34" charset="0"/>
              </a:rPr>
              <a:t>Alexander Schwartzman</a:t>
            </a:r>
          </a:p>
          <a:p>
            <a:pPr defTabSz="685800" eaLnBrk="1" fontAlgn="auto" hangingPunct="1">
              <a:spcBef>
                <a:spcPts val="0"/>
              </a:spcBef>
              <a:spcAft>
                <a:spcPts val="0"/>
              </a:spcAft>
            </a:pPr>
            <a:r>
              <a:rPr lang="en-US" sz="1300" dirty="0">
                <a:solidFill>
                  <a:schemeClr val="accent3">
                    <a:lumMod val="75000"/>
                  </a:schemeClr>
                </a:solidFill>
                <a:latin typeface="Calibri" panose="020F0502020204030204" pitchFamily="34" charset="0"/>
                <a:ea typeface="Calibri" panose="020F0502020204030204" pitchFamily="34" charset="0"/>
              </a:rPr>
              <a:t>Jamie Xu</a:t>
            </a:r>
          </a:p>
        </p:txBody>
      </p:sp>
      <p:sp>
        <p:nvSpPr>
          <p:cNvPr id="6" name="TextBox 5">
            <a:extLst>
              <a:ext uri="{FF2B5EF4-FFF2-40B4-BE49-F238E27FC236}">
                <a16:creationId xmlns:a16="http://schemas.microsoft.com/office/drawing/2014/main" id="{9D023B1F-1276-4853-BC8F-2EF950837DCC}"/>
              </a:ext>
            </a:extLst>
          </p:cNvPr>
          <p:cNvSpPr txBox="1"/>
          <p:nvPr/>
        </p:nvSpPr>
        <p:spPr>
          <a:xfrm>
            <a:off x="489829" y="3497721"/>
            <a:ext cx="4570701" cy="1461939"/>
          </a:xfrm>
          <a:prstGeom prst="rect">
            <a:avLst/>
          </a:prstGeom>
          <a:noFill/>
        </p:spPr>
        <p:txBody>
          <a:bodyPr wrap="square">
            <a:spAutoFit/>
          </a:bodyPr>
          <a:lstStyle/>
          <a:p>
            <a:pPr marL="257175" indent="-257175" defTabSz="685800" eaLnBrk="1" fontAlgn="auto" hangingPunct="1">
              <a:spcBef>
                <a:spcPts val="0"/>
              </a:spcBef>
              <a:spcAft>
                <a:spcPts val="0"/>
              </a:spcAft>
              <a:buFont typeface="Wingdings" panose="05000000000000000000" pitchFamily="2" charset="2"/>
              <a:buChar char="§"/>
            </a:pPr>
            <a:r>
              <a:rPr lang="en-US" b="1" dirty="0">
                <a:solidFill>
                  <a:srgbClr val="006858"/>
                </a:solidFill>
                <a:latin typeface="Calibri" panose="020F0502020204030204"/>
              </a:rPr>
              <a:t> Division of Research &amp; Methodology</a:t>
            </a:r>
          </a:p>
          <a:p>
            <a:pPr defTabSz="685800" eaLnBrk="1" fontAlgn="auto" hangingPunct="1">
              <a:spcBef>
                <a:spcPts val="0"/>
              </a:spcBef>
              <a:spcAft>
                <a:spcPts val="0"/>
              </a:spcAft>
            </a:pPr>
            <a:r>
              <a:rPr lang="en-US" sz="1300" dirty="0">
                <a:solidFill>
                  <a:schemeClr val="accent3">
                    <a:lumMod val="75000"/>
                  </a:schemeClr>
                </a:solidFill>
                <a:latin typeface="Calibri" panose="020F0502020204030204"/>
              </a:rPr>
              <a:t>         Vlad Beresovsky</a:t>
            </a:r>
          </a:p>
          <a:p>
            <a:pPr defTabSz="685800" eaLnBrk="1" fontAlgn="auto" hangingPunct="1">
              <a:spcBef>
                <a:spcPts val="0"/>
              </a:spcBef>
              <a:spcAft>
                <a:spcPts val="0"/>
              </a:spcAft>
            </a:pPr>
            <a:r>
              <a:rPr lang="en-US" sz="1300" dirty="0">
                <a:solidFill>
                  <a:schemeClr val="accent3">
                    <a:lumMod val="75000"/>
                  </a:schemeClr>
                </a:solidFill>
                <a:latin typeface="Calibri" panose="020F0502020204030204"/>
              </a:rPr>
              <a:t>         Iris Shimizu</a:t>
            </a:r>
          </a:p>
          <a:p>
            <a:pPr defTabSz="685800" eaLnBrk="1" fontAlgn="auto" hangingPunct="1">
              <a:spcBef>
                <a:spcPts val="0"/>
              </a:spcBef>
              <a:spcAft>
                <a:spcPts val="0"/>
              </a:spcAft>
            </a:pPr>
            <a:endParaRPr lang="en-US" sz="1350" dirty="0">
              <a:solidFill>
                <a:prstClr val="black"/>
              </a:solidFill>
              <a:latin typeface="Calibri" panose="020F0502020204030204"/>
            </a:endParaRPr>
          </a:p>
          <a:p>
            <a:pPr marL="257175" indent="-257175" defTabSz="685800" eaLnBrk="1" fontAlgn="auto" hangingPunct="1">
              <a:spcBef>
                <a:spcPts val="0"/>
              </a:spcBef>
              <a:spcAft>
                <a:spcPts val="0"/>
              </a:spcAft>
              <a:buFont typeface="Wingdings" panose="05000000000000000000" pitchFamily="2" charset="2"/>
              <a:buChar char="§"/>
            </a:pPr>
            <a:r>
              <a:rPr lang="en-US" b="1" dirty="0">
                <a:solidFill>
                  <a:srgbClr val="006858"/>
                </a:solidFill>
                <a:latin typeface="Calibri" panose="020F0502020204030204"/>
              </a:rPr>
              <a:t> Office of Information Services</a:t>
            </a:r>
          </a:p>
          <a:p>
            <a:pPr defTabSz="685800" eaLnBrk="1" fontAlgn="auto" hangingPunct="1">
              <a:spcBef>
                <a:spcPts val="0"/>
              </a:spcBef>
              <a:spcAft>
                <a:spcPts val="0"/>
              </a:spcAft>
            </a:pPr>
            <a:r>
              <a:rPr lang="en-US" sz="1350" dirty="0">
                <a:solidFill>
                  <a:schemeClr val="accent3">
                    <a:lumMod val="75000"/>
                  </a:schemeClr>
                </a:solidFill>
                <a:latin typeface="Calibri" panose="020F0502020204030204"/>
              </a:rPr>
              <a:t>         </a:t>
            </a:r>
            <a:r>
              <a:rPr lang="en-US" sz="1300" dirty="0">
                <a:solidFill>
                  <a:schemeClr val="accent3">
                    <a:lumMod val="75000"/>
                  </a:schemeClr>
                </a:solidFill>
                <a:latin typeface="Calibri" panose="020F0502020204030204"/>
              </a:rPr>
              <a:t>Anthony Lipphardt</a:t>
            </a:r>
          </a:p>
        </p:txBody>
      </p:sp>
      <p:sp>
        <p:nvSpPr>
          <p:cNvPr id="4" name="TextBox 3">
            <a:extLst>
              <a:ext uri="{FF2B5EF4-FFF2-40B4-BE49-F238E27FC236}">
                <a16:creationId xmlns:a16="http://schemas.microsoft.com/office/drawing/2014/main" id="{F6A54E30-C015-47F2-9E83-DD517BEB4896}"/>
              </a:ext>
            </a:extLst>
          </p:cNvPr>
          <p:cNvSpPr txBox="1"/>
          <p:nvPr/>
        </p:nvSpPr>
        <p:spPr>
          <a:xfrm>
            <a:off x="4819650" y="3509292"/>
            <a:ext cx="4028801" cy="769441"/>
          </a:xfrm>
          <a:prstGeom prst="rect">
            <a:avLst/>
          </a:prstGeom>
          <a:noFill/>
        </p:spPr>
        <p:txBody>
          <a:bodyPr wrap="square" rtlCol="0">
            <a:spAutoFit/>
          </a:bodyPr>
          <a:lstStyle/>
          <a:p>
            <a:pPr marL="228600" indent="-228600">
              <a:buFont typeface="Wingdings" panose="05000000000000000000" pitchFamily="2" charset="2"/>
              <a:buChar char="§"/>
            </a:pPr>
            <a:r>
              <a:rPr lang="en-US" b="1" dirty="0">
                <a:solidFill>
                  <a:srgbClr val="006858"/>
                </a:solidFill>
                <a:latin typeface="+mn-lt"/>
              </a:rPr>
              <a:t>Associate Director for Science (ADS)</a:t>
            </a:r>
          </a:p>
          <a:p>
            <a:pPr marL="228600"/>
            <a:r>
              <a:rPr lang="en-US" sz="1300" dirty="0">
                <a:solidFill>
                  <a:schemeClr val="accent3">
                    <a:lumMod val="75000"/>
                  </a:schemeClr>
                </a:solidFill>
                <a:latin typeface="+mn-lt"/>
              </a:rPr>
              <a:t>Amy Branum, NCHS ADS</a:t>
            </a:r>
          </a:p>
          <a:p>
            <a:pPr marL="228600"/>
            <a:r>
              <a:rPr lang="en-US" sz="1300" dirty="0">
                <a:solidFill>
                  <a:schemeClr val="accent3">
                    <a:lumMod val="75000"/>
                  </a:schemeClr>
                </a:solidFill>
                <a:latin typeface="+mn-lt"/>
              </a:rPr>
              <a:t>Alex Strashny, DHCS ADS</a:t>
            </a:r>
          </a:p>
        </p:txBody>
      </p:sp>
      <p:sp>
        <p:nvSpPr>
          <p:cNvPr id="7" name="TextBox 6">
            <a:extLst>
              <a:ext uri="{FF2B5EF4-FFF2-40B4-BE49-F238E27FC236}">
                <a16:creationId xmlns:a16="http://schemas.microsoft.com/office/drawing/2014/main" id="{DDEA8096-75C1-4B66-A68E-481EF88A5038}"/>
              </a:ext>
              <a:ext uri="{C183D7F6-B498-43B3-948B-1728B52AA6E4}">
                <adec:decorative xmlns:adec="http://schemas.microsoft.com/office/drawing/2017/decorative" val="1"/>
              </a:ext>
            </a:extLst>
          </p:cNvPr>
          <p:cNvSpPr txBox="1"/>
          <p:nvPr/>
        </p:nvSpPr>
        <p:spPr>
          <a:xfrm>
            <a:off x="8441752" y="4744217"/>
            <a:ext cx="311449" cy="215444"/>
          </a:xfrm>
          <a:prstGeom prst="rect">
            <a:avLst/>
          </a:prstGeom>
          <a:noFill/>
        </p:spPr>
        <p:txBody>
          <a:bodyPr wrap="square" rtlCol="0">
            <a:spAutoFit/>
          </a:bodyPr>
          <a:lstStyle/>
          <a:p>
            <a:r>
              <a:rPr lang="en-US" sz="800" dirty="0">
                <a:latin typeface="+mj-lt"/>
              </a:rPr>
              <a:t>16</a:t>
            </a:r>
            <a:endParaRPr lang="en-US" sz="1100" dirty="0">
              <a:latin typeface="+mj-lt"/>
            </a:endParaRPr>
          </a:p>
        </p:txBody>
      </p:sp>
    </p:spTree>
    <p:extLst>
      <p:ext uri="{BB962C8B-B14F-4D97-AF65-F5344CB8AC3E}">
        <p14:creationId xmlns:p14="http://schemas.microsoft.com/office/powerpoint/2010/main" val="20768540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568E6-3689-44A1-BB54-63B5390255FA}"/>
              </a:ext>
            </a:extLst>
          </p:cNvPr>
          <p:cNvSpPr>
            <a:spLocks noGrp="1"/>
          </p:cNvSpPr>
          <p:nvPr>
            <p:ph type="title" idx="4294967295"/>
          </p:nvPr>
        </p:nvSpPr>
        <p:spPr>
          <a:xfrm>
            <a:off x="3383726" y="940731"/>
            <a:ext cx="2376548"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39A6"/>
                </a:solidFill>
                <a:effectLst/>
                <a:uLnTx/>
                <a:uFillTx/>
                <a:latin typeface="Arial" panose="020B0604020202020204" pitchFamily="34" charset="0"/>
                <a:ea typeface="+mn-ea"/>
                <a:cs typeface="Arial" panose="020B0604020202020204" pitchFamily="34" charset="0"/>
              </a:rPr>
              <a:t>Thank You!</a:t>
            </a:r>
            <a:endParaRPr kumimoji="0" lang="en-US" sz="3200" b="0" i="0" u="none" strike="noStrike" kern="1200" cap="none" spc="0" normalizeH="0" baseline="0" noProof="0" dirty="0">
              <a:ln>
                <a:noFill/>
              </a:ln>
              <a:solidFill>
                <a:srgbClr val="0039A6"/>
              </a:solidFill>
              <a:effectLst/>
              <a:uLnTx/>
              <a:uFillTx/>
              <a:latin typeface="Arial" panose="020B0604020202020204" pitchFamily="34" charset="0"/>
              <a:ea typeface="+mn-ea"/>
              <a:cs typeface="Arial" panose="020B0604020202020204" pitchFamily="34" charset="0"/>
            </a:endParaRPr>
          </a:p>
        </p:txBody>
      </p:sp>
      <p:pic>
        <p:nvPicPr>
          <p:cNvPr id="4" name="Picture 3" descr="stat city">
            <a:extLst>
              <a:ext uri="{FF2B5EF4-FFF2-40B4-BE49-F238E27FC236}">
                <a16:creationId xmlns:a16="http://schemas.microsoft.com/office/drawing/2014/main" id="{8DF51966-447A-4478-946B-4998516E1A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7989" y="2224532"/>
            <a:ext cx="3241578" cy="2298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37FD766-8FD8-4735-A7A8-28EA8199DC76}"/>
              </a:ext>
              <a:ext uri="{C183D7F6-B498-43B3-948B-1728B52AA6E4}">
                <adec:decorative xmlns:adec="http://schemas.microsoft.com/office/drawing/2017/decorative" val="1"/>
              </a:ext>
            </a:extLst>
          </p:cNvPr>
          <p:cNvSpPr txBox="1"/>
          <p:nvPr/>
        </p:nvSpPr>
        <p:spPr>
          <a:xfrm>
            <a:off x="8441752" y="4744217"/>
            <a:ext cx="311449" cy="215444"/>
          </a:xfrm>
          <a:prstGeom prst="rect">
            <a:avLst/>
          </a:prstGeom>
          <a:noFill/>
        </p:spPr>
        <p:txBody>
          <a:bodyPr wrap="square" rtlCol="0">
            <a:spAutoFit/>
          </a:bodyPr>
          <a:lstStyle/>
          <a:p>
            <a:r>
              <a:rPr lang="en-US" sz="800" dirty="0">
                <a:latin typeface="+mj-lt"/>
              </a:rPr>
              <a:t>17</a:t>
            </a:r>
            <a:endParaRPr lang="en-US" sz="1100" dirty="0">
              <a:latin typeface="+mj-lt"/>
            </a:endParaRPr>
          </a:p>
        </p:txBody>
      </p:sp>
    </p:spTree>
    <p:extLst>
      <p:ext uri="{BB962C8B-B14F-4D97-AF65-F5344CB8AC3E}">
        <p14:creationId xmlns:p14="http://schemas.microsoft.com/office/powerpoint/2010/main" val="196682193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o carry out our mission, the Division of Health Care Statistics conducts the National Health Care Surveys, which are a family of surveys that are nationally representative, provider-based, and cover a broad spectrum of health care settings from ambulatory and  hospital to long-term care as depicted on this slide.&#10;&#10;In 2020, all 5 of the National Health Care Surveys were slated to be conducted.  We were able to add COVID-19 related questions, such as asking about shortage of personal protective equipment, telemedicine and patients being turned away to all 5 of the surveys.  All 5 surveys were delayed somewhat but eventually fielded.  Adding to the COVID-19 questions and the claims data being transmitted on routine basis for the National Hospital Care Survey allowed for the release of the preliminary data. &#10;"/>
          <p:cNvSpPr>
            <a:spLocks noGrp="1"/>
          </p:cNvSpPr>
          <p:nvPr>
            <p:ph type="title"/>
          </p:nvPr>
        </p:nvSpPr>
        <p:spPr>
          <a:xfrm>
            <a:off x="457200" y="205980"/>
            <a:ext cx="8229600" cy="423820"/>
          </a:xfrm>
        </p:spPr>
        <p:txBody>
          <a:bodyPr>
            <a:normAutofit fontScale="90000"/>
          </a:bodyPr>
          <a:lstStyle/>
          <a:p>
            <a:pPr algn="ctr"/>
            <a:r>
              <a:rPr lang="en-US" dirty="0">
                <a:solidFill>
                  <a:srgbClr val="0B40A5"/>
                </a:solidFill>
              </a:rPr>
              <a:t>National Health Care Surveys Spectrum of Care</a:t>
            </a:r>
          </a:p>
        </p:txBody>
      </p:sp>
      <p:sp>
        <p:nvSpPr>
          <p:cNvPr id="37" name="TextBox 36">
            <a:extLst>
              <a:ext uri="{FF2B5EF4-FFF2-40B4-BE49-F238E27FC236}">
                <a16:creationId xmlns:a16="http://schemas.microsoft.com/office/drawing/2014/main" id="{E572EE58-3DEF-48A7-A50C-FC7C2DD8B319}"/>
              </a:ext>
              <a:ext uri="{C183D7F6-B498-43B3-948B-1728B52AA6E4}">
                <adec:decorative xmlns:adec="http://schemas.microsoft.com/office/drawing/2017/decorative" val="1"/>
              </a:ext>
            </a:extLst>
          </p:cNvPr>
          <p:cNvSpPr txBox="1"/>
          <p:nvPr/>
        </p:nvSpPr>
        <p:spPr>
          <a:xfrm>
            <a:off x="400501" y="2672445"/>
            <a:ext cx="1702833" cy="923330"/>
          </a:xfrm>
          <a:prstGeom prst="rect">
            <a:avLst/>
          </a:prstGeom>
          <a:solidFill>
            <a:srgbClr val="9E8BC1"/>
          </a:solidFill>
          <a:ln w="25400">
            <a:solidFill>
              <a:srgbClr val="000000"/>
            </a:solidFill>
          </a:ln>
        </p:spPr>
        <p:txBody>
          <a:bodyPr wrap="square" rtlCol="0">
            <a:spAutoFit/>
          </a:bodyPr>
          <a:lstStyle/>
          <a:p>
            <a:pPr algn="ctr" defTabSz="914378"/>
            <a:r>
              <a:rPr lang="en-US" sz="1400" dirty="0">
                <a:latin typeface="Calibri" panose="020F0502020204030204" pitchFamily="34" charset="0"/>
                <a:cs typeface="Calibri" panose="020F0502020204030204" pitchFamily="34" charset="0"/>
              </a:rPr>
              <a:t>National Ambulatory Medical Care Survey (NAMCS)</a:t>
            </a:r>
          </a:p>
          <a:p>
            <a:pPr algn="ctr" defTabSz="914378"/>
            <a:r>
              <a:rPr lang="en-US" sz="1200" i="1" dirty="0">
                <a:latin typeface="Calibri" panose="020F0502020204030204" pitchFamily="34" charset="0"/>
                <a:cs typeface="Calibri" panose="020F0502020204030204" pitchFamily="34" charset="0"/>
              </a:rPr>
              <a:t>1973-ongoing</a:t>
            </a:r>
          </a:p>
        </p:txBody>
      </p:sp>
      <p:sp>
        <p:nvSpPr>
          <p:cNvPr id="38" name="TextBox 37">
            <a:extLst>
              <a:ext uri="{FF2B5EF4-FFF2-40B4-BE49-F238E27FC236}">
                <a16:creationId xmlns:a16="http://schemas.microsoft.com/office/drawing/2014/main" id="{67A287EB-465D-440C-9F20-EF3C250C75D4}"/>
              </a:ext>
              <a:ext uri="{C183D7F6-B498-43B3-948B-1728B52AA6E4}">
                <adec:decorative xmlns:adec="http://schemas.microsoft.com/office/drawing/2017/decorative" val="1"/>
              </a:ext>
            </a:extLst>
          </p:cNvPr>
          <p:cNvSpPr txBox="1"/>
          <p:nvPr/>
        </p:nvSpPr>
        <p:spPr>
          <a:xfrm>
            <a:off x="2232860" y="2665010"/>
            <a:ext cx="1905000" cy="923330"/>
          </a:xfrm>
          <a:prstGeom prst="rect">
            <a:avLst/>
          </a:prstGeom>
          <a:solidFill>
            <a:srgbClr val="9E8BC1"/>
          </a:solidFill>
          <a:ln w="25400">
            <a:solidFill>
              <a:srgbClr val="000000"/>
            </a:solidFill>
          </a:ln>
        </p:spPr>
        <p:txBody>
          <a:bodyPr wrap="square" rtlCol="0">
            <a:spAutoFit/>
          </a:bodyPr>
          <a:lstStyle/>
          <a:p>
            <a:pPr algn="ctr" defTabSz="914378"/>
            <a:r>
              <a:rPr lang="en-US" sz="1400" dirty="0">
                <a:latin typeface="Calibri" panose="020F0502020204030204" pitchFamily="34" charset="0"/>
                <a:cs typeface="Calibri" panose="020F0502020204030204" pitchFamily="34" charset="0"/>
              </a:rPr>
              <a:t>National Hospital Ambulatory Medical Care Survey (NHAMCS)</a:t>
            </a:r>
          </a:p>
          <a:p>
            <a:pPr algn="ctr" defTabSz="914378"/>
            <a:r>
              <a:rPr lang="en-US" sz="1200" i="1" dirty="0">
                <a:latin typeface="Calibri" panose="020F0502020204030204" pitchFamily="34" charset="0"/>
                <a:cs typeface="Calibri" panose="020F0502020204030204" pitchFamily="34" charset="0"/>
              </a:rPr>
              <a:t>1992-ongoing</a:t>
            </a:r>
          </a:p>
        </p:txBody>
      </p:sp>
      <p:sp>
        <p:nvSpPr>
          <p:cNvPr id="39" name="TextBox 38">
            <a:extLst>
              <a:ext uri="{FF2B5EF4-FFF2-40B4-BE49-F238E27FC236}">
                <a16:creationId xmlns:a16="http://schemas.microsoft.com/office/drawing/2014/main" id="{3591C845-7F82-465B-AF9E-60DB21A48B3E}"/>
              </a:ext>
              <a:ext uri="{C183D7F6-B498-43B3-948B-1728B52AA6E4}">
                <adec:decorative xmlns:adec="http://schemas.microsoft.com/office/drawing/2017/decorative" val="1"/>
              </a:ext>
            </a:extLst>
          </p:cNvPr>
          <p:cNvSpPr txBox="1"/>
          <p:nvPr/>
        </p:nvSpPr>
        <p:spPr>
          <a:xfrm>
            <a:off x="4279904" y="2685415"/>
            <a:ext cx="1607709" cy="923330"/>
          </a:xfrm>
          <a:prstGeom prst="rect">
            <a:avLst/>
          </a:prstGeom>
          <a:solidFill>
            <a:srgbClr val="9E8BC1"/>
          </a:solidFill>
          <a:ln w="25400">
            <a:solidFill>
              <a:srgbClr val="000000"/>
            </a:solidFill>
          </a:ln>
        </p:spPr>
        <p:txBody>
          <a:bodyPr wrap="square" rtlCol="0">
            <a:spAutoFit/>
          </a:bodyPr>
          <a:lstStyle/>
          <a:p>
            <a:pPr algn="ctr" defTabSz="914378"/>
            <a:r>
              <a:rPr lang="en-US" sz="1400" dirty="0">
                <a:latin typeface="Calibri" panose="020F0502020204030204" pitchFamily="34" charset="0"/>
                <a:cs typeface="Calibri" panose="020F0502020204030204" pitchFamily="34" charset="0"/>
              </a:rPr>
              <a:t>National Hospital Discharge Survey (NHDS) </a:t>
            </a:r>
            <a:endParaRPr lang="en-US" sz="1200" i="1" dirty="0">
              <a:latin typeface="Calibri" panose="020F0502020204030204" pitchFamily="34" charset="0"/>
              <a:cs typeface="Calibri" panose="020F0502020204030204" pitchFamily="34" charset="0"/>
            </a:endParaRPr>
          </a:p>
          <a:p>
            <a:pPr algn="ctr" defTabSz="914378"/>
            <a:r>
              <a:rPr lang="en-US" sz="1200" i="1" dirty="0">
                <a:latin typeface="Calibri" panose="020F0502020204030204" pitchFamily="34" charset="0"/>
                <a:cs typeface="Calibri" panose="020F0502020204030204" pitchFamily="34" charset="0"/>
              </a:rPr>
              <a:t>1965-2010</a:t>
            </a:r>
            <a:endParaRPr lang="en-US" sz="1200" dirty="0">
              <a:latin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0B695500-49D3-4E55-A0A6-C7DFF0E38B75}"/>
              </a:ext>
              <a:ext uri="{C183D7F6-B498-43B3-948B-1728B52AA6E4}">
                <adec:decorative xmlns:adec="http://schemas.microsoft.com/office/drawing/2017/decorative" val="1"/>
              </a:ext>
            </a:extLst>
          </p:cNvPr>
          <p:cNvSpPr txBox="1"/>
          <p:nvPr/>
        </p:nvSpPr>
        <p:spPr>
          <a:xfrm>
            <a:off x="2260726" y="4105833"/>
            <a:ext cx="3600422" cy="492443"/>
          </a:xfrm>
          <a:prstGeom prst="rect">
            <a:avLst/>
          </a:prstGeom>
          <a:solidFill>
            <a:srgbClr val="9E8BC1"/>
          </a:solidFill>
          <a:ln w="25400">
            <a:solidFill>
              <a:srgbClr val="000000"/>
            </a:solidFill>
          </a:ln>
        </p:spPr>
        <p:txBody>
          <a:bodyPr wrap="square" rtlCol="0">
            <a:spAutoFit/>
          </a:bodyPr>
          <a:lstStyle/>
          <a:p>
            <a:pPr algn="ctr" defTabSz="914378"/>
            <a:r>
              <a:rPr lang="en-US" sz="1400" dirty="0">
                <a:latin typeface="Calibri" panose="020F0502020204030204" pitchFamily="34" charset="0"/>
                <a:cs typeface="Calibri" panose="020F0502020204030204" pitchFamily="34" charset="0"/>
              </a:rPr>
              <a:t>National Hospital Care Survey (NHCS) </a:t>
            </a:r>
          </a:p>
          <a:p>
            <a:pPr algn="ctr" defTabSz="914378"/>
            <a:r>
              <a:rPr lang="en-US" sz="1200" i="1" dirty="0">
                <a:latin typeface="Calibri" panose="020F0502020204030204" pitchFamily="34" charset="0"/>
                <a:cs typeface="Calibri" panose="020F0502020204030204" pitchFamily="34" charset="0"/>
              </a:rPr>
              <a:t>2011-ongoing</a:t>
            </a:r>
          </a:p>
        </p:txBody>
      </p:sp>
      <p:sp>
        <p:nvSpPr>
          <p:cNvPr id="41" name="TextBox 40">
            <a:extLst>
              <a:ext uri="{FF2B5EF4-FFF2-40B4-BE49-F238E27FC236}">
                <a16:creationId xmlns:a16="http://schemas.microsoft.com/office/drawing/2014/main" id="{731B22E9-ACC1-41FC-B234-091D4E5092B2}"/>
              </a:ext>
              <a:ext uri="{C183D7F6-B498-43B3-948B-1728B52AA6E4}">
                <adec:decorative xmlns:adec="http://schemas.microsoft.com/office/drawing/2017/decorative" val="1"/>
              </a:ext>
            </a:extLst>
          </p:cNvPr>
          <p:cNvSpPr txBox="1"/>
          <p:nvPr/>
        </p:nvSpPr>
        <p:spPr>
          <a:xfrm>
            <a:off x="6371064" y="2437093"/>
            <a:ext cx="2483004" cy="707886"/>
          </a:xfrm>
          <a:prstGeom prst="rect">
            <a:avLst/>
          </a:prstGeom>
          <a:solidFill>
            <a:srgbClr val="9E8BC1"/>
          </a:solidFill>
          <a:ln w="25400">
            <a:solidFill>
              <a:srgbClr val="000000"/>
            </a:solidFill>
          </a:ln>
        </p:spPr>
        <p:txBody>
          <a:bodyPr wrap="square" rtlCol="0">
            <a:spAutoFit/>
          </a:bodyPr>
          <a:lstStyle/>
          <a:p>
            <a:pPr algn="ctr" defTabSz="914378"/>
            <a:r>
              <a:rPr lang="en-US" sz="1400" dirty="0">
                <a:latin typeface="Calibri" panose="020F0502020204030204" pitchFamily="34" charset="0"/>
                <a:cs typeface="Calibri" panose="020F0502020204030204" pitchFamily="34" charset="0"/>
              </a:rPr>
              <a:t>National Study of Long-Term Care Providers (NSLTCP)</a:t>
            </a:r>
          </a:p>
          <a:p>
            <a:pPr algn="ctr" defTabSz="914378"/>
            <a:r>
              <a:rPr lang="en-US" sz="1200" i="1" dirty="0">
                <a:latin typeface="Calibri" panose="020F0502020204030204" pitchFamily="34" charset="0"/>
                <a:cs typeface="Calibri" panose="020F0502020204030204" pitchFamily="34" charset="0"/>
              </a:rPr>
              <a:t>2012-2018</a:t>
            </a:r>
          </a:p>
        </p:txBody>
      </p:sp>
      <p:sp>
        <p:nvSpPr>
          <p:cNvPr id="42" name="TextBox 41">
            <a:extLst>
              <a:ext uri="{FF2B5EF4-FFF2-40B4-BE49-F238E27FC236}">
                <a16:creationId xmlns:a16="http://schemas.microsoft.com/office/drawing/2014/main" id="{68FAC132-3D92-443E-980E-A435BB1C80B1}"/>
              </a:ext>
              <a:ext uri="{C183D7F6-B498-43B3-948B-1728B52AA6E4}">
                <adec:decorative xmlns:adec="http://schemas.microsoft.com/office/drawing/2017/decorative" val="1"/>
              </a:ext>
            </a:extLst>
          </p:cNvPr>
          <p:cNvSpPr txBox="1"/>
          <p:nvPr/>
        </p:nvSpPr>
        <p:spPr>
          <a:xfrm>
            <a:off x="400501" y="895876"/>
            <a:ext cx="5445368" cy="430887"/>
          </a:xfrm>
          <a:prstGeom prst="rect">
            <a:avLst/>
          </a:prstGeom>
          <a:solidFill>
            <a:srgbClr val="FFC000"/>
          </a:solidFill>
          <a:ln w="25400">
            <a:solidFill>
              <a:srgbClr val="000000"/>
            </a:solidFill>
          </a:ln>
        </p:spPr>
        <p:txBody>
          <a:bodyPr wrap="square" rtlCol="0">
            <a:spAutoFit/>
          </a:bodyPr>
          <a:lstStyle/>
          <a:p>
            <a:pPr algn="ctr" defTabSz="914378"/>
            <a:r>
              <a:rPr lang="en-US" sz="2200" b="1" dirty="0">
                <a:solidFill>
                  <a:srgbClr val="000000"/>
                </a:solidFill>
                <a:latin typeface="Calibri" panose="020F0502020204030204" pitchFamily="34" charset="0"/>
                <a:cs typeface="Calibri" panose="020F0502020204030204" pitchFamily="34" charset="0"/>
              </a:rPr>
              <a:t>Ambulatory and Hospital Care</a:t>
            </a:r>
          </a:p>
        </p:txBody>
      </p:sp>
      <p:sp>
        <p:nvSpPr>
          <p:cNvPr id="43" name="TextBox 42">
            <a:extLst>
              <a:ext uri="{FF2B5EF4-FFF2-40B4-BE49-F238E27FC236}">
                <a16:creationId xmlns:a16="http://schemas.microsoft.com/office/drawing/2014/main" id="{203F80F6-4727-4CD2-B69A-4917087D8232}"/>
              </a:ext>
              <a:ext uri="{C183D7F6-B498-43B3-948B-1728B52AA6E4}">
                <adec:decorative xmlns:adec="http://schemas.microsoft.com/office/drawing/2017/decorative" val="1"/>
              </a:ext>
            </a:extLst>
          </p:cNvPr>
          <p:cNvSpPr txBox="1"/>
          <p:nvPr/>
        </p:nvSpPr>
        <p:spPr>
          <a:xfrm>
            <a:off x="6071852" y="890230"/>
            <a:ext cx="2983402" cy="430887"/>
          </a:xfrm>
          <a:prstGeom prst="rect">
            <a:avLst/>
          </a:prstGeom>
          <a:solidFill>
            <a:srgbClr val="FFC000"/>
          </a:solidFill>
          <a:ln w="25400">
            <a:solidFill>
              <a:srgbClr val="000000"/>
            </a:solidFill>
          </a:ln>
        </p:spPr>
        <p:txBody>
          <a:bodyPr wrap="square" rtlCol="0">
            <a:spAutoFit/>
          </a:bodyPr>
          <a:lstStyle/>
          <a:p>
            <a:pPr algn="ctr" defTabSz="914378"/>
            <a:r>
              <a:rPr lang="en-US" sz="2200" b="1" dirty="0">
                <a:solidFill>
                  <a:srgbClr val="000000"/>
                </a:solidFill>
                <a:latin typeface="Calibri" panose="020F0502020204030204" pitchFamily="34" charset="0"/>
                <a:cs typeface="Calibri" panose="020F0502020204030204" pitchFamily="34" charset="0"/>
              </a:rPr>
              <a:t>Long-Term Care</a:t>
            </a:r>
          </a:p>
        </p:txBody>
      </p:sp>
      <p:sp>
        <p:nvSpPr>
          <p:cNvPr id="44" name="TextBox 43">
            <a:extLst>
              <a:ext uri="{FF2B5EF4-FFF2-40B4-BE49-F238E27FC236}">
                <a16:creationId xmlns:a16="http://schemas.microsoft.com/office/drawing/2014/main" id="{E4962046-4C4E-4E80-BA0F-16C8328F0F43}"/>
              </a:ext>
              <a:ext uri="{C183D7F6-B498-43B3-948B-1728B52AA6E4}">
                <adec:decorative xmlns:adec="http://schemas.microsoft.com/office/drawing/2017/decorative" val="1"/>
              </a:ext>
            </a:extLst>
          </p:cNvPr>
          <p:cNvSpPr txBox="1"/>
          <p:nvPr/>
        </p:nvSpPr>
        <p:spPr>
          <a:xfrm>
            <a:off x="400502" y="1524001"/>
            <a:ext cx="1702833" cy="738664"/>
          </a:xfrm>
          <a:prstGeom prst="rect">
            <a:avLst/>
          </a:prstGeom>
          <a:solidFill>
            <a:schemeClr val="accent1">
              <a:lumMod val="60000"/>
              <a:lumOff val="40000"/>
            </a:schemeClr>
          </a:solidFill>
          <a:ln w="25400">
            <a:solidFill>
              <a:srgbClr val="000000"/>
            </a:solidFill>
          </a:ln>
        </p:spPr>
        <p:txBody>
          <a:bodyPr wrap="square" rtlCol="0">
            <a:spAutoFit/>
          </a:bodyPr>
          <a:lstStyle/>
          <a:p>
            <a:pPr defTabSz="914378"/>
            <a:r>
              <a:rPr lang="en-US" sz="1400" dirty="0">
                <a:latin typeface="Calibri" panose="020F0502020204030204" pitchFamily="34" charset="0"/>
                <a:cs typeface="Calibri" panose="020F0502020204030204" pitchFamily="34" charset="0"/>
              </a:rPr>
              <a:t>• Physician offices</a:t>
            </a:r>
          </a:p>
          <a:p>
            <a:pPr defTabSz="914378"/>
            <a:r>
              <a:rPr lang="en-US" sz="1400" dirty="0">
                <a:latin typeface="Calibri" panose="020F0502020204030204" pitchFamily="34" charset="0"/>
                <a:cs typeface="Calibri" panose="020F0502020204030204" pitchFamily="34" charset="0"/>
              </a:rPr>
              <a:t>• Community health </a:t>
            </a:r>
          </a:p>
          <a:p>
            <a:pPr defTabSz="914378"/>
            <a:r>
              <a:rPr lang="en-US" sz="1400" dirty="0">
                <a:latin typeface="Calibri" panose="020F0502020204030204" pitchFamily="34" charset="0"/>
                <a:cs typeface="Calibri" panose="020F0502020204030204" pitchFamily="34" charset="0"/>
              </a:rPr>
              <a:t>   centers</a:t>
            </a:r>
          </a:p>
        </p:txBody>
      </p:sp>
      <p:sp>
        <p:nvSpPr>
          <p:cNvPr id="45" name="TextBox 44">
            <a:extLst>
              <a:ext uri="{FF2B5EF4-FFF2-40B4-BE49-F238E27FC236}">
                <a16:creationId xmlns:a16="http://schemas.microsoft.com/office/drawing/2014/main" id="{3C8A6EB1-2696-423B-8609-F3EFA886BA89}"/>
              </a:ext>
              <a:ext uri="{C183D7F6-B498-43B3-948B-1728B52AA6E4}">
                <adec:decorative xmlns:adec="http://schemas.microsoft.com/office/drawing/2017/decorative" val="1"/>
              </a:ext>
            </a:extLst>
          </p:cNvPr>
          <p:cNvSpPr txBox="1"/>
          <p:nvPr/>
        </p:nvSpPr>
        <p:spPr>
          <a:xfrm>
            <a:off x="2241966" y="1523312"/>
            <a:ext cx="1905000" cy="954107"/>
          </a:xfrm>
          <a:prstGeom prst="rect">
            <a:avLst/>
          </a:prstGeom>
          <a:solidFill>
            <a:schemeClr val="accent1">
              <a:lumMod val="60000"/>
              <a:lumOff val="40000"/>
            </a:schemeClr>
          </a:solidFill>
          <a:ln w="25400">
            <a:solidFill>
              <a:srgbClr val="000000"/>
            </a:solidFill>
          </a:ln>
        </p:spPr>
        <p:txBody>
          <a:bodyPr wrap="square" rtlCol="0">
            <a:spAutoFit/>
          </a:bodyPr>
          <a:lstStyle/>
          <a:p>
            <a:pPr defTabSz="914378"/>
            <a:r>
              <a:rPr lang="en-US" sz="1400" dirty="0">
                <a:latin typeface="Calibri" panose="020F0502020204030204" pitchFamily="34" charset="0"/>
                <a:cs typeface="Calibri" panose="020F0502020204030204" pitchFamily="34" charset="0"/>
              </a:rPr>
              <a:t>• Emergency dept.</a:t>
            </a:r>
          </a:p>
          <a:p>
            <a:pPr defTabSz="914378"/>
            <a:r>
              <a:rPr lang="en-US" sz="1400" dirty="0">
                <a:latin typeface="Calibri" panose="020F0502020204030204" pitchFamily="34" charset="0"/>
                <a:cs typeface="Calibri" panose="020F0502020204030204" pitchFamily="34" charset="0"/>
              </a:rPr>
              <a:t>• Outpatient dept.</a:t>
            </a:r>
          </a:p>
          <a:p>
            <a:pPr defTabSz="914378"/>
            <a:r>
              <a:rPr lang="en-US" sz="1400" dirty="0">
                <a:latin typeface="Calibri" panose="020F0502020204030204" pitchFamily="34" charset="0"/>
                <a:cs typeface="Calibri" panose="020F0502020204030204" pitchFamily="34" charset="0"/>
              </a:rPr>
              <a:t>• Ambulatory surgery </a:t>
            </a:r>
          </a:p>
          <a:p>
            <a:pPr defTabSz="914378"/>
            <a:r>
              <a:rPr lang="en-US" sz="1400" dirty="0">
                <a:latin typeface="Calibri" panose="020F0502020204030204" pitchFamily="34" charset="0"/>
                <a:cs typeface="Calibri" panose="020F0502020204030204" pitchFamily="34" charset="0"/>
              </a:rPr>
              <a:t>   locations</a:t>
            </a:r>
          </a:p>
        </p:txBody>
      </p:sp>
      <p:sp>
        <p:nvSpPr>
          <p:cNvPr id="46" name="TextBox 45">
            <a:extLst>
              <a:ext uri="{FF2B5EF4-FFF2-40B4-BE49-F238E27FC236}">
                <a16:creationId xmlns:a16="http://schemas.microsoft.com/office/drawing/2014/main" id="{26CABD49-B5C4-4310-A22E-F98200B1778E}"/>
              </a:ext>
              <a:ext uri="{C183D7F6-B498-43B3-948B-1728B52AA6E4}">
                <adec:decorative xmlns:adec="http://schemas.microsoft.com/office/drawing/2017/decorative" val="1"/>
              </a:ext>
            </a:extLst>
          </p:cNvPr>
          <p:cNvSpPr txBox="1"/>
          <p:nvPr/>
        </p:nvSpPr>
        <p:spPr>
          <a:xfrm>
            <a:off x="4258216" y="1526620"/>
            <a:ext cx="1600200" cy="307777"/>
          </a:xfrm>
          <a:prstGeom prst="rect">
            <a:avLst/>
          </a:prstGeom>
          <a:solidFill>
            <a:schemeClr val="accent1">
              <a:lumMod val="60000"/>
              <a:lumOff val="40000"/>
            </a:schemeClr>
          </a:solidFill>
          <a:ln w="25400">
            <a:solidFill>
              <a:srgbClr val="000000"/>
            </a:solidFill>
          </a:ln>
        </p:spPr>
        <p:txBody>
          <a:bodyPr wrap="square" rtlCol="0">
            <a:spAutoFit/>
          </a:bodyPr>
          <a:lstStyle/>
          <a:p>
            <a:pPr defTabSz="914378"/>
            <a:r>
              <a:rPr lang="en-US" sz="1400" dirty="0">
                <a:latin typeface="Calibri" panose="020F0502020204030204" pitchFamily="34" charset="0"/>
                <a:cs typeface="Calibri" panose="020F0502020204030204" pitchFamily="34" charset="0"/>
              </a:rPr>
              <a:t>• Inpatient dept.</a:t>
            </a:r>
          </a:p>
        </p:txBody>
      </p:sp>
      <p:sp>
        <p:nvSpPr>
          <p:cNvPr id="47" name="TextBox 46">
            <a:extLst>
              <a:ext uri="{FF2B5EF4-FFF2-40B4-BE49-F238E27FC236}">
                <a16:creationId xmlns:a16="http://schemas.microsoft.com/office/drawing/2014/main" id="{A9F6A343-A14D-44C8-890C-83563307759F}"/>
              </a:ext>
              <a:ext uri="{C183D7F6-B498-43B3-948B-1728B52AA6E4}">
                <adec:decorative xmlns:adec="http://schemas.microsoft.com/office/drawing/2017/decorative" val="1"/>
              </a:ext>
            </a:extLst>
          </p:cNvPr>
          <p:cNvSpPr txBox="1"/>
          <p:nvPr/>
        </p:nvSpPr>
        <p:spPr>
          <a:xfrm>
            <a:off x="6071851" y="1517465"/>
            <a:ext cx="2983402" cy="738664"/>
          </a:xfrm>
          <a:prstGeom prst="rect">
            <a:avLst/>
          </a:prstGeom>
          <a:solidFill>
            <a:schemeClr val="accent1">
              <a:lumMod val="60000"/>
              <a:lumOff val="40000"/>
            </a:schemeClr>
          </a:solidFill>
          <a:ln w="25400">
            <a:solidFill>
              <a:srgbClr val="000000"/>
            </a:solidFill>
          </a:ln>
        </p:spPr>
        <p:txBody>
          <a:bodyPr wrap="square" rtlCol="0">
            <a:spAutoFit/>
          </a:bodyPr>
          <a:lstStyle/>
          <a:p>
            <a:pPr defTabSz="914378"/>
            <a:r>
              <a:rPr lang="en-US" sz="1400" dirty="0">
                <a:latin typeface="Calibri" panose="020F0502020204030204" pitchFamily="34" charset="0"/>
                <a:cs typeface="Calibri" panose="020F0502020204030204" pitchFamily="34" charset="0"/>
              </a:rPr>
              <a:t>• Residential care • Adult day services</a:t>
            </a:r>
          </a:p>
          <a:p>
            <a:pPr defTabSz="914378"/>
            <a:r>
              <a:rPr lang="en-US" sz="1400" dirty="0">
                <a:latin typeface="Calibri" panose="020F0502020204030204" pitchFamily="34" charset="0"/>
                <a:cs typeface="Calibri" panose="020F0502020204030204" pitchFamily="34" charset="0"/>
              </a:rPr>
              <a:t>• Nursing homes • Home health</a:t>
            </a:r>
            <a:endParaRPr lang="en-US" sz="1400" i="1" dirty="0">
              <a:latin typeface="Calibri" panose="020F0502020204030204" pitchFamily="34" charset="0"/>
              <a:cs typeface="Calibri" panose="020F0502020204030204" pitchFamily="34" charset="0"/>
            </a:endParaRPr>
          </a:p>
          <a:p>
            <a:pPr defTabSz="914378"/>
            <a:r>
              <a:rPr lang="en-US" sz="1400" dirty="0">
                <a:latin typeface="Calibri" panose="020F0502020204030204" pitchFamily="34" charset="0"/>
                <a:cs typeface="Calibri" panose="020F0502020204030204" pitchFamily="34" charset="0"/>
              </a:rPr>
              <a:t>• Hospice care</a:t>
            </a:r>
          </a:p>
        </p:txBody>
      </p:sp>
      <p:sp>
        <p:nvSpPr>
          <p:cNvPr id="48" name="TextBox 47">
            <a:extLst>
              <a:ext uri="{FF2B5EF4-FFF2-40B4-BE49-F238E27FC236}">
                <a16:creationId xmlns:a16="http://schemas.microsoft.com/office/drawing/2014/main" id="{4ABE0932-BAFA-4E20-8A67-2D11BC761768}"/>
              </a:ext>
              <a:ext uri="{C183D7F6-B498-43B3-948B-1728B52AA6E4}">
                <adec:decorative xmlns:adec="http://schemas.microsoft.com/office/drawing/2017/decorative" val="1"/>
              </a:ext>
            </a:extLst>
          </p:cNvPr>
          <p:cNvSpPr txBox="1"/>
          <p:nvPr/>
        </p:nvSpPr>
        <p:spPr>
          <a:xfrm>
            <a:off x="6541400" y="3352800"/>
            <a:ext cx="2142334" cy="738664"/>
          </a:xfrm>
          <a:prstGeom prst="rect">
            <a:avLst/>
          </a:prstGeom>
          <a:solidFill>
            <a:schemeClr val="accent1">
              <a:lumMod val="60000"/>
              <a:lumOff val="40000"/>
            </a:schemeClr>
          </a:solidFill>
          <a:ln w="25400">
            <a:solidFill>
              <a:srgbClr val="000000"/>
            </a:solidFill>
          </a:ln>
        </p:spPr>
        <p:txBody>
          <a:bodyPr wrap="square" rtlCol="0">
            <a:spAutoFit/>
          </a:bodyPr>
          <a:lstStyle/>
          <a:p>
            <a:pPr defTabSz="914378"/>
            <a:r>
              <a:rPr lang="en-US" sz="1400" dirty="0">
                <a:latin typeface="Calibri" panose="020F0502020204030204" pitchFamily="34" charset="0"/>
                <a:cs typeface="Calibri" panose="020F0502020204030204" pitchFamily="34" charset="0"/>
              </a:rPr>
              <a:t>Plus...</a:t>
            </a:r>
          </a:p>
          <a:p>
            <a:pPr defTabSz="914378"/>
            <a:r>
              <a:rPr lang="en-US" sz="1400" dirty="0">
                <a:latin typeface="Calibri" panose="020F0502020204030204" pitchFamily="34" charset="0"/>
                <a:cs typeface="Calibri" panose="020F0502020204030204" pitchFamily="34" charset="0"/>
              </a:rPr>
              <a:t>• Inpatient rehab facilities</a:t>
            </a:r>
            <a:endParaRPr lang="en-US" sz="1200" i="1" dirty="0">
              <a:latin typeface="Calibri" panose="020F0502020204030204" pitchFamily="34" charset="0"/>
              <a:cs typeface="Calibri" panose="020F0502020204030204" pitchFamily="34" charset="0"/>
            </a:endParaRPr>
          </a:p>
          <a:p>
            <a:pPr defTabSz="914378"/>
            <a:r>
              <a:rPr lang="en-US" sz="1400" dirty="0">
                <a:latin typeface="Calibri" panose="020F0502020204030204" pitchFamily="34" charset="0"/>
                <a:cs typeface="Calibri" panose="020F0502020204030204" pitchFamily="34" charset="0"/>
              </a:rPr>
              <a:t>• LTC hospitals</a:t>
            </a:r>
            <a:endParaRPr lang="en-US" sz="1200" dirty="0">
              <a:latin typeface="Calibri" panose="020F0502020204030204" pitchFamily="34" charset="0"/>
              <a:cs typeface="Calibri" panose="020F0502020204030204" pitchFamily="34" charset="0"/>
            </a:endParaRPr>
          </a:p>
        </p:txBody>
      </p:sp>
      <p:cxnSp>
        <p:nvCxnSpPr>
          <p:cNvPr id="49" name="Straight Arrow Connector 48">
            <a:extLst>
              <a:ext uri="{FF2B5EF4-FFF2-40B4-BE49-F238E27FC236}">
                <a16:creationId xmlns:a16="http://schemas.microsoft.com/office/drawing/2014/main" id="{E4FA2CBF-89CB-4A77-9F1F-4C130A5B5BDD}"/>
              </a:ext>
              <a:ext uri="{C183D7F6-B498-43B3-948B-1728B52AA6E4}">
                <adec:decorative xmlns:adec="http://schemas.microsoft.com/office/drawing/2017/decorative" val="1"/>
              </a:ext>
            </a:extLst>
          </p:cNvPr>
          <p:cNvCxnSpPr>
            <a:cxnSpLocks/>
          </p:cNvCxnSpPr>
          <p:nvPr/>
        </p:nvCxnSpPr>
        <p:spPr>
          <a:xfrm>
            <a:off x="4994453" y="1321117"/>
            <a:ext cx="0" cy="202195"/>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1E2E468-B89E-4316-98B6-356412592EE5}"/>
              </a:ext>
              <a:ext uri="{C183D7F6-B498-43B3-948B-1728B52AA6E4}">
                <adec:decorative xmlns:adec="http://schemas.microsoft.com/office/drawing/2017/decorative" val="1"/>
              </a:ext>
            </a:extLst>
          </p:cNvPr>
          <p:cNvCxnSpPr>
            <a:cxnSpLocks/>
          </p:cNvCxnSpPr>
          <p:nvPr/>
        </p:nvCxnSpPr>
        <p:spPr>
          <a:xfrm>
            <a:off x="1220340" y="1321117"/>
            <a:ext cx="0" cy="202883"/>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FFB4180-E39C-4767-A97D-627B7BCE737C}"/>
              </a:ext>
              <a:ext uri="{C183D7F6-B498-43B3-948B-1728B52AA6E4}">
                <adec:decorative xmlns:adec="http://schemas.microsoft.com/office/drawing/2017/decorative" val="1"/>
              </a:ext>
            </a:extLst>
          </p:cNvPr>
          <p:cNvCxnSpPr>
            <a:endCxn id="44" idx="2"/>
          </p:cNvCxnSpPr>
          <p:nvPr/>
        </p:nvCxnSpPr>
        <p:spPr>
          <a:xfrm flipV="1">
            <a:off x="400501" y="2262665"/>
            <a:ext cx="851418" cy="40849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F077BC5-B340-4356-A90F-2CD351F0966B}"/>
              </a:ext>
              <a:ext uri="{C183D7F6-B498-43B3-948B-1728B52AA6E4}">
                <adec:decorative xmlns:adec="http://schemas.microsoft.com/office/drawing/2017/decorative" val="1"/>
              </a:ext>
            </a:extLst>
          </p:cNvPr>
          <p:cNvCxnSpPr>
            <a:cxnSpLocks/>
            <a:stCxn id="44" idx="2"/>
          </p:cNvCxnSpPr>
          <p:nvPr/>
        </p:nvCxnSpPr>
        <p:spPr>
          <a:xfrm>
            <a:off x="1251919" y="2262665"/>
            <a:ext cx="854989" cy="422751"/>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CC3417E-0A99-494E-B064-82A7A04ED821}"/>
              </a:ext>
              <a:ext uri="{C183D7F6-B498-43B3-948B-1728B52AA6E4}">
                <adec:decorative xmlns:adec="http://schemas.microsoft.com/office/drawing/2017/decorative" val="1"/>
              </a:ext>
            </a:extLst>
          </p:cNvPr>
          <p:cNvCxnSpPr>
            <a:cxnSpLocks/>
            <a:endCxn id="45" idx="2"/>
          </p:cNvCxnSpPr>
          <p:nvPr/>
        </p:nvCxnSpPr>
        <p:spPr>
          <a:xfrm flipV="1">
            <a:off x="2241966" y="2477419"/>
            <a:ext cx="952500" cy="175409"/>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2F5F03A-896E-4FF9-AD92-144CA34C568F}"/>
              </a:ext>
              <a:ext uri="{C183D7F6-B498-43B3-948B-1728B52AA6E4}">
                <adec:decorative xmlns:adec="http://schemas.microsoft.com/office/drawing/2017/decorative" val="1"/>
              </a:ext>
            </a:extLst>
          </p:cNvPr>
          <p:cNvCxnSpPr>
            <a:cxnSpLocks/>
            <a:stCxn id="45" idx="2"/>
          </p:cNvCxnSpPr>
          <p:nvPr/>
        </p:nvCxnSpPr>
        <p:spPr>
          <a:xfrm>
            <a:off x="3194466" y="2477419"/>
            <a:ext cx="952500" cy="175406"/>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CDCFB4D-E102-4EE9-856E-6935362EF0FA}"/>
              </a:ext>
              <a:ext uri="{C183D7F6-B498-43B3-948B-1728B52AA6E4}">
                <adec:decorative xmlns:adec="http://schemas.microsoft.com/office/drawing/2017/decorative" val="1"/>
              </a:ext>
            </a:extLst>
          </p:cNvPr>
          <p:cNvCxnSpPr>
            <a:cxnSpLocks/>
            <a:endCxn id="46" idx="2"/>
          </p:cNvCxnSpPr>
          <p:nvPr/>
        </p:nvCxnSpPr>
        <p:spPr>
          <a:xfrm flipV="1">
            <a:off x="4272759" y="1834397"/>
            <a:ext cx="785557" cy="8579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6CB6205-6FA5-47C5-A5BD-57F3442CB447}"/>
              </a:ext>
              <a:ext uri="{C183D7F6-B498-43B3-948B-1728B52AA6E4}">
                <adec:decorative xmlns:adec="http://schemas.microsoft.com/office/drawing/2017/decorative" val="1"/>
              </a:ext>
            </a:extLst>
          </p:cNvPr>
          <p:cNvCxnSpPr>
            <a:cxnSpLocks/>
          </p:cNvCxnSpPr>
          <p:nvPr/>
        </p:nvCxnSpPr>
        <p:spPr>
          <a:xfrm>
            <a:off x="5058316" y="1844064"/>
            <a:ext cx="823628" cy="848231"/>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B5A7DC4-CBC2-433F-8BD7-DB5929244803}"/>
              </a:ext>
              <a:ext uri="{C183D7F6-B498-43B3-948B-1728B52AA6E4}">
                <adec:decorative xmlns:adec="http://schemas.microsoft.com/office/drawing/2017/decorative" val="1"/>
              </a:ext>
            </a:extLst>
          </p:cNvPr>
          <p:cNvCxnSpPr>
            <a:cxnSpLocks/>
            <a:endCxn id="47" idx="2"/>
          </p:cNvCxnSpPr>
          <p:nvPr/>
        </p:nvCxnSpPr>
        <p:spPr>
          <a:xfrm flipV="1">
            <a:off x="6568177" y="2256129"/>
            <a:ext cx="995375" cy="192458"/>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488360E-F5D5-4578-8541-AF5F8F59C7DD}"/>
              </a:ext>
              <a:ext uri="{C183D7F6-B498-43B3-948B-1728B52AA6E4}">
                <adec:decorative xmlns:adec="http://schemas.microsoft.com/office/drawing/2017/decorative" val="1"/>
              </a:ext>
            </a:extLst>
          </p:cNvPr>
          <p:cNvCxnSpPr>
            <a:cxnSpLocks/>
            <a:stCxn id="47" idx="2"/>
          </p:cNvCxnSpPr>
          <p:nvPr/>
        </p:nvCxnSpPr>
        <p:spPr>
          <a:xfrm>
            <a:off x="7563552" y="2256129"/>
            <a:ext cx="1056354" cy="171787"/>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4F91569-E31E-4843-AEFA-9FCEBFFB5557}"/>
              </a:ext>
              <a:ext uri="{C183D7F6-B498-43B3-948B-1728B52AA6E4}">
                <adec:decorative xmlns:adec="http://schemas.microsoft.com/office/drawing/2017/decorative" val="1"/>
              </a:ext>
            </a:extLst>
          </p:cNvPr>
          <p:cNvCxnSpPr>
            <a:cxnSpLocks/>
          </p:cNvCxnSpPr>
          <p:nvPr/>
        </p:nvCxnSpPr>
        <p:spPr>
          <a:xfrm flipV="1">
            <a:off x="6384160" y="4091465"/>
            <a:ext cx="1229565" cy="138171"/>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28A92D9-C9BF-406B-86F6-7B5F3B9751BB}"/>
              </a:ext>
              <a:ext uri="{C183D7F6-B498-43B3-948B-1728B52AA6E4}">
                <adec:decorative xmlns:adec="http://schemas.microsoft.com/office/drawing/2017/decorative" val="1"/>
              </a:ext>
            </a:extLst>
          </p:cNvPr>
          <p:cNvCxnSpPr>
            <a:cxnSpLocks/>
          </p:cNvCxnSpPr>
          <p:nvPr/>
        </p:nvCxnSpPr>
        <p:spPr>
          <a:xfrm>
            <a:off x="7599659" y="4091465"/>
            <a:ext cx="1267780" cy="138171"/>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F6E8703-61B2-42D3-BD08-A0137B5F1BF2}"/>
              </a:ext>
              <a:ext uri="{C183D7F6-B498-43B3-948B-1728B52AA6E4}">
                <adec:decorative xmlns:adec="http://schemas.microsoft.com/office/drawing/2017/decorative" val="1"/>
              </a:ext>
            </a:extLst>
          </p:cNvPr>
          <p:cNvCxnSpPr>
            <a:cxnSpLocks/>
            <a:endCxn id="38" idx="2"/>
          </p:cNvCxnSpPr>
          <p:nvPr/>
        </p:nvCxnSpPr>
        <p:spPr>
          <a:xfrm flipV="1">
            <a:off x="2259236" y="3588340"/>
            <a:ext cx="926124" cy="514511"/>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BFD8E87-3CD3-44E3-A209-4C473F478AD1}"/>
              </a:ext>
              <a:ext uri="{C183D7F6-B498-43B3-948B-1728B52AA6E4}">
                <adec:decorative xmlns:adec="http://schemas.microsoft.com/office/drawing/2017/decorative" val="1"/>
              </a:ext>
            </a:extLst>
          </p:cNvPr>
          <p:cNvCxnSpPr>
            <a:cxnSpLocks/>
            <a:stCxn id="38" idx="2"/>
          </p:cNvCxnSpPr>
          <p:nvPr/>
        </p:nvCxnSpPr>
        <p:spPr>
          <a:xfrm>
            <a:off x="3185360" y="3588340"/>
            <a:ext cx="1029807" cy="518866"/>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96E67C2-4590-4B2B-9870-CB39828243FD}"/>
              </a:ext>
              <a:ext uri="{C183D7F6-B498-43B3-948B-1728B52AA6E4}">
                <adec:decorative xmlns:adec="http://schemas.microsoft.com/office/drawing/2017/decorative" val="1"/>
              </a:ext>
            </a:extLst>
          </p:cNvPr>
          <p:cNvCxnSpPr>
            <a:cxnSpLocks/>
            <a:endCxn id="39" idx="2"/>
          </p:cNvCxnSpPr>
          <p:nvPr/>
        </p:nvCxnSpPr>
        <p:spPr>
          <a:xfrm flipV="1">
            <a:off x="4215167" y="3608745"/>
            <a:ext cx="868592" cy="514511"/>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81D4862-DC5A-4C5A-8391-59888AB57337}"/>
              </a:ext>
              <a:ext uri="{C183D7F6-B498-43B3-948B-1728B52AA6E4}">
                <adec:decorative xmlns:adec="http://schemas.microsoft.com/office/drawing/2017/decorative" val="1"/>
              </a:ext>
            </a:extLst>
          </p:cNvPr>
          <p:cNvCxnSpPr>
            <a:cxnSpLocks/>
            <a:stCxn id="39" idx="2"/>
          </p:cNvCxnSpPr>
          <p:nvPr/>
        </p:nvCxnSpPr>
        <p:spPr>
          <a:xfrm>
            <a:off x="5083759" y="3608745"/>
            <a:ext cx="790484" cy="509228"/>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5BF3ED2A-FBF1-4523-B5FA-DA96CB6D2BF0}"/>
              </a:ext>
              <a:ext uri="{C183D7F6-B498-43B3-948B-1728B52AA6E4}">
                <adec:decorative xmlns:adec="http://schemas.microsoft.com/office/drawing/2017/decorative" val="1"/>
              </a:ext>
            </a:extLst>
          </p:cNvPr>
          <p:cNvSpPr txBox="1"/>
          <p:nvPr/>
        </p:nvSpPr>
        <p:spPr>
          <a:xfrm>
            <a:off x="6371064" y="4229635"/>
            <a:ext cx="2483004" cy="707886"/>
          </a:xfrm>
          <a:prstGeom prst="rect">
            <a:avLst/>
          </a:prstGeom>
          <a:solidFill>
            <a:srgbClr val="9E8BC1"/>
          </a:solidFill>
          <a:ln w="25400">
            <a:solidFill>
              <a:srgbClr val="000000"/>
            </a:solidFill>
          </a:ln>
        </p:spPr>
        <p:txBody>
          <a:bodyPr wrap="square" rtlCol="0">
            <a:spAutoFit/>
          </a:bodyPr>
          <a:lstStyle/>
          <a:p>
            <a:pPr algn="ctr" defTabSz="914378"/>
            <a:r>
              <a:rPr lang="en-US" sz="1400" dirty="0">
                <a:latin typeface="Calibri" panose="020F0502020204030204" pitchFamily="34" charset="0"/>
                <a:cs typeface="Calibri" panose="020F0502020204030204" pitchFamily="34" charset="0"/>
              </a:rPr>
              <a:t>National Post-Acute and Long-Term Care Study (NPALS)</a:t>
            </a:r>
          </a:p>
          <a:p>
            <a:pPr algn="ctr" defTabSz="914378"/>
            <a:r>
              <a:rPr lang="en-US" sz="1200" i="1" dirty="0">
                <a:latin typeface="Calibri" panose="020F0502020204030204" pitchFamily="34" charset="0"/>
                <a:cs typeface="Calibri" panose="020F0502020204030204" pitchFamily="34" charset="0"/>
              </a:rPr>
              <a:t>2020-ongoing</a:t>
            </a:r>
          </a:p>
        </p:txBody>
      </p:sp>
      <p:sp>
        <p:nvSpPr>
          <p:cNvPr id="68" name="Slide Number Placeholder 2">
            <a:extLst>
              <a:ext uri="{FF2B5EF4-FFF2-40B4-BE49-F238E27FC236}">
                <a16:creationId xmlns:a16="http://schemas.microsoft.com/office/drawing/2014/main" id="{6B5CC2A9-4274-48F7-84E3-0EA2C76A254F}"/>
              </a:ext>
              <a:ext uri="{C183D7F6-B498-43B3-948B-1728B52AA6E4}">
                <adec:decorative xmlns:adec="http://schemas.microsoft.com/office/drawing/2017/decorative" val="1"/>
              </a:ext>
            </a:extLst>
          </p:cNvPr>
          <p:cNvSpPr txBox="1">
            <a:spLocks/>
          </p:cNvSpPr>
          <p:nvPr/>
        </p:nvSpPr>
        <p:spPr>
          <a:xfrm>
            <a:off x="6572250" y="4850176"/>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BA8A57-6950-456F-AD58-31B92BF8BFF8}" type="slidenum">
              <a:rPr lang="en-US" sz="900"/>
              <a:pPr/>
              <a:t>2</a:t>
            </a:fld>
            <a:endParaRPr lang="en-US" sz="900" dirty="0"/>
          </a:p>
        </p:txBody>
      </p:sp>
      <p:sp>
        <p:nvSpPr>
          <p:cNvPr id="69" name="TextBox 68">
            <a:extLst>
              <a:ext uri="{FF2B5EF4-FFF2-40B4-BE49-F238E27FC236}">
                <a16:creationId xmlns:a16="http://schemas.microsoft.com/office/drawing/2014/main" id="{9D370FA0-1620-428A-BEDA-F9ECAA518AA6}"/>
              </a:ext>
              <a:ext uri="{C183D7F6-B498-43B3-948B-1728B52AA6E4}">
                <adec:decorative xmlns:adec="http://schemas.microsoft.com/office/drawing/2017/decorative" val="1"/>
              </a:ext>
            </a:extLst>
          </p:cNvPr>
          <p:cNvSpPr txBox="1"/>
          <p:nvPr/>
        </p:nvSpPr>
        <p:spPr>
          <a:xfrm>
            <a:off x="396911" y="3855000"/>
            <a:ext cx="1702833" cy="923330"/>
          </a:xfrm>
          <a:prstGeom prst="rect">
            <a:avLst/>
          </a:prstGeom>
          <a:solidFill>
            <a:srgbClr val="9E8BC1"/>
          </a:solidFill>
          <a:ln w="25400">
            <a:solidFill>
              <a:srgbClr val="000000"/>
            </a:solidFill>
            <a:prstDash val="dash"/>
          </a:ln>
        </p:spPr>
        <p:txBody>
          <a:bodyPr wrap="square" rtlCol="0">
            <a:spAutoFit/>
          </a:bodyPr>
          <a:lstStyle/>
          <a:p>
            <a:pPr algn="ctr" defTabSz="914378"/>
            <a:r>
              <a:rPr lang="en-US" sz="1400" dirty="0">
                <a:latin typeface="Calibri" panose="020F0502020204030204" pitchFamily="34" charset="0"/>
                <a:cs typeface="Calibri" panose="020F0502020204030204" pitchFamily="34" charset="0"/>
              </a:rPr>
              <a:t>National Electronic Health Records Survey (NEHRS)</a:t>
            </a:r>
          </a:p>
          <a:p>
            <a:pPr algn="ctr" defTabSz="914378"/>
            <a:r>
              <a:rPr lang="en-US" sz="1200" i="1" dirty="0">
                <a:latin typeface="Calibri" panose="020F0502020204030204" pitchFamily="34" charset="0"/>
                <a:cs typeface="Calibri" panose="020F0502020204030204" pitchFamily="34" charset="0"/>
              </a:rPr>
              <a:t>2008-2021</a:t>
            </a:r>
          </a:p>
        </p:txBody>
      </p:sp>
      <p:cxnSp>
        <p:nvCxnSpPr>
          <p:cNvPr id="71" name="Straight Arrow Connector 70">
            <a:extLst>
              <a:ext uri="{FF2B5EF4-FFF2-40B4-BE49-F238E27FC236}">
                <a16:creationId xmlns:a16="http://schemas.microsoft.com/office/drawing/2014/main" id="{7EF8CF0F-0167-4F17-90D4-05A2F5086D64}"/>
              </a:ext>
              <a:ext uri="{C183D7F6-B498-43B3-948B-1728B52AA6E4}">
                <adec:decorative xmlns:adec="http://schemas.microsoft.com/office/drawing/2017/decorative" val="1"/>
              </a:ext>
            </a:extLst>
          </p:cNvPr>
          <p:cNvCxnSpPr>
            <a:cxnSpLocks/>
            <a:stCxn id="37" idx="2"/>
            <a:endCxn id="69" idx="0"/>
          </p:cNvCxnSpPr>
          <p:nvPr/>
        </p:nvCxnSpPr>
        <p:spPr>
          <a:xfrm flipH="1">
            <a:off x="1248328" y="3595775"/>
            <a:ext cx="3590" cy="259225"/>
          </a:xfrm>
          <a:prstGeom prst="straightConnector1">
            <a:avLst/>
          </a:prstGeom>
          <a:ln w="25400">
            <a:solidFill>
              <a:srgbClr val="0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88ADCC60-FC81-4EF2-904B-740AD73DC87A}"/>
              </a:ext>
              <a:ext uri="{C183D7F6-B498-43B3-948B-1728B52AA6E4}">
                <adec:decorative xmlns:adec="http://schemas.microsoft.com/office/drawing/2017/decorative" val="1"/>
              </a:ext>
            </a:extLst>
          </p:cNvPr>
          <p:cNvCxnSpPr>
            <a:cxnSpLocks/>
          </p:cNvCxnSpPr>
          <p:nvPr/>
        </p:nvCxnSpPr>
        <p:spPr>
          <a:xfrm>
            <a:off x="7613725" y="3127474"/>
            <a:ext cx="0" cy="225326"/>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236BD16E-F58B-4860-9C0A-A156A41D47E3}"/>
              </a:ext>
              <a:ext uri="{C183D7F6-B498-43B3-948B-1728B52AA6E4}">
                <adec:decorative xmlns:adec="http://schemas.microsoft.com/office/drawing/2017/decorative" val="1"/>
              </a:ext>
            </a:extLst>
          </p:cNvPr>
          <p:cNvCxnSpPr>
            <a:cxnSpLocks/>
          </p:cNvCxnSpPr>
          <p:nvPr/>
        </p:nvCxnSpPr>
        <p:spPr>
          <a:xfrm>
            <a:off x="7592008" y="1303633"/>
            <a:ext cx="0" cy="225326"/>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198C0CC-E1B3-4B6D-9657-006B87DE125E}"/>
              </a:ext>
              <a:ext uri="{C183D7F6-B498-43B3-948B-1728B52AA6E4}">
                <adec:decorative xmlns:adec="http://schemas.microsoft.com/office/drawing/2017/decorative" val="1"/>
              </a:ext>
            </a:extLst>
          </p:cNvPr>
          <p:cNvCxnSpPr>
            <a:cxnSpLocks/>
          </p:cNvCxnSpPr>
          <p:nvPr/>
        </p:nvCxnSpPr>
        <p:spPr>
          <a:xfrm>
            <a:off x="3185360" y="1315270"/>
            <a:ext cx="0" cy="202195"/>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46314FF1-8AA3-4A3C-B635-58853CC87BAB}"/>
              </a:ext>
              <a:ext uri="{C183D7F6-B498-43B3-948B-1728B52AA6E4}">
                <adec:decorative xmlns:adec="http://schemas.microsoft.com/office/drawing/2017/decorative" val="1"/>
              </a:ext>
            </a:extLst>
          </p:cNvPr>
          <p:cNvSpPr txBox="1"/>
          <p:nvPr/>
        </p:nvSpPr>
        <p:spPr>
          <a:xfrm>
            <a:off x="451345" y="1517637"/>
            <a:ext cx="1702833" cy="738664"/>
          </a:xfrm>
          <a:prstGeom prst="rect">
            <a:avLst/>
          </a:prstGeom>
          <a:solidFill>
            <a:schemeClr val="accent1">
              <a:lumMod val="60000"/>
              <a:lumOff val="40000"/>
            </a:schemeClr>
          </a:solidFill>
          <a:ln w="25400">
            <a:solidFill>
              <a:srgbClr val="000000"/>
            </a:solidFill>
          </a:ln>
        </p:spPr>
        <p:txBody>
          <a:bodyPr wrap="square" rtlCol="0">
            <a:spAutoFit/>
          </a:bodyPr>
          <a:lstStyle/>
          <a:p>
            <a:pPr defTabSz="914378"/>
            <a:r>
              <a:rPr lang="en-US" sz="1400" dirty="0">
                <a:latin typeface="Calibri" panose="020F0502020204030204" pitchFamily="34" charset="0"/>
                <a:cs typeface="Calibri" panose="020F0502020204030204" pitchFamily="34" charset="0"/>
              </a:rPr>
              <a:t>• Physician offices</a:t>
            </a:r>
          </a:p>
          <a:p>
            <a:pPr defTabSz="914378"/>
            <a:r>
              <a:rPr lang="en-US" sz="1400" dirty="0">
                <a:latin typeface="Calibri" panose="020F0502020204030204" pitchFamily="34" charset="0"/>
                <a:cs typeface="Calibri" panose="020F0502020204030204" pitchFamily="34" charset="0"/>
              </a:rPr>
              <a:t>• Community health </a:t>
            </a:r>
          </a:p>
          <a:p>
            <a:pPr defTabSz="914378"/>
            <a:r>
              <a:rPr lang="en-US" sz="1400" dirty="0">
                <a:latin typeface="Calibri" panose="020F0502020204030204" pitchFamily="34" charset="0"/>
                <a:cs typeface="Calibri" panose="020F0502020204030204" pitchFamily="34" charset="0"/>
              </a:rPr>
              <a:t>   centers</a:t>
            </a:r>
          </a:p>
        </p:txBody>
      </p:sp>
      <p:sp>
        <p:nvSpPr>
          <p:cNvPr id="61" name="TextBox 60">
            <a:extLst>
              <a:ext uri="{FF2B5EF4-FFF2-40B4-BE49-F238E27FC236}">
                <a16:creationId xmlns:a16="http://schemas.microsoft.com/office/drawing/2014/main" id="{AA6F055E-F72F-4EBE-8F17-D1CEB5452531}"/>
              </a:ext>
              <a:ext uri="{C183D7F6-B498-43B3-948B-1728B52AA6E4}">
                <adec:decorative xmlns:adec="http://schemas.microsoft.com/office/drawing/2017/decorative" val="1"/>
              </a:ext>
            </a:extLst>
          </p:cNvPr>
          <p:cNvSpPr txBox="1"/>
          <p:nvPr/>
        </p:nvSpPr>
        <p:spPr>
          <a:xfrm>
            <a:off x="2292809" y="1516948"/>
            <a:ext cx="1905000" cy="954107"/>
          </a:xfrm>
          <a:prstGeom prst="rect">
            <a:avLst/>
          </a:prstGeom>
          <a:solidFill>
            <a:schemeClr val="accent1">
              <a:lumMod val="60000"/>
              <a:lumOff val="40000"/>
            </a:schemeClr>
          </a:solidFill>
          <a:ln w="25400">
            <a:solidFill>
              <a:srgbClr val="000000"/>
            </a:solidFill>
          </a:ln>
        </p:spPr>
        <p:txBody>
          <a:bodyPr wrap="square" rtlCol="0">
            <a:spAutoFit/>
          </a:bodyPr>
          <a:lstStyle/>
          <a:p>
            <a:pPr defTabSz="914378"/>
            <a:r>
              <a:rPr lang="en-US" sz="1400" dirty="0">
                <a:latin typeface="Calibri" panose="020F0502020204030204" pitchFamily="34" charset="0"/>
                <a:cs typeface="Calibri" panose="020F0502020204030204" pitchFamily="34" charset="0"/>
              </a:rPr>
              <a:t>• Emergency dept.</a:t>
            </a:r>
          </a:p>
          <a:p>
            <a:pPr defTabSz="914378"/>
            <a:r>
              <a:rPr lang="en-US" sz="1400" dirty="0">
                <a:latin typeface="Calibri" panose="020F0502020204030204" pitchFamily="34" charset="0"/>
                <a:cs typeface="Calibri" panose="020F0502020204030204" pitchFamily="34" charset="0"/>
              </a:rPr>
              <a:t>• Outpatient dept.</a:t>
            </a:r>
          </a:p>
          <a:p>
            <a:pPr defTabSz="914378"/>
            <a:r>
              <a:rPr lang="en-US" sz="1400" dirty="0">
                <a:latin typeface="Calibri" panose="020F0502020204030204" pitchFamily="34" charset="0"/>
                <a:cs typeface="Calibri" panose="020F0502020204030204" pitchFamily="34" charset="0"/>
              </a:rPr>
              <a:t>• Ambulatory surgery </a:t>
            </a:r>
          </a:p>
          <a:p>
            <a:pPr defTabSz="914378"/>
            <a:r>
              <a:rPr lang="en-US" sz="1400" dirty="0">
                <a:latin typeface="Calibri" panose="020F0502020204030204" pitchFamily="34" charset="0"/>
                <a:cs typeface="Calibri" panose="020F0502020204030204" pitchFamily="34" charset="0"/>
              </a:rPr>
              <a:t>   locations</a:t>
            </a:r>
          </a:p>
        </p:txBody>
      </p:sp>
      <p:sp>
        <p:nvSpPr>
          <p:cNvPr id="70" name="TextBox 69">
            <a:extLst>
              <a:ext uri="{FF2B5EF4-FFF2-40B4-BE49-F238E27FC236}">
                <a16:creationId xmlns:a16="http://schemas.microsoft.com/office/drawing/2014/main" id="{BB4C2177-2C7C-46C7-AE36-993311CB1F37}"/>
              </a:ext>
              <a:ext uri="{C183D7F6-B498-43B3-948B-1728B52AA6E4}">
                <adec:decorative xmlns:adec="http://schemas.microsoft.com/office/drawing/2017/decorative" val="1"/>
              </a:ext>
            </a:extLst>
          </p:cNvPr>
          <p:cNvSpPr txBox="1"/>
          <p:nvPr/>
        </p:nvSpPr>
        <p:spPr>
          <a:xfrm>
            <a:off x="4258216" y="1557702"/>
            <a:ext cx="1600200" cy="307777"/>
          </a:xfrm>
          <a:prstGeom prst="rect">
            <a:avLst/>
          </a:prstGeom>
          <a:solidFill>
            <a:schemeClr val="accent1">
              <a:lumMod val="60000"/>
              <a:lumOff val="40000"/>
            </a:schemeClr>
          </a:solidFill>
          <a:ln w="25400">
            <a:solidFill>
              <a:srgbClr val="000000"/>
            </a:solidFill>
          </a:ln>
        </p:spPr>
        <p:txBody>
          <a:bodyPr wrap="square" rtlCol="0">
            <a:spAutoFit/>
          </a:bodyPr>
          <a:lstStyle/>
          <a:p>
            <a:pPr defTabSz="914378"/>
            <a:r>
              <a:rPr lang="en-US" sz="1400" dirty="0">
                <a:latin typeface="Calibri" panose="020F0502020204030204" pitchFamily="34" charset="0"/>
                <a:cs typeface="Calibri" panose="020F0502020204030204" pitchFamily="34" charset="0"/>
              </a:rPr>
              <a:t>• Inpatient dept.</a:t>
            </a:r>
          </a:p>
        </p:txBody>
      </p:sp>
      <p:sp>
        <p:nvSpPr>
          <p:cNvPr id="74" name="TextBox 73">
            <a:extLst>
              <a:ext uri="{FF2B5EF4-FFF2-40B4-BE49-F238E27FC236}">
                <a16:creationId xmlns:a16="http://schemas.microsoft.com/office/drawing/2014/main" id="{1A75BCC7-39D3-4698-9AFA-4854BE79536B}"/>
              </a:ext>
              <a:ext uri="{C183D7F6-B498-43B3-948B-1728B52AA6E4}">
                <adec:decorative xmlns:adec="http://schemas.microsoft.com/office/drawing/2017/decorative" val="1"/>
              </a:ext>
            </a:extLst>
          </p:cNvPr>
          <p:cNvSpPr txBox="1"/>
          <p:nvPr/>
        </p:nvSpPr>
        <p:spPr>
          <a:xfrm>
            <a:off x="451345" y="1548719"/>
            <a:ext cx="1702833" cy="738664"/>
          </a:xfrm>
          <a:prstGeom prst="rect">
            <a:avLst/>
          </a:prstGeom>
          <a:solidFill>
            <a:schemeClr val="accent1">
              <a:lumMod val="60000"/>
              <a:lumOff val="40000"/>
            </a:schemeClr>
          </a:solidFill>
          <a:ln w="25400">
            <a:solidFill>
              <a:srgbClr val="000000"/>
            </a:solidFill>
          </a:ln>
        </p:spPr>
        <p:txBody>
          <a:bodyPr wrap="square" rtlCol="0">
            <a:spAutoFit/>
          </a:bodyPr>
          <a:lstStyle/>
          <a:p>
            <a:pPr defTabSz="914378"/>
            <a:r>
              <a:rPr lang="en-US" sz="1400" dirty="0">
                <a:latin typeface="Calibri" panose="020F0502020204030204" pitchFamily="34" charset="0"/>
                <a:cs typeface="Calibri" panose="020F0502020204030204" pitchFamily="34" charset="0"/>
              </a:rPr>
              <a:t>• Physician offices</a:t>
            </a:r>
          </a:p>
          <a:p>
            <a:pPr defTabSz="914378"/>
            <a:r>
              <a:rPr lang="en-US" sz="1400" dirty="0">
                <a:latin typeface="Calibri" panose="020F0502020204030204" pitchFamily="34" charset="0"/>
                <a:cs typeface="Calibri" panose="020F0502020204030204" pitchFamily="34" charset="0"/>
              </a:rPr>
              <a:t>• Community health </a:t>
            </a:r>
          </a:p>
          <a:p>
            <a:pPr defTabSz="914378"/>
            <a:r>
              <a:rPr lang="en-US" sz="1400" dirty="0">
                <a:latin typeface="Calibri" panose="020F0502020204030204" pitchFamily="34" charset="0"/>
                <a:cs typeface="Calibri" panose="020F0502020204030204" pitchFamily="34" charset="0"/>
              </a:rPr>
              <a:t>   centers</a:t>
            </a:r>
          </a:p>
        </p:txBody>
      </p:sp>
      <p:sp>
        <p:nvSpPr>
          <p:cNvPr id="75" name="TextBox 74">
            <a:extLst>
              <a:ext uri="{FF2B5EF4-FFF2-40B4-BE49-F238E27FC236}">
                <a16:creationId xmlns:a16="http://schemas.microsoft.com/office/drawing/2014/main" id="{8F568697-0953-4CE6-BA48-7AFD78FE9B89}"/>
              </a:ext>
              <a:ext uri="{C183D7F6-B498-43B3-948B-1728B52AA6E4}">
                <adec:decorative xmlns:adec="http://schemas.microsoft.com/office/drawing/2017/decorative" val="1"/>
              </a:ext>
            </a:extLst>
          </p:cNvPr>
          <p:cNvSpPr txBox="1"/>
          <p:nvPr/>
        </p:nvSpPr>
        <p:spPr>
          <a:xfrm>
            <a:off x="2292809" y="1548030"/>
            <a:ext cx="1905000" cy="954107"/>
          </a:xfrm>
          <a:prstGeom prst="rect">
            <a:avLst/>
          </a:prstGeom>
          <a:solidFill>
            <a:schemeClr val="accent1">
              <a:lumMod val="60000"/>
              <a:lumOff val="40000"/>
            </a:schemeClr>
          </a:solidFill>
          <a:ln w="25400">
            <a:solidFill>
              <a:srgbClr val="000000"/>
            </a:solidFill>
          </a:ln>
        </p:spPr>
        <p:txBody>
          <a:bodyPr wrap="square" rtlCol="0">
            <a:spAutoFit/>
          </a:bodyPr>
          <a:lstStyle/>
          <a:p>
            <a:pPr defTabSz="914378"/>
            <a:r>
              <a:rPr lang="en-US" sz="1400" dirty="0">
                <a:latin typeface="Calibri" panose="020F0502020204030204" pitchFamily="34" charset="0"/>
                <a:cs typeface="Calibri" panose="020F0502020204030204" pitchFamily="34" charset="0"/>
              </a:rPr>
              <a:t>• Emergency dept.</a:t>
            </a:r>
          </a:p>
          <a:p>
            <a:pPr defTabSz="914378"/>
            <a:r>
              <a:rPr lang="en-US" sz="1400" dirty="0">
                <a:latin typeface="Calibri" panose="020F0502020204030204" pitchFamily="34" charset="0"/>
                <a:cs typeface="Calibri" panose="020F0502020204030204" pitchFamily="34" charset="0"/>
              </a:rPr>
              <a:t>• Outpatient dept.</a:t>
            </a:r>
          </a:p>
          <a:p>
            <a:pPr defTabSz="914378"/>
            <a:r>
              <a:rPr lang="en-US" sz="1400" dirty="0">
                <a:latin typeface="Calibri" panose="020F0502020204030204" pitchFamily="34" charset="0"/>
                <a:cs typeface="Calibri" panose="020F0502020204030204" pitchFamily="34" charset="0"/>
              </a:rPr>
              <a:t>• Ambulatory surgery </a:t>
            </a:r>
          </a:p>
          <a:p>
            <a:pPr defTabSz="914378"/>
            <a:r>
              <a:rPr lang="en-US" sz="1400" dirty="0">
                <a:latin typeface="Calibri" panose="020F0502020204030204" pitchFamily="34" charset="0"/>
                <a:cs typeface="Calibri" panose="020F0502020204030204" pitchFamily="34" charset="0"/>
              </a:rPr>
              <a:t>   locations</a:t>
            </a:r>
          </a:p>
        </p:txBody>
      </p:sp>
      <p:sp>
        <p:nvSpPr>
          <p:cNvPr id="76" name="TextBox 75">
            <a:extLst>
              <a:ext uri="{FF2B5EF4-FFF2-40B4-BE49-F238E27FC236}">
                <a16:creationId xmlns:a16="http://schemas.microsoft.com/office/drawing/2014/main" id="{30881FA2-DA1D-4A74-85C2-ECE4259FB961}"/>
              </a:ext>
              <a:ext uri="{C183D7F6-B498-43B3-948B-1728B52AA6E4}">
                <adec:decorative xmlns:adec="http://schemas.microsoft.com/office/drawing/2017/decorative" val="1"/>
              </a:ext>
            </a:extLst>
          </p:cNvPr>
          <p:cNvSpPr txBox="1"/>
          <p:nvPr/>
        </p:nvSpPr>
        <p:spPr>
          <a:xfrm>
            <a:off x="6379985" y="2402079"/>
            <a:ext cx="2483004" cy="707886"/>
          </a:xfrm>
          <a:prstGeom prst="rect">
            <a:avLst/>
          </a:prstGeom>
          <a:solidFill>
            <a:srgbClr val="9E8BC1"/>
          </a:solidFill>
          <a:ln w="25400">
            <a:solidFill>
              <a:srgbClr val="000000"/>
            </a:solidFill>
          </a:ln>
        </p:spPr>
        <p:txBody>
          <a:bodyPr wrap="square" rtlCol="0">
            <a:spAutoFit/>
          </a:bodyPr>
          <a:lstStyle/>
          <a:p>
            <a:pPr algn="ctr" defTabSz="914378"/>
            <a:r>
              <a:rPr lang="en-US" sz="1400" dirty="0">
                <a:latin typeface="Calibri" panose="020F0502020204030204" pitchFamily="34" charset="0"/>
                <a:cs typeface="Calibri" panose="020F0502020204030204" pitchFamily="34" charset="0"/>
              </a:rPr>
              <a:t>National Study of Long-Term Care Providers (NSLTCP)</a:t>
            </a:r>
          </a:p>
          <a:p>
            <a:pPr algn="ctr" defTabSz="914378"/>
            <a:r>
              <a:rPr lang="en-US" sz="1200" i="1" dirty="0">
                <a:latin typeface="Calibri" panose="020F0502020204030204" pitchFamily="34" charset="0"/>
                <a:cs typeface="Calibri" panose="020F0502020204030204" pitchFamily="34" charset="0"/>
              </a:rPr>
              <a:t>2012-2018</a:t>
            </a:r>
          </a:p>
        </p:txBody>
      </p:sp>
      <p:sp>
        <p:nvSpPr>
          <p:cNvPr id="77" name="TextBox 76">
            <a:extLst>
              <a:ext uri="{FF2B5EF4-FFF2-40B4-BE49-F238E27FC236}">
                <a16:creationId xmlns:a16="http://schemas.microsoft.com/office/drawing/2014/main" id="{5135056C-75A0-4BCE-B70B-1AE281EDA872}"/>
              </a:ext>
              <a:ext uri="{C183D7F6-B498-43B3-948B-1728B52AA6E4}">
                <adec:decorative xmlns:adec="http://schemas.microsoft.com/office/drawing/2017/decorative" val="1"/>
              </a:ext>
            </a:extLst>
          </p:cNvPr>
          <p:cNvSpPr txBox="1"/>
          <p:nvPr/>
        </p:nvSpPr>
        <p:spPr>
          <a:xfrm>
            <a:off x="6080772" y="1482451"/>
            <a:ext cx="2983402" cy="738664"/>
          </a:xfrm>
          <a:prstGeom prst="rect">
            <a:avLst/>
          </a:prstGeom>
          <a:solidFill>
            <a:schemeClr val="accent1">
              <a:lumMod val="60000"/>
              <a:lumOff val="40000"/>
            </a:schemeClr>
          </a:solidFill>
          <a:ln w="25400">
            <a:solidFill>
              <a:srgbClr val="000000"/>
            </a:solidFill>
          </a:ln>
        </p:spPr>
        <p:txBody>
          <a:bodyPr wrap="square" rtlCol="0">
            <a:spAutoFit/>
          </a:bodyPr>
          <a:lstStyle/>
          <a:p>
            <a:pPr defTabSz="914378"/>
            <a:r>
              <a:rPr lang="en-US" sz="1400" dirty="0">
                <a:latin typeface="Calibri" panose="020F0502020204030204" pitchFamily="34" charset="0"/>
                <a:cs typeface="Calibri" panose="020F0502020204030204" pitchFamily="34" charset="0"/>
              </a:rPr>
              <a:t>• Residential care • Adult day services</a:t>
            </a:r>
          </a:p>
          <a:p>
            <a:pPr defTabSz="914378"/>
            <a:r>
              <a:rPr lang="en-US" sz="1400" dirty="0">
                <a:latin typeface="Calibri" panose="020F0502020204030204" pitchFamily="34" charset="0"/>
                <a:cs typeface="Calibri" panose="020F0502020204030204" pitchFamily="34" charset="0"/>
              </a:rPr>
              <a:t>• Nursing homes • Home health</a:t>
            </a:r>
            <a:endParaRPr lang="en-US" sz="1400" i="1" dirty="0">
              <a:latin typeface="Calibri" panose="020F0502020204030204" pitchFamily="34" charset="0"/>
              <a:cs typeface="Calibri" panose="020F0502020204030204" pitchFamily="34" charset="0"/>
            </a:endParaRPr>
          </a:p>
          <a:p>
            <a:pPr defTabSz="914378"/>
            <a:r>
              <a:rPr lang="en-US" sz="1400" dirty="0">
                <a:latin typeface="Calibri" panose="020F0502020204030204" pitchFamily="34" charset="0"/>
                <a:cs typeface="Calibri" panose="020F0502020204030204" pitchFamily="34" charset="0"/>
              </a:rPr>
              <a:t>• Hospice care</a:t>
            </a:r>
          </a:p>
        </p:txBody>
      </p:sp>
      <p:sp>
        <p:nvSpPr>
          <p:cNvPr id="78" name="TextBox 77">
            <a:extLst>
              <a:ext uri="{FF2B5EF4-FFF2-40B4-BE49-F238E27FC236}">
                <a16:creationId xmlns:a16="http://schemas.microsoft.com/office/drawing/2014/main" id="{7CD723CD-CA27-4B0A-AE16-4CE77D5F85A0}"/>
              </a:ext>
              <a:ext uri="{C183D7F6-B498-43B3-948B-1728B52AA6E4}">
                <adec:decorative xmlns:adec="http://schemas.microsoft.com/office/drawing/2017/decorative" val="1"/>
              </a:ext>
            </a:extLst>
          </p:cNvPr>
          <p:cNvSpPr txBox="1"/>
          <p:nvPr/>
        </p:nvSpPr>
        <p:spPr>
          <a:xfrm>
            <a:off x="6550321" y="3317786"/>
            <a:ext cx="2142334" cy="738664"/>
          </a:xfrm>
          <a:prstGeom prst="rect">
            <a:avLst/>
          </a:prstGeom>
          <a:solidFill>
            <a:schemeClr val="accent1">
              <a:lumMod val="60000"/>
              <a:lumOff val="40000"/>
            </a:schemeClr>
          </a:solidFill>
          <a:ln w="25400">
            <a:solidFill>
              <a:srgbClr val="000000"/>
            </a:solidFill>
          </a:ln>
        </p:spPr>
        <p:txBody>
          <a:bodyPr wrap="square" rtlCol="0">
            <a:spAutoFit/>
          </a:bodyPr>
          <a:lstStyle/>
          <a:p>
            <a:pPr defTabSz="914378"/>
            <a:r>
              <a:rPr lang="en-US" sz="1400" dirty="0">
                <a:latin typeface="Calibri" panose="020F0502020204030204" pitchFamily="34" charset="0"/>
                <a:cs typeface="Calibri" panose="020F0502020204030204" pitchFamily="34" charset="0"/>
              </a:rPr>
              <a:t>Plus...</a:t>
            </a:r>
          </a:p>
          <a:p>
            <a:pPr defTabSz="914378"/>
            <a:r>
              <a:rPr lang="en-US" sz="1400" dirty="0">
                <a:latin typeface="Calibri" panose="020F0502020204030204" pitchFamily="34" charset="0"/>
                <a:cs typeface="Calibri" panose="020F0502020204030204" pitchFamily="34" charset="0"/>
              </a:rPr>
              <a:t>• Inpatient rehab facilities</a:t>
            </a:r>
            <a:endParaRPr lang="en-US" sz="1200" i="1" dirty="0">
              <a:latin typeface="Calibri" panose="020F0502020204030204" pitchFamily="34" charset="0"/>
              <a:cs typeface="Calibri" panose="020F0502020204030204" pitchFamily="34" charset="0"/>
            </a:endParaRPr>
          </a:p>
          <a:p>
            <a:pPr defTabSz="914378"/>
            <a:r>
              <a:rPr lang="en-US" sz="1400" dirty="0">
                <a:latin typeface="Calibri" panose="020F0502020204030204" pitchFamily="34" charset="0"/>
                <a:cs typeface="Calibri" panose="020F0502020204030204" pitchFamily="34" charset="0"/>
              </a:rPr>
              <a:t>• LTC hospitals</a:t>
            </a:r>
            <a:endParaRPr lang="en-US" sz="1200" dirty="0">
              <a:latin typeface="Calibri" panose="020F0502020204030204" pitchFamily="34" charset="0"/>
              <a:cs typeface="Calibri" panose="020F0502020204030204" pitchFamily="34" charset="0"/>
            </a:endParaRPr>
          </a:p>
        </p:txBody>
      </p:sp>
      <p:sp>
        <p:nvSpPr>
          <p:cNvPr id="79" name="TextBox 78">
            <a:extLst>
              <a:ext uri="{FF2B5EF4-FFF2-40B4-BE49-F238E27FC236}">
                <a16:creationId xmlns:a16="http://schemas.microsoft.com/office/drawing/2014/main" id="{79C144B2-2BB3-4C6C-9C67-BFC829E63653}"/>
              </a:ext>
              <a:ext uri="{C183D7F6-B498-43B3-948B-1728B52AA6E4}">
                <adec:decorative xmlns:adec="http://schemas.microsoft.com/office/drawing/2017/decorative" val="1"/>
              </a:ext>
            </a:extLst>
          </p:cNvPr>
          <p:cNvSpPr txBox="1"/>
          <p:nvPr/>
        </p:nvSpPr>
        <p:spPr>
          <a:xfrm>
            <a:off x="6379985" y="4194621"/>
            <a:ext cx="2483004" cy="707886"/>
          </a:xfrm>
          <a:prstGeom prst="rect">
            <a:avLst/>
          </a:prstGeom>
          <a:solidFill>
            <a:srgbClr val="9E8BC1"/>
          </a:solidFill>
          <a:ln w="25400">
            <a:solidFill>
              <a:srgbClr val="000000"/>
            </a:solidFill>
          </a:ln>
        </p:spPr>
        <p:txBody>
          <a:bodyPr wrap="square" rtlCol="0">
            <a:spAutoFit/>
          </a:bodyPr>
          <a:lstStyle/>
          <a:p>
            <a:pPr algn="ctr" defTabSz="914378"/>
            <a:r>
              <a:rPr lang="en-US" sz="1400" dirty="0">
                <a:latin typeface="Calibri" panose="020F0502020204030204" pitchFamily="34" charset="0"/>
                <a:cs typeface="Calibri" panose="020F0502020204030204" pitchFamily="34" charset="0"/>
              </a:rPr>
              <a:t>National Post-Acute and Long-Term Care Study (NPALS)</a:t>
            </a:r>
          </a:p>
          <a:p>
            <a:pPr algn="ctr" defTabSz="914378"/>
            <a:r>
              <a:rPr lang="en-US" sz="1200" i="1" dirty="0">
                <a:latin typeface="Calibri" panose="020F0502020204030204" pitchFamily="34" charset="0"/>
                <a:cs typeface="Calibri" panose="020F0502020204030204" pitchFamily="34" charset="0"/>
              </a:rPr>
              <a:t>2020-ongoing</a:t>
            </a:r>
          </a:p>
        </p:txBody>
      </p:sp>
      <p:sp>
        <p:nvSpPr>
          <p:cNvPr id="80" name="TextBox 79">
            <a:extLst>
              <a:ext uri="{FF2B5EF4-FFF2-40B4-BE49-F238E27FC236}">
                <a16:creationId xmlns:a16="http://schemas.microsoft.com/office/drawing/2014/main" id="{58887D80-B49F-45DB-B5A4-73C9FE628EAF}"/>
              </a:ext>
              <a:ext uri="{C183D7F6-B498-43B3-948B-1728B52AA6E4}">
                <adec:decorative xmlns:adec="http://schemas.microsoft.com/office/drawing/2017/decorative" val="1"/>
              </a:ext>
            </a:extLst>
          </p:cNvPr>
          <p:cNvSpPr txBox="1"/>
          <p:nvPr/>
        </p:nvSpPr>
        <p:spPr>
          <a:xfrm>
            <a:off x="4267137" y="1522688"/>
            <a:ext cx="1600200" cy="307777"/>
          </a:xfrm>
          <a:prstGeom prst="rect">
            <a:avLst/>
          </a:prstGeom>
          <a:solidFill>
            <a:schemeClr val="accent1">
              <a:lumMod val="60000"/>
              <a:lumOff val="40000"/>
            </a:schemeClr>
          </a:solidFill>
          <a:ln w="25400">
            <a:solidFill>
              <a:srgbClr val="000000"/>
            </a:solidFill>
          </a:ln>
        </p:spPr>
        <p:txBody>
          <a:bodyPr wrap="square" rtlCol="0">
            <a:spAutoFit/>
          </a:bodyPr>
          <a:lstStyle/>
          <a:p>
            <a:pPr defTabSz="914378"/>
            <a:r>
              <a:rPr lang="en-US" sz="1400" dirty="0">
                <a:latin typeface="Calibri" panose="020F0502020204030204" pitchFamily="34" charset="0"/>
                <a:cs typeface="Calibri" panose="020F0502020204030204" pitchFamily="34" charset="0"/>
              </a:rPr>
              <a:t>• Inpatient dept.</a:t>
            </a:r>
          </a:p>
        </p:txBody>
      </p:sp>
      <p:sp>
        <p:nvSpPr>
          <p:cNvPr id="81" name="TextBox 80">
            <a:extLst>
              <a:ext uri="{FF2B5EF4-FFF2-40B4-BE49-F238E27FC236}">
                <a16:creationId xmlns:a16="http://schemas.microsoft.com/office/drawing/2014/main" id="{618B587C-462F-4CB5-8550-5999B64A8C65}"/>
              </a:ext>
              <a:ext uri="{C183D7F6-B498-43B3-948B-1728B52AA6E4}">
                <adec:decorative xmlns:adec="http://schemas.microsoft.com/office/drawing/2017/decorative" val="1"/>
              </a:ext>
            </a:extLst>
          </p:cNvPr>
          <p:cNvSpPr txBox="1"/>
          <p:nvPr/>
        </p:nvSpPr>
        <p:spPr>
          <a:xfrm>
            <a:off x="460266" y="1513705"/>
            <a:ext cx="1702833" cy="738664"/>
          </a:xfrm>
          <a:prstGeom prst="rect">
            <a:avLst/>
          </a:prstGeom>
          <a:solidFill>
            <a:schemeClr val="accent1">
              <a:lumMod val="60000"/>
              <a:lumOff val="40000"/>
            </a:schemeClr>
          </a:solidFill>
          <a:ln w="25400">
            <a:solidFill>
              <a:srgbClr val="000000"/>
            </a:solidFill>
          </a:ln>
        </p:spPr>
        <p:txBody>
          <a:bodyPr wrap="square" rtlCol="0">
            <a:spAutoFit/>
          </a:bodyPr>
          <a:lstStyle/>
          <a:p>
            <a:pPr defTabSz="914378"/>
            <a:r>
              <a:rPr lang="en-US" sz="1400" dirty="0">
                <a:latin typeface="Calibri" panose="020F0502020204030204" pitchFamily="34" charset="0"/>
                <a:cs typeface="Calibri" panose="020F0502020204030204" pitchFamily="34" charset="0"/>
              </a:rPr>
              <a:t>• Physician offices</a:t>
            </a:r>
          </a:p>
          <a:p>
            <a:pPr defTabSz="914378"/>
            <a:r>
              <a:rPr lang="en-US" sz="1400" dirty="0">
                <a:latin typeface="Calibri" panose="020F0502020204030204" pitchFamily="34" charset="0"/>
                <a:cs typeface="Calibri" panose="020F0502020204030204" pitchFamily="34" charset="0"/>
              </a:rPr>
              <a:t>• Community health </a:t>
            </a:r>
          </a:p>
          <a:p>
            <a:pPr defTabSz="914378"/>
            <a:r>
              <a:rPr lang="en-US" sz="1400" dirty="0">
                <a:latin typeface="Calibri" panose="020F0502020204030204" pitchFamily="34" charset="0"/>
                <a:cs typeface="Calibri" panose="020F0502020204030204" pitchFamily="34" charset="0"/>
              </a:rPr>
              <a:t>   centers</a:t>
            </a:r>
          </a:p>
        </p:txBody>
      </p:sp>
      <p:sp>
        <p:nvSpPr>
          <p:cNvPr id="82" name="TextBox 81">
            <a:extLst>
              <a:ext uri="{FF2B5EF4-FFF2-40B4-BE49-F238E27FC236}">
                <a16:creationId xmlns:a16="http://schemas.microsoft.com/office/drawing/2014/main" id="{E57BB417-9716-4BB9-A9C2-DA80B1C9486A}"/>
              </a:ext>
              <a:ext uri="{C183D7F6-B498-43B3-948B-1728B52AA6E4}">
                <adec:decorative xmlns:adec="http://schemas.microsoft.com/office/drawing/2017/decorative" val="1"/>
              </a:ext>
            </a:extLst>
          </p:cNvPr>
          <p:cNvSpPr txBox="1"/>
          <p:nvPr/>
        </p:nvSpPr>
        <p:spPr>
          <a:xfrm>
            <a:off x="2301730" y="1513016"/>
            <a:ext cx="1905000" cy="954107"/>
          </a:xfrm>
          <a:prstGeom prst="rect">
            <a:avLst/>
          </a:prstGeom>
          <a:solidFill>
            <a:schemeClr val="accent1">
              <a:lumMod val="60000"/>
              <a:lumOff val="40000"/>
            </a:schemeClr>
          </a:solidFill>
          <a:ln w="25400">
            <a:solidFill>
              <a:srgbClr val="000000"/>
            </a:solidFill>
          </a:ln>
        </p:spPr>
        <p:txBody>
          <a:bodyPr wrap="square" rtlCol="0">
            <a:spAutoFit/>
          </a:bodyPr>
          <a:lstStyle/>
          <a:p>
            <a:pPr defTabSz="914378"/>
            <a:r>
              <a:rPr lang="en-US" sz="1400" dirty="0">
                <a:latin typeface="Calibri" panose="020F0502020204030204" pitchFamily="34" charset="0"/>
                <a:cs typeface="Calibri" panose="020F0502020204030204" pitchFamily="34" charset="0"/>
              </a:rPr>
              <a:t>• Emergency dept.</a:t>
            </a:r>
          </a:p>
          <a:p>
            <a:pPr defTabSz="914378"/>
            <a:r>
              <a:rPr lang="en-US" sz="1400" dirty="0">
                <a:latin typeface="Calibri" panose="020F0502020204030204" pitchFamily="34" charset="0"/>
                <a:cs typeface="Calibri" panose="020F0502020204030204" pitchFamily="34" charset="0"/>
              </a:rPr>
              <a:t>• Outpatient dept.</a:t>
            </a:r>
          </a:p>
          <a:p>
            <a:pPr defTabSz="914378"/>
            <a:r>
              <a:rPr lang="en-US" sz="1400" dirty="0">
                <a:latin typeface="Calibri" panose="020F0502020204030204" pitchFamily="34" charset="0"/>
                <a:cs typeface="Calibri" panose="020F0502020204030204" pitchFamily="34" charset="0"/>
              </a:rPr>
              <a:t>• Ambulatory surgery </a:t>
            </a:r>
          </a:p>
          <a:p>
            <a:pPr defTabSz="914378"/>
            <a:r>
              <a:rPr lang="en-US" sz="1400" dirty="0">
                <a:latin typeface="Calibri" panose="020F0502020204030204" pitchFamily="34" charset="0"/>
                <a:cs typeface="Calibri" panose="020F0502020204030204" pitchFamily="34" charset="0"/>
              </a:rPr>
              <a:t>   locations</a:t>
            </a:r>
          </a:p>
        </p:txBody>
      </p:sp>
      <p:grpSp>
        <p:nvGrpSpPr>
          <p:cNvPr id="4" name="Group 3" descr="Squares showing Ambulatory and Hospital Care, and Long-Term Care.&#10;This is the National Health Care Surveys Spectrum of Care.">
            <a:extLst>
              <a:ext uri="{FF2B5EF4-FFF2-40B4-BE49-F238E27FC236}">
                <a16:creationId xmlns:a16="http://schemas.microsoft.com/office/drawing/2014/main" id="{03D95AF8-C7F7-4D2E-BD56-A2F4CDEA0587}"/>
              </a:ext>
            </a:extLst>
          </p:cNvPr>
          <p:cNvGrpSpPr/>
          <p:nvPr/>
        </p:nvGrpSpPr>
        <p:grpSpPr>
          <a:xfrm>
            <a:off x="404075" y="1403102"/>
            <a:ext cx="8682798" cy="3441227"/>
            <a:chOff x="404075" y="1403102"/>
            <a:chExt cx="8682798" cy="3441227"/>
          </a:xfrm>
        </p:grpSpPr>
        <p:sp>
          <p:nvSpPr>
            <p:cNvPr id="84" name="TextBox 83">
              <a:extLst>
                <a:ext uri="{FF2B5EF4-FFF2-40B4-BE49-F238E27FC236}">
                  <a16:creationId xmlns:a16="http://schemas.microsoft.com/office/drawing/2014/main" id="{D08E7EB9-34D7-44A2-B9C8-F55CE756563B}"/>
                </a:ext>
                <a:ext uri="{C183D7F6-B498-43B3-948B-1728B52AA6E4}">
                  <adec:decorative xmlns:adec="http://schemas.microsoft.com/office/drawing/2017/decorative" val="1"/>
                </a:ext>
              </a:extLst>
            </p:cNvPr>
            <p:cNvSpPr txBox="1"/>
            <p:nvPr/>
          </p:nvSpPr>
          <p:spPr>
            <a:xfrm>
              <a:off x="407665" y="2614267"/>
              <a:ext cx="1702833" cy="923330"/>
            </a:xfrm>
            <a:prstGeom prst="rect">
              <a:avLst/>
            </a:prstGeom>
            <a:solidFill>
              <a:srgbClr val="9E8BC1"/>
            </a:solidFill>
            <a:ln w="25400">
              <a:solidFill>
                <a:srgbClr val="000000"/>
              </a:solidFill>
            </a:ln>
          </p:spPr>
          <p:txBody>
            <a:bodyPr wrap="square" rtlCol="0">
              <a:spAutoFit/>
            </a:bodyPr>
            <a:lstStyle/>
            <a:p>
              <a:pPr algn="ctr" defTabSz="914378"/>
              <a:r>
                <a:rPr lang="en-US" sz="1400" dirty="0">
                  <a:latin typeface="Calibri" panose="020F0502020204030204" pitchFamily="34" charset="0"/>
                  <a:cs typeface="Calibri" panose="020F0502020204030204" pitchFamily="34" charset="0"/>
                </a:rPr>
                <a:t>National Ambulatory Medical Care Survey (NAMCS)</a:t>
              </a:r>
            </a:p>
            <a:p>
              <a:pPr algn="ctr" defTabSz="914378"/>
              <a:r>
                <a:rPr lang="en-US" sz="1200" i="1" dirty="0">
                  <a:latin typeface="Calibri" panose="020F0502020204030204" pitchFamily="34" charset="0"/>
                  <a:cs typeface="Calibri" panose="020F0502020204030204" pitchFamily="34" charset="0"/>
                </a:rPr>
                <a:t>1973-ongoing</a:t>
              </a:r>
            </a:p>
          </p:txBody>
        </p:sp>
        <p:sp>
          <p:nvSpPr>
            <p:cNvPr id="85" name="TextBox 84">
              <a:extLst>
                <a:ext uri="{FF2B5EF4-FFF2-40B4-BE49-F238E27FC236}">
                  <a16:creationId xmlns:a16="http://schemas.microsoft.com/office/drawing/2014/main" id="{E1D3E3E2-F5EA-47B9-ACFC-BAA06D5468B7}"/>
                </a:ext>
                <a:ext uri="{C183D7F6-B498-43B3-948B-1728B52AA6E4}">
                  <adec:decorative xmlns:adec="http://schemas.microsoft.com/office/drawing/2017/decorative" val="1"/>
                </a:ext>
              </a:extLst>
            </p:cNvPr>
            <p:cNvSpPr txBox="1"/>
            <p:nvPr/>
          </p:nvSpPr>
          <p:spPr>
            <a:xfrm>
              <a:off x="2240024" y="2606832"/>
              <a:ext cx="1905000" cy="923330"/>
            </a:xfrm>
            <a:prstGeom prst="rect">
              <a:avLst/>
            </a:prstGeom>
            <a:solidFill>
              <a:srgbClr val="9E8BC1"/>
            </a:solidFill>
            <a:ln w="25400">
              <a:solidFill>
                <a:srgbClr val="000000"/>
              </a:solidFill>
            </a:ln>
          </p:spPr>
          <p:txBody>
            <a:bodyPr wrap="square" rtlCol="0">
              <a:spAutoFit/>
            </a:bodyPr>
            <a:lstStyle/>
            <a:p>
              <a:pPr algn="ctr" defTabSz="914378"/>
              <a:r>
                <a:rPr lang="en-US" sz="1400" dirty="0">
                  <a:latin typeface="Calibri" panose="020F0502020204030204" pitchFamily="34" charset="0"/>
                  <a:cs typeface="Calibri" panose="020F0502020204030204" pitchFamily="34" charset="0"/>
                </a:rPr>
                <a:t>National Hospital Ambulatory Medical Care Survey (NHAMCS)</a:t>
              </a:r>
            </a:p>
            <a:p>
              <a:pPr algn="ctr" defTabSz="914378"/>
              <a:r>
                <a:rPr lang="en-US" sz="1200" i="1" dirty="0">
                  <a:latin typeface="Calibri" panose="020F0502020204030204" pitchFamily="34" charset="0"/>
                  <a:cs typeface="Calibri" panose="020F0502020204030204" pitchFamily="34" charset="0"/>
                </a:rPr>
                <a:t>1992-ongoing</a:t>
              </a:r>
            </a:p>
          </p:txBody>
        </p:sp>
        <p:sp>
          <p:nvSpPr>
            <p:cNvPr id="86" name="TextBox 85">
              <a:extLst>
                <a:ext uri="{FF2B5EF4-FFF2-40B4-BE49-F238E27FC236}">
                  <a16:creationId xmlns:a16="http://schemas.microsoft.com/office/drawing/2014/main" id="{24C40011-DC25-44F6-B06C-79200623CE7A}"/>
                </a:ext>
                <a:ext uri="{C183D7F6-B498-43B3-948B-1728B52AA6E4}">
                  <adec:decorative xmlns:adec="http://schemas.microsoft.com/office/drawing/2017/decorative" val="1"/>
                </a:ext>
              </a:extLst>
            </p:cNvPr>
            <p:cNvSpPr txBox="1"/>
            <p:nvPr/>
          </p:nvSpPr>
          <p:spPr>
            <a:xfrm>
              <a:off x="4287068" y="2627237"/>
              <a:ext cx="1607709" cy="923330"/>
            </a:xfrm>
            <a:prstGeom prst="rect">
              <a:avLst/>
            </a:prstGeom>
            <a:solidFill>
              <a:srgbClr val="9E8BC1"/>
            </a:solidFill>
            <a:ln w="25400">
              <a:solidFill>
                <a:srgbClr val="000000"/>
              </a:solidFill>
            </a:ln>
          </p:spPr>
          <p:txBody>
            <a:bodyPr wrap="square" rtlCol="0">
              <a:spAutoFit/>
            </a:bodyPr>
            <a:lstStyle/>
            <a:p>
              <a:pPr algn="ctr" defTabSz="914378"/>
              <a:r>
                <a:rPr lang="en-US" sz="1400" dirty="0">
                  <a:latin typeface="Calibri" panose="020F0502020204030204" pitchFamily="34" charset="0"/>
                  <a:cs typeface="Calibri" panose="020F0502020204030204" pitchFamily="34" charset="0"/>
                </a:rPr>
                <a:t>National Hospital Discharge Survey (NHDS) </a:t>
              </a:r>
              <a:endParaRPr lang="en-US" sz="1200" i="1" dirty="0">
                <a:latin typeface="Calibri" panose="020F0502020204030204" pitchFamily="34" charset="0"/>
                <a:cs typeface="Calibri" panose="020F0502020204030204" pitchFamily="34" charset="0"/>
              </a:endParaRPr>
            </a:p>
            <a:p>
              <a:pPr algn="ctr" defTabSz="914378"/>
              <a:r>
                <a:rPr lang="en-US" sz="1200" i="1" dirty="0">
                  <a:latin typeface="Calibri" panose="020F0502020204030204" pitchFamily="34" charset="0"/>
                  <a:cs typeface="Calibri" panose="020F0502020204030204" pitchFamily="34" charset="0"/>
                </a:rPr>
                <a:t>1965-2010</a:t>
              </a:r>
              <a:endParaRPr lang="en-US" sz="1200" dirty="0">
                <a:latin typeface="Calibri" panose="020F0502020204030204" pitchFamily="34" charset="0"/>
                <a:cs typeface="Calibri" panose="020F0502020204030204" pitchFamily="34" charset="0"/>
              </a:endParaRPr>
            </a:p>
          </p:txBody>
        </p:sp>
        <p:sp>
          <p:nvSpPr>
            <p:cNvPr id="87" name="TextBox 86">
              <a:extLst>
                <a:ext uri="{FF2B5EF4-FFF2-40B4-BE49-F238E27FC236}">
                  <a16:creationId xmlns:a16="http://schemas.microsoft.com/office/drawing/2014/main" id="{B6323817-9D51-4254-8B03-071C799FF583}"/>
                </a:ext>
                <a:ext uri="{C183D7F6-B498-43B3-948B-1728B52AA6E4}">
                  <adec:decorative xmlns:adec="http://schemas.microsoft.com/office/drawing/2017/decorative" val="1"/>
                </a:ext>
              </a:extLst>
            </p:cNvPr>
            <p:cNvSpPr txBox="1"/>
            <p:nvPr/>
          </p:nvSpPr>
          <p:spPr>
            <a:xfrm>
              <a:off x="2267890" y="4047655"/>
              <a:ext cx="3600422" cy="492443"/>
            </a:xfrm>
            <a:prstGeom prst="rect">
              <a:avLst/>
            </a:prstGeom>
            <a:solidFill>
              <a:srgbClr val="9E8BC1"/>
            </a:solidFill>
            <a:ln w="25400">
              <a:solidFill>
                <a:srgbClr val="000000"/>
              </a:solidFill>
            </a:ln>
          </p:spPr>
          <p:txBody>
            <a:bodyPr wrap="square" rtlCol="0">
              <a:spAutoFit/>
            </a:bodyPr>
            <a:lstStyle/>
            <a:p>
              <a:pPr algn="ctr" defTabSz="914378"/>
              <a:r>
                <a:rPr lang="en-US" sz="1400" dirty="0">
                  <a:latin typeface="Calibri" panose="020F0502020204030204" pitchFamily="34" charset="0"/>
                  <a:cs typeface="Calibri" panose="020F0502020204030204" pitchFamily="34" charset="0"/>
                </a:rPr>
                <a:t>National Hospital Care Survey (NHCS) </a:t>
              </a:r>
            </a:p>
            <a:p>
              <a:pPr algn="ctr" defTabSz="914378"/>
              <a:r>
                <a:rPr lang="en-US" sz="1200" i="1" dirty="0">
                  <a:latin typeface="Calibri" panose="020F0502020204030204" pitchFamily="34" charset="0"/>
                  <a:cs typeface="Calibri" panose="020F0502020204030204" pitchFamily="34" charset="0"/>
                </a:rPr>
                <a:t>2011-ongoing</a:t>
              </a:r>
            </a:p>
          </p:txBody>
        </p:sp>
        <p:sp>
          <p:nvSpPr>
            <p:cNvPr id="88" name="TextBox 87">
              <a:extLst>
                <a:ext uri="{FF2B5EF4-FFF2-40B4-BE49-F238E27FC236}">
                  <a16:creationId xmlns:a16="http://schemas.microsoft.com/office/drawing/2014/main" id="{D964152F-A686-403D-BF80-126CEA93E072}"/>
                </a:ext>
                <a:ext uri="{C183D7F6-B498-43B3-948B-1728B52AA6E4}">
                  <adec:decorative xmlns:adec="http://schemas.microsoft.com/office/drawing/2017/decorative" val="1"/>
                </a:ext>
              </a:extLst>
            </p:cNvPr>
            <p:cNvSpPr txBox="1"/>
            <p:nvPr/>
          </p:nvSpPr>
          <p:spPr>
            <a:xfrm>
              <a:off x="404075" y="3796822"/>
              <a:ext cx="1702833" cy="923330"/>
            </a:xfrm>
            <a:prstGeom prst="rect">
              <a:avLst/>
            </a:prstGeom>
            <a:solidFill>
              <a:srgbClr val="9E8BC1"/>
            </a:solidFill>
            <a:ln w="25400">
              <a:solidFill>
                <a:srgbClr val="000000"/>
              </a:solidFill>
              <a:prstDash val="dash"/>
            </a:ln>
          </p:spPr>
          <p:txBody>
            <a:bodyPr wrap="square" rtlCol="0">
              <a:spAutoFit/>
            </a:bodyPr>
            <a:lstStyle/>
            <a:p>
              <a:pPr algn="ctr" defTabSz="914378"/>
              <a:r>
                <a:rPr lang="en-US" sz="1400" dirty="0">
                  <a:latin typeface="Calibri" panose="020F0502020204030204" pitchFamily="34" charset="0"/>
                  <a:cs typeface="Calibri" panose="020F0502020204030204" pitchFamily="34" charset="0"/>
                </a:rPr>
                <a:t>National Electronic Health Records Survey (NEHRS)</a:t>
              </a:r>
            </a:p>
            <a:p>
              <a:pPr algn="ctr" defTabSz="914378"/>
              <a:r>
                <a:rPr lang="en-US" sz="1200" i="1" dirty="0">
                  <a:latin typeface="Calibri" panose="020F0502020204030204" pitchFamily="34" charset="0"/>
                  <a:cs typeface="Calibri" panose="020F0502020204030204" pitchFamily="34" charset="0"/>
                </a:rPr>
                <a:t>2008-2021</a:t>
              </a:r>
            </a:p>
          </p:txBody>
        </p:sp>
        <p:sp>
          <p:nvSpPr>
            <p:cNvPr id="89" name="TextBox 88">
              <a:extLst>
                <a:ext uri="{FF2B5EF4-FFF2-40B4-BE49-F238E27FC236}">
                  <a16:creationId xmlns:a16="http://schemas.microsoft.com/office/drawing/2014/main" id="{6B4312C7-E9E0-4272-88C9-657A94547768}"/>
                </a:ext>
                <a:ext uri="{C183D7F6-B498-43B3-948B-1728B52AA6E4}">
                  <adec:decorative xmlns:adec="http://schemas.microsoft.com/office/drawing/2017/decorative" val="1"/>
                </a:ext>
              </a:extLst>
            </p:cNvPr>
            <p:cNvSpPr txBox="1"/>
            <p:nvPr/>
          </p:nvSpPr>
          <p:spPr>
            <a:xfrm>
              <a:off x="6387149" y="2343901"/>
              <a:ext cx="2483004" cy="707886"/>
            </a:xfrm>
            <a:prstGeom prst="rect">
              <a:avLst/>
            </a:prstGeom>
            <a:solidFill>
              <a:srgbClr val="9E8BC1"/>
            </a:solidFill>
            <a:ln w="25400">
              <a:solidFill>
                <a:srgbClr val="000000"/>
              </a:solidFill>
            </a:ln>
          </p:spPr>
          <p:txBody>
            <a:bodyPr wrap="square" rtlCol="0">
              <a:spAutoFit/>
            </a:bodyPr>
            <a:lstStyle/>
            <a:p>
              <a:pPr algn="ctr" defTabSz="914378"/>
              <a:r>
                <a:rPr lang="en-US" sz="1400" dirty="0">
                  <a:latin typeface="Calibri" panose="020F0502020204030204" pitchFamily="34" charset="0"/>
                  <a:cs typeface="Calibri" panose="020F0502020204030204" pitchFamily="34" charset="0"/>
                </a:rPr>
                <a:t>National Study of Long-Term Care Providers (NSLTCP)</a:t>
              </a:r>
            </a:p>
            <a:p>
              <a:pPr algn="ctr" defTabSz="914378"/>
              <a:r>
                <a:rPr lang="en-US" sz="1200" i="1" dirty="0">
                  <a:latin typeface="Calibri" panose="020F0502020204030204" pitchFamily="34" charset="0"/>
                  <a:cs typeface="Calibri" panose="020F0502020204030204" pitchFamily="34" charset="0"/>
                </a:rPr>
                <a:t>2012-2018</a:t>
              </a:r>
            </a:p>
          </p:txBody>
        </p:sp>
        <p:sp>
          <p:nvSpPr>
            <p:cNvPr id="90" name="TextBox 89">
              <a:extLst>
                <a:ext uri="{FF2B5EF4-FFF2-40B4-BE49-F238E27FC236}">
                  <a16:creationId xmlns:a16="http://schemas.microsoft.com/office/drawing/2014/main" id="{D3CD6002-A887-42D5-B8DD-D9AB4FCB6FD1}"/>
                </a:ext>
                <a:ext uri="{C183D7F6-B498-43B3-948B-1728B52AA6E4}">
                  <adec:decorative xmlns:adec="http://schemas.microsoft.com/office/drawing/2017/decorative" val="1"/>
                </a:ext>
              </a:extLst>
            </p:cNvPr>
            <p:cNvSpPr txBox="1"/>
            <p:nvPr/>
          </p:nvSpPr>
          <p:spPr>
            <a:xfrm>
              <a:off x="6087936" y="1424273"/>
              <a:ext cx="2983402" cy="738664"/>
            </a:xfrm>
            <a:prstGeom prst="rect">
              <a:avLst/>
            </a:prstGeom>
            <a:solidFill>
              <a:schemeClr val="accent1">
                <a:lumMod val="60000"/>
                <a:lumOff val="40000"/>
              </a:schemeClr>
            </a:solidFill>
            <a:ln w="25400">
              <a:solidFill>
                <a:srgbClr val="000000"/>
              </a:solidFill>
            </a:ln>
          </p:spPr>
          <p:txBody>
            <a:bodyPr wrap="square" rtlCol="0">
              <a:spAutoFit/>
            </a:bodyPr>
            <a:lstStyle/>
            <a:p>
              <a:pPr defTabSz="914378"/>
              <a:r>
                <a:rPr lang="en-US" sz="1400" dirty="0">
                  <a:latin typeface="Calibri" panose="020F0502020204030204" pitchFamily="34" charset="0"/>
                  <a:cs typeface="Calibri" panose="020F0502020204030204" pitchFamily="34" charset="0"/>
                </a:rPr>
                <a:t>• Residential care • Adult day services</a:t>
              </a:r>
            </a:p>
            <a:p>
              <a:pPr defTabSz="914378"/>
              <a:r>
                <a:rPr lang="en-US" sz="1400" dirty="0">
                  <a:latin typeface="Calibri" panose="020F0502020204030204" pitchFamily="34" charset="0"/>
                  <a:cs typeface="Calibri" panose="020F0502020204030204" pitchFamily="34" charset="0"/>
                </a:rPr>
                <a:t>• Nursing homes • Home health</a:t>
              </a:r>
              <a:endParaRPr lang="en-US" sz="1400" i="1" dirty="0">
                <a:latin typeface="Calibri" panose="020F0502020204030204" pitchFamily="34" charset="0"/>
                <a:cs typeface="Calibri" panose="020F0502020204030204" pitchFamily="34" charset="0"/>
              </a:endParaRPr>
            </a:p>
            <a:p>
              <a:pPr defTabSz="914378"/>
              <a:r>
                <a:rPr lang="en-US" sz="1400" dirty="0">
                  <a:latin typeface="Calibri" panose="020F0502020204030204" pitchFamily="34" charset="0"/>
                  <a:cs typeface="Calibri" panose="020F0502020204030204" pitchFamily="34" charset="0"/>
                </a:rPr>
                <a:t>• Hospice care</a:t>
              </a:r>
            </a:p>
          </p:txBody>
        </p:sp>
        <p:sp>
          <p:nvSpPr>
            <p:cNvPr id="91" name="TextBox 90">
              <a:extLst>
                <a:ext uri="{FF2B5EF4-FFF2-40B4-BE49-F238E27FC236}">
                  <a16:creationId xmlns:a16="http://schemas.microsoft.com/office/drawing/2014/main" id="{620CA53A-1D1E-4A22-8C35-C2DA07B6CF14}"/>
                </a:ext>
                <a:ext uri="{C183D7F6-B498-43B3-948B-1728B52AA6E4}">
                  <adec:decorative xmlns:adec="http://schemas.microsoft.com/office/drawing/2017/decorative" val="1"/>
                </a:ext>
              </a:extLst>
            </p:cNvPr>
            <p:cNvSpPr txBox="1"/>
            <p:nvPr/>
          </p:nvSpPr>
          <p:spPr>
            <a:xfrm>
              <a:off x="6557485" y="3259608"/>
              <a:ext cx="2142334" cy="738664"/>
            </a:xfrm>
            <a:prstGeom prst="rect">
              <a:avLst/>
            </a:prstGeom>
            <a:solidFill>
              <a:schemeClr val="accent1">
                <a:lumMod val="60000"/>
                <a:lumOff val="40000"/>
              </a:schemeClr>
            </a:solidFill>
            <a:ln w="25400">
              <a:solidFill>
                <a:srgbClr val="000000"/>
              </a:solidFill>
            </a:ln>
          </p:spPr>
          <p:txBody>
            <a:bodyPr wrap="square" rtlCol="0">
              <a:spAutoFit/>
            </a:bodyPr>
            <a:lstStyle/>
            <a:p>
              <a:pPr defTabSz="914378"/>
              <a:r>
                <a:rPr lang="en-US" sz="1400" dirty="0">
                  <a:latin typeface="Calibri" panose="020F0502020204030204" pitchFamily="34" charset="0"/>
                  <a:cs typeface="Calibri" panose="020F0502020204030204" pitchFamily="34" charset="0"/>
                </a:rPr>
                <a:t>Plus...</a:t>
              </a:r>
            </a:p>
            <a:p>
              <a:pPr defTabSz="914378"/>
              <a:r>
                <a:rPr lang="en-US" sz="1400" dirty="0">
                  <a:latin typeface="Calibri" panose="020F0502020204030204" pitchFamily="34" charset="0"/>
                  <a:cs typeface="Calibri" panose="020F0502020204030204" pitchFamily="34" charset="0"/>
                </a:rPr>
                <a:t>• Inpatient rehab facilities</a:t>
              </a:r>
              <a:endParaRPr lang="en-US" sz="1200" i="1" dirty="0">
                <a:latin typeface="Calibri" panose="020F0502020204030204" pitchFamily="34" charset="0"/>
                <a:cs typeface="Calibri" panose="020F0502020204030204" pitchFamily="34" charset="0"/>
              </a:endParaRPr>
            </a:p>
            <a:p>
              <a:pPr defTabSz="914378"/>
              <a:r>
                <a:rPr lang="en-US" sz="1400" dirty="0">
                  <a:latin typeface="Calibri" panose="020F0502020204030204" pitchFamily="34" charset="0"/>
                  <a:cs typeface="Calibri" panose="020F0502020204030204" pitchFamily="34" charset="0"/>
                </a:rPr>
                <a:t>• LTC hospitals</a:t>
              </a:r>
              <a:endParaRPr lang="en-US" sz="1200" dirty="0">
                <a:latin typeface="Calibri" panose="020F0502020204030204" pitchFamily="34" charset="0"/>
                <a:cs typeface="Calibri" panose="020F0502020204030204" pitchFamily="34" charset="0"/>
              </a:endParaRPr>
            </a:p>
          </p:txBody>
        </p:sp>
        <p:sp>
          <p:nvSpPr>
            <p:cNvPr id="92" name="TextBox 91">
              <a:extLst>
                <a:ext uri="{FF2B5EF4-FFF2-40B4-BE49-F238E27FC236}">
                  <a16:creationId xmlns:a16="http://schemas.microsoft.com/office/drawing/2014/main" id="{8EBFBE96-9FFA-47FA-8C70-353635E0ADD4}"/>
                </a:ext>
                <a:ext uri="{C183D7F6-B498-43B3-948B-1728B52AA6E4}">
                  <adec:decorative xmlns:adec="http://schemas.microsoft.com/office/drawing/2017/decorative" val="1"/>
                </a:ext>
              </a:extLst>
            </p:cNvPr>
            <p:cNvSpPr txBox="1"/>
            <p:nvPr/>
          </p:nvSpPr>
          <p:spPr>
            <a:xfrm>
              <a:off x="6387149" y="4136443"/>
              <a:ext cx="2483004" cy="707886"/>
            </a:xfrm>
            <a:prstGeom prst="rect">
              <a:avLst/>
            </a:prstGeom>
            <a:solidFill>
              <a:srgbClr val="9E8BC1"/>
            </a:solidFill>
            <a:ln w="25400">
              <a:solidFill>
                <a:srgbClr val="000000"/>
              </a:solidFill>
            </a:ln>
          </p:spPr>
          <p:txBody>
            <a:bodyPr wrap="square" rtlCol="0">
              <a:spAutoFit/>
            </a:bodyPr>
            <a:lstStyle/>
            <a:p>
              <a:pPr algn="ctr" defTabSz="914378"/>
              <a:r>
                <a:rPr lang="en-US" sz="1400" dirty="0">
                  <a:latin typeface="Calibri" panose="020F0502020204030204" pitchFamily="34" charset="0"/>
                  <a:cs typeface="Calibri" panose="020F0502020204030204" pitchFamily="34" charset="0"/>
                </a:rPr>
                <a:t>National Post-Acute and Long-Term Care Study (NPALS)</a:t>
              </a:r>
            </a:p>
            <a:p>
              <a:pPr algn="ctr" defTabSz="914378"/>
              <a:r>
                <a:rPr lang="en-US" sz="1200" i="1" dirty="0">
                  <a:latin typeface="Calibri" panose="020F0502020204030204" pitchFamily="34" charset="0"/>
                  <a:cs typeface="Calibri" panose="020F0502020204030204" pitchFamily="34" charset="0"/>
                </a:rPr>
                <a:t>2020-ongoing</a:t>
              </a:r>
            </a:p>
          </p:txBody>
        </p:sp>
        <p:sp>
          <p:nvSpPr>
            <p:cNvPr id="93" name="TextBox 92">
              <a:extLst>
                <a:ext uri="{FF2B5EF4-FFF2-40B4-BE49-F238E27FC236}">
                  <a16:creationId xmlns:a16="http://schemas.microsoft.com/office/drawing/2014/main" id="{24F8CA8B-F8E6-4EB7-927C-ADA690BA86B9}"/>
                </a:ext>
                <a:ext uri="{C183D7F6-B498-43B3-948B-1728B52AA6E4}">
                  <adec:decorative xmlns:adec="http://schemas.microsoft.com/office/drawing/2017/decorative" val="1"/>
                </a:ext>
              </a:extLst>
            </p:cNvPr>
            <p:cNvSpPr txBox="1"/>
            <p:nvPr/>
          </p:nvSpPr>
          <p:spPr>
            <a:xfrm>
              <a:off x="4274301" y="1464510"/>
              <a:ext cx="1600200" cy="307777"/>
            </a:xfrm>
            <a:prstGeom prst="rect">
              <a:avLst/>
            </a:prstGeom>
            <a:solidFill>
              <a:schemeClr val="accent1">
                <a:lumMod val="60000"/>
                <a:lumOff val="40000"/>
              </a:schemeClr>
            </a:solidFill>
            <a:ln w="25400">
              <a:solidFill>
                <a:srgbClr val="000000"/>
              </a:solidFill>
            </a:ln>
          </p:spPr>
          <p:txBody>
            <a:bodyPr wrap="square" rtlCol="0">
              <a:spAutoFit/>
            </a:bodyPr>
            <a:lstStyle/>
            <a:p>
              <a:pPr defTabSz="914378"/>
              <a:r>
                <a:rPr lang="en-US" sz="1400" dirty="0">
                  <a:latin typeface="Calibri" panose="020F0502020204030204" pitchFamily="34" charset="0"/>
                  <a:cs typeface="Calibri" panose="020F0502020204030204" pitchFamily="34" charset="0"/>
                </a:rPr>
                <a:t>• Inpatient dept.</a:t>
              </a:r>
            </a:p>
          </p:txBody>
        </p:sp>
        <p:sp>
          <p:nvSpPr>
            <p:cNvPr id="94" name="TextBox 93">
              <a:extLst>
                <a:ext uri="{FF2B5EF4-FFF2-40B4-BE49-F238E27FC236}">
                  <a16:creationId xmlns:a16="http://schemas.microsoft.com/office/drawing/2014/main" id="{4B709873-257D-4745-BF83-5F705A689B1D}"/>
                </a:ext>
                <a:ext uri="{C183D7F6-B498-43B3-948B-1728B52AA6E4}">
                  <adec:decorative xmlns:adec="http://schemas.microsoft.com/office/drawing/2017/decorative" val="1"/>
                </a:ext>
              </a:extLst>
            </p:cNvPr>
            <p:cNvSpPr txBox="1"/>
            <p:nvPr/>
          </p:nvSpPr>
          <p:spPr>
            <a:xfrm>
              <a:off x="467430" y="1455527"/>
              <a:ext cx="1702833" cy="738664"/>
            </a:xfrm>
            <a:prstGeom prst="rect">
              <a:avLst/>
            </a:prstGeom>
            <a:solidFill>
              <a:schemeClr val="accent1">
                <a:lumMod val="60000"/>
                <a:lumOff val="40000"/>
              </a:schemeClr>
            </a:solidFill>
            <a:ln w="25400">
              <a:solidFill>
                <a:srgbClr val="000000"/>
              </a:solidFill>
            </a:ln>
          </p:spPr>
          <p:txBody>
            <a:bodyPr wrap="square" rtlCol="0">
              <a:spAutoFit/>
            </a:bodyPr>
            <a:lstStyle/>
            <a:p>
              <a:pPr defTabSz="914378"/>
              <a:r>
                <a:rPr lang="en-US" sz="1400" dirty="0">
                  <a:latin typeface="Calibri" panose="020F0502020204030204" pitchFamily="34" charset="0"/>
                  <a:cs typeface="Calibri" panose="020F0502020204030204" pitchFamily="34" charset="0"/>
                </a:rPr>
                <a:t>• Physician offices</a:t>
              </a:r>
            </a:p>
            <a:p>
              <a:pPr defTabSz="914378"/>
              <a:r>
                <a:rPr lang="en-US" sz="1400" dirty="0">
                  <a:latin typeface="Calibri" panose="020F0502020204030204" pitchFamily="34" charset="0"/>
                  <a:cs typeface="Calibri" panose="020F0502020204030204" pitchFamily="34" charset="0"/>
                </a:rPr>
                <a:t>• Community health </a:t>
              </a:r>
            </a:p>
            <a:p>
              <a:pPr defTabSz="914378"/>
              <a:r>
                <a:rPr lang="en-US" sz="1400" dirty="0">
                  <a:latin typeface="Calibri" panose="020F0502020204030204" pitchFamily="34" charset="0"/>
                  <a:cs typeface="Calibri" panose="020F0502020204030204" pitchFamily="34" charset="0"/>
                </a:rPr>
                <a:t>   centers</a:t>
              </a:r>
            </a:p>
          </p:txBody>
        </p:sp>
        <p:sp>
          <p:nvSpPr>
            <p:cNvPr id="95" name="TextBox 94">
              <a:extLst>
                <a:ext uri="{FF2B5EF4-FFF2-40B4-BE49-F238E27FC236}">
                  <a16:creationId xmlns:a16="http://schemas.microsoft.com/office/drawing/2014/main" id="{06EC4049-9D22-48A0-8447-4F90DB787B51}"/>
                </a:ext>
                <a:ext uri="{C183D7F6-B498-43B3-948B-1728B52AA6E4}">
                  <adec:decorative xmlns:adec="http://schemas.microsoft.com/office/drawing/2017/decorative" val="1"/>
                </a:ext>
              </a:extLst>
            </p:cNvPr>
            <p:cNvSpPr txBox="1"/>
            <p:nvPr/>
          </p:nvSpPr>
          <p:spPr>
            <a:xfrm>
              <a:off x="2308894" y="1454838"/>
              <a:ext cx="1905000" cy="954107"/>
            </a:xfrm>
            <a:prstGeom prst="rect">
              <a:avLst/>
            </a:prstGeom>
            <a:solidFill>
              <a:schemeClr val="accent1">
                <a:lumMod val="60000"/>
                <a:lumOff val="40000"/>
              </a:schemeClr>
            </a:solidFill>
            <a:ln w="25400">
              <a:solidFill>
                <a:srgbClr val="000000"/>
              </a:solidFill>
            </a:ln>
          </p:spPr>
          <p:txBody>
            <a:bodyPr wrap="square" rtlCol="0">
              <a:spAutoFit/>
            </a:bodyPr>
            <a:lstStyle/>
            <a:p>
              <a:pPr defTabSz="914378"/>
              <a:r>
                <a:rPr lang="en-US" sz="1400" dirty="0">
                  <a:latin typeface="Calibri" panose="020F0502020204030204" pitchFamily="34" charset="0"/>
                  <a:cs typeface="Calibri" panose="020F0502020204030204" pitchFamily="34" charset="0"/>
                </a:rPr>
                <a:t>• Emergency dept.</a:t>
              </a:r>
            </a:p>
            <a:p>
              <a:pPr defTabSz="914378"/>
              <a:r>
                <a:rPr lang="en-US" sz="1400" dirty="0">
                  <a:latin typeface="Calibri" panose="020F0502020204030204" pitchFamily="34" charset="0"/>
                  <a:cs typeface="Calibri" panose="020F0502020204030204" pitchFamily="34" charset="0"/>
                </a:rPr>
                <a:t>• Outpatient dept.</a:t>
              </a:r>
            </a:p>
            <a:p>
              <a:pPr defTabSz="914378"/>
              <a:r>
                <a:rPr lang="en-US" sz="1400" dirty="0">
                  <a:latin typeface="Calibri" panose="020F0502020204030204" pitchFamily="34" charset="0"/>
                  <a:cs typeface="Calibri" panose="020F0502020204030204" pitchFamily="34" charset="0"/>
                </a:rPr>
                <a:t>• Ambulatory surgery </a:t>
              </a:r>
            </a:p>
            <a:p>
              <a:pPr defTabSz="914378"/>
              <a:r>
                <a:rPr lang="en-US" sz="1400" dirty="0">
                  <a:latin typeface="Calibri" panose="020F0502020204030204" pitchFamily="34" charset="0"/>
                  <a:cs typeface="Calibri" panose="020F0502020204030204" pitchFamily="34" charset="0"/>
                </a:rPr>
                <a:t>   locations</a:t>
              </a:r>
            </a:p>
          </p:txBody>
        </p:sp>
        <p:sp>
          <p:nvSpPr>
            <p:cNvPr id="96" name="TextBox 95">
              <a:extLst>
                <a:ext uri="{FF2B5EF4-FFF2-40B4-BE49-F238E27FC236}">
                  <a16:creationId xmlns:a16="http://schemas.microsoft.com/office/drawing/2014/main" id="{C0CC8A11-312A-470C-8411-AFEBB49DCF5F}"/>
                </a:ext>
                <a:ext uri="{C183D7F6-B498-43B3-948B-1728B52AA6E4}">
                  <adec:decorative xmlns:adec="http://schemas.microsoft.com/office/drawing/2017/decorative" val="1"/>
                </a:ext>
              </a:extLst>
            </p:cNvPr>
            <p:cNvSpPr txBox="1"/>
            <p:nvPr/>
          </p:nvSpPr>
          <p:spPr>
            <a:xfrm>
              <a:off x="4303525" y="2590122"/>
              <a:ext cx="1607709" cy="923330"/>
            </a:xfrm>
            <a:prstGeom prst="rect">
              <a:avLst/>
            </a:prstGeom>
            <a:solidFill>
              <a:srgbClr val="9E8BC1"/>
            </a:solidFill>
            <a:ln w="25400">
              <a:solidFill>
                <a:srgbClr val="000000"/>
              </a:solidFill>
            </a:ln>
          </p:spPr>
          <p:txBody>
            <a:bodyPr wrap="square" rtlCol="0">
              <a:spAutoFit/>
            </a:bodyPr>
            <a:lstStyle/>
            <a:p>
              <a:pPr algn="ctr" defTabSz="914378"/>
              <a:r>
                <a:rPr lang="en-US" sz="1400" dirty="0">
                  <a:latin typeface="Calibri" panose="020F0502020204030204" pitchFamily="34" charset="0"/>
                  <a:cs typeface="Calibri" panose="020F0502020204030204" pitchFamily="34" charset="0"/>
                </a:rPr>
                <a:t>National Hospital Discharge Survey (NHDS) </a:t>
              </a:r>
              <a:endParaRPr lang="en-US" sz="1200" i="1" dirty="0">
                <a:latin typeface="Calibri" panose="020F0502020204030204" pitchFamily="34" charset="0"/>
                <a:cs typeface="Calibri" panose="020F0502020204030204" pitchFamily="34" charset="0"/>
              </a:endParaRPr>
            </a:p>
            <a:p>
              <a:pPr algn="ctr" defTabSz="914378"/>
              <a:r>
                <a:rPr lang="en-US" sz="1200" i="1" dirty="0">
                  <a:latin typeface="Calibri" panose="020F0502020204030204" pitchFamily="34" charset="0"/>
                  <a:cs typeface="Calibri" panose="020F0502020204030204" pitchFamily="34" charset="0"/>
                </a:rPr>
                <a:t>1965-2010</a:t>
              </a:r>
              <a:endParaRPr lang="en-US" sz="1200" dirty="0">
                <a:latin typeface="Calibri" panose="020F0502020204030204" pitchFamily="34" charset="0"/>
                <a:cs typeface="Calibri" panose="020F0502020204030204" pitchFamily="34" charset="0"/>
              </a:endParaRPr>
            </a:p>
          </p:txBody>
        </p:sp>
        <p:sp>
          <p:nvSpPr>
            <p:cNvPr id="97" name="TextBox 96">
              <a:extLst>
                <a:ext uri="{FF2B5EF4-FFF2-40B4-BE49-F238E27FC236}">
                  <a16:creationId xmlns:a16="http://schemas.microsoft.com/office/drawing/2014/main" id="{60A45D7C-AA75-4A57-9F02-0C2A893AA36B}"/>
                </a:ext>
                <a:ext uri="{C183D7F6-B498-43B3-948B-1728B52AA6E4}">
                  <adec:decorative xmlns:adec="http://schemas.microsoft.com/office/drawing/2017/decorative" val="1"/>
                </a:ext>
              </a:extLst>
            </p:cNvPr>
            <p:cNvSpPr txBox="1"/>
            <p:nvPr/>
          </p:nvSpPr>
          <p:spPr>
            <a:xfrm>
              <a:off x="4290758" y="1427395"/>
              <a:ext cx="1600200" cy="307777"/>
            </a:xfrm>
            <a:prstGeom prst="rect">
              <a:avLst/>
            </a:prstGeom>
            <a:solidFill>
              <a:schemeClr val="accent1">
                <a:lumMod val="60000"/>
                <a:lumOff val="40000"/>
              </a:schemeClr>
            </a:solidFill>
            <a:ln w="25400">
              <a:solidFill>
                <a:srgbClr val="000000"/>
              </a:solidFill>
            </a:ln>
          </p:spPr>
          <p:txBody>
            <a:bodyPr wrap="square" rtlCol="0">
              <a:spAutoFit/>
            </a:bodyPr>
            <a:lstStyle/>
            <a:p>
              <a:pPr defTabSz="914378"/>
              <a:r>
                <a:rPr lang="en-US" sz="1400" dirty="0">
                  <a:latin typeface="Calibri" panose="020F0502020204030204" pitchFamily="34" charset="0"/>
                  <a:cs typeface="Calibri" panose="020F0502020204030204" pitchFamily="34" charset="0"/>
                </a:rPr>
                <a:t>• Inpatient dept.</a:t>
              </a:r>
            </a:p>
          </p:txBody>
        </p:sp>
        <p:sp>
          <p:nvSpPr>
            <p:cNvPr id="98" name="TextBox 97">
              <a:extLst>
                <a:ext uri="{FF2B5EF4-FFF2-40B4-BE49-F238E27FC236}">
                  <a16:creationId xmlns:a16="http://schemas.microsoft.com/office/drawing/2014/main" id="{27BD960B-547D-4E59-8A95-CAF74D47F6CE}"/>
                </a:ext>
                <a:ext uri="{C183D7F6-B498-43B3-948B-1728B52AA6E4}">
                  <adec:decorative xmlns:adec="http://schemas.microsoft.com/office/drawing/2017/decorative" val="1"/>
                </a:ext>
              </a:extLst>
            </p:cNvPr>
            <p:cNvSpPr txBox="1"/>
            <p:nvPr/>
          </p:nvSpPr>
          <p:spPr>
            <a:xfrm>
              <a:off x="423200" y="2593096"/>
              <a:ext cx="1702833" cy="923330"/>
            </a:xfrm>
            <a:prstGeom prst="rect">
              <a:avLst/>
            </a:prstGeom>
            <a:solidFill>
              <a:srgbClr val="9E8BC1"/>
            </a:solidFill>
            <a:ln w="25400">
              <a:solidFill>
                <a:srgbClr val="000000"/>
              </a:solidFill>
            </a:ln>
          </p:spPr>
          <p:txBody>
            <a:bodyPr wrap="square" rtlCol="0">
              <a:spAutoFit/>
            </a:bodyPr>
            <a:lstStyle/>
            <a:p>
              <a:pPr algn="ctr" defTabSz="914378"/>
              <a:r>
                <a:rPr lang="en-US" sz="1400" dirty="0">
                  <a:latin typeface="Calibri" panose="020F0502020204030204" pitchFamily="34" charset="0"/>
                  <a:cs typeface="Calibri" panose="020F0502020204030204" pitchFamily="34" charset="0"/>
                </a:rPr>
                <a:t>National Ambulatory Medical Care Survey (NAMCS)</a:t>
              </a:r>
            </a:p>
            <a:p>
              <a:pPr algn="ctr" defTabSz="914378"/>
              <a:r>
                <a:rPr lang="en-US" sz="1200" i="1" dirty="0">
                  <a:latin typeface="Calibri" panose="020F0502020204030204" pitchFamily="34" charset="0"/>
                  <a:cs typeface="Calibri" panose="020F0502020204030204" pitchFamily="34" charset="0"/>
                </a:rPr>
                <a:t>1973-ongoing</a:t>
              </a:r>
            </a:p>
          </p:txBody>
        </p:sp>
        <p:sp>
          <p:nvSpPr>
            <p:cNvPr id="99" name="TextBox 98">
              <a:extLst>
                <a:ext uri="{FF2B5EF4-FFF2-40B4-BE49-F238E27FC236}">
                  <a16:creationId xmlns:a16="http://schemas.microsoft.com/office/drawing/2014/main" id="{5758F98A-BCFA-428A-8253-6B654B44B8DE}"/>
                </a:ext>
                <a:ext uri="{C183D7F6-B498-43B3-948B-1728B52AA6E4}">
                  <adec:decorative xmlns:adec="http://schemas.microsoft.com/office/drawing/2017/decorative" val="1"/>
                </a:ext>
              </a:extLst>
            </p:cNvPr>
            <p:cNvSpPr txBox="1"/>
            <p:nvPr/>
          </p:nvSpPr>
          <p:spPr>
            <a:xfrm>
              <a:off x="2255559" y="2585661"/>
              <a:ext cx="1905000" cy="923330"/>
            </a:xfrm>
            <a:prstGeom prst="rect">
              <a:avLst/>
            </a:prstGeom>
            <a:solidFill>
              <a:srgbClr val="9E8BC1"/>
            </a:solidFill>
            <a:ln w="25400">
              <a:solidFill>
                <a:srgbClr val="000000"/>
              </a:solidFill>
            </a:ln>
          </p:spPr>
          <p:txBody>
            <a:bodyPr wrap="square" rtlCol="0">
              <a:spAutoFit/>
            </a:bodyPr>
            <a:lstStyle/>
            <a:p>
              <a:pPr algn="ctr" defTabSz="914378"/>
              <a:r>
                <a:rPr lang="en-US" sz="1400" dirty="0">
                  <a:latin typeface="Calibri" panose="020F0502020204030204" pitchFamily="34" charset="0"/>
                  <a:cs typeface="Calibri" panose="020F0502020204030204" pitchFamily="34" charset="0"/>
                </a:rPr>
                <a:t>National Hospital Ambulatory Medical Care Survey (NHAMCS)</a:t>
              </a:r>
            </a:p>
            <a:p>
              <a:pPr algn="ctr" defTabSz="914378"/>
              <a:r>
                <a:rPr lang="en-US" sz="1200" i="1" dirty="0">
                  <a:latin typeface="Calibri" panose="020F0502020204030204" pitchFamily="34" charset="0"/>
                  <a:cs typeface="Calibri" panose="020F0502020204030204" pitchFamily="34" charset="0"/>
                </a:rPr>
                <a:t>1992-ongoing</a:t>
              </a:r>
            </a:p>
          </p:txBody>
        </p:sp>
        <p:sp>
          <p:nvSpPr>
            <p:cNvPr id="100" name="TextBox 99">
              <a:extLst>
                <a:ext uri="{FF2B5EF4-FFF2-40B4-BE49-F238E27FC236}">
                  <a16:creationId xmlns:a16="http://schemas.microsoft.com/office/drawing/2014/main" id="{5C5B11B5-D64C-43FE-B368-2C3873C06F54}"/>
                </a:ext>
                <a:ext uri="{C183D7F6-B498-43B3-948B-1728B52AA6E4}">
                  <adec:decorative xmlns:adec="http://schemas.microsoft.com/office/drawing/2017/decorative" val="1"/>
                </a:ext>
              </a:extLst>
            </p:cNvPr>
            <p:cNvSpPr txBox="1"/>
            <p:nvPr/>
          </p:nvSpPr>
          <p:spPr>
            <a:xfrm>
              <a:off x="2283425" y="4026484"/>
              <a:ext cx="3600422" cy="492443"/>
            </a:xfrm>
            <a:prstGeom prst="rect">
              <a:avLst/>
            </a:prstGeom>
            <a:solidFill>
              <a:srgbClr val="9E8BC1"/>
            </a:solidFill>
            <a:ln w="25400">
              <a:solidFill>
                <a:srgbClr val="000000"/>
              </a:solidFill>
            </a:ln>
          </p:spPr>
          <p:txBody>
            <a:bodyPr wrap="square" rtlCol="0">
              <a:spAutoFit/>
            </a:bodyPr>
            <a:lstStyle/>
            <a:p>
              <a:pPr algn="ctr" defTabSz="914378"/>
              <a:r>
                <a:rPr lang="en-US" sz="1400" dirty="0">
                  <a:latin typeface="Calibri" panose="020F0502020204030204" pitchFamily="34" charset="0"/>
                  <a:cs typeface="Calibri" panose="020F0502020204030204" pitchFamily="34" charset="0"/>
                </a:rPr>
                <a:t>National Hospital Care Survey (NHCS) </a:t>
              </a:r>
            </a:p>
            <a:p>
              <a:pPr algn="ctr" defTabSz="914378"/>
              <a:r>
                <a:rPr lang="en-US" sz="1200" i="1" dirty="0">
                  <a:latin typeface="Calibri" panose="020F0502020204030204" pitchFamily="34" charset="0"/>
                  <a:cs typeface="Calibri" panose="020F0502020204030204" pitchFamily="34" charset="0"/>
                </a:rPr>
                <a:t>2011-ongoing</a:t>
              </a:r>
            </a:p>
          </p:txBody>
        </p:sp>
        <p:sp>
          <p:nvSpPr>
            <p:cNvPr id="101" name="TextBox 100">
              <a:extLst>
                <a:ext uri="{FF2B5EF4-FFF2-40B4-BE49-F238E27FC236}">
                  <a16:creationId xmlns:a16="http://schemas.microsoft.com/office/drawing/2014/main" id="{13893451-C915-45F2-9236-679220C0558B}"/>
                </a:ext>
                <a:ext uri="{C183D7F6-B498-43B3-948B-1728B52AA6E4}">
                  <adec:decorative xmlns:adec="http://schemas.microsoft.com/office/drawing/2017/decorative" val="1"/>
                </a:ext>
              </a:extLst>
            </p:cNvPr>
            <p:cNvSpPr txBox="1"/>
            <p:nvPr/>
          </p:nvSpPr>
          <p:spPr>
            <a:xfrm>
              <a:off x="419610" y="3775651"/>
              <a:ext cx="1702833" cy="923330"/>
            </a:xfrm>
            <a:prstGeom prst="rect">
              <a:avLst/>
            </a:prstGeom>
            <a:solidFill>
              <a:srgbClr val="9E8BC1"/>
            </a:solidFill>
            <a:ln w="25400">
              <a:solidFill>
                <a:srgbClr val="000000"/>
              </a:solidFill>
              <a:prstDash val="dash"/>
            </a:ln>
          </p:spPr>
          <p:txBody>
            <a:bodyPr wrap="square" rtlCol="0">
              <a:spAutoFit/>
            </a:bodyPr>
            <a:lstStyle/>
            <a:p>
              <a:pPr algn="ctr" defTabSz="914378"/>
              <a:r>
                <a:rPr lang="en-US" sz="1400" dirty="0">
                  <a:latin typeface="Calibri" panose="020F0502020204030204" pitchFamily="34" charset="0"/>
                  <a:cs typeface="Calibri" panose="020F0502020204030204" pitchFamily="34" charset="0"/>
                </a:rPr>
                <a:t>National Electronic Health Records Survey (NEHRS)</a:t>
              </a:r>
            </a:p>
            <a:p>
              <a:pPr algn="ctr" defTabSz="914378"/>
              <a:r>
                <a:rPr lang="en-US" sz="1200" i="1" dirty="0">
                  <a:latin typeface="Calibri" panose="020F0502020204030204" pitchFamily="34" charset="0"/>
                  <a:cs typeface="Calibri" panose="020F0502020204030204" pitchFamily="34" charset="0"/>
                </a:rPr>
                <a:t>2008-2021</a:t>
              </a:r>
            </a:p>
          </p:txBody>
        </p:sp>
        <p:sp>
          <p:nvSpPr>
            <p:cNvPr id="102" name="TextBox 101">
              <a:extLst>
                <a:ext uri="{FF2B5EF4-FFF2-40B4-BE49-F238E27FC236}">
                  <a16:creationId xmlns:a16="http://schemas.microsoft.com/office/drawing/2014/main" id="{8BED7C9B-B34C-4F41-8523-57D22591E5A5}"/>
                </a:ext>
                <a:ext uri="{C183D7F6-B498-43B3-948B-1728B52AA6E4}">
                  <adec:decorative xmlns:adec="http://schemas.microsoft.com/office/drawing/2017/decorative" val="1"/>
                </a:ext>
              </a:extLst>
            </p:cNvPr>
            <p:cNvSpPr txBox="1"/>
            <p:nvPr/>
          </p:nvSpPr>
          <p:spPr>
            <a:xfrm>
              <a:off x="6402684" y="2322730"/>
              <a:ext cx="2483004" cy="707886"/>
            </a:xfrm>
            <a:prstGeom prst="rect">
              <a:avLst/>
            </a:prstGeom>
            <a:solidFill>
              <a:srgbClr val="9E8BC1"/>
            </a:solidFill>
            <a:ln w="25400">
              <a:solidFill>
                <a:srgbClr val="000000"/>
              </a:solidFill>
            </a:ln>
          </p:spPr>
          <p:txBody>
            <a:bodyPr wrap="square" rtlCol="0">
              <a:spAutoFit/>
            </a:bodyPr>
            <a:lstStyle/>
            <a:p>
              <a:pPr algn="ctr" defTabSz="914378"/>
              <a:r>
                <a:rPr lang="en-US" sz="1400" dirty="0">
                  <a:latin typeface="Calibri" panose="020F0502020204030204" pitchFamily="34" charset="0"/>
                  <a:cs typeface="Calibri" panose="020F0502020204030204" pitchFamily="34" charset="0"/>
                </a:rPr>
                <a:t>National Study of Long-Term Care Providers (NSLTCP)</a:t>
              </a:r>
            </a:p>
            <a:p>
              <a:pPr algn="ctr" defTabSz="914378"/>
              <a:r>
                <a:rPr lang="en-US" sz="1200" i="1" dirty="0">
                  <a:latin typeface="Calibri" panose="020F0502020204030204" pitchFamily="34" charset="0"/>
                  <a:cs typeface="Calibri" panose="020F0502020204030204" pitchFamily="34" charset="0"/>
                </a:rPr>
                <a:t>2012-2018</a:t>
              </a:r>
            </a:p>
          </p:txBody>
        </p:sp>
        <p:sp>
          <p:nvSpPr>
            <p:cNvPr id="103" name="TextBox 102">
              <a:extLst>
                <a:ext uri="{FF2B5EF4-FFF2-40B4-BE49-F238E27FC236}">
                  <a16:creationId xmlns:a16="http://schemas.microsoft.com/office/drawing/2014/main" id="{41F91E23-5184-4C69-980D-31DE115B0857}"/>
                </a:ext>
                <a:ext uri="{C183D7F6-B498-43B3-948B-1728B52AA6E4}">
                  <adec:decorative xmlns:adec="http://schemas.microsoft.com/office/drawing/2017/decorative" val="1"/>
                </a:ext>
              </a:extLst>
            </p:cNvPr>
            <p:cNvSpPr txBox="1"/>
            <p:nvPr/>
          </p:nvSpPr>
          <p:spPr>
            <a:xfrm>
              <a:off x="6103471" y="1403102"/>
              <a:ext cx="2983402" cy="738664"/>
            </a:xfrm>
            <a:prstGeom prst="rect">
              <a:avLst/>
            </a:prstGeom>
            <a:solidFill>
              <a:schemeClr val="accent1">
                <a:lumMod val="60000"/>
                <a:lumOff val="40000"/>
              </a:schemeClr>
            </a:solidFill>
            <a:ln w="25400">
              <a:solidFill>
                <a:srgbClr val="000000"/>
              </a:solidFill>
            </a:ln>
          </p:spPr>
          <p:txBody>
            <a:bodyPr wrap="square" rtlCol="0">
              <a:spAutoFit/>
            </a:bodyPr>
            <a:lstStyle/>
            <a:p>
              <a:pPr defTabSz="914378"/>
              <a:r>
                <a:rPr lang="en-US" sz="1400" dirty="0">
                  <a:latin typeface="Calibri" panose="020F0502020204030204" pitchFamily="34" charset="0"/>
                  <a:cs typeface="Calibri" panose="020F0502020204030204" pitchFamily="34" charset="0"/>
                </a:rPr>
                <a:t>• Residential care • Adult day services</a:t>
              </a:r>
            </a:p>
            <a:p>
              <a:pPr defTabSz="914378"/>
              <a:r>
                <a:rPr lang="en-US" sz="1400" dirty="0">
                  <a:latin typeface="Calibri" panose="020F0502020204030204" pitchFamily="34" charset="0"/>
                  <a:cs typeface="Calibri" panose="020F0502020204030204" pitchFamily="34" charset="0"/>
                </a:rPr>
                <a:t>• Nursing homes • Home health</a:t>
              </a:r>
              <a:endParaRPr lang="en-US" sz="1400" i="1" dirty="0">
                <a:latin typeface="Calibri" panose="020F0502020204030204" pitchFamily="34" charset="0"/>
                <a:cs typeface="Calibri" panose="020F0502020204030204" pitchFamily="34" charset="0"/>
              </a:endParaRPr>
            </a:p>
            <a:p>
              <a:pPr defTabSz="914378"/>
              <a:r>
                <a:rPr lang="en-US" sz="1400" dirty="0">
                  <a:latin typeface="Calibri" panose="020F0502020204030204" pitchFamily="34" charset="0"/>
                  <a:cs typeface="Calibri" panose="020F0502020204030204" pitchFamily="34" charset="0"/>
                </a:rPr>
                <a:t>• Hospice care</a:t>
              </a:r>
            </a:p>
          </p:txBody>
        </p:sp>
        <p:sp>
          <p:nvSpPr>
            <p:cNvPr id="104" name="TextBox 103">
              <a:extLst>
                <a:ext uri="{FF2B5EF4-FFF2-40B4-BE49-F238E27FC236}">
                  <a16:creationId xmlns:a16="http://schemas.microsoft.com/office/drawing/2014/main" id="{79804C08-92F8-4E8B-8F19-BCE7BF2E5DED}"/>
                </a:ext>
                <a:ext uri="{C183D7F6-B498-43B3-948B-1728B52AA6E4}">
                  <adec:decorative xmlns:adec="http://schemas.microsoft.com/office/drawing/2017/decorative" val="1"/>
                </a:ext>
              </a:extLst>
            </p:cNvPr>
            <p:cNvSpPr txBox="1"/>
            <p:nvPr/>
          </p:nvSpPr>
          <p:spPr>
            <a:xfrm>
              <a:off x="6573020" y="3238437"/>
              <a:ext cx="2142334" cy="738664"/>
            </a:xfrm>
            <a:prstGeom prst="rect">
              <a:avLst/>
            </a:prstGeom>
            <a:solidFill>
              <a:schemeClr val="accent1">
                <a:lumMod val="60000"/>
                <a:lumOff val="40000"/>
              </a:schemeClr>
            </a:solidFill>
            <a:ln w="25400">
              <a:solidFill>
                <a:srgbClr val="000000"/>
              </a:solidFill>
            </a:ln>
          </p:spPr>
          <p:txBody>
            <a:bodyPr wrap="square" rtlCol="0">
              <a:spAutoFit/>
            </a:bodyPr>
            <a:lstStyle/>
            <a:p>
              <a:pPr defTabSz="914378"/>
              <a:r>
                <a:rPr lang="en-US" sz="1400" dirty="0">
                  <a:latin typeface="Calibri" panose="020F0502020204030204" pitchFamily="34" charset="0"/>
                  <a:cs typeface="Calibri" panose="020F0502020204030204" pitchFamily="34" charset="0"/>
                </a:rPr>
                <a:t>Plus...</a:t>
              </a:r>
            </a:p>
            <a:p>
              <a:pPr defTabSz="914378"/>
              <a:r>
                <a:rPr lang="en-US" sz="1400" dirty="0">
                  <a:latin typeface="Calibri" panose="020F0502020204030204" pitchFamily="34" charset="0"/>
                  <a:cs typeface="Calibri" panose="020F0502020204030204" pitchFamily="34" charset="0"/>
                </a:rPr>
                <a:t>• Inpatient rehab facilities</a:t>
              </a:r>
              <a:endParaRPr lang="en-US" sz="1200" i="1" dirty="0">
                <a:latin typeface="Calibri" panose="020F0502020204030204" pitchFamily="34" charset="0"/>
                <a:cs typeface="Calibri" panose="020F0502020204030204" pitchFamily="34" charset="0"/>
              </a:endParaRPr>
            </a:p>
            <a:p>
              <a:pPr defTabSz="914378"/>
              <a:r>
                <a:rPr lang="en-US" sz="1400" dirty="0">
                  <a:latin typeface="Calibri" panose="020F0502020204030204" pitchFamily="34" charset="0"/>
                  <a:cs typeface="Calibri" panose="020F0502020204030204" pitchFamily="34" charset="0"/>
                </a:rPr>
                <a:t>• LTC hospitals</a:t>
              </a:r>
              <a:endParaRPr lang="en-US" sz="1200" dirty="0">
                <a:latin typeface="Calibri" panose="020F0502020204030204" pitchFamily="34" charset="0"/>
                <a:cs typeface="Calibri" panose="020F0502020204030204" pitchFamily="34" charset="0"/>
              </a:endParaRPr>
            </a:p>
          </p:txBody>
        </p:sp>
        <p:sp>
          <p:nvSpPr>
            <p:cNvPr id="105" name="TextBox 104">
              <a:extLst>
                <a:ext uri="{FF2B5EF4-FFF2-40B4-BE49-F238E27FC236}">
                  <a16:creationId xmlns:a16="http://schemas.microsoft.com/office/drawing/2014/main" id="{E5BCD8C7-2222-4EBE-8854-AAA83B5D82EA}"/>
                </a:ext>
                <a:ext uri="{C183D7F6-B498-43B3-948B-1728B52AA6E4}">
                  <adec:decorative xmlns:adec="http://schemas.microsoft.com/office/drawing/2017/decorative" val="1"/>
                </a:ext>
              </a:extLst>
            </p:cNvPr>
            <p:cNvSpPr txBox="1"/>
            <p:nvPr/>
          </p:nvSpPr>
          <p:spPr>
            <a:xfrm>
              <a:off x="6402684" y="4115272"/>
              <a:ext cx="2483004" cy="707886"/>
            </a:xfrm>
            <a:prstGeom prst="rect">
              <a:avLst/>
            </a:prstGeom>
            <a:solidFill>
              <a:srgbClr val="9E8BC1"/>
            </a:solidFill>
            <a:ln w="25400">
              <a:solidFill>
                <a:srgbClr val="000000"/>
              </a:solidFill>
            </a:ln>
          </p:spPr>
          <p:txBody>
            <a:bodyPr wrap="square" rtlCol="0">
              <a:spAutoFit/>
            </a:bodyPr>
            <a:lstStyle/>
            <a:p>
              <a:pPr algn="ctr" defTabSz="914378"/>
              <a:r>
                <a:rPr lang="en-US" sz="1400" dirty="0">
                  <a:latin typeface="Calibri" panose="020F0502020204030204" pitchFamily="34" charset="0"/>
                  <a:cs typeface="Calibri" panose="020F0502020204030204" pitchFamily="34" charset="0"/>
                </a:rPr>
                <a:t>National Post-Acute and Long-Term Care Study (NPALS)</a:t>
              </a:r>
            </a:p>
            <a:p>
              <a:pPr algn="ctr" defTabSz="914378"/>
              <a:r>
                <a:rPr lang="en-US" sz="1200" i="1" dirty="0">
                  <a:latin typeface="Calibri" panose="020F0502020204030204" pitchFamily="34" charset="0"/>
                  <a:cs typeface="Calibri" panose="020F0502020204030204" pitchFamily="34" charset="0"/>
                </a:rPr>
                <a:t>2020-ongoing</a:t>
              </a:r>
            </a:p>
          </p:txBody>
        </p:sp>
        <p:sp>
          <p:nvSpPr>
            <p:cNvPr id="106" name="TextBox 105">
              <a:extLst>
                <a:ext uri="{FF2B5EF4-FFF2-40B4-BE49-F238E27FC236}">
                  <a16:creationId xmlns:a16="http://schemas.microsoft.com/office/drawing/2014/main" id="{E62AD3AF-CE97-4441-978C-AA3C31C36575}"/>
                </a:ext>
                <a:ext uri="{C183D7F6-B498-43B3-948B-1728B52AA6E4}">
                  <adec:decorative xmlns:adec="http://schemas.microsoft.com/office/drawing/2017/decorative" val="1"/>
                </a:ext>
              </a:extLst>
            </p:cNvPr>
            <p:cNvSpPr txBox="1"/>
            <p:nvPr/>
          </p:nvSpPr>
          <p:spPr>
            <a:xfrm>
              <a:off x="482965" y="1434356"/>
              <a:ext cx="1702833" cy="738664"/>
            </a:xfrm>
            <a:prstGeom prst="rect">
              <a:avLst/>
            </a:prstGeom>
            <a:solidFill>
              <a:schemeClr val="accent1">
                <a:lumMod val="60000"/>
                <a:lumOff val="40000"/>
              </a:schemeClr>
            </a:solidFill>
            <a:ln w="25400">
              <a:solidFill>
                <a:srgbClr val="000000"/>
              </a:solidFill>
            </a:ln>
          </p:spPr>
          <p:txBody>
            <a:bodyPr wrap="square" rtlCol="0">
              <a:spAutoFit/>
            </a:bodyPr>
            <a:lstStyle/>
            <a:p>
              <a:pPr defTabSz="914378"/>
              <a:r>
                <a:rPr lang="en-US" sz="1400" dirty="0">
                  <a:latin typeface="Calibri" panose="020F0502020204030204" pitchFamily="34" charset="0"/>
                  <a:cs typeface="Calibri" panose="020F0502020204030204" pitchFamily="34" charset="0"/>
                </a:rPr>
                <a:t>• Physician offices</a:t>
              </a:r>
            </a:p>
            <a:p>
              <a:pPr defTabSz="914378"/>
              <a:r>
                <a:rPr lang="en-US" sz="1400" dirty="0">
                  <a:latin typeface="Calibri" panose="020F0502020204030204" pitchFamily="34" charset="0"/>
                  <a:cs typeface="Calibri" panose="020F0502020204030204" pitchFamily="34" charset="0"/>
                </a:rPr>
                <a:t>• Community health </a:t>
              </a:r>
            </a:p>
            <a:p>
              <a:pPr defTabSz="914378"/>
              <a:r>
                <a:rPr lang="en-US" sz="1400" dirty="0">
                  <a:latin typeface="Calibri" panose="020F0502020204030204" pitchFamily="34" charset="0"/>
                  <a:cs typeface="Calibri" panose="020F0502020204030204" pitchFamily="34" charset="0"/>
                </a:rPr>
                <a:t>   centers</a:t>
              </a:r>
            </a:p>
          </p:txBody>
        </p:sp>
        <p:sp>
          <p:nvSpPr>
            <p:cNvPr id="107" name="TextBox 106">
              <a:extLst>
                <a:ext uri="{FF2B5EF4-FFF2-40B4-BE49-F238E27FC236}">
                  <a16:creationId xmlns:a16="http://schemas.microsoft.com/office/drawing/2014/main" id="{40545C76-44CD-4BB9-A1E3-50AECADE4F7B}"/>
                </a:ext>
                <a:ext uri="{C183D7F6-B498-43B3-948B-1728B52AA6E4}">
                  <adec:decorative xmlns:adec="http://schemas.microsoft.com/office/drawing/2017/decorative" val="1"/>
                </a:ext>
              </a:extLst>
            </p:cNvPr>
            <p:cNvSpPr txBox="1"/>
            <p:nvPr/>
          </p:nvSpPr>
          <p:spPr>
            <a:xfrm>
              <a:off x="4319060" y="2568951"/>
              <a:ext cx="1607709" cy="923330"/>
            </a:xfrm>
            <a:prstGeom prst="rect">
              <a:avLst/>
            </a:prstGeom>
            <a:solidFill>
              <a:srgbClr val="9E8BC1"/>
            </a:solidFill>
            <a:ln w="25400">
              <a:solidFill>
                <a:srgbClr val="000000"/>
              </a:solidFill>
            </a:ln>
          </p:spPr>
          <p:txBody>
            <a:bodyPr wrap="square" rtlCol="0">
              <a:spAutoFit/>
            </a:bodyPr>
            <a:lstStyle/>
            <a:p>
              <a:pPr algn="ctr" defTabSz="914378"/>
              <a:r>
                <a:rPr lang="en-US" sz="1400" dirty="0">
                  <a:latin typeface="Calibri" panose="020F0502020204030204" pitchFamily="34" charset="0"/>
                  <a:cs typeface="Calibri" panose="020F0502020204030204" pitchFamily="34" charset="0"/>
                </a:rPr>
                <a:t>National Hospital Discharge Survey (NHDS) </a:t>
              </a:r>
              <a:endParaRPr lang="en-US" sz="1200" i="1" dirty="0">
                <a:latin typeface="Calibri" panose="020F0502020204030204" pitchFamily="34" charset="0"/>
                <a:cs typeface="Calibri" panose="020F0502020204030204" pitchFamily="34" charset="0"/>
              </a:endParaRPr>
            </a:p>
            <a:p>
              <a:pPr algn="ctr" defTabSz="914378"/>
              <a:r>
                <a:rPr lang="en-US" sz="1200" i="1" dirty="0">
                  <a:latin typeface="Calibri" panose="020F0502020204030204" pitchFamily="34" charset="0"/>
                  <a:cs typeface="Calibri" panose="020F0502020204030204" pitchFamily="34" charset="0"/>
                </a:rPr>
                <a:t>1965-2010</a:t>
              </a:r>
              <a:endParaRPr lang="en-US" sz="1200" dirty="0">
                <a:latin typeface="Calibri" panose="020F0502020204030204" pitchFamily="34" charset="0"/>
                <a:cs typeface="Calibri" panose="020F0502020204030204" pitchFamily="34" charset="0"/>
              </a:endParaRPr>
            </a:p>
          </p:txBody>
        </p:sp>
        <p:sp>
          <p:nvSpPr>
            <p:cNvPr id="108" name="TextBox 107">
              <a:extLst>
                <a:ext uri="{FF2B5EF4-FFF2-40B4-BE49-F238E27FC236}">
                  <a16:creationId xmlns:a16="http://schemas.microsoft.com/office/drawing/2014/main" id="{1AFBC5F4-D893-4E3A-A6BF-DE475B0703F9}"/>
                </a:ext>
                <a:ext uri="{C183D7F6-B498-43B3-948B-1728B52AA6E4}">
                  <adec:decorative xmlns:adec="http://schemas.microsoft.com/office/drawing/2017/decorative" val="1"/>
                </a:ext>
              </a:extLst>
            </p:cNvPr>
            <p:cNvSpPr txBox="1"/>
            <p:nvPr/>
          </p:nvSpPr>
          <p:spPr>
            <a:xfrm>
              <a:off x="4306293" y="1406224"/>
              <a:ext cx="1600200" cy="307777"/>
            </a:xfrm>
            <a:prstGeom prst="rect">
              <a:avLst/>
            </a:prstGeom>
            <a:solidFill>
              <a:schemeClr val="accent1">
                <a:lumMod val="60000"/>
                <a:lumOff val="40000"/>
              </a:schemeClr>
            </a:solidFill>
            <a:ln w="25400">
              <a:solidFill>
                <a:srgbClr val="000000"/>
              </a:solidFill>
            </a:ln>
          </p:spPr>
          <p:txBody>
            <a:bodyPr wrap="square" rtlCol="0">
              <a:spAutoFit/>
            </a:bodyPr>
            <a:lstStyle/>
            <a:p>
              <a:pPr defTabSz="914378"/>
              <a:r>
                <a:rPr lang="en-US" sz="1400" dirty="0">
                  <a:latin typeface="Calibri" panose="020F0502020204030204" pitchFamily="34" charset="0"/>
                  <a:cs typeface="Calibri" panose="020F0502020204030204" pitchFamily="34" charset="0"/>
                </a:rPr>
                <a:t>• Inpatient dept.</a:t>
              </a:r>
            </a:p>
          </p:txBody>
        </p:sp>
      </p:grpSp>
    </p:spTree>
    <p:extLst>
      <p:ext uri="{BB962C8B-B14F-4D97-AF65-F5344CB8AC3E}">
        <p14:creationId xmlns:p14="http://schemas.microsoft.com/office/powerpoint/2010/main" val="375663091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3975F3-6C30-4766-89D8-360E393CB494}"/>
              </a:ext>
            </a:extLst>
          </p:cNvPr>
          <p:cNvSpPr/>
          <p:nvPr/>
        </p:nvSpPr>
        <p:spPr>
          <a:xfrm>
            <a:off x="421341" y="592607"/>
            <a:ext cx="8570259" cy="4801314"/>
          </a:xfrm>
          <a:prstGeom prst="rect">
            <a:avLst/>
          </a:prstGeom>
        </p:spPr>
        <p:txBody>
          <a:bodyPr wrap="square">
            <a:spAutoFit/>
          </a:bodyPr>
          <a:lstStyle/>
          <a:p>
            <a:pPr marL="342900" indent="-342900">
              <a:buClr>
                <a:srgbClr val="006858"/>
              </a:buClr>
              <a:buFont typeface="Wingdings" panose="05000000000000000000" pitchFamily="2" charset="2"/>
              <a:buChar char="§"/>
            </a:pPr>
            <a:r>
              <a:rPr lang="en-US" sz="2200" b="1" dirty="0">
                <a:solidFill>
                  <a:srgbClr val="006166"/>
                </a:solidFill>
                <a:latin typeface="Calibri" panose="020F0502020204030204" pitchFamily="34" charset="0"/>
              </a:rPr>
              <a:t>First-ever early release of preliminary data for the National Health Care Surveys covering 5 settings from 3 sectors:</a:t>
            </a:r>
            <a:endParaRPr lang="en-US" sz="2200" dirty="0">
              <a:solidFill>
                <a:schemeClr val="accent4">
                  <a:lumMod val="75000"/>
                </a:schemeClr>
              </a:solidFill>
              <a:latin typeface="Calibri" panose="020F0502020204030204" pitchFamily="34" charset="0"/>
            </a:endParaRPr>
          </a:p>
          <a:p>
            <a:pPr marL="800100" lvl="1" indent="-342900">
              <a:buClr>
                <a:srgbClr val="006858"/>
              </a:buClr>
              <a:buFont typeface="Arial" panose="020B0604020202020204" pitchFamily="34" charset="0"/>
              <a:buChar char="•"/>
            </a:pPr>
            <a:r>
              <a:rPr lang="en-US" sz="2200" b="1" dirty="0">
                <a:solidFill>
                  <a:schemeClr val="accent4">
                    <a:lumMod val="75000"/>
                  </a:schemeClr>
                </a:solidFill>
                <a:latin typeface="Calibri" panose="020F0502020204030204" pitchFamily="34" charset="0"/>
              </a:rPr>
              <a:t>National Hospital Care Survey (NHCS): </a:t>
            </a:r>
            <a:r>
              <a:rPr lang="en-US" sz="2200" dirty="0">
                <a:solidFill>
                  <a:schemeClr val="accent4">
                    <a:lumMod val="75000"/>
                  </a:schemeClr>
                </a:solidFill>
                <a:latin typeface="Calibri" panose="020F0502020204030204" pitchFamily="34" charset="0"/>
              </a:rPr>
              <a:t>Hospital inpatients &amp; emergency departments (ED).</a:t>
            </a:r>
          </a:p>
          <a:p>
            <a:pPr marL="800100" lvl="1" indent="-342900">
              <a:buClr>
                <a:srgbClr val="006858"/>
              </a:buClr>
              <a:buFont typeface="Arial" panose="020B0604020202020204" pitchFamily="34" charset="0"/>
              <a:buChar char="•"/>
            </a:pPr>
            <a:r>
              <a:rPr lang="en-US" sz="2200" b="1" dirty="0">
                <a:solidFill>
                  <a:schemeClr val="accent4">
                    <a:lumMod val="75000"/>
                  </a:schemeClr>
                </a:solidFill>
                <a:latin typeface="Calibri" panose="020F0502020204030204" pitchFamily="34" charset="0"/>
              </a:rPr>
              <a:t>National Post-acute and Long-term Care Study (NPALS)</a:t>
            </a:r>
            <a:r>
              <a:rPr lang="en-US" sz="2200" dirty="0">
                <a:solidFill>
                  <a:schemeClr val="accent4">
                    <a:lumMod val="75000"/>
                  </a:schemeClr>
                </a:solidFill>
                <a:latin typeface="Calibri" panose="020F0502020204030204" pitchFamily="34" charset="0"/>
              </a:rPr>
              <a:t>: Adult Day Services Centers (ADSC) &amp; Residential Care Communities (RCC). </a:t>
            </a:r>
          </a:p>
          <a:p>
            <a:pPr marL="800100" lvl="1" indent="-342900">
              <a:buClr>
                <a:srgbClr val="006858"/>
              </a:buClr>
              <a:buFont typeface="Arial" panose="020B0604020202020204" pitchFamily="34" charset="0"/>
              <a:buChar char="•"/>
            </a:pPr>
            <a:r>
              <a:rPr lang="en-US" sz="2200" b="1" dirty="0">
                <a:solidFill>
                  <a:schemeClr val="accent4">
                    <a:lumMod val="75000"/>
                  </a:schemeClr>
                </a:solidFill>
                <a:latin typeface="Calibri" panose="020F0502020204030204" pitchFamily="34" charset="0"/>
              </a:rPr>
              <a:t>National Ambulatory Medical Care Survey (NAMCS):</a:t>
            </a:r>
            <a:r>
              <a:rPr lang="en-US" sz="2200" dirty="0">
                <a:solidFill>
                  <a:srgbClr val="0039A6"/>
                </a:solidFill>
                <a:latin typeface="Calibri" panose="020F0502020204030204" pitchFamily="34" charset="0"/>
              </a:rPr>
              <a:t> </a:t>
            </a:r>
            <a:r>
              <a:rPr lang="en-US" sz="2200" dirty="0">
                <a:solidFill>
                  <a:schemeClr val="accent4">
                    <a:lumMod val="75000"/>
                  </a:schemeClr>
                </a:solidFill>
                <a:latin typeface="Calibri" panose="020F0502020204030204" pitchFamily="34" charset="0"/>
              </a:rPr>
              <a:t>Office-based physicians (forthcoming). </a:t>
            </a:r>
          </a:p>
          <a:p>
            <a:pPr marL="742950" lvl="1" indent="-285750">
              <a:buClr>
                <a:srgbClr val="0B40A5"/>
              </a:buClr>
              <a:buFont typeface="Arial" panose="020B0604020202020204" pitchFamily="34" charset="0"/>
              <a:buChar char="•"/>
            </a:pPr>
            <a:endParaRPr lang="en-US" sz="2200" dirty="0">
              <a:solidFill>
                <a:schemeClr val="accent4">
                  <a:lumMod val="75000"/>
                </a:schemeClr>
              </a:solidFill>
              <a:latin typeface="Calibri" panose="020F0502020204030204" pitchFamily="34" charset="0"/>
            </a:endParaRPr>
          </a:p>
          <a:p>
            <a:pPr marL="342900" indent="-342900">
              <a:buClr>
                <a:srgbClr val="006858"/>
              </a:buClr>
              <a:buFont typeface="Wingdings" panose="05000000000000000000" pitchFamily="2" charset="2"/>
              <a:buChar char="§"/>
            </a:pPr>
            <a:r>
              <a:rPr lang="en-US" sz="2200" b="1" dirty="0">
                <a:solidFill>
                  <a:srgbClr val="006166"/>
                </a:solidFill>
                <a:latin typeface="Calibri" panose="020F0502020204030204" pitchFamily="34" charset="0"/>
                <a:cs typeface="Calibri" panose="020F0502020204030204" pitchFamily="34" charset="0"/>
              </a:rPr>
              <a:t>ONLY data sources </a:t>
            </a:r>
            <a:r>
              <a:rPr lang="en-US" sz="2200" dirty="0">
                <a:solidFill>
                  <a:schemeClr val="accent4">
                    <a:lumMod val="75000"/>
                  </a:schemeClr>
                </a:solidFill>
                <a:latin typeface="Calibri" panose="020F0502020204030204" pitchFamily="34" charset="0"/>
              </a:rPr>
              <a:t>of COVID-19 related national estimates in ADSCs, RCCs, and office-based physician practices. </a:t>
            </a:r>
          </a:p>
          <a:p>
            <a:pPr marL="741363" indent="-284163">
              <a:buClr>
                <a:srgbClr val="006858"/>
              </a:buClr>
              <a:buFont typeface="Arial" panose="020B0604020202020204" pitchFamily="34" charset="0"/>
              <a:buChar char="•"/>
            </a:pPr>
            <a:r>
              <a:rPr lang="en-US" sz="2200" b="1" dirty="0">
                <a:solidFill>
                  <a:schemeClr val="accent4">
                    <a:lumMod val="75000"/>
                  </a:schemeClr>
                </a:solidFill>
                <a:latin typeface="Calibri" panose="020F0502020204030204" pitchFamily="34" charset="0"/>
                <a:cs typeface="Calibri" panose="020F0502020204030204" pitchFamily="34" charset="0"/>
              </a:rPr>
              <a:t>First look at the impact of COVID-19 </a:t>
            </a:r>
            <a:r>
              <a:rPr lang="en-US" sz="2200" dirty="0">
                <a:solidFill>
                  <a:schemeClr val="accent4">
                    <a:lumMod val="75000"/>
                  </a:schemeClr>
                </a:solidFill>
                <a:latin typeface="Calibri" panose="020F0502020204030204" pitchFamily="34" charset="0"/>
              </a:rPr>
              <a:t>in these settings and among these health care providers. </a:t>
            </a:r>
          </a:p>
          <a:p>
            <a:pPr lvl="1">
              <a:buClr>
                <a:srgbClr val="0B40A5"/>
              </a:buClr>
            </a:pPr>
            <a:endParaRPr lang="en-US" sz="2000" dirty="0">
              <a:solidFill>
                <a:schemeClr val="accent4">
                  <a:lumMod val="75000"/>
                </a:schemeClr>
              </a:solidFill>
              <a:latin typeface="Calibri" panose="020F0502020204030204" pitchFamily="34" charset="0"/>
            </a:endParaRPr>
          </a:p>
        </p:txBody>
      </p:sp>
      <p:sp>
        <p:nvSpPr>
          <p:cNvPr id="2" name="Title 1">
            <a:extLst>
              <a:ext uri="{FF2B5EF4-FFF2-40B4-BE49-F238E27FC236}">
                <a16:creationId xmlns:a16="http://schemas.microsoft.com/office/drawing/2014/main" id="{BA85ECC5-BDF6-4467-B92E-B96C20BD9D51}"/>
              </a:ext>
            </a:extLst>
          </p:cNvPr>
          <p:cNvSpPr>
            <a:spLocks noGrp="1"/>
          </p:cNvSpPr>
          <p:nvPr>
            <p:ph type="title"/>
          </p:nvPr>
        </p:nvSpPr>
        <p:spPr>
          <a:xfrm>
            <a:off x="573741" y="182916"/>
            <a:ext cx="8265458" cy="461665"/>
          </a:xfrm>
        </p:spPr>
        <p:txBody>
          <a:bodyPr/>
          <a:lstStyle/>
          <a:p>
            <a:r>
              <a:rPr lang="en-US" sz="2400" dirty="0"/>
              <a:t>Accomplishments</a:t>
            </a:r>
          </a:p>
        </p:txBody>
      </p:sp>
    </p:spTree>
    <p:extLst>
      <p:ext uri="{BB962C8B-B14F-4D97-AF65-F5344CB8AC3E}">
        <p14:creationId xmlns:p14="http://schemas.microsoft.com/office/powerpoint/2010/main" val="222611545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9A2D9A6-D7D4-4346-91AF-D7E9BF48400C}"/>
              </a:ext>
              <a:ext uri="{C183D7F6-B498-43B3-948B-1728B52AA6E4}">
                <adec:decorative xmlns:adec="http://schemas.microsoft.com/office/drawing/2017/decorative" val="1"/>
              </a:ext>
            </a:extLst>
          </p:cNvPr>
          <p:cNvSpPr/>
          <p:nvPr/>
        </p:nvSpPr>
        <p:spPr>
          <a:xfrm>
            <a:off x="5600988" y="1387390"/>
            <a:ext cx="3138139" cy="1692771"/>
          </a:xfrm>
          <a:prstGeom prst="rect">
            <a:avLst/>
          </a:prstGeom>
        </p:spPr>
        <p:txBody>
          <a:bodyPr wrap="square">
            <a:spAutoFit/>
          </a:bodyPr>
          <a:lstStyle/>
          <a:p>
            <a:endParaRPr lang="en-US" dirty="0"/>
          </a:p>
          <a:p>
            <a:endParaRPr lang="en-US" dirty="0"/>
          </a:p>
          <a:p>
            <a:endParaRPr lang="en-US" dirty="0">
              <a:latin typeface="Arial" panose="020B0604020202020204" pitchFamily="34" charset="0"/>
              <a:cs typeface="Arial" panose="020B0604020202020204" pitchFamily="34" charset="0"/>
            </a:endParaRPr>
          </a:p>
          <a:p>
            <a:endParaRPr lang="en-US" b="1" dirty="0">
              <a:solidFill>
                <a:srgbClr val="0B40A5"/>
              </a:solidFill>
              <a:latin typeface="Arial" panose="020B0604020202020204" pitchFamily="34" charset="0"/>
              <a:cs typeface="Arial" panose="020B0604020202020204" pitchFamily="34" charset="0"/>
            </a:endParaRPr>
          </a:p>
          <a:p>
            <a:endParaRPr lang="en-US" b="1" dirty="0">
              <a:solidFill>
                <a:srgbClr val="0B40A5"/>
              </a:solidFill>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9" name="Title 8">
            <a:extLst>
              <a:ext uri="{FF2B5EF4-FFF2-40B4-BE49-F238E27FC236}">
                <a16:creationId xmlns:a16="http://schemas.microsoft.com/office/drawing/2014/main" id="{DEC5168E-6D6A-4BD1-8C18-75BBFF9B57DF}"/>
              </a:ext>
            </a:extLst>
          </p:cNvPr>
          <p:cNvSpPr txBox="1">
            <a:spLocks noGrp="1"/>
          </p:cNvSpPr>
          <p:nvPr>
            <p:ph type="title" idx="4294967295"/>
          </p:nvPr>
        </p:nvSpPr>
        <p:spPr>
          <a:xfrm>
            <a:off x="5531432" y="525616"/>
            <a:ext cx="3405265" cy="861774"/>
          </a:xfrm>
          <a:prstGeom prst="rect">
            <a:avLst/>
          </a:prstGeom>
          <a:noFill/>
          <a:ln w="28575">
            <a:solidFill>
              <a:srgbClr val="0039A6"/>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39A6"/>
                </a:solidFill>
                <a:effectLst/>
                <a:uLnTx/>
                <a:uFillTx/>
                <a:latin typeface="Arial" panose="020B0604020202020204" pitchFamily="34" charset="0"/>
                <a:ea typeface="+mn-ea"/>
                <a:cs typeface="Arial" panose="020B0604020202020204" pitchFamily="34" charset="0"/>
              </a:rPr>
              <a:t>Main page to access all NCHS COVID-19 data: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B40A5"/>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hlinkClick r:id="rId3"/>
              </a:rPr>
              <a:t>https://www.cdc.gov/nchs/covid19/</a:t>
            </a:r>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7" name="Picture 6" descr="This slide shows how to access NCHS COVID-19 estimates generally at the URL in the blue box, and specifically for the 2020-2021 NHCS by clicking on the tile within the red box. Note that these are preliminary estimates for COVID-19 hospital encounters (not patients). Estimates based on hospital encounter data through July 2021 are expected to be released by November 30, 2021. Since data collection is ongoing additional data will be added as soon as it is available, and these preliminary estimates will be updated over time. Updates will be posted approximately every two months. These NHCS data have already been added to the CDC COVID-19 tracker webpages.&#10;&#10;">
            <a:extLst>
              <a:ext uri="{FF2B5EF4-FFF2-40B4-BE49-F238E27FC236}">
                <a16:creationId xmlns:a16="http://schemas.microsoft.com/office/drawing/2014/main" id="{5D7E474C-E186-41AE-BA89-27A0487B9795}"/>
              </a:ext>
            </a:extLst>
          </p:cNvPr>
          <p:cNvPicPr>
            <a:picLocks noChangeAspect="1"/>
          </p:cNvPicPr>
          <p:nvPr/>
        </p:nvPicPr>
        <p:blipFill>
          <a:blip r:embed="rId4"/>
          <a:stretch>
            <a:fillRect/>
          </a:stretch>
        </p:blipFill>
        <p:spPr>
          <a:xfrm>
            <a:off x="45720" y="0"/>
            <a:ext cx="5288142" cy="5052060"/>
          </a:xfrm>
          <a:prstGeom prst="rect">
            <a:avLst/>
          </a:prstGeom>
        </p:spPr>
      </p:pic>
      <p:pic>
        <p:nvPicPr>
          <p:cNvPr id="10" name="Picture 9">
            <a:extLst>
              <a:ext uri="{FF2B5EF4-FFF2-40B4-BE49-F238E27FC236}">
                <a16:creationId xmlns:a16="http://schemas.microsoft.com/office/drawing/2014/main" id="{4ED1E025-5B29-4D35-9DCD-337F4ECC2D0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465576" y="2939738"/>
            <a:ext cx="1737360" cy="1060733"/>
          </a:xfrm>
          <a:prstGeom prst="rect">
            <a:avLst/>
          </a:prstGeom>
        </p:spPr>
      </p:pic>
      <p:pic>
        <p:nvPicPr>
          <p:cNvPr id="11" name="Picture 10">
            <a:extLst>
              <a:ext uri="{FF2B5EF4-FFF2-40B4-BE49-F238E27FC236}">
                <a16:creationId xmlns:a16="http://schemas.microsoft.com/office/drawing/2014/main" id="{C64603E2-8745-4853-8691-C1C4B6973DB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5720" y="3991327"/>
            <a:ext cx="1737360" cy="964721"/>
          </a:xfrm>
          <a:prstGeom prst="rect">
            <a:avLst/>
          </a:prstGeom>
        </p:spPr>
      </p:pic>
    </p:spTree>
    <p:extLst>
      <p:ext uri="{BB962C8B-B14F-4D97-AF65-F5344CB8AC3E}">
        <p14:creationId xmlns:p14="http://schemas.microsoft.com/office/powerpoint/2010/main" val="212052317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18" y="205978"/>
            <a:ext cx="8229600" cy="857250"/>
          </a:xfrm>
        </p:spPr>
        <p:txBody>
          <a:bodyPr anchor="t"/>
          <a:lstStyle/>
          <a:p>
            <a:r>
              <a:rPr lang="en-US" dirty="0">
                <a:solidFill>
                  <a:srgbClr val="0B40A5"/>
                </a:solidFill>
              </a:rPr>
              <a:t>National Hospital Care Survey (NHCS)</a:t>
            </a:r>
          </a:p>
        </p:txBody>
      </p:sp>
      <p:sp>
        <p:nvSpPr>
          <p:cNvPr id="3" name="Text Placeholder 2"/>
          <p:cNvSpPr>
            <a:spLocks noGrp="1"/>
          </p:cNvSpPr>
          <p:nvPr>
            <p:ph type="body" sz="quarter" idx="10"/>
          </p:nvPr>
        </p:nvSpPr>
        <p:spPr>
          <a:xfrm>
            <a:off x="287518" y="634603"/>
            <a:ext cx="8229600" cy="3965971"/>
          </a:xfrm>
        </p:spPr>
        <p:txBody>
          <a:bodyPr/>
          <a:lstStyle/>
          <a:p>
            <a:r>
              <a:rPr lang="en-US" sz="1800" b="1" dirty="0">
                <a:solidFill>
                  <a:srgbClr val="006166"/>
                </a:solidFill>
              </a:rPr>
              <a:t>Purpose:  </a:t>
            </a:r>
            <a:r>
              <a:rPr lang="en-US" sz="1800" dirty="0">
                <a:solidFill>
                  <a:schemeClr val="accent4">
                    <a:lumMod val="75000"/>
                  </a:schemeClr>
                </a:solidFill>
              </a:rPr>
              <a:t>Provide reliable and timely health care use data for hospital-based settings.</a:t>
            </a:r>
          </a:p>
          <a:p>
            <a:r>
              <a:rPr lang="en-US" sz="1800" b="1" dirty="0">
                <a:solidFill>
                  <a:srgbClr val="006166"/>
                </a:solidFill>
              </a:rPr>
              <a:t>Sample</a:t>
            </a:r>
            <a:r>
              <a:rPr lang="en-US" sz="1800" dirty="0">
                <a:solidFill>
                  <a:srgbClr val="000000"/>
                </a:solidFill>
              </a:rPr>
              <a:t>:  </a:t>
            </a:r>
            <a:r>
              <a:rPr lang="en-US" sz="1800" dirty="0">
                <a:solidFill>
                  <a:schemeClr val="accent4">
                    <a:lumMod val="75000"/>
                  </a:schemeClr>
                </a:solidFill>
              </a:rPr>
              <a:t>Non-federal, non-institutional hospitals with 6+ staffed inpatient beds.</a:t>
            </a:r>
          </a:p>
          <a:p>
            <a:r>
              <a:rPr lang="en-US" sz="1800" b="1" dirty="0">
                <a:solidFill>
                  <a:srgbClr val="006166"/>
                </a:solidFill>
              </a:rPr>
              <a:t>Mode</a:t>
            </a:r>
            <a:r>
              <a:rPr lang="en-US" sz="1800" dirty="0">
                <a:solidFill>
                  <a:srgbClr val="000000"/>
                </a:solidFill>
              </a:rPr>
              <a:t>:  </a:t>
            </a:r>
            <a:r>
              <a:rPr lang="en-US" sz="1800" dirty="0">
                <a:solidFill>
                  <a:schemeClr val="accent4">
                    <a:lumMod val="75000"/>
                  </a:schemeClr>
                </a:solidFill>
              </a:rPr>
              <a:t>Administrative claims data and electronic health record (EHR) data transmitted electronically to NCHS or its data collection agent.</a:t>
            </a:r>
          </a:p>
          <a:p>
            <a:r>
              <a:rPr lang="en-US" sz="1800" b="1" dirty="0">
                <a:solidFill>
                  <a:srgbClr val="006166"/>
                </a:solidFill>
              </a:rPr>
              <a:t>Questionnaire</a:t>
            </a:r>
            <a:r>
              <a:rPr lang="en-US" sz="1800" dirty="0"/>
              <a:t>:  </a:t>
            </a:r>
            <a:r>
              <a:rPr lang="en-US" sz="1800" dirty="0">
                <a:solidFill>
                  <a:schemeClr val="accent4">
                    <a:lumMod val="75000"/>
                  </a:schemeClr>
                </a:solidFill>
              </a:rPr>
              <a:t>Annual Hospital Interview collects facility information needed for statistical weighting. </a:t>
            </a:r>
          </a:p>
          <a:p>
            <a:r>
              <a:rPr lang="en-US" sz="1800" b="1" dirty="0">
                <a:solidFill>
                  <a:srgbClr val="006166"/>
                </a:solidFill>
              </a:rPr>
              <a:t>Data collection</a:t>
            </a:r>
            <a:r>
              <a:rPr lang="en-US" sz="1800" dirty="0">
                <a:solidFill>
                  <a:srgbClr val="000000"/>
                </a:solidFill>
              </a:rPr>
              <a:t>: </a:t>
            </a:r>
            <a:r>
              <a:rPr lang="en-US" sz="1800" dirty="0">
                <a:solidFill>
                  <a:schemeClr val="accent4">
                    <a:lumMod val="75000"/>
                  </a:schemeClr>
                </a:solidFill>
              </a:rPr>
              <a:t>January-December annually, restricted use files.</a:t>
            </a:r>
          </a:p>
          <a:p>
            <a:r>
              <a:rPr lang="en-US" sz="1800" b="1" dirty="0">
                <a:solidFill>
                  <a:srgbClr val="006166"/>
                </a:solidFill>
              </a:rPr>
              <a:t>Sample size</a:t>
            </a:r>
            <a:r>
              <a:rPr lang="en-US" sz="1800" dirty="0">
                <a:solidFill>
                  <a:srgbClr val="000000"/>
                </a:solidFill>
              </a:rPr>
              <a:t>:  </a:t>
            </a:r>
            <a:r>
              <a:rPr lang="en-US" sz="1800" dirty="0">
                <a:solidFill>
                  <a:schemeClr val="accent4">
                    <a:lumMod val="75000"/>
                  </a:schemeClr>
                </a:solidFill>
              </a:rPr>
              <a:t>608 hospitals; all inpatient and ED encounters (i.e., entire calendar year) requested.</a:t>
            </a:r>
          </a:p>
          <a:p>
            <a:r>
              <a:rPr lang="en-US" sz="1800" b="1" dirty="0">
                <a:solidFill>
                  <a:srgbClr val="006166"/>
                </a:solidFill>
              </a:rPr>
              <a:t>Unique feature:  </a:t>
            </a:r>
            <a:r>
              <a:rPr lang="en-US" sz="1800" dirty="0">
                <a:solidFill>
                  <a:schemeClr val="accent4">
                    <a:lumMod val="75000"/>
                  </a:schemeClr>
                </a:solidFill>
              </a:rPr>
              <a:t>Personally identifiable information is collected, which allows data linkage across hospital settings and to external data sources such as the NDI, CMS, and HUD data.</a:t>
            </a:r>
          </a:p>
          <a:p>
            <a:endParaRPr lang="en-US" dirty="0">
              <a:solidFill>
                <a:srgbClr val="000000"/>
              </a:solidFill>
            </a:endParaRPr>
          </a:p>
        </p:txBody>
      </p:sp>
    </p:spTree>
    <p:extLst>
      <p:ext uri="{BB962C8B-B14F-4D97-AF65-F5344CB8AC3E}">
        <p14:creationId xmlns:p14="http://schemas.microsoft.com/office/powerpoint/2010/main" val="2575409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13E9F-4C29-4028-B11D-CDA7E3B209F6}"/>
              </a:ext>
            </a:extLst>
          </p:cNvPr>
          <p:cNvSpPr txBox="1">
            <a:spLocks noGrp="1"/>
          </p:cNvSpPr>
          <p:nvPr>
            <p:ph type="title" idx="4294967295"/>
          </p:nvPr>
        </p:nvSpPr>
        <p:spPr>
          <a:xfrm>
            <a:off x="4773930" y="1004456"/>
            <a:ext cx="4132984" cy="20005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B40A5"/>
                </a:solidFill>
                <a:effectLst/>
                <a:uLnTx/>
                <a:uFillTx/>
                <a:latin typeface="Calibri" pitchFamily="34" charset="0"/>
                <a:ea typeface="+mj-ea"/>
                <a:cs typeface="+mj-cs"/>
              </a:rPr>
              <a:t>Preliminary 2020 data available by week released February 2021.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B40A5"/>
              </a:solidFill>
              <a:effectLst/>
              <a:uLnTx/>
              <a:uFillTx/>
              <a:latin typeface="Calibri" pitchFamily="34" charset="0"/>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B40A5"/>
                </a:solidFill>
                <a:effectLst/>
                <a:uLnTx/>
                <a:uFillTx/>
                <a:latin typeface="Calibri" pitchFamily="34" charset="0"/>
                <a:ea typeface="+mj-ea"/>
                <a:cs typeface="+mj-cs"/>
              </a:rPr>
              <a:t>Preliminary January-May 2021 data added September 2021.</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B40A5"/>
                </a:solidFill>
                <a:effectLst/>
                <a:uLnTx/>
                <a:uFillTx/>
                <a:latin typeface="Calibri" panose="020F0502020204030204" pitchFamily="34" charset="0"/>
                <a:ea typeface="+mn-ea"/>
                <a:cs typeface="+mn-cs"/>
                <a:hlinkClick r:id="rId3"/>
              </a:rPr>
              <a:t>https://www.cdc.gov/nchs/covid19/nhcs.htm</a:t>
            </a:r>
            <a:r>
              <a:rPr kumimoji="0" lang="en-US" sz="1600" b="0" i="0" u="none" strike="noStrike" kern="1200" cap="none" spc="0" normalizeH="0" baseline="0" noProof="0" dirty="0">
                <a:ln>
                  <a:noFill/>
                </a:ln>
                <a:solidFill>
                  <a:srgbClr val="0B40A5"/>
                </a:solidFill>
                <a:effectLst/>
                <a:uLnTx/>
                <a:uFillTx/>
                <a:latin typeface="Calibri" panose="020F0502020204030204" pitchFamily="34" charset="0"/>
                <a:ea typeface="+mn-ea"/>
                <a:cs typeface="+mn-cs"/>
              </a:rPr>
              <a:t> </a:t>
            </a:r>
          </a:p>
        </p:txBody>
      </p:sp>
      <p:pic>
        <p:nvPicPr>
          <p:cNvPr id="7" name="Picture 6" descr="This slide shows the types of preliminary NHCS estimates available by week, such as: &#10;&#10;Number of hospital COVID-19 encounters,&#10;COVID-19 encounters by urban-rural hospitals, &#10;COVID-19 screenings at hospitals, &#10;Intubation or ventilator use in hospitals among confirmed  COVID-19 inpatients&#10;In-hospital mortality among confirmed COVID-19 encounters, and &#10;co-occurrence of other respiratory illnesses for hospital confirmed COVID-19 encounters.&#10;&#10;&#10;">
            <a:extLst>
              <a:ext uri="{FF2B5EF4-FFF2-40B4-BE49-F238E27FC236}">
                <a16:creationId xmlns:a16="http://schemas.microsoft.com/office/drawing/2014/main" id="{E2CF34BE-240F-4B13-AE1F-98DC253EB0D5}"/>
              </a:ext>
            </a:extLst>
          </p:cNvPr>
          <p:cNvPicPr>
            <a:picLocks noChangeAspect="1"/>
          </p:cNvPicPr>
          <p:nvPr/>
        </p:nvPicPr>
        <p:blipFill>
          <a:blip r:embed="rId4"/>
          <a:stretch>
            <a:fillRect/>
          </a:stretch>
        </p:blipFill>
        <p:spPr>
          <a:xfrm>
            <a:off x="542925" y="0"/>
            <a:ext cx="4132984" cy="5034396"/>
          </a:xfrm>
          <a:prstGeom prst="rect">
            <a:avLst/>
          </a:prstGeom>
        </p:spPr>
      </p:pic>
    </p:spTree>
    <p:extLst>
      <p:ext uri="{BB962C8B-B14F-4D97-AF65-F5344CB8AC3E}">
        <p14:creationId xmlns:p14="http://schemas.microsoft.com/office/powerpoint/2010/main" val="1305776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DB6C11-E58C-4789-84CD-4A790BC04C16}"/>
              </a:ext>
            </a:extLst>
          </p:cNvPr>
          <p:cNvSpPr txBox="1">
            <a:spLocks noGrp="1"/>
          </p:cNvSpPr>
          <p:nvPr>
            <p:ph type="title" idx="4294967295"/>
          </p:nvPr>
        </p:nvSpPr>
        <p:spPr>
          <a:xfrm>
            <a:off x="2457450" y="102393"/>
            <a:ext cx="482346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B40A5"/>
                </a:solidFill>
                <a:effectLst/>
                <a:uLnTx/>
                <a:uFillTx/>
                <a:latin typeface="Calibri" panose="020F0502020204030204" pitchFamily="34" charset="0"/>
                <a:ea typeface="+mn-ea"/>
                <a:cs typeface="+mn-cs"/>
              </a:rPr>
              <a:t>Example of NHCS preliminary data</a:t>
            </a:r>
          </a:p>
        </p:txBody>
      </p:sp>
      <p:pic>
        <p:nvPicPr>
          <p:cNvPr id="8" name="Picture 7" descr="Here is an example for of the preliminary hospital data available. The figures can display different groups depending on the measure of interest. This slide shows the percentage of inpatient encounters with confirmed COVID status from selected hospitals, by hospital urban-rural location and week. Note that these data are from March 18, 2020, through May 25, 2021 - the latest data illustrated are just shy off five months old which is remarkable, given what we’ve been able to achieve in a relatively short amount of time, during a period with a very high percentage of telework across all staff and managers, and with very limited onsite staff. &#10;&#10;&#10;">
            <a:extLst>
              <a:ext uri="{FF2B5EF4-FFF2-40B4-BE49-F238E27FC236}">
                <a16:creationId xmlns:a16="http://schemas.microsoft.com/office/drawing/2014/main" id="{6CB0B22F-2A0F-457C-8D31-F99272D4427E}"/>
              </a:ext>
            </a:extLst>
          </p:cNvPr>
          <p:cNvPicPr>
            <a:picLocks noChangeAspect="1"/>
          </p:cNvPicPr>
          <p:nvPr/>
        </p:nvPicPr>
        <p:blipFill>
          <a:blip r:embed="rId3"/>
          <a:stretch>
            <a:fillRect/>
          </a:stretch>
        </p:blipFill>
        <p:spPr>
          <a:xfrm>
            <a:off x="88583" y="502503"/>
            <a:ext cx="8966834" cy="4248605"/>
          </a:xfrm>
          <a:prstGeom prst="rect">
            <a:avLst/>
          </a:prstGeom>
        </p:spPr>
      </p:pic>
    </p:spTree>
    <p:extLst>
      <p:ext uri="{BB962C8B-B14F-4D97-AF65-F5344CB8AC3E}">
        <p14:creationId xmlns:p14="http://schemas.microsoft.com/office/powerpoint/2010/main" val="919363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091" y="205979"/>
            <a:ext cx="8229600" cy="349580"/>
          </a:xfrm>
        </p:spPr>
        <p:txBody>
          <a:bodyPr anchor="t"/>
          <a:lstStyle/>
          <a:p>
            <a:r>
              <a:rPr lang="en-US" sz="2400" dirty="0">
                <a:solidFill>
                  <a:srgbClr val="0B40A5"/>
                </a:solidFill>
              </a:rPr>
              <a:t>National Post-Acute and Long-term Care Survey (NPALS)</a:t>
            </a:r>
          </a:p>
        </p:txBody>
      </p:sp>
      <p:sp>
        <p:nvSpPr>
          <p:cNvPr id="3" name="Text Placeholder 2"/>
          <p:cNvSpPr>
            <a:spLocks noGrp="1"/>
          </p:cNvSpPr>
          <p:nvPr>
            <p:ph type="body" sz="quarter" idx="10"/>
          </p:nvPr>
        </p:nvSpPr>
        <p:spPr>
          <a:xfrm>
            <a:off x="278091" y="555559"/>
            <a:ext cx="8229600" cy="3341688"/>
          </a:xfrm>
        </p:spPr>
        <p:txBody>
          <a:bodyPr/>
          <a:lstStyle/>
          <a:p>
            <a:r>
              <a:rPr lang="en-US" sz="1800" b="1" dirty="0">
                <a:solidFill>
                  <a:srgbClr val="006166"/>
                </a:solidFill>
              </a:rPr>
              <a:t>Purpose</a:t>
            </a:r>
            <a:r>
              <a:rPr lang="en-US" sz="1800" dirty="0">
                <a:solidFill>
                  <a:srgbClr val="000000"/>
                </a:solidFill>
              </a:rPr>
              <a:t>:  </a:t>
            </a:r>
            <a:r>
              <a:rPr lang="en-US" sz="1800" dirty="0">
                <a:solidFill>
                  <a:schemeClr val="accent4">
                    <a:lumMod val="75000"/>
                  </a:schemeClr>
                </a:solidFill>
              </a:rPr>
              <a:t>Monitors trends in the supply, provision, and use of the major sectors of paid, regulated long-term care services.</a:t>
            </a:r>
          </a:p>
          <a:p>
            <a:r>
              <a:rPr lang="en-US" sz="1800" b="1" dirty="0">
                <a:solidFill>
                  <a:srgbClr val="006166"/>
                </a:solidFill>
              </a:rPr>
              <a:t>Sample: </a:t>
            </a:r>
            <a:r>
              <a:rPr lang="en-US" sz="1800" dirty="0">
                <a:solidFill>
                  <a:schemeClr val="accent4">
                    <a:lumMod val="75000"/>
                  </a:schemeClr>
                </a:solidFill>
              </a:rPr>
              <a:t>Adult day services center (ADSC) licensed by the state or certified to participate in Medicaid; Residential care communities (RCC) licensed or certified by the state, with 4 or more beds, providing two meals a day and around-the clock on-site supervision and help with activities of daily living.</a:t>
            </a:r>
          </a:p>
          <a:p>
            <a:r>
              <a:rPr lang="en-US" sz="1800" b="1" dirty="0">
                <a:solidFill>
                  <a:srgbClr val="006166"/>
                </a:solidFill>
              </a:rPr>
              <a:t>Mode</a:t>
            </a:r>
            <a:r>
              <a:rPr lang="en-US" sz="1800" dirty="0">
                <a:solidFill>
                  <a:srgbClr val="000000"/>
                </a:solidFill>
              </a:rPr>
              <a:t>: </a:t>
            </a:r>
            <a:r>
              <a:rPr lang="en-US" sz="1800" dirty="0">
                <a:solidFill>
                  <a:schemeClr val="accent4">
                    <a:lumMod val="75000"/>
                  </a:schemeClr>
                </a:solidFill>
              </a:rPr>
              <a:t>CMS administrative data purchased for hospice agencies, nursing homes,  home health agencies, inpatient rehabilitation hospitals and long-term care hospitals.  Primary multi-mode data collection (web, mail, telephone follow-up) for ADSCs and RCCs.</a:t>
            </a:r>
          </a:p>
          <a:p>
            <a:r>
              <a:rPr lang="en-US" sz="1800" b="1" dirty="0">
                <a:solidFill>
                  <a:srgbClr val="006166"/>
                </a:solidFill>
              </a:rPr>
              <a:t>Questionnaire</a:t>
            </a:r>
            <a:r>
              <a:rPr lang="en-US" sz="1800" dirty="0"/>
              <a:t>: </a:t>
            </a:r>
            <a:r>
              <a:rPr lang="en-US" sz="1800" dirty="0">
                <a:solidFill>
                  <a:schemeClr val="accent4">
                    <a:lumMod val="75000"/>
                  </a:schemeClr>
                </a:solidFill>
              </a:rPr>
              <a:t>Provider questionnaire (provider and services user characteristics aggregated at the provider level). Services user questionnaire in alternate years.</a:t>
            </a:r>
          </a:p>
          <a:p>
            <a:r>
              <a:rPr lang="en-US" sz="1800" b="1" dirty="0">
                <a:solidFill>
                  <a:srgbClr val="006166"/>
                </a:solidFill>
              </a:rPr>
              <a:t>Data collection</a:t>
            </a:r>
            <a:r>
              <a:rPr lang="en-US" sz="1800" dirty="0">
                <a:solidFill>
                  <a:srgbClr val="000000"/>
                </a:solidFill>
              </a:rPr>
              <a:t>: </a:t>
            </a:r>
            <a:r>
              <a:rPr lang="en-US" sz="1800" dirty="0">
                <a:solidFill>
                  <a:schemeClr val="accent4">
                    <a:lumMod val="75000"/>
                  </a:schemeClr>
                </a:solidFill>
              </a:rPr>
              <a:t>Every two years, public use files only in 2018 (NSLTCP) and restricted use files.</a:t>
            </a:r>
          </a:p>
          <a:p>
            <a:r>
              <a:rPr lang="en-US" sz="1800" b="1" dirty="0">
                <a:solidFill>
                  <a:srgbClr val="006166"/>
                </a:solidFill>
              </a:rPr>
              <a:t>Sample size:</a:t>
            </a:r>
            <a:r>
              <a:rPr lang="en-US" sz="1800" dirty="0">
                <a:solidFill>
                  <a:schemeClr val="accent4">
                    <a:lumMod val="75000"/>
                  </a:schemeClr>
                </a:solidFill>
              </a:rPr>
              <a:t> ADSCs= ~5,550; RCCs=~11,600.</a:t>
            </a:r>
          </a:p>
          <a:p>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3144664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BE903C-E8E5-406F-9634-8A7FFFD481B7}"/>
              </a:ext>
            </a:extLst>
          </p:cNvPr>
          <p:cNvSpPr txBox="1">
            <a:spLocks noGrp="1"/>
          </p:cNvSpPr>
          <p:nvPr>
            <p:ph type="title" idx="4294967295"/>
          </p:nvPr>
        </p:nvSpPr>
        <p:spPr>
          <a:xfrm>
            <a:off x="4743450" y="1686519"/>
            <a:ext cx="4486275"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B40A5"/>
                </a:solidFill>
                <a:effectLst/>
                <a:uLnTx/>
                <a:uFillTx/>
                <a:latin typeface="Calibri" pitchFamily="34" charset="0"/>
                <a:ea typeface="+mn-ea"/>
                <a:cs typeface="+mn-cs"/>
              </a:rPr>
              <a:t>Preliminary data released August 2021</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B40A5"/>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B40A5"/>
                </a:solidFill>
                <a:effectLst/>
                <a:uLnTx/>
                <a:uFillTx/>
                <a:latin typeface="Calibri" panose="020F0502020204030204" pitchFamily="34" charset="0"/>
                <a:ea typeface="+mn-ea"/>
                <a:cs typeface="Calibri" panose="020F0502020204030204" pitchFamily="34" charset="0"/>
              </a:rPr>
              <a:t>https://www.cdc.gov/nchs/covid19/npals.htm</a:t>
            </a:r>
          </a:p>
        </p:txBody>
      </p:sp>
      <p:pic>
        <p:nvPicPr>
          <p:cNvPr id="4" name="Picture 3" descr="This slide shows the preliminary RCC and ADCS data available through the NCHS COVID-19 Dashboard.&#10;&#10; Topics covered in these figures  for RCCs and ADSCs: include the number of COVID-19 cases, hospitalizations, and deaths among participants,  residents and staff, practices taken to reduce COVID-19 exposure and transmission, and personal protective equipment (PPE) shortages. &#10;">
            <a:extLst>
              <a:ext uri="{FF2B5EF4-FFF2-40B4-BE49-F238E27FC236}">
                <a16:creationId xmlns:a16="http://schemas.microsoft.com/office/drawing/2014/main" id="{D01B9314-A212-4158-A857-18DCB879A6D1}"/>
              </a:ext>
            </a:extLst>
          </p:cNvPr>
          <p:cNvPicPr>
            <a:picLocks noChangeAspect="1"/>
          </p:cNvPicPr>
          <p:nvPr/>
        </p:nvPicPr>
        <p:blipFill>
          <a:blip r:embed="rId3"/>
          <a:stretch>
            <a:fillRect/>
          </a:stretch>
        </p:blipFill>
        <p:spPr>
          <a:xfrm>
            <a:off x="76200" y="171450"/>
            <a:ext cx="4667250" cy="4562475"/>
          </a:xfrm>
          <a:prstGeom prst="rect">
            <a:avLst/>
          </a:prstGeom>
        </p:spPr>
      </p:pic>
    </p:spTree>
    <p:extLst>
      <p:ext uri="{BB962C8B-B14F-4D97-AF65-F5344CB8AC3E}">
        <p14:creationId xmlns:p14="http://schemas.microsoft.com/office/powerpoint/2010/main" val="2097376779"/>
      </p:ext>
    </p:extLst>
  </p:cSld>
  <p:clrMapOvr>
    <a:masterClrMapping/>
  </p:clrMapOvr>
  <p:transition>
    <p:fade/>
  </p:transition>
</p:sld>
</file>

<file path=ppt/theme/theme1.xml><?xml version="1.0" encoding="utf-8"?>
<a:theme xmlns:a="http://schemas.openxmlformats.org/drawingml/2006/main" name="3_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HHS">
      <a:dk1>
        <a:sysClr val="windowText" lastClr="000000"/>
      </a:dk1>
      <a:lt1>
        <a:sysClr val="window" lastClr="FFFFFF"/>
      </a:lt1>
      <a:dk2>
        <a:srgbClr val="333332"/>
      </a:dk2>
      <a:lt2>
        <a:srgbClr val="E9EAEB"/>
      </a:lt2>
      <a:accent1>
        <a:srgbClr val="185394"/>
      </a:accent1>
      <a:accent2>
        <a:srgbClr val="FBAE17"/>
      </a:accent2>
      <a:accent3>
        <a:srgbClr val="C94747"/>
      </a:accent3>
      <a:accent4>
        <a:srgbClr val="77508E"/>
      </a:accent4>
      <a:accent5>
        <a:srgbClr val="19826E"/>
      </a:accent5>
      <a:accent6>
        <a:srgbClr val="A84869"/>
      </a:accent6>
      <a:hlink>
        <a:srgbClr val="0053CC"/>
      </a:hlink>
      <a:folHlink>
        <a:srgbClr val="6F57B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PE-PCOR Template" id="{84B81EBA-DB57-405B-908D-DA1F8EE79A5C}" vid="{C7235FE7-E5D7-441F-B1C8-D45ED5DA66B4}"/>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AB3B62F87679744948D3C68A939FFD2" ma:contentTypeVersion="5" ma:contentTypeDescription="Create a new document." ma:contentTypeScope="" ma:versionID="b745aa8591f81f653e1963cdb30c5a04">
  <xsd:schema xmlns:xsd="http://www.w3.org/2001/XMLSchema" xmlns:xs="http://www.w3.org/2001/XMLSchema" xmlns:p="http://schemas.microsoft.com/office/2006/metadata/properties" xmlns:ns3="38d094c5-c4df-4d92-8ae7-c99f3112b59f" xmlns:ns4="949f8f67-6c2b-4704-bcd0-a987bfabc371" targetNamespace="http://schemas.microsoft.com/office/2006/metadata/properties" ma:root="true" ma:fieldsID="802dd6654d3b09ed0a714ee6d202935d" ns3:_="" ns4:_="">
    <xsd:import namespace="38d094c5-c4df-4d92-8ae7-c99f3112b59f"/>
    <xsd:import namespace="949f8f67-6c2b-4704-bcd0-a987bfabc37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d094c5-c4df-4d92-8ae7-c99f3112b5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9f8f67-6c2b-4704-bcd0-a987bfabc37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E287F1-A810-4635-AEE0-711653485BED}">
  <ds:schemaRefs>
    <ds:schemaRef ds:uri="http://schemas.microsoft.com/sharepoint/v3/contenttype/forms"/>
  </ds:schemaRefs>
</ds:datastoreItem>
</file>

<file path=customXml/itemProps2.xml><?xml version="1.0" encoding="utf-8"?>
<ds:datastoreItem xmlns:ds="http://schemas.openxmlformats.org/officeDocument/2006/customXml" ds:itemID="{E45A5AA5-E5C2-4B55-BE98-89E0518C11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d094c5-c4df-4d92-8ae7-c99f3112b59f"/>
    <ds:schemaRef ds:uri="949f8f67-6c2b-4704-bcd0-a987bfabc3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E24B70-49E6-4A7D-9B7C-C94EB8345AAE}">
  <ds:schemaRefs>
    <ds:schemaRef ds:uri="http://purl.org/dc/elements/1.1/"/>
    <ds:schemaRef ds:uri="http://purl.org/dc/dcmitype/"/>
    <ds:schemaRef ds:uri="949f8f67-6c2b-4704-bcd0-a987bfabc371"/>
    <ds:schemaRef ds:uri="http://schemas.microsoft.com/office/infopath/2007/PartnerControls"/>
    <ds:schemaRef ds:uri="http://schemas.openxmlformats.org/package/2006/metadata/core-properties"/>
    <ds:schemaRef ds:uri="http://purl.org/dc/terms/"/>
    <ds:schemaRef ds:uri="http://schemas.microsoft.com/office/2006/metadata/properties"/>
    <ds:schemaRef ds:uri="http://schemas.microsoft.com/office/2006/documentManagement/types"/>
    <ds:schemaRef ds:uri="38d094c5-c4df-4d92-8ae7-c99f3112b59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33184</TotalTime>
  <Words>1395</Words>
  <Application>Microsoft Office PowerPoint</Application>
  <PresentationFormat>On-screen Show (16:9)</PresentationFormat>
  <Paragraphs>241</Paragraphs>
  <Slides>17</Slides>
  <Notes>17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17</vt:i4>
      </vt:variant>
    </vt:vector>
  </HeadingPairs>
  <TitlesOfParts>
    <vt:vector size="27" baseType="lpstr">
      <vt:lpstr>Myriad Web Pro</vt:lpstr>
      <vt:lpstr>Arial</vt:lpstr>
      <vt:lpstr>Courier New</vt:lpstr>
      <vt:lpstr>Calibri</vt:lpstr>
      <vt:lpstr>Wingdings</vt:lpstr>
      <vt:lpstr>Calibri Light</vt:lpstr>
      <vt:lpstr>3_NCEH_ATSDR_combined</vt:lpstr>
      <vt:lpstr>Office Theme</vt:lpstr>
      <vt:lpstr>1_Office Theme</vt:lpstr>
      <vt:lpstr>2_Office Theme</vt:lpstr>
      <vt:lpstr>Breaking New Ground for the National Health Care Surveys:  Preliminary COVID-19 Data Releases    </vt:lpstr>
      <vt:lpstr>National Health Care Surveys Spectrum of Care</vt:lpstr>
      <vt:lpstr>Accomplishments</vt:lpstr>
      <vt:lpstr>Main page to access all NCHS COVID-19 data:   https://www.cdc.gov/nchs/covid19/</vt:lpstr>
      <vt:lpstr>National Hospital Care Survey (NHCS)</vt:lpstr>
      <vt:lpstr>Preliminary 2020 data available by week released February 2021.   Preliminary January-May 2021 data added September 2021.  https://www.cdc.gov/nchs/covid19/nhcs.htm </vt:lpstr>
      <vt:lpstr>Example of NHCS preliminary data</vt:lpstr>
      <vt:lpstr>National Post-Acute and Long-term Care Survey (NPALS)</vt:lpstr>
      <vt:lpstr>Preliminary data released August 2021  https://www.cdc.gov/nchs/covid19/npals.htm</vt:lpstr>
      <vt:lpstr>Example of preliminary data for RCCs</vt:lpstr>
      <vt:lpstr>Example of preliminary data for ADSCs</vt:lpstr>
      <vt:lpstr>  Links for preliminary NHCS and NPALS Data Added to CDC COVID Tracker Webpages </vt:lpstr>
      <vt:lpstr>National Ambulatory Medical Care Survey (NAMCS)</vt:lpstr>
      <vt:lpstr>Coming Soon…Physician Experiences Related to COVID-19</vt:lpstr>
      <vt:lpstr>Moving forward</vt:lpstr>
      <vt:lpstr>Acknowledgment – Staff Who Worked On Preliminary COVID-19 Data</vt:lpstr>
      <vt:lpstr>Thank You!</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Moore, Jennifer A. (CDC/DDPHSS/NCHS/OD)</cp:lastModifiedBy>
  <cp:revision>717</cp:revision>
  <cp:lastPrinted>2021-10-18T21:09:02Z</cp:lastPrinted>
  <dcterms:created xsi:type="dcterms:W3CDTF">2011-03-17T17:43:16Z</dcterms:created>
  <dcterms:modified xsi:type="dcterms:W3CDTF">2021-10-29T16:29:38Z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8af03ff0-41c5-4c41-b55e-fabb8fae94be_Enabled">
    <vt:lpwstr>true</vt:lpwstr>
  </property>
  <property fmtid="{D5CDD505-2E9C-101B-9397-08002B2CF9AE}" pid="4" name="MSIP_Label_8af03ff0-41c5-4c41-b55e-fabb8fae94be_SetDate">
    <vt:lpwstr>2021-01-14T14:41:32Z</vt:lpwstr>
  </property>
  <property fmtid="{D5CDD505-2E9C-101B-9397-08002B2CF9AE}" pid="5" name="MSIP_Label_8af03ff0-41c5-4c41-b55e-fabb8fae94be_Method">
    <vt:lpwstr>Privileged</vt:lpwstr>
  </property>
  <property fmtid="{D5CDD505-2E9C-101B-9397-08002B2CF9AE}" pid="6" name="MSIP_Label_8af03ff0-41c5-4c41-b55e-fabb8fae94be_Name">
    <vt:lpwstr>8af03ff0-41c5-4c41-b55e-fabb8fae94be</vt:lpwstr>
  </property>
  <property fmtid="{D5CDD505-2E9C-101B-9397-08002B2CF9AE}" pid="7" name="MSIP_Label_8af03ff0-41c5-4c41-b55e-fabb8fae94be_SiteId">
    <vt:lpwstr>9ce70869-60db-44fd-abe8-d2767077fc8f</vt:lpwstr>
  </property>
  <property fmtid="{D5CDD505-2E9C-101B-9397-08002B2CF9AE}" pid="8" name="MSIP_Label_8af03ff0-41c5-4c41-b55e-fabb8fae94be_ActionId">
    <vt:lpwstr>014125c8-d12e-4467-be73-7b42db77b77e</vt:lpwstr>
  </property>
  <property fmtid="{D5CDD505-2E9C-101B-9397-08002B2CF9AE}" pid="9" name="MSIP_Label_8af03ff0-41c5-4c41-b55e-fabb8fae94be_ContentBits">
    <vt:lpwstr>0</vt:lpwstr>
  </property>
  <property fmtid="{D5CDD505-2E9C-101B-9397-08002B2CF9AE}" pid="10" name="ContentTypeId">
    <vt:lpwstr>0x0101006AB3B62F87679744948D3C68A939FFD2</vt:lpwstr>
  </property>
</Properties>
</file>