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8" r:id="rId1"/>
    <p:sldMasterId id="2147483861" r:id="rId2"/>
    <p:sldMasterId id="2147483867" r:id="rId3"/>
  </p:sldMasterIdLst>
  <p:notesMasterIdLst>
    <p:notesMasterId r:id="rId16"/>
  </p:notesMasterIdLst>
  <p:handoutMasterIdLst>
    <p:handoutMasterId r:id="rId17"/>
  </p:handoutMasterIdLst>
  <p:sldIdLst>
    <p:sldId id="1091" r:id="rId4"/>
    <p:sldId id="383" r:id="rId5"/>
    <p:sldId id="1514" r:id="rId6"/>
    <p:sldId id="330" r:id="rId7"/>
    <p:sldId id="384" r:id="rId8"/>
    <p:sldId id="385" r:id="rId9"/>
    <p:sldId id="372" r:id="rId10"/>
    <p:sldId id="386" r:id="rId11"/>
    <p:sldId id="381" r:id="rId12"/>
    <p:sldId id="382" r:id="rId13"/>
    <p:sldId id="387" r:id="rId14"/>
    <p:sldId id="367" r:id="rId15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yriad Web Pro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gg, Lee Anne (CDC/DDPHSS/NCHS/DVS)" initials="FLA(" lastIdx="5" clrIdx="0">
    <p:extLst>
      <p:ext uri="{19B8F6BF-5375-455C-9EA6-DF929625EA0E}">
        <p15:presenceInfo xmlns:p15="http://schemas.microsoft.com/office/powerpoint/2012/main" userId="S-1-5-21-1207783550-2075000910-922709458-558518" providerId="AD"/>
      </p:ext>
    </p:extLst>
  </p:cmAuthor>
  <p:cmAuthor id="2" name="Brown, Amy (CDC/OPHSS/NCHS)" initials="wri1" lastIdx="5" clrIdx="1">
    <p:extLst>
      <p:ext uri="{19B8F6BF-5375-455C-9EA6-DF929625EA0E}">
        <p15:presenceInfo xmlns:p15="http://schemas.microsoft.com/office/powerpoint/2012/main" userId="Brown, Amy (CDC/OPHSS/NCHS)" providerId="None"/>
      </p:ext>
    </p:extLst>
  </p:cmAuthor>
  <p:cmAuthor id="3" name="Jackson, Geoffrey (CDC/DDPHSS/NCHS/DHCS)" initials="JG(" lastIdx="3" clrIdx="2">
    <p:extLst>
      <p:ext uri="{19B8F6BF-5375-455C-9EA6-DF929625EA0E}">
        <p15:presenceInfo xmlns:p15="http://schemas.microsoft.com/office/powerpoint/2012/main" userId="S-1-5-21-1207783550-2075000910-922709458-564508" providerId="AD"/>
      </p:ext>
    </p:extLst>
  </p:cmAuthor>
  <p:cmAuthor id="4" name="White, Donielle (CDC/DDPHSS/NCHS/DHCS) (CTR)" initials="WD((" lastIdx="2" clrIdx="3">
    <p:extLst>
      <p:ext uri="{19B8F6BF-5375-455C-9EA6-DF929625EA0E}">
        <p15:presenceInfo xmlns:p15="http://schemas.microsoft.com/office/powerpoint/2012/main" userId="S-1-5-21-1207783550-2075000910-922709458-738713" providerId="AD"/>
      </p:ext>
    </p:extLst>
  </p:cmAuthor>
  <p:cmAuthor id="5" name="Ward, Brian W. (CDC/DDPHSS/NCHS/DHCS)" initials="WBW(" lastIdx="1" clrIdx="4">
    <p:extLst>
      <p:ext uri="{19B8F6BF-5375-455C-9EA6-DF929625EA0E}">
        <p15:presenceInfo xmlns:p15="http://schemas.microsoft.com/office/powerpoint/2012/main" userId="S::IJZ8@cdc.gov::1aa89810-2392-4bcd-8c2f-d1fcc7fa74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8"/>
    <a:srgbClr val="000000"/>
    <a:srgbClr val="B9B9B9"/>
    <a:srgbClr val="618E7C"/>
    <a:srgbClr val="006166"/>
    <a:srgbClr val="008BB0"/>
    <a:srgbClr val="695E4A"/>
    <a:srgbClr val="0088B7"/>
    <a:srgbClr val="B45340"/>
    <a:srgbClr val="9A4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468C2-CE81-4319-908F-9C2BCB45AE3D}" v="1" dt="2021-05-25T13:38:07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8" autoAdjust="0"/>
    <p:restoredTop sz="86475" autoAdjust="0"/>
  </p:normalViewPr>
  <p:slideViewPr>
    <p:cSldViewPr snapToGrid="0">
      <p:cViewPr varScale="1">
        <p:scale>
          <a:sx n="71" d="100"/>
          <a:sy n="71" d="100"/>
        </p:scale>
        <p:origin x="43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lf, Daniela (CDC/DDPHSS/NCHS/DHCS) (CTR)" userId="60843402-6cf2-4072-8499-6fdfc102f3d3" providerId="ADAL" clId="{4A7468C2-CE81-4319-908F-9C2BCB45AE3D}"/>
    <pc:docChg chg="custSel modSld">
      <pc:chgData name="Relf, Daniela (CDC/DDPHSS/NCHS/DHCS) (CTR)" userId="60843402-6cf2-4072-8499-6fdfc102f3d3" providerId="ADAL" clId="{4A7468C2-CE81-4319-908F-9C2BCB45AE3D}" dt="2021-05-28T16:10:53.939" v="740" actId="20577"/>
      <pc:docMkLst>
        <pc:docMk/>
      </pc:docMkLst>
      <pc:sldChg chg="modSp mod">
        <pc:chgData name="Relf, Daniela (CDC/DDPHSS/NCHS/DHCS) (CTR)" userId="60843402-6cf2-4072-8499-6fdfc102f3d3" providerId="ADAL" clId="{4A7468C2-CE81-4319-908F-9C2BCB45AE3D}" dt="2021-05-28T16:10:53.939" v="740" actId="20577"/>
        <pc:sldMkLst>
          <pc:docMk/>
          <pc:sldMk cId="78427761" sldId="330"/>
        </pc:sldMkLst>
        <pc:spChg chg="mod">
          <ac:chgData name="Relf, Daniela (CDC/DDPHSS/NCHS/DHCS) (CTR)" userId="60843402-6cf2-4072-8499-6fdfc102f3d3" providerId="ADAL" clId="{4A7468C2-CE81-4319-908F-9C2BCB45AE3D}" dt="2021-05-28T16:10:53.939" v="740" actId="20577"/>
          <ac:spMkLst>
            <pc:docMk/>
            <pc:sldMk cId="78427761" sldId="330"/>
            <ac:spMk id="4" creationId="{D619B2CC-346B-4D5F-8794-3C58055AE972}"/>
          </ac:spMkLst>
        </pc:spChg>
      </pc:sldChg>
      <pc:sldChg chg="addSp delSp modSp mod">
        <pc:chgData name="Relf, Daniela (CDC/DDPHSS/NCHS/DHCS) (CTR)" userId="60843402-6cf2-4072-8499-6fdfc102f3d3" providerId="ADAL" clId="{4A7468C2-CE81-4319-908F-9C2BCB45AE3D}" dt="2021-05-25T13:41:25.634" v="739" actId="962"/>
        <pc:sldMkLst>
          <pc:docMk/>
          <pc:sldMk cId="3234534334" sldId="372"/>
        </pc:sldMkLst>
        <pc:graphicFrameChg chg="del">
          <ac:chgData name="Relf, Daniela (CDC/DDPHSS/NCHS/DHCS) (CTR)" userId="60843402-6cf2-4072-8499-6fdfc102f3d3" providerId="ADAL" clId="{4A7468C2-CE81-4319-908F-9C2BCB45AE3D}" dt="2021-05-25T13:38:05.110" v="0" actId="478"/>
          <ac:graphicFrameMkLst>
            <pc:docMk/>
            <pc:sldMk cId="3234534334" sldId="372"/>
            <ac:graphicFrameMk id="4" creationId="{DAEA547C-5B90-4533-9166-37E2893597A3}"/>
          </ac:graphicFrameMkLst>
        </pc:graphicFrameChg>
        <pc:picChg chg="add mod">
          <ac:chgData name="Relf, Daniela (CDC/DDPHSS/NCHS/DHCS) (CTR)" userId="60843402-6cf2-4072-8499-6fdfc102f3d3" providerId="ADAL" clId="{4A7468C2-CE81-4319-908F-9C2BCB45AE3D}" dt="2021-05-25T13:41:25.634" v="739" actId="962"/>
          <ac:picMkLst>
            <pc:docMk/>
            <pc:sldMk cId="3234534334" sldId="372"/>
            <ac:picMk id="5" creationId="{80E1C114-6CC1-43DA-B13D-59DDCDFC91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048" cy="470356"/>
          </a:xfrm>
          <a:prstGeom prst="rect">
            <a:avLst/>
          </a:prstGeom>
        </p:spPr>
        <p:txBody>
          <a:bodyPr vert="horz" lIns="89126" tIns="44564" rIns="89126" bIns="445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89126" tIns="44564" rIns="89126" bIns="44564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8120"/>
            <a:ext cx="3078048" cy="470355"/>
          </a:xfrm>
          <a:prstGeom prst="rect">
            <a:avLst/>
          </a:prstGeom>
        </p:spPr>
        <p:txBody>
          <a:bodyPr vert="horz" lIns="89126" tIns="44564" rIns="89126" bIns="445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lIns="89126" tIns="44564" rIns="89126" bIns="44564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48" cy="468803"/>
          </a:xfrm>
          <a:prstGeom prst="rect">
            <a:avLst/>
          </a:prstGeom>
        </p:spPr>
        <p:txBody>
          <a:bodyPr vert="horz" lIns="89126" tIns="44564" rIns="89126" bIns="4456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1"/>
            <a:ext cx="3078048" cy="468803"/>
          </a:xfrm>
          <a:prstGeom prst="rect">
            <a:avLst/>
          </a:prstGeom>
        </p:spPr>
        <p:txBody>
          <a:bodyPr vert="horz" lIns="89126" tIns="44564" rIns="89126" bIns="4456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5/28/2021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26" tIns="44564" rIns="89126" bIns="445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8"/>
            <a:ext cx="5681363" cy="4223882"/>
          </a:xfrm>
          <a:prstGeom prst="rect">
            <a:avLst/>
          </a:prstGeom>
        </p:spPr>
        <p:txBody>
          <a:bodyPr vert="horz" lIns="89126" tIns="44564" rIns="89126" bIns="445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121"/>
            <a:ext cx="3078048" cy="468803"/>
          </a:xfrm>
          <a:prstGeom prst="rect">
            <a:avLst/>
          </a:prstGeom>
        </p:spPr>
        <p:txBody>
          <a:bodyPr vert="horz" lIns="89126" tIns="44564" rIns="89126" bIns="4456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89126" tIns="44564" rIns="89126" bIns="4456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39020" indent="-28423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36954" indent="-22739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91736" indent="-22739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46517" indent="-22739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01299" indent="-2273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56080" indent="-2273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10862" indent="-2273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65643" indent="-2273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42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2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6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0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0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0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0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0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3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0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3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10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8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33741435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92" indent="-342892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19279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6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660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5052830"/>
            <a:ext cx="9144000" cy="91188"/>
            <a:chOff x="-4727795" y="10151256"/>
            <a:chExt cx="21930367" cy="545666"/>
          </a:xfrm>
        </p:grpSpPr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9860470" y="10151256"/>
              <a:ext cx="1446394" cy="545666"/>
            </a:xfrm>
            <a:prstGeom prst="rect">
              <a:avLst/>
            </a:prstGeom>
            <a:solidFill>
              <a:srgbClr val="993B25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11288002" y="10151256"/>
              <a:ext cx="1446394" cy="545666"/>
            </a:xfrm>
            <a:prstGeom prst="rect">
              <a:avLst/>
            </a:prstGeom>
            <a:solidFill>
              <a:srgbClr val="7F808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2734393" y="10151256"/>
              <a:ext cx="1447572" cy="545666"/>
            </a:xfrm>
            <a:prstGeom prst="rect">
              <a:avLst/>
            </a:prstGeom>
            <a:solidFill>
              <a:srgbClr val="536DB3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14148766" y="10151256"/>
              <a:ext cx="3053806" cy="545666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auto">
            <a:xfrm>
              <a:off x="-4727795" y="10151256"/>
              <a:ext cx="13620736" cy="545666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8417613" y="10151256"/>
              <a:ext cx="1446394" cy="545666"/>
            </a:xfrm>
            <a:prstGeom prst="rect">
              <a:avLst/>
            </a:prstGeom>
            <a:solidFill>
              <a:srgbClr val="007D57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84" indent="-342884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58136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1" y="1"/>
            <a:ext cx="9157648" cy="94052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6742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06170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876702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90152"/>
            <a:ext cx="6903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1752769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40" y="5018218"/>
            <a:ext cx="9144001" cy="186744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005DAA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65759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3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5039853"/>
            <a:ext cx="9144000" cy="1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22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504" y="4245418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20" y="2746825"/>
            <a:ext cx="66393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8136540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515350" y="4704687"/>
            <a:ext cx="513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7A6F73-3370-458E-9E64-E569BEFC6C92}" type="slidenum">
              <a:rPr lang="en-US" sz="120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4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</p:sldLayoutIdLst>
  <p:transition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1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Update on Division of Health Care Statistics (DHCS) Electronic Health Records Activities&#10;">
            <a:extLst>
              <a:ext uri="{FF2B5EF4-FFF2-40B4-BE49-F238E27FC236}">
                <a16:creationId xmlns:a16="http://schemas.microsoft.com/office/drawing/2014/main" id="{59FBF48F-057E-4BAB-9116-822766CFC7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7650" y="1184778"/>
            <a:ext cx="8690518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Update on Division of Health Care Statistics (DHCS) Electronic Health Records Activities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5161" y="2122064"/>
            <a:ext cx="6400800" cy="342900"/>
          </a:xfrm>
        </p:spPr>
        <p:txBody>
          <a:bodyPr/>
          <a:lstStyle/>
          <a:p>
            <a:endParaRPr lang="en-US" b="0" dirty="0"/>
          </a:p>
          <a:p>
            <a:r>
              <a:rPr lang="en-US" sz="2400" dirty="0"/>
              <a:t>Carol DeFrances, Ph.D. </a:t>
            </a:r>
          </a:p>
          <a:p>
            <a:r>
              <a:rPr lang="en-US" sz="2400" dirty="0"/>
              <a:t>Acting Director, DHCS</a:t>
            </a:r>
          </a:p>
          <a:p>
            <a:endParaRPr lang="en-US" sz="2400" dirty="0"/>
          </a:p>
          <a:p>
            <a:r>
              <a:rPr lang="en-US" b="0" dirty="0"/>
              <a:t>Presentation to the NCHS Board of Scientific Counselors</a:t>
            </a:r>
          </a:p>
          <a:p>
            <a:r>
              <a:rPr lang="en-US" b="0" dirty="0"/>
              <a:t>May 19, 2021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6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51144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5" y="147256"/>
            <a:ext cx="8568558" cy="574456"/>
          </a:xfrm>
        </p:spPr>
        <p:txBody>
          <a:bodyPr/>
          <a:lstStyle/>
          <a:p>
            <a:r>
              <a:rPr lang="en-US" dirty="0"/>
              <a:t>National Post-Acute and Long-term Care Study (NPALS)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17015"/>
            <a:ext cx="8229600" cy="4082155"/>
          </a:xfrm>
        </p:spPr>
        <p:txBody>
          <a:bodyPr/>
          <a:lstStyle/>
          <a:p>
            <a:pPr lvl="0"/>
            <a:r>
              <a:rPr lang="en-US" b="1" dirty="0"/>
              <a:t>Discussions with ASPE and the ONC about EHR data available for long-term care sectors.</a:t>
            </a:r>
          </a:p>
          <a:p>
            <a:pPr lvl="0"/>
            <a:r>
              <a:rPr lang="en-US" b="1" dirty="0"/>
              <a:t>Exploring development of a FHIR Implementation Guide for residential care communities (RCCs) and adult day service centers (ADSCs). </a:t>
            </a:r>
          </a:p>
          <a:p>
            <a:pPr lvl="0"/>
            <a:r>
              <a:rPr lang="en-US" b="1" dirty="0"/>
              <a:t>Developed several potential pilot studies if funding becomes available: </a:t>
            </a:r>
          </a:p>
          <a:p>
            <a:pPr marL="569913" lvl="0" indent="-225425">
              <a:buFont typeface="Arial" panose="020B0604020202020204" pitchFamily="34" charset="0"/>
              <a:buChar char="•"/>
            </a:pPr>
            <a:r>
              <a:rPr lang="en-US" dirty="0"/>
              <a:t>Conduct an environmental scan to assess whether data elements collected through NPALS could be extracted directly from a commercial EHR platform/system, such as </a:t>
            </a:r>
            <a:r>
              <a:rPr lang="en-US" dirty="0" err="1"/>
              <a:t>PointClickCare</a:t>
            </a:r>
            <a:r>
              <a:rPr lang="en-US" dirty="0"/>
              <a:t> or MatrixCare.</a:t>
            </a:r>
          </a:p>
          <a:p>
            <a:pPr marL="569913" lvl="0" indent="-225425">
              <a:buFont typeface="Arial" panose="020B0604020202020204" pitchFamily="34" charset="0"/>
              <a:buChar char="•"/>
            </a:pPr>
            <a:r>
              <a:rPr lang="en-US" dirty="0"/>
              <a:t>Explore the availability of data through EHR transmission, the type of data available, and help build capacity for EHR data collection in the future.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3C9B2-88DC-42A1-9281-68DF539B4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121" y="4327250"/>
            <a:ext cx="631438" cy="6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359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70" y="0"/>
            <a:ext cx="8568558" cy="601979"/>
          </a:xfrm>
        </p:spPr>
        <p:txBody>
          <a:bodyPr/>
          <a:lstStyle/>
          <a:p>
            <a:r>
              <a:rPr lang="en-US" dirty="0"/>
              <a:t>Questions for BSC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98071"/>
            <a:ext cx="8229600" cy="3939542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b="1" dirty="0">
                <a:cs typeface="Calibri" panose="020F0502020204030204" pitchFamily="34" charset="0"/>
              </a:rPr>
              <a:t>Does anyone have experience or know of someone who has managed CIPSEA-protected data on a cloud? If so, what lessons learned can be shared with us?</a:t>
            </a:r>
          </a:p>
          <a:p>
            <a:pPr>
              <a:tabLst>
                <a:tab pos="746125" algn="l"/>
              </a:tabLst>
            </a:pPr>
            <a:endParaRPr lang="en-US" b="1" dirty="0">
              <a:cs typeface="Calibri" panose="020F0502020204030204" pitchFamily="34" charset="0"/>
            </a:endParaRPr>
          </a:p>
          <a:p>
            <a:pPr>
              <a:tabLst>
                <a:tab pos="746125" algn="l"/>
              </a:tabLst>
            </a:pPr>
            <a:r>
              <a:rPr lang="en-US" b="1" dirty="0">
                <a:cs typeface="Calibri" panose="020F0502020204030204" pitchFamily="34" charset="0"/>
              </a:rPr>
              <a:t>Has anyone created or know of others who have created privacy and security controls for CIPSEA? If so, can they be shared with us? </a:t>
            </a:r>
          </a:p>
          <a:p>
            <a:pPr>
              <a:tabLst>
                <a:tab pos="746125" algn="l"/>
              </a:tabLst>
            </a:pPr>
            <a:endParaRPr lang="en-US" b="1" dirty="0">
              <a:cs typeface="Calibri" panose="020F0502020204030204" pitchFamily="34" charset="0"/>
            </a:endParaRPr>
          </a:p>
          <a:p>
            <a:pPr lvl="0"/>
            <a:r>
              <a:rPr lang="en-US" b="1" dirty="0"/>
              <a:t>What are potential EHR data sources for physician or other ambulatory providers? Residential care communities? Adult day service centers? 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826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643604"/>
            <a:ext cx="8229600" cy="798653"/>
          </a:xfrm>
        </p:spPr>
        <p:txBody>
          <a:bodyPr/>
          <a:lstStyle/>
          <a:p>
            <a:pPr algn="ctr"/>
            <a:r>
              <a:rPr lang="en-US" sz="4000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1179929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9011-09DE-4201-99B4-E4322A63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EHR Activities</a:t>
            </a:r>
          </a:p>
        </p:txBody>
      </p:sp>
    </p:spTree>
    <p:extLst>
      <p:ext uri="{BB962C8B-B14F-4D97-AF65-F5344CB8AC3E}">
        <p14:creationId xmlns:p14="http://schemas.microsoft.com/office/powerpoint/2010/main" val="33189877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8" y="432202"/>
            <a:ext cx="8780164" cy="490653"/>
          </a:xfrm>
        </p:spPr>
        <p:txBody>
          <a:bodyPr/>
          <a:lstStyle/>
          <a:p>
            <a:r>
              <a:rPr lang="en-US" dirty="0"/>
              <a:t>Healthcare Electronic Health Records (HEHR) Cloud Migration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5687" y="1058333"/>
            <a:ext cx="8247979" cy="3912410"/>
          </a:xfrm>
        </p:spPr>
        <p:txBody>
          <a:bodyPr/>
          <a:lstStyle/>
          <a:p>
            <a:endParaRPr lang="en-US" sz="1800" dirty="0"/>
          </a:p>
          <a:p>
            <a:pPr rtl="0" eaLnBrk="0" fontAlgn="base" hangingPunct="0"/>
            <a:r>
              <a:rPr lang="en-US" sz="2000" kern="12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HEHR supports NHCS and NAMCS for collecting, integrating, harmonizing, storing, and processing of EHR and administrative claims data. </a:t>
            </a:r>
            <a:endParaRPr lang="en-US" sz="2000" dirty="0">
              <a:effectLst/>
            </a:endParaRPr>
          </a:p>
          <a:p>
            <a:pPr rtl="0" eaLnBrk="0" fontAlgn="base" hangingPunct="0"/>
            <a:r>
              <a:rPr lang="en-US" sz="2000" kern="12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Imperative to migrate to a cloud to streamline the processes while minimizing costs of maintaining a large infrastructure. </a:t>
            </a:r>
            <a:endParaRPr lang="en-US" sz="1800" dirty="0">
              <a:effectLst/>
            </a:endParaRPr>
          </a:p>
          <a:p>
            <a:pPr rtl="0" eaLnBrk="0" fontAlgn="base" hangingPunct="0"/>
            <a:r>
              <a:rPr lang="en-US" sz="2000" kern="12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Securely migrate HEHR platform to a cloud and adhere to all applicable privacy and security standards.</a:t>
            </a:r>
            <a:endParaRPr lang="en-US" sz="1800" dirty="0">
              <a:effectLst/>
            </a:endParaRPr>
          </a:p>
          <a:p>
            <a:pPr rtl="0" eaLnBrk="0" fontAlgn="base" hangingPunct="0"/>
            <a:r>
              <a:rPr lang="en-US" sz="2000" kern="12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Ensure complete compliance with Confidential Information Protection and Statistical Efficiency Act (CIPSEA).</a:t>
            </a:r>
            <a:endParaRPr lang="en-US" sz="1800" dirty="0">
              <a:effectLst/>
            </a:endParaRPr>
          </a:p>
          <a:p>
            <a:r>
              <a:rPr lang="en-US" sz="2000" kern="12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Possibly first CIPSEA-compliant cloud at NCHS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39B4E-B430-4C28-ADFA-23307B4B6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851" y="3883885"/>
            <a:ext cx="2063692" cy="1161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6B0B08-29FE-4A23-AED9-C38050B77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56387" y="4148606"/>
            <a:ext cx="2089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  <a:latin typeface="Calibri" panose="020F0502020204030204" pitchFamily="34" charset="0"/>
              </a:rPr>
              <a:t>CIPSEA-PROTECTED</a:t>
            </a:r>
          </a:p>
          <a:p>
            <a:r>
              <a:rPr lang="en-US" b="1" i="1" dirty="0">
                <a:solidFill>
                  <a:schemeClr val="bg2"/>
                </a:solidFill>
                <a:latin typeface="Calibri" panose="020F0502020204030204" pitchFamily="34" charset="0"/>
              </a:rPr>
              <a:t>HEHR Cloud</a:t>
            </a:r>
          </a:p>
        </p:txBody>
      </p:sp>
    </p:spTree>
    <p:extLst>
      <p:ext uri="{BB962C8B-B14F-4D97-AF65-F5344CB8AC3E}">
        <p14:creationId xmlns:p14="http://schemas.microsoft.com/office/powerpoint/2010/main" val="204191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419"/>
            <a:ext cx="8229600" cy="385188"/>
          </a:xfrm>
        </p:spPr>
        <p:txBody>
          <a:bodyPr/>
          <a:lstStyle/>
          <a:p>
            <a:r>
              <a:rPr lang="en-US" dirty="0"/>
              <a:t>Data Standards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61806"/>
            <a:ext cx="8229600" cy="3492638"/>
          </a:xfrm>
        </p:spPr>
        <p:txBody>
          <a:bodyPr/>
          <a:lstStyle/>
          <a:p>
            <a:pPr marL="288925" indent="-288925">
              <a:buNone/>
            </a:pPr>
            <a:r>
              <a:rPr lang="en-US" dirty="0">
                <a:solidFill>
                  <a:srgbClr val="618E7C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9B2CC-346B-4D5F-8794-3C58055AE972}"/>
              </a:ext>
            </a:extLst>
          </p:cNvPr>
          <p:cNvSpPr/>
          <p:nvPr/>
        </p:nvSpPr>
        <p:spPr>
          <a:xfrm>
            <a:off x="248307" y="592326"/>
            <a:ext cx="86473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858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HL7’s Consolidated Document Architecture (CDA)</a:t>
            </a:r>
          </a:p>
          <a:p>
            <a:pPr marL="742950" lvl="1" indent="-285750">
              <a:buClr>
                <a:srgbClr val="006858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Old” interoperability standard that will continue to be used for 3-5 years.</a:t>
            </a:r>
          </a:p>
          <a:p>
            <a:pPr marL="742950" lvl="1" indent="-285750">
              <a:buClr>
                <a:srgbClr val="006858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HL7 National Health Care Surveys Implementation Guide – CDA Release 3 (2020)</a:t>
            </a:r>
          </a:p>
          <a:p>
            <a:pPr marL="746125" lvl="2">
              <a:buClr>
                <a:srgbClr val="006858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Aligns with USCDI Version 1.</a:t>
            </a:r>
          </a:p>
          <a:p>
            <a:pPr marL="1200150" lvl="2" indent="-285750">
              <a:buClr>
                <a:srgbClr val="006858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858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EHR Data More Available to Research and Public Health (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MedMorph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PCORTF: 2020 – 2022</a:t>
            </a:r>
          </a:p>
          <a:p>
            <a:pPr marL="742950" lvl="1" indent="-285750">
              <a:buClr>
                <a:srgbClr val="006858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Surveys are one of 3 core uses cases for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MedMorph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Clr>
                <a:srgbClr val="006858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MedMorph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Reference Architecture Implementation Guide successful balloted through HL7, January 2021.</a:t>
            </a:r>
          </a:p>
          <a:p>
            <a:pPr marL="742950" lvl="1" indent="-285750">
              <a:buClr>
                <a:srgbClr val="006858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Care Surveys FHIR Content IG to be balloted through HL7 September 2021.</a:t>
            </a:r>
          </a:p>
          <a:p>
            <a:pPr marL="746125" lvl="2">
              <a:buClr>
                <a:srgbClr val="006858"/>
              </a:buClr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Aligns with USCDI Version 1 &amp; 2; FHIR-based; uses EHRs standardized APIs. </a:t>
            </a:r>
          </a:p>
          <a:p>
            <a:pPr marL="1031875" lvl="2" indent="-285750">
              <a:buClr>
                <a:srgbClr val="006858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HCS FHIR Content IG &amp;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MedMorph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Reference Architecture IG are designed to work together to move data from providers EHRs to a NCHS endpoint “without special effort.”</a:t>
            </a:r>
          </a:p>
        </p:txBody>
      </p:sp>
    </p:spTree>
    <p:extLst>
      <p:ext uri="{BB962C8B-B14F-4D97-AF65-F5344CB8AC3E}">
        <p14:creationId xmlns:p14="http://schemas.microsoft.com/office/powerpoint/2010/main" val="784277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67"/>
            <a:ext cx="8229600" cy="648786"/>
          </a:xfrm>
        </p:spPr>
        <p:txBody>
          <a:bodyPr/>
          <a:lstStyle/>
          <a:p>
            <a:r>
              <a:rPr lang="en-US" dirty="0"/>
              <a:t>Exploring Collaboration with CDC to Obtain EHR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3485"/>
            <a:ext cx="8229600" cy="3492638"/>
          </a:xfrm>
        </p:spPr>
        <p:txBody>
          <a:bodyPr/>
          <a:lstStyle/>
          <a:p>
            <a:r>
              <a:rPr lang="en-US" b="1" dirty="0"/>
              <a:t>Pandemic-Ready Interoperability Modernization Effort (PRIME) </a:t>
            </a:r>
          </a:p>
          <a:p>
            <a:pPr marL="511175" indent="-166688">
              <a:buFont typeface="Arial" panose="020B0604020202020204" pitchFamily="34" charset="0"/>
              <a:buChar char="•"/>
            </a:pPr>
            <a:r>
              <a:rPr lang="en-US" dirty="0"/>
              <a:t>New multi-year collaboration between CDC and the U.S. Digital Service (USDS) to strengthen data quality and information technology systems in state and local health departments.</a:t>
            </a:r>
          </a:p>
          <a:p>
            <a:r>
              <a:rPr lang="en-US" b="1" dirty="0"/>
              <a:t>Data Modernization Initiative (DMI) </a:t>
            </a:r>
          </a:p>
          <a:p>
            <a:pPr marL="461963" indent="-176213">
              <a:buFont typeface="Arial" panose="020B0604020202020204" pitchFamily="34" charset="0"/>
              <a:buChar char="•"/>
            </a:pPr>
            <a:r>
              <a:rPr lang="en-US" dirty="0"/>
              <a:t>Explore coordinating EHR data collection efforts across CDC.</a:t>
            </a:r>
          </a:p>
          <a:p>
            <a:pPr marL="461963" indent="-176213">
              <a:buFont typeface="Arial" panose="020B0604020202020204" pitchFamily="34" charset="0"/>
              <a:buChar char="•"/>
            </a:pPr>
            <a:r>
              <a:rPr lang="en-US" dirty="0"/>
              <a:t>Balance different needs of timeliness and granularity of EHR data needed by CDC program and NCHS.</a:t>
            </a:r>
          </a:p>
          <a:p>
            <a:pPr marL="461963" indent="-176213">
              <a:buFont typeface="Arial" panose="020B0604020202020204" pitchFamily="34" charset="0"/>
              <a:buChar char="•"/>
            </a:pPr>
            <a:r>
              <a:rPr lang="en-US" dirty="0"/>
              <a:t>Demonstrate benefit of partnering with NCHS on EHR data collection.</a:t>
            </a:r>
          </a:p>
          <a:p>
            <a:pPr marL="461963" indent="-17621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93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9011-09DE-4201-99B4-E4322A63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Specific EHR Activities</a:t>
            </a:r>
          </a:p>
        </p:txBody>
      </p:sp>
    </p:spTree>
    <p:extLst>
      <p:ext uri="{BB962C8B-B14F-4D97-AF65-F5344CB8AC3E}">
        <p14:creationId xmlns:p14="http://schemas.microsoft.com/office/powerpoint/2010/main" val="9987673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5" y="63366"/>
            <a:ext cx="8568558" cy="676890"/>
          </a:xfrm>
        </p:spPr>
        <p:txBody>
          <a:bodyPr/>
          <a:lstStyle/>
          <a:p>
            <a:r>
              <a:rPr lang="en-US" dirty="0"/>
              <a:t>National Hospital Care Survey (NHCS)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876288"/>
            <a:ext cx="8229600" cy="3341688"/>
          </a:xfrm>
        </p:spPr>
        <p:txBody>
          <a:bodyPr/>
          <a:lstStyle/>
          <a:p>
            <a:pPr marL="227013" lvl="0" indent="-227013"/>
            <a:r>
              <a:rPr lang="en-US" b="1" dirty="0"/>
              <a:t>Participation rates for 2020 – data collection closed March 31, 2020</a:t>
            </a:r>
          </a:p>
          <a:p>
            <a:pPr lvl="0"/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C9534-1C44-4244-9CC0-0AC5DFEA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196" y="4310477"/>
            <a:ext cx="735947" cy="683480"/>
          </a:xfrm>
          <a:prstGeom prst="rect">
            <a:avLst/>
          </a:prstGeom>
        </p:spPr>
      </p:pic>
      <p:pic>
        <p:nvPicPr>
          <p:cNvPr id="5" name="Picture 4" descr="This table shows that out of 198 hospitals that agreed to participate in the 2020 National Hospital Care Survey 157 hospitals submitted data.  ">
            <a:extLst>
              <a:ext uri="{FF2B5EF4-FFF2-40B4-BE49-F238E27FC236}">
                <a16:creationId xmlns:a16="http://schemas.microsoft.com/office/drawing/2014/main" id="{80E1C114-6CC1-43DA-B13D-59DDCDFC9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1" y="1346807"/>
            <a:ext cx="6845587" cy="30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343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5" y="205979"/>
            <a:ext cx="8568558" cy="481918"/>
          </a:xfrm>
        </p:spPr>
        <p:txBody>
          <a:bodyPr/>
          <a:lstStyle/>
          <a:p>
            <a:r>
              <a:rPr lang="en-US" dirty="0"/>
              <a:t>NHCS 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808627"/>
            <a:ext cx="8466083" cy="3341688"/>
          </a:xfrm>
        </p:spPr>
        <p:txBody>
          <a:bodyPr/>
          <a:lstStyle/>
          <a:p>
            <a:pPr lvl="0"/>
            <a:r>
              <a:rPr lang="en-US" b="1" dirty="0"/>
              <a:t>Purchase data to supplement 2020 data collection</a:t>
            </a:r>
          </a:p>
          <a:p>
            <a:pPr marL="569913" lvl="0" indent="-225425">
              <a:buFont typeface="Arial" panose="020B0604020202020204" pitchFamily="34" charset="0"/>
              <a:buChar char="•"/>
            </a:pPr>
            <a:r>
              <a:rPr lang="en-US" dirty="0"/>
              <a:t>American College of Emergency Physicians (ACEP)  </a:t>
            </a:r>
          </a:p>
          <a:p>
            <a:pPr marL="628650" lvl="0" indent="-284163">
              <a:buFont typeface="Arial" panose="020B0604020202020204" pitchFamily="34" charset="0"/>
              <a:buChar char="•"/>
            </a:pPr>
            <a:r>
              <a:rPr lang="en-US" dirty="0"/>
              <a:t>Premier </a:t>
            </a:r>
          </a:p>
          <a:p>
            <a:pPr lvl="0"/>
            <a:r>
              <a:rPr lang="en-US" b="1" dirty="0"/>
              <a:t>Issues encountered with purchasing data</a:t>
            </a:r>
          </a:p>
          <a:p>
            <a:pPr marL="628650" lvl="0" indent="-284163">
              <a:buFont typeface="Arial" panose="020B0604020202020204" pitchFamily="34" charset="0"/>
              <a:buChar char="•"/>
            </a:pPr>
            <a:r>
              <a:rPr lang="en-US" dirty="0"/>
              <a:t>No PII  </a:t>
            </a:r>
            <a:r>
              <a:rPr lang="en-US" dirty="0">
                <a:sym typeface="Wingdings" panose="05000000000000000000" pitchFamily="2" charset="2"/>
              </a:rPr>
              <a:t>  No data linkage</a:t>
            </a:r>
          </a:p>
          <a:p>
            <a:pPr marL="628650" lvl="0" indent="-28416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Cannot use certain purchased data in public use files or RDC files.</a:t>
            </a:r>
          </a:p>
          <a:p>
            <a:pPr marL="628650" lvl="0" indent="-28416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Can only use data for duration of the contract.</a:t>
            </a:r>
          </a:p>
          <a:p>
            <a:pPr marL="344488" lvl="0" indent="-285750"/>
            <a:r>
              <a:rPr lang="en-US" b="1" dirty="0"/>
              <a:t>Conduct new methodological work</a:t>
            </a:r>
          </a:p>
          <a:p>
            <a:pPr marL="569913" lvl="0" indent="-225425">
              <a:buFont typeface="Arial" panose="020B0604020202020204" pitchFamily="34" charset="0"/>
              <a:buChar char="•"/>
            </a:pPr>
            <a:r>
              <a:rPr lang="en-US" dirty="0"/>
              <a:t>Use data collected directly from hospitals and purchased data for modelling of national estimates.</a:t>
            </a:r>
          </a:p>
          <a:p>
            <a:pPr marL="569913" lvl="0" indent="-225425">
              <a:buFont typeface="Arial" panose="020B0604020202020204" pitchFamily="34" charset="0"/>
              <a:buChar char="•"/>
            </a:pPr>
            <a:r>
              <a:rPr lang="en-US" dirty="0"/>
              <a:t>Explore use of synthetic data for public use and RDC files.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03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25" y="205979"/>
            <a:ext cx="8568558" cy="456751"/>
          </a:xfrm>
        </p:spPr>
        <p:txBody>
          <a:bodyPr/>
          <a:lstStyle/>
          <a:p>
            <a:r>
              <a:rPr lang="en-US" dirty="0"/>
              <a:t>National Ambulatory Medical Care Survey (NAMCS)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721453"/>
            <a:ext cx="8229600" cy="4216068"/>
          </a:xfrm>
        </p:spPr>
        <p:txBody>
          <a:bodyPr/>
          <a:lstStyle/>
          <a:p>
            <a:pPr lvl="0"/>
            <a:r>
              <a:rPr lang="en-US" b="1" dirty="0"/>
              <a:t>Health Center Component</a:t>
            </a:r>
          </a:p>
          <a:p>
            <a:pPr marL="687388" lvl="0">
              <a:buFont typeface="Arial" panose="020B0604020202020204" pitchFamily="34" charset="0"/>
              <a:buChar char="•"/>
            </a:pPr>
            <a:r>
              <a:rPr lang="en-US" dirty="0"/>
              <a:t>Work with HRSA to recruit 50 FQHCs or FQHC-LALs to transmit EHR data in IG 1.2 format to NCHS.</a:t>
            </a:r>
          </a:p>
          <a:p>
            <a:pPr marL="687388" lvl="0">
              <a:buFont typeface="Arial" panose="020B0604020202020204" pitchFamily="34" charset="0"/>
              <a:buChar char="•"/>
            </a:pPr>
            <a:r>
              <a:rPr lang="en-US" dirty="0"/>
              <a:t>Provide up to $10,000 set-up free to activate interface/module on their system.</a:t>
            </a:r>
          </a:p>
          <a:p>
            <a:pPr marL="687388" lvl="0">
              <a:buFont typeface="Arial" panose="020B0604020202020204" pitchFamily="34" charset="0"/>
              <a:buChar char="•"/>
            </a:pPr>
            <a:r>
              <a:rPr lang="en-US" dirty="0"/>
              <a:t>Still need OMB approval to commence data collection.</a:t>
            </a:r>
          </a:p>
          <a:p>
            <a:pPr lvl="0"/>
            <a:r>
              <a:rPr lang="en-US" b="1" dirty="0"/>
              <a:t>Provider Visit Data</a:t>
            </a:r>
          </a:p>
          <a:p>
            <a:pPr marL="628650" lvl="0" indent="-284163">
              <a:buFont typeface="Arial" panose="020B0604020202020204" pitchFamily="34" charset="0"/>
              <a:buChar char="•"/>
            </a:pPr>
            <a:r>
              <a:rPr lang="en-US" dirty="0"/>
              <a:t>Investigate where to purchase physician and other ambulatory  provider data  (e.g., IQVIA, American Board of Family Medicine).</a:t>
            </a:r>
          </a:p>
          <a:p>
            <a:pPr marL="628650" lvl="0" indent="-285750">
              <a:buFont typeface="Arial" panose="020B0604020202020204" pitchFamily="34" charset="0"/>
              <a:buChar char="•"/>
            </a:pPr>
            <a:r>
              <a:rPr lang="en-US" dirty="0"/>
              <a:t>Explore approaching larger provider networks (e.g., Kaiser, Mayo Clinic, UPMC) with CDC to collect EHR data.</a:t>
            </a:r>
          </a:p>
          <a:p>
            <a:pPr marL="914400" lvl="0" indent="-6286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A7BDD-CA00-4E65-ABE6-7C2AC8ED4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489" y="4385305"/>
            <a:ext cx="650528" cy="5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098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6651</TotalTime>
  <Words>791</Words>
  <Application>Microsoft Office PowerPoint</Application>
  <PresentationFormat>On-screen Show (16:9)</PresentationFormat>
  <Paragraphs>84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Myriad Web Pro</vt:lpstr>
      <vt:lpstr>Wingdings</vt:lpstr>
      <vt:lpstr>Calibri</vt:lpstr>
      <vt:lpstr>Courier New</vt:lpstr>
      <vt:lpstr>NCEH_ATSDR_combined</vt:lpstr>
      <vt:lpstr>1_NCEH_ATSDR_combined</vt:lpstr>
      <vt:lpstr>2_NCEH_ATSDR_combined</vt:lpstr>
      <vt:lpstr>Update on Division of Health Care Statistics (DHCS) Electronic Health Records Activities</vt:lpstr>
      <vt:lpstr>Division EHR Activities</vt:lpstr>
      <vt:lpstr>Healthcare Electronic Health Records (HEHR) Cloud Migration </vt:lpstr>
      <vt:lpstr>Data Standards Work</vt:lpstr>
      <vt:lpstr>Exploring Collaboration with CDC to Obtain EHR Data</vt:lpstr>
      <vt:lpstr>Survey Specific EHR Activities</vt:lpstr>
      <vt:lpstr>National Hospital Care Survey (NHCS)</vt:lpstr>
      <vt:lpstr>NHCS (continued)</vt:lpstr>
      <vt:lpstr>National Ambulatory Medical Care Survey (NAMCS)</vt:lpstr>
      <vt:lpstr>National Post-Acute and Long-term Care Study (NPALS)</vt:lpstr>
      <vt:lpstr>Questions for BSC</vt:lpstr>
      <vt:lpstr>Thank you!!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Relf, Daniela (CDC/DDPHSS/NCHS/DHCS) (CTR)</cp:lastModifiedBy>
  <cp:revision>419</cp:revision>
  <cp:lastPrinted>2021-04-24T20:04:39Z</cp:lastPrinted>
  <dcterms:created xsi:type="dcterms:W3CDTF">2011-03-17T17:43:16Z</dcterms:created>
  <dcterms:modified xsi:type="dcterms:W3CDTF">2021-05-28T16:11:04Z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8af03ff0-41c5-4c41-b55e-fabb8fae94be_Enabled">
    <vt:lpwstr>true</vt:lpwstr>
  </property>
  <property fmtid="{D5CDD505-2E9C-101B-9397-08002B2CF9AE}" pid="4" name="MSIP_Label_8af03ff0-41c5-4c41-b55e-fabb8fae94be_SetDate">
    <vt:lpwstr>2021-04-19T18:13:20Z</vt:lpwstr>
  </property>
  <property fmtid="{D5CDD505-2E9C-101B-9397-08002B2CF9AE}" pid="5" name="MSIP_Label_8af03ff0-41c5-4c41-b55e-fabb8fae94be_Method">
    <vt:lpwstr>Privileged</vt:lpwstr>
  </property>
  <property fmtid="{D5CDD505-2E9C-101B-9397-08002B2CF9AE}" pid="6" name="MSIP_Label_8af03ff0-41c5-4c41-b55e-fabb8fae94be_Name">
    <vt:lpwstr>8af03ff0-41c5-4c41-b55e-fabb8fae94be</vt:lpwstr>
  </property>
  <property fmtid="{D5CDD505-2E9C-101B-9397-08002B2CF9AE}" pid="7" name="MSIP_Label_8af03ff0-41c5-4c41-b55e-fabb8fae94be_SiteId">
    <vt:lpwstr>9ce70869-60db-44fd-abe8-d2767077fc8f</vt:lpwstr>
  </property>
  <property fmtid="{D5CDD505-2E9C-101B-9397-08002B2CF9AE}" pid="8" name="MSIP_Label_8af03ff0-41c5-4c41-b55e-fabb8fae94be_ActionId">
    <vt:lpwstr>0e2df9bd-c07f-4606-80b3-2574c85e0098</vt:lpwstr>
  </property>
  <property fmtid="{D5CDD505-2E9C-101B-9397-08002B2CF9AE}" pid="9" name="MSIP_Label_8af03ff0-41c5-4c41-b55e-fabb8fae94be_ContentBits">
    <vt:lpwstr>0</vt:lpwstr>
  </property>
</Properties>
</file>