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95" r:id="rId2"/>
    <p:sldId id="271" r:id="rId3"/>
    <p:sldId id="321" r:id="rId4"/>
    <p:sldId id="289" r:id="rId5"/>
    <p:sldId id="319" r:id="rId6"/>
    <p:sldId id="286" r:id="rId7"/>
    <p:sldId id="308" r:id="rId8"/>
    <p:sldId id="309" r:id="rId9"/>
    <p:sldId id="291" r:id="rId10"/>
    <p:sldId id="310" r:id="rId11"/>
    <p:sldId id="292" r:id="rId12"/>
    <p:sldId id="311" r:id="rId13"/>
    <p:sldId id="290" r:id="rId14"/>
    <p:sldId id="278" r:id="rId15"/>
    <p:sldId id="306" r:id="rId16"/>
    <p:sldId id="299" r:id="rId17"/>
    <p:sldId id="304" r:id="rId18"/>
    <p:sldId id="307" r:id="rId19"/>
    <p:sldId id="318" r:id="rId20"/>
    <p:sldId id="312" r:id="rId21"/>
    <p:sldId id="314" r:id="rId22"/>
    <p:sldId id="315" r:id="rId23"/>
    <p:sldId id="316" r:id="rId24"/>
    <p:sldId id="317" r:id="rId25"/>
    <p:sldId id="297" r:id="rId26"/>
  </p:sldIdLst>
  <p:sldSz cx="12192000" cy="6858000"/>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06" autoAdjust="0"/>
    <p:restoredTop sz="94660"/>
  </p:normalViewPr>
  <p:slideViewPr>
    <p:cSldViewPr snapToGrid="0">
      <p:cViewPr varScale="1">
        <p:scale>
          <a:sx n="64" d="100"/>
          <a:sy n="64" d="100"/>
        </p:scale>
        <p:origin x="336" y="60"/>
      </p:cViewPr>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2000" dirty="0" smtClean="0"/>
              <a:t>Percentage of Mortality Records Received at NCHS within 10 Days of the Date of the Event </a:t>
            </a:r>
            <a:endParaRPr lang="en-US" sz="2000" dirty="0"/>
          </a:p>
        </c:rich>
      </c:tx>
      <c:layout/>
      <c:overlay val="0"/>
    </c:title>
    <c:autoTitleDeleted val="0"/>
    <c:plotArea>
      <c:layout/>
      <c:barChart>
        <c:barDir val="col"/>
        <c:grouping val="clustered"/>
        <c:varyColors val="0"/>
        <c:ser>
          <c:idx val="0"/>
          <c:order val="0"/>
          <c:tx>
            <c:strRef>
              <c:f>Sheet1!$B$1</c:f>
              <c:strCache>
                <c:ptCount val="1"/>
                <c:pt idx="0">
                  <c:v>Percentage</c:v>
                </c:pt>
              </c:strCache>
            </c:strRef>
          </c:tx>
          <c:spPr>
            <a:solidFill>
              <a:srgbClr val="FFC000"/>
            </a:solidFill>
          </c:spPr>
          <c:invertIfNegative val="0"/>
          <c:cat>
            <c:numRef>
              <c:f>Sheet1!$A$2:$A$10</c:f>
              <c:numCache>
                <c:formatCode>General</c:formatCode>
                <c:ptCount val="9"/>
                <c:pt idx="0">
                  <c:v>2010</c:v>
                </c:pt>
                <c:pt idx="1">
                  <c:v>2011</c:v>
                </c:pt>
                <c:pt idx="2">
                  <c:v>2012</c:v>
                </c:pt>
                <c:pt idx="3">
                  <c:v>2013</c:v>
                </c:pt>
                <c:pt idx="4">
                  <c:v>2014</c:v>
                </c:pt>
                <c:pt idx="5">
                  <c:v>2015</c:v>
                </c:pt>
                <c:pt idx="6">
                  <c:v>2016</c:v>
                </c:pt>
                <c:pt idx="7">
                  <c:v>2017</c:v>
                </c:pt>
                <c:pt idx="8">
                  <c:v>2018</c:v>
                </c:pt>
              </c:numCache>
            </c:numRef>
          </c:cat>
          <c:val>
            <c:numRef>
              <c:f>Sheet1!$B$2:$B$10</c:f>
              <c:numCache>
                <c:formatCode>General</c:formatCode>
                <c:ptCount val="9"/>
                <c:pt idx="0">
                  <c:v>7</c:v>
                </c:pt>
                <c:pt idx="1">
                  <c:v>11</c:v>
                </c:pt>
                <c:pt idx="2">
                  <c:v>14</c:v>
                </c:pt>
                <c:pt idx="3">
                  <c:v>18</c:v>
                </c:pt>
                <c:pt idx="4">
                  <c:v>27</c:v>
                </c:pt>
                <c:pt idx="5">
                  <c:v>36</c:v>
                </c:pt>
                <c:pt idx="6">
                  <c:v>44</c:v>
                </c:pt>
                <c:pt idx="7">
                  <c:v>52</c:v>
                </c:pt>
                <c:pt idx="8">
                  <c:v>59</c:v>
                </c:pt>
              </c:numCache>
            </c:numRef>
          </c:val>
          <c:extLst>
            <c:ext xmlns:c16="http://schemas.microsoft.com/office/drawing/2014/chart" uri="{C3380CC4-5D6E-409C-BE32-E72D297353CC}">
              <c16:uniqueId val="{00000000-D442-421E-B754-7B4173F97D74}"/>
            </c:ext>
          </c:extLst>
        </c:ser>
        <c:dLbls>
          <c:showLegendKey val="0"/>
          <c:showVal val="0"/>
          <c:showCatName val="0"/>
          <c:showSerName val="0"/>
          <c:showPercent val="0"/>
          <c:showBubbleSize val="0"/>
        </c:dLbls>
        <c:gapWidth val="150"/>
        <c:axId val="154854152"/>
        <c:axId val="154859248"/>
      </c:barChart>
      <c:catAx>
        <c:axId val="154854152"/>
        <c:scaling>
          <c:orientation val="minMax"/>
        </c:scaling>
        <c:delete val="0"/>
        <c:axPos val="b"/>
        <c:numFmt formatCode="General" sourceLinked="1"/>
        <c:majorTickMark val="out"/>
        <c:minorTickMark val="none"/>
        <c:tickLblPos val="nextTo"/>
        <c:crossAx val="154859248"/>
        <c:crosses val="autoZero"/>
        <c:auto val="1"/>
        <c:lblAlgn val="ctr"/>
        <c:lblOffset val="100"/>
        <c:noMultiLvlLbl val="0"/>
      </c:catAx>
      <c:valAx>
        <c:axId val="154859248"/>
        <c:scaling>
          <c:orientation val="minMax"/>
        </c:scaling>
        <c:delete val="0"/>
        <c:axPos val="l"/>
        <c:majorGridlines/>
        <c:numFmt formatCode="General" sourceLinked="1"/>
        <c:majorTickMark val="out"/>
        <c:minorTickMark val="none"/>
        <c:tickLblPos val="nextTo"/>
        <c:crossAx val="15485415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Percentage</c:v>
                </c:pt>
              </c:strCache>
            </c:strRef>
          </c:tx>
          <c:spPr>
            <a:solidFill>
              <a:srgbClr val="FFC000"/>
            </a:solidFill>
          </c:spPr>
          <c:invertIfNegative val="0"/>
          <c:cat>
            <c:strRef>
              <c:f>Sheet1!$A$2:$A$7</c:f>
              <c:strCache>
                <c:ptCount val="6"/>
                <c:pt idx="0">
                  <c:v>State A</c:v>
                </c:pt>
                <c:pt idx="1">
                  <c:v>State B</c:v>
                </c:pt>
                <c:pt idx="2">
                  <c:v>State C</c:v>
                </c:pt>
                <c:pt idx="3">
                  <c:v>State D</c:v>
                </c:pt>
                <c:pt idx="4">
                  <c:v>State E</c:v>
                </c:pt>
                <c:pt idx="5">
                  <c:v>State F</c:v>
                </c:pt>
              </c:strCache>
            </c:strRef>
          </c:cat>
          <c:val>
            <c:numRef>
              <c:f>Sheet1!$B$2:$B$7</c:f>
              <c:numCache>
                <c:formatCode>General</c:formatCode>
                <c:ptCount val="6"/>
                <c:pt idx="0">
                  <c:v>63</c:v>
                </c:pt>
                <c:pt idx="1">
                  <c:v>72</c:v>
                </c:pt>
                <c:pt idx="2">
                  <c:v>52</c:v>
                </c:pt>
                <c:pt idx="3">
                  <c:v>50</c:v>
                </c:pt>
                <c:pt idx="4">
                  <c:v>63</c:v>
                </c:pt>
                <c:pt idx="5">
                  <c:v>31</c:v>
                </c:pt>
              </c:numCache>
            </c:numRef>
          </c:val>
          <c:extLst>
            <c:ext xmlns:c16="http://schemas.microsoft.com/office/drawing/2014/chart" uri="{C3380CC4-5D6E-409C-BE32-E72D297353CC}">
              <c16:uniqueId val="{00000000-D442-421E-B754-7B4173F97D74}"/>
            </c:ext>
          </c:extLst>
        </c:ser>
        <c:dLbls>
          <c:showLegendKey val="0"/>
          <c:showVal val="0"/>
          <c:showCatName val="0"/>
          <c:showSerName val="0"/>
          <c:showPercent val="0"/>
          <c:showBubbleSize val="0"/>
        </c:dLbls>
        <c:gapWidth val="150"/>
        <c:axId val="154854152"/>
        <c:axId val="154859248"/>
      </c:barChart>
      <c:catAx>
        <c:axId val="154854152"/>
        <c:scaling>
          <c:orientation val="minMax"/>
        </c:scaling>
        <c:delete val="0"/>
        <c:axPos val="b"/>
        <c:numFmt formatCode="General" sourceLinked="1"/>
        <c:majorTickMark val="out"/>
        <c:minorTickMark val="none"/>
        <c:tickLblPos val="nextTo"/>
        <c:crossAx val="154859248"/>
        <c:crosses val="autoZero"/>
        <c:auto val="1"/>
        <c:lblAlgn val="ctr"/>
        <c:lblOffset val="100"/>
        <c:noMultiLvlLbl val="0"/>
      </c:catAx>
      <c:valAx>
        <c:axId val="154859248"/>
        <c:scaling>
          <c:orientation val="minMax"/>
        </c:scaling>
        <c:delete val="0"/>
        <c:axPos val="l"/>
        <c:majorGridlines/>
        <c:numFmt formatCode="General" sourceLinked="1"/>
        <c:majorTickMark val="out"/>
        <c:minorTickMark val="none"/>
        <c:tickLblPos val="nextTo"/>
        <c:crossAx val="15485415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28440" cy="351737"/>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5265809" y="1"/>
            <a:ext cx="4028440" cy="351737"/>
          </a:xfrm>
          <a:prstGeom prst="rect">
            <a:avLst/>
          </a:prstGeom>
        </p:spPr>
        <p:txBody>
          <a:bodyPr vert="horz" lIns="93177" tIns="46589" rIns="93177" bIns="46589" rtlCol="0"/>
          <a:lstStyle>
            <a:lvl1pPr algn="r">
              <a:defRPr sz="1200"/>
            </a:lvl1pPr>
          </a:lstStyle>
          <a:p>
            <a:fld id="{DB5E2B83-441E-476E-A3E0-D5B245D90EF6}" type="datetimeFigureOut">
              <a:rPr lang="en-US" smtClean="0"/>
              <a:t>5/9/2019</a:t>
            </a:fld>
            <a:endParaRPr lang="en-US" dirty="0"/>
          </a:p>
        </p:txBody>
      </p:sp>
      <p:sp>
        <p:nvSpPr>
          <p:cNvPr id="4" name="Footer Placeholder 3"/>
          <p:cNvSpPr>
            <a:spLocks noGrp="1"/>
          </p:cNvSpPr>
          <p:nvPr>
            <p:ph type="ftr" sz="quarter" idx="2"/>
          </p:nvPr>
        </p:nvSpPr>
        <p:spPr>
          <a:xfrm>
            <a:off x="0" y="6658664"/>
            <a:ext cx="4028440" cy="351736"/>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5265809" y="6658664"/>
            <a:ext cx="4028440" cy="351736"/>
          </a:xfrm>
          <a:prstGeom prst="rect">
            <a:avLst/>
          </a:prstGeom>
        </p:spPr>
        <p:txBody>
          <a:bodyPr vert="horz" lIns="93177" tIns="46589" rIns="93177" bIns="46589" rtlCol="0" anchor="b"/>
          <a:lstStyle>
            <a:lvl1pPr algn="r">
              <a:defRPr sz="1200"/>
            </a:lvl1pPr>
          </a:lstStyle>
          <a:p>
            <a:fld id="{65935160-8F61-4C3C-8C16-0224F8BC607F}" type="slidenum">
              <a:rPr lang="en-US" smtClean="0"/>
              <a:t>‹#›</a:t>
            </a:fld>
            <a:endParaRPr lang="en-US" dirty="0"/>
          </a:p>
        </p:txBody>
      </p:sp>
    </p:spTree>
    <p:extLst>
      <p:ext uri="{BB962C8B-B14F-4D97-AF65-F5344CB8AC3E}">
        <p14:creationId xmlns:p14="http://schemas.microsoft.com/office/powerpoint/2010/main" val="7059590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9075" cy="3508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265738" y="0"/>
            <a:ext cx="4029075" cy="350838"/>
          </a:xfrm>
          <a:prstGeom prst="rect">
            <a:avLst/>
          </a:prstGeom>
        </p:spPr>
        <p:txBody>
          <a:bodyPr vert="horz" lIns="91440" tIns="45720" rIns="91440" bIns="45720" rtlCol="0"/>
          <a:lstStyle>
            <a:lvl1pPr algn="r">
              <a:defRPr sz="1200"/>
            </a:lvl1pPr>
          </a:lstStyle>
          <a:p>
            <a:fld id="{077C3352-6C86-4B3B-8C8A-E8E735E30C0C}" type="datetimeFigureOut">
              <a:rPr lang="en-US" smtClean="0"/>
              <a:t>5/9/2019</a:t>
            </a:fld>
            <a:endParaRPr lang="en-US" dirty="0"/>
          </a:p>
        </p:txBody>
      </p:sp>
      <p:sp>
        <p:nvSpPr>
          <p:cNvPr id="4" name="Slide Image Placeholder 3"/>
          <p:cNvSpPr>
            <a:spLocks noGrp="1" noRot="1" noChangeAspect="1"/>
          </p:cNvSpPr>
          <p:nvPr>
            <p:ph type="sldImg" idx="2"/>
          </p:nvPr>
        </p:nvSpPr>
        <p:spPr>
          <a:xfrm>
            <a:off x="2546350" y="876300"/>
            <a:ext cx="4203700" cy="236537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30275" y="3373438"/>
            <a:ext cx="7435850" cy="2760662"/>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9563"/>
            <a:ext cx="4029075" cy="35083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265738" y="6659563"/>
            <a:ext cx="4029075" cy="350837"/>
          </a:xfrm>
          <a:prstGeom prst="rect">
            <a:avLst/>
          </a:prstGeom>
        </p:spPr>
        <p:txBody>
          <a:bodyPr vert="horz" lIns="91440" tIns="45720" rIns="91440" bIns="45720" rtlCol="0" anchor="b"/>
          <a:lstStyle>
            <a:lvl1pPr algn="r">
              <a:defRPr sz="1200"/>
            </a:lvl1pPr>
          </a:lstStyle>
          <a:p>
            <a:fld id="{FBFB44D3-C830-4767-8731-B52EC47A2D70}" type="slidenum">
              <a:rPr lang="en-US" smtClean="0"/>
              <a:t>‹#›</a:t>
            </a:fld>
            <a:endParaRPr lang="en-US" dirty="0"/>
          </a:p>
        </p:txBody>
      </p:sp>
    </p:spTree>
    <p:extLst>
      <p:ext uri="{BB962C8B-B14F-4D97-AF65-F5344CB8AC3E}">
        <p14:creationId xmlns:p14="http://schemas.microsoft.com/office/powerpoint/2010/main" val="41266404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endParaRPr lang="en-US" dirty="0" smtClean="0"/>
          </a:p>
          <a:p>
            <a:pPr>
              <a:buFont typeface="Arial" pitchFamily="34" charset="0"/>
              <a:buChar char="•"/>
            </a:pPr>
            <a:r>
              <a:rPr lang="en-US" baseline="0" dirty="0" smtClean="0"/>
              <a:t> </a:t>
            </a:r>
            <a:endParaRPr lang="en-US" dirty="0" smtClean="0"/>
          </a:p>
          <a:p>
            <a:endParaRPr lang="en-US" dirty="0" smtClean="0"/>
          </a:p>
        </p:txBody>
      </p:sp>
      <p:sp>
        <p:nvSpPr>
          <p:cNvPr id="46084" name="Slide Number Placeholder 3"/>
          <p:cNvSpPr>
            <a:spLocks noGrp="1"/>
          </p:cNvSpPr>
          <p:nvPr>
            <p:ph type="sldNum" sz="quarter" idx="5"/>
          </p:nvPr>
        </p:nvSpPr>
        <p:spPr>
          <a:noFill/>
        </p:spPr>
        <p:txBody>
          <a:bodyPr/>
          <a:lstStyle/>
          <a:p>
            <a:pPr defTabSz="897571"/>
            <a:fld id="{640C571E-B29E-4094-95D9-40FEA8EA1731}" type="slidenum">
              <a:rPr lang="en-US" smtClean="0">
                <a:solidFill>
                  <a:prstClr val="black"/>
                </a:solidFill>
              </a:rPr>
              <a:pPr defTabSz="897571"/>
              <a:t>1</a:t>
            </a:fld>
            <a:endParaRPr lang="en-US" dirty="0" smtClean="0">
              <a:solidFill>
                <a:prstClr val="black"/>
              </a:solidFill>
            </a:endParaRPr>
          </a:p>
        </p:txBody>
      </p:sp>
    </p:spTree>
    <p:extLst>
      <p:ext uri="{BB962C8B-B14F-4D97-AF65-F5344CB8AC3E}">
        <p14:creationId xmlns:p14="http://schemas.microsoft.com/office/powerpoint/2010/main" val="14767550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F086D8-975B-4D8D-815F-324C34B4A259}" type="slidenum">
              <a:rPr lang="en-US" smtClean="0"/>
              <a:t>14</a:t>
            </a:fld>
            <a:endParaRPr lang="en-US" dirty="0"/>
          </a:p>
        </p:txBody>
      </p:sp>
    </p:spTree>
    <p:extLst>
      <p:ext uri="{BB962C8B-B14F-4D97-AF65-F5344CB8AC3E}">
        <p14:creationId xmlns:p14="http://schemas.microsoft.com/office/powerpoint/2010/main" val="37943152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F086D8-975B-4D8D-815F-324C34B4A259}" type="slidenum">
              <a:rPr lang="en-US" smtClean="0"/>
              <a:t>16</a:t>
            </a:fld>
            <a:endParaRPr lang="en-US" dirty="0"/>
          </a:p>
        </p:txBody>
      </p:sp>
    </p:spTree>
    <p:extLst>
      <p:ext uri="{BB962C8B-B14F-4D97-AF65-F5344CB8AC3E}">
        <p14:creationId xmlns:p14="http://schemas.microsoft.com/office/powerpoint/2010/main" val="5040855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endParaRPr lang="en-US" dirty="0" smtClean="0"/>
          </a:p>
          <a:p>
            <a:pPr>
              <a:buFont typeface="Arial" pitchFamily="34" charset="0"/>
              <a:buChar char="•"/>
            </a:pPr>
            <a:r>
              <a:rPr lang="en-US" baseline="0" dirty="0" smtClean="0"/>
              <a:t> </a:t>
            </a:r>
            <a:endParaRPr lang="en-US" dirty="0" smtClean="0"/>
          </a:p>
          <a:p>
            <a:endParaRPr lang="en-US" dirty="0" smtClean="0"/>
          </a:p>
        </p:txBody>
      </p:sp>
      <p:sp>
        <p:nvSpPr>
          <p:cNvPr id="46084" name="Slide Number Placeholder 3"/>
          <p:cNvSpPr>
            <a:spLocks noGrp="1"/>
          </p:cNvSpPr>
          <p:nvPr>
            <p:ph type="sldNum" sz="quarter" idx="5"/>
          </p:nvPr>
        </p:nvSpPr>
        <p:spPr>
          <a:noFill/>
        </p:spPr>
        <p:txBody>
          <a:bodyPr/>
          <a:lstStyle/>
          <a:p>
            <a:pPr defTabSz="897571"/>
            <a:fld id="{640C571E-B29E-4094-95D9-40FEA8EA1731}" type="slidenum">
              <a:rPr lang="en-US" smtClean="0">
                <a:solidFill>
                  <a:prstClr val="black"/>
                </a:solidFill>
              </a:rPr>
              <a:pPr defTabSz="897571"/>
              <a:t>25</a:t>
            </a:fld>
            <a:endParaRPr lang="en-US" dirty="0" smtClean="0">
              <a:solidFill>
                <a:prstClr val="black"/>
              </a:solidFill>
            </a:endParaRPr>
          </a:p>
        </p:txBody>
      </p:sp>
    </p:spTree>
    <p:extLst>
      <p:ext uri="{BB962C8B-B14F-4D97-AF65-F5344CB8AC3E}">
        <p14:creationId xmlns:p14="http://schemas.microsoft.com/office/powerpoint/2010/main" val="31991436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262FDE7-9408-43DC-A756-A3643C804E8E}" type="datetimeFigureOut">
              <a:rPr lang="en-US" smtClean="0"/>
              <a:t>5/9/2019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B13927-D6F0-4AFF-9D49-585BC3DB5A6A}" type="slidenum">
              <a:rPr lang="en-US" smtClean="0"/>
              <a:t>‹#›</a:t>
            </a:fld>
            <a:endParaRPr lang="en-US" dirty="0"/>
          </a:p>
        </p:txBody>
      </p:sp>
    </p:spTree>
    <p:extLst>
      <p:ext uri="{BB962C8B-B14F-4D97-AF65-F5344CB8AC3E}">
        <p14:creationId xmlns:p14="http://schemas.microsoft.com/office/powerpoint/2010/main" val="2103234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62FDE7-9408-43DC-A756-A3643C804E8E}" type="datetimeFigureOut">
              <a:rPr lang="en-US" smtClean="0"/>
              <a:t>5/9/2019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B13927-D6F0-4AFF-9D49-585BC3DB5A6A}" type="slidenum">
              <a:rPr lang="en-US" smtClean="0"/>
              <a:t>‹#›</a:t>
            </a:fld>
            <a:endParaRPr lang="en-US" dirty="0"/>
          </a:p>
        </p:txBody>
      </p:sp>
    </p:spTree>
    <p:extLst>
      <p:ext uri="{BB962C8B-B14F-4D97-AF65-F5344CB8AC3E}">
        <p14:creationId xmlns:p14="http://schemas.microsoft.com/office/powerpoint/2010/main" val="870931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62FDE7-9408-43DC-A756-A3643C804E8E}" type="datetimeFigureOut">
              <a:rPr lang="en-US" smtClean="0"/>
              <a:t>5/9/2019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B13927-D6F0-4AFF-9D49-585BC3DB5A6A}" type="slidenum">
              <a:rPr lang="en-US" smtClean="0"/>
              <a:t>‹#›</a:t>
            </a:fld>
            <a:endParaRPr lang="en-US" dirty="0"/>
          </a:p>
        </p:txBody>
      </p:sp>
    </p:spTree>
    <p:extLst>
      <p:ext uri="{BB962C8B-B14F-4D97-AF65-F5344CB8AC3E}">
        <p14:creationId xmlns:p14="http://schemas.microsoft.com/office/powerpoint/2010/main" val="1491630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Basic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nchor="b" anchorCtr="0"/>
          <a:lstStyle>
            <a:lvl1pPr>
              <a:lnSpc>
                <a:spcPts val="3000"/>
              </a:lnSpc>
              <a:defRPr sz="2800" b="1" baseline="0">
                <a:solidFill>
                  <a:schemeClr val="tx1"/>
                </a:solidFill>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609600" y="1600201"/>
            <a:ext cx="10972800" cy="4191000"/>
          </a:xfrm>
          <a:prstGeom prst="rect">
            <a:avLst/>
          </a:prstGeom>
        </p:spPr>
        <p:txBody>
          <a:bodyPr/>
          <a:lstStyle>
            <a:lvl1pPr>
              <a:buClr>
                <a:schemeClr val="tx1"/>
              </a:buClr>
              <a:buSzPct val="70000"/>
              <a:buFont typeface="Wingdings" pitchFamily="2" charset="2"/>
              <a:buChar char="q"/>
              <a:defRPr sz="2400" b="1" baseline="0">
                <a:solidFill>
                  <a:schemeClr val="bg2"/>
                </a:solidFill>
              </a:defRPr>
            </a:lvl1pPr>
            <a:lvl2pPr>
              <a:buClr>
                <a:schemeClr val="tx1"/>
              </a:buClr>
              <a:buSzPct val="100000"/>
              <a:buFont typeface="Wingdings" pitchFamily="2" charset="2"/>
              <a:buChar char="§"/>
              <a:defRPr sz="2000">
                <a:solidFill>
                  <a:schemeClr val="bg2"/>
                </a:solidFill>
              </a:defRPr>
            </a:lvl2pPr>
            <a:lvl3pPr>
              <a:buClr>
                <a:schemeClr val="tx1"/>
              </a:buClr>
              <a:buSzPct val="100000"/>
              <a:buFont typeface="Arial" pitchFamily="34" charset="0"/>
              <a:buChar char="•"/>
              <a:defRPr sz="1800">
                <a:solidFill>
                  <a:schemeClr val="bg2"/>
                </a:solidFill>
              </a:defRPr>
            </a:lvl3pPr>
            <a:lvl4pPr>
              <a:buClr>
                <a:schemeClr val="tx1"/>
              </a:buClr>
              <a:buSzPct val="70000"/>
              <a:buFont typeface="Courier New" pitchFamily="49" charset="0"/>
              <a:buChar char="o"/>
              <a:defRPr sz="1800" baseline="0">
                <a:solidFill>
                  <a:schemeClr val="bg2"/>
                </a:solidFill>
              </a:defRPr>
            </a:lvl4pPr>
            <a:lvl5pPr>
              <a:buClr>
                <a:schemeClr val="tx1"/>
              </a:buClr>
              <a:buSzPct val="70000"/>
              <a:buFont typeface="Arial" pitchFamily="34" charset="0"/>
              <a:buChar char="•"/>
              <a:defRPr sz="1800">
                <a:solidFill>
                  <a:schemeClr val="bg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8"/>
          <p:cNvSpPr>
            <a:spLocks noGrp="1"/>
          </p:cNvSpPr>
          <p:nvPr>
            <p:ph type="body" sz="quarter" idx="10"/>
          </p:nvPr>
        </p:nvSpPr>
        <p:spPr>
          <a:xfrm>
            <a:off x="609600" y="5791200"/>
            <a:ext cx="10972800" cy="609600"/>
          </a:xfrm>
          <a:prstGeom prst="rect">
            <a:avLst/>
          </a:prstGeom>
        </p:spPr>
        <p:txBody>
          <a:bodyPr anchor="b" anchorCtr="0"/>
          <a:lstStyle>
            <a:lvl1pPr algn="l">
              <a:lnSpc>
                <a:spcPts val="1100"/>
              </a:lnSpc>
              <a:buNone/>
              <a:defRPr sz="11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smtClean="0"/>
              <a:t>Click to edit Master text styles</a:t>
            </a:r>
          </a:p>
        </p:txBody>
      </p:sp>
    </p:spTree>
    <p:extLst>
      <p:ext uri="{BB962C8B-B14F-4D97-AF65-F5344CB8AC3E}">
        <p14:creationId xmlns:p14="http://schemas.microsoft.com/office/powerpoint/2010/main" val="2623725351"/>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_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5" name="Subtitle 2"/>
          <p:cNvSpPr>
            <a:spLocks noGrp="1"/>
          </p:cNvSpPr>
          <p:nvPr>
            <p:ph type="subTitle" idx="1"/>
          </p:nvPr>
        </p:nvSpPr>
        <p:spPr>
          <a:xfrm>
            <a:off x="1828800" y="3886200"/>
            <a:ext cx="8534400" cy="457200"/>
          </a:xfrm>
          <a:prstGeom prst="rect">
            <a:avLst/>
          </a:prstGeom>
        </p:spPr>
        <p:txBody>
          <a:bodyPr/>
          <a:lstStyle>
            <a:lvl1pPr marL="0" indent="0" algn="ctr">
              <a:buNone/>
              <a:defRPr sz="2000" b="1" baseline="0">
                <a:solidFill>
                  <a:schemeClr val="bg2"/>
                </a:solidFill>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smtClean="0"/>
          </a:p>
        </p:txBody>
      </p:sp>
      <p:sp>
        <p:nvSpPr>
          <p:cNvPr id="9" name="Text Placeholder 8"/>
          <p:cNvSpPr>
            <a:spLocks noGrp="1"/>
          </p:cNvSpPr>
          <p:nvPr>
            <p:ph type="body" sz="quarter" idx="10"/>
          </p:nvPr>
        </p:nvSpPr>
        <p:spPr>
          <a:xfrm>
            <a:off x="1828800" y="4267200"/>
            <a:ext cx="8534400" cy="1295400"/>
          </a:xfrm>
          <a:prstGeom prst="rect">
            <a:avLst/>
          </a:prstGeom>
        </p:spPr>
        <p:txBody>
          <a:bodyPr/>
          <a:lstStyle>
            <a:lvl1pPr algn="ctr">
              <a:lnSpc>
                <a:spcPts val="2000"/>
              </a:lnSpc>
              <a:buNone/>
              <a:defRPr sz="1800" baseline="0">
                <a:solidFill>
                  <a:schemeClr val="tx2"/>
                </a:solidFill>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1" name="Title 1"/>
          <p:cNvSpPr>
            <a:spLocks noGrp="1"/>
          </p:cNvSpPr>
          <p:nvPr>
            <p:ph type="title"/>
          </p:nvPr>
        </p:nvSpPr>
        <p:spPr>
          <a:xfrm>
            <a:off x="609600" y="1981200"/>
            <a:ext cx="10972800" cy="1676400"/>
          </a:xfrm>
          <a:prstGeom prst="rect">
            <a:avLst/>
          </a:prstGeom>
        </p:spPr>
        <p:txBody>
          <a:bodyPr/>
          <a:lstStyle>
            <a:lvl1pPr>
              <a:lnSpc>
                <a:spcPts val="3000"/>
              </a:lnSpc>
              <a:defRPr sz="2800" b="1" baseline="0">
                <a:solidFill>
                  <a:schemeClr val="tx1"/>
                </a:solidFill>
                <a:effectLst/>
              </a:defRPr>
            </a:lvl1pPr>
          </a:lstStyle>
          <a:p>
            <a:r>
              <a:rPr lang="en-US" smtClean="0"/>
              <a:t>Click to edit Master title style</a:t>
            </a:r>
            <a:endParaRPr lang="en-US" dirty="0"/>
          </a:p>
        </p:txBody>
      </p:sp>
      <p:sp>
        <p:nvSpPr>
          <p:cNvPr id="6" name="Text Placeholder 5"/>
          <p:cNvSpPr>
            <a:spLocks noGrp="1"/>
          </p:cNvSpPr>
          <p:nvPr>
            <p:ph type="body" sz="quarter" idx="11"/>
          </p:nvPr>
        </p:nvSpPr>
        <p:spPr>
          <a:xfrm>
            <a:off x="3048000" y="6272784"/>
            <a:ext cx="6807200" cy="182880"/>
          </a:xfrm>
          <a:prstGeom prst="rect">
            <a:avLst/>
          </a:prstGeom>
        </p:spPr>
        <p:txBody>
          <a:bodyPr/>
          <a:lstStyle>
            <a:lvl1pPr>
              <a:buNone/>
              <a:defRPr sz="1000" baseline="0">
                <a:solidFill>
                  <a:schemeClr val="bg2"/>
                </a:solidFill>
              </a:defRPr>
            </a:lvl1pPr>
          </a:lstStyle>
          <a:p>
            <a:pPr lvl="0"/>
            <a:r>
              <a:rPr lang="en-US" smtClean="0"/>
              <a:t>Click to edit Master text styles</a:t>
            </a:r>
          </a:p>
        </p:txBody>
      </p:sp>
      <p:sp>
        <p:nvSpPr>
          <p:cNvPr id="7" name="Text Placeholder 6"/>
          <p:cNvSpPr>
            <a:spLocks noGrp="1"/>
          </p:cNvSpPr>
          <p:nvPr>
            <p:ph type="body" sz="quarter" idx="12"/>
          </p:nvPr>
        </p:nvSpPr>
        <p:spPr>
          <a:xfrm>
            <a:off x="3048000" y="6464808"/>
            <a:ext cx="6807200" cy="228600"/>
          </a:xfrm>
          <a:prstGeom prst="rect">
            <a:avLst/>
          </a:prstGeom>
        </p:spPr>
        <p:txBody>
          <a:bodyPr/>
          <a:lstStyle>
            <a:lvl1pPr>
              <a:buNone/>
              <a:defRPr sz="1000" baseline="0">
                <a:solidFill>
                  <a:schemeClr val="bg2"/>
                </a:solidFill>
              </a:defRPr>
            </a:lvl1pPr>
          </a:lstStyle>
          <a:p>
            <a:pPr lvl="0"/>
            <a:r>
              <a:rPr lang="en-US" smtClean="0"/>
              <a:t>Click to edit Master text styles</a:t>
            </a:r>
          </a:p>
        </p:txBody>
      </p:sp>
    </p:spTree>
    <p:extLst>
      <p:ext uri="{BB962C8B-B14F-4D97-AF65-F5344CB8AC3E}">
        <p14:creationId xmlns:p14="http://schemas.microsoft.com/office/powerpoint/2010/main" val="198833065"/>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62FDE7-9408-43DC-A756-A3643C804E8E}" type="datetimeFigureOut">
              <a:rPr lang="en-US" smtClean="0"/>
              <a:t>5/9/2019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B13927-D6F0-4AFF-9D49-585BC3DB5A6A}" type="slidenum">
              <a:rPr lang="en-US" smtClean="0"/>
              <a:t>‹#›</a:t>
            </a:fld>
            <a:endParaRPr lang="en-US" dirty="0"/>
          </a:p>
        </p:txBody>
      </p:sp>
    </p:spTree>
    <p:extLst>
      <p:ext uri="{BB962C8B-B14F-4D97-AF65-F5344CB8AC3E}">
        <p14:creationId xmlns:p14="http://schemas.microsoft.com/office/powerpoint/2010/main" val="3788124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262FDE7-9408-43DC-A756-A3643C804E8E}" type="datetimeFigureOut">
              <a:rPr lang="en-US" smtClean="0"/>
              <a:t>5/9/2019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B13927-D6F0-4AFF-9D49-585BC3DB5A6A}" type="slidenum">
              <a:rPr lang="en-US" smtClean="0"/>
              <a:t>‹#›</a:t>
            </a:fld>
            <a:endParaRPr lang="en-US" dirty="0"/>
          </a:p>
        </p:txBody>
      </p:sp>
    </p:spTree>
    <p:extLst>
      <p:ext uri="{BB962C8B-B14F-4D97-AF65-F5344CB8AC3E}">
        <p14:creationId xmlns:p14="http://schemas.microsoft.com/office/powerpoint/2010/main" val="1742006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262FDE7-9408-43DC-A756-A3643C804E8E}" type="datetimeFigureOut">
              <a:rPr lang="en-US" smtClean="0"/>
              <a:t>5/9/2019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7B13927-D6F0-4AFF-9D49-585BC3DB5A6A}" type="slidenum">
              <a:rPr lang="en-US" smtClean="0"/>
              <a:t>‹#›</a:t>
            </a:fld>
            <a:endParaRPr lang="en-US" dirty="0"/>
          </a:p>
        </p:txBody>
      </p:sp>
    </p:spTree>
    <p:extLst>
      <p:ext uri="{BB962C8B-B14F-4D97-AF65-F5344CB8AC3E}">
        <p14:creationId xmlns:p14="http://schemas.microsoft.com/office/powerpoint/2010/main" val="1136928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262FDE7-9408-43DC-A756-A3643C804E8E}" type="datetimeFigureOut">
              <a:rPr lang="en-US" smtClean="0"/>
              <a:t>5/9/2019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7B13927-D6F0-4AFF-9D49-585BC3DB5A6A}" type="slidenum">
              <a:rPr lang="en-US" smtClean="0"/>
              <a:t>‹#›</a:t>
            </a:fld>
            <a:endParaRPr lang="en-US" dirty="0"/>
          </a:p>
        </p:txBody>
      </p:sp>
    </p:spTree>
    <p:extLst>
      <p:ext uri="{BB962C8B-B14F-4D97-AF65-F5344CB8AC3E}">
        <p14:creationId xmlns:p14="http://schemas.microsoft.com/office/powerpoint/2010/main" val="4212813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262FDE7-9408-43DC-A756-A3643C804E8E}" type="datetimeFigureOut">
              <a:rPr lang="en-US" smtClean="0"/>
              <a:t>5/9/2019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7B13927-D6F0-4AFF-9D49-585BC3DB5A6A}" type="slidenum">
              <a:rPr lang="en-US" smtClean="0"/>
              <a:t>‹#›</a:t>
            </a:fld>
            <a:endParaRPr lang="en-US" dirty="0"/>
          </a:p>
        </p:txBody>
      </p:sp>
    </p:spTree>
    <p:extLst>
      <p:ext uri="{BB962C8B-B14F-4D97-AF65-F5344CB8AC3E}">
        <p14:creationId xmlns:p14="http://schemas.microsoft.com/office/powerpoint/2010/main" val="4100749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62FDE7-9408-43DC-A756-A3643C804E8E}" type="datetimeFigureOut">
              <a:rPr lang="en-US" smtClean="0"/>
              <a:t>5/9/2019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7B13927-D6F0-4AFF-9D49-585BC3DB5A6A}" type="slidenum">
              <a:rPr lang="en-US" smtClean="0"/>
              <a:t>‹#›</a:t>
            </a:fld>
            <a:endParaRPr lang="en-US" dirty="0"/>
          </a:p>
        </p:txBody>
      </p:sp>
    </p:spTree>
    <p:extLst>
      <p:ext uri="{BB962C8B-B14F-4D97-AF65-F5344CB8AC3E}">
        <p14:creationId xmlns:p14="http://schemas.microsoft.com/office/powerpoint/2010/main" val="4073320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262FDE7-9408-43DC-A756-A3643C804E8E}" type="datetimeFigureOut">
              <a:rPr lang="en-US" smtClean="0"/>
              <a:t>5/9/2019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7B13927-D6F0-4AFF-9D49-585BC3DB5A6A}" type="slidenum">
              <a:rPr lang="en-US" smtClean="0"/>
              <a:t>‹#›</a:t>
            </a:fld>
            <a:endParaRPr lang="en-US" dirty="0"/>
          </a:p>
        </p:txBody>
      </p:sp>
    </p:spTree>
    <p:extLst>
      <p:ext uri="{BB962C8B-B14F-4D97-AF65-F5344CB8AC3E}">
        <p14:creationId xmlns:p14="http://schemas.microsoft.com/office/powerpoint/2010/main" val="3384342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262FDE7-9408-43DC-A756-A3643C804E8E}" type="datetimeFigureOut">
              <a:rPr lang="en-US" smtClean="0"/>
              <a:t>5/9/2019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7B13927-D6F0-4AFF-9D49-585BC3DB5A6A}" type="slidenum">
              <a:rPr lang="en-US" smtClean="0"/>
              <a:t>‹#›</a:t>
            </a:fld>
            <a:endParaRPr lang="en-US" dirty="0"/>
          </a:p>
        </p:txBody>
      </p:sp>
    </p:spTree>
    <p:extLst>
      <p:ext uri="{BB962C8B-B14F-4D97-AF65-F5344CB8AC3E}">
        <p14:creationId xmlns:p14="http://schemas.microsoft.com/office/powerpoint/2010/main" val="3347869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62FDE7-9408-43DC-A756-A3643C804E8E}" type="datetimeFigureOut">
              <a:rPr lang="en-US" smtClean="0"/>
              <a:t>5/9/2019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B13927-D6F0-4AFF-9D49-585BC3DB5A6A}" type="slidenum">
              <a:rPr lang="en-US" smtClean="0"/>
              <a:t>‹#›</a:t>
            </a:fld>
            <a:endParaRPr lang="en-US" dirty="0"/>
          </a:p>
        </p:txBody>
      </p:sp>
    </p:spTree>
    <p:extLst>
      <p:ext uri="{BB962C8B-B14F-4D97-AF65-F5344CB8AC3E}">
        <p14:creationId xmlns:p14="http://schemas.microsoft.com/office/powerpoint/2010/main" val="21086979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mailto:hdh6@cdc.gov" TargetMode="External"/><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Placeholder 4"/>
          <p:cNvSpPr>
            <a:spLocks noGrp="1"/>
          </p:cNvSpPr>
          <p:nvPr>
            <p:ph type="body" sz="quarter" idx="11"/>
          </p:nvPr>
        </p:nvSpPr>
        <p:spPr bwMode="auto">
          <a:xfrm>
            <a:off x="3810000" y="6272213"/>
            <a:ext cx="5105400" cy="184150"/>
          </a:xfrm>
          <a:noFill/>
          <a:ln>
            <a:miter lim="800000"/>
            <a:headEnd/>
            <a:tailEnd/>
          </a:ln>
        </p:spPr>
        <p:txBody>
          <a:bodyPr vert="horz" wrap="square" lIns="91440" tIns="45720" rIns="91440" bIns="45720" numCol="1" rtlCol="0" anchor="t" anchorCtr="0" compatLnSpc="1">
            <a:prstTxWarp prst="textNoShape">
              <a:avLst/>
            </a:prstTxWarp>
            <a:normAutofit fontScale="77500" lnSpcReduction="20000"/>
          </a:bodyPr>
          <a:lstStyle/>
          <a:p>
            <a:pPr eaLnBrk="1" hangingPunct="1"/>
            <a:r>
              <a:rPr lang="en-US" dirty="0" smtClean="0"/>
              <a:t>National Center for Health Statistics</a:t>
            </a:r>
          </a:p>
        </p:txBody>
      </p:sp>
      <p:sp>
        <p:nvSpPr>
          <p:cNvPr id="2051" name="Text Placeholder 5"/>
          <p:cNvSpPr>
            <a:spLocks noGrp="1"/>
          </p:cNvSpPr>
          <p:nvPr>
            <p:ph type="body" sz="quarter" idx="12"/>
          </p:nvPr>
        </p:nvSpPr>
        <p:spPr bwMode="auto">
          <a:xfrm>
            <a:off x="3810000" y="6464300"/>
            <a:ext cx="5105400" cy="228600"/>
          </a:xfrm>
          <a:noFill/>
          <a:ln>
            <a:miter lim="800000"/>
            <a:headEnd/>
            <a:tailEnd/>
          </a:ln>
        </p:spPr>
        <p:txBody>
          <a:bodyPr vert="horz" wrap="square" lIns="91440" tIns="45720" rIns="91440" bIns="45720" numCol="1" rtlCol="0" anchor="t" anchorCtr="0" compatLnSpc="1">
            <a:prstTxWarp prst="textNoShape">
              <a:avLst/>
            </a:prstTxWarp>
            <a:normAutofit/>
          </a:bodyPr>
          <a:lstStyle/>
          <a:p>
            <a:pPr eaLnBrk="1" hangingPunct="1"/>
            <a:r>
              <a:rPr lang="en-US" dirty="0" smtClean="0"/>
              <a:t>Centers for Disease Control and Prevention</a:t>
            </a:r>
          </a:p>
        </p:txBody>
      </p:sp>
      <p:sp>
        <p:nvSpPr>
          <p:cNvPr id="8" name="TextBox 7"/>
          <p:cNvSpPr txBox="1">
            <a:spLocks noChangeArrowheads="1"/>
          </p:cNvSpPr>
          <p:nvPr/>
        </p:nvSpPr>
        <p:spPr bwMode="auto">
          <a:xfrm>
            <a:off x="1602671" y="3375975"/>
            <a:ext cx="5605849" cy="1754326"/>
          </a:xfrm>
          <a:prstGeom prst="rect">
            <a:avLst/>
          </a:prstGeom>
          <a:noFill/>
          <a:ln w="9525">
            <a:noFill/>
            <a:miter lim="800000"/>
            <a:headEnd/>
            <a:tailEnd/>
          </a:ln>
        </p:spPr>
        <p:txBody>
          <a:bodyPr wrap="square">
            <a:spAutoFit/>
          </a:bodyPr>
          <a:lstStyle/>
          <a:p>
            <a:endParaRPr lang="en-US" sz="2400" dirty="0" smtClean="0">
              <a:solidFill>
                <a:schemeClr val="bg2"/>
              </a:solidFill>
            </a:endParaRPr>
          </a:p>
          <a:p>
            <a:r>
              <a:rPr lang="en-US" sz="2800" dirty="0">
                <a:solidFill>
                  <a:srgbClr val="FFC000"/>
                </a:solidFill>
                <a:latin typeface="Arial" charset="0"/>
                <a:cs typeface="Arial" charset="0"/>
              </a:rPr>
              <a:t>Kate Brett, PhD</a:t>
            </a:r>
          </a:p>
          <a:p>
            <a:r>
              <a:rPr lang="en-US" sz="2800" dirty="0">
                <a:solidFill>
                  <a:srgbClr val="FFC000"/>
                </a:solidFill>
                <a:latin typeface="Arial" charset="0"/>
                <a:cs typeface="Arial" charset="0"/>
              </a:rPr>
              <a:t>Division of Vital Statistics</a:t>
            </a:r>
          </a:p>
          <a:p>
            <a:r>
              <a:rPr lang="en-US" sz="2800" dirty="0">
                <a:solidFill>
                  <a:srgbClr val="FFC000"/>
                </a:solidFill>
                <a:latin typeface="Arial" charset="0"/>
                <a:cs typeface="Arial" charset="0"/>
              </a:rPr>
              <a:t>May 10, 2019</a:t>
            </a:r>
          </a:p>
        </p:txBody>
      </p:sp>
      <p:sp>
        <p:nvSpPr>
          <p:cNvPr id="14" name="Title 8"/>
          <p:cNvSpPr>
            <a:spLocks noGrp="1"/>
          </p:cNvSpPr>
          <p:nvPr>
            <p:ph type="title" idx="4294967295"/>
          </p:nvPr>
        </p:nvSpPr>
        <p:spPr>
          <a:xfrm>
            <a:off x="1112107" y="1015312"/>
            <a:ext cx="10091351" cy="2337487"/>
          </a:xfrm>
          <a:prstGeom prst="rect">
            <a:avLst/>
          </a:prstGeom>
        </p:spPr>
        <p:txBody>
          <a:bodyPr>
            <a:normAutofit/>
          </a:bodyPr>
          <a:lstStyle/>
          <a:p>
            <a:r>
              <a:rPr lang="en-US" sz="5300" b="1" dirty="0" smtClean="0">
                <a:solidFill>
                  <a:schemeClr val="bg2"/>
                </a:solidFill>
              </a:rPr>
              <a:t>Modernizing the Mortality Data System --- </a:t>
            </a:r>
            <a:r>
              <a:rPr lang="en-US" sz="4000" b="1" i="1" dirty="0" smtClean="0">
                <a:solidFill>
                  <a:schemeClr val="bg2"/>
                </a:solidFill>
              </a:rPr>
              <a:t>Capturing </a:t>
            </a:r>
            <a:r>
              <a:rPr lang="en-US" sz="4000" b="1" i="1" dirty="0">
                <a:solidFill>
                  <a:schemeClr val="bg2"/>
                </a:solidFill>
              </a:rPr>
              <a:t>T</a:t>
            </a:r>
            <a:r>
              <a:rPr lang="en-US" sz="4000" b="1" i="1" dirty="0" smtClean="0">
                <a:solidFill>
                  <a:schemeClr val="bg2"/>
                </a:solidFill>
              </a:rPr>
              <a:t>imely Opioid-related Death Data</a:t>
            </a:r>
            <a:endParaRPr lang="en-US" sz="4000" dirty="0">
              <a:solidFill>
                <a:schemeClr val="bg2"/>
              </a:solidFill>
            </a:endParaRPr>
          </a:p>
        </p:txBody>
      </p:sp>
    </p:spTree>
    <p:extLst>
      <p:ext uri="{BB962C8B-B14F-4D97-AF65-F5344CB8AC3E}">
        <p14:creationId xmlns:p14="http://schemas.microsoft.com/office/powerpoint/2010/main" val="193267434"/>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5440" y="523460"/>
            <a:ext cx="9225280" cy="794951"/>
          </a:xfrm>
        </p:spPr>
        <p:txBody>
          <a:bodyPr>
            <a:normAutofit fontScale="90000"/>
          </a:bodyPr>
          <a:lstStyle/>
          <a:p>
            <a:pPr algn="ctr"/>
            <a:r>
              <a:rPr lang="en-US" sz="4000" b="1" dirty="0" smtClean="0">
                <a:solidFill>
                  <a:schemeClr val="accent6">
                    <a:lumMod val="50000"/>
                  </a:schemeClr>
                </a:solidFill>
                <a:latin typeface="+mn-lt"/>
              </a:rPr>
              <a:t>Redesign Vital Statistics Rapid Release Program</a:t>
            </a:r>
            <a:r>
              <a:rPr lang="en-US" sz="4000" b="1" dirty="0">
                <a:solidFill>
                  <a:schemeClr val="accent6">
                    <a:lumMod val="50000"/>
                  </a:schemeClr>
                </a:solidFill>
                <a:latin typeface="+mn-lt"/>
              </a:rPr>
              <a:t/>
            </a:r>
            <a:br>
              <a:rPr lang="en-US" sz="4000" b="1" dirty="0">
                <a:solidFill>
                  <a:schemeClr val="accent6">
                    <a:lumMod val="50000"/>
                  </a:schemeClr>
                </a:solidFill>
                <a:latin typeface="+mn-lt"/>
              </a:rPr>
            </a:br>
            <a:r>
              <a:rPr lang="en-US" sz="3600" i="1" dirty="0"/>
              <a:t> </a:t>
            </a:r>
            <a:endParaRPr lang="en-US" sz="3600" dirty="0"/>
          </a:p>
        </p:txBody>
      </p:sp>
      <p:sp>
        <p:nvSpPr>
          <p:cNvPr id="3" name="Content Placeholder 2"/>
          <p:cNvSpPr>
            <a:spLocks noGrp="1"/>
          </p:cNvSpPr>
          <p:nvPr>
            <p:ph idx="1"/>
          </p:nvPr>
        </p:nvSpPr>
        <p:spPr>
          <a:xfrm>
            <a:off x="1126434" y="970876"/>
            <a:ext cx="10172487" cy="5513173"/>
          </a:xfrm>
        </p:spPr>
        <p:txBody>
          <a:bodyPr>
            <a:normAutofit/>
          </a:bodyPr>
          <a:lstStyle/>
          <a:p>
            <a:pPr lvl="3"/>
            <a:endParaRPr lang="en-US" sz="1400" dirty="0">
              <a:solidFill>
                <a:srgbClr val="00B050"/>
              </a:solidFill>
            </a:endParaRPr>
          </a:p>
          <a:p>
            <a:r>
              <a:rPr lang="en-US" dirty="0" smtClean="0"/>
              <a:t>Add additional demographic information to data releases</a:t>
            </a:r>
          </a:p>
          <a:p>
            <a:r>
              <a:rPr lang="en-US" dirty="0" smtClean="0"/>
              <a:t>Add detailed drug type information</a:t>
            </a:r>
            <a:endParaRPr lang="en-US" sz="2400" dirty="0"/>
          </a:p>
          <a:p>
            <a:endParaRPr lang="en-US" sz="2200" dirty="0" smtClean="0"/>
          </a:p>
          <a:p>
            <a:pPr lvl="1"/>
            <a:endParaRPr lang="en-US" sz="1800" dirty="0"/>
          </a:p>
        </p:txBody>
      </p:sp>
    </p:spTree>
    <p:extLst>
      <p:ext uri="{BB962C8B-B14F-4D97-AF65-F5344CB8AC3E}">
        <p14:creationId xmlns:p14="http://schemas.microsoft.com/office/powerpoint/2010/main" val="38647236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4880" y="457200"/>
            <a:ext cx="10332719" cy="794951"/>
          </a:xfrm>
        </p:spPr>
        <p:txBody>
          <a:bodyPr>
            <a:noAutofit/>
          </a:bodyPr>
          <a:lstStyle/>
          <a:p>
            <a:pPr algn="ctr"/>
            <a:r>
              <a:rPr lang="en-US" sz="3600" b="1" dirty="0" smtClean="0">
                <a:solidFill>
                  <a:schemeClr val="accent6">
                    <a:lumMod val="50000"/>
                  </a:schemeClr>
                </a:solidFill>
                <a:latin typeface="+mn-lt"/>
              </a:rPr>
              <a:t>Align </a:t>
            </a:r>
            <a:r>
              <a:rPr lang="en-US" sz="3600" b="1" dirty="0">
                <a:solidFill>
                  <a:schemeClr val="accent6">
                    <a:lumMod val="50000"/>
                  </a:schemeClr>
                </a:solidFill>
                <a:latin typeface="+mn-lt"/>
              </a:rPr>
              <a:t>C</a:t>
            </a:r>
            <a:r>
              <a:rPr lang="en-US" sz="3600" b="1" dirty="0" smtClean="0">
                <a:solidFill>
                  <a:schemeClr val="accent6">
                    <a:lumMod val="50000"/>
                  </a:schemeClr>
                </a:solidFill>
                <a:latin typeface="+mn-lt"/>
              </a:rPr>
              <a:t>hanges </a:t>
            </a:r>
            <a:r>
              <a:rPr lang="en-US" sz="3600" b="1" dirty="0">
                <a:solidFill>
                  <a:schemeClr val="accent6">
                    <a:lumMod val="50000"/>
                  </a:schemeClr>
                </a:solidFill>
                <a:latin typeface="+mn-lt"/>
              </a:rPr>
              <a:t>with </a:t>
            </a:r>
            <a:r>
              <a:rPr lang="en-US" sz="3600" b="1" dirty="0" smtClean="0">
                <a:solidFill>
                  <a:schemeClr val="accent6">
                    <a:lumMod val="50000"/>
                  </a:schemeClr>
                </a:solidFill>
                <a:latin typeface="+mn-lt"/>
              </a:rPr>
              <a:t>Needs </a:t>
            </a:r>
            <a:r>
              <a:rPr lang="en-US" sz="3600" b="1" dirty="0">
                <a:solidFill>
                  <a:schemeClr val="accent6">
                    <a:lumMod val="50000"/>
                  </a:schemeClr>
                </a:solidFill>
                <a:latin typeface="+mn-lt"/>
              </a:rPr>
              <a:t>of </a:t>
            </a:r>
            <a:r>
              <a:rPr lang="en-US" sz="3600" b="1" dirty="0" smtClean="0">
                <a:solidFill>
                  <a:schemeClr val="accent6">
                    <a:lumMod val="50000"/>
                  </a:schemeClr>
                </a:solidFill>
                <a:latin typeface="+mn-lt"/>
              </a:rPr>
              <a:t>Researchers</a:t>
            </a:r>
            <a:endParaRPr lang="en-US" sz="3600" b="1" dirty="0">
              <a:solidFill>
                <a:schemeClr val="accent6">
                  <a:lumMod val="50000"/>
                </a:schemeClr>
              </a:solidFill>
              <a:latin typeface="+mn-lt"/>
            </a:endParaRPr>
          </a:p>
        </p:txBody>
      </p:sp>
      <p:sp>
        <p:nvSpPr>
          <p:cNvPr id="3" name="Content Placeholder 2"/>
          <p:cNvSpPr>
            <a:spLocks noGrp="1"/>
          </p:cNvSpPr>
          <p:nvPr>
            <p:ph idx="1"/>
          </p:nvPr>
        </p:nvSpPr>
        <p:spPr>
          <a:xfrm>
            <a:off x="667265" y="1143000"/>
            <a:ext cx="10305535" cy="5181600"/>
          </a:xfrm>
        </p:spPr>
        <p:txBody>
          <a:bodyPr>
            <a:normAutofit/>
          </a:bodyPr>
          <a:lstStyle/>
          <a:p>
            <a:pPr marL="457200" lvl="1" indent="0">
              <a:buNone/>
            </a:pPr>
            <a:endParaRPr lang="en-US" sz="1600" dirty="0" smtClean="0">
              <a:solidFill>
                <a:schemeClr val="accent6">
                  <a:lumMod val="75000"/>
                </a:schemeClr>
              </a:solidFill>
            </a:endParaRPr>
          </a:p>
          <a:p>
            <a:r>
              <a:rPr lang="en-US" dirty="0" smtClean="0"/>
              <a:t>Linkage with researchers and other users (PCORI)</a:t>
            </a:r>
          </a:p>
          <a:p>
            <a:pPr lvl="1"/>
            <a:r>
              <a:rPr lang="en-US" sz="2800" dirty="0" smtClean="0"/>
              <a:t>Communications with researchers and users</a:t>
            </a:r>
          </a:p>
          <a:p>
            <a:pPr lvl="1"/>
            <a:r>
              <a:rPr lang="en-US" sz="2800" dirty="0" smtClean="0"/>
              <a:t>Presentations at national meetings about the project and solicit any input </a:t>
            </a:r>
          </a:p>
          <a:p>
            <a:pPr lvl="1"/>
            <a:endParaRPr lang="en-US" sz="2800" dirty="0" smtClean="0"/>
          </a:p>
          <a:p>
            <a:r>
              <a:rPr lang="en-US" dirty="0" smtClean="0"/>
              <a:t>PCOR work group of the NCHS Board of Scientific Counselors (PCORI)</a:t>
            </a:r>
          </a:p>
          <a:p>
            <a:pPr lvl="1"/>
            <a:r>
              <a:rPr lang="en-US" sz="2800" dirty="0" smtClean="0"/>
              <a:t>Solicit input on issues that will affect the usability and usefulness of mortality data for the research community</a:t>
            </a:r>
          </a:p>
          <a:p>
            <a:pPr lvl="2"/>
            <a:endParaRPr lang="en-US" sz="1200" dirty="0" smtClean="0"/>
          </a:p>
          <a:p>
            <a:pPr lvl="2"/>
            <a:endParaRPr lang="en-US" sz="1200" dirty="0">
              <a:solidFill>
                <a:schemeClr val="accent6">
                  <a:lumMod val="75000"/>
                </a:schemeClr>
              </a:solidFill>
            </a:endParaRPr>
          </a:p>
          <a:p>
            <a:endParaRPr lang="en-US" sz="2200" dirty="0" smtClean="0"/>
          </a:p>
          <a:p>
            <a:pPr lvl="1"/>
            <a:endParaRPr lang="en-US" sz="1800" dirty="0"/>
          </a:p>
        </p:txBody>
      </p:sp>
    </p:spTree>
    <p:extLst>
      <p:ext uri="{BB962C8B-B14F-4D97-AF65-F5344CB8AC3E}">
        <p14:creationId xmlns:p14="http://schemas.microsoft.com/office/powerpoint/2010/main" val="18653336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solidFill>
                  <a:schemeClr val="accent6">
                    <a:lumMod val="50000"/>
                  </a:schemeClr>
                </a:solidFill>
                <a:latin typeface="+mn-lt"/>
              </a:rPr>
              <a:t>State </a:t>
            </a:r>
            <a:r>
              <a:rPr lang="en-US" sz="3600" b="1" dirty="0" smtClean="0">
                <a:solidFill>
                  <a:schemeClr val="accent6">
                    <a:lumMod val="50000"/>
                  </a:schemeClr>
                </a:solidFill>
                <a:latin typeface="+mn-lt"/>
              </a:rPr>
              <a:t>Projects</a:t>
            </a:r>
            <a:endParaRPr lang="en-US" sz="3600" b="1" dirty="0">
              <a:solidFill>
                <a:schemeClr val="accent6">
                  <a:lumMod val="50000"/>
                </a:schemeClr>
              </a:solidFill>
              <a:latin typeface="+mn-lt"/>
            </a:endParaRPr>
          </a:p>
        </p:txBody>
      </p:sp>
      <p:sp>
        <p:nvSpPr>
          <p:cNvPr id="3" name="Content Placeholder 2"/>
          <p:cNvSpPr>
            <a:spLocks noGrp="1"/>
          </p:cNvSpPr>
          <p:nvPr>
            <p:ph idx="1"/>
          </p:nvPr>
        </p:nvSpPr>
        <p:spPr>
          <a:xfrm>
            <a:off x="838200" y="1771135"/>
            <a:ext cx="10515600" cy="4992130"/>
          </a:xfrm>
        </p:spPr>
        <p:txBody>
          <a:bodyPr>
            <a:normAutofit/>
          </a:bodyPr>
          <a:lstStyle/>
          <a:p>
            <a:r>
              <a:rPr lang="en-US" dirty="0" smtClean="0">
                <a:solidFill>
                  <a:schemeClr val="accent6">
                    <a:lumMod val="75000"/>
                  </a:schemeClr>
                </a:solidFill>
              </a:rPr>
              <a:t>PCOR: </a:t>
            </a:r>
            <a:r>
              <a:rPr lang="en-US" dirty="0" smtClean="0"/>
              <a:t>2 Implementer states funded</a:t>
            </a:r>
          </a:p>
          <a:p>
            <a:r>
              <a:rPr lang="en-US" dirty="0" smtClean="0">
                <a:solidFill>
                  <a:schemeClr val="accent6">
                    <a:lumMod val="75000"/>
                  </a:schemeClr>
                </a:solidFill>
              </a:rPr>
              <a:t>ORCU FY18: </a:t>
            </a:r>
          </a:p>
          <a:p>
            <a:pPr lvl="1"/>
            <a:r>
              <a:rPr lang="en-US" sz="2800" dirty="0" smtClean="0"/>
              <a:t>4 additional Implementer jurisdictions</a:t>
            </a:r>
          </a:p>
          <a:p>
            <a:pPr lvl="1"/>
            <a:r>
              <a:rPr lang="en-US" sz="2800" dirty="0" smtClean="0"/>
              <a:t>10 Interoperability jurisdictions</a:t>
            </a:r>
          </a:p>
          <a:p>
            <a:r>
              <a:rPr lang="en-US" dirty="0" smtClean="0">
                <a:solidFill>
                  <a:schemeClr val="accent6">
                    <a:lumMod val="75000"/>
                  </a:schemeClr>
                </a:solidFill>
              </a:rPr>
              <a:t>ORCU FY19 goals: </a:t>
            </a:r>
          </a:p>
          <a:p>
            <a:pPr lvl="1"/>
            <a:r>
              <a:rPr lang="en-US" sz="2800" dirty="0" smtClean="0"/>
              <a:t>All jurisdictions have operational EDRU</a:t>
            </a:r>
          </a:p>
          <a:p>
            <a:pPr lvl="1"/>
            <a:r>
              <a:rPr lang="en-US" sz="2800" dirty="0" smtClean="0"/>
              <a:t>Up to 10 additional jurisdictions to the Implementers’ Community</a:t>
            </a:r>
            <a:endParaRPr lang="en-US" sz="2800" dirty="0"/>
          </a:p>
          <a:p>
            <a:pPr marL="0" indent="0">
              <a:buNone/>
            </a:pPr>
            <a:endParaRPr lang="en-US" dirty="0"/>
          </a:p>
          <a:p>
            <a:endParaRPr lang="en-US" dirty="0" smtClean="0"/>
          </a:p>
          <a:p>
            <a:endParaRPr lang="en-US" dirty="0" smtClean="0"/>
          </a:p>
          <a:p>
            <a:endParaRPr lang="en-US" dirty="0" smtClean="0"/>
          </a:p>
        </p:txBody>
      </p:sp>
    </p:spTree>
    <p:extLst>
      <p:ext uri="{BB962C8B-B14F-4D97-AF65-F5344CB8AC3E}">
        <p14:creationId xmlns:p14="http://schemas.microsoft.com/office/powerpoint/2010/main" val="33137022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solidFill>
                  <a:schemeClr val="accent6">
                    <a:lumMod val="50000"/>
                  </a:schemeClr>
                </a:solidFill>
                <a:latin typeface="+mn-lt"/>
              </a:rPr>
              <a:t>State Goals for Timely and Accurate Data</a:t>
            </a:r>
          </a:p>
        </p:txBody>
      </p:sp>
      <p:sp>
        <p:nvSpPr>
          <p:cNvPr id="3" name="Content Placeholder 2"/>
          <p:cNvSpPr>
            <a:spLocks noGrp="1"/>
          </p:cNvSpPr>
          <p:nvPr>
            <p:ph idx="1"/>
          </p:nvPr>
        </p:nvSpPr>
        <p:spPr>
          <a:xfrm>
            <a:off x="838200" y="1771135"/>
            <a:ext cx="10515600" cy="4992130"/>
          </a:xfrm>
        </p:spPr>
        <p:txBody>
          <a:bodyPr>
            <a:normAutofit/>
          </a:bodyPr>
          <a:lstStyle/>
          <a:p>
            <a:r>
              <a:rPr lang="en-US" dirty="0" smtClean="0">
                <a:solidFill>
                  <a:schemeClr val="accent6">
                    <a:lumMod val="75000"/>
                  </a:schemeClr>
                </a:solidFill>
              </a:rPr>
              <a:t>Goal #1:  </a:t>
            </a:r>
            <a:r>
              <a:rPr lang="en-US" dirty="0" smtClean="0"/>
              <a:t>Transmit 80% of the mortality records to NCHS within 10 days of the date of the event </a:t>
            </a:r>
          </a:p>
          <a:p>
            <a:endParaRPr lang="en-US" dirty="0"/>
          </a:p>
          <a:p>
            <a:endParaRPr lang="en-US" dirty="0" smtClean="0"/>
          </a:p>
          <a:p>
            <a:endParaRPr lang="en-US" dirty="0" smtClean="0"/>
          </a:p>
          <a:p>
            <a:endParaRPr lang="en-US" dirty="0" smtClean="0"/>
          </a:p>
        </p:txBody>
      </p:sp>
    </p:spTree>
    <p:extLst>
      <p:ext uri="{BB962C8B-B14F-4D97-AF65-F5344CB8AC3E}">
        <p14:creationId xmlns:p14="http://schemas.microsoft.com/office/powerpoint/2010/main" val="31727311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7957"/>
            <a:ext cx="10972800" cy="817562"/>
          </a:xfrm>
        </p:spPr>
        <p:txBody>
          <a:bodyPr/>
          <a:lstStyle/>
          <a:p>
            <a:r>
              <a:rPr lang="en-US" dirty="0" smtClean="0"/>
              <a:t>				</a:t>
            </a:r>
            <a:r>
              <a:rPr lang="en-US" sz="3600" dirty="0" smtClean="0">
                <a:solidFill>
                  <a:schemeClr val="accent6">
                    <a:lumMod val="50000"/>
                  </a:schemeClr>
                </a:solidFill>
                <a:latin typeface="+mn-lt"/>
              </a:rPr>
              <a:t>Timeliness Reporting </a:t>
            </a:r>
            <a:endParaRPr lang="en-US" sz="3600" dirty="0">
              <a:solidFill>
                <a:schemeClr val="accent6">
                  <a:lumMod val="50000"/>
                </a:schemeClr>
              </a:solidFill>
              <a:latin typeface="+mn-lt"/>
            </a:endParaRPr>
          </a:p>
        </p:txBody>
      </p:sp>
      <p:sp>
        <p:nvSpPr>
          <p:cNvPr id="3" name="Content Placeholder 2"/>
          <p:cNvSpPr>
            <a:spLocks noGrp="1"/>
          </p:cNvSpPr>
          <p:nvPr>
            <p:ph idx="1"/>
          </p:nvPr>
        </p:nvSpPr>
        <p:spPr/>
        <p:txBody>
          <a:bodyPr/>
          <a:lstStyle/>
          <a:p>
            <a:endParaRPr lang="en-US" dirty="0" smtClean="0"/>
          </a:p>
          <a:p>
            <a:endParaRPr lang="en-US" dirty="0" smtClean="0"/>
          </a:p>
          <a:p>
            <a:endParaRPr lang="en-US" dirty="0" smtClean="0"/>
          </a:p>
        </p:txBody>
      </p:sp>
      <p:sp>
        <p:nvSpPr>
          <p:cNvPr id="13" name="Text Placeholder 12"/>
          <p:cNvSpPr>
            <a:spLocks noGrp="1"/>
          </p:cNvSpPr>
          <p:nvPr>
            <p:ph type="body" sz="quarter" idx="10"/>
          </p:nvPr>
        </p:nvSpPr>
        <p:spPr>
          <a:xfrm>
            <a:off x="609600" y="5918203"/>
            <a:ext cx="10972800" cy="609600"/>
          </a:xfrm>
        </p:spPr>
        <p:txBody>
          <a:bodyPr>
            <a:normAutofit/>
          </a:bodyPr>
          <a:lstStyle/>
          <a:p>
            <a:r>
              <a:rPr lang="en-US" sz="1400" dirty="0" smtClean="0"/>
              <a:t>	In 2012, we began an initiative to improve the timeliness of the transmission of mortality information to NCHS.  The standard set for this initiative was for states to report 80% of their mortality records to NCHS within 10 days of the date of the event.   This initiative was the foundation for DVS being capable of contributing to opioid mortality surveillance.  </a:t>
            </a:r>
            <a:endParaRPr lang="en-US" sz="1400" dirty="0"/>
          </a:p>
        </p:txBody>
      </p:sp>
      <p:graphicFrame>
        <p:nvGraphicFramePr>
          <p:cNvPr id="14" name="Chart 13"/>
          <p:cNvGraphicFramePr/>
          <p:nvPr>
            <p:extLst>
              <p:ext uri="{D42A27DB-BD31-4B8C-83A1-F6EECF244321}">
                <p14:modId xmlns:p14="http://schemas.microsoft.com/office/powerpoint/2010/main" val="3974810802"/>
              </p:ext>
            </p:extLst>
          </p:nvPr>
        </p:nvGraphicFramePr>
        <p:xfrm>
          <a:off x="1932342" y="975519"/>
          <a:ext cx="8115300" cy="500380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690473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solidFill>
                  <a:schemeClr val="accent6">
                    <a:lumMod val="50000"/>
                  </a:schemeClr>
                </a:solidFill>
                <a:latin typeface="+mn-lt"/>
              </a:rPr>
              <a:t>State Goals for Timely and Accurate Data</a:t>
            </a:r>
          </a:p>
        </p:txBody>
      </p:sp>
      <p:sp>
        <p:nvSpPr>
          <p:cNvPr id="3" name="Content Placeholder 2"/>
          <p:cNvSpPr>
            <a:spLocks noGrp="1"/>
          </p:cNvSpPr>
          <p:nvPr>
            <p:ph idx="1"/>
          </p:nvPr>
        </p:nvSpPr>
        <p:spPr>
          <a:xfrm>
            <a:off x="838200" y="1771135"/>
            <a:ext cx="10515600" cy="4992130"/>
          </a:xfrm>
        </p:spPr>
        <p:txBody>
          <a:bodyPr>
            <a:normAutofit/>
          </a:bodyPr>
          <a:lstStyle/>
          <a:p>
            <a:r>
              <a:rPr lang="en-US" dirty="0">
                <a:solidFill>
                  <a:schemeClr val="accent6">
                    <a:lumMod val="75000"/>
                  </a:schemeClr>
                </a:solidFill>
              </a:rPr>
              <a:t>Goal #1:  </a:t>
            </a:r>
            <a:r>
              <a:rPr lang="en-US" dirty="0"/>
              <a:t>Transmit 80% of the mortality records to NCHS within 10 days of the date of the event </a:t>
            </a:r>
          </a:p>
          <a:p>
            <a:endParaRPr lang="en-US" dirty="0"/>
          </a:p>
          <a:p>
            <a:r>
              <a:rPr lang="en-US" dirty="0">
                <a:solidFill>
                  <a:schemeClr val="accent6">
                    <a:lumMod val="75000"/>
                  </a:schemeClr>
                </a:solidFill>
              </a:rPr>
              <a:t>Goal #2</a:t>
            </a:r>
            <a:r>
              <a:rPr lang="en-US" dirty="0"/>
              <a:t>: Transmit 90% of the drug overdose deaths to NCHS within 90 days of the date of the event</a:t>
            </a:r>
          </a:p>
          <a:p>
            <a:pPr marL="0" indent="0">
              <a:buNone/>
            </a:pPr>
            <a:endParaRPr lang="en-US" dirty="0"/>
          </a:p>
          <a:p>
            <a:endParaRPr lang="en-US" dirty="0" smtClean="0"/>
          </a:p>
          <a:p>
            <a:endParaRPr lang="en-US" dirty="0" smtClean="0"/>
          </a:p>
          <a:p>
            <a:endParaRPr lang="en-US" dirty="0" smtClean="0"/>
          </a:p>
        </p:txBody>
      </p:sp>
    </p:spTree>
    <p:extLst>
      <p:ext uri="{BB962C8B-B14F-4D97-AF65-F5344CB8AC3E}">
        <p14:creationId xmlns:p14="http://schemas.microsoft.com/office/powerpoint/2010/main" val="15467940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7760" y="339258"/>
            <a:ext cx="9987280" cy="1357020"/>
          </a:xfrm>
        </p:spPr>
        <p:txBody>
          <a:bodyPr>
            <a:noAutofit/>
          </a:bodyPr>
          <a:lstStyle/>
          <a:p>
            <a:pPr algn="ctr"/>
            <a:r>
              <a:rPr lang="en-US" sz="3600" dirty="0">
                <a:solidFill>
                  <a:schemeClr val="accent6">
                    <a:lumMod val="50000"/>
                  </a:schemeClr>
                </a:solidFill>
                <a:latin typeface="+mn-lt"/>
              </a:rPr>
              <a:t>Percent of Drug Overdose Death Reported within 90 Days: </a:t>
            </a:r>
            <a:r>
              <a:rPr lang="en-US" sz="3600" dirty="0" smtClean="0">
                <a:solidFill>
                  <a:schemeClr val="accent6">
                    <a:lumMod val="50000"/>
                  </a:schemeClr>
                </a:solidFill>
                <a:latin typeface="+mn-lt"/>
              </a:rPr>
              <a:t>Implementers</a:t>
            </a:r>
            <a:r>
              <a:rPr lang="en-US" sz="3600" dirty="0">
                <a:solidFill>
                  <a:schemeClr val="accent6">
                    <a:lumMod val="50000"/>
                  </a:schemeClr>
                </a:solidFill>
                <a:latin typeface="+mn-lt"/>
              </a:rPr>
              <a:t>’ </a:t>
            </a:r>
            <a:r>
              <a:rPr lang="en-US" sz="3600" dirty="0" smtClean="0">
                <a:solidFill>
                  <a:schemeClr val="accent6">
                    <a:lumMod val="50000"/>
                  </a:schemeClr>
                </a:solidFill>
                <a:latin typeface="+mn-lt"/>
              </a:rPr>
              <a:t>Community:</a:t>
            </a:r>
            <a:br>
              <a:rPr lang="en-US" sz="3600" dirty="0" smtClean="0">
                <a:solidFill>
                  <a:schemeClr val="accent6">
                    <a:lumMod val="50000"/>
                  </a:schemeClr>
                </a:solidFill>
                <a:latin typeface="+mn-lt"/>
              </a:rPr>
            </a:br>
            <a:r>
              <a:rPr lang="en-US" sz="3600" dirty="0" smtClean="0">
                <a:solidFill>
                  <a:schemeClr val="accent6">
                    <a:lumMod val="50000"/>
                  </a:schemeClr>
                </a:solidFill>
                <a:latin typeface="+mn-lt"/>
              </a:rPr>
              <a:t>10/1/2017-9/31/2018 </a:t>
            </a:r>
            <a:endParaRPr lang="en-US" sz="3600" dirty="0">
              <a:solidFill>
                <a:schemeClr val="accent6">
                  <a:lumMod val="50000"/>
                </a:schemeClr>
              </a:solidFill>
              <a:latin typeface="+mn-lt"/>
            </a:endParaRPr>
          </a:p>
        </p:txBody>
      </p:sp>
      <p:sp>
        <p:nvSpPr>
          <p:cNvPr id="3" name="Content Placeholder 2"/>
          <p:cNvSpPr>
            <a:spLocks noGrp="1"/>
          </p:cNvSpPr>
          <p:nvPr>
            <p:ph idx="1"/>
          </p:nvPr>
        </p:nvSpPr>
        <p:spPr>
          <a:xfrm>
            <a:off x="609600" y="1790699"/>
            <a:ext cx="10972800" cy="4000501"/>
          </a:xfrm>
        </p:spPr>
        <p:txBody>
          <a:bodyPr/>
          <a:lstStyle/>
          <a:p>
            <a:pPr algn="ctr"/>
            <a:endParaRPr lang="en-US" dirty="0" smtClean="0"/>
          </a:p>
          <a:p>
            <a:pPr algn="ctr"/>
            <a:endParaRPr lang="en-US" dirty="0" smtClean="0"/>
          </a:p>
          <a:p>
            <a:pPr algn="ctr"/>
            <a:endParaRPr lang="en-US" dirty="0" smtClean="0"/>
          </a:p>
        </p:txBody>
      </p:sp>
      <p:sp>
        <p:nvSpPr>
          <p:cNvPr id="13" name="Text Placeholder 12"/>
          <p:cNvSpPr>
            <a:spLocks noGrp="1"/>
          </p:cNvSpPr>
          <p:nvPr>
            <p:ph type="body" sz="quarter" idx="10"/>
          </p:nvPr>
        </p:nvSpPr>
        <p:spPr>
          <a:xfrm>
            <a:off x="609600" y="6071285"/>
            <a:ext cx="10972800" cy="584887"/>
          </a:xfrm>
        </p:spPr>
        <p:txBody>
          <a:bodyPr>
            <a:normAutofit/>
          </a:bodyPr>
          <a:lstStyle/>
          <a:p>
            <a:r>
              <a:rPr lang="en-US" sz="1400" dirty="0" smtClean="0"/>
              <a:t>	Estimates are for 6 states in Implementers’ Community.  Data presented are first date that a death record was submitted and was codable as a drug overdose death. The measure being used is a rolling 12 month average with a 6 month lag.   </a:t>
            </a:r>
            <a:endParaRPr lang="en-US" sz="1400" dirty="0"/>
          </a:p>
        </p:txBody>
      </p:sp>
      <p:graphicFrame>
        <p:nvGraphicFramePr>
          <p:cNvPr id="14" name="Chart 13"/>
          <p:cNvGraphicFramePr/>
          <p:nvPr>
            <p:extLst>
              <p:ext uri="{D42A27DB-BD31-4B8C-83A1-F6EECF244321}">
                <p14:modId xmlns:p14="http://schemas.microsoft.com/office/powerpoint/2010/main" val="4207939465"/>
              </p:ext>
            </p:extLst>
          </p:nvPr>
        </p:nvGraphicFramePr>
        <p:xfrm>
          <a:off x="2133600" y="1790700"/>
          <a:ext cx="7950200" cy="43815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8924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39576"/>
            <a:ext cx="10515600" cy="1325563"/>
          </a:xfrm>
        </p:spPr>
        <p:txBody>
          <a:bodyPr>
            <a:normAutofit/>
          </a:bodyPr>
          <a:lstStyle/>
          <a:p>
            <a:pPr algn="ctr"/>
            <a:r>
              <a:rPr lang="en-US" sz="3600" b="1" dirty="0" smtClean="0">
                <a:solidFill>
                  <a:schemeClr val="accent6">
                    <a:lumMod val="50000"/>
                  </a:schemeClr>
                </a:solidFill>
                <a:latin typeface="+mn-lt"/>
              </a:rPr>
              <a:t>Opioid Project Goals for States: </a:t>
            </a:r>
            <a:br>
              <a:rPr lang="en-US" sz="3600" b="1" dirty="0" smtClean="0">
                <a:solidFill>
                  <a:schemeClr val="accent6">
                    <a:lumMod val="50000"/>
                  </a:schemeClr>
                </a:solidFill>
                <a:latin typeface="+mn-lt"/>
              </a:rPr>
            </a:br>
            <a:r>
              <a:rPr lang="en-US" sz="3600" b="1" dirty="0" smtClean="0">
                <a:solidFill>
                  <a:schemeClr val="accent6">
                    <a:lumMod val="50000"/>
                  </a:schemeClr>
                </a:solidFill>
                <a:latin typeface="+mn-lt"/>
              </a:rPr>
              <a:t>Implementers’ Community</a:t>
            </a:r>
            <a:endParaRPr lang="en-US" sz="3600" b="1" dirty="0">
              <a:solidFill>
                <a:schemeClr val="accent6">
                  <a:lumMod val="50000"/>
                </a:schemeClr>
              </a:solidFill>
              <a:latin typeface="+mn-lt"/>
            </a:endParaRPr>
          </a:p>
        </p:txBody>
      </p:sp>
      <p:sp>
        <p:nvSpPr>
          <p:cNvPr id="3" name="Content Placeholder 2"/>
          <p:cNvSpPr>
            <a:spLocks noGrp="1"/>
          </p:cNvSpPr>
          <p:nvPr>
            <p:ph idx="1"/>
          </p:nvPr>
        </p:nvSpPr>
        <p:spPr>
          <a:xfrm>
            <a:off x="838200" y="1526391"/>
            <a:ext cx="10515600" cy="5289467"/>
          </a:xfrm>
        </p:spPr>
        <p:txBody>
          <a:bodyPr>
            <a:normAutofit/>
          </a:bodyPr>
          <a:lstStyle/>
          <a:p>
            <a:r>
              <a:rPr lang="en-US" dirty="0" smtClean="0">
                <a:solidFill>
                  <a:schemeClr val="accent6">
                    <a:lumMod val="75000"/>
                  </a:schemeClr>
                </a:solidFill>
              </a:rPr>
              <a:t>Goal #1:  </a:t>
            </a:r>
            <a:r>
              <a:rPr lang="en-US" dirty="0" smtClean="0"/>
              <a:t>Transmit 80% of the mortality records to NCHS within 10 days of the date of the event </a:t>
            </a:r>
            <a:endParaRPr lang="en-US" dirty="0"/>
          </a:p>
          <a:p>
            <a:r>
              <a:rPr lang="en-US" dirty="0" smtClean="0">
                <a:solidFill>
                  <a:schemeClr val="accent6">
                    <a:lumMod val="75000"/>
                  </a:schemeClr>
                </a:solidFill>
              </a:rPr>
              <a:t>Goal #2</a:t>
            </a:r>
            <a:r>
              <a:rPr lang="en-US" dirty="0" smtClean="0"/>
              <a:t>: Transmit 90% of the drug overdose deaths to NCHS within 90 days of the date of the event</a:t>
            </a:r>
            <a:endParaRPr lang="en-US" dirty="0"/>
          </a:p>
          <a:p>
            <a:r>
              <a:rPr lang="en-US" dirty="0" smtClean="0">
                <a:solidFill>
                  <a:schemeClr val="accent6">
                    <a:lumMod val="75000"/>
                  </a:schemeClr>
                </a:solidFill>
              </a:rPr>
              <a:t>Goal #3</a:t>
            </a:r>
            <a:r>
              <a:rPr lang="en-US" dirty="0" smtClean="0"/>
              <a:t>: Use APIs to create bidirectional data interoperability</a:t>
            </a:r>
          </a:p>
          <a:p>
            <a:pPr marL="0" indent="0">
              <a:buNone/>
            </a:pPr>
            <a:r>
              <a:rPr lang="en-US" dirty="0" smtClean="0"/>
              <a:t>	Jurisdictional electronic death registration system </a:t>
            </a:r>
            <a:r>
              <a:rPr lang="en-US" dirty="0"/>
              <a:t>↔ NCHS</a:t>
            </a:r>
          </a:p>
          <a:p>
            <a:r>
              <a:rPr lang="en-US" dirty="0">
                <a:solidFill>
                  <a:schemeClr val="accent6">
                    <a:lumMod val="75000"/>
                  </a:schemeClr>
                </a:solidFill>
              </a:rPr>
              <a:t>Goal </a:t>
            </a:r>
            <a:r>
              <a:rPr lang="en-US" dirty="0" smtClean="0">
                <a:solidFill>
                  <a:schemeClr val="accent6">
                    <a:lumMod val="75000"/>
                  </a:schemeClr>
                </a:solidFill>
              </a:rPr>
              <a:t>#4: </a:t>
            </a:r>
            <a:r>
              <a:rPr lang="en-US" dirty="0"/>
              <a:t>Have capacity to transmit cause of death information to selected state surveillance systems within 2 days of coded data receipt from NCHS </a:t>
            </a:r>
            <a:r>
              <a:rPr lang="en-US" i="1" dirty="0"/>
              <a:t>using API</a:t>
            </a:r>
            <a:endParaRPr lang="en-US" dirty="0"/>
          </a:p>
          <a:p>
            <a:pPr marL="0" indent="0">
              <a:buNone/>
            </a:pPr>
            <a:endParaRPr lang="en-US" dirty="0" smtClean="0"/>
          </a:p>
          <a:p>
            <a:endParaRPr lang="en-US" dirty="0" smtClean="0"/>
          </a:p>
          <a:p>
            <a:endParaRPr lang="en-US" dirty="0" smtClean="0"/>
          </a:p>
        </p:txBody>
      </p:sp>
    </p:spTree>
    <p:extLst>
      <p:ext uri="{BB962C8B-B14F-4D97-AF65-F5344CB8AC3E}">
        <p14:creationId xmlns:p14="http://schemas.microsoft.com/office/powerpoint/2010/main" val="41771260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solidFill>
                  <a:schemeClr val="accent6">
                    <a:lumMod val="50000"/>
                  </a:schemeClr>
                </a:solidFill>
                <a:latin typeface="+mn-lt"/>
              </a:rPr>
              <a:t>Opioid Project Goals for States: </a:t>
            </a:r>
            <a:br>
              <a:rPr lang="en-US" sz="3600" b="1" dirty="0">
                <a:solidFill>
                  <a:schemeClr val="accent6">
                    <a:lumMod val="50000"/>
                  </a:schemeClr>
                </a:solidFill>
                <a:latin typeface="+mn-lt"/>
              </a:rPr>
            </a:br>
            <a:r>
              <a:rPr lang="en-US" sz="3600" b="1" dirty="0">
                <a:solidFill>
                  <a:schemeClr val="accent6">
                    <a:lumMod val="50000"/>
                  </a:schemeClr>
                </a:solidFill>
                <a:latin typeface="+mn-lt"/>
              </a:rPr>
              <a:t>Interoperability Project</a:t>
            </a:r>
          </a:p>
        </p:txBody>
      </p:sp>
      <p:sp>
        <p:nvSpPr>
          <p:cNvPr id="3" name="Content Placeholder 2"/>
          <p:cNvSpPr>
            <a:spLocks noGrp="1"/>
          </p:cNvSpPr>
          <p:nvPr>
            <p:ph idx="1"/>
          </p:nvPr>
        </p:nvSpPr>
        <p:spPr>
          <a:xfrm>
            <a:off x="838200" y="1771135"/>
            <a:ext cx="10515600" cy="4992130"/>
          </a:xfrm>
        </p:spPr>
        <p:txBody>
          <a:bodyPr>
            <a:normAutofit lnSpcReduction="10000"/>
          </a:bodyPr>
          <a:lstStyle/>
          <a:p>
            <a:r>
              <a:rPr lang="en-US" dirty="0">
                <a:solidFill>
                  <a:schemeClr val="accent6">
                    <a:lumMod val="75000"/>
                  </a:schemeClr>
                </a:solidFill>
              </a:rPr>
              <a:t>Goal #1:  </a:t>
            </a:r>
            <a:r>
              <a:rPr lang="en-US" dirty="0"/>
              <a:t>Transmit 80% of the mortality records to NCHS within 10 days of the date of the event </a:t>
            </a:r>
          </a:p>
          <a:p>
            <a:endParaRPr lang="en-US" dirty="0"/>
          </a:p>
          <a:p>
            <a:r>
              <a:rPr lang="en-US" dirty="0">
                <a:solidFill>
                  <a:schemeClr val="accent6">
                    <a:lumMod val="75000"/>
                  </a:schemeClr>
                </a:solidFill>
              </a:rPr>
              <a:t>Goal #2</a:t>
            </a:r>
            <a:r>
              <a:rPr lang="en-US" dirty="0"/>
              <a:t>: Transmit 90% of the drug overdose deaths to NCHS within 90 days of the date of the </a:t>
            </a:r>
            <a:r>
              <a:rPr lang="en-US" dirty="0" smtClean="0"/>
              <a:t>event</a:t>
            </a:r>
          </a:p>
          <a:p>
            <a:endParaRPr lang="en-US" dirty="0"/>
          </a:p>
          <a:p>
            <a:r>
              <a:rPr lang="en-US" dirty="0">
                <a:solidFill>
                  <a:schemeClr val="accent6">
                    <a:lumMod val="75000"/>
                  </a:schemeClr>
                </a:solidFill>
              </a:rPr>
              <a:t>Goal #3:  </a:t>
            </a:r>
            <a:r>
              <a:rPr lang="en-US" dirty="0"/>
              <a:t>Transmit </a:t>
            </a:r>
            <a:r>
              <a:rPr lang="en-US" dirty="0" smtClean="0"/>
              <a:t>relevant death data </a:t>
            </a:r>
            <a:r>
              <a:rPr lang="en-US" dirty="0"/>
              <a:t>to </a:t>
            </a:r>
            <a:r>
              <a:rPr lang="en-US" dirty="0" smtClean="0"/>
              <a:t>state injury surveillance </a:t>
            </a:r>
            <a:r>
              <a:rPr lang="en-US" dirty="0"/>
              <a:t>systems within 2 days of coded data receipt from </a:t>
            </a:r>
            <a:r>
              <a:rPr lang="en-US" dirty="0" smtClean="0"/>
              <a:t>NCHS</a:t>
            </a:r>
          </a:p>
          <a:p>
            <a:endParaRPr lang="en-US" dirty="0"/>
          </a:p>
          <a:p>
            <a:r>
              <a:rPr lang="en-US" dirty="0">
                <a:solidFill>
                  <a:schemeClr val="accent6">
                    <a:lumMod val="75000"/>
                  </a:schemeClr>
                </a:solidFill>
              </a:rPr>
              <a:t>Optional Scope 2</a:t>
            </a:r>
            <a:r>
              <a:rPr lang="en-US" dirty="0" smtClean="0"/>
              <a:t>: </a:t>
            </a:r>
            <a:r>
              <a:rPr lang="en-US" dirty="0"/>
              <a:t>Transmit relevant death data to state </a:t>
            </a:r>
            <a:r>
              <a:rPr lang="en-US" dirty="0" smtClean="0"/>
              <a:t>cancer </a:t>
            </a:r>
            <a:r>
              <a:rPr lang="en-US" dirty="0"/>
              <a:t>surveillance systems within 2 days of coded data receipt from NCHS</a:t>
            </a:r>
          </a:p>
          <a:p>
            <a:pPr marL="0" indent="0">
              <a:buNone/>
            </a:pPr>
            <a:endParaRPr lang="en-US" dirty="0"/>
          </a:p>
          <a:p>
            <a:pPr marL="0" indent="0">
              <a:buNone/>
            </a:pPr>
            <a:endParaRPr lang="en-US" dirty="0"/>
          </a:p>
          <a:p>
            <a:endParaRPr lang="en-US" dirty="0" smtClean="0"/>
          </a:p>
          <a:p>
            <a:endParaRPr lang="en-US" dirty="0" smtClean="0"/>
          </a:p>
          <a:p>
            <a:endParaRPr lang="en-US" dirty="0" smtClean="0"/>
          </a:p>
        </p:txBody>
      </p:sp>
    </p:spTree>
    <p:extLst>
      <p:ext uri="{BB962C8B-B14F-4D97-AF65-F5344CB8AC3E}">
        <p14:creationId xmlns:p14="http://schemas.microsoft.com/office/powerpoint/2010/main" val="39635989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4648200"/>
            <a:ext cx="10515600" cy="1325563"/>
          </a:xfrm>
        </p:spPr>
        <p:txBody>
          <a:bodyPr>
            <a:normAutofit/>
          </a:bodyPr>
          <a:lstStyle/>
          <a:p>
            <a:r>
              <a:rPr lang="en-US" sz="3600" b="1" dirty="0" smtClean="0">
                <a:solidFill>
                  <a:schemeClr val="accent6">
                    <a:lumMod val="50000"/>
                  </a:schemeClr>
                </a:solidFill>
                <a:latin typeface="+mn-lt"/>
              </a:rPr>
              <a:t>Follow-up on the BSC Recommendations for coding drugs from mortality literal text fields</a:t>
            </a:r>
            <a:endParaRPr lang="en-US" sz="3600" b="1" dirty="0">
              <a:solidFill>
                <a:schemeClr val="accent6">
                  <a:lumMod val="50000"/>
                </a:schemeClr>
              </a:solidFill>
              <a:latin typeface="+mn-lt"/>
            </a:endParaRPr>
          </a:p>
        </p:txBody>
      </p:sp>
    </p:spTree>
    <p:extLst>
      <p:ext uri="{BB962C8B-B14F-4D97-AF65-F5344CB8AC3E}">
        <p14:creationId xmlns:p14="http://schemas.microsoft.com/office/powerpoint/2010/main" val="34147547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smtClean="0">
                <a:solidFill>
                  <a:schemeClr val="accent6">
                    <a:lumMod val="50000"/>
                  </a:schemeClr>
                </a:solidFill>
                <a:latin typeface="+mn-lt"/>
              </a:rPr>
              <a:t>Rise in Opioid Overdose Deaths</a:t>
            </a:r>
            <a:r>
              <a:rPr lang="en-US" sz="3600" b="1" dirty="0" smtClean="0">
                <a:latin typeface="+mn-lt"/>
              </a:rPr>
              <a:t> </a:t>
            </a:r>
            <a:endParaRPr lang="en-US" sz="3600" b="1" dirty="0">
              <a:latin typeface="+mn-lt"/>
            </a:endParaRPr>
          </a:p>
        </p:txBody>
      </p:sp>
      <p:sp>
        <p:nvSpPr>
          <p:cNvPr id="3" name="Content Placeholder 2"/>
          <p:cNvSpPr>
            <a:spLocks noGrp="1"/>
          </p:cNvSpPr>
          <p:nvPr>
            <p:ph sz="half" idx="1"/>
          </p:nvPr>
        </p:nvSpPr>
        <p:spPr>
          <a:xfrm>
            <a:off x="674867" y="1733233"/>
            <a:ext cx="5181600" cy="4351338"/>
          </a:xfrm>
        </p:spPr>
        <p:txBody>
          <a:bodyPr>
            <a:normAutofit fontScale="77500" lnSpcReduction="20000"/>
          </a:bodyPr>
          <a:lstStyle/>
          <a:p>
            <a:r>
              <a:rPr lang="en-US" dirty="0"/>
              <a:t>Opioid overdoses have risen significantly over the past decade, accounting for </a:t>
            </a:r>
            <a:r>
              <a:rPr lang="en-US" dirty="0" smtClean="0"/>
              <a:t>approximately 47,600 </a:t>
            </a:r>
            <a:r>
              <a:rPr lang="en-US" dirty="0"/>
              <a:t>deaths by </a:t>
            </a:r>
            <a:r>
              <a:rPr lang="en-US" dirty="0" smtClean="0"/>
              <a:t>2017 (six </a:t>
            </a:r>
            <a:r>
              <a:rPr lang="en-US" dirty="0"/>
              <a:t>times higher than </a:t>
            </a:r>
            <a:r>
              <a:rPr lang="en-US" dirty="0" smtClean="0"/>
              <a:t>1999)</a:t>
            </a:r>
            <a:endParaRPr lang="en-US" dirty="0"/>
          </a:p>
          <a:p>
            <a:r>
              <a:rPr lang="en-US" dirty="0" smtClean="0"/>
              <a:t>In 2017, the White House declared the opioid epidemic as a national public health emergency</a:t>
            </a:r>
          </a:p>
          <a:p>
            <a:r>
              <a:rPr lang="en-US" dirty="0" smtClean="0"/>
              <a:t>HHS responded with a 5-point strategy to combat the crisis</a:t>
            </a:r>
          </a:p>
          <a:p>
            <a:pPr lvl="1"/>
            <a:r>
              <a:rPr lang="en-US" dirty="0" smtClean="0"/>
              <a:t>Better prevention, treatment and recovery services</a:t>
            </a:r>
          </a:p>
          <a:p>
            <a:pPr lvl="1"/>
            <a:r>
              <a:rPr lang="en-US" dirty="0" smtClean="0"/>
              <a:t>Better data</a:t>
            </a:r>
          </a:p>
          <a:p>
            <a:pPr lvl="1"/>
            <a:r>
              <a:rPr lang="en-US" dirty="0" smtClean="0"/>
              <a:t>Better pain management</a:t>
            </a:r>
          </a:p>
          <a:p>
            <a:pPr lvl="1"/>
            <a:r>
              <a:rPr lang="en-US" dirty="0" smtClean="0"/>
              <a:t>Better availability of overdose-reversing drugs</a:t>
            </a:r>
          </a:p>
          <a:p>
            <a:pPr lvl="1"/>
            <a:r>
              <a:rPr lang="en-US" dirty="0" smtClean="0"/>
              <a:t>Better research</a:t>
            </a:r>
          </a:p>
          <a:p>
            <a:endParaRPr lang="en-US" dirty="0" smtClean="0"/>
          </a:p>
          <a:p>
            <a:endParaRPr lang="en-US" dirty="0" smtClean="0"/>
          </a:p>
          <a:p>
            <a:pPr lvl="1"/>
            <a:endParaRPr lang="en-US" dirty="0"/>
          </a:p>
        </p:txBody>
      </p:sp>
      <p:pic>
        <p:nvPicPr>
          <p:cNvPr id="5" name="Content Placeholder 4"/>
          <p:cNvPicPr>
            <a:picLocks noGrp="1" noChangeAspect="1"/>
          </p:cNvPicPr>
          <p:nvPr>
            <p:ph sz="half" idx="2"/>
          </p:nvPr>
        </p:nvPicPr>
        <p:blipFill>
          <a:blip r:embed="rId2"/>
          <a:stretch>
            <a:fillRect/>
          </a:stretch>
        </p:blipFill>
        <p:spPr>
          <a:xfrm>
            <a:off x="5856467" y="1843792"/>
            <a:ext cx="5658311" cy="4105869"/>
          </a:xfrm>
          <a:prstGeom prst="rect">
            <a:avLst/>
          </a:prstGeom>
        </p:spPr>
      </p:pic>
    </p:spTree>
    <p:extLst>
      <p:ext uri="{BB962C8B-B14F-4D97-AF65-F5344CB8AC3E}">
        <p14:creationId xmlns:p14="http://schemas.microsoft.com/office/powerpoint/2010/main" val="12167728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solidFill>
                  <a:schemeClr val="accent6">
                    <a:lumMod val="50000"/>
                  </a:schemeClr>
                </a:solidFill>
                <a:latin typeface="+mn-lt"/>
              </a:rPr>
              <a:t>Recommendations from BSC on Drug Coding - 1</a:t>
            </a:r>
            <a:endParaRPr lang="en-US" sz="3600" b="1" dirty="0">
              <a:solidFill>
                <a:schemeClr val="accent6">
                  <a:lumMod val="50000"/>
                </a:schemeClr>
              </a:solidFill>
              <a:latin typeface="+mn-lt"/>
            </a:endParaRPr>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A </a:t>
            </a:r>
            <a:r>
              <a:rPr lang="en-US" dirty="0"/>
              <a:t>supplement is needed that leverages and maps to the existing </a:t>
            </a:r>
            <a:r>
              <a:rPr lang="en-US" i="1" dirty="0"/>
              <a:t>International Statistical Classification of Diseases and Related Health Problems</a:t>
            </a:r>
            <a:r>
              <a:rPr lang="en-US" dirty="0"/>
              <a:t> (ICD-10) coding schema to capture more diverse kinds of information</a:t>
            </a:r>
            <a:r>
              <a:rPr lang="en-US" dirty="0" smtClean="0"/>
              <a:t>.</a:t>
            </a:r>
          </a:p>
          <a:p>
            <a:pPr marL="0" indent="0">
              <a:buNone/>
            </a:pPr>
            <a:endParaRPr lang="en-US" dirty="0" smtClean="0"/>
          </a:p>
          <a:p>
            <a:pPr lvl="1"/>
            <a:r>
              <a:rPr lang="en-US" dirty="0" smtClean="0">
                <a:solidFill>
                  <a:schemeClr val="accent5">
                    <a:lumMod val="75000"/>
                  </a:schemeClr>
                </a:solidFill>
                <a:latin typeface="Arial" panose="020B0604020202020204" pitchFamily="34" charset="0"/>
                <a:cs typeface="Arial" panose="020B0604020202020204" pitchFamily="34" charset="0"/>
              </a:rPr>
              <a:t>Goal: map to various systems currently being used in drug research</a:t>
            </a:r>
          </a:p>
          <a:p>
            <a:pPr lvl="1"/>
            <a:r>
              <a:rPr lang="en-US" dirty="0" smtClean="0">
                <a:solidFill>
                  <a:schemeClr val="accent5">
                    <a:lumMod val="75000"/>
                  </a:schemeClr>
                </a:solidFill>
                <a:latin typeface="Arial" panose="020B0604020202020204" pitchFamily="34" charset="0"/>
                <a:cs typeface="Arial" panose="020B0604020202020204" pitchFamily="34" charset="0"/>
              </a:rPr>
              <a:t>DVS is pursuing a coding system that maps to the ICD-10 codes</a:t>
            </a:r>
          </a:p>
          <a:p>
            <a:pPr lvl="1"/>
            <a:r>
              <a:rPr lang="en-US" dirty="0" smtClean="0">
                <a:solidFill>
                  <a:schemeClr val="accent5">
                    <a:lumMod val="75000"/>
                  </a:schemeClr>
                </a:solidFill>
                <a:latin typeface="Arial" panose="020B0604020202020204" pitchFamily="34" charset="0"/>
                <a:cs typeface="Arial" panose="020B0604020202020204" pitchFamily="34" charset="0"/>
              </a:rPr>
              <a:t>Envisioning mapping to other systems being used, such as those in National Violent </a:t>
            </a:r>
            <a:r>
              <a:rPr lang="en-US" dirty="0">
                <a:solidFill>
                  <a:schemeClr val="accent5">
                    <a:lumMod val="75000"/>
                  </a:schemeClr>
                </a:solidFill>
                <a:latin typeface="Arial" panose="020B0604020202020204" pitchFamily="34" charset="0"/>
                <a:cs typeface="Arial" panose="020B0604020202020204" pitchFamily="34" charset="0"/>
              </a:rPr>
              <a:t>Death Reporting System (NVDRS) and t</a:t>
            </a:r>
            <a:r>
              <a:rPr lang="en-US" dirty="0" smtClean="0">
                <a:solidFill>
                  <a:schemeClr val="accent5">
                    <a:lumMod val="75000"/>
                  </a:schemeClr>
                </a:solidFill>
                <a:latin typeface="Arial" panose="020B0604020202020204" pitchFamily="34" charset="0"/>
                <a:cs typeface="Arial" panose="020B0604020202020204" pitchFamily="34" charset="0"/>
              </a:rPr>
              <a:t>he </a:t>
            </a:r>
            <a:r>
              <a:rPr lang="en-US" dirty="0">
                <a:solidFill>
                  <a:schemeClr val="accent5">
                    <a:lumMod val="75000"/>
                  </a:schemeClr>
                </a:solidFill>
                <a:latin typeface="Arial" panose="020B0604020202020204" pitchFamily="34" charset="0"/>
                <a:cs typeface="Arial" panose="020B0604020202020204" pitchFamily="34" charset="0"/>
              </a:rPr>
              <a:t>State Unintentional Drug Overdose Reporting System (SUDORS</a:t>
            </a:r>
            <a:r>
              <a:rPr lang="en-US" dirty="0" smtClean="0">
                <a:solidFill>
                  <a:schemeClr val="accent5">
                    <a:lumMod val="75000"/>
                  </a:schemeClr>
                </a:solidFill>
                <a:latin typeface="Arial" panose="020B0604020202020204" pitchFamily="34" charset="0"/>
                <a:cs typeface="Arial" panose="020B0604020202020204" pitchFamily="34" charset="0"/>
              </a:rPr>
              <a:t>)</a:t>
            </a:r>
          </a:p>
          <a:p>
            <a:pPr lvl="1"/>
            <a:endParaRPr lang="en-US" dirty="0"/>
          </a:p>
          <a:p>
            <a:pPr marL="0" indent="0">
              <a:buNone/>
            </a:pPr>
            <a:endParaRPr lang="en-US" dirty="0"/>
          </a:p>
        </p:txBody>
      </p:sp>
    </p:spTree>
    <p:extLst>
      <p:ext uri="{BB962C8B-B14F-4D97-AF65-F5344CB8AC3E}">
        <p14:creationId xmlns:p14="http://schemas.microsoft.com/office/powerpoint/2010/main" val="21779444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solidFill>
                  <a:schemeClr val="accent6">
                    <a:lumMod val="50000"/>
                  </a:schemeClr>
                </a:solidFill>
                <a:latin typeface="+mn-lt"/>
              </a:rPr>
              <a:t>Recommendations from BSC on Drug Coding - 2</a:t>
            </a:r>
            <a:endParaRPr lang="en-US" sz="3600" b="1" dirty="0">
              <a:solidFill>
                <a:schemeClr val="accent6">
                  <a:lumMod val="50000"/>
                </a:schemeClr>
              </a:solidFill>
              <a:latin typeface="+mn-lt"/>
            </a:endParaRPr>
          </a:p>
        </p:txBody>
      </p:sp>
      <p:sp>
        <p:nvSpPr>
          <p:cNvPr id="3" name="Content Placeholder 2"/>
          <p:cNvSpPr>
            <a:spLocks noGrp="1"/>
          </p:cNvSpPr>
          <p:nvPr>
            <p:ph idx="1"/>
          </p:nvPr>
        </p:nvSpPr>
        <p:spPr/>
        <p:txBody>
          <a:bodyPr/>
          <a:lstStyle/>
          <a:p>
            <a:pPr marL="514350" indent="-514350">
              <a:buFont typeface="+mj-lt"/>
              <a:buAutoNum type="arabicPeriod" startAt="2"/>
            </a:pPr>
            <a:r>
              <a:rPr lang="en-US" dirty="0"/>
              <a:t>Researchers want as much detail as possible on drugs related to deaths, but they want this information to be meaningful and truly related to the cause of death. Furthermore, they want to know where on the death certificate this information comes from</a:t>
            </a:r>
            <a:r>
              <a:rPr lang="en-US" dirty="0" smtClean="0"/>
              <a:t>.</a:t>
            </a:r>
          </a:p>
          <a:p>
            <a:pPr marL="0" indent="0">
              <a:buNone/>
            </a:pPr>
            <a:endParaRPr lang="en-US" dirty="0" smtClean="0"/>
          </a:p>
          <a:p>
            <a:pPr lvl="1"/>
            <a:r>
              <a:rPr lang="en-US" dirty="0">
                <a:solidFill>
                  <a:schemeClr val="accent5">
                    <a:lumMod val="75000"/>
                  </a:schemeClr>
                </a:solidFill>
                <a:latin typeface="Arial" panose="020B0604020202020204" pitchFamily="34" charset="0"/>
                <a:cs typeface="Arial" panose="020B0604020202020204" pitchFamily="34" charset="0"/>
              </a:rPr>
              <a:t>Working towards this effort using the coding system development </a:t>
            </a:r>
          </a:p>
          <a:p>
            <a:pPr lvl="2"/>
            <a:r>
              <a:rPr lang="en-US" sz="2400" dirty="0">
                <a:solidFill>
                  <a:schemeClr val="accent5">
                    <a:lumMod val="75000"/>
                  </a:schemeClr>
                </a:solidFill>
                <a:latin typeface="Arial" panose="020B0604020202020204" pitchFamily="34" charset="0"/>
                <a:cs typeface="Arial" panose="020B0604020202020204" pitchFamily="34" charset="0"/>
              </a:rPr>
              <a:t>Only drugs associated with death</a:t>
            </a:r>
          </a:p>
          <a:p>
            <a:pPr lvl="2"/>
            <a:r>
              <a:rPr lang="en-US" sz="2400" dirty="0">
                <a:solidFill>
                  <a:schemeClr val="accent5">
                    <a:lumMod val="75000"/>
                  </a:schemeClr>
                </a:solidFill>
                <a:latin typeface="Arial" panose="020B0604020202020204" pitchFamily="34" charset="0"/>
                <a:cs typeface="Arial" panose="020B0604020202020204" pitchFamily="34" charset="0"/>
              </a:rPr>
              <a:t>Linking drugs to location on death certificate</a:t>
            </a:r>
          </a:p>
          <a:p>
            <a:pPr marL="0" indent="0">
              <a:buNone/>
            </a:pPr>
            <a:endParaRPr lang="en-US" dirty="0"/>
          </a:p>
        </p:txBody>
      </p:sp>
    </p:spTree>
    <p:extLst>
      <p:ext uri="{BB962C8B-B14F-4D97-AF65-F5344CB8AC3E}">
        <p14:creationId xmlns:p14="http://schemas.microsoft.com/office/powerpoint/2010/main" val="32300459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solidFill>
                  <a:schemeClr val="accent6">
                    <a:lumMod val="50000"/>
                  </a:schemeClr>
                </a:solidFill>
                <a:latin typeface="+mn-lt"/>
              </a:rPr>
              <a:t>Recommendations from BSC on Drug Coding - 3 </a:t>
            </a:r>
            <a:endParaRPr lang="en-US" sz="3600" b="1" dirty="0">
              <a:solidFill>
                <a:schemeClr val="accent6">
                  <a:lumMod val="50000"/>
                </a:schemeClr>
              </a:solidFill>
              <a:latin typeface="+mn-lt"/>
            </a:endParaRPr>
          </a:p>
        </p:txBody>
      </p:sp>
      <p:sp>
        <p:nvSpPr>
          <p:cNvPr id="3" name="Content Placeholder 2"/>
          <p:cNvSpPr>
            <a:spLocks noGrp="1"/>
          </p:cNvSpPr>
          <p:nvPr>
            <p:ph idx="1"/>
          </p:nvPr>
        </p:nvSpPr>
        <p:spPr/>
        <p:txBody>
          <a:bodyPr/>
          <a:lstStyle/>
          <a:p>
            <a:pPr marL="514350" indent="-514350">
              <a:buFont typeface="+mj-lt"/>
              <a:buAutoNum type="arabicPeriod" startAt="3"/>
            </a:pPr>
            <a:r>
              <a:rPr lang="en-US" dirty="0"/>
              <a:t>T</a:t>
            </a:r>
            <a:r>
              <a:rPr lang="en-US" dirty="0" smtClean="0"/>
              <a:t>he </a:t>
            </a:r>
            <a:r>
              <a:rPr lang="en-US" dirty="0"/>
              <a:t>system should be able to change quickly, and with adequate documentation and transparency</a:t>
            </a:r>
            <a:r>
              <a:rPr lang="en-US" dirty="0" smtClean="0"/>
              <a:t>.</a:t>
            </a:r>
          </a:p>
          <a:p>
            <a:pPr marL="0" indent="0">
              <a:buNone/>
            </a:pPr>
            <a:endParaRPr lang="en-US" dirty="0" smtClean="0"/>
          </a:p>
          <a:p>
            <a:pPr lvl="1"/>
            <a:r>
              <a:rPr lang="en-US" dirty="0" smtClean="0">
                <a:solidFill>
                  <a:schemeClr val="accent5">
                    <a:lumMod val="75000"/>
                  </a:schemeClr>
                </a:solidFill>
                <a:latin typeface="Arial" panose="020B0604020202020204" pitchFamily="34" charset="0"/>
                <a:cs typeface="Arial" panose="020B0604020202020204" pitchFamily="34" charset="0"/>
              </a:rPr>
              <a:t>Drug coding system will be updated regularly from curated source materials provided by NLM and DOJ.</a:t>
            </a:r>
          </a:p>
          <a:p>
            <a:pPr lvl="1"/>
            <a:r>
              <a:rPr lang="en-US" sz="2400" dirty="0" smtClean="0">
                <a:solidFill>
                  <a:schemeClr val="accent5">
                    <a:lumMod val="75000"/>
                  </a:schemeClr>
                </a:solidFill>
                <a:latin typeface="Arial" panose="020B0604020202020204" pitchFamily="34" charset="0"/>
                <a:cs typeface="Arial" panose="020B0604020202020204" pitchFamily="34" charset="0"/>
              </a:rPr>
              <a:t>Goal is to do continuous training of machine learning for new drugs as they are identified</a:t>
            </a:r>
            <a:endParaRPr lang="en-US" sz="2400" dirty="0">
              <a:solidFill>
                <a:schemeClr val="accent5">
                  <a:lumMod val="75000"/>
                </a:schemeClr>
              </a:solidFill>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12821051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solidFill>
                  <a:schemeClr val="accent6">
                    <a:lumMod val="50000"/>
                  </a:schemeClr>
                </a:solidFill>
                <a:latin typeface="+mn-lt"/>
              </a:rPr>
              <a:t>Recommendations from BSC on Drug Coding - 4</a:t>
            </a:r>
            <a:endParaRPr lang="en-US" sz="3600" b="1" dirty="0">
              <a:solidFill>
                <a:schemeClr val="accent6">
                  <a:lumMod val="50000"/>
                </a:schemeClr>
              </a:solidFill>
              <a:latin typeface="+mn-lt"/>
            </a:endParaRPr>
          </a:p>
        </p:txBody>
      </p:sp>
      <p:sp>
        <p:nvSpPr>
          <p:cNvPr id="3" name="Content Placeholder 2"/>
          <p:cNvSpPr>
            <a:spLocks noGrp="1"/>
          </p:cNvSpPr>
          <p:nvPr>
            <p:ph idx="1"/>
          </p:nvPr>
        </p:nvSpPr>
        <p:spPr/>
        <p:txBody>
          <a:bodyPr/>
          <a:lstStyle/>
          <a:p>
            <a:pPr marL="514350" indent="-514350">
              <a:buFont typeface="+mj-lt"/>
              <a:buAutoNum type="arabicPeriod" startAt="4"/>
            </a:pPr>
            <a:r>
              <a:rPr lang="en-US" dirty="0"/>
              <a:t>NCHS’s list of drugs should be anchored in some standardized drug classification reference system (e.g., </a:t>
            </a:r>
            <a:r>
              <a:rPr lang="en-US" dirty="0" err="1"/>
              <a:t>RxNorm</a:t>
            </a:r>
            <a:r>
              <a:rPr lang="en-US" dirty="0"/>
              <a:t> or the Anatomical Therapeutic Chemical [ATC] system), which should be carefully selected according to NCHS’s needs</a:t>
            </a:r>
            <a:r>
              <a:rPr lang="en-US" dirty="0" smtClean="0"/>
              <a:t>.</a:t>
            </a:r>
          </a:p>
          <a:p>
            <a:pPr marL="0" indent="0">
              <a:buNone/>
            </a:pPr>
            <a:endParaRPr lang="en-US" dirty="0" smtClean="0"/>
          </a:p>
          <a:p>
            <a:pPr lvl="1"/>
            <a:r>
              <a:rPr lang="en-US" dirty="0" smtClean="0">
                <a:solidFill>
                  <a:schemeClr val="accent5">
                    <a:lumMod val="75000"/>
                  </a:schemeClr>
                </a:solidFill>
                <a:latin typeface="Arial" panose="020B0604020202020204" pitchFamily="34" charset="0"/>
                <a:cs typeface="Arial" panose="020B0604020202020204" pitchFamily="34" charset="0"/>
              </a:rPr>
              <a:t>Have selected two data sources:</a:t>
            </a:r>
          </a:p>
          <a:p>
            <a:pPr lvl="2"/>
            <a:r>
              <a:rPr lang="en-US" sz="2400" dirty="0" err="1">
                <a:solidFill>
                  <a:schemeClr val="accent5">
                    <a:lumMod val="75000"/>
                  </a:schemeClr>
                </a:solidFill>
                <a:latin typeface="Arial" panose="020B0604020202020204" pitchFamily="34" charset="0"/>
                <a:cs typeface="Arial" panose="020B0604020202020204" pitchFamily="34" charset="0"/>
              </a:rPr>
              <a:t>RxNorm</a:t>
            </a:r>
            <a:endParaRPr lang="en-US" sz="2400" dirty="0">
              <a:solidFill>
                <a:schemeClr val="accent5">
                  <a:lumMod val="75000"/>
                </a:schemeClr>
              </a:solidFill>
              <a:latin typeface="Arial" panose="020B0604020202020204" pitchFamily="34" charset="0"/>
              <a:cs typeface="Arial" panose="020B0604020202020204" pitchFamily="34" charset="0"/>
            </a:endParaRPr>
          </a:p>
          <a:p>
            <a:pPr lvl="2"/>
            <a:r>
              <a:rPr lang="en-US" sz="2400" dirty="0">
                <a:solidFill>
                  <a:schemeClr val="accent5">
                    <a:lumMod val="75000"/>
                  </a:schemeClr>
                </a:solidFill>
                <a:latin typeface="Arial" panose="020B0604020202020204" pitchFamily="34" charset="0"/>
                <a:cs typeface="Arial" panose="020B0604020202020204" pitchFamily="34" charset="0"/>
              </a:rPr>
              <a:t>DOJ: Data from </a:t>
            </a:r>
            <a:r>
              <a:rPr lang="en-US" sz="2400" dirty="0" smtClean="0">
                <a:solidFill>
                  <a:schemeClr val="accent5">
                    <a:lumMod val="75000"/>
                  </a:schemeClr>
                </a:solidFill>
                <a:latin typeface="Arial" panose="020B0604020202020204" pitchFamily="34" charset="0"/>
                <a:cs typeface="Arial" panose="020B0604020202020204" pitchFamily="34" charset="0"/>
              </a:rPr>
              <a:t>seized </a:t>
            </a:r>
            <a:r>
              <a:rPr lang="en-US" sz="2400" dirty="0">
                <a:solidFill>
                  <a:schemeClr val="accent5">
                    <a:lumMod val="75000"/>
                  </a:schemeClr>
                </a:solidFill>
                <a:latin typeface="Arial" panose="020B0604020202020204" pitchFamily="34" charset="0"/>
                <a:cs typeface="Arial" panose="020B0604020202020204" pitchFamily="34" charset="0"/>
              </a:rPr>
              <a:t>drugs </a:t>
            </a:r>
            <a:r>
              <a:rPr lang="en-US" sz="2400" dirty="0" smtClean="0">
                <a:solidFill>
                  <a:schemeClr val="accent5">
                    <a:lumMod val="75000"/>
                  </a:schemeClr>
                </a:solidFill>
                <a:latin typeface="Arial" panose="020B0604020202020204" pitchFamily="34" charset="0"/>
                <a:cs typeface="Arial" panose="020B0604020202020204" pitchFamily="34" charset="0"/>
              </a:rPr>
              <a:t>and </a:t>
            </a:r>
            <a:r>
              <a:rPr lang="en-US" sz="2400" dirty="0">
                <a:solidFill>
                  <a:schemeClr val="accent5">
                    <a:lumMod val="75000"/>
                  </a:schemeClr>
                </a:solidFill>
                <a:latin typeface="Arial" panose="020B0604020202020204" pitchFamily="34" charset="0"/>
                <a:cs typeface="Arial" panose="020B0604020202020204" pitchFamily="34" charset="0"/>
              </a:rPr>
              <a:t>from </a:t>
            </a:r>
            <a:r>
              <a:rPr lang="en-US" sz="2400" dirty="0" smtClean="0">
                <a:solidFill>
                  <a:schemeClr val="accent5">
                    <a:lumMod val="75000"/>
                  </a:schemeClr>
                </a:solidFill>
                <a:latin typeface="Arial" panose="020B0604020202020204" pitchFamily="34" charset="0"/>
                <a:cs typeface="Arial" panose="020B0604020202020204" pitchFamily="34" charset="0"/>
              </a:rPr>
              <a:t>“Orange</a:t>
            </a:r>
            <a:r>
              <a:rPr lang="en-US" sz="2400" dirty="0">
                <a:solidFill>
                  <a:schemeClr val="accent5">
                    <a:lumMod val="75000"/>
                  </a:schemeClr>
                </a:solidFill>
                <a:latin typeface="Arial" panose="020B0604020202020204" pitchFamily="34" charset="0"/>
                <a:cs typeface="Arial" panose="020B0604020202020204" pitchFamily="34" charset="0"/>
              </a:rPr>
              <a:t>” </a:t>
            </a:r>
            <a:r>
              <a:rPr lang="en-US" sz="2400" dirty="0" smtClean="0">
                <a:solidFill>
                  <a:schemeClr val="accent5">
                    <a:lumMod val="75000"/>
                  </a:schemeClr>
                </a:solidFill>
                <a:latin typeface="Arial" panose="020B0604020202020204" pitchFamily="34" charset="0"/>
                <a:cs typeface="Arial" panose="020B0604020202020204" pitchFamily="34" charset="0"/>
              </a:rPr>
              <a:t>book of scheduled drugs</a:t>
            </a:r>
            <a:endParaRPr lang="en-US" sz="2400" dirty="0">
              <a:solidFill>
                <a:schemeClr val="accent5">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61103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solidFill>
                  <a:schemeClr val="accent6">
                    <a:lumMod val="50000"/>
                  </a:schemeClr>
                </a:solidFill>
                <a:latin typeface="+mn-lt"/>
              </a:rPr>
              <a:t>Recommendations from BSC on Drug Coding - 5</a:t>
            </a:r>
            <a:endParaRPr lang="en-US" sz="3600" b="1" dirty="0">
              <a:solidFill>
                <a:schemeClr val="accent6">
                  <a:lumMod val="50000"/>
                </a:schemeClr>
              </a:solidFill>
              <a:latin typeface="+mn-lt"/>
            </a:endParaRPr>
          </a:p>
        </p:txBody>
      </p:sp>
      <p:sp>
        <p:nvSpPr>
          <p:cNvPr id="3" name="Content Placeholder 2"/>
          <p:cNvSpPr>
            <a:spLocks noGrp="1"/>
          </p:cNvSpPr>
          <p:nvPr>
            <p:ph idx="1"/>
          </p:nvPr>
        </p:nvSpPr>
        <p:spPr/>
        <p:txBody>
          <a:bodyPr/>
          <a:lstStyle/>
          <a:p>
            <a:pPr marL="514350" indent="-514350">
              <a:buFont typeface="+mj-lt"/>
              <a:buAutoNum type="arabicPeriod" startAt="5"/>
            </a:pPr>
            <a:r>
              <a:rPr lang="en-US" dirty="0"/>
              <a:t>Users need to know how to ask questions about the data so that analyses are appropriate and reasonable</a:t>
            </a:r>
            <a:r>
              <a:rPr lang="en-US" dirty="0" smtClean="0"/>
              <a:t>.</a:t>
            </a:r>
          </a:p>
          <a:p>
            <a:pPr marL="0" indent="0">
              <a:buNone/>
            </a:pPr>
            <a:endParaRPr lang="en-US" dirty="0" smtClean="0"/>
          </a:p>
          <a:p>
            <a:pPr lvl="1"/>
            <a:r>
              <a:rPr lang="en-US" dirty="0" smtClean="0">
                <a:solidFill>
                  <a:schemeClr val="accent5">
                    <a:lumMod val="75000"/>
                  </a:schemeClr>
                </a:solidFill>
                <a:latin typeface="Arial" panose="020B0604020202020204" pitchFamily="34" charset="0"/>
                <a:cs typeface="Arial" panose="020B0604020202020204" pitchFamily="34" charset="0"/>
              </a:rPr>
              <a:t>Plan to work on how to provide users with adequate information about data during upcoming BSC Workgroup meeting</a:t>
            </a:r>
          </a:p>
          <a:p>
            <a:pPr lvl="2"/>
            <a:r>
              <a:rPr lang="en-US" sz="2400" dirty="0" smtClean="0">
                <a:solidFill>
                  <a:schemeClr val="accent5">
                    <a:lumMod val="75000"/>
                  </a:schemeClr>
                </a:solidFill>
                <a:latin typeface="Arial" panose="020B0604020202020204" pitchFamily="34" charset="0"/>
                <a:cs typeface="Arial" panose="020B0604020202020204" pitchFamily="34" charset="0"/>
              </a:rPr>
              <a:t>Dissemination of data documentation</a:t>
            </a:r>
            <a:endParaRPr lang="en-US" sz="2400" dirty="0" smtClean="0"/>
          </a:p>
          <a:p>
            <a:pPr lvl="2"/>
            <a:r>
              <a:rPr lang="en-US" sz="2400" dirty="0" smtClean="0">
                <a:solidFill>
                  <a:schemeClr val="accent5">
                    <a:lumMod val="75000"/>
                  </a:schemeClr>
                </a:solidFill>
                <a:latin typeface="Arial" panose="020B0604020202020204" pitchFamily="34" charset="0"/>
                <a:cs typeface="Arial" panose="020B0604020202020204" pitchFamily="34" charset="0"/>
              </a:rPr>
              <a:t>Potential need for webinars or other training opportunities</a:t>
            </a:r>
          </a:p>
          <a:p>
            <a:pPr lvl="2"/>
            <a:r>
              <a:rPr lang="en-US" sz="2400" dirty="0" smtClean="0">
                <a:solidFill>
                  <a:schemeClr val="accent5">
                    <a:lumMod val="75000"/>
                  </a:schemeClr>
                </a:solidFill>
                <a:latin typeface="Arial" panose="020B0604020202020204" pitchFamily="34" charset="0"/>
                <a:cs typeface="Arial" panose="020B0604020202020204" pitchFamily="34" charset="0"/>
              </a:rPr>
              <a:t>Other options</a:t>
            </a:r>
          </a:p>
        </p:txBody>
      </p:sp>
    </p:spTree>
    <p:extLst>
      <p:ext uri="{BB962C8B-B14F-4D97-AF65-F5344CB8AC3E}">
        <p14:creationId xmlns:p14="http://schemas.microsoft.com/office/powerpoint/2010/main" val="17872511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Placeholder 4"/>
          <p:cNvSpPr>
            <a:spLocks noGrp="1"/>
          </p:cNvSpPr>
          <p:nvPr>
            <p:ph type="body" sz="quarter" idx="11"/>
          </p:nvPr>
        </p:nvSpPr>
        <p:spPr bwMode="auto">
          <a:xfrm>
            <a:off x="3810000" y="6272213"/>
            <a:ext cx="5105400" cy="184150"/>
          </a:xfrm>
          <a:noFill/>
          <a:ln>
            <a:miter lim="800000"/>
            <a:headEnd/>
            <a:tailEnd/>
          </a:ln>
        </p:spPr>
        <p:txBody>
          <a:bodyPr vert="horz" wrap="square" lIns="91440" tIns="45720" rIns="91440" bIns="45720" numCol="1" rtlCol="0" anchor="t" anchorCtr="0" compatLnSpc="1">
            <a:prstTxWarp prst="textNoShape">
              <a:avLst/>
            </a:prstTxWarp>
            <a:normAutofit fontScale="77500" lnSpcReduction="20000"/>
          </a:bodyPr>
          <a:lstStyle/>
          <a:p>
            <a:pPr eaLnBrk="1" hangingPunct="1"/>
            <a:r>
              <a:rPr lang="en-US" dirty="0" smtClean="0"/>
              <a:t>National Center for Health Statistics</a:t>
            </a:r>
          </a:p>
        </p:txBody>
      </p:sp>
      <p:sp>
        <p:nvSpPr>
          <p:cNvPr id="2051" name="Text Placeholder 5"/>
          <p:cNvSpPr>
            <a:spLocks noGrp="1"/>
          </p:cNvSpPr>
          <p:nvPr>
            <p:ph type="body" sz="quarter" idx="12"/>
          </p:nvPr>
        </p:nvSpPr>
        <p:spPr bwMode="auto">
          <a:xfrm>
            <a:off x="3810000" y="6464300"/>
            <a:ext cx="5105400" cy="228600"/>
          </a:xfrm>
          <a:noFill/>
          <a:ln>
            <a:miter lim="800000"/>
            <a:headEnd/>
            <a:tailEnd/>
          </a:ln>
        </p:spPr>
        <p:txBody>
          <a:bodyPr vert="horz" wrap="square" lIns="91440" tIns="45720" rIns="91440" bIns="45720" numCol="1" rtlCol="0" anchor="t" anchorCtr="0" compatLnSpc="1">
            <a:prstTxWarp prst="textNoShape">
              <a:avLst/>
            </a:prstTxWarp>
            <a:normAutofit/>
          </a:bodyPr>
          <a:lstStyle/>
          <a:p>
            <a:pPr eaLnBrk="1" hangingPunct="1"/>
            <a:r>
              <a:rPr lang="en-US" dirty="0" smtClean="0"/>
              <a:t>Centers for Disease Control and Prevention</a:t>
            </a:r>
          </a:p>
        </p:txBody>
      </p:sp>
      <p:sp>
        <p:nvSpPr>
          <p:cNvPr id="8" name="TextBox 7"/>
          <p:cNvSpPr txBox="1">
            <a:spLocks noChangeArrowheads="1"/>
          </p:cNvSpPr>
          <p:nvPr/>
        </p:nvSpPr>
        <p:spPr bwMode="auto">
          <a:xfrm>
            <a:off x="4038600" y="3352800"/>
            <a:ext cx="4343400" cy="2308324"/>
          </a:xfrm>
          <a:prstGeom prst="rect">
            <a:avLst/>
          </a:prstGeom>
          <a:noFill/>
          <a:ln w="9525">
            <a:noFill/>
            <a:miter lim="800000"/>
            <a:headEnd/>
            <a:tailEnd/>
          </a:ln>
        </p:spPr>
        <p:txBody>
          <a:bodyPr wrap="square">
            <a:spAutoFit/>
          </a:bodyPr>
          <a:lstStyle/>
          <a:p>
            <a:pPr algn="ctr"/>
            <a:endParaRPr lang="en-US" sz="1600" dirty="0">
              <a:solidFill>
                <a:srgbClr val="FFC000"/>
              </a:solidFill>
              <a:latin typeface="Arial" charset="0"/>
              <a:cs typeface="Arial" charset="0"/>
            </a:endParaRPr>
          </a:p>
          <a:p>
            <a:pPr algn="ctr"/>
            <a:r>
              <a:rPr lang="en-US" sz="2800" dirty="0" smtClean="0">
                <a:solidFill>
                  <a:srgbClr val="FFC000"/>
                </a:solidFill>
                <a:latin typeface="Arial" charset="0"/>
                <a:cs typeface="Arial" charset="0"/>
              </a:rPr>
              <a:t>Kate Brett</a:t>
            </a:r>
            <a:endParaRPr lang="en-US" sz="2800" dirty="0">
              <a:solidFill>
                <a:srgbClr val="FFC000"/>
              </a:solidFill>
              <a:latin typeface="Arial" charset="0"/>
              <a:cs typeface="Arial" charset="0"/>
            </a:endParaRPr>
          </a:p>
          <a:p>
            <a:pPr algn="ctr"/>
            <a:r>
              <a:rPr lang="en-US" sz="2000" dirty="0" smtClean="0">
                <a:solidFill>
                  <a:srgbClr val="FFC000"/>
                </a:solidFill>
                <a:latin typeface="Arial" charset="0"/>
                <a:cs typeface="Arial" charset="0"/>
                <a:hlinkClick r:id="rId3"/>
              </a:rPr>
              <a:t>KBrett@cdc.gov</a:t>
            </a:r>
            <a:endParaRPr lang="en-US" sz="2000" dirty="0">
              <a:solidFill>
                <a:srgbClr val="FFC000"/>
              </a:solidFill>
              <a:latin typeface="Arial" charset="0"/>
              <a:cs typeface="Arial" charset="0"/>
            </a:endParaRPr>
          </a:p>
          <a:p>
            <a:pPr algn="ctr"/>
            <a:r>
              <a:rPr lang="en-US" sz="2000" dirty="0" smtClean="0">
                <a:solidFill>
                  <a:srgbClr val="FFC000"/>
                </a:solidFill>
                <a:latin typeface="Arial" charset="0"/>
                <a:cs typeface="Arial" charset="0"/>
              </a:rPr>
              <a:t>301-458-4113</a:t>
            </a:r>
            <a:endParaRPr lang="en-US" sz="2000" dirty="0">
              <a:solidFill>
                <a:srgbClr val="FFC000"/>
              </a:solidFill>
              <a:latin typeface="Arial" charset="0"/>
              <a:cs typeface="Arial" charset="0"/>
            </a:endParaRPr>
          </a:p>
          <a:p>
            <a:pPr algn="ctr"/>
            <a:endParaRPr lang="en-US" sz="2000" dirty="0">
              <a:solidFill>
                <a:srgbClr val="FFC000"/>
              </a:solidFill>
              <a:latin typeface="Arial" charset="0"/>
              <a:cs typeface="Arial" charset="0"/>
            </a:endParaRPr>
          </a:p>
          <a:p>
            <a:pPr algn="ctr"/>
            <a:r>
              <a:rPr lang="en-US" sz="2000" dirty="0">
                <a:solidFill>
                  <a:srgbClr val="FFC000"/>
                </a:solidFill>
                <a:latin typeface="Arial" charset="0"/>
                <a:cs typeface="Arial" charset="0"/>
              </a:rPr>
              <a:t>Division of Vital Statistics</a:t>
            </a:r>
          </a:p>
          <a:p>
            <a:pPr algn="ctr"/>
            <a:endParaRPr lang="en-US" sz="2000" dirty="0">
              <a:solidFill>
                <a:srgbClr val="FFC000"/>
              </a:solidFill>
              <a:latin typeface="Arial" charset="0"/>
              <a:cs typeface="Arial" charset="0"/>
            </a:endParaRPr>
          </a:p>
        </p:txBody>
      </p:sp>
      <p:sp>
        <p:nvSpPr>
          <p:cNvPr id="14" name="Title 8"/>
          <p:cNvSpPr>
            <a:spLocks noGrp="1"/>
          </p:cNvSpPr>
          <p:nvPr>
            <p:ph type="title" idx="4294967295"/>
          </p:nvPr>
        </p:nvSpPr>
        <p:spPr>
          <a:xfrm>
            <a:off x="2057400" y="2514600"/>
            <a:ext cx="8229600" cy="411162"/>
          </a:xfrm>
          <a:prstGeom prst="rect">
            <a:avLst/>
          </a:prstGeom>
        </p:spPr>
        <p:txBody>
          <a:bodyPr>
            <a:normAutofit fontScale="90000"/>
          </a:bodyPr>
          <a:lstStyle/>
          <a:p>
            <a:pPr rtl="0" eaLnBrk="1" latinLnBrk="0" hangingPunct="1"/>
            <a:r>
              <a:rPr lang="en-US" sz="3600" dirty="0">
                <a:solidFill>
                  <a:schemeClr val="bg2"/>
                </a:solidFill>
                <a:latin typeface="Arial" pitchFamily="34" charset="0"/>
                <a:ea typeface="+mn-ea"/>
                <a:cs typeface="Arial" pitchFamily="34" charset="0"/>
              </a:rPr>
              <a:t>Thank You!</a:t>
            </a:r>
            <a:endParaRPr lang="en-US" sz="3600" dirty="0">
              <a:latin typeface="Arial" pitchFamily="34" charset="0"/>
              <a:cs typeface="Arial" pitchFamily="34" charset="0"/>
            </a:endParaRPr>
          </a:p>
          <a:p>
            <a:endParaRPr lang="en-US" dirty="0"/>
          </a:p>
        </p:txBody>
      </p:sp>
    </p:spTree>
    <p:extLst>
      <p:ext uri="{BB962C8B-B14F-4D97-AF65-F5344CB8AC3E}">
        <p14:creationId xmlns:p14="http://schemas.microsoft.com/office/powerpoint/2010/main" val="15617613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smtClean="0">
                <a:solidFill>
                  <a:schemeClr val="accent6">
                    <a:lumMod val="50000"/>
                  </a:schemeClr>
                </a:solidFill>
                <a:latin typeface="+mn-lt"/>
              </a:rPr>
              <a:t>Rise in Opioid Overdose Deaths</a:t>
            </a:r>
            <a:r>
              <a:rPr lang="en-US" sz="3600" b="1" dirty="0" smtClean="0">
                <a:latin typeface="+mn-lt"/>
              </a:rPr>
              <a:t> </a:t>
            </a:r>
            <a:endParaRPr lang="en-US" sz="3600" b="1" dirty="0">
              <a:latin typeface="+mn-lt"/>
            </a:endParaRPr>
          </a:p>
        </p:txBody>
      </p:sp>
      <p:sp>
        <p:nvSpPr>
          <p:cNvPr id="3" name="Content Placeholder 2"/>
          <p:cNvSpPr>
            <a:spLocks noGrp="1"/>
          </p:cNvSpPr>
          <p:nvPr>
            <p:ph sz="half" idx="1"/>
          </p:nvPr>
        </p:nvSpPr>
        <p:spPr>
          <a:xfrm>
            <a:off x="674867" y="1733233"/>
            <a:ext cx="5181600" cy="4351338"/>
          </a:xfrm>
        </p:spPr>
        <p:txBody>
          <a:bodyPr>
            <a:normAutofit fontScale="77500" lnSpcReduction="20000"/>
          </a:bodyPr>
          <a:lstStyle/>
          <a:p>
            <a:r>
              <a:rPr lang="en-US" dirty="0"/>
              <a:t>Opioid overdoses have risen significantly over the past decade, accounting for </a:t>
            </a:r>
            <a:r>
              <a:rPr lang="en-US" dirty="0" smtClean="0"/>
              <a:t>approximately 47,600 </a:t>
            </a:r>
            <a:r>
              <a:rPr lang="en-US" dirty="0"/>
              <a:t>deaths by </a:t>
            </a:r>
            <a:r>
              <a:rPr lang="en-US" dirty="0" smtClean="0"/>
              <a:t>2017 (six </a:t>
            </a:r>
            <a:r>
              <a:rPr lang="en-US" dirty="0"/>
              <a:t>times higher than </a:t>
            </a:r>
            <a:r>
              <a:rPr lang="en-US" dirty="0" smtClean="0"/>
              <a:t>1999)</a:t>
            </a:r>
            <a:endParaRPr lang="en-US" dirty="0"/>
          </a:p>
          <a:p>
            <a:r>
              <a:rPr lang="en-US" dirty="0" smtClean="0"/>
              <a:t>In 2017, the White House declared the opioid epidemic as a national public health emergency</a:t>
            </a:r>
          </a:p>
          <a:p>
            <a:r>
              <a:rPr lang="en-US" dirty="0" smtClean="0"/>
              <a:t>HHS responded with a 5-point strategy to combat the crisis</a:t>
            </a:r>
          </a:p>
          <a:p>
            <a:pPr lvl="1"/>
            <a:r>
              <a:rPr lang="en-US" dirty="0" smtClean="0"/>
              <a:t>Better prevention, treatment and recovery services</a:t>
            </a:r>
          </a:p>
          <a:p>
            <a:pPr lvl="1"/>
            <a:r>
              <a:rPr lang="en-US" b="1" dirty="0" smtClean="0"/>
              <a:t>Better data</a:t>
            </a:r>
          </a:p>
          <a:p>
            <a:pPr lvl="1"/>
            <a:r>
              <a:rPr lang="en-US" dirty="0" smtClean="0"/>
              <a:t>Better pain management</a:t>
            </a:r>
          </a:p>
          <a:p>
            <a:pPr lvl="1"/>
            <a:r>
              <a:rPr lang="en-US" dirty="0" smtClean="0"/>
              <a:t>Better availability of overdose-reversing drugs</a:t>
            </a:r>
          </a:p>
          <a:p>
            <a:pPr lvl="1"/>
            <a:r>
              <a:rPr lang="en-US" dirty="0" smtClean="0"/>
              <a:t>Better research</a:t>
            </a:r>
          </a:p>
          <a:p>
            <a:endParaRPr lang="en-US" dirty="0" smtClean="0"/>
          </a:p>
          <a:p>
            <a:endParaRPr lang="en-US" dirty="0" smtClean="0"/>
          </a:p>
          <a:p>
            <a:pPr lvl="1"/>
            <a:endParaRPr lang="en-US" dirty="0"/>
          </a:p>
        </p:txBody>
      </p:sp>
      <p:pic>
        <p:nvPicPr>
          <p:cNvPr id="5" name="Content Placeholder 4"/>
          <p:cNvPicPr>
            <a:picLocks noGrp="1" noChangeAspect="1"/>
          </p:cNvPicPr>
          <p:nvPr>
            <p:ph sz="half" idx="2"/>
          </p:nvPr>
        </p:nvPicPr>
        <p:blipFill>
          <a:blip r:embed="rId2"/>
          <a:stretch>
            <a:fillRect/>
          </a:stretch>
        </p:blipFill>
        <p:spPr>
          <a:xfrm>
            <a:off x="5856467" y="1843792"/>
            <a:ext cx="5658311" cy="4105869"/>
          </a:xfrm>
          <a:prstGeom prst="rect">
            <a:avLst/>
          </a:prstGeom>
        </p:spPr>
      </p:pic>
      <p:sp>
        <p:nvSpPr>
          <p:cNvPr id="6" name="Left Arrow 5"/>
          <p:cNvSpPr/>
          <p:nvPr/>
        </p:nvSpPr>
        <p:spPr>
          <a:xfrm>
            <a:off x="2680854" y="4582390"/>
            <a:ext cx="2005446" cy="342900"/>
          </a:xfrm>
          <a:prstGeom prst="leftArrow">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Tree>
    <p:extLst>
      <p:ext uri="{BB962C8B-B14F-4D97-AF65-F5344CB8AC3E}">
        <p14:creationId xmlns:p14="http://schemas.microsoft.com/office/powerpoint/2010/main" val="39982370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1525" y="517525"/>
            <a:ext cx="10515600" cy="1325563"/>
          </a:xfrm>
        </p:spPr>
        <p:txBody>
          <a:bodyPr/>
          <a:lstStyle/>
          <a:p>
            <a:pPr algn="ctr"/>
            <a:r>
              <a:rPr lang="en-US" sz="3600" b="1" dirty="0" smtClean="0">
                <a:solidFill>
                  <a:schemeClr val="accent6">
                    <a:lumMod val="50000"/>
                  </a:schemeClr>
                </a:solidFill>
                <a:latin typeface="+mn-lt"/>
              </a:rPr>
              <a:t>DVS Funding Addressing Opioid Mortality Data</a:t>
            </a:r>
            <a:r>
              <a:rPr lang="en-US" dirty="0" smtClean="0">
                <a:solidFill>
                  <a:schemeClr val="accent6">
                    <a:lumMod val="50000"/>
                  </a:schemeClr>
                </a:solidFill>
              </a:rPr>
              <a:t>  </a:t>
            </a:r>
            <a:endParaRPr lang="en-US" dirty="0">
              <a:solidFill>
                <a:schemeClr val="accent6">
                  <a:lumMod val="50000"/>
                </a:schemeClr>
              </a:solidFill>
            </a:endParaRPr>
          </a:p>
        </p:txBody>
      </p:sp>
      <p:sp>
        <p:nvSpPr>
          <p:cNvPr id="3" name="Content Placeholder 2"/>
          <p:cNvSpPr>
            <a:spLocks noGrp="1"/>
          </p:cNvSpPr>
          <p:nvPr>
            <p:ph idx="1"/>
          </p:nvPr>
        </p:nvSpPr>
        <p:spPr>
          <a:xfrm>
            <a:off x="1042988" y="1842362"/>
            <a:ext cx="9972675" cy="4446926"/>
          </a:xfrm>
        </p:spPr>
        <p:txBody>
          <a:bodyPr>
            <a:normAutofit fontScale="92500" lnSpcReduction="10000"/>
          </a:bodyPr>
          <a:lstStyle/>
          <a:p>
            <a:r>
              <a:rPr lang="en-US" dirty="0" smtClean="0"/>
              <a:t>Patient-Centered Outcomes Initiative (PCORI)….…………………$2,613,000 </a:t>
            </a:r>
          </a:p>
          <a:p>
            <a:pPr marL="0" indent="0">
              <a:buNone/>
            </a:pPr>
            <a:r>
              <a:rPr lang="en-US" dirty="0"/>
              <a:t> </a:t>
            </a:r>
            <a:r>
              <a:rPr lang="en-US" dirty="0" smtClean="0"/>
              <a:t>  </a:t>
            </a:r>
            <a:r>
              <a:rPr lang="en-US" dirty="0"/>
              <a:t>S</a:t>
            </a:r>
            <a:r>
              <a:rPr lang="en-US" dirty="0" smtClean="0"/>
              <a:t>trengthen opioid </a:t>
            </a:r>
            <a:r>
              <a:rPr lang="en-US" dirty="0"/>
              <a:t>mortality data infrastructure for outcomes research </a:t>
            </a:r>
            <a:endParaRPr lang="en-US" dirty="0" smtClean="0"/>
          </a:p>
          <a:p>
            <a:r>
              <a:rPr lang="en-US" dirty="0" smtClean="0"/>
              <a:t>CDC Opioid Response Coordinating Unit (ORCU) FY18 #1……$1,930,000</a:t>
            </a:r>
          </a:p>
          <a:p>
            <a:pPr marL="0" indent="0">
              <a:buNone/>
            </a:pPr>
            <a:r>
              <a:rPr lang="en-US" dirty="0"/>
              <a:t> </a:t>
            </a:r>
            <a:r>
              <a:rPr lang="en-US" dirty="0" smtClean="0"/>
              <a:t>   Improve data processing and presentation by NCHS</a:t>
            </a:r>
          </a:p>
          <a:p>
            <a:r>
              <a:rPr lang="en-US" dirty="0" smtClean="0"/>
              <a:t>CDC ORCU FY18 #2……….……………….………………………..……..….$5,900,000</a:t>
            </a:r>
          </a:p>
          <a:p>
            <a:pPr marL="0" indent="0">
              <a:buNone/>
            </a:pPr>
            <a:r>
              <a:rPr lang="en-US" dirty="0"/>
              <a:t> </a:t>
            </a:r>
            <a:r>
              <a:rPr lang="en-US" dirty="0" smtClean="0"/>
              <a:t>   Improve data processing and sharing in the jurisdictions</a:t>
            </a:r>
            <a:endParaRPr lang="en-US" dirty="0"/>
          </a:p>
          <a:p>
            <a:r>
              <a:rPr lang="en-US" dirty="0" smtClean="0"/>
              <a:t>ORCU FY19……………………………………………………………………..…$11,500,000</a:t>
            </a:r>
          </a:p>
          <a:p>
            <a:pPr marL="0" indent="0">
              <a:buNone/>
            </a:pPr>
            <a:r>
              <a:rPr lang="en-US" dirty="0"/>
              <a:t> </a:t>
            </a:r>
            <a:r>
              <a:rPr lang="en-US" dirty="0" smtClean="0"/>
              <a:t>   Overall improvement of opioid overdose data in four areas:</a:t>
            </a:r>
          </a:p>
          <a:p>
            <a:pPr marL="0" indent="0">
              <a:buNone/>
            </a:pPr>
            <a:r>
              <a:rPr lang="en-US" dirty="0"/>
              <a:t>	S</a:t>
            </a:r>
            <a:r>
              <a:rPr lang="en-US" dirty="0" smtClean="0"/>
              <a:t>tate data infrastructure, data interoperability, NCHS IT, medical</a:t>
            </a:r>
          </a:p>
          <a:p>
            <a:pPr marL="0" indent="0">
              <a:buNone/>
            </a:pPr>
            <a:r>
              <a:rPr lang="en-US" dirty="0"/>
              <a:t>	</a:t>
            </a:r>
            <a:r>
              <a:rPr lang="en-US" dirty="0" smtClean="0"/>
              <a:t>examiner/coroner processes</a:t>
            </a:r>
            <a:endParaRPr lang="en-US" dirty="0"/>
          </a:p>
        </p:txBody>
      </p:sp>
    </p:spTree>
    <p:extLst>
      <p:ext uri="{BB962C8B-B14F-4D97-AF65-F5344CB8AC3E}">
        <p14:creationId xmlns:p14="http://schemas.microsoft.com/office/powerpoint/2010/main" val="19287462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4648200"/>
            <a:ext cx="10515600" cy="1325563"/>
          </a:xfrm>
        </p:spPr>
        <p:txBody>
          <a:bodyPr>
            <a:normAutofit/>
          </a:bodyPr>
          <a:lstStyle/>
          <a:p>
            <a:r>
              <a:rPr lang="en-US" sz="3600" b="1" dirty="0" smtClean="0">
                <a:solidFill>
                  <a:schemeClr val="accent6">
                    <a:lumMod val="50000"/>
                  </a:schemeClr>
                </a:solidFill>
                <a:latin typeface="+mn-lt"/>
              </a:rPr>
              <a:t>Overview of projects being undertaken by DVS to improve death timeliness and quality</a:t>
            </a:r>
            <a:endParaRPr lang="en-US" sz="3600" b="1" dirty="0">
              <a:solidFill>
                <a:schemeClr val="accent6">
                  <a:lumMod val="50000"/>
                </a:schemeClr>
              </a:solidFill>
              <a:latin typeface="+mn-lt"/>
            </a:endParaRPr>
          </a:p>
        </p:txBody>
      </p:sp>
    </p:spTree>
    <p:extLst>
      <p:ext uri="{BB962C8B-B14F-4D97-AF65-F5344CB8AC3E}">
        <p14:creationId xmlns:p14="http://schemas.microsoft.com/office/powerpoint/2010/main" val="5369378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708988"/>
            <a:ext cx="8229600" cy="794951"/>
          </a:xfrm>
        </p:spPr>
        <p:txBody>
          <a:bodyPr>
            <a:normAutofit fontScale="90000"/>
          </a:bodyPr>
          <a:lstStyle/>
          <a:p>
            <a:pPr algn="ctr"/>
            <a:r>
              <a:rPr lang="en-US" sz="4000" b="1" dirty="0">
                <a:solidFill>
                  <a:schemeClr val="accent6">
                    <a:lumMod val="50000"/>
                  </a:schemeClr>
                </a:solidFill>
                <a:latin typeface="+mn-lt"/>
              </a:rPr>
              <a:t>Modernize the T</a:t>
            </a:r>
            <a:r>
              <a:rPr lang="en-US" sz="4000" b="1" dirty="0" smtClean="0">
                <a:solidFill>
                  <a:schemeClr val="accent6">
                    <a:lumMod val="50000"/>
                  </a:schemeClr>
                </a:solidFill>
                <a:latin typeface="+mn-lt"/>
              </a:rPr>
              <a:t>echnology Capabilities </a:t>
            </a:r>
            <a:r>
              <a:rPr lang="en-US" sz="4000" b="1" dirty="0">
                <a:solidFill>
                  <a:schemeClr val="accent6">
                    <a:lumMod val="50000"/>
                  </a:schemeClr>
                </a:solidFill>
                <a:latin typeface="+mn-lt"/>
              </a:rPr>
              <a:t>of the National Vital Statistics System </a:t>
            </a:r>
            <a:r>
              <a:rPr lang="en-US" sz="4000" b="1" i="1" dirty="0">
                <a:solidFill>
                  <a:schemeClr val="accent6">
                    <a:lumMod val="50000"/>
                  </a:schemeClr>
                </a:solidFill>
              </a:rPr>
              <a:t/>
            </a:r>
            <a:br>
              <a:rPr lang="en-US" sz="4000" b="1" i="1" dirty="0">
                <a:solidFill>
                  <a:schemeClr val="accent6">
                    <a:lumMod val="50000"/>
                  </a:schemeClr>
                </a:solidFill>
              </a:rPr>
            </a:br>
            <a:r>
              <a:rPr lang="en-US" sz="3600" i="1" dirty="0"/>
              <a:t> </a:t>
            </a:r>
            <a:endParaRPr lang="en-US" sz="3600" dirty="0"/>
          </a:p>
        </p:txBody>
      </p:sp>
      <p:sp>
        <p:nvSpPr>
          <p:cNvPr id="3" name="Content Placeholder 2"/>
          <p:cNvSpPr>
            <a:spLocks noGrp="1"/>
          </p:cNvSpPr>
          <p:nvPr>
            <p:ph idx="1"/>
          </p:nvPr>
        </p:nvSpPr>
        <p:spPr>
          <a:xfrm>
            <a:off x="667265" y="1251473"/>
            <a:ext cx="10552961" cy="5096318"/>
          </a:xfrm>
        </p:spPr>
        <p:txBody>
          <a:bodyPr>
            <a:normAutofit/>
          </a:bodyPr>
          <a:lstStyle/>
          <a:p>
            <a:pPr lvl="3"/>
            <a:endParaRPr lang="en-US" sz="1400" dirty="0">
              <a:solidFill>
                <a:srgbClr val="00B050"/>
              </a:solidFill>
            </a:endParaRPr>
          </a:p>
          <a:p>
            <a:pPr lvl="1"/>
            <a:r>
              <a:rPr lang="en-US" sz="2800" dirty="0" smtClean="0"/>
              <a:t>Incorporate </a:t>
            </a:r>
            <a:r>
              <a:rPr lang="en-US" sz="2800" dirty="0"/>
              <a:t>natural language and machine learning techniques to </a:t>
            </a:r>
            <a:r>
              <a:rPr lang="en-US" sz="2800" dirty="0" smtClean="0"/>
              <a:t>increase the proportion of records that can be coded automatically</a:t>
            </a:r>
            <a:endParaRPr lang="en-US" sz="2800" dirty="0"/>
          </a:p>
          <a:p>
            <a:pPr lvl="1"/>
            <a:r>
              <a:rPr lang="en-US" sz="2800" dirty="0"/>
              <a:t>Create supplemental drug data, beyond ICD-10 coding, by mining the literal text fields of mortality records</a:t>
            </a:r>
          </a:p>
          <a:p>
            <a:pPr lvl="1"/>
            <a:endParaRPr lang="en-US" sz="2800" dirty="0" smtClean="0"/>
          </a:p>
          <a:p>
            <a:pPr lvl="1"/>
            <a:r>
              <a:rPr lang="en-US" sz="2800" dirty="0" smtClean="0"/>
              <a:t>Transition the NVSS from a batch processing to a system that can Receive, code, and return cause of death codes as individual record level transactions from states</a:t>
            </a:r>
            <a:endParaRPr lang="en-US" sz="2800" dirty="0"/>
          </a:p>
          <a:p>
            <a:pPr marL="457200" lvl="1" indent="0">
              <a:buNone/>
            </a:pPr>
            <a:endParaRPr lang="en-US" sz="2800" dirty="0"/>
          </a:p>
          <a:p>
            <a:pPr lvl="1"/>
            <a:endParaRPr lang="en-US" sz="2800" dirty="0" smtClean="0"/>
          </a:p>
          <a:p>
            <a:pPr lvl="1"/>
            <a:endParaRPr lang="en-US" sz="2000" dirty="0" smtClean="0"/>
          </a:p>
          <a:p>
            <a:pPr marL="457200" lvl="1" indent="0">
              <a:buNone/>
            </a:pPr>
            <a:endParaRPr lang="en-US" sz="1800" dirty="0"/>
          </a:p>
          <a:p>
            <a:pPr lvl="1"/>
            <a:endParaRPr lang="en-US" sz="1800" b="1" dirty="0" smtClean="0">
              <a:solidFill>
                <a:schemeClr val="accent6">
                  <a:lumMod val="75000"/>
                </a:schemeClr>
              </a:solidFill>
            </a:endParaRPr>
          </a:p>
          <a:p>
            <a:endParaRPr lang="en-US" sz="2600" dirty="0"/>
          </a:p>
          <a:p>
            <a:pPr lvl="1"/>
            <a:endParaRPr lang="en-US" sz="2600" dirty="0"/>
          </a:p>
        </p:txBody>
      </p:sp>
    </p:spTree>
    <p:extLst>
      <p:ext uri="{BB962C8B-B14F-4D97-AF65-F5344CB8AC3E}">
        <p14:creationId xmlns:p14="http://schemas.microsoft.com/office/powerpoint/2010/main" val="32575611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9168" y="708988"/>
            <a:ext cx="8872330" cy="794951"/>
          </a:xfrm>
        </p:spPr>
        <p:txBody>
          <a:bodyPr>
            <a:normAutofit fontScale="90000"/>
          </a:bodyPr>
          <a:lstStyle/>
          <a:p>
            <a:pPr algn="ctr"/>
            <a:r>
              <a:rPr lang="en-US" sz="4000" b="1" dirty="0">
                <a:solidFill>
                  <a:schemeClr val="accent6">
                    <a:lumMod val="50000"/>
                  </a:schemeClr>
                </a:solidFill>
                <a:latin typeface="+mn-lt"/>
              </a:rPr>
              <a:t>Establish </a:t>
            </a:r>
            <a:r>
              <a:rPr lang="en-US" sz="4000" b="1" dirty="0" smtClean="0">
                <a:solidFill>
                  <a:schemeClr val="accent6">
                    <a:lumMod val="50000"/>
                  </a:schemeClr>
                </a:solidFill>
                <a:latin typeface="+mn-lt"/>
              </a:rPr>
              <a:t>Nationally Approved </a:t>
            </a:r>
            <a:r>
              <a:rPr lang="en-US" sz="4000" b="1" dirty="0">
                <a:solidFill>
                  <a:schemeClr val="accent6">
                    <a:lumMod val="50000"/>
                  </a:schemeClr>
                </a:solidFill>
                <a:latin typeface="+mn-lt"/>
              </a:rPr>
              <a:t>HL7 FHIR </a:t>
            </a:r>
            <a:r>
              <a:rPr lang="en-US" sz="4000" b="1" dirty="0" smtClean="0">
                <a:solidFill>
                  <a:schemeClr val="accent6">
                    <a:lumMod val="50000"/>
                  </a:schemeClr>
                </a:solidFill>
                <a:latin typeface="+mn-lt"/>
              </a:rPr>
              <a:t>Standards for Vital Records Death Reporting </a:t>
            </a:r>
            <a:r>
              <a:rPr lang="en-US" sz="4000" b="1" i="1" dirty="0" smtClean="0">
                <a:solidFill>
                  <a:schemeClr val="accent6">
                    <a:lumMod val="50000"/>
                  </a:schemeClr>
                </a:solidFill>
              </a:rPr>
              <a:t/>
            </a:r>
            <a:br>
              <a:rPr lang="en-US" sz="4000" b="1" i="1" dirty="0" smtClean="0">
                <a:solidFill>
                  <a:schemeClr val="accent6">
                    <a:lumMod val="50000"/>
                  </a:schemeClr>
                </a:solidFill>
              </a:rPr>
            </a:br>
            <a:r>
              <a:rPr lang="en-US" sz="3600" i="1" dirty="0" smtClean="0"/>
              <a:t> </a:t>
            </a:r>
            <a:endParaRPr lang="en-US" sz="3600" dirty="0"/>
          </a:p>
        </p:txBody>
      </p:sp>
      <p:sp>
        <p:nvSpPr>
          <p:cNvPr id="3" name="Content Placeholder 2"/>
          <p:cNvSpPr>
            <a:spLocks noGrp="1"/>
          </p:cNvSpPr>
          <p:nvPr>
            <p:ph idx="1"/>
          </p:nvPr>
        </p:nvSpPr>
        <p:spPr>
          <a:xfrm>
            <a:off x="667265" y="1635786"/>
            <a:ext cx="10552961" cy="5096318"/>
          </a:xfrm>
        </p:spPr>
        <p:txBody>
          <a:bodyPr>
            <a:normAutofit/>
          </a:bodyPr>
          <a:lstStyle/>
          <a:p>
            <a:endParaRPr lang="en-US" sz="2600" dirty="0"/>
          </a:p>
          <a:p>
            <a:pPr lvl="1"/>
            <a:r>
              <a:rPr lang="en-US" sz="2800" dirty="0" smtClean="0"/>
              <a:t>Contract for creation of implementation guide awarded</a:t>
            </a:r>
          </a:p>
          <a:p>
            <a:pPr lvl="1"/>
            <a:r>
              <a:rPr lang="en-US" sz="2800" dirty="0" smtClean="0"/>
              <a:t>Draft implementation guide developed</a:t>
            </a:r>
          </a:p>
          <a:p>
            <a:pPr lvl="1"/>
            <a:r>
              <a:rPr lang="en-US" sz="2800" dirty="0" smtClean="0"/>
              <a:t>HL7 Ballot Process: March-April 2019</a:t>
            </a:r>
          </a:p>
          <a:p>
            <a:pPr lvl="1"/>
            <a:r>
              <a:rPr lang="en-US" sz="2800" dirty="0" smtClean="0"/>
              <a:t>Connect-A-Thon trials of the data standards happen several times between 2018-2019</a:t>
            </a:r>
          </a:p>
          <a:p>
            <a:pPr lvl="1"/>
            <a:endParaRPr lang="en-US" sz="2800" dirty="0"/>
          </a:p>
          <a:p>
            <a:pPr lvl="1"/>
            <a:r>
              <a:rPr lang="en-US" sz="2800" dirty="0" smtClean="0"/>
              <a:t>Expand HL7 FHIR standard for mortality reporting to include </a:t>
            </a:r>
          </a:p>
          <a:p>
            <a:pPr lvl="2"/>
            <a:r>
              <a:rPr lang="en-US" sz="2400" dirty="0" smtClean="0"/>
              <a:t>Data sent back to jurisdictions</a:t>
            </a:r>
          </a:p>
          <a:p>
            <a:pPr lvl="2"/>
            <a:r>
              <a:rPr lang="en-US" sz="2400" dirty="0" smtClean="0"/>
              <a:t>Data obtained from medical examiners and coroners</a:t>
            </a:r>
          </a:p>
          <a:p>
            <a:pPr lvl="1"/>
            <a:endParaRPr lang="en-US" sz="2600" dirty="0"/>
          </a:p>
        </p:txBody>
      </p:sp>
    </p:spTree>
    <p:extLst>
      <p:ext uri="{BB962C8B-B14F-4D97-AF65-F5344CB8AC3E}">
        <p14:creationId xmlns:p14="http://schemas.microsoft.com/office/powerpoint/2010/main" val="11332664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1920" y="708988"/>
            <a:ext cx="9611360" cy="794951"/>
          </a:xfrm>
        </p:spPr>
        <p:txBody>
          <a:bodyPr>
            <a:normAutofit fontScale="90000"/>
          </a:bodyPr>
          <a:lstStyle/>
          <a:p>
            <a:pPr algn="ctr"/>
            <a:r>
              <a:rPr lang="en-US" sz="4000" b="1" dirty="0" smtClean="0">
                <a:solidFill>
                  <a:schemeClr val="accent6">
                    <a:lumMod val="50000"/>
                  </a:schemeClr>
                </a:solidFill>
                <a:latin typeface="+mn-lt"/>
              </a:rPr>
              <a:t>Create Applications to Test FHIR Data Standards</a:t>
            </a:r>
            <a:r>
              <a:rPr lang="en-US" sz="4000" b="1" i="1" dirty="0" smtClean="0">
                <a:solidFill>
                  <a:schemeClr val="accent6">
                    <a:lumMod val="50000"/>
                  </a:schemeClr>
                </a:solidFill>
              </a:rPr>
              <a:t/>
            </a:r>
            <a:br>
              <a:rPr lang="en-US" sz="4000" b="1" i="1" dirty="0" smtClean="0">
                <a:solidFill>
                  <a:schemeClr val="accent6">
                    <a:lumMod val="50000"/>
                  </a:schemeClr>
                </a:solidFill>
              </a:rPr>
            </a:br>
            <a:r>
              <a:rPr lang="en-US" sz="3600" i="1" dirty="0" smtClean="0"/>
              <a:t> </a:t>
            </a:r>
            <a:endParaRPr lang="en-US" sz="3600" dirty="0"/>
          </a:p>
        </p:txBody>
      </p:sp>
      <p:sp>
        <p:nvSpPr>
          <p:cNvPr id="3" name="Content Placeholder 2"/>
          <p:cNvSpPr>
            <a:spLocks noGrp="1"/>
          </p:cNvSpPr>
          <p:nvPr>
            <p:ph idx="1"/>
          </p:nvPr>
        </p:nvSpPr>
        <p:spPr>
          <a:xfrm>
            <a:off x="667265" y="1635786"/>
            <a:ext cx="10552961" cy="5096318"/>
          </a:xfrm>
        </p:spPr>
        <p:txBody>
          <a:bodyPr>
            <a:normAutofit/>
          </a:bodyPr>
          <a:lstStyle/>
          <a:p>
            <a:endParaRPr lang="en-US" sz="2600" dirty="0"/>
          </a:p>
          <a:p>
            <a:pPr lvl="1"/>
            <a:r>
              <a:rPr lang="en-US" sz="2800" dirty="0" smtClean="0"/>
              <a:t>Reference implementation of an EDRS: Nightingale Project</a:t>
            </a:r>
          </a:p>
          <a:p>
            <a:pPr lvl="1"/>
            <a:r>
              <a:rPr lang="en-US" sz="2800" dirty="0" smtClean="0"/>
              <a:t>Testing framework for the development of systems that perform FHIR-based exchange of data: Canary </a:t>
            </a:r>
          </a:p>
          <a:p>
            <a:pPr marL="457200" lvl="1" indent="0">
              <a:buNone/>
            </a:pPr>
            <a:endParaRPr lang="en-US" sz="2800" dirty="0" smtClean="0"/>
          </a:p>
          <a:p>
            <a:pPr lvl="1"/>
            <a:r>
              <a:rPr lang="en-US" sz="2800" dirty="0" smtClean="0"/>
              <a:t>Reference implementation of Medical Examiner/Coroner case management system: to be awarded</a:t>
            </a:r>
          </a:p>
          <a:p>
            <a:pPr marL="457200" lvl="1" indent="0">
              <a:buNone/>
            </a:pPr>
            <a:endParaRPr lang="en-US" sz="2600" dirty="0"/>
          </a:p>
        </p:txBody>
      </p:sp>
    </p:spTree>
    <p:extLst>
      <p:ext uri="{BB962C8B-B14F-4D97-AF65-F5344CB8AC3E}">
        <p14:creationId xmlns:p14="http://schemas.microsoft.com/office/powerpoint/2010/main" val="1861364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8720" y="708990"/>
            <a:ext cx="9773920" cy="794951"/>
          </a:xfrm>
        </p:spPr>
        <p:txBody>
          <a:bodyPr>
            <a:normAutofit fontScale="90000"/>
          </a:bodyPr>
          <a:lstStyle/>
          <a:p>
            <a:pPr algn="ctr"/>
            <a:r>
              <a:rPr lang="en-US" sz="4000" b="1" dirty="0" smtClean="0">
                <a:solidFill>
                  <a:schemeClr val="accent6">
                    <a:lumMod val="50000"/>
                  </a:schemeClr>
                </a:solidFill>
                <a:latin typeface="+mn-lt"/>
              </a:rPr>
              <a:t>National </a:t>
            </a:r>
            <a:r>
              <a:rPr lang="en-US" sz="4000" b="1" dirty="0">
                <a:solidFill>
                  <a:schemeClr val="accent6">
                    <a:lumMod val="50000"/>
                  </a:schemeClr>
                </a:solidFill>
                <a:latin typeface="+mn-lt"/>
              </a:rPr>
              <a:t>G</a:t>
            </a:r>
            <a:r>
              <a:rPr lang="en-US" sz="4000" b="1" dirty="0" smtClean="0">
                <a:solidFill>
                  <a:schemeClr val="accent6">
                    <a:lumMod val="50000"/>
                  </a:schemeClr>
                </a:solidFill>
                <a:latin typeface="+mn-lt"/>
              </a:rPr>
              <a:t>uidelines </a:t>
            </a:r>
            <a:r>
              <a:rPr lang="en-US" sz="4000" b="1" dirty="0">
                <a:solidFill>
                  <a:schemeClr val="accent6">
                    <a:lumMod val="50000"/>
                  </a:schemeClr>
                </a:solidFill>
                <a:latin typeface="+mn-lt"/>
              </a:rPr>
              <a:t>on </a:t>
            </a:r>
            <a:r>
              <a:rPr lang="en-US" sz="4000" b="1" dirty="0" smtClean="0">
                <a:solidFill>
                  <a:schemeClr val="accent6">
                    <a:lumMod val="50000"/>
                  </a:schemeClr>
                </a:solidFill>
                <a:latin typeface="+mn-lt"/>
              </a:rPr>
              <a:t>Death Investigations</a:t>
            </a:r>
            <a:r>
              <a:rPr lang="en-US" sz="4000" b="1" dirty="0">
                <a:solidFill>
                  <a:schemeClr val="accent6">
                    <a:lumMod val="50000"/>
                  </a:schemeClr>
                </a:solidFill>
                <a:latin typeface="+mn-lt"/>
              </a:rPr>
              <a:t>, </a:t>
            </a:r>
            <a:r>
              <a:rPr lang="en-US" sz="4000" b="1" dirty="0" smtClean="0">
                <a:solidFill>
                  <a:schemeClr val="accent6">
                    <a:lumMod val="50000"/>
                  </a:schemeClr>
                </a:solidFill>
                <a:latin typeface="+mn-lt"/>
              </a:rPr>
              <a:t>Evaluations </a:t>
            </a:r>
            <a:r>
              <a:rPr lang="en-US" sz="4000" b="1" dirty="0">
                <a:solidFill>
                  <a:schemeClr val="accent6">
                    <a:lumMod val="50000"/>
                  </a:schemeClr>
                </a:solidFill>
                <a:latin typeface="+mn-lt"/>
              </a:rPr>
              <a:t>and </a:t>
            </a:r>
            <a:r>
              <a:rPr lang="en-US" sz="4000" b="1" dirty="0" smtClean="0">
                <a:solidFill>
                  <a:schemeClr val="accent6">
                    <a:lumMod val="50000"/>
                  </a:schemeClr>
                </a:solidFill>
                <a:latin typeface="+mn-lt"/>
              </a:rPr>
              <a:t>Certifications</a:t>
            </a:r>
            <a:r>
              <a:rPr lang="en-US" sz="3600" b="1" i="1" dirty="0">
                <a:solidFill>
                  <a:schemeClr val="accent6">
                    <a:lumMod val="75000"/>
                  </a:schemeClr>
                </a:solidFill>
                <a:latin typeface="+mn-lt"/>
              </a:rPr>
              <a:t/>
            </a:r>
            <a:br>
              <a:rPr lang="en-US" sz="3600" b="1" i="1" dirty="0">
                <a:solidFill>
                  <a:schemeClr val="accent6">
                    <a:lumMod val="75000"/>
                  </a:schemeClr>
                </a:solidFill>
                <a:latin typeface="+mn-lt"/>
              </a:rPr>
            </a:br>
            <a:r>
              <a:rPr lang="en-US" sz="3600" i="1" dirty="0"/>
              <a:t> </a:t>
            </a:r>
            <a:endParaRPr lang="en-US" sz="3600" dirty="0"/>
          </a:p>
        </p:txBody>
      </p:sp>
      <p:sp>
        <p:nvSpPr>
          <p:cNvPr id="3" name="Content Placeholder 2"/>
          <p:cNvSpPr>
            <a:spLocks noGrp="1"/>
          </p:cNvSpPr>
          <p:nvPr>
            <p:ph idx="1"/>
          </p:nvPr>
        </p:nvSpPr>
        <p:spPr>
          <a:xfrm>
            <a:off x="466166" y="1262422"/>
            <a:ext cx="10832756" cy="5513173"/>
          </a:xfrm>
        </p:spPr>
        <p:txBody>
          <a:bodyPr>
            <a:normAutofit/>
          </a:bodyPr>
          <a:lstStyle/>
          <a:p>
            <a:pPr lvl="3"/>
            <a:endParaRPr lang="en-US" sz="1400" dirty="0">
              <a:solidFill>
                <a:srgbClr val="00B050"/>
              </a:solidFill>
            </a:endParaRPr>
          </a:p>
          <a:p>
            <a:pPr lvl="1"/>
            <a:r>
              <a:rPr lang="en-US" sz="2800" dirty="0" smtClean="0"/>
              <a:t>Update </a:t>
            </a:r>
            <a:r>
              <a:rPr lang="en-US" sz="2800" dirty="0"/>
              <a:t>the guidelines produced by the National Association of Medical Examiners </a:t>
            </a:r>
            <a:r>
              <a:rPr lang="en-US" sz="2800" dirty="0" smtClean="0"/>
              <a:t>(NAME) in 2013</a:t>
            </a:r>
            <a:endParaRPr lang="en-US" sz="2800" dirty="0"/>
          </a:p>
          <a:p>
            <a:pPr lvl="1"/>
            <a:r>
              <a:rPr lang="en-US" sz="2800" dirty="0" smtClean="0"/>
              <a:t>Develop </a:t>
            </a:r>
            <a:r>
              <a:rPr lang="en-US" sz="2800" dirty="0"/>
              <a:t>training materials and methodology </a:t>
            </a:r>
            <a:r>
              <a:rPr lang="en-US" sz="2800" dirty="0" smtClean="0"/>
              <a:t>for </a:t>
            </a:r>
            <a:r>
              <a:rPr lang="en-US" sz="2800" dirty="0"/>
              <a:t>educating medical examiners and coroners about the new </a:t>
            </a:r>
            <a:r>
              <a:rPr lang="en-US" sz="2800" dirty="0" smtClean="0"/>
              <a:t>guidelines   </a:t>
            </a:r>
          </a:p>
          <a:p>
            <a:pPr lvl="1"/>
            <a:endParaRPr lang="en-US" sz="2800" dirty="0"/>
          </a:p>
          <a:p>
            <a:pPr lvl="1"/>
            <a:r>
              <a:rPr lang="en-US" sz="2800" dirty="0" smtClean="0"/>
              <a:t>Develop criteria for identifying suspected drug overdose cases before ME/C investigation completed</a:t>
            </a:r>
          </a:p>
          <a:p>
            <a:pPr lvl="1"/>
            <a:r>
              <a:rPr lang="en-US" sz="2800" dirty="0" smtClean="0"/>
              <a:t>Develop recommendations for forensic toxicology practices for drug overdose investigation</a:t>
            </a:r>
            <a:endParaRPr lang="en-US" sz="2800" dirty="0"/>
          </a:p>
          <a:p>
            <a:pPr lvl="1"/>
            <a:endParaRPr lang="en-US" sz="2800" dirty="0">
              <a:solidFill>
                <a:srgbClr val="FF0000"/>
              </a:solidFill>
            </a:endParaRPr>
          </a:p>
          <a:p>
            <a:endParaRPr lang="en-US" sz="2400" dirty="0"/>
          </a:p>
          <a:p>
            <a:endParaRPr lang="en-US" sz="2200" dirty="0" smtClean="0"/>
          </a:p>
          <a:p>
            <a:pPr lvl="1"/>
            <a:endParaRPr lang="en-US" sz="1800" dirty="0"/>
          </a:p>
        </p:txBody>
      </p:sp>
    </p:spTree>
    <p:extLst>
      <p:ext uri="{BB962C8B-B14F-4D97-AF65-F5344CB8AC3E}">
        <p14:creationId xmlns:p14="http://schemas.microsoft.com/office/powerpoint/2010/main" val="34967419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9816</TotalTime>
  <Words>1289</Words>
  <Application>Microsoft Office PowerPoint</Application>
  <PresentationFormat>Widescreen</PresentationFormat>
  <Paragraphs>182</Paragraphs>
  <Slides>25</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Calibri Light</vt:lpstr>
      <vt:lpstr>Courier New</vt:lpstr>
      <vt:lpstr>Wingdings</vt:lpstr>
      <vt:lpstr>Office Theme</vt:lpstr>
      <vt:lpstr>Modernizing the Mortality Data System --- Capturing Timely Opioid-related Death Data</vt:lpstr>
      <vt:lpstr>Rise in Opioid Overdose Deaths </vt:lpstr>
      <vt:lpstr>Rise in Opioid Overdose Deaths </vt:lpstr>
      <vt:lpstr>DVS Funding Addressing Opioid Mortality Data  </vt:lpstr>
      <vt:lpstr>Overview of projects being undertaken by DVS to improve death timeliness and quality</vt:lpstr>
      <vt:lpstr>Modernize the Technology Capabilities of the National Vital Statistics System   </vt:lpstr>
      <vt:lpstr>Establish Nationally Approved HL7 FHIR Standards for Vital Records Death Reporting   </vt:lpstr>
      <vt:lpstr>Create Applications to Test FHIR Data Standards  </vt:lpstr>
      <vt:lpstr>National Guidelines on Death Investigations, Evaluations and Certifications  </vt:lpstr>
      <vt:lpstr>Redesign Vital Statistics Rapid Release Program  </vt:lpstr>
      <vt:lpstr>Align Changes with Needs of Researchers</vt:lpstr>
      <vt:lpstr>State Projects</vt:lpstr>
      <vt:lpstr>State Goals for Timely and Accurate Data</vt:lpstr>
      <vt:lpstr>    Timeliness Reporting </vt:lpstr>
      <vt:lpstr>State Goals for Timely and Accurate Data</vt:lpstr>
      <vt:lpstr>Percent of Drug Overdose Death Reported within 90 Days: Implementers’ Community: 10/1/2017-9/31/2018 </vt:lpstr>
      <vt:lpstr>Opioid Project Goals for States:  Implementers’ Community</vt:lpstr>
      <vt:lpstr>Opioid Project Goals for States:  Interoperability Project</vt:lpstr>
      <vt:lpstr>Follow-up on the BSC Recommendations for coding drugs from mortality literal text fields</vt:lpstr>
      <vt:lpstr>Recommendations from BSC on Drug Coding - 1</vt:lpstr>
      <vt:lpstr>Recommendations from BSC on Drug Coding - 2</vt:lpstr>
      <vt:lpstr>Recommendations from BSC on Drug Coding - 3 </vt:lpstr>
      <vt:lpstr>Recommendations from BSC on Drug Coding - 4</vt:lpstr>
      <vt:lpstr>Recommendations from BSC on Drug Coding - 5</vt:lpstr>
      <vt:lpstr>Thank You! </vt:lpstr>
    </vt:vector>
  </TitlesOfParts>
  <Company>Centers for Disease Control and Prevention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Board of Scientific Counselors</dc:title>
  <dc:creator>Spencer, Merianne (CDC/OPHSS/NCHS)</dc:creator>
  <cp:lastModifiedBy>Brett, Kate M. (CDC/DDPHSS/NCHS/DVS)</cp:lastModifiedBy>
  <cp:revision>137</cp:revision>
  <cp:lastPrinted>2018-06-09T14:41:07Z</cp:lastPrinted>
  <dcterms:created xsi:type="dcterms:W3CDTF">2018-05-24T21:21:07Z</dcterms:created>
  <dcterms:modified xsi:type="dcterms:W3CDTF">2019-05-09T17:28:02Z</dcterms:modified>
</cp:coreProperties>
</file>