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25" r:id="rId2"/>
    <p:sldMasterId id="2147483831" r:id="rId3"/>
    <p:sldMasterId id="2147483849" r:id="rId4"/>
    <p:sldMasterId id="2147483855" r:id="rId5"/>
    <p:sldMasterId id="2147483881" r:id="rId6"/>
    <p:sldMasterId id="2147483892" r:id="rId7"/>
  </p:sldMasterIdLst>
  <p:notesMasterIdLst>
    <p:notesMasterId r:id="rId37"/>
  </p:notesMasterIdLst>
  <p:sldIdLst>
    <p:sldId id="257" r:id="rId8"/>
    <p:sldId id="336" r:id="rId9"/>
    <p:sldId id="322" r:id="rId10"/>
    <p:sldId id="338" r:id="rId11"/>
    <p:sldId id="353" r:id="rId12"/>
    <p:sldId id="360" r:id="rId13"/>
    <p:sldId id="362" r:id="rId14"/>
    <p:sldId id="337" r:id="rId15"/>
    <p:sldId id="350" r:id="rId16"/>
    <p:sldId id="339" r:id="rId17"/>
    <p:sldId id="343" r:id="rId18"/>
    <p:sldId id="344" r:id="rId19"/>
    <p:sldId id="358" r:id="rId20"/>
    <p:sldId id="361" r:id="rId21"/>
    <p:sldId id="348" r:id="rId22"/>
    <p:sldId id="352" r:id="rId23"/>
    <p:sldId id="342" r:id="rId24"/>
    <p:sldId id="354" r:id="rId25"/>
    <p:sldId id="345" r:id="rId26"/>
    <p:sldId id="340" r:id="rId27"/>
    <p:sldId id="346" r:id="rId28"/>
    <p:sldId id="347" r:id="rId29"/>
    <p:sldId id="349" r:id="rId30"/>
    <p:sldId id="356" r:id="rId31"/>
    <p:sldId id="357" r:id="rId32"/>
    <p:sldId id="351" r:id="rId33"/>
    <p:sldId id="359" r:id="rId34"/>
    <p:sldId id="341" r:id="rId35"/>
    <p:sldId id="274" r:id="rId36"/>
  </p:sldIdLst>
  <p:sldSz cx="9144000" cy="5143500" type="screen16x9"/>
  <p:notesSz cx="7010400" cy="9296400"/>
  <p:embeddedFontLst>
    <p:embeddedFont>
      <p:font typeface="Myriad Web Pro" panose="020B0604020202020204" charset="0"/>
      <p:regular r:id="rId38"/>
      <p:bold r:id="rId39"/>
      <p:italic r:id="rId40"/>
    </p:embeddedFont>
    <p:embeddedFont>
      <p:font typeface="Calibri" panose="020F0502020204030204" pitchFamily="34" charset="0"/>
      <p:regular r:id="rId41"/>
      <p:bold r:id="rId42"/>
      <p:italic r:id="rId43"/>
      <p:boldItalic r:id="rId4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Warner" initials="MMW9" lastIdx="1" clrIdx="1">
    <p:extLst>
      <p:ext uri="{19B8F6BF-5375-455C-9EA6-DF929625EA0E}">
        <p15:presenceInfo xmlns:p15="http://schemas.microsoft.com/office/powerpoint/2012/main" userId="Margaret War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F"/>
    <a:srgbClr val="0E66AF"/>
    <a:srgbClr val="EC881D"/>
    <a:srgbClr val="000000"/>
    <a:srgbClr val="006A71"/>
    <a:srgbClr val="695E4A"/>
    <a:srgbClr val="781D7E"/>
    <a:srgbClr val="008BB0"/>
    <a:srgbClr val="006858"/>
    <a:srgbClr val="8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024" autoAdjust="0"/>
  </p:normalViewPr>
  <p:slideViewPr>
    <p:cSldViewPr snapToGrid="0">
      <p:cViewPr varScale="1">
        <p:scale>
          <a:sx n="125" d="100"/>
          <a:sy n="125" d="100"/>
        </p:scale>
        <p:origin x="50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aseline="0" dirty="0" smtClean="0">
                <a:solidFill>
                  <a:srgbClr val="0E66AF"/>
                </a:solidFill>
              </a:rPr>
              <a:t>Cumulative percent of jurisdictions with standard pregnancy checkbox item</a:t>
            </a:r>
            <a:endParaRPr lang="en-US" sz="1600" baseline="0" dirty="0">
              <a:solidFill>
                <a:srgbClr val="0E66AF"/>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2</c:v>
                </c:pt>
              </c:strCache>
            </c:strRef>
          </c:tx>
          <c:spPr>
            <a:solidFill>
              <a:srgbClr val="0E66AF"/>
            </a:solidFill>
            <a:ln>
              <a:noFill/>
            </a:ln>
            <a:effectLst/>
          </c:spPr>
          <c:invertIfNegative val="0"/>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0.0</c:formatCode>
                <c:ptCount val="17"/>
                <c:pt idx="0">
                  <c:v>9.615384615384615</c:v>
                </c:pt>
                <c:pt idx="1">
                  <c:v>21.153846153846153</c:v>
                </c:pt>
                <c:pt idx="2">
                  <c:v>34.615384615384613</c:v>
                </c:pt>
                <c:pt idx="3">
                  <c:v>42.307692307692307</c:v>
                </c:pt>
                <c:pt idx="4">
                  <c:v>46.153846153846153</c:v>
                </c:pt>
                <c:pt idx="5">
                  <c:v>59.615384615384613</c:v>
                </c:pt>
                <c:pt idx="6">
                  <c:v>59.615384615384613</c:v>
                </c:pt>
                <c:pt idx="7">
                  <c:v>67.307692307692307</c:v>
                </c:pt>
                <c:pt idx="8">
                  <c:v>71.15384615384616</c:v>
                </c:pt>
                <c:pt idx="9">
                  <c:v>78.84615384615384</c:v>
                </c:pt>
                <c:pt idx="10">
                  <c:v>80.769230769230774</c:v>
                </c:pt>
                <c:pt idx="11">
                  <c:v>90.384615384615387</c:v>
                </c:pt>
                <c:pt idx="12">
                  <c:v>94.230769230769226</c:v>
                </c:pt>
                <c:pt idx="13">
                  <c:v>96.15384615384616</c:v>
                </c:pt>
                <c:pt idx="14">
                  <c:v>98.07692307692308</c:v>
                </c:pt>
                <c:pt idx="15">
                  <c:v>98.07692307692308</c:v>
                </c:pt>
                <c:pt idx="16" formatCode="General">
                  <c:v>98.1</c:v>
                </c:pt>
              </c:numCache>
            </c:numRef>
          </c:val>
          <c:extLst>
            <c:ext xmlns:c16="http://schemas.microsoft.com/office/drawing/2014/chart" uri="{C3380CC4-5D6E-409C-BE32-E72D297353CC}">
              <c16:uniqueId val="{00000000-BB69-47CA-93F2-0DD2ED3D6D35}"/>
            </c:ext>
          </c:extLst>
        </c:ser>
        <c:dLbls>
          <c:showLegendKey val="0"/>
          <c:showVal val="0"/>
          <c:showCatName val="0"/>
          <c:showSerName val="0"/>
          <c:showPercent val="0"/>
          <c:showBubbleSize val="0"/>
        </c:dLbls>
        <c:gapWidth val="219"/>
        <c:overlap val="-27"/>
        <c:axId val="443724536"/>
        <c:axId val="443732736"/>
      </c:barChart>
      <c:catAx>
        <c:axId val="44372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E66AF"/>
                </a:solidFill>
                <a:latin typeface="+mn-lt"/>
                <a:ea typeface="+mn-ea"/>
                <a:cs typeface="+mn-cs"/>
              </a:defRPr>
            </a:pPr>
            <a:endParaRPr lang="en-US"/>
          </a:p>
        </c:txPr>
        <c:crossAx val="443732736"/>
        <c:crosses val="autoZero"/>
        <c:auto val="1"/>
        <c:lblAlgn val="ctr"/>
        <c:lblOffset val="100"/>
        <c:noMultiLvlLbl val="0"/>
      </c:catAx>
      <c:valAx>
        <c:axId val="4437327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solidFill>
                      <a:srgbClr val="0E66AF"/>
                    </a:solidFill>
                  </a:rPr>
                  <a:t>Percent</a:t>
                </a:r>
                <a:endParaRPr lang="en-US" dirty="0">
                  <a:solidFill>
                    <a:srgbClr val="0E66AF"/>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E66AF"/>
                </a:solidFill>
                <a:latin typeface="+mn-lt"/>
                <a:ea typeface="+mn-ea"/>
                <a:cs typeface="+mn-cs"/>
              </a:defRPr>
            </a:pPr>
            <a:endParaRPr lang="en-US"/>
          </a:p>
        </c:txPr>
        <c:crossAx val="44372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MMR</c:v>
                </c:pt>
              </c:strCache>
            </c:strRef>
          </c:tx>
          <c:spPr>
            <a:ln w="28575" cap="rnd">
              <a:solidFill>
                <a:srgbClr val="0E66AF"/>
              </a:solidFill>
              <a:prstDash val="solid"/>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#,##0.0</c:formatCode>
                <c:ptCount val="19"/>
                <c:pt idx="0">
                  <c:v>9.8751912213338482</c:v>
                </c:pt>
                <c:pt idx="1">
                  <c:v>9.7565446458004725</c:v>
                </c:pt>
                <c:pt idx="2">
                  <c:v>9.9107461549906564</c:v>
                </c:pt>
                <c:pt idx="3">
                  <c:v>8.8767857382626261</c:v>
                </c:pt>
                <c:pt idx="4">
                  <c:v>12.102837443000526</c:v>
                </c:pt>
                <c:pt idx="5">
                  <c:v>13.132129652056928</c:v>
                </c:pt>
                <c:pt idx="6">
                  <c:v>15.054312722295775</c:v>
                </c:pt>
                <c:pt idx="7">
                  <c:v>13.339413042382526</c:v>
                </c:pt>
                <c:pt idx="8">
                  <c:v>12.696256203036304</c:v>
                </c:pt>
                <c:pt idx="9">
                  <c:v>15.537842415202226</c:v>
                </c:pt>
                <c:pt idx="10">
                  <c:v>16.583286226309806</c:v>
                </c:pt>
                <c:pt idx="11">
                  <c:v>16.852586872084864</c:v>
                </c:pt>
                <c:pt idx="12">
                  <c:v>19.349502603962474</c:v>
                </c:pt>
                <c:pt idx="13">
                  <c:v>19.909730748087263</c:v>
                </c:pt>
                <c:pt idx="14">
                  <c:v>21.972538903982294</c:v>
                </c:pt>
                <c:pt idx="15">
                  <c:v>21.463984136711538</c:v>
                </c:pt>
                <c:pt idx="16">
                  <c:v>20.91241994150052</c:v>
                </c:pt>
                <c:pt idx="17">
                  <c:v>21.845598251338423</c:v>
                </c:pt>
                <c:pt idx="18">
                  <c:v>21.579561665153676</c:v>
                </c:pt>
              </c:numCache>
            </c:numRef>
          </c:val>
          <c:smooth val="0"/>
          <c:extLst>
            <c:ext xmlns:c16="http://schemas.microsoft.com/office/drawing/2014/chart" uri="{C3380CC4-5D6E-409C-BE32-E72D297353CC}">
              <c16:uniqueId val="{00000000-7B5D-4C4C-B60F-17165BA02410}"/>
            </c:ext>
          </c:extLst>
        </c:ser>
        <c:ser>
          <c:idx val="1"/>
          <c:order val="1"/>
          <c:tx>
            <c:strRef>
              <c:f>Sheet1!$D$1</c:f>
              <c:strCache>
                <c:ptCount val="1"/>
                <c:pt idx="0">
                  <c:v>Late MMR</c:v>
                </c:pt>
              </c:strCache>
            </c:strRef>
          </c:tx>
          <c:spPr>
            <a:ln w="28575" cap="rnd">
              <a:solidFill>
                <a:srgbClr val="00853F"/>
              </a:solidFill>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0.0</c:formatCode>
                <c:ptCount val="19"/>
                <c:pt idx="0">
                  <c:v>0.37884365299234712</c:v>
                </c:pt>
                <c:pt idx="1">
                  <c:v>0.1971019120363732</c:v>
                </c:pt>
                <c:pt idx="2">
                  <c:v>0.4222623675058676</c:v>
                </c:pt>
                <c:pt idx="3">
                  <c:v>0.54702881300217865</c:v>
                </c:pt>
                <c:pt idx="4">
                  <c:v>1.2225088326263158</c:v>
                </c:pt>
                <c:pt idx="5">
                  <c:v>3.8180451025424778</c:v>
                </c:pt>
                <c:pt idx="6">
                  <c:v>3.3104989453523617</c:v>
                </c:pt>
                <c:pt idx="7">
                  <c:v>4.4777291583393017</c:v>
                </c:pt>
                <c:pt idx="8">
                  <c:v>5.1202055125383641</c:v>
                </c:pt>
                <c:pt idx="9">
                  <c:v>3.1781950394731826</c:v>
                </c:pt>
                <c:pt idx="10">
                  <c:v>6.6575236674966378</c:v>
                </c:pt>
                <c:pt idx="11">
                  <c:v>3.7755795514611492</c:v>
                </c:pt>
                <c:pt idx="12">
                  <c:v>4.1987155977225763</c:v>
                </c:pt>
                <c:pt idx="13">
                  <c:v>5.1355468130390269</c:v>
                </c:pt>
                <c:pt idx="14">
                  <c:v>6.9681431246425332</c:v>
                </c:pt>
                <c:pt idx="15">
                  <c:v>6.6949576688107246</c:v>
                </c:pt>
                <c:pt idx="16">
                  <c:v>7.7416169975747122</c:v>
                </c:pt>
                <c:pt idx="17">
                  <c:v>9.3515379985427813</c:v>
                </c:pt>
                <c:pt idx="18">
                  <c:v>9.752301906367526</c:v>
                </c:pt>
              </c:numCache>
            </c:numRef>
          </c:val>
          <c:smooth val="0"/>
          <c:extLst>
            <c:ext xmlns:c16="http://schemas.microsoft.com/office/drawing/2014/chart" uri="{C3380CC4-5D6E-409C-BE32-E72D297353CC}">
              <c16:uniqueId val="{00000002-7B5D-4C4C-B60F-17165BA02410}"/>
            </c:ext>
          </c:extLst>
        </c:ser>
        <c:ser>
          <c:idx val="2"/>
          <c:order val="2"/>
          <c:tx>
            <c:strRef>
              <c:f>Sheet1!$E$1</c:f>
              <c:strCache>
                <c:ptCount val="1"/>
                <c:pt idx="0">
                  <c:v>PMSS</c:v>
                </c:pt>
              </c:strCache>
            </c:strRef>
          </c:tx>
          <c:spPr>
            <a:ln w="28575" cap="rnd">
              <a:solidFill>
                <a:schemeClr val="accent3"/>
              </a:solidFill>
              <a:prstDash val="sysDash"/>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Sheet1!$E$2:$E$20</c:f>
              <c:numCache>
                <c:formatCode>General</c:formatCode>
                <c:ptCount val="19"/>
                <c:pt idx="0">
                  <c:v>13.2</c:v>
                </c:pt>
                <c:pt idx="1">
                  <c:v>14.5</c:v>
                </c:pt>
                <c:pt idx="2">
                  <c:v>14.7</c:v>
                </c:pt>
                <c:pt idx="3">
                  <c:v>14.1</c:v>
                </c:pt>
                <c:pt idx="4">
                  <c:v>16.8</c:v>
                </c:pt>
                <c:pt idx="5">
                  <c:v>15.2</c:v>
                </c:pt>
                <c:pt idx="6">
                  <c:v>15.4</c:v>
                </c:pt>
                <c:pt idx="7">
                  <c:v>15.7</c:v>
                </c:pt>
                <c:pt idx="8">
                  <c:v>14.5</c:v>
                </c:pt>
                <c:pt idx="9">
                  <c:v>15.5</c:v>
                </c:pt>
                <c:pt idx="10">
                  <c:v>17.8</c:v>
                </c:pt>
                <c:pt idx="11">
                  <c:v>16.7</c:v>
                </c:pt>
                <c:pt idx="12">
                  <c:v>17.8</c:v>
                </c:pt>
                <c:pt idx="13">
                  <c:v>15.9</c:v>
                </c:pt>
                <c:pt idx="14">
                  <c:v>17.3</c:v>
                </c:pt>
                <c:pt idx="15">
                  <c:v>18</c:v>
                </c:pt>
                <c:pt idx="16">
                  <c:v>17.2</c:v>
                </c:pt>
              </c:numCache>
            </c:numRef>
          </c:val>
          <c:smooth val="0"/>
          <c:extLst>
            <c:ext xmlns:c16="http://schemas.microsoft.com/office/drawing/2014/chart" uri="{C3380CC4-5D6E-409C-BE32-E72D297353CC}">
              <c16:uniqueId val="{00000003-7B5D-4C4C-B60F-17165BA02410}"/>
            </c:ext>
          </c:extLst>
        </c:ser>
        <c:dLbls>
          <c:showLegendKey val="0"/>
          <c:showVal val="0"/>
          <c:showCatName val="0"/>
          <c:showSerName val="0"/>
          <c:showPercent val="0"/>
          <c:showBubbleSize val="0"/>
        </c:dLbls>
        <c:smooth val="0"/>
        <c:axId val="442240872"/>
        <c:axId val="442242184"/>
      </c:lineChart>
      <c:catAx>
        <c:axId val="44224087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1860000" spcFirstLastPara="1" vertOverflow="ellipsis" wrap="square" anchor="ctr" anchorCtr="1"/>
          <a:lstStyle/>
          <a:p>
            <a:pPr>
              <a:defRPr sz="1197" b="0" i="0" u="none" strike="noStrike" kern="1200" baseline="0">
                <a:solidFill>
                  <a:srgbClr val="0E66AF"/>
                </a:solidFill>
                <a:latin typeface="+mn-lt"/>
                <a:ea typeface="+mn-ea"/>
                <a:cs typeface="+mn-cs"/>
              </a:defRPr>
            </a:pPr>
            <a:endParaRPr lang="en-US"/>
          </a:p>
        </c:txPr>
        <c:crossAx val="442242184"/>
        <c:crosses val="autoZero"/>
        <c:auto val="1"/>
        <c:lblAlgn val="ctr"/>
        <c:lblOffset val="100"/>
        <c:tickLblSkip val="1"/>
        <c:noMultiLvlLbl val="0"/>
      </c:catAx>
      <c:valAx>
        <c:axId val="442242184"/>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solidFill>
                      <a:srgbClr val="0E66AF"/>
                    </a:solidFill>
                  </a:rPr>
                  <a:t>Maternal mortality rate</a:t>
                </a:r>
                <a:endParaRPr lang="en-US" dirty="0">
                  <a:solidFill>
                    <a:srgbClr val="0E66AF"/>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12700">
            <a:solidFill>
              <a:srgbClr val="000000"/>
            </a:solidFill>
          </a:ln>
          <a:effectLst/>
        </c:spPr>
        <c:txPr>
          <a:bodyPr rot="-60000000" spcFirstLastPara="1" vertOverflow="ellipsis" vert="horz" wrap="square" anchor="ctr" anchorCtr="1"/>
          <a:lstStyle/>
          <a:p>
            <a:pPr>
              <a:defRPr sz="1197" b="0" i="0" u="none" strike="noStrike" kern="1200" baseline="0">
                <a:solidFill>
                  <a:srgbClr val="0E66AF"/>
                </a:solidFill>
                <a:latin typeface="+mn-lt"/>
                <a:ea typeface="+mn-ea"/>
                <a:cs typeface="+mn-cs"/>
              </a:defRPr>
            </a:pPr>
            <a:endParaRPr lang="en-US"/>
          </a:p>
        </c:txPr>
        <c:crossAx val="4422408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E66AF"/>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6/28/2019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56710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413421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277945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1" y="0"/>
            <a:ext cx="9157648" cy="940526"/>
          </a:xfrm>
          <a:prstGeom prst="rect">
            <a:avLst/>
          </a:prstGeom>
        </p:spPr>
      </p:pic>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329813044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8140"/>
          <a:stretch/>
        </p:blipFill>
        <p:spPr>
          <a:xfrm>
            <a:off x="-7129" y="4425564"/>
            <a:ext cx="9151129" cy="717937"/>
          </a:xfrm>
          <a:prstGeom prst="rect">
            <a:avLst/>
          </a:prstGeom>
        </p:spPr>
      </p:pic>
      <p:sp>
        <p:nvSpPr>
          <p:cNvPr id="3" name="TextBox 2"/>
          <p:cNvSpPr txBox="1"/>
          <p:nvPr userDrawn="1"/>
        </p:nvSpPr>
        <p:spPr>
          <a:xfrm>
            <a:off x="205641" y="2746825"/>
            <a:ext cx="8478480"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85005165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7129" y="2"/>
            <a:ext cx="9151129" cy="748555"/>
          </a:xfrm>
          <a:prstGeom prst="rect">
            <a:avLst/>
          </a:prstGeom>
        </p:spPr>
      </p:pic>
      <p:sp>
        <p:nvSpPr>
          <p:cNvPr id="7" name="Title 1"/>
          <p:cNvSpPr>
            <a:spLocks noGrp="1"/>
          </p:cNvSpPr>
          <p:nvPr>
            <p:ph type="title"/>
          </p:nvPr>
        </p:nvSpPr>
        <p:spPr>
          <a:xfrm>
            <a:off x="457200" y="1039554"/>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3123" y="249505"/>
            <a:ext cx="6903076" cy="369332"/>
          </a:xfrm>
          <a:prstGeom prst="rect">
            <a:avLst/>
          </a:prstGeom>
          <a:noFill/>
        </p:spPr>
        <p:txBody>
          <a:bodyPr wrap="square" rtlCol="0">
            <a:spAutoFit/>
          </a:bodyPr>
          <a:lstStyle/>
          <a:p>
            <a:r>
              <a:rPr lang="en-US" sz="1800" b="1" dirty="0" smtClean="0">
                <a:solidFill>
                  <a:srgbClr val="FFFFFF">
                    <a:lumMod val="95000"/>
                  </a:srgb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58823028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smtClean="0"/>
              <a:t>Bottom band: NCHS</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5265814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4"/>
            <a:ext cx="9144000" cy="153046"/>
          </a:xfrm>
          <a:prstGeom prst="rect">
            <a:avLst/>
          </a:prstGeom>
        </p:spPr>
      </p:pic>
    </p:spTree>
    <p:extLst>
      <p:ext uri="{BB962C8B-B14F-4D97-AF65-F5344CB8AC3E}">
        <p14:creationId xmlns:p14="http://schemas.microsoft.com/office/powerpoint/2010/main" val="183340645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708509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8140"/>
          <a:stretch/>
        </p:blipFill>
        <p:spPr>
          <a:xfrm>
            <a:off x="-7129" y="4425564"/>
            <a:ext cx="9151129" cy="717937"/>
          </a:xfrm>
          <a:prstGeom prst="rect">
            <a:avLst/>
          </a:prstGeom>
        </p:spPr>
      </p:pic>
      <p:sp>
        <p:nvSpPr>
          <p:cNvPr id="3" name="TextBox 2"/>
          <p:cNvSpPr txBox="1"/>
          <p:nvPr userDrawn="1"/>
        </p:nvSpPr>
        <p:spPr>
          <a:xfrm>
            <a:off x="205641" y="2746825"/>
            <a:ext cx="8478480"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69976976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7129" y="2"/>
            <a:ext cx="9151129" cy="748555"/>
          </a:xfrm>
          <a:prstGeom prst="rect">
            <a:avLst/>
          </a:prstGeom>
        </p:spPr>
      </p:pic>
      <p:sp>
        <p:nvSpPr>
          <p:cNvPr id="7" name="Title 1"/>
          <p:cNvSpPr>
            <a:spLocks noGrp="1"/>
          </p:cNvSpPr>
          <p:nvPr>
            <p:ph type="title"/>
          </p:nvPr>
        </p:nvSpPr>
        <p:spPr>
          <a:xfrm>
            <a:off x="457200" y="1039554"/>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3123" y="249505"/>
            <a:ext cx="6903076" cy="369332"/>
          </a:xfrm>
          <a:prstGeom prst="rect">
            <a:avLst/>
          </a:prstGeom>
          <a:noFill/>
        </p:spPr>
        <p:txBody>
          <a:bodyPr wrap="square" rtlCol="0">
            <a:spAutoFit/>
          </a:bodyPr>
          <a:lstStyle/>
          <a:p>
            <a:r>
              <a:rPr lang="en-US" sz="1800" b="1" dirty="0" smtClean="0">
                <a:solidFill>
                  <a:srgbClr val="FFFFFF">
                    <a:lumMod val="95000"/>
                  </a:srgb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3428160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smtClean="0"/>
              <a:t>Bottom band: NCHS</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240310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4"/>
            <a:ext cx="9144000" cy="153046"/>
          </a:xfrm>
          <a:prstGeom prst="rect">
            <a:avLst/>
          </a:prstGeom>
        </p:spPr>
      </p:pic>
    </p:spTree>
    <p:extLst>
      <p:ext uri="{BB962C8B-B14F-4D97-AF65-F5344CB8AC3E}">
        <p14:creationId xmlns:p14="http://schemas.microsoft.com/office/powerpoint/2010/main" val="239856962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3653135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smtClean="0"/>
              <a:t>Bottom band: OD</a:t>
            </a:r>
            <a:endParaRPr lang="en-US" dirty="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38"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8527430"/>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8140"/>
          <a:stretch/>
        </p:blipFill>
        <p:spPr>
          <a:xfrm>
            <a:off x="-7129" y="4425564"/>
            <a:ext cx="9151129" cy="717937"/>
          </a:xfrm>
          <a:prstGeom prst="rect">
            <a:avLst/>
          </a:prstGeom>
        </p:spPr>
      </p:pic>
      <p:sp>
        <p:nvSpPr>
          <p:cNvPr id="3" name="TextBox 2"/>
          <p:cNvSpPr txBox="1"/>
          <p:nvPr userDrawn="1"/>
        </p:nvSpPr>
        <p:spPr>
          <a:xfrm>
            <a:off x="205641" y="2746825"/>
            <a:ext cx="8478480"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29928144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3525205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0587591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77309674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22952699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21944084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9227484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37117333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23125648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7092104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spTree>
    <p:extLst>
      <p:ext uri="{BB962C8B-B14F-4D97-AF65-F5344CB8AC3E}">
        <p14:creationId xmlns:p14="http://schemas.microsoft.com/office/powerpoint/2010/main" val="29265510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418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956322"/>
            <a:ext cx="8229600" cy="16418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682729"/>
            <a:ext cx="2133600" cy="342900"/>
          </a:xfrm>
          <a:prstGeom prst="rect">
            <a:avLst/>
          </a:prstGeom>
        </p:spPr>
        <p:txBody>
          <a:bodyPr/>
          <a:lstStyle>
            <a:lvl1pPr>
              <a:defRPr/>
            </a:lvl1pPr>
          </a:lstStyle>
          <a:p>
            <a:pPr eaLnBrk="1" fontAlgn="auto" hangingPunct="1">
              <a:spcBef>
                <a:spcPts val="0"/>
              </a:spcBef>
              <a:spcAft>
                <a:spcPts val="0"/>
              </a:spcAft>
            </a:pPr>
            <a:endParaRPr lang="en-US">
              <a:solidFill>
                <a:srgbClr val="FFC000"/>
              </a:solidFill>
              <a:latin typeface="Myriad Web Pro"/>
            </a:endParaRP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vl1pPr>
          </a:lstStyle>
          <a:p>
            <a:pPr eaLnBrk="1" fontAlgn="auto" hangingPunct="1">
              <a:spcBef>
                <a:spcPts val="0"/>
              </a:spcBef>
              <a:spcAft>
                <a:spcPts val="0"/>
              </a:spcAft>
            </a:pPr>
            <a:endParaRPr lang="en-US">
              <a:solidFill>
                <a:srgbClr val="FFC000"/>
              </a:solidFill>
              <a:latin typeface="Myriad Web Pro"/>
            </a:endParaRPr>
          </a:p>
        </p:txBody>
      </p:sp>
      <p:sp>
        <p:nvSpPr>
          <p:cNvPr id="7" name="Slide Number Placeholder 6"/>
          <p:cNvSpPr>
            <a:spLocks noGrp="1"/>
          </p:cNvSpPr>
          <p:nvPr>
            <p:ph type="sldNum" sz="quarter" idx="12"/>
          </p:nvPr>
        </p:nvSpPr>
        <p:spPr>
          <a:xfrm>
            <a:off x="6553200" y="4682729"/>
            <a:ext cx="2133600" cy="342900"/>
          </a:xfrm>
          <a:prstGeom prst="rect">
            <a:avLst/>
          </a:prstGeom>
        </p:spPr>
        <p:txBody>
          <a:bodyPr/>
          <a:lstStyle>
            <a:lvl1pPr>
              <a:defRPr/>
            </a:lvl1pPr>
          </a:lstStyle>
          <a:p>
            <a:pPr eaLnBrk="1" fontAlgn="auto" hangingPunct="1">
              <a:spcBef>
                <a:spcPts val="0"/>
              </a:spcBef>
              <a:spcAft>
                <a:spcPts val="0"/>
              </a:spcAft>
            </a:pPr>
            <a:fld id="{0873AF39-18F6-4AED-A95D-299EEF5824DF}" type="slidenum">
              <a:rPr lang="en-US" smtClean="0">
                <a:solidFill>
                  <a:srgbClr val="FFC000"/>
                </a:solidFill>
                <a:latin typeface="Myriad Web Pro"/>
              </a:rPr>
              <a:pPr eaLnBrk="1" fontAlgn="auto" hangingPunct="1">
                <a:spcBef>
                  <a:spcPts val="0"/>
                </a:spcBef>
                <a:spcAft>
                  <a:spcPts val="0"/>
                </a:spcAft>
              </a:pPr>
              <a:t>‹#›</a:t>
            </a:fld>
            <a:endParaRPr lang="en-US">
              <a:solidFill>
                <a:srgbClr val="FFC000"/>
              </a:solidFill>
              <a:latin typeface="Myriad Web Pro"/>
            </a:endParaRPr>
          </a:p>
        </p:txBody>
      </p:sp>
    </p:spTree>
    <p:extLst>
      <p:ext uri="{BB962C8B-B14F-4D97-AF65-F5344CB8AC3E}">
        <p14:creationId xmlns:p14="http://schemas.microsoft.com/office/powerpoint/2010/main" val="874121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7913635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eaLnBrk="1" fontAlgn="auto" hangingPunct="1">
              <a:spcBef>
                <a:spcPts val="0"/>
              </a:spcBef>
              <a:spcAft>
                <a:spcPts val="0"/>
              </a:spcAft>
            </a:pPr>
            <a:fld id="{23BC6758-F751-4C18-9667-F91B0E628114}" type="datetimeFigureOut">
              <a:rPr lang="en-US" smtClean="0">
                <a:solidFill>
                  <a:prstClr val="black">
                    <a:tint val="75000"/>
                  </a:prstClr>
                </a:solidFill>
                <a:latin typeface="Myriad Web Pro"/>
              </a:rPr>
              <a:pPr eaLnBrk="1" fontAlgn="auto" hangingPunct="1">
                <a:spcBef>
                  <a:spcPts val="0"/>
                </a:spcBef>
                <a:spcAft>
                  <a:spcPts val="0"/>
                </a:spcAft>
              </a:pPr>
              <a:t>6/28/2019</a:t>
            </a:fld>
            <a:endParaRPr lang="en-US" dirty="0">
              <a:solidFill>
                <a:prstClr val="black">
                  <a:tint val="75000"/>
                </a:prstClr>
              </a:solidFill>
              <a:latin typeface="Myriad Web Pro"/>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pPr eaLnBrk="1" fontAlgn="auto" hangingPunct="1">
              <a:spcBef>
                <a:spcPts val="0"/>
              </a:spcBef>
              <a:spcAft>
                <a:spcPts val="0"/>
              </a:spcAft>
            </a:pPr>
            <a:endParaRPr lang="en-US" dirty="0">
              <a:solidFill>
                <a:prstClr val="black">
                  <a:tint val="75000"/>
                </a:prstClr>
              </a:solidFill>
              <a:latin typeface="Myriad Web Pro"/>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pPr eaLnBrk="1" fontAlgn="auto" hangingPunct="1">
              <a:spcBef>
                <a:spcPts val="0"/>
              </a:spcBef>
              <a:spcAft>
                <a:spcPts val="0"/>
              </a:spcAft>
            </a:pPr>
            <a:fld id="{0D738C2C-2CB0-43CB-8DC0-38D1DBDC0FB7}" type="slidenum">
              <a:rPr lang="en-US" smtClean="0">
                <a:solidFill>
                  <a:prstClr val="black">
                    <a:tint val="75000"/>
                  </a:prstClr>
                </a:solidFill>
                <a:latin typeface="Myriad Web Pro"/>
              </a:rPr>
              <a:pPr eaLnBrk="1" fontAlgn="auto" hangingPunct="1">
                <a:spcBef>
                  <a:spcPts val="0"/>
                </a:spcBef>
                <a:spcAft>
                  <a:spcPts val="0"/>
                </a:spcAft>
              </a:pPr>
              <a:t>‹#›</a:t>
            </a:fld>
            <a:endParaRPr lang="en-US" dirty="0">
              <a:solidFill>
                <a:prstClr val="black">
                  <a:tint val="75000"/>
                </a:prstClr>
              </a:solidFill>
              <a:latin typeface="Myriad Web Pro"/>
            </a:endParaRPr>
          </a:p>
        </p:txBody>
      </p:sp>
    </p:spTree>
    <p:extLst>
      <p:ext uri="{BB962C8B-B14F-4D97-AF65-F5344CB8AC3E}">
        <p14:creationId xmlns:p14="http://schemas.microsoft.com/office/powerpoint/2010/main" val="1043741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lIns="91429" tIns="45714" rIns="91429" bIns="45714"/>
          <a:lstStyle/>
          <a:p>
            <a:pPr eaLnBrk="1" fontAlgn="auto" hangingPunct="1">
              <a:spcBef>
                <a:spcPts val="0"/>
              </a:spcBef>
              <a:spcAft>
                <a:spcPts val="0"/>
              </a:spcAft>
            </a:pPr>
            <a:fld id="{23BC6758-F751-4C18-9667-F91B0E628114}" type="datetimeFigureOut">
              <a:rPr lang="en-US" smtClean="0">
                <a:solidFill>
                  <a:prstClr val="black">
                    <a:tint val="75000"/>
                  </a:prstClr>
                </a:solidFill>
                <a:latin typeface="Myriad Web Pro"/>
              </a:rPr>
              <a:pPr eaLnBrk="1" fontAlgn="auto" hangingPunct="1">
                <a:spcBef>
                  <a:spcPts val="0"/>
                </a:spcBef>
                <a:spcAft>
                  <a:spcPts val="0"/>
                </a:spcAft>
              </a:pPr>
              <a:t>6/28/2019</a:t>
            </a:fld>
            <a:endParaRPr lang="en-US" dirty="0">
              <a:solidFill>
                <a:prstClr val="black">
                  <a:tint val="75000"/>
                </a:prstClr>
              </a:solidFill>
              <a:latin typeface="Myriad Web Pro"/>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lIns="91429" tIns="45714" rIns="91429" bIns="45714"/>
          <a:lstStyle/>
          <a:p>
            <a:pPr eaLnBrk="1" fontAlgn="auto" hangingPunct="1">
              <a:spcBef>
                <a:spcPts val="0"/>
              </a:spcBef>
              <a:spcAft>
                <a:spcPts val="0"/>
              </a:spcAft>
            </a:pPr>
            <a:endParaRPr lang="en-US" dirty="0">
              <a:solidFill>
                <a:prstClr val="black">
                  <a:tint val="75000"/>
                </a:prstClr>
              </a:solidFill>
              <a:latin typeface="Myriad Web Pro"/>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lIns="91429" tIns="45714" rIns="91429" bIns="45714"/>
          <a:lstStyle/>
          <a:p>
            <a:pPr eaLnBrk="1" fontAlgn="auto" hangingPunct="1">
              <a:spcBef>
                <a:spcPts val="0"/>
              </a:spcBef>
              <a:spcAft>
                <a:spcPts val="0"/>
              </a:spcAft>
            </a:pPr>
            <a:fld id="{0D738C2C-2CB0-43CB-8DC0-38D1DBDC0FB7}" type="slidenum">
              <a:rPr lang="en-US" smtClean="0">
                <a:solidFill>
                  <a:prstClr val="black">
                    <a:tint val="75000"/>
                  </a:prstClr>
                </a:solidFill>
                <a:latin typeface="Myriad Web Pro"/>
              </a:rPr>
              <a:pPr eaLnBrk="1" fontAlgn="auto" hangingPunct="1">
                <a:spcBef>
                  <a:spcPts val="0"/>
                </a:spcBef>
                <a:spcAft>
                  <a:spcPts val="0"/>
                </a:spcAft>
              </a:pPr>
              <a:t>‹#›</a:t>
            </a:fld>
            <a:endParaRPr lang="en-US" dirty="0">
              <a:solidFill>
                <a:prstClr val="black">
                  <a:tint val="75000"/>
                </a:prstClr>
              </a:solidFill>
              <a:latin typeface="Myriad Web Pro"/>
            </a:endParaRPr>
          </a:p>
        </p:txBody>
      </p:sp>
    </p:spTree>
    <p:extLst>
      <p:ext uri="{BB962C8B-B14F-4D97-AF65-F5344CB8AC3E}">
        <p14:creationId xmlns:p14="http://schemas.microsoft.com/office/powerpoint/2010/main" val="2576693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99224668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91450742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46721777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58930183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74221779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42270877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29820960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29005470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66001831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9679627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60470"/>
            <a:ext cx="9061586" cy="866834"/>
          </a:xfrm>
          <a:prstGeom prst="rect">
            <a:avLst/>
          </a:prstGeom>
        </p:spPr>
        <p:txBody>
          <a:bodyPr/>
          <a:lstStyle>
            <a:lvl1pPr algn="l">
              <a:lnSpc>
                <a:spcPts val="3000"/>
              </a:lnSpc>
              <a:defRPr sz="3200"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402724"/>
            <a:ext cx="6400800" cy="342900"/>
          </a:xfrm>
          <a:prstGeom prst="rect">
            <a:avLst/>
          </a:prstGeom>
        </p:spPr>
        <p:txBody>
          <a:bodyPr/>
          <a:lstStyle>
            <a:lvl1pPr marL="0" indent="0" algn="l">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457200" y="3648695"/>
            <a:ext cx="6400800" cy="971550"/>
          </a:xfrm>
          <a:prstGeom prst="rect">
            <a:avLst/>
          </a:prstGeom>
        </p:spPr>
        <p:txBody>
          <a:bodyPr/>
          <a:lstStyle>
            <a:lvl1pPr marL="0" indent="0" algn="l">
              <a:lnSpc>
                <a:spcPts val="2000"/>
              </a:lnSpc>
              <a:buNone/>
              <a:defRPr sz="18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65715465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TA SLIDE_O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526681"/>
                </a:solidFill>
                <a:effectLst/>
                <a:latin typeface="Calibri" pitchFamily="34" charset="0"/>
              </a:defRPr>
            </a:lvl1pPr>
          </a:lstStyle>
          <a:p>
            <a:r>
              <a:rPr lang="en-US" dirty="0" smtClean="0"/>
              <a:t>Bottom band: OD</a:t>
            </a:r>
            <a:endParaRPr lang="en-US" dirty="0"/>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B50937"/>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a:xfrm>
            <a:off x="0" y="5051634"/>
            <a:ext cx="5653377" cy="96623"/>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653378" y="5051634"/>
            <a:ext cx="707666" cy="96623"/>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361044" y="5051634"/>
            <a:ext cx="707666" cy="96623"/>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068710" y="5051634"/>
            <a:ext cx="707666" cy="96623"/>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76376" y="5051634"/>
            <a:ext cx="707666" cy="96623"/>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8484042" y="5051635"/>
            <a:ext cx="659958" cy="91866"/>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58192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52668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
                <a:srgbClr val="C00000"/>
              </a:buClr>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5" name="Rectangle 4"/>
          <p:cNvSpPr/>
          <p:nvPr userDrawn="1"/>
        </p:nvSpPr>
        <p:spPr>
          <a:xfrm>
            <a:off x="0" y="5051634"/>
            <a:ext cx="5653377" cy="96623"/>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653378" y="5051634"/>
            <a:ext cx="707666" cy="96623"/>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361044" y="5051634"/>
            <a:ext cx="707666" cy="96623"/>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068710" y="5051634"/>
            <a:ext cx="707666" cy="96623"/>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776376" y="5051634"/>
            <a:ext cx="707666" cy="96623"/>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8484042" y="5051635"/>
            <a:ext cx="659958" cy="91866"/>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70011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266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25674881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6639339" y="2929001"/>
            <a:ext cx="2365514" cy="1446550"/>
          </a:xfrm>
          <a:prstGeom prst="rect">
            <a:avLst/>
          </a:prstGeom>
          <a:noFill/>
        </p:spPr>
        <p:txBody>
          <a:bodyPr wrap="square" rtlCol="0">
            <a:spAutoFit/>
          </a:bodyPr>
          <a:lstStyle/>
          <a:p>
            <a:r>
              <a:rPr lang="en-US" sz="1100" dirty="0" smtClean="0">
                <a:solidFill>
                  <a:schemeClr val="bg2"/>
                </a:solidFill>
                <a:latin typeface="Calibri" panose="020F0502020204030204" pitchFamily="34" charset="0"/>
              </a:rPr>
              <a:t>For more information, contact CDC</a:t>
            </a:r>
            <a:br>
              <a:rPr lang="en-US" sz="1100" dirty="0" smtClean="0">
                <a:solidFill>
                  <a:schemeClr val="bg2"/>
                </a:solidFill>
                <a:latin typeface="Calibri" panose="020F0502020204030204" pitchFamily="34" charset="0"/>
              </a:rPr>
            </a:br>
            <a:r>
              <a:rPr lang="en-US" sz="1100" dirty="0" smtClean="0">
                <a:solidFill>
                  <a:schemeClr val="bg2"/>
                </a:solidFill>
                <a:latin typeface="Calibri" panose="020F0502020204030204" pitchFamily="34" charset="0"/>
              </a:rPr>
              <a:t>1-800-CDC-INFO (232-4636)</a:t>
            </a:r>
            <a:r>
              <a:rPr lang="en-US" sz="1100" baseline="0" dirty="0" smtClean="0">
                <a:solidFill>
                  <a:schemeClr val="bg2"/>
                </a:solidFill>
                <a:latin typeface="Calibri" panose="020F0502020204030204" pitchFamily="34" charset="0"/>
              </a:rPr>
              <a:t>  </a:t>
            </a:r>
            <a:br>
              <a:rPr lang="en-US" sz="1100" baseline="0" dirty="0" smtClean="0">
                <a:solidFill>
                  <a:schemeClr val="bg2"/>
                </a:solidFill>
                <a:latin typeface="Calibri" panose="020F0502020204030204" pitchFamily="34" charset="0"/>
              </a:rPr>
            </a:br>
            <a:r>
              <a:rPr lang="en-US" sz="1100" dirty="0" smtClean="0">
                <a:solidFill>
                  <a:schemeClr val="bg2"/>
                </a:solidFill>
                <a:latin typeface="Calibri" panose="020F0502020204030204" pitchFamily="34" charset="0"/>
              </a:rPr>
              <a:t>TTY:  1-888-232-6348    www.cdc.gov</a:t>
            </a:r>
            <a:br>
              <a:rPr lang="en-US" sz="1100" dirty="0" smtClean="0">
                <a:solidFill>
                  <a:schemeClr val="bg2"/>
                </a:solidFill>
                <a:latin typeface="Calibri" panose="020F0502020204030204" pitchFamily="34" charset="0"/>
              </a:rPr>
            </a:br>
            <a:r>
              <a:rPr lang="en-US" sz="1100" dirty="0" smtClean="0">
                <a:solidFill>
                  <a:schemeClr val="bg2"/>
                </a:solidFill>
                <a:latin typeface="Calibri" panose="020F0502020204030204" pitchFamily="34" charset="0"/>
              </a:rPr>
              <a:t/>
            </a:r>
            <a:br>
              <a:rPr lang="en-US" sz="1100" dirty="0" smtClean="0">
                <a:solidFill>
                  <a:schemeClr val="bg2"/>
                </a:solidFill>
                <a:latin typeface="Calibri" panose="020F0502020204030204" pitchFamily="34" charset="0"/>
              </a:rPr>
            </a:br>
            <a:r>
              <a:rPr lang="en-US" sz="1100" dirty="0" smtClean="0">
                <a:solidFill>
                  <a:schemeClr val="bg2"/>
                </a:solidFill>
                <a:latin typeface="Calibri" panose="020F0502020204030204" pitchFamily="34" charset="0"/>
              </a:rPr>
              <a:t/>
            </a:r>
            <a:br>
              <a:rPr lang="en-US" sz="1100" dirty="0" smtClean="0">
                <a:solidFill>
                  <a:schemeClr val="bg2"/>
                </a:solidFill>
                <a:latin typeface="Calibri" panose="020F0502020204030204" pitchFamily="34" charset="0"/>
              </a:rPr>
            </a:br>
            <a:r>
              <a:rPr lang="en-US" sz="8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r>
              <a:rPr lang="en-US" sz="900" dirty="0" smtClean="0">
                <a:solidFill>
                  <a:schemeClr val="bg2"/>
                </a:solidFill>
                <a:latin typeface="Calibri" panose="020F0502020204030204" pitchFamily="34" charset="0"/>
              </a:rPr>
              <a:t>.</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87361" b="106"/>
          <a:stretch/>
        </p:blipFill>
        <p:spPr>
          <a:xfrm>
            <a:off x="0" y="4497226"/>
            <a:ext cx="9144000" cy="644577"/>
          </a:xfrm>
          <a:prstGeom prst="rect">
            <a:avLst/>
          </a:prstGeom>
        </p:spPr>
      </p:pic>
      <p:sp>
        <p:nvSpPr>
          <p:cNvPr id="4" name="Rectangle 2"/>
          <p:cNvSpPr/>
          <p:nvPr userDrawn="1"/>
        </p:nvSpPr>
        <p:spPr>
          <a:xfrm>
            <a:off x="2296768" y="1402169"/>
            <a:ext cx="6857921" cy="1391906"/>
          </a:xfrm>
          <a:custGeom>
            <a:avLst/>
            <a:gdLst>
              <a:gd name="connsiteX0" fmla="*/ 0 w 6802783"/>
              <a:gd name="connsiteY0" fmla="*/ 0 h 1387061"/>
              <a:gd name="connsiteX1" fmla="*/ 6802783 w 6802783"/>
              <a:gd name="connsiteY1" fmla="*/ 0 h 1387061"/>
              <a:gd name="connsiteX2" fmla="*/ 6802783 w 6802783"/>
              <a:gd name="connsiteY2" fmla="*/ 1387061 h 1387061"/>
              <a:gd name="connsiteX3" fmla="*/ 0 w 6802783"/>
              <a:gd name="connsiteY3" fmla="*/ 1387061 h 1387061"/>
              <a:gd name="connsiteX4" fmla="*/ 0 w 6802783"/>
              <a:gd name="connsiteY4" fmla="*/ 0 h 1387061"/>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11840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11840 w 6802783"/>
              <a:gd name="connsiteY3" fmla="*/ 1400313 h 1400313"/>
              <a:gd name="connsiteX4" fmla="*/ 0 w 6802783"/>
              <a:gd name="connsiteY4" fmla="*/ 0 h 1400313"/>
              <a:gd name="connsiteX0" fmla="*/ 95705 w 6898488"/>
              <a:gd name="connsiteY0" fmla="*/ 0 h 1398984"/>
              <a:gd name="connsiteX1" fmla="*/ 6898488 w 6898488"/>
              <a:gd name="connsiteY1" fmla="*/ 0 h 1398984"/>
              <a:gd name="connsiteX2" fmla="*/ 6898488 w 6898488"/>
              <a:gd name="connsiteY2" fmla="*/ 1387061 h 1398984"/>
              <a:gd name="connsiteX3" fmla="*/ 74268 w 6898488"/>
              <a:gd name="connsiteY3" fmla="*/ 1398984 h 1398984"/>
              <a:gd name="connsiteX4" fmla="*/ 95705 w 6898488"/>
              <a:gd name="connsiteY4" fmla="*/ 0 h 1398984"/>
              <a:gd name="connsiteX0" fmla="*/ 42271 w 6845054"/>
              <a:gd name="connsiteY0" fmla="*/ 0 h 1398984"/>
              <a:gd name="connsiteX1" fmla="*/ 6845054 w 6845054"/>
              <a:gd name="connsiteY1" fmla="*/ 0 h 1398984"/>
              <a:gd name="connsiteX2" fmla="*/ 6845054 w 6845054"/>
              <a:gd name="connsiteY2" fmla="*/ 1387061 h 1398984"/>
              <a:gd name="connsiteX3" fmla="*/ 20834 w 6845054"/>
              <a:gd name="connsiteY3" fmla="*/ 1398984 h 1398984"/>
              <a:gd name="connsiteX4" fmla="*/ 42271 w 6845054"/>
              <a:gd name="connsiteY4" fmla="*/ 0 h 1398984"/>
              <a:gd name="connsiteX0" fmla="*/ 92701 w 6895484"/>
              <a:gd name="connsiteY0" fmla="*/ 0 h 1401662"/>
              <a:gd name="connsiteX1" fmla="*/ 6895484 w 6895484"/>
              <a:gd name="connsiteY1" fmla="*/ 0 h 1401662"/>
              <a:gd name="connsiteX2" fmla="*/ 6895484 w 6895484"/>
              <a:gd name="connsiteY2" fmla="*/ 1387061 h 1401662"/>
              <a:gd name="connsiteX3" fmla="*/ 17728 w 6895484"/>
              <a:gd name="connsiteY3" fmla="*/ 1401662 h 1401662"/>
              <a:gd name="connsiteX4" fmla="*/ 92701 w 6895484"/>
              <a:gd name="connsiteY4" fmla="*/ 0 h 1401662"/>
              <a:gd name="connsiteX0" fmla="*/ 103204 w 6905987"/>
              <a:gd name="connsiteY0" fmla="*/ 0 h 1401662"/>
              <a:gd name="connsiteX1" fmla="*/ 6905987 w 6905987"/>
              <a:gd name="connsiteY1" fmla="*/ 0 h 1401662"/>
              <a:gd name="connsiteX2" fmla="*/ 6905987 w 6905987"/>
              <a:gd name="connsiteY2" fmla="*/ 1387061 h 1401662"/>
              <a:gd name="connsiteX3" fmla="*/ 28231 w 6905987"/>
              <a:gd name="connsiteY3" fmla="*/ 1401662 h 1401662"/>
              <a:gd name="connsiteX4" fmla="*/ 103204 w 6905987"/>
              <a:gd name="connsiteY4" fmla="*/ 0 h 140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87" h="1401662">
                <a:moveTo>
                  <a:pt x="103204" y="0"/>
                </a:moveTo>
                <a:lnTo>
                  <a:pt x="6905987" y="0"/>
                </a:lnTo>
                <a:lnTo>
                  <a:pt x="6905987" y="1387061"/>
                </a:lnTo>
                <a:lnTo>
                  <a:pt x="28231" y="1401662"/>
                </a:lnTo>
                <a:cubicBezTo>
                  <a:pt x="-65063" y="609524"/>
                  <a:pt x="102712" y="74149"/>
                  <a:pt x="1032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107960983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504" y="4245417"/>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6084295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7129" y="2"/>
            <a:ext cx="9151129" cy="748555"/>
          </a:xfrm>
          <a:prstGeom prst="rect">
            <a:avLst/>
          </a:prstGeom>
        </p:spPr>
      </p:pic>
      <p:sp>
        <p:nvSpPr>
          <p:cNvPr id="7" name="Title 1"/>
          <p:cNvSpPr>
            <a:spLocks noGrp="1"/>
          </p:cNvSpPr>
          <p:nvPr>
            <p:ph type="title"/>
          </p:nvPr>
        </p:nvSpPr>
        <p:spPr>
          <a:xfrm>
            <a:off x="457200" y="1039554"/>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3123" y="249505"/>
            <a:ext cx="6903076" cy="369332"/>
          </a:xfrm>
          <a:prstGeom prst="rect">
            <a:avLst/>
          </a:prstGeom>
          <a:noFill/>
        </p:spPr>
        <p:txBody>
          <a:bodyPr wrap="square" rtlCol="0">
            <a:spAutoFit/>
          </a:bodyPr>
          <a:lstStyle/>
          <a:p>
            <a:r>
              <a:rPr lang="en-US" sz="1800" b="1" dirty="0" smtClean="0">
                <a:solidFill>
                  <a:srgbClr val="FFFFFF">
                    <a:lumMod val="95000"/>
                  </a:srgb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91160933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smtClean="0"/>
              <a:t>Bottom band: NCHS</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455897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4"/>
            <a:ext cx="9144000" cy="153046"/>
          </a:xfrm>
          <a:prstGeom prst="rect">
            <a:avLst/>
          </a:prstGeom>
        </p:spPr>
      </p:pic>
    </p:spTree>
    <p:extLst>
      <p:ext uri="{BB962C8B-B14F-4D97-AF65-F5344CB8AC3E}">
        <p14:creationId xmlns:p14="http://schemas.microsoft.com/office/powerpoint/2010/main" val="363375188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7011155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png"/><Relationship Id="rId5" Type="http://schemas.openxmlformats.org/officeDocument/2006/relationships/slideLayout" Target="../slideLayouts/slideLayout38.xml"/><Relationship Id="rId10" Type="http://schemas.openxmlformats.org/officeDocument/2006/relationships/theme" Target="../theme/theme6.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5" r:id="rId3"/>
    <p:sldLayoutId id="2147483823" r:id="rId4"/>
    <p:sldLayoutId id="2147483822"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36678311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6981929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400631996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4644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9231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Lst>
  <p:transition>
    <p:fade/>
  </p:transition>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07736923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199" y="1173828"/>
            <a:ext cx="8434039" cy="1129967"/>
          </a:xfrm>
        </p:spPr>
        <p:txBody>
          <a:bodyPr/>
          <a:lstStyle/>
          <a:p>
            <a:pPr>
              <a:lnSpc>
                <a:spcPct val="110000"/>
              </a:lnSpc>
              <a:spcBef>
                <a:spcPts val="0"/>
              </a:spcBef>
              <a:defRPr/>
            </a:pPr>
            <a:r>
              <a:rPr lang="en-US" dirty="0" smtClean="0">
                <a:solidFill>
                  <a:srgbClr val="0E66AF"/>
                </a:solidFill>
              </a:rPr>
              <a:t>Maternal deaths in the National Vital Statistics System</a:t>
            </a:r>
            <a:endParaRPr lang="en-US" dirty="0">
              <a:solidFill>
                <a:srgbClr val="0E66AF"/>
              </a:solidFill>
            </a:endParaRPr>
          </a:p>
        </p:txBody>
      </p:sp>
      <p:sp>
        <p:nvSpPr>
          <p:cNvPr id="2" name="Subtitle 1"/>
          <p:cNvSpPr>
            <a:spLocks noGrp="1"/>
          </p:cNvSpPr>
          <p:nvPr>
            <p:ph type="subTitle" idx="1"/>
          </p:nvPr>
        </p:nvSpPr>
        <p:spPr>
          <a:xfrm>
            <a:off x="457197" y="3804101"/>
            <a:ext cx="6759761" cy="1082223"/>
          </a:xfrm>
        </p:spPr>
        <p:txBody>
          <a:bodyPr/>
          <a:lstStyle/>
          <a:p>
            <a:r>
              <a:rPr lang="en-US" sz="1400" dirty="0" smtClean="0">
                <a:solidFill>
                  <a:schemeClr val="accent4">
                    <a:lumMod val="75000"/>
                  </a:schemeClr>
                </a:solidFill>
              </a:rPr>
              <a:t>NCHS Board of Scientific Counselors</a:t>
            </a:r>
          </a:p>
          <a:p>
            <a:r>
              <a:rPr lang="en-US" sz="1400" dirty="0" smtClean="0">
                <a:solidFill>
                  <a:schemeClr val="accent4">
                    <a:lumMod val="75000"/>
                  </a:schemeClr>
                </a:solidFill>
              </a:rPr>
              <a:t>Hyattsville, MD</a:t>
            </a:r>
            <a:endParaRPr lang="en-US" sz="1400" dirty="0">
              <a:solidFill>
                <a:schemeClr val="accent4">
                  <a:lumMod val="75000"/>
                </a:schemeClr>
              </a:solidFill>
            </a:endParaRPr>
          </a:p>
          <a:p>
            <a:r>
              <a:rPr lang="en-US" sz="1400" dirty="0" smtClean="0">
                <a:solidFill>
                  <a:schemeClr val="accent4">
                    <a:lumMod val="75000"/>
                  </a:schemeClr>
                </a:solidFill>
              </a:rPr>
              <a:t>May 9-10, 2019</a:t>
            </a:r>
            <a:endParaRPr lang="en-US" sz="1400" dirty="0">
              <a:solidFill>
                <a:schemeClr val="accent4">
                  <a:lumMod val="75000"/>
                </a:schemeClr>
              </a:solidFill>
            </a:endParaRPr>
          </a:p>
        </p:txBody>
      </p:sp>
      <p:sp>
        <p:nvSpPr>
          <p:cNvPr id="6" name="Text Placeholder 5"/>
          <p:cNvSpPr>
            <a:spLocks noGrp="1"/>
          </p:cNvSpPr>
          <p:nvPr>
            <p:ph type="body" sz="quarter" idx="10"/>
          </p:nvPr>
        </p:nvSpPr>
        <p:spPr>
          <a:xfrm>
            <a:off x="457197" y="2318141"/>
            <a:ext cx="7090012" cy="971550"/>
          </a:xfrm>
        </p:spPr>
        <p:txBody>
          <a:bodyPr/>
          <a:lstStyle/>
          <a:p>
            <a:r>
              <a:rPr lang="en-US" b="1" dirty="0" smtClean="0">
                <a:solidFill>
                  <a:srgbClr val="0E66AF"/>
                </a:solidFill>
              </a:rPr>
              <a:t>Robert N. Anderson, PhD</a:t>
            </a:r>
          </a:p>
          <a:p>
            <a:r>
              <a:rPr lang="en-US" sz="1600" b="1" dirty="0" smtClean="0">
                <a:solidFill>
                  <a:srgbClr val="0E66AF"/>
                </a:solidFill>
              </a:rPr>
              <a:t>Chief, Mortality Statistics Branch</a:t>
            </a:r>
          </a:p>
          <a:p>
            <a:r>
              <a:rPr lang="en-US" sz="1600" b="1" dirty="0" smtClean="0">
                <a:solidFill>
                  <a:srgbClr val="0E66AF"/>
                </a:solidFill>
              </a:rPr>
              <a:t>Division of Vital Statistics</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197" y="290086"/>
            <a:ext cx="5363570" cy="338554"/>
          </a:xfrm>
          <a:prstGeom prst="rect">
            <a:avLst/>
          </a:prstGeom>
          <a:noFill/>
        </p:spPr>
        <p:txBody>
          <a:bodyPr wrap="square" rtlCol="0">
            <a:spAutoFit/>
          </a:bodyPr>
          <a:lstStyle/>
          <a:p>
            <a:r>
              <a:rPr lang="en-US" sz="1600" dirty="0" smtClean="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checkbox item on the 2003 revision of the US Standard Death Certificate</a:t>
            </a:r>
            <a:endParaRPr lang="en-US" dirty="0"/>
          </a:p>
        </p:txBody>
      </p:sp>
      <p:pic>
        <p:nvPicPr>
          <p:cNvPr id="4" name="Picture 3" descr="This figure shows the standard pregnancy checkbox item.  The item contains 5 options: Not pregnant with the past year; pregnant at the time of death; not pregnant, but pregnant within 42 days of death; not pregnant, but pregnant 43 days to 1 year before death; and unknown if pregnant within the past year." title="Standard pregnancy checkbox item"/>
          <p:cNvPicPr>
            <a:picLocks noChangeAspect="1"/>
          </p:cNvPicPr>
          <p:nvPr/>
        </p:nvPicPr>
        <p:blipFill>
          <a:blip r:embed="rId2"/>
          <a:stretch>
            <a:fillRect/>
          </a:stretch>
        </p:blipFill>
        <p:spPr>
          <a:xfrm>
            <a:off x="1545302" y="1347760"/>
            <a:ext cx="6053396" cy="2408452"/>
          </a:xfrm>
          <a:prstGeom prst="rect">
            <a:avLst/>
          </a:prstGeom>
        </p:spPr>
      </p:pic>
    </p:spTree>
    <p:extLst>
      <p:ext uri="{BB962C8B-B14F-4D97-AF65-F5344CB8AC3E}">
        <p14:creationId xmlns:p14="http://schemas.microsoft.com/office/powerpoint/2010/main" val="378871843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2003 revision of the US Standard Death Certificate</a:t>
            </a:r>
            <a:endParaRPr lang="en-US" dirty="0"/>
          </a:p>
        </p:txBody>
      </p:sp>
      <p:sp>
        <p:nvSpPr>
          <p:cNvPr id="3" name="Text Placeholder 2"/>
          <p:cNvSpPr>
            <a:spLocks noGrp="1"/>
          </p:cNvSpPr>
          <p:nvPr>
            <p:ph type="body" sz="quarter" idx="10"/>
          </p:nvPr>
        </p:nvSpPr>
        <p:spPr/>
        <p:txBody>
          <a:bodyPr/>
          <a:lstStyle/>
          <a:p>
            <a:r>
              <a:rPr lang="en-US" dirty="0" smtClean="0"/>
              <a:t>Only 5 jurisdictions had a checkbox item consistent with the standard in 2003</a:t>
            </a:r>
          </a:p>
          <a:p>
            <a:endParaRPr lang="en-US" sz="2400" dirty="0"/>
          </a:p>
        </p:txBody>
      </p:sp>
      <p:graphicFrame>
        <p:nvGraphicFramePr>
          <p:cNvPr id="6" name="Chart 5" descr="This chart shows the cumulative percentage of jurisdictions that implemented the standard pregnancy item on their death certificates for each year from 2003 to 2019.  The percentage in 2003 was 9.6% and increased to 98.1% in 2017.  The percentage remained at 98.1% in both 2018 and 2019." title="Cumulative percent of jurisdictions with standard pregnancy checkbox item"/>
          <p:cNvGraphicFramePr/>
          <p:nvPr>
            <p:extLst>
              <p:ext uri="{D42A27DB-BD31-4B8C-83A1-F6EECF244321}">
                <p14:modId xmlns:p14="http://schemas.microsoft.com/office/powerpoint/2010/main" val="2002469850"/>
              </p:ext>
            </p:extLst>
          </p:nvPr>
        </p:nvGraphicFramePr>
        <p:xfrm>
          <a:off x="834501" y="1553592"/>
          <a:ext cx="7474997" cy="28418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4501" y="4319210"/>
            <a:ext cx="8024739" cy="553998"/>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Note: Out of 52 jurisdictions (50 states, NYC and DC).  CA implemented the 2003 certificate, but without the standard pregnancy item</a:t>
            </a:r>
            <a:r>
              <a:rPr lang="en-US" sz="1600" dirty="0" smtClean="0">
                <a:solidFill>
                  <a:srgbClr val="000000"/>
                </a:solidFill>
                <a:latin typeface="Calibri" panose="020F0502020204030204" pitchFamily="34" charset="0"/>
              </a:rPr>
              <a:t>. </a:t>
            </a:r>
          </a:p>
        </p:txBody>
      </p:sp>
    </p:spTree>
    <p:extLst>
      <p:ext uri="{BB962C8B-B14F-4D97-AF65-F5344CB8AC3E}">
        <p14:creationId xmlns:p14="http://schemas.microsoft.com/office/powerpoint/2010/main" val="4325361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rules for coding maternal deaths</a:t>
            </a:r>
            <a:endParaRPr lang="en-US" dirty="0"/>
          </a:p>
        </p:txBody>
      </p:sp>
      <p:sp>
        <p:nvSpPr>
          <p:cNvPr id="3" name="Text Placeholder 2"/>
          <p:cNvSpPr>
            <a:spLocks noGrp="1"/>
          </p:cNvSpPr>
          <p:nvPr>
            <p:ph type="body" sz="quarter" idx="10"/>
          </p:nvPr>
        </p:nvSpPr>
        <p:spPr>
          <a:xfrm>
            <a:off x="457200" y="1063229"/>
            <a:ext cx="8535880" cy="3437334"/>
          </a:xfrm>
        </p:spPr>
        <p:txBody>
          <a:bodyPr/>
          <a:lstStyle/>
          <a:p>
            <a:r>
              <a:rPr lang="en-US" dirty="0" smtClean="0"/>
              <a:t>For female decedents where there is an indication, either in the cause of death section (part I or II) or in the checkbox item, of a pregnancy or recent pregnancy, all medical conditions on the death certificate are coded to the O-chapter (Chapter XV) in ICD-10</a:t>
            </a:r>
          </a:p>
          <a:p>
            <a:pPr lvl="1"/>
            <a:r>
              <a:rPr lang="en-US" sz="1800" dirty="0" smtClean="0"/>
              <a:t>Those conditions indexed in ICD-10 (i.e., found in the index or specified in volume 1) are coded to the appropriate O-code</a:t>
            </a:r>
          </a:p>
          <a:p>
            <a:pPr lvl="1"/>
            <a:r>
              <a:rPr lang="en-US" sz="1800" dirty="0" smtClean="0"/>
              <a:t>Those conditions not indexed or not found in volume 1 are assigned to “other specified” categories:</a:t>
            </a:r>
          </a:p>
          <a:p>
            <a:pPr lvl="2"/>
            <a:r>
              <a:rPr lang="en-US" sz="1600" dirty="0" smtClean="0"/>
              <a:t>For direct obstetric causes or complications of direct obstetric causes, code O26.8 (Other specified pregnancy-related conditions) </a:t>
            </a:r>
          </a:p>
          <a:p>
            <a:pPr lvl="2"/>
            <a:r>
              <a:rPr lang="en-US" sz="1600" dirty="0" smtClean="0"/>
              <a:t>For indirect obstetric causes, code O99.8 (Other specified diseases and conditions complicating pregnancy, childbirth and the puerperium)</a:t>
            </a:r>
          </a:p>
          <a:p>
            <a:pPr lvl="1"/>
            <a:endParaRPr lang="en-US" sz="1600" dirty="0" smtClean="0"/>
          </a:p>
        </p:txBody>
      </p:sp>
    </p:spTree>
    <p:extLst>
      <p:ext uri="{BB962C8B-B14F-4D97-AF65-F5344CB8AC3E}">
        <p14:creationId xmlns:p14="http://schemas.microsoft.com/office/powerpoint/2010/main" val="21266071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oding with and without checkbox</a:t>
            </a:r>
            <a:endParaRPr lang="en-US" dirty="0"/>
          </a:p>
        </p:txBody>
      </p:sp>
      <p:sp>
        <p:nvSpPr>
          <p:cNvPr id="3" name="Text Placeholder 2"/>
          <p:cNvSpPr>
            <a:spLocks noGrp="1"/>
          </p:cNvSpPr>
          <p:nvPr>
            <p:ph type="body" sz="quarter" idx="10"/>
          </p:nvPr>
        </p:nvSpPr>
        <p:spPr>
          <a:xfrm>
            <a:off x="457200" y="1158874"/>
            <a:ext cx="8229600" cy="3741599"/>
          </a:xfrm>
        </p:spPr>
        <p:txBody>
          <a:bodyPr/>
          <a:lstStyle/>
          <a:p>
            <a:pPr marL="0" indent="0">
              <a:buNone/>
            </a:pPr>
            <a:r>
              <a:rPr lang="en-US" sz="1800" dirty="0" smtClean="0"/>
              <a:t>				Without checkbox		With checkbox</a:t>
            </a:r>
          </a:p>
          <a:p>
            <a:pPr marL="0" indent="0">
              <a:spcBef>
                <a:spcPts val="0"/>
              </a:spcBef>
              <a:buNone/>
            </a:pPr>
            <a:r>
              <a:rPr lang="en-US" sz="1800" dirty="0" smtClean="0"/>
              <a:t>I a) Chronic renal failure		          N18.9		        O26.8</a:t>
            </a:r>
          </a:p>
          <a:p>
            <a:pPr marL="0" indent="0">
              <a:spcBef>
                <a:spcPts val="0"/>
              </a:spcBef>
              <a:buNone/>
            </a:pPr>
            <a:r>
              <a:rPr lang="en-US" sz="1800" dirty="0"/>
              <a:t> </a:t>
            </a:r>
            <a:r>
              <a:rPr lang="en-US" sz="1800" dirty="0" smtClean="0"/>
              <a:t> b) Hypertensive heart disease	          I11.9		        O10.1</a:t>
            </a:r>
          </a:p>
          <a:p>
            <a:pPr marL="0" indent="0">
              <a:spcBef>
                <a:spcPts val="0"/>
              </a:spcBef>
              <a:buNone/>
            </a:pPr>
            <a:r>
              <a:rPr lang="en-US" sz="1800" dirty="0"/>
              <a:t> </a:t>
            </a:r>
            <a:r>
              <a:rPr lang="en-US" sz="1800" dirty="0" smtClean="0"/>
              <a:t> c)</a:t>
            </a:r>
          </a:p>
          <a:p>
            <a:pPr marL="0" indent="0">
              <a:spcBef>
                <a:spcPts val="0"/>
              </a:spcBef>
              <a:buNone/>
            </a:pPr>
            <a:r>
              <a:rPr lang="en-US" sz="1800" dirty="0" smtClean="0"/>
              <a:t>II    Coronary thrombosis		          I21.9		        O99.4</a:t>
            </a:r>
          </a:p>
          <a:p>
            <a:pPr marL="0" indent="0">
              <a:spcBef>
                <a:spcPts val="0"/>
              </a:spcBef>
              <a:buNone/>
            </a:pPr>
            <a:r>
              <a:rPr lang="en-US" sz="1800" dirty="0" smtClean="0"/>
              <a:t>	</a:t>
            </a:r>
            <a:r>
              <a:rPr lang="en-US" sz="1800" b="1" i="1" dirty="0" smtClean="0"/>
              <a:t>Underlying cause		          I21.9		        O10.1</a:t>
            </a:r>
            <a:endParaRPr lang="en-US" sz="1800" b="1" i="1" dirty="0"/>
          </a:p>
          <a:p>
            <a:pPr marL="0" indent="0">
              <a:spcBef>
                <a:spcPts val="0"/>
              </a:spcBef>
              <a:buNone/>
            </a:pPr>
            <a:endParaRPr lang="en-US" sz="1800" dirty="0" smtClean="0"/>
          </a:p>
          <a:p>
            <a:pPr marL="0" indent="0">
              <a:spcBef>
                <a:spcPts val="0"/>
              </a:spcBef>
              <a:buNone/>
            </a:pPr>
            <a:r>
              <a:rPr lang="en-US" sz="1800" dirty="0" smtClean="0"/>
              <a:t>I </a:t>
            </a:r>
            <a:r>
              <a:rPr lang="en-US" sz="1800" dirty="0"/>
              <a:t>a) </a:t>
            </a:r>
            <a:r>
              <a:rPr lang="en-US" sz="1800" dirty="0" smtClean="0"/>
              <a:t>Hemorrhage			          R58</a:t>
            </a:r>
            <a:r>
              <a:rPr lang="en-US" sz="1800" dirty="0"/>
              <a:t>	</a:t>
            </a:r>
            <a:r>
              <a:rPr lang="en-US" sz="1800" dirty="0" smtClean="0"/>
              <a:t>		        O46.9</a:t>
            </a:r>
            <a:endParaRPr lang="en-US" sz="1800" dirty="0"/>
          </a:p>
          <a:p>
            <a:pPr marL="0" indent="0">
              <a:spcBef>
                <a:spcPts val="0"/>
              </a:spcBef>
              <a:buNone/>
            </a:pPr>
            <a:r>
              <a:rPr lang="en-US" sz="1800" dirty="0"/>
              <a:t>  b) </a:t>
            </a:r>
            <a:r>
              <a:rPr lang="en-US" sz="1800" dirty="0" smtClean="0"/>
              <a:t>Dissecting aortic aneurysm	          I71.0	 	        O99.4</a:t>
            </a:r>
            <a:endParaRPr lang="en-US" sz="1800" dirty="0"/>
          </a:p>
          <a:p>
            <a:pPr marL="0" indent="0">
              <a:spcBef>
                <a:spcPts val="0"/>
              </a:spcBef>
              <a:buNone/>
            </a:pPr>
            <a:r>
              <a:rPr lang="en-US" sz="1800" dirty="0"/>
              <a:t>  c</a:t>
            </a:r>
            <a:r>
              <a:rPr lang="en-US" sz="1800" dirty="0" smtClean="0"/>
              <a:t>) Arteriosclerosis			          I70.9		        O99.4</a:t>
            </a:r>
            <a:endParaRPr lang="en-US" sz="1800" dirty="0"/>
          </a:p>
          <a:p>
            <a:pPr marL="0" indent="0">
              <a:spcBef>
                <a:spcPts val="0"/>
              </a:spcBef>
              <a:buNone/>
            </a:pPr>
            <a:r>
              <a:rPr lang="en-US" sz="1800" dirty="0"/>
              <a:t>II  </a:t>
            </a:r>
            <a:r>
              <a:rPr lang="en-US" sz="1800" dirty="0" smtClean="0"/>
              <a:t>  Old myocardial infarction		          I25.8		        O99.4</a:t>
            </a:r>
            <a:endParaRPr lang="en-US" sz="1800" dirty="0"/>
          </a:p>
          <a:p>
            <a:pPr marL="0" indent="0">
              <a:spcBef>
                <a:spcPts val="0"/>
              </a:spcBef>
              <a:buNone/>
            </a:pPr>
            <a:r>
              <a:rPr lang="en-US" dirty="0" smtClean="0"/>
              <a:t>	</a:t>
            </a:r>
            <a:r>
              <a:rPr lang="en-US" sz="1800" b="1" i="1" dirty="0" smtClean="0"/>
              <a:t>Underlying cause		          I71.0		        O46.9</a:t>
            </a:r>
            <a:endParaRPr lang="en-US" sz="1800" b="1" i="1" dirty="0"/>
          </a:p>
        </p:txBody>
      </p:sp>
    </p:spTree>
    <p:extLst>
      <p:ext uri="{BB962C8B-B14F-4D97-AF65-F5344CB8AC3E}">
        <p14:creationId xmlns:p14="http://schemas.microsoft.com/office/powerpoint/2010/main" val="155808982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external causes</a:t>
            </a:r>
            <a:endParaRPr lang="en-US" dirty="0"/>
          </a:p>
        </p:txBody>
      </p:sp>
      <p:sp>
        <p:nvSpPr>
          <p:cNvPr id="3" name="Text Placeholder 2"/>
          <p:cNvSpPr>
            <a:spLocks noGrp="1"/>
          </p:cNvSpPr>
          <p:nvPr>
            <p:ph type="body" sz="quarter" idx="10"/>
          </p:nvPr>
        </p:nvSpPr>
        <p:spPr>
          <a:xfrm>
            <a:off x="457200" y="1063229"/>
            <a:ext cx="8229600" cy="3792856"/>
          </a:xfrm>
        </p:spPr>
        <p:txBody>
          <a:bodyPr/>
          <a:lstStyle/>
          <a:p>
            <a:r>
              <a:rPr lang="en-US" dirty="0" smtClean="0"/>
              <a:t>External causes of death (accidents, suicides and homicides) are not converted to O-codes </a:t>
            </a:r>
          </a:p>
          <a:p>
            <a:r>
              <a:rPr lang="en-US" dirty="0" smtClean="0"/>
              <a:t>However, in some instances, a maternal underlying cause may nevertheless be the result</a:t>
            </a:r>
          </a:p>
          <a:p>
            <a:pPr marL="0" indent="0">
              <a:spcBef>
                <a:spcPts val="0"/>
              </a:spcBef>
              <a:buNone/>
            </a:pPr>
            <a:r>
              <a:rPr lang="en-US" sz="1800" b="1" i="1" dirty="0" smtClean="0"/>
              <a:t>				</a:t>
            </a:r>
            <a:r>
              <a:rPr lang="en-US" sz="1800" dirty="0" smtClean="0"/>
              <a:t>Without checkbox		With checkbox</a:t>
            </a:r>
            <a:endParaRPr lang="en-US" sz="1800" dirty="0"/>
          </a:p>
          <a:p>
            <a:pPr marL="0" indent="0">
              <a:spcBef>
                <a:spcPts val="0"/>
              </a:spcBef>
              <a:buNone/>
            </a:pPr>
            <a:r>
              <a:rPr lang="en-US" sz="1800" dirty="0"/>
              <a:t>I a) </a:t>
            </a:r>
            <a:r>
              <a:rPr lang="en-US" sz="1800" dirty="0" smtClean="0"/>
              <a:t>Anoxic brain injury</a:t>
            </a:r>
            <a:r>
              <a:rPr lang="en-US" sz="1800" dirty="0"/>
              <a:t>	</a:t>
            </a:r>
            <a:r>
              <a:rPr lang="en-US" sz="1800" dirty="0" smtClean="0"/>
              <a:t>	</a:t>
            </a:r>
            <a:r>
              <a:rPr lang="en-US" sz="1800" dirty="0"/>
              <a:t> </a:t>
            </a:r>
            <a:r>
              <a:rPr lang="en-US" sz="1800" dirty="0" smtClean="0"/>
              <a:t>         G93.1</a:t>
            </a:r>
            <a:r>
              <a:rPr lang="en-US" sz="1800" dirty="0"/>
              <a:t>		 </a:t>
            </a:r>
            <a:r>
              <a:rPr lang="en-US" sz="1800" dirty="0" smtClean="0"/>
              <a:t>      O26.8       </a:t>
            </a:r>
            <a:endParaRPr lang="en-US" sz="1800" dirty="0"/>
          </a:p>
          <a:p>
            <a:pPr marL="0" indent="0">
              <a:spcBef>
                <a:spcPts val="0"/>
              </a:spcBef>
              <a:buNone/>
            </a:pPr>
            <a:r>
              <a:rPr lang="en-US" sz="1800" dirty="0"/>
              <a:t>  b) </a:t>
            </a:r>
            <a:r>
              <a:rPr lang="en-US" sz="1800" dirty="0" smtClean="0"/>
              <a:t>Fentanyl overdose	</a:t>
            </a:r>
            <a:r>
              <a:rPr lang="en-US" sz="1800" dirty="0"/>
              <a:t>	          </a:t>
            </a:r>
            <a:r>
              <a:rPr lang="en-US" sz="1800" dirty="0" smtClean="0"/>
              <a:t>T40.4/X42	</a:t>
            </a:r>
            <a:r>
              <a:rPr lang="en-US" sz="1800" dirty="0"/>
              <a:t>	</a:t>
            </a:r>
            <a:r>
              <a:rPr lang="en-US" sz="1800" dirty="0" smtClean="0"/>
              <a:t>       T40.4/X42        </a:t>
            </a:r>
            <a:endParaRPr lang="en-US" sz="1800" dirty="0"/>
          </a:p>
          <a:p>
            <a:pPr marL="0" indent="0">
              <a:spcBef>
                <a:spcPts val="0"/>
              </a:spcBef>
              <a:buNone/>
            </a:pPr>
            <a:r>
              <a:rPr lang="en-US" sz="1800" dirty="0"/>
              <a:t>  c) 		          		        </a:t>
            </a:r>
          </a:p>
          <a:p>
            <a:pPr marL="0" indent="0">
              <a:spcBef>
                <a:spcPts val="0"/>
              </a:spcBef>
              <a:buNone/>
            </a:pPr>
            <a:r>
              <a:rPr lang="en-US" sz="1800" dirty="0"/>
              <a:t>II  </a:t>
            </a:r>
            <a:r>
              <a:rPr lang="en-US" sz="1800" dirty="0" smtClean="0"/>
              <a:t>Remote history of opiate abuse	          F11.1 T40.4          </a:t>
            </a:r>
            <a:r>
              <a:rPr lang="en-US" sz="1800" dirty="0"/>
              <a:t>	</a:t>
            </a:r>
            <a:r>
              <a:rPr lang="en-US" sz="1800" dirty="0" smtClean="0"/>
              <a:t>       O99.3  T40.4        </a:t>
            </a:r>
            <a:endParaRPr lang="en-US" sz="1800" dirty="0"/>
          </a:p>
          <a:p>
            <a:pPr marL="0" indent="0">
              <a:spcBef>
                <a:spcPts val="0"/>
              </a:spcBef>
              <a:buNone/>
            </a:pPr>
            <a:r>
              <a:rPr lang="en-US" sz="1800" dirty="0" smtClean="0"/>
              <a:t>Injury description:  Fentanyl overdose</a:t>
            </a:r>
            <a:r>
              <a:rPr lang="en-US" sz="1800" dirty="0"/>
              <a:t>	</a:t>
            </a:r>
            <a:endParaRPr lang="en-US" sz="1800" dirty="0" smtClean="0"/>
          </a:p>
          <a:p>
            <a:pPr marL="0" indent="0">
              <a:spcBef>
                <a:spcPts val="0"/>
              </a:spcBef>
              <a:buNone/>
            </a:pPr>
            <a:r>
              <a:rPr lang="en-US" sz="1800" dirty="0" smtClean="0"/>
              <a:t>Manner:</a:t>
            </a:r>
            <a:r>
              <a:rPr lang="en-US" sz="1800" b="1" i="1" dirty="0" smtClean="0"/>
              <a:t>  		</a:t>
            </a:r>
            <a:r>
              <a:rPr lang="en-US" sz="1800" dirty="0" smtClean="0"/>
              <a:t>Accident</a:t>
            </a:r>
            <a:endParaRPr lang="en-US" sz="1800" dirty="0"/>
          </a:p>
          <a:p>
            <a:pPr marL="0" indent="0">
              <a:spcBef>
                <a:spcPts val="0"/>
              </a:spcBef>
              <a:buNone/>
            </a:pPr>
            <a:r>
              <a:rPr lang="en-US" sz="1800" b="1" i="1" dirty="0" smtClean="0"/>
              <a:t>Underlying </a:t>
            </a:r>
            <a:r>
              <a:rPr lang="en-US" sz="1800" b="1" i="1" dirty="0"/>
              <a:t>cause		          </a:t>
            </a:r>
            <a:r>
              <a:rPr lang="en-US" sz="1800" b="1" i="1" dirty="0" smtClean="0"/>
              <a:t>	          X42 </a:t>
            </a:r>
            <a:r>
              <a:rPr lang="en-US" sz="1800" b="1" i="1" dirty="0"/>
              <a:t>		       </a:t>
            </a:r>
            <a:r>
              <a:rPr lang="en-US" sz="1800" b="1" i="1" dirty="0" smtClean="0"/>
              <a:t>O26.8	</a:t>
            </a:r>
            <a:endParaRPr lang="en-US" sz="1800" b="1" i="1" dirty="0"/>
          </a:p>
          <a:p>
            <a:endParaRPr lang="en-US" dirty="0"/>
          </a:p>
        </p:txBody>
      </p:sp>
    </p:spTree>
    <p:extLst>
      <p:ext uri="{BB962C8B-B14F-4D97-AF65-F5344CB8AC3E}">
        <p14:creationId xmlns:p14="http://schemas.microsoft.com/office/powerpoint/2010/main" val="284310091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incidental to pregnancy</a:t>
            </a:r>
            <a:endParaRPr lang="en-US" dirty="0"/>
          </a:p>
        </p:txBody>
      </p:sp>
      <p:sp>
        <p:nvSpPr>
          <p:cNvPr id="3" name="Text Placeholder 2"/>
          <p:cNvSpPr>
            <a:spLocks noGrp="1"/>
          </p:cNvSpPr>
          <p:nvPr>
            <p:ph type="body" sz="quarter" idx="10"/>
          </p:nvPr>
        </p:nvSpPr>
        <p:spPr/>
        <p:txBody>
          <a:bodyPr/>
          <a:lstStyle/>
          <a:p>
            <a:r>
              <a:rPr lang="en-US" dirty="0" smtClean="0"/>
              <a:t>Causes incidental to pregnancy should not be counted as maternal as they are inconsistent with the WHO definition</a:t>
            </a:r>
          </a:p>
          <a:p>
            <a:r>
              <a:rPr lang="en-US" dirty="0" smtClean="0"/>
              <a:t>WHO does not define what constitutes “incidental” other than injury-related causes</a:t>
            </a:r>
          </a:p>
          <a:p>
            <a:r>
              <a:rPr lang="en-US" dirty="0"/>
              <a:t>C</a:t>
            </a:r>
            <a:r>
              <a:rPr lang="en-US" dirty="0" smtClean="0"/>
              <a:t>oders are not really qualified to make this judgment, especially given the limited information reported on death certificates</a:t>
            </a:r>
          </a:p>
          <a:p>
            <a:r>
              <a:rPr lang="en-US" dirty="0" smtClean="0"/>
              <a:t>To exclude incidental causes in the coding process, a list would be needed</a:t>
            </a:r>
          </a:p>
          <a:p>
            <a:r>
              <a:rPr lang="en-US" dirty="0" smtClean="0"/>
              <a:t>However, such a list is proving difficult to create</a:t>
            </a:r>
          </a:p>
          <a:p>
            <a:pPr lvl="1"/>
            <a:r>
              <a:rPr lang="en-US" sz="1800" dirty="0" smtClean="0"/>
              <a:t>Are there diseases and conditions that are not complicated in some way by pregnancy?</a:t>
            </a:r>
          </a:p>
        </p:txBody>
      </p:sp>
    </p:spTree>
    <p:extLst>
      <p:ext uri="{BB962C8B-B14F-4D97-AF65-F5344CB8AC3E}">
        <p14:creationId xmlns:p14="http://schemas.microsoft.com/office/powerpoint/2010/main" val="6807814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current coding procedure</a:t>
            </a:r>
            <a:endParaRPr lang="en-US" dirty="0"/>
          </a:p>
        </p:txBody>
      </p:sp>
      <p:sp>
        <p:nvSpPr>
          <p:cNvPr id="3" name="Text Placeholder 2"/>
          <p:cNvSpPr>
            <a:spLocks noGrp="1"/>
          </p:cNvSpPr>
          <p:nvPr>
            <p:ph type="body" sz="quarter" idx="10"/>
          </p:nvPr>
        </p:nvSpPr>
        <p:spPr/>
        <p:txBody>
          <a:bodyPr/>
          <a:lstStyle/>
          <a:p>
            <a:r>
              <a:rPr lang="en-US" sz="2400" dirty="0"/>
              <a:t>In some cases, this procedure has had unintended consequences</a:t>
            </a:r>
          </a:p>
          <a:p>
            <a:pPr lvl="1">
              <a:spcBef>
                <a:spcPts val="0"/>
              </a:spcBef>
            </a:pPr>
            <a:r>
              <a:rPr lang="en-US" dirty="0"/>
              <a:t>Some deaths due to external causes were coded as </a:t>
            </a:r>
            <a:r>
              <a:rPr lang="en-US" dirty="0" smtClean="0"/>
              <a:t>maternal</a:t>
            </a:r>
          </a:p>
          <a:p>
            <a:pPr lvl="1">
              <a:spcBef>
                <a:spcPts val="0"/>
              </a:spcBef>
            </a:pPr>
            <a:r>
              <a:rPr lang="en-US" dirty="0" smtClean="0"/>
              <a:t>In some cases, an underlying cause is selected that does not reflect the disease process and actual underlying cause</a:t>
            </a:r>
            <a:endParaRPr lang="en-US" dirty="0"/>
          </a:p>
          <a:p>
            <a:pPr lvl="1">
              <a:spcBef>
                <a:spcPts val="0"/>
              </a:spcBef>
            </a:pPr>
            <a:r>
              <a:rPr lang="en-US" dirty="0" smtClean="0"/>
              <a:t>Because the procedure casts a wide net, some </a:t>
            </a:r>
            <a:r>
              <a:rPr lang="en-US" dirty="0"/>
              <a:t>deaths due to incidental causes, which should be excluded, are </a:t>
            </a:r>
            <a:r>
              <a:rPr lang="en-US" dirty="0" smtClean="0"/>
              <a:t>likely coded </a:t>
            </a:r>
            <a:r>
              <a:rPr lang="en-US" dirty="0"/>
              <a:t>as maternal</a:t>
            </a:r>
          </a:p>
          <a:p>
            <a:pPr lvl="1">
              <a:spcBef>
                <a:spcPts val="0"/>
              </a:spcBef>
            </a:pPr>
            <a:r>
              <a:rPr lang="en-US" dirty="0"/>
              <a:t>Many specific conditions are coded to ill-defined O-codes (e.g., O26.8 and </a:t>
            </a:r>
            <a:r>
              <a:rPr lang="en-US" dirty="0" smtClean="0"/>
              <a:t>O99) </a:t>
            </a:r>
            <a:r>
              <a:rPr lang="en-US" dirty="0"/>
              <a:t>resulting in a loss of information for analysis </a:t>
            </a:r>
          </a:p>
          <a:p>
            <a:endParaRPr lang="en-US" dirty="0"/>
          </a:p>
        </p:txBody>
      </p:sp>
    </p:spTree>
    <p:extLst>
      <p:ext uri="{BB962C8B-B14F-4D97-AF65-F5344CB8AC3E}">
        <p14:creationId xmlns:p14="http://schemas.microsoft.com/office/powerpoint/2010/main" val="19513766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checkbox errors</a:t>
            </a:r>
            <a:endParaRPr lang="en-US" dirty="0"/>
          </a:p>
        </p:txBody>
      </p:sp>
      <p:sp>
        <p:nvSpPr>
          <p:cNvPr id="3" name="Text Placeholder 2"/>
          <p:cNvSpPr>
            <a:spLocks noGrp="1"/>
          </p:cNvSpPr>
          <p:nvPr>
            <p:ph type="body" sz="quarter" idx="10"/>
          </p:nvPr>
        </p:nvSpPr>
        <p:spPr>
          <a:xfrm>
            <a:off x="457200" y="985421"/>
            <a:ext cx="8229600" cy="3515142"/>
          </a:xfrm>
        </p:spPr>
        <p:txBody>
          <a:bodyPr/>
          <a:lstStyle/>
          <a:p>
            <a:r>
              <a:rPr lang="en-US" dirty="0" smtClean="0"/>
              <a:t>Recent research has shown errors in the checkbox item</a:t>
            </a:r>
          </a:p>
          <a:p>
            <a:pPr lvl="1"/>
            <a:r>
              <a:rPr lang="en-US" sz="1800" dirty="0" smtClean="0"/>
              <a:t>Some maternal deaths are missed</a:t>
            </a:r>
          </a:p>
          <a:p>
            <a:pPr lvl="1"/>
            <a:r>
              <a:rPr lang="en-US" sz="1800" dirty="0" smtClean="0"/>
              <a:t>Some non-maternal deaths are misclassified as maternal</a:t>
            </a:r>
          </a:p>
          <a:p>
            <a:r>
              <a:rPr lang="en-US" dirty="0" smtClean="0"/>
              <a:t>It is unclear exactly why the errors occur, but it may be simply random error in selecting the appropriate category</a:t>
            </a:r>
          </a:p>
          <a:p>
            <a:r>
              <a:rPr lang="en-US" dirty="0" smtClean="0"/>
              <a:t>Most errors occur in the older ages (i.e., over 40)</a:t>
            </a:r>
          </a:p>
          <a:p>
            <a:pPr lvl="1"/>
            <a:r>
              <a:rPr lang="en-US" sz="1800" dirty="0" smtClean="0"/>
              <a:t>If the errors are random, they would tend to concentrate in the older population simply because there are more deaths among older women</a:t>
            </a:r>
          </a:p>
          <a:p>
            <a:pPr lvl="1"/>
            <a:r>
              <a:rPr lang="en-US" sz="1800" dirty="0" smtClean="0"/>
              <a:t>Assuming the error rate is constant across age groups, about 70% of errors would occur in the over 40 category </a:t>
            </a:r>
          </a:p>
          <a:p>
            <a:r>
              <a:rPr lang="en-US" dirty="0" smtClean="0"/>
              <a:t>Net result is over-ascertainment of maternal deaths and a maternal mortality rate that is too high</a:t>
            </a:r>
            <a:endParaRPr lang="en-US" dirty="0"/>
          </a:p>
        </p:txBody>
      </p:sp>
    </p:spTree>
    <p:extLst>
      <p:ext uri="{BB962C8B-B14F-4D97-AF65-F5344CB8AC3E}">
        <p14:creationId xmlns:p14="http://schemas.microsoft.com/office/powerpoint/2010/main" val="22068911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in maternal mortality rates: United States, 1999-2017</a:t>
            </a:r>
            <a:endParaRPr lang="en-US" dirty="0"/>
          </a:p>
        </p:txBody>
      </p:sp>
      <p:graphicFrame>
        <p:nvGraphicFramePr>
          <p:cNvPr id="7" name="Chart 6" descr="This chart shows the trend in maternal mortality rates from 1999 t0 2017 in the United States for both the maternal mortality rate and late maternal mortality rate in NVSS and the Pregnancy Mortality Surveillance System.  The trend for the MMR and late MMR are upward during the implementation of the pregnancy checkbox.  The MMR was 9.9 in 1999 and rose to 21.6 in 2017.  The PMSS rate is 13.2 in 1999 and rises to 17.2 in 2015." title="Trend in materrnal mortality rates in the United States from 1999 to 2017"/>
          <p:cNvGraphicFramePr/>
          <p:nvPr>
            <p:extLst>
              <p:ext uri="{D42A27DB-BD31-4B8C-83A1-F6EECF244321}">
                <p14:modId xmlns:p14="http://schemas.microsoft.com/office/powerpoint/2010/main" val="3353519304"/>
              </p:ext>
            </p:extLst>
          </p:nvPr>
        </p:nvGraphicFramePr>
        <p:xfrm>
          <a:off x="559293" y="1063229"/>
          <a:ext cx="7572653" cy="324255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9293" y="4305783"/>
            <a:ext cx="8283765" cy="738664"/>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Note: MMR = maternal mortality rate.  MMR includes all deaths coded to A34, O00-O95, O98-O99.  Late MMR includes all deaths coded to O96-O97.  PMSS (Pregnancy Mortality Surveillance System) includes pregnancy-related deaths (i.e., both maternal and late maternal deaths).</a:t>
            </a:r>
          </a:p>
        </p:txBody>
      </p:sp>
    </p:spTree>
    <p:extLst>
      <p:ext uri="{BB962C8B-B14F-4D97-AF65-F5344CB8AC3E}">
        <p14:creationId xmlns:p14="http://schemas.microsoft.com/office/powerpoint/2010/main" val="41641167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of national maternal mortality rates</a:t>
            </a:r>
            <a:endParaRPr lang="en-US" dirty="0"/>
          </a:p>
        </p:txBody>
      </p:sp>
      <p:sp>
        <p:nvSpPr>
          <p:cNvPr id="3" name="Text Placeholder 2"/>
          <p:cNvSpPr>
            <a:spLocks noGrp="1"/>
          </p:cNvSpPr>
          <p:nvPr>
            <p:ph type="body" sz="quarter" idx="10"/>
          </p:nvPr>
        </p:nvSpPr>
        <p:spPr/>
        <p:txBody>
          <a:bodyPr/>
          <a:lstStyle/>
          <a:p>
            <a:r>
              <a:rPr lang="en-US" sz="2400" dirty="0" smtClean="0"/>
              <a:t>Largely because of concerns arising from the incremental implementation of the standard pregnancy checkbox item, NCHS ceased publication of national maternal mortality rates after 2007.</a:t>
            </a:r>
          </a:p>
          <a:p>
            <a:r>
              <a:rPr lang="en-US" sz="2400" dirty="0" smtClean="0"/>
              <a:t>Plans were to resume once all jurisdictions had implemented the new certificate</a:t>
            </a:r>
          </a:p>
          <a:p>
            <a:r>
              <a:rPr lang="en-US" sz="2400" dirty="0" smtClean="0"/>
              <a:t>More recent information regarding the checkbox errors have raised additional concerns about the accuracy of the data</a:t>
            </a:r>
            <a:endParaRPr lang="en-US" sz="2400" dirty="0"/>
          </a:p>
        </p:txBody>
      </p:sp>
    </p:spTree>
    <p:extLst>
      <p:ext uri="{BB962C8B-B14F-4D97-AF65-F5344CB8AC3E}">
        <p14:creationId xmlns:p14="http://schemas.microsoft.com/office/powerpoint/2010/main" val="9116691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Vital Statistics Cooperative Program</a:t>
            </a:r>
          </a:p>
        </p:txBody>
      </p:sp>
      <p:sp>
        <p:nvSpPr>
          <p:cNvPr id="3" name="Text Placeholder 2"/>
          <p:cNvSpPr>
            <a:spLocks noGrp="1"/>
          </p:cNvSpPr>
          <p:nvPr>
            <p:ph type="body" sz="quarter" idx="10"/>
          </p:nvPr>
        </p:nvSpPr>
        <p:spPr/>
        <p:txBody>
          <a:bodyPr/>
          <a:lstStyle/>
          <a:p>
            <a:r>
              <a:rPr lang="en-US" sz="2400" dirty="0"/>
              <a:t>Federal-State </a:t>
            </a:r>
            <a:r>
              <a:rPr lang="en-US" sz="2400" dirty="0" smtClean="0"/>
              <a:t>contractual </a:t>
            </a:r>
            <a:r>
              <a:rPr lang="en-US" sz="2400" dirty="0"/>
              <a:t>arrangement</a:t>
            </a:r>
          </a:p>
          <a:p>
            <a:pPr lvl="1"/>
            <a:r>
              <a:rPr lang="en-US" sz="2100" dirty="0" smtClean="0"/>
              <a:t>50 States, New York City, District of Columbia and 5 US territories</a:t>
            </a:r>
          </a:p>
          <a:p>
            <a:pPr lvl="1"/>
            <a:r>
              <a:rPr lang="en-US" sz="2100" dirty="0" smtClean="0"/>
              <a:t>Federal </a:t>
            </a:r>
            <a:r>
              <a:rPr lang="en-US" sz="2100" dirty="0"/>
              <a:t>government provides funding, coordination, and standards</a:t>
            </a:r>
          </a:p>
          <a:p>
            <a:pPr lvl="1"/>
            <a:r>
              <a:rPr lang="en-US" sz="2100" dirty="0"/>
              <a:t>States maintain autonomy in their operations, but collect and provide data according to standard specifications and agreed upon </a:t>
            </a:r>
            <a:r>
              <a:rPr lang="en-US" sz="2100" dirty="0" smtClean="0"/>
              <a:t>timelines</a:t>
            </a:r>
            <a:endParaRPr lang="en-US" sz="2100" dirty="0"/>
          </a:p>
          <a:p>
            <a:endParaRPr lang="en-US" dirty="0" smtClean="0"/>
          </a:p>
        </p:txBody>
      </p:sp>
    </p:spTree>
    <p:extLst>
      <p:ext uri="{BB962C8B-B14F-4D97-AF65-F5344CB8AC3E}">
        <p14:creationId xmlns:p14="http://schemas.microsoft.com/office/powerpoint/2010/main" val="21752488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strategy and plans</a:t>
            </a:r>
            <a:endParaRPr lang="en-US" dirty="0"/>
          </a:p>
        </p:txBody>
      </p:sp>
      <p:sp>
        <p:nvSpPr>
          <p:cNvPr id="3" name="Text Placeholder 2"/>
          <p:cNvSpPr>
            <a:spLocks noGrp="1"/>
          </p:cNvSpPr>
          <p:nvPr>
            <p:ph type="body" sz="quarter" idx="10"/>
          </p:nvPr>
        </p:nvSpPr>
        <p:spPr>
          <a:xfrm>
            <a:off x="457200" y="1158875"/>
            <a:ext cx="8519160" cy="3341688"/>
          </a:xfrm>
        </p:spPr>
        <p:txBody>
          <a:bodyPr/>
          <a:lstStyle/>
          <a:p>
            <a:r>
              <a:rPr lang="en-US" sz="2400" dirty="0" smtClean="0"/>
              <a:t>Plans are to resume publication of national maternal mortality rates with the release of the 2018 mortality data</a:t>
            </a:r>
          </a:p>
          <a:p>
            <a:r>
              <a:rPr lang="en-US" sz="2400" dirty="0" smtClean="0"/>
              <a:t>This </a:t>
            </a:r>
            <a:r>
              <a:rPr lang="en-US" sz="2400" dirty="0"/>
              <a:t>will involve the development of new rules for the coding of maternal deaths that </a:t>
            </a:r>
            <a:r>
              <a:rPr lang="en-US" sz="2400" dirty="0" smtClean="0"/>
              <a:t>mitigate errors</a:t>
            </a:r>
          </a:p>
          <a:p>
            <a:r>
              <a:rPr lang="en-US" sz="2400" dirty="0" smtClean="0"/>
              <a:t>For maternal deaths, we also will change the way the multiple cause fields in the data file are organized so as to allow the analyst maximum flexibility in dealing with checkbox-only cases</a:t>
            </a:r>
            <a:endParaRPr lang="en-US" sz="2400" dirty="0"/>
          </a:p>
        </p:txBody>
      </p:sp>
    </p:spTree>
    <p:extLst>
      <p:ext uri="{BB962C8B-B14F-4D97-AF65-F5344CB8AC3E}">
        <p14:creationId xmlns:p14="http://schemas.microsoft.com/office/powerpoint/2010/main" val="20906648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Recoding maternal deaths as if there were no checkbox item</a:t>
            </a:r>
            <a:endParaRPr lang="en-US" dirty="0"/>
          </a:p>
        </p:txBody>
      </p:sp>
      <p:sp>
        <p:nvSpPr>
          <p:cNvPr id="3" name="Text Placeholder 2"/>
          <p:cNvSpPr>
            <a:spLocks noGrp="1"/>
          </p:cNvSpPr>
          <p:nvPr>
            <p:ph type="body" sz="quarter" idx="10"/>
          </p:nvPr>
        </p:nvSpPr>
        <p:spPr/>
        <p:txBody>
          <a:bodyPr/>
          <a:lstStyle/>
          <a:p>
            <a:r>
              <a:rPr lang="en-US" sz="2200" dirty="0" smtClean="0"/>
              <a:t>We have already recoded data for 2015 and 2016 as if the checkbox item did not exist</a:t>
            </a:r>
          </a:p>
          <a:p>
            <a:pPr lvl="1"/>
            <a:r>
              <a:rPr lang="en-US" dirty="0" smtClean="0"/>
              <a:t>A report is in preparation with an analysis of the effect of the checkbox on the maternal mortality rate</a:t>
            </a:r>
          </a:p>
          <a:p>
            <a:r>
              <a:rPr lang="en-US" sz="2200" dirty="0" smtClean="0"/>
              <a:t>Plans are to recode data in the same way for 2003-2014, 2017-2019</a:t>
            </a:r>
          </a:p>
          <a:p>
            <a:r>
              <a:rPr lang="en-US" sz="2200" dirty="0" smtClean="0"/>
              <a:t>These recoded data for 2003-2019 will be released and made available to researchers</a:t>
            </a:r>
          </a:p>
          <a:p>
            <a:r>
              <a:rPr lang="en-US" sz="2200" dirty="0" smtClean="0"/>
              <a:t>This </a:t>
            </a:r>
            <a:r>
              <a:rPr lang="en-US" sz="2200" dirty="0"/>
              <a:t>will increase the availability of trend data </a:t>
            </a:r>
            <a:r>
              <a:rPr lang="en-US" sz="2200" dirty="0" smtClean="0"/>
              <a:t>to evaluate the </a:t>
            </a:r>
            <a:r>
              <a:rPr lang="en-US" sz="2200" dirty="0"/>
              <a:t>addition of the checkbox as there will be several years where all or most deaths will be coded under both </a:t>
            </a:r>
            <a:r>
              <a:rPr lang="en-US" sz="2200" dirty="0" smtClean="0"/>
              <a:t>sets of rules</a:t>
            </a:r>
            <a:endParaRPr lang="en-US" sz="2200" dirty="0"/>
          </a:p>
          <a:p>
            <a:pPr marL="0" indent="0">
              <a:buNone/>
            </a:pPr>
            <a:endParaRPr lang="en-US" sz="2400" dirty="0" smtClean="0"/>
          </a:p>
        </p:txBody>
      </p:sp>
    </p:spTree>
    <p:extLst>
      <p:ext uri="{BB962C8B-B14F-4D97-AF65-F5344CB8AC3E}">
        <p14:creationId xmlns:p14="http://schemas.microsoft.com/office/powerpoint/2010/main" val="23123778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in coding procedure (beginning 2018) </a:t>
            </a:r>
            <a:endParaRPr lang="en-US" dirty="0"/>
          </a:p>
        </p:txBody>
      </p:sp>
      <p:sp>
        <p:nvSpPr>
          <p:cNvPr id="3" name="Text Placeholder 2"/>
          <p:cNvSpPr>
            <a:spLocks noGrp="1"/>
          </p:cNvSpPr>
          <p:nvPr>
            <p:ph type="body" sz="quarter" idx="10"/>
          </p:nvPr>
        </p:nvSpPr>
        <p:spPr/>
        <p:txBody>
          <a:bodyPr/>
          <a:lstStyle/>
          <a:p>
            <a:r>
              <a:rPr lang="en-US" dirty="0" smtClean="0"/>
              <a:t>In checkbox-only cases, information from the checkbox will only modify the underlying cause…not other causes reported on the certificate</a:t>
            </a:r>
          </a:p>
          <a:p>
            <a:r>
              <a:rPr lang="en-US" dirty="0" smtClean="0"/>
              <a:t>Further age restriction for application of the checkbox</a:t>
            </a:r>
          </a:p>
          <a:p>
            <a:pPr lvl="1"/>
            <a:r>
              <a:rPr lang="en-US" sz="1800" dirty="0" smtClean="0"/>
              <a:t>Currently, the age restriction is from age 10-54, i.e., the checkbox is only applied if the decedent is in this age range</a:t>
            </a:r>
          </a:p>
          <a:p>
            <a:pPr lvl="1"/>
            <a:r>
              <a:rPr lang="en-US" sz="1800" dirty="0" smtClean="0"/>
              <a:t>Plans are to further restrict this age range to 10-40 or 10-44 (decision has not yet been made)</a:t>
            </a:r>
          </a:p>
          <a:p>
            <a:pPr lvl="1"/>
            <a:r>
              <a:rPr lang="en-US" sz="1800" dirty="0" smtClean="0"/>
              <a:t>The age restriction will only affect the checkbox-only cases</a:t>
            </a:r>
          </a:p>
          <a:p>
            <a:pPr lvl="1"/>
            <a:r>
              <a:rPr lang="en-US" sz="1800" dirty="0" smtClean="0"/>
              <a:t>When obstetric conditions are reported on the death certificate, there will be no restriction in terms of age, i.e., maternal deaths due to an explicit obstetric condition will be counted regardless of age</a:t>
            </a:r>
          </a:p>
        </p:txBody>
      </p:sp>
    </p:spTree>
    <p:extLst>
      <p:ext uri="{BB962C8B-B14F-4D97-AF65-F5344CB8AC3E}">
        <p14:creationId xmlns:p14="http://schemas.microsoft.com/office/powerpoint/2010/main" val="13873173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in multiple cause fields (beginning 2018)</a:t>
            </a:r>
            <a:endParaRPr lang="en-US" dirty="0"/>
          </a:p>
        </p:txBody>
      </p:sp>
      <p:sp>
        <p:nvSpPr>
          <p:cNvPr id="3" name="Text Placeholder 2"/>
          <p:cNvSpPr>
            <a:spLocks noGrp="1"/>
          </p:cNvSpPr>
          <p:nvPr>
            <p:ph type="body" sz="quarter" idx="10"/>
          </p:nvPr>
        </p:nvSpPr>
        <p:spPr/>
        <p:txBody>
          <a:bodyPr/>
          <a:lstStyle/>
          <a:p>
            <a:r>
              <a:rPr lang="en-US" sz="2400" dirty="0" smtClean="0"/>
              <a:t>For checkbox-only cases that are coded as maternal deaths, only the underlying cause field will reflect an O-code</a:t>
            </a:r>
          </a:p>
          <a:p>
            <a:r>
              <a:rPr lang="en-US" sz="2400" dirty="0" smtClean="0"/>
              <a:t>Multiple cause fields (entity and record axis) for these cases will reflect the data as reported</a:t>
            </a:r>
          </a:p>
          <a:p>
            <a:r>
              <a:rPr lang="en-US" sz="2400" dirty="0" smtClean="0"/>
              <a:t>This will allow the analyst to identify the checkbox only cases in the data file and will avoid problems with ill-defined O-codes (e.g., O26.8 and O99.8)</a:t>
            </a:r>
          </a:p>
          <a:p>
            <a:endParaRPr lang="en-US" sz="2400" dirty="0" smtClean="0"/>
          </a:p>
        </p:txBody>
      </p:sp>
    </p:spTree>
    <p:extLst>
      <p:ext uri="{BB962C8B-B14F-4D97-AF65-F5344CB8AC3E}">
        <p14:creationId xmlns:p14="http://schemas.microsoft.com/office/powerpoint/2010/main" val="12205926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proposed checkbox-only record</a:t>
            </a:r>
            <a:endParaRPr lang="en-US" dirty="0"/>
          </a:p>
        </p:txBody>
      </p:sp>
      <p:sp>
        <p:nvSpPr>
          <p:cNvPr id="3" name="Text Placeholder 2"/>
          <p:cNvSpPr>
            <a:spLocks noGrp="1"/>
          </p:cNvSpPr>
          <p:nvPr>
            <p:ph type="body" sz="quarter" idx="10"/>
          </p:nvPr>
        </p:nvSpPr>
        <p:spPr/>
        <p:txBody>
          <a:bodyPr/>
          <a:lstStyle/>
          <a:p>
            <a:pPr marL="0" indent="0">
              <a:buNone/>
            </a:pPr>
            <a:r>
              <a:rPr lang="en-US" sz="1600" dirty="0" smtClean="0"/>
              <a:t>I a) Hemorrhage		</a:t>
            </a:r>
            <a:r>
              <a:rPr lang="en-US" sz="1600" dirty="0"/>
              <a:t>	</a:t>
            </a:r>
            <a:r>
              <a:rPr lang="en-US" sz="1600" dirty="0" smtClean="0"/>
              <a:t>R58</a:t>
            </a:r>
          </a:p>
          <a:p>
            <a:pPr marL="0" indent="0">
              <a:buNone/>
            </a:pPr>
            <a:r>
              <a:rPr lang="en-US" sz="1600" dirty="0" smtClean="0"/>
              <a:t>  b) Dissecting aortic aneurysm	          	I71.0</a:t>
            </a:r>
          </a:p>
          <a:p>
            <a:pPr marL="0" indent="0">
              <a:buNone/>
            </a:pPr>
            <a:r>
              <a:rPr lang="en-US" sz="1600" dirty="0" smtClean="0"/>
              <a:t>  </a:t>
            </a:r>
            <a:r>
              <a:rPr lang="en-US" sz="1600" dirty="0"/>
              <a:t>c) Arteriosclerosis		</a:t>
            </a:r>
            <a:r>
              <a:rPr lang="en-US" sz="1600" dirty="0" smtClean="0"/>
              <a:t>	I70.9</a:t>
            </a:r>
            <a:endParaRPr lang="en-US" sz="1600" dirty="0"/>
          </a:p>
          <a:p>
            <a:pPr marL="0" indent="0">
              <a:buNone/>
            </a:pPr>
            <a:r>
              <a:rPr lang="en-US" sz="1600" dirty="0"/>
              <a:t>II    Old myocardial infarction	</a:t>
            </a:r>
            <a:r>
              <a:rPr lang="en-US" sz="1600" dirty="0" smtClean="0"/>
              <a:t>	I25.8</a:t>
            </a:r>
            <a:endParaRPr lang="en-US" sz="1600" dirty="0"/>
          </a:p>
          <a:p>
            <a:pPr marL="0" indent="0">
              <a:buNone/>
            </a:pPr>
            <a:r>
              <a:rPr lang="en-US" sz="1600" dirty="0"/>
              <a:t>	</a:t>
            </a:r>
            <a:r>
              <a:rPr lang="en-US" sz="1600" b="1" i="1" dirty="0"/>
              <a:t>Underlying cause	</a:t>
            </a:r>
            <a:r>
              <a:rPr lang="en-US" sz="1600" b="1" i="1" dirty="0" smtClean="0"/>
              <a:t>	I71.0  	O99.4</a:t>
            </a:r>
            <a:endParaRPr lang="en-US" sz="1600" b="1" i="1" dirty="0"/>
          </a:p>
          <a:p>
            <a:r>
              <a:rPr lang="en-US" sz="1800" dirty="0" smtClean="0"/>
              <a:t>Entity axis codes (first 2 positions indicate where the condition was reported, i.e., which line and where on the line)</a:t>
            </a:r>
          </a:p>
          <a:p>
            <a:pPr marL="0" indent="0">
              <a:buNone/>
            </a:pPr>
            <a:r>
              <a:rPr lang="en-US" sz="1600" dirty="0" smtClean="0"/>
              <a:t>11R58	21I710	31I709	61I258</a:t>
            </a:r>
          </a:p>
          <a:p>
            <a:r>
              <a:rPr lang="en-US" sz="1800" dirty="0" smtClean="0"/>
              <a:t>Record axis codes (underlying cause is listed first with other codes listed alphanumerically after that)</a:t>
            </a:r>
          </a:p>
          <a:p>
            <a:pPr marL="0" indent="0">
              <a:buNone/>
            </a:pPr>
            <a:r>
              <a:rPr lang="en-US" sz="1600" dirty="0" smtClean="0"/>
              <a:t>O994	I258	I709	I7101	R58</a:t>
            </a:r>
            <a:endParaRPr lang="en-US" sz="1600" dirty="0"/>
          </a:p>
        </p:txBody>
      </p:sp>
      <p:cxnSp>
        <p:nvCxnSpPr>
          <p:cNvPr id="10" name="Straight Arrow Connector 9"/>
          <p:cNvCxnSpPr/>
          <p:nvPr/>
        </p:nvCxnSpPr>
        <p:spPr>
          <a:xfrm flipH="1" flipV="1">
            <a:off x="3724227" y="4405579"/>
            <a:ext cx="235214" cy="22976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9441" y="4500563"/>
            <a:ext cx="4829410" cy="523220"/>
          </a:xfrm>
          <a:prstGeom prst="rect">
            <a:avLst/>
          </a:prstGeom>
          <a:noFill/>
        </p:spPr>
        <p:txBody>
          <a:bodyPr wrap="square" rtlCol="0">
            <a:spAutoFit/>
          </a:bodyPr>
          <a:lstStyle/>
          <a:p>
            <a:r>
              <a:rPr lang="en-US" sz="1400" dirty="0" smtClean="0">
                <a:solidFill>
                  <a:srgbClr val="000000"/>
                </a:solidFill>
                <a:latin typeface="Calibri" panose="020F0502020204030204" pitchFamily="34" charset="0"/>
              </a:rPr>
              <a:t>“1” in the fifth position indicates that this code would be the underlying cause assuming no checkbox</a:t>
            </a:r>
          </a:p>
        </p:txBody>
      </p:sp>
      <p:sp>
        <p:nvSpPr>
          <p:cNvPr id="13" name="TextBox 12"/>
          <p:cNvSpPr txBox="1"/>
          <p:nvPr/>
        </p:nvSpPr>
        <p:spPr>
          <a:xfrm>
            <a:off x="5548545" y="1158875"/>
            <a:ext cx="2405848" cy="584775"/>
          </a:xfrm>
          <a:prstGeom prst="rect">
            <a:avLst/>
          </a:prstGeom>
          <a:noFill/>
        </p:spPr>
        <p:txBody>
          <a:bodyPr wrap="square" rtlCol="0">
            <a:spAutoFit/>
          </a:bodyPr>
          <a:lstStyle/>
          <a:p>
            <a:r>
              <a:rPr lang="en-US" sz="1600" dirty="0" smtClean="0">
                <a:solidFill>
                  <a:schemeClr val="accent4">
                    <a:lumMod val="75000"/>
                  </a:schemeClr>
                </a:solidFill>
                <a:latin typeface="Calibri" panose="020F0502020204030204" pitchFamily="34" charset="0"/>
              </a:rPr>
              <a:t>Pregnancy checkbox = pregnant at time of death</a:t>
            </a:r>
          </a:p>
        </p:txBody>
      </p:sp>
      <p:cxnSp>
        <p:nvCxnSpPr>
          <p:cNvPr id="17" name="Straight Arrow Connector 16"/>
          <p:cNvCxnSpPr/>
          <p:nvPr/>
        </p:nvCxnSpPr>
        <p:spPr>
          <a:xfrm flipV="1">
            <a:off x="4705165" y="2512339"/>
            <a:ext cx="334437" cy="4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4825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and data release plans </a:t>
            </a:r>
            <a:endParaRPr lang="en-US" dirty="0"/>
          </a:p>
        </p:txBody>
      </p:sp>
      <p:sp>
        <p:nvSpPr>
          <p:cNvPr id="3" name="Text Placeholder 2"/>
          <p:cNvSpPr>
            <a:spLocks noGrp="1"/>
          </p:cNvSpPr>
          <p:nvPr>
            <p:ph type="body" sz="quarter" idx="10"/>
          </p:nvPr>
        </p:nvSpPr>
        <p:spPr>
          <a:xfrm>
            <a:off x="457200" y="1158874"/>
            <a:ext cx="8229600" cy="3688333"/>
          </a:xfrm>
        </p:spPr>
        <p:txBody>
          <a:bodyPr/>
          <a:lstStyle/>
          <a:p>
            <a:r>
              <a:rPr lang="en-US" dirty="0" smtClean="0"/>
              <a:t>Report on the effect of the checkbox on 2015 and 2016 data is in preparation for publication this summer</a:t>
            </a:r>
          </a:p>
          <a:p>
            <a:r>
              <a:rPr lang="en-US" dirty="0" smtClean="0"/>
              <a:t>Report on the new methodology for coding maternal deaths will be published along with the release of final 2018 mortality data</a:t>
            </a:r>
          </a:p>
          <a:p>
            <a:pPr lvl="1"/>
            <a:r>
              <a:rPr lang="en-US" sz="1800" dirty="0" smtClean="0"/>
              <a:t>Will show the trend coded with and without checkbox</a:t>
            </a:r>
          </a:p>
          <a:p>
            <a:pPr lvl="1"/>
            <a:r>
              <a:rPr lang="en-US" sz="1800" dirty="0" smtClean="0"/>
              <a:t>Will show differences in the two coding approaches</a:t>
            </a:r>
          </a:p>
          <a:p>
            <a:r>
              <a:rPr lang="en-US" dirty="0" smtClean="0"/>
              <a:t>Final 2018 mortality data will include maternal deaths coded according to the new methodology</a:t>
            </a:r>
          </a:p>
          <a:p>
            <a:r>
              <a:rPr lang="en-US" dirty="0" smtClean="0"/>
              <a:t>An official maternal mortality rate will be published in our annual report “Deaths: Final data for 2018”, which will include tables showing maternal deaths and mortality rates.  </a:t>
            </a:r>
            <a:endParaRPr lang="en-US" dirty="0"/>
          </a:p>
        </p:txBody>
      </p:sp>
    </p:spTree>
    <p:extLst>
      <p:ext uri="{BB962C8B-B14F-4D97-AF65-F5344CB8AC3E}">
        <p14:creationId xmlns:p14="http://schemas.microsoft.com/office/powerpoint/2010/main" val="16857906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Tabulating maternal deaths and mortality rates </a:t>
            </a:r>
            <a:br>
              <a:rPr lang="en-US" dirty="0" smtClean="0"/>
            </a:br>
            <a:r>
              <a:rPr lang="en-US" sz="1600" dirty="0" smtClean="0"/>
              <a:t>(from Deaths: Final data for 2007 – </a:t>
            </a:r>
            <a:r>
              <a:rPr lang="en-US" sz="1600" i="1" dirty="0" smtClean="0"/>
              <a:t>National Vital Statistics Reports </a:t>
            </a:r>
            <a:r>
              <a:rPr lang="en-US" sz="1600" dirty="0" err="1" smtClean="0"/>
              <a:t>vol</a:t>
            </a:r>
            <a:r>
              <a:rPr lang="en-US" sz="1600" dirty="0" smtClean="0"/>
              <a:t> 58, no 19)</a:t>
            </a:r>
            <a:endParaRPr lang="en-US" sz="1600" dirty="0"/>
          </a:p>
        </p:txBody>
      </p:sp>
      <p:pic>
        <p:nvPicPr>
          <p:cNvPr id="4" name="Picture 3" descr="This figure shows a table from the annual report Deaths: final data for 2007 and displays maternal deaths and mortality rates from 2007, the last time maternal mortality data were published by NCHS.  " title="Table from Deaths: Final data for 2007"/>
          <p:cNvPicPr>
            <a:picLocks noChangeAspect="1"/>
          </p:cNvPicPr>
          <p:nvPr/>
        </p:nvPicPr>
        <p:blipFill>
          <a:blip r:embed="rId2"/>
          <a:stretch>
            <a:fillRect/>
          </a:stretch>
        </p:blipFill>
        <p:spPr>
          <a:xfrm>
            <a:off x="312938" y="1189101"/>
            <a:ext cx="8754857" cy="3702495"/>
          </a:xfrm>
          <a:prstGeom prst="rect">
            <a:avLst/>
          </a:prstGeom>
        </p:spPr>
      </p:pic>
    </p:spTree>
    <p:extLst>
      <p:ext uri="{BB962C8B-B14F-4D97-AF65-F5344CB8AC3E}">
        <p14:creationId xmlns:p14="http://schemas.microsoft.com/office/powerpoint/2010/main" val="26639160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to certifiers</a:t>
            </a:r>
            <a:endParaRPr lang="en-US" dirty="0"/>
          </a:p>
        </p:txBody>
      </p:sp>
      <p:sp>
        <p:nvSpPr>
          <p:cNvPr id="3" name="Text Placeholder 2"/>
          <p:cNvSpPr>
            <a:spLocks noGrp="1"/>
          </p:cNvSpPr>
          <p:nvPr>
            <p:ph type="body" sz="quarter" idx="10"/>
          </p:nvPr>
        </p:nvSpPr>
        <p:spPr/>
        <p:txBody>
          <a:bodyPr/>
          <a:lstStyle/>
          <a:p>
            <a:r>
              <a:rPr lang="en-US" dirty="0" smtClean="0"/>
              <a:t>The Council of State and Territorial Epidemiologists (CSTE) has formed a workgroup on maternal mortality with the goal of producing a reference guide for certifying deaths associated with pregnancy</a:t>
            </a:r>
          </a:p>
          <a:p>
            <a:r>
              <a:rPr lang="en-US" dirty="0" smtClean="0"/>
              <a:t>This effort involves staff from NCHS, CDC’s Division of Reproductive Health, CSTE, NAPHSIS and several states</a:t>
            </a:r>
          </a:p>
          <a:p>
            <a:r>
              <a:rPr lang="en-US" dirty="0" smtClean="0"/>
              <a:t>The goal is to write and publish a reference guide in our </a:t>
            </a:r>
            <a:r>
              <a:rPr lang="en-US" i="1" dirty="0" smtClean="0"/>
              <a:t>Vital Statistics Reporting Guidance</a:t>
            </a:r>
            <a:r>
              <a:rPr lang="en-US" dirty="0" smtClean="0"/>
              <a:t> series in a format similar to those produced for drug overdoses and disasters by the end of 2019</a:t>
            </a:r>
            <a:endParaRPr lang="en-US" dirty="0"/>
          </a:p>
        </p:txBody>
      </p:sp>
      <p:grpSp>
        <p:nvGrpSpPr>
          <p:cNvPr id="6" name="Group 5" descr="Vital Statistics Reporting Guidance Report"/>
          <p:cNvGrpSpPr/>
          <p:nvPr/>
        </p:nvGrpSpPr>
        <p:grpSpPr>
          <a:xfrm>
            <a:off x="335175" y="3800157"/>
            <a:ext cx="8289131" cy="1234440"/>
            <a:chOff x="335175" y="3800157"/>
            <a:chExt cx="8289131" cy="1234440"/>
          </a:xfrm>
        </p:grpSpPr>
        <p:pic>
          <p:nvPicPr>
            <p:cNvPr id="4" name="Picture 3"/>
            <p:cNvPicPr>
              <a:picLocks noChangeAspect="1"/>
            </p:cNvPicPr>
            <p:nvPr/>
          </p:nvPicPr>
          <p:blipFill>
            <a:blip r:embed="rId2"/>
            <a:stretch>
              <a:fillRect/>
            </a:stretch>
          </p:blipFill>
          <p:spPr>
            <a:xfrm>
              <a:off x="335175" y="3800157"/>
              <a:ext cx="4100790" cy="1128846"/>
            </a:xfrm>
            <a:prstGeom prst="rect">
              <a:avLst/>
            </a:prstGeom>
          </p:spPr>
        </p:pic>
        <p:pic>
          <p:nvPicPr>
            <p:cNvPr id="5" name="Picture 4"/>
            <p:cNvPicPr>
              <a:picLocks noChangeAspect="1"/>
            </p:cNvPicPr>
            <p:nvPr/>
          </p:nvPicPr>
          <p:blipFill rotWithShape="1">
            <a:blip r:embed="rId3"/>
            <a:srcRect b="6687"/>
            <a:stretch/>
          </p:blipFill>
          <p:spPr>
            <a:xfrm>
              <a:off x="4477833" y="3800157"/>
              <a:ext cx="4146473" cy="1234440"/>
            </a:xfrm>
            <a:prstGeom prst="rect">
              <a:avLst/>
            </a:prstGeom>
          </p:spPr>
        </p:pic>
      </p:grpSp>
    </p:spTree>
    <p:extLst>
      <p:ext uri="{BB962C8B-B14F-4D97-AF65-F5344CB8AC3E}">
        <p14:creationId xmlns:p14="http://schemas.microsoft.com/office/powerpoint/2010/main" val="326694384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solution</a:t>
            </a:r>
            <a:endParaRPr lang="en-US" dirty="0"/>
          </a:p>
        </p:txBody>
      </p:sp>
      <p:sp>
        <p:nvSpPr>
          <p:cNvPr id="3" name="Text Placeholder 2"/>
          <p:cNvSpPr>
            <a:spLocks noGrp="1"/>
          </p:cNvSpPr>
          <p:nvPr>
            <p:ph type="body" sz="quarter" idx="10"/>
          </p:nvPr>
        </p:nvSpPr>
        <p:spPr>
          <a:xfrm>
            <a:off x="457200" y="1158875"/>
            <a:ext cx="8376082" cy="3341688"/>
          </a:xfrm>
        </p:spPr>
        <p:txBody>
          <a:bodyPr/>
          <a:lstStyle/>
          <a:p>
            <a:r>
              <a:rPr lang="en-US" sz="2400" dirty="0" smtClean="0"/>
              <a:t>Ideally, some effort to investigate all deaths to women of reproductive age is needed</a:t>
            </a:r>
          </a:p>
          <a:p>
            <a:pPr lvl="1"/>
            <a:r>
              <a:rPr lang="en-US" dirty="0" smtClean="0"/>
              <a:t>Linkages with birth and fetal death records to verify recent pregnancies</a:t>
            </a:r>
          </a:p>
          <a:p>
            <a:pPr lvl="1"/>
            <a:r>
              <a:rPr lang="en-US" dirty="0" smtClean="0"/>
              <a:t>Review of medical records for those where a recent pregnancy is reported to identify errors and determine whether the pregnancy was a factor or whether the cause was incidental</a:t>
            </a:r>
          </a:p>
          <a:p>
            <a:r>
              <a:rPr lang="en-US" sz="2400" dirty="0" smtClean="0"/>
              <a:t>It is important that information from such investigations is reported on death certificates in a timely fashion so correct information can be included in national statistics</a:t>
            </a:r>
            <a:endParaRPr lang="en-US" sz="2400" dirty="0"/>
          </a:p>
        </p:txBody>
      </p:sp>
    </p:spTree>
    <p:extLst>
      <p:ext uri="{BB962C8B-B14F-4D97-AF65-F5344CB8AC3E}">
        <p14:creationId xmlns:p14="http://schemas.microsoft.com/office/powerpoint/2010/main" val="398307731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smtClean="0"/>
              <a:t> </a:t>
            </a:r>
            <a:endParaRPr lang="en-US" dirty="0"/>
          </a:p>
        </p:txBody>
      </p:sp>
      <p:pic>
        <p:nvPicPr>
          <p:cNvPr id="4" name="Picture 3" descr="CDC/HHS logo"/>
          <p:cNvPicPr>
            <a:picLocks noChangeAspect="1"/>
          </p:cNvPicPr>
          <p:nvPr/>
        </p:nvPicPr>
        <p:blipFill rotWithShape="1">
          <a:blip r:embed="rId3" cstate="print">
            <a:extLst>
              <a:ext uri="{28A0092B-C50C-407E-A947-70E740481C1C}">
                <a14:useLocalDpi xmlns:a14="http://schemas.microsoft.com/office/drawing/2010/main" val="0"/>
              </a:ext>
            </a:extLst>
          </a:blip>
          <a:srcRect b="20162"/>
          <a:stretch/>
        </p:blipFill>
        <p:spPr>
          <a:xfrm>
            <a:off x="0" y="4282138"/>
            <a:ext cx="9144000" cy="861362"/>
          </a:xfrm>
          <a:prstGeom prst="rect">
            <a:avLst/>
          </a:prstGeom>
        </p:spPr>
      </p:pic>
      <p:sp>
        <p:nvSpPr>
          <p:cNvPr id="9" name="Rectangle 8"/>
          <p:cNvSpPr/>
          <p:nvPr/>
        </p:nvSpPr>
        <p:spPr>
          <a:xfrm>
            <a:off x="2286000" y="1786920"/>
            <a:ext cx="4572000" cy="1569660"/>
          </a:xfrm>
          <a:prstGeom prst="rect">
            <a:avLst/>
          </a:prstGeom>
        </p:spPr>
        <p:txBody>
          <a:bodyPr>
            <a:spAutoFit/>
          </a:bodyPr>
          <a:lstStyle/>
          <a:p>
            <a:pPr marL="103188" lvl="1" algn="ctr">
              <a:spcBef>
                <a:spcPts val="0"/>
              </a:spcBef>
              <a:buClr>
                <a:srgbClr val="000000"/>
              </a:buClr>
            </a:pPr>
            <a:r>
              <a:rPr lang="en-US" sz="3600" dirty="0" smtClean="0">
                <a:solidFill>
                  <a:srgbClr val="0E66AF"/>
                </a:solidFill>
              </a:rPr>
              <a:t>Robert </a:t>
            </a:r>
            <a:r>
              <a:rPr lang="en-US" sz="3600" dirty="0">
                <a:solidFill>
                  <a:srgbClr val="0E66AF"/>
                </a:solidFill>
              </a:rPr>
              <a:t>Anderson</a:t>
            </a:r>
          </a:p>
          <a:p>
            <a:pPr marL="103188" lvl="1" algn="ctr">
              <a:spcBef>
                <a:spcPts val="1200"/>
              </a:spcBef>
              <a:buClr>
                <a:srgbClr val="000000"/>
              </a:buClr>
            </a:pPr>
            <a:r>
              <a:rPr lang="en-US" sz="2000" dirty="0">
                <a:solidFill>
                  <a:srgbClr val="0E66AF"/>
                </a:solidFill>
              </a:rPr>
              <a:t>Phone: </a:t>
            </a:r>
            <a:r>
              <a:rPr lang="en-US" sz="2000" dirty="0" smtClean="0">
                <a:solidFill>
                  <a:srgbClr val="0E66AF"/>
                </a:solidFill>
              </a:rPr>
              <a:t>301-458-4073</a:t>
            </a:r>
            <a:endParaRPr lang="en-US" sz="2000" dirty="0">
              <a:solidFill>
                <a:srgbClr val="0E66AF"/>
              </a:solidFill>
            </a:endParaRPr>
          </a:p>
          <a:p>
            <a:pPr marL="103188" lvl="1" algn="ctr">
              <a:spcBef>
                <a:spcPts val="1200"/>
              </a:spcBef>
              <a:buClr>
                <a:srgbClr val="000000"/>
              </a:buClr>
            </a:pPr>
            <a:r>
              <a:rPr lang="en-US" sz="2000" dirty="0">
                <a:solidFill>
                  <a:srgbClr val="0E66AF"/>
                </a:solidFill>
              </a:rPr>
              <a:t>RNAnderson@cdc.gov</a:t>
            </a:r>
          </a:p>
        </p:txBody>
      </p:sp>
    </p:spTree>
    <p:extLst>
      <p:ext uri="{BB962C8B-B14F-4D97-AF65-F5344CB8AC3E}">
        <p14:creationId xmlns:p14="http://schemas.microsoft.com/office/powerpoint/2010/main" val="3348182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is figure shows the flow of information in the NVSS.  Funeral directors, physicians, medical examiners and coroners report information on death certificates which are then registered by state vital records offices.  The data are then sent to the Division of Vital Statistics at NCHS where the data are processed and compiled into a national data file.  These data are then disseminated through reports, the National Death Index and public-use and restricted-use data files." title="Flow chart for NVSS death certificate data"/>
          <p:cNvGrpSpPr>
            <a:grpSpLocks noChangeAspect="1"/>
          </p:cNvGrpSpPr>
          <p:nvPr/>
        </p:nvGrpSpPr>
        <p:grpSpPr>
          <a:xfrm>
            <a:off x="248779" y="180587"/>
            <a:ext cx="8458691" cy="4832158"/>
            <a:chOff x="289722" y="1067692"/>
            <a:chExt cx="8458691" cy="483215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46" y="1403247"/>
              <a:ext cx="423217" cy="423217"/>
            </a:xfrm>
            <a:prstGeom prst="rect">
              <a:avLst/>
            </a:prstGeom>
          </p:spPr>
        </p:pic>
        <p:pic>
          <p:nvPicPr>
            <p:cNvPr id="6" name="Picture 5"/>
            <p:cNvPicPr>
              <a:picLocks noChangeAspect="1"/>
            </p:cNvPicPr>
            <p:nvPr/>
          </p:nvPicPr>
          <p:blipFill>
            <a:blip r:embed="rId4"/>
            <a:stretch>
              <a:fillRect/>
            </a:stretch>
          </p:blipFill>
          <p:spPr>
            <a:xfrm>
              <a:off x="1853401" y="2498990"/>
              <a:ext cx="448004" cy="488731"/>
            </a:xfrm>
            <a:prstGeom prst="rect">
              <a:avLst/>
            </a:prstGeom>
          </p:spPr>
        </p:pic>
        <p:pic>
          <p:nvPicPr>
            <p:cNvPr id="7" name="Picture 6"/>
            <p:cNvPicPr>
              <a:picLocks noChangeAspect="1"/>
            </p:cNvPicPr>
            <p:nvPr/>
          </p:nvPicPr>
          <p:blipFill>
            <a:blip r:embed="rId5"/>
            <a:stretch>
              <a:fillRect/>
            </a:stretch>
          </p:blipFill>
          <p:spPr>
            <a:xfrm>
              <a:off x="1763250" y="3179756"/>
              <a:ext cx="628305" cy="387196"/>
            </a:xfrm>
            <a:prstGeom prst="rect">
              <a:avLst/>
            </a:prstGeom>
          </p:spPr>
        </p:pic>
        <p:pic>
          <p:nvPicPr>
            <p:cNvPr id="8" name="Picture 7"/>
            <p:cNvPicPr>
              <a:picLocks noChangeAspect="1"/>
            </p:cNvPicPr>
            <p:nvPr/>
          </p:nvPicPr>
          <p:blipFill>
            <a:blip r:embed="rId6"/>
            <a:stretch>
              <a:fillRect/>
            </a:stretch>
          </p:blipFill>
          <p:spPr>
            <a:xfrm>
              <a:off x="1822793" y="3821051"/>
              <a:ext cx="519284" cy="452709"/>
            </a:xfrm>
            <a:prstGeom prst="rect">
              <a:avLst/>
            </a:prstGeom>
          </p:spPr>
        </p:pic>
        <p:pic>
          <p:nvPicPr>
            <p:cNvPr id="9" name="Picture 8"/>
            <p:cNvPicPr>
              <a:picLocks noChangeAspect="1"/>
            </p:cNvPicPr>
            <p:nvPr/>
          </p:nvPicPr>
          <p:blipFill>
            <a:blip r:embed="rId7"/>
            <a:stretch>
              <a:fillRect/>
            </a:stretch>
          </p:blipFill>
          <p:spPr>
            <a:xfrm>
              <a:off x="1683266" y="1277082"/>
              <a:ext cx="865701" cy="637885"/>
            </a:xfrm>
            <a:prstGeom prst="rect">
              <a:avLst/>
            </a:prstGeom>
          </p:spPr>
        </p:pic>
        <p:sp>
          <p:nvSpPr>
            <p:cNvPr id="10" name="TextBox 9"/>
            <p:cNvSpPr txBox="1"/>
            <p:nvPr/>
          </p:nvSpPr>
          <p:spPr>
            <a:xfrm>
              <a:off x="1810411" y="3577154"/>
              <a:ext cx="569348" cy="219291"/>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Autopsy</a:t>
              </a:r>
            </a:p>
          </p:txBody>
        </p:sp>
        <p:sp>
          <p:nvSpPr>
            <p:cNvPr id="11" name="TextBox 10"/>
            <p:cNvSpPr txBox="1"/>
            <p:nvPr/>
          </p:nvSpPr>
          <p:spPr>
            <a:xfrm>
              <a:off x="1713596" y="2971790"/>
              <a:ext cx="762977" cy="219291"/>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Death Scene</a:t>
              </a:r>
            </a:p>
          </p:txBody>
        </p:sp>
        <p:sp>
          <p:nvSpPr>
            <p:cNvPr id="12" name="TextBox 11"/>
            <p:cNvSpPr txBox="1"/>
            <p:nvPr/>
          </p:nvSpPr>
          <p:spPr>
            <a:xfrm>
              <a:off x="1743171" y="4308568"/>
              <a:ext cx="668462" cy="219291"/>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Toxicology</a:t>
              </a:r>
            </a:p>
          </p:txBody>
        </p:sp>
        <p:sp>
          <p:nvSpPr>
            <p:cNvPr id="13" name="TextBox 12"/>
            <p:cNvSpPr txBox="1"/>
            <p:nvPr/>
          </p:nvSpPr>
          <p:spPr>
            <a:xfrm>
              <a:off x="1734243" y="1922533"/>
              <a:ext cx="690792" cy="346249"/>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Medical History</a:t>
              </a:r>
            </a:p>
          </p:txBody>
        </p:sp>
        <p:sp>
          <p:nvSpPr>
            <p:cNvPr id="14" name="Flowchart: Delay 13"/>
            <p:cNvSpPr/>
            <p:nvPr/>
          </p:nvSpPr>
          <p:spPr>
            <a:xfrm rot="16200000">
              <a:off x="1847030" y="4877856"/>
              <a:ext cx="460745" cy="467500"/>
            </a:xfrm>
            <a:prstGeom prst="flowChartDelay">
              <a:avLst/>
            </a:prstGeom>
            <a:solidFill>
              <a:sysClr val="window" lastClr="FFFFFF">
                <a:lumMod val="85000"/>
              </a:sysClr>
            </a:solidFill>
            <a:ln w="12700" cap="flat" cmpd="sng" algn="ctr">
              <a:solidFill>
                <a:sysClr val="windowText" lastClr="000000">
                  <a:lumMod val="95000"/>
                  <a:lumOff val="5000"/>
                </a:sysClr>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15" name="TextBox 14"/>
            <p:cNvSpPr txBox="1"/>
            <p:nvPr/>
          </p:nvSpPr>
          <p:spPr>
            <a:xfrm>
              <a:off x="1690913" y="5360782"/>
              <a:ext cx="777453" cy="346249"/>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Demographic</a:t>
              </a:r>
            </a:p>
            <a:p>
              <a:pPr algn="ctr" defTabSz="685800">
                <a:defRPr/>
              </a:pPr>
              <a:r>
                <a:rPr lang="en-US" sz="825" b="1" dirty="0">
                  <a:solidFill>
                    <a:srgbClr val="000000"/>
                  </a:solidFill>
                  <a:latin typeface="Calibri" panose="020F0502020204030204" pitchFamily="34" charset="0"/>
                </a:rPr>
                <a:t>Data</a:t>
              </a:r>
            </a:p>
          </p:txBody>
        </p:sp>
        <p:sp>
          <p:nvSpPr>
            <p:cNvPr id="16" name="TextBox 15"/>
            <p:cNvSpPr txBox="1"/>
            <p:nvPr/>
          </p:nvSpPr>
          <p:spPr>
            <a:xfrm>
              <a:off x="1748204" y="4999731"/>
              <a:ext cx="668462" cy="219291"/>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RIP</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286" y="3226575"/>
              <a:ext cx="423217" cy="42321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355" y="4897767"/>
              <a:ext cx="423217" cy="423217"/>
            </a:xfrm>
            <a:prstGeom prst="rect">
              <a:avLst/>
            </a:prstGeom>
          </p:spPr>
        </p:pic>
        <p:sp>
          <p:nvSpPr>
            <p:cNvPr id="19" name="TextBox 18"/>
            <p:cNvSpPr txBox="1"/>
            <p:nvPr/>
          </p:nvSpPr>
          <p:spPr>
            <a:xfrm>
              <a:off x="936069" y="1846510"/>
              <a:ext cx="690792" cy="219291"/>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Physicians</a:t>
              </a:r>
            </a:p>
          </p:txBody>
        </p:sp>
        <p:sp>
          <p:nvSpPr>
            <p:cNvPr id="20" name="TextBox 19"/>
            <p:cNvSpPr txBox="1"/>
            <p:nvPr/>
          </p:nvSpPr>
          <p:spPr>
            <a:xfrm>
              <a:off x="943498" y="3643044"/>
              <a:ext cx="690792" cy="473206"/>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Medical Examiners &amp; Coroners</a:t>
              </a:r>
            </a:p>
          </p:txBody>
        </p:sp>
        <p:sp>
          <p:nvSpPr>
            <p:cNvPr id="21" name="TextBox 20"/>
            <p:cNvSpPr txBox="1"/>
            <p:nvPr/>
          </p:nvSpPr>
          <p:spPr>
            <a:xfrm>
              <a:off x="936069" y="5297303"/>
              <a:ext cx="690792" cy="473206"/>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Funeral Home Directors</a:t>
              </a:r>
            </a:p>
          </p:txBody>
        </p:sp>
        <p:sp>
          <p:nvSpPr>
            <p:cNvPr id="22" name="Rounded Rectangle 21"/>
            <p:cNvSpPr/>
            <p:nvPr/>
          </p:nvSpPr>
          <p:spPr>
            <a:xfrm>
              <a:off x="699166" y="1067692"/>
              <a:ext cx="2563166" cy="1206077"/>
            </a:xfrm>
            <a:prstGeom prst="roundRect">
              <a:avLst/>
            </a:prstGeom>
            <a:noFill/>
            <a:ln w="12700" cap="flat" cmpd="sng" algn="ctr">
              <a:solidFill>
                <a:sysClr val="windowText" lastClr="000000"/>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23" name="Rounded Rectangle 22"/>
            <p:cNvSpPr/>
            <p:nvPr/>
          </p:nvSpPr>
          <p:spPr>
            <a:xfrm>
              <a:off x="699696" y="2446163"/>
              <a:ext cx="2563166" cy="2054825"/>
            </a:xfrm>
            <a:prstGeom prst="roundRect">
              <a:avLst/>
            </a:prstGeom>
            <a:noFill/>
            <a:ln w="12700" cap="flat" cmpd="sng" algn="ctr">
              <a:solidFill>
                <a:sysClr val="windowText" lastClr="000000"/>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24" name="TextBox 23"/>
            <p:cNvSpPr txBox="1"/>
            <p:nvPr/>
          </p:nvSpPr>
          <p:spPr>
            <a:xfrm>
              <a:off x="295043" y="1075929"/>
              <a:ext cx="392415" cy="3449656"/>
            </a:xfrm>
            <a:prstGeom prst="rect">
              <a:avLst/>
            </a:prstGeom>
            <a:solidFill>
              <a:srgbClr val="C00000"/>
            </a:solidFill>
          </p:spPr>
          <p:txBody>
            <a:bodyPr vert="vert270" wrap="square" rtlCol="0">
              <a:spAutoFit/>
            </a:bodyPr>
            <a:lstStyle/>
            <a:p>
              <a:pPr algn="ctr" defTabSz="685800">
                <a:defRPr/>
              </a:pPr>
              <a:r>
                <a:rPr lang="en-US" sz="1350" b="1" dirty="0">
                  <a:solidFill>
                    <a:prstClr val="white"/>
                  </a:solidFill>
                  <a:latin typeface="Calibri" panose="020F0502020204030204"/>
                </a:rPr>
                <a:t>Medical</a:t>
              </a:r>
              <a:r>
                <a:rPr lang="en-US" sz="1350" dirty="0">
                  <a:solidFill>
                    <a:prstClr val="black"/>
                  </a:solidFill>
                  <a:latin typeface="Calibri" panose="020F0502020204030204"/>
                </a:rPr>
                <a:t> </a:t>
              </a:r>
            </a:p>
          </p:txBody>
        </p:sp>
        <p:sp>
          <p:nvSpPr>
            <p:cNvPr id="25" name="TextBox 24"/>
            <p:cNvSpPr txBox="1"/>
            <p:nvPr/>
          </p:nvSpPr>
          <p:spPr>
            <a:xfrm>
              <a:off x="289722" y="4629150"/>
              <a:ext cx="392415" cy="1270700"/>
            </a:xfrm>
            <a:prstGeom prst="rect">
              <a:avLst/>
            </a:prstGeom>
            <a:solidFill>
              <a:srgbClr val="4472C4">
                <a:lumMod val="50000"/>
              </a:srgbClr>
            </a:solidFill>
          </p:spPr>
          <p:txBody>
            <a:bodyPr vert="vert270" wrap="square" rtlCol="0">
              <a:spAutoFit/>
            </a:bodyPr>
            <a:lstStyle/>
            <a:p>
              <a:pPr algn="ctr" defTabSz="685800">
                <a:defRPr/>
              </a:pPr>
              <a:r>
                <a:rPr lang="en-US" sz="1350" b="1" kern="0" dirty="0">
                  <a:solidFill>
                    <a:prstClr val="white"/>
                  </a:solidFill>
                  <a:latin typeface="Calibri" panose="020F0502020204030204"/>
                </a:rPr>
                <a:t>Demographic</a:t>
              </a:r>
              <a:r>
                <a:rPr lang="en-US" sz="1350" kern="0" dirty="0">
                  <a:solidFill>
                    <a:prstClr val="black"/>
                  </a:solidFill>
                  <a:latin typeface="Calibri" panose="020F0502020204030204"/>
                </a:rPr>
                <a:t> </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7234" y="3180162"/>
              <a:ext cx="423217" cy="423217"/>
            </a:xfrm>
            <a:prstGeom prst="rect">
              <a:avLst/>
            </a:prstGeom>
          </p:spPr>
        </p:pic>
        <p:sp>
          <p:nvSpPr>
            <p:cNvPr id="27" name="TextBox 26"/>
            <p:cNvSpPr txBox="1"/>
            <p:nvPr/>
          </p:nvSpPr>
          <p:spPr>
            <a:xfrm>
              <a:off x="4459544" y="3533262"/>
              <a:ext cx="690792" cy="346249"/>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State</a:t>
              </a:r>
            </a:p>
            <a:p>
              <a:pPr algn="ctr" defTabSz="685800">
                <a:defRPr/>
              </a:pPr>
              <a:r>
                <a:rPr lang="en-US" sz="825" b="1" dirty="0">
                  <a:solidFill>
                    <a:srgbClr val="000000"/>
                  </a:solidFill>
                  <a:latin typeface="Calibri" panose="020F0502020204030204" pitchFamily="34" charset="0"/>
                </a:rPr>
                <a:t>Registrar</a:t>
              </a:r>
            </a:p>
          </p:txBody>
        </p:sp>
        <p:sp>
          <p:nvSpPr>
            <p:cNvPr id="28" name="Rounded Rectangle 27"/>
            <p:cNvSpPr/>
            <p:nvPr/>
          </p:nvSpPr>
          <p:spPr>
            <a:xfrm>
              <a:off x="3639347" y="2922625"/>
              <a:ext cx="1695540" cy="1036674"/>
            </a:xfrm>
            <a:prstGeom prst="roundRect">
              <a:avLst/>
            </a:prstGeom>
            <a:noFill/>
            <a:ln w="12700" cap="flat" cmpd="sng" algn="ctr">
              <a:solidFill>
                <a:sysClr val="windowText" lastClr="000000"/>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cxnSp>
          <p:nvCxnSpPr>
            <p:cNvPr id="29" name="Straight Connector 28"/>
            <p:cNvCxnSpPr/>
            <p:nvPr/>
          </p:nvCxnSpPr>
          <p:spPr>
            <a:xfrm>
              <a:off x="3429000" y="1617257"/>
              <a:ext cx="13996" cy="1905293"/>
            </a:xfrm>
            <a:prstGeom prst="line">
              <a:avLst/>
            </a:prstGeom>
            <a:noFill/>
            <a:ln w="12700" cap="flat" cmpd="sng" algn="ctr">
              <a:solidFill>
                <a:sysClr val="windowText" lastClr="000000"/>
              </a:solidFill>
              <a:prstDash val="solid"/>
              <a:miter lim="800000"/>
            </a:ln>
            <a:effectLst/>
          </p:spPr>
        </p:cxnSp>
        <p:cxnSp>
          <p:nvCxnSpPr>
            <p:cNvPr id="30" name="Straight Connector 29"/>
            <p:cNvCxnSpPr/>
            <p:nvPr/>
          </p:nvCxnSpPr>
          <p:spPr>
            <a:xfrm flipH="1">
              <a:off x="3363173" y="4000288"/>
              <a:ext cx="904224" cy="1283510"/>
            </a:xfrm>
            <a:prstGeom prst="line">
              <a:avLst/>
            </a:prstGeom>
            <a:noFill/>
            <a:ln w="12700" cap="flat" cmpd="sng" algn="ctr">
              <a:solidFill>
                <a:sysClr val="windowText" lastClr="000000"/>
              </a:solidFill>
              <a:prstDash val="solid"/>
              <a:miter lim="800000"/>
              <a:headEnd type="triangle"/>
            </a:ln>
            <a:effectLst/>
          </p:spPr>
        </p:cxnSp>
        <p:cxnSp>
          <p:nvCxnSpPr>
            <p:cNvPr id="31" name="Straight Connector 30"/>
            <p:cNvCxnSpPr/>
            <p:nvPr/>
          </p:nvCxnSpPr>
          <p:spPr>
            <a:xfrm flipV="1">
              <a:off x="3262332" y="1629980"/>
              <a:ext cx="173666" cy="1"/>
            </a:xfrm>
            <a:prstGeom prst="line">
              <a:avLst/>
            </a:prstGeom>
            <a:noFill/>
            <a:ln w="12700" cap="flat" cmpd="sng" algn="ctr">
              <a:solidFill>
                <a:sysClr val="windowText" lastClr="000000"/>
              </a:solidFill>
              <a:prstDash val="solid"/>
              <a:miter lim="800000"/>
            </a:ln>
            <a:effectLst/>
          </p:spPr>
        </p:cxnSp>
        <p:cxnSp>
          <p:nvCxnSpPr>
            <p:cNvPr id="32" name="Straight Connector 31"/>
            <p:cNvCxnSpPr/>
            <p:nvPr/>
          </p:nvCxnSpPr>
          <p:spPr>
            <a:xfrm flipV="1">
              <a:off x="3271661" y="3521754"/>
              <a:ext cx="173666" cy="1"/>
            </a:xfrm>
            <a:prstGeom prst="line">
              <a:avLst/>
            </a:prstGeom>
            <a:noFill/>
            <a:ln w="12700" cap="flat" cmpd="sng" algn="ctr">
              <a:solidFill>
                <a:sysClr val="windowText" lastClr="000000"/>
              </a:solidFill>
              <a:prstDash val="solid"/>
              <a:miter lim="800000"/>
            </a:ln>
            <a:effectLst/>
          </p:spPr>
        </p:cxnSp>
        <p:cxnSp>
          <p:nvCxnSpPr>
            <p:cNvPr id="33" name="Straight Connector 32"/>
            <p:cNvCxnSpPr/>
            <p:nvPr/>
          </p:nvCxnSpPr>
          <p:spPr>
            <a:xfrm flipH="1" flipV="1">
              <a:off x="3429818" y="2367151"/>
              <a:ext cx="792812" cy="514484"/>
            </a:xfrm>
            <a:prstGeom prst="line">
              <a:avLst/>
            </a:prstGeom>
            <a:noFill/>
            <a:ln w="12700" cap="flat" cmpd="sng" algn="ctr">
              <a:solidFill>
                <a:sysClr val="windowText" lastClr="000000"/>
              </a:solidFill>
              <a:prstDash val="solid"/>
              <a:miter lim="800000"/>
              <a:headEnd type="triangle"/>
            </a:ln>
            <a:effectLst/>
          </p:spPr>
        </p:cxnSp>
        <p:cxnSp>
          <p:nvCxnSpPr>
            <p:cNvPr id="34" name="Straight Connector 33"/>
            <p:cNvCxnSpPr/>
            <p:nvPr/>
          </p:nvCxnSpPr>
          <p:spPr>
            <a:xfrm flipH="1">
              <a:off x="5371358" y="3455696"/>
              <a:ext cx="331148" cy="0"/>
            </a:xfrm>
            <a:prstGeom prst="line">
              <a:avLst/>
            </a:prstGeom>
            <a:noFill/>
            <a:ln w="12700" cap="flat" cmpd="sng" algn="ctr">
              <a:solidFill>
                <a:sysClr val="windowText" lastClr="000000"/>
              </a:solidFill>
              <a:prstDash val="solid"/>
              <a:miter lim="800000"/>
              <a:headEnd type="triangle"/>
              <a:tailEnd type="triangle"/>
            </a:ln>
            <a:effectLst/>
          </p:spPr>
        </p:cxnSp>
        <p:grpSp>
          <p:nvGrpSpPr>
            <p:cNvPr id="35" name="Group 34"/>
            <p:cNvGrpSpPr/>
            <p:nvPr/>
          </p:nvGrpSpPr>
          <p:grpSpPr>
            <a:xfrm>
              <a:off x="6533035" y="3134131"/>
              <a:ext cx="758025" cy="698608"/>
              <a:chOff x="7306626" y="840396"/>
              <a:chExt cx="1476474" cy="1630618"/>
            </a:xfrm>
          </p:grpSpPr>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51" name="TextBox 50"/>
              <p:cNvSpPr txBox="1"/>
              <p:nvPr/>
            </p:nvSpPr>
            <p:spPr>
              <a:xfrm>
                <a:off x="7441569" y="1230951"/>
                <a:ext cx="1295357" cy="1185326"/>
              </a:xfrm>
              <a:prstGeom prst="rect">
                <a:avLst/>
              </a:prstGeom>
              <a:noFill/>
            </p:spPr>
            <p:txBody>
              <a:bodyPr wrap="square" rtlCol="0">
                <a:spAutoFit/>
              </a:bodyPr>
              <a:lstStyle/>
              <a:p>
                <a:pPr algn="ctr" defTabSz="685800">
                  <a:defRPr/>
                </a:pPr>
                <a:r>
                  <a:rPr lang="en-US" sz="900" b="1" dirty="0">
                    <a:solidFill>
                      <a:prstClr val="black"/>
                    </a:solidFill>
                    <a:latin typeface="Calibri" panose="020F0502020204030204" pitchFamily="34" charset="0"/>
                  </a:rPr>
                  <a:t>NCHS NVSS Mortality</a:t>
                </a: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882" y="3174763"/>
              <a:ext cx="423217" cy="423217"/>
            </a:xfrm>
            <a:prstGeom prst="rect">
              <a:avLst/>
            </a:prstGeom>
          </p:spPr>
        </p:pic>
        <p:sp>
          <p:nvSpPr>
            <p:cNvPr id="37" name="TextBox 36"/>
            <p:cNvSpPr txBox="1"/>
            <p:nvPr/>
          </p:nvSpPr>
          <p:spPr>
            <a:xfrm>
              <a:off x="5785356" y="3536572"/>
              <a:ext cx="848261" cy="346249"/>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Division of Vital Statistics</a:t>
              </a:r>
            </a:p>
          </p:txBody>
        </p:sp>
        <p:sp>
          <p:nvSpPr>
            <p:cNvPr id="38" name="Rounded Rectangle 37"/>
            <p:cNvSpPr/>
            <p:nvPr/>
          </p:nvSpPr>
          <p:spPr>
            <a:xfrm>
              <a:off x="5818048" y="2931952"/>
              <a:ext cx="1695540" cy="1036674"/>
            </a:xfrm>
            <a:prstGeom prst="roundRect">
              <a:avLst/>
            </a:prstGeom>
            <a:noFill/>
            <a:ln w="12700" cap="flat" cmpd="sng" algn="ctr">
              <a:solidFill>
                <a:sysClr val="windowText" lastClr="000000"/>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3142" y="1761634"/>
              <a:ext cx="716241" cy="716241"/>
            </a:xfrm>
            <a:prstGeom prst="rect">
              <a:avLst/>
            </a:prstGeom>
          </p:spPr>
        </p:pic>
        <p:pic>
          <p:nvPicPr>
            <p:cNvPr id="40" name="Picture 39"/>
            <p:cNvPicPr>
              <a:picLocks noChangeAspect="1"/>
            </p:cNvPicPr>
            <p:nvPr/>
          </p:nvPicPr>
          <p:blipFill>
            <a:blip r:embed="rId10"/>
            <a:stretch>
              <a:fillRect/>
            </a:stretch>
          </p:blipFill>
          <p:spPr>
            <a:xfrm>
              <a:off x="7718422" y="3141069"/>
              <a:ext cx="985682" cy="565318"/>
            </a:xfrm>
            <a:prstGeom prst="rect">
              <a:avLst/>
            </a:prstGeom>
          </p:spPr>
        </p:pic>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2936" y="4438501"/>
              <a:ext cx="898167" cy="505219"/>
            </a:xfrm>
            <a:prstGeom prst="rect">
              <a:avLst/>
            </a:prstGeom>
          </p:spPr>
        </p:pic>
        <p:sp>
          <p:nvSpPr>
            <p:cNvPr id="42" name="TextBox 41"/>
            <p:cNvSpPr txBox="1"/>
            <p:nvPr/>
          </p:nvSpPr>
          <p:spPr>
            <a:xfrm>
              <a:off x="7838681" y="2441478"/>
              <a:ext cx="690792" cy="473206"/>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Analyses and Reports</a:t>
              </a:r>
            </a:p>
          </p:txBody>
        </p:sp>
        <p:sp>
          <p:nvSpPr>
            <p:cNvPr id="43" name="TextBox 42"/>
            <p:cNvSpPr txBox="1"/>
            <p:nvPr/>
          </p:nvSpPr>
          <p:spPr>
            <a:xfrm>
              <a:off x="7718422" y="4971373"/>
              <a:ext cx="1029991" cy="473206"/>
            </a:xfrm>
            <a:prstGeom prst="rect">
              <a:avLst/>
            </a:prstGeom>
            <a:noFill/>
          </p:spPr>
          <p:txBody>
            <a:bodyPr wrap="square" rtlCol="0">
              <a:spAutoFit/>
            </a:bodyPr>
            <a:lstStyle/>
            <a:p>
              <a:pPr algn="ctr" defTabSz="685800">
                <a:defRPr/>
              </a:pPr>
              <a:r>
                <a:rPr lang="en-US" sz="825" b="1" dirty="0">
                  <a:solidFill>
                    <a:srgbClr val="000000"/>
                  </a:solidFill>
                  <a:latin typeface="Calibri" panose="020F0502020204030204" pitchFamily="34" charset="0"/>
                </a:rPr>
                <a:t>Surveillance, Public Use, and Restricted Data</a:t>
              </a:r>
            </a:p>
          </p:txBody>
        </p:sp>
        <p:cxnSp>
          <p:nvCxnSpPr>
            <p:cNvPr id="44" name="Straight Connector 43"/>
            <p:cNvCxnSpPr/>
            <p:nvPr/>
          </p:nvCxnSpPr>
          <p:spPr>
            <a:xfrm>
              <a:off x="6904997" y="2365044"/>
              <a:ext cx="0" cy="475051"/>
            </a:xfrm>
            <a:prstGeom prst="line">
              <a:avLst/>
            </a:prstGeom>
            <a:noFill/>
            <a:ln w="12700" cap="flat" cmpd="sng" algn="ctr">
              <a:solidFill>
                <a:sysClr val="windowText" lastClr="000000"/>
              </a:solidFill>
              <a:prstDash val="solid"/>
              <a:miter lim="800000"/>
            </a:ln>
            <a:effectLst/>
          </p:spPr>
        </p:cxnSp>
        <p:cxnSp>
          <p:nvCxnSpPr>
            <p:cNvPr id="45" name="Straight Connector 44"/>
            <p:cNvCxnSpPr/>
            <p:nvPr/>
          </p:nvCxnSpPr>
          <p:spPr>
            <a:xfrm>
              <a:off x="6914325" y="4102871"/>
              <a:ext cx="0" cy="475051"/>
            </a:xfrm>
            <a:prstGeom prst="line">
              <a:avLst/>
            </a:prstGeom>
            <a:noFill/>
            <a:ln w="12700" cap="flat" cmpd="sng" algn="ctr">
              <a:solidFill>
                <a:sysClr val="windowText" lastClr="000000"/>
              </a:solidFill>
              <a:prstDash val="solid"/>
              <a:miter lim="800000"/>
            </a:ln>
            <a:effectLst/>
          </p:spPr>
        </p:cxnSp>
        <p:cxnSp>
          <p:nvCxnSpPr>
            <p:cNvPr id="46" name="Straight Connector 45"/>
            <p:cNvCxnSpPr/>
            <p:nvPr/>
          </p:nvCxnSpPr>
          <p:spPr>
            <a:xfrm flipH="1" flipV="1">
              <a:off x="6906983" y="2355787"/>
              <a:ext cx="811439" cy="9257"/>
            </a:xfrm>
            <a:prstGeom prst="line">
              <a:avLst/>
            </a:prstGeom>
            <a:noFill/>
            <a:ln w="12700" cap="flat" cmpd="sng" algn="ctr">
              <a:solidFill>
                <a:sysClr val="windowText" lastClr="000000"/>
              </a:solidFill>
              <a:prstDash val="solid"/>
              <a:miter lim="800000"/>
              <a:headEnd type="triangle"/>
            </a:ln>
            <a:effectLst/>
          </p:spPr>
        </p:cxnSp>
        <p:cxnSp>
          <p:nvCxnSpPr>
            <p:cNvPr id="47" name="Straight Connector 46"/>
            <p:cNvCxnSpPr/>
            <p:nvPr/>
          </p:nvCxnSpPr>
          <p:spPr>
            <a:xfrm flipH="1" flipV="1">
              <a:off x="6909313" y="4576477"/>
              <a:ext cx="811439" cy="9257"/>
            </a:xfrm>
            <a:prstGeom prst="line">
              <a:avLst/>
            </a:prstGeom>
            <a:noFill/>
            <a:ln w="12700" cap="flat" cmpd="sng" algn="ctr">
              <a:solidFill>
                <a:sysClr val="windowText" lastClr="000000"/>
              </a:solidFill>
              <a:prstDash val="solid"/>
              <a:miter lim="800000"/>
              <a:headEnd type="triangle"/>
            </a:ln>
            <a:effectLst/>
          </p:spPr>
        </p:cxnSp>
        <p:cxnSp>
          <p:nvCxnSpPr>
            <p:cNvPr id="48" name="Straight Connector 47"/>
            <p:cNvCxnSpPr/>
            <p:nvPr/>
          </p:nvCxnSpPr>
          <p:spPr>
            <a:xfrm flipH="1" flipV="1">
              <a:off x="7547877" y="3457209"/>
              <a:ext cx="270274" cy="2902"/>
            </a:xfrm>
            <a:prstGeom prst="line">
              <a:avLst/>
            </a:prstGeom>
            <a:noFill/>
            <a:ln w="12700" cap="flat" cmpd="sng" algn="ctr">
              <a:solidFill>
                <a:sysClr val="windowText" lastClr="000000"/>
              </a:solidFill>
              <a:prstDash val="solid"/>
              <a:miter lim="800000"/>
              <a:headEnd type="triangle"/>
            </a:ln>
            <a:effectLst/>
          </p:spPr>
        </p:cxnSp>
        <p:sp>
          <p:nvSpPr>
            <p:cNvPr id="49" name="Rounded Rectangle 48"/>
            <p:cNvSpPr/>
            <p:nvPr/>
          </p:nvSpPr>
          <p:spPr>
            <a:xfrm>
              <a:off x="703282" y="4647035"/>
              <a:ext cx="2563166" cy="1206077"/>
            </a:xfrm>
            <a:prstGeom prst="roundRect">
              <a:avLst/>
            </a:prstGeom>
            <a:noFill/>
            <a:ln w="12700" cap="flat" cmpd="sng" algn="ctr">
              <a:solidFill>
                <a:sysClr val="windowText" lastClr="000000"/>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grpSp>
      <p:pic>
        <p:nvPicPr>
          <p:cNvPr id="52" name="Picture 51"/>
          <p:cNvPicPr>
            <a:picLocks noChangeAspect="1"/>
          </p:cNvPicPr>
          <p:nvPr/>
        </p:nvPicPr>
        <p:blipFill>
          <a:blip r:embed="rId12"/>
          <a:stretch>
            <a:fillRect/>
          </a:stretch>
        </p:blipFill>
        <p:spPr>
          <a:xfrm>
            <a:off x="3883628" y="2120269"/>
            <a:ext cx="479098" cy="753647"/>
          </a:xfrm>
          <a:prstGeom prst="rect">
            <a:avLst/>
          </a:prstGeom>
        </p:spPr>
      </p:pic>
      <p:sp>
        <p:nvSpPr>
          <p:cNvPr id="53" name="TextBox 52"/>
          <p:cNvSpPr txBox="1"/>
          <p:nvPr/>
        </p:nvSpPr>
        <p:spPr>
          <a:xfrm>
            <a:off x="3657902" y="2832164"/>
            <a:ext cx="930550" cy="219291"/>
          </a:xfrm>
          <a:prstGeom prst="rect">
            <a:avLst/>
          </a:prstGeom>
          <a:noFill/>
        </p:spPr>
        <p:txBody>
          <a:bodyPr wrap="square" rtlCol="0">
            <a:spAutoFit/>
          </a:bodyPr>
          <a:lstStyle/>
          <a:p>
            <a:pPr algn="ctr" defTabSz="685800">
              <a:defRPr/>
            </a:pPr>
            <a:r>
              <a:rPr lang="en-US" sz="825" b="1" dirty="0" smtClean="0">
                <a:solidFill>
                  <a:srgbClr val="000000"/>
                </a:solidFill>
                <a:latin typeface="Calibri" panose="020F0502020204030204" pitchFamily="34" charset="0"/>
              </a:rPr>
              <a:t>Death Certificate</a:t>
            </a:r>
            <a:endParaRPr lang="en-US" sz="825"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757716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definition of maternal death</a:t>
            </a:r>
            <a:endParaRPr lang="en-US" dirty="0"/>
          </a:p>
        </p:txBody>
      </p:sp>
      <p:sp>
        <p:nvSpPr>
          <p:cNvPr id="3" name="Text Placeholder 2"/>
          <p:cNvSpPr>
            <a:spLocks noGrp="1"/>
          </p:cNvSpPr>
          <p:nvPr>
            <p:ph type="body" sz="quarter" idx="10"/>
          </p:nvPr>
        </p:nvSpPr>
        <p:spPr/>
        <p:txBody>
          <a:bodyPr/>
          <a:lstStyle/>
          <a:p>
            <a:r>
              <a:rPr lang="en-US" sz="2200" dirty="0" smtClean="0"/>
              <a:t>Maternal death – the death </a:t>
            </a:r>
            <a:r>
              <a:rPr lang="en-US" sz="2200" dirty="0"/>
              <a:t>of a woman while pregnant or within 42 days of termination of pregnancy, irrespective of the duration and the site of the pregnancy, from any cause related to or aggravated by the pregnancy or its management, but not from accidental or </a:t>
            </a:r>
            <a:r>
              <a:rPr lang="en-US" sz="2200" dirty="0" smtClean="0"/>
              <a:t>incidental causes </a:t>
            </a:r>
          </a:p>
          <a:p>
            <a:r>
              <a:rPr lang="en-US" sz="2200" dirty="0"/>
              <a:t>Late maternal death – The death of a woman from direct or indirect obstetric causes more than 42 days but less than 1 year after the end of pregnancy.</a:t>
            </a:r>
            <a:endParaRPr lang="en-US" sz="2200" dirty="0" smtClean="0"/>
          </a:p>
          <a:p>
            <a:r>
              <a:rPr lang="en-US" sz="2200" dirty="0" smtClean="0"/>
              <a:t>Maternal deaths coded to Chapter </a:t>
            </a:r>
            <a:r>
              <a:rPr lang="en-US" sz="2200" dirty="0"/>
              <a:t>XV </a:t>
            </a:r>
            <a:r>
              <a:rPr lang="en-US" sz="2200" dirty="0" smtClean="0"/>
              <a:t>– Pregnancy, </a:t>
            </a:r>
            <a:r>
              <a:rPr lang="en-US" sz="2200" dirty="0"/>
              <a:t>childbirth and the puerperium </a:t>
            </a:r>
            <a:r>
              <a:rPr lang="en-US" sz="2200" dirty="0" smtClean="0"/>
              <a:t>in ICD-10 (O00-O99)</a:t>
            </a:r>
            <a:endParaRPr lang="en-US" sz="2200" dirty="0"/>
          </a:p>
        </p:txBody>
      </p:sp>
    </p:spTree>
    <p:extLst>
      <p:ext uri="{BB962C8B-B14F-4D97-AF65-F5344CB8AC3E}">
        <p14:creationId xmlns:p14="http://schemas.microsoft.com/office/powerpoint/2010/main" val="12264717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ICD-10 Chapter XV – Pregnancy, childbirth and the puerperium</a:t>
            </a:r>
            <a:endParaRPr lang="en-US" dirty="0"/>
          </a:p>
        </p:txBody>
      </p:sp>
      <p:sp>
        <p:nvSpPr>
          <p:cNvPr id="3" name="Text Placeholder 2"/>
          <p:cNvSpPr>
            <a:spLocks noGrp="1"/>
          </p:cNvSpPr>
          <p:nvPr>
            <p:ph type="body" sz="quarter" idx="10"/>
          </p:nvPr>
        </p:nvSpPr>
        <p:spPr/>
        <p:txBody>
          <a:bodyPr/>
          <a:lstStyle/>
          <a:p>
            <a:pPr marL="0" indent="0">
              <a:spcBef>
                <a:spcPts val="0"/>
              </a:spcBef>
              <a:buNone/>
            </a:pPr>
            <a:r>
              <a:rPr lang="en-US" dirty="0" smtClean="0"/>
              <a:t>O00-O08 – Pregnancy with abortive outcome</a:t>
            </a:r>
          </a:p>
          <a:p>
            <a:pPr marL="0" indent="0">
              <a:spcBef>
                <a:spcPts val="0"/>
              </a:spcBef>
              <a:buNone/>
            </a:pPr>
            <a:r>
              <a:rPr lang="en-US" dirty="0" smtClean="0"/>
              <a:t>O10-O16 – Edema, proteinuria and hypertensive disorders in pregnancy, 		childbirth and the puerperium</a:t>
            </a:r>
          </a:p>
          <a:p>
            <a:pPr marL="0" indent="0">
              <a:spcBef>
                <a:spcPts val="0"/>
              </a:spcBef>
              <a:buNone/>
            </a:pPr>
            <a:r>
              <a:rPr lang="en-US" dirty="0" smtClean="0"/>
              <a:t>O20-O29 – Other maternal disorders predominantly related to pregnancy</a:t>
            </a:r>
          </a:p>
          <a:p>
            <a:pPr marL="0" indent="0">
              <a:spcBef>
                <a:spcPts val="0"/>
              </a:spcBef>
              <a:buNone/>
            </a:pPr>
            <a:r>
              <a:rPr lang="en-US" dirty="0" smtClean="0"/>
              <a:t>O30-O48 – Maternal care related to the fetus and amniotic cavity and 			possible deliver problems</a:t>
            </a:r>
          </a:p>
          <a:p>
            <a:pPr marL="0" indent="0">
              <a:spcBef>
                <a:spcPts val="0"/>
              </a:spcBef>
              <a:buNone/>
            </a:pPr>
            <a:r>
              <a:rPr lang="en-US" dirty="0" smtClean="0"/>
              <a:t>O60-O75 – Complications of labor and delivery</a:t>
            </a:r>
          </a:p>
          <a:p>
            <a:pPr marL="0" indent="0">
              <a:spcBef>
                <a:spcPts val="0"/>
              </a:spcBef>
              <a:buNone/>
            </a:pPr>
            <a:r>
              <a:rPr lang="en-US" dirty="0" smtClean="0"/>
              <a:t>O80-O84 – Delivery</a:t>
            </a:r>
          </a:p>
          <a:p>
            <a:pPr marL="0" indent="0">
              <a:spcBef>
                <a:spcPts val="0"/>
              </a:spcBef>
              <a:buNone/>
            </a:pPr>
            <a:r>
              <a:rPr lang="en-US" dirty="0" smtClean="0"/>
              <a:t>O85-O92 – Complications predominantly related to the puerperium</a:t>
            </a:r>
          </a:p>
          <a:p>
            <a:pPr marL="0" indent="0">
              <a:spcBef>
                <a:spcPts val="0"/>
              </a:spcBef>
              <a:buNone/>
            </a:pPr>
            <a:r>
              <a:rPr lang="en-US" dirty="0" smtClean="0"/>
              <a:t>O94-O99 – Other obstetric conditions, not elsewhere classified</a:t>
            </a:r>
            <a:endParaRPr lang="en-US" dirty="0"/>
          </a:p>
        </p:txBody>
      </p:sp>
    </p:spTree>
    <p:extLst>
      <p:ext uri="{BB962C8B-B14F-4D97-AF65-F5344CB8AC3E}">
        <p14:creationId xmlns:p14="http://schemas.microsoft.com/office/powerpoint/2010/main" val="369042532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vs. indirect maternal causes</a:t>
            </a:r>
            <a:endParaRPr lang="en-US" dirty="0"/>
          </a:p>
        </p:txBody>
      </p:sp>
      <p:sp>
        <p:nvSpPr>
          <p:cNvPr id="3" name="Text Placeholder 2"/>
          <p:cNvSpPr>
            <a:spLocks noGrp="1"/>
          </p:cNvSpPr>
          <p:nvPr>
            <p:ph type="body" sz="quarter" idx="10"/>
          </p:nvPr>
        </p:nvSpPr>
        <p:spPr/>
        <p:txBody>
          <a:bodyPr/>
          <a:lstStyle/>
          <a:p>
            <a:r>
              <a:rPr lang="en-US" dirty="0" smtClean="0"/>
              <a:t>Direct maternal causes (conditions caused by pregnancy, childbirth or the puerperium)</a:t>
            </a:r>
          </a:p>
          <a:p>
            <a:pPr lvl="1"/>
            <a:r>
              <a:rPr lang="en-US" sz="1600" dirty="0" smtClean="0"/>
              <a:t>Hemorrhage, embolism, eclampsia/preeclampsia, infection</a:t>
            </a:r>
            <a:endParaRPr lang="en-US" sz="1600" dirty="0"/>
          </a:p>
          <a:p>
            <a:r>
              <a:rPr lang="en-US" dirty="0" smtClean="0"/>
              <a:t>Indirect maternal causes (conditions complicated or aggravated by pregnancy, </a:t>
            </a:r>
            <a:r>
              <a:rPr lang="en-US" dirty="0"/>
              <a:t>childbirth or the puerperium</a:t>
            </a:r>
            <a:r>
              <a:rPr lang="en-US" dirty="0" smtClean="0"/>
              <a:t>)</a:t>
            </a:r>
          </a:p>
          <a:p>
            <a:pPr lvl="1"/>
            <a:r>
              <a:rPr lang="en-US" sz="1600" dirty="0" smtClean="0"/>
              <a:t>O98 – Maternal infectious and parasitic diseases classifiable elsewhere but complicating pregnancy, childbirth and the puerperium</a:t>
            </a:r>
          </a:p>
          <a:p>
            <a:pPr lvl="2"/>
            <a:r>
              <a:rPr lang="en-US" sz="1400" dirty="0" smtClean="0"/>
              <a:t>E.g., tuberculosis, STDs, HIV, viral hepatitis</a:t>
            </a:r>
          </a:p>
          <a:p>
            <a:pPr lvl="1"/>
            <a:r>
              <a:rPr lang="en-US" sz="1600" dirty="0" smtClean="0"/>
              <a:t>O99 – Other maternal diseases classifiable elsewhere but complicating pregnancy, childbirth and the puerperium</a:t>
            </a:r>
          </a:p>
          <a:p>
            <a:pPr lvl="2"/>
            <a:r>
              <a:rPr lang="en-US" sz="1400" dirty="0" smtClean="0"/>
              <a:t>E.g., anemia, some diseases of the endocrine, circulatory, respiratory and digestive systems  </a:t>
            </a:r>
            <a:endParaRPr lang="en-US" sz="1400" dirty="0"/>
          </a:p>
        </p:txBody>
      </p:sp>
    </p:spTree>
    <p:extLst>
      <p:ext uri="{BB962C8B-B14F-4D97-AF65-F5344CB8AC3E}">
        <p14:creationId xmlns:p14="http://schemas.microsoft.com/office/powerpoint/2010/main" val="12159965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Pregnancy-related vs. pregnancy-associated</a:t>
            </a:r>
            <a:endParaRPr lang="en-US" dirty="0"/>
          </a:p>
        </p:txBody>
      </p:sp>
      <p:sp>
        <p:nvSpPr>
          <p:cNvPr id="3" name="Text Placeholder 2"/>
          <p:cNvSpPr>
            <a:spLocks noGrp="1"/>
          </p:cNvSpPr>
          <p:nvPr>
            <p:ph type="body" sz="quarter" idx="10"/>
          </p:nvPr>
        </p:nvSpPr>
        <p:spPr/>
        <p:txBody>
          <a:bodyPr/>
          <a:lstStyle/>
          <a:p>
            <a:r>
              <a:rPr lang="en-US" dirty="0" smtClean="0"/>
              <a:t>Pregnancy-related</a:t>
            </a:r>
          </a:p>
          <a:p>
            <a:pPr lvl="1"/>
            <a:r>
              <a:rPr lang="en-US" sz="1800" dirty="0" smtClean="0"/>
              <a:t>Death to a woman which occurs during or within one year of the end of a pregnancy from any cause related to or aggravated by the pregnancy or its management, but not from accidental or incidental causes</a:t>
            </a:r>
          </a:p>
          <a:p>
            <a:pPr lvl="1"/>
            <a:r>
              <a:rPr lang="en-US" sz="1800" dirty="0" smtClean="0"/>
              <a:t>Includes both maternal deaths and late maternal deaths (direct and indirect)</a:t>
            </a:r>
          </a:p>
          <a:p>
            <a:r>
              <a:rPr lang="en-US" dirty="0" smtClean="0"/>
              <a:t>Pregnancy-associated</a:t>
            </a:r>
          </a:p>
          <a:p>
            <a:pPr lvl="1"/>
            <a:r>
              <a:rPr lang="en-US" sz="1800" dirty="0" smtClean="0"/>
              <a:t>Death to a woman </a:t>
            </a:r>
            <a:r>
              <a:rPr lang="en-US" sz="1800" b="1" i="1" dirty="0" smtClean="0"/>
              <a:t>from any cause</a:t>
            </a:r>
            <a:r>
              <a:rPr lang="en-US" sz="1800" dirty="0" smtClean="0"/>
              <a:t>, while she is pregnant or within 1 year of termination of pregnancy, regardless of duration and site of pregnancy</a:t>
            </a:r>
          </a:p>
          <a:p>
            <a:pPr lvl="1"/>
            <a:r>
              <a:rPr lang="en-US" sz="1800" dirty="0" smtClean="0"/>
              <a:t>Includes both pregnancy-related and incidental causes</a:t>
            </a:r>
            <a:endParaRPr lang="en-US" sz="1800" dirty="0"/>
          </a:p>
        </p:txBody>
      </p:sp>
    </p:spTree>
    <p:extLst>
      <p:ext uri="{BB962C8B-B14F-4D97-AF65-F5344CB8AC3E}">
        <p14:creationId xmlns:p14="http://schemas.microsoft.com/office/powerpoint/2010/main" val="41385928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mortality data in the NVSS</a:t>
            </a:r>
            <a:endParaRPr lang="en-US" dirty="0"/>
          </a:p>
        </p:txBody>
      </p:sp>
      <p:sp>
        <p:nvSpPr>
          <p:cNvPr id="3" name="Text Placeholder 2"/>
          <p:cNvSpPr>
            <a:spLocks noGrp="1"/>
          </p:cNvSpPr>
          <p:nvPr>
            <p:ph type="body" sz="quarter" idx="10"/>
          </p:nvPr>
        </p:nvSpPr>
        <p:spPr>
          <a:xfrm>
            <a:off x="457199" y="1158875"/>
            <a:ext cx="8393837" cy="3341688"/>
          </a:xfrm>
        </p:spPr>
        <p:txBody>
          <a:bodyPr/>
          <a:lstStyle/>
          <a:p>
            <a:r>
              <a:rPr lang="en-US" sz="2400" dirty="0" smtClean="0"/>
              <a:t>Research had showed underreporting of maternal deaths in the NVSS </a:t>
            </a:r>
          </a:p>
          <a:p>
            <a:r>
              <a:rPr lang="en-US" sz="2400" dirty="0" smtClean="0"/>
              <a:t>Some states introduced pregnancy checkbox items to capture pregnancy or recent pregnancy to improve reporting</a:t>
            </a:r>
          </a:p>
          <a:p>
            <a:r>
              <a:rPr lang="en-US" sz="2400" dirty="0" smtClean="0"/>
              <a:t>Lack of standardization among the various state death certificates</a:t>
            </a:r>
          </a:p>
          <a:p>
            <a:r>
              <a:rPr lang="en-US" sz="2400" dirty="0" smtClean="0"/>
              <a:t>Addition of a pregnancy checkbox item on the 2003 revision of the US Standard Death Certificate</a:t>
            </a:r>
            <a:endParaRPr lang="en-US" sz="2400" dirty="0"/>
          </a:p>
        </p:txBody>
      </p:sp>
    </p:spTree>
    <p:extLst>
      <p:ext uri="{BB962C8B-B14F-4D97-AF65-F5344CB8AC3E}">
        <p14:creationId xmlns:p14="http://schemas.microsoft.com/office/powerpoint/2010/main" val="29242439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death section of the standard death certificate (2003 revision)</a:t>
            </a:r>
            <a:endParaRPr lang="en-US" dirty="0"/>
          </a:p>
        </p:txBody>
      </p:sp>
      <p:grpSp>
        <p:nvGrpSpPr>
          <p:cNvPr id="4" name="Group 3" descr="This figure shows the cause of death section of the standard death certificate and highlights the parts relevant to determining maternal mortality.  Part 1 asks for the causal sequence leading to death.  Part 2 asks for contributing conditions.  The pregnancy checkbox item is also used to determine maternal mortality." title="Cause of death section of the standard death certificate (2003 revision)"/>
          <p:cNvGrpSpPr/>
          <p:nvPr/>
        </p:nvGrpSpPr>
        <p:grpSpPr>
          <a:xfrm>
            <a:off x="237863" y="1063229"/>
            <a:ext cx="8906137" cy="3856989"/>
            <a:chOff x="237863" y="1063229"/>
            <a:chExt cx="8906137" cy="3856989"/>
          </a:xfrm>
        </p:grpSpPr>
        <p:pic>
          <p:nvPicPr>
            <p:cNvPr id="5" name="Picture 4"/>
            <p:cNvPicPr>
              <a:picLocks noChangeAspect="1"/>
            </p:cNvPicPr>
            <p:nvPr/>
          </p:nvPicPr>
          <p:blipFill>
            <a:blip r:embed="rId2"/>
            <a:stretch>
              <a:fillRect/>
            </a:stretch>
          </p:blipFill>
          <p:spPr>
            <a:xfrm>
              <a:off x="237863" y="1063229"/>
              <a:ext cx="8906137" cy="3856989"/>
            </a:xfrm>
            <a:prstGeom prst="rect">
              <a:avLst/>
            </a:prstGeom>
          </p:spPr>
        </p:pic>
        <p:sp>
          <p:nvSpPr>
            <p:cNvPr id="6" name="Right Brace 5"/>
            <p:cNvSpPr/>
            <p:nvPr/>
          </p:nvSpPr>
          <p:spPr>
            <a:xfrm>
              <a:off x="4747260" y="1691640"/>
              <a:ext cx="342900" cy="1211580"/>
            </a:xfrm>
            <a:prstGeom prst="rightBrace">
              <a:avLst/>
            </a:prstGeom>
            <a:noFill/>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3669851" y="3200399"/>
              <a:ext cx="342900" cy="383658"/>
            </a:xfrm>
            <a:prstGeom prst="rightBrace">
              <a:avLst/>
            </a:prstGeom>
            <a:noFill/>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143500" y="1974264"/>
              <a:ext cx="1790700" cy="646331"/>
            </a:xfrm>
            <a:prstGeom prst="rect">
              <a:avLst/>
            </a:prstGeom>
            <a:solidFill>
              <a:srgbClr val="C00000"/>
            </a:solidFill>
          </p:spPr>
          <p:txBody>
            <a:bodyPr wrap="square" rtlCol="0">
              <a:spAutoFit/>
            </a:bodyPr>
            <a:lstStyle/>
            <a:p>
              <a:r>
                <a:rPr lang="en-US" dirty="0" smtClean="0">
                  <a:solidFill>
                    <a:schemeClr val="bg2"/>
                  </a:solidFill>
                  <a:latin typeface="Calibri" panose="020F0502020204030204" pitchFamily="34" charset="0"/>
                </a:rPr>
                <a:t>Causal sequence leading to death</a:t>
              </a:r>
            </a:p>
          </p:txBody>
        </p:sp>
        <p:sp>
          <p:nvSpPr>
            <p:cNvPr id="12" name="Rectangle 11"/>
            <p:cNvSpPr/>
            <p:nvPr/>
          </p:nvSpPr>
          <p:spPr>
            <a:xfrm>
              <a:off x="2247900" y="3584057"/>
              <a:ext cx="3332255" cy="1323223"/>
            </a:xfrm>
            <a:prstGeom prst="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32355" y="3099840"/>
              <a:ext cx="1447800" cy="646331"/>
            </a:xfrm>
            <a:prstGeom prst="rect">
              <a:avLst/>
            </a:prstGeom>
            <a:solidFill>
              <a:srgbClr val="C00000"/>
            </a:solidFill>
          </p:spPr>
          <p:txBody>
            <a:bodyPr wrap="square" rtlCol="0">
              <a:spAutoFit/>
            </a:bodyPr>
            <a:lstStyle/>
            <a:p>
              <a:r>
                <a:rPr lang="en-US" dirty="0" smtClean="0">
                  <a:solidFill>
                    <a:schemeClr val="bg2"/>
                  </a:solidFill>
                  <a:latin typeface="Calibri" panose="020F0502020204030204" pitchFamily="34" charset="0"/>
                </a:rPr>
                <a:t>Contributing conditions</a:t>
              </a:r>
            </a:p>
          </p:txBody>
        </p:sp>
      </p:grpSp>
    </p:spTree>
    <p:extLst>
      <p:ext uri="{BB962C8B-B14F-4D97-AF65-F5344CB8AC3E}">
        <p14:creationId xmlns:p14="http://schemas.microsoft.com/office/powerpoint/2010/main" val="25002493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CDC OD Light Frame">
  <a:themeElements>
    <a:clrScheme name="NCHS Light PPT Colors">
      <a:dk1>
        <a:srgbClr val="0039A6"/>
      </a:dk1>
      <a:lt1>
        <a:srgbClr val="FFFFFF"/>
      </a:lt1>
      <a:dk2>
        <a:srgbClr val="3077FF"/>
      </a:dk2>
      <a:lt2>
        <a:srgbClr val="4B4B4B"/>
      </a:lt2>
      <a:accent1>
        <a:srgbClr val="0039A6"/>
      </a:accent1>
      <a:accent2>
        <a:srgbClr val="175E54"/>
      </a:accent2>
      <a:accent3>
        <a:srgbClr val="5F574F"/>
      </a:accent3>
      <a:accent4>
        <a:srgbClr val="007EA3"/>
      </a:accent4>
      <a:accent5>
        <a:srgbClr val="BD4F19"/>
      </a:accent5>
      <a:accent6>
        <a:srgbClr val="FECB0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DC OD Light Frame">
  <a:themeElements>
    <a:clrScheme name="NCHS Light PPT Colors">
      <a:dk1>
        <a:srgbClr val="0039A6"/>
      </a:dk1>
      <a:lt1>
        <a:srgbClr val="FFFFFF"/>
      </a:lt1>
      <a:dk2>
        <a:srgbClr val="3077FF"/>
      </a:dk2>
      <a:lt2>
        <a:srgbClr val="4B4B4B"/>
      </a:lt2>
      <a:accent1>
        <a:srgbClr val="0039A6"/>
      </a:accent1>
      <a:accent2>
        <a:srgbClr val="175E54"/>
      </a:accent2>
      <a:accent3>
        <a:srgbClr val="5F574F"/>
      </a:accent3>
      <a:accent4>
        <a:srgbClr val="007EA3"/>
      </a:accent4>
      <a:accent5>
        <a:srgbClr val="BD4F19"/>
      </a:accent5>
      <a:accent6>
        <a:srgbClr val="FECB0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15938</TotalTime>
  <Words>1927</Words>
  <Application>Microsoft Office PowerPoint</Application>
  <PresentationFormat>On-screen Show (16:9)</PresentationFormat>
  <Paragraphs>191</Paragraphs>
  <Slides>29</Slides>
  <Notes>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29</vt:i4>
      </vt:variant>
    </vt:vector>
  </HeadingPairs>
  <TitlesOfParts>
    <vt:vector size="41" baseType="lpstr">
      <vt:lpstr>Myriad Web Pro</vt:lpstr>
      <vt:lpstr>Courier New</vt:lpstr>
      <vt:lpstr>Arial</vt:lpstr>
      <vt:lpstr>Calibri</vt:lpstr>
      <vt:lpstr>Wingdings</vt:lpstr>
      <vt:lpstr>NCEH_ATSDR_combined</vt:lpstr>
      <vt:lpstr>1_NCEH_ATSDR_combined</vt:lpstr>
      <vt:lpstr>2_NCEH_ATSDR_combined</vt:lpstr>
      <vt:lpstr>3_NCEH_ATSDR_combined</vt:lpstr>
      <vt:lpstr>CDC OD Light Frame</vt:lpstr>
      <vt:lpstr>1_CDC OD Light Frame</vt:lpstr>
      <vt:lpstr>4_NCEH_ATSDR_combined</vt:lpstr>
      <vt:lpstr>Maternal deaths in the National Vital Statistics System</vt:lpstr>
      <vt:lpstr>Vital Statistics Cooperative Program</vt:lpstr>
      <vt:lpstr>PowerPoint Presentation</vt:lpstr>
      <vt:lpstr>WHO definition of maternal death</vt:lpstr>
      <vt:lpstr>ICD-10 Chapter XV – Pregnancy, childbirth and the puerperium</vt:lpstr>
      <vt:lpstr>Direct vs. indirect maternal causes</vt:lpstr>
      <vt:lpstr>Pregnancy-related vs. pregnancy-associated</vt:lpstr>
      <vt:lpstr>Maternal mortality data in the NVSS</vt:lpstr>
      <vt:lpstr>Cause of death section of the standard death certificate (2003 revision)</vt:lpstr>
      <vt:lpstr>Pregnancy checkbox item on the 2003 revision of the US Standard Death Certificate</vt:lpstr>
      <vt:lpstr>Implementation of the 2003 revision of the US Standard Death Certificate</vt:lpstr>
      <vt:lpstr>Current rules for coding maternal deaths</vt:lpstr>
      <vt:lpstr>Coding with and without checkbox</vt:lpstr>
      <vt:lpstr>Coding external causes</vt:lpstr>
      <vt:lpstr>Causes incidental to pregnancy</vt:lpstr>
      <vt:lpstr>Consequences of current coding procedure</vt:lpstr>
      <vt:lpstr>Pregnancy checkbox errors</vt:lpstr>
      <vt:lpstr>Trend in maternal mortality rates: United States, 1999-2017</vt:lpstr>
      <vt:lpstr>Publication of national maternal mortality rates</vt:lpstr>
      <vt:lpstr>Current strategy and plans</vt:lpstr>
      <vt:lpstr>Recoding maternal deaths as if there were no checkbox item</vt:lpstr>
      <vt:lpstr>Proposed changes in coding procedure (beginning 2018) </vt:lpstr>
      <vt:lpstr>Proposed changes in multiple cause fields (beginning 2018)</vt:lpstr>
      <vt:lpstr>Example of proposed checkbox-only record</vt:lpstr>
      <vt:lpstr>Publication and data release plans </vt:lpstr>
      <vt:lpstr>Tabulating maternal deaths and mortality rates  (from Deaths: Final data for 2007 – National Vital Statistics Reports vol 58, no 19)</vt:lpstr>
      <vt:lpstr>Guidance to certifiers</vt:lpstr>
      <vt:lpstr>Long term solution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Moore, Jennifer A. (CDC/DDPHSS/NCHS/OD)</cp:lastModifiedBy>
  <cp:revision>660</cp:revision>
  <cp:lastPrinted>2018-06-26T14:00:10Z</cp:lastPrinted>
  <dcterms:created xsi:type="dcterms:W3CDTF">2011-03-17T17:43:16Z</dcterms:created>
  <dcterms:modified xsi:type="dcterms:W3CDTF">2019-06-28T17:03:07Z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