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3" r:id="rId1"/>
    <p:sldMasterId id="2147483757" r:id="rId2"/>
  </p:sldMasterIdLst>
  <p:notesMasterIdLst>
    <p:notesMasterId r:id="rId38"/>
  </p:notesMasterIdLst>
  <p:handoutMasterIdLst>
    <p:handoutMasterId r:id="rId39"/>
  </p:handoutMasterIdLst>
  <p:sldIdLst>
    <p:sldId id="331" r:id="rId3"/>
    <p:sldId id="257" r:id="rId4"/>
    <p:sldId id="354" r:id="rId5"/>
    <p:sldId id="456" r:id="rId6"/>
    <p:sldId id="369" r:id="rId7"/>
    <p:sldId id="460" r:id="rId8"/>
    <p:sldId id="466" r:id="rId9"/>
    <p:sldId id="467" r:id="rId10"/>
    <p:sldId id="468" r:id="rId11"/>
    <p:sldId id="469" r:id="rId12"/>
    <p:sldId id="470" r:id="rId13"/>
    <p:sldId id="316" r:id="rId14"/>
    <p:sldId id="451" r:id="rId15"/>
    <p:sldId id="452" r:id="rId16"/>
    <p:sldId id="440" r:id="rId17"/>
    <p:sldId id="442" r:id="rId18"/>
    <p:sldId id="457" r:id="rId19"/>
    <p:sldId id="458" r:id="rId20"/>
    <p:sldId id="453" r:id="rId21"/>
    <p:sldId id="446" r:id="rId22"/>
    <p:sldId id="454" r:id="rId23"/>
    <p:sldId id="455" r:id="rId24"/>
    <p:sldId id="445" r:id="rId25"/>
    <p:sldId id="462" r:id="rId26"/>
    <p:sldId id="463" r:id="rId27"/>
    <p:sldId id="471" r:id="rId28"/>
    <p:sldId id="465" r:id="rId29"/>
    <p:sldId id="472" r:id="rId30"/>
    <p:sldId id="447" r:id="rId31"/>
    <p:sldId id="436" r:id="rId32"/>
    <p:sldId id="424" r:id="rId33"/>
    <p:sldId id="461" r:id="rId34"/>
    <p:sldId id="414" r:id="rId35"/>
    <p:sldId id="459" r:id="rId36"/>
    <p:sldId id="473"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Myriad Web Pro" panose="020B0604020202020204" charset="0"/>
      <p:regular r:id="rId44"/>
      <p:bold r:id="rId45"/>
      <p:italic r:id="rId46"/>
    </p:embeddedFont>
    <p:embeddedFont>
      <p:font typeface="Trebuchet MS" panose="020B0603020202020204" pitchFamily="34" charset="0"/>
      <p:regular r:id="rId47"/>
      <p:bold r:id="rId48"/>
      <p:italic r:id="rId49"/>
      <p:boldItalic r:id="rId50"/>
    </p:embeddedFont>
    <p:embeddedFont>
      <p:font typeface="Wingdings 3" panose="05040102010807070707" pitchFamily="18" charset="2"/>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rnstein, Rachel (CDC)" initials="HR(" lastIdx="2" clrIdx="0">
    <p:extLst>
      <p:ext uri="{19B8F6BF-5375-455C-9EA6-DF929625EA0E}">
        <p15:presenceInfo xmlns:p15="http://schemas.microsoft.com/office/powerpoint/2012/main" userId="S-1-5-21-1207783550-2075000910-922709458-617424" providerId="AD"/>
      </p:ext>
    </p:extLst>
  </p:cmAuthor>
  <p:cmAuthor id="2" name="Madans, Jennifer H. (CDC/DDPHSS/NCHS/OD)" initials="MJH(" lastIdx="25" clrIdx="1">
    <p:extLst>
      <p:ext uri="{19B8F6BF-5375-455C-9EA6-DF929625EA0E}">
        <p15:presenceInfo xmlns:p15="http://schemas.microsoft.com/office/powerpoint/2012/main" userId="S::jhm4@cdc.gov::7dbadcf9-3c89-4f76-ade1-aad807509308" providerId="AD"/>
      </p:ext>
    </p:extLst>
  </p:cmAuthor>
  <p:cmAuthor id="3" name="Wagner, Lisa (CDC/DDPHSS/NCHS/OD)" initials="WL(" lastIdx="17" clrIdx="2">
    <p:extLst>
      <p:ext uri="{19B8F6BF-5375-455C-9EA6-DF929625EA0E}">
        <p15:presenceInfo xmlns:p15="http://schemas.microsoft.com/office/powerpoint/2012/main" userId="S::plu6@cdc.gov::754df43b-6e15-433b-816a-22f4515c62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6BB00"/>
    <a:srgbClr val="FFD200"/>
    <a:srgbClr val="FFFF99"/>
    <a:srgbClr val="FF0066"/>
    <a:srgbClr val="009900"/>
    <a:srgbClr val="007651"/>
    <a:srgbClr val="008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94007" autoAdjust="0"/>
  </p:normalViewPr>
  <p:slideViewPr>
    <p:cSldViewPr snapToGrid="0">
      <p:cViewPr varScale="1">
        <p:scale>
          <a:sx n="83" d="100"/>
          <a:sy n="83" d="100"/>
        </p:scale>
        <p:origin x="67" y="288"/>
      </p:cViewPr>
      <p:guideLst>
        <p:guide orient="horz" pos="2160"/>
        <p:guide pos="3840"/>
      </p:guideLst>
    </p:cSldViewPr>
  </p:slideViewPr>
  <p:outlineViewPr>
    <p:cViewPr>
      <p:scale>
        <a:sx n="33" d="100"/>
        <a:sy n="33" d="100"/>
      </p:scale>
      <p:origin x="0" y="169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8469513144707"/>
          <c:y val="9.5093090882424305E-2"/>
          <c:w val="0.87089619782586303"/>
          <c:h val="0.70999283985344452"/>
        </c:manualLayout>
      </c:layout>
      <c:barChart>
        <c:barDir val="col"/>
        <c:grouping val="stacked"/>
        <c:varyColors val="0"/>
        <c:ser>
          <c:idx val="0"/>
          <c:order val="0"/>
          <c:tx>
            <c:strRef>
              <c:f>Sheet1!$B$1</c:f>
              <c:strCache>
                <c:ptCount val="1"/>
                <c:pt idx="0">
                  <c:v>Budget Authority</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FY15 enacted*</c:v>
                </c:pt>
                <c:pt idx="1">
                  <c:v>FY16 enacted*</c:v>
                </c:pt>
                <c:pt idx="2">
                  <c:v>FY17 enacted*</c:v>
                </c:pt>
                <c:pt idx="3">
                  <c:v>FY18 enacted*</c:v>
                </c:pt>
                <c:pt idx="4">
                  <c:v>FY19 enacted*</c:v>
                </c:pt>
                <c:pt idx="5">
                  <c:v>FY20 minibus*</c:v>
                </c:pt>
              </c:strCache>
            </c:strRef>
          </c:cat>
          <c:val>
            <c:numRef>
              <c:f>Sheet1!$B$2:$B$7</c:f>
              <c:numCache>
                <c:formatCode>#,##0</c:formatCode>
                <c:ptCount val="6"/>
                <c:pt idx="0">
                  <c:v>155.39699999999999</c:v>
                </c:pt>
                <c:pt idx="1">
                  <c:v>160.39699999999999</c:v>
                </c:pt>
                <c:pt idx="2">
                  <c:v>160.39699999999999</c:v>
                </c:pt>
                <c:pt idx="3">
                  <c:v>160.39699999999999</c:v>
                </c:pt>
                <c:pt idx="4">
                  <c:v>160.39699999999999</c:v>
                </c:pt>
                <c:pt idx="5">
                  <c:v>160.39699999999999</c:v>
                </c:pt>
              </c:numCache>
            </c:numRef>
          </c:val>
          <c:extLst>
            <c:ext xmlns:c16="http://schemas.microsoft.com/office/drawing/2014/chart" uri="{C3380CC4-5D6E-409C-BE32-E72D297353CC}">
              <c16:uniqueId val="{00000000-9C5A-479C-BFCC-43319B7A8D27}"/>
            </c:ext>
          </c:extLst>
        </c:ser>
        <c:dLbls>
          <c:dLblPos val="ctr"/>
          <c:showLegendKey val="0"/>
          <c:showVal val="1"/>
          <c:showCatName val="0"/>
          <c:showSerName val="0"/>
          <c:showPercent val="0"/>
          <c:showBubbleSize val="0"/>
        </c:dLbls>
        <c:gapWidth val="55"/>
        <c:overlap val="100"/>
        <c:axId val="119026992"/>
        <c:axId val="201211384"/>
      </c:barChart>
      <c:catAx>
        <c:axId val="119026992"/>
        <c:scaling>
          <c:orientation val="minMax"/>
        </c:scaling>
        <c:delete val="0"/>
        <c:axPos val="b"/>
        <c:numFmt formatCode="&quot;$&quot;#,##0.00" sourceLinked="0"/>
        <c:majorTickMark val="none"/>
        <c:minorTickMark val="none"/>
        <c:tickLblPos val="nextTo"/>
        <c:txPr>
          <a:bodyPr rot="0"/>
          <a:lstStyle/>
          <a:p>
            <a:pPr>
              <a:defRPr sz="1200">
                <a:solidFill>
                  <a:schemeClr val="tx1"/>
                </a:solidFill>
              </a:defRPr>
            </a:pPr>
            <a:endParaRPr lang="en-US"/>
          </a:p>
        </c:txPr>
        <c:crossAx val="201211384"/>
        <c:crosses val="autoZero"/>
        <c:auto val="1"/>
        <c:lblAlgn val="ctr"/>
        <c:lblOffset val="100"/>
        <c:noMultiLvlLbl val="0"/>
      </c:catAx>
      <c:valAx>
        <c:axId val="201211384"/>
        <c:scaling>
          <c:orientation val="minMax"/>
          <c:max val="160"/>
          <c:min val="0"/>
        </c:scaling>
        <c:delete val="0"/>
        <c:axPos val="l"/>
        <c:majorGridlines/>
        <c:title>
          <c:tx>
            <c:rich>
              <a:bodyPr rot="-5400000" vert="horz"/>
              <a:lstStyle/>
              <a:p>
                <a:pPr>
                  <a:defRPr>
                    <a:solidFill>
                      <a:schemeClr val="tx1"/>
                    </a:solidFill>
                  </a:defRPr>
                </a:pPr>
                <a:r>
                  <a:rPr lang="en-US" dirty="0">
                    <a:solidFill>
                      <a:schemeClr val="tx1"/>
                    </a:solidFill>
                  </a:rPr>
                  <a:t>Dollars in Millions</a:t>
                </a:r>
              </a:p>
            </c:rich>
          </c:tx>
          <c:layout>
            <c:manualLayout>
              <c:xMode val="edge"/>
              <c:yMode val="edge"/>
              <c:x val="6.905403154282906E-3"/>
              <c:y val="0.37325750601890029"/>
            </c:manualLayout>
          </c:layout>
          <c:overlay val="0"/>
        </c:title>
        <c:numFmt formatCode="&quot;$&quot;#,##0" sourceLinked="0"/>
        <c:majorTickMark val="none"/>
        <c:minorTickMark val="none"/>
        <c:tickLblPos val="nextTo"/>
        <c:txPr>
          <a:bodyPr/>
          <a:lstStyle/>
          <a:p>
            <a:pPr>
              <a:defRPr>
                <a:solidFill>
                  <a:schemeClr val="tx1"/>
                </a:solidFill>
              </a:defRPr>
            </a:pPr>
            <a:endParaRPr lang="en-US"/>
          </a:p>
        </c:txPr>
        <c:crossAx val="119026992"/>
        <c:crosses val="autoZero"/>
        <c:crossBetween val="between"/>
      </c:valAx>
    </c:plotArea>
    <c:plotVisOnly val="1"/>
    <c:dispBlanksAs val="gap"/>
    <c:showDLblsOverMax val="0"/>
  </c:chart>
  <c:txPr>
    <a:bodyPr/>
    <a:lstStyle/>
    <a:p>
      <a:pPr>
        <a:defRPr sz="1400" b="1">
          <a:solidFill>
            <a:schemeClr val="bg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48983557841669"/>
          <c:y val="2.6849558865783919E-2"/>
          <c:w val="0.83382156543639152"/>
          <c:h val="0.84259719991966275"/>
        </c:manualLayout>
      </c:layout>
      <c:barChart>
        <c:barDir val="bar"/>
        <c:grouping val="stacked"/>
        <c:varyColors val="0"/>
        <c:ser>
          <c:idx val="0"/>
          <c:order val="0"/>
          <c:tx>
            <c:strRef>
              <c:f>Sheet1!$B$1</c:f>
              <c:strCache>
                <c:ptCount val="1"/>
                <c:pt idx="0">
                  <c:v>NCHS Appropriations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Vital Statistics</c:v>
                </c:pt>
                <c:pt idx="1">
                  <c:v>NHIS</c:v>
                </c:pt>
                <c:pt idx="2">
                  <c:v>NHANES</c:v>
                </c:pt>
                <c:pt idx="3">
                  <c:v>Provider Surveys</c:v>
                </c:pt>
                <c:pt idx="4">
                  <c:v>NSFG</c:v>
                </c:pt>
              </c:strCache>
            </c:strRef>
          </c:cat>
          <c:val>
            <c:numRef>
              <c:f>Sheet1!$B$2:$B$6</c:f>
              <c:numCache>
                <c:formatCode>General</c:formatCode>
                <c:ptCount val="5"/>
                <c:pt idx="0">
                  <c:v>100</c:v>
                </c:pt>
                <c:pt idx="1">
                  <c:v>71</c:v>
                </c:pt>
                <c:pt idx="2">
                  <c:v>58</c:v>
                </c:pt>
                <c:pt idx="3">
                  <c:v>46</c:v>
                </c:pt>
                <c:pt idx="4">
                  <c:v>1</c:v>
                </c:pt>
              </c:numCache>
            </c:numRef>
          </c:val>
          <c:extLst>
            <c:ext xmlns:c16="http://schemas.microsoft.com/office/drawing/2014/chart" uri="{C3380CC4-5D6E-409C-BE32-E72D297353CC}">
              <c16:uniqueId val="{00000000-0CD1-495C-B6E4-E6DF2F9F88B0}"/>
            </c:ext>
          </c:extLst>
        </c:ser>
        <c:ser>
          <c:idx val="1"/>
          <c:order val="1"/>
          <c:tx>
            <c:strRef>
              <c:f>Sheet1!$C$1</c:f>
              <c:strCache>
                <c:ptCount val="1"/>
                <c:pt idx="0">
                  <c:v>Reimbursible Funds</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D1D8-4C0B-80D4-B57E0DF36AD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Vital Statistics</c:v>
                </c:pt>
                <c:pt idx="1">
                  <c:v>NHIS</c:v>
                </c:pt>
                <c:pt idx="2">
                  <c:v>NHANES</c:v>
                </c:pt>
                <c:pt idx="3">
                  <c:v>Provider Surveys</c:v>
                </c:pt>
                <c:pt idx="4">
                  <c:v>NSFG</c:v>
                </c:pt>
              </c:strCache>
            </c:strRef>
          </c:cat>
          <c:val>
            <c:numRef>
              <c:f>Sheet1!$C$2:$C$6</c:f>
              <c:numCache>
                <c:formatCode>General</c:formatCode>
                <c:ptCount val="5"/>
                <c:pt idx="0">
                  <c:v>0</c:v>
                </c:pt>
                <c:pt idx="1">
                  <c:v>29</c:v>
                </c:pt>
                <c:pt idx="2">
                  <c:v>42</c:v>
                </c:pt>
                <c:pt idx="3">
                  <c:v>54</c:v>
                </c:pt>
                <c:pt idx="4">
                  <c:v>99</c:v>
                </c:pt>
              </c:numCache>
            </c:numRef>
          </c:val>
          <c:extLst>
            <c:ext xmlns:c16="http://schemas.microsoft.com/office/drawing/2014/chart" uri="{C3380CC4-5D6E-409C-BE32-E72D297353CC}">
              <c16:uniqueId val="{00000001-0CD1-495C-B6E4-E6DF2F9F88B0}"/>
            </c:ext>
          </c:extLst>
        </c:ser>
        <c:dLbls>
          <c:dLblPos val="ctr"/>
          <c:showLegendKey val="0"/>
          <c:showVal val="1"/>
          <c:showCatName val="0"/>
          <c:showSerName val="0"/>
          <c:showPercent val="0"/>
          <c:showBubbleSize val="0"/>
        </c:dLbls>
        <c:gapWidth val="150"/>
        <c:overlap val="100"/>
        <c:axId val="397157856"/>
        <c:axId val="397158512"/>
      </c:barChart>
      <c:catAx>
        <c:axId val="397157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50" b="1" i="0" u="none" strike="noStrike" kern="1200" baseline="0">
                <a:solidFill>
                  <a:schemeClr val="tx1"/>
                </a:solidFill>
                <a:latin typeface="+mn-lt"/>
                <a:ea typeface="+mn-ea"/>
                <a:cs typeface="+mn-cs"/>
              </a:defRPr>
            </a:pPr>
            <a:endParaRPr lang="en-US"/>
          </a:p>
        </c:txPr>
        <c:crossAx val="397158512"/>
        <c:crosses val="autoZero"/>
        <c:auto val="1"/>
        <c:lblAlgn val="ctr"/>
        <c:lblOffset val="100"/>
        <c:noMultiLvlLbl val="0"/>
      </c:catAx>
      <c:valAx>
        <c:axId val="39715851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7157856"/>
        <c:crosses val="autoZero"/>
        <c:crossBetween val="between"/>
      </c:valAx>
      <c:spPr>
        <a:solidFill>
          <a:schemeClr val="bg2"/>
        </a:solidFill>
        <a:ln>
          <a:noFill/>
        </a:ln>
        <a:effectLst/>
      </c:spPr>
    </c:plotArea>
    <c:legend>
      <c:legendPos val="b"/>
      <c:layout>
        <c:manualLayout>
          <c:xMode val="edge"/>
          <c:yMode val="edge"/>
          <c:x val="0.32515435952644622"/>
          <c:y val="0.93942249026221802"/>
          <c:w val="0.35622166204540789"/>
          <c:h val="6.0577509737781914E-2"/>
        </c:manualLayout>
      </c:layout>
      <c:overlay val="0"/>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62270464941303"/>
          <c:y val="3.0870158390208523E-2"/>
          <c:w val="0.84991755194011953"/>
          <c:h val="0.81746076160073633"/>
        </c:manualLayout>
      </c:layout>
      <c:barChart>
        <c:barDir val="bar"/>
        <c:grouping val="stacked"/>
        <c:varyColors val="0"/>
        <c:ser>
          <c:idx val="0"/>
          <c:order val="0"/>
          <c:tx>
            <c:strRef>
              <c:f>Sheet1!$B$1</c:f>
              <c:strCache>
                <c:ptCount val="1"/>
                <c:pt idx="0">
                  <c:v># Publicly Released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2007-08</c:v>
                </c:pt>
                <c:pt idx="1">
                  <c:v>2009-10</c:v>
                </c:pt>
                <c:pt idx="2">
                  <c:v>2011-12</c:v>
                </c:pt>
                <c:pt idx="3">
                  <c:v>2013-14</c:v>
                </c:pt>
                <c:pt idx="4">
                  <c:v>2015-16</c:v>
                </c:pt>
              </c:strCache>
            </c:strRef>
          </c:cat>
          <c:val>
            <c:numRef>
              <c:f>Sheet1!$B$2:$B$6</c:f>
              <c:numCache>
                <c:formatCode>General</c:formatCode>
                <c:ptCount val="5"/>
                <c:pt idx="0">
                  <c:v>136</c:v>
                </c:pt>
                <c:pt idx="1">
                  <c:v>143</c:v>
                </c:pt>
                <c:pt idx="2">
                  <c:v>142</c:v>
                </c:pt>
                <c:pt idx="3">
                  <c:v>168</c:v>
                </c:pt>
                <c:pt idx="4">
                  <c:v>132</c:v>
                </c:pt>
              </c:numCache>
            </c:numRef>
          </c:val>
          <c:extLst>
            <c:ext xmlns:c16="http://schemas.microsoft.com/office/drawing/2014/chart" uri="{C3380CC4-5D6E-409C-BE32-E72D297353CC}">
              <c16:uniqueId val="{00000000-4212-443E-A2EC-1FB549F78130}"/>
            </c:ext>
          </c:extLst>
        </c:ser>
        <c:ser>
          <c:idx val="1"/>
          <c:order val="1"/>
          <c:tx>
            <c:strRef>
              <c:f>Sheet1!$C$1</c:f>
              <c:strCache>
                <c:ptCount val="1"/>
                <c:pt idx="0">
                  <c:v># RDC Available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2007-08</c:v>
                </c:pt>
                <c:pt idx="1">
                  <c:v>2009-10</c:v>
                </c:pt>
                <c:pt idx="2">
                  <c:v>2011-12</c:v>
                </c:pt>
                <c:pt idx="3">
                  <c:v>2013-14</c:v>
                </c:pt>
                <c:pt idx="4">
                  <c:v>2015-16</c:v>
                </c:pt>
              </c:strCache>
            </c:strRef>
          </c:cat>
          <c:val>
            <c:numRef>
              <c:f>Sheet1!$C$2:$C$6</c:f>
              <c:numCache>
                <c:formatCode>General</c:formatCode>
                <c:ptCount val="5"/>
                <c:pt idx="0">
                  <c:v>18</c:v>
                </c:pt>
                <c:pt idx="1">
                  <c:v>23</c:v>
                </c:pt>
                <c:pt idx="2">
                  <c:v>18</c:v>
                </c:pt>
                <c:pt idx="3">
                  <c:v>32</c:v>
                </c:pt>
                <c:pt idx="4">
                  <c:v>16</c:v>
                </c:pt>
              </c:numCache>
            </c:numRef>
          </c:val>
          <c:extLst>
            <c:ext xmlns:c16="http://schemas.microsoft.com/office/drawing/2014/chart" uri="{C3380CC4-5D6E-409C-BE32-E72D297353CC}">
              <c16:uniqueId val="{00000001-4212-443E-A2EC-1FB549F78130}"/>
            </c:ext>
          </c:extLst>
        </c:ser>
        <c:ser>
          <c:idx val="2"/>
          <c:order val="2"/>
          <c:tx>
            <c:strRef>
              <c:f>Sheet1!#REF!</c:f>
              <c:strCache>
                <c:ptCount val="1"/>
                <c:pt idx="0">
                  <c:v>#REF!</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2007-08</c:v>
                </c:pt>
                <c:pt idx="1">
                  <c:v>2009-10</c:v>
                </c:pt>
                <c:pt idx="2">
                  <c:v>2011-12</c:v>
                </c:pt>
                <c:pt idx="3">
                  <c:v>2013-14</c:v>
                </c:pt>
                <c:pt idx="4">
                  <c:v>2015-16</c:v>
                </c:pt>
              </c:strCache>
            </c:strRef>
          </c:cat>
          <c:val>
            <c:numRef>
              <c:f>Sheet1!#REF!</c:f>
              <c:numCache>
                <c:formatCode>General</c:formatCode>
                <c:ptCount val="1"/>
                <c:pt idx="0">
                  <c:v>1</c:v>
                </c:pt>
              </c:numCache>
            </c:numRef>
          </c:val>
          <c:extLst>
            <c:ext xmlns:c16="http://schemas.microsoft.com/office/drawing/2014/chart" uri="{C3380CC4-5D6E-409C-BE32-E72D297353CC}">
              <c16:uniqueId val="{00000002-4212-443E-A2EC-1FB549F78130}"/>
            </c:ext>
          </c:extLst>
        </c:ser>
        <c:dLbls>
          <c:dLblPos val="ctr"/>
          <c:showLegendKey val="0"/>
          <c:showVal val="1"/>
          <c:showCatName val="0"/>
          <c:showSerName val="0"/>
          <c:showPercent val="0"/>
          <c:showBubbleSize val="0"/>
        </c:dLbls>
        <c:gapWidth val="150"/>
        <c:overlap val="100"/>
        <c:axId val="1133933631"/>
        <c:axId val="1134465087"/>
      </c:barChart>
      <c:catAx>
        <c:axId val="1133933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4465087"/>
        <c:crosses val="autoZero"/>
        <c:auto val="1"/>
        <c:lblAlgn val="ctr"/>
        <c:lblOffset val="100"/>
        <c:noMultiLvlLbl val="0"/>
      </c:catAx>
      <c:valAx>
        <c:axId val="11344650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3933631"/>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2421" cy="457357"/>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3884028" y="1"/>
            <a:ext cx="2972421" cy="457357"/>
          </a:xfrm>
          <a:prstGeom prst="rect">
            <a:avLst/>
          </a:prstGeom>
        </p:spPr>
        <p:txBody>
          <a:bodyPr vert="horz" lIns="89730" tIns="44865" rIns="89730" bIns="44865" rtlCol="0"/>
          <a:lstStyle>
            <a:lvl1pPr algn="r">
              <a:defRPr sz="1200"/>
            </a:lvl1pPr>
          </a:lstStyle>
          <a:p>
            <a:fld id="{AD9405F1-C4C5-4FEF-A902-8B8702FDCDBD}" type="datetimeFigureOut">
              <a:rPr lang="en-US" smtClean="0"/>
              <a:t>1/30/2020</a:t>
            </a:fld>
            <a:endParaRPr lang="en-US"/>
          </a:p>
        </p:txBody>
      </p:sp>
      <p:sp>
        <p:nvSpPr>
          <p:cNvPr id="4" name="Footer Placeholder 3"/>
          <p:cNvSpPr>
            <a:spLocks noGrp="1"/>
          </p:cNvSpPr>
          <p:nvPr>
            <p:ph type="ftr" sz="quarter" idx="2"/>
          </p:nvPr>
        </p:nvSpPr>
        <p:spPr>
          <a:xfrm>
            <a:off x="2" y="8685072"/>
            <a:ext cx="2972421" cy="457357"/>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3884028" y="8685072"/>
            <a:ext cx="2972421" cy="457357"/>
          </a:xfrm>
          <a:prstGeom prst="rect">
            <a:avLst/>
          </a:prstGeom>
        </p:spPr>
        <p:txBody>
          <a:bodyPr vert="horz" lIns="89730" tIns="44865" rIns="89730" bIns="44865" rtlCol="0" anchor="b"/>
          <a:lstStyle>
            <a:lvl1pPr algn="r">
              <a:defRPr sz="1200"/>
            </a:lvl1pPr>
          </a:lstStyle>
          <a:p>
            <a:fld id="{932A3D81-D596-4094-A067-E86024DE11B1}" type="slidenum">
              <a:rPr lang="en-US" smtClean="0"/>
              <a:t>‹#›</a:t>
            </a:fld>
            <a:endParaRPr lang="en-US"/>
          </a:p>
        </p:txBody>
      </p:sp>
    </p:spTree>
    <p:extLst>
      <p:ext uri="{BB962C8B-B14F-4D97-AF65-F5344CB8AC3E}">
        <p14:creationId xmlns:p14="http://schemas.microsoft.com/office/powerpoint/2010/main" val="1956570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72098" cy="456595"/>
          </a:xfrm>
          <a:prstGeom prst="rect">
            <a:avLst/>
          </a:prstGeom>
        </p:spPr>
        <p:txBody>
          <a:bodyPr vert="horz" lIns="85683" tIns="42842" rIns="85683" bIns="42842" rtlCol="0"/>
          <a:lstStyle>
            <a:lvl1pPr algn="l">
              <a:defRPr sz="1100"/>
            </a:lvl1pPr>
          </a:lstStyle>
          <a:p>
            <a:endParaRPr lang="en-US"/>
          </a:p>
        </p:txBody>
      </p:sp>
      <p:sp>
        <p:nvSpPr>
          <p:cNvPr id="3" name="Date Placeholder 2"/>
          <p:cNvSpPr>
            <a:spLocks noGrp="1"/>
          </p:cNvSpPr>
          <p:nvPr>
            <p:ph type="dt" idx="1"/>
          </p:nvPr>
        </p:nvSpPr>
        <p:spPr>
          <a:xfrm>
            <a:off x="3884414" y="3"/>
            <a:ext cx="2972098" cy="456595"/>
          </a:xfrm>
          <a:prstGeom prst="rect">
            <a:avLst/>
          </a:prstGeom>
        </p:spPr>
        <p:txBody>
          <a:bodyPr vert="horz" lIns="85683" tIns="42842" rIns="85683" bIns="42842" rtlCol="0"/>
          <a:lstStyle>
            <a:lvl1pPr algn="r">
              <a:defRPr sz="1100"/>
            </a:lvl1pPr>
          </a:lstStyle>
          <a:p>
            <a:fld id="{89D8F3C2-1545-407C-9696-9FBD8A87D061}" type="datetimeFigureOut">
              <a:rPr lang="en-US" smtClean="0"/>
              <a:pPr/>
              <a:t>1/30/2020</a:t>
            </a:fld>
            <a:endParaRPr lang="en-US"/>
          </a:p>
        </p:txBody>
      </p:sp>
      <p:sp>
        <p:nvSpPr>
          <p:cNvPr id="4" name="Slide Image Placeholder 3"/>
          <p:cNvSpPr>
            <a:spLocks noGrp="1" noRot="1" noChangeAspect="1"/>
          </p:cNvSpPr>
          <p:nvPr>
            <p:ph type="sldImg" idx="2"/>
          </p:nvPr>
        </p:nvSpPr>
        <p:spPr>
          <a:xfrm>
            <a:off x="382588" y="687388"/>
            <a:ext cx="6094412" cy="3429000"/>
          </a:xfrm>
          <a:prstGeom prst="rect">
            <a:avLst/>
          </a:prstGeom>
          <a:noFill/>
          <a:ln w="12700">
            <a:solidFill>
              <a:prstClr val="black"/>
            </a:solidFill>
          </a:ln>
        </p:spPr>
        <p:txBody>
          <a:bodyPr vert="horz" lIns="85683" tIns="42842" rIns="85683" bIns="42842" rtlCol="0" anchor="ctr"/>
          <a:lstStyle/>
          <a:p>
            <a:endParaRPr lang="en-US"/>
          </a:p>
        </p:txBody>
      </p:sp>
      <p:sp>
        <p:nvSpPr>
          <p:cNvPr id="5" name="Notes Placeholder 4"/>
          <p:cNvSpPr>
            <a:spLocks noGrp="1"/>
          </p:cNvSpPr>
          <p:nvPr>
            <p:ph type="body" sz="quarter" idx="3"/>
          </p:nvPr>
        </p:nvSpPr>
        <p:spPr>
          <a:xfrm>
            <a:off x="686098" y="4343706"/>
            <a:ext cx="5485805" cy="4113892"/>
          </a:xfrm>
          <a:prstGeom prst="rect">
            <a:avLst/>
          </a:prstGeom>
        </p:spPr>
        <p:txBody>
          <a:bodyPr vert="horz" lIns="85683" tIns="42842" rIns="85683" bIns="428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685897"/>
            <a:ext cx="2972098" cy="456595"/>
          </a:xfrm>
          <a:prstGeom prst="rect">
            <a:avLst/>
          </a:prstGeom>
        </p:spPr>
        <p:txBody>
          <a:bodyPr vert="horz" lIns="85683" tIns="42842" rIns="85683" bIns="42842" rtlCol="0" anchor="b"/>
          <a:lstStyle>
            <a:lvl1pPr algn="l">
              <a:defRPr sz="1100"/>
            </a:lvl1pPr>
          </a:lstStyle>
          <a:p>
            <a:endParaRPr lang="en-US"/>
          </a:p>
        </p:txBody>
      </p:sp>
      <p:sp>
        <p:nvSpPr>
          <p:cNvPr id="7" name="Slide Number Placeholder 6"/>
          <p:cNvSpPr>
            <a:spLocks noGrp="1"/>
          </p:cNvSpPr>
          <p:nvPr>
            <p:ph type="sldNum" sz="quarter" idx="5"/>
          </p:nvPr>
        </p:nvSpPr>
        <p:spPr>
          <a:xfrm>
            <a:off x="3884414" y="8685897"/>
            <a:ext cx="2972098" cy="456595"/>
          </a:xfrm>
          <a:prstGeom prst="rect">
            <a:avLst/>
          </a:prstGeom>
        </p:spPr>
        <p:txBody>
          <a:bodyPr vert="horz" lIns="85683" tIns="42842" rIns="85683" bIns="42842" rtlCol="0" anchor="b"/>
          <a:lstStyle>
            <a:lvl1pPr algn="r">
              <a:defRPr sz="1100"/>
            </a:lvl1pPr>
          </a:lstStyle>
          <a:p>
            <a:fld id="{7E82054C-5FFB-4925-88B8-34BFE44764D6}" type="slidenum">
              <a:rPr lang="en-US" smtClean="0"/>
              <a:pPr/>
              <a:t>‹#›</a:t>
            </a:fld>
            <a:endParaRPr lang="en-US"/>
          </a:p>
        </p:txBody>
      </p:sp>
    </p:spTree>
    <p:extLst>
      <p:ext uri="{BB962C8B-B14F-4D97-AF65-F5344CB8AC3E}">
        <p14:creationId xmlns:p14="http://schemas.microsoft.com/office/powerpoint/2010/main" val="335208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a:p>
        </p:txBody>
      </p:sp>
    </p:spTree>
    <p:extLst>
      <p:ext uri="{BB962C8B-B14F-4D97-AF65-F5344CB8AC3E}">
        <p14:creationId xmlns:p14="http://schemas.microsoft.com/office/powerpoint/2010/main" val="600789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15</a:t>
            </a:fld>
            <a:endParaRPr lang="en-US"/>
          </a:p>
        </p:txBody>
      </p:sp>
    </p:spTree>
    <p:extLst>
      <p:ext uri="{BB962C8B-B14F-4D97-AF65-F5344CB8AC3E}">
        <p14:creationId xmlns:p14="http://schemas.microsoft.com/office/powerpoint/2010/main" val="2666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2054C-5FFB-4925-88B8-34BFE44764D6}" type="slidenum">
              <a:rPr lang="en-US" smtClean="0"/>
              <a:pPr/>
              <a:t>19</a:t>
            </a:fld>
            <a:endParaRPr lang="en-US"/>
          </a:p>
        </p:txBody>
      </p:sp>
    </p:spTree>
    <p:extLst>
      <p:ext uri="{BB962C8B-B14F-4D97-AF65-F5344CB8AC3E}">
        <p14:creationId xmlns:p14="http://schemas.microsoft.com/office/powerpoint/2010/main" val="155919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a:p>
        </p:txBody>
      </p:sp>
    </p:spTree>
    <p:extLst>
      <p:ext uri="{BB962C8B-B14F-4D97-AF65-F5344CB8AC3E}">
        <p14:creationId xmlns:p14="http://schemas.microsoft.com/office/powerpoint/2010/main" val="2147896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31</a:t>
            </a:fld>
            <a:endParaRPr lang="en-US"/>
          </a:p>
        </p:txBody>
      </p:sp>
    </p:spTree>
    <p:extLst>
      <p:ext uri="{BB962C8B-B14F-4D97-AF65-F5344CB8AC3E}">
        <p14:creationId xmlns:p14="http://schemas.microsoft.com/office/powerpoint/2010/main" val="62601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32</a:t>
            </a:fld>
            <a:endParaRPr lang="en-US"/>
          </a:p>
        </p:txBody>
      </p:sp>
    </p:spTree>
    <p:extLst>
      <p:ext uri="{BB962C8B-B14F-4D97-AF65-F5344CB8AC3E}">
        <p14:creationId xmlns:p14="http://schemas.microsoft.com/office/powerpoint/2010/main" val="3276855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33</a:t>
            </a:fld>
            <a:endParaRPr lang="en-US"/>
          </a:p>
        </p:txBody>
      </p:sp>
    </p:spTree>
    <p:extLst>
      <p:ext uri="{BB962C8B-B14F-4D97-AF65-F5344CB8AC3E}">
        <p14:creationId xmlns:p14="http://schemas.microsoft.com/office/powerpoint/2010/main" val="81951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34</a:t>
            </a:fld>
            <a:endParaRPr lang="en-US"/>
          </a:p>
        </p:txBody>
      </p:sp>
    </p:spTree>
    <p:extLst>
      <p:ext uri="{BB962C8B-B14F-4D97-AF65-F5344CB8AC3E}">
        <p14:creationId xmlns:p14="http://schemas.microsoft.com/office/powerpoint/2010/main" val="283137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pPr defTabSz="851095">
              <a:defRPr/>
            </a:pPr>
            <a:endParaRPr lang="en-US" dirty="0"/>
          </a:p>
        </p:txBody>
      </p:sp>
      <p:sp>
        <p:nvSpPr>
          <p:cNvPr id="4" name="Slide Number Placeholder 3"/>
          <p:cNvSpPr>
            <a:spLocks noGrp="1"/>
          </p:cNvSpPr>
          <p:nvPr>
            <p:ph type="sldNum" sz="quarter" idx="10"/>
          </p:nvPr>
        </p:nvSpPr>
        <p:spPr/>
        <p:txBody>
          <a:bodyPr/>
          <a:lstStyle/>
          <a:p>
            <a:fld id="{CE071CD7-B43D-40A6-8EAE-19486A720A9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234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pPr defTabSz="851095">
              <a:defRPr/>
            </a:pPr>
            <a:endParaRPr lang="en-US" dirty="0"/>
          </a:p>
        </p:txBody>
      </p:sp>
      <p:sp>
        <p:nvSpPr>
          <p:cNvPr id="4" name="Slide Number Placeholder 3"/>
          <p:cNvSpPr>
            <a:spLocks noGrp="1"/>
          </p:cNvSpPr>
          <p:nvPr>
            <p:ph type="sldNum" sz="quarter" idx="10"/>
          </p:nvPr>
        </p:nvSpPr>
        <p:spPr/>
        <p:txBody>
          <a:bodyPr/>
          <a:lstStyle/>
          <a:p>
            <a:fld id="{CE071CD7-B43D-40A6-8EAE-19486A720A9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43013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a:t>
            </a:fld>
            <a:endParaRPr lang="en-US"/>
          </a:p>
        </p:txBody>
      </p:sp>
    </p:spTree>
    <p:extLst>
      <p:ext uri="{BB962C8B-B14F-4D97-AF65-F5344CB8AC3E}">
        <p14:creationId xmlns:p14="http://schemas.microsoft.com/office/powerpoint/2010/main" val="258196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pPr defTabSz="851095">
              <a:defRPr/>
            </a:pPr>
            <a:endParaRPr lang="en-US" dirty="0"/>
          </a:p>
        </p:txBody>
      </p:sp>
      <p:sp>
        <p:nvSpPr>
          <p:cNvPr id="4" name="Slide Number Placeholder 3"/>
          <p:cNvSpPr>
            <a:spLocks noGrp="1"/>
          </p:cNvSpPr>
          <p:nvPr>
            <p:ph type="sldNum" sz="quarter" idx="10"/>
          </p:nvPr>
        </p:nvSpPr>
        <p:spPr/>
        <p:txBody>
          <a:bodyPr/>
          <a:lstStyle/>
          <a:p>
            <a:fld id="{CE071CD7-B43D-40A6-8EAE-19486A720A9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7656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pPr defTabSz="851095">
              <a:defRPr/>
            </a:pPr>
            <a:endParaRPr lang="en-US" dirty="0"/>
          </a:p>
        </p:txBody>
      </p:sp>
      <p:sp>
        <p:nvSpPr>
          <p:cNvPr id="4" name="Slide Number Placeholder 3"/>
          <p:cNvSpPr>
            <a:spLocks noGrp="1"/>
          </p:cNvSpPr>
          <p:nvPr>
            <p:ph type="sldNum" sz="quarter" idx="10"/>
          </p:nvPr>
        </p:nvSpPr>
        <p:spPr/>
        <p:txBody>
          <a:bodyPr/>
          <a:lstStyle/>
          <a:p>
            <a:fld id="{CE071CD7-B43D-40A6-8EAE-19486A720A9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92598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441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a:p>
        </p:txBody>
      </p:sp>
    </p:spTree>
    <p:extLst>
      <p:ext uri="{BB962C8B-B14F-4D97-AF65-F5344CB8AC3E}">
        <p14:creationId xmlns:p14="http://schemas.microsoft.com/office/powerpoint/2010/main" val="317952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13</a:t>
            </a:fld>
            <a:endParaRPr lang="en-US"/>
          </a:p>
        </p:txBody>
      </p:sp>
    </p:spTree>
    <p:extLst>
      <p:ext uri="{BB962C8B-B14F-4D97-AF65-F5344CB8AC3E}">
        <p14:creationId xmlns:p14="http://schemas.microsoft.com/office/powerpoint/2010/main" val="62601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14</a:t>
            </a:fld>
            <a:endParaRPr lang="en-US"/>
          </a:p>
        </p:txBody>
      </p:sp>
    </p:spTree>
    <p:extLst>
      <p:ext uri="{BB962C8B-B14F-4D97-AF65-F5344CB8AC3E}">
        <p14:creationId xmlns:p14="http://schemas.microsoft.com/office/powerpoint/2010/main" val="3071325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1371600"/>
            <a:ext cx="10363200" cy="1143000"/>
          </a:xfrm>
          <a:prstGeom prst="rect">
            <a:avLst/>
          </a:prstGeom>
        </p:spPr>
        <p:txBody>
          <a:bodyPr/>
          <a:lstStyle>
            <a:lvl1pPr>
              <a:defRPr sz="4100"/>
            </a:lvl1pPr>
          </a:lstStyle>
          <a:p>
            <a:r>
              <a:rPr lang="en-US"/>
              <a:t>Click to edit Master title style</a:t>
            </a:r>
          </a:p>
        </p:txBody>
      </p:sp>
      <p:sp>
        <p:nvSpPr>
          <p:cNvPr id="6147" name="Rectangle 3"/>
          <p:cNvSpPr>
            <a:spLocks noGrp="1" noChangeArrowheads="1"/>
          </p:cNvSpPr>
          <p:nvPr>
            <p:ph type="subTitle" idx="1"/>
          </p:nvPr>
        </p:nvSpPr>
        <p:spPr>
          <a:xfrm>
            <a:off x="838200" y="3238500"/>
            <a:ext cx="10515600" cy="685800"/>
          </a:xfrm>
          <a:prstGeom prst="rect">
            <a:avLst/>
          </a:prstGeom>
        </p:spPr>
        <p:txBody>
          <a:bodyPr anchor="ctr"/>
          <a:lstStyle>
            <a:lvl1pPr marL="0" indent="0" algn="ctr">
              <a:buFontTx/>
              <a:buNone/>
              <a:defRPr b="0"/>
            </a:lvl1pPr>
          </a:lstStyle>
          <a:p>
            <a:r>
              <a:rPr lang="en-US"/>
              <a:t>Click to edit Master subtitle style</a:t>
            </a:r>
          </a:p>
        </p:txBody>
      </p:sp>
    </p:spTree>
    <p:extLst>
      <p:ext uri="{BB962C8B-B14F-4D97-AF65-F5344CB8AC3E}">
        <p14:creationId xmlns:p14="http://schemas.microsoft.com/office/powerpoint/2010/main" val="33230822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5016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2E5CD0F-5176-48E3-8E31-0D4C58A69AEA}" type="datetimeFigureOut">
              <a:rPr lang="en-US" smtClean="0"/>
              <a:t>1/30/2020</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FD6AD307-EA84-408A-AB8A-00D35AA9C11A}" type="slidenum">
              <a:rPr lang="en-US" smtClean="0"/>
              <a:t>‹#›</a:t>
            </a:fld>
            <a:endParaRPr lang="en-US" dirty="0"/>
          </a:p>
        </p:txBody>
      </p:sp>
    </p:spTree>
    <p:extLst>
      <p:ext uri="{BB962C8B-B14F-4D97-AF65-F5344CB8AC3E}">
        <p14:creationId xmlns:p14="http://schemas.microsoft.com/office/powerpoint/2010/main" val="381315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r>
              <a:rPr lang="en-US" dirty="0"/>
              <a:t>Bottom band: NCHS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6674440"/>
            <a:ext cx="12192000" cy="183560"/>
          </a:xfrm>
          <a:prstGeom prst="rect">
            <a:avLst/>
          </a:prstGeom>
        </p:spPr>
      </p:pic>
      <p:sp>
        <p:nvSpPr>
          <p:cNvPr id="6" name="Text Placeholder 7"/>
          <p:cNvSpPr>
            <a:spLocks noGrp="1"/>
          </p:cNvSpPr>
          <p:nvPr>
            <p:ph type="body" sz="quarter" idx="10"/>
          </p:nvPr>
        </p:nvSpPr>
        <p:spPr>
          <a:xfrm>
            <a:off x="609600" y="1545167"/>
            <a:ext cx="10972800" cy="4455584"/>
          </a:xfrm>
          <a:prstGeom prst="rect">
            <a:avLst/>
          </a:prstGeom>
        </p:spPr>
        <p:txBody>
          <a:bodyPr/>
          <a:lstStyle>
            <a:lvl1pPr marL="342900" indent="-342900">
              <a:buClr>
                <a:srgbClr val="006A71"/>
              </a:buClr>
              <a:buFont typeface="Wingdings" panose="05000000000000000000" pitchFamily="2" charset="2"/>
              <a:buChar char="§"/>
              <a:defRPr sz="2000" baseline="0">
                <a:solidFill>
                  <a:srgbClr val="000000"/>
                </a:solidFill>
              </a:defRPr>
            </a:lvl1pPr>
            <a:lvl2pPr>
              <a:buClr>
                <a:srgbClr val="006858"/>
              </a:buClr>
              <a:defRPr sz="2000" baseline="0">
                <a:solidFill>
                  <a:srgbClr val="000000"/>
                </a:solidFill>
              </a:defRPr>
            </a:lvl2pPr>
            <a:lvl3pPr>
              <a:buClr>
                <a:srgbClr val="695E4A"/>
              </a:buClr>
              <a:defRPr sz="2000" baseline="0">
                <a:solidFill>
                  <a:srgbClr val="000000"/>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1"/>
          <p:cNvSpPr>
            <a:spLocks noGrp="1"/>
          </p:cNvSpPr>
          <p:nvPr>
            <p:ph type="sldNum" sz="quarter" idx="4"/>
          </p:nvPr>
        </p:nvSpPr>
        <p:spPr>
          <a:xfrm>
            <a:off x="9338611" y="6308259"/>
            <a:ext cx="27432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4CB4093-6569-4583-BBAF-934D396EF243}" type="slidenum">
              <a:rPr lang="en-US" smtClean="0"/>
              <a:t>‹#›</a:t>
            </a:fld>
            <a:endParaRPr lang="en-US" dirty="0"/>
          </a:p>
        </p:txBody>
      </p:sp>
    </p:spTree>
    <p:extLst>
      <p:ext uri="{BB962C8B-B14F-4D97-AF65-F5344CB8AC3E}">
        <p14:creationId xmlns:p14="http://schemas.microsoft.com/office/powerpoint/2010/main" val="112314482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111482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3756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5CD0F-5176-48E3-8E31-0D4C58A69AEA}" type="datetimeFigureOut">
              <a:rPr lang="en-US" smtClean="0"/>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6AD307-EA84-408A-AB8A-00D35AA9C11A}" type="slidenum">
              <a:rPr lang="en-US" smtClean="0"/>
              <a:t>‹#›</a:t>
            </a:fld>
            <a:endParaRPr lang="en-US" dirty="0"/>
          </a:p>
        </p:txBody>
      </p:sp>
    </p:spTree>
    <p:extLst>
      <p:ext uri="{BB962C8B-B14F-4D97-AF65-F5344CB8AC3E}">
        <p14:creationId xmlns:p14="http://schemas.microsoft.com/office/powerpoint/2010/main" val="489607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8649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659117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322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9464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71148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563790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1/30/2020</a:t>
            </a:fld>
            <a:endParaRPr lang="en-US" dirty="0"/>
          </a:p>
        </p:txBody>
      </p:sp>
    </p:spTree>
    <p:extLst>
      <p:ext uri="{BB962C8B-B14F-4D97-AF65-F5344CB8AC3E}">
        <p14:creationId xmlns:p14="http://schemas.microsoft.com/office/powerpoint/2010/main" val="6265551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6156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37408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3303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6506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8879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88831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6737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asic Content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a:p>
            <a:pPr lvl="3"/>
            <a:endParaRPr lang="en-US" dirty="0"/>
          </a:p>
        </p:txBody>
      </p:sp>
      <p:sp>
        <p:nvSpPr>
          <p:cNvPr id="7" name="Text Placeholder 8"/>
          <p:cNvSpPr>
            <a:spLocks noGrp="1"/>
          </p:cNvSpPr>
          <p:nvPr>
            <p:ph type="body" sz="quarter" idx="10" hasCustomPrompt="1"/>
          </p:nvPr>
        </p:nvSpPr>
        <p:spPr>
          <a:xfrm>
            <a:off x="2540000" y="5791200"/>
            <a:ext cx="90424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extLst>
      <p:ext uri="{BB962C8B-B14F-4D97-AF65-F5344CB8AC3E}">
        <p14:creationId xmlns:p14="http://schemas.microsoft.com/office/powerpoint/2010/main" val="228361246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extLst>
      <p:ext uri="{BB962C8B-B14F-4D97-AF65-F5344CB8AC3E}">
        <p14:creationId xmlns:p14="http://schemas.microsoft.com/office/powerpoint/2010/main" val="4130310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Slide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extLst>
      <p:ext uri="{BB962C8B-B14F-4D97-AF65-F5344CB8AC3E}">
        <p14:creationId xmlns:p14="http://schemas.microsoft.com/office/powerpoint/2010/main" val="25870034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a:p>
            <a:pPr lvl="3"/>
            <a:endParaRPr lang="en-US" dirty="0"/>
          </a:p>
        </p:txBody>
      </p:sp>
      <p:sp>
        <p:nvSpPr>
          <p:cNvPr id="7" name="Text Placeholder 8"/>
          <p:cNvSpPr>
            <a:spLocks noGrp="1"/>
          </p:cNvSpPr>
          <p:nvPr>
            <p:ph type="body" sz="quarter" idx="10" hasCustomPrompt="1"/>
          </p:nvPr>
        </p:nvSpPr>
        <p:spPr>
          <a:xfrm>
            <a:off x="2540000" y="5791200"/>
            <a:ext cx="90424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1273176"/>
            <a:ext cx="103632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a:t>Section Header</a:t>
            </a:r>
            <a:br>
              <a:rPr lang="en-US" dirty="0"/>
            </a:br>
            <a:endParaRPr lang="en-US" dirty="0"/>
          </a:p>
        </p:txBody>
      </p:sp>
      <p:sp>
        <p:nvSpPr>
          <p:cNvPr id="3" name="Text Placeholder 2"/>
          <p:cNvSpPr>
            <a:spLocks noGrp="1"/>
          </p:cNvSpPr>
          <p:nvPr>
            <p:ph type="body" idx="1" hasCustomPrompt="1"/>
          </p:nvPr>
        </p:nvSpPr>
        <p:spPr>
          <a:xfrm>
            <a:off x="963084" y="2743201"/>
            <a:ext cx="103632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a:t>Header</a:t>
            </a:r>
          </a:p>
        </p:txBody>
      </p:sp>
      <p:sp>
        <p:nvSpPr>
          <p:cNvPr id="3" name="Content Placeholder 2"/>
          <p:cNvSpPr>
            <a:spLocks noGrp="1"/>
          </p:cNvSpPr>
          <p:nvPr>
            <p:ph idx="1"/>
          </p:nvPr>
        </p:nvSpPr>
        <p:spPr>
          <a:xfrm>
            <a:off x="4766733" y="273051"/>
            <a:ext cx="6815667" cy="5518150"/>
          </a:xfrm>
          <a:prstGeom prst="rect">
            <a:avLst/>
          </a:prstGeom>
        </p:spPr>
        <p:txBody>
          <a:bodyPr anchor="ctr" anchorCtr="0"/>
          <a:lstStyle>
            <a:lvl1pPr marL="342900" indent="-342900">
              <a:buClr>
                <a:schemeClr val="bg1"/>
              </a:buClr>
              <a:buSzPct val="70000"/>
              <a:buFont typeface="Wingdings" pitchFamily="2" charset="2"/>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hasCustomPrompt="1"/>
          </p:nvPr>
        </p:nvSpPr>
        <p:spPr>
          <a:xfrm>
            <a:off x="609601" y="1435102"/>
            <a:ext cx="4011084"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bg1"/>
                </a:solidFill>
                <a:effectLst/>
                <a:latin typeface="Calibri" pitchFamily="34" charset="0"/>
              </a:defRPr>
            </a:lvl1pPr>
          </a:lstStyle>
          <a:p>
            <a:r>
              <a:rPr lang="en-US" dirty="0"/>
              <a:t>Photo Title</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981200"/>
            <a:ext cx="85344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1" y="273050"/>
            <a:ext cx="4011084"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a:t>Header</a:t>
            </a:r>
          </a:p>
        </p:txBody>
      </p:sp>
      <p:sp>
        <p:nvSpPr>
          <p:cNvPr id="8" name="Content Placeholder 2"/>
          <p:cNvSpPr>
            <a:spLocks noGrp="1"/>
          </p:cNvSpPr>
          <p:nvPr>
            <p:ph idx="1"/>
          </p:nvPr>
        </p:nvSpPr>
        <p:spPr>
          <a:xfrm>
            <a:off x="4766733" y="273051"/>
            <a:ext cx="6815667"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609601" y="1435102"/>
            <a:ext cx="4011084"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p:txBody>
      </p:sp>
      <p:sp>
        <p:nvSpPr>
          <p:cNvPr id="10"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4" r:id="rId9"/>
    <p:sldLayoutId id="2147483725" r:id="rId10"/>
    <p:sldLayoutId id="2147483728" r:id="rId11"/>
    <p:sldLayoutId id="2147483730" r:id="rId12"/>
    <p:sldLayoutId id="2147483731" r:id="rId13"/>
    <p:sldLayoutId id="2147483734" r:id="rId1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1/30/2020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57143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7" r:id="rId18"/>
    <p:sldLayoutId id="2147483778" r:id="rId19"/>
  </p:sldLayoutIdLst>
  <p:transition>
    <p:fad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tat c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8072" y="2155854"/>
            <a:ext cx="2495599" cy="176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03868" y="1012854"/>
            <a:ext cx="9073662" cy="1143000"/>
          </a:xfrm>
        </p:spPr>
        <p:txBody>
          <a:bodyPr/>
          <a:lstStyle/>
          <a:p>
            <a:pPr algn="ctr">
              <a:lnSpc>
                <a:spcPct val="100000"/>
              </a:lnSpc>
            </a:pPr>
            <a:r>
              <a:rPr lang="en-US" sz="4800" b="1" dirty="0">
                <a:solidFill>
                  <a:schemeClr val="accent2"/>
                </a:solidFill>
                <a:cs typeface="Calibri" panose="020F0502020204030204" pitchFamily="34" charset="0"/>
              </a:rPr>
              <a:t>Board of Scientific Counselors</a:t>
            </a:r>
          </a:p>
        </p:txBody>
      </p:sp>
      <p:sp>
        <p:nvSpPr>
          <p:cNvPr id="3" name="Subtitle 2"/>
          <p:cNvSpPr>
            <a:spLocks noGrp="1"/>
          </p:cNvSpPr>
          <p:nvPr>
            <p:ph type="subTitle" idx="1"/>
          </p:nvPr>
        </p:nvSpPr>
        <p:spPr>
          <a:xfrm>
            <a:off x="190972" y="4725708"/>
            <a:ext cx="10515600" cy="685800"/>
          </a:xfrm>
        </p:spPr>
        <p:txBody>
          <a:bodyPr>
            <a:normAutofit fontScale="25000" lnSpcReduction="20000"/>
          </a:bodyPr>
          <a:lstStyle/>
          <a:p>
            <a:pPr algn="ctr"/>
            <a:r>
              <a:rPr lang="en-US" sz="9800" dirty="0">
                <a:solidFill>
                  <a:schemeClr val="accent2">
                    <a:lumMod val="75000"/>
                  </a:schemeClr>
                </a:solidFill>
                <a:cs typeface="Calibri" panose="020F0502020204030204" pitchFamily="34" charset="0"/>
              </a:rPr>
              <a:t>Jennifer Madans, PhD</a:t>
            </a:r>
          </a:p>
          <a:p>
            <a:pPr algn="ctr"/>
            <a:r>
              <a:rPr lang="en-US" sz="9800" dirty="0">
                <a:solidFill>
                  <a:schemeClr val="accent2">
                    <a:lumMod val="75000"/>
                  </a:schemeClr>
                </a:solidFill>
                <a:cs typeface="Calibri" panose="020F0502020204030204" pitchFamily="34" charset="0"/>
              </a:rPr>
              <a:t>Acting Director, National Center for Health Statistics</a:t>
            </a:r>
          </a:p>
          <a:p>
            <a:pPr algn="ctr"/>
            <a:r>
              <a:rPr lang="en-US" sz="9800" dirty="0">
                <a:solidFill>
                  <a:schemeClr val="accent2">
                    <a:lumMod val="75000"/>
                  </a:schemeClr>
                </a:solidFill>
                <a:cs typeface="Calibri" panose="020F0502020204030204" pitchFamily="34" charset="0"/>
              </a:rPr>
              <a:t>January 9, 2020</a:t>
            </a:r>
          </a:p>
          <a:p>
            <a:endParaRPr lang="en-US" dirty="0"/>
          </a:p>
        </p:txBody>
      </p:sp>
      <p:pic>
        <p:nvPicPr>
          <p:cNvPr id="4" name="Picture 3" descr="HHS/CDC logo -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05" y="5553269"/>
            <a:ext cx="2263221" cy="1254715"/>
          </a:xfrm>
          <a:prstGeom prst="rect">
            <a:avLst/>
          </a:prstGeom>
        </p:spPr>
      </p:pic>
    </p:spTree>
    <p:extLst>
      <p:ext uri="{BB962C8B-B14F-4D97-AF65-F5344CB8AC3E}">
        <p14:creationId xmlns:p14="http://schemas.microsoft.com/office/powerpoint/2010/main" val="2925967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new NCHS entry way design">
            <a:extLst>
              <a:ext uri="{FF2B5EF4-FFF2-40B4-BE49-F238E27FC236}">
                <a16:creationId xmlns:a16="http://schemas.microsoft.com/office/drawing/2014/main" id="{16541380-AE31-4783-BDFD-CF5B4EACCF2A}"/>
              </a:ext>
            </a:extLst>
          </p:cNvPr>
          <p:cNvPicPr>
            <a:picLocks noChangeAspect="1"/>
          </p:cNvPicPr>
          <p:nvPr/>
        </p:nvPicPr>
        <p:blipFill>
          <a:blip r:embed="rId2"/>
          <a:stretch>
            <a:fillRect/>
          </a:stretch>
        </p:blipFill>
        <p:spPr>
          <a:xfrm>
            <a:off x="33337" y="290512"/>
            <a:ext cx="12125325" cy="6276975"/>
          </a:xfrm>
          <a:prstGeom prst="rect">
            <a:avLst/>
          </a:prstGeom>
        </p:spPr>
      </p:pic>
    </p:spTree>
    <p:extLst>
      <p:ext uri="{BB962C8B-B14F-4D97-AF65-F5344CB8AC3E}">
        <p14:creationId xmlns:p14="http://schemas.microsoft.com/office/powerpoint/2010/main" val="8418544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new NCHS entry way wall design of Health, US map">
            <a:extLst>
              <a:ext uri="{FF2B5EF4-FFF2-40B4-BE49-F238E27FC236}">
                <a16:creationId xmlns:a16="http://schemas.microsoft.com/office/drawing/2014/main" id="{DC61BF82-D941-483F-B14A-1FC9650F6B7F}"/>
              </a:ext>
            </a:extLst>
          </p:cNvPr>
          <p:cNvPicPr>
            <a:picLocks noChangeAspect="1"/>
          </p:cNvPicPr>
          <p:nvPr/>
        </p:nvPicPr>
        <p:blipFill>
          <a:blip r:embed="rId2"/>
          <a:stretch>
            <a:fillRect/>
          </a:stretch>
        </p:blipFill>
        <p:spPr>
          <a:xfrm>
            <a:off x="23812" y="433387"/>
            <a:ext cx="12144375" cy="5991225"/>
          </a:xfrm>
          <a:prstGeom prst="rect">
            <a:avLst/>
          </a:prstGeom>
        </p:spPr>
      </p:pic>
    </p:spTree>
    <p:extLst>
      <p:ext uri="{BB962C8B-B14F-4D97-AF65-F5344CB8AC3E}">
        <p14:creationId xmlns:p14="http://schemas.microsoft.com/office/powerpoint/2010/main" val="1702386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079" y="2623932"/>
            <a:ext cx="6082748" cy="840031"/>
          </a:xfrm>
        </p:spPr>
        <p:txBody>
          <a:bodyPr>
            <a:noAutofit/>
          </a:bodyPr>
          <a:lstStyle/>
          <a:p>
            <a:pPr algn="ctr"/>
            <a:r>
              <a:rPr lang="en-US" sz="5400" dirty="0">
                <a:solidFill>
                  <a:schemeClr val="accent2"/>
                </a:solidFill>
              </a:rPr>
              <a:t>Program updates</a:t>
            </a:r>
          </a:p>
        </p:txBody>
      </p:sp>
      <p:pic>
        <p:nvPicPr>
          <p:cNvPr id="4" name="Picture 3" descr="stat c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1499" y="1047372"/>
            <a:ext cx="1907908" cy="135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622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7930"/>
            <a:ext cx="9054495" cy="1182757"/>
          </a:xfrm>
        </p:spPr>
        <p:txBody>
          <a:bodyPr anchor="ctr">
            <a:normAutofit fontScale="90000"/>
          </a:bodyPr>
          <a:lstStyle/>
          <a:p>
            <a:r>
              <a:rPr lang="en-US" sz="4800" dirty="0">
                <a:solidFill>
                  <a:schemeClr val="accent2"/>
                </a:solidFill>
                <a:cs typeface="Calibri" panose="020F0502020204030204" pitchFamily="34" charset="0"/>
              </a:rPr>
              <a:t>Division of Vital Statistics (DVS): Maternal Mortality Data Release</a:t>
            </a:r>
          </a:p>
        </p:txBody>
      </p:sp>
      <p:sp>
        <p:nvSpPr>
          <p:cNvPr id="4" name="Content Placeholder 3"/>
          <p:cNvSpPr>
            <a:spLocks noGrp="1"/>
          </p:cNvSpPr>
          <p:nvPr>
            <p:ph idx="1"/>
          </p:nvPr>
        </p:nvSpPr>
        <p:spPr>
          <a:xfrm>
            <a:off x="677334" y="1639957"/>
            <a:ext cx="8596668" cy="4880113"/>
          </a:xfrm>
        </p:spPr>
        <p:txBody>
          <a:bodyPr>
            <a:normAutofit/>
          </a:bodyPr>
          <a:lstStyle/>
          <a:p>
            <a:r>
              <a:rPr lang="en-US" sz="2000" dirty="0">
                <a:solidFill>
                  <a:schemeClr val="tx1"/>
                </a:solidFill>
              </a:rPr>
              <a:t>NCHS will resume publication of maternal mortality statistics with release of the final 2018 mortality data on </a:t>
            </a:r>
            <a:r>
              <a:rPr lang="en-US" sz="2000" b="1" dirty="0">
                <a:solidFill>
                  <a:schemeClr val="tx1"/>
                </a:solidFill>
              </a:rPr>
              <a:t>January 30, 2020</a:t>
            </a:r>
          </a:p>
          <a:p>
            <a:r>
              <a:rPr lang="en-US" sz="2000" dirty="0">
                <a:solidFill>
                  <a:schemeClr val="tx1"/>
                </a:solidFill>
              </a:rPr>
              <a:t>3 reports:</a:t>
            </a:r>
          </a:p>
          <a:p>
            <a:pPr marL="800100" lvl="1" indent="-342900">
              <a:buFont typeface="+mj-lt"/>
              <a:buAutoNum type="arabicPeriod"/>
            </a:pPr>
            <a:r>
              <a:rPr lang="en-US" sz="1800" b="1" dirty="0">
                <a:solidFill>
                  <a:schemeClr val="tx1"/>
                </a:solidFill>
              </a:rPr>
              <a:t>Evaluation of the Pregnancy Status Checkbox on the Identification of Maternal Deaths </a:t>
            </a:r>
            <a:r>
              <a:rPr lang="en-US" sz="1800" dirty="0">
                <a:solidFill>
                  <a:schemeClr val="tx1"/>
                </a:solidFill>
              </a:rPr>
              <a:t>– addresses the </a:t>
            </a:r>
            <a:r>
              <a:rPr lang="en-US" sz="1600" dirty="0">
                <a:solidFill>
                  <a:schemeClr val="tx1"/>
                </a:solidFill>
              </a:rPr>
              <a:t>impact of the inclusion of a pregnancy status checkbox item on the U.S. Standard Certificate of Death on the number of deaths classified as maternal</a:t>
            </a:r>
          </a:p>
          <a:p>
            <a:pPr marL="800100" lvl="1" indent="-342900">
              <a:buFont typeface="+mj-lt"/>
              <a:buAutoNum type="arabicPeriod"/>
            </a:pPr>
            <a:r>
              <a:rPr lang="en-US" sz="1800" b="1" dirty="0">
                <a:solidFill>
                  <a:schemeClr val="tx1"/>
                </a:solidFill>
              </a:rPr>
              <a:t>The Impact of the Pregnancy Checkbox and Misclassification on Maternal Mortality Trends in the US, 1999-2017 </a:t>
            </a:r>
            <a:r>
              <a:rPr lang="en-US" sz="1800" dirty="0">
                <a:solidFill>
                  <a:schemeClr val="tx1"/>
                </a:solidFill>
              </a:rPr>
              <a:t>- models the impact of the staggered implementation of the pregnancy checkbox and potential outcome misclassification on MMRs and related trends</a:t>
            </a:r>
          </a:p>
          <a:p>
            <a:pPr marL="800100" lvl="1" indent="-342900">
              <a:buFont typeface="+mj-lt"/>
              <a:buAutoNum type="arabicPeriod"/>
            </a:pPr>
            <a:r>
              <a:rPr lang="en-US" sz="1800" b="1" dirty="0">
                <a:solidFill>
                  <a:schemeClr val="tx1"/>
                </a:solidFill>
              </a:rPr>
              <a:t>Maternal mortality in the United States: Changes in coding, publication, and data release, 2018 </a:t>
            </a:r>
            <a:r>
              <a:rPr lang="en-US" sz="1800" dirty="0">
                <a:solidFill>
                  <a:schemeClr val="tx1"/>
                </a:solidFill>
              </a:rPr>
              <a:t>– presents changes in how NCHS will code (using a new method), publish and release maternal mortality data along with official 2018 maternal mortality estimates </a:t>
            </a:r>
          </a:p>
        </p:txBody>
      </p:sp>
    </p:spTree>
    <p:extLst>
      <p:ext uri="{BB962C8B-B14F-4D97-AF65-F5344CB8AC3E}">
        <p14:creationId xmlns:p14="http://schemas.microsoft.com/office/powerpoint/2010/main" val="2246541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24543"/>
            <a:ext cx="8596668" cy="1030357"/>
          </a:xfrm>
        </p:spPr>
        <p:txBody>
          <a:bodyPr anchor="ctr">
            <a:noAutofit/>
          </a:bodyPr>
          <a:lstStyle/>
          <a:p>
            <a:r>
              <a:rPr lang="en-US" sz="3200" dirty="0">
                <a:solidFill>
                  <a:schemeClr val="accent2"/>
                </a:solidFill>
                <a:cs typeface="Calibri" panose="020F0502020204030204" pitchFamily="34" charset="0"/>
              </a:rPr>
              <a:t>Planned Improvements in the Collection of Maternal Mortality Data</a:t>
            </a:r>
          </a:p>
        </p:txBody>
      </p:sp>
      <p:sp>
        <p:nvSpPr>
          <p:cNvPr id="4" name="Content Placeholder 3"/>
          <p:cNvSpPr>
            <a:spLocks noGrp="1"/>
          </p:cNvSpPr>
          <p:nvPr>
            <p:ph idx="1"/>
          </p:nvPr>
        </p:nvSpPr>
        <p:spPr>
          <a:xfrm>
            <a:off x="677334" y="1785257"/>
            <a:ext cx="8596668" cy="4734813"/>
          </a:xfrm>
        </p:spPr>
        <p:txBody>
          <a:bodyPr>
            <a:normAutofit/>
          </a:bodyPr>
          <a:lstStyle/>
          <a:p>
            <a:r>
              <a:rPr lang="en-US" sz="2000" dirty="0">
                <a:solidFill>
                  <a:schemeClr val="tx1"/>
                </a:solidFill>
              </a:rPr>
              <a:t>Understand errors in the pregnancy checkbox and how to correct these errors</a:t>
            </a:r>
          </a:p>
          <a:p>
            <a:pPr lvl="1"/>
            <a:r>
              <a:rPr lang="en-US" sz="1800" dirty="0">
                <a:solidFill>
                  <a:schemeClr val="tx1"/>
                </a:solidFill>
              </a:rPr>
              <a:t>Examine existing EDR systems to see if improvements in design could help improve the data</a:t>
            </a:r>
          </a:p>
          <a:p>
            <a:pPr lvl="1"/>
            <a:r>
              <a:rPr lang="en-US" sz="1800" dirty="0">
                <a:solidFill>
                  <a:schemeClr val="tx1"/>
                </a:solidFill>
              </a:rPr>
              <a:t>Develop web service designed to prompt the cause of death certifier to confirm the information provided in the checkbox item</a:t>
            </a:r>
          </a:p>
          <a:p>
            <a:r>
              <a:rPr lang="en-US" sz="2000" dirty="0">
                <a:solidFill>
                  <a:schemeClr val="tx1"/>
                </a:solidFill>
              </a:rPr>
              <a:t>Encourage cooperation between state vital records and state maternal and child health agencies</a:t>
            </a:r>
          </a:p>
          <a:p>
            <a:pPr lvl="1"/>
            <a:r>
              <a:rPr lang="en-US" sz="1800" dirty="0">
                <a:solidFill>
                  <a:schemeClr val="tx1"/>
                </a:solidFill>
              </a:rPr>
              <a:t>Rapid assessment of deaths of women of reproductive age</a:t>
            </a:r>
          </a:p>
          <a:p>
            <a:pPr lvl="1"/>
            <a:r>
              <a:rPr lang="en-US" sz="1800" dirty="0">
                <a:solidFill>
                  <a:schemeClr val="tx1"/>
                </a:solidFill>
              </a:rPr>
              <a:t>Linkages for deaths of women of reproductive age with birth and fetal death records</a:t>
            </a:r>
          </a:p>
          <a:p>
            <a:r>
              <a:rPr lang="en-US" sz="2000" dirty="0">
                <a:solidFill>
                  <a:schemeClr val="tx1"/>
                </a:solidFill>
              </a:rPr>
              <a:t>New information derived from the assessment must be incorporated in the vital statistics system</a:t>
            </a:r>
          </a:p>
        </p:txBody>
      </p:sp>
    </p:spTree>
    <p:extLst>
      <p:ext uri="{BB962C8B-B14F-4D97-AF65-F5344CB8AC3E}">
        <p14:creationId xmlns:p14="http://schemas.microsoft.com/office/powerpoint/2010/main" val="392240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60" y="598583"/>
            <a:ext cx="9348016" cy="1320800"/>
          </a:xfrm>
        </p:spPr>
        <p:txBody>
          <a:bodyPr/>
          <a:lstStyle/>
          <a:p>
            <a:r>
              <a:rPr lang="en-US" dirty="0">
                <a:solidFill>
                  <a:schemeClr val="accent2"/>
                </a:solidFill>
              </a:rPr>
              <a:t>Division of Health Interview Statistics</a:t>
            </a:r>
          </a:p>
        </p:txBody>
      </p:sp>
      <p:pic>
        <p:nvPicPr>
          <p:cNvPr id="8" name="Picture 7" descr="NHIS logo">
            <a:extLst>
              <a:ext uri="{FF2B5EF4-FFF2-40B4-BE49-F238E27FC236}">
                <a16:creationId xmlns:a16="http://schemas.microsoft.com/office/drawing/2014/main" id="{54FE477F-50C8-4C0C-929F-66797C2A19A8}"/>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backgroundRemoval t="26512" b="82326" l="3630" r="83168">
                        <a14:foregroundMark x1="9901" y1="32558" x2="3630" y2="53023"/>
                        <a14:foregroundMark x1="3630" y1="53023" x2="10231" y2="52093"/>
                        <a14:foregroundMark x1="17162" y1="27907" x2="21782" y2="27907"/>
                        <a14:foregroundMark x1="4620" y1="81395" x2="35314" y2="81860"/>
                      </a14:backgroundRemoval>
                    </a14:imgEffect>
                  </a14:imgLayer>
                </a14:imgProps>
              </a:ext>
            </a:extLst>
          </a:blip>
          <a:srcRect t="19803" r="58921" b="10636"/>
          <a:stretch/>
        </p:blipFill>
        <p:spPr>
          <a:xfrm>
            <a:off x="10095096" y="5018564"/>
            <a:ext cx="1530847" cy="1839436"/>
          </a:xfrm>
          <a:prstGeom prst="rect">
            <a:avLst/>
          </a:prstGeom>
        </p:spPr>
      </p:pic>
      <p:sp>
        <p:nvSpPr>
          <p:cNvPr id="3" name="Content Placeholder 2">
            <a:extLst>
              <a:ext uri="{FF2B5EF4-FFF2-40B4-BE49-F238E27FC236}">
                <a16:creationId xmlns:a16="http://schemas.microsoft.com/office/drawing/2014/main" id="{4F0624BB-FB06-401C-8830-DD8101DD28AB}"/>
              </a:ext>
            </a:extLst>
          </p:cNvPr>
          <p:cNvSpPr>
            <a:spLocks noGrp="1"/>
          </p:cNvSpPr>
          <p:nvPr>
            <p:ph idx="1"/>
          </p:nvPr>
        </p:nvSpPr>
        <p:spPr>
          <a:xfrm>
            <a:off x="677334" y="1539551"/>
            <a:ext cx="8596668" cy="5178490"/>
          </a:xfrm>
        </p:spPr>
        <p:txBody>
          <a:bodyPr>
            <a:normAutofit fontScale="92500"/>
          </a:bodyPr>
          <a:lstStyle/>
          <a:p>
            <a:pPr marL="0" indent="0">
              <a:buNone/>
            </a:pPr>
            <a:r>
              <a:rPr lang="en-US" sz="2400" b="1" u="sng" dirty="0">
                <a:solidFill>
                  <a:schemeClr val="tx1"/>
                </a:solidFill>
              </a:rPr>
              <a:t>2019 Redesigned National Health Interview Survey (NHIS)</a:t>
            </a:r>
          </a:p>
          <a:p>
            <a:r>
              <a:rPr lang="en-US" sz="2400" dirty="0">
                <a:solidFill>
                  <a:schemeClr val="tx1"/>
                </a:solidFill>
              </a:rPr>
              <a:t>Early Release Program plans to release preliminary estimates in late February or March 2020</a:t>
            </a:r>
          </a:p>
          <a:p>
            <a:r>
              <a:rPr lang="en-US" sz="2400" dirty="0">
                <a:solidFill>
                  <a:schemeClr val="tx1"/>
                </a:solidFill>
              </a:rPr>
              <a:t>Interactive data query system with preliminary 2019 estimates expected in Summer 2020 (NHIS 2015 – 2018 data will be released in early 2020 in the new data system)</a:t>
            </a:r>
          </a:p>
          <a:p>
            <a:r>
              <a:rPr lang="en-US" sz="2400" dirty="0">
                <a:solidFill>
                  <a:schemeClr val="tx1"/>
                </a:solidFill>
              </a:rPr>
              <a:t>Full-Year data release expected in/around September 2020</a:t>
            </a:r>
          </a:p>
          <a:p>
            <a:endParaRPr lang="en-US" sz="2400" dirty="0">
              <a:solidFill>
                <a:schemeClr val="tx1"/>
              </a:solidFill>
            </a:endParaRPr>
          </a:p>
          <a:p>
            <a:pPr marL="0" indent="0">
              <a:buNone/>
            </a:pPr>
            <a:r>
              <a:rPr lang="en-US" sz="2400" b="1" u="sng" dirty="0">
                <a:solidFill>
                  <a:schemeClr val="tx1"/>
                </a:solidFill>
              </a:rPr>
              <a:t>2020 NHIS and NHANES Innovation</a:t>
            </a:r>
          </a:p>
          <a:p>
            <a:r>
              <a:rPr lang="en-US" sz="2400" dirty="0">
                <a:solidFill>
                  <a:schemeClr val="tx1"/>
                </a:solidFill>
              </a:rPr>
              <a:t>Pilot Test to collect blood samples and anthropomorphic measurements from adult respondents of the NHIS</a:t>
            </a:r>
          </a:p>
          <a:p>
            <a:r>
              <a:rPr lang="en-US" sz="2400" dirty="0">
                <a:solidFill>
                  <a:schemeClr val="tx1"/>
                </a:solidFill>
              </a:rPr>
              <a:t>Results will feed into NHANES redesign</a:t>
            </a:r>
          </a:p>
        </p:txBody>
      </p:sp>
    </p:spTree>
    <p:extLst>
      <p:ext uri="{BB962C8B-B14F-4D97-AF65-F5344CB8AC3E}">
        <p14:creationId xmlns:p14="http://schemas.microsoft.com/office/powerpoint/2010/main" val="179663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tional Health and Nutrition Examination Survey logo"/>
          <p:cNvPicPr>
            <a:picLocks noChangeAspect="1"/>
          </p:cNvPicPr>
          <p:nvPr/>
        </p:nvPicPr>
        <p:blipFill>
          <a:blip r:embed="rId2" cstate="print">
            <a:clrChange>
              <a:clrFrom>
                <a:srgbClr val="FDFDFD"/>
              </a:clrFrom>
              <a:clrTo>
                <a:srgbClr val="FDFD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61396" y="5731072"/>
            <a:ext cx="1564664" cy="914727"/>
          </a:xfrm>
          <a:prstGeom prst="rect">
            <a:avLst/>
          </a:prstGeom>
        </p:spPr>
      </p:pic>
      <p:sp>
        <p:nvSpPr>
          <p:cNvPr id="2" name="Title 1"/>
          <p:cNvSpPr>
            <a:spLocks noGrp="1"/>
          </p:cNvSpPr>
          <p:nvPr>
            <p:ph type="title"/>
          </p:nvPr>
        </p:nvSpPr>
        <p:spPr/>
        <p:txBody>
          <a:bodyPr>
            <a:normAutofit fontScale="90000"/>
          </a:bodyPr>
          <a:lstStyle/>
          <a:p>
            <a:r>
              <a:rPr lang="en-US" dirty="0">
                <a:solidFill>
                  <a:schemeClr val="accent2"/>
                </a:solidFill>
              </a:rPr>
              <a:t>Division of Health and Nutrition Examination Survey (DHANES): Data Release</a:t>
            </a:r>
          </a:p>
        </p:txBody>
      </p:sp>
      <p:sp>
        <p:nvSpPr>
          <p:cNvPr id="10" name="Content Placeholder 9">
            <a:extLst>
              <a:ext uri="{FF2B5EF4-FFF2-40B4-BE49-F238E27FC236}">
                <a16:creationId xmlns:a16="http://schemas.microsoft.com/office/drawing/2014/main" id="{7170275A-AB68-4CE6-9D6E-B03CE5306879}"/>
              </a:ext>
            </a:extLst>
          </p:cNvPr>
          <p:cNvSpPr>
            <a:spLocks noGrp="1"/>
          </p:cNvSpPr>
          <p:nvPr>
            <p:ph sz="half" idx="2"/>
          </p:nvPr>
        </p:nvSpPr>
        <p:spPr>
          <a:xfrm>
            <a:off x="7245752" y="2733871"/>
            <a:ext cx="4184034" cy="2193730"/>
          </a:xfrm>
        </p:spPr>
        <p:txBody>
          <a:bodyPr>
            <a:noAutofit/>
          </a:bodyPr>
          <a:lstStyle/>
          <a:p>
            <a:pPr>
              <a:buFont typeface="Wingdings" panose="05000000000000000000" pitchFamily="2" charset="2"/>
              <a:buChar char="v"/>
            </a:pPr>
            <a:r>
              <a:rPr lang="en-US" sz="2800" b="1" dirty="0"/>
              <a:t>Over 60 2017 – 2018 data files are expected to be released in Q1 2020</a:t>
            </a:r>
          </a:p>
        </p:txBody>
      </p:sp>
      <p:graphicFrame>
        <p:nvGraphicFramePr>
          <p:cNvPr id="7" name="Content Placeholder 6" descr="Bar Chart of NHANES data files released from 2007 - 2016 ">
            <a:extLst>
              <a:ext uri="{FF2B5EF4-FFF2-40B4-BE49-F238E27FC236}">
                <a16:creationId xmlns:a16="http://schemas.microsoft.com/office/drawing/2014/main" id="{10125036-BEA1-4D09-B748-E3B5C170F7F0}"/>
              </a:ext>
            </a:extLst>
          </p:cNvPr>
          <p:cNvGraphicFramePr>
            <a:graphicFrameLocks noGrp="1"/>
          </p:cNvGraphicFramePr>
          <p:nvPr>
            <p:ph sz="half" idx="1"/>
            <p:extLst>
              <p:ext uri="{D42A27DB-BD31-4B8C-83A1-F6EECF244321}">
                <p14:modId xmlns:p14="http://schemas.microsoft.com/office/powerpoint/2010/main" val="1488818727"/>
              </p:ext>
            </p:extLst>
          </p:nvPr>
        </p:nvGraphicFramePr>
        <p:xfrm>
          <a:off x="461913" y="1809946"/>
          <a:ext cx="6783839" cy="48358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2796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tional Health and Nutrition Examination Survey logo"/>
          <p:cNvPicPr>
            <a:picLocks noChangeAspect="1"/>
          </p:cNvPicPr>
          <p:nvPr/>
        </p:nvPicPr>
        <p:blipFill>
          <a:blip r:embed="rId2" cstate="print">
            <a:clrChange>
              <a:clrFrom>
                <a:srgbClr val="FDFDFD"/>
              </a:clrFrom>
              <a:clrTo>
                <a:srgbClr val="FDFD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78698" y="5581127"/>
            <a:ext cx="1564664" cy="914727"/>
          </a:xfrm>
          <a:prstGeom prst="rect">
            <a:avLst/>
          </a:prstGeom>
        </p:spPr>
      </p:pic>
      <p:sp>
        <p:nvSpPr>
          <p:cNvPr id="2" name="Title 1"/>
          <p:cNvSpPr>
            <a:spLocks noGrp="1"/>
          </p:cNvSpPr>
          <p:nvPr>
            <p:ph type="title"/>
          </p:nvPr>
        </p:nvSpPr>
        <p:spPr>
          <a:xfrm>
            <a:off x="668003" y="206462"/>
            <a:ext cx="8596668" cy="1320800"/>
          </a:xfrm>
        </p:spPr>
        <p:txBody>
          <a:bodyPr>
            <a:normAutofit fontScale="90000"/>
          </a:bodyPr>
          <a:lstStyle/>
          <a:p>
            <a:r>
              <a:rPr lang="en-US" dirty="0">
                <a:solidFill>
                  <a:schemeClr val="accent2"/>
                </a:solidFill>
              </a:rPr>
              <a:t>Division of Health and Nutrition Examination Survey (DHANES): NHANES Biospecimens</a:t>
            </a:r>
          </a:p>
        </p:txBody>
      </p:sp>
      <p:graphicFrame>
        <p:nvGraphicFramePr>
          <p:cNvPr id="9" name="Content Placeholder 8">
            <a:extLst>
              <a:ext uri="{FF2B5EF4-FFF2-40B4-BE49-F238E27FC236}">
                <a16:creationId xmlns:a16="http://schemas.microsoft.com/office/drawing/2014/main" id="{008F97B1-B5F6-4B32-B26A-1636CC88C3E3}"/>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526504810"/>
              </p:ext>
            </p:extLst>
          </p:nvPr>
        </p:nvGraphicFramePr>
        <p:xfrm>
          <a:off x="407275" y="2160589"/>
          <a:ext cx="5688724" cy="4026689"/>
        </p:xfrm>
        <a:graphic>
          <a:graphicData uri="http://schemas.openxmlformats.org/drawingml/2006/table">
            <a:tbl>
              <a:tblPr>
                <a:tableStyleId>{BC89EF96-8CEA-46FF-86C4-4CE0E7609802}</a:tableStyleId>
              </a:tblPr>
              <a:tblGrid>
                <a:gridCol w="990556">
                  <a:extLst>
                    <a:ext uri="{9D8B030D-6E8A-4147-A177-3AD203B41FA5}">
                      <a16:colId xmlns:a16="http://schemas.microsoft.com/office/drawing/2014/main" val="772938560"/>
                    </a:ext>
                  </a:extLst>
                </a:gridCol>
                <a:gridCol w="689083">
                  <a:extLst>
                    <a:ext uri="{9D8B030D-6E8A-4147-A177-3AD203B41FA5}">
                      <a16:colId xmlns:a16="http://schemas.microsoft.com/office/drawing/2014/main" val="2755937293"/>
                    </a:ext>
                  </a:extLst>
                </a:gridCol>
                <a:gridCol w="771414">
                  <a:extLst>
                    <a:ext uri="{9D8B030D-6E8A-4147-A177-3AD203B41FA5}">
                      <a16:colId xmlns:a16="http://schemas.microsoft.com/office/drawing/2014/main" val="476770220"/>
                    </a:ext>
                  </a:extLst>
                </a:gridCol>
                <a:gridCol w="570013">
                  <a:extLst>
                    <a:ext uri="{9D8B030D-6E8A-4147-A177-3AD203B41FA5}">
                      <a16:colId xmlns:a16="http://schemas.microsoft.com/office/drawing/2014/main" val="174241772"/>
                    </a:ext>
                  </a:extLst>
                </a:gridCol>
                <a:gridCol w="661214">
                  <a:extLst>
                    <a:ext uri="{9D8B030D-6E8A-4147-A177-3AD203B41FA5}">
                      <a16:colId xmlns:a16="http://schemas.microsoft.com/office/drawing/2014/main" val="2613628163"/>
                    </a:ext>
                  </a:extLst>
                </a:gridCol>
                <a:gridCol w="786617">
                  <a:extLst>
                    <a:ext uri="{9D8B030D-6E8A-4147-A177-3AD203B41FA5}">
                      <a16:colId xmlns:a16="http://schemas.microsoft.com/office/drawing/2014/main" val="3769683225"/>
                    </a:ext>
                  </a:extLst>
                </a:gridCol>
                <a:gridCol w="649814">
                  <a:extLst>
                    <a:ext uri="{9D8B030D-6E8A-4147-A177-3AD203B41FA5}">
                      <a16:colId xmlns:a16="http://schemas.microsoft.com/office/drawing/2014/main" val="3035347798"/>
                    </a:ext>
                  </a:extLst>
                </a:gridCol>
                <a:gridCol w="570013">
                  <a:extLst>
                    <a:ext uri="{9D8B030D-6E8A-4147-A177-3AD203B41FA5}">
                      <a16:colId xmlns:a16="http://schemas.microsoft.com/office/drawing/2014/main" val="490838736"/>
                    </a:ext>
                  </a:extLst>
                </a:gridCol>
              </a:tblGrid>
              <a:tr h="276275">
                <a:tc rowSpan="3">
                  <a:txBody>
                    <a:bodyPr/>
                    <a:lstStyle/>
                    <a:p>
                      <a:pPr algn="ctr"/>
                      <a:r>
                        <a:rPr lang="en-US" sz="1400"/>
                        <a:t>NHANES Cycle</a:t>
                      </a:r>
                    </a:p>
                  </a:txBody>
                  <a:tcPr marL="69069" marR="69069" marT="34534" marB="34534" anchor="ctr"/>
                </a:tc>
                <a:tc gridSpan="7">
                  <a:txBody>
                    <a:bodyPr/>
                    <a:lstStyle/>
                    <a:p>
                      <a:pPr algn="ctr"/>
                      <a:r>
                        <a:rPr lang="en-US" sz="1400" dirty="0"/>
                        <a:t>Specimen Type</a:t>
                      </a:r>
                    </a:p>
                  </a:txBody>
                  <a:tcPr marL="69069" marR="69069" marT="34534" marB="34534"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79297"/>
                  </a:ext>
                </a:extLst>
              </a:tr>
              <a:tr h="276275">
                <a:tc vMerge="1">
                  <a:txBody>
                    <a:bodyPr/>
                    <a:lstStyle/>
                    <a:p>
                      <a:endParaRPr lang="en-US"/>
                    </a:p>
                  </a:txBody>
                  <a:tcPr/>
                </a:tc>
                <a:tc gridSpan="3">
                  <a:txBody>
                    <a:bodyPr/>
                    <a:lstStyle/>
                    <a:p>
                      <a:pPr algn="ctr"/>
                      <a:r>
                        <a:rPr lang="en-US" sz="1400" dirty="0"/>
                        <a:t>Pristine</a:t>
                      </a:r>
                    </a:p>
                  </a:txBody>
                  <a:tcPr marL="69069" marR="69069" marT="34534" marB="34534" anchor="ctr"/>
                </a:tc>
                <a:tc hMerge="1">
                  <a:txBody>
                    <a:bodyPr/>
                    <a:lstStyle/>
                    <a:p>
                      <a:endParaRPr lang="en-US"/>
                    </a:p>
                  </a:txBody>
                  <a:tcPr/>
                </a:tc>
                <a:tc hMerge="1">
                  <a:txBody>
                    <a:bodyPr/>
                    <a:lstStyle/>
                    <a:p>
                      <a:endParaRPr lang="en-US"/>
                    </a:p>
                  </a:txBody>
                  <a:tcPr/>
                </a:tc>
                <a:tc gridSpan="3">
                  <a:txBody>
                    <a:bodyPr/>
                    <a:lstStyle/>
                    <a:p>
                      <a:pPr algn="ctr"/>
                      <a:r>
                        <a:rPr lang="en-US" sz="1400"/>
                        <a:t>Surplus</a:t>
                      </a:r>
                    </a:p>
                  </a:txBody>
                  <a:tcPr marL="69069" marR="69069" marT="34534" marB="34534" anchor="ctr"/>
                </a:tc>
                <a:tc hMerge="1">
                  <a:txBody>
                    <a:bodyPr/>
                    <a:lstStyle/>
                    <a:p>
                      <a:endParaRPr lang="en-US"/>
                    </a:p>
                  </a:txBody>
                  <a:tcPr/>
                </a:tc>
                <a:tc hMerge="1">
                  <a:txBody>
                    <a:bodyPr/>
                    <a:lstStyle/>
                    <a:p>
                      <a:endParaRPr lang="en-US"/>
                    </a:p>
                  </a:txBody>
                  <a:tcPr/>
                </a:tc>
                <a:tc rowSpan="2">
                  <a:txBody>
                    <a:bodyPr/>
                    <a:lstStyle/>
                    <a:p>
                      <a:pPr algn="ctr"/>
                      <a:r>
                        <a:rPr lang="en-US" sz="1400" dirty="0"/>
                        <a:t>DNA</a:t>
                      </a:r>
                    </a:p>
                  </a:txBody>
                  <a:tcPr marL="69069" marR="69069" marT="34534" marB="34534" anchor="ctr"/>
                </a:tc>
                <a:extLst>
                  <a:ext uri="{0D108BD9-81ED-4DB2-BD59-A6C34878D82A}">
                    <a16:rowId xmlns:a16="http://schemas.microsoft.com/office/drawing/2014/main" val="3837355865"/>
                  </a:ext>
                </a:extLst>
              </a:tr>
              <a:tr h="276275">
                <a:tc vMerge="1">
                  <a:txBody>
                    <a:bodyPr/>
                    <a:lstStyle/>
                    <a:p>
                      <a:endParaRPr lang="en-US"/>
                    </a:p>
                  </a:txBody>
                  <a:tcPr/>
                </a:tc>
                <a:tc>
                  <a:txBody>
                    <a:bodyPr/>
                    <a:lstStyle/>
                    <a:p>
                      <a:pPr algn="ctr"/>
                      <a:r>
                        <a:rPr lang="en-US" sz="1400"/>
                        <a:t>Sera</a:t>
                      </a:r>
                    </a:p>
                  </a:txBody>
                  <a:tcPr marL="69069" marR="69069" marT="34534" marB="34534" anchor="ctr"/>
                </a:tc>
                <a:tc>
                  <a:txBody>
                    <a:bodyPr/>
                    <a:lstStyle/>
                    <a:p>
                      <a:pPr algn="ctr"/>
                      <a:r>
                        <a:rPr lang="en-US" sz="1400"/>
                        <a:t>Plasma</a:t>
                      </a:r>
                    </a:p>
                  </a:txBody>
                  <a:tcPr marL="69069" marR="69069" marT="34534" marB="34534" anchor="ctr"/>
                </a:tc>
                <a:tc>
                  <a:txBody>
                    <a:bodyPr/>
                    <a:lstStyle/>
                    <a:p>
                      <a:pPr algn="ctr"/>
                      <a:r>
                        <a:rPr lang="en-US" sz="1400"/>
                        <a:t>Urine</a:t>
                      </a:r>
                    </a:p>
                  </a:txBody>
                  <a:tcPr marL="69069" marR="69069" marT="34534" marB="34534" anchor="ctr"/>
                </a:tc>
                <a:tc>
                  <a:txBody>
                    <a:bodyPr/>
                    <a:lstStyle/>
                    <a:p>
                      <a:pPr algn="ctr"/>
                      <a:r>
                        <a:rPr lang="en-US" sz="1400"/>
                        <a:t>Sera</a:t>
                      </a:r>
                    </a:p>
                  </a:txBody>
                  <a:tcPr marL="69069" marR="69069" marT="34534" marB="34534" anchor="ctr"/>
                </a:tc>
                <a:tc>
                  <a:txBody>
                    <a:bodyPr/>
                    <a:lstStyle/>
                    <a:p>
                      <a:pPr algn="ctr"/>
                      <a:r>
                        <a:rPr lang="en-US" sz="1400"/>
                        <a:t>Plasma</a:t>
                      </a:r>
                    </a:p>
                  </a:txBody>
                  <a:tcPr marL="69069" marR="69069" marT="34534" marB="34534" anchor="ctr"/>
                </a:tc>
                <a:tc>
                  <a:txBody>
                    <a:bodyPr/>
                    <a:lstStyle/>
                    <a:p>
                      <a:pPr algn="ctr"/>
                      <a:r>
                        <a:rPr lang="en-US" sz="1400" dirty="0"/>
                        <a:t>Urine</a:t>
                      </a:r>
                    </a:p>
                  </a:txBody>
                  <a:tcPr marL="69069" marR="69069" marT="34534" marB="34534" anchor="ctr"/>
                </a:tc>
                <a:tc vMerge="1">
                  <a:txBody>
                    <a:bodyPr/>
                    <a:lstStyle/>
                    <a:p>
                      <a:endParaRPr lang="en-US"/>
                    </a:p>
                  </a:txBody>
                  <a:tcPr/>
                </a:tc>
                <a:extLst>
                  <a:ext uri="{0D108BD9-81ED-4DB2-BD59-A6C34878D82A}">
                    <a16:rowId xmlns:a16="http://schemas.microsoft.com/office/drawing/2014/main" val="2234080109"/>
                  </a:ext>
                </a:extLst>
              </a:tr>
              <a:tr h="355125">
                <a:tc>
                  <a:txBody>
                    <a:bodyPr/>
                    <a:lstStyle/>
                    <a:p>
                      <a:pPr algn="ctr"/>
                      <a:r>
                        <a:rPr lang="en-US" sz="1400" dirty="0"/>
                        <a:t>1988-1994</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extLst>
                  <a:ext uri="{0D108BD9-81ED-4DB2-BD59-A6C34878D82A}">
                    <a16:rowId xmlns:a16="http://schemas.microsoft.com/office/drawing/2014/main" val="1537354400"/>
                  </a:ext>
                </a:extLst>
              </a:tr>
              <a:tr h="276275">
                <a:tc>
                  <a:txBody>
                    <a:bodyPr/>
                    <a:lstStyle/>
                    <a:p>
                      <a:pPr algn="ctr"/>
                      <a:r>
                        <a:rPr lang="en-US" sz="1400"/>
                        <a:t>1999-2000</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extLst>
                  <a:ext uri="{0D108BD9-81ED-4DB2-BD59-A6C34878D82A}">
                    <a16:rowId xmlns:a16="http://schemas.microsoft.com/office/drawing/2014/main" val="4040233257"/>
                  </a:ext>
                </a:extLst>
              </a:tr>
              <a:tr h="276275">
                <a:tc>
                  <a:txBody>
                    <a:bodyPr/>
                    <a:lstStyle/>
                    <a:p>
                      <a:pPr algn="ctr"/>
                      <a:r>
                        <a:rPr lang="en-US" sz="1400" dirty="0"/>
                        <a:t>2001-2002</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extLst>
                  <a:ext uri="{0D108BD9-81ED-4DB2-BD59-A6C34878D82A}">
                    <a16:rowId xmlns:a16="http://schemas.microsoft.com/office/drawing/2014/main" val="49985047"/>
                  </a:ext>
                </a:extLst>
              </a:tr>
              <a:tr h="276275">
                <a:tc>
                  <a:txBody>
                    <a:bodyPr/>
                    <a:lstStyle/>
                    <a:p>
                      <a:pPr algn="ctr"/>
                      <a:r>
                        <a:rPr lang="en-US" sz="1400"/>
                        <a:t>2003-2004</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extLst>
                  <a:ext uri="{0D108BD9-81ED-4DB2-BD59-A6C34878D82A}">
                    <a16:rowId xmlns:a16="http://schemas.microsoft.com/office/drawing/2014/main" val="3806804523"/>
                  </a:ext>
                </a:extLst>
              </a:tr>
              <a:tr h="276275">
                <a:tc>
                  <a:txBody>
                    <a:bodyPr/>
                    <a:lstStyle/>
                    <a:p>
                      <a:pPr algn="ctr"/>
                      <a:r>
                        <a:rPr lang="en-US" sz="1400"/>
                        <a:t>2005-2006</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extLst>
                  <a:ext uri="{0D108BD9-81ED-4DB2-BD59-A6C34878D82A}">
                    <a16:rowId xmlns:a16="http://schemas.microsoft.com/office/drawing/2014/main" val="2488598072"/>
                  </a:ext>
                </a:extLst>
              </a:tr>
              <a:tr h="276275">
                <a:tc>
                  <a:txBody>
                    <a:bodyPr/>
                    <a:lstStyle/>
                    <a:p>
                      <a:pPr algn="ctr"/>
                      <a:r>
                        <a:rPr lang="en-US" sz="1400"/>
                        <a:t>2007-2008</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dirty="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extLst>
                  <a:ext uri="{0D108BD9-81ED-4DB2-BD59-A6C34878D82A}">
                    <a16:rowId xmlns:a16="http://schemas.microsoft.com/office/drawing/2014/main" val="986995132"/>
                  </a:ext>
                </a:extLst>
              </a:tr>
              <a:tr h="276275">
                <a:tc>
                  <a:txBody>
                    <a:bodyPr/>
                    <a:lstStyle/>
                    <a:p>
                      <a:pPr algn="ctr"/>
                      <a:r>
                        <a:rPr lang="en-US" sz="1400"/>
                        <a:t>2009-2010</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extLst>
                  <a:ext uri="{0D108BD9-81ED-4DB2-BD59-A6C34878D82A}">
                    <a16:rowId xmlns:a16="http://schemas.microsoft.com/office/drawing/2014/main" val="1148190653"/>
                  </a:ext>
                </a:extLst>
              </a:tr>
              <a:tr h="276275">
                <a:tc>
                  <a:txBody>
                    <a:bodyPr/>
                    <a:lstStyle/>
                    <a:p>
                      <a:pPr algn="ctr"/>
                      <a:r>
                        <a:rPr lang="en-US" sz="1400"/>
                        <a:t>2011-2012</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extLst>
                  <a:ext uri="{0D108BD9-81ED-4DB2-BD59-A6C34878D82A}">
                    <a16:rowId xmlns:a16="http://schemas.microsoft.com/office/drawing/2014/main" val="3921868336"/>
                  </a:ext>
                </a:extLst>
              </a:tr>
              <a:tr h="276275">
                <a:tc>
                  <a:txBody>
                    <a:bodyPr/>
                    <a:lstStyle/>
                    <a:p>
                      <a:pPr algn="ctr"/>
                      <a:r>
                        <a:rPr lang="en-US" sz="1400"/>
                        <a:t>2013-2014</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extLst>
                  <a:ext uri="{0D108BD9-81ED-4DB2-BD59-A6C34878D82A}">
                    <a16:rowId xmlns:a16="http://schemas.microsoft.com/office/drawing/2014/main" val="4282758362"/>
                  </a:ext>
                </a:extLst>
              </a:tr>
              <a:tr h="276275">
                <a:tc>
                  <a:txBody>
                    <a:bodyPr/>
                    <a:lstStyle/>
                    <a:p>
                      <a:pPr algn="ctr"/>
                      <a:r>
                        <a:rPr lang="en-US" sz="1400"/>
                        <a:t>2015-2016</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extLst>
                  <a:ext uri="{0D108BD9-81ED-4DB2-BD59-A6C34878D82A}">
                    <a16:rowId xmlns:a16="http://schemas.microsoft.com/office/drawing/2014/main" val="2871269217"/>
                  </a:ext>
                </a:extLst>
              </a:tr>
              <a:tr h="276275">
                <a:tc>
                  <a:txBody>
                    <a:bodyPr/>
                    <a:lstStyle/>
                    <a:p>
                      <a:pPr algn="ctr"/>
                      <a:r>
                        <a:rPr lang="en-US" sz="1400"/>
                        <a:t>2017-2018</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X</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a:t>…</a:t>
                      </a:r>
                    </a:p>
                  </a:txBody>
                  <a:tcPr marL="69069" marR="69069" marT="34534" marB="34534" anchor="ctr"/>
                </a:tc>
                <a:tc>
                  <a:txBody>
                    <a:bodyPr/>
                    <a:lstStyle/>
                    <a:p>
                      <a:pPr algn="ctr"/>
                      <a:r>
                        <a:rPr lang="en-US" sz="1400" dirty="0"/>
                        <a:t>…</a:t>
                      </a:r>
                    </a:p>
                  </a:txBody>
                  <a:tcPr marL="69069" marR="69069" marT="34534" marB="34534" anchor="ctr"/>
                </a:tc>
                <a:extLst>
                  <a:ext uri="{0D108BD9-81ED-4DB2-BD59-A6C34878D82A}">
                    <a16:rowId xmlns:a16="http://schemas.microsoft.com/office/drawing/2014/main" val="3594232080"/>
                  </a:ext>
                </a:extLst>
              </a:tr>
            </a:tbl>
          </a:graphicData>
        </a:graphic>
      </p:graphicFrame>
      <p:sp>
        <p:nvSpPr>
          <p:cNvPr id="11" name="Rectangle 10">
            <a:extLst>
              <a:ext uri="{FF2B5EF4-FFF2-40B4-BE49-F238E27FC236}">
                <a16:creationId xmlns:a16="http://schemas.microsoft.com/office/drawing/2014/main" id="{94AE8BE8-0BA1-4E8B-92DA-FB2A14BE27E0}"/>
              </a:ext>
            </a:extLst>
          </p:cNvPr>
          <p:cNvSpPr/>
          <p:nvPr/>
        </p:nvSpPr>
        <p:spPr>
          <a:xfrm>
            <a:off x="407276" y="1527262"/>
            <a:ext cx="5552501" cy="646331"/>
          </a:xfrm>
          <a:prstGeom prst="rect">
            <a:avLst/>
          </a:prstGeom>
        </p:spPr>
        <p:txBody>
          <a:bodyPr wrap="square">
            <a:spAutoFit/>
          </a:bodyPr>
          <a:lstStyle/>
          <a:p>
            <a:r>
              <a:rPr lang="en-US" b="1" dirty="0">
                <a:latin typeface="+mj-lt"/>
              </a:rPr>
              <a:t>Biospecimens have been collected from NHANES participants since 1988</a:t>
            </a:r>
          </a:p>
        </p:txBody>
      </p:sp>
      <p:sp>
        <p:nvSpPr>
          <p:cNvPr id="14" name="Title 5">
            <a:extLst>
              <a:ext uri="{FF2B5EF4-FFF2-40B4-BE49-F238E27FC236}">
                <a16:creationId xmlns:a16="http://schemas.microsoft.com/office/drawing/2014/main" id="{0EAFE47F-C8D8-460F-877C-4BE6FA44525F}"/>
              </a:ext>
            </a:extLst>
          </p:cNvPr>
          <p:cNvSpPr txBox="1">
            <a:spLocks/>
          </p:cNvSpPr>
          <p:nvPr/>
        </p:nvSpPr>
        <p:spPr>
          <a:xfrm>
            <a:off x="6828056" y="1202799"/>
            <a:ext cx="3599322"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Nearly 400 publications have used NHANES biospecimen data</a:t>
            </a:r>
          </a:p>
        </p:txBody>
      </p:sp>
      <p:pic>
        <p:nvPicPr>
          <p:cNvPr id="15" name="Picture 14" descr="Image of journal article using NHANES data">
            <a:extLst>
              <a:ext uri="{FF2B5EF4-FFF2-40B4-BE49-F238E27FC236}">
                <a16:creationId xmlns:a16="http://schemas.microsoft.com/office/drawing/2014/main" id="{156F79F4-E6EA-402E-A80F-CD535070C12C}"/>
              </a:ext>
            </a:extLst>
          </p:cNvPr>
          <p:cNvPicPr>
            <a:picLocks noChangeAspect="1"/>
          </p:cNvPicPr>
          <p:nvPr/>
        </p:nvPicPr>
        <p:blipFill>
          <a:blip r:embed="rId3"/>
          <a:stretch>
            <a:fillRect/>
          </a:stretch>
        </p:blipFill>
        <p:spPr>
          <a:xfrm>
            <a:off x="7169638" y="2239052"/>
            <a:ext cx="2327827" cy="2297812"/>
          </a:xfrm>
          <a:prstGeom prst="rect">
            <a:avLst/>
          </a:prstGeom>
          <a:ln>
            <a:solidFill>
              <a:schemeClr val="tx1"/>
            </a:solidFill>
          </a:ln>
        </p:spPr>
      </p:pic>
      <p:pic>
        <p:nvPicPr>
          <p:cNvPr id="16" name="Picture 15" descr="Image of journal article using NHANES data">
            <a:extLst>
              <a:ext uri="{FF2B5EF4-FFF2-40B4-BE49-F238E27FC236}">
                <a16:creationId xmlns:a16="http://schemas.microsoft.com/office/drawing/2014/main" id="{0060CE3C-B60C-435B-A210-910FBB881977}"/>
              </a:ext>
            </a:extLst>
          </p:cNvPr>
          <p:cNvPicPr>
            <a:picLocks noChangeAspect="1"/>
          </p:cNvPicPr>
          <p:nvPr/>
        </p:nvPicPr>
        <p:blipFill>
          <a:blip r:embed="rId4"/>
          <a:stretch>
            <a:fillRect/>
          </a:stretch>
        </p:blipFill>
        <p:spPr>
          <a:xfrm>
            <a:off x="7456088" y="3424768"/>
            <a:ext cx="2630139" cy="2156359"/>
          </a:xfrm>
          <a:prstGeom prst="rect">
            <a:avLst/>
          </a:prstGeom>
          <a:ln>
            <a:solidFill>
              <a:schemeClr val="tx1"/>
            </a:solidFill>
          </a:ln>
        </p:spPr>
      </p:pic>
      <p:pic>
        <p:nvPicPr>
          <p:cNvPr id="17" name="Picture 16" descr="Image of journal article using NHANES data">
            <a:extLst>
              <a:ext uri="{FF2B5EF4-FFF2-40B4-BE49-F238E27FC236}">
                <a16:creationId xmlns:a16="http://schemas.microsoft.com/office/drawing/2014/main" id="{9FEC3A85-3053-4917-8782-30624632A36E}"/>
              </a:ext>
            </a:extLst>
          </p:cNvPr>
          <p:cNvPicPr>
            <a:picLocks noChangeAspect="1"/>
          </p:cNvPicPr>
          <p:nvPr/>
        </p:nvPicPr>
        <p:blipFill>
          <a:blip r:embed="rId5"/>
          <a:stretch>
            <a:fillRect/>
          </a:stretch>
        </p:blipFill>
        <p:spPr>
          <a:xfrm>
            <a:off x="7074788" y="4840737"/>
            <a:ext cx="2644346" cy="1931068"/>
          </a:xfrm>
          <a:prstGeom prst="rect">
            <a:avLst/>
          </a:prstGeom>
          <a:ln>
            <a:solidFill>
              <a:schemeClr val="tx1"/>
            </a:solidFill>
          </a:ln>
        </p:spPr>
      </p:pic>
    </p:spTree>
    <p:extLst>
      <p:ext uri="{BB962C8B-B14F-4D97-AF65-F5344CB8AC3E}">
        <p14:creationId xmlns:p14="http://schemas.microsoft.com/office/powerpoint/2010/main" val="671528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ational Health and Nutrition Examination Survey logo"/>
          <p:cNvPicPr>
            <a:picLocks noChangeAspect="1"/>
          </p:cNvPicPr>
          <p:nvPr/>
        </p:nvPicPr>
        <p:blipFill>
          <a:blip r:embed="rId2" cstate="print">
            <a:clrChange>
              <a:clrFrom>
                <a:srgbClr val="FDFDFD"/>
              </a:clrFrom>
              <a:clrTo>
                <a:srgbClr val="FDFDFD">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23754" y="6031347"/>
            <a:ext cx="1223243" cy="715127"/>
          </a:xfrm>
          <a:prstGeom prst="rect">
            <a:avLst/>
          </a:prstGeom>
        </p:spPr>
      </p:pic>
      <p:sp>
        <p:nvSpPr>
          <p:cNvPr id="2" name="Title 1"/>
          <p:cNvSpPr>
            <a:spLocks noGrp="1"/>
          </p:cNvSpPr>
          <p:nvPr>
            <p:ph type="title"/>
          </p:nvPr>
        </p:nvSpPr>
        <p:spPr/>
        <p:txBody>
          <a:bodyPr>
            <a:normAutofit fontScale="90000"/>
          </a:bodyPr>
          <a:lstStyle/>
          <a:p>
            <a:r>
              <a:rPr lang="en-US" dirty="0">
                <a:solidFill>
                  <a:schemeClr val="accent2"/>
                </a:solidFill>
              </a:rPr>
              <a:t>Division of Health and Nutrition Examination Survey (DHANES): Announcements</a:t>
            </a:r>
          </a:p>
        </p:txBody>
      </p:sp>
      <p:sp>
        <p:nvSpPr>
          <p:cNvPr id="8" name="Text Placeholder 7">
            <a:extLst>
              <a:ext uri="{FF2B5EF4-FFF2-40B4-BE49-F238E27FC236}">
                <a16:creationId xmlns:a16="http://schemas.microsoft.com/office/drawing/2014/main" id="{3004B51A-2E92-4A6A-80B5-353ADAF3BE27}"/>
              </a:ext>
            </a:extLst>
          </p:cNvPr>
          <p:cNvSpPr>
            <a:spLocks noGrp="1"/>
          </p:cNvSpPr>
          <p:nvPr>
            <p:ph type="body" idx="1"/>
          </p:nvPr>
        </p:nvSpPr>
        <p:spPr>
          <a:xfrm>
            <a:off x="1058300" y="2852738"/>
            <a:ext cx="4185623" cy="576262"/>
          </a:xfrm>
        </p:spPr>
        <p:txBody>
          <a:bodyPr/>
          <a:lstStyle/>
          <a:p>
            <a:r>
              <a:rPr lang="en-US" dirty="0"/>
              <a:t>Redesigned Homepage</a:t>
            </a:r>
          </a:p>
        </p:txBody>
      </p:sp>
      <p:sp>
        <p:nvSpPr>
          <p:cNvPr id="14" name="Text Placeholder 13">
            <a:extLst>
              <a:ext uri="{FF2B5EF4-FFF2-40B4-BE49-F238E27FC236}">
                <a16:creationId xmlns:a16="http://schemas.microsoft.com/office/drawing/2014/main" id="{9EC320CD-69BA-4D36-A0E1-F52D1806BC76}"/>
              </a:ext>
            </a:extLst>
          </p:cNvPr>
          <p:cNvSpPr>
            <a:spLocks noGrp="1"/>
          </p:cNvSpPr>
          <p:nvPr>
            <p:ph type="body" sz="quarter" idx="3"/>
          </p:nvPr>
        </p:nvSpPr>
        <p:spPr>
          <a:xfrm>
            <a:off x="6282702" y="1735181"/>
            <a:ext cx="4185618" cy="576262"/>
          </a:xfrm>
        </p:spPr>
        <p:txBody>
          <a:bodyPr/>
          <a:lstStyle/>
          <a:p>
            <a:r>
              <a:rPr lang="en-US" dirty="0"/>
              <a:t>Updated Tutorial</a:t>
            </a:r>
          </a:p>
        </p:txBody>
      </p:sp>
      <p:pic>
        <p:nvPicPr>
          <p:cNvPr id="16" name="Content Placeholder 15" descr="Image of the new NHANES home page">
            <a:extLst>
              <a:ext uri="{FF2B5EF4-FFF2-40B4-BE49-F238E27FC236}">
                <a16:creationId xmlns:a16="http://schemas.microsoft.com/office/drawing/2014/main" id="{EC2839BC-4F43-4B67-8668-876EC7604604}"/>
              </a:ext>
            </a:extLst>
          </p:cNvPr>
          <p:cNvPicPr>
            <a:picLocks noGrp="1" noChangeAspect="1"/>
          </p:cNvPicPr>
          <p:nvPr>
            <p:ph sz="half" idx="2"/>
          </p:nvPr>
        </p:nvPicPr>
        <p:blipFill>
          <a:blip r:embed="rId3"/>
          <a:stretch>
            <a:fillRect/>
          </a:stretch>
        </p:blipFill>
        <p:spPr>
          <a:xfrm>
            <a:off x="1058300" y="3429000"/>
            <a:ext cx="4674866" cy="3230472"/>
          </a:xfrm>
          <a:prstGeom prst="rect">
            <a:avLst/>
          </a:prstGeom>
          <a:ln>
            <a:solidFill>
              <a:schemeClr val="accent1"/>
            </a:solidFill>
          </a:ln>
        </p:spPr>
      </p:pic>
      <p:pic>
        <p:nvPicPr>
          <p:cNvPr id="17" name="Content Placeholder 16" descr="Image of the NHANES tutorial web page">
            <a:extLst>
              <a:ext uri="{FF2B5EF4-FFF2-40B4-BE49-F238E27FC236}">
                <a16:creationId xmlns:a16="http://schemas.microsoft.com/office/drawing/2014/main" id="{91230695-1B8A-4797-911A-C1E8EAF0EF18}"/>
              </a:ext>
            </a:extLst>
          </p:cNvPr>
          <p:cNvPicPr>
            <a:picLocks noGrp="1" noChangeAspect="1"/>
          </p:cNvPicPr>
          <p:nvPr>
            <p:ph sz="quarter" idx="4"/>
          </p:nvPr>
        </p:nvPicPr>
        <p:blipFill>
          <a:blip r:embed="rId4"/>
          <a:stretch>
            <a:fillRect/>
          </a:stretch>
        </p:blipFill>
        <p:spPr>
          <a:xfrm>
            <a:off x="6459894" y="2311443"/>
            <a:ext cx="4006399" cy="4508712"/>
          </a:xfrm>
          <a:prstGeom prst="rect">
            <a:avLst/>
          </a:prstGeom>
          <a:ln>
            <a:solidFill>
              <a:schemeClr val="accent1"/>
            </a:solidFill>
          </a:ln>
        </p:spPr>
      </p:pic>
      <p:sp>
        <p:nvSpPr>
          <p:cNvPr id="18" name="TextBox 17">
            <a:extLst>
              <a:ext uri="{FF2B5EF4-FFF2-40B4-BE49-F238E27FC236}">
                <a16:creationId xmlns:a16="http://schemas.microsoft.com/office/drawing/2014/main" id="{573E15F0-6430-4EBE-8AD5-373F7739CF03}"/>
              </a:ext>
            </a:extLst>
          </p:cNvPr>
          <p:cNvSpPr txBox="1"/>
          <p:nvPr/>
        </p:nvSpPr>
        <p:spPr>
          <a:xfrm>
            <a:off x="334627" y="1988277"/>
            <a:ext cx="5054773" cy="646331"/>
          </a:xfrm>
          <a:prstGeom prst="rect">
            <a:avLst/>
          </a:prstGeom>
          <a:noFill/>
          <a:ln w="12700">
            <a:solidFill>
              <a:schemeClr val="tx1"/>
            </a:solidFill>
          </a:ln>
        </p:spPr>
        <p:txBody>
          <a:bodyPr wrap="square" rtlCol="0">
            <a:spAutoFit/>
          </a:bodyPr>
          <a:lstStyle/>
          <a:p>
            <a:r>
              <a:rPr lang="en-US" u="sng" dirty="0"/>
              <a:t>New Personnel:</a:t>
            </a:r>
          </a:p>
          <a:p>
            <a:r>
              <a:rPr lang="en-US" dirty="0"/>
              <a:t>Operations Branch Chief: Jessica Graber, Ph.D.</a:t>
            </a:r>
          </a:p>
        </p:txBody>
      </p:sp>
    </p:spTree>
    <p:extLst>
      <p:ext uri="{BB962C8B-B14F-4D97-AF65-F5344CB8AC3E}">
        <p14:creationId xmlns:p14="http://schemas.microsoft.com/office/powerpoint/2010/main" val="76311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34762"/>
            <a:ext cx="8596668" cy="880381"/>
          </a:xfrm>
        </p:spPr>
        <p:txBody>
          <a:bodyPr/>
          <a:lstStyle/>
          <a:p>
            <a:r>
              <a:rPr lang="en-US" dirty="0">
                <a:solidFill>
                  <a:schemeClr val="accent2"/>
                </a:solidFill>
              </a:rPr>
              <a:t>Division of Health Care Statistics (DHCS)</a:t>
            </a:r>
          </a:p>
        </p:txBody>
      </p:sp>
      <p:sp>
        <p:nvSpPr>
          <p:cNvPr id="4" name="Content Placeholder 3"/>
          <p:cNvSpPr>
            <a:spLocks noGrp="1"/>
          </p:cNvSpPr>
          <p:nvPr>
            <p:ph idx="1"/>
          </p:nvPr>
        </p:nvSpPr>
        <p:spPr>
          <a:xfrm>
            <a:off x="677333" y="1415143"/>
            <a:ext cx="8967409" cy="5215618"/>
          </a:xfrm>
        </p:spPr>
        <p:txBody>
          <a:bodyPr>
            <a:normAutofit fontScale="47500" lnSpcReduction="20000"/>
          </a:bodyPr>
          <a:lstStyle/>
          <a:p>
            <a:pPr>
              <a:lnSpc>
                <a:spcPct val="120000"/>
              </a:lnSpc>
              <a:buFont typeface="Wingdings" panose="05000000000000000000" pitchFamily="2" charset="2"/>
              <a:buChar char="v"/>
            </a:pPr>
            <a:r>
              <a:rPr lang="en-US" sz="5900" dirty="0">
                <a:solidFill>
                  <a:schemeClr val="tx1"/>
                </a:solidFill>
              </a:rPr>
              <a:t>2017 National Hospital Ambulatory Medical Care Survey (NHAMCS) Emergency Department (ED) Data Released in November 2019</a:t>
            </a:r>
          </a:p>
          <a:p>
            <a:pPr marL="0" indent="0">
              <a:lnSpc>
                <a:spcPct val="120000"/>
              </a:lnSpc>
              <a:buNone/>
            </a:pPr>
            <a:endParaRPr lang="en-US" sz="5900" dirty="0">
              <a:solidFill>
                <a:schemeClr val="tx1"/>
              </a:solidFill>
            </a:endParaRPr>
          </a:p>
          <a:p>
            <a:pPr>
              <a:lnSpc>
                <a:spcPct val="120000"/>
              </a:lnSpc>
              <a:buFont typeface="Wingdings" panose="05000000000000000000" pitchFamily="2" charset="2"/>
              <a:buChar char="v"/>
            </a:pPr>
            <a:r>
              <a:rPr lang="en-US" sz="5900" u="sng" dirty="0">
                <a:solidFill>
                  <a:srgbClr val="000000"/>
                </a:solidFill>
              </a:rPr>
              <a:t>NCHS National Post-Acute and Long-Term Care Study </a:t>
            </a:r>
          </a:p>
          <a:p>
            <a:pPr lvl="1">
              <a:lnSpc>
                <a:spcPct val="120000"/>
              </a:lnSpc>
              <a:buFont typeface="Wingdings" panose="05000000000000000000" pitchFamily="2" charset="2"/>
              <a:buChar char="v"/>
            </a:pPr>
            <a:r>
              <a:rPr lang="en-US" sz="5900" dirty="0">
                <a:solidFill>
                  <a:srgbClr val="000000"/>
                </a:solidFill>
              </a:rPr>
              <a:t>NPALS is here!: New name for the National Study of Long-Term Care Providers starting in January 2020</a:t>
            </a:r>
          </a:p>
          <a:p>
            <a:pPr lvl="1">
              <a:lnSpc>
                <a:spcPct val="120000"/>
              </a:lnSpc>
              <a:buFont typeface="Wingdings" panose="05000000000000000000" pitchFamily="2" charset="2"/>
              <a:buChar char="v"/>
            </a:pPr>
            <a:r>
              <a:rPr lang="en-US" sz="5900" dirty="0">
                <a:solidFill>
                  <a:srgbClr val="000000"/>
                </a:solidFill>
              </a:rPr>
              <a:t>Awarded survey contract to RTI International in September 2019</a:t>
            </a:r>
          </a:p>
          <a:p>
            <a:pPr>
              <a:lnSpc>
                <a:spcPct val="120000"/>
              </a:lnSpc>
              <a:buFont typeface="Wingdings" panose="05000000000000000000" pitchFamily="2" charset="2"/>
              <a:buChar char="v"/>
            </a:pPr>
            <a:endParaRPr lang="en-US" sz="5800" dirty="0">
              <a:solidFill>
                <a:schemeClr val="tx1"/>
              </a:solidFill>
            </a:endParaRPr>
          </a:p>
          <a:p>
            <a:pPr lvl="0">
              <a:buFont typeface="Wingdings" panose="05000000000000000000" pitchFamily="2" charset="2"/>
              <a:buChar char="v"/>
            </a:pPr>
            <a:endParaRPr lang="en-US" sz="5600" dirty="0">
              <a:solidFill>
                <a:schemeClr val="tx1"/>
              </a:solidFill>
            </a:endParaRPr>
          </a:p>
          <a:p>
            <a:pPr lvl="0">
              <a:buFont typeface="Wingdings" panose="05000000000000000000" pitchFamily="2" charset="2"/>
              <a:buChar char="v"/>
            </a:pPr>
            <a:endParaRPr lang="en-US" sz="5600" dirty="0">
              <a:solidFill>
                <a:schemeClr val="tx1"/>
              </a:solidFill>
            </a:endParaRPr>
          </a:p>
          <a:p>
            <a:pPr lvl="0">
              <a:buFont typeface="Wingdings" panose="05000000000000000000" pitchFamily="2" charset="2"/>
              <a:buChar char="v"/>
            </a:pPr>
            <a:endParaRPr lang="en-US" sz="5600" dirty="0">
              <a:solidFill>
                <a:schemeClr val="tx1"/>
              </a:solidFill>
            </a:endParaRPr>
          </a:p>
          <a:p>
            <a:pPr marL="0" indent="0">
              <a:buNone/>
            </a:pPr>
            <a:endParaRPr lang="en-US" dirty="0"/>
          </a:p>
        </p:txBody>
      </p:sp>
    </p:spTree>
    <p:extLst>
      <p:ext uri="{BB962C8B-B14F-4D97-AF65-F5344CB8AC3E}">
        <p14:creationId xmlns:p14="http://schemas.microsoft.com/office/powerpoint/2010/main" val="428404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5" y="2690928"/>
            <a:ext cx="8596668" cy="1826581"/>
          </a:xfrm>
        </p:spPr>
        <p:txBody>
          <a:bodyPr/>
          <a:lstStyle/>
          <a:p>
            <a:pPr algn="ctr"/>
            <a:r>
              <a:rPr lang="en-US" sz="4400" dirty="0">
                <a:solidFill>
                  <a:schemeClr val="accent2"/>
                </a:solidFill>
              </a:rPr>
              <a:t>Administrative and Budget Updates</a:t>
            </a:r>
          </a:p>
        </p:txBody>
      </p:sp>
      <p:pic>
        <p:nvPicPr>
          <p:cNvPr id="4" name="Picture 3" descr="stat c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1715" y="1670917"/>
            <a:ext cx="1907908" cy="135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alth, US 2018 cover - image">
            <a:extLst>
              <a:ext uri="{FF2B5EF4-FFF2-40B4-BE49-F238E27FC236}">
                <a16:creationId xmlns:a16="http://schemas.microsoft.com/office/drawing/2014/main" id="{B115A3A7-3C91-4BF5-A218-1CC212A447B4}"/>
              </a:ext>
            </a:extLst>
          </p:cNvPr>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20564" b="11114"/>
          <a:stretch/>
        </p:blipFill>
        <p:spPr>
          <a:xfrm>
            <a:off x="599925" y="382554"/>
            <a:ext cx="7401076" cy="6377955"/>
          </a:xfrm>
          <a:prstGeom prst="rect">
            <a:avLst/>
          </a:prstGeom>
        </p:spPr>
      </p:pic>
      <p:sp>
        <p:nvSpPr>
          <p:cNvPr id="2" name="Title 1"/>
          <p:cNvSpPr>
            <a:spLocks noGrp="1"/>
          </p:cNvSpPr>
          <p:nvPr>
            <p:ph type="title"/>
          </p:nvPr>
        </p:nvSpPr>
        <p:spPr>
          <a:xfrm>
            <a:off x="677334" y="504066"/>
            <a:ext cx="9381066" cy="920620"/>
          </a:xfrm>
        </p:spPr>
        <p:txBody>
          <a:bodyPr>
            <a:normAutofit fontScale="90000"/>
          </a:bodyPr>
          <a:lstStyle/>
          <a:p>
            <a:r>
              <a:rPr lang="en-US" dirty="0">
                <a:solidFill>
                  <a:schemeClr val="accent2"/>
                </a:solidFill>
              </a:rPr>
              <a:t>Division of Analysis and Epidemiology (DAE): </a:t>
            </a:r>
            <a:r>
              <a:rPr lang="en-US" i="1" u="sng" dirty="0">
                <a:solidFill>
                  <a:schemeClr val="accent2"/>
                </a:solidFill>
              </a:rPr>
              <a:t>Health, United States, 2018</a:t>
            </a:r>
          </a:p>
        </p:txBody>
      </p:sp>
      <p:sp>
        <p:nvSpPr>
          <p:cNvPr id="3" name="Content Placeholder 2"/>
          <p:cNvSpPr>
            <a:spLocks noGrp="1"/>
          </p:cNvSpPr>
          <p:nvPr>
            <p:ph idx="1"/>
          </p:nvPr>
        </p:nvSpPr>
        <p:spPr>
          <a:xfrm>
            <a:off x="677334" y="1875453"/>
            <a:ext cx="5418666" cy="4844836"/>
          </a:xfrm>
        </p:spPr>
        <p:txBody>
          <a:bodyPr>
            <a:normAutofit/>
          </a:bodyPr>
          <a:lstStyle/>
          <a:p>
            <a:r>
              <a:rPr lang="en-US" sz="2000" dirty="0">
                <a:solidFill>
                  <a:srgbClr val="000000"/>
                </a:solidFill>
              </a:rPr>
              <a:t>Released online October 30, 2019</a:t>
            </a:r>
            <a:endParaRPr lang="en-US" dirty="0">
              <a:solidFill>
                <a:srgbClr val="000000"/>
              </a:solidFill>
            </a:endParaRPr>
          </a:p>
          <a:p>
            <a:r>
              <a:rPr lang="en-US" sz="2000" dirty="0">
                <a:solidFill>
                  <a:srgbClr val="000000"/>
                </a:solidFill>
              </a:rPr>
              <a:t>Within the first month, there were approximately:</a:t>
            </a:r>
          </a:p>
          <a:p>
            <a:pPr lvl="1">
              <a:buFont typeface="Wingdings" panose="05000000000000000000" pitchFamily="2" charset="2"/>
              <a:buChar char="v"/>
            </a:pPr>
            <a:r>
              <a:rPr lang="en-US" sz="1800" dirty="0">
                <a:solidFill>
                  <a:schemeClr val="tx1"/>
                </a:solidFill>
              </a:rPr>
              <a:t>9,000 page views of the report homepage, </a:t>
            </a:r>
          </a:p>
          <a:p>
            <a:pPr lvl="1">
              <a:buFont typeface="Wingdings" panose="05000000000000000000" pitchFamily="2" charset="2"/>
              <a:buChar char="v"/>
            </a:pPr>
            <a:r>
              <a:rPr lang="en-US" sz="1800" dirty="0">
                <a:solidFill>
                  <a:schemeClr val="tx1"/>
                </a:solidFill>
              </a:rPr>
              <a:t>2,200 downloads of the Chartbook PDF, and </a:t>
            </a:r>
          </a:p>
          <a:p>
            <a:pPr lvl="1">
              <a:buFont typeface="Wingdings" panose="05000000000000000000" pitchFamily="2" charset="2"/>
              <a:buChar char="v"/>
            </a:pPr>
            <a:r>
              <a:rPr lang="en-US" sz="1800" dirty="0">
                <a:solidFill>
                  <a:schemeClr val="tx1"/>
                </a:solidFill>
              </a:rPr>
              <a:t>26,700 page views of the Data Finder</a:t>
            </a:r>
          </a:p>
          <a:p>
            <a:r>
              <a:rPr lang="en-US" sz="2000" dirty="0">
                <a:solidFill>
                  <a:srgbClr val="000000"/>
                </a:solidFill>
              </a:rPr>
              <a:t>Hosted a public webinar to an audience of 100+ in November 2019</a:t>
            </a:r>
          </a:p>
          <a:p>
            <a:r>
              <a:rPr lang="en-US" sz="2000" dirty="0">
                <a:solidFill>
                  <a:srgbClr val="000000"/>
                </a:solidFill>
              </a:rPr>
              <a:t>Report briefing to House and Senate Appropriations Committee’s Labor, Health, and Human Services subcommittee staff</a:t>
            </a:r>
          </a:p>
          <a:p>
            <a:pPr marL="0" indent="0">
              <a:buNone/>
            </a:pPr>
            <a:endParaRPr lang="en-US" sz="2000" dirty="0">
              <a:solidFill>
                <a:srgbClr val="000000"/>
              </a:solidFill>
            </a:endParaRPr>
          </a:p>
          <a:p>
            <a:pPr marL="0" indent="0">
              <a:buNone/>
            </a:pPr>
            <a:endParaRPr lang="en-US" dirty="0"/>
          </a:p>
        </p:txBody>
      </p:sp>
      <p:pic>
        <p:nvPicPr>
          <p:cNvPr id="5" name="Picture 4" descr="Infographic of data from Health, US 2018 which shows the coverage of childhood vaccinations by insurance type">
            <a:extLst>
              <a:ext uri="{FF2B5EF4-FFF2-40B4-BE49-F238E27FC236}">
                <a16:creationId xmlns:a16="http://schemas.microsoft.com/office/drawing/2014/main" id="{4DD469AC-46EA-4F5B-BE20-4D603F5C8A5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424315"/>
            <a:ext cx="5934106" cy="2895387"/>
          </a:xfrm>
          <a:prstGeom prst="rect">
            <a:avLst/>
          </a:prstGeom>
          <a:noFill/>
          <a:ln>
            <a:noFill/>
          </a:ln>
        </p:spPr>
      </p:pic>
    </p:spTree>
    <p:extLst>
      <p:ext uri="{BB962C8B-B14F-4D97-AF65-F5344CB8AC3E}">
        <p14:creationId xmlns:p14="http://schemas.microsoft.com/office/powerpoint/2010/main" val="301461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391" y="504066"/>
            <a:ext cx="9381066" cy="920620"/>
          </a:xfrm>
        </p:spPr>
        <p:txBody>
          <a:bodyPr/>
          <a:lstStyle/>
          <a:p>
            <a:r>
              <a:rPr lang="en-US" dirty="0">
                <a:solidFill>
                  <a:schemeClr val="accent2"/>
                </a:solidFill>
              </a:rPr>
              <a:t>DAE: Healthy People</a:t>
            </a:r>
          </a:p>
        </p:txBody>
      </p:sp>
      <p:sp>
        <p:nvSpPr>
          <p:cNvPr id="3" name="Content Placeholder 2"/>
          <p:cNvSpPr>
            <a:spLocks noGrp="1"/>
          </p:cNvSpPr>
          <p:nvPr>
            <p:ph idx="1"/>
          </p:nvPr>
        </p:nvSpPr>
        <p:spPr>
          <a:xfrm>
            <a:off x="677334" y="1424686"/>
            <a:ext cx="9250438" cy="5214385"/>
          </a:xfrm>
        </p:spPr>
        <p:txBody>
          <a:bodyPr>
            <a:normAutofit/>
          </a:bodyPr>
          <a:lstStyle/>
          <a:p>
            <a:pPr marL="0" indent="0">
              <a:buNone/>
            </a:pPr>
            <a:r>
              <a:rPr lang="en-US" sz="2400" b="1" i="1" u="sng" dirty="0">
                <a:solidFill>
                  <a:srgbClr val="000000"/>
                </a:solidFill>
              </a:rPr>
              <a:t>Healthy People 2030</a:t>
            </a:r>
          </a:p>
          <a:p>
            <a:r>
              <a:rPr lang="en-US" sz="2000" dirty="0">
                <a:solidFill>
                  <a:srgbClr val="000000"/>
                </a:solidFill>
              </a:rPr>
              <a:t>Departmental clearance of objectives completed (December 2019)</a:t>
            </a:r>
          </a:p>
          <a:p>
            <a:r>
              <a:rPr lang="en-US" sz="2000" b="1" dirty="0">
                <a:solidFill>
                  <a:srgbClr val="000000"/>
                </a:solidFill>
              </a:rPr>
              <a:t>Scheduled release of HP2030 on March 31, 2020</a:t>
            </a:r>
          </a:p>
          <a:p>
            <a:r>
              <a:rPr lang="en-US" sz="2000" dirty="0">
                <a:solidFill>
                  <a:srgbClr val="000000"/>
                </a:solidFill>
              </a:rPr>
              <a:t>Additional HP2030 measures and indicators on a rolling release in late 2020 or early 2021:</a:t>
            </a:r>
          </a:p>
          <a:p>
            <a:pPr lvl="1"/>
            <a:r>
              <a:rPr lang="en-US" sz="1800" dirty="0">
                <a:solidFill>
                  <a:srgbClr val="000000"/>
                </a:solidFill>
              </a:rPr>
              <a:t>Foundation Health Measures – Technical Advisory Panel meeting</a:t>
            </a:r>
          </a:p>
          <a:p>
            <a:pPr lvl="1"/>
            <a:r>
              <a:rPr lang="en-US" sz="1800" dirty="0">
                <a:solidFill>
                  <a:srgbClr val="000000"/>
                </a:solidFill>
              </a:rPr>
              <a:t>Leading Health Indicators – high-priority health issues and actions</a:t>
            </a:r>
          </a:p>
          <a:p>
            <a:pPr lvl="1"/>
            <a:endParaRPr lang="en-US" sz="2000" dirty="0">
              <a:solidFill>
                <a:srgbClr val="000000"/>
              </a:solidFill>
            </a:endParaRPr>
          </a:p>
          <a:p>
            <a:pPr marL="0" indent="0">
              <a:buNone/>
            </a:pPr>
            <a:r>
              <a:rPr lang="en-US" sz="2400" b="1" i="1" u="sng" dirty="0">
                <a:solidFill>
                  <a:srgbClr val="000000"/>
                </a:solidFill>
              </a:rPr>
              <a:t>Healthy People 2020</a:t>
            </a:r>
          </a:p>
          <a:p>
            <a:r>
              <a:rPr lang="en-US" sz="2000" dirty="0">
                <a:solidFill>
                  <a:srgbClr val="000000"/>
                </a:solidFill>
              </a:rPr>
              <a:t>Processing of final data updates (early 2020)</a:t>
            </a:r>
          </a:p>
          <a:p>
            <a:r>
              <a:rPr lang="en-US" sz="2000" dirty="0">
                <a:solidFill>
                  <a:srgbClr val="000000"/>
                </a:solidFill>
              </a:rPr>
              <a:t>Release of HP2020 Executive Summary (October 2020)</a:t>
            </a:r>
          </a:p>
          <a:p>
            <a:r>
              <a:rPr lang="en-US" sz="2000" dirty="0">
                <a:solidFill>
                  <a:srgbClr val="000000"/>
                </a:solidFill>
              </a:rPr>
              <a:t>Release of HP2020 Final Review (late 2021)</a:t>
            </a:r>
          </a:p>
        </p:txBody>
      </p:sp>
      <p:pic>
        <p:nvPicPr>
          <p:cNvPr id="5" name="Picture 4" descr="Healthy People 2030 logo">
            <a:extLst>
              <a:ext uri="{FF2B5EF4-FFF2-40B4-BE49-F238E27FC236}">
                <a16:creationId xmlns:a16="http://schemas.microsoft.com/office/drawing/2014/main" id="{154734B8-C9DC-472C-845F-415ACCDC3A3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7754905" y="4794632"/>
            <a:ext cx="3283210" cy="1844439"/>
          </a:xfrm>
          <a:prstGeom prst="rect">
            <a:avLst/>
          </a:prstGeom>
        </p:spPr>
      </p:pic>
    </p:spTree>
    <p:extLst>
      <p:ext uri="{BB962C8B-B14F-4D97-AF65-F5344CB8AC3E}">
        <p14:creationId xmlns:p14="http://schemas.microsoft.com/office/powerpoint/2010/main" val="12933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705" y="504066"/>
            <a:ext cx="9381066" cy="920620"/>
          </a:xfrm>
        </p:spPr>
        <p:txBody>
          <a:bodyPr/>
          <a:lstStyle/>
          <a:p>
            <a:r>
              <a:rPr lang="en-US" dirty="0">
                <a:solidFill>
                  <a:schemeClr val="accent2"/>
                </a:solidFill>
              </a:rPr>
              <a:t>DAE: Data Linkages Program</a:t>
            </a:r>
          </a:p>
        </p:txBody>
      </p:sp>
      <p:sp>
        <p:nvSpPr>
          <p:cNvPr id="3" name="Content Placeholder 2"/>
          <p:cNvSpPr>
            <a:spLocks noGrp="1"/>
          </p:cNvSpPr>
          <p:nvPr>
            <p:ph idx="1"/>
          </p:nvPr>
        </p:nvSpPr>
        <p:spPr>
          <a:xfrm>
            <a:off x="677334" y="1424686"/>
            <a:ext cx="4907037" cy="5214385"/>
          </a:xfrm>
        </p:spPr>
        <p:txBody>
          <a:bodyPr>
            <a:normAutofit/>
          </a:bodyPr>
          <a:lstStyle/>
          <a:p>
            <a:r>
              <a:rPr lang="en-US" sz="2400" dirty="0">
                <a:solidFill>
                  <a:schemeClr val="tx1"/>
                </a:solidFill>
              </a:rPr>
              <a:t>2019 Data Releases:</a:t>
            </a:r>
          </a:p>
          <a:p>
            <a:pPr lvl="1">
              <a:buFont typeface="Wingdings" panose="05000000000000000000" pitchFamily="2" charset="2"/>
              <a:buChar char="v"/>
            </a:pPr>
            <a:r>
              <a:rPr lang="en-US" sz="2400" dirty="0">
                <a:solidFill>
                  <a:schemeClr val="tx1"/>
                </a:solidFill>
              </a:rPr>
              <a:t>Public use linked mortality files</a:t>
            </a:r>
          </a:p>
          <a:p>
            <a:pPr lvl="1">
              <a:buFont typeface="Wingdings" panose="05000000000000000000" pitchFamily="2" charset="2"/>
              <a:buChar char="v"/>
            </a:pPr>
            <a:r>
              <a:rPr lang="en-US" sz="2400" dirty="0">
                <a:solidFill>
                  <a:schemeClr val="tx1"/>
                </a:solidFill>
              </a:rPr>
              <a:t>Updated linked NCHS-Medicaid files</a:t>
            </a:r>
          </a:p>
          <a:p>
            <a:pPr lvl="1">
              <a:buFont typeface="Wingdings" panose="05000000000000000000" pitchFamily="2" charset="2"/>
              <a:buChar char="v"/>
            </a:pPr>
            <a:r>
              <a:rPr lang="en-US" sz="2400" dirty="0">
                <a:solidFill>
                  <a:schemeClr val="tx1"/>
                </a:solidFill>
              </a:rPr>
              <a:t>Updated linked NCHS-HUD files</a:t>
            </a:r>
          </a:p>
          <a:p>
            <a:pPr lvl="1">
              <a:buFont typeface="Wingdings" panose="05000000000000000000" pitchFamily="2" charset="2"/>
              <a:buChar char="v"/>
            </a:pPr>
            <a:r>
              <a:rPr lang="en-US" sz="2400" dirty="0">
                <a:solidFill>
                  <a:schemeClr val="tx1"/>
                </a:solidFill>
              </a:rPr>
              <a:t>National Hospital Care Survey data linked to NDI and CMS (funding from PCORTF</a:t>
            </a:r>
            <a:r>
              <a:rPr lang="en-US" dirty="0">
                <a:solidFill>
                  <a:schemeClr val="tx1"/>
                </a:solidFill>
              </a:rPr>
              <a:t>)</a:t>
            </a:r>
          </a:p>
        </p:txBody>
      </p:sp>
      <p:pic>
        <p:nvPicPr>
          <p:cNvPr id="6" name="Picture 5" descr="NCHS data linkages image">
            <a:extLst>
              <a:ext uri="{FF2B5EF4-FFF2-40B4-BE49-F238E27FC236}">
                <a16:creationId xmlns:a16="http://schemas.microsoft.com/office/drawing/2014/main" id="{CF634C40-2DB2-4B7D-B8CA-0CD564C71A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182" b="98523" l="300" r="96547">
                        <a14:foregroundMark x1="53754" y1="15510" x2="66967" y2="18464"/>
                        <a14:foregroundMark x1="66967" y1="18464" x2="55556" y2="21270"/>
                        <a14:foregroundMark x1="55556" y1="21270" x2="53303" y2="10635"/>
                        <a14:foregroundMark x1="53303" y1="10635" x2="66517" y2="12703"/>
                        <a14:foregroundMark x1="66517" y1="12703" x2="54354" y2="12555"/>
                        <a14:foregroundMark x1="54354" y1="12555" x2="69670" y2="13589"/>
                        <a14:foregroundMark x1="91592" y1="44904" x2="95495" y2="55244"/>
                        <a14:foregroundMark x1="95495" y1="55244" x2="94595" y2="42541"/>
                        <a14:foregroundMark x1="94595" y1="42541" x2="96547" y2="53914"/>
                        <a14:foregroundMark x1="96547" y1="53914" x2="90390" y2="57903"/>
                        <a14:foregroundMark x1="58709" y1="3250" x2="47598" y2="5318"/>
                        <a14:foregroundMark x1="47598" y1="5318" x2="47598" y2="5465"/>
                        <a14:foregroundMark x1="52553" y1="1329" x2="52553" y2="1329"/>
                        <a14:foregroundMark x1="10661" y1="66913" x2="450" y2="65731"/>
                        <a14:foregroundMark x1="19369" y1="22895" x2="19369" y2="22895"/>
                        <a14:foregroundMark x1="53754" y1="94092" x2="64264" y2="98523"/>
                        <a14:foregroundMark x1="64264" y1="98523" x2="56456" y2="94535"/>
                      </a14:backgroundRemoval>
                    </a14:imgEffect>
                  </a14:imgLayer>
                </a14:imgProps>
              </a:ext>
            </a:extLst>
          </a:blip>
          <a:stretch>
            <a:fillRect/>
          </a:stretch>
        </p:blipFill>
        <p:spPr>
          <a:xfrm>
            <a:off x="5856555" y="1661960"/>
            <a:ext cx="4373176" cy="4445406"/>
          </a:xfrm>
          <a:prstGeom prst="rect">
            <a:avLst/>
          </a:prstGeom>
        </p:spPr>
      </p:pic>
    </p:spTree>
    <p:extLst>
      <p:ext uri="{BB962C8B-B14F-4D97-AF65-F5344CB8AC3E}">
        <p14:creationId xmlns:p14="http://schemas.microsoft.com/office/powerpoint/2010/main" val="3020366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53" y="533449"/>
            <a:ext cx="9278429" cy="1320800"/>
          </a:xfrm>
        </p:spPr>
        <p:txBody>
          <a:bodyPr/>
          <a:lstStyle/>
          <a:p>
            <a:r>
              <a:rPr lang="en-US" dirty="0">
                <a:solidFill>
                  <a:schemeClr val="accent2"/>
                </a:solidFill>
              </a:rPr>
              <a:t>Division of Research and Methodology (DRM)</a:t>
            </a:r>
          </a:p>
        </p:txBody>
      </p:sp>
      <p:sp>
        <p:nvSpPr>
          <p:cNvPr id="3" name="Content Placeholder 2"/>
          <p:cNvSpPr>
            <a:spLocks noGrp="1"/>
          </p:cNvSpPr>
          <p:nvPr>
            <p:ph idx="1"/>
          </p:nvPr>
        </p:nvSpPr>
        <p:spPr>
          <a:xfrm>
            <a:off x="677334" y="1328057"/>
            <a:ext cx="8379580" cy="5170714"/>
          </a:xfrm>
        </p:spPr>
        <p:txBody>
          <a:bodyPr>
            <a:normAutofit fontScale="92500" lnSpcReduction="10000"/>
          </a:bodyPr>
          <a:lstStyle/>
          <a:p>
            <a:pPr marL="0" indent="0">
              <a:buNone/>
            </a:pPr>
            <a:r>
              <a:rPr lang="en-US" sz="2600" b="1" u="sng" dirty="0">
                <a:solidFill>
                  <a:schemeClr val="tx1"/>
                </a:solidFill>
              </a:rPr>
              <a:t>Research Data Center (RDC)</a:t>
            </a:r>
          </a:p>
          <a:p>
            <a:pPr lvl="0"/>
            <a:r>
              <a:rPr lang="en-US" dirty="0">
                <a:solidFill>
                  <a:schemeClr val="tx1"/>
                </a:solidFill>
              </a:rPr>
              <a:t>Census is running two pilot projects related to accessing restricted-use data:</a:t>
            </a:r>
          </a:p>
          <a:p>
            <a:pPr lvl="1"/>
            <a:r>
              <a:rPr lang="en-US" dirty="0">
                <a:solidFill>
                  <a:schemeClr val="tx1"/>
                </a:solidFill>
              </a:rPr>
              <a:t>Common application system for all statistical agencies - used for submission of requests for access to restricted-use data (in response to section 3583 of the Evidence Act)</a:t>
            </a:r>
          </a:p>
          <a:p>
            <a:pPr lvl="1"/>
            <a:r>
              <a:rPr lang="en-US" dirty="0">
                <a:solidFill>
                  <a:schemeClr val="tx1"/>
                </a:solidFill>
              </a:rPr>
              <a:t>Virtual data enclave – to assess feasibility and develop lessons learned for future protocol establishment</a:t>
            </a:r>
          </a:p>
          <a:p>
            <a:pPr marL="0" lvl="0" indent="0">
              <a:buNone/>
            </a:pPr>
            <a:endParaRPr lang="en-US" dirty="0">
              <a:solidFill>
                <a:schemeClr val="tx1"/>
              </a:solidFill>
            </a:endParaRPr>
          </a:p>
          <a:p>
            <a:pPr lvl="0"/>
            <a:r>
              <a:rPr lang="en-US" dirty="0">
                <a:solidFill>
                  <a:schemeClr val="tx1"/>
                </a:solidFill>
              </a:rPr>
              <a:t>Census Headquarters RDC recently closed</a:t>
            </a:r>
          </a:p>
          <a:p>
            <a:pPr lvl="0"/>
            <a:r>
              <a:rPr lang="en-US" dirty="0">
                <a:solidFill>
                  <a:schemeClr val="tx1"/>
                </a:solidFill>
              </a:rPr>
              <a:t>Washington, DC Federal Reserve Bank RDC opened in October 2019</a:t>
            </a:r>
          </a:p>
          <a:p>
            <a:pPr lvl="0"/>
            <a:r>
              <a:rPr lang="en-US" dirty="0">
                <a:solidFill>
                  <a:schemeClr val="tx1"/>
                </a:solidFill>
              </a:rPr>
              <a:t>Federal Statistical RDCs (FSRDC) Opening in Feb. 2020:</a:t>
            </a:r>
          </a:p>
          <a:p>
            <a:pPr lvl="1"/>
            <a:r>
              <a:rPr lang="en-US" dirty="0">
                <a:solidFill>
                  <a:schemeClr val="tx1"/>
                </a:solidFill>
              </a:rPr>
              <a:t>Wasatch Front at the University of Utah</a:t>
            </a:r>
          </a:p>
          <a:p>
            <a:pPr lvl="1"/>
            <a:r>
              <a:rPr lang="en-US" dirty="0">
                <a:solidFill>
                  <a:schemeClr val="tx1"/>
                </a:solidFill>
              </a:rPr>
              <a:t>University of Illinois Urbana-Champaign</a:t>
            </a:r>
          </a:p>
          <a:p>
            <a:pPr marL="0" indent="0">
              <a:buNone/>
            </a:pPr>
            <a:endParaRPr lang="en-US" dirty="0">
              <a:solidFill>
                <a:schemeClr val="tx1"/>
              </a:solidFill>
            </a:endParaRPr>
          </a:p>
          <a:p>
            <a:pPr lvl="0"/>
            <a:r>
              <a:rPr lang="en-US" dirty="0">
                <a:solidFill>
                  <a:schemeClr val="tx1"/>
                </a:solidFill>
              </a:rPr>
              <a:t>NCHS RDC recently signed an agreement with EPA to make certain EPA restricted-use data available through the FSRDC system.</a:t>
            </a:r>
          </a:p>
          <a:p>
            <a:endParaRPr lang="en-US" dirty="0">
              <a:solidFill>
                <a:schemeClr val="tx1"/>
              </a:solidFill>
            </a:endParaRPr>
          </a:p>
        </p:txBody>
      </p:sp>
      <p:pic>
        <p:nvPicPr>
          <p:cNvPr id="12" name="Picture 11" descr="RDC logo">
            <a:extLst>
              <a:ext uri="{FF2B5EF4-FFF2-40B4-BE49-F238E27FC236}">
                <a16:creationId xmlns:a16="http://schemas.microsoft.com/office/drawing/2014/main" id="{316B7578-9D0C-4F2D-9BAB-3263D7AEFAD0}"/>
              </a:ext>
            </a:extLst>
          </p:cNvPr>
          <p:cNvPicPr>
            <a:picLocks noChangeAspect="1"/>
          </p:cNvPicPr>
          <p:nvPr/>
        </p:nvPicPr>
        <p:blipFill rotWithShape="1">
          <a:blip r:embed="rId2">
            <a:alphaModFix/>
          </a:blip>
          <a:srcRect t="3484" b="3187"/>
          <a:stretch/>
        </p:blipFill>
        <p:spPr>
          <a:xfrm>
            <a:off x="8882743" y="5003752"/>
            <a:ext cx="2474481" cy="1615075"/>
          </a:xfrm>
          <a:prstGeom prst="rect">
            <a:avLst/>
          </a:prstGeom>
        </p:spPr>
      </p:pic>
    </p:spTree>
    <p:extLst>
      <p:ext uri="{BB962C8B-B14F-4D97-AF65-F5344CB8AC3E}">
        <p14:creationId xmlns:p14="http://schemas.microsoft.com/office/powerpoint/2010/main" val="64652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7331-D252-4BF9-8C3E-A8AA919B80FF}"/>
              </a:ext>
            </a:extLst>
          </p:cNvPr>
          <p:cNvSpPr>
            <a:spLocks noGrp="1"/>
          </p:cNvSpPr>
          <p:nvPr>
            <p:ph type="title"/>
          </p:nvPr>
        </p:nvSpPr>
        <p:spPr/>
        <p:txBody>
          <a:bodyPr>
            <a:normAutofit/>
          </a:bodyPr>
          <a:lstStyle/>
          <a:p>
            <a:r>
              <a:rPr lang="en-US" sz="4400" dirty="0">
                <a:solidFill>
                  <a:schemeClr val="accent2"/>
                </a:solidFill>
              </a:rPr>
              <a:t>15</a:t>
            </a:r>
            <a:r>
              <a:rPr lang="en-US" sz="4400" baseline="30000" dirty="0">
                <a:solidFill>
                  <a:schemeClr val="accent2"/>
                </a:solidFill>
              </a:rPr>
              <a:t>th</a:t>
            </a:r>
            <a:r>
              <a:rPr lang="en-US" sz="4400" dirty="0">
                <a:solidFill>
                  <a:schemeClr val="accent2"/>
                </a:solidFill>
              </a:rPr>
              <a:t> Anniversary of </a:t>
            </a:r>
            <a:r>
              <a:rPr lang="en-US" sz="4400" dirty="0" err="1">
                <a:solidFill>
                  <a:schemeClr val="accent2"/>
                </a:solidFill>
              </a:rPr>
              <a:t>QuickStats</a:t>
            </a:r>
            <a:endParaRPr lang="en-US" sz="4400" dirty="0">
              <a:solidFill>
                <a:schemeClr val="accent2"/>
              </a:solidFill>
            </a:endParaRPr>
          </a:p>
        </p:txBody>
      </p:sp>
      <p:sp>
        <p:nvSpPr>
          <p:cNvPr id="3" name="Content Placeholder 2">
            <a:extLst>
              <a:ext uri="{FF2B5EF4-FFF2-40B4-BE49-F238E27FC236}">
                <a16:creationId xmlns:a16="http://schemas.microsoft.com/office/drawing/2014/main" id="{F20F47A4-F31F-45CF-8441-8AA5EDFAE645}"/>
              </a:ext>
            </a:extLst>
          </p:cNvPr>
          <p:cNvSpPr>
            <a:spLocks noGrp="1"/>
          </p:cNvSpPr>
          <p:nvPr>
            <p:ph sz="half" idx="1"/>
          </p:nvPr>
        </p:nvSpPr>
        <p:spPr>
          <a:xfrm>
            <a:off x="677334" y="2160588"/>
            <a:ext cx="5162401" cy="4087811"/>
          </a:xfrm>
        </p:spPr>
        <p:txBody>
          <a:bodyPr>
            <a:normAutofit fontScale="85000" lnSpcReduction="20000"/>
          </a:bodyPr>
          <a:lstStyle/>
          <a:p>
            <a:pPr>
              <a:lnSpc>
                <a:spcPct val="90000"/>
              </a:lnSpc>
              <a:spcBef>
                <a:spcPct val="45000"/>
              </a:spcBef>
              <a:defRPr/>
            </a:pPr>
            <a:r>
              <a:rPr lang="en-US" sz="3200" dirty="0">
                <a:solidFill>
                  <a:schemeClr val="tx1"/>
                </a:solidFill>
              </a:rPr>
              <a:t>Started in 2005</a:t>
            </a:r>
          </a:p>
          <a:p>
            <a:pPr>
              <a:lnSpc>
                <a:spcPct val="90000"/>
              </a:lnSpc>
              <a:spcBef>
                <a:spcPct val="45000"/>
              </a:spcBef>
              <a:defRPr/>
            </a:pPr>
            <a:r>
              <a:rPr lang="en-US" sz="3200" dirty="0">
                <a:solidFill>
                  <a:schemeClr val="tx1"/>
                </a:solidFill>
              </a:rPr>
              <a:t>A single chart with a short, concise caption </a:t>
            </a:r>
          </a:p>
          <a:p>
            <a:pPr>
              <a:lnSpc>
                <a:spcPct val="90000"/>
              </a:lnSpc>
              <a:spcBef>
                <a:spcPct val="45000"/>
              </a:spcBef>
              <a:defRPr/>
            </a:pPr>
            <a:r>
              <a:rPr lang="en-US" sz="3200" dirty="0">
                <a:solidFill>
                  <a:schemeClr val="tx1"/>
                </a:solidFill>
              </a:rPr>
              <a:t>Appears in CDC’s </a:t>
            </a:r>
            <a:r>
              <a:rPr lang="en-US" sz="3200" i="1" dirty="0">
                <a:solidFill>
                  <a:schemeClr val="tx1"/>
                </a:solidFill>
              </a:rPr>
              <a:t>MMWR</a:t>
            </a:r>
            <a:r>
              <a:rPr lang="en-US" sz="3200" dirty="0">
                <a:solidFill>
                  <a:schemeClr val="tx1"/>
                </a:solidFill>
              </a:rPr>
              <a:t> every week </a:t>
            </a:r>
          </a:p>
          <a:p>
            <a:pPr>
              <a:lnSpc>
                <a:spcPct val="90000"/>
              </a:lnSpc>
              <a:spcBef>
                <a:spcPct val="45000"/>
              </a:spcBef>
              <a:defRPr/>
            </a:pPr>
            <a:r>
              <a:rPr lang="en-US" sz="3200" dirty="0">
                <a:solidFill>
                  <a:schemeClr val="tx1"/>
                </a:solidFill>
              </a:rPr>
              <a:t>Presents data from all NCHS data systems </a:t>
            </a:r>
          </a:p>
          <a:p>
            <a:pPr>
              <a:lnSpc>
                <a:spcPct val="90000"/>
              </a:lnSpc>
              <a:spcBef>
                <a:spcPct val="45000"/>
              </a:spcBef>
              <a:defRPr/>
            </a:pPr>
            <a:r>
              <a:rPr lang="en-US" sz="3200" dirty="0">
                <a:solidFill>
                  <a:schemeClr val="tx1"/>
                </a:solidFill>
              </a:rPr>
              <a:t>Unique method to disseminate data </a:t>
            </a:r>
          </a:p>
          <a:p>
            <a:pPr>
              <a:lnSpc>
                <a:spcPct val="90000"/>
              </a:lnSpc>
              <a:spcBef>
                <a:spcPct val="45000"/>
              </a:spcBef>
              <a:defRPr/>
            </a:pPr>
            <a:r>
              <a:rPr lang="en-US" sz="3200" dirty="0">
                <a:solidFill>
                  <a:schemeClr val="tx1"/>
                </a:solidFill>
              </a:rPr>
              <a:t>Easy to understand</a:t>
            </a:r>
          </a:p>
          <a:p>
            <a:endParaRPr lang="en-US" dirty="0"/>
          </a:p>
        </p:txBody>
      </p:sp>
      <p:pic>
        <p:nvPicPr>
          <p:cNvPr id="8" name="Content Placeholder 6" descr="Image of the first NCHS QuickStat from 2005, showing the percentage of women who reported ever having a mammogram">
            <a:extLst>
              <a:ext uri="{FF2B5EF4-FFF2-40B4-BE49-F238E27FC236}">
                <a16:creationId xmlns:a16="http://schemas.microsoft.com/office/drawing/2014/main" id="{B97DB4BD-2981-45D2-88BB-2E0511E1C8C7}"/>
              </a:ext>
            </a:extLst>
          </p:cNvPr>
          <p:cNvPicPr>
            <a:picLocks noGrp="1" noChangeAspect="1"/>
          </p:cNvPicPr>
          <p:nvPr>
            <p:ph sz="half" idx="2"/>
          </p:nvPr>
        </p:nvPicPr>
        <p:blipFill>
          <a:blip r:embed="rId2"/>
          <a:stretch>
            <a:fillRect/>
          </a:stretch>
        </p:blipFill>
        <p:spPr>
          <a:xfrm>
            <a:off x="5839735" y="2160588"/>
            <a:ext cx="5983869" cy="4317999"/>
          </a:xfrm>
          <a:prstGeom prst="rect">
            <a:avLst/>
          </a:prstGeom>
          <a:ln w="19050">
            <a:solidFill>
              <a:schemeClr val="tx1"/>
            </a:solidFill>
          </a:ln>
        </p:spPr>
      </p:pic>
      <p:sp>
        <p:nvSpPr>
          <p:cNvPr id="9" name="TextBox 8">
            <a:extLst>
              <a:ext uri="{FF2B5EF4-FFF2-40B4-BE49-F238E27FC236}">
                <a16:creationId xmlns:a16="http://schemas.microsoft.com/office/drawing/2014/main" id="{DD95D549-2916-4DC0-BEAE-38A11C9C10A4}"/>
              </a:ext>
            </a:extLst>
          </p:cNvPr>
          <p:cNvSpPr txBox="1"/>
          <p:nvPr/>
        </p:nvSpPr>
        <p:spPr>
          <a:xfrm>
            <a:off x="5994203" y="1676162"/>
            <a:ext cx="5674931" cy="369332"/>
          </a:xfrm>
          <a:prstGeom prst="rect">
            <a:avLst/>
          </a:prstGeom>
          <a:noFill/>
        </p:spPr>
        <p:txBody>
          <a:bodyPr wrap="square" rtlCol="0">
            <a:spAutoFit/>
          </a:bodyPr>
          <a:lstStyle/>
          <a:p>
            <a:r>
              <a:rPr lang="en-US" b="1" u="sng" dirty="0"/>
              <a:t>First NCHS </a:t>
            </a:r>
            <a:r>
              <a:rPr lang="en-US" b="1" u="sng" dirty="0" err="1"/>
              <a:t>QuickStats</a:t>
            </a:r>
            <a:r>
              <a:rPr lang="en-US" b="1" u="sng" dirty="0"/>
              <a:t>: January 14, 2005</a:t>
            </a:r>
          </a:p>
        </p:txBody>
      </p:sp>
    </p:spTree>
    <p:extLst>
      <p:ext uri="{BB962C8B-B14F-4D97-AF65-F5344CB8AC3E}">
        <p14:creationId xmlns:p14="http://schemas.microsoft.com/office/powerpoint/2010/main" val="2711808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BE00-2054-4624-9017-112658E06AE0}"/>
              </a:ext>
            </a:extLst>
          </p:cNvPr>
          <p:cNvSpPr>
            <a:spLocks noGrp="1"/>
          </p:cNvSpPr>
          <p:nvPr>
            <p:ph type="title"/>
          </p:nvPr>
        </p:nvSpPr>
        <p:spPr/>
        <p:txBody>
          <a:bodyPr/>
          <a:lstStyle/>
          <a:p>
            <a:r>
              <a:rPr lang="en-US" dirty="0" err="1">
                <a:solidFill>
                  <a:schemeClr val="accent2"/>
                </a:solidFill>
              </a:rPr>
              <a:t>QuickStats</a:t>
            </a:r>
            <a:r>
              <a:rPr lang="en-US" dirty="0">
                <a:solidFill>
                  <a:schemeClr val="accent2"/>
                </a:solidFill>
              </a:rPr>
              <a:t>: Overview and Value to NCHS</a:t>
            </a:r>
          </a:p>
        </p:txBody>
      </p:sp>
      <p:sp>
        <p:nvSpPr>
          <p:cNvPr id="3" name="Content Placeholder 2">
            <a:extLst>
              <a:ext uri="{FF2B5EF4-FFF2-40B4-BE49-F238E27FC236}">
                <a16:creationId xmlns:a16="http://schemas.microsoft.com/office/drawing/2014/main" id="{5EA6423C-2BED-4878-87BD-08DEF76BC8EA}"/>
              </a:ext>
            </a:extLst>
          </p:cNvPr>
          <p:cNvSpPr>
            <a:spLocks noGrp="1"/>
          </p:cNvSpPr>
          <p:nvPr>
            <p:ph sz="half" idx="1"/>
          </p:nvPr>
        </p:nvSpPr>
        <p:spPr/>
        <p:txBody>
          <a:bodyPr>
            <a:normAutofit fontScale="92500" lnSpcReduction="10000"/>
          </a:bodyPr>
          <a:lstStyle/>
          <a:p>
            <a:pPr>
              <a:lnSpc>
                <a:spcPct val="90000"/>
              </a:lnSpc>
              <a:spcBef>
                <a:spcPct val="45000"/>
              </a:spcBef>
              <a:defRPr/>
            </a:pPr>
            <a:r>
              <a:rPr lang="en-US" sz="2400" dirty="0">
                <a:solidFill>
                  <a:schemeClr val="tx1"/>
                </a:solidFill>
              </a:rPr>
              <a:t>694 </a:t>
            </a:r>
            <a:r>
              <a:rPr lang="en-US" sz="2400" dirty="0" err="1">
                <a:solidFill>
                  <a:schemeClr val="tx1"/>
                </a:solidFill>
              </a:rPr>
              <a:t>QuickStats</a:t>
            </a:r>
            <a:r>
              <a:rPr lang="en-US" sz="2400" dirty="0">
                <a:solidFill>
                  <a:schemeClr val="tx1"/>
                </a:solidFill>
              </a:rPr>
              <a:t> published</a:t>
            </a:r>
          </a:p>
          <a:p>
            <a:pPr marL="0" indent="0">
              <a:lnSpc>
                <a:spcPct val="90000"/>
              </a:lnSpc>
              <a:spcBef>
                <a:spcPct val="45000"/>
              </a:spcBef>
              <a:buNone/>
              <a:defRPr/>
            </a:pPr>
            <a:endParaRPr lang="en-US" sz="2400" dirty="0">
              <a:solidFill>
                <a:schemeClr val="tx1"/>
              </a:solidFill>
            </a:endParaRPr>
          </a:p>
          <a:p>
            <a:pPr>
              <a:lnSpc>
                <a:spcPct val="90000"/>
              </a:lnSpc>
              <a:spcBef>
                <a:spcPct val="45000"/>
              </a:spcBef>
              <a:defRPr/>
            </a:pPr>
            <a:r>
              <a:rPr lang="en-US" sz="2400" dirty="0">
                <a:solidFill>
                  <a:schemeClr val="tx1"/>
                </a:solidFill>
              </a:rPr>
              <a:t>222 authors, mostly from NCHS (occasional collaboration with CDC or other federal agencies)</a:t>
            </a:r>
          </a:p>
          <a:p>
            <a:pPr marL="0" indent="0">
              <a:lnSpc>
                <a:spcPct val="90000"/>
              </a:lnSpc>
              <a:spcBef>
                <a:spcPct val="45000"/>
              </a:spcBef>
              <a:buNone/>
              <a:defRPr/>
            </a:pPr>
            <a:endParaRPr lang="en-US" sz="2400" dirty="0">
              <a:solidFill>
                <a:schemeClr val="tx1"/>
              </a:solidFill>
            </a:endParaRPr>
          </a:p>
          <a:p>
            <a:pPr>
              <a:lnSpc>
                <a:spcPct val="90000"/>
              </a:lnSpc>
              <a:spcBef>
                <a:spcPct val="45000"/>
              </a:spcBef>
              <a:defRPr/>
            </a:pPr>
            <a:r>
              <a:rPr lang="en-US" sz="2400" dirty="0">
                <a:solidFill>
                  <a:schemeClr val="tx1"/>
                </a:solidFill>
              </a:rPr>
              <a:t>NCHS Data Division Representatives guide the process </a:t>
            </a:r>
          </a:p>
          <a:p>
            <a:pPr marL="0" indent="0">
              <a:lnSpc>
                <a:spcPct val="90000"/>
              </a:lnSpc>
              <a:spcBef>
                <a:spcPct val="45000"/>
              </a:spcBef>
              <a:buNone/>
              <a:defRPr/>
            </a:pPr>
            <a:endParaRPr lang="en-US" dirty="0"/>
          </a:p>
        </p:txBody>
      </p:sp>
      <p:sp>
        <p:nvSpPr>
          <p:cNvPr id="4" name="Content Placeholder 3">
            <a:extLst>
              <a:ext uri="{FF2B5EF4-FFF2-40B4-BE49-F238E27FC236}">
                <a16:creationId xmlns:a16="http://schemas.microsoft.com/office/drawing/2014/main" id="{93410680-DB93-47FD-AAE0-0FC918CB7E0A}"/>
              </a:ext>
            </a:extLst>
          </p:cNvPr>
          <p:cNvSpPr>
            <a:spLocks noGrp="1"/>
          </p:cNvSpPr>
          <p:nvPr>
            <p:ph sz="half" idx="2"/>
          </p:nvPr>
        </p:nvSpPr>
        <p:spPr/>
        <p:txBody>
          <a:bodyPr>
            <a:normAutofit fontScale="92500" lnSpcReduction="10000"/>
          </a:bodyPr>
          <a:lstStyle/>
          <a:p>
            <a:pPr>
              <a:lnSpc>
                <a:spcPct val="90000"/>
              </a:lnSpc>
              <a:spcBef>
                <a:spcPct val="45000"/>
              </a:spcBef>
              <a:defRPr/>
            </a:pPr>
            <a:r>
              <a:rPr lang="en-US" sz="2400" dirty="0">
                <a:solidFill>
                  <a:schemeClr val="tx1"/>
                </a:solidFill>
              </a:rPr>
              <a:t>Continuous presence in </a:t>
            </a:r>
            <a:r>
              <a:rPr lang="en-US" sz="2400" i="1" dirty="0">
                <a:solidFill>
                  <a:schemeClr val="tx1"/>
                </a:solidFill>
              </a:rPr>
              <a:t>MMWR</a:t>
            </a:r>
          </a:p>
          <a:p>
            <a:pPr>
              <a:lnSpc>
                <a:spcPct val="90000"/>
              </a:lnSpc>
              <a:spcBef>
                <a:spcPct val="45000"/>
              </a:spcBef>
              <a:defRPr/>
            </a:pPr>
            <a:r>
              <a:rPr lang="en-US" sz="2400" dirty="0">
                <a:solidFill>
                  <a:schemeClr val="tx1"/>
                </a:solidFill>
              </a:rPr>
              <a:t>Expand readership </a:t>
            </a:r>
          </a:p>
          <a:p>
            <a:pPr>
              <a:lnSpc>
                <a:spcPct val="90000"/>
              </a:lnSpc>
              <a:spcBef>
                <a:spcPct val="45000"/>
              </a:spcBef>
              <a:defRPr/>
            </a:pPr>
            <a:r>
              <a:rPr lang="en-US" sz="2400" dirty="0">
                <a:solidFill>
                  <a:schemeClr val="tx1"/>
                </a:solidFill>
              </a:rPr>
              <a:t>Recognition by public health community/leaders </a:t>
            </a:r>
          </a:p>
          <a:p>
            <a:pPr>
              <a:lnSpc>
                <a:spcPct val="90000"/>
              </a:lnSpc>
              <a:spcBef>
                <a:spcPct val="45000"/>
              </a:spcBef>
              <a:defRPr/>
            </a:pPr>
            <a:r>
              <a:rPr lang="en-US" sz="2400" dirty="0">
                <a:solidFill>
                  <a:schemeClr val="tx1"/>
                </a:solidFill>
              </a:rPr>
              <a:t>Awareness through social media   </a:t>
            </a:r>
          </a:p>
          <a:p>
            <a:pPr>
              <a:lnSpc>
                <a:spcPct val="90000"/>
              </a:lnSpc>
              <a:spcBef>
                <a:spcPct val="45000"/>
              </a:spcBef>
              <a:defRPr/>
            </a:pPr>
            <a:r>
              <a:rPr lang="en-US" sz="2400" dirty="0">
                <a:solidFill>
                  <a:schemeClr val="tx1"/>
                </a:solidFill>
              </a:rPr>
              <a:t>Creates data base of key findings for use by researchers, reporters, the public</a:t>
            </a:r>
          </a:p>
          <a:p>
            <a:endParaRPr lang="en-US" dirty="0"/>
          </a:p>
        </p:txBody>
      </p:sp>
    </p:spTree>
    <p:extLst>
      <p:ext uri="{BB962C8B-B14F-4D97-AF65-F5344CB8AC3E}">
        <p14:creationId xmlns:p14="http://schemas.microsoft.com/office/powerpoint/2010/main" val="3147623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1347-83C5-41C2-B10A-CF4FDC51F08E}"/>
              </a:ext>
            </a:extLst>
          </p:cNvPr>
          <p:cNvSpPr>
            <a:spLocks noGrp="1"/>
          </p:cNvSpPr>
          <p:nvPr>
            <p:ph type="title"/>
          </p:nvPr>
        </p:nvSpPr>
        <p:spPr>
          <a:xfrm>
            <a:off x="170971" y="945602"/>
            <a:ext cx="2979691" cy="784745"/>
          </a:xfrm>
        </p:spPr>
        <p:txBody>
          <a:bodyPr>
            <a:normAutofit/>
          </a:bodyPr>
          <a:lstStyle/>
          <a:p>
            <a:r>
              <a:rPr lang="en-US" b="1" dirty="0">
                <a:solidFill>
                  <a:schemeClr val="accent2"/>
                </a:solidFill>
              </a:rPr>
              <a:t>Sandy Smith</a:t>
            </a:r>
          </a:p>
        </p:txBody>
      </p:sp>
      <p:pic>
        <p:nvPicPr>
          <p:cNvPr id="4" name="Content Placeholder 3" descr="Picture of Sandy Smith">
            <a:extLst>
              <a:ext uri="{FF2B5EF4-FFF2-40B4-BE49-F238E27FC236}">
                <a16:creationId xmlns:a16="http://schemas.microsoft.com/office/drawing/2014/main" id="{5CF4BC8B-CC93-4869-89A2-9699F367A69F}"/>
              </a:ext>
            </a:extLst>
          </p:cNvPr>
          <p:cNvPicPr>
            <a:picLocks noGrp="1" noChangeAspect="1"/>
          </p:cNvPicPr>
          <p:nvPr>
            <p:ph idx="1"/>
          </p:nvPr>
        </p:nvPicPr>
        <p:blipFill>
          <a:blip r:embed="rId2"/>
          <a:stretch>
            <a:fillRect/>
          </a:stretch>
        </p:blipFill>
        <p:spPr>
          <a:xfrm rot="5400000">
            <a:off x="-382400" y="2145482"/>
            <a:ext cx="4086433" cy="2979691"/>
          </a:xfrm>
          <a:prstGeom prst="rect">
            <a:avLst/>
          </a:prstGeom>
          <a:ln w="12700">
            <a:solidFill>
              <a:schemeClr val="tx1"/>
            </a:solidFill>
          </a:ln>
        </p:spPr>
      </p:pic>
      <p:pic>
        <p:nvPicPr>
          <p:cNvPr id="5" name="Picture 4" descr="Picture of select NCHS QuickStat authors">
            <a:extLst>
              <a:ext uri="{FF2B5EF4-FFF2-40B4-BE49-F238E27FC236}">
                <a16:creationId xmlns:a16="http://schemas.microsoft.com/office/drawing/2014/main" id="{E279C492-1AA1-46D2-A16F-34DEF2902533}"/>
              </a:ext>
            </a:extLst>
          </p:cNvPr>
          <p:cNvPicPr>
            <a:picLocks noChangeAspect="1"/>
          </p:cNvPicPr>
          <p:nvPr/>
        </p:nvPicPr>
        <p:blipFill>
          <a:blip r:embed="rId3"/>
          <a:stretch>
            <a:fillRect/>
          </a:stretch>
        </p:blipFill>
        <p:spPr>
          <a:xfrm>
            <a:off x="3345658" y="1773915"/>
            <a:ext cx="8675370" cy="3775559"/>
          </a:xfrm>
          <a:prstGeom prst="rect">
            <a:avLst/>
          </a:prstGeom>
          <a:ln w="12700">
            <a:solidFill>
              <a:schemeClr val="tx1"/>
            </a:solidFill>
          </a:ln>
        </p:spPr>
      </p:pic>
      <p:sp>
        <p:nvSpPr>
          <p:cNvPr id="6" name="Title 1">
            <a:extLst>
              <a:ext uri="{FF2B5EF4-FFF2-40B4-BE49-F238E27FC236}">
                <a16:creationId xmlns:a16="http://schemas.microsoft.com/office/drawing/2014/main" id="{DC65E09C-4BCD-4681-BAE8-296B63D897CD}"/>
              </a:ext>
            </a:extLst>
          </p:cNvPr>
          <p:cNvSpPr txBox="1">
            <a:spLocks/>
          </p:cNvSpPr>
          <p:nvPr/>
        </p:nvSpPr>
        <p:spPr>
          <a:xfrm>
            <a:off x="4336399" y="945602"/>
            <a:ext cx="6693888" cy="1197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accent2"/>
                </a:solidFill>
              </a:rPr>
              <a:t>NCHS </a:t>
            </a:r>
            <a:r>
              <a:rPr lang="en-US" b="1" dirty="0" err="1">
                <a:solidFill>
                  <a:schemeClr val="accent2"/>
                </a:solidFill>
              </a:rPr>
              <a:t>QuickStats</a:t>
            </a:r>
            <a:r>
              <a:rPr lang="en-US" b="1" dirty="0">
                <a:solidFill>
                  <a:schemeClr val="accent2"/>
                </a:solidFill>
              </a:rPr>
              <a:t> Authors</a:t>
            </a:r>
          </a:p>
        </p:txBody>
      </p:sp>
    </p:spTree>
    <p:extLst>
      <p:ext uri="{BB962C8B-B14F-4D97-AF65-F5344CB8AC3E}">
        <p14:creationId xmlns:p14="http://schemas.microsoft.com/office/powerpoint/2010/main" val="2293439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EE601-84DC-44B2-9D30-52F215295B31}"/>
              </a:ext>
            </a:extLst>
          </p:cNvPr>
          <p:cNvSpPr>
            <a:spLocks noGrp="1"/>
          </p:cNvSpPr>
          <p:nvPr>
            <p:ph type="title"/>
          </p:nvPr>
        </p:nvSpPr>
        <p:spPr/>
        <p:txBody>
          <a:bodyPr/>
          <a:lstStyle/>
          <a:p>
            <a:r>
              <a:rPr lang="en-US" dirty="0" err="1">
                <a:solidFill>
                  <a:schemeClr val="accent2"/>
                </a:solidFill>
              </a:rPr>
              <a:t>QuickStats</a:t>
            </a:r>
            <a:r>
              <a:rPr lang="en-US" dirty="0">
                <a:solidFill>
                  <a:schemeClr val="accent2"/>
                </a:solidFill>
              </a:rPr>
              <a:t>: Celebrating 15 Years</a:t>
            </a:r>
          </a:p>
        </p:txBody>
      </p:sp>
      <p:pic>
        <p:nvPicPr>
          <p:cNvPr id="11" name="Content Placeholder 10" descr="Image of number of published quickstats from NCHS by topic">
            <a:extLst>
              <a:ext uri="{FF2B5EF4-FFF2-40B4-BE49-F238E27FC236}">
                <a16:creationId xmlns:a16="http://schemas.microsoft.com/office/drawing/2014/main" id="{D5CB98AB-36E1-43A4-8B3D-BD565C306F14}"/>
              </a:ext>
            </a:extLst>
          </p:cNvPr>
          <p:cNvPicPr>
            <a:picLocks noGrp="1" noChangeAspect="1"/>
          </p:cNvPicPr>
          <p:nvPr>
            <p:ph sz="half" idx="1"/>
          </p:nvPr>
        </p:nvPicPr>
        <p:blipFill>
          <a:blip r:embed="rId2"/>
          <a:stretch>
            <a:fillRect/>
          </a:stretch>
        </p:blipFill>
        <p:spPr>
          <a:xfrm>
            <a:off x="472123" y="1620186"/>
            <a:ext cx="5351604" cy="4628214"/>
          </a:xfrm>
          <a:prstGeom prst="rect">
            <a:avLst/>
          </a:prstGeom>
        </p:spPr>
      </p:pic>
      <p:pic>
        <p:nvPicPr>
          <p:cNvPr id="12" name="Content Placeholder 11" descr="Image of number of published quickstats from NCHS by population characteristics">
            <a:extLst>
              <a:ext uri="{FF2B5EF4-FFF2-40B4-BE49-F238E27FC236}">
                <a16:creationId xmlns:a16="http://schemas.microsoft.com/office/drawing/2014/main" id="{20BB1B13-84F5-47F6-A161-12B0DC53D8C7}"/>
              </a:ext>
            </a:extLst>
          </p:cNvPr>
          <p:cNvPicPr>
            <a:picLocks noGrp="1" noChangeAspect="1"/>
          </p:cNvPicPr>
          <p:nvPr>
            <p:ph sz="half" idx="2"/>
          </p:nvPr>
        </p:nvPicPr>
        <p:blipFill>
          <a:blip r:embed="rId3"/>
          <a:stretch>
            <a:fillRect/>
          </a:stretch>
        </p:blipFill>
        <p:spPr>
          <a:xfrm>
            <a:off x="6096000" y="1620185"/>
            <a:ext cx="5151120" cy="4650805"/>
          </a:xfrm>
          <a:prstGeom prst="rect">
            <a:avLst/>
          </a:prstGeom>
        </p:spPr>
      </p:pic>
    </p:spTree>
    <p:extLst>
      <p:ext uri="{BB962C8B-B14F-4D97-AF65-F5344CB8AC3E}">
        <p14:creationId xmlns:p14="http://schemas.microsoft.com/office/powerpoint/2010/main" val="137473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EE601-84DC-44B2-9D30-52F215295B31}"/>
              </a:ext>
            </a:extLst>
          </p:cNvPr>
          <p:cNvSpPr>
            <a:spLocks noGrp="1"/>
          </p:cNvSpPr>
          <p:nvPr>
            <p:ph type="title"/>
          </p:nvPr>
        </p:nvSpPr>
        <p:spPr>
          <a:xfrm>
            <a:off x="677334" y="609600"/>
            <a:ext cx="8596668" cy="653592"/>
          </a:xfrm>
        </p:spPr>
        <p:txBody>
          <a:bodyPr/>
          <a:lstStyle/>
          <a:p>
            <a:r>
              <a:rPr lang="en-US" u="sng" dirty="0">
                <a:solidFill>
                  <a:schemeClr val="accent2"/>
                </a:solidFill>
              </a:rPr>
              <a:t>Latest </a:t>
            </a:r>
            <a:r>
              <a:rPr lang="en-US" u="sng" dirty="0" err="1">
                <a:solidFill>
                  <a:schemeClr val="accent2"/>
                </a:solidFill>
              </a:rPr>
              <a:t>QuickStats</a:t>
            </a:r>
            <a:endParaRPr lang="en-US" u="sng" dirty="0">
              <a:solidFill>
                <a:schemeClr val="accent2"/>
              </a:solidFill>
            </a:endParaRPr>
          </a:p>
        </p:txBody>
      </p:sp>
      <p:pic>
        <p:nvPicPr>
          <p:cNvPr id="6" name="Content Placeholder 5" descr="Image of the 15th anniversary quickstats showing the expected number of births over a woman's lifetime">
            <a:extLst>
              <a:ext uri="{FF2B5EF4-FFF2-40B4-BE49-F238E27FC236}">
                <a16:creationId xmlns:a16="http://schemas.microsoft.com/office/drawing/2014/main" id="{9A7561A8-BF7B-4C84-85E0-7E20D8E44224}"/>
              </a:ext>
            </a:extLst>
          </p:cNvPr>
          <p:cNvPicPr>
            <a:picLocks noGrp="1" noChangeAspect="1"/>
          </p:cNvPicPr>
          <p:nvPr>
            <p:ph idx="1"/>
          </p:nvPr>
        </p:nvPicPr>
        <p:blipFill>
          <a:blip r:embed="rId2"/>
          <a:stretch>
            <a:fillRect/>
          </a:stretch>
        </p:blipFill>
        <p:spPr>
          <a:xfrm>
            <a:off x="1056660" y="1360488"/>
            <a:ext cx="7838016" cy="5256522"/>
          </a:xfrm>
          <a:prstGeom prst="rect">
            <a:avLst/>
          </a:prstGeom>
        </p:spPr>
      </p:pic>
    </p:spTree>
    <p:extLst>
      <p:ext uri="{BB962C8B-B14F-4D97-AF65-F5344CB8AC3E}">
        <p14:creationId xmlns:p14="http://schemas.microsoft.com/office/powerpoint/2010/main" val="104666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28" y="221974"/>
            <a:ext cx="9788571" cy="1320800"/>
          </a:xfrm>
        </p:spPr>
        <p:txBody>
          <a:bodyPr>
            <a:noAutofit/>
          </a:bodyPr>
          <a:lstStyle/>
          <a:p>
            <a:r>
              <a:rPr lang="en-US" sz="4800" dirty="0">
                <a:solidFill>
                  <a:schemeClr val="accent2"/>
                </a:solidFill>
              </a:rPr>
              <a:t>NCHS Publications by Fiscal Year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6995286"/>
              </p:ext>
            </p:extLst>
          </p:nvPr>
        </p:nvGraphicFramePr>
        <p:xfrm>
          <a:off x="324324" y="1132801"/>
          <a:ext cx="11179520" cy="5221667"/>
        </p:xfrm>
        <a:graphic>
          <a:graphicData uri="http://schemas.openxmlformats.org/drawingml/2006/table">
            <a:tbl>
              <a:tblPr firstRow="1" firstCol="1" bandRow="1">
                <a:tableStyleId>{0660B408-B3CF-4A94-85FC-2B1E0A45F4A2}</a:tableStyleId>
              </a:tblPr>
              <a:tblGrid>
                <a:gridCol w="2779295">
                  <a:extLst>
                    <a:ext uri="{9D8B030D-6E8A-4147-A177-3AD203B41FA5}">
                      <a16:colId xmlns:a16="http://schemas.microsoft.com/office/drawing/2014/main" val="3897365903"/>
                    </a:ext>
                  </a:extLst>
                </a:gridCol>
                <a:gridCol w="867311">
                  <a:extLst>
                    <a:ext uri="{9D8B030D-6E8A-4147-A177-3AD203B41FA5}">
                      <a16:colId xmlns:a16="http://schemas.microsoft.com/office/drawing/2014/main" val="3343254790"/>
                    </a:ext>
                  </a:extLst>
                </a:gridCol>
                <a:gridCol w="892628">
                  <a:extLst>
                    <a:ext uri="{9D8B030D-6E8A-4147-A177-3AD203B41FA5}">
                      <a16:colId xmlns:a16="http://schemas.microsoft.com/office/drawing/2014/main" val="1439468289"/>
                    </a:ext>
                  </a:extLst>
                </a:gridCol>
                <a:gridCol w="859972">
                  <a:extLst>
                    <a:ext uri="{9D8B030D-6E8A-4147-A177-3AD203B41FA5}">
                      <a16:colId xmlns:a16="http://schemas.microsoft.com/office/drawing/2014/main" val="3994663588"/>
                    </a:ext>
                  </a:extLst>
                </a:gridCol>
                <a:gridCol w="903514">
                  <a:extLst>
                    <a:ext uri="{9D8B030D-6E8A-4147-A177-3AD203B41FA5}">
                      <a16:colId xmlns:a16="http://schemas.microsoft.com/office/drawing/2014/main" val="1832896942"/>
                    </a:ext>
                  </a:extLst>
                </a:gridCol>
                <a:gridCol w="805543">
                  <a:extLst>
                    <a:ext uri="{9D8B030D-6E8A-4147-A177-3AD203B41FA5}">
                      <a16:colId xmlns:a16="http://schemas.microsoft.com/office/drawing/2014/main" val="3989482645"/>
                    </a:ext>
                  </a:extLst>
                </a:gridCol>
                <a:gridCol w="859971">
                  <a:extLst>
                    <a:ext uri="{9D8B030D-6E8A-4147-A177-3AD203B41FA5}">
                      <a16:colId xmlns:a16="http://schemas.microsoft.com/office/drawing/2014/main" val="217791888"/>
                    </a:ext>
                  </a:extLst>
                </a:gridCol>
                <a:gridCol w="772886">
                  <a:extLst>
                    <a:ext uri="{9D8B030D-6E8A-4147-A177-3AD203B41FA5}">
                      <a16:colId xmlns:a16="http://schemas.microsoft.com/office/drawing/2014/main" val="3504798804"/>
                    </a:ext>
                  </a:extLst>
                </a:gridCol>
                <a:gridCol w="859020">
                  <a:extLst>
                    <a:ext uri="{9D8B030D-6E8A-4147-A177-3AD203B41FA5}">
                      <a16:colId xmlns:a16="http://schemas.microsoft.com/office/drawing/2014/main" val="1883039654"/>
                    </a:ext>
                  </a:extLst>
                </a:gridCol>
                <a:gridCol w="750500">
                  <a:extLst>
                    <a:ext uri="{9D8B030D-6E8A-4147-A177-3AD203B41FA5}">
                      <a16:colId xmlns:a16="http://schemas.microsoft.com/office/drawing/2014/main" val="2919522542"/>
                    </a:ext>
                  </a:extLst>
                </a:gridCol>
                <a:gridCol w="828880">
                  <a:extLst>
                    <a:ext uri="{9D8B030D-6E8A-4147-A177-3AD203B41FA5}">
                      <a16:colId xmlns:a16="http://schemas.microsoft.com/office/drawing/2014/main" val="3752844935"/>
                    </a:ext>
                  </a:extLst>
                </a:gridCol>
              </a:tblGrid>
              <a:tr h="337107">
                <a:tc rowSpan="2">
                  <a:txBody>
                    <a:bodyPr/>
                    <a:lstStyle/>
                    <a:p>
                      <a:pPr marL="0" marR="0" algn="l" defTabSz="1219170" rtl="0" eaLnBrk="1" latinLnBrk="0" hangingPunct="1">
                        <a:spcBef>
                          <a:spcPts val="0"/>
                        </a:spcBef>
                        <a:spcAft>
                          <a:spcPts val="0"/>
                        </a:spcAft>
                      </a:pPr>
                      <a:r>
                        <a:rPr lang="en-US" sz="1800" kern="1200" dirty="0">
                          <a:effectLst/>
                        </a:rPr>
                        <a:t>Publications</a:t>
                      </a:r>
                      <a:r>
                        <a:rPr lang="en-US" sz="1800" kern="1200" baseline="0" dirty="0">
                          <a:effectLst/>
                        </a:rPr>
                        <a:t> Type</a:t>
                      </a:r>
                      <a:endParaRPr lang="en-US" sz="1800" b="1" kern="1200" dirty="0">
                        <a:solidFill>
                          <a:schemeClr val="bg1"/>
                        </a:solidFill>
                        <a:effectLst/>
                        <a:latin typeface="+mn-lt"/>
                        <a:ea typeface="+mn-ea"/>
                        <a:cs typeface="+mn-cs"/>
                      </a:endParaRPr>
                    </a:p>
                  </a:txBody>
                  <a:tcPr marL="68580" marR="68580" marT="0" marB="0"/>
                </a:tc>
                <a:tc gridSpan="10">
                  <a:txBody>
                    <a:bodyPr/>
                    <a:lstStyle/>
                    <a:p>
                      <a:pPr marL="0" marR="0" algn="ctr" defTabSz="1219170" rtl="0" eaLnBrk="1" latinLnBrk="0" hangingPunct="1">
                        <a:spcBef>
                          <a:spcPts val="0"/>
                        </a:spcBef>
                        <a:spcAft>
                          <a:spcPts val="0"/>
                        </a:spcAft>
                      </a:pPr>
                      <a:r>
                        <a:rPr lang="en-US" sz="1800" b="1" kern="1200" dirty="0">
                          <a:solidFill>
                            <a:schemeClr val="tx1"/>
                          </a:solidFill>
                          <a:effectLst/>
                          <a:latin typeface="+mn-lt"/>
                          <a:ea typeface="+mn-ea"/>
                          <a:cs typeface="+mn-cs"/>
                        </a:rPr>
                        <a:t>Fiscal Year</a:t>
                      </a: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tc hMerge="1">
                  <a:txBody>
                    <a:bodyPr/>
                    <a:lstStyle/>
                    <a:p>
                      <a:pPr marL="0" marR="0" algn="ctr" defTabSz="1219170" rtl="0" eaLnBrk="1" latinLnBrk="0" hangingPunct="1">
                        <a:spcBef>
                          <a:spcPts val="0"/>
                        </a:spcBef>
                        <a:spcAft>
                          <a:spcPts val="0"/>
                        </a:spcAft>
                      </a:pPr>
                      <a:endParaRPr lang="en-US" sz="18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455536669"/>
                  </a:ext>
                </a:extLst>
              </a:tr>
              <a:tr h="337107">
                <a:tc vMerge="1">
                  <a:txBody>
                    <a:bodyPr/>
                    <a:lstStyle/>
                    <a:p>
                      <a:pPr marL="0" marR="0" algn="l" defTabSz="1219170" rtl="0" eaLnBrk="1" latinLnBrk="0" hangingPunct="1">
                        <a:spcBef>
                          <a:spcPts val="0"/>
                        </a:spcBef>
                        <a:spcAft>
                          <a:spcPts val="0"/>
                        </a:spcAft>
                      </a:pPr>
                      <a:endParaRPr lang="en-US" sz="1800" b="1" kern="1200" dirty="0">
                        <a:solidFill>
                          <a:schemeClr val="bg1"/>
                        </a:solidFill>
                        <a:effectLst/>
                        <a:latin typeface="+mn-lt"/>
                        <a:ea typeface="+mn-ea"/>
                        <a:cs typeface="+mn-cs"/>
                      </a:endParaRPr>
                    </a:p>
                  </a:txBody>
                  <a:tcPr marL="68580" marR="68580" marT="0" marB="0"/>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2011</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2012</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2013</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2014</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2015</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2016</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2017</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2018</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2019</a:t>
                      </a:r>
                      <a:endParaRPr lang="en-US" sz="1400" dirty="0">
                        <a:effectLst/>
                        <a:latin typeface="+mn-lt"/>
                        <a:ea typeface="Calibri" panose="020F0502020204030204" pitchFamily="34" charset="0"/>
                      </a:endParaRPr>
                    </a:p>
                  </a:txBody>
                  <a:tcPr marL="68580" marR="68580" marT="0" marB="0" anchor="ctr">
                    <a:solidFill>
                      <a:schemeClr val="accent2"/>
                    </a:solidFill>
                  </a:tcPr>
                </a:tc>
                <a:tc>
                  <a:txBody>
                    <a:bodyPr/>
                    <a:lstStyle/>
                    <a:p>
                      <a:pPr marL="0" marR="0" algn="ctr">
                        <a:spcBef>
                          <a:spcPts val="0"/>
                        </a:spcBef>
                        <a:spcAft>
                          <a:spcPts val="0"/>
                        </a:spcAft>
                      </a:pPr>
                      <a:r>
                        <a:rPr lang="en-US" sz="1400" b="1" dirty="0">
                          <a:solidFill>
                            <a:srgbClr val="000000"/>
                          </a:solidFill>
                          <a:effectLst/>
                          <a:latin typeface="+mn-lt"/>
                          <a:ea typeface="Calibri" panose="020F0502020204030204" pitchFamily="34" charset="0"/>
                        </a:rPr>
                        <a:t>2020*</a:t>
                      </a:r>
                      <a:endParaRPr lang="en-US" sz="1400" dirty="0">
                        <a:effectLst/>
                        <a:latin typeface="+mn-lt"/>
                        <a:ea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val="3588675125"/>
                  </a:ext>
                </a:extLst>
              </a:tr>
              <a:tr h="281205">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Data Briefs</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30</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31</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23</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37</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50</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42</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28</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34</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29</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3</a:t>
                      </a:r>
                      <a:endParaRPr lang="en-US" sz="14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2597066216"/>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Early Release</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11</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15</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14</a:t>
                      </a:r>
                      <a:endParaRPr lang="en-US" sz="1400" dirty="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12</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9</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0</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0</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9</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a:solidFill>
                            <a:srgbClr val="000000"/>
                          </a:solidFill>
                          <a:effectLst/>
                          <a:latin typeface="+mn-lt"/>
                          <a:ea typeface="Calibri" panose="020F0502020204030204" pitchFamily="34" charset="0"/>
                        </a:rPr>
                        <a:t>11</a:t>
                      </a:r>
                      <a:endParaRPr lang="en-US" sz="1400">
                        <a:effectLst/>
                        <a:latin typeface="+mn-lt"/>
                        <a:ea typeface="Calibri" panose="020F0502020204030204" pitchFamily="34" charset="0"/>
                      </a:endParaRPr>
                    </a:p>
                  </a:txBody>
                  <a:tcPr marL="68580" marR="68580" marT="0" marB="0" anchor="ctr"/>
                </a:tc>
                <a:tc>
                  <a:txBody>
                    <a:bodyPr/>
                    <a:lstStyle/>
                    <a:p>
                      <a:pPr marL="0" marR="0" algn="r">
                        <a:spcBef>
                          <a:spcPts val="0"/>
                        </a:spcBef>
                        <a:spcAft>
                          <a:spcPts val="0"/>
                        </a:spcAft>
                      </a:pPr>
                      <a:r>
                        <a:rPr lang="en-US" sz="1400" dirty="0">
                          <a:solidFill>
                            <a:srgbClr val="000000"/>
                          </a:solidFill>
                          <a:effectLst/>
                          <a:latin typeface="+mn-lt"/>
                          <a:ea typeface="Calibri" panose="020F0502020204030204" pitchFamily="34" charset="0"/>
                        </a:rPr>
                        <a:t>0</a:t>
                      </a:r>
                      <a:endParaRPr lang="en-US" sz="1400" dirty="0">
                        <a:effectLst/>
                        <a:latin typeface="+mn-lt"/>
                        <a:ea typeface="Calibri" panose="020F0502020204030204" pitchFamily="34" charset="0"/>
                      </a:endParaRPr>
                    </a:p>
                  </a:txBody>
                  <a:tcPr marL="68580" marR="68580" marT="0" marB="0" anchor="b"/>
                </a:tc>
                <a:extLst>
                  <a:ext uri="{0D108BD9-81ED-4DB2-BD59-A6C34878D82A}">
                    <a16:rowId xmlns:a16="http://schemas.microsoft.com/office/drawing/2014/main" val="2838727694"/>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Fact Sheets</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4</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16</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29</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24</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b"/>
                </a:tc>
                <a:extLst>
                  <a:ext uri="{0D108BD9-81ED-4DB2-BD59-A6C34878D82A}">
                    <a16:rowId xmlns:a16="http://schemas.microsoft.com/office/drawing/2014/main" val="1152809810"/>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Health E-Stats</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5</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6</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3</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5</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4</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8</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6</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b"/>
                </a:tc>
                <a:extLst>
                  <a:ext uri="{0D108BD9-81ED-4DB2-BD59-A6C34878D82A}">
                    <a16:rowId xmlns:a16="http://schemas.microsoft.com/office/drawing/2014/main" val="1792548795"/>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Health, United States</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b"/>
                </a:tc>
                <a:extLst>
                  <a:ext uri="{0D108BD9-81ED-4DB2-BD59-A6C34878D82A}">
                    <a16:rowId xmlns:a16="http://schemas.microsoft.com/office/drawing/2014/main" val="3117378482"/>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Healthy People, 2020 </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dirty="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dirty="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b"/>
                </a:tc>
                <a:extLst>
                  <a:ext uri="{0D108BD9-81ED-4DB2-BD59-A6C34878D82A}">
                    <a16:rowId xmlns:a16="http://schemas.microsoft.com/office/drawing/2014/main" val="669269231"/>
                  </a:ext>
                </a:extLst>
              </a:tr>
              <a:tr h="281205">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Misc. Reports</a:t>
                      </a:r>
                      <a:endParaRPr lang="en-US" sz="1400" dirty="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b"/>
                </a:tc>
                <a:extLst>
                  <a:ext uri="{0D108BD9-81ED-4DB2-BD59-A6C34878D82A}">
                    <a16:rowId xmlns:a16="http://schemas.microsoft.com/office/drawing/2014/main" val="2656936641"/>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NHSR</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16</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15</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9</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7</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13</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9</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12</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6</a:t>
                      </a:r>
                    </a:p>
                  </a:txBody>
                  <a:tcPr marL="68580" marR="68580" marT="0" marB="0" anchor="b"/>
                </a:tc>
                <a:extLst>
                  <a:ext uri="{0D108BD9-81ED-4DB2-BD59-A6C34878D82A}">
                    <a16:rowId xmlns:a16="http://schemas.microsoft.com/office/drawing/2014/main" val="57006725"/>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NVSR</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8</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13</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8</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10</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17</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7</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8</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8</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14</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2</a:t>
                      </a:r>
                    </a:p>
                  </a:txBody>
                  <a:tcPr marL="68580" marR="68580" marT="0" marB="0" anchor="b"/>
                </a:tc>
                <a:extLst>
                  <a:ext uri="{0D108BD9-81ED-4DB2-BD59-A6C34878D82A}">
                    <a16:rowId xmlns:a16="http://schemas.microsoft.com/office/drawing/2014/main" val="2861534289"/>
                  </a:ext>
                </a:extLst>
              </a:tr>
              <a:tr h="281205">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Series Reports</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13</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6</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4</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7</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10</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3</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b"/>
                </a:tc>
                <a:extLst>
                  <a:ext uri="{0D108BD9-81ED-4DB2-BD59-A6C34878D82A}">
                    <a16:rowId xmlns:a16="http://schemas.microsoft.com/office/drawing/2014/main" val="1412102588"/>
                  </a:ext>
                </a:extLst>
              </a:tr>
              <a:tr h="319553">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Statistical Note</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0</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0</a:t>
                      </a:r>
                    </a:p>
                  </a:txBody>
                  <a:tcPr marL="68580" marR="68580" marT="0" marB="0" anchor="b"/>
                </a:tc>
                <a:extLst>
                  <a:ext uri="{0D108BD9-81ED-4DB2-BD59-A6C34878D82A}">
                    <a16:rowId xmlns:a16="http://schemas.microsoft.com/office/drawing/2014/main" val="3935245193"/>
                  </a:ext>
                </a:extLst>
              </a:tr>
              <a:tr h="421928">
                <a:tc>
                  <a:txBody>
                    <a:bodyPr/>
                    <a:lstStyle/>
                    <a:p>
                      <a:pPr marL="0" marR="0">
                        <a:spcBef>
                          <a:spcPts val="0"/>
                        </a:spcBef>
                        <a:spcAft>
                          <a:spcPts val="0"/>
                        </a:spcAft>
                      </a:pPr>
                      <a:r>
                        <a:rPr lang="en-US" sz="1400">
                          <a:solidFill>
                            <a:srgbClr val="000000"/>
                          </a:solidFill>
                          <a:effectLst/>
                          <a:latin typeface="+mn-lt"/>
                          <a:ea typeface="Calibri" panose="020F0502020204030204" pitchFamily="34" charset="0"/>
                        </a:rPr>
                        <a:t>Vital Statistics Rapid Release Special Report</a:t>
                      </a:r>
                      <a:endParaRPr lang="en-US" sz="140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dirty="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dirty="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endParaRPr lang="en-US" sz="1400" kern="1200" dirty="0">
                        <a:solidFill>
                          <a:srgbClr val="000000"/>
                        </a:solidFill>
                        <a:effectLst/>
                        <a:latin typeface="+mn-lt"/>
                        <a:cs typeface="+mn-cs"/>
                      </a:endParaRP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4</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0</a:t>
                      </a:r>
                    </a:p>
                  </a:txBody>
                  <a:tcPr marL="68580" marR="68580" marT="0" marB="0" anchor="b"/>
                </a:tc>
                <a:extLst>
                  <a:ext uri="{0D108BD9-81ED-4DB2-BD59-A6C34878D82A}">
                    <a16:rowId xmlns:a16="http://schemas.microsoft.com/office/drawing/2014/main" val="3507647119"/>
                  </a:ext>
                </a:extLst>
              </a:tr>
              <a:tr h="421928">
                <a:tc>
                  <a:txBody>
                    <a:bodyPr/>
                    <a:lstStyle/>
                    <a:p>
                      <a:pPr marL="0" marR="0">
                        <a:spcBef>
                          <a:spcPts val="0"/>
                        </a:spcBef>
                        <a:spcAft>
                          <a:spcPts val="0"/>
                        </a:spcAft>
                      </a:pPr>
                      <a:r>
                        <a:rPr lang="en-US" sz="1400" dirty="0">
                          <a:solidFill>
                            <a:srgbClr val="000000"/>
                          </a:solidFill>
                          <a:effectLst/>
                          <a:latin typeface="+mn-lt"/>
                          <a:ea typeface="Calibri" panose="020F0502020204030204" pitchFamily="34" charset="0"/>
                        </a:rPr>
                        <a:t>Vital Statistics Reporting Guidance (VSRG)</a:t>
                      </a:r>
                      <a:endParaRPr lang="en-US" sz="1400" dirty="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 </a:t>
                      </a:r>
                    </a:p>
                  </a:txBody>
                  <a:tcPr marL="68580" marR="68580" marT="0" marB="0" anchor="b"/>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1</a:t>
                      </a: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ea typeface="Calibri" panose="020F0502020204030204" pitchFamily="34" charset="0"/>
                          <a:cs typeface="+mn-cs"/>
                        </a:rPr>
                        <a:t>0</a:t>
                      </a:r>
                    </a:p>
                  </a:txBody>
                  <a:tcPr marL="68580" marR="68580" marT="0" marB="0" anchor="b"/>
                </a:tc>
                <a:extLst>
                  <a:ext uri="{0D108BD9-81ED-4DB2-BD59-A6C34878D82A}">
                    <a16:rowId xmlns:a16="http://schemas.microsoft.com/office/drawing/2014/main" val="1801889505"/>
                  </a:ext>
                </a:extLst>
              </a:tr>
              <a:tr h="281205">
                <a:tc>
                  <a:txBody>
                    <a:bodyPr/>
                    <a:lstStyle/>
                    <a:p>
                      <a:pPr marL="0" marR="0">
                        <a:spcBef>
                          <a:spcPts val="0"/>
                        </a:spcBef>
                        <a:spcAft>
                          <a:spcPts val="0"/>
                        </a:spcAft>
                      </a:pPr>
                      <a:r>
                        <a:rPr lang="en-US" sz="1400" dirty="0">
                          <a:effectLst/>
                          <a:latin typeface="+mn-lt"/>
                          <a:ea typeface="Calibri" panose="020F0502020204030204" pitchFamily="34" charset="0"/>
                        </a:rPr>
                        <a:t>Visual Abstracts</a:t>
                      </a: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endParaRPr lang="en-US" sz="1400" kern="1200" dirty="0">
                        <a:solidFill>
                          <a:srgbClr val="000000"/>
                        </a:solidFill>
                        <a:effectLst/>
                        <a:latin typeface="+mn-lt"/>
                        <a:cs typeface="+mn-cs"/>
                      </a:endParaRPr>
                    </a:p>
                  </a:txBody>
                  <a:tcPr marL="68580" marR="68580" marT="0" marB="0" anchor="ctr"/>
                </a:tc>
                <a:tc>
                  <a:txBody>
                    <a:bodyPr/>
                    <a:lstStyle/>
                    <a:p>
                      <a:pPr marL="0" marR="0" algn="r" defTabSz="457200" rtl="0" eaLnBrk="1" latinLnBrk="0" hangingPunct="1">
                        <a:spcBef>
                          <a:spcPts val="0"/>
                        </a:spcBef>
                        <a:spcAft>
                          <a:spcPts val="0"/>
                        </a:spcAft>
                      </a:pPr>
                      <a:r>
                        <a:rPr lang="en-US" sz="1400" kern="1200" dirty="0">
                          <a:solidFill>
                            <a:srgbClr val="000000"/>
                          </a:solidFill>
                          <a:effectLst/>
                          <a:latin typeface="+mn-lt"/>
                          <a:cs typeface="+mn-cs"/>
                        </a:rPr>
                        <a:t>3</a:t>
                      </a:r>
                    </a:p>
                  </a:txBody>
                  <a:tcPr marL="68580" marR="68580" marT="0" marB="0" anchor="ctr"/>
                </a:tc>
                <a:extLst>
                  <a:ext uri="{0D108BD9-81ED-4DB2-BD59-A6C34878D82A}">
                    <a16:rowId xmlns:a16="http://schemas.microsoft.com/office/drawing/2014/main" val="3359655578"/>
                  </a:ext>
                </a:extLst>
              </a:tr>
              <a:tr h="281205">
                <a:tc>
                  <a:txBody>
                    <a:bodyPr/>
                    <a:lstStyle/>
                    <a:p>
                      <a:pPr marL="0" marR="0" algn="r">
                        <a:spcBef>
                          <a:spcPts val="0"/>
                        </a:spcBef>
                        <a:spcAft>
                          <a:spcPts val="0"/>
                        </a:spcAft>
                      </a:pPr>
                      <a:r>
                        <a:rPr lang="en-US" sz="1400" b="1" dirty="0">
                          <a:solidFill>
                            <a:srgbClr val="000000"/>
                          </a:solidFill>
                          <a:effectLst/>
                          <a:latin typeface="+mn-lt"/>
                          <a:ea typeface="Calibri" panose="020F0502020204030204" pitchFamily="34" charset="0"/>
                        </a:rPr>
                        <a:t>TOTALS</a:t>
                      </a:r>
                      <a:endParaRPr lang="en-US" sz="1400" dirty="0">
                        <a:effectLst/>
                        <a:latin typeface="+mn-lt"/>
                        <a:ea typeface="Calibri" panose="020F0502020204030204" pitchFamily="34" charset="0"/>
                      </a:endParaRP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83</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93</a:t>
                      </a:r>
                    </a:p>
                  </a:txBody>
                  <a:tcPr marL="68580" marR="68580" marT="0" marB="0" anchor="ctr"/>
                </a:tc>
                <a:tc>
                  <a:txBody>
                    <a:bodyPr/>
                    <a:lstStyle/>
                    <a:p>
                      <a:pPr marL="0" marR="0" algn="r" defTabSz="457200" rtl="0" eaLnBrk="1" latinLnBrk="0" hangingPunct="1">
                        <a:spcBef>
                          <a:spcPts val="0"/>
                        </a:spcBef>
                        <a:spcAft>
                          <a:spcPts val="0"/>
                        </a:spcAft>
                      </a:pPr>
                      <a:r>
                        <a:rPr lang="en-US" sz="1400" b="1" kern="1200">
                          <a:solidFill>
                            <a:srgbClr val="000000"/>
                          </a:solidFill>
                          <a:effectLst/>
                          <a:latin typeface="+mn-lt"/>
                          <a:ea typeface="Calibri" panose="020F0502020204030204" pitchFamily="34" charset="0"/>
                          <a:cs typeface="+mn-cs"/>
                        </a:rPr>
                        <a:t>76</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87</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105</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81</a:t>
                      </a:r>
                    </a:p>
                  </a:txBody>
                  <a:tcPr marL="68580" marR="68580" marT="0" marB="0" anchor="ctr"/>
                </a:tc>
                <a:tc>
                  <a:txBody>
                    <a:bodyPr/>
                    <a:lstStyle/>
                    <a:p>
                      <a:pPr marL="0" marR="0" algn="r" defTabSz="457200" rtl="0" eaLnBrk="1" latinLnBrk="0" hangingPunct="1">
                        <a:spcBef>
                          <a:spcPts val="0"/>
                        </a:spcBef>
                        <a:spcAft>
                          <a:spcPts val="0"/>
                        </a:spcAft>
                      </a:pPr>
                      <a:r>
                        <a:rPr lang="en-US" sz="1400" b="1" kern="1200">
                          <a:solidFill>
                            <a:srgbClr val="000000"/>
                          </a:solidFill>
                          <a:effectLst/>
                          <a:latin typeface="+mn-lt"/>
                          <a:ea typeface="Calibri" panose="020F0502020204030204" pitchFamily="34" charset="0"/>
                          <a:cs typeface="+mn-cs"/>
                        </a:rPr>
                        <a:t>72</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114</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94</a:t>
                      </a:r>
                    </a:p>
                  </a:txBody>
                  <a:tcPr marL="68580" marR="68580" marT="0" marB="0" anchor="ctr"/>
                </a:tc>
                <a:tc>
                  <a:txBody>
                    <a:bodyPr/>
                    <a:lstStyle/>
                    <a:p>
                      <a:pPr marL="0" marR="0" algn="r" defTabSz="457200" rtl="0" eaLnBrk="1" latinLnBrk="0" hangingPunct="1">
                        <a:spcBef>
                          <a:spcPts val="0"/>
                        </a:spcBef>
                        <a:spcAft>
                          <a:spcPts val="0"/>
                        </a:spcAft>
                      </a:pPr>
                      <a:r>
                        <a:rPr lang="en-US" sz="1400" b="1" kern="1200" dirty="0">
                          <a:solidFill>
                            <a:srgbClr val="000000"/>
                          </a:solidFill>
                          <a:effectLst/>
                          <a:latin typeface="+mn-lt"/>
                          <a:ea typeface="Calibri" panose="020F0502020204030204" pitchFamily="34" charset="0"/>
                          <a:cs typeface="+mn-cs"/>
                        </a:rPr>
                        <a:t>18</a:t>
                      </a:r>
                    </a:p>
                  </a:txBody>
                  <a:tcPr marL="68580" marR="68580" marT="0" marB="0" anchor="ctr"/>
                </a:tc>
                <a:extLst>
                  <a:ext uri="{0D108BD9-81ED-4DB2-BD59-A6C34878D82A}">
                    <a16:rowId xmlns:a16="http://schemas.microsoft.com/office/drawing/2014/main" val="388536881"/>
                  </a:ext>
                </a:extLst>
              </a:tr>
            </a:tbl>
          </a:graphicData>
        </a:graphic>
      </p:graphicFrame>
      <p:sp>
        <p:nvSpPr>
          <p:cNvPr id="5" name="TextBox 4"/>
          <p:cNvSpPr txBox="1"/>
          <p:nvPr/>
        </p:nvSpPr>
        <p:spPr>
          <a:xfrm>
            <a:off x="9582539" y="6482137"/>
            <a:ext cx="2118699" cy="307777"/>
          </a:xfrm>
          <a:prstGeom prst="rect">
            <a:avLst/>
          </a:prstGeom>
          <a:noFill/>
        </p:spPr>
        <p:txBody>
          <a:bodyPr wrap="square" rtlCol="0">
            <a:spAutoFit/>
          </a:bodyPr>
          <a:lstStyle/>
          <a:p>
            <a:r>
              <a:rPr lang="en-US" sz="1400" dirty="0">
                <a:solidFill>
                  <a:srgbClr val="000000"/>
                </a:solidFill>
                <a:latin typeface="Calibri" panose="020F0502020204030204" pitchFamily="34" charset="0"/>
              </a:rPr>
              <a:t>*As of December 10, 2019</a:t>
            </a:r>
          </a:p>
        </p:txBody>
      </p:sp>
      <p:sp>
        <p:nvSpPr>
          <p:cNvPr id="6" name="TextBox 5">
            <a:extLst>
              <a:ext uri="{FF2B5EF4-FFF2-40B4-BE49-F238E27FC236}">
                <a16:creationId xmlns:a16="http://schemas.microsoft.com/office/drawing/2014/main" id="{B8203A41-F65F-4856-BD89-657110108E03}"/>
              </a:ext>
            </a:extLst>
          </p:cNvPr>
          <p:cNvSpPr txBox="1"/>
          <p:nvPr/>
        </p:nvSpPr>
        <p:spPr>
          <a:xfrm>
            <a:off x="324324" y="6482137"/>
            <a:ext cx="5068389"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Released by NCHS Office of Information Services</a:t>
            </a:r>
          </a:p>
        </p:txBody>
      </p:sp>
    </p:spTree>
    <p:extLst>
      <p:ext uri="{BB962C8B-B14F-4D97-AF65-F5344CB8AC3E}">
        <p14:creationId xmlns:p14="http://schemas.microsoft.com/office/powerpoint/2010/main" val="412401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12" y="427239"/>
            <a:ext cx="8596668" cy="863570"/>
          </a:xfrm>
        </p:spPr>
        <p:txBody>
          <a:bodyPr/>
          <a:lstStyle/>
          <a:p>
            <a:r>
              <a:rPr lang="en-US" sz="4800" dirty="0">
                <a:solidFill>
                  <a:schemeClr val="accent2"/>
                </a:solidFill>
              </a:rPr>
              <a:t>NCHS Budget</a:t>
            </a:r>
          </a:p>
        </p:txBody>
      </p:sp>
      <p:graphicFrame>
        <p:nvGraphicFramePr>
          <p:cNvPr id="4" name="Content Placeholder 3" descr="This bar chart shows the Health Statistics Budget from Fiscal Year 2011 through the Fiscal Year 2016 Request. Funds are broken down by PHS Evaluation Funds, Budget Authority, and Prevention and Public Health Fund. " title="Health Statistics Budget History chart"/>
          <p:cNvGraphicFramePr>
            <a:graphicFrameLocks noGrp="1"/>
          </p:cNvGraphicFramePr>
          <p:nvPr>
            <p:ph idx="1"/>
            <p:extLst>
              <p:ext uri="{D42A27DB-BD31-4B8C-83A1-F6EECF244321}">
                <p14:modId xmlns:p14="http://schemas.microsoft.com/office/powerpoint/2010/main" val="3846889235"/>
              </p:ext>
            </p:extLst>
          </p:nvPr>
        </p:nvGraphicFramePr>
        <p:xfrm>
          <a:off x="601919" y="1290809"/>
          <a:ext cx="8779846" cy="473676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9"/>
          <p:cNvSpPr>
            <a:spLocks noGrp="1"/>
          </p:cNvSpPr>
          <p:nvPr>
            <p:ph type="body" sz="quarter" idx="4294967295"/>
          </p:nvPr>
        </p:nvSpPr>
        <p:spPr>
          <a:xfrm>
            <a:off x="601919" y="5812970"/>
            <a:ext cx="8422338" cy="927795"/>
          </a:xfrm>
        </p:spPr>
        <p:txBody>
          <a:bodyPr>
            <a:normAutofit fontScale="62500" lnSpcReduction="20000"/>
          </a:bodyPr>
          <a:lstStyle/>
          <a:p>
            <a:r>
              <a:rPr lang="en-US" sz="2300" baseline="30000" dirty="0"/>
              <a:t>*</a:t>
            </a:r>
            <a:r>
              <a:rPr lang="en-US" sz="2300" dirty="0"/>
              <a:t>Amount includes funding for administrative and business services through the CDC Working Capital Fund.</a:t>
            </a:r>
          </a:p>
          <a:p>
            <a:r>
              <a:rPr lang="en-US" sz="2300" dirty="0"/>
              <a:t>Not included: NCHS relies on an additional transfer from CDC’s Public Health and Scientific Services Account, about $14 million annually</a:t>
            </a:r>
            <a:r>
              <a:rPr lang="en-US" dirty="0"/>
              <a:t>.</a:t>
            </a:r>
          </a:p>
        </p:txBody>
      </p:sp>
    </p:spTree>
    <p:extLst>
      <p:ext uri="{BB962C8B-B14F-4D97-AF65-F5344CB8AC3E}">
        <p14:creationId xmlns:p14="http://schemas.microsoft.com/office/powerpoint/2010/main" val="46182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NCHS data brief">
            <a:extLst>
              <a:ext uri="{FF2B5EF4-FFF2-40B4-BE49-F238E27FC236}">
                <a16:creationId xmlns:a16="http://schemas.microsoft.com/office/drawing/2014/main" id="{1DC2E4A8-321B-47B5-88F8-7BD7E79D9F14}"/>
              </a:ext>
            </a:extLst>
          </p:cNvPr>
          <p:cNvPicPr>
            <a:picLocks noChangeAspect="1"/>
          </p:cNvPicPr>
          <p:nvPr/>
        </p:nvPicPr>
        <p:blipFill>
          <a:blip r:embed="rId2"/>
          <a:stretch>
            <a:fillRect/>
          </a:stretch>
        </p:blipFill>
        <p:spPr>
          <a:xfrm>
            <a:off x="7708585" y="1182137"/>
            <a:ext cx="4147457" cy="5387628"/>
          </a:xfrm>
          <a:prstGeom prst="rect">
            <a:avLst/>
          </a:prstGeom>
        </p:spPr>
      </p:pic>
      <p:sp>
        <p:nvSpPr>
          <p:cNvPr id="2" name="Title 1"/>
          <p:cNvSpPr>
            <a:spLocks noGrp="1"/>
          </p:cNvSpPr>
          <p:nvPr>
            <p:ph type="title"/>
          </p:nvPr>
        </p:nvSpPr>
        <p:spPr>
          <a:xfrm>
            <a:off x="677334" y="420757"/>
            <a:ext cx="8596668" cy="940904"/>
          </a:xfrm>
        </p:spPr>
        <p:txBody>
          <a:bodyPr anchor="ctr">
            <a:normAutofit/>
          </a:bodyPr>
          <a:lstStyle/>
          <a:p>
            <a:r>
              <a:rPr lang="en-US" sz="4800" dirty="0">
                <a:solidFill>
                  <a:schemeClr val="accent2"/>
                </a:solidFill>
              </a:rPr>
              <a:t>Data Briefs Since Last BSC</a:t>
            </a:r>
          </a:p>
        </p:txBody>
      </p:sp>
      <p:sp>
        <p:nvSpPr>
          <p:cNvPr id="3" name="Content Placeholder 2"/>
          <p:cNvSpPr>
            <a:spLocks noGrp="1"/>
          </p:cNvSpPr>
          <p:nvPr>
            <p:ph idx="1"/>
          </p:nvPr>
        </p:nvSpPr>
        <p:spPr>
          <a:xfrm>
            <a:off x="677333" y="1361661"/>
            <a:ext cx="7125547" cy="5208104"/>
          </a:xfrm>
        </p:spPr>
        <p:txBody>
          <a:bodyPr>
            <a:noAutofit/>
          </a:bodyPr>
          <a:lstStyle/>
          <a:p>
            <a:pPr>
              <a:spcBef>
                <a:spcPts val="600"/>
              </a:spcBef>
            </a:pPr>
            <a:r>
              <a:rPr lang="en-US" sz="2000" dirty="0">
                <a:solidFill>
                  <a:schemeClr val="tx1"/>
                </a:solidFill>
              </a:rPr>
              <a:t>Is Twin Childbearing on the Decline? Twin Births in the United States, 2014 – 2018</a:t>
            </a:r>
          </a:p>
          <a:p>
            <a:pPr lvl="1">
              <a:spcBef>
                <a:spcPts val="600"/>
              </a:spcBef>
            </a:pPr>
            <a:r>
              <a:rPr lang="en-US" dirty="0">
                <a:solidFill>
                  <a:schemeClr val="tx1"/>
                </a:solidFill>
              </a:rPr>
              <a:t>Following more than three decades of increases, the twin birth rate declined 4% during 2014–2018, to the lowest rate in more than a decade. </a:t>
            </a:r>
          </a:p>
          <a:p>
            <a:pPr marL="457200" lvl="1" indent="0">
              <a:spcBef>
                <a:spcPts val="600"/>
              </a:spcBef>
              <a:buNone/>
            </a:pPr>
            <a:endParaRPr lang="en-US" sz="2400" dirty="0">
              <a:solidFill>
                <a:schemeClr val="tx1"/>
              </a:solidFill>
            </a:endParaRPr>
          </a:p>
          <a:p>
            <a:pPr>
              <a:spcBef>
                <a:spcPts val="600"/>
              </a:spcBef>
            </a:pPr>
            <a:r>
              <a:rPr lang="en-US" sz="2000" dirty="0">
                <a:solidFill>
                  <a:schemeClr val="tx1"/>
                </a:solidFill>
              </a:rPr>
              <a:t>Death Rates Due to Suicide and Homicide Among Persons Aged 10 – 24: United States, 2000 – 2017</a:t>
            </a:r>
          </a:p>
          <a:p>
            <a:pPr lvl="1">
              <a:spcBef>
                <a:spcPts val="600"/>
              </a:spcBef>
            </a:pPr>
            <a:r>
              <a:rPr lang="en-US" dirty="0">
                <a:solidFill>
                  <a:schemeClr val="tx1"/>
                </a:solidFill>
              </a:rPr>
              <a:t>After stable trends from 2000 to 2007, suicide rates for persons aged 10–24 increased from 2007 to 2017, while homicide rates declined from 2007 to 2014 and then increased through 2017. </a:t>
            </a:r>
          </a:p>
          <a:p>
            <a:pPr marL="457200" lvl="1" indent="0">
              <a:spcBef>
                <a:spcPts val="600"/>
              </a:spcBef>
              <a:buNone/>
            </a:pPr>
            <a:endParaRPr lang="en-US" sz="2400" dirty="0">
              <a:solidFill>
                <a:schemeClr val="tx1"/>
              </a:solidFill>
            </a:endParaRPr>
          </a:p>
          <a:p>
            <a:pPr>
              <a:spcBef>
                <a:spcPts val="600"/>
              </a:spcBef>
            </a:pPr>
            <a:r>
              <a:rPr lang="en-US" sz="2000" dirty="0">
                <a:solidFill>
                  <a:schemeClr val="tx1"/>
                </a:solidFill>
              </a:rPr>
              <a:t>Vision Testing Among Children Aged 3 – 5 Years in the United States, 2016 – 2017 </a:t>
            </a:r>
            <a:endParaRPr lang="en-US" dirty="0"/>
          </a:p>
          <a:p>
            <a:pPr lvl="1"/>
            <a:r>
              <a:rPr lang="en-US" dirty="0">
                <a:solidFill>
                  <a:schemeClr val="tx1"/>
                </a:solidFill>
              </a:rPr>
              <a:t>Children with private health insurance (66.7%) were more likely than both children with public coverage (61.2%) and uninsured children (43.3%) to have ever had a vision test. </a:t>
            </a:r>
          </a:p>
          <a:p>
            <a:pPr lvl="1">
              <a:spcBef>
                <a:spcPts val="600"/>
              </a:spcBef>
            </a:pPr>
            <a:endParaRPr lang="en-US" sz="1800" dirty="0">
              <a:solidFill>
                <a:schemeClr val="tx1"/>
              </a:solidFill>
            </a:endParaRPr>
          </a:p>
        </p:txBody>
      </p:sp>
    </p:spTree>
    <p:extLst>
      <p:ext uri="{BB962C8B-B14F-4D97-AF65-F5344CB8AC3E}">
        <p14:creationId xmlns:p14="http://schemas.microsoft.com/office/powerpoint/2010/main" val="38504389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37930"/>
            <a:ext cx="8596668" cy="1030357"/>
          </a:xfrm>
        </p:spPr>
        <p:txBody>
          <a:bodyPr anchor="ctr"/>
          <a:lstStyle/>
          <a:p>
            <a:pPr>
              <a:lnSpc>
                <a:spcPts val="3000"/>
              </a:lnSpc>
            </a:pPr>
            <a:r>
              <a:rPr lang="en-US" sz="4800" dirty="0">
                <a:solidFill>
                  <a:schemeClr val="accent2"/>
                </a:solidFill>
                <a:cs typeface="Calibri" panose="020F0502020204030204" pitchFamily="34" charset="0"/>
              </a:rPr>
              <a:t>Upcoming NCHS Reports</a:t>
            </a:r>
          </a:p>
        </p:txBody>
      </p:sp>
      <p:sp>
        <p:nvSpPr>
          <p:cNvPr id="4" name="Content Placeholder 3"/>
          <p:cNvSpPr>
            <a:spLocks noGrp="1"/>
          </p:cNvSpPr>
          <p:nvPr>
            <p:ph idx="1"/>
          </p:nvPr>
        </p:nvSpPr>
        <p:spPr>
          <a:xfrm>
            <a:off x="677333" y="1153682"/>
            <a:ext cx="8954347" cy="5527533"/>
          </a:xfrm>
        </p:spPr>
        <p:txBody>
          <a:bodyPr>
            <a:normAutofit/>
          </a:bodyPr>
          <a:lstStyle/>
          <a:p>
            <a:r>
              <a:rPr lang="en-US" sz="2800" dirty="0">
                <a:solidFill>
                  <a:schemeClr val="tx1"/>
                </a:solidFill>
              </a:rPr>
              <a:t>Human Papillomavirus Vaccination Among Adults Aged 18 – 26, 2013 – 2018 (</a:t>
            </a:r>
            <a:r>
              <a:rPr lang="en-US" sz="2800" i="1" dirty="0">
                <a:solidFill>
                  <a:schemeClr val="tx1"/>
                </a:solidFill>
              </a:rPr>
              <a:t>released 1/7/2020</a:t>
            </a:r>
            <a:r>
              <a:rPr lang="en-US" sz="2800" dirty="0">
                <a:solidFill>
                  <a:schemeClr val="tx1"/>
                </a:solidFill>
              </a:rPr>
              <a:t>)</a:t>
            </a:r>
          </a:p>
          <a:p>
            <a:r>
              <a:rPr lang="en-US" sz="2800" dirty="0">
                <a:solidFill>
                  <a:schemeClr val="tx1"/>
                </a:solidFill>
              </a:rPr>
              <a:t>Trend in Opioids Prescribed at Discharge From Emergency Departments Among Adults: United States 2006-2017 (</a:t>
            </a:r>
            <a:r>
              <a:rPr lang="en-US" sz="2800" i="1" dirty="0">
                <a:solidFill>
                  <a:schemeClr val="tx1"/>
                </a:solidFill>
              </a:rPr>
              <a:t>released 1/8/2020</a:t>
            </a:r>
            <a:r>
              <a:rPr lang="en-US" sz="2800" dirty="0">
                <a:solidFill>
                  <a:schemeClr val="tx1"/>
                </a:solidFill>
              </a:rPr>
              <a:t>)</a:t>
            </a:r>
          </a:p>
          <a:p>
            <a:r>
              <a:rPr lang="en-US" sz="2800" dirty="0">
                <a:solidFill>
                  <a:schemeClr val="tx1"/>
                </a:solidFill>
              </a:rPr>
              <a:t>Physician Office Visits at Which Benzodiazepines Were Prescribed: Findings From the 2014-2016 National Ambulatory Medical Care Survey</a:t>
            </a:r>
          </a:p>
          <a:p>
            <a:r>
              <a:rPr lang="en-US" sz="2800" dirty="0">
                <a:solidFill>
                  <a:schemeClr val="tx1"/>
                </a:solidFill>
              </a:rPr>
              <a:t>Demographic, Health Care, and Fertility-Related Characteristics of Adults Aged 18-44 Who Have Ever Been in Foster Care: United States, 2001-2017</a:t>
            </a:r>
          </a:p>
        </p:txBody>
      </p:sp>
    </p:spTree>
    <p:extLst>
      <p:ext uri="{BB962C8B-B14F-4D97-AF65-F5344CB8AC3E}">
        <p14:creationId xmlns:p14="http://schemas.microsoft.com/office/powerpoint/2010/main" val="357435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37930"/>
            <a:ext cx="8596668" cy="1030357"/>
          </a:xfrm>
        </p:spPr>
        <p:txBody>
          <a:bodyPr anchor="ctr"/>
          <a:lstStyle/>
          <a:p>
            <a:pPr>
              <a:lnSpc>
                <a:spcPts val="3000"/>
              </a:lnSpc>
            </a:pPr>
            <a:r>
              <a:rPr lang="en-US" sz="4800" dirty="0">
                <a:solidFill>
                  <a:schemeClr val="accent2"/>
                </a:solidFill>
                <a:cs typeface="Calibri" panose="020F0502020204030204" pitchFamily="34" charset="0"/>
              </a:rPr>
              <a:t>Upcoming NCHS Reports cont.</a:t>
            </a:r>
          </a:p>
        </p:txBody>
      </p:sp>
      <p:graphicFrame>
        <p:nvGraphicFramePr>
          <p:cNvPr id="8" name="Content Placeholder 7">
            <a:extLst>
              <a:ext uri="{FF2B5EF4-FFF2-40B4-BE49-F238E27FC236}">
                <a16:creationId xmlns:a16="http://schemas.microsoft.com/office/drawing/2014/main" id="{EE5F09C6-49A9-4491-B28A-6E0E6242DA26}"/>
              </a:ext>
            </a:extLst>
          </p:cNvPr>
          <p:cNvGraphicFramePr>
            <a:graphicFrameLocks noGrp="1"/>
          </p:cNvGraphicFramePr>
          <p:nvPr>
            <p:ph idx="1"/>
            <p:extLst>
              <p:ext uri="{D42A27DB-BD31-4B8C-83A1-F6EECF244321}">
                <p14:modId xmlns:p14="http://schemas.microsoft.com/office/powerpoint/2010/main" val="2523540564"/>
              </p:ext>
            </p:extLst>
          </p:nvPr>
        </p:nvGraphicFramePr>
        <p:xfrm>
          <a:off x="359600" y="4360011"/>
          <a:ext cx="9232134" cy="2328069"/>
        </p:xfrm>
        <a:graphic>
          <a:graphicData uri="http://schemas.openxmlformats.org/drawingml/2006/table">
            <a:tbl>
              <a:tblPr firstRow="1" firstCol="1" bandRow="1">
                <a:tableStyleId>{72833802-FEF1-4C79-8D5D-14CF1EAF98D9}</a:tableStyleId>
              </a:tblPr>
              <a:tblGrid>
                <a:gridCol w="9232134">
                  <a:extLst>
                    <a:ext uri="{9D8B030D-6E8A-4147-A177-3AD203B41FA5}">
                      <a16:colId xmlns:a16="http://schemas.microsoft.com/office/drawing/2014/main" val="1321729496"/>
                    </a:ext>
                  </a:extLst>
                </a:gridCol>
              </a:tblGrid>
              <a:tr h="2998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Upcoming 2017-18 NHANES publications: Expected 2020 Quarter 1</a:t>
                      </a:r>
                      <a:endParaRPr lang="en-US" sz="1800" b="1" dirty="0"/>
                    </a:p>
                  </a:txBody>
                  <a:tcPr marL="58018" marR="58018" marT="0" marB="0"/>
                </a:tc>
                <a:extLst>
                  <a:ext uri="{0D108BD9-81ED-4DB2-BD59-A6C34878D82A}">
                    <a16:rowId xmlns:a16="http://schemas.microsoft.com/office/drawing/2014/main" val="2136939098"/>
                  </a:ext>
                </a:extLst>
              </a:tr>
              <a:tr h="322360">
                <a:tc>
                  <a:txBody>
                    <a:bodyPr/>
                    <a:lstStyle/>
                    <a:p>
                      <a:pPr marL="0" marR="0">
                        <a:spcBef>
                          <a:spcPts val="0"/>
                        </a:spcBef>
                        <a:spcAft>
                          <a:spcPts val="0"/>
                        </a:spcAft>
                      </a:pPr>
                      <a:r>
                        <a:rPr lang="en-US" sz="1800" b="0" dirty="0">
                          <a:effectLst/>
                        </a:rPr>
                        <a:t>NHANES Estimation Procedures, 2015-2018</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1533457235"/>
                  </a:ext>
                </a:extLst>
              </a:tr>
              <a:tr h="353454">
                <a:tc>
                  <a:txBody>
                    <a:bodyPr/>
                    <a:lstStyle/>
                    <a:p>
                      <a:pPr marL="0" marR="0">
                        <a:spcBef>
                          <a:spcPts val="0"/>
                        </a:spcBef>
                        <a:spcAft>
                          <a:spcPts val="0"/>
                        </a:spcAft>
                      </a:pPr>
                      <a:r>
                        <a:rPr lang="en-US" sz="1800" b="0" dirty="0">
                          <a:effectLst/>
                        </a:rPr>
                        <a:t>Sampling Variability and Nonresponse Bias 2017-2018 NHANES</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3680527163"/>
                  </a:ext>
                </a:extLst>
              </a:tr>
              <a:tr h="339036">
                <a:tc>
                  <a:txBody>
                    <a:bodyPr/>
                    <a:lstStyle/>
                    <a:p>
                      <a:pPr marL="0" marR="0">
                        <a:spcBef>
                          <a:spcPts val="0"/>
                        </a:spcBef>
                        <a:spcAft>
                          <a:spcPts val="0"/>
                        </a:spcAft>
                      </a:pPr>
                      <a:r>
                        <a:rPr lang="en-US" sz="1800" b="0" dirty="0">
                          <a:effectLst/>
                        </a:rPr>
                        <a:t>Hepatitis B Virus Infection and Vaccination </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4173715638"/>
                  </a:ext>
                </a:extLst>
              </a:tr>
              <a:tr h="355420">
                <a:tc>
                  <a:txBody>
                    <a:bodyPr/>
                    <a:lstStyle/>
                    <a:p>
                      <a:pPr marL="0" marR="0">
                        <a:spcBef>
                          <a:spcPts val="0"/>
                        </a:spcBef>
                        <a:spcAft>
                          <a:spcPts val="0"/>
                        </a:spcAft>
                      </a:pPr>
                      <a:r>
                        <a:rPr lang="en-US" sz="1800" b="0" dirty="0">
                          <a:effectLst/>
                        </a:rPr>
                        <a:t>Obesity among adults and youth</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245928211"/>
                  </a:ext>
                </a:extLst>
              </a:tr>
              <a:tr h="350933">
                <a:tc>
                  <a:txBody>
                    <a:bodyPr/>
                    <a:lstStyle/>
                    <a:p>
                      <a:pPr marL="0" marR="0">
                        <a:spcBef>
                          <a:spcPts val="0"/>
                        </a:spcBef>
                        <a:spcAft>
                          <a:spcPts val="0"/>
                        </a:spcAft>
                      </a:pPr>
                      <a:r>
                        <a:rPr lang="en-US" sz="1800" b="0" dirty="0">
                          <a:effectLst/>
                        </a:rPr>
                        <a:t>Hypertension among adults</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280643999"/>
                  </a:ext>
                </a:extLst>
              </a:tr>
              <a:tr h="306980">
                <a:tc>
                  <a:txBody>
                    <a:bodyPr/>
                    <a:lstStyle/>
                    <a:p>
                      <a:pPr marL="0" marR="0">
                        <a:spcBef>
                          <a:spcPts val="0"/>
                        </a:spcBef>
                        <a:spcAft>
                          <a:spcPts val="0"/>
                        </a:spcAft>
                      </a:pPr>
                      <a:r>
                        <a:rPr lang="en-US" sz="1800" b="0" dirty="0">
                          <a:effectLst/>
                        </a:rPr>
                        <a:t>Non-high-density lipoprotein (HDL) and HDL cholesterol in adults</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4286730171"/>
                  </a:ext>
                </a:extLst>
              </a:tr>
            </a:tbl>
          </a:graphicData>
        </a:graphic>
      </p:graphicFrame>
      <p:graphicFrame>
        <p:nvGraphicFramePr>
          <p:cNvPr id="9" name="Table 8">
            <a:extLst>
              <a:ext uri="{FF2B5EF4-FFF2-40B4-BE49-F238E27FC236}">
                <a16:creationId xmlns:a16="http://schemas.microsoft.com/office/drawing/2014/main" id="{E2AB808D-06AD-43D0-9B5B-42DEA863C646}"/>
              </a:ext>
            </a:extLst>
          </p:cNvPr>
          <p:cNvGraphicFramePr>
            <a:graphicFrameLocks noGrp="1"/>
          </p:cNvGraphicFramePr>
          <p:nvPr>
            <p:extLst>
              <p:ext uri="{D42A27DB-BD31-4B8C-83A1-F6EECF244321}">
                <p14:modId xmlns:p14="http://schemas.microsoft.com/office/powerpoint/2010/main" val="877065097"/>
              </p:ext>
            </p:extLst>
          </p:nvPr>
        </p:nvGraphicFramePr>
        <p:xfrm>
          <a:off x="359600" y="1217458"/>
          <a:ext cx="9232134" cy="2998329"/>
        </p:xfrm>
        <a:graphic>
          <a:graphicData uri="http://schemas.openxmlformats.org/drawingml/2006/table">
            <a:tbl>
              <a:tblPr firstRow="1" firstCol="1" bandRow="1">
                <a:tableStyleId>{17292A2E-F333-43FB-9621-5CBBE7FDCDCB}</a:tableStyleId>
              </a:tblPr>
              <a:tblGrid>
                <a:gridCol w="9232134">
                  <a:extLst>
                    <a:ext uri="{9D8B030D-6E8A-4147-A177-3AD203B41FA5}">
                      <a16:colId xmlns:a16="http://schemas.microsoft.com/office/drawing/2014/main" val="1321729496"/>
                    </a:ext>
                  </a:extLst>
                </a:gridCol>
              </a:tblGrid>
              <a:tr h="3079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Upcoming 2018 Mortality publications: January 30, 2020</a:t>
                      </a:r>
                      <a:endParaRPr lang="en-US" sz="1800" b="1" dirty="0"/>
                    </a:p>
                  </a:txBody>
                  <a:tcPr marL="58018" marR="58018" marT="0" marB="0"/>
                </a:tc>
                <a:extLst>
                  <a:ext uri="{0D108BD9-81ED-4DB2-BD59-A6C34878D82A}">
                    <a16:rowId xmlns:a16="http://schemas.microsoft.com/office/drawing/2014/main" val="2136939098"/>
                  </a:ext>
                </a:extLst>
              </a:tr>
              <a:tr h="331028">
                <a:tc>
                  <a:txBody>
                    <a:bodyPr/>
                    <a:lstStyle/>
                    <a:p>
                      <a:pPr marL="0" marR="0">
                        <a:spcBef>
                          <a:spcPts val="0"/>
                        </a:spcBef>
                        <a:spcAft>
                          <a:spcPts val="0"/>
                        </a:spcAft>
                      </a:pPr>
                      <a:r>
                        <a:rPr lang="en-US" sz="1800" dirty="0"/>
                        <a:t>Evaluation of the Pregnancy Status Checkbox on the Identification of Maternal Deaths </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1533457235"/>
                  </a:ext>
                </a:extLst>
              </a:tr>
              <a:tr h="362958">
                <a:tc>
                  <a:txBody>
                    <a:bodyPr/>
                    <a:lstStyle/>
                    <a:p>
                      <a:pPr marL="0" marR="0">
                        <a:spcBef>
                          <a:spcPts val="0"/>
                        </a:spcBef>
                        <a:spcAft>
                          <a:spcPts val="0"/>
                        </a:spcAft>
                      </a:pPr>
                      <a:r>
                        <a:rPr lang="en-US" sz="1800" dirty="0"/>
                        <a:t>The Impact of the Pregnancy Checkbox and Misclassification on Maternal Mortality Trends in the US, 1999-2017 </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3680527163"/>
                  </a:ext>
                </a:extLst>
              </a:tr>
              <a:tr h="348153">
                <a:tc>
                  <a:txBody>
                    <a:bodyPr/>
                    <a:lstStyle/>
                    <a:p>
                      <a:pPr marL="0" marR="0">
                        <a:spcBef>
                          <a:spcPts val="0"/>
                        </a:spcBef>
                        <a:spcAft>
                          <a:spcPts val="0"/>
                        </a:spcAft>
                      </a:pPr>
                      <a:r>
                        <a:rPr lang="en-US" sz="1800" dirty="0"/>
                        <a:t>Maternal mortality in the United States: Changes in coding, publication, and data release, 2018 </a:t>
                      </a:r>
                      <a:endParaRPr lang="en-US" sz="1800" b="0" dirty="0">
                        <a:effectLst/>
                        <a:latin typeface="Calibri" panose="020F0502020204030204" pitchFamily="34" charset="0"/>
                        <a:ea typeface="Calibri" panose="020F0502020204030204" pitchFamily="34" charset="0"/>
                      </a:endParaRPr>
                    </a:p>
                  </a:txBody>
                  <a:tcPr marL="58018" marR="58018" marT="0" marB="0"/>
                </a:tc>
                <a:extLst>
                  <a:ext uri="{0D108BD9-81ED-4DB2-BD59-A6C34878D82A}">
                    <a16:rowId xmlns:a16="http://schemas.microsoft.com/office/drawing/2014/main" val="4173715638"/>
                  </a:ext>
                </a:extLst>
              </a:tr>
              <a:tr h="348153">
                <a:tc>
                  <a:txBody>
                    <a:bodyPr/>
                    <a:lstStyle/>
                    <a:p>
                      <a:pPr marL="0" marR="0">
                        <a:spcBef>
                          <a:spcPts val="0"/>
                        </a:spcBef>
                        <a:spcAft>
                          <a:spcPts val="0"/>
                        </a:spcAft>
                      </a:pPr>
                      <a:r>
                        <a:rPr lang="en-US" sz="1800" b="1" kern="1200" dirty="0">
                          <a:solidFill>
                            <a:schemeClr val="tx1"/>
                          </a:solidFill>
                          <a:latin typeface="+mn-lt"/>
                          <a:ea typeface="+mn-ea"/>
                          <a:cs typeface="+mn-cs"/>
                        </a:rPr>
                        <a:t>Mortality in the United States, 2018</a:t>
                      </a:r>
                    </a:p>
                  </a:txBody>
                  <a:tcPr marL="58018" marR="58018" marT="0" marB="0"/>
                </a:tc>
                <a:extLst>
                  <a:ext uri="{0D108BD9-81ED-4DB2-BD59-A6C34878D82A}">
                    <a16:rowId xmlns:a16="http://schemas.microsoft.com/office/drawing/2014/main" val="651296532"/>
                  </a:ext>
                </a:extLst>
              </a:tr>
              <a:tr h="348153">
                <a:tc>
                  <a:txBody>
                    <a:bodyPr/>
                    <a:lstStyle/>
                    <a:p>
                      <a:pPr marL="0" marR="0">
                        <a:spcBef>
                          <a:spcPts val="0"/>
                        </a:spcBef>
                        <a:spcAft>
                          <a:spcPts val="0"/>
                        </a:spcAft>
                      </a:pPr>
                      <a:r>
                        <a:rPr lang="en-US" sz="1800" b="1" kern="1200" dirty="0">
                          <a:solidFill>
                            <a:schemeClr val="tx1"/>
                          </a:solidFill>
                          <a:latin typeface="+mn-lt"/>
                          <a:ea typeface="+mn-ea"/>
                          <a:cs typeface="+mn-cs"/>
                        </a:rPr>
                        <a:t>Drug Overdose Deaths in the United States, 1999 – 2018</a:t>
                      </a:r>
                    </a:p>
                  </a:txBody>
                  <a:tcPr marL="58018" marR="58018" marT="0" marB="0"/>
                </a:tc>
                <a:extLst>
                  <a:ext uri="{0D108BD9-81ED-4DB2-BD59-A6C34878D82A}">
                    <a16:rowId xmlns:a16="http://schemas.microsoft.com/office/drawing/2014/main" val="2855788339"/>
                  </a:ext>
                </a:extLst>
              </a:tr>
              <a:tr h="348153">
                <a:tc>
                  <a:txBody>
                    <a:bodyPr/>
                    <a:lstStyle/>
                    <a:p>
                      <a:pPr marL="0" marR="0">
                        <a:spcBef>
                          <a:spcPts val="0"/>
                        </a:spcBef>
                        <a:spcAft>
                          <a:spcPts val="0"/>
                        </a:spcAft>
                      </a:pPr>
                      <a:r>
                        <a:rPr lang="en-US" sz="1800" b="1" kern="1200" dirty="0">
                          <a:solidFill>
                            <a:schemeClr val="tx1"/>
                          </a:solidFill>
                          <a:latin typeface="+mn-lt"/>
                          <a:ea typeface="+mn-ea"/>
                          <a:cs typeface="+mn-cs"/>
                        </a:rPr>
                        <a:t>Life Expectancy in the U.S., 2018</a:t>
                      </a:r>
                    </a:p>
                  </a:txBody>
                  <a:tcPr marL="58018" marR="58018" marT="0" marB="0"/>
                </a:tc>
                <a:extLst>
                  <a:ext uri="{0D108BD9-81ED-4DB2-BD59-A6C34878D82A}">
                    <a16:rowId xmlns:a16="http://schemas.microsoft.com/office/drawing/2014/main" val="1415883718"/>
                  </a:ext>
                </a:extLst>
              </a:tr>
            </a:tbl>
          </a:graphicData>
        </a:graphic>
      </p:graphicFrame>
    </p:spTree>
    <p:extLst>
      <p:ext uri="{BB962C8B-B14F-4D97-AF65-F5344CB8AC3E}">
        <p14:creationId xmlns:p14="http://schemas.microsoft.com/office/powerpoint/2010/main" val="3040391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65" y="286371"/>
            <a:ext cx="10515600" cy="987814"/>
          </a:xfrm>
        </p:spPr>
        <p:txBody>
          <a:bodyPr>
            <a:normAutofit/>
          </a:bodyPr>
          <a:lstStyle/>
          <a:p>
            <a:r>
              <a:rPr lang="en-US" sz="4800" dirty="0">
                <a:solidFill>
                  <a:schemeClr val="accent2"/>
                </a:solidFill>
                <a:cs typeface="Calibri" panose="020F0502020204030204" pitchFamily="34" charset="0"/>
              </a:rPr>
              <a:t>NCHS in the News</a:t>
            </a:r>
          </a:p>
        </p:txBody>
      </p:sp>
      <p:pic>
        <p:nvPicPr>
          <p:cNvPr id="4" name="Picture 3" descr="Image of NCHS in the News">
            <a:extLst>
              <a:ext uri="{FF2B5EF4-FFF2-40B4-BE49-F238E27FC236}">
                <a16:creationId xmlns:a16="http://schemas.microsoft.com/office/drawing/2014/main" id="{BC92EB3E-577F-4B8D-AFD0-26ED0CE05B55}"/>
              </a:ext>
            </a:extLst>
          </p:cNvPr>
          <p:cNvPicPr>
            <a:picLocks noChangeAspect="1"/>
          </p:cNvPicPr>
          <p:nvPr/>
        </p:nvPicPr>
        <p:blipFill>
          <a:blip r:embed="rId3"/>
          <a:stretch>
            <a:fillRect/>
          </a:stretch>
        </p:blipFill>
        <p:spPr>
          <a:xfrm>
            <a:off x="488965" y="5408961"/>
            <a:ext cx="6099442" cy="1449039"/>
          </a:xfrm>
          <a:prstGeom prst="rect">
            <a:avLst/>
          </a:prstGeom>
        </p:spPr>
      </p:pic>
      <p:pic>
        <p:nvPicPr>
          <p:cNvPr id="5" name="Picture 4" descr="Image of NCHS in the News">
            <a:extLst>
              <a:ext uri="{FF2B5EF4-FFF2-40B4-BE49-F238E27FC236}">
                <a16:creationId xmlns:a16="http://schemas.microsoft.com/office/drawing/2014/main" id="{437606EB-0D2E-45A3-9DE1-3E2A66076B4F}"/>
              </a:ext>
            </a:extLst>
          </p:cNvPr>
          <p:cNvPicPr>
            <a:picLocks noChangeAspect="1"/>
          </p:cNvPicPr>
          <p:nvPr/>
        </p:nvPicPr>
        <p:blipFill>
          <a:blip r:embed="rId4"/>
          <a:stretch>
            <a:fillRect/>
          </a:stretch>
        </p:blipFill>
        <p:spPr>
          <a:xfrm>
            <a:off x="488965" y="4961286"/>
            <a:ext cx="2590800" cy="447675"/>
          </a:xfrm>
          <a:prstGeom prst="rect">
            <a:avLst/>
          </a:prstGeom>
        </p:spPr>
      </p:pic>
      <p:pic>
        <p:nvPicPr>
          <p:cNvPr id="6" name="Picture 5" descr="Image of NCHS in the News">
            <a:extLst>
              <a:ext uri="{FF2B5EF4-FFF2-40B4-BE49-F238E27FC236}">
                <a16:creationId xmlns:a16="http://schemas.microsoft.com/office/drawing/2014/main" id="{386DD43C-61AF-4D98-A5C5-1A9F4EFF5EC0}"/>
              </a:ext>
            </a:extLst>
          </p:cNvPr>
          <p:cNvPicPr>
            <a:picLocks noChangeAspect="1"/>
          </p:cNvPicPr>
          <p:nvPr/>
        </p:nvPicPr>
        <p:blipFill>
          <a:blip r:embed="rId5"/>
          <a:stretch>
            <a:fillRect/>
          </a:stretch>
        </p:blipFill>
        <p:spPr>
          <a:xfrm>
            <a:off x="5513798" y="1721860"/>
            <a:ext cx="3866060" cy="3548030"/>
          </a:xfrm>
          <a:prstGeom prst="rect">
            <a:avLst/>
          </a:prstGeom>
        </p:spPr>
      </p:pic>
      <p:pic>
        <p:nvPicPr>
          <p:cNvPr id="7" name="Picture 6" descr="Image of NCHS in the News">
            <a:extLst>
              <a:ext uri="{FF2B5EF4-FFF2-40B4-BE49-F238E27FC236}">
                <a16:creationId xmlns:a16="http://schemas.microsoft.com/office/drawing/2014/main" id="{43330C78-0309-4EDB-8CD9-E607A442F7AC}"/>
              </a:ext>
            </a:extLst>
          </p:cNvPr>
          <p:cNvPicPr>
            <a:picLocks noChangeAspect="1"/>
          </p:cNvPicPr>
          <p:nvPr/>
        </p:nvPicPr>
        <p:blipFill>
          <a:blip r:embed="rId6"/>
          <a:stretch>
            <a:fillRect/>
          </a:stretch>
        </p:blipFill>
        <p:spPr>
          <a:xfrm>
            <a:off x="5513798" y="1204294"/>
            <a:ext cx="1495425" cy="523875"/>
          </a:xfrm>
          <a:prstGeom prst="rect">
            <a:avLst/>
          </a:prstGeom>
        </p:spPr>
      </p:pic>
      <p:pic>
        <p:nvPicPr>
          <p:cNvPr id="8" name="Picture 7" descr="Image of NCHS in the News">
            <a:extLst>
              <a:ext uri="{FF2B5EF4-FFF2-40B4-BE49-F238E27FC236}">
                <a16:creationId xmlns:a16="http://schemas.microsoft.com/office/drawing/2014/main" id="{FBF702B3-C3F1-4C96-AF52-4144BB1978D2}"/>
              </a:ext>
            </a:extLst>
          </p:cNvPr>
          <p:cNvPicPr>
            <a:picLocks noChangeAspect="1"/>
          </p:cNvPicPr>
          <p:nvPr/>
        </p:nvPicPr>
        <p:blipFill>
          <a:blip r:embed="rId7"/>
          <a:stretch>
            <a:fillRect/>
          </a:stretch>
        </p:blipFill>
        <p:spPr>
          <a:xfrm>
            <a:off x="488965" y="1625204"/>
            <a:ext cx="4763387" cy="3266769"/>
          </a:xfrm>
          <a:prstGeom prst="rect">
            <a:avLst/>
          </a:prstGeom>
        </p:spPr>
      </p:pic>
      <p:pic>
        <p:nvPicPr>
          <p:cNvPr id="9" name="Picture 8" descr="Image of NCHS in the News">
            <a:extLst>
              <a:ext uri="{FF2B5EF4-FFF2-40B4-BE49-F238E27FC236}">
                <a16:creationId xmlns:a16="http://schemas.microsoft.com/office/drawing/2014/main" id="{E38BFD91-2547-4514-8A27-6EBE8F38EAF8}"/>
              </a:ext>
            </a:extLst>
          </p:cNvPr>
          <p:cNvPicPr>
            <a:picLocks noChangeAspect="1"/>
          </p:cNvPicPr>
          <p:nvPr/>
        </p:nvPicPr>
        <p:blipFill>
          <a:blip r:embed="rId8"/>
          <a:stretch>
            <a:fillRect/>
          </a:stretch>
        </p:blipFill>
        <p:spPr>
          <a:xfrm>
            <a:off x="488965" y="1120379"/>
            <a:ext cx="1895475" cy="504825"/>
          </a:xfrm>
          <a:prstGeom prst="rect">
            <a:avLst/>
          </a:prstGeom>
        </p:spPr>
      </p:pic>
      <p:pic>
        <p:nvPicPr>
          <p:cNvPr id="10" name="Picture 9" descr="Image of NCHS in the News">
            <a:extLst>
              <a:ext uri="{FF2B5EF4-FFF2-40B4-BE49-F238E27FC236}">
                <a16:creationId xmlns:a16="http://schemas.microsoft.com/office/drawing/2014/main" id="{7532E4AA-0BAC-4BC4-8B59-3FF4EEBF84C9}"/>
              </a:ext>
            </a:extLst>
          </p:cNvPr>
          <p:cNvPicPr>
            <a:picLocks noChangeAspect="1"/>
          </p:cNvPicPr>
          <p:nvPr/>
        </p:nvPicPr>
        <p:blipFill>
          <a:blip r:embed="rId9"/>
          <a:stretch>
            <a:fillRect/>
          </a:stretch>
        </p:blipFill>
        <p:spPr>
          <a:xfrm>
            <a:off x="6261510" y="6238254"/>
            <a:ext cx="5553075" cy="333375"/>
          </a:xfrm>
          <a:prstGeom prst="rect">
            <a:avLst/>
          </a:prstGeom>
        </p:spPr>
      </p:pic>
      <p:pic>
        <p:nvPicPr>
          <p:cNvPr id="11" name="Picture 10" descr="Image of NCHS in the News">
            <a:extLst>
              <a:ext uri="{FF2B5EF4-FFF2-40B4-BE49-F238E27FC236}">
                <a16:creationId xmlns:a16="http://schemas.microsoft.com/office/drawing/2014/main" id="{FCCE3C0E-2A9A-4D84-A524-16C34B30E1EF}"/>
              </a:ext>
            </a:extLst>
          </p:cNvPr>
          <p:cNvPicPr>
            <a:picLocks noChangeAspect="1"/>
          </p:cNvPicPr>
          <p:nvPr/>
        </p:nvPicPr>
        <p:blipFill>
          <a:blip r:embed="rId10"/>
          <a:stretch>
            <a:fillRect/>
          </a:stretch>
        </p:blipFill>
        <p:spPr>
          <a:xfrm>
            <a:off x="6261510" y="5830453"/>
            <a:ext cx="2310875" cy="407801"/>
          </a:xfrm>
          <a:prstGeom prst="rect">
            <a:avLst/>
          </a:prstGeom>
        </p:spPr>
      </p:pic>
    </p:spTree>
    <p:extLst>
      <p:ext uri="{BB962C8B-B14F-4D97-AF65-F5344CB8AC3E}">
        <p14:creationId xmlns:p14="http://schemas.microsoft.com/office/powerpoint/2010/main" val="1493185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65" y="286371"/>
            <a:ext cx="10515600" cy="987814"/>
          </a:xfrm>
        </p:spPr>
        <p:txBody>
          <a:bodyPr>
            <a:normAutofit/>
          </a:bodyPr>
          <a:lstStyle/>
          <a:p>
            <a:r>
              <a:rPr lang="en-US" sz="4800" dirty="0">
                <a:solidFill>
                  <a:schemeClr val="accent2"/>
                </a:solidFill>
                <a:cs typeface="Calibri" panose="020F0502020204030204" pitchFamily="34" charset="0"/>
              </a:rPr>
              <a:t>NCHS in the News</a:t>
            </a:r>
          </a:p>
        </p:txBody>
      </p:sp>
      <p:pic>
        <p:nvPicPr>
          <p:cNvPr id="3" name="Picture 2" descr="Image of NCHS in the News">
            <a:extLst>
              <a:ext uri="{FF2B5EF4-FFF2-40B4-BE49-F238E27FC236}">
                <a16:creationId xmlns:a16="http://schemas.microsoft.com/office/drawing/2014/main" id="{75073C0B-92B9-49BA-8B84-F41365FB8B61}"/>
              </a:ext>
            </a:extLst>
          </p:cNvPr>
          <p:cNvPicPr>
            <a:picLocks noChangeAspect="1"/>
          </p:cNvPicPr>
          <p:nvPr/>
        </p:nvPicPr>
        <p:blipFill>
          <a:blip r:embed="rId3"/>
          <a:stretch>
            <a:fillRect/>
          </a:stretch>
        </p:blipFill>
        <p:spPr>
          <a:xfrm>
            <a:off x="348185" y="1617084"/>
            <a:ext cx="5398580" cy="1004555"/>
          </a:xfrm>
          <a:prstGeom prst="rect">
            <a:avLst/>
          </a:prstGeom>
        </p:spPr>
      </p:pic>
      <p:pic>
        <p:nvPicPr>
          <p:cNvPr id="12" name="Picture 11" descr="Image of NCHS in the News">
            <a:extLst>
              <a:ext uri="{FF2B5EF4-FFF2-40B4-BE49-F238E27FC236}">
                <a16:creationId xmlns:a16="http://schemas.microsoft.com/office/drawing/2014/main" id="{C36C9D3D-D1BC-4094-BE7B-806565A78F2D}"/>
              </a:ext>
            </a:extLst>
          </p:cNvPr>
          <p:cNvPicPr>
            <a:picLocks noChangeAspect="1"/>
          </p:cNvPicPr>
          <p:nvPr/>
        </p:nvPicPr>
        <p:blipFill>
          <a:blip r:embed="rId4"/>
          <a:stretch>
            <a:fillRect/>
          </a:stretch>
        </p:blipFill>
        <p:spPr>
          <a:xfrm>
            <a:off x="348185" y="1193222"/>
            <a:ext cx="1428750" cy="504825"/>
          </a:xfrm>
          <a:prstGeom prst="rect">
            <a:avLst/>
          </a:prstGeom>
        </p:spPr>
      </p:pic>
      <p:pic>
        <p:nvPicPr>
          <p:cNvPr id="13" name="Picture 12" descr="Image of NCHS in the News">
            <a:extLst>
              <a:ext uri="{FF2B5EF4-FFF2-40B4-BE49-F238E27FC236}">
                <a16:creationId xmlns:a16="http://schemas.microsoft.com/office/drawing/2014/main" id="{8DFBBAFD-A45A-4F19-B88D-C5962233CDC5}"/>
              </a:ext>
            </a:extLst>
          </p:cNvPr>
          <p:cNvPicPr>
            <a:picLocks noChangeAspect="1"/>
          </p:cNvPicPr>
          <p:nvPr/>
        </p:nvPicPr>
        <p:blipFill>
          <a:blip r:embed="rId5"/>
          <a:stretch>
            <a:fillRect/>
          </a:stretch>
        </p:blipFill>
        <p:spPr>
          <a:xfrm>
            <a:off x="226695" y="3054715"/>
            <a:ext cx="7105650" cy="1990725"/>
          </a:xfrm>
          <a:prstGeom prst="rect">
            <a:avLst/>
          </a:prstGeom>
        </p:spPr>
      </p:pic>
      <p:pic>
        <p:nvPicPr>
          <p:cNvPr id="14" name="Picture 13" descr="Image of NCHS in the News">
            <a:extLst>
              <a:ext uri="{FF2B5EF4-FFF2-40B4-BE49-F238E27FC236}">
                <a16:creationId xmlns:a16="http://schemas.microsoft.com/office/drawing/2014/main" id="{186AB5C1-809C-401D-9CEE-E63B9F7D9F92}"/>
              </a:ext>
            </a:extLst>
          </p:cNvPr>
          <p:cNvPicPr>
            <a:picLocks noChangeAspect="1"/>
          </p:cNvPicPr>
          <p:nvPr/>
        </p:nvPicPr>
        <p:blipFill>
          <a:blip r:embed="rId6"/>
          <a:stretch>
            <a:fillRect/>
          </a:stretch>
        </p:blipFill>
        <p:spPr>
          <a:xfrm>
            <a:off x="5746765" y="2406820"/>
            <a:ext cx="6400419" cy="2044360"/>
          </a:xfrm>
          <a:prstGeom prst="rect">
            <a:avLst/>
          </a:prstGeom>
        </p:spPr>
      </p:pic>
      <p:pic>
        <p:nvPicPr>
          <p:cNvPr id="15" name="Picture 14" descr="Image of NCHS in the News">
            <a:extLst>
              <a:ext uri="{FF2B5EF4-FFF2-40B4-BE49-F238E27FC236}">
                <a16:creationId xmlns:a16="http://schemas.microsoft.com/office/drawing/2014/main" id="{82CE9EF2-B20D-4876-B5DA-272BBF82BCF5}"/>
              </a:ext>
            </a:extLst>
          </p:cNvPr>
          <p:cNvPicPr>
            <a:picLocks noChangeAspect="1"/>
          </p:cNvPicPr>
          <p:nvPr/>
        </p:nvPicPr>
        <p:blipFill>
          <a:blip r:embed="rId7"/>
          <a:stretch>
            <a:fillRect/>
          </a:stretch>
        </p:blipFill>
        <p:spPr>
          <a:xfrm>
            <a:off x="5746765" y="1698047"/>
            <a:ext cx="3762375" cy="676275"/>
          </a:xfrm>
          <a:prstGeom prst="rect">
            <a:avLst/>
          </a:prstGeom>
        </p:spPr>
      </p:pic>
      <p:pic>
        <p:nvPicPr>
          <p:cNvPr id="4" name="Picture 3" descr="Image of NCHS in the News">
            <a:extLst>
              <a:ext uri="{FF2B5EF4-FFF2-40B4-BE49-F238E27FC236}">
                <a16:creationId xmlns:a16="http://schemas.microsoft.com/office/drawing/2014/main" id="{5ADC794C-608E-49EC-8B60-59683FE26626}"/>
              </a:ext>
            </a:extLst>
          </p:cNvPr>
          <p:cNvPicPr>
            <a:picLocks noChangeAspect="1"/>
          </p:cNvPicPr>
          <p:nvPr/>
        </p:nvPicPr>
        <p:blipFill>
          <a:blip r:embed="rId8"/>
          <a:stretch>
            <a:fillRect/>
          </a:stretch>
        </p:blipFill>
        <p:spPr>
          <a:xfrm>
            <a:off x="1750837" y="5583815"/>
            <a:ext cx="9253728" cy="1117406"/>
          </a:xfrm>
          <a:prstGeom prst="rect">
            <a:avLst/>
          </a:prstGeom>
        </p:spPr>
      </p:pic>
      <p:pic>
        <p:nvPicPr>
          <p:cNvPr id="5" name="Picture 4" descr="Image of NCHS in the News">
            <a:extLst>
              <a:ext uri="{FF2B5EF4-FFF2-40B4-BE49-F238E27FC236}">
                <a16:creationId xmlns:a16="http://schemas.microsoft.com/office/drawing/2014/main" id="{24E65821-441E-408A-8DA9-117A6B8186F4}"/>
              </a:ext>
            </a:extLst>
          </p:cNvPr>
          <p:cNvPicPr>
            <a:picLocks noChangeAspect="1"/>
          </p:cNvPicPr>
          <p:nvPr/>
        </p:nvPicPr>
        <p:blipFill>
          <a:blip r:embed="rId9"/>
          <a:stretch>
            <a:fillRect/>
          </a:stretch>
        </p:blipFill>
        <p:spPr>
          <a:xfrm>
            <a:off x="1776935" y="5163425"/>
            <a:ext cx="1600200" cy="381000"/>
          </a:xfrm>
          <a:prstGeom prst="rect">
            <a:avLst/>
          </a:prstGeom>
        </p:spPr>
      </p:pic>
    </p:spTree>
    <p:extLst>
      <p:ext uri="{BB962C8B-B14F-4D97-AF65-F5344CB8AC3E}">
        <p14:creationId xmlns:p14="http://schemas.microsoft.com/office/powerpoint/2010/main" val="26835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0EB-2763-4AF7-A119-653DE5580F39}"/>
              </a:ext>
            </a:extLst>
          </p:cNvPr>
          <p:cNvSpPr>
            <a:spLocks noGrp="1"/>
          </p:cNvSpPr>
          <p:nvPr>
            <p:ph type="title"/>
          </p:nvPr>
        </p:nvSpPr>
        <p:spPr/>
        <p:txBody>
          <a:bodyPr/>
          <a:lstStyle/>
          <a:p>
            <a:r>
              <a:rPr lang="en-US" dirty="0">
                <a:solidFill>
                  <a:schemeClr val="accent2"/>
                </a:solidFill>
              </a:rPr>
              <a:t>NCHS at the International Conference on Health Policy Statistics</a:t>
            </a:r>
          </a:p>
        </p:txBody>
      </p:sp>
      <p:sp>
        <p:nvSpPr>
          <p:cNvPr id="3" name="Content Placeholder 2">
            <a:extLst>
              <a:ext uri="{FF2B5EF4-FFF2-40B4-BE49-F238E27FC236}">
                <a16:creationId xmlns:a16="http://schemas.microsoft.com/office/drawing/2014/main" id="{407320AF-F6DD-4BD2-A148-21BFF9C7E35C}"/>
              </a:ext>
            </a:extLst>
          </p:cNvPr>
          <p:cNvSpPr>
            <a:spLocks noGrp="1"/>
          </p:cNvSpPr>
          <p:nvPr>
            <p:ph idx="1"/>
          </p:nvPr>
        </p:nvSpPr>
        <p:spPr/>
        <p:txBody>
          <a:bodyPr/>
          <a:lstStyle/>
          <a:p>
            <a:pPr marL="0" indent="0">
              <a:buNone/>
            </a:pPr>
            <a:r>
              <a:rPr lang="en-US" sz="2000" b="1" u="sng" dirty="0"/>
              <a:t>NCHS Session on Linked Data for Evidence-Based Policymaking</a:t>
            </a:r>
          </a:p>
          <a:p>
            <a:pPr>
              <a:buFont typeface="Wingdings" panose="05000000000000000000" pitchFamily="2" charset="2"/>
              <a:buChar char="v"/>
            </a:pPr>
            <a:r>
              <a:rPr lang="en-US" dirty="0"/>
              <a:t>Session Chair: Jennifer Madans</a:t>
            </a:r>
          </a:p>
          <a:p>
            <a:pPr>
              <a:buFont typeface="Wingdings" panose="05000000000000000000" pitchFamily="2" charset="2"/>
              <a:buChar char="v"/>
            </a:pPr>
            <a:r>
              <a:rPr lang="en-US" dirty="0"/>
              <a:t>Presentations:</a:t>
            </a:r>
          </a:p>
          <a:p>
            <a:pPr lvl="1">
              <a:buFont typeface="Wingdings" panose="05000000000000000000" pitchFamily="2" charset="2"/>
              <a:buChar char="v"/>
            </a:pPr>
            <a:r>
              <a:rPr lang="en-US" i="1" dirty="0"/>
              <a:t>Leveraging Linked Data for Evidence-Based Policymaking</a:t>
            </a:r>
            <a:r>
              <a:rPr lang="en-US" dirty="0"/>
              <a:t>, by Lisa Mirel</a:t>
            </a:r>
          </a:p>
          <a:p>
            <a:pPr lvl="1">
              <a:buFont typeface="Wingdings" panose="05000000000000000000" pitchFamily="2" charset="2"/>
              <a:buChar char="v"/>
            </a:pPr>
            <a:r>
              <a:rPr lang="en-US" i="1" dirty="0"/>
              <a:t>Identification of Opioid-Involved Health Outcomes Using Linked Hospital Care and Mortality Data</a:t>
            </a:r>
            <a:r>
              <a:rPr lang="en-US" dirty="0"/>
              <a:t>, by Carol DeFrances</a:t>
            </a:r>
          </a:p>
          <a:p>
            <a:pPr lvl="1">
              <a:buFont typeface="Wingdings" panose="05000000000000000000" pitchFamily="2" charset="2"/>
              <a:buChar char="v"/>
            </a:pPr>
            <a:r>
              <a:rPr lang="en-US" i="1" dirty="0"/>
              <a:t>On the Utility of Prediction Models in Large Government Surveys: Using Linked Administrative-Survey Data to Inform Analyses of More Contemporaneous Survey Data</a:t>
            </a:r>
            <a:r>
              <a:rPr lang="en-US" dirty="0"/>
              <a:t>, by Yulei He (for Jennifer Rammon)</a:t>
            </a:r>
          </a:p>
          <a:p>
            <a:pPr lvl="1">
              <a:buFont typeface="Wingdings" panose="05000000000000000000" pitchFamily="2" charset="2"/>
              <a:buChar char="v"/>
            </a:pPr>
            <a:r>
              <a:rPr lang="en-US" i="1" dirty="0"/>
              <a:t>Research Data Centers for Data Access</a:t>
            </a:r>
            <a:r>
              <a:rPr lang="en-US" dirty="0"/>
              <a:t>, by Jennifer Parker</a:t>
            </a:r>
            <a:endParaRPr lang="en-US" i="1" dirty="0"/>
          </a:p>
        </p:txBody>
      </p:sp>
    </p:spTree>
    <p:extLst>
      <p:ext uri="{BB962C8B-B14F-4D97-AF65-F5344CB8AC3E}">
        <p14:creationId xmlns:p14="http://schemas.microsoft.com/office/powerpoint/2010/main" val="273923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12" y="427239"/>
            <a:ext cx="8596668" cy="863570"/>
          </a:xfrm>
        </p:spPr>
        <p:txBody>
          <a:bodyPr/>
          <a:lstStyle/>
          <a:p>
            <a:r>
              <a:rPr lang="en-US" sz="4800" dirty="0">
                <a:solidFill>
                  <a:schemeClr val="accent2"/>
                </a:solidFill>
              </a:rPr>
              <a:t>FY 2020 Appropriations</a:t>
            </a:r>
          </a:p>
        </p:txBody>
      </p:sp>
      <p:sp>
        <p:nvSpPr>
          <p:cNvPr id="3" name="Content Placeholder 2">
            <a:extLst>
              <a:ext uri="{FF2B5EF4-FFF2-40B4-BE49-F238E27FC236}">
                <a16:creationId xmlns:a16="http://schemas.microsoft.com/office/drawing/2014/main" id="{C316C7F0-F366-42D7-A4CE-2FC7AE6FB15F}"/>
              </a:ext>
            </a:extLst>
          </p:cNvPr>
          <p:cNvSpPr>
            <a:spLocks noGrp="1"/>
          </p:cNvSpPr>
          <p:nvPr>
            <p:ph idx="1"/>
          </p:nvPr>
        </p:nvSpPr>
        <p:spPr>
          <a:xfrm>
            <a:off x="677334" y="1541521"/>
            <a:ext cx="8596668" cy="4889240"/>
          </a:xfrm>
        </p:spPr>
        <p:txBody>
          <a:bodyPr>
            <a:normAutofit/>
          </a:bodyPr>
          <a:lstStyle/>
          <a:p>
            <a:r>
              <a:rPr lang="en-US" sz="2400" dirty="0">
                <a:solidFill>
                  <a:schemeClr val="tx1"/>
                </a:solidFill>
              </a:rPr>
              <a:t>Appropriations allocates an additional $50 million to CDC for “Public Health Data Surveillance/IT Systems Modernization”</a:t>
            </a:r>
          </a:p>
          <a:p>
            <a:pPr marL="0" indent="0">
              <a:buNone/>
            </a:pPr>
            <a:endParaRPr lang="en-US" sz="2400" dirty="0">
              <a:solidFill>
                <a:schemeClr val="tx1"/>
              </a:solidFill>
            </a:endParaRPr>
          </a:p>
          <a:p>
            <a:r>
              <a:rPr lang="en-US" sz="2400" dirty="0">
                <a:solidFill>
                  <a:schemeClr val="tx1"/>
                </a:solidFill>
              </a:rPr>
              <a:t>Joint Explanatory Statement: “CDC is directed to provide a multi-year plan, including at least five years of budget projections, as well as the innovation strategy for surveys conducted by the National Center for Health Statistics to the Committees no later than 120 days after enactment of this Act.”</a:t>
            </a:r>
          </a:p>
          <a:p>
            <a:endParaRPr lang="en-US" sz="2400" dirty="0">
              <a:solidFill>
                <a:schemeClr val="tx1"/>
              </a:solidFill>
            </a:endParaRPr>
          </a:p>
          <a:p>
            <a:pPr marL="0" indent="0">
              <a:buNone/>
            </a:pPr>
            <a:endParaRPr lang="en-US" sz="2400" dirty="0">
              <a:solidFill>
                <a:schemeClr val="tx1"/>
              </a:solidFill>
            </a:endParaRPr>
          </a:p>
        </p:txBody>
      </p:sp>
    </p:spTree>
    <p:extLst>
      <p:ext uri="{BB962C8B-B14F-4D97-AF65-F5344CB8AC3E}">
        <p14:creationId xmlns:p14="http://schemas.microsoft.com/office/powerpoint/2010/main" val="4209552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accent2"/>
                </a:solidFill>
                <a:cs typeface="Calibri" panose="020F0502020204030204" pitchFamily="34" charset="0"/>
              </a:rPr>
              <a:t>Percentage of NCHS Data Collections Funded by Reimbursable Dollars in FY 2019</a:t>
            </a:r>
            <a:br>
              <a:rPr lang="en-US" dirty="0">
                <a:solidFill>
                  <a:schemeClr val="accent2"/>
                </a:solidFill>
              </a:rPr>
            </a:br>
            <a:endParaRPr lang="en-US" dirty="0">
              <a:solidFill>
                <a:schemeClr val="accent2"/>
              </a:solidFill>
            </a:endParaRPr>
          </a:p>
        </p:txBody>
      </p:sp>
      <p:graphicFrame>
        <p:nvGraphicFramePr>
          <p:cNvPr id="6" name="Content Placeholder 8" descr="This graph displays the main NCHS surveys and systems and indicates the amount of funding received through appropriations and the amount of funding received from reimbursable funding, or other sources.  For some surveys, a large portion of funding comes from non-CDC appropriations." title="Percentage of NCHS Data Collections Funded by Reimbursable Dollars in FY 2018"/>
          <p:cNvGraphicFramePr>
            <a:graphicFrameLocks noGrp="1"/>
          </p:cNvGraphicFramePr>
          <p:nvPr>
            <p:ph idx="1"/>
            <p:extLst>
              <p:ext uri="{D42A27DB-BD31-4B8C-83A1-F6EECF244321}">
                <p14:modId xmlns:p14="http://schemas.microsoft.com/office/powerpoint/2010/main" val="3280490875"/>
              </p:ext>
            </p:extLst>
          </p:nvPr>
        </p:nvGraphicFramePr>
        <p:xfrm>
          <a:off x="0" y="1930400"/>
          <a:ext cx="11668538" cy="4390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37945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12" y="427239"/>
            <a:ext cx="8596668" cy="863570"/>
          </a:xfrm>
        </p:spPr>
        <p:txBody>
          <a:bodyPr/>
          <a:lstStyle/>
          <a:p>
            <a:r>
              <a:rPr lang="en-US" sz="4800" dirty="0">
                <a:solidFill>
                  <a:schemeClr val="accent2"/>
                </a:solidFill>
              </a:rPr>
              <a:t>Additional NCHS Funding</a:t>
            </a:r>
          </a:p>
        </p:txBody>
      </p:sp>
      <p:graphicFrame>
        <p:nvGraphicFramePr>
          <p:cNvPr id="6" name="Content Placeholder 5" descr="NCHS additional funding from PCORI and ORCU&#10;&#10;FY 2018 - FY 2020 funding amounts">
            <a:extLst>
              <a:ext uri="{FF2B5EF4-FFF2-40B4-BE49-F238E27FC236}">
                <a16:creationId xmlns:a16="http://schemas.microsoft.com/office/drawing/2014/main" id="{A7B3C434-A1B4-476E-841E-1CE21BF6E26E}"/>
              </a:ext>
            </a:extLst>
          </p:cNvPr>
          <p:cNvGraphicFramePr>
            <a:graphicFrameLocks noGrp="1"/>
          </p:cNvGraphicFramePr>
          <p:nvPr>
            <p:ph idx="1"/>
            <p:extLst>
              <p:ext uri="{D42A27DB-BD31-4B8C-83A1-F6EECF244321}">
                <p14:modId xmlns:p14="http://schemas.microsoft.com/office/powerpoint/2010/main" val="2930638233"/>
              </p:ext>
            </p:extLst>
          </p:nvPr>
        </p:nvGraphicFramePr>
        <p:xfrm>
          <a:off x="538965" y="1921398"/>
          <a:ext cx="10051868" cy="3827142"/>
        </p:xfrm>
        <a:graphic>
          <a:graphicData uri="http://schemas.openxmlformats.org/drawingml/2006/table">
            <a:tbl>
              <a:tblPr firstRow="1" firstCol="1" bandRow="1">
                <a:tableStyleId>{B301B821-A1FF-4177-AEE7-76D212191A09}</a:tableStyleId>
              </a:tblPr>
              <a:tblGrid>
                <a:gridCol w="4438149">
                  <a:extLst>
                    <a:ext uri="{9D8B030D-6E8A-4147-A177-3AD203B41FA5}">
                      <a16:colId xmlns:a16="http://schemas.microsoft.com/office/drawing/2014/main" val="1388643081"/>
                    </a:ext>
                  </a:extLst>
                </a:gridCol>
                <a:gridCol w="1863524">
                  <a:extLst>
                    <a:ext uri="{9D8B030D-6E8A-4147-A177-3AD203B41FA5}">
                      <a16:colId xmlns:a16="http://schemas.microsoft.com/office/drawing/2014/main" val="2011985741"/>
                    </a:ext>
                  </a:extLst>
                </a:gridCol>
                <a:gridCol w="1805651">
                  <a:extLst>
                    <a:ext uri="{9D8B030D-6E8A-4147-A177-3AD203B41FA5}">
                      <a16:colId xmlns:a16="http://schemas.microsoft.com/office/drawing/2014/main" val="1195214493"/>
                    </a:ext>
                  </a:extLst>
                </a:gridCol>
                <a:gridCol w="1944544">
                  <a:extLst>
                    <a:ext uri="{9D8B030D-6E8A-4147-A177-3AD203B41FA5}">
                      <a16:colId xmlns:a16="http://schemas.microsoft.com/office/drawing/2014/main" val="3008209327"/>
                    </a:ext>
                  </a:extLst>
                </a:gridCol>
              </a:tblGrid>
              <a:tr h="718255">
                <a:tc>
                  <a:txBody>
                    <a:bodyPr/>
                    <a:lstStyle/>
                    <a:p>
                      <a:pPr marL="0" marR="0">
                        <a:spcBef>
                          <a:spcPts val="0"/>
                        </a:spcBef>
                        <a:spcAft>
                          <a:spcPts val="0"/>
                        </a:spcAft>
                      </a:pPr>
                      <a:r>
                        <a:rPr lang="en-US" sz="2400" dirty="0">
                          <a:effectLst/>
                        </a:rPr>
                        <a:t>Funding Type</a:t>
                      </a:r>
                      <a:endParaRPr lang="en-US" sz="24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400" dirty="0">
                          <a:effectLst/>
                        </a:rPr>
                        <a:t>FY 2018</a:t>
                      </a:r>
                      <a:endParaRPr lang="en-US" sz="24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400" dirty="0">
                          <a:effectLst/>
                        </a:rPr>
                        <a:t>FY 2019</a:t>
                      </a:r>
                      <a:endParaRPr lang="en-US" sz="24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lgn="l" defTabSz="457200" rtl="0" eaLnBrk="1" latinLnBrk="0" hangingPunct="1">
                        <a:spcBef>
                          <a:spcPts val="0"/>
                        </a:spcBef>
                        <a:spcAft>
                          <a:spcPts val="0"/>
                        </a:spcAft>
                      </a:pPr>
                      <a:r>
                        <a:rPr lang="en-US" sz="2400" b="1" i="1" kern="1200" dirty="0">
                          <a:solidFill>
                            <a:schemeClr val="lt1"/>
                          </a:solidFill>
                          <a:effectLst/>
                          <a:latin typeface="+mn-lt"/>
                          <a:ea typeface="+mn-ea"/>
                          <a:cs typeface="+mn-cs"/>
                        </a:rPr>
                        <a:t>FY 2020 (request)</a:t>
                      </a:r>
                    </a:p>
                  </a:txBody>
                  <a:tcPr marL="83980" marR="83980" marT="41990" marB="41990"/>
                </a:tc>
                <a:extLst>
                  <a:ext uri="{0D108BD9-81ED-4DB2-BD59-A6C34878D82A}">
                    <a16:rowId xmlns:a16="http://schemas.microsoft.com/office/drawing/2014/main" val="895952158"/>
                  </a:ext>
                </a:extLst>
              </a:tr>
              <a:tr h="1240326">
                <a:tc>
                  <a:txBody>
                    <a:bodyPr/>
                    <a:lstStyle/>
                    <a:p>
                      <a:pPr marL="0" marR="0">
                        <a:spcBef>
                          <a:spcPts val="0"/>
                        </a:spcBef>
                        <a:spcAft>
                          <a:spcPts val="0"/>
                        </a:spcAft>
                      </a:pPr>
                      <a:r>
                        <a:rPr lang="en-US" sz="2000" dirty="0">
                          <a:effectLst/>
                        </a:rPr>
                        <a:t>Patient-Centered Outcomes Research (PCOR) Initiative* </a:t>
                      </a:r>
                      <a:endParaRPr lang="en-US" sz="20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000" dirty="0">
                          <a:effectLst/>
                        </a:rPr>
                        <a:t>$4,826,561</a:t>
                      </a:r>
                      <a:endParaRPr lang="en-US" sz="20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000">
                          <a:effectLst/>
                        </a:rPr>
                        <a:t>$1,556,845</a:t>
                      </a:r>
                      <a:endParaRPr lang="en-US" sz="200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lgn="l" defTabSz="457200" rtl="0" eaLnBrk="1" latinLnBrk="0" hangingPunct="1">
                        <a:spcBef>
                          <a:spcPts val="0"/>
                        </a:spcBef>
                        <a:spcAft>
                          <a:spcPts val="0"/>
                        </a:spcAft>
                      </a:pPr>
                      <a:r>
                        <a:rPr lang="en-US" sz="2000" i="1" kern="1200" dirty="0">
                          <a:solidFill>
                            <a:schemeClr val="dk1"/>
                          </a:solidFill>
                          <a:effectLst/>
                          <a:latin typeface="+mn-lt"/>
                          <a:ea typeface="+mn-ea"/>
                          <a:cs typeface="+mn-cs"/>
                        </a:rPr>
                        <a:t>$960,000</a:t>
                      </a:r>
                    </a:p>
                  </a:txBody>
                  <a:tcPr marL="83980" marR="83980" marT="41990" marB="41990"/>
                </a:tc>
                <a:extLst>
                  <a:ext uri="{0D108BD9-81ED-4DB2-BD59-A6C34878D82A}">
                    <a16:rowId xmlns:a16="http://schemas.microsoft.com/office/drawing/2014/main" val="1205418454"/>
                  </a:ext>
                </a:extLst>
              </a:tr>
              <a:tr h="1104134">
                <a:tc>
                  <a:txBody>
                    <a:bodyPr/>
                    <a:lstStyle/>
                    <a:p>
                      <a:pPr marL="0" marR="0">
                        <a:spcBef>
                          <a:spcPts val="0"/>
                        </a:spcBef>
                        <a:spcAft>
                          <a:spcPts val="0"/>
                        </a:spcAft>
                      </a:pPr>
                      <a:r>
                        <a:rPr lang="en-US" sz="2000">
                          <a:effectLst/>
                        </a:rPr>
                        <a:t>Opioid Response Coordinating Unit (ORCU)</a:t>
                      </a:r>
                      <a:endParaRPr lang="en-US" sz="200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000" dirty="0">
                          <a:effectLst/>
                        </a:rPr>
                        <a:t>$7,830,000</a:t>
                      </a:r>
                      <a:endParaRPr lang="en-US" sz="20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000" dirty="0">
                          <a:effectLst/>
                        </a:rPr>
                        <a:t>$13,249,000</a:t>
                      </a:r>
                      <a:endParaRPr lang="en-US" sz="20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lgn="l" defTabSz="457200" rtl="0" eaLnBrk="1" latinLnBrk="0" hangingPunct="1">
                        <a:spcBef>
                          <a:spcPts val="0"/>
                        </a:spcBef>
                        <a:spcAft>
                          <a:spcPts val="0"/>
                        </a:spcAft>
                      </a:pPr>
                      <a:r>
                        <a:rPr lang="en-US" sz="2000" i="1" kern="1200" dirty="0">
                          <a:solidFill>
                            <a:schemeClr val="dk1"/>
                          </a:solidFill>
                          <a:effectLst/>
                          <a:latin typeface="+mn-lt"/>
                          <a:ea typeface="+mn-ea"/>
                          <a:cs typeface="+mn-cs"/>
                        </a:rPr>
                        <a:t>$4,000,000</a:t>
                      </a:r>
                    </a:p>
                  </a:txBody>
                  <a:tcPr marL="83980" marR="83980" marT="41990" marB="41990"/>
                </a:tc>
                <a:extLst>
                  <a:ext uri="{0D108BD9-81ED-4DB2-BD59-A6C34878D82A}">
                    <a16:rowId xmlns:a16="http://schemas.microsoft.com/office/drawing/2014/main" val="897706762"/>
                  </a:ext>
                </a:extLst>
              </a:tr>
              <a:tr h="667182">
                <a:tc>
                  <a:txBody>
                    <a:bodyPr/>
                    <a:lstStyle/>
                    <a:p>
                      <a:pPr marL="0" marR="0">
                        <a:spcBef>
                          <a:spcPts val="0"/>
                        </a:spcBef>
                        <a:spcAft>
                          <a:spcPts val="0"/>
                        </a:spcAft>
                      </a:pPr>
                      <a:r>
                        <a:rPr lang="en-US" sz="2000" dirty="0">
                          <a:effectLst/>
                        </a:rPr>
                        <a:t>TOTAL</a:t>
                      </a:r>
                      <a:endParaRPr lang="en-US" sz="2000"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000" b="1" dirty="0">
                          <a:effectLst/>
                        </a:rPr>
                        <a:t>$12,656,561</a:t>
                      </a:r>
                      <a:endParaRPr lang="en-US" sz="2000" b="1"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spcBef>
                          <a:spcPts val="0"/>
                        </a:spcBef>
                        <a:spcAft>
                          <a:spcPts val="0"/>
                        </a:spcAft>
                      </a:pPr>
                      <a:r>
                        <a:rPr lang="en-US" sz="2000" b="1" dirty="0">
                          <a:effectLst/>
                        </a:rPr>
                        <a:t>$14,805,845</a:t>
                      </a:r>
                      <a:endParaRPr lang="en-US" sz="2000" b="1" dirty="0">
                        <a:effectLst/>
                        <a:latin typeface="Calibri" panose="020F0502020204030204" pitchFamily="34" charset="0"/>
                        <a:ea typeface="Calibri" panose="020F0502020204030204" pitchFamily="34" charset="0"/>
                      </a:endParaRPr>
                    </a:p>
                  </a:txBody>
                  <a:tcPr marL="83980" marR="83980" marT="41990" marB="41990"/>
                </a:tc>
                <a:tc>
                  <a:txBody>
                    <a:bodyPr/>
                    <a:lstStyle/>
                    <a:p>
                      <a:pPr marL="0" marR="0" algn="l" defTabSz="457200" rtl="0" eaLnBrk="1" latinLnBrk="0" hangingPunct="1">
                        <a:spcBef>
                          <a:spcPts val="0"/>
                        </a:spcBef>
                        <a:spcAft>
                          <a:spcPts val="0"/>
                        </a:spcAft>
                      </a:pPr>
                      <a:r>
                        <a:rPr lang="en-US" sz="2000" b="1" i="1" kern="1200" dirty="0">
                          <a:solidFill>
                            <a:schemeClr val="dk1"/>
                          </a:solidFill>
                          <a:effectLst/>
                          <a:latin typeface="+mn-lt"/>
                          <a:ea typeface="+mn-ea"/>
                          <a:cs typeface="+mn-cs"/>
                        </a:rPr>
                        <a:t>$4,960,000</a:t>
                      </a:r>
                    </a:p>
                  </a:txBody>
                  <a:tcPr marL="83980" marR="83980" marT="41990" marB="41990"/>
                </a:tc>
                <a:extLst>
                  <a:ext uri="{0D108BD9-81ED-4DB2-BD59-A6C34878D82A}">
                    <a16:rowId xmlns:a16="http://schemas.microsoft.com/office/drawing/2014/main" val="621011539"/>
                  </a:ext>
                </a:extLst>
              </a:tr>
            </a:tbl>
          </a:graphicData>
        </a:graphic>
      </p:graphicFrame>
    </p:spTree>
    <p:extLst>
      <p:ext uri="{BB962C8B-B14F-4D97-AF65-F5344CB8AC3E}">
        <p14:creationId xmlns:p14="http://schemas.microsoft.com/office/powerpoint/2010/main" val="882391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512" y="427239"/>
            <a:ext cx="8596668" cy="863570"/>
          </a:xfrm>
        </p:spPr>
        <p:txBody>
          <a:bodyPr>
            <a:normAutofit/>
          </a:bodyPr>
          <a:lstStyle/>
          <a:p>
            <a:r>
              <a:rPr lang="en-US" sz="4800" dirty="0">
                <a:solidFill>
                  <a:schemeClr val="accent2"/>
                </a:solidFill>
              </a:rPr>
              <a:t>A New Look for NCHS</a:t>
            </a:r>
          </a:p>
        </p:txBody>
      </p:sp>
      <p:pic>
        <p:nvPicPr>
          <p:cNvPr id="3" name="Content Placeholder 2" descr="Picture of new NCHS entry way design">
            <a:extLst>
              <a:ext uri="{FF2B5EF4-FFF2-40B4-BE49-F238E27FC236}">
                <a16:creationId xmlns:a16="http://schemas.microsoft.com/office/drawing/2014/main" id="{44FAA782-EF54-494B-92A5-111B8E7C8668}"/>
              </a:ext>
            </a:extLst>
          </p:cNvPr>
          <p:cNvPicPr>
            <a:picLocks noGrp="1" noChangeAspect="1"/>
          </p:cNvPicPr>
          <p:nvPr>
            <p:ph idx="1"/>
          </p:nvPr>
        </p:nvPicPr>
        <p:blipFill>
          <a:blip r:embed="rId3"/>
          <a:stretch>
            <a:fillRect/>
          </a:stretch>
        </p:blipFill>
        <p:spPr>
          <a:xfrm>
            <a:off x="0" y="1549788"/>
            <a:ext cx="12012402" cy="4073771"/>
          </a:xfrm>
          <a:prstGeom prst="rect">
            <a:avLst/>
          </a:prstGeom>
        </p:spPr>
      </p:pic>
    </p:spTree>
    <p:extLst>
      <p:ext uri="{BB962C8B-B14F-4D97-AF65-F5344CB8AC3E}">
        <p14:creationId xmlns:p14="http://schemas.microsoft.com/office/powerpoint/2010/main" val="177589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new NCHS entry way design">
            <a:extLst>
              <a:ext uri="{FF2B5EF4-FFF2-40B4-BE49-F238E27FC236}">
                <a16:creationId xmlns:a16="http://schemas.microsoft.com/office/drawing/2014/main" id="{4D5C7CAE-7A5E-418B-8DA9-56D2AC03731D}"/>
              </a:ext>
            </a:extLst>
          </p:cNvPr>
          <p:cNvPicPr>
            <a:picLocks noChangeAspect="1"/>
          </p:cNvPicPr>
          <p:nvPr/>
        </p:nvPicPr>
        <p:blipFill>
          <a:blip r:embed="rId2"/>
          <a:stretch>
            <a:fillRect/>
          </a:stretch>
        </p:blipFill>
        <p:spPr>
          <a:xfrm>
            <a:off x="47625" y="1490662"/>
            <a:ext cx="12096750" cy="3876675"/>
          </a:xfrm>
          <a:prstGeom prst="rect">
            <a:avLst/>
          </a:prstGeom>
        </p:spPr>
      </p:pic>
    </p:spTree>
    <p:extLst>
      <p:ext uri="{BB962C8B-B14F-4D97-AF65-F5344CB8AC3E}">
        <p14:creationId xmlns:p14="http://schemas.microsoft.com/office/powerpoint/2010/main" val="38680988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new NCHS entry way wall graphic">
            <a:extLst>
              <a:ext uri="{FF2B5EF4-FFF2-40B4-BE49-F238E27FC236}">
                <a16:creationId xmlns:a16="http://schemas.microsoft.com/office/drawing/2014/main" id="{23D7C4E8-FFAF-411A-8230-7C3AF85C1798}"/>
              </a:ext>
            </a:extLst>
          </p:cNvPr>
          <p:cNvPicPr>
            <a:picLocks noChangeAspect="1"/>
          </p:cNvPicPr>
          <p:nvPr/>
        </p:nvPicPr>
        <p:blipFill>
          <a:blip r:embed="rId2"/>
          <a:stretch>
            <a:fillRect/>
          </a:stretch>
        </p:blipFill>
        <p:spPr>
          <a:xfrm>
            <a:off x="23812" y="1233487"/>
            <a:ext cx="12144375" cy="4391025"/>
          </a:xfrm>
          <a:prstGeom prst="rect">
            <a:avLst/>
          </a:prstGeom>
        </p:spPr>
      </p:pic>
    </p:spTree>
    <p:extLst>
      <p:ext uri="{BB962C8B-B14F-4D97-AF65-F5344CB8AC3E}">
        <p14:creationId xmlns:p14="http://schemas.microsoft.com/office/powerpoint/2010/main" val="3928639168"/>
      </p:ext>
    </p:extLst>
  </p:cSld>
  <p:clrMapOvr>
    <a:masterClrMapping/>
  </p:clrMapOvr>
  <p:transition>
    <p:fade/>
  </p:transition>
</p:sld>
</file>

<file path=ppt/theme/theme1.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13518</TotalTime>
  <Words>1952</Words>
  <Application>Microsoft Office PowerPoint</Application>
  <PresentationFormat>Widescreen</PresentationFormat>
  <Paragraphs>450</Paragraphs>
  <Slides>35</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Myriad Web Pro</vt:lpstr>
      <vt:lpstr>Wingdings 3</vt:lpstr>
      <vt:lpstr>Trebuchet MS</vt:lpstr>
      <vt:lpstr>Courier New</vt:lpstr>
      <vt:lpstr>Arial</vt:lpstr>
      <vt:lpstr>Calibri</vt:lpstr>
      <vt:lpstr>Wingdings</vt:lpstr>
      <vt:lpstr>Theme1</vt:lpstr>
      <vt:lpstr>Facet</vt:lpstr>
      <vt:lpstr>Board of Scientific Counselors</vt:lpstr>
      <vt:lpstr>Administrative and Budget Updates</vt:lpstr>
      <vt:lpstr>NCHS Budget</vt:lpstr>
      <vt:lpstr>FY 2020 Appropriations</vt:lpstr>
      <vt:lpstr>Percentage of NCHS Data Collections Funded by Reimbursable Dollars in FY 2019 </vt:lpstr>
      <vt:lpstr>Additional NCHS Funding</vt:lpstr>
      <vt:lpstr>A New Look for NCHS</vt:lpstr>
      <vt:lpstr>PowerPoint Presentation</vt:lpstr>
      <vt:lpstr>PowerPoint Presentation</vt:lpstr>
      <vt:lpstr>PowerPoint Presentation</vt:lpstr>
      <vt:lpstr>PowerPoint Presentation</vt:lpstr>
      <vt:lpstr>Program updates</vt:lpstr>
      <vt:lpstr>Division of Vital Statistics (DVS): Maternal Mortality Data Release</vt:lpstr>
      <vt:lpstr>Planned Improvements in the Collection of Maternal Mortality Data</vt:lpstr>
      <vt:lpstr>Division of Health Interview Statistics</vt:lpstr>
      <vt:lpstr>Division of Health and Nutrition Examination Survey (DHANES): Data Release</vt:lpstr>
      <vt:lpstr>Division of Health and Nutrition Examination Survey (DHANES): NHANES Biospecimens</vt:lpstr>
      <vt:lpstr>Division of Health and Nutrition Examination Survey (DHANES): Announcements</vt:lpstr>
      <vt:lpstr>Division of Health Care Statistics (DHCS)</vt:lpstr>
      <vt:lpstr>Division of Analysis and Epidemiology (DAE): Health, United States, 2018</vt:lpstr>
      <vt:lpstr>DAE: Healthy People</vt:lpstr>
      <vt:lpstr>DAE: Data Linkages Program</vt:lpstr>
      <vt:lpstr>Division of Research and Methodology (DRM)</vt:lpstr>
      <vt:lpstr>15th Anniversary of QuickStats</vt:lpstr>
      <vt:lpstr>QuickStats: Overview and Value to NCHS</vt:lpstr>
      <vt:lpstr>Sandy Smith</vt:lpstr>
      <vt:lpstr>QuickStats: Celebrating 15 Years</vt:lpstr>
      <vt:lpstr>Latest QuickStats</vt:lpstr>
      <vt:lpstr>NCHS Publications by Fiscal Year</vt:lpstr>
      <vt:lpstr>Data Briefs Since Last BSC</vt:lpstr>
      <vt:lpstr>Upcoming NCHS Reports</vt:lpstr>
      <vt:lpstr>Upcoming NCHS Reports cont.</vt:lpstr>
      <vt:lpstr>NCHS in the News</vt:lpstr>
      <vt:lpstr>NCHS in the News</vt:lpstr>
      <vt:lpstr>NCHS at the International Conference on Health Policy Statistics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Moore, Jennifer A. (CDC/DDPHSS/NCHS/OD)</cp:lastModifiedBy>
  <cp:revision>579</cp:revision>
  <cp:lastPrinted>2019-08-27T19:13:34Z</cp:lastPrinted>
  <dcterms:created xsi:type="dcterms:W3CDTF">2011-03-17T17:43:16Z</dcterms:created>
  <dcterms:modified xsi:type="dcterms:W3CDTF">2020-01-30T21:10:05Z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