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1" r:id="rId2"/>
    <p:sldMasterId id="2147483871" r:id="rId3"/>
    <p:sldMasterId id="2147483880" r:id="rId4"/>
    <p:sldMasterId id="2147483890" r:id="rId5"/>
  </p:sldMasterIdLst>
  <p:notesMasterIdLst>
    <p:notesMasterId r:id="rId35"/>
  </p:notesMasterIdLst>
  <p:handoutMasterIdLst>
    <p:handoutMasterId r:id="rId36"/>
  </p:handoutMasterIdLst>
  <p:sldIdLst>
    <p:sldId id="257" r:id="rId6"/>
    <p:sldId id="407" r:id="rId7"/>
    <p:sldId id="449" r:id="rId8"/>
    <p:sldId id="301" r:id="rId9"/>
    <p:sldId id="1360" r:id="rId10"/>
    <p:sldId id="1361" r:id="rId11"/>
    <p:sldId id="1362" r:id="rId12"/>
    <p:sldId id="1363" r:id="rId13"/>
    <p:sldId id="1364" r:id="rId14"/>
    <p:sldId id="1365" r:id="rId15"/>
    <p:sldId id="1366" r:id="rId16"/>
    <p:sldId id="1367" r:id="rId17"/>
    <p:sldId id="1368" r:id="rId18"/>
    <p:sldId id="1369" r:id="rId19"/>
    <p:sldId id="1370" r:id="rId20"/>
    <p:sldId id="1371" r:id="rId21"/>
    <p:sldId id="1372" r:id="rId22"/>
    <p:sldId id="1385" r:id="rId23"/>
    <p:sldId id="1374" r:id="rId24"/>
    <p:sldId id="1375" r:id="rId25"/>
    <p:sldId id="1376" r:id="rId26"/>
    <p:sldId id="1377" r:id="rId27"/>
    <p:sldId id="1378" r:id="rId28"/>
    <p:sldId id="1379" r:id="rId29"/>
    <p:sldId id="1380" r:id="rId30"/>
    <p:sldId id="1381" r:id="rId31"/>
    <p:sldId id="1382" r:id="rId32"/>
    <p:sldId id="1383" r:id="rId33"/>
    <p:sldId id="1384" r:id="rId34"/>
  </p:sldIdLst>
  <p:sldSz cx="9144000" cy="5143500" type="screen16x9"/>
  <p:notesSz cx="7010400" cy="9296400"/>
  <p:embeddedFontLs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Myriad Web Pro" panose="020B0604020202020204" charset="0"/>
      <p:regular r:id="rId45"/>
      <p:bold r:id="rId46"/>
      <p: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rances, Carol J. (CDC/DDPHSS/NCHS/DHCS)" initials="DCJ(" lastIdx="1" clrIdx="0">
    <p:extLst>
      <p:ext uri="{19B8F6BF-5375-455C-9EA6-DF929625EA0E}">
        <p15:presenceInfo xmlns:p15="http://schemas.microsoft.com/office/powerpoint/2012/main" userId="S::csd0@cdc.gov::5620fbe4-95bc-447f-8ac4-2f3e9843bf37" providerId="AD"/>
      </p:ext>
    </p:extLst>
  </p:cmAuthor>
  <p:cmAuthor id="2" name="Jackson, Geoffrey (CDC/DDPHSS/NCHS/DHCS)" initials="JG(" lastIdx="1" clrIdx="1">
    <p:extLst>
      <p:ext uri="{19B8F6BF-5375-455C-9EA6-DF929625EA0E}">
        <p15:presenceInfo xmlns:p15="http://schemas.microsoft.com/office/powerpoint/2012/main" userId="S::mlq2@cdc.gov::f8b94d52-1e35-4f46-ad10-7c6ad9bcc613" providerId="AD"/>
      </p:ext>
    </p:extLst>
  </p:cmAuthor>
  <p:cmAuthor id="3" name="Brown, Amy (CDC/DDPHSS/NCHS/DHCS)" initials="BA(" lastIdx="4" clrIdx="2">
    <p:extLst>
      <p:ext uri="{19B8F6BF-5375-455C-9EA6-DF929625EA0E}">
        <p15:presenceInfo xmlns:p15="http://schemas.microsoft.com/office/powerpoint/2012/main" userId="S::wri1@cdc.gov::4376576c-7aad-4cfa-afd5-091a14b68816" providerId="AD"/>
      </p:ext>
    </p:extLst>
  </p:cmAuthor>
  <p:cmAuthor id="4" name="Relf, Daniela (CDC/DDPHSS/NCHS/DHCS) (CTR)" initials="RD((" lastIdx="0" clrIdx="3">
    <p:extLst>
      <p:ext uri="{19B8F6BF-5375-455C-9EA6-DF929625EA0E}">
        <p15:presenceInfo xmlns:p15="http://schemas.microsoft.com/office/powerpoint/2012/main" userId="S::pwj2@cdc.gov::60843402-6cf2-4072-8499-6fdfc102f3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6858"/>
    <a:srgbClr val="006166"/>
    <a:srgbClr val="618E7C"/>
    <a:srgbClr val="695E4A"/>
    <a:srgbClr val="008BB0"/>
    <a:srgbClr val="0088B7"/>
    <a:srgbClr val="B45340"/>
    <a:srgbClr val="9A4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0" autoAdjust="0"/>
    <p:restoredTop sz="96051" autoAdjust="0"/>
  </p:normalViewPr>
  <p:slideViewPr>
    <p:cSldViewPr snapToGrid="0">
      <p:cViewPr varScale="1">
        <p:scale>
          <a:sx n="112" d="100"/>
          <a:sy n="112" d="100"/>
        </p:scale>
        <p:origin x="114" y="5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dirty="0">
                <a:solidFill>
                  <a:srgbClr val="000000"/>
                </a:solidFill>
              </a:rPr>
              <a:t>Participant &amp; Response Rates (unweighted): </a:t>
            </a:r>
          </a:p>
          <a:p>
            <a:pPr>
              <a:defRPr>
                <a:solidFill>
                  <a:srgbClr val="000000"/>
                </a:solidFill>
              </a:defRPr>
            </a:pPr>
            <a:r>
              <a:rPr lang="en-US" dirty="0">
                <a:solidFill>
                  <a:srgbClr val="000000"/>
                </a:solidFill>
              </a:rPr>
              <a:t>NAMCS, 2005-2018</a:t>
            </a:r>
          </a:p>
        </c:rich>
      </c:tx>
      <c:layout>
        <c:manualLayout>
          <c:xMode val="edge"/>
          <c:yMode val="edge"/>
          <c:x val="0.19807719065237323"/>
          <c:y val="2.1276595744680851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rgbClr val="00000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2715317964772477"/>
          <c:y val="0.20515628086244878"/>
          <c:w val="0.81419160104986876"/>
          <c:h val="0.57891296820143789"/>
        </c:manualLayout>
      </c:layout>
      <c:lineChart>
        <c:grouping val="standard"/>
        <c:varyColors val="0"/>
        <c:ser>
          <c:idx val="0"/>
          <c:order val="0"/>
          <c:tx>
            <c:strRef>
              <c:f>Sheet1!$B$1</c:f>
              <c:strCache>
                <c:ptCount val="1"/>
                <c:pt idx="0">
                  <c:v>Participant Rate</c:v>
                </c:pt>
              </c:strCache>
            </c:strRef>
          </c:tx>
          <c:spPr>
            <a:ln w="38100" cap="rnd">
              <a:solidFill>
                <a:srgbClr val="FF0000"/>
              </a:solidFill>
              <a:round/>
            </a:ln>
            <a:effectLst/>
          </c:spPr>
          <c:marker>
            <c:symbol val="diamond"/>
            <c:size val="8"/>
            <c:spPr>
              <a:solidFill>
                <a:srgbClr val="FF0000"/>
              </a:solidFill>
              <a:ln w="9525">
                <a:noFill/>
              </a:ln>
              <a:effectLst/>
            </c:spPr>
          </c:marker>
          <c:dLbls>
            <c:dLbl>
              <c:idx val="1"/>
              <c:layout>
                <c:manualLayout>
                  <c:x val="-3.7499999999999999E-2"/>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D5-4579-B01F-472265CE72A9}"/>
                </c:ext>
              </c:extLst>
            </c:dLbl>
            <c:dLbl>
              <c:idx val="12"/>
              <c:layout>
                <c:manualLayout>
                  <c:x val="-4.9952925535814041E-2"/>
                  <c:y val="-4.4555947359428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06-4856-906D-72662CC6FB7F}"/>
                </c:ext>
              </c:extLst>
            </c:dLbl>
            <c:dLbl>
              <c:idx val="14"/>
              <c:layout>
                <c:manualLayout>
                  <c:x val="-2.4096385542168676E-2"/>
                  <c:y val="-4.255319148936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D5-4579-B01F-472265CE72A9}"/>
                </c:ext>
              </c:extLst>
            </c:dLbl>
            <c:dLbl>
              <c:idx val="17"/>
              <c:layout>
                <c:manualLayout>
                  <c:x val="-4.1666666666666664E-2"/>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D5-4579-B01F-472265CE72A9}"/>
                </c:ext>
              </c:extLst>
            </c:dLbl>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Sheet1!$B$2:$B$17</c:f>
              <c:numCache>
                <c:formatCode>0.0</c:formatCode>
                <c:ptCount val="16"/>
                <c:pt idx="1">
                  <c:v>66.167355371900825</c:v>
                </c:pt>
                <c:pt idx="2">
                  <c:v>64.153439153439152</c:v>
                </c:pt>
                <c:pt idx="3">
                  <c:v>65.360566902876201</c:v>
                </c:pt>
                <c:pt idx="4">
                  <c:v>62.314939434724096</c:v>
                </c:pt>
                <c:pt idx="5">
                  <c:v>65.1528384279476</c:v>
                </c:pt>
                <c:pt idx="6">
                  <c:v>61.596009975062351</c:v>
                </c:pt>
                <c:pt idx="7">
                  <c:v>57.612524461839534</c:v>
                </c:pt>
                <c:pt idx="8">
                  <c:v>45.257990390641325</c:v>
                </c:pt>
                <c:pt idx="9">
                  <c:v>48.135447921131593</c:v>
                </c:pt>
                <c:pt idx="10">
                  <c:v>44.581117021276597</c:v>
                </c:pt>
                <c:pt idx="11">
                  <c:v>35.376782077393074</c:v>
                </c:pt>
                <c:pt idx="12">
                  <c:v>41.442307692307693</c:v>
                </c:pt>
                <c:pt idx="13">
                  <c:v>49.000540248514319</c:v>
                </c:pt>
                <c:pt idx="14">
                  <c:v>40.801457194899818</c:v>
                </c:pt>
              </c:numCache>
            </c:numRef>
          </c:val>
          <c:smooth val="0"/>
          <c:extLst>
            <c:ext xmlns:c16="http://schemas.microsoft.com/office/drawing/2014/chart" uri="{C3380CC4-5D6E-409C-BE32-E72D297353CC}">
              <c16:uniqueId val="{00000003-D3D5-4579-B01F-472265CE72A9}"/>
            </c:ext>
          </c:extLst>
        </c:ser>
        <c:ser>
          <c:idx val="1"/>
          <c:order val="1"/>
          <c:tx>
            <c:strRef>
              <c:f>Sheet1!$C$1</c:f>
              <c:strCache>
                <c:ptCount val="1"/>
                <c:pt idx="0">
                  <c:v>Response Rate</c:v>
                </c:pt>
              </c:strCache>
            </c:strRef>
          </c:tx>
          <c:spPr>
            <a:ln w="28575" cap="rnd">
              <a:solidFill>
                <a:schemeClr val="accent2"/>
              </a:solidFill>
              <a:round/>
            </a:ln>
            <a:effectLst/>
          </c:spPr>
          <c:marker>
            <c:symbol val="diamond"/>
            <c:size val="8"/>
            <c:spPr>
              <a:solidFill>
                <a:schemeClr val="accent2"/>
              </a:solidFill>
              <a:ln w="9525">
                <a:solidFill>
                  <a:schemeClr val="accent2"/>
                </a:solidFill>
              </a:ln>
              <a:effectLst/>
            </c:spPr>
          </c:marker>
          <c:dLbls>
            <c:dLbl>
              <c:idx val="1"/>
              <c:layout>
                <c:manualLayout>
                  <c:x val="-4.0160642570281124E-2"/>
                  <c:y val="4.255319148936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D5-4579-B01F-472265CE72A9}"/>
                </c:ext>
              </c:extLst>
            </c:dLbl>
            <c:dLbl>
              <c:idx val="12"/>
              <c:layout>
                <c:manualLayout>
                  <c:x val="-3.614457831325301E-2"/>
                  <c:y val="3.5460992907801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D5-4579-B01F-472265CE72A9}"/>
                </c:ext>
              </c:extLst>
            </c:dLbl>
            <c:dLbl>
              <c:idx val="14"/>
              <c:layout>
                <c:manualLayout>
                  <c:x val="-3.614457831325301E-2"/>
                  <c:y val="4.255319148936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D5-4579-B01F-472265CE72A9}"/>
                </c:ext>
              </c:extLst>
            </c:dLbl>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Sheet1!$A$2:$A$17</c:f>
              <c:numCache>
                <c:formatCode>General</c:formatCode>
                <c:ptCount val="16"/>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Sheet1!$C$2:$C$17</c:f>
              <c:numCache>
                <c:formatCode>0.0</c:formatCode>
                <c:ptCount val="16"/>
                <c:pt idx="1">
                  <c:v>61.5</c:v>
                </c:pt>
                <c:pt idx="2">
                  <c:v>56.9</c:v>
                </c:pt>
                <c:pt idx="3">
                  <c:v>59.4</c:v>
                </c:pt>
                <c:pt idx="4">
                  <c:v>57.5</c:v>
                </c:pt>
                <c:pt idx="5">
                  <c:v>61</c:v>
                </c:pt>
                <c:pt idx="6">
                  <c:v>56.9</c:v>
                </c:pt>
                <c:pt idx="7">
                  <c:v>52.5</c:v>
                </c:pt>
                <c:pt idx="8">
                  <c:v>39.299999999999997</c:v>
                </c:pt>
                <c:pt idx="9">
                  <c:v>41.1</c:v>
                </c:pt>
                <c:pt idx="10">
                  <c:v>38.700000000000003</c:v>
                </c:pt>
                <c:pt idx="11">
                  <c:v>28.8</c:v>
                </c:pt>
                <c:pt idx="12">
                  <c:v>32.4</c:v>
                </c:pt>
                <c:pt idx="13">
                  <c:v>37</c:v>
                </c:pt>
                <c:pt idx="14">
                  <c:v>37</c:v>
                </c:pt>
              </c:numCache>
            </c:numRef>
          </c:val>
          <c:smooth val="0"/>
          <c:extLst>
            <c:ext xmlns:c16="http://schemas.microsoft.com/office/drawing/2014/chart" uri="{C3380CC4-5D6E-409C-BE32-E72D297353CC}">
              <c16:uniqueId val="{00000007-D3D5-4579-B01F-472265CE72A9}"/>
            </c:ext>
          </c:extLst>
        </c:ser>
        <c:dLbls>
          <c:showLegendKey val="0"/>
          <c:showVal val="0"/>
          <c:showCatName val="0"/>
          <c:showSerName val="0"/>
          <c:showPercent val="0"/>
          <c:showBubbleSize val="0"/>
        </c:dLbls>
        <c:marker val="1"/>
        <c:smooth val="0"/>
        <c:axId val="303372496"/>
        <c:axId val="362318496"/>
      </c:lineChart>
      <c:catAx>
        <c:axId val="303372496"/>
        <c:scaling>
          <c:orientation val="minMax"/>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r>
                  <a:rPr lang="en-US" dirty="0">
                    <a:solidFill>
                      <a:srgbClr val="000000"/>
                    </a:solidFill>
                  </a:rPr>
                  <a:t>Year</a:t>
                </a:r>
              </a:p>
            </c:rich>
          </c:tx>
          <c:layout>
            <c:manualLayout>
              <c:xMode val="edge"/>
              <c:yMode val="edge"/>
              <c:x val="0.4991741855295278"/>
              <c:y val="0.9192345123065985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in"/>
        <c:minorTickMark val="none"/>
        <c:tickLblPos val="nextTo"/>
        <c:spPr>
          <a:noFill/>
          <a:ln w="9525" cap="flat" cmpd="sng" algn="ctr">
            <a:solidFill>
              <a:srgbClr val="000000"/>
            </a:solidFill>
            <a:round/>
          </a:ln>
          <a:effectLst/>
        </c:spPr>
        <c:txPr>
          <a:bodyPr rot="2700000" spcFirstLastPara="1" vertOverflow="ellipsis"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362318496"/>
        <c:crossesAt val="0"/>
        <c:auto val="1"/>
        <c:lblAlgn val="ctr"/>
        <c:lblOffset val="100"/>
        <c:noMultiLvlLbl val="0"/>
      </c:catAx>
      <c:valAx>
        <c:axId val="362318496"/>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r>
                  <a:rPr lang="en-US" dirty="0">
                    <a:solidFill>
                      <a:srgbClr val="000000"/>
                    </a:solidFill>
                  </a:rPr>
                  <a:t>Percentage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303372496"/>
        <c:crosses val="autoZero"/>
        <c:crossBetween val="midCat"/>
        <c:majorUnit val="10"/>
      </c:valAx>
      <c:spPr>
        <a:noFill/>
        <a:ln>
          <a:solidFill>
            <a:srgbClr val="000000"/>
          </a:solidFill>
        </a:ln>
        <a:effectLst/>
      </c:spPr>
    </c:plotArea>
    <c:legend>
      <c:legendPos val="t"/>
      <c:layout>
        <c:manualLayout>
          <c:xMode val="edge"/>
          <c:yMode val="edge"/>
          <c:x val="0.26210780128387562"/>
          <c:y val="0.2569503546099291"/>
          <c:w val="0.47578439743224871"/>
          <c:h val="7.256715251019155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0.77789</cdr:x>
      <cdr:y>0.52652</cdr:y>
    </cdr:from>
    <cdr:to>
      <cdr:x>0.80397</cdr:x>
      <cdr:y>0.54991</cdr:y>
    </cdr:to>
    <cdr:sp macro="" textlink="">
      <cdr:nvSpPr>
        <cdr:cNvPr id="3" name="Isosceles Triangle 2">
          <a:extLst xmlns:a="http://schemas.openxmlformats.org/drawingml/2006/main">
            <a:ext uri="{FF2B5EF4-FFF2-40B4-BE49-F238E27FC236}">
              <a16:creationId xmlns:a16="http://schemas.microsoft.com/office/drawing/2014/main" id="{E0E28AF6-E068-4A22-9054-7522FB8AD90B}"/>
            </a:ext>
          </a:extLst>
        </cdr:cNvPr>
        <cdr:cNvSpPr/>
      </cdr:nvSpPr>
      <cdr:spPr>
        <a:xfrm xmlns:a="http://schemas.openxmlformats.org/drawingml/2006/main" rot="10800000">
          <a:off x="4350952" y="1500757"/>
          <a:ext cx="145894" cy="66676"/>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0.77676</cdr:x>
      <cdr:y>0.54267</cdr:y>
    </cdr:from>
    <cdr:to>
      <cdr:x>0.80284</cdr:x>
      <cdr:y>0.56606</cdr:y>
    </cdr:to>
    <cdr:sp macro="" textlink="">
      <cdr:nvSpPr>
        <cdr:cNvPr id="5" name="Isosceles Triangle 4">
          <a:extLst xmlns:a="http://schemas.openxmlformats.org/drawingml/2006/main">
            <a:ext uri="{FF2B5EF4-FFF2-40B4-BE49-F238E27FC236}">
              <a16:creationId xmlns:a16="http://schemas.microsoft.com/office/drawing/2014/main" id="{EA57C35B-D9B4-4175-9FFB-023818138D3C}"/>
            </a:ext>
          </a:extLst>
        </cdr:cNvPr>
        <cdr:cNvSpPr/>
      </cdr:nvSpPr>
      <cdr:spPr>
        <a:xfrm xmlns:a="http://schemas.openxmlformats.org/drawingml/2006/main">
          <a:off x="4344602" y="1546794"/>
          <a:ext cx="145894" cy="66676"/>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0.8602</cdr:x>
      <cdr:y>0.52596</cdr:y>
    </cdr:from>
    <cdr:to>
      <cdr:x>0.88628</cdr:x>
      <cdr:y>0.54935</cdr:y>
    </cdr:to>
    <cdr:sp macro="" textlink="">
      <cdr:nvSpPr>
        <cdr:cNvPr id="6" name="Isosceles Triangle 5">
          <a:extLst xmlns:a="http://schemas.openxmlformats.org/drawingml/2006/main">
            <a:ext uri="{FF2B5EF4-FFF2-40B4-BE49-F238E27FC236}">
              <a16:creationId xmlns:a16="http://schemas.microsoft.com/office/drawing/2014/main" id="{EA57C35B-D9B4-4175-9FFB-023818138D3C}"/>
            </a:ext>
          </a:extLst>
        </cdr:cNvPr>
        <cdr:cNvSpPr/>
      </cdr:nvSpPr>
      <cdr:spPr>
        <a:xfrm xmlns:a="http://schemas.openxmlformats.org/drawingml/2006/main" rot="10800000">
          <a:off x="4811328" y="1499170"/>
          <a:ext cx="145894" cy="66676"/>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0.78016</cdr:x>
      <cdr:y>0.57609</cdr:y>
    </cdr:from>
    <cdr:to>
      <cdr:x>0.80625</cdr:x>
      <cdr:y>0.59948</cdr:y>
    </cdr:to>
    <cdr:sp macro="" textlink="">
      <cdr:nvSpPr>
        <cdr:cNvPr id="7" name="Isosceles Triangle 6">
          <a:extLst xmlns:a="http://schemas.openxmlformats.org/drawingml/2006/main">
            <a:ext uri="{FF2B5EF4-FFF2-40B4-BE49-F238E27FC236}">
              <a16:creationId xmlns:a16="http://schemas.microsoft.com/office/drawing/2014/main" id="{EA57C35B-D9B4-4175-9FFB-023818138D3C}"/>
            </a:ext>
          </a:extLst>
        </cdr:cNvPr>
        <cdr:cNvSpPr/>
      </cdr:nvSpPr>
      <cdr:spPr>
        <a:xfrm xmlns:a="http://schemas.openxmlformats.org/drawingml/2006/main" rot="10800000">
          <a:off x="4363652" y="1642045"/>
          <a:ext cx="145894" cy="66676"/>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0.85424</cdr:x>
      <cdr:y>0.55771</cdr:y>
    </cdr:from>
    <cdr:to>
      <cdr:x>0.88032</cdr:x>
      <cdr:y>0.5811</cdr:y>
    </cdr:to>
    <cdr:sp macro="" textlink="">
      <cdr:nvSpPr>
        <cdr:cNvPr id="8" name="Isosceles Triangle 7">
          <a:extLst xmlns:a="http://schemas.openxmlformats.org/drawingml/2006/main">
            <a:ext uri="{FF2B5EF4-FFF2-40B4-BE49-F238E27FC236}">
              <a16:creationId xmlns:a16="http://schemas.microsoft.com/office/drawing/2014/main" id="{EA57C35B-D9B4-4175-9FFB-023818138D3C}"/>
            </a:ext>
          </a:extLst>
        </cdr:cNvPr>
        <cdr:cNvSpPr/>
      </cdr:nvSpPr>
      <cdr:spPr>
        <a:xfrm xmlns:a="http://schemas.openxmlformats.org/drawingml/2006/main" rot="10800000">
          <a:off x="4777989" y="1589657"/>
          <a:ext cx="145894" cy="66676"/>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0.85679</cdr:x>
      <cdr:y>0.56105</cdr:y>
    </cdr:from>
    <cdr:to>
      <cdr:x>0.88288</cdr:x>
      <cdr:y>0.58444</cdr:y>
    </cdr:to>
    <cdr:sp macro="" textlink="">
      <cdr:nvSpPr>
        <cdr:cNvPr id="9" name="Isosceles Triangle 8">
          <a:extLst xmlns:a="http://schemas.openxmlformats.org/drawingml/2006/main">
            <a:ext uri="{FF2B5EF4-FFF2-40B4-BE49-F238E27FC236}">
              <a16:creationId xmlns:a16="http://schemas.microsoft.com/office/drawing/2014/main" id="{EA57C35B-D9B4-4175-9FFB-023818138D3C}"/>
            </a:ext>
          </a:extLst>
        </cdr:cNvPr>
        <cdr:cNvSpPr/>
      </cdr:nvSpPr>
      <cdr:spPr>
        <a:xfrm xmlns:a="http://schemas.openxmlformats.org/drawingml/2006/main">
          <a:off x="4792277" y="1599182"/>
          <a:ext cx="145894" cy="66676"/>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0.78771</cdr:x>
      <cdr:y>0.45949</cdr:y>
    </cdr:from>
    <cdr:to>
      <cdr:x>0.87523</cdr:x>
      <cdr:y>0.54239</cdr:y>
    </cdr:to>
    <cdr:sp macro="" textlink="">
      <cdr:nvSpPr>
        <cdr:cNvPr id="10" name="Isosceles Triangle 9">
          <a:extLst xmlns:a="http://schemas.openxmlformats.org/drawingml/2006/main">
            <a:ext uri="{FF2B5EF4-FFF2-40B4-BE49-F238E27FC236}">
              <a16:creationId xmlns:a16="http://schemas.microsoft.com/office/drawing/2014/main" id="{EA57C35B-D9B4-4175-9FFB-023818138D3C}"/>
            </a:ext>
          </a:extLst>
        </cdr:cNvPr>
        <cdr:cNvSpPr/>
      </cdr:nvSpPr>
      <cdr:spPr>
        <a:xfrm xmlns:a="http://schemas.openxmlformats.org/drawingml/2006/main">
          <a:off x="4405893" y="1309719"/>
          <a:ext cx="489493" cy="236282"/>
        </a:xfrm>
        <a:prstGeom xmlns:a="http://schemas.openxmlformats.org/drawingml/2006/main" prst="triangle">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145" cy="465743"/>
          </a:xfrm>
          <a:prstGeom prst="rect">
            <a:avLst/>
          </a:prstGeom>
        </p:spPr>
        <p:txBody>
          <a:bodyPr vert="horz" lIns="88114" tIns="44056" rIns="88114" bIns="44056" rtlCol="0"/>
          <a:lstStyle>
            <a:lvl1pPr algn="l">
              <a:defRPr sz="1200"/>
            </a:lvl1pPr>
          </a:lstStyle>
          <a:p>
            <a:endParaRPr lang="en-US" dirty="0"/>
          </a:p>
        </p:txBody>
      </p:sp>
      <p:sp>
        <p:nvSpPr>
          <p:cNvPr id="3" name="Date Placeholder 2"/>
          <p:cNvSpPr>
            <a:spLocks noGrp="1"/>
          </p:cNvSpPr>
          <p:nvPr>
            <p:ph type="dt" sz="quarter" idx="1"/>
          </p:nvPr>
        </p:nvSpPr>
        <p:spPr>
          <a:xfrm>
            <a:off x="3970737" y="2"/>
            <a:ext cx="3038145" cy="465743"/>
          </a:xfrm>
          <a:prstGeom prst="rect">
            <a:avLst/>
          </a:prstGeom>
        </p:spPr>
        <p:txBody>
          <a:bodyPr vert="horz" lIns="88114" tIns="44056" rIns="88114" bIns="44056" rtlCol="0"/>
          <a:lstStyle>
            <a:lvl1pPr algn="r">
              <a:defRPr sz="1200"/>
            </a:lvl1pPr>
          </a:lstStyle>
          <a:p>
            <a:fld id="{CCD9D4F3-1CB6-4E57-BC6A-8FDD6DF1AC39}" type="datetimeFigureOut">
              <a:rPr lang="en-US" smtClean="0"/>
              <a:t>1/17/2020</a:t>
            </a:fld>
            <a:endParaRPr lang="en-US" dirty="0"/>
          </a:p>
        </p:txBody>
      </p:sp>
      <p:sp>
        <p:nvSpPr>
          <p:cNvPr id="4" name="Footer Placeholder 3"/>
          <p:cNvSpPr>
            <a:spLocks noGrp="1"/>
          </p:cNvSpPr>
          <p:nvPr>
            <p:ph type="ftr" sz="quarter" idx="2"/>
          </p:nvPr>
        </p:nvSpPr>
        <p:spPr>
          <a:xfrm>
            <a:off x="3" y="8830658"/>
            <a:ext cx="3038145" cy="465742"/>
          </a:xfrm>
          <a:prstGeom prst="rect">
            <a:avLst/>
          </a:prstGeom>
        </p:spPr>
        <p:txBody>
          <a:bodyPr vert="horz" lIns="88114" tIns="44056" rIns="88114" bIns="440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7" y="8830658"/>
            <a:ext cx="3038145" cy="465742"/>
          </a:xfrm>
          <a:prstGeom prst="rect">
            <a:avLst/>
          </a:prstGeom>
        </p:spPr>
        <p:txBody>
          <a:bodyPr vert="horz" lIns="88114" tIns="44056" rIns="88114" bIns="44056"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145" cy="464205"/>
          </a:xfrm>
          <a:prstGeom prst="rect">
            <a:avLst/>
          </a:prstGeom>
        </p:spPr>
        <p:txBody>
          <a:bodyPr vert="horz" lIns="88114" tIns="44056" rIns="88114" bIns="44056"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7" y="3"/>
            <a:ext cx="3038145" cy="464205"/>
          </a:xfrm>
          <a:prstGeom prst="rect">
            <a:avLst/>
          </a:prstGeom>
        </p:spPr>
        <p:txBody>
          <a:bodyPr vert="horz" lIns="88114" tIns="44056" rIns="88114" bIns="44056"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1/17/2020</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88114" tIns="44056" rIns="88114" bIns="44056" rtlCol="0" anchor="ctr"/>
          <a:lstStyle/>
          <a:p>
            <a:pPr lvl="0"/>
            <a:endParaRPr lang="en-US" noProof="0" dirty="0"/>
          </a:p>
        </p:txBody>
      </p:sp>
      <p:sp>
        <p:nvSpPr>
          <p:cNvPr id="5" name="Notes Placeholder 4"/>
          <p:cNvSpPr>
            <a:spLocks noGrp="1"/>
          </p:cNvSpPr>
          <p:nvPr>
            <p:ph type="body" sz="quarter" idx="3"/>
          </p:nvPr>
        </p:nvSpPr>
        <p:spPr>
          <a:xfrm>
            <a:off x="701346" y="4416101"/>
            <a:ext cx="5607711" cy="4182457"/>
          </a:xfrm>
          <a:prstGeom prst="rect">
            <a:avLst/>
          </a:prstGeom>
        </p:spPr>
        <p:txBody>
          <a:bodyPr vert="horz" lIns="88114" tIns="44056" rIns="88114" bIns="440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30662"/>
            <a:ext cx="3038145" cy="464205"/>
          </a:xfrm>
          <a:prstGeom prst="rect">
            <a:avLst/>
          </a:prstGeom>
        </p:spPr>
        <p:txBody>
          <a:bodyPr vert="horz" lIns="88114" tIns="44056" rIns="88114" bIns="44056"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7" y="8830662"/>
            <a:ext cx="3038145" cy="464205"/>
          </a:xfrm>
          <a:prstGeom prst="rect">
            <a:avLst/>
          </a:prstGeom>
        </p:spPr>
        <p:txBody>
          <a:bodyPr vert="horz" lIns="88114" tIns="44056" rIns="88114" bIns="44056"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5927" indent="-275356">
              <a:defRPr>
                <a:solidFill>
                  <a:schemeClr val="tx1"/>
                </a:solidFill>
                <a:latin typeface="Myriad Web Pro" panose="020B0503030403020204" pitchFamily="34" charset="0"/>
              </a:defRPr>
            </a:lvl2pPr>
            <a:lvl3pPr marL="1101425" indent="-220285">
              <a:defRPr>
                <a:solidFill>
                  <a:schemeClr val="tx1"/>
                </a:solidFill>
                <a:latin typeface="Myriad Web Pro" panose="020B0503030403020204" pitchFamily="34" charset="0"/>
              </a:defRPr>
            </a:lvl3pPr>
            <a:lvl4pPr marL="1541996" indent="-220285">
              <a:defRPr>
                <a:solidFill>
                  <a:schemeClr val="tx1"/>
                </a:solidFill>
                <a:latin typeface="Myriad Web Pro" panose="020B0503030403020204" pitchFamily="34" charset="0"/>
              </a:defRPr>
            </a:lvl4pPr>
            <a:lvl5pPr marL="1982565" indent="-220285">
              <a:defRPr>
                <a:solidFill>
                  <a:schemeClr val="tx1"/>
                </a:solidFill>
                <a:latin typeface="Myriad Web Pro" panose="020B0503030403020204" pitchFamily="34" charset="0"/>
              </a:defRPr>
            </a:lvl5pPr>
            <a:lvl6pPr marL="2423135" indent="-220285" fontAlgn="base">
              <a:spcBef>
                <a:spcPct val="0"/>
              </a:spcBef>
              <a:spcAft>
                <a:spcPct val="0"/>
              </a:spcAft>
              <a:defRPr>
                <a:solidFill>
                  <a:schemeClr val="tx1"/>
                </a:solidFill>
                <a:latin typeface="Myriad Web Pro" panose="020B0503030403020204" pitchFamily="34" charset="0"/>
              </a:defRPr>
            </a:lvl6pPr>
            <a:lvl7pPr marL="2863705" indent="-220285" fontAlgn="base">
              <a:spcBef>
                <a:spcPct val="0"/>
              </a:spcBef>
              <a:spcAft>
                <a:spcPct val="0"/>
              </a:spcAft>
              <a:defRPr>
                <a:solidFill>
                  <a:schemeClr val="tx1"/>
                </a:solidFill>
                <a:latin typeface="Myriad Web Pro" panose="020B0503030403020204" pitchFamily="34" charset="0"/>
              </a:defRPr>
            </a:lvl7pPr>
            <a:lvl8pPr marL="3304276" indent="-220285" fontAlgn="base">
              <a:spcBef>
                <a:spcPct val="0"/>
              </a:spcBef>
              <a:spcAft>
                <a:spcPct val="0"/>
              </a:spcAft>
              <a:defRPr>
                <a:solidFill>
                  <a:schemeClr val="tx1"/>
                </a:solidFill>
                <a:latin typeface="Myriad Web Pro" panose="020B0503030403020204" pitchFamily="34" charset="0"/>
              </a:defRPr>
            </a:lvl8pPr>
            <a:lvl9pPr marL="3744845" indent="-220285"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49689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194785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177867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98699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647759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142641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11388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287621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Optum – most represented in Midwest and South region of the US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17285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408551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3801126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257677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407097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1318330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2350232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115847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74524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11153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499935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2190931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340814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236624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86730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50792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244467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63046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169754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599011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71550"/>
            <a:ext cx="3008313" cy="685800"/>
          </a:xfrm>
          <a:solidFill>
            <a:schemeClr val="tx1">
              <a:alpha val="60000"/>
            </a:schemeClr>
          </a:solidFill>
        </p:spPr>
        <p:txBody>
          <a:bodyPr anchor="t" anchorCtr="0">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971551"/>
            <a:ext cx="5111750" cy="3429000"/>
          </a:xfrm>
        </p:spPr>
        <p:txBody>
          <a:bodyPr/>
          <a:lstStyle>
            <a:lvl1pPr>
              <a:defRPr sz="180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71651"/>
            <a:ext cx="3008313" cy="2628900"/>
          </a:xfrm>
          <a:solidFill>
            <a:schemeClr val="tx1">
              <a:alpha val="60000"/>
            </a:schemeClr>
          </a:solidFill>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942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090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B0100E4-C630-46BA-A248-6961F3B174FD}" type="datetime1">
              <a:rPr lang="en-US" smtClean="0">
                <a:solidFill>
                  <a:prstClr val="white"/>
                </a:solidFill>
              </a:rPr>
              <a:t>1/17/2020</a:t>
            </a:fld>
            <a:endParaRPr lang="en-US" dirty="0">
              <a:solidFill>
                <a:prstClr val="white"/>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D6C3A54-89CE-4373-B5C5-90BFC3F67D8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9459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098393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085850"/>
            <a:ext cx="8229600" cy="3314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179712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4" name="Content Placeholder 2"/>
          <p:cNvSpPr>
            <a:spLocks noGrp="1"/>
          </p:cNvSpPr>
          <p:nvPr>
            <p:ph idx="1"/>
          </p:nvPr>
        </p:nvSpPr>
        <p:spPr>
          <a:xfrm>
            <a:off x="457200" y="1085850"/>
            <a:ext cx="8229600" cy="3314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21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229600" cy="457200"/>
          </a:xfrm>
        </p:spPr>
        <p:txBody>
          <a:bodyPr bIns="0" anchor="b">
            <a:normAutofit/>
          </a:bodyPr>
          <a:lstStyle>
            <a:lvl1pPr algn="l">
              <a:defRPr sz="1800" b="1"/>
            </a:lvl1pPr>
          </a:lstStyle>
          <a:p>
            <a:r>
              <a:rPr lang="en-US" dirty="0"/>
              <a:t>Chart Title</a:t>
            </a:r>
          </a:p>
        </p:txBody>
      </p:sp>
      <p:sp>
        <p:nvSpPr>
          <p:cNvPr id="4" name="Text Placeholder 3"/>
          <p:cNvSpPr>
            <a:spLocks noGrp="1"/>
          </p:cNvSpPr>
          <p:nvPr>
            <p:ph type="body" sz="half" idx="2" hasCustomPrompt="1"/>
          </p:nvPr>
        </p:nvSpPr>
        <p:spPr>
          <a:xfrm>
            <a:off x="381000" y="3886200"/>
            <a:ext cx="8229600" cy="514350"/>
          </a:xfrm>
        </p:spPr>
        <p:txBody>
          <a:bodyPr/>
          <a:lstStyle>
            <a:lvl1pPr marL="0" indent="0">
              <a:buNone/>
              <a:defRPr sz="1050" baseline="0">
                <a:latin typeface="Helvetica LT Std"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Notes and source</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
        <p:nvSpPr>
          <p:cNvPr id="6" name="Content Placeholder 2"/>
          <p:cNvSpPr>
            <a:spLocks noGrp="1"/>
          </p:cNvSpPr>
          <p:nvPr>
            <p:ph idx="1" hasCustomPrompt="1"/>
          </p:nvPr>
        </p:nvSpPr>
        <p:spPr>
          <a:xfrm>
            <a:off x="381000" y="971550"/>
            <a:ext cx="8229600" cy="2857500"/>
          </a:xfrm>
        </p:spPr>
        <p:txBody>
          <a:bodyPr/>
          <a:lstStyle>
            <a:lvl1pPr>
              <a:buNone/>
              <a:defRPr sz="1800" baseline="0">
                <a:latin typeface="Helvetica LT Std" pitchFamily="34" charset="0"/>
              </a:defRPr>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Image or chart</a:t>
            </a:r>
          </a:p>
        </p:txBody>
      </p:sp>
    </p:spTree>
    <p:extLst>
      <p:ext uri="{BB962C8B-B14F-4D97-AF65-F5344CB8AC3E}">
        <p14:creationId xmlns:p14="http://schemas.microsoft.com/office/powerpoint/2010/main" val="1072885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648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354639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60374" y="1543051"/>
            <a:ext cx="4037014"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71550"/>
            <a:ext cx="4041775"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543051"/>
            <a:ext cx="4038600"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8" name="Text Placeholder 2"/>
          <p:cNvSpPr>
            <a:spLocks noGrp="1"/>
          </p:cNvSpPr>
          <p:nvPr>
            <p:ph type="body" idx="13"/>
          </p:nvPr>
        </p:nvSpPr>
        <p:spPr>
          <a:xfrm>
            <a:off x="457200" y="3943350"/>
            <a:ext cx="4040188"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p:cNvSpPr>
            <a:spLocks noGrp="1"/>
          </p:cNvSpPr>
          <p:nvPr>
            <p:ph type="body" sz="quarter" idx="14"/>
          </p:nvPr>
        </p:nvSpPr>
        <p:spPr>
          <a:xfrm>
            <a:off x="4645026" y="3943350"/>
            <a:ext cx="4041775"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83092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71550"/>
            <a:ext cx="3008313" cy="685800"/>
          </a:xfrm>
          <a:solidFill>
            <a:schemeClr val="tx1">
              <a:alpha val="60000"/>
            </a:schemeClr>
          </a:solidFill>
        </p:spPr>
        <p:txBody>
          <a:bodyPr anchor="t" anchorCtr="0">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971551"/>
            <a:ext cx="5111750" cy="3429000"/>
          </a:xfrm>
        </p:spPr>
        <p:txBody>
          <a:bodyPr/>
          <a:lstStyle>
            <a:lvl1pPr>
              <a:defRPr sz="180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71651"/>
            <a:ext cx="3008313" cy="2628900"/>
          </a:xfrm>
          <a:solidFill>
            <a:schemeClr val="tx1">
              <a:alpha val="60000"/>
            </a:schemeClr>
          </a:solidFill>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318943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93254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57175" indent="-257175">
              <a:buClr>
                <a:schemeClr val="bg1"/>
              </a:buClr>
              <a:buSzPct val="70000"/>
              <a:buFont typeface="Arial" pitchFamily="34" charset="0"/>
              <a:buChar char="•"/>
              <a:defRPr sz="1800" b="1" baseline="0">
                <a:solidFill>
                  <a:schemeClr val="bg2"/>
                </a:solidFill>
                <a:latin typeface="Calibri" pitchFamily="34" charset="0"/>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185472936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5940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4"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5281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229600" cy="457200"/>
          </a:xfrm>
        </p:spPr>
        <p:txBody>
          <a:bodyPr bIns="0" anchor="b">
            <a:normAutofit/>
          </a:bodyPr>
          <a:lstStyle>
            <a:lvl1pPr algn="l">
              <a:defRPr sz="1800" b="1"/>
            </a:lvl1pPr>
          </a:lstStyle>
          <a:p>
            <a:r>
              <a:rPr lang="en-US" dirty="0"/>
              <a:t>Chart Title</a:t>
            </a:r>
          </a:p>
        </p:txBody>
      </p:sp>
      <p:sp>
        <p:nvSpPr>
          <p:cNvPr id="4" name="Text Placeholder 3"/>
          <p:cNvSpPr>
            <a:spLocks noGrp="1"/>
          </p:cNvSpPr>
          <p:nvPr>
            <p:ph type="body" sz="half" idx="2" hasCustomPrompt="1"/>
          </p:nvPr>
        </p:nvSpPr>
        <p:spPr>
          <a:xfrm>
            <a:off x="381000" y="3886200"/>
            <a:ext cx="8229600" cy="514350"/>
          </a:xfrm>
        </p:spPr>
        <p:txBody>
          <a:bodyPr/>
          <a:lstStyle>
            <a:lvl1pPr marL="0" indent="0">
              <a:buNone/>
              <a:defRPr sz="1050" baseline="0">
                <a:latin typeface="Helvetica LT Std"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Notes and source</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
        <p:nvSpPr>
          <p:cNvPr id="6" name="Content Placeholder 2"/>
          <p:cNvSpPr>
            <a:spLocks noGrp="1"/>
          </p:cNvSpPr>
          <p:nvPr>
            <p:ph idx="1" hasCustomPrompt="1"/>
          </p:nvPr>
        </p:nvSpPr>
        <p:spPr>
          <a:xfrm>
            <a:off x="381000" y="971550"/>
            <a:ext cx="8229600" cy="2857500"/>
          </a:xfrm>
        </p:spPr>
        <p:txBody>
          <a:bodyPr/>
          <a:lstStyle>
            <a:lvl1pPr>
              <a:buNone/>
              <a:defRPr sz="1800" baseline="0">
                <a:latin typeface="Helvetica LT Std" pitchFamily="34" charset="0"/>
              </a:defRPr>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Image or chart</a:t>
            </a:r>
          </a:p>
        </p:txBody>
      </p:sp>
    </p:spTree>
    <p:extLst>
      <p:ext uri="{BB962C8B-B14F-4D97-AF65-F5344CB8AC3E}">
        <p14:creationId xmlns:p14="http://schemas.microsoft.com/office/powerpoint/2010/main" val="226338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648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059862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60374" y="1543051"/>
            <a:ext cx="4037014"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71550"/>
            <a:ext cx="4041775"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543051"/>
            <a:ext cx="4038600"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
        <p:nvSpPr>
          <p:cNvPr id="8" name="Text Placeholder 2"/>
          <p:cNvSpPr>
            <a:spLocks noGrp="1"/>
          </p:cNvSpPr>
          <p:nvPr>
            <p:ph type="body" idx="13"/>
          </p:nvPr>
        </p:nvSpPr>
        <p:spPr>
          <a:xfrm>
            <a:off x="457200" y="3943350"/>
            <a:ext cx="4040188"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p:cNvSpPr>
            <a:spLocks noGrp="1"/>
          </p:cNvSpPr>
          <p:nvPr>
            <p:ph type="body" sz="quarter" idx="14"/>
          </p:nvPr>
        </p:nvSpPr>
        <p:spPr>
          <a:xfrm>
            <a:off x="4645026" y="3943350"/>
            <a:ext cx="4041775"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1398867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71550"/>
            <a:ext cx="3008313" cy="685800"/>
          </a:xfrm>
          <a:solidFill>
            <a:schemeClr val="tx1">
              <a:alpha val="60000"/>
            </a:schemeClr>
          </a:solidFill>
        </p:spPr>
        <p:txBody>
          <a:bodyPr anchor="t" anchorCtr="0">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971551"/>
            <a:ext cx="5111750" cy="3429000"/>
          </a:xfrm>
        </p:spPr>
        <p:txBody>
          <a:bodyPr/>
          <a:lstStyle>
            <a:lvl1pPr>
              <a:defRPr sz="180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71651"/>
            <a:ext cx="3008313" cy="2628900"/>
          </a:xfrm>
          <a:solidFill>
            <a:schemeClr val="tx1">
              <a:alpha val="60000"/>
            </a:schemeClr>
          </a:solidFill>
        </p:spPr>
        <p:txBody>
          <a:bodyP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4061749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934351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01025" y="4914901"/>
            <a:ext cx="485775" cy="135731"/>
          </a:xfrm>
        </p:spPr>
        <p:txBody>
          <a:bodyPr/>
          <a:lstStyle/>
          <a:p>
            <a:fld id="{ED655340-09A0-4AFA-ADD2-0DF10A5A41C0}" type="slidenum">
              <a:rPr lang="en-US" smtClean="0">
                <a:solidFill>
                  <a:srgbClr val="FFFFFF">
                    <a:tint val="75000"/>
                  </a:srgbClr>
                </a:solidFill>
              </a:rPr>
              <a:pPr/>
              <a:t>‹#›</a:t>
            </a:fld>
            <a:endParaRPr lang="en-US" dirty="0">
              <a:solidFill>
                <a:srgbClr val="FFFFFF">
                  <a:tint val="75000"/>
                </a:srgbClr>
              </a:solidFill>
            </a:endParaRPr>
          </a:p>
        </p:txBody>
      </p:sp>
      <p:sp>
        <p:nvSpPr>
          <p:cNvPr id="8" name="Text Placeholder 7"/>
          <p:cNvSpPr>
            <a:spLocks noGrp="1"/>
          </p:cNvSpPr>
          <p:nvPr>
            <p:ph type="body" sz="quarter" idx="13"/>
          </p:nvPr>
        </p:nvSpPr>
        <p:spPr>
          <a:xfrm>
            <a:off x="449263" y="4686301"/>
            <a:ext cx="7713662" cy="392906"/>
          </a:xfrm>
        </p:spPr>
        <p:txBody>
          <a:bodyPr/>
          <a:lstStyle>
            <a:lvl1pPr>
              <a:defRPr sz="2400">
                <a:solidFill>
                  <a:schemeClr val="tx1"/>
                </a:solidFill>
              </a:defRPr>
            </a:lvl1pPr>
          </a:lstStyle>
          <a:p>
            <a:pPr lvl="0"/>
            <a:r>
              <a:rPr lang="en-US" sz="900" dirty="0">
                <a:latin typeface="Swis721 BT" pitchFamily="34" charset="0"/>
              </a:rPr>
              <a:t>SOURCE: CDC/NCHS</a:t>
            </a:r>
            <a:endParaRPr lang="en-US" dirty="0"/>
          </a:p>
        </p:txBody>
      </p:sp>
    </p:spTree>
    <p:extLst>
      <p:ext uri="{BB962C8B-B14F-4D97-AF65-F5344CB8AC3E}">
        <p14:creationId xmlns:p14="http://schemas.microsoft.com/office/powerpoint/2010/main" val="329058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ata char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4572000"/>
            <a:ext cx="8229600" cy="171450"/>
          </a:xfrm>
        </p:spPr>
        <p:txBody>
          <a:bodyPr>
            <a:noAutofit/>
          </a:bodyPr>
          <a:lstStyle>
            <a:lvl1pPr>
              <a:buFont typeface="Arial" pitchFamily="34" charset="0"/>
              <a:buNone/>
              <a:defRPr sz="1050" baseline="0">
                <a:solidFill>
                  <a:schemeClr val="tx1"/>
                </a:solidFill>
              </a:defRPr>
            </a:lvl1pPr>
            <a:lvl2pPr>
              <a:buNone/>
              <a:defRPr sz="1050">
                <a:solidFill>
                  <a:schemeClr val="tx1"/>
                </a:solidFill>
              </a:defRPr>
            </a:lvl2pPr>
            <a:lvl3pPr>
              <a:buNone/>
              <a:defRPr sz="1050">
                <a:solidFill>
                  <a:schemeClr val="tx1"/>
                </a:solidFill>
              </a:defRPr>
            </a:lvl3pPr>
            <a:lvl4pPr>
              <a:buNone/>
              <a:defRPr sz="1050">
                <a:solidFill>
                  <a:schemeClr val="tx1"/>
                </a:solidFill>
              </a:defRPr>
            </a:lvl4pPr>
            <a:lvl5pPr>
              <a:buNone/>
              <a:defRPr sz="1050">
                <a:solidFill>
                  <a:schemeClr val="tx1"/>
                </a:solidFill>
              </a:defRPr>
            </a:lvl5pPr>
          </a:lstStyle>
          <a:p>
            <a:pPr lvl="0"/>
            <a:r>
              <a:rPr lang="en-US" dirty="0"/>
              <a:t>SOURCE: NCHS, </a:t>
            </a:r>
          </a:p>
        </p:txBody>
      </p:sp>
      <p:sp>
        <p:nvSpPr>
          <p:cNvPr id="9" name="Chart Placeholder 8"/>
          <p:cNvSpPr>
            <a:spLocks noGrp="1"/>
          </p:cNvSpPr>
          <p:nvPr>
            <p:ph type="chart" sz="quarter" idx="14"/>
          </p:nvPr>
        </p:nvSpPr>
        <p:spPr>
          <a:xfrm>
            <a:off x="457200" y="971550"/>
            <a:ext cx="8229600" cy="3543300"/>
          </a:xfrm>
        </p:spPr>
        <p:txBody>
          <a:bodyPr/>
          <a:lstStyle/>
          <a:p>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5"/>
          </p:nvPr>
        </p:nvSpPr>
        <p:spPr>
          <a:xfrm>
            <a:off x="457200" y="4914901"/>
            <a:ext cx="2133600" cy="126206"/>
          </a:xfrm>
          <a:prstGeom prst="rect">
            <a:avLst/>
          </a:prstGeom>
        </p:spPr>
        <p:txBody>
          <a:bodyPr/>
          <a:lstStyle/>
          <a:p>
            <a:fld id="{2E904001-5970-42DF-B9D9-7DD24BEFEFA5}" type="datetime1">
              <a:rPr lang="en-US" smtClean="0">
                <a:solidFill>
                  <a:srgbClr val="FFFFFF">
                    <a:tint val="75000"/>
                  </a:srgbClr>
                </a:solidFill>
              </a:rPr>
              <a:t>1/17/2020</a:t>
            </a:fld>
            <a:endParaRPr lang="en-US" dirty="0">
              <a:solidFill>
                <a:srgbClr val="FFFFFF">
                  <a:tint val="75000"/>
                </a:srgbClr>
              </a:solidFill>
            </a:endParaRPr>
          </a:p>
        </p:txBody>
      </p:sp>
      <p:sp>
        <p:nvSpPr>
          <p:cNvPr id="12" name="Slide Number Placeholder 11"/>
          <p:cNvSpPr>
            <a:spLocks noGrp="1"/>
          </p:cNvSpPr>
          <p:nvPr>
            <p:ph type="sldNum" sz="quarter" idx="16"/>
          </p:nvPr>
        </p:nvSpPr>
        <p:spPr/>
        <p:txBody>
          <a:bodyPr/>
          <a:lstStyle/>
          <a:p>
            <a:fld id="{ED655340-09A0-4AFA-ADD2-0DF10A5A41C0}" type="slidenum">
              <a:rPr lang="en-US" smtClean="0">
                <a:solidFill>
                  <a:srgbClr val="FFFFFF">
                    <a:tint val="75000"/>
                  </a:srgbClr>
                </a:solidFill>
              </a:rPr>
              <a:pPr/>
              <a:t>‹#›</a:t>
            </a:fld>
            <a:endParaRPr lang="en-US" dirty="0">
              <a:solidFill>
                <a:srgbClr val="FFFFFF">
                  <a:tint val="75000"/>
                </a:srgbClr>
              </a:solidFill>
            </a:endParaRPr>
          </a:p>
        </p:txBody>
      </p:sp>
      <p:sp>
        <p:nvSpPr>
          <p:cNvPr id="13" name="Footer Placeholder 12"/>
          <p:cNvSpPr>
            <a:spLocks noGrp="1"/>
          </p:cNvSpPr>
          <p:nvPr>
            <p:ph type="ftr" sz="quarter" idx="17"/>
          </p:nvPr>
        </p:nvSpPr>
        <p:spPr>
          <a:xfrm>
            <a:off x="3124200" y="4914901"/>
            <a:ext cx="2895600" cy="126206"/>
          </a:xfrm>
          <a:prstGeom prst="rect">
            <a:avLst/>
          </a:prstGeom>
        </p:spPr>
        <p:txBody>
          <a:bodyPr/>
          <a:lstStyle/>
          <a:p>
            <a:endParaRPr lang="en-US" dirty="0">
              <a:solidFill>
                <a:srgbClr val="FFFFFF">
                  <a:tint val="75000"/>
                </a:srgbClr>
              </a:solidFill>
            </a:endParaRPr>
          </a:p>
        </p:txBody>
      </p:sp>
    </p:spTree>
    <p:extLst>
      <p:ext uri="{BB962C8B-B14F-4D97-AF65-F5344CB8AC3E}">
        <p14:creationId xmlns:p14="http://schemas.microsoft.com/office/powerpoint/2010/main" val="421403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1648547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09365834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40180323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476033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110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57200" y="4767263"/>
            <a:ext cx="2057400" cy="273844"/>
          </a:xfrm>
        </p:spPr>
        <p:txBody>
          <a:bodyPr/>
          <a:lstStyle/>
          <a:p>
            <a:fld id="{D7275EE5-9DFD-4FFB-8C57-309F827CA97F}" type="slidenum">
              <a:rPr lang="en-US" smtClean="0">
                <a:solidFill>
                  <a:prstClr val="black"/>
                </a:solidFill>
              </a:rPr>
              <a:pPr/>
              <a:t>‹#›</a:t>
            </a:fld>
            <a:endParaRPr lang="en-US" dirty="0">
              <a:solidFill>
                <a:prstClr val="black"/>
              </a:solidFill>
            </a:endParaRPr>
          </a:p>
        </p:txBody>
      </p:sp>
      <p:sp>
        <p:nvSpPr>
          <p:cNvPr id="4" name="Content Placeholder 2"/>
          <p:cNvSpPr>
            <a:spLocks noGrp="1"/>
          </p:cNvSpPr>
          <p:nvPr>
            <p:ph idx="1"/>
          </p:nvPr>
        </p:nvSpPr>
        <p:spPr>
          <a:xfrm>
            <a:off x="457200" y="1143000"/>
            <a:ext cx="8229600" cy="3257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2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5750"/>
            <a:ext cx="8229600" cy="457200"/>
          </a:xfrm>
        </p:spPr>
        <p:txBody>
          <a:bodyPr bIns="0" anchor="b">
            <a:normAutofit/>
          </a:bodyPr>
          <a:lstStyle>
            <a:lvl1pPr algn="l">
              <a:defRPr sz="1800" b="1"/>
            </a:lvl1pPr>
          </a:lstStyle>
          <a:p>
            <a:r>
              <a:rPr lang="en-US" dirty="0"/>
              <a:t>Chart Title</a:t>
            </a:r>
          </a:p>
        </p:txBody>
      </p:sp>
      <p:sp>
        <p:nvSpPr>
          <p:cNvPr id="4" name="Text Placeholder 3"/>
          <p:cNvSpPr>
            <a:spLocks noGrp="1"/>
          </p:cNvSpPr>
          <p:nvPr>
            <p:ph type="body" sz="half" idx="2" hasCustomPrompt="1"/>
          </p:nvPr>
        </p:nvSpPr>
        <p:spPr>
          <a:xfrm>
            <a:off x="381000" y="3886200"/>
            <a:ext cx="8229600" cy="514350"/>
          </a:xfrm>
        </p:spPr>
        <p:txBody>
          <a:bodyPr/>
          <a:lstStyle>
            <a:lvl1pPr marL="0" indent="0">
              <a:buNone/>
              <a:defRPr sz="1050" baseline="0">
                <a:latin typeface="Helvetica LT Std"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Notes and source</a:t>
            </a:r>
          </a:p>
        </p:txBody>
      </p:sp>
      <p:sp>
        <p:nvSpPr>
          <p:cNvPr id="7" name="Slide Number Placeholder 6"/>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
        <p:nvSpPr>
          <p:cNvPr id="6" name="Content Placeholder 2"/>
          <p:cNvSpPr>
            <a:spLocks noGrp="1"/>
          </p:cNvSpPr>
          <p:nvPr>
            <p:ph idx="1" hasCustomPrompt="1"/>
          </p:nvPr>
        </p:nvSpPr>
        <p:spPr>
          <a:xfrm>
            <a:off x="381000" y="971550"/>
            <a:ext cx="8229600" cy="2857500"/>
          </a:xfrm>
        </p:spPr>
        <p:txBody>
          <a:bodyPr/>
          <a:lstStyle>
            <a:lvl1pPr>
              <a:buNone/>
              <a:defRPr sz="1800" baseline="0">
                <a:latin typeface="Helvetica LT Std" pitchFamily="34" charset="0"/>
              </a:defRPr>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Image or chart</a:t>
            </a:r>
          </a:p>
        </p:txBody>
      </p:sp>
    </p:spTree>
    <p:extLst>
      <p:ext uri="{BB962C8B-B14F-4D97-AF65-F5344CB8AC3E}">
        <p14:creationId xmlns:p14="http://schemas.microsoft.com/office/powerpoint/2010/main" val="20359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648200" y="1085850"/>
            <a:ext cx="4038600" cy="33147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275EE5-9DFD-4FFB-8C57-309F827CA9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442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60374" y="1543051"/>
            <a:ext cx="4037014"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971550"/>
            <a:ext cx="4041775" cy="479822"/>
          </a:xfrm>
        </p:spPr>
        <p:txBody>
          <a:bodyPr anchor="b">
            <a:noAutofit/>
          </a:bodyPr>
          <a:lstStyle>
            <a:lvl1pPr marL="0" indent="0">
              <a:buNone/>
              <a:defRPr sz="1500" b="1">
                <a:latin typeface="ITC Avant Garde Std Bk"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8200" y="1543051"/>
            <a:ext cx="4038600" cy="2343149"/>
          </a:xfrm>
        </p:spPr>
        <p:txBody>
          <a:bodyPr/>
          <a:lstStyle>
            <a:lvl1pPr>
              <a:defRPr sz="1800">
                <a:latin typeface="Helvetica LT Std" pitchFamily="34" charset="0"/>
              </a:defRPr>
            </a:lvl1pPr>
            <a:lvl2pPr>
              <a:defRPr sz="1500">
                <a:latin typeface="Helvetica LT Std" pitchFamily="34" charset="0"/>
              </a:defRPr>
            </a:lvl2pPr>
            <a:lvl3pPr>
              <a:defRPr sz="1350">
                <a:latin typeface="Helvetica LT Std" pitchFamily="34" charset="0"/>
              </a:defRPr>
            </a:lvl3pPr>
            <a:lvl4pPr>
              <a:defRPr sz="1200">
                <a:latin typeface="Helvetica LT Std" pitchFamily="34" charset="0"/>
              </a:defRPr>
            </a:lvl4pPr>
            <a:lvl5pPr>
              <a:defRPr sz="1200">
                <a:latin typeface="Helvetica LT Std"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457200" y="4767263"/>
            <a:ext cx="2057400" cy="273844"/>
          </a:xfrm>
        </p:spPr>
        <p:txBody>
          <a:bodyPr/>
          <a:lstStyle/>
          <a:p>
            <a:fld id="{D7275EE5-9DFD-4FFB-8C57-309F827CA97F}" type="slidenum">
              <a:rPr lang="en-US" smtClean="0">
                <a:solidFill>
                  <a:prstClr val="black"/>
                </a:solidFill>
              </a:rPr>
              <a:pPr/>
              <a:t>‹#›</a:t>
            </a:fld>
            <a:endParaRPr lang="en-US" dirty="0">
              <a:solidFill>
                <a:prstClr val="black"/>
              </a:solidFill>
            </a:endParaRPr>
          </a:p>
        </p:txBody>
      </p:sp>
      <p:sp>
        <p:nvSpPr>
          <p:cNvPr id="8" name="Text Placeholder 2"/>
          <p:cNvSpPr>
            <a:spLocks noGrp="1"/>
          </p:cNvSpPr>
          <p:nvPr>
            <p:ph type="body" idx="13"/>
          </p:nvPr>
        </p:nvSpPr>
        <p:spPr>
          <a:xfrm>
            <a:off x="457200" y="3943350"/>
            <a:ext cx="4040188"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4"/>
          <p:cNvSpPr>
            <a:spLocks noGrp="1"/>
          </p:cNvSpPr>
          <p:nvPr>
            <p:ph type="body" sz="quarter" idx="14"/>
          </p:nvPr>
        </p:nvSpPr>
        <p:spPr>
          <a:xfrm>
            <a:off x="4645026" y="3943350"/>
            <a:ext cx="4041775" cy="479822"/>
          </a:xfrm>
        </p:spPr>
        <p:txBody>
          <a:bodyPr anchor="t" anchorCtr="0">
            <a:noAutofit/>
          </a:bodyPr>
          <a:lstStyle>
            <a:lvl1pPr marL="0" indent="0">
              <a:buNone/>
              <a:defRPr sz="1050" b="0">
                <a:latin typeface="Helvetica LT Std"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127184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630884" y="4683833"/>
            <a:ext cx="374969" cy="261610"/>
          </a:xfrm>
          <a:prstGeom prst="rect">
            <a:avLst/>
          </a:prstGeom>
          <a:noFill/>
        </p:spPr>
        <p:txBody>
          <a:bodyPr wrap="square" rtlCol="0">
            <a:spAutoFit/>
          </a:bodyPr>
          <a:lstStyle/>
          <a:p>
            <a:fld id="{E9FF4679-4876-42AA-9FC6-32DD962B7175}" type="slidenum">
              <a:rPr lang="en-US" sz="1100" smtClean="0">
                <a:solidFill>
                  <a:schemeClr val="accent4">
                    <a:lumMod val="75000"/>
                  </a:schemeClr>
                </a:solidFill>
                <a:latin typeface="Calibri" panose="020F0502020204030204" pitchFamily="34" charset="0"/>
              </a:rPr>
              <a:t>‹#›</a:t>
            </a:fld>
            <a:endParaRPr lang="en-US" sz="11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8A72A5">
                <a:alpha val="2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628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2575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D7275EE5-9DFD-4FFB-8C57-309F827CA97F}" type="slidenum">
              <a:rPr lang="en-US" smtClean="0">
                <a:solidFill>
                  <a:prstClr val="black"/>
                </a:solidFill>
              </a:rPr>
              <a:pPr/>
              <a:t>‹#›</a:t>
            </a:fld>
            <a:endParaRPr lang="en-US" dirty="0">
              <a:solidFill>
                <a:prstClr val="black"/>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9254283"/>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hf hdr="0" ftr="0" dt="0"/>
  <p:txStyles>
    <p:titleStyle>
      <a:lvl1pPr algn="l" defTabSz="685800" rtl="0" eaLnBrk="1" latinLnBrk="0" hangingPunct="1">
        <a:spcBef>
          <a:spcPct val="0"/>
        </a:spcBef>
        <a:buNone/>
        <a:defRPr sz="2850" b="1" kern="1200">
          <a:solidFill>
            <a:schemeClr val="bg1"/>
          </a:solidFill>
          <a:latin typeface="ITC Avant Garde Std Bk"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Georg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Georg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8A72A5">
                <a:alpha val="20000"/>
              </a:srgb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28600"/>
            <a:ext cx="8229600" cy="628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85850"/>
            <a:ext cx="8229600" cy="3314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0713930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hf hdr="0" ftr="0" dt="0"/>
  <p:txStyles>
    <p:titleStyle>
      <a:lvl1pPr algn="l" defTabSz="685800" rtl="0" eaLnBrk="1" latinLnBrk="0" hangingPunct="1">
        <a:spcBef>
          <a:spcPct val="0"/>
        </a:spcBef>
        <a:buNone/>
        <a:defRPr sz="2700" b="1" kern="1200">
          <a:solidFill>
            <a:schemeClr val="bg1"/>
          </a:solidFill>
          <a:latin typeface="ITC Avant Garde Std Bk"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Georg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Georg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8A72A5">
                <a:alpha val="20000"/>
              </a:srgb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28600"/>
            <a:ext cx="8229600" cy="628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2575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900">
                <a:solidFill>
                  <a:schemeClr val="bg1"/>
                </a:solidFill>
              </a:defRPr>
            </a:lvl1pPr>
          </a:lstStyle>
          <a:p>
            <a:fld id="{D7275EE5-9DFD-4FFB-8C57-309F827CA97F}" type="slidenum">
              <a:rPr lang="en-US" smtClean="0"/>
              <a:pPr/>
              <a:t>‹#›</a:t>
            </a:fld>
            <a:endParaRPr lang="en-US" dirty="0"/>
          </a:p>
        </p:txBody>
      </p:sp>
    </p:spTree>
    <p:extLst>
      <p:ext uri="{BB962C8B-B14F-4D97-AF65-F5344CB8AC3E}">
        <p14:creationId xmlns:p14="http://schemas.microsoft.com/office/powerpoint/2010/main" val="2134003252"/>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Lst>
  <p:hf hdr="0" ftr="0" dt="0"/>
  <p:txStyles>
    <p:titleStyle>
      <a:lvl1pPr algn="l" defTabSz="685800" rtl="0" eaLnBrk="1" latinLnBrk="0" hangingPunct="1">
        <a:spcBef>
          <a:spcPct val="0"/>
        </a:spcBef>
        <a:buNone/>
        <a:defRPr sz="2850" b="1" kern="1200">
          <a:solidFill>
            <a:schemeClr val="bg1"/>
          </a:solidFill>
          <a:latin typeface="ITC Avant Garde Std Bk"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bg1"/>
          </a:solidFill>
          <a:latin typeface="Georg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bg1"/>
          </a:solidFill>
          <a:latin typeface="Georg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bg1"/>
          </a:solidFill>
          <a:latin typeface="Georg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474242" y="4698875"/>
            <a:ext cx="529389" cy="219291"/>
          </a:xfrm>
          <a:prstGeom prst="rect">
            <a:avLst/>
          </a:prstGeom>
          <a:noFill/>
        </p:spPr>
        <p:txBody>
          <a:bodyPr wrap="square" rtlCol="0">
            <a:spAutoFit/>
          </a:bodyPr>
          <a:lstStyle/>
          <a:p>
            <a:fld id="{E9FF4679-4876-42AA-9FC6-32DD962B7175}" type="slidenum">
              <a:rPr lang="en-US" sz="825" baseline="0" smtClean="0">
                <a:solidFill>
                  <a:srgbClr val="000000"/>
                </a:solidFill>
                <a:latin typeface="Calibri" panose="020F0502020204030204" pitchFamily="34" charset="0"/>
              </a:rPr>
              <a:t>‹#›</a:t>
            </a:fld>
            <a:endParaRPr lang="en-US" sz="825"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380187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sz="2400" dirty="0"/>
              <a:t>National Ambulatory Medical Care Survey:</a:t>
            </a:r>
            <a:br>
              <a:rPr lang="en-US" altLang="en-US" sz="2400" dirty="0"/>
            </a:br>
            <a:r>
              <a:rPr lang="en-US" altLang="en-US" sz="2400" dirty="0"/>
              <a:t>Planning for the Future</a:t>
            </a:r>
          </a:p>
        </p:txBody>
      </p:sp>
      <p:sp>
        <p:nvSpPr>
          <p:cNvPr id="2" name="Subtitle 1"/>
          <p:cNvSpPr>
            <a:spLocks noGrp="1"/>
          </p:cNvSpPr>
          <p:nvPr>
            <p:ph type="subTitle" idx="1"/>
          </p:nvPr>
        </p:nvSpPr>
        <p:spPr>
          <a:xfrm>
            <a:off x="457200" y="2073332"/>
            <a:ext cx="7051638" cy="1820936"/>
          </a:xfrm>
        </p:spPr>
        <p:txBody>
          <a:bodyPr/>
          <a:lstStyle/>
          <a:p>
            <a:r>
              <a:rPr lang="en-US" dirty="0"/>
              <a:t>Denys T. Lau, Ph.D.</a:t>
            </a:r>
          </a:p>
          <a:p>
            <a:r>
              <a:rPr lang="en-US" b="0" dirty="0"/>
              <a:t>Director, Division of Health Care Statistics</a:t>
            </a:r>
          </a:p>
          <a:p>
            <a:endParaRPr lang="en-US" sz="1200" b="0" dirty="0"/>
          </a:p>
          <a:p>
            <a:r>
              <a:rPr lang="en-US" dirty="0"/>
              <a:t>Carol J. DeFrances, Ph.D. </a:t>
            </a:r>
          </a:p>
          <a:p>
            <a:r>
              <a:rPr lang="en-US" b="0" dirty="0"/>
              <a:t>Deputy Director, Division of Health Care Statistics</a:t>
            </a:r>
          </a:p>
          <a:p>
            <a:endParaRPr lang="en-US" sz="1200" dirty="0"/>
          </a:p>
        </p:txBody>
      </p:sp>
      <p:sp>
        <p:nvSpPr>
          <p:cNvPr id="6" name="Text Placeholder 5"/>
          <p:cNvSpPr>
            <a:spLocks noGrp="1"/>
          </p:cNvSpPr>
          <p:nvPr>
            <p:ph type="body" sz="quarter" idx="10"/>
          </p:nvPr>
        </p:nvSpPr>
        <p:spPr>
          <a:xfrm>
            <a:off x="342900" y="4057650"/>
            <a:ext cx="6868392" cy="971550"/>
          </a:xfrm>
        </p:spPr>
        <p:txBody>
          <a:bodyPr/>
          <a:lstStyle/>
          <a:p>
            <a:r>
              <a:rPr lang="en-US" dirty="0"/>
              <a:t>Presentation to the NCHS Board of Scientific Counselors</a:t>
            </a:r>
          </a:p>
          <a:p>
            <a:r>
              <a:rPr lang="en-US" dirty="0"/>
              <a:t>January 10, 2020</a:t>
            </a:r>
          </a:p>
          <a:p>
            <a:endParaRPr lang="en-US" dirty="0"/>
          </a:p>
        </p:txBody>
      </p:sp>
      <p:pic>
        <p:nvPicPr>
          <p:cNvPr id="7172" name="Picture 6" descr="Logos of the United States Department of Health and Human Services and Centers for Disease Control and Prevention"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188862"/>
            <a:ext cx="8755811" cy="523221"/>
          </a:xfrm>
        </p:spPr>
        <p:txBody>
          <a:bodyPr/>
          <a:lstStyle/>
          <a:p>
            <a:r>
              <a:rPr lang="en-US" dirty="0"/>
              <a:t>NAMCS: Physician Sampling Process</a:t>
            </a:r>
          </a:p>
        </p:txBody>
      </p:sp>
      <p:grpSp>
        <p:nvGrpSpPr>
          <p:cNvPr id="5" name="Group 4" descr="This image shows the sampling process for the National Ambulatory Medical Care Survey (or NAMCS) physician component.">
            <a:extLst>
              <a:ext uri="{FF2B5EF4-FFF2-40B4-BE49-F238E27FC236}">
                <a16:creationId xmlns:a16="http://schemas.microsoft.com/office/drawing/2014/main" id="{6A587873-4019-453A-B386-958B9A16F250}"/>
              </a:ext>
            </a:extLst>
          </p:cNvPr>
          <p:cNvGrpSpPr/>
          <p:nvPr/>
        </p:nvGrpSpPr>
        <p:grpSpPr>
          <a:xfrm>
            <a:off x="1600201" y="822960"/>
            <a:ext cx="5791197" cy="3981388"/>
            <a:chOff x="1600201" y="822960"/>
            <a:chExt cx="5791197" cy="3981388"/>
          </a:xfrm>
        </p:grpSpPr>
        <p:cxnSp>
          <p:nvCxnSpPr>
            <p:cNvPr id="25" name="Straight Arrow Connector 24" descr="&quot;&quot;">
              <a:extLst>
                <a:ext uri="{FF2B5EF4-FFF2-40B4-BE49-F238E27FC236}">
                  <a16:creationId xmlns:a16="http://schemas.microsoft.com/office/drawing/2014/main" id="{B9FD57AC-53CC-41DD-B8E3-66A0FA9933A1}"/>
                </a:ext>
              </a:extLst>
            </p:cNvPr>
            <p:cNvCxnSpPr>
              <a:cxnSpLocks/>
              <a:stCxn id="27" idx="2"/>
              <a:endCxn id="29" idx="0"/>
            </p:cNvCxnSpPr>
            <p:nvPr/>
          </p:nvCxnSpPr>
          <p:spPr>
            <a:xfrm>
              <a:off x="6400799" y="1561624"/>
              <a:ext cx="0" cy="46927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FB1938C-4926-4C82-A86F-60559CB168FB}"/>
                </a:ext>
              </a:extLst>
            </p:cNvPr>
            <p:cNvSpPr txBox="1"/>
            <p:nvPr/>
          </p:nvSpPr>
          <p:spPr>
            <a:xfrm>
              <a:off x="1600201" y="848752"/>
              <a:ext cx="1981199"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AMA </a:t>
              </a:r>
            </a:p>
            <a:p>
              <a:pPr algn="ctr"/>
              <a:r>
                <a:rPr lang="en-US" sz="1400" dirty="0">
                  <a:solidFill>
                    <a:schemeClr val="accent6"/>
                  </a:solidFill>
                  <a:latin typeface="Calibri" panose="020F0502020204030204" pitchFamily="34" charset="0"/>
                  <a:cs typeface="Calibri" panose="020F0502020204030204" pitchFamily="34" charset="0"/>
                </a:rPr>
                <a:t>Physician Universe</a:t>
              </a:r>
            </a:p>
            <a:p>
              <a:pPr algn="ctr"/>
              <a:r>
                <a:rPr lang="en-US" sz="1400" dirty="0">
                  <a:solidFill>
                    <a:schemeClr val="accent6"/>
                  </a:solidFill>
                  <a:latin typeface="Calibri" panose="020F0502020204030204" pitchFamily="34" charset="0"/>
                  <a:cs typeface="Calibri" panose="020F0502020204030204" pitchFamily="34" charset="0"/>
                </a:rPr>
                <a:t>(N=~1.2 million)</a:t>
              </a:r>
            </a:p>
          </p:txBody>
        </p:sp>
        <p:sp>
          <p:nvSpPr>
            <p:cNvPr id="27" name="TextBox 26">
              <a:extLst>
                <a:ext uri="{FF2B5EF4-FFF2-40B4-BE49-F238E27FC236}">
                  <a16:creationId xmlns:a16="http://schemas.microsoft.com/office/drawing/2014/main" id="{1CE6874C-2019-4772-9970-D0F9B68D393F}"/>
                </a:ext>
              </a:extLst>
            </p:cNvPr>
            <p:cNvSpPr txBox="1"/>
            <p:nvPr/>
          </p:nvSpPr>
          <p:spPr>
            <a:xfrm>
              <a:off x="5410199" y="822960"/>
              <a:ext cx="1981199"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AOA </a:t>
              </a:r>
            </a:p>
            <a:p>
              <a:pPr algn="ctr"/>
              <a:r>
                <a:rPr lang="en-US" sz="1400" dirty="0">
                  <a:solidFill>
                    <a:schemeClr val="accent6"/>
                  </a:solidFill>
                  <a:latin typeface="Calibri" panose="020F0502020204030204" pitchFamily="34" charset="0"/>
                  <a:cs typeface="Calibri" panose="020F0502020204030204" pitchFamily="34" charset="0"/>
                </a:rPr>
                <a:t>Physician Universe</a:t>
              </a:r>
            </a:p>
            <a:p>
              <a:pPr algn="ctr"/>
              <a:r>
                <a:rPr lang="en-US" sz="1400" dirty="0">
                  <a:solidFill>
                    <a:schemeClr val="accent6"/>
                  </a:solidFill>
                  <a:latin typeface="Calibri" panose="020F0502020204030204" pitchFamily="34" charset="0"/>
                  <a:cs typeface="Calibri" panose="020F0502020204030204" pitchFamily="34" charset="0"/>
                </a:rPr>
                <a:t>(N=~34 thousand)</a:t>
              </a:r>
            </a:p>
          </p:txBody>
        </p:sp>
        <p:sp>
          <p:nvSpPr>
            <p:cNvPr id="28" name="TextBox 27">
              <a:extLst>
                <a:ext uri="{FF2B5EF4-FFF2-40B4-BE49-F238E27FC236}">
                  <a16:creationId xmlns:a16="http://schemas.microsoft.com/office/drawing/2014/main" id="{74C84944-8070-461E-B0D7-E6A565022F34}"/>
                </a:ext>
              </a:extLst>
            </p:cNvPr>
            <p:cNvSpPr txBox="1"/>
            <p:nvPr/>
          </p:nvSpPr>
          <p:spPr>
            <a:xfrm>
              <a:off x="1600201" y="2055159"/>
              <a:ext cx="1981199"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AMA </a:t>
              </a:r>
            </a:p>
            <a:p>
              <a:pPr algn="ctr"/>
              <a:r>
                <a:rPr lang="en-US" sz="1400" dirty="0">
                  <a:solidFill>
                    <a:schemeClr val="accent6"/>
                  </a:solidFill>
                  <a:latin typeface="Calibri" panose="020F0502020204030204" pitchFamily="34" charset="0"/>
                  <a:cs typeface="Calibri" panose="020F0502020204030204" pitchFamily="34" charset="0"/>
                </a:rPr>
                <a:t>Sampling Frame</a:t>
              </a:r>
            </a:p>
            <a:p>
              <a:pPr algn="ctr"/>
              <a:r>
                <a:rPr lang="en-US" sz="1400" dirty="0">
                  <a:solidFill>
                    <a:schemeClr val="accent6"/>
                  </a:solidFill>
                  <a:latin typeface="Calibri" panose="020F0502020204030204" pitchFamily="34" charset="0"/>
                  <a:cs typeface="Calibri" panose="020F0502020204030204" pitchFamily="34" charset="0"/>
                </a:rPr>
                <a:t>(n=~700 thousand)</a:t>
              </a:r>
            </a:p>
          </p:txBody>
        </p:sp>
        <p:sp>
          <p:nvSpPr>
            <p:cNvPr id="29" name="TextBox 28">
              <a:extLst>
                <a:ext uri="{FF2B5EF4-FFF2-40B4-BE49-F238E27FC236}">
                  <a16:creationId xmlns:a16="http://schemas.microsoft.com/office/drawing/2014/main" id="{D80BCEAA-369E-473F-B3FD-8F2D153532D3}"/>
                </a:ext>
              </a:extLst>
            </p:cNvPr>
            <p:cNvSpPr txBox="1"/>
            <p:nvPr/>
          </p:nvSpPr>
          <p:spPr>
            <a:xfrm>
              <a:off x="5410200" y="2030902"/>
              <a:ext cx="1981198"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AOA </a:t>
              </a:r>
            </a:p>
            <a:p>
              <a:pPr algn="ctr"/>
              <a:r>
                <a:rPr lang="en-US" sz="1400" dirty="0">
                  <a:solidFill>
                    <a:schemeClr val="accent6"/>
                  </a:solidFill>
                  <a:latin typeface="Calibri" panose="020F0502020204030204" pitchFamily="34" charset="0"/>
                  <a:cs typeface="Calibri" panose="020F0502020204030204" pitchFamily="34" charset="0"/>
                </a:rPr>
                <a:t>Sampling Frame</a:t>
              </a:r>
            </a:p>
            <a:p>
              <a:pPr algn="ctr"/>
              <a:r>
                <a:rPr lang="en-US" sz="1400" dirty="0">
                  <a:solidFill>
                    <a:schemeClr val="accent6"/>
                  </a:solidFill>
                  <a:latin typeface="Calibri" panose="020F0502020204030204" pitchFamily="34" charset="0"/>
                  <a:cs typeface="Calibri" panose="020F0502020204030204" pitchFamily="34" charset="0"/>
                </a:rPr>
                <a:t>(n=~30 thousand)</a:t>
              </a:r>
            </a:p>
          </p:txBody>
        </p:sp>
        <p:sp>
          <p:nvSpPr>
            <p:cNvPr id="30" name="TextBox 29">
              <a:extLst>
                <a:ext uri="{FF2B5EF4-FFF2-40B4-BE49-F238E27FC236}">
                  <a16:creationId xmlns:a16="http://schemas.microsoft.com/office/drawing/2014/main" id="{CAC83976-2687-4C27-BAA1-C0FBE7E9045E}"/>
                </a:ext>
              </a:extLst>
            </p:cNvPr>
            <p:cNvSpPr txBox="1"/>
            <p:nvPr/>
          </p:nvSpPr>
          <p:spPr>
            <a:xfrm>
              <a:off x="1600201" y="3261566"/>
              <a:ext cx="1984788"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AMA </a:t>
              </a:r>
            </a:p>
            <a:p>
              <a:pPr algn="ctr"/>
              <a:r>
                <a:rPr lang="en-US" sz="1400" dirty="0">
                  <a:solidFill>
                    <a:schemeClr val="accent6"/>
                  </a:solidFill>
                  <a:latin typeface="Calibri" panose="020F0502020204030204" pitchFamily="34" charset="0"/>
                  <a:cs typeface="Calibri" panose="020F0502020204030204" pitchFamily="34" charset="0"/>
                </a:rPr>
                <a:t>NAMCS Sample</a:t>
              </a:r>
            </a:p>
            <a:p>
              <a:pPr algn="ctr"/>
              <a:r>
                <a:rPr lang="en-US" sz="1400" dirty="0">
                  <a:solidFill>
                    <a:schemeClr val="accent6"/>
                  </a:solidFill>
                  <a:latin typeface="Calibri" panose="020F0502020204030204" pitchFamily="34" charset="0"/>
                  <a:cs typeface="Calibri" panose="020F0502020204030204" pitchFamily="34" charset="0"/>
                </a:rPr>
                <a:t>(n=2,750)</a:t>
              </a:r>
            </a:p>
          </p:txBody>
        </p:sp>
        <p:sp>
          <p:nvSpPr>
            <p:cNvPr id="31" name="TextBox 30">
              <a:extLst>
                <a:ext uri="{FF2B5EF4-FFF2-40B4-BE49-F238E27FC236}">
                  <a16:creationId xmlns:a16="http://schemas.microsoft.com/office/drawing/2014/main" id="{33667F0E-51C1-4230-9513-81C6075E05F8}"/>
                </a:ext>
              </a:extLst>
            </p:cNvPr>
            <p:cNvSpPr txBox="1"/>
            <p:nvPr/>
          </p:nvSpPr>
          <p:spPr>
            <a:xfrm>
              <a:off x="5410199" y="3261566"/>
              <a:ext cx="1977609"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AOA </a:t>
              </a:r>
            </a:p>
            <a:p>
              <a:pPr algn="ctr"/>
              <a:r>
                <a:rPr lang="en-US" sz="1400" dirty="0">
                  <a:solidFill>
                    <a:schemeClr val="accent6"/>
                  </a:solidFill>
                  <a:latin typeface="Calibri" panose="020F0502020204030204" pitchFamily="34" charset="0"/>
                  <a:cs typeface="Calibri" panose="020F0502020204030204" pitchFamily="34" charset="0"/>
                </a:rPr>
                <a:t>NAMCS Sample</a:t>
              </a:r>
            </a:p>
            <a:p>
              <a:pPr algn="ctr"/>
              <a:r>
                <a:rPr lang="en-US" sz="1400" dirty="0">
                  <a:solidFill>
                    <a:schemeClr val="accent6"/>
                  </a:solidFill>
                  <a:latin typeface="Calibri" panose="020F0502020204030204" pitchFamily="34" charset="0"/>
                  <a:cs typeface="Calibri" panose="020F0502020204030204" pitchFamily="34" charset="0"/>
                </a:rPr>
                <a:t>(n=250)</a:t>
              </a:r>
            </a:p>
          </p:txBody>
        </p:sp>
        <p:sp>
          <p:nvSpPr>
            <p:cNvPr id="32" name="TextBox 31">
              <a:extLst>
                <a:ext uri="{FF2B5EF4-FFF2-40B4-BE49-F238E27FC236}">
                  <a16:creationId xmlns:a16="http://schemas.microsoft.com/office/drawing/2014/main" id="{9262F722-020D-454E-A0D2-F4843D30F7B9}"/>
                </a:ext>
              </a:extLst>
            </p:cNvPr>
            <p:cNvSpPr txBox="1"/>
            <p:nvPr/>
          </p:nvSpPr>
          <p:spPr>
            <a:xfrm>
              <a:off x="3513333" y="4281128"/>
              <a:ext cx="2117333" cy="523220"/>
            </a:xfrm>
            <a:prstGeom prst="rect">
              <a:avLst/>
            </a:prstGeom>
            <a:solidFill>
              <a:srgbClr val="000000"/>
            </a:solidFill>
            <a:ln w="25400">
              <a:solidFill>
                <a:srgbClr val="000000"/>
              </a:solidFill>
            </a:ln>
          </p:spPr>
          <p:txBody>
            <a:bodyPr wrap="square" rtlCol="0">
              <a:spAutoFit/>
            </a:bodyPr>
            <a:lstStyle/>
            <a:p>
              <a:pPr algn="ctr"/>
              <a:r>
                <a:rPr lang="en-US" sz="1400" dirty="0">
                  <a:solidFill>
                    <a:srgbClr val="FFFFFF"/>
                  </a:solidFill>
                  <a:latin typeface="Calibri" panose="020F0502020204030204" pitchFamily="34" charset="0"/>
                  <a:cs typeface="Calibri" panose="020F0502020204030204" pitchFamily="34" charset="0"/>
                </a:rPr>
                <a:t>NAMCS Physician Sample</a:t>
              </a:r>
            </a:p>
            <a:p>
              <a:pPr algn="ctr"/>
              <a:r>
                <a:rPr lang="en-US" sz="1400" dirty="0">
                  <a:solidFill>
                    <a:srgbClr val="FFFFFF"/>
                  </a:solidFill>
                  <a:latin typeface="Calibri" panose="020F0502020204030204" pitchFamily="34" charset="0"/>
                  <a:cs typeface="Calibri" panose="020F0502020204030204" pitchFamily="34" charset="0"/>
                </a:rPr>
                <a:t>(n=3,000)</a:t>
              </a:r>
            </a:p>
          </p:txBody>
        </p:sp>
        <p:cxnSp>
          <p:nvCxnSpPr>
            <p:cNvPr id="33" name="Straight Arrow Connector 32" descr="&quot;&quot;">
              <a:extLst>
                <a:ext uri="{FF2B5EF4-FFF2-40B4-BE49-F238E27FC236}">
                  <a16:creationId xmlns:a16="http://schemas.microsoft.com/office/drawing/2014/main" id="{41F1EE6C-E036-44D5-BE23-1DD279DEC7BC}"/>
                </a:ext>
              </a:extLst>
            </p:cNvPr>
            <p:cNvCxnSpPr>
              <a:cxnSpLocks/>
              <a:stCxn id="29" idx="2"/>
              <a:endCxn id="31" idx="0"/>
            </p:cNvCxnSpPr>
            <p:nvPr/>
          </p:nvCxnSpPr>
          <p:spPr>
            <a:xfrm flipH="1">
              <a:off x="6399004" y="2769566"/>
              <a:ext cx="1795" cy="49200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descr="&quot;&quot;">
              <a:extLst>
                <a:ext uri="{FF2B5EF4-FFF2-40B4-BE49-F238E27FC236}">
                  <a16:creationId xmlns:a16="http://schemas.microsoft.com/office/drawing/2014/main" id="{0CA838A8-1D30-4B2F-B11A-D9B9A5D3D302}"/>
                </a:ext>
              </a:extLst>
            </p:cNvPr>
            <p:cNvCxnSpPr>
              <a:cxnSpLocks/>
              <a:stCxn id="26" idx="2"/>
              <a:endCxn id="28" idx="0"/>
            </p:cNvCxnSpPr>
            <p:nvPr/>
          </p:nvCxnSpPr>
          <p:spPr>
            <a:xfrm>
              <a:off x="2590801" y="1587416"/>
              <a:ext cx="0" cy="4677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quot;&quot;">
              <a:extLst>
                <a:ext uri="{FF2B5EF4-FFF2-40B4-BE49-F238E27FC236}">
                  <a16:creationId xmlns:a16="http://schemas.microsoft.com/office/drawing/2014/main" id="{7960284D-C6F2-45B3-98EA-448A69B3912E}"/>
                </a:ext>
              </a:extLst>
            </p:cNvPr>
            <p:cNvCxnSpPr>
              <a:cxnSpLocks/>
              <a:stCxn id="28" idx="2"/>
            </p:cNvCxnSpPr>
            <p:nvPr/>
          </p:nvCxnSpPr>
          <p:spPr>
            <a:xfrm>
              <a:off x="2590801" y="2793823"/>
              <a:ext cx="0" cy="4677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descr="&quot;&quot;">
              <a:extLst>
                <a:ext uri="{FF2B5EF4-FFF2-40B4-BE49-F238E27FC236}">
                  <a16:creationId xmlns:a16="http://schemas.microsoft.com/office/drawing/2014/main" id="{C81F575B-6173-472A-9A35-87A288A10250}"/>
                </a:ext>
              </a:extLst>
            </p:cNvPr>
            <p:cNvCxnSpPr>
              <a:cxnSpLocks/>
            </p:cNvCxnSpPr>
            <p:nvPr/>
          </p:nvCxnSpPr>
          <p:spPr>
            <a:xfrm flipH="1">
              <a:off x="4948274" y="3570854"/>
              <a:ext cx="455873" cy="71027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descr="&quot;&quot;">
              <a:extLst>
                <a:ext uri="{FF2B5EF4-FFF2-40B4-BE49-F238E27FC236}">
                  <a16:creationId xmlns:a16="http://schemas.microsoft.com/office/drawing/2014/main" id="{274CEA87-0C83-472E-9C81-3990AC0B6779}"/>
                </a:ext>
              </a:extLst>
            </p:cNvPr>
            <p:cNvCxnSpPr>
              <a:cxnSpLocks/>
            </p:cNvCxnSpPr>
            <p:nvPr/>
          </p:nvCxnSpPr>
          <p:spPr>
            <a:xfrm>
              <a:off x="3591041" y="3570854"/>
              <a:ext cx="447654" cy="71027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20510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Physician Data Collection Process</a:t>
            </a:r>
          </a:p>
        </p:txBody>
      </p:sp>
      <p:sp>
        <p:nvSpPr>
          <p:cNvPr id="16" name="TextBox 15">
            <a:extLst>
              <a:ext uri="{FF2B5EF4-FFF2-40B4-BE49-F238E27FC236}">
                <a16:creationId xmlns:a16="http://schemas.microsoft.com/office/drawing/2014/main" id="{256C0BF6-95E7-4C18-A3FC-C95785F41A87}"/>
              </a:ext>
            </a:extLst>
          </p:cNvPr>
          <p:cNvSpPr txBox="1"/>
          <p:nvPr/>
        </p:nvSpPr>
        <p:spPr>
          <a:xfrm>
            <a:off x="745203" y="1639347"/>
            <a:ext cx="1828800"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NAMCS Sampled Physician</a:t>
            </a:r>
          </a:p>
        </p:txBody>
      </p:sp>
      <p:sp>
        <p:nvSpPr>
          <p:cNvPr id="17" name="TextBox 16">
            <a:extLst>
              <a:ext uri="{FF2B5EF4-FFF2-40B4-BE49-F238E27FC236}">
                <a16:creationId xmlns:a16="http://schemas.microsoft.com/office/drawing/2014/main" id="{0C03D4C2-7072-4AD6-B5D1-970052FEE4D2}"/>
              </a:ext>
            </a:extLst>
          </p:cNvPr>
          <p:cNvSpPr txBox="1"/>
          <p:nvPr/>
        </p:nvSpPr>
        <p:spPr>
          <a:xfrm>
            <a:off x="6023515" y="1620890"/>
            <a:ext cx="2036887"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 of Weekly Visits</a:t>
            </a:r>
            <a:r>
              <a:rPr lang="en-US" sz="1600" dirty="0">
                <a:solidFill>
                  <a:schemeClr val="accent6"/>
                </a:solidFill>
                <a:latin typeface="Calibri" panose="020F0502020204030204" pitchFamily="34" charset="0"/>
                <a:cs typeface="Calibri" panose="020F0502020204030204" pitchFamily="34" charset="0"/>
              </a:rPr>
              <a:t> </a:t>
            </a:r>
            <a:r>
              <a:rPr lang="en-US" sz="1200" i="1" dirty="0">
                <a:solidFill>
                  <a:srgbClr val="000000"/>
                </a:solidFill>
                <a:latin typeface="Calibri" panose="020F0502020204030204" pitchFamily="34" charset="0"/>
                <a:cs typeface="Calibri" panose="020F0502020204030204" pitchFamily="34" charset="0"/>
              </a:rPr>
              <a:t>(Drawn on site)</a:t>
            </a:r>
            <a:endParaRPr lang="en-US" sz="1200" dirty="0">
              <a:solidFill>
                <a:srgbClr val="00000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FB10975-2315-4545-9AA8-3749CC1D9C1C}"/>
              </a:ext>
            </a:extLst>
          </p:cNvPr>
          <p:cNvSpPr txBox="1"/>
          <p:nvPr/>
        </p:nvSpPr>
        <p:spPr>
          <a:xfrm>
            <a:off x="745203" y="2688562"/>
            <a:ext cx="1828800"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Physician Induction Interview</a:t>
            </a:r>
            <a:endParaRPr lang="en-US" sz="1200" i="1" dirty="0">
              <a:solidFill>
                <a:schemeClr val="accent6"/>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5E416BA-3FB2-4175-B99F-F4E0C827CB91}"/>
              </a:ext>
            </a:extLst>
          </p:cNvPr>
          <p:cNvSpPr txBox="1"/>
          <p:nvPr/>
        </p:nvSpPr>
        <p:spPr>
          <a:xfrm>
            <a:off x="6023515" y="2645465"/>
            <a:ext cx="2036887"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Patient Visit Data Abstraction (n~30)</a:t>
            </a:r>
          </a:p>
        </p:txBody>
      </p:sp>
      <p:sp>
        <p:nvSpPr>
          <p:cNvPr id="20" name="TextBox 19">
            <a:extLst>
              <a:ext uri="{FF2B5EF4-FFF2-40B4-BE49-F238E27FC236}">
                <a16:creationId xmlns:a16="http://schemas.microsoft.com/office/drawing/2014/main" id="{562602F4-2BF0-4298-9F0C-AE204CE25F57}"/>
              </a:ext>
            </a:extLst>
          </p:cNvPr>
          <p:cNvSpPr txBox="1"/>
          <p:nvPr/>
        </p:nvSpPr>
        <p:spPr>
          <a:xfrm>
            <a:off x="3204117" y="1639347"/>
            <a:ext cx="2189285" cy="492443"/>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Sampled Calendar Week </a:t>
            </a:r>
            <a:r>
              <a:rPr lang="en-US" sz="1200" i="1" dirty="0">
                <a:solidFill>
                  <a:srgbClr val="000000"/>
                </a:solidFill>
                <a:latin typeface="Calibri" panose="020F0502020204030204" pitchFamily="34" charset="0"/>
                <a:cs typeface="Calibri" panose="020F0502020204030204" pitchFamily="34" charset="0"/>
              </a:rPr>
              <a:t>(Assigned prior to fielding)</a:t>
            </a:r>
          </a:p>
        </p:txBody>
      </p:sp>
      <p:cxnSp>
        <p:nvCxnSpPr>
          <p:cNvPr id="21" name="Straight Arrow Connector 20" descr="&quot;&quot;">
            <a:extLst>
              <a:ext uri="{FF2B5EF4-FFF2-40B4-BE49-F238E27FC236}">
                <a16:creationId xmlns:a16="http://schemas.microsoft.com/office/drawing/2014/main" id="{3BBCC1C0-B88F-4367-82B4-78F67DF78392}"/>
              </a:ext>
            </a:extLst>
          </p:cNvPr>
          <p:cNvCxnSpPr>
            <a:cxnSpLocks/>
          </p:cNvCxnSpPr>
          <p:nvPr/>
        </p:nvCxnSpPr>
        <p:spPr>
          <a:xfrm>
            <a:off x="5393402" y="1850262"/>
            <a:ext cx="630114" cy="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descr="&quot;&quot;">
            <a:extLst>
              <a:ext uri="{FF2B5EF4-FFF2-40B4-BE49-F238E27FC236}">
                <a16:creationId xmlns:a16="http://schemas.microsoft.com/office/drawing/2014/main" id="{437C953C-360C-42EF-B328-5E58D634FADB}"/>
              </a:ext>
            </a:extLst>
          </p:cNvPr>
          <p:cNvCxnSpPr>
            <a:cxnSpLocks/>
          </p:cNvCxnSpPr>
          <p:nvPr/>
        </p:nvCxnSpPr>
        <p:spPr>
          <a:xfrm>
            <a:off x="2574003" y="1877511"/>
            <a:ext cx="630114"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quot;&quot;">
            <a:extLst>
              <a:ext uri="{FF2B5EF4-FFF2-40B4-BE49-F238E27FC236}">
                <a16:creationId xmlns:a16="http://schemas.microsoft.com/office/drawing/2014/main" id="{29933E55-9A68-46C8-AF9D-338F38E3CAD5}"/>
              </a:ext>
            </a:extLst>
          </p:cNvPr>
          <p:cNvCxnSpPr>
            <a:cxnSpLocks/>
            <a:stCxn id="16" idx="2"/>
          </p:cNvCxnSpPr>
          <p:nvPr/>
        </p:nvCxnSpPr>
        <p:spPr>
          <a:xfrm>
            <a:off x="1659603" y="2162567"/>
            <a:ext cx="914400" cy="52599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quot;&quot;">
            <a:extLst>
              <a:ext uri="{FF2B5EF4-FFF2-40B4-BE49-F238E27FC236}">
                <a16:creationId xmlns:a16="http://schemas.microsoft.com/office/drawing/2014/main" id="{A66EC85A-A3DA-4A94-8B2E-4FFD6855D93D}"/>
              </a:ext>
            </a:extLst>
          </p:cNvPr>
          <p:cNvCxnSpPr>
            <a:cxnSpLocks/>
            <a:stCxn id="17" idx="2"/>
          </p:cNvCxnSpPr>
          <p:nvPr/>
        </p:nvCxnSpPr>
        <p:spPr>
          <a:xfrm>
            <a:off x="7041959" y="2144110"/>
            <a:ext cx="1018443" cy="50135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descr="&quot;&quot;">
            <a:extLst>
              <a:ext uri="{FF2B5EF4-FFF2-40B4-BE49-F238E27FC236}">
                <a16:creationId xmlns:a16="http://schemas.microsoft.com/office/drawing/2014/main" id="{906B47DC-EAFF-4B49-BF34-7B8964D8DCC6}"/>
              </a:ext>
            </a:extLst>
          </p:cNvPr>
          <p:cNvCxnSpPr>
            <a:cxnSpLocks/>
            <a:stCxn id="16" idx="2"/>
          </p:cNvCxnSpPr>
          <p:nvPr/>
        </p:nvCxnSpPr>
        <p:spPr>
          <a:xfrm flipH="1">
            <a:off x="745205" y="2162567"/>
            <a:ext cx="914398" cy="54358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quot;&quot;">
            <a:extLst>
              <a:ext uri="{FF2B5EF4-FFF2-40B4-BE49-F238E27FC236}">
                <a16:creationId xmlns:a16="http://schemas.microsoft.com/office/drawing/2014/main" id="{0DD4C1C1-C603-4716-8AA4-77972CC6C2F6}"/>
              </a:ext>
            </a:extLst>
          </p:cNvPr>
          <p:cNvCxnSpPr>
            <a:cxnSpLocks/>
            <a:stCxn id="17" idx="2"/>
          </p:cNvCxnSpPr>
          <p:nvPr/>
        </p:nvCxnSpPr>
        <p:spPr>
          <a:xfrm flipH="1">
            <a:off x="6023515" y="2144110"/>
            <a:ext cx="1018444" cy="50135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8995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CHC Scope</a:t>
            </a:r>
          </a:p>
        </p:txBody>
      </p:sp>
      <p:sp>
        <p:nvSpPr>
          <p:cNvPr id="3" name="Text Placeholder 2"/>
          <p:cNvSpPr>
            <a:spLocks noGrp="1"/>
          </p:cNvSpPr>
          <p:nvPr>
            <p:ph type="body" sz="quarter" idx="10"/>
          </p:nvPr>
        </p:nvSpPr>
        <p:spPr>
          <a:xfrm>
            <a:off x="457200" y="884663"/>
            <a:ext cx="8229600" cy="3615900"/>
          </a:xfrm>
        </p:spPr>
        <p:txBody>
          <a:bodyPr/>
          <a:lstStyle/>
          <a:p>
            <a:r>
              <a:rPr lang="en-US" dirty="0"/>
              <a:t>Community health centers (CHCs) must meet one of the following criteria:</a:t>
            </a:r>
          </a:p>
          <a:p>
            <a:pPr lvl="1"/>
            <a:r>
              <a:rPr lang="en-US" dirty="0"/>
              <a:t>Receive grant funds from the federal government through Section 330 of the Public Health Service Act</a:t>
            </a:r>
          </a:p>
          <a:p>
            <a:pPr lvl="1"/>
            <a:r>
              <a:rPr lang="en-US" dirty="0"/>
              <a:t>Be a look-alike CHC that meets all the requirements to receive Section 330 grant funding, but does not receive a grant</a:t>
            </a:r>
          </a:p>
          <a:p>
            <a:pPr lvl="1"/>
            <a:r>
              <a:rPr lang="en-US" dirty="0"/>
              <a:t>Be an Urban Indian Health Center</a:t>
            </a:r>
          </a:p>
          <a:p>
            <a:endParaRPr lang="en-US" sz="1200" dirty="0"/>
          </a:p>
          <a:p>
            <a:r>
              <a:rPr lang="en-US" dirty="0"/>
              <a:t>CHC Providers include:</a:t>
            </a:r>
          </a:p>
          <a:p>
            <a:pPr lvl="1"/>
            <a:r>
              <a:rPr lang="en-US" dirty="0"/>
              <a:t>Physicians</a:t>
            </a:r>
          </a:p>
          <a:p>
            <a:pPr lvl="1"/>
            <a:r>
              <a:rPr lang="en-US" dirty="0"/>
              <a:t>Physician assistants</a:t>
            </a:r>
          </a:p>
          <a:p>
            <a:pPr lvl="1"/>
            <a:r>
              <a:rPr lang="en-US" dirty="0"/>
              <a:t>Nurse practitioners</a:t>
            </a:r>
          </a:p>
          <a:p>
            <a:pPr lvl="1"/>
            <a:r>
              <a:rPr lang="en-US" dirty="0"/>
              <a:t>Certified nurse midwives</a:t>
            </a:r>
          </a:p>
        </p:txBody>
      </p:sp>
    </p:spTree>
    <p:extLst>
      <p:ext uri="{BB962C8B-B14F-4D97-AF65-F5344CB8AC3E}">
        <p14:creationId xmlns:p14="http://schemas.microsoft.com/office/powerpoint/2010/main" val="21791978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CHC Sampling Process</a:t>
            </a:r>
          </a:p>
        </p:txBody>
      </p:sp>
      <p:grpSp>
        <p:nvGrpSpPr>
          <p:cNvPr id="3" name="Group 2" descr="This image shows the sampling process for the National Ambulatory Medical Care Survey (or NAMCS) community health center component.">
            <a:extLst>
              <a:ext uri="{FF2B5EF4-FFF2-40B4-BE49-F238E27FC236}">
                <a16:creationId xmlns:a16="http://schemas.microsoft.com/office/drawing/2014/main" id="{89220D19-85B1-4521-BD15-E8ADC129AC00}"/>
              </a:ext>
            </a:extLst>
          </p:cNvPr>
          <p:cNvGrpSpPr/>
          <p:nvPr/>
        </p:nvGrpSpPr>
        <p:grpSpPr>
          <a:xfrm>
            <a:off x="3470031" y="1126231"/>
            <a:ext cx="2203938" cy="2948567"/>
            <a:chOff x="3470031" y="1126231"/>
            <a:chExt cx="2203938" cy="2948567"/>
          </a:xfrm>
        </p:grpSpPr>
        <p:sp>
          <p:nvSpPr>
            <p:cNvPr id="17" name="TextBox 16">
              <a:extLst>
                <a:ext uri="{FF2B5EF4-FFF2-40B4-BE49-F238E27FC236}">
                  <a16:creationId xmlns:a16="http://schemas.microsoft.com/office/drawing/2014/main" id="{72455A01-FB4C-476F-B213-824709FCBFF1}"/>
                </a:ext>
              </a:extLst>
            </p:cNvPr>
            <p:cNvSpPr txBox="1"/>
            <p:nvPr/>
          </p:nvSpPr>
          <p:spPr>
            <a:xfrm>
              <a:off x="3470031" y="1126231"/>
              <a:ext cx="2203938"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HRSA </a:t>
              </a:r>
            </a:p>
            <a:p>
              <a:pPr algn="ctr"/>
              <a:r>
                <a:rPr lang="en-US" sz="1400" dirty="0">
                  <a:solidFill>
                    <a:schemeClr val="accent6"/>
                  </a:solidFill>
                  <a:latin typeface="Calibri" panose="020F0502020204030204" pitchFamily="34" charset="0"/>
                  <a:cs typeface="Calibri" panose="020F0502020204030204" pitchFamily="34" charset="0"/>
                </a:rPr>
                <a:t>CHC Universe</a:t>
              </a:r>
            </a:p>
            <a:p>
              <a:pPr algn="ctr"/>
              <a:r>
                <a:rPr lang="en-US" sz="1400" dirty="0">
                  <a:solidFill>
                    <a:schemeClr val="accent6"/>
                  </a:solidFill>
                  <a:latin typeface="Calibri" panose="020F0502020204030204" pitchFamily="34" charset="0"/>
                  <a:cs typeface="Calibri" panose="020F0502020204030204" pitchFamily="34" charset="0"/>
                </a:rPr>
                <a:t>(N=~14 thousand)</a:t>
              </a:r>
            </a:p>
          </p:txBody>
        </p:sp>
        <p:sp>
          <p:nvSpPr>
            <p:cNvPr id="18" name="TextBox 17">
              <a:extLst>
                <a:ext uri="{FF2B5EF4-FFF2-40B4-BE49-F238E27FC236}">
                  <a16:creationId xmlns:a16="http://schemas.microsoft.com/office/drawing/2014/main" id="{2BD3E73B-E652-40C1-BFCF-A01D7A83C3E5}"/>
                </a:ext>
              </a:extLst>
            </p:cNvPr>
            <p:cNvSpPr txBox="1"/>
            <p:nvPr/>
          </p:nvSpPr>
          <p:spPr>
            <a:xfrm>
              <a:off x="3470031" y="2330562"/>
              <a:ext cx="2203938"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HRSA </a:t>
              </a:r>
            </a:p>
            <a:p>
              <a:pPr algn="ctr"/>
              <a:r>
                <a:rPr lang="en-US" sz="1400" dirty="0">
                  <a:solidFill>
                    <a:schemeClr val="accent6"/>
                  </a:solidFill>
                  <a:latin typeface="Calibri" panose="020F0502020204030204" pitchFamily="34" charset="0"/>
                  <a:cs typeface="Calibri" panose="020F0502020204030204" pitchFamily="34" charset="0"/>
                </a:rPr>
                <a:t>CHC Sampling Frame</a:t>
              </a:r>
            </a:p>
            <a:p>
              <a:pPr algn="ctr"/>
              <a:r>
                <a:rPr lang="en-US" sz="1400" dirty="0">
                  <a:solidFill>
                    <a:schemeClr val="accent6"/>
                  </a:solidFill>
                  <a:latin typeface="Calibri" panose="020F0502020204030204" pitchFamily="34" charset="0"/>
                  <a:cs typeface="Calibri" panose="020F0502020204030204" pitchFamily="34" charset="0"/>
                </a:rPr>
                <a:t>(n=~7.5 thousand)</a:t>
              </a:r>
            </a:p>
          </p:txBody>
        </p:sp>
        <p:sp>
          <p:nvSpPr>
            <p:cNvPr id="19" name="TextBox 18">
              <a:extLst>
                <a:ext uri="{FF2B5EF4-FFF2-40B4-BE49-F238E27FC236}">
                  <a16:creationId xmlns:a16="http://schemas.microsoft.com/office/drawing/2014/main" id="{80AE34CC-5761-4398-A98F-086E52BB28F5}"/>
                </a:ext>
              </a:extLst>
            </p:cNvPr>
            <p:cNvSpPr txBox="1"/>
            <p:nvPr/>
          </p:nvSpPr>
          <p:spPr>
            <a:xfrm>
              <a:off x="3470031" y="3551578"/>
              <a:ext cx="2203938" cy="523220"/>
            </a:xfrm>
            <a:prstGeom prst="rect">
              <a:avLst/>
            </a:prstGeom>
            <a:solidFill>
              <a:srgbClr val="000000"/>
            </a:solidFill>
            <a:ln w="25400">
              <a:solidFill>
                <a:srgbClr val="000000"/>
              </a:solidFill>
            </a:ln>
          </p:spPr>
          <p:txBody>
            <a:bodyPr wrap="square" rtlCol="0">
              <a:spAutoFit/>
            </a:bodyPr>
            <a:lstStyle/>
            <a:p>
              <a:pPr algn="ctr"/>
              <a:r>
                <a:rPr lang="en-US" sz="1400" dirty="0">
                  <a:solidFill>
                    <a:srgbClr val="FFFFFF"/>
                  </a:solidFill>
                  <a:latin typeface="Calibri" panose="020F0502020204030204" pitchFamily="34" charset="0"/>
                  <a:cs typeface="Calibri" panose="020F0502020204030204" pitchFamily="34" charset="0"/>
                </a:rPr>
                <a:t>NAMCS CHC Sample</a:t>
              </a:r>
            </a:p>
            <a:p>
              <a:pPr algn="ctr"/>
              <a:r>
                <a:rPr lang="en-US" sz="1400" dirty="0">
                  <a:solidFill>
                    <a:srgbClr val="FFFFFF"/>
                  </a:solidFill>
                  <a:latin typeface="Calibri" panose="020F0502020204030204" pitchFamily="34" charset="0"/>
                  <a:cs typeface="Calibri" panose="020F0502020204030204" pitchFamily="34" charset="0"/>
                </a:rPr>
                <a:t>(n=104)</a:t>
              </a:r>
            </a:p>
          </p:txBody>
        </p:sp>
        <p:cxnSp>
          <p:nvCxnSpPr>
            <p:cNvPr id="20" name="Straight Arrow Connector 19" descr="&quot;&quot;">
              <a:extLst>
                <a:ext uri="{FF2B5EF4-FFF2-40B4-BE49-F238E27FC236}">
                  <a16:creationId xmlns:a16="http://schemas.microsoft.com/office/drawing/2014/main" id="{2AE31F4B-47D7-4837-8F91-02E8960321BA}"/>
                </a:ext>
              </a:extLst>
            </p:cNvPr>
            <p:cNvCxnSpPr>
              <a:cxnSpLocks/>
              <a:stCxn id="17" idx="2"/>
            </p:cNvCxnSpPr>
            <p:nvPr/>
          </p:nvCxnSpPr>
          <p:spPr>
            <a:xfrm>
              <a:off x="4572000" y="1864895"/>
              <a:ext cx="0" cy="46566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quot;&quot;">
              <a:extLst>
                <a:ext uri="{FF2B5EF4-FFF2-40B4-BE49-F238E27FC236}">
                  <a16:creationId xmlns:a16="http://schemas.microsoft.com/office/drawing/2014/main" id="{3A2FA86A-EF51-499B-A05A-942561197B3F}"/>
                </a:ext>
              </a:extLst>
            </p:cNvPr>
            <p:cNvCxnSpPr>
              <a:cxnSpLocks/>
              <a:stCxn id="18" idx="2"/>
            </p:cNvCxnSpPr>
            <p:nvPr/>
          </p:nvCxnSpPr>
          <p:spPr>
            <a:xfrm>
              <a:off x="4572000" y="3069226"/>
              <a:ext cx="0" cy="47867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46647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3199"/>
            <a:ext cx="8229600" cy="616981"/>
          </a:xfrm>
        </p:spPr>
        <p:txBody>
          <a:bodyPr/>
          <a:lstStyle/>
          <a:p>
            <a:r>
              <a:rPr lang="en-US" dirty="0"/>
              <a:t>NAMCS: CHC Data Collection Process</a:t>
            </a:r>
          </a:p>
        </p:txBody>
      </p:sp>
      <p:sp>
        <p:nvSpPr>
          <p:cNvPr id="14" name="TextBox 13">
            <a:extLst>
              <a:ext uri="{FF2B5EF4-FFF2-40B4-BE49-F238E27FC236}">
                <a16:creationId xmlns:a16="http://schemas.microsoft.com/office/drawing/2014/main" id="{34D485C2-81CE-4EB6-A095-DA916A319773}"/>
              </a:ext>
            </a:extLst>
          </p:cNvPr>
          <p:cNvSpPr txBox="1"/>
          <p:nvPr/>
        </p:nvSpPr>
        <p:spPr>
          <a:xfrm>
            <a:off x="200306" y="1501453"/>
            <a:ext cx="1828800" cy="307777"/>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NAMCS Sampled CHC</a:t>
            </a:r>
          </a:p>
        </p:txBody>
      </p:sp>
      <p:sp>
        <p:nvSpPr>
          <p:cNvPr id="15" name="TextBox 14">
            <a:extLst>
              <a:ext uri="{FF2B5EF4-FFF2-40B4-BE49-F238E27FC236}">
                <a16:creationId xmlns:a16="http://schemas.microsoft.com/office/drawing/2014/main" id="{94480177-D1DC-4B30-9B71-FAD42116B094}"/>
              </a:ext>
            </a:extLst>
          </p:cNvPr>
          <p:cNvSpPr txBox="1"/>
          <p:nvPr/>
        </p:nvSpPr>
        <p:spPr>
          <a:xfrm>
            <a:off x="149379" y="2177023"/>
            <a:ext cx="1828800" cy="892552"/>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Facility Induction Interview</a:t>
            </a:r>
          </a:p>
          <a:p>
            <a:pPr algn="ctr"/>
            <a:r>
              <a:rPr lang="en-US" sz="1200" i="1" dirty="0">
                <a:solidFill>
                  <a:srgbClr val="000000"/>
                </a:solidFill>
                <a:latin typeface="Calibri" panose="020F0502020204030204" pitchFamily="34" charset="0"/>
                <a:cs typeface="Calibri" panose="020F0502020204030204" pitchFamily="34" charset="0"/>
              </a:rPr>
              <a:t>(includes listing of providers)</a:t>
            </a:r>
          </a:p>
        </p:txBody>
      </p:sp>
      <p:cxnSp>
        <p:nvCxnSpPr>
          <p:cNvPr id="26" name="Straight Connector 25" descr="&quot;&quot;">
            <a:extLst>
              <a:ext uri="{FF2B5EF4-FFF2-40B4-BE49-F238E27FC236}">
                <a16:creationId xmlns:a16="http://schemas.microsoft.com/office/drawing/2014/main" id="{626F249D-AE71-4722-BC0B-13CFE2C45DEC}"/>
              </a:ext>
            </a:extLst>
          </p:cNvPr>
          <p:cNvCxnSpPr>
            <a:cxnSpLocks/>
          </p:cNvCxnSpPr>
          <p:nvPr/>
        </p:nvCxnSpPr>
        <p:spPr>
          <a:xfrm flipH="1">
            <a:off x="157255" y="1816197"/>
            <a:ext cx="906524" cy="36082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descr="This image shows the data collection process of the CHC Facility Induction Interview, CHC Provider Induction Interview, and patient visit data for the National Ambulatory Medical Care Survey (or NAMCS) community health center component.">
            <a:extLst>
              <a:ext uri="{FF2B5EF4-FFF2-40B4-BE49-F238E27FC236}">
                <a16:creationId xmlns:a16="http://schemas.microsoft.com/office/drawing/2014/main" id="{C57DA16D-754A-4F05-AA20-36042A0A4693}"/>
              </a:ext>
            </a:extLst>
          </p:cNvPr>
          <p:cNvGrpSpPr/>
          <p:nvPr/>
        </p:nvGrpSpPr>
        <p:grpSpPr>
          <a:xfrm>
            <a:off x="1114706" y="805385"/>
            <a:ext cx="7661857" cy="4199740"/>
            <a:chOff x="1063779" y="822960"/>
            <a:chExt cx="7661857" cy="4199740"/>
          </a:xfrm>
        </p:grpSpPr>
        <p:sp>
          <p:nvSpPr>
            <p:cNvPr id="27" name="TextBox 26">
              <a:extLst>
                <a:ext uri="{FF2B5EF4-FFF2-40B4-BE49-F238E27FC236}">
                  <a16:creationId xmlns:a16="http://schemas.microsoft.com/office/drawing/2014/main" id="{008A6C55-CD39-4EE4-950A-2D630F9AF26D}"/>
                </a:ext>
              </a:extLst>
            </p:cNvPr>
            <p:cNvSpPr txBox="1"/>
            <p:nvPr/>
          </p:nvSpPr>
          <p:spPr>
            <a:xfrm>
              <a:off x="2465514" y="822960"/>
              <a:ext cx="1828800"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Sampled </a:t>
              </a:r>
            </a:p>
            <a:p>
              <a:pPr algn="ctr"/>
              <a:r>
                <a:rPr lang="en-US" sz="1400" dirty="0">
                  <a:solidFill>
                    <a:schemeClr val="accent6"/>
                  </a:solidFill>
                  <a:latin typeface="Calibri" panose="020F0502020204030204" pitchFamily="34" charset="0"/>
                  <a:cs typeface="Calibri" panose="020F0502020204030204" pitchFamily="34" charset="0"/>
                </a:rPr>
                <a:t>Provider 1</a:t>
              </a:r>
            </a:p>
          </p:txBody>
        </p:sp>
        <p:grpSp>
          <p:nvGrpSpPr>
            <p:cNvPr id="3" name="Group 2">
              <a:extLst>
                <a:ext uri="{FF2B5EF4-FFF2-40B4-BE49-F238E27FC236}">
                  <a16:creationId xmlns:a16="http://schemas.microsoft.com/office/drawing/2014/main" id="{0C7DA960-4DF2-4F25-B41B-9373589B1F06}"/>
                </a:ext>
              </a:extLst>
            </p:cNvPr>
            <p:cNvGrpSpPr/>
            <p:nvPr/>
          </p:nvGrpSpPr>
          <p:grpSpPr>
            <a:xfrm>
              <a:off x="1063779" y="822960"/>
              <a:ext cx="7661857" cy="4199740"/>
              <a:chOff x="1063779" y="822960"/>
              <a:chExt cx="7661857" cy="4199740"/>
            </a:xfrm>
          </p:grpSpPr>
          <p:cxnSp>
            <p:nvCxnSpPr>
              <p:cNvPr id="25" name="Straight Connector 24" descr="&quot;&quot;">
                <a:extLst>
                  <a:ext uri="{FF2B5EF4-FFF2-40B4-BE49-F238E27FC236}">
                    <a16:creationId xmlns:a16="http://schemas.microsoft.com/office/drawing/2014/main" id="{81BF49E1-2527-49F0-BB18-940952FD7790}"/>
                  </a:ext>
                </a:extLst>
              </p:cNvPr>
              <p:cNvCxnSpPr>
                <a:cxnSpLocks/>
              </p:cNvCxnSpPr>
              <p:nvPr/>
            </p:nvCxnSpPr>
            <p:spPr>
              <a:xfrm>
                <a:off x="1063779" y="1816197"/>
                <a:ext cx="914400" cy="36082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D4A5A74-ECC2-4632-BD8E-87B6DD91736D}"/>
                  </a:ext>
                </a:extLst>
              </p:cNvPr>
              <p:cNvSpPr txBox="1"/>
              <p:nvPr/>
            </p:nvSpPr>
            <p:spPr>
              <a:xfrm>
                <a:off x="2465514" y="1515167"/>
                <a:ext cx="1828800"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Provider 1 Induction Interview</a:t>
                </a:r>
                <a:endParaRPr lang="en-US" sz="1200" i="1" dirty="0">
                  <a:solidFill>
                    <a:schemeClr val="accent6"/>
                  </a:solidFill>
                  <a:latin typeface="Calibri" panose="020F0502020204030204" pitchFamily="34" charset="0"/>
                  <a:cs typeface="Calibri" panose="020F0502020204030204" pitchFamily="34" charset="0"/>
                </a:endParaRPr>
              </a:p>
            </p:txBody>
          </p:sp>
          <p:cxnSp>
            <p:nvCxnSpPr>
              <p:cNvPr id="29" name="Straight Connector 28" descr="&quot;&quot;">
                <a:extLst>
                  <a:ext uri="{FF2B5EF4-FFF2-40B4-BE49-F238E27FC236}">
                    <a16:creationId xmlns:a16="http://schemas.microsoft.com/office/drawing/2014/main" id="{088BA3B7-33FB-4CB7-9542-6CAC11CB9238}"/>
                  </a:ext>
                </a:extLst>
              </p:cNvPr>
              <p:cNvCxnSpPr>
                <a:cxnSpLocks/>
              </p:cNvCxnSpPr>
              <p:nvPr/>
            </p:nvCxnSpPr>
            <p:spPr>
              <a:xfrm>
                <a:off x="3376250" y="1367974"/>
                <a:ext cx="918064" cy="14719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quot;&quot;">
                <a:extLst>
                  <a:ext uri="{FF2B5EF4-FFF2-40B4-BE49-F238E27FC236}">
                    <a16:creationId xmlns:a16="http://schemas.microsoft.com/office/drawing/2014/main" id="{9EC36B83-02CE-4D30-94C9-9B106BD512DD}"/>
                  </a:ext>
                </a:extLst>
              </p:cNvPr>
              <p:cNvCxnSpPr>
                <a:cxnSpLocks/>
              </p:cNvCxnSpPr>
              <p:nvPr/>
            </p:nvCxnSpPr>
            <p:spPr>
              <a:xfrm flipH="1">
                <a:off x="2465513" y="1367974"/>
                <a:ext cx="910737" cy="14719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40C4FA-D6D8-432F-AD8A-264B60D16924}"/>
                  </a:ext>
                </a:extLst>
              </p:cNvPr>
              <p:cNvSpPr txBox="1"/>
              <p:nvPr/>
            </p:nvSpPr>
            <p:spPr>
              <a:xfrm>
                <a:off x="4572000" y="822960"/>
                <a:ext cx="1987063" cy="492443"/>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Sampled Calendar Week </a:t>
                </a:r>
                <a:r>
                  <a:rPr lang="en-US" sz="1200" i="1" dirty="0">
                    <a:solidFill>
                      <a:srgbClr val="000000"/>
                    </a:solidFill>
                    <a:latin typeface="Calibri" panose="020F0502020204030204" pitchFamily="34" charset="0"/>
                    <a:cs typeface="Calibri" panose="020F0502020204030204" pitchFamily="34" charset="0"/>
                  </a:rPr>
                  <a:t>(Assigned prior to fielding)</a:t>
                </a:r>
              </a:p>
            </p:txBody>
          </p:sp>
          <p:cxnSp>
            <p:nvCxnSpPr>
              <p:cNvPr id="32" name="Straight Connector 31" descr="&quot;&quot;">
                <a:extLst>
                  <a:ext uri="{FF2B5EF4-FFF2-40B4-BE49-F238E27FC236}">
                    <a16:creationId xmlns:a16="http://schemas.microsoft.com/office/drawing/2014/main" id="{73255E1C-31F5-465F-BA93-133F6A139626}"/>
                  </a:ext>
                </a:extLst>
              </p:cNvPr>
              <p:cNvCxnSpPr>
                <a:cxnSpLocks/>
              </p:cNvCxnSpPr>
              <p:nvPr/>
            </p:nvCxnSpPr>
            <p:spPr>
              <a:xfrm>
                <a:off x="4294314" y="1052188"/>
                <a:ext cx="277686"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72563DB-1576-4A2B-A901-7F54163E8762}"/>
                  </a:ext>
                </a:extLst>
              </p:cNvPr>
              <p:cNvSpPr txBox="1"/>
              <p:nvPr/>
            </p:nvSpPr>
            <p:spPr>
              <a:xfrm>
                <a:off x="6743699" y="822960"/>
                <a:ext cx="1943837"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 of Weekly Visits</a:t>
                </a:r>
                <a:r>
                  <a:rPr lang="en-US" sz="1600" dirty="0">
                    <a:solidFill>
                      <a:schemeClr val="accent6"/>
                    </a:solidFill>
                    <a:latin typeface="Calibri" panose="020F0502020204030204" pitchFamily="34" charset="0"/>
                    <a:cs typeface="Calibri" panose="020F0502020204030204" pitchFamily="34" charset="0"/>
                  </a:rPr>
                  <a:t> </a:t>
                </a:r>
                <a:r>
                  <a:rPr lang="en-US" sz="1200" i="1" dirty="0">
                    <a:solidFill>
                      <a:srgbClr val="000000"/>
                    </a:solidFill>
                    <a:latin typeface="Calibri" panose="020F0502020204030204" pitchFamily="34" charset="0"/>
                    <a:cs typeface="Calibri" panose="020F0502020204030204" pitchFamily="34" charset="0"/>
                  </a:rPr>
                  <a:t>(Drawn on site)</a:t>
                </a:r>
                <a:endParaRPr lang="en-US" sz="1200" dirty="0">
                  <a:solidFill>
                    <a:srgbClr val="000000"/>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4FCB56F9-430C-47C3-B891-C09D5A28629A}"/>
                  </a:ext>
                </a:extLst>
              </p:cNvPr>
              <p:cNvSpPr txBox="1"/>
              <p:nvPr/>
            </p:nvSpPr>
            <p:spPr>
              <a:xfrm>
                <a:off x="6743698" y="1527566"/>
                <a:ext cx="1943838"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Patient Visit Data Abstraction (n~30)</a:t>
                </a:r>
              </a:p>
            </p:txBody>
          </p:sp>
          <p:cxnSp>
            <p:nvCxnSpPr>
              <p:cNvPr id="37" name="Straight Connector 36" descr="&quot;&quot;">
                <a:extLst>
                  <a:ext uri="{FF2B5EF4-FFF2-40B4-BE49-F238E27FC236}">
                    <a16:creationId xmlns:a16="http://schemas.microsoft.com/office/drawing/2014/main" id="{A420476E-0C7C-4CD0-BF81-84F69A51890B}"/>
                  </a:ext>
                </a:extLst>
              </p:cNvPr>
              <p:cNvCxnSpPr>
                <a:cxnSpLocks/>
                <a:stCxn id="33" idx="2"/>
              </p:cNvCxnSpPr>
              <p:nvPr/>
            </p:nvCxnSpPr>
            <p:spPr>
              <a:xfrm>
                <a:off x="7715618" y="1346180"/>
                <a:ext cx="955983" cy="1923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descr="&quot;&quot;">
                <a:extLst>
                  <a:ext uri="{FF2B5EF4-FFF2-40B4-BE49-F238E27FC236}">
                    <a16:creationId xmlns:a16="http://schemas.microsoft.com/office/drawing/2014/main" id="{E08D6D86-3189-45B9-AA7A-6293DBF90C57}"/>
                  </a:ext>
                </a:extLst>
              </p:cNvPr>
              <p:cNvCxnSpPr>
                <a:cxnSpLocks/>
                <a:stCxn id="33" idx="2"/>
              </p:cNvCxnSpPr>
              <p:nvPr/>
            </p:nvCxnSpPr>
            <p:spPr>
              <a:xfrm flipH="1">
                <a:off x="6743698" y="1346180"/>
                <a:ext cx="971920" cy="18138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descr="&quot;&quot;">
                <a:extLst>
                  <a:ext uri="{FF2B5EF4-FFF2-40B4-BE49-F238E27FC236}">
                    <a16:creationId xmlns:a16="http://schemas.microsoft.com/office/drawing/2014/main" id="{C3141863-28F4-4169-94DF-9BC18CDD010D}"/>
                  </a:ext>
                </a:extLst>
              </p:cNvPr>
              <p:cNvCxnSpPr>
                <a:cxnSpLocks/>
              </p:cNvCxnSpPr>
              <p:nvPr/>
            </p:nvCxnSpPr>
            <p:spPr>
              <a:xfrm>
                <a:off x="6559063" y="1052188"/>
                <a:ext cx="184635" cy="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F566E7-FCBD-4CA6-B4FC-CF29789CF8C1}"/>
                  </a:ext>
                </a:extLst>
              </p:cNvPr>
              <p:cNvSpPr txBox="1"/>
              <p:nvPr/>
            </p:nvSpPr>
            <p:spPr>
              <a:xfrm>
                <a:off x="2481449" y="2361689"/>
                <a:ext cx="1828800"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Sampled </a:t>
                </a:r>
              </a:p>
              <a:p>
                <a:pPr algn="ctr"/>
                <a:r>
                  <a:rPr lang="en-US" sz="1400" dirty="0">
                    <a:solidFill>
                      <a:schemeClr val="accent6"/>
                    </a:solidFill>
                    <a:latin typeface="Calibri" panose="020F0502020204030204" pitchFamily="34" charset="0"/>
                    <a:cs typeface="Calibri" panose="020F0502020204030204" pitchFamily="34" charset="0"/>
                  </a:rPr>
                  <a:t>Provider 2</a:t>
                </a:r>
              </a:p>
            </p:txBody>
          </p:sp>
          <p:sp>
            <p:nvSpPr>
              <p:cNvPr id="41" name="TextBox 40">
                <a:extLst>
                  <a:ext uri="{FF2B5EF4-FFF2-40B4-BE49-F238E27FC236}">
                    <a16:creationId xmlns:a16="http://schemas.microsoft.com/office/drawing/2014/main" id="{3F17AB61-8D81-4DB3-8E71-186F3C069203}"/>
                  </a:ext>
                </a:extLst>
              </p:cNvPr>
              <p:cNvSpPr txBox="1"/>
              <p:nvPr/>
            </p:nvSpPr>
            <p:spPr>
              <a:xfrm>
                <a:off x="2481449" y="3053896"/>
                <a:ext cx="1828800"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Provider 2 Induction Interview</a:t>
                </a:r>
                <a:endParaRPr lang="en-US" sz="1200" i="1" dirty="0">
                  <a:solidFill>
                    <a:schemeClr val="accent6"/>
                  </a:solidFill>
                  <a:latin typeface="Calibri" panose="020F0502020204030204" pitchFamily="34" charset="0"/>
                  <a:cs typeface="Calibri" panose="020F0502020204030204" pitchFamily="34" charset="0"/>
                </a:endParaRPr>
              </a:p>
            </p:txBody>
          </p:sp>
          <p:cxnSp>
            <p:nvCxnSpPr>
              <p:cNvPr id="42" name="Straight Connector 41" descr="&quot;&quot;">
                <a:extLst>
                  <a:ext uri="{FF2B5EF4-FFF2-40B4-BE49-F238E27FC236}">
                    <a16:creationId xmlns:a16="http://schemas.microsoft.com/office/drawing/2014/main" id="{3267D94B-2F8B-4793-9144-6D76A881750F}"/>
                  </a:ext>
                </a:extLst>
              </p:cNvPr>
              <p:cNvCxnSpPr>
                <a:cxnSpLocks/>
              </p:cNvCxnSpPr>
              <p:nvPr/>
            </p:nvCxnSpPr>
            <p:spPr>
              <a:xfrm>
                <a:off x="3392185" y="2906703"/>
                <a:ext cx="918064" cy="14719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quot;&quot;">
                <a:extLst>
                  <a:ext uri="{FF2B5EF4-FFF2-40B4-BE49-F238E27FC236}">
                    <a16:creationId xmlns:a16="http://schemas.microsoft.com/office/drawing/2014/main" id="{95EA6662-866B-480F-ACD1-1E03055220DD}"/>
                  </a:ext>
                </a:extLst>
              </p:cNvPr>
              <p:cNvCxnSpPr>
                <a:cxnSpLocks/>
              </p:cNvCxnSpPr>
              <p:nvPr/>
            </p:nvCxnSpPr>
            <p:spPr>
              <a:xfrm flipH="1">
                <a:off x="2481448" y="2906703"/>
                <a:ext cx="910737" cy="14719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75619BC-83A9-498D-8B3C-00C52E9E4AF6}"/>
                  </a:ext>
                </a:extLst>
              </p:cNvPr>
              <p:cNvSpPr txBox="1"/>
              <p:nvPr/>
            </p:nvSpPr>
            <p:spPr>
              <a:xfrm>
                <a:off x="4587935" y="2361689"/>
                <a:ext cx="1987063" cy="492443"/>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Sampled Calendar Week </a:t>
                </a:r>
                <a:r>
                  <a:rPr lang="en-US" sz="1200" i="1" dirty="0">
                    <a:solidFill>
                      <a:srgbClr val="000000"/>
                    </a:solidFill>
                    <a:latin typeface="Calibri" panose="020F0502020204030204" pitchFamily="34" charset="0"/>
                    <a:cs typeface="Calibri" panose="020F0502020204030204" pitchFamily="34" charset="0"/>
                  </a:rPr>
                  <a:t>(Assigned prior to fielding)</a:t>
                </a:r>
              </a:p>
            </p:txBody>
          </p:sp>
          <p:cxnSp>
            <p:nvCxnSpPr>
              <p:cNvPr id="45" name="Straight Connector 44" descr="&quot;&quot;">
                <a:extLst>
                  <a:ext uri="{FF2B5EF4-FFF2-40B4-BE49-F238E27FC236}">
                    <a16:creationId xmlns:a16="http://schemas.microsoft.com/office/drawing/2014/main" id="{E965B160-8678-43E4-8D4D-DA9B371A8160}"/>
                  </a:ext>
                </a:extLst>
              </p:cNvPr>
              <p:cNvCxnSpPr>
                <a:cxnSpLocks/>
              </p:cNvCxnSpPr>
              <p:nvPr/>
            </p:nvCxnSpPr>
            <p:spPr>
              <a:xfrm>
                <a:off x="4310249" y="2590917"/>
                <a:ext cx="277686"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0AB09A-36B6-4546-85CF-92D8082E7FCD}"/>
                  </a:ext>
                </a:extLst>
              </p:cNvPr>
              <p:cNvSpPr txBox="1"/>
              <p:nvPr/>
            </p:nvSpPr>
            <p:spPr>
              <a:xfrm>
                <a:off x="6759634" y="2361689"/>
                <a:ext cx="1943837"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 of Weekly Visits</a:t>
                </a:r>
                <a:r>
                  <a:rPr lang="en-US" sz="1600" dirty="0">
                    <a:solidFill>
                      <a:schemeClr val="accent6"/>
                    </a:solidFill>
                    <a:latin typeface="Calibri" panose="020F0502020204030204" pitchFamily="34" charset="0"/>
                    <a:cs typeface="Calibri" panose="020F0502020204030204" pitchFamily="34" charset="0"/>
                  </a:rPr>
                  <a:t> </a:t>
                </a:r>
                <a:r>
                  <a:rPr lang="en-US" sz="1200" i="1" dirty="0">
                    <a:solidFill>
                      <a:srgbClr val="000000"/>
                    </a:solidFill>
                    <a:latin typeface="Calibri" panose="020F0502020204030204" pitchFamily="34" charset="0"/>
                    <a:cs typeface="Calibri" panose="020F0502020204030204" pitchFamily="34" charset="0"/>
                  </a:rPr>
                  <a:t>(Drawn on site)</a:t>
                </a:r>
                <a:endParaRPr lang="en-US" sz="1200" dirty="0">
                  <a:solidFill>
                    <a:srgbClr val="000000"/>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A7C2EB20-C534-40EF-9C16-D7288EB5FBC5}"/>
                  </a:ext>
                </a:extLst>
              </p:cNvPr>
              <p:cNvSpPr txBox="1"/>
              <p:nvPr/>
            </p:nvSpPr>
            <p:spPr>
              <a:xfrm>
                <a:off x="6759633" y="3066295"/>
                <a:ext cx="1943838"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Patient Visit Data Abstraction (n~30)</a:t>
                </a:r>
              </a:p>
            </p:txBody>
          </p:sp>
          <p:cxnSp>
            <p:nvCxnSpPr>
              <p:cNvPr id="48" name="Straight Connector 47" descr="&quot;&quot;">
                <a:extLst>
                  <a:ext uri="{FF2B5EF4-FFF2-40B4-BE49-F238E27FC236}">
                    <a16:creationId xmlns:a16="http://schemas.microsoft.com/office/drawing/2014/main" id="{D1A966D6-CBD1-4A7B-AF43-E086059433EF}"/>
                  </a:ext>
                </a:extLst>
              </p:cNvPr>
              <p:cNvCxnSpPr>
                <a:cxnSpLocks/>
                <a:stCxn id="46" idx="2"/>
              </p:cNvCxnSpPr>
              <p:nvPr/>
            </p:nvCxnSpPr>
            <p:spPr>
              <a:xfrm>
                <a:off x="7731553" y="2884909"/>
                <a:ext cx="955983" cy="1923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descr="&quot;&quot;">
                <a:extLst>
                  <a:ext uri="{FF2B5EF4-FFF2-40B4-BE49-F238E27FC236}">
                    <a16:creationId xmlns:a16="http://schemas.microsoft.com/office/drawing/2014/main" id="{3191C710-A70D-4BE9-A5AC-5D362ED1BB0C}"/>
                  </a:ext>
                </a:extLst>
              </p:cNvPr>
              <p:cNvCxnSpPr>
                <a:cxnSpLocks/>
                <a:stCxn id="46" idx="2"/>
              </p:cNvCxnSpPr>
              <p:nvPr/>
            </p:nvCxnSpPr>
            <p:spPr>
              <a:xfrm flipH="1">
                <a:off x="6759633" y="2884909"/>
                <a:ext cx="971920" cy="18138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descr="&quot;&quot;">
                <a:extLst>
                  <a:ext uri="{FF2B5EF4-FFF2-40B4-BE49-F238E27FC236}">
                    <a16:creationId xmlns:a16="http://schemas.microsoft.com/office/drawing/2014/main" id="{DED6DE91-78AB-4428-AB7C-0AAE7AD49ECA}"/>
                  </a:ext>
                </a:extLst>
              </p:cNvPr>
              <p:cNvCxnSpPr>
                <a:cxnSpLocks/>
              </p:cNvCxnSpPr>
              <p:nvPr/>
            </p:nvCxnSpPr>
            <p:spPr>
              <a:xfrm>
                <a:off x="6574998" y="2590917"/>
                <a:ext cx="184635" cy="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FA24F76-58DA-4925-BA3E-322C12B2AEA7}"/>
                  </a:ext>
                </a:extLst>
              </p:cNvPr>
              <p:cNvSpPr txBox="1"/>
              <p:nvPr/>
            </p:nvSpPr>
            <p:spPr>
              <a:xfrm>
                <a:off x="2503614" y="3794874"/>
                <a:ext cx="1828800"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Sampled </a:t>
                </a:r>
              </a:p>
              <a:p>
                <a:pPr algn="ctr"/>
                <a:r>
                  <a:rPr lang="en-US" sz="1400" dirty="0">
                    <a:solidFill>
                      <a:schemeClr val="accent6"/>
                    </a:solidFill>
                    <a:latin typeface="Calibri" panose="020F0502020204030204" pitchFamily="34" charset="0"/>
                    <a:cs typeface="Calibri" panose="020F0502020204030204" pitchFamily="34" charset="0"/>
                  </a:rPr>
                  <a:t>Provider 3</a:t>
                </a:r>
              </a:p>
            </p:txBody>
          </p:sp>
          <p:sp>
            <p:nvSpPr>
              <p:cNvPr id="52" name="TextBox 51">
                <a:extLst>
                  <a:ext uri="{FF2B5EF4-FFF2-40B4-BE49-F238E27FC236}">
                    <a16:creationId xmlns:a16="http://schemas.microsoft.com/office/drawing/2014/main" id="{BBBA9051-A67F-4903-BA5C-DDC0237EC7D1}"/>
                  </a:ext>
                </a:extLst>
              </p:cNvPr>
              <p:cNvSpPr txBox="1"/>
              <p:nvPr/>
            </p:nvSpPr>
            <p:spPr>
              <a:xfrm>
                <a:off x="2503614" y="4487081"/>
                <a:ext cx="1828800"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CHC Provider 3 Induction Interview</a:t>
                </a:r>
                <a:endParaRPr lang="en-US" sz="1200" i="1" dirty="0">
                  <a:solidFill>
                    <a:schemeClr val="accent6"/>
                  </a:solidFill>
                  <a:latin typeface="Calibri" panose="020F0502020204030204" pitchFamily="34" charset="0"/>
                  <a:cs typeface="Calibri" panose="020F0502020204030204" pitchFamily="34" charset="0"/>
                </a:endParaRPr>
              </a:p>
            </p:txBody>
          </p:sp>
          <p:cxnSp>
            <p:nvCxnSpPr>
              <p:cNvPr id="53" name="Straight Connector 52" descr="&quot;&quot;">
                <a:extLst>
                  <a:ext uri="{FF2B5EF4-FFF2-40B4-BE49-F238E27FC236}">
                    <a16:creationId xmlns:a16="http://schemas.microsoft.com/office/drawing/2014/main" id="{A8359355-75B4-4923-9FBE-DB9B4B92426F}"/>
                  </a:ext>
                </a:extLst>
              </p:cNvPr>
              <p:cNvCxnSpPr>
                <a:cxnSpLocks/>
              </p:cNvCxnSpPr>
              <p:nvPr/>
            </p:nvCxnSpPr>
            <p:spPr>
              <a:xfrm>
                <a:off x="3414350" y="4339888"/>
                <a:ext cx="918064" cy="14719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descr="&quot;&quot;">
                <a:extLst>
                  <a:ext uri="{FF2B5EF4-FFF2-40B4-BE49-F238E27FC236}">
                    <a16:creationId xmlns:a16="http://schemas.microsoft.com/office/drawing/2014/main" id="{08FC709F-084B-4CC9-AA07-8601AE8D63A0}"/>
                  </a:ext>
                </a:extLst>
              </p:cNvPr>
              <p:cNvCxnSpPr>
                <a:cxnSpLocks/>
              </p:cNvCxnSpPr>
              <p:nvPr/>
            </p:nvCxnSpPr>
            <p:spPr>
              <a:xfrm flipH="1">
                <a:off x="2503613" y="4339888"/>
                <a:ext cx="910737" cy="14719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49FC479-ED77-449A-A38D-C9FB4D5577FF}"/>
                  </a:ext>
                </a:extLst>
              </p:cNvPr>
              <p:cNvSpPr txBox="1"/>
              <p:nvPr/>
            </p:nvSpPr>
            <p:spPr>
              <a:xfrm>
                <a:off x="4610100" y="3794874"/>
                <a:ext cx="1987063" cy="492443"/>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Sampled Calendar Week </a:t>
                </a:r>
                <a:r>
                  <a:rPr lang="en-US" sz="1200" i="1" dirty="0">
                    <a:solidFill>
                      <a:srgbClr val="000000"/>
                    </a:solidFill>
                    <a:latin typeface="Calibri" panose="020F0502020204030204" pitchFamily="34" charset="0"/>
                    <a:cs typeface="Calibri" panose="020F0502020204030204" pitchFamily="34" charset="0"/>
                  </a:rPr>
                  <a:t>(Assigned prior to fielding)</a:t>
                </a:r>
              </a:p>
            </p:txBody>
          </p:sp>
          <p:cxnSp>
            <p:nvCxnSpPr>
              <p:cNvPr id="56" name="Straight Connector 55" descr="&quot;&quot;">
                <a:extLst>
                  <a:ext uri="{FF2B5EF4-FFF2-40B4-BE49-F238E27FC236}">
                    <a16:creationId xmlns:a16="http://schemas.microsoft.com/office/drawing/2014/main" id="{E34CF5D1-C560-4358-B57B-AC5524A35E82}"/>
                  </a:ext>
                </a:extLst>
              </p:cNvPr>
              <p:cNvCxnSpPr>
                <a:cxnSpLocks/>
              </p:cNvCxnSpPr>
              <p:nvPr/>
            </p:nvCxnSpPr>
            <p:spPr>
              <a:xfrm>
                <a:off x="4332414" y="4024102"/>
                <a:ext cx="277686"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D325CD4-A191-4385-A84F-D5FA27942F42}"/>
                  </a:ext>
                </a:extLst>
              </p:cNvPr>
              <p:cNvSpPr txBox="1"/>
              <p:nvPr/>
            </p:nvSpPr>
            <p:spPr>
              <a:xfrm>
                <a:off x="6781799" y="3794874"/>
                <a:ext cx="1943837"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Sample of Weekly Visits</a:t>
                </a:r>
                <a:r>
                  <a:rPr lang="en-US" sz="1600" dirty="0">
                    <a:solidFill>
                      <a:schemeClr val="accent6"/>
                    </a:solidFill>
                    <a:latin typeface="Calibri" panose="020F0502020204030204" pitchFamily="34" charset="0"/>
                    <a:cs typeface="Calibri" panose="020F0502020204030204" pitchFamily="34" charset="0"/>
                  </a:rPr>
                  <a:t> </a:t>
                </a:r>
                <a:r>
                  <a:rPr lang="en-US" sz="1200" i="1" dirty="0">
                    <a:solidFill>
                      <a:srgbClr val="000000"/>
                    </a:solidFill>
                    <a:latin typeface="Calibri" panose="020F0502020204030204" pitchFamily="34" charset="0"/>
                    <a:cs typeface="Calibri" panose="020F0502020204030204" pitchFamily="34" charset="0"/>
                  </a:rPr>
                  <a:t>(Drawn on site)</a:t>
                </a:r>
                <a:endParaRPr lang="en-US" sz="1200" dirty="0">
                  <a:solidFill>
                    <a:srgbClr val="000000"/>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4CF6E2A4-5686-4E2F-822A-E9F32ED13C39}"/>
                  </a:ext>
                </a:extLst>
              </p:cNvPr>
              <p:cNvSpPr txBox="1"/>
              <p:nvPr/>
            </p:nvSpPr>
            <p:spPr>
              <a:xfrm>
                <a:off x="6781798" y="4499480"/>
                <a:ext cx="1943838" cy="52322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Patient Visit Data Abstraction (n~30)</a:t>
                </a:r>
              </a:p>
            </p:txBody>
          </p:sp>
          <p:cxnSp>
            <p:nvCxnSpPr>
              <p:cNvPr id="59" name="Straight Connector 58" descr="&quot;&quot;">
                <a:extLst>
                  <a:ext uri="{FF2B5EF4-FFF2-40B4-BE49-F238E27FC236}">
                    <a16:creationId xmlns:a16="http://schemas.microsoft.com/office/drawing/2014/main" id="{7C19EA99-06F0-47FA-A6CE-8EDBE622B889}"/>
                  </a:ext>
                </a:extLst>
              </p:cNvPr>
              <p:cNvCxnSpPr>
                <a:cxnSpLocks/>
                <a:stCxn id="57" idx="2"/>
              </p:cNvCxnSpPr>
              <p:nvPr/>
            </p:nvCxnSpPr>
            <p:spPr>
              <a:xfrm>
                <a:off x="7753718" y="4318094"/>
                <a:ext cx="955983" cy="1923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descr="&quot;&quot;">
                <a:extLst>
                  <a:ext uri="{FF2B5EF4-FFF2-40B4-BE49-F238E27FC236}">
                    <a16:creationId xmlns:a16="http://schemas.microsoft.com/office/drawing/2014/main" id="{AD31E17E-6652-4E92-8FF1-F61CFC8EAA56}"/>
                  </a:ext>
                </a:extLst>
              </p:cNvPr>
              <p:cNvCxnSpPr>
                <a:cxnSpLocks/>
                <a:stCxn id="57" idx="2"/>
              </p:cNvCxnSpPr>
              <p:nvPr/>
            </p:nvCxnSpPr>
            <p:spPr>
              <a:xfrm flipH="1">
                <a:off x="6781798" y="4318094"/>
                <a:ext cx="971920" cy="18138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descr="&quot;&quot;">
                <a:extLst>
                  <a:ext uri="{FF2B5EF4-FFF2-40B4-BE49-F238E27FC236}">
                    <a16:creationId xmlns:a16="http://schemas.microsoft.com/office/drawing/2014/main" id="{4BF5E76C-5AB3-4C1B-8612-1CDBCD48D6A9}"/>
                  </a:ext>
                </a:extLst>
              </p:cNvPr>
              <p:cNvCxnSpPr>
                <a:cxnSpLocks/>
              </p:cNvCxnSpPr>
              <p:nvPr/>
            </p:nvCxnSpPr>
            <p:spPr>
              <a:xfrm>
                <a:off x="6597163" y="4024102"/>
                <a:ext cx="184635" cy="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descr="&quot;&quot;">
                <a:extLst>
                  <a:ext uri="{FF2B5EF4-FFF2-40B4-BE49-F238E27FC236}">
                    <a16:creationId xmlns:a16="http://schemas.microsoft.com/office/drawing/2014/main" id="{C2E55EC1-49DF-4C33-9CC3-9052ECCCD2C0}"/>
                  </a:ext>
                </a:extLst>
              </p:cNvPr>
              <p:cNvCxnSpPr>
                <a:cxnSpLocks/>
                <a:stCxn id="15" idx="3"/>
                <a:endCxn id="27" idx="1"/>
              </p:cNvCxnSpPr>
              <p:nvPr/>
            </p:nvCxnSpPr>
            <p:spPr>
              <a:xfrm flipV="1">
                <a:off x="1978179" y="1084570"/>
                <a:ext cx="487335" cy="1538729"/>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descr="&quot;&quot;">
                <a:extLst>
                  <a:ext uri="{FF2B5EF4-FFF2-40B4-BE49-F238E27FC236}">
                    <a16:creationId xmlns:a16="http://schemas.microsoft.com/office/drawing/2014/main" id="{A0571939-E0E2-49F1-930A-E70B754CA209}"/>
                  </a:ext>
                </a:extLst>
              </p:cNvPr>
              <p:cNvCxnSpPr>
                <a:cxnSpLocks/>
                <a:stCxn id="15" idx="3"/>
                <a:endCxn id="51" idx="1"/>
              </p:cNvCxnSpPr>
              <p:nvPr/>
            </p:nvCxnSpPr>
            <p:spPr>
              <a:xfrm>
                <a:off x="1978179" y="2623299"/>
                <a:ext cx="525435" cy="143318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descr="&quot;&quot;">
                <a:extLst>
                  <a:ext uri="{FF2B5EF4-FFF2-40B4-BE49-F238E27FC236}">
                    <a16:creationId xmlns:a16="http://schemas.microsoft.com/office/drawing/2014/main" id="{01A9791B-829D-4424-8AD2-58823BB67436}"/>
                  </a:ext>
                </a:extLst>
              </p:cNvPr>
              <p:cNvCxnSpPr>
                <a:cxnSpLocks/>
                <a:stCxn id="15" idx="3"/>
              </p:cNvCxnSpPr>
              <p:nvPr/>
            </p:nvCxnSpPr>
            <p:spPr>
              <a:xfrm>
                <a:off x="1978179" y="2623299"/>
                <a:ext cx="525434" cy="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7688433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Strengths</a:t>
            </a:r>
          </a:p>
        </p:txBody>
      </p:sp>
      <p:sp>
        <p:nvSpPr>
          <p:cNvPr id="3" name="Text Placeholder 2"/>
          <p:cNvSpPr>
            <a:spLocks noGrp="1"/>
          </p:cNvSpPr>
          <p:nvPr>
            <p:ph type="body" sz="quarter" idx="10"/>
          </p:nvPr>
        </p:nvSpPr>
        <p:spPr>
          <a:xfrm>
            <a:off x="457200" y="884663"/>
            <a:ext cx="8229600" cy="3615900"/>
          </a:xfrm>
        </p:spPr>
        <p:txBody>
          <a:bodyPr/>
          <a:lstStyle/>
          <a:p>
            <a:r>
              <a:rPr lang="en-US" dirty="0"/>
              <a:t>Only nationally-representative survey of physicians and CHCs</a:t>
            </a:r>
          </a:p>
          <a:p>
            <a:pPr lvl="1"/>
            <a:r>
              <a:rPr lang="en-US" dirty="0"/>
              <a:t>Sampling procedures yield representative estimates of both office-based physicians and CHCs</a:t>
            </a:r>
          </a:p>
          <a:p>
            <a:endParaRPr lang="en-US" sz="1200" dirty="0"/>
          </a:p>
          <a:p>
            <a:r>
              <a:rPr lang="en-US" dirty="0"/>
              <a:t>Visit-level data collected directly from the source</a:t>
            </a:r>
          </a:p>
          <a:p>
            <a:pPr lvl="1"/>
            <a:r>
              <a:rPr lang="en-US" dirty="0"/>
              <a:t>Trained field representatives abstract data directly from medical records</a:t>
            </a:r>
          </a:p>
          <a:p>
            <a:endParaRPr lang="en-US" sz="1200" dirty="0"/>
          </a:p>
          <a:p>
            <a:r>
              <a:rPr lang="en-US" dirty="0"/>
              <a:t>Various clinical data elements</a:t>
            </a:r>
          </a:p>
          <a:p>
            <a:pPr lvl="1"/>
            <a:r>
              <a:rPr lang="en-US" dirty="0"/>
              <a:t>Patient demographics, reasons for visit, diagnoses, procedures, medications, immunizations, and laboratory/diagnostic tests</a:t>
            </a:r>
          </a:p>
        </p:txBody>
      </p:sp>
    </p:spTree>
    <p:extLst>
      <p:ext uri="{BB962C8B-B14F-4D97-AF65-F5344CB8AC3E}">
        <p14:creationId xmlns:p14="http://schemas.microsoft.com/office/powerpoint/2010/main" val="10714965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Strengths (cont.)</a:t>
            </a:r>
          </a:p>
        </p:txBody>
      </p:sp>
      <p:sp>
        <p:nvSpPr>
          <p:cNvPr id="3" name="Text Placeholder 2"/>
          <p:cNvSpPr>
            <a:spLocks noGrp="1"/>
          </p:cNvSpPr>
          <p:nvPr>
            <p:ph type="body" sz="quarter" idx="10"/>
          </p:nvPr>
        </p:nvSpPr>
        <p:spPr>
          <a:xfrm>
            <a:off x="457200" y="884663"/>
            <a:ext cx="8229600" cy="3615900"/>
          </a:xfrm>
        </p:spPr>
        <p:txBody>
          <a:bodyPr/>
          <a:lstStyle/>
          <a:p>
            <a:r>
              <a:rPr lang="en-US" dirty="0"/>
              <a:t>Provider characteristics</a:t>
            </a:r>
          </a:p>
          <a:p>
            <a:pPr lvl="1"/>
            <a:r>
              <a:rPr lang="en-US" dirty="0"/>
              <a:t>Can be analyzed independently and with visit-level data</a:t>
            </a:r>
          </a:p>
          <a:p>
            <a:endParaRPr lang="en-US" sz="1200" dirty="0"/>
          </a:p>
          <a:p>
            <a:r>
              <a:rPr lang="en-US" dirty="0"/>
              <a:t>Sponsored content with other federal agencies</a:t>
            </a:r>
          </a:p>
          <a:p>
            <a:pPr lvl="1"/>
            <a:r>
              <a:rPr lang="en-US" dirty="0"/>
              <a:t>EHR adoption and interoperability, alcohol screening and brief intervention, STI prevention/PrEP, complementary health approaches</a:t>
            </a:r>
          </a:p>
          <a:p>
            <a:endParaRPr lang="en-US" sz="1200" dirty="0"/>
          </a:p>
          <a:p>
            <a:r>
              <a:rPr lang="en-US" dirty="0"/>
              <a:t>Some experience with EHR data collection</a:t>
            </a:r>
          </a:p>
          <a:p>
            <a:pPr lvl="1"/>
            <a:r>
              <a:rPr lang="en-US" dirty="0"/>
              <a:t>EHR data collected from some physicians in 2016 and 2017, along with abstracted data from others</a:t>
            </a:r>
          </a:p>
        </p:txBody>
      </p:sp>
    </p:spTree>
    <p:extLst>
      <p:ext uri="{BB962C8B-B14F-4D97-AF65-F5344CB8AC3E}">
        <p14:creationId xmlns:p14="http://schemas.microsoft.com/office/powerpoint/2010/main" val="274118470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Importance</a:t>
            </a:r>
          </a:p>
        </p:txBody>
      </p:sp>
      <p:sp>
        <p:nvSpPr>
          <p:cNvPr id="3" name="Text Placeholder 2"/>
          <p:cNvSpPr>
            <a:spLocks noGrp="1"/>
          </p:cNvSpPr>
          <p:nvPr>
            <p:ph type="body" sz="quarter" idx="10"/>
          </p:nvPr>
        </p:nvSpPr>
        <p:spPr>
          <a:xfrm>
            <a:off x="457200" y="884663"/>
            <a:ext cx="8229600" cy="3615900"/>
          </a:xfrm>
        </p:spPr>
        <p:txBody>
          <a:bodyPr/>
          <a:lstStyle/>
          <a:p>
            <a:r>
              <a:rPr lang="en-US" dirty="0"/>
              <a:t>Analysis of trends in care utilization and practice over time</a:t>
            </a:r>
          </a:p>
          <a:p>
            <a:pPr lvl="1"/>
            <a:r>
              <a:rPr lang="en-US" dirty="0"/>
              <a:t>Diagnoses, reasons for visit, laboratory tests, procedures, services, and medications</a:t>
            </a:r>
          </a:p>
          <a:p>
            <a:endParaRPr lang="en-US" dirty="0"/>
          </a:p>
          <a:p>
            <a:r>
              <a:rPr lang="en-US" dirty="0"/>
              <a:t>Benchmarking and assessment</a:t>
            </a:r>
          </a:p>
          <a:p>
            <a:pPr lvl="1"/>
            <a:r>
              <a:rPr lang="en-US" dirty="0"/>
              <a:t>National, regional, and state-specific (2012-2015) estimates </a:t>
            </a:r>
          </a:p>
          <a:p>
            <a:pPr lvl="1"/>
            <a:r>
              <a:rPr lang="en-US" i="1" dirty="0"/>
              <a:t>Healthy People </a:t>
            </a:r>
            <a:r>
              <a:rPr lang="en-US" dirty="0"/>
              <a:t>objectives</a:t>
            </a:r>
          </a:p>
          <a:p>
            <a:endParaRPr lang="en-US" dirty="0"/>
          </a:p>
          <a:p>
            <a:r>
              <a:rPr lang="en-US" dirty="0"/>
              <a:t>Study of health disparities</a:t>
            </a:r>
          </a:p>
          <a:p>
            <a:pPr lvl="1"/>
            <a:r>
              <a:rPr lang="en-US" dirty="0"/>
              <a:t>Patient demographic characteristics and geographical differences</a:t>
            </a:r>
          </a:p>
        </p:txBody>
      </p:sp>
    </p:spTree>
    <p:extLst>
      <p:ext uri="{BB962C8B-B14F-4D97-AF65-F5344CB8AC3E}">
        <p14:creationId xmlns:p14="http://schemas.microsoft.com/office/powerpoint/2010/main" val="42949049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Uniqueness Relative to Other Sources</a:t>
            </a:r>
          </a:p>
        </p:txBody>
      </p:sp>
      <p:sp>
        <p:nvSpPr>
          <p:cNvPr id="3" name="Text Placeholder 2"/>
          <p:cNvSpPr>
            <a:spLocks noGrp="1"/>
          </p:cNvSpPr>
          <p:nvPr>
            <p:ph type="body" sz="quarter" idx="10"/>
          </p:nvPr>
        </p:nvSpPr>
        <p:spPr>
          <a:xfrm>
            <a:off x="457200" y="884663"/>
            <a:ext cx="8229600" cy="3615900"/>
          </a:xfrm>
        </p:spPr>
        <p:txBody>
          <a:bodyPr/>
          <a:lstStyle/>
          <a:p>
            <a:r>
              <a:rPr lang="en-US" sz="1700" dirty="0"/>
              <a:t>Physician surveys</a:t>
            </a:r>
          </a:p>
          <a:p>
            <a:pPr lvl="1"/>
            <a:r>
              <a:rPr lang="en-US" sz="1700" u="sng" dirty="0"/>
              <a:t>Example</a:t>
            </a:r>
            <a:r>
              <a:rPr lang="en-US" sz="1700" dirty="0"/>
              <a:t>: AMA physician surveys</a:t>
            </a:r>
          </a:p>
          <a:p>
            <a:pPr lvl="1"/>
            <a:r>
              <a:rPr lang="en-US" sz="1700" dirty="0"/>
              <a:t>Self or proxy reported data from physician, but no clinical data</a:t>
            </a:r>
          </a:p>
          <a:p>
            <a:endParaRPr lang="en-US" sz="1200" dirty="0"/>
          </a:p>
          <a:p>
            <a:r>
              <a:rPr lang="en-US" sz="1700" dirty="0"/>
              <a:t>Provider electronic health record databases</a:t>
            </a:r>
          </a:p>
          <a:p>
            <a:pPr lvl="1"/>
            <a:r>
              <a:rPr lang="en-US" sz="1700" u="sng" dirty="0"/>
              <a:t>Example</a:t>
            </a:r>
            <a:r>
              <a:rPr lang="en-US" sz="1700" dirty="0"/>
              <a:t>: Optum® EHR and claims/EHR integrated databases</a:t>
            </a:r>
          </a:p>
          <a:p>
            <a:pPr lvl="1"/>
            <a:r>
              <a:rPr lang="en-US" sz="1700" dirty="0"/>
              <a:t>Not nationally representative data of commercially insured and Medicare Advantage enrollees, based on selected EHR vendors and health plans</a:t>
            </a:r>
          </a:p>
          <a:p>
            <a:pPr lvl="1"/>
            <a:endParaRPr lang="en-US" sz="1200" dirty="0"/>
          </a:p>
          <a:p>
            <a:r>
              <a:rPr lang="en-US" sz="1700" dirty="0"/>
              <a:t>Ambulatory medication/drug prescription databases</a:t>
            </a:r>
          </a:p>
          <a:p>
            <a:pPr lvl="1"/>
            <a:r>
              <a:rPr lang="en-US" sz="1700" u="sng" dirty="0"/>
              <a:t>Example</a:t>
            </a:r>
            <a:r>
              <a:rPr lang="en-US" sz="1700" dirty="0"/>
              <a:t>: IQVIA® National Disease and Therapeutic Index</a:t>
            </a:r>
          </a:p>
          <a:p>
            <a:pPr lvl="1"/>
            <a:r>
              <a:rPr lang="en-US" sz="1700" dirty="0"/>
              <a:t>Propriety data on only prescriptions dispensed in retail pharmacies with limited information about provider or patient</a:t>
            </a:r>
          </a:p>
          <a:p>
            <a:endParaRPr lang="en-US" sz="1700" dirty="0"/>
          </a:p>
        </p:txBody>
      </p:sp>
    </p:spTree>
    <p:extLst>
      <p:ext uri="{BB962C8B-B14F-4D97-AF65-F5344CB8AC3E}">
        <p14:creationId xmlns:p14="http://schemas.microsoft.com/office/powerpoint/2010/main" val="7878825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lide emphasizes the importance of NAMCS by showing certain examples"/>
          <p:cNvSpPr>
            <a:spLocks noGrp="1"/>
          </p:cNvSpPr>
          <p:nvPr>
            <p:ph type="title"/>
          </p:nvPr>
        </p:nvSpPr>
        <p:spPr>
          <a:xfrm>
            <a:off x="457200" y="205979"/>
            <a:ext cx="8229600" cy="616981"/>
          </a:xfrm>
        </p:spPr>
        <p:txBody>
          <a:bodyPr/>
          <a:lstStyle/>
          <a:p>
            <a:r>
              <a:rPr lang="en-US" dirty="0"/>
              <a:t>Importance of NAMCS: Recent Examples</a:t>
            </a:r>
          </a:p>
        </p:txBody>
      </p:sp>
      <p:grpSp>
        <p:nvGrpSpPr>
          <p:cNvPr id="4" name="Group 3" descr="This slide shows images of a peer-reviewed journal article and popular media articles the use and/or report findings from the NAMCS.">
            <a:extLst>
              <a:ext uri="{FF2B5EF4-FFF2-40B4-BE49-F238E27FC236}">
                <a16:creationId xmlns:a16="http://schemas.microsoft.com/office/drawing/2014/main" id="{C015BCD5-CD6E-4ABE-8569-0D5842987951}"/>
              </a:ext>
            </a:extLst>
          </p:cNvPr>
          <p:cNvGrpSpPr/>
          <p:nvPr/>
        </p:nvGrpSpPr>
        <p:grpSpPr>
          <a:xfrm>
            <a:off x="77993" y="897303"/>
            <a:ext cx="8919973" cy="3663724"/>
            <a:chOff x="77993" y="897303"/>
            <a:chExt cx="8919973" cy="3663724"/>
          </a:xfrm>
        </p:grpSpPr>
        <p:pic>
          <p:nvPicPr>
            <p:cNvPr id="6" name="Picture 5" descr="This slide emphasizes the importance of NAMCS by showing certain examples">
              <a:extLst>
                <a:ext uri="{FF2B5EF4-FFF2-40B4-BE49-F238E27FC236}">
                  <a16:creationId xmlns:a16="http://schemas.microsoft.com/office/drawing/2014/main" id="{CF1C87C5-77CB-4FA4-960C-D5A39376C312}"/>
                </a:ext>
              </a:extLst>
            </p:cNvPr>
            <p:cNvPicPr>
              <a:picLocks noChangeAspect="1"/>
            </p:cNvPicPr>
            <p:nvPr/>
          </p:nvPicPr>
          <p:blipFill>
            <a:blip r:embed="rId3"/>
            <a:stretch>
              <a:fillRect/>
            </a:stretch>
          </p:blipFill>
          <p:spPr>
            <a:xfrm>
              <a:off x="77993" y="1581884"/>
              <a:ext cx="5084957" cy="1664231"/>
            </a:xfrm>
            <a:prstGeom prst="rect">
              <a:avLst/>
            </a:prstGeom>
            <a:ln>
              <a:solidFill>
                <a:srgbClr val="000000"/>
              </a:solidFill>
            </a:ln>
          </p:spPr>
        </p:pic>
        <p:pic>
          <p:nvPicPr>
            <p:cNvPr id="3" name="Picture 2" descr="This slide emphasizes the importance of NAMCS by showing certain examples">
              <a:extLst>
                <a:ext uri="{FF2B5EF4-FFF2-40B4-BE49-F238E27FC236}">
                  <a16:creationId xmlns:a16="http://schemas.microsoft.com/office/drawing/2014/main" id="{D03EFFF2-BE25-4D71-8706-64FD51605D02}"/>
                </a:ext>
              </a:extLst>
            </p:cNvPr>
            <p:cNvPicPr>
              <a:picLocks noChangeAspect="1"/>
            </p:cNvPicPr>
            <p:nvPr/>
          </p:nvPicPr>
          <p:blipFill>
            <a:blip r:embed="rId4"/>
            <a:stretch>
              <a:fillRect/>
            </a:stretch>
          </p:blipFill>
          <p:spPr>
            <a:xfrm>
              <a:off x="5263375" y="897303"/>
              <a:ext cx="3734591" cy="3545098"/>
            </a:xfrm>
            <a:prstGeom prst="rect">
              <a:avLst/>
            </a:prstGeom>
            <a:ln>
              <a:solidFill>
                <a:srgbClr val="000000"/>
              </a:solidFill>
            </a:ln>
          </p:spPr>
        </p:pic>
        <p:pic>
          <p:nvPicPr>
            <p:cNvPr id="8" name="Picture 7" descr="This slide emphasizes the importance of NAMCS by showing certain examples">
              <a:extLst>
                <a:ext uri="{FF2B5EF4-FFF2-40B4-BE49-F238E27FC236}">
                  <a16:creationId xmlns:a16="http://schemas.microsoft.com/office/drawing/2014/main" id="{A6BB9E95-591E-4DEE-A9D7-7E926E350C9D}"/>
                </a:ext>
              </a:extLst>
            </p:cNvPr>
            <p:cNvPicPr>
              <a:picLocks noChangeAspect="1"/>
            </p:cNvPicPr>
            <p:nvPr/>
          </p:nvPicPr>
          <p:blipFill>
            <a:blip r:embed="rId5"/>
            <a:stretch>
              <a:fillRect/>
            </a:stretch>
          </p:blipFill>
          <p:spPr>
            <a:xfrm>
              <a:off x="3177043" y="2907937"/>
              <a:ext cx="5261357" cy="1653090"/>
            </a:xfrm>
            <a:prstGeom prst="rect">
              <a:avLst/>
            </a:prstGeom>
            <a:ln>
              <a:solidFill>
                <a:srgbClr val="000000"/>
              </a:solidFill>
            </a:ln>
          </p:spPr>
        </p:pic>
      </p:grpSp>
    </p:spTree>
    <p:extLst>
      <p:ext uri="{BB962C8B-B14F-4D97-AF65-F5344CB8AC3E}">
        <p14:creationId xmlns:p14="http://schemas.microsoft.com/office/powerpoint/2010/main" val="7976138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421"/>
          </a:xfrm>
        </p:spPr>
        <p:txBody>
          <a:bodyPr/>
          <a:lstStyle/>
          <a:p>
            <a:r>
              <a:rPr lang="en-US" dirty="0"/>
              <a:t>Agenda</a:t>
            </a:r>
          </a:p>
        </p:txBody>
      </p:sp>
      <p:sp>
        <p:nvSpPr>
          <p:cNvPr id="3" name="Text Placeholder 2"/>
          <p:cNvSpPr>
            <a:spLocks noGrp="1"/>
          </p:cNvSpPr>
          <p:nvPr>
            <p:ph type="body" sz="quarter" idx="10"/>
          </p:nvPr>
        </p:nvSpPr>
        <p:spPr/>
        <p:txBody>
          <a:bodyPr/>
          <a:lstStyle/>
          <a:p>
            <a:r>
              <a:rPr lang="en-US" dirty="0"/>
              <a:t>Division of Health Care Statistics Overview</a:t>
            </a:r>
          </a:p>
          <a:p>
            <a:endParaRPr lang="en-US" sz="1200" dirty="0"/>
          </a:p>
          <a:p>
            <a:r>
              <a:rPr lang="en-US" dirty="0"/>
              <a:t>NAMCS Overview</a:t>
            </a:r>
          </a:p>
          <a:p>
            <a:pPr lvl="1"/>
            <a:r>
              <a:rPr lang="en-US" dirty="0"/>
              <a:t>Unique strengths</a:t>
            </a:r>
          </a:p>
          <a:p>
            <a:pPr lvl="1"/>
            <a:endParaRPr lang="en-US" sz="1200" dirty="0"/>
          </a:p>
          <a:p>
            <a:r>
              <a:rPr lang="en-US" dirty="0"/>
              <a:t>Changing Health Care Systems and Data</a:t>
            </a:r>
          </a:p>
          <a:p>
            <a:endParaRPr lang="en-US" sz="1200" dirty="0"/>
          </a:p>
          <a:p>
            <a:r>
              <a:rPr lang="en-US" dirty="0"/>
              <a:t>NAMCS: Planning for the Future</a:t>
            </a:r>
          </a:p>
          <a:p>
            <a:pPr lvl="1"/>
            <a:r>
              <a:rPr lang="en-US" u="sng" dirty="0"/>
              <a:t>Goal for today</a:t>
            </a:r>
            <a:r>
              <a:rPr lang="en-US" dirty="0"/>
              <a:t>: </a:t>
            </a:r>
            <a:r>
              <a:rPr lang="en-US" i="1" dirty="0"/>
              <a:t>Start the discussion on where to go with NAMCS...</a:t>
            </a:r>
          </a:p>
        </p:txBody>
      </p:sp>
    </p:spTree>
    <p:extLst>
      <p:ext uri="{BB962C8B-B14F-4D97-AF65-F5344CB8AC3E}">
        <p14:creationId xmlns:p14="http://schemas.microsoft.com/office/powerpoint/2010/main" val="3453649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Health Care Systems and Data</a:t>
            </a:r>
          </a:p>
        </p:txBody>
      </p:sp>
    </p:spTree>
    <p:extLst>
      <p:ext uri="{BB962C8B-B14F-4D97-AF65-F5344CB8AC3E}">
        <p14:creationId xmlns:p14="http://schemas.microsoft.com/office/powerpoint/2010/main" val="7960167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03"/>
            <a:ext cx="8229600" cy="616981"/>
          </a:xfrm>
        </p:spPr>
        <p:txBody>
          <a:bodyPr/>
          <a:lstStyle/>
          <a:p>
            <a:r>
              <a:rPr lang="en-US" dirty="0"/>
              <a:t>Changing Systems…</a:t>
            </a:r>
          </a:p>
        </p:txBody>
      </p:sp>
      <p:sp>
        <p:nvSpPr>
          <p:cNvPr id="3" name="Text Placeholder 2"/>
          <p:cNvSpPr>
            <a:spLocks noGrp="1"/>
          </p:cNvSpPr>
          <p:nvPr>
            <p:ph type="body" sz="quarter" idx="10"/>
          </p:nvPr>
        </p:nvSpPr>
        <p:spPr>
          <a:xfrm>
            <a:off x="457200" y="801284"/>
            <a:ext cx="8229600" cy="3615900"/>
          </a:xfrm>
        </p:spPr>
        <p:txBody>
          <a:bodyPr/>
          <a:lstStyle/>
          <a:p>
            <a:r>
              <a:rPr lang="en-US" dirty="0"/>
              <a:t>Settings of care for ambulatory services have changed. </a:t>
            </a:r>
          </a:p>
          <a:p>
            <a:pPr lvl="1"/>
            <a:r>
              <a:rPr lang="en-US" dirty="0"/>
              <a:t>Urgent care centers and retail health clinics</a:t>
            </a:r>
          </a:p>
          <a:p>
            <a:endParaRPr lang="en-US" sz="1200" dirty="0"/>
          </a:p>
          <a:p>
            <a:r>
              <a:rPr lang="en-US" dirty="0"/>
              <a:t>Ambulatory care providers have changed.</a:t>
            </a:r>
          </a:p>
          <a:p>
            <a:pPr lvl="1"/>
            <a:r>
              <a:rPr lang="en-US" dirty="0"/>
              <a:t>Advanced practice providers, such as nurse practitioners and physician assistants</a:t>
            </a:r>
          </a:p>
          <a:p>
            <a:endParaRPr lang="en-US" sz="1200" dirty="0"/>
          </a:p>
          <a:p>
            <a:r>
              <a:rPr lang="en-US" dirty="0"/>
              <a:t>Physician offices are more complex.</a:t>
            </a:r>
          </a:p>
          <a:p>
            <a:pPr lvl="1"/>
            <a:r>
              <a:rPr lang="en-US" dirty="0"/>
              <a:t>Healthcare practices, conglomerates, hospital-owned groups</a:t>
            </a:r>
          </a:p>
          <a:p>
            <a:endParaRPr lang="en-US" sz="1200" dirty="0"/>
          </a:p>
          <a:p>
            <a:r>
              <a:rPr lang="en-US" dirty="0"/>
              <a:t>Ambulatory care is no longer provided only in person.</a:t>
            </a:r>
          </a:p>
          <a:p>
            <a:pPr lvl="1"/>
            <a:r>
              <a:rPr lang="en-US" dirty="0"/>
              <a:t>Telemedicine, e-health, and other off-site care provided via other technological means</a:t>
            </a:r>
          </a:p>
        </p:txBody>
      </p:sp>
    </p:spTree>
    <p:extLst>
      <p:ext uri="{BB962C8B-B14F-4D97-AF65-F5344CB8AC3E}">
        <p14:creationId xmlns:p14="http://schemas.microsoft.com/office/powerpoint/2010/main" val="22598457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03"/>
            <a:ext cx="8229600" cy="616981"/>
          </a:xfrm>
        </p:spPr>
        <p:txBody>
          <a:bodyPr/>
          <a:lstStyle/>
          <a:p>
            <a:r>
              <a:rPr lang="en-US" dirty="0"/>
              <a:t>…Yield Changing Data</a:t>
            </a:r>
          </a:p>
        </p:txBody>
      </p:sp>
      <p:sp>
        <p:nvSpPr>
          <p:cNvPr id="3" name="Text Placeholder 2"/>
          <p:cNvSpPr>
            <a:spLocks noGrp="1"/>
          </p:cNvSpPr>
          <p:nvPr>
            <p:ph type="body" sz="quarter" idx="10"/>
          </p:nvPr>
        </p:nvSpPr>
        <p:spPr>
          <a:xfrm>
            <a:off x="457200" y="726316"/>
            <a:ext cx="8229600" cy="3615900"/>
          </a:xfrm>
        </p:spPr>
        <p:txBody>
          <a:bodyPr/>
          <a:lstStyle/>
          <a:p>
            <a:r>
              <a:rPr lang="en-US" dirty="0"/>
              <a:t>Increased reporting requirements</a:t>
            </a:r>
          </a:p>
          <a:p>
            <a:pPr lvl="1"/>
            <a:r>
              <a:rPr lang="en-US" dirty="0"/>
              <a:t>Need to show value relative to other reporting systems </a:t>
            </a:r>
          </a:p>
          <a:p>
            <a:endParaRPr lang="en-US" sz="1200" dirty="0"/>
          </a:p>
          <a:p>
            <a:r>
              <a:rPr lang="en-US" dirty="0"/>
              <a:t>EHR adoption by physicians and CHCs</a:t>
            </a:r>
          </a:p>
          <a:p>
            <a:pPr lvl="1"/>
            <a:r>
              <a:rPr lang="en-US" dirty="0"/>
              <a:t>Impacts how data are stored and collected for NAMCS</a:t>
            </a:r>
          </a:p>
          <a:p>
            <a:pPr lvl="1"/>
            <a:r>
              <a:rPr lang="en-US" dirty="0"/>
              <a:t>Additional stakeholders (EHR vendors, health information exchanges, health IT staff)</a:t>
            </a:r>
          </a:p>
          <a:p>
            <a:pPr lvl="1"/>
            <a:r>
              <a:rPr lang="en-US" dirty="0"/>
              <a:t>New ways to process, edit, store, code, and analyze data</a:t>
            </a:r>
          </a:p>
          <a:p>
            <a:endParaRPr lang="en-US" sz="1200" dirty="0"/>
          </a:p>
          <a:p>
            <a:r>
              <a:rPr lang="en-US" dirty="0"/>
              <a:t>Data security and confidentiality</a:t>
            </a:r>
          </a:p>
          <a:p>
            <a:pPr lvl="1"/>
            <a:r>
              <a:rPr lang="en-US" dirty="0"/>
              <a:t>Increased concern by health care providers over security</a:t>
            </a:r>
          </a:p>
          <a:p>
            <a:pPr lvl="1"/>
            <a:r>
              <a:rPr lang="en-US" dirty="0"/>
              <a:t>Increased involvement of legal departments</a:t>
            </a:r>
          </a:p>
        </p:txBody>
      </p:sp>
    </p:spTree>
    <p:extLst>
      <p:ext uri="{BB962C8B-B14F-4D97-AF65-F5344CB8AC3E}">
        <p14:creationId xmlns:p14="http://schemas.microsoft.com/office/powerpoint/2010/main" val="27446549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AMCS Response Rates"/>
          <p:cNvSpPr>
            <a:spLocks noGrp="1"/>
          </p:cNvSpPr>
          <p:nvPr>
            <p:ph type="title"/>
          </p:nvPr>
        </p:nvSpPr>
        <p:spPr>
          <a:xfrm>
            <a:off x="457200" y="-2434"/>
            <a:ext cx="8229600" cy="616981"/>
          </a:xfrm>
        </p:spPr>
        <p:txBody>
          <a:bodyPr/>
          <a:lstStyle/>
          <a:p>
            <a:r>
              <a:rPr lang="en-US" dirty="0"/>
              <a:t>NAMCS Response Rates</a:t>
            </a:r>
          </a:p>
        </p:txBody>
      </p:sp>
      <p:sp>
        <p:nvSpPr>
          <p:cNvPr id="3" name="Text Placeholder 2" descr="This figure shows the unweighted participant rates and response rates for the National Ambulatory Medical Care Survey (or NAMCS), for the years 2005 to 2018."/>
          <p:cNvSpPr>
            <a:spLocks noGrp="1"/>
          </p:cNvSpPr>
          <p:nvPr>
            <p:ph type="body" sz="quarter" idx="10"/>
          </p:nvPr>
        </p:nvSpPr>
        <p:spPr>
          <a:xfrm>
            <a:off x="457200" y="525595"/>
            <a:ext cx="8686800" cy="3615900"/>
          </a:xfrm>
        </p:spPr>
        <p:txBody>
          <a:bodyPr/>
          <a:lstStyle/>
          <a:p>
            <a:r>
              <a:rPr lang="en-US" dirty="0"/>
              <a:t>Response and participation rates are decreasing</a:t>
            </a:r>
          </a:p>
          <a:p>
            <a:pPr lvl="1"/>
            <a:r>
              <a:rPr lang="en-US" dirty="0"/>
              <a:t>Similar to other surveys, but with unique challenges and considerations</a:t>
            </a:r>
          </a:p>
        </p:txBody>
      </p:sp>
      <p:graphicFrame>
        <p:nvGraphicFramePr>
          <p:cNvPr id="4" name="Chart 3" descr="Graph shows declining survey participation and response rate from 2005 to 2018">
            <a:extLst>
              <a:ext uri="{FF2B5EF4-FFF2-40B4-BE49-F238E27FC236}">
                <a16:creationId xmlns:a16="http://schemas.microsoft.com/office/drawing/2014/main" id="{F9A8D098-EE80-4101-940C-1FC7DC3A6094}"/>
              </a:ext>
            </a:extLst>
          </p:cNvPr>
          <p:cNvGraphicFramePr/>
          <p:nvPr>
            <p:extLst>
              <p:ext uri="{D42A27DB-BD31-4B8C-83A1-F6EECF244321}">
                <p14:modId xmlns:p14="http://schemas.microsoft.com/office/powerpoint/2010/main" val="1067053903"/>
              </p:ext>
            </p:extLst>
          </p:nvPr>
        </p:nvGraphicFramePr>
        <p:xfrm>
          <a:off x="1848314" y="1328707"/>
          <a:ext cx="5593266" cy="28503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descr="Explanation of participant and response rate">
            <a:extLst>
              <a:ext uri="{FF2B5EF4-FFF2-40B4-BE49-F238E27FC236}">
                <a16:creationId xmlns:a16="http://schemas.microsoft.com/office/drawing/2014/main" id="{75230890-7044-4647-BF6C-CF97E3C93917}"/>
              </a:ext>
            </a:extLst>
          </p:cNvPr>
          <p:cNvSpPr txBox="1"/>
          <p:nvPr/>
        </p:nvSpPr>
        <p:spPr>
          <a:xfrm>
            <a:off x="0" y="4210668"/>
            <a:ext cx="8935845" cy="830997"/>
          </a:xfrm>
          <a:prstGeom prst="rect">
            <a:avLst/>
          </a:prstGeom>
          <a:noFill/>
        </p:spPr>
        <p:txBody>
          <a:bodyPr wrap="square" rtlCol="0">
            <a:spAutoFit/>
          </a:bodyPr>
          <a:lstStyle/>
          <a:p>
            <a:r>
              <a:rPr lang="en-US" sz="1200" b="1" i="1" dirty="0">
                <a:solidFill>
                  <a:schemeClr val="accent4">
                    <a:lumMod val="75000"/>
                  </a:schemeClr>
                </a:solidFill>
                <a:latin typeface="Calibri" panose="020F0502020204030204" pitchFamily="34" charset="0"/>
                <a:cs typeface="Calibri" panose="020F0502020204030204" pitchFamily="34" charset="0"/>
              </a:rPr>
              <a:t>Participant rate = </a:t>
            </a:r>
            <a:r>
              <a:rPr lang="en-US" sz="1200" i="1" dirty="0">
                <a:solidFill>
                  <a:schemeClr val="accent4">
                    <a:lumMod val="75000"/>
                  </a:schemeClr>
                </a:solidFill>
                <a:latin typeface="Calibri" panose="020F0502020204030204" pitchFamily="34" charset="0"/>
                <a:cs typeface="Calibri" panose="020F0502020204030204" pitchFamily="34" charset="0"/>
              </a:rPr>
              <a:t>Physicians who completed the Induction Interview and (if seeing patients during the sampled week) gave </a:t>
            </a:r>
            <a:r>
              <a:rPr lang="en-US" sz="1200" i="1" u="sng" dirty="0">
                <a:solidFill>
                  <a:schemeClr val="accent4">
                    <a:lumMod val="75000"/>
                  </a:schemeClr>
                </a:solidFill>
                <a:latin typeface="Calibri" panose="020F0502020204030204" pitchFamily="34" charset="0"/>
                <a:cs typeface="Calibri" panose="020F0502020204030204" pitchFamily="34" charset="0"/>
              </a:rPr>
              <a:t>at least one</a:t>
            </a:r>
            <a:r>
              <a:rPr lang="en-US" sz="1200" i="1" dirty="0">
                <a:solidFill>
                  <a:schemeClr val="accent4">
                    <a:lumMod val="75000"/>
                  </a:schemeClr>
                </a:solidFill>
                <a:latin typeface="Calibri" panose="020F0502020204030204" pitchFamily="34" charset="0"/>
                <a:cs typeface="Calibri" panose="020F0502020204030204" pitchFamily="34" charset="0"/>
              </a:rPr>
              <a:t> visit record </a:t>
            </a:r>
            <a:r>
              <a:rPr lang="en-US" sz="1200" b="1" i="1" dirty="0">
                <a:solidFill>
                  <a:schemeClr val="accent4">
                    <a:lumMod val="75000"/>
                  </a:schemeClr>
                </a:solidFill>
                <a:latin typeface="Calibri" panose="020F0502020204030204" pitchFamily="34" charset="0"/>
                <a:cs typeface="Calibri" panose="020F0502020204030204" pitchFamily="34" charset="0"/>
              </a:rPr>
              <a:t>/</a:t>
            </a:r>
            <a:r>
              <a:rPr lang="en-US" sz="1200" i="1" dirty="0">
                <a:solidFill>
                  <a:schemeClr val="accent4">
                    <a:lumMod val="75000"/>
                  </a:schemeClr>
                </a:solidFill>
                <a:latin typeface="Calibri" panose="020F0502020204030204" pitchFamily="34" charset="0"/>
                <a:cs typeface="Calibri" panose="020F0502020204030204" pitchFamily="34" charset="0"/>
              </a:rPr>
              <a:t> eligible physicians </a:t>
            </a:r>
          </a:p>
          <a:p>
            <a:r>
              <a:rPr lang="en-US" sz="1200" b="1" i="1" dirty="0">
                <a:solidFill>
                  <a:schemeClr val="accent4">
                    <a:lumMod val="75000"/>
                  </a:schemeClr>
                </a:solidFill>
                <a:latin typeface="Calibri" panose="020F0502020204030204" pitchFamily="34" charset="0"/>
                <a:cs typeface="Calibri" panose="020F0502020204030204" pitchFamily="34" charset="0"/>
              </a:rPr>
              <a:t>Response rate = </a:t>
            </a:r>
            <a:r>
              <a:rPr lang="en-US" sz="1200" i="1" dirty="0">
                <a:solidFill>
                  <a:schemeClr val="accent4">
                    <a:lumMod val="75000"/>
                  </a:schemeClr>
                </a:solidFill>
                <a:latin typeface="Calibri" panose="020F0502020204030204" pitchFamily="34" charset="0"/>
                <a:cs typeface="Calibri" panose="020F0502020204030204" pitchFamily="34" charset="0"/>
              </a:rPr>
              <a:t>Physicians who completed the Induction Interview and (if seeing patients during the sampled week) gave </a:t>
            </a:r>
            <a:r>
              <a:rPr lang="en-US" sz="1200" i="1" u="sng" dirty="0">
                <a:solidFill>
                  <a:schemeClr val="accent4">
                    <a:lumMod val="75000"/>
                  </a:schemeClr>
                </a:solidFill>
                <a:latin typeface="Calibri" panose="020F0502020204030204" pitchFamily="34" charset="0"/>
                <a:cs typeface="Calibri" panose="020F0502020204030204" pitchFamily="34" charset="0"/>
              </a:rPr>
              <a:t>at least half</a:t>
            </a:r>
            <a:r>
              <a:rPr lang="en-US" sz="1200" i="1" dirty="0">
                <a:solidFill>
                  <a:schemeClr val="accent4">
                    <a:lumMod val="75000"/>
                  </a:schemeClr>
                </a:solidFill>
                <a:latin typeface="Calibri" panose="020F0502020204030204" pitchFamily="34" charset="0"/>
                <a:cs typeface="Calibri" panose="020F0502020204030204" pitchFamily="34" charset="0"/>
              </a:rPr>
              <a:t> the expected visit records </a:t>
            </a:r>
            <a:r>
              <a:rPr lang="en-US" sz="1200" b="1" i="1" dirty="0">
                <a:solidFill>
                  <a:schemeClr val="accent4">
                    <a:lumMod val="75000"/>
                  </a:schemeClr>
                </a:solidFill>
                <a:latin typeface="Calibri" panose="020F0502020204030204" pitchFamily="34" charset="0"/>
                <a:cs typeface="Calibri" panose="020F0502020204030204" pitchFamily="34" charset="0"/>
              </a:rPr>
              <a:t>/</a:t>
            </a:r>
            <a:r>
              <a:rPr lang="en-US" sz="1200" i="1" dirty="0">
                <a:solidFill>
                  <a:schemeClr val="accent4">
                    <a:lumMod val="75000"/>
                  </a:schemeClr>
                </a:solidFill>
                <a:latin typeface="Calibri" panose="020F0502020204030204" pitchFamily="34" charset="0"/>
                <a:cs typeface="Calibri" panose="020F0502020204030204" pitchFamily="34" charset="0"/>
              </a:rPr>
              <a:t> eligible physicians</a:t>
            </a:r>
          </a:p>
        </p:txBody>
      </p:sp>
      <p:sp>
        <p:nvSpPr>
          <p:cNvPr id="9" name="Isosceles Triangle 8" hidden="1">
            <a:extLst>
              <a:ext uri="{FF2B5EF4-FFF2-40B4-BE49-F238E27FC236}">
                <a16:creationId xmlns:a16="http://schemas.microsoft.com/office/drawing/2014/main" id="{EA57C35B-D9B4-4175-9FFB-023818138D3C}"/>
              </a:ext>
              <a:ext uri="{C183D7F6-B498-43B3-948B-1728B52AA6E4}">
                <adec:decorative xmlns:adec="http://schemas.microsoft.com/office/drawing/2017/decorative" val="1"/>
              </a:ext>
            </a:extLst>
          </p:cNvPr>
          <p:cNvSpPr/>
          <p:nvPr/>
        </p:nvSpPr>
        <p:spPr>
          <a:xfrm>
            <a:off x="6313564" y="2814637"/>
            <a:ext cx="392035" cy="195263"/>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625271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p:spPr>
        <p:txBody>
          <a:bodyPr/>
          <a:lstStyle/>
          <a:p>
            <a:r>
              <a:rPr lang="en-US" dirty="0"/>
              <a:t>NAMCS: Planning for the Future</a:t>
            </a:r>
          </a:p>
        </p:txBody>
      </p:sp>
    </p:spTree>
    <p:extLst>
      <p:ext uri="{BB962C8B-B14F-4D97-AF65-F5344CB8AC3E}">
        <p14:creationId xmlns:p14="http://schemas.microsoft.com/office/powerpoint/2010/main" val="31186676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03"/>
            <a:ext cx="8229600" cy="616981"/>
          </a:xfrm>
        </p:spPr>
        <p:txBody>
          <a:bodyPr/>
          <a:lstStyle/>
          <a:p>
            <a:r>
              <a:rPr lang="en-US" dirty="0"/>
              <a:t>NAMCS: 2020 and 2021</a:t>
            </a:r>
          </a:p>
        </p:txBody>
      </p:sp>
      <p:sp>
        <p:nvSpPr>
          <p:cNvPr id="3" name="Text Placeholder 2"/>
          <p:cNvSpPr>
            <a:spLocks noGrp="1"/>
          </p:cNvSpPr>
          <p:nvPr>
            <p:ph type="body" sz="quarter" idx="10"/>
          </p:nvPr>
        </p:nvSpPr>
        <p:spPr>
          <a:xfrm>
            <a:off x="457200" y="867565"/>
            <a:ext cx="8229600" cy="3615900"/>
          </a:xfrm>
        </p:spPr>
        <p:txBody>
          <a:bodyPr/>
          <a:lstStyle/>
          <a:p>
            <a:r>
              <a:rPr lang="en-US" sz="1700" dirty="0"/>
              <a:t>Update survey and materials</a:t>
            </a:r>
          </a:p>
          <a:p>
            <a:pPr lvl="1"/>
            <a:r>
              <a:rPr lang="en-US" sz="1700" dirty="0"/>
              <a:t>Streamline Induction Interviews to collect only a minimum amount of information</a:t>
            </a:r>
          </a:p>
          <a:p>
            <a:pPr lvl="1"/>
            <a:r>
              <a:rPr lang="en-US" sz="1700" dirty="0"/>
              <a:t>Update advance letters, create promotional videos, update participant website </a:t>
            </a:r>
          </a:p>
          <a:p>
            <a:endParaRPr lang="en-US" sz="1200" dirty="0"/>
          </a:p>
          <a:p>
            <a:r>
              <a:rPr lang="en-US" sz="1700" dirty="0"/>
              <a:t>Incentives</a:t>
            </a:r>
          </a:p>
          <a:p>
            <a:pPr lvl="1"/>
            <a:r>
              <a:rPr lang="en-US" sz="1700" dirty="0"/>
              <a:t>Explore both monetary and non-monetary</a:t>
            </a:r>
          </a:p>
          <a:p>
            <a:endParaRPr lang="en-US" sz="1200" dirty="0"/>
          </a:p>
          <a:p>
            <a:r>
              <a:rPr lang="en-US" sz="1700" dirty="0"/>
              <a:t>Recruitment</a:t>
            </a:r>
          </a:p>
          <a:p>
            <a:pPr lvl="1"/>
            <a:r>
              <a:rPr lang="en-US" sz="1700" dirty="0"/>
              <a:t>Target large health care practices and conglomerates, hospital-owned groups</a:t>
            </a:r>
          </a:p>
          <a:p>
            <a:endParaRPr lang="en-US" sz="1200" dirty="0"/>
          </a:p>
          <a:p>
            <a:r>
              <a:rPr lang="en-US" sz="1700" dirty="0"/>
              <a:t>Complementary/alternative sources of sampling physicians</a:t>
            </a:r>
          </a:p>
          <a:p>
            <a:pPr lvl="1"/>
            <a:r>
              <a:rPr lang="en-US" sz="1700" dirty="0"/>
              <a:t>Explore other frames such as NPPES and SK&amp;A to draw a sample of physicians</a:t>
            </a:r>
          </a:p>
          <a:p>
            <a:pPr lvl="1"/>
            <a:r>
              <a:rPr lang="en-US" sz="1700" dirty="0"/>
              <a:t>Strategies for sample frame maintenance</a:t>
            </a:r>
          </a:p>
          <a:p>
            <a:endParaRPr lang="en-US" dirty="0"/>
          </a:p>
        </p:txBody>
      </p:sp>
    </p:spTree>
    <p:extLst>
      <p:ext uri="{BB962C8B-B14F-4D97-AF65-F5344CB8AC3E}">
        <p14:creationId xmlns:p14="http://schemas.microsoft.com/office/powerpoint/2010/main" val="31913948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5"/>
            <a:ext cx="8229600" cy="616981"/>
          </a:xfrm>
        </p:spPr>
        <p:txBody>
          <a:bodyPr/>
          <a:lstStyle/>
          <a:p>
            <a:r>
              <a:rPr lang="en-US" dirty="0"/>
              <a:t>NAMCS: Ideas for the Future</a:t>
            </a:r>
          </a:p>
        </p:txBody>
      </p:sp>
      <p:sp>
        <p:nvSpPr>
          <p:cNvPr id="3" name="Text Placeholder 2"/>
          <p:cNvSpPr>
            <a:spLocks noGrp="1"/>
          </p:cNvSpPr>
          <p:nvPr>
            <p:ph type="body" sz="quarter" idx="10"/>
          </p:nvPr>
        </p:nvSpPr>
        <p:spPr>
          <a:xfrm>
            <a:off x="457200" y="837829"/>
            <a:ext cx="8229600" cy="3615900"/>
          </a:xfrm>
        </p:spPr>
        <p:txBody>
          <a:bodyPr/>
          <a:lstStyle/>
          <a:p>
            <a:r>
              <a:rPr lang="en-US" sz="1700" dirty="0"/>
              <a:t>Decide on the need and relevance for NAMCS</a:t>
            </a:r>
          </a:p>
          <a:p>
            <a:pPr lvl="1"/>
            <a:r>
              <a:rPr lang="en-US" sz="1700" dirty="0"/>
              <a:t>Identify data gaps on ambulatory care and methods to fill those gaps</a:t>
            </a:r>
          </a:p>
          <a:p>
            <a:endParaRPr lang="en-US" sz="1700" dirty="0"/>
          </a:p>
          <a:p>
            <a:r>
              <a:rPr lang="en-US" sz="1700" dirty="0"/>
              <a:t>Defining ambulatory care</a:t>
            </a:r>
          </a:p>
          <a:p>
            <a:pPr lvl="1"/>
            <a:r>
              <a:rPr lang="en-US" sz="1700" dirty="0"/>
              <a:t>Include different methods of care delivery</a:t>
            </a:r>
          </a:p>
          <a:p>
            <a:pPr lvl="1"/>
            <a:r>
              <a:rPr lang="en-US" sz="1700" dirty="0"/>
              <a:t>Include telemedicine due to the decreasing need for “traditional” face-to-face visits</a:t>
            </a:r>
          </a:p>
          <a:p>
            <a:endParaRPr lang="en-US" sz="1200" dirty="0"/>
          </a:p>
          <a:p>
            <a:r>
              <a:rPr lang="en-US" sz="1700" dirty="0"/>
              <a:t>Providers and settings</a:t>
            </a:r>
          </a:p>
          <a:p>
            <a:pPr lvl="1"/>
            <a:r>
              <a:rPr lang="en-US" sz="1700" dirty="0"/>
              <a:t>Expand NAMCS to collect data from providers other than physicians</a:t>
            </a:r>
          </a:p>
          <a:p>
            <a:pPr lvl="1"/>
            <a:r>
              <a:rPr lang="en-US" sz="1700" dirty="0"/>
              <a:t>Collect data from settings other than physician offices and CHCs</a:t>
            </a:r>
          </a:p>
        </p:txBody>
      </p:sp>
    </p:spTree>
    <p:extLst>
      <p:ext uri="{BB962C8B-B14F-4D97-AF65-F5344CB8AC3E}">
        <p14:creationId xmlns:p14="http://schemas.microsoft.com/office/powerpoint/2010/main" val="19225981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5"/>
            <a:ext cx="8229600" cy="616981"/>
          </a:xfrm>
        </p:spPr>
        <p:txBody>
          <a:bodyPr/>
          <a:lstStyle/>
          <a:p>
            <a:r>
              <a:rPr lang="en-US" dirty="0"/>
              <a:t>NAMCS: Ideas for the Future (cont.)</a:t>
            </a:r>
          </a:p>
        </p:txBody>
      </p:sp>
      <p:sp>
        <p:nvSpPr>
          <p:cNvPr id="3" name="Text Placeholder 2"/>
          <p:cNvSpPr>
            <a:spLocks noGrp="1"/>
          </p:cNvSpPr>
          <p:nvPr>
            <p:ph type="body" sz="quarter" idx="10"/>
          </p:nvPr>
        </p:nvSpPr>
        <p:spPr>
          <a:xfrm>
            <a:off x="457200" y="854926"/>
            <a:ext cx="8229600" cy="3487289"/>
          </a:xfrm>
        </p:spPr>
        <p:txBody>
          <a:bodyPr/>
          <a:lstStyle/>
          <a:p>
            <a:r>
              <a:rPr lang="en-US" sz="1700" dirty="0"/>
              <a:t>Reintroduce EHR data collection</a:t>
            </a:r>
          </a:p>
          <a:p>
            <a:pPr lvl="1"/>
            <a:r>
              <a:rPr lang="en-US" sz="1700" dirty="0"/>
              <a:t>Use National Health Care Surveys registrants to collect data via the HL7 CDA Implementation Guide</a:t>
            </a:r>
          </a:p>
          <a:p>
            <a:pPr lvl="1"/>
            <a:r>
              <a:rPr lang="en-US" sz="1700" dirty="0"/>
              <a:t>Explore collection of EHR data from CHCs</a:t>
            </a:r>
          </a:p>
          <a:p>
            <a:endParaRPr lang="en-US" sz="1200" dirty="0"/>
          </a:p>
          <a:p>
            <a:r>
              <a:rPr lang="en-US" sz="1700" dirty="0"/>
              <a:t>Sample approach</a:t>
            </a:r>
          </a:p>
          <a:p>
            <a:pPr lvl="1"/>
            <a:r>
              <a:rPr lang="en-US" sz="1700" dirty="0"/>
              <a:t>Target individual providers, health care groups, or EHR vendors</a:t>
            </a:r>
          </a:p>
          <a:p>
            <a:pPr lvl="1"/>
            <a:r>
              <a:rPr lang="en-US" sz="1700" dirty="0"/>
              <a:t>Use other databases, perhaps combining multiple ones</a:t>
            </a:r>
          </a:p>
          <a:p>
            <a:pPr lvl="1"/>
            <a:r>
              <a:rPr lang="en-US" sz="1700" dirty="0"/>
              <a:t>Collect visit data for full calendar year, quarters, or months</a:t>
            </a:r>
          </a:p>
          <a:p>
            <a:pPr lvl="1"/>
            <a:r>
              <a:rPr lang="en-US" sz="1700" dirty="0"/>
              <a:t>Use overlapping, multi-year panels of respondents</a:t>
            </a:r>
          </a:p>
          <a:p>
            <a:pPr lvl="1"/>
            <a:endParaRPr lang="en-US" sz="1200" dirty="0"/>
          </a:p>
          <a:p>
            <a:r>
              <a:rPr lang="en-US" sz="1700" dirty="0"/>
              <a:t>Explore data linkage</a:t>
            </a:r>
          </a:p>
          <a:p>
            <a:pPr lvl="1"/>
            <a:r>
              <a:rPr lang="en-US" sz="1700" dirty="0"/>
              <a:t>Collect personally identifiable information (PII) to enable linkage</a:t>
            </a:r>
          </a:p>
          <a:p>
            <a:pPr lvl="1"/>
            <a:r>
              <a:rPr lang="en-US" sz="1700" dirty="0"/>
              <a:t>Explore linkage to National Death Index, CMS claims data, and other sources</a:t>
            </a:r>
          </a:p>
          <a:p>
            <a:pPr lvl="1"/>
            <a:endParaRPr lang="en-US" sz="1700" dirty="0"/>
          </a:p>
          <a:p>
            <a:endParaRPr lang="en-US" dirty="0"/>
          </a:p>
        </p:txBody>
      </p:sp>
    </p:spTree>
    <p:extLst>
      <p:ext uri="{BB962C8B-B14F-4D97-AF65-F5344CB8AC3E}">
        <p14:creationId xmlns:p14="http://schemas.microsoft.com/office/powerpoint/2010/main" val="14664356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5"/>
            <a:ext cx="8229600" cy="616981"/>
          </a:xfrm>
        </p:spPr>
        <p:txBody>
          <a:bodyPr/>
          <a:lstStyle/>
          <a:p>
            <a:r>
              <a:rPr lang="en-US" dirty="0"/>
              <a:t>Questions for Discussion</a:t>
            </a:r>
          </a:p>
        </p:txBody>
      </p:sp>
      <p:sp>
        <p:nvSpPr>
          <p:cNvPr id="3" name="Text Placeholder 2"/>
          <p:cNvSpPr>
            <a:spLocks noGrp="1"/>
          </p:cNvSpPr>
          <p:nvPr>
            <p:ph type="body" sz="quarter" idx="10"/>
          </p:nvPr>
        </p:nvSpPr>
        <p:spPr>
          <a:xfrm>
            <a:off x="457200" y="726316"/>
            <a:ext cx="8229600" cy="3615900"/>
          </a:xfrm>
        </p:spPr>
        <p:txBody>
          <a:bodyPr/>
          <a:lstStyle/>
          <a:p>
            <a:r>
              <a:rPr lang="en-US" sz="1600" dirty="0"/>
              <a:t>Is NAMCS still needed? What changes are needed to ensure its relevance?</a:t>
            </a:r>
          </a:p>
          <a:p>
            <a:endParaRPr lang="en-US" sz="1200" dirty="0"/>
          </a:p>
          <a:p>
            <a:r>
              <a:rPr lang="en-US" sz="1600" dirty="0"/>
              <a:t>What is ambulatory care? What is direct patient care?</a:t>
            </a:r>
          </a:p>
          <a:p>
            <a:endParaRPr lang="en-US" sz="1200" dirty="0"/>
          </a:p>
          <a:p>
            <a:r>
              <a:rPr lang="en-US" sz="1600" dirty="0"/>
              <a:t>Should physicians be limited to office-based practices?</a:t>
            </a:r>
          </a:p>
          <a:p>
            <a:endParaRPr lang="en-US" sz="1200" dirty="0"/>
          </a:p>
          <a:p>
            <a:r>
              <a:rPr lang="en-US" sz="1600" dirty="0"/>
              <a:t>How would nurse practitioners and physician assistants be included in a future NAMCS?</a:t>
            </a:r>
          </a:p>
          <a:p>
            <a:endParaRPr lang="en-US" sz="1200" dirty="0"/>
          </a:p>
          <a:p>
            <a:r>
              <a:rPr lang="en-US" sz="1600" dirty="0"/>
              <a:t>Should NCHS move NAMCS data collection toward all EHR? Some EHR and some abstraction?</a:t>
            </a:r>
          </a:p>
          <a:p>
            <a:endParaRPr lang="en-US" sz="1200" dirty="0"/>
          </a:p>
          <a:p>
            <a:r>
              <a:rPr lang="en-US" sz="1600" dirty="0"/>
              <a:t>Should NAMCS employ an overlapping multi-year panel design? </a:t>
            </a:r>
          </a:p>
          <a:p>
            <a:endParaRPr lang="en-US" sz="1200" dirty="0"/>
          </a:p>
          <a:p>
            <a:r>
              <a:rPr lang="en-US" sz="1600" dirty="0"/>
              <a:t>Should NCHS expand data collection from a sampled week to a month, a quarter, or a year?</a:t>
            </a:r>
          </a:p>
          <a:p>
            <a:endParaRPr lang="en-US" sz="1200" dirty="0"/>
          </a:p>
          <a:p>
            <a:r>
              <a:rPr lang="en-US" sz="1600" dirty="0"/>
              <a:t>Should PII be collected to gauge repeat visits and for data linkage?</a:t>
            </a:r>
          </a:p>
        </p:txBody>
      </p:sp>
    </p:spTree>
    <p:extLst>
      <p:ext uri="{BB962C8B-B14F-4D97-AF65-F5344CB8AC3E}">
        <p14:creationId xmlns:p14="http://schemas.microsoft.com/office/powerpoint/2010/main" val="106413421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35"/>
            <a:ext cx="8229600" cy="616981"/>
          </a:xfrm>
        </p:spPr>
        <p:txBody>
          <a:bodyPr/>
          <a:lstStyle/>
          <a:p>
            <a:r>
              <a:rPr lang="en-US" dirty="0"/>
              <a:t>Moving Forward</a:t>
            </a:r>
          </a:p>
        </p:txBody>
      </p:sp>
      <p:sp>
        <p:nvSpPr>
          <p:cNvPr id="3" name="Text Placeholder 2"/>
          <p:cNvSpPr>
            <a:spLocks noGrp="1"/>
          </p:cNvSpPr>
          <p:nvPr>
            <p:ph type="body" sz="quarter" idx="10"/>
          </p:nvPr>
        </p:nvSpPr>
        <p:spPr>
          <a:xfrm>
            <a:off x="457200" y="854926"/>
            <a:ext cx="8229600" cy="3487289"/>
          </a:xfrm>
        </p:spPr>
        <p:txBody>
          <a:bodyPr/>
          <a:lstStyle/>
          <a:p>
            <a:r>
              <a:rPr lang="en-US" sz="1700" dirty="0"/>
              <a:t>Interest in forming an NCHS Board of Scientific Counselors workgroup to discuss the future of NAMCS in more detail?</a:t>
            </a:r>
          </a:p>
        </p:txBody>
      </p:sp>
    </p:spTree>
    <p:extLst>
      <p:ext uri="{BB962C8B-B14F-4D97-AF65-F5344CB8AC3E}">
        <p14:creationId xmlns:p14="http://schemas.microsoft.com/office/powerpoint/2010/main" val="21695463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of Health Care Statistics Overview</a:t>
            </a:r>
          </a:p>
        </p:txBody>
      </p:sp>
    </p:spTree>
    <p:extLst>
      <p:ext uri="{BB962C8B-B14F-4D97-AF65-F5344CB8AC3E}">
        <p14:creationId xmlns:p14="http://schemas.microsoft.com/office/powerpoint/2010/main" val="11805899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Mission</a:t>
            </a:r>
          </a:p>
        </p:txBody>
      </p:sp>
      <p:sp>
        <p:nvSpPr>
          <p:cNvPr id="3" name="Text Placeholder 2"/>
          <p:cNvSpPr>
            <a:spLocks noGrp="1"/>
          </p:cNvSpPr>
          <p:nvPr>
            <p:ph type="body" sz="quarter" idx="10"/>
          </p:nvPr>
        </p:nvSpPr>
        <p:spPr/>
        <p:txBody>
          <a:bodyPr/>
          <a:lstStyle/>
          <a:p>
            <a:r>
              <a:rPr lang="en-US" dirty="0"/>
              <a:t>Division of Health Care Statistics</a:t>
            </a:r>
          </a:p>
          <a:p>
            <a:pPr lvl="1"/>
            <a:r>
              <a:rPr lang="en-US" dirty="0"/>
              <a:t>Produce accurate, objective, nationally-representative statistics on health care to inform health care policy and serve a variety of research needs</a:t>
            </a:r>
          </a:p>
        </p:txBody>
      </p:sp>
    </p:spTree>
    <p:extLst>
      <p:ext uri="{BB962C8B-B14F-4D97-AF65-F5344CB8AC3E}">
        <p14:creationId xmlns:p14="http://schemas.microsoft.com/office/powerpoint/2010/main" val="2909938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61" y="196751"/>
            <a:ext cx="8229600" cy="616981"/>
          </a:xfrm>
        </p:spPr>
        <p:txBody>
          <a:bodyPr/>
          <a:lstStyle/>
          <a:p>
            <a:r>
              <a:rPr lang="en-US" dirty="0"/>
              <a:t>National Health Care Surveys: Spectrum of Care</a:t>
            </a:r>
          </a:p>
        </p:txBody>
      </p:sp>
      <p:sp>
        <p:nvSpPr>
          <p:cNvPr id="42" name="TextBox 41">
            <a:extLst>
              <a:ext uri="{FF2B5EF4-FFF2-40B4-BE49-F238E27FC236}">
                <a16:creationId xmlns:a16="http://schemas.microsoft.com/office/drawing/2014/main" id="{68FAC132-3D92-443E-980E-A435BB1C80B1}"/>
              </a:ext>
            </a:extLst>
          </p:cNvPr>
          <p:cNvSpPr txBox="1"/>
          <p:nvPr/>
        </p:nvSpPr>
        <p:spPr>
          <a:xfrm>
            <a:off x="414256" y="914400"/>
            <a:ext cx="5445368" cy="430887"/>
          </a:xfrm>
          <a:prstGeom prst="rect">
            <a:avLst/>
          </a:prstGeom>
          <a:solidFill>
            <a:srgbClr val="FFC000"/>
          </a:solidFill>
          <a:ln w="25400">
            <a:solidFill>
              <a:srgbClr val="000000"/>
            </a:solidFill>
          </a:ln>
        </p:spPr>
        <p:txBody>
          <a:bodyPr wrap="square" rtlCol="0">
            <a:spAutoFit/>
          </a:bodyPr>
          <a:lstStyle/>
          <a:p>
            <a:pPr algn="ctr"/>
            <a:r>
              <a:rPr lang="en-US" sz="2200" b="1" dirty="0">
                <a:solidFill>
                  <a:srgbClr val="000000"/>
                </a:solidFill>
                <a:latin typeface="Calibri" panose="020F0502020204030204" pitchFamily="34" charset="0"/>
                <a:cs typeface="Calibri" panose="020F0502020204030204" pitchFamily="34" charset="0"/>
              </a:rPr>
              <a:t>Ambulatory and Hospital Care</a:t>
            </a:r>
          </a:p>
        </p:txBody>
      </p:sp>
      <p:sp>
        <p:nvSpPr>
          <p:cNvPr id="43" name="TextBox 42">
            <a:extLst>
              <a:ext uri="{FF2B5EF4-FFF2-40B4-BE49-F238E27FC236}">
                <a16:creationId xmlns:a16="http://schemas.microsoft.com/office/drawing/2014/main" id="{203F80F6-4727-4CD2-B69A-4917087D8232}"/>
              </a:ext>
            </a:extLst>
          </p:cNvPr>
          <p:cNvSpPr txBox="1"/>
          <p:nvPr/>
        </p:nvSpPr>
        <p:spPr>
          <a:xfrm>
            <a:off x="6544465" y="890229"/>
            <a:ext cx="2097061" cy="430887"/>
          </a:xfrm>
          <a:prstGeom prst="rect">
            <a:avLst/>
          </a:prstGeom>
          <a:solidFill>
            <a:srgbClr val="FFC000"/>
          </a:solidFill>
          <a:ln w="25400">
            <a:solidFill>
              <a:srgbClr val="000000"/>
            </a:solidFill>
          </a:ln>
        </p:spPr>
        <p:txBody>
          <a:bodyPr wrap="square" rtlCol="0">
            <a:spAutoFit/>
          </a:bodyPr>
          <a:lstStyle/>
          <a:p>
            <a:pPr algn="ctr"/>
            <a:r>
              <a:rPr lang="en-US" sz="2200" b="1" dirty="0">
                <a:solidFill>
                  <a:srgbClr val="000000"/>
                </a:solidFill>
                <a:latin typeface="Calibri" panose="020F0502020204030204" pitchFamily="34" charset="0"/>
                <a:cs typeface="Calibri" panose="020F0502020204030204" pitchFamily="34" charset="0"/>
              </a:rPr>
              <a:t>Long-Term Care</a:t>
            </a:r>
          </a:p>
        </p:txBody>
      </p:sp>
      <p:grpSp>
        <p:nvGrpSpPr>
          <p:cNvPr id="3" name="Group 2" descr="This image shows the various surveys that comprise the National Health Care Surveys family, and the various populations from which each of these surveys collect data.">
            <a:extLst>
              <a:ext uri="{FF2B5EF4-FFF2-40B4-BE49-F238E27FC236}">
                <a16:creationId xmlns:a16="http://schemas.microsoft.com/office/drawing/2014/main" id="{95D01368-38A9-44ED-AAFA-85A52FE43F35}"/>
              </a:ext>
            </a:extLst>
          </p:cNvPr>
          <p:cNvGrpSpPr/>
          <p:nvPr/>
        </p:nvGrpSpPr>
        <p:grpSpPr>
          <a:xfrm>
            <a:off x="400500" y="1345286"/>
            <a:ext cx="8683208" cy="3592235"/>
            <a:chOff x="400500" y="1345286"/>
            <a:chExt cx="8683208" cy="3592235"/>
          </a:xfrm>
        </p:grpSpPr>
        <p:sp>
          <p:nvSpPr>
            <p:cNvPr id="37" name="TextBox 36">
              <a:extLst>
                <a:ext uri="{FF2B5EF4-FFF2-40B4-BE49-F238E27FC236}">
                  <a16:creationId xmlns:a16="http://schemas.microsoft.com/office/drawing/2014/main" id="{E572EE58-3DEF-48A7-A50C-FC7C2DD8B319}"/>
                </a:ext>
              </a:extLst>
            </p:cNvPr>
            <p:cNvSpPr txBox="1"/>
            <p:nvPr/>
          </p:nvSpPr>
          <p:spPr>
            <a:xfrm>
              <a:off x="400500" y="2672445"/>
              <a:ext cx="1702833" cy="954107"/>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National Ambulatory Medical Care Survey (NAMCS)</a:t>
              </a:r>
            </a:p>
            <a:p>
              <a:pPr algn="ctr"/>
              <a:r>
                <a:rPr lang="en-US" sz="1200" i="1" dirty="0">
                  <a:solidFill>
                    <a:srgbClr val="000000"/>
                  </a:solidFill>
                  <a:latin typeface="Calibri" panose="020F0502020204030204" pitchFamily="34" charset="0"/>
                  <a:cs typeface="Calibri" panose="020F0502020204030204" pitchFamily="34" charset="0"/>
                </a:rPr>
                <a:t>1973-ongoing</a:t>
              </a:r>
            </a:p>
          </p:txBody>
        </p:sp>
        <p:sp>
          <p:nvSpPr>
            <p:cNvPr id="38" name="TextBox 37">
              <a:extLst>
                <a:ext uri="{FF2B5EF4-FFF2-40B4-BE49-F238E27FC236}">
                  <a16:creationId xmlns:a16="http://schemas.microsoft.com/office/drawing/2014/main" id="{67A287EB-465D-440C-9F20-EF3C250C75D4}"/>
                </a:ext>
              </a:extLst>
            </p:cNvPr>
            <p:cNvSpPr txBox="1"/>
            <p:nvPr/>
          </p:nvSpPr>
          <p:spPr>
            <a:xfrm>
              <a:off x="2232860" y="2665010"/>
              <a:ext cx="1905000" cy="954107"/>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National Hospital Ambulatory Medical Care Survey (NHAMCS)</a:t>
              </a:r>
            </a:p>
            <a:p>
              <a:pPr algn="ctr"/>
              <a:r>
                <a:rPr lang="en-US" sz="1200" i="1" dirty="0">
                  <a:solidFill>
                    <a:srgbClr val="000000"/>
                  </a:solidFill>
                  <a:latin typeface="Calibri" panose="020F0502020204030204" pitchFamily="34" charset="0"/>
                  <a:cs typeface="Calibri" panose="020F0502020204030204" pitchFamily="34" charset="0"/>
                </a:rPr>
                <a:t>1992-ongoing</a:t>
              </a:r>
            </a:p>
          </p:txBody>
        </p:sp>
        <p:sp>
          <p:nvSpPr>
            <p:cNvPr id="39" name="TextBox 38">
              <a:extLst>
                <a:ext uri="{FF2B5EF4-FFF2-40B4-BE49-F238E27FC236}">
                  <a16:creationId xmlns:a16="http://schemas.microsoft.com/office/drawing/2014/main" id="{3591C845-7F82-465B-AF9E-60DB21A48B3E}"/>
                </a:ext>
              </a:extLst>
            </p:cNvPr>
            <p:cNvSpPr txBox="1"/>
            <p:nvPr/>
          </p:nvSpPr>
          <p:spPr>
            <a:xfrm>
              <a:off x="4279904" y="2685415"/>
              <a:ext cx="1607709" cy="923330"/>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National Hospital Discharge Survey (NHDS) </a:t>
              </a:r>
              <a:endParaRPr lang="en-US" sz="1200" i="1" dirty="0">
                <a:solidFill>
                  <a:schemeClr val="accent6"/>
                </a:solidFill>
                <a:latin typeface="Calibri" panose="020F0502020204030204" pitchFamily="34" charset="0"/>
                <a:cs typeface="Calibri" panose="020F0502020204030204" pitchFamily="34" charset="0"/>
              </a:endParaRPr>
            </a:p>
            <a:p>
              <a:pPr algn="ctr"/>
              <a:r>
                <a:rPr lang="en-US" sz="1200" i="1" dirty="0">
                  <a:solidFill>
                    <a:schemeClr val="accent6"/>
                  </a:solidFill>
                  <a:latin typeface="Calibri" panose="020F0502020204030204" pitchFamily="34" charset="0"/>
                  <a:cs typeface="Calibri" panose="020F0502020204030204" pitchFamily="34" charset="0"/>
                </a:rPr>
                <a:t>1965-2010</a:t>
              </a:r>
              <a:endParaRPr lang="en-US" sz="1200" dirty="0">
                <a:solidFill>
                  <a:schemeClr val="accent6"/>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0B695500-49D3-4E55-A0A6-C7DFF0E38B75}"/>
                </a:ext>
              </a:extLst>
            </p:cNvPr>
            <p:cNvSpPr txBox="1"/>
            <p:nvPr/>
          </p:nvSpPr>
          <p:spPr>
            <a:xfrm>
              <a:off x="2260726" y="4105832"/>
              <a:ext cx="3600422" cy="492443"/>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National Hospital Care Survey (NHCS) </a:t>
              </a:r>
            </a:p>
            <a:p>
              <a:pPr algn="ctr"/>
              <a:r>
                <a:rPr lang="en-US" sz="1200" i="1" dirty="0">
                  <a:solidFill>
                    <a:srgbClr val="000000"/>
                  </a:solidFill>
                  <a:latin typeface="Calibri" panose="020F0502020204030204" pitchFamily="34" charset="0"/>
                  <a:cs typeface="Calibri" panose="020F0502020204030204" pitchFamily="34" charset="0"/>
                </a:rPr>
                <a:t>2011-ongoing</a:t>
              </a:r>
            </a:p>
          </p:txBody>
        </p:sp>
        <p:sp>
          <p:nvSpPr>
            <p:cNvPr id="41" name="TextBox 40">
              <a:extLst>
                <a:ext uri="{FF2B5EF4-FFF2-40B4-BE49-F238E27FC236}">
                  <a16:creationId xmlns:a16="http://schemas.microsoft.com/office/drawing/2014/main" id="{731B22E9-ACC1-41FC-B234-091D4E5092B2}"/>
                </a:ext>
              </a:extLst>
            </p:cNvPr>
            <p:cNvSpPr txBox="1"/>
            <p:nvPr/>
          </p:nvSpPr>
          <p:spPr>
            <a:xfrm>
              <a:off x="6371064" y="2437093"/>
              <a:ext cx="2483004" cy="707886"/>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National Study of Long-Term Care Providers (NSLTCP)</a:t>
              </a:r>
            </a:p>
            <a:p>
              <a:pPr algn="ctr"/>
              <a:r>
                <a:rPr lang="en-US" sz="1200" i="1" dirty="0">
                  <a:solidFill>
                    <a:srgbClr val="000000"/>
                  </a:solidFill>
                  <a:latin typeface="Calibri" panose="020F0502020204030204" pitchFamily="34" charset="0"/>
                  <a:cs typeface="Calibri" panose="020F0502020204030204" pitchFamily="34" charset="0"/>
                </a:rPr>
                <a:t>2012-2019</a:t>
              </a:r>
            </a:p>
          </p:txBody>
        </p:sp>
        <p:sp>
          <p:nvSpPr>
            <p:cNvPr id="44" name="TextBox 43">
              <a:extLst>
                <a:ext uri="{FF2B5EF4-FFF2-40B4-BE49-F238E27FC236}">
                  <a16:creationId xmlns:a16="http://schemas.microsoft.com/office/drawing/2014/main" id="{E4962046-4C4E-4E80-BA0F-16C8328F0F43}"/>
                </a:ext>
              </a:extLst>
            </p:cNvPr>
            <p:cNvSpPr txBox="1"/>
            <p:nvPr/>
          </p:nvSpPr>
          <p:spPr>
            <a:xfrm>
              <a:off x="400501" y="1524000"/>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r>
                <a:rPr lang="en-US" sz="1400" dirty="0">
                  <a:solidFill>
                    <a:schemeClr val="accent6"/>
                  </a:solidFill>
                  <a:latin typeface="Calibri" panose="020F0502020204030204" pitchFamily="34" charset="0"/>
                  <a:cs typeface="Calibri" panose="020F0502020204030204" pitchFamily="34" charset="0"/>
                </a:rPr>
                <a:t>• Physician offices</a:t>
              </a:r>
            </a:p>
            <a:p>
              <a:r>
                <a:rPr lang="en-US" sz="1400" dirty="0">
                  <a:solidFill>
                    <a:schemeClr val="accent6"/>
                  </a:solidFill>
                  <a:latin typeface="Calibri" panose="020F0502020204030204" pitchFamily="34" charset="0"/>
                  <a:cs typeface="Calibri" panose="020F0502020204030204" pitchFamily="34" charset="0"/>
                </a:rPr>
                <a:t>• Community health </a:t>
              </a:r>
            </a:p>
            <a:p>
              <a:r>
                <a:rPr lang="en-US" sz="1400" dirty="0">
                  <a:solidFill>
                    <a:schemeClr val="accent6"/>
                  </a:solidFill>
                  <a:latin typeface="Calibri" panose="020F0502020204030204" pitchFamily="34" charset="0"/>
                  <a:cs typeface="Calibri" panose="020F0502020204030204" pitchFamily="34" charset="0"/>
                </a:rPr>
                <a:t>   centers</a:t>
              </a:r>
            </a:p>
          </p:txBody>
        </p:sp>
        <p:sp>
          <p:nvSpPr>
            <p:cNvPr id="45" name="TextBox 44">
              <a:extLst>
                <a:ext uri="{FF2B5EF4-FFF2-40B4-BE49-F238E27FC236}">
                  <a16:creationId xmlns:a16="http://schemas.microsoft.com/office/drawing/2014/main" id="{3C8A6EB1-2696-423B-8609-F3EFA886BA89}"/>
                </a:ext>
              </a:extLst>
            </p:cNvPr>
            <p:cNvSpPr txBox="1"/>
            <p:nvPr/>
          </p:nvSpPr>
          <p:spPr>
            <a:xfrm>
              <a:off x="2241966" y="1523311"/>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r>
                <a:rPr lang="en-US" sz="1400" dirty="0">
                  <a:solidFill>
                    <a:schemeClr val="accent6"/>
                  </a:solidFill>
                  <a:latin typeface="Calibri" panose="020F0502020204030204" pitchFamily="34" charset="0"/>
                  <a:cs typeface="Calibri" panose="020F0502020204030204" pitchFamily="34" charset="0"/>
                </a:rPr>
                <a:t>• Emergency dept.</a:t>
              </a:r>
            </a:p>
            <a:p>
              <a:r>
                <a:rPr lang="en-US" sz="1400" dirty="0">
                  <a:solidFill>
                    <a:schemeClr val="accent6"/>
                  </a:solidFill>
                  <a:latin typeface="Calibri" panose="020F0502020204030204" pitchFamily="34" charset="0"/>
                  <a:cs typeface="Calibri" panose="020F0502020204030204" pitchFamily="34" charset="0"/>
                </a:rPr>
                <a:t>• Outpatient dept.</a:t>
              </a:r>
            </a:p>
            <a:p>
              <a:r>
                <a:rPr lang="en-US" sz="1400" dirty="0">
                  <a:solidFill>
                    <a:schemeClr val="accent6"/>
                  </a:solidFill>
                  <a:latin typeface="Calibri" panose="020F0502020204030204" pitchFamily="34" charset="0"/>
                  <a:cs typeface="Calibri" panose="020F0502020204030204" pitchFamily="34" charset="0"/>
                </a:rPr>
                <a:t>• Ambulatory surgery </a:t>
              </a:r>
            </a:p>
            <a:p>
              <a:r>
                <a:rPr lang="en-US" sz="1400" dirty="0">
                  <a:solidFill>
                    <a:schemeClr val="accent6"/>
                  </a:solidFill>
                  <a:latin typeface="Calibri" panose="020F0502020204030204" pitchFamily="34" charset="0"/>
                  <a:cs typeface="Calibri" panose="020F0502020204030204" pitchFamily="34" charset="0"/>
                </a:rPr>
                <a:t>   locations</a:t>
              </a:r>
            </a:p>
          </p:txBody>
        </p:sp>
        <p:sp>
          <p:nvSpPr>
            <p:cNvPr id="46" name="TextBox 45">
              <a:extLst>
                <a:ext uri="{FF2B5EF4-FFF2-40B4-BE49-F238E27FC236}">
                  <a16:creationId xmlns:a16="http://schemas.microsoft.com/office/drawing/2014/main" id="{26CABD49-B5C4-4310-A22E-F98200B1778E}"/>
                </a:ext>
              </a:extLst>
            </p:cNvPr>
            <p:cNvSpPr txBox="1"/>
            <p:nvPr/>
          </p:nvSpPr>
          <p:spPr>
            <a:xfrm>
              <a:off x="4258216" y="1526619"/>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r>
                <a:rPr lang="en-US" sz="1400" dirty="0">
                  <a:solidFill>
                    <a:schemeClr val="accent6"/>
                  </a:solidFill>
                  <a:latin typeface="Calibri" panose="020F0502020204030204" pitchFamily="34" charset="0"/>
                  <a:cs typeface="Calibri" panose="020F0502020204030204" pitchFamily="34" charset="0"/>
                </a:rPr>
                <a:t>• Inpatient dept.</a:t>
              </a:r>
            </a:p>
          </p:txBody>
        </p:sp>
        <p:sp>
          <p:nvSpPr>
            <p:cNvPr id="47" name="TextBox 46">
              <a:extLst>
                <a:ext uri="{FF2B5EF4-FFF2-40B4-BE49-F238E27FC236}">
                  <a16:creationId xmlns:a16="http://schemas.microsoft.com/office/drawing/2014/main" id="{A9F6A343-A14D-44C8-890C-83563307759F}"/>
                </a:ext>
              </a:extLst>
            </p:cNvPr>
            <p:cNvSpPr txBox="1"/>
            <p:nvPr/>
          </p:nvSpPr>
          <p:spPr>
            <a:xfrm>
              <a:off x="6100306" y="1517073"/>
              <a:ext cx="2983402" cy="738664"/>
            </a:xfrm>
            <a:prstGeom prst="rect">
              <a:avLst/>
            </a:prstGeom>
            <a:solidFill>
              <a:schemeClr val="accent1">
                <a:lumMod val="60000"/>
                <a:lumOff val="40000"/>
              </a:schemeClr>
            </a:solidFill>
            <a:ln w="25400">
              <a:solidFill>
                <a:srgbClr val="000000"/>
              </a:solidFill>
            </a:ln>
          </p:spPr>
          <p:txBody>
            <a:bodyPr wrap="square" rtlCol="0">
              <a:spAutoFit/>
            </a:bodyPr>
            <a:lstStyle/>
            <a:p>
              <a:r>
                <a:rPr lang="en-US" sz="1400" dirty="0">
                  <a:solidFill>
                    <a:schemeClr val="accent6"/>
                  </a:solidFill>
                  <a:latin typeface="Calibri" panose="020F0502020204030204" pitchFamily="34" charset="0"/>
                  <a:cs typeface="Calibri" panose="020F0502020204030204" pitchFamily="34" charset="0"/>
                </a:rPr>
                <a:t>• Residential care • Adult day services</a:t>
              </a:r>
            </a:p>
            <a:p>
              <a:r>
                <a:rPr lang="en-US" sz="1400" dirty="0">
                  <a:solidFill>
                    <a:schemeClr val="accent6"/>
                  </a:solidFill>
                  <a:latin typeface="Calibri" panose="020F0502020204030204" pitchFamily="34" charset="0"/>
                  <a:cs typeface="Calibri" panose="020F0502020204030204" pitchFamily="34" charset="0"/>
                </a:rPr>
                <a:t>• Nursing homes • Home health</a:t>
              </a:r>
              <a:endParaRPr lang="en-US" sz="1400" i="1" dirty="0">
                <a:solidFill>
                  <a:schemeClr val="accent6"/>
                </a:solidFill>
                <a:latin typeface="Calibri" panose="020F0502020204030204" pitchFamily="34" charset="0"/>
                <a:cs typeface="Calibri" panose="020F0502020204030204" pitchFamily="34" charset="0"/>
              </a:endParaRPr>
            </a:p>
            <a:p>
              <a:r>
                <a:rPr lang="en-US" sz="1400" dirty="0">
                  <a:solidFill>
                    <a:schemeClr val="accent6"/>
                  </a:solidFill>
                  <a:latin typeface="Calibri" panose="020F0502020204030204" pitchFamily="34" charset="0"/>
                  <a:cs typeface="Calibri" panose="020F0502020204030204" pitchFamily="34" charset="0"/>
                </a:rPr>
                <a:t>• Hospice care</a:t>
              </a:r>
            </a:p>
          </p:txBody>
        </p:sp>
        <p:sp>
          <p:nvSpPr>
            <p:cNvPr id="48" name="TextBox 47">
              <a:extLst>
                <a:ext uri="{FF2B5EF4-FFF2-40B4-BE49-F238E27FC236}">
                  <a16:creationId xmlns:a16="http://schemas.microsoft.com/office/drawing/2014/main" id="{4ABE0932-BAFA-4E20-8A67-2D11BC761768}"/>
                </a:ext>
              </a:extLst>
            </p:cNvPr>
            <p:cNvSpPr txBox="1"/>
            <p:nvPr/>
          </p:nvSpPr>
          <p:spPr>
            <a:xfrm>
              <a:off x="6541399" y="3352800"/>
              <a:ext cx="2142334" cy="738664"/>
            </a:xfrm>
            <a:prstGeom prst="rect">
              <a:avLst/>
            </a:prstGeom>
            <a:solidFill>
              <a:schemeClr val="accent1">
                <a:lumMod val="60000"/>
                <a:lumOff val="40000"/>
              </a:schemeClr>
            </a:solidFill>
            <a:ln w="25400">
              <a:solidFill>
                <a:srgbClr val="000000"/>
              </a:solidFill>
            </a:ln>
          </p:spPr>
          <p:txBody>
            <a:bodyPr wrap="square" rtlCol="0">
              <a:spAutoFit/>
            </a:bodyPr>
            <a:lstStyle/>
            <a:p>
              <a:r>
                <a:rPr lang="en-US" sz="1400" dirty="0">
                  <a:solidFill>
                    <a:schemeClr val="accent6"/>
                  </a:solidFill>
                  <a:latin typeface="Calibri" panose="020F0502020204030204" pitchFamily="34" charset="0"/>
                  <a:cs typeface="Calibri" panose="020F0502020204030204" pitchFamily="34" charset="0"/>
                </a:rPr>
                <a:t>Plus...</a:t>
              </a:r>
            </a:p>
            <a:p>
              <a:r>
                <a:rPr lang="en-US" sz="1400" dirty="0">
                  <a:solidFill>
                    <a:schemeClr val="accent6"/>
                  </a:solidFill>
                  <a:latin typeface="Calibri" panose="020F0502020204030204" pitchFamily="34" charset="0"/>
                  <a:cs typeface="Calibri" panose="020F0502020204030204" pitchFamily="34" charset="0"/>
                </a:rPr>
                <a:t>• Inpatient rehab facilities</a:t>
              </a:r>
              <a:endParaRPr lang="en-US" sz="1200" i="1" dirty="0">
                <a:solidFill>
                  <a:schemeClr val="accent6"/>
                </a:solidFill>
                <a:latin typeface="Calibri" panose="020F0502020204030204" pitchFamily="34" charset="0"/>
                <a:cs typeface="Calibri" panose="020F0502020204030204" pitchFamily="34" charset="0"/>
              </a:endParaRPr>
            </a:p>
            <a:p>
              <a:r>
                <a:rPr lang="en-US" sz="1400" dirty="0">
                  <a:solidFill>
                    <a:schemeClr val="accent6"/>
                  </a:solidFill>
                  <a:latin typeface="Calibri" panose="020F0502020204030204" pitchFamily="34" charset="0"/>
                  <a:cs typeface="Calibri" panose="020F0502020204030204" pitchFamily="34" charset="0"/>
                </a:rPr>
                <a:t>• LTC hospitals</a:t>
              </a:r>
              <a:endParaRPr lang="en-US" sz="1200" dirty="0">
                <a:solidFill>
                  <a:schemeClr val="accent6"/>
                </a:solidFill>
                <a:latin typeface="Calibri" panose="020F0502020204030204" pitchFamily="34" charset="0"/>
                <a:cs typeface="Calibri" panose="020F0502020204030204" pitchFamily="34" charset="0"/>
              </a:endParaRPr>
            </a:p>
          </p:txBody>
        </p:sp>
        <p:cxnSp>
          <p:nvCxnSpPr>
            <p:cNvPr id="49" name="Straight Arrow Connector 48" descr="&quot;&quot;">
              <a:extLst>
                <a:ext uri="{FF2B5EF4-FFF2-40B4-BE49-F238E27FC236}">
                  <a16:creationId xmlns:a16="http://schemas.microsoft.com/office/drawing/2014/main" id="{E4FA2CBF-89CB-4A77-9F1F-4C130A5B5BDD}"/>
                </a:ext>
              </a:extLst>
            </p:cNvPr>
            <p:cNvCxnSpPr>
              <a:cxnSpLocks/>
            </p:cNvCxnSpPr>
            <p:nvPr/>
          </p:nvCxnSpPr>
          <p:spPr>
            <a:xfrm>
              <a:off x="4994453" y="1345286"/>
              <a:ext cx="0" cy="17802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descr="&quot;&quot;">
              <a:extLst>
                <a:ext uri="{FF2B5EF4-FFF2-40B4-BE49-F238E27FC236}">
                  <a16:creationId xmlns:a16="http://schemas.microsoft.com/office/drawing/2014/main" id="{EA0DB45C-5659-4F8C-A9AA-925847C16568}"/>
                </a:ext>
              </a:extLst>
            </p:cNvPr>
            <p:cNvCxnSpPr>
              <a:cxnSpLocks/>
            </p:cNvCxnSpPr>
            <p:nvPr/>
          </p:nvCxnSpPr>
          <p:spPr>
            <a:xfrm>
              <a:off x="3136940" y="1345286"/>
              <a:ext cx="0" cy="17871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descr="&quot;&quot;">
              <a:extLst>
                <a:ext uri="{FF2B5EF4-FFF2-40B4-BE49-F238E27FC236}">
                  <a16:creationId xmlns:a16="http://schemas.microsoft.com/office/drawing/2014/main" id="{41E2E468-B89E-4316-98B6-356412592EE5}"/>
                </a:ext>
              </a:extLst>
            </p:cNvPr>
            <p:cNvCxnSpPr>
              <a:cxnSpLocks/>
            </p:cNvCxnSpPr>
            <p:nvPr/>
          </p:nvCxnSpPr>
          <p:spPr>
            <a:xfrm>
              <a:off x="1220340" y="1345286"/>
              <a:ext cx="0" cy="17871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descr="&quot;&quot;">
              <a:extLst>
                <a:ext uri="{FF2B5EF4-FFF2-40B4-BE49-F238E27FC236}">
                  <a16:creationId xmlns:a16="http://schemas.microsoft.com/office/drawing/2014/main" id="{DFFB4180-E39C-4767-A97D-627B7BCE737C}"/>
                </a:ext>
              </a:extLst>
            </p:cNvPr>
            <p:cNvCxnSpPr>
              <a:endCxn id="44" idx="2"/>
            </p:cNvCxnSpPr>
            <p:nvPr/>
          </p:nvCxnSpPr>
          <p:spPr>
            <a:xfrm flipV="1">
              <a:off x="400501" y="2262664"/>
              <a:ext cx="851417" cy="40849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descr="&quot;&quot;">
              <a:extLst>
                <a:ext uri="{FF2B5EF4-FFF2-40B4-BE49-F238E27FC236}">
                  <a16:creationId xmlns:a16="http://schemas.microsoft.com/office/drawing/2014/main" id="{9F077BC5-B340-4356-A90F-2CD351F0966B}"/>
                </a:ext>
              </a:extLst>
            </p:cNvPr>
            <p:cNvCxnSpPr>
              <a:cxnSpLocks/>
            </p:cNvCxnSpPr>
            <p:nvPr/>
          </p:nvCxnSpPr>
          <p:spPr>
            <a:xfrm>
              <a:off x="1244417" y="2278262"/>
              <a:ext cx="862490" cy="40715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descr="&quot;&quot;">
              <a:extLst>
                <a:ext uri="{FF2B5EF4-FFF2-40B4-BE49-F238E27FC236}">
                  <a16:creationId xmlns:a16="http://schemas.microsoft.com/office/drawing/2014/main" id="{4CC3417E-0A99-494E-B064-82A7A04ED821}"/>
                </a:ext>
              </a:extLst>
            </p:cNvPr>
            <p:cNvCxnSpPr>
              <a:cxnSpLocks/>
              <a:endCxn id="45" idx="2"/>
            </p:cNvCxnSpPr>
            <p:nvPr/>
          </p:nvCxnSpPr>
          <p:spPr>
            <a:xfrm flipV="1">
              <a:off x="2241966" y="2477418"/>
              <a:ext cx="952500" cy="1754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descr="&quot;&quot;">
              <a:extLst>
                <a:ext uri="{FF2B5EF4-FFF2-40B4-BE49-F238E27FC236}">
                  <a16:creationId xmlns:a16="http://schemas.microsoft.com/office/drawing/2014/main" id="{02F5F03A-896E-4FF9-AD92-144CA34C568F}"/>
                </a:ext>
              </a:extLst>
            </p:cNvPr>
            <p:cNvCxnSpPr>
              <a:cxnSpLocks/>
              <a:stCxn id="45" idx="2"/>
            </p:cNvCxnSpPr>
            <p:nvPr/>
          </p:nvCxnSpPr>
          <p:spPr>
            <a:xfrm>
              <a:off x="3194466" y="2477418"/>
              <a:ext cx="952500" cy="17540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descr="&quot;&quot;">
              <a:extLst>
                <a:ext uri="{FF2B5EF4-FFF2-40B4-BE49-F238E27FC236}">
                  <a16:creationId xmlns:a16="http://schemas.microsoft.com/office/drawing/2014/main" id="{DCDCFB4D-E102-4EE9-856E-6935362EF0FA}"/>
                </a:ext>
              </a:extLst>
            </p:cNvPr>
            <p:cNvCxnSpPr>
              <a:cxnSpLocks/>
            </p:cNvCxnSpPr>
            <p:nvPr/>
          </p:nvCxnSpPr>
          <p:spPr>
            <a:xfrm flipV="1">
              <a:off x="4272759" y="1852920"/>
              <a:ext cx="746430" cy="8393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descr="&quot;&quot;">
              <a:extLst>
                <a:ext uri="{FF2B5EF4-FFF2-40B4-BE49-F238E27FC236}">
                  <a16:creationId xmlns:a16="http://schemas.microsoft.com/office/drawing/2014/main" id="{46CB6205-6FA5-47C5-A5BD-57F3442CB447}"/>
                </a:ext>
              </a:extLst>
            </p:cNvPr>
            <p:cNvCxnSpPr>
              <a:cxnSpLocks/>
            </p:cNvCxnSpPr>
            <p:nvPr/>
          </p:nvCxnSpPr>
          <p:spPr>
            <a:xfrm>
              <a:off x="5008996" y="1846769"/>
              <a:ext cx="872947" cy="84552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descr="&quot;&quot;">
              <a:extLst>
                <a:ext uri="{FF2B5EF4-FFF2-40B4-BE49-F238E27FC236}">
                  <a16:creationId xmlns:a16="http://schemas.microsoft.com/office/drawing/2014/main" id="{E3BAF857-BC04-4D77-9407-865D5915BC6F}"/>
                </a:ext>
              </a:extLst>
            </p:cNvPr>
            <p:cNvCxnSpPr>
              <a:cxnSpLocks/>
            </p:cNvCxnSpPr>
            <p:nvPr/>
          </p:nvCxnSpPr>
          <p:spPr>
            <a:xfrm>
              <a:off x="7593679" y="1345287"/>
              <a:ext cx="0" cy="17871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descr="&quot;&quot;">
              <a:extLst>
                <a:ext uri="{FF2B5EF4-FFF2-40B4-BE49-F238E27FC236}">
                  <a16:creationId xmlns:a16="http://schemas.microsoft.com/office/drawing/2014/main" id="{DB5A7DC4-CBC2-433F-8BD7-DB5929244803}"/>
                </a:ext>
              </a:extLst>
            </p:cNvPr>
            <p:cNvCxnSpPr>
              <a:cxnSpLocks/>
              <a:endCxn id="47" idx="2"/>
            </p:cNvCxnSpPr>
            <p:nvPr/>
          </p:nvCxnSpPr>
          <p:spPr>
            <a:xfrm flipV="1">
              <a:off x="6596632" y="2255737"/>
              <a:ext cx="995375" cy="19245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descr="&quot;&quot;">
              <a:extLst>
                <a:ext uri="{FF2B5EF4-FFF2-40B4-BE49-F238E27FC236}">
                  <a16:creationId xmlns:a16="http://schemas.microsoft.com/office/drawing/2014/main" id="{7488360E-F5D5-4578-8541-AF5F8F59C7DD}"/>
                </a:ext>
              </a:extLst>
            </p:cNvPr>
            <p:cNvCxnSpPr>
              <a:cxnSpLocks/>
              <a:stCxn id="47" idx="2"/>
            </p:cNvCxnSpPr>
            <p:nvPr/>
          </p:nvCxnSpPr>
          <p:spPr>
            <a:xfrm>
              <a:off x="7592007" y="2255737"/>
              <a:ext cx="1056354" cy="171786"/>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descr="&quot;&quot;">
              <a:extLst>
                <a:ext uri="{FF2B5EF4-FFF2-40B4-BE49-F238E27FC236}">
                  <a16:creationId xmlns:a16="http://schemas.microsoft.com/office/drawing/2014/main" id="{EAC971B2-28C6-4FF9-AA56-414FB3E4E5C5}"/>
                </a:ext>
              </a:extLst>
            </p:cNvPr>
            <p:cNvCxnSpPr>
              <a:cxnSpLocks/>
            </p:cNvCxnSpPr>
            <p:nvPr/>
          </p:nvCxnSpPr>
          <p:spPr>
            <a:xfrm>
              <a:off x="7592007" y="3144979"/>
              <a:ext cx="0" cy="207821"/>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descr="&quot;&quot;">
              <a:extLst>
                <a:ext uri="{FF2B5EF4-FFF2-40B4-BE49-F238E27FC236}">
                  <a16:creationId xmlns:a16="http://schemas.microsoft.com/office/drawing/2014/main" id="{A4F91569-E31E-4843-AEFA-9FCEBFFB5557}"/>
                </a:ext>
              </a:extLst>
            </p:cNvPr>
            <p:cNvCxnSpPr>
              <a:cxnSpLocks/>
            </p:cNvCxnSpPr>
            <p:nvPr/>
          </p:nvCxnSpPr>
          <p:spPr>
            <a:xfrm flipV="1">
              <a:off x="6384159" y="4091464"/>
              <a:ext cx="1229565" cy="13817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descr="&quot;&quot;">
              <a:extLst>
                <a:ext uri="{FF2B5EF4-FFF2-40B4-BE49-F238E27FC236}">
                  <a16:creationId xmlns:a16="http://schemas.microsoft.com/office/drawing/2014/main" id="{128A92D9-C9BF-406B-86F6-7B5F3B9751BB}"/>
                </a:ext>
              </a:extLst>
            </p:cNvPr>
            <p:cNvCxnSpPr>
              <a:cxnSpLocks/>
            </p:cNvCxnSpPr>
            <p:nvPr/>
          </p:nvCxnSpPr>
          <p:spPr>
            <a:xfrm>
              <a:off x="7599658" y="4091464"/>
              <a:ext cx="1267780" cy="13817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descr="&quot;&quot;">
              <a:extLst>
                <a:ext uri="{FF2B5EF4-FFF2-40B4-BE49-F238E27FC236}">
                  <a16:creationId xmlns:a16="http://schemas.microsoft.com/office/drawing/2014/main" id="{EF6E8703-61B2-42D3-BD08-A0137B5F1BF2}"/>
                </a:ext>
              </a:extLst>
            </p:cNvPr>
            <p:cNvCxnSpPr>
              <a:cxnSpLocks/>
              <a:endCxn id="38" idx="2"/>
            </p:cNvCxnSpPr>
            <p:nvPr/>
          </p:nvCxnSpPr>
          <p:spPr>
            <a:xfrm flipV="1">
              <a:off x="2259236" y="3619117"/>
              <a:ext cx="926124" cy="48373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quot;&quot;">
              <a:extLst>
                <a:ext uri="{FF2B5EF4-FFF2-40B4-BE49-F238E27FC236}">
                  <a16:creationId xmlns:a16="http://schemas.microsoft.com/office/drawing/2014/main" id="{4BFD8E87-3CD3-44E3-A209-4C473F478AD1}"/>
                </a:ext>
              </a:extLst>
            </p:cNvPr>
            <p:cNvCxnSpPr>
              <a:cxnSpLocks/>
              <a:stCxn id="38" idx="2"/>
            </p:cNvCxnSpPr>
            <p:nvPr/>
          </p:nvCxnSpPr>
          <p:spPr>
            <a:xfrm>
              <a:off x="3185360" y="3619117"/>
              <a:ext cx="1029806" cy="48808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descr="&quot;&quot;">
              <a:extLst>
                <a:ext uri="{FF2B5EF4-FFF2-40B4-BE49-F238E27FC236}">
                  <a16:creationId xmlns:a16="http://schemas.microsoft.com/office/drawing/2014/main" id="{D96E67C2-4590-4B2B-9870-CB39828243FD}"/>
                </a:ext>
              </a:extLst>
            </p:cNvPr>
            <p:cNvCxnSpPr>
              <a:cxnSpLocks/>
              <a:endCxn id="39" idx="2"/>
            </p:cNvCxnSpPr>
            <p:nvPr/>
          </p:nvCxnSpPr>
          <p:spPr>
            <a:xfrm flipV="1">
              <a:off x="4215166" y="3608745"/>
              <a:ext cx="868593" cy="51450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descr="&quot;&quot;">
              <a:extLst>
                <a:ext uri="{FF2B5EF4-FFF2-40B4-BE49-F238E27FC236}">
                  <a16:creationId xmlns:a16="http://schemas.microsoft.com/office/drawing/2014/main" id="{B81D4862-DC5A-4C5A-8391-59888AB57337}"/>
                </a:ext>
              </a:extLst>
            </p:cNvPr>
            <p:cNvCxnSpPr>
              <a:cxnSpLocks/>
              <a:stCxn id="39" idx="2"/>
            </p:cNvCxnSpPr>
            <p:nvPr/>
          </p:nvCxnSpPr>
          <p:spPr>
            <a:xfrm>
              <a:off x="5083759" y="3608745"/>
              <a:ext cx="790484" cy="50922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BF3ED2A-FBF1-4523-B5FA-DA96CB6D2BF0}"/>
                </a:ext>
              </a:extLst>
            </p:cNvPr>
            <p:cNvSpPr txBox="1"/>
            <p:nvPr/>
          </p:nvSpPr>
          <p:spPr>
            <a:xfrm>
              <a:off x="6371064" y="4229635"/>
              <a:ext cx="2483004" cy="707886"/>
            </a:xfrm>
            <a:prstGeom prst="rect">
              <a:avLst/>
            </a:prstGeom>
            <a:solidFill>
              <a:srgbClr val="9E8BC1"/>
            </a:solidFill>
            <a:ln w="25400">
              <a:solidFill>
                <a:srgbClr val="000000"/>
              </a:solidFill>
            </a:ln>
          </p:spPr>
          <p:txBody>
            <a:bodyPr wrap="square" rtlCol="0">
              <a:spAutoFit/>
            </a:bodyPr>
            <a:lstStyle/>
            <a:p>
              <a:pPr algn="ctr"/>
              <a:r>
                <a:rPr lang="en-US" sz="1400" dirty="0">
                  <a:solidFill>
                    <a:schemeClr val="accent6"/>
                  </a:solidFill>
                  <a:latin typeface="Calibri" panose="020F0502020204030204" pitchFamily="34" charset="0"/>
                  <a:cs typeface="Calibri" panose="020F0502020204030204" pitchFamily="34" charset="0"/>
                </a:rPr>
                <a:t>National Post-Acute and Long-Term Care Study (NPALS)</a:t>
              </a:r>
            </a:p>
            <a:p>
              <a:pPr algn="ctr"/>
              <a:r>
                <a:rPr lang="en-US" sz="1200" i="1" dirty="0">
                  <a:solidFill>
                    <a:srgbClr val="000000"/>
                  </a:solidFill>
                  <a:latin typeface="Calibri" panose="020F0502020204030204" pitchFamily="34" charset="0"/>
                  <a:cs typeface="Calibri" panose="020F0502020204030204" pitchFamily="34" charset="0"/>
                </a:rPr>
                <a:t>2020-ongoing</a:t>
              </a:r>
            </a:p>
          </p:txBody>
        </p:sp>
      </p:grpSp>
    </p:spTree>
    <p:extLst>
      <p:ext uri="{BB962C8B-B14F-4D97-AF65-F5344CB8AC3E}">
        <p14:creationId xmlns:p14="http://schemas.microsoft.com/office/powerpoint/2010/main" val="4183499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NAMCS Overview</a:t>
            </a:r>
          </a:p>
        </p:txBody>
      </p:sp>
    </p:spTree>
    <p:extLst>
      <p:ext uri="{BB962C8B-B14F-4D97-AF65-F5344CB8AC3E}">
        <p14:creationId xmlns:p14="http://schemas.microsoft.com/office/powerpoint/2010/main" val="31574442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Purpose</a:t>
            </a:r>
          </a:p>
        </p:txBody>
      </p:sp>
      <p:sp>
        <p:nvSpPr>
          <p:cNvPr id="3" name="Text Placeholder 2"/>
          <p:cNvSpPr>
            <a:spLocks noGrp="1"/>
          </p:cNvSpPr>
          <p:nvPr>
            <p:ph type="body" sz="quarter" idx="10"/>
          </p:nvPr>
        </p:nvSpPr>
        <p:spPr/>
        <p:txBody>
          <a:bodyPr/>
          <a:lstStyle/>
          <a:p>
            <a:r>
              <a:rPr lang="en-US" dirty="0"/>
              <a:t>NAMCS is designed to meet the need for objective, reliable information about the provision and use of ambulatory medical care services in the United States.</a:t>
            </a:r>
          </a:p>
        </p:txBody>
      </p:sp>
    </p:spTree>
    <p:extLst>
      <p:ext uri="{BB962C8B-B14F-4D97-AF65-F5344CB8AC3E}">
        <p14:creationId xmlns:p14="http://schemas.microsoft.com/office/powerpoint/2010/main" val="18900322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999"/>
            <a:ext cx="8229600" cy="616981"/>
          </a:xfrm>
        </p:spPr>
        <p:txBody>
          <a:bodyPr/>
          <a:lstStyle/>
          <a:p>
            <a:r>
              <a:rPr lang="en-US" dirty="0"/>
              <a:t>NAMCS: Milestones</a:t>
            </a:r>
          </a:p>
        </p:txBody>
      </p:sp>
      <p:sp>
        <p:nvSpPr>
          <p:cNvPr id="35" name="TextBox 34" descr="1973: NAMCS begins">
            <a:extLst>
              <a:ext uri="{FF2B5EF4-FFF2-40B4-BE49-F238E27FC236}">
                <a16:creationId xmlns:a16="http://schemas.microsoft.com/office/drawing/2014/main" id="{515EF885-AD92-4DF5-8678-FD2B0B0550D9}"/>
              </a:ext>
            </a:extLst>
          </p:cNvPr>
          <p:cNvSpPr txBox="1"/>
          <p:nvPr/>
        </p:nvSpPr>
        <p:spPr>
          <a:xfrm>
            <a:off x="104078" y="1255548"/>
            <a:ext cx="1326382"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1973: </a:t>
            </a:r>
          </a:p>
          <a:p>
            <a:pPr algn="ctr"/>
            <a:r>
              <a:rPr lang="en-US" sz="1400" b="1" dirty="0">
                <a:solidFill>
                  <a:schemeClr val="accent6"/>
                </a:solidFill>
                <a:latin typeface="Calibri" panose="020F0502020204030204" pitchFamily="34" charset="0"/>
                <a:cs typeface="Calibri" panose="020F0502020204030204" pitchFamily="34" charset="0"/>
              </a:rPr>
              <a:t>NAMCS begins</a:t>
            </a:r>
          </a:p>
        </p:txBody>
      </p:sp>
      <p:sp>
        <p:nvSpPr>
          <p:cNvPr id="84" name="TextBox 83" descr="2020: Still going!">
            <a:extLst>
              <a:ext uri="{FF2B5EF4-FFF2-40B4-BE49-F238E27FC236}">
                <a16:creationId xmlns:a16="http://schemas.microsoft.com/office/drawing/2014/main" id="{650F1E9F-FE73-4F50-9CF5-97DF88B1607A}"/>
              </a:ext>
            </a:extLst>
          </p:cNvPr>
          <p:cNvSpPr txBox="1"/>
          <p:nvPr/>
        </p:nvSpPr>
        <p:spPr>
          <a:xfrm>
            <a:off x="7266878" y="1255548"/>
            <a:ext cx="1676400" cy="523220"/>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2020: </a:t>
            </a:r>
          </a:p>
          <a:p>
            <a:pPr algn="ctr"/>
            <a:r>
              <a:rPr lang="en-US" sz="1400" b="1" dirty="0">
                <a:solidFill>
                  <a:schemeClr val="accent6"/>
                </a:solidFill>
                <a:latin typeface="Calibri" panose="020F0502020204030204" pitchFamily="34" charset="0"/>
                <a:cs typeface="Calibri" panose="020F0502020204030204" pitchFamily="34" charset="0"/>
              </a:rPr>
              <a:t>Still going!</a:t>
            </a:r>
          </a:p>
        </p:txBody>
      </p:sp>
      <p:grpSp>
        <p:nvGrpSpPr>
          <p:cNvPr id="3" name="Group 2" descr="This slide shows a timeline of the various milestones for the National Ambulatory Medical Care Survey (NAMCS) during the years 1973 to 2020.">
            <a:extLst>
              <a:ext uri="{FF2B5EF4-FFF2-40B4-BE49-F238E27FC236}">
                <a16:creationId xmlns:a16="http://schemas.microsoft.com/office/drawing/2014/main" id="{96FF357C-F917-4D7C-A61D-14AD05E3471C}"/>
              </a:ext>
            </a:extLst>
          </p:cNvPr>
          <p:cNvGrpSpPr/>
          <p:nvPr/>
        </p:nvGrpSpPr>
        <p:grpSpPr>
          <a:xfrm>
            <a:off x="523178" y="1039915"/>
            <a:ext cx="7801916" cy="3081796"/>
            <a:chOff x="523178" y="1039915"/>
            <a:chExt cx="7801916" cy="3081796"/>
          </a:xfrm>
        </p:grpSpPr>
        <p:sp>
          <p:nvSpPr>
            <p:cNvPr id="36" name="TextBox 35" descr="1985: US Census Bureau starts data collection">
              <a:extLst>
                <a:ext uri="{FF2B5EF4-FFF2-40B4-BE49-F238E27FC236}">
                  <a16:creationId xmlns:a16="http://schemas.microsoft.com/office/drawing/2014/main" id="{D150548A-5F77-44E7-954A-45B71D871D5A}"/>
                </a:ext>
              </a:extLst>
            </p:cNvPr>
            <p:cNvSpPr txBox="1"/>
            <p:nvPr/>
          </p:nvSpPr>
          <p:spPr>
            <a:xfrm>
              <a:off x="1018478" y="3284537"/>
              <a:ext cx="1905000"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1985: </a:t>
              </a:r>
            </a:p>
            <a:p>
              <a:pPr algn="ctr"/>
              <a:r>
                <a:rPr lang="en-US" sz="1400" b="1" dirty="0">
                  <a:solidFill>
                    <a:schemeClr val="accent6"/>
                  </a:solidFill>
                  <a:latin typeface="Calibri" panose="020F0502020204030204" pitchFamily="34" charset="0"/>
                  <a:cs typeface="Calibri" panose="020F0502020204030204" pitchFamily="34" charset="0"/>
                </a:rPr>
                <a:t>U.S. Census Bureau starts data collection</a:t>
              </a:r>
            </a:p>
          </p:txBody>
        </p:sp>
        <p:sp>
          <p:nvSpPr>
            <p:cNvPr id="68" name="TextBox 67" descr="1989: Annual data collection begins">
              <a:extLst>
                <a:ext uri="{FF2B5EF4-FFF2-40B4-BE49-F238E27FC236}">
                  <a16:creationId xmlns:a16="http://schemas.microsoft.com/office/drawing/2014/main" id="{4355DF71-6A9A-4637-BEDA-73692666BDE2}"/>
                </a:ext>
              </a:extLst>
            </p:cNvPr>
            <p:cNvSpPr txBox="1"/>
            <p:nvPr/>
          </p:nvSpPr>
          <p:spPr>
            <a:xfrm>
              <a:off x="1970978" y="1257958"/>
              <a:ext cx="1676400"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1989: </a:t>
              </a:r>
            </a:p>
            <a:p>
              <a:pPr algn="ctr"/>
              <a:r>
                <a:rPr lang="en-US" sz="1400" b="1" dirty="0">
                  <a:solidFill>
                    <a:schemeClr val="accent6"/>
                  </a:solidFill>
                  <a:latin typeface="Calibri" panose="020F0502020204030204" pitchFamily="34" charset="0"/>
                  <a:cs typeface="Calibri" panose="020F0502020204030204" pitchFamily="34" charset="0"/>
                </a:rPr>
                <a:t>Annual data collection begins</a:t>
              </a:r>
            </a:p>
          </p:txBody>
        </p:sp>
        <p:cxnSp>
          <p:nvCxnSpPr>
            <p:cNvPr id="69" name="Straight Connector 68" descr="&quot;&quot;">
              <a:extLst>
                <a:ext uri="{FF2B5EF4-FFF2-40B4-BE49-F238E27FC236}">
                  <a16:creationId xmlns:a16="http://schemas.microsoft.com/office/drawing/2014/main" id="{E22C4F86-0501-4866-9ACB-5BD367BA42E1}"/>
                </a:ext>
              </a:extLst>
            </p:cNvPr>
            <p:cNvCxnSpPr/>
            <p:nvPr/>
          </p:nvCxnSpPr>
          <p:spPr>
            <a:xfrm flipH="1" flipV="1">
              <a:off x="637478" y="2421674"/>
              <a:ext cx="7391400" cy="969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descr="&quot;&quot;">
              <a:extLst>
                <a:ext uri="{FF2B5EF4-FFF2-40B4-BE49-F238E27FC236}">
                  <a16:creationId xmlns:a16="http://schemas.microsoft.com/office/drawing/2014/main" id="{C98354B9-399F-4610-A365-0A9649771F9D}"/>
                </a:ext>
              </a:extLst>
            </p:cNvPr>
            <p:cNvCxnSpPr/>
            <p:nvPr/>
          </p:nvCxnSpPr>
          <p:spPr>
            <a:xfrm>
              <a:off x="637478" y="1778391"/>
              <a:ext cx="0" cy="52954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descr="&quot;&quot;">
              <a:extLst>
                <a:ext uri="{FF2B5EF4-FFF2-40B4-BE49-F238E27FC236}">
                  <a16:creationId xmlns:a16="http://schemas.microsoft.com/office/drawing/2014/main" id="{C69FB287-5FB6-4095-942E-89DB51F45025}"/>
                </a:ext>
              </a:extLst>
            </p:cNvPr>
            <p:cNvCxnSpPr>
              <a:cxnSpLocks/>
              <a:endCxn id="36" idx="0"/>
            </p:cNvCxnSpPr>
            <p:nvPr/>
          </p:nvCxnSpPr>
          <p:spPr>
            <a:xfrm>
              <a:off x="1969304" y="2545114"/>
              <a:ext cx="1674" cy="73942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descr="&quot;&quot;">
              <a:extLst>
                <a:ext uri="{FF2B5EF4-FFF2-40B4-BE49-F238E27FC236}">
                  <a16:creationId xmlns:a16="http://schemas.microsoft.com/office/drawing/2014/main" id="{EDBAF150-6C8F-4561-8B59-9E28A7F63226}"/>
                </a:ext>
              </a:extLst>
            </p:cNvPr>
            <p:cNvCxnSpPr>
              <a:endCxn id="68" idx="2"/>
            </p:cNvCxnSpPr>
            <p:nvPr/>
          </p:nvCxnSpPr>
          <p:spPr>
            <a:xfrm flipV="1">
              <a:off x="2805828" y="1996622"/>
              <a:ext cx="3350" cy="30732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Flowchart: Connector 72" descr="&quot;&quot;">
              <a:extLst>
                <a:ext uri="{FF2B5EF4-FFF2-40B4-BE49-F238E27FC236}">
                  <a16:creationId xmlns:a16="http://schemas.microsoft.com/office/drawing/2014/main" id="{ADD85657-0B94-4B99-B81B-12DE15CD4278}"/>
                </a:ext>
              </a:extLst>
            </p:cNvPr>
            <p:cNvSpPr/>
            <p:nvPr/>
          </p:nvSpPr>
          <p:spPr>
            <a:xfrm>
              <a:off x="523178" y="2307374"/>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4" name="Flowchart: Connector 73" descr="&quot;&quot;">
              <a:extLst>
                <a:ext uri="{FF2B5EF4-FFF2-40B4-BE49-F238E27FC236}">
                  <a16:creationId xmlns:a16="http://schemas.microsoft.com/office/drawing/2014/main" id="{F00BC27E-31DA-42DD-AAC5-D77AE91D4FEF}"/>
                </a:ext>
              </a:extLst>
            </p:cNvPr>
            <p:cNvSpPr/>
            <p:nvPr/>
          </p:nvSpPr>
          <p:spPr>
            <a:xfrm>
              <a:off x="1856678" y="2303944"/>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5" name="Flowchart: Connector 74" descr="&quot;&quot;">
              <a:extLst>
                <a:ext uri="{FF2B5EF4-FFF2-40B4-BE49-F238E27FC236}">
                  <a16:creationId xmlns:a16="http://schemas.microsoft.com/office/drawing/2014/main" id="{815D76D1-5072-43D5-94F1-9FA975983846}"/>
                </a:ext>
              </a:extLst>
            </p:cNvPr>
            <p:cNvSpPr/>
            <p:nvPr/>
          </p:nvSpPr>
          <p:spPr>
            <a:xfrm>
              <a:off x="2694878" y="2307374"/>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6" name="Flowchart: Connector 75" descr="&quot;&quot;">
              <a:extLst>
                <a:ext uri="{FF2B5EF4-FFF2-40B4-BE49-F238E27FC236}">
                  <a16:creationId xmlns:a16="http://schemas.microsoft.com/office/drawing/2014/main" id="{2800FF24-0515-4069-993E-B9F42A64E8E3}"/>
                </a:ext>
              </a:extLst>
            </p:cNvPr>
            <p:cNvSpPr/>
            <p:nvPr/>
          </p:nvSpPr>
          <p:spPr>
            <a:xfrm>
              <a:off x="5694731" y="2303944"/>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7" name="Flowchart: Connector 76" descr="&quot;&quot;">
              <a:extLst>
                <a:ext uri="{FF2B5EF4-FFF2-40B4-BE49-F238E27FC236}">
                  <a16:creationId xmlns:a16="http://schemas.microsoft.com/office/drawing/2014/main" id="{8A44E707-193E-4846-8086-33836DEF9C08}"/>
                </a:ext>
              </a:extLst>
            </p:cNvPr>
            <p:cNvSpPr/>
            <p:nvPr/>
          </p:nvSpPr>
          <p:spPr>
            <a:xfrm>
              <a:off x="6790628" y="2303944"/>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8" name="Flowchart: Connector 77" descr="&quot;&quot;">
              <a:extLst>
                <a:ext uri="{FF2B5EF4-FFF2-40B4-BE49-F238E27FC236}">
                  <a16:creationId xmlns:a16="http://schemas.microsoft.com/office/drawing/2014/main" id="{5435CEDD-031F-4098-AC50-D8AB5E713521}"/>
                </a:ext>
              </a:extLst>
            </p:cNvPr>
            <p:cNvSpPr/>
            <p:nvPr/>
          </p:nvSpPr>
          <p:spPr>
            <a:xfrm>
              <a:off x="7997058" y="2303944"/>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9" name="Flowchart: Connector 78" descr="&quot;&quot;">
              <a:extLst>
                <a:ext uri="{FF2B5EF4-FFF2-40B4-BE49-F238E27FC236}">
                  <a16:creationId xmlns:a16="http://schemas.microsoft.com/office/drawing/2014/main" id="{B2227018-551D-419B-B6AC-9671F79449A7}"/>
                </a:ext>
              </a:extLst>
            </p:cNvPr>
            <p:cNvSpPr/>
            <p:nvPr/>
          </p:nvSpPr>
          <p:spPr>
            <a:xfrm>
              <a:off x="7743128" y="2305362"/>
              <a:ext cx="228600" cy="228600"/>
            </a:xfrm>
            <a:prstGeom prst="flowChartConnector">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80" name="TextBox 79" descr="2006: CHC grantees sampled">
              <a:extLst>
                <a:ext uri="{FF2B5EF4-FFF2-40B4-BE49-F238E27FC236}">
                  <a16:creationId xmlns:a16="http://schemas.microsoft.com/office/drawing/2014/main" id="{8738D4F3-41C5-4384-8D57-821C10AC7DF7}"/>
                </a:ext>
              </a:extLst>
            </p:cNvPr>
            <p:cNvSpPr txBox="1"/>
            <p:nvPr/>
          </p:nvSpPr>
          <p:spPr>
            <a:xfrm>
              <a:off x="4455437" y="3275326"/>
              <a:ext cx="1676400" cy="738664"/>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2006: </a:t>
              </a:r>
            </a:p>
            <a:p>
              <a:pPr algn="ctr"/>
              <a:r>
                <a:rPr lang="en-US" sz="1400" b="1" dirty="0">
                  <a:solidFill>
                    <a:schemeClr val="accent6"/>
                  </a:solidFill>
                  <a:latin typeface="Calibri" panose="020F0502020204030204" pitchFamily="34" charset="0"/>
                  <a:cs typeface="Calibri" panose="020F0502020204030204" pitchFamily="34" charset="0"/>
                </a:rPr>
                <a:t>CHC grantees sampled</a:t>
              </a:r>
            </a:p>
          </p:txBody>
        </p:sp>
        <p:sp>
          <p:nvSpPr>
            <p:cNvPr id="81" name="TextBox 80" descr="2012: Computerized data collection begins, CHC sites sampled">
              <a:extLst>
                <a:ext uri="{FF2B5EF4-FFF2-40B4-BE49-F238E27FC236}">
                  <a16:creationId xmlns:a16="http://schemas.microsoft.com/office/drawing/2014/main" id="{BB366D34-31B6-4321-BBDA-69C94D6536D7}"/>
                </a:ext>
              </a:extLst>
            </p:cNvPr>
            <p:cNvSpPr txBox="1"/>
            <p:nvPr/>
          </p:nvSpPr>
          <p:spPr>
            <a:xfrm>
              <a:off x="5292063" y="1039915"/>
              <a:ext cx="1676400" cy="954107"/>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2012: </a:t>
              </a:r>
            </a:p>
            <a:p>
              <a:pPr algn="ctr"/>
              <a:r>
                <a:rPr lang="en-US" sz="1400" b="1" dirty="0">
                  <a:solidFill>
                    <a:schemeClr val="accent6"/>
                  </a:solidFill>
                  <a:latin typeface="Calibri" panose="020F0502020204030204" pitchFamily="34" charset="0"/>
                  <a:cs typeface="Calibri" panose="020F0502020204030204" pitchFamily="34" charset="0"/>
                </a:rPr>
                <a:t>Computerized data collection begins;</a:t>
              </a:r>
            </a:p>
            <a:p>
              <a:pPr algn="ctr"/>
              <a:r>
                <a:rPr lang="en-US" sz="1400" b="1" dirty="0">
                  <a:solidFill>
                    <a:schemeClr val="accent6"/>
                  </a:solidFill>
                  <a:latin typeface="Calibri" panose="020F0502020204030204" pitchFamily="34" charset="0"/>
                  <a:cs typeface="Calibri" panose="020F0502020204030204" pitchFamily="34" charset="0"/>
                </a:rPr>
                <a:t>CHC sites sampled</a:t>
              </a:r>
            </a:p>
          </p:txBody>
        </p:sp>
        <p:sp>
          <p:nvSpPr>
            <p:cNvPr id="82" name="TextBox 81">
              <a:extLst>
                <a:ext uri="{FF2B5EF4-FFF2-40B4-BE49-F238E27FC236}">
                  <a16:creationId xmlns:a16="http://schemas.microsoft.com/office/drawing/2014/main" id="{5D2D61BC-9D30-4E72-9864-16B5E1C4A91F}"/>
                </a:ext>
              </a:extLst>
            </p:cNvPr>
            <p:cNvSpPr txBox="1"/>
            <p:nvPr/>
          </p:nvSpPr>
          <p:spPr>
            <a:xfrm>
              <a:off x="6549257" y="3167604"/>
              <a:ext cx="1775837" cy="954107"/>
            </a:xfrm>
            <a:prstGeom prst="rect">
              <a:avLst/>
            </a:prstGeom>
            <a:solidFill>
              <a:schemeClr val="accent1">
                <a:lumMod val="60000"/>
                <a:lumOff val="40000"/>
              </a:schemeClr>
            </a:solidFill>
            <a:ln w="25400">
              <a:solidFill>
                <a:srgbClr val="000000"/>
              </a:solidFill>
            </a:ln>
          </p:spPr>
          <p:txBody>
            <a:bodyPr wrap="square" rtlCol="0">
              <a:spAutoFit/>
            </a:bodyPr>
            <a:lstStyle/>
            <a:p>
              <a:pPr algn="ctr"/>
              <a:r>
                <a:rPr lang="en-US" sz="1400" b="1" dirty="0">
                  <a:solidFill>
                    <a:srgbClr val="000000"/>
                  </a:solidFill>
                  <a:latin typeface="Calibri" panose="020F0502020204030204" pitchFamily="34" charset="0"/>
                  <a:cs typeface="Calibri" panose="020F0502020204030204" pitchFamily="34" charset="0"/>
                </a:rPr>
                <a:t>2016-2017:</a:t>
              </a:r>
            </a:p>
            <a:p>
              <a:pPr algn="ctr"/>
              <a:r>
                <a:rPr lang="en-US" sz="1400" b="1" dirty="0">
                  <a:solidFill>
                    <a:schemeClr val="accent6"/>
                  </a:solidFill>
                  <a:latin typeface="Calibri" panose="020F0502020204030204" pitchFamily="34" charset="0"/>
                  <a:cs typeface="Calibri" panose="020F0502020204030204" pitchFamily="34" charset="0"/>
                </a:rPr>
                <a:t>Electronic health record data, along with abstracted data</a:t>
              </a:r>
            </a:p>
          </p:txBody>
        </p:sp>
        <p:cxnSp>
          <p:nvCxnSpPr>
            <p:cNvPr id="85" name="Straight Connector 84" descr="&quot;&quot;">
              <a:extLst>
                <a:ext uri="{FF2B5EF4-FFF2-40B4-BE49-F238E27FC236}">
                  <a16:creationId xmlns:a16="http://schemas.microsoft.com/office/drawing/2014/main" id="{045C141C-8643-4CC7-A9ED-B7DB2C5F3687}"/>
                </a:ext>
              </a:extLst>
            </p:cNvPr>
            <p:cNvCxnSpPr/>
            <p:nvPr/>
          </p:nvCxnSpPr>
          <p:spPr>
            <a:xfrm flipV="1">
              <a:off x="5809031" y="2532545"/>
              <a:ext cx="8583" cy="74278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descr="&quot;&quot;">
              <a:extLst>
                <a:ext uri="{FF2B5EF4-FFF2-40B4-BE49-F238E27FC236}">
                  <a16:creationId xmlns:a16="http://schemas.microsoft.com/office/drawing/2014/main" id="{23F3BA95-9902-45DA-BECF-3E77EE44A5E6}"/>
                </a:ext>
              </a:extLst>
            </p:cNvPr>
            <p:cNvCxnSpPr/>
            <p:nvPr/>
          </p:nvCxnSpPr>
          <p:spPr>
            <a:xfrm flipV="1">
              <a:off x="6901161" y="2005330"/>
              <a:ext cx="0" cy="3096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descr="&quot;&quot;">
              <a:extLst>
                <a:ext uri="{FF2B5EF4-FFF2-40B4-BE49-F238E27FC236}">
                  <a16:creationId xmlns:a16="http://schemas.microsoft.com/office/drawing/2014/main" id="{603EA456-8ABF-496D-BD1F-1F87B07FC3CF}"/>
                </a:ext>
              </a:extLst>
            </p:cNvPr>
            <p:cNvCxnSpPr/>
            <p:nvPr/>
          </p:nvCxnSpPr>
          <p:spPr>
            <a:xfrm flipV="1">
              <a:off x="7857428" y="2532545"/>
              <a:ext cx="3350" cy="63505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descr="&quot;&quot;">
              <a:extLst>
                <a:ext uri="{FF2B5EF4-FFF2-40B4-BE49-F238E27FC236}">
                  <a16:creationId xmlns:a16="http://schemas.microsoft.com/office/drawing/2014/main" id="{CD1A7A26-7FAA-418F-9DC0-A9EE6BB02F74}"/>
                </a:ext>
              </a:extLst>
            </p:cNvPr>
            <p:cNvCxnSpPr/>
            <p:nvPr/>
          </p:nvCxnSpPr>
          <p:spPr>
            <a:xfrm flipV="1">
              <a:off x="8111358" y="1778391"/>
              <a:ext cx="0" cy="54289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94522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6981"/>
          </a:xfrm>
        </p:spPr>
        <p:txBody>
          <a:bodyPr/>
          <a:lstStyle/>
          <a:p>
            <a:r>
              <a:rPr lang="en-US" dirty="0"/>
              <a:t>NAMCS: Physician Scope</a:t>
            </a:r>
          </a:p>
        </p:txBody>
      </p:sp>
      <p:sp>
        <p:nvSpPr>
          <p:cNvPr id="3" name="Text Placeholder 2"/>
          <p:cNvSpPr>
            <a:spLocks noGrp="1"/>
          </p:cNvSpPr>
          <p:nvPr>
            <p:ph type="body" sz="quarter" idx="10"/>
          </p:nvPr>
        </p:nvSpPr>
        <p:spPr/>
        <p:txBody>
          <a:bodyPr/>
          <a:lstStyle/>
          <a:p>
            <a:r>
              <a:rPr lang="en-US" dirty="0"/>
              <a:t>Physicians must:</a:t>
            </a:r>
          </a:p>
          <a:p>
            <a:pPr lvl="1"/>
            <a:r>
              <a:rPr lang="en-US" dirty="0"/>
              <a:t>Be classified by AMA or AOA as primarily engaged in office-based care</a:t>
            </a:r>
          </a:p>
          <a:p>
            <a:pPr lvl="1"/>
            <a:r>
              <a:rPr lang="en-US" dirty="0"/>
              <a:t>Not be federally-employed</a:t>
            </a:r>
          </a:p>
          <a:p>
            <a:pPr lvl="1"/>
            <a:r>
              <a:rPr lang="en-US" dirty="0"/>
              <a:t>Not specializing in anesthesiology, radiology, or pathology</a:t>
            </a:r>
          </a:p>
          <a:p>
            <a:pPr lvl="1"/>
            <a:r>
              <a:rPr lang="en-US" dirty="0"/>
              <a:t>Not be an intern, resident, or fellow</a:t>
            </a:r>
          </a:p>
          <a:p>
            <a:endParaRPr lang="en-US" sz="1200" dirty="0"/>
          </a:p>
          <a:p>
            <a:r>
              <a:rPr lang="en-US" dirty="0"/>
              <a:t>Visits must:</a:t>
            </a:r>
          </a:p>
          <a:p>
            <a:pPr lvl="1"/>
            <a:r>
              <a:rPr lang="en-US" dirty="0"/>
              <a:t>Be for medical purposes</a:t>
            </a:r>
          </a:p>
        </p:txBody>
      </p:sp>
    </p:spTree>
    <p:extLst>
      <p:ext uri="{BB962C8B-B14F-4D97-AF65-F5344CB8AC3E}">
        <p14:creationId xmlns:p14="http://schemas.microsoft.com/office/powerpoint/2010/main" val="1684961802"/>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4_Body Content Option 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 Body Content (Blan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 Body Cont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14571</TotalTime>
  <Words>1660</Words>
  <Application>Microsoft Office PowerPoint</Application>
  <PresentationFormat>On-screen Show (16:9)</PresentationFormat>
  <Paragraphs>311</Paragraphs>
  <Slides>29</Slides>
  <Notes>29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Georgia</vt:lpstr>
      <vt:lpstr>Myriad Web Pro</vt:lpstr>
      <vt:lpstr>Courier New</vt:lpstr>
      <vt:lpstr>Arial</vt:lpstr>
      <vt:lpstr>ITC Avant Garde Std Bk</vt:lpstr>
      <vt:lpstr>Swis721 BT</vt:lpstr>
      <vt:lpstr>Helvetica LT Std</vt:lpstr>
      <vt:lpstr>Calibri</vt:lpstr>
      <vt:lpstr>Wingdings</vt:lpstr>
      <vt:lpstr>NCEH_ATSDR_combined</vt:lpstr>
      <vt:lpstr>4_Body Content Option 2</vt:lpstr>
      <vt:lpstr>7. Body Content (Blank)</vt:lpstr>
      <vt:lpstr>4. Body Content</vt:lpstr>
      <vt:lpstr>3_NCEH_ATSDR_combined</vt:lpstr>
      <vt:lpstr>National Ambulatory Medical Care Survey: Planning for the Future</vt:lpstr>
      <vt:lpstr>Agenda</vt:lpstr>
      <vt:lpstr>Division of Health Care Statistics Overview</vt:lpstr>
      <vt:lpstr>Mission</vt:lpstr>
      <vt:lpstr>National Health Care Surveys: Spectrum of Care</vt:lpstr>
      <vt:lpstr>NAMCS Overview</vt:lpstr>
      <vt:lpstr>NAMCS: Purpose</vt:lpstr>
      <vt:lpstr>NAMCS: Milestones</vt:lpstr>
      <vt:lpstr>NAMCS: Physician Scope</vt:lpstr>
      <vt:lpstr>NAMCS: Physician Sampling Process</vt:lpstr>
      <vt:lpstr>NAMCS: Physician Data Collection Process</vt:lpstr>
      <vt:lpstr>NAMCS: CHC Scope</vt:lpstr>
      <vt:lpstr>NAMCS: CHC Sampling Process</vt:lpstr>
      <vt:lpstr>NAMCS: CHC Data Collection Process</vt:lpstr>
      <vt:lpstr>NAMCS: Strengths</vt:lpstr>
      <vt:lpstr>NAMCS: Strengths (cont.)</vt:lpstr>
      <vt:lpstr>NAMCS: Importance</vt:lpstr>
      <vt:lpstr>NAMCS: Uniqueness Relative to Other Sources</vt:lpstr>
      <vt:lpstr>Importance of NAMCS: Recent Examples</vt:lpstr>
      <vt:lpstr>Changing Health Care Systems and Data</vt:lpstr>
      <vt:lpstr>Changing Systems…</vt:lpstr>
      <vt:lpstr>…Yield Changing Data</vt:lpstr>
      <vt:lpstr>NAMCS Response Rates</vt:lpstr>
      <vt:lpstr>NAMCS: Planning for the Future</vt:lpstr>
      <vt:lpstr>NAMCS: 2020 and 2021</vt:lpstr>
      <vt:lpstr>NAMCS: Ideas for the Future</vt:lpstr>
      <vt:lpstr>NAMCS: Ideas for the Future (cont.)</vt:lpstr>
      <vt:lpstr>Questions for Discussion</vt:lpstr>
      <vt:lpstr>Moving Forward</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Relf, Daniela (CDC/DDPHSS/NCHS/DHCS) (CTR)</cp:lastModifiedBy>
  <cp:revision>596</cp:revision>
  <cp:lastPrinted>2019-12-03T22:57:32Z</cp:lastPrinted>
  <dcterms:created xsi:type="dcterms:W3CDTF">2011-03-17T17:43:16Z</dcterms:created>
  <dcterms:modified xsi:type="dcterms:W3CDTF">2020-01-17T18:25:34Z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