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781" r:id="rId3"/>
    <p:sldId id="846" r:id="rId4"/>
    <p:sldId id="655" r:id="rId5"/>
    <p:sldId id="314" r:id="rId6"/>
    <p:sldId id="843" r:id="rId7"/>
    <p:sldId id="841" r:id="rId8"/>
    <p:sldId id="645" r:id="rId9"/>
    <p:sldId id="756" r:id="rId10"/>
    <p:sldId id="847" r:id="rId11"/>
    <p:sldId id="849" r:id="rId12"/>
    <p:sldId id="296" r:id="rId13"/>
    <p:sldId id="850" r:id="rId14"/>
    <p:sldId id="280" r:id="rId15"/>
    <p:sldId id="257" r:id="rId16"/>
    <p:sldId id="310" r:id="rId17"/>
    <p:sldId id="325" r:id="rId18"/>
    <p:sldId id="326" r:id="rId19"/>
    <p:sldId id="327" r:id="rId20"/>
    <p:sldId id="333" r:id="rId21"/>
    <p:sldId id="305" r:id="rId22"/>
    <p:sldId id="844" r:id="rId23"/>
    <p:sldId id="329" r:id="rId24"/>
    <p:sldId id="338" r:id="rId25"/>
    <p:sldId id="330" r:id="rId26"/>
    <p:sldId id="331"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ez, Gladys (CDC/OPHSS/NCHS)" initials="GMM7" lastIdx="2" clrIdx="0">
    <p:extLst>
      <p:ext uri="{19B8F6BF-5375-455C-9EA6-DF929625EA0E}">
        <p15:presenceInfo xmlns:p15="http://schemas.microsoft.com/office/powerpoint/2012/main" userId="Martinez, Gladys (CDC/OPHSS/NCHS)" providerId="None"/>
      </p:ext>
    </p:extLst>
  </p:cmAuthor>
  <p:cmAuthor id="2" name="Abma, Joyce C. (CDC/DDPHSS/NCHS/DVS)" initials="AJC(" lastIdx="4" clrIdx="1">
    <p:extLst>
      <p:ext uri="{19B8F6BF-5375-455C-9EA6-DF929625EA0E}">
        <p15:presenceInfo xmlns:p15="http://schemas.microsoft.com/office/powerpoint/2012/main" userId="S::jza2@cdc.gov::43e6229f-d492-4ef9-b432-2c8f95d845f3" providerId="AD"/>
      </p:ext>
    </p:extLst>
  </p:cmAuthor>
  <p:cmAuthor id="3" name="Chandra, Anjani (CDC/DDPHSS/NCHS/DVS)" initials="CA(" lastIdx="8" clrIdx="2">
    <p:extLst>
      <p:ext uri="{19B8F6BF-5375-455C-9EA6-DF929625EA0E}">
        <p15:presenceInfo xmlns:p15="http://schemas.microsoft.com/office/powerpoint/2012/main" userId="S::ayc3@cdc.gov::f8cdc014-feb1-49d0-b47b-d6870073aa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940" autoAdjust="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3" tIns="45717" rIns="91433" bIns="45717"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33" tIns="45717" rIns="91433" bIns="45717" rtlCol="0"/>
          <a:lstStyle>
            <a:lvl1pPr algn="r">
              <a:defRPr sz="1200"/>
            </a:lvl1pPr>
          </a:lstStyle>
          <a:p>
            <a:fld id="{10FE4B5B-D909-4429-B647-95B47A05E926}" type="datetimeFigureOut">
              <a:rPr lang="en-US" smtClean="0"/>
              <a:t>1/30/2020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3" tIns="45717" rIns="91433" bIns="45717" rtlCol="0" anchor="ctr"/>
          <a:lstStyle/>
          <a:p>
            <a:endParaRPr lang="en-US" dirty="0"/>
          </a:p>
        </p:txBody>
      </p:sp>
      <p:sp>
        <p:nvSpPr>
          <p:cNvPr id="5" name="Notes Placeholder 4"/>
          <p:cNvSpPr>
            <a:spLocks noGrp="1"/>
          </p:cNvSpPr>
          <p:nvPr>
            <p:ph type="body" sz="quarter" idx="3"/>
          </p:nvPr>
        </p:nvSpPr>
        <p:spPr>
          <a:xfrm>
            <a:off x="685800" y="4400551"/>
            <a:ext cx="5486400" cy="3600450"/>
          </a:xfrm>
          <a:prstGeom prst="rect">
            <a:avLst/>
          </a:prstGeom>
        </p:spPr>
        <p:txBody>
          <a:bodyPr vert="horz" lIns="91433" tIns="45717" rIns="91433" bIns="457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33" tIns="45717" rIns="91433" bIns="4571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33" tIns="45717" rIns="91433" bIns="45717" rtlCol="0" anchor="b"/>
          <a:lstStyle>
            <a:lvl1pPr algn="r">
              <a:defRPr sz="1200"/>
            </a:lvl1pPr>
          </a:lstStyle>
          <a:p>
            <a:fld id="{A3B6D8F0-96A1-4AF8-9FBF-5ED92B57DFAB}" type="slidenum">
              <a:rPr lang="en-US" smtClean="0"/>
              <a:t>‹#›</a:t>
            </a:fld>
            <a:endParaRPr lang="en-US" dirty="0"/>
          </a:p>
        </p:txBody>
      </p:sp>
    </p:spTree>
    <p:extLst>
      <p:ext uri="{BB962C8B-B14F-4D97-AF65-F5344CB8AC3E}">
        <p14:creationId xmlns:p14="http://schemas.microsoft.com/office/powerpoint/2010/main" val="4289120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514475" y="908050"/>
            <a:ext cx="8089900" cy="4551363"/>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 name="Date Placeholder 1"/>
          <p:cNvSpPr>
            <a:spLocks noGrp="1"/>
          </p:cNvSpPr>
          <p:nvPr>
            <p:ph type="dt" idx="10"/>
          </p:nvPr>
        </p:nvSpPr>
        <p:spPr/>
        <p:txBody>
          <a:bodyPr/>
          <a:lstStyle/>
          <a:p>
            <a:pPr defTabSz="897236">
              <a:defRPr/>
            </a:pPr>
            <a:endParaRPr lang="en-US" dirty="0">
              <a:solidFill>
                <a:prstClr val="black"/>
              </a:solidFill>
              <a:latin typeface="Calibri"/>
            </a:endParaRPr>
          </a:p>
        </p:txBody>
      </p:sp>
    </p:spTree>
    <p:extLst>
      <p:ext uri="{BB962C8B-B14F-4D97-AF65-F5344CB8AC3E}">
        <p14:creationId xmlns:p14="http://schemas.microsoft.com/office/powerpoint/2010/main" val="3306126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Slide Image Placeholder 1"/>
          <p:cNvSpPr>
            <a:spLocks noGrp="1" noRot="1" noChangeAspect="1" noTextEdit="1"/>
          </p:cNvSpPr>
          <p:nvPr>
            <p:ph type="sldImg"/>
          </p:nvPr>
        </p:nvSpPr>
        <p:spPr>
          <a:ln/>
        </p:spPr>
      </p:sp>
      <p:sp>
        <p:nvSpPr>
          <p:cNvPr id="176130" name="Notes Placeholder 2"/>
          <p:cNvSpPr>
            <a:spLocks noGrp="1"/>
          </p:cNvSpPr>
          <p:nvPr>
            <p:ph type="body" idx="1"/>
          </p:nvPr>
        </p:nvSpPr>
        <p:spPr>
          <a:noFill/>
          <a:ln/>
        </p:spPr>
        <p:txBody>
          <a:bodyPr/>
          <a:lstStyle/>
          <a:p>
            <a:pPr eaLnBrk="1" hangingPunct="1"/>
            <a:endParaRPr lang="en-US" dirty="0"/>
          </a:p>
        </p:txBody>
      </p:sp>
      <p:sp>
        <p:nvSpPr>
          <p:cNvPr id="176131" name="Slide Number Placeholder 3"/>
          <p:cNvSpPr>
            <a:spLocks noGrp="1"/>
          </p:cNvSpPr>
          <p:nvPr>
            <p:ph type="sldNum" sz="quarter" idx="5"/>
          </p:nvPr>
        </p:nvSpPr>
        <p:spPr>
          <a:noFill/>
        </p:spPr>
        <p:txBody>
          <a:bodyPr/>
          <a:lstStyle/>
          <a:p>
            <a:fld id="{9DB7A495-A492-4CA0-A430-0000F11A42CD}" type="slidenum">
              <a:rPr lang="en-US" smtClean="0"/>
              <a:pPr/>
              <a:t>11</a:t>
            </a:fld>
            <a:endParaRPr lang="en-US" dirty="0"/>
          </a:p>
        </p:txBody>
      </p:sp>
    </p:spTree>
    <p:extLst>
      <p:ext uri="{BB962C8B-B14F-4D97-AF65-F5344CB8AC3E}">
        <p14:creationId xmlns:p14="http://schemas.microsoft.com/office/powerpoint/2010/main" val="1449325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ED3F8F-6A51-4504-9B18-659746BA9F31}" type="slidenum">
              <a:rPr lang="en-US" smtClean="0"/>
              <a:t>12</a:t>
            </a:fld>
            <a:endParaRPr lang="en-US" dirty="0"/>
          </a:p>
        </p:txBody>
      </p:sp>
    </p:spTree>
    <p:extLst>
      <p:ext uri="{BB962C8B-B14F-4D97-AF65-F5344CB8AC3E}">
        <p14:creationId xmlns:p14="http://schemas.microsoft.com/office/powerpoint/2010/main" val="2801392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eaLnBrk="1" hangingPunct="1"/>
            <a:endParaRPr lang="en-US" dirty="0"/>
          </a:p>
        </p:txBody>
      </p:sp>
      <p:sp>
        <p:nvSpPr>
          <p:cNvPr id="67588" name="Slide Number Placeholder 3"/>
          <p:cNvSpPr>
            <a:spLocks noGrp="1"/>
          </p:cNvSpPr>
          <p:nvPr>
            <p:ph type="sldNum" sz="quarter" idx="5"/>
          </p:nvPr>
        </p:nvSpPr>
        <p:spPr>
          <a:noFill/>
        </p:spPr>
        <p:txBody>
          <a:bodyPr/>
          <a:lstStyle/>
          <a:p>
            <a:fld id="{C8DE926D-0B21-44F1-ADC4-F6D6142DF63E}" type="slidenum">
              <a:rPr lang="en-US" smtClean="0">
                <a:solidFill>
                  <a:srgbClr val="000000"/>
                </a:solidFill>
              </a:rPr>
              <a:pPr/>
              <a:t>13</a:t>
            </a:fld>
            <a:endParaRPr lang="en-US" dirty="0">
              <a:solidFill>
                <a:srgbClr val="000000"/>
              </a:solidFill>
            </a:endParaRPr>
          </a:p>
        </p:txBody>
      </p:sp>
    </p:spTree>
    <p:extLst>
      <p:ext uri="{BB962C8B-B14F-4D97-AF65-F5344CB8AC3E}">
        <p14:creationId xmlns:p14="http://schemas.microsoft.com/office/powerpoint/2010/main" val="2659734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9404">
              <a:defRPr/>
            </a:pPr>
            <a:endParaRPr lang="en-US" b="0" dirty="0"/>
          </a:p>
        </p:txBody>
      </p:sp>
      <p:sp>
        <p:nvSpPr>
          <p:cNvPr id="4" name="Slide Number Placeholder 3"/>
          <p:cNvSpPr>
            <a:spLocks noGrp="1"/>
          </p:cNvSpPr>
          <p:nvPr>
            <p:ph type="sldNum" sz="quarter" idx="10"/>
          </p:nvPr>
        </p:nvSpPr>
        <p:spPr/>
        <p:txBody>
          <a:bodyPr/>
          <a:lstStyle/>
          <a:p>
            <a:fld id="{26ED3F8F-6A51-4504-9B18-659746BA9F31}" type="slidenum">
              <a:rPr lang="en-US" smtClean="0"/>
              <a:t>14</a:t>
            </a:fld>
            <a:endParaRPr lang="en-US" dirty="0"/>
          </a:p>
        </p:txBody>
      </p:sp>
    </p:spTree>
    <p:extLst>
      <p:ext uri="{BB962C8B-B14F-4D97-AF65-F5344CB8AC3E}">
        <p14:creationId xmlns:p14="http://schemas.microsoft.com/office/powerpoint/2010/main" val="2370500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ED3F8F-6A51-4504-9B18-659746BA9F31}" type="slidenum">
              <a:rPr lang="en-US" smtClean="0"/>
              <a:t>15</a:t>
            </a:fld>
            <a:endParaRPr lang="en-US" dirty="0"/>
          </a:p>
        </p:txBody>
      </p:sp>
    </p:spTree>
    <p:extLst>
      <p:ext uri="{BB962C8B-B14F-4D97-AF65-F5344CB8AC3E}">
        <p14:creationId xmlns:p14="http://schemas.microsoft.com/office/powerpoint/2010/main" val="309891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6ED3F8F-6A51-4504-9B18-659746BA9F31}" type="slidenum">
              <a:rPr lang="en-US" smtClean="0"/>
              <a:t>16</a:t>
            </a:fld>
            <a:endParaRPr lang="en-US" dirty="0"/>
          </a:p>
        </p:txBody>
      </p:sp>
    </p:spTree>
    <p:extLst>
      <p:ext uri="{BB962C8B-B14F-4D97-AF65-F5344CB8AC3E}">
        <p14:creationId xmlns:p14="http://schemas.microsoft.com/office/powerpoint/2010/main" val="3070096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899404" fontAlgn="base">
              <a:spcBef>
                <a:spcPct val="0"/>
              </a:spcBef>
              <a:spcAft>
                <a:spcPct val="0"/>
              </a:spcAft>
              <a:defRPr/>
            </a:pPr>
            <a:fld id="{28229D02-1F13-453C-8591-B4024E212E55}" type="slidenum">
              <a:rPr lang="en-US">
                <a:solidFill>
                  <a:srgbClr val="000000"/>
                </a:solidFill>
                <a:latin typeface="Arial" charset="0"/>
              </a:rPr>
              <a:pPr defTabSz="899404" fontAlgn="base">
                <a:spcBef>
                  <a:spcPct val="0"/>
                </a:spcBef>
                <a:spcAft>
                  <a:spcPct val="0"/>
                </a:spcAft>
                <a:defRPr/>
              </a:pPr>
              <a:t>17</a:t>
            </a:fld>
            <a:endParaRPr lang="en-US" dirty="0">
              <a:solidFill>
                <a:srgbClr val="000000"/>
              </a:solidFill>
              <a:latin typeface="Arial" charset="0"/>
            </a:endParaRPr>
          </a:p>
        </p:txBody>
      </p:sp>
    </p:spTree>
    <p:extLst>
      <p:ext uri="{BB962C8B-B14F-4D97-AF65-F5344CB8AC3E}">
        <p14:creationId xmlns:p14="http://schemas.microsoft.com/office/powerpoint/2010/main" val="499078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899404" fontAlgn="base">
              <a:spcBef>
                <a:spcPct val="0"/>
              </a:spcBef>
              <a:spcAft>
                <a:spcPct val="0"/>
              </a:spcAft>
              <a:defRPr/>
            </a:pPr>
            <a:fld id="{28229D02-1F13-453C-8591-B4024E212E55}" type="slidenum">
              <a:rPr lang="en-US">
                <a:solidFill>
                  <a:srgbClr val="000000"/>
                </a:solidFill>
                <a:latin typeface="Arial" charset="0"/>
              </a:rPr>
              <a:pPr defTabSz="899404" fontAlgn="base">
                <a:spcBef>
                  <a:spcPct val="0"/>
                </a:spcBef>
                <a:spcAft>
                  <a:spcPct val="0"/>
                </a:spcAft>
                <a:defRPr/>
              </a:pPr>
              <a:t>18</a:t>
            </a:fld>
            <a:endParaRPr lang="en-US" dirty="0">
              <a:solidFill>
                <a:srgbClr val="000000"/>
              </a:solidFill>
              <a:latin typeface="Arial" charset="0"/>
            </a:endParaRPr>
          </a:p>
        </p:txBody>
      </p:sp>
    </p:spTree>
    <p:extLst>
      <p:ext uri="{BB962C8B-B14F-4D97-AF65-F5344CB8AC3E}">
        <p14:creationId xmlns:p14="http://schemas.microsoft.com/office/powerpoint/2010/main" val="4165385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9404">
              <a:defRPr/>
            </a:pPr>
            <a:endParaRPr lang="en-US" dirty="0"/>
          </a:p>
        </p:txBody>
      </p:sp>
      <p:sp>
        <p:nvSpPr>
          <p:cNvPr id="4" name="Slide Number Placeholder 3"/>
          <p:cNvSpPr>
            <a:spLocks noGrp="1"/>
          </p:cNvSpPr>
          <p:nvPr>
            <p:ph type="sldNum" sz="quarter" idx="10"/>
          </p:nvPr>
        </p:nvSpPr>
        <p:spPr/>
        <p:txBody>
          <a:bodyPr/>
          <a:lstStyle/>
          <a:p>
            <a:pPr defTabSz="899404" fontAlgn="base">
              <a:spcBef>
                <a:spcPct val="0"/>
              </a:spcBef>
              <a:spcAft>
                <a:spcPct val="0"/>
              </a:spcAft>
              <a:defRPr/>
            </a:pPr>
            <a:fld id="{28229D02-1F13-453C-8591-B4024E212E55}" type="slidenum">
              <a:rPr lang="en-US">
                <a:solidFill>
                  <a:srgbClr val="000000"/>
                </a:solidFill>
                <a:latin typeface="Arial" charset="0"/>
              </a:rPr>
              <a:pPr defTabSz="899404" fontAlgn="base">
                <a:spcBef>
                  <a:spcPct val="0"/>
                </a:spcBef>
                <a:spcAft>
                  <a:spcPct val="0"/>
                </a:spcAft>
                <a:defRPr/>
              </a:pPr>
              <a:t>19</a:t>
            </a:fld>
            <a:endParaRPr lang="en-US" dirty="0">
              <a:solidFill>
                <a:srgbClr val="000000"/>
              </a:solidFill>
              <a:latin typeface="Arial" charset="0"/>
            </a:endParaRPr>
          </a:p>
        </p:txBody>
      </p:sp>
    </p:spTree>
    <p:extLst>
      <p:ext uri="{BB962C8B-B14F-4D97-AF65-F5344CB8AC3E}">
        <p14:creationId xmlns:p14="http://schemas.microsoft.com/office/powerpoint/2010/main" val="1336797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ED3F8F-6A51-4504-9B18-659746BA9F31}" type="slidenum">
              <a:rPr lang="en-US" smtClean="0"/>
              <a:t>20</a:t>
            </a:fld>
            <a:endParaRPr lang="en-US" dirty="0"/>
          </a:p>
        </p:txBody>
      </p:sp>
    </p:spTree>
    <p:extLst>
      <p:ext uri="{BB962C8B-B14F-4D97-AF65-F5344CB8AC3E}">
        <p14:creationId xmlns:p14="http://schemas.microsoft.com/office/powerpoint/2010/main" val="301189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B6D8F0-96A1-4AF8-9FBF-5ED92B57DFAB}" type="slidenum">
              <a:rPr lang="en-US" smtClean="0"/>
              <a:t>3</a:t>
            </a:fld>
            <a:endParaRPr lang="en-US" dirty="0"/>
          </a:p>
        </p:txBody>
      </p:sp>
    </p:spTree>
    <p:extLst>
      <p:ext uri="{BB962C8B-B14F-4D97-AF65-F5344CB8AC3E}">
        <p14:creationId xmlns:p14="http://schemas.microsoft.com/office/powerpoint/2010/main" val="20552947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9404">
              <a:defRPr/>
            </a:pPr>
            <a:endParaRPr lang="en-US" baseline="0" dirty="0"/>
          </a:p>
        </p:txBody>
      </p:sp>
      <p:sp>
        <p:nvSpPr>
          <p:cNvPr id="4" name="Slide Number Placeholder 3"/>
          <p:cNvSpPr>
            <a:spLocks noGrp="1"/>
          </p:cNvSpPr>
          <p:nvPr>
            <p:ph type="sldNum" sz="quarter" idx="10"/>
          </p:nvPr>
        </p:nvSpPr>
        <p:spPr/>
        <p:txBody>
          <a:bodyPr/>
          <a:lstStyle/>
          <a:p>
            <a:fld id="{26ED3F8F-6A51-4504-9B18-659746BA9F31}" type="slidenum">
              <a:rPr lang="en-US" smtClean="0"/>
              <a:t>21</a:t>
            </a:fld>
            <a:endParaRPr lang="en-US" dirty="0"/>
          </a:p>
        </p:txBody>
      </p:sp>
    </p:spTree>
    <p:extLst>
      <p:ext uri="{BB962C8B-B14F-4D97-AF65-F5344CB8AC3E}">
        <p14:creationId xmlns:p14="http://schemas.microsoft.com/office/powerpoint/2010/main" val="4227629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B6D8F0-96A1-4AF8-9FBF-5ED92B57DFAB}" type="slidenum">
              <a:rPr lang="en-US" smtClean="0"/>
              <a:t>22</a:t>
            </a:fld>
            <a:endParaRPr lang="en-US" dirty="0"/>
          </a:p>
        </p:txBody>
      </p:sp>
    </p:spTree>
    <p:extLst>
      <p:ext uri="{BB962C8B-B14F-4D97-AF65-F5344CB8AC3E}">
        <p14:creationId xmlns:p14="http://schemas.microsoft.com/office/powerpoint/2010/main" val="24868312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ED3F8F-6A51-4504-9B18-659746BA9F31}" type="slidenum">
              <a:rPr lang="en-US" smtClean="0"/>
              <a:t>23</a:t>
            </a:fld>
            <a:endParaRPr lang="en-US" dirty="0"/>
          </a:p>
        </p:txBody>
      </p:sp>
    </p:spTree>
    <p:extLst>
      <p:ext uri="{BB962C8B-B14F-4D97-AF65-F5344CB8AC3E}">
        <p14:creationId xmlns:p14="http://schemas.microsoft.com/office/powerpoint/2010/main" val="3951019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ED3F8F-6A51-4504-9B18-659746BA9F31}" type="slidenum">
              <a:rPr lang="en-US" smtClean="0"/>
              <a:t>24</a:t>
            </a:fld>
            <a:endParaRPr lang="en-US" dirty="0"/>
          </a:p>
        </p:txBody>
      </p:sp>
    </p:spTree>
    <p:extLst>
      <p:ext uri="{BB962C8B-B14F-4D97-AF65-F5344CB8AC3E}">
        <p14:creationId xmlns:p14="http://schemas.microsoft.com/office/powerpoint/2010/main" val="25751239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9404">
              <a:defRPr/>
            </a:pPr>
            <a:endParaRPr lang="en-US" dirty="0"/>
          </a:p>
        </p:txBody>
      </p:sp>
      <p:sp>
        <p:nvSpPr>
          <p:cNvPr id="4" name="Slide Number Placeholder 3"/>
          <p:cNvSpPr>
            <a:spLocks noGrp="1"/>
          </p:cNvSpPr>
          <p:nvPr>
            <p:ph type="sldNum" sz="quarter" idx="5"/>
          </p:nvPr>
        </p:nvSpPr>
        <p:spPr/>
        <p:txBody>
          <a:bodyPr/>
          <a:lstStyle/>
          <a:p>
            <a:fld id="{26ED3F8F-6A51-4504-9B18-659746BA9F31}" type="slidenum">
              <a:rPr lang="en-US" smtClean="0"/>
              <a:t>25</a:t>
            </a:fld>
            <a:endParaRPr lang="en-US" dirty="0"/>
          </a:p>
        </p:txBody>
      </p:sp>
    </p:spTree>
    <p:extLst>
      <p:ext uri="{BB962C8B-B14F-4D97-AF65-F5344CB8AC3E}">
        <p14:creationId xmlns:p14="http://schemas.microsoft.com/office/powerpoint/2010/main" val="813103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9404">
              <a:defRPr/>
            </a:pPr>
            <a:endParaRPr lang="en-US" dirty="0"/>
          </a:p>
        </p:txBody>
      </p:sp>
      <p:sp>
        <p:nvSpPr>
          <p:cNvPr id="4" name="Slide Number Placeholder 3"/>
          <p:cNvSpPr>
            <a:spLocks noGrp="1"/>
          </p:cNvSpPr>
          <p:nvPr>
            <p:ph type="sldNum" sz="quarter" idx="5"/>
          </p:nvPr>
        </p:nvSpPr>
        <p:spPr/>
        <p:txBody>
          <a:bodyPr/>
          <a:lstStyle/>
          <a:p>
            <a:fld id="{26ED3F8F-6A51-4504-9B18-659746BA9F31}" type="slidenum">
              <a:rPr lang="en-US" smtClean="0"/>
              <a:t>26</a:t>
            </a:fld>
            <a:endParaRPr lang="en-US" dirty="0"/>
          </a:p>
        </p:txBody>
      </p:sp>
    </p:spTree>
    <p:extLst>
      <p:ext uri="{BB962C8B-B14F-4D97-AF65-F5344CB8AC3E}">
        <p14:creationId xmlns:p14="http://schemas.microsoft.com/office/powerpoint/2010/main" val="12527348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26ED3F8F-6A51-4504-9B18-659746BA9F31}" type="slidenum">
              <a:rPr lang="en-US" smtClean="0"/>
              <a:t>27</a:t>
            </a:fld>
            <a:endParaRPr lang="en-US" dirty="0"/>
          </a:p>
        </p:txBody>
      </p:sp>
    </p:spTree>
    <p:extLst>
      <p:ext uri="{BB962C8B-B14F-4D97-AF65-F5344CB8AC3E}">
        <p14:creationId xmlns:p14="http://schemas.microsoft.com/office/powerpoint/2010/main" val="2497194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xfrm>
            <a:off x="358775" y="687388"/>
            <a:ext cx="6096000" cy="3429000"/>
          </a:xfrm>
          <a:ln/>
        </p:spPr>
      </p:sp>
      <p:sp>
        <p:nvSpPr>
          <p:cNvPr id="24578" name="Rectangle 3"/>
          <p:cNvSpPr>
            <a:spLocks noGrp="1" noChangeArrowheads="1"/>
          </p:cNvSpPr>
          <p:nvPr>
            <p:ph type="body" idx="1"/>
          </p:nvPr>
        </p:nvSpPr>
        <p:spPr>
          <a:xfrm>
            <a:off x="681815" y="4343401"/>
            <a:ext cx="5449868" cy="4112684"/>
          </a:xfrm>
          <a:noFill/>
          <a:ln/>
        </p:spPr>
        <p:txBody>
          <a:bodyPr/>
          <a:lstStyle/>
          <a:p>
            <a:endParaRPr lang="en-US" dirty="0"/>
          </a:p>
        </p:txBody>
      </p:sp>
    </p:spTree>
    <p:extLst>
      <p:ext uri="{BB962C8B-B14F-4D97-AF65-F5344CB8AC3E}">
        <p14:creationId xmlns:p14="http://schemas.microsoft.com/office/powerpoint/2010/main" val="3293277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8650FB81-EB19-4D86-AD9C-078E8EB39E4A}" type="slidenum">
              <a:rPr lang="en-US" smtClean="0"/>
              <a:pPr/>
              <a:t>5</a:t>
            </a:fld>
            <a:endParaRPr lang="en-US" dirty="0"/>
          </a:p>
        </p:txBody>
      </p:sp>
      <p:sp>
        <p:nvSpPr>
          <p:cNvPr id="26626" name="Rectangle 2"/>
          <p:cNvSpPr>
            <a:spLocks noGrp="1" noRot="1" noChangeAspect="1" noChangeArrowheads="1" noTextEdit="1"/>
          </p:cNvSpPr>
          <p:nvPr>
            <p:ph type="sldImg"/>
          </p:nvPr>
        </p:nvSpPr>
        <p:spPr>
          <a:xfrm>
            <a:off x="-1457325" y="908050"/>
            <a:ext cx="8088313" cy="4551363"/>
          </a:xfrm>
          <a:ln/>
        </p:spPr>
      </p:sp>
      <p:sp>
        <p:nvSpPr>
          <p:cNvPr id="26627" name="Rectangle 3"/>
          <p:cNvSpPr>
            <a:spLocks noGrp="1" noChangeArrowheads="1"/>
          </p:cNvSpPr>
          <p:nvPr>
            <p:ph type="body" idx="1"/>
          </p:nvPr>
        </p:nvSpPr>
        <p:spPr>
          <a:noFill/>
          <a:ln/>
        </p:spPr>
        <p:txBody>
          <a:bodyPr/>
          <a:lstStyle/>
          <a:p>
            <a:pPr marL="224325" indent="-224325" defTabSz="897301">
              <a:defRPr/>
            </a:pPr>
            <a:endParaRPr lang="en-US" dirty="0"/>
          </a:p>
        </p:txBody>
      </p:sp>
    </p:spTree>
    <p:extLst>
      <p:ext uri="{BB962C8B-B14F-4D97-AF65-F5344CB8AC3E}">
        <p14:creationId xmlns:p14="http://schemas.microsoft.com/office/powerpoint/2010/main" val="3355749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B6D8F0-96A1-4AF8-9FBF-5ED92B57DFAB}" type="slidenum">
              <a:rPr lang="en-US" smtClean="0"/>
              <a:t>6</a:t>
            </a:fld>
            <a:endParaRPr lang="en-US" dirty="0"/>
          </a:p>
        </p:txBody>
      </p:sp>
    </p:spTree>
    <p:extLst>
      <p:ext uri="{BB962C8B-B14F-4D97-AF65-F5344CB8AC3E}">
        <p14:creationId xmlns:p14="http://schemas.microsoft.com/office/powerpoint/2010/main" val="1766585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8229D02-1F13-453C-8591-B4024E212E55}" type="slidenum">
              <a:rPr lang="en-US" smtClean="0"/>
              <a:pPr>
                <a:defRPr/>
              </a:pPr>
              <a:t>7</a:t>
            </a:fld>
            <a:endParaRPr lang="en-US" dirty="0"/>
          </a:p>
        </p:txBody>
      </p:sp>
    </p:spTree>
    <p:extLst>
      <p:ext uri="{BB962C8B-B14F-4D97-AF65-F5344CB8AC3E}">
        <p14:creationId xmlns:p14="http://schemas.microsoft.com/office/powerpoint/2010/main" val="4225317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229D02-1F13-453C-8591-B4024E212E55}" type="slidenum">
              <a:rPr lang="en-US" smtClean="0"/>
              <a:pPr>
                <a:defRPr/>
              </a:pPr>
              <a:t>8</a:t>
            </a:fld>
            <a:endParaRPr lang="en-US" dirty="0"/>
          </a:p>
        </p:txBody>
      </p:sp>
    </p:spTree>
    <p:extLst>
      <p:ext uri="{BB962C8B-B14F-4D97-AF65-F5344CB8AC3E}">
        <p14:creationId xmlns:p14="http://schemas.microsoft.com/office/powerpoint/2010/main" val="3816850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marL="66981">
              <a:lnSpc>
                <a:spcPct val="90000"/>
              </a:lnSpc>
              <a:buSzPct val="100000"/>
            </a:pPr>
            <a:endParaRPr lang="en-US" dirty="0"/>
          </a:p>
        </p:txBody>
      </p:sp>
      <p:sp>
        <p:nvSpPr>
          <p:cNvPr id="67588" name="Slide Number Placeholder 3"/>
          <p:cNvSpPr>
            <a:spLocks noGrp="1"/>
          </p:cNvSpPr>
          <p:nvPr>
            <p:ph type="sldNum" sz="quarter" idx="5"/>
          </p:nvPr>
        </p:nvSpPr>
        <p:spPr>
          <a:noFill/>
        </p:spPr>
        <p:txBody>
          <a:bodyPr/>
          <a:lstStyle/>
          <a:p>
            <a:fld id="{C8DE926D-0B21-44F1-ADC4-F6D6142DF63E}" type="slidenum">
              <a:rPr lang="en-US" smtClean="0"/>
              <a:pPr/>
              <a:t>9</a:t>
            </a:fld>
            <a:endParaRPr lang="en-US" dirty="0"/>
          </a:p>
        </p:txBody>
      </p:sp>
    </p:spTree>
    <p:extLst>
      <p:ext uri="{BB962C8B-B14F-4D97-AF65-F5344CB8AC3E}">
        <p14:creationId xmlns:p14="http://schemas.microsoft.com/office/powerpoint/2010/main" val="4248569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pPr defTabSz="925518"/>
            <a:fld id="{9D7F341B-E54A-46F2-9823-A324B5EACD3B}" type="slidenum">
              <a:rPr lang="en-US" smtClean="0"/>
              <a:pPr defTabSz="925518"/>
              <a:t>10</a:t>
            </a:fld>
            <a:endParaRPr lang="en-US" dirty="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defTabSz="899404">
              <a:spcBef>
                <a:spcPct val="0"/>
              </a:spcBef>
              <a:defRPr/>
            </a:pPr>
            <a:endParaRPr lang="en-US" dirty="0">
              <a:cs typeface="Arial" panose="020B0604020202020204" pitchFamily="34" charset="0"/>
            </a:endParaRPr>
          </a:p>
          <a:p>
            <a:pPr>
              <a:spcBef>
                <a:spcPct val="0"/>
              </a:spcBef>
            </a:pPr>
            <a:endParaRPr lang="en-US" dirty="0">
              <a:latin typeface="Arial" charset="0"/>
            </a:endParaRPr>
          </a:p>
        </p:txBody>
      </p:sp>
    </p:spTree>
    <p:extLst>
      <p:ext uri="{BB962C8B-B14F-4D97-AF65-F5344CB8AC3E}">
        <p14:creationId xmlns:p14="http://schemas.microsoft.com/office/powerpoint/2010/main" val="239612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B8E5D-0E59-40F0-B2D3-5E4C065212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B9805-E6B9-47F3-9BCA-A0F71D2007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A01456-185F-4458-B831-DBFC891A1BE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D59CF5B-B4DF-4869-BC22-2BFC4072DE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ACAE72-4054-401F-830F-5CFDB6DA9D8E}"/>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3517759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E827-39DC-4CC7-8B55-B05D94CB93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725D49-E306-4058-951D-0CF0C9586D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6AAF9B-ACA1-4789-8BDE-F1741933DF9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5AAA88D5-E1CC-4F7D-8F11-1FC99DC7530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1DC655-7B4B-4C49-862B-79452DB7CD5D}"/>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3830653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57C885-FDF2-4D1D-A846-492C321D47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1E2140-4272-4B81-B949-0B02517713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0347BD-A14E-47ED-AB30-164081881A51}"/>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4D1F9600-324A-42D8-A95A-5E60B0983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0A5870-AFF3-47B7-8A2E-A0DBB455741A}"/>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1016345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accent1"/>
              </a:buClr>
              <a:buSzPct val="70000"/>
              <a:buFont typeface="Wingdings" pitchFamily="2" charset="2"/>
              <a:buChar char="§"/>
              <a:defRPr sz="2400" b="1" baseline="0">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a:p>
            <a:pPr lvl="1"/>
            <a:endParaRPr lang="en-US" dirty="0"/>
          </a:p>
          <a:p>
            <a:pPr lvl="2"/>
            <a:endParaRPr lang="en-US" dirty="0"/>
          </a:p>
        </p:txBody>
      </p:sp>
      <p:sp>
        <p:nvSpPr>
          <p:cNvPr id="6" name="Text Placeholder 5"/>
          <p:cNvSpPr>
            <a:spLocks noGrp="1"/>
          </p:cNvSpPr>
          <p:nvPr userDrawn="1">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Tree>
    <p:extLst>
      <p:ext uri="{BB962C8B-B14F-4D97-AF65-F5344CB8AC3E}">
        <p14:creationId xmlns:p14="http://schemas.microsoft.com/office/powerpoint/2010/main" val="352834034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6604000" y="152400"/>
            <a:ext cx="4165600" cy="381000"/>
          </a:xfrm>
        </p:spPr>
        <p:txBody>
          <a:bodyPr>
            <a:normAutofit/>
          </a:bodyPr>
          <a:lstStyle>
            <a:lvl1pPr marL="68580" indent="0">
              <a:buNone/>
              <a:defRPr sz="2200"/>
            </a:lvl1pPr>
          </a:lstStyle>
          <a:p>
            <a:pPr lvl="0"/>
            <a:r>
              <a:rPr lang="en-US" dirty="0"/>
              <a:t>Click to edit </a:t>
            </a:r>
          </a:p>
        </p:txBody>
      </p:sp>
    </p:spTree>
    <p:extLst>
      <p:ext uri="{BB962C8B-B14F-4D97-AF65-F5344CB8AC3E}">
        <p14:creationId xmlns:p14="http://schemas.microsoft.com/office/powerpoint/2010/main" val="2948107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6AD4-93F0-41A1-848B-4B059F7E3C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AC8068-ABE3-4E79-97EC-B9F273C0E6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ADDEC-2F97-4DD6-BFD7-7D3B7F5A9651}"/>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ED50C79-FC18-4DBC-9025-A2AE2234C3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FC9BE7-413E-421B-9C86-342C11062AF6}"/>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411593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71209-B4D2-4159-B2D9-6226E64E27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A5BBD3-8ECC-4BC1-B900-95BAF934DA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63CCE5-7AC4-49C6-B3A0-AC2F8133332E}"/>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34845C01-E6CC-4372-93C0-6E662AC469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BADB128-C9D6-4DE0-A346-FA25B0A9BD4B}"/>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242171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3CE8E-679C-42C5-A7C6-23B55A77CE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A3969C-FC6C-494B-9D22-7FE6678325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ED4199-BBCF-420E-A1A6-94ED02B7F7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0F8D8C-0D4D-4BE5-9158-B9018C026DF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959961EE-8757-4007-ABEA-84B2A2063E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DC7651-6621-4825-98AF-212A6FA29508}"/>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951153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323FB-FD17-423E-9EDD-70FBBF3667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CACE14-3ED4-47EA-BA07-FD142BCBB2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0B690-6085-4565-BD8F-93A379FF62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B0164E-96DE-461F-B01A-C969B67F04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96B3EA-EFB8-499D-ADF3-69987E9B4C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B15F9A-45F7-4DB1-AF0C-42361C3DAB28}"/>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CF6126D9-7C7E-486A-B3F3-3D6EE0EBF57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BCBE9A-3038-4A35-8431-C2D4C2F46D76}"/>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393346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2D0DF-ABF4-4E0A-BEE5-2F9804882B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109CC0D-3A2F-4F3B-A4EB-EB5518091474}"/>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393D0C4E-4264-47DE-8DC8-F485EA6AA1B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0991C17-F516-43BE-8D25-E4D44D6F8237}"/>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4134438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8192F5-0FDD-4C79-8E43-3D33C216381D}"/>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637CF7E-7060-4EB7-807C-9B2BB8EDA8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8299E5A-8AD0-4288-A0AE-12CCB60912BA}"/>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2578710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244FE-CA55-4179-85C2-532F31DC77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DBB885-7995-4EB7-8349-21BEB932B6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BF9FDB-63E8-4EAC-A441-82B67C2885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25923-BD85-4B52-841B-6EF679528DF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A4221254-4CAD-4093-A519-987F4DCF9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907422-FF4B-4885-BAAF-0FEF01682B2A}"/>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417559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F146A-8857-48C3-82EF-FDF0882D99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D1DD96-F74A-4ABC-86CF-F1A2237B25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7BEA085-4528-484E-8759-3897AD157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5BF830-3F18-4F27-AD58-7DA85ED8FEFB}"/>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5D274EA5-142F-468D-A4B8-BD1A7F912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30D97A-A1BC-4CA5-9713-8E103CD42392}"/>
              </a:ext>
            </a:extLst>
          </p:cNvPr>
          <p:cNvSpPr>
            <a:spLocks noGrp="1"/>
          </p:cNvSpPr>
          <p:nvPr>
            <p:ph type="sldNum" sz="quarter" idx="12"/>
          </p:nvPr>
        </p:nvSpPr>
        <p:spPr/>
        <p:txBody>
          <a:bodyPr/>
          <a:lstStyle/>
          <a:p>
            <a:fld id="{0262BB53-73CB-457B-AC8E-0BB4C34C8619}" type="slidenum">
              <a:rPr lang="en-US" smtClean="0"/>
              <a:t>‹#›</a:t>
            </a:fld>
            <a:endParaRPr lang="en-US" dirty="0"/>
          </a:p>
        </p:txBody>
      </p:sp>
    </p:spTree>
    <p:extLst>
      <p:ext uri="{BB962C8B-B14F-4D97-AF65-F5344CB8AC3E}">
        <p14:creationId xmlns:p14="http://schemas.microsoft.com/office/powerpoint/2010/main" val="3995876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B5C199-DCF8-4DD5-98CF-E84E0AD091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BAF6E6-FDDB-4514-8541-1A55711E6E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B1837A-7F67-4117-8E89-1B95735BAF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0EE4A6ED-B890-4C1B-BCCD-FF51DE930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64845E4-7845-448C-B077-DD81765F17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2BB53-73CB-457B-AC8E-0BB4C34C8619}" type="slidenum">
              <a:rPr lang="en-US" smtClean="0"/>
              <a:t>‹#›</a:t>
            </a:fld>
            <a:endParaRPr lang="en-US" dirty="0"/>
          </a:p>
        </p:txBody>
      </p:sp>
    </p:spTree>
    <p:extLst>
      <p:ext uri="{BB962C8B-B14F-4D97-AF65-F5344CB8AC3E}">
        <p14:creationId xmlns:p14="http://schemas.microsoft.com/office/powerpoint/2010/main" val="3027966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sfg@cdc.gov" TargetMode="External"/><Relationship Id="rId2" Type="http://schemas.openxmlformats.org/officeDocument/2006/relationships/hyperlink" Target="http://www.cdc.gov/nchs/nsfg.ht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c.gov/nchs/nsfg/nsfg_2015_2017_puf.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cdc.gov/nchs/nsfg/key_statistics_nsfg.htm" TargetMode="External"/><Relationship Id="rId4" Type="http://schemas.openxmlformats.org/officeDocument/2006/relationships/hyperlink" Target="https://www.cdc.gov/nchs/data/databriefs/db327-h.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cdc.gov/nchs/nsfg/nsfg_2015_2017_puf.htm#program" TargetMode="External"/><Relationship Id="rId3" Type="http://schemas.openxmlformats.org/officeDocument/2006/relationships/hyperlink" Target="https://www.cdc.gov/nchs/nsfg/index.htm" TargetMode="External"/><Relationship Id="rId7" Type="http://schemas.openxmlformats.org/officeDocument/2006/relationships/hyperlink" Target="https://www.cdc.gov/nchs/nsfg/nsfg_2015_2017_puf.htm#downloadabl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cdc.gov/nchs/nsfg/nsfg_bibliography.htm" TargetMode="External"/><Relationship Id="rId5" Type="http://schemas.openxmlformats.org/officeDocument/2006/relationships/hyperlink" Target="https://www.cdc.gov/nchs/nsfg/nsfg_products.htm" TargetMode="External"/><Relationship Id="rId10" Type="http://schemas.openxmlformats.org/officeDocument/2006/relationships/hyperlink" Target="https://www.cdc.gov/nchs/nsfg/nsfg_2015_2017_puf.htm#other" TargetMode="External"/><Relationship Id="rId4" Type="http://schemas.openxmlformats.org/officeDocument/2006/relationships/hyperlink" Target="https://www.cdc.gov/nchs/nsfg/key_statistics_nsfg.htm" TargetMode="External"/><Relationship Id="rId9" Type="http://schemas.openxmlformats.org/officeDocument/2006/relationships/hyperlink" Target="https://www.cdc.gov/nchs/nsfg/nsfg_2015_2017_puf.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c.gov/nchs/nsfg/nsfg_2015_2017_puf.htm#design"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58BF0-89FA-4025-A0DC-6ED8946F8173}"/>
              </a:ext>
            </a:extLst>
          </p:cNvPr>
          <p:cNvSpPr>
            <a:spLocks noGrp="1"/>
          </p:cNvSpPr>
          <p:nvPr>
            <p:ph type="ctrTitle"/>
          </p:nvPr>
        </p:nvSpPr>
        <p:spPr>
          <a:xfrm>
            <a:off x="615176" y="327707"/>
            <a:ext cx="10937488" cy="1724118"/>
          </a:xfrm>
        </p:spPr>
        <p:txBody>
          <a:bodyPr>
            <a:normAutofit fontScale="90000"/>
          </a:bodyPr>
          <a:lstStyle/>
          <a:p>
            <a:r>
              <a:rPr lang="en-US" b="1" dirty="0">
                <a:solidFill>
                  <a:srgbClr val="0070C0"/>
                </a:solidFill>
                <a:latin typeface="+mn-lt"/>
              </a:rPr>
              <a:t>National Survey of Family Growth: </a:t>
            </a:r>
            <a:br>
              <a:rPr lang="en-US" b="1" dirty="0">
                <a:solidFill>
                  <a:srgbClr val="0070C0"/>
                </a:solidFill>
                <a:latin typeface="+mn-lt"/>
              </a:rPr>
            </a:br>
            <a:r>
              <a:rPr lang="en-US" b="1" dirty="0">
                <a:solidFill>
                  <a:srgbClr val="0070C0"/>
                </a:solidFill>
                <a:latin typeface="+mn-lt"/>
              </a:rPr>
              <a:t>Planning for the Future</a:t>
            </a:r>
          </a:p>
        </p:txBody>
      </p:sp>
      <p:sp>
        <p:nvSpPr>
          <p:cNvPr id="3" name="Subtitle 2">
            <a:extLst>
              <a:ext uri="{FF2B5EF4-FFF2-40B4-BE49-F238E27FC236}">
                <a16:creationId xmlns:a16="http://schemas.microsoft.com/office/drawing/2014/main" id="{2DBFD59F-6D06-4A20-9788-4715541963B7}"/>
              </a:ext>
            </a:extLst>
          </p:cNvPr>
          <p:cNvSpPr>
            <a:spLocks noGrp="1"/>
          </p:cNvSpPr>
          <p:nvPr>
            <p:ph type="subTitle" idx="1"/>
          </p:nvPr>
        </p:nvSpPr>
        <p:spPr>
          <a:xfrm>
            <a:off x="413658" y="2698595"/>
            <a:ext cx="11428937" cy="3291043"/>
          </a:xfrm>
        </p:spPr>
        <p:txBody>
          <a:bodyPr>
            <a:normAutofit fontScale="77500" lnSpcReduction="20000"/>
          </a:bodyPr>
          <a:lstStyle/>
          <a:p>
            <a:r>
              <a:rPr lang="en-US" dirty="0"/>
              <a:t>Anjani Chandra, NSFG Team Lead</a:t>
            </a:r>
          </a:p>
          <a:p>
            <a:r>
              <a:rPr lang="en-US" dirty="0"/>
              <a:t>DVS/Reproductive Statistics Branch</a:t>
            </a:r>
          </a:p>
          <a:p>
            <a:r>
              <a:rPr lang="en-US" dirty="0">
                <a:hlinkClick r:id="rId2"/>
              </a:rPr>
              <a:t>www.cdc.gov/nchs/nsfg.htm</a:t>
            </a:r>
            <a:endParaRPr lang="en-US" dirty="0"/>
          </a:p>
          <a:p>
            <a:r>
              <a:rPr lang="en-US" b="1" dirty="0">
                <a:hlinkClick r:id="rId3"/>
              </a:rPr>
              <a:t>nsfg@cdc.gov</a:t>
            </a:r>
            <a:endParaRPr lang="en-US" b="1" dirty="0"/>
          </a:p>
          <a:p>
            <a:endParaRPr lang="en-US" b="1" dirty="0"/>
          </a:p>
          <a:p>
            <a:r>
              <a:rPr lang="en-US" b="1" dirty="0"/>
              <a:t>NSFG team: </a:t>
            </a:r>
          </a:p>
          <a:p>
            <a:r>
              <a:rPr lang="en-US" dirty="0"/>
              <a:t>Joyce Abma, Anjani Chandra, Kim Daniels, Gladys Martinez, Colleen Nugent, Jenny Sayers, Chinagozi Ugwu </a:t>
            </a:r>
          </a:p>
          <a:p>
            <a:endParaRPr lang="en-US" dirty="0"/>
          </a:p>
          <a:p>
            <a:r>
              <a:rPr lang="en-US" b="1" dirty="0"/>
              <a:t>Presentation to the NCHS Board of Scientific Counselors</a:t>
            </a:r>
          </a:p>
          <a:p>
            <a:r>
              <a:rPr lang="en-US" b="1" dirty="0"/>
              <a:t>January 10, 2020</a:t>
            </a:r>
          </a:p>
        </p:txBody>
      </p:sp>
    </p:spTree>
    <p:extLst>
      <p:ext uri="{BB962C8B-B14F-4D97-AF65-F5344CB8AC3E}">
        <p14:creationId xmlns:p14="http://schemas.microsoft.com/office/powerpoint/2010/main" val="1323343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769434" y="268473"/>
            <a:ext cx="10716322" cy="645319"/>
          </a:xfrm>
        </p:spPr>
        <p:txBody>
          <a:bodyPr>
            <a:normAutofit fontScale="90000"/>
          </a:bodyPr>
          <a:lstStyle/>
          <a:p>
            <a:pPr algn="ctr"/>
            <a:r>
              <a:rPr lang="en-US" sz="3100" b="1" dirty="0">
                <a:solidFill>
                  <a:srgbClr val="0070C0"/>
                </a:solidFill>
                <a:latin typeface="+mn-lt"/>
                <a:cs typeface="Arial" panose="020B0604020202020204" pitchFamily="34" charset="0"/>
              </a:rPr>
              <a:t> </a:t>
            </a:r>
            <a:r>
              <a:rPr lang="en-US" sz="3600" b="1" dirty="0">
                <a:solidFill>
                  <a:srgbClr val="0070C0"/>
                </a:solidFill>
                <a:latin typeface="+mn-lt"/>
                <a:cs typeface="Arial" panose="020B0604020202020204" pitchFamily="34" charset="0"/>
              </a:rPr>
              <a:t>Recent &amp; Upcoming Releases under Current NSFG Contract</a:t>
            </a:r>
          </a:p>
        </p:txBody>
      </p:sp>
      <p:sp>
        <p:nvSpPr>
          <p:cNvPr id="35842" name="Rectangle 3"/>
          <p:cNvSpPr>
            <a:spLocks noGrp="1" noChangeArrowheads="1"/>
          </p:cNvSpPr>
          <p:nvPr>
            <p:ph type="body" idx="1"/>
          </p:nvPr>
        </p:nvSpPr>
        <p:spPr>
          <a:xfrm>
            <a:off x="501805" y="1066800"/>
            <a:ext cx="11396546" cy="5257800"/>
          </a:xfrm>
        </p:spPr>
        <p:txBody>
          <a:bodyPr>
            <a:normAutofit lnSpcReduction="10000"/>
          </a:bodyPr>
          <a:lstStyle/>
          <a:p>
            <a:pPr>
              <a:lnSpc>
                <a:spcPct val="80000"/>
              </a:lnSpc>
              <a:buClr>
                <a:schemeClr val="tx2"/>
              </a:buClr>
            </a:pPr>
            <a:endParaRPr lang="en-US" sz="2400" b="1" dirty="0">
              <a:latin typeface="+mj-lt"/>
              <a:cs typeface="Arial" panose="020B0604020202020204" pitchFamily="34" charset="0"/>
            </a:endParaRPr>
          </a:p>
          <a:p>
            <a:pPr>
              <a:lnSpc>
                <a:spcPct val="80000"/>
              </a:lnSpc>
              <a:buClr>
                <a:schemeClr val="tx2"/>
              </a:buClr>
              <a:buFont typeface="Wingdings" panose="05000000000000000000" pitchFamily="2" charset="2"/>
              <a:buChar char="Ø"/>
            </a:pPr>
            <a:r>
              <a:rPr lang="en-US" dirty="0">
                <a:cs typeface="Arial" panose="020B0604020202020204" pitchFamily="34" charset="0"/>
              </a:rPr>
              <a:t>Public-use files for 2015-2017 (PUF3) released in Dec 2018 </a:t>
            </a:r>
            <a:r>
              <a:rPr lang="en-US" sz="2200" dirty="0">
                <a:cs typeface="Arial" panose="020B0604020202020204" pitchFamily="34" charset="0"/>
                <a:hlinkClick r:id="rId3"/>
              </a:rPr>
              <a:t>https://www.cdc.gov/nchs/nsfg/nsfg_2015_2017_puf.htm</a:t>
            </a:r>
            <a:r>
              <a:rPr lang="en-US" sz="2200" dirty="0">
                <a:cs typeface="Arial" panose="020B0604020202020204" pitchFamily="34" charset="0"/>
              </a:rPr>
              <a:t> </a:t>
            </a:r>
          </a:p>
          <a:p>
            <a:pPr lvl="1">
              <a:lnSpc>
                <a:spcPct val="120000"/>
              </a:lnSpc>
              <a:buClr>
                <a:schemeClr val="tx2"/>
              </a:buClr>
              <a:buFont typeface="Wingdings" panose="05000000000000000000" pitchFamily="2" charset="2"/>
              <a:buChar char="Ø"/>
            </a:pPr>
            <a:endParaRPr lang="en-US" sz="1900" dirty="0">
              <a:cs typeface="Arial" panose="020B0604020202020204" pitchFamily="34" charset="0"/>
            </a:endParaRPr>
          </a:p>
          <a:p>
            <a:pPr lvl="1">
              <a:lnSpc>
                <a:spcPct val="120000"/>
              </a:lnSpc>
              <a:buClr>
                <a:schemeClr val="tx2"/>
              </a:buClr>
              <a:buFont typeface="Wingdings" panose="05000000000000000000" pitchFamily="2" charset="2"/>
              <a:buChar char="q"/>
            </a:pPr>
            <a:r>
              <a:rPr lang="en-US" sz="1900" dirty="0">
                <a:cs typeface="Arial" panose="020B0604020202020204" pitchFamily="34" charset="0"/>
              </a:rPr>
              <a:t>1</a:t>
            </a:r>
            <a:r>
              <a:rPr lang="en-US" sz="1900" baseline="30000" dirty="0">
                <a:cs typeface="Arial" panose="020B0604020202020204" pitchFamily="34" charset="0"/>
              </a:rPr>
              <a:t>st</a:t>
            </a:r>
            <a:r>
              <a:rPr lang="en-US" sz="1900" dirty="0">
                <a:cs typeface="Arial" panose="020B0604020202020204" pitchFamily="34" charset="0"/>
              </a:rPr>
              <a:t> PUF with expanded age range of 15-49, accompanied by </a:t>
            </a:r>
            <a:r>
              <a:rPr lang="en-US" sz="1900" dirty="0">
                <a:cs typeface="Arial" panose="020B0604020202020204" pitchFamily="34" charset="0"/>
                <a:hlinkClick r:id="rId4"/>
              </a:rPr>
              <a:t>Data Brief on current contraceptive status</a:t>
            </a:r>
            <a:endParaRPr lang="en-US" sz="1900" dirty="0">
              <a:cs typeface="Arial" panose="020B0604020202020204" pitchFamily="34" charset="0"/>
            </a:endParaRPr>
          </a:p>
          <a:p>
            <a:pPr lvl="1">
              <a:lnSpc>
                <a:spcPct val="120000"/>
              </a:lnSpc>
              <a:buClr>
                <a:schemeClr val="tx2"/>
              </a:buClr>
              <a:buFont typeface="Wingdings" panose="05000000000000000000" pitchFamily="2" charset="2"/>
              <a:buChar char="q"/>
            </a:pPr>
            <a:r>
              <a:rPr lang="en-US" sz="1900" dirty="0">
                <a:cs typeface="Arial" panose="020B0604020202020204" pitchFamily="34" charset="0"/>
              </a:rPr>
              <a:t>More data (mostly CM date variables) now accessible only through Research Data Center (RDC) due to disclosure risk concerns</a:t>
            </a:r>
          </a:p>
          <a:p>
            <a:pPr lvl="1">
              <a:lnSpc>
                <a:spcPct val="120000"/>
              </a:lnSpc>
              <a:buClr>
                <a:schemeClr val="tx2"/>
              </a:buClr>
              <a:buFont typeface="Wingdings" panose="05000000000000000000" pitchFamily="2" charset="2"/>
              <a:buChar char="q"/>
            </a:pPr>
            <a:r>
              <a:rPr lang="en-US" sz="1900" dirty="0">
                <a:cs typeface="Arial" panose="020B0604020202020204" pitchFamily="34" charset="0"/>
              </a:rPr>
              <a:t>Nov 2019 - </a:t>
            </a:r>
            <a:r>
              <a:rPr lang="en-US" sz="1900" dirty="0">
                <a:cs typeface="Arial" panose="020B0604020202020204" pitchFamily="34" charset="0"/>
                <a:hlinkClick r:id="rId5"/>
              </a:rPr>
              <a:t>Key Statistics</a:t>
            </a:r>
            <a:r>
              <a:rPr lang="en-US" sz="1900" dirty="0">
                <a:cs typeface="Arial" panose="020B0604020202020204" pitchFamily="34" charset="0"/>
              </a:rPr>
              <a:t> pages updated with 2015-2017 data</a:t>
            </a:r>
          </a:p>
          <a:p>
            <a:pPr lvl="1">
              <a:lnSpc>
                <a:spcPct val="80000"/>
              </a:lnSpc>
              <a:buClr>
                <a:schemeClr val="tx2"/>
              </a:buClr>
            </a:pPr>
            <a:endParaRPr lang="en-US" sz="2800" dirty="0">
              <a:cs typeface="Arial" panose="020B0604020202020204" pitchFamily="34" charset="0"/>
            </a:endParaRPr>
          </a:p>
          <a:p>
            <a:pPr>
              <a:lnSpc>
                <a:spcPct val="80000"/>
              </a:lnSpc>
              <a:buClr>
                <a:schemeClr val="tx2"/>
              </a:buClr>
              <a:buFont typeface="Wingdings" panose="05000000000000000000" pitchFamily="2" charset="2"/>
              <a:buChar char="Ø"/>
            </a:pPr>
            <a:r>
              <a:rPr lang="en-US" dirty="0">
                <a:cs typeface="Arial" panose="020B0604020202020204" pitchFamily="34" charset="0"/>
              </a:rPr>
              <a:t>Public-use &amp; RDC-only files for 2017-2019 (PUF4) to be released in Fall 2020</a:t>
            </a:r>
          </a:p>
          <a:p>
            <a:pPr>
              <a:lnSpc>
                <a:spcPct val="80000"/>
              </a:lnSpc>
              <a:buClr>
                <a:schemeClr val="tx2"/>
              </a:buClr>
              <a:buFont typeface="Wingdings" panose="05000000000000000000" pitchFamily="2" charset="2"/>
              <a:buChar char="Ø"/>
            </a:pPr>
            <a:endParaRPr lang="en-US" dirty="0">
              <a:cs typeface="Arial" panose="020B0604020202020204" pitchFamily="34" charset="0"/>
            </a:endParaRPr>
          </a:p>
          <a:p>
            <a:pPr>
              <a:lnSpc>
                <a:spcPct val="80000"/>
              </a:lnSpc>
              <a:buClr>
                <a:schemeClr val="tx2"/>
              </a:buClr>
              <a:buFont typeface="Wingdings" panose="05000000000000000000" pitchFamily="2" charset="2"/>
              <a:buChar char="Ø"/>
            </a:pPr>
            <a:r>
              <a:rPr lang="en-US" dirty="0">
                <a:cs typeface="Arial" panose="020B0604020202020204" pitchFamily="34" charset="0"/>
              </a:rPr>
              <a:t>Paradata &amp; Interviewer Observations Data for 2015-2019 in RDC soon after PUF release</a:t>
            </a:r>
          </a:p>
          <a:p>
            <a:pPr lvl="1">
              <a:lnSpc>
                <a:spcPct val="80000"/>
              </a:lnSpc>
              <a:buClr>
                <a:schemeClr val="tx2"/>
              </a:buClr>
            </a:pPr>
            <a:endParaRPr lang="en-US" sz="1450" dirty="0">
              <a:latin typeface="+mj-lt"/>
              <a:cs typeface="Arial" panose="020B0604020202020204" pitchFamily="34" charset="0"/>
            </a:endParaRPr>
          </a:p>
          <a:p>
            <a:pPr lvl="1">
              <a:lnSpc>
                <a:spcPct val="80000"/>
              </a:lnSpc>
              <a:buClr>
                <a:schemeClr val="tx2"/>
              </a:buClr>
            </a:pPr>
            <a:endParaRPr lang="en-US" sz="1450" dirty="0">
              <a:latin typeface="+mj-lt"/>
              <a:cs typeface="Arial" panose="020B0604020202020204" pitchFamily="34" charset="0"/>
            </a:endParaRPr>
          </a:p>
          <a:p>
            <a:pPr lvl="1">
              <a:lnSpc>
                <a:spcPct val="80000"/>
              </a:lnSpc>
              <a:buClr>
                <a:schemeClr val="tx2"/>
              </a:buClr>
            </a:pPr>
            <a:endParaRPr lang="en-US" sz="1450" dirty="0">
              <a:latin typeface="Arial" panose="020B0604020202020204" pitchFamily="34" charset="0"/>
              <a:cs typeface="Arial" panose="020B0604020202020204" pitchFamily="34" charset="0"/>
            </a:endParaRPr>
          </a:p>
          <a:p>
            <a:pPr>
              <a:lnSpc>
                <a:spcPct val="80000"/>
              </a:lnSpc>
              <a:buClr>
                <a:schemeClr val="tx2"/>
              </a:buClr>
            </a:pPr>
            <a:endParaRPr lang="en-US" sz="1650" dirty="0">
              <a:latin typeface="Arial" panose="020B0604020202020204" pitchFamily="34" charset="0"/>
              <a:cs typeface="Arial" panose="020B0604020202020204" pitchFamily="34" charset="0"/>
            </a:endParaRPr>
          </a:p>
          <a:p>
            <a:pPr marL="0" indent="0">
              <a:lnSpc>
                <a:spcPct val="80000"/>
              </a:lnSpc>
              <a:buClr>
                <a:schemeClr val="tx2"/>
              </a:buClr>
              <a:buNone/>
            </a:pPr>
            <a:endParaRPr lang="en-US" sz="1650" dirty="0"/>
          </a:p>
        </p:txBody>
      </p:sp>
      <p:sp>
        <p:nvSpPr>
          <p:cNvPr id="35843" name="Slide Number Placeholder 4"/>
          <p:cNvSpPr>
            <a:spLocks noGrp="1"/>
          </p:cNvSpPr>
          <p:nvPr>
            <p:ph type="sldNum" sz="quarter" idx="12"/>
          </p:nvPr>
        </p:nvSpPr>
        <p:spPr>
          <a:noFill/>
        </p:spPr>
        <p:txBody>
          <a:bodyPr/>
          <a:lstStyle/>
          <a:p>
            <a:fld id="{82187DBD-18D0-4C9A-85FF-08A6D8422918}" type="slidenum">
              <a:rPr lang="en-US" smtClean="0">
                <a:solidFill>
                  <a:schemeClr val="tx1"/>
                </a:solidFill>
              </a:rPr>
              <a:pPr/>
              <a:t>10</a:t>
            </a:fld>
            <a:endParaRPr lang="en-US" dirty="0">
              <a:solidFill>
                <a:schemeClr val="tx1"/>
              </a:solidFill>
            </a:endParaRPr>
          </a:p>
        </p:txBody>
      </p:sp>
    </p:spTree>
    <p:extLst>
      <p:ext uri="{BB962C8B-B14F-4D97-AF65-F5344CB8AC3E}">
        <p14:creationId xmlns:p14="http://schemas.microsoft.com/office/powerpoint/2010/main" val="620040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52600" y="92530"/>
            <a:ext cx="8229600" cy="821871"/>
          </a:xfrm>
        </p:spPr>
        <p:txBody>
          <a:bodyPr>
            <a:normAutofit fontScale="90000"/>
          </a:bodyPr>
          <a:lstStyle/>
          <a:p>
            <a:pPr algn="ctr"/>
            <a:br>
              <a:rPr lang="en-US" sz="3100" b="1" dirty="0">
                <a:solidFill>
                  <a:srgbClr val="3333FF"/>
                </a:solidFill>
              </a:rPr>
            </a:br>
            <a:r>
              <a:rPr lang="en-US" sz="3100" b="1" dirty="0">
                <a:solidFill>
                  <a:srgbClr val="3333FF"/>
                </a:solidFill>
                <a:hlinkClick r:id="rId3"/>
              </a:rPr>
              <a:t>NSFG Webpage</a:t>
            </a:r>
            <a:br>
              <a:rPr lang="en-US" sz="2700" b="1" dirty="0">
                <a:solidFill>
                  <a:srgbClr val="0070C0"/>
                </a:solidFill>
              </a:rPr>
            </a:br>
            <a:endParaRPr lang="en-US" sz="2700" u="sng" dirty="0"/>
          </a:p>
        </p:txBody>
      </p:sp>
      <p:sp>
        <p:nvSpPr>
          <p:cNvPr id="3" name="Content Placeholder 2"/>
          <p:cNvSpPr>
            <a:spLocks noGrp="1"/>
          </p:cNvSpPr>
          <p:nvPr>
            <p:ph idx="1"/>
          </p:nvPr>
        </p:nvSpPr>
        <p:spPr>
          <a:xfrm>
            <a:off x="680223" y="689430"/>
            <a:ext cx="11162371" cy="6016171"/>
          </a:xfrm>
        </p:spPr>
        <p:txBody>
          <a:bodyPr>
            <a:normAutofit fontScale="92500" lnSpcReduction="10000"/>
          </a:bodyPr>
          <a:lstStyle/>
          <a:p>
            <a:pPr marL="0" indent="0">
              <a:buNone/>
            </a:pPr>
            <a:endParaRPr lang="en-US" dirty="0"/>
          </a:p>
          <a:p>
            <a:r>
              <a:rPr lang="en-US" b="1" dirty="0">
                <a:hlinkClick r:id="rId4"/>
              </a:rPr>
              <a:t>Key Statistics </a:t>
            </a:r>
            <a:r>
              <a:rPr lang="en-US" dirty="0"/>
              <a:t>based on commonly used NSFG indicators</a:t>
            </a:r>
            <a:endParaRPr lang="en-US" b="1" dirty="0"/>
          </a:p>
          <a:p>
            <a:pPr>
              <a:lnSpc>
                <a:spcPct val="90000"/>
              </a:lnSpc>
            </a:pPr>
            <a:r>
              <a:rPr lang="en-US" b="1" dirty="0">
                <a:hlinkClick r:id="rId5"/>
              </a:rPr>
              <a:t>NSFG-based NCHS reports</a:t>
            </a:r>
            <a:r>
              <a:rPr lang="en-US" dirty="0">
                <a:hlinkClick r:id="rId5"/>
              </a:rPr>
              <a:t> </a:t>
            </a:r>
            <a:r>
              <a:rPr lang="en-US" dirty="0"/>
              <a:t>(in PDFs) (e.g., Data Briefs, NHSRs)</a:t>
            </a:r>
          </a:p>
          <a:p>
            <a:pPr>
              <a:lnSpc>
                <a:spcPct val="90000"/>
              </a:lnSpc>
            </a:pPr>
            <a:r>
              <a:rPr lang="en-US" b="1" dirty="0">
                <a:hlinkClick r:id="rId6"/>
              </a:rPr>
              <a:t>Bibliographies</a:t>
            </a:r>
            <a:r>
              <a:rPr lang="en-US" dirty="0"/>
              <a:t> of NSFG-based reports, including journal articles</a:t>
            </a:r>
          </a:p>
          <a:p>
            <a:pPr>
              <a:lnSpc>
                <a:spcPct val="90000"/>
              </a:lnSpc>
            </a:pPr>
            <a:endParaRPr lang="en-US" dirty="0"/>
          </a:p>
          <a:p>
            <a:pPr marL="0" indent="0">
              <a:lnSpc>
                <a:spcPct val="90000"/>
              </a:lnSpc>
              <a:buNone/>
            </a:pPr>
            <a:r>
              <a:rPr lang="en-US" b="1" dirty="0"/>
              <a:t>For users who wish to conduct their own analyses:</a:t>
            </a:r>
          </a:p>
          <a:p>
            <a:pPr>
              <a:buFont typeface="Wingdings" panose="05000000000000000000" pitchFamily="2" charset="2"/>
              <a:buChar char="Ø"/>
            </a:pPr>
            <a:r>
              <a:rPr lang="en-US" b="1" dirty="0">
                <a:cs typeface="Times New Roman" pitchFamily="18" charset="0"/>
                <a:hlinkClick r:id="rId7"/>
              </a:rPr>
              <a:t>Public-use data files </a:t>
            </a:r>
            <a:r>
              <a:rPr lang="en-US" dirty="0">
                <a:cs typeface="Times New Roman" pitchFamily="18" charset="0"/>
              </a:rPr>
              <a:t>and </a:t>
            </a:r>
            <a:r>
              <a:rPr lang="en-US" dirty="0">
                <a:cs typeface="Times New Roman" pitchFamily="18" charset="0"/>
                <a:hlinkClick r:id="rId8"/>
              </a:rPr>
              <a:t>program statements</a:t>
            </a:r>
            <a:endParaRPr lang="en-US" dirty="0">
              <a:cs typeface="Times New Roman" pitchFamily="18" charset="0"/>
            </a:endParaRPr>
          </a:p>
          <a:p>
            <a:pPr>
              <a:buFont typeface="Wingdings" panose="05000000000000000000" pitchFamily="2" charset="2"/>
              <a:buChar char="Ø"/>
            </a:pPr>
            <a:r>
              <a:rPr lang="en-US" b="1" dirty="0">
                <a:hlinkClick r:id="rId9"/>
              </a:rPr>
              <a:t>Documentation</a:t>
            </a:r>
            <a:endParaRPr lang="en-US" b="1" dirty="0"/>
          </a:p>
          <a:p>
            <a:pPr lvl="1">
              <a:buFont typeface="Wingdings" panose="05000000000000000000" pitchFamily="2" charset="2"/>
              <a:buChar char="§"/>
            </a:pPr>
            <a:r>
              <a:rPr lang="en-US" dirty="0"/>
              <a:t>Questionnaires (full “CRQs” and “CAPI-lites”)</a:t>
            </a:r>
          </a:p>
          <a:p>
            <a:pPr lvl="1">
              <a:buFont typeface="Wingdings" panose="05000000000000000000" pitchFamily="2" charset="2"/>
              <a:buChar char="§"/>
            </a:pPr>
            <a:r>
              <a:rPr lang="en-US" dirty="0"/>
              <a:t>User’s Guides </a:t>
            </a:r>
          </a:p>
          <a:p>
            <a:pPr lvl="1">
              <a:buFont typeface="Wingdings" panose="05000000000000000000" pitchFamily="2" charset="2"/>
              <a:buChar char="§"/>
            </a:pPr>
            <a:r>
              <a:rPr lang="en-US" dirty="0"/>
              <a:t>Webdoc (online codebook documentation)</a:t>
            </a:r>
          </a:p>
          <a:p>
            <a:pPr lvl="1">
              <a:buFont typeface="Wingdings" panose="05000000000000000000" pitchFamily="2" charset="2"/>
              <a:buChar char="§"/>
            </a:pPr>
            <a:r>
              <a:rPr lang="en-US" dirty="0"/>
              <a:t>Weighting and variance estimation guidance</a:t>
            </a:r>
          </a:p>
          <a:p>
            <a:pPr lvl="1">
              <a:buFont typeface="Wingdings" panose="05000000000000000000" pitchFamily="2" charset="2"/>
              <a:buChar char="§"/>
            </a:pPr>
            <a:r>
              <a:rPr lang="en-US" dirty="0"/>
              <a:t>Methodology documents covering survey design and operation</a:t>
            </a:r>
          </a:p>
          <a:p>
            <a:pPr>
              <a:buFont typeface="Wingdings" panose="05000000000000000000" pitchFamily="2" charset="2"/>
              <a:buChar char="Ø"/>
            </a:pPr>
            <a:r>
              <a:rPr lang="en-US" b="1" dirty="0">
                <a:hlinkClick r:id="rId10"/>
              </a:rPr>
              <a:t>Restricted-use data </a:t>
            </a:r>
            <a:r>
              <a:rPr lang="en-US" dirty="0"/>
              <a:t>access procedures</a:t>
            </a:r>
          </a:p>
          <a:p>
            <a:pPr marL="0" indent="0">
              <a:buNone/>
            </a:pPr>
            <a:endParaRPr lang="en-US" dirty="0"/>
          </a:p>
        </p:txBody>
      </p:sp>
      <p:sp>
        <p:nvSpPr>
          <p:cNvPr id="2" name="Slide Number Placeholder 1"/>
          <p:cNvSpPr>
            <a:spLocks noGrp="1"/>
          </p:cNvSpPr>
          <p:nvPr>
            <p:ph type="sldNum" sz="quarter" idx="12"/>
          </p:nvPr>
        </p:nvSpPr>
        <p:spPr>
          <a:xfrm>
            <a:off x="9475694" y="6218728"/>
            <a:ext cx="2133600" cy="365125"/>
          </a:xfrm>
        </p:spPr>
        <p:txBody>
          <a:bodyPr/>
          <a:lstStyle/>
          <a:p>
            <a:pPr algn="ctr">
              <a:defRPr/>
            </a:pPr>
            <a:fld id="{9D919D6F-63AE-4500-8B24-6FE49910DB02}" type="slidenum">
              <a:rPr lang="en-US" altLang="en-US">
                <a:solidFill>
                  <a:schemeClr val="tx1"/>
                </a:solidFill>
              </a:rPr>
              <a:pPr algn="ctr">
                <a:defRPr/>
              </a:pPr>
              <a:t>11</a:t>
            </a:fld>
            <a:endParaRPr lang="en-US" altLang="en-US" dirty="0">
              <a:solidFill>
                <a:schemeClr val="tx1"/>
              </a:solidFill>
            </a:endParaRPr>
          </a:p>
        </p:txBody>
      </p:sp>
    </p:spTree>
    <p:extLst>
      <p:ext uri="{BB962C8B-B14F-4D97-AF65-F5344CB8AC3E}">
        <p14:creationId xmlns:p14="http://schemas.microsoft.com/office/powerpoint/2010/main" val="95325937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90DA271-5668-41B8-84B9-4E143366C3CB}" type="slidenum">
              <a:rPr lang="en-US" smtClean="0">
                <a:solidFill>
                  <a:schemeClr val="tx1"/>
                </a:solidFill>
              </a:rPr>
              <a:t>12</a:t>
            </a:fld>
            <a:endParaRPr lang="en-US" dirty="0">
              <a:solidFill>
                <a:schemeClr val="tx1"/>
              </a:solidFill>
            </a:endParaRPr>
          </a:p>
        </p:txBody>
      </p:sp>
      <p:sp>
        <p:nvSpPr>
          <p:cNvPr id="4" name="Content Placeholder 3"/>
          <p:cNvSpPr>
            <a:spLocks noGrp="1"/>
          </p:cNvSpPr>
          <p:nvPr>
            <p:ph sz="quarter" idx="1"/>
          </p:nvPr>
        </p:nvSpPr>
        <p:spPr>
          <a:xfrm>
            <a:off x="2286000" y="2286000"/>
            <a:ext cx="7772400" cy="2133600"/>
          </a:xfrm>
          <a:ln>
            <a:solidFill>
              <a:schemeClr val="accent1"/>
            </a:solidFill>
          </a:ln>
        </p:spPr>
        <p:txBody>
          <a:bodyPr>
            <a:normAutofit/>
          </a:bodyPr>
          <a:lstStyle/>
          <a:p>
            <a:pPr marL="0" indent="0" algn="ctr">
              <a:spcBef>
                <a:spcPct val="0"/>
              </a:spcBef>
              <a:buNone/>
              <a:defRPr/>
            </a:pPr>
            <a:endParaRPr lang="en-US" sz="3600" dirty="0">
              <a:solidFill>
                <a:schemeClr val="tx2"/>
              </a:solidFill>
              <a:latin typeface="+mj-lt"/>
              <a:ea typeface="+mj-ea"/>
              <a:cs typeface="+mj-cs"/>
            </a:endParaRPr>
          </a:p>
          <a:p>
            <a:pPr marL="0" indent="0" algn="ctr">
              <a:spcBef>
                <a:spcPct val="0"/>
              </a:spcBef>
              <a:buNone/>
              <a:defRPr/>
            </a:pPr>
            <a:r>
              <a:rPr lang="en-US" sz="3600" b="1" dirty="0">
                <a:solidFill>
                  <a:srgbClr val="0070C0"/>
                </a:solidFill>
                <a:ea typeface="+mj-ea"/>
                <a:cs typeface="+mj-cs"/>
              </a:rPr>
              <a:t>Plans and Development Work </a:t>
            </a:r>
          </a:p>
          <a:p>
            <a:pPr marL="0" indent="0" algn="ctr">
              <a:spcBef>
                <a:spcPct val="0"/>
              </a:spcBef>
              <a:buNone/>
              <a:defRPr/>
            </a:pPr>
            <a:r>
              <a:rPr lang="en-US" sz="3600" b="1" dirty="0">
                <a:solidFill>
                  <a:srgbClr val="0070C0"/>
                </a:solidFill>
                <a:ea typeface="+mj-ea"/>
                <a:cs typeface="+mj-cs"/>
              </a:rPr>
              <a:t>for the Upcoming NSFG</a:t>
            </a:r>
          </a:p>
          <a:p>
            <a:pPr marL="0" indent="0" algn="ctr">
              <a:spcBef>
                <a:spcPct val="0"/>
              </a:spcBef>
              <a:buNone/>
              <a:defRPr/>
            </a:pPr>
            <a:endParaRPr lang="en-US" sz="3600" dirty="0">
              <a:solidFill>
                <a:schemeClr val="tx2"/>
              </a:solidFill>
              <a:latin typeface="+mj-lt"/>
              <a:ea typeface="+mj-ea"/>
              <a:cs typeface="+mj-cs"/>
            </a:endParaRPr>
          </a:p>
          <a:p>
            <a:pPr marL="0" indent="0" algn="ctr">
              <a:spcBef>
                <a:spcPct val="0"/>
              </a:spcBef>
              <a:buNone/>
              <a:defRPr/>
            </a:pPr>
            <a:endParaRPr lang="en-US" sz="3600" dirty="0">
              <a:solidFill>
                <a:srgbClr val="FF0000"/>
              </a:solidFill>
            </a:endParaRPr>
          </a:p>
        </p:txBody>
      </p:sp>
    </p:spTree>
    <p:extLst>
      <p:ext uri="{BB962C8B-B14F-4D97-AF65-F5344CB8AC3E}">
        <p14:creationId xmlns:p14="http://schemas.microsoft.com/office/powerpoint/2010/main" val="667227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sz="quarter" idx="12"/>
          </p:nvPr>
        </p:nvSpPr>
        <p:spPr>
          <a:xfrm>
            <a:off x="524107" y="1116736"/>
            <a:ext cx="11418849" cy="5282626"/>
          </a:xfrm>
        </p:spPr>
        <p:txBody>
          <a:bodyPr>
            <a:normAutofit fontScale="85000" lnSpcReduction="20000"/>
          </a:bodyPr>
          <a:lstStyle/>
          <a:p>
            <a:pPr>
              <a:lnSpc>
                <a:spcPct val="90000"/>
              </a:lnSpc>
              <a:buSzPct val="100000"/>
              <a:buFont typeface="Wingdings" pitchFamily="2" charset="2"/>
              <a:buChar char="§"/>
            </a:pPr>
            <a:endParaRPr lang="en-US" sz="2000" dirty="0">
              <a:cs typeface="Arial" pitchFamily="34" charset="0"/>
            </a:endParaRPr>
          </a:p>
          <a:p>
            <a:pPr>
              <a:lnSpc>
                <a:spcPct val="90000"/>
              </a:lnSpc>
              <a:buSzPct val="100000"/>
            </a:pPr>
            <a:r>
              <a:rPr lang="en-US" sz="2600" b="1" dirty="0">
                <a:cs typeface="Arial" pitchFamily="34" charset="0"/>
              </a:rPr>
              <a:t>As part of the U.S. federal statistical system, NSFG must:</a:t>
            </a:r>
          </a:p>
          <a:p>
            <a:pPr marL="411480" indent="-342900">
              <a:lnSpc>
                <a:spcPct val="120000"/>
              </a:lnSpc>
              <a:buSzPct val="100000"/>
              <a:buFont typeface="Arial" panose="020B0604020202020204" pitchFamily="34" charset="0"/>
              <a:buChar char="•"/>
            </a:pPr>
            <a:r>
              <a:rPr lang="en-US" sz="2100" dirty="0">
                <a:latin typeface="Calibri" panose="020F0502020204030204" pitchFamily="34" charset="0"/>
                <a:cs typeface="Calibri" panose="020F0502020204030204" pitchFamily="34" charset="0"/>
              </a:rPr>
              <a:t>Fulfill Section 306 of the Public Health Service Act, stipulating that “NCHS </a:t>
            </a:r>
            <a:r>
              <a:rPr lang="en-US" sz="2100">
                <a:latin typeface="Calibri" panose="020F0502020204030204" pitchFamily="34" charset="0"/>
                <a:cs typeface="Calibri" panose="020F0502020204030204" pitchFamily="34" charset="0"/>
              </a:rPr>
              <a:t>shall collect </a:t>
            </a:r>
            <a:r>
              <a:rPr lang="en-US" sz="2100" dirty="0">
                <a:latin typeface="Calibri" panose="020F0502020204030204" pitchFamily="34" charset="0"/>
                <a:cs typeface="Calibri" panose="020F0502020204030204" pitchFamily="34" charset="0"/>
              </a:rPr>
              <a:t>statistics on…family formation, growth, and dissolution.”</a:t>
            </a:r>
          </a:p>
          <a:p>
            <a:pPr marL="411480" indent="-342900">
              <a:lnSpc>
                <a:spcPct val="120000"/>
              </a:lnSpc>
              <a:buSzPct val="100000"/>
              <a:buFont typeface="Arial" panose="020B0604020202020204" pitchFamily="34" charset="0"/>
              <a:buChar char="•"/>
            </a:pPr>
            <a:r>
              <a:rPr lang="en-US" sz="2100" dirty="0">
                <a:latin typeface="Calibri" panose="020F0502020204030204" pitchFamily="34" charset="0"/>
                <a:cs typeface="Calibri" panose="020F0502020204030204" pitchFamily="34" charset="0"/>
              </a:rPr>
              <a:t>Produce reliable, nationally representative data on key measures of fertility, family formation, and sexual/reproductive health for the US household population of reproductive age</a:t>
            </a:r>
          </a:p>
          <a:p>
            <a:pPr marL="411480" indent="-342900">
              <a:lnSpc>
                <a:spcPct val="120000"/>
              </a:lnSpc>
              <a:buSzPct val="100000"/>
              <a:buFont typeface="Arial" panose="020B0604020202020204" pitchFamily="34" charset="0"/>
              <a:buChar char="•"/>
            </a:pPr>
            <a:r>
              <a:rPr lang="en-US" sz="2100" dirty="0">
                <a:latin typeface="Calibri" panose="020F0502020204030204" pitchFamily="34" charset="0"/>
                <a:cs typeface="Calibri" panose="020F0502020204030204" pitchFamily="34" charset="0"/>
              </a:rPr>
              <a:t>Provide public-use data files and documentation that protect the confidentiality of our survey respondents while still enabling statistical studies of NSFG topics by our federal partners and the broader research community.</a:t>
            </a:r>
          </a:p>
          <a:p>
            <a:pPr>
              <a:lnSpc>
                <a:spcPct val="90000"/>
              </a:lnSpc>
              <a:buSzPct val="100000"/>
            </a:pPr>
            <a:endParaRPr lang="en-US" sz="2000" dirty="0">
              <a:latin typeface="Calibri" panose="020F0502020204030204" pitchFamily="34" charset="0"/>
              <a:cs typeface="Arial" pitchFamily="34" charset="0"/>
            </a:endParaRPr>
          </a:p>
          <a:p>
            <a:pPr>
              <a:lnSpc>
                <a:spcPct val="90000"/>
              </a:lnSpc>
              <a:buSzPct val="100000"/>
            </a:pPr>
            <a:r>
              <a:rPr lang="en-US" sz="2600" b="1" dirty="0">
                <a:cs typeface="Arial" pitchFamily="34" charset="0"/>
              </a:rPr>
              <a:t>In the pursuit of these goals, we must continue to achieve:</a:t>
            </a:r>
          </a:p>
          <a:p>
            <a:pPr>
              <a:lnSpc>
                <a:spcPct val="90000"/>
              </a:lnSpc>
              <a:buSzPct val="100000"/>
            </a:pPr>
            <a:endParaRPr lang="en-US" sz="2000" dirty="0">
              <a:latin typeface="Calibri" panose="020F0502020204030204" pitchFamily="34" charset="0"/>
              <a:cs typeface="Arial" pitchFamily="34" charset="0"/>
            </a:endParaRPr>
          </a:p>
          <a:p>
            <a:pPr marL="1028700" lvl="1" indent="-342900">
              <a:buSzPct val="100000"/>
              <a:buFont typeface="Wingdings" panose="05000000000000000000" pitchFamily="2" charset="2"/>
              <a:buChar char="ü"/>
            </a:pPr>
            <a:r>
              <a:rPr lang="en-US" sz="2500" dirty="0">
                <a:cs typeface="Arial" pitchFamily="34" charset="0"/>
              </a:rPr>
              <a:t>Accurate, unbiased estimates, as frequently as possible</a:t>
            </a:r>
          </a:p>
          <a:p>
            <a:pPr marL="1028700" lvl="1" indent="-342900">
              <a:buSzPct val="100000"/>
              <a:buFont typeface="Wingdings" panose="05000000000000000000" pitchFamily="2" charset="2"/>
              <a:buChar char="ü"/>
            </a:pPr>
            <a:endParaRPr lang="en-US" sz="2500" dirty="0">
              <a:cs typeface="Arial" pitchFamily="34" charset="0"/>
            </a:endParaRPr>
          </a:p>
          <a:p>
            <a:pPr marL="1028700" lvl="1" indent="-342900">
              <a:buSzPct val="100000"/>
              <a:buFont typeface="Wingdings" panose="05000000000000000000" pitchFamily="2" charset="2"/>
              <a:buChar char="ü"/>
            </a:pPr>
            <a:r>
              <a:rPr lang="en-US" sz="2500" dirty="0">
                <a:cs typeface="Arial" pitchFamily="34" charset="0"/>
              </a:rPr>
              <a:t>Cost-efficiency in fieldwork and public-use file production</a:t>
            </a:r>
          </a:p>
          <a:p>
            <a:pPr marL="1028700" lvl="1" indent="-342900">
              <a:buSzPct val="100000"/>
              <a:buFont typeface="Wingdings" panose="05000000000000000000" pitchFamily="2" charset="2"/>
              <a:buChar char="ü"/>
            </a:pPr>
            <a:endParaRPr lang="en-US" sz="2500" dirty="0">
              <a:cs typeface="Arial" pitchFamily="34" charset="0"/>
            </a:endParaRPr>
          </a:p>
          <a:p>
            <a:pPr marL="1028700" lvl="1" indent="-342900">
              <a:buSzPct val="100000"/>
              <a:buFont typeface="Wingdings" panose="05000000000000000000" pitchFamily="2" charset="2"/>
              <a:buChar char="ü"/>
            </a:pPr>
            <a:r>
              <a:rPr lang="en-US" sz="2500" dirty="0">
                <a:cs typeface="Arial" pitchFamily="34" charset="0"/>
              </a:rPr>
              <a:t>Responsiveness to data needs from our diverse set of funding partners</a:t>
            </a:r>
          </a:p>
          <a:p>
            <a:pPr>
              <a:lnSpc>
                <a:spcPct val="90000"/>
              </a:lnSpc>
              <a:buSzPct val="100000"/>
            </a:pPr>
            <a:endParaRPr lang="en-US" sz="2000" dirty="0">
              <a:latin typeface="Calibri" panose="020F0502020204030204" pitchFamily="34" charset="0"/>
              <a:cs typeface="Arial" pitchFamily="34" charset="0"/>
            </a:endParaRPr>
          </a:p>
        </p:txBody>
      </p:sp>
      <p:sp>
        <p:nvSpPr>
          <p:cNvPr id="3" name="TextBox 2"/>
          <p:cNvSpPr txBox="1"/>
          <p:nvPr/>
        </p:nvSpPr>
        <p:spPr>
          <a:xfrm>
            <a:off x="2120590" y="531961"/>
            <a:ext cx="7239000" cy="584775"/>
          </a:xfrm>
          <a:prstGeom prst="rect">
            <a:avLst/>
          </a:prstGeom>
          <a:noFill/>
        </p:spPr>
        <p:txBody>
          <a:bodyPr wrap="square" rtlCol="0">
            <a:spAutoFit/>
          </a:bodyPr>
          <a:lstStyle/>
          <a:p>
            <a:pPr algn="ctr" fontAlgn="base">
              <a:spcBef>
                <a:spcPct val="0"/>
              </a:spcBef>
              <a:spcAft>
                <a:spcPct val="0"/>
              </a:spcAft>
            </a:pPr>
            <a:r>
              <a:rPr lang="en-US" sz="3200" b="1" dirty="0">
                <a:solidFill>
                  <a:srgbClr val="0070C0"/>
                </a:solidFill>
                <a:cs typeface="Arial" pitchFamily="34" charset="0"/>
              </a:rPr>
              <a:t>Goals for the Upcoming NSFG</a:t>
            </a:r>
          </a:p>
        </p:txBody>
      </p:sp>
      <p:sp>
        <p:nvSpPr>
          <p:cNvPr id="5" name="Slide Number Placeholder 2"/>
          <p:cNvSpPr txBox="1">
            <a:spLocks/>
          </p:cNvSpPr>
          <p:nvPr/>
        </p:nvSpPr>
        <p:spPr>
          <a:xfrm>
            <a:off x="11319826" y="6189812"/>
            <a:ext cx="615696" cy="419100"/>
          </a:xfrm>
          <a:prstGeom prst="rect">
            <a:avLst/>
          </a:prstGeom>
        </p:spPr>
        <p:txBody>
          <a:bodyPr>
            <a:normAutofit/>
          </a:bodyPr>
          <a:lstStyle>
            <a:lvl1pPr marL="68580" indent="0" algn="l" rtl="0" eaLnBrk="1" latinLnBrk="0" hangingPunct="1">
              <a:spcBef>
                <a:spcPts val="580"/>
              </a:spcBef>
              <a:buClr>
                <a:schemeClr val="accent1"/>
              </a:buClr>
              <a:buSzPct val="85000"/>
              <a:buFont typeface="Wingdings 2"/>
              <a:buNone/>
              <a:defRPr kumimoji="0" sz="22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fld id="{E90DA271-5668-41B8-84B9-4E143366C3CB}" type="slidenum">
              <a:rPr lang="en-US" sz="1200">
                <a:solidFill>
                  <a:schemeClr val="tx2"/>
                </a:solidFill>
              </a:rPr>
              <a:pPr/>
              <a:t>13</a:t>
            </a:fld>
            <a:endParaRPr lang="en-US" sz="1200" dirty="0">
              <a:solidFill>
                <a:schemeClr val="tx2"/>
              </a:solidFill>
            </a:endParaRPr>
          </a:p>
        </p:txBody>
      </p:sp>
    </p:spTree>
    <p:extLst>
      <p:ext uri="{BB962C8B-B14F-4D97-AF65-F5344CB8AC3E}">
        <p14:creationId xmlns:p14="http://schemas.microsoft.com/office/powerpoint/2010/main" val="1414388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912" y="228600"/>
            <a:ext cx="7815072" cy="639762"/>
          </a:xfrm>
        </p:spPr>
        <p:txBody>
          <a:bodyPr>
            <a:normAutofit fontScale="90000"/>
          </a:bodyPr>
          <a:lstStyle/>
          <a:p>
            <a:r>
              <a:rPr lang="en-US" sz="3600" b="1" dirty="0">
                <a:solidFill>
                  <a:srgbClr val="0070C0"/>
                </a:solidFill>
                <a:latin typeface="+mn-lt"/>
              </a:rPr>
              <a:t>Development Work for the Upcoming NSFG</a:t>
            </a:r>
          </a:p>
        </p:txBody>
      </p:sp>
      <p:sp>
        <p:nvSpPr>
          <p:cNvPr id="3" name="Slide Number Placeholder 2"/>
          <p:cNvSpPr>
            <a:spLocks noGrp="1"/>
          </p:cNvSpPr>
          <p:nvPr>
            <p:ph type="sldNum" sz="quarter" idx="12"/>
          </p:nvPr>
        </p:nvSpPr>
        <p:spPr/>
        <p:txBody>
          <a:bodyPr/>
          <a:lstStyle/>
          <a:p>
            <a:fld id="{E90DA271-5668-41B8-84B9-4E143366C3CB}" type="slidenum">
              <a:rPr lang="en-US" smtClean="0">
                <a:solidFill>
                  <a:schemeClr val="tx1"/>
                </a:solidFill>
              </a:rPr>
              <a:t>14</a:t>
            </a:fld>
            <a:endParaRPr lang="en-US" dirty="0">
              <a:solidFill>
                <a:schemeClr val="tx1"/>
              </a:solidFill>
            </a:endParaRPr>
          </a:p>
        </p:txBody>
      </p:sp>
      <p:sp>
        <p:nvSpPr>
          <p:cNvPr id="4" name="Content Placeholder 3"/>
          <p:cNvSpPr>
            <a:spLocks noGrp="1"/>
          </p:cNvSpPr>
          <p:nvPr>
            <p:ph sz="quarter" idx="1"/>
          </p:nvPr>
        </p:nvSpPr>
        <p:spPr>
          <a:xfrm>
            <a:off x="838200" y="1148577"/>
            <a:ext cx="10770220" cy="5252224"/>
          </a:xfrm>
        </p:spPr>
        <p:txBody>
          <a:bodyPr>
            <a:normAutofit fontScale="77500" lnSpcReduction="20000"/>
          </a:bodyPr>
          <a:lstStyle/>
          <a:p>
            <a:pPr>
              <a:lnSpc>
                <a:spcPct val="110000"/>
              </a:lnSpc>
              <a:buFont typeface="Wingdings" panose="05000000000000000000" pitchFamily="2" charset="2"/>
              <a:buChar char="Ø"/>
            </a:pPr>
            <a:r>
              <a:rPr lang="en-US" b="1" dirty="0"/>
              <a:t>Consultations with cosponsors (ongoing)</a:t>
            </a:r>
          </a:p>
          <a:p>
            <a:pPr marL="0" indent="0">
              <a:lnSpc>
                <a:spcPct val="110000"/>
              </a:lnSpc>
              <a:buNone/>
            </a:pPr>
            <a:endParaRPr lang="en-US" strike="sngStrike" dirty="0"/>
          </a:p>
          <a:p>
            <a:pPr>
              <a:lnSpc>
                <a:spcPct val="110000"/>
              </a:lnSpc>
              <a:buFont typeface="Wingdings" panose="05000000000000000000" pitchFamily="2" charset="2"/>
              <a:buChar char="Ø"/>
            </a:pPr>
            <a:r>
              <a:rPr lang="en-US" b="1" dirty="0"/>
              <a:t>Other consultation (ongoing) –</a:t>
            </a:r>
            <a:r>
              <a:rPr lang="en-US" dirty="0"/>
              <a:t>with subject-matter and survey methodology experts within and outside NCHS, including BSC</a:t>
            </a:r>
          </a:p>
          <a:p>
            <a:pPr>
              <a:lnSpc>
                <a:spcPct val="110000"/>
              </a:lnSpc>
              <a:buFont typeface="Wingdings" panose="05000000000000000000" pitchFamily="2" charset="2"/>
              <a:buChar char="Ø"/>
            </a:pPr>
            <a:endParaRPr lang="en-US" b="1" dirty="0"/>
          </a:p>
          <a:p>
            <a:pPr>
              <a:lnSpc>
                <a:spcPct val="110000"/>
              </a:lnSpc>
              <a:buFont typeface="Wingdings" panose="05000000000000000000" pitchFamily="2" charset="2"/>
              <a:buChar char="Ø"/>
            </a:pPr>
            <a:r>
              <a:rPr lang="en-US" b="1" dirty="0"/>
              <a:t>Expert Work Group </a:t>
            </a:r>
            <a:r>
              <a:rPr lang="en-US" dirty="0"/>
              <a:t>with survey methodologists in Spring 2018, supported by OPA &amp; facilitated by Atlas Research</a:t>
            </a:r>
          </a:p>
          <a:p>
            <a:pPr marL="0" indent="0">
              <a:lnSpc>
                <a:spcPct val="110000"/>
              </a:lnSpc>
              <a:buNone/>
            </a:pPr>
            <a:endParaRPr lang="en-US" strike="sngStrike" dirty="0">
              <a:solidFill>
                <a:srgbClr val="FF0000"/>
              </a:solidFill>
            </a:endParaRPr>
          </a:p>
          <a:p>
            <a:pPr>
              <a:lnSpc>
                <a:spcPct val="110000"/>
              </a:lnSpc>
              <a:buFont typeface="Wingdings" panose="05000000000000000000" pitchFamily="2" charset="2"/>
              <a:buChar char="Ø"/>
            </a:pPr>
            <a:r>
              <a:rPr lang="en-US" b="1" dirty="0"/>
              <a:t>Request for Information (RFI)</a:t>
            </a:r>
            <a:r>
              <a:rPr lang="en-US" dirty="0"/>
              <a:t> in Spring 2019 - gained insights to incorporate into plans for future NSFG design</a:t>
            </a:r>
          </a:p>
          <a:p>
            <a:pPr>
              <a:lnSpc>
                <a:spcPct val="110000"/>
              </a:lnSpc>
              <a:buFont typeface="Wingdings" panose="05000000000000000000" pitchFamily="2" charset="2"/>
              <a:buChar char="Ø"/>
            </a:pPr>
            <a:endParaRPr lang="en-US" dirty="0"/>
          </a:p>
          <a:p>
            <a:pPr>
              <a:lnSpc>
                <a:spcPct val="110000"/>
              </a:lnSpc>
              <a:buFont typeface="Wingdings" panose="05000000000000000000" pitchFamily="2" charset="2"/>
              <a:buChar char="Ø"/>
            </a:pPr>
            <a:r>
              <a:rPr lang="en-US" b="1" dirty="0"/>
              <a:t>Streamlining and updating NSFG questionnaires </a:t>
            </a:r>
            <a:r>
              <a:rPr lang="en-US" dirty="0"/>
              <a:t>in collaboration with cosponsors; testing selected items in collaboration with NCHS/CCQDER</a:t>
            </a:r>
          </a:p>
          <a:p>
            <a:endParaRPr lang="en-US" b="1" dirty="0"/>
          </a:p>
        </p:txBody>
      </p:sp>
    </p:spTree>
    <p:extLst>
      <p:ext uri="{BB962C8B-B14F-4D97-AF65-F5344CB8AC3E}">
        <p14:creationId xmlns:p14="http://schemas.microsoft.com/office/powerpoint/2010/main" val="301267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984" y="136525"/>
            <a:ext cx="8965581" cy="976220"/>
          </a:xfrm>
        </p:spPr>
        <p:txBody>
          <a:bodyPr>
            <a:normAutofit/>
          </a:bodyPr>
          <a:lstStyle/>
          <a:p>
            <a:r>
              <a:rPr lang="en-US" sz="3200" b="1" dirty="0">
                <a:solidFill>
                  <a:srgbClr val="0070C0"/>
                </a:solidFill>
                <a:latin typeface="+mn-lt"/>
              </a:rPr>
              <a:t>Expert Work Group held on April 30-May 1, 2018</a:t>
            </a:r>
          </a:p>
        </p:txBody>
      </p:sp>
      <p:sp>
        <p:nvSpPr>
          <p:cNvPr id="5" name="Slide Number Placeholder 4"/>
          <p:cNvSpPr>
            <a:spLocks noGrp="1"/>
          </p:cNvSpPr>
          <p:nvPr>
            <p:ph type="sldNum" sz="quarter" idx="12"/>
          </p:nvPr>
        </p:nvSpPr>
        <p:spPr>
          <a:xfrm>
            <a:off x="8688658" y="6356350"/>
            <a:ext cx="2743200" cy="365125"/>
          </a:xfrm>
        </p:spPr>
        <p:txBody>
          <a:bodyPr/>
          <a:lstStyle/>
          <a:p>
            <a:fld id="{E90DA271-5668-41B8-84B9-4E143366C3CB}" type="slidenum">
              <a:rPr lang="en-US" smtClean="0">
                <a:solidFill>
                  <a:schemeClr val="tx1"/>
                </a:solidFill>
              </a:rPr>
              <a:t>15</a:t>
            </a:fld>
            <a:endParaRPr lang="en-US" dirty="0">
              <a:solidFill>
                <a:schemeClr val="tx1"/>
              </a:solidFill>
            </a:endParaRPr>
          </a:p>
        </p:txBody>
      </p:sp>
      <p:sp>
        <p:nvSpPr>
          <p:cNvPr id="3" name="Content Placeholder 2"/>
          <p:cNvSpPr>
            <a:spLocks noGrp="1"/>
          </p:cNvSpPr>
          <p:nvPr>
            <p:ph sz="quarter" idx="1"/>
          </p:nvPr>
        </p:nvSpPr>
        <p:spPr>
          <a:xfrm>
            <a:off x="847492" y="1112745"/>
            <a:ext cx="10939347" cy="4944061"/>
          </a:xfrm>
        </p:spPr>
        <p:txBody>
          <a:bodyPr>
            <a:normAutofit fontScale="92500" lnSpcReduction="20000"/>
          </a:bodyPr>
          <a:lstStyle/>
          <a:p>
            <a:pPr marL="0" indent="0">
              <a:buNone/>
            </a:pPr>
            <a:r>
              <a:rPr lang="en-US" sz="3000" b="1" dirty="0"/>
              <a:t>“The Next NSFG:  Integrating a Household Survey with New Approaches for Data Collection”</a:t>
            </a:r>
            <a:endParaRPr lang="en-US" sz="3000" dirty="0"/>
          </a:p>
          <a:p>
            <a:pPr marL="0" indent="0">
              <a:buNone/>
            </a:pPr>
            <a:endParaRPr lang="en-US" sz="2400" dirty="0"/>
          </a:p>
          <a:p>
            <a:pPr marL="0" indent="0">
              <a:lnSpc>
                <a:spcPct val="120000"/>
              </a:lnSpc>
              <a:buNone/>
            </a:pPr>
            <a:r>
              <a:rPr lang="en-US" sz="2400" dirty="0"/>
              <a:t>“NSFG of the future will (likely) continue to be a household-based survey using in-person interviewing as the primary mode of data collection.  However, to address challenges for response rates and data quality, we convened this work group to explore new data collection approaches to complement the HH-based survey:</a:t>
            </a:r>
          </a:p>
          <a:p>
            <a:pPr marL="0" indent="0">
              <a:buNone/>
            </a:pPr>
            <a:endParaRPr lang="en-US" sz="2400" dirty="0"/>
          </a:p>
          <a:p>
            <a:pPr marL="514350" indent="-514350">
              <a:buFont typeface="+mj-lt"/>
              <a:buAutoNum type="arabicPeriod"/>
            </a:pPr>
            <a:r>
              <a:rPr lang="en-US" sz="2400" dirty="0"/>
              <a:t>Use of other survey modes (including internet)  </a:t>
            </a:r>
          </a:p>
          <a:p>
            <a:pPr marL="514350" indent="-514350">
              <a:buFont typeface="+mj-lt"/>
              <a:buAutoNum type="arabicPeriod"/>
            </a:pPr>
            <a:endParaRPr lang="en-US" sz="2400" dirty="0"/>
          </a:p>
          <a:p>
            <a:pPr marL="514350" indent="-514350">
              <a:buFont typeface="+mj-lt"/>
              <a:buAutoNum type="arabicPeriod"/>
            </a:pPr>
            <a:r>
              <a:rPr lang="en-US" sz="2400" dirty="0"/>
              <a:t>Use of follow-up surveys for selected topics or subsamples</a:t>
            </a:r>
          </a:p>
          <a:p>
            <a:pPr marL="514350" indent="-514350">
              <a:buFont typeface="+mj-lt"/>
              <a:buAutoNum type="arabicPeriod"/>
            </a:pPr>
            <a:endParaRPr lang="en-US" sz="2400" dirty="0"/>
          </a:p>
          <a:p>
            <a:pPr marL="514350" indent="-514350">
              <a:buFont typeface="+mj-lt"/>
              <a:buAutoNum type="arabicPeriod"/>
            </a:pPr>
            <a:r>
              <a:rPr lang="en-US" sz="2400" dirty="0"/>
              <a:t>Inclusion of supplements or modules that may be administered once or periodically”</a:t>
            </a:r>
          </a:p>
          <a:p>
            <a:pPr marL="0" indent="0">
              <a:buNone/>
            </a:pPr>
            <a:endParaRPr lang="en-US" sz="2400" dirty="0">
              <a:latin typeface="+mj-lt"/>
            </a:endParaRPr>
          </a:p>
          <a:p>
            <a:pPr marL="0" indent="0">
              <a:buNone/>
            </a:pPr>
            <a:endParaRPr lang="en-US" sz="2400" dirty="0">
              <a:latin typeface="+mj-lt"/>
            </a:endParaRPr>
          </a:p>
        </p:txBody>
      </p:sp>
      <p:sp>
        <p:nvSpPr>
          <p:cNvPr id="7" name="TextBox 6"/>
          <p:cNvSpPr txBox="1"/>
          <p:nvPr/>
        </p:nvSpPr>
        <p:spPr>
          <a:xfrm>
            <a:off x="1372798" y="66093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9051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3496" y="286214"/>
            <a:ext cx="7325139" cy="685800"/>
          </a:xfrm>
        </p:spPr>
        <p:txBody>
          <a:bodyPr>
            <a:normAutofit/>
          </a:bodyPr>
          <a:lstStyle/>
          <a:p>
            <a:pPr algn="ctr"/>
            <a:r>
              <a:rPr lang="en-US" sz="3200" b="1" dirty="0">
                <a:solidFill>
                  <a:srgbClr val="0070C0"/>
                </a:solidFill>
                <a:latin typeface="+mn-lt"/>
              </a:rPr>
              <a:t>Request for Information (RFI)</a:t>
            </a:r>
          </a:p>
        </p:txBody>
      </p:sp>
      <p:sp>
        <p:nvSpPr>
          <p:cNvPr id="3" name="Slide Number Placeholder 2"/>
          <p:cNvSpPr>
            <a:spLocks noGrp="1"/>
          </p:cNvSpPr>
          <p:nvPr>
            <p:ph type="sldNum" sz="quarter" idx="12"/>
          </p:nvPr>
        </p:nvSpPr>
        <p:spPr/>
        <p:txBody>
          <a:bodyPr/>
          <a:lstStyle/>
          <a:p>
            <a:fld id="{E90DA271-5668-41B8-84B9-4E143366C3CB}" type="slidenum">
              <a:rPr lang="en-US" smtClean="0">
                <a:solidFill>
                  <a:schemeClr val="tx1"/>
                </a:solidFill>
              </a:rPr>
              <a:t>16</a:t>
            </a:fld>
            <a:endParaRPr lang="en-US" dirty="0">
              <a:solidFill>
                <a:schemeClr val="tx1"/>
              </a:solidFill>
            </a:endParaRPr>
          </a:p>
        </p:txBody>
      </p:sp>
      <p:sp>
        <p:nvSpPr>
          <p:cNvPr id="4" name="Content Placeholder 3"/>
          <p:cNvSpPr>
            <a:spLocks noGrp="1"/>
          </p:cNvSpPr>
          <p:nvPr>
            <p:ph sz="quarter" idx="1"/>
          </p:nvPr>
        </p:nvSpPr>
        <p:spPr>
          <a:xfrm>
            <a:off x="463296" y="1148576"/>
            <a:ext cx="11334694" cy="5252224"/>
          </a:xfrm>
        </p:spPr>
        <p:txBody>
          <a:bodyPr>
            <a:normAutofit fontScale="92500" lnSpcReduction="10000"/>
          </a:bodyPr>
          <a:lstStyle/>
          <a:p>
            <a:pPr marL="0" indent="0">
              <a:spcBef>
                <a:spcPts val="0"/>
              </a:spcBef>
              <a:buNone/>
              <a:defRPr/>
            </a:pPr>
            <a:r>
              <a:rPr lang="en-US" dirty="0"/>
              <a:t>Vendors were asked to discuss the following topics for consideration in the upcoming survey: </a:t>
            </a:r>
          </a:p>
          <a:p>
            <a:pPr marL="0" indent="0">
              <a:buNone/>
            </a:pPr>
            <a:endParaRPr lang="en-US" dirty="0"/>
          </a:p>
          <a:p>
            <a:pPr>
              <a:lnSpc>
                <a:spcPct val="110000"/>
              </a:lnSpc>
            </a:pPr>
            <a:r>
              <a:rPr lang="en-US" b="1" dirty="0"/>
              <a:t>Use of other survey modes </a:t>
            </a:r>
            <a:r>
              <a:rPr lang="en-US" dirty="0"/>
              <a:t>(also addressed by the Expert Work Group)</a:t>
            </a:r>
          </a:p>
          <a:p>
            <a:pPr>
              <a:lnSpc>
                <a:spcPct val="110000"/>
              </a:lnSpc>
            </a:pPr>
            <a:r>
              <a:rPr lang="en-US" b="1" dirty="0"/>
              <a:t>Administrative data linkages </a:t>
            </a:r>
            <a:r>
              <a:rPr lang="en-US" dirty="0"/>
              <a:t>to reduce respondent burden and to improve analytic potential of NSFG data</a:t>
            </a:r>
          </a:p>
          <a:p>
            <a:pPr>
              <a:lnSpc>
                <a:spcPct val="110000"/>
              </a:lnSpc>
            </a:pPr>
            <a:r>
              <a:rPr lang="en-US" b="1" dirty="0"/>
              <a:t>Collection of biomarkers </a:t>
            </a:r>
            <a:r>
              <a:rPr lang="en-US" dirty="0"/>
              <a:t>to complement core content and enhance utility </a:t>
            </a:r>
          </a:p>
          <a:p>
            <a:pPr>
              <a:lnSpc>
                <a:spcPct val="110000"/>
              </a:lnSpc>
            </a:pPr>
            <a:r>
              <a:rPr lang="en-US" b="1" dirty="0"/>
              <a:t>Disclosure risk reduction </a:t>
            </a:r>
            <a:r>
              <a:rPr lang="en-US" dirty="0"/>
              <a:t>strategies to permit public release of data while protecting respondent confidentiality</a:t>
            </a:r>
          </a:p>
          <a:p>
            <a:pPr marL="0" indent="0">
              <a:buNone/>
            </a:pPr>
            <a:endParaRPr lang="en-US" dirty="0"/>
          </a:p>
          <a:p>
            <a:pPr lvl="1">
              <a:buFont typeface="Wingdings" panose="05000000000000000000" pitchFamily="2" charset="2"/>
              <a:buChar char="Ø"/>
            </a:pPr>
            <a:r>
              <a:rPr lang="en-US" dirty="0"/>
              <a:t>Received 6 responses by the 4/30/19 deadline</a:t>
            </a:r>
          </a:p>
          <a:p>
            <a:pPr lvl="1">
              <a:buFont typeface="Wingdings" panose="05000000000000000000" pitchFamily="2" charset="2"/>
              <a:buChar char="Ø"/>
            </a:pPr>
            <a:r>
              <a:rPr lang="en-US" dirty="0"/>
              <a:t>Invited 4 vendors to present at NCHS</a:t>
            </a:r>
          </a:p>
          <a:p>
            <a:endParaRPr lang="en-US" dirty="0"/>
          </a:p>
        </p:txBody>
      </p:sp>
    </p:spTree>
    <p:extLst>
      <p:ext uri="{BB962C8B-B14F-4D97-AF65-F5344CB8AC3E}">
        <p14:creationId xmlns:p14="http://schemas.microsoft.com/office/powerpoint/2010/main" val="2812361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620" y="1354158"/>
            <a:ext cx="11050858" cy="4856143"/>
          </a:xfrm>
        </p:spPr>
        <p:txBody>
          <a:bodyPr>
            <a:normAutofit/>
          </a:bodyPr>
          <a:lstStyle/>
          <a:p>
            <a:pPr marL="0" indent="0">
              <a:lnSpc>
                <a:spcPct val="100000"/>
              </a:lnSpc>
              <a:buNone/>
            </a:pPr>
            <a:r>
              <a:rPr lang="en-US" sz="2400" dirty="0">
                <a:cs typeface="Arial" panose="020B0604020202020204" pitchFamily="34" charset="0"/>
              </a:rPr>
              <a:t>Consideration is being given to continuing with a </a:t>
            </a:r>
            <a:r>
              <a:rPr lang="en-US" sz="2400" b="1" dirty="0">
                <a:cs typeface="Arial" panose="020B0604020202020204" pitchFamily="34" charset="0"/>
              </a:rPr>
              <a:t>household-based, in-person survey design as the foundation, which would enable us to build on other survey design enhancements</a:t>
            </a:r>
            <a:r>
              <a:rPr lang="en-US" sz="2400" dirty="0">
                <a:cs typeface="Arial" panose="020B0604020202020204" pitchFamily="34" charset="0"/>
              </a:rPr>
              <a:t> (including active cost management strategies) to maximize response rates and reduce bias.</a:t>
            </a:r>
          </a:p>
          <a:p>
            <a:pPr marL="320040" lvl="1" indent="0">
              <a:buNone/>
            </a:pPr>
            <a:endParaRPr lang="en-US" sz="2100" dirty="0">
              <a:cs typeface="Arial" panose="020B0604020202020204" pitchFamily="34" charset="0"/>
            </a:endParaRPr>
          </a:p>
          <a:p>
            <a:pPr marL="0" lvl="1" indent="0">
              <a:buNone/>
            </a:pPr>
            <a:r>
              <a:rPr lang="en-US" b="1" dirty="0">
                <a:cs typeface="Arial" panose="020B0604020202020204" pitchFamily="34" charset="0"/>
              </a:rPr>
              <a:t>Rationale:  </a:t>
            </a:r>
            <a:r>
              <a:rPr lang="en-US" dirty="0">
                <a:cs typeface="Arial" panose="020B0604020202020204" pitchFamily="34" charset="0"/>
              </a:rPr>
              <a:t>The core, mission-central content of NSFG is fairly sensitive and cognitively challenging, and our household-based design: </a:t>
            </a:r>
          </a:p>
          <a:p>
            <a:pPr marL="342900" lvl="1" indent="0">
              <a:buNone/>
            </a:pPr>
            <a:endParaRPr lang="en-US" sz="2100" dirty="0">
              <a:cs typeface="Arial" panose="020B0604020202020204" pitchFamily="34" charset="0"/>
            </a:endParaRPr>
          </a:p>
          <a:p>
            <a:pPr lvl="1"/>
            <a:r>
              <a:rPr lang="en-US" sz="2100" dirty="0">
                <a:cs typeface="Arial" panose="020B0604020202020204" pitchFamily="34" charset="0"/>
              </a:rPr>
              <a:t>Leverages the advantages of in-person interviewing, including rapport with the interviewer herself and the various interview aids (e.g., Life History Calendar), to maintain data quality and consistency.   </a:t>
            </a:r>
          </a:p>
          <a:p>
            <a:endParaRPr lang="en-US" sz="2300" dirty="0">
              <a:cs typeface="Arial" panose="020B0604020202020204" pitchFamily="34" charset="0"/>
            </a:endParaRPr>
          </a:p>
          <a:p>
            <a:pPr lvl="1"/>
            <a:r>
              <a:rPr lang="en-US" sz="2100" dirty="0">
                <a:cs typeface="Arial" panose="020B0604020202020204" pitchFamily="34" charset="0"/>
              </a:rPr>
              <a:t>Incorporates self-administered mode for the most sensitive items to enhance privacy.</a:t>
            </a:r>
          </a:p>
          <a:p>
            <a:pPr lvl="1"/>
            <a:endParaRPr lang="en-US" sz="2100" dirty="0">
              <a:cs typeface="Arial" panose="020B0604020202020204" pitchFamily="34" charset="0"/>
            </a:endParaRPr>
          </a:p>
          <a:p>
            <a:pPr lvl="1"/>
            <a:endParaRPr lang="en-US" dirty="0"/>
          </a:p>
          <a:p>
            <a:pPr marL="685800" lvl="2" indent="0">
              <a:buNone/>
            </a:pPr>
            <a:endParaRPr lang="en-US" dirty="0"/>
          </a:p>
        </p:txBody>
      </p:sp>
      <p:sp>
        <p:nvSpPr>
          <p:cNvPr id="5" name="TextBox 4"/>
          <p:cNvSpPr txBox="1"/>
          <p:nvPr/>
        </p:nvSpPr>
        <p:spPr>
          <a:xfrm>
            <a:off x="1280160" y="457200"/>
            <a:ext cx="9473184" cy="523220"/>
          </a:xfrm>
          <a:prstGeom prst="rect">
            <a:avLst/>
          </a:prstGeom>
          <a:noFill/>
        </p:spPr>
        <p:txBody>
          <a:bodyPr wrap="square" rtlCol="0">
            <a:spAutoFit/>
          </a:bodyPr>
          <a:lstStyle/>
          <a:p>
            <a:pPr algn="ctr" fontAlgn="base">
              <a:spcBef>
                <a:spcPct val="0"/>
              </a:spcBef>
              <a:spcAft>
                <a:spcPct val="0"/>
              </a:spcAft>
            </a:pPr>
            <a:r>
              <a:rPr lang="en-US" sz="2800" b="1" dirty="0">
                <a:solidFill>
                  <a:srgbClr val="0070C0"/>
                </a:solidFill>
                <a:cs typeface="Arial" pitchFamily="34" charset="0"/>
              </a:rPr>
              <a:t>Current Thinking on a Baseline Design for the Upcoming NSFG</a:t>
            </a:r>
          </a:p>
        </p:txBody>
      </p:sp>
      <p:sp>
        <p:nvSpPr>
          <p:cNvPr id="6" name="Slide Number Placeholder 2"/>
          <p:cNvSpPr txBox="1">
            <a:spLocks/>
          </p:cNvSpPr>
          <p:nvPr/>
        </p:nvSpPr>
        <p:spPr>
          <a:xfrm>
            <a:off x="11457878" y="6278137"/>
            <a:ext cx="457200" cy="389364"/>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90DA271-5668-41B8-84B9-4E143366C3CB}" type="slidenum">
              <a:rPr lang="en-US" sz="1200">
                <a:solidFill>
                  <a:schemeClr val="tx2"/>
                </a:solidFill>
              </a:rPr>
              <a:pPr/>
              <a:t>17</a:t>
            </a:fld>
            <a:endParaRPr lang="en-US" sz="1200" dirty="0">
              <a:solidFill>
                <a:schemeClr val="tx2"/>
              </a:solidFill>
            </a:endParaRPr>
          </a:p>
        </p:txBody>
      </p:sp>
    </p:spTree>
    <p:extLst>
      <p:ext uri="{BB962C8B-B14F-4D97-AF65-F5344CB8AC3E}">
        <p14:creationId xmlns:p14="http://schemas.microsoft.com/office/powerpoint/2010/main" val="3684303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771" y="1219201"/>
            <a:ext cx="10872439" cy="5014331"/>
          </a:xfrm>
        </p:spPr>
        <p:txBody>
          <a:bodyPr>
            <a:normAutofit fontScale="92500" lnSpcReduction="10000"/>
          </a:bodyPr>
          <a:lstStyle/>
          <a:p>
            <a:pPr marL="0" indent="0">
              <a:buNone/>
            </a:pPr>
            <a:r>
              <a:rPr lang="en-US" dirty="0">
                <a:solidFill>
                  <a:srgbClr val="0070C0"/>
                </a:solidFill>
                <a:cs typeface="Arial" panose="020B0604020202020204" pitchFamily="34" charset="0"/>
              </a:rPr>
              <a:t>Basic Survey Plan:</a:t>
            </a:r>
          </a:p>
          <a:p>
            <a:pPr marL="0" indent="0">
              <a:buNone/>
            </a:pPr>
            <a:endParaRPr lang="en-US" dirty="0">
              <a:solidFill>
                <a:srgbClr val="FF0000"/>
              </a:solidFill>
              <a:cs typeface="Arial" panose="020B0604020202020204" pitchFamily="34" charset="0"/>
            </a:endParaRPr>
          </a:p>
          <a:p>
            <a:pPr lvl="1">
              <a:buFont typeface="Wingdings" panose="05000000000000000000" pitchFamily="2" charset="2"/>
              <a:buChar char="Ø"/>
            </a:pPr>
            <a:r>
              <a:rPr lang="en-US" dirty="0">
                <a:cs typeface="Arial" panose="020B0604020202020204" pitchFamily="34" charset="0"/>
              </a:rPr>
              <a:t>Household-based sample of men and women age 15-49</a:t>
            </a:r>
          </a:p>
          <a:p>
            <a:pPr lvl="1">
              <a:buFont typeface="Wingdings" panose="05000000000000000000" pitchFamily="2" charset="2"/>
              <a:buChar char="Ø"/>
            </a:pPr>
            <a:r>
              <a:rPr lang="en-US" dirty="0">
                <a:cs typeface="Arial" panose="020B0604020202020204" pitchFamily="34" charset="0"/>
              </a:rPr>
              <a:t>Oversamples of Hispanics, Blacks, teens (or changes TBD if appropriate)</a:t>
            </a:r>
          </a:p>
          <a:p>
            <a:pPr lvl="1">
              <a:buFont typeface="Wingdings" panose="05000000000000000000" pitchFamily="2" charset="2"/>
              <a:buChar char="Ø"/>
            </a:pPr>
            <a:endParaRPr lang="en-US" dirty="0">
              <a:cs typeface="Arial" panose="020B0604020202020204" pitchFamily="34" charset="0"/>
            </a:endParaRPr>
          </a:p>
          <a:p>
            <a:pPr lvl="1">
              <a:buFont typeface="Wingdings" panose="05000000000000000000" pitchFamily="2" charset="2"/>
              <a:buChar char="Ø"/>
            </a:pPr>
            <a:r>
              <a:rPr lang="en-US" dirty="0">
                <a:cs typeface="Arial" panose="020B0604020202020204" pitchFamily="34" charset="0"/>
              </a:rPr>
              <a:t>Primarily in-person CAPI interviews (with ACASI component) </a:t>
            </a:r>
            <a:r>
              <a:rPr lang="en-US" b="1" i="1" dirty="0">
                <a:cs typeface="Arial" panose="020B0604020202020204" pitchFamily="34" charset="0"/>
              </a:rPr>
              <a:t>but streamlined &amp; improved content from 2017-2019 questionnaires</a:t>
            </a:r>
            <a:endParaRPr lang="en-US" dirty="0">
              <a:cs typeface="Arial" panose="020B0604020202020204" pitchFamily="34" charset="0"/>
            </a:endParaRPr>
          </a:p>
          <a:p>
            <a:pPr lvl="1">
              <a:buFont typeface="Wingdings" panose="05000000000000000000" pitchFamily="2" charset="2"/>
              <a:buChar char="Ø"/>
            </a:pPr>
            <a:endParaRPr lang="en-US" dirty="0">
              <a:cs typeface="Arial" panose="020B0604020202020204" pitchFamily="34" charset="0"/>
            </a:endParaRPr>
          </a:p>
          <a:p>
            <a:pPr lvl="1">
              <a:buFont typeface="Wingdings" panose="05000000000000000000" pitchFamily="2" charset="2"/>
              <a:buChar char="Ø"/>
            </a:pPr>
            <a:r>
              <a:rPr lang="en-US" dirty="0">
                <a:cs typeface="Arial" panose="020B0604020202020204" pitchFamily="34" charset="0"/>
              </a:rPr>
              <a:t>Continuous fieldwork, with responsive design features to be considered/evaluated as appropriate:</a:t>
            </a:r>
          </a:p>
          <a:p>
            <a:pPr lvl="2">
              <a:buFont typeface="Wingdings" panose="05000000000000000000" pitchFamily="2" charset="2"/>
              <a:buChar char="§"/>
            </a:pPr>
            <a:r>
              <a:rPr lang="en-US" dirty="0">
                <a:cs typeface="Arial" panose="020B0604020202020204" pitchFamily="34" charset="0"/>
              </a:rPr>
              <a:t>Continue to interview 1 person per household</a:t>
            </a:r>
          </a:p>
          <a:p>
            <a:pPr lvl="2">
              <a:buFont typeface="Wingdings" panose="05000000000000000000" pitchFamily="2" charset="2"/>
              <a:buChar char="§"/>
            </a:pPr>
            <a:r>
              <a:rPr lang="en-US" dirty="0">
                <a:cs typeface="Arial" panose="020B0604020202020204" pitchFamily="34" charset="0"/>
              </a:rPr>
              <a:t>Continue to employ only female interviewers</a:t>
            </a:r>
          </a:p>
          <a:p>
            <a:pPr lvl="2">
              <a:buFont typeface="Wingdings" panose="05000000000000000000" pitchFamily="2" charset="2"/>
              <a:buChar char="§"/>
            </a:pPr>
            <a:r>
              <a:rPr lang="en-US" dirty="0">
                <a:cs typeface="Arial" panose="020B0604020202020204" pitchFamily="34" charset="0"/>
              </a:rPr>
              <a:t>Calendar-year data collection hopefully starting by January 2022</a:t>
            </a:r>
          </a:p>
          <a:p>
            <a:pPr lvl="1"/>
            <a:endParaRPr lang="en-US" dirty="0">
              <a:cs typeface="Arial" panose="020B0604020202020204" pitchFamily="34" charset="0"/>
            </a:endParaRPr>
          </a:p>
          <a:p>
            <a:pPr lvl="1">
              <a:buFont typeface="Wingdings" panose="05000000000000000000" pitchFamily="2" charset="2"/>
              <a:buChar char="Ø"/>
            </a:pPr>
            <a:r>
              <a:rPr lang="en-US" dirty="0">
                <a:cs typeface="Arial" panose="020B0604020202020204" pitchFamily="34" charset="0"/>
              </a:rPr>
              <a:t>Aiming for minimum 2-year file release plan (e.g., 2022-23, etc)</a:t>
            </a:r>
          </a:p>
          <a:p>
            <a:pPr lvl="1"/>
            <a:endParaRPr lang="en-US" dirty="0">
              <a:cs typeface="Arial" panose="020B0604020202020204" pitchFamily="34" charset="0"/>
            </a:endParaRPr>
          </a:p>
          <a:p>
            <a:pPr marL="320040" lvl="1" indent="0">
              <a:buNone/>
            </a:pPr>
            <a:endParaRPr lang="en-US" dirty="0">
              <a:solidFill>
                <a:srgbClr val="0070C0"/>
              </a:solidFill>
              <a:cs typeface="Arial" panose="020B0604020202020204" pitchFamily="34" charset="0"/>
            </a:endParaRPr>
          </a:p>
        </p:txBody>
      </p:sp>
      <p:sp>
        <p:nvSpPr>
          <p:cNvPr id="5" name="TextBox 4"/>
          <p:cNvSpPr txBox="1"/>
          <p:nvPr/>
        </p:nvSpPr>
        <p:spPr>
          <a:xfrm>
            <a:off x="1024128" y="381000"/>
            <a:ext cx="9777984" cy="523220"/>
          </a:xfrm>
          <a:prstGeom prst="rect">
            <a:avLst/>
          </a:prstGeom>
          <a:noFill/>
        </p:spPr>
        <p:txBody>
          <a:bodyPr wrap="square" rtlCol="0">
            <a:spAutoFit/>
          </a:bodyPr>
          <a:lstStyle/>
          <a:p>
            <a:pPr algn="ctr" fontAlgn="base">
              <a:spcBef>
                <a:spcPct val="0"/>
              </a:spcBef>
              <a:spcAft>
                <a:spcPct val="0"/>
              </a:spcAft>
            </a:pPr>
            <a:r>
              <a:rPr lang="en-US" sz="2800" b="1" dirty="0">
                <a:solidFill>
                  <a:srgbClr val="0070C0"/>
                </a:solidFill>
                <a:cs typeface="Arial" pitchFamily="34" charset="0"/>
              </a:rPr>
              <a:t>Baseline Design Under Consideration for Upcoming Survey</a:t>
            </a:r>
          </a:p>
        </p:txBody>
      </p:sp>
      <p:sp>
        <p:nvSpPr>
          <p:cNvPr id="6" name="Slide Number Placeholder 2"/>
          <p:cNvSpPr txBox="1">
            <a:spLocks/>
          </p:cNvSpPr>
          <p:nvPr/>
        </p:nvSpPr>
        <p:spPr>
          <a:xfrm>
            <a:off x="10959270" y="6000876"/>
            <a:ext cx="457200" cy="457200"/>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90DA271-5668-41B8-84B9-4E143366C3CB}" type="slidenum">
              <a:rPr lang="en-US" sz="1200">
                <a:solidFill>
                  <a:schemeClr val="tx2"/>
                </a:solidFill>
              </a:rPr>
              <a:pPr/>
              <a:t>18</a:t>
            </a:fld>
            <a:endParaRPr lang="en-US" sz="1200" dirty="0">
              <a:solidFill>
                <a:schemeClr val="tx2"/>
              </a:solidFill>
            </a:endParaRPr>
          </a:p>
        </p:txBody>
      </p:sp>
    </p:spTree>
    <p:extLst>
      <p:ext uri="{BB962C8B-B14F-4D97-AF65-F5344CB8AC3E}">
        <p14:creationId xmlns:p14="http://schemas.microsoft.com/office/powerpoint/2010/main" val="3119498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9073" y="1466726"/>
            <a:ext cx="11162371" cy="4781675"/>
          </a:xfrm>
        </p:spPr>
        <p:txBody>
          <a:bodyPr>
            <a:normAutofit lnSpcReduction="10000"/>
          </a:bodyPr>
          <a:lstStyle/>
          <a:p>
            <a:pPr marL="0" indent="0">
              <a:buNone/>
            </a:pPr>
            <a:r>
              <a:rPr lang="en-US" dirty="0">
                <a:solidFill>
                  <a:srgbClr val="0070C0"/>
                </a:solidFill>
                <a:cs typeface="Arial" panose="020B0604020202020204" pitchFamily="34" charset="0"/>
              </a:rPr>
              <a:t>Building in pilot tests and experiments:</a:t>
            </a:r>
          </a:p>
          <a:p>
            <a:pPr lvl="1"/>
            <a:endParaRPr lang="en-US" dirty="0">
              <a:cs typeface="Arial" panose="020B0604020202020204" pitchFamily="34" charset="0"/>
            </a:endParaRPr>
          </a:p>
          <a:p>
            <a:pPr lvl="1">
              <a:buFont typeface="Wingdings" panose="05000000000000000000" pitchFamily="2" charset="2"/>
              <a:buChar char="Ø"/>
            </a:pPr>
            <a:r>
              <a:rPr lang="en-US" dirty="0">
                <a:cs typeface="Arial" panose="020B0604020202020204" pitchFamily="34" charset="0"/>
              </a:rPr>
              <a:t>Supplementing in-person interviewing with alternative modes – for example:</a:t>
            </a:r>
          </a:p>
          <a:p>
            <a:pPr lvl="2">
              <a:buFont typeface="Wingdings" panose="05000000000000000000" pitchFamily="2" charset="2"/>
              <a:buChar char="§"/>
            </a:pPr>
            <a:r>
              <a:rPr lang="en-US" dirty="0">
                <a:cs typeface="Arial" panose="020B0604020202020204" pitchFamily="34" charset="0"/>
              </a:rPr>
              <a:t>Conducting screeners using most effective method(s) – mail, online, phone, in-person, mixed-mode/sequential</a:t>
            </a:r>
          </a:p>
          <a:p>
            <a:pPr lvl="2">
              <a:buFont typeface="Wingdings" panose="05000000000000000000" pitchFamily="2" charset="2"/>
              <a:buChar char="§"/>
            </a:pPr>
            <a:r>
              <a:rPr lang="en-US" dirty="0">
                <a:cs typeface="Arial" panose="020B0604020202020204" pitchFamily="34" charset="0"/>
              </a:rPr>
              <a:t>Supplementing main interviews with other modes (e.g., web-based) to optimize outcomes</a:t>
            </a:r>
          </a:p>
          <a:p>
            <a:pPr lvl="2"/>
            <a:endParaRPr lang="en-US" dirty="0">
              <a:cs typeface="Arial" panose="020B0604020202020204" pitchFamily="34" charset="0"/>
            </a:endParaRPr>
          </a:p>
          <a:p>
            <a:pPr lvl="1">
              <a:buFont typeface="Wingdings" panose="05000000000000000000" pitchFamily="2" charset="2"/>
              <a:buChar char="Ø"/>
            </a:pPr>
            <a:r>
              <a:rPr lang="en-US" dirty="0">
                <a:cs typeface="Arial" panose="020B0604020202020204" pitchFamily="34" charset="0"/>
              </a:rPr>
              <a:t>Other issues related to response rates, data quality, and data dissemination under consideration – for example:</a:t>
            </a:r>
          </a:p>
          <a:p>
            <a:pPr lvl="2">
              <a:buFont typeface="Wingdings" panose="05000000000000000000" pitchFamily="2" charset="2"/>
              <a:buChar char="§"/>
            </a:pPr>
            <a:r>
              <a:rPr lang="en-US" dirty="0">
                <a:cs typeface="Arial" panose="020B0604020202020204" pitchFamily="34" charset="0"/>
              </a:rPr>
              <a:t>Innovations to reach selected respondents and gain cooperation (including use of incentives)</a:t>
            </a:r>
          </a:p>
          <a:p>
            <a:pPr lvl="2">
              <a:buFont typeface="Wingdings" panose="05000000000000000000" pitchFamily="2" charset="2"/>
              <a:buChar char="§"/>
            </a:pPr>
            <a:r>
              <a:rPr lang="en-US" dirty="0">
                <a:cs typeface="Arial" panose="020B0604020202020204" pitchFamily="34" charset="0"/>
              </a:rPr>
              <a:t>Assessment of continuity/comparability of estimates across modes</a:t>
            </a:r>
          </a:p>
          <a:p>
            <a:pPr lvl="2">
              <a:buFont typeface="Wingdings" panose="05000000000000000000" pitchFamily="2" charset="2"/>
              <a:buChar char="§"/>
            </a:pPr>
            <a:r>
              <a:rPr lang="en-US" dirty="0">
                <a:cs typeface="Arial" panose="020B0604020202020204" pitchFamily="34" charset="0"/>
              </a:rPr>
              <a:t>Assessment of effects of screener and main interview modes/methods on costs, response rates, coverage, variances, nonresponse bias</a:t>
            </a:r>
          </a:p>
          <a:p>
            <a:pPr lvl="2">
              <a:buFont typeface="Wingdings" panose="05000000000000000000" pitchFamily="2" charset="2"/>
              <a:buChar char="§"/>
            </a:pPr>
            <a:r>
              <a:rPr lang="en-US" dirty="0">
                <a:cs typeface="Arial" panose="020B0604020202020204" pitchFamily="34" charset="0"/>
              </a:rPr>
              <a:t>Evaluation of new methods for disclosure risk reduction and data dissemination strategies that meet NCHS standards for confidentiality protection</a:t>
            </a:r>
          </a:p>
          <a:p>
            <a:pPr lvl="2"/>
            <a:endParaRPr lang="en-US" dirty="0">
              <a:solidFill>
                <a:srgbClr val="0070C0"/>
              </a:solidFill>
              <a:cs typeface="Arial" panose="020B0604020202020204" pitchFamily="34" charset="0"/>
            </a:endParaRPr>
          </a:p>
          <a:p>
            <a:pPr lvl="1"/>
            <a:endParaRPr lang="en-US" dirty="0"/>
          </a:p>
          <a:p>
            <a:pPr marL="685800" lvl="2" indent="0">
              <a:buNone/>
            </a:pPr>
            <a:endParaRPr lang="en-US" dirty="0"/>
          </a:p>
        </p:txBody>
      </p:sp>
      <p:sp>
        <p:nvSpPr>
          <p:cNvPr id="5" name="TextBox 4"/>
          <p:cNvSpPr txBox="1"/>
          <p:nvPr/>
        </p:nvSpPr>
        <p:spPr>
          <a:xfrm>
            <a:off x="669073" y="457200"/>
            <a:ext cx="10608527" cy="523220"/>
          </a:xfrm>
          <a:prstGeom prst="rect">
            <a:avLst/>
          </a:prstGeom>
          <a:noFill/>
        </p:spPr>
        <p:txBody>
          <a:bodyPr wrap="square" rtlCol="0">
            <a:spAutoFit/>
          </a:bodyPr>
          <a:lstStyle/>
          <a:p>
            <a:pPr algn="ctr" fontAlgn="base">
              <a:spcBef>
                <a:spcPct val="0"/>
              </a:spcBef>
              <a:spcAft>
                <a:spcPct val="0"/>
              </a:spcAft>
            </a:pPr>
            <a:r>
              <a:rPr lang="en-US" sz="2800" b="1" dirty="0">
                <a:solidFill>
                  <a:srgbClr val="0070C0"/>
                </a:solidFill>
                <a:cs typeface="Arial" pitchFamily="34" charset="0"/>
              </a:rPr>
              <a:t>Baseline Design Under Consideration for Upcoming Survey </a:t>
            </a:r>
            <a:r>
              <a:rPr lang="en-US" sz="2000" b="1" dirty="0">
                <a:solidFill>
                  <a:srgbClr val="0070C0"/>
                </a:solidFill>
                <a:cs typeface="Arial" pitchFamily="34" charset="0"/>
              </a:rPr>
              <a:t>(cont’d)</a:t>
            </a:r>
          </a:p>
        </p:txBody>
      </p:sp>
      <p:sp>
        <p:nvSpPr>
          <p:cNvPr id="6" name="Slide Number Placeholder 2"/>
          <p:cNvSpPr txBox="1">
            <a:spLocks/>
          </p:cNvSpPr>
          <p:nvPr/>
        </p:nvSpPr>
        <p:spPr>
          <a:xfrm>
            <a:off x="1670303" y="6122020"/>
            <a:ext cx="9852623" cy="545480"/>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90DA271-5668-41B8-84B9-4E143366C3CB}" type="slidenum">
              <a:rPr lang="en-US" sz="1200" smtClean="0">
                <a:solidFill>
                  <a:schemeClr val="tx1"/>
                </a:solidFill>
              </a:rPr>
              <a:pPr/>
              <a:t>19</a:t>
            </a:fld>
            <a:endParaRPr lang="en-US" sz="1200" dirty="0">
              <a:solidFill>
                <a:schemeClr val="tx1"/>
              </a:solidFill>
            </a:endParaRPr>
          </a:p>
        </p:txBody>
      </p:sp>
    </p:spTree>
    <p:extLst>
      <p:ext uri="{BB962C8B-B14F-4D97-AF65-F5344CB8AC3E}">
        <p14:creationId xmlns:p14="http://schemas.microsoft.com/office/powerpoint/2010/main" val="82723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34899" y="1066800"/>
            <a:ext cx="11430000" cy="4953000"/>
          </a:xfrm>
        </p:spPr>
        <p:txBody>
          <a:bodyPr>
            <a:normAutofit lnSpcReduction="10000"/>
          </a:bodyPr>
          <a:lstStyle/>
          <a:p>
            <a:pPr lvl="1"/>
            <a:endParaRPr lang="en-US" sz="2800" dirty="0">
              <a:solidFill>
                <a:schemeClr val="tx1"/>
              </a:solidFill>
            </a:endParaRPr>
          </a:p>
          <a:p>
            <a:pPr lvl="1">
              <a:buFont typeface="Wingdings" panose="05000000000000000000" pitchFamily="2" charset="2"/>
              <a:buChar char="Ø"/>
            </a:pPr>
            <a:r>
              <a:rPr lang="en-US" sz="2400" dirty="0">
                <a:solidFill>
                  <a:schemeClr val="tx1"/>
                </a:solidFill>
              </a:rPr>
              <a:t>Background and history of the NSFG at NCHS</a:t>
            </a:r>
          </a:p>
          <a:p>
            <a:pPr lvl="1">
              <a:buFont typeface="Wingdings" panose="05000000000000000000" pitchFamily="2" charset="2"/>
              <a:buChar char="Ø"/>
            </a:pPr>
            <a:endParaRPr lang="en-US" sz="2400" dirty="0">
              <a:solidFill>
                <a:schemeClr val="tx1"/>
              </a:solidFill>
            </a:endParaRPr>
          </a:p>
          <a:p>
            <a:pPr lvl="1">
              <a:buFont typeface="Wingdings" panose="05000000000000000000" pitchFamily="2" charset="2"/>
              <a:buChar char="Ø"/>
            </a:pPr>
            <a:r>
              <a:rPr lang="en-US" sz="2400" dirty="0">
                <a:solidFill>
                  <a:schemeClr val="tx1"/>
                </a:solidFill>
              </a:rPr>
              <a:t>NSFG fieldwork since 2006 when continuous fieldwork design began</a:t>
            </a:r>
          </a:p>
          <a:p>
            <a:pPr lvl="1">
              <a:buFont typeface="Wingdings" panose="05000000000000000000" pitchFamily="2" charset="2"/>
              <a:buChar char="Ø"/>
            </a:pPr>
            <a:endParaRPr lang="en-US" sz="2400" dirty="0">
              <a:solidFill>
                <a:schemeClr val="tx1"/>
              </a:solidFill>
            </a:endParaRPr>
          </a:p>
          <a:p>
            <a:pPr lvl="1">
              <a:buFont typeface="Wingdings" panose="05000000000000000000" pitchFamily="2" charset="2"/>
              <a:buChar char="Ø"/>
            </a:pPr>
            <a:r>
              <a:rPr lang="en-US" sz="2400" dirty="0">
                <a:solidFill>
                  <a:schemeClr val="tx1"/>
                </a:solidFill>
              </a:rPr>
              <a:t>Plans and development work for the upcoming NSFG</a:t>
            </a:r>
          </a:p>
          <a:p>
            <a:pPr lvl="2">
              <a:buFont typeface="Wingdings" panose="05000000000000000000" pitchFamily="2" charset="2"/>
              <a:buChar char="q"/>
            </a:pPr>
            <a:r>
              <a:rPr lang="en-US" dirty="0">
                <a:solidFill>
                  <a:schemeClr val="tx1"/>
                </a:solidFill>
              </a:rPr>
              <a:t>Goals for upcoming NSFG</a:t>
            </a:r>
          </a:p>
          <a:p>
            <a:pPr lvl="2">
              <a:buFont typeface="Wingdings" panose="05000000000000000000" pitchFamily="2" charset="2"/>
              <a:buChar char="q"/>
            </a:pPr>
            <a:r>
              <a:rPr lang="en-US" dirty="0">
                <a:solidFill>
                  <a:schemeClr val="tx1"/>
                </a:solidFill>
              </a:rPr>
              <a:t>Development work thus far:</a:t>
            </a:r>
          </a:p>
          <a:p>
            <a:pPr lvl="3">
              <a:buFont typeface="Wingdings" panose="05000000000000000000" pitchFamily="2" charset="2"/>
              <a:buChar char="§"/>
            </a:pPr>
            <a:r>
              <a:rPr lang="en-US" dirty="0">
                <a:solidFill>
                  <a:schemeClr val="tx1"/>
                </a:solidFill>
              </a:rPr>
              <a:t>Expert Work Group (Spring 2018)</a:t>
            </a:r>
          </a:p>
          <a:p>
            <a:pPr lvl="3">
              <a:buFont typeface="Wingdings" panose="05000000000000000000" pitchFamily="2" charset="2"/>
              <a:buChar char="§"/>
            </a:pPr>
            <a:r>
              <a:rPr lang="en-US" dirty="0">
                <a:solidFill>
                  <a:schemeClr val="tx1"/>
                </a:solidFill>
              </a:rPr>
              <a:t>Request for Information (Summer 2019)</a:t>
            </a:r>
          </a:p>
          <a:p>
            <a:pPr lvl="3">
              <a:buFont typeface="Wingdings" panose="05000000000000000000" pitchFamily="2" charset="2"/>
              <a:buChar char="§"/>
            </a:pPr>
            <a:r>
              <a:rPr lang="en-US" dirty="0">
                <a:solidFill>
                  <a:schemeClr val="tx1"/>
                </a:solidFill>
              </a:rPr>
              <a:t>Consideration of a baseline survey plan, including questionnaire improvement &amp; streamlining </a:t>
            </a:r>
          </a:p>
          <a:p>
            <a:pPr lvl="3">
              <a:buFont typeface="Wingdings" panose="05000000000000000000" pitchFamily="2" charset="2"/>
              <a:buChar char="§"/>
            </a:pPr>
            <a:r>
              <a:rPr lang="en-US" dirty="0">
                <a:solidFill>
                  <a:schemeClr val="tx1"/>
                </a:solidFill>
              </a:rPr>
              <a:t>Ideas under consideration beyond  baseline plan</a:t>
            </a:r>
          </a:p>
          <a:p>
            <a:pPr lvl="3">
              <a:buFont typeface="Wingdings" panose="05000000000000000000" pitchFamily="2" charset="2"/>
              <a:buChar char="Ø"/>
            </a:pPr>
            <a:endParaRPr lang="en-US" dirty="0">
              <a:solidFill>
                <a:schemeClr val="tx1"/>
              </a:solidFill>
            </a:endParaRPr>
          </a:p>
          <a:p>
            <a:pPr lvl="1">
              <a:buFont typeface="Wingdings" panose="05000000000000000000" pitchFamily="2" charset="2"/>
              <a:buChar char="Ø"/>
            </a:pPr>
            <a:r>
              <a:rPr lang="en-US" sz="2400" dirty="0">
                <a:solidFill>
                  <a:schemeClr val="tx1"/>
                </a:solidFill>
              </a:rPr>
              <a:t>BSC input</a:t>
            </a:r>
            <a:endParaRPr lang="en-US" dirty="0">
              <a:solidFill>
                <a:schemeClr val="tx1"/>
              </a:solidFill>
            </a:endParaRPr>
          </a:p>
          <a:p>
            <a:endParaRPr lang="en-US" dirty="0">
              <a:solidFill>
                <a:schemeClr val="tx1"/>
              </a:solidFill>
            </a:endParaRPr>
          </a:p>
        </p:txBody>
      </p:sp>
      <p:sp>
        <p:nvSpPr>
          <p:cNvPr id="2" name="Title 1"/>
          <p:cNvSpPr>
            <a:spLocks noGrp="1"/>
          </p:cNvSpPr>
          <p:nvPr>
            <p:ph type="title"/>
          </p:nvPr>
        </p:nvSpPr>
        <p:spPr>
          <a:xfrm>
            <a:off x="1981200" y="274638"/>
            <a:ext cx="8229600" cy="639762"/>
          </a:xfrm>
        </p:spPr>
        <p:txBody>
          <a:bodyPr>
            <a:normAutofit/>
          </a:bodyPr>
          <a:lstStyle/>
          <a:p>
            <a:pPr algn="ctr"/>
            <a:r>
              <a:rPr lang="en-US" sz="3200" dirty="0">
                <a:solidFill>
                  <a:srgbClr val="0070C0"/>
                </a:solidFill>
              </a:rPr>
              <a:t>Outline of Presentation</a:t>
            </a:r>
          </a:p>
        </p:txBody>
      </p:sp>
      <p:sp>
        <p:nvSpPr>
          <p:cNvPr id="5" name="Slide Number Placeholder 4">
            <a:extLst>
              <a:ext uri="{FF2B5EF4-FFF2-40B4-BE49-F238E27FC236}">
                <a16:creationId xmlns:a16="http://schemas.microsoft.com/office/drawing/2014/main" id="{6675F08B-3604-45FA-9701-A8CB59FC6196}"/>
              </a:ext>
            </a:extLst>
          </p:cNvPr>
          <p:cNvSpPr txBox="1">
            <a:spLocks/>
          </p:cNvSpPr>
          <p:nvPr/>
        </p:nvSpPr>
        <p:spPr>
          <a:xfrm>
            <a:off x="9307834" y="6172200"/>
            <a:ext cx="2743200" cy="365125"/>
          </a:xfrm>
          <a:prstGeom prst="rect">
            <a:avLst/>
          </a:prstGeom>
          <a:no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22ED2C38-8354-42E4-A2EA-789DEA6F7264}" type="slidenum">
              <a:rPr lang="en-US" altLang="en-US" sz="1200" smtClean="0"/>
              <a:pPr algn="ctr"/>
              <a:t>2</a:t>
            </a:fld>
            <a:endParaRPr lang="en-US" altLang="en-US" dirty="0"/>
          </a:p>
        </p:txBody>
      </p:sp>
    </p:spTree>
    <p:custDataLst>
      <p:tags r:id="rId1"/>
    </p:custDataLst>
    <p:extLst>
      <p:ext uri="{BB962C8B-B14F-4D97-AF65-F5344CB8AC3E}">
        <p14:creationId xmlns:p14="http://schemas.microsoft.com/office/powerpoint/2010/main" val="3662485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D2C727-8603-4275-8C4D-6D4BFF235C55}"/>
              </a:ext>
            </a:extLst>
          </p:cNvPr>
          <p:cNvSpPr>
            <a:spLocks noGrp="1"/>
          </p:cNvSpPr>
          <p:nvPr>
            <p:ph type="title"/>
          </p:nvPr>
        </p:nvSpPr>
        <p:spPr>
          <a:xfrm>
            <a:off x="657922" y="361950"/>
            <a:ext cx="11173522" cy="800100"/>
          </a:xfrm>
        </p:spPr>
        <p:txBody>
          <a:bodyPr>
            <a:normAutofit/>
          </a:bodyPr>
          <a:lstStyle/>
          <a:p>
            <a:pPr algn="ctr"/>
            <a:r>
              <a:rPr lang="en-US" sz="3200" b="1" dirty="0">
                <a:solidFill>
                  <a:srgbClr val="0070C0"/>
                </a:solidFill>
                <a:latin typeface="+mn-lt"/>
              </a:rPr>
              <a:t>Improvements to Questionnaires for the Upcoming NSFG</a:t>
            </a:r>
            <a:endParaRPr lang="en-US" sz="3200" dirty="0">
              <a:solidFill>
                <a:srgbClr val="0070C0"/>
              </a:solidFill>
              <a:latin typeface="+mn-lt"/>
            </a:endParaRPr>
          </a:p>
        </p:txBody>
      </p:sp>
      <p:sp>
        <p:nvSpPr>
          <p:cNvPr id="3" name="Slide Number Placeholder 2">
            <a:extLst>
              <a:ext uri="{FF2B5EF4-FFF2-40B4-BE49-F238E27FC236}">
                <a16:creationId xmlns:a16="http://schemas.microsoft.com/office/drawing/2014/main" id="{7119540F-B48C-478F-A105-32A7EE1C420A}"/>
              </a:ext>
            </a:extLst>
          </p:cNvPr>
          <p:cNvSpPr>
            <a:spLocks noGrp="1"/>
          </p:cNvSpPr>
          <p:nvPr>
            <p:ph type="sldNum" sz="quarter" idx="12"/>
          </p:nvPr>
        </p:nvSpPr>
        <p:spPr/>
        <p:txBody>
          <a:bodyPr/>
          <a:lstStyle/>
          <a:p>
            <a:fld id="{E90DA271-5668-41B8-84B9-4E143366C3CB}" type="slidenum">
              <a:rPr lang="en-US" smtClean="0">
                <a:solidFill>
                  <a:schemeClr val="tx1"/>
                </a:solidFill>
              </a:rPr>
              <a:t>20</a:t>
            </a:fld>
            <a:endParaRPr lang="en-US" dirty="0">
              <a:solidFill>
                <a:schemeClr val="tx1"/>
              </a:solidFill>
            </a:endParaRPr>
          </a:p>
        </p:txBody>
      </p:sp>
      <p:sp>
        <p:nvSpPr>
          <p:cNvPr id="6" name="Content Placeholder 5">
            <a:extLst>
              <a:ext uri="{FF2B5EF4-FFF2-40B4-BE49-F238E27FC236}">
                <a16:creationId xmlns:a16="http://schemas.microsoft.com/office/drawing/2014/main" id="{F102B290-27EE-437F-A037-6525BCEF039F}"/>
              </a:ext>
            </a:extLst>
          </p:cNvPr>
          <p:cNvSpPr>
            <a:spLocks noGrp="1"/>
          </p:cNvSpPr>
          <p:nvPr>
            <p:ph sz="quarter" idx="1"/>
          </p:nvPr>
        </p:nvSpPr>
        <p:spPr>
          <a:xfrm>
            <a:off x="401444" y="1447800"/>
            <a:ext cx="11173522" cy="4696521"/>
          </a:xfrm>
        </p:spPr>
        <p:txBody>
          <a:bodyPr>
            <a:normAutofit fontScale="92500" lnSpcReduction="10000"/>
          </a:bodyPr>
          <a:lstStyle/>
          <a:p>
            <a:pPr lvl="1">
              <a:buFont typeface="Wingdings" panose="05000000000000000000" pitchFamily="2" charset="2"/>
              <a:buChar char="Ø"/>
            </a:pPr>
            <a:r>
              <a:rPr lang="en-US" b="1" dirty="0"/>
              <a:t>Cognitive testing </a:t>
            </a:r>
            <a:r>
              <a:rPr lang="en-US" dirty="0"/>
              <a:t>work with NCHS/CCQDER</a:t>
            </a:r>
          </a:p>
          <a:p>
            <a:pPr lvl="3">
              <a:lnSpc>
                <a:spcPct val="110000"/>
              </a:lnSpc>
              <a:buFont typeface="Wingdings" panose="05000000000000000000" pitchFamily="2" charset="2"/>
              <a:buChar char="§"/>
            </a:pPr>
            <a:r>
              <a:rPr lang="en-US" dirty="0"/>
              <a:t>Improving utility of Life History Calendar</a:t>
            </a:r>
          </a:p>
          <a:p>
            <a:pPr lvl="3">
              <a:lnSpc>
                <a:spcPct val="110000"/>
              </a:lnSpc>
              <a:buFont typeface="Wingdings" panose="05000000000000000000" pitchFamily="2" charset="2"/>
              <a:buChar char="§"/>
            </a:pPr>
            <a:r>
              <a:rPr lang="en-US" dirty="0"/>
              <a:t>Reviewing efficacy and comprehension of sex ed series, religion series, and other items of concern identified in collaboration with our funders.</a:t>
            </a:r>
          </a:p>
          <a:p>
            <a:pPr marL="937260" lvl="2" indent="-342900">
              <a:buFont typeface="Wingdings" panose="05000000000000000000" pitchFamily="2" charset="2"/>
              <a:buChar char="Ø"/>
            </a:pPr>
            <a:endParaRPr lang="en-US" dirty="0"/>
          </a:p>
          <a:p>
            <a:pPr lvl="1">
              <a:lnSpc>
                <a:spcPct val="110000"/>
              </a:lnSpc>
              <a:buFont typeface="Wingdings" panose="05000000000000000000" pitchFamily="2" charset="2"/>
              <a:buChar char="Ø"/>
            </a:pPr>
            <a:r>
              <a:rPr lang="en-US" b="1" dirty="0"/>
              <a:t>Streamlining</a:t>
            </a:r>
            <a:r>
              <a:rPr lang="en-US" dirty="0"/>
              <a:t> the male &amp; female questionnaires to reduce burden on respondents and make room for other content </a:t>
            </a:r>
            <a:r>
              <a:rPr lang="en-US" i="1" dirty="0"/>
              <a:t>(see guiding principles on next slide)</a:t>
            </a:r>
          </a:p>
          <a:p>
            <a:pPr lvl="3">
              <a:buFont typeface="Wingdings" panose="05000000000000000000" pitchFamily="2" charset="2"/>
              <a:buChar char="§"/>
            </a:pPr>
            <a:r>
              <a:rPr lang="en-US" dirty="0"/>
              <a:t>Team sent proposals to cosponsors in Dec 2019, for feedback by mid Jan 2020</a:t>
            </a:r>
          </a:p>
          <a:p>
            <a:pPr lvl="3">
              <a:buFont typeface="Wingdings" panose="05000000000000000000" pitchFamily="2" charset="2"/>
              <a:buChar char="§"/>
            </a:pPr>
            <a:r>
              <a:rPr lang="en-US" dirty="0"/>
              <a:t>Will review &amp; discuss further with cosponsors</a:t>
            </a:r>
          </a:p>
          <a:p>
            <a:pPr lvl="2">
              <a:buFont typeface="Wingdings" panose="05000000000000000000" pitchFamily="2" charset="2"/>
              <a:buChar char="Ø"/>
            </a:pPr>
            <a:endParaRPr lang="en-US" dirty="0"/>
          </a:p>
          <a:p>
            <a:pPr lvl="1">
              <a:lnSpc>
                <a:spcPct val="110000"/>
              </a:lnSpc>
              <a:buFont typeface="Wingdings" panose="05000000000000000000" pitchFamily="2" charset="2"/>
              <a:buChar char="Ø"/>
            </a:pPr>
            <a:r>
              <a:rPr lang="en-US" b="1" dirty="0"/>
              <a:t>Advisory Workshop </a:t>
            </a:r>
            <a:r>
              <a:rPr lang="en-US" dirty="0"/>
              <a:t>being planned for Spring 2020 to discuss ideas from above efforts, as well as other ideas from subject-matter experts nominated by cosponsors</a:t>
            </a:r>
          </a:p>
          <a:p>
            <a:pPr lvl="1">
              <a:buFont typeface="Wingdings" panose="05000000000000000000" pitchFamily="2" charset="2"/>
              <a:buChar char="Ø"/>
            </a:pPr>
            <a:endParaRPr lang="en-US" dirty="0"/>
          </a:p>
          <a:p>
            <a:pPr lvl="1">
              <a:buFont typeface="Wingdings" panose="05000000000000000000" pitchFamily="2" charset="2"/>
              <a:buChar char="Ø"/>
            </a:pPr>
            <a:r>
              <a:rPr lang="en-US" b="1" dirty="0"/>
              <a:t>Revised “CRQs” </a:t>
            </a:r>
            <a:r>
              <a:rPr lang="en-US" dirty="0"/>
              <a:t>will then be developed for instrument programming &amp; testing</a:t>
            </a:r>
          </a:p>
          <a:p>
            <a:pPr lvl="1"/>
            <a:endParaRPr lang="en-US" dirty="0"/>
          </a:p>
          <a:p>
            <a:pPr marL="457200" lvl="1" indent="0">
              <a:buNone/>
            </a:pPr>
            <a:endParaRPr lang="en-US" dirty="0"/>
          </a:p>
          <a:p>
            <a:pPr lvl="2"/>
            <a:endParaRPr lang="en-US" dirty="0"/>
          </a:p>
        </p:txBody>
      </p:sp>
    </p:spTree>
    <p:extLst>
      <p:ext uri="{BB962C8B-B14F-4D97-AF65-F5344CB8AC3E}">
        <p14:creationId xmlns:p14="http://schemas.microsoft.com/office/powerpoint/2010/main" val="391886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03971" y="219536"/>
            <a:ext cx="10560204" cy="731838"/>
          </a:xfrm>
        </p:spPr>
        <p:txBody>
          <a:bodyPr>
            <a:noAutofit/>
          </a:bodyPr>
          <a:lstStyle/>
          <a:p>
            <a:r>
              <a:rPr lang="en-US" sz="3200" b="1" dirty="0">
                <a:solidFill>
                  <a:srgbClr val="0070C0"/>
                </a:solidFill>
                <a:latin typeface="+mn-lt"/>
              </a:rPr>
              <a:t>Guiding principles for streamlining the NSFG questionnaires</a:t>
            </a:r>
          </a:p>
        </p:txBody>
      </p:sp>
      <p:sp>
        <p:nvSpPr>
          <p:cNvPr id="3" name="Slide Number Placeholder 2"/>
          <p:cNvSpPr>
            <a:spLocks noGrp="1"/>
          </p:cNvSpPr>
          <p:nvPr>
            <p:ph type="sldNum" sz="quarter" idx="12"/>
          </p:nvPr>
        </p:nvSpPr>
        <p:spPr/>
        <p:txBody>
          <a:bodyPr/>
          <a:lstStyle/>
          <a:p>
            <a:fld id="{E90DA271-5668-41B8-84B9-4E143366C3CB}" type="slidenum">
              <a:rPr lang="en-US" smtClean="0">
                <a:solidFill>
                  <a:schemeClr val="tx1"/>
                </a:solidFill>
              </a:rPr>
              <a:t>21</a:t>
            </a:fld>
            <a:endParaRPr lang="en-US" dirty="0">
              <a:solidFill>
                <a:schemeClr val="tx1"/>
              </a:solidFill>
            </a:endParaRPr>
          </a:p>
        </p:txBody>
      </p:sp>
      <p:sp>
        <p:nvSpPr>
          <p:cNvPr id="5" name="Rectangle 4"/>
          <p:cNvSpPr/>
          <p:nvPr/>
        </p:nvSpPr>
        <p:spPr>
          <a:xfrm>
            <a:off x="2127505" y="4701693"/>
            <a:ext cx="8077707" cy="769441"/>
          </a:xfrm>
          <a:prstGeom prst="rect">
            <a:avLst/>
          </a:prstGeom>
        </p:spPr>
        <p:txBody>
          <a:bodyPr wrap="square">
            <a:spAutoFit/>
          </a:bodyPr>
          <a:lstStyle/>
          <a:p>
            <a:pPr>
              <a:tabLst>
                <a:tab pos="-685800" algn="l"/>
              </a:tabLst>
            </a:pPr>
            <a:r>
              <a:rPr lang="en-US" sz="1600" b="1" dirty="0">
                <a:latin typeface="Times New Roman" panose="02020603050405020304" pitchFamily="18" charset="0"/>
                <a:ea typeface="Times New Roman" panose="02020603050405020304" pitchFamily="18" charset="0"/>
                <a:cs typeface="Times New Roman" panose="02020603050405020304" pitchFamily="18" charset="0"/>
              </a:rPr>
              <a:t>	 </a:t>
            </a:r>
          </a:p>
          <a:p>
            <a:pPr>
              <a:tabLst>
                <a:tab pos="-685800" algn="l"/>
              </a:tabLst>
            </a:pPr>
            <a:endParaRPr lang="en-US" sz="1400" b="1" dirty="0">
              <a:latin typeface="Times New Roman" panose="02020603050405020304" pitchFamily="18" charset="0"/>
              <a:ea typeface="Times New Roman" panose="02020603050405020304" pitchFamily="18" charset="0"/>
              <a:cs typeface="Times New Roman" panose="02020603050405020304" pitchFamily="18" charset="0"/>
            </a:endParaRPr>
          </a:p>
          <a:p>
            <a:pPr>
              <a:tabLst>
                <a:tab pos="-685800" algn="l"/>
              </a:tabLst>
            </a:pPr>
            <a:r>
              <a:rPr lang="en-US" sz="14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724829" y="1010904"/>
            <a:ext cx="10838986" cy="5139869"/>
          </a:xfrm>
          <a:prstGeom prst="rect">
            <a:avLst/>
          </a:prstGeom>
          <a:noFill/>
          <a:ln>
            <a:noFill/>
          </a:ln>
        </p:spPr>
        <p:txBody>
          <a:bodyPr wrap="square">
            <a:spAutoFit/>
          </a:bodyPr>
          <a:lstStyle/>
          <a:p>
            <a:r>
              <a:rPr lang="en-US" sz="9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tabLst>
                <a:tab pos="-685800" algn="l"/>
              </a:tabLst>
            </a:pPr>
            <a:r>
              <a:rPr lang="en-US" sz="2200" b="1" dirty="0">
                <a:solidFill>
                  <a:srgbClr val="0070C0"/>
                </a:solidFill>
                <a:ea typeface="Times New Roman" panose="02020603050405020304" pitchFamily="18" charset="0"/>
                <a:cs typeface="Times New Roman" panose="02020603050405020304" pitchFamily="18" charset="0"/>
              </a:rPr>
              <a:t>Identifying key NSFG indicators/outcomes that should be monitored over time   </a:t>
            </a:r>
          </a:p>
          <a:p>
            <a:pPr marL="285750" indent="-285750">
              <a:buFont typeface="Arial" panose="020B0604020202020204" pitchFamily="34" charset="0"/>
              <a:buChar char="•"/>
              <a:tabLst>
                <a:tab pos="-685800" algn="l"/>
              </a:tabLst>
            </a:pPr>
            <a:r>
              <a:rPr lang="en-US" dirty="0">
                <a:ea typeface="Times New Roman" panose="02020603050405020304" pitchFamily="18" charset="0"/>
                <a:cs typeface="Times New Roman" panose="02020603050405020304" pitchFamily="18" charset="0"/>
              </a:rPr>
              <a:t>Mission-central items for which NSFG is the “go to” data source</a:t>
            </a:r>
          </a:p>
          <a:p>
            <a:pPr marL="285750" indent="-285750">
              <a:buFont typeface="Arial" panose="020B0604020202020204" pitchFamily="34" charset="0"/>
              <a:buChar char="•"/>
              <a:tabLst>
                <a:tab pos="-685800" algn="l"/>
              </a:tabLst>
            </a:pPr>
            <a:r>
              <a:rPr lang="en-US" dirty="0">
                <a:ea typeface="Times New Roman" panose="02020603050405020304" pitchFamily="18" charset="0"/>
                <a:cs typeface="Times New Roman" panose="02020603050405020304" pitchFamily="18" charset="0"/>
              </a:rPr>
              <a:t>Measures from NSFG used by other surveys for benchmarking or understanding long-term trends</a:t>
            </a:r>
          </a:p>
          <a:p>
            <a:pPr marL="285750" indent="-285750">
              <a:buFont typeface="Arial" panose="020B0604020202020204" pitchFamily="34" charset="0"/>
              <a:buChar char="•"/>
              <a:tabLst>
                <a:tab pos="-685800" algn="l"/>
              </a:tabLst>
            </a:pPr>
            <a:r>
              <a:rPr lang="en-US" dirty="0">
                <a:ea typeface="Times New Roman" panose="02020603050405020304" pitchFamily="18" charset="0"/>
                <a:cs typeface="Times New Roman" panose="02020603050405020304" pitchFamily="18" charset="0"/>
              </a:rPr>
              <a:t>Policy/programmatic/research issues that can uniquely be informed by NSFG data (even if some overlap with other data sources)</a:t>
            </a:r>
            <a:endParaRPr lang="en-US" b="1" dirty="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tabLst>
                <a:tab pos="-685800" algn="l"/>
              </a:tabLst>
            </a:pPr>
            <a:r>
              <a:rPr lang="en-US" b="1" dirty="0">
                <a:ea typeface="Times New Roman" panose="02020603050405020304" pitchFamily="18" charset="0"/>
                <a:cs typeface="Times New Roman" panose="02020603050405020304" pitchFamily="18" charset="0"/>
              </a:rPr>
              <a:t>We aim for balancing importance to the core mission of NSFG and to funders when considering relative questionnaire time invested in measuring these indicators or constructs.</a:t>
            </a:r>
          </a:p>
          <a:p>
            <a:pPr marL="285750" indent="-285750">
              <a:buFont typeface="Arial" panose="020B0604020202020204" pitchFamily="34" charset="0"/>
              <a:buChar char="•"/>
              <a:tabLst>
                <a:tab pos="-685800" algn="l"/>
              </a:tabLst>
            </a:pPr>
            <a:endParaRPr lang="en-US" sz="1400" b="1" dirty="0">
              <a:ea typeface="Times New Roman" panose="02020603050405020304" pitchFamily="18" charset="0"/>
              <a:cs typeface="Times New Roman" panose="02020603050405020304" pitchFamily="18" charset="0"/>
            </a:endParaRPr>
          </a:p>
          <a:p>
            <a:pPr>
              <a:tabLst>
                <a:tab pos="-685800" algn="l"/>
              </a:tabLst>
            </a:pPr>
            <a:r>
              <a:rPr lang="en-US" sz="2200" b="1" dirty="0">
                <a:solidFill>
                  <a:srgbClr val="0070C0"/>
                </a:solidFill>
                <a:ea typeface="Times New Roman" panose="02020603050405020304" pitchFamily="18" charset="0"/>
                <a:cs typeface="Times New Roman" panose="02020603050405020304" pitchFamily="18" charset="0"/>
              </a:rPr>
              <a:t>Bearing in mind these factors:</a:t>
            </a:r>
          </a:p>
          <a:p>
            <a:pPr lvl="1">
              <a:tabLst>
                <a:tab pos="-685800" algn="l"/>
              </a:tabLst>
            </a:pPr>
            <a:endParaRPr lang="en-US" b="1" dirty="0">
              <a:ea typeface="Times New Roman" panose="02020603050405020304" pitchFamily="18" charset="0"/>
              <a:cs typeface="Times New Roman" panose="02020603050405020304" pitchFamily="18" charset="0"/>
            </a:endParaRPr>
          </a:p>
          <a:p>
            <a:pPr lvl="1">
              <a:tabLst>
                <a:tab pos="-685800" algn="l"/>
              </a:tabLst>
            </a:pPr>
            <a:r>
              <a:rPr lang="en-US" b="1" dirty="0">
                <a:ea typeface="Times New Roman" panose="02020603050405020304" pitchFamily="18" charset="0"/>
                <a:cs typeface="Times New Roman" panose="02020603050405020304" pitchFamily="18" charset="0"/>
              </a:rPr>
              <a:t>1) Retaining the key independent variables (IVs) needed to differentiate important population subgroups</a:t>
            </a:r>
          </a:p>
          <a:p>
            <a:pPr lvl="1">
              <a:tabLst>
                <a:tab pos="-685800" algn="l"/>
              </a:tabLst>
            </a:pPr>
            <a:endParaRPr lang="en-US" b="1" dirty="0">
              <a:ea typeface="Times New Roman" panose="02020603050405020304" pitchFamily="18" charset="0"/>
              <a:cs typeface="Times New Roman" panose="02020603050405020304" pitchFamily="18" charset="0"/>
            </a:endParaRPr>
          </a:p>
          <a:p>
            <a:pPr lvl="1">
              <a:tabLst>
                <a:tab pos="-685800" algn="l"/>
              </a:tabLst>
            </a:pPr>
            <a:r>
              <a:rPr lang="en-US" b="1" dirty="0">
                <a:ea typeface="Times New Roman" panose="02020603050405020304" pitchFamily="18" charset="0"/>
                <a:cs typeface="Times New Roman" panose="02020603050405020304" pitchFamily="18" charset="0"/>
              </a:rPr>
              <a:t>2) Reducing respondent burden while preserving the essence of the measure or construct </a:t>
            </a:r>
            <a:r>
              <a:rPr lang="en-US" i="1" dirty="0">
                <a:ea typeface="Times New Roman" panose="02020603050405020304" pitchFamily="18" charset="0"/>
                <a:cs typeface="Times New Roman" panose="02020603050405020304" pitchFamily="18" charset="0"/>
              </a:rPr>
              <a:t>(i.e., what is the minimum detail needed to measure and track over time, including IVs)</a:t>
            </a:r>
          </a:p>
          <a:p>
            <a:pPr lvl="1"/>
            <a:endParaRPr lang="en-US" dirty="0">
              <a:cs typeface="Times New Roman" panose="02020603050405020304" pitchFamily="18" charset="0"/>
            </a:endParaRPr>
          </a:p>
          <a:p>
            <a:pPr lvl="1">
              <a:tabLst>
                <a:tab pos="-685800" algn="l"/>
              </a:tabLst>
            </a:pPr>
            <a:r>
              <a:rPr lang="en-US" b="1" dirty="0">
                <a:ea typeface="Times New Roman" panose="02020603050405020304" pitchFamily="18" charset="0"/>
                <a:cs typeface="Times New Roman" panose="02020603050405020304" pitchFamily="18" charset="0"/>
              </a:rPr>
              <a:t>3) Continuing to make data available for the research community, while balancing privacy and disclosure concerns</a:t>
            </a:r>
          </a:p>
          <a:p>
            <a:pPr marL="342900" indent="-85725">
              <a:tabLst>
                <a:tab pos="-685800" algn="l"/>
              </a:tabLst>
            </a:pPr>
            <a:endParaRPr lang="en-US" sz="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465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88B20-1960-48B0-A7EE-791E6FED42CD}"/>
              </a:ext>
            </a:extLst>
          </p:cNvPr>
          <p:cNvSpPr>
            <a:spLocks noGrp="1"/>
          </p:cNvSpPr>
          <p:nvPr>
            <p:ph type="title"/>
          </p:nvPr>
        </p:nvSpPr>
        <p:spPr/>
        <p:txBody>
          <a:bodyPr>
            <a:normAutofit/>
          </a:bodyPr>
          <a:lstStyle/>
          <a:p>
            <a:pPr algn="ctr"/>
            <a:r>
              <a:rPr lang="en-US" sz="3200" b="1" dirty="0">
                <a:solidFill>
                  <a:srgbClr val="0070C0"/>
                </a:solidFill>
                <a:latin typeface="+mn-lt"/>
              </a:rPr>
              <a:t>Under Consideration</a:t>
            </a:r>
            <a:r>
              <a:rPr lang="en-US" sz="3200" b="1" baseline="30000" dirty="0">
                <a:solidFill>
                  <a:srgbClr val="0070C0"/>
                </a:solidFill>
                <a:latin typeface="+mn-lt"/>
              </a:rPr>
              <a:t>***</a:t>
            </a:r>
            <a:r>
              <a:rPr lang="en-US" sz="3200" b="1" dirty="0">
                <a:solidFill>
                  <a:srgbClr val="0070C0"/>
                </a:solidFill>
                <a:latin typeface="+mn-lt"/>
              </a:rPr>
              <a:t> for the Upcoming NSFG</a:t>
            </a:r>
            <a:br>
              <a:rPr lang="en-US" sz="3200" b="1" dirty="0">
                <a:solidFill>
                  <a:srgbClr val="0070C0"/>
                </a:solidFill>
                <a:latin typeface="+mn-lt"/>
              </a:rPr>
            </a:br>
            <a:r>
              <a:rPr lang="en-US" sz="3200" b="1" dirty="0">
                <a:solidFill>
                  <a:srgbClr val="0070C0"/>
                </a:solidFill>
                <a:latin typeface="+mn-lt"/>
              </a:rPr>
              <a:t>Beyond the Baseline Plan</a:t>
            </a:r>
          </a:p>
        </p:txBody>
      </p:sp>
      <p:sp>
        <p:nvSpPr>
          <p:cNvPr id="3" name="Content Placeholder 2">
            <a:extLst>
              <a:ext uri="{FF2B5EF4-FFF2-40B4-BE49-F238E27FC236}">
                <a16:creationId xmlns:a16="http://schemas.microsoft.com/office/drawing/2014/main" id="{EFCF3A89-699B-4D15-A690-3341FDB989DA}"/>
              </a:ext>
            </a:extLst>
          </p:cNvPr>
          <p:cNvSpPr>
            <a:spLocks noGrp="1"/>
          </p:cNvSpPr>
          <p:nvPr>
            <p:ph idx="1"/>
          </p:nvPr>
        </p:nvSpPr>
        <p:spPr>
          <a:xfrm>
            <a:off x="838200" y="1873405"/>
            <a:ext cx="10515600" cy="4303557"/>
          </a:xfrm>
        </p:spPr>
        <p:txBody>
          <a:bodyPr>
            <a:normAutofit fontScale="85000" lnSpcReduction="20000"/>
          </a:bodyPr>
          <a:lstStyle/>
          <a:p>
            <a:endParaRPr lang="en-US" dirty="0"/>
          </a:p>
          <a:p>
            <a:pPr>
              <a:buFont typeface="Wingdings" panose="05000000000000000000" pitchFamily="2" charset="2"/>
              <a:buChar char="Ø"/>
            </a:pPr>
            <a:r>
              <a:rPr lang="en-US" dirty="0"/>
              <a:t>Interviewing 2 people per household</a:t>
            </a:r>
          </a:p>
          <a:p>
            <a:pPr>
              <a:buFont typeface="Wingdings" panose="05000000000000000000" pitchFamily="2" charset="2"/>
              <a:buChar char="Ø"/>
            </a:pPr>
            <a:endParaRPr lang="en-US" dirty="0"/>
          </a:p>
          <a:p>
            <a:pPr>
              <a:buFont typeface="Wingdings" panose="05000000000000000000" pitchFamily="2" charset="2"/>
              <a:buChar char="Ø"/>
            </a:pPr>
            <a:r>
              <a:rPr lang="en-US" dirty="0"/>
              <a:t>Increasing sample sizes overall or for key population subgroups</a:t>
            </a:r>
          </a:p>
          <a:p>
            <a:pPr>
              <a:buFont typeface="Wingdings" panose="05000000000000000000" pitchFamily="2" charset="2"/>
              <a:buChar char="Ø"/>
            </a:pPr>
            <a:endParaRPr lang="en-US" dirty="0"/>
          </a:p>
          <a:p>
            <a:pPr>
              <a:buFont typeface="Wingdings" panose="05000000000000000000" pitchFamily="2" charset="2"/>
              <a:buChar char="Ø"/>
            </a:pPr>
            <a:r>
              <a:rPr lang="en-US" dirty="0"/>
              <a:t>Allowing for individual record linkage</a:t>
            </a:r>
          </a:p>
          <a:p>
            <a:pPr>
              <a:buFont typeface="Wingdings" panose="05000000000000000000" pitchFamily="2" charset="2"/>
              <a:buChar char="Ø"/>
            </a:pPr>
            <a:endParaRPr lang="en-US" dirty="0"/>
          </a:p>
          <a:p>
            <a:pPr>
              <a:buFont typeface="Wingdings" panose="05000000000000000000" pitchFamily="2" charset="2"/>
              <a:buChar char="Ø"/>
            </a:pPr>
            <a:r>
              <a:rPr lang="en-US" dirty="0"/>
              <a:t>Collecting biomarkers in the household</a:t>
            </a:r>
          </a:p>
          <a:p>
            <a:pPr marL="0" indent="0">
              <a:buNone/>
            </a:pPr>
            <a:endParaRPr lang="en-US" dirty="0"/>
          </a:p>
          <a:p>
            <a:endParaRPr lang="en-US" dirty="0"/>
          </a:p>
          <a:p>
            <a:pPr marL="0" indent="0">
              <a:buNone/>
            </a:pPr>
            <a:r>
              <a:rPr lang="en-US" i="1" dirty="0">
                <a:solidFill>
                  <a:srgbClr val="0070C0"/>
                </a:solidFill>
              </a:rPr>
              <a:t>*** Would require additional funding</a:t>
            </a:r>
          </a:p>
        </p:txBody>
      </p:sp>
      <p:sp>
        <p:nvSpPr>
          <p:cNvPr id="4" name="Slide Number Placeholder 3">
            <a:extLst>
              <a:ext uri="{FF2B5EF4-FFF2-40B4-BE49-F238E27FC236}">
                <a16:creationId xmlns:a16="http://schemas.microsoft.com/office/drawing/2014/main" id="{B71D824F-3826-40B4-A6AF-E5F6E74D36FA}"/>
              </a:ext>
            </a:extLst>
          </p:cNvPr>
          <p:cNvSpPr>
            <a:spLocks noGrp="1"/>
          </p:cNvSpPr>
          <p:nvPr>
            <p:ph type="sldNum" sz="quarter" idx="12"/>
          </p:nvPr>
        </p:nvSpPr>
        <p:spPr/>
        <p:txBody>
          <a:bodyPr/>
          <a:lstStyle/>
          <a:p>
            <a:fld id="{0262BB53-73CB-457B-AC8E-0BB4C34C8619}" type="slidenum">
              <a:rPr lang="en-US" smtClean="0">
                <a:solidFill>
                  <a:schemeClr val="tx1"/>
                </a:solidFill>
              </a:rPr>
              <a:t>22</a:t>
            </a:fld>
            <a:endParaRPr lang="en-US" dirty="0">
              <a:solidFill>
                <a:schemeClr val="tx1"/>
              </a:solidFill>
            </a:endParaRPr>
          </a:p>
        </p:txBody>
      </p:sp>
    </p:spTree>
    <p:extLst>
      <p:ext uri="{BB962C8B-B14F-4D97-AF65-F5344CB8AC3E}">
        <p14:creationId xmlns:p14="http://schemas.microsoft.com/office/powerpoint/2010/main" val="2399533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93CB5-A853-404D-B84C-9CF69D1EF123}"/>
              </a:ext>
            </a:extLst>
          </p:cNvPr>
          <p:cNvSpPr>
            <a:spLocks noGrp="1"/>
          </p:cNvSpPr>
          <p:nvPr>
            <p:ph type="title"/>
          </p:nvPr>
        </p:nvSpPr>
        <p:spPr>
          <a:xfrm>
            <a:off x="1126273" y="274638"/>
            <a:ext cx="9913434" cy="868362"/>
          </a:xfrm>
        </p:spPr>
        <p:txBody>
          <a:bodyPr>
            <a:normAutofit fontScale="90000"/>
          </a:bodyPr>
          <a:lstStyle/>
          <a:p>
            <a:pPr algn="ctr"/>
            <a:r>
              <a:rPr lang="en-US" sz="3200" dirty="0">
                <a:solidFill>
                  <a:srgbClr val="0070C0"/>
                </a:solidFill>
                <a:latin typeface="+mn-lt"/>
              </a:rPr>
              <a:t>Under Consideration: </a:t>
            </a:r>
            <a:r>
              <a:rPr lang="en-US" sz="3200" b="1" dirty="0">
                <a:solidFill>
                  <a:srgbClr val="0070C0"/>
                </a:solidFill>
                <a:latin typeface="+mn-lt"/>
              </a:rPr>
              <a:t>Interviewing 2 People per Household</a:t>
            </a:r>
          </a:p>
        </p:txBody>
      </p:sp>
      <p:sp>
        <p:nvSpPr>
          <p:cNvPr id="3" name="Slide Number Placeholder 2">
            <a:extLst>
              <a:ext uri="{FF2B5EF4-FFF2-40B4-BE49-F238E27FC236}">
                <a16:creationId xmlns:a16="http://schemas.microsoft.com/office/drawing/2014/main" id="{823F1F04-D091-46B3-BFAE-F52B1048DDDB}"/>
              </a:ext>
            </a:extLst>
          </p:cNvPr>
          <p:cNvSpPr>
            <a:spLocks noGrp="1"/>
          </p:cNvSpPr>
          <p:nvPr>
            <p:ph type="sldNum" sz="quarter" idx="12"/>
          </p:nvPr>
        </p:nvSpPr>
        <p:spPr/>
        <p:txBody>
          <a:bodyPr/>
          <a:lstStyle/>
          <a:p>
            <a:fld id="{E90DA271-5668-41B8-84B9-4E143366C3CB}" type="slidenum">
              <a:rPr lang="en-US" smtClean="0">
                <a:solidFill>
                  <a:schemeClr val="tx1"/>
                </a:solidFill>
              </a:rPr>
              <a:t>23</a:t>
            </a:fld>
            <a:endParaRPr lang="en-US" dirty="0">
              <a:solidFill>
                <a:schemeClr val="tx1"/>
              </a:solidFill>
            </a:endParaRPr>
          </a:p>
        </p:txBody>
      </p:sp>
      <p:sp>
        <p:nvSpPr>
          <p:cNvPr id="4" name="Content Placeholder 3">
            <a:extLst>
              <a:ext uri="{FF2B5EF4-FFF2-40B4-BE49-F238E27FC236}">
                <a16:creationId xmlns:a16="http://schemas.microsoft.com/office/drawing/2014/main" id="{8AE6B68C-384D-4A94-8CB6-1C871347ABA2}"/>
              </a:ext>
            </a:extLst>
          </p:cNvPr>
          <p:cNvSpPr>
            <a:spLocks noGrp="1"/>
          </p:cNvSpPr>
          <p:nvPr>
            <p:ph sz="quarter" idx="1"/>
          </p:nvPr>
        </p:nvSpPr>
        <p:spPr>
          <a:xfrm>
            <a:off x="751114" y="1447800"/>
            <a:ext cx="10907486" cy="4800600"/>
          </a:xfrm>
        </p:spPr>
        <p:txBody>
          <a:bodyPr>
            <a:normAutofit fontScale="85000" lnSpcReduction="20000"/>
          </a:bodyPr>
          <a:lstStyle/>
          <a:p>
            <a:pPr marL="0" indent="0">
              <a:buNone/>
            </a:pPr>
            <a:r>
              <a:rPr lang="en-US" sz="3400" b="1" dirty="0">
                <a:solidFill>
                  <a:srgbClr val="00B050"/>
                </a:solidFill>
              </a:rPr>
              <a:t>Benefits</a:t>
            </a:r>
          </a:p>
          <a:p>
            <a:pPr>
              <a:lnSpc>
                <a:spcPct val="120000"/>
              </a:lnSpc>
            </a:pPr>
            <a:r>
              <a:rPr lang="en-US" dirty="0"/>
              <a:t>Potentially cost-effective way to bolster sample size by getting 2 interviews with 1 HH screener</a:t>
            </a:r>
          </a:p>
          <a:p>
            <a:pPr>
              <a:lnSpc>
                <a:spcPct val="120000"/>
              </a:lnSpc>
            </a:pPr>
            <a:r>
              <a:rPr lang="en-US" dirty="0"/>
              <a:t>Allows for analyses of couples or parent/child dyads (though almost certainly in RDC)</a:t>
            </a:r>
          </a:p>
          <a:p>
            <a:pPr marL="0" indent="0">
              <a:buNone/>
            </a:pPr>
            <a:endParaRPr lang="en-US" dirty="0"/>
          </a:p>
          <a:p>
            <a:pPr marL="0" indent="0">
              <a:buNone/>
            </a:pPr>
            <a:r>
              <a:rPr lang="en-US" sz="3400" b="1" dirty="0">
                <a:solidFill>
                  <a:srgbClr val="0070C0"/>
                </a:solidFill>
              </a:rPr>
              <a:t>Challenges</a:t>
            </a:r>
          </a:p>
          <a:p>
            <a:pPr>
              <a:lnSpc>
                <a:spcPct val="120000"/>
              </a:lnSpc>
            </a:pPr>
            <a:r>
              <a:rPr lang="en-US" dirty="0"/>
              <a:t>Increased risk of disclosure because HH members will know their spouse/partner/child/parent/etc was also interviewed </a:t>
            </a:r>
            <a:r>
              <a:rPr lang="en-US" sz="2000" dirty="0"/>
              <a:t>(but in theory, the content of interview does not have to be the same for both respondents)</a:t>
            </a:r>
          </a:p>
          <a:p>
            <a:pPr>
              <a:lnSpc>
                <a:spcPct val="120000"/>
              </a:lnSpc>
            </a:pPr>
            <a:r>
              <a:rPr lang="en-US" dirty="0"/>
              <a:t>Investigation needed to minimize possible changes to sample properties </a:t>
            </a:r>
            <a:r>
              <a:rPr lang="en-US" i="1" dirty="0"/>
              <a:t>(</a:t>
            </a:r>
            <a:r>
              <a:rPr lang="en-US" sz="2300" i="1" dirty="0"/>
              <a:t>e.g., diminished precision of estimates because of homogeneity within the household resulting in larger standard errors.)</a:t>
            </a:r>
          </a:p>
          <a:p>
            <a:endParaRPr lang="en-US" dirty="0"/>
          </a:p>
        </p:txBody>
      </p:sp>
    </p:spTree>
    <p:extLst>
      <p:ext uri="{BB962C8B-B14F-4D97-AF65-F5344CB8AC3E}">
        <p14:creationId xmlns:p14="http://schemas.microsoft.com/office/powerpoint/2010/main" val="4290125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93CB5-A853-404D-B84C-9CF69D1EF123}"/>
              </a:ext>
            </a:extLst>
          </p:cNvPr>
          <p:cNvSpPr>
            <a:spLocks noGrp="1"/>
          </p:cNvSpPr>
          <p:nvPr>
            <p:ph type="title"/>
          </p:nvPr>
        </p:nvSpPr>
        <p:spPr>
          <a:xfrm>
            <a:off x="512956" y="577914"/>
            <a:ext cx="11351941" cy="868362"/>
          </a:xfrm>
        </p:spPr>
        <p:txBody>
          <a:bodyPr>
            <a:noAutofit/>
          </a:bodyPr>
          <a:lstStyle/>
          <a:p>
            <a:pPr algn="ctr"/>
            <a:r>
              <a:rPr lang="en-US" sz="3200" b="1" dirty="0">
                <a:solidFill>
                  <a:srgbClr val="0070C0"/>
                </a:solidFill>
              </a:rPr>
              <a:t>Under Consideration: </a:t>
            </a:r>
            <a:r>
              <a:rPr lang="en-US" sz="3200" b="1" dirty="0">
                <a:solidFill>
                  <a:srgbClr val="0070C0"/>
                </a:solidFill>
                <a:latin typeface="+mn-lt"/>
              </a:rPr>
              <a:t>Increasing Sample Size Overall or for Key Population Subgroups</a:t>
            </a:r>
          </a:p>
        </p:txBody>
      </p:sp>
      <p:sp>
        <p:nvSpPr>
          <p:cNvPr id="3" name="Slide Number Placeholder 2">
            <a:extLst>
              <a:ext uri="{FF2B5EF4-FFF2-40B4-BE49-F238E27FC236}">
                <a16:creationId xmlns:a16="http://schemas.microsoft.com/office/drawing/2014/main" id="{823F1F04-D091-46B3-BFAE-F52B1048DDDB}"/>
              </a:ext>
            </a:extLst>
          </p:cNvPr>
          <p:cNvSpPr>
            <a:spLocks noGrp="1"/>
          </p:cNvSpPr>
          <p:nvPr>
            <p:ph type="sldNum" sz="quarter" idx="12"/>
          </p:nvPr>
        </p:nvSpPr>
        <p:spPr/>
        <p:txBody>
          <a:bodyPr/>
          <a:lstStyle/>
          <a:p>
            <a:fld id="{E90DA271-5668-41B8-84B9-4E143366C3CB}" type="slidenum">
              <a:rPr lang="en-US" smtClean="0">
                <a:solidFill>
                  <a:schemeClr val="tx1"/>
                </a:solidFill>
              </a:rPr>
              <a:t>24</a:t>
            </a:fld>
            <a:endParaRPr lang="en-US" dirty="0">
              <a:solidFill>
                <a:schemeClr val="tx1"/>
              </a:solidFill>
            </a:endParaRPr>
          </a:p>
        </p:txBody>
      </p:sp>
      <p:sp>
        <p:nvSpPr>
          <p:cNvPr id="4" name="Content Placeholder 3">
            <a:extLst>
              <a:ext uri="{FF2B5EF4-FFF2-40B4-BE49-F238E27FC236}">
                <a16:creationId xmlns:a16="http://schemas.microsoft.com/office/drawing/2014/main" id="{8AE6B68C-384D-4A94-8CB6-1C871347ABA2}"/>
              </a:ext>
            </a:extLst>
          </p:cNvPr>
          <p:cNvSpPr>
            <a:spLocks noGrp="1"/>
          </p:cNvSpPr>
          <p:nvPr>
            <p:ph sz="quarter" idx="1"/>
          </p:nvPr>
        </p:nvSpPr>
        <p:spPr>
          <a:xfrm>
            <a:off x="680225" y="1708086"/>
            <a:ext cx="11106614" cy="4572000"/>
          </a:xfrm>
        </p:spPr>
        <p:txBody>
          <a:bodyPr>
            <a:normAutofit fontScale="92500"/>
          </a:bodyPr>
          <a:lstStyle/>
          <a:p>
            <a:pPr marL="0" indent="0">
              <a:buNone/>
            </a:pPr>
            <a:r>
              <a:rPr lang="en-US" b="1" dirty="0">
                <a:solidFill>
                  <a:srgbClr val="00B050"/>
                </a:solidFill>
              </a:rPr>
              <a:t>Benefits</a:t>
            </a:r>
          </a:p>
          <a:p>
            <a:pPr>
              <a:lnSpc>
                <a:spcPct val="100000"/>
              </a:lnSpc>
            </a:pPr>
            <a:r>
              <a:rPr lang="en-US" sz="2400" dirty="0"/>
              <a:t>Increased sample sizes and statistical power for:</a:t>
            </a:r>
          </a:p>
          <a:p>
            <a:pPr lvl="1">
              <a:lnSpc>
                <a:spcPct val="100000"/>
              </a:lnSpc>
              <a:buFont typeface="Wingdings" panose="05000000000000000000" pitchFamily="2" charset="2"/>
              <a:buChar char="§"/>
            </a:pPr>
            <a:r>
              <a:rPr lang="en-US" dirty="0"/>
              <a:t>Population subgroup analyses</a:t>
            </a:r>
          </a:p>
          <a:p>
            <a:pPr lvl="1">
              <a:lnSpc>
                <a:spcPct val="100000"/>
              </a:lnSpc>
              <a:buFont typeface="Wingdings" panose="05000000000000000000" pitchFamily="2" charset="2"/>
              <a:buChar char="§"/>
            </a:pPr>
            <a:r>
              <a:rPr lang="en-US" dirty="0"/>
              <a:t>Experiments on mode, incentive, survey content or other design features</a:t>
            </a:r>
          </a:p>
          <a:p>
            <a:pPr>
              <a:lnSpc>
                <a:spcPct val="100000"/>
              </a:lnSpc>
            </a:pPr>
            <a:r>
              <a:rPr lang="en-US" sz="2400" dirty="0"/>
              <a:t>May permit more frequent release of data for public use</a:t>
            </a:r>
          </a:p>
          <a:p>
            <a:pPr marL="0" indent="0">
              <a:buNone/>
            </a:pPr>
            <a:endParaRPr lang="en-US" dirty="0"/>
          </a:p>
          <a:p>
            <a:pPr marL="0" indent="0">
              <a:buNone/>
            </a:pPr>
            <a:r>
              <a:rPr lang="en-US" b="1" dirty="0">
                <a:solidFill>
                  <a:srgbClr val="0070C0"/>
                </a:solidFill>
              </a:rPr>
              <a:t>Challenges</a:t>
            </a:r>
          </a:p>
          <a:p>
            <a:pPr>
              <a:lnSpc>
                <a:spcPct val="110000"/>
              </a:lnSpc>
            </a:pPr>
            <a:r>
              <a:rPr lang="en-US" sz="2400" dirty="0"/>
              <a:t>Cost of conducting more fieldwork, which is most expensive component of survey budget</a:t>
            </a:r>
          </a:p>
          <a:p>
            <a:pPr>
              <a:lnSpc>
                <a:spcPct val="110000"/>
              </a:lnSpc>
            </a:pPr>
            <a:r>
              <a:rPr lang="en-US" sz="2400" dirty="0"/>
              <a:t>Increased sample sizes may come at cost of increased clustering, higher sample variances, and lower response rates</a:t>
            </a:r>
          </a:p>
        </p:txBody>
      </p:sp>
    </p:spTree>
    <p:extLst>
      <p:ext uri="{BB962C8B-B14F-4D97-AF65-F5344CB8AC3E}">
        <p14:creationId xmlns:p14="http://schemas.microsoft.com/office/powerpoint/2010/main" val="4095153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93CB5-A853-404D-B84C-9CF69D1EF123}"/>
              </a:ext>
            </a:extLst>
          </p:cNvPr>
          <p:cNvSpPr>
            <a:spLocks noGrp="1"/>
          </p:cNvSpPr>
          <p:nvPr>
            <p:ph type="title"/>
          </p:nvPr>
        </p:nvSpPr>
        <p:spPr>
          <a:xfrm>
            <a:off x="1159727" y="241533"/>
            <a:ext cx="9612351" cy="762000"/>
          </a:xfrm>
        </p:spPr>
        <p:txBody>
          <a:bodyPr>
            <a:normAutofit fontScale="90000"/>
          </a:bodyPr>
          <a:lstStyle/>
          <a:p>
            <a:pPr algn="ctr"/>
            <a:r>
              <a:rPr lang="en-US" sz="3200" b="1" dirty="0">
                <a:solidFill>
                  <a:srgbClr val="0070C0"/>
                </a:solidFill>
              </a:rPr>
              <a:t>Under Consideration: </a:t>
            </a:r>
            <a:r>
              <a:rPr lang="en-US" sz="3200" b="1" dirty="0">
                <a:solidFill>
                  <a:srgbClr val="0070C0"/>
                </a:solidFill>
                <a:latin typeface="+mn-lt"/>
              </a:rPr>
              <a:t>Allowing for Individual Record Linkage</a:t>
            </a:r>
          </a:p>
        </p:txBody>
      </p:sp>
      <p:sp>
        <p:nvSpPr>
          <p:cNvPr id="3" name="Slide Number Placeholder 2">
            <a:extLst>
              <a:ext uri="{FF2B5EF4-FFF2-40B4-BE49-F238E27FC236}">
                <a16:creationId xmlns:a16="http://schemas.microsoft.com/office/drawing/2014/main" id="{823F1F04-D091-46B3-BFAE-F52B1048DDDB}"/>
              </a:ext>
            </a:extLst>
          </p:cNvPr>
          <p:cNvSpPr>
            <a:spLocks noGrp="1"/>
          </p:cNvSpPr>
          <p:nvPr>
            <p:ph type="sldNum" sz="quarter" idx="12"/>
          </p:nvPr>
        </p:nvSpPr>
        <p:spPr/>
        <p:txBody>
          <a:bodyPr/>
          <a:lstStyle/>
          <a:p>
            <a:fld id="{E90DA271-5668-41B8-84B9-4E143366C3CB}" type="slidenum">
              <a:rPr lang="en-US" smtClean="0">
                <a:solidFill>
                  <a:schemeClr val="tx1"/>
                </a:solidFill>
              </a:rPr>
              <a:t>25</a:t>
            </a:fld>
            <a:endParaRPr lang="en-US" dirty="0">
              <a:solidFill>
                <a:schemeClr val="tx1"/>
              </a:solidFill>
            </a:endParaRPr>
          </a:p>
        </p:txBody>
      </p:sp>
      <p:sp>
        <p:nvSpPr>
          <p:cNvPr id="4" name="Content Placeholder 3">
            <a:extLst>
              <a:ext uri="{FF2B5EF4-FFF2-40B4-BE49-F238E27FC236}">
                <a16:creationId xmlns:a16="http://schemas.microsoft.com/office/drawing/2014/main" id="{8AE6B68C-384D-4A94-8CB6-1C871347ABA2}"/>
              </a:ext>
            </a:extLst>
          </p:cNvPr>
          <p:cNvSpPr>
            <a:spLocks noGrp="1"/>
          </p:cNvSpPr>
          <p:nvPr>
            <p:ph sz="quarter" idx="1"/>
          </p:nvPr>
        </p:nvSpPr>
        <p:spPr>
          <a:xfrm>
            <a:off x="557561" y="1143001"/>
            <a:ext cx="11206976" cy="5135136"/>
          </a:xfrm>
        </p:spPr>
        <p:txBody>
          <a:bodyPr>
            <a:noAutofit/>
          </a:bodyPr>
          <a:lstStyle/>
          <a:p>
            <a:pPr marL="0" indent="0">
              <a:lnSpc>
                <a:spcPct val="100000"/>
              </a:lnSpc>
              <a:buNone/>
            </a:pPr>
            <a:r>
              <a:rPr lang="en-US" sz="2600" b="1" dirty="0">
                <a:solidFill>
                  <a:srgbClr val="00B050"/>
                </a:solidFill>
              </a:rPr>
              <a:t>Benefits</a:t>
            </a:r>
          </a:p>
          <a:p>
            <a:pPr>
              <a:lnSpc>
                <a:spcPct val="100000"/>
              </a:lnSpc>
            </a:pPr>
            <a:r>
              <a:rPr lang="en-US" sz="2000" dirty="0"/>
              <a:t>Could add to </a:t>
            </a:r>
            <a:r>
              <a:rPr lang="en-US" sz="2000" u="sng" dirty="0"/>
              <a:t>geographic</a:t>
            </a:r>
            <a:r>
              <a:rPr lang="en-US" sz="2000" dirty="0"/>
              <a:t> linkage capacity already in place through RDC </a:t>
            </a:r>
          </a:p>
          <a:p>
            <a:pPr>
              <a:lnSpc>
                <a:spcPct val="100000"/>
              </a:lnSpc>
            </a:pPr>
            <a:r>
              <a:rPr lang="en-US" sz="2000" dirty="0"/>
              <a:t>Potentially allows leveraging NSFG survey content for individual-level analysis with other data systems such as Medicaid utilization</a:t>
            </a:r>
          </a:p>
          <a:p>
            <a:pPr>
              <a:lnSpc>
                <a:spcPct val="100000"/>
              </a:lnSpc>
            </a:pPr>
            <a:r>
              <a:rPr lang="en-US" sz="2000" dirty="0"/>
              <a:t>NCHS Data Linkage Branch can possibly implement linkages at lower cost</a:t>
            </a:r>
          </a:p>
          <a:p>
            <a:pPr marL="0" indent="0">
              <a:lnSpc>
                <a:spcPct val="100000"/>
              </a:lnSpc>
              <a:buNone/>
            </a:pPr>
            <a:endParaRPr lang="en-US" sz="2000" dirty="0"/>
          </a:p>
          <a:p>
            <a:pPr marL="0" indent="0">
              <a:lnSpc>
                <a:spcPct val="100000"/>
              </a:lnSpc>
              <a:buNone/>
            </a:pPr>
            <a:r>
              <a:rPr lang="en-US" sz="2600" b="1" dirty="0">
                <a:solidFill>
                  <a:srgbClr val="0070C0"/>
                </a:solidFill>
              </a:rPr>
              <a:t>Challenges</a:t>
            </a:r>
          </a:p>
          <a:p>
            <a:pPr>
              <a:lnSpc>
                <a:spcPct val="100000"/>
              </a:lnSpc>
            </a:pPr>
            <a:r>
              <a:rPr lang="en-US" sz="2000" dirty="0"/>
              <a:t>Possible consent bias based on those who consent for linkage or are willing to provide last 4 digits of SSN as required for some linkage</a:t>
            </a:r>
            <a:endParaRPr lang="en-US" sz="2000" strike="sngStrike" dirty="0"/>
          </a:p>
          <a:p>
            <a:pPr>
              <a:lnSpc>
                <a:spcPct val="100000"/>
              </a:lnSpc>
            </a:pPr>
            <a:r>
              <a:rPr lang="en-US" sz="2000" dirty="0"/>
              <a:t>Possible negative impact on main response rates (lessened if asked </a:t>
            </a:r>
            <a:r>
              <a:rPr lang="en-US" sz="2000" u="sng" dirty="0"/>
              <a:t>after</a:t>
            </a:r>
            <a:r>
              <a:rPr lang="en-US" sz="2000" dirty="0"/>
              <a:t> main interview is completed)</a:t>
            </a:r>
          </a:p>
          <a:p>
            <a:pPr>
              <a:lnSpc>
                <a:spcPct val="100000"/>
              </a:lnSpc>
            </a:pPr>
            <a:r>
              <a:rPr lang="en-US" sz="2000" dirty="0"/>
              <a:t>Timing of availability of linked data relative to NSFG survey period</a:t>
            </a:r>
          </a:p>
          <a:p>
            <a:pPr>
              <a:lnSpc>
                <a:spcPct val="100000"/>
              </a:lnSpc>
            </a:pPr>
            <a:r>
              <a:rPr lang="en-US" sz="2000" dirty="0"/>
              <a:t>Cost to researchers for use in the RDC</a:t>
            </a:r>
          </a:p>
        </p:txBody>
      </p:sp>
    </p:spTree>
    <p:extLst>
      <p:ext uri="{BB962C8B-B14F-4D97-AF65-F5344CB8AC3E}">
        <p14:creationId xmlns:p14="http://schemas.microsoft.com/office/powerpoint/2010/main" val="321592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93CB5-A853-404D-B84C-9CF69D1EF123}"/>
              </a:ext>
            </a:extLst>
          </p:cNvPr>
          <p:cNvSpPr>
            <a:spLocks noGrp="1"/>
          </p:cNvSpPr>
          <p:nvPr>
            <p:ph type="title"/>
          </p:nvPr>
        </p:nvSpPr>
        <p:spPr>
          <a:xfrm>
            <a:off x="847493" y="381000"/>
            <a:ext cx="10593658" cy="762000"/>
          </a:xfrm>
        </p:spPr>
        <p:txBody>
          <a:bodyPr>
            <a:normAutofit/>
          </a:bodyPr>
          <a:lstStyle/>
          <a:p>
            <a:pPr algn="ctr"/>
            <a:r>
              <a:rPr lang="en-US" sz="3200" dirty="0">
                <a:solidFill>
                  <a:srgbClr val="0070C0"/>
                </a:solidFill>
                <a:latin typeface="+mn-lt"/>
              </a:rPr>
              <a:t>Under Consideration: </a:t>
            </a:r>
            <a:r>
              <a:rPr lang="en-US" sz="3200" b="1" dirty="0">
                <a:solidFill>
                  <a:srgbClr val="0070C0"/>
                </a:solidFill>
                <a:latin typeface="+mn-lt"/>
              </a:rPr>
              <a:t>Collection of Biomarkers in Household</a:t>
            </a:r>
          </a:p>
        </p:txBody>
      </p:sp>
      <p:sp>
        <p:nvSpPr>
          <p:cNvPr id="3" name="Slide Number Placeholder 2">
            <a:extLst>
              <a:ext uri="{FF2B5EF4-FFF2-40B4-BE49-F238E27FC236}">
                <a16:creationId xmlns:a16="http://schemas.microsoft.com/office/drawing/2014/main" id="{823F1F04-D091-46B3-BFAE-F52B1048DDDB}"/>
              </a:ext>
            </a:extLst>
          </p:cNvPr>
          <p:cNvSpPr>
            <a:spLocks noGrp="1"/>
          </p:cNvSpPr>
          <p:nvPr>
            <p:ph type="sldNum" sz="quarter" idx="12"/>
          </p:nvPr>
        </p:nvSpPr>
        <p:spPr/>
        <p:txBody>
          <a:bodyPr/>
          <a:lstStyle/>
          <a:p>
            <a:fld id="{E90DA271-5668-41B8-84B9-4E143366C3CB}" type="slidenum">
              <a:rPr lang="en-US" smtClean="0">
                <a:solidFill>
                  <a:schemeClr val="tx1"/>
                </a:solidFill>
              </a:rPr>
              <a:t>26</a:t>
            </a:fld>
            <a:endParaRPr lang="en-US" dirty="0">
              <a:solidFill>
                <a:schemeClr val="tx1"/>
              </a:solidFill>
            </a:endParaRPr>
          </a:p>
        </p:txBody>
      </p:sp>
      <p:sp>
        <p:nvSpPr>
          <p:cNvPr id="4" name="Content Placeholder 3">
            <a:extLst>
              <a:ext uri="{FF2B5EF4-FFF2-40B4-BE49-F238E27FC236}">
                <a16:creationId xmlns:a16="http://schemas.microsoft.com/office/drawing/2014/main" id="{8AE6B68C-384D-4A94-8CB6-1C871347ABA2}"/>
              </a:ext>
            </a:extLst>
          </p:cNvPr>
          <p:cNvSpPr>
            <a:spLocks noGrp="1"/>
          </p:cNvSpPr>
          <p:nvPr>
            <p:ph sz="quarter" idx="1"/>
          </p:nvPr>
        </p:nvSpPr>
        <p:spPr>
          <a:xfrm>
            <a:off x="479502" y="1295400"/>
            <a:ext cx="11418849" cy="5105400"/>
          </a:xfrm>
        </p:spPr>
        <p:txBody>
          <a:bodyPr>
            <a:normAutofit fontScale="25000" lnSpcReduction="20000"/>
          </a:bodyPr>
          <a:lstStyle/>
          <a:p>
            <a:pPr marL="0" indent="0">
              <a:lnSpc>
                <a:spcPct val="120000"/>
              </a:lnSpc>
              <a:buNone/>
            </a:pPr>
            <a:r>
              <a:rPr lang="en-US" sz="8000" b="1" dirty="0">
                <a:solidFill>
                  <a:srgbClr val="00B050"/>
                </a:solidFill>
              </a:rPr>
              <a:t>Benefits</a:t>
            </a:r>
          </a:p>
          <a:p>
            <a:pPr>
              <a:lnSpc>
                <a:spcPct val="120000"/>
              </a:lnSpc>
            </a:pPr>
            <a:r>
              <a:rPr lang="en-US" sz="6800" dirty="0"/>
              <a:t>Analytic utility in conjunction with other NSFG self-reported data – for example:</a:t>
            </a:r>
          </a:p>
          <a:p>
            <a:pPr lvl="1">
              <a:lnSpc>
                <a:spcPct val="120000"/>
              </a:lnSpc>
            </a:pPr>
            <a:r>
              <a:rPr lang="en-US" sz="6800" dirty="0"/>
              <a:t>Biomarkers of STIs or fecundity</a:t>
            </a:r>
          </a:p>
          <a:p>
            <a:pPr lvl="1">
              <a:lnSpc>
                <a:spcPct val="120000"/>
              </a:lnSpc>
            </a:pPr>
            <a:r>
              <a:rPr lang="en-US" sz="6800" dirty="0"/>
              <a:t>Nutritional status (e.g., folate status) or stress markers (e.g., cortisol levels)</a:t>
            </a:r>
          </a:p>
          <a:p>
            <a:pPr>
              <a:lnSpc>
                <a:spcPct val="120000"/>
              </a:lnSpc>
            </a:pPr>
            <a:r>
              <a:rPr lang="en-US" sz="6800" dirty="0"/>
              <a:t>Possible replacement of NSFG questions with direct measures</a:t>
            </a:r>
          </a:p>
          <a:p>
            <a:pPr>
              <a:lnSpc>
                <a:spcPct val="120000"/>
              </a:lnSpc>
            </a:pPr>
            <a:endParaRPr lang="en-US" sz="6800" dirty="0"/>
          </a:p>
          <a:p>
            <a:pPr marL="0" indent="0">
              <a:lnSpc>
                <a:spcPct val="120000"/>
              </a:lnSpc>
              <a:buNone/>
            </a:pPr>
            <a:r>
              <a:rPr lang="en-US" sz="8000" b="1" dirty="0">
                <a:solidFill>
                  <a:srgbClr val="0070C0"/>
                </a:solidFill>
              </a:rPr>
              <a:t>Challenges</a:t>
            </a:r>
          </a:p>
          <a:p>
            <a:pPr>
              <a:lnSpc>
                <a:spcPct val="120000"/>
              </a:lnSpc>
            </a:pPr>
            <a:r>
              <a:rPr lang="en-US" sz="6800" dirty="0"/>
              <a:t>Possible consent bias based on those who agree to biomarker collection</a:t>
            </a:r>
          </a:p>
          <a:p>
            <a:pPr>
              <a:lnSpc>
                <a:spcPct val="120000"/>
              </a:lnSpc>
            </a:pPr>
            <a:r>
              <a:rPr lang="en-US" sz="6800" dirty="0"/>
              <a:t>Possible negative impact on main response rates</a:t>
            </a:r>
          </a:p>
          <a:p>
            <a:pPr>
              <a:lnSpc>
                <a:spcPct val="120000"/>
              </a:lnSpc>
            </a:pPr>
            <a:r>
              <a:rPr lang="en-US" sz="6800" dirty="0"/>
              <a:t>Reporting requirements for some test results</a:t>
            </a:r>
          </a:p>
          <a:p>
            <a:pPr>
              <a:lnSpc>
                <a:spcPct val="120000"/>
              </a:lnSpc>
            </a:pPr>
            <a:r>
              <a:rPr lang="en-US" sz="6800" dirty="0"/>
              <a:t>Increased OMB &amp; ERB clearance requirements due to increased legal/ethical concerns, data security concerns, &amp; disclosure risk, particularly for genetic data</a:t>
            </a:r>
          </a:p>
          <a:p>
            <a:pPr>
              <a:lnSpc>
                <a:spcPct val="120000"/>
              </a:lnSpc>
            </a:pPr>
            <a:r>
              <a:rPr lang="en-US" sz="6800" dirty="0"/>
              <a:t>Increased survey costs associated with staff training, sample storage/transfer, lab analyses, and other logistical issues</a:t>
            </a:r>
          </a:p>
          <a:p>
            <a:pPr>
              <a:lnSpc>
                <a:spcPct val="120000"/>
              </a:lnSpc>
            </a:pPr>
            <a:r>
              <a:rPr lang="en-US" sz="6800" dirty="0"/>
              <a:t>Cost to researchers for use in the RDC</a:t>
            </a:r>
          </a:p>
          <a:p>
            <a:endParaRPr lang="en-US" dirty="0"/>
          </a:p>
          <a:p>
            <a:endParaRPr lang="en-US" dirty="0"/>
          </a:p>
        </p:txBody>
      </p:sp>
    </p:spTree>
    <p:extLst>
      <p:ext uri="{BB962C8B-B14F-4D97-AF65-F5344CB8AC3E}">
        <p14:creationId xmlns:p14="http://schemas.microsoft.com/office/powerpoint/2010/main" val="243908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152" y="480219"/>
            <a:ext cx="7772400" cy="639762"/>
          </a:xfrm>
        </p:spPr>
        <p:txBody>
          <a:bodyPr>
            <a:noAutofit/>
          </a:bodyPr>
          <a:lstStyle/>
          <a:p>
            <a:pPr algn="ctr"/>
            <a:r>
              <a:rPr lang="en-US" sz="3200" b="1" dirty="0">
                <a:solidFill>
                  <a:srgbClr val="0070C0"/>
                </a:solidFill>
                <a:latin typeface="Calibri" panose="020F0502020204030204" pitchFamily="34" charset="0"/>
                <a:cs typeface="Calibri" panose="020F0502020204030204" pitchFamily="34" charset="0"/>
              </a:rPr>
              <a:t>BSC Input</a:t>
            </a:r>
          </a:p>
        </p:txBody>
      </p:sp>
      <p:sp>
        <p:nvSpPr>
          <p:cNvPr id="3" name="Slide Number Placeholder 2"/>
          <p:cNvSpPr>
            <a:spLocks noGrp="1"/>
          </p:cNvSpPr>
          <p:nvPr>
            <p:ph type="sldNum" sz="quarter" idx="12"/>
          </p:nvPr>
        </p:nvSpPr>
        <p:spPr/>
        <p:txBody>
          <a:bodyPr/>
          <a:lstStyle/>
          <a:p>
            <a:fld id="{E90DA271-5668-41B8-84B9-4E143366C3CB}" type="slidenum">
              <a:rPr lang="en-US" smtClean="0">
                <a:solidFill>
                  <a:schemeClr val="tx1"/>
                </a:solidFill>
              </a:rPr>
              <a:t>27</a:t>
            </a:fld>
            <a:endParaRPr lang="en-US" dirty="0">
              <a:solidFill>
                <a:schemeClr val="tx1"/>
              </a:solidFill>
            </a:endParaRPr>
          </a:p>
        </p:txBody>
      </p:sp>
      <p:sp>
        <p:nvSpPr>
          <p:cNvPr id="4" name="Content Placeholder 3"/>
          <p:cNvSpPr>
            <a:spLocks noGrp="1"/>
          </p:cNvSpPr>
          <p:nvPr>
            <p:ph sz="quarter" idx="1"/>
          </p:nvPr>
        </p:nvSpPr>
        <p:spPr>
          <a:xfrm>
            <a:off x="950976" y="1371600"/>
            <a:ext cx="10119360" cy="5088636"/>
          </a:xfrm>
        </p:spPr>
        <p:txBody>
          <a:bodyPr>
            <a:noAutofit/>
          </a:bodyPr>
          <a:lstStyle/>
          <a:p>
            <a:pPr>
              <a:lnSpc>
                <a:spcPct val="80000"/>
              </a:lnSpc>
              <a:buFont typeface="Wingdings" panose="05000000000000000000" pitchFamily="2" charset="2"/>
              <a:buChar char="Ø"/>
            </a:pPr>
            <a:r>
              <a:rPr lang="en-US" sz="2400" dirty="0"/>
              <a:t>Questions and comments on the plans being considered for the upcoming NSFG</a:t>
            </a:r>
          </a:p>
          <a:p>
            <a:pPr>
              <a:lnSpc>
                <a:spcPct val="80000"/>
              </a:lnSpc>
              <a:buFont typeface="Wingdings" panose="05000000000000000000" pitchFamily="2" charset="2"/>
              <a:buChar char="Ø"/>
            </a:pPr>
            <a:endParaRPr lang="en-US" sz="2400" dirty="0"/>
          </a:p>
          <a:p>
            <a:pPr>
              <a:lnSpc>
                <a:spcPct val="80000"/>
              </a:lnSpc>
              <a:buFont typeface="Wingdings" panose="05000000000000000000" pitchFamily="2" charset="2"/>
              <a:buChar char="Ø"/>
            </a:pPr>
            <a:r>
              <a:rPr lang="en-US" sz="2400" dirty="0"/>
              <a:t>Future involvement for BSC</a:t>
            </a:r>
          </a:p>
          <a:p>
            <a:pPr>
              <a:lnSpc>
                <a:spcPct val="80000"/>
              </a:lnSpc>
            </a:pPr>
            <a:endParaRPr lang="en-US" sz="2400" dirty="0">
              <a:solidFill>
                <a:srgbClr val="0070C0"/>
              </a:solidFill>
            </a:endParaRPr>
          </a:p>
          <a:p>
            <a:pPr lvl="1">
              <a:lnSpc>
                <a:spcPct val="80000"/>
              </a:lnSpc>
              <a:buFont typeface="Wingdings" panose="05000000000000000000" pitchFamily="2" charset="2"/>
              <a:buChar char="§"/>
            </a:pPr>
            <a:r>
              <a:rPr lang="en-US" sz="2000" dirty="0"/>
              <a:t>Suggestions for Advisory Workshop</a:t>
            </a:r>
          </a:p>
          <a:p>
            <a:pPr lvl="1">
              <a:lnSpc>
                <a:spcPct val="80000"/>
              </a:lnSpc>
              <a:buFont typeface="Wingdings" panose="05000000000000000000" pitchFamily="2" charset="2"/>
              <a:buChar char="§"/>
            </a:pPr>
            <a:endParaRPr lang="en-US" sz="2000" dirty="0">
              <a:solidFill>
                <a:srgbClr val="0070C0"/>
              </a:solidFill>
            </a:endParaRPr>
          </a:p>
          <a:p>
            <a:pPr lvl="1">
              <a:lnSpc>
                <a:spcPct val="80000"/>
              </a:lnSpc>
              <a:buFont typeface="Wingdings" panose="05000000000000000000" pitchFamily="2" charset="2"/>
              <a:buChar char="§"/>
            </a:pPr>
            <a:r>
              <a:rPr lang="en-US" sz="2000" dirty="0"/>
              <a:t>Suggestions for other consultations or approaches</a:t>
            </a:r>
          </a:p>
          <a:p>
            <a:pPr lvl="1">
              <a:lnSpc>
                <a:spcPct val="80000"/>
              </a:lnSpc>
              <a:buFont typeface="Wingdings" panose="05000000000000000000" pitchFamily="2" charset="2"/>
              <a:buChar char="§"/>
            </a:pPr>
            <a:endParaRPr lang="en-US" sz="2000" dirty="0"/>
          </a:p>
          <a:p>
            <a:pPr lvl="1">
              <a:lnSpc>
                <a:spcPct val="80000"/>
              </a:lnSpc>
              <a:buFont typeface="Wingdings" panose="05000000000000000000" pitchFamily="2" charset="2"/>
              <a:buChar char="§"/>
            </a:pPr>
            <a:r>
              <a:rPr lang="en-US" sz="2000" dirty="0"/>
              <a:t>Interest in further updates or review</a:t>
            </a:r>
          </a:p>
          <a:p>
            <a:pPr marL="0" indent="0">
              <a:lnSpc>
                <a:spcPct val="80000"/>
              </a:lnSpc>
              <a:buNone/>
            </a:pPr>
            <a:endParaRPr lang="en-US" sz="2400" dirty="0"/>
          </a:p>
          <a:p>
            <a:pPr marL="0" indent="0" algn="ctr">
              <a:lnSpc>
                <a:spcPct val="80000"/>
              </a:lnSpc>
              <a:buNone/>
            </a:pPr>
            <a:r>
              <a:rPr lang="en-US" sz="3200" b="1" dirty="0">
                <a:solidFill>
                  <a:srgbClr val="0070C0"/>
                </a:solidFill>
                <a:latin typeface="Comic Sans MS" panose="030F0702030302020204" pitchFamily="66" charset="0"/>
                <a:cs typeface="BrowalliaUPC" panose="020B0502040204020203" pitchFamily="34" charset="-34"/>
              </a:rPr>
              <a:t>Thank you!</a:t>
            </a:r>
          </a:p>
        </p:txBody>
      </p:sp>
    </p:spTree>
    <p:extLst>
      <p:ext uri="{BB962C8B-B14F-4D97-AF65-F5344CB8AC3E}">
        <p14:creationId xmlns:p14="http://schemas.microsoft.com/office/powerpoint/2010/main" val="414947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1F09FF7B-D0F4-48DF-908B-54261245FD8E}"/>
              </a:ext>
            </a:extLst>
          </p:cNvPr>
          <p:cNvSpPr txBox="1">
            <a:spLocks noChangeArrowheads="1"/>
          </p:cNvSpPr>
          <p:nvPr/>
        </p:nvSpPr>
        <p:spPr>
          <a:xfrm>
            <a:off x="1658520" y="533400"/>
            <a:ext cx="8458200" cy="725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n-US" sz="3200" b="1" dirty="0">
                <a:solidFill>
                  <a:srgbClr val="0070C0"/>
                </a:solidFill>
                <a:latin typeface="Calibri (body)"/>
              </a:rPr>
              <a:t>Core Purpose of the NSFG</a:t>
            </a:r>
          </a:p>
        </p:txBody>
      </p:sp>
      <p:sp>
        <p:nvSpPr>
          <p:cNvPr id="6" name="Rectangle 3">
            <a:extLst>
              <a:ext uri="{FF2B5EF4-FFF2-40B4-BE49-F238E27FC236}">
                <a16:creationId xmlns:a16="http://schemas.microsoft.com/office/drawing/2014/main" id="{92212FEC-CE13-4815-8FF3-6F5582762EEA}"/>
              </a:ext>
            </a:extLst>
          </p:cNvPr>
          <p:cNvSpPr txBox="1">
            <a:spLocks noChangeArrowheads="1"/>
          </p:cNvSpPr>
          <p:nvPr/>
        </p:nvSpPr>
        <p:spPr>
          <a:xfrm>
            <a:off x="587829" y="1338943"/>
            <a:ext cx="11049000" cy="475705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defRPr/>
            </a:pPr>
            <a:r>
              <a:rPr lang="en-US" sz="2400" dirty="0">
                <a:solidFill>
                  <a:sysClr val="windowText" lastClr="000000"/>
                </a:solidFill>
                <a:latin typeface="Calibri" panose="020F0502020204030204"/>
              </a:rPr>
              <a:t>Section 306 of the Public Health Service Act stipulates:</a:t>
            </a:r>
          </a:p>
          <a:p>
            <a:pPr marL="0" indent="0">
              <a:buNone/>
              <a:defRPr/>
            </a:pPr>
            <a:endParaRPr lang="en-US" sz="2000" dirty="0">
              <a:solidFill>
                <a:sysClr val="windowText" lastClr="000000"/>
              </a:solidFill>
              <a:latin typeface="Calibri" panose="020F0502020204030204"/>
            </a:endParaRPr>
          </a:p>
          <a:p>
            <a:pPr>
              <a:buNone/>
              <a:defRPr/>
            </a:pPr>
            <a:r>
              <a:rPr lang="en-US" sz="2000" dirty="0">
                <a:solidFill>
                  <a:sysClr val="windowText" lastClr="000000"/>
                </a:solidFill>
                <a:latin typeface="Calibri" panose="020F0502020204030204"/>
              </a:rPr>
              <a:t>   	“NCHS shall collect statistics on…family formation, growth, &amp;  dissolution.” </a:t>
            </a:r>
          </a:p>
          <a:p>
            <a:pPr>
              <a:defRPr/>
            </a:pPr>
            <a:endParaRPr lang="en-US" sz="2000" u="sng" dirty="0">
              <a:solidFill>
                <a:sysClr val="windowText" lastClr="000000"/>
              </a:solidFill>
              <a:latin typeface="Calibri" panose="020F0502020204030204"/>
            </a:endParaRPr>
          </a:p>
          <a:p>
            <a:pPr marL="0" indent="0">
              <a:buNone/>
              <a:defRPr/>
            </a:pPr>
            <a:r>
              <a:rPr lang="en-US" sz="2400" dirty="0">
                <a:solidFill>
                  <a:sysClr val="windowText" lastClr="000000"/>
                </a:solidFill>
                <a:latin typeface="Calibri" panose="020F0502020204030204"/>
              </a:rPr>
              <a:t>NSFG’s core purpose has therefore been to explain variations in birth rates using the intermediate or “proximate” determinants of fertility:</a:t>
            </a:r>
          </a:p>
          <a:p>
            <a:pPr lvl="1">
              <a:defRPr/>
            </a:pPr>
            <a:r>
              <a:rPr lang="en-US" sz="2100" dirty="0">
                <a:solidFill>
                  <a:sysClr val="windowText" lastClr="000000"/>
                </a:solidFill>
                <a:latin typeface="Calibri" panose="020F0502020204030204"/>
              </a:rPr>
              <a:t>Intercourse variables </a:t>
            </a:r>
          </a:p>
          <a:p>
            <a:pPr lvl="1">
              <a:defRPr/>
            </a:pPr>
            <a:r>
              <a:rPr lang="en-US" sz="2100" dirty="0">
                <a:solidFill>
                  <a:sysClr val="windowText" lastClr="000000"/>
                </a:solidFill>
                <a:latin typeface="Calibri" panose="020F0502020204030204"/>
              </a:rPr>
              <a:t>Conception variables </a:t>
            </a:r>
          </a:p>
          <a:p>
            <a:pPr lvl="1">
              <a:defRPr/>
            </a:pPr>
            <a:r>
              <a:rPr lang="en-US" sz="2100" dirty="0">
                <a:solidFill>
                  <a:sysClr val="windowText" lastClr="000000"/>
                </a:solidFill>
                <a:latin typeface="Calibri" panose="020F0502020204030204"/>
              </a:rPr>
              <a:t>Pregnancy outcome variables</a:t>
            </a:r>
          </a:p>
          <a:p>
            <a:pPr lvl="2">
              <a:defRPr/>
            </a:pPr>
            <a:endParaRPr lang="en-US" sz="2000" dirty="0">
              <a:solidFill>
                <a:sysClr val="windowText" lastClr="000000"/>
              </a:solidFill>
              <a:latin typeface="Calibri" panose="020F0502020204030204"/>
            </a:endParaRPr>
          </a:p>
          <a:p>
            <a:pPr marL="0" indent="0">
              <a:buNone/>
              <a:defRPr/>
            </a:pPr>
            <a:r>
              <a:rPr lang="en-US" sz="2400" dirty="0">
                <a:solidFill>
                  <a:sysClr val="windowText" lastClr="000000"/>
                </a:solidFill>
                <a:latin typeface="Calibri" panose="020F0502020204030204"/>
              </a:rPr>
              <a:t>Early surveys (beginning with “Cycle 1” in 1973) </a:t>
            </a:r>
          </a:p>
          <a:p>
            <a:pPr lvl="1">
              <a:defRPr/>
            </a:pPr>
            <a:r>
              <a:rPr lang="en-US" sz="2100" dirty="0">
                <a:solidFill>
                  <a:sysClr val="windowText" lastClr="000000"/>
                </a:solidFill>
                <a:latin typeface="Calibri" panose="020F0502020204030204"/>
              </a:rPr>
              <a:t>Focused on </a:t>
            </a:r>
            <a:r>
              <a:rPr lang="en-US" sz="2100" u="sng" dirty="0">
                <a:solidFill>
                  <a:sysClr val="windowText" lastClr="000000"/>
                </a:solidFill>
                <a:latin typeface="Calibri" panose="020F0502020204030204"/>
              </a:rPr>
              <a:t>ever-married </a:t>
            </a:r>
            <a:r>
              <a:rPr lang="en-US" sz="2100" dirty="0">
                <a:solidFill>
                  <a:sysClr val="windowText" lastClr="000000"/>
                </a:solidFill>
                <a:latin typeface="Calibri" panose="020F0502020204030204"/>
              </a:rPr>
              <a:t> women 15-44</a:t>
            </a:r>
          </a:p>
          <a:p>
            <a:pPr lvl="1">
              <a:defRPr/>
            </a:pPr>
            <a:r>
              <a:rPr lang="en-US" sz="2100" dirty="0">
                <a:solidFill>
                  <a:sysClr val="windowText" lastClr="000000"/>
                </a:solidFill>
                <a:latin typeface="Calibri" panose="020F0502020204030204"/>
              </a:rPr>
              <a:t>Collected data primarily on these proximate determinants of fertility</a:t>
            </a:r>
            <a:endParaRPr lang="en-US" sz="2300" dirty="0">
              <a:solidFill>
                <a:sysClr val="windowText" lastClr="000000"/>
              </a:solidFill>
              <a:latin typeface="Calibri" panose="020F0502020204030204"/>
            </a:endParaRPr>
          </a:p>
          <a:p>
            <a:pPr marL="0" indent="0">
              <a:buNone/>
              <a:defRPr/>
            </a:pPr>
            <a:endParaRPr lang="en-US" sz="2600" dirty="0">
              <a:solidFill>
                <a:sysClr val="windowText" lastClr="000000"/>
              </a:solidFill>
              <a:latin typeface="Calibri" panose="020F0502020204030204"/>
            </a:endParaRPr>
          </a:p>
          <a:p>
            <a:pPr lvl="1">
              <a:defRPr/>
            </a:pPr>
            <a:endParaRPr lang="en-US" sz="1700" dirty="0">
              <a:solidFill>
                <a:sysClr val="windowText" lastClr="000000"/>
              </a:solidFill>
              <a:latin typeface="Calibri" panose="020F0502020204030204"/>
            </a:endParaRPr>
          </a:p>
          <a:p>
            <a:pPr marL="0" indent="0">
              <a:buNone/>
              <a:defRPr/>
            </a:pPr>
            <a:endParaRPr lang="en-US" sz="2000" dirty="0">
              <a:solidFill>
                <a:sysClr val="windowText" lastClr="000000"/>
              </a:solidFill>
              <a:latin typeface="Calibri" panose="020F0502020204030204"/>
            </a:endParaRPr>
          </a:p>
        </p:txBody>
      </p:sp>
      <p:sp>
        <p:nvSpPr>
          <p:cNvPr id="7" name="Slide Number Placeholder 4">
            <a:extLst>
              <a:ext uri="{FF2B5EF4-FFF2-40B4-BE49-F238E27FC236}">
                <a16:creationId xmlns:a16="http://schemas.microsoft.com/office/drawing/2014/main" id="{2D366D18-5C8A-4C87-A3FE-5DEE10962AF2}"/>
              </a:ext>
            </a:extLst>
          </p:cNvPr>
          <p:cNvSpPr txBox="1">
            <a:spLocks/>
          </p:cNvSpPr>
          <p:nvPr/>
        </p:nvSpPr>
        <p:spPr>
          <a:xfrm>
            <a:off x="9334728" y="6096000"/>
            <a:ext cx="2743200" cy="365125"/>
          </a:xfrm>
          <a:prstGeom prst="rect">
            <a:avLst/>
          </a:prstGeom>
          <a:no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22ED2C38-8354-42E4-A2EA-789DEA6F7264}" type="slidenum">
              <a:rPr lang="en-US" altLang="en-US" sz="1200" smtClean="0"/>
              <a:pPr algn="ctr"/>
              <a:t>3</a:t>
            </a:fld>
            <a:endParaRPr lang="en-US" altLang="en-US" sz="1200" dirty="0"/>
          </a:p>
        </p:txBody>
      </p:sp>
    </p:spTree>
    <p:extLst>
      <p:ext uri="{BB962C8B-B14F-4D97-AF65-F5344CB8AC3E}">
        <p14:creationId xmlns:p14="http://schemas.microsoft.com/office/powerpoint/2010/main" val="3810878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6" name="Group 3"/>
          <p:cNvGrpSpPr>
            <a:grpSpLocks/>
          </p:cNvGrpSpPr>
          <p:nvPr/>
        </p:nvGrpSpPr>
        <p:grpSpPr bwMode="auto">
          <a:xfrm>
            <a:off x="6858000" y="4648201"/>
            <a:ext cx="223838" cy="252413"/>
            <a:chOff x="3386" y="2820"/>
            <a:chExt cx="189" cy="207"/>
          </a:xfrm>
        </p:grpSpPr>
        <p:sp>
          <p:nvSpPr>
            <p:cNvPr id="23572" name="Freeform 4"/>
            <p:cNvSpPr>
              <a:spLocks/>
            </p:cNvSpPr>
            <p:nvPr/>
          </p:nvSpPr>
          <p:spPr bwMode="auto">
            <a:xfrm rot="9445084" flipH="1">
              <a:off x="3434" y="2957"/>
              <a:ext cx="141" cy="70"/>
            </a:xfrm>
            <a:custGeom>
              <a:avLst/>
              <a:gdLst>
                <a:gd name="T0" fmla="*/ 0 w 162"/>
                <a:gd name="T1" fmla="*/ 14 h 81"/>
                <a:gd name="T2" fmla="*/ 15 w 162"/>
                <a:gd name="T3" fmla="*/ 0 h 81"/>
                <a:gd name="T4" fmla="*/ 31 w 162"/>
                <a:gd name="T5" fmla="*/ 14 h 81"/>
                <a:gd name="T6" fmla="*/ 0 60000 65536"/>
                <a:gd name="T7" fmla="*/ 0 60000 65536"/>
                <a:gd name="T8" fmla="*/ 0 60000 65536"/>
                <a:gd name="T9" fmla="*/ 0 w 162"/>
                <a:gd name="T10" fmla="*/ 0 h 81"/>
                <a:gd name="T11" fmla="*/ 162 w 162"/>
                <a:gd name="T12" fmla="*/ 81 h 81"/>
              </a:gdLst>
              <a:ahLst/>
              <a:cxnLst>
                <a:cxn ang="T6">
                  <a:pos x="T0" y="T1"/>
                </a:cxn>
                <a:cxn ang="T7">
                  <a:pos x="T2" y="T3"/>
                </a:cxn>
                <a:cxn ang="T8">
                  <a:pos x="T4" y="T5"/>
                </a:cxn>
              </a:cxnLst>
              <a:rect l="T9" t="T10" r="T11" b="T12"/>
              <a:pathLst>
                <a:path w="162" h="81">
                  <a:moveTo>
                    <a:pt x="0" y="81"/>
                  </a:moveTo>
                  <a:lnTo>
                    <a:pt x="81" y="0"/>
                  </a:lnTo>
                  <a:lnTo>
                    <a:pt x="162" y="81"/>
                  </a:lnTo>
                </a:path>
              </a:pathLst>
            </a:custGeom>
            <a:noFill/>
            <a:ln w="31750" cap="flat" cmpd="sng">
              <a:solidFill>
                <a:schemeClr val="tx1"/>
              </a:solidFill>
              <a:prstDash val="solid"/>
              <a:round/>
              <a:headEnd/>
              <a:tailEnd/>
            </a:ln>
          </p:spPr>
          <p:txBody>
            <a:bodyPr wrap="none" anchor="ctr"/>
            <a:lstStyle/>
            <a:p>
              <a:endParaRPr lang="en-US" dirty="0"/>
            </a:p>
          </p:txBody>
        </p:sp>
        <p:sp>
          <p:nvSpPr>
            <p:cNvPr id="23573" name="Freeform 5"/>
            <p:cNvSpPr>
              <a:spLocks/>
            </p:cNvSpPr>
            <p:nvPr/>
          </p:nvSpPr>
          <p:spPr bwMode="auto">
            <a:xfrm rot="1401235">
              <a:off x="3386" y="2820"/>
              <a:ext cx="167" cy="167"/>
            </a:xfrm>
            <a:custGeom>
              <a:avLst/>
              <a:gdLst>
                <a:gd name="T0" fmla="*/ 0 w 292"/>
                <a:gd name="T1" fmla="*/ 0 h 292"/>
                <a:gd name="T2" fmla="*/ 1 w 292"/>
                <a:gd name="T3" fmla="*/ 1 h 292"/>
                <a:gd name="T4" fmla="*/ 0 60000 65536"/>
                <a:gd name="T5" fmla="*/ 0 60000 65536"/>
                <a:gd name="T6" fmla="*/ 0 w 292"/>
                <a:gd name="T7" fmla="*/ 0 h 292"/>
                <a:gd name="T8" fmla="*/ 292 w 292"/>
                <a:gd name="T9" fmla="*/ 292 h 292"/>
              </a:gdLst>
              <a:ahLst/>
              <a:cxnLst>
                <a:cxn ang="T4">
                  <a:pos x="T0" y="T1"/>
                </a:cxn>
                <a:cxn ang="T5">
                  <a:pos x="T2" y="T3"/>
                </a:cxn>
              </a:cxnLst>
              <a:rect l="T6" t="T7" r="T8" b="T9"/>
              <a:pathLst>
                <a:path w="292" h="292">
                  <a:moveTo>
                    <a:pt x="0" y="0"/>
                  </a:moveTo>
                  <a:lnTo>
                    <a:pt x="292" y="292"/>
                  </a:lnTo>
                </a:path>
              </a:pathLst>
            </a:custGeom>
            <a:noFill/>
            <a:ln w="31750">
              <a:solidFill>
                <a:schemeClr val="tx1"/>
              </a:solidFill>
              <a:round/>
              <a:headEnd/>
              <a:tailEnd/>
            </a:ln>
          </p:spPr>
          <p:txBody>
            <a:bodyPr wrap="none" anchor="ctr"/>
            <a:lstStyle/>
            <a:p>
              <a:endParaRPr lang="en-US" dirty="0"/>
            </a:p>
          </p:txBody>
        </p:sp>
      </p:grpSp>
      <p:grpSp>
        <p:nvGrpSpPr>
          <p:cNvPr id="23557" name="Group 6"/>
          <p:cNvGrpSpPr>
            <a:grpSpLocks/>
          </p:cNvGrpSpPr>
          <p:nvPr/>
        </p:nvGrpSpPr>
        <p:grpSpPr bwMode="auto">
          <a:xfrm rot="1368254">
            <a:off x="6421438" y="2860675"/>
            <a:ext cx="228600" cy="319088"/>
            <a:chOff x="2796" y="1400"/>
            <a:chExt cx="310" cy="345"/>
          </a:xfrm>
        </p:grpSpPr>
        <p:sp>
          <p:nvSpPr>
            <p:cNvPr id="23570" name="Freeform 7"/>
            <p:cNvSpPr>
              <a:spLocks/>
            </p:cNvSpPr>
            <p:nvPr/>
          </p:nvSpPr>
          <p:spPr bwMode="auto">
            <a:xfrm rot="8043849" flipH="1">
              <a:off x="3000" y="1640"/>
              <a:ext cx="141" cy="70"/>
            </a:xfrm>
            <a:custGeom>
              <a:avLst/>
              <a:gdLst>
                <a:gd name="T0" fmla="*/ 0 w 162"/>
                <a:gd name="T1" fmla="*/ 14 h 81"/>
                <a:gd name="T2" fmla="*/ 15 w 162"/>
                <a:gd name="T3" fmla="*/ 0 h 81"/>
                <a:gd name="T4" fmla="*/ 31 w 162"/>
                <a:gd name="T5" fmla="*/ 14 h 81"/>
                <a:gd name="T6" fmla="*/ 0 60000 65536"/>
                <a:gd name="T7" fmla="*/ 0 60000 65536"/>
                <a:gd name="T8" fmla="*/ 0 60000 65536"/>
                <a:gd name="T9" fmla="*/ 0 w 162"/>
                <a:gd name="T10" fmla="*/ 0 h 81"/>
                <a:gd name="T11" fmla="*/ 162 w 162"/>
                <a:gd name="T12" fmla="*/ 81 h 81"/>
              </a:gdLst>
              <a:ahLst/>
              <a:cxnLst>
                <a:cxn ang="T6">
                  <a:pos x="T0" y="T1"/>
                </a:cxn>
                <a:cxn ang="T7">
                  <a:pos x="T2" y="T3"/>
                </a:cxn>
                <a:cxn ang="T8">
                  <a:pos x="T4" y="T5"/>
                </a:cxn>
              </a:cxnLst>
              <a:rect l="T9" t="T10" r="T11" b="T12"/>
              <a:pathLst>
                <a:path w="162" h="81">
                  <a:moveTo>
                    <a:pt x="0" y="81"/>
                  </a:moveTo>
                  <a:lnTo>
                    <a:pt x="81" y="0"/>
                  </a:lnTo>
                  <a:lnTo>
                    <a:pt x="162" y="81"/>
                  </a:lnTo>
                </a:path>
              </a:pathLst>
            </a:custGeom>
            <a:noFill/>
            <a:ln w="31750" cap="flat" cmpd="sng">
              <a:solidFill>
                <a:schemeClr val="tx1"/>
              </a:solidFill>
              <a:prstDash val="solid"/>
              <a:round/>
              <a:headEnd/>
              <a:tailEnd/>
            </a:ln>
          </p:spPr>
          <p:txBody>
            <a:bodyPr wrap="none" anchor="ctr"/>
            <a:lstStyle/>
            <a:p>
              <a:endParaRPr lang="en-US" dirty="0"/>
            </a:p>
          </p:txBody>
        </p:sp>
        <p:sp>
          <p:nvSpPr>
            <p:cNvPr id="23571" name="Freeform 8"/>
            <p:cNvSpPr>
              <a:spLocks/>
            </p:cNvSpPr>
            <p:nvPr/>
          </p:nvSpPr>
          <p:spPr bwMode="auto">
            <a:xfrm>
              <a:off x="2796" y="1400"/>
              <a:ext cx="292" cy="292"/>
            </a:xfrm>
            <a:custGeom>
              <a:avLst/>
              <a:gdLst>
                <a:gd name="T0" fmla="*/ 0 w 292"/>
                <a:gd name="T1" fmla="*/ 0 h 292"/>
                <a:gd name="T2" fmla="*/ 292 w 292"/>
                <a:gd name="T3" fmla="*/ 292 h 292"/>
                <a:gd name="T4" fmla="*/ 0 60000 65536"/>
                <a:gd name="T5" fmla="*/ 0 60000 65536"/>
                <a:gd name="T6" fmla="*/ 0 w 292"/>
                <a:gd name="T7" fmla="*/ 0 h 292"/>
                <a:gd name="T8" fmla="*/ 292 w 292"/>
                <a:gd name="T9" fmla="*/ 292 h 292"/>
              </a:gdLst>
              <a:ahLst/>
              <a:cxnLst>
                <a:cxn ang="T4">
                  <a:pos x="T0" y="T1"/>
                </a:cxn>
                <a:cxn ang="T5">
                  <a:pos x="T2" y="T3"/>
                </a:cxn>
              </a:cxnLst>
              <a:rect l="T6" t="T7" r="T8" b="T9"/>
              <a:pathLst>
                <a:path w="292" h="292">
                  <a:moveTo>
                    <a:pt x="0" y="0"/>
                  </a:moveTo>
                  <a:lnTo>
                    <a:pt x="292" y="292"/>
                  </a:lnTo>
                </a:path>
              </a:pathLst>
            </a:custGeom>
            <a:noFill/>
            <a:ln w="31750">
              <a:solidFill>
                <a:schemeClr val="tx1"/>
              </a:solidFill>
              <a:round/>
              <a:headEnd/>
              <a:tailEnd/>
            </a:ln>
          </p:spPr>
          <p:txBody>
            <a:bodyPr wrap="none" anchor="ctr"/>
            <a:lstStyle/>
            <a:p>
              <a:endParaRPr lang="en-US" dirty="0"/>
            </a:p>
          </p:txBody>
        </p:sp>
      </p:grpSp>
      <p:grpSp>
        <p:nvGrpSpPr>
          <p:cNvPr id="23561" name="Group 14"/>
          <p:cNvGrpSpPr>
            <a:grpSpLocks/>
          </p:cNvGrpSpPr>
          <p:nvPr/>
        </p:nvGrpSpPr>
        <p:grpSpPr bwMode="auto">
          <a:xfrm rot="2606807">
            <a:off x="8521700" y="5487988"/>
            <a:ext cx="393700" cy="381000"/>
            <a:chOff x="4420" y="2776"/>
            <a:chExt cx="248" cy="248"/>
          </a:xfrm>
        </p:grpSpPr>
        <p:sp>
          <p:nvSpPr>
            <p:cNvPr id="23568" name="Freeform 15"/>
            <p:cNvSpPr>
              <a:spLocks/>
            </p:cNvSpPr>
            <p:nvPr/>
          </p:nvSpPr>
          <p:spPr bwMode="auto">
            <a:xfrm>
              <a:off x="4548" y="2776"/>
              <a:ext cx="120" cy="116"/>
            </a:xfrm>
            <a:custGeom>
              <a:avLst/>
              <a:gdLst>
                <a:gd name="T0" fmla="*/ 0 w 120"/>
                <a:gd name="T1" fmla="*/ 0 h 116"/>
                <a:gd name="T2" fmla="*/ 119 w 120"/>
                <a:gd name="T3" fmla="*/ 0 h 116"/>
                <a:gd name="T4" fmla="*/ 120 w 120"/>
                <a:gd name="T5" fmla="*/ 116 h 116"/>
                <a:gd name="T6" fmla="*/ 0 60000 65536"/>
                <a:gd name="T7" fmla="*/ 0 60000 65536"/>
                <a:gd name="T8" fmla="*/ 0 60000 65536"/>
                <a:gd name="T9" fmla="*/ 0 w 120"/>
                <a:gd name="T10" fmla="*/ 0 h 116"/>
                <a:gd name="T11" fmla="*/ 120 w 120"/>
                <a:gd name="T12" fmla="*/ 116 h 116"/>
              </a:gdLst>
              <a:ahLst/>
              <a:cxnLst>
                <a:cxn ang="T6">
                  <a:pos x="T0" y="T1"/>
                </a:cxn>
                <a:cxn ang="T7">
                  <a:pos x="T2" y="T3"/>
                </a:cxn>
                <a:cxn ang="T8">
                  <a:pos x="T4" y="T5"/>
                </a:cxn>
              </a:cxnLst>
              <a:rect l="T9" t="T10" r="T11" b="T12"/>
              <a:pathLst>
                <a:path w="120" h="116">
                  <a:moveTo>
                    <a:pt x="0" y="0"/>
                  </a:moveTo>
                  <a:lnTo>
                    <a:pt x="119" y="0"/>
                  </a:lnTo>
                  <a:lnTo>
                    <a:pt x="120" y="116"/>
                  </a:lnTo>
                </a:path>
              </a:pathLst>
            </a:custGeom>
            <a:noFill/>
            <a:ln w="31750" cap="flat" cmpd="sng">
              <a:solidFill>
                <a:schemeClr val="tx1"/>
              </a:solidFill>
              <a:prstDash val="solid"/>
              <a:round/>
              <a:headEnd/>
              <a:tailEnd/>
            </a:ln>
          </p:spPr>
          <p:txBody>
            <a:bodyPr wrap="none" anchor="ctr"/>
            <a:lstStyle/>
            <a:p>
              <a:endParaRPr lang="en-US" dirty="0"/>
            </a:p>
          </p:txBody>
        </p:sp>
        <p:sp>
          <p:nvSpPr>
            <p:cNvPr id="23569" name="Freeform 16"/>
            <p:cNvSpPr>
              <a:spLocks/>
            </p:cNvSpPr>
            <p:nvPr/>
          </p:nvSpPr>
          <p:spPr bwMode="auto">
            <a:xfrm>
              <a:off x="4420" y="2784"/>
              <a:ext cx="241" cy="240"/>
            </a:xfrm>
            <a:custGeom>
              <a:avLst/>
              <a:gdLst>
                <a:gd name="T0" fmla="*/ 0 w 229"/>
                <a:gd name="T1" fmla="*/ 422 h 228"/>
                <a:gd name="T2" fmla="*/ 423 w 229"/>
                <a:gd name="T3" fmla="*/ 0 h 228"/>
                <a:gd name="T4" fmla="*/ 0 60000 65536"/>
                <a:gd name="T5" fmla="*/ 0 60000 65536"/>
                <a:gd name="T6" fmla="*/ 0 w 229"/>
                <a:gd name="T7" fmla="*/ 0 h 228"/>
                <a:gd name="T8" fmla="*/ 229 w 229"/>
                <a:gd name="T9" fmla="*/ 228 h 228"/>
              </a:gdLst>
              <a:ahLst/>
              <a:cxnLst>
                <a:cxn ang="T4">
                  <a:pos x="T0" y="T1"/>
                </a:cxn>
                <a:cxn ang="T5">
                  <a:pos x="T2" y="T3"/>
                </a:cxn>
              </a:cxnLst>
              <a:rect l="T6" t="T7" r="T8" b="T9"/>
              <a:pathLst>
                <a:path w="229" h="228">
                  <a:moveTo>
                    <a:pt x="0" y="228"/>
                  </a:moveTo>
                  <a:lnTo>
                    <a:pt x="229" y="0"/>
                  </a:lnTo>
                </a:path>
              </a:pathLst>
            </a:custGeom>
            <a:noFill/>
            <a:ln w="31750">
              <a:solidFill>
                <a:schemeClr val="tx1"/>
              </a:solidFill>
              <a:round/>
              <a:headEnd/>
              <a:tailEnd/>
            </a:ln>
          </p:spPr>
          <p:txBody>
            <a:bodyPr wrap="none" anchor="ctr"/>
            <a:lstStyle/>
            <a:p>
              <a:endParaRPr lang="en-US" dirty="0"/>
            </a:p>
          </p:txBody>
        </p:sp>
      </p:grpSp>
      <p:grpSp>
        <p:nvGrpSpPr>
          <p:cNvPr id="5" name="Group 4" descr="&#10;Diagram showing how individual characteristics work through intermediate variables to impact fertility&#10;">
            <a:extLst>
              <a:ext uri="{FF2B5EF4-FFF2-40B4-BE49-F238E27FC236}">
                <a16:creationId xmlns:a16="http://schemas.microsoft.com/office/drawing/2014/main" id="{B134760E-2E9B-49D4-AC5C-E39C2D70DB90}"/>
              </a:ext>
            </a:extLst>
          </p:cNvPr>
          <p:cNvGrpSpPr/>
          <p:nvPr/>
        </p:nvGrpSpPr>
        <p:grpSpPr>
          <a:xfrm>
            <a:off x="1905000" y="533400"/>
            <a:ext cx="8532185" cy="6143626"/>
            <a:chOff x="1905000" y="533400"/>
            <a:chExt cx="8532185" cy="6143626"/>
          </a:xfrm>
        </p:grpSpPr>
        <p:sp>
          <p:nvSpPr>
            <p:cNvPr id="23555" name="Rectangle 2" descr="&#10;Diagram showing how individual characteristics work through intermediate variables to impact fertility&#10;"/>
            <p:cNvSpPr>
              <a:spLocks noChangeArrowheads="1"/>
            </p:cNvSpPr>
            <p:nvPr/>
          </p:nvSpPr>
          <p:spPr bwMode="auto">
            <a:xfrm>
              <a:off x="9122735" y="4953001"/>
              <a:ext cx="1314450" cy="1447800"/>
            </a:xfrm>
            <a:prstGeom prst="rect">
              <a:avLst/>
            </a:prstGeom>
            <a:solidFill>
              <a:srgbClr val="A4CFBE"/>
            </a:solidFill>
            <a:ln w="9525">
              <a:solidFill>
                <a:srgbClr val="000000"/>
              </a:solidFill>
              <a:miter lim="800000"/>
              <a:headEnd/>
              <a:tailEnd/>
            </a:ln>
          </p:spPr>
          <p:txBody>
            <a:bodyPr/>
            <a:lstStyle/>
            <a:p>
              <a:pPr>
                <a:lnSpc>
                  <a:spcPct val="90000"/>
                </a:lnSpc>
              </a:pPr>
              <a:endParaRPr lang="en-US" sz="2400" b="1" dirty="0">
                <a:solidFill>
                  <a:srgbClr val="000000"/>
                </a:solidFill>
                <a:latin typeface="Arial" charset="0"/>
              </a:endParaRPr>
            </a:p>
            <a:p>
              <a:pPr>
                <a:lnSpc>
                  <a:spcPct val="90000"/>
                </a:lnSpc>
              </a:pPr>
              <a:r>
                <a:rPr lang="en-US" sz="2400" b="1" dirty="0">
                  <a:solidFill>
                    <a:srgbClr val="000000"/>
                  </a:solidFill>
                  <a:latin typeface="Arial" charset="0"/>
                </a:rPr>
                <a:t>Live births</a:t>
              </a:r>
            </a:p>
          </p:txBody>
        </p:sp>
        <p:sp>
          <p:nvSpPr>
            <p:cNvPr id="23558" name="Rectangle 10" descr="&#10;Diagram showing how individual characteristics work through intermediate variables to impact fertility&#10;"/>
            <p:cNvSpPr>
              <a:spLocks noChangeArrowheads="1"/>
            </p:cNvSpPr>
            <p:nvPr/>
          </p:nvSpPr>
          <p:spPr bwMode="auto">
            <a:xfrm>
              <a:off x="4724400" y="533400"/>
              <a:ext cx="3060700" cy="2254250"/>
            </a:xfrm>
            <a:prstGeom prst="rect">
              <a:avLst/>
            </a:prstGeom>
            <a:solidFill>
              <a:srgbClr val="EDBFBE"/>
            </a:solidFill>
            <a:ln w="9525">
              <a:solidFill>
                <a:srgbClr val="000000"/>
              </a:solidFill>
              <a:miter lim="800000"/>
              <a:headEnd/>
              <a:tailEnd/>
            </a:ln>
          </p:spPr>
          <p:txBody>
            <a:bodyPr/>
            <a:lstStyle/>
            <a:p>
              <a:r>
                <a:rPr lang="en-US" sz="1600" b="1" dirty="0">
                  <a:solidFill>
                    <a:srgbClr val="25221E"/>
                  </a:solidFill>
                  <a:latin typeface="Arial" charset="0"/>
                </a:rPr>
                <a:t>Intercourse variables:</a:t>
              </a:r>
            </a:p>
            <a:p>
              <a:r>
                <a:rPr lang="en-US" sz="1400" dirty="0">
                  <a:solidFill>
                    <a:srgbClr val="25221E"/>
                  </a:solidFill>
                  <a:latin typeface="Arial" charset="0"/>
                </a:rPr>
                <a:t>Timing of first intercourse</a:t>
              </a:r>
            </a:p>
            <a:p>
              <a:endParaRPr lang="en-US" sz="1400" dirty="0">
                <a:solidFill>
                  <a:srgbClr val="25221E"/>
                </a:solidFill>
                <a:latin typeface="Arial" charset="0"/>
              </a:endParaRPr>
            </a:p>
            <a:p>
              <a:r>
                <a:rPr lang="en-US" sz="1400" dirty="0">
                  <a:solidFill>
                    <a:srgbClr val="25221E"/>
                  </a:solidFill>
                  <a:latin typeface="Arial" charset="0"/>
                </a:rPr>
                <a:t>Percent of women who ever had</a:t>
              </a:r>
            </a:p>
            <a:p>
              <a:r>
                <a:rPr lang="en-US" sz="1400" dirty="0">
                  <a:solidFill>
                    <a:srgbClr val="25221E"/>
                  </a:solidFill>
                  <a:latin typeface="Arial" charset="0"/>
                </a:rPr>
                <a:t> intercourse</a:t>
              </a:r>
            </a:p>
            <a:p>
              <a:endParaRPr lang="en-US" sz="1400" dirty="0">
                <a:solidFill>
                  <a:srgbClr val="25221E"/>
                </a:solidFill>
                <a:latin typeface="Arial" charset="0"/>
              </a:endParaRPr>
            </a:p>
            <a:p>
              <a:r>
                <a:rPr lang="en-US" sz="1400" dirty="0">
                  <a:solidFill>
                    <a:srgbClr val="25221E"/>
                  </a:solidFill>
                  <a:latin typeface="Arial" charset="0"/>
                </a:rPr>
                <a:t>Time spent in marriage or cohabitation (separation, divorce)</a:t>
              </a:r>
            </a:p>
            <a:p>
              <a:endParaRPr lang="en-US" sz="1400" dirty="0">
                <a:solidFill>
                  <a:srgbClr val="25221E"/>
                </a:solidFill>
                <a:latin typeface="Arial" charset="0"/>
              </a:endParaRPr>
            </a:p>
            <a:p>
              <a:r>
                <a:rPr lang="en-US" sz="1400" dirty="0">
                  <a:solidFill>
                    <a:srgbClr val="25221E"/>
                  </a:solidFill>
                  <a:latin typeface="Arial" charset="0"/>
                </a:rPr>
                <a:t>Frequency of intercourse</a:t>
              </a:r>
              <a:endParaRPr lang="en-US" sz="1600" b="1" dirty="0">
                <a:latin typeface="Arial" charset="0"/>
              </a:endParaRPr>
            </a:p>
          </p:txBody>
        </p:sp>
        <p:sp>
          <p:nvSpPr>
            <p:cNvPr id="8200" name="Rectangle 12" descr="&#10;Diagram showing how individual characteristics work through intermediate variables to impact fertility&#10;"/>
            <p:cNvSpPr>
              <a:spLocks noChangeArrowheads="1"/>
            </p:cNvSpPr>
            <p:nvPr/>
          </p:nvSpPr>
          <p:spPr bwMode="auto">
            <a:xfrm>
              <a:off x="1905000" y="1524000"/>
              <a:ext cx="2133600" cy="3505200"/>
            </a:xfrm>
            <a:prstGeom prst="rect">
              <a:avLst/>
            </a:prstGeom>
            <a:solidFill>
              <a:srgbClr val="ECDF90"/>
            </a:solidFill>
            <a:ln>
              <a:solidFill>
                <a:schemeClr val="tx1"/>
              </a:solidFill>
              <a:headEnd/>
              <a:tailEnd/>
            </a:ln>
          </p:spPr>
          <p:style>
            <a:lnRef idx="1">
              <a:schemeClr val="accent1"/>
            </a:lnRef>
            <a:fillRef idx="2">
              <a:schemeClr val="accent1"/>
            </a:fillRef>
            <a:effectRef idx="1">
              <a:schemeClr val="accent1"/>
            </a:effectRef>
            <a:fontRef idx="minor">
              <a:schemeClr val="dk1"/>
            </a:fontRef>
          </p:style>
          <p:txBody>
            <a:bodyPr/>
            <a:lstStyle/>
            <a:p>
              <a:pPr>
                <a:lnSpc>
                  <a:spcPct val="90000"/>
                </a:lnSpc>
                <a:defRPr/>
              </a:pPr>
              <a:r>
                <a:rPr lang="en-US" sz="1400" dirty="0">
                  <a:solidFill>
                    <a:srgbClr val="25221E"/>
                  </a:solidFill>
                </a:rPr>
                <a:t>Race/ethnicity</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Religion</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Labor force participation</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Education</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Income </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Access to health care</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Family background</a:t>
              </a:r>
            </a:p>
            <a:p>
              <a:pPr>
                <a:lnSpc>
                  <a:spcPct val="90000"/>
                </a:lnSpc>
                <a:defRPr/>
              </a:pPr>
              <a:endParaRPr lang="en-US" sz="1400" dirty="0">
                <a:solidFill>
                  <a:srgbClr val="25221E"/>
                </a:solidFill>
              </a:endParaRPr>
            </a:p>
            <a:p>
              <a:pPr>
                <a:lnSpc>
                  <a:spcPct val="90000"/>
                </a:lnSpc>
                <a:defRPr/>
              </a:pPr>
              <a:r>
                <a:rPr lang="en-US" sz="1400" dirty="0">
                  <a:solidFill>
                    <a:srgbClr val="25221E"/>
                  </a:solidFill>
                </a:rPr>
                <a:t>Community environment</a:t>
              </a:r>
            </a:p>
            <a:p>
              <a:pPr>
                <a:lnSpc>
                  <a:spcPct val="90000"/>
                </a:lnSpc>
                <a:defRPr/>
              </a:pPr>
              <a:r>
                <a:rPr lang="en-US" sz="1400" dirty="0">
                  <a:solidFill>
                    <a:srgbClr val="25221E"/>
                  </a:solidFill>
                </a:rPr>
                <a:t>  (economic, social, etc)</a:t>
              </a:r>
            </a:p>
          </p:txBody>
        </p:sp>
        <p:sp>
          <p:nvSpPr>
            <p:cNvPr id="23560" name="Rectangle 13" descr="&#10;Diagram showing how individual characteristics work through intermediate variables to impact fertility&#10;"/>
            <p:cNvSpPr>
              <a:spLocks noChangeArrowheads="1"/>
            </p:cNvSpPr>
            <p:nvPr/>
          </p:nvSpPr>
          <p:spPr bwMode="auto">
            <a:xfrm>
              <a:off x="5562600" y="4953001"/>
              <a:ext cx="2852738" cy="1724025"/>
            </a:xfrm>
            <a:prstGeom prst="rect">
              <a:avLst/>
            </a:prstGeom>
            <a:solidFill>
              <a:srgbClr val="EDBFBE"/>
            </a:solidFill>
            <a:ln w="9525">
              <a:solidFill>
                <a:srgbClr val="000000"/>
              </a:solidFill>
              <a:miter lim="800000"/>
              <a:headEnd/>
              <a:tailEnd/>
            </a:ln>
          </p:spPr>
          <p:txBody>
            <a:bodyPr/>
            <a:lstStyle/>
            <a:p>
              <a:pPr>
                <a:lnSpc>
                  <a:spcPct val="90000"/>
                </a:lnSpc>
              </a:pPr>
              <a:r>
                <a:rPr lang="en-US" sz="1600" b="1" dirty="0">
                  <a:solidFill>
                    <a:srgbClr val="000000"/>
                  </a:solidFill>
                  <a:latin typeface="Arial" charset="0"/>
                </a:rPr>
                <a:t>Pregnancy outcome (gestational) variables:</a:t>
              </a:r>
            </a:p>
            <a:p>
              <a:pPr>
                <a:lnSpc>
                  <a:spcPct val="90000"/>
                </a:lnSpc>
              </a:pPr>
              <a:endParaRPr lang="en-US" sz="1400" b="1" dirty="0">
                <a:solidFill>
                  <a:srgbClr val="000000"/>
                </a:solidFill>
                <a:latin typeface="Arial" charset="0"/>
              </a:endParaRPr>
            </a:p>
            <a:p>
              <a:pPr>
                <a:lnSpc>
                  <a:spcPct val="90000"/>
                </a:lnSpc>
              </a:pPr>
              <a:r>
                <a:rPr lang="en-US" sz="1400" dirty="0">
                  <a:solidFill>
                    <a:srgbClr val="000000"/>
                  </a:solidFill>
                  <a:latin typeface="Arial" charset="0"/>
                </a:rPr>
                <a:t>Miscarriage and stillbirth</a:t>
              </a:r>
            </a:p>
            <a:p>
              <a:pPr>
                <a:lnSpc>
                  <a:spcPct val="90000"/>
                </a:lnSpc>
              </a:pPr>
              <a:endParaRPr lang="en-US" sz="1400" dirty="0">
                <a:solidFill>
                  <a:srgbClr val="000000"/>
                </a:solidFill>
                <a:latin typeface="Arial" charset="0"/>
              </a:endParaRPr>
            </a:p>
            <a:p>
              <a:pPr>
                <a:lnSpc>
                  <a:spcPct val="90000"/>
                </a:lnSpc>
              </a:pPr>
              <a:r>
                <a:rPr lang="en-US" sz="1400" dirty="0">
                  <a:solidFill>
                    <a:srgbClr val="000000"/>
                  </a:solidFill>
                  <a:latin typeface="Arial" charset="0"/>
                </a:rPr>
                <a:t>Induced abortion</a:t>
              </a:r>
            </a:p>
            <a:p>
              <a:pPr>
                <a:lnSpc>
                  <a:spcPct val="90000"/>
                </a:lnSpc>
              </a:pPr>
              <a:endParaRPr lang="en-US" sz="1600" b="1" dirty="0">
                <a:solidFill>
                  <a:srgbClr val="000000"/>
                </a:solidFill>
                <a:latin typeface="Arial" charset="0"/>
              </a:endParaRPr>
            </a:p>
          </p:txBody>
        </p:sp>
        <p:sp>
          <p:nvSpPr>
            <p:cNvPr id="23562" name="Rectangle 17" descr="&#10;Diagram showing how individual characteristics work through intermediate variables to impact fertility&#10;"/>
            <p:cNvSpPr>
              <a:spLocks noChangeArrowheads="1"/>
            </p:cNvSpPr>
            <p:nvPr/>
          </p:nvSpPr>
          <p:spPr bwMode="auto">
            <a:xfrm>
              <a:off x="5349875" y="3221038"/>
              <a:ext cx="2628900" cy="1350962"/>
            </a:xfrm>
            <a:prstGeom prst="rect">
              <a:avLst/>
            </a:prstGeom>
            <a:solidFill>
              <a:srgbClr val="EDBFBE"/>
            </a:solidFill>
            <a:ln w="9525">
              <a:solidFill>
                <a:srgbClr val="000000"/>
              </a:solidFill>
              <a:miter lim="800000"/>
              <a:headEnd/>
              <a:tailEnd/>
            </a:ln>
          </p:spPr>
          <p:txBody>
            <a:bodyPr/>
            <a:lstStyle/>
            <a:p>
              <a:pPr>
                <a:lnSpc>
                  <a:spcPct val="90000"/>
                </a:lnSpc>
              </a:pPr>
              <a:r>
                <a:rPr lang="en-US" sz="1600" b="1" dirty="0">
                  <a:solidFill>
                    <a:srgbClr val="000000"/>
                  </a:solidFill>
                  <a:latin typeface="Arial" charset="0"/>
                </a:rPr>
                <a:t>Conception variables:</a:t>
              </a:r>
            </a:p>
            <a:p>
              <a:pPr>
                <a:lnSpc>
                  <a:spcPct val="90000"/>
                </a:lnSpc>
              </a:pPr>
              <a:r>
                <a:rPr lang="en-US" sz="1400" dirty="0">
                  <a:solidFill>
                    <a:srgbClr val="000000"/>
                  </a:solidFill>
                  <a:latin typeface="Arial" charset="0"/>
                </a:rPr>
                <a:t>Contraceptive use</a:t>
              </a:r>
            </a:p>
            <a:p>
              <a:pPr>
                <a:lnSpc>
                  <a:spcPct val="90000"/>
                </a:lnSpc>
              </a:pPr>
              <a:endParaRPr lang="en-US" sz="1400" dirty="0">
                <a:solidFill>
                  <a:srgbClr val="000000"/>
                </a:solidFill>
                <a:latin typeface="Arial" charset="0"/>
              </a:endParaRPr>
            </a:p>
            <a:p>
              <a:pPr>
                <a:lnSpc>
                  <a:spcPct val="90000"/>
                </a:lnSpc>
              </a:pPr>
              <a:r>
                <a:rPr lang="en-US" sz="1400" dirty="0">
                  <a:solidFill>
                    <a:srgbClr val="000000"/>
                  </a:solidFill>
                  <a:latin typeface="Arial" charset="0"/>
                </a:rPr>
                <a:t>Sterilization</a:t>
              </a:r>
            </a:p>
            <a:p>
              <a:pPr>
                <a:lnSpc>
                  <a:spcPct val="90000"/>
                </a:lnSpc>
              </a:pPr>
              <a:endParaRPr lang="en-US" sz="1400" dirty="0">
                <a:solidFill>
                  <a:srgbClr val="000000"/>
                </a:solidFill>
                <a:latin typeface="Arial" charset="0"/>
              </a:endParaRPr>
            </a:p>
            <a:p>
              <a:pPr>
                <a:lnSpc>
                  <a:spcPct val="90000"/>
                </a:lnSpc>
              </a:pPr>
              <a:r>
                <a:rPr lang="en-US" sz="1400" dirty="0">
                  <a:solidFill>
                    <a:srgbClr val="000000"/>
                  </a:solidFill>
                  <a:latin typeface="Arial" charset="0"/>
                </a:rPr>
                <a:t>Infertility</a:t>
              </a:r>
            </a:p>
          </p:txBody>
        </p:sp>
      </p:grpSp>
      <p:grpSp>
        <p:nvGrpSpPr>
          <p:cNvPr id="23563" name="Group 26"/>
          <p:cNvGrpSpPr>
            <a:grpSpLocks/>
          </p:cNvGrpSpPr>
          <p:nvPr/>
        </p:nvGrpSpPr>
        <p:grpSpPr bwMode="auto">
          <a:xfrm>
            <a:off x="4114800" y="2133600"/>
            <a:ext cx="1371600" cy="3429000"/>
            <a:chOff x="2590800" y="2133600"/>
            <a:chExt cx="1371600" cy="3429000"/>
          </a:xfrm>
        </p:grpSpPr>
        <p:sp>
          <p:nvSpPr>
            <p:cNvPr id="23565" name="Line 20"/>
            <p:cNvSpPr>
              <a:spLocks noChangeShapeType="1"/>
            </p:cNvSpPr>
            <p:nvPr/>
          </p:nvSpPr>
          <p:spPr bwMode="auto">
            <a:xfrm flipV="1">
              <a:off x="2590800" y="2133600"/>
              <a:ext cx="457200" cy="1219200"/>
            </a:xfrm>
            <a:prstGeom prst="line">
              <a:avLst/>
            </a:prstGeom>
            <a:noFill/>
            <a:ln w="28575">
              <a:solidFill>
                <a:schemeClr val="tx1"/>
              </a:solidFill>
              <a:round/>
              <a:headEnd/>
              <a:tailEnd type="triangle" w="med" len="med"/>
            </a:ln>
          </p:spPr>
          <p:txBody>
            <a:bodyPr anchor="ctr"/>
            <a:lstStyle/>
            <a:p>
              <a:endParaRPr lang="en-US" dirty="0"/>
            </a:p>
          </p:txBody>
        </p:sp>
        <p:sp>
          <p:nvSpPr>
            <p:cNvPr id="23566" name="Line 21"/>
            <p:cNvSpPr>
              <a:spLocks noChangeShapeType="1"/>
            </p:cNvSpPr>
            <p:nvPr/>
          </p:nvSpPr>
          <p:spPr bwMode="auto">
            <a:xfrm>
              <a:off x="2590800" y="3352800"/>
              <a:ext cx="1371600" cy="2209800"/>
            </a:xfrm>
            <a:prstGeom prst="line">
              <a:avLst/>
            </a:prstGeom>
            <a:noFill/>
            <a:ln w="28575">
              <a:solidFill>
                <a:schemeClr val="tx1"/>
              </a:solidFill>
              <a:round/>
              <a:headEnd/>
              <a:tailEnd type="triangle" w="med" len="med"/>
            </a:ln>
          </p:spPr>
          <p:txBody>
            <a:bodyPr anchor="ctr"/>
            <a:lstStyle/>
            <a:p>
              <a:endParaRPr lang="en-US" dirty="0"/>
            </a:p>
          </p:txBody>
        </p:sp>
        <p:sp>
          <p:nvSpPr>
            <p:cNvPr id="23567" name="Line 22"/>
            <p:cNvSpPr>
              <a:spLocks noChangeShapeType="1"/>
            </p:cNvSpPr>
            <p:nvPr/>
          </p:nvSpPr>
          <p:spPr bwMode="auto">
            <a:xfrm>
              <a:off x="2590800" y="3352800"/>
              <a:ext cx="1219200" cy="533400"/>
            </a:xfrm>
            <a:prstGeom prst="line">
              <a:avLst/>
            </a:prstGeom>
            <a:noFill/>
            <a:ln w="28575">
              <a:solidFill>
                <a:schemeClr val="tx1"/>
              </a:solidFill>
              <a:round/>
              <a:headEnd/>
              <a:tailEnd type="triangle" w="med" len="med"/>
            </a:ln>
          </p:spPr>
          <p:txBody>
            <a:bodyPr anchor="ctr"/>
            <a:lstStyle/>
            <a:p>
              <a:endParaRPr lang="en-US" dirty="0"/>
            </a:p>
          </p:txBody>
        </p:sp>
      </p:grpSp>
      <p:sp>
        <p:nvSpPr>
          <p:cNvPr id="2" name="TextBox 1"/>
          <p:cNvSpPr txBox="1"/>
          <p:nvPr/>
        </p:nvSpPr>
        <p:spPr>
          <a:xfrm>
            <a:off x="1905000" y="533401"/>
            <a:ext cx="1573636" cy="646331"/>
          </a:xfrm>
          <a:prstGeom prst="rect">
            <a:avLst/>
          </a:prstGeom>
          <a:noFill/>
        </p:spPr>
        <p:txBody>
          <a:bodyPr wrap="none" rtlCol="0">
            <a:spAutoFit/>
          </a:bodyPr>
          <a:lstStyle/>
          <a:p>
            <a:r>
              <a:rPr lang="en-US" b="1" dirty="0"/>
              <a:t>Background </a:t>
            </a:r>
          </a:p>
          <a:p>
            <a:r>
              <a:rPr lang="en-US" b="1" dirty="0"/>
              <a:t>Characteristics</a:t>
            </a:r>
          </a:p>
        </p:txBody>
      </p:sp>
      <p:sp>
        <p:nvSpPr>
          <p:cNvPr id="3" name="TextBox 2"/>
          <p:cNvSpPr txBox="1"/>
          <p:nvPr/>
        </p:nvSpPr>
        <p:spPr>
          <a:xfrm>
            <a:off x="4785675" y="93766"/>
            <a:ext cx="2356543" cy="369332"/>
          </a:xfrm>
          <a:prstGeom prst="rect">
            <a:avLst/>
          </a:prstGeom>
          <a:noFill/>
        </p:spPr>
        <p:txBody>
          <a:bodyPr wrap="none" rtlCol="0">
            <a:spAutoFit/>
          </a:bodyPr>
          <a:lstStyle/>
          <a:p>
            <a:r>
              <a:rPr lang="en-US" b="1" dirty="0"/>
              <a:t>Intermediate Variables</a:t>
            </a:r>
          </a:p>
        </p:txBody>
      </p:sp>
      <p:sp>
        <p:nvSpPr>
          <p:cNvPr id="4" name="TextBox 3"/>
          <p:cNvSpPr txBox="1"/>
          <p:nvPr/>
        </p:nvSpPr>
        <p:spPr>
          <a:xfrm>
            <a:off x="9016553" y="856565"/>
            <a:ext cx="921855" cy="369332"/>
          </a:xfrm>
          <a:prstGeom prst="rect">
            <a:avLst/>
          </a:prstGeom>
          <a:noFill/>
        </p:spPr>
        <p:txBody>
          <a:bodyPr wrap="none" rtlCol="0">
            <a:spAutoFit/>
          </a:bodyPr>
          <a:lstStyle/>
          <a:p>
            <a:r>
              <a:rPr lang="en-US" b="1" dirty="0"/>
              <a:t>Fertility</a:t>
            </a:r>
          </a:p>
        </p:txBody>
      </p:sp>
      <p:sp>
        <p:nvSpPr>
          <p:cNvPr id="25" name="Slide Number Placeholder 4">
            <a:extLst>
              <a:ext uri="{FF2B5EF4-FFF2-40B4-BE49-F238E27FC236}">
                <a16:creationId xmlns:a16="http://schemas.microsoft.com/office/drawing/2014/main" id="{B91B807F-CB6D-4244-A235-30A5A213A281}"/>
              </a:ext>
            </a:extLst>
          </p:cNvPr>
          <p:cNvSpPr txBox="1">
            <a:spLocks/>
          </p:cNvSpPr>
          <p:nvPr/>
        </p:nvSpPr>
        <p:spPr>
          <a:xfrm>
            <a:off x="8975950" y="6288032"/>
            <a:ext cx="2743200" cy="365125"/>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ED2C38-8354-42E4-A2EA-789DEA6F7264}"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177554181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87" name="Slide Number Placeholder 4"/>
          <p:cNvSpPr>
            <a:spLocks noGrp="1"/>
          </p:cNvSpPr>
          <p:nvPr>
            <p:ph type="sldNum" sz="quarter" idx="12"/>
          </p:nvPr>
        </p:nvSpPr>
        <p:spPr>
          <a:noFill/>
        </p:spPr>
        <p:txBody>
          <a:bodyPr/>
          <a:lstStyle/>
          <a:p>
            <a:fld id="{22ED2C38-8354-42E4-A2EA-789DEA6F7264}" type="slidenum">
              <a:rPr lang="en-US" altLang="en-US" smtClean="0">
                <a:solidFill>
                  <a:schemeClr val="tx1"/>
                </a:solidFill>
              </a:rPr>
              <a:pPr/>
              <a:t>5</a:t>
            </a:fld>
            <a:endParaRPr lang="en-US" altLang="en-US" dirty="0">
              <a:solidFill>
                <a:schemeClr val="tx1"/>
              </a:solidFill>
            </a:endParaRPr>
          </a:p>
        </p:txBody>
      </p:sp>
      <p:sp>
        <p:nvSpPr>
          <p:cNvPr id="25601" name="Rectangle 2"/>
          <p:cNvSpPr>
            <a:spLocks noGrp="1" noChangeArrowheads="1"/>
          </p:cNvSpPr>
          <p:nvPr>
            <p:ph type="title" idx="4294967295"/>
          </p:nvPr>
        </p:nvSpPr>
        <p:spPr>
          <a:xfrm>
            <a:off x="3394234" y="5088"/>
            <a:ext cx="5172075" cy="480131"/>
          </a:xfrm>
        </p:spPr>
        <p:txBody>
          <a:bodyPr wrap="square">
            <a:spAutoFit/>
          </a:bodyPr>
          <a:lstStyle/>
          <a:p>
            <a:pPr algn="ctr"/>
            <a:r>
              <a:rPr lang="en-US" sz="2800" b="1" dirty="0">
                <a:solidFill>
                  <a:srgbClr val="0070C0"/>
                </a:solidFill>
                <a:latin typeface="Calibri" panose="020F0502020204030204" pitchFamily="34" charset="0"/>
                <a:cs typeface="Calibri" panose="020F0502020204030204" pitchFamily="34" charset="0"/>
              </a:rPr>
              <a:t>NSFG History in Brief</a:t>
            </a:r>
          </a:p>
        </p:txBody>
      </p:sp>
      <p:sp>
        <p:nvSpPr>
          <p:cNvPr id="25602" name="Rectangle 3"/>
          <p:cNvSpPr>
            <a:spLocks noChangeArrowheads="1"/>
          </p:cNvSpPr>
          <p:nvPr/>
        </p:nvSpPr>
        <p:spPr bwMode="auto">
          <a:xfrm>
            <a:off x="2667000" y="4760831"/>
            <a:ext cx="138548" cy="346241"/>
          </a:xfrm>
          <a:prstGeom prst="rect">
            <a:avLst/>
          </a:prstGeom>
          <a:noFill/>
          <a:ln w="9525">
            <a:noFill/>
            <a:miter lim="800000"/>
            <a:headEnd/>
            <a:tailEnd/>
          </a:ln>
        </p:spPr>
        <p:txBody>
          <a:bodyPr wrap="none" lIns="68572" tIns="34286" rIns="68572" bIns="34286" anchor="ctr">
            <a:spAutoFit/>
          </a:bodyPr>
          <a:lstStyle/>
          <a:p>
            <a:pPr>
              <a:tabLst>
                <a:tab pos="-685800" algn="l"/>
              </a:tabLst>
            </a:pPr>
            <a:endParaRPr lang="en-US" dirty="0">
              <a:latin typeface="Arial" charset="0"/>
            </a:endParaRPr>
          </a:p>
        </p:txBody>
      </p:sp>
      <p:graphicFrame>
        <p:nvGraphicFramePr>
          <p:cNvPr id="6" name="Group 115"/>
          <p:cNvGraphicFramePr>
            <a:graphicFrameLocks/>
          </p:cNvGraphicFramePr>
          <p:nvPr>
            <p:extLst>
              <p:ext uri="{D42A27DB-BD31-4B8C-83A1-F6EECF244321}">
                <p14:modId xmlns:p14="http://schemas.microsoft.com/office/powerpoint/2010/main" val="1650832599"/>
              </p:ext>
            </p:extLst>
          </p:nvPr>
        </p:nvGraphicFramePr>
        <p:xfrm>
          <a:off x="544285" y="457201"/>
          <a:ext cx="11005457" cy="5935161"/>
        </p:xfrm>
        <a:graphic>
          <a:graphicData uri="http://schemas.openxmlformats.org/drawingml/2006/table">
            <a:tbl>
              <a:tblPr>
                <a:tableStyleId>{ED083AE6-46FA-4A59-8FB0-9F97EB10719F}</a:tableStyleId>
              </a:tblPr>
              <a:tblGrid>
                <a:gridCol w="1114799">
                  <a:extLst>
                    <a:ext uri="{9D8B030D-6E8A-4147-A177-3AD203B41FA5}">
                      <a16:colId xmlns:a16="http://schemas.microsoft.com/office/drawing/2014/main" val="20000"/>
                    </a:ext>
                  </a:extLst>
                </a:gridCol>
                <a:gridCol w="1702511">
                  <a:extLst>
                    <a:ext uri="{9D8B030D-6E8A-4147-A177-3AD203B41FA5}">
                      <a16:colId xmlns:a16="http://schemas.microsoft.com/office/drawing/2014/main" val="20001"/>
                    </a:ext>
                  </a:extLst>
                </a:gridCol>
                <a:gridCol w="1064070">
                  <a:extLst>
                    <a:ext uri="{9D8B030D-6E8A-4147-A177-3AD203B41FA5}">
                      <a16:colId xmlns:a16="http://schemas.microsoft.com/office/drawing/2014/main" val="20002"/>
                    </a:ext>
                  </a:extLst>
                </a:gridCol>
                <a:gridCol w="1808917">
                  <a:extLst>
                    <a:ext uri="{9D8B030D-6E8A-4147-A177-3AD203B41FA5}">
                      <a16:colId xmlns:a16="http://schemas.microsoft.com/office/drawing/2014/main" val="20003"/>
                    </a:ext>
                  </a:extLst>
                </a:gridCol>
                <a:gridCol w="1596104">
                  <a:extLst>
                    <a:ext uri="{9D8B030D-6E8A-4147-A177-3AD203B41FA5}">
                      <a16:colId xmlns:a16="http://schemas.microsoft.com/office/drawing/2014/main" val="20004"/>
                    </a:ext>
                  </a:extLst>
                </a:gridCol>
                <a:gridCol w="957661">
                  <a:extLst>
                    <a:ext uri="{9D8B030D-6E8A-4147-A177-3AD203B41FA5}">
                      <a16:colId xmlns:a16="http://schemas.microsoft.com/office/drawing/2014/main" val="20005"/>
                    </a:ext>
                  </a:extLst>
                </a:gridCol>
                <a:gridCol w="1170475">
                  <a:extLst>
                    <a:ext uri="{9D8B030D-6E8A-4147-A177-3AD203B41FA5}">
                      <a16:colId xmlns:a16="http://schemas.microsoft.com/office/drawing/2014/main" val="3690322824"/>
                    </a:ext>
                  </a:extLst>
                </a:gridCol>
                <a:gridCol w="1590920">
                  <a:extLst>
                    <a:ext uri="{9D8B030D-6E8A-4147-A177-3AD203B41FA5}">
                      <a16:colId xmlns:a16="http://schemas.microsoft.com/office/drawing/2014/main" val="20006"/>
                    </a:ext>
                  </a:extLst>
                </a:gridCol>
              </a:tblGrid>
              <a:tr h="457436">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Survey Year(s)</a:t>
                      </a:r>
                      <a:endParaRPr kumimoji="0" lang="en-US" sz="1100" b="1" i="0" u="none" strike="noStrike" cap="none" normalizeH="0" baseline="0" dirty="0">
                        <a:ln>
                          <a:noFill/>
                        </a:ln>
                        <a:solidFill>
                          <a:schemeClr val="tx1"/>
                        </a:solidFill>
                        <a:effectLst/>
                        <a:latin typeface="Verdana" pitchFamily="34" charset="0"/>
                      </a:endParaRP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Scope </a:t>
                      </a: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N</a:t>
                      </a:r>
                      <a:endParaRPr kumimoji="0" lang="en-US" sz="1100" b="1" i="0" u="none" strike="noStrike" cap="none" normalizeH="0" baseline="0" dirty="0">
                        <a:ln>
                          <a:noFill/>
                        </a:ln>
                        <a:solidFill>
                          <a:schemeClr val="tx1"/>
                        </a:solidFill>
                        <a:effectLst/>
                        <a:latin typeface="Verdana" pitchFamily="34" charset="0"/>
                        <a:cs typeface="Times New Roman" pitchFamily="18" charset="0"/>
                      </a:endParaRP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Oversamples</a:t>
                      </a:r>
                      <a:endParaRPr kumimoji="0" lang="en-US" sz="1100" b="1" i="0" u="none" strike="noStrike" cap="none" normalizeH="0" baseline="0" dirty="0">
                        <a:ln>
                          <a:noFill/>
                        </a:ln>
                        <a:solidFill>
                          <a:schemeClr val="tx1"/>
                        </a:solidFill>
                        <a:effectLst/>
                        <a:latin typeface="Verdana" pitchFamily="34" charset="0"/>
                      </a:endParaRP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Response Rates</a:t>
                      </a:r>
                      <a:endParaRPr kumimoji="0" lang="en-US" sz="1100" b="1" i="0" u="none" strike="noStrike" cap="none" normalizeH="0" baseline="0" dirty="0">
                        <a:ln>
                          <a:noFill/>
                        </a:ln>
                        <a:solidFill>
                          <a:schemeClr val="tx1"/>
                        </a:solidFill>
                        <a:effectLst/>
                        <a:latin typeface="Verdana" pitchFamily="34" charset="0"/>
                      </a:endParaRP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Incentive</a:t>
                      </a:r>
                      <a:endParaRPr kumimoji="0" lang="en-US" sz="1100" b="1" i="0" u="none" strike="noStrike" cap="none" normalizeH="0" baseline="0" dirty="0">
                        <a:ln>
                          <a:noFill/>
                        </a:ln>
                        <a:solidFill>
                          <a:schemeClr val="tx1"/>
                        </a:solidFill>
                        <a:effectLst/>
                        <a:latin typeface="Verdana" pitchFamily="34" charset="0"/>
                      </a:endParaRP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kern="1200" cap="none" normalizeH="0" baseline="0" dirty="0">
                          <a:ln>
                            <a:noFill/>
                          </a:ln>
                          <a:solidFill>
                            <a:schemeClr val="tx1"/>
                          </a:solidFill>
                          <a:effectLst/>
                          <a:latin typeface="+mn-lt"/>
                          <a:ea typeface="+mn-ea"/>
                          <a:cs typeface="+mn-cs"/>
                        </a:rPr>
                        <a:t>Contractor</a:t>
                      </a:r>
                    </a:p>
                  </a:txBody>
                  <a:tcPr marL="34286" marR="34286" marT="34286" marB="34286" anchor="b"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u="none" strike="noStrike" cap="none" normalizeH="0" baseline="0" dirty="0">
                          <a:ln>
                            <a:noFill/>
                          </a:ln>
                          <a:effectLst/>
                        </a:rPr>
                        <a:t>OMB Approved Interview Length</a:t>
                      </a:r>
                      <a:endParaRPr kumimoji="0" lang="en-US" sz="1100" b="1" i="0" u="none" strike="noStrike" cap="none" normalizeH="0" baseline="0" dirty="0">
                        <a:ln>
                          <a:noFill/>
                        </a:ln>
                        <a:solidFill>
                          <a:schemeClr val="tx1"/>
                        </a:solidFill>
                        <a:effectLst/>
                        <a:latin typeface="Verdana" pitchFamily="34" charset="0"/>
                      </a:endParaRPr>
                    </a:p>
                  </a:txBody>
                  <a:tcPr marL="34286" marR="34286" marT="34286" marB="34286" anchor="b" horzOverflow="overflow">
                    <a:solidFill>
                      <a:schemeClr val="bg1">
                        <a:lumMod val="85000"/>
                      </a:schemeClr>
                    </a:solidFill>
                  </a:tcPr>
                </a:tc>
                <a:extLst>
                  <a:ext uri="{0D108BD9-81ED-4DB2-BD59-A6C34878D82A}">
                    <a16:rowId xmlns:a16="http://schemas.microsoft.com/office/drawing/2014/main" val="10000"/>
                  </a:ext>
                </a:extLst>
              </a:tr>
              <a:tr h="375791">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1973</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Ever-Married Women 15-44</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9,797</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 women</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90.2%</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None</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NORC</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60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tc>
                <a:extLst>
                  <a:ext uri="{0D108BD9-81ED-4DB2-BD59-A6C34878D82A}">
                    <a16:rowId xmlns:a16="http://schemas.microsoft.com/office/drawing/2014/main" val="10001"/>
                  </a:ext>
                </a:extLst>
              </a:tr>
              <a:tr h="333291">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1976</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Ever-Married Women 15-44</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8,611</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 women</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82.7%</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None</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Westat</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60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tc>
                <a:extLst>
                  <a:ext uri="{0D108BD9-81ED-4DB2-BD59-A6C34878D82A}">
                    <a16:rowId xmlns:a16="http://schemas.microsoft.com/office/drawing/2014/main" val="10002"/>
                  </a:ext>
                </a:extLst>
              </a:tr>
              <a:tr h="321388">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1982</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Women 15-44</a:t>
                      </a:r>
                      <a:endParaRPr kumimoji="0" lang="en-US" sz="1100" b="0" i="0" u="none" strike="noStrike" cap="none" normalizeH="0" baseline="0" dirty="0">
                        <a:ln>
                          <a:noFill/>
                        </a:ln>
                        <a:solidFill>
                          <a:schemeClr val="tx1"/>
                        </a:solidFill>
                        <a:effectLst/>
                        <a:latin typeface="+mn-lt"/>
                        <a:cs typeface="Times New Roman" pitchFamily="18" charset="0"/>
                      </a:endParaRPr>
                    </a:p>
                  </a:txBody>
                  <a:tcPr marL="34286" marR="34286" marT="34286" marB="34286" anchor="b" horzOverflow="overflow">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7,969</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 women &amp; teens</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79.4%</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None</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kern="1200" cap="none" normalizeH="0" baseline="0" dirty="0">
                          <a:ln>
                            <a:noFill/>
                          </a:ln>
                          <a:solidFill>
                            <a:schemeClr val="tx1"/>
                          </a:solidFill>
                          <a:effectLst/>
                          <a:latin typeface="+mn-lt"/>
                          <a:ea typeface="+mn-ea"/>
                          <a:cs typeface="+mn-cs"/>
                        </a:rPr>
                        <a:t>Westat</a:t>
                      </a:r>
                    </a:p>
                  </a:txBody>
                  <a:tcPr marL="34286" marR="34286" marT="34286" marB="34286" anchor="b" horzOverflow="overflow">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cap="none" normalizeH="0" baseline="0" dirty="0">
                          <a:ln>
                            <a:noFill/>
                          </a:ln>
                          <a:effectLst/>
                          <a:latin typeface="+mn-lt"/>
                        </a:rPr>
                        <a:t>60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noFill/>
                  </a:tcPr>
                </a:tc>
                <a:extLst>
                  <a:ext uri="{0D108BD9-81ED-4DB2-BD59-A6C34878D82A}">
                    <a16:rowId xmlns:a16="http://schemas.microsoft.com/office/drawing/2014/main" val="10003"/>
                  </a:ext>
                </a:extLst>
              </a:tr>
              <a:tr h="309485">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1988</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Women 15-44</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8,450</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 women</a:t>
                      </a:r>
                      <a:endParaRPr kumimoji="0" lang="en-US" sz="1100" b="0" i="0" u="none" strike="noStrike" cap="none" normalizeH="0" baseline="0" dirty="0">
                        <a:ln>
                          <a:noFill/>
                        </a:ln>
                        <a:solidFill>
                          <a:schemeClr val="tx1"/>
                        </a:solidFill>
                        <a:effectLst/>
                        <a:latin typeface="+mn-lt"/>
                        <a:cs typeface="Times New Roman" pitchFamily="18" charset="0"/>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82.5%</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None</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kern="1200" cap="none" normalizeH="0" baseline="0" dirty="0">
                          <a:ln>
                            <a:noFill/>
                          </a:ln>
                          <a:solidFill>
                            <a:schemeClr val="tx1"/>
                          </a:solidFill>
                          <a:effectLst/>
                          <a:latin typeface="+mn-lt"/>
                          <a:ea typeface="+mn-ea"/>
                          <a:cs typeface="+mn-cs"/>
                        </a:rPr>
                        <a:t>Westat</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70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tc>
                <a:extLst>
                  <a:ext uri="{0D108BD9-81ED-4DB2-BD59-A6C34878D82A}">
                    <a16:rowId xmlns:a16="http://schemas.microsoft.com/office/drawing/2014/main" val="10004"/>
                  </a:ext>
                </a:extLst>
              </a:tr>
              <a:tr h="345195">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1995</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Women 15-44</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10,847</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 &amp; Hispanic women</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78.7%</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$20</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RTI</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100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tc>
                <a:extLst>
                  <a:ext uri="{0D108BD9-81ED-4DB2-BD59-A6C34878D82A}">
                    <a16:rowId xmlns:a16="http://schemas.microsoft.com/office/drawing/2014/main" val="10005"/>
                  </a:ext>
                </a:extLst>
              </a:tr>
              <a:tr h="868242">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2002</a:t>
                      </a:r>
                      <a:endParaRPr kumimoji="0" lang="en-US" sz="1100" b="1" i="0" u="none" strike="noStrike" cap="none" normalizeH="0" baseline="0" dirty="0">
                        <a:ln>
                          <a:noFill/>
                        </a:ln>
                        <a:solidFill>
                          <a:schemeClr val="tx1"/>
                        </a:solidFill>
                        <a:effectLst/>
                        <a:latin typeface="+mn-lt"/>
                      </a:endParaRPr>
                    </a:p>
                  </a:txBody>
                  <a:tcPr marL="34286" marR="34286" marT="0" marB="0" anchor="b" anchorCtr="1"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Women &amp; Men 15-44</a:t>
                      </a:r>
                      <a:endParaRPr kumimoji="0" lang="en-US" sz="1100" b="1" i="0" u="none" strike="noStrike" cap="none" normalizeH="0" baseline="0" dirty="0">
                        <a:ln>
                          <a:noFill/>
                        </a:ln>
                        <a:solidFill>
                          <a:schemeClr val="tx1"/>
                        </a:solidFill>
                        <a:effectLst/>
                        <a:latin typeface="+mn-lt"/>
                        <a:cs typeface="Times New Roman" pitchFamily="18" charset="0"/>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12,571</a:t>
                      </a:r>
                    </a:p>
                    <a:p>
                      <a:pPr marL="0" marR="0" lvl="0" indent="0" algn="ctr"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7,643</a:t>
                      </a:r>
                    </a:p>
                    <a:p>
                      <a:pPr marL="0" marR="0" lvl="0" indent="0" algn="ctr"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4,928</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Blacks, Hispanics, &amp; teens</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- 79%</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80%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78%</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cap="none" normalizeH="0" baseline="0" dirty="0">
                          <a:ln>
                            <a:noFill/>
                          </a:ln>
                          <a:effectLst/>
                          <a:latin typeface="+mn-lt"/>
                        </a:rPr>
                        <a:t>$40</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rowSpan="2">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U of Michigan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(ISR)</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(2000-2010)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85  min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60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tc>
                <a:extLst>
                  <a:ext uri="{0D108BD9-81ED-4DB2-BD59-A6C34878D82A}">
                    <a16:rowId xmlns:a16="http://schemas.microsoft.com/office/drawing/2014/main" val="10006"/>
                  </a:ext>
                </a:extLst>
              </a:tr>
              <a:tr h="758283">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2006-2010</a:t>
                      </a:r>
                      <a:endParaRPr kumimoji="0" lang="en-US" sz="1100" b="1" i="0" u="none" strike="noStrike" cap="none" normalizeH="0" baseline="0" dirty="0">
                        <a:ln>
                          <a:noFill/>
                        </a:ln>
                        <a:solidFill>
                          <a:schemeClr val="tx1"/>
                        </a:solidFill>
                        <a:effectLst/>
                        <a:latin typeface="+mn-lt"/>
                      </a:endParaRPr>
                    </a:p>
                  </a:txBody>
                  <a:tcPr marL="34286" marR="34286" marT="0" marB="0" anchor="b" anchorCtr="1"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All Women &amp; Men 15-44</a:t>
                      </a:r>
                      <a:endParaRPr kumimoji="0" lang="en-US" sz="1100" b="0" i="0" u="none" strike="noStrike" cap="none" normalizeH="0" baseline="0" dirty="0">
                        <a:ln>
                          <a:noFill/>
                        </a:ln>
                        <a:solidFill>
                          <a:srgbClr val="FF0000"/>
                        </a:solidFill>
                        <a:effectLst/>
                        <a:latin typeface="+mn-lt"/>
                        <a:cs typeface="Times New Roman" pitchFamily="18" charset="0"/>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22,682</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W=12,279</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M=10,403</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Blacks, Hispanics, &amp; teens</a:t>
                      </a:r>
                      <a:endParaRPr kumimoji="0" lang="en-US" sz="1100" u="none" strike="noStrike" cap="none" normalizeH="0" baseline="0" dirty="0">
                        <a:ln>
                          <a:noFill/>
                        </a:ln>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All - 77%</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W – 78%</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a:ln>
                            <a:noFill/>
                          </a:ln>
                          <a:effectLst/>
                          <a:latin typeface="+mn-lt"/>
                        </a:rPr>
                        <a:t>M – 75%</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$40</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vMerge="1">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85  min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60 min</a:t>
                      </a:r>
                      <a:endPar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endParaRPr>
                    </a:p>
                  </a:txBody>
                  <a:tcPr marL="34286" marR="34286" marT="34286" marB="34286" anchor="b" horzOverflow="overflow"/>
                </a:tc>
                <a:extLst>
                  <a:ext uri="{0D108BD9-81ED-4DB2-BD59-A6C34878D82A}">
                    <a16:rowId xmlns:a16="http://schemas.microsoft.com/office/drawing/2014/main" val="3510216724"/>
                  </a:ext>
                </a:extLst>
              </a:tr>
              <a:tr h="687364">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2011-2013</a:t>
                      </a:r>
                      <a:endParaRPr kumimoji="0" lang="en-US" sz="1100" b="1" i="0" u="none" strike="noStrike" cap="none" normalizeH="0" baseline="0" dirty="0">
                        <a:ln>
                          <a:noFill/>
                        </a:ln>
                        <a:solidFill>
                          <a:schemeClr val="tx1"/>
                        </a:solidFill>
                        <a:effectLst/>
                        <a:latin typeface="+mn-lt"/>
                      </a:endParaRPr>
                    </a:p>
                  </a:txBody>
                  <a:tcPr marL="34286" marR="34286" marT="0" marB="0" anchor="b" anchorCtr="1"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cap="none" normalizeH="0" baseline="0" dirty="0">
                          <a:ln>
                            <a:noFill/>
                          </a:ln>
                          <a:effectLst/>
                          <a:latin typeface="+mn-lt"/>
                        </a:rPr>
                        <a:t>All Women &amp; Men 15-44</a:t>
                      </a:r>
                      <a:endParaRPr kumimoji="0" lang="en-US" sz="1100" b="0" i="0" u="none" strike="noStrike" cap="none" normalizeH="0" baseline="0" dirty="0">
                        <a:ln>
                          <a:noFill/>
                        </a:ln>
                        <a:solidFill>
                          <a:schemeClr val="tx1"/>
                        </a:solidFill>
                        <a:effectLst/>
                        <a:latin typeface="+mn-lt"/>
                        <a:cs typeface="Times New Roman" pitchFamily="18" charset="0"/>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10,416</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W=5,601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M=5,815</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Blacks, Hispanics, &amp; teens</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 72.8%</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73.4%</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72.1%</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$40</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rowSpan="3">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U of Michigan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(ISR)</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kern="1200" cap="none" normalizeH="0" baseline="0" dirty="0">
                          <a:ln>
                            <a:noFill/>
                          </a:ln>
                          <a:solidFill>
                            <a:schemeClr val="tx1"/>
                          </a:solidFill>
                          <a:effectLst/>
                          <a:latin typeface="+mn-lt"/>
                          <a:ea typeface="+mn-ea"/>
                          <a:cs typeface="+mn-cs"/>
                        </a:rPr>
                        <a:t>(2010-2020)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u="none" strike="noStrike" kern="1200" cap="none" normalizeH="0" baseline="0" dirty="0">
                        <a:ln>
                          <a:noFill/>
                        </a:ln>
                        <a:solidFill>
                          <a:schemeClr val="tx1"/>
                        </a:solidFill>
                        <a:effectLst/>
                        <a:latin typeface="+mn-lt"/>
                        <a:ea typeface="+mn-ea"/>
                        <a:cs typeface="+mn-cs"/>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80  min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60 min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extLst>
                  <a:ext uri="{0D108BD9-81ED-4DB2-BD59-A6C34878D82A}">
                    <a16:rowId xmlns:a16="http://schemas.microsoft.com/office/drawing/2014/main" val="10008"/>
                  </a:ext>
                </a:extLst>
              </a:tr>
              <a:tr h="818913">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2013-2015</a:t>
                      </a:r>
                      <a:endParaRPr kumimoji="0" lang="en-US" sz="1100" b="1" i="0" u="none" strike="noStrike" cap="none" normalizeH="0" baseline="0" dirty="0">
                        <a:ln>
                          <a:noFill/>
                        </a:ln>
                        <a:solidFill>
                          <a:schemeClr val="tx1"/>
                        </a:solidFill>
                        <a:effectLst/>
                        <a:latin typeface="+mn-lt"/>
                      </a:endParaRPr>
                    </a:p>
                  </a:txBody>
                  <a:tcPr marL="34286" marR="34286" marT="0" marB="0" anchor="b" anchorCtr="1"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cap="none" normalizeH="0" baseline="0" dirty="0">
                          <a:ln>
                            <a:noFill/>
                          </a:ln>
                          <a:effectLst/>
                          <a:latin typeface="+mn-lt"/>
                        </a:rPr>
                        <a:t>All Women &amp; Men 15-44</a:t>
                      </a:r>
                      <a:endParaRPr kumimoji="0" lang="en-US" sz="1100" b="0" i="0" u="none" strike="noStrike" cap="none" normalizeH="0" baseline="0" dirty="0">
                        <a:ln>
                          <a:noFill/>
                        </a:ln>
                        <a:solidFill>
                          <a:schemeClr val="tx1"/>
                        </a:solidFill>
                        <a:effectLst/>
                        <a:latin typeface="+mn-lt"/>
                        <a:cs typeface="Times New Roman" pitchFamily="18" charset="0"/>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10,205</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W=5,699</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M=4,506</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Blacks, Hispanics, &amp; teens</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All – 69.3%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71.2%</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67.1%</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$40</a:t>
                      </a:r>
                      <a:endParaRPr kumimoji="0" lang="en-US" sz="1100" b="0" i="0" u="none" strike="noStrike" cap="none" normalizeH="0" baseline="0" dirty="0">
                        <a:ln>
                          <a:noFill/>
                        </a:ln>
                        <a:solidFill>
                          <a:schemeClr val="tx1"/>
                        </a:solidFill>
                        <a:effectLst/>
                        <a:latin typeface="+mn-lt"/>
                      </a:endParaRPr>
                    </a:p>
                  </a:txBody>
                  <a:tcPr marL="34286" marR="34286" marT="34286" marB="34286" anchor="b" horzOverflow="overflow"/>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W – 80  min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u="none" strike="noStrike" cap="none" normalizeH="0" baseline="0" dirty="0">
                          <a:ln>
                            <a:noFill/>
                          </a:ln>
                          <a:effectLst/>
                          <a:latin typeface="+mn-lt"/>
                        </a:rPr>
                        <a:t>M – 60 min</a:t>
                      </a:r>
                      <a:endParaRPr kumimoji="0" lang="en-US" sz="1100" b="1" i="0" u="none" strike="noStrike" cap="none" normalizeH="0" baseline="0" dirty="0">
                        <a:ln>
                          <a:noFill/>
                        </a:ln>
                        <a:solidFill>
                          <a:schemeClr val="tx1"/>
                        </a:solidFill>
                        <a:effectLst/>
                        <a:latin typeface="+mn-lt"/>
                      </a:endParaRPr>
                    </a:p>
                  </a:txBody>
                  <a:tcPr marL="34286" marR="34286" marT="34286" marB="34286" anchor="b" horzOverflow="overflow"/>
                </a:tc>
                <a:extLst>
                  <a:ext uri="{0D108BD9-81ED-4DB2-BD59-A6C34878D82A}">
                    <a16:rowId xmlns:a16="http://schemas.microsoft.com/office/drawing/2014/main" val="906545060"/>
                  </a:ext>
                </a:extLst>
              </a:tr>
              <a:tr h="659773">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2015-2017</a:t>
                      </a:r>
                    </a:p>
                  </a:txBody>
                  <a:tcPr marL="34286" marR="34286" marT="0" marB="0" anchor="b" anchorCtr="1"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cap="none" normalizeH="0" baseline="0" dirty="0">
                          <a:ln>
                            <a:noFill/>
                          </a:ln>
                          <a:effectLst/>
                          <a:latin typeface="+mn-lt"/>
                        </a:rPr>
                        <a:t>All Women &amp; Men 15-49</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10,094</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W=5,554</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M=4,540</a:t>
                      </a:r>
                    </a:p>
                  </a:txBody>
                  <a:tcPr marL="34286" marR="34286" marT="34286" marB="34286" anchor="b" horzOverflow="overflow"/>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u="none" strike="noStrike" cap="none" normalizeH="0" baseline="0" dirty="0">
                          <a:ln>
                            <a:noFill/>
                          </a:ln>
                          <a:effectLst/>
                          <a:latin typeface="+mn-lt"/>
                        </a:rPr>
                        <a:t>Blacks, Hispanics, &amp; teens</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All-65.3%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W=66.7%</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rPr>
                        <a:t>M=63.6%</a:t>
                      </a: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b="0" u="none" strike="noStrike" cap="none" normalizeH="0" baseline="0" dirty="0">
                          <a:ln>
                            <a:noFill/>
                          </a:ln>
                          <a:effectLst/>
                          <a:latin typeface="+mn-lt"/>
                          <a:ea typeface="Verdana" panose="020B0604030504040204" pitchFamily="34" charset="0"/>
                          <a:cs typeface="Verdana" panose="020B0604030504040204" pitchFamily="34" charset="0"/>
                        </a:rPr>
                        <a:t>$40</a:t>
                      </a:r>
                    </a:p>
                  </a:txBody>
                  <a:tcPr marL="34286" marR="34286" marT="34286" marB="34286" anchor="b" horzOverflow="overflow"/>
                </a:tc>
                <a:tc vMerge="1">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0" i="0" u="none" strike="noStrike" cap="none" normalizeH="0" baseline="0" dirty="0">
                        <a:ln>
                          <a:noFill/>
                        </a:ln>
                        <a:solidFill>
                          <a:schemeClr val="tx1"/>
                        </a:solidFill>
                        <a:effectLst/>
                        <a:latin typeface="Verdana" pitchFamily="34" charset="0"/>
                        <a:ea typeface="Verdana" panose="020B0604030504040204" pitchFamily="34" charset="0"/>
                        <a:cs typeface="Verdana" panose="020B0604030504040204" pitchFamily="34" charset="0"/>
                      </a:endParaRPr>
                    </a:p>
                  </a:txBody>
                  <a:tcPr marL="34286" marR="34286" marT="34286" marB="34286" anchor="b" horzOverflow="overflow"/>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rPr>
                        <a:t>W=80 min</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tx1"/>
                          </a:solidFill>
                          <a:effectLst/>
                          <a:latin typeface="+mn-lt"/>
                          <a:ea typeface="Verdana" panose="020B0604030504040204" pitchFamily="34" charset="0"/>
                          <a:cs typeface="Verdana" panose="020B0604030504040204" pitchFamily="34" charset="0"/>
                        </a:rPr>
                        <a:t>M=60 min</a:t>
                      </a:r>
                    </a:p>
                  </a:txBody>
                  <a:tcPr marL="34286" marR="34286" marT="34286" marB="34286" anchor="b" horzOverflow="overflow"/>
                </a:tc>
                <a:extLst>
                  <a:ext uri="{0D108BD9-81ED-4DB2-BD59-A6C34878D82A}">
                    <a16:rowId xmlns:a16="http://schemas.microsoft.com/office/drawing/2014/main" val="710180731"/>
                  </a:ext>
                </a:extLst>
              </a:tr>
            </a:tbl>
          </a:graphicData>
        </a:graphic>
      </p:graphicFrame>
    </p:spTree>
    <p:extLst>
      <p:ext uri="{BB962C8B-B14F-4D97-AF65-F5344CB8AC3E}">
        <p14:creationId xmlns:p14="http://schemas.microsoft.com/office/powerpoint/2010/main" val="102499905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D8563-3F84-42FD-882B-1F9A3B42F0FE}"/>
              </a:ext>
            </a:extLst>
          </p:cNvPr>
          <p:cNvSpPr>
            <a:spLocks noGrp="1"/>
          </p:cNvSpPr>
          <p:nvPr>
            <p:ph type="title"/>
          </p:nvPr>
        </p:nvSpPr>
        <p:spPr>
          <a:xfrm>
            <a:off x="838200" y="197175"/>
            <a:ext cx="10391078" cy="884494"/>
          </a:xfrm>
        </p:spPr>
        <p:txBody>
          <a:bodyPr>
            <a:normAutofit/>
          </a:bodyPr>
          <a:lstStyle/>
          <a:p>
            <a:pPr algn="ctr"/>
            <a:r>
              <a:rPr lang="en-US" sz="3600" b="1" dirty="0">
                <a:solidFill>
                  <a:srgbClr val="0070C0"/>
                </a:solidFill>
                <a:latin typeface="Calibri (body)"/>
              </a:rPr>
              <a:t>More NSFG History</a:t>
            </a:r>
          </a:p>
        </p:txBody>
      </p:sp>
      <p:sp>
        <p:nvSpPr>
          <p:cNvPr id="3" name="Content Placeholder 2">
            <a:extLst>
              <a:ext uri="{FF2B5EF4-FFF2-40B4-BE49-F238E27FC236}">
                <a16:creationId xmlns:a16="http://schemas.microsoft.com/office/drawing/2014/main" id="{E4CB19CD-05E2-4919-8CFA-1249BE92C114}"/>
              </a:ext>
            </a:extLst>
          </p:cNvPr>
          <p:cNvSpPr>
            <a:spLocks noGrp="1"/>
          </p:cNvSpPr>
          <p:nvPr>
            <p:ph idx="1"/>
          </p:nvPr>
        </p:nvSpPr>
        <p:spPr>
          <a:xfrm>
            <a:off x="838199" y="1081669"/>
            <a:ext cx="10970942" cy="5411207"/>
          </a:xfrm>
        </p:spPr>
        <p:txBody>
          <a:bodyPr>
            <a:normAutofit lnSpcReduction="10000"/>
          </a:bodyPr>
          <a:lstStyle/>
          <a:p>
            <a:pPr>
              <a:buFont typeface="Wingdings" panose="05000000000000000000" pitchFamily="2" charset="2"/>
              <a:buChar char="Ø"/>
            </a:pPr>
            <a:r>
              <a:rPr lang="en-US" dirty="0"/>
              <a:t>Each survey provides nationally representative, cross-sectional snapshot of US household “reproductive-age” population</a:t>
            </a:r>
          </a:p>
          <a:p>
            <a:pPr>
              <a:buFont typeface="Wingdings" panose="05000000000000000000" pitchFamily="2" charset="2"/>
              <a:buChar char="Ø"/>
            </a:pPr>
            <a:endParaRPr lang="en-US" dirty="0"/>
          </a:p>
          <a:p>
            <a:pPr>
              <a:buFont typeface="Wingdings" panose="05000000000000000000" pitchFamily="2" charset="2"/>
              <a:buChar char="Ø"/>
            </a:pPr>
            <a:r>
              <a:rPr lang="en-US" dirty="0"/>
              <a:t>Key changes since “Cycle 1” in 1973:</a:t>
            </a:r>
          </a:p>
          <a:p>
            <a:pPr lvl="1"/>
            <a:r>
              <a:rPr lang="en-US" dirty="0"/>
              <a:t>1982 – Inclusion of never-married women</a:t>
            </a:r>
          </a:p>
          <a:p>
            <a:pPr lvl="1"/>
            <a:r>
              <a:rPr lang="en-US" dirty="0"/>
              <a:t>1988 &amp; 1995 - linked to NHIS sampling frame from several years prior</a:t>
            </a:r>
          </a:p>
          <a:p>
            <a:pPr lvl="1"/>
            <a:r>
              <a:rPr lang="en-US" dirty="0"/>
              <a:t>1995 – Conversion to CAPI and ACASI and 1</a:t>
            </a:r>
            <a:r>
              <a:rPr lang="en-US" baseline="30000" dirty="0"/>
              <a:t>st</a:t>
            </a:r>
            <a:r>
              <a:rPr lang="en-US" dirty="0"/>
              <a:t> use of incentives </a:t>
            </a:r>
          </a:p>
          <a:p>
            <a:pPr lvl="1"/>
            <a:r>
              <a:rPr lang="en-US" dirty="0"/>
              <a:t>2002 – Inclusion of men (independent sample) &amp; expansion of ACASI</a:t>
            </a:r>
          </a:p>
          <a:p>
            <a:pPr lvl="1"/>
            <a:r>
              <a:rPr lang="en-US" dirty="0"/>
              <a:t>2006 – Transition to continuous fieldwork design</a:t>
            </a:r>
          </a:p>
          <a:p>
            <a:pPr lvl="1"/>
            <a:r>
              <a:rPr lang="en-US" dirty="0"/>
              <a:t>2015 – Expansion of age range from 15-44 to 15-49</a:t>
            </a:r>
          </a:p>
          <a:p>
            <a:pPr lvl="2"/>
            <a:endParaRPr lang="en-US" dirty="0"/>
          </a:p>
          <a:p>
            <a:pPr>
              <a:buFont typeface="Wingdings" panose="05000000000000000000" pitchFamily="2" charset="2"/>
              <a:buChar char="Ø"/>
            </a:pPr>
            <a:r>
              <a:rPr lang="en-US" dirty="0"/>
              <a:t>Public-use files have been released with every periodic survey 1973-2002 (Cycles 1-6) and roughly every 2 years since 2006 (under continuous fieldwork design) </a:t>
            </a:r>
          </a:p>
          <a:p>
            <a:pPr lvl="1"/>
            <a:endParaRPr lang="en-US" dirty="0"/>
          </a:p>
        </p:txBody>
      </p:sp>
      <p:sp>
        <p:nvSpPr>
          <p:cNvPr id="4" name="Slide Number Placeholder 3">
            <a:extLst>
              <a:ext uri="{FF2B5EF4-FFF2-40B4-BE49-F238E27FC236}">
                <a16:creationId xmlns:a16="http://schemas.microsoft.com/office/drawing/2014/main" id="{FB44AA57-773D-4FB0-B4C2-8DC0661A77E0}"/>
              </a:ext>
            </a:extLst>
          </p:cNvPr>
          <p:cNvSpPr>
            <a:spLocks noGrp="1"/>
          </p:cNvSpPr>
          <p:nvPr>
            <p:ph type="sldNum" sz="quarter" idx="12"/>
          </p:nvPr>
        </p:nvSpPr>
        <p:spPr/>
        <p:txBody>
          <a:bodyPr/>
          <a:lstStyle/>
          <a:p>
            <a:fld id="{0262BB53-73CB-457B-AC8E-0BB4C34C8619}" type="slidenum">
              <a:rPr lang="en-US" smtClean="0">
                <a:solidFill>
                  <a:schemeClr val="tx1"/>
                </a:solidFill>
              </a:rPr>
              <a:t>6</a:t>
            </a:fld>
            <a:endParaRPr lang="en-US" dirty="0">
              <a:solidFill>
                <a:schemeClr val="tx1"/>
              </a:solidFill>
            </a:endParaRPr>
          </a:p>
        </p:txBody>
      </p:sp>
    </p:spTree>
    <p:extLst>
      <p:ext uri="{BB962C8B-B14F-4D97-AF65-F5344CB8AC3E}">
        <p14:creationId xmlns:p14="http://schemas.microsoft.com/office/powerpoint/2010/main" val="2885300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7117" y="457200"/>
            <a:ext cx="10982815" cy="5867400"/>
          </a:xfrm>
        </p:spPr>
        <p:txBody>
          <a:bodyPr>
            <a:normAutofit/>
          </a:bodyPr>
          <a:lstStyle/>
          <a:p>
            <a:pPr marL="0" indent="0" algn="ctr">
              <a:buNone/>
            </a:pPr>
            <a:r>
              <a:rPr lang="en-US" sz="2800" dirty="0">
                <a:solidFill>
                  <a:srgbClr val="0070C0"/>
                </a:solidFill>
              </a:rPr>
              <a:t>Current NSFG Cosponsors </a:t>
            </a:r>
            <a:r>
              <a:rPr lang="en-US" sz="2000" dirty="0">
                <a:solidFill>
                  <a:srgbClr val="0070C0"/>
                </a:solidFill>
              </a:rPr>
              <a:t>(almost all staying on)</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National Center for Health Statistics (NCHS)</a:t>
            </a:r>
          </a:p>
          <a:p>
            <a:pPr>
              <a:buFont typeface="Arial" panose="020B0604020202020204" pitchFamily="34" charset="0"/>
              <a:buChar char="•"/>
            </a:pPr>
            <a:r>
              <a:rPr lang="en-US" sz="1800" b="0" dirty="0">
                <a:solidFill>
                  <a:schemeClr val="tx1"/>
                </a:solidFill>
              </a:rPr>
              <a:t>Eunice Kennedy Shriver National Institute of Child Health and Human Development (NICHD)</a:t>
            </a:r>
          </a:p>
          <a:p>
            <a:pPr>
              <a:buFont typeface="Arial" panose="020B0604020202020204" pitchFamily="34" charset="0"/>
              <a:buChar char="•"/>
            </a:pPr>
            <a:r>
              <a:rPr lang="en-US" sz="1800" b="0" dirty="0">
                <a:solidFill>
                  <a:schemeClr val="tx1"/>
                </a:solidFill>
              </a:rPr>
              <a:t>Office of Population Affairs (OPA)</a:t>
            </a:r>
          </a:p>
          <a:p>
            <a:pPr>
              <a:buFont typeface="Arial" panose="020B0604020202020204" pitchFamily="34" charset="0"/>
              <a:buChar char="•"/>
            </a:pPr>
            <a:r>
              <a:rPr lang="en-US" sz="1800" b="0" dirty="0">
                <a:solidFill>
                  <a:schemeClr val="tx1"/>
                </a:solidFill>
              </a:rPr>
              <a:t>Administration for Children &amp; Families (ACF)/ Children’s Bureau</a:t>
            </a:r>
          </a:p>
          <a:p>
            <a:pPr>
              <a:buFont typeface="Arial" panose="020B0604020202020204" pitchFamily="34" charset="0"/>
              <a:buChar char="•"/>
            </a:pPr>
            <a:r>
              <a:rPr lang="en-US" sz="1800" b="0" dirty="0">
                <a:solidFill>
                  <a:schemeClr val="tx1"/>
                </a:solidFill>
              </a:rPr>
              <a:t>Administration for Children &amp; Families (ACF)/ Office of Planning, Research, &amp; Evaluation (OPRE)</a:t>
            </a:r>
          </a:p>
          <a:p>
            <a:pPr>
              <a:buFont typeface="Arial" panose="020B0604020202020204" pitchFamily="34" charset="0"/>
              <a:buChar char="•"/>
            </a:pPr>
            <a:r>
              <a:rPr lang="en-US" sz="1800" b="0" dirty="0">
                <a:solidFill>
                  <a:schemeClr val="tx1"/>
                </a:solidFill>
              </a:rPr>
              <a:t>Office on Women’s Health</a:t>
            </a:r>
          </a:p>
          <a:p>
            <a:pPr>
              <a:buFont typeface="Arial" panose="020B0604020202020204" pitchFamily="34" charset="0"/>
              <a:buChar char="•"/>
            </a:pPr>
            <a:r>
              <a:rPr lang="en-US" sz="1800" b="0" dirty="0">
                <a:solidFill>
                  <a:schemeClr val="tx1"/>
                </a:solidFill>
              </a:rPr>
              <a:t>CDC/NCHHSTP/Division of HIV/AIDS Prevention</a:t>
            </a:r>
          </a:p>
          <a:p>
            <a:pPr>
              <a:buFont typeface="Arial" panose="020B0604020202020204" pitchFamily="34" charset="0"/>
              <a:buChar char="•"/>
            </a:pPr>
            <a:r>
              <a:rPr lang="en-US" sz="1800" b="0" dirty="0">
                <a:solidFill>
                  <a:schemeClr val="tx1"/>
                </a:solidFill>
              </a:rPr>
              <a:t>CDC/NCHHSTP/Division of STD Prevention</a:t>
            </a:r>
          </a:p>
          <a:p>
            <a:pPr>
              <a:buFont typeface="Arial" panose="020B0604020202020204" pitchFamily="34" charset="0"/>
              <a:buChar char="•"/>
            </a:pPr>
            <a:r>
              <a:rPr lang="en-US" sz="1800" b="0" dirty="0">
                <a:solidFill>
                  <a:schemeClr val="tx1"/>
                </a:solidFill>
              </a:rPr>
              <a:t>CDC/NCHHSTP/Division of Adolescent &amp; School Health</a:t>
            </a:r>
          </a:p>
          <a:p>
            <a:pPr>
              <a:buFont typeface="Arial" panose="020B0604020202020204" pitchFamily="34" charset="0"/>
              <a:buChar char="•"/>
            </a:pPr>
            <a:r>
              <a:rPr lang="en-US" sz="1800" b="0" dirty="0">
                <a:solidFill>
                  <a:schemeClr val="tx1"/>
                </a:solidFill>
              </a:rPr>
              <a:t>CDC/NCCDPHP/Division of Reproductive Health</a:t>
            </a:r>
          </a:p>
          <a:p>
            <a:pPr>
              <a:buFont typeface="Arial" panose="020B0604020202020204" pitchFamily="34" charset="0"/>
              <a:buChar char="•"/>
            </a:pPr>
            <a:r>
              <a:rPr lang="en-US" sz="1800" b="0" dirty="0">
                <a:solidFill>
                  <a:schemeClr val="tx1"/>
                </a:solidFill>
              </a:rPr>
              <a:t>CDC/NCCDPHP/Division Cancer Prevention &amp; Control</a:t>
            </a:r>
          </a:p>
          <a:p>
            <a:pPr>
              <a:buFont typeface="Arial" panose="020B0604020202020204" pitchFamily="34" charset="0"/>
              <a:buChar char="•"/>
            </a:pPr>
            <a:r>
              <a:rPr lang="en-US" sz="1800" b="0" dirty="0">
                <a:solidFill>
                  <a:schemeClr val="tx1"/>
                </a:solidFill>
              </a:rPr>
              <a:t>CDC/NCCDPHP/Division of Nutrition, Physical Activity, &amp; Obesity</a:t>
            </a:r>
          </a:p>
          <a:p>
            <a:pPr>
              <a:buFont typeface="Arial" panose="020B0604020202020204" pitchFamily="34" charset="0"/>
              <a:buChar char="•"/>
            </a:pPr>
            <a:r>
              <a:rPr lang="en-US" sz="1800" b="0" dirty="0">
                <a:solidFill>
                  <a:schemeClr val="tx1"/>
                </a:solidFill>
              </a:rPr>
              <a:t>CDC/National Center for Birth Defects and Developmental Disabilities</a:t>
            </a:r>
          </a:p>
        </p:txBody>
      </p:sp>
      <p:sp>
        <p:nvSpPr>
          <p:cNvPr id="4" name="Slide Number Placeholder 4">
            <a:extLst>
              <a:ext uri="{FF2B5EF4-FFF2-40B4-BE49-F238E27FC236}">
                <a16:creationId xmlns:a16="http://schemas.microsoft.com/office/drawing/2014/main" id="{66B51851-2EEB-4E02-8429-6A75FA767BE4}"/>
              </a:ext>
            </a:extLst>
          </p:cNvPr>
          <p:cNvSpPr txBox="1">
            <a:spLocks/>
          </p:cNvSpPr>
          <p:nvPr/>
        </p:nvSpPr>
        <p:spPr>
          <a:xfrm>
            <a:off x="9254045" y="6380546"/>
            <a:ext cx="2743200" cy="365125"/>
          </a:xfrm>
          <a:prstGeom prst="rect">
            <a:avLst/>
          </a:prstGeom>
          <a:noFill/>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22ED2C38-8354-42E4-A2EA-789DEA6F7264}" type="slidenum">
              <a:rPr lang="en-US" altLang="en-US" sz="1200" smtClean="0"/>
              <a:pPr algn="ctr"/>
              <a:t>7</a:t>
            </a:fld>
            <a:endParaRPr lang="en-US" altLang="en-US" sz="1200" dirty="0"/>
          </a:p>
        </p:txBody>
      </p:sp>
    </p:spTree>
    <p:extLst>
      <p:ext uri="{BB962C8B-B14F-4D97-AF65-F5344CB8AC3E}">
        <p14:creationId xmlns:p14="http://schemas.microsoft.com/office/powerpoint/2010/main" val="8926704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490" name="Rectangle 2"/>
          <p:cNvSpPr>
            <a:spLocks noGrp="1" noChangeArrowheads="1"/>
          </p:cNvSpPr>
          <p:nvPr>
            <p:ph type="title"/>
          </p:nvPr>
        </p:nvSpPr>
        <p:spPr>
          <a:xfrm>
            <a:off x="1326995" y="283034"/>
            <a:ext cx="8999034" cy="367989"/>
          </a:xfrm>
        </p:spPr>
        <p:txBody>
          <a:bodyPr>
            <a:noAutofit/>
          </a:bodyPr>
          <a:lstStyle/>
          <a:p>
            <a:pPr algn="ctr"/>
            <a:r>
              <a:rPr lang="en-US" sz="3200" b="1" dirty="0">
                <a:solidFill>
                  <a:srgbClr val="0070C0"/>
                </a:solidFill>
                <a:latin typeface="Calibri (body)"/>
              </a:rPr>
              <a:t>Evolving NSFG Purposes Over Time</a:t>
            </a:r>
            <a:endParaRPr lang="en-US" sz="3200" b="1" dirty="0">
              <a:solidFill>
                <a:srgbClr val="FF0000"/>
              </a:solidFill>
            </a:endParaRPr>
          </a:p>
        </p:txBody>
      </p:sp>
      <p:sp>
        <p:nvSpPr>
          <p:cNvPr id="6" name="TextBox 5">
            <a:extLst>
              <a:ext uri="{FF2B5EF4-FFF2-40B4-BE49-F238E27FC236}">
                <a16:creationId xmlns:a16="http://schemas.microsoft.com/office/drawing/2014/main" id="{F0A0F148-D8AF-462A-9ED4-EA9DBA0694F1}"/>
              </a:ext>
            </a:extLst>
          </p:cNvPr>
          <p:cNvSpPr txBox="1"/>
          <p:nvPr/>
        </p:nvSpPr>
        <p:spPr>
          <a:xfrm>
            <a:off x="152362" y="836361"/>
            <a:ext cx="11887276" cy="6278642"/>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latin typeface="Calibri (body)"/>
              </a:rPr>
              <a:t>Assessing factors that affect the timing and consequences of sexual activity &amp; pregnancy</a:t>
            </a:r>
          </a:p>
          <a:p>
            <a:pPr marL="800100" lvl="1" indent="-342900">
              <a:buFont typeface="Wingdings" panose="05000000000000000000" pitchFamily="2" charset="2"/>
              <a:buChar char="§"/>
            </a:pPr>
            <a:r>
              <a:rPr lang="en-US" sz="2000" dirty="0">
                <a:latin typeface="Calibri (body)"/>
              </a:rPr>
              <a:t>Pregnancy intendedness</a:t>
            </a:r>
          </a:p>
          <a:p>
            <a:pPr marL="800100" lvl="1" indent="-342900">
              <a:buFont typeface="Wingdings" panose="05000000000000000000" pitchFamily="2" charset="2"/>
              <a:buChar char="§"/>
            </a:pPr>
            <a:r>
              <a:rPr lang="en-US" sz="2000" dirty="0">
                <a:latin typeface="Calibri (body)"/>
              </a:rPr>
              <a:t>Contraceptive method choice &amp; use-effectiveness</a:t>
            </a:r>
          </a:p>
          <a:p>
            <a:pPr marL="800100" lvl="1" indent="-342900">
              <a:buFont typeface="Wingdings" panose="05000000000000000000" pitchFamily="2" charset="2"/>
              <a:buChar char="§"/>
            </a:pPr>
            <a:r>
              <a:rPr lang="en-US" sz="2000" dirty="0">
                <a:latin typeface="Calibri (body)"/>
              </a:rPr>
              <a:t>Non-voluntary sexual intercourse</a:t>
            </a:r>
          </a:p>
          <a:p>
            <a:pPr marL="800100" lvl="1" indent="-342900">
              <a:buFont typeface="Wingdings" panose="05000000000000000000" pitchFamily="2" charset="2"/>
              <a:buChar char="Ø"/>
            </a:pPr>
            <a:endParaRPr lang="en-US" sz="2400" dirty="0">
              <a:latin typeface="Calibri (body)"/>
            </a:endParaRPr>
          </a:p>
          <a:p>
            <a:pPr marL="342900" indent="-342900">
              <a:buFont typeface="Wingdings" panose="05000000000000000000" pitchFamily="2" charset="2"/>
              <a:buChar char="Ø"/>
            </a:pPr>
            <a:r>
              <a:rPr lang="en-US" sz="2400" dirty="0">
                <a:latin typeface="Calibri (body)"/>
              </a:rPr>
              <a:t>Describing relationships and families </a:t>
            </a:r>
          </a:p>
          <a:p>
            <a:pPr marL="800100" lvl="1" indent="-342900">
              <a:buFont typeface="Wingdings" panose="05000000000000000000" pitchFamily="2" charset="2"/>
              <a:buChar char="§"/>
            </a:pPr>
            <a:r>
              <a:rPr lang="en-US" sz="2000" dirty="0">
                <a:latin typeface="Calibri (body)"/>
              </a:rPr>
              <a:t>Cohabitation and other sexual relationships outside of marriage</a:t>
            </a:r>
          </a:p>
          <a:p>
            <a:pPr marL="800100" lvl="1" indent="-342900">
              <a:buFont typeface="Wingdings" panose="05000000000000000000" pitchFamily="2" charset="2"/>
              <a:buChar char="§"/>
            </a:pPr>
            <a:r>
              <a:rPr lang="en-US" sz="2000" dirty="0">
                <a:latin typeface="Calibri (body)"/>
              </a:rPr>
              <a:t>Adoption and other non-biologic parenting</a:t>
            </a:r>
          </a:p>
          <a:p>
            <a:pPr marL="800100" lvl="1" indent="-342900">
              <a:buFont typeface="Wingdings" panose="05000000000000000000" pitchFamily="2" charset="2"/>
              <a:buChar char="§"/>
            </a:pPr>
            <a:r>
              <a:rPr lang="en-US" sz="2000" dirty="0">
                <a:latin typeface="Calibri (body)"/>
              </a:rPr>
              <a:t>Fathers’ activities with their children</a:t>
            </a:r>
          </a:p>
          <a:p>
            <a:pPr marL="342900" indent="-342900">
              <a:buFont typeface="Wingdings" panose="05000000000000000000" pitchFamily="2" charset="2"/>
              <a:buChar char="Ø"/>
            </a:pPr>
            <a:endParaRPr lang="en-US" sz="2400" u="sng" dirty="0">
              <a:latin typeface="Calibri (body)"/>
            </a:endParaRPr>
          </a:p>
          <a:p>
            <a:pPr marL="342900" indent="-342900">
              <a:buFont typeface="Wingdings" panose="05000000000000000000" pitchFamily="2" charset="2"/>
              <a:buChar char="Ø"/>
            </a:pPr>
            <a:r>
              <a:rPr lang="en-US" sz="2400" dirty="0">
                <a:latin typeface="Calibri (body)"/>
              </a:rPr>
              <a:t>Measuring receipt of family planning and other medical services</a:t>
            </a:r>
          </a:p>
          <a:p>
            <a:pPr marL="800100" lvl="1" indent="-342900">
              <a:buFont typeface="Wingdings" panose="05000000000000000000" pitchFamily="2" charset="2"/>
              <a:buChar char="§"/>
            </a:pPr>
            <a:r>
              <a:rPr lang="en-US" sz="2000" dirty="0">
                <a:latin typeface="Calibri (body)"/>
              </a:rPr>
              <a:t>Pap and pelvic exams and other health services, at Title X Clinics &amp; other provider types</a:t>
            </a:r>
          </a:p>
          <a:p>
            <a:pPr marL="800100" lvl="1" indent="-342900">
              <a:buFont typeface="Wingdings" panose="05000000000000000000" pitchFamily="2" charset="2"/>
              <a:buChar char="§"/>
            </a:pPr>
            <a:r>
              <a:rPr lang="en-US" sz="2000" dirty="0">
                <a:latin typeface="Calibri (body)"/>
              </a:rPr>
              <a:t>Infertility services (medical help to have a baby)</a:t>
            </a:r>
          </a:p>
          <a:p>
            <a:pPr marL="800100" lvl="1" indent="-342900">
              <a:buFont typeface="Wingdings" panose="05000000000000000000" pitchFamily="2" charset="2"/>
              <a:buChar char="Ø"/>
            </a:pPr>
            <a:endParaRPr lang="en-US" sz="2000" dirty="0">
              <a:latin typeface="Calibri (body)"/>
            </a:endParaRPr>
          </a:p>
          <a:p>
            <a:pPr marL="342900" indent="-342900">
              <a:buFont typeface="Wingdings" panose="05000000000000000000" pitchFamily="2" charset="2"/>
              <a:buChar char="Ø"/>
            </a:pPr>
            <a:r>
              <a:rPr lang="en-US" sz="2400" dirty="0">
                <a:latin typeface="Calibri (body)"/>
              </a:rPr>
              <a:t>Monitoring risk of HIV and sexually transmitted infections </a:t>
            </a:r>
          </a:p>
          <a:p>
            <a:pPr marL="800100" lvl="1" indent="-342900">
              <a:buFont typeface="Wingdings" panose="05000000000000000000" pitchFamily="2" charset="2"/>
              <a:buChar char="§"/>
            </a:pPr>
            <a:r>
              <a:rPr lang="en-US" sz="2000" dirty="0">
                <a:latin typeface="Calibri (body)"/>
              </a:rPr>
              <a:t>HIV and other STI testing; Sexual and drug-related risk behaviors for HIV/STI</a:t>
            </a:r>
          </a:p>
          <a:p>
            <a:pPr marL="800100" lvl="1" indent="-342900">
              <a:buFont typeface="Wingdings" panose="05000000000000000000" pitchFamily="2" charset="2"/>
              <a:buChar char="§"/>
            </a:pPr>
            <a:r>
              <a:rPr lang="en-US" sz="2000" dirty="0">
                <a:latin typeface="Calibri (body)"/>
              </a:rPr>
              <a:t>Other types of sexual activity with opposite-sex &amp; same-sex partners</a:t>
            </a:r>
          </a:p>
          <a:p>
            <a:pPr marL="800100" lvl="1" indent="-342900">
              <a:buFont typeface="Arial" panose="020B0604020202020204" pitchFamily="34" charset="0"/>
              <a:buChar char="•"/>
            </a:pPr>
            <a:endParaRPr lang="en-US" sz="2000" dirty="0">
              <a:latin typeface="Calibri (body)"/>
            </a:endParaRPr>
          </a:p>
          <a:p>
            <a:endParaRPr lang="en-US" dirty="0"/>
          </a:p>
        </p:txBody>
      </p:sp>
      <p:sp>
        <p:nvSpPr>
          <p:cNvPr id="7" name="Slide Number Placeholder 4">
            <a:extLst>
              <a:ext uri="{FF2B5EF4-FFF2-40B4-BE49-F238E27FC236}">
                <a16:creationId xmlns:a16="http://schemas.microsoft.com/office/drawing/2014/main" id="{126D6B80-CD82-4469-810E-1525EACBB353}"/>
              </a:ext>
            </a:extLst>
          </p:cNvPr>
          <p:cNvSpPr txBox="1">
            <a:spLocks/>
          </p:cNvSpPr>
          <p:nvPr/>
        </p:nvSpPr>
        <p:spPr>
          <a:xfrm>
            <a:off x="9254045" y="6380546"/>
            <a:ext cx="2743200" cy="365125"/>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22ED2C38-8354-42E4-A2EA-789DEA6F7264}" type="slidenum">
              <a:rPr lang="en-US" altLang="en-US" smtClean="0">
                <a:solidFill>
                  <a:schemeClr val="tx1"/>
                </a:solidFill>
              </a:rPr>
              <a:pPr algn="ctr"/>
              <a:t>8</a:t>
            </a:fld>
            <a:endParaRPr lang="en-US" altLang="en-US" dirty="0">
              <a:solidFill>
                <a:schemeClr val="tx1"/>
              </a:solidFill>
            </a:endParaRPr>
          </a:p>
        </p:txBody>
      </p:sp>
    </p:spTree>
    <p:extLst>
      <p:ext uri="{BB962C8B-B14F-4D97-AF65-F5344CB8AC3E}">
        <p14:creationId xmlns:p14="http://schemas.microsoft.com/office/powerpoint/2010/main" val="270783832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sz="quarter" idx="12"/>
          </p:nvPr>
        </p:nvSpPr>
        <p:spPr>
          <a:xfrm>
            <a:off x="513184" y="1019166"/>
            <a:ext cx="11336694" cy="5465609"/>
          </a:xfrm>
        </p:spPr>
        <p:txBody>
          <a:bodyPr>
            <a:normAutofit fontScale="77500" lnSpcReduction="20000"/>
          </a:bodyPr>
          <a:lstStyle/>
          <a:p>
            <a:pPr marL="411480" indent="-342900">
              <a:lnSpc>
                <a:spcPct val="120000"/>
              </a:lnSpc>
              <a:buSzPct val="100000"/>
              <a:buFont typeface="Wingdings" panose="05000000000000000000" pitchFamily="2" charset="2"/>
              <a:buChar char="Ø"/>
            </a:pPr>
            <a:r>
              <a:rPr lang="en-US" sz="2400" dirty="0"/>
              <a:t>Face-to-Face screening interview for each sample household where 1 person aged 15-49 (15-44 before 2015) is selected per household for main (also FTF) CAPI interview</a:t>
            </a:r>
          </a:p>
          <a:p>
            <a:pPr marL="411480" indent="-342900">
              <a:lnSpc>
                <a:spcPct val="120000"/>
              </a:lnSpc>
              <a:buSzPct val="100000"/>
              <a:buFont typeface="Wingdings" panose="05000000000000000000" pitchFamily="2" charset="2"/>
              <a:buChar char="Ø"/>
            </a:pPr>
            <a:r>
              <a:rPr lang="en-US" sz="2400" dirty="0">
                <a:cs typeface="Arial" pitchFamily="34" charset="0"/>
              </a:rPr>
              <a:t>Roughly ¼ portion self-administered using Audio Computer-Assisted Self-Interview (ACASI)</a:t>
            </a:r>
          </a:p>
          <a:p>
            <a:pPr marL="411480" indent="-342900">
              <a:buSzPct val="100000"/>
              <a:buFont typeface="Wingdings" panose="05000000000000000000" pitchFamily="2" charset="2"/>
              <a:buChar char="Ø"/>
            </a:pPr>
            <a:endParaRPr lang="en-US" sz="2400" dirty="0"/>
          </a:p>
          <a:p>
            <a:pPr marL="411480" indent="-342900">
              <a:buSzPct val="100000"/>
              <a:buFont typeface="Wingdings" panose="05000000000000000000" pitchFamily="2" charset="2"/>
              <a:buChar char="Ø"/>
            </a:pPr>
            <a:r>
              <a:rPr lang="en-US" sz="2400" dirty="0"/>
              <a:t>Within each year, fieldwork was organized into 4 quarters of 12 weeks each:</a:t>
            </a:r>
          </a:p>
          <a:p>
            <a:pPr marL="1028700" lvl="1" indent="-342900">
              <a:buSzPct val="100000"/>
            </a:pPr>
            <a:r>
              <a:rPr lang="en-US" sz="2600" dirty="0"/>
              <a:t>Phase 1, weeks 1-10:</a:t>
            </a:r>
          </a:p>
          <a:p>
            <a:pPr marL="1485900" lvl="2" indent="-342900">
              <a:buSzPct val="100000"/>
            </a:pPr>
            <a:r>
              <a:rPr lang="en-US" sz="2200" dirty="0"/>
              <a:t>All sample lines worked </a:t>
            </a:r>
          </a:p>
          <a:p>
            <a:pPr marL="1485900" lvl="2" indent="-342900">
              <a:buSzPct val="100000"/>
            </a:pPr>
            <a:r>
              <a:rPr lang="en-US" sz="2200" dirty="0"/>
              <a:t>$40 incentive for main interview; no incentive for screener</a:t>
            </a:r>
          </a:p>
          <a:p>
            <a:pPr marL="1028700" lvl="1" indent="-342900">
              <a:buSzPct val="100000"/>
            </a:pPr>
            <a:r>
              <a:rPr lang="en-US" sz="2600" dirty="0"/>
              <a:t>Phase 2, weeks 11-12, have:</a:t>
            </a:r>
          </a:p>
          <a:p>
            <a:pPr marL="1485900" lvl="2" indent="-342900">
              <a:buSzPct val="100000"/>
            </a:pPr>
            <a:r>
              <a:rPr lang="en-US" sz="2200" dirty="0"/>
              <a:t>One-third subsample selected of non-responders for screener or main</a:t>
            </a:r>
          </a:p>
          <a:p>
            <a:pPr marL="1485900" lvl="2" indent="-342900">
              <a:buSzPct val="100000"/>
            </a:pPr>
            <a:r>
              <a:rPr lang="en-US" sz="2200" dirty="0"/>
              <a:t>Increased incentive -- $5 prepaid for screener; $40 pre-paid at start of main, $40 at end </a:t>
            </a:r>
          </a:p>
          <a:p>
            <a:pPr marL="1485900" lvl="2" indent="-342900">
              <a:buSzPct val="100000"/>
            </a:pPr>
            <a:endParaRPr lang="en-US" sz="2200" dirty="0"/>
          </a:p>
          <a:p>
            <a:pPr marL="411480" indent="-342900">
              <a:lnSpc>
                <a:spcPct val="120000"/>
              </a:lnSpc>
              <a:buSzPct val="100000"/>
              <a:buFont typeface="Wingdings" panose="05000000000000000000" pitchFamily="2" charset="2"/>
              <a:buChar char="Ø"/>
            </a:pPr>
            <a:r>
              <a:rPr lang="en-US" sz="2400" b="1" dirty="0"/>
              <a:t>Responsive fieldwork design using paradata in real time </a:t>
            </a:r>
            <a:r>
              <a:rPr lang="en-US" sz="2400" dirty="0"/>
              <a:t>(combined with this two-phase design) allowed for reasonable cost control while optimizing sample yields and response rates, and attempting to minimize nonresponse bias.  </a:t>
            </a:r>
          </a:p>
          <a:p>
            <a:pPr marL="411480" indent="-342900">
              <a:buSzPct val="100000"/>
              <a:buFont typeface="Wingdings" panose="05000000000000000000" pitchFamily="2" charset="2"/>
              <a:buChar char="Ø"/>
            </a:pPr>
            <a:endParaRPr lang="en-US" sz="2400" dirty="0"/>
          </a:p>
          <a:p>
            <a:pPr marL="411480" indent="-342900">
              <a:buSzPct val="100000"/>
              <a:buFont typeface="Wingdings" panose="05000000000000000000" pitchFamily="2" charset="2"/>
              <a:buChar char="Ø"/>
            </a:pPr>
            <a:r>
              <a:rPr lang="en-US" sz="2400" dirty="0">
                <a:cs typeface="Arial" pitchFamily="34" charset="0"/>
              </a:rPr>
              <a:t>More detail on all the above: </a:t>
            </a:r>
            <a:r>
              <a:rPr lang="en-US" sz="2400" dirty="0">
                <a:latin typeface="Arial" pitchFamily="34" charset="0"/>
                <a:cs typeface="Arial" pitchFamily="34" charset="0"/>
                <a:hlinkClick r:id="rId3"/>
              </a:rPr>
              <a:t>https://www.cdc.gov/nchs/nsfg/nsfg_2015_2017_puf.htm#design</a:t>
            </a:r>
            <a:r>
              <a:rPr lang="en-US" sz="2400" dirty="0">
                <a:latin typeface="Arial" pitchFamily="34" charset="0"/>
                <a:cs typeface="Arial" pitchFamily="34" charset="0"/>
              </a:rPr>
              <a:t> </a:t>
            </a:r>
          </a:p>
        </p:txBody>
      </p:sp>
      <p:sp>
        <p:nvSpPr>
          <p:cNvPr id="40963" name="Slide Number Placeholder 4"/>
          <p:cNvSpPr>
            <a:spLocks noGrp="1"/>
          </p:cNvSpPr>
          <p:nvPr>
            <p:ph type="sldNum" sz="quarter" idx="4294967295"/>
          </p:nvPr>
        </p:nvSpPr>
        <p:spPr>
          <a:xfrm>
            <a:off x="1524000" y="6172200"/>
            <a:ext cx="457200" cy="495300"/>
          </a:xfrm>
          <a:prstGeom prst="ellipse">
            <a:avLst/>
          </a:prstGeom>
          <a:noFill/>
          <a:ln/>
        </p:spPr>
        <p:txBody>
          <a:bodyPr vert="horz" wrap="none" lIns="0" tIns="0" rIns="0" bIns="0" rtlCol="0" anchor="ctr" anchorCtr="1">
            <a:noAutofit/>
          </a:bodyPr>
          <a:lstStyle/>
          <a:p>
            <a:pPr algn="ctr">
              <a:defRPr/>
            </a:pPr>
            <a:fld id="{69179F78-42FF-4F4D-83B7-0749374EF13F}" type="slidenum">
              <a:rPr lang="en-US" altLang="en-US" sz="1400">
                <a:solidFill>
                  <a:srgbClr val="FFFFFF"/>
                </a:solidFill>
                <a:latin typeface="+mj-lt"/>
                <a:ea typeface="+mj-ea"/>
                <a:cs typeface="+mj-cs"/>
              </a:rPr>
              <a:pPr algn="ctr">
                <a:defRPr/>
              </a:pPr>
              <a:t>9</a:t>
            </a:fld>
            <a:endParaRPr lang="en-US" altLang="en-US" sz="1400" dirty="0">
              <a:solidFill>
                <a:srgbClr val="FFFFFF"/>
              </a:solidFill>
              <a:latin typeface="+mj-lt"/>
              <a:ea typeface="+mj-ea"/>
              <a:cs typeface="+mj-cs"/>
            </a:endParaRPr>
          </a:p>
        </p:txBody>
      </p:sp>
      <p:sp>
        <p:nvSpPr>
          <p:cNvPr id="6" name="Slide Number Placeholder 4"/>
          <p:cNvSpPr txBox="1">
            <a:spLocks/>
          </p:cNvSpPr>
          <p:nvPr/>
        </p:nvSpPr>
        <p:spPr>
          <a:xfrm>
            <a:off x="10668000" y="6256175"/>
            <a:ext cx="457200" cy="457200"/>
          </a:xfrm>
          <a:prstGeom prst="ellipse">
            <a:avLst/>
          </a:prstGeom>
          <a:noFill/>
          <a:ln/>
        </p:spPr>
        <p:txBody>
          <a:bodyPr vert="horz" wrap="none" lIns="0" tIns="0" rIns="0" bIns="0" anchor="ctr" anchorCtr="1">
            <a:noAutofit/>
          </a:bodyPr>
          <a:lstStyle/>
          <a:p>
            <a:pPr algn="ctr" fontAlgn="base">
              <a:spcBef>
                <a:spcPct val="0"/>
              </a:spcBef>
              <a:spcAft>
                <a:spcPct val="0"/>
              </a:spcAft>
              <a:defRPr/>
            </a:pPr>
            <a:fld id="{115A2168-6E70-4BC3-B432-B8F8CAE9FDF3}" type="slidenum">
              <a:rPr lang="en-US" altLang="en-US" sz="1200">
                <a:ea typeface="+mj-ea"/>
                <a:cs typeface="+mj-cs"/>
              </a:rPr>
              <a:pPr algn="ctr" fontAlgn="base">
                <a:spcBef>
                  <a:spcPct val="0"/>
                </a:spcBef>
                <a:spcAft>
                  <a:spcPct val="0"/>
                </a:spcAft>
                <a:defRPr/>
              </a:pPr>
              <a:t>9</a:t>
            </a:fld>
            <a:endParaRPr lang="en-US" altLang="en-US" sz="1200" dirty="0">
              <a:ea typeface="+mj-ea"/>
              <a:cs typeface="+mj-cs"/>
            </a:endParaRPr>
          </a:p>
        </p:txBody>
      </p:sp>
      <p:sp>
        <p:nvSpPr>
          <p:cNvPr id="3" name="TextBox 2"/>
          <p:cNvSpPr txBox="1"/>
          <p:nvPr/>
        </p:nvSpPr>
        <p:spPr>
          <a:xfrm>
            <a:off x="791736" y="304800"/>
            <a:ext cx="10582507" cy="584775"/>
          </a:xfrm>
          <a:prstGeom prst="rect">
            <a:avLst/>
          </a:prstGeom>
          <a:noFill/>
        </p:spPr>
        <p:txBody>
          <a:bodyPr wrap="square" rtlCol="0">
            <a:spAutoFit/>
          </a:bodyPr>
          <a:lstStyle/>
          <a:p>
            <a:pPr algn="ctr"/>
            <a:r>
              <a:rPr lang="en-US" sz="3200" b="1" dirty="0">
                <a:solidFill>
                  <a:srgbClr val="0070C0"/>
                </a:solidFill>
                <a:latin typeface="Calibri (body)"/>
              </a:rPr>
              <a:t>NSFG Fieldwork Since 2006 (continuous fieldwork design)</a:t>
            </a:r>
          </a:p>
        </p:txBody>
      </p:sp>
    </p:spTree>
    <p:extLst>
      <p:ext uri="{BB962C8B-B14F-4D97-AF65-F5344CB8AC3E}">
        <p14:creationId xmlns:p14="http://schemas.microsoft.com/office/powerpoint/2010/main" val="14497322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3D TRANSITION" val="DemoDissolvingFlyThru.p3d 0"/>
  <p:tag name="POWER3D OPTIONS" val="Medium "/>
  <p:tag name="POWER3D IMAGE0" val="Pwrtrans.tga"/>
  <p:tag name="POWER3D SOUND" val="Dissolving Fly Thru"/>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1360</TotalTime>
  <Words>2820</Words>
  <Application>Microsoft Office PowerPoint</Application>
  <PresentationFormat>Widescreen</PresentationFormat>
  <Paragraphs>521</Paragraphs>
  <Slides>27</Slides>
  <Notes>26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Calibri</vt:lpstr>
      <vt:lpstr>Calibri (body)</vt:lpstr>
      <vt:lpstr>Calibri Light</vt:lpstr>
      <vt:lpstr>Comic Sans MS</vt:lpstr>
      <vt:lpstr>Courier New</vt:lpstr>
      <vt:lpstr>Times New Roman</vt:lpstr>
      <vt:lpstr>Verdana</vt:lpstr>
      <vt:lpstr>Wingdings</vt:lpstr>
      <vt:lpstr>Wingdings 2</vt:lpstr>
      <vt:lpstr>Office Theme</vt:lpstr>
      <vt:lpstr>National Survey of Family Growth:  Planning for the Future</vt:lpstr>
      <vt:lpstr>Outline of Presentation</vt:lpstr>
      <vt:lpstr>PowerPoint Presentation</vt:lpstr>
      <vt:lpstr>PowerPoint Presentation</vt:lpstr>
      <vt:lpstr>NSFG History in Brief</vt:lpstr>
      <vt:lpstr>More NSFG History</vt:lpstr>
      <vt:lpstr>PowerPoint Presentation</vt:lpstr>
      <vt:lpstr>Evolving NSFG Purposes Over Time</vt:lpstr>
      <vt:lpstr>PowerPoint Presentation</vt:lpstr>
      <vt:lpstr> Recent &amp; Upcoming Releases under Current NSFG Contract</vt:lpstr>
      <vt:lpstr> NSFG Webpage </vt:lpstr>
      <vt:lpstr>PowerPoint Presentation</vt:lpstr>
      <vt:lpstr>PowerPoint Presentation</vt:lpstr>
      <vt:lpstr>Development Work for the Upcoming NSFG</vt:lpstr>
      <vt:lpstr>Expert Work Group held on April 30-May 1, 2018</vt:lpstr>
      <vt:lpstr>Request for Information (RFI)</vt:lpstr>
      <vt:lpstr>PowerPoint Presentation</vt:lpstr>
      <vt:lpstr>PowerPoint Presentation</vt:lpstr>
      <vt:lpstr>PowerPoint Presentation</vt:lpstr>
      <vt:lpstr>Improvements to Questionnaires for the Upcoming NSFG</vt:lpstr>
      <vt:lpstr>Guiding principles for streamlining the NSFG questionnaires</vt:lpstr>
      <vt:lpstr>Under Consideration*** for the Upcoming NSFG Beyond the Baseline Plan</vt:lpstr>
      <vt:lpstr>Under Consideration: Interviewing 2 People per Household</vt:lpstr>
      <vt:lpstr>Under Consideration: Increasing Sample Size Overall or for Key Population Subgroups</vt:lpstr>
      <vt:lpstr>Under Consideration: Allowing for Individual Record Linkage</vt:lpstr>
      <vt:lpstr>Under Consideration: Collection of Biomarkers in Household</vt:lpstr>
      <vt:lpstr>BSC Input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 on  National Survey of Family Growth</dc:title>
  <dc:creator>Chandra, Anjani (CDC/DDPHSS/NCHS/DVS)</dc:creator>
  <cp:lastModifiedBy>Moore, Jennifer A. (CDC/DDPHSS/NCHS/OD)</cp:lastModifiedBy>
  <cp:revision>302</cp:revision>
  <cp:lastPrinted>2020-01-06T20:56:11Z</cp:lastPrinted>
  <dcterms:created xsi:type="dcterms:W3CDTF">2019-11-11T14:46:13Z</dcterms:created>
  <dcterms:modified xsi:type="dcterms:W3CDTF">2020-01-30T19:35:49Z</dcterms:modified>
</cp:coreProperties>
</file>