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8"/>
  </p:notesMasterIdLst>
  <p:handoutMasterIdLst>
    <p:handoutMasterId r:id="rId19"/>
  </p:handoutMasterIdLst>
  <p:sldIdLst>
    <p:sldId id="1078" r:id="rId2"/>
    <p:sldId id="1127" r:id="rId3"/>
    <p:sldId id="1123" r:id="rId4"/>
    <p:sldId id="1124" r:id="rId5"/>
    <p:sldId id="1128" r:id="rId6"/>
    <p:sldId id="1126" r:id="rId7"/>
    <p:sldId id="1116" r:id="rId8"/>
    <p:sldId id="1115" r:id="rId9"/>
    <p:sldId id="1084" r:id="rId10"/>
    <p:sldId id="1099" r:id="rId11"/>
    <p:sldId id="1086" r:id="rId12"/>
    <p:sldId id="1119" r:id="rId13"/>
    <p:sldId id="1120" r:id="rId14"/>
    <p:sldId id="1112" r:id="rId15"/>
    <p:sldId id="1121" r:id="rId16"/>
    <p:sldId id="969" r:id="rId17"/>
  </p:sldIdLst>
  <p:sldSz cx="9144000" cy="5143500" type="screen16x9"/>
  <p:notesSz cx="7010400" cy="9296400"/>
  <p:embeddedFontLst>
    <p:embeddedFont>
      <p:font typeface="Myriad Web Pro" panose="020B0604020202020204" charset="0"/>
      <p:regular r:id="rId20"/>
      <p:bold r:id="rId21"/>
      <p:italic r:id="rId22"/>
    </p:embeddedFont>
    <p:embeddedFont>
      <p:font typeface="Calibri" panose="020F0502020204030204" pitchFamily="34" charset="0"/>
      <p:regular r:id="rId23"/>
      <p:bold r:id="rId24"/>
      <p:italic r:id="rId25"/>
      <p:boldItalic r:id="rId26"/>
    </p:embeddedFont>
  </p:embeddedFontLst>
  <p:custDataLst>
    <p:tags r:id="rId27"/>
  </p:custData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sem, Sarah (CDC/OPHSS/NCHS)" initials="LS(" lastIdx="47" clrIdx="0">
    <p:extLst>
      <p:ext uri="{19B8F6BF-5375-455C-9EA6-DF929625EA0E}">
        <p15:presenceInfo xmlns:p15="http://schemas.microsoft.com/office/powerpoint/2012/main" userId="S-1-5-21-1207783550-2075000910-922709458-441847" providerId="AD"/>
      </p:ext>
    </p:extLst>
  </p:cmAuthor>
  <p:cmAuthor id="2" name="Cynamon, Marcie L. (CDC/OPHSS/NCHS)" initials="CML(" lastIdx="19" clrIdx="1">
    <p:extLst>
      <p:ext uri="{19B8F6BF-5375-455C-9EA6-DF929625EA0E}">
        <p15:presenceInfo xmlns:p15="http://schemas.microsoft.com/office/powerpoint/2012/main" userId="S-1-5-21-1207783550-2075000910-922709458-185178" providerId="AD"/>
      </p:ext>
    </p:extLst>
  </p:cmAuthor>
  <p:cmAuthor id="3" name="Renee Gindi" initials="RMG" lastIdx="14" clrIdx="2">
    <p:extLst>
      <p:ext uri="{19B8F6BF-5375-455C-9EA6-DF929625EA0E}">
        <p15:presenceInfo xmlns:p15="http://schemas.microsoft.com/office/powerpoint/2012/main" userId="Renee Gindi" providerId="None"/>
      </p:ext>
    </p:extLst>
  </p:cmAuthor>
  <p:cmAuthor id="4" name="Gindi, Renee (CDC/OPHSS/NCHS)" initials="GR(" lastIdx="20" clrIdx="3">
    <p:extLst>
      <p:ext uri="{19B8F6BF-5375-455C-9EA6-DF929625EA0E}">
        <p15:presenceInfo xmlns:p15="http://schemas.microsoft.com/office/powerpoint/2012/main" userId="S-1-5-21-1207783550-2075000910-922709458-271729" providerId="AD"/>
      </p:ext>
    </p:extLst>
  </p:cmAuthor>
  <p:cmAuthor id="5" name="Zablotsky, Benjamin (CDC/OPHSS/NCHS)" initials="ZB(" lastIdx="23" clrIdx="4">
    <p:extLst>
      <p:ext uri="{19B8F6BF-5375-455C-9EA6-DF929625EA0E}">
        <p15:presenceInfo xmlns:p15="http://schemas.microsoft.com/office/powerpoint/2012/main" userId="S-1-5-21-1207783550-2075000910-922709458-399978" providerId="AD"/>
      </p:ext>
    </p:extLst>
  </p:cmAuthor>
  <p:cmAuthor id="6" name="Madans, Jennifer H. (CDC/OPHSS/NCHS)" initials="MJH(" lastIdx="5" clrIdx="5">
    <p:extLst>
      <p:ext uri="{19B8F6BF-5375-455C-9EA6-DF929625EA0E}">
        <p15:presenceInfo xmlns:p15="http://schemas.microsoft.com/office/powerpoint/2012/main" userId="S-1-5-21-1207783550-2075000910-922709458-185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858"/>
    <a:srgbClr val="618E7C"/>
    <a:srgbClr val="006166"/>
    <a:srgbClr val="008BB0"/>
    <a:srgbClr val="695E4A"/>
    <a:srgbClr val="0088B7"/>
    <a:srgbClr val="B45340"/>
    <a:srgbClr val="9A4E9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95" autoAdjust="0"/>
  </p:normalViewPr>
  <p:slideViewPr>
    <p:cSldViewPr snapToGrid="0">
      <p:cViewPr varScale="1">
        <p:scale>
          <a:sx n="100" d="100"/>
          <a:sy n="100" d="100"/>
        </p:scale>
        <p:origin x="90" y="10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gs" Target="tags/tag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dc\csp_Project\CIPSEA_DHIS_ANALYSIS\Methods\Bridge_Analysis\Analytic%20Forum\Burden.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55438235959173E-2"/>
          <c:y val="0.12353567167740397"/>
          <c:w val="0.90548953034318236"/>
          <c:h val="0.76242193565346683"/>
        </c:manualLayout>
      </c:layout>
      <c:lineChart>
        <c:grouping val="standard"/>
        <c:varyColors val="0"/>
        <c:ser>
          <c:idx val="1"/>
          <c:order val="0"/>
          <c:tx>
            <c:v>Mean</c:v>
          </c:tx>
          <c:spPr>
            <a:ln w="38100" cap="rnd">
              <a:solidFill>
                <a:srgbClr val="002060"/>
              </a:solidFill>
              <a:round/>
            </a:ln>
            <a:effectLst/>
          </c:spPr>
          <c:marker>
            <c:symbol val="square"/>
            <c:size val="5"/>
            <c:spPr>
              <a:solidFill>
                <a:srgbClr val="002060"/>
              </a:solidFill>
              <a:ln w="9525">
                <a:solidFill>
                  <a:srgbClr val="002060"/>
                </a:solidFill>
              </a:ln>
              <a:effectLst/>
            </c:spPr>
          </c:marker>
          <c:cat>
            <c:strRef>
              <c:f>Sheet1!$B$4:$AW$4</c:f>
              <c:strCache>
                <c:ptCount val="48"/>
                <c:pt idx="0">
                  <c:v>2006 Q1</c:v>
                </c:pt>
                <c:pt idx="1">
                  <c:v>Q2</c:v>
                </c:pt>
                <c:pt idx="2">
                  <c:v>Q3</c:v>
                </c:pt>
                <c:pt idx="3">
                  <c:v>Q4</c:v>
                </c:pt>
                <c:pt idx="4">
                  <c:v>2007 Q1</c:v>
                </c:pt>
                <c:pt idx="5">
                  <c:v>Q2</c:v>
                </c:pt>
                <c:pt idx="6">
                  <c:v>Q3</c:v>
                </c:pt>
                <c:pt idx="7">
                  <c:v>Q4</c:v>
                </c:pt>
                <c:pt idx="8">
                  <c:v>2008 Q1</c:v>
                </c:pt>
                <c:pt idx="9">
                  <c:v>Q2</c:v>
                </c:pt>
                <c:pt idx="10">
                  <c:v>Q3</c:v>
                </c:pt>
                <c:pt idx="11">
                  <c:v>Q4</c:v>
                </c:pt>
                <c:pt idx="12">
                  <c:v>2009 Q1</c:v>
                </c:pt>
                <c:pt idx="13">
                  <c:v>Q2</c:v>
                </c:pt>
                <c:pt idx="14">
                  <c:v>Q3</c:v>
                </c:pt>
                <c:pt idx="15">
                  <c:v>Q4</c:v>
                </c:pt>
                <c:pt idx="16">
                  <c:v>2010 Q1</c:v>
                </c:pt>
                <c:pt idx="17">
                  <c:v>Q2</c:v>
                </c:pt>
                <c:pt idx="18">
                  <c:v>Q3</c:v>
                </c:pt>
                <c:pt idx="19">
                  <c:v>Q4</c:v>
                </c:pt>
                <c:pt idx="20">
                  <c:v>2011 Q1</c:v>
                </c:pt>
                <c:pt idx="21">
                  <c:v>Q2</c:v>
                </c:pt>
                <c:pt idx="22">
                  <c:v>Q3</c:v>
                </c:pt>
                <c:pt idx="23">
                  <c:v>Q4</c:v>
                </c:pt>
                <c:pt idx="24">
                  <c:v>2012 Q1</c:v>
                </c:pt>
                <c:pt idx="25">
                  <c:v>Q2</c:v>
                </c:pt>
                <c:pt idx="26">
                  <c:v>Q3</c:v>
                </c:pt>
                <c:pt idx="27">
                  <c:v>Q4</c:v>
                </c:pt>
                <c:pt idx="28">
                  <c:v>2013 Q1</c:v>
                </c:pt>
                <c:pt idx="29">
                  <c:v>Q2</c:v>
                </c:pt>
                <c:pt idx="30">
                  <c:v>Q3</c:v>
                </c:pt>
                <c:pt idx="31">
                  <c:v>Q4</c:v>
                </c:pt>
                <c:pt idx="32">
                  <c:v>2014 Q1</c:v>
                </c:pt>
                <c:pt idx="33">
                  <c:v>Q2</c:v>
                </c:pt>
                <c:pt idx="34">
                  <c:v>Q3</c:v>
                </c:pt>
                <c:pt idx="35">
                  <c:v>Q4</c:v>
                </c:pt>
                <c:pt idx="36">
                  <c:v>2015 Q1</c:v>
                </c:pt>
                <c:pt idx="37">
                  <c:v>Q2</c:v>
                </c:pt>
                <c:pt idx="38">
                  <c:v>Q3</c:v>
                </c:pt>
                <c:pt idx="39">
                  <c:v>Q4</c:v>
                </c:pt>
                <c:pt idx="40">
                  <c:v>2016 Q1</c:v>
                </c:pt>
                <c:pt idx="41">
                  <c:v>Q2</c:v>
                </c:pt>
                <c:pt idx="42">
                  <c:v>Q3</c:v>
                </c:pt>
                <c:pt idx="43">
                  <c:v>Q4</c:v>
                </c:pt>
                <c:pt idx="44">
                  <c:v>2017 Q1</c:v>
                </c:pt>
                <c:pt idx="45">
                  <c:v>Q2</c:v>
                </c:pt>
                <c:pt idx="46">
                  <c:v>Q3</c:v>
                </c:pt>
                <c:pt idx="47">
                  <c:v>Q4</c:v>
                </c:pt>
              </c:strCache>
            </c:strRef>
          </c:cat>
          <c:val>
            <c:numRef>
              <c:f>Sheet1!$B$2:$AW$2</c:f>
              <c:numCache>
                <c:formatCode>General</c:formatCode>
                <c:ptCount val="48"/>
                <c:pt idx="0">
                  <c:v>59</c:v>
                </c:pt>
                <c:pt idx="1">
                  <c:v>57</c:v>
                </c:pt>
                <c:pt idx="2">
                  <c:v>56</c:v>
                </c:pt>
                <c:pt idx="3">
                  <c:v>59</c:v>
                </c:pt>
                <c:pt idx="4">
                  <c:v>75</c:v>
                </c:pt>
                <c:pt idx="5">
                  <c:v>71</c:v>
                </c:pt>
                <c:pt idx="6">
                  <c:v>73</c:v>
                </c:pt>
                <c:pt idx="7">
                  <c:v>71</c:v>
                </c:pt>
                <c:pt idx="8">
                  <c:v>78</c:v>
                </c:pt>
                <c:pt idx="9">
                  <c:v>77</c:v>
                </c:pt>
                <c:pt idx="10">
                  <c:v>69</c:v>
                </c:pt>
                <c:pt idx="11">
                  <c:v>74</c:v>
                </c:pt>
                <c:pt idx="12">
                  <c:v>60</c:v>
                </c:pt>
                <c:pt idx="13">
                  <c:v>61</c:v>
                </c:pt>
                <c:pt idx="14">
                  <c:v>61</c:v>
                </c:pt>
                <c:pt idx="15">
                  <c:v>62</c:v>
                </c:pt>
                <c:pt idx="16">
                  <c:v>86</c:v>
                </c:pt>
                <c:pt idx="17">
                  <c:v>83</c:v>
                </c:pt>
                <c:pt idx="18">
                  <c:v>82</c:v>
                </c:pt>
                <c:pt idx="19">
                  <c:v>83</c:v>
                </c:pt>
                <c:pt idx="20">
                  <c:v>70</c:v>
                </c:pt>
                <c:pt idx="21">
                  <c:v>69</c:v>
                </c:pt>
                <c:pt idx="22">
                  <c:v>67</c:v>
                </c:pt>
                <c:pt idx="23">
                  <c:v>68</c:v>
                </c:pt>
                <c:pt idx="24">
                  <c:v>82</c:v>
                </c:pt>
                <c:pt idx="25">
                  <c:v>79</c:v>
                </c:pt>
                <c:pt idx="26">
                  <c:v>79</c:v>
                </c:pt>
                <c:pt idx="27">
                  <c:v>77</c:v>
                </c:pt>
                <c:pt idx="28">
                  <c:v>80</c:v>
                </c:pt>
                <c:pt idx="29">
                  <c:v>79</c:v>
                </c:pt>
                <c:pt idx="30">
                  <c:v>78</c:v>
                </c:pt>
                <c:pt idx="31">
                  <c:v>78</c:v>
                </c:pt>
                <c:pt idx="32">
                  <c:v>85</c:v>
                </c:pt>
                <c:pt idx="33">
                  <c:v>84</c:v>
                </c:pt>
                <c:pt idx="34">
                  <c:v>85</c:v>
                </c:pt>
                <c:pt idx="35">
                  <c:v>83</c:v>
                </c:pt>
                <c:pt idx="36">
                  <c:v>101</c:v>
                </c:pt>
                <c:pt idx="37">
                  <c:v>98</c:v>
                </c:pt>
                <c:pt idx="38">
                  <c:v>97</c:v>
                </c:pt>
                <c:pt idx="39">
                  <c:v>97</c:v>
                </c:pt>
                <c:pt idx="40">
                  <c:v>90</c:v>
                </c:pt>
                <c:pt idx="41">
                  <c:v>88</c:v>
                </c:pt>
                <c:pt idx="42">
                  <c:v>89</c:v>
                </c:pt>
                <c:pt idx="43">
                  <c:v>87</c:v>
                </c:pt>
                <c:pt idx="44">
                  <c:v>91</c:v>
                </c:pt>
                <c:pt idx="45">
                  <c:v>90</c:v>
                </c:pt>
                <c:pt idx="46">
                  <c:v>90</c:v>
                </c:pt>
                <c:pt idx="47">
                  <c:v>88</c:v>
                </c:pt>
              </c:numCache>
            </c:numRef>
          </c:val>
          <c:smooth val="0"/>
          <c:extLst>
            <c:ext xmlns:c16="http://schemas.microsoft.com/office/drawing/2014/chart" uri="{C3380CC4-5D6E-409C-BE32-E72D297353CC}">
              <c16:uniqueId val="{00000000-05FF-4A96-8E2A-99B7EA282CD2}"/>
            </c:ext>
          </c:extLst>
        </c:ser>
        <c:ser>
          <c:idx val="2"/>
          <c:order val="1"/>
          <c:tx>
            <c:v>Median</c:v>
          </c:tx>
          <c:spPr>
            <a:ln w="38100" cap="rnd">
              <a:solidFill>
                <a:srgbClr val="00B050"/>
              </a:solidFill>
              <a:round/>
            </a:ln>
            <a:effectLst/>
          </c:spPr>
          <c:marker>
            <c:symbol val="square"/>
            <c:size val="5"/>
            <c:spPr>
              <a:solidFill>
                <a:srgbClr val="00B050"/>
              </a:solidFill>
              <a:ln w="9525">
                <a:solidFill>
                  <a:srgbClr val="00B050"/>
                </a:solidFill>
              </a:ln>
              <a:effectLst/>
            </c:spPr>
          </c:marker>
          <c:cat>
            <c:strRef>
              <c:f>Sheet1!$B$4:$AW$4</c:f>
              <c:strCache>
                <c:ptCount val="48"/>
                <c:pt idx="0">
                  <c:v>2006 Q1</c:v>
                </c:pt>
                <c:pt idx="1">
                  <c:v>Q2</c:v>
                </c:pt>
                <c:pt idx="2">
                  <c:v>Q3</c:v>
                </c:pt>
                <c:pt idx="3">
                  <c:v>Q4</c:v>
                </c:pt>
                <c:pt idx="4">
                  <c:v>2007 Q1</c:v>
                </c:pt>
                <c:pt idx="5">
                  <c:v>Q2</c:v>
                </c:pt>
                <c:pt idx="6">
                  <c:v>Q3</c:v>
                </c:pt>
                <c:pt idx="7">
                  <c:v>Q4</c:v>
                </c:pt>
                <c:pt idx="8">
                  <c:v>2008 Q1</c:v>
                </c:pt>
                <c:pt idx="9">
                  <c:v>Q2</c:v>
                </c:pt>
                <c:pt idx="10">
                  <c:v>Q3</c:v>
                </c:pt>
                <c:pt idx="11">
                  <c:v>Q4</c:v>
                </c:pt>
                <c:pt idx="12">
                  <c:v>2009 Q1</c:v>
                </c:pt>
                <c:pt idx="13">
                  <c:v>Q2</c:v>
                </c:pt>
                <c:pt idx="14">
                  <c:v>Q3</c:v>
                </c:pt>
                <c:pt idx="15">
                  <c:v>Q4</c:v>
                </c:pt>
                <c:pt idx="16">
                  <c:v>2010 Q1</c:v>
                </c:pt>
                <c:pt idx="17">
                  <c:v>Q2</c:v>
                </c:pt>
                <c:pt idx="18">
                  <c:v>Q3</c:v>
                </c:pt>
                <c:pt idx="19">
                  <c:v>Q4</c:v>
                </c:pt>
                <c:pt idx="20">
                  <c:v>2011 Q1</c:v>
                </c:pt>
                <c:pt idx="21">
                  <c:v>Q2</c:v>
                </c:pt>
                <c:pt idx="22">
                  <c:v>Q3</c:v>
                </c:pt>
                <c:pt idx="23">
                  <c:v>Q4</c:v>
                </c:pt>
                <c:pt idx="24">
                  <c:v>2012 Q1</c:v>
                </c:pt>
                <c:pt idx="25">
                  <c:v>Q2</c:v>
                </c:pt>
                <c:pt idx="26">
                  <c:v>Q3</c:v>
                </c:pt>
                <c:pt idx="27">
                  <c:v>Q4</c:v>
                </c:pt>
                <c:pt idx="28">
                  <c:v>2013 Q1</c:v>
                </c:pt>
                <c:pt idx="29">
                  <c:v>Q2</c:v>
                </c:pt>
                <c:pt idx="30">
                  <c:v>Q3</c:v>
                </c:pt>
                <c:pt idx="31">
                  <c:v>Q4</c:v>
                </c:pt>
                <c:pt idx="32">
                  <c:v>2014 Q1</c:v>
                </c:pt>
                <c:pt idx="33">
                  <c:v>Q2</c:v>
                </c:pt>
                <c:pt idx="34">
                  <c:v>Q3</c:v>
                </c:pt>
                <c:pt idx="35">
                  <c:v>Q4</c:v>
                </c:pt>
                <c:pt idx="36">
                  <c:v>2015 Q1</c:v>
                </c:pt>
                <c:pt idx="37">
                  <c:v>Q2</c:v>
                </c:pt>
                <c:pt idx="38">
                  <c:v>Q3</c:v>
                </c:pt>
                <c:pt idx="39">
                  <c:v>Q4</c:v>
                </c:pt>
                <c:pt idx="40">
                  <c:v>2016 Q1</c:v>
                </c:pt>
                <c:pt idx="41">
                  <c:v>Q2</c:v>
                </c:pt>
                <c:pt idx="42">
                  <c:v>Q3</c:v>
                </c:pt>
                <c:pt idx="43">
                  <c:v>Q4</c:v>
                </c:pt>
                <c:pt idx="44">
                  <c:v>2017 Q1</c:v>
                </c:pt>
                <c:pt idx="45">
                  <c:v>Q2</c:v>
                </c:pt>
                <c:pt idx="46">
                  <c:v>Q3</c:v>
                </c:pt>
                <c:pt idx="47">
                  <c:v>Q4</c:v>
                </c:pt>
              </c:strCache>
            </c:strRef>
          </c:cat>
          <c:val>
            <c:numRef>
              <c:f>Sheet1!$B$3:$AW$3</c:f>
              <c:numCache>
                <c:formatCode>General</c:formatCode>
                <c:ptCount val="48"/>
                <c:pt idx="0">
                  <c:v>48</c:v>
                </c:pt>
                <c:pt idx="1">
                  <c:v>45</c:v>
                </c:pt>
                <c:pt idx="2">
                  <c:v>45</c:v>
                </c:pt>
                <c:pt idx="3">
                  <c:v>46</c:v>
                </c:pt>
                <c:pt idx="4">
                  <c:v>60</c:v>
                </c:pt>
                <c:pt idx="5">
                  <c:v>59</c:v>
                </c:pt>
                <c:pt idx="6">
                  <c:v>58</c:v>
                </c:pt>
                <c:pt idx="7">
                  <c:v>56</c:v>
                </c:pt>
                <c:pt idx="8">
                  <c:v>65</c:v>
                </c:pt>
                <c:pt idx="9">
                  <c:v>62</c:v>
                </c:pt>
                <c:pt idx="10">
                  <c:v>64</c:v>
                </c:pt>
                <c:pt idx="11">
                  <c:v>69</c:v>
                </c:pt>
                <c:pt idx="12">
                  <c:v>56</c:v>
                </c:pt>
                <c:pt idx="13">
                  <c:v>55</c:v>
                </c:pt>
                <c:pt idx="14">
                  <c:v>57</c:v>
                </c:pt>
                <c:pt idx="15">
                  <c:v>56</c:v>
                </c:pt>
                <c:pt idx="16">
                  <c:v>81</c:v>
                </c:pt>
                <c:pt idx="17">
                  <c:v>78</c:v>
                </c:pt>
                <c:pt idx="18">
                  <c:v>77</c:v>
                </c:pt>
                <c:pt idx="19">
                  <c:v>78</c:v>
                </c:pt>
                <c:pt idx="20">
                  <c:v>65</c:v>
                </c:pt>
                <c:pt idx="21">
                  <c:v>64</c:v>
                </c:pt>
                <c:pt idx="22">
                  <c:v>62</c:v>
                </c:pt>
                <c:pt idx="23">
                  <c:v>63</c:v>
                </c:pt>
                <c:pt idx="24">
                  <c:v>76</c:v>
                </c:pt>
                <c:pt idx="25">
                  <c:v>74</c:v>
                </c:pt>
                <c:pt idx="26">
                  <c:v>73</c:v>
                </c:pt>
                <c:pt idx="27">
                  <c:v>72</c:v>
                </c:pt>
                <c:pt idx="28">
                  <c:v>74</c:v>
                </c:pt>
                <c:pt idx="29">
                  <c:v>74</c:v>
                </c:pt>
                <c:pt idx="30">
                  <c:v>73</c:v>
                </c:pt>
                <c:pt idx="31">
                  <c:v>72</c:v>
                </c:pt>
                <c:pt idx="32">
                  <c:v>79</c:v>
                </c:pt>
                <c:pt idx="33">
                  <c:v>78</c:v>
                </c:pt>
                <c:pt idx="34">
                  <c:v>79</c:v>
                </c:pt>
                <c:pt idx="35">
                  <c:v>77</c:v>
                </c:pt>
                <c:pt idx="36">
                  <c:v>95</c:v>
                </c:pt>
                <c:pt idx="37">
                  <c:v>92</c:v>
                </c:pt>
                <c:pt idx="38">
                  <c:v>91</c:v>
                </c:pt>
                <c:pt idx="39">
                  <c:v>92</c:v>
                </c:pt>
                <c:pt idx="40">
                  <c:v>84</c:v>
                </c:pt>
                <c:pt idx="41">
                  <c:v>83</c:v>
                </c:pt>
                <c:pt idx="42">
                  <c:v>83</c:v>
                </c:pt>
                <c:pt idx="43">
                  <c:v>81</c:v>
                </c:pt>
                <c:pt idx="44">
                  <c:v>85</c:v>
                </c:pt>
                <c:pt idx="45">
                  <c:v>84</c:v>
                </c:pt>
                <c:pt idx="46">
                  <c:v>84</c:v>
                </c:pt>
                <c:pt idx="47">
                  <c:v>82</c:v>
                </c:pt>
              </c:numCache>
            </c:numRef>
          </c:val>
          <c:smooth val="0"/>
          <c:extLst>
            <c:ext xmlns:c16="http://schemas.microsoft.com/office/drawing/2014/chart" uri="{C3380CC4-5D6E-409C-BE32-E72D297353CC}">
              <c16:uniqueId val="{00000001-05FF-4A96-8E2A-99B7EA282CD2}"/>
            </c:ext>
          </c:extLst>
        </c:ser>
        <c:dLbls>
          <c:showLegendKey val="0"/>
          <c:showVal val="0"/>
          <c:showCatName val="0"/>
          <c:showSerName val="0"/>
          <c:showPercent val="0"/>
          <c:showBubbleSize val="0"/>
        </c:dLbls>
        <c:marker val="1"/>
        <c:smooth val="0"/>
        <c:axId val="254855880"/>
        <c:axId val="254854704"/>
      </c:lineChart>
      <c:catAx>
        <c:axId val="2548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900000" spcFirstLastPara="1" vertOverflow="ellipsis" wrap="square" anchor="ctr" anchorCtr="1"/>
          <a:lstStyle/>
          <a:p>
            <a:pPr>
              <a:defRPr sz="900" b="1" i="0" u="none" strike="noStrike" kern="1200" baseline="0">
                <a:solidFill>
                  <a:sysClr val="windowText" lastClr="000000"/>
                </a:solidFill>
                <a:latin typeface="+mn-lt"/>
                <a:ea typeface="+mn-ea"/>
                <a:cs typeface="+mn-cs"/>
              </a:defRPr>
            </a:pPr>
            <a:endParaRPr lang="en-US"/>
          </a:p>
        </c:txPr>
        <c:crossAx val="254854704"/>
        <c:crosses val="autoZero"/>
        <c:auto val="1"/>
        <c:lblAlgn val="ctr"/>
        <c:lblOffset val="100"/>
        <c:noMultiLvlLbl val="0"/>
      </c:catAx>
      <c:valAx>
        <c:axId val="254854704"/>
        <c:scaling>
          <c:orientation val="minMax"/>
          <c:max val="110"/>
        </c:scaling>
        <c:delete val="0"/>
        <c:axPos val="l"/>
        <c:majorGridlines>
          <c:spPr>
            <a:ln w="9525" cap="flat" cmpd="sng" algn="ctr">
              <a:solidFill>
                <a:schemeClr val="bg2">
                  <a:lumMod val="9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Time in Minutes</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54855880"/>
        <c:crosses val="autoZero"/>
        <c:crossBetween val="between"/>
        <c:majorUnit val="10"/>
      </c:valAx>
      <c:spPr>
        <a:noFill/>
        <a:ln>
          <a:noFill/>
        </a:ln>
        <a:effectLst/>
      </c:spPr>
    </c:plotArea>
    <c:legend>
      <c:legendPos val="t"/>
      <c:layout>
        <c:manualLayout>
          <c:xMode val="edge"/>
          <c:yMode val="edge"/>
          <c:x val="0.41008879786703201"/>
          <c:y val="0.70494949494949499"/>
          <c:w val="0.20260240276309793"/>
          <c:h val="4.1421299610275991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76022085321135"/>
          <c:y val="4.3247398438125681E-2"/>
          <c:w val="0.66006149156927552"/>
          <c:h val="0.69489155584104034"/>
        </c:manualLayout>
      </c:layout>
      <c:lineChart>
        <c:grouping val="standard"/>
        <c:varyColors val="0"/>
        <c:ser>
          <c:idx val="0"/>
          <c:order val="0"/>
          <c:tx>
            <c:strRef>
              <c:f>Sheet1!$B$1</c:f>
              <c:strCache>
                <c:ptCount val="1"/>
                <c:pt idx="0">
                  <c:v>Family module</c:v>
                </c:pt>
              </c:strCache>
            </c:strRef>
          </c:tx>
          <c:spPr>
            <a:ln w="44450"/>
          </c:spPr>
          <c:marker>
            <c:symbol val="none"/>
          </c:marker>
          <c:cat>
            <c:numRef>
              <c:f>Sheet1!$A$2:$A$22</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Sheet1!$B$2:$B$22</c:f>
              <c:numCache>
                <c:formatCode>General</c:formatCode>
                <c:ptCount val="21"/>
                <c:pt idx="0">
                  <c:v>90.3</c:v>
                </c:pt>
                <c:pt idx="1">
                  <c:v>88.2</c:v>
                </c:pt>
                <c:pt idx="2">
                  <c:v>86.1</c:v>
                </c:pt>
                <c:pt idx="3">
                  <c:v>87.3</c:v>
                </c:pt>
                <c:pt idx="4">
                  <c:v>87.6</c:v>
                </c:pt>
                <c:pt idx="5">
                  <c:v>88.1</c:v>
                </c:pt>
                <c:pt idx="6">
                  <c:v>87.9</c:v>
                </c:pt>
                <c:pt idx="7">
                  <c:v>86.5</c:v>
                </c:pt>
                <c:pt idx="8">
                  <c:v>86.1</c:v>
                </c:pt>
                <c:pt idx="9">
                  <c:v>87</c:v>
                </c:pt>
                <c:pt idx="10">
                  <c:v>86.6</c:v>
                </c:pt>
                <c:pt idx="11">
                  <c:v>84.5</c:v>
                </c:pt>
                <c:pt idx="12">
                  <c:v>81.599999999999994</c:v>
                </c:pt>
                <c:pt idx="13">
                  <c:v>78.7</c:v>
                </c:pt>
                <c:pt idx="14">
                  <c:v>81.3</c:v>
                </c:pt>
                <c:pt idx="15">
                  <c:v>76.8</c:v>
                </c:pt>
                <c:pt idx="16">
                  <c:v>75.7</c:v>
                </c:pt>
                <c:pt idx="17">
                  <c:v>73.8</c:v>
                </c:pt>
                <c:pt idx="18">
                  <c:v>69.3</c:v>
                </c:pt>
                <c:pt idx="19">
                  <c:v>67.099999999999994</c:v>
                </c:pt>
                <c:pt idx="20">
                  <c:v>65.7</c:v>
                </c:pt>
              </c:numCache>
            </c:numRef>
          </c:val>
          <c:smooth val="0"/>
          <c:extLst>
            <c:ext xmlns:c16="http://schemas.microsoft.com/office/drawing/2014/chart" uri="{C3380CC4-5D6E-409C-BE32-E72D297353CC}">
              <c16:uniqueId val="{00000000-DC2D-401A-A0C7-F323BDAA14DC}"/>
            </c:ext>
          </c:extLst>
        </c:ser>
        <c:ser>
          <c:idx val="1"/>
          <c:order val="1"/>
          <c:tx>
            <c:strRef>
              <c:f>Sheet1!$C$1</c:f>
              <c:strCache>
                <c:ptCount val="1"/>
                <c:pt idx="0">
                  <c:v>Sample Child module</c:v>
                </c:pt>
              </c:strCache>
            </c:strRef>
          </c:tx>
          <c:spPr>
            <a:ln w="44450"/>
          </c:spPr>
          <c:marker>
            <c:symbol val="none"/>
          </c:marker>
          <c:cat>
            <c:numRef>
              <c:f>Sheet1!$A$2:$A$22</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Sheet1!$C$2:$C$22</c:f>
              <c:numCache>
                <c:formatCode>General</c:formatCode>
                <c:ptCount val="21"/>
                <c:pt idx="0">
                  <c:v>84.1</c:v>
                </c:pt>
                <c:pt idx="1">
                  <c:v>82.4</c:v>
                </c:pt>
                <c:pt idx="2">
                  <c:v>78.2</c:v>
                </c:pt>
                <c:pt idx="3">
                  <c:v>79.400000000000006</c:v>
                </c:pt>
                <c:pt idx="4">
                  <c:v>80.599999999999994</c:v>
                </c:pt>
                <c:pt idx="5">
                  <c:v>81.3</c:v>
                </c:pt>
                <c:pt idx="6">
                  <c:v>81.099999999999994</c:v>
                </c:pt>
                <c:pt idx="7">
                  <c:v>79.400000000000006</c:v>
                </c:pt>
                <c:pt idx="8">
                  <c:v>77.5</c:v>
                </c:pt>
                <c:pt idx="9">
                  <c:v>78.8</c:v>
                </c:pt>
                <c:pt idx="10">
                  <c:v>76.5</c:v>
                </c:pt>
                <c:pt idx="11">
                  <c:v>72.3</c:v>
                </c:pt>
                <c:pt idx="12">
                  <c:v>73.400000000000006</c:v>
                </c:pt>
                <c:pt idx="13">
                  <c:v>70.7</c:v>
                </c:pt>
                <c:pt idx="14">
                  <c:v>74.599999999999994</c:v>
                </c:pt>
                <c:pt idx="15">
                  <c:v>69.7</c:v>
                </c:pt>
                <c:pt idx="16">
                  <c:v>69</c:v>
                </c:pt>
                <c:pt idx="17">
                  <c:v>66.599999999999994</c:v>
                </c:pt>
                <c:pt idx="18">
                  <c:v>63.4</c:v>
                </c:pt>
                <c:pt idx="19">
                  <c:v>61.9</c:v>
                </c:pt>
                <c:pt idx="20">
                  <c:v>60.6</c:v>
                </c:pt>
              </c:numCache>
            </c:numRef>
          </c:val>
          <c:smooth val="0"/>
          <c:extLst>
            <c:ext xmlns:c16="http://schemas.microsoft.com/office/drawing/2014/chart" uri="{C3380CC4-5D6E-409C-BE32-E72D297353CC}">
              <c16:uniqueId val="{00000001-DC2D-401A-A0C7-F323BDAA14DC}"/>
            </c:ext>
          </c:extLst>
        </c:ser>
        <c:ser>
          <c:idx val="2"/>
          <c:order val="2"/>
          <c:tx>
            <c:strRef>
              <c:f>Sheet1!$D$1</c:f>
              <c:strCache>
                <c:ptCount val="1"/>
                <c:pt idx="0">
                  <c:v>Sample Adult module</c:v>
                </c:pt>
              </c:strCache>
            </c:strRef>
          </c:tx>
          <c:spPr>
            <a:ln w="44450"/>
          </c:spPr>
          <c:marker>
            <c:symbol val="none"/>
          </c:marker>
          <c:cat>
            <c:numRef>
              <c:f>Sheet1!$A$2:$A$22</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Sheet1!$D$2:$D$22</c:f>
              <c:numCache>
                <c:formatCode>General</c:formatCode>
                <c:ptCount val="21"/>
                <c:pt idx="0">
                  <c:v>80.400000000000006</c:v>
                </c:pt>
                <c:pt idx="1">
                  <c:v>73.900000000000006</c:v>
                </c:pt>
                <c:pt idx="2">
                  <c:v>69.599999999999994</c:v>
                </c:pt>
                <c:pt idx="3">
                  <c:v>72.099999999999994</c:v>
                </c:pt>
                <c:pt idx="4">
                  <c:v>73.8</c:v>
                </c:pt>
                <c:pt idx="5">
                  <c:v>74.3</c:v>
                </c:pt>
                <c:pt idx="6">
                  <c:v>74.2</c:v>
                </c:pt>
                <c:pt idx="7">
                  <c:v>72.5</c:v>
                </c:pt>
                <c:pt idx="8">
                  <c:v>69</c:v>
                </c:pt>
                <c:pt idx="9">
                  <c:v>70.8</c:v>
                </c:pt>
                <c:pt idx="10">
                  <c:v>67.8</c:v>
                </c:pt>
                <c:pt idx="11">
                  <c:v>62.6</c:v>
                </c:pt>
                <c:pt idx="12">
                  <c:v>65.400000000000006</c:v>
                </c:pt>
                <c:pt idx="13">
                  <c:v>60.8</c:v>
                </c:pt>
                <c:pt idx="14">
                  <c:v>66.3</c:v>
                </c:pt>
                <c:pt idx="15">
                  <c:v>61.2</c:v>
                </c:pt>
                <c:pt idx="16">
                  <c:v>61.2</c:v>
                </c:pt>
                <c:pt idx="17">
                  <c:v>58.9</c:v>
                </c:pt>
                <c:pt idx="18">
                  <c:v>55.2</c:v>
                </c:pt>
                <c:pt idx="19">
                  <c:v>54.3</c:v>
                </c:pt>
                <c:pt idx="20">
                  <c:v>53</c:v>
                </c:pt>
              </c:numCache>
            </c:numRef>
          </c:val>
          <c:smooth val="0"/>
          <c:extLst>
            <c:ext xmlns:c16="http://schemas.microsoft.com/office/drawing/2014/chart" uri="{C3380CC4-5D6E-409C-BE32-E72D297353CC}">
              <c16:uniqueId val="{00000002-DC2D-401A-A0C7-F323BDAA14DC}"/>
            </c:ext>
          </c:extLst>
        </c:ser>
        <c:dLbls>
          <c:showLegendKey val="0"/>
          <c:showVal val="0"/>
          <c:showCatName val="0"/>
          <c:showSerName val="0"/>
          <c:showPercent val="0"/>
          <c:showBubbleSize val="0"/>
        </c:dLbls>
        <c:smooth val="0"/>
        <c:axId val="279218664"/>
        <c:axId val="279219056"/>
      </c:lineChart>
      <c:catAx>
        <c:axId val="279218664"/>
        <c:scaling>
          <c:orientation val="minMax"/>
        </c:scaling>
        <c:delete val="0"/>
        <c:axPos val="b"/>
        <c:title>
          <c:tx>
            <c:rich>
              <a:bodyPr/>
              <a:lstStyle/>
              <a:p>
                <a:pPr>
                  <a:defRPr/>
                </a:pPr>
                <a:r>
                  <a:rPr lang="en-US" sz="1600" dirty="0" smtClean="0">
                    <a:solidFill>
                      <a:srgbClr val="000000"/>
                    </a:solidFill>
                  </a:rPr>
                  <a:t>Year</a:t>
                </a:r>
                <a:endParaRPr lang="en-US" sz="1600" dirty="0">
                  <a:solidFill>
                    <a:srgbClr val="000000"/>
                  </a:solidFill>
                </a:endParaRPr>
              </a:p>
            </c:rich>
          </c:tx>
          <c:layout/>
          <c:overlay val="0"/>
        </c:title>
        <c:numFmt formatCode="General" sourceLinked="1"/>
        <c:majorTickMark val="out"/>
        <c:minorTickMark val="none"/>
        <c:tickLblPos val="nextTo"/>
        <c:spPr>
          <a:ln>
            <a:solidFill>
              <a:srgbClr val="000000"/>
            </a:solidFill>
          </a:ln>
        </c:spPr>
        <c:txPr>
          <a:bodyPr/>
          <a:lstStyle/>
          <a:p>
            <a:pPr>
              <a:defRPr sz="1500" b="1">
                <a:solidFill>
                  <a:srgbClr val="000000"/>
                </a:solidFill>
              </a:defRPr>
            </a:pPr>
            <a:endParaRPr lang="en-US"/>
          </a:p>
        </c:txPr>
        <c:crossAx val="279219056"/>
        <c:crosses val="autoZero"/>
        <c:auto val="1"/>
        <c:lblAlgn val="ctr"/>
        <c:lblOffset val="100"/>
        <c:noMultiLvlLbl val="0"/>
      </c:catAx>
      <c:valAx>
        <c:axId val="279219056"/>
        <c:scaling>
          <c:orientation val="minMax"/>
          <c:min val="50"/>
        </c:scaling>
        <c:delete val="0"/>
        <c:axPos val="l"/>
        <c:majorGridlines>
          <c:spPr>
            <a:ln>
              <a:solidFill>
                <a:schemeClr val="accent4">
                  <a:lumMod val="40000"/>
                  <a:lumOff val="60000"/>
                </a:schemeClr>
              </a:solidFill>
            </a:ln>
          </c:spPr>
        </c:majorGridlines>
        <c:title>
          <c:tx>
            <c:rich>
              <a:bodyPr/>
              <a:lstStyle/>
              <a:p>
                <a:pPr>
                  <a:defRPr/>
                </a:pPr>
                <a:r>
                  <a:rPr lang="en-US" sz="1600" dirty="0" smtClean="0">
                    <a:solidFill>
                      <a:srgbClr val="000000"/>
                    </a:solidFill>
                  </a:rPr>
                  <a:t>Percentage</a:t>
                </a:r>
              </a:p>
            </c:rich>
          </c:tx>
          <c:layout/>
          <c:overlay val="0"/>
        </c:title>
        <c:numFmt formatCode="General" sourceLinked="1"/>
        <c:majorTickMark val="out"/>
        <c:minorTickMark val="none"/>
        <c:tickLblPos val="nextTo"/>
        <c:spPr>
          <a:ln>
            <a:solidFill>
              <a:srgbClr val="000000"/>
            </a:solidFill>
          </a:ln>
        </c:spPr>
        <c:txPr>
          <a:bodyPr/>
          <a:lstStyle/>
          <a:p>
            <a:pPr>
              <a:defRPr b="1">
                <a:solidFill>
                  <a:srgbClr val="000000"/>
                </a:solidFill>
              </a:defRPr>
            </a:pPr>
            <a:endParaRPr lang="en-US"/>
          </a:p>
        </c:txPr>
        <c:crossAx val="279218664"/>
        <c:crosses val="autoZero"/>
        <c:crossBetween val="between"/>
      </c:valAx>
      <c:spPr>
        <a:noFill/>
        <a:ln>
          <a:noFill/>
        </a:ln>
      </c:spPr>
    </c:plotArea>
    <c:legend>
      <c:legendPos val="r"/>
      <c:layout>
        <c:manualLayout>
          <c:xMode val="edge"/>
          <c:yMode val="edge"/>
          <c:x val="0.77255046322500509"/>
          <c:y val="0.25494975977767143"/>
          <c:w val="0.22744950359465937"/>
          <c:h val="0.50454354450546024"/>
        </c:manualLayout>
      </c:layout>
      <c:overlay val="0"/>
      <c:txPr>
        <a:bodyPr/>
        <a:lstStyle/>
        <a:p>
          <a:pPr>
            <a:defRPr b="1" i="0" baseline="0">
              <a:solidFill>
                <a:srgbClr val="000000"/>
              </a:solidFill>
              <a:latin typeface="Calibri" panose="020F0502020204030204" pitchFamily="34" charset="0"/>
            </a:defRPr>
          </a:pPr>
          <a:endParaRPr lang="en-US"/>
        </a:p>
      </c:txPr>
    </c:legend>
    <c:plotVisOnly val="1"/>
    <c:dispBlanksAs val="gap"/>
    <c:showDLblsOverMax val="0"/>
  </c:chart>
  <c:spPr>
    <a:no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98337707786528E-2"/>
          <c:y val="0.11747125766338799"/>
          <c:w val="0.91884190726159232"/>
          <c:h val="0.75973832816352505"/>
        </c:manualLayout>
      </c:layout>
      <c:lineChart>
        <c:grouping val="standard"/>
        <c:varyColors val="0"/>
        <c:ser>
          <c:idx val="1"/>
          <c:order val="0"/>
          <c:tx>
            <c:v>Mean</c:v>
          </c:tx>
          <c:spPr>
            <a:ln w="38100" cap="rnd">
              <a:solidFill>
                <a:srgbClr val="002060"/>
              </a:solidFill>
              <a:round/>
            </a:ln>
            <a:effectLst/>
          </c:spPr>
          <c:marker>
            <c:symbol val="square"/>
            <c:size val="5"/>
            <c:spPr>
              <a:solidFill>
                <a:srgbClr val="002060"/>
              </a:solidFill>
              <a:ln w="9525">
                <a:solidFill>
                  <a:srgbClr val="002060"/>
                </a:solidFill>
              </a:ln>
              <a:effectLst/>
            </c:spPr>
          </c:marker>
          <c:cat>
            <c:strRef>
              <c:f>Sheet1!$B$6:$BA$6</c:f>
              <c:strCache>
                <c:ptCount val="52"/>
                <c:pt idx="0">
                  <c:v>2006 Q1</c:v>
                </c:pt>
                <c:pt idx="1">
                  <c:v>Q2</c:v>
                </c:pt>
                <c:pt idx="2">
                  <c:v>Q3</c:v>
                </c:pt>
                <c:pt idx="3">
                  <c:v>Q4</c:v>
                </c:pt>
                <c:pt idx="4">
                  <c:v>2007 Q1</c:v>
                </c:pt>
                <c:pt idx="5">
                  <c:v>Q2</c:v>
                </c:pt>
                <c:pt idx="6">
                  <c:v>Q3</c:v>
                </c:pt>
                <c:pt idx="7">
                  <c:v>Q4</c:v>
                </c:pt>
                <c:pt idx="8">
                  <c:v>2008 Q1</c:v>
                </c:pt>
                <c:pt idx="9">
                  <c:v>Q2</c:v>
                </c:pt>
                <c:pt idx="10">
                  <c:v>Q3</c:v>
                </c:pt>
                <c:pt idx="11">
                  <c:v>Q4</c:v>
                </c:pt>
                <c:pt idx="12">
                  <c:v>2009 Q1</c:v>
                </c:pt>
                <c:pt idx="13">
                  <c:v>Q2</c:v>
                </c:pt>
                <c:pt idx="14">
                  <c:v>Q3</c:v>
                </c:pt>
                <c:pt idx="15">
                  <c:v>Q4</c:v>
                </c:pt>
                <c:pt idx="16">
                  <c:v>2010 Q1</c:v>
                </c:pt>
                <c:pt idx="17">
                  <c:v>Q2</c:v>
                </c:pt>
                <c:pt idx="18">
                  <c:v>Q3</c:v>
                </c:pt>
                <c:pt idx="19">
                  <c:v>Q4</c:v>
                </c:pt>
                <c:pt idx="20">
                  <c:v>2011 Q1</c:v>
                </c:pt>
                <c:pt idx="21">
                  <c:v>Q2</c:v>
                </c:pt>
                <c:pt idx="22">
                  <c:v>Q3</c:v>
                </c:pt>
                <c:pt idx="23">
                  <c:v>Q4</c:v>
                </c:pt>
                <c:pt idx="24">
                  <c:v>2012 Q1</c:v>
                </c:pt>
                <c:pt idx="25">
                  <c:v>Q2</c:v>
                </c:pt>
                <c:pt idx="26">
                  <c:v>Q3</c:v>
                </c:pt>
                <c:pt idx="27">
                  <c:v>Q4</c:v>
                </c:pt>
                <c:pt idx="28">
                  <c:v>2013 Q1</c:v>
                </c:pt>
                <c:pt idx="29">
                  <c:v>Q2</c:v>
                </c:pt>
                <c:pt idx="30">
                  <c:v>Q3</c:v>
                </c:pt>
                <c:pt idx="31">
                  <c:v>Q4</c:v>
                </c:pt>
                <c:pt idx="32">
                  <c:v>2014 Q1</c:v>
                </c:pt>
                <c:pt idx="33">
                  <c:v>Q2</c:v>
                </c:pt>
                <c:pt idx="34">
                  <c:v>Q3</c:v>
                </c:pt>
                <c:pt idx="35">
                  <c:v>Q4</c:v>
                </c:pt>
                <c:pt idx="36">
                  <c:v>2015 Q1</c:v>
                </c:pt>
                <c:pt idx="37">
                  <c:v>Q2</c:v>
                </c:pt>
                <c:pt idx="38">
                  <c:v>Q3</c:v>
                </c:pt>
                <c:pt idx="39">
                  <c:v>Q4</c:v>
                </c:pt>
                <c:pt idx="40">
                  <c:v>2016 Q1</c:v>
                </c:pt>
                <c:pt idx="41">
                  <c:v>Q2</c:v>
                </c:pt>
                <c:pt idx="42">
                  <c:v>Q3</c:v>
                </c:pt>
                <c:pt idx="43">
                  <c:v>Q4</c:v>
                </c:pt>
                <c:pt idx="44">
                  <c:v>2017 Q1</c:v>
                </c:pt>
                <c:pt idx="45">
                  <c:v>Q2</c:v>
                </c:pt>
                <c:pt idx="46">
                  <c:v>Q3</c:v>
                </c:pt>
                <c:pt idx="47">
                  <c:v>Q4</c:v>
                </c:pt>
                <c:pt idx="48">
                  <c:v>2018 Q1</c:v>
                </c:pt>
                <c:pt idx="49">
                  <c:v>Q2</c:v>
                </c:pt>
                <c:pt idx="50">
                  <c:v>Q3</c:v>
                </c:pt>
                <c:pt idx="51">
                  <c:v>Q4</c:v>
                </c:pt>
              </c:strCache>
            </c:strRef>
          </c:cat>
          <c:val>
            <c:numRef>
              <c:f>Sheet1!$B$2:$BA$2</c:f>
              <c:numCache>
                <c:formatCode>General</c:formatCode>
                <c:ptCount val="52"/>
                <c:pt idx="0">
                  <c:v>59</c:v>
                </c:pt>
                <c:pt idx="1">
                  <c:v>57</c:v>
                </c:pt>
                <c:pt idx="2">
                  <c:v>56</c:v>
                </c:pt>
                <c:pt idx="3">
                  <c:v>59</c:v>
                </c:pt>
                <c:pt idx="4">
                  <c:v>75</c:v>
                </c:pt>
                <c:pt idx="5">
                  <c:v>71</c:v>
                </c:pt>
                <c:pt idx="6">
                  <c:v>73</c:v>
                </c:pt>
                <c:pt idx="7">
                  <c:v>71</c:v>
                </c:pt>
                <c:pt idx="8">
                  <c:v>78</c:v>
                </c:pt>
                <c:pt idx="9">
                  <c:v>77.2</c:v>
                </c:pt>
                <c:pt idx="10">
                  <c:v>83</c:v>
                </c:pt>
                <c:pt idx="11">
                  <c:v>74</c:v>
                </c:pt>
                <c:pt idx="12">
                  <c:v>60.4</c:v>
                </c:pt>
                <c:pt idx="13">
                  <c:v>60.6</c:v>
                </c:pt>
                <c:pt idx="14">
                  <c:v>61.5</c:v>
                </c:pt>
                <c:pt idx="15">
                  <c:v>61.7</c:v>
                </c:pt>
                <c:pt idx="16">
                  <c:v>85.7</c:v>
                </c:pt>
                <c:pt idx="17">
                  <c:v>82.8</c:v>
                </c:pt>
                <c:pt idx="18">
                  <c:v>82</c:v>
                </c:pt>
                <c:pt idx="19">
                  <c:v>82.9</c:v>
                </c:pt>
                <c:pt idx="20">
                  <c:v>70</c:v>
                </c:pt>
                <c:pt idx="21">
                  <c:v>68.599999999999994</c:v>
                </c:pt>
                <c:pt idx="22">
                  <c:v>67</c:v>
                </c:pt>
                <c:pt idx="23">
                  <c:v>66</c:v>
                </c:pt>
                <c:pt idx="24">
                  <c:v>82.4</c:v>
                </c:pt>
                <c:pt idx="25">
                  <c:v>79.400000000000006</c:v>
                </c:pt>
                <c:pt idx="26">
                  <c:v>78.8</c:v>
                </c:pt>
                <c:pt idx="27">
                  <c:v>77.400000000000006</c:v>
                </c:pt>
                <c:pt idx="28">
                  <c:v>79.8</c:v>
                </c:pt>
                <c:pt idx="29">
                  <c:v>79</c:v>
                </c:pt>
                <c:pt idx="30">
                  <c:v>78.099999999999994</c:v>
                </c:pt>
                <c:pt idx="31">
                  <c:v>77.5</c:v>
                </c:pt>
                <c:pt idx="32">
                  <c:v>85.4</c:v>
                </c:pt>
                <c:pt idx="33">
                  <c:v>84</c:v>
                </c:pt>
                <c:pt idx="34">
                  <c:v>84.5</c:v>
                </c:pt>
                <c:pt idx="35">
                  <c:v>82.8</c:v>
                </c:pt>
                <c:pt idx="36">
                  <c:v>100.6</c:v>
                </c:pt>
                <c:pt idx="37">
                  <c:v>97.8</c:v>
                </c:pt>
                <c:pt idx="38">
                  <c:v>97</c:v>
                </c:pt>
                <c:pt idx="39">
                  <c:v>97.5</c:v>
                </c:pt>
                <c:pt idx="40">
                  <c:v>89.7</c:v>
                </c:pt>
                <c:pt idx="41">
                  <c:v>88</c:v>
                </c:pt>
                <c:pt idx="42">
                  <c:v>88.9</c:v>
                </c:pt>
                <c:pt idx="43">
                  <c:v>87.1</c:v>
                </c:pt>
                <c:pt idx="44">
                  <c:v>91</c:v>
                </c:pt>
                <c:pt idx="45">
                  <c:v>90</c:v>
                </c:pt>
                <c:pt idx="46">
                  <c:v>89.8</c:v>
                </c:pt>
                <c:pt idx="47">
                  <c:v>88</c:v>
                </c:pt>
                <c:pt idx="48">
                  <c:v>79.3</c:v>
                </c:pt>
                <c:pt idx="49">
                  <c:v>79.099999999999994</c:v>
                </c:pt>
                <c:pt idx="50">
                  <c:v>78.2</c:v>
                </c:pt>
                <c:pt idx="51">
                  <c:v>77.5</c:v>
                </c:pt>
              </c:numCache>
            </c:numRef>
          </c:val>
          <c:smooth val="0"/>
          <c:extLst>
            <c:ext xmlns:c16="http://schemas.microsoft.com/office/drawing/2014/chart" uri="{C3380CC4-5D6E-409C-BE32-E72D297353CC}">
              <c16:uniqueId val="{00000000-A6A8-4447-80FB-30F87CDA92FE}"/>
            </c:ext>
          </c:extLst>
        </c:ser>
        <c:ser>
          <c:idx val="2"/>
          <c:order val="1"/>
          <c:tx>
            <c:v>Median</c:v>
          </c:tx>
          <c:spPr>
            <a:ln w="38100" cap="rnd">
              <a:solidFill>
                <a:srgbClr val="00B050"/>
              </a:solidFill>
              <a:round/>
            </a:ln>
            <a:effectLst/>
          </c:spPr>
          <c:marker>
            <c:symbol val="square"/>
            <c:size val="5"/>
            <c:spPr>
              <a:solidFill>
                <a:srgbClr val="00B050"/>
              </a:solidFill>
              <a:ln w="9525">
                <a:solidFill>
                  <a:srgbClr val="00B050"/>
                </a:solidFill>
              </a:ln>
              <a:effectLst/>
            </c:spPr>
          </c:marker>
          <c:cat>
            <c:strRef>
              <c:f>Sheet1!$B$6:$BA$6</c:f>
              <c:strCache>
                <c:ptCount val="52"/>
                <c:pt idx="0">
                  <c:v>2006 Q1</c:v>
                </c:pt>
                <c:pt idx="1">
                  <c:v>Q2</c:v>
                </c:pt>
                <c:pt idx="2">
                  <c:v>Q3</c:v>
                </c:pt>
                <c:pt idx="3">
                  <c:v>Q4</c:v>
                </c:pt>
                <c:pt idx="4">
                  <c:v>2007 Q1</c:v>
                </c:pt>
                <c:pt idx="5">
                  <c:v>Q2</c:v>
                </c:pt>
                <c:pt idx="6">
                  <c:v>Q3</c:v>
                </c:pt>
                <c:pt idx="7">
                  <c:v>Q4</c:v>
                </c:pt>
                <c:pt idx="8">
                  <c:v>2008 Q1</c:v>
                </c:pt>
                <c:pt idx="9">
                  <c:v>Q2</c:v>
                </c:pt>
                <c:pt idx="10">
                  <c:v>Q3</c:v>
                </c:pt>
                <c:pt idx="11">
                  <c:v>Q4</c:v>
                </c:pt>
                <c:pt idx="12">
                  <c:v>2009 Q1</c:v>
                </c:pt>
                <c:pt idx="13">
                  <c:v>Q2</c:v>
                </c:pt>
                <c:pt idx="14">
                  <c:v>Q3</c:v>
                </c:pt>
                <c:pt idx="15">
                  <c:v>Q4</c:v>
                </c:pt>
                <c:pt idx="16">
                  <c:v>2010 Q1</c:v>
                </c:pt>
                <c:pt idx="17">
                  <c:v>Q2</c:v>
                </c:pt>
                <c:pt idx="18">
                  <c:v>Q3</c:v>
                </c:pt>
                <c:pt idx="19">
                  <c:v>Q4</c:v>
                </c:pt>
                <c:pt idx="20">
                  <c:v>2011 Q1</c:v>
                </c:pt>
                <c:pt idx="21">
                  <c:v>Q2</c:v>
                </c:pt>
                <c:pt idx="22">
                  <c:v>Q3</c:v>
                </c:pt>
                <c:pt idx="23">
                  <c:v>Q4</c:v>
                </c:pt>
                <c:pt idx="24">
                  <c:v>2012 Q1</c:v>
                </c:pt>
                <c:pt idx="25">
                  <c:v>Q2</c:v>
                </c:pt>
                <c:pt idx="26">
                  <c:v>Q3</c:v>
                </c:pt>
                <c:pt idx="27">
                  <c:v>Q4</c:v>
                </c:pt>
                <c:pt idx="28">
                  <c:v>2013 Q1</c:v>
                </c:pt>
                <c:pt idx="29">
                  <c:v>Q2</c:v>
                </c:pt>
                <c:pt idx="30">
                  <c:v>Q3</c:v>
                </c:pt>
                <c:pt idx="31">
                  <c:v>Q4</c:v>
                </c:pt>
                <c:pt idx="32">
                  <c:v>2014 Q1</c:v>
                </c:pt>
                <c:pt idx="33">
                  <c:v>Q2</c:v>
                </c:pt>
                <c:pt idx="34">
                  <c:v>Q3</c:v>
                </c:pt>
                <c:pt idx="35">
                  <c:v>Q4</c:v>
                </c:pt>
                <c:pt idx="36">
                  <c:v>2015 Q1</c:v>
                </c:pt>
                <c:pt idx="37">
                  <c:v>Q2</c:v>
                </c:pt>
                <c:pt idx="38">
                  <c:v>Q3</c:v>
                </c:pt>
                <c:pt idx="39">
                  <c:v>Q4</c:v>
                </c:pt>
                <c:pt idx="40">
                  <c:v>2016 Q1</c:v>
                </c:pt>
                <c:pt idx="41">
                  <c:v>Q2</c:v>
                </c:pt>
                <c:pt idx="42">
                  <c:v>Q3</c:v>
                </c:pt>
                <c:pt idx="43">
                  <c:v>Q4</c:v>
                </c:pt>
                <c:pt idx="44">
                  <c:v>2017 Q1</c:v>
                </c:pt>
                <c:pt idx="45">
                  <c:v>Q2</c:v>
                </c:pt>
                <c:pt idx="46">
                  <c:v>Q3</c:v>
                </c:pt>
                <c:pt idx="47">
                  <c:v>Q4</c:v>
                </c:pt>
                <c:pt idx="48">
                  <c:v>2018 Q1</c:v>
                </c:pt>
                <c:pt idx="49">
                  <c:v>Q2</c:v>
                </c:pt>
                <c:pt idx="50">
                  <c:v>Q3</c:v>
                </c:pt>
                <c:pt idx="51">
                  <c:v>Q4</c:v>
                </c:pt>
              </c:strCache>
            </c:strRef>
          </c:cat>
          <c:val>
            <c:numRef>
              <c:f>Sheet1!$B$3:$BA$3</c:f>
              <c:numCache>
                <c:formatCode>General</c:formatCode>
                <c:ptCount val="52"/>
                <c:pt idx="0">
                  <c:v>48</c:v>
                </c:pt>
                <c:pt idx="1">
                  <c:v>45</c:v>
                </c:pt>
                <c:pt idx="2">
                  <c:v>45</c:v>
                </c:pt>
                <c:pt idx="3">
                  <c:v>46</c:v>
                </c:pt>
                <c:pt idx="4">
                  <c:v>60</c:v>
                </c:pt>
                <c:pt idx="5">
                  <c:v>59</c:v>
                </c:pt>
                <c:pt idx="6">
                  <c:v>58</c:v>
                </c:pt>
                <c:pt idx="7">
                  <c:v>56</c:v>
                </c:pt>
                <c:pt idx="8">
                  <c:v>64.900000000000006</c:v>
                </c:pt>
                <c:pt idx="9">
                  <c:v>62.4</c:v>
                </c:pt>
                <c:pt idx="10">
                  <c:v>64</c:v>
                </c:pt>
                <c:pt idx="11">
                  <c:v>69</c:v>
                </c:pt>
                <c:pt idx="12">
                  <c:v>56.1</c:v>
                </c:pt>
                <c:pt idx="13">
                  <c:v>55.4</c:v>
                </c:pt>
                <c:pt idx="14">
                  <c:v>56.8</c:v>
                </c:pt>
                <c:pt idx="15">
                  <c:v>56.1</c:v>
                </c:pt>
                <c:pt idx="16">
                  <c:v>80.8</c:v>
                </c:pt>
                <c:pt idx="17">
                  <c:v>77.599999999999994</c:v>
                </c:pt>
                <c:pt idx="18">
                  <c:v>76.8</c:v>
                </c:pt>
                <c:pt idx="19">
                  <c:v>77.599999999999994</c:v>
                </c:pt>
                <c:pt idx="20">
                  <c:v>64.5</c:v>
                </c:pt>
                <c:pt idx="21">
                  <c:v>63.7</c:v>
                </c:pt>
                <c:pt idx="22">
                  <c:v>62.2</c:v>
                </c:pt>
                <c:pt idx="23">
                  <c:v>61.6</c:v>
                </c:pt>
                <c:pt idx="24">
                  <c:v>76</c:v>
                </c:pt>
                <c:pt idx="25">
                  <c:v>73.599999999999994</c:v>
                </c:pt>
                <c:pt idx="26">
                  <c:v>73.3</c:v>
                </c:pt>
                <c:pt idx="27">
                  <c:v>71.5</c:v>
                </c:pt>
                <c:pt idx="28">
                  <c:v>74.2</c:v>
                </c:pt>
                <c:pt idx="29">
                  <c:v>73.8</c:v>
                </c:pt>
                <c:pt idx="30">
                  <c:v>72.7</c:v>
                </c:pt>
                <c:pt idx="31">
                  <c:v>72.099999999999994</c:v>
                </c:pt>
                <c:pt idx="32">
                  <c:v>79.3</c:v>
                </c:pt>
                <c:pt idx="33">
                  <c:v>78.400000000000006</c:v>
                </c:pt>
                <c:pt idx="34">
                  <c:v>78.7</c:v>
                </c:pt>
                <c:pt idx="35">
                  <c:v>77.3</c:v>
                </c:pt>
                <c:pt idx="36">
                  <c:v>94.7</c:v>
                </c:pt>
                <c:pt idx="37">
                  <c:v>92.1</c:v>
                </c:pt>
                <c:pt idx="38">
                  <c:v>91.4</c:v>
                </c:pt>
                <c:pt idx="39">
                  <c:v>91.9</c:v>
                </c:pt>
                <c:pt idx="40">
                  <c:v>83.9</c:v>
                </c:pt>
                <c:pt idx="41">
                  <c:v>82.8</c:v>
                </c:pt>
                <c:pt idx="42">
                  <c:v>83.3</c:v>
                </c:pt>
                <c:pt idx="43">
                  <c:v>81.2</c:v>
                </c:pt>
                <c:pt idx="44">
                  <c:v>84.9</c:v>
                </c:pt>
                <c:pt idx="45">
                  <c:v>84.1</c:v>
                </c:pt>
                <c:pt idx="46">
                  <c:v>84</c:v>
                </c:pt>
                <c:pt idx="47">
                  <c:v>82.4</c:v>
                </c:pt>
                <c:pt idx="48">
                  <c:v>73.8</c:v>
                </c:pt>
                <c:pt idx="49">
                  <c:v>73.2</c:v>
                </c:pt>
                <c:pt idx="50">
                  <c:v>73</c:v>
                </c:pt>
                <c:pt idx="51">
                  <c:v>72.099999999999994</c:v>
                </c:pt>
              </c:numCache>
            </c:numRef>
          </c:val>
          <c:smooth val="0"/>
          <c:extLst>
            <c:ext xmlns:c16="http://schemas.microsoft.com/office/drawing/2014/chart" uri="{C3380CC4-5D6E-409C-BE32-E72D297353CC}">
              <c16:uniqueId val="{00000001-A6A8-4447-80FB-30F87CDA92FE}"/>
            </c:ext>
          </c:extLst>
        </c:ser>
        <c:ser>
          <c:idx val="0"/>
          <c:order val="2"/>
          <c:tx>
            <c:v>Mean2</c:v>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35"/>
            <c:marker>
              <c:symbol val="x"/>
              <c:size val="5"/>
              <c:spPr>
                <a:solidFill>
                  <a:srgbClr val="002060"/>
                </a:solidFill>
                <a:ln w="9525">
                  <a:solidFill>
                    <a:srgbClr val="002060"/>
                  </a:solidFill>
                </a:ln>
                <a:effectLst/>
              </c:spPr>
            </c:marker>
            <c:bubble3D val="0"/>
            <c:spPr>
              <a:ln w="28575" cap="rnd">
                <a:solidFill>
                  <a:srgbClr val="002060"/>
                </a:solidFill>
                <a:round/>
              </a:ln>
              <a:effectLst/>
            </c:spPr>
            <c:extLst>
              <c:ext xmlns:c16="http://schemas.microsoft.com/office/drawing/2014/chart" uri="{C3380CC4-5D6E-409C-BE32-E72D297353CC}">
                <c16:uniqueId val="{00000001-4E74-40DF-BEE6-B6C823FB7C6D}"/>
              </c:ext>
            </c:extLst>
          </c:dPt>
          <c:cat>
            <c:strRef>
              <c:f>Sheet1!$B$6:$BA$6</c:f>
              <c:strCache>
                <c:ptCount val="52"/>
                <c:pt idx="0">
                  <c:v>2006 Q1</c:v>
                </c:pt>
                <c:pt idx="1">
                  <c:v>Q2</c:v>
                </c:pt>
                <c:pt idx="2">
                  <c:v>Q3</c:v>
                </c:pt>
                <c:pt idx="3">
                  <c:v>Q4</c:v>
                </c:pt>
                <c:pt idx="4">
                  <c:v>2007 Q1</c:v>
                </c:pt>
                <c:pt idx="5">
                  <c:v>Q2</c:v>
                </c:pt>
                <c:pt idx="6">
                  <c:v>Q3</c:v>
                </c:pt>
                <c:pt idx="7">
                  <c:v>Q4</c:v>
                </c:pt>
                <c:pt idx="8">
                  <c:v>2008 Q1</c:v>
                </c:pt>
                <c:pt idx="9">
                  <c:v>Q2</c:v>
                </c:pt>
                <c:pt idx="10">
                  <c:v>Q3</c:v>
                </c:pt>
                <c:pt idx="11">
                  <c:v>Q4</c:v>
                </c:pt>
                <c:pt idx="12">
                  <c:v>2009 Q1</c:v>
                </c:pt>
                <c:pt idx="13">
                  <c:v>Q2</c:v>
                </c:pt>
                <c:pt idx="14">
                  <c:v>Q3</c:v>
                </c:pt>
                <c:pt idx="15">
                  <c:v>Q4</c:v>
                </c:pt>
                <c:pt idx="16">
                  <c:v>2010 Q1</c:v>
                </c:pt>
                <c:pt idx="17">
                  <c:v>Q2</c:v>
                </c:pt>
                <c:pt idx="18">
                  <c:v>Q3</c:v>
                </c:pt>
                <c:pt idx="19">
                  <c:v>Q4</c:v>
                </c:pt>
                <c:pt idx="20">
                  <c:v>2011 Q1</c:v>
                </c:pt>
                <c:pt idx="21">
                  <c:v>Q2</c:v>
                </c:pt>
                <c:pt idx="22">
                  <c:v>Q3</c:v>
                </c:pt>
                <c:pt idx="23">
                  <c:v>Q4</c:v>
                </c:pt>
                <c:pt idx="24">
                  <c:v>2012 Q1</c:v>
                </c:pt>
                <c:pt idx="25">
                  <c:v>Q2</c:v>
                </c:pt>
                <c:pt idx="26">
                  <c:v>Q3</c:v>
                </c:pt>
                <c:pt idx="27">
                  <c:v>Q4</c:v>
                </c:pt>
                <c:pt idx="28">
                  <c:v>2013 Q1</c:v>
                </c:pt>
                <c:pt idx="29">
                  <c:v>Q2</c:v>
                </c:pt>
                <c:pt idx="30">
                  <c:v>Q3</c:v>
                </c:pt>
                <c:pt idx="31">
                  <c:v>Q4</c:v>
                </c:pt>
                <c:pt idx="32">
                  <c:v>2014 Q1</c:v>
                </c:pt>
                <c:pt idx="33">
                  <c:v>Q2</c:v>
                </c:pt>
                <c:pt idx="34">
                  <c:v>Q3</c:v>
                </c:pt>
                <c:pt idx="35">
                  <c:v>Q4</c:v>
                </c:pt>
                <c:pt idx="36">
                  <c:v>2015 Q1</c:v>
                </c:pt>
                <c:pt idx="37">
                  <c:v>Q2</c:v>
                </c:pt>
                <c:pt idx="38">
                  <c:v>Q3</c:v>
                </c:pt>
                <c:pt idx="39">
                  <c:v>Q4</c:v>
                </c:pt>
                <c:pt idx="40">
                  <c:v>2016 Q1</c:v>
                </c:pt>
                <c:pt idx="41">
                  <c:v>Q2</c:v>
                </c:pt>
                <c:pt idx="42">
                  <c:v>Q3</c:v>
                </c:pt>
                <c:pt idx="43">
                  <c:v>Q4</c:v>
                </c:pt>
                <c:pt idx="44">
                  <c:v>2017 Q1</c:v>
                </c:pt>
                <c:pt idx="45">
                  <c:v>Q2</c:v>
                </c:pt>
                <c:pt idx="46">
                  <c:v>Q3</c:v>
                </c:pt>
                <c:pt idx="47">
                  <c:v>Q4</c:v>
                </c:pt>
                <c:pt idx="48">
                  <c:v>2018 Q1</c:v>
                </c:pt>
                <c:pt idx="49">
                  <c:v>Q2</c:v>
                </c:pt>
                <c:pt idx="50">
                  <c:v>Q3</c:v>
                </c:pt>
                <c:pt idx="51">
                  <c:v>Q4</c:v>
                </c:pt>
              </c:strCache>
            </c:strRef>
          </c:cat>
          <c:val>
            <c:numRef>
              <c:f>Sheet1!$B$4:$BA$4</c:f>
              <c:numCache>
                <c:formatCode>General</c:formatCode>
                <c:ptCount val="52"/>
                <c:pt idx="51">
                  <c:v>59.7</c:v>
                </c:pt>
              </c:numCache>
            </c:numRef>
          </c:val>
          <c:smooth val="0"/>
          <c:extLst>
            <c:ext xmlns:c16="http://schemas.microsoft.com/office/drawing/2014/chart" uri="{C3380CC4-5D6E-409C-BE32-E72D297353CC}">
              <c16:uniqueId val="{00000001-D2D9-4FF9-B7F0-E6A55AE092D9}"/>
            </c:ext>
          </c:extLst>
        </c:ser>
        <c:ser>
          <c:idx val="3"/>
          <c:order val="3"/>
          <c:tx>
            <c:v>Median2</c:v>
          </c:tx>
          <c:spPr>
            <a:ln w="28575" cap="rnd">
              <a:solidFill>
                <a:schemeClr val="accent4"/>
              </a:solidFill>
              <a:round/>
            </a:ln>
            <a:effectLst/>
          </c:spPr>
          <c:marker>
            <c:symbol val="circle"/>
            <c:size val="5"/>
            <c:spPr>
              <a:solidFill>
                <a:schemeClr val="accent4"/>
              </a:solidFill>
              <a:ln w="9525">
                <a:solidFill>
                  <a:schemeClr val="accent4"/>
                </a:solidFill>
              </a:ln>
              <a:effectLst/>
            </c:spPr>
          </c:marker>
          <c:dPt>
            <c:idx val="35"/>
            <c:marker>
              <c:symbol val="x"/>
              <c:size val="5"/>
              <c:spPr>
                <a:solidFill>
                  <a:srgbClr val="00B050"/>
                </a:solidFill>
                <a:ln w="9525">
                  <a:solidFill>
                    <a:srgbClr val="00B050"/>
                  </a:solidFill>
                </a:ln>
                <a:effectLst/>
              </c:spPr>
            </c:marker>
            <c:bubble3D val="0"/>
            <c:extLst>
              <c:ext xmlns:c16="http://schemas.microsoft.com/office/drawing/2014/chart" uri="{C3380CC4-5D6E-409C-BE32-E72D297353CC}">
                <c16:uniqueId val="{00000002-4E74-40DF-BEE6-B6C823FB7C6D}"/>
              </c:ext>
            </c:extLst>
          </c:dPt>
          <c:cat>
            <c:strRef>
              <c:f>Sheet1!$B$6:$BA$6</c:f>
              <c:strCache>
                <c:ptCount val="52"/>
                <c:pt idx="0">
                  <c:v>2006 Q1</c:v>
                </c:pt>
                <c:pt idx="1">
                  <c:v>Q2</c:v>
                </c:pt>
                <c:pt idx="2">
                  <c:v>Q3</c:v>
                </c:pt>
                <c:pt idx="3">
                  <c:v>Q4</c:v>
                </c:pt>
                <c:pt idx="4">
                  <c:v>2007 Q1</c:v>
                </c:pt>
                <c:pt idx="5">
                  <c:v>Q2</c:v>
                </c:pt>
                <c:pt idx="6">
                  <c:v>Q3</c:v>
                </c:pt>
                <c:pt idx="7">
                  <c:v>Q4</c:v>
                </c:pt>
                <c:pt idx="8">
                  <c:v>2008 Q1</c:v>
                </c:pt>
                <c:pt idx="9">
                  <c:v>Q2</c:v>
                </c:pt>
                <c:pt idx="10">
                  <c:v>Q3</c:v>
                </c:pt>
                <c:pt idx="11">
                  <c:v>Q4</c:v>
                </c:pt>
                <c:pt idx="12">
                  <c:v>2009 Q1</c:v>
                </c:pt>
                <c:pt idx="13">
                  <c:v>Q2</c:v>
                </c:pt>
                <c:pt idx="14">
                  <c:v>Q3</c:v>
                </c:pt>
                <c:pt idx="15">
                  <c:v>Q4</c:v>
                </c:pt>
                <c:pt idx="16">
                  <c:v>2010 Q1</c:v>
                </c:pt>
                <c:pt idx="17">
                  <c:v>Q2</c:v>
                </c:pt>
                <c:pt idx="18">
                  <c:v>Q3</c:v>
                </c:pt>
                <c:pt idx="19">
                  <c:v>Q4</c:v>
                </c:pt>
                <c:pt idx="20">
                  <c:v>2011 Q1</c:v>
                </c:pt>
                <c:pt idx="21">
                  <c:v>Q2</c:v>
                </c:pt>
                <c:pt idx="22">
                  <c:v>Q3</c:v>
                </c:pt>
                <c:pt idx="23">
                  <c:v>Q4</c:v>
                </c:pt>
                <c:pt idx="24">
                  <c:v>2012 Q1</c:v>
                </c:pt>
                <c:pt idx="25">
                  <c:v>Q2</c:v>
                </c:pt>
                <c:pt idx="26">
                  <c:v>Q3</c:v>
                </c:pt>
                <c:pt idx="27">
                  <c:v>Q4</c:v>
                </c:pt>
                <c:pt idx="28">
                  <c:v>2013 Q1</c:v>
                </c:pt>
                <c:pt idx="29">
                  <c:v>Q2</c:v>
                </c:pt>
                <c:pt idx="30">
                  <c:v>Q3</c:v>
                </c:pt>
                <c:pt idx="31">
                  <c:v>Q4</c:v>
                </c:pt>
                <c:pt idx="32">
                  <c:v>2014 Q1</c:v>
                </c:pt>
                <c:pt idx="33">
                  <c:v>Q2</c:v>
                </c:pt>
                <c:pt idx="34">
                  <c:v>Q3</c:v>
                </c:pt>
                <c:pt idx="35">
                  <c:v>Q4</c:v>
                </c:pt>
                <c:pt idx="36">
                  <c:v>2015 Q1</c:v>
                </c:pt>
                <c:pt idx="37">
                  <c:v>Q2</c:v>
                </c:pt>
                <c:pt idx="38">
                  <c:v>Q3</c:v>
                </c:pt>
                <c:pt idx="39">
                  <c:v>Q4</c:v>
                </c:pt>
                <c:pt idx="40">
                  <c:v>2016 Q1</c:v>
                </c:pt>
                <c:pt idx="41">
                  <c:v>Q2</c:v>
                </c:pt>
                <c:pt idx="42">
                  <c:v>Q3</c:v>
                </c:pt>
                <c:pt idx="43">
                  <c:v>Q4</c:v>
                </c:pt>
                <c:pt idx="44">
                  <c:v>2017 Q1</c:v>
                </c:pt>
                <c:pt idx="45">
                  <c:v>Q2</c:v>
                </c:pt>
                <c:pt idx="46">
                  <c:v>Q3</c:v>
                </c:pt>
                <c:pt idx="47">
                  <c:v>Q4</c:v>
                </c:pt>
                <c:pt idx="48">
                  <c:v>2018 Q1</c:v>
                </c:pt>
                <c:pt idx="49">
                  <c:v>Q2</c:v>
                </c:pt>
                <c:pt idx="50">
                  <c:v>Q3</c:v>
                </c:pt>
                <c:pt idx="51">
                  <c:v>Q4</c:v>
                </c:pt>
              </c:strCache>
            </c:strRef>
          </c:cat>
          <c:val>
            <c:numRef>
              <c:f>Sheet1!$B$5:$BA$5</c:f>
              <c:numCache>
                <c:formatCode>General</c:formatCode>
                <c:ptCount val="52"/>
                <c:pt idx="51">
                  <c:v>52.3</c:v>
                </c:pt>
              </c:numCache>
            </c:numRef>
          </c:val>
          <c:smooth val="0"/>
          <c:extLst>
            <c:ext xmlns:c16="http://schemas.microsoft.com/office/drawing/2014/chart" uri="{C3380CC4-5D6E-409C-BE32-E72D297353CC}">
              <c16:uniqueId val="{00000002-D2D9-4FF9-B7F0-E6A55AE092D9}"/>
            </c:ext>
          </c:extLst>
        </c:ser>
        <c:dLbls>
          <c:showLegendKey val="0"/>
          <c:showVal val="0"/>
          <c:showCatName val="0"/>
          <c:showSerName val="0"/>
          <c:showPercent val="0"/>
          <c:showBubbleSize val="0"/>
        </c:dLbls>
        <c:marker val="1"/>
        <c:smooth val="0"/>
        <c:axId val="399612256"/>
        <c:axId val="399612648"/>
      </c:lineChart>
      <c:catAx>
        <c:axId val="39961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900000" spcFirstLastPara="1" vertOverflow="ellipsis" wrap="square" anchor="ctr" anchorCtr="1"/>
          <a:lstStyle/>
          <a:p>
            <a:pPr>
              <a:defRPr sz="900" b="1" i="0" u="none" strike="noStrike" kern="1200" baseline="0">
                <a:solidFill>
                  <a:sysClr val="windowText" lastClr="000000"/>
                </a:solidFill>
                <a:latin typeface="+mn-lt"/>
                <a:ea typeface="+mn-ea"/>
                <a:cs typeface="+mn-cs"/>
              </a:defRPr>
            </a:pPr>
            <a:endParaRPr lang="en-US"/>
          </a:p>
        </c:txPr>
        <c:crossAx val="399612648"/>
        <c:crosses val="autoZero"/>
        <c:auto val="1"/>
        <c:lblAlgn val="ctr"/>
        <c:lblOffset val="100"/>
        <c:noMultiLvlLbl val="0"/>
      </c:catAx>
      <c:valAx>
        <c:axId val="399612648"/>
        <c:scaling>
          <c:orientation val="minMax"/>
          <c:max val="110"/>
        </c:scaling>
        <c:delete val="0"/>
        <c:axPos val="l"/>
        <c:majorGridlines>
          <c:spPr>
            <a:ln w="9525" cap="flat" cmpd="sng" algn="ctr">
              <a:solidFill>
                <a:schemeClr val="bg2">
                  <a:lumMod val="7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dirty="0">
                    <a:solidFill>
                      <a:sysClr val="windowText" lastClr="000000"/>
                    </a:solidFill>
                  </a:rPr>
                  <a:t>Time in Minutes</a:t>
                </a:r>
              </a:p>
            </c:rich>
          </c:tx>
          <c:layout>
            <c:manualLayout>
              <c:xMode val="edge"/>
              <c:yMode val="edge"/>
              <c:x val="5.7836136465538607E-3"/>
              <c:y val="0.399111257506086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399612256"/>
        <c:crosses val="autoZero"/>
        <c:crossBetween val="between"/>
        <c:majorUnit val="10"/>
      </c:valAx>
      <c:spPr>
        <a:noFill/>
        <a:ln>
          <a:noFill/>
        </a:ln>
        <a:effectLst/>
      </c:spPr>
    </c:plotArea>
    <c:legend>
      <c:legendPos val="t"/>
      <c:legendEntry>
        <c:idx val="2"/>
        <c:delete val="1"/>
      </c:legendEntry>
      <c:legendEntry>
        <c:idx val="3"/>
        <c:delete val="1"/>
      </c:legendEntry>
      <c:layout>
        <c:manualLayout>
          <c:xMode val="edge"/>
          <c:yMode val="edge"/>
          <c:x val="0.41008879786703201"/>
          <c:y val="0.70494949494949499"/>
          <c:w val="0.20250560987568861"/>
          <c:h val="4.1421299610275991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40120578937836E-2"/>
          <c:y val="0.16197779265880738"/>
          <c:w val="0.94078102185381629"/>
          <c:h val="0.77727708304133636"/>
        </c:manualLayout>
      </c:layout>
      <c:lineChart>
        <c:grouping val="standard"/>
        <c:varyColors val="0"/>
        <c:ser>
          <c:idx val="0"/>
          <c:order val="0"/>
          <c:tx>
            <c:strRef>
              <c:f>Sheet1!$AC$50</c:f>
              <c:strCache>
                <c:ptCount val="1"/>
                <c:pt idx="0">
                  <c:v>Time constraints</c:v>
                </c:pt>
              </c:strCache>
            </c:strRef>
          </c:tx>
          <c:spPr>
            <a:ln w="38100" cap="rnd">
              <a:solidFill>
                <a:schemeClr val="tx1"/>
              </a:solidFill>
              <a:round/>
            </a:ln>
            <a:effectLst/>
          </c:spPr>
          <c:marker>
            <c:symbol val="circle"/>
            <c:size val="7"/>
            <c:spPr>
              <a:solidFill>
                <a:schemeClr val="tx1"/>
              </a:solidFill>
              <a:ln w="9525">
                <a:solidFill>
                  <a:schemeClr val="tx1"/>
                </a:solidFill>
              </a:ln>
              <a:effectLst/>
            </c:spPr>
          </c:marker>
          <c:cat>
            <c:strRef>
              <c:f>Sheet1!$AD$58:$AH$58</c:f>
              <c:strCache>
                <c:ptCount val="5"/>
                <c:pt idx="0">
                  <c:v>2017 Q4</c:v>
                </c:pt>
                <c:pt idx="1">
                  <c:v>2018 Q1</c:v>
                </c:pt>
                <c:pt idx="2">
                  <c:v>2018 Q2</c:v>
                </c:pt>
                <c:pt idx="3">
                  <c:v>2018 Q3</c:v>
                </c:pt>
                <c:pt idx="4">
                  <c:v>2018 Q4</c:v>
                </c:pt>
              </c:strCache>
            </c:strRef>
          </c:cat>
          <c:val>
            <c:numRef>
              <c:f>Sheet1!$AD$50:$AH$50</c:f>
              <c:numCache>
                <c:formatCode>0.00</c:formatCode>
                <c:ptCount val="5"/>
                <c:pt idx="0">
                  <c:v>0.4511</c:v>
                </c:pt>
                <c:pt idx="1">
                  <c:v>0.45319999999999999</c:v>
                </c:pt>
                <c:pt idx="2">
                  <c:v>0.4224</c:v>
                </c:pt>
                <c:pt idx="3">
                  <c:v>0.43530000000000002</c:v>
                </c:pt>
                <c:pt idx="4">
                  <c:v>0.43769999999999998</c:v>
                </c:pt>
              </c:numCache>
            </c:numRef>
          </c:val>
          <c:smooth val="0"/>
          <c:extLst>
            <c:ext xmlns:c16="http://schemas.microsoft.com/office/drawing/2014/chart" uri="{C3380CC4-5D6E-409C-BE32-E72D297353CC}">
              <c16:uniqueId val="{00000000-C870-4F54-AE06-E8CB6E00CBEE}"/>
            </c:ext>
          </c:extLst>
        </c:ser>
        <c:ser>
          <c:idx val="1"/>
          <c:order val="1"/>
          <c:spPr>
            <a:ln w="28575" cap="rnd">
              <a:solidFill>
                <a:schemeClr val="accent2"/>
              </a:solidFill>
              <a:round/>
            </a:ln>
            <a:effectLst/>
          </c:spPr>
          <c:marker>
            <c:symbol val="circle"/>
            <c:size val="7"/>
            <c:spPr>
              <a:solidFill>
                <a:schemeClr val="tx1"/>
              </a:solidFill>
              <a:ln w="9525">
                <a:solidFill>
                  <a:schemeClr val="tx1"/>
                </a:solidFill>
              </a:ln>
              <a:effectLst/>
            </c:spPr>
          </c:marker>
          <c:cat>
            <c:strRef>
              <c:f>Sheet1!$AD$58:$AH$58</c:f>
              <c:strCache>
                <c:ptCount val="5"/>
                <c:pt idx="0">
                  <c:v>2017 Q4</c:v>
                </c:pt>
                <c:pt idx="1">
                  <c:v>2018 Q1</c:v>
                </c:pt>
                <c:pt idx="2">
                  <c:v>2018 Q2</c:v>
                </c:pt>
                <c:pt idx="3">
                  <c:v>2018 Q3</c:v>
                </c:pt>
                <c:pt idx="4">
                  <c:v>2018 Q4</c:v>
                </c:pt>
              </c:strCache>
            </c:strRef>
          </c:cat>
          <c:val>
            <c:numRef>
              <c:f>Sheet1!$AD$51:$AH$51</c:f>
              <c:numCache>
                <c:formatCode>General</c:formatCode>
                <c:ptCount val="5"/>
                <c:pt idx="4" formatCode="0.00">
                  <c:v>0.40910000000000002</c:v>
                </c:pt>
              </c:numCache>
            </c:numRef>
          </c:val>
          <c:smooth val="0"/>
          <c:extLst>
            <c:ext xmlns:c16="http://schemas.microsoft.com/office/drawing/2014/chart" uri="{C3380CC4-5D6E-409C-BE32-E72D297353CC}">
              <c16:uniqueId val="{00000001-C870-4F54-AE06-E8CB6E00CBEE}"/>
            </c:ext>
          </c:extLst>
        </c:ser>
        <c:ser>
          <c:idx val="2"/>
          <c:order val="2"/>
          <c:tx>
            <c:strRef>
              <c:f>Sheet1!$AC$52</c:f>
              <c:strCache>
                <c:ptCount val="1"/>
                <c:pt idx="0">
                  <c:v>"Too busy"</c:v>
                </c:pt>
              </c:strCache>
            </c:strRef>
          </c:tx>
          <c:spPr>
            <a:ln w="38100" cap="rnd">
              <a:solidFill>
                <a:srgbClr val="FF0000"/>
              </a:solidFill>
              <a:round/>
            </a:ln>
            <a:effectLst/>
          </c:spPr>
          <c:marker>
            <c:symbol val="circle"/>
            <c:size val="7"/>
            <c:spPr>
              <a:solidFill>
                <a:srgbClr val="FF0000"/>
              </a:solidFill>
              <a:ln w="9525">
                <a:solidFill>
                  <a:srgbClr val="FF0000"/>
                </a:solidFill>
              </a:ln>
              <a:effectLst/>
            </c:spPr>
          </c:marker>
          <c:cat>
            <c:strRef>
              <c:f>Sheet1!$AD$58:$AH$58</c:f>
              <c:strCache>
                <c:ptCount val="5"/>
                <c:pt idx="0">
                  <c:v>2017 Q4</c:v>
                </c:pt>
                <c:pt idx="1">
                  <c:v>2018 Q1</c:v>
                </c:pt>
                <c:pt idx="2">
                  <c:v>2018 Q2</c:v>
                </c:pt>
                <c:pt idx="3">
                  <c:v>2018 Q3</c:v>
                </c:pt>
                <c:pt idx="4">
                  <c:v>2018 Q4</c:v>
                </c:pt>
              </c:strCache>
            </c:strRef>
          </c:cat>
          <c:val>
            <c:numRef>
              <c:f>Sheet1!$AD$52:$AH$52</c:f>
              <c:numCache>
                <c:formatCode>0.00</c:formatCode>
                <c:ptCount val="5"/>
                <c:pt idx="0">
                  <c:v>0.3221</c:v>
                </c:pt>
                <c:pt idx="1">
                  <c:v>0.30520000000000003</c:v>
                </c:pt>
                <c:pt idx="2">
                  <c:v>0.3044</c:v>
                </c:pt>
                <c:pt idx="3">
                  <c:v>0.31480000000000002</c:v>
                </c:pt>
                <c:pt idx="4">
                  <c:v>0.31340000000000001</c:v>
                </c:pt>
              </c:numCache>
            </c:numRef>
          </c:val>
          <c:smooth val="0"/>
          <c:extLst>
            <c:ext xmlns:c16="http://schemas.microsoft.com/office/drawing/2014/chart" uri="{C3380CC4-5D6E-409C-BE32-E72D297353CC}">
              <c16:uniqueId val="{00000002-C870-4F54-AE06-E8CB6E00CBEE}"/>
            </c:ext>
          </c:extLst>
        </c:ser>
        <c:ser>
          <c:idx val="3"/>
          <c:order val="3"/>
          <c:spPr>
            <a:ln w="28575" cap="rnd">
              <a:solidFill>
                <a:schemeClr val="accent4"/>
              </a:solidFill>
              <a:round/>
            </a:ln>
            <a:effectLst/>
          </c:spPr>
          <c:marker>
            <c:symbol val="circle"/>
            <c:size val="7"/>
            <c:spPr>
              <a:solidFill>
                <a:srgbClr val="FF0000"/>
              </a:solidFill>
              <a:ln w="9525">
                <a:solidFill>
                  <a:srgbClr val="FF0000"/>
                </a:solidFill>
              </a:ln>
              <a:effectLst/>
            </c:spPr>
          </c:marker>
          <c:cat>
            <c:strRef>
              <c:f>Sheet1!$AD$58:$AH$58</c:f>
              <c:strCache>
                <c:ptCount val="5"/>
                <c:pt idx="0">
                  <c:v>2017 Q4</c:v>
                </c:pt>
                <c:pt idx="1">
                  <c:v>2018 Q1</c:v>
                </c:pt>
                <c:pt idx="2">
                  <c:v>2018 Q2</c:v>
                </c:pt>
                <c:pt idx="3">
                  <c:v>2018 Q3</c:v>
                </c:pt>
                <c:pt idx="4">
                  <c:v>2018 Q4</c:v>
                </c:pt>
              </c:strCache>
            </c:strRef>
          </c:cat>
          <c:val>
            <c:numRef>
              <c:f>Sheet1!$AD$53:$AH$53</c:f>
              <c:numCache>
                <c:formatCode>General</c:formatCode>
                <c:ptCount val="5"/>
                <c:pt idx="4" formatCode="0.00">
                  <c:v>0.30099999999999999</c:v>
                </c:pt>
              </c:numCache>
            </c:numRef>
          </c:val>
          <c:smooth val="0"/>
          <c:extLst>
            <c:ext xmlns:c16="http://schemas.microsoft.com/office/drawing/2014/chart" uri="{C3380CC4-5D6E-409C-BE32-E72D297353CC}">
              <c16:uniqueId val="{00000003-C870-4F54-AE06-E8CB6E00CBEE}"/>
            </c:ext>
          </c:extLst>
        </c:ser>
        <c:ser>
          <c:idx val="4"/>
          <c:order val="4"/>
          <c:tx>
            <c:strRef>
              <c:f>Sheet1!$AC$54</c:f>
              <c:strCache>
                <c:ptCount val="1"/>
                <c:pt idx="0">
                  <c:v>"Interview takes too much time"</c:v>
                </c:pt>
              </c:strCache>
            </c:strRef>
          </c:tx>
          <c:spPr>
            <a:ln w="38100" cap="rnd">
              <a:solidFill>
                <a:srgbClr val="00B050"/>
              </a:solidFill>
              <a:round/>
            </a:ln>
            <a:effectLst/>
          </c:spPr>
          <c:marker>
            <c:symbol val="circle"/>
            <c:size val="7"/>
            <c:spPr>
              <a:solidFill>
                <a:srgbClr val="00B050"/>
              </a:solidFill>
              <a:ln w="9525">
                <a:solidFill>
                  <a:srgbClr val="00B050"/>
                </a:solidFill>
              </a:ln>
              <a:effectLst/>
            </c:spPr>
          </c:marker>
          <c:cat>
            <c:strRef>
              <c:f>Sheet1!$AD$58:$AH$58</c:f>
              <c:strCache>
                <c:ptCount val="5"/>
                <c:pt idx="0">
                  <c:v>2017 Q4</c:v>
                </c:pt>
                <c:pt idx="1">
                  <c:v>2018 Q1</c:v>
                </c:pt>
                <c:pt idx="2">
                  <c:v>2018 Q2</c:v>
                </c:pt>
                <c:pt idx="3">
                  <c:v>2018 Q3</c:v>
                </c:pt>
                <c:pt idx="4">
                  <c:v>2018 Q4</c:v>
                </c:pt>
              </c:strCache>
            </c:strRef>
          </c:cat>
          <c:val>
            <c:numRef>
              <c:f>Sheet1!$AD$54:$AH$54</c:f>
              <c:numCache>
                <c:formatCode>0.00</c:formatCode>
                <c:ptCount val="5"/>
                <c:pt idx="0">
                  <c:v>0.15709999999999999</c:v>
                </c:pt>
                <c:pt idx="1">
                  <c:v>0.1424</c:v>
                </c:pt>
                <c:pt idx="2">
                  <c:v>0.1361</c:v>
                </c:pt>
                <c:pt idx="3">
                  <c:v>0.13800000000000001</c:v>
                </c:pt>
                <c:pt idx="4">
                  <c:v>0.1386</c:v>
                </c:pt>
              </c:numCache>
            </c:numRef>
          </c:val>
          <c:smooth val="0"/>
          <c:extLst>
            <c:ext xmlns:c16="http://schemas.microsoft.com/office/drawing/2014/chart" uri="{C3380CC4-5D6E-409C-BE32-E72D297353CC}">
              <c16:uniqueId val="{00000004-C870-4F54-AE06-E8CB6E00CBEE}"/>
            </c:ext>
          </c:extLst>
        </c:ser>
        <c:ser>
          <c:idx val="5"/>
          <c:order val="5"/>
          <c:spPr>
            <a:ln w="28575" cap="rnd">
              <a:solidFill>
                <a:schemeClr val="accent6"/>
              </a:solidFill>
              <a:round/>
            </a:ln>
            <a:effectLst/>
          </c:spPr>
          <c:marker>
            <c:symbol val="circle"/>
            <c:size val="7"/>
            <c:spPr>
              <a:solidFill>
                <a:srgbClr val="00B050"/>
              </a:solidFill>
              <a:ln w="9525">
                <a:solidFill>
                  <a:srgbClr val="00B050"/>
                </a:solidFill>
              </a:ln>
              <a:effectLst/>
            </c:spPr>
          </c:marker>
          <c:cat>
            <c:strRef>
              <c:f>Sheet1!$AD$58:$AH$58</c:f>
              <c:strCache>
                <c:ptCount val="5"/>
                <c:pt idx="0">
                  <c:v>2017 Q4</c:v>
                </c:pt>
                <c:pt idx="1">
                  <c:v>2018 Q1</c:v>
                </c:pt>
                <c:pt idx="2">
                  <c:v>2018 Q2</c:v>
                </c:pt>
                <c:pt idx="3">
                  <c:v>2018 Q3</c:v>
                </c:pt>
                <c:pt idx="4">
                  <c:v>2018 Q4</c:v>
                </c:pt>
              </c:strCache>
            </c:strRef>
          </c:cat>
          <c:val>
            <c:numRef>
              <c:f>Sheet1!$AD$55:$AH$55</c:f>
              <c:numCache>
                <c:formatCode>General</c:formatCode>
                <c:ptCount val="5"/>
                <c:pt idx="4" formatCode="0.00">
                  <c:v>0.106</c:v>
                </c:pt>
              </c:numCache>
            </c:numRef>
          </c:val>
          <c:smooth val="0"/>
          <c:extLst>
            <c:ext xmlns:c16="http://schemas.microsoft.com/office/drawing/2014/chart" uri="{C3380CC4-5D6E-409C-BE32-E72D297353CC}">
              <c16:uniqueId val="{00000005-C870-4F54-AE06-E8CB6E00CBEE}"/>
            </c:ext>
          </c:extLst>
        </c:ser>
        <c:ser>
          <c:idx val="6"/>
          <c:order val="6"/>
          <c:tx>
            <c:strRef>
              <c:f>Sheet1!$AC$56</c:f>
              <c:strCache>
                <c:ptCount val="1"/>
                <c:pt idx="0">
                  <c:v>Scheduling difficulties</c:v>
                </c:pt>
              </c:strCache>
            </c:strRef>
          </c:tx>
          <c:spPr>
            <a:ln w="38100" cap="rnd">
              <a:solidFill>
                <a:srgbClr val="FFC000"/>
              </a:solidFill>
              <a:round/>
            </a:ln>
            <a:effectLst/>
          </c:spPr>
          <c:marker>
            <c:symbol val="circle"/>
            <c:size val="7"/>
            <c:spPr>
              <a:solidFill>
                <a:srgbClr val="FFC000"/>
              </a:solidFill>
              <a:ln w="9525">
                <a:solidFill>
                  <a:srgbClr val="FFC000"/>
                </a:solidFill>
              </a:ln>
              <a:effectLst/>
            </c:spPr>
          </c:marker>
          <c:cat>
            <c:strRef>
              <c:f>Sheet1!$AD$58:$AH$58</c:f>
              <c:strCache>
                <c:ptCount val="5"/>
                <c:pt idx="0">
                  <c:v>2017 Q4</c:v>
                </c:pt>
                <c:pt idx="1">
                  <c:v>2018 Q1</c:v>
                </c:pt>
                <c:pt idx="2">
                  <c:v>2018 Q2</c:v>
                </c:pt>
                <c:pt idx="3">
                  <c:v>2018 Q3</c:v>
                </c:pt>
                <c:pt idx="4">
                  <c:v>2018 Q4</c:v>
                </c:pt>
              </c:strCache>
            </c:strRef>
          </c:cat>
          <c:val>
            <c:numRef>
              <c:f>Sheet1!$AD$56:$AH$56</c:f>
              <c:numCache>
                <c:formatCode>0.00</c:formatCode>
                <c:ptCount val="5"/>
                <c:pt idx="0">
                  <c:v>0.16889999999999999</c:v>
                </c:pt>
                <c:pt idx="1">
                  <c:v>0.1812</c:v>
                </c:pt>
                <c:pt idx="2">
                  <c:v>0.16800000000000001</c:v>
                </c:pt>
                <c:pt idx="3">
                  <c:v>0.17760000000000001</c:v>
                </c:pt>
                <c:pt idx="4">
                  <c:v>0.1736</c:v>
                </c:pt>
              </c:numCache>
            </c:numRef>
          </c:val>
          <c:smooth val="0"/>
          <c:extLst>
            <c:ext xmlns:c16="http://schemas.microsoft.com/office/drawing/2014/chart" uri="{C3380CC4-5D6E-409C-BE32-E72D297353CC}">
              <c16:uniqueId val="{00000006-C870-4F54-AE06-E8CB6E00CBEE}"/>
            </c:ext>
          </c:extLst>
        </c:ser>
        <c:ser>
          <c:idx val="7"/>
          <c:order val="7"/>
          <c:spPr>
            <a:ln w="28575" cap="rnd">
              <a:solidFill>
                <a:schemeClr val="accent2">
                  <a:lumMod val="60000"/>
                </a:schemeClr>
              </a:solidFill>
              <a:round/>
            </a:ln>
            <a:effectLst/>
          </c:spPr>
          <c:marker>
            <c:symbol val="circle"/>
            <c:size val="7"/>
            <c:spPr>
              <a:solidFill>
                <a:srgbClr val="FFC000"/>
              </a:solidFill>
              <a:ln w="9525">
                <a:solidFill>
                  <a:srgbClr val="FFC000"/>
                </a:solidFill>
              </a:ln>
              <a:effectLst/>
            </c:spPr>
          </c:marker>
          <c:cat>
            <c:strRef>
              <c:f>Sheet1!$AD$58:$AH$58</c:f>
              <c:strCache>
                <c:ptCount val="5"/>
                <c:pt idx="0">
                  <c:v>2017 Q4</c:v>
                </c:pt>
                <c:pt idx="1">
                  <c:v>2018 Q1</c:v>
                </c:pt>
                <c:pt idx="2">
                  <c:v>2018 Q2</c:v>
                </c:pt>
                <c:pt idx="3">
                  <c:v>2018 Q3</c:v>
                </c:pt>
                <c:pt idx="4">
                  <c:v>2018 Q4</c:v>
                </c:pt>
              </c:strCache>
            </c:strRef>
          </c:cat>
          <c:val>
            <c:numRef>
              <c:f>Sheet1!$AD$57:$AH$57</c:f>
              <c:numCache>
                <c:formatCode>General</c:formatCode>
                <c:ptCount val="5"/>
                <c:pt idx="4" formatCode="0.00">
                  <c:v>0.16569999999999999</c:v>
                </c:pt>
              </c:numCache>
            </c:numRef>
          </c:val>
          <c:smooth val="0"/>
          <c:extLst>
            <c:ext xmlns:c16="http://schemas.microsoft.com/office/drawing/2014/chart" uri="{C3380CC4-5D6E-409C-BE32-E72D297353CC}">
              <c16:uniqueId val="{00000007-C870-4F54-AE06-E8CB6E00CBEE}"/>
            </c:ext>
          </c:extLst>
        </c:ser>
        <c:dLbls>
          <c:showLegendKey val="0"/>
          <c:showVal val="0"/>
          <c:showCatName val="0"/>
          <c:showSerName val="0"/>
          <c:showPercent val="0"/>
          <c:showBubbleSize val="0"/>
        </c:dLbls>
        <c:marker val="1"/>
        <c:smooth val="0"/>
        <c:axId val="401555160"/>
        <c:axId val="401555552"/>
      </c:lineChart>
      <c:catAx>
        <c:axId val="401555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01555552"/>
        <c:crosses val="autoZero"/>
        <c:auto val="1"/>
        <c:lblAlgn val="ctr"/>
        <c:lblOffset val="100"/>
        <c:noMultiLvlLbl val="0"/>
      </c:catAx>
      <c:valAx>
        <c:axId val="401555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01555160"/>
        <c:crosses val="autoZero"/>
        <c:crossBetween val="between"/>
      </c:valAx>
      <c:spPr>
        <a:noFill/>
        <a:ln>
          <a:noFill/>
        </a:ln>
        <a:effectLst/>
      </c:spPr>
    </c:plotArea>
    <c:legend>
      <c:legendPos val="b"/>
      <c:legendEntry>
        <c:idx val="1"/>
        <c:delete val="1"/>
      </c:legendEntry>
      <c:legendEntry>
        <c:idx val="3"/>
        <c:delete val="1"/>
      </c:legendEntry>
      <c:legendEntry>
        <c:idx val="5"/>
        <c:delete val="1"/>
      </c:legendEntry>
      <c:legendEntry>
        <c:idx val="7"/>
        <c:delete val="1"/>
      </c:legendEntry>
      <c:layout>
        <c:manualLayout>
          <c:xMode val="edge"/>
          <c:yMode val="edge"/>
          <c:x val="6.3614037584190111E-2"/>
          <c:y val="0.8614264209089938"/>
          <c:w val="0.89034583114570975"/>
          <c:h val="4.147594770935760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Sheet1!$A$77</c:f>
              <c:strCache>
                <c:ptCount val="1"/>
                <c:pt idx="0">
                  <c:v>    Not at all</c:v>
                </c:pt>
              </c:strCache>
            </c:strRef>
          </c:tx>
          <c:spPr>
            <a:solidFill>
              <a:srgbClr val="E1CCF0"/>
            </a:solidFill>
            <a:ln>
              <a:noFill/>
            </a:ln>
            <a:effectLst/>
          </c:spPr>
          <c:invertIfNegative val="0"/>
          <c:dPt>
            <c:idx val="1"/>
            <c:invertIfNegative val="0"/>
            <c:bubble3D val="0"/>
            <c:spPr>
              <a:solidFill>
                <a:srgbClr val="E1CCF0"/>
              </a:solidFill>
              <a:ln w="82550">
                <a:noFill/>
              </a:ln>
              <a:effectLst/>
            </c:spPr>
            <c:extLst>
              <c:ext xmlns:c16="http://schemas.microsoft.com/office/drawing/2014/chart" uri="{C3380CC4-5D6E-409C-BE32-E72D297353CC}">
                <c16:uniqueId val="{00000001-EAA9-4C23-B33C-B4FFF621745E}"/>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Sheet1!$B$76:$C$76</c:f>
              <c:strCache>
                <c:ptCount val="2"/>
                <c:pt idx="0">
                  <c:v>Production</c:v>
                </c:pt>
                <c:pt idx="1">
                  <c:v>Redesign</c:v>
                </c:pt>
              </c:strCache>
            </c:strRef>
          </c:cat>
          <c:val>
            <c:numRef>
              <c:f>Sheet1!$B$77:$C$77</c:f>
              <c:numCache>
                <c:formatCode>0.0</c:formatCode>
                <c:ptCount val="2"/>
                <c:pt idx="0">
                  <c:v>52.72</c:v>
                </c:pt>
                <c:pt idx="1">
                  <c:v>63.22</c:v>
                </c:pt>
              </c:numCache>
            </c:numRef>
          </c:val>
          <c:extLst>
            <c:ext xmlns:c16="http://schemas.microsoft.com/office/drawing/2014/chart" uri="{C3380CC4-5D6E-409C-BE32-E72D297353CC}">
              <c16:uniqueId val="{00000002-EAA9-4C23-B33C-B4FFF621745E}"/>
            </c:ext>
          </c:extLst>
        </c:ser>
        <c:ser>
          <c:idx val="1"/>
          <c:order val="1"/>
          <c:tx>
            <c:strRef>
              <c:f>Sheet1!$A$78</c:f>
              <c:strCache>
                <c:ptCount val="1"/>
                <c:pt idx="0">
                  <c:v>    A little</c:v>
                </c:pt>
              </c:strCache>
            </c:strRef>
          </c:tx>
          <c:spPr>
            <a:solidFill>
              <a:srgbClr val="BD92DE"/>
            </a:solidFill>
            <a:ln>
              <a:noFill/>
            </a:ln>
            <a:effectLst/>
          </c:spPr>
          <c:invertIfNegative val="0"/>
          <c:dPt>
            <c:idx val="1"/>
            <c:invertIfNegative val="0"/>
            <c:bubble3D val="0"/>
            <c:spPr>
              <a:solidFill>
                <a:srgbClr val="BD92DE"/>
              </a:solidFill>
              <a:ln>
                <a:noFill/>
              </a:ln>
              <a:effectLst/>
            </c:spPr>
            <c:extLst>
              <c:ext xmlns:c16="http://schemas.microsoft.com/office/drawing/2014/chart" uri="{C3380CC4-5D6E-409C-BE32-E72D297353CC}">
                <c16:uniqueId val="{00000004-EAA9-4C23-B33C-B4FFF621745E}"/>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Sheet1!$B$76:$C$76</c:f>
              <c:strCache>
                <c:ptCount val="2"/>
                <c:pt idx="0">
                  <c:v>Production</c:v>
                </c:pt>
                <c:pt idx="1">
                  <c:v>Redesign</c:v>
                </c:pt>
              </c:strCache>
            </c:strRef>
          </c:cat>
          <c:val>
            <c:numRef>
              <c:f>Sheet1!$B$78:$C$78</c:f>
              <c:numCache>
                <c:formatCode>0.0</c:formatCode>
                <c:ptCount val="2"/>
                <c:pt idx="0">
                  <c:v>29.66</c:v>
                </c:pt>
                <c:pt idx="1">
                  <c:v>24.8</c:v>
                </c:pt>
              </c:numCache>
            </c:numRef>
          </c:val>
          <c:extLst>
            <c:ext xmlns:c16="http://schemas.microsoft.com/office/drawing/2014/chart" uri="{C3380CC4-5D6E-409C-BE32-E72D297353CC}">
              <c16:uniqueId val="{00000005-EAA9-4C23-B33C-B4FFF621745E}"/>
            </c:ext>
          </c:extLst>
        </c:ser>
        <c:ser>
          <c:idx val="2"/>
          <c:order val="2"/>
          <c:tx>
            <c:strRef>
              <c:f>Sheet1!$A$79</c:f>
              <c:strCache>
                <c:ptCount val="1"/>
                <c:pt idx="0">
                  <c:v>    Moderately</c:v>
                </c:pt>
              </c:strCache>
            </c:strRef>
          </c:tx>
          <c:spPr>
            <a:solidFill>
              <a:srgbClr val="9A58CC"/>
            </a:solidFill>
            <a:ln>
              <a:noFill/>
            </a:ln>
            <a:effectLst/>
          </c:spPr>
          <c:invertIfNegative val="0"/>
          <c:dPt>
            <c:idx val="1"/>
            <c:invertIfNegative val="0"/>
            <c:bubble3D val="0"/>
            <c:spPr>
              <a:solidFill>
                <a:srgbClr val="9A58CC"/>
              </a:solidFill>
              <a:ln>
                <a:noFill/>
              </a:ln>
              <a:effectLst/>
            </c:spPr>
            <c:extLst>
              <c:ext xmlns:c16="http://schemas.microsoft.com/office/drawing/2014/chart" uri="{C3380CC4-5D6E-409C-BE32-E72D297353CC}">
                <c16:uniqueId val="{00000007-EAA9-4C23-B33C-B4FFF621745E}"/>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Sheet1!$B$76:$C$76</c:f>
              <c:strCache>
                <c:ptCount val="2"/>
                <c:pt idx="0">
                  <c:v>Production</c:v>
                </c:pt>
                <c:pt idx="1">
                  <c:v>Redesign</c:v>
                </c:pt>
              </c:strCache>
            </c:strRef>
          </c:cat>
          <c:val>
            <c:numRef>
              <c:f>Sheet1!$B$79:$C$79</c:f>
              <c:numCache>
                <c:formatCode>0.0</c:formatCode>
                <c:ptCount val="2"/>
                <c:pt idx="0">
                  <c:v>12.12</c:v>
                </c:pt>
                <c:pt idx="1">
                  <c:v>8.57</c:v>
                </c:pt>
              </c:numCache>
            </c:numRef>
          </c:val>
          <c:extLst>
            <c:ext xmlns:c16="http://schemas.microsoft.com/office/drawing/2014/chart" uri="{C3380CC4-5D6E-409C-BE32-E72D297353CC}">
              <c16:uniqueId val="{00000008-EAA9-4C23-B33C-B4FFF621745E}"/>
            </c:ext>
          </c:extLst>
        </c:ser>
        <c:ser>
          <c:idx val="3"/>
          <c:order val="3"/>
          <c:tx>
            <c:strRef>
              <c:f>Sheet1!$A$80</c:f>
              <c:strCache>
                <c:ptCount val="1"/>
                <c:pt idx="0">
                  <c:v>    Very</c:v>
                </c:pt>
              </c:strCache>
            </c:strRef>
          </c:tx>
          <c:spPr>
            <a:solidFill>
              <a:srgbClr val="692E96"/>
            </a:solidFill>
            <a:ln>
              <a:noFill/>
            </a:ln>
            <a:effectLst/>
          </c:spPr>
          <c:invertIfNegative val="0"/>
          <c:dPt>
            <c:idx val="1"/>
            <c:invertIfNegative val="0"/>
            <c:bubble3D val="0"/>
            <c:spPr>
              <a:solidFill>
                <a:srgbClr val="692E96"/>
              </a:solidFill>
              <a:ln>
                <a:noFill/>
              </a:ln>
              <a:effectLst/>
            </c:spPr>
            <c:extLst>
              <c:ext xmlns:c16="http://schemas.microsoft.com/office/drawing/2014/chart" uri="{C3380CC4-5D6E-409C-BE32-E72D297353CC}">
                <c16:uniqueId val="{0000000A-EAA9-4C23-B33C-B4FFF621745E}"/>
              </c:ext>
            </c:extLst>
          </c:dPt>
          <c:dLbls>
            <c:dLbl>
              <c:idx val="0"/>
              <c:layout>
                <c:manualLayout>
                  <c:x val="0.17151379567486949"/>
                  <c:y val="4.9689440993788817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EAA9-4C23-B33C-B4FFF621745E}"/>
                </c:ext>
              </c:extLst>
            </c:dLbl>
            <c:dLbl>
              <c:idx val="1"/>
              <c:layout>
                <c:manualLayout>
                  <c:x val="0.15809097688292309"/>
                  <c:y val="6.418219461697723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AA9-4C23-B33C-B4FFF621745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Sheet1!$B$76:$C$76</c:f>
              <c:strCache>
                <c:ptCount val="2"/>
                <c:pt idx="0">
                  <c:v>Production</c:v>
                </c:pt>
                <c:pt idx="1">
                  <c:v>Redesign</c:v>
                </c:pt>
              </c:strCache>
            </c:strRef>
          </c:cat>
          <c:val>
            <c:numRef>
              <c:f>Sheet1!$B$80:$C$80</c:f>
              <c:numCache>
                <c:formatCode>0.0</c:formatCode>
                <c:ptCount val="2"/>
                <c:pt idx="0">
                  <c:v>3.01</c:v>
                </c:pt>
                <c:pt idx="1">
                  <c:v>2.35</c:v>
                </c:pt>
              </c:numCache>
            </c:numRef>
          </c:val>
          <c:extLst>
            <c:ext xmlns:c16="http://schemas.microsoft.com/office/drawing/2014/chart" uri="{C3380CC4-5D6E-409C-BE32-E72D297353CC}">
              <c16:uniqueId val="{0000000C-EAA9-4C23-B33C-B4FFF621745E}"/>
            </c:ext>
          </c:extLst>
        </c:ser>
        <c:ser>
          <c:idx val="4"/>
          <c:order val="4"/>
          <c:tx>
            <c:strRef>
              <c:f>Sheet1!$A$81</c:f>
              <c:strCache>
                <c:ptCount val="1"/>
                <c:pt idx="0">
                  <c:v>    Extremely</c:v>
                </c:pt>
              </c:strCache>
            </c:strRef>
          </c:tx>
          <c:spPr>
            <a:solidFill>
              <a:srgbClr val="36174D"/>
            </a:solidFill>
            <a:ln>
              <a:noFill/>
            </a:ln>
            <a:effectLst/>
          </c:spPr>
          <c:invertIfNegative val="0"/>
          <c:dPt>
            <c:idx val="1"/>
            <c:invertIfNegative val="0"/>
            <c:bubble3D val="0"/>
            <c:spPr>
              <a:solidFill>
                <a:srgbClr val="36174D"/>
              </a:solidFill>
              <a:ln>
                <a:noFill/>
              </a:ln>
              <a:effectLst/>
            </c:spPr>
            <c:extLst>
              <c:ext xmlns:c16="http://schemas.microsoft.com/office/drawing/2014/chart" uri="{C3380CC4-5D6E-409C-BE32-E72D297353CC}">
                <c16:uniqueId val="{0000000E-EAA9-4C23-B33C-B4FFF621745E}"/>
              </c:ext>
            </c:extLst>
          </c:dPt>
          <c:dLbls>
            <c:dLbl>
              <c:idx val="0"/>
              <c:layout>
                <c:manualLayout>
                  <c:x val="0.16853094705443705"/>
                  <c:y val="6.2111801242235838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EAA9-4C23-B33C-B4FFF621745E}"/>
                </c:ext>
              </c:extLst>
            </c:dLbl>
            <c:dLbl>
              <c:idx val="1"/>
              <c:layout>
                <c:manualLayout>
                  <c:x val="0.15361670395227431"/>
                  <c:y val="1.4492753623188406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EAA9-4C23-B33C-B4FFF62174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Sheet1!$B$76:$C$76</c:f>
              <c:strCache>
                <c:ptCount val="2"/>
                <c:pt idx="0">
                  <c:v>Production</c:v>
                </c:pt>
                <c:pt idx="1">
                  <c:v>Redesign</c:v>
                </c:pt>
              </c:strCache>
            </c:strRef>
          </c:cat>
          <c:val>
            <c:numRef>
              <c:f>Sheet1!$B$81:$C$81</c:f>
              <c:numCache>
                <c:formatCode>0.0</c:formatCode>
                <c:ptCount val="2"/>
                <c:pt idx="0">
                  <c:v>2.02</c:v>
                </c:pt>
                <c:pt idx="1">
                  <c:v>1.07</c:v>
                </c:pt>
              </c:numCache>
            </c:numRef>
          </c:val>
          <c:extLst>
            <c:ext xmlns:c16="http://schemas.microsoft.com/office/drawing/2014/chart" uri="{C3380CC4-5D6E-409C-BE32-E72D297353CC}">
              <c16:uniqueId val="{00000010-EAA9-4C23-B33C-B4FFF621745E}"/>
            </c:ext>
          </c:extLst>
        </c:ser>
        <c:dLbls>
          <c:showLegendKey val="0"/>
          <c:showVal val="0"/>
          <c:showCatName val="0"/>
          <c:showSerName val="0"/>
          <c:showPercent val="0"/>
          <c:showBubbleSize val="0"/>
        </c:dLbls>
        <c:gapWidth val="107"/>
        <c:overlap val="100"/>
        <c:axId val="228799112"/>
        <c:axId val="228799504"/>
      </c:barChart>
      <c:catAx>
        <c:axId val="228799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28799504"/>
        <c:crosses val="autoZero"/>
        <c:auto val="1"/>
        <c:lblAlgn val="ctr"/>
        <c:lblOffset val="100"/>
        <c:noMultiLvlLbl val="0"/>
      </c:catAx>
      <c:valAx>
        <c:axId val="228799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8799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2018Q4 Old Design</c:v>
                </c:pt>
              </c:strCache>
            </c:strRef>
          </c:tx>
          <c:spPr>
            <a:solidFill>
              <a:schemeClr val="accent1"/>
            </a:solidFill>
            <a:ln>
              <a:noFill/>
            </a:ln>
            <a:effectLst/>
          </c:spPr>
          <c:invertIfNegative val="0"/>
          <c:dLbls>
            <c:dLbl>
              <c:idx val="1"/>
              <c:layout/>
              <c:tx>
                <c:rich>
                  <a:bodyPr/>
                  <a:lstStyle/>
                  <a:p>
                    <a:r>
                      <a:rPr lang="en-US" smtClean="0"/>
                      <a:t>58.8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7B7-473E-8A6A-C26D76DFBE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Sample Adult</c:v>
                </c:pt>
                <c:pt idx="1">
                  <c:v>Sample Child</c:v>
                </c:pt>
              </c:strCache>
            </c:strRef>
          </c:cat>
          <c:val>
            <c:numRef>
              <c:f>Sheet1!$B$2:$B$3</c:f>
              <c:numCache>
                <c:formatCode>General</c:formatCode>
                <c:ptCount val="2"/>
                <c:pt idx="0">
                  <c:v>53.2</c:v>
                </c:pt>
                <c:pt idx="1">
                  <c:v>58.2</c:v>
                </c:pt>
              </c:numCache>
            </c:numRef>
          </c:val>
          <c:extLst>
            <c:ext xmlns:c16="http://schemas.microsoft.com/office/drawing/2014/chart" uri="{C3380CC4-5D6E-409C-BE32-E72D297353CC}">
              <c16:uniqueId val="{00000000-EE04-4E1E-A976-EE50514E78F3}"/>
            </c:ext>
          </c:extLst>
        </c:ser>
        <c:ser>
          <c:idx val="1"/>
          <c:order val="1"/>
          <c:tx>
            <c:strRef>
              <c:f>Sheet1!$C$1</c:f>
              <c:strCache>
                <c:ptCount val="1"/>
                <c:pt idx="0">
                  <c:v>2018Q4 - Redesign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Sample Adult</c:v>
                </c:pt>
                <c:pt idx="1">
                  <c:v>Sample Child</c:v>
                </c:pt>
              </c:strCache>
            </c:strRef>
          </c:cat>
          <c:val>
            <c:numRef>
              <c:f>Sheet1!$C$2:$C$3</c:f>
              <c:numCache>
                <c:formatCode>General</c:formatCode>
                <c:ptCount val="2"/>
                <c:pt idx="0">
                  <c:v>59.1</c:v>
                </c:pt>
                <c:pt idx="1">
                  <c:v>59.7</c:v>
                </c:pt>
              </c:numCache>
            </c:numRef>
          </c:val>
          <c:extLst>
            <c:ext xmlns:c16="http://schemas.microsoft.com/office/drawing/2014/chart" uri="{C3380CC4-5D6E-409C-BE32-E72D297353CC}">
              <c16:uniqueId val="{00000001-EE04-4E1E-A976-EE50514E78F3}"/>
            </c:ext>
          </c:extLst>
        </c:ser>
        <c:ser>
          <c:idx val="2"/>
          <c:order val="2"/>
          <c:tx>
            <c:strRef>
              <c:f>Sheet1!$D$1</c:f>
              <c:strCache>
                <c:ptCount val="1"/>
                <c:pt idx="0">
                  <c:v>2019Q1 - Redesign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Sample Adult</c:v>
                </c:pt>
                <c:pt idx="1">
                  <c:v>Sample Child</c:v>
                </c:pt>
              </c:strCache>
            </c:strRef>
          </c:cat>
          <c:val>
            <c:numRef>
              <c:f>Sheet1!$D$2:$D$3</c:f>
              <c:numCache>
                <c:formatCode>General</c:formatCode>
                <c:ptCount val="2"/>
                <c:pt idx="0">
                  <c:v>59.5</c:v>
                </c:pt>
                <c:pt idx="1">
                  <c:v>59.1</c:v>
                </c:pt>
              </c:numCache>
            </c:numRef>
          </c:val>
          <c:extLst>
            <c:ext xmlns:c16="http://schemas.microsoft.com/office/drawing/2014/chart" uri="{C3380CC4-5D6E-409C-BE32-E72D297353CC}">
              <c16:uniqueId val="{00000000-835F-4227-B1DB-4CBB7320C3B2}"/>
            </c:ext>
          </c:extLst>
        </c:ser>
        <c:dLbls>
          <c:showLegendKey val="0"/>
          <c:showVal val="0"/>
          <c:showCatName val="0"/>
          <c:showSerName val="0"/>
          <c:showPercent val="0"/>
          <c:showBubbleSize val="0"/>
        </c:dLbls>
        <c:gapWidth val="219"/>
        <c:overlap val="-27"/>
        <c:axId val="380739240"/>
        <c:axId val="380739568"/>
      </c:barChart>
      <c:catAx>
        <c:axId val="380739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739568"/>
        <c:crosses val="autoZero"/>
        <c:auto val="1"/>
        <c:lblAlgn val="ctr"/>
        <c:lblOffset val="100"/>
        <c:noMultiLvlLbl val="0"/>
      </c:catAx>
      <c:valAx>
        <c:axId val="380739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739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0.88663</cdr:x>
      <cdr:y>0.43857</cdr:y>
    </cdr:from>
    <cdr:to>
      <cdr:x>0.97999</cdr:x>
      <cdr:y>0.53065</cdr:y>
    </cdr:to>
    <cdr:sp macro="" textlink="">
      <cdr:nvSpPr>
        <cdr:cNvPr id="3" name="TextBox 2"/>
        <cdr:cNvSpPr txBox="1"/>
      </cdr:nvSpPr>
      <cdr:spPr>
        <a:xfrm xmlns:a="http://schemas.openxmlformats.org/drawingml/2006/main">
          <a:off x="7925590" y="1735902"/>
          <a:ext cx="834580" cy="36443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US" sz="1100" b="1" dirty="0" smtClean="0"/>
            <a:t>Redesign</a:t>
          </a:r>
          <a:endParaRPr lang="en-US"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0.80879</cdr:x>
      <cdr:y>0.26662</cdr:y>
    </cdr:from>
    <cdr:to>
      <cdr:x>0.89815</cdr:x>
      <cdr:y>0.30901</cdr:y>
    </cdr:to>
    <cdr:sp macro="" textlink="">
      <cdr:nvSpPr>
        <cdr:cNvPr id="2" name="TextBox 1"/>
        <cdr:cNvSpPr txBox="1"/>
      </cdr:nvSpPr>
      <cdr:spPr>
        <a:xfrm xmlns:a="http://schemas.openxmlformats.org/drawingml/2006/main">
          <a:off x="7246305" y="1093236"/>
          <a:ext cx="800615" cy="1738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t>Redesign</a:t>
          </a:r>
          <a:endParaRPr lang="en-US" sz="1100" b="1" dirty="0"/>
        </a:p>
      </cdr:txBody>
    </cdr:sp>
  </cdr:relSizeAnchor>
  <cdr:relSizeAnchor xmlns:cdr="http://schemas.openxmlformats.org/drawingml/2006/chartDrawing">
    <cdr:from>
      <cdr:x>0.80731</cdr:x>
      <cdr:y>0.44981</cdr:y>
    </cdr:from>
    <cdr:to>
      <cdr:x>0.90562</cdr:x>
      <cdr:y>0.5</cdr:y>
    </cdr:to>
    <cdr:sp macro="" textlink="">
      <cdr:nvSpPr>
        <cdr:cNvPr id="6" name="TextBox 1"/>
        <cdr:cNvSpPr txBox="1"/>
      </cdr:nvSpPr>
      <cdr:spPr>
        <a:xfrm xmlns:a="http://schemas.openxmlformats.org/drawingml/2006/main">
          <a:off x="7233080" y="1844370"/>
          <a:ext cx="880803" cy="2057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t>Redesign</a:t>
          </a:r>
          <a:endParaRPr lang="en-US" sz="1100" b="1" dirty="0"/>
        </a:p>
      </cdr:txBody>
    </cdr:sp>
  </cdr:relSizeAnchor>
  <cdr:relSizeAnchor xmlns:cdr="http://schemas.openxmlformats.org/drawingml/2006/chartDrawing">
    <cdr:from>
      <cdr:x>0.81078</cdr:x>
      <cdr:y>0.65985</cdr:y>
    </cdr:from>
    <cdr:to>
      <cdr:x>0.90535</cdr:x>
      <cdr:y>0.6919</cdr:y>
    </cdr:to>
    <cdr:sp macro="" textlink="">
      <cdr:nvSpPr>
        <cdr:cNvPr id="9" name="TextBox 1"/>
        <cdr:cNvSpPr txBox="1"/>
      </cdr:nvSpPr>
      <cdr:spPr>
        <a:xfrm xmlns:a="http://schemas.openxmlformats.org/drawingml/2006/main">
          <a:off x="7264112" y="2705602"/>
          <a:ext cx="847294" cy="1314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t>Redesign</a:t>
          </a:r>
          <a:endParaRPr lang="en-US" sz="1100" b="1" dirty="0"/>
        </a:p>
      </cdr:txBody>
    </cdr:sp>
  </cdr:relSizeAnchor>
  <cdr:relSizeAnchor xmlns:cdr="http://schemas.openxmlformats.org/drawingml/2006/chartDrawing">
    <cdr:from>
      <cdr:x>0.81005</cdr:x>
      <cdr:y>0.73366</cdr:y>
    </cdr:from>
    <cdr:to>
      <cdr:x>0.89942</cdr:x>
      <cdr:y>0.76789</cdr:y>
    </cdr:to>
    <cdr:sp macro="" textlink="">
      <cdr:nvSpPr>
        <cdr:cNvPr id="11" name="TextBox 1"/>
        <cdr:cNvSpPr txBox="1"/>
      </cdr:nvSpPr>
      <cdr:spPr>
        <a:xfrm xmlns:a="http://schemas.openxmlformats.org/drawingml/2006/main">
          <a:off x="7257620" y="3008257"/>
          <a:ext cx="800706" cy="1403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t>Redesign</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9/17/2019</a:t>
            </a:fld>
            <a:endParaRPr lang="en-US" dirty="0"/>
          </a:p>
        </p:txBody>
      </p:sp>
      <p:sp>
        <p:nvSpPr>
          <p:cNvPr id="4" name="Footer Placeholder 3"/>
          <p:cNvSpPr>
            <a:spLocks noGrp="1"/>
          </p:cNvSpPr>
          <p:nvPr>
            <p:ph type="ftr" sz="quarter" idx="2"/>
          </p:nvPr>
        </p:nvSpPr>
        <p:spPr>
          <a:xfrm>
            <a:off x="1" y="8830659"/>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9"/>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9/17/2019</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30660"/>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81894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3625B4E-F1A9-4562-80CF-300A5F7EDEB5}" type="slidenum">
              <a:rPr lang="en-US" smtClean="0"/>
              <a:pPr/>
              <a:t>11</a:t>
            </a:fld>
            <a:endParaRPr lang="en-US" dirty="0"/>
          </a:p>
        </p:txBody>
      </p:sp>
    </p:spTree>
    <p:extLst>
      <p:ext uri="{BB962C8B-B14F-4D97-AF65-F5344CB8AC3E}">
        <p14:creationId xmlns:p14="http://schemas.microsoft.com/office/powerpoint/2010/main" val="346395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334048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dirty="0"/>
          </a:p>
        </p:txBody>
      </p:sp>
    </p:spTree>
    <p:extLst>
      <p:ext uri="{BB962C8B-B14F-4D97-AF65-F5344CB8AC3E}">
        <p14:creationId xmlns:p14="http://schemas.microsoft.com/office/powerpoint/2010/main" val="3780063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dirty="0"/>
          </a:p>
        </p:txBody>
      </p:sp>
    </p:spTree>
    <p:extLst>
      <p:ext uri="{BB962C8B-B14F-4D97-AF65-F5344CB8AC3E}">
        <p14:creationId xmlns:p14="http://schemas.microsoft.com/office/powerpoint/2010/main" val="377139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310166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3751802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70644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217482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157915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p:txBody>
      </p:sp>
      <p:sp>
        <p:nvSpPr>
          <p:cNvPr id="4" name="Slide Number Placeholder 3"/>
          <p:cNvSpPr>
            <a:spLocks noGrp="1"/>
          </p:cNvSpPr>
          <p:nvPr>
            <p:ph type="sldNum" sz="quarter" idx="10"/>
          </p:nvPr>
        </p:nvSpPr>
        <p:spPr/>
        <p:txBody>
          <a:bodyPr/>
          <a:lstStyle/>
          <a:p>
            <a:fld id="{43625B4E-F1A9-4562-80CF-300A5F7EDEB5}" type="slidenum">
              <a:rPr lang="en-US" smtClean="0"/>
              <a:pPr/>
              <a:t>8</a:t>
            </a:fld>
            <a:endParaRPr lang="en-US" dirty="0"/>
          </a:p>
        </p:txBody>
      </p:sp>
    </p:spTree>
    <p:extLst>
      <p:ext uri="{BB962C8B-B14F-4D97-AF65-F5344CB8AC3E}">
        <p14:creationId xmlns:p14="http://schemas.microsoft.com/office/powerpoint/2010/main" val="261140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25B4E-F1A9-4562-80CF-300A5F7EDEB5}" type="slidenum">
              <a:rPr lang="en-US" smtClean="0"/>
              <a:pPr/>
              <a:t>9</a:t>
            </a:fld>
            <a:endParaRPr lang="en-US" dirty="0"/>
          </a:p>
        </p:txBody>
      </p:sp>
    </p:spTree>
    <p:extLst>
      <p:ext uri="{BB962C8B-B14F-4D97-AF65-F5344CB8AC3E}">
        <p14:creationId xmlns:p14="http://schemas.microsoft.com/office/powerpoint/2010/main" val="252137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816471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3860"/>
          <a:stretch/>
        </p:blipFill>
        <p:spPr>
          <a:xfrm>
            <a:off x="0" y="0"/>
            <a:ext cx="9144000" cy="920839"/>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461665"/>
          </a:xfrm>
          <a:prstGeom prst="rect">
            <a:avLst/>
          </a:prstGeom>
          <a:noFill/>
        </p:spPr>
        <p:txBody>
          <a:bodyPr wrap="square" rtlCol="0">
            <a:spAutoFit/>
          </a:bodyPr>
          <a:lstStyle/>
          <a:p>
            <a:r>
              <a:rPr lang="en-US" sz="2400" b="1" dirty="0" smtClean="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smtClean="0"/>
              <a:t>Bottom band: NCHS</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baseline="0">
                <a:solidFill>
                  <a:srgbClr val="000000"/>
                </a:solidFill>
              </a:defRPr>
            </a:lvl1pPr>
            <a:lvl2pPr>
              <a:buClr>
                <a:srgbClr val="006858"/>
              </a:buClr>
              <a:defRPr sz="2000" baseline="0">
                <a:solidFill>
                  <a:srgbClr val="000000"/>
                </a:solidFill>
              </a:defRPr>
            </a:lvl2pPr>
            <a:lvl3pPr>
              <a:buClr>
                <a:srgbClr val="695E4A"/>
              </a:buClr>
              <a:defRPr sz="2000" baseline="0">
                <a:solidFill>
                  <a:srgbClr val="000000"/>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8695636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83"/>
          <a:stretch/>
        </p:blipFill>
        <p:spPr>
          <a:xfrm>
            <a:off x="0" y="4998203"/>
            <a:ext cx="9144000" cy="153046"/>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4642523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 id="2147483861" r:id="rId5"/>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200" y="1039553"/>
            <a:ext cx="8229600" cy="1118110"/>
          </a:xfrm>
        </p:spPr>
        <p:txBody>
          <a:bodyPr/>
          <a:lstStyle/>
          <a:p>
            <a:r>
              <a:rPr lang="en-US" altLang="en-US" dirty="0"/>
              <a:t>NATIONAL HEALTH INTERVIEW SURVEY </a:t>
            </a:r>
            <a:br>
              <a:rPr lang="en-US" altLang="en-US" dirty="0"/>
            </a:br>
            <a:r>
              <a:rPr lang="en-US" altLang="en-US" dirty="0"/>
              <a:t>QUESTIONNAIRE </a:t>
            </a:r>
            <a:r>
              <a:rPr lang="en-US" altLang="en-US" dirty="0" smtClean="0"/>
              <a:t>REDESIGN UPDATE</a:t>
            </a:r>
            <a:endParaRPr lang="en-US" altLang="en-US" dirty="0"/>
          </a:p>
        </p:txBody>
      </p:sp>
      <p:sp>
        <p:nvSpPr>
          <p:cNvPr id="2" name="Subtitle 1"/>
          <p:cNvSpPr>
            <a:spLocks noGrp="1"/>
          </p:cNvSpPr>
          <p:nvPr>
            <p:ph type="subTitle" idx="1"/>
          </p:nvPr>
        </p:nvSpPr>
        <p:spPr>
          <a:xfrm>
            <a:off x="457200" y="2399181"/>
            <a:ext cx="8097253" cy="2630019"/>
          </a:xfrm>
        </p:spPr>
        <p:txBody>
          <a:bodyPr/>
          <a:lstStyle/>
          <a:p>
            <a:r>
              <a:rPr lang="en-US" dirty="0"/>
              <a:t>Stephen Blumberg, PhD</a:t>
            </a:r>
          </a:p>
          <a:p>
            <a:r>
              <a:rPr lang="en-US" b="0" i="1" dirty="0"/>
              <a:t>Director, Division of Health Interview Statistics</a:t>
            </a:r>
          </a:p>
          <a:p>
            <a:r>
              <a:rPr lang="en-US" dirty="0"/>
              <a:t>Aaron Maitland, PhD</a:t>
            </a:r>
          </a:p>
          <a:p>
            <a:r>
              <a:rPr lang="en-US" b="0" i="1" dirty="0"/>
              <a:t>Chief, Survey Planning and Special Surveys Branch</a:t>
            </a:r>
          </a:p>
          <a:p>
            <a:endParaRPr lang="en-US" dirty="0"/>
          </a:p>
          <a:p>
            <a:r>
              <a:rPr lang="en-US" dirty="0"/>
              <a:t>NCHS Board of Scientific Counselors Meeting</a:t>
            </a:r>
          </a:p>
          <a:p>
            <a:r>
              <a:rPr lang="en-US" dirty="0" smtClean="0"/>
              <a:t>May 9, 2019</a:t>
            </a:r>
          </a:p>
          <a:p>
            <a:r>
              <a:rPr lang="en-US" dirty="0" smtClean="0"/>
              <a:t> </a:t>
            </a:r>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HIS Logo" title="NHIS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3038" y="72189"/>
            <a:ext cx="1321180" cy="713232"/>
          </a:xfrm>
          <a:prstGeom prst="roundRect">
            <a:avLst/>
          </a:prstGeom>
          <a:ln>
            <a:solidFill>
              <a:schemeClr val="bg2"/>
            </a:solidFill>
          </a:ln>
        </p:spPr>
      </p:pic>
    </p:spTree>
    <p:extLst>
      <p:ext uri="{BB962C8B-B14F-4D97-AF65-F5344CB8AC3E}">
        <p14:creationId xmlns:p14="http://schemas.microsoft.com/office/powerpoint/2010/main" val="353636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58649"/>
          </a:xfrm>
        </p:spPr>
        <p:txBody>
          <a:bodyPr/>
          <a:lstStyle/>
          <a:p>
            <a:r>
              <a:rPr lang="en-US" dirty="0" smtClean="0"/>
              <a:t>Subjective Perceptions of Burden</a:t>
            </a:r>
            <a:endParaRPr lang="en-US" dirty="0"/>
          </a:p>
        </p:txBody>
      </p:sp>
      <p:sp>
        <p:nvSpPr>
          <p:cNvPr id="3" name="Text Placeholder 2"/>
          <p:cNvSpPr>
            <a:spLocks noGrp="1"/>
          </p:cNvSpPr>
          <p:nvPr>
            <p:ph type="body" sz="quarter" idx="10"/>
          </p:nvPr>
        </p:nvSpPr>
        <p:spPr>
          <a:xfrm>
            <a:off x="82642" y="887858"/>
            <a:ext cx="8876800" cy="4117972"/>
          </a:xfrm>
        </p:spPr>
        <p:txBody>
          <a:bodyPr/>
          <a:lstStyle/>
          <a:p>
            <a:r>
              <a:rPr lang="en-US" sz="1800" dirty="0" smtClean="0"/>
              <a:t>Was there a difference in perceived burden between the old design and the redesign?</a:t>
            </a:r>
          </a:p>
          <a:p>
            <a:endParaRPr lang="en-US" sz="1800" dirty="0" smtClean="0"/>
          </a:p>
          <a:p>
            <a:r>
              <a:rPr lang="en-US" sz="1800" dirty="0" smtClean="0"/>
              <a:t>Subjective measures of burden capture the respondents’ perceptions of how burdensome the survey was to them.</a:t>
            </a:r>
            <a:endParaRPr lang="en-US" sz="1800" dirty="0"/>
          </a:p>
          <a:p>
            <a:pPr lvl="1"/>
            <a:r>
              <a:rPr lang="en-US" sz="1800" dirty="0"/>
              <a:t>How burdensome was this survey to you? </a:t>
            </a:r>
            <a:r>
              <a:rPr lang="en-US" sz="1800" dirty="0" smtClean="0"/>
              <a:t>Would you say not </a:t>
            </a:r>
            <a:r>
              <a:rPr lang="en-US" sz="1800" dirty="0"/>
              <a:t>at </a:t>
            </a:r>
            <a:r>
              <a:rPr lang="en-US" sz="1800" dirty="0" smtClean="0"/>
              <a:t>all burdensome</a:t>
            </a:r>
            <a:r>
              <a:rPr lang="en-US" sz="1800" dirty="0"/>
              <a:t>, a little burdensome, moderately burdensome, very </a:t>
            </a:r>
            <a:r>
              <a:rPr lang="en-US" sz="1800" dirty="0" smtClean="0"/>
              <a:t>burdensome, or </a:t>
            </a:r>
            <a:r>
              <a:rPr lang="en-US" sz="1800" dirty="0"/>
              <a:t>extremely </a:t>
            </a:r>
            <a:r>
              <a:rPr lang="en-US" sz="1800" dirty="0" smtClean="0"/>
              <a:t>burdensome?</a:t>
            </a:r>
          </a:p>
          <a:p>
            <a:pPr lvl="1"/>
            <a:r>
              <a:rPr lang="en-US" sz="1800" dirty="0"/>
              <a:t>How easy or difficult was it for you to answer the questions in this </a:t>
            </a:r>
            <a:r>
              <a:rPr lang="en-US" sz="1800" dirty="0" smtClean="0"/>
              <a:t>survey? Would you say very </a:t>
            </a:r>
            <a:r>
              <a:rPr lang="en-US" sz="1800" dirty="0"/>
              <a:t>easy, somewhat easy, somewhat difficult, or very </a:t>
            </a:r>
            <a:r>
              <a:rPr lang="en-US" sz="1800" dirty="0" smtClean="0"/>
              <a:t>difficult?</a:t>
            </a:r>
          </a:p>
          <a:p>
            <a:pPr lvl="1"/>
            <a:r>
              <a:rPr lang="en-US" sz="1800" dirty="0"/>
              <a:t>How sensitive were the questions in this survey? </a:t>
            </a:r>
            <a:r>
              <a:rPr lang="en-US" sz="1800" dirty="0" smtClean="0"/>
              <a:t>Would you say not </a:t>
            </a:r>
            <a:r>
              <a:rPr lang="en-US" sz="1800" dirty="0"/>
              <a:t>at </a:t>
            </a:r>
            <a:r>
              <a:rPr lang="en-US" sz="1800" dirty="0" smtClean="0"/>
              <a:t>all sensitive</a:t>
            </a:r>
            <a:r>
              <a:rPr lang="en-US" sz="1800" dirty="0"/>
              <a:t>, a little sensitive, moderately sensitive, very sensitive, or </a:t>
            </a:r>
            <a:r>
              <a:rPr lang="en-US" sz="1800" dirty="0" smtClean="0"/>
              <a:t>extremely sensitive</a:t>
            </a:r>
            <a:r>
              <a:rPr lang="en-US" sz="1800" dirty="0"/>
              <a:t>?</a:t>
            </a:r>
            <a:endParaRPr lang="en-US" sz="1800" dirty="0" smtClean="0"/>
          </a:p>
        </p:txBody>
      </p:sp>
    </p:spTree>
    <p:extLst>
      <p:ext uri="{BB962C8B-B14F-4D97-AF65-F5344CB8AC3E}">
        <p14:creationId xmlns:p14="http://schemas.microsoft.com/office/powerpoint/2010/main" val="332712463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Figure shows that a higher percentage of redesign respondents than production respondents reported that the survey was not at all burdensome: 63.2% vs 52.7%&#10;" title="Distribution of burden perception"/>
          <p:cNvGraphicFramePr>
            <a:graphicFrameLocks/>
          </p:cNvGraphicFramePr>
          <p:nvPr>
            <p:extLst>
              <p:ext uri="{D42A27DB-BD31-4B8C-83A1-F6EECF244321}">
                <p14:modId xmlns:p14="http://schemas.microsoft.com/office/powerpoint/2010/main" val="2967050262"/>
              </p:ext>
            </p:extLst>
          </p:nvPr>
        </p:nvGraphicFramePr>
        <p:xfrm>
          <a:off x="141889" y="1063228"/>
          <a:ext cx="8893053" cy="378560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lstStyle/>
          <a:p>
            <a:r>
              <a:rPr lang="en-US" dirty="0"/>
              <a:t>How burdensome was this survey to you?, </a:t>
            </a:r>
            <a:br>
              <a:rPr lang="en-US" dirty="0"/>
            </a:br>
            <a:r>
              <a:rPr lang="en-US" sz="2000" dirty="0"/>
              <a:t>Production versus Redesigned Instrument: NHIS, 2018, Q4 </a:t>
            </a:r>
          </a:p>
        </p:txBody>
      </p:sp>
    </p:spTree>
    <p:extLst>
      <p:ext uri="{BB962C8B-B14F-4D97-AF65-F5344CB8AC3E}">
        <p14:creationId xmlns:p14="http://schemas.microsoft.com/office/powerpoint/2010/main" val="427354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Adult and Sample Child Response Rates: </a:t>
            </a:r>
            <a:br>
              <a:rPr lang="en-US" dirty="0"/>
            </a:br>
            <a:r>
              <a:rPr lang="en-US" dirty="0"/>
              <a:t>Quarter 4 of 2018 and Quarter 1 of </a:t>
            </a:r>
            <a:r>
              <a:rPr lang="en-US" dirty="0" smtClean="0"/>
              <a:t>2019</a:t>
            </a:r>
            <a:endParaRPr lang="en-US" dirty="0"/>
          </a:p>
        </p:txBody>
      </p:sp>
      <p:graphicFrame>
        <p:nvGraphicFramePr>
          <p:cNvPr id="7" name="Content Placeholder 6" descr="Bar chart shows that the sample adult response rate was higher for the redesign than for the old design." title="Sample Adult and Sample Child Response Rates: Quarter 4 of 2018 and Quarter 1 of 2019"/>
          <p:cNvGraphicFramePr>
            <a:graphicFrameLocks noGrp="1"/>
          </p:cNvGraphicFramePr>
          <p:nvPr>
            <p:ph idx="4294967295"/>
            <p:extLst>
              <p:ext uri="{D42A27DB-BD31-4B8C-83A1-F6EECF244321}">
                <p14:modId xmlns:p14="http://schemas.microsoft.com/office/powerpoint/2010/main" val="999396202"/>
              </p:ext>
            </p:extLst>
          </p:nvPr>
        </p:nvGraphicFramePr>
        <p:xfrm>
          <a:off x="0" y="1063229"/>
          <a:ext cx="9144000" cy="40802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349847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 of redesigned advance letter" title="Redesigned advance let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682" y="1186885"/>
            <a:ext cx="3017762" cy="3438104"/>
          </a:xfrm>
          <a:prstGeom prst="rect">
            <a:avLst/>
          </a:prstGeom>
          <a:ln>
            <a:solidFill>
              <a:schemeClr val="accent6"/>
            </a:solidFill>
          </a:ln>
        </p:spPr>
      </p:pic>
      <p:pic>
        <p:nvPicPr>
          <p:cNvPr id="2" name="Picture 1" descr="Image of current advance letter" title="Current Advance Letter"/>
          <p:cNvPicPr>
            <a:picLocks noChangeAspect="1"/>
          </p:cNvPicPr>
          <p:nvPr/>
        </p:nvPicPr>
        <p:blipFill>
          <a:blip r:embed="rId4"/>
          <a:stretch>
            <a:fillRect/>
          </a:stretch>
        </p:blipFill>
        <p:spPr>
          <a:xfrm>
            <a:off x="587829" y="1186885"/>
            <a:ext cx="3015574" cy="3445826"/>
          </a:xfrm>
          <a:prstGeom prst="rect">
            <a:avLst/>
          </a:prstGeom>
          <a:ln>
            <a:solidFill>
              <a:schemeClr val="accent6"/>
            </a:solidFill>
          </a:ln>
        </p:spPr>
      </p:pic>
      <p:sp>
        <p:nvSpPr>
          <p:cNvPr id="4" name="Title 3"/>
          <p:cNvSpPr>
            <a:spLocks noGrp="1"/>
          </p:cNvSpPr>
          <p:nvPr>
            <p:ph type="title"/>
          </p:nvPr>
        </p:nvSpPr>
        <p:spPr/>
        <p:txBody>
          <a:bodyPr/>
          <a:lstStyle/>
          <a:p>
            <a:r>
              <a:rPr lang="en-US" sz="2400" dirty="0" smtClean="0"/>
              <a:t>Current Advance Letter	Redesigned Advance Letter</a:t>
            </a:r>
            <a:endParaRPr lang="en-US" sz="2400" dirty="0"/>
          </a:p>
        </p:txBody>
      </p:sp>
      <p:sp>
        <p:nvSpPr>
          <p:cNvPr id="7" name="TextBox 6"/>
          <p:cNvSpPr txBox="1"/>
          <p:nvPr/>
        </p:nvSpPr>
        <p:spPr>
          <a:xfrm>
            <a:off x="7643445" y="3638885"/>
            <a:ext cx="1203569" cy="986104"/>
          </a:xfrm>
          <a:prstGeom prst="rect">
            <a:avLst/>
          </a:prstGeom>
          <a:noFill/>
        </p:spPr>
        <p:txBody>
          <a:bodyPr wrap="square" rtlCol="0">
            <a:spAutoFit/>
          </a:bodyPr>
          <a:lstStyle/>
          <a:p>
            <a:pPr>
              <a:lnSpc>
                <a:spcPct val="80000"/>
              </a:lnSpc>
            </a:pPr>
            <a:r>
              <a:rPr lang="en-US" sz="2400" b="1" dirty="0">
                <a:solidFill>
                  <a:srgbClr val="006858"/>
                </a:solidFill>
                <a:latin typeface="Calibri" pitchFamily="34" charset="0"/>
                <a:ea typeface="+mj-ea"/>
                <a:cs typeface="+mj-cs"/>
              </a:rPr>
              <a:t>Results Next Time!</a:t>
            </a:r>
          </a:p>
        </p:txBody>
      </p:sp>
    </p:spTree>
    <p:extLst>
      <p:ext uri="{BB962C8B-B14F-4D97-AF65-F5344CB8AC3E}">
        <p14:creationId xmlns:p14="http://schemas.microsoft.com/office/powerpoint/2010/main" val="3896745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604"/>
            <a:ext cx="8229600" cy="645961"/>
          </a:xfrm>
        </p:spPr>
        <p:txBody>
          <a:bodyPr/>
          <a:lstStyle/>
          <a:p>
            <a:r>
              <a:rPr lang="en-US" dirty="0" smtClean="0"/>
              <a:t>Next Steps</a:t>
            </a:r>
            <a:endParaRPr lang="en-US" dirty="0"/>
          </a:p>
        </p:txBody>
      </p:sp>
      <p:sp>
        <p:nvSpPr>
          <p:cNvPr id="3" name="Text Placeholder 2"/>
          <p:cNvSpPr>
            <a:spLocks noGrp="1"/>
          </p:cNvSpPr>
          <p:nvPr>
            <p:ph type="body" sz="quarter" idx="10"/>
          </p:nvPr>
        </p:nvSpPr>
        <p:spPr>
          <a:xfrm>
            <a:off x="457200" y="862186"/>
            <a:ext cx="8409963" cy="4143643"/>
          </a:xfrm>
        </p:spPr>
        <p:txBody>
          <a:bodyPr/>
          <a:lstStyle/>
          <a:p>
            <a:r>
              <a:rPr lang="en-US" sz="1600" dirty="0" smtClean="0"/>
              <a:t>Continuing analysis of the bridge to look at differences in health estimates from the old design and the redesign</a:t>
            </a:r>
          </a:p>
          <a:p>
            <a:endParaRPr lang="en-US" sz="1600" dirty="0" smtClean="0"/>
          </a:p>
          <a:p>
            <a:r>
              <a:rPr lang="en-US" sz="1600" dirty="0" smtClean="0"/>
              <a:t>Redesign documentation</a:t>
            </a:r>
            <a:endParaRPr lang="en-US" sz="1600" dirty="0"/>
          </a:p>
          <a:p>
            <a:pPr marL="914400" lvl="1" indent="-457200">
              <a:buFont typeface="+mj-lt"/>
              <a:buAutoNum type="arabicPeriod"/>
            </a:pPr>
            <a:r>
              <a:rPr lang="en-US" sz="1600" dirty="0" smtClean="0"/>
              <a:t>Documentation of the process of redesigning the NHIS</a:t>
            </a:r>
          </a:p>
          <a:p>
            <a:pPr lvl="2"/>
            <a:r>
              <a:rPr lang="en-US" sz="1600" dirty="0" smtClean="0"/>
              <a:t>What were the different sources of input?</a:t>
            </a:r>
          </a:p>
          <a:p>
            <a:pPr lvl="2"/>
            <a:r>
              <a:rPr lang="en-US" sz="1600" dirty="0" smtClean="0"/>
              <a:t>How were decisions made about the content that was included? (e.g., what is annual core? rotating core?)</a:t>
            </a:r>
          </a:p>
          <a:p>
            <a:pPr lvl="2"/>
            <a:r>
              <a:rPr lang="en-US" sz="1600" dirty="0" smtClean="0"/>
              <a:t>How was the redesign developed and tested?</a:t>
            </a:r>
          </a:p>
          <a:p>
            <a:pPr marL="914400" lvl="1" indent="-457200">
              <a:buFont typeface="+mj-lt"/>
              <a:buAutoNum type="arabicPeriod"/>
            </a:pPr>
            <a:r>
              <a:rPr lang="en-US" sz="1600" dirty="0" smtClean="0"/>
              <a:t>What was the impact of the redesign on the NHIS?</a:t>
            </a:r>
          </a:p>
          <a:p>
            <a:pPr marL="1257300" lvl="2" indent="-342900">
              <a:buFont typeface="+mj-lt"/>
              <a:buAutoNum type="alphaLcParenR"/>
            </a:pPr>
            <a:r>
              <a:rPr lang="en-US" sz="1600" dirty="0" smtClean="0"/>
              <a:t>How did the redesign impact the data collection process?</a:t>
            </a:r>
          </a:p>
          <a:p>
            <a:pPr marL="1257300" lvl="2" indent="-342900">
              <a:buFont typeface="+mj-lt"/>
              <a:buAutoNum type="alphaLcParenR"/>
            </a:pPr>
            <a:r>
              <a:rPr lang="en-US" sz="1600" dirty="0" smtClean="0"/>
              <a:t>What was the impact of the redesign on health estimates?</a:t>
            </a:r>
          </a:p>
          <a:p>
            <a:pPr lvl="2"/>
            <a:endParaRPr lang="en-US" sz="1600" dirty="0" smtClean="0"/>
          </a:p>
          <a:p>
            <a:r>
              <a:rPr lang="en-US" sz="1600" dirty="0" smtClean="0"/>
              <a:t>We welcome any ideas for bridging analyses and documentation of the redesign!</a:t>
            </a:r>
          </a:p>
          <a:p>
            <a:pPr marL="0" indent="0">
              <a:buNone/>
            </a:pPr>
            <a:endParaRPr lang="en-US" dirty="0" smtClean="0"/>
          </a:p>
        </p:txBody>
      </p:sp>
    </p:spTree>
    <p:extLst>
      <p:ext uri="{BB962C8B-B14F-4D97-AF65-F5344CB8AC3E}">
        <p14:creationId xmlns:p14="http://schemas.microsoft.com/office/powerpoint/2010/main" val="318135650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Redesign Activities</a:t>
            </a:r>
            <a:endParaRPr lang="en-US" dirty="0"/>
          </a:p>
        </p:txBody>
      </p:sp>
      <p:sp>
        <p:nvSpPr>
          <p:cNvPr id="3" name="Text Placeholder 2"/>
          <p:cNvSpPr>
            <a:spLocks noGrp="1"/>
          </p:cNvSpPr>
          <p:nvPr>
            <p:ph type="body" sz="quarter" idx="10"/>
          </p:nvPr>
        </p:nvSpPr>
        <p:spPr/>
        <p:txBody>
          <a:bodyPr/>
          <a:lstStyle/>
          <a:p>
            <a:r>
              <a:rPr lang="en-US" dirty="0" smtClean="0"/>
              <a:t>Implementing new technologies to manage data and metadata</a:t>
            </a:r>
          </a:p>
          <a:p>
            <a:r>
              <a:rPr lang="en-US" dirty="0" smtClean="0"/>
              <a:t>Identifying recodes </a:t>
            </a:r>
            <a:r>
              <a:rPr lang="en-US" dirty="0"/>
              <a:t>and </a:t>
            </a:r>
            <a:r>
              <a:rPr lang="en-US" dirty="0" smtClean="0"/>
              <a:t>composite </a:t>
            </a:r>
            <a:r>
              <a:rPr lang="en-US" dirty="0"/>
              <a:t>variables for inclusion on the data </a:t>
            </a:r>
            <a:r>
              <a:rPr lang="en-US" dirty="0" smtClean="0"/>
              <a:t>files</a:t>
            </a:r>
          </a:p>
          <a:p>
            <a:r>
              <a:rPr lang="en-US" dirty="0" smtClean="0"/>
              <a:t>Determining </a:t>
            </a:r>
            <a:r>
              <a:rPr lang="en-US" dirty="0"/>
              <a:t>ways to reduce the number of data files and simplify analyses for users</a:t>
            </a:r>
          </a:p>
          <a:p>
            <a:r>
              <a:rPr lang="en-US" dirty="0" smtClean="0"/>
              <a:t>Evaluating disclosure </a:t>
            </a:r>
            <a:r>
              <a:rPr lang="en-US" dirty="0"/>
              <a:t>risk and </a:t>
            </a:r>
            <a:r>
              <a:rPr lang="en-US" dirty="0" smtClean="0"/>
              <a:t>tradeoffs regarding the level of detail on public use data files</a:t>
            </a:r>
            <a:endParaRPr lang="en-US" dirty="0"/>
          </a:p>
          <a:p>
            <a:r>
              <a:rPr lang="en-US" dirty="0" smtClean="0"/>
              <a:t>Building a </a:t>
            </a:r>
            <a:r>
              <a:rPr lang="en-US" dirty="0"/>
              <a:t>data </a:t>
            </a:r>
            <a:r>
              <a:rPr lang="en-US" dirty="0" smtClean="0"/>
              <a:t>visualization </a:t>
            </a:r>
            <a:r>
              <a:rPr lang="en-US" dirty="0"/>
              <a:t>system for summary health </a:t>
            </a:r>
            <a:r>
              <a:rPr lang="en-US" dirty="0" smtClean="0"/>
              <a:t>statistics</a:t>
            </a:r>
            <a:endParaRPr lang="en-US" dirty="0"/>
          </a:p>
          <a:p>
            <a:r>
              <a:rPr lang="en-US" dirty="0" smtClean="0"/>
              <a:t>Redesigning the </a:t>
            </a:r>
            <a:r>
              <a:rPr lang="en-US" dirty="0"/>
              <a:t>next </a:t>
            </a:r>
            <a:r>
              <a:rPr lang="en-US" dirty="0" smtClean="0"/>
              <a:t>early release (ER) reports</a:t>
            </a:r>
            <a:endParaRPr lang="en-US" dirty="0"/>
          </a:p>
          <a:p>
            <a:pPr marL="0" indent="0">
              <a:buNone/>
            </a:pPr>
            <a:endParaRPr lang="en-US" dirty="0"/>
          </a:p>
        </p:txBody>
      </p:sp>
    </p:spTree>
    <p:extLst>
      <p:ext uri="{BB962C8B-B14F-4D97-AF65-F5344CB8AC3E}">
        <p14:creationId xmlns:p14="http://schemas.microsoft.com/office/powerpoint/2010/main" val="216296588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Text Placeholder 2"/>
          <p:cNvSpPr>
            <a:spLocks noGrp="1"/>
          </p:cNvSpPr>
          <p:nvPr>
            <p:ph type="body" idx="1"/>
          </p:nvPr>
        </p:nvSpPr>
        <p:spPr/>
        <p:txBody>
          <a:bodyPr/>
          <a:lstStyle/>
          <a:p>
            <a:r>
              <a:rPr lang="en-US" dirty="0"/>
              <a:t>https://www.cdc.gov/nchs/nhis/2019_quest_redesign.htm</a:t>
            </a:r>
          </a:p>
        </p:txBody>
      </p:sp>
    </p:spTree>
    <p:extLst>
      <p:ext uri="{BB962C8B-B14F-4D97-AF65-F5344CB8AC3E}">
        <p14:creationId xmlns:p14="http://schemas.microsoft.com/office/powerpoint/2010/main" val="764760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Redesign the Questionnaire?</a:t>
            </a:r>
            <a:endParaRPr lang="en-US" dirty="0"/>
          </a:p>
        </p:txBody>
      </p:sp>
      <p:sp>
        <p:nvSpPr>
          <p:cNvPr id="3" name="Text Placeholder 2"/>
          <p:cNvSpPr>
            <a:spLocks noGrp="1"/>
          </p:cNvSpPr>
          <p:nvPr>
            <p:ph type="body" sz="quarter" idx="10"/>
          </p:nvPr>
        </p:nvSpPr>
        <p:spPr/>
        <p:txBody>
          <a:bodyPr/>
          <a:lstStyle/>
          <a:p>
            <a:r>
              <a:rPr lang="en-US" dirty="0"/>
              <a:t>Most recent major content redesign was 1997</a:t>
            </a:r>
          </a:p>
          <a:p>
            <a:r>
              <a:rPr lang="en-US" dirty="0"/>
              <a:t>Respondent burden increasing and response rates decreasing</a:t>
            </a:r>
          </a:p>
          <a:p>
            <a:endParaRPr lang="en-US" dirty="0"/>
          </a:p>
        </p:txBody>
      </p:sp>
    </p:spTree>
    <p:extLst>
      <p:ext uri="{BB962C8B-B14F-4D97-AF65-F5344CB8AC3E}">
        <p14:creationId xmlns:p14="http://schemas.microsoft.com/office/powerpoint/2010/main" val="1373178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Length of Completed Interviews, by Quarter:</a:t>
            </a:r>
            <a:br>
              <a:rPr lang="en-US" dirty="0"/>
            </a:br>
            <a:r>
              <a:rPr lang="en-US" dirty="0"/>
              <a:t>NHIS, 2006, Q1 -- 2018, Q4 (October</a:t>
            </a:r>
            <a:r>
              <a:rPr lang="en-US" dirty="0" smtClean="0"/>
              <a:t>)</a:t>
            </a:r>
            <a:endParaRPr lang="en-US" dirty="0"/>
          </a:p>
        </p:txBody>
      </p:sp>
      <p:graphicFrame>
        <p:nvGraphicFramePr>
          <p:cNvPr id="5" name="Content Placeholder 3" descr="This chart shows the mean and median NHIS response rates by quarter going back to 2006. There is some variation by year depending on sponsored content, but the clear general trend is for a longer interview. The 2017 NHIS was about 60 percent longer than the 2006 NHIS. Over time the burden has been increasing on households.&#10;" title="Length of Completed Interviews, by Quarter"/>
          <p:cNvGraphicFramePr>
            <a:graphicFrameLocks noGrp="1"/>
          </p:cNvGraphicFramePr>
          <p:nvPr>
            <p:ph idx="4294967295"/>
            <p:extLst>
              <p:ext uri="{D42A27DB-BD31-4B8C-83A1-F6EECF244321}">
                <p14:modId xmlns:p14="http://schemas.microsoft.com/office/powerpoint/2010/main" val="660207270"/>
              </p:ext>
            </p:extLst>
          </p:nvPr>
        </p:nvGraphicFramePr>
        <p:xfrm>
          <a:off x="296985" y="1063229"/>
          <a:ext cx="8229600" cy="3681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766842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NHIS </a:t>
            </a:r>
            <a:r>
              <a:rPr lang="en-US" dirty="0" smtClean="0"/>
              <a:t>Family, Child, and Adult Response Rates, </a:t>
            </a:r>
            <a:br>
              <a:rPr lang="en-US" dirty="0" smtClean="0"/>
            </a:br>
            <a:r>
              <a:rPr lang="en-US" dirty="0" smtClean="0"/>
              <a:t>NHIS 1997-2017</a:t>
            </a:r>
            <a:endParaRPr lang="en-US" dirty="0"/>
          </a:p>
        </p:txBody>
      </p:sp>
      <p:graphicFrame>
        <p:nvGraphicFramePr>
          <p:cNvPr id="4" name="Content Placeholder 4" descr="Line graph showing declining NHIS response rates between 1997 and 2017" title="NHIS Unconditional Response Rates"/>
          <p:cNvGraphicFramePr>
            <a:graphicFrameLocks/>
          </p:cNvGraphicFramePr>
          <p:nvPr>
            <p:extLst>
              <p:ext uri="{D42A27DB-BD31-4B8C-83A1-F6EECF244321}">
                <p14:modId xmlns:p14="http://schemas.microsoft.com/office/powerpoint/2010/main" val="2302626280"/>
              </p:ext>
            </p:extLst>
          </p:nvPr>
        </p:nvGraphicFramePr>
        <p:xfrm>
          <a:off x="621866" y="1063232"/>
          <a:ext cx="7900271" cy="3814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9322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2019 Content Redesign</a:t>
            </a:r>
          </a:p>
        </p:txBody>
      </p:sp>
      <p:sp>
        <p:nvSpPr>
          <p:cNvPr id="3" name="Text Placeholder 2"/>
          <p:cNvSpPr>
            <a:spLocks noGrp="1"/>
          </p:cNvSpPr>
          <p:nvPr>
            <p:ph type="body" sz="quarter" idx="10"/>
          </p:nvPr>
        </p:nvSpPr>
        <p:spPr/>
        <p:txBody>
          <a:bodyPr>
            <a:normAutofit/>
          </a:bodyPr>
          <a:lstStyle/>
          <a:p>
            <a:r>
              <a:rPr lang="en-US" dirty="0" smtClean="0"/>
              <a:t>Improve </a:t>
            </a:r>
            <a:r>
              <a:rPr lang="en-US" dirty="0"/>
              <a:t>the relevance of covered health topics, better meeting the needs of the Department of Health and Human Services and other data users</a:t>
            </a:r>
          </a:p>
          <a:p>
            <a:r>
              <a:rPr lang="en-US" dirty="0"/>
              <a:t>Harmonize overlapping content with other federal heath surveys</a:t>
            </a:r>
          </a:p>
          <a:p>
            <a:r>
              <a:rPr lang="en-US" dirty="0" smtClean="0"/>
              <a:t>Reduce </a:t>
            </a:r>
            <a:r>
              <a:rPr lang="en-US" dirty="0"/>
              <a:t>respondent burden and improve data quality</a:t>
            </a:r>
          </a:p>
          <a:p>
            <a:r>
              <a:rPr lang="en-US" dirty="0"/>
              <a:t>Shorten questionnaire and reduce variation in interview times</a:t>
            </a:r>
          </a:p>
          <a:p>
            <a:r>
              <a:rPr lang="en-US" dirty="0"/>
              <a:t>Eliminate or reduce content better covered by other </a:t>
            </a:r>
            <a:r>
              <a:rPr lang="en-US" dirty="0" smtClean="0"/>
              <a:t>methods</a:t>
            </a:r>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034916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631"/>
            <a:ext cx="8229600" cy="589549"/>
          </a:xfrm>
        </p:spPr>
        <p:txBody>
          <a:bodyPr>
            <a:normAutofit fontScale="90000"/>
          </a:bodyPr>
          <a:lstStyle/>
          <a:p>
            <a:r>
              <a:rPr lang="en-US" dirty="0" smtClean="0"/>
              <a:t>Annual Content</a:t>
            </a:r>
            <a:br>
              <a:rPr lang="en-US" dirty="0" smtClean="0"/>
            </a:br>
            <a:r>
              <a:rPr lang="en-US" dirty="0" smtClean="0"/>
              <a:t>Plan 2019-2027</a:t>
            </a:r>
            <a:endParaRPr lang="en-US" dirty="0"/>
          </a:p>
        </p:txBody>
      </p:sp>
      <p:sp>
        <p:nvSpPr>
          <p:cNvPr id="3" name="Text Placeholder 2"/>
          <p:cNvSpPr>
            <a:spLocks noGrp="1"/>
          </p:cNvSpPr>
          <p:nvPr>
            <p:ph type="body" sz="quarter" idx="10"/>
          </p:nvPr>
        </p:nvSpPr>
        <p:spPr>
          <a:xfrm>
            <a:off x="457200" y="1067435"/>
            <a:ext cx="2791326" cy="3852037"/>
          </a:xfrm>
        </p:spPr>
        <p:txBody>
          <a:bodyPr>
            <a:noAutofit/>
          </a:bodyPr>
          <a:lstStyle/>
          <a:p>
            <a:pPr marL="0" indent="-182876">
              <a:spcBef>
                <a:spcPts val="0"/>
              </a:spcBef>
            </a:pPr>
            <a:r>
              <a:rPr lang="en-US" sz="1400" b="1" dirty="0"/>
              <a:t>Annual core</a:t>
            </a:r>
          </a:p>
          <a:p>
            <a:pPr marL="457189" lvl="1" indent="-182876">
              <a:spcBef>
                <a:spcPts val="0"/>
              </a:spcBef>
            </a:pPr>
            <a:r>
              <a:rPr lang="en-US" sz="1200" dirty="0"/>
              <a:t>Key measures</a:t>
            </a:r>
          </a:p>
          <a:p>
            <a:pPr marL="457189" lvl="1" indent="-182876">
              <a:spcBef>
                <a:spcPts val="0"/>
              </a:spcBef>
            </a:pPr>
            <a:r>
              <a:rPr lang="en-US" sz="1200" dirty="0" err="1"/>
              <a:t>Sociodemographics</a:t>
            </a:r>
            <a:endParaRPr lang="en-US" sz="1200" dirty="0"/>
          </a:p>
          <a:p>
            <a:pPr marL="457189" lvl="1" indent="-182876">
              <a:spcBef>
                <a:spcPts val="0"/>
              </a:spcBef>
            </a:pPr>
            <a:endParaRPr lang="en-US" sz="1200" dirty="0"/>
          </a:p>
          <a:p>
            <a:pPr marL="0" indent="-182876">
              <a:spcBef>
                <a:spcPts val="0"/>
              </a:spcBef>
            </a:pPr>
            <a:r>
              <a:rPr lang="en-US" sz="1400" b="1" dirty="0"/>
              <a:t>Rotating core</a:t>
            </a:r>
          </a:p>
          <a:p>
            <a:pPr marL="457189" lvl="1" indent="-182876">
              <a:spcBef>
                <a:spcPts val="0"/>
              </a:spcBef>
            </a:pPr>
            <a:r>
              <a:rPr lang="en-US" sz="1200" dirty="0"/>
              <a:t>Newer topic areas</a:t>
            </a:r>
          </a:p>
          <a:p>
            <a:pPr marL="457189" lvl="1" indent="-182876">
              <a:spcBef>
                <a:spcPts val="0"/>
              </a:spcBef>
            </a:pPr>
            <a:r>
              <a:rPr lang="en-US" sz="1200" dirty="0"/>
              <a:t>Expanded detail</a:t>
            </a:r>
          </a:p>
          <a:p>
            <a:pPr marL="457189" lvl="1" indent="-182876">
              <a:spcBef>
                <a:spcPts val="0"/>
              </a:spcBef>
            </a:pPr>
            <a:r>
              <a:rPr lang="en-US" sz="1200" dirty="0"/>
              <a:t>Varying periodicity</a:t>
            </a:r>
          </a:p>
          <a:p>
            <a:pPr marL="457189" lvl="1" indent="-182876">
              <a:spcBef>
                <a:spcPts val="0"/>
              </a:spcBef>
            </a:pPr>
            <a:endParaRPr lang="en-US" sz="1200" dirty="0"/>
          </a:p>
          <a:p>
            <a:pPr marL="0" indent="-182876">
              <a:spcBef>
                <a:spcPts val="0"/>
              </a:spcBef>
            </a:pPr>
            <a:r>
              <a:rPr lang="en-US" sz="1400" b="1" dirty="0"/>
              <a:t>Sponsored supplements</a:t>
            </a:r>
          </a:p>
          <a:p>
            <a:pPr marL="457189" lvl="1" indent="-182876">
              <a:spcBef>
                <a:spcPts val="0"/>
              </a:spcBef>
            </a:pPr>
            <a:r>
              <a:rPr lang="en-US" sz="1200" dirty="0"/>
              <a:t>“Sustaining” sponsors</a:t>
            </a:r>
          </a:p>
          <a:p>
            <a:pPr marL="457189" lvl="1" indent="-182876">
              <a:spcBef>
                <a:spcPts val="0"/>
              </a:spcBef>
            </a:pPr>
            <a:r>
              <a:rPr lang="en-US" sz="1200" dirty="0"/>
              <a:t>1- or 2-year modules</a:t>
            </a:r>
          </a:p>
          <a:p>
            <a:pPr marL="457189" lvl="1" indent="-182876">
              <a:spcBef>
                <a:spcPts val="0"/>
              </a:spcBef>
            </a:pPr>
            <a:r>
              <a:rPr lang="en-US" sz="1200" dirty="0"/>
              <a:t>5 min or less</a:t>
            </a:r>
          </a:p>
          <a:p>
            <a:pPr marL="457189" lvl="1" indent="-182876">
              <a:spcBef>
                <a:spcPts val="0"/>
              </a:spcBef>
            </a:pPr>
            <a:endParaRPr lang="en-US" sz="1200" dirty="0"/>
          </a:p>
          <a:p>
            <a:pPr marL="182166" indent="-182166">
              <a:spcBef>
                <a:spcPts val="0"/>
              </a:spcBef>
            </a:pPr>
            <a:r>
              <a:rPr lang="en-US" sz="1400" b="1" dirty="0"/>
              <a:t>One adult and one child randomly selected from each household</a:t>
            </a:r>
          </a:p>
          <a:p>
            <a:pPr marL="457189" lvl="1" indent="-182876">
              <a:spcBef>
                <a:spcPts val="0"/>
              </a:spcBef>
            </a:pPr>
            <a:r>
              <a:rPr lang="en-US" sz="1200" dirty="0"/>
              <a:t>Demographics for all HH members</a:t>
            </a:r>
          </a:p>
          <a:p>
            <a:pPr marL="457189" lvl="1" indent="-182876">
              <a:spcBef>
                <a:spcPts val="0"/>
              </a:spcBef>
            </a:pPr>
            <a:r>
              <a:rPr lang="en-US" sz="1200" dirty="0"/>
              <a:t>Family info collected from sample adult and parent of sample child</a:t>
            </a:r>
          </a:p>
        </p:txBody>
      </p:sp>
      <p:pic>
        <p:nvPicPr>
          <p:cNvPr id="4" name="Picture 3" descr="This figure presents the annual content plan for the NHIS for each year from 2019 to 2027, including annual content, rotating content, and sponsored content." title="Annual Content Plan 2019-2027"/>
          <p:cNvPicPr>
            <a:picLocks noChangeAspect="1"/>
          </p:cNvPicPr>
          <p:nvPr/>
        </p:nvPicPr>
        <p:blipFill>
          <a:blip r:embed="rId3"/>
          <a:stretch>
            <a:fillRect/>
          </a:stretch>
        </p:blipFill>
        <p:spPr>
          <a:xfrm>
            <a:off x="3461398" y="205979"/>
            <a:ext cx="5124914" cy="4663440"/>
          </a:xfrm>
          <a:prstGeom prst="rect">
            <a:avLst/>
          </a:prstGeom>
          <a:ln>
            <a:solidFill>
              <a:srgbClr val="000000"/>
            </a:solidFill>
          </a:ln>
        </p:spPr>
      </p:pic>
    </p:spTree>
    <p:extLst>
      <p:ext uri="{BB962C8B-B14F-4D97-AF65-F5344CB8AC3E}">
        <p14:creationId xmlns:p14="http://schemas.microsoft.com/office/powerpoint/2010/main" val="1483208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on the Redesign</a:t>
            </a:r>
            <a:endParaRPr lang="en-US" dirty="0"/>
          </a:p>
        </p:txBody>
      </p:sp>
      <p:sp>
        <p:nvSpPr>
          <p:cNvPr id="3" name="Text Placeholder 2"/>
          <p:cNvSpPr>
            <a:spLocks noGrp="1"/>
          </p:cNvSpPr>
          <p:nvPr>
            <p:ph type="body" sz="quarter" idx="10"/>
          </p:nvPr>
        </p:nvSpPr>
        <p:spPr/>
        <p:txBody>
          <a:bodyPr/>
          <a:lstStyle/>
          <a:p>
            <a:r>
              <a:rPr lang="en-US" dirty="0" smtClean="0"/>
              <a:t>Continued analysis of the impact of the redesign on the data collection process</a:t>
            </a:r>
          </a:p>
          <a:p>
            <a:endParaRPr lang="en-US" dirty="0" smtClean="0"/>
          </a:p>
          <a:p>
            <a:r>
              <a:rPr lang="en-US" dirty="0" smtClean="0"/>
              <a:t>Data collection with the redesigned instrument began in January of 2019</a:t>
            </a:r>
          </a:p>
          <a:p>
            <a:endParaRPr lang="en-US" dirty="0" smtClean="0"/>
          </a:p>
          <a:p>
            <a:r>
              <a:rPr lang="en-US" dirty="0" smtClean="0"/>
              <a:t>Advance letter experiment in quarter 2</a:t>
            </a:r>
          </a:p>
          <a:p>
            <a:endParaRPr lang="en-US" dirty="0" smtClean="0"/>
          </a:p>
          <a:p>
            <a:r>
              <a:rPr lang="en-US" dirty="0" smtClean="0"/>
              <a:t>Beginning to plan for documentation of the redesign</a:t>
            </a:r>
          </a:p>
          <a:p>
            <a:endParaRPr lang="en-US" dirty="0" smtClean="0"/>
          </a:p>
        </p:txBody>
      </p:sp>
    </p:spTree>
    <p:extLst>
      <p:ext uri="{BB962C8B-B14F-4D97-AF65-F5344CB8AC3E}">
        <p14:creationId xmlns:p14="http://schemas.microsoft.com/office/powerpoint/2010/main" val="2204595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This figure, which is the same as the figure on Slide #3, adds data points for the length of the redesigned interview in the Quarter 4, 2018 field test.  It is significantly lower than the length of the legacy 2018 interview." title="Length of Completed Interviews, by Quarter"/>
          <p:cNvGraphicFramePr>
            <a:graphicFrameLocks noGrp="1"/>
          </p:cNvGraphicFramePr>
          <p:nvPr>
            <p:extLst>
              <p:ext uri="{D42A27DB-BD31-4B8C-83A1-F6EECF244321}">
                <p14:modId xmlns:p14="http://schemas.microsoft.com/office/powerpoint/2010/main" val="3492016577"/>
              </p:ext>
            </p:extLst>
          </p:nvPr>
        </p:nvGraphicFramePr>
        <p:xfrm>
          <a:off x="102476" y="820633"/>
          <a:ext cx="8939048" cy="3958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Length of Completed Interviews, by Quarter:</a:t>
            </a:r>
            <a:br>
              <a:rPr lang="en-US" dirty="0"/>
            </a:br>
            <a:r>
              <a:rPr lang="en-US" dirty="0"/>
              <a:t>NHIS, 2006--</a:t>
            </a:r>
            <a:r>
              <a:rPr lang="en-US" dirty="0" smtClean="0"/>
              <a:t>2018</a:t>
            </a:r>
            <a:endParaRPr lang="en-US" dirty="0"/>
          </a:p>
        </p:txBody>
      </p:sp>
    </p:spTree>
    <p:extLst>
      <p:ext uri="{BB962C8B-B14F-4D97-AF65-F5344CB8AC3E}">
        <p14:creationId xmlns:p14="http://schemas.microsoft.com/office/powerpoint/2010/main" val="3190851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Figure shows that the percentage of households expressing time constraints was lower for the redesigned questionnaire in the Quarter 4 2018 field test." title="Householder Expressions of Time Constraints, by Production versus Redesign Instruments"/>
          <p:cNvGraphicFramePr>
            <a:graphicFrameLocks noGrp="1"/>
          </p:cNvGraphicFramePr>
          <p:nvPr>
            <p:extLst>
              <p:ext uri="{D42A27DB-BD31-4B8C-83A1-F6EECF244321}">
                <p14:modId xmlns:p14="http://schemas.microsoft.com/office/powerpoint/2010/main" val="3338932034"/>
              </p:ext>
            </p:extLst>
          </p:nvPr>
        </p:nvGraphicFramePr>
        <p:xfrm>
          <a:off x="184558" y="634604"/>
          <a:ext cx="8959442" cy="410033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Householder Expressions of Time Constraints, by Production </a:t>
            </a:r>
            <a:r>
              <a:rPr lang="en-US" dirty="0" smtClean="0"/>
              <a:t>versus </a:t>
            </a:r>
            <a:r>
              <a:rPr lang="en-US" dirty="0"/>
              <a:t>Redesign </a:t>
            </a:r>
            <a:r>
              <a:rPr lang="en-US" dirty="0" smtClean="0"/>
              <a:t>Instruments</a:t>
            </a:r>
            <a:endParaRPr lang="en-US" dirty="0"/>
          </a:p>
        </p:txBody>
      </p:sp>
    </p:spTree>
    <p:extLst>
      <p:ext uri="{BB962C8B-B14F-4D97-AF65-F5344CB8AC3E}">
        <p14:creationId xmlns:p14="http://schemas.microsoft.com/office/powerpoint/2010/main" val="3887543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e14a58ad-53fe-4e55-a27f-5179e1c8598e"/>
</p:tagLst>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12009</TotalTime>
  <Words>628</Words>
  <Application>Microsoft Office PowerPoint</Application>
  <PresentationFormat>On-screen Show (16:9)</PresentationFormat>
  <Paragraphs>109</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Courier New</vt:lpstr>
      <vt:lpstr>Myriad Web Pro</vt:lpstr>
      <vt:lpstr>Arial</vt:lpstr>
      <vt:lpstr>Calibri</vt:lpstr>
      <vt:lpstr>Wingdings</vt:lpstr>
      <vt:lpstr>NCEH_ATSDR_combined</vt:lpstr>
      <vt:lpstr>NATIONAL HEALTH INTERVIEW SURVEY  QUESTIONNAIRE REDESIGN UPDATE</vt:lpstr>
      <vt:lpstr>Why Redesign the Questionnaire?</vt:lpstr>
      <vt:lpstr>Length of Completed Interviews, by Quarter: NHIS, 2006, Q1 -- 2018, Q4 (October)</vt:lpstr>
      <vt:lpstr>NHIS Family, Child, and Adult Response Rates,  NHIS 1997-2017</vt:lpstr>
      <vt:lpstr>Goals of the 2019 Content Redesign</vt:lpstr>
      <vt:lpstr>Annual Content Plan 2019-2027</vt:lpstr>
      <vt:lpstr>Progress on the Redesign</vt:lpstr>
      <vt:lpstr>Length of Completed Interviews, by Quarter: NHIS, 2006--2018</vt:lpstr>
      <vt:lpstr>Householder Expressions of Time Constraints, by Production versus Redesign Instruments</vt:lpstr>
      <vt:lpstr>Subjective Perceptions of Burden</vt:lpstr>
      <vt:lpstr>How burdensome was this survey to you?,  Production versus Redesigned Instrument: NHIS, 2018, Q4 </vt:lpstr>
      <vt:lpstr>Sample Adult and Sample Child Response Rates:  Quarter 4 of 2018 and Quarter 1 of 2019</vt:lpstr>
      <vt:lpstr>Current Advance Letter Redesigned Advance Letter</vt:lpstr>
      <vt:lpstr>Next Steps</vt:lpstr>
      <vt:lpstr>Other Redesign Activities</vt:lpstr>
      <vt:lpstr>For More Information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Woody, Evangeline D. (CDC/DDPHSS/NCHS/OD)</cp:lastModifiedBy>
  <cp:revision>782</cp:revision>
  <cp:lastPrinted>2019-04-16T20:21:09Z</cp:lastPrinted>
  <dcterms:created xsi:type="dcterms:W3CDTF">2011-03-17T17:43:16Z</dcterms:created>
  <dcterms:modified xsi:type="dcterms:W3CDTF">2019-09-17T14:35:42Z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