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 id="2147483729" r:id="rId2"/>
  </p:sldMasterIdLst>
  <p:notesMasterIdLst>
    <p:notesMasterId r:id="rId21"/>
  </p:notesMasterIdLst>
  <p:sldIdLst>
    <p:sldId id="294" r:id="rId3"/>
    <p:sldId id="334" r:id="rId4"/>
    <p:sldId id="324" r:id="rId5"/>
    <p:sldId id="305" r:id="rId6"/>
    <p:sldId id="307" r:id="rId7"/>
    <p:sldId id="328" r:id="rId8"/>
    <p:sldId id="325" r:id="rId9"/>
    <p:sldId id="314" r:id="rId10"/>
    <p:sldId id="315" r:id="rId11"/>
    <p:sldId id="329" r:id="rId12"/>
    <p:sldId id="335" r:id="rId13"/>
    <p:sldId id="330" r:id="rId14"/>
    <p:sldId id="331" r:id="rId15"/>
    <p:sldId id="332" r:id="rId16"/>
    <p:sldId id="336" r:id="rId17"/>
    <p:sldId id="321" r:id="rId18"/>
    <p:sldId id="333" r:id="rId19"/>
    <p:sldId id="32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8249" autoAdjust="0"/>
  </p:normalViewPr>
  <p:slideViewPr>
    <p:cSldViewPr snapToGrid="0">
      <p:cViewPr varScale="1">
        <p:scale>
          <a:sx n="72" d="100"/>
          <a:sy n="72" d="100"/>
        </p:scale>
        <p:origin x="25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F5E78-0030-4AEC-B966-46108F6CFBB6}" type="doc">
      <dgm:prSet loTypeId="urn:microsoft.com/office/officeart/2005/8/layout/gear1" loCatId="relationship" qsTypeId="urn:microsoft.com/office/officeart/2005/8/quickstyle/simple1" qsCatId="simple" csTypeId="urn:microsoft.com/office/officeart/2005/8/colors/colorful2" csCatId="colorful" phldr="1"/>
      <dgm:spPr/>
    </dgm:pt>
    <dgm:pt modelId="{CA8A62FE-AD14-45DE-B71C-BFF2354A2907}">
      <dgm:prSet phldrT="[Text]"/>
      <dgm:spPr/>
      <dgm:t>
        <a:bodyPr/>
        <a:lstStyle/>
        <a:p>
          <a:r>
            <a:rPr lang="en-US">
              <a:solidFill>
                <a:schemeClr val="bg1">
                  <a:lumMod val="60000"/>
                  <a:lumOff val="40000"/>
                </a:schemeClr>
              </a:solidFill>
            </a:rPr>
            <a:t>Outreach</a:t>
          </a:r>
          <a:endParaRPr lang="en-US" dirty="0">
            <a:solidFill>
              <a:schemeClr val="bg1">
                <a:lumMod val="60000"/>
                <a:lumOff val="40000"/>
              </a:schemeClr>
            </a:solidFill>
          </a:endParaRPr>
        </a:p>
      </dgm:t>
    </dgm:pt>
    <dgm:pt modelId="{5C2CDB69-9952-46BF-BBEB-87023D546E75}" type="parTrans" cxnId="{953DB36A-F6A8-4378-B296-A2AA83BBA4AE}">
      <dgm:prSet/>
      <dgm:spPr/>
      <dgm:t>
        <a:bodyPr/>
        <a:lstStyle/>
        <a:p>
          <a:endParaRPr lang="en-US">
            <a:solidFill>
              <a:schemeClr val="bg1">
                <a:lumMod val="60000"/>
                <a:lumOff val="40000"/>
              </a:schemeClr>
            </a:solidFill>
          </a:endParaRPr>
        </a:p>
      </dgm:t>
    </dgm:pt>
    <dgm:pt modelId="{F5FB98E3-52B2-436A-9975-E5F8901FC1EE}" type="sibTrans" cxnId="{953DB36A-F6A8-4378-B296-A2AA83BBA4AE}">
      <dgm:prSet/>
      <dgm:spPr/>
      <dgm:t>
        <a:bodyPr/>
        <a:lstStyle/>
        <a:p>
          <a:endParaRPr lang="en-US">
            <a:solidFill>
              <a:schemeClr val="bg1">
                <a:lumMod val="60000"/>
                <a:lumOff val="40000"/>
              </a:schemeClr>
            </a:solidFill>
          </a:endParaRPr>
        </a:p>
      </dgm:t>
    </dgm:pt>
    <dgm:pt modelId="{1E0C66FB-629C-4D2A-A17D-ECA62F638067}">
      <dgm:prSet phldrT="[Text]"/>
      <dgm:spPr/>
      <dgm:t>
        <a:bodyPr/>
        <a:lstStyle/>
        <a:p>
          <a:r>
            <a:rPr lang="en-US">
              <a:solidFill>
                <a:schemeClr val="bg1">
                  <a:lumMod val="60000"/>
                  <a:lumOff val="40000"/>
                </a:schemeClr>
              </a:solidFill>
            </a:rPr>
            <a:t>Budget Formulation</a:t>
          </a:r>
          <a:endParaRPr lang="en-US" dirty="0">
            <a:solidFill>
              <a:schemeClr val="bg1">
                <a:lumMod val="60000"/>
                <a:lumOff val="40000"/>
              </a:schemeClr>
            </a:solidFill>
          </a:endParaRPr>
        </a:p>
      </dgm:t>
    </dgm:pt>
    <dgm:pt modelId="{93882428-DA47-4262-A243-4A3CC0529B5F}" type="parTrans" cxnId="{5E24F7B4-55CD-48A4-9008-071F3EF86A6B}">
      <dgm:prSet/>
      <dgm:spPr/>
      <dgm:t>
        <a:bodyPr/>
        <a:lstStyle/>
        <a:p>
          <a:endParaRPr lang="en-US">
            <a:solidFill>
              <a:schemeClr val="bg1">
                <a:lumMod val="60000"/>
                <a:lumOff val="40000"/>
              </a:schemeClr>
            </a:solidFill>
          </a:endParaRPr>
        </a:p>
      </dgm:t>
    </dgm:pt>
    <dgm:pt modelId="{77933499-6473-46F2-A853-03217B5BDF93}" type="sibTrans" cxnId="{5E24F7B4-55CD-48A4-9008-071F3EF86A6B}">
      <dgm:prSet/>
      <dgm:spPr/>
      <dgm:t>
        <a:bodyPr/>
        <a:lstStyle/>
        <a:p>
          <a:endParaRPr lang="en-US">
            <a:solidFill>
              <a:schemeClr val="bg1">
                <a:lumMod val="60000"/>
                <a:lumOff val="40000"/>
              </a:schemeClr>
            </a:solidFill>
          </a:endParaRPr>
        </a:p>
      </dgm:t>
    </dgm:pt>
    <dgm:pt modelId="{E3EB6875-4E46-4977-9BEE-BA7A1E878DE7}">
      <dgm:prSet phldrT="[Text]"/>
      <dgm:spPr/>
      <dgm:t>
        <a:bodyPr/>
        <a:lstStyle/>
        <a:p>
          <a:r>
            <a:rPr lang="en-US">
              <a:solidFill>
                <a:schemeClr val="bg1">
                  <a:lumMod val="60000"/>
                  <a:lumOff val="40000"/>
                </a:schemeClr>
              </a:solidFill>
            </a:rPr>
            <a:t>Legislative Affairs</a:t>
          </a:r>
          <a:endParaRPr lang="en-US" dirty="0">
            <a:solidFill>
              <a:schemeClr val="bg1">
                <a:lumMod val="60000"/>
                <a:lumOff val="40000"/>
              </a:schemeClr>
            </a:solidFill>
          </a:endParaRPr>
        </a:p>
      </dgm:t>
    </dgm:pt>
    <dgm:pt modelId="{793FB015-BAB7-4950-A81C-C61C4805E574}" type="parTrans" cxnId="{2D8A4073-4296-48D9-9E37-089AF75CEF4D}">
      <dgm:prSet/>
      <dgm:spPr/>
      <dgm:t>
        <a:bodyPr/>
        <a:lstStyle/>
        <a:p>
          <a:endParaRPr lang="en-US">
            <a:solidFill>
              <a:schemeClr val="bg1">
                <a:lumMod val="60000"/>
                <a:lumOff val="40000"/>
              </a:schemeClr>
            </a:solidFill>
          </a:endParaRPr>
        </a:p>
      </dgm:t>
    </dgm:pt>
    <dgm:pt modelId="{2173BB0D-66F9-4DDE-9B92-429202A315D0}" type="sibTrans" cxnId="{2D8A4073-4296-48D9-9E37-089AF75CEF4D}">
      <dgm:prSet/>
      <dgm:spPr/>
      <dgm:t>
        <a:bodyPr/>
        <a:lstStyle/>
        <a:p>
          <a:endParaRPr lang="en-US">
            <a:solidFill>
              <a:schemeClr val="bg1">
                <a:lumMod val="60000"/>
                <a:lumOff val="40000"/>
              </a:schemeClr>
            </a:solidFill>
          </a:endParaRPr>
        </a:p>
      </dgm:t>
    </dgm:pt>
    <dgm:pt modelId="{67C78BE0-C2DF-42AF-8754-12CC9C33008F}" type="pres">
      <dgm:prSet presAssocID="{4AEF5E78-0030-4AEC-B966-46108F6CFBB6}" presName="composite" presStyleCnt="0">
        <dgm:presLayoutVars>
          <dgm:chMax val="3"/>
          <dgm:animLvl val="lvl"/>
          <dgm:resizeHandles val="exact"/>
        </dgm:presLayoutVars>
      </dgm:prSet>
      <dgm:spPr/>
    </dgm:pt>
    <dgm:pt modelId="{8E8FB17C-4DD7-487C-B42B-F74B6E9854A0}" type="pres">
      <dgm:prSet presAssocID="{CA8A62FE-AD14-45DE-B71C-BFF2354A2907}" presName="gear1" presStyleLbl="node1" presStyleIdx="0" presStyleCnt="3" custScaleX="71661" custScaleY="72839">
        <dgm:presLayoutVars>
          <dgm:chMax val="1"/>
          <dgm:bulletEnabled val="1"/>
        </dgm:presLayoutVars>
      </dgm:prSet>
      <dgm:spPr/>
    </dgm:pt>
    <dgm:pt modelId="{98F612ED-D75E-4BE9-887C-5F789BC267E3}" type="pres">
      <dgm:prSet presAssocID="{CA8A62FE-AD14-45DE-B71C-BFF2354A2907}" presName="gear1srcNode" presStyleLbl="node1" presStyleIdx="0" presStyleCnt="3"/>
      <dgm:spPr/>
    </dgm:pt>
    <dgm:pt modelId="{724A967A-8919-4299-9032-145EBEA48EA3}" type="pres">
      <dgm:prSet presAssocID="{CA8A62FE-AD14-45DE-B71C-BFF2354A2907}" presName="gear1dstNode" presStyleLbl="node1" presStyleIdx="0" presStyleCnt="3"/>
      <dgm:spPr/>
    </dgm:pt>
    <dgm:pt modelId="{7534B6E9-4D21-4C9D-9963-9A81AC324B4A}" type="pres">
      <dgm:prSet presAssocID="{1E0C66FB-629C-4D2A-A17D-ECA62F638067}" presName="gear2" presStyleLbl="node1" presStyleIdx="1" presStyleCnt="3" custLinFactNeighborX="7716" custLinFactNeighborY="6945">
        <dgm:presLayoutVars>
          <dgm:chMax val="1"/>
          <dgm:bulletEnabled val="1"/>
        </dgm:presLayoutVars>
      </dgm:prSet>
      <dgm:spPr/>
    </dgm:pt>
    <dgm:pt modelId="{AABB0213-AEF5-4497-AFEA-77D1CE7016B3}" type="pres">
      <dgm:prSet presAssocID="{1E0C66FB-629C-4D2A-A17D-ECA62F638067}" presName="gear2srcNode" presStyleLbl="node1" presStyleIdx="1" presStyleCnt="3"/>
      <dgm:spPr/>
    </dgm:pt>
    <dgm:pt modelId="{9F476ED6-8794-4D81-A028-B085862B5735}" type="pres">
      <dgm:prSet presAssocID="{1E0C66FB-629C-4D2A-A17D-ECA62F638067}" presName="gear2dstNode" presStyleLbl="node1" presStyleIdx="1" presStyleCnt="3"/>
      <dgm:spPr/>
    </dgm:pt>
    <dgm:pt modelId="{C1F38F5B-FCB4-4653-BC87-C7769CEB302F}" type="pres">
      <dgm:prSet presAssocID="{E3EB6875-4E46-4977-9BEE-BA7A1E878DE7}" presName="gear3" presStyleLbl="node1" presStyleIdx="2" presStyleCnt="3" custLinFactNeighborX="5144" custLinFactNeighborY="5144"/>
      <dgm:spPr/>
    </dgm:pt>
    <dgm:pt modelId="{07926917-C142-44AE-85A9-703CBF0ED963}" type="pres">
      <dgm:prSet presAssocID="{E3EB6875-4E46-4977-9BEE-BA7A1E878DE7}" presName="gear3tx" presStyleLbl="node1" presStyleIdx="2" presStyleCnt="3">
        <dgm:presLayoutVars>
          <dgm:chMax val="1"/>
          <dgm:bulletEnabled val="1"/>
        </dgm:presLayoutVars>
      </dgm:prSet>
      <dgm:spPr/>
    </dgm:pt>
    <dgm:pt modelId="{E506555B-85D2-4A85-AC45-5D102E5E1060}" type="pres">
      <dgm:prSet presAssocID="{E3EB6875-4E46-4977-9BEE-BA7A1E878DE7}" presName="gear3srcNode" presStyleLbl="node1" presStyleIdx="2" presStyleCnt="3"/>
      <dgm:spPr/>
    </dgm:pt>
    <dgm:pt modelId="{DE3591C6-BB8F-4F0C-9388-B74941BF07E3}" type="pres">
      <dgm:prSet presAssocID="{E3EB6875-4E46-4977-9BEE-BA7A1E878DE7}" presName="gear3dstNode" presStyleLbl="node1" presStyleIdx="2" presStyleCnt="3"/>
      <dgm:spPr/>
    </dgm:pt>
    <dgm:pt modelId="{646A4DB5-239D-4985-9FF6-0B9D4A028F9D}" type="pres">
      <dgm:prSet presAssocID="{F5FB98E3-52B2-436A-9975-E5F8901FC1EE}" presName="connector1" presStyleLbl="sibTrans2D1" presStyleIdx="0" presStyleCnt="3" custScaleX="66441" custScaleY="80632"/>
      <dgm:spPr/>
    </dgm:pt>
    <dgm:pt modelId="{EDB80D1C-F058-4A45-ABD4-D4A194D1B65A}" type="pres">
      <dgm:prSet presAssocID="{77933499-6473-46F2-A853-03217B5BDF93}" presName="connector2" presStyleLbl="sibTrans2D1" presStyleIdx="1" presStyleCnt="3" custLinFactNeighborX="3525" custLinFactNeighborY="7241"/>
      <dgm:spPr/>
    </dgm:pt>
    <dgm:pt modelId="{3F218F3E-FF49-400E-8051-55F59E599729}" type="pres">
      <dgm:prSet presAssocID="{2173BB0D-66F9-4DDE-9B92-429202A315D0}" presName="connector3" presStyleLbl="sibTrans2D1" presStyleIdx="2" presStyleCnt="3" custLinFactNeighborX="8115" custLinFactNeighborY="7835"/>
      <dgm:spPr/>
    </dgm:pt>
  </dgm:ptLst>
  <dgm:cxnLst>
    <dgm:cxn modelId="{1B85CB1E-A5DE-4618-B8ED-969BB94B1E59}" type="presOf" srcId="{F5FB98E3-52B2-436A-9975-E5F8901FC1EE}" destId="{646A4DB5-239D-4985-9FF6-0B9D4A028F9D}" srcOrd="0" destOrd="0" presId="urn:microsoft.com/office/officeart/2005/8/layout/gear1"/>
    <dgm:cxn modelId="{B40A8129-8FCD-4C39-A4A7-A1F7242894EA}" type="presOf" srcId="{1E0C66FB-629C-4D2A-A17D-ECA62F638067}" destId="{AABB0213-AEF5-4497-AFEA-77D1CE7016B3}" srcOrd="1" destOrd="0" presId="urn:microsoft.com/office/officeart/2005/8/layout/gear1"/>
    <dgm:cxn modelId="{21F84837-FB24-4AF9-AE90-553BB4655B16}" type="presOf" srcId="{CA8A62FE-AD14-45DE-B71C-BFF2354A2907}" destId="{8E8FB17C-4DD7-487C-B42B-F74B6E9854A0}" srcOrd="0" destOrd="0" presId="urn:microsoft.com/office/officeart/2005/8/layout/gear1"/>
    <dgm:cxn modelId="{74DA525C-0989-4343-ADA3-C011DA58AE5E}" type="presOf" srcId="{1E0C66FB-629C-4D2A-A17D-ECA62F638067}" destId="{9F476ED6-8794-4D81-A028-B085862B5735}" srcOrd="2" destOrd="0" presId="urn:microsoft.com/office/officeart/2005/8/layout/gear1"/>
    <dgm:cxn modelId="{AE221C5E-F7B1-4E83-8568-1CA3E7C5599F}" type="presOf" srcId="{77933499-6473-46F2-A853-03217B5BDF93}" destId="{EDB80D1C-F058-4A45-ABD4-D4A194D1B65A}" srcOrd="0" destOrd="0" presId="urn:microsoft.com/office/officeart/2005/8/layout/gear1"/>
    <dgm:cxn modelId="{15B1CE64-0998-4B8E-9DF8-9BD09A0B8DBF}" type="presOf" srcId="{E3EB6875-4E46-4977-9BEE-BA7A1E878DE7}" destId="{C1F38F5B-FCB4-4653-BC87-C7769CEB302F}" srcOrd="0" destOrd="0" presId="urn:microsoft.com/office/officeart/2005/8/layout/gear1"/>
    <dgm:cxn modelId="{1276FF65-215B-4FFB-BE71-12B09C114F17}" type="presOf" srcId="{E3EB6875-4E46-4977-9BEE-BA7A1E878DE7}" destId="{07926917-C142-44AE-85A9-703CBF0ED963}" srcOrd="1" destOrd="0" presId="urn:microsoft.com/office/officeart/2005/8/layout/gear1"/>
    <dgm:cxn modelId="{826B3A46-B565-43AA-8855-ACCBFA410390}" type="presOf" srcId="{1E0C66FB-629C-4D2A-A17D-ECA62F638067}" destId="{7534B6E9-4D21-4C9D-9963-9A81AC324B4A}" srcOrd="0" destOrd="0" presId="urn:microsoft.com/office/officeart/2005/8/layout/gear1"/>
    <dgm:cxn modelId="{F6155E48-6EFC-4C67-BF08-B856E59F2715}" type="presOf" srcId="{CA8A62FE-AD14-45DE-B71C-BFF2354A2907}" destId="{98F612ED-D75E-4BE9-887C-5F789BC267E3}" srcOrd="1" destOrd="0" presId="urn:microsoft.com/office/officeart/2005/8/layout/gear1"/>
    <dgm:cxn modelId="{953DB36A-F6A8-4378-B296-A2AA83BBA4AE}" srcId="{4AEF5E78-0030-4AEC-B966-46108F6CFBB6}" destId="{CA8A62FE-AD14-45DE-B71C-BFF2354A2907}" srcOrd="0" destOrd="0" parTransId="{5C2CDB69-9952-46BF-BBEB-87023D546E75}" sibTransId="{F5FB98E3-52B2-436A-9975-E5F8901FC1EE}"/>
    <dgm:cxn modelId="{FEE1CF6E-B157-4EFD-99C2-057184B2A6D7}" type="presOf" srcId="{2173BB0D-66F9-4DDE-9B92-429202A315D0}" destId="{3F218F3E-FF49-400E-8051-55F59E599729}" srcOrd="0" destOrd="0" presId="urn:microsoft.com/office/officeart/2005/8/layout/gear1"/>
    <dgm:cxn modelId="{2D8A4073-4296-48D9-9E37-089AF75CEF4D}" srcId="{4AEF5E78-0030-4AEC-B966-46108F6CFBB6}" destId="{E3EB6875-4E46-4977-9BEE-BA7A1E878DE7}" srcOrd="2" destOrd="0" parTransId="{793FB015-BAB7-4950-A81C-C61C4805E574}" sibTransId="{2173BB0D-66F9-4DDE-9B92-429202A315D0}"/>
    <dgm:cxn modelId="{5E24F7B4-55CD-48A4-9008-071F3EF86A6B}" srcId="{4AEF5E78-0030-4AEC-B966-46108F6CFBB6}" destId="{1E0C66FB-629C-4D2A-A17D-ECA62F638067}" srcOrd="1" destOrd="0" parTransId="{93882428-DA47-4262-A243-4A3CC0529B5F}" sibTransId="{77933499-6473-46F2-A853-03217B5BDF93}"/>
    <dgm:cxn modelId="{586661C3-30D7-472C-97BE-DE642B079061}" type="presOf" srcId="{E3EB6875-4E46-4977-9BEE-BA7A1E878DE7}" destId="{DE3591C6-BB8F-4F0C-9388-B74941BF07E3}" srcOrd="3" destOrd="0" presId="urn:microsoft.com/office/officeart/2005/8/layout/gear1"/>
    <dgm:cxn modelId="{18B85ED1-A724-45E6-8847-25FDBB5193E5}" type="presOf" srcId="{4AEF5E78-0030-4AEC-B966-46108F6CFBB6}" destId="{67C78BE0-C2DF-42AF-8754-12CC9C33008F}" srcOrd="0" destOrd="0" presId="urn:microsoft.com/office/officeart/2005/8/layout/gear1"/>
    <dgm:cxn modelId="{D8640FD9-4013-4498-AD72-A80D156BBD01}" type="presOf" srcId="{E3EB6875-4E46-4977-9BEE-BA7A1E878DE7}" destId="{E506555B-85D2-4A85-AC45-5D102E5E1060}" srcOrd="2" destOrd="0" presId="urn:microsoft.com/office/officeart/2005/8/layout/gear1"/>
    <dgm:cxn modelId="{9B0E7FEC-C595-4F3C-A403-1056D8D9D7D9}" type="presOf" srcId="{CA8A62FE-AD14-45DE-B71C-BFF2354A2907}" destId="{724A967A-8919-4299-9032-145EBEA48EA3}" srcOrd="2" destOrd="0" presId="urn:microsoft.com/office/officeart/2005/8/layout/gear1"/>
    <dgm:cxn modelId="{A76CFC72-F937-47B0-8BC5-E7B721A8D3EE}" type="presParOf" srcId="{67C78BE0-C2DF-42AF-8754-12CC9C33008F}" destId="{8E8FB17C-4DD7-487C-B42B-F74B6E9854A0}" srcOrd="0" destOrd="0" presId="urn:microsoft.com/office/officeart/2005/8/layout/gear1"/>
    <dgm:cxn modelId="{E64DA716-00D2-4E5D-AF66-5CE4E1C54385}" type="presParOf" srcId="{67C78BE0-C2DF-42AF-8754-12CC9C33008F}" destId="{98F612ED-D75E-4BE9-887C-5F789BC267E3}" srcOrd="1" destOrd="0" presId="urn:microsoft.com/office/officeart/2005/8/layout/gear1"/>
    <dgm:cxn modelId="{10110B6F-7AF2-47FF-B449-BD7DCFFA2EBB}" type="presParOf" srcId="{67C78BE0-C2DF-42AF-8754-12CC9C33008F}" destId="{724A967A-8919-4299-9032-145EBEA48EA3}" srcOrd="2" destOrd="0" presId="urn:microsoft.com/office/officeart/2005/8/layout/gear1"/>
    <dgm:cxn modelId="{E4C909EF-E4CB-4C32-A30D-304DFCCC487F}" type="presParOf" srcId="{67C78BE0-C2DF-42AF-8754-12CC9C33008F}" destId="{7534B6E9-4D21-4C9D-9963-9A81AC324B4A}" srcOrd="3" destOrd="0" presId="urn:microsoft.com/office/officeart/2005/8/layout/gear1"/>
    <dgm:cxn modelId="{BA6303B3-A860-4516-96B4-05F61DD1D75D}" type="presParOf" srcId="{67C78BE0-C2DF-42AF-8754-12CC9C33008F}" destId="{AABB0213-AEF5-4497-AFEA-77D1CE7016B3}" srcOrd="4" destOrd="0" presId="urn:microsoft.com/office/officeart/2005/8/layout/gear1"/>
    <dgm:cxn modelId="{93613895-90C6-4DEE-B538-AE37664AA37B}" type="presParOf" srcId="{67C78BE0-C2DF-42AF-8754-12CC9C33008F}" destId="{9F476ED6-8794-4D81-A028-B085862B5735}" srcOrd="5" destOrd="0" presId="urn:microsoft.com/office/officeart/2005/8/layout/gear1"/>
    <dgm:cxn modelId="{6EA6A080-200E-47CA-8E6D-7AA6235675EC}" type="presParOf" srcId="{67C78BE0-C2DF-42AF-8754-12CC9C33008F}" destId="{C1F38F5B-FCB4-4653-BC87-C7769CEB302F}" srcOrd="6" destOrd="0" presId="urn:microsoft.com/office/officeart/2005/8/layout/gear1"/>
    <dgm:cxn modelId="{67FCE167-87CB-4BC0-ABD5-DB8E8117F81E}" type="presParOf" srcId="{67C78BE0-C2DF-42AF-8754-12CC9C33008F}" destId="{07926917-C142-44AE-85A9-703CBF0ED963}" srcOrd="7" destOrd="0" presId="urn:microsoft.com/office/officeart/2005/8/layout/gear1"/>
    <dgm:cxn modelId="{DC7BD30B-812F-4B45-940F-FD9EFA494388}" type="presParOf" srcId="{67C78BE0-C2DF-42AF-8754-12CC9C33008F}" destId="{E506555B-85D2-4A85-AC45-5D102E5E1060}" srcOrd="8" destOrd="0" presId="urn:microsoft.com/office/officeart/2005/8/layout/gear1"/>
    <dgm:cxn modelId="{AB746235-9291-4751-8F47-494E4D862795}" type="presParOf" srcId="{67C78BE0-C2DF-42AF-8754-12CC9C33008F}" destId="{DE3591C6-BB8F-4F0C-9388-B74941BF07E3}" srcOrd="9" destOrd="0" presId="urn:microsoft.com/office/officeart/2005/8/layout/gear1"/>
    <dgm:cxn modelId="{B4B76EAA-B188-4730-9B19-C08560CE48BB}" type="presParOf" srcId="{67C78BE0-C2DF-42AF-8754-12CC9C33008F}" destId="{646A4DB5-239D-4985-9FF6-0B9D4A028F9D}" srcOrd="10" destOrd="0" presId="urn:microsoft.com/office/officeart/2005/8/layout/gear1"/>
    <dgm:cxn modelId="{F2BACC02-C5C7-493D-912B-BE8C7B4B2CD5}" type="presParOf" srcId="{67C78BE0-C2DF-42AF-8754-12CC9C33008F}" destId="{EDB80D1C-F058-4A45-ABD4-D4A194D1B65A}" srcOrd="11" destOrd="0" presId="urn:microsoft.com/office/officeart/2005/8/layout/gear1"/>
    <dgm:cxn modelId="{0CA8537A-E2DD-4746-826E-C58F0558D9D2}" type="presParOf" srcId="{67C78BE0-C2DF-42AF-8754-12CC9C33008F}" destId="{3F218F3E-FF49-400E-8051-55F59E59972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B17C-4DD7-487C-B42B-F74B6E9854A0}">
      <dsp:nvSpPr>
        <dsp:cNvPr id="0" name=""/>
        <dsp:cNvSpPr/>
      </dsp:nvSpPr>
      <dsp:spPr>
        <a:xfrm>
          <a:off x="3203767" y="2674901"/>
          <a:ext cx="1930839" cy="1962579"/>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lumMod val="60000"/>
                  <a:lumOff val="40000"/>
                </a:schemeClr>
              </a:solidFill>
            </a:rPr>
            <a:t>Outreach</a:t>
          </a:r>
          <a:endParaRPr lang="en-US" sz="1400" kern="1200" dirty="0">
            <a:solidFill>
              <a:schemeClr val="bg1">
                <a:lumMod val="60000"/>
                <a:lumOff val="40000"/>
              </a:schemeClr>
            </a:solidFill>
          </a:endParaRPr>
        </a:p>
      </dsp:txBody>
      <dsp:txXfrm>
        <a:off x="3591952" y="3132517"/>
        <a:ext cx="1154469" cy="1012885"/>
      </dsp:txXfrm>
    </dsp:sp>
    <dsp:sp modelId="{7534B6E9-4D21-4C9D-9963-9A81AC324B4A}">
      <dsp:nvSpPr>
        <dsp:cNvPr id="0" name=""/>
        <dsp:cNvSpPr/>
      </dsp:nvSpPr>
      <dsp:spPr>
        <a:xfrm>
          <a:off x="1405528" y="1808220"/>
          <a:ext cx="1959568" cy="1959568"/>
        </a:xfrm>
        <a:prstGeom prst="gear6">
          <a:avLst/>
        </a:prstGeom>
        <a:solidFill>
          <a:schemeClr val="accent2">
            <a:hueOff val="-4526862"/>
            <a:satOff val="-19791"/>
            <a:lumOff val="6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lumMod val="60000"/>
                  <a:lumOff val="40000"/>
                </a:schemeClr>
              </a:solidFill>
            </a:rPr>
            <a:t>Budget Formulation</a:t>
          </a:r>
          <a:endParaRPr lang="en-US" sz="1400" kern="1200" dirty="0">
            <a:solidFill>
              <a:schemeClr val="bg1">
                <a:lumMod val="60000"/>
                <a:lumOff val="40000"/>
              </a:schemeClr>
            </a:solidFill>
          </a:endParaRPr>
        </a:p>
      </dsp:txBody>
      <dsp:txXfrm>
        <a:off x="1898855" y="2304529"/>
        <a:ext cx="972914" cy="966950"/>
      </dsp:txXfrm>
    </dsp:sp>
    <dsp:sp modelId="{C1F38F5B-FCB4-4653-BC87-C7769CEB302F}">
      <dsp:nvSpPr>
        <dsp:cNvPr id="0" name=""/>
        <dsp:cNvSpPr/>
      </dsp:nvSpPr>
      <dsp:spPr>
        <a:xfrm rot="20700000">
          <a:off x="2472847" y="441185"/>
          <a:ext cx="1919977" cy="1919977"/>
        </a:xfrm>
        <a:prstGeom prst="gear6">
          <a:avLst/>
        </a:prstGeom>
        <a:solidFill>
          <a:schemeClr val="accent2">
            <a:hueOff val="-9053723"/>
            <a:satOff val="-39581"/>
            <a:lumOff val="13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lumMod val="60000"/>
                  <a:lumOff val="40000"/>
                </a:schemeClr>
              </a:solidFill>
            </a:rPr>
            <a:t>Legislative Affairs</a:t>
          </a:r>
          <a:endParaRPr lang="en-US" sz="1400" kern="1200" dirty="0">
            <a:solidFill>
              <a:schemeClr val="bg1">
                <a:lumMod val="60000"/>
                <a:lumOff val="40000"/>
              </a:schemeClr>
            </a:solidFill>
          </a:endParaRPr>
        </a:p>
      </dsp:txBody>
      <dsp:txXfrm rot="-20700000">
        <a:off x="2893954" y="862293"/>
        <a:ext cx="1077762" cy="1077762"/>
      </dsp:txXfrm>
    </dsp:sp>
    <dsp:sp modelId="{646A4DB5-239D-4985-9FF6-0B9D4A028F9D}">
      <dsp:nvSpPr>
        <dsp:cNvPr id="0" name=""/>
        <dsp:cNvSpPr/>
      </dsp:nvSpPr>
      <dsp:spPr>
        <a:xfrm>
          <a:off x="3201311" y="2231935"/>
          <a:ext cx="2291444" cy="2780869"/>
        </a:xfrm>
        <a:prstGeom prst="circularArrow">
          <a:avLst>
            <a:gd name="adj1" fmla="val 4687"/>
            <a:gd name="adj2" fmla="val 299029"/>
            <a:gd name="adj3" fmla="val 2530760"/>
            <a:gd name="adj4" fmla="val 1583018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B80D1C-F058-4A45-ABD4-D4A194D1B65A}">
      <dsp:nvSpPr>
        <dsp:cNvPr id="0" name=""/>
        <dsp:cNvSpPr/>
      </dsp:nvSpPr>
      <dsp:spPr>
        <a:xfrm>
          <a:off x="995622" y="1416970"/>
          <a:ext cx="2505798" cy="2505798"/>
        </a:xfrm>
        <a:prstGeom prst="leftCircularArrow">
          <a:avLst>
            <a:gd name="adj1" fmla="val 6452"/>
            <a:gd name="adj2" fmla="val 429999"/>
            <a:gd name="adj3" fmla="val 10489124"/>
            <a:gd name="adj4" fmla="val 14837806"/>
            <a:gd name="adj5" fmla="val 7527"/>
          </a:avLst>
        </a:prstGeom>
        <a:solidFill>
          <a:schemeClr val="accent2">
            <a:hueOff val="-4526862"/>
            <a:satOff val="-19791"/>
            <a:lumOff val="6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18F3E-FF49-400E-8051-55F59E599729}">
      <dsp:nvSpPr>
        <dsp:cNvPr id="0" name=""/>
        <dsp:cNvSpPr/>
      </dsp:nvSpPr>
      <dsp:spPr>
        <a:xfrm>
          <a:off x="2127023" y="108336"/>
          <a:ext cx="2701755" cy="2701755"/>
        </a:xfrm>
        <a:prstGeom prst="circularArrow">
          <a:avLst>
            <a:gd name="adj1" fmla="val 5984"/>
            <a:gd name="adj2" fmla="val 394124"/>
            <a:gd name="adj3" fmla="val 13313824"/>
            <a:gd name="adj4" fmla="val 10508221"/>
            <a:gd name="adj5" fmla="val 6981"/>
          </a:avLst>
        </a:prstGeom>
        <a:solidFill>
          <a:schemeClr val="accent2">
            <a:hueOff val="-9053723"/>
            <a:satOff val="-39581"/>
            <a:lumOff val="1313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72DDE-6E95-4C0B-BAD0-8279358DCA05}"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2081-93BD-43A3-B68A-DF9377D5B338}" type="slidenum">
              <a:rPr lang="en-US" smtClean="0"/>
              <a:t>‹#›</a:t>
            </a:fld>
            <a:endParaRPr lang="en-US"/>
          </a:p>
        </p:txBody>
      </p:sp>
    </p:spTree>
    <p:extLst>
      <p:ext uri="{BB962C8B-B14F-4D97-AF65-F5344CB8AC3E}">
        <p14:creationId xmlns:p14="http://schemas.microsoft.com/office/powerpoint/2010/main" val="298288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Introduce myself</a:t>
            </a:r>
          </a:p>
          <a:p>
            <a:pPr>
              <a:spcBef>
                <a:spcPct val="0"/>
              </a:spcBef>
            </a:pPr>
            <a:endParaRPr lang="en-US" altLang="en-US" dirty="0"/>
          </a:p>
          <a:p>
            <a:pPr>
              <a:spcBef>
                <a:spcPct val="0"/>
              </a:spcBef>
            </a:pPr>
            <a:r>
              <a:rPr lang="en-US" altLang="en-US" dirty="0"/>
              <a:t>Since I’ve started, I’ve made an effort to learn about the different activities and priorities within NCHS, holding meetings with each of our Divisions and members of our Friends of NCHS Executive Committee.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marL="0" marR="0" lvl="0" indent="0" algn="r" defTabSz="88139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88139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6335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OPBL coordinates broad, cross-center activities, with the head of the office Susan Queen, also serving as our Associate Director for Policy.</a:t>
            </a:r>
          </a:p>
          <a:p>
            <a:endParaRPr lang="en-US" altLang="en-US" dirty="0"/>
          </a:p>
          <a:p>
            <a:r>
              <a:rPr lang="en-US" altLang="en-US" dirty="0"/>
              <a:t>Part of a broader policy team, focused on outreach, legislation, and appropriations, headed by Christina Serna – these outreach efforts are a part of a broader policy strategy for the Center</a:t>
            </a:r>
            <a:endParaRPr lang="en-US" dirty="0"/>
          </a:p>
        </p:txBody>
      </p:sp>
      <p:sp>
        <p:nvSpPr>
          <p:cNvPr id="4" name="Slide Number Placeholder 3"/>
          <p:cNvSpPr>
            <a:spLocks noGrp="1"/>
          </p:cNvSpPr>
          <p:nvPr>
            <p:ph type="sldNum" sz="quarter" idx="5"/>
          </p:nvPr>
        </p:nvSpPr>
        <p:spPr/>
        <p:txBody>
          <a:bodyPr/>
          <a:lstStyle/>
          <a:p>
            <a:fld id="{58752081-93BD-43A3-B68A-DF9377D5B338}" type="slidenum">
              <a:rPr lang="en-US" smtClean="0"/>
              <a:t>2</a:t>
            </a:fld>
            <a:endParaRPr lang="en-US"/>
          </a:p>
        </p:txBody>
      </p:sp>
    </p:spTree>
    <p:extLst>
      <p:ext uri="{BB962C8B-B14F-4D97-AF65-F5344CB8AC3E}">
        <p14:creationId xmlns:p14="http://schemas.microsoft.com/office/powerpoint/2010/main" val="426316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examples of the types of outreach:</a:t>
            </a:r>
          </a:p>
          <a:p>
            <a:pPr marL="171450" indent="-171450">
              <a:buFontTx/>
              <a:buChar char="-"/>
            </a:pPr>
            <a:r>
              <a:rPr lang="en-US" dirty="0"/>
              <a:t>Dissemination: published reports and data, information out to listservs</a:t>
            </a:r>
          </a:p>
          <a:p>
            <a:pPr marL="171450" indent="-171450">
              <a:buFontTx/>
              <a:buChar char="-"/>
            </a:pPr>
            <a:r>
              <a:rPr lang="en-US" dirty="0"/>
              <a:t>Sponsorships: already have a number of collaborative relationships, organizations who pay for particular questions on our surveys</a:t>
            </a:r>
          </a:p>
        </p:txBody>
      </p:sp>
      <p:sp>
        <p:nvSpPr>
          <p:cNvPr id="4" name="Slide Number Placeholder 3"/>
          <p:cNvSpPr>
            <a:spLocks noGrp="1"/>
          </p:cNvSpPr>
          <p:nvPr>
            <p:ph type="sldNum" sz="quarter" idx="5"/>
          </p:nvPr>
        </p:nvSpPr>
        <p:spPr/>
        <p:txBody>
          <a:bodyPr/>
          <a:lstStyle/>
          <a:p>
            <a:fld id="{58752081-93BD-43A3-B68A-DF9377D5B338}" type="slidenum">
              <a:rPr lang="en-US" smtClean="0"/>
              <a:t>4</a:t>
            </a:fld>
            <a:endParaRPr lang="en-US"/>
          </a:p>
        </p:txBody>
      </p:sp>
    </p:spTree>
    <p:extLst>
      <p:ext uri="{BB962C8B-B14F-4D97-AF65-F5344CB8AC3E}">
        <p14:creationId xmlns:p14="http://schemas.microsoft.com/office/powerpoint/2010/main" val="201040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Outreach is everywhere at NCHS; the role of the Outreach Coordinator on the Policy Team is to work toward better Center-wide coordination of outreach efforts.</a:t>
            </a:r>
          </a:p>
        </p:txBody>
      </p:sp>
      <p:sp>
        <p:nvSpPr>
          <p:cNvPr id="4" name="Slide Number Placeholder 3"/>
          <p:cNvSpPr>
            <a:spLocks noGrp="1"/>
          </p:cNvSpPr>
          <p:nvPr>
            <p:ph type="sldNum" sz="quarter" idx="5"/>
          </p:nvPr>
        </p:nvSpPr>
        <p:spPr/>
        <p:txBody>
          <a:bodyPr/>
          <a:lstStyle/>
          <a:p>
            <a:fld id="{58752081-93BD-43A3-B68A-DF9377D5B338}" type="slidenum">
              <a:rPr lang="en-US" smtClean="0"/>
              <a:t>7</a:t>
            </a:fld>
            <a:endParaRPr lang="en-US"/>
          </a:p>
        </p:txBody>
      </p:sp>
    </p:spTree>
    <p:extLst>
      <p:ext uri="{BB962C8B-B14F-4D97-AF65-F5344CB8AC3E}">
        <p14:creationId xmlns:p14="http://schemas.microsoft.com/office/powerpoint/2010/main" val="149924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process of full development; some activities have started, some have not</a:t>
            </a:r>
          </a:p>
        </p:txBody>
      </p:sp>
      <p:sp>
        <p:nvSpPr>
          <p:cNvPr id="4" name="Slide Number Placeholder 3"/>
          <p:cNvSpPr>
            <a:spLocks noGrp="1"/>
          </p:cNvSpPr>
          <p:nvPr>
            <p:ph type="sldNum" sz="quarter" idx="5"/>
          </p:nvPr>
        </p:nvSpPr>
        <p:spPr/>
        <p:txBody>
          <a:bodyPr/>
          <a:lstStyle/>
          <a:p>
            <a:fld id="{58752081-93BD-43A3-B68A-DF9377D5B338}" type="slidenum">
              <a:rPr lang="en-US" smtClean="0"/>
              <a:t>8</a:t>
            </a:fld>
            <a:endParaRPr lang="en-US"/>
          </a:p>
        </p:txBody>
      </p:sp>
    </p:spTree>
    <p:extLst>
      <p:ext uri="{BB962C8B-B14F-4D97-AF65-F5344CB8AC3E}">
        <p14:creationId xmlns:p14="http://schemas.microsoft.com/office/powerpoint/2010/main" val="2736100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4286906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630599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494409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447073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971943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7692082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393552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4545769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9421215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2323148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764487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4191883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image" Target="../media/image21.png"/><Relationship Id="rId2" Type="http://schemas.openxmlformats.org/officeDocument/2006/relationships/image" Target="../media/image6.jpg"/><Relationship Id="rId16"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609599" y="1718230"/>
            <a:ext cx="10972800" cy="693107"/>
          </a:xfrm>
        </p:spPr>
        <p:txBody>
          <a:bodyPr/>
          <a:lstStyle/>
          <a:p>
            <a:r>
              <a:rPr lang="en-US" sz="4800" dirty="0"/>
              <a:t>NCHS Outreach</a:t>
            </a:r>
            <a:endParaRPr lang="en-US" altLang="en-US" sz="4800" dirty="0">
              <a:solidFill>
                <a:schemeClr val="accent2"/>
              </a:solidFill>
              <a:cs typeface="Calibri" panose="020F0502020204030204" pitchFamily="34" charset="0"/>
            </a:endParaRPr>
          </a:p>
        </p:txBody>
      </p:sp>
      <p:sp>
        <p:nvSpPr>
          <p:cNvPr id="2" name="Subtitle 1"/>
          <p:cNvSpPr>
            <a:spLocks noGrp="1"/>
          </p:cNvSpPr>
          <p:nvPr>
            <p:ph type="subTitle" idx="1"/>
          </p:nvPr>
        </p:nvSpPr>
        <p:spPr>
          <a:xfrm>
            <a:off x="609599" y="2919034"/>
            <a:ext cx="8534400" cy="457200"/>
          </a:xfrm>
        </p:spPr>
        <p:txBody>
          <a:bodyPr/>
          <a:lstStyle/>
          <a:p>
            <a:r>
              <a:rPr lang="en-US" dirty="0"/>
              <a:t>Lisa Wagner</a:t>
            </a:r>
          </a:p>
          <a:p>
            <a:endParaRPr lang="en-US" dirty="0"/>
          </a:p>
        </p:txBody>
      </p:sp>
      <p:sp>
        <p:nvSpPr>
          <p:cNvPr id="6" name="Text Placeholder 5"/>
          <p:cNvSpPr>
            <a:spLocks noGrp="1"/>
          </p:cNvSpPr>
          <p:nvPr>
            <p:ph type="body" sz="quarter" idx="10"/>
          </p:nvPr>
        </p:nvSpPr>
        <p:spPr>
          <a:xfrm>
            <a:off x="609599" y="3883931"/>
            <a:ext cx="9926972" cy="1295400"/>
          </a:xfrm>
        </p:spPr>
        <p:txBody>
          <a:bodyPr/>
          <a:lstStyle/>
          <a:p>
            <a:r>
              <a:rPr lang="en-US" b="1" dirty="0">
                <a:solidFill>
                  <a:schemeClr val="accent2"/>
                </a:solidFill>
              </a:rPr>
              <a:t>September 6, 2019</a:t>
            </a:r>
          </a:p>
          <a:p>
            <a:br>
              <a:rPr lang="en-US" dirty="0"/>
            </a:br>
            <a:endParaRPr lang="en-US" dirty="0"/>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2130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201862"/>
          </a:xfrm>
        </p:spPr>
        <p:txBody>
          <a:bodyPr/>
          <a:lstStyle/>
          <a:p>
            <a:pPr algn="ctr">
              <a:lnSpc>
                <a:spcPct val="100000"/>
              </a:lnSpc>
            </a:pPr>
            <a:r>
              <a:rPr lang="en-US" sz="4800" dirty="0"/>
              <a:t>2. Create consistent NCHS information materials for external stakeholders and partners</a:t>
            </a:r>
          </a:p>
        </p:txBody>
      </p:sp>
      <p:sp>
        <p:nvSpPr>
          <p:cNvPr id="3" name="Text Placeholder 2"/>
          <p:cNvSpPr>
            <a:spLocks noGrp="1"/>
          </p:cNvSpPr>
          <p:nvPr>
            <p:ph type="body" sz="quarter" idx="10"/>
          </p:nvPr>
        </p:nvSpPr>
        <p:spPr>
          <a:xfrm>
            <a:off x="542925" y="2476500"/>
            <a:ext cx="10972800" cy="4191000"/>
          </a:xfrm>
        </p:spPr>
        <p:txBody>
          <a:bodyPr/>
          <a:lstStyle/>
          <a:p>
            <a:r>
              <a:rPr lang="en-US" sz="2800" dirty="0">
                <a:solidFill>
                  <a:srgbClr val="000000"/>
                </a:solidFill>
              </a:rPr>
              <a:t>NCHS External Newsletter: Develop a monthly newsletter targeted to the Friends of NCHS and broader NCHS external stakeholder community to provide external NCHS updates on publications, public meetings, and legislative news.</a:t>
            </a:r>
            <a:endParaRPr lang="en-US" sz="2400" dirty="0">
              <a:solidFill>
                <a:srgbClr val="000000"/>
              </a:solidFill>
            </a:endParaRPr>
          </a:p>
          <a:p>
            <a:r>
              <a:rPr lang="en-US" sz="2800" dirty="0">
                <a:solidFill>
                  <a:srgbClr val="000000"/>
                </a:solidFill>
              </a:rPr>
              <a:t>Blog schedule: Leverage current blog platforms at HHS, CDC, NCHS, and external stakeholders’ websites to develop a holistic, Center-wide schedule on a routine basis.</a:t>
            </a:r>
            <a:endParaRPr lang="en-US" sz="2400" dirty="0">
              <a:solidFill>
                <a:srgbClr val="000000"/>
              </a:solidFill>
            </a:endParaRPr>
          </a:p>
          <a:p>
            <a:r>
              <a:rPr lang="en-US" sz="2800" dirty="0">
                <a:solidFill>
                  <a:srgbClr val="000000"/>
                </a:solidFill>
              </a:rPr>
              <a:t>Promoting and Supporting opportunities for external stakeholder programmatic feedback</a:t>
            </a:r>
            <a:endParaRPr lang="en-US" sz="2400" dirty="0">
              <a:solidFill>
                <a:srgbClr val="000000"/>
              </a:solidFill>
            </a:endParaRPr>
          </a:p>
          <a:p>
            <a:endParaRPr lang="en-US" dirty="0"/>
          </a:p>
        </p:txBody>
      </p:sp>
    </p:spTree>
    <p:extLst>
      <p:ext uri="{BB962C8B-B14F-4D97-AF65-F5344CB8AC3E}">
        <p14:creationId xmlns:p14="http://schemas.microsoft.com/office/powerpoint/2010/main" val="2344006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CHS newsletter visual example">
            <a:extLst>
              <a:ext uri="{FF2B5EF4-FFF2-40B4-BE49-F238E27FC236}">
                <a16:creationId xmlns:a16="http://schemas.microsoft.com/office/drawing/2014/main" id="{B7393EB0-2BAF-44C0-9369-88B830F11958}"/>
              </a:ext>
            </a:extLst>
          </p:cNvPr>
          <p:cNvPicPr>
            <a:picLocks noGrp="1" noChangeAspect="1"/>
          </p:cNvPicPr>
          <p:nvPr>
            <p:ph idx="1"/>
          </p:nvPr>
        </p:nvPicPr>
        <p:blipFill>
          <a:blip r:embed="rId2"/>
          <a:stretch>
            <a:fillRect/>
          </a:stretch>
        </p:blipFill>
        <p:spPr>
          <a:xfrm>
            <a:off x="776747" y="449825"/>
            <a:ext cx="4719817" cy="6098459"/>
          </a:xfrm>
          <a:prstGeom prst="rect">
            <a:avLst/>
          </a:prstGeom>
          <a:ln w="19050">
            <a:solidFill>
              <a:schemeClr val="accent1"/>
            </a:solidFill>
          </a:ln>
        </p:spPr>
      </p:pic>
      <p:pic>
        <p:nvPicPr>
          <p:cNvPr id="8" name="Content Placeholder 7" descr="NCHS blog visual example">
            <a:extLst>
              <a:ext uri="{FF2B5EF4-FFF2-40B4-BE49-F238E27FC236}">
                <a16:creationId xmlns:a16="http://schemas.microsoft.com/office/drawing/2014/main" id="{D1BB6C5C-CC24-4CE1-BC4B-73A6674B25DB}"/>
              </a:ext>
            </a:extLst>
          </p:cNvPr>
          <p:cNvPicPr>
            <a:picLocks noGrp="1" noChangeAspect="1"/>
          </p:cNvPicPr>
          <p:nvPr>
            <p:ph idx="10"/>
          </p:nvPr>
        </p:nvPicPr>
        <p:blipFill>
          <a:blip r:embed="rId3"/>
          <a:stretch>
            <a:fillRect/>
          </a:stretch>
        </p:blipFill>
        <p:spPr>
          <a:xfrm>
            <a:off x="5858132" y="1436992"/>
            <a:ext cx="6084692" cy="4124123"/>
          </a:xfrm>
          <a:prstGeom prst="rect">
            <a:avLst/>
          </a:prstGeom>
          <a:ln w="12700">
            <a:solidFill>
              <a:schemeClr val="accent2"/>
            </a:solidFill>
          </a:ln>
        </p:spPr>
      </p:pic>
    </p:spTree>
    <p:extLst>
      <p:ext uri="{BB962C8B-B14F-4D97-AF65-F5344CB8AC3E}">
        <p14:creationId xmlns:p14="http://schemas.microsoft.com/office/powerpoint/2010/main" val="10896766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5987"/>
          </a:xfrm>
        </p:spPr>
        <p:txBody>
          <a:bodyPr/>
          <a:lstStyle/>
          <a:p>
            <a:pPr algn="ctr"/>
            <a:r>
              <a:rPr lang="en-US" sz="4800" dirty="0"/>
              <a:t>3. Ensure routine follow-up with contacts</a:t>
            </a:r>
          </a:p>
        </p:txBody>
      </p:sp>
      <p:sp>
        <p:nvSpPr>
          <p:cNvPr id="3" name="Text Placeholder 2"/>
          <p:cNvSpPr>
            <a:spLocks noGrp="1"/>
          </p:cNvSpPr>
          <p:nvPr>
            <p:ph type="body" sz="quarter" idx="10"/>
          </p:nvPr>
        </p:nvSpPr>
        <p:spPr>
          <a:xfrm>
            <a:off x="542925" y="1514475"/>
            <a:ext cx="10972800" cy="4933951"/>
          </a:xfrm>
        </p:spPr>
        <p:txBody>
          <a:bodyPr/>
          <a:lstStyle/>
          <a:p>
            <a:r>
              <a:rPr lang="en-US" sz="2800" dirty="0">
                <a:solidFill>
                  <a:srgbClr val="000000"/>
                </a:solidFill>
              </a:rPr>
              <a:t>Quarterly meetings with the Chair of the Friends Executive Committee</a:t>
            </a:r>
            <a:endParaRPr lang="en-US" sz="2400" dirty="0">
              <a:solidFill>
                <a:srgbClr val="000000"/>
              </a:solidFill>
            </a:endParaRPr>
          </a:p>
          <a:p>
            <a:r>
              <a:rPr lang="en-US" sz="2800" dirty="0">
                <a:solidFill>
                  <a:srgbClr val="000000"/>
                </a:solidFill>
              </a:rPr>
              <a:t>Attendance at partner-sponsored events related to health data and statistics</a:t>
            </a:r>
            <a:endParaRPr lang="en-US" sz="2400" dirty="0">
              <a:solidFill>
                <a:srgbClr val="000000"/>
              </a:solidFill>
            </a:endParaRPr>
          </a:p>
          <a:p>
            <a:r>
              <a:rPr lang="en-US" sz="2800" dirty="0">
                <a:solidFill>
                  <a:srgbClr val="000000"/>
                </a:solidFill>
              </a:rPr>
              <a:t>Regular engagement internally at NCHS: identify liaisons from within NCHS to assist with promoting NCHS publications and data releases, provide examples of external uses of NCHS data, advise on program-specific outreach, help share information across NCHS</a:t>
            </a:r>
            <a:endParaRPr lang="en-US" sz="2400" dirty="0">
              <a:solidFill>
                <a:srgbClr val="000000"/>
              </a:solidFill>
            </a:endParaRPr>
          </a:p>
          <a:p>
            <a:r>
              <a:rPr lang="en-US" sz="2800" dirty="0">
                <a:solidFill>
                  <a:srgbClr val="000000"/>
                </a:solidFill>
              </a:rPr>
              <a:t>Annual CDC Policy Consultations: regular discussions with CDC Centers’ policy offices to improve internal communication and policy, better understand data needs across CDC</a:t>
            </a:r>
            <a:endParaRPr lang="en-US" sz="2400" dirty="0">
              <a:solidFill>
                <a:srgbClr val="000000"/>
              </a:solidFill>
            </a:endParaRPr>
          </a:p>
          <a:p>
            <a:endParaRPr lang="en-US" dirty="0"/>
          </a:p>
        </p:txBody>
      </p:sp>
    </p:spTree>
    <p:extLst>
      <p:ext uri="{BB962C8B-B14F-4D97-AF65-F5344CB8AC3E}">
        <p14:creationId xmlns:p14="http://schemas.microsoft.com/office/powerpoint/2010/main" val="14627456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73187"/>
          </a:xfrm>
        </p:spPr>
        <p:txBody>
          <a:bodyPr/>
          <a:lstStyle/>
          <a:p>
            <a:pPr algn="ctr">
              <a:lnSpc>
                <a:spcPct val="100000"/>
              </a:lnSpc>
            </a:pPr>
            <a:r>
              <a:rPr lang="en-US" sz="4800" dirty="0"/>
              <a:t>4. Identify opportunities to promote NCHS externally</a:t>
            </a:r>
          </a:p>
        </p:txBody>
      </p:sp>
      <p:sp>
        <p:nvSpPr>
          <p:cNvPr id="3" name="Text Placeholder 2"/>
          <p:cNvSpPr>
            <a:spLocks noGrp="1"/>
          </p:cNvSpPr>
          <p:nvPr>
            <p:ph type="body" sz="quarter" idx="10"/>
          </p:nvPr>
        </p:nvSpPr>
        <p:spPr>
          <a:xfrm>
            <a:off x="542925" y="1647825"/>
            <a:ext cx="10972800" cy="4953000"/>
          </a:xfrm>
        </p:spPr>
        <p:txBody>
          <a:bodyPr/>
          <a:lstStyle/>
          <a:p>
            <a:r>
              <a:rPr lang="en-US" sz="2800" dirty="0">
                <a:solidFill>
                  <a:srgbClr val="000000"/>
                </a:solidFill>
              </a:rPr>
              <a:t>Conference attendance, special session development</a:t>
            </a:r>
            <a:endParaRPr lang="en-US" sz="2400" dirty="0">
              <a:solidFill>
                <a:srgbClr val="000000"/>
              </a:solidFill>
            </a:endParaRPr>
          </a:p>
          <a:p>
            <a:r>
              <a:rPr lang="en-US" sz="2800" dirty="0">
                <a:solidFill>
                  <a:srgbClr val="000000"/>
                </a:solidFill>
              </a:rPr>
              <a:t>Hill briefings</a:t>
            </a:r>
            <a:endParaRPr lang="en-US" sz="2400" dirty="0">
              <a:solidFill>
                <a:srgbClr val="000000"/>
              </a:solidFill>
            </a:endParaRPr>
          </a:p>
          <a:p>
            <a:r>
              <a:rPr lang="en-US" sz="2800" dirty="0">
                <a:solidFill>
                  <a:srgbClr val="000000"/>
                </a:solidFill>
              </a:rPr>
              <a:t>Friends briefings/External Stakeholders Seminar Series</a:t>
            </a:r>
            <a:endParaRPr lang="en-US" sz="2400" dirty="0">
              <a:solidFill>
                <a:srgbClr val="000000"/>
              </a:solidFill>
            </a:endParaRPr>
          </a:p>
          <a:p>
            <a:r>
              <a:rPr lang="en-US" sz="2800" dirty="0">
                <a:solidFill>
                  <a:srgbClr val="000000"/>
                </a:solidFill>
              </a:rPr>
              <a:t>HHS briefings</a:t>
            </a:r>
            <a:endParaRPr lang="en-US" sz="2400" dirty="0">
              <a:solidFill>
                <a:srgbClr val="000000"/>
              </a:solidFill>
            </a:endParaRPr>
          </a:p>
          <a:p>
            <a:r>
              <a:rPr lang="en-US" sz="2800" dirty="0">
                <a:solidFill>
                  <a:srgbClr val="000000"/>
                </a:solidFill>
              </a:rPr>
              <a:t>Department Policy and Data Seminar Series</a:t>
            </a:r>
            <a:endParaRPr lang="en-US" sz="2400" dirty="0">
              <a:solidFill>
                <a:srgbClr val="000000"/>
              </a:solidFill>
            </a:endParaRPr>
          </a:p>
          <a:p>
            <a:r>
              <a:rPr lang="en-US" sz="2800" dirty="0">
                <a:solidFill>
                  <a:srgbClr val="000000"/>
                </a:solidFill>
              </a:rPr>
              <a:t>NCHS Data Seminar Series</a:t>
            </a:r>
            <a:endParaRPr lang="en-US" sz="2400" dirty="0">
              <a:solidFill>
                <a:srgbClr val="000000"/>
              </a:solidFill>
            </a:endParaRPr>
          </a:p>
          <a:p>
            <a:r>
              <a:rPr lang="en-US" sz="2800" dirty="0">
                <a:solidFill>
                  <a:srgbClr val="000000"/>
                </a:solidFill>
              </a:rPr>
              <a:t>CDC cross-CIO collaboration promotion</a:t>
            </a:r>
            <a:endParaRPr lang="en-US" sz="2400" dirty="0">
              <a:solidFill>
                <a:srgbClr val="000000"/>
              </a:solidFill>
            </a:endParaRPr>
          </a:p>
          <a:p>
            <a:r>
              <a:rPr lang="en-US" sz="2800" dirty="0">
                <a:solidFill>
                  <a:srgbClr val="000000"/>
                </a:solidFill>
              </a:rPr>
              <a:t>Video and webinar briefing on major releases</a:t>
            </a:r>
            <a:endParaRPr lang="en-US" sz="2400" dirty="0">
              <a:solidFill>
                <a:srgbClr val="000000"/>
              </a:solidFill>
            </a:endParaRPr>
          </a:p>
          <a:p>
            <a:r>
              <a:rPr lang="en-US" sz="2800" dirty="0">
                <a:solidFill>
                  <a:srgbClr val="000000"/>
                </a:solidFill>
              </a:rPr>
              <a:t>Develop Outreach Innovation Fund to promote cross-Center outreach innovation</a:t>
            </a:r>
            <a:endParaRPr lang="en-US" sz="2400" dirty="0">
              <a:solidFill>
                <a:srgbClr val="000000"/>
              </a:solidFill>
            </a:endParaRPr>
          </a:p>
          <a:p>
            <a:endParaRPr lang="en-US" dirty="0"/>
          </a:p>
        </p:txBody>
      </p:sp>
    </p:spTree>
    <p:extLst>
      <p:ext uri="{BB962C8B-B14F-4D97-AF65-F5344CB8AC3E}">
        <p14:creationId xmlns:p14="http://schemas.microsoft.com/office/powerpoint/2010/main" val="33620997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268537"/>
          </a:xfrm>
        </p:spPr>
        <p:txBody>
          <a:bodyPr/>
          <a:lstStyle/>
          <a:p>
            <a:pPr algn="ctr">
              <a:lnSpc>
                <a:spcPct val="100000"/>
              </a:lnSpc>
            </a:pPr>
            <a:r>
              <a:rPr lang="en-US" sz="4800" dirty="0"/>
              <a:t>5. Obtain feedback on outreach from current stakeholders and outreach to new stakeholders</a:t>
            </a:r>
          </a:p>
        </p:txBody>
      </p:sp>
      <p:sp>
        <p:nvSpPr>
          <p:cNvPr id="3" name="Text Placeholder 2"/>
          <p:cNvSpPr>
            <a:spLocks noGrp="1"/>
          </p:cNvSpPr>
          <p:nvPr>
            <p:ph type="body" sz="quarter" idx="10"/>
          </p:nvPr>
        </p:nvSpPr>
        <p:spPr>
          <a:xfrm>
            <a:off x="542925" y="3008670"/>
            <a:ext cx="10972800" cy="3439755"/>
          </a:xfrm>
        </p:spPr>
        <p:txBody>
          <a:bodyPr/>
          <a:lstStyle/>
          <a:p>
            <a:r>
              <a:rPr lang="en-US" sz="2800" dirty="0">
                <a:solidFill>
                  <a:srgbClr val="000000"/>
                </a:solidFill>
              </a:rPr>
              <a:t>Friends of NCHS Annual Meeting</a:t>
            </a:r>
            <a:endParaRPr lang="en-US" sz="2400" dirty="0">
              <a:solidFill>
                <a:srgbClr val="000000"/>
              </a:solidFill>
            </a:endParaRPr>
          </a:p>
          <a:p>
            <a:r>
              <a:rPr lang="en-US" sz="2800" dirty="0">
                <a:solidFill>
                  <a:srgbClr val="000000"/>
                </a:solidFill>
              </a:rPr>
              <a:t>Town hall meetings</a:t>
            </a:r>
          </a:p>
          <a:p>
            <a:endParaRPr lang="en-US" sz="2800" b="1" dirty="0"/>
          </a:p>
          <a:p>
            <a:endParaRPr lang="en-US" dirty="0"/>
          </a:p>
        </p:txBody>
      </p:sp>
    </p:spTree>
    <p:extLst>
      <p:ext uri="{BB962C8B-B14F-4D97-AF65-F5344CB8AC3E}">
        <p14:creationId xmlns:p14="http://schemas.microsoft.com/office/powerpoint/2010/main" val="17684276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586426"/>
          </a:xfrm>
        </p:spPr>
        <p:txBody>
          <a:bodyPr/>
          <a:lstStyle/>
          <a:p>
            <a:pPr algn="ctr">
              <a:lnSpc>
                <a:spcPct val="100000"/>
              </a:lnSpc>
            </a:pPr>
            <a:r>
              <a:rPr lang="en-US" sz="4800" dirty="0"/>
              <a:t>6. Message the importance of outreach from NCHS leadership</a:t>
            </a:r>
          </a:p>
        </p:txBody>
      </p:sp>
      <p:sp>
        <p:nvSpPr>
          <p:cNvPr id="3" name="Text Placeholder 2"/>
          <p:cNvSpPr>
            <a:spLocks noGrp="1"/>
          </p:cNvSpPr>
          <p:nvPr>
            <p:ph type="body" sz="quarter" idx="10"/>
          </p:nvPr>
        </p:nvSpPr>
        <p:spPr>
          <a:xfrm>
            <a:off x="542925" y="2222090"/>
            <a:ext cx="10972800" cy="4226336"/>
          </a:xfrm>
        </p:spPr>
        <p:txBody>
          <a:bodyPr/>
          <a:lstStyle/>
          <a:p>
            <a:r>
              <a:rPr lang="en-US" sz="3200" dirty="0">
                <a:solidFill>
                  <a:srgbClr val="000000"/>
                </a:solidFill>
              </a:rPr>
              <a:t>Consistent messaging from NCHS leadership on the importance of outreach and external communication efforts</a:t>
            </a:r>
          </a:p>
          <a:p>
            <a:r>
              <a:rPr lang="en-US" sz="3200" dirty="0">
                <a:solidFill>
                  <a:srgbClr val="000000"/>
                </a:solidFill>
              </a:rPr>
              <a:t>Finding new venues and opportunities for NCHS leadership to promote the work of NCHS</a:t>
            </a:r>
          </a:p>
        </p:txBody>
      </p:sp>
    </p:spTree>
    <p:extLst>
      <p:ext uri="{BB962C8B-B14F-4D97-AF65-F5344CB8AC3E}">
        <p14:creationId xmlns:p14="http://schemas.microsoft.com/office/powerpoint/2010/main" val="16461840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Measuring Success</a:t>
            </a:r>
          </a:p>
        </p:txBody>
      </p:sp>
      <p:sp>
        <p:nvSpPr>
          <p:cNvPr id="4" name="Content Placeholder 3"/>
          <p:cNvSpPr>
            <a:spLocks noGrp="1"/>
          </p:cNvSpPr>
          <p:nvPr>
            <p:ph type="body" sz="quarter" idx="10"/>
          </p:nvPr>
        </p:nvSpPr>
        <p:spPr/>
        <p:txBody>
          <a:bodyPr/>
          <a:lstStyle/>
          <a:p>
            <a:r>
              <a:rPr lang="en-US" sz="3200" dirty="0">
                <a:solidFill>
                  <a:srgbClr val="000000"/>
                </a:solidFill>
              </a:rPr>
              <a:t>Under development: measures to help define success of the outreach efforts and plan</a:t>
            </a:r>
          </a:p>
          <a:p>
            <a:r>
              <a:rPr lang="en-US" sz="3200" dirty="0">
                <a:solidFill>
                  <a:srgbClr val="000000"/>
                </a:solidFill>
              </a:rPr>
              <a:t>Plans for an annual assessment of overall outreach plan and strategy</a:t>
            </a:r>
          </a:p>
          <a:p>
            <a:pPr marL="0" indent="0">
              <a:buNone/>
            </a:pPr>
            <a:endParaRPr lang="en-US" sz="3200" dirty="0">
              <a:solidFill>
                <a:srgbClr val="000000"/>
              </a:solidFill>
            </a:endParaRPr>
          </a:p>
          <a:p>
            <a:r>
              <a:rPr lang="en-US" sz="3200" dirty="0">
                <a:solidFill>
                  <a:srgbClr val="000000"/>
                </a:solidFill>
              </a:rPr>
              <a:t>Example of measure: Number of stakeholder events/touch points during the year</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5166868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44561"/>
          </a:xfrm>
        </p:spPr>
        <p:txBody>
          <a:bodyPr/>
          <a:lstStyle/>
          <a:p>
            <a:pPr algn="ctr"/>
            <a:r>
              <a:rPr lang="en-US" sz="4400" dirty="0"/>
              <a:t>Input from BSC</a:t>
            </a:r>
          </a:p>
        </p:txBody>
      </p:sp>
      <p:sp>
        <p:nvSpPr>
          <p:cNvPr id="3" name="Text Placeholder 2"/>
          <p:cNvSpPr>
            <a:spLocks noGrp="1"/>
          </p:cNvSpPr>
          <p:nvPr>
            <p:ph type="body" sz="quarter" idx="10"/>
          </p:nvPr>
        </p:nvSpPr>
        <p:spPr>
          <a:xfrm>
            <a:off x="609600" y="1219200"/>
            <a:ext cx="10972800" cy="5364161"/>
          </a:xfrm>
        </p:spPr>
        <p:txBody>
          <a:bodyPr/>
          <a:lstStyle/>
          <a:p>
            <a:r>
              <a:rPr lang="en-US" sz="3200" dirty="0">
                <a:solidFill>
                  <a:srgbClr val="000000"/>
                </a:solidFill>
              </a:rPr>
              <a:t>NCHS Stakeholders – who else are we missing?</a:t>
            </a:r>
          </a:p>
          <a:p>
            <a:r>
              <a:rPr lang="en-US" sz="3200" dirty="0">
                <a:solidFill>
                  <a:srgbClr val="000000"/>
                </a:solidFill>
              </a:rPr>
              <a:t>Opportunities to engage with potential stakeholders – where else should we be?</a:t>
            </a:r>
          </a:p>
          <a:p>
            <a:r>
              <a:rPr lang="en-US" sz="3200" dirty="0">
                <a:solidFill>
                  <a:srgbClr val="000000"/>
                </a:solidFill>
              </a:rPr>
              <a:t>Outreach methods – are there new ways of outreach to consider?</a:t>
            </a:r>
          </a:p>
          <a:p>
            <a:r>
              <a:rPr lang="en-US" sz="3200" dirty="0">
                <a:solidFill>
                  <a:srgbClr val="000000"/>
                </a:solidFill>
              </a:rPr>
              <a:t>Measuring success – are there recommendations on output and outcome measurement for outreach?</a:t>
            </a:r>
          </a:p>
          <a:p>
            <a:r>
              <a:rPr lang="en-US" sz="3200" dirty="0">
                <a:solidFill>
                  <a:srgbClr val="000000"/>
                </a:solidFill>
              </a:rPr>
              <a:t>Topic prioritization – what types of data and health topics should we focus on as a part of this focused outreach?</a:t>
            </a:r>
          </a:p>
        </p:txBody>
      </p:sp>
    </p:spTree>
    <p:extLst>
      <p:ext uri="{BB962C8B-B14F-4D97-AF65-F5344CB8AC3E}">
        <p14:creationId xmlns:p14="http://schemas.microsoft.com/office/powerpoint/2010/main" val="36695947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9254" y="2082384"/>
            <a:ext cx="5861154" cy="1569660"/>
          </a:xfrm>
          <a:prstGeom prst="rect">
            <a:avLst/>
          </a:prstGeom>
          <a:noFill/>
        </p:spPr>
        <p:txBody>
          <a:bodyPr wrap="square" rtlCol="0">
            <a:spAutoFit/>
          </a:bodyPr>
          <a:lstStyle/>
          <a:p>
            <a:r>
              <a:rPr lang="en-US" sz="9600" b="1" dirty="0">
                <a:solidFill>
                  <a:schemeClr val="bg2"/>
                </a:solidFill>
                <a:latin typeface="Calibri" panose="020F0502020204030204" pitchFamily="34" charset="0"/>
              </a:rPr>
              <a:t>Thank you!</a:t>
            </a:r>
          </a:p>
        </p:txBody>
      </p:sp>
      <p:sp>
        <p:nvSpPr>
          <p:cNvPr id="2" name="Text Placeholder 1"/>
          <p:cNvSpPr>
            <a:spLocks noGrp="1"/>
          </p:cNvSpPr>
          <p:nvPr>
            <p:ph type="body" idx="1"/>
          </p:nvPr>
        </p:nvSpPr>
        <p:spPr/>
        <p:txBody>
          <a:bodyPr/>
          <a:lstStyle/>
          <a:p>
            <a:r>
              <a:rPr lang="en-US" dirty="0"/>
              <a:t>Lisa Wagner – LWagner2@cdc.gov </a:t>
            </a:r>
          </a:p>
        </p:txBody>
      </p:sp>
    </p:spTree>
    <p:extLst>
      <p:ext uri="{BB962C8B-B14F-4D97-AF65-F5344CB8AC3E}">
        <p14:creationId xmlns:p14="http://schemas.microsoft.com/office/powerpoint/2010/main" val="14215859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603A-40C7-4B05-8B5C-7138361356E8}"/>
              </a:ext>
            </a:extLst>
          </p:cNvPr>
          <p:cNvSpPr>
            <a:spLocks noGrp="1"/>
          </p:cNvSpPr>
          <p:nvPr>
            <p:ph type="title"/>
          </p:nvPr>
        </p:nvSpPr>
        <p:spPr/>
        <p:txBody>
          <a:bodyPr/>
          <a:lstStyle/>
          <a:p>
            <a:pPr algn="ctr">
              <a:lnSpc>
                <a:spcPct val="100000"/>
              </a:lnSpc>
            </a:pPr>
            <a:r>
              <a:rPr lang="en-US" sz="4400" dirty="0"/>
              <a:t>Office of Planning, Budget, and Legislation: Policy Team</a:t>
            </a:r>
          </a:p>
        </p:txBody>
      </p:sp>
      <p:sp>
        <p:nvSpPr>
          <p:cNvPr id="4" name="Content Placeholder 3">
            <a:extLst>
              <a:ext uri="{FF2B5EF4-FFF2-40B4-BE49-F238E27FC236}">
                <a16:creationId xmlns:a16="http://schemas.microsoft.com/office/drawing/2014/main" id="{86A93070-1E73-47F4-9397-D8B2B7ADBD06}"/>
              </a:ext>
            </a:extLst>
          </p:cNvPr>
          <p:cNvSpPr>
            <a:spLocks noGrp="1"/>
          </p:cNvSpPr>
          <p:nvPr>
            <p:ph idx="1"/>
          </p:nvPr>
        </p:nvSpPr>
        <p:spPr>
          <a:xfrm>
            <a:off x="609601" y="1464343"/>
            <a:ext cx="6035880" cy="5034780"/>
          </a:xfrm>
        </p:spPr>
        <p:txBody>
          <a:bodyPr/>
          <a:lstStyle/>
          <a:p>
            <a:pPr>
              <a:buClr>
                <a:srgbClr val="339966"/>
              </a:buClr>
            </a:pPr>
            <a:r>
              <a:rPr lang="en-US" sz="2000" dirty="0"/>
              <a:t>OBPL is a focal point for coordination and integration</a:t>
            </a:r>
          </a:p>
          <a:p>
            <a:pPr lvl="1">
              <a:buClr>
                <a:srgbClr val="339966"/>
              </a:buClr>
            </a:pPr>
            <a:r>
              <a:rPr lang="en-US" sz="2000" dirty="0">
                <a:solidFill>
                  <a:srgbClr val="000000"/>
                </a:solidFill>
              </a:rPr>
              <a:t>Research Ethics Review Board (ERB) </a:t>
            </a:r>
          </a:p>
          <a:p>
            <a:pPr lvl="1">
              <a:buClr>
                <a:srgbClr val="339966"/>
              </a:buClr>
            </a:pPr>
            <a:r>
              <a:rPr lang="en-US" sz="2000" dirty="0">
                <a:solidFill>
                  <a:srgbClr val="000000"/>
                </a:solidFill>
              </a:rPr>
              <a:t>Office of Management and Budget (OMB) Clearances</a:t>
            </a:r>
          </a:p>
          <a:p>
            <a:pPr lvl="1">
              <a:buClr>
                <a:srgbClr val="339966"/>
              </a:buClr>
            </a:pPr>
            <a:r>
              <a:rPr lang="en-US" sz="2000" dirty="0">
                <a:solidFill>
                  <a:srgbClr val="000000"/>
                </a:solidFill>
              </a:rPr>
              <a:t>Confidentiality and Privacy</a:t>
            </a:r>
          </a:p>
          <a:p>
            <a:pPr lvl="1">
              <a:buClr>
                <a:srgbClr val="339966"/>
              </a:buClr>
            </a:pPr>
            <a:r>
              <a:rPr lang="en-US" sz="2000" dirty="0">
                <a:solidFill>
                  <a:srgbClr val="000000"/>
                </a:solidFill>
              </a:rPr>
              <a:t>Federal Interagency Forums</a:t>
            </a:r>
          </a:p>
          <a:p>
            <a:pPr lvl="1">
              <a:buClr>
                <a:srgbClr val="339966"/>
              </a:buClr>
            </a:pPr>
            <a:r>
              <a:rPr lang="en-US" sz="2000" dirty="0">
                <a:solidFill>
                  <a:srgbClr val="000000"/>
                </a:solidFill>
              </a:rPr>
              <a:t>National Committee on Vital and Health Statistics (NCVHS)</a:t>
            </a:r>
          </a:p>
          <a:p>
            <a:pPr lvl="1">
              <a:buClr>
                <a:srgbClr val="339966"/>
              </a:buClr>
            </a:pPr>
            <a:r>
              <a:rPr lang="en-US" sz="2000" dirty="0">
                <a:solidFill>
                  <a:srgbClr val="000000"/>
                </a:solidFill>
              </a:rPr>
              <a:t>Internal and External Communication and Outreach</a:t>
            </a:r>
          </a:p>
          <a:p>
            <a:pPr lvl="1">
              <a:buClr>
                <a:srgbClr val="339966"/>
              </a:buClr>
            </a:pPr>
            <a:r>
              <a:rPr lang="en-US" sz="2000" dirty="0">
                <a:solidFill>
                  <a:srgbClr val="000000"/>
                </a:solidFill>
              </a:rPr>
              <a:t>Legislative Affairs</a:t>
            </a:r>
          </a:p>
          <a:p>
            <a:pPr lvl="1">
              <a:buClr>
                <a:srgbClr val="339966"/>
              </a:buClr>
            </a:pPr>
            <a:r>
              <a:rPr lang="en-US" sz="2000" dirty="0">
                <a:solidFill>
                  <a:srgbClr val="000000"/>
                </a:solidFill>
              </a:rPr>
              <a:t>Budget Formulation and Performance Planning</a:t>
            </a:r>
          </a:p>
          <a:p>
            <a:pPr lvl="1"/>
            <a:endParaRPr lang="en-US" dirty="0"/>
          </a:p>
        </p:txBody>
      </p:sp>
      <p:graphicFrame>
        <p:nvGraphicFramePr>
          <p:cNvPr id="6" name="Content Placeholder 3" descr="The policy team is made up of three areas: legislative affairs, budget formulation and appropriations, and outreach.">
            <a:extLst>
              <a:ext uri="{FF2B5EF4-FFF2-40B4-BE49-F238E27FC236}">
                <a16:creationId xmlns:a16="http://schemas.microsoft.com/office/drawing/2014/main" id="{201358D8-49CC-4B02-8A8A-51DB17CEA35F}"/>
              </a:ext>
            </a:extLst>
          </p:cNvPr>
          <p:cNvGraphicFramePr>
            <a:graphicFrameLocks noGrp="1"/>
          </p:cNvGraphicFramePr>
          <p:nvPr>
            <p:ph idx="10"/>
            <p:extLst>
              <p:ext uri="{D42A27DB-BD31-4B8C-83A1-F6EECF244321}">
                <p14:modId xmlns:p14="http://schemas.microsoft.com/office/powerpoint/2010/main" val="3611638118"/>
              </p:ext>
            </p:extLst>
          </p:nvPr>
        </p:nvGraphicFramePr>
        <p:xfrm>
          <a:off x="5782493" y="1464343"/>
          <a:ext cx="6035881" cy="4898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3D62AE8-4BD8-4C64-A93E-9DBF51FADB44}"/>
              </a:ext>
            </a:extLst>
          </p:cNvPr>
          <p:cNvSpPr txBox="1"/>
          <p:nvPr/>
        </p:nvSpPr>
        <p:spPr>
          <a:xfrm>
            <a:off x="7496533" y="1328485"/>
            <a:ext cx="3470788" cy="523220"/>
          </a:xfrm>
          <a:prstGeom prst="rect">
            <a:avLst/>
          </a:prstGeom>
          <a:noFill/>
        </p:spPr>
        <p:txBody>
          <a:bodyPr wrap="square" rtlCol="0">
            <a:spAutoFit/>
          </a:bodyPr>
          <a:lstStyle/>
          <a:p>
            <a:r>
              <a:rPr lang="en-US" sz="2800" b="1" u="sng" dirty="0">
                <a:solidFill>
                  <a:srgbClr val="000000"/>
                </a:solidFill>
                <a:latin typeface="Calibri" panose="020F0502020204030204" pitchFamily="34" charset="0"/>
              </a:rPr>
              <a:t>Policy Team Functions</a:t>
            </a:r>
          </a:p>
        </p:txBody>
      </p:sp>
    </p:spTree>
    <p:extLst>
      <p:ext uri="{BB962C8B-B14F-4D97-AF65-F5344CB8AC3E}">
        <p14:creationId xmlns:p14="http://schemas.microsoft.com/office/powerpoint/2010/main" val="37704896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4800" dirty="0"/>
              <a:t>Outreach Goals</a:t>
            </a:r>
            <a:endParaRPr lang="en-US" sz="4800" u="sng" dirty="0"/>
          </a:p>
        </p:txBody>
      </p:sp>
      <p:sp>
        <p:nvSpPr>
          <p:cNvPr id="3" name="Text Placeholder 2"/>
          <p:cNvSpPr>
            <a:spLocks noGrp="1"/>
          </p:cNvSpPr>
          <p:nvPr>
            <p:ph type="body" sz="quarter" idx="10"/>
          </p:nvPr>
        </p:nvSpPr>
        <p:spPr/>
        <p:txBody>
          <a:bodyPr/>
          <a:lstStyle/>
          <a:p>
            <a:r>
              <a:rPr lang="en-US" sz="3600" dirty="0">
                <a:solidFill>
                  <a:srgbClr val="000000"/>
                </a:solidFill>
              </a:rPr>
              <a:t>To raise the visibility of NCHS and the value of health statistics</a:t>
            </a:r>
          </a:p>
          <a:p>
            <a:r>
              <a:rPr lang="en-US" sz="3600" dirty="0">
                <a:solidFill>
                  <a:srgbClr val="000000"/>
                </a:solidFill>
              </a:rPr>
              <a:t>To increase the level of health statistics literacy and NCHS data use</a:t>
            </a:r>
          </a:p>
          <a:p>
            <a:r>
              <a:rPr lang="en-US" sz="3600" dirty="0">
                <a:solidFill>
                  <a:srgbClr val="000000"/>
                </a:solidFill>
              </a:rPr>
              <a:t>To communicate strategically about new NCHS data findings and program activities</a:t>
            </a:r>
          </a:p>
          <a:p>
            <a:endParaRPr lang="en-US" dirty="0"/>
          </a:p>
        </p:txBody>
      </p:sp>
    </p:spTree>
    <p:extLst>
      <p:ext uri="{BB962C8B-B14F-4D97-AF65-F5344CB8AC3E}">
        <p14:creationId xmlns:p14="http://schemas.microsoft.com/office/powerpoint/2010/main" val="12859101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506537"/>
          </a:xfrm>
        </p:spPr>
        <p:txBody>
          <a:bodyPr/>
          <a:lstStyle/>
          <a:p>
            <a:pPr algn="ctr">
              <a:lnSpc>
                <a:spcPct val="100000"/>
              </a:lnSpc>
            </a:pPr>
            <a:r>
              <a:rPr lang="en-US" sz="4800" dirty="0"/>
              <a:t>Types of Outreach: Interconnectedness of Outreach Modalities</a:t>
            </a:r>
          </a:p>
        </p:txBody>
      </p:sp>
      <p:sp>
        <p:nvSpPr>
          <p:cNvPr id="3" name="Text Placeholder 2"/>
          <p:cNvSpPr>
            <a:spLocks noGrp="1"/>
          </p:cNvSpPr>
          <p:nvPr>
            <p:ph type="body" sz="quarter" idx="10"/>
          </p:nvPr>
        </p:nvSpPr>
        <p:spPr>
          <a:xfrm>
            <a:off x="609600" y="1943100"/>
            <a:ext cx="10972800" cy="4660899"/>
          </a:xfrm>
        </p:spPr>
        <p:txBody>
          <a:bodyPr/>
          <a:lstStyle/>
          <a:p>
            <a:pPr>
              <a:spcAft>
                <a:spcPts val="1000"/>
              </a:spcAft>
              <a:buClr>
                <a:schemeClr val="accent2"/>
              </a:buClr>
            </a:pPr>
            <a:r>
              <a:rPr lang="en-US" sz="4400" dirty="0">
                <a:solidFill>
                  <a:srgbClr val="000000"/>
                </a:solidFill>
              </a:rPr>
              <a:t>Dissemination/external communications</a:t>
            </a:r>
          </a:p>
          <a:p>
            <a:pPr>
              <a:spcAft>
                <a:spcPts val="1000"/>
              </a:spcAft>
              <a:buClr>
                <a:schemeClr val="accent2"/>
              </a:buClr>
            </a:pPr>
            <a:r>
              <a:rPr lang="en-US" sz="4400" dirty="0">
                <a:solidFill>
                  <a:srgbClr val="000000"/>
                </a:solidFill>
              </a:rPr>
              <a:t>Sponsorship/Collaborators</a:t>
            </a:r>
          </a:p>
          <a:p>
            <a:pPr>
              <a:spcAft>
                <a:spcPts val="1000"/>
              </a:spcAft>
              <a:buClr>
                <a:schemeClr val="accent2"/>
              </a:buClr>
            </a:pPr>
            <a:r>
              <a:rPr lang="en-US" sz="4400" dirty="0">
                <a:solidFill>
                  <a:srgbClr val="000000"/>
                </a:solidFill>
              </a:rPr>
              <a:t>Respondents/response rates</a:t>
            </a:r>
          </a:p>
          <a:p>
            <a:endParaRPr lang="en-US" dirty="0"/>
          </a:p>
        </p:txBody>
      </p:sp>
    </p:spTree>
    <p:extLst>
      <p:ext uri="{BB962C8B-B14F-4D97-AF65-F5344CB8AC3E}">
        <p14:creationId xmlns:p14="http://schemas.microsoft.com/office/powerpoint/2010/main" val="13714647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80" y="0"/>
            <a:ext cx="10972800" cy="1143000"/>
          </a:xfrm>
        </p:spPr>
        <p:txBody>
          <a:bodyPr/>
          <a:lstStyle/>
          <a:p>
            <a:pPr algn="ctr"/>
            <a:r>
              <a:rPr lang="en-US" sz="4400" dirty="0"/>
              <a:t>NCHS Partners All Play Different and Key Roles</a:t>
            </a:r>
          </a:p>
        </p:txBody>
      </p:sp>
      <p:sp>
        <p:nvSpPr>
          <p:cNvPr id="3" name="Text Placeholder 2"/>
          <p:cNvSpPr>
            <a:spLocks noGrp="1"/>
          </p:cNvSpPr>
          <p:nvPr>
            <p:ph type="body" sz="quarter" idx="10"/>
          </p:nvPr>
        </p:nvSpPr>
        <p:spPr>
          <a:xfrm>
            <a:off x="637080" y="1143000"/>
            <a:ext cx="10735769" cy="5524499"/>
          </a:xfrm>
        </p:spPr>
        <p:txBody>
          <a:bodyPr/>
          <a:lstStyle/>
          <a:p>
            <a:r>
              <a:rPr lang="en-US" sz="2800" b="1" dirty="0">
                <a:solidFill>
                  <a:srgbClr val="000000"/>
                </a:solidFill>
              </a:rPr>
              <a:t>Friends of NCHS</a:t>
            </a:r>
          </a:p>
          <a:p>
            <a:r>
              <a:rPr lang="en-US" sz="2800" dirty="0">
                <a:solidFill>
                  <a:srgbClr val="000000"/>
                </a:solidFill>
              </a:rPr>
              <a:t>Congress</a:t>
            </a:r>
          </a:p>
          <a:p>
            <a:r>
              <a:rPr lang="en-US" sz="2800" dirty="0">
                <a:solidFill>
                  <a:srgbClr val="000000"/>
                </a:solidFill>
              </a:rPr>
              <a:t>Policymakers</a:t>
            </a:r>
          </a:p>
          <a:p>
            <a:r>
              <a:rPr lang="en-US" sz="2800" dirty="0">
                <a:solidFill>
                  <a:srgbClr val="000000"/>
                </a:solidFill>
              </a:rPr>
              <a:t>U.S. Department of Health and Human Services</a:t>
            </a:r>
          </a:p>
          <a:p>
            <a:r>
              <a:rPr lang="en-US" sz="2800" dirty="0">
                <a:solidFill>
                  <a:srgbClr val="000000"/>
                </a:solidFill>
              </a:rPr>
              <a:t>Centers for Disease Control and Prevention</a:t>
            </a:r>
          </a:p>
          <a:p>
            <a:r>
              <a:rPr lang="en-US" sz="2800" dirty="0">
                <a:solidFill>
                  <a:srgbClr val="000000"/>
                </a:solidFill>
              </a:rPr>
              <a:t>Professional Associations</a:t>
            </a:r>
          </a:p>
          <a:p>
            <a:r>
              <a:rPr lang="en-US" sz="2800" dirty="0">
                <a:solidFill>
                  <a:srgbClr val="000000"/>
                </a:solidFill>
              </a:rPr>
              <a:t>Academia and Researchers</a:t>
            </a:r>
          </a:p>
          <a:p>
            <a:r>
              <a:rPr lang="en-US" sz="2800" dirty="0">
                <a:solidFill>
                  <a:srgbClr val="000000"/>
                </a:solidFill>
              </a:rPr>
              <a:t>State and local governments, including public health departments</a:t>
            </a:r>
          </a:p>
          <a:p>
            <a:r>
              <a:rPr lang="en-US" sz="2800" dirty="0">
                <a:solidFill>
                  <a:srgbClr val="000000"/>
                </a:solidFill>
              </a:rPr>
              <a:t>Media</a:t>
            </a:r>
          </a:p>
          <a:p>
            <a:r>
              <a:rPr lang="en-US" sz="2800" dirty="0">
                <a:solidFill>
                  <a:srgbClr val="000000"/>
                </a:solidFill>
              </a:rPr>
              <a:t>Public</a:t>
            </a:r>
          </a:p>
          <a:p>
            <a:r>
              <a:rPr lang="en-US" sz="2800" dirty="0">
                <a:solidFill>
                  <a:srgbClr val="000000"/>
                </a:solidFill>
              </a:rPr>
              <a:t>Health care providers</a:t>
            </a:r>
          </a:p>
          <a:p>
            <a:endParaRPr lang="en-US" dirty="0"/>
          </a:p>
        </p:txBody>
      </p:sp>
    </p:spTree>
    <p:extLst>
      <p:ext uri="{BB962C8B-B14F-4D97-AF65-F5344CB8AC3E}">
        <p14:creationId xmlns:p14="http://schemas.microsoft.com/office/powerpoint/2010/main" val="20983042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896" y="184823"/>
            <a:ext cx="5534025" cy="849935"/>
          </a:xfrm>
          <a:ln w="38100">
            <a:solidFill>
              <a:srgbClr val="000000"/>
            </a:solidFill>
          </a:ln>
        </p:spPr>
        <p:txBody>
          <a:bodyPr/>
          <a:lstStyle/>
          <a:p>
            <a:pPr algn="ctr"/>
            <a:r>
              <a:rPr lang="en-US" sz="5400" dirty="0"/>
              <a:t>Friends of NCHS</a:t>
            </a:r>
          </a:p>
        </p:txBody>
      </p:sp>
      <p:pic>
        <p:nvPicPr>
          <p:cNvPr id="16" name="Picture 15" descr="NAPHSI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951" y="1415459"/>
            <a:ext cx="1727200" cy="1727200"/>
          </a:xfrm>
          <a:prstGeom prst="rect">
            <a:avLst/>
          </a:prstGeom>
        </p:spPr>
      </p:pic>
      <p:pic>
        <p:nvPicPr>
          <p:cNvPr id="17" name="Picture 16" descr="American Heart Associ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840" y="1669457"/>
            <a:ext cx="2853537" cy="1714500"/>
          </a:xfrm>
          <a:prstGeom prst="rect">
            <a:avLst/>
          </a:prstGeom>
        </p:spPr>
      </p:pic>
      <p:pic>
        <p:nvPicPr>
          <p:cNvPr id="18" name="Picture 17" descr="March of Dime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22" y="3676650"/>
            <a:ext cx="1872704" cy="1325523"/>
          </a:xfrm>
          <a:prstGeom prst="rect">
            <a:avLst/>
          </a:prstGeom>
        </p:spPr>
      </p:pic>
      <p:pic>
        <p:nvPicPr>
          <p:cNvPr id="19" name="Picture 18" descr="Academy Health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1200" y="4619624"/>
            <a:ext cx="1895475" cy="1895475"/>
          </a:xfrm>
          <a:prstGeom prst="rect">
            <a:avLst/>
          </a:prstGeom>
        </p:spPr>
      </p:pic>
      <p:pic>
        <p:nvPicPr>
          <p:cNvPr id="20" name="Picture 19" descr="ACOG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790" y="2422525"/>
            <a:ext cx="2090738" cy="775252"/>
          </a:xfrm>
          <a:prstGeom prst="rect">
            <a:avLst/>
          </a:prstGeom>
        </p:spPr>
      </p:pic>
      <p:pic>
        <p:nvPicPr>
          <p:cNvPr id="21" name="Picture 20" descr="APHA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4087" y="5214937"/>
            <a:ext cx="3228975" cy="1304925"/>
          </a:xfrm>
          <a:prstGeom prst="rect">
            <a:avLst/>
          </a:prstGeom>
        </p:spPr>
      </p:pic>
      <p:pic>
        <p:nvPicPr>
          <p:cNvPr id="22" name="Picture 21" descr="American Statistical Associatio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5074383"/>
            <a:ext cx="3160158" cy="1372962"/>
          </a:xfrm>
          <a:prstGeom prst="rect">
            <a:avLst/>
          </a:prstGeom>
        </p:spPr>
      </p:pic>
      <p:pic>
        <p:nvPicPr>
          <p:cNvPr id="23" name="Picture 22" descr="COPAFS logo"/>
          <p:cNvPicPr>
            <a:picLocks noChangeAspect="1"/>
          </p:cNvPicPr>
          <p:nvPr/>
        </p:nvPicPr>
        <p:blipFill>
          <a:blip r:embed="rId9">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10548937" y="579937"/>
            <a:ext cx="1392236" cy="1392236"/>
          </a:xfrm>
          <a:prstGeom prst="rect">
            <a:avLst/>
          </a:prstGeom>
        </p:spPr>
      </p:pic>
      <p:pic>
        <p:nvPicPr>
          <p:cNvPr id="24" name="Picture 23" descr="COSSA logo"/>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4198" y="1313457"/>
            <a:ext cx="3604471" cy="1109068"/>
          </a:xfrm>
          <a:prstGeom prst="rect">
            <a:avLst/>
          </a:prstGeom>
        </p:spPr>
      </p:pic>
      <p:pic>
        <p:nvPicPr>
          <p:cNvPr id="25" name="Picture 24" descr="CSTE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7060" y="3555733"/>
            <a:ext cx="2895948" cy="906018"/>
          </a:xfrm>
          <a:prstGeom prst="rect">
            <a:avLst/>
          </a:prstGeom>
        </p:spPr>
      </p:pic>
      <p:pic>
        <p:nvPicPr>
          <p:cNvPr id="26" name="Picture 25" descr="Population Association of America log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394" y="679058"/>
            <a:ext cx="2221680" cy="1160828"/>
          </a:xfrm>
          <a:prstGeom prst="rect">
            <a:avLst/>
          </a:prstGeom>
        </p:spPr>
      </p:pic>
      <p:pic>
        <p:nvPicPr>
          <p:cNvPr id="27" name="Picture 26" descr="ASN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3173" y="3578477"/>
            <a:ext cx="2328862" cy="1255759"/>
          </a:xfrm>
          <a:prstGeom prst="rect">
            <a:avLst/>
          </a:prstGeom>
        </p:spPr>
      </p:pic>
      <p:pic>
        <p:nvPicPr>
          <p:cNvPr id="28" name="Picture 27" descr="APDU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1200" y="2577548"/>
            <a:ext cx="2155860" cy="934206"/>
          </a:xfrm>
          <a:prstGeom prst="rect">
            <a:avLst/>
          </a:prstGeom>
        </p:spPr>
      </p:pic>
      <p:pic>
        <p:nvPicPr>
          <p:cNvPr id="29" name="Picture 28" descr="American Society for Aging logo"/>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6250" y="5214937"/>
            <a:ext cx="835841" cy="1312129"/>
          </a:xfrm>
          <a:prstGeom prst="rect">
            <a:avLst/>
          </a:prstGeom>
        </p:spPr>
      </p:pic>
      <p:pic>
        <p:nvPicPr>
          <p:cNvPr id="30" name="Picture 29" descr="APHL logo"/>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29113" y="3965315"/>
            <a:ext cx="1957588" cy="834957"/>
          </a:xfrm>
          <a:prstGeom prst="rect">
            <a:avLst/>
          </a:prstGeom>
        </p:spPr>
      </p:pic>
      <p:pic>
        <p:nvPicPr>
          <p:cNvPr id="31" name="Picture 30" descr="SOPHE logo"/>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0793" y="514245"/>
            <a:ext cx="1286944" cy="1286944"/>
          </a:xfrm>
          <a:prstGeom prst="rect">
            <a:avLst/>
          </a:prstGeom>
        </p:spPr>
      </p:pic>
    </p:spTree>
    <p:extLst>
      <p:ext uri="{BB962C8B-B14F-4D97-AF65-F5344CB8AC3E}">
        <p14:creationId xmlns:p14="http://schemas.microsoft.com/office/powerpoint/2010/main" val="30594851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9914"/>
            <a:ext cx="10972800" cy="744536"/>
          </a:xfrm>
        </p:spPr>
        <p:txBody>
          <a:bodyPr/>
          <a:lstStyle/>
          <a:p>
            <a:pPr algn="ctr"/>
            <a:r>
              <a:rPr lang="en-US" sz="4000" dirty="0"/>
              <a:t>Outreach is a key part of business across NCHS</a:t>
            </a:r>
          </a:p>
        </p:txBody>
      </p:sp>
      <p:sp>
        <p:nvSpPr>
          <p:cNvPr id="3" name="Content Placeholder 2"/>
          <p:cNvSpPr>
            <a:spLocks noGrp="1"/>
          </p:cNvSpPr>
          <p:nvPr>
            <p:ph idx="1"/>
          </p:nvPr>
        </p:nvSpPr>
        <p:spPr>
          <a:xfrm>
            <a:off x="445559" y="1885950"/>
            <a:ext cx="5514974" cy="4823354"/>
          </a:xfrm>
        </p:spPr>
        <p:txBody>
          <a:bodyPr/>
          <a:lstStyle/>
          <a:p>
            <a:r>
              <a:rPr lang="en-US" sz="3600" u="sng" dirty="0"/>
              <a:t>OIS</a:t>
            </a:r>
          </a:p>
          <a:p>
            <a:pPr lvl="1">
              <a:buClr>
                <a:srgbClr val="339966"/>
              </a:buClr>
            </a:pPr>
            <a:r>
              <a:rPr lang="en-US" sz="2000" dirty="0">
                <a:solidFill>
                  <a:srgbClr val="000000"/>
                </a:solidFill>
              </a:rPr>
              <a:t>Exhibit Program</a:t>
            </a:r>
          </a:p>
          <a:p>
            <a:pPr lvl="1">
              <a:buClr>
                <a:srgbClr val="339966"/>
              </a:buClr>
            </a:pPr>
            <a:r>
              <a:rPr lang="en-US" sz="2000" dirty="0">
                <a:solidFill>
                  <a:srgbClr val="000000"/>
                </a:solidFill>
              </a:rPr>
              <a:t>Publications review</a:t>
            </a:r>
          </a:p>
          <a:p>
            <a:pPr marL="609585" lvl="1" indent="0">
              <a:buClr>
                <a:srgbClr val="339966"/>
              </a:buClr>
              <a:buNone/>
            </a:pPr>
            <a:endParaRPr lang="en-US" sz="2000" dirty="0">
              <a:solidFill>
                <a:srgbClr val="000000"/>
              </a:solidFill>
            </a:endParaRPr>
          </a:p>
          <a:p>
            <a:r>
              <a:rPr lang="en-US" sz="3600" u="sng" dirty="0"/>
              <a:t>Public Affairs</a:t>
            </a:r>
          </a:p>
          <a:p>
            <a:pPr lvl="1">
              <a:buClr>
                <a:srgbClr val="339966"/>
              </a:buClr>
            </a:pPr>
            <a:r>
              <a:rPr lang="en-US" sz="2000" dirty="0">
                <a:solidFill>
                  <a:srgbClr val="000000"/>
                </a:solidFill>
              </a:rPr>
              <a:t>Media Engagement</a:t>
            </a:r>
          </a:p>
          <a:p>
            <a:pPr lvl="1">
              <a:buClr>
                <a:srgbClr val="339966"/>
              </a:buClr>
            </a:pPr>
            <a:r>
              <a:rPr lang="en-US" sz="2000" dirty="0">
                <a:solidFill>
                  <a:srgbClr val="000000"/>
                </a:solidFill>
              </a:rPr>
              <a:t>Video Development and Production</a:t>
            </a:r>
          </a:p>
          <a:p>
            <a:pPr marL="1123935" lvl="1" indent="-514350">
              <a:buFont typeface="+mj-lt"/>
              <a:buAutoNum type="arabicPeriod"/>
            </a:pPr>
            <a:endParaRPr lang="en-US" sz="1800" dirty="0"/>
          </a:p>
          <a:p>
            <a:pPr marL="1123935" lvl="1" indent="-514350">
              <a:buFont typeface="+mj-lt"/>
              <a:buAutoNum type="arabicPeriod"/>
            </a:pPr>
            <a:endParaRPr lang="en-US" sz="1800" dirty="0"/>
          </a:p>
        </p:txBody>
      </p:sp>
      <p:sp>
        <p:nvSpPr>
          <p:cNvPr id="4" name="Content Placeholder 3"/>
          <p:cNvSpPr>
            <a:spLocks noGrp="1"/>
          </p:cNvSpPr>
          <p:nvPr>
            <p:ph idx="10"/>
          </p:nvPr>
        </p:nvSpPr>
        <p:spPr>
          <a:xfrm>
            <a:off x="5960533" y="1885950"/>
            <a:ext cx="6062134" cy="4823354"/>
          </a:xfrm>
        </p:spPr>
        <p:txBody>
          <a:bodyPr/>
          <a:lstStyle/>
          <a:p>
            <a:r>
              <a:rPr lang="en-US" sz="3600" u="sng" dirty="0"/>
              <a:t>Division Outreach</a:t>
            </a:r>
          </a:p>
          <a:p>
            <a:pPr lvl="1">
              <a:buClr>
                <a:srgbClr val="339966"/>
              </a:buClr>
            </a:pPr>
            <a:r>
              <a:rPr lang="en-US" sz="2000" dirty="0">
                <a:solidFill>
                  <a:srgbClr val="000000"/>
                </a:solidFill>
              </a:rPr>
              <a:t>External Stakeholder and Collaborator Meetings – varies by division</a:t>
            </a:r>
          </a:p>
          <a:p>
            <a:pPr lvl="1">
              <a:buClr>
                <a:srgbClr val="339966"/>
              </a:buClr>
            </a:pPr>
            <a:r>
              <a:rPr lang="en-US" sz="2000" dirty="0">
                <a:solidFill>
                  <a:srgbClr val="000000"/>
                </a:solidFill>
              </a:rPr>
              <a:t>Work with local health departments and registrar offices</a:t>
            </a:r>
          </a:p>
          <a:p>
            <a:pPr lvl="1">
              <a:buClr>
                <a:srgbClr val="339966"/>
              </a:buClr>
            </a:pPr>
            <a:r>
              <a:rPr lang="en-US" sz="2000" dirty="0">
                <a:solidFill>
                  <a:srgbClr val="000000"/>
                </a:solidFill>
              </a:rPr>
              <a:t>Meetings with other federal statistical agencies</a:t>
            </a:r>
          </a:p>
          <a:p>
            <a:pPr lvl="1">
              <a:buClr>
                <a:srgbClr val="339966"/>
              </a:buClr>
            </a:pPr>
            <a:r>
              <a:rPr lang="en-US" sz="2000" dirty="0">
                <a:solidFill>
                  <a:srgbClr val="000000"/>
                </a:solidFill>
              </a:rPr>
              <a:t>Meetings to address sponsorship opportunities – primarily within HHS and CDC</a:t>
            </a:r>
          </a:p>
          <a:p>
            <a:pPr lvl="1">
              <a:buClr>
                <a:srgbClr val="339966"/>
              </a:buClr>
            </a:pPr>
            <a:r>
              <a:rPr lang="en-US" sz="2000" dirty="0">
                <a:solidFill>
                  <a:srgbClr val="000000"/>
                </a:solidFill>
              </a:rPr>
              <a:t>Conference attendance and presentations</a:t>
            </a:r>
          </a:p>
          <a:p>
            <a:pPr lvl="1">
              <a:buClr>
                <a:srgbClr val="339966"/>
              </a:buClr>
            </a:pPr>
            <a:endParaRPr lang="en-US" sz="2000" dirty="0">
              <a:solidFill>
                <a:srgbClr val="000000"/>
              </a:solidFill>
            </a:endParaRPr>
          </a:p>
          <a:p>
            <a:pPr lvl="1">
              <a:buClr>
                <a:srgbClr val="339966"/>
              </a:buClr>
            </a:pPr>
            <a:endParaRPr lang="en-US" sz="2000" dirty="0">
              <a:solidFill>
                <a:srgbClr val="000000"/>
              </a:solidFill>
            </a:endParaRPr>
          </a:p>
          <a:p>
            <a:pPr lvl="1"/>
            <a:endParaRPr lang="en-US" sz="1267" dirty="0">
              <a:solidFill>
                <a:srgbClr val="000000"/>
              </a:solidFill>
            </a:endParaRPr>
          </a:p>
        </p:txBody>
      </p:sp>
    </p:spTree>
    <p:extLst>
      <p:ext uri="{BB962C8B-B14F-4D97-AF65-F5344CB8AC3E}">
        <p14:creationId xmlns:p14="http://schemas.microsoft.com/office/powerpoint/2010/main" val="24740487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Focused Outreach Plan</a:t>
            </a:r>
          </a:p>
        </p:txBody>
      </p:sp>
      <p:sp>
        <p:nvSpPr>
          <p:cNvPr id="5" name="Text Placeholder 4"/>
          <p:cNvSpPr>
            <a:spLocks noGrp="1"/>
          </p:cNvSpPr>
          <p:nvPr>
            <p:ph type="body" sz="quarter" idx="10"/>
          </p:nvPr>
        </p:nvSpPr>
        <p:spPr/>
        <p:txBody>
          <a:bodyPr/>
          <a:lstStyle/>
          <a:p>
            <a:pPr marL="514350" indent="-514350">
              <a:buFont typeface="+mj-lt"/>
              <a:buAutoNum type="arabicPeriod"/>
            </a:pPr>
            <a:r>
              <a:rPr lang="en-US" dirty="0">
                <a:solidFill>
                  <a:srgbClr val="000000"/>
                </a:solidFill>
              </a:rPr>
              <a:t>Update Key Contacts</a:t>
            </a:r>
          </a:p>
          <a:p>
            <a:pPr marL="514350" indent="-514350">
              <a:buFont typeface="+mj-lt"/>
              <a:buAutoNum type="arabicPeriod"/>
            </a:pPr>
            <a:r>
              <a:rPr lang="en-US" dirty="0">
                <a:solidFill>
                  <a:srgbClr val="000000"/>
                </a:solidFill>
              </a:rPr>
              <a:t>Create Consistent NCHS Information Materials for External Stakeholders and Partners</a:t>
            </a:r>
          </a:p>
          <a:p>
            <a:pPr marL="514350" indent="-514350">
              <a:buFont typeface="+mj-lt"/>
              <a:buAutoNum type="arabicPeriod"/>
            </a:pPr>
            <a:r>
              <a:rPr lang="en-US" dirty="0">
                <a:solidFill>
                  <a:srgbClr val="000000"/>
                </a:solidFill>
              </a:rPr>
              <a:t>Ensure routine follow-up with contacts</a:t>
            </a:r>
          </a:p>
          <a:p>
            <a:pPr marL="514350" indent="-514350">
              <a:buFont typeface="+mj-lt"/>
              <a:buAutoNum type="arabicPeriod"/>
            </a:pPr>
            <a:r>
              <a:rPr lang="en-US" dirty="0">
                <a:solidFill>
                  <a:srgbClr val="000000"/>
                </a:solidFill>
              </a:rPr>
              <a:t>Identify opportunities to promote NCHS externally</a:t>
            </a:r>
          </a:p>
          <a:p>
            <a:pPr marL="514350" indent="-514350">
              <a:buFont typeface="+mj-lt"/>
              <a:buAutoNum type="arabicPeriod"/>
            </a:pPr>
            <a:r>
              <a:rPr lang="en-US" dirty="0">
                <a:solidFill>
                  <a:srgbClr val="000000"/>
                </a:solidFill>
              </a:rPr>
              <a:t>Obtain feedback on outreach from current stakeholders and outreach to new stakeholders</a:t>
            </a:r>
          </a:p>
          <a:p>
            <a:pPr marL="514350" indent="-514350">
              <a:buFont typeface="+mj-lt"/>
              <a:buAutoNum type="arabicPeriod"/>
            </a:pPr>
            <a:r>
              <a:rPr lang="en-US" dirty="0">
                <a:solidFill>
                  <a:srgbClr val="000000"/>
                </a:solidFill>
              </a:rPr>
              <a:t>Message the importance of outreach from NCHS leadership</a:t>
            </a:r>
          </a:p>
          <a:p>
            <a:pPr marL="514350" indent="-514350">
              <a:buFont typeface="+mj-lt"/>
              <a:buAutoNum type="arabicPeriod"/>
            </a:pPr>
            <a:endParaRPr lang="en-US" dirty="0"/>
          </a:p>
        </p:txBody>
      </p:sp>
    </p:spTree>
    <p:extLst>
      <p:ext uri="{BB962C8B-B14F-4D97-AF65-F5344CB8AC3E}">
        <p14:creationId xmlns:p14="http://schemas.microsoft.com/office/powerpoint/2010/main" val="31647553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1. Update Key Contacts</a:t>
            </a:r>
          </a:p>
        </p:txBody>
      </p:sp>
      <p:sp>
        <p:nvSpPr>
          <p:cNvPr id="3" name="Text Placeholder 2"/>
          <p:cNvSpPr>
            <a:spLocks noGrp="1"/>
          </p:cNvSpPr>
          <p:nvPr>
            <p:ph type="body" sz="quarter" idx="10"/>
          </p:nvPr>
        </p:nvSpPr>
        <p:spPr/>
        <p:txBody>
          <a:bodyPr/>
          <a:lstStyle/>
          <a:p>
            <a:r>
              <a:rPr lang="en-US" sz="2800" dirty="0">
                <a:solidFill>
                  <a:srgbClr val="000000"/>
                </a:solidFill>
              </a:rPr>
              <a:t>Collect lists of key organizations.  Place into Outreach tracker, with initial focus on Friends of NCHS organizations.  </a:t>
            </a:r>
            <a:endParaRPr lang="en-US" sz="2400" dirty="0">
              <a:solidFill>
                <a:srgbClr val="000000"/>
              </a:solidFill>
            </a:endParaRPr>
          </a:p>
          <a:p>
            <a:r>
              <a:rPr lang="en-US" sz="2800" dirty="0">
                <a:solidFill>
                  <a:srgbClr val="000000"/>
                </a:solidFill>
              </a:rPr>
              <a:t>Discuss additions of new members to the Friends with the Chair of the Friends Executive Committee and across NCHS</a:t>
            </a:r>
            <a:endParaRPr lang="en-US" sz="2400" dirty="0">
              <a:solidFill>
                <a:srgbClr val="000000"/>
              </a:solidFill>
            </a:endParaRPr>
          </a:p>
          <a:p>
            <a:r>
              <a:rPr lang="en-US" sz="2800" dirty="0">
                <a:solidFill>
                  <a:srgbClr val="000000"/>
                </a:solidFill>
              </a:rPr>
              <a:t>Research and identify new groups</a:t>
            </a:r>
            <a:endParaRPr lang="en-US" sz="2400" dirty="0">
              <a:solidFill>
                <a:srgbClr val="000000"/>
              </a:solidFill>
            </a:endParaRPr>
          </a:p>
          <a:p>
            <a:r>
              <a:rPr lang="en-US" sz="2800" dirty="0">
                <a:solidFill>
                  <a:srgbClr val="000000"/>
                </a:solidFill>
              </a:rPr>
              <a:t>New Sponsorship/collaborator identification and development</a:t>
            </a:r>
            <a:endParaRPr lang="en-US" sz="2400" dirty="0">
              <a:solidFill>
                <a:srgbClr val="000000"/>
              </a:solidFill>
            </a:endParaRPr>
          </a:p>
          <a:p>
            <a:endParaRPr lang="en-US" dirty="0"/>
          </a:p>
        </p:txBody>
      </p:sp>
    </p:spTree>
    <p:extLst>
      <p:ext uri="{BB962C8B-B14F-4D97-AF65-F5344CB8AC3E}">
        <p14:creationId xmlns:p14="http://schemas.microsoft.com/office/powerpoint/2010/main" val="2494053294"/>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6724</TotalTime>
  <Words>956</Words>
  <Application>Microsoft Office PowerPoint</Application>
  <PresentationFormat>Widescreen</PresentationFormat>
  <Paragraphs>120</Paragraphs>
  <Slides>18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Courier New</vt:lpstr>
      <vt:lpstr>Myriad Web Pro</vt:lpstr>
      <vt:lpstr>Wingdings</vt:lpstr>
      <vt:lpstr>NCEH_ATSDR_combined</vt:lpstr>
      <vt:lpstr>1_NCEH_ATSDR_combined</vt:lpstr>
      <vt:lpstr>NCHS Outreach</vt:lpstr>
      <vt:lpstr>Office of Planning, Budget, and Legislation: Policy Team</vt:lpstr>
      <vt:lpstr>Outreach Goals</vt:lpstr>
      <vt:lpstr>Types of Outreach: Interconnectedness of Outreach Modalities</vt:lpstr>
      <vt:lpstr>NCHS Partners All Play Different and Key Roles</vt:lpstr>
      <vt:lpstr>Friends of NCHS</vt:lpstr>
      <vt:lpstr>Outreach is a key part of business across NCHS</vt:lpstr>
      <vt:lpstr>Focused Outreach Plan</vt:lpstr>
      <vt:lpstr>1. Update Key Contacts</vt:lpstr>
      <vt:lpstr>2. Create consistent NCHS information materials for external stakeholders and partners</vt:lpstr>
      <vt:lpstr>PowerPoint Presentation</vt:lpstr>
      <vt:lpstr>3. Ensure routine follow-up with contacts</vt:lpstr>
      <vt:lpstr>4. Identify opportunities to promote NCHS externally</vt:lpstr>
      <vt:lpstr>5. Obtain feedback on outreach from current stakeholders and outreach to new stakeholders</vt:lpstr>
      <vt:lpstr>6. Message the importance of outreach from NCHS leadership</vt:lpstr>
      <vt:lpstr>Measuring Success</vt:lpstr>
      <vt:lpstr>Input from BSC</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Challenges and Opportunities for Methodological Programs:  Experiences at NCHS</dc:title>
  <dc:creator>Miller, Kristen S. (CDC/DDPHSS/NCHS/DRM)</dc:creator>
  <cp:lastModifiedBy>Moore, Jennifer A. (CDC/DDPHSS/NCHS/OD)</cp:lastModifiedBy>
  <cp:revision>159</cp:revision>
  <cp:lastPrinted>2019-08-27T19:12:04Z</cp:lastPrinted>
  <dcterms:created xsi:type="dcterms:W3CDTF">2019-05-13T15:45:36Z</dcterms:created>
  <dcterms:modified xsi:type="dcterms:W3CDTF">2021-01-15T18:19:58Z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2021-01-15T18:18:34Z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d0fae991-ee32-411e-ad3d-d239fd35c4e4</vt:lpwstr>
  </property>
  <property fmtid="{D5CDD505-2E9C-101B-9397-08002B2CF9AE}" pid="8" name="MSIP_Label_7b94a7b8-f06c-4dfe-bdcc-9b548fd58c31_ContentBits">
    <vt:lpwstr>0</vt:lpwstr>
  </property>
</Properties>
</file>