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6" r:id="rId5"/>
    <p:sldMasterId id="2147483874" r:id="rId6"/>
  </p:sldMasterIdLst>
  <p:notesMasterIdLst>
    <p:notesMasterId r:id="rId33"/>
  </p:notesMasterIdLst>
  <p:handoutMasterIdLst>
    <p:handoutMasterId r:id="rId34"/>
  </p:handoutMasterIdLst>
  <p:sldIdLst>
    <p:sldId id="656" r:id="rId7"/>
    <p:sldId id="757" r:id="rId8"/>
    <p:sldId id="657" r:id="rId9"/>
    <p:sldId id="758" r:id="rId10"/>
    <p:sldId id="708" r:id="rId11"/>
    <p:sldId id="759" r:id="rId12"/>
    <p:sldId id="760" r:id="rId13"/>
    <p:sldId id="761" r:id="rId14"/>
    <p:sldId id="751" r:id="rId15"/>
    <p:sldId id="718" r:id="rId16"/>
    <p:sldId id="721" r:id="rId17"/>
    <p:sldId id="713" r:id="rId18"/>
    <p:sldId id="725" r:id="rId19"/>
    <p:sldId id="709" r:id="rId20"/>
    <p:sldId id="727" r:id="rId21"/>
    <p:sldId id="711" r:id="rId22"/>
    <p:sldId id="728" r:id="rId23"/>
    <p:sldId id="729" r:id="rId24"/>
    <p:sldId id="730" r:id="rId25"/>
    <p:sldId id="733" r:id="rId26"/>
    <p:sldId id="734" r:id="rId27"/>
    <p:sldId id="735" r:id="rId28"/>
    <p:sldId id="732" r:id="rId29"/>
    <p:sldId id="738" r:id="rId30"/>
    <p:sldId id="739" r:id="rId31"/>
    <p:sldId id="754" r:id="rId32"/>
  </p:sldIdLst>
  <p:sldSz cx="6858000" cy="5143500"/>
  <p:notesSz cx="7010400" cy="92964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yriad Web Pro" panose="020B0604020202020204" charset="0"/>
      <p:regular r:id="rId41"/>
      <p:bold r:id="rId42"/>
      <p:italic r:id="rId4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66"/>
    <a:srgbClr val="618E7C"/>
    <a:srgbClr val="008BB0"/>
    <a:srgbClr val="695E4A"/>
    <a:srgbClr val="006858"/>
    <a:srgbClr val="0088B7"/>
    <a:srgbClr val="B45340"/>
    <a:srgbClr val="9A4E9E"/>
    <a:srgbClr val="FFFFFF"/>
    <a:srgbClr val="5A4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1465B-37A6-402B-9D36-46D90B064D4A}" v="1" dt="2019-08-28T21:20:38.948"/>
    <p1510:client id="{447054DD-33D8-4BBA-AE36-4495AF1F3CE7}" v="44" dt="2019-08-28T00:46:34.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3" autoAdjust="0"/>
    <p:restoredTop sz="62698" autoAdjust="0"/>
  </p:normalViewPr>
  <p:slideViewPr>
    <p:cSldViewPr snapToGrid="0">
      <p:cViewPr varScale="1">
        <p:scale>
          <a:sx n="71" d="100"/>
          <a:sy n="71" d="100"/>
        </p:scale>
        <p:origin x="2419" y="48"/>
      </p:cViewPr>
      <p:guideLst>
        <p:guide orient="horz" pos="1620"/>
        <p:guide pos="2160"/>
      </p:guideLst>
    </p:cSldViewPr>
  </p:slideViewPr>
  <p:outlineViewPr>
    <p:cViewPr>
      <p:scale>
        <a:sx n="33" d="100"/>
        <a:sy n="33" d="100"/>
      </p:scale>
      <p:origin x="0" y="-39762"/>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4" d="100"/>
          <a:sy n="64" d="100"/>
        </p:scale>
        <p:origin x="20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21" Type="http://schemas.openxmlformats.org/officeDocument/2006/relationships/slide" Target="slides/slide15.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oleObject" Target="file:///\\cdc.gov\private\M760\YLP2\Presentations\FacCounts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Birthing</a:t>
            </a:r>
            <a:r>
              <a:rPr lang="en-US" b="1" baseline="0" dirty="0"/>
              <a:t> Facility Distribution, 2018 Births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Sheet1!$H$10</c:f>
              <c:strCache>
                <c:ptCount val="1"/>
                <c:pt idx="0">
                  <c:v>% Facilities</c:v>
                </c:pt>
              </c:strCache>
            </c:strRef>
          </c:tx>
          <c:spPr>
            <a:solidFill>
              <a:schemeClr val="accent1"/>
            </a:solidFill>
            <a:ln>
              <a:noFill/>
            </a:ln>
            <a:effectLst/>
          </c:spPr>
          <c:invertIfNegative val="0"/>
          <c:cat>
            <c:strRef>
              <c:f>Sheet1!$F$11:$F$12</c:f>
              <c:strCache>
                <c:ptCount val="2"/>
                <c:pt idx="0">
                  <c:v>&lt;2499 births</c:v>
                </c:pt>
                <c:pt idx="1">
                  <c:v>2500+ births</c:v>
                </c:pt>
              </c:strCache>
            </c:strRef>
          </c:cat>
          <c:val>
            <c:numRef>
              <c:f>Sheet1!$H$11:$H$12</c:f>
              <c:numCache>
                <c:formatCode>0%</c:formatCode>
                <c:ptCount val="2"/>
                <c:pt idx="0">
                  <c:v>0.87269110542767836</c:v>
                </c:pt>
                <c:pt idx="1">
                  <c:v>0.1273088945723217</c:v>
                </c:pt>
              </c:numCache>
            </c:numRef>
          </c:val>
          <c:extLst>
            <c:ext xmlns:c16="http://schemas.microsoft.com/office/drawing/2014/chart" uri="{C3380CC4-5D6E-409C-BE32-E72D297353CC}">
              <c16:uniqueId val="{00000000-FBC6-4C93-A52A-4210B857A2B8}"/>
            </c:ext>
          </c:extLst>
        </c:ser>
        <c:ser>
          <c:idx val="1"/>
          <c:order val="1"/>
          <c:tx>
            <c:strRef>
              <c:f>Sheet1!$J$10</c:f>
              <c:strCache>
                <c:ptCount val="1"/>
                <c:pt idx="0">
                  <c:v>% Births</c:v>
                </c:pt>
              </c:strCache>
            </c:strRef>
          </c:tx>
          <c:spPr>
            <a:solidFill>
              <a:schemeClr val="accent2"/>
            </a:solidFill>
            <a:ln>
              <a:noFill/>
            </a:ln>
            <a:effectLst/>
          </c:spPr>
          <c:invertIfNegative val="0"/>
          <c:cat>
            <c:strRef>
              <c:f>Sheet1!$F$11:$F$12</c:f>
              <c:strCache>
                <c:ptCount val="2"/>
                <c:pt idx="0">
                  <c:v>&lt;2499 births</c:v>
                </c:pt>
                <c:pt idx="1">
                  <c:v>2500+ births</c:v>
                </c:pt>
              </c:strCache>
            </c:strRef>
          </c:cat>
          <c:val>
            <c:numRef>
              <c:f>Sheet1!$J$11:$J$12</c:f>
              <c:numCache>
                <c:formatCode>0%</c:formatCode>
                <c:ptCount val="2"/>
                <c:pt idx="0">
                  <c:v>0.53515724088072647</c:v>
                </c:pt>
                <c:pt idx="1">
                  <c:v>0.46484275911927353</c:v>
                </c:pt>
              </c:numCache>
            </c:numRef>
          </c:val>
          <c:extLst>
            <c:ext xmlns:c16="http://schemas.microsoft.com/office/drawing/2014/chart" uri="{C3380CC4-5D6E-409C-BE32-E72D297353CC}">
              <c16:uniqueId val="{00000001-FBC6-4C93-A52A-4210B857A2B8}"/>
            </c:ext>
          </c:extLst>
        </c:ser>
        <c:dLbls>
          <c:showLegendKey val="0"/>
          <c:showVal val="0"/>
          <c:showCatName val="0"/>
          <c:showSerName val="0"/>
          <c:showPercent val="0"/>
          <c:showBubbleSize val="0"/>
        </c:dLbls>
        <c:gapWidth val="219"/>
        <c:overlap val="-27"/>
        <c:axId val="539211272"/>
        <c:axId val="539213240"/>
      </c:barChart>
      <c:catAx>
        <c:axId val="53921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39213240"/>
        <c:crosses val="autoZero"/>
        <c:auto val="1"/>
        <c:lblAlgn val="ctr"/>
        <c:lblOffset val="100"/>
        <c:noMultiLvlLbl val="0"/>
      </c:catAx>
      <c:valAx>
        <c:axId val="53921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39211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CE13E-AB85-4573-980A-968F4794BB5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EC8B9-35D9-4A2F-A13B-693CA1265553}">
      <dgm:prSet phldrT="[Text]"/>
      <dgm:spPr/>
      <dgm:t>
        <a:bodyPr/>
        <a:lstStyle/>
        <a:p>
          <a:r>
            <a:rPr lang="en-US" dirty="0"/>
            <a:t>NVSS</a:t>
          </a:r>
        </a:p>
      </dgm:t>
    </dgm:pt>
    <dgm:pt modelId="{5A14CE02-1EDF-42EA-BA46-6C4D5C8635C3}" type="parTrans" cxnId="{62A0AB46-A971-4F0D-AF95-A0B2575B0C25}">
      <dgm:prSet/>
      <dgm:spPr/>
      <dgm:t>
        <a:bodyPr/>
        <a:lstStyle/>
        <a:p>
          <a:endParaRPr lang="en-US"/>
        </a:p>
      </dgm:t>
    </dgm:pt>
    <dgm:pt modelId="{20A35728-77E8-4091-BB1C-7023B34F5B11}" type="sibTrans" cxnId="{62A0AB46-A971-4F0D-AF95-A0B2575B0C25}">
      <dgm:prSet/>
      <dgm:spPr/>
      <dgm:t>
        <a:bodyPr/>
        <a:lstStyle/>
        <a:p>
          <a:endParaRPr lang="en-US"/>
        </a:p>
      </dgm:t>
    </dgm:pt>
    <dgm:pt modelId="{D90A9812-126B-4BD3-945A-41650AC9A382}">
      <dgm:prSet phldrT="[Text]"/>
      <dgm:spPr/>
      <dgm:t>
        <a:bodyPr/>
        <a:lstStyle/>
        <a:p>
          <a:r>
            <a:rPr lang="en-US" dirty="0"/>
            <a:t>Standards &amp; procedures</a:t>
          </a:r>
        </a:p>
      </dgm:t>
    </dgm:pt>
    <dgm:pt modelId="{E410847E-6E5E-4DFE-A5DE-95DE7BA833AE}" type="parTrans" cxnId="{2A40965B-9C9F-49A6-B342-ECF07B4C8B33}">
      <dgm:prSet/>
      <dgm:spPr/>
      <dgm:t>
        <a:bodyPr/>
        <a:lstStyle/>
        <a:p>
          <a:endParaRPr lang="en-US"/>
        </a:p>
      </dgm:t>
    </dgm:pt>
    <dgm:pt modelId="{28B0696E-8AA6-4C03-8969-BFEB54EFB14E}" type="sibTrans" cxnId="{2A40965B-9C9F-49A6-B342-ECF07B4C8B33}">
      <dgm:prSet/>
      <dgm:spPr/>
      <dgm:t>
        <a:bodyPr/>
        <a:lstStyle/>
        <a:p>
          <a:endParaRPr lang="en-US"/>
        </a:p>
      </dgm:t>
    </dgm:pt>
    <dgm:pt modelId="{707DA226-A963-4BF8-A119-26EB8E3EA46A}">
      <dgm:prSet phldrT="[Text]"/>
      <dgm:spPr/>
      <dgm:t>
        <a:bodyPr/>
        <a:lstStyle/>
        <a:p>
          <a:r>
            <a:rPr lang="en-US" dirty="0"/>
            <a:t>NCHS/DVS</a:t>
          </a:r>
        </a:p>
      </dgm:t>
    </dgm:pt>
    <dgm:pt modelId="{64A1D591-C028-4DAF-9C25-D38A376EADAF}" type="parTrans" cxnId="{D18E9468-DCE9-4D89-9D50-F79EA26F9C93}">
      <dgm:prSet/>
      <dgm:spPr/>
      <dgm:t>
        <a:bodyPr/>
        <a:lstStyle/>
        <a:p>
          <a:endParaRPr lang="en-US"/>
        </a:p>
      </dgm:t>
    </dgm:pt>
    <dgm:pt modelId="{DA6E8687-2FB9-4D75-8CE8-04CBFEBEB94D}" type="sibTrans" cxnId="{D18E9468-DCE9-4D89-9D50-F79EA26F9C93}">
      <dgm:prSet/>
      <dgm:spPr/>
      <dgm:t>
        <a:bodyPr/>
        <a:lstStyle/>
        <a:p>
          <a:endParaRPr lang="en-US"/>
        </a:p>
      </dgm:t>
    </dgm:pt>
    <dgm:pt modelId="{475C7C0E-1B30-49DE-BC4D-01E6E4BF9D53}">
      <dgm:prSet phldrT="[Text]"/>
      <dgm:spPr/>
      <dgm:t>
        <a:bodyPr/>
        <a:lstStyle/>
        <a:p>
          <a:r>
            <a:rPr lang="en-US" dirty="0"/>
            <a:t>States, DC, NYC and territory vital statistics</a:t>
          </a:r>
        </a:p>
      </dgm:t>
    </dgm:pt>
    <dgm:pt modelId="{E967548D-886A-47F3-B3E9-5CAB451458E0}" type="parTrans" cxnId="{B475DBF0-D563-49ED-B683-8981277BF56E}">
      <dgm:prSet/>
      <dgm:spPr/>
      <dgm:t>
        <a:bodyPr/>
        <a:lstStyle/>
        <a:p>
          <a:endParaRPr lang="en-US"/>
        </a:p>
      </dgm:t>
    </dgm:pt>
    <dgm:pt modelId="{E80E77E7-2C4F-4A44-A0B4-29DA6BF48A12}" type="sibTrans" cxnId="{B475DBF0-D563-49ED-B683-8981277BF56E}">
      <dgm:prSet/>
      <dgm:spPr/>
      <dgm:t>
        <a:bodyPr/>
        <a:lstStyle/>
        <a:p>
          <a:endParaRPr lang="en-US"/>
        </a:p>
      </dgm:t>
    </dgm:pt>
    <dgm:pt modelId="{222B2E76-CC8C-4826-BBC6-2EDB055B1B72}" type="pres">
      <dgm:prSet presAssocID="{3B0CE13E-AB85-4573-980A-968F4794BB51}" presName="cycle" presStyleCnt="0">
        <dgm:presLayoutVars>
          <dgm:chMax val="1"/>
          <dgm:dir/>
          <dgm:animLvl val="ctr"/>
          <dgm:resizeHandles val="exact"/>
        </dgm:presLayoutVars>
      </dgm:prSet>
      <dgm:spPr/>
    </dgm:pt>
    <dgm:pt modelId="{36807C9E-5530-42F3-B4F8-49EA4564ACA4}" type="pres">
      <dgm:prSet presAssocID="{FF0EC8B9-35D9-4A2F-A13B-693CA1265553}" presName="centerShape" presStyleLbl="node0" presStyleIdx="0" presStyleCnt="1"/>
      <dgm:spPr/>
    </dgm:pt>
    <dgm:pt modelId="{2E9D69E3-E537-4F46-915E-3DD22905C66B}" type="pres">
      <dgm:prSet presAssocID="{E410847E-6E5E-4DFE-A5DE-95DE7BA833AE}" presName="parTrans" presStyleLbl="bgSibTrans2D1" presStyleIdx="0" presStyleCnt="3"/>
      <dgm:spPr/>
    </dgm:pt>
    <dgm:pt modelId="{61EFA04D-60DD-4ABC-B51A-BEA628677714}" type="pres">
      <dgm:prSet presAssocID="{D90A9812-126B-4BD3-945A-41650AC9A382}" presName="node" presStyleLbl="node1" presStyleIdx="0" presStyleCnt="3" custRadScaleRad="96416" custRadScaleInc="-5281">
        <dgm:presLayoutVars>
          <dgm:bulletEnabled val="1"/>
        </dgm:presLayoutVars>
      </dgm:prSet>
      <dgm:spPr/>
    </dgm:pt>
    <dgm:pt modelId="{6323F7F6-7CF8-4A31-A34E-A6EE052FE3F2}" type="pres">
      <dgm:prSet presAssocID="{64A1D591-C028-4DAF-9C25-D38A376EADAF}" presName="parTrans" presStyleLbl="bgSibTrans2D1" presStyleIdx="1" presStyleCnt="3"/>
      <dgm:spPr/>
    </dgm:pt>
    <dgm:pt modelId="{54856BAF-1435-47B2-A654-98C225E925D2}" type="pres">
      <dgm:prSet presAssocID="{707DA226-A963-4BF8-A119-26EB8E3EA46A}" presName="node" presStyleLbl="node1" presStyleIdx="1" presStyleCnt="3" custRadScaleRad="93494">
        <dgm:presLayoutVars>
          <dgm:bulletEnabled val="1"/>
        </dgm:presLayoutVars>
      </dgm:prSet>
      <dgm:spPr/>
    </dgm:pt>
    <dgm:pt modelId="{E75B1BFB-AEB0-4E5A-8A49-B6023B3F7C0A}" type="pres">
      <dgm:prSet presAssocID="{E967548D-886A-47F3-B3E9-5CAB451458E0}" presName="parTrans" presStyleLbl="bgSibTrans2D1" presStyleIdx="2" presStyleCnt="3"/>
      <dgm:spPr/>
    </dgm:pt>
    <dgm:pt modelId="{C8E00036-8621-4387-978B-21BC610CBBAF}" type="pres">
      <dgm:prSet presAssocID="{475C7C0E-1B30-49DE-BC4D-01E6E4BF9D53}" presName="node" presStyleLbl="node1" presStyleIdx="2" presStyleCnt="3" custRadScaleRad="98783" custRadScaleInc="1702">
        <dgm:presLayoutVars>
          <dgm:bulletEnabled val="1"/>
        </dgm:presLayoutVars>
      </dgm:prSet>
      <dgm:spPr/>
    </dgm:pt>
  </dgm:ptLst>
  <dgm:cxnLst>
    <dgm:cxn modelId="{2A40965B-9C9F-49A6-B342-ECF07B4C8B33}" srcId="{FF0EC8B9-35D9-4A2F-A13B-693CA1265553}" destId="{D90A9812-126B-4BD3-945A-41650AC9A382}" srcOrd="0" destOrd="0" parTransId="{E410847E-6E5E-4DFE-A5DE-95DE7BA833AE}" sibTransId="{28B0696E-8AA6-4C03-8969-BFEB54EFB14E}"/>
    <dgm:cxn modelId="{8E25645C-676B-4CC1-9006-8033981EDAD7}" type="presOf" srcId="{64A1D591-C028-4DAF-9C25-D38A376EADAF}" destId="{6323F7F6-7CF8-4A31-A34E-A6EE052FE3F2}" srcOrd="0" destOrd="0" presId="urn:microsoft.com/office/officeart/2005/8/layout/radial4"/>
    <dgm:cxn modelId="{EF521E5F-E548-4220-92B8-060C0C2E87A8}" type="presOf" srcId="{3B0CE13E-AB85-4573-980A-968F4794BB51}" destId="{222B2E76-CC8C-4826-BBC6-2EDB055B1B72}" srcOrd="0" destOrd="0" presId="urn:microsoft.com/office/officeart/2005/8/layout/radial4"/>
    <dgm:cxn modelId="{62A0AB46-A971-4F0D-AF95-A0B2575B0C25}" srcId="{3B0CE13E-AB85-4573-980A-968F4794BB51}" destId="{FF0EC8B9-35D9-4A2F-A13B-693CA1265553}" srcOrd="0" destOrd="0" parTransId="{5A14CE02-1EDF-42EA-BA46-6C4D5C8635C3}" sibTransId="{20A35728-77E8-4091-BB1C-7023B34F5B11}"/>
    <dgm:cxn modelId="{D18E9468-DCE9-4D89-9D50-F79EA26F9C93}" srcId="{FF0EC8B9-35D9-4A2F-A13B-693CA1265553}" destId="{707DA226-A963-4BF8-A119-26EB8E3EA46A}" srcOrd="1" destOrd="0" parTransId="{64A1D591-C028-4DAF-9C25-D38A376EADAF}" sibTransId="{DA6E8687-2FB9-4D75-8CE8-04CBFEBEB94D}"/>
    <dgm:cxn modelId="{8E75AB4F-63F6-4DE0-AB46-721EF8BE80B1}" type="presOf" srcId="{475C7C0E-1B30-49DE-BC4D-01E6E4BF9D53}" destId="{C8E00036-8621-4387-978B-21BC610CBBAF}" srcOrd="0" destOrd="0" presId="urn:microsoft.com/office/officeart/2005/8/layout/radial4"/>
    <dgm:cxn modelId="{0FC96977-2F2B-4EC8-A0A3-C2DD4A04B477}" type="presOf" srcId="{707DA226-A963-4BF8-A119-26EB8E3EA46A}" destId="{54856BAF-1435-47B2-A654-98C225E925D2}" srcOrd="0" destOrd="0" presId="urn:microsoft.com/office/officeart/2005/8/layout/radial4"/>
    <dgm:cxn modelId="{032FB897-B139-44DB-8552-F7BD87D778D4}" type="presOf" srcId="{E410847E-6E5E-4DFE-A5DE-95DE7BA833AE}" destId="{2E9D69E3-E537-4F46-915E-3DD22905C66B}" srcOrd="0" destOrd="0" presId="urn:microsoft.com/office/officeart/2005/8/layout/radial4"/>
    <dgm:cxn modelId="{066BC2B8-14B5-419F-9BE2-F27128733D82}" type="presOf" srcId="{E967548D-886A-47F3-B3E9-5CAB451458E0}" destId="{E75B1BFB-AEB0-4E5A-8A49-B6023B3F7C0A}" srcOrd="0" destOrd="0" presId="urn:microsoft.com/office/officeart/2005/8/layout/radial4"/>
    <dgm:cxn modelId="{FD3CCBC8-70D7-437F-81C9-6C1F956AC94E}" type="presOf" srcId="{D90A9812-126B-4BD3-945A-41650AC9A382}" destId="{61EFA04D-60DD-4ABC-B51A-BEA628677714}" srcOrd="0" destOrd="0" presId="urn:microsoft.com/office/officeart/2005/8/layout/radial4"/>
    <dgm:cxn modelId="{B475DBF0-D563-49ED-B683-8981277BF56E}" srcId="{FF0EC8B9-35D9-4A2F-A13B-693CA1265553}" destId="{475C7C0E-1B30-49DE-BC4D-01E6E4BF9D53}" srcOrd="2" destOrd="0" parTransId="{E967548D-886A-47F3-B3E9-5CAB451458E0}" sibTransId="{E80E77E7-2C4F-4A44-A0B4-29DA6BF48A12}"/>
    <dgm:cxn modelId="{26ACE0FD-EC4A-47F1-BCA8-7506B1FF11B3}" type="presOf" srcId="{FF0EC8B9-35D9-4A2F-A13B-693CA1265553}" destId="{36807C9E-5530-42F3-B4F8-49EA4564ACA4}" srcOrd="0" destOrd="0" presId="urn:microsoft.com/office/officeart/2005/8/layout/radial4"/>
    <dgm:cxn modelId="{4F161644-D147-48A6-84E4-9390C17E9756}" type="presParOf" srcId="{222B2E76-CC8C-4826-BBC6-2EDB055B1B72}" destId="{36807C9E-5530-42F3-B4F8-49EA4564ACA4}" srcOrd="0" destOrd="0" presId="urn:microsoft.com/office/officeart/2005/8/layout/radial4"/>
    <dgm:cxn modelId="{0D11DB74-2E35-4F76-A08C-E41C06E1062F}" type="presParOf" srcId="{222B2E76-CC8C-4826-BBC6-2EDB055B1B72}" destId="{2E9D69E3-E537-4F46-915E-3DD22905C66B}" srcOrd="1" destOrd="0" presId="urn:microsoft.com/office/officeart/2005/8/layout/radial4"/>
    <dgm:cxn modelId="{AF6DBFA9-C3DD-4C69-BE82-143B05B4E4E8}" type="presParOf" srcId="{222B2E76-CC8C-4826-BBC6-2EDB055B1B72}" destId="{61EFA04D-60DD-4ABC-B51A-BEA628677714}" srcOrd="2" destOrd="0" presId="urn:microsoft.com/office/officeart/2005/8/layout/radial4"/>
    <dgm:cxn modelId="{645FB935-F298-4852-BD57-3A512D9C4DD1}" type="presParOf" srcId="{222B2E76-CC8C-4826-BBC6-2EDB055B1B72}" destId="{6323F7F6-7CF8-4A31-A34E-A6EE052FE3F2}" srcOrd="3" destOrd="0" presId="urn:microsoft.com/office/officeart/2005/8/layout/radial4"/>
    <dgm:cxn modelId="{CF042755-F3C2-48BE-A4F0-7CD3643BB50D}" type="presParOf" srcId="{222B2E76-CC8C-4826-BBC6-2EDB055B1B72}" destId="{54856BAF-1435-47B2-A654-98C225E925D2}" srcOrd="4" destOrd="0" presId="urn:microsoft.com/office/officeart/2005/8/layout/radial4"/>
    <dgm:cxn modelId="{C6F79F4C-ADD6-44FE-8ECF-50974C62272D}" type="presParOf" srcId="{222B2E76-CC8C-4826-BBC6-2EDB055B1B72}" destId="{E75B1BFB-AEB0-4E5A-8A49-B6023B3F7C0A}" srcOrd="5" destOrd="0" presId="urn:microsoft.com/office/officeart/2005/8/layout/radial4"/>
    <dgm:cxn modelId="{1A93FF6D-344F-4034-8A8A-E5AD12133F58}" type="presParOf" srcId="{222B2E76-CC8C-4826-BBC6-2EDB055B1B72}" destId="{C8E00036-8621-4387-978B-21BC610CBBA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9574C-6FFA-4F60-9A52-B28EA0570374}" type="doc">
      <dgm:prSet loTypeId="urn:microsoft.com/office/officeart/2009/3/layout/HorizontalOrganizationChart" loCatId="hierarchy" qsTypeId="urn:microsoft.com/office/officeart/2005/8/quickstyle/simple1" qsCatId="simple" csTypeId="urn:microsoft.com/office/officeart/2005/8/colors/accent6_5" csCatId="accent6" phldr="1"/>
      <dgm:spPr/>
      <dgm:t>
        <a:bodyPr/>
        <a:lstStyle/>
        <a:p>
          <a:endParaRPr lang="en-US"/>
        </a:p>
      </dgm:t>
    </dgm:pt>
    <dgm:pt modelId="{24E53CD6-CA8D-4B04-92B8-F2217A8180A7}">
      <dgm:prSet phldrT="[Text]"/>
      <dgm:spPr/>
      <dgm:t>
        <a:bodyPr/>
        <a:lstStyle/>
        <a:p>
          <a:r>
            <a:rPr lang="en-US" b="0" i="1" dirty="0"/>
            <a:t>Director</a:t>
          </a:r>
          <a:endParaRPr lang="en-US" b="0" dirty="0"/>
        </a:p>
      </dgm:t>
    </dgm:pt>
    <dgm:pt modelId="{FC24AA1E-5DC7-43F6-AC88-CE722D431FCD}" type="parTrans" cxnId="{9BADB8AC-DFDB-4C4D-9712-029AC972A4B8}">
      <dgm:prSet/>
      <dgm:spPr/>
      <dgm:t>
        <a:bodyPr/>
        <a:lstStyle/>
        <a:p>
          <a:endParaRPr lang="en-US">
            <a:solidFill>
              <a:schemeClr val="bg2"/>
            </a:solidFill>
          </a:endParaRPr>
        </a:p>
      </dgm:t>
    </dgm:pt>
    <dgm:pt modelId="{9EB89F3C-AE18-4521-B17D-8A1C7E851EC8}" type="sibTrans" cxnId="{9BADB8AC-DFDB-4C4D-9712-029AC972A4B8}">
      <dgm:prSet/>
      <dgm:spPr/>
      <dgm:t>
        <a:bodyPr/>
        <a:lstStyle/>
        <a:p>
          <a:endParaRPr lang="en-US">
            <a:solidFill>
              <a:schemeClr val="bg2"/>
            </a:solidFill>
          </a:endParaRPr>
        </a:p>
      </dgm:t>
    </dgm:pt>
    <dgm:pt modelId="{97F4E61D-3E26-4F48-A6B6-2785DFAEFD60}">
      <dgm:prSet phldrT="[Text]"/>
      <dgm:spPr/>
      <dgm:t>
        <a:bodyPr/>
        <a:lstStyle/>
        <a:p>
          <a:r>
            <a:rPr lang="en-US" b="1" i="0" dirty="0"/>
            <a:t>Data Acquisition, Classification and Evaluation</a:t>
          </a:r>
        </a:p>
      </dgm:t>
    </dgm:pt>
    <dgm:pt modelId="{40E42BDD-699C-46D8-9F25-D99D28E44E8F}" type="parTrans" cxnId="{81F31D76-F391-41BC-81FC-FB57462F0989}">
      <dgm:prSet/>
      <dgm:spPr/>
      <dgm:t>
        <a:bodyPr/>
        <a:lstStyle/>
        <a:p>
          <a:endParaRPr lang="en-US">
            <a:solidFill>
              <a:schemeClr val="bg2"/>
            </a:solidFill>
          </a:endParaRPr>
        </a:p>
      </dgm:t>
    </dgm:pt>
    <dgm:pt modelId="{E439FF02-D39D-469B-8A50-7A989972FF62}" type="sibTrans" cxnId="{81F31D76-F391-41BC-81FC-FB57462F0989}">
      <dgm:prSet/>
      <dgm:spPr/>
      <dgm:t>
        <a:bodyPr/>
        <a:lstStyle/>
        <a:p>
          <a:endParaRPr lang="en-US">
            <a:solidFill>
              <a:schemeClr val="bg2"/>
            </a:solidFill>
          </a:endParaRPr>
        </a:p>
      </dgm:t>
    </dgm:pt>
    <dgm:pt modelId="{67084E82-6735-4F9C-A4FA-17258F1AA67A}">
      <dgm:prSet phldrT="[Text]"/>
      <dgm:spPr/>
      <dgm:t>
        <a:bodyPr/>
        <a:lstStyle/>
        <a:p>
          <a:r>
            <a:rPr lang="en-US" b="1" dirty="0"/>
            <a:t>Reproductive Statistics</a:t>
          </a:r>
        </a:p>
      </dgm:t>
    </dgm:pt>
    <dgm:pt modelId="{F0213E36-A52B-4795-BD85-E7ECA54D5721}" type="parTrans" cxnId="{3CBAE884-BA04-4146-BDD1-20E3B2615DF7}">
      <dgm:prSet/>
      <dgm:spPr/>
      <dgm:t>
        <a:bodyPr/>
        <a:lstStyle/>
        <a:p>
          <a:endParaRPr lang="en-US">
            <a:solidFill>
              <a:schemeClr val="bg2"/>
            </a:solidFill>
          </a:endParaRPr>
        </a:p>
      </dgm:t>
    </dgm:pt>
    <dgm:pt modelId="{9D6D19A2-7458-4680-9A87-1369E1FBF93A}" type="sibTrans" cxnId="{3CBAE884-BA04-4146-BDD1-20E3B2615DF7}">
      <dgm:prSet/>
      <dgm:spPr/>
      <dgm:t>
        <a:bodyPr/>
        <a:lstStyle/>
        <a:p>
          <a:endParaRPr lang="en-US">
            <a:solidFill>
              <a:schemeClr val="bg2"/>
            </a:solidFill>
          </a:endParaRPr>
        </a:p>
      </dgm:t>
    </dgm:pt>
    <dgm:pt modelId="{69F53CA5-B14A-4221-998F-3D855D048A79}">
      <dgm:prSet phldrT="[Text]"/>
      <dgm:spPr/>
      <dgm:t>
        <a:bodyPr/>
        <a:lstStyle/>
        <a:p>
          <a:r>
            <a:rPr lang="en-US" b="1" dirty="0"/>
            <a:t>Information Technology</a:t>
          </a:r>
        </a:p>
      </dgm:t>
    </dgm:pt>
    <dgm:pt modelId="{158EAFDD-DF42-4606-A200-1469F3B6D48C}" type="sibTrans" cxnId="{24F07964-7BA1-4AC4-B276-C5CE2691FBC0}">
      <dgm:prSet/>
      <dgm:spPr/>
      <dgm:t>
        <a:bodyPr/>
        <a:lstStyle/>
        <a:p>
          <a:endParaRPr lang="en-US">
            <a:solidFill>
              <a:schemeClr val="bg2"/>
            </a:solidFill>
          </a:endParaRPr>
        </a:p>
      </dgm:t>
    </dgm:pt>
    <dgm:pt modelId="{A2460883-AAA9-4DA1-B44E-A80A1E126D0C}" type="parTrans" cxnId="{24F07964-7BA1-4AC4-B276-C5CE2691FBC0}">
      <dgm:prSet/>
      <dgm:spPr/>
      <dgm:t>
        <a:bodyPr/>
        <a:lstStyle/>
        <a:p>
          <a:endParaRPr lang="en-US">
            <a:solidFill>
              <a:schemeClr val="bg2"/>
            </a:solidFill>
          </a:endParaRPr>
        </a:p>
      </dgm:t>
    </dgm:pt>
    <dgm:pt modelId="{1BAF4D20-E2AB-4FB2-8906-95C10F7D7AEA}">
      <dgm:prSet phldrT="[Text]"/>
      <dgm:spPr/>
      <dgm:t>
        <a:bodyPr/>
        <a:lstStyle/>
        <a:p>
          <a:r>
            <a:rPr lang="en-US" b="1" dirty="0"/>
            <a:t>Mortality Statistics</a:t>
          </a:r>
        </a:p>
      </dgm:t>
    </dgm:pt>
    <dgm:pt modelId="{51BA3880-6B6B-4626-B16E-5944F7794991}" type="parTrans" cxnId="{45661308-0F42-4DFF-A44F-096BB956A97C}">
      <dgm:prSet/>
      <dgm:spPr/>
      <dgm:t>
        <a:bodyPr/>
        <a:lstStyle/>
        <a:p>
          <a:endParaRPr lang="en-US">
            <a:solidFill>
              <a:schemeClr val="bg2"/>
            </a:solidFill>
          </a:endParaRPr>
        </a:p>
      </dgm:t>
    </dgm:pt>
    <dgm:pt modelId="{DE6EBDBB-33AC-408B-9BB5-0DAB438AFA29}" type="sibTrans" cxnId="{45661308-0F42-4DFF-A44F-096BB956A97C}">
      <dgm:prSet/>
      <dgm:spPr/>
      <dgm:t>
        <a:bodyPr/>
        <a:lstStyle/>
        <a:p>
          <a:endParaRPr lang="en-US">
            <a:solidFill>
              <a:schemeClr val="bg2"/>
            </a:solidFill>
          </a:endParaRPr>
        </a:p>
      </dgm:t>
    </dgm:pt>
    <dgm:pt modelId="{865DA1D7-8E58-4621-8F45-0F7E89888863}" type="asst">
      <dgm:prSet/>
      <dgm:spPr/>
      <dgm:t>
        <a:bodyPr/>
        <a:lstStyle/>
        <a:p>
          <a:r>
            <a:rPr lang="en-US" i="1" dirty="0"/>
            <a:t>Deputy Director</a:t>
          </a:r>
        </a:p>
      </dgm:t>
    </dgm:pt>
    <dgm:pt modelId="{A933CBA1-782A-4B02-8849-C48BA74AC800}" type="parTrans" cxnId="{05504123-9FB1-4C6D-A26E-952ECF6CA22B}">
      <dgm:prSet/>
      <dgm:spPr/>
      <dgm:t>
        <a:bodyPr/>
        <a:lstStyle/>
        <a:p>
          <a:endParaRPr lang="en-US">
            <a:solidFill>
              <a:schemeClr val="bg2"/>
            </a:solidFill>
          </a:endParaRPr>
        </a:p>
      </dgm:t>
    </dgm:pt>
    <dgm:pt modelId="{18E543B1-98CA-46A0-A6C1-E89A4369053E}" type="sibTrans" cxnId="{05504123-9FB1-4C6D-A26E-952ECF6CA22B}">
      <dgm:prSet/>
      <dgm:spPr/>
      <dgm:t>
        <a:bodyPr/>
        <a:lstStyle/>
        <a:p>
          <a:endParaRPr lang="en-US">
            <a:solidFill>
              <a:schemeClr val="bg2"/>
            </a:solidFill>
          </a:endParaRPr>
        </a:p>
      </dgm:t>
    </dgm:pt>
    <dgm:pt modelId="{455E7C13-73DB-4FF3-B999-32859DE89BBA}" type="pres">
      <dgm:prSet presAssocID="{C049574C-6FFA-4F60-9A52-B28EA0570374}" presName="hierChild1" presStyleCnt="0">
        <dgm:presLayoutVars>
          <dgm:orgChart val="1"/>
          <dgm:chPref val="1"/>
          <dgm:dir/>
          <dgm:animOne val="branch"/>
          <dgm:animLvl val="lvl"/>
          <dgm:resizeHandles/>
        </dgm:presLayoutVars>
      </dgm:prSet>
      <dgm:spPr/>
    </dgm:pt>
    <dgm:pt modelId="{0BC6ECF6-E33F-4E13-9B9D-3B4F711BE081}" type="pres">
      <dgm:prSet presAssocID="{24E53CD6-CA8D-4B04-92B8-F2217A8180A7}" presName="hierRoot1" presStyleCnt="0">
        <dgm:presLayoutVars>
          <dgm:hierBranch val="init"/>
        </dgm:presLayoutVars>
      </dgm:prSet>
      <dgm:spPr/>
    </dgm:pt>
    <dgm:pt modelId="{F82C9C47-A0BA-4F71-920E-434638EFDC78}" type="pres">
      <dgm:prSet presAssocID="{24E53CD6-CA8D-4B04-92B8-F2217A8180A7}" presName="rootComposite1" presStyleCnt="0"/>
      <dgm:spPr/>
    </dgm:pt>
    <dgm:pt modelId="{70DB223B-B533-4EA9-B839-F3134B1D6E52}" type="pres">
      <dgm:prSet presAssocID="{24E53CD6-CA8D-4B04-92B8-F2217A8180A7}" presName="rootText1" presStyleLbl="node0" presStyleIdx="0" presStyleCnt="1" custAng="0">
        <dgm:presLayoutVars>
          <dgm:chPref val="3"/>
        </dgm:presLayoutVars>
      </dgm:prSet>
      <dgm:spPr/>
    </dgm:pt>
    <dgm:pt modelId="{AFF3BEFB-85E7-4958-BCF8-ADB5F4E37F7D}" type="pres">
      <dgm:prSet presAssocID="{24E53CD6-CA8D-4B04-92B8-F2217A8180A7}" presName="rootConnector1" presStyleLbl="node1" presStyleIdx="0" presStyleCnt="0"/>
      <dgm:spPr/>
    </dgm:pt>
    <dgm:pt modelId="{E059C471-5440-42C9-8D99-B84B1DD5836B}" type="pres">
      <dgm:prSet presAssocID="{24E53CD6-CA8D-4B04-92B8-F2217A8180A7}" presName="hierChild2" presStyleCnt="0"/>
      <dgm:spPr/>
    </dgm:pt>
    <dgm:pt modelId="{5E0B9845-2535-4680-9526-83CCB130407A}" type="pres">
      <dgm:prSet presAssocID="{40E42BDD-699C-46D8-9F25-D99D28E44E8F}" presName="Name64" presStyleLbl="parChTrans1D2" presStyleIdx="0" presStyleCnt="5"/>
      <dgm:spPr/>
    </dgm:pt>
    <dgm:pt modelId="{E44EFB10-FEB3-4DCC-A886-2CABAE10CB44}" type="pres">
      <dgm:prSet presAssocID="{97F4E61D-3E26-4F48-A6B6-2785DFAEFD60}" presName="hierRoot2" presStyleCnt="0">
        <dgm:presLayoutVars>
          <dgm:hierBranch val="l"/>
        </dgm:presLayoutVars>
      </dgm:prSet>
      <dgm:spPr/>
    </dgm:pt>
    <dgm:pt modelId="{0FEB62C9-7F9B-4BE9-9540-73ACC8FA76E8}" type="pres">
      <dgm:prSet presAssocID="{97F4E61D-3E26-4F48-A6B6-2785DFAEFD60}" presName="rootComposite" presStyleCnt="0"/>
      <dgm:spPr/>
    </dgm:pt>
    <dgm:pt modelId="{7BD07858-0B76-4F10-9F52-5606A5EB69FD}" type="pres">
      <dgm:prSet presAssocID="{97F4E61D-3E26-4F48-A6B6-2785DFAEFD60}" presName="rootText" presStyleLbl="node2" presStyleIdx="0" presStyleCnt="4" custAng="0" custLinFactNeighborX="3517" custLinFactNeighborY="-5125">
        <dgm:presLayoutVars>
          <dgm:chPref val="3"/>
        </dgm:presLayoutVars>
      </dgm:prSet>
      <dgm:spPr/>
    </dgm:pt>
    <dgm:pt modelId="{6E45BF53-3755-4E06-841D-D3FC25C199E1}" type="pres">
      <dgm:prSet presAssocID="{97F4E61D-3E26-4F48-A6B6-2785DFAEFD60}" presName="rootConnector" presStyleLbl="node2" presStyleIdx="0" presStyleCnt="4"/>
      <dgm:spPr/>
    </dgm:pt>
    <dgm:pt modelId="{63736718-6618-4E3D-B282-C0503F6603A5}" type="pres">
      <dgm:prSet presAssocID="{97F4E61D-3E26-4F48-A6B6-2785DFAEFD60}" presName="hierChild4" presStyleCnt="0"/>
      <dgm:spPr/>
    </dgm:pt>
    <dgm:pt modelId="{0637DA00-D7A1-4C57-BEFA-F73ED33B12AE}" type="pres">
      <dgm:prSet presAssocID="{97F4E61D-3E26-4F48-A6B6-2785DFAEFD60}" presName="hierChild5" presStyleCnt="0"/>
      <dgm:spPr/>
    </dgm:pt>
    <dgm:pt modelId="{D7E518F4-A03D-48B3-BB07-3063FC71CE01}" type="pres">
      <dgm:prSet presAssocID="{A2460883-AAA9-4DA1-B44E-A80A1E126D0C}" presName="Name64" presStyleLbl="parChTrans1D2" presStyleIdx="1" presStyleCnt="5"/>
      <dgm:spPr/>
    </dgm:pt>
    <dgm:pt modelId="{865F2AD6-157C-4C1E-9995-305E17DD0A76}" type="pres">
      <dgm:prSet presAssocID="{69F53CA5-B14A-4221-998F-3D855D048A79}" presName="hierRoot2" presStyleCnt="0">
        <dgm:presLayoutVars>
          <dgm:hierBranch val="l"/>
        </dgm:presLayoutVars>
      </dgm:prSet>
      <dgm:spPr/>
    </dgm:pt>
    <dgm:pt modelId="{22B4871B-1377-4790-AEFE-866EFD3A402E}" type="pres">
      <dgm:prSet presAssocID="{69F53CA5-B14A-4221-998F-3D855D048A79}" presName="rootComposite" presStyleCnt="0"/>
      <dgm:spPr/>
    </dgm:pt>
    <dgm:pt modelId="{522B7EAB-F313-449E-8A76-BEDE23BCCD34}" type="pres">
      <dgm:prSet presAssocID="{69F53CA5-B14A-4221-998F-3D855D048A79}" presName="rootText" presStyleLbl="node2" presStyleIdx="1" presStyleCnt="4" custAng="0" custLinFactNeighborX="3517" custLinFactNeighborY="-5125">
        <dgm:presLayoutVars>
          <dgm:chPref val="3"/>
        </dgm:presLayoutVars>
      </dgm:prSet>
      <dgm:spPr/>
    </dgm:pt>
    <dgm:pt modelId="{A7041830-B3A6-4C61-823F-66F21DC16611}" type="pres">
      <dgm:prSet presAssocID="{69F53CA5-B14A-4221-998F-3D855D048A79}" presName="rootConnector" presStyleLbl="node2" presStyleIdx="1" presStyleCnt="4"/>
      <dgm:spPr/>
    </dgm:pt>
    <dgm:pt modelId="{28665315-FCEA-4528-BF37-D42611FE49B0}" type="pres">
      <dgm:prSet presAssocID="{69F53CA5-B14A-4221-998F-3D855D048A79}" presName="hierChild4" presStyleCnt="0"/>
      <dgm:spPr/>
    </dgm:pt>
    <dgm:pt modelId="{3FB87047-A480-458D-89B2-A08A2A1ED8E7}" type="pres">
      <dgm:prSet presAssocID="{69F53CA5-B14A-4221-998F-3D855D048A79}" presName="hierChild5" presStyleCnt="0"/>
      <dgm:spPr/>
    </dgm:pt>
    <dgm:pt modelId="{6C3AC409-C1CB-4D0C-9126-EB92DB344A47}" type="pres">
      <dgm:prSet presAssocID="{51BA3880-6B6B-4626-B16E-5944F7794991}" presName="Name64" presStyleLbl="parChTrans1D2" presStyleIdx="2" presStyleCnt="5"/>
      <dgm:spPr/>
    </dgm:pt>
    <dgm:pt modelId="{599C8DFD-9E09-4897-A242-8412AF9299F1}" type="pres">
      <dgm:prSet presAssocID="{1BAF4D20-E2AB-4FB2-8906-95C10F7D7AEA}" presName="hierRoot2" presStyleCnt="0">
        <dgm:presLayoutVars>
          <dgm:hierBranch val="init"/>
        </dgm:presLayoutVars>
      </dgm:prSet>
      <dgm:spPr/>
    </dgm:pt>
    <dgm:pt modelId="{CBC6FFF9-3039-4A2F-BEA6-113A97331B34}" type="pres">
      <dgm:prSet presAssocID="{1BAF4D20-E2AB-4FB2-8906-95C10F7D7AEA}" presName="rootComposite" presStyleCnt="0"/>
      <dgm:spPr/>
    </dgm:pt>
    <dgm:pt modelId="{D0E744D8-3482-4AEA-B211-A58886B7694B}" type="pres">
      <dgm:prSet presAssocID="{1BAF4D20-E2AB-4FB2-8906-95C10F7D7AEA}" presName="rootText" presStyleLbl="node2" presStyleIdx="2" presStyleCnt="4" custAng="0">
        <dgm:presLayoutVars>
          <dgm:chPref val="3"/>
        </dgm:presLayoutVars>
      </dgm:prSet>
      <dgm:spPr/>
    </dgm:pt>
    <dgm:pt modelId="{86A912DD-9F00-45CE-90BD-B470F6206D16}" type="pres">
      <dgm:prSet presAssocID="{1BAF4D20-E2AB-4FB2-8906-95C10F7D7AEA}" presName="rootConnector" presStyleLbl="node2" presStyleIdx="2" presStyleCnt="4"/>
      <dgm:spPr/>
    </dgm:pt>
    <dgm:pt modelId="{26716F70-86C2-46BF-8CB7-A6832B3850B1}" type="pres">
      <dgm:prSet presAssocID="{1BAF4D20-E2AB-4FB2-8906-95C10F7D7AEA}" presName="hierChild4" presStyleCnt="0"/>
      <dgm:spPr/>
    </dgm:pt>
    <dgm:pt modelId="{DAB5E16C-9735-4A34-8124-22EF960D5A29}" type="pres">
      <dgm:prSet presAssocID="{1BAF4D20-E2AB-4FB2-8906-95C10F7D7AEA}" presName="hierChild5" presStyleCnt="0"/>
      <dgm:spPr/>
    </dgm:pt>
    <dgm:pt modelId="{63EE701F-2BF8-4614-B005-6B2875FE8A7D}" type="pres">
      <dgm:prSet presAssocID="{F0213E36-A52B-4795-BD85-E7ECA54D5721}" presName="Name64" presStyleLbl="parChTrans1D2" presStyleIdx="3" presStyleCnt="5"/>
      <dgm:spPr/>
    </dgm:pt>
    <dgm:pt modelId="{E575FC27-9AFE-428C-8637-D34334839FBC}" type="pres">
      <dgm:prSet presAssocID="{67084E82-6735-4F9C-A4FA-17258F1AA67A}" presName="hierRoot2" presStyleCnt="0">
        <dgm:presLayoutVars>
          <dgm:hierBranch val="l"/>
        </dgm:presLayoutVars>
      </dgm:prSet>
      <dgm:spPr/>
    </dgm:pt>
    <dgm:pt modelId="{4B1EB45F-4B80-427B-B91E-680144EA0552}" type="pres">
      <dgm:prSet presAssocID="{67084E82-6735-4F9C-A4FA-17258F1AA67A}" presName="rootComposite" presStyleCnt="0"/>
      <dgm:spPr/>
    </dgm:pt>
    <dgm:pt modelId="{B3121DCC-B322-4E8D-B1C4-113003695FAC}" type="pres">
      <dgm:prSet presAssocID="{67084E82-6735-4F9C-A4FA-17258F1AA67A}" presName="rootText" presStyleLbl="node2" presStyleIdx="3" presStyleCnt="4" custAng="0">
        <dgm:presLayoutVars>
          <dgm:chPref val="3"/>
        </dgm:presLayoutVars>
      </dgm:prSet>
      <dgm:spPr/>
    </dgm:pt>
    <dgm:pt modelId="{F242AB19-2201-41D4-A107-AD8C00A17CD5}" type="pres">
      <dgm:prSet presAssocID="{67084E82-6735-4F9C-A4FA-17258F1AA67A}" presName="rootConnector" presStyleLbl="node2" presStyleIdx="3" presStyleCnt="4"/>
      <dgm:spPr/>
    </dgm:pt>
    <dgm:pt modelId="{59EA52D4-BD38-4E96-9215-4293D0BCFF0C}" type="pres">
      <dgm:prSet presAssocID="{67084E82-6735-4F9C-A4FA-17258F1AA67A}" presName="hierChild4" presStyleCnt="0"/>
      <dgm:spPr/>
    </dgm:pt>
    <dgm:pt modelId="{CE96978D-DC90-46F0-979B-8DF3F2BF8607}" type="pres">
      <dgm:prSet presAssocID="{67084E82-6735-4F9C-A4FA-17258F1AA67A}" presName="hierChild5" presStyleCnt="0"/>
      <dgm:spPr/>
    </dgm:pt>
    <dgm:pt modelId="{00BEAF36-E3AA-4455-9291-A102B034D5BB}" type="pres">
      <dgm:prSet presAssocID="{24E53CD6-CA8D-4B04-92B8-F2217A8180A7}" presName="hierChild3" presStyleCnt="0"/>
      <dgm:spPr/>
    </dgm:pt>
    <dgm:pt modelId="{5880C14B-B745-486A-8C16-06F199916524}" type="pres">
      <dgm:prSet presAssocID="{A933CBA1-782A-4B02-8849-C48BA74AC800}" presName="Name115" presStyleLbl="parChTrans1D2" presStyleIdx="4" presStyleCnt="5"/>
      <dgm:spPr/>
    </dgm:pt>
    <dgm:pt modelId="{6DABE427-C56D-4D90-AA67-4B280092312B}" type="pres">
      <dgm:prSet presAssocID="{865DA1D7-8E58-4621-8F45-0F7E89888863}" presName="hierRoot3" presStyleCnt="0">
        <dgm:presLayoutVars>
          <dgm:hierBranch val="init"/>
        </dgm:presLayoutVars>
      </dgm:prSet>
      <dgm:spPr/>
    </dgm:pt>
    <dgm:pt modelId="{71E127FE-7A61-4682-9E7C-6527CE55C6E9}" type="pres">
      <dgm:prSet presAssocID="{865DA1D7-8E58-4621-8F45-0F7E89888863}" presName="rootComposite3" presStyleCnt="0"/>
      <dgm:spPr/>
    </dgm:pt>
    <dgm:pt modelId="{24F67584-C36F-4810-8F66-F0CAF20EE509}" type="pres">
      <dgm:prSet presAssocID="{865DA1D7-8E58-4621-8F45-0F7E89888863}" presName="rootText3" presStyleLbl="asst1" presStyleIdx="0" presStyleCnt="1" custAng="0" custLinFactNeighborX="3517">
        <dgm:presLayoutVars>
          <dgm:chPref val="3"/>
        </dgm:presLayoutVars>
      </dgm:prSet>
      <dgm:spPr/>
    </dgm:pt>
    <dgm:pt modelId="{AF5039C3-3B4A-436D-9D26-9C58B1D6338E}" type="pres">
      <dgm:prSet presAssocID="{865DA1D7-8E58-4621-8F45-0F7E89888863}" presName="rootConnector3" presStyleLbl="asst1" presStyleIdx="0" presStyleCnt="1"/>
      <dgm:spPr/>
    </dgm:pt>
    <dgm:pt modelId="{0A2F4089-C54A-4AA0-B776-7A904D0363C0}" type="pres">
      <dgm:prSet presAssocID="{865DA1D7-8E58-4621-8F45-0F7E89888863}" presName="hierChild6" presStyleCnt="0"/>
      <dgm:spPr/>
    </dgm:pt>
    <dgm:pt modelId="{13E20BEA-4486-4E1C-B8BD-06A620F00CEA}" type="pres">
      <dgm:prSet presAssocID="{865DA1D7-8E58-4621-8F45-0F7E89888863}" presName="hierChild7" presStyleCnt="0"/>
      <dgm:spPr/>
    </dgm:pt>
  </dgm:ptLst>
  <dgm:cxnLst>
    <dgm:cxn modelId="{45661308-0F42-4DFF-A44F-096BB956A97C}" srcId="{24E53CD6-CA8D-4B04-92B8-F2217A8180A7}" destId="{1BAF4D20-E2AB-4FB2-8906-95C10F7D7AEA}" srcOrd="2" destOrd="0" parTransId="{51BA3880-6B6B-4626-B16E-5944F7794991}" sibTransId="{DE6EBDBB-33AC-408B-9BB5-0DAB438AFA29}"/>
    <dgm:cxn modelId="{B2B03208-24A7-41E9-9A57-6366983E0218}" type="presOf" srcId="{865DA1D7-8E58-4621-8F45-0F7E89888863}" destId="{AF5039C3-3B4A-436D-9D26-9C58B1D6338E}" srcOrd="1" destOrd="0" presId="urn:microsoft.com/office/officeart/2009/3/layout/HorizontalOrganizationChart"/>
    <dgm:cxn modelId="{05504123-9FB1-4C6D-A26E-952ECF6CA22B}" srcId="{24E53CD6-CA8D-4B04-92B8-F2217A8180A7}" destId="{865DA1D7-8E58-4621-8F45-0F7E89888863}" srcOrd="4" destOrd="0" parTransId="{A933CBA1-782A-4B02-8849-C48BA74AC800}" sibTransId="{18E543B1-98CA-46A0-A6C1-E89A4369053E}"/>
    <dgm:cxn modelId="{21F78B27-A7C4-4CF3-B8A9-28F82DFE560F}" type="presOf" srcId="{A933CBA1-782A-4B02-8849-C48BA74AC800}" destId="{5880C14B-B745-486A-8C16-06F199916524}" srcOrd="0" destOrd="0" presId="urn:microsoft.com/office/officeart/2009/3/layout/HorizontalOrganizationChart"/>
    <dgm:cxn modelId="{4C93EB35-A595-415F-BCAB-A2A0F366BF53}" type="presOf" srcId="{69F53CA5-B14A-4221-998F-3D855D048A79}" destId="{522B7EAB-F313-449E-8A76-BEDE23BCCD34}" srcOrd="0" destOrd="0" presId="urn:microsoft.com/office/officeart/2009/3/layout/HorizontalOrganizationChart"/>
    <dgm:cxn modelId="{24F07964-7BA1-4AC4-B276-C5CE2691FBC0}" srcId="{24E53CD6-CA8D-4B04-92B8-F2217A8180A7}" destId="{69F53CA5-B14A-4221-998F-3D855D048A79}" srcOrd="1" destOrd="0" parTransId="{A2460883-AAA9-4DA1-B44E-A80A1E126D0C}" sibTransId="{158EAFDD-DF42-4606-A200-1469F3B6D48C}"/>
    <dgm:cxn modelId="{5425916D-3884-465C-ACFB-49CA9CDC28D4}" type="presOf" srcId="{24E53CD6-CA8D-4B04-92B8-F2217A8180A7}" destId="{AFF3BEFB-85E7-4958-BCF8-ADB5F4E37F7D}" srcOrd="1" destOrd="0" presId="urn:microsoft.com/office/officeart/2009/3/layout/HorizontalOrganizationChart"/>
    <dgm:cxn modelId="{81F31D76-F391-41BC-81FC-FB57462F0989}" srcId="{24E53CD6-CA8D-4B04-92B8-F2217A8180A7}" destId="{97F4E61D-3E26-4F48-A6B6-2785DFAEFD60}" srcOrd="0" destOrd="0" parTransId="{40E42BDD-699C-46D8-9F25-D99D28E44E8F}" sibTransId="{E439FF02-D39D-469B-8A50-7A989972FF62}"/>
    <dgm:cxn modelId="{470F2777-1584-49E4-8980-E172C93A7FC0}" type="presOf" srcId="{1BAF4D20-E2AB-4FB2-8906-95C10F7D7AEA}" destId="{D0E744D8-3482-4AEA-B211-A58886B7694B}" srcOrd="0" destOrd="0" presId="urn:microsoft.com/office/officeart/2009/3/layout/HorizontalOrganizationChart"/>
    <dgm:cxn modelId="{41A29C83-D6D4-4C40-964B-D4B7940A6B68}" type="presOf" srcId="{97F4E61D-3E26-4F48-A6B6-2785DFAEFD60}" destId="{7BD07858-0B76-4F10-9F52-5606A5EB69FD}" srcOrd="0" destOrd="0" presId="urn:microsoft.com/office/officeart/2009/3/layout/HorizontalOrganizationChart"/>
    <dgm:cxn modelId="{3CBAE884-BA04-4146-BDD1-20E3B2615DF7}" srcId="{24E53CD6-CA8D-4B04-92B8-F2217A8180A7}" destId="{67084E82-6735-4F9C-A4FA-17258F1AA67A}" srcOrd="3" destOrd="0" parTransId="{F0213E36-A52B-4795-BD85-E7ECA54D5721}" sibTransId="{9D6D19A2-7458-4680-9A87-1369E1FBF93A}"/>
    <dgm:cxn modelId="{29CC2187-556F-4364-8C7B-150B61BBD9E5}" type="presOf" srcId="{865DA1D7-8E58-4621-8F45-0F7E89888863}" destId="{24F67584-C36F-4810-8F66-F0CAF20EE509}" srcOrd="0" destOrd="0" presId="urn:microsoft.com/office/officeart/2009/3/layout/HorizontalOrganizationChart"/>
    <dgm:cxn modelId="{9BADB8AC-DFDB-4C4D-9712-029AC972A4B8}" srcId="{C049574C-6FFA-4F60-9A52-B28EA0570374}" destId="{24E53CD6-CA8D-4B04-92B8-F2217A8180A7}" srcOrd="0" destOrd="0" parTransId="{FC24AA1E-5DC7-43F6-AC88-CE722D431FCD}" sibTransId="{9EB89F3C-AE18-4521-B17D-8A1C7E851EC8}"/>
    <dgm:cxn modelId="{A8A96FAD-F3EB-4548-85B2-DF627C80AC06}" type="presOf" srcId="{67084E82-6735-4F9C-A4FA-17258F1AA67A}" destId="{B3121DCC-B322-4E8D-B1C4-113003695FAC}" srcOrd="0" destOrd="0" presId="urn:microsoft.com/office/officeart/2009/3/layout/HorizontalOrganizationChart"/>
    <dgm:cxn modelId="{D0CB58C0-2DD5-4F75-B15C-17846C18EE4D}" type="presOf" srcId="{97F4E61D-3E26-4F48-A6B6-2785DFAEFD60}" destId="{6E45BF53-3755-4E06-841D-D3FC25C199E1}" srcOrd="1" destOrd="0" presId="urn:microsoft.com/office/officeart/2009/3/layout/HorizontalOrganizationChart"/>
    <dgm:cxn modelId="{14ADA1CB-1490-4CF5-86CD-2FE655CE8E88}" type="presOf" srcId="{1BAF4D20-E2AB-4FB2-8906-95C10F7D7AEA}" destId="{86A912DD-9F00-45CE-90BD-B470F6206D16}" srcOrd="1" destOrd="0" presId="urn:microsoft.com/office/officeart/2009/3/layout/HorizontalOrganizationChart"/>
    <dgm:cxn modelId="{9EC556CC-C0CD-4DE4-83F3-4B4386B1181C}" type="presOf" srcId="{C049574C-6FFA-4F60-9A52-B28EA0570374}" destId="{455E7C13-73DB-4FF3-B999-32859DE89BBA}" srcOrd="0" destOrd="0" presId="urn:microsoft.com/office/officeart/2009/3/layout/HorizontalOrganizationChart"/>
    <dgm:cxn modelId="{553EA0D3-8259-4271-8C85-AC66E060E9BE}" type="presOf" srcId="{51BA3880-6B6B-4626-B16E-5944F7794991}" destId="{6C3AC409-C1CB-4D0C-9126-EB92DB344A47}" srcOrd="0" destOrd="0" presId="urn:microsoft.com/office/officeart/2009/3/layout/HorizontalOrganizationChart"/>
    <dgm:cxn modelId="{4F29BDE3-0E2E-48F9-96FE-78CF95304751}" type="presOf" srcId="{40E42BDD-699C-46D8-9F25-D99D28E44E8F}" destId="{5E0B9845-2535-4680-9526-83CCB130407A}" srcOrd="0" destOrd="0" presId="urn:microsoft.com/office/officeart/2009/3/layout/HorizontalOrganizationChart"/>
    <dgm:cxn modelId="{ED709BE4-D2F7-40DD-8A1E-3BF238ED470B}" type="presOf" srcId="{A2460883-AAA9-4DA1-B44E-A80A1E126D0C}" destId="{D7E518F4-A03D-48B3-BB07-3063FC71CE01}" srcOrd="0" destOrd="0" presId="urn:microsoft.com/office/officeart/2009/3/layout/HorizontalOrganizationChart"/>
    <dgm:cxn modelId="{EDF688EE-CFBB-41DD-9596-CB4C6DB4F527}" type="presOf" srcId="{67084E82-6735-4F9C-A4FA-17258F1AA67A}" destId="{F242AB19-2201-41D4-A107-AD8C00A17CD5}" srcOrd="1" destOrd="0" presId="urn:microsoft.com/office/officeart/2009/3/layout/HorizontalOrganizationChart"/>
    <dgm:cxn modelId="{12A2BCFE-1273-49CB-AADC-A01F6678BEAC}" type="presOf" srcId="{69F53CA5-B14A-4221-998F-3D855D048A79}" destId="{A7041830-B3A6-4C61-823F-66F21DC16611}" srcOrd="1" destOrd="0" presId="urn:microsoft.com/office/officeart/2009/3/layout/HorizontalOrganizationChart"/>
    <dgm:cxn modelId="{5C1B5FFF-5EAD-4F5D-9559-F58CB8466E84}" type="presOf" srcId="{F0213E36-A52B-4795-BD85-E7ECA54D5721}" destId="{63EE701F-2BF8-4614-B005-6B2875FE8A7D}" srcOrd="0" destOrd="0" presId="urn:microsoft.com/office/officeart/2009/3/layout/HorizontalOrganizationChart"/>
    <dgm:cxn modelId="{C46090FF-D054-410F-BD0C-0E0EC1099A30}" type="presOf" srcId="{24E53CD6-CA8D-4B04-92B8-F2217A8180A7}" destId="{70DB223B-B533-4EA9-B839-F3134B1D6E52}" srcOrd="0" destOrd="0" presId="urn:microsoft.com/office/officeart/2009/3/layout/HorizontalOrganizationChart"/>
    <dgm:cxn modelId="{7003A8F1-7929-4A32-BC83-EDE21382DC2F}" type="presParOf" srcId="{455E7C13-73DB-4FF3-B999-32859DE89BBA}" destId="{0BC6ECF6-E33F-4E13-9B9D-3B4F711BE081}" srcOrd="0" destOrd="0" presId="urn:microsoft.com/office/officeart/2009/3/layout/HorizontalOrganizationChart"/>
    <dgm:cxn modelId="{C29551F6-3179-4AC3-8A82-8BCB7AF4FD32}" type="presParOf" srcId="{0BC6ECF6-E33F-4E13-9B9D-3B4F711BE081}" destId="{F82C9C47-A0BA-4F71-920E-434638EFDC78}" srcOrd="0" destOrd="0" presId="urn:microsoft.com/office/officeart/2009/3/layout/HorizontalOrganizationChart"/>
    <dgm:cxn modelId="{E85979A4-3E4B-47EB-9036-709D007273BF}" type="presParOf" srcId="{F82C9C47-A0BA-4F71-920E-434638EFDC78}" destId="{70DB223B-B533-4EA9-B839-F3134B1D6E52}" srcOrd="0" destOrd="0" presId="urn:microsoft.com/office/officeart/2009/3/layout/HorizontalOrganizationChart"/>
    <dgm:cxn modelId="{0B1E69E0-9CF0-493D-9428-506BB0FE7467}" type="presParOf" srcId="{F82C9C47-A0BA-4F71-920E-434638EFDC78}" destId="{AFF3BEFB-85E7-4958-BCF8-ADB5F4E37F7D}" srcOrd="1" destOrd="0" presId="urn:microsoft.com/office/officeart/2009/3/layout/HorizontalOrganizationChart"/>
    <dgm:cxn modelId="{B2859113-EA33-477A-9F6C-EF4E626A1B01}" type="presParOf" srcId="{0BC6ECF6-E33F-4E13-9B9D-3B4F711BE081}" destId="{E059C471-5440-42C9-8D99-B84B1DD5836B}" srcOrd="1" destOrd="0" presId="urn:microsoft.com/office/officeart/2009/3/layout/HorizontalOrganizationChart"/>
    <dgm:cxn modelId="{D805F0D5-E93B-44A0-96BF-CA854E2B7B07}" type="presParOf" srcId="{E059C471-5440-42C9-8D99-B84B1DD5836B}" destId="{5E0B9845-2535-4680-9526-83CCB130407A}" srcOrd="0" destOrd="0" presId="urn:microsoft.com/office/officeart/2009/3/layout/HorizontalOrganizationChart"/>
    <dgm:cxn modelId="{A543D191-3D0F-4E0F-9153-BC2496ED2C4D}" type="presParOf" srcId="{E059C471-5440-42C9-8D99-B84B1DD5836B}" destId="{E44EFB10-FEB3-4DCC-A886-2CABAE10CB44}" srcOrd="1" destOrd="0" presId="urn:microsoft.com/office/officeart/2009/3/layout/HorizontalOrganizationChart"/>
    <dgm:cxn modelId="{DF911C26-AE32-45F6-9719-59D1379A1626}" type="presParOf" srcId="{E44EFB10-FEB3-4DCC-A886-2CABAE10CB44}" destId="{0FEB62C9-7F9B-4BE9-9540-73ACC8FA76E8}" srcOrd="0" destOrd="0" presId="urn:microsoft.com/office/officeart/2009/3/layout/HorizontalOrganizationChart"/>
    <dgm:cxn modelId="{68AF5A56-A13E-4A21-A3D7-69FDB78F2AA3}" type="presParOf" srcId="{0FEB62C9-7F9B-4BE9-9540-73ACC8FA76E8}" destId="{7BD07858-0B76-4F10-9F52-5606A5EB69FD}" srcOrd="0" destOrd="0" presId="urn:microsoft.com/office/officeart/2009/3/layout/HorizontalOrganizationChart"/>
    <dgm:cxn modelId="{13955A16-F35E-4F65-A948-D11A5E6AFC46}" type="presParOf" srcId="{0FEB62C9-7F9B-4BE9-9540-73ACC8FA76E8}" destId="{6E45BF53-3755-4E06-841D-D3FC25C199E1}" srcOrd="1" destOrd="0" presId="urn:microsoft.com/office/officeart/2009/3/layout/HorizontalOrganizationChart"/>
    <dgm:cxn modelId="{CA0C621C-82AB-4008-824D-2C9B320229F0}" type="presParOf" srcId="{E44EFB10-FEB3-4DCC-A886-2CABAE10CB44}" destId="{63736718-6618-4E3D-B282-C0503F6603A5}" srcOrd="1" destOrd="0" presId="urn:microsoft.com/office/officeart/2009/3/layout/HorizontalOrganizationChart"/>
    <dgm:cxn modelId="{F008EF50-FCD5-4086-B3F4-4ADF288F32DA}" type="presParOf" srcId="{E44EFB10-FEB3-4DCC-A886-2CABAE10CB44}" destId="{0637DA00-D7A1-4C57-BEFA-F73ED33B12AE}" srcOrd="2" destOrd="0" presId="urn:microsoft.com/office/officeart/2009/3/layout/HorizontalOrganizationChart"/>
    <dgm:cxn modelId="{DAB546B0-173B-49A2-A3EA-0E884FDB2F4E}" type="presParOf" srcId="{E059C471-5440-42C9-8D99-B84B1DD5836B}" destId="{D7E518F4-A03D-48B3-BB07-3063FC71CE01}" srcOrd="2" destOrd="0" presId="urn:microsoft.com/office/officeart/2009/3/layout/HorizontalOrganizationChart"/>
    <dgm:cxn modelId="{677F00EC-09D8-44C5-AFCA-2CC36D91DBD5}" type="presParOf" srcId="{E059C471-5440-42C9-8D99-B84B1DD5836B}" destId="{865F2AD6-157C-4C1E-9995-305E17DD0A76}" srcOrd="3" destOrd="0" presId="urn:microsoft.com/office/officeart/2009/3/layout/HorizontalOrganizationChart"/>
    <dgm:cxn modelId="{5DB91C74-27EA-405A-B950-9F2D5BD2A0B0}" type="presParOf" srcId="{865F2AD6-157C-4C1E-9995-305E17DD0A76}" destId="{22B4871B-1377-4790-AEFE-866EFD3A402E}" srcOrd="0" destOrd="0" presId="urn:microsoft.com/office/officeart/2009/3/layout/HorizontalOrganizationChart"/>
    <dgm:cxn modelId="{761C1ADF-3BAD-4A71-8F47-633892C7E236}" type="presParOf" srcId="{22B4871B-1377-4790-AEFE-866EFD3A402E}" destId="{522B7EAB-F313-449E-8A76-BEDE23BCCD34}" srcOrd="0" destOrd="0" presId="urn:microsoft.com/office/officeart/2009/3/layout/HorizontalOrganizationChart"/>
    <dgm:cxn modelId="{52E5A037-98B5-4F4B-9E73-37A9A5FC2345}" type="presParOf" srcId="{22B4871B-1377-4790-AEFE-866EFD3A402E}" destId="{A7041830-B3A6-4C61-823F-66F21DC16611}" srcOrd="1" destOrd="0" presId="urn:microsoft.com/office/officeart/2009/3/layout/HorizontalOrganizationChart"/>
    <dgm:cxn modelId="{D7578BA9-04D7-4BF7-A43F-B44D13D2252E}" type="presParOf" srcId="{865F2AD6-157C-4C1E-9995-305E17DD0A76}" destId="{28665315-FCEA-4528-BF37-D42611FE49B0}" srcOrd="1" destOrd="0" presId="urn:microsoft.com/office/officeart/2009/3/layout/HorizontalOrganizationChart"/>
    <dgm:cxn modelId="{DABCF256-F73A-4D78-90D4-E1BA97F6804A}" type="presParOf" srcId="{865F2AD6-157C-4C1E-9995-305E17DD0A76}" destId="{3FB87047-A480-458D-89B2-A08A2A1ED8E7}" srcOrd="2" destOrd="0" presId="urn:microsoft.com/office/officeart/2009/3/layout/HorizontalOrganizationChart"/>
    <dgm:cxn modelId="{FEDFB9AD-B5C4-48A8-B2C0-5CDB425ED1E1}" type="presParOf" srcId="{E059C471-5440-42C9-8D99-B84B1DD5836B}" destId="{6C3AC409-C1CB-4D0C-9126-EB92DB344A47}" srcOrd="4" destOrd="0" presId="urn:microsoft.com/office/officeart/2009/3/layout/HorizontalOrganizationChart"/>
    <dgm:cxn modelId="{780B553B-1FA6-4CEE-86C2-1BD4D26992D4}" type="presParOf" srcId="{E059C471-5440-42C9-8D99-B84B1DD5836B}" destId="{599C8DFD-9E09-4897-A242-8412AF9299F1}" srcOrd="5" destOrd="0" presId="urn:microsoft.com/office/officeart/2009/3/layout/HorizontalOrganizationChart"/>
    <dgm:cxn modelId="{C6FC6E84-BF9B-4222-B44E-717190938173}" type="presParOf" srcId="{599C8DFD-9E09-4897-A242-8412AF9299F1}" destId="{CBC6FFF9-3039-4A2F-BEA6-113A97331B34}" srcOrd="0" destOrd="0" presId="urn:microsoft.com/office/officeart/2009/3/layout/HorizontalOrganizationChart"/>
    <dgm:cxn modelId="{DA6A0167-31EA-4A35-8FAF-D920BEFCE038}" type="presParOf" srcId="{CBC6FFF9-3039-4A2F-BEA6-113A97331B34}" destId="{D0E744D8-3482-4AEA-B211-A58886B7694B}" srcOrd="0" destOrd="0" presId="urn:microsoft.com/office/officeart/2009/3/layout/HorizontalOrganizationChart"/>
    <dgm:cxn modelId="{4538062F-561E-4D90-AD0D-9AB0D332CBA1}" type="presParOf" srcId="{CBC6FFF9-3039-4A2F-BEA6-113A97331B34}" destId="{86A912DD-9F00-45CE-90BD-B470F6206D16}" srcOrd="1" destOrd="0" presId="urn:microsoft.com/office/officeart/2009/3/layout/HorizontalOrganizationChart"/>
    <dgm:cxn modelId="{02C59EF7-835A-455B-81B9-CF0A2B484D6D}" type="presParOf" srcId="{599C8DFD-9E09-4897-A242-8412AF9299F1}" destId="{26716F70-86C2-46BF-8CB7-A6832B3850B1}" srcOrd="1" destOrd="0" presId="urn:microsoft.com/office/officeart/2009/3/layout/HorizontalOrganizationChart"/>
    <dgm:cxn modelId="{8169FE56-BACD-425A-A232-49CF007C1401}" type="presParOf" srcId="{599C8DFD-9E09-4897-A242-8412AF9299F1}" destId="{DAB5E16C-9735-4A34-8124-22EF960D5A29}" srcOrd="2" destOrd="0" presId="urn:microsoft.com/office/officeart/2009/3/layout/HorizontalOrganizationChart"/>
    <dgm:cxn modelId="{2B627C68-4EAF-4B54-9F33-A162969A7903}" type="presParOf" srcId="{E059C471-5440-42C9-8D99-B84B1DD5836B}" destId="{63EE701F-2BF8-4614-B005-6B2875FE8A7D}" srcOrd="6" destOrd="0" presId="urn:microsoft.com/office/officeart/2009/3/layout/HorizontalOrganizationChart"/>
    <dgm:cxn modelId="{2A4C8495-5527-4BBC-AC3D-0C620B4FD05E}" type="presParOf" srcId="{E059C471-5440-42C9-8D99-B84B1DD5836B}" destId="{E575FC27-9AFE-428C-8637-D34334839FBC}" srcOrd="7" destOrd="0" presId="urn:microsoft.com/office/officeart/2009/3/layout/HorizontalOrganizationChart"/>
    <dgm:cxn modelId="{7D529A6B-BFA6-433F-8071-19196D7BDF67}" type="presParOf" srcId="{E575FC27-9AFE-428C-8637-D34334839FBC}" destId="{4B1EB45F-4B80-427B-B91E-680144EA0552}" srcOrd="0" destOrd="0" presId="urn:microsoft.com/office/officeart/2009/3/layout/HorizontalOrganizationChart"/>
    <dgm:cxn modelId="{6C830E82-8BC5-44C4-91D0-61328970E157}" type="presParOf" srcId="{4B1EB45F-4B80-427B-B91E-680144EA0552}" destId="{B3121DCC-B322-4E8D-B1C4-113003695FAC}" srcOrd="0" destOrd="0" presId="urn:microsoft.com/office/officeart/2009/3/layout/HorizontalOrganizationChart"/>
    <dgm:cxn modelId="{C1789502-F349-47FF-A61D-58F8A3B2A029}" type="presParOf" srcId="{4B1EB45F-4B80-427B-B91E-680144EA0552}" destId="{F242AB19-2201-41D4-A107-AD8C00A17CD5}" srcOrd="1" destOrd="0" presId="urn:microsoft.com/office/officeart/2009/3/layout/HorizontalOrganizationChart"/>
    <dgm:cxn modelId="{807DEFC4-991F-4F81-A02B-B5B43B103DAB}" type="presParOf" srcId="{E575FC27-9AFE-428C-8637-D34334839FBC}" destId="{59EA52D4-BD38-4E96-9215-4293D0BCFF0C}" srcOrd="1" destOrd="0" presId="urn:microsoft.com/office/officeart/2009/3/layout/HorizontalOrganizationChart"/>
    <dgm:cxn modelId="{844956FC-6438-41EF-A9A5-603128BC435C}" type="presParOf" srcId="{E575FC27-9AFE-428C-8637-D34334839FBC}" destId="{CE96978D-DC90-46F0-979B-8DF3F2BF8607}" srcOrd="2" destOrd="0" presId="urn:microsoft.com/office/officeart/2009/3/layout/HorizontalOrganizationChart"/>
    <dgm:cxn modelId="{48E88803-9492-4B0E-84D0-5B2516B9135C}" type="presParOf" srcId="{0BC6ECF6-E33F-4E13-9B9D-3B4F711BE081}" destId="{00BEAF36-E3AA-4455-9291-A102B034D5BB}" srcOrd="2" destOrd="0" presId="urn:microsoft.com/office/officeart/2009/3/layout/HorizontalOrganizationChart"/>
    <dgm:cxn modelId="{18F0E70C-DC0F-4743-898E-92460CBAE4C3}" type="presParOf" srcId="{00BEAF36-E3AA-4455-9291-A102B034D5BB}" destId="{5880C14B-B745-486A-8C16-06F199916524}" srcOrd="0" destOrd="0" presId="urn:microsoft.com/office/officeart/2009/3/layout/HorizontalOrganizationChart"/>
    <dgm:cxn modelId="{0E1481C1-3F83-4D64-9D82-3E35CA2CD79E}" type="presParOf" srcId="{00BEAF36-E3AA-4455-9291-A102B034D5BB}" destId="{6DABE427-C56D-4D90-AA67-4B280092312B}" srcOrd="1" destOrd="0" presId="urn:microsoft.com/office/officeart/2009/3/layout/HorizontalOrganizationChart"/>
    <dgm:cxn modelId="{40CBF18C-19CB-476A-B34C-EBA2E70FCBAE}" type="presParOf" srcId="{6DABE427-C56D-4D90-AA67-4B280092312B}" destId="{71E127FE-7A61-4682-9E7C-6527CE55C6E9}" srcOrd="0" destOrd="0" presId="urn:microsoft.com/office/officeart/2009/3/layout/HorizontalOrganizationChart"/>
    <dgm:cxn modelId="{A5B850C6-EE51-433C-959A-DA9B6724121C}" type="presParOf" srcId="{71E127FE-7A61-4682-9E7C-6527CE55C6E9}" destId="{24F67584-C36F-4810-8F66-F0CAF20EE509}" srcOrd="0" destOrd="0" presId="urn:microsoft.com/office/officeart/2009/3/layout/HorizontalOrganizationChart"/>
    <dgm:cxn modelId="{53474DAD-54A1-43D0-A31F-6EC92A644665}" type="presParOf" srcId="{71E127FE-7A61-4682-9E7C-6527CE55C6E9}" destId="{AF5039C3-3B4A-436D-9D26-9C58B1D6338E}" srcOrd="1" destOrd="0" presId="urn:microsoft.com/office/officeart/2009/3/layout/HorizontalOrganizationChart"/>
    <dgm:cxn modelId="{11130D69-992A-4E56-9712-355C3B1A0E92}" type="presParOf" srcId="{6DABE427-C56D-4D90-AA67-4B280092312B}" destId="{0A2F4089-C54A-4AA0-B776-7A904D0363C0}" srcOrd="1" destOrd="0" presId="urn:microsoft.com/office/officeart/2009/3/layout/HorizontalOrganizationChart"/>
    <dgm:cxn modelId="{4D41D787-E885-4130-B691-7BBEC9C45EC8}" type="presParOf" srcId="{6DABE427-C56D-4D90-AA67-4B280092312B}" destId="{13E20BEA-4486-4E1C-B8BD-06A620F00CE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9574C-6FFA-4F60-9A52-B28EA0570374}" type="doc">
      <dgm:prSet loTypeId="urn:microsoft.com/office/officeart/2009/3/layout/HorizontalOrganizationChart" loCatId="hierarchy" qsTypeId="urn:microsoft.com/office/officeart/2005/8/quickstyle/simple1" qsCatId="simple" csTypeId="urn:microsoft.com/office/officeart/2005/8/colors/accent5_2" csCatId="accent5" phldr="1"/>
      <dgm:spPr/>
      <dgm:t>
        <a:bodyPr/>
        <a:lstStyle/>
        <a:p>
          <a:endParaRPr lang="en-US"/>
        </a:p>
      </dgm:t>
    </dgm:pt>
    <dgm:pt modelId="{24E53CD6-CA8D-4B04-92B8-F2217A8180A7}">
      <dgm:prSet phldrT="[Text]" custT="1"/>
      <dgm:spPr/>
      <dgm:t>
        <a:bodyPr/>
        <a:lstStyle/>
        <a:p>
          <a:r>
            <a:rPr lang="en-US" sz="1400" b="1" dirty="0"/>
            <a:t>Karen Knight</a:t>
          </a:r>
          <a:br>
            <a:rPr lang="en-US" sz="1400" dirty="0"/>
          </a:br>
          <a:r>
            <a:rPr lang="en-US" sz="1400" i="1" dirty="0"/>
            <a:t>Branch Chief</a:t>
          </a:r>
          <a:endParaRPr lang="en-US" sz="1400" dirty="0"/>
        </a:p>
      </dgm:t>
    </dgm:pt>
    <dgm:pt modelId="{FC24AA1E-5DC7-43F6-AC88-CE722D431FCD}" type="parTrans" cxnId="{9BADB8AC-DFDB-4C4D-9712-029AC972A4B8}">
      <dgm:prSet/>
      <dgm:spPr/>
      <dgm:t>
        <a:bodyPr/>
        <a:lstStyle/>
        <a:p>
          <a:endParaRPr lang="en-US">
            <a:solidFill>
              <a:schemeClr val="bg2"/>
            </a:solidFill>
          </a:endParaRPr>
        </a:p>
      </dgm:t>
    </dgm:pt>
    <dgm:pt modelId="{9EB89F3C-AE18-4521-B17D-8A1C7E851EC8}" type="sibTrans" cxnId="{9BADB8AC-DFDB-4C4D-9712-029AC972A4B8}">
      <dgm:prSet/>
      <dgm:spPr/>
      <dgm:t>
        <a:bodyPr/>
        <a:lstStyle/>
        <a:p>
          <a:endParaRPr lang="en-US">
            <a:solidFill>
              <a:schemeClr val="bg2"/>
            </a:solidFill>
          </a:endParaRPr>
        </a:p>
      </dgm:t>
    </dgm:pt>
    <dgm:pt modelId="{97F4E61D-3E26-4F48-A6B6-2785DFAEFD60}">
      <dgm:prSet phldrT="[Text]" custT="1"/>
      <dgm:spPr/>
      <dgm:t>
        <a:bodyPr/>
        <a:lstStyle/>
        <a:p>
          <a:pPr>
            <a:spcAft>
              <a:spcPts val="0"/>
            </a:spcAft>
          </a:pPr>
          <a:endParaRPr lang="en-US" sz="1400" b="1" dirty="0"/>
        </a:p>
        <a:p>
          <a:pPr>
            <a:spcAft>
              <a:spcPts val="0"/>
            </a:spcAft>
          </a:pPr>
          <a:r>
            <a:rPr lang="en-US" sz="1400" b="1" dirty="0"/>
            <a:t>Statistical Team</a:t>
          </a:r>
        </a:p>
        <a:p>
          <a:pPr>
            <a:spcAft>
              <a:spcPts val="0"/>
            </a:spcAft>
          </a:pPr>
          <a:r>
            <a:rPr lang="en-US" sz="1400" b="1" dirty="0"/>
            <a:t>Vacant,</a:t>
          </a:r>
          <a:r>
            <a:rPr lang="en-US" sz="1400" b="1" i="1" dirty="0"/>
            <a:t> Team Lead</a:t>
          </a:r>
          <a:br>
            <a:rPr lang="en-US" sz="1400" dirty="0"/>
          </a:br>
          <a:endParaRPr lang="en-US" sz="1400" i="1" dirty="0"/>
        </a:p>
      </dgm:t>
    </dgm:pt>
    <dgm:pt modelId="{40E42BDD-699C-46D8-9F25-D99D28E44E8F}" type="parTrans" cxnId="{81F31D76-F391-41BC-81FC-FB57462F0989}">
      <dgm:prSet/>
      <dgm:spPr/>
      <dgm:t>
        <a:bodyPr/>
        <a:lstStyle/>
        <a:p>
          <a:endParaRPr lang="en-US">
            <a:solidFill>
              <a:schemeClr val="bg2"/>
            </a:solidFill>
          </a:endParaRPr>
        </a:p>
      </dgm:t>
    </dgm:pt>
    <dgm:pt modelId="{E439FF02-D39D-469B-8A50-7A989972FF62}" type="sibTrans" cxnId="{81F31D76-F391-41BC-81FC-FB57462F0989}">
      <dgm:prSet/>
      <dgm:spPr/>
      <dgm:t>
        <a:bodyPr/>
        <a:lstStyle/>
        <a:p>
          <a:endParaRPr lang="en-US">
            <a:solidFill>
              <a:schemeClr val="bg2"/>
            </a:solidFill>
          </a:endParaRPr>
        </a:p>
      </dgm:t>
    </dgm:pt>
    <dgm:pt modelId="{69F53CA5-B14A-4221-998F-3D855D048A79}">
      <dgm:prSet phldrT="[Text]" custT="1"/>
      <dgm:spPr/>
      <dgm:t>
        <a:bodyPr/>
        <a:lstStyle/>
        <a:p>
          <a:pPr>
            <a:spcAft>
              <a:spcPts val="0"/>
            </a:spcAft>
          </a:pPr>
          <a:endParaRPr lang="en-US" sz="1400" b="1" dirty="0"/>
        </a:p>
        <a:p>
          <a:pPr>
            <a:spcAft>
              <a:spcPts val="0"/>
            </a:spcAft>
          </a:pPr>
          <a:r>
            <a:rPr lang="en-US" sz="1400" b="1" dirty="0"/>
            <a:t>Vital Statistics Specialists</a:t>
          </a:r>
        </a:p>
        <a:p>
          <a:pPr>
            <a:spcAft>
              <a:spcPts val="0"/>
            </a:spcAft>
          </a:pPr>
          <a:r>
            <a:rPr lang="en-US" sz="1400" b="1" dirty="0"/>
            <a:t>Chrissy </a:t>
          </a:r>
          <a:r>
            <a:rPr lang="en-US" sz="1400" b="1" dirty="0" err="1"/>
            <a:t>Jarman</a:t>
          </a:r>
          <a:r>
            <a:rPr lang="en-US" sz="1400" b="1" dirty="0"/>
            <a:t>, </a:t>
          </a:r>
          <a:r>
            <a:rPr lang="en-US" sz="1400" b="1" i="1" dirty="0"/>
            <a:t>Team Lead</a:t>
          </a:r>
          <a:br>
            <a:rPr lang="en-US" sz="1400" dirty="0"/>
          </a:br>
          <a:endParaRPr lang="en-US" sz="1400" i="1" dirty="0"/>
        </a:p>
      </dgm:t>
    </dgm:pt>
    <dgm:pt modelId="{A2460883-AAA9-4DA1-B44E-A80A1E126D0C}" type="parTrans" cxnId="{24F07964-7BA1-4AC4-B276-C5CE2691FBC0}">
      <dgm:prSet/>
      <dgm:spPr/>
      <dgm:t>
        <a:bodyPr/>
        <a:lstStyle/>
        <a:p>
          <a:endParaRPr lang="en-US">
            <a:solidFill>
              <a:schemeClr val="bg2"/>
            </a:solidFill>
          </a:endParaRPr>
        </a:p>
      </dgm:t>
    </dgm:pt>
    <dgm:pt modelId="{158EAFDD-DF42-4606-A200-1469F3B6D48C}" type="sibTrans" cxnId="{24F07964-7BA1-4AC4-B276-C5CE2691FBC0}">
      <dgm:prSet/>
      <dgm:spPr/>
      <dgm:t>
        <a:bodyPr/>
        <a:lstStyle/>
        <a:p>
          <a:endParaRPr lang="en-US">
            <a:solidFill>
              <a:schemeClr val="bg2"/>
            </a:solidFill>
          </a:endParaRPr>
        </a:p>
      </dgm:t>
    </dgm:pt>
    <dgm:pt modelId="{67084E82-6735-4F9C-A4FA-17258F1AA67A}">
      <dgm:prSet phldrT="[Text]"/>
      <dgm:spPr/>
      <dgm:t>
        <a:bodyPr/>
        <a:lstStyle/>
        <a:p>
          <a:r>
            <a:rPr lang="en-US" b="1" dirty="0"/>
            <a:t>Medical Classification Specialists</a:t>
          </a:r>
        </a:p>
        <a:p>
          <a:r>
            <a:rPr lang="en-US" b="1" i="0" dirty="0"/>
            <a:t>Matt Rowe, </a:t>
          </a:r>
          <a:r>
            <a:rPr lang="en-US" b="1" i="1" dirty="0"/>
            <a:t>Team Lead</a:t>
          </a:r>
          <a:endParaRPr lang="en-US" i="0" dirty="0"/>
        </a:p>
      </dgm:t>
    </dgm:pt>
    <dgm:pt modelId="{F0213E36-A52B-4795-BD85-E7ECA54D5721}" type="parTrans" cxnId="{3CBAE884-BA04-4146-BDD1-20E3B2615DF7}">
      <dgm:prSet/>
      <dgm:spPr/>
      <dgm:t>
        <a:bodyPr/>
        <a:lstStyle/>
        <a:p>
          <a:endParaRPr lang="en-US">
            <a:solidFill>
              <a:schemeClr val="bg2"/>
            </a:solidFill>
          </a:endParaRPr>
        </a:p>
      </dgm:t>
    </dgm:pt>
    <dgm:pt modelId="{9D6D19A2-7458-4680-9A87-1369E1FBF93A}" type="sibTrans" cxnId="{3CBAE884-BA04-4146-BDD1-20E3B2615DF7}">
      <dgm:prSet/>
      <dgm:spPr/>
      <dgm:t>
        <a:bodyPr/>
        <a:lstStyle/>
        <a:p>
          <a:endParaRPr lang="en-US">
            <a:solidFill>
              <a:schemeClr val="bg2"/>
            </a:solidFill>
          </a:endParaRPr>
        </a:p>
      </dgm:t>
    </dgm:pt>
    <dgm:pt modelId="{BB2F35BF-F50F-4ABA-96DD-537A887040BB}">
      <dgm:prSet/>
      <dgm:spPr/>
      <dgm:t>
        <a:bodyPr/>
        <a:lstStyle/>
        <a:p>
          <a:r>
            <a:rPr lang="en-US" b="1" dirty="0"/>
            <a:t>Medical Record Technicians</a:t>
          </a:r>
        </a:p>
        <a:p>
          <a:r>
            <a:rPr lang="en-US" b="1" dirty="0"/>
            <a:t>Carissa Haney, Acting </a:t>
          </a:r>
          <a:r>
            <a:rPr lang="en-US" b="1" i="1" dirty="0"/>
            <a:t>Team Lead</a:t>
          </a:r>
          <a:endParaRPr lang="en-US" b="1" dirty="0"/>
        </a:p>
      </dgm:t>
    </dgm:pt>
    <dgm:pt modelId="{0349BEA4-245B-4003-B651-D2C8BA83D024}" type="parTrans" cxnId="{6C9FB5E6-BCC4-4383-8B23-C159F50A0B82}">
      <dgm:prSet/>
      <dgm:spPr/>
      <dgm:t>
        <a:bodyPr/>
        <a:lstStyle/>
        <a:p>
          <a:endParaRPr lang="en-US"/>
        </a:p>
      </dgm:t>
    </dgm:pt>
    <dgm:pt modelId="{46D0379B-40C8-4723-A55C-B9009AB9EB77}" type="sibTrans" cxnId="{6C9FB5E6-BCC4-4383-8B23-C159F50A0B82}">
      <dgm:prSet/>
      <dgm:spPr/>
      <dgm:t>
        <a:bodyPr/>
        <a:lstStyle/>
        <a:p>
          <a:endParaRPr lang="en-US"/>
        </a:p>
      </dgm:t>
    </dgm:pt>
    <dgm:pt modelId="{455E7C13-73DB-4FF3-B999-32859DE89BBA}" type="pres">
      <dgm:prSet presAssocID="{C049574C-6FFA-4F60-9A52-B28EA0570374}" presName="hierChild1" presStyleCnt="0">
        <dgm:presLayoutVars>
          <dgm:orgChart val="1"/>
          <dgm:chPref val="1"/>
          <dgm:dir/>
          <dgm:animOne val="branch"/>
          <dgm:animLvl val="lvl"/>
          <dgm:resizeHandles/>
        </dgm:presLayoutVars>
      </dgm:prSet>
      <dgm:spPr/>
    </dgm:pt>
    <dgm:pt modelId="{0BC6ECF6-E33F-4E13-9B9D-3B4F711BE081}" type="pres">
      <dgm:prSet presAssocID="{24E53CD6-CA8D-4B04-92B8-F2217A8180A7}" presName="hierRoot1" presStyleCnt="0">
        <dgm:presLayoutVars>
          <dgm:hierBranch val="init"/>
        </dgm:presLayoutVars>
      </dgm:prSet>
      <dgm:spPr/>
    </dgm:pt>
    <dgm:pt modelId="{F82C9C47-A0BA-4F71-920E-434638EFDC78}" type="pres">
      <dgm:prSet presAssocID="{24E53CD6-CA8D-4B04-92B8-F2217A8180A7}" presName="rootComposite1" presStyleCnt="0"/>
      <dgm:spPr/>
    </dgm:pt>
    <dgm:pt modelId="{70DB223B-B533-4EA9-B839-F3134B1D6E52}" type="pres">
      <dgm:prSet presAssocID="{24E53CD6-CA8D-4B04-92B8-F2217A8180A7}" presName="rootText1" presStyleLbl="node0" presStyleIdx="0" presStyleCnt="1">
        <dgm:presLayoutVars>
          <dgm:chPref val="3"/>
        </dgm:presLayoutVars>
      </dgm:prSet>
      <dgm:spPr/>
    </dgm:pt>
    <dgm:pt modelId="{AFF3BEFB-85E7-4958-BCF8-ADB5F4E37F7D}" type="pres">
      <dgm:prSet presAssocID="{24E53CD6-CA8D-4B04-92B8-F2217A8180A7}" presName="rootConnector1" presStyleLbl="node1" presStyleIdx="0" presStyleCnt="0"/>
      <dgm:spPr/>
    </dgm:pt>
    <dgm:pt modelId="{E059C471-5440-42C9-8D99-B84B1DD5836B}" type="pres">
      <dgm:prSet presAssocID="{24E53CD6-CA8D-4B04-92B8-F2217A8180A7}" presName="hierChild2" presStyleCnt="0"/>
      <dgm:spPr/>
    </dgm:pt>
    <dgm:pt modelId="{5E0B9845-2535-4680-9526-83CCB130407A}" type="pres">
      <dgm:prSet presAssocID="{40E42BDD-699C-46D8-9F25-D99D28E44E8F}" presName="Name64" presStyleLbl="parChTrans1D2" presStyleIdx="0" presStyleCnt="4"/>
      <dgm:spPr/>
    </dgm:pt>
    <dgm:pt modelId="{E44EFB10-FEB3-4DCC-A886-2CABAE10CB44}" type="pres">
      <dgm:prSet presAssocID="{97F4E61D-3E26-4F48-A6B6-2785DFAEFD60}" presName="hierRoot2" presStyleCnt="0">
        <dgm:presLayoutVars>
          <dgm:hierBranch val="l"/>
        </dgm:presLayoutVars>
      </dgm:prSet>
      <dgm:spPr/>
    </dgm:pt>
    <dgm:pt modelId="{0FEB62C9-7F9B-4BE9-9540-73ACC8FA76E8}" type="pres">
      <dgm:prSet presAssocID="{97F4E61D-3E26-4F48-A6B6-2785DFAEFD60}" presName="rootComposite" presStyleCnt="0"/>
      <dgm:spPr/>
    </dgm:pt>
    <dgm:pt modelId="{7BD07858-0B76-4F10-9F52-5606A5EB69FD}" type="pres">
      <dgm:prSet presAssocID="{97F4E61D-3E26-4F48-A6B6-2785DFAEFD60}" presName="rootText" presStyleLbl="node2" presStyleIdx="0" presStyleCnt="4">
        <dgm:presLayoutVars>
          <dgm:chPref val="3"/>
        </dgm:presLayoutVars>
      </dgm:prSet>
      <dgm:spPr/>
    </dgm:pt>
    <dgm:pt modelId="{6E45BF53-3755-4E06-841D-D3FC25C199E1}" type="pres">
      <dgm:prSet presAssocID="{97F4E61D-3E26-4F48-A6B6-2785DFAEFD60}" presName="rootConnector" presStyleLbl="node2" presStyleIdx="0" presStyleCnt="4"/>
      <dgm:spPr/>
    </dgm:pt>
    <dgm:pt modelId="{63736718-6618-4E3D-B282-C0503F6603A5}" type="pres">
      <dgm:prSet presAssocID="{97F4E61D-3E26-4F48-A6B6-2785DFAEFD60}" presName="hierChild4" presStyleCnt="0"/>
      <dgm:spPr/>
    </dgm:pt>
    <dgm:pt modelId="{0637DA00-D7A1-4C57-BEFA-F73ED33B12AE}" type="pres">
      <dgm:prSet presAssocID="{97F4E61D-3E26-4F48-A6B6-2785DFAEFD60}" presName="hierChild5" presStyleCnt="0"/>
      <dgm:spPr/>
    </dgm:pt>
    <dgm:pt modelId="{D7E518F4-A03D-48B3-BB07-3063FC71CE01}" type="pres">
      <dgm:prSet presAssocID="{A2460883-AAA9-4DA1-B44E-A80A1E126D0C}" presName="Name64" presStyleLbl="parChTrans1D2" presStyleIdx="1" presStyleCnt="4"/>
      <dgm:spPr/>
    </dgm:pt>
    <dgm:pt modelId="{865F2AD6-157C-4C1E-9995-305E17DD0A76}" type="pres">
      <dgm:prSet presAssocID="{69F53CA5-B14A-4221-998F-3D855D048A79}" presName="hierRoot2" presStyleCnt="0">
        <dgm:presLayoutVars>
          <dgm:hierBranch val="l"/>
        </dgm:presLayoutVars>
      </dgm:prSet>
      <dgm:spPr/>
    </dgm:pt>
    <dgm:pt modelId="{22B4871B-1377-4790-AEFE-866EFD3A402E}" type="pres">
      <dgm:prSet presAssocID="{69F53CA5-B14A-4221-998F-3D855D048A79}" presName="rootComposite" presStyleCnt="0"/>
      <dgm:spPr/>
    </dgm:pt>
    <dgm:pt modelId="{522B7EAB-F313-449E-8A76-BEDE23BCCD34}" type="pres">
      <dgm:prSet presAssocID="{69F53CA5-B14A-4221-998F-3D855D048A79}" presName="rootText" presStyleLbl="node2" presStyleIdx="1" presStyleCnt="4">
        <dgm:presLayoutVars>
          <dgm:chPref val="3"/>
        </dgm:presLayoutVars>
      </dgm:prSet>
      <dgm:spPr/>
    </dgm:pt>
    <dgm:pt modelId="{A7041830-B3A6-4C61-823F-66F21DC16611}" type="pres">
      <dgm:prSet presAssocID="{69F53CA5-B14A-4221-998F-3D855D048A79}" presName="rootConnector" presStyleLbl="node2" presStyleIdx="1" presStyleCnt="4"/>
      <dgm:spPr/>
    </dgm:pt>
    <dgm:pt modelId="{28665315-FCEA-4528-BF37-D42611FE49B0}" type="pres">
      <dgm:prSet presAssocID="{69F53CA5-B14A-4221-998F-3D855D048A79}" presName="hierChild4" presStyleCnt="0"/>
      <dgm:spPr/>
    </dgm:pt>
    <dgm:pt modelId="{3FB87047-A480-458D-89B2-A08A2A1ED8E7}" type="pres">
      <dgm:prSet presAssocID="{69F53CA5-B14A-4221-998F-3D855D048A79}" presName="hierChild5" presStyleCnt="0"/>
      <dgm:spPr/>
    </dgm:pt>
    <dgm:pt modelId="{63EE701F-2BF8-4614-B005-6B2875FE8A7D}" type="pres">
      <dgm:prSet presAssocID="{F0213E36-A52B-4795-BD85-E7ECA54D5721}" presName="Name64" presStyleLbl="parChTrans1D2" presStyleIdx="2" presStyleCnt="4"/>
      <dgm:spPr/>
    </dgm:pt>
    <dgm:pt modelId="{E575FC27-9AFE-428C-8637-D34334839FBC}" type="pres">
      <dgm:prSet presAssocID="{67084E82-6735-4F9C-A4FA-17258F1AA67A}" presName="hierRoot2" presStyleCnt="0">
        <dgm:presLayoutVars>
          <dgm:hierBranch val="l"/>
        </dgm:presLayoutVars>
      </dgm:prSet>
      <dgm:spPr/>
    </dgm:pt>
    <dgm:pt modelId="{4B1EB45F-4B80-427B-B91E-680144EA0552}" type="pres">
      <dgm:prSet presAssocID="{67084E82-6735-4F9C-A4FA-17258F1AA67A}" presName="rootComposite" presStyleCnt="0"/>
      <dgm:spPr/>
    </dgm:pt>
    <dgm:pt modelId="{B3121DCC-B322-4E8D-B1C4-113003695FAC}" type="pres">
      <dgm:prSet presAssocID="{67084E82-6735-4F9C-A4FA-17258F1AA67A}" presName="rootText" presStyleLbl="node2" presStyleIdx="2" presStyleCnt="4">
        <dgm:presLayoutVars>
          <dgm:chPref val="3"/>
        </dgm:presLayoutVars>
      </dgm:prSet>
      <dgm:spPr/>
    </dgm:pt>
    <dgm:pt modelId="{F242AB19-2201-41D4-A107-AD8C00A17CD5}" type="pres">
      <dgm:prSet presAssocID="{67084E82-6735-4F9C-A4FA-17258F1AA67A}" presName="rootConnector" presStyleLbl="node2" presStyleIdx="2" presStyleCnt="4"/>
      <dgm:spPr/>
    </dgm:pt>
    <dgm:pt modelId="{59EA52D4-BD38-4E96-9215-4293D0BCFF0C}" type="pres">
      <dgm:prSet presAssocID="{67084E82-6735-4F9C-A4FA-17258F1AA67A}" presName="hierChild4" presStyleCnt="0"/>
      <dgm:spPr/>
    </dgm:pt>
    <dgm:pt modelId="{CE96978D-DC90-46F0-979B-8DF3F2BF8607}" type="pres">
      <dgm:prSet presAssocID="{67084E82-6735-4F9C-A4FA-17258F1AA67A}" presName="hierChild5" presStyleCnt="0"/>
      <dgm:spPr/>
    </dgm:pt>
    <dgm:pt modelId="{C4CF251F-22FD-481E-A7D5-737AD88ACBDE}" type="pres">
      <dgm:prSet presAssocID="{0349BEA4-245B-4003-B651-D2C8BA83D024}" presName="Name64" presStyleLbl="parChTrans1D2" presStyleIdx="3" presStyleCnt="4"/>
      <dgm:spPr/>
    </dgm:pt>
    <dgm:pt modelId="{88F36645-678F-464B-9A3E-F1DEE323307C}" type="pres">
      <dgm:prSet presAssocID="{BB2F35BF-F50F-4ABA-96DD-537A887040BB}" presName="hierRoot2" presStyleCnt="0">
        <dgm:presLayoutVars>
          <dgm:hierBranch val="init"/>
        </dgm:presLayoutVars>
      </dgm:prSet>
      <dgm:spPr/>
    </dgm:pt>
    <dgm:pt modelId="{76FD014A-76DE-4E46-97F0-14DFBF820C7D}" type="pres">
      <dgm:prSet presAssocID="{BB2F35BF-F50F-4ABA-96DD-537A887040BB}" presName="rootComposite" presStyleCnt="0"/>
      <dgm:spPr/>
    </dgm:pt>
    <dgm:pt modelId="{425548C9-EBB8-4AEE-A78B-67884F90CA6F}" type="pres">
      <dgm:prSet presAssocID="{BB2F35BF-F50F-4ABA-96DD-537A887040BB}" presName="rootText" presStyleLbl="node2" presStyleIdx="3" presStyleCnt="4">
        <dgm:presLayoutVars>
          <dgm:chPref val="3"/>
        </dgm:presLayoutVars>
      </dgm:prSet>
      <dgm:spPr/>
    </dgm:pt>
    <dgm:pt modelId="{6DB412DB-10FB-40B5-A83D-5DAB6BCCF742}" type="pres">
      <dgm:prSet presAssocID="{BB2F35BF-F50F-4ABA-96DD-537A887040BB}" presName="rootConnector" presStyleLbl="node2" presStyleIdx="3" presStyleCnt="4"/>
      <dgm:spPr/>
    </dgm:pt>
    <dgm:pt modelId="{20CAF38B-39CF-44E7-8796-23320D9494F8}" type="pres">
      <dgm:prSet presAssocID="{BB2F35BF-F50F-4ABA-96DD-537A887040BB}" presName="hierChild4" presStyleCnt="0"/>
      <dgm:spPr/>
    </dgm:pt>
    <dgm:pt modelId="{CF8358AE-C9D4-4DFE-B377-9EDA3E555E14}" type="pres">
      <dgm:prSet presAssocID="{BB2F35BF-F50F-4ABA-96DD-537A887040BB}" presName="hierChild5" presStyleCnt="0"/>
      <dgm:spPr/>
    </dgm:pt>
    <dgm:pt modelId="{00BEAF36-E3AA-4455-9291-A102B034D5BB}" type="pres">
      <dgm:prSet presAssocID="{24E53CD6-CA8D-4B04-92B8-F2217A8180A7}" presName="hierChild3" presStyleCnt="0"/>
      <dgm:spPr/>
    </dgm:pt>
  </dgm:ptLst>
  <dgm:cxnLst>
    <dgm:cxn modelId="{1EF59606-23D6-48EF-8C6E-6EA30DD50C57}" type="presOf" srcId="{C049574C-6FFA-4F60-9A52-B28EA0570374}" destId="{455E7C13-73DB-4FF3-B999-32859DE89BBA}" srcOrd="0" destOrd="0" presId="urn:microsoft.com/office/officeart/2009/3/layout/HorizontalOrganizationChart"/>
    <dgm:cxn modelId="{59C56A0F-C5BE-4A38-B187-3FD21F122844}" type="presOf" srcId="{69F53CA5-B14A-4221-998F-3D855D048A79}" destId="{A7041830-B3A6-4C61-823F-66F21DC16611}" srcOrd="1" destOrd="0" presId="urn:microsoft.com/office/officeart/2009/3/layout/HorizontalOrganizationChart"/>
    <dgm:cxn modelId="{2FDBA40F-5B92-46F7-BAF1-A13736D29041}" type="presOf" srcId="{40E42BDD-699C-46D8-9F25-D99D28E44E8F}" destId="{5E0B9845-2535-4680-9526-83CCB130407A}" srcOrd="0" destOrd="0" presId="urn:microsoft.com/office/officeart/2009/3/layout/HorizontalOrganizationChart"/>
    <dgm:cxn modelId="{20ACC23C-BDA8-4323-92BE-8376E19983EF}" type="presOf" srcId="{F0213E36-A52B-4795-BD85-E7ECA54D5721}" destId="{63EE701F-2BF8-4614-B005-6B2875FE8A7D}" srcOrd="0" destOrd="0" presId="urn:microsoft.com/office/officeart/2009/3/layout/HorizontalOrganizationChart"/>
    <dgm:cxn modelId="{67FB8F61-3EDE-49A5-9494-DB06CDDADAE2}" type="presOf" srcId="{97F4E61D-3E26-4F48-A6B6-2785DFAEFD60}" destId="{7BD07858-0B76-4F10-9F52-5606A5EB69FD}" srcOrd="0" destOrd="0" presId="urn:microsoft.com/office/officeart/2009/3/layout/HorizontalOrganizationChart"/>
    <dgm:cxn modelId="{7F97EF41-AF30-40E4-885C-015F7652827C}" type="presOf" srcId="{BB2F35BF-F50F-4ABA-96DD-537A887040BB}" destId="{425548C9-EBB8-4AEE-A78B-67884F90CA6F}" srcOrd="0" destOrd="0" presId="urn:microsoft.com/office/officeart/2009/3/layout/HorizontalOrganizationChart"/>
    <dgm:cxn modelId="{24F07964-7BA1-4AC4-B276-C5CE2691FBC0}" srcId="{24E53CD6-CA8D-4B04-92B8-F2217A8180A7}" destId="{69F53CA5-B14A-4221-998F-3D855D048A79}" srcOrd="1" destOrd="0" parTransId="{A2460883-AAA9-4DA1-B44E-A80A1E126D0C}" sibTransId="{158EAFDD-DF42-4606-A200-1469F3B6D48C}"/>
    <dgm:cxn modelId="{0AA45646-BE87-445F-AA6A-0C5382CC78AB}" type="presOf" srcId="{0349BEA4-245B-4003-B651-D2C8BA83D024}" destId="{C4CF251F-22FD-481E-A7D5-737AD88ACBDE}" srcOrd="0" destOrd="0" presId="urn:microsoft.com/office/officeart/2009/3/layout/HorizontalOrganizationChart"/>
    <dgm:cxn modelId="{39216C68-B7AE-414C-9B03-42D320559C4D}" type="presOf" srcId="{A2460883-AAA9-4DA1-B44E-A80A1E126D0C}" destId="{D7E518F4-A03D-48B3-BB07-3063FC71CE01}" srcOrd="0" destOrd="0" presId="urn:microsoft.com/office/officeart/2009/3/layout/HorizontalOrganizationChart"/>
    <dgm:cxn modelId="{7AAA5351-6DE0-43D7-A879-CC13BD2C1D2A}" type="presOf" srcId="{67084E82-6735-4F9C-A4FA-17258F1AA67A}" destId="{B3121DCC-B322-4E8D-B1C4-113003695FAC}" srcOrd="0" destOrd="0" presId="urn:microsoft.com/office/officeart/2009/3/layout/HorizontalOrganizationChart"/>
    <dgm:cxn modelId="{C6846F55-E4BB-433D-AED3-5655A9C7DC37}" type="presOf" srcId="{67084E82-6735-4F9C-A4FA-17258F1AA67A}" destId="{F242AB19-2201-41D4-A107-AD8C00A17CD5}" srcOrd="1" destOrd="0" presId="urn:microsoft.com/office/officeart/2009/3/layout/HorizontalOrganizationChart"/>
    <dgm:cxn modelId="{81F31D76-F391-41BC-81FC-FB57462F0989}" srcId="{24E53CD6-CA8D-4B04-92B8-F2217A8180A7}" destId="{97F4E61D-3E26-4F48-A6B6-2785DFAEFD60}" srcOrd="0" destOrd="0" parTransId="{40E42BDD-699C-46D8-9F25-D99D28E44E8F}" sibTransId="{E439FF02-D39D-469B-8A50-7A989972FF62}"/>
    <dgm:cxn modelId="{AD248458-47EC-461D-B7CA-D59E7BDEA354}" type="presOf" srcId="{97F4E61D-3E26-4F48-A6B6-2785DFAEFD60}" destId="{6E45BF53-3755-4E06-841D-D3FC25C199E1}" srcOrd="1" destOrd="0" presId="urn:microsoft.com/office/officeart/2009/3/layout/HorizontalOrganizationChart"/>
    <dgm:cxn modelId="{9DF9DF7C-0729-4EC0-8102-F5C957D40C87}" type="presOf" srcId="{69F53CA5-B14A-4221-998F-3D855D048A79}" destId="{522B7EAB-F313-449E-8A76-BEDE23BCCD34}" srcOrd="0" destOrd="0" presId="urn:microsoft.com/office/officeart/2009/3/layout/HorizontalOrganizationChart"/>
    <dgm:cxn modelId="{3CBAE884-BA04-4146-BDD1-20E3B2615DF7}" srcId="{24E53CD6-CA8D-4B04-92B8-F2217A8180A7}" destId="{67084E82-6735-4F9C-A4FA-17258F1AA67A}" srcOrd="2" destOrd="0" parTransId="{F0213E36-A52B-4795-BD85-E7ECA54D5721}" sibTransId="{9D6D19A2-7458-4680-9A87-1369E1FBF93A}"/>
    <dgm:cxn modelId="{486E1B91-90E9-4EE2-B82A-9F4AA457AE34}" type="presOf" srcId="{24E53CD6-CA8D-4B04-92B8-F2217A8180A7}" destId="{AFF3BEFB-85E7-4958-BCF8-ADB5F4E37F7D}" srcOrd="1" destOrd="0" presId="urn:microsoft.com/office/officeart/2009/3/layout/HorizontalOrganizationChart"/>
    <dgm:cxn modelId="{9BADB8AC-DFDB-4C4D-9712-029AC972A4B8}" srcId="{C049574C-6FFA-4F60-9A52-B28EA0570374}" destId="{24E53CD6-CA8D-4B04-92B8-F2217A8180A7}" srcOrd="0" destOrd="0" parTransId="{FC24AA1E-5DC7-43F6-AC88-CE722D431FCD}" sibTransId="{9EB89F3C-AE18-4521-B17D-8A1C7E851EC8}"/>
    <dgm:cxn modelId="{67AE78B6-02C7-4021-ADFF-97E68E786DC7}" type="presOf" srcId="{BB2F35BF-F50F-4ABA-96DD-537A887040BB}" destId="{6DB412DB-10FB-40B5-A83D-5DAB6BCCF742}" srcOrd="1" destOrd="0" presId="urn:microsoft.com/office/officeart/2009/3/layout/HorizontalOrganizationChart"/>
    <dgm:cxn modelId="{6C9FB5E6-BCC4-4383-8B23-C159F50A0B82}" srcId="{24E53CD6-CA8D-4B04-92B8-F2217A8180A7}" destId="{BB2F35BF-F50F-4ABA-96DD-537A887040BB}" srcOrd="3" destOrd="0" parTransId="{0349BEA4-245B-4003-B651-D2C8BA83D024}" sibTransId="{46D0379B-40C8-4723-A55C-B9009AB9EB77}"/>
    <dgm:cxn modelId="{60C468FB-853B-4819-AF7A-15F6E83A1103}" type="presOf" srcId="{24E53CD6-CA8D-4B04-92B8-F2217A8180A7}" destId="{70DB223B-B533-4EA9-B839-F3134B1D6E52}" srcOrd="0" destOrd="0" presId="urn:microsoft.com/office/officeart/2009/3/layout/HorizontalOrganizationChart"/>
    <dgm:cxn modelId="{E65682C7-9A29-4F33-AFB4-056F40F101E4}" type="presParOf" srcId="{455E7C13-73DB-4FF3-B999-32859DE89BBA}" destId="{0BC6ECF6-E33F-4E13-9B9D-3B4F711BE081}" srcOrd="0" destOrd="0" presId="urn:microsoft.com/office/officeart/2009/3/layout/HorizontalOrganizationChart"/>
    <dgm:cxn modelId="{9BDB1AC9-9DD1-4B29-83E5-21A4B230C071}" type="presParOf" srcId="{0BC6ECF6-E33F-4E13-9B9D-3B4F711BE081}" destId="{F82C9C47-A0BA-4F71-920E-434638EFDC78}" srcOrd="0" destOrd="0" presId="urn:microsoft.com/office/officeart/2009/3/layout/HorizontalOrganizationChart"/>
    <dgm:cxn modelId="{978CDA2D-1912-4395-9157-05063065C60D}" type="presParOf" srcId="{F82C9C47-A0BA-4F71-920E-434638EFDC78}" destId="{70DB223B-B533-4EA9-B839-F3134B1D6E52}" srcOrd="0" destOrd="0" presId="urn:microsoft.com/office/officeart/2009/3/layout/HorizontalOrganizationChart"/>
    <dgm:cxn modelId="{0642F5D2-FE0C-4FE7-A251-9612FA13CC88}" type="presParOf" srcId="{F82C9C47-A0BA-4F71-920E-434638EFDC78}" destId="{AFF3BEFB-85E7-4958-BCF8-ADB5F4E37F7D}" srcOrd="1" destOrd="0" presId="urn:microsoft.com/office/officeart/2009/3/layout/HorizontalOrganizationChart"/>
    <dgm:cxn modelId="{E03C38BA-8D3F-4D4A-B9CB-ACA7A109AA14}" type="presParOf" srcId="{0BC6ECF6-E33F-4E13-9B9D-3B4F711BE081}" destId="{E059C471-5440-42C9-8D99-B84B1DD5836B}" srcOrd="1" destOrd="0" presId="urn:microsoft.com/office/officeart/2009/3/layout/HorizontalOrganizationChart"/>
    <dgm:cxn modelId="{DF460D6A-9826-4321-8EC5-49494E786231}" type="presParOf" srcId="{E059C471-5440-42C9-8D99-B84B1DD5836B}" destId="{5E0B9845-2535-4680-9526-83CCB130407A}" srcOrd="0" destOrd="0" presId="urn:microsoft.com/office/officeart/2009/3/layout/HorizontalOrganizationChart"/>
    <dgm:cxn modelId="{553D5FF5-E740-492C-88C5-9F9F72E63E26}" type="presParOf" srcId="{E059C471-5440-42C9-8D99-B84B1DD5836B}" destId="{E44EFB10-FEB3-4DCC-A886-2CABAE10CB44}" srcOrd="1" destOrd="0" presId="urn:microsoft.com/office/officeart/2009/3/layout/HorizontalOrganizationChart"/>
    <dgm:cxn modelId="{1D3B6F21-D586-4FF1-9FAF-FAC35AC86786}" type="presParOf" srcId="{E44EFB10-FEB3-4DCC-A886-2CABAE10CB44}" destId="{0FEB62C9-7F9B-4BE9-9540-73ACC8FA76E8}" srcOrd="0" destOrd="0" presId="urn:microsoft.com/office/officeart/2009/3/layout/HorizontalOrganizationChart"/>
    <dgm:cxn modelId="{6D585A53-912E-487D-A0AE-9315A4BE4D47}" type="presParOf" srcId="{0FEB62C9-7F9B-4BE9-9540-73ACC8FA76E8}" destId="{7BD07858-0B76-4F10-9F52-5606A5EB69FD}" srcOrd="0" destOrd="0" presId="urn:microsoft.com/office/officeart/2009/3/layout/HorizontalOrganizationChart"/>
    <dgm:cxn modelId="{D09BC9DF-AA42-48D3-AE4F-46A13963CFD4}" type="presParOf" srcId="{0FEB62C9-7F9B-4BE9-9540-73ACC8FA76E8}" destId="{6E45BF53-3755-4E06-841D-D3FC25C199E1}" srcOrd="1" destOrd="0" presId="urn:microsoft.com/office/officeart/2009/3/layout/HorizontalOrganizationChart"/>
    <dgm:cxn modelId="{903E66DF-2FC6-4AAD-8575-EF4360606D13}" type="presParOf" srcId="{E44EFB10-FEB3-4DCC-A886-2CABAE10CB44}" destId="{63736718-6618-4E3D-B282-C0503F6603A5}" srcOrd="1" destOrd="0" presId="urn:microsoft.com/office/officeart/2009/3/layout/HorizontalOrganizationChart"/>
    <dgm:cxn modelId="{EDA56206-4834-49F6-AE2A-B21471203CF7}" type="presParOf" srcId="{E44EFB10-FEB3-4DCC-A886-2CABAE10CB44}" destId="{0637DA00-D7A1-4C57-BEFA-F73ED33B12AE}" srcOrd="2" destOrd="0" presId="urn:microsoft.com/office/officeart/2009/3/layout/HorizontalOrganizationChart"/>
    <dgm:cxn modelId="{5A840F91-56ED-4C68-86D8-42391E4DDB7F}" type="presParOf" srcId="{E059C471-5440-42C9-8D99-B84B1DD5836B}" destId="{D7E518F4-A03D-48B3-BB07-3063FC71CE01}" srcOrd="2" destOrd="0" presId="urn:microsoft.com/office/officeart/2009/3/layout/HorizontalOrganizationChart"/>
    <dgm:cxn modelId="{FF549DE6-DEEE-4869-8C8C-2AAC681321DF}" type="presParOf" srcId="{E059C471-5440-42C9-8D99-B84B1DD5836B}" destId="{865F2AD6-157C-4C1E-9995-305E17DD0A76}" srcOrd="3" destOrd="0" presId="urn:microsoft.com/office/officeart/2009/3/layout/HorizontalOrganizationChart"/>
    <dgm:cxn modelId="{1982DC94-3EA8-4831-A21A-D7A701EBA5F5}" type="presParOf" srcId="{865F2AD6-157C-4C1E-9995-305E17DD0A76}" destId="{22B4871B-1377-4790-AEFE-866EFD3A402E}" srcOrd="0" destOrd="0" presId="urn:microsoft.com/office/officeart/2009/3/layout/HorizontalOrganizationChart"/>
    <dgm:cxn modelId="{B6760A62-2B26-41C6-9159-EC497C7C43AF}" type="presParOf" srcId="{22B4871B-1377-4790-AEFE-866EFD3A402E}" destId="{522B7EAB-F313-449E-8A76-BEDE23BCCD34}" srcOrd="0" destOrd="0" presId="urn:microsoft.com/office/officeart/2009/3/layout/HorizontalOrganizationChart"/>
    <dgm:cxn modelId="{BC90403C-219C-460F-9817-C8693C3495B7}" type="presParOf" srcId="{22B4871B-1377-4790-AEFE-866EFD3A402E}" destId="{A7041830-B3A6-4C61-823F-66F21DC16611}" srcOrd="1" destOrd="0" presId="urn:microsoft.com/office/officeart/2009/3/layout/HorizontalOrganizationChart"/>
    <dgm:cxn modelId="{354D02BD-53A1-44CB-A944-591951FB714C}" type="presParOf" srcId="{865F2AD6-157C-4C1E-9995-305E17DD0A76}" destId="{28665315-FCEA-4528-BF37-D42611FE49B0}" srcOrd="1" destOrd="0" presId="urn:microsoft.com/office/officeart/2009/3/layout/HorizontalOrganizationChart"/>
    <dgm:cxn modelId="{2B25729D-327E-4896-B8F5-EF1610149985}" type="presParOf" srcId="{865F2AD6-157C-4C1E-9995-305E17DD0A76}" destId="{3FB87047-A480-458D-89B2-A08A2A1ED8E7}" srcOrd="2" destOrd="0" presId="urn:microsoft.com/office/officeart/2009/3/layout/HorizontalOrganizationChart"/>
    <dgm:cxn modelId="{B9F8F6F4-1982-4F36-85CE-7DDC322491EB}" type="presParOf" srcId="{E059C471-5440-42C9-8D99-B84B1DD5836B}" destId="{63EE701F-2BF8-4614-B005-6B2875FE8A7D}" srcOrd="4" destOrd="0" presId="urn:microsoft.com/office/officeart/2009/3/layout/HorizontalOrganizationChart"/>
    <dgm:cxn modelId="{E617020A-748A-409E-9EA2-EED80321893F}" type="presParOf" srcId="{E059C471-5440-42C9-8D99-B84B1DD5836B}" destId="{E575FC27-9AFE-428C-8637-D34334839FBC}" srcOrd="5" destOrd="0" presId="urn:microsoft.com/office/officeart/2009/3/layout/HorizontalOrganizationChart"/>
    <dgm:cxn modelId="{9A014764-E3C3-47B6-9949-F2BE3B77ABB5}" type="presParOf" srcId="{E575FC27-9AFE-428C-8637-D34334839FBC}" destId="{4B1EB45F-4B80-427B-B91E-680144EA0552}" srcOrd="0" destOrd="0" presId="urn:microsoft.com/office/officeart/2009/3/layout/HorizontalOrganizationChart"/>
    <dgm:cxn modelId="{5302ACA3-7C2F-400B-BC01-D5E8708836BF}" type="presParOf" srcId="{4B1EB45F-4B80-427B-B91E-680144EA0552}" destId="{B3121DCC-B322-4E8D-B1C4-113003695FAC}" srcOrd="0" destOrd="0" presId="urn:microsoft.com/office/officeart/2009/3/layout/HorizontalOrganizationChart"/>
    <dgm:cxn modelId="{F0D21A10-B462-402B-A5F7-9DF16BB428EC}" type="presParOf" srcId="{4B1EB45F-4B80-427B-B91E-680144EA0552}" destId="{F242AB19-2201-41D4-A107-AD8C00A17CD5}" srcOrd="1" destOrd="0" presId="urn:microsoft.com/office/officeart/2009/3/layout/HorizontalOrganizationChart"/>
    <dgm:cxn modelId="{601364A6-95F5-4959-BF24-29E3E00E7040}" type="presParOf" srcId="{E575FC27-9AFE-428C-8637-D34334839FBC}" destId="{59EA52D4-BD38-4E96-9215-4293D0BCFF0C}" srcOrd="1" destOrd="0" presId="urn:microsoft.com/office/officeart/2009/3/layout/HorizontalOrganizationChart"/>
    <dgm:cxn modelId="{410FAB1C-FC63-4B2A-BC09-5A4A91F3AD3D}" type="presParOf" srcId="{E575FC27-9AFE-428C-8637-D34334839FBC}" destId="{CE96978D-DC90-46F0-979B-8DF3F2BF8607}" srcOrd="2" destOrd="0" presId="urn:microsoft.com/office/officeart/2009/3/layout/HorizontalOrganizationChart"/>
    <dgm:cxn modelId="{8B49E020-9CFB-4D11-AAEB-E2BE47713554}" type="presParOf" srcId="{E059C471-5440-42C9-8D99-B84B1DD5836B}" destId="{C4CF251F-22FD-481E-A7D5-737AD88ACBDE}" srcOrd="6" destOrd="0" presId="urn:microsoft.com/office/officeart/2009/3/layout/HorizontalOrganizationChart"/>
    <dgm:cxn modelId="{E38F023B-FBDE-44B2-A54C-7C1EF8ACC466}" type="presParOf" srcId="{E059C471-5440-42C9-8D99-B84B1DD5836B}" destId="{88F36645-678F-464B-9A3E-F1DEE323307C}" srcOrd="7" destOrd="0" presId="urn:microsoft.com/office/officeart/2009/3/layout/HorizontalOrganizationChart"/>
    <dgm:cxn modelId="{C2049470-28AE-4C30-9036-C9011F584CF2}" type="presParOf" srcId="{88F36645-678F-464B-9A3E-F1DEE323307C}" destId="{76FD014A-76DE-4E46-97F0-14DFBF820C7D}" srcOrd="0" destOrd="0" presId="urn:microsoft.com/office/officeart/2009/3/layout/HorizontalOrganizationChart"/>
    <dgm:cxn modelId="{95AE3D2A-8976-409A-B3E7-C9969BEE657C}" type="presParOf" srcId="{76FD014A-76DE-4E46-97F0-14DFBF820C7D}" destId="{425548C9-EBB8-4AEE-A78B-67884F90CA6F}" srcOrd="0" destOrd="0" presId="urn:microsoft.com/office/officeart/2009/3/layout/HorizontalOrganizationChart"/>
    <dgm:cxn modelId="{9A48C798-6832-4E6C-AEB3-777E8B8ED320}" type="presParOf" srcId="{76FD014A-76DE-4E46-97F0-14DFBF820C7D}" destId="{6DB412DB-10FB-40B5-A83D-5DAB6BCCF742}" srcOrd="1" destOrd="0" presId="urn:microsoft.com/office/officeart/2009/3/layout/HorizontalOrganizationChart"/>
    <dgm:cxn modelId="{96F31C34-58E7-4102-8CD2-145B72E8D5C6}" type="presParOf" srcId="{88F36645-678F-464B-9A3E-F1DEE323307C}" destId="{20CAF38B-39CF-44E7-8796-23320D9494F8}" srcOrd="1" destOrd="0" presId="urn:microsoft.com/office/officeart/2009/3/layout/HorizontalOrganizationChart"/>
    <dgm:cxn modelId="{477A3E52-9263-4AED-920C-1356C0449852}" type="presParOf" srcId="{88F36645-678F-464B-9A3E-F1DEE323307C}" destId="{CF8358AE-C9D4-4DFE-B377-9EDA3E555E14}" srcOrd="2" destOrd="0" presId="urn:microsoft.com/office/officeart/2009/3/layout/HorizontalOrganizationChart"/>
    <dgm:cxn modelId="{6F87FFBF-0EEA-4D67-AA07-53FB99DB8DFD}" type="presParOf" srcId="{0BC6ECF6-E33F-4E13-9B9D-3B4F711BE081}" destId="{00BEAF36-E3AA-4455-9291-A102B034D5B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07C9E-5530-42F3-B4F8-49EA4564ACA4}">
      <dsp:nvSpPr>
        <dsp:cNvPr id="0" name=""/>
        <dsp:cNvSpPr/>
      </dsp:nvSpPr>
      <dsp:spPr>
        <a:xfrm>
          <a:off x="1528692" y="1549949"/>
          <a:ext cx="1265917" cy="12659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NVSS</a:t>
          </a:r>
        </a:p>
      </dsp:txBody>
      <dsp:txXfrm>
        <a:off x="1714081" y="1735338"/>
        <a:ext cx="895139" cy="895139"/>
      </dsp:txXfrm>
    </dsp:sp>
    <dsp:sp modelId="{2E9D69E3-E537-4F46-915E-3DD22905C66B}">
      <dsp:nvSpPr>
        <dsp:cNvPr id="0" name=""/>
        <dsp:cNvSpPr/>
      </dsp:nvSpPr>
      <dsp:spPr>
        <a:xfrm rot="12709884">
          <a:off x="696465" y="1388422"/>
          <a:ext cx="951934" cy="3607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EFA04D-60DD-4ABC-B51A-BEA628677714}">
      <dsp:nvSpPr>
        <dsp:cNvPr id="0" name=""/>
        <dsp:cNvSpPr/>
      </dsp:nvSpPr>
      <dsp:spPr>
        <a:xfrm>
          <a:off x="166738" y="836731"/>
          <a:ext cx="1202621" cy="962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Standards &amp; procedures</a:t>
          </a:r>
        </a:p>
      </dsp:txBody>
      <dsp:txXfrm>
        <a:off x="194917" y="864910"/>
        <a:ext cx="1146263" cy="905739"/>
      </dsp:txXfrm>
    </dsp:sp>
    <dsp:sp modelId="{6323F7F6-7CF8-4A31-A34E-A6EE052FE3F2}">
      <dsp:nvSpPr>
        <dsp:cNvPr id="0" name=""/>
        <dsp:cNvSpPr/>
      </dsp:nvSpPr>
      <dsp:spPr>
        <a:xfrm rot="16200000">
          <a:off x="1709172" y="864407"/>
          <a:ext cx="904957" cy="3607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856BAF-1435-47B2-A654-98C225E925D2}">
      <dsp:nvSpPr>
        <dsp:cNvPr id="0" name=""/>
        <dsp:cNvSpPr/>
      </dsp:nvSpPr>
      <dsp:spPr>
        <a:xfrm>
          <a:off x="1560340" y="111273"/>
          <a:ext cx="1202621" cy="962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NCHS/DVS</a:t>
          </a:r>
        </a:p>
      </dsp:txBody>
      <dsp:txXfrm>
        <a:off x="1588519" y="139452"/>
        <a:ext cx="1146263" cy="905739"/>
      </dsp:txXfrm>
    </dsp:sp>
    <dsp:sp modelId="{E75B1BFB-AEB0-4E5A-8A49-B6023B3F7C0A}">
      <dsp:nvSpPr>
        <dsp:cNvPr id="0" name=""/>
        <dsp:cNvSpPr/>
      </dsp:nvSpPr>
      <dsp:spPr>
        <a:xfrm rot="19561272">
          <a:off x="2649785" y="1339915"/>
          <a:ext cx="989989" cy="36078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E00036-8621-4387-978B-21BC610CBBAF}">
      <dsp:nvSpPr>
        <dsp:cNvPr id="0" name=""/>
        <dsp:cNvSpPr/>
      </dsp:nvSpPr>
      <dsp:spPr>
        <a:xfrm>
          <a:off x="2953940" y="762614"/>
          <a:ext cx="1202621" cy="9620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t>States, DC, NYC and territory vital statistics</a:t>
          </a:r>
        </a:p>
      </dsp:txBody>
      <dsp:txXfrm>
        <a:off x="2982119" y="790793"/>
        <a:ext cx="1146263" cy="905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0C14B-B745-486A-8C16-06F199916524}">
      <dsp:nvSpPr>
        <dsp:cNvPr id="0" name=""/>
        <dsp:cNvSpPr/>
      </dsp:nvSpPr>
      <dsp:spPr>
        <a:xfrm>
          <a:off x="1816361" y="1692970"/>
          <a:ext cx="1333534" cy="113369"/>
        </a:xfrm>
        <a:custGeom>
          <a:avLst/>
          <a:gdLst/>
          <a:ahLst/>
          <a:cxnLst/>
          <a:rect l="0" t="0" r="0" b="0"/>
          <a:pathLst>
            <a:path>
              <a:moveTo>
                <a:pt x="0" y="113369"/>
              </a:moveTo>
              <a:lnTo>
                <a:pt x="1333534" y="113369"/>
              </a:lnTo>
              <a:lnTo>
                <a:pt x="1333534"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EE701F-2BF8-4614-B005-6B2875FE8A7D}">
      <dsp:nvSpPr>
        <dsp:cNvPr id="0" name=""/>
        <dsp:cNvSpPr/>
      </dsp:nvSpPr>
      <dsp:spPr>
        <a:xfrm>
          <a:off x="1816361" y="1806340"/>
          <a:ext cx="2539477" cy="1169973"/>
        </a:xfrm>
        <a:custGeom>
          <a:avLst/>
          <a:gdLst/>
          <a:ahLst/>
          <a:cxnLst/>
          <a:rect l="0" t="0" r="0" b="0"/>
          <a:pathLst>
            <a:path>
              <a:moveTo>
                <a:pt x="0" y="0"/>
              </a:moveTo>
              <a:lnTo>
                <a:pt x="2358086" y="0"/>
              </a:lnTo>
              <a:lnTo>
                <a:pt x="2358086" y="1169973"/>
              </a:lnTo>
              <a:lnTo>
                <a:pt x="2539477" y="1169973"/>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AC409-C1CB-4D0C-9126-EB92DB344A47}">
      <dsp:nvSpPr>
        <dsp:cNvPr id="0" name=""/>
        <dsp:cNvSpPr/>
      </dsp:nvSpPr>
      <dsp:spPr>
        <a:xfrm>
          <a:off x="1816361" y="1806340"/>
          <a:ext cx="2539477" cy="389991"/>
        </a:xfrm>
        <a:custGeom>
          <a:avLst/>
          <a:gdLst/>
          <a:ahLst/>
          <a:cxnLst/>
          <a:rect l="0" t="0" r="0" b="0"/>
          <a:pathLst>
            <a:path>
              <a:moveTo>
                <a:pt x="0" y="0"/>
              </a:moveTo>
              <a:lnTo>
                <a:pt x="2358086" y="0"/>
              </a:lnTo>
              <a:lnTo>
                <a:pt x="2358086" y="389991"/>
              </a:lnTo>
              <a:lnTo>
                <a:pt x="2539477" y="389991"/>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518F4-A03D-48B3-BB07-3063FC71CE01}">
      <dsp:nvSpPr>
        <dsp:cNvPr id="0" name=""/>
        <dsp:cNvSpPr/>
      </dsp:nvSpPr>
      <dsp:spPr>
        <a:xfrm>
          <a:off x="1816361" y="1387995"/>
          <a:ext cx="2541926" cy="418344"/>
        </a:xfrm>
        <a:custGeom>
          <a:avLst/>
          <a:gdLst/>
          <a:ahLst/>
          <a:cxnLst/>
          <a:rect l="0" t="0" r="0" b="0"/>
          <a:pathLst>
            <a:path>
              <a:moveTo>
                <a:pt x="0" y="418344"/>
              </a:moveTo>
              <a:lnTo>
                <a:pt x="2360534" y="418344"/>
              </a:lnTo>
              <a:lnTo>
                <a:pt x="2360534" y="0"/>
              </a:lnTo>
              <a:lnTo>
                <a:pt x="254192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B9845-2535-4680-9526-83CCB130407A}">
      <dsp:nvSpPr>
        <dsp:cNvPr id="0" name=""/>
        <dsp:cNvSpPr/>
      </dsp:nvSpPr>
      <dsp:spPr>
        <a:xfrm>
          <a:off x="1816361" y="608012"/>
          <a:ext cx="2541926" cy="1198327"/>
        </a:xfrm>
        <a:custGeom>
          <a:avLst/>
          <a:gdLst/>
          <a:ahLst/>
          <a:cxnLst/>
          <a:rect l="0" t="0" r="0" b="0"/>
          <a:pathLst>
            <a:path>
              <a:moveTo>
                <a:pt x="0" y="1198327"/>
              </a:moveTo>
              <a:lnTo>
                <a:pt x="2360534" y="1198327"/>
              </a:lnTo>
              <a:lnTo>
                <a:pt x="2360534" y="0"/>
              </a:lnTo>
              <a:lnTo>
                <a:pt x="2541926" y="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B223B-B533-4EA9-B839-F3134B1D6E52}">
      <dsp:nvSpPr>
        <dsp:cNvPr id="0" name=""/>
        <dsp:cNvSpPr/>
      </dsp:nvSpPr>
      <dsp:spPr>
        <a:xfrm>
          <a:off x="2448" y="1529718"/>
          <a:ext cx="1813912" cy="553243"/>
        </a:xfrm>
        <a:prstGeom prst="rect">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1" kern="1200" dirty="0"/>
            <a:t>Director</a:t>
          </a:r>
          <a:endParaRPr lang="en-US" sz="1200" b="0" kern="1200" dirty="0"/>
        </a:p>
      </dsp:txBody>
      <dsp:txXfrm>
        <a:off x="2448" y="1529718"/>
        <a:ext cx="1813912" cy="553243"/>
      </dsp:txXfrm>
    </dsp:sp>
    <dsp:sp modelId="{7BD07858-0B76-4F10-9F52-5606A5EB69FD}">
      <dsp:nvSpPr>
        <dsp:cNvPr id="0" name=""/>
        <dsp:cNvSpPr/>
      </dsp:nvSpPr>
      <dsp:spPr>
        <a:xfrm>
          <a:off x="4358287" y="331391"/>
          <a:ext cx="1813912" cy="553243"/>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0" kern="1200" dirty="0"/>
            <a:t>Data Acquisition, Classification and Evaluation</a:t>
          </a:r>
        </a:p>
      </dsp:txBody>
      <dsp:txXfrm>
        <a:off x="4358287" y="331391"/>
        <a:ext cx="1813912" cy="553243"/>
      </dsp:txXfrm>
    </dsp:sp>
    <dsp:sp modelId="{522B7EAB-F313-449E-8A76-BEDE23BCCD34}">
      <dsp:nvSpPr>
        <dsp:cNvPr id="0" name=""/>
        <dsp:cNvSpPr/>
      </dsp:nvSpPr>
      <dsp:spPr>
        <a:xfrm>
          <a:off x="4358287" y="1111373"/>
          <a:ext cx="1813912" cy="553243"/>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Information Technology</a:t>
          </a:r>
        </a:p>
      </dsp:txBody>
      <dsp:txXfrm>
        <a:off x="4358287" y="1111373"/>
        <a:ext cx="1813912" cy="553243"/>
      </dsp:txXfrm>
    </dsp:sp>
    <dsp:sp modelId="{D0E744D8-3482-4AEA-B211-A58886B7694B}">
      <dsp:nvSpPr>
        <dsp:cNvPr id="0" name=""/>
        <dsp:cNvSpPr/>
      </dsp:nvSpPr>
      <dsp:spPr>
        <a:xfrm>
          <a:off x="4355838" y="1919709"/>
          <a:ext cx="1813912" cy="553243"/>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Mortality Statistics</a:t>
          </a:r>
        </a:p>
      </dsp:txBody>
      <dsp:txXfrm>
        <a:off x="4355838" y="1919709"/>
        <a:ext cx="1813912" cy="553243"/>
      </dsp:txXfrm>
    </dsp:sp>
    <dsp:sp modelId="{B3121DCC-B322-4E8D-B1C4-113003695FAC}">
      <dsp:nvSpPr>
        <dsp:cNvPr id="0" name=""/>
        <dsp:cNvSpPr/>
      </dsp:nvSpPr>
      <dsp:spPr>
        <a:xfrm>
          <a:off x="4355838" y="2699691"/>
          <a:ext cx="1813912" cy="553243"/>
        </a:xfrm>
        <a:prstGeom prst="rect">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Reproductive Statistics</a:t>
          </a:r>
        </a:p>
      </dsp:txBody>
      <dsp:txXfrm>
        <a:off x="4355838" y="2699691"/>
        <a:ext cx="1813912" cy="553243"/>
      </dsp:txXfrm>
    </dsp:sp>
    <dsp:sp modelId="{24F67584-C36F-4810-8F66-F0CAF20EE509}">
      <dsp:nvSpPr>
        <dsp:cNvPr id="0" name=""/>
        <dsp:cNvSpPr/>
      </dsp:nvSpPr>
      <dsp:spPr>
        <a:xfrm>
          <a:off x="2242939" y="1139727"/>
          <a:ext cx="1813912" cy="553243"/>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i="1" kern="1200" dirty="0"/>
            <a:t>Deputy Director</a:t>
          </a:r>
        </a:p>
      </dsp:txBody>
      <dsp:txXfrm>
        <a:off x="2242939" y="1139727"/>
        <a:ext cx="1813912" cy="553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251F-22FD-481E-A7D5-737AD88ACBDE}">
      <dsp:nvSpPr>
        <dsp:cNvPr id="0" name=""/>
        <dsp:cNvSpPr/>
      </dsp:nvSpPr>
      <dsp:spPr>
        <a:xfrm>
          <a:off x="2929205" y="1790754"/>
          <a:ext cx="448870" cy="1447606"/>
        </a:xfrm>
        <a:custGeom>
          <a:avLst/>
          <a:gdLst/>
          <a:ahLst/>
          <a:cxnLst/>
          <a:rect l="0" t="0" r="0" b="0"/>
          <a:pathLst>
            <a:path>
              <a:moveTo>
                <a:pt x="0" y="0"/>
              </a:moveTo>
              <a:lnTo>
                <a:pt x="224435" y="0"/>
              </a:lnTo>
              <a:lnTo>
                <a:pt x="224435" y="1447606"/>
              </a:lnTo>
              <a:lnTo>
                <a:pt x="448870" y="144760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EE701F-2BF8-4614-B005-6B2875FE8A7D}">
      <dsp:nvSpPr>
        <dsp:cNvPr id="0" name=""/>
        <dsp:cNvSpPr/>
      </dsp:nvSpPr>
      <dsp:spPr>
        <a:xfrm>
          <a:off x="2929205" y="1790754"/>
          <a:ext cx="448870" cy="482535"/>
        </a:xfrm>
        <a:custGeom>
          <a:avLst/>
          <a:gdLst/>
          <a:ahLst/>
          <a:cxnLst/>
          <a:rect l="0" t="0" r="0" b="0"/>
          <a:pathLst>
            <a:path>
              <a:moveTo>
                <a:pt x="0" y="0"/>
              </a:moveTo>
              <a:lnTo>
                <a:pt x="224435" y="0"/>
              </a:lnTo>
              <a:lnTo>
                <a:pt x="224435" y="482535"/>
              </a:lnTo>
              <a:lnTo>
                <a:pt x="448870" y="48253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518F4-A03D-48B3-BB07-3063FC71CE01}">
      <dsp:nvSpPr>
        <dsp:cNvPr id="0" name=""/>
        <dsp:cNvSpPr/>
      </dsp:nvSpPr>
      <dsp:spPr>
        <a:xfrm>
          <a:off x="2929205" y="1308218"/>
          <a:ext cx="448870" cy="482535"/>
        </a:xfrm>
        <a:custGeom>
          <a:avLst/>
          <a:gdLst/>
          <a:ahLst/>
          <a:cxnLst/>
          <a:rect l="0" t="0" r="0" b="0"/>
          <a:pathLst>
            <a:path>
              <a:moveTo>
                <a:pt x="0" y="482535"/>
              </a:moveTo>
              <a:lnTo>
                <a:pt x="224435" y="482535"/>
              </a:lnTo>
              <a:lnTo>
                <a:pt x="224435" y="0"/>
              </a:lnTo>
              <a:lnTo>
                <a:pt x="448870"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0B9845-2535-4680-9526-83CCB130407A}">
      <dsp:nvSpPr>
        <dsp:cNvPr id="0" name=""/>
        <dsp:cNvSpPr/>
      </dsp:nvSpPr>
      <dsp:spPr>
        <a:xfrm>
          <a:off x="2929205" y="343147"/>
          <a:ext cx="448870" cy="1447606"/>
        </a:xfrm>
        <a:custGeom>
          <a:avLst/>
          <a:gdLst/>
          <a:ahLst/>
          <a:cxnLst/>
          <a:rect l="0" t="0" r="0" b="0"/>
          <a:pathLst>
            <a:path>
              <a:moveTo>
                <a:pt x="0" y="1447606"/>
              </a:moveTo>
              <a:lnTo>
                <a:pt x="224435" y="1447606"/>
              </a:lnTo>
              <a:lnTo>
                <a:pt x="224435" y="0"/>
              </a:lnTo>
              <a:lnTo>
                <a:pt x="448870"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B223B-B533-4EA9-B839-F3134B1D6E52}">
      <dsp:nvSpPr>
        <dsp:cNvPr id="0" name=""/>
        <dsp:cNvSpPr/>
      </dsp:nvSpPr>
      <dsp:spPr>
        <a:xfrm>
          <a:off x="684854" y="1448490"/>
          <a:ext cx="2244351" cy="684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Karen Knight</a:t>
          </a:r>
          <a:br>
            <a:rPr lang="en-US" sz="1400" kern="1200" dirty="0"/>
          </a:br>
          <a:r>
            <a:rPr lang="en-US" sz="1400" i="1" kern="1200" dirty="0"/>
            <a:t>Branch Chief</a:t>
          </a:r>
          <a:endParaRPr lang="en-US" sz="1400" kern="1200" dirty="0"/>
        </a:p>
      </dsp:txBody>
      <dsp:txXfrm>
        <a:off x="684854" y="1448490"/>
        <a:ext cx="2244351" cy="684527"/>
      </dsp:txXfrm>
    </dsp:sp>
    <dsp:sp modelId="{7BD07858-0B76-4F10-9F52-5606A5EB69FD}">
      <dsp:nvSpPr>
        <dsp:cNvPr id="0" name=""/>
        <dsp:cNvSpPr/>
      </dsp:nvSpPr>
      <dsp:spPr>
        <a:xfrm>
          <a:off x="3378076" y="883"/>
          <a:ext cx="2244351" cy="684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ts val="0"/>
            </a:spcAft>
            <a:buNone/>
          </a:pPr>
          <a:r>
            <a:rPr lang="en-US" sz="1400" b="1" kern="1200" dirty="0"/>
            <a:t>Statistical Team</a:t>
          </a:r>
        </a:p>
        <a:p>
          <a:pPr marL="0" lvl="0" indent="0" algn="ctr" defTabSz="622300">
            <a:lnSpc>
              <a:spcPct val="90000"/>
            </a:lnSpc>
            <a:spcBef>
              <a:spcPct val="0"/>
            </a:spcBef>
            <a:spcAft>
              <a:spcPts val="0"/>
            </a:spcAft>
            <a:buNone/>
          </a:pPr>
          <a:r>
            <a:rPr lang="en-US" sz="1400" b="1" kern="1200" dirty="0"/>
            <a:t>Vacant,</a:t>
          </a:r>
          <a:r>
            <a:rPr lang="en-US" sz="1400" b="1" i="1" kern="1200" dirty="0"/>
            <a:t> Team Lead</a:t>
          </a:r>
          <a:br>
            <a:rPr lang="en-US" sz="1400" kern="1200" dirty="0"/>
          </a:br>
          <a:endParaRPr lang="en-US" sz="1400" i="1" kern="1200" dirty="0"/>
        </a:p>
      </dsp:txBody>
      <dsp:txXfrm>
        <a:off x="3378076" y="883"/>
        <a:ext cx="2244351" cy="684527"/>
      </dsp:txXfrm>
    </dsp:sp>
    <dsp:sp modelId="{522B7EAB-F313-449E-8A76-BEDE23BCCD34}">
      <dsp:nvSpPr>
        <dsp:cNvPr id="0" name=""/>
        <dsp:cNvSpPr/>
      </dsp:nvSpPr>
      <dsp:spPr>
        <a:xfrm>
          <a:off x="3378076" y="965954"/>
          <a:ext cx="2244351" cy="684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ts val="0"/>
            </a:spcAft>
            <a:buNone/>
          </a:pPr>
          <a:endParaRPr lang="en-US" sz="1400" b="1" kern="1200" dirty="0"/>
        </a:p>
        <a:p>
          <a:pPr marL="0" lvl="0" indent="0" algn="ctr" defTabSz="622300">
            <a:lnSpc>
              <a:spcPct val="90000"/>
            </a:lnSpc>
            <a:spcBef>
              <a:spcPct val="0"/>
            </a:spcBef>
            <a:spcAft>
              <a:spcPts val="0"/>
            </a:spcAft>
            <a:buNone/>
          </a:pPr>
          <a:r>
            <a:rPr lang="en-US" sz="1400" b="1" kern="1200" dirty="0"/>
            <a:t>Vital Statistics Specialists</a:t>
          </a:r>
        </a:p>
        <a:p>
          <a:pPr marL="0" lvl="0" indent="0" algn="ctr" defTabSz="622300">
            <a:lnSpc>
              <a:spcPct val="90000"/>
            </a:lnSpc>
            <a:spcBef>
              <a:spcPct val="0"/>
            </a:spcBef>
            <a:spcAft>
              <a:spcPts val="0"/>
            </a:spcAft>
            <a:buNone/>
          </a:pPr>
          <a:r>
            <a:rPr lang="en-US" sz="1400" b="1" kern="1200" dirty="0"/>
            <a:t>Chrissy </a:t>
          </a:r>
          <a:r>
            <a:rPr lang="en-US" sz="1400" b="1" kern="1200" dirty="0" err="1"/>
            <a:t>Jarman</a:t>
          </a:r>
          <a:r>
            <a:rPr lang="en-US" sz="1400" b="1" kern="1200" dirty="0"/>
            <a:t>, </a:t>
          </a:r>
          <a:r>
            <a:rPr lang="en-US" sz="1400" b="1" i="1" kern="1200" dirty="0"/>
            <a:t>Team Lead</a:t>
          </a:r>
          <a:br>
            <a:rPr lang="en-US" sz="1400" kern="1200" dirty="0"/>
          </a:br>
          <a:endParaRPr lang="en-US" sz="1400" i="1" kern="1200" dirty="0"/>
        </a:p>
      </dsp:txBody>
      <dsp:txXfrm>
        <a:off x="3378076" y="965954"/>
        <a:ext cx="2244351" cy="684527"/>
      </dsp:txXfrm>
    </dsp:sp>
    <dsp:sp modelId="{B3121DCC-B322-4E8D-B1C4-113003695FAC}">
      <dsp:nvSpPr>
        <dsp:cNvPr id="0" name=""/>
        <dsp:cNvSpPr/>
      </dsp:nvSpPr>
      <dsp:spPr>
        <a:xfrm>
          <a:off x="3378076" y="1931025"/>
          <a:ext cx="2244351" cy="684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Medical Classification Specialists</a:t>
          </a:r>
        </a:p>
        <a:p>
          <a:pPr marL="0" lvl="0" indent="0" algn="ctr" defTabSz="622300">
            <a:lnSpc>
              <a:spcPct val="90000"/>
            </a:lnSpc>
            <a:spcBef>
              <a:spcPct val="0"/>
            </a:spcBef>
            <a:spcAft>
              <a:spcPct val="35000"/>
            </a:spcAft>
            <a:buNone/>
          </a:pPr>
          <a:r>
            <a:rPr lang="en-US" sz="1400" b="1" i="0" kern="1200" dirty="0"/>
            <a:t>Matt Rowe, </a:t>
          </a:r>
          <a:r>
            <a:rPr lang="en-US" sz="1400" b="1" i="1" kern="1200" dirty="0"/>
            <a:t>Team Lead</a:t>
          </a:r>
          <a:endParaRPr lang="en-US" sz="1400" i="0" kern="1200" dirty="0"/>
        </a:p>
      </dsp:txBody>
      <dsp:txXfrm>
        <a:off x="3378076" y="1931025"/>
        <a:ext cx="2244351" cy="684527"/>
      </dsp:txXfrm>
    </dsp:sp>
    <dsp:sp modelId="{425548C9-EBB8-4AEE-A78B-67884F90CA6F}">
      <dsp:nvSpPr>
        <dsp:cNvPr id="0" name=""/>
        <dsp:cNvSpPr/>
      </dsp:nvSpPr>
      <dsp:spPr>
        <a:xfrm>
          <a:off x="3378076" y="2896097"/>
          <a:ext cx="2244351" cy="684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Medical Record Technicians</a:t>
          </a:r>
        </a:p>
        <a:p>
          <a:pPr marL="0" lvl="0" indent="0" algn="ctr" defTabSz="622300">
            <a:lnSpc>
              <a:spcPct val="90000"/>
            </a:lnSpc>
            <a:spcBef>
              <a:spcPct val="0"/>
            </a:spcBef>
            <a:spcAft>
              <a:spcPct val="35000"/>
            </a:spcAft>
            <a:buNone/>
          </a:pPr>
          <a:r>
            <a:rPr lang="en-US" sz="1400" b="1" kern="1200" dirty="0"/>
            <a:t>Carissa Haney, Acting </a:t>
          </a:r>
          <a:r>
            <a:rPr lang="en-US" sz="1400" b="1" i="1" kern="1200" dirty="0"/>
            <a:t>Team Lead</a:t>
          </a:r>
          <a:endParaRPr lang="en-US" sz="1400" b="1" kern="1200" dirty="0"/>
        </a:p>
      </dsp:txBody>
      <dsp:txXfrm>
        <a:off x="3378076" y="2896097"/>
        <a:ext cx="2244351" cy="6845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1/19/2021</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1/19/2021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24742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DACEB serves as the primary contact between NCHS and the jurisdictions. They oversee the VSCP and</a:t>
            </a:r>
            <a:r>
              <a:rPr lang="en-US" baseline="0" dirty="0"/>
              <a:t> NDI contracts, data evaluation, performance monitoring, cause of death coding, and approve/deny requests for payment.</a:t>
            </a:r>
            <a:r>
              <a:rPr lang="en-US" dirty="0"/>
              <a:t> </a:t>
            </a:r>
          </a:p>
          <a:p>
            <a:pPr lvl="1"/>
            <a:endParaRPr lang="en-US" sz="1200" kern="1200" dirty="0">
              <a:solidFill>
                <a:schemeClr val="tx1"/>
              </a:solidFill>
              <a:effectLst/>
              <a:latin typeface="+mn-lt"/>
              <a:ea typeface="+mn-ea"/>
              <a:cs typeface="+mn-cs"/>
            </a:endParaRPr>
          </a:p>
          <a:p>
            <a:pPr lvl="1"/>
            <a:r>
              <a:rPr lang="en-US" sz="1200" dirty="0"/>
              <a:t>Administers the VSCP and National Death Index contracts, including funded Special Projects</a:t>
            </a:r>
          </a:p>
          <a:p>
            <a:pPr lvl="1"/>
            <a:r>
              <a:rPr lang="en-US" sz="1200" dirty="0"/>
              <a:t>Monitors and evaluates status of deliverables on an ongoing basis (I’ll say more about how they do that later)</a:t>
            </a:r>
          </a:p>
          <a:p>
            <a:pPr lvl="1"/>
            <a:r>
              <a:rPr lang="en-US" sz="1200" dirty="0"/>
              <a:t>Codes causes of death and fetal death and returns the codes to the jurisdictions (most</a:t>
            </a:r>
            <a:r>
              <a:rPr lang="en-US" sz="900" dirty="0"/>
              <a:t> </a:t>
            </a:r>
            <a:r>
              <a:rPr lang="en-US" sz="1200" dirty="0"/>
              <a:t> are </a:t>
            </a:r>
            <a:r>
              <a:rPr lang="en-US" sz="1200" dirty="0" err="1"/>
              <a:t>autocoded</a:t>
            </a:r>
            <a:r>
              <a:rPr lang="en-US" sz="1200" dirty="0"/>
              <a:t>, but we have trained </a:t>
            </a:r>
            <a:r>
              <a:rPr lang="en-US" sz="1200" dirty="0" err="1"/>
              <a:t>nosologists</a:t>
            </a:r>
            <a:r>
              <a:rPr lang="en-US" sz="1200" dirty="0"/>
              <a:t> that code those that the system cannot or correct inaccuracies). Those that are manually coded are required to be returned within 10 days.</a:t>
            </a: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195882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jurisdiction is assigned a multi-disciplinary team of three from each of three teams in DACEB: a Statistician, Vital Statistics Specialist and the Medical Classification Specialist or </a:t>
            </a:r>
            <a:r>
              <a:rPr lang="en-US" baseline="0" dirty="0" err="1"/>
              <a:t>nosologist</a:t>
            </a:r>
            <a:r>
              <a:rPr lang="en-US" baseline="0" dirty="0"/>
              <a:t>. Each of these individuals works with assigned jurisdictions on contract deliverables and communicating with the publication Branches in DVS on any outstanding anomalies or data issues.</a:t>
            </a:r>
          </a:p>
          <a:p>
            <a:endParaRPr lang="en-US" baseline="0" dirty="0"/>
          </a:p>
          <a:p>
            <a:r>
              <a:rPr lang="en-US" baseline="0" dirty="0"/>
              <a:t>There is also a team that is responsible for manually coding the causes of death and fetal death.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8961BD3-1E6E-4E36-883E-1238C995744B}" type="slidenum">
              <a:rPr lang="en-US" smtClean="0"/>
              <a:t>16</a:t>
            </a:fld>
            <a:endParaRPr lang="en-US" dirty="0"/>
          </a:p>
        </p:txBody>
      </p:sp>
    </p:spTree>
    <p:extLst>
      <p:ext uri="{BB962C8B-B14F-4D97-AF65-F5344CB8AC3E}">
        <p14:creationId xmlns:p14="http://schemas.microsoft.com/office/powerpoint/2010/main" val="406411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a:solidFill>
                  <a:schemeClr val="tx1"/>
                </a:solidFill>
                <a:effectLst/>
                <a:latin typeface="+mn-lt"/>
                <a:ea typeface="+mn-ea"/>
                <a:cs typeface="+mn-cs"/>
              </a:rPr>
              <a:t>The Vital Statistics Specialist team includes contract specialists</a:t>
            </a:r>
            <a:r>
              <a:rPr lang="en-US" sz="1200" kern="1200" baseline="0" dirty="0">
                <a:solidFill>
                  <a:schemeClr val="tx1"/>
                </a:solidFill>
                <a:effectLst/>
                <a:latin typeface="+mn-lt"/>
                <a:ea typeface="+mn-ea"/>
                <a:cs typeface="+mn-cs"/>
              </a:rPr>
              <a:t> that:</a:t>
            </a:r>
          </a:p>
          <a:p>
            <a:pPr lvl="1"/>
            <a:r>
              <a:rPr lang="en-US" sz="1200" kern="1200" dirty="0">
                <a:solidFill>
                  <a:schemeClr val="tx1"/>
                </a:solidFill>
                <a:effectLst/>
                <a:latin typeface="+mn-lt"/>
                <a:ea typeface="+mn-ea"/>
                <a:cs typeface="+mn-cs"/>
              </a:rPr>
              <a:t>Monitor the database daily for state file updates, looking for new errors or issues in the size of content of the data</a:t>
            </a:r>
          </a:p>
          <a:p>
            <a:pPr lvl="1"/>
            <a:r>
              <a:rPr lang="en-US" sz="1200" kern="1200" dirty="0">
                <a:solidFill>
                  <a:schemeClr val="tx1"/>
                </a:solidFill>
                <a:effectLst/>
                <a:latin typeface="+mn-lt"/>
                <a:ea typeface="+mn-ea"/>
                <a:cs typeface="+mn-cs"/>
              </a:rPr>
              <a:t>Send regular reports to the states on the errors in the data (those that fail NCHS edits), missing records, egregious data quality issues</a:t>
            </a:r>
            <a:r>
              <a:rPr lang="en-US"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And identify</a:t>
            </a:r>
            <a:r>
              <a:rPr lang="en-US" sz="1200" kern="1200" baseline="0" dirty="0">
                <a:solidFill>
                  <a:schemeClr val="tx1"/>
                </a:solidFill>
                <a:effectLst/>
                <a:latin typeface="+mn-lt"/>
                <a:ea typeface="+mn-ea"/>
                <a:cs typeface="+mn-cs"/>
              </a:rPr>
              <a:t> file transmission stoppages from states, through STEVE, CDC systems and to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52339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a:solidFill>
                  <a:schemeClr val="tx1"/>
                </a:solidFill>
                <a:effectLst/>
                <a:latin typeface="+mn-lt"/>
                <a:ea typeface="+mn-ea"/>
                <a:cs typeface="+mn-cs"/>
              </a:rPr>
              <a:t>These staff also send regular and reports to the states on the errors in the data (those that fail NCHS edits), missing records, egregious data quality issues</a:t>
            </a:r>
            <a:r>
              <a:rPr lang="en-US"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Evaluate completeness of all three files and the linkage between births and death files for infant deaths. </a:t>
            </a:r>
          </a:p>
          <a:p>
            <a:pPr lvl="1"/>
            <a:r>
              <a:rPr lang="en-US" sz="1200" kern="1200" dirty="0">
                <a:solidFill>
                  <a:schemeClr val="tx1"/>
                </a:solidFill>
                <a:effectLst/>
                <a:latin typeface="+mn-lt"/>
                <a:ea typeface="+mn-ea"/>
                <a:cs typeface="+mn-cs"/>
              </a:rPr>
              <a:t>Provide reports on low survival births and other tools to help identify unlinked infant deaths.</a:t>
            </a: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94172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en-US" dirty="0">
              <a:latin typeface="Arial" panose="020B0604020202020204" pitchFamily="34" charset="0"/>
            </a:endParaRPr>
          </a:p>
          <a:p>
            <a:pPr defTabSz="949478">
              <a:defRPr/>
            </a:pPr>
            <a:r>
              <a:rPr lang="en-US" altLang="en-US" sz="1800" dirty="0">
                <a:latin typeface="Arial" panose="020B0604020202020204" pitchFamily="34" charset="0"/>
              </a:rPr>
              <a:t>The statistician team in DACEB</a:t>
            </a:r>
            <a:r>
              <a:rPr lang="en-US" altLang="en-US" sz="1800" baseline="0" dirty="0">
                <a:latin typeface="Arial" panose="020B0604020202020204" pitchFamily="34" charset="0"/>
              </a:rPr>
              <a:t> also regularly monitors the file for data quality – including comprehensive quarterly reviews of </a:t>
            </a:r>
            <a:r>
              <a:rPr lang="en-US" altLang="en-US" sz="1800" baseline="0" dirty="0" err="1">
                <a:latin typeface="Arial" panose="020B0604020202020204" pitchFamily="34" charset="0"/>
              </a:rPr>
              <a:t>natality</a:t>
            </a:r>
            <a:r>
              <a:rPr lang="en-US" altLang="en-US" sz="1800" baseline="0" dirty="0">
                <a:latin typeface="Arial" panose="020B0604020202020204" pitchFamily="34" charset="0"/>
              </a:rPr>
              <a:t> and demographic portions of the death and fetal death files. They report items with unknowns over tolerance, a</a:t>
            </a:r>
            <a:r>
              <a:rPr lang="en-US" sz="1200" kern="1200" dirty="0">
                <a:solidFill>
                  <a:schemeClr val="tx1"/>
                </a:solidFill>
                <a:effectLst/>
                <a:latin typeface="+mn-lt"/>
                <a:ea typeface="+mn-ea"/>
                <a:cs typeface="+mn-cs"/>
              </a:rPr>
              <a:t>nalyze the data for anomalies and</a:t>
            </a:r>
            <a:r>
              <a:rPr lang="en-US" sz="1200" kern="1200" baseline="0" dirty="0">
                <a:solidFill>
                  <a:schemeClr val="tx1"/>
                </a:solidFill>
                <a:effectLst/>
                <a:latin typeface="+mn-lt"/>
                <a:ea typeface="+mn-ea"/>
                <a:cs typeface="+mn-cs"/>
              </a:rPr>
              <a:t> provide regular reports to the states and require explanations or resolution within 30 days, per the contract.</a:t>
            </a:r>
          </a:p>
          <a:p>
            <a:pPr defTabSz="949478">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547079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source of many of the birth data quality issues are at the facility level. The staff analyze the data at this level for </a:t>
            </a:r>
          </a:p>
          <a:p>
            <a:pPr marL="171450" indent="-171450">
              <a:buFont typeface="Arial" panose="020B0604020202020204" pitchFamily="34" charset="0"/>
              <a:buChar char="•"/>
            </a:pPr>
            <a:r>
              <a:rPr lang="en-US" baseline="0" dirty="0"/>
              <a:t>Facility based training, follow-up, state newsletters, etc. and expect states to provide updates on their quality assurance efforts at the facility level.</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However, note that there are over 3500 birthing facilities in the US. in 2018 - that I a lot of analysis for a small team. </a:t>
            </a:r>
          </a:p>
          <a:p>
            <a:r>
              <a:rPr lang="en-US" baseline="0" dirty="0"/>
              <a:t>But even if they only focus on the large facilities that report half of the births – there are still 500 facilities that require analysis.</a:t>
            </a:r>
          </a:p>
          <a:p>
            <a:endParaRPr lang="en-US" baseline="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4033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lvl="1"/>
            <a:r>
              <a:rPr lang="en-US" sz="1200" kern="1200" dirty="0">
                <a:solidFill>
                  <a:schemeClr val="tx1"/>
                </a:solidFill>
                <a:effectLst/>
                <a:latin typeface="+mn-lt"/>
                <a:ea typeface="+mn-ea"/>
                <a:cs typeface="+mn-cs"/>
              </a:rPr>
              <a:t>The cause of death portion of the mortality</a:t>
            </a:r>
            <a:r>
              <a:rPr lang="en-US" sz="1200" kern="1200" baseline="0" dirty="0">
                <a:solidFill>
                  <a:schemeClr val="tx1"/>
                </a:solidFill>
                <a:effectLst/>
                <a:latin typeface="+mn-lt"/>
                <a:ea typeface="+mn-ea"/>
                <a:cs typeface="+mn-cs"/>
              </a:rPr>
              <a:t> and fetal death files are processed separately from the rest of the record because of our responsibility to code to the ICD-10 cause of death codes.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code all causes of death – both multiple and underlying cause – using the ICD-10 coding rules, and provide that information back to the states.</a:t>
            </a:r>
          </a:p>
          <a:p>
            <a:endParaRPr lang="en-US" sz="2050" dirty="0"/>
          </a:p>
          <a:p>
            <a:r>
              <a:rPr lang="en-US" sz="2050" dirty="0"/>
              <a:t>There are many processing errors on this piece of the file because of the multi-step process to auto-code</a:t>
            </a:r>
          </a:p>
          <a:p>
            <a:r>
              <a:rPr lang="en-US" sz="2050" dirty="0"/>
              <a:t>Identify and confirm rare causes with CDC partners and the jurisdiction</a:t>
            </a:r>
          </a:p>
          <a:p>
            <a:r>
              <a:rPr lang="en-US" sz="2050" dirty="0"/>
              <a:t>Identify ways to improve a state’s auto-coding rate</a:t>
            </a:r>
          </a:p>
          <a:p>
            <a:r>
              <a:rPr lang="en-US" sz="2050" dirty="0"/>
              <a:t>Provide information to support a state’s QA program / promote NCHS e-learning / system improvements</a:t>
            </a:r>
          </a:p>
          <a:p>
            <a:endParaRPr lang="en-US" sz="2050" dirty="0"/>
          </a:p>
          <a:p>
            <a:r>
              <a:rPr lang="en-US" sz="2050" dirty="0"/>
              <a:t>Because</a:t>
            </a:r>
            <a:r>
              <a:rPr lang="en-US" sz="2050" baseline="0" dirty="0"/>
              <a:t> almost all ICD-10 mortality coding expertise is at NCHS, we have a tremendous responsibility to work closely with the states to help them understand how reporting impacts the coding, and thus the conclusions of  resulting analyses.</a:t>
            </a:r>
            <a:endParaRPr lang="en-US" sz="2050" dirty="0"/>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141689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addition to coding, corrections, etc. the group also</a:t>
            </a:r>
          </a:p>
          <a:p>
            <a:pPr lvl="2"/>
            <a:endParaRPr lang="en-US" sz="1200" kern="1200" baseline="0" dirty="0">
              <a:solidFill>
                <a:schemeClr val="tx1"/>
              </a:solidFill>
              <a:effectLst/>
              <a:latin typeface="+mn-lt"/>
              <a:ea typeface="+mn-ea"/>
              <a:cs typeface="+mn-cs"/>
            </a:endParaRPr>
          </a:p>
          <a:p>
            <a:pPr lvl="2"/>
            <a:r>
              <a:rPr lang="en-US" sz="1200" kern="1200" baseline="0" dirty="0">
                <a:solidFill>
                  <a:schemeClr val="tx1"/>
                </a:solidFill>
                <a:effectLst/>
                <a:latin typeface="+mn-lt"/>
                <a:ea typeface="+mn-ea"/>
                <a:cs typeface="+mn-cs"/>
              </a:rPr>
              <a:t>Follows up on pending causes of death,</a:t>
            </a:r>
          </a:p>
          <a:p>
            <a:pPr lvl="2"/>
            <a:r>
              <a:rPr lang="en-US" sz="1200" kern="1200" baseline="0" dirty="0">
                <a:solidFill>
                  <a:schemeClr val="tx1"/>
                </a:solidFill>
                <a:effectLst/>
                <a:latin typeface="+mn-lt"/>
                <a:ea typeface="+mn-ea"/>
                <a:cs typeface="+mn-cs"/>
              </a:rPr>
              <a:t>Missing or questionable values that impact COD coding and thus a huge impact on public health</a:t>
            </a:r>
          </a:p>
          <a:p>
            <a:pPr lvl="2"/>
            <a:r>
              <a:rPr lang="en-US" sz="1200" kern="1200" dirty="0">
                <a:solidFill>
                  <a:schemeClr val="tx1"/>
                </a:solidFill>
                <a:effectLst/>
                <a:latin typeface="+mn-lt"/>
                <a:ea typeface="+mn-ea"/>
                <a:cs typeface="+mn-cs"/>
              </a:rPr>
              <a:t>And before the end of the year do massive reviews</a:t>
            </a:r>
            <a:r>
              <a:rPr lang="en-US" sz="1200" kern="1200" baseline="0" dirty="0">
                <a:solidFill>
                  <a:schemeClr val="tx1"/>
                </a:solidFill>
                <a:effectLst/>
                <a:latin typeface="+mn-lt"/>
                <a:ea typeface="+mn-ea"/>
                <a:cs typeface="+mn-cs"/>
              </a:rPr>
              <a:t> of the data to ensure quality codes – the group identified </a:t>
            </a:r>
            <a:r>
              <a:rPr lang="en-US" sz="1200" kern="1200" dirty="0">
                <a:solidFill>
                  <a:schemeClr val="tx1"/>
                </a:solidFill>
                <a:effectLst/>
                <a:latin typeface="+mn-lt"/>
                <a:ea typeface="+mn-ea"/>
                <a:cs typeface="+mn-cs"/>
              </a:rPr>
              <a:t>and corrected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errors in coding (&gt;25K for 2018 data year!)</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61755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staff in DACEB work closely with the states on an ongoing basis and provide numerous reports, results of analyses, contract performance reports, etc., etc., etc., (overwhelm them with screen shots of information sent to states). WHY?</a:t>
            </a:r>
          </a:p>
          <a:p>
            <a:pPr lvl="1"/>
            <a:r>
              <a:rPr lang="en-US" sz="1200" kern="1200" dirty="0">
                <a:solidFill>
                  <a:schemeClr val="tx1"/>
                </a:solidFill>
                <a:effectLst/>
                <a:latin typeface="+mn-lt"/>
                <a:ea typeface="+mn-ea"/>
                <a:cs typeface="+mn-cs"/>
              </a:rPr>
              <a:t>Identify data issues early</a:t>
            </a:r>
          </a:p>
          <a:p>
            <a:pPr lvl="1"/>
            <a:r>
              <a:rPr lang="en-US" sz="1200" kern="1200" dirty="0">
                <a:solidFill>
                  <a:schemeClr val="tx1"/>
                </a:solidFill>
                <a:effectLst/>
                <a:latin typeface="+mn-lt"/>
                <a:ea typeface="+mn-ea"/>
                <a:cs typeface="+mn-cs"/>
              </a:rPr>
              <a:t>Help states troubleshoot the source of the problem</a:t>
            </a:r>
          </a:p>
          <a:p>
            <a:pPr lvl="2"/>
            <a:r>
              <a:rPr lang="en-US" sz="1200" kern="1200" dirty="0">
                <a:solidFill>
                  <a:schemeClr val="tx1"/>
                </a:solidFill>
                <a:effectLst/>
                <a:latin typeface="+mn-lt"/>
                <a:ea typeface="+mn-ea"/>
                <a:cs typeface="+mn-cs"/>
              </a:rPr>
              <a:t>i.e., system problem, birthing facility problem, etc.</a:t>
            </a:r>
          </a:p>
          <a:p>
            <a:r>
              <a:rPr lang="en-US" sz="1200" kern="1200" dirty="0">
                <a:solidFill>
                  <a:schemeClr val="tx1"/>
                </a:solidFill>
                <a:effectLst/>
                <a:latin typeface="+mn-lt"/>
                <a:ea typeface="+mn-ea"/>
                <a:cs typeface="+mn-cs"/>
              </a:rPr>
              <a:t>Impress the importance of faster resolution – since the data is used on an ongoing basis</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388622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Major</a:t>
            </a:r>
            <a:r>
              <a:rPr lang="en-US" sz="1200" kern="1200" baseline="0" dirty="0">
                <a:solidFill>
                  <a:schemeClr val="tx1"/>
                </a:solidFill>
                <a:effectLst/>
                <a:latin typeface="+mn-lt"/>
                <a:ea typeface="+mn-ea"/>
                <a:cs typeface="+mn-cs"/>
              </a:rPr>
              <a:t> challenges</a:t>
            </a:r>
          </a:p>
          <a:p>
            <a:pPr lvl="1"/>
            <a:r>
              <a:rPr lang="en-US" sz="1200" kern="1200" dirty="0">
                <a:solidFill>
                  <a:schemeClr val="tx1"/>
                </a:solidFill>
                <a:effectLst/>
                <a:latin typeface="+mn-lt"/>
                <a:ea typeface="+mn-ea"/>
                <a:cs typeface="+mn-cs"/>
              </a:rPr>
              <a:t>Remember, not all states collect information the same way or in the same timelines.</a:t>
            </a:r>
          </a:p>
          <a:p>
            <a:pPr lvl="2"/>
            <a:r>
              <a:rPr lang="en-US" sz="1200" kern="1200" dirty="0">
                <a:solidFill>
                  <a:schemeClr val="tx1"/>
                </a:solidFill>
                <a:effectLst/>
                <a:latin typeface="+mn-lt"/>
                <a:ea typeface="+mn-ea"/>
                <a:cs typeface="+mn-cs"/>
              </a:rPr>
              <a:t>Processes and timelines built into law and date back to the early 1900’s!</a:t>
            </a:r>
          </a:p>
          <a:p>
            <a:pPr lvl="1"/>
            <a:r>
              <a:rPr lang="en-US" sz="1200" kern="1200" dirty="0">
                <a:solidFill>
                  <a:schemeClr val="tx1"/>
                </a:solidFill>
                <a:effectLst/>
                <a:latin typeface="+mn-lt"/>
                <a:ea typeface="+mn-ea"/>
                <a:cs typeface="+mn-cs"/>
              </a:rPr>
              <a:t>When implementing systems, didn’t use the standard certificate, use defaults and/or didn’t implement the edits</a:t>
            </a:r>
            <a:r>
              <a:rPr lang="en-US" sz="9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The “wholesale” side often doesn’t get the funding for that required quality assurance program. Most states have used these folks to help with system roll-out training plans, not data quality.</a:t>
            </a:r>
          </a:p>
          <a:p>
            <a:pPr lvl="1"/>
            <a:r>
              <a:rPr lang="en-US" sz="1200" kern="1200" dirty="0">
                <a:solidFill>
                  <a:schemeClr val="tx1"/>
                </a:solidFill>
                <a:effectLst/>
                <a:latin typeface="+mn-lt"/>
                <a:ea typeface="+mn-ea"/>
                <a:cs typeface="+mn-cs"/>
              </a:rPr>
              <a:t>Data providers at birthing facilities may not understand the importance, how to find, or what to enter in the birth certificate.</a:t>
            </a:r>
          </a:p>
          <a:p>
            <a:pPr lvl="1"/>
            <a:r>
              <a:rPr lang="en-US" sz="1200" kern="1200" dirty="0">
                <a:solidFill>
                  <a:schemeClr val="tx1"/>
                </a:solidFill>
                <a:effectLst/>
                <a:latin typeface="+mn-lt"/>
                <a:ea typeface="+mn-ea"/>
                <a:cs typeface="+mn-cs"/>
              </a:rPr>
              <a:t>Many cause of death certifiers are poorly trained, only certify a few a year</a:t>
            </a:r>
          </a:p>
          <a:p>
            <a:pPr lvl="1"/>
            <a:r>
              <a:rPr lang="en-US" sz="1200" kern="1200" dirty="0">
                <a:solidFill>
                  <a:schemeClr val="tx1"/>
                </a:solidFill>
                <a:effectLst/>
                <a:latin typeface="+mn-lt"/>
                <a:ea typeface="+mn-ea"/>
                <a:cs typeface="+mn-cs"/>
              </a:rPr>
              <a:t>High pending causes of death from an ME/</a:t>
            </a:r>
            <a:r>
              <a:rPr lang="en-US" sz="1200" kern="1200" dirty="0" err="1">
                <a:solidFill>
                  <a:schemeClr val="tx1"/>
                </a:solidFill>
                <a:effectLst/>
                <a:latin typeface="+mn-lt"/>
                <a:ea typeface="+mn-ea"/>
                <a:cs typeface="+mn-cs"/>
              </a:rPr>
              <a:t>tox</a:t>
            </a:r>
            <a:r>
              <a:rPr lang="en-US" sz="1200" kern="1200" dirty="0">
                <a:solidFill>
                  <a:schemeClr val="tx1"/>
                </a:solidFill>
                <a:effectLst/>
                <a:latin typeface="+mn-lt"/>
                <a:ea typeface="+mn-ea"/>
                <a:cs typeface="+mn-cs"/>
              </a:rPr>
              <a:t> shortage</a:t>
            </a:r>
          </a:p>
          <a:p>
            <a:pPr lvl="1"/>
            <a:r>
              <a:rPr lang="en-US" sz="1200" kern="1200" dirty="0">
                <a:solidFill>
                  <a:schemeClr val="tx1"/>
                </a:solidFill>
                <a:effectLst/>
                <a:latin typeface="+mn-lt"/>
                <a:ea typeface="+mn-ea"/>
                <a:cs typeface="+mn-cs"/>
              </a:rPr>
              <a:t>High state staff turnover / learning curve is large</a:t>
            </a:r>
            <a:r>
              <a:rPr lang="en-US" sz="9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New systems not always thoroughly tested.</a:t>
            </a: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without turnover, shortage of personnel resources in some areas.</a:t>
            </a:r>
          </a:p>
          <a:p>
            <a:pPr lvl="0"/>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424903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This group often hears about innovations and promising</a:t>
            </a:r>
            <a:r>
              <a:rPr lang="en-US" sz="1200" kern="1200" baseline="0" dirty="0">
                <a:solidFill>
                  <a:schemeClr val="tx1"/>
                </a:solidFill>
                <a:effectLst/>
                <a:latin typeface="+mn-lt"/>
                <a:ea typeface="+mn-ea"/>
                <a:cs typeface="+mn-cs"/>
              </a:rPr>
              <a:t> practices </a:t>
            </a:r>
            <a:r>
              <a:rPr lang="en-US" sz="1200" kern="1200" dirty="0">
                <a:solidFill>
                  <a:schemeClr val="tx1"/>
                </a:solidFill>
                <a:effectLst/>
                <a:latin typeface="+mn-lt"/>
                <a:ea typeface="+mn-ea"/>
                <a:cs typeface="+mn-cs"/>
              </a:rPr>
              <a:t>in the collection and uses of vital statistics, and today I want to describe to you how the National Vital Statistics System actually works. </a:t>
            </a:r>
          </a:p>
          <a:p>
            <a:endParaRPr lang="en-US" baseline="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673281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Nevertheless, major progress has been made by ….Increased collaboration with NAPHSIS and the states (I’ll say more about this in a bit)</a:t>
            </a:r>
          </a:p>
          <a:p>
            <a:pPr lvl="1"/>
            <a:r>
              <a:rPr lang="en-US" sz="1200" kern="1200" dirty="0">
                <a:solidFill>
                  <a:schemeClr val="tx1"/>
                </a:solidFill>
                <a:effectLst/>
                <a:latin typeface="+mn-lt"/>
                <a:ea typeface="+mn-ea"/>
                <a:cs typeface="+mn-cs"/>
              </a:rPr>
              <a:t>DACEB staff orienting new state staff to vital statistics and what’s expected for the VSCP</a:t>
            </a:r>
          </a:p>
          <a:p>
            <a:pPr lvl="1"/>
            <a:r>
              <a:rPr lang="en-US" sz="1200" kern="1200" dirty="0">
                <a:solidFill>
                  <a:schemeClr val="tx1"/>
                </a:solidFill>
                <a:effectLst/>
                <a:latin typeface="+mn-lt"/>
                <a:ea typeface="+mn-ea"/>
                <a:cs typeface="+mn-cs"/>
              </a:rPr>
              <a:t>Creating and targeting reports to help states with data quality follow-up</a:t>
            </a:r>
          </a:p>
          <a:p>
            <a:pPr lvl="1"/>
            <a:r>
              <a:rPr lang="en-US" sz="1200" kern="1200" dirty="0">
                <a:solidFill>
                  <a:schemeClr val="tx1"/>
                </a:solidFill>
                <a:effectLst/>
                <a:latin typeface="+mn-lt"/>
                <a:ea typeface="+mn-ea"/>
                <a:cs typeface="+mn-cs"/>
              </a:rPr>
              <a:t>Special Projects to address mortality timeliness and quality</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here is a brief timeline of some of the highlighted efforts over the past few years.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949528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Birth Data Quality Workgroup</a:t>
            </a:r>
          </a:p>
          <a:p>
            <a:pPr lvl="1"/>
            <a:r>
              <a:rPr lang="en-US" sz="1575" dirty="0"/>
              <a:t>Recommended dropping non-performing items from birth and fetal death file</a:t>
            </a:r>
          </a:p>
          <a:p>
            <a:pPr lvl="1"/>
            <a:r>
              <a:rPr lang="en-US" sz="1575" dirty="0"/>
              <a:t>Promotion of e-learning training module</a:t>
            </a:r>
          </a:p>
          <a:p>
            <a:r>
              <a:rPr lang="en-US" sz="1800" dirty="0"/>
              <a:t>Mortality Data Quality Workgroup</a:t>
            </a:r>
          </a:p>
          <a:p>
            <a:pPr lvl="1"/>
            <a:r>
              <a:rPr lang="en-US" sz="1575" dirty="0"/>
              <a:t>Analysis and prioritization of data quality issues</a:t>
            </a:r>
          </a:p>
          <a:p>
            <a:r>
              <a:rPr lang="en-US" sz="1800" dirty="0"/>
              <a:t>Training to new registrars, new state staff, and Field Services training (first one held in August!)</a:t>
            </a:r>
          </a:p>
          <a:p>
            <a:r>
              <a:rPr lang="en-US" sz="1800" dirty="0"/>
              <a:t>Monthly calls with state leadership</a:t>
            </a:r>
          </a:p>
          <a:p>
            <a:r>
              <a:rPr lang="en-US" sz="1800" dirty="0"/>
              <a:t>Development and technical assistance for new PHAB Accreditation Standards for vital statistics</a:t>
            </a:r>
          </a:p>
        </p:txBody>
      </p:sp>
      <p:sp>
        <p:nvSpPr>
          <p:cNvPr id="4" name="Slide Number Placeholder 3"/>
          <p:cNvSpPr>
            <a:spLocks noGrp="1"/>
          </p:cNvSpPr>
          <p:nvPr>
            <p:ph type="sldNum" sz="quarter" idx="10"/>
          </p:nvPr>
        </p:nvSpPr>
        <p:spPr/>
        <p:txBody>
          <a:bodyPr/>
          <a:lstStyle/>
          <a:p>
            <a:fld id="{AEC95EA6-4E53-9B44-B4E6-24FB8B788017}" type="slidenum">
              <a:rPr lang="en-US" smtClean="0"/>
              <a:pPr/>
              <a:t>26</a:t>
            </a:fld>
            <a:endParaRPr lang="en-US"/>
          </a:p>
        </p:txBody>
      </p:sp>
    </p:spTree>
    <p:extLst>
      <p:ext uri="{BB962C8B-B14F-4D97-AF65-F5344CB8AC3E}">
        <p14:creationId xmlns:p14="http://schemas.microsoft.com/office/powerpoint/2010/main" val="2486029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those of you new to vital statistics, we often refer to the National Vital Statistics System (NVSS) – the National Vital Statistics System is system of collaboration among the states, territories, and city vital statistics offices and the National Center for Health Statistics within NCHS.</a:t>
            </a:r>
          </a:p>
          <a:p>
            <a:endParaRPr lang="en-US" baseline="0" dirty="0"/>
          </a:p>
          <a:p>
            <a:r>
              <a:rPr lang="en-US" i="1" dirty="0"/>
              <a:t>From the website: “The National Vital Statistics System is the oldest and most successful example of inter-governmental data sharing in Public Health and the shared relationships, standards, and procedures form the mechanism by which NCHS collects and disseminates the Nation’s official vital statistics.”</a:t>
            </a:r>
          </a:p>
          <a:p>
            <a:endParaRPr lang="en-US" i="1" baseline="0" dirty="0"/>
          </a:p>
          <a:p>
            <a:endParaRPr lang="en-US" baseline="0" dirty="0"/>
          </a:p>
        </p:txBody>
      </p:sp>
      <p:sp>
        <p:nvSpPr>
          <p:cNvPr id="4" name="Slide Number Placeholder 3"/>
          <p:cNvSpPr>
            <a:spLocks noGrp="1"/>
          </p:cNvSpPr>
          <p:nvPr>
            <p:ph type="sldNum" sz="quarter" idx="10"/>
          </p:nvPr>
        </p:nvSpPr>
        <p:spPr/>
        <p:txBody>
          <a:bodyPr/>
          <a:lstStyle/>
          <a:p>
            <a:fld id="{AEC95EA6-4E53-9B44-B4E6-24FB8B788017}" type="slidenum">
              <a:rPr lang="en-US" smtClean="0"/>
              <a:pPr/>
              <a:t>5</a:t>
            </a:fld>
            <a:endParaRPr lang="en-US"/>
          </a:p>
        </p:txBody>
      </p:sp>
    </p:spTree>
    <p:extLst>
      <p:ext uri="{BB962C8B-B14F-4D97-AF65-F5344CB8AC3E}">
        <p14:creationId xmlns:p14="http://schemas.microsoft.com/office/powerpoint/2010/main" val="236701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Not</a:t>
            </a:r>
            <a:r>
              <a:rPr lang="en-US" sz="1200" kern="1200" baseline="0" dirty="0">
                <a:solidFill>
                  <a:schemeClr val="tx1"/>
                </a:solidFill>
                <a:effectLst/>
                <a:latin typeface="+mn-lt"/>
                <a:ea typeface="+mn-ea"/>
                <a:cs typeface="+mn-cs"/>
              </a:rPr>
              <a:t> only that, states implement standards at vastly different rates, and many of them are very slow.</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For example, it took until 2016 for all 50 states to have implemented the 2003 U.S. Standard and until 2018 for the states to have implemented the death and report of fetal death certificates.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This is even with using Corrective Action Plans in our contracts!!</a:t>
            </a:r>
          </a:p>
          <a:p>
            <a:pPr lvl="1"/>
            <a:endParaRPr lang="en-US" sz="12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86308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Different laws in what and how the data are collected</a:t>
            </a:r>
          </a:p>
          <a:p>
            <a:pPr lvl="1"/>
            <a:r>
              <a:rPr lang="en-US" sz="1200" kern="1200" dirty="0">
                <a:solidFill>
                  <a:schemeClr val="tx1"/>
                </a:solidFill>
                <a:effectLst/>
                <a:latin typeface="+mn-lt"/>
                <a:ea typeface="+mn-ea"/>
                <a:cs typeface="+mn-cs"/>
              </a:rPr>
              <a:t>Political, social and health issues may drive changes to data collection</a:t>
            </a:r>
          </a:p>
          <a:p>
            <a:pPr lvl="1"/>
            <a:r>
              <a:rPr lang="en-US" sz="1200" kern="1200" dirty="0">
                <a:solidFill>
                  <a:schemeClr val="tx1"/>
                </a:solidFill>
                <a:effectLst/>
                <a:latin typeface="+mn-lt"/>
                <a:ea typeface="+mn-ea"/>
                <a:cs typeface="+mn-cs"/>
              </a:rPr>
              <a:t>Changes to data on birth, death and fetal death certificates may be influenced by the families </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addition states have their own contracts with vendors for their electronic systems (if they have systems) and vary greatly, depending on their own IT and contract policies (or they simply do not pay attention to the guidance provided when developing RFPs)</a:t>
            </a:r>
          </a:p>
          <a:p>
            <a:pPr lvl="1"/>
            <a:endParaRPr lang="en-US" sz="12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26375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Other ways vital statistics is different than other public health data systems:</a:t>
            </a:r>
          </a:p>
          <a:p>
            <a:pPr lvl="0"/>
            <a:r>
              <a:rPr lang="en-US" sz="1200" kern="1200" dirty="0">
                <a:solidFill>
                  <a:schemeClr val="tx1"/>
                </a:solidFill>
                <a:effectLst/>
                <a:latin typeface="+mn-lt"/>
                <a:ea typeface="+mn-ea"/>
                <a:cs typeface="+mn-cs"/>
              </a:rPr>
              <a:t>Collected on a more frequent basis than most (states send daily or several times a week)</a:t>
            </a:r>
          </a:p>
          <a:p>
            <a:pPr lvl="0"/>
            <a:r>
              <a:rPr lang="en-US" sz="1200" kern="1200" dirty="0">
                <a:solidFill>
                  <a:schemeClr val="tx1"/>
                </a:solidFill>
                <a:effectLst/>
                <a:latin typeface="+mn-lt"/>
                <a:ea typeface="+mn-ea"/>
                <a:cs typeface="+mn-cs"/>
              </a:rPr>
              <a:t>Updates are also sent – sometimes by mistake and need to be monitored</a:t>
            </a:r>
          </a:p>
          <a:p>
            <a:pPr lvl="0"/>
            <a:r>
              <a:rPr lang="en-US" sz="1200" kern="1200" dirty="0">
                <a:solidFill>
                  <a:schemeClr val="tx1"/>
                </a:solidFill>
                <a:effectLst/>
                <a:latin typeface="+mn-lt"/>
                <a:ea typeface="+mn-ea"/>
                <a:cs typeface="+mn-cs"/>
              </a:rPr>
              <a:t>Most CDC programs use cooperative agreements, we </a:t>
            </a:r>
            <a:r>
              <a:rPr lang="en-US" sz="1200" u="sng" kern="1200" dirty="0">
                <a:solidFill>
                  <a:schemeClr val="tx1"/>
                </a:solidFill>
                <a:effectLst/>
                <a:latin typeface="+mn-lt"/>
                <a:ea typeface="+mn-ea"/>
                <a:cs typeface="+mn-cs"/>
              </a:rPr>
              <a:t>purchase</a:t>
            </a:r>
            <a:r>
              <a:rPr lang="en-US" sz="1200" kern="1200" dirty="0">
                <a:solidFill>
                  <a:schemeClr val="tx1"/>
                </a:solidFill>
                <a:effectLst/>
                <a:latin typeface="+mn-lt"/>
                <a:ea typeface="+mn-ea"/>
                <a:cs typeface="+mn-cs"/>
              </a:rPr>
              <a:t> the data via contracts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now let’s dig a little deeper and look at how these data are collected… I will focus mostly on births and deaths, although we also collect fetal deaths, marriage and divorce counts.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84167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7024" indent="-291163">
              <a:defRPr>
                <a:solidFill>
                  <a:schemeClr val="tx1"/>
                </a:solidFill>
                <a:latin typeface="Tahoma" panose="020B0604030504040204" pitchFamily="34" charset="0"/>
              </a:defRPr>
            </a:lvl2pPr>
            <a:lvl3pPr marL="1164653" indent="-232930">
              <a:defRPr>
                <a:solidFill>
                  <a:schemeClr val="tx1"/>
                </a:solidFill>
                <a:latin typeface="Tahoma" panose="020B0604030504040204" pitchFamily="34" charset="0"/>
              </a:defRPr>
            </a:lvl3pPr>
            <a:lvl4pPr marL="1630514" indent="-232930">
              <a:defRPr>
                <a:solidFill>
                  <a:schemeClr val="tx1"/>
                </a:solidFill>
                <a:latin typeface="Tahoma" panose="020B0604030504040204" pitchFamily="34" charset="0"/>
              </a:defRPr>
            </a:lvl4pPr>
            <a:lvl5pPr marL="2096375" indent="-232930">
              <a:defRPr>
                <a:solidFill>
                  <a:schemeClr val="tx1"/>
                </a:solidFill>
                <a:latin typeface="Tahoma" panose="020B0604030504040204" pitchFamily="34" charset="0"/>
              </a:defRPr>
            </a:lvl5pPr>
            <a:lvl6pPr marL="2562236" indent="-232930" eaLnBrk="0" fontAlgn="base" hangingPunct="0">
              <a:spcBef>
                <a:spcPct val="0"/>
              </a:spcBef>
              <a:spcAft>
                <a:spcPct val="0"/>
              </a:spcAft>
              <a:defRPr>
                <a:solidFill>
                  <a:schemeClr val="tx1"/>
                </a:solidFill>
                <a:latin typeface="Tahoma" panose="020B0604030504040204" pitchFamily="34" charset="0"/>
              </a:defRPr>
            </a:lvl6pPr>
            <a:lvl7pPr marL="3028096" indent="-232930" eaLnBrk="0" fontAlgn="base" hangingPunct="0">
              <a:spcBef>
                <a:spcPct val="0"/>
              </a:spcBef>
              <a:spcAft>
                <a:spcPct val="0"/>
              </a:spcAft>
              <a:defRPr>
                <a:solidFill>
                  <a:schemeClr val="tx1"/>
                </a:solidFill>
                <a:latin typeface="Tahoma" panose="020B0604030504040204" pitchFamily="34" charset="0"/>
              </a:defRPr>
            </a:lvl7pPr>
            <a:lvl8pPr marL="3493957" indent="-232930" eaLnBrk="0" fontAlgn="base" hangingPunct="0">
              <a:spcBef>
                <a:spcPct val="0"/>
              </a:spcBef>
              <a:spcAft>
                <a:spcPct val="0"/>
              </a:spcAft>
              <a:defRPr>
                <a:solidFill>
                  <a:schemeClr val="tx1"/>
                </a:solidFill>
                <a:latin typeface="Tahoma" panose="020B0604030504040204" pitchFamily="34" charset="0"/>
              </a:defRPr>
            </a:lvl8pPr>
            <a:lvl9pPr marL="3959819" indent="-232930" eaLnBrk="0" fontAlgn="base" hangingPunct="0">
              <a:spcBef>
                <a:spcPct val="0"/>
              </a:spcBef>
              <a:spcAft>
                <a:spcPct val="0"/>
              </a:spcAft>
              <a:defRPr>
                <a:solidFill>
                  <a:schemeClr val="tx1"/>
                </a:solidFill>
                <a:latin typeface="Tahoma" panose="020B0604030504040204" pitchFamily="34" charset="0"/>
              </a:defRPr>
            </a:lvl9pPr>
          </a:lstStyle>
          <a:p>
            <a:fld id="{F5C92BBF-CB28-42F3-AF63-D603EA8F98BC}" type="slidenum">
              <a:rPr lang="en-US" altLang="en-US" smtClean="0">
                <a:latin typeface="Arial" panose="020B0604020202020204" pitchFamily="34" charset="0"/>
              </a:rPr>
              <a:pPr/>
              <a:t>12</a:t>
            </a:fld>
            <a:endParaRPr lang="en-US"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Our mechanism for </a:t>
            </a:r>
            <a:r>
              <a:rPr lang="en-US" altLang="en-US" u="sng" dirty="0">
                <a:latin typeface="Arial" panose="020B0604020202020204" pitchFamily="34" charset="0"/>
              </a:rPr>
              <a:t>purchasing</a:t>
            </a:r>
            <a:r>
              <a:rPr lang="en-US" altLang="en-US" u="sng" baseline="0" dirty="0">
                <a:latin typeface="Arial" panose="020B0604020202020204" pitchFamily="34" charset="0"/>
              </a:rPr>
              <a:t> </a:t>
            </a:r>
            <a:r>
              <a:rPr lang="en-US" altLang="en-US" u="none" baseline="0" dirty="0">
                <a:latin typeface="Arial" panose="020B0604020202020204" pitchFamily="34" charset="0"/>
              </a:rPr>
              <a:t> these data is through the Vital Statistics Cooperative Program contract. </a:t>
            </a:r>
            <a:r>
              <a:rPr lang="en-US" altLang="en-US" dirty="0">
                <a:latin typeface="Arial" panose="020B0604020202020204" pitchFamily="34" charset="0"/>
              </a:rPr>
              <a:t>Through the VSCP, NCHS contracts with 57 independent reporting areas to provide vital statistics data for the National Vital Statistics System.</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VSCP data includes births, deaths, infant deaths and fetal deaths.  The data sets are based on the standards I mentioned</a:t>
            </a:r>
            <a:r>
              <a:rPr lang="en-US" altLang="en-US" baseline="0" dirty="0">
                <a:latin typeface="Arial" panose="020B0604020202020204" pitchFamily="34" charset="0"/>
              </a:rPr>
              <a:t> earlier – the </a:t>
            </a:r>
            <a:r>
              <a:rPr lang="en-US" altLang="en-US" dirty="0">
                <a:latin typeface="Arial" panose="020B0604020202020204" pitchFamily="34" charset="0"/>
              </a:rPr>
              <a:t>2003 U.S. standard certificates and are transmitted electronically in a standardized file format</a:t>
            </a:r>
            <a:r>
              <a:rPr lang="en-US" altLang="en-US" baseline="0" dirty="0">
                <a:latin typeface="Arial" panose="020B0604020202020204" pitchFamily="34" charset="0"/>
              </a:rPr>
              <a:t> (for the most part!).</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90789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Some</a:t>
            </a:r>
            <a:r>
              <a:rPr lang="en-US" sz="1200" kern="1200" baseline="0" dirty="0">
                <a:solidFill>
                  <a:schemeClr val="tx1"/>
                </a:solidFill>
                <a:effectLst/>
                <a:latin typeface="+mn-lt"/>
                <a:ea typeface="+mn-ea"/>
                <a:cs typeface="+mn-cs"/>
              </a:rPr>
              <a:t> of the requirements include:</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ongoing timeliness of births, deaths and fetal deaths (show examples)</a:t>
            </a:r>
          </a:p>
          <a:p>
            <a:pPr lvl="1"/>
            <a:r>
              <a:rPr lang="en-US" sz="1200" kern="1200" dirty="0">
                <a:solidFill>
                  <a:schemeClr val="tx1"/>
                </a:solidFill>
                <a:effectLst/>
                <a:latin typeface="+mn-lt"/>
                <a:ea typeface="+mn-ea"/>
                <a:cs typeface="+mn-cs"/>
              </a:rPr>
              <a:t>final file closeout deadlines (March 1 for births and May 1 for deaths and fetal deaths)</a:t>
            </a:r>
          </a:p>
          <a:p>
            <a:pPr lvl="1"/>
            <a:r>
              <a:rPr lang="en-US" sz="1200" kern="1200" dirty="0">
                <a:solidFill>
                  <a:schemeClr val="tx1"/>
                </a:solidFill>
                <a:effectLst/>
                <a:latin typeface="+mn-lt"/>
                <a:ea typeface="+mn-ea"/>
                <a:cs typeface="+mn-cs"/>
              </a:rPr>
              <a:t>use of US standard certificates and edit checks (screen shot from web site)</a:t>
            </a:r>
          </a:p>
          <a:p>
            <a:pPr lvl="1"/>
            <a:r>
              <a:rPr lang="en-US" sz="1200" kern="1200" dirty="0">
                <a:solidFill>
                  <a:schemeClr val="tx1"/>
                </a:solidFill>
                <a:effectLst/>
                <a:latin typeface="+mn-lt"/>
                <a:ea typeface="+mn-ea"/>
                <a:cs typeface="+mn-cs"/>
              </a:rPr>
              <a:t>cannot exceed thresholds for unknown values by item</a:t>
            </a:r>
          </a:p>
          <a:p>
            <a:pPr lvl="1"/>
            <a:r>
              <a:rPr lang="en-US" sz="1200" kern="1200" dirty="0">
                <a:solidFill>
                  <a:schemeClr val="tx1"/>
                </a:solidFill>
                <a:effectLst/>
                <a:latin typeface="+mn-lt"/>
                <a:ea typeface="+mn-ea"/>
                <a:cs typeface="+mn-cs"/>
              </a:rPr>
              <a:t>responsiveness to any issues we identify within 30 days</a:t>
            </a:r>
          </a:p>
          <a:p>
            <a:pPr lvl="1"/>
            <a:r>
              <a:rPr lang="en-US" sz="1200" kern="1200" dirty="0">
                <a:solidFill>
                  <a:schemeClr val="tx1"/>
                </a:solidFill>
                <a:effectLst/>
                <a:latin typeface="+mn-lt"/>
                <a:ea typeface="+mn-ea"/>
                <a:cs typeface="+mn-cs"/>
              </a:rPr>
              <a:t>establishment of a Quality Assurance Program</a:t>
            </a:r>
          </a:p>
          <a:p>
            <a:pPr lvl="1"/>
            <a:r>
              <a:rPr lang="en-US" sz="1200" kern="1200" dirty="0">
                <a:solidFill>
                  <a:schemeClr val="tx1"/>
                </a:solidFill>
                <a:effectLst/>
                <a:latin typeface="+mn-lt"/>
                <a:ea typeface="+mn-ea"/>
                <a:cs typeface="+mn-cs"/>
              </a:rPr>
              <a:t>potential for optional tasks “Special Projects” if funding allows</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how are these contracts administered and who is responsible?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584122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many of you know, there are four branches in the Division of Vital Statistics at NCHS – the Mortality Statistics Branch (Bob Anderson is the Branch Chief); the Reproductive Statistics Branch (Isabelle Horon is the Branch Chief), the IT Branch (Rajesh Virkar is the Branch Chief) and the Data Acquisition, Classification and Evaluation Branch (Karen Knight is the Chief of that Branch). </a:t>
            </a:r>
          </a:p>
          <a:p>
            <a:endParaRPr lang="en-US" dirty="0"/>
          </a:p>
          <a:p>
            <a:r>
              <a:rPr lang="en-US" dirty="0"/>
              <a:t>MSB</a:t>
            </a:r>
            <a:r>
              <a:rPr lang="en-US" baseline="0" dirty="0"/>
              <a:t>, RSB and half of ITB are located in Hyattsville MD and the rest of the staff (about half of the IT Branch and my Branch) are located in Durham, NC.</a:t>
            </a:r>
          </a:p>
          <a:p>
            <a:endParaRPr lang="en-US" baseline="0" dirty="0"/>
          </a:p>
          <a:p>
            <a:r>
              <a:rPr lang="en-US" baseline="0" dirty="0"/>
              <a:t>It is DACEB that is responsible for working with the states on these contracts and deliverables. </a:t>
            </a:r>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28961BD3-1E6E-4E36-883E-1238C995744B}" type="slidenum">
              <a:rPr lang="en-US" smtClean="0"/>
              <a:t>14</a:t>
            </a:fld>
            <a:endParaRPr lang="en-US" dirty="0"/>
          </a:p>
        </p:txBody>
      </p:sp>
    </p:spTree>
    <p:extLst>
      <p:ext uri="{BB962C8B-B14F-4D97-AF65-F5344CB8AC3E}">
        <p14:creationId xmlns:p14="http://schemas.microsoft.com/office/powerpoint/2010/main" val="2084714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5347" y="1"/>
            <a:ext cx="6863347" cy="748555"/>
          </a:xfrm>
          <a:prstGeom prst="rect">
            <a:avLst/>
          </a:prstGeom>
        </p:spPr>
      </p:pic>
      <p:sp>
        <p:nvSpPr>
          <p:cNvPr id="7" name="Title 1"/>
          <p:cNvSpPr>
            <a:spLocks noGrp="1"/>
          </p:cNvSpPr>
          <p:nvPr>
            <p:ph type="title"/>
          </p:nvPr>
        </p:nvSpPr>
        <p:spPr>
          <a:xfrm>
            <a:off x="342900" y="1039553"/>
            <a:ext cx="61722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57342" y="249504"/>
            <a:ext cx="5177307"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1688"/>
              </a:lnSpc>
              <a:defRPr sz="1575"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192876" indent="-192876">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899" indent="-160731">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192876" indent="-192876">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899" indent="-160731">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4"/>
            <a:ext cx="6858000" cy="153046"/>
          </a:xfrm>
          <a:prstGeom prst="rect">
            <a:avLst/>
          </a:prstGeom>
        </p:spPr>
      </p:pic>
    </p:spTree>
    <p:extLst>
      <p:ext uri="{BB962C8B-B14F-4D97-AF65-F5344CB8AC3E}">
        <p14:creationId xmlns:p14="http://schemas.microsoft.com/office/powerpoint/2010/main" val="29793004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2" y="3350323"/>
            <a:ext cx="6221185" cy="871538"/>
          </a:xfrm>
          <a:prstGeom prst="rect">
            <a:avLst/>
          </a:prstGeom>
        </p:spPr>
        <p:txBody>
          <a:bodyPr anchor="b"/>
          <a:lstStyle>
            <a:lvl1pPr algn="l">
              <a:defRPr sz="2025"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238"/>
              </a:lnSpc>
              <a:buNone/>
              <a:defRPr sz="1125" baseline="0">
                <a:solidFill>
                  <a:schemeClr val="bg2"/>
                </a:solidFill>
                <a:latin typeface="Calibri" pitchFamily="34" charset="0"/>
              </a:defRPr>
            </a:lvl1pPr>
            <a:lvl2pPr marL="257169" indent="0">
              <a:buNone/>
              <a:defRPr sz="1013">
                <a:solidFill>
                  <a:schemeClr val="tx1">
                    <a:tint val="75000"/>
                  </a:schemeClr>
                </a:solidFill>
              </a:defRPr>
            </a:lvl2pPr>
            <a:lvl3pPr marL="514337" indent="0">
              <a:buNone/>
              <a:defRPr sz="900">
                <a:solidFill>
                  <a:schemeClr val="tx1">
                    <a:tint val="75000"/>
                  </a:schemeClr>
                </a:solidFill>
              </a:defRPr>
            </a:lvl3pPr>
            <a:lvl4pPr marL="771506" indent="0">
              <a:buNone/>
              <a:defRPr sz="788">
                <a:solidFill>
                  <a:schemeClr val="tx1">
                    <a:tint val="75000"/>
                  </a:schemeClr>
                </a:solidFill>
              </a:defRPr>
            </a:lvl4pPr>
            <a:lvl5pPr marL="1028674" indent="0">
              <a:buNone/>
              <a:defRPr sz="788">
                <a:solidFill>
                  <a:schemeClr val="tx1">
                    <a:tint val="75000"/>
                  </a:schemeClr>
                </a:solidFill>
              </a:defRPr>
            </a:lvl5pPr>
            <a:lvl6pPr marL="1285843" indent="0">
              <a:buNone/>
              <a:defRPr sz="788">
                <a:solidFill>
                  <a:schemeClr val="tx1">
                    <a:tint val="75000"/>
                  </a:schemeClr>
                </a:solidFill>
              </a:defRPr>
            </a:lvl6pPr>
            <a:lvl7pPr marL="1543011" indent="0">
              <a:buNone/>
              <a:defRPr sz="788">
                <a:solidFill>
                  <a:schemeClr val="tx1">
                    <a:tint val="75000"/>
                  </a:schemeClr>
                </a:solidFill>
              </a:defRPr>
            </a:lvl7pPr>
            <a:lvl8pPr marL="1800180" indent="0">
              <a:buNone/>
              <a:defRPr sz="788">
                <a:solidFill>
                  <a:schemeClr val="tx1">
                    <a:tint val="75000"/>
                  </a:schemeClr>
                </a:solidFill>
              </a:defRPr>
            </a:lvl8pPr>
            <a:lvl9pPr marL="2057349" indent="0">
              <a:buNone/>
              <a:defRPr sz="788">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05385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7960" y="285750"/>
            <a:ext cx="5402082" cy="857250"/>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15563" y="4767264"/>
            <a:ext cx="1600200" cy="273844"/>
          </a:xfrm>
          <a:prstGeom prst="rect">
            <a:avLst/>
          </a:prstGeom>
        </p:spPr>
        <p:txBody>
          <a:bodyPr/>
          <a:lstStyle/>
          <a:p>
            <a:fld id="{3CD9712D-992A-4AB1-A5C2-575F75921AA2}" type="datetimeFigureOut">
              <a:rPr lang="en-US"/>
              <a:t>1/19/2021</a:t>
            </a:fld>
            <a:endParaRPr/>
          </a:p>
        </p:txBody>
      </p:sp>
      <p:sp>
        <p:nvSpPr>
          <p:cNvPr id="5" name="Footer Placeholder 4"/>
          <p:cNvSpPr>
            <a:spLocks noGrp="1"/>
          </p:cNvSpPr>
          <p:nvPr>
            <p:ph type="ftr" sz="quarter" idx="11"/>
          </p:nvPr>
        </p:nvSpPr>
        <p:spPr>
          <a:xfrm>
            <a:off x="2343150" y="4767264"/>
            <a:ext cx="2171700" cy="273844"/>
          </a:xfrm>
          <a:prstGeom prst="rect">
            <a:avLst/>
          </a:prstGeom>
        </p:spPr>
        <p:txBody>
          <a:bodyPr/>
          <a:lstStyle/>
          <a:p>
            <a:endParaRPr/>
          </a:p>
        </p:txBody>
      </p:sp>
      <p:sp>
        <p:nvSpPr>
          <p:cNvPr id="6" name="Slide Number Placeholder 5"/>
          <p:cNvSpPr>
            <a:spLocks noGrp="1"/>
          </p:cNvSpPr>
          <p:nvPr>
            <p:ph type="sldNum" sz="quarter" idx="12"/>
          </p:nvPr>
        </p:nvSpPr>
        <p:spPr>
          <a:xfrm>
            <a:off x="4529994" y="4767264"/>
            <a:ext cx="1600200" cy="273844"/>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300375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8140"/>
          <a:stretch/>
        </p:blipFill>
        <p:spPr>
          <a:xfrm>
            <a:off x="-5347" y="4425564"/>
            <a:ext cx="6863347" cy="717937"/>
          </a:xfrm>
          <a:prstGeom prst="rect">
            <a:avLst/>
          </a:prstGeom>
        </p:spPr>
      </p:pic>
      <p:sp>
        <p:nvSpPr>
          <p:cNvPr id="3" name="TextBox 2"/>
          <p:cNvSpPr txBox="1"/>
          <p:nvPr userDrawn="1"/>
        </p:nvSpPr>
        <p:spPr>
          <a:xfrm>
            <a:off x="154231" y="2746825"/>
            <a:ext cx="6358860"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78591616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6350"/>
            <a:ext cx="6858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726" y="1803401"/>
            <a:ext cx="4368902" cy="1234727"/>
          </a:xfrm>
        </p:spPr>
        <p:txBody>
          <a:bodyPr anchor="b">
            <a:noAutofit/>
          </a:bodyPr>
          <a:lstStyle>
            <a:lvl1pPr algn="r">
              <a:defRPr sz="227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726" y="3038125"/>
            <a:ext cx="4368902" cy="822674"/>
          </a:xfrm>
        </p:spPr>
        <p:txBody>
          <a:bodyPr anchor="t"/>
          <a:lstStyle>
            <a:lvl1pPr marL="0" indent="0" algn="r">
              <a:buNone/>
              <a:defRPr>
                <a:solidFill>
                  <a:schemeClr val="tx1">
                    <a:lumMod val="50000"/>
                    <a:lumOff val="50000"/>
                  </a:schemeClr>
                </a:solidFill>
              </a:defRPr>
            </a:lvl1pPr>
            <a:lvl2pPr marL="192876" indent="0" algn="ctr">
              <a:buNone/>
              <a:defRPr>
                <a:solidFill>
                  <a:schemeClr val="tx1">
                    <a:tint val="75000"/>
                  </a:schemeClr>
                </a:solidFill>
              </a:defRPr>
            </a:lvl2pPr>
            <a:lvl3pPr marL="385753" indent="0" algn="ctr">
              <a:buNone/>
              <a:defRPr>
                <a:solidFill>
                  <a:schemeClr val="tx1">
                    <a:tint val="75000"/>
                  </a:schemeClr>
                </a:solidFill>
              </a:defRPr>
            </a:lvl3pPr>
            <a:lvl4pPr marL="578629" indent="0" algn="ctr">
              <a:buNone/>
              <a:defRPr>
                <a:solidFill>
                  <a:schemeClr val="tx1">
                    <a:tint val="75000"/>
                  </a:schemeClr>
                </a:solidFill>
              </a:defRPr>
            </a:lvl4pPr>
            <a:lvl5pPr marL="771506" indent="0" algn="ctr">
              <a:buNone/>
              <a:defRPr>
                <a:solidFill>
                  <a:schemeClr val="tx1">
                    <a:tint val="75000"/>
                  </a:schemeClr>
                </a:solidFill>
              </a:defRPr>
            </a:lvl5pPr>
            <a:lvl6pPr marL="964382" indent="0" algn="ctr">
              <a:buNone/>
              <a:defRPr>
                <a:solidFill>
                  <a:schemeClr val="tx1">
                    <a:tint val="75000"/>
                  </a:schemeClr>
                </a:solidFill>
              </a:defRPr>
            </a:lvl6pPr>
            <a:lvl7pPr marL="1157259" indent="0" algn="ctr">
              <a:buNone/>
              <a:defRPr>
                <a:solidFill>
                  <a:schemeClr val="tx1">
                    <a:tint val="75000"/>
                  </a:schemeClr>
                </a:solidFill>
              </a:defRPr>
            </a:lvl7pPr>
            <a:lvl8pPr marL="1350135" indent="0" algn="ctr">
              <a:buNone/>
              <a:defRPr>
                <a:solidFill>
                  <a:schemeClr val="tx1">
                    <a:tint val="75000"/>
                  </a:schemeClr>
                </a:solidFill>
              </a:defRPr>
            </a:lvl8pPr>
            <a:lvl9pPr marL="154301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6329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23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9712D-992A-4AB1-A5C2-575F75921AA2}"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901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4"/>
            <a:ext cx="5915025"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3442098"/>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76A0B-53CC-4608-9487-E20BDEBC0BE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344877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F76A0B-53CC-4608-9487-E20BDEBC0BE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3208109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F76A0B-53CC-4608-9487-E20BDEBC0BEF}"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219753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6858000" cy="137670"/>
          </a:xfrm>
          <a:prstGeom prst="rect">
            <a:avLst/>
          </a:prstGeom>
        </p:spPr>
      </p:pic>
      <p:sp>
        <p:nvSpPr>
          <p:cNvPr id="6" name="Text Placeholder 7"/>
          <p:cNvSpPr>
            <a:spLocks noGrp="1"/>
          </p:cNvSpPr>
          <p:nvPr>
            <p:ph type="body" sz="quarter" idx="10"/>
          </p:nvPr>
        </p:nvSpPr>
        <p:spPr>
          <a:xfrm>
            <a:off x="342900" y="1158875"/>
            <a:ext cx="61722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F76A0B-53CC-4608-9487-E20BDEBC0BEF}"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4164276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76A0B-53CC-4608-9487-E20BDEBC0BEF}"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437532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740569"/>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0F76A0B-53CC-4608-9487-E20BDEBC0BE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1447644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740569"/>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00F76A0B-53CC-4608-9487-E20BDEBC0BEF}"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236107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76A0B-53CC-4608-9487-E20BDEBC0BE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2511765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F76A0B-53CC-4608-9487-E20BDEBC0BEF}"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D35FB-C647-4049-A0A9-FAAF0032A590}" type="slidenum">
              <a:rPr lang="en-US" smtClean="0"/>
              <a:t>‹#›</a:t>
            </a:fld>
            <a:endParaRPr lang="en-US"/>
          </a:p>
        </p:txBody>
      </p:sp>
    </p:spTree>
    <p:extLst>
      <p:ext uri="{BB962C8B-B14F-4D97-AF65-F5344CB8AC3E}">
        <p14:creationId xmlns:p14="http://schemas.microsoft.com/office/powerpoint/2010/main" val="1335033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5347" y="1"/>
            <a:ext cx="6863347" cy="748555"/>
          </a:xfrm>
          <a:prstGeom prst="rect">
            <a:avLst/>
          </a:prstGeom>
        </p:spPr>
      </p:pic>
      <p:sp>
        <p:nvSpPr>
          <p:cNvPr id="7" name="Title 1"/>
          <p:cNvSpPr>
            <a:spLocks noGrp="1"/>
          </p:cNvSpPr>
          <p:nvPr>
            <p:ph type="title"/>
          </p:nvPr>
        </p:nvSpPr>
        <p:spPr>
          <a:xfrm>
            <a:off x="342900" y="1039553"/>
            <a:ext cx="61722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57342" y="249504"/>
            <a:ext cx="5177307"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23266042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6858000" cy="153046"/>
          </a:xfrm>
          <a:prstGeom prst="rect">
            <a:avLst/>
          </a:prstGeom>
        </p:spPr>
      </p:pic>
    </p:spTree>
    <p:extLst>
      <p:ext uri="{BB962C8B-B14F-4D97-AF65-F5344CB8AC3E}">
        <p14:creationId xmlns:p14="http://schemas.microsoft.com/office/powerpoint/2010/main" val="40137988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0188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extLst>
    <p:ext uri="{DCECCB84-F9BA-43D5-87BE-67443E8EF086}">
      <p15:sldGuideLst xmlns:p15="http://schemas.microsoft.com/office/powerpoint/2012/main">
        <p15:guide id="1" pos="1056">
          <p15:clr>
            <a:srgbClr val="FBAE40"/>
          </p15:clr>
        </p15:guide>
        <p15:guide id="2" pos="14304">
          <p15:clr>
            <a:srgbClr val="FBAE40"/>
          </p15:clr>
        </p15:guide>
        <p15:guide id="3" orient="horz" pos="8064">
          <p15:clr>
            <a:srgbClr val="FBAE40"/>
          </p15:clr>
        </p15:guide>
        <p15:guide id="4" orient="horz" pos="5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dirty="0"/>
          </a:p>
        </p:txBody>
      </p:sp>
      <p:sp>
        <p:nvSpPr>
          <p:cNvPr id="3" name="Content Placeholder 2"/>
          <p:cNvSpPr>
            <a:spLocks noGrp="1"/>
          </p:cNvSpPr>
          <p:nvPr>
            <p:ph idx="1"/>
          </p:nvPr>
        </p:nvSpPr>
        <p:spPr>
          <a:xfrm>
            <a:off x="342900"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3605349" y="1200151"/>
            <a:ext cx="2909752"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5683"/>
          <a:stretch/>
        </p:blipFill>
        <p:spPr>
          <a:xfrm>
            <a:off x="0" y="4998203"/>
            <a:ext cx="6858000" cy="153046"/>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1" y="3350323"/>
            <a:ext cx="6221185" cy="871538"/>
          </a:xfrm>
          <a:prstGeom prst="rect">
            <a:avLst/>
          </a:prstGeom>
        </p:spPr>
        <p:txBody>
          <a:bodyPr anchor="b"/>
          <a:lstStyle>
            <a:lvl1pPr algn="l">
              <a:defRPr sz="27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342901" y="4425696"/>
            <a:ext cx="58293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7959" y="285750"/>
            <a:ext cx="5402082" cy="857250"/>
          </a:xfrm>
          <a:prstGeom prst="rect">
            <a:avLst/>
          </a:prstGeom>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15563" y="4767264"/>
            <a:ext cx="1600200" cy="273844"/>
          </a:xfrm>
          <a:prstGeom prst="rect">
            <a:avLst/>
          </a:prstGeom>
        </p:spPr>
        <p:txBody>
          <a:bodyPr/>
          <a:lstStyle/>
          <a:p>
            <a:fld id="{3CD9712D-992A-4AB1-A5C2-575F75921AA2}" type="datetimeFigureOut">
              <a:rPr lang="en-US"/>
              <a:t>1/19/2021</a:t>
            </a:fld>
            <a:endParaRPr/>
          </a:p>
        </p:txBody>
      </p:sp>
      <p:sp>
        <p:nvSpPr>
          <p:cNvPr id="5" name="Footer Placeholder 4"/>
          <p:cNvSpPr>
            <a:spLocks noGrp="1"/>
          </p:cNvSpPr>
          <p:nvPr>
            <p:ph type="ftr" sz="quarter" idx="11"/>
          </p:nvPr>
        </p:nvSpPr>
        <p:spPr>
          <a:xfrm>
            <a:off x="2343150" y="4767264"/>
            <a:ext cx="2171700" cy="273844"/>
          </a:xfrm>
          <a:prstGeom prst="rect">
            <a:avLst/>
          </a:prstGeom>
        </p:spPr>
        <p:txBody>
          <a:bodyPr/>
          <a:lstStyle/>
          <a:p>
            <a:endParaRPr/>
          </a:p>
        </p:txBody>
      </p:sp>
      <p:sp>
        <p:nvSpPr>
          <p:cNvPr id="6" name="Slide Number Placeholder 5"/>
          <p:cNvSpPr>
            <a:spLocks noGrp="1"/>
          </p:cNvSpPr>
          <p:nvPr>
            <p:ph type="sldNum" sz="quarter" idx="12"/>
          </p:nvPr>
        </p:nvSpPr>
        <p:spPr>
          <a:xfrm>
            <a:off x="4529994" y="4767264"/>
            <a:ext cx="1600200" cy="273844"/>
          </a:xfrm>
          <a:prstGeom prst="rect">
            <a:avLst/>
          </a:prstGeom>
        </p:spPr>
        <p:txBody>
          <a:bodyPr/>
          <a:lstStyle/>
          <a:p>
            <a:fld id="{81FEFA0A-2F20-4B60-98C6-5FFDA469AA1C}" type="slidenum">
              <a:rPr/>
              <a:t>‹#›</a:t>
            </a:fld>
            <a:endParaRPr/>
          </a:p>
        </p:txBody>
      </p:sp>
    </p:spTree>
    <p:extLst>
      <p:ext uri="{BB962C8B-B14F-4D97-AF65-F5344CB8AC3E}">
        <p14:creationId xmlns:p14="http://schemas.microsoft.com/office/powerpoint/2010/main" val="40006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6350"/>
            <a:ext cx="6858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725" y="1803400"/>
            <a:ext cx="4368902" cy="1234727"/>
          </a:xfrm>
        </p:spPr>
        <p:txBody>
          <a:bodyPr anchor="b">
            <a:noAutofit/>
          </a:bodyPr>
          <a:lstStyle>
            <a:lvl1pPr algn="r">
              <a:defRPr sz="303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725" y="3038125"/>
            <a:ext cx="4368902" cy="822674"/>
          </a:xfrm>
        </p:spPr>
        <p:txBody>
          <a:bodyPr anchor="t"/>
          <a:lstStyle>
            <a:lvl1pPr marL="0" indent="0" algn="r">
              <a:buNone/>
              <a:defRPr>
                <a:solidFill>
                  <a:schemeClr val="tx1">
                    <a:lumMod val="50000"/>
                    <a:lumOff val="50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688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8140"/>
          <a:stretch/>
        </p:blipFill>
        <p:spPr>
          <a:xfrm>
            <a:off x="-5347" y="4425563"/>
            <a:ext cx="6863347" cy="717937"/>
          </a:xfrm>
          <a:prstGeom prst="rect">
            <a:avLst/>
          </a:prstGeom>
        </p:spPr>
      </p:pic>
      <p:sp>
        <p:nvSpPr>
          <p:cNvPr id="3" name="TextBox 2"/>
          <p:cNvSpPr txBox="1"/>
          <p:nvPr userDrawn="1"/>
        </p:nvSpPr>
        <p:spPr>
          <a:xfrm>
            <a:off x="154231" y="2746824"/>
            <a:ext cx="6358860"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46397648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7667" b="13860"/>
          <a:stretch/>
        </p:blipFill>
        <p:spPr>
          <a:xfrm>
            <a:off x="-5347" y="2"/>
            <a:ext cx="6863347" cy="748555"/>
          </a:xfrm>
          <a:prstGeom prst="rect">
            <a:avLst/>
          </a:prstGeom>
        </p:spPr>
      </p:pic>
      <p:sp>
        <p:nvSpPr>
          <p:cNvPr id="7" name="Title 1"/>
          <p:cNvSpPr>
            <a:spLocks noGrp="1"/>
          </p:cNvSpPr>
          <p:nvPr>
            <p:ph type="title"/>
          </p:nvPr>
        </p:nvSpPr>
        <p:spPr>
          <a:xfrm>
            <a:off x="342900" y="1039554"/>
            <a:ext cx="6172200" cy="866834"/>
          </a:xfrm>
          <a:prstGeom prst="rect">
            <a:avLst/>
          </a:prstGeom>
        </p:spPr>
        <p:txBody>
          <a:bodyPr/>
          <a:lstStyle>
            <a:lvl1pPr algn="l">
              <a:lnSpc>
                <a:spcPts val="1688"/>
              </a:lnSpc>
              <a:defRPr sz="1575" b="1" baseline="0">
                <a:solidFill>
                  <a:srgbClr val="006858"/>
                </a:solidFill>
                <a:effectLst/>
                <a:latin typeface="Calibri" pitchFamily="34" charset="0"/>
              </a:defRPr>
            </a:lvl1pPr>
          </a:lstStyle>
          <a:p>
            <a:endParaRPr lang="en-US" dirty="0"/>
          </a:p>
        </p:txBody>
      </p:sp>
      <p:sp>
        <p:nvSpPr>
          <p:cNvPr id="8" name="Subtitle 2"/>
          <p:cNvSpPr>
            <a:spLocks noGrp="1"/>
          </p:cNvSpPr>
          <p:nvPr>
            <p:ph type="subTitle" idx="1"/>
          </p:nvPr>
        </p:nvSpPr>
        <p:spPr>
          <a:xfrm>
            <a:off x="342900" y="2144512"/>
            <a:ext cx="4800600" cy="342900"/>
          </a:xfrm>
          <a:prstGeom prst="rect">
            <a:avLst/>
          </a:prstGeom>
        </p:spPr>
        <p:txBody>
          <a:bodyPr/>
          <a:lstStyle>
            <a:lvl1pPr marL="0" indent="0" algn="l">
              <a:buNone/>
              <a:defRPr sz="1125" b="1" baseline="0">
                <a:solidFill>
                  <a:srgbClr val="006858"/>
                </a:solidFill>
                <a:effectLst/>
                <a:latin typeface="Calibri" pitchFamily="34" charset="0"/>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4"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342900" y="2959514"/>
            <a:ext cx="4800600" cy="971550"/>
          </a:xfrm>
          <a:prstGeom prst="rect">
            <a:avLst/>
          </a:prstGeom>
        </p:spPr>
        <p:txBody>
          <a:bodyPr/>
          <a:lstStyle>
            <a:lvl1pPr marL="0" indent="0" algn="l">
              <a:lnSpc>
                <a:spcPts val="1125"/>
              </a:lnSpc>
              <a:buNone/>
              <a:defRPr sz="1013"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257343" y="249505"/>
            <a:ext cx="5177307" cy="300082"/>
          </a:xfrm>
          <a:prstGeom prst="rect">
            <a:avLst/>
          </a:prstGeom>
          <a:noFill/>
        </p:spPr>
        <p:txBody>
          <a:bodyPr wrap="square" rtlCol="0">
            <a:spAutoFit/>
          </a:bodyPr>
          <a:lstStyle/>
          <a:p>
            <a:r>
              <a:rPr lang="en-US" sz="1350" b="1" dirty="0">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0743556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205979"/>
            <a:ext cx="6172200" cy="857250"/>
          </a:xfrm>
          <a:prstGeom prst="rect">
            <a:avLst/>
          </a:prstGeom>
        </p:spPr>
        <p:txBody>
          <a:bodyPr anchor="b" anchorCtr="0"/>
          <a:lstStyle>
            <a:lvl1pPr algn="l">
              <a:lnSpc>
                <a:spcPts val="1688"/>
              </a:lnSpc>
              <a:defRPr sz="1575" b="1" baseline="0">
                <a:solidFill>
                  <a:srgbClr val="006858"/>
                </a:solidFill>
                <a:effectLst/>
                <a:latin typeface="Calibri" pitchFamily="34" charset="0"/>
              </a:defRPr>
            </a:lvl1pPr>
          </a:lstStyle>
          <a:p>
            <a:r>
              <a:rPr lang="en-US" dirty="0"/>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7122"/>
          <a:stretch/>
        </p:blipFill>
        <p:spPr>
          <a:xfrm>
            <a:off x="0" y="5005830"/>
            <a:ext cx="6858000" cy="137670"/>
          </a:xfrm>
          <a:prstGeom prst="rect">
            <a:avLst/>
          </a:prstGeom>
        </p:spPr>
      </p:pic>
      <p:sp>
        <p:nvSpPr>
          <p:cNvPr id="6" name="Text Placeholder 7"/>
          <p:cNvSpPr>
            <a:spLocks noGrp="1"/>
          </p:cNvSpPr>
          <p:nvPr>
            <p:ph type="body" sz="quarter" idx="10"/>
          </p:nvPr>
        </p:nvSpPr>
        <p:spPr>
          <a:xfrm>
            <a:off x="342900" y="1158875"/>
            <a:ext cx="6172200" cy="3341688"/>
          </a:xfrm>
        </p:spPr>
        <p:txBody>
          <a:bodyPr/>
          <a:lstStyle>
            <a:lvl1pPr marL="192876" indent="-192876">
              <a:buClr>
                <a:srgbClr val="006A71"/>
              </a:buClr>
              <a:buFont typeface="Wingdings" panose="05000000000000000000" pitchFamily="2" charset="2"/>
              <a:buChar char="§"/>
              <a:defRPr sz="1125">
                <a:solidFill>
                  <a:schemeClr val="accent4">
                    <a:lumMod val="75000"/>
                  </a:schemeClr>
                </a:solidFill>
              </a:defRPr>
            </a:lvl1pPr>
            <a:lvl2pPr>
              <a:buClr>
                <a:srgbClr val="008BB0"/>
              </a:buClr>
              <a:defRPr sz="1125">
                <a:solidFill>
                  <a:schemeClr val="accent4">
                    <a:lumMod val="75000"/>
                  </a:schemeClr>
                </a:solidFill>
              </a:defRPr>
            </a:lvl2pPr>
            <a:lvl3pPr>
              <a:buClr>
                <a:srgbClr val="695E4A"/>
              </a:buClr>
              <a:defRPr sz="1125">
                <a:solidFill>
                  <a:schemeClr val="accent4">
                    <a:lumMod val="75000"/>
                  </a:schemeClr>
                </a:solidFill>
              </a:defRPr>
            </a:lvl3pPr>
            <a:lvl4pPr>
              <a:defRPr sz="1125">
                <a:solidFill>
                  <a:schemeClr val="accent4">
                    <a:lumMod val="75000"/>
                  </a:schemeClr>
                </a:solidFill>
              </a:defRPr>
            </a:lvl4pPr>
            <a:lvl5pPr>
              <a:defRPr sz="1125">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8635750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71488"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61" r:id="rId5"/>
    <p:sldLayoutId id="2147483864" r:id="rId6"/>
    <p:sldLayoutId id="2147483865" r:id="rId7"/>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71489" y="1370013"/>
            <a:ext cx="59150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70544033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Lst>
  <p:transition>
    <p:fade/>
  </p:transition>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Myriad Web Pro" panose="020B0503030403020204" pitchFamily="34" charset="0"/>
        </a:defRPr>
      </a:lvl2pPr>
      <a:lvl3pPr algn="ctr" rtl="0" eaLnBrk="0" fontAlgn="base" hangingPunct="0">
        <a:spcBef>
          <a:spcPct val="0"/>
        </a:spcBef>
        <a:spcAft>
          <a:spcPct val="0"/>
        </a:spcAft>
        <a:defRPr sz="2475">
          <a:solidFill>
            <a:schemeClr val="tx1"/>
          </a:solidFill>
          <a:latin typeface="Myriad Web Pro" panose="020B0503030403020204" pitchFamily="34" charset="0"/>
        </a:defRPr>
      </a:lvl3pPr>
      <a:lvl4pPr algn="ctr" rtl="0" eaLnBrk="0" fontAlgn="base" hangingPunct="0">
        <a:spcBef>
          <a:spcPct val="0"/>
        </a:spcBef>
        <a:spcAft>
          <a:spcPct val="0"/>
        </a:spcAft>
        <a:defRPr sz="2475">
          <a:solidFill>
            <a:schemeClr val="tx1"/>
          </a:solidFill>
          <a:latin typeface="Myriad Web Pro" panose="020B0503030403020204" pitchFamily="34" charset="0"/>
        </a:defRPr>
      </a:lvl4pPr>
      <a:lvl5pPr algn="ctr" rtl="0" eaLnBrk="0" fontAlgn="base" hangingPunct="0">
        <a:spcBef>
          <a:spcPct val="0"/>
        </a:spcBef>
        <a:spcAft>
          <a:spcPct val="0"/>
        </a:spcAft>
        <a:defRPr sz="2475">
          <a:solidFill>
            <a:schemeClr val="tx1"/>
          </a:solidFill>
          <a:latin typeface="Myriad Web Pro" panose="020B0503030403020204" pitchFamily="34" charset="0"/>
        </a:defRPr>
      </a:lvl5pPr>
      <a:lvl6pPr marL="257169" algn="ctr" rtl="0" fontAlgn="base">
        <a:spcBef>
          <a:spcPct val="0"/>
        </a:spcBef>
        <a:spcAft>
          <a:spcPct val="0"/>
        </a:spcAft>
        <a:defRPr sz="2475">
          <a:solidFill>
            <a:schemeClr val="tx1"/>
          </a:solidFill>
          <a:latin typeface="Myriad Web Pro" panose="020B0503030403020204" pitchFamily="34" charset="0"/>
        </a:defRPr>
      </a:lvl6pPr>
      <a:lvl7pPr marL="514337" algn="ctr" rtl="0" fontAlgn="base">
        <a:spcBef>
          <a:spcPct val="0"/>
        </a:spcBef>
        <a:spcAft>
          <a:spcPct val="0"/>
        </a:spcAft>
        <a:defRPr sz="2475">
          <a:solidFill>
            <a:schemeClr val="tx1"/>
          </a:solidFill>
          <a:latin typeface="Myriad Web Pro" panose="020B0503030403020204" pitchFamily="34" charset="0"/>
        </a:defRPr>
      </a:lvl7pPr>
      <a:lvl8pPr marL="771506" algn="ctr" rtl="0" fontAlgn="base">
        <a:spcBef>
          <a:spcPct val="0"/>
        </a:spcBef>
        <a:spcAft>
          <a:spcPct val="0"/>
        </a:spcAft>
        <a:defRPr sz="2475">
          <a:solidFill>
            <a:schemeClr val="tx1"/>
          </a:solidFill>
          <a:latin typeface="Myriad Web Pro" panose="020B0503030403020204" pitchFamily="34" charset="0"/>
        </a:defRPr>
      </a:lvl8pPr>
      <a:lvl9pPr marL="1028674" algn="ctr" rtl="0" fontAlgn="base">
        <a:spcBef>
          <a:spcPct val="0"/>
        </a:spcBef>
        <a:spcAft>
          <a:spcPct val="0"/>
        </a:spcAft>
        <a:defRPr sz="2475">
          <a:solidFill>
            <a:schemeClr val="tx1"/>
          </a:solidFill>
          <a:latin typeface="Myriad Web Pro" panose="020B0503030403020204" pitchFamily="34" charset="0"/>
        </a:defRPr>
      </a:lvl9pPr>
    </p:titleStyle>
    <p:bodyStyle>
      <a:lvl1pPr marL="192876" indent="-192876"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1pPr>
      <a:lvl2pPr marL="417899" indent="-160731" algn="l" rtl="0" eaLnBrk="0" fontAlgn="base" hangingPunct="0">
        <a:spcBef>
          <a:spcPct val="20000"/>
        </a:spcBef>
        <a:spcAft>
          <a:spcPct val="0"/>
        </a:spcAft>
        <a:buFont typeface="Arial" panose="020B0604020202020204" pitchFamily="34" charset="0"/>
        <a:buChar char="–"/>
        <a:defRPr sz="1575" kern="1200">
          <a:solidFill>
            <a:srgbClr val="7F7F7F"/>
          </a:solidFill>
          <a:latin typeface="Calibri" panose="020F0502020204030204" pitchFamily="34" charset="0"/>
          <a:ea typeface="+mn-ea"/>
          <a:cs typeface="+mn-cs"/>
        </a:defRPr>
      </a:lvl2pPr>
      <a:lvl3pPr marL="642921" indent="-128584" algn="l" rtl="0" eaLnBrk="0" fontAlgn="base" hangingPunct="0">
        <a:spcBef>
          <a:spcPct val="20000"/>
        </a:spcBef>
        <a:spcAft>
          <a:spcPct val="0"/>
        </a:spcAft>
        <a:buFont typeface="Arial" panose="020B0604020202020204" pitchFamily="34" charset="0"/>
        <a:buChar char="•"/>
        <a:defRPr sz="1350" kern="1200">
          <a:solidFill>
            <a:srgbClr val="7F7F7F"/>
          </a:solidFill>
          <a:latin typeface="Calibri" panose="020F0502020204030204" pitchFamily="34" charset="0"/>
          <a:ea typeface="+mn-ea"/>
          <a:cs typeface="+mn-cs"/>
        </a:defRPr>
      </a:lvl3pPr>
      <a:lvl4pPr marL="900090" indent="-128584" algn="l" rtl="0" eaLnBrk="0" fontAlgn="base" hangingPunct="0">
        <a:spcBef>
          <a:spcPct val="20000"/>
        </a:spcBef>
        <a:spcAft>
          <a:spcPct val="0"/>
        </a:spcAft>
        <a:buFont typeface="Arial" panose="020B0604020202020204" pitchFamily="34" charset="0"/>
        <a:buChar char="–"/>
        <a:defRPr sz="1125" kern="1200">
          <a:solidFill>
            <a:srgbClr val="7F7F7F"/>
          </a:solidFill>
          <a:latin typeface="Calibri" panose="020F0502020204030204" pitchFamily="34" charset="0"/>
          <a:ea typeface="+mn-ea"/>
          <a:cs typeface="+mn-cs"/>
        </a:defRPr>
      </a:lvl4pPr>
      <a:lvl5pPr marL="1157259" indent="-128584" algn="l" rtl="0" eaLnBrk="0" fontAlgn="base" hangingPunct="0">
        <a:spcBef>
          <a:spcPct val="20000"/>
        </a:spcBef>
        <a:spcAft>
          <a:spcPct val="0"/>
        </a:spcAft>
        <a:buFont typeface="Arial" panose="020B0604020202020204" pitchFamily="34" charset="0"/>
        <a:buChar char="»"/>
        <a:defRPr sz="1125" kern="1200">
          <a:solidFill>
            <a:srgbClr val="7F7F7F"/>
          </a:solidFill>
          <a:latin typeface="Calibri" panose="020F0502020204030204" pitchFamily="34" charset="0"/>
          <a:ea typeface="+mn-ea"/>
          <a:cs typeface="+mn-cs"/>
        </a:defRPr>
      </a:lvl5pPr>
      <a:lvl6pPr marL="1414427" indent="-128584"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4"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4" indent="-128584"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3" indent="-128584"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4"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4767263"/>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00F76A0B-53CC-4608-9487-E20BDEBC0BEF}" type="datetimeFigureOut">
              <a:rPr lang="en-US" smtClean="0"/>
              <a:t>1/19/2021</a:t>
            </a:fld>
            <a:endParaRPr lang="en-US"/>
          </a:p>
        </p:txBody>
      </p:sp>
      <p:sp>
        <p:nvSpPr>
          <p:cNvPr id="5" name="Footer Placeholder 4"/>
          <p:cNvSpPr>
            <a:spLocks noGrp="1"/>
          </p:cNvSpPr>
          <p:nvPr>
            <p:ph type="ftr" sz="quarter" idx="3"/>
          </p:nvPr>
        </p:nvSpPr>
        <p:spPr>
          <a:xfrm>
            <a:off x="2271713" y="4767263"/>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4767263"/>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664D35FB-C647-4049-A0A9-FAAF0032A590}" type="slidenum">
              <a:rPr lang="en-US" smtClean="0"/>
              <a:t>‹#›</a:t>
            </a:fld>
            <a:endParaRPr lang="en-US"/>
          </a:p>
        </p:txBody>
      </p:sp>
    </p:spTree>
    <p:extLst>
      <p:ext uri="{BB962C8B-B14F-4D97-AF65-F5344CB8AC3E}">
        <p14:creationId xmlns:p14="http://schemas.microsoft.com/office/powerpoint/2010/main" val="120259771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91" r:id="rId14"/>
  </p:sldLayoutIdLst>
  <p:transition>
    <p:fade/>
  </p:transition>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hyperlink" Target="https://www.cdc.gov/nchs/nvss/about_nvss.ht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a:xfrm>
            <a:off x="257175" y="334653"/>
            <a:ext cx="6172200" cy="1102886"/>
          </a:xfrm>
        </p:spPr>
        <p:txBody>
          <a:bodyPr/>
          <a:lstStyle/>
          <a:p>
            <a:pPr algn="ctr"/>
            <a:r>
              <a:rPr lang="en-US" altLang="en-US" sz="2800" dirty="0"/>
              <a:t>National Center for Health Statistics</a:t>
            </a:r>
            <a:br>
              <a:rPr lang="en-US" altLang="en-US" sz="2800" dirty="0"/>
            </a:br>
            <a:br>
              <a:rPr lang="en-US" altLang="en-US" sz="2800" dirty="0"/>
            </a:br>
            <a:r>
              <a:rPr lang="en-US" altLang="en-US" sz="2800" dirty="0"/>
              <a:t>National Vital Statistics System</a:t>
            </a:r>
          </a:p>
        </p:txBody>
      </p:sp>
      <p:sp>
        <p:nvSpPr>
          <p:cNvPr id="2" name="Subtitle 1"/>
          <p:cNvSpPr>
            <a:spLocks noGrp="1"/>
          </p:cNvSpPr>
          <p:nvPr>
            <p:ph type="subTitle" idx="1"/>
          </p:nvPr>
        </p:nvSpPr>
        <p:spPr>
          <a:xfrm>
            <a:off x="342900" y="3964782"/>
            <a:ext cx="5768340" cy="342900"/>
          </a:xfrm>
        </p:spPr>
        <p:txBody>
          <a:bodyPr>
            <a:noAutofit/>
          </a:bodyPr>
          <a:lstStyle/>
          <a:p>
            <a:r>
              <a:rPr lang="en-US" sz="2000" dirty="0"/>
              <a:t>Steven Schwartz, Ph.D.</a:t>
            </a:r>
          </a:p>
          <a:p>
            <a:r>
              <a:rPr lang="en-US" sz="2000" dirty="0"/>
              <a:t>Director, Division of Vital Statistics</a:t>
            </a:r>
          </a:p>
        </p:txBody>
      </p:sp>
      <p:sp>
        <p:nvSpPr>
          <p:cNvPr id="6" name="Text Placeholder 5"/>
          <p:cNvSpPr>
            <a:spLocks noGrp="1"/>
          </p:cNvSpPr>
          <p:nvPr>
            <p:ph type="body" sz="quarter" idx="10"/>
          </p:nvPr>
        </p:nvSpPr>
        <p:spPr>
          <a:xfrm>
            <a:off x="760268" y="1341034"/>
            <a:ext cx="4800600" cy="971550"/>
          </a:xfrm>
        </p:spPr>
        <p:txBody>
          <a:bodyPr>
            <a:normAutofit fontScale="25000" lnSpcReduction="20000"/>
          </a:bodyPr>
          <a:lstStyle/>
          <a:p>
            <a:pPr algn="ctr"/>
            <a:r>
              <a:rPr lang="en-US" sz="8000" b="1" dirty="0"/>
              <a:t>Behind the Scenes</a:t>
            </a:r>
            <a:br>
              <a:rPr lang="en-US" sz="8000" b="1" dirty="0"/>
            </a:br>
            <a:endParaRPr lang="en-US" sz="8000" b="1" dirty="0"/>
          </a:p>
          <a:p>
            <a:pPr algn="ctr"/>
            <a:endParaRPr lang="en-US" sz="8000" b="1" dirty="0"/>
          </a:p>
          <a:p>
            <a:pPr algn="ctr"/>
            <a:r>
              <a:rPr lang="en-US" sz="8000" b="1" dirty="0"/>
              <a:t>Board of Scientific Counselors Meeting</a:t>
            </a:r>
          </a:p>
          <a:p>
            <a:pPr algn="ctr"/>
            <a:r>
              <a:rPr lang="en-US" sz="8000" dirty="0"/>
              <a:t>September 5, 2019</a:t>
            </a:r>
          </a:p>
          <a:p>
            <a:pPr algn="ctr"/>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307682"/>
            <a:ext cx="142875" cy="107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13634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6166"/>
                </a:solidFill>
                <a:latin typeface="+mn-lt"/>
              </a:rPr>
              <a:t>State Laws and Systems Vary</a:t>
            </a:r>
          </a:p>
        </p:txBody>
      </p:sp>
      <p:sp>
        <p:nvSpPr>
          <p:cNvPr id="3" name="Content Placeholder 2"/>
          <p:cNvSpPr>
            <a:spLocks noGrp="1"/>
          </p:cNvSpPr>
          <p:nvPr>
            <p:ph idx="1"/>
          </p:nvPr>
        </p:nvSpPr>
        <p:spPr/>
        <p:txBody>
          <a:bodyPr/>
          <a:lstStyle/>
          <a:p>
            <a:r>
              <a:rPr lang="en-US" sz="2400" dirty="0"/>
              <a:t>Timelines for registration vary</a:t>
            </a:r>
          </a:p>
          <a:p>
            <a:r>
              <a:rPr lang="en-US" sz="2400" dirty="0"/>
              <a:t>Registration methods very</a:t>
            </a:r>
          </a:p>
          <a:p>
            <a:r>
              <a:rPr lang="en-US" sz="2400" dirty="0"/>
              <a:t>Data items may be collected differently</a:t>
            </a:r>
          </a:p>
          <a:p>
            <a:r>
              <a:rPr lang="en-US" sz="2400" dirty="0"/>
              <a:t>Who has authority to provide or amend information?</a:t>
            </a:r>
          </a:p>
          <a:p>
            <a:r>
              <a:rPr lang="en-US" sz="2400" dirty="0"/>
              <a:t>Electronic systems vary in their implementation and contracts</a:t>
            </a:r>
          </a:p>
          <a:p>
            <a:endParaRPr lang="en-US" dirty="0"/>
          </a:p>
        </p:txBody>
      </p:sp>
    </p:spTree>
    <p:extLst>
      <p:ext uri="{BB962C8B-B14F-4D97-AF65-F5344CB8AC3E}">
        <p14:creationId xmlns:p14="http://schemas.microsoft.com/office/powerpoint/2010/main" val="35270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166"/>
                </a:solidFill>
                <a:latin typeface="+mn-lt"/>
              </a:rPr>
              <a:t>Other ways vital statistics are different than other public health data systems?</a:t>
            </a:r>
          </a:p>
        </p:txBody>
      </p:sp>
      <p:sp>
        <p:nvSpPr>
          <p:cNvPr id="3" name="Content Placeholder 2"/>
          <p:cNvSpPr>
            <a:spLocks noGrp="1"/>
          </p:cNvSpPr>
          <p:nvPr>
            <p:ph idx="1"/>
          </p:nvPr>
        </p:nvSpPr>
        <p:spPr>
          <a:xfrm>
            <a:off x="471488" y="1550088"/>
            <a:ext cx="6209867" cy="3292075"/>
          </a:xfrm>
        </p:spPr>
        <p:txBody>
          <a:bodyPr/>
          <a:lstStyle/>
          <a:p>
            <a:pPr lvl="0"/>
            <a:r>
              <a:rPr lang="en-US" sz="2400" dirty="0"/>
              <a:t>Collected on a more frequent basis than most (states send daily or several times a week)</a:t>
            </a:r>
          </a:p>
          <a:p>
            <a:pPr lvl="0"/>
            <a:r>
              <a:rPr lang="en-US" sz="2400" dirty="0"/>
              <a:t>Updates to NCHS are sent – sometimes by mistake and need to be monitored</a:t>
            </a:r>
          </a:p>
          <a:p>
            <a:pPr lvl="0"/>
            <a:r>
              <a:rPr lang="en-US" sz="2400" dirty="0"/>
              <a:t>Most CDC programs use cooperative agreements, we </a:t>
            </a:r>
            <a:r>
              <a:rPr lang="en-US" sz="2400" u="sng" dirty="0"/>
              <a:t>purchase</a:t>
            </a:r>
            <a:r>
              <a:rPr lang="en-US" sz="2400" dirty="0"/>
              <a:t> the data via contracts</a:t>
            </a:r>
          </a:p>
          <a:p>
            <a:endParaRPr lang="en-US" dirty="0"/>
          </a:p>
          <a:p>
            <a:endParaRPr lang="en-US" dirty="0"/>
          </a:p>
        </p:txBody>
      </p:sp>
    </p:spTree>
    <p:extLst>
      <p:ext uri="{BB962C8B-B14F-4D97-AF65-F5344CB8AC3E}">
        <p14:creationId xmlns:p14="http://schemas.microsoft.com/office/powerpoint/2010/main" val="27116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b="1" dirty="0">
                <a:solidFill>
                  <a:srgbClr val="006166"/>
                </a:solidFill>
                <a:latin typeface="+mn-lt"/>
              </a:rPr>
              <a:t>Vital Statistics Cooperative Program (VSCP) Contract</a:t>
            </a:r>
          </a:p>
        </p:txBody>
      </p:sp>
      <p:sp>
        <p:nvSpPr>
          <p:cNvPr id="12291" name="Rectangle 3"/>
          <p:cNvSpPr>
            <a:spLocks noGrp="1" noChangeArrowheads="1"/>
          </p:cNvSpPr>
          <p:nvPr>
            <p:ph idx="1"/>
          </p:nvPr>
        </p:nvSpPr>
        <p:spPr>
          <a:xfrm>
            <a:off x="370284" y="1448887"/>
            <a:ext cx="6487716" cy="3458765"/>
          </a:xfrm>
        </p:spPr>
        <p:txBody>
          <a:bodyPr>
            <a:normAutofit/>
          </a:bodyPr>
          <a:lstStyle/>
          <a:p>
            <a:pPr eaLnBrk="1" hangingPunct="1"/>
            <a:r>
              <a:rPr lang="en-US" altLang="en-US" sz="2400" dirty="0"/>
              <a:t>NCHS produces national vital statistics by purchasing data </a:t>
            </a:r>
            <a:r>
              <a:rPr lang="en-US" altLang="en-US" sz="2400" b="1" i="1" dirty="0"/>
              <a:t>from 57 jurisdictions</a:t>
            </a:r>
          </a:p>
          <a:p>
            <a:pPr eaLnBrk="1" hangingPunct="1"/>
            <a:r>
              <a:rPr lang="en-US" altLang="en-US" sz="2400" dirty="0"/>
              <a:t>Includes births, deaths, fetal deaths, and linked births and infant deaths</a:t>
            </a:r>
          </a:p>
          <a:p>
            <a:r>
              <a:rPr lang="en-US" sz="2400" dirty="0"/>
              <a:t>Requires use of US standard certificates and edit checks</a:t>
            </a:r>
          </a:p>
          <a:p>
            <a:pPr marL="0" indent="0">
              <a:buNone/>
            </a:pPr>
            <a:endParaRPr lang="en-US" altLang="en-US" sz="2100" dirty="0"/>
          </a:p>
        </p:txBody>
      </p:sp>
    </p:spTree>
    <p:extLst>
      <p:ext uri="{BB962C8B-B14F-4D97-AF65-F5344CB8AC3E}">
        <p14:creationId xmlns:p14="http://schemas.microsoft.com/office/powerpoint/2010/main" val="292423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6166"/>
                </a:solidFill>
                <a:latin typeface="+mn-lt"/>
              </a:rPr>
              <a:t>VSCP Contractual Requirements</a:t>
            </a:r>
          </a:p>
        </p:txBody>
      </p:sp>
      <p:sp>
        <p:nvSpPr>
          <p:cNvPr id="3" name="Content Placeholder 2"/>
          <p:cNvSpPr>
            <a:spLocks noGrp="1"/>
          </p:cNvSpPr>
          <p:nvPr>
            <p:ph idx="1"/>
          </p:nvPr>
        </p:nvSpPr>
        <p:spPr>
          <a:xfrm>
            <a:off x="228600" y="1268016"/>
            <a:ext cx="6533941" cy="3615483"/>
          </a:xfrm>
        </p:spPr>
        <p:txBody>
          <a:bodyPr>
            <a:normAutofit/>
          </a:bodyPr>
          <a:lstStyle/>
          <a:p>
            <a:r>
              <a:rPr lang="en-US" sz="2225" dirty="0"/>
              <a:t>Ongoing </a:t>
            </a:r>
            <a:r>
              <a:rPr lang="en-US" sz="2225" dirty="0">
                <a:solidFill>
                  <a:srgbClr val="0070C0"/>
                </a:solidFill>
              </a:rPr>
              <a:t>timeliness</a:t>
            </a:r>
            <a:r>
              <a:rPr lang="en-US" sz="2225" dirty="0"/>
              <a:t> of births, deaths and fetal deaths</a:t>
            </a:r>
          </a:p>
          <a:p>
            <a:pPr lvl="1"/>
            <a:r>
              <a:rPr lang="en-US" sz="1825" dirty="0"/>
              <a:t>E.g., 85% of births within 10 days</a:t>
            </a:r>
          </a:p>
          <a:p>
            <a:r>
              <a:rPr lang="en-US" sz="2450" dirty="0">
                <a:solidFill>
                  <a:srgbClr val="0070C0"/>
                </a:solidFill>
              </a:rPr>
              <a:t>Final file </a:t>
            </a:r>
            <a:r>
              <a:rPr lang="en-US" sz="2450" dirty="0"/>
              <a:t>closeout deadlines </a:t>
            </a:r>
          </a:p>
          <a:p>
            <a:pPr lvl="1"/>
            <a:r>
              <a:rPr lang="en-US" sz="1825" dirty="0"/>
              <a:t>Births – March 1</a:t>
            </a:r>
          </a:p>
          <a:p>
            <a:pPr lvl="1"/>
            <a:r>
              <a:rPr lang="en-US" sz="1825" dirty="0"/>
              <a:t>Deaths &amp; Fetal Deaths – May 1</a:t>
            </a:r>
          </a:p>
          <a:p>
            <a:r>
              <a:rPr lang="en-US" sz="2225" dirty="0"/>
              <a:t>Cannot exceed thresholds for </a:t>
            </a:r>
            <a:r>
              <a:rPr lang="en-US" sz="2225" dirty="0">
                <a:solidFill>
                  <a:srgbClr val="0070C0"/>
                </a:solidFill>
              </a:rPr>
              <a:t>unknown values </a:t>
            </a:r>
            <a:r>
              <a:rPr lang="en-US" sz="2225" u="sng" dirty="0"/>
              <a:t>by item</a:t>
            </a:r>
          </a:p>
          <a:p>
            <a:r>
              <a:rPr lang="en-US" sz="2225" dirty="0">
                <a:solidFill>
                  <a:srgbClr val="0070C0"/>
                </a:solidFill>
              </a:rPr>
              <a:t>Respond</a:t>
            </a:r>
            <a:r>
              <a:rPr lang="en-US" sz="2225" dirty="0"/>
              <a:t> to any issues identified within 30 days</a:t>
            </a:r>
          </a:p>
          <a:p>
            <a:r>
              <a:rPr lang="en-US" sz="2225" dirty="0"/>
              <a:t>Maintain a </a:t>
            </a:r>
            <a:r>
              <a:rPr lang="en-US" sz="2225" dirty="0">
                <a:solidFill>
                  <a:srgbClr val="0070C0"/>
                </a:solidFill>
              </a:rPr>
              <a:t>Quality Assurance Program</a:t>
            </a:r>
            <a:endParaRPr lang="en-US" sz="1625" dirty="0">
              <a:solidFill>
                <a:srgbClr val="0070C0"/>
              </a:solidFill>
            </a:endParaRPr>
          </a:p>
          <a:p>
            <a:r>
              <a:rPr lang="en-US" sz="2225" dirty="0"/>
              <a:t>Optional tasks as funding allows (“</a:t>
            </a:r>
            <a:r>
              <a:rPr lang="en-US" sz="2225" i="1" dirty="0">
                <a:solidFill>
                  <a:srgbClr val="0070C0"/>
                </a:solidFill>
              </a:rPr>
              <a:t>Special Projects</a:t>
            </a:r>
            <a:r>
              <a:rPr lang="en-US" sz="2225" dirty="0"/>
              <a:t>”)</a:t>
            </a:r>
          </a:p>
        </p:txBody>
      </p:sp>
    </p:spTree>
    <p:extLst>
      <p:ext uri="{BB962C8B-B14F-4D97-AF65-F5344CB8AC3E}">
        <p14:creationId xmlns:p14="http://schemas.microsoft.com/office/powerpoint/2010/main" val="294532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Division of Vital Statistics, NCHS</a:t>
            </a:r>
          </a:p>
        </p:txBody>
      </p:sp>
      <p:graphicFrame>
        <p:nvGraphicFramePr>
          <p:cNvPr id="4" name="Content Placeholder 5" descr="Horizontal Organization Chart" title="SmartArt"/>
          <p:cNvGraphicFramePr>
            <a:graphicFrameLocks noGrp="1"/>
          </p:cNvGraphicFramePr>
          <p:nvPr>
            <p:ph idx="1"/>
            <p:extLst>
              <p:ext uri="{D42A27DB-BD31-4B8C-83A1-F6EECF244321}">
                <p14:modId xmlns:p14="http://schemas.microsoft.com/office/powerpoint/2010/main" val="3694608191"/>
              </p:ext>
            </p:extLst>
          </p:nvPr>
        </p:nvGraphicFramePr>
        <p:xfrm>
          <a:off x="342900" y="1063229"/>
          <a:ext cx="6172200" cy="3612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1620000">
            <a:off x="6298196" y="695516"/>
            <a:ext cx="433807" cy="7354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57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166"/>
                </a:solidFill>
                <a:latin typeface="+mn-lt"/>
              </a:rPr>
              <a:t>Data Acquisition, Classification and Evaluation Branch</a:t>
            </a:r>
          </a:p>
        </p:txBody>
      </p:sp>
      <p:sp>
        <p:nvSpPr>
          <p:cNvPr id="3" name="Content Placeholder 2"/>
          <p:cNvSpPr>
            <a:spLocks noGrp="1"/>
          </p:cNvSpPr>
          <p:nvPr>
            <p:ph idx="1"/>
          </p:nvPr>
        </p:nvSpPr>
        <p:spPr>
          <a:xfrm>
            <a:off x="240376" y="1399364"/>
            <a:ext cx="6441778" cy="4036794"/>
          </a:xfrm>
        </p:spPr>
        <p:txBody>
          <a:bodyPr>
            <a:normAutofit/>
          </a:bodyPr>
          <a:lstStyle/>
          <a:p>
            <a:pPr lvl="1"/>
            <a:r>
              <a:rPr lang="en-US" sz="2400" dirty="0"/>
              <a:t>Administers the VSCP and National Death Index contracts, including funded Special Projects</a:t>
            </a:r>
          </a:p>
          <a:p>
            <a:pPr lvl="1"/>
            <a:r>
              <a:rPr lang="en-US" sz="2400" dirty="0"/>
              <a:t>Monitors and evaluates status of deliverables on an ongoing basis</a:t>
            </a:r>
          </a:p>
          <a:p>
            <a:pPr lvl="1"/>
            <a:r>
              <a:rPr lang="en-US" sz="2400" dirty="0"/>
              <a:t>Codes causes of death and fetal death and returns the codes to the jurisdictions </a:t>
            </a:r>
          </a:p>
          <a:p>
            <a:pPr lvl="1"/>
            <a:r>
              <a:rPr lang="en-US" sz="2400" dirty="0"/>
              <a:t>Contract requires that coded records be returned to the jurisdiction within 10 days.</a:t>
            </a:r>
          </a:p>
        </p:txBody>
      </p:sp>
    </p:spTree>
    <p:extLst>
      <p:ext uri="{BB962C8B-B14F-4D97-AF65-F5344CB8AC3E}">
        <p14:creationId xmlns:p14="http://schemas.microsoft.com/office/powerpoint/2010/main" val="311195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DACEB</a:t>
            </a:r>
          </a:p>
        </p:txBody>
      </p:sp>
      <p:graphicFrame>
        <p:nvGraphicFramePr>
          <p:cNvPr id="6" name="Content Placeholder 5" descr="Horizontal Organization Chart" title="SmartArt"/>
          <p:cNvGraphicFramePr>
            <a:graphicFrameLocks noGrp="1"/>
          </p:cNvGraphicFramePr>
          <p:nvPr>
            <p:ph idx="1"/>
            <p:extLst>
              <p:ext uri="{D42A27DB-BD31-4B8C-83A1-F6EECF244321}">
                <p14:modId xmlns:p14="http://schemas.microsoft.com/office/powerpoint/2010/main" val="1611297614"/>
              </p:ext>
            </p:extLst>
          </p:nvPr>
        </p:nvGraphicFramePr>
        <p:xfrm>
          <a:off x="342900" y="1063229"/>
          <a:ext cx="6307282" cy="358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62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166"/>
                </a:solidFill>
                <a:latin typeface="+mn-lt"/>
              </a:rPr>
              <a:t>Ongoing Monitoring and Evaluation Activities</a:t>
            </a:r>
          </a:p>
        </p:txBody>
      </p:sp>
      <p:sp>
        <p:nvSpPr>
          <p:cNvPr id="3" name="Content Placeholder 2"/>
          <p:cNvSpPr>
            <a:spLocks noGrp="1"/>
          </p:cNvSpPr>
          <p:nvPr>
            <p:ph idx="1"/>
          </p:nvPr>
        </p:nvSpPr>
        <p:spPr>
          <a:xfrm>
            <a:off x="112835" y="1128058"/>
            <a:ext cx="6637567" cy="3263504"/>
          </a:xfrm>
        </p:spPr>
        <p:txBody>
          <a:bodyPr/>
          <a:lstStyle/>
          <a:p>
            <a:pPr lvl="1"/>
            <a:endParaRPr lang="en-US" sz="2400" dirty="0"/>
          </a:p>
          <a:p>
            <a:pPr lvl="1"/>
            <a:r>
              <a:rPr lang="en-US" sz="2400" dirty="0"/>
              <a:t>Monitor the database daily for state file updates, missing or skipped shipments</a:t>
            </a:r>
          </a:p>
          <a:p>
            <a:pPr lvl="1"/>
            <a:r>
              <a:rPr lang="en-US" sz="2400" dirty="0"/>
              <a:t>Identify new errors or issues in the content or volume of data</a:t>
            </a:r>
          </a:p>
          <a:p>
            <a:pPr lvl="2"/>
            <a:r>
              <a:rPr lang="en-US" sz="2400" dirty="0"/>
              <a:t>10’s of thousands daily for each data year</a:t>
            </a:r>
          </a:p>
          <a:p>
            <a:pPr lvl="1"/>
            <a:r>
              <a:rPr lang="en-US" sz="2400" dirty="0"/>
              <a:t>Identify file transmission stoppages from states, and help locate the problem – the state, STEVE, CDC systems or our system.</a:t>
            </a:r>
          </a:p>
          <a:p>
            <a:endParaRPr lang="en-US" dirty="0"/>
          </a:p>
        </p:txBody>
      </p:sp>
    </p:spTree>
    <p:extLst>
      <p:ext uri="{BB962C8B-B14F-4D97-AF65-F5344CB8AC3E}">
        <p14:creationId xmlns:p14="http://schemas.microsoft.com/office/powerpoint/2010/main" val="37926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79" y="166674"/>
            <a:ext cx="6095567" cy="994172"/>
          </a:xfrm>
        </p:spPr>
        <p:txBody>
          <a:bodyPr/>
          <a:lstStyle/>
          <a:p>
            <a:endParaRPr lang="en-US" b="1" dirty="0">
              <a:solidFill>
                <a:srgbClr val="006166"/>
              </a:solidFill>
              <a:latin typeface="+mn-lt"/>
            </a:endParaRPr>
          </a:p>
        </p:txBody>
      </p:sp>
      <p:sp>
        <p:nvSpPr>
          <p:cNvPr id="3" name="Content Placeholder 2"/>
          <p:cNvSpPr>
            <a:spLocks noGrp="1"/>
          </p:cNvSpPr>
          <p:nvPr>
            <p:ph idx="1"/>
          </p:nvPr>
        </p:nvSpPr>
        <p:spPr>
          <a:xfrm>
            <a:off x="112836" y="1128058"/>
            <a:ext cx="6628786" cy="3775538"/>
          </a:xfrm>
        </p:spPr>
        <p:txBody>
          <a:bodyPr/>
          <a:lstStyle/>
          <a:p>
            <a:pPr lvl="1"/>
            <a:r>
              <a:rPr lang="en-US" sz="2800" dirty="0"/>
              <a:t>Send states reports on data that fail NCHS edits, missing records, egregious data quality issues</a:t>
            </a:r>
          </a:p>
          <a:p>
            <a:pPr lvl="1"/>
            <a:r>
              <a:rPr lang="en-US" sz="2800" dirty="0"/>
              <a:t>Evaluate completeness of all files, linkage between births/deaths for infant deaths</a:t>
            </a:r>
          </a:p>
          <a:p>
            <a:pPr lvl="1"/>
            <a:r>
              <a:rPr lang="en-US" sz="2800" dirty="0"/>
              <a:t>Send reports on low survival births &amp; other tools to identify unlinked infant deaths</a:t>
            </a:r>
          </a:p>
          <a:p>
            <a:endParaRPr lang="en-US" dirty="0"/>
          </a:p>
        </p:txBody>
      </p:sp>
    </p:spTree>
    <p:extLst>
      <p:ext uri="{BB962C8B-B14F-4D97-AF65-F5344CB8AC3E}">
        <p14:creationId xmlns:p14="http://schemas.microsoft.com/office/powerpoint/2010/main" val="264511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solidFill>
                <a:srgbClr val="006166"/>
              </a:solidFill>
              <a:latin typeface="+mn-lt"/>
            </a:endParaRPr>
          </a:p>
        </p:txBody>
      </p:sp>
      <p:sp>
        <p:nvSpPr>
          <p:cNvPr id="3" name="Content Placeholder 2"/>
          <p:cNvSpPr>
            <a:spLocks noGrp="1"/>
          </p:cNvSpPr>
          <p:nvPr>
            <p:ph idx="1"/>
          </p:nvPr>
        </p:nvSpPr>
        <p:spPr>
          <a:xfrm>
            <a:off x="292161" y="1268016"/>
            <a:ext cx="6273677" cy="3785586"/>
          </a:xfrm>
        </p:spPr>
        <p:txBody>
          <a:bodyPr>
            <a:normAutofit/>
          </a:bodyPr>
          <a:lstStyle/>
          <a:p>
            <a:pPr lvl="1"/>
            <a:r>
              <a:rPr lang="en-US" sz="2000" dirty="0"/>
              <a:t>Evaluate unknown values over tolerance by field (weekly reports)</a:t>
            </a:r>
          </a:p>
          <a:p>
            <a:pPr lvl="1"/>
            <a:r>
              <a:rPr lang="en-US" sz="2000" dirty="0"/>
              <a:t>Quarterly analysis of over- or under reporting on birth items at state and facility level</a:t>
            </a:r>
          </a:p>
          <a:p>
            <a:pPr lvl="1"/>
            <a:r>
              <a:rPr lang="en-US" sz="2000" dirty="0"/>
              <a:t>Suspicious patterns in data reporting, e.g., potential use of system defaults or incorrect collection</a:t>
            </a:r>
          </a:p>
          <a:p>
            <a:pPr marL="257175" lvl="1" indent="0">
              <a:buNone/>
            </a:pPr>
            <a:endParaRPr lang="en-US" sz="2000" dirty="0"/>
          </a:p>
          <a:p>
            <a:pPr lvl="1"/>
            <a:r>
              <a:rPr lang="en-US" sz="2000" dirty="0">
                <a:solidFill>
                  <a:srgbClr val="0070C0"/>
                </a:solidFill>
              </a:rPr>
              <a:t>To be used by the state in their QA program</a:t>
            </a:r>
          </a:p>
          <a:p>
            <a:pPr lvl="1"/>
            <a:r>
              <a:rPr lang="en-US" sz="2000" dirty="0"/>
              <a:t>Contract requires a </a:t>
            </a:r>
            <a:r>
              <a:rPr lang="en-US" sz="2000" dirty="0">
                <a:solidFill>
                  <a:srgbClr val="0070C0"/>
                </a:solidFill>
              </a:rPr>
              <a:t>response/resolution in 30 days</a:t>
            </a:r>
          </a:p>
          <a:p>
            <a:pPr lvl="1"/>
            <a:endParaRPr lang="en-US" sz="2000" dirty="0">
              <a:solidFill>
                <a:srgbClr val="0070C0"/>
              </a:solidFill>
            </a:endParaRPr>
          </a:p>
          <a:p>
            <a:pPr lvl="1"/>
            <a:r>
              <a:rPr lang="en-US" sz="2000" dirty="0"/>
              <a:t>Reports information to publication Branches to inform data use restrictions.</a:t>
            </a:r>
          </a:p>
          <a:p>
            <a:endParaRPr lang="en-US" dirty="0"/>
          </a:p>
        </p:txBody>
      </p:sp>
    </p:spTree>
    <p:extLst>
      <p:ext uri="{BB962C8B-B14F-4D97-AF65-F5344CB8AC3E}">
        <p14:creationId xmlns:p14="http://schemas.microsoft.com/office/powerpoint/2010/main" val="291123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33AC-3460-4902-B2C7-9A635CE0F771}"/>
              </a:ext>
            </a:extLst>
          </p:cNvPr>
          <p:cNvSpPr>
            <a:spLocks noGrp="1"/>
          </p:cNvSpPr>
          <p:nvPr>
            <p:ph type="title"/>
          </p:nvPr>
        </p:nvSpPr>
        <p:spPr/>
        <p:txBody>
          <a:bodyPr>
            <a:normAutofit/>
          </a:bodyPr>
          <a:lstStyle/>
          <a:p>
            <a:r>
              <a:rPr lang="en-US" altLang="en-US" sz="3600" b="1" dirty="0">
                <a:solidFill>
                  <a:srgbClr val="006858"/>
                </a:solidFill>
                <a:latin typeface="Calibri" pitchFamily="34" charset="0"/>
              </a:rPr>
              <a:t>The US Constitution</a:t>
            </a:r>
            <a:endParaRPr lang="en-US" sz="3600" b="1" dirty="0"/>
          </a:p>
        </p:txBody>
      </p:sp>
      <p:sp>
        <p:nvSpPr>
          <p:cNvPr id="3" name="Content Placeholder 2">
            <a:extLst>
              <a:ext uri="{FF2B5EF4-FFF2-40B4-BE49-F238E27FC236}">
                <a16:creationId xmlns:a16="http://schemas.microsoft.com/office/drawing/2014/main" id="{896D481A-F2EA-4E97-A7F0-5E6BB636E5FA}"/>
              </a:ext>
            </a:extLst>
          </p:cNvPr>
          <p:cNvSpPr>
            <a:spLocks noGrp="1"/>
          </p:cNvSpPr>
          <p:nvPr>
            <p:ph idx="1"/>
          </p:nvPr>
        </p:nvSpPr>
        <p:spPr/>
        <p:txBody>
          <a:bodyPr>
            <a:normAutofit/>
          </a:bodyPr>
          <a:lstStyle/>
          <a:p>
            <a:pPr marL="0" indent="0">
              <a:buNone/>
            </a:pPr>
            <a:r>
              <a:rPr lang="en-US" sz="2800" b="1" dirty="0"/>
              <a:t>Amendment X</a:t>
            </a:r>
          </a:p>
          <a:p>
            <a:pPr marL="0" indent="0">
              <a:buNone/>
            </a:pPr>
            <a:r>
              <a:rPr lang="en-US" sz="2000" dirty="0"/>
              <a:t>The powers not delegated to the United States by the Constitution, nor prohibited by it to the States, are reserved to the States respectively, or to the people.</a:t>
            </a:r>
          </a:p>
          <a:p>
            <a:pPr marL="0" indent="0">
              <a:buNone/>
            </a:pPr>
            <a:endParaRPr lang="en-US" dirty="0"/>
          </a:p>
          <a:p>
            <a:pPr marL="0" indent="0">
              <a:buNone/>
            </a:pPr>
            <a:r>
              <a:rPr lang="en-US" sz="2800" b="1" dirty="0"/>
              <a:t>Amendment XIV</a:t>
            </a:r>
          </a:p>
          <a:p>
            <a:pPr marL="0" indent="0">
              <a:buNone/>
            </a:pPr>
            <a:r>
              <a:rPr lang="en-US" sz="2000" dirty="0"/>
              <a:t>Section 1.  All persons born or naturalized in the United States, and subject to the jurisdiction thereof, are citizens of the US and of the State wherein they reside.</a:t>
            </a:r>
          </a:p>
        </p:txBody>
      </p:sp>
    </p:spTree>
    <p:extLst>
      <p:ext uri="{BB962C8B-B14F-4D97-AF65-F5344CB8AC3E}">
        <p14:creationId xmlns:p14="http://schemas.microsoft.com/office/powerpoint/2010/main" val="287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Birth Data Quality Issues</a:t>
            </a:r>
          </a:p>
        </p:txBody>
      </p:sp>
      <p:sp>
        <p:nvSpPr>
          <p:cNvPr id="3" name="Content Placeholder 2"/>
          <p:cNvSpPr>
            <a:spLocks noGrp="1"/>
          </p:cNvSpPr>
          <p:nvPr>
            <p:ph idx="1"/>
          </p:nvPr>
        </p:nvSpPr>
        <p:spPr>
          <a:xfrm>
            <a:off x="292161" y="1219802"/>
            <a:ext cx="6273677" cy="3785586"/>
          </a:xfrm>
        </p:spPr>
        <p:txBody>
          <a:bodyPr>
            <a:normAutofit/>
          </a:bodyPr>
          <a:lstStyle/>
          <a:p>
            <a:pPr lvl="1"/>
            <a:r>
              <a:rPr lang="en-US" sz="2000" dirty="0"/>
              <a:t>Source of the issue often at facility level</a:t>
            </a:r>
          </a:p>
          <a:p>
            <a:pPr lvl="1"/>
            <a:r>
              <a:rPr lang="en-US" sz="2000" baseline="0" dirty="0"/>
              <a:t>Over 3500 birthing facilities in the US. </a:t>
            </a:r>
          </a:p>
          <a:p>
            <a:pPr marL="257175" lvl="1" indent="0">
              <a:buNone/>
            </a:pPr>
            <a:endParaRPr lang="en-US" sz="1600" baseline="0" dirty="0"/>
          </a:p>
          <a:p>
            <a:pPr marL="257175" lvl="1" indent="0">
              <a:buNone/>
            </a:pPr>
            <a:endParaRPr lang="en-US" sz="1600" baseline="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615123311"/>
              </p:ext>
            </p:extLst>
          </p:nvPr>
        </p:nvGraphicFramePr>
        <p:xfrm>
          <a:off x="675409" y="1922318"/>
          <a:ext cx="5164282" cy="3221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278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166"/>
                </a:solidFill>
                <a:latin typeface="+mn-lt"/>
              </a:rPr>
              <a:t>Cause of Death Data Quality</a:t>
            </a:r>
            <a:br>
              <a:rPr lang="en-US" dirty="0"/>
            </a:br>
            <a:r>
              <a:rPr lang="en-US" sz="2000" i="1" dirty="0"/>
              <a:t>processed separately</a:t>
            </a:r>
            <a:endParaRPr lang="en-US" i="1" dirty="0"/>
          </a:p>
        </p:txBody>
      </p:sp>
      <p:sp>
        <p:nvSpPr>
          <p:cNvPr id="3" name="Content Placeholder 2"/>
          <p:cNvSpPr>
            <a:spLocks noGrp="1"/>
          </p:cNvSpPr>
          <p:nvPr>
            <p:ph idx="1"/>
          </p:nvPr>
        </p:nvSpPr>
        <p:spPr>
          <a:xfrm>
            <a:off x="292161" y="1268016"/>
            <a:ext cx="6273677" cy="3785586"/>
          </a:xfrm>
        </p:spPr>
        <p:txBody>
          <a:bodyPr>
            <a:normAutofit/>
          </a:bodyPr>
          <a:lstStyle/>
          <a:p>
            <a:r>
              <a:rPr lang="en-US" sz="2050" dirty="0"/>
              <a:t>Code to ICD-10 – multiple and underlying causes &amp; answer state questions</a:t>
            </a:r>
          </a:p>
          <a:p>
            <a:r>
              <a:rPr lang="en-US" sz="2050" dirty="0"/>
              <a:t>Many processing errors on this part of the file because of the multi-step process to auto-code</a:t>
            </a:r>
          </a:p>
          <a:p>
            <a:r>
              <a:rPr lang="en-US" sz="2050" dirty="0"/>
              <a:t>Identify and confirm rare causes with CDC partners and the jurisdiction</a:t>
            </a:r>
          </a:p>
          <a:p>
            <a:r>
              <a:rPr lang="en-US" sz="2050" dirty="0"/>
              <a:t>Identify ways to improve a state’s auto-coding rate</a:t>
            </a:r>
          </a:p>
          <a:p>
            <a:r>
              <a:rPr lang="en-US" sz="2050" dirty="0"/>
              <a:t>Provide information to support a state’s QA program / promote NCHS e-learning / system improvements</a:t>
            </a:r>
          </a:p>
          <a:p>
            <a:pPr marL="0" indent="0">
              <a:buNone/>
            </a:pPr>
            <a:endParaRPr lang="en-US" sz="1800" dirty="0"/>
          </a:p>
          <a:p>
            <a:pPr marL="0" indent="0" algn="ctr">
              <a:buNone/>
            </a:pPr>
            <a:r>
              <a:rPr lang="en-US" b="1" dirty="0">
                <a:solidFill>
                  <a:srgbClr val="0070C0"/>
                </a:solidFill>
              </a:rPr>
              <a:t>        </a:t>
            </a:r>
            <a:r>
              <a:rPr lang="en-US" sz="1800" b="1" dirty="0">
                <a:solidFill>
                  <a:srgbClr val="0070C0"/>
                </a:solidFill>
              </a:rPr>
              <a:t>Almost all ICD-10 mortality expertise is at NCHS!</a:t>
            </a:r>
          </a:p>
        </p:txBody>
      </p:sp>
    </p:spTree>
    <p:extLst>
      <p:ext uri="{BB962C8B-B14F-4D97-AF65-F5344CB8AC3E}">
        <p14:creationId xmlns:p14="http://schemas.microsoft.com/office/powerpoint/2010/main" val="19357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166"/>
                </a:solidFill>
                <a:latin typeface="+mn-lt"/>
              </a:rPr>
              <a:t>Cause of Death Data Quality</a:t>
            </a:r>
            <a:endParaRPr lang="en-US" b="1" i="1" dirty="0">
              <a:solidFill>
                <a:srgbClr val="006166"/>
              </a:solidFill>
              <a:latin typeface="+mn-lt"/>
            </a:endParaRPr>
          </a:p>
        </p:txBody>
      </p:sp>
      <p:sp>
        <p:nvSpPr>
          <p:cNvPr id="3" name="Content Placeholder 2"/>
          <p:cNvSpPr>
            <a:spLocks noGrp="1"/>
          </p:cNvSpPr>
          <p:nvPr>
            <p:ph idx="1"/>
          </p:nvPr>
        </p:nvSpPr>
        <p:spPr>
          <a:xfrm>
            <a:off x="292161" y="1187629"/>
            <a:ext cx="6273677" cy="3785586"/>
          </a:xfrm>
        </p:spPr>
        <p:txBody>
          <a:bodyPr>
            <a:normAutofit/>
          </a:bodyPr>
          <a:lstStyle/>
          <a:p>
            <a:r>
              <a:rPr lang="en-US" sz="2400" dirty="0"/>
              <a:t>Follow-up on pending causes of death </a:t>
            </a:r>
          </a:p>
          <a:p>
            <a:r>
              <a:rPr lang="en-US" sz="2400" dirty="0"/>
              <a:t>Analyze and report on blank or underreported fields that affect coding to the ICD-10 rules. (e.g., blank pregnancy or manner of death checkboxes, etc.)</a:t>
            </a:r>
          </a:p>
          <a:p>
            <a:r>
              <a:rPr lang="en-US" sz="2400" dirty="0"/>
              <a:t>Identify and correct errors in coding </a:t>
            </a:r>
          </a:p>
          <a:p>
            <a:pPr marL="257175" lvl="1" indent="0">
              <a:buNone/>
            </a:pPr>
            <a:r>
              <a:rPr lang="en-US" sz="2400" dirty="0"/>
              <a:t>Manually reviewed &gt;25K for 2018 data year!</a:t>
            </a:r>
          </a:p>
          <a:p>
            <a:endParaRPr lang="en-US" sz="2000" dirty="0"/>
          </a:p>
          <a:p>
            <a:endParaRPr lang="en-US" sz="1800" dirty="0"/>
          </a:p>
          <a:p>
            <a:endParaRPr lang="en-US" dirty="0"/>
          </a:p>
        </p:txBody>
      </p:sp>
    </p:spTree>
    <p:extLst>
      <p:ext uri="{BB962C8B-B14F-4D97-AF65-F5344CB8AC3E}">
        <p14:creationId xmlns:p14="http://schemas.microsoft.com/office/powerpoint/2010/main" val="5335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488" y="273844"/>
            <a:ext cx="5915025" cy="884396"/>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dirty="0"/>
              <a:t>Staff </a:t>
            </a:r>
            <a:r>
              <a:rPr lang="en-US" b="1" dirty="0"/>
              <a:t>monitor</a:t>
            </a:r>
            <a:r>
              <a:rPr lang="en-US" dirty="0"/>
              <a:t>, </a:t>
            </a:r>
            <a:r>
              <a:rPr lang="en-US" b="1" dirty="0"/>
              <a:t>evaluate</a:t>
            </a:r>
            <a:r>
              <a:rPr lang="en-US" dirty="0"/>
              <a:t> and </a:t>
            </a:r>
            <a:r>
              <a:rPr lang="en-US" b="1" dirty="0"/>
              <a:t>code</a:t>
            </a:r>
            <a:r>
              <a:rPr lang="en-US" dirty="0"/>
              <a:t> data on a </a:t>
            </a:r>
            <a:r>
              <a:rPr lang="en-US" i="1" u="sng" dirty="0"/>
              <a:t>daily</a:t>
            </a:r>
            <a:r>
              <a:rPr lang="en-US" dirty="0"/>
              <a:t> basis and </a:t>
            </a:r>
            <a:r>
              <a:rPr lang="en-US" b="1" i="1" dirty="0"/>
              <a:t>work closely with states </a:t>
            </a:r>
            <a:r>
              <a:rPr lang="en-US" dirty="0"/>
              <a:t>to</a:t>
            </a:r>
            <a:r>
              <a:rPr lang="en-US" b="1" i="1" dirty="0"/>
              <a:t> </a:t>
            </a:r>
          </a:p>
        </p:txBody>
      </p:sp>
      <p:sp>
        <p:nvSpPr>
          <p:cNvPr id="3" name="Content Placeholder 2"/>
          <p:cNvSpPr txBox="1">
            <a:spLocks/>
          </p:cNvSpPr>
          <p:nvPr/>
        </p:nvSpPr>
        <p:spPr>
          <a:xfrm>
            <a:off x="292161" y="1084069"/>
            <a:ext cx="6273677" cy="3785586"/>
          </a:xfrm>
          <a:prstGeom prst="rect">
            <a:avLst/>
          </a:prstGeom>
        </p:spPr>
        <p:txBody>
          <a:bodyPr>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sz="2400" dirty="0"/>
          </a:p>
          <a:p>
            <a:r>
              <a:rPr lang="en-US" sz="2400" dirty="0"/>
              <a:t>Identify data issues early and manage ongoing contract performance</a:t>
            </a:r>
          </a:p>
          <a:p>
            <a:r>
              <a:rPr lang="en-US" sz="2400" dirty="0"/>
              <a:t>Help states troubleshoot the source of the problem:</a:t>
            </a:r>
          </a:p>
          <a:p>
            <a:pPr lvl="1"/>
            <a:r>
              <a:rPr lang="en-US" sz="2400" dirty="0"/>
              <a:t>Systems, Processes, Incorrect edits or defaults, Facility reporting, Certifier Reporting, Etc., etc., etc.!</a:t>
            </a:r>
          </a:p>
          <a:p>
            <a:r>
              <a:rPr lang="en-US" sz="2400" dirty="0"/>
              <a:t>Impress the importance of faster resolution – since the data is used on an ongoing basis</a:t>
            </a:r>
          </a:p>
          <a:p>
            <a:pPr marL="0" indent="0">
              <a:buNone/>
            </a:pPr>
            <a:endParaRPr lang="en-US" sz="1600" dirty="0"/>
          </a:p>
          <a:p>
            <a:pPr marL="0" indent="0" fontAlgn="auto">
              <a:spcAft>
                <a:spcPts val="0"/>
              </a:spcAft>
              <a:buNone/>
            </a:pPr>
            <a:endParaRPr lang="en-US" sz="1800" dirty="0"/>
          </a:p>
          <a:p>
            <a:pPr fontAlgn="auto">
              <a:spcAft>
                <a:spcPts val="0"/>
              </a:spcAft>
            </a:pPr>
            <a:endParaRPr lang="en-US" dirty="0"/>
          </a:p>
        </p:txBody>
      </p:sp>
    </p:spTree>
    <p:extLst>
      <p:ext uri="{BB962C8B-B14F-4D97-AF65-F5344CB8AC3E}">
        <p14:creationId xmlns:p14="http://schemas.microsoft.com/office/powerpoint/2010/main" val="2837273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1488" y="273844"/>
            <a:ext cx="5915025" cy="994172"/>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b="1" dirty="0">
                <a:solidFill>
                  <a:srgbClr val="006166"/>
                </a:solidFill>
                <a:latin typeface="+mn-lt"/>
              </a:rPr>
              <a:t>Summary of  Challenges</a:t>
            </a:r>
          </a:p>
        </p:txBody>
      </p:sp>
      <p:sp>
        <p:nvSpPr>
          <p:cNvPr id="3" name="Content Placeholder 2"/>
          <p:cNvSpPr txBox="1">
            <a:spLocks/>
          </p:cNvSpPr>
          <p:nvPr/>
        </p:nvSpPr>
        <p:spPr>
          <a:xfrm>
            <a:off x="363682" y="1039091"/>
            <a:ext cx="6202156" cy="4014511"/>
          </a:xfrm>
          <a:prstGeom prst="rect">
            <a:avLst/>
          </a:prstGeom>
        </p:spPr>
        <p:txBody>
          <a:bodyPr>
            <a:normAutofit fontScale="92500" lnSpcReduction="1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2400" dirty="0"/>
              <a:t>Not all states collect information the same way or on same timelines.</a:t>
            </a:r>
          </a:p>
          <a:p>
            <a:r>
              <a:rPr lang="en-US" sz="2400" dirty="0"/>
              <a:t>Did not use standard certificates or edits in new systems; may use defaults or not fully tested before implementation</a:t>
            </a:r>
          </a:p>
          <a:p>
            <a:r>
              <a:rPr lang="en-US" sz="2400" dirty="0"/>
              <a:t>Data providers at birthing facilities may not understand the importance, or what to enter on a birth certificate</a:t>
            </a:r>
          </a:p>
          <a:p>
            <a:r>
              <a:rPr lang="en-US" sz="2400" dirty="0"/>
              <a:t>Many cause-of-death certifiers are poorly trained, or only certify a few a year</a:t>
            </a:r>
          </a:p>
          <a:p>
            <a:r>
              <a:rPr lang="en-US" sz="2400" dirty="0"/>
              <a:t>High pending causes of death from a ME/coroner shortage</a:t>
            </a:r>
          </a:p>
          <a:p>
            <a:r>
              <a:rPr lang="en-US" sz="2400" dirty="0"/>
              <a:t>High staff turnover, staff shortages</a:t>
            </a:r>
          </a:p>
          <a:p>
            <a:pPr fontAlgn="auto">
              <a:spcAft>
                <a:spcPts val="0"/>
              </a:spcAft>
            </a:pPr>
            <a:endParaRPr lang="en-US" dirty="0"/>
          </a:p>
        </p:txBody>
      </p:sp>
    </p:spTree>
    <p:extLst>
      <p:ext uri="{BB962C8B-B14F-4D97-AF65-F5344CB8AC3E}">
        <p14:creationId xmlns:p14="http://schemas.microsoft.com/office/powerpoint/2010/main" val="296441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9143" y="408926"/>
            <a:ext cx="5915025" cy="994172"/>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lvl="0"/>
            <a:r>
              <a:rPr lang="en-US" b="1" dirty="0">
                <a:solidFill>
                  <a:srgbClr val="006166"/>
                </a:solidFill>
                <a:latin typeface="Calibri" panose="020F0502020204030204" pitchFamily="34" charset="0"/>
                <a:cs typeface="Calibri" panose="020F0502020204030204" pitchFamily="34" charset="0"/>
              </a:rPr>
              <a:t>Yet, major progress has been made by</a:t>
            </a:r>
          </a:p>
        </p:txBody>
      </p:sp>
      <p:sp>
        <p:nvSpPr>
          <p:cNvPr id="3" name="Content Placeholder 2"/>
          <p:cNvSpPr txBox="1">
            <a:spLocks/>
          </p:cNvSpPr>
          <p:nvPr/>
        </p:nvSpPr>
        <p:spPr>
          <a:xfrm>
            <a:off x="332509" y="1049482"/>
            <a:ext cx="6359236" cy="4004120"/>
          </a:xfrm>
          <a:prstGeom prst="rect">
            <a:avLst/>
          </a:prstGeom>
        </p:spPr>
        <p:txBody>
          <a:bodyPr>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lvl="1"/>
            <a:endParaRPr lang="en-US" sz="1400" dirty="0"/>
          </a:p>
          <a:p>
            <a:r>
              <a:rPr lang="en-US" sz="2000" dirty="0"/>
              <a:t>Collaborative efforts with</a:t>
            </a:r>
            <a:r>
              <a:rPr lang="en-US" sz="2000" b="1" dirty="0"/>
              <a:t> NAPHSIS</a:t>
            </a:r>
            <a:r>
              <a:rPr lang="en-US" sz="2000" dirty="0"/>
              <a:t> and the states</a:t>
            </a:r>
          </a:p>
          <a:p>
            <a:r>
              <a:rPr lang="en-US" sz="2000" dirty="0"/>
              <a:t>Our DACEB staff </a:t>
            </a:r>
            <a:r>
              <a:rPr lang="en-US" sz="2000" b="1" dirty="0"/>
              <a:t>orient new state staff </a:t>
            </a:r>
            <a:r>
              <a:rPr lang="en-US" sz="2000" dirty="0"/>
              <a:t>to vital statistics and what’s expected for the VSCP</a:t>
            </a:r>
          </a:p>
          <a:p>
            <a:r>
              <a:rPr lang="en-US" sz="2000" b="1" dirty="0"/>
              <a:t>Creating and targeting analyses and reports </a:t>
            </a:r>
            <a:r>
              <a:rPr lang="en-US" sz="2000" dirty="0"/>
              <a:t>to help states with data quality follow-up</a:t>
            </a:r>
          </a:p>
          <a:p>
            <a:r>
              <a:rPr lang="en-US" sz="2000" dirty="0"/>
              <a:t>Promotion of </a:t>
            </a:r>
            <a:r>
              <a:rPr lang="en-US" sz="2000" b="1" dirty="0"/>
              <a:t>E-learning for data providers</a:t>
            </a:r>
          </a:p>
          <a:p>
            <a:r>
              <a:rPr lang="en-US" sz="2000" b="1" dirty="0"/>
              <a:t>Special Projects </a:t>
            </a:r>
            <a:r>
              <a:rPr lang="en-US" sz="2000" dirty="0"/>
              <a:t>to address mortality timeliness and quality</a:t>
            </a:r>
          </a:p>
          <a:p>
            <a:r>
              <a:rPr lang="en-US" sz="2000" b="1" dirty="0"/>
              <a:t>Files are closed faster than ever and generally of better quality</a:t>
            </a:r>
          </a:p>
          <a:p>
            <a:r>
              <a:rPr lang="en-US" sz="2000" b="1" dirty="0"/>
              <a:t>Data available on an ongoing basis for surveillance</a:t>
            </a:r>
          </a:p>
          <a:p>
            <a:pPr fontAlgn="auto">
              <a:spcAft>
                <a:spcPts val="0"/>
              </a:spcAft>
            </a:pPr>
            <a:endParaRPr lang="en-US" sz="1800" dirty="0"/>
          </a:p>
          <a:p>
            <a:pPr fontAlgn="auto">
              <a:spcAft>
                <a:spcPts val="0"/>
              </a:spcAft>
            </a:pPr>
            <a:endParaRPr lang="en-US" dirty="0"/>
          </a:p>
        </p:txBody>
      </p:sp>
    </p:spTree>
    <p:extLst>
      <p:ext uri="{BB962C8B-B14F-4D97-AF65-F5344CB8AC3E}">
        <p14:creationId xmlns:p14="http://schemas.microsoft.com/office/powerpoint/2010/main" val="297287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6166"/>
                </a:solidFill>
                <a:latin typeface="+mn-lt"/>
              </a:rPr>
              <a:t>State Vital Statistics Improvement </a:t>
            </a:r>
            <a:br>
              <a:rPr lang="en-US" b="1" dirty="0">
                <a:solidFill>
                  <a:srgbClr val="006166"/>
                </a:solidFill>
                <a:latin typeface="+mn-lt"/>
              </a:rPr>
            </a:br>
            <a:r>
              <a:rPr lang="en-US" b="1" dirty="0">
                <a:solidFill>
                  <a:srgbClr val="006166"/>
                </a:solidFill>
                <a:latin typeface="+mn-lt"/>
              </a:rPr>
              <a:t>Cooperative Agreement Activities</a:t>
            </a:r>
          </a:p>
        </p:txBody>
      </p:sp>
      <p:sp>
        <p:nvSpPr>
          <p:cNvPr id="3" name="Content Placeholder 2"/>
          <p:cNvSpPr>
            <a:spLocks noGrp="1"/>
          </p:cNvSpPr>
          <p:nvPr>
            <p:ph idx="1"/>
          </p:nvPr>
        </p:nvSpPr>
        <p:spPr>
          <a:xfrm>
            <a:off x="471488" y="1369219"/>
            <a:ext cx="6261821" cy="3263504"/>
          </a:xfrm>
        </p:spPr>
        <p:txBody>
          <a:bodyPr>
            <a:normAutofit lnSpcReduction="10000"/>
          </a:bodyPr>
          <a:lstStyle/>
          <a:p>
            <a:r>
              <a:rPr lang="en-US" sz="2000" dirty="0"/>
              <a:t>Birth Data Quality Workgroup</a:t>
            </a:r>
          </a:p>
          <a:p>
            <a:pPr lvl="1"/>
            <a:r>
              <a:rPr lang="en-US" sz="2000" dirty="0"/>
              <a:t>Recommended dropping non-performing items from birth and fetal death file</a:t>
            </a:r>
          </a:p>
          <a:p>
            <a:pPr lvl="1"/>
            <a:r>
              <a:rPr lang="en-US" sz="2000" dirty="0"/>
              <a:t>Promotion of e-learning training module</a:t>
            </a:r>
          </a:p>
          <a:p>
            <a:r>
              <a:rPr lang="en-US" sz="2000" dirty="0"/>
              <a:t>Mortality Data Quality Workgroup, analysis and prioritization of data quality issues</a:t>
            </a:r>
          </a:p>
          <a:p>
            <a:r>
              <a:rPr lang="en-US" sz="2000" dirty="0"/>
              <a:t>Training of new registrars, new state staff, and Field Services training</a:t>
            </a:r>
          </a:p>
          <a:p>
            <a:r>
              <a:rPr lang="en-US" sz="2000" dirty="0"/>
              <a:t>Monthly calls with state leadership</a:t>
            </a:r>
          </a:p>
          <a:p>
            <a:r>
              <a:rPr lang="en-US" sz="2000" dirty="0"/>
              <a:t>Development and technical assistance for new PHAB Accreditation Standards for vital statistics</a:t>
            </a:r>
          </a:p>
          <a:p>
            <a:endParaRPr lang="en-US" sz="1600" dirty="0"/>
          </a:p>
        </p:txBody>
      </p:sp>
    </p:spTree>
    <p:extLst>
      <p:ext uri="{BB962C8B-B14F-4D97-AF65-F5344CB8AC3E}">
        <p14:creationId xmlns:p14="http://schemas.microsoft.com/office/powerpoint/2010/main" val="356013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6166"/>
                </a:solidFill>
              </a:rPr>
              <a:t>Goal</a:t>
            </a:r>
            <a:r>
              <a:rPr lang="en-US" sz="3600" dirty="0"/>
              <a:t> of today’s presentation</a:t>
            </a:r>
          </a:p>
        </p:txBody>
      </p:sp>
      <p:sp>
        <p:nvSpPr>
          <p:cNvPr id="3" name="Content Placeholder 2"/>
          <p:cNvSpPr>
            <a:spLocks noGrp="1"/>
          </p:cNvSpPr>
          <p:nvPr>
            <p:ph idx="1"/>
          </p:nvPr>
        </p:nvSpPr>
        <p:spPr>
          <a:xfrm>
            <a:off x="342900" y="1200151"/>
            <a:ext cx="5859780" cy="3143250"/>
          </a:xfrm>
        </p:spPr>
        <p:txBody>
          <a:bodyPr/>
          <a:lstStyle/>
          <a:p>
            <a:pPr marL="0" indent="0">
              <a:buNone/>
            </a:pPr>
            <a:endParaRPr lang="en-US" sz="2000" dirty="0"/>
          </a:p>
          <a:p>
            <a:pPr marL="0" indent="0">
              <a:buNone/>
            </a:pPr>
            <a:r>
              <a:rPr lang="en-US" sz="2400" dirty="0"/>
              <a:t>Behind the scenes look at </a:t>
            </a:r>
            <a:r>
              <a:rPr lang="en-US" sz="2400" u="sng" dirty="0"/>
              <a:t>how</a:t>
            </a:r>
            <a:r>
              <a:rPr lang="en-US" sz="2400" dirty="0"/>
              <a:t> we obtain and continually maintain timely and high quality vital statistics</a:t>
            </a:r>
          </a:p>
          <a:p>
            <a:pPr marL="0" indent="0">
              <a:buNone/>
            </a:pPr>
            <a:endParaRPr lang="en-US" sz="2400" i="1" dirty="0"/>
          </a:p>
          <a:p>
            <a:pPr marL="0" indent="0">
              <a:buNone/>
            </a:pPr>
            <a:r>
              <a:rPr lang="en-US" sz="2400" i="1" dirty="0"/>
              <a:t>A peek into the challenges &amp; progress to date</a:t>
            </a:r>
          </a:p>
          <a:p>
            <a:pPr lvl="1">
              <a:buClr>
                <a:srgbClr val="9A4E9E"/>
              </a:buClr>
            </a:pPr>
            <a:endParaRPr lang="en-US" dirty="0"/>
          </a:p>
          <a:p>
            <a:pPr lvl="1">
              <a:buClr>
                <a:srgbClr val="9A4E9E"/>
              </a:buClr>
            </a:pPr>
            <a:endParaRPr lang="en-US" dirty="0"/>
          </a:p>
        </p:txBody>
      </p:sp>
    </p:spTree>
    <p:extLst>
      <p:ext uri="{BB962C8B-B14F-4D97-AF65-F5344CB8AC3E}">
        <p14:creationId xmlns:p14="http://schemas.microsoft.com/office/powerpoint/2010/main" val="25340537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133AC-3460-4902-B2C7-9A635CE0F771}"/>
              </a:ext>
            </a:extLst>
          </p:cNvPr>
          <p:cNvSpPr>
            <a:spLocks noGrp="1"/>
          </p:cNvSpPr>
          <p:nvPr>
            <p:ph type="title"/>
          </p:nvPr>
        </p:nvSpPr>
        <p:spPr/>
        <p:txBody>
          <a:bodyPr>
            <a:normAutofit/>
          </a:bodyPr>
          <a:lstStyle/>
          <a:p>
            <a:r>
              <a:rPr lang="en-US" sz="3600" b="1" dirty="0">
                <a:solidFill>
                  <a:srgbClr val="006858"/>
                </a:solidFill>
                <a:latin typeface="Calibri" pitchFamily="34" charset="0"/>
              </a:rPr>
              <a:t>The workload</a:t>
            </a:r>
            <a:endParaRPr lang="en-US" sz="3600" b="1" dirty="0"/>
          </a:p>
        </p:txBody>
      </p:sp>
      <p:sp>
        <p:nvSpPr>
          <p:cNvPr id="3" name="Content Placeholder 2">
            <a:extLst>
              <a:ext uri="{FF2B5EF4-FFF2-40B4-BE49-F238E27FC236}">
                <a16:creationId xmlns:a16="http://schemas.microsoft.com/office/drawing/2014/main" id="{896D481A-F2EA-4E97-A7F0-5E6BB636E5FA}"/>
              </a:ext>
            </a:extLst>
          </p:cNvPr>
          <p:cNvSpPr>
            <a:spLocks noGrp="1"/>
          </p:cNvSpPr>
          <p:nvPr>
            <p:ph idx="1"/>
          </p:nvPr>
        </p:nvSpPr>
        <p:spPr/>
        <p:txBody>
          <a:bodyPr>
            <a:normAutofit/>
          </a:bodyPr>
          <a:lstStyle/>
          <a:p>
            <a:r>
              <a:rPr lang="en-US" sz="2800" b="1" dirty="0"/>
              <a:t>3.8 million births</a:t>
            </a:r>
          </a:p>
          <a:p>
            <a:r>
              <a:rPr lang="en-US" sz="2800" b="1" dirty="0"/>
              <a:t>2.8 million deaths</a:t>
            </a:r>
          </a:p>
          <a:p>
            <a:r>
              <a:rPr lang="en-US" sz="2800" b="1" dirty="0"/>
              <a:t>24k fetal deaths &gt; 20 weeks gestation</a:t>
            </a:r>
          </a:p>
          <a:p>
            <a:r>
              <a:rPr lang="en-US" sz="2800" b="1" dirty="0"/>
              <a:t>57 Vital Registration jurisdictions</a:t>
            </a:r>
          </a:p>
          <a:p>
            <a:r>
              <a:rPr lang="en-US" sz="2800" b="1" dirty="0"/>
              <a:t>The Vital Statistics for the United States</a:t>
            </a:r>
          </a:p>
          <a:p>
            <a:endParaRPr lang="en-US" sz="2800" b="1" dirty="0"/>
          </a:p>
        </p:txBody>
      </p:sp>
    </p:spTree>
    <p:extLst>
      <p:ext uri="{BB962C8B-B14F-4D97-AF65-F5344CB8AC3E}">
        <p14:creationId xmlns:p14="http://schemas.microsoft.com/office/powerpoint/2010/main" val="41169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006166"/>
                </a:solidFill>
                <a:latin typeface="+mn-lt"/>
              </a:rPr>
              <a:t>National Vital Statistics System</a:t>
            </a:r>
          </a:p>
        </p:txBody>
      </p:sp>
      <p:sp>
        <p:nvSpPr>
          <p:cNvPr id="3" name="Content Placeholder 2"/>
          <p:cNvSpPr>
            <a:spLocks noGrp="1"/>
          </p:cNvSpPr>
          <p:nvPr>
            <p:ph idx="1"/>
          </p:nvPr>
        </p:nvSpPr>
        <p:spPr>
          <a:xfrm>
            <a:off x="471487" y="1118010"/>
            <a:ext cx="5915025" cy="3263504"/>
          </a:xfrm>
        </p:spPr>
        <p:txBody>
          <a:bodyPr>
            <a:normAutofit/>
          </a:bodyPr>
          <a:lstStyle/>
          <a:p>
            <a:pPr marL="0" indent="0">
              <a:buNone/>
            </a:pPr>
            <a:r>
              <a:rPr lang="en-US" sz="2000" dirty="0"/>
              <a:t>Oldest and most successful example of inter-governmental data sharing in Public Health</a:t>
            </a:r>
          </a:p>
          <a:p>
            <a:endParaRPr lang="en-US" sz="2000" dirty="0"/>
          </a:p>
        </p:txBody>
      </p:sp>
      <p:graphicFrame>
        <p:nvGraphicFramePr>
          <p:cNvPr id="4" name="Diagram 3" descr="National Vital Statistic System"/>
          <p:cNvGraphicFramePr/>
          <p:nvPr>
            <p:extLst>
              <p:ext uri="{D42A27DB-BD31-4B8C-83A1-F6EECF244321}">
                <p14:modId xmlns:p14="http://schemas.microsoft.com/office/powerpoint/2010/main" val="3810135267"/>
              </p:ext>
            </p:extLst>
          </p:nvPr>
        </p:nvGraphicFramePr>
        <p:xfrm>
          <a:off x="1333919" y="1906271"/>
          <a:ext cx="4323303" cy="2816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28311" y="4774168"/>
            <a:ext cx="5228911" cy="338554"/>
          </a:xfrm>
          <a:prstGeom prst="rect">
            <a:avLst/>
          </a:prstGeom>
        </p:spPr>
        <p:txBody>
          <a:bodyPr wrap="square">
            <a:spAutoFit/>
          </a:bodyPr>
          <a:lstStyle/>
          <a:p>
            <a:r>
              <a:rPr lang="en-US" sz="1600" dirty="0">
                <a:hlinkClick r:id="rId8"/>
              </a:rPr>
              <a:t>https://www.cdc.gov/nchs/nvss/about_nvss.htm</a:t>
            </a:r>
            <a:r>
              <a:rPr lang="en-US" sz="1600" dirty="0"/>
              <a:t> </a:t>
            </a:r>
          </a:p>
        </p:txBody>
      </p:sp>
    </p:spTree>
    <p:extLst>
      <p:ext uri="{BB962C8B-B14F-4D97-AF65-F5344CB8AC3E}">
        <p14:creationId xmlns:p14="http://schemas.microsoft.com/office/powerpoint/2010/main" val="30044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4A3-4299-4D3F-934A-3E94311CE38C}"/>
              </a:ext>
            </a:extLst>
          </p:cNvPr>
          <p:cNvSpPr>
            <a:spLocks noGrp="1"/>
          </p:cNvSpPr>
          <p:nvPr>
            <p:ph type="title"/>
          </p:nvPr>
        </p:nvSpPr>
        <p:spPr/>
        <p:txBody>
          <a:bodyPr>
            <a:normAutofit/>
          </a:bodyPr>
          <a:lstStyle/>
          <a:p>
            <a:r>
              <a:rPr lang="en-US" sz="3200" b="1" dirty="0">
                <a:solidFill>
                  <a:srgbClr val="006166"/>
                </a:solidFill>
                <a:latin typeface="+mn-lt"/>
              </a:rPr>
              <a:t>Retail v. Wholesale:</a:t>
            </a:r>
            <a:br>
              <a:rPr lang="en-US" sz="3200" b="1" dirty="0">
                <a:solidFill>
                  <a:srgbClr val="006166"/>
                </a:solidFill>
                <a:latin typeface="+mn-lt"/>
              </a:rPr>
            </a:br>
            <a:r>
              <a:rPr lang="en-US" sz="3200" b="1" dirty="0">
                <a:solidFill>
                  <a:srgbClr val="006166"/>
                </a:solidFill>
                <a:latin typeface="+mn-lt"/>
              </a:rPr>
              <a:t>The Retail Side</a:t>
            </a:r>
          </a:p>
        </p:txBody>
      </p:sp>
      <p:sp>
        <p:nvSpPr>
          <p:cNvPr id="3" name="Content Placeholder 2">
            <a:extLst>
              <a:ext uri="{FF2B5EF4-FFF2-40B4-BE49-F238E27FC236}">
                <a16:creationId xmlns:a16="http://schemas.microsoft.com/office/drawing/2014/main" id="{DC88994A-6E6F-4915-A907-20083A674559}"/>
              </a:ext>
            </a:extLst>
          </p:cNvPr>
          <p:cNvSpPr>
            <a:spLocks noGrp="1"/>
          </p:cNvSpPr>
          <p:nvPr>
            <p:ph idx="1"/>
          </p:nvPr>
        </p:nvSpPr>
        <p:spPr/>
        <p:txBody>
          <a:bodyPr>
            <a:normAutofit/>
          </a:bodyPr>
          <a:lstStyle/>
          <a:p>
            <a:r>
              <a:rPr lang="en-US" sz="2400" dirty="0"/>
              <a:t>Customer needs:  Certified copies of birth, death, marriage, divorce certificates</a:t>
            </a:r>
          </a:p>
          <a:p>
            <a:r>
              <a:rPr lang="en-US" sz="2400" dirty="0"/>
              <a:t>Name changes, transgender birth certificates, paternity acknowledgements, corrections and amendments</a:t>
            </a:r>
          </a:p>
          <a:p>
            <a:r>
              <a:rPr lang="en-US" sz="2400" dirty="0"/>
              <a:t>Burial, transit and disinterment permits</a:t>
            </a:r>
          </a:p>
          <a:p>
            <a:r>
              <a:rPr lang="en-US" sz="2400" dirty="0"/>
              <a:t>Funeral directors</a:t>
            </a:r>
          </a:p>
          <a:p>
            <a:r>
              <a:rPr lang="en-US" sz="2400" dirty="0"/>
              <a:t>Internet ordering</a:t>
            </a:r>
          </a:p>
        </p:txBody>
      </p:sp>
    </p:spTree>
    <p:extLst>
      <p:ext uri="{BB962C8B-B14F-4D97-AF65-F5344CB8AC3E}">
        <p14:creationId xmlns:p14="http://schemas.microsoft.com/office/powerpoint/2010/main" val="954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4A3-4299-4D3F-934A-3E94311CE38C}"/>
              </a:ext>
            </a:extLst>
          </p:cNvPr>
          <p:cNvSpPr>
            <a:spLocks noGrp="1"/>
          </p:cNvSpPr>
          <p:nvPr>
            <p:ph type="title"/>
          </p:nvPr>
        </p:nvSpPr>
        <p:spPr/>
        <p:txBody>
          <a:bodyPr>
            <a:normAutofit fontScale="90000"/>
          </a:bodyPr>
          <a:lstStyle/>
          <a:p>
            <a:r>
              <a:rPr lang="en-US" sz="3600" b="1" dirty="0">
                <a:solidFill>
                  <a:srgbClr val="006166"/>
                </a:solidFill>
                <a:latin typeface="+mn-lt"/>
              </a:rPr>
              <a:t>The Wholesale Side:</a:t>
            </a:r>
            <a:br>
              <a:rPr lang="en-US" sz="3600" b="1" dirty="0">
                <a:solidFill>
                  <a:srgbClr val="006166"/>
                </a:solidFill>
                <a:latin typeface="+mn-lt"/>
              </a:rPr>
            </a:br>
            <a:r>
              <a:rPr lang="en-US" sz="3600" b="1" dirty="0">
                <a:solidFill>
                  <a:srgbClr val="006166"/>
                </a:solidFill>
                <a:latin typeface="+mn-lt"/>
              </a:rPr>
              <a:t>Public Health Data</a:t>
            </a:r>
          </a:p>
        </p:txBody>
      </p:sp>
      <p:sp>
        <p:nvSpPr>
          <p:cNvPr id="3" name="Content Placeholder 2">
            <a:extLst>
              <a:ext uri="{FF2B5EF4-FFF2-40B4-BE49-F238E27FC236}">
                <a16:creationId xmlns:a16="http://schemas.microsoft.com/office/drawing/2014/main" id="{DC88994A-6E6F-4915-A907-20083A674559}"/>
              </a:ext>
            </a:extLst>
          </p:cNvPr>
          <p:cNvSpPr>
            <a:spLocks noGrp="1"/>
          </p:cNvSpPr>
          <p:nvPr>
            <p:ph idx="1"/>
          </p:nvPr>
        </p:nvSpPr>
        <p:spPr/>
        <p:txBody>
          <a:bodyPr>
            <a:normAutofit/>
          </a:bodyPr>
          <a:lstStyle/>
          <a:p>
            <a:r>
              <a:rPr lang="en-US" sz="2400" dirty="0"/>
              <a:t>The data providers are the doctors, hospitals, nurse midwives, and funeral directors</a:t>
            </a:r>
          </a:p>
          <a:p>
            <a:r>
              <a:rPr lang="en-US" sz="2400" dirty="0"/>
              <a:t>Where do race, ancestry, industry and occupation data come from?</a:t>
            </a:r>
          </a:p>
          <a:p>
            <a:pPr marL="0" indent="0">
              <a:buNone/>
            </a:pPr>
            <a:r>
              <a:rPr lang="en-US" sz="2400" dirty="0"/>
              <a:t>	Funeral directors</a:t>
            </a:r>
          </a:p>
          <a:p>
            <a:r>
              <a:rPr lang="en-US" sz="2400" dirty="0"/>
              <a:t>What guarantees that all US vital events are reported?</a:t>
            </a:r>
          </a:p>
          <a:p>
            <a:r>
              <a:rPr lang="en-US" sz="2400" dirty="0"/>
              <a:t>The customers need the certificates!</a:t>
            </a:r>
          </a:p>
        </p:txBody>
      </p:sp>
    </p:spTree>
    <p:extLst>
      <p:ext uri="{BB962C8B-B14F-4D97-AF65-F5344CB8AC3E}">
        <p14:creationId xmlns:p14="http://schemas.microsoft.com/office/powerpoint/2010/main" val="21523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4A3-4299-4D3F-934A-3E94311CE38C}"/>
              </a:ext>
            </a:extLst>
          </p:cNvPr>
          <p:cNvSpPr>
            <a:spLocks noGrp="1"/>
          </p:cNvSpPr>
          <p:nvPr>
            <p:ph type="title"/>
          </p:nvPr>
        </p:nvSpPr>
        <p:spPr/>
        <p:txBody>
          <a:bodyPr>
            <a:normAutofit/>
          </a:bodyPr>
          <a:lstStyle/>
          <a:p>
            <a:r>
              <a:rPr lang="en-US" sz="3600" b="1" dirty="0">
                <a:solidFill>
                  <a:srgbClr val="006166"/>
                </a:solidFill>
                <a:latin typeface="+mn-lt"/>
              </a:rPr>
              <a:t>Follow the money</a:t>
            </a:r>
          </a:p>
        </p:txBody>
      </p:sp>
      <p:sp>
        <p:nvSpPr>
          <p:cNvPr id="3" name="Content Placeholder 2">
            <a:extLst>
              <a:ext uri="{FF2B5EF4-FFF2-40B4-BE49-F238E27FC236}">
                <a16:creationId xmlns:a16="http://schemas.microsoft.com/office/drawing/2014/main" id="{DC88994A-6E6F-4915-A907-20083A674559}"/>
              </a:ext>
            </a:extLst>
          </p:cNvPr>
          <p:cNvSpPr>
            <a:spLocks noGrp="1"/>
          </p:cNvSpPr>
          <p:nvPr>
            <p:ph idx="1"/>
          </p:nvPr>
        </p:nvSpPr>
        <p:spPr/>
        <p:txBody>
          <a:bodyPr>
            <a:normAutofit/>
          </a:bodyPr>
          <a:lstStyle/>
          <a:p>
            <a:r>
              <a:rPr lang="en-US" sz="2400" dirty="0"/>
              <a:t>NCHS pays states for the data,  &gt;$21M in total, across the 57 jurisdictions/year</a:t>
            </a:r>
          </a:p>
          <a:p>
            <a:r>
              <a:rPr lang="en-US" sz="2400" dirty="0"/>
              <a:t>A large jurisdiction may be paid about $600,000/year from NCHS (wholesale)</a:t>
            </a:r>
          </a:p>
          <a:p>
            <a:r>
              <a:rPr lang="en-US" sz="2400" dirty="0"/>
              <a:t>The retail side collects about $15M/year on the sale of certificates, corrections, amendments and burial permits</a:t>
            </a:r>
          </a:p>
          <a:p>
            <a:r>
              <a:rPr lang="en-US" sz="2400" dirty="0"/>
              <a:t>Plus, the states have to watch the books</a:t>
            </a:r>
          </a:p>
          <a:p>
            <a:endParaRPr lang="en-US" sz="2400" dirty="0"/>
          </a:p>
          <a:p>
            <a:endParaRPr lang="en-US" sz="2400" dirty="0"/>
          </a:p>
          <a:p>
            <a:endParaRPr lang="en-US" sz="2400" dirty="0"/>
          </a:p>
        </p:txBody>
      </p:sp>
    </p:spTree>
    <p:extLst>
      <p:ext uri="{BB962C8B-B14F-4D97-AF65-F5344CB8AC3E}">
        <p14:creationId xmlns:p14="http://schemas.microsoft.com/office/powerpoint/2010/main" val="389055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6166"/>
                </a:solidFill>
                <a:latin typeface="+mn-lt"/>
              </a:rPr>
              <a:t>States Change </a:t>
            </a:r>
            <a:r>
              <a:rPr lang="en-US" sz="2800" b="1" dirty="0" err="1">
                <a:solidFill>
                  <a:srgbClr val="006166"/>
                </a:solidFill>
                <a:latin typeface="+mn-lt"/>
              </a:rPr>
              <a:t>Slooooowly</a:t>
            </a:r>
            <a:endParaRPr lang="en-US" sz="2800" b="1" dirty="0">
              <a:solidFill>
                <a:srgbClr val="006166"/>
              </a:solidFill>
              <a:latin typeface="+mn-lt"/>
            </a:endParaRPr>
          </a:p>
        </p:txBody>
      </p:sp>
      <p:sp>
        <p:nvSpPr>
          <p:cNvPr id="3" name="Content Placeholder 2"/>
          <p:cNvSpPr>
            <a:spLocks noGrp="1"/>
          </p:cNvSpPr>
          <p:nvPr>
            <p:ph idx="1"/>
          </p:nvPr>
        </p:nvSpPr>
        <p:spPr/>
        <p:txBody>
          <a:bodyPr/>
          <a:lstStyle/>
          <a:p>
            <a:pPr marL="0" indent="0">
              <a:buNone/>
            </a:pPr>
            <a:r>
              <a:rPr lang="en-US" sz="1800" dirty="0"/>
              <a:t>2003 U.S. Standard Certificates  - 50 states implemented</a:t>
            </a:r>
          </a:p>
          <a:p>
            <a:pPr lvl="1"/>
            <a:r>
              <a:rPr lang="en-US" sz="1800" b="1" dirty="0"/>
              <a:t>Birth Certificate - 2016</a:t>
            </a:r>
          </a:p>
          <a:p>
            <a:pPr lvl="1"/>
            <a:r>
              <a:rPr lang="en-US" sz="1800" b="1" dirty="0"/>
              <a:t>Death Certificate – 2018</a:t>
            </a:r>
          </a:p>
          <a:p>
            <a:pPr lvl="1"/>
            <a:r>
              <a:rPr lang="en-US" sz="1800" b="1" dirty="0"/>
              <a:t>Report of fetal death - 2018</a:t>
            </a:r>
          </a:p>
        </p:txBody>
      </p:sp>
      <p:pic>
        <p:nvPicPr>
          <p:cNvPr id="4" name="Picture 3" descr="Oh Fair New Mexico: December 200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95" y="2693375"/>
            <a:ext cx="4041486" cy="2341888"/>
          </a:xfrm>
          <a:prstGeom prst="rect">
            <a:avLst/>
          </a:prstGeom>
        </p:spPr>
      </p:pic>
    </p:spTree>
    <p:extLst>
      <p:ext uri="{BB962C8B-B14F-4D97-AF65-F5344CB8AC3E}">
        <p14:creationId xmlns:p14="http://schemas.microsoft.com/office/powerpoint/2010/main" val="6517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1798AB5217849912631DAF75A3B79" ma:contentTypeVersion="7" ma:contentTypeDescription="Create a new document." ma:contentTypeScope="" ma:versionID="1979be00ee9865d5023fb37e9ad900fd">
  <xsd:schema xmlns:xsd="http://www.w3.org/2001/XMLSchema" xmlns:xs="http://www.w3.org/2001/XMLSchema" xmlns:p="http://schemas.microsoft.com/office/2006/metadata/properties" xmlns:ns3="a0d95979-b78d-4456-a83d-a4e89158df7f" xmlns:ns4="508508a9-2d59-4074-9a0f-ccfddcb81bc1" targetNamespace="http://schemas.microsoft.com/office/2006/metadata/properties" ma:root="true" ma:fieldsID="44f4b9acd77373bb93aee92664da1e45" ns3:_="" ns4:_="">
    <xsd:import namespace="a0d95979-b78d-4456-a83d-a4e89158df7f"/>
    <xsd:import namespace="508508a9-2d59-4074-9a0f-ccfddcb81bc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d95979-b78d-4456-a83d-a4e89158d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8508a9-2d59-4074-9a0f-ccfddcb81b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3CB013-ACE7-4924-B2A2-932DBC684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d95979-b78d-4456-a83d-a4e89158df7f"/>
    <ds:schemaRef ds:uri="508508a9-2d59-4074-9a0f-ccfddcb81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3ACE3E-FED0-4E9E-BCA4-D76DD248F9AD}">
  <ds:schemaRefs>
    <ds:schemaRef ds:uri="http://www.w3.org/XML/1998/namespace"/>
    <ds:schemaRef ds:uri="a0d95979-b78d-4456-a83d-a4e89158df7f"/>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508508a9-2d59-4074-9a0f-ccfddcb81bc1"/>
  </ds:schemaRefs>
</ds:datastoreItem>
</file>

<file path=customXml/itemProps3.xml><?xml version="1.0" encoding="utf-8"?>
<ds:datastoreItem xmlns:ds="http://schemas.openxmlformats.org/officeDocument/2006/customXml" ds:itemID="{CA9C1BE1-6DCE-4840-B39C-E184DF1653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23861</TotalTime>
  <Words>3230</Words>
  <Application>Microsoft Office PowerPoint</Application>
  <PresentationFormat>Custom</PresentationFormat>
  <Paragraphs>307</Paragraphs>
  <Slides>26</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Wingdings</vt:lpstr>
      <vt:lpstr>Calibri</vt:lpstr>
      <vt:lpstr>Courier New</vt:lpstr>
      <vt:lpstr>Arial</vt:lpstr>
      <vt:lpstr>Myriad Web Pro</vt:lpstr>
      <vt:lpstr>Calibri Light</vt:lpstr>
      <vt:lpstr>NCEH_ATSDR_combined</vt:lpstr>
      <vt:lpstr>1_NCEH_ATSDR_combined</vt:lpstr>
      <vt:lpstr>Office Theme</vt:lpstr>
      <vt:lpstr>National Center for Health Statistics  National Vital Statistics System</vt:lpstr>
      <vt:lpstr>The US Constitution</vt:lpstr>
      <vt:lpstr>Goal of today’s presentation</vt:lpstr>
      <vt:lpstr>The workload</vt:lpstr>
      <vt:lpstr>National Vital Statistics System</vt:lpstr>
      <vt:lpstr>Retail v. Wholesale: The Retail Side</vt:lpstr>
      <vt:lpstr>The Wholesale Side: Public Health Data</vt:lpstr>
      <vt:lpstr>Follow the money</vt:lpstr>
      <vt:lpstr>States Change Slooooowly</vt:lpstr>
      <vt:lpstr>State Laws and Systems Vary</vt:lpstr>
      <vt:lpstr>Other ways vital statistics are different than other public health data systems?</vt:lpstr>
      <vt:lpstr>Vital Statistics Cooperative Program (VSCP) Contract</vt:lpstr>
      <vt:lpstr>VSCP Contractual Requirements</vt:lpstr>
      <vt:lpstr>Division of Vital Statistics, NCHS</vt:lpstr>
      <vt:lpstr>Data Acquisition, Classification and Evaluation Branch</vt:lpstr>
      <vt:lpstr>DACEB</vt:lpstr>
      <vt:lpstr>Ongoing Monitoring and Evaluation Activities</vt:lpstr>
      <vt:lpstr>PowerPoint Presentation</vt:lpstr>
      <vt:lpstr>PowerPoint Presentation</vt:lpstr>
      <vt:lpstr>Source of Birth Data Quality Issues</vt:lpstr>
      <vt:lpstr>Cause of Death Data Quality processed separately</vt:lpstr>
      <vt:lpstr>Cause of Death Data Quality</vt:lpstr>
      <vt:lpstr>PowerPoint Presentation</vt:lpstr>
      <vt:lpstr>PowerPoint Presentation</vt:lpstr>
      <vt:lpstr>PowerPoint Presentation</vt:lpstr>
      <vt:lpstr>State Vital Statistics Improvement  Cooperative Agreement Activities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Moore, Jennifer A. (CDC/DDPHSS/NCHS/OD)</cp:lastModifiedBy>
  <cp:revision>592</cp:revision>
  <cp:lastPrinted>2019-08-05T18:05:35Z</cp:lastPrinted>
  <dcterms:created xsi:type="dcterms:W3CDTF">2011-03-17T17:43:16Z</dcterms:created>
  <dcterms:modified xsi:type="dcterms:W3CDTF">2021-01-19T14:58:21Z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0x010100EE11798AB5217849912631DAF75A3B79</vt:lpwstr>
  </property>
  <property fmtid="{D5CDD505-2E9C-101B-9397-08002B2CF9AE}" pid="4" name="MSIP_Label_7b94a7b8-f06c-4dfe-bdcc-9b548fd58c31_Enabled">
    <vt:lpwstr>true</vt:lpwstr>
  </property>
  <property fmtid="{D5CDD505-2E9C-101B-9397-08002B2CF9AE}" pid="5" name="MSIP_Label_7b94a7b8-f06c-4dfe-bdcc-9b548fd58c31_SetDate">
    <vt:lpwstr>2021-01-19T14:55:42Z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596ed91e-6b02-45bb-9eaf-968b8fdc9006</vt:lpwstr>
  </property>
  <property fmtid="{D5CDD505-2E9C-101B-9397-08002B2CF9AE}" pid="10" name="MSIP_Label_7b94a7b8-f06c-4dfe-bdcc-9b548fd58c31_ContentBits">
    <vt:lpwstr>0</vt:lpwstr>
  </property>
</Properties>
</file>