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7" r:id="rId5"/>
    <p:sldId id="1425" r:id="rId6"/>
    <p:sldId id="1421" r:id="rId7"/>
    <p:sldId id="1426" r:id="rId8"/>
    <p:sldId id="1525" r:id="rId9"/>
    <p:sldId id="256" r:id="rId10"/>
    <p:sldId id="1523" r:id="rId11"/>
    <p:sldId id="1526" r:id="rId12"/>
    <p:sldId id="1524" r:id="rId13"/>
    <p:sldId id="258" r:id="rId14"/>
    <p:sldId id="1529" r:id="rId15"/>
    <p:sldId id="1530" r:id="rId16"/>
    <p:sldId id="1528" r:id="rId17"/>
    <p:sldId id="259" r:id="rId18"/>
    <p:sldId id="1423" r:id="rId19"/>
    <p:sldId id="260" r:id="rId20"/>
    <p:sldId id="1527" r:id="rId21"/>
    <p:sldId id="1318" r:id="rId22"/>
    <p:sldId id="1314" r:id="rId23"/>
    <p:sldId id="1320" r:id="rId24"/>
    <p:sldId id="1531" r:id="rId25"/>
    <p:sldId id="1309" r:id="rId26"/>
    <p:sldId id="1532" r:id="rId27"/>
    <p:sldId id="1437" r:id="rId28"/>
    <p:sldId id="1415" r:id="rId29"/>
    <p:sldId id="1533" r:id="rId30"/>
    <p:sldId id="32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51CF"/>
    <a:srgbClr val="B54AD6"/>
    <a:srgbClr val="BD5FD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59929" autoAdjust="0"/>
  </p:normalViewPr>
  <p:slideViewPr>
    <p:cSldViewPr snapToGrid="0">
      <p:cViewPr varScale="1">
        <p:scale>
          <a:sx n="22" d="100"/>
          <a:sy n="22" d="100"/>
        </p:scale>
        <p:origin x="1524" y="20"/>
      </p:cViewPr>
      <p:guideLst/>
    </p:cSldViewPr>
  </p:slideViewPr>
  <p:outlineViewPr>
    <p:cViewPr>
      <p:scale>
        <a:sx n="33" d="100"/>
        <a:sy n="33" d="100"/>
      </p:scale>
      <p:origin x="0" y="-36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d2\AppData\Local\Microsoft\Windows\INetCache\Content.Outlook\9Q8D8WMA\NHANES_wt_check_2017_2020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42097381118455"/>
          <c:y val="5.4863312344545882E-2"/>
          <c:w val="0.69120862756502244"/>
          <c:h val="0.81604413844348211"/>
        </c:manualLayout>
      </c:layout>
      <c:pieChart>
        <c:varyColors val="1"/>
        <c:ser>
          <c:idx val="0"/>
          <c:order val="0"/>
          <c:tx>
            <c:strRef>
              <c:f>Sheet2!$A$2</c:f>
              <c:strCache>
                <c:ptCount val="1"/>
                <c:pt idx="0">
                  <c:v>2017-18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017-4B2B-AFF4-12B302B27D1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017-4B2B-AFF4-12B302B27D1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017-4B2B-AFF4-12B302B27D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Sheet2!$B$1:$D$1</c:f>
              <c:strCache>
                <c:ptCount val="3"/>
                <c:pt idx="0">
                  <c:v># Not Ready</c:v>
                </c:pt>
                <c:pt idx="1">
                  <c:v># In Process</c:v>
                </c:pt>
                <c:pt idx="2">
                  <c:v># Released</c:v>
                </c:pt>
              </c:strCache>
            </c:strRef>
          </c:cat>
          <c:val>
            <c:numRef>
              <c:f>Sheet2!$B$2:$D$2</c:f>
              <c:numCache>
                <c:formatCode>General</c:formatCode>
                <c:ptCount val="3"/>
                <c:pt idx="0">
                  <c:v>24</c:v>
                </c:pt>
                <c:pt idx="1">
                  <c:v>27</c:v>
                </c:pt>
                <c:pt idx="2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17-4B2B-AFF4-12B302B27D1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0781934543063714E-2"/>
          <c:y val="0.90526517875783508"/>
          <c:w val="0.82187682413110774"/>
          <c:h val="6.2392489564866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2629640095457"/>
          <c:y val="3.5041060026440127E-2"/>
          <c:w val="0.72897119154825585"/>
          <c:h val="0.84047220381598287"/>
        </c:manualLayout>
      </c:layout>
      <c:pieChart>
        <c:varyColors val="1"/>
        <c:ser>
          <c:idx val="0"/>
          <c:order val="0"/>
          <c:tx>
            <c:strRef>
              <c:f>Sheet2!$A$2</c:f>
              <c:strCache>
                <c:ptCount val="1"/>
                <c:pt idx="0">
                  <c:v>2017-18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017-4B2B-AFF4-12B302B27D1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017-4B2B-AFF4-12B302B27D1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017-4B2B-AFF4-12B302B27D1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17-4B2B-AFF4-12B302B27D1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17-4B2B-AFF4-12B302B27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Sheet2!$B$1:$D$1</c:f>
              <c:strCache>
                <c:ptCount val="3"/>
                <c:pt idx="0">
                  <c:v># Not Ready</c:v>
                </c:pt>
                <c:pt idx="1">
                  <c:v># In Process</c:v>
                </c:pt>
                <c:pt idx="2">
                  <c:v># Released</c:v>
                </c:pt>
              </c:strCache>
            </c:strRef>
          </c:cat>
          <c:val>
            <c:numRef>
              <c:f>Sheet2!$B$2:$D$2</c:f>
              <c:numCache>
                <c:formatCode>General</c:formatCode>
                <c:ptCount val="3"/>
                <c:pt idx="0">
                  <c:v>117</c:v>
                </c:pt>
                <c:pt idx="1">
                  <c:v>43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17-4B2B-AFF4-12B302B27D1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1177456890077784"/>
          <c:y val="0.93493912609216856"/>
          <c:w val="0.60026442639891264"/>
          <c:h val="6.5060873907831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32163642588154"/>
          <c:y val="0"/>
          <c:w val="0.80781058617672796"/>
          <c:h val="0.8560752861282674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Urban_rural!$C$8</c:f>
              <c:strCache>
                <c:ptCount val="1"/>
                <c:pt idx="0">
                  <c:v>0-99,999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0953F99-222B-4846-BDED-F68F35B7936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4EC-44B2-8B80-8E863ECDE5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50DEB7B-E341-4389-86A4-1C92C30E8C52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4EC-44B2-8B80-8E863ECDE517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lang="en-US"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98FE3E3-D43A-49A8-8D3A-B277BAFDEED5}" type="VALUE">
                      <a:rPr lang="en-US"/>
                      <a:pPr algn="ctr" rtl="0">
                        <a:defRPr/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4EC-44B2-8B80-8E863ECDE517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lang="en-US"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DF5A6AB-EB70-44E1-9C07-C473A1CF55F8}" type="VALUE">
                      <a:rPr lang="en-US"/>
                      <a:pPr algn="ctr" rtl="0">
                        <a:defRPr/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EC-44B2-8B80-8E863ECDE517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lang="en-US"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AD07EE-F895-4839-AA2C-A8EAB6CBF1CD}" type="VALUE">
                      <a:rPr lang="en-US"/>
                      <a:pPr algn="ctr" rtl="0">
                        <a:defRPr/>
                      </a:pPr>
                      <a:t>[VALUE]</a:t>
                    </a:fld>
                    <a:endParaRPr lang="en-US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4EC-44B2-8B80-8E863ECDE517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4EC-44B2-8B80-8E863ECDE51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738CAF6-9CB4-4C94-9AE9-043BC78BE066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4EC-44B2-8B80-8E863ECDE51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en-US"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Urban_rural!$A$9:$B$17</c:f>
              <c:multiLvlStrCache>
                <c:ptCount val="9"/>
                <c:lvl>
                  <c:pt idx="1">
                    <c:v>Ini Base</c:v>
                  </c:pt>
                  <c:pt idx="2">
                    <c:v>Screener</c:v>
                  </c:pt>
                  <c:pt idx="3">
                    <c:v>Interview</c:v>
                  </c:pt>
                  <c:pt idx="4">
                    <c:v>MEC</c:v>
                  </c:pt>
                  <c:pt idx="5">
                    <c:v>Ini Base</c:v>
                  </c:pt>
                  <c:pt idx="6">
                    <c:v>Screener</c:v>
                  </c:pt>
                  <c:pt idx="7">
                    <c:v>Interview</c:v>
                  </c:pt>
                  <c:pt idx="8">
                    <c:v>MEC</c:v>
                  </c:pt>
                </c:lvl>
                <c:lvl>
                  <c:pt idx="0">
                    <c:v>ACS 2018 5YR</c:v>
                  </c:pt>
                  <c:pt idx="1">
                    <c:v>2017-2018</c:v>
                  </c:pt>
                  <c:pt idx="5">
                    <c:v>2017-2020</c:v>
                  </c:pt>
                </c:lvl>
              </c:multiLvlStrCache>
            </c:multiLvlStrRef>
          </c:cat>
          <c:val>
            <c:numRef>
              <c:f>Urban_rural!$C$9:$C$17</c:f>
              <c:numCache>
                <c:formatCode>0.00</c:formatCode>
                <c:ptCount val="9"/>
                <c:pt idx="0">
                  <c:v>0.20923823017794269</c:v>
                </c:pt>
                <c:pt idx="1">
                  <c:v>0.20299901958231706</c:v>
                </c:pt>
                <c:pt idx="2">
                  <c:v>0.25041474606227748</c:v>
                </c:pt>
                <c:pt idx="3">
                  <c:v>0.25535131681855638</c:v>
                </c:pt>
                <c:pt idx="4">
                  <c:v>0.25700649385939006</c:v>
                </c:pt>
                <c:pt idx="5">
                  <c:v>0.20299901958231706</c:v>
                </c:pt>
                <c:pt idx="6">
                  <c:v>0.20918232397106168</c:v>
                </c:pt>
                <c:pt idx="7">
                  <c:v>0.22874082704255472</c:v>
                </c:pt>
                <c:pt idx="8">
                  <c:v>0.2335700604979517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EC-44B2-8B80-8E863ECDE517}"/>
            </c:ext>
          </c:extLst>
        </c:ser>
        <c:ser>
          <c:idx val="1"/>
          <c:order val="1"/>
          <c:tx>
            <c:strRef>
              <c:f>Urban_rural!$D$8</c:f>
              <c:strCache>
                <c:ptCount val="1"/>
                <c:pt idx="0">
                  <c:v>100,000-249,999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en-US"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Urban_rural!$A$9:$B$17</c:f>
              <c:multiLvlStrCache>
                <c:ptCount val="9"/>
                <c:lvl>
                  <c:pt idx="1">
                    <c:v>Ini Base</c:v>
                  </c:pt>
                  <c:pt idx="2">
                    <c:v>Screener</c:v>
                  </c:pt>
                  <c:pt idx="3">
                    <c:v>Interview</c:v>
                  </c:pt>
                  <c:pt idx="4">
                    <c:v>MEC</c:v>
                  </c:pt>
                  <c:pt idx="5">
                    <c:v>Ini Base</c:v>
                  </c:pt>
                  <c:pt idx="6">
                    <c:v>Screener</c:v>
                  </c:pt>
                  <c:pt idx="7">
                    <c:v>Interview</c:v>
                  </c:pt>
                  <c:pt idx="8">
                    <c:v>MEC</c:v>
                  </c:pt>
                </c:lvl>
                <c:lvl>
                  <c:pt idx="0">
                    <c:v>ACS 2018 5YR</c:v>
                  </c:pt>
                  <c:pt idx="1">
                    <c:v>2017-2018</c:v>
                  </c:pt>
                  <c:pt idx="5">
                    <c:v>2017-2020</c:v>
                  </c:pt>
                </c:lvl>
              </c:multiLvlStrCache>
            </c:multiLvlStrRef>
          </c:cat>
          <c:val>
            <c:numRef>
              <c:f>Urban_rural!$D$9:$D$17</c:f>
              <c:numCache>
                <c:formatCode>0.00</c:formatCode>
                <c:ptCount val="9"/>
                <c:pt idx="0">
                  <c:v>0.15769369484076895</c:v>
                </c:pt>
                <c:pt idx="1">
                  <c:v>0.15577999580043081</c:v>
                </c:pt>
                <c:pt idx="2">
                  <c:v>0.14592342656230878</c:v>
                </c:pt>
                <c:pt idx="3">
                  <c:v>0.14502010975048737</c:v>
                </c:pt>
                <c:pt idx="4">
                  <c:v>0.14610102853110077</c:v>
                </c:pt>
                <c:pt idx="5">
                  <c:v>0.15577999580043081</c:v>
                </c:pt>
                <c:pt idx="6">
                  <c:v>0.12219329081654547</c:v>
                </c:pt>
                <c:pt idx="7">
                  <c:v>0.11909235085907854</c:v>
                </c:pt>
                <c:pt idx="8">
                  <c:v>0.11767633323350631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EC-44B2-8B80-8E863ECDE517}"/>
            </c:ext>
          </c:extLst>
        </c:ser>
        <c:ser>
          <c:idx val="2"/>
          <c:order val="2"/>
          <c:tx>
            <c:strRef>
              <c:f>Urban_rural!$E$8</c:f>
              <c:strCache>
                <c:ptCount val="1"/>
                <c:pt idx="0">
                  <c:v>250,000-999,999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en-US"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Urban_rural!$A$9:$B$17</c:f>
              <c:multiLvlStrCache>
                <c:ptCount val="9"/>
                <c:lvl>
                  <c:pt idx="1">
                    <c:v>Ini Base</c:v>
                  </c:pt>
                  <c:pt idx="2">
                    <c:v>Screener</c:v>
                  </c:pt>
                  <c:pt idx="3">
                    <c:v>Interview</c:v>
                  </c:pt>
                  <c:pt idx="4">
                    <c:v>MEC</c:v>
                  </c:pt>
                  <c:pt idx="5">
                    <c:v>Ini Base</c:v>
                  </c:pt>
                  <c:pt idx="6">
                    <c:v>Screener</c:v>
                  </c:pt>
                  <c:pt idx="7">
                    <c:v>Interview</c:v>
                  </c:pt>
                  <c:pt idx="8">
                    <c:v>MEC</c:v>
                  </c:pt>
                </c:lvl>
                <c:lvl>
                  <c:pt idx="0">
                    <c:v>ACS 2018 5YR</c:v>
                  </c:pt>
                  <c:pt idx="1">
                    <c:v>2017-2018</c:v>
                  </c:pt>
                  <c:pt idx="5">
                    <c:v>2017-2020</c:v>
                  </c:pt>
                </c:lvl>
              </c:multiLvlStrCache>
            </c:multiLvlStrRef>
          </c:cat>
          <c:val>
            <c:numRef>
              <c:f>Urban_rural!$E$9:$E$17</c:f>
              <c:numCache>
                <c:formatCode>0.00</c:formatCode>
                <c:ptCount val="9"/>
                <c:pt idx="0">
                  <c:v>0.3494926255015558</c:v>
                </c:pt>
                <c:pt idx="1">
                  <c:v>0.3685133866600081</c:v>
                </c:pt>
                <c:pt idx="2">
                  <c:v>0.32473467149147112</c:v>
                </c:pt>
                <c:pt idx="3">
                  <c:v>0.32430539693853616</c:v>
                </c:pt>
                <c:pt idx="4">
                  <c:v>0.32436727385831204</c:v>
                </c:pt>
                <c:pt idx="5">
                  <c:v>0.3685133866600081</c:v>
                </c:pt>
                <c:pt idx="6">
                  <c:v>0.43054263591585196</c:v>
                </c:pt>
                <c:pt idx="7">
                  <c:v>0.4346917635631794</c:v>
                </c:pt>
                <c:pt idx="8">
                  <c:v>0.43226846026215809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4EC-44B2-8B80-8E863ECDE517}"/>
            </c:ext>
          </c:extLst>
        </c:ser>
        <c:ser>
          <c:idx val="3"/>
          <c:order val="3"/>
          <c:tx>
            <c:strRef>
              <c:f>Urban_rural!$F$8</c:f>
              <c:strCache>
                <c:ptCount val="1"/>
                <c:pt idx="0">
                  <c:v>1,000,000 and up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en-US"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Urban_rural!$A$9:$B$17</c:f>
              <c:multiLvlStrCache>
                <c:ptCount val="9"/>
                <c:lvl>
                  <c:pt idx="1">
                    <c:v>Ini Base</c:v>
                  </c:pt>
                  <c:pt idx="2">
                    <c:v>Screener</c:v>
                  </c:pt>
                  <c:pt idx="3">
                    <c:v>Interview</c:v>
                  </c:pt>
                  <c:pt idx="4">
                    <c:v>MEC</c:v>
                  </c:pt>
                  <c:pt idx="5">
                    <c:v>Ini Base</c:v>
                  </c:pt>
                  <c:pt idx="6">
                    <c:v>Screener</c:v>
                  </c:pt>
                  <c:pt idx="7">
                    <c:v>Interview</c:v>
                  </c:pt>
                  <c:pt idx="8">
                    <c:v>MEC</c:v>
                  </c:pt>
                </c:lvl>
                <c:lvl>
                  <c:pt idx="0">
                    <c:v>ACS 2018 5YR</c:v>
                  </c:pt>
                  <c:pt idx="1">
                    <c:v>2017-2018</c:v>
                  </c:pt>
                  <c:pt idx="5">
                    <c:v>2017-2020</c:v>
                  </c:pt>
                </c:lvl>
              </c:multiLvlStrCache>
            </c:multiLvlStrRef>
          </c:cat>
          <c:val>
            <c:numRef>
              <c:f>Urban_rural!$F$9:$F$17</c:f>
              <c:numCache>
                <c:formatCode>0.00</c:formatCode>
                <c:ptCount val="9"/>
                <c:pt idx="0">
                  <c:v>0.28357544947973251</c:v>
                </c:pt>
                <c:pt idx="1">
                  <c:v>0.27270759795724292</c:v>
                </c:pt>
                <c:pt idx="2">
                  <c:v>0.27892715588394207</c:v>
                </c:pt>
                <c:pt idx="3">
                  <c:v>0.27532317649242039</c:v>
                </c:pt>
                <c:pt idx="4">
                  <c:v>0.27252520375119688</c:v>
                </c:pt>
                <c:pt idx="5">
                  <c:v>0.27270759795724292</c:v>
                </c:pt>
                <c:pt idx="6">
                  <c:v>0.23808174929654283</c:v>
                </c:pt>
                <c:pt idx="7">
                  <c:v>0.21747505853518823</c:v>
                </c:pt>
                <c:pt idx="8">
                  <c:v>0.21648514600638391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EC-44B2-8B80-8E863ECDE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639497376"/>
        <c:axId val="1483014240"/>
      </c:barChart>
      <c:catAx>
        <c:axId val="1639497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n-US"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3014240"/>
        <c:crosses val="autoZero"/>
        <c:auto val="1"/>
        <c:lblAlgn val="ctr"/>
        <c:lblOffset val="100"/>
        <c:noMultiLvlLbl val="0"/>
      </c:catAx>
      <c:valAx>
        <c:axId val="148301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49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>
        <a:defRPr lang="en-US" sz="1400" b="0" i="0" u="none" strike="noStrike" kern="1200" baseline="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0.81455</cdr:x>
      <cdr:y>0.25401</cdr:y>
    </cdr:from>
    <cdr:to>
      <cdr:x>0.99382</cdr:x>
      <cdr:y>0.30308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1328F06-9469-4B37-B2DF-1A805B2F0918}"/>
            </a:ext>
          </a:extLst>
        </cdr:cNvPr>
        <cdr:cNvSpPr txBox="1"/>
      </cdr:nvSpPr>
      <cdr:spPr>
        <a:xfrm xmlns:a="http://schemas.openxmlformats.org/drawingml/2006/main">
          <a:off x="7048500" y="1596571"/>
          <a:ext cx="1551214" cy="308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75F0A-A97F-4A67-8D4D-C23AEC1FD0F7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E9022-D117-40FB-A7EE-4E766AF7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B9C88A-263A-5D4B-A762-9174405490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033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20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23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6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43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4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12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66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0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23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10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062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80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F3CF1-C575-4C91-A41F-09737D032C2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30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F3CF1-C575-4C91-A41F-09737D032C2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230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52081-93BD-43A3-B68A-DF9377D5B33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20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endParaRPr lang="en-US" b="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5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7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4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29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03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1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B5120E-07E6-F14E-9DE3-B95CAA272552}"/>
              </a:ext>
            </a:extLst>
          </p:cNvPr>
          <p:cNvSpPr/>
          <p:nvPr userDrawn="1"/>
        </p:nvSpPr>
        <p:spPr>
          <a:xfrm>
            <a:off x="0" y="1809946"/>
            <a:ext cx="12188954" cy="5048054"/>
          </a:xfrm>
          <a:prstGeom prst="rect">
            <a:avLst/>
          </a:prstGeom>
          <a:solidFill>
            <a:srgbClr val="007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699" y="297345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4775202"/>
            <a:ext cx="10079008" cy="1277049"/>
          </a:xfrm>
          <a:prstGeom prst="rect">
            <a:avLst/>
          </a:prstGeom>
        </p:spPr>
        <p:txBody>
          <a:bodyPr lIns="108000"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600">
                <a:solidFill>
                  <a:schemeClr val="bg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E2A767-F8DA-5543-B172-2A87B1CC2E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9699" y="243282"/>
            <a:ext cx="2290215" cy="13215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6511BA-24C0-034F-A58E-AAA9CE6E13B5}"/>
              </a:ext>
            </a:extLst>
          </p:cNvPr>
          <p:cNvSpPr/>
          <p:nvPr userDrawn="1"/>
        </p:nvSpPr>
        <p:spPr>
          <a:xfrm>
            <a:off x="0" y="1789278"/>
            <a:ext cx="12188954" cy="58603"/>
          </a:xfrm>
          <a:prstGeom prst="rect">
            <a:avLst/>
          </a:prstGeom>
          <a:solidFill>
            <a:srgbClr val="D948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2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36">
          <p15:clr>
            <a:srgbClr val="FBAE40"/>
          </p15:clr>
        </p15:guide>
        <p15:guide id="2" pos="724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B9BD40-7CEA-404E-8135-32A5606E8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52D782-E7F9-2348-B59A-4C871F91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ic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AC22BDD-7476-EA4C-A6EF-355C8D8CA744}"/>
              </a:ext>
            </a:extLst>
          </p:cNvPr>
          <p:cNvSpPr/>
          <p:nvPr userDrawn="1"/>
        </p:nvSpPr>
        <p:spPr>
          <a:xfrm>
            <a:off x="0" y="0"/>
            <a:ext cx="12188954" cy="6843667"/>
          </a:xfrm>
          <a:prstGeom prst="rect">
            <a:avLst/>
          </a:prstGeom>
          <a:solidFill>
            <a:srgbClr val="017B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E2DD7-435F-9844-ADB4-BAB0B12D8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1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7243" y="221615"/>
            <a:ext cx="4442551" cy="631591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09699" y="290088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0" i="0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49C931A-2805-FE43-B77E-5D5AB5180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800" y="6434051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87F002-E876-D845-97A5-8FCBEA7B9C3A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5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10363200" cy="5905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695451"/>
            <a:ext cx="9702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355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205118"/>
            <a:ext cx="10856976" cy="590550"/>
          </a:xfrm>
          <a:prstGeom prst="rect">
            <a:avLst/>
          </a:prstGeom>
        </p:spPr>
        <p:txBody>
          <a:bodyPr tIns="0" bIns="0" anchor="t" anchorCtr="0"/>
          <a:lstStyle>
            <a:lvl1pPr>
              <a:lnSpc>
                <a:spcPts val="4000"/>
              </a:lnSpc>
              <a:defRPr lang="en-US" sz="3600" b="1" baseline="0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>
              <a:lnSpc>
                <a:spcPts val="3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197864"/>
            <a:ext cx="10802112" cy="492861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61544" y="6156960"/>
            <a:ext cx="109728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400" baseline="0">
                <a:solidFill>
                  <a:srgbClr val="000000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4700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06424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301905D9-8FCB-814A-BBA8-268ECEFD0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5F57699C-B5C7-D046-B17E-2AF74C97C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57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AE4C29-A83F-7745-BF1B-4259C9CB92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65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718CA15-4F49-B84C-B44D-1CEC98E2C8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600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AD8793EA-7528-644E-A73C-081F2EE98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2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4582928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2111852-53C7-914B-A11C-2BD89BC42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9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943044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491662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0B24796-917B-A84A-BD3F-8EFEDEFBE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6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463798" y="1849424"/>
            <a:ext cx="7264404" cy="3458413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70870AB-908C-5040-80CE-11BC1AF59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6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56375" y="152882"/>
            <a:ext cx="10355321" cy="990599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230284"/>
            <a:ext cx="12192000" cy="5627716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598B9C5D-7180-7140-81FD-03AE4FE4D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8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5688A52-435F-D949-8619-2CE9B3188F9C}"/>
              </a:ext>
            </a:extLst>
          </p:cNvPr>
          <p:cNvSpPr txBox="1">
            <a:spLocks/>
          </p:cNvSpPr>
          <p:nvPr userDrawn="1"/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0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182437AC-B2AD-5C4F-9E4A-A94C18B83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8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86586-5256-9347-B17A-85790410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5" y="312516"/>
            <a:ext cx="10515600" cy="671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BE024-0F4F-ED4B-A35B-841A0BDD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075" y="13869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687388" lvl="1" indent="-230188" algn="l" defTabSz="457200" rtl="0" eaLnBrk="1" latinLnBrk="0" hangingPunct="1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00737F"/>
              </a:buClr>
              <a:buSzPct val="120000"/>
              <a:buFont typeface="Helvetica" charset="0"/>
              <a:buChar char="⁃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737F"/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rgbClr val="00737F"/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A55D2-2B29-6743-B7A0-7BF51AC90AFD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1C30D-E0BE-7941-BA92-C9AD958FEA7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8022" y="5912798"/>
            <a:ext cx="1339773" cy="77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720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3000" b="1" kern="1200" dirty="0">
          <a:solidFill>
            <a:srgbClr val="00737F"/>
          </a:solidFill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spcBef>
          <a:spcPts val="600"/>
        </a:spcBef>
        <a:spcAft>
          <a:spcPts val="600"/>
        </a:spcAft>
        <a:buClr>
          <a:srgbClr val="017B89"/>
        </a:buClr>
        <a:buFont typeface="Arial"/>
        <a:buChar char="•"/>
        <a:tabLst/>
        <a:defRPr lang="en-US" sz="2400" kern="1200" dirty="0" smtClean="0">
          <a:solidFill>
            <a:srgbClr val="575C5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lang="en-US" sz="22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spcAft>
          <a:spcPts val="600"/>
        </a:spcAft>
        <a:buClr>
          <a:srgbClr val="575C5D"/>
        </a:buClr>
        <a:buFont typeface="Arial"/>
        <a:buChar char="•"/>
        <a:defRPr lang="en-US" sz="20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lang="en-US" sz="1800" kern="1200" dirty="0" smtClean="0">
          <a:solidFill>
            <a:srgbClr val="575C5D"/>
          </a:solidFill>
          <a:latin typeface="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600" kern="1200" baseline="0" dirty="0">
          <a:solidFill>
            <a:srgbClr val="575C5D"/>
          </a:solidFill>
          <a:latin typeface="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0">
          <p15:clr>
            <a:srgbClr val="F26B43"/>
          </p15:clr>
        </p15:guide>
        <p15:guide id="3" pos="5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h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cdc.gov/nchs/nhan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80283" y="4304715"/>
            <a:ext cx="10431433" cy="2099464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Ryne Paulose, M.A., Ph.D.</a:t>
            </a:r>
          </a:p>
          <a:p>
            <a:pPr algn="ctr"/>
            <a:r>
              <a:rPr lang="en-US" sz="2000" dirty="0"/>
              <a:t>Acting NHANES Director</a:t>
            </a:r>
          </a:p>
          <a:p>
            <a:pPr algn="ctr"/>
            <a:endParaRPr lang="en-US" sz="2000" dirty="0"/>
          </a:p>
          <a:p>
            <a:pPr algn="ctr"/>
            <a:endParaRPr lang="en-US" dirty="0"/>
          </a:p>
          <a:p>
            <a:pPr algn="ctr"/>
            <a:r>
              <a:rPr lang="en-US" sz="2000" dirty="0"/>
              <a:t>September 18, 2020</a:t>
            </a:r>
          </a:p>
          <a:p>
            <a:pPr algn="ctr"/>
            <a:r>
              <a:rPr lang="en-US" sz="2000" dirty="0"/>
              <a:t>NCHS Board of Scientific Counselors Meeting</a:t>
            </a:r>
            <a:endParaRPr lang="en-US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4AC0A18C-5285-4ECE-A063-62B5358FA13F}"/>
              </a:ext>
            </a:extLst>
          </p:cNvPr>
          <p:cNvSpPr txBox="1">
            <a:spLocks/>
          </p:cNvSpPr>
          <p:nvPr/>
        </p:nvSpPr>
        <p:spPr>
          <a:xfrm>
            <a:off x="0" y="2205251"/>
            <a:ext cx="11709398" cy="156489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b="1" kern="1200" cap="none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4000" b="0" dirty="0">
                <a:solidFill>
                  <a:srgbClr val="FFC000"/>
                </a:solidFill>
              </a:rPr>
              <a:t>National Health and Nutrition Examination Survey (NHANES) 2019 – 2020</a:t>
            </a:r>
          </a:p>
        </p:txBody>
      </p:sp>
    </p:spTree>
    <p:extLst>
      <p:ext uri="{BB962C8B-B14F-4D97-AF65-F5344CB8AC3E}">
        <p14:creationId xmlns:p14="http://schemas.microsoft.com/office/powerpoint/2010/main" val="16174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A2AF-8E70-46F4-84F6-EE03056C6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57" y="247650"/>
            <a:ext cx="11240086" cy="590551"/>
          </a:xfrm>
        </p:spPr>
        <p:txBody>
          <a:bodyPr>
            <a:noAutofit/>
          </a:bodyPr>
          <a:lstStyle/>
          <a:p>
            <a:r>
              <a:rPr lang="en-US" sz="3200" b="1" dirty="0"/>
              <a:t>Approach to creating the 2017 – 2020 sampling weights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DBE926-885F-40FB-B354-C4202C05A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16171"/>
              </p:ext>
            </p:extLst>
          </p:nvPr>
        </p:nvGraphicFramePr>
        <p:xfrm>
          <a:off x="326156" y="942536"/>
          <a:ext cx="11764769" cy="5667814"/>
        </p:xfrm>
        <a:graphic>
          <a:graphicData uri="http://schemas.openxmlformats.org/drawingml/2006/table">
            <a:tbl>
              <a:tblPr firstRow="1" firstCol="1" bandRow="1"/>
              <a:tblGrid>
                <a:gridCol w="4120687">
                  <a:extLst>
                    <a:ext uri="{9D8B030D-6E8A-4147-A177-3AD203B41FA5}">
                      <a16:colId xmlns:a16="http://schemas.microsoft.com/office/drawing/2014/main" val="40989091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64052231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70162978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4291610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33546231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944670692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58096676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4028255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77603663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8720708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02306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61286979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26828413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18849160"/>
                    </a:ext>
                  </a:extLst>
                </a:gridCol>
                <a:gridCol w="1417446">
                  <a:extLst>
                    <a:ext uri="{9D8B030D-6E8A-4147-A177-3AD203B41FA5}">
                      <a16:colId xmlns:a16="http://schemas.microsoft.com/office/drawing/2014/main" val="1311671195"/>
                    </a:ext>
                  </a:extLst>
                </a:gridCol>
              </a:tblGrid>
              <a:tr h="293220"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GREG-Adjusted Weights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273823"/>
                  </a:ext>
                </a:extLst>
              </a:tr>
              <a:tr h="796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V7_b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V9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V12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2017−2020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32157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Added 18 PSUs from 2019-20 to the 2017-18 data collection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59177"/>
                  </a:ext>
                </a:extLst>
              </a:tr>
              <a:tr h="503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Created factors to adjust base weights for 48 completed PSUs in a 60-PSU sample design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41509"/>
                  </a:ext>
                </a:extLst>
              </a:tr>
              <a:tr h="456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income and population age 20+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80449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NCHS urbanicity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03797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education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79518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NR adjustment using same variables as in 2015-16 to create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913202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Adding variables to include in NR adjustment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27731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Adjusting NR separately within each PSU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828678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74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58370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32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654600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16 race/ethnicity/PSU size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11773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47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17715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28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6618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10 tract-level household income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21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A2AF-8E70-46F4-84F6-EE03056C6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57" y="247650"/>
            <a:ext cx="11240086" cy="590551"/>
          </a:xfrm>
        </p:spPr>
        <p:txBody>
          <a:bodyPr>
            <a:noAutofit/>
          </a:bodyPr>
          <a:lstStyle/>
          <a:p>
            <a:r>
              <a:rPr lang="en-US" sz="3200" b="1" dirty="0"/>
              <a:t>Approach to creating the 2017 – 2020 sampling weights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DBE926-885F-40FB-B354-C4202C05A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6007"/>
              </p:ext>
            </p:extLst>
          </p:nvPr>
        </p:nvGraphicFramePr>
        <p:xfrm>
          <a:off x="326156" y="942536"/>
          <a:ext cx="11764769" cy="5667814"/>
        </p:xfrm>
        <a:graphic>
          <a:graphicData uri="http://schemas.openxmlformats.org/drawingml/2006/table">
            <a:tbl>
              <a:tblPr firstRow="1" firstCol="1" bandRow="1"/>
              <a:tblGrid>
                <a:gridCol w="4120687">
                  <a:extLst>
                    <a:ext uri="{9D8B030D-6E8A-4147-A177-3AD203B41FA5}">
                      <a16:colId xmlns:a16="http://schemas.microsoft.com/office/drawing/2014/main" val="40989091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64052231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70162978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4291610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33546231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944670692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58096676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4028255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77603663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8720708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02306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61286979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26828413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18849160"/>
                    </a:ext>
                  </a:extLst>
                </a:gridCol>
                <a:gridCol w="1417446">
                  <a:extLst>
                    <a:ext uri="{9D8B030D-6E8A-4147-A177-3AD203B41FA5}">
                      <a16:colId xmlns:a16="http://schemas.microsoft.com/office/drawing/2014/main" val="1311671195"/>
                    </a:ext>
                  </a:extLst>
                </a:gridCol>
              </a:tblGrid>
              <a:tr h="293220"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GREG-Adjusted Weights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273823"/>
                  </a:ext>
                </a:extLst>
              </a:tr>
              <a:tr h="796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V7_b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V9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V12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2017−2020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32157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Added 18 PSUs from 2019-20 to the 2017-18 data collection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59177"/>
                  </a:ext>
                </a:extLst>
              </a:tr>
              <a:tr h="503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Created factors to adjust base weights for 48 completed PSUs in a 60-PSU sample design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41509"/>
                  </a:ext>
                </a:extLst>
              </a:tr>
              <a:tr h="456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income and population age 20+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80449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NCHS urbanicity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03797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education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79518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NR adjustment using same variables as in 2015-16 to create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913202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Adding variables to include in NR adjustment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27731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Adjusting NR separately within each PSU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828678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74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58370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32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654600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16 race/ethnicity/PSU size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11773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47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17715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28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6618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10 tract-level household income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634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A2AF-8E70-46F4-84F6-EE03056C6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57" y="247650"/>
            <a:ext cx="11240086" cy="590551"/>
          </a:xfrm>
        </p:spPr>
        <p:txBody>
          <a:bodyPr>
            <a:noAutofit/>
          </a:bodyPr>
          <a:lstStyle/>
          <a:p>
            <a:r>
              <a:rPr lang="en-US" sz="3200" b="1" dirty="0"/>
              <a:t>Approach to creating the 2017 – 2020 sampling weights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DBE926-885F-40FB-B354-C4202C05A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47646"/>
              </p:ext>
            </p:extLst>
          </p:nvPr>
        </p:nvGraphicFramePr>
        <p:xfrm>
          <a:off x="326156" y="942536"/>
          <a:ext cx="11764769" cy="5667814"/>
        </p:xfrm>
        <a:graphic>
          <a:graphicData uri="http://schemas.openxmlformats.org/drawingml/2006/table">
            <a:tbl>
              <a:tblPr firstRow="1" firstCol="1" bandRow="1"/>
              <a:tblGrid>
                <a:gridCol w="4120687">
                  <a:extLst>
                    <a:ext uri="{9D8B030D-6E8A-4147-A177-3AD203B41FA5}">
                      <a16:colId xmlns:a16="http://schemas.microsoft.com/office/drawing/2014/main" val="40989091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64052231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70162978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4291610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33546231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944670692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58096676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4028255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77603663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8720708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02306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61286979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26828413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18849160"/>
                    </a:ext>
                  </a:extLst>
                </a:gridCol>
                <a:gridCol w="1417446">
                  <a:extLst>
                    <a:ext uri="{9D8B030D-6E8A-4147-A177-3AD203B41FA5}">
                      <a16:colId xmlns:a16="http://schemas.microsoft.com/office/drawing/2014/main" val="1311671195"/>
                    </a:ext>
                  </a:extLst>
                </a:gridCol>
              </a:tblGrid>
              <a:tr h="293220"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GREG-Adjusted Weights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273823"/>
                  </a:ext>
                </a:extLst>
              </a:tr>
              <a:tr h="796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V7_b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V9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V12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2017−2020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32157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Added 18 PSUs from 2019-20 to the 2017-18 data collection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859177"/>
                  </a:ext>
                </a:extLst>
              </a:tr>
              <a:tr h="503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Created factors to adjust base weights for 48 completed PSUs in a 60-PSU sample design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41509"/>
                  </a:ext>
                </a:extLst>
              </a:tr>
              <a:tr h="456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income and population age 20+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80449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NCHS urbanicity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03797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education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79518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NR adjustment using same variables as in 2015-16 to create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913202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Adding variables to include in NR adjustment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27731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Adjusting NR separately within each PSU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828678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74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58370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32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654600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16 race/ethnicity/PSU size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11773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47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17715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28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6618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10 tract-level household income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08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A2AF-8E70-46F4-84F6-EE03056C6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57" y="247650"/>
            <a:ext cx="11240086" cy="590551"/>
          </a:xfrm>
        </p:spPr>
        <p:txBody>
          <a:bodyPr>
            <a:noAutofit/>
          </a:bodyPr>
          <a:lstStyle/>
          <a:p>
            <a:r>
              <a:rPr lang="en-US" sz="3200" b="1" dirty="0"/>
              <a:t>Approach to creating the 2017 – 2020 sampling weights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DBE926-885F-40FB-B354-C4202C05A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318"/>
              </p:ext>
            </p:extLst>
          </p:nvPr>
        </p:nvGraphicFramePr>
        <p:xfrm>
          <a:off x="326156" y="942536"/>
          <a:ext cx="11764769" cy="5667814"/>
        </p:xfrm>
        <a:graphic>
          <a:graphicData uri="http://schemas.openxmlformats.org/drawingml/2006/table">
            <a:tbl>
              <a:tblPr firstRow="1" firstCol="1" bandRow="1"/>
              <a:tblGrid>
                <a:gridCol w="4120687">
                  <a:extLst>
                    <a:ext uri="{9D8B030D-6E8A-4147-A177-3AD203B41FA5}">
                      <a16:colId xmlns:a16="http://schemas.microsoft.com/office/drawing/2014/main" val="40989091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64052231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70162978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4291610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33546231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944670692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58096676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40282555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77603663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3787207084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243023067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61286979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268284136"/>
                    </a:ext>
                  </a:extLst>
                </a:gridCol>
                <a:gridCol w="478972">
                  <a:extLst>
                    <a:ext uri="{9D8B030D-6E8A-4147-A177-3AD203B41FA5}">
                      <a16:colId xmlns:a16="http://schemas.microsoft.com/office/drawing/2014/main" val="4018849160"/>
                    </a:ext>
                  </a:extLst>
                </a:gridCol>
                <a:gridCol w="1417446">
                  <a:extLst>
                    <a:ext uri="{9D8B030D-6E8A-4147-A177-3AD203B41FA5}">
                      <a16:colId xmlns:a16="http://schemas.microsoft.com/office/drawing/2014/main" val="1311671195"/>
                    </a:ext>
                  </a:extLst>
                </a:gridCol>
              </a:tblGrid>
              <a:tr h="293220"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GREG-Adjusted Weights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273823"/>
                  </a:ext>
                </a:extLst>
              </a:tr>
              <a:tr h="796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V7_b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V9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V12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V14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2017−2020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32157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Added 18 PSUs from 2019-20 to the 2017-18 data collection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59177"/>
                  </a:ext>
                </a:extLst>
              </a:tr>
              <a:tr h="503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Created factors to adjust base weights for 48 completed PSUs in a 60-PSU sample design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41509"/>
                  </a:ext>
                </a:extLst>
              </a:tr>
              <a:tr h="456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income and population age 20+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80449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NCHS urbanicity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03797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GREG adjustment to education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79518"/>
                  </a:ext>
                </a:extLst>
              </a:tr>
              <a:tr h="4728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NR adjustment using same variables as in 2015-16 to create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13202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Adding variables to include in NR adjustment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27731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Adjusting NR separately within each PSU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28678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74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58370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32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54600"/>
                  </a:ext>
                </a:extLst>
              </a:tr>
              <a:tr h="27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16 race/ethnicity/PSU size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11773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47 race/ethnicity/sex/age group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17715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28 race/ethnicity/sex/education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C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66187"/>
                  </a:ext>
                </a:extLst>
              </a:tr>
              <a:tr h="265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Raking to 10 tract-level household income cells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54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F2B6-6CF0-47F8-BC42-65EF3661B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59" y="571207"/>
            <a:ext cx="10363200" cy="590551"/>
          </a:xfrm>
        </p:spPr>
        <p:txBody>
          <a:bodyPr>
            <a:normAutofit/>
          </a:bodyPr>
          <a:lstStyle/>
          <a:p>
            <a:r>
              <a:rPr lang="en-US" sz="3200" b="1" dirty="0"/>
              <a:t>How were these factors created?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FDF0D-DC14-40CF-99D2-8175DF8E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Normally, a 4-year sample would have 60 PSUs divided evenly into 15 strata, with 4 PSUs in every stratum</a:t>
            </a:r>
          </a:p>
          <a:p>
            <a:pPr lvl="1"/>
            <a:r>
              <a:rPr lang="en-US" dirty="0"/>
              <a:t>But, because the 18 PSUs completed in 2019−2020 came from a different sample design, some of the 2017−2018 strata did not have any additional PSUs, and some had as many as 4 additional PSUs </a:t>
            </a:r>
          </a:p>
          <a:p>
            <a:r>
              <a:rPr lang="en-US" dirty="0"/>
              <a:t>As a result, the 48 total PSUs are divided into 15 strata, where the strata contain between 2 and 6 PSUs.</a:t>
            </a:r>
          </a:p>
          <a:p>
            <a:pPr lvl="1"/>
            <a:r>
              <a:rPr lang="en-US" dirty="0"/>
              <a:t>As a result, the factors were created as 4 divided by the number of PSUs in the stratum.  For strata with only 2 PSUs, the factor would be 2.  For strata with 6 PSUs, the factor would be 0.67.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8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C349D-4869-42BD-9364-877DC12B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1942"/>
            <a:ext cx="10363200" cy="590551"/>
          </a:xfrm>
        </p:spPr>
        <p:txBody>
          <a:bodyPr>
            <a:normAutofit/>
          </a:bodyPr>
          <a:lstStyle/>
          <a:p>
            <a:r>
              <a:rPr lang="en-US" sz="3200" b="1" dirty="0"/>
              <a:t>QC of the 2017 − 2020 Sampling Weights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DA79B-9A7A-471B-B455-688C02D6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similar approach to that used for the 2017−2018 NHANES non-response bias and sampling variability assessments: </a:t>
            </a:r>
          </a:p>
          <a:p>
            <a:pPr lvl="1"/>
            <a:r>
              <a:rPr lang="en-US" dirty="0"/>
              <a:t>Comparisons to ACS</a:t>
            </a:r>
          </a:p>
          <a:p>
            <a:pPr lvl="1"/>
            <a:r>
              <a:rPr lang="en-US" dirty="0"/>
              <a:t>Benchmarking to NHIS</a:t>
            </a:r>
          </a:p>
          <a:p>
            <a:pPr lvl="1"/>
            <a:r>
              <a:rPr lang="en-US" dirty="0"/>
              <a:t>Examinations of temporal trends in key health outcomes</a:t>
            </a:r>
          </a:p>
          <a:p>
            <a:pPr lvl="1"/>
            <a:r>
              <a:rPr lang="en-US" dirty="0"/>
              <a:t>Comparison of response rates across subgroups; R-indicator analyses; and level of effort analyses, etc. </a:t>
            </a:r>
          </a:p>
        </p:txBody>
      </p:sp>
    </p:spTree>
    <p:extLst>
      <p:ext uri="{BB962C8B-B14F-4D97-AF65-F5344CB8AC3E}">
        <p14:creationId xmlns:p14="http://schemas.microsoft.com/office/powerpoint/2010/main" val="2833695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E13B-28F4-497A-B0D4-DEE11AB2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507"/>
            <a:ext cx="10515600" cy="113369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Balanced on education and income, as expected, but off on population size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71CEEF-CE44-4BF9-B740-85D0673A7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828383"/>
              </p:ext>
            </p:extLst>
          </p:nvPr>
        </p:nvGraphicFramePr>
        <p:xfrm>
          <a:off x="838200" y="1600200"/>
          <a:ext cx="1051560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7784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2FC4-F641-4B48-BFAF-E6E70437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71" y="2872750"/>
            <a:ext cx="8117059" cy="1518715"/>
          </a:xfrm>
        </p:spPr>
        <p:txBody>
          <a:bodyPr>
            <a:normAutofit fontScale="90000"/>
          </a:bodyPr>
          <a:lstStyle/>
          <a:p>
            <a:r>
              <a:rPr lang="en-US" dirty="0"/>
              <a:t>NHANES Data Release</a:t>
            </a:r>
            <a:br>
              <a:rPr lang="en-US" dirty="0"/>
            </a:br>
            <a:r>
              <a:rPr lang="en-US" dirty="0"/>
              <a:t>2017 – 2020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79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52F901-CF72-48FD-93B8-B5E30DF78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428625"/>
            <a:ext cx="9105900" cy="600075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B7FC659-601E-432C-AC25-ACA7F2BA1BE6}"/>
              </a:ext>
            </a:extLst>
          </p:cNvPr>
          <p:cNvSpPr/>
          <p:nvPr/>
        </p:nvSpPr>
        <p:spPr>
          <a:xfrm>
            <a:off x="3413149" y="3598779"/>
            <a:ext cx="2566738" cy="529389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37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909094-6B08-4F5A-B169-973ACE49D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086" y="0"/>
            <a:ext cx="7816480" cy="672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7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DD8D3-19C6-4E89-BB72-BE5B388E8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BSC Workgroup Meeting June 26</a:t>
            </a:r>
            <a:r>
              <a:rPr lang="en-US" baseline="30000" dirty="0"/>
              <a:t>th</a:t>
            </a:r>
          </a:p>
          <a:p>
            <a:r>
              <a:rPr lang="en-US" dirty="0"/>
              <a:t>Discussed completing NHANES 2019-2020 data collection and implications for starting NHANES 2021-2022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68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862663-1A55-4BD9-88C0-AA16FBAE7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20" y="854265"/>
            <a:ext cx="9811658" cy="56395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6EF4B6-F3A2-4256-B518-30120EA74B7D}"/>
              </a:ext>
            </a:extLst>
          </p:cNvPr>
          <p:cNvSpPr/>
          <p:nvPr/>
        </p:nvSpPr>
        <p:spPr>
          <a:xfrm>
            <a:off x="4295680" y="276113"/>
            <a:ext cx="3204852" cy="40011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/>
              <a:t>https://www.cdc.gov/rdc/</a:t>
            </a:r>
          </a:p>
        </p:txBody>
      </p:sp>
    </p:spTree>
    <p:extLst>
      <p:ext uri="{BB962C8B-B14F-4D97-AF65-F5344CB8AC3E}">
        <p14:creationId xmlns:p14="http://schemas.microsoft.com/office/powerpoint/2010/main" val="4245059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2FC4-F641-4B48-BFAF-E6E70437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71" y="2872750"/>
            <a:ext cx="8117059" cy="1518715"/>
          </a:xfrm>
        </p:spPr>
        <p:txBody>
          <a:bodyPr>
            <a:normAutofit fontScale="90000"/>
          </a:bodyPr>
          <a:lstStyle/>
          <a:p>
            <a:r>
              <a:rPr lang="en-US" dirty="0"/>
              <a:t>NHANES 2017 – 2020 </a:t>
            </a:r>
            <a:br>
              <a:rPr lang="en-US" dirty="0"/>
            </a:br>
            <a:r>
              <a:rPr lang="en-US" dirty="0"/>
              <a:t>Next Steps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85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0770970-1522-410B-888E-8BCB7864B88A}"/>
              </a:ext>
            </a:extLst>
          </p:cNvPr>
          <p:cNvSpPr txBox="1">
            <a:spLocks/>
          </p:cNvSpPr>
          <p:nvPr/>
        </p:nvSpPr>
        <p:spPr>
          <a:xfrm>
            <a:off x="2009553" y="1414129"/>
            <a:ext cx="8025987" cy="3121267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Continue with the data QC and editing of 2017-18 and 2019-20 data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Continue with the evaluation of the 2017-20 survey weights</a:t>
            </a:r>
          </a:p>
          <a:p>
            <a:pPr marL="342900" indent="-3429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Develop a plan for data release through the RDC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64CDD2-A077-4EAB-8447-3728BA244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375" y="244549"/>
            <a:ext cx="10597425" cy="898932"/>
          </a:xfrm>
        </p:spPr>
        <p:txBody>
          <a:bodyPr>
            <a:normAutofit/>
          </a:bodyPr>
          <a:lstStyle/>
          <a:p>
            <a:r>
              <a:rPr lang="en-US" sz="3300" dirty="0"/>
              <a:t>NHANES next steps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3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2FC4-F641-4B48-BFAF-E6E70437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71" y="2872750"/>
            <a:ext cx="8117059" cy="1518715"/>
          </a:xfrm>
        </p:spPr>
        <p:txBody>
          <a:bodyPr>
            <a:normAutofit fontScale="90000"/>
          </a:bodyPr>
          <a:lstStyle/>
          <a:p>
            <a:r>
              <a:rPr lang="en-US" dirty="0"/>
              <a:t>NHANES 2021– 2022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39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ircular Arrow 38">
            <a:extLst>
              <a:ext uri="{FF2B5EF4-FFF2-40B4-BE49-F238E27FC236}">
                <a16:creationId xmlns:a16="http://schemas.microsoft.com/office/drawing/2014/main" id="{90B23198-06E7-4145-9A67-0936A07767AD}"/>
              </a:ext>
            </a:extLst>
          </p:cNvPr>
          <p:cNvSpPr>
            <a:spLocks noChangeAspect="1"/>
          </p:cNvSpPr>
          <p:nvPr/>
        </p:nvSpPr>
        <p:spPr>
          <a:xfrm rot="7378277">
            <a:off x="4475558" y="1159989"/>
            <a:ext cx="3583184" cy="3623620"/>
          </a:xfrm>
          <a:prstGeom prst="circularArrow">
            <a:avLst>
              <a:gd name="adj1" fmla="val 0"/>
              <a:gd name="adj2" fmla="val 901204"/>
              <a:gd name="adj3" fmla="val 8578416"/>
              <a:gd name="adj4" fmla="val 10501404"/>
              <a:gd name="adj5" fmla="val 6545"/>
            </a:avLst>
          </a:prstGeom>
          <a:solidFill>
            <a:srgbClr val="0F56DC">
              <a:lumMod val="75000"/>
              <a:alpha val="35000"/>
            </a:srgbClr>
          </a:solidFill>
          <a:ln w="400050" cap="flat" cmpd="sng" algn="ctr">
            <a:solidFill>
              <a:srgbClr val="0F56DC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Web Pro"/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49C8A90B-6846-4CE4-AD3D-7044743F90DC}"/>
              </a:ext>
            </a:extLst>
          </p:cNvPr>
          <p:cNvSpPr txBox="1">
            <a:spLocks noChangeAspect="1"/>
          </p:cNvSpPr>
          <p:nvPr/>
        </p:nvSpPr>
        <p:spPr>
          <a:xfrm>
            <a:off x="5031011" y="2312772"/>
            <a:ext cx="2408222" cy="1323070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800" b="1" kern="1200" baseline="0">
                <a:solidFill>
                  <a:schemeClr val="bg1"/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16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NHANES Operational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16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16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Cycle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4E7E7AF-D51C-4240-870F-FDBC704954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84" y="4494951"/>
            <a:ext cx="659902" cy="989849"/>
          </a:xfrm>
          <a:prstGeom prst="rect">
            <a:avLst/>
          </a:prstGeom>
          <a:ln w="3175">
            <a:solidFill>
              <a:srgbClr val="FFFF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3" name="Oval 42">
            <a:extLst>
              <a:ext uri="{FF2B5EF4-FFF2-40B4-BE49-F238E27FC236}">
                <a16:creationId xmlns:a16="http://schemas.microsoft.com/office/drawing/2014/main" id="{CEF0F39C-B6F2-4EFC-BB39-0C281F8E19F0}"/>
              </a:ext>
            </a:extLst>
          </p:cNvPr>
          <p:cNvSpPr/>
          <p:nvPr/>
        </p:nvSpPr>
        <p:spPr>
          <a:xfrm>
            <a:off x="5279941" y="4117114"/>
            <a:ext cx="329951" cy="329950"/>
          </a:xfrm>
          <a:prstGeom prst="ellipse">
            <a:avLst/>
          </a:prstGeom>
          <a:solidFill>
            <a:srgbClr val="FF0066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b="1" kern="0" dirty="0">
                <a:solidFill>
                  <a:srgbClr val="000000"/>
                </a:solidFill>
                <a:latin typeface="Myriad Web Pro"/>
              </a:rPr>
              <a:t>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78B29F-258F-4B33-85C0-356FA867B688}"/>
              </a:ext>
            </a:extLst>
          </p:cNvPr>
          <p:cNvSpPr txBox="1"/>
          <p:nvPr/>
        </p:nvSpPr>
        <p:spPr>
          <a:xfrm>
            <a:off x="5186286" y="4601188"/>
            <a:ext cx="1893753" cy="954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b="1" kern="0" dirty="0">
                <a:solidFill>
                  <a:srgbClr val="000000"/>
                </a:solidFill>
                <a:latin typeface="Myriad Web Pro"/>
              </a:rPr>
              <a:t>Day 1</a:t>
            </a:r>
          </a:p>
          <a:p>
            <a:pPr>
              <a:defRPr/>
            </a:pPr>
            <a:r>
              <a:rPr lang="en-US" sz="1400" i="1" kern="0" dirty="0">
                <a:solidFill>
                  <a:srgbClr val="000000"/>
                </a:solidFill>
                <a:latin typeface="Myriad Web Pro"/>
              </a:rPr>
              <a:t>Stand Opens:</a:t>
            </a:r>
          </a:p>
          <a:p>
            <a:pPr>
              <a:defRPr/>
            </a:pPr>
            <a:r>
              <a:rPr lang="en-US" sz="1400" i="1" kern="0" dirty="0">
                <a:solidFill>
                  <a:srgbClr val="000000"/>
                </a:solidFill>
                <a:latin typeface="Myriad Web Pro"/>
              </a:rPr>
              <a:t>In-person screening and interviewing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109A72-92F5-4DE6-9F25-BF9D3E715A1B}"/>
              </a:ext>
            </a:extLst>
          </p:cNvPr>
          <p:cNvGrpSpPr>
            <a:grpSpLocks noChangeAspect="1"/>
          </p:cNvGrpSpPr>
          <p:nvPr/>
        </p:nvGrpSpPr>
        <p:grpSpPr>
          <a:xfrm>
            <a:off x="2292900" y="3259881"/>
            <a:ext cx="2710560" cy="881627"/>
            <a:chOff x="-318837" y="4284541"/>
            <a:chExt cx="3755919" cy="1221636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8F5D8D69-9542-4990-A37A-33BFA717E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8837" y="4284541"/>
              <a:ext cx="1828800" cy="1221636"/>
            </a:xfrm>
            <a:prstGeom prst="rect">
              <a:avLst/>
            </a:prstGeom>
            <a:ln w="3175">
              <a:solidFill>
                <a:srgbClr val="FFFFFF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4644D43-071D-45A7-97E5-EE2DD50F7881}"/>
                </a:ext>
              </a:extLst>
            </p:cNvPr>
            <p:cNvSpPr txBox="1"/>
            <p:nvPr/>
          </p:nvSpPr>
          <p:spPr>
            <a:xfrm>
              <a:off x="1122624" y="4456986"/>
              <a:ext cx="1746807" cy="725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Myriad Web Pro"/>
                </a:rPr>
                <a:t>Day 14</a:t>
              </a:r>
            </a:p>
            <a:p>
              <a:pPr algn="r">
                <a:defRPr/>
              </a:pPr>
              <a:r>
                <a:rPr lang="en-US" sz="1400" i="1" kern="0" dirty="0">
                  <a:solidFill>
                    <a:srgbClr val="000000"/>
                  </a:solidFill>
                  <a:latin typeface="Myriad Web Pro"/>
                </a:rPr>
                <a:t>MEC opens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31BAF94-929A-4A18-818F-29FE3D94F474}"/>
                </a:ext>
              </a:extLst>
            </p:cNvPr>
            <p:cNvSpPr/>
            <p:nvPr/>
          </p:nvSpPr>
          <p:spPr>
            <a:xfrm>
              <a:off x="2979883" y="4534826"/>
              <a:ext cx="457199" cy="457200"/>
            </a:xfrm>
            <a:prstGeom prst="ellipse">
              <a:avLst/>
            </a:prstGeom>
            <a:solidFill>
              <a:srgbClr val="7030A0"/>
            </a:solidFill>
            <a:ln w="254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000000"/>
                  </a:solidFill>
                  <a:latin typeface="Myriad Web Pro"/>
                </a:rPr>
                <a:t>4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B050BD6-EC32-4798-8B87-0DB2AD937311}"/>
              </a:ext>
            </a:extLst>
          </p:cNvPr>
          <p:cNvGrpSpPr>
            <a:grpSpLocks noChangeAspect="1"/>
          </p:cNvGrpSpPr>
          <p:nvPr/>
        </p:nvGrpSpPr>
        <p:grpSpPr>
          <a:xfrm>
            <a:off x="2548716" y="1704982"/>
            <a:ext cx="2611337" cy="733833"/>
            <a:chOff x="-576841" y="2186270"/>
            <a:chExt cx="3618428" cy="1016842"/>
          </a:xfrm>
        </p:grpSpPr>
        <p:pic>
          <p:nvPicPr>
            <p:cNvPr id="50" name="Picture 4" descr="\\cdc\project\NCHS_DHANES_SHARED\Photos\1999+ Continuous NHANES\Trailers, Staff &amp; Exhibits\NHANES trailer with truck on road.jpg">
              <a:extLst>
                <a:ext uri="{FF2B5EF4-FFF2-40B4-BE49-F238E27FC236}">
                  <a16:creationId xmlns:a16="http://schemas.microsoft.com/office/drawing/2014/main" id="{2972A972-2726-4FF4-A0CD-CB4D3EA4658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330" t="24962" r="6557" b="31676"/>
            <a:stretch/>
          </p:blipFill>
          <p:spPr bwMode="auto">
            <a:xfrm>
              <a:off x="-576841" y="2186270"/>
              <a:ext cx="1554480" cy="1016842"/>
            </a:xfrm>
            <a:prstGeom prst="rect">
              <a:avLst/>
            </a:prstGeom>
            <a:noFill/>
            <a:ln w="12700">
              <a:solidFill>
                <a:srgbClr val="FFFF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7FBDDF6-5D26-4979-861B-6AF919A7830A}"/>
                </a:ext>
              </a:extLst>
            </p:cNvPr>
            <p:cNvSpPr/>
            <p:nvPr/>
          </p:nvSpPr>
          <p:spPr>
            <a:xfrm>
              <a:off x="2584387" y="2426807"/>
              <a:ext cx="457200" cy="457200"/>
            </a:xfrm>
            <a:prstGeom prst="ellipse">
              <a:avLst/>
            </a:prstGeom>
            <a:solidFill>
              <a:srgbClr val="FF6600"/>
            </a:solidFill>
            <a:ln w="254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000000"/>
                  </a:solidFill>
                  <a:latin typeface="Myriad Web Pro"/>
                </a:rPr>
                <a:t>5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C68CBA-794E-4952-BCA3-404FB9796DA3}"/>
                </a:ext>
              </a:extLst>
            </p:cNvPr>
            <p:cNvSpPr txBox="1"/>
            <p:nvPr/>
          </p:nvSpPr>
          <p:spPr>
            <a:xfrm>
              <a:off x="923606" y="2282217"/>
              <a:ext cx="1524201" cy="7250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Myriad Web Pro"/>
                </a:rPr>
                <a:t>Day 56</a:t>
              </a:r>
            </a:p>
            <a:p>
              <a:pPr>
                <a:defRPr/>
              </a:pPr>
              <a:r>
                <a:rPr lang="en-US" sz="1400" i="1" kern="0" dirty="0">
                  <a:solidFill>
                    <a:srgbClr val="000000"/>
                  </a:solidFill>
                  <a:latin typeface="Myriad Web Pro"/>
                </a:rPr>
                <a:t>Stand closes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70B60E5-265F-4023-88E8-C9C562E04402}"/>
              </a:ext>
            </a:extLst>
          </p:cNvPr>
          <p:cNvGrpSpPr>
            <a:grpSpLocks noChangeAspect="1"/>
          </p:cNvGrpSpPr>
          <p:nvPr/>
        </p:nvGrpSpPr>
        <p:grpSpPr>
          <a:xfrm>
            <a:off x="6848587" y="1145374"/>
            <a:ext cx="1913587" cy="1309087"/>
            <a:chOff x="5650200" y="1575295"/>
            <a:chExt cx="2651581" cy="181395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4A93615-C52B-4C09-A14B-1FF42DFD930B}"/>
                </a:ext>
              </a:extLst>
            </p:cNvPr>
            <p:cNvSpPr txBox="1"/>
            <p:nvPr/>
          </p:nvSpPr>
          <p:spPr>
            <a:xfrm>
              <a:off x="6286693" y="1575295"/>
              <a:ext cx="2015088" cy="7250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Myriad Web Pro"/>
                </a:rPr>
                <a:t>- 2 to 4 years</a:t>
              </a:r>
            </a:p>
            <a:p>
              <a:pPr>
                <a:defRPr/>
              </a:pPr>
              <a:r>
                <a:rPr lang="en-US" sz="1400" i="1" kern="0" dirty="0">
                  <a:solidFill>
                    <a:srgbClr val="000000"/>
                  </a:solidFill>
                  <a:latin typeface="Myriad Web Pro"/>
                </a:rPr>
                <a:t>Sample Selection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13A95763-FBAD-4DCF-A620-6DDDCCAF9EDD}"/>
                </a:ext>
              </a:extLst>
            </p:cNvPr>
            <p:cNvSpPr/>
            <p:nvPr/>
          </p:nvSpPr>
          <p:spPr>
            <a:xfrm>
              <a:off x="5650200" y="1968405"/>
              <a:ext cx="457200" cy="457200"/>
            </a:xfrm>
            <a:prstGeom prst="ellipse">
              <a:avLst/>
            </a:prstGeom>
            <a:solidFill>
              <a:srgbClr val="007D57"/>
            </a:solidFill>
            <a:ln w="254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000000"/>
                  </a:solidFill>
                  <a:latin typeface="Myriad Web Pro"/>
                </a:rPr>
                <a:t>1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0EE82DF4-384B-42B0-BB04-32E1594B985C}"/>
                </a:ext>
              </a:extLst>
            </p:cNvPr>
            <p:cNvGrpSpPr/>
            <p:nvPr/>
          </p:nvGrpSpPr>
          <p:grpSpPr>
            <a:xfrm>
              <a:off x="6233153" y="2255487"/>
              <a:ext cx="1920240" cy="1133760"/>
              <a:chOff x="2941092" y="1698572"/>
              <a:chExt cx="1920240" cy="1133760"/>
            </a:xfrm>
          </p:grpSpPr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82E11B2F-4F14-4063-B8D2-F041D81CF5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  <a:duotone>
                  <a:prstClr val="black"/>
                  <a:srgbClr val="007D57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41092" y="1698572"/>
                <a:ext cx="1920240" cy="1133760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71E07AAD-E66E-477A-9EAE-0A97A273D637}"/>
                  </a:ext>
                </a:extLst>
              </p:cNvPr>
              <p:cNvSpPr/>
              <p:nvPr/>
            </p:nvSpPr>
            <p:spPr>
              <a:xfrm>
                <a:off x="3070749" y="2128972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7A430388-14EA-46C2-B4B6-5D6B08622530}"/>
                  </a:ext>
                </a:extLst>
              </p:cNvPr>
              <p:cNvSpPr/>
              <p:nvPr/>
            </p:nvSpPr>
            <p:spPr>
              <a:xfrm>
                <a:off x="3305037" y="2281372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125244A-4BA5-40F1-832C-6A28FDB57FBB}"/>
                  </a:ext>
                </a:extLst>
              </p:cNvPr>
              <p:cNvSpPr/>
              <p:nvPr/>
            </p:nvSpPr>
            <p:spPr>
              <a:xfrm>
                <a:off x="3061647" y="1805973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8188CC2-FC35-4FDA-B0F3-696F90756A16}"/>
                  </a:ext>
                </a:extLst>
              </p:cNvPr>
              <p:cNvSpPr/>
              <p:nvPr/>
            </p:nvSpPr>
            <p:spPr>
              <a:xfrm>
                <a:off x="3350527" y="1958373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114BF82D-2E6A-4412-AC2E-3E5583CA86D5}"/>
                  </a:ext>
                </a:extLst>
              </p:cNvPr>
              <p:cNvSpPr/>
              <p:nvPr/>
            </p:nvSpPr>
            <p:spPr>
              <a:xfrm>
                <a:off x="4280853" y="2438324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21CD09-1480-4405-8B9C-ED6F787E3AE7}"/>
                  </a:ext>
                </a:extLst>
              </p:cNvPr>
              <p:cNvSpPr/>
              <p:nvPr/>
            </p:nvSpPr>
            <p:spPr>
              <a:xfrm>
                <a:off x="3746094" y="2392604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D6C9E48-F841-4EA9-9EDD-1DE0C009F9CD}"/>
                  </a:ext>
                </a:extLst>
              </p:cNvPr>
              <p:cNvSpPr/>
              <p:nvPr/>
            </p:nvSpPr>
            <p:spPr>
              <a:xfrm>
                <a:off x="4433253" y="2167642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F3641100-8442-4123-B976-9C58364AB335}"/>
                  </a:ext>
                </a:extLst>
              </p:cNvPr>
              <p:cNvSpPr/>
              <p:nvPr/>
            </p:nvSpPr>
            <p:spPr>
              <a:xfrm>
                <a:off x="4189864" y="2142618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413EECF-7DD1-4228-BD65-07455323910E}"/>
                  </a:ext>
                </a:extLst>
              </p:cNvPr>
              <p:cNvSpPr/>
              <p:nvPr/>
            </p:nvSpPr>
            <p:spPr>
              <a:xfrm>
                <a:off x="3714463" y="1790050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7A68BEF-4653-4A0F-A59C-60040DF2C374}"/>
                  </a:ext>
                </a:extLst>
              </p:cNvPr>
              <p:cNvSpPr/>
              <p:nvPr/>
            </p:nvSpPr>
            <p:spPr>
              <a:xfrm>
                <a:off x="3866863" y="2160818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  <a:ln w="317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Myriad Web Pro"/>
                </a:endParaRP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E71D824-5185-4917-BF47-C1BEF19789D2}"/>
              </a:ext>
            </a:extLst>
          </p:cNvPr>
          <p:cNvGrpSpPr>
            <a:grpSpLocks noChangeAspect="1"/>
          </p:cNvGrpSpPr>
          <p:nvPr/>
        </p:nvGrpSpPr>
        <p:grpSpPr>
          <a:xfrm>
            <a:off x="7080039" y="3166098"/>
            <a:ext cx="2112444" cy="1141435"/>
            <a:chOff x="5765646" y="3816354"/>
            <a:chExt cx="2927133" cy="158164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556FF72-AC81-4A88-BE43-24EF3349A886}"/>
                </a:ext>
              </a:extLst>
            </p:cNvPr>
            <p:cNvSpPr txBox="1"/>
            <p:nvPr/>
          </p:nvSpPr>
          <p:spPr>
            <a:xfrm>
              <a:off x="7195232" y="3816354"/>
              <a:ext cx="1497547" cy="7250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rgbClr val="000000"/>
                  </a:solidFill>
                  <a:latin typeface="Myriad Web Pro"/>
                </a:rPr>
                <a:t>- 3 to 6 mo.</a:t>
              </a:r>
            </a:p>
            <a:p>
              <a:pPr>
                <a:defRPr/>
              </a:pPr>
              <a:r>
                <a:rPr lang="en-US" sz="1400" i="1" kern="0" dirty="0">
                  <a:solidFill>
                    <a:srgbClr val="000000"/>
                  </a:solidFill>
                  <a:latin typeface="Myriad Web Pro"/>
                </a:rPr>
                <a:t>Field Listing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1FCAE95-A496-4A12-954A-F4BF6EB3D668}"/>
                </a:ext>
              </a:extLst>
            </p:cNvPr>
            <p:cNvSpPr/>
            <p:nvPr/>
          </p:nvSpPr>
          <p:spPr>
            <a:xfrm>
              <a:off x="6527441" y="3880614"/>
              <a:ext cx="457201" cy="457199"/>
            </a:xfrm>
            <a:prstGeom prst="ellipse">
              <a:avLst/>
            </a:prstGeom>
            <a:solidFill>
              <a:srgbClr val="0F56DC"/>
            </a:solidFill>
            <a:ln w="254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000000"/>
                  </a:solidFill>
                  <a:latin typeface="Myriad Web Pro"/>
                </a:rPr>
                <a:t>2</a:t>
              </a:r>
            </a:p>
          </p:txBody>
        </p:sp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FF1AB750-CD69-4262-84A9-91E0ED110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5646" y="4280486"/>
              <a:ext cx="1936763" cy="111751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5C9135A-BFBA-49F9-B0BE-386A07A96ECE}"/>
              </a:ext>
            </a:extLst>
          </p:cNvPr>
          <p:cNvGrpSpPr/>
          <p:nvPr/>
        </p:nvGrpSpPr>
        <p:grpSpPr>
          <a:xfrm>
            <a:off x="7481769" y="2648768"/>
            <a:ext cx="718752" cy="376726"/>
            <a:chOff x="7264260" y="2091458"/>
            <a:chExt cx="718752" cy="376726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3E61AC1-AC4E-4CB3-8E23-5E52BC282E04}"/>
                </a:ext>
              </a:extLst>
            </p:cNvPr>
            <p:cNvCxnSpPr/>
            <p:nvPr/>
          </p:nvCxnSpPr>
          <p:spPr>
            <a:xfrm>
              <a:off x="7272512" y="2091458"/>
              <a:ext cx="710500" cy="284309"/>
            </a:xfrm>
            <a:prstGeom prst="line">
              <a:avLst/>
            </a:prstGeom>
            <a:noFill/>
            <a:ln w="12700" cap="flat" cmpd="sng" algn="ctr">
              <a:solidFill>
                <a:srgbClr val="007D57"/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022D148-D0D0-451B-AB62-05CEF6C3FC5D}"/>
                </a:ext>
              </a:extLst>
            </p:cNvPr>
            <p:cNvCxnSpPr/>
            <p:nvPr/>
          </p:nvCxnSpPr>
          <p:spPr>
            <a:xfrm>
              <a:off x="7264260" y="2183875"/>
              <a:ext cx="710500" cy="284309"/>
            </a:xfrm>
            <a:prstGeom prst="line">
              <a:avLst/>
            </a:prstGeom>
            <a:noFill/>
            <a:ln w="12700" cap="flat" cmpd="sng" algn="ctr">
              <a:solidFill>
                <a:srgbClr val="007D57"/>
              </a:solidFill>
              <a:prstDash val="solid"/>
            </a:ln>
            <a:effectLst/>
          </p:spPr>
        </p:cxnSp>
      </p:grpSp>
      <p:pic>
        <p:nvPicPr>
          <p:cNvPr id="75" name="Picture 74" descr="Category:Solid green flags - Wikimedia Commons">
            <a:extLst>
              <a:ext uri="{FF2B5EF4-FFF2-40B4-BE49-F238E27FC236}">
                <a16:creationId xmlns:a16="http://schemas.microsoft.com/office/drawing/2014/main" id="{FAAC6EA1-135E-4774-819E-4497BE03B6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624" y="3881538"/>
            <a:ext cx="914400" cy="98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87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0" y="230894"/>
            <a:ext cx="12191999" cy="1090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chemeClr val="accent2"/>
                </a:solidFill>
              </a:rPr>
              <a:t>NHANES 2021-2022: Various Restart Options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0770970-1522-410B-888E-8BCB7864B88A}"/>
              </a:ext>
            </a:extLst>
          </p:cNvPr>
          <p:cNvSpPr txBox="1">
            <a:spLocks/>
          </p:cNvSpPr>
          <p:nvPr/>
        </p:nvSpPr>
        <p:spPr>
          <a:xfrm>
            <a:off x="1873405" y="1392571"/>
            <a:ext cx="8789002" cy="473245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7F4485D-FC98-4D41-9112-574DA362C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40472"/>
              </p:ext>
            </p:extLst>
          </p:nvPr>
        </p:nvGraphicFramePr>
        <p:xfrm>
          <a:off x="2100615" y="1861820"/>
          <a:ext cx="8334582" cy="286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921">
                  <a:extLst>
                    <a:ext uri="{9D8B030D-6E8A-4147-A177-3AD203B41FA5}">
                      <a16:colId xmlns:a16="http://schemas.microsoft.com/office/drawing/2014/main" val="2603955068"/>
                    </a:ext>
                  </a:extLst>
                </a:gridCol>
                <a:gridCol w="1377996">
                  <a:extLst>
                    <a:ext uri="{9D8B030D-6E8A-4147-A177-3AD203B41FA5}">
                      <a16:colId xmlns:a16="http://schemas.microsoft.com/office/drawing/2014/main" val="915117180"/>
                    </a:ext>
                  </a:extLst>
                </a:gridCol>
                <a:gridCol w="1973766">
                  <a:extLst>
                    <a:ext uri="{9D8B030D-6E8A-4147-A177-3AD203B41FA5}">
                      <a16:colId xmlns:a16="http://schemas.microsoft.com/office/drawing/2014/main" val="3957701688"/>
                    </a:ext>
                  </a:extLst>
                </a:gridCol>
                <a:gridCol w="2365899">
                  <a:extLst>
                    <a:ext uri="{9D8B030D-6E8A-4147-A177-3AD203B41FA5}">
                      <a16:colId xmlns:a16="http://schemas.microsoft.com/office/drawing/2014/main" val="437204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 Date</a:t>
                      </a:r>
                    </a:p>
                    <a:p>
                      <a:pPr algn="ctr"/>
                      <a:r>
                        <a:rPr lang="en-US" dirty="0"/>
                        <a:t>(for interviewing)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#PSUs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# examined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Date (last exam)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944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53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14,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156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9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00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17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0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981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0" y="230894"/>
            <a:ext cx="12191999" cy="1090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chemeClr val="accent2"/>
                </a:solidFill>
              </a:rPr>
              <a:t>NHANES 2021-2022 : Various Restart Options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0770970-1522-410B-888E-8BCB7864B88A}"/>
              </a:ext>
            </a:extLst>
          </p:cNvPr>
          <p:cNvSpPr txBox="1">
            <a:spLocks/>
          </p:cNvSpPr>
          <p:nvPr/>
        </p:nvSpPr>
        <p:spPr>
          <a:xfrm>
            <a:off x="1873405" y="1392571"/>
            <a:ext cx="8789002" cy="473245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7F4485D-FC98-4D41-9112-574DA362C7F7}"/>
              </a:ext>
            </a:extLst>
          </p:cNvPr>
          <p:cNvGraphicFramePr>
            <a:graphicFrameLocks noGrp="1"/>
          </p:cNvGraphicFramePr>
          <p:nvPr/>
        </p:nvGraphicFramePr>
        <p:xfrm>
          <a:off x="2100615" y="1861820"/>
          <a:ext cx="8334582" cy="313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921">
                  <a:extLst>
                    <a:ext uri="{9D8B030D-6E8A-4147-A177-3AD203B41FA5}">
                      <a16:colId xmlns:a16="http://schemas.microsoft.com/office/drawing/2014/main" val="2603955068"/>
                    </a:ext>
                  </a:extLst>
                </a:gridCol>
                <a:gridCol w="1377996">
                  <a:extLst>
                    <a:ext uri="{9D8B030D-6E8A-4147-A177-3AD203B41FA5}">
                      <a16:colId xmlns:a16="http://schemas.microsoft.com/office/drawing/2014/main" val="915117180"/>
                    </a:ext>
                  </a:extLst>
                </a:gridCol>
                <a:gridCol w="1973766">
                  <a:extLst>
                    <a:ext uri="{9D8B030D-6E8A-4147-A177-3AD203B41FA5}">
                      <a16:colId xmlns:a16="http://schemas.microsoft.com/office/drawing/2014/main" val="3957701688"/>
                    </a:ext>
                  </a:extLst>
                </a:gridCol>
                <a:gridCol w="2365899">
                  <a:extLst>
                    <a:ext uri="{9D8B030D-6E8A-4147-A177-3AD203B41FA5}">
                      <a16:colId xmlns:a16="http://schemas.microsoft.com/office/drawing/2014/main" val="437204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 Date</a:t>
                      </a:r>
                    </a:p>
                    <a:p>
                      <a:pPr algn="ctr"/>
                      <a:r>
                        <a:rPr lang="en-US" dirty="0"/>
                        <a:t>(for interviewing)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#PSUs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# examined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 Date (last exam)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944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53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14,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156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9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00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17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December 2021 /January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5000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January 2023 or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0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522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2646" y="2444115"/>
            <a:ext cx="1079980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5906530"/>
            <a:ext cx="10363200" cy="7719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https://www.cdc.gov/nchs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https://www.cdc.gov/nchs/nhanes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8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0955-2C06-0040-B2BF-9FC68111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247650"/>
            <a:ext cx="10757095" cy="1215390"/>
          </a:xfrm>
        </p:spPr>
        <p:txBody>
          <a:bodyPr>
            <a:normAutofit/>
          </a:bodyPr>
          <a:lstStyle/>
          <a:p>
            <a:r>
              <a:rPr lang="en-US" sz="3200" dirty="0"/>
              <a:t>BSC Workgroup Meeting June 26</a:t>
            </a:r>
            <a:r>
              <a:rPr lang="en-US" sz="3200" baseline="30000" dirty="0"/>
              <a:t>th </a:t>
            </a:r>
            <a:r>
              <a:rPr lang="en-US" sz="3200" dirty="0"/>
              <a:t>Tentative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ACC3-BFAA-6845-96EA-3A0FD2F13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802" y="1934601"/>
            <a:ext cx="9024815" cy="4536537"/>
          </a:xfrm>
        </p:spPr>
        <p:txBody>
          <a:bodyPr>
            <a:normAutofit/>
          </a:bodyPr>
          <a:lstStyle/>
          <a:p>
            <a:r>
              <a:rPr lang="en-US" sz="2600" dirty="0"/>
              <a:t>NHANES should not complete additional sampling for the 2019-2020 data.</a:t>
            </a:r>
          </a:p>
          <a:p>
            <a:r>
              <a:rPr lang="en-US" sz="2600" dirty="0"/>
              <a:t>NHANES 2017-2018 and 2019-2020 data should be combined to generate a larger dataset supporting better estimates.</a:t>
            </a:r>
          </a:p>
          <a:p>
            <a:r>
              <a:rPr lang="en-US" sz="2600" dirty="0"/>
              <a:t>Weight the combined 2017-2020 data using the 2017-2018 strata as a starting point and evaluate against historically-based expectations.</a:t>
            </a:r>
          </a:p>
        </p:txBody>
      </p:sp>
    </p:spTree>
    <p:extLst>
      <p:ext uri="{BB962C8B-B14F-4D97-AF65-F5344CB8AC3E}">
        <p14:creationId xmlns:p14="http://schemas.microsoft.com/office/powerpoint/2010/main" val="167599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0BFE-CDBC-462A-9F1F-08275CC95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198"/>
            <a:ext cx="10363200" cy="590551"/>
          </a:xfrm>
        </p:spPr>
        <p:txBody>
          <a:bodyPr>
            <a:normAutofit/>
          </a:bodyPr>
          <a:lstStyle/>
          <a:p>
            <a:r>
              <a:rPr lang="en-US" sz="3200" dirty="0"/>
              <a:t>After the BSC Workgroup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FE52D-6DE3-4EE0-A366-E36FAF49E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further consideration for completing the 2019-2020 sample</a:t>
            </a:r>
          </a:p>
          <a:p>
            <a:r>
              <a:rPr lang="en-US" dirty="0"/>
              <a:t>Began planning for 2021-2022 NHANES data collection</a:t>
            </a:r>
          </a:p>
          <a:p>
            <a:r>
              <a:rPr lang="en-US" dirty="0"/>
              <a:t>Began QC and editing of collected 2019-2020 data for combining with 2017-2018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2FC4-F641-4B48-BFAF-E6E70437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71" y="2872750"/>
            <a:ext cx="8117059" cy="1518715"/>
          </a:xfrm>
        </p:spPr>
        <p:txBody>
          <a:bodyPr>
            <a:normAutofit fontScale="90000"/>
          </a:bodyPr>
          <a:lstStyle/>
          <a:p>
            <a:r>
              <a:rPr lang="en-US" dirty="0"/>
              <a:t>NHANES Data </a:t>
            </a:r>
            <a:br>
              <a:rPr lang="en-US" dirty="0"/>
            </a:br>
            <a:r>
              <a:rPr lang="en-US" dirty="0"/>
              <a:t>2017 – 2018 and 2019 – 2020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57ECF5CA-02AB-4672-85D4-B33456654FE8}"/>
              </a:ext>
            </a:extLst>
          </p:cNvPr>
          <p:cNvSpPr txBox="1">
            <a:spLocks/>
          </p:cNvSpPr>
          <p:nvPr/>
        </p:nvSpPr>
        <p:spPr>
          <a:xfrm>
            <a:off x="6096000" y="684133"/>
            <a:ext cx="5215822" cy="830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/>
              <a:t>Percent of 2017-18 NHANES Data Files </a:t>
            </a:r>
          </a:p>
          <a:p>
            <a:pPr algn="ctr"/>
            <a:r>
              <a:rPr lang="en-US" sz="1800" dirty="0"/>
              <a:t>Released, In Process, or Not Yet Ready (n=152)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4039D87-CC66-4DF1-95DB-8D3A67D20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077070"/>
              </p:ext>
            </p:extLst>
          </p:nvPr>
        </p:nvGraphicFramePr>
        <p:xfrm>
          <a:off x="5855083" y="1350498"/>
          <a:ext cx="5694492" cy="4823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188535" y="230894"/>
            <a:ext cx="11659156" cy="1582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0770970-1522-410B-888E-8BCB7864B88A}"/>
              </a:ext>
            </a:extLst>
          </p:cNvPr>
          <p:cNvSpPr txBox="1">
            <a:spLocks/>
          </p:cNvSpPr>
          <p:nvPr/>
        </p:nvSpPr>
        <p:spPr>
          <a:xfrm>
            <a:off x="1026942" y="1879884"/>
            <a:ext cx="4754880" cy="42834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First set of 2017–2018 data released in February 2020.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As of September 1, nearly two-thirds of all 2017-18 data files have been released.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D069FC30-BC0D-4593-A36F-DD780243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78" y="385775"/>
            <a:ext cx="4439036" cy="14273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NHANES 2017 – 2018 Data Release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8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57ECF5CA-02AB-4672-85D4-B33456654FE8}"/>
              </a:ext>
            </a:extLst>
          </p:cNvPr>
          <p:cNvSpPr txBox="1">
            <a:spLocks/>
          </p:cNvSpPr>
          <p:nvPr/>
        </p:nvSpPr>
        <p:spPr>
          <a:xfrm>
            <a:off x="6096000" y="684133"/>
            <a:ext cx="5215822" cy="830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/>
              <a:t>Percent of 2019-20 NHANES Data Files </a:t>
            </a:r>
          </a:p>
          <a:p>
            <a:pPr algn="ctr"/>
            <a:r>
              <a:rPr lang="en-US" sz="1800" dirty="0"/>
              <a:t>In Process (n=160)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4039D87-CC66-4DF1-95DB-8D3A67D20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592133"/>
              </p:ext>
            </p:extLst>
          </p:nvPr>
        </p:nvGraphicFramePr>
        <p:xfrm>
          <a:off x="5978769" y="1537749"/>
          <a:ext cx="5333053" cy="4625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188535" y="230894"/>
            <a:ext cx="11659156" cy="1582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0770970-1522-410B-888E-8BCB7864B88A}"/>
              </a:ext>
            </a:extLst>
          </p:cNvPr>
          <p:cNvSpPr txBox="1">
            <a:spLocks/>
          </p:cNvSpPr>
          <p:nvPr/>
        </p:nvSpPr>
        <p:spPr>
          <a:xfrm>
            <a:off x="1026942" y="1879884"/>
            <a:ext cx="4754880" cy="42834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Over one-quarter of the 2019-2020 data have begun or completed internal QC review and editing.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D069FC30-BC0D-4593-A36F-DD780243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78" y="385775"/>
            <a:ext cx="4562722" cy="14273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NHANES 2019 – 2020 </a:t>
            </a:r>
            <a:br>
              <a:rPr lang="en-US" sz="3200" dirty="0"/>
            </a:br>
            <a:r>
              <a:rPr lang="en-US" sz="3200" dirty="0"/>
              <a:t>Data in process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3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2FC4-F641-4B48-BFAF-E6E70437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71" y="2872750"/>
            <a:ext cx="8117059" cy="1518715"/>
          </a:xfrm>
        </p:spPr>
        <p:txBody>
          <a:bodyPr>
            <a:normAutofit fontScale="90000"/>
          </a:bodyPr>
          <a:lstStyle/>
          <a:p>
            <a:r>
              <a:rPr lang="en-US" dirty="0"/>
              <a:t>NHANES 2017 – 2020 </a:t>
            </a:r>
            <a:br>
              <a:rPr lang="en-US" dirty="0"/>
            </a:br>
            <a:r>
              <a:rPr lang="en-US" dirty="0"/>
              <a:t>Survey Weights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1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188535" y="230894"/>
            <a:ext cx="11659156" cy="1582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0770970-1522-410B-888E-8BCB7864B88A}"/>
              </a:ext>
            </a:extLst>
          </p:cNvPr>
          <p:cNvSpPr txBox="1">
            <a:spLocks/>
          </p:cNvSpPr>
          <p:nvPr/>
        </p:nvSpPr>
        <p:spPr>
          <a:xfrm>
            <a:off x="1026942" y="1879884"/>
            <a:ext cx="10199076" cy="42834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NCHS received draft weights September 2nd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Weight creation: Combined 2017-20 PSUs together, applied factors to account for not having a full sample, and then went through the same weighting process that was done for the final 2017-18 weights (V14). 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D069FC30-BC0D-4593-A36F-DD780243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77" y="385775"/>
            <a:ext cx="7672979" cy="14273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</a:rPr>
              <a:t>NHANES 2017 – 2020 Survey Weights</a:t>
            </a:r>
          </a:p>
        </p:txBody>
      </p:sp>
    </p:spTree>
    <p:extLst>
      <p:ext uri="{BB962C8B-B14F-4D97-AF65-F5344CB8AC3E}">
        <p14:creationId xmlns:p14="http://schemas.microsoft.com/office/powerpoint/2010/main" val="1882905202"/>
      </p:ext>
    </p:extLst>
  </p:cSld>
  <p:clrMapOvr>
    <a:masterClrMapping/>
  </p:clrMapOvr>
</p:sld>
</file>

<file path=ppt/theme/theme1.xml><?xml version="1.0" encoding="utf-8"?>
<a:theme xmlns:a="http://schemas.openxmlformats.org/drawingml/2006/main" name="Inside Slide Master">
  <a:themeElements>
    <a:clrScheme name="NHANES">
      <a:dk1>
        <a:srgbClr val="575B5D"/>
      </a:dk1>
      <a:lt1>
        <a:srgbClr val="FFFFFF"/>
      </a:lt1>
      <a:dk2>
        <a:srgbClr val="027A89"/>
      </a:dk2>
      <a:lt2>
        <a:srgbClr val="EEECE1"/>
      </a:lt2>
      <a:accent1>
        <a:srgbClr val="F0515A"/>
      </a:accent1>
      <a:accent2>
        <a:srgbClr val="1D8894"/>
      </a:accent2>
      <a:accent3>
        <a:srgbClr val="91D14F"/>
      </a:accent3>
      <a:accent4>
        <a:srgbClr val="23C8DA"/>
      </a:accent4>
      <a:accent5>
        <a:srgbClr val="CACACA"/>
      </a:accent5>
      <a:accent6>
        <a:srgbClr val="575B84"/>
      </a:accent6>
      <a:hlink>
        <a:srgbClr val="027A89"/>
      </a:hlink>
      <a:folHlink>
        <a:srgbClr val="1D88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1798AB5217849912631DAF75A3B79" ma:contentTypeVersion="8" ma:contentTypeDescription="Create a new document." ma:contentTypeScope="" ma:versionID="a55955095308a30385f6f3894f6e8b15">
  <xsd:schema xmlns:xsd="http://www.w3.org/2001/XMLSchema" xmlns:xs="http://www.w3.org/2001/XMLSchema" xmlns:p="http://schemas.microsoft.com/office/2006/metadata/properties" xmlns:ns3="a0d95979-b78d-4456-a83d-a4e89158df7f" targetNamespace="http://schemas.microsoft.com/office/2006/metadata/properties" ma:root="true" ma:fieldsID="a125534f11a2be7a873770fb2b803a75" ns3:_="">
    <xsd:import namespace="a0d95979-b78d-4456-a83d-a4e89158d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95979-b78d-4456-a83d-a4e89158d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1FA045-1B12-4564-9DEF-827967EA4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95979-b78d-4456-a83d-a4e89158d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158143-5DD4-4752-9145-EA4C6BF522E4}">
  <ds:schemaRefs>
    <ds:schemaRef ds:uri="a0d95979-b78d-4456-a83d-a4e89158df7f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15E8082-741E-4079-ADB6-DFC554C5D5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10192</TotalTime>
  <Words>2190</Words>
  <Application>Microsoft Office PowerPoint</Application>
  <PresentationFormat>Widescreen</PresentationFormat>
  <Paragraphs>1041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Helvetica</vt:lpstr>
      <vt:lpstr>ITC Franklin Gothic Std Book</vt:lpstr>
      <vt:lpstr>Myriad Web Pro</vt:lpstr>
      <vt:lpstr>Inside Slide Master</vt:lpstr>
      <vt:lpstr>PowerPoint Presentation</vt:lpstr>
      <vt:lpstr>PowerPoint Presentation</vt:lpstr>
      <vt:lpstr>BSC Workgroup Meeting June 26th Tentative Opinions</vt:lpstr>
      <vt:lpstr>After the BSC Workgroup meeting</vt:lpstr>
      <vt:lpstr>NHANES Data  2017 – 2018 and 2019 – 2020  </vt:lpstr>
      <vt:lpstr>NHANES 2017 – 2018 Data Release</vt:lpstr>
      <vt:lpstr>NHANES 2019 – 2020  Data in process</vt:lpstr>
      <vt:lpstr>NHANES 2017 – 2020  Survey Weights </vt:lpstr>
      <vt:lpstr>NHANES 2017 – 2020 Survey Weights</vt:lpstr>
      <vt:lpstr>Approach to creating the 2017 – 2020 sampling weights</vt:lpstr>
      <vt:lpstr>Approach to creating the 2017 – 2020 sampling weights</vt:lpstr>
      <vt:lpstr>Approach to creating the 2017 – 2020 sampling weights</vt:lpstr>
      <vt:lpstr>Approach to creating the 2017 – 2020 sampling weights</vt:lpstr>
      <vt:lpstr>How were these factors created?</vt:lpstr>
      <vt:lpstr>QC of the 2017 − 2020 Sampling Weights</vt:lpstr>
      <vt:lpstr>Balanced on education and income, as expected, but off on population size</vt:lpstr>
      <vt:lpstr>NHANES Data Release 2017 – 2020  </vt:lpstr>
      <vt:lpstr>PowerPoint Presentation</vt:lpstr>
      <vt:lpstr>PowerPoint Presentation</vt:lpstr>
      <vt:lpstr>PowerPoint Presentation</vt:lpstr>
      <vt:lpstr>NHANES 2017 – 2020  Next Steps </vt:lpstr>
      <vt:lpstr>NHANES next steps</vt:lpstr>
      <vt:lpstr>NHANES 2021– 2022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Ahluwalia, Namanjeet (CDC/DDPHSS/NCHS/DHNES)</dc:creator>
  <cp:lastModifiedBy>Mustaf, Gwendolyn L. (CDC/DDPHSS/NCHS/OD) (CTR)</cp:lastModifiedBy>
  <cp:revision>265</cp:revision>
  <dcterms:created xsi:type="dcterms:W3CDTF">2020-04-06T22:50:46Z</dcterms:created>
  <dcterms:modified xsi:type="dcterms:W3CDTF">2020-12-22T15:55:06Z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0x010100EE11798AB5217849912631DAF75A3B79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2020-12-22T15:55:00Z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eb3c68eb-4300-4836-a17d-cc894c584b67</vt:lpwstr>
  </property>
  <property fmtid="{D5CDD505-2E9C-101B-9397-08002B2CF9AE}" pid="9" name="MSIP_Label_7b94a7b8-f06c-4dfe-bdcc-9b548fd58c31_ContentBits">
    <vt:lpwstr>0</vt:lpwstr>
  </property>
</Properties>
</file>